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5"/>
  </p:notesMasterIdLst>
  <p:handoutMasterIdLst>
    <p:handoutMasterId r:id="rId66"/>
  </p:handoutMasterIdLst>
  <p:sldIdLst>
    <p:sldId id="365" r:id="rId2"/>
    <p:sldId id="389" r:id="rId3"/>
    <p:sldId id="567" r:id="rId4"/>
    <p:sldId id="572" r:id="rId5"/>
    <p:sldId id="579" r:id="rId6"/>
    <p:sldId id="527" r:id="rId7"/>
    <p:sldId id="538" r:id="rId8"/>
    <p:sldId id="586" r:id="rId9"/>
    <p:sldId id="531" r:id="rId10"/>
    <p:sldId id="575" r:id="rId11"/>
    <p:sldId id="574" r:id="rId12"/>
    <p:sldId id="577" r:id="rId13"/>
    <p:sldId id="609" r:id="rId14"/>
    <p:sldId id="573" r:id="rId15"/>
    <p:sldId id="630" r:id="rId16"/>
    <p:sldId id="638" r:id="rId17"/>
    <p:sldId id="639" r:id="rId18"/>
    <p:sldId id="640" r:id="rId19"/>
    <p:sldId id="632" r:id="rId20"/>
    <p:sldId id="633" r:id="rId21"/>
    <p:sldId id="634" r:id="rId22"/>
    <p:sldId id="635" r:id="rId23"/>
    <p:sldId id="636" r:id="rId24"/>
    <p:sldId id="637" r:id="rId25"/>
    <p:sldId id="568" r:id="rId26"/>
    <p:sldId id="610" r:id="rId27"/>
    <p:sldId id="611" r:id="rId28"/>
    <p:sldId id="578" r:id="rId29"/>
    <p:sldId id="612" r:id="rId30"/>
    <p:sldId id="569" r:id="rId31"/>
    <p:sldId id="615" r:id="rId32"/>
    <p:sldId id="616" r:id="rId33"/>
    <p:sldId id="617" r:id="rId34"/>
    <p:sldId id="602" r:id="rId35"/>
    <p:sldId id="570" r:id="rId36"/>
    <p:sldId id="483" r:id="rId37"/>
    <p:sldId id="484" r:id="rId38"/>
    <p:sldId id="580" r:id="rId39"/>
    <p:sldId id="581" r:id="rId40"/>
    <p:sldId id="582" r:id="rId41"/>
    <p:sldId id="584" r:id="rId42"/>
    <p:sldId id="618" r:id="rId43"/>
    <p:sldId id="608" r:id="rId44"/>
    <p:sldId id="587" r:id="rId45"/>
    <p:sldId id="585" r:id="rId46"/>
    <p:sldId id="498" r:id="rId47"/>
    <p:sldId id="590" r:id="rId48"/>
    <p:sldId id="614" r:id="rId49"/>
    <p:sldId id="592" r:id="rId50"/>
    <p:sldId id="605" r:id="rId51"/>
    <p:sldId id="604" r:id="rId52"/>
    <p:sldId id="603" r:id="rId53"/>
    <p:sldId id="593" r:id="rId54"/>
    <p:sldId id="597" r:id="rId55"/>
    <p:sldId id="599" r:id="rId56"/>
    <p:sldId id="600" r:id="rId57"/>
    <p:sldId id="596" r:id="rId58"/>
    <p:sldId id="622" r:id="rId59"/>
    <p:sldId id="642" r:id="rId60"/>
    <p:sldId id="626" r:id="rId61"/>
    <p:sldId id="641" r:id="rId62"/>
    <p:sldId id="643" r:id="rId63"/>
    <p:sldId id="627" r:id="rId64"/>
  </p:sldIdLst>
  <p:sldSz cx="9144000" cy="6858000" type="screen4x3"/>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8055"/>
    <a:srgbClr val="339966"/>
    <a:srgbClr val="33804D"/>
    <a:srgbClr val="008040"/>
    <a:srgbClr val="0099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70376" autoAdjust="0"/>
  </p:normalViewPr>
  <p:slideViewPr>
    <p:cSldViewPr>
      <p:cViewPr varScale="1">
        <p:scale>
          <a:sx n="80" d="100"/>
          <a:sy n="80" d="100"/>
        </p:scale>
        <p:origin x="-1592" y="-112"/>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100" d="100"/>
        <a:sy n="100" d="100"/>
      </p:scale>
      <p:origin x="0" y="1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Emily%20Charlson's%20Mac%20Book%20Pro:Users:emilycharlson:Desktop:Haplogroups,%20B2%20and%20POAG:Significance%20levels%20of%20all%20typed%20mtSNPs%20in%20GERA%20arrays:Freq%20and%20Sig%20of%20typed%20mtSNPs%20on%20GERA%20array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93202024960555"/>
          <c:y val="0.0889400921658986"/>
          <c:w val="0.954017916563848"/>
          <c:h val="0.829779200986973"/>
        </c:manualLayout>
      </c:layout>
      <c:scatterChart>
        <c:scatterStyle val="lineMarker"/>
        <c:varyColors val="0"/>
        <c:ser>
          <c:idx val="0"/>
          <c:order val="0"/>
          <c:tx>
            <c:v>EUR</c:v>
          </c:tx>
          <c:spPr>
            <a:ln w="28575">
              <a:noFill/>
            </a:ln>
          </c:spPr>
          <c:marker>
            <c:symbol val="circle"/>
            <c:size val="7"/>
            <c:spPr>
              <a:solidFill>
                <a:schemeClr val="tx2">
                  <a:lumMod val="75000"/>
                </a:schemeClr>
              </a:solidFill>
              <a:ln>
                <a:noFill/>
              </a:ln>
            </c:spPr>
          </c:marker>
          <c:dPt>
            <c:idx val="13"/>
            <c:marker>
              <c:spPr>
                <a:solidFill>
                  <a:srgbClr val="ED8009"/>
                </a:solidFill>
                <a:ln>
                  <a:noFill/>
                </a:ln>
              </c:spPr>
            </c:marker>
            <c:bubble3D val="0"/>
          </c:dPt>
          <c:dPt>
            <c:idx val="18"/>
            <c:marker>
              <c:spPr>
                <a:solidFill>
                  <a:srgbClr val="50E12C"/>
                </a:solidFill>
                <a:ln>
                  <a:noFill/>
                </a:ln>
              </c:spPr>
            </c:marker>
            <c:bubble3D val="0"/>
          </c:dPt>
          <c:dPt>
            <c:idx val="22"/>
            <c:marker>
              <c:spPr>
                <a:solidFill>
                  <a:srgbClr val="50E12C"/>
                </a:solidFill>
                <a:ln>
                  <a:noFill/>
                </a:ln>
              </c:spPr>
            </c:marker>
            <c:bubble3D val="0"/>
          </c:dPt>
          <c:dPt>
            <c:idx val="23"/>
            <c:marker>
              <c:spPr>
                <a:solidFill>
                  <a:srgbClr val="FF0000"/>
                </a:solidFill>
                <a:ln>
                  <a:noFill/>
                </a:ln>
              </c:spPr>
            </c:marker>
            <c:bubble3D val="0"/>
          </c:dPt>
          <c:dPt>
            <c:idx val="26"/>
            <c:marker>
              <c:spPr>
                <a:solidFill>
                  <a:srgbClr val="FF0000"/>
                </a:solidFill>
                <a:ln>
                  <a:noFill/>
                </a:ln>
              </c:spPr>
            </c:marker>
            <c:bubble3D val="0"/>
          </c:dPt>
          <c:dPt>
            <c:idx val="45"/>
            <c:marker>
              <c:spPr>
                <a:solidFill>
                  <a:srgbClr val="ED8009"/>
                </a:solidFill>
                <a:ln>
                  <a:noFill/>
                </a:ln>
              </c:spPr>
            </c:marker>
            <c:bubble3D val="0"/>
          </c:dPt>
          <c:dPt>
            <c:idx val="56"/>
            <c:marker>
              <c:spPr>
                <a:solidFill>
                  <a:srgbClr val="0386FF"/>
                </a:solidFill>
                <a:ln>
                  <a:noFill/>
                </a:ln>
              </c:spPr>
            </c:marker>
            <c:bubble3D val="0"/>
          </c:dPt>
          <c:dPt>
            <c:idx val="63"/>
            <c:marker>
              <c:spPr>
                <a:solidFill>
                  <a:srgbClr val="0386FF"/>
                </a:solidFill>
                <a:ln>
                  <a:noFill/>
                </a:ln>
              </c:spPr>
            </c:marker>
            <c:bubble3D val="0"/>
          </c:dPt>
          <c:dPt>
            <c:idx val="74"/>
            <c:marker>
              <c:spPr>
                <a:solidFill>
                  <a:srgbClr val="0386FF"/>
                </a:solidFill>
                <a:ln>
                  <a:noFill/>
                </a:ln>
              </c:spPr>
            </c:marker>
            <c:bubble3D val="0"/>
          </c:dPt>
          <c:dPt>
            <c:idx val="82"/>
            <c:marker>
              <c:spPr>
                <a:solidFill>
                  <a:srgbClr val="50E12C"/>
                </a:solidFill>
                <a:ln>
                  <a:noFill/>
                </a:ln>
              </c:spPr>
            </c:marker>
            <c:bubble3D val="0"/>
          </c:dPt>
          <c:xVal>
            <c:numRef>
              <c:f>EUR!$X$5:$X$106</c:f>
              <c:numCache>
                <c:formatCode>General</c:formatCode>
                <c:ptCount val="102"/>
                <c:pt idx="0">
                  <c:v>263.0</c:v>
                </c:pt>
                <c:pt idx="1">
                  <c:v>663.0</c:v>
                </c:pt>
                <c:pt idx="2">
                  <c:v>769.0</c:v>
                </c:pt>
                <c:pt idx="3">
                  <c:v>1243.0</c:v>
                </c:pt>
                <c:pt idx="4">
                  <c:v>1438.0</c:v>
                </c:pt>
                <c:pt idx="5">
                  <c:v>1736.0</c:v>
                </c:pt>
                <c:pt idx="6">
                  <c:v>2158.0</c:v>
                </c:pt>
                <c:pt idx="7">
                  <c:v>2332.0</c:v>
                </c:pt>
                <c:pt idx="8">
                  <c:v>2415.0</c:v>
                </c:pt>
                <c:pt idx="9">
                  <c:v>2416.0</c:v>
                </c:pt>
                <c:pt idx="10">
                  <c:v>2706.0</c:v>
                </c:pt>
                <c:pt idx="11">
                  <c:v>2755.0</c:v>
                </c:pt>
                <c:pt idx="12">
                  <c:v>2789.0</c:v>
                </c:pt>
                <c:pt idx="13">
                  <c:v>2833.0</c:v>
                </c:pt>
                <c:pt idx="14">
                  <c:v>2885.0</c:v>
                </c:pt>
                <c:pt idx="15">
                  <c:v>3010.0</c:v>
                </c:pt>
                <c:pt idx="16">
                  <c:v>3308.0</c:v>
                </c:pt>
                <c:pt idx="17">
                  <c:v>3480.0</c:v>
                </c:pt>
                <c:pt idx="18">
                  <c:v>3547.0</c:v>
                </c:pt>
                <c:pt idx="19">
                  <c:v>3594.0</c:v>
                </c:pt>
                <c:pt idx="20">
                  <c:v>3720.0</c:v>
                </c:pt>
                <c:pt idx="21">
                  <c:v>3915.0</c:v>
                </c:pt>
                <c:pt idx="22">
                  <c:v>3927.0</c:v>
                </c:pt>
                <c:pt idx="23">
                  <c:v>4977.0</c:v>
                </c:pt>
                <c:pt idx="24">
                  <c:v>5319.0</c:v>
                </c:pt>
                <c:pt idx="25">
                  <c:v>6461.0</c:v>
                </c:pt>
                <c:pt idx="26">
                  <c:v>6473.0</c:v>
                </c:pt>
                <c:pt idx="27">
                  <c:v>7028.0</c:v>
                </c:pt>
                <c:pt idx="28">
                  <c:v>7084.0</c:v>
                </c:pt>
                <c:pt idx="29">
                  <c:v>8027.0</c:v>
                </c:pt>
                <c:pt idx="30">
                  <c:v>8414.0</c:v>
                </c:pt>
                <c:pt idx="31">
                  <c:v>8572.0</c:v>
                </c:pt>
                <c:pt idx="32">
                  <c:v>8616.0</c:v>
                </c:pt>
                <c:pt idx="33">
                  <c:v>8994.0</c:v>
                </c:pt>
                <c:pt idx="34">
                  <c:v>9025.0</c:v>
                </c:pt>
                <c:pt idx="35">
                  <c:v>9120.0</c:v>
                </c:pt>
                <c:pt idx="36">
                  <c:v>9123.0</c:v>
                </c:pt>
                <c:pt idx="37">
                  <c:v>9180.0</c:v>
                </c:pt>
                <c:pt idx="38">
                  <c:v>9389.0</c:v>
                </c:pt>
                <c:pt idx="39">
                  <c:v>9554.0</c:v>
                </c:pt>
                <c:pt idx="40">
                  <c:v>9647.0</c:v>
                </c:pt>
                <c:pt idx="41">
                  <c:v>9716.0</c:v>
                </c:pt>
                <c:pt idx="42">
                  <c:v>9824.0</c:v>
                </c:pt>
                <c:pt idx="43">
                  <c:v>9833.0</c:v>
                </c:pt>
                <c:pt idx="44">
                  <c:v>9909.0</c:v>
                </c:pt>
                <c:pt idx="45">
                  <c:v>9950.0</c:v>
                </c:pt>
                <c:pt idx="46">
                  <c:v>10034.0</c:v>
                </c:pt>
                <c:pt idx="47">
                  <c:v>10238.0</c:v>
                </c:pt>
                <c:pt idx="48">
                  <c:v>10373.0</c:v>
                </c:pt>
                <c:pt idx="49">
                  <c:v>10400.0</c:v>
                </c:pt>
                <c:pt idx="50">
                  <c:v>10586.0</c:v>
                </c:pt>
                <c:pt idx="51">
                  <c:v>10733.0</c:v>
                </c:pt>
                <c:pt idx="52">
                  <c:v>10810.0</c:v>
                </c:pt>
                <c:pt idx="53">
                  <c:v>11176.0</c:v>
                </c:pt>
                <c:pt idx="54">
                  <c:v>11251.0</c:v>
                </c:pt>
                <c:pt idx="55">
                  <c:v>11299.0</c:v>
                </c:pt>
                <c:pt idx="56">
                  <c:v>11467.0</c:v>
                </c:pt>
                <c:pt idx="57">
                  <c:v>11641.0</c:v>
                </c:pt>
                <c:pt idx="58">
                  <c:v>11719.0</c:v>
                </c:pt>
                <c:pt idx="59">
                  <c:v>11899.0</c:v>
                </c:pt>
                <c:pt idx="60">
                  <c:v>12007.0</c:v>
                </c:pt>
                <c:pt idx="61">
                  <c:v>12236.0</c:v>
                </c:pt>
                <c:pt idx="62">
                  <c:v>12361.0</c:v>
                </c:pt>
                <c:pt idx="63">
                  <c:v>12372.0</c:v>
                </c:pt>
                <c:pt idx="64">
                  <c:v>12501.0</c:v>
                </c:pt>
                <c:pt idx="65">
                  <c:v>12612.0</c:v>
                </c:pt>
                <c:pt idx="66">
                  <c:v>12633.0</c:v>
                </c:pt>
                <c:pt idx="67">
                  <c:v>12669.0</c:v>
                </c:pt>
                <c:pt idx="68">
                  <c:v>12693.0</c:v>
                </c:pt>
                <c:pt idx="69">
                  <c:v>12705.0</c:v>
                </c:pt>
                <c:pt idx="70">
                  <c:v>12768.0</c:v>
                </c:pt>
                <c:pt idx="71">
                  <c:v>13263.0</c:v>
                </c:pt>
                <c:pt idx="72">
                  <c:v>13368.0</c:v>
                </c:pt>
                <c:pt idx="73">
                  <c:v>13401.0</c:v>
                </c:pt>
                <c:pt idx="74">
                  <c:v>13506.0</c:v>
                </c:pt>
                <c:pt idx="75">
                  <c:v>13590.0</c:v>
                </c:pt>
                <c:pt idx="76">
                  <c:v>13617.0</c:v>
                </c:pt>
                <c:pt idx="77">
                  <c:v>13708.0</c:v>
                </c:pt>
                <c:pt idx="78">
                  <c:v>13734.0</c:v>
                </c:pt>
                <c:pt idx="79">
                  <c:v>13914.0</c:v>
                </c:pt>
                <c:pt idx="80">
                  <c:v>13965.0</c:v>
                </c:pt>
                <c:pt idx="81">
                  <c:v>13966.0</c:v>
                </c:pt>
                <c:pt idx="82">
                  <c:v>14212.0</c:v>
                </c:pt>
                <c:pt idx="83">
                  <c:v>14284.0</c:v>
                </c:pt>
                <c:pt idx="84">
                  <c:v>14318.0</c:v>
                </c:pt>
                <c:pt idx="85">
                  <c:v>14560.0</c:v>
                </c:pt>
                <c:pt idx="86">
                  <c:v>14798.0</c:v>
                </c:pt>
                <c:pt idx="87">
                  <c:v>14861.0</c:v>
                </c:pt>
                <c:pt idx="88">
                  <c:v>14905.0</c:v>
                </c:pt>
                <c:pt idx="89">
                  <c:v>14911.0</c:v>
                </c:pt>
                <c:pt idx="90">
                  <c:v>15043.0</c:v>
                </c:pt>
                <c:pt idx="91">
                  <c:v>15607.0</c:v>
                </c:pt>
                <c:pt idx="92">
                  <c:v>15629.0</c:v>
                </c:pt>
                <c:pt idx="93">
                  <c:v>15662.0</c:v>
                </c:pt>
                <c:pt idx="94">
                  <c:v>15758.0</c:v>
                </c:pt>
                <c:pt idx="95">
                  <c:v>15833.0</c:v>
                </c:pt>
                <c:pt idx="96">
                  <c:v>15884.0</c:v>
                </c:pt>
                <c:pt idx="97">
                  <c:v>15954.0</c:v>
                </c:pt>
                <c:pt idx="98">
                  <c:v>16129.0</c:v>
                </c:pt>
                <c:pt idx="99">
                  <c:v>16153.0</c:v>
                </c:pt>
                <c:pt idx="100">
                  <c:v>16223.0</c:v>
                </c:pt>
                <c:pt idx="101">
                  <c:v>16325.0</c:v>
                </c:pt>
              </c:numCache>
            </c:numRef>
          </c:xVal>
          <c:yVal>
            <c:numRef>
              <c:f>EUR!$Y$5:$Y$106</c:f>
              <c:numCache>
                <c:formatCode>General</c:formatCode>
                <c:ptCount val="102"/>
                <c:pt idx="0">
                  <c:v>0.257982252859862</c:v>
                </c:pt>
                <c:pt idx="1">
                  <c:v>0.281000362121282</c:v>
                </c:pt>
                <c:pt idx="2">
                  <c:v>0.330218384791463</c:v>
                </c:pt>
                <c:pt idx="3">
                  <c:v>0.0351277913622248</c:v>
                </c:pt>
                <c:pt idx="4">
                  <c:v>0.0626827522375058</c:v>
                </c:pt>
                <c:pt idx="5">
                  <c:v>0.322484295201242</c:v>
                </c:pt>
                <c:pt idx="6">
                  <c:v>0.373865021364611</c:v>
                </c:pt>
                <c:pt idx="7">
                  <c:v>0.00121773016826419</c:v>
                </c:pt>
                <c:pt idx="8">
                  <c:v>0.000347574633920912</c:v>
                </c:pt>
                <c:pt idx="9">
                  <c:v>0.21645371772965</c:v>
                </c:pt>
                <c:pt idx="10">
                  <c:v>1.17411970106382</c:v>
                </c:pt>
                <c:pt idx="11">
                  <c:v>0.0236958834479972</c:v>
                </c:pt>
                <c:pt idx="12">
                  <c:v>0.537003387971944</c:v>
                </c:pt>
                <c:pt idx="13">
                  <c:v>3.825068406471558</c:v>
                </c:pt>
                <c:pt idx="14">
                  <c:v>0.893129455521346</c:v>
                </c:pt>
                <c:pt idx="15">
                  <c:v>1.23507701535011</c:v>
                </c:pt>
                <c:pt idx="16">
                  <c:v>0.980883709552927</c:v>
                </c:pt>
                <c:pt idx="17">
                  <c:v>0.0656530732617444</c:v>
                </c:pt>
                <c:pt idx="18">
                  <c:v>2.04900266601119</c:v>
                </c:pt>
                <c:pt idx="19">
                  <c:v>0.159705668388564</c:v>
                </c:pt>
                <c:pt idx="20">
                  <c:v>0.192464971931147</c:v>
                </c:pt>
                <c:pt idx="21">
                  <c:v>0.858550226599533</c:v>
                </c:pt>
                <c:pt idx="22">
                  <c:v>2.67964596718233</c:v>
                </c:pt>
                <c:pt idx="23">
                  <c:v>6.19456711186786</c:v>
                </c:pt>
                <c:pt idx="24">
                  <c:v>0.565750547603525</c:v>
                </c:pt>
                <c:pt idx="25">
                  <c:v>0.0995236286107431</c:v>
                </c:pt>
                <c:pt idx="26">
                  <c:v>5.07966792846041</c:v>
                </c:pt>
                <c:pt idx="27">
                  <c:v>0.979224511806442</c:v>
                </c:pt>
                <c:pt idx="28">
                  <c:v>0.000347574633920912</c:v>
                </c:pt>
                <c:pt idx="29">
                  <c:v>0.0139452192303047</c:v>
                </c:pt>
                <c:pt idx="30">
                  <c:v>0.104190849830869</c:v>
                </c:pt>
                <c:pt idx="31">
                  <c:v>0.665546248849069</c:v>
                </c:pt>
                <c:pt idx="32">
                  <c:v>0.0737604789541378</c:v>
                </c:pt>
                <c:pt idx="33">
                  <c:v>0.0740694021315286</c:v>
                </c:pt>
                <c:pt idx="34">
                  <c:v>0.366127737341667</c:v>
                </c:pt>
                <c:pt idx="35">
                  <c:v>0.114638779968488</c:v>
                </c:pt>
                <c:pt idx="36">
                  <c:v>0.00401400208620062</c:v>
                </c:pt>
                <c:pt idx="37">
                  <c:v>0.196474604423468</c:v>
                </c:pt>
                <c:pt idx="38">
                  <c:v>0.0329202658555029</c:v>
                </c:pt>
                <c:pt idx="39">
                  <c:v>0.212256228353533</c:v>
                </c:pt>
                <c:pt idx="40">
                  <c:v>0.0835986963961244</c:v>
                </c:pt>
                <c:pt idx="41">
                  <c:v>0.170889289844705</c:v>
                </c:pt>
                <c:pt idx="42">
                  <c:v>0.000912977374111591</c:v>
                </c:pt>
                <c:pt idx="43">
                  <c:v>0.223298816011589</c:v>
                </c:pt>
                <c:pt idx="44">
                  <c:v>0.000695427661651252</c:v>
                </c:pt>
                <c:pt idx="45">
                  <c:v>3.48731560378284</c:v>
                </c:pt>
                <c:pt idx="46">
                  <c:v>0.941953769604718</c:v>
                </c:pt>
                <c:pt idx="47">
                  <c:v>1.02599520310259</c:v>
                </c:pt>
                <c:pt idx="48">
                  <c:v>0.494850021680094</c:v>
                </c:pt>
                <c:pt idx="49">
                  <c:v>0.0931264652779296</c:v>
                </c:pt>
                <c:pt idx="50">
                  <c:v>0.341797746612985</c:v>
                </c:pt>
                <c:pt idx="51">
                  <c:v>0.13212021654162</c:v>
                </c:pt>
                <c:pt idx="52">
                  <c:v>0.469160221383479</c:v>
                </c:pt>
                <c:pt idx="53">
                  <c:v>1.10952309103983</c:v>
                </c:pt>
                <c:pt idx="54">
                  <c:v>0.140681534902884</c:v>
                </c:pt>
                <c:pt idx="55">
                  <c:v>0.00970555387156127</c:v>
                </c:pt>
                <c:pt idx="56">
                  <c:v>1.37294153599901</c:v>
                </c:pt>
                <c:pt idx="57">
                  <c:v>0.878112014896319</c:v>
                </c:pt>
                <c:pt idx="58">
                  <c:v>1.25987426303427</c:v>
                </c:pt>
                <c:pt idx="59">
                  <c:v>0.464073258604431</c:v>
                </c:pt>
                <c:pt idx="60">
                  <c:v>0.32550628270365</c:v>
                </c:pt>
                <c:pt idx="61">
                  <c:v>0.169732199066358</c:v>
                </c:pt>
                <c:pt idx="62">
                  <c:v>0.000695427661651252</c:v>
                </c:pt>
                <c:pt idx="63">
                  <c:v>1.38795825535473</c:v>
                </c:pt>
                <c:pt idx="64">
                  <c:v>0.540306023522029</c:v>
                </c:pt>
                <c:pt idx="65">
                  <c:v>0.520136886976902</c:v>
                </c:pt>
                <c:pt idx="66">
                  <c:v>0.0303977351514609</c:v>
                </c:pt>
                <c:pt idx="67">
                  <c:v>0.000651930793278602</c:v>
                </c:pt>
                <c:pt idx="68">
                  <c:v>0.345438445258257</c:v>
                </c:pt>
                <c:pt idx="69">
                  <c:v>0.259716280318121</c:v>
                </c:pt>
                <c:pt idx="70">
                  <c:v>0.000956500396837119</c:v>
                </c:pt>
                <c:pt idx="71">
                  <c:v>0.413750361133958</c:v>
                </c:pt>
                <c:pt idx="72">
                  <c:v>0.898940645091884</c:v>
                </c:pt>
                <c:pt idx="73">
                  <c:v>0.073657553374345</c:v>
                </c:pt>
                <c:pt idx="74">
                  <c:v>1.56256655620203</c:v>
                </c:pt>
                <c:pt idx="75">
                  <c:v>1.2991232916231</c:v>
                </c:pt>
                <c:pt idx="76">
                  <c:v>0.865504144165326</c:v>
                </c:pt>
                <c:pt idx="77">
                  <c:v>0.147398030661765</c:v>
                </c:pt>
                <c:pt idx="78">
                  <c:v>0.415442639474325</c:v>
                </c:pt>
                <c:pt idx="79">
                  <c:v>0.389446294682905</c:v>
                </c:pt>
                <c:pt idx="80">
                  <c:v>0.832682665251824</c:v>
                </c:pt>
                <c:pt idx="81">
                  <c:v>0.463694127648966</c:v>
                </c:pt>
                <c:pt idx="82">
                  <c:v>2.609948503541009</c:v>
                </c:pt>
                <c:pt idx="83">
                  <c:v>0.0614302437789388</c:v>
                </c:pt>
                <c:pt idx="84">
                  <c:v>0.384049948343599</c:v>
                </c:pt>
                <c:pt idx="85">
                  <c:v>0.000260654893431994</c:v>
                </c:pt>
                <c:pt idx="86">
                  <c:v>0.129420539447315</c:v>
                </c:pt>
                <c:pt idx="87">
                  <c:v>0.0154726866562074</c:v>
                </c:pt>
                <c:pt idx="88">
                  <c:v>0.643400564275029</c:v>
                </c:pt>
                <c:pt idx="89">
                  <c:v>0.000782434469896426</c:v>
                </c:pt>
                <c:pt idx="90">
                  <c:v>0.824198367151721</c:v>
                </c:pt>
                <c:pt idx="91">
                  <c:v>0.737786294523583</c:v>
                </c:pt>
                <c:pt idx="92">
                  <c:v>0.00126128374418228</c:v>
                </c:pt>
                <c:pt idx="93">
                  <c:v>0.083440780698886</c:v>
                </c:pt>
                <c:pt idx="94">
                  <c:v>1.34582345812204</c:v>
                </c:pt>
                <c:pt idx="95">
                  <c:v>0.00917294943252116</c:v>
                </c:pt>
                <c:pt idx="96">
                  <c:v>0.960585880823863</c:v>
                </c:pt>
                <c:pt idx="97">
                  <c:v>0.202593950323618</c:v>
                </c:pt>
                <c:pt idx="98">
                  <c:v>0.0908185240221472</c:v>
                </c:pt>
                <c:pt idx="99">
                  <c:v>0.330776126069194</c:v>
                </c:pt>
                <c:pt idx="100">
                  <c:v>0.40197592766581</c:v>
                </c:pt>
                <c:pt idx="101">
                  <c:v>1.17011755355651</c:v>
                </c:pt>
              </c:numCache>
            </c:numRef>
          </c:yVal>
          <c:smooth val="0"/>
        </c:ser>
        <c:dLbls>
          <c:showLegendKey val="0"/>
          <c:showVal val="0"/>
          <c:showCatName val="0"/>
          <c:showSerName val="0"/>
          <c:showPercent val="0"/>
          <c:showBubbleSize val="0"/>
        </c:dLbls>
        <c:axId val="-2104622312"/>
        <c:axId val="-2104619288"/>
      </c:scatterChart>
      <c:valAx>
        <c:axId val="-2104622312"/>
        <c:scaling>
          <c:orientation val="minMax"/>
          <c:max val="16570.0"/>
          <c:min val="0.0"/>
        </c:scaling>
        <c:delete val="0"/>
        <c:axPos val="b"/>
        <c:numFmt formatCode="General" sourceLinked="1"/>
        <c:majorTickMark val="out"/>
        <c:minorTickMark val="none"/>
        <c:tickLblPos val="nextTo"/>
        <c:txPr>
          <a:bodyPr/>
          <a:lstStyle/>
          <a:p>
            <a:pPr>
              <a:defRPr sz="1600"/>
            </a:pPr>
            <a:endParaRPr lang="en-US"/>
          </a:p>
        </c:txPr>
        <c:crossAx val="-2104619288"/>
        <c:crosses val="autoZero"/>
        <c:crossBetween val="midCat"/>
      </c:valAx>
      <c:valAx>
        <c:axId val="-2104619288"/>
        <c:scaling>
          <c:orientation val="minMax"/>
        </c:scaling>
        <c:delete val="0"/>
        <c:axPos val="l"/>
        <c:minorGridlines>
          <c:spPr>
            <a:ln>
              <a:noFill/>
            </a:ln>
          </c:spPr>
        </c:minorGridlines>
        <c:numFmt formatCode="General" sourceLinked="1"/>
        <c:majorTickMark val="out"/>
        <c:minorTickMark val="none"/>
        <c:tickLblPos val="nextTo"/>
        <c:txPr>
          <a:bodyPr/>
          <a:lstStyle/>
          <a:p>
            <a:pPr>
              <a:defRPr sz="1600"/>
            </a:pPr>
            <a:endParaRPr lang="en-US"/>
          </a:p>
        </c:txPr>
        <c:crossAx val="-2104622312"/>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4028227" cy="350838"/>
          </a:xfrm>
          <a:prstGeom prst="rect">
            <a:avLst/>
          </a:prstGeom>
          <a:noFill/>
          <a:ln w="9525">
            <a:noFill/>
            <a:miter lim="800000"/>
            <a:headEnd/>
            <a:tailEnd/>
          </a:ln>
        </p:spPr>
        <p:txBody>
          <a:bodyPr vert="horz" wrap="square" lIns="92830" tIns="46415" rIns="92830" bIns="46415"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12291" name="Rectangle 3"/>
          <p:cNvSpPr>
            <a:spLocks noGrp="1" noChangeArrowheads="1"/>
          </p:cNvSpPr>
          <p:nvPr>
            <p:ph type="dt" sz="quarter" idx="1"/>
          </p:nvPr>
        </p:nvSpPr>
        <p:spPr bwMode="auto">
          <a:xfrm>
            <a:off x="5268174" y="0"/>
            <a:ext cx="4028226" cy="350838"/>
          </a:xfrm>
          <a:prstGeom prst="rect">
            <a:avLst/>
          </a:prstGeom>
          <a:noFill/>
          <a:ln w="9525">
            <a:noFill/>
            <a:miter lim="800000"/>
            <a:headEnd/>
            <a:tailEnd/>
          </a:ln>
        </p:spPr>
        <p:txBody>
          <a:bodyPr vert="horz" wrap="square" lIns="92830" tIns="46415" rIns="92830" bIns="46415"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2292" name="Rectangle 4"/>
          <p:cNvSpPr>
            <a:spLocks noGrp="1" noChangeArrowheads="1"/>
          </p:cNvSpPr>
          <p:nvPr>
            <p:ph type="ftr" sz="quarter" idx="2"/>
          </p:nvPr>
        </p:nvSpPr>
        <p:spPr bwMode="auto">
          <a:xfrm>
            <a:off x="0" y="6659564"/>
            <a:ext cx="4028227" cy="350837"/>
          </a:xfrm>
          <a:prstGeom prst="rect">
            <a:avLst/>
          </a:prstGeom>
          <a:noFill/>
          <a:ln w="9525">
            <a:noFill/>
            <a:miter lim="800000"/>
            <a:headEnd/>
            <a:tailEnd/>
          </a:ln>
        </p:spPr>
        <p:txBody>
          <a:bodyPr vert="horz" wrap="square" lIns="92830" tIns="46415" rIns="92830" bIns="46415"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12293" name="Rectangle 5"/>
          <p:cNvSpPr>
            <a:spLocks noGrp="1" noChangeArrowheads="1"/>
          </p:cNvSpPr>
          <p:nvPr>
            <p:ph type="sldNum" sz="quarter" idx="3"/>
          </p:nvPr>
        </p:nvSpPr>
        <p:spPr bwMode="auto">
          <a:xfrm>
            <a:off x="5268174" y="6659564"/>
            <a:ext cx="4028226" cy="350837"/>
          </a:xfrm>
          <a:prstGeom prst="rect">
            <a:avLst/>
          </a:prstGeom>
          <a:noFill/>
          <a:ln w="9525">
            <a:noFill/>
            <a:miter lim="800000"/>
            <a:headEnd/>
            <a:tailEnd/>
          </a:ln>
        </p:spPr>
        <p:txBody>
          <a:bodyPr vert="horz" wrap="square" lIns="92830" tIns="46415" rIns="92830" bIns="46415" numCol="1" anchor="b" anchorCtr="0" compatLnSpc="1">
            <a:prstTxWarp prst="textNoShape">
              <a:avLst/>
            </a:prstTxWarp>
          </a:bodyPr>
          <a:lstStyle>
            <a:lvl1pPr algn="r">
              <a:defRPr sz="1200">
                <a:latin typeface="Arial" charset="0"/>
                <a:ea typeface="ＭＳ Ｐゴシック" charset="-128"/>
              </a:defRPr>
            </a:lvl1pPr>
          </a:lstStyle>
          <a:p>
            <a:pPr>
              <a:defRPr/>
            </a:pPr>
            <a:fld id="{CB8ED939-0ECD-4442-BD71-FF56F6471006}" type="slidenum">
              <a:rPr lang="en-US"/>
              <a:pPr>
                <a:defRPr/>
              </a:pPr>
              <a:t>‹#›</a:t>
            </a:fld>
            <a:endParaRPr lang="en-US"/>
          </a:p>
        </p:txBody>
      </p:sp>
    </p:spTree>
    <p:extLst>
      <p:ext uri="{BB962C8B-B14F-4D97-AF65-F5344CB8AC3E}">
        <p14:creationId xmlns:p14="http://schemas.microsoft.com/office/powerpoint/2010/main" val="995191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4028227" cy="350838"/>
          </a:xfrm>
          <a:prstGeom prst="rect">
            <a:avLst/>
          </a:prstGeom>
          <a:noFill/>
          <a:ln w="9525">
            <a:noFill/>
            <a:miter lim="800000"/>
            <a:headEnd/>
            <a:tailEnd/>
          </a:ln>
        </p:spPr>
        <p:txBody>
          <a:bodyPr vert="horz" wrap="square" lIns="92830" tIns="46415" rIns="92830" bIns="46415"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1987" name="Rectangle 3"/>
          <p:cNvSpPr>
            <a:spLocks noGrp="1" noChangeArrowheads="1"/>
          </p:cNvSpPr>
          <p:nvPr>
            <p:ph type="dt" idx="1"/>
          </p:nvPr>
        </p:nvSpPr>
        <p:spPr bwMode="auto">
          <a:xfrm>
            <a:off x="5268174" y="0"/>
            <a:ext cx="4028226" cy="350838"/>
          </a:xfrm>
          <a:prstGeom prst="rect">
            <a:avLst/>
          </a:prstGeom>
          <a:noFill/>
          <a:ln w="9525">
            <a:noFill/>
            <a:miter lim="800000"/>
            <a:headEnd/>
            <a:tailEnd/>
          </a:ln>
        </p:spPr>
        <p:txBody>
          <a:bodyPr vert="horz" wrap="square" lIns="92830" tIns="46415" rIns="92830" bIns="46415"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76804"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1239947" y="3330576"/>
            <a:ext cx="6816508" cy="3154363"/>
          </a:xfrm>
          <a:prstGeom prst="rect">
            <a:avLst/>
          </a:prstGeom>
          <a:noFill/>
          <a:ln w="9525">
            <a:noFill/>
            <a:miter lim="800000"/>
            <a:headEnd/>
            <a:tailEnd/>
          </a:ln>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6659564"/>
            <a:ext cx="4028227" cy="350837"/>
          </a:xfrm>
          <a:prstGeom prst="rect">
            <a:avLst/>
          </a:prstGeom>
          <a:noFill/>
          <a:ln w="9525">
            <a:noFill/>
            <a:miter lim="800000"/>
            <a:headEnd/>
            <a:tailEnd/>
          </a:ln>
        </p:spPr>
        <p:txBody>
          <a:bodyPr vert="horz" wrap="square" lIns="92830" tIns="46415" rIns="92830" bIns="46415"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1991" name="Rectangle 7"/>
          <p:cNvSpPr>
            <a:spLocks noGrp="1" noChangeArrowheads="1"/>
          </p:cNvSpPr>
          <p:nvPr>
            <p:ph type="sldNum" sz="quarter" idx="5"/>
          </p:nvPr>
        </p:nvSpPr>
        <p:spPr bwMode="auto">
          <a:xfrm>
            <a:off x="5268174" y="6659564"/>
            <a:ext cx="4028226" cy="350837"/>
          </a:xfrm>
          <a:prstGeom prst="rect">
            <a:avLst/>
          </a:prstGeom>
          <a:noFill/>
          <a:ln w="9525">
            <a:noFill/>
            <a:miter lim="800000"/>
            <a:headEnd/>
            <a:tailEnd/>
          </a:ln>
        </p:spPr>
        <p:txBody>
          <a:bodyPr vert="horz" wrap="square" lIns="92830" tIns="46415" rIns="92830" bIns="46415" numCol="1" anchor="b" anchorCtr="0" compatLnSpc="1">
            <a:prstTxWarp prst="textNoShape">
              <a:avLst/>
            </a:prstTxWarp>
          </a:bodyPr>
          <a:lstStyle>
            <a:lvl1pPr algn="r">
              <a:defRPr sz="1200">
                <a:latin typeface="Arial" charset="0"/>
                <a:ea typeface="ＭＳ Ｐゴシック" charset="-128"/>
              </a:defRPr>
            </a:lvl1pPr>
          </a:lstStyle>
          <a:p>
            <a:pPr>
              <a:defRPr/>
            </a:pPr>
            <a:fld id="{7C403A49-5454-4737-AB42-0BFE0A1B2B29}" type="slidenum">
              <a:rPr lang="en-US"/>
              <a:pPr>
                <a:defRPr/>
              </a:pPr>
              <a:t>‹#›</a:t>
            </a:fld>
            <a:endParaRPr lang="en-US"/>
          </a:p>
        </p:txBody>
      </p:sp>
    </p:spTree>
    <p:extLst>
      <p:ext uri="{BB962C8B-B14F-4D97-AF65-F5344CB8AC3E}">
        <p14:creationId xmlns:p14="http://schemas.microsoft.com/office/powerpoint/2010/main" val="4063672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9E96A14-19F3-4CED-8697-AA9BC606E7EE}" type="slidenum">
              <a:rPr lang="en-US" sz="1200" smtClean="0"/>
              <a:pPr/>
              <a:t>1</a:t>
            </a:fld>
            <a:endParaRPr 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a:solidFill>
            <a:srgbClr val="FFFFFF"/>
          </a:solidFill>
          <a:ln/>
        </p:spPr>
      </p:sp>
      <p:sp>
        <p:nvSpPr>
          <p:cNvPr id="8499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Rot="1" noChangeAspect="1" noChangeArrowheads="1" noTextEdit="1"/>
          </p:cNvSpPr>
          <p:nvPr>
            <p:ph type="sldImg"/>
          </p:nvPr>
        </p:nvSpPr>
        <p:spPr>
          <a:solidFill>
            <a:srgbClr val="FFFFFF"/>
          </a:solidFill>
          <a:ln/>
        </p:spPr>
      </p:sp>
      <p:sp>
        <p:nvSpPr>
          <p:cNvPr id="86019"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Rot="1" noChangeAspect="1" noChangeArrowheads="1" noTextEdit="1"/>
          </p:cNvSpPr>
          <p:nvPr>
            <p:ph type="sldImg"/>
          </p:nvPr>
        </p:nvSpPr>
        <p:spPr>
          <a:solidFill>
            <a:srgbClr val="FFFFFF"/>
          </a:solidFill>
          <a:ln/>
        </p:spPr>
      </p:sp>
      <p:sp>
        <p:nvSpPr>
          <p:cNvPr id="87043"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Rot="1" noChangeAspect="1" noChangeArrowheads="1" noTextEdit="1"/>
          </p:cNvSpPr>
          <p:nvPr>
            <p:ph type="sldImg"/>
          </p:nvPr>
        </p:nvSpPr>
        <p:spPr>
          <a:solidFill>
            <a:srgbClr val="FFFFFF"/>
          </a:solidFill>
          <a:ln/>
        </p:spPr>
      </p:sp>
      <p:sp>
        <p:nvSpPr>
          <p:cNvPr id="88067" name="Rectangle 1027"/>
          <p:cNvSpPr>
            <a:spLocks noGrp="1" noChangeArrowheads="1"/>
          </p:cNvSpPr>
          <p:nvPr>
            <p:ph type="body" idx="1"/>
          </p:nvPr>
        </p:nvSpPr>
        <p:spPr>
          <a:solidFill>
            <a:srgbClr val="FFFFFF"/>
          </a:solidFill>
          <a:ln>
            <a:solidFill>
              <a:srgbClr val="000000"/>
            </a:solidFill>
          </a:ln>
        </p:spPr>
        <p:txBody>
          <a:bodyPr/>
          <a:lstStyle/>
          <a:p>
            <a:pPr marL="609600" indent="-609600"/>
            <a:r>
              <a:rPr lang="en-GB" sz="1200" dirty="0" smtClean="0"/>
              <a:t>Affects mid-life adults resulting in complete or partial blindness from optic nerve degeneration</a:t>
            </a:r>
          </a:p>
          <a:p>
            <a:pPr marL="609600" indent="-609600">
              <a:buFontTx/>
              <a:buNone/>
            </a:pPr>
            <a:endParaRPr lang="en-GB" sz="100" dirty="0" smtClean="0"/>
          </a:p>
          <a:p>
            <a:pPr marL="609600" indent="-609600"/>
            <a:r>
              <a:rPr lang="en-GB" sz="1200" dirty="0" smtClean="0"/>
              <a:t>Several mutations in mitochondrial electron transport chain enzyme complexes have been identified</a:t>
            </a:r>
          </a:p>
          <a:p>
            <a:pPr marL="609600" indent="-609600">
              <a:buFontTx/>
              <a:buNone/>
            </a:pPr>
            <a:endParaRPr lang="en-GB" sz="100" dirty="0" smtClean="0"/>
          </a:p>
          <a:p>
            <a:pPr marL="609600" indent="-609600"/>
            <a:r>
              <a:rPr lang="en-US" sz="1200" dirty="0" smtClean="0"/>
              <a:t>LHON results from defects in the enzymes of oxidative phosphorylation: without ATP production, the optic nerve dies  </a:t>
            </a:r>
          </a:p>
          <a:p>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Leber’s</a:t>
            </a:r>
            <a:r>
              <a:rPr lang="en-US" dirty="0" smtClean="0"/>
              <a:t> Hereditary</a:t>
            </a:r>
            <a:r>
              <a:rPr lang="en-US" baseline="0" dirty="0" smtClean="0"/>
              <a:t> Optic Neuropathy</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15</a:t>
            </a:fld>
            <a:endParaRPr lang="en-US"/>
          </a:p>
        </p:txBody>
      </p:sp>
    </p:spTree>
    <p:extLst>
      <p:ext uri="{BB962C8B-B14F-4D97-AF65-F5344CB8AC3E}">
        <p14:creationId xmlns:p14="http://schemas.microsoft.com/office/powerpoint/2010/main" val="77478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Baseline</a:t>
            </a:r>
            <a:r>
              <a:rPr lang="en-US" baseline="0" smtClean="0"/>
              <a:t> characteristics</a:t>
            </a:r>
            <a:endParaRPr lang="en-US" baseline="0" dirty="0" smtClean="0"/>
          </a:p>
          <a:p>
            <a:r>
              <a:rPr lang="en-US" baseline="0" dirty="0" smtClean="0"/>
              <a:t>More </a:t>
            </a:r>
            <a:r>
              <a:rPr lang="en-US" baseline="0" smtClean="0"/>
              <a:t>women than </a:t>
            </a:r>
            <a:r>
              <a:rPr lang="en-US" baseline="0" dirty="0" smtClean="0"/>
              <a:t>men</a:t>
            </a:r>
          </a:p>
          <a:p>
            <a:r>
              <a:rPr lang="en-US" baseline="0" dirty="0" smtClean="0"/>
              <a:t>Broad age range: average 62</a:t>
            </a:r>
          </a:p>
          <a:p>
            <a:r>
              <a:rPr lang="en-US" baseline="0" dirty="0" smtClean="0"/>
              <a:t>Diverse</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16</a:t>
            </a:fld>
            <a:endParaRPr lang="en-US"/>
          </a:p>
        </p:txBody>
      </p:sp>
    </p:spTree>
    <p:extLst>
      <p:ext uri="{BB962C8B-B14F-4D97-AF65-F5344CB8AC3E}">
        <p14:creationId xmlns:p14="http://schemas.microsoft.com/office/powerpoint/2010/main" val="1005584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349" eaLnBrk="0" hangingPunct="0">
              <a:defRPr sz="2400">
                <a:solidFill>
                  <a:schemeClr val="tx1"/>
                </a:solidFill>
                <a:latin typeface="Arial Narrow" pitchFamily="34" charset="0"/>
                <a:ea typeface="MS PGothic" pitchFamily="34" charset="-128"/>
              </a:defRPr>
            </a:lvl1pPr>
            <a:lvl2pPr marL="754466" indent="-290179" defTabSz="925349" eaLnBrk="0" hangingPunct="0">
              <a:defRPr sz="2400">
                <a:solidFill>
                  <a:schemeClr val="tx1"/>
                </a:solidFill>
                <a:latin typeface="Arial Narrow" pitchFamily="34" charset="0"/>
                <a:ea typeface="MS PGothic" pitchFamily="34" charset="-128"/>
              </a:defRPr>
            </a:lvl2pPr>
            <a:lvl3pPr marL="1160717" indent="-232143" defTabSz="925349" eaLnBrk="0" hangingPunct="0">
              <a:defRPr sz="2400">
                <a:solidFill>
                  <a:schemeClr val="tx1"/>
                </a:solidFill>
                <a:latin typeface="Arial Narrow" pitchFamily="34" charset="0"/>
                <a:ea typeface="MS PGothic" pitchFamily="34" charset="-128"/>
              </a:defRPr>
            </a:lvl3pPr>
            <a:lvl4pPr marL="1625003" indent="-232143" defTabSz="925349" eaLnBrk="0" hangingPunct="0">
              <a:defRPr sz="2400">
                <a:solidFill>
                  <a:schemeClr val="tx1"/>
                </a:solidFill>
                <a:latin typeface="Arial Narrow" pitchFamily="34" charset="0"/>
                <a:ea typeface="MS PGothic" pitchFamily="34" charset="-128"/>
              </a:defRPr>
            </a:lvl4pPr>
            <a:lvl5pPr marL="2089290" indent="-232143" defTabSz="925349" eaLnBrk="0" hangingPunct="0">
              <a:defRPr sz="2400">
                <a:solidFill>
                  <a:schemeClr val="tx1"/>
                </a:solidFill>
                <a:latin typeface="Arial Narrow" pitchFamily="34" charset="0"/>
                <a:ea typeface="MS PGothic" pitchFamily="34" charset="-128"/>
              </a:defRPr>
            </a:lvl5pPr>
            <a:lvl6pPr marL="255357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6pPr>
            <a:lvl7pPr marL="3017863"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82150"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94643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583E48D6-DBA1-4EC8-B764-E5D8837431F6}" type="slidenum">
              <a:rPr lang="en-US" sz="1000">
                <a:latin typeface="Arial" pitchFamily="34" charset="0"/>
              </a:rPr>
              <a:pPr eaLnBrk="1" hangingPunct="1">
                <a:defRPr/>
              </a:pPr>
              <a:t>17</a:t>
            </a:fld>
            <a:endParaRPr lang="en-US" sz="1000">
              <a:latin typeface="Arial" pitchFamily="34" charset="0"/>
            </a:endParaRPr>
          </a:p>
        </p:txBody>
      </p:sp>
      <p:sp>
        <p:nvSpPr>
          <p:cNvPr id="1550338" name="Rectangle 2"/>
          <p:cNvSpPr>
            <a:spLocks noGrp="1" noRot="1" noChangeAspect="1" noChangeArrowheads="1" noTextEdit="1"/>
          </p:cNvSpPr>
          <p:nvPr>
            <p:ph type="sldImg"/>
          </p:nvPr>
        </p:nvSpPr>
        <p:spPr>
          <a:ln/>
          <a:extLst/>
        </p:spPr>
      </p:sp>
      <p:sp>
        <p:nvSpPr>
          <p:cNvPr id="1550339" name="Rectangle 3"/>
          <p:cNvSpPr>
            <a:spLocks noGrp="1" noChangeArrowheads="1"/>
          </p:cNvSpPr>
          <p:nvPr>
            <p:ph type="body" idx="1"/>
          </p:nvPr>
        </p:nvSpPr>
        <p:spPr/>
        <p:txBody>
          <a:bodyPr/>
          <a:lstStyle/>
          <a:p>
            <a:pPr eaLnBrk="1" hangingPunct="1">
              <a:defRPr/>
            </a:pPr>
            <a:endParaRPr lang="en-US" dirty="0" smtClean="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18</a:t>
            </a:fld>
            <a:endParaRPr lang="en-US"/>
          </a:p>
        </p:txBody>
      </p:sp>
    </p:spTree>
    <p:extLst>
      <p:ext uri="{BB962C8B-B14F-4D97-AF65-F5344CB8AC3E}">
        <p14:creationId xmlns:p14="http://schemas.microsoft.com/office/powerpoint/2010/main" val="3007226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20</a:t>
            </a:fld>
            <a:endParaRPr lang="en-US"/>
          </a:p>
        </p:txBody>
      </p:sp>
    </p:spTree>
    <p:extLst>
      <p:ext uri="{BB962C8B-B14F-4D97-AF65-F5344CB8AC3E}">
        <p14:creationId xmlns:p14="http://schemas.microsoft.com/office/powerpoint/2010/main" val="300722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23</a:t>
            </a:fld>
            <a:endParaRPr lang="en-US"/>
          </a:p>
        </p:txBody>
      </p:sp>
    </p:spTree>
    <p:extLst>
      <p:ext uri="{BB962C8B-B14F-4D97-AF65-F5344CB8AC3E}">
        <p14:creationId xmlns:p14="http://schemas.microsoft.com/office/powerpoint/2010/main" val="3007226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24</a:t>
            </a:fld>
            <a:endParaRPr lang="en-US"/>
          </a:p>
        </p:txBody>
      </p:sp>
    </p:spTree>
    <p:extLst>
      <p:ext uri="{BB962C8B-B14F-4D97-AF65-F5344CB8AC3E}">
        <p14:creationId xmlns:p14="http://schemas.microsoft.com/office/powerpoint/2010/main" val="3007226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Rot="1" noChangeAspect="1" noChangeArrowheads="1" noTextEdit="1"/>
          </p:cNvSpPr>
          <p:nvPr>
            <p:ph type="sldImg"/>
          </p:nvPr>
        </p:nvSpPr>
        <p:spPr>
          <a:solidFill>
            <a:srgbClr val="FFFFFF"/>
          </a:solidFill>
          <a:ln/>
        </p:spPr>
      </p:sp>
      <p:sp>
        <p:nvSpPr>
          <p:cNvPr id="91139"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Rot="1" noChangeAspect="1" noChangeArrowheads="1" noTextEdit="1"/>
          </p:cNvSpPr>
          <p:nvPr>
            <p:ph type="sldImg"/>
          </p:nvPr>
        </p:nvSpPr>
        <p:spPr>
          <a:solidFill>
            <a:srgbClr val="FFFFFF"/>
          </a:solidFill>
          <a:ln/>
        </p:spPr>
      </p:sp>
      <p:sp>
        <p:nvSpPr>
          <p:cNvPr id="93187"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Rot="1" noChangeAspect="1" noChangeArrowheads="1" noTextEdit="1"/>
          </p:cNvSpPr>
          <p:nvPr>
            <p:ph type="sldImg"/>
          </p:nvPr>
        </p:nvSpPr>
        <p:spPr>
          <a:solidFill>
            <a:srgbClr val="FFFFFF"/>
          </a:solidFill>
          <a:ln/>
        </p:spPr>
      </p:sp>
      <p:sp>
        <p:nvSpPr>
          <p:cNvPr id="93187"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dirty="0"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r>
              <a:rPr lang="en-US" dirty="0" smtClean="0">
                <a:ea typeface="ＭＳ Ｐゴシック" pitchFamily="34" charset="-128"/>
              </a:rPr>
              <a:t>a Haplotype phasing using informative markers shows a strong parent-of-origin bias with</a:t>
            </a:r>
          </a:p>
          <a:p>
            <a:r>
              <a:rPr lang="en-US" dirty="0" smtClean="0">
                <a:ea typeface="ＭＳ Ｐゴシック" pitchFamily="34" charset="-128"/>
              </a:rPr>
              <a:t>41/51 de novo events occurring on the paternally inherited haplotype. </a:t>
            </a:r>
          </a:p>
          <a:p>
            <a:r>
              <a:rPr lang="en-US" dirty="0" smtClean="0">
                <a:ea typeface="ＭＳ Ｐゴシック" pitchFamily="34" charset="-128"/>
              </a:rPr>
              <a:t>b and c, Box and</a:t>
            </a:r>
            <a:r>
              <a:rPr lang="en-US" baseline="0" dirty="0" smtClean="0">
                <a:ea typeface="ＭＳ Ｐゴシック" pitchFamily="34" charset="-128"/>
              </a:rPr>
              <a:t> </a:t>
            </a:r>
            <a:r>
              <a:rPr lang="en-US" dirty="0" smtClean="0">
                <a:ea typeface="ＭＳ Ｐゴシック" pitchFamily="34" charset="-128"/>
              </a:rPr>
              <a:t>whisker plots for 189 SSC </a:t>
            </a:r>
            <a:r>
              <a:rPr lang="en-US" dirty="0" err="1" smtClean="0">
                <a:ea typeface="ＭＳ Ｐゴシック" pitchFamily="34" charset="-128"/>
              </a:rPr>
              <a:t>probands</a:t>
            </a:r>
            <a:r>
              <a:rPr lang="en-US" dirty="0" smtClean="0">
                <a:ea typeface="ＭＳ Ｐゴシック" pitchFamily="34" charset="-128"/>
              </a:rPr>
              <a:t>. </a:t>
            </a:r>
          </a:p>
          <a:p>
            <a:r>
              <a:rPr lang="en-US" dirty="0" smtClean="0">
                <a:ea typeface="ＭＳ Ｐゴシック" pitchFamily="34" charset="-128"/>
              </a:rPr>
              <a:t>b, The paternal estimated age at conception versus the</a:t>
            </a:r>
          </a:p>
          <a:p>
            <a:r>
              <a:rPr lang="en-US" dirty="0" smtClean="0">
                <a:ea typeface="ＭＳ Ｐゴシック" pitchFamily="34" charset="-128"/>
              </a:rPr>
              <a:t>number of observed de novo point mutations (0, n = 53; 1, n = 65; 2, n = 44; 3+, n = 27). </a:t>
            </a:r>
          </a:p>
          <a:p>
            <a:r>
              <a:rPr lang="en-US" dirty="0" smtClean="0">
                <a:ea typeface="ＭＳ Ｐゴシック" pitchFamily="34" charset="-128"/>
              </a:rPr>
              <a:t>c,</a:t>
            </a:r>
            <a:r>
              <a:rPr lang="en-US" baseline="0" dirty="0" smtClean="0">
                <a:ea typeface="ＭＳ Ｐゴシック" pitchFamily="34" charset="-128"/>
              </a:rPr>
              <a:t> </a:t>
            </a:r>
            <a:r>
              <a:rPr lang="en-US" dirty="0" smtClean="0">
                <a:ea typeface="ＭＳ Ｐゴシック" pitchFamily="34" charset="-128"/>
              </a:rPr>
              <a:t>Decreased nonverbal IQ is significantly associated with an increasing number of “extreme”</a:t>
            </a:r>
          </a:p>
          <a:p>
            <a:r>
              <a:rPr lang="en-US" dirty="0" smtClean="0">
                <a:ea typeface="ＭＳ Ｐゴシック" pitchFamily="34" charset="-128"/>
              </a:rPr>
              <a:t>mutation events (0, n = 138; 1, n = 41; 2+, n = 10), both with and without CNVs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Rot="1" noChangeAspect="1" noChangeArrowheads="1" noTextEdit="1"/>
          </p:cNvSpPr>
          <p:nvPr>
            <p:ph type="sldImg"/>
          </p:nvPr>
        </p:nvSpPr>
        <p:spPr>
          <a:solidFill>
            <a:srgbClr val="FFFFFF"/>
          </a:solidFill>
          <a:ln/>
        </p:spPr>
      </p:sp>
      <p:sp>
        <p:nvSpPr>
          <p:cNvPr id="92163"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Rot="1" noChangeAspect="1" noChangeArrowheads="1" noTextEdit="1"/>
          </p:cNvSpPr>
          <p:nvPr>
            <p:ph type="sldImg"/>
          </p:nvPr>
        </p:nvSpPr>
        <p:spPr>
          <a:solidFill>
            <a:srgbClr val="FFFFFF"/>
          </a:solidFill>
          <a:ln/>
        </p:spPr>
      </p:sp>
      <p:sp>
        <p:nvSpPr>
          <p:cNvPr id="7987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dirty="0"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Prader-Willi</a:t>
            </a: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200" i="0"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hypotonia</a:t>
            </a: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short stature, </a:t>
            </a:r>
            <a:r>
              <a:rPr lang="en-US" sz="1200" i="0"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hyperphagia</a:t>
            </a: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obesity, behavioral issues (specifically OCD-like behaviors), small hands and feet, </a:t>
            </a:r>
            <a:r>
              <a:rPr lang="en-US" sz="1200" i="0"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hypogonadism</a:t>
            </a: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and mild mental retardation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Mother’s copy</a:t>
            </a:r>
            <a:r>
              <a:rPr lang="en-US" sz="1200" i="0" baseline="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 imprinted (off)</a:t>
            </a:r>
            <a:endPar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Angelman</a:t>
            </a: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Developmental delay, speech impairment, ataxia, behavioral uniqueness (happy demeanor, frequent laughter/smiling)</a:t>
            </a:r>
          </a:p>
          <a:p>
            <a:r>
              <a:rPr lang="en-US" i="0" dirty="0" smtClean="0">
                <a:ea typeface="ＭＳ Ｐゴシック" pitchFamily="34" charset="-128"/>
              </a:rPr>
              <a:t>Father’s copy</a:t>
            </a:r>
            <a:r>
              <a:rPr lang="en-US" i="0" baseline="0" dirty="0" smtClean="0">
                <a:ea typeface="ＭＳ Ｐゴシック" pitchFamily="34" charset="-128"/>
              </a:rPr>
              <a:t> is imprinted (off)</a:t>
            </a:r>
            <a:endParaRPr lang="en-US" i="0" dirty="0"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Rot="1" noChangeAspect="1" noChangeArrowheads="1" noTextEdit="1"/>
          </p:cNvSpPr>
          <p:nvPr>
            <p:ph type="sldImg"/>
          </p:nvPr>
        </p:nvSpPr>
        <p:spPr>
          <a:solidFill>
            <a:srgbClr val="FFFFFF"/>
          </a:solidFill>
          <a:ln/>
        </p:spPr>
      </p:sp>
      <p:sp>
        <p:nvSpPr>
          <p:cNvPr id="94211"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solidFill>
                  <a:srgbClr val="0C1BD6"/>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binding of activator proteins depends on chromatin structure</a:t>
            </a:r>
            <a:endParaRPr lang="en-US"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endParaRPr lang="en-US" dirty="0"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Histones are proteins; they combine</a:t>
            </a: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to form an </a:t>
            </a:r>
            <a:r>
              <a:rPr lang="en-US" sz="1200" baseline="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octamer</a:t>
            </a: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(8 subunits)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DNA wraps around the histone </a:t>
            </a:r>
            <a:r>
              <a:rPr lang="en-US" sz="1200" baseline="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octamer</a:t>
            </a: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twice to form a nucleosome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The resulting structured DNA and protein complex is called chromatin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Changes in chromatin lead to changes in gene regulation</a:t>
            </a:r>
            <a:endPar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 eukaryotes</a:t>
            </a:r>
            <a:endPar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defRPr/>
            </a:pPr>
            <a:r>
              <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80bp DNA = 1 turn</a:t>
            </a:r>
          </a:p>
          <a:p>
            <a:pPr marL="0" indent="0">
              <a:buFontTx/>
              <a:buNone/>
              <a:defRPr/>
            </a:pPr>
            <a:r>
              <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DNA wraps two times  and 145bp DNA associates with each core</a:t>
            </a:r>
          </a:p>
          <a:p>
            <a:pPr marL="0" indent="0">
              <a:buFontTx/>
              <a:buNone/>
              <a:defRPr/>
            </a:pPr>
            <a:r>
              <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Linker DNA = 55bp</a:t>
            </a:r>
          </a:p>
          <a:p>
            <a:pPr marL="0" indent="0">
              <a:buFontTx/>
              <a:buNone/>
              <a:defRPr/>
            </a:pPr>
            <a:r>
              <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Human nucleus = 15-30 x 10</a:t>
            </a:r>
            <a:r>
              <a:rPr lang="en-US" sz="1200" baseline="300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6</a:t>
            </a:r>
            <a:r>
              <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 nucleosomes</a:t>
            </a:r>
          </a:p>
          <a:p>
            <a:endParaRPr lang="en-US" dirty="0"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dirty="0"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Rot="1" noChangeAspect="1" noChangeArrowheads="1" noTextEdit="1"/>
          </p:cNvSpPr>
          <p:nvPr>
            <p:ph type="sldImg"/>
          </p:nvPr>
        </p:nvSpPr>
        <p:spPr>
          <a:solidFill>
            <a:srgbClr val="FFFFFF"/>
          </a:solidFill>
          <a:ln/>
        </p:spPr>
      </p:sp>
      <p:sp>
        <p:nvSpPr>
          <p:cNvPr id="80899" name="Rectangle 1027"/>
          <p:cNvSpPr>
            <a:spLocks noGrp="1" noChangeArrowheads="1"/>
          </p:cNvSpPr>
          <p:nvPr>
            <p:ph type="body" idx="1"/>
          </p:nvPr>
        </p:nvSpPr>
        <p:spPr>
          <a:solidFill>
            <a:srgbClr val="FFFFFF"/>
          </a:solidFill>
          <a:ln>
            <a:solidFill>
              <a:srgbClr val="000000"/>
            </a:solidFill>
          </a:ln>
        </p:spPr>
        <p:txBody>
          <a:bodyPr/>
          <a:lstStyle/>
          <a:p>
            <a:r>
              <a:rPr lang="en-US" dirty="0" smtClean="0">
                <a:ea typeface="ＭＳ Ｐゴシック" pitchFamily="34" charset="-128"/>
              </a:rPr>
              <a:t>Single mitochondrion</a:t>
            </a:r>
            <a:r>
              <a:rPr lang="en-US" baseline="0" dirty="0" smtClean="0">
                <a:ea typeface="ＭＳ Ｐゴシック" pitchFamily="34" charset="-128"/>
              </a:rPr>
              <a:t> in one celled organisms</a:t>
            </a:r>
          </a:p>
          <a:p>
            <a:r>
              <a:rPr lang="en-US" baseline="0" dirty="0" smtClean="0">
                <a:ea typeface="ＭＳ Ｐゴシック" pitchFamily="34" charset="-128"/>
              </a:rPr>
              <a:t>1-2,000 in human liver cells</a:t>
            </a:r>
            <a:endParaRPr lang="en-US" dirty="0"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Residues of histone tails can be covalently modified. There are at least 150 different modifications that define the </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histone code</a:t>
            </a:r>
          </a:p>
        </p:txBody>
      </p:sp>
      <p:sp>
        <p:nvSpPr>
          <p:cNvPr id="4" name="Slide Number Placeholder 3"/>
          <p:cNvSpPr>
            <a:spLocks noGrp="1"/>
          </p:cNvSpPr>
          <p:nvPr>
            <p:ph type="sldNum" sz="quarter" idx="10"/>
          </p:nvPr>
        </p:nvSpPr>
        <p:spPr/>
        <p:txBody>
          <a:bodyPr/>
          <a:lstStyle/>
          <a:p>
            <a:pPr>
              <a:defRPr/>
            </a:pPr>
            <a:fld id="{7C403A49-5454-4737-AB42-0BFE0A1B2B29}" type="slidenum">
              <a:rPr lang="en-US" smtClean="0"/>
              <a:pPr>
                <a:defRPr/>
              </a:pPr>
              <a:t>46</a:t>
            </a:fld>
            <a:endParaRPr lang="en-US"/>
          </a:p>
        </p:txBody>
      </p:sp>
    </p:spTree>
    <p:extLst>
      <p:ext uri="{BB962C8B-B14F-4D97-AF65-F5344CB8AC3E}">
        <p14:creationId xmlns:p14="http://schemas.microsoft.com/office/powerpoint/2010/main" val="3448063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Neutralization of positively charged </a:t>
            </a:r>
            <a:r>
              <a:rPr lang="en-US"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lysines</a:t>
            </a:r>
            <a:r>
              <a:rPr lang="en-US"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by acetylation reduces the strength of binding of the histones to the negatively charged DNA and thus opens DNA binding sites.</a:t>
            </a:r>
          </a:p>
          <a:p>
            <a:endParaRPr lang="en-US" dirty="0"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Sequences are mapped on the human genome in order to look at the position with respect to genes and other functional sequences.</a:t>
            </a:r>
          </a:p>
          <a:p>
            <a:endParaRPr lang="en-US" dirty="0"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The putative enhancer is cloned in a vector and its ability to drive expression of </a:t>
            </a:r>
            <a:r>
              <a:rPr lang="en-US" sz="12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LacZ</a:t>
            </a: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is tested in transgenic mice. </a:t>
            </a:r>
          </a:p>
          <a:p>
            <a:endParaRPr lang="en-US" dirty="0"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Cytosine methylation occurs predominantly in </a:t>
            </a:r>
            <a:r>
              <a:rPr lang="en-US" sz="1200" b="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CpG</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200" b="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dinucleotides</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mammalian cells.</a:t>
            </a:r>
          </a:p>
          <a:p>
            <a:pPr algn="l"/>
            <a:endParaRPr lang="en-US" b="0" dirty="0" smtClean="0">
              <a:ea typeface="ＭＳ Ｐゴシック" pitchFamily="34" charset="-128"/>
            </a:endParaRPr>
          </a:p>
          <a:p>
            <a:pPr algn="l">
              <a:defRPr/>
            </a:pP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DNA methylation is established and maintained by DNA </a:t>
            </a:r>
            <a:r>
              <a:rPr lang="en-US" sz="1200" b="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methyltransferases</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algn="l">
              <a:defRPr/>
            </a:pP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So far </a:t>
            </a:r>
            <a:r>
              <a:rPr lang="en-US" sz="1200" b="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Dnmt1</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and </a:t>
            </a:r>
            <a:r>
              <a:rPr lang="en-US" sz="1200" b="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Dnmt3a</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and </a:t>
            </a:r>
            <a:r>
              <a:rPr lang="en-US" sz="1200" b="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Dnmt3b</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have been shown to have </a:t>
            </a:r>
            <a:r>
              <a:rPr lang="en-US" sz="1200" b="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methylase</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activity on </a:t>
            </a:r>
            <a:r>
              <a:rPr lang="en-US" sz="1200" b="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CpG</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DNA. </a:t>
            </a:r>
          </a:p>
          <a:p>
            <a:endParaRPr lang="en-US" dirty="0"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7E5FD5F-779F-4310-BFC3-B81060B32EA3}" type="slidenum">
              <a:rPr lang="en-US" sz="1200" smtClean="0"/>
              <a:pPr/>
              <a:t>5</a:t>
            </a:fld>
            <a:endParaRPr 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Mitochondria appear to have entered the eukaryote lineage as a singular event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After PCR the </a:t>
            </a:r>
            <a:r>
              <a:rPr lang="en-US" sz="12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uracils</a:t>
            </a: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are substitute with </a:t>
            </a:r>
            <a:r>
              <a:rPr lang="en-US" sz="12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thymines</a:t>
            </a: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 Sequencing allows to determine is a sequence is mainly methylated (&gt;CG) or </a:t>
            </a:r>
            <a:r>
              <a:rPr lang="en-US" sz="12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hypomethylated</a:t>
            </a: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(&gt;TG).</a:t>
            </a:r>
          </a:p>
          <a:p>
            <a:endParaRPr lang="en-US" dirty="0" smtClean="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r>
              <a:rPr lang="en-US" dirty="0" smtClean="0">
                <a:ea typeface="ＭＳ Ｐゴシック" pitchFamily="34" charset="-128"/>
              </a:rPr>
              <a:t>Long</a:t>
            </a:r>
            <a:r>
              <a:rPr lang="en-US" baseline="0" dirty="0" smtClean="0">
                <a:ea typeface="ＭＳ Ｐゴシック" pitchFamily="34" charset="-128"/>
              </a:rPr>
              <a:t> Interspersed Nucleotide Elements</a:t>
            </a:r>
          </a:p>
          <a:p>
            <a:r>
              <a:rPr lang="en-US" baseline="0" dirty="0" smtClean="0">
                <a:ea typeface="ＭＳ Ｐゴシック" pitchFamily="34" charset="-128"/>
              </a:rPr>
              <a:t>Repetitive, highly methylated sequences</a:t>
            </a:r>
          </a:p>
          <a:p>
            <a:r>
              <a:rPr lang="en-US" baseline="0" dirty="0" err="1" smtClean="0">
                <a:ea typeface="ＭＳ Ｐゴシック" pitchFamily="34" charset="-128"/>
              </a:rPr>
              <a:t>Demethylation</a:t>
            </a:r>
            <a:r>
              <a:rPr lang="en-US" baseline="0" dirty="0" smtClean="0">
                <a:ea typeface="ＭＳ Ｐゴシック" pitchFamily="34" charset="-128"/>
              </a:rPr>
              <a:t> of LINE-1 increases their activity as transposable elements</a:t>
            </a:r>
          </a:p>
          <a:p>
            <a:r>
              <a:rPr lang="en-US" baseline="0" dirty="0" smtClean="0">
                <a:ea typeface="ＭＳ Ｐゴシック" pitchFamily="34" charset="-128"/>
              </a:rPr>
              <a:t>That leads to genomic alteration and deregulates gene transcription</a:t>
            </a:r>
            <a:endParaRPr lang="en-US" dirty="0" smtClean="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Only larvae that are fed royal jelly develop into queens.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a typeface="ＭＳ Ｐゴシック" pitchFamily="34" charset="-128"/>
              </a:rPr>
              <a:t>Silencing</a:t>
            </a:r>
            <a:r>
              <a:rPr lang="en-US" sz="1200" baseline="0" dirty="0" smtClean="0">
                <a:ea typeface="ＭＳ Ｐゴシック" pitchFamily="34" charset="-128"/>
              </a:rPr>
              <a:t> DNMT3 prevents methylation and produces queens.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ＭＳ Ｐゴシック" charset="-128"/>
                <a:cs typeface="ＭＳ Ｐゴシック" charset="-128"/>
              </a:rPr>
              <a:t>Fertile queens and sterile workers are alternative forms of the adult female honeybee that develop from genetically identical larvae following differential feeding with royal jelly. We show that silencing the expression of DNA </a:t>
            </a:r>
            <a:r>
              <a:rPr lang="en-US" sz="1200" b="0" i="0" kern="1200" dirty="0" err="1" smtClean="0">
                <a:solidFill>
                  <a:schemeClr val="tx1"/>
                </a:solidFill>
                <a:effectLst/>
                <a:latin typeface="Arial" charset="0"/>
                <a:ea typeface="ＭＳ Ｐゴシック" charset="-128"/>
                <a:cs typeface="ＭＳ Ｐゴシック" charset="-128"/>
              </a:rPr>
              <a:t>methyltransferase</a:t>
            </a:r>
            <a:r>
              <a:rPr lang="en-US" sz="1200" b="0" i="0" kern="1200" dirty="0" smtClean="0">
                <a:solidFill>
                  <a:schemeClr val="tx1"/>
                </a:solidFill>
                <a:effectLst/>
                <a:latin typeface="Arial" charset="0"/>
                <a:ea typeface="ＭＳ Ｐゴシック" charset="-128"/>
                <a:cs typeface="ＭＳ Ｐゴシック" charset="-128"/>
              </a:rPr>
              <a:t> Dnmt3, a key driver of epigenetic global reprogramming, in newly hatched larvae led to a royal jelly-like effect on the larval developmental trajectory; the majority of Dnmt3 small interfering RNA-treated individuals emerged as queens with fully developed ovaries. Our results suggest that DNA methylation in </a:t>
            </a:r>
            <a:r>
              <a:rPr lang="en-US" sz="1200" b="0" i="0" kern="1200" dirty="0" err="1" smtClean="0">
                <a:solidFill>
                  <a:schemeClr val="tx1"/>
                </a:solidFill>
                <a:effectLst/>
                <a:latin typeface="Arial" charset="0"/>
                <a:ea typeface="ＭＳ Ｐゴシック" charset="-128"/>
                <a:cs typeface="ＭＳ Ｐゴシック" charset="-128"/>
              </a:rPr>
              <a:t>Apis</a:t>
            </a:r>
            <a:r>
              <a:rPr lang="en-US" sz="1200" b="0" i="0" kern="1200" dirty="0" smtClean="0">
                <a:solidFill>
                  <a:schemeClr val="tx1"/>
                </a:solidFill>
                <a:effectLst/>
                <a:latin typeface="Arial" charset="0"/>
                <a:ea typeface="ＭＳ Ｐゴシック" charset="-128"/>
                <a:cs typeface="ＭＳ Ｐゴシック" charset="-128"/>
              </a:rPr>
              <a:t> is used for storing epigenetic information, that the use of that information can be differentially altered by nutritional input, and that the flexibility of epigenetic modifications underpins, profound shifts in developmental fates, with massive implications for reproductive and behavioral status.</a:t>
            </a:r>
            <a:endParaRPr lang="en-US" dirty="0" smtClean="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Epigenetic alterations that arise </a:t>
            </a:r>
            <a:r>
              <a:rPr lang="en-US" sz="1200" b="1" u="sng" dirty="0" smtClean="0"/>
              <a:t>around the time of conception, or during early embryogenesis</a:t>
            </a:r>
            <a:r>
              <a:rPr lang="en-US" sz="1200" dirty="0" smtClean="0"/>
              <a:t>, are amplified during development by cell division and somatic maintenance, and thus affect a high proportion of cells in the fully grown organism.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Fetal metabolic adjustments to nutritionally unfavorable conditions can affect growth and development, and may substantially alter the </a:t>
            </a:r>
            <a:r>
              <a:rPr lang="en-US" sz="1200" b="1" u="sng" dirty="0" smtClean="0"/>
              <a:t>risk of chronic disorders later in life</a:t>
            </a:r>
            <a:r>
              <a:rPr lang="en-US" sz="1200" dirty="0" smtClean="0"/>
              <a:t>.</a:t>
            </a:r>
          </a:p>
          <a:p>
            <a:endParaRPr lang="en-US" dirty="0"/>
          </a:p>
        </p:txBody>
      </p:sp>
      <p:sp>
        <p:nvSpPr>
          <p:cNvPr id="4" name="Slide Number Placeholder 3"/>
          <p:cNvSpPr>
            <a:spLocks noGrp="1"/>
          </p:cNvSpPr>
          <p:nvPr>
            <p:ph type="sldNum" sz="quarter" idx="10"/>
          </p:nvPr>
        </p:nvSpPr>
        <p:spPr/>
        <p:txBody>
          <a:bodyPr/>
          <a:lstStyle/>
          <a:p>
            <a:pPr>
              <a:defRPr/>
            </a:pPr>
            <a:fld id="{7C403A49-5454-4737-AB42-0BFE0A1B2B29}" type="slidenum">
              <a:rPr lang="en-US" smtClean="0"/>
              <a:pPr>
                <a:defRPr/>
              </a:pPr>
              <a:t>60</a:t>
            </a:fld>
            <a:endParaRPr lang="en-US"/>
          </a:p>
        </p:txBody>
      </p:sp>
    </p:spTree>
    <p:extLst>
      <p:ext uri="{BB962C8B-B14F-4D97-AF65-F5344CB8AC3E}">
        <p14:creationId xmlns:p14="http://schemas.microsoft.com/office/powerpoint/2010/main" val="14322381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dirty="0" smtClean="0"/>
              <a:t>Differences in DNA methylation were detected by different studies and affected genes involved in growth and metabolic disease.</a:t>
            </a:r>
          </a:p>
          <a:p>
            <a:r>
              <a:rPr lang="en-US" sz="1200" dirty="0" smtClean="0"/>
              <a:t>Famine exposure later during gestation had no significant effects on DNA methylation</a:t>
            </a:r>
          </a:p>
          <a:p>
            <a:endParaRPr lang="en-US" dirty="0"/>
          </a:p>
        </p:txBody>
      </p:sp>
      <p:sp>
        <p:nvSpPr>
          <p:cNvPr id="4" name="Slide Number Placeholder 3"/>
          <p:cNvSpPr>
            <a:spLocks noGrp="1"/>
          </p:cNvSpPr>
          <p:nvPr>
            <p:ph type="sldNum" sz="quarter" idx="10"/>
          </p:nvPr>
        </p:nvSpPr>
        <p:spPr/>
        <p:txBody>
          <a:bodyPr/>
          <a:lstStyle/>
          <a:p>
            <a:pPr>
              <a:defRPr/>
            </a:pPr>
            <a:fld id="{7C403A49-5454-4737-AB42-0BFE0A1B2B29}" type="slidenum">
              <a:rPr lang="en-US" smtClean="0"/>
              <a:pPr>
                <a:defRPr/>
              </a:pPr>
              <a:t>61</a:t>
            </a:fld>
            <a:endParaRPr lang="en-US"/>
          </a:p>
        </p:txBody>
      </p:sp>
    </p:spTree>
    <p:extLst>
      <p:ext uri="{BB962C8B-B14F-4D97-AF65-F5344CB8AC3E}">
        <p14:creationId xmlns:p14="http://schemas.microsoft.com/office/powerpoint/2010/main" val="14322381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Rot="1" noChangeAspect="1" noChangeArrowheads="1" noTextEdit="1"/>
          </p:cNvSpPr>
          <p:nvPr>
            <p:ph type="sldImg"/>
          </p:nvPr>
        </p:nvSpPr>
        <p:spPr>
          <a:solidFill>
            <a:srgbClr val="FFFFFF"/>
          </a:solidFill>
          <a:ln/>
        </p:spPr>
      </p:sp>
      <p:sp>
        <p:nvSpPr>
          <p:cNvPr id="94211"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Human tumors undergo a massive overall loss of DNA methylation, but also acquire specific patterns of </a:t>
            </a:r>
            <a:r>
              <a:rPr lang="en-US" sz="1200" dirty="0" err="1" smtClean="0"/>
              <a:t>hypermethylation</a:t>
            </a:r>
            <a:r>
              <a:rPr lang="en-US" sz="1200" dirty="0" smtClean="0"/>
              <a:t> at certain promoters</a:t>
            </a:r>
          </a:p>
          <a:p>
            <a:endParaRPr lang="en-US" dirty="0"/>
          </a:p>
        </p:txBody>
      </p:sp>
      <p:sp>
        <p:nvSpPr>
          <p:cNvPr id="4" name="Slide Number Placeholder 3"/>
          <p:cNvSpPr>
            <a:spLocks noGrp="1"/>
          </p:cNvSpPr>
          <p:nvPr>
            <p:ph type="sldNum" sz="quarter" idx="10"/>
          </p:nvPr>
        </p:nvSpPr>
        <p:spPr/>
        <p:txBody>
          <a:bodyPr/>
          <a:lstStyle/>
          <a:p>
            <a:pPr>
              <a:defRPr/>
            </a:pPr>
            <a:fld id="{7C403A49-5454-4737-AB42-0BFE0A1B2B29}" type="slidenum">
              <a:rPr lang="en-US" smtClean="0"/>
              <a:pPr>
                <a:defRPr/>
              </a:pPr>
              <a:t>63</a:t>
            </a:fld>
            <a:endParaRPr lang="en-US"/>
          </a:p>
        </p:txBody>
      </p:sp>
    </p:spTree>
    <p:extLst>
      <p:ext uri="{BB962C8B-B14F-4D97-AF65-F5344CB8AC3E}">
        <p14:creationId xmlns:p14="http://schemas.microsoft.com/office/powerpoint/2010/main" val="139693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F2894FC-1D7E-43FD-90F1-AF09347660A7}" type="slidenum">
              <a:rPr lang="en-US" sz="1200" smtClean="0"/>
              <a:pPr/>
              <a:t>6</a:t>
            </a:fld>
            <a:endParaRPr 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DNA sequence analysis suggests that the proto-mitochondrion was related to a aerobic alpha-</a:t>
            </a:r>
            <a:r>
              <a:rPr lang="en-US" dirty="0" err="1" smtClean="0">
                <a:ea typeface="ＭＳ Ｐゴシック" pitchFamily="34" charset="-128"/>
              </a:rPr>
              <a:t>proteobacterium</a:t>
            </a:r>
            <a:r>
              <a:rPr lang="en-US" dirty="0" smtClean="0">
                <a:ea typeface="ＭＳ Ｐゴシック" pitchFamily="34" charset="-128"/>
              </a:rPr>
              <a:t> like </a:t>
            </a:r>
            <a:r>
              <a:rPr lang="en-US" i="1" dirty="0" smtClean="0">
                <a:ea typeface="ＭＳ Ｐゴシック" pitchFamily="34" charset="-128"/>
              </a:rPr>
              <a:t>Typhus</a:t>
            </a:r>
            <a:r>
              <a:rPr lang="en-US" dirty="0" smtClean="0">
                <a:ea typeface="ＭＳ Ｐゴシック" pitchFamily="34" charset="-128"/>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r>
              <a:rPr lang="en-GB" sz="1200" dirty="0" smtClean="0"/>
              <a:t>Mitochondrial genomes are generally circular, double stranded, supercoiled, and small (less than 20 Kb in length in animals)</a:t>
            </a:r>
          </a:p>
          <a:p>
            <a:pPr marL="609600" indent="-609600"/>
            <a:endParaRPr lang="en-GB" sz="1200" dirty="0" smtClean="0"/>
          </a:p>
          <a:p>
            <a:pPr marL="609600" indent="-609600"/>
            <a:r>
              <a:rPr lang="en-GB" sz="1200" dirty="0" smtClean="0"/>
              <a:t>linear mitochondrial genomes are also found in some protozoa and fungi</a:t>
            </a:r>
          </a:p>
          <a:p>
            <a:pPr marL="609600" indent="-609600"/>
            <a:endParaRPr lang="en-GB" sz="1200" dirty="0" smtClean="0"/>
          </a:p>
          <a:p>
            <a:pPr marL="609600" indent="-609600"/>
            <a:r>
              <a:rPr lang="en-GB" sz="1200" dirty="0" smtClean="0"/>
              <a:t>In most animals the two strands of </a:t>
            </a:r>
            <a:r>
              <a:rPr lang="en-GB" sz="1200" dirty="0" err="1" smtClean="0"/>
              <a:t>mtDNA</a:t>
            </a:r>
            <a:r>
              <a:rPr lang="en-GB" sz="1200" dirty="0" smtClean="0"/>
              <a:t> have different densities, so they are called the H </a:t>
            </a:r>
            <a:r>
              <a:rPr lang="en-GB" sz="1200" dirty="0" smtClean="0">
                <a:solidFill>
                  <a:srgbClr val="FFFF66"/>
                </a:solidFill>
              </a:rPr>
              <a:t>(heavy)</a:t>
            </a:r>
            <a:r>
              <a:rPr lang="en-GB" sz="1200" dirty="0" smtClean="0"/>
              <a:t> and L </a:t>
            </a:r>
            <a:r>
              <a:rPr lang="en-GB" sz="1200" dirty="0" smtClean="0">
                <a:solidFill>
                  <a:srgbClr val="FFFF66"/>
                </a:solidFill>
              </a:rPr>
              <a:t>(light)</a:t>
            </a:r>
            <a:r>
              <a:rPr lang="en-GB" sz="1200" dirty="0" smtClean="0"/>
              <a:t> strands</a:t>
            </a:r>
          </a:p>
          <a:p>
            <a:endParaRPr lang="en-US" dirty="0"/>
          </a:p>
        </p:txBody>
      </p:sp>
      <p:sp>
        <p:nvSpPr>
          <p:cNvPr id="4" name="Slide Number Placeholder 3"/>
          <p:cNvSpPr>
            <a:spLocks noGrp="1"/>
          </p:cNvSpPr>
          <p:nvPr>
            <p:ph type="sldNum" sz="quarter" idx="10"/>
          </p:nvPr>
        </p:nvSpPr>
        <p:spPr/>
        <p:txBody>
          <a:bodyPr/>
          <a:lstStyle/>
          <a:p>
            <a:pPr>
              <a:defRPr/>
            </a:pPr>
            <a:fld id="{7C403A49-5454-4737-AB42-0BFE0A1B2B29}" type="slidenum">
              <a:rPr lang="en-US" smtClean="0"/>
              <a:pPr>
                <a:defRPr/>
              </a:pPr>
              <a:t>7</a:t>
            </a:fld>
            <a:endParaRPr lang="en-US"/>
          </a:p>
        </p:txBody>
      </p:sp>
    </p:spTree>
    <p:extLst>
      <p:ext uri="{BB962C8B-B14F-4D97-AF65-F5344CB8AC3E}">
        <p14:creationId xmlns:p14="http://schemas.microsoft.com/office/powerpoint/2010/main" val="155164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705596A-C66A-4575-BE97-A8FE6E9CACB0}" type="slidenum">
              <a:rPr lang="en-US" sz="1200" smtClean="0"/>
              <a:pPr/>
              <a:t>9</a:t>
            </a:fld>
            <a:endParaRPr 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AutoShape 7"/>
          <p:cNvCxnSpPr>
            <a:cxnSpLocks noChangeShapeType="1"/>
          </p:cNvCxnSpPr>
          <p:nvPr/>
        </p:nvCxnSpPr>
        <p:spPr bwMode="auto">
          <a:xfrm>
            <a:off x="685800" y="3581400"/>
            <a:ext cx="7772400" cy="0"/>
          </a:xfrm>
          <a:prstGeom prst="straightConnector1">
            <a:avLst/>
          </a:prstGeom>
          <a:noFill/>
          <a:ln w="38100">
            <a:solidFill>
              <a:schemeClr val="accent2"/>
            </a:solidFill>
            <a:round/>
            <a:headEnd/>
            <a:tailEnd/>
          </a:ln>
          <a:extLst>
            <a:ext uri="{909E8E84-426E-40dd-AFC4-6F175D3DCCD1}">
              <a14:hiddenFill xmlns:a14="http://schemas.microsoft.com/office/drawing/2010/main">
                <a:noFill/>
              </a14:hiddenFill>
            </a:ext>
          </a:extLst>
        </p:spPr>
      </p:cxnSp>
      <p:sp>
        <p:nvSpPr>
          <p:cNvPr id="5122" name="Rectangle 2"/>
          <p:cNvSpPr>
            <a:spLocks noGrp="1" noChangeArrowheads="1"/>
          </p:cNvSpPr>
          <p:nvPr>
            <p:ph type="ctrTitle"/>
          </p:nvPr>
        </p:nvSpPr>
        <p:spPr>
          <a:xfrm>
            <a:off x="685800" y="762000"/>
            <a:ext cx="7772400" cy="1143000"/>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BCB4D42-0F96-4005-891F-AB38844C873B}" type="slidenum">
              <a:rPr lang="en-US"/>
              <a:pPr>
                <a:defRPr/>
              </a:pPr>
              <a:t>‹#›</a:t>
            </a:fld>
            <a:endParaRPr lang="en-US"/>
          </a:p>
        </p:txBody>
      </p:sp>
    </p:spTree>
    <p:extLst>
      <p:ext uri="{BB962C8B-B14F-4D97-AF65-F5344CB8AC3E}">
        <p14:creationId xmlns:p14="http://schemas.microsoft.com/office/powerpoint/2010/main" val="113152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039031-8420-4D51-9C90-35EDF80B0F0A}" type="slidenum">
              <a:rPr lang="en-US"/>
              <a:pPr>
                <a:defRPr/>
              </a:pPr>
              <a:t>‹#›</a:t>
            </a:fld>
            <a:endParaRPr lang="en-US"/>
          </a:p>
        </p:txBody>
      </p:sp>
    </p:spTree>
    <p:extLst>
      <p:ext uri="{BB962C8B-B14F-4D97-AF65-F5344CB8AC3E}">
        <p14:creationId xmlns:p14="http://schemas.microsoft.com/office/powerpoint/2010/main" val="353096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1BFBB5-69EF-4F09-B4C7-90CD2862C3E6}" type="slidenum">
              <a:rPr lang="en-US"/>
              <a:pPr>
                <a:defRPr/>
              </a:pPr>
              <a:t>‹#›</a:t>
            </a:fld>
            <a:endParaRPr lang="en-US"/>
          </a:p>
        </p:txBody>
      </p:sp>
    </p:spTree>
    <p:extLst>
      <p:ext uri="{BB962C8B-B14F-4D97-AF65-F5344CB8AC3E}">
        <p14:creationId xmlns:p14="http://schemas.microsoft.com/office/powerpoint/2010/main" val="66728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1CF2F5-F0BE-434F-B13B-9791238F5439}" type="slidenum">
              <a:rPr lang="en-US"/>
              <a:pPr>
                <a:defRPr/>
              </a:pPr>
              <a:t>‹#›</a:t>
            </a:fld>
            <a:endParaRPr lang="en-US"/>
          </a:p>
        </p:txBody>
      </p:sp>
    </p:spTree>
    <p:extLst>
      <p:ext uri="{BB962C8B-B14F-4D97-AF65-F5344CB8AC3E}">
        <p14:creationId xmlns:p14="http://schemas.microsoft.com/office/powerpoint/2010/main" val="98455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23AD2E-4B53-4DC3-9117-86258478613E}" type="slidenum">
              <a:rPr lang="en-US"/>
              <a:pPr>
                <a:defRPr/>
              </a:pPr>
              <a:t>‹#›</a:t>
            </a:fld>
            <a:endParaRPr lang="en-US"/>
          </a:p>
        </p:txBody>
      </p:sp>
    </p:spTree>
    <p:extLst>
      <p:ext uri="{BB962C8B-B14F-4D97-AF65-F5344CB8AC3E}">
        <p14:creationId xmlns:p14="http://schemas.microsoft.com/office/powerpoint/2010/main" val="363776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34FC0-9703-48AD-B999-3854EB8D9F5C}" type="slidenum">
              <a:rPr lang="en-US"/>
              <a:pPr>
                <a:defRPr/>
              </a:pPr>
              <a:t>‹#›</a:t>
            </a:fld>
            <a:endParaRPr lang="en-US"/>
          </a:p>
        </p:txBody>
      </p:sp>
    </p:spTree>
    <p:extLst>
      <p:ext uri="{BB962C8B-B14F-4D97-AF65-F5344CB8AC3E}">
        <p14:creationId xmlns:p14="http://schemas.microsoft.com/office/powerpoint/2010/main" val="98220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6C8552-0A74-4B69-9F1C-5F1A0CA6025F}" type="slidenum">
              <a:rPr lang="en-US"/>
              <a:pPr>
                <a:defRPr/>
              </a:pPr>
              <a:t>‹#›</a:t>
            </a:fld>
            <a:endParaRPr lang="en-US"/>
          </a:p>
        </p:txBody>
      </p:sp>
    </p:spTree>
    <p:extLst>
      <p:ext uri="{BB962C8B-B14F-4D97-AF65-F5344CB8AC3E}">
        <p14:creationId xmlns:p14="http://schemas.microsoft.com/office/powerpoint/2010/main" val="244064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DBB512-90DA-4297-A5D5-44F077ADBA11}" type="slidenum">
              <a:rPr lang="en-US"/>
              <a:pPr>
                <a:defRPr/>
              </a:pPr>
              <a:t>‹#›</a:t>
            </a:fld>
            <a:endParaRPr lang="en-US"/>
          </a:p>
        </p:txBody>
      </p:sp>
    </p:spTree>
    <p:extLst>
      <p:ext uri="{BB962C8B-B14F-4D97-AF65-F5344CB8AC3E}">
        <p14:creationId xmlns:p14="http://schemas.microsoft.com/office/powerpoint/2010/main" val="19526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858538-46B2-48E7-AE62-19307A8E2B18}" type="slidenum">
              <a:rPr lang="en-US"/>
              <a:pPr>
                <a:defRPr/>
              </a:pPr>
              <a:t>‹#›</a:t>
            </a:fld>
            <a:endParaRPr lang="en-US"/>
          </a:p>
        </p:txBody>
      </p:sp>
    </p:spTree>
    <p:extLst>
      <p:ext uri="{BB962C8B-B14F-4D97-AF65-F5344CB8AC3E}">
        <p14:creationId xmlns:p14="http://schemas.microsoft.com/office/powerpoint/2010/main" val="256479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83C01D-7F22-49C4-82B1-D86DAEA23714}" type="slidenum">
              <a:rPr lang="en-US"/>
              <a:pPr>
                <a:defRPr/>
              </a:pPr>
              <a:t>‹#›</a:t>
            </a:fld>
            <a:endParaRPr lang="en-US"/>
          </a:p>
        </p:txBody>
      </p:sp>
    </p:spTree>
    <p:extLst>
      <p:ext uri="{BB962C8B-B14F-4D97-AF65-F5344CB8AC3E}">
        <p14:creationId xmlns:p14="http://schemas.microsoft.com/office/powerpoint/2010/main" val="693508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F77F7-F630-4CD5-8476-1EF5620C49F2}" type="slidenum">
              <a:rPr lang="en-US"/>
              <a:pPr>
                <a:defRPr/>
              </a:pPr>
              <a:t>‹#›</a:t>
            </a:fld>
            <a:endParaRPr lang="en-US"/>
          </a:p>
        </p:txBody>
      </p:sp>
    </p:spTree>
    <p:extLst>
      <p:ext uri="{BB962C8B-B14F-4D97-AF65-F5344CB8AC3E}">
        <p14:creationId xmlns:p14="http://schemas.microsoft.com/office/powerpoint/2010/main" val="236557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486B92-A083-4016-A6B6-577D279FE04D}" type="slidenum">
              <a:rPr lang="en-US"/>
              <a:pPr>
                <a:defRPr/>
              </a:pPr>
              <a:t>‹#›</a:t>
            </a:fld>
            <a:endParaRPr lang="en-US"/>
          </a:p>
        </p:txBody>
      </p:sp>
    </p:spTree>
    <p:extLst>
      <p:ext uri="{BB962C8B-B14F-4D97-AF65-F5344CB8AC3E}">
        <p14:creationId xmlns:p14="http://schemas.microsoft.com/office/powerpoint/2010/main" val="30638616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defRPr/>
            </a:pPr>
            <a:endParaRPr 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a:defRPr/>
            </a:pPr>
            <a:endParaRPr lang="en-US"/>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defRPr>
            </a:lvl1pPr>
          </a:lstStyle>
          <a:p>
            <a:pPr>
              <a:defRPr/>
            </a:pPr>
            <a:fld id="{DFA2B7DB-2137-4FD4-A681-A4FF477F919E}" type="slidenum">
              <a:rPr lang="en-US"/>
              <a:pPr>
                <a:defRPr/>
              </a:pPr>
              <a:t>‹#›</a:t>
            </a:fld>
            <a:endParaRPr lang="en-US"/>
          </a:p>
        </p:txBody>
      </p:sp>
      <p:cxnSp>
        <p:nvCxnSpPr>
          <p:cNvPr id="1031" name="AutoShape 7"/>
          <p:cNvCxnSpPr>
            <a:cxnSpLocks noChangeShapeType="1"/>
          </p:cNvCxnSpPr>
          <p:nvPr/>
        </p:nvCxnSpPr>
        <p:spPr bwMode="auto">
          <a:xfrm>
            <a:off x="685800" y="1828800"/>
            <a:ext cx="7772400" cy="0"/>
          </a:xfrm>
          <a:prstGeom prst="straightConnector1">
            <a:avLst/>
          </a:prstGeom>
          <a:noFill/>
          <a:ln w="38100">
            <a:solidFill>
              <a:schemeClr val="accent2"/>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749"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4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4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4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5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5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5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62000"/>
            <a:ext cx="7772400" cy="2133600"/>
          </a:xfrm>
        </p:spPr>
        <p:txBody>
          <a:bodyPr/>
          <a:lstStyle/>
          <a:p>
            <a:pPr eaLnBrk="1" hangingPunct="1"/>
            <a:r>
              <a:rPr lang="en-US" sz="4000" dirty="0" smtClean="0"/>
              <a:t>Non-Mendelian Genetics</a:t>
            </a:r>
            <a:endParaRPr lang="en-US" dirty="0" smtClean="0"/>
          </a:p>
        </p:txBody>
      </p:sp>
      <p:sp>
        <p:nvSpPr>
          <p:cNvPr id="3075" name="Rectangle 3"/>
          <p:cNvSpPr>
            <a:spLocks noGrp="1" noChangeArrowheads="1"/>
          </p:cNvSpPr>
          <p:nvPr>
            <p:ph type="subTitle" idx="1"/>
          </p:nvPr>
        </p:nvSpPr>
        <p:spPr>
          <a:xfrm>
            <a:off x="685800" y="3810000"/>
            <a:ext cx="7848600" cy="2667000"/>
          </a:xfrm>
        </p:spPr>
        <p:txBody>
          <a:bodyPr/>
          <a:lstStyle/>
          <a:p>
            <a:pPr eaLnBrk="1" hangingPunct="1"/>
            <a:r>
              <a:rPr lang="en-US" dirty="0" smtClean="0"/>
              <a:t>Eric Jorgenson</a:t>
            </a:r>
          </a:p>
          <a:p>
            <a:pPr eaLnBrk="1" hangingPunct="1"/>
            <a:r>
              <a:rPr lang="en-US" dirty="0" smtClean="0"/>
              <a:t>Epidemiology 217</a:t>
            </a:r>
          </a:p>
          <a:p>
            <a:pPr eaLnBrk="1" hangingPunct="1"/>
            <a:r>
              <a:rPr lang="en-US" dirty="0" smtClean="0"/>
              <a:t>3/3/15</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pPr eaLnBrk="1" hangingPunct="1"/>
            <a:r>
              <a:rPr lang="en-US" dirty="0" smtClean="0"/>
              <a:t>Human </a:t>
            </a:r>
            <a:r>
              <a:rPr lang="en-US" dirty="0" err="1" smtClean="0"/>
              <a:t>mtDNA</a:t>
            </a:r>
            <a:r>
              <a:rPr lang="en-US" dirty="0" smtClean="0"/>
              <a:t> Lineages</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44725"/>
            <a:ext cx="8153400"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pPr eaLnBrk="1" hangingPunct="1"/>
            <a:r>
              <a:rPr lang="en-US" dirty="0" err="1" smtClean="0"/>
              <a:t>mtDNA</a:t>
            </a:r>
            <a:r>
              <a:rPr lang="en-US" dirty="0" smtClean="0"/>
              <a:t> Lineages (Simplified)</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3246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r>
              <a:rPr lang="en-US" smtClean="0"/>
              <a:t>Human mtDNA Migrations</a:t>
            </a: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11350"/>
            <a:ext cx="776287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Mitochondrial Inheritance</a:t>
            </a:r>
          </a:p>
        </p:txBody>
      </p:sp>
      <p:pic>
        <p:nvPicPr>
          <p:cNvPr id="121858" name="Picture 2" descr="http://upload.wikimedia.org/wikipedia/commons/7/7b/Mitochondrial.jpg"/>
          <p:cNvPicPr>
            <a:picLocks noChangeAspect="1" noChangeArrowheads="1"/>
          </p:cNvPicPr>
          <p:nvPr/>
        </p:nvPicPr>
        <p:blipFill rotWithShape="1">
          <a:blip r:embed="rId3">
            <a:extLst>
              <a:ext uri="{28A0092B-C50C-407E-A947-70E740481C1C}">
                <a14:useLocalDpi xmlns:a14="http://schemas.microsoft.com/office/drawing/2010/main" val="0"/>
              </a:ext>
            </a:extLst>
          </a:blip>
          <a:srcRect t="6452" b="-1289"/>
          <a:stretch/>
        </p:blipFill>
        <p:spPr bwMode="auto">
          <a:xfrm>
            <a:off x="2475131" y="1981200"/>
            <a:ext cx="3849469" cy="470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359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pPr eaLnBrk="1" hangingPunct="1"/>
            <a:r>
              <a:rPr lang="en-US" dirty="0" smtClean="0"/>
              <a:t>Morbidity Map of </a:t>
            </a:r>
            <a:r>
              <a:rPr lang="en-US" dirty="0" err="1" smtClean="0"/>
              <a:t>mtDNA</a:t>
            </a:r>
            <a:endParaRPr lang="en-US" dirty="0" smtClean="0"/>
          </a:p>
        </p:txBody>
      </p:sp>
      <p:pic>
        <p:nvPicPr>
          <p:cNvPr id="4" name="Picture 3" descr="nrneu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06600"/>
            <a:ext cx="4724400" cy="408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3"/>
          <p:cNvSpPr txBox="1">
            <a:spLocks noChangeArrowheads="1"/>
          </p:cNvSpPr>
          <p:nvPr/>
        </p:nvSpPr>
        <p:spPr bwMode="auto">
          <a:xfrm>
            <a:off x="830263" y="6172200"/>
            <a:ext cx="748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a:t>DiMauro, S. </a:t>
            </a:r>
            <a:r>
              <a:rPr lang="en-US" sz="1200" i="1"/>
              <a:t>et al.</a:t>
            </a:r>
            <a:r>
              <a:rPr lang="en-US" sz="1200"/>
              <a:t> </a:t>
            </a:r>
            <a:r>
              <a:rPr lang="en-GB" sz="1200"/>
              <a:t>(2013)</a:t>
            </a:r>
            <a:r>
              <a:rPr lang="en-US" sz="1200">
                <a:solidFill>
                  <a:srgbClr val="000000"/>
                </a:solidFill>
              </a:rPr>
              <a:t> </a:t>
            </a:r>
            <a:r>
              <a:rPr lang="en-US" sz="1200"/>
              <a:t>The clinical maze of mitochondrial neurology</a:t>
            </a:r>
          </a:p>
          <a:p>
            <a:pPr algn="ctr"/>
            <a:r>
              <a:rPr lang="en-US" sz="1200" i="1"/>
              <a:t>Nat. Rev. Neurol.</a:t>
            </a:r>
            <a:r>
              <a:rPr lang="en-US" sz="1200"/>
              <a:t> doi:10.1038/nrneurol.2013.126</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7296"/>
            <a:ext cx="8686801" cy="1034129"/>
          </a:xfrm>
        </p:spPr>
        <p:txBody>
          <a:bodyPr/>
          <a:lstStyle/>
          <a:p>
            <a:r>
              <a:rPr lang="en-US" dirty="0" smtClean="0"/>
              <a:t>High Concentration of Mitochondria at Optic Disc</a:t>
            </a:r>
            <a:endParaRPr lang="en-US"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15</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4, 2015</a:t>
            </a:fld>
            <a:endParaRPr lang="en-US"/>
          </a:p>
        </p:txBody>
      </p:sp>
      <p:pic>
        <p:nvPicPr>
          <p:cNvPr id="6146" name="Picture 2" descr="http://meajo.org/articles/2011/18/1/images/MiddleEastAfrJOphthalmol_2011_18_1_17_75880_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45798"/>
            <a:ext cx="6069522" cy="424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0577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0"/>
          </p:nvPr>
        </p:nvSpPr>
        <p:spPr>
          <a:xfrm>
            <a:off x="76200" y="6477000"/>
            <a:ext cx="466725" cy="261610"/>
          </a:xfrm>
          <a:noFill/>
        </p:spPr>
        <p:txBody>
          <a:bodyPr/>
          <a:lstStyle>
            <a:lvl1pPr defTabSz="914257" eaLnBrk="0" hangingPunct="0">
              <a:defRPr sz="1300">
                <a:solidFill>
                  <a:schemeClr val="tx1"/>
                </a:solidFill>
                <a:latin typeface="Arial" charset="0"/>
              </a:defRPr>
            </a:lvl1pPr>
            <a:lvl2pPr marL="687897" indent="-264576" defTabSz="914257" eaLnBrk="0" hangingPunct="0">
              <a:defRPr sz="1300">
                <a:solidFill>
                  <a:schemeClr val="tx1"/>
                </a:solidFill>
                <a:latin typeface="Arial" charset="0"/>
              </a:defRPr>
            </a:lvl2pPr>
            <a:lvl3pPr marL="1058304" indent="-211661" defTabSz="914257" eaLnBrk="0" hangingPunct="0">
              <a:defRPr sz="1300">
                <a:solidFill>
                  <a:schemeClr val="tx1"/>
                </a:solidFill>
                <a:latin typeface="Arial" charset="0"/>
              </a:defRPr>
            </a:lvl3pPr>
            <a:lvl4pPr marL="1481625" indent="-211661" defTabSz="914257" eaLnBrk="0" hangingPunct="0">
              <a:defRPr sz="1300">
                <a:solidFill>
                  <a:schemeClr val="tx1"/>
                </a:solidFill>
                <a:latin typeface="Arial" charset="0"/>
              </a:defRPr>
            </a:lvl4pPr>
            <a:lvl5pPr marL="1904947" indent="-211661" defTabSz="914257" eaLnBrk="0" hangingPunct="0">
              <a:defRPr sz="1300">
                <a:solidFill>
                  <a:schemeClr val="tx1"/>
                </a:solidFill>
                <a:latin typeface="Arial" charset="0"/>
              </a:defRPr>
            </a:lvl5pPr>
            <a:lvl6pPr marL="2328268" indent="-211661" algn="ctr" defTabSz="914257" eaLnBrk="0" fontAlgn="base" hangingPunct="0">
              <a:spcBef>
                <a:spcPct val="0"/>
              </a:spcBef>
              <a:spcAft>
                <a:spcPct val="0"/>
              </a:spcAft>
              <a:defRPr sz="1300">
                <a:solidFill>
                  <a:schemeClr val="tx1"/>
                </a:solidFill>
                <a:latin typeface="Arial" charset="0"/>
              </a:defRPr>
            </a:lvl6pPr>
            <a:lvl7pPr marL="2751590" indent="-211661" algn="ctr" defTabSz="914257" eaLnBrk="0" fontAlgn="base" hangingPunct="0">
              <a:spcBef>
                <a:spcPct val="0"/>
              </a:spcBef>
              <a:spcAft>
                <a:spcPct val="0"/>
              </a:spcAft>
              <a:defRPr sz="1300">
                <a:solidFill>
                  <a:schemeClr val="tx1"/>
                </a:solidFill>
                <a:latin typeface="Arial" charset="0"/>
              </a:defRPr>
            </a:lvl7pPr>
            <a:lvl8pPr marL="3174911" indent="-211661" algn="ctr" defTabSz="914257" eaLnBrk="0" fontAlgn="base" hangingPunct="0">
              <a:spcBef>
                <a:spcPct val="0"/>
              </a:spcBef>
              <a:spcAft>
                <a:spcPct val="0"/>
              </a:spcAft>
              <a:defRPr sz="1300">
                <a:solidFill>
                  <a:schemeClr val="tx1"/>
                </a:solidFill>
                <a:latin typeface="Arial" charset="0"/>
              </a:defRPr>
            </a:lvl8pPr>
            <a:lvl9pPr marL="3598233" indent="-211661" algn="ctr" defTabSz="914257" eaLnBrk="0" fontAlgn="base" hangingPunct="0">
              <a:spcBef>
                <a:spcPct val="0"/>
              </a:spcBef>
              <a:spcAft>
                <a:spcPct val="0"/>
              </a:spcAft>
              <a:defRPr sz="1300">
                <a:solidFill>
                  <a:schemeClr val="tx1"/>
                </a:solidFill>
                <a:latin typeface="Arial" charset="0"/>
              </a:defRPr>
            </a:lvl9pPr>
          </a:lstStyle>
          <a:p>
            <a:pPr eaLnBrk="1" hangingPunct="1"/>
            <a:fld id="{15739C1C-E382-458A-91D0-8221DB9EAE9B}" type="slidenum">
              <a:rPr lang="en-US" sz="1100">
                <a:solidFill>
                  <a:srgbClr val="007DA4"/>
                </a:solidFill>
              </a:rPr>
              <a:pPr eaLnBrk="1" hangingPunct="1"/>
              <a:t>16</a:t>
            </a:fld>
            <a:endParaRPr lang="en-US" sz="1100">
              <a:solidFill>
                <a:srgbClr val="007DA4"/>
              </a:solidFill>
            </a:endParaRPr>
          </a:p>
        </p:txBody>
      </p:sp>
      <p:sp>
        <p:nvSpPr>
          <p:cNvPr id="6147" name="Text Box 5"/>
          <p:cNvSpPr txBox="1">
            <a:spLocks noChangeArrowheads="1"/>
          </p:cNvSpPr>
          <p:nvPr/>
        </p:nvSpPr>
        <p:spPr bwMode="auto">
          <a:xfrm>
            <a:off x="449451" y="729135"/>
            <a:ext cx="8510463" cy="94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spAutoFit/>
          </a:bodyPr>
          <a:lstStyle>
            <a:lvl1pPr defTabSz="987425" eaLnBrk="0" hangingPunct="0">
              <a:defRPr sz="1400">
                <a:solidFill>
                  <a:schemeClr val="tx1"/>
                </a:solidFill>
                <a:latin typeface="Arial" charset="0"/>
              </a:defRPr>
            </a:lvl1pPr>
            <a:lvl2pPr marL="742950" indent="-285750" defTabSz="987425" eaLnBrk="0" hangingPunct="0">
              <a:defRPr sz="1400">
                <a:solidFill>
                  <a:schemeClr val="tx1"/>
                </a:solidFill>
                <a:latin typeface="Arial" charset="0"/>
              </a:defRPr>
            </a:lvl2pPr>
            <a:lvl3pPr marL="1143000" indent="-228600" defTabSz="987425" eaLnBrk="0" hangingPunct="0">
              <a:defRPr sz="1400">
                <a:solidFill>
                  <a:schemeClr val="tx1"/>
                </a:solidFill>
                <a:latin typeface="Arial" charset="0"/>
              </a:defRPr>
            </a:lvl3pPr>
            <a:lvl4pPr marL="1600200" indent="-228600" defTabSz="987425" eaLnBrk="0" hangingPunct="0">
              <a:defRPr sz="1400">
                <a:solidFill>
                  <a:schemeClr val="tx1"/>
                </a:solidFill>
                <a:latin typeface="Arial" charset="0"/>
              </a:defRPr>
            </a:lvl4pPr>
            <a:lvl5pPr marL="2057400" indent="-228600" defTabSz="987425" eaLnBrk="0" hangingPunct="0">
              <a:defRPr sz="1400">
                <a:solidFill>
                  <a:schemeClr val="tx1"/>
                </a:solidFill>
                <a:latin typeface="Arial" charset="0"/>
              </a:defRPr>
            </a:lvl5pPr>
            <a:lvl6pPr marL="2514600" indent="-228600" algn="ctr" defTabSz="987425" eaLnBrk="0" fontAlgn="base" hangingPunct="0">
              <a:spcBef>
                <a:spcPct val="0"/>
              </a:spcBef>
              <a:spcAft>
                <a:spcPct val="0"/>
              </a:spcAft>
              <a:defRPr sz="1400">
                <a:solidFill>
                  <a:schemeClr val="tx1"/>
                </a:solidFill>
                <a:latin typeface="Arial" charset="0"/>
              </a:defRPr>
            </a:lvl6pPr>
            <a:lvl7pPr marL="2971800" indent="-228600" algn="ctr" defTabSz="987425" eaLnBrk="0" fontAlgn="base" hangingPunct="0">
              <a:spcBef>
                <a:spcPct val="0"/>
              </a:spcBef>
              <a:spcAft>
                <a:spcPct val="0"/>
              </a:spcAft>
              <a:defRPr sz="1400">
                <a:solidFill>
                  <a:schemeClr val="tx1"/>
                </a:solidFill>
                <a:latin typeface="Arial" charset="0"/>
              </a:defRPr>
            </a:lvl7pPr>
            <a:lvl8pPr marL="3429000" indent="-228600" algn="ctr" defTabSz="987425" eaLnBrk="0" fontAlgn="base" hangingPunct="0">
              <a:spcBef>
                <a:spcPct val="0"/>
              </a:spcBef>
              <a:spcAft>
                <a:spcPct val="0"/>
              </a:spcAft>
              <a:defRPr sz="1400">
                <a:solidFill>
                  <a:schemeClr val="tx1"/>
                </a:solidFill>
                <a:latin typeface="Arial" charset="0"/>
              </a:defRPr>
            </a:lvl8pPr>
            <a:lvl9pPr marL="3886200" indent="-228600" algn="ctr" defTabSz="987425" eaLnBrk="0" fontAlgn="base" hangingPunct="0">
              <a:spcBef>
                <a:spcPct val="0"/>
              </a:spcBef>
              <a:spcAft>
                <a:spcPct val="0"/>
              </a:spcAft>
              <a:defRPr sz="1400">
                <a:solidFill>
                  <a:schemeClr val="tx1"/>
                </a:solidFill>
                <a:latin typeface="Arial" charset="0"/>
              </a:defRPr>
            </a:lvl9pPr>
          </a:lstStyle>
          <a:p>
            <a:pPr algn="l" eaLnBrk="1" hangingPunct="1">
              <a:spcBef>
                <a:spcPts val="0"/>
              </a:spcBef>
            </a:pPr>
            <a:r>
              <a:rPr lang="en-US" sz="2800" dirty="0" smtClean="0">
                <a:latin typeface="+mj-lt"/>
              </a:rPr>
              <a:t>Genetic Epidemiology Research in Adult Health</a:t>
            </a:r>
          </a:p>
          <a:p>
            <a:pPr algn="l" eaLnBrk="1" hangingPunct="1">
              <a:spcBef>
                <a:spcPts val="0"/>
              </a:spcBef>
            </a:pPr>
            <a:r>
              <a:rPr lang="en-US" sz="2800" dirty="0" smtClean="0">
                <a:latin typeface="+mj-lt"/>
              </a:rPr>
              <a:t>and Aging (GERA) Cohort Characteristics</a:t>
            </a:r>
            <a:endParaRPr lang="en-US" sz="28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373476274"/>
              </p:ext>
            </p:extLst>
          </p:nvPr>
        </p:nvGraphicFramePr>
        <p:xfrm>
          <a:off x="1905000" y="1981199"/>
          <a:ext cx="5116000" cy="4501562"/>
        </p:xfrm>
        <a:graphic>
          <a:graphicData uri="http://schemas.openxmlformats.org/drawingml/2006/table">
            <a:tbl>
              <a:tblPr>
                <a:tableStyleId>{5C22544A-7EE6-4342-B048-85BDC9FD1C3A}</a:tableStyleId>
              </a:tblPr>
              <a:tblGrid>
                <a:gridCol w="2625912"/>
                <a:gridCol w="1358230"/>
                <a:gridCol w="1131858"/>
              </a:tblGrid>
              <a:tr h="295322">
                <a:tc gridSpan="3">
                  <a:txBody>
                    <a:bodyPr/>
                    <a:lstStyle/>
                    <a:p>
                      <a:pPr marL="0" marR="0" algn="ctr">
                        <a:lnSpc>
                          <a:spcPct val="115000"/>
                        </a:lnSpc>
                        <a:spcBef>
                          <a:spcPts val="0"/>
                        </a:spcBef>
                        <a:spcAft>
                          <a:spcPts val="0"/>
                        </a:spcAft>
                      </a:pPr>
                      <a:r>
                        <a:rPr lang="en-US" sz="1500" b="1" dirty="0" smtClean="0">
                          <a:effectLst/>
                        </a:rPr>
                        <a:t>Characteristics </a:t>
                      </a:r>
                      <a:r>
                        <a:rPr lang="en-US" sz="1500" b="1" dirty="0">
                          <a:effectLst/>
                        </a:rPr>
                        <a:t>of </a:t>
                      </a:r>
                      <a:r>
                        <a:rPr lang="en-US" sz="1500" b="1" dirty="0" smtClean="0">
                          <a:effectLst/>
                        </a:rPr>
                        <a:t>the </a:t>
                      </a:r>
                      <a:r>
                        <a:rPr lang="en-US" sz="1500" b="1" dirty="0">
                          <a:effectLst/>
                        </a:rPr>
                        <a:t>GERA </a:t>
                      </a:r>
                      <a:r>
                        <a:rPr lang="en-US" sz="1500" b="1" dirty="0" smtClean="0">
                          <a:effectLst/>
                        </a:rPr>
                        <a:t>Cohort</a:t>
                      </a:r>
                      <a:endParaRPr lang="en-US" sz="1500" b="1" dirty="0">
                        <a:effectLst/>
                        <a:latin typeface="Times New Roman"/>
                        <a:ea typeface="Times New Roman"/>
                        <a:cs typeface="Times New Roman"/>
                      </a:endParaRPr>
                    </a:p>
                  </a:txBody>
                  <a:tcPr marL="64096" marR="64096" marT="0" marB="0" anchor="ctr">
                    <a:solidFill>
                      <a:schemeClr val="bg1">
                        <a:lumMod val="85000"/>
                      </a:schemeClr>
                    </a:solidFill>
                  </a:tcPr>
                </a:tc>
                <a:tc hMerge="1">
                  <a:txBody>
                    <a:bodyPr/>
                    <a:lstStyle/>
                    <a:p>
                      <a:endParaRPr lang="en-US"/>
                    </a:p>
                  </a:txBody>
                  <a:tcPr/>
                </a:tc>
                <a:tc hMerge="1">
                  <a:txBody>
                    <a:bodyPr/>
                    <a:lstStyle/>
                    <a:p>
                      <a:endParaRPr lang="en-US"/>
                    </a:p>
                  </a:txBody>
                  <a:tcPr/>
                </a:tc>
              </a:tr>
              <a:tr h="427900">
                <a:tc>
                  <a:txBody>
                    <a:bodyPr/>
                    <a:lstStyle/>
                    <a:p>
                      <a:pPr marL="0" marR="0" algn="l">
                        <a:lnSpc>
                          <a:spcPct val="115000"/>
                        </a:lnSpc>
                        <a:spcBef>
                          <a:spcPts val="0"/>
                        </a:spcBef>
                        <a:spcAft>
                          <a:spcPts val="0"/>
                        </a:spcAft>
                      </a:pPr>
                      <a:r>
                        <a:rPr lang="en-US" sz="1500" dirty="0">
                          <a:effectLst/>
                        </a:rPr>
                        <a:t> </a:t>
                      </a:r>
                      <a:endParaRPr lang="en-US" sz="1500" dirty="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dirty="0" smtClean="0">
                          <a:effectLst/>
                          <a:latin typeface="+mn-lt"/>
                          <a:ea typeface="+mn-ea"/>
                          <a:cs typeface="+mn-cs"/>
                        </a:rPr>
                        <a:t>Number</a:t>
                      </a:r>
                      <a:r>
                        <a:rPr lang="en-US" sz="1500" baseline="0" dirty="0" smtClean="0">
                          <a:effectLst/>
                          <a:latin typeface="+mn-lt"/>
                          <a:ea typeface="+mn-ea"/>
                          <a:cs typeface="+mn-cs"/>
                        </a:rPr>
                        <a:t> of Subjects</a:t>
                      </a:r>
                      <a:endParaRPr lang="en-US" sz="1500" dirty="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a:t>
                      </a:r>
                      <a:endParaRPr lang="en-US" sz="1500">
                        <a:effectLst/>
                        <a:latin typeface="Times New Roman"/>
                        <a:ea typeface="Times New Roman"/>
                        <a:cs typeface="Times New Roman"/>
                      </a:endParaRPr>
                    </a:p>
                  </a:txBody>
                  <a:tcPr marL="64096" marR="64096" marT="0" marB="0" anchor="ctr"/>
                </a:tc>
              </a:tr>
              <a:tr h="258758">
                <a:tc gridSpan="3">
                  <a:txBody>
                    <a:bodyPr/>
                    <a:lstStyle/>
                    <a:p>
                      <a:pPr marL="0" marR="0" algn="l">
                        <a:lnSpc>
                          <a:spcPct val="115000"/>
                        </a:lnSpc>
                        <a:spcBef>
                          <a:spcPts val="0"/>
                        </a:spcBef>
                        <a:spcAft>
                          <a:spcPts val="0"/>
                        </a:spcAft>
                      </a:pPr>
                      <a:r>
                        <a:rPr lang="en-US" sz="1500" dirty="0">
                          <a:effectLst/>
                        </a:rPr>
                        <a:t>Gender</a:t>
                      </a:r>
                      <a:endParaRPr lang="en-US" sz="1500" dirty="0">
                        <a:effectLst/>
                        <a:latin typeface="Times New Roman"/>
                        <a:ea typeface="Times New Roman"/>
                        <a:cs typeface="Times New Roman"/>
                      </a:endParaRPr>
                    </a:p>
                  </a:txBody>
                  <a:tcPr marL="64096" marR="64096" marT="0" marB="0" anchor="ctr">
                    <a:solidFill>
                      <a:schemeClr val="bg1">
                        <a:lumMod val="85000"/>
                      </a:schemeClr>
                    </a:solidFill>
                  </a:tcPr>
                </a:tc>
                <a:tc hMerge="1">
                  <a:txBody>
                    <a:bodyPr/>
                    <a:lstStyle/>
                    <a:p>
                      <a:endParaRPr lang="en-US"/>
                    </a:p>
                  </a:txBody>
                  <a:tcPr/>
                </a:tc>
                <a:tc hMerge="1">
                  <a:txBody>
                    <a:bodyPr/>
                    <a:lstStyle/>
                    <a:p>
                      <a:endParaRPr lang="en-US"/>
                    </a:p>
                  </a:txBody>
                  <a:tcPr/>
                </a:tc>
              </a:tr>
              <a:tr h="258758">
                <a:tc>
                  <a:txBody>
                    <a:bodyPr/>
                    <a:lstStyle/>
                    <a:p>
                      <a:pPr marL="0" marR="0" algn="l">
                        <a:lnSpc>
                          <a:spcPct val="115000"/>
                        </a:lnSpc>
                        <a:spcBef>
                          <a:spcPts val="0"/>
                        </a:spcBef>
                        <a:spcAft>
                          <a:spcPts val="0"/>
                        </a:spcAft>
                      </a:pPr>
                      <a:r>
                        <a:rPr lang="en-US" sz="1500" dirty="0" smtClean="0">
                          <a:effectLst/>
                        </a:rPr>
                        <a:t>  Females</a:t>
                      </a:r>
                      <a:endParaRPr lang="en-US" sz="1500" dirty="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dirty="0">
                          <a:effectLst/>
                        </a:rPr>
                        <a:t>63,883</a:t>
                      </a:r>
                      <a:endParaRPr lang="en-US" sz="1500" dirty="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57.9%</a:t>
                      </a:r>
                      <a:endParaRPr lang="en-US" sz="1500">
                        <a:effectLst/>
                        <a:latin typeface="Times New Roman"/>
                        <a:ea typeface="Times New Roman"/>
                        <a:cs typeface="Times New Roman"/>
                      </a:endParaRPr>
                    </a:p>
                  </a:txBody>
                  <a:tcPr marL="64096" marR="64096" marT="0" marB="0" anchor="ctr"/>
                </a:tc>
              </a:tr>
              <a:tr h="258758">
                <a:tc>
                  <a:txBody>
                    <a:bodyPr/>
                    <a:lstStyle/>
                    <a:p>
                      <a:pPr marL="0" marR="0" algn="l">
                        <a:lnSpc>
                          <a:spcPct val="115000"/>
                        </a:lnSpc>
                        <a:spcBef>
                          <a:spcPts val="0"/>
                        </a:spcBef>
                        <a:spcAft>
                          <a:spcPts val="0"/>
                        </a:spcAft>
                      </a:pPr>
                      <a:r>
                        <a:rPr lang="en-US" sz="1500" dirty="0" smtClean="0">
                          <a:effectLst/>
                        </a:rPr>
                        <a:t>  Males</a:t>
                      </a:r>
                      <a:endParaRPr lang="en-US" sz="1500" dirty="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46,383</a:t>
                      </a:r>
                      <a:endParaRPr lang="en-US" sz="150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42.1%</a:t>
                      </a:r>
                      <a:endParaRPr lang="en-US" sz="1500">
                        <a:effectLst/>
                        <a:latin typeface="Times New Roman"/>
                        <a:ea typeface="Times New Roman"/>
                        <a:cs typeface="Times New Roman"/>
                      </a:endParaRPr>
                    </a:p>
                  </a:txBody>
                  <a:tcPr marL="64096" marR="64096" marT="0" marB="0" anchor="ctr"/>
                </a:tc>
              </a:tr>
              <a:tr h="258758">
                <a:tc gridSpan="3">
                  <a:txBody>
                    <a:bodyPr/>
                    <a:lstStyle/>
                    <a:p>
                      <a:pPr marL="0" marR="0" algn="l">
                        <a:lnSpc>
                          <a:spcPct val="115000"/>
                        </a:lnSpc>
                        <a:spcBef>
                          <a:spcPts val="0"/>
                        </a:spcBef>
                        <a:spcAft>
                          <a:spcPts val="0"/>
                        </a:spcAft>
                      </a:pPr>
                      <a:r>
                        <a:rPr lang="en-US" sz="1500" dirty="0">
                          <a:effectLst/>
                        </a:rPr>
                        <a:t>Age at Specimen Donation</a:t>
                      </a:r>
                      <a:endParaRPr lang="en-US" sz="1500" dirty="0">
                        <a:effectLst/>
                        <a:latin typeface="Times New Roman"/>
                        <a:ea typeface="Times New Roman"/>
                        <a:cs typeface="Times New Roman"/>
                      </a:endParaRPr>
                    </a:p>
                  </a:txBody>
                  <a:tcPr marL="64096" marR="64096" marT="0" marB="0" anchor="ctr">
                    <a:solidFill>
                      <a:schemeClr val="bg1">
                        <a:lumMod val="85000"/>
                      </a:schemeClr>
                    </a:solidFill>
                  </a:tcPr>
                </a:tc>
                <a:tc hMerge="1">
                  <a:txBody>
                    <a:bodyPr/>
                    <a:lstStyle/>
                    <a:p>
                      <a:endParaRPr lang="en-US"/>
                    </a:p>
                  </a:txBody>
                  <a:tcPr/>
                </a:tc>
                <a:tc hMerge="1">
                  <a:txBody>
                    <a:bodyPr/>
                    <a:lstStyle/>
                    <a:p>
                      <a:endParaRPr lang="en-US"/>
                    </a:p>
                  </a:txBody>
                  <a:tcPr/>
                </a:tc>
              </a:tr>
              <a:tr h="258758">
                <a:tc>
                  <a:txBody>
                    <a:bodyPr/>
                    <a:lstStyle/>
                    <a:p>
                      <a:pPr marL="0" marR="0" algn="l">
                        <a:lnSpc>
                          <a:spcPct val="115000"/>
                        </a:lnSpc>
                        <a:spcBef>
                          <a:spcPts val="0"/>
                        </a:spcBef>
                        <a:spcAft>
                          <a:spcPts val="0"/>
                        </a:spcAft>
                      </a:pPr>
                      <a:r>
                        <a:rPr lang="en-US" sz="1500" dirty="0" smtClean="0">
                          <a:effectLst/>
                        </a:rPr>
                        <a:t>  18-39</a:t>
                      </a:r>
                      <a:endParaRPr lang="en-US" sz="1500" dirty="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7,025</a:t>
                      </a:r>
                      <a:endParaRPr lang="en-US" sz="150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6.3%</a:t>
                      </a:r>
                      <a:endParaRPr lang="en-US" sz="1500">
                        <a:effectLst/>
                        <a:latin typeface="Times New Roman"/>
                        <a:ea typeface="Times New Roman"/>
                        <a:cs typeface="Times New Roman"/>
                      </a:endParaRPr>
                    </a:p>
                  </a:txBody>
                  <a:tcPr marL="64096" marR="64096" marT="0" marB="0" anchor="ctr"/>
                </a:tc>
              </a:tr>
              <a:tr h="258758">
                <a:tc>
                  <a:txBody>
                    <a:bodyPr/>
                    <a:lstStyle/>
                    <a:p>
                      <a:pPr marL="0" marR="0" algn="l">
                        <a:lnSpc>
                          <a:spcPct val="115000"/>
                        </a:lnSpc>
                        <a:spcBef>
                          <a:spcPts val="0"/>
                        </a:spcBef>
                        <a:spcAft>
                          <a:spcPts val="0"/>
                        </a:spcAft>
                      </a:pPr>
                      <a:r>
                        <a:rPr lang="en-US" sz="1500" dirty="0" smtClean="0">
                          <a:effectLst/>
                        </a:rPr>
                        <a:t>  40-59</a:t>
                      </a:r>
                      <a:endParaRPr lang="en-US" sz="1500" dirty="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33,344</a:t>
                      </a:r>
                      <a:endParaRPr lang="en-US" sz="150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30.2%</a:t>
                      </a:r>
                      <a:endParaRPr lang="en-US" sz="1500">
                        <a:effectLst/>
                        <a:latin typeface="Times New Roman"/>
                        <a:ea typeface="Times New Roman"/>
                        <a:cs typeface="Times New Roman"/>
                      </a:endParaRPr>
                    </a:p>
                  </a:txBody>
                  <a:tcPr marL="64096" marR="64096" marT="0" marB="0" anchor="ctr"/>
                </a:tc>
              </a:tr>
              <a:tr h="258758">
                <a:tc>
                  <a:txBody>
                    <a:bodyPr/>
                    <a:lstStyle/>
                    <a:p>
                      <a:pPr marL="0" marR="0" algn="l">
                        <a:lnSpc>
                          <a:spcPct val="115000"/>
                        </a:lnSpc>
                        <a:spcBef>
                          <a:spcPts val="0"/>
                        </a:spcBef>
                        <a:spcAft>
                          <a:spcPts val="0"/>
                        </a:spcAft>
                      </a:pPr>
                      <a:r>
                        <a:rPr lang="en-US" sz="1500" dirty="0" smtClean="0">
                          <a:effectLst/>
                        </a:rPr>
                        <a:t>  60-79</a:t>
                      </a:r>
                      <a:endParaRPr lang="en-US" sz="1500" dirty="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57,856</a:t>
                      </a:r>
                      <a:endParaRPr lang="en-US" sz="150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52.4%</a:t>
                      </a:r>
                      <a:endParaRPr lang="en-US" sz="1500">
                        <a:effectLst/>
                        <a:latin typeface="Times New Roman"/>
                        <a:ea typeface="Times New Roman"/>
                        <a:cs typeface="Times New Roman"/>
                      </a:endParaRPr>
                    </a:p>
                  </a:txBody>
                  <a:tcPr marL="64096" marR="64096" marT="0" marB="0" anchor="ctr"/>
                </a:tc>
              </a:tr>
              <a:tr h="258758">
                <a:tc>
                  <a:txBody>
                    <a:bodyPr/>
                    <a:lstStyle/>
                    <a:p>
                      <a:pPr marL="0" marR="0" algn="l">
                        <a:lnSpc>
                          <a:spcPct val="115000"/>
                        </a:lnSpc>
                        <a:spcBef>
                          <a:spcPts val="0"/>
                        </a:spcBef>
                        <a:spcAft>
                          <a:spcPts val="0"/>
                        </a:spcAft>
                      </a:pPr>
                      <a:r>
                        <a:rPr lang="en-US" sz="1500" dirty="0" smtClean="0">
                          <a:effectLst/>
                        </a:rPr>
                        <a:t>  80</a:t>
                      </a:r>
                      <a:r>
                        <a:rPr lang="en-US" sz="1500" dirty="0">
                          <a:effectLst/>
                        </a:rPr>
                        <a:t>+</a:t>
                      </a:r>
                      <a:endParaRPr lang="en-US" sz="1500" dirty="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12,041</a:t>
                      </a:r>
                      <a:endParaRPr lang="en-US" sz="150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10.9%</a:t>
                      </a:r>
                      <a:endParaRPr lang="en-US" sz="1500">
                        <a:effectLst/>
                        <a:latin typeface="Times New Roman"/>
                        <a:ea typeface="Times New Roman"/>
                        <a:cs typeface="Times New Roman"/>
                      </a:endParaRPr>
                    </a:p>
                  </a:txBody>
                  <a:tcPr marL="64096" marR="64096" marT="0" marB="0" anchor="ctr"/>
                </a:tc>
              </a:tr>
              <a:tr h="258758">
                <a:tc gridSpan="3">
                  <a:txBody>
                    <a:bodyPr/>
                    <a:lstStyle/>
                    <a:p>
                      <a:pPr marL="0" marR="0" algn="l">
                        <a:lnSpc>
                          <a:spcPct val="115000"/>
                        </a:lnSpc>
                        <a:spcBef>
                          <a:spcPts val="0"/>
                        </a:spcBef>
                        <a:spcAft>
                          <a:spcPts val="0"/>
                        </a:spcAft>
                      </a:pPr>
                      <a:r>
                        <a:rPr lang="en-US" sz="1500" dirty="0">
                          <a:effectLst/>
                        </a:rPr>
                        <a:t>Race </a:t>
                      </a:r>
                      <a:r>
                        <a:rPr lang="en-US" sz="1500">
                          <a:effectLst/>
                        </a:rPr>
                        <a:t>– </a:t>
                      </a:r>
                      <a:r>
                        <a:rPr lang="en-US" sz="1500" smtClean="0">
                          <a:effectLst/>
                        </a:rPr>
                        <a:t>Ethnicity</a:t>
                      </a:r>
                      <a:endParaRPr lang="en-US" sz="1500" dirty="0">
                        <a:effectLst/>
                        <a:latin typeface="Times New Roman"/>
                        <a:ea typeface="Times New Roman"/>
                        <a:cs typeface="Times New Roman"/>
                      </a:endParaRPr>
                    </a:p>
                  </a:txBody>
                  <a:tcPr marL="64096" marR="64096" marT="0" marB="0" anchor="ctr">
                    <a:solidFill>
                      <a:schemeClr val="bg1">
                        <a:lumMod val="85000"/>
                      </a:schemeClr>
                    </a:solidFill>
                  </a:tcPr>
                </a:tc>
                <a:tc hMerge="1">
                  <a:txBody>
                    <a:bodyPr/>
                    <a:lstStyle/>
                    <a:p>
                      <a:endParaRPr lang="en-US"/>
                    </a:p>
                  </a:txBody>
                  <a:tcPr/>
                </a:tc>
                <a:tc hMerge="1">
                  <a:txBody>
                    <a:bodyPr/>
                    <a:lstStyle/>
                    <a:p>
                      <a:endParaRPr lang="en-US"/>
                    </a:p>
                  </a:txBody>
                  <a:tcPr/>
                </a:tc>
              </a:tr>
              <a:tr h="258758">
                <a:tc>
                  <a:txBody>
                    <a:bodyPr/>
                    <a:lstStyle/>
                    <a:p>
                      <a:pPr marL="0" marR="0" algn="l">
                        <a:lnSpc>
                          <a:spcPct val="115000"/>
                        </a:lnSpc>
                        <a:spcBef>
                          <a:spcPts val="0"/>
                        </a:spcBef>
                        <a:spcAft>
                          <a:spcPts val="0"/>
                        </a:spcAft>
                      </a:pPr>
                      <a:r>
                        <a:rPr lang="en-US" sz="1500" dirty="0" smtClean="0">
                          <a:effectLst/>
                        </a:rPr>
                        <a:t>  African </a:t>
                      </a:r>
                      <a:r>
                        <a:rPr lang="en-US" sz="1500" dirty="0">
                          <a:effectLst/>
                        </a:rPr>
                        <a:t>American</a:t>
                      </a:r>
                      <a:endParaRPr lang="en-US" sz="1500" dirty="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dirty="0">
                          <a:effectLst/>
                        </a:rPr>
                        <a:t>3,765</a:t>
                      </a:r>
                      <a:endParaRPr lang="en-US" sz="1500" dirty="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3.4%</a:t>
                      </a:r>
                      <a:endParaRPr lang="en-US" sz="1500">
                        <a:effectLst/>
                        <a:latin typeface="Times New Roman"/>
                        <a:ea typeface="Times New Roman"/>
                        <a:cs typeface="Times New Roman"/>
                      </a:endParaRPr>
                    </a:p>
                  </a:txBody>
                  <a:tcPr marL="64096" marR="64096" marT="0" marB="0" anchor="ctr"/>
                </a:tc>
              </a:tr>
              <a:tr h="258758">
                <a:tc>
                  <a:txBody>
                    <a:bodyPr/>
                    <a:lstStyle/>
                    <a:p>
                      <a:pPr marL="0" marR="0" algn="l">
                        <a:lnSpc>
                          <a:spcPct val="115000"/>
                        </a:lnSpc>
                        <a:spcBef>
                          <a:spcPts val="0"/>
                        </a:spcBef>
                        <a:spcAft>
                          <a:spcPts val="0"/>
                        </a:spcAft>
                      </a:pPr>
                      <a:r>
                        <a:rPr lang="en-US" sz="1500" dirty="0" smtClean="0">
                          <a:effectLst/>
                        </a:rPr>
                        <a:t>  Asian</a:t>
                      </a:r>
                      <a:endParaRPr lang="en-US" sz="1500" dirty="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8,512</a:t>
                      </a:r>
                      <a:endParaRPr lang="en-US" sz="150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7.7%</a:t>
                      </a:r>
                      <a:endParaRPr lang="en-US" sz="1500">
                        <a:effectLst/>
                        <a:latin typeface="Times New Roman"/>
                        <a:ea typeface="Times New Roman"/>
                        <a:cs typeface="Times New Roman"/>
                      </a:endParaRPr>
                    </a:p>
                  </a:txBody>
                  <a:tcPr marL="64096" marR="64096" marT="0" marB="0" anchor="ctr"/>
                </a:tc>
              </a:tr>
              <a:tr h="258758">
                <a:tc>
                  <a:txBody>
                    <a:bodyPr/>
                    <a:lstStyle/>
                    <a:p>
                      <a:pPr marL="0" marR="0" algn="l">
                        <a:lnSpc>
                          <a:spcPct val="115000"/>
                        </a:lnSpc>
                        <a:spcBef>
                          <a:spcPts val="0"/>
                        </a:spcBef>
                        <a:spcAft>
                          <a:spcPts val="0"/>
                        </a:spcAft>
                      </a:pPr>
                      <a:r>
                        <a:rPr lang="en-US" sz="1500" smtClean="0">
                          <a:effectLst/>
                        </a:rPr>
                        <a:t>  Hispanic</a:t>
                      </a:r>
                      <a:endParaRPr lang="en-US" sz="1500" dirty="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7,917</a:t>
                      </a:r>
                      <a:endParaRPr lang="en-US" sz="150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a:effectLst/>
                        </a:rPr>
                        <a:t>7.2%</a:t>
                      </a:r>
                      <a:endParaRPr lang="en-US" sz="1500">
                        <a:effectLst/>
                        <a:latin typeface="Times New Roman"/>
                        <a:ea typeface="Times New Roman"/>
                        <a:cs typeface="Times New Roman"/>
                      </a:endParaRPr>
                    </a:p>
                  </a:txBody>
                  <a:tcPr marL="64096" marR="64096" marT="0" marB="0" anchor="ctr"/>
                </a:tc>
              </a:tr>
              <a:tr h="258758">
                <a:tc>
                  <a:txBody>
                    <a:bodyPr/>
                    <a:lstStyle/>
                    <a:p>
                      <a:pPr marL="0" marR="0" algn="l">
                        <a:lnSpc>
                          <a:spcPct val="115000"/>
                        </a:lnSpc>
                        <a:spcBef>
                          <a:spcPts val="0"/>
                        </a:spcBef>
                        <a:spcAft>
                          <a:spcPts val="0"/>
                        </a:spcAft>
                      </a:pPr>
                      <a:r>
                        <a:rPr lang="en-US" sz="1500" smtClean="0">
                          <a:effectLst/>
                        </a:rPr>
                        <a:t>  Non-Hispanic White</a:t>
                      </a:r>
                      <a:endParaRPr lang="en-US" sz="1500" dirty="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dirty="0">
                          <a:effectLst/>
                        </a:rPr>
                        <a:t>89,259</a:t>
                      </a:r>
                      <a:endParaRPr lang="en-US" sz="1500" dirty="0">
                        <a:effectLst/>
                        <a:latin typeface="Times New Roman"/>
                        <a:ea typeface="Times New Roman"/>
                        <a:cs typeface="Times New Roman"/>
                      </a:endParaRPr>
                    </a:p>
                  </a:txBody>
                  <a:tcPr marL="64096" marR="64096" marT="0" marB="0" anchor="ctr"/>
                </a:tc>
                <a:tc>
                  <a:txBody>
                    <a:bodyPr/>
                    <a:lstStyle/>
                    <a:p>
                      <a:pPr marL="0" marR="0" algn="ctr">
                        <a:lnSpc>
                          <a:spcPct val="115000"/>
                        </a:lnSpc>
                        <a:spcBef>
                          <a:spcPts val="0"/>
                        </a:spcBef>
                        <a:spcAft>
                          <a:spcPts val="0"/>
                        </a:spcAft>
                      </a:pPr>
                      <a:r>
                        <a:rPr lang="en-US" sz="1500" dirty="0">
                          <a:effectLst/>
                        </a:rPr>
                        <a:t>81.0%</a:t>
                      </a:r>
                      <a:endParaRPr lang="en-US" sz="1500" dirty="0">
                        <a:effectLst/>
                        <a:latin typeface="Times New Roman"/>
                        <a:ea typeface="Times New Roman"/>
                        <a:cs typeface="Times New Roman"/>
                      </a:endParaRPr>
                    </a:p>
                  </a:txBody>
                  <a:tcPr marL="64096" marR="64096" marT="0" marB="0" anchor="ctr"/>
                </a:tc>
              </a:tr>
              <a:tr h="258758">
                <a:tc>
                  <a:txBody>
                    <a:bodyPr/>
                    <a:lstStyle/>
                    <a:p>
                      <a:pPr marL="0" marR="0" algn="l">
                        <a:lnSpc>
                          <a:spcPct val="115000"/>
                        </a:lnSpc>
                        <a:spcBef>
                          <a:spcPts val="0"/>
                        </a:spcBef>
                        <a:spcAft>
                          <a:spcPts val="0"/>
                        </a:spcAft>
                      </a:pPr>
                      <a:r>
                        <a:rPr lang="en-US" sz="1500" dirty="0">
                          <a:effectLst/>
                        </a:rPr>
                        <a:t>Total</a:t>
                      </a:r>
                      <a:endParaRPr lang="en-US" sz="1500" dirty="0">
                        <a:effectLst/>
                        <a:latin typeface="Times New Roman"/>
                        <a:ea typeface="Times New Roman"/>
                        <a:cs typeface="Times New Roman"/>
                      </a:endParaRPr>
                    </a:p>
                  </a:txBody>
                  <a:tcPr marL="64096" marR="64096" marT="0" marB="0" anchor="ctr">
                    <a:solidFill>
                      <a:schemeClr val="bg1">
                        <a:lumMod val="85000"/>
                      </a:schemeClr>
                    </a:solidFill>
                  </a:tcPr>
                </a:tc>
                <a:tc>
                  <a:txBody>
                    <a:bodyPr/>
                    <a:lstStyle/>
                    <a:p>
                      <a:pPr marL="0" marR="0" algn="ctr">
                        <a:lnSpc>
                          <a:spcPct val="115000"/>
                        </a:lnSpc>
                        <a:spcBef>
                          <a:spcPts val="0"/>
                        </a:spcBef>
                        <a:spcAft>
                          <a:spcPts val="0"/>
                        </a:spcAft>
                      </a:pPr>
                      <a:r>
                        <a:rPr lang="en-US" sz="1500" dirty="0">
                          <a:effectLst/>
                        </a:rPr>
                        <a:t>110,266</a:t>
                      </a:r>
                      <a:endParaRPr lang="en-US" sz="1500" dirty="0">
                        <a:effectLst/>
                        <a:latin typeface="Times New Roman"/>
                        <a:ea typeface="Times New Roman"/>
                        <a:cs typeface="Times New Roman"/>
                      </a:endParaRPr>
                    </a:p>
                  </a:txBody>
                  <a:tcPr marL="64096" marR="64096" marT="0" marB="0" anchor="ctr">
                    <a:solidFill>
                      <a:schemeClr val="bg1">
                        <a:lumMod val="85000"/>
                      </a:schemeClr>
                    </a:solidFill>
                  </a:tcPr>
                </a:tc>
                <a:tc>
                  <a:txBody>
                    <a:bodyPr/>
                    <a:lstStyle/>
                    <a:p>
                      <a:pPr marL="0" marR="0" algn="ctr">
                        <a:lnSpc>
                          <a:spcPct val="115000"/>
                        </a:lnSpc>
                        <a:spcBef>
                          <a:spcPts val="0"/>
                        </a:spcBef>
                        <a:spcAft>
                          <a:spcPts val="0"/>
                        </a:spcAft>
                      </a:pPr>
                      <a:r>
                        <a:rPr lang="en-US" sz="1500" dirty="0">
                          <a:effectLst/>
                        </a:rPr>
                        <a:t>100.0%</a:t>
                      </a:r>
                      <a:endParaRPr lang="en-US" sz="1500" dirty="0">
                        <a:effectLst/>
                        <a:latin typeface="Times New Roman"/>
                        <a:ea typeface="Times New Roman"/>
                        <a:cs typeface="Times New Roman"/>
                      </a:endParaRPr>
                    </a:p>
                  </a:txBody>
                  <a:tcPr marL="64096" marR="64096" marT="0" marB="0" anchor="ctr">
                    <a:solidFill>
                      <a:schemeClr val="bg1">
                        <a:lumMod val="85000"/>
                      </a:schemeClr>
                    </a:solidFill>
                  </a:tcPr>
                </a:tc>
              </a:tr>
            </a:tbl>
          </a:graphicData>
        </a:graphic>
      </p:graphicFrame>
    </p:spTree>
    <p:extLst>
      <p:ext uri="{BB962C8B-B14F-4D97-AF65-F5344CB8AC3E}">
        <p14:creationId xmlns:p14="http://schemas.microsoft.com/office/powerpoint/2010/main" val="3799605902"/>
      </p:ext>
    </p:extLst>
  </p:cSld>
  <p:clrMapOvr>
    <a:masterClrMapping/>
  </p:clrMapOvr>
  <p:transition xmlns:p14="http://schemas.microsoft.com/office/powerpoint/2010/main" spd="slow" advTm="74358"/>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Narrow" pitchFamily="34" charset="0"/>
                <a:ea typeface="MS PGothic" pitchFamily="34" charset="-128"/>
              </a:defRPr>
            </a:lvl1pPr>
            <a:lvl2pPr marL="742950" indent="-285750" eaLnBrk="0" hangingPunct="0">
              <a:defRPr sz="2400">
                <a:solidFill>
                  <a:schemeClr val="tx1"/>
                </a:solidFill>
                <a:latin typeface="Arial Narrow" pitchFamily="34" charset="0"/>
                <a:ea typeface="MS PGothic" pitchFamily="34" charset="-128"/>
              </a:defRPr>
            </a:lvl2pPr>
            <a:lvl3pPr marL="1143000" indent="-228600" eaLnBrk="0" hangingPunct="0">
              <a:defRPr sz="2400">
                <a:solidFill>
                  <a:schemeClr val="tx1"/>
                </a:solidFill>
                <a:latin typeface="Arial Narrow" pitchFamily="34" charset="0"/>
                <a:ea typeface="MS PGothic" pitchFamily="34" charset="-128"/>
              </a:defRPr>
            </a:lvl3pPr>
            <a:lvl4pPr marL="1600200" indent="-228600" eaLnBrk="0" hangingPunct="0">
              <a:defRPr sz="2400">
                <a:solidFill>
                  <a:schemeClr val="tx1"/>
                </a:solidFill>
                <a:latin typeface="Arial Narrow" pitchFamily="34" charset="0"/>
                <a:ea typeface="MS PGothic" pitchFamily="34" charset="-128"/>
              </a:defRPr>
            </a:lvl4pPr>
            <a:lvl5pPr marL="2057400" indent="-228600" eaLnBrk="0" hangingPunct="0">
              <a:defRPr sz="2400">
                <a:solidFill>
                  <a:schemeClr val="tx1"/>
                </a:solidFill>
                <a:latin typeface="Arial Narrow"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643AAEF2-8DA9-40EC-A434-6772663D9CB9}" type="slidenum">
              <a:rPr lang="en-US" sz="900" smtClean="0">
                <a:solidFill>
                  <a:srgbClr val="414636"/>
                </a:solidFill>
              </a:rPr>
              <a:pPr eaLnBrk="1" hangingPunct="1">
                <a:defRPr/>
              </a:pPr>
              <a:t>17</a:t>
            </a:fld>
            <a:endParaRPr lang="en-US" sz="900" smtClean="0">
              <a:solidFill>
                <a:srgbClr val="414636"/>
              </a:solidFill>
            </a:endParaRPr>
          </a:p>
        </p:txBody>
      </p:sp>
      <p:sp>
        <p:nvSpPr>
          <p:cNvPr id="6" name="Date Placeholder 5"/>
          <p:cNvSpPr>
            <a:spLocks noGrp="1"/>
          </p:cNvSpPr>
          <p:nvPr>
            <p:ph type="dt" sz="quarter" idx="12"/>
          </p:nvPr>
        </p:nvSpPr>
        <p:spPr/>
        <p:txBody>
          <a:bodyPr/>
          <a:lstStyle>
            <a:lvl1pPr eaLnBrk="0" hangingPunct="0">
              <a:defRPr sz="2400">
                <a:solidFill>
                  <a:schemeClr val="tx1"/>
                </a:solidFill>
                <a:latin typeface="Arial Narrow" pitchFamily="34" charset="0"/>
                <a:ea typeface="MS PGothic" pitchFamily="34" charset="-128"/>
              </a:defRPr>
            </a:lvl1pPr>
            <a:lvl2pPr marL="742950" indent="-285750" eaLnBrk="0" hangingPunct="0">
              <a:defRPr sz="2400">
                <a:solidFill>
                  <a:schemeClr val="tx1"/>
                </a:solidFill>
                <a:latin typeface="Arial Narrow" pitchFamily="34" charset="0"/>
                <a:ea typeface="MS PGothic" pitchFamily="34" charset="-128"/>
              </a:defRPr>
            </a:lvl2pPr>
            <a:lvl3pPr marL="1143000" indent="-228600" eaLnBrk="0" hangingPunct="0">
              <a:defRPr sz="2400">
                <a:solidFill>
                  <a:schemeClr val="tx1"/>
                </a:solidFill>
                <a:latin typeface="Arial Narrow" pitchFamily="34" charset="0"/>
                <a:ea typeface="MS PGothic" pitchFamily="34" charset="-128"/>
              </a:defRPr>
            </a:lvl3pPr>
            <a:lvl4pPr marL="1600200" indent="-228600" eaLnBrk="0" hangingPunct="0">
              <a:defRPr sz="2400">
                <a:solidFill>
                  <a:schemeClr val="tx1"/>
                </a:solidFill>
                <a:latin typeface="Arial Narrow" pitchFamily="34" charset="0"/>
                <a:ea typeface="MS PGothic" pitchFamily="34" charset="-128"/>
              </a:defRPr>
            </a:lvl4pPr>
            <a:lvl5pPr marL="2057400" indent="-228600" eaLnBrk="0" hangingPunct="0">
              <a:defRPr sz="2400">
                <a:solidFill>
                  <a:schemeClr val="tx1"/>
                </a:solidFill>
                <a:latin typeface="Arial Narrow"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9A9F7CAF-806A-4294-B978-FEB5C67A2113}" type="datetime4">
              <a:rPr lang="en-US" sz="900" smtClean="0">
                <a:solidFill>
                  <a:schemeClr val="bg2"/>
                </a:solidFill>
              </a:rPr>
              <a:pPr eaLnBrk="1" hangingPunct="1">
                <a:defRPr/>
              </a:pPr>
              <a:t>March 4, 2015</a:t>
            </a:fld>
            <a:endParaRPr lang="en-US" sz="900" dirty="0" smtClean="0">
              <a:solidFill>
                <a:schemeClr val="bg2"/>
              </a:solidFill>
            </a:endParaRPr>
          </a:p>
        </p:txBody>
      </p:sp>
      <p:sp>
        <p:nvSpPr>
          <p:cNvPr id="1549314" name="Rectangle 2"/>
          <p:cNvSpPr>
            <a:spLocks noGrp="1" noChangeArrowheads="1"/>
          </p:cNvSpPr>
          <p:nvPr>
            <p:ph type="title"/>
          </p:nvPr>
        </p:nvSpPr>
        <p:spPr>
          <a:xfrm>
            <a:off x="457200" y="457200"/>
            <a:ext cx="8604913" cy="1311128"/>
          </a:xfrm>
        </p:spPr>
        <p:txBody>
          <a:bodyPr/>
          <a:lstStyle/>
          <a:p>
            <a:pPr eaLnBrk="1" hangingPunct="1">
              <a:defRPr/>
            </a:pPr>
            <a:r>
              <a:rPr lang="en-US" dirty="0" smtClean="0"/>
              <a:t>Primary Open Angle Glaucoma Case and Control Definitions</a:t>
            </a:r>
            <a:endParaRPr lang="en-US" dirty="0" smtClean="0">
              <a:solidFill>
                <a:srgbClr val="006FA5"/>
              </a:solidFill>
            </a:endParaRPr>
          </a:p>
        </p:txBody>
      </p:sp>
      <p:sp>
        <p:nvSpPr>
          <p:cNvPr id="1549315" name="Rectangle 3"/>
          <p:cNvSpPr>
            <a:spLocks noGrp="1" noChangeArrowheads="1"/>
          </p:cNvSpPr>
          <p:nvPr>
            <p:ph type="body" idx="1"/>
          </p:nvPr>
        </p:nvSpPr>
        <p:spPr>
          <a:xfrm>
            <a:off x="228600" y="2133600"/>
            <a:ext cx="8794750" cy="3945696"/>
          </a:xfrm>
        </p:spPr>
        <p:txBody>
          <a:bodyPr/>
          <a:lstStyle/>
          <a:p>
            <a:pPr eaLnBrk="1" hangingPunct="1">
              <a:buClr>
                <a:srgbClr val="009FE3"/>
              </a:buClr>
              <a:defRPr/>
            </a:pPr>
            <a:r>
              <a:rPr lang="en-US" sz="2000" b="1" dirty="0" smtClean="0"/>
              <a:t>Cases</a:t>
            </a:r>
            <a:endParaRPr lang="en-US" sz="2000" b="1" dirty="0"/>
          </a:p>
          <a:p>
            <a:pPr lvl="1" eaLnBrk="1" hangingPunct="1">
              <a:buClr>
                <a:srgbClr val="009FE3"/>
              </a:buClr>
              <a:defRPr/>
            </a:pPr>
            <a:r>
              <a:rPr lang="en-US" sz="1600" dirty="0" smtClean="0"/>
              <a:t>35 or older</a:t>
            </a:r>
          </a:p>
          <a:p>
            <a:pPr lvl="1" eaLnBrk="1" hangingPunct="1">
              <a:buClr>
                <a:srgbClr val="009FE3"/>
              </a:buClr>
              <a:defRPr/>
            </a:pPr>
            <a:r>
              <a:rPr lang="en-US" sz="1600" dirty="0" smtClean="0"/>
              <a:t>KPNC members from 2008-2014</a:t>
            </a:r>
          </a:p>
          <a:p>
            <a:pPr lvl="1" eaLnBrk="1" hangingPunct="1">
              <a:buClr>
                <a:srgbClr val="009FE3"/>
              </a:buClr>
              <a:defRPr/>
            </a:pPr>
            <a:r>
              <a:rPr lang="en-US" sz="1600" dirty="0" smtClean="0"/>
              <a:t>One or more diagnoses of primary open angle glaucoma (POAG)</a:t>
            </a:r>
          </a:p>
          <a:p>
            <a:pPr lvl="2" eaLnBrk="1" hangingPunct="1">
              <a:buClr>
                <a:srgbClr val="009FE3"/>
              </a:buClr>
              <a:defRPr/>
            </a:pPr>
            <a:r>
              <a:rPr lang="en-US" sz="1400" dirty="0" smtClean="0"/>
              <a:t>ICD-9 Codes: 365.01, 365.05, 365.1, 365.10, 365.11, and 365.15</a:t>
            </a:r>
          </a:p>
          <a:p>
            <a:pPr lvl="1" eaLnBrk="1" hangingPunct="1">
              <a:buClr>
                <a:srgbClr val="009FE3"/>
              </a:buClr>
              <a:defRPr/>
            </a:pPr>
            <a:r>
              <a:rPr lang="en-US" sz="1600" dirty="0" smtClean="0"/>
              <a:t>No diagnosis of any other type of glaucoma</a:t>
            </a:r>
          </a:p>
          <a:p>
            <a:pPr eaLnBrk="1" hangingPunct="1">
              <a:buClr>
                <a:srgbClr val="009FE3"/>
              </a:buClr>
              <a:defRPr/>
            </a:pPr>
            <a:r>
              <a:rPr lang="en-US" sz="2000" b="1" dirty="0" smtClean="0"/>
              <a:t>Controls</a:t>
            </a:r>
          </a:p>
          <a:p>
            <a:pPr lvl="1" eaLnBrk="1" hangingPunct="1">
              <a:buClr>
                <a:srgbClr val="009FE3"/>
              </a:buClr>
              <a:defRPr/>
            </a:pPr>
            <a:r>
              <a:rPr lang="en-US" sz="1600" dirty="0" smtClean="0"/>
              <a:t>35 or older</a:t>
            </a:r>
          </a:p>
          <a:p>
            <a:pPr lvl="1" eaLnBrk="1" hangingPunct="1">
              <a:buClr>
                <a:srgbClr val="009FE3"/>
              </a:buClr>
              <a:defRPr/>
            </a:pPr>
            <a:r>
              <a:rPr lang="en-US" sz="1600" dirty="0"/>
              <a:t>KPNC members from </a:t>
            </a:r>
            <a:r>
              <a:rPr lang="en-US" sz="1600" dirty="0" smtClean="0"/>
              <a:t>2008-2014</a:t>
            </a:r>
            <a:endParaRPr lang="en-US" sz="1600" dirty="0"/>
          </a:p>
          <a:p>
            <a:pPr lvl="1" eaLnBrk="1" hangingPunct="1">
              <a:buClr>
                <a:srgbClr val="009FE3"/>
              </a:buClr>
              <a:defRPr/>
            </a:pPr>
            <a:r>
              <a:rPr lang="en-US" sz="1600" dirty="0" smtClean="0"/>
              <a:t>No glaucoma diagnosis of any kind</a:t>
            </a:r>
          </a:p>
          <a:p>
            <a:pPr lvl="1" eaLnBrk="1" hangingPunct="1">
              <a:buClr>
                <a:srgbClr val="009FE3"/>
              </a:buClr>
              <a:defRPr/>
            </a:pPr>
            <a:r>
              <a:rPr lang="en-US" sz="1600" dirty="0" smtClean="0"/>
              <a:t>No documented IOP measures above 22 mmHg in either eye</a:t>
            </a:r>
          </a:p>
          <a:p>
            <a:pPr lvl="1" eaLnBrk="1" hangingPunct="1">
              <a:buClr>
                <a:srgbClr val="009FE3"/>
              </a:buClr>
              <a:defRPr/>
            </a:pPr>
            <a:r>
              <a:rPr lang="en-US" sz="1600" dirty="0" smtClean="0"/>
              <a:t>No documented Cup-to-Disc ratio difference of more than 0.2 between eyes</a:t>
            </a:r>
            <a:endParaRPr lang="en-US" sz="1600" dirty="0"/>
          </a:p>
        </p:txBody>
      </p:sp>
    </p:spTree>
    <p:extLst>
      <p:ext uri="{BB962C8B-B14F-4D97-AF65-F5344CB8AC3E}">
        <p14:creationId xmlns:p14="http://schemas.microsoft.com/office/powerpoint/2010/main" val="349849485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3" name="Text Box 25"/>
          <p:cNvSpPr txBox="1">
            <a:spLocks noChangeArrowheads="1"/>
          </p:cNvSpPr>
          <p:nvPr/>
        </p:nvSpPr>
        <p:spPr bwMode="auto">
          <a:xfrm>
            <a:off x="380999" y="266039"/>
            <a:ext cx="8615805" cy="14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defTabSz="987425" eaLnBrk="0" hangingPunct="0">
              <a:defRPr sz="1400">
                <a:solidFill>
                  <a:schemeClr val="tx1"/>
                </a:solidFill>
                <a:latin typeface="Arial" charset="0"/>
              </a:defRPr>
            </a:lvl1pPr>
            <a:lvl2pPr marL="493713" defTabSz="987425" eaLnBrk="0" hangingPunct="0">
              <a:defRPr sz="1400">
                <a:solidFill>
                  <a:schemeClr val="tx1"/>
                </a:solidFill>
                <a:latin typeface="Arial" charset="0"/>
              </a:defRPr>
            </a:lvl2pPr>
            <a:lvl3pPr marL="987425" defTabSz="987425" eaLnBrk="0" hangingPunct="0">
              <a:defRPr sz="1400">
                <a:solidFill>
                  <a:schemeClr val="tx1"/>
                </a:solidFill>
                <a:latin typeface="Arial" charset="0"/>
              </a:defRPr>
            </a:lvl3pPr>
            <a:lvl4pPr marL="1481138" defTabSz="987425" eaLnBrk="0" hangingPunct="0">
              <a:defRPr sz="1400">
                <a:solidFill>
                  <a:schemeClr val="tx1"/>
                </a:solidFill>
                <a:latin typeface="Arial" charset="0"/>
              </a:defRPr>
            </a:lvl4pPr>
            <a:lvl5pPr marL="1974850" defTabSz="987425" eaLnBrk="0" hangingPunct="0">
              <a:defRPr sz="1400">
                <a:solidFill>
                  <a:schemeClr val="tx1"/>
                </a:solidFill>
                <a:latin typeface="Arial" charset="0"/>
              </a:defRPr>
            </a:lvl5pPr>
            <a:lvl6pPr marL="2432050" algn="ctr" defTabSz="987425" eaLnBrk="0" fontAlgn="base" hangingPunct="0">
              <a:spcBef>
                <a:spcPct val="0"/>
              </a:spcBef>
              <a:spcAft>
                <a:spcPct val="0"/>
              </a:spcAft>
              <a:defRPr sz="1400">
                <a:solidFill>
                  <a:schemeClr val="tx1"/>
                </a:solidFill>
                <a:latin typeface="Arial" charset="0"/>
              </a:defRPr>
            </a:lvl6pPr>
            <a:lvl7pPr marL="2889250" algn="ctr" defTabSz="987425" eaLnBrk="0" fontAlgn="base" hangingPunct="0">
              <a:spcBef>
                <a:spcPct val="0"/>
              </a:spcBef>
              <a:spcAft>
                <a:spcPct val="0"/>
              </a:spcAft>
              <a:defRPr sz="1400">
                <a:solidFill>
                  <a:schemeClr val="tx1"/>
                </a:solidFill>
                <a:latin typeface="Arial" charset="0"/>
              </a:defRPr>
            </a:lvl7pPr>
            <a:lvl8pPr marL="3346450" algn="ctr" defTabSz="987425" eaLnBrk="0" fontAlgn="base" hangingPunct="0">
              <a:spcBef>
                <a:spcPct val="0"/>
              </a:spcBef>
              <a:spcAft>
                <a:spcPct val="0"/>
              </a:spcAft>
              <a:defRPr sz="1400">
                <a:solidFill>
                  <a:schemeClr val="tx1"/>
                </a:solidFill>
                <a:latin typeface="Arial" charset="0"/>
              </a:defRPr>
            </a:lvl8pPr>
            <a:lvl9pPr marL="3803650" algn="ctr" defTabSz="987425" eaLnBrk="0" fontAlgn="base" hangingPunct="0">
              <a:spcBef>
                <a:spcPct val="0"/>
              </a:spcBef>
              <a:spcAft>
                <a:spcPct val="0"/>
              </a:spcAft>
              <a:defRPr sz="1400">
                <a:solidFill>
                  <a:schemeClr val="tx1"/>
                </a:solidFill>
                <a:latin typeface="Arial" charset="0"/>
              </a:defRPr>
            </a:lvl9pPr>
          </a:lstStyle>
          <a:p>
            <a:pPr algn="l" eaLnBrk="1" hangingPunct="1"/>
            <a:r>
              <a:rPr lang="en-US" sz="4400" dirty="0" smtClean="0">
                <a:latin typeface="+mj-lt"/>
              </a:rPr>
              <a:t>Primary Open Angle Glaucoma</a:t>
            </a:r>
          </a:p>
          <a:p>
            <a:pPr algn="l" eaLnBrk="1" hangingPunct="1"/>
            <a:r>
              <a:rPr lang="en-US" sz="4400" dirty="0" smtClean="0">
                <a:latin typeface="+mj-lt"/>
              </a:rPr>
              <a:t>in GERA</a:t>
            </a:r>
            <a:endParaRPr lang="en-US" sz="4400" dirty="0">
              <a:latin typeface="+mj-lt"/>
            </a:endParaRPr>
          </a:p>
        </p:txBody>
      </p:sp>
      <p:sp>
        <p:nvSpPr>
          <p:cNvPr id="27674" name="Rectangle 26"/>
          <p:cNvSpPr>
            <a:spLocks noChangeArrowheads="1"/>
          </p:cNvSpPr>
          <p:nvPr/>
        </p:nvSpPr>
        <p:spPr bwMode="auto">
          <a:xfrm>
            <a:off x="228489" y="6248142"/>
            <a:ext cx="2209219" cy="38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marL="173444" indent="-173444" defTabSz="914257" eaLnBrk="0" hangingPunct="0">
              <a:spcBef>
                <a:spcPct val="40000"/>
              </a:spcBef>
              <a:buClr>
                <a:srgbClr val="006699"/>
              </a:buClr>
              <a:buSzPct val="59000"/>
              <a:buFont typeface="Wingdings" pitchFamily="2" charset="2"/>
              <a:buChar char="u"/>
            </a:pPr>
            <a:endParaRPr lang="en-US" sz="400">
              <a:solidFill>
                <a:srgbClr val="CC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79265799"/>
              </p:ext>
            </p:extLst>
          </p:nvPr>
        </p:nvGraphicFramePr>
        <p:xfrm>
          <a:off x="1066800" y="1905000"/>
          <a:ext cx="6807852" cy="4669831"/>
        </p:xfrm>
        <a:graphic>
          <a:graphicData uri="http://schemas.openxmlformats.org/drawingml/2006/table">
            <a:tbl>
              <a:tblPr>
                <a:tableStyleId>{5C22544A-7EE6-4342-B048-85BDC9FD1C3A}</a:tableStyleId>
              </a:tblPr>
              <a:tblGrid>
                <a:gridCol w="2215320"/>
                <a:gridCol w="1148133"/>
                <a:gridCol w="1148133"/>
                <a:gridCol w="1148133"/>
                <a:gridCol w="1148133"/>
              </a:tblGrid>
              <a:tr h="244902">
                <a:tc>
                  <a:txBody>
                    <a:bodyPr/>
                    <a:lstStyle/>
                    <a:p>
                      <a:pPr algn="l" fontAlgn="b"/>
                      <a:endParaRPr lang="en-US" sz="1600" b="1" i="0" u="none" strike="noStrike" dirty="0">
                        <a:effectLst/>
                        <a:latin typeface="Geneva CY"/>
                      </a:endParaRPr>
                    </a:p>
                  </a:txBody>
                  <a:tcPr marL="5118" marR="5118" marT="5118" marB="0" anchor="b">
                    <a:solidFill>
                      <a:schemeClr val="bg1">
                        <a:lumMod val="85000"/>
                      </a:schemeClr>
                    </a:solidFill>
                  </a:tcPr>
                </a:tc>
                <a:tc gridSpan="2">
                  <a:txBody>
                    <a:bodyPr/>
                    <a:lstStyle/>
                    <a:p>
                      <a:pPr algn="ctr" fontAlgn="b"/>
                      <a:r>
                        <a:rPr lang="en-US" sz="1600" b="1" u="none" strike="noStrike" dirty="0" smtClean="0">
                          <a:effectLst/>
                        </a:rPr>
                        <a:t>Cases</a:t>
                      </a:r>
                      <a:endParaRPr lang="en-US" sz="1600" b="1" i="1" u="none" strike="noStrike" dirty="0">
                        <a:effectLst/>
                        <a:latin typeface="Geneva CY"/>
                      </a:endParaRPr>
                    </a:p>
                  </a:txBody>
                  <a:tcPr marL="5118" marR="5118" marT="5118" marB="0" anchor="b">
                    <a:solidFill>
                      <a:schemeClr val="bg1">
                        <a:lumMod val="85000"/>
                      </a:schemeClr>
                    </a:solidFill>
                  </a:tcPr>
                </a:tc>
                <a:tc hMerge="1">
                  <a:txBody>
                    <a:bodyPr/>
                    <a:lstStyle/>
                    <a:p>
                      <a:endParaRPr lang="en-US"/>
                    </a:p>
                  </a:txBody>
                  <a:tcPr/>
                </a:tc>
                <a:tc gridSpan="2">
                  <a:txBody>
                    <a:bodyPr/>
                    <a:lstStyle/>
                    <a:p>
                      <a:pPr algn="ctr" fontAlgn="b"/>
                      <a:r>
                        <a:rPr lang="en-US" sz="1600" b="1" u="none" strike="noStrike" dirty="0" smtClean="0">
                          <a:effectLst/>
                        </a:rPr>
                        <a:t>Controls</a:t>
                      </a:r>
                      <a:endParaRPr lang="en-US" sz="1600" b="1" i="1" u="none" strike="noStrike" dirty="0">
                        <a:effectLst/>
                        <a:latin typeface="Geneva CY"/>
                      </a:endParaRPr>
                    </a:p>
                  </a:txBody>
                  <a:tcPr marL="5118" marR="5118" marT="5118" marB="0" anchor="b">
                    <a:solidFill>
                      <a:schemeClr val="bg1">
                        <a:lumMod val="85000"/>
                      </a:schemeClr>
                    </a:solidFill>
                  </a:tcPr>
                </a:tc>
                <a:tc hMerge="1">
                  <a:txBody>
                    <a:bodyPr/>
                    <a:lstStyle/>
                    <a:p>
                      <a:endParaRPr lang="en-US"/>
                    </a:p>
                  </a:txBody>
                  <a:tcPr/>
                </a:tc>
              </a:tr>
              <a:tr h="244902">
                <a:tc>
                  <a:txBody>
                    <a:bodyPr/>
                    <a:lstStyle/>
                    <a:p>
                      <a:pPr algn="l" fontAlgn="ctr"/>
                      <a:r>
                        <a:rPr lang="en-US" sz="1600" u="none" strike="noStrike">
                          <a:effectLst/>
                        </a:rPr>
                        <a:t> </a:t>
                      </a:r>
                      <a:endParaRPr lang="en-US" sz="1600" b="0" i="1" u="none" strike="noStrike">
                        <a:effectLst/>
                        <a:latin typeface="Geneva CY"/>
                      </a:endParaRPr>
                    </a:p>
                  </a:txBody>
                  <a:tcPr marL="5118" marR="5118" marT="5118" marB="0" anchor="ctr"/>
                </a:tc>
                <a:tc gridSpan="2">
                  <a:txBody>
                    <a:bodyPr/>
                    <a:lstStyle/>
                    <a:p>
                      <a:pPr algn="ctr" fontAlgn="ctr"/>
                      <a:r>
                        <a:rPr lang="en-US" sz="1600" u="none" strike="noStrike" dirty="0" smtClean="0">
                          <a:effectLst/>
                        </a:rPr>
                        <a:t>n=4,580</a:t>
                      </a:r>
                      <a:endParaRPr lang="en-US" sz="1600" b="0" i="1" u="none" strike="noStrike" dirty="0">
                        <a:effectLst/>
                        <a:latin typeface="Geneva CY"/>
                      </a:endParaRPr>
                    </a:p>
                  </a:txBody>
                  <a:tcPr marL="5118" marR="5118" marT="5118" marB="0" anchor="ctr"/>
                </a:tc>
                <a:tc hMerge="1">
                  <a:txBody>
                    <a:bodyPr/>
                    <a:lstStyle/>
                    <a:p>
                      <a:endParaRPr lang="en-US"/>
                    </a:p>
                  </a:txBody>
                  <a:tcPr/>
                </a:tc>
                <a:tc gridSpan="2">
                  <a:txBody>
                    <a:bodyPr/>
                    <a:lstStyle/>
                    <a:p>
                      <a:pPr algn="ctr" fontAlgn="ctr"/>
                      <a:r>
                        <a:rPr lang="en-US" sz="1600" u="none" strike="noStrike" dirty="0" smtClean="0">
                          <a:effectLst/>
                        </a:rPr>
                        <a:t>n=75,766</a:t>
                      </a:r>
                      <a:endParaRPr lang="en-US" sz="1600" b="0" i="1" u="none" strike="noStrike" dirty="0">
                        <a:effectLst/>
                        <a:latin typeface="Geneva CY"/>
                      </a:endParaRPr>
                    </a:p>
                  </a:txBody>
                  <a:tcPr marL="5118" marR="5118" marT="5118" marB="0" anchor="ctr"/>
                </a:tc>
                <a:tc hMerge="1">
                  <a:txBody>
                    <a:bodyPr/>
                    <a:lstStyle/>
                    <a:p>
                      <a:endParaRPr lang="en-US"/>
                    </a:p>
                  </a:txBody>
                  <a:tcPr/>
                </a:tc>
              </a:tr>
              <a:tr h="244902">
                <a:tc>
                  <a:txBody>
                    <a:bodyPr/>
                    <a:lstStyle/>
                    <a:p>
                      <a:pPr algn="l" fontAlgn="b"/>
                      <a:r>
                        <a:rPr lang="en-US" sz="1600" u="none" strike="noStrike" dirty="0" smtClean="0">
                          <a:effectLst/>
                        </a:rPr>
                        <a:t>Age (years)</a:t>
                      </a:r>
                      <a:endParaRPr lang="en-US" sz="1600" b="0" i="1" u="none" strike="noStrike" dirty="0">
                        <a:effectLst/>
                        <a:latin typeface="Geneva CY"/>
                      </a:endParaRPr>
                    </a:p>
                  </a:txBody>
                  <a:tcPr marL="5118" marR="5118" marT="5118" marB="0" anchor="b">
                    <a:solidFill>
                      <a:schemeClr val="bg1">
                        <a:lumMod val="85000"/>
                      </a:schemeClr>
                    </a:solidFill>
                  </a:tcPr>
                </a:tc>
                <a:tc>
                  <a:txBody>
                    <a:bodyPr/>
                    <a:lstStyle/>
                    <a:p>
                      <a:pPr algn="ctr" fontAlgn="b"/>
                      <a:r>
                        <a:rPr lang="en-US" sz="1600" b="0" i="0" u="none" strike="noStrike" dirty="0" smtClean="0">
                          <a:effectLst/>
                          <a:latin typeface="Geneva CY"/>
                        </a:rPr>
                        <a:t>n</a:t>
                      </a:r>
                      <a:endParaRPr lang="en-US" sz="1600" b="0" i="0" u="none" strike="noStrike" dirty="0">
                        <a:effectLst/>
                        <a:latin typeface="Geneva CY"/>
                      </a:endParaRPr>
                    </a:p>
                  </a:txBody>
                  <a:tcPr marL="5118" marR="5118" marT="5118" marB="0" anchor="b">
                    <a:solidFill>
                      <a:schemeClr val="bg1">
                        <a:lumMod val="85000"/>
                      </a:schemeClr>
                    </a:solidFill>
                  </a:tcPr>
                </a:tc>
                <a:tc>
                  <a:txBody>
                    <a:bodyPr/>
                    <a:lstStyle/>
                    <a:p>
                      <a:pPr algn="ctr" fontAlgn="b"/>
                      <a:r>
                        <a:rPr lang="en-US" sz="1600" b="0" i="0" u="none" strike="noStrike" dirty="0" smtClean="0">
                          <a:effectLst/>
                          <a:latin typeface="Geneva CY"/>
                        </a:rPr>
                        <a:t>%</a:t>
                      </a:r>
                      <a:endParaRPr lang="en-US" sz="1600" b="0" i="0" u="none" strike="noStrike" dirty="0">
                        <a:effectLst/>
                        <a:latin typeface="Geneva CY"/>
                      </a:endParaRPr>
                    </a:p>
                  </a:txBody>
                  <a:tcPr marL="5118" marR="5118" marT="5118" marB="0" anchor="b">
                    <a:solidFill>
                      <a:schemeClr val="bg1">
                        <a:lumMod val="85000"/>
                      </a:schemeClr>
                    </a:solidFill>
                  </a:tcPr>
                </a:tc>
                <a:tc>
                  <a:txBody>
                    <a:bodyPr/>
                    <a:lstStyle/>
                    <a:p>
                      <a:pPr algn="ctr" fontAlgn="b"/>
                      <a:r>
                        <a:rPr lang="en-US" sz="1600" b="0" i="0" u="none" strike="noStrike" dirty="0" smtClean="0">
                          <a:effectLst/>
                          <a:latin typeface="Geneva CY"/>
                        </a:rPr>
                        <a:t>n</a:t>
                      </a:r>
                      <a:endParaRPr lang="en-US" sz="1600" b="0" i="0" u="none" strike="noStrike" dirty="0">
                        <a:effectLst/>
                        <a:latin typeface="Geneva CY"/>
                      </a:endParaRPr>
                    </a:p>
                  </a:txBody>
                  <a:tcPr marL="5118" marR="5118" marT="5118" marB="0" anchor="b">
                    <a:solidFill>
                      <a:schemeClr val="bg1">
                        <a:lumMod val="85000"/>
                      </a:schemeClr>
                    </a:solidFill>
                  </a:tcPr>
                </a:tc>
                <a:tc>
                  <a:txBody>
                    <a:bodyPr/>
                    <a:lstStyle/>
                    <a:p>
                      <a:pPr algn="ctr" fontAlgn="b"/>
                      <a:r>
                        <a:rPr lang="en-US" sz="1600" b="0" i="0" u="none" strike="noStrike" dirty="0" smtClean="0">
                          <a:effectLst/>
                          <a:latin typeface="Geneva CY"/>
                        </a:rPr>
                        <a:t>%</a:t>
                      </a:r>
                      <a:endParaRPr lang="en-US" sz="1600" b="0" i="0" u="none" strike="noStrike" dirty="0">
                        <a:effectLst/>
                        <a:latin typeface="Geneva CY"/>
                      </a:endParaRPr>
                    </a:p>
                  </a:txBody>
                  <a:tcPr marL="5118" marR="5118" marT="5118" marB="0" anchor="b">
                    <a:solidFill>
                      <a:schemeClr val="bg1">
                        <a:lumMod val="85000"/>
                      </a:schemeClr>
                    </a:solidFill>
                  </a:tcPr>
                </a:tc>
              </a:tr>
              <a:tr h="244902">
                <a:tc>
                  <a:txBody>
                    <a:bodyPr/>
                    <a:lstStyle/>
                    <a:p>
                      <a:pPr lvl="1" algn="l" fontAlgn="b"/>
                      <a:r>
                        <a:rPr lang="en-US" sz="1600" u="none" strike="noStrike" dirty="0">
                          <a:effectLst/>
                        </a:rPr>
                        <a:t>35-44</a:t>
                      </a:r>
                      <a:endParaRPr lang="en-US" sz="1600" b="0" i="0" u="none" strike="noStrike" dirty="0">
                        <a:effectLst/>
                        <a:latin typeface="Geneva CY"/>
                      </a:endParaRPr>
                    </a:p>
                  </a:txBody>
                  <a:tcPr marL="5118" marR="5118" marT="5118" marB="0" anchor="b"/>
                </a:tc>
                <a:tc>
                  <a:txBody>
                    <a:bodyPr/>
                    <a:lstStyle/>
                    <a:p>
                      <a:pPr lvl="0" algn="r" fontAlgn="b"/>
                      <a:r>
                        <a:rPr lang="en-US" sz="1600" u="none" strike="noStrike" dirty="0" smtClean="0">
                          <a:effectLst/>
                        </a:rPr>
                        <a:t>30</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0.66</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6,283</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8.29</a:t>
                      </a:r>
                      <a:endParaRPr lang="en-US" sz="1600" b="0" i="0" u="none" strike="noStrike" dirty="0">
                        <a:effectLst/>
                        <a:latin typeface="Geneva CY"/>
                      </a:endParaRPr>
                    </a:p>
                  </a:txBody>
                  <a:tcPr marL="5118" marR="274320" marT="5118" marB="0" anchor="b"/>
                </a:tc>
              </a:tr>
              <a:tr h="244902">
                <a:tc>
                  <a:txBody>
                    <a:bodyPr/>
                    <a:lstStyle/>
                    <a:p>
                      <a:pPr lvl="1" algn="l" fontAlgn="b"/>
                      <a:r>
                        <a:rPr lang="en-US" sz="1600" u="none" strike="noStrike" dirty="0">
                          <a:effectLst/>
                        </a:rPr>
                        <a:t>45-54</a:t>
                      </a:r>
                      <a:endParaRPr lang="en-US" sz="1600" b="0" i="0" u="none" strike="noStrike" dirty="0">
                        <a:effectLst/>
                        <a:latin typeface="Geneva CY"/>
                      </a:endParaRPr>
                    </a:p>
                  </a:txBody>
                  <a:tcPr marL="5118" marR="5118" marT="5118" marB="0" anchor="b"/>
                </a:tc>
                <a:tc>
                  <a:txBody>
                    <a:bodyPr/>
                    <a:lstStyle/>
                    <a:p>
                      <a:pPr lvl="0" algn="r" fontAlgn="b"/>
                      <a:r>
                        <a:rPr lang="en-US" sz="1600" u="none" strike="noStrike" dirty="0" smtClean="0">
                          <a:effectLst/>
                        </a:rPr>
                        <a:t>164</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3.58</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13,288</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17.54</a:t>
                      </a:r>
                      <a:endParaRPr lang="en-US" sz="1600" b="0" i="0" u="none" strike="noStrike" dirty="0">
                        <a:effectLst/>
                        <a:latin typeface="Geneva CY"/>
                      </a:endParaRPr>
                    </a:p>
                  </a:txBody>
                  <a:tcPr marL="5118" marR="274320" marT="5118" marB="0" anchor="b"/>
                </a:tc>
              </a:tr>
              <a:tr h="244902">
                <a:tc>
                  <a:txBody>
                    <a:bodyPr/>
                    <a:lstStyle/>
                    <a:p>
                      <a:pPr lvl="1" algn="l" fontAlgn="b"/>
                      <a:r>
                        <a:rPr lang="en-US" sz="1600" u="none" strike="noStrike" dirty="0">
                          <a:effectLst/>
                        </a:rPr>
                        <a:t>55-64</a:t>
                      </a:r>
                      <a:endParaRPr lang="en-US" sz="1600" b="0" i="0" u="none" strike="noStrike" dirty="0">
                        <a:effectLst/>
                        <a:latin typeface="Geneva CY"/>
                      </a:endParaRPr>
                    </a:p>
                  </a:txBody>
                  <a:tcPr marL="5118" marR="5118" marT="5118" marB="0" anchor="b"/>
                </a:tc>
                <a:tc>
                  <a:txBody>
                    <a:bodyPr/>
                    <a:lstStyle/>
                    <a:p>
                      <a:pPr lvl="0" algn="r" fontAlgn="b"/>
                      <a:r>
                        <a:rPr lang="en-US" sz="1600" u="none" strike="noStrike" dirty="0" smtClean="0">
                          <a:effectLst/>
                        </a:rPr>
                        <a:t>743</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16.22</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23,075</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30.46</a:t>
                      </a:r>
                      <a:endParaRPr lang="en-US" sz="1600" b="0" i="0" u="none" strike="noStrike" dirty="0">
                        <a:effectLst/>
                        <a:latin typeface="Geneva CY"/>
                      </a:endParaRPr>
                    </a:p>
                  </a:txBody>
                  <a:tcPr marL="5118" marR="274320" marT="5118" marB="0" anchor="b"/>
                </a:tc>
              </a:tr>
              <a:tr h="244902">
                <a:tc>
                  <a:txBody>
                    <a:bodyPr/>
                    <a:lstStyle/>
                    <a:p>
                      <a:pPr lvl="1" algn="l" fontAlgn="b"/>
                      <a:r>
                        <a:rPr lang="en-US" sz="1600" u="none" strike="noStrike" dirty="0">
                          <a:effectLst/>
                        </a:rPr>
                        <a:t>65-74</a:t>
                      </a:r>
                      <a:endParaRPr lang="en-US" sz="1600" b="0" i="0" u="none" strike="noStrike" dirty="0">
                        <a:effectLst/>
                        <a:latin typeface="Geneva CY"/>
                      </a:endParaRPr>
                    </a:p>
                  </a:txBody>
                  <a:tcPr marL="5118" marR="5118" marT="5118" marB="0" anchor="b"/>
                </a:tc>
                <a:tc>
                  <a:txBody>
                    <a:bodyPr/>
                    <a:lstStyle/>
                    <a:p>
                      <a:pPr lvl="0" algn="r" fontAlgn="b"/>
                      <a:r>
                        <a:rPr lang="en-US" sz="1600" u="none" strike="noStrike" dirty="0" smtClean="0">
                          <a:effectLst/>
                        </a:rPr>
                        <a:t>1,450</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31.66</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20,022</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26.23</a:t>
                      </a:r>
                      <a:endParaRPr lang="en-US" sz="1600" b="0" i="0" u="none" strike="noStrike" dirty="0">
                        <a:effectLst/>
                        <a:latin typeface="Geneva CY"/>
                      </a:endParaRPr>
                    </a:p>
                  </a:txBody>
                  <a:tcPr marL="5118" marR="274320" marT="5118" marB="0" anchor="b"/>
                </a:tc>
              </a:tr>
              <a:tr h="244902">
                <a:tc>
                  <a:txBody>
                    <a:bodyPr/>
                    <a:lstStyle/>
                    <a:p>
                      <a:pPr lvl="1" algn="l" fontAlgn="b"/>
                      <a:r>
                        <a:rPr lang="en-US" sz="1600" u="none" strike="noStrike" dirty="0">
                          <a:effectLst/>
                        </a:rPr>
                        <a:t>75-84</a:t>
                      </a:r>
                      <a:endParaRPr lang="en-US" sz="1600" b="0" i="0" u="none" strike="noStrike" dirty="0">
                        <a:effectLst/>
                        <a:latin typeface="Geneva CY"/>
                      </a:endParaRPr>
                    </a:p>
                  </a:txBody>
                  <a:tcPr marL="5118" marR="5118" marT="5118" marB="0" anchor="b"/>
                </a:tc>
                <a:tc>
                  <a:txBody>
                    <a:bodyPr/>
                    <a:lstStyle/>
                    <a:p>
                      <a:pPr lvl="0" algn="r" fontAlgn="b"/>
                      <a:r>
                        <a:rPr lang="en-US" sz="1600" u="none" strike="noStrike" dirty="0" smtClean="0">
                          <a:effectLst/>
                        </a:rPr>
                        <a:t>1,676</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36.59</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10,837</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14.30</a:t>
                      </a:r>
                      <a:endParaRPr lang="en-US" sz="1600" b="0" i="0" u="none" strike="noStrike" dirty="0">
                        <a:effectLst/>
                        <a:latin typeface="Geneva CY"/>
                      </a:endParaRPr>
                    </a:p>
                  </a:txBody>
                  <a:tcPr marL="5118" marR="274320" marT="5118" marB="0" anchor="b"/>
                </a:tc>
              </a:tr>
              <a:tr h="244902">
                <a:tc>
                  <a:txBody>
                    <a:bodyPr/>
                    <a:lstStyle/>
                    <a:p>
                      <a:pPr lvl="1" algn="l" fontAlgn="b"/>
                      <a:r>
                        <a:rPr lang="en-US" sz="1600" u="none" strike="noStrike" dirty="0">
                          <a:effectLst/>
                        </a:rPr>
                        <a:t>85+</a:t>
                      </a:r>
                      <a:endParaRPr lang="en-US" sz="1600" b="0" i="0" u="none" strike="noStrike" dirty="0">
                        <a:effectLst/>
                        <a:latin typeface="Geneva CY"/>
                      </a:endParaRPr>
                    </a:p>
                  </a:txBody>
                  <a:tcPr marL="5118" marR="5118" marT="5118" marB="0" anchor="b"/>
                </a:tc>
                <a:tc>
                  <a:txBody>
                    <a:bodyPr/>
                    <a:lstStyle/>
                    <a:p>
                      <a:pPr lvl="0" algn="r" fontAlgn="b"/>
                      <a:r>
                        <a:rPr lang="en-US" sz="1600" u="none" strike="noStrike" dirty="0" smtClean="0">
                          <a:effectLst/>
                        </a:rPr>
                        <a:t>517</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11.29</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2,261</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2.98</a:t>
                      </a:r>
                      <a:endParaRPr lang="en-US" sz="1600" b="0" i="0" u="none" strike="noStrike" dirty="0">
                        <a:effectLst/>
                        <a:latin typeface="Geneva CY"/>
                      </a:endParaRPr>
                    </a:p>
                  </a:txBody>
                  <a:tcPr marL="5118" marR="274320" marT="5118" marB="0" anchor="b"/>
                </a:tc>
              </a:tr>
              <a:tr h="244902">
                <a:tc>
                  <a:txBody>
                    <a:bodyPr/>
                    <a:lstStyle/>
                    <a:p>
                      <a:pPr lvl="1" algn="l" fontAlgn="b"/>
                      <a:r>
                        <a:rPr lang="en-US" sz="1600" u="none" strike="noStrike" dirty="0" smtClean="0">
                          <a:effectLst/>
                        </a:rPr>
                        <a:t>Mean </a:t>
                      </a:r>
                      <a:r>
                        <a:rPr lang="en-US" sz="1600" u="none" strike="noStrike" dirty="0">
                          <a:effectLst/>
                        </a:rPr>
                        <a:t>(SD)</a:t>
                      </a:r>
                      <a:endParaRPr lang="en-US" sz="1600" b="0" i="0" u="none" strike="noStrike" dirty="0">
                        <a:effectLst/>
                        <a:latin typeface="Geneva CY"/>
                      </a:endParaRPr>
                    </a:p>
                  </a:txBody>
                  <a:tcPr marL="5118" marR="5118" marT="5118" marB="0" anchor="b"/>
                </a:tc>
                <a:tc>
                  <a:txBody>
                    <a:bodyPr/>
                    <a:lstStyle/>
                    <a:p>
                      <a:pPr lvl="0" algn="r" fontAlgn="b"/>
                      <a:r>
                        <a:rPr lang="en-US" sz="1600" u="none" strike="noStrike" dirty="0" smtClean="0">
                          <a:effectLst/>
                        </a:rPr>
                        <a:t>72.89</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a:t>
                      </a:r>
                      <a:r>
                        <a:rPr lang="en-US" sz="1600" u="none" strike="noStrike" dirty="0">
                          <a:effectLst/>
                        </a:rPr>
                        <a:t>9.94)</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62.45</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a:t>
                      </a:r>
                      <a:r>
                        <a:rPr lang="en-US" sz="1600" u="none" strike="noStrike" dirty="0">
                          <a:effectLst/>
                        </a:rPr>
                        <a:t>12.13)</a:t>
                      </a:r>
                      <a:endParaRPr lang="en-US" sz="1600" b="0" i="0" u="none" strike="noStrike" dirty="0">
                        <a:effectLst/>
                        <a:latin typeface="Geneva CY"/>
                      </a:endParaRPr>
                    </a:p>
                  </a:txBody>
                  <a:tcPr marL="5118" marR="274320" marT="5118" marB="0" anchor="b"/>
                </a:tc>
              </a:tr>
              <a:tr h="244902">
                <a:tc gridSpan="5">
                  <a:txBody>
                    <a:bodyPr/>
                    <a:lstStyle/>
                    <a:p>
                      <a:pPr algn="l" fontAlgn="b"/>
                      <a:r>
                        <a:rPr lang="en-US" sz="1600" u="none" strike="noStrike" dirty="0" smtClean="0">
                          <a:effectLst/>
                        </a:rPr>
                        <a:t>Sex</a:t>
                      </a:r>
                      <a:endParaRPr lang="en-US" sz="1600" b="0" i="1" u="none" strike="noStrike" dirty="0">
                        <a:effectLst/>
                        <a:latin typeface="Geneva CY"/>
                      </a:endParaRPr>
                    </a:p>
                  </a:txBody>
                  <a:tcPr marL="5118" marR="5118" marT="5118" marB="0" anchor="b">
                    <a:solidFill>
                      <a:schemeClr val="bg1">
                        <a:lumMod val="85000"/>
                      </a:schemeClr>
                    </a:solidFill>
                  </a:tcPr>
                </a:tc>
                <a:tc hMerge="1">
                  <a:txBody>
                    <a:bodyPr/>
                    <a:lstStyle/>
                    <a:p>
                      <a:endParaRPr lang="en-US"/>
                    </a:p>
                  </a:txBody>
                  <a:tcPr/>
                </a:tc>
                <a:tc hMerge="1">
                  <a:txBody>
                    <a:bodyPr/>
                    <a:lstStyle/>
                    <a:p>
                      <a:pPr lvl="0" algn="ctr" fontAlgn="b"/>
                      <a:endParaRPr lang="en-US" sz="1800" b="0" i="0" u="none" strike="noStrike" dirty="0">
                        <a:effectLst/>
                        <a:latin typeface="Geneva CY"/>
                      </a:endParaRPr>
                    </a:p>
                  </a:txBody>
                  <a:tcPr marL="5118" marR="5118" marT="5118" marB="0" anchor="b"/>
                </a:tc>
                <a:tc hMerge="1">
                  <a:txBody>
                    <a:bodyPr/>
                    <a:lstStyle/>
                    <a:p>
                      <a:pPr lvl="0" algn="ctr" fontAlgn="b"/>
                      <a:endParaRPr lang="en-US" sz="1800" b="0" i="0" u="none" strike="noStrike" dirty="0">
                        <a:effectLst/>
                        <a:latin typeface="Geneva CY"/>
                      </a:endParaRPr>
                    </a:p>
                  </a:txBody>
                  <a:tcPr marL="5118" marR="5118" marT="5118" marB="0" anchor="b"/>
                </a:tc>
                <a:tc hMerge="1">
                  <a:txBody>
                    <a:bodyPr/>
                    <a:lstStyle/>
                    <a:p>
                      <a:pPr lvl="0" algn="ctr" fontAlgn="b"/>
                      <a:endParaRPr lang="en-US" sz="1800" b="0" i="0" u="none" strike="noStrike" dirty="0">
                        <a:effectLst/>
                        <a:latin typeface="Geneva CY"/>
                      </a:endParaRPr>
                    </a:p>
                  </a:txBody>
                  <a:tcPr marL="5118" marR="5118" marT="5118" marB="0" anchor="b"/>
                </a:tc>
              </a:tr>
              <a:tr h="244902">
                <a:tc>
                  <a:txBody>
                    <a:bodyPr/>
                    <a:lstStyle/>
                    <a:p>
                      <a:pPr lvl="1" algn="l" fontAlgn="b"/>
                      <a:r>
                        <a:rPr lang="en-US" sz="1600" u="none" strike="noStrike" dirty="0" smtClean="0">
                          <a:effectLst/>
                        </a:rPr>
                        <a:t>Women</a:t>
                      </a:r>
                      <a:endParaRPr lang="en-US" sz="1600" b="0" i="0" u="none" strike="noStrike" dirty="0">
                        <a:effectLst/>
                        <a:latin typeface="Geneva CY"/>
                      </a:endParaRPr>
                    </a:p>
                  </a:txBody>
                  <a:tcPr marL="5118" marR="5118" marT="5118" marB="0" anchor="b"/>
                </a:tc>
                <a:tc>
                  <a:txBody>
                    <a:bodyPr/>
                    <a:lstStyle/>
                    <a:p>
                      <a:pPr lvl="0" algn="r" fontAlgn="b"/>
                      <a:r>
                        <a:rPr lang="en-US" sz="1600" u="none" strike="noStrike" dirty="0" smtClean="0">
                          <a:effectLst/>
                        </a:rPr>
                        <a:t>2,324</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50.74</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43,537</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57.48</a:t>
                      </a:r>
                      <a:endParaRPr lang="en-US" sz="1600" b="0" i="0" u="none" strike="noStrike" dirty="0">
                        <a:effectLst/>
                        <a:latin typeface="Geneva CY"/>
                      </a:endParaRPr>
                    </a:p>
                  </a:txBody>
                  <a:tcPr marL="5118" marR="274320" marT="5118" marB="0" anchor="b"/>
                </a:tc>
              </a:tr>
              <a:tr h="244902">
                <a:tc>
                  <a:txBody>
                    <a:bodyPr/>
                    <a:lstStyle/>
                    <a:p>
                      <a:pPr lvl="1" algn="l" fontAlgn="b"/>
                      <a:r>
                        <a:rPr lang="en-US" sz="1600" u="none" strike="noStrike" dirty="0" smtClean="0">
                          <a:effectLst/>
                        </a:rPr>
                        <a:t>Men</a:t>
                      </a:r>
                      <a:endParaRPr lang="en-US" sz="1600" b="0" i="0" u="none" strike="noStrike" dirty="0">
                        <a:effectLst/>
                        <a:latin typeface="Geneva CY"/>
                      </a:endParaRPr>
                    </a:p>
                  </a:txBody>
                  <a:tcPr marL="5118" marR="5118" marT="5118" marB="0" anchor="b"/>
                </a:tc>
                <a:tc>
                  <a:txBody>
                    <a:bodyPr/>
                    <a:lstStyle/>
                    <a:p>
                      <a:pPr lvl="0" algn="r" fontAlgn="b"/>
                      <a:r>
                        <a:rPr lang="en-US" sz="1600" u="none" strike="noStrike" dirty="0" smtClean="0">
                          <a:effectLst/>
                        </a:rPr>
                        <a:t>2,256</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49.26</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32,219</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42.52</a:t>
                      </a:r>
                      <a:endParaRPr lang="en-US" sz="1600" b="0" i="0" u="none" strike="noStrike" dirty="0">
                        <a:effectLst/>
                        <a:latin typeface="Geneva CY"/>
                      </a:endParaRPr>
                    </a:p>
                  </a:txBody>
                  <a:tcPr marL="5118" marR="274320" marT="5118" marB="0" anchor="b"/>
                </a:tc>
              </a:tr>
              <a:tr h="244902">
                <a:tc gridSpan="5">
                  <a:txBody>
                    <a:bodyPr/>
                    <a:lstStyle/>
                    <a:p>
                      <a:pPr algn="l" fontAlgn="b"/>
                      <a:r>
                        <a:rPr lang="en-US" sz="1600" u="none" strike="noStrike" dirty="0" smtClean="0">
                          <a:effectLst/>
                        </a:rPr>
                        <a:t>Race</a:t>
                      </a:r>
                      <a:endParaRPr lang="en-US" sz="1600" b="0" i="1" u="none" strike="noStrike" dirty="0">
                        <a:effectLst/>
                        <a:latin typeface="Geneva CY"/>
                      </a:endParaRPr>
                    </a:p>
                  </a:txBody>
                  <a:tcPr marL="5118" marR="5118" marT="5118" marB="0" anchor="b">
                    <a:solidFill>
                      <a:schemeClr val="bg1">
                        <a:lumMod val="85000"/>
                      </a:schemeClr>
                    </a:solidFill>
                  </a:tcPr>
                </a:tc>
                <a:tc hMerge="1">
                  <a:txBody>
                    <a:bodyPr/>
                    <a:lstStyle/>
                    <a:p>
                      <a:endParaRPr lang="en-US"/>
                    </a:p>
                  </a:txBody>
                  <a:tcPr/>
                </a:tc>
                <a:tc hMerge="1">
                  <a:txBody>
                    <a:bodyPr/>
                    <a:lstStyle/>
                    <a:p>
                      <a:pPr algn="ctr" fontAlgn="b"/>
                      <a:endParaRPr lang="en-US" sz="1800" b="0" i="0" u="none" strike="noStrike" dirty="0">
                        <a:effectLst/>
                        <a:latin typeface="Geneva CY"/>
                      </a:endParaRPr>
                    </a:p>
                  </a:txBody>
                  <a:tcPr marL="5118" marR="5118" marT="5118" marB="0" anchor="b">
                    <a:solidFill>
                      <a:schemeClr val="accent2"/>
                    </a:solidFill>
                  </a:tcPr>
                </a:tc>
                <a:tc hMerge="1">
                  <a:txBody>
                    <a:bodyPr/>
                    <a:lstStyle/>
                    <a:p>
                      <a:pPr algn="ctr" fontAlgn="b"/>
                      <a:endParaRPr lang="en-US" sz="1800" b="0" i="0" u="none" strike="noStrike" dirty="0">
                        <a:effectLst/>
                        <a:latin typeface="Geneva CY"/>
                      </a:endParaRPr>
                    </a:p>
                  </a:txBody>
                  <a:tcPr marL="5118" marR="5118" marT="5118" marB="0" anchor="b">
                    <a:solidFill>
                      <a:schemeClr val="accent2"/>
                    </a:solidFill>
                  </a:tcPr>
                </a:tc>
                <a:tc hMerge="1">
                  <a:txBody>
                    <a:bodyPr/>
                    <a:lstStyle/>
                    <a:p>
                      <a:pPr algn="ctr" fontAlgn="b"/>
                      <a:endParaRPr lang="en-US" sz="1800" b="0" i="0" u="none" strike="noStrike" dirty="0">
                        <a:effectLst/>
                        <a:latin typeface="Geneva CY"/>
                      </a:endParaRPr>
                    </a:p>
                  </a:txBody>
                  <a:tcPr marL="5118" marR="5118" marT="5118" marB="0" anchor="b">
                    <a:solidFill>
                      <a:schemeClr val="accent2"/>
                    </a:solidFill>
                  </a:tcPr>
                </a:tc>
              </a:tr>
              <a:tr h="437545">
                <a:tc>
                  <a:txBody>
                    <a:bodyPr/>
                    <a:lstStyle/>
                    <a:p>
                      <a:pPr lvl="1" algn="l" fontAlgn="b"/>
                      <a:r>
                        <a:rPr lang="en-US" sz="1600" u="none" strike="noStrike" dirty="0" smtClean="0">
                          <a:effectLst/>
                        </a:rPr>
                        <a:t>Non-Hispanic white</a:t>
                      </a:r>
                      <a:endParaRPr lang="en-US" sz="1600" b="0" i="0" u="none" strike="noStrike" dirty="0">
                        <a:effectLst/>
                        <a:latin typeface="Geneva CY"/>
                      </a:endParaRPr>
                    </a:p>
                  </a:txBody>
                  <a:tcPr marL="5118" marR="5118" marT="5118" marB="0" anchor="b"/>
                </a:tc>
                <a:tc>
                  <a:txBody>
                    <a:bodyPr/>
                    <a:lstStyle/>
                    <a:p>
                      <a:pPr lvl="0" algn="r" fontAlgn="b"/>
                      <a:r>
                        <a:rPr lang="en-US" sz="1600" u="none" strike="noStrike" dirty="0" smtClean="0">
                          <a:effectLst/>
                        </a:rPr>
                        <a:t>3,607</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78.76</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62,393</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82.35</a:t>
                      </a:r>
                      <a:endParaRPr lang="en-US" sz="1600" b="0" i="0" u="none" strike="noStrike" dirty="0">
                        <a:effectLst/>
                        <a:latin typeface="Geneva CY"/>
                      </a:endParaRPr>
                    </a:p>
                  </a:txBody>
                  <a:tcPr marL="5118" marR="274320" marT="5118" marB="0" anchor="b"/>
                </a:tc>
              </a:tr>
              <a:tr h="244902">
                <a:tc>
                  <a:txBody>
                    <a:bodyPr/>
                    <a:lstStyle/>
                    <a:p>
                      <a:pPr lvl="1" algn="l" fontAlgn="b"/>
                      <a:r>
                        <a:rPr lang="en-US" sz="1600" u="none" strike="noStrike" dirty="0">
                          <a:effectLst/>
                        </a:rPr>
                        <a:t>Latino</a:t>
                      </a:r>
                      <a:endParaRPr lang="en-US" sz="1600" b="0" i="0" u="none" strike="noStrike" dirty="0">
                        <a:effectLst/>
                        <a:latin typeface="Geneva CY"/>
                      </a:endParaRPr>
                    </a:p>
                  </a:txBody>
                  <a:tcPr marL="5118" marR="5118" marT="5118" marB="0" anchor="b"/>
                </a:tc>
                <a:tc>
                  <a:txBody>
                    <a:bodyPr/>
                    <a:lstStyle/>
                    <a:p>
                      <a:pPr lvl="0" algn="r" fontAlgn="b"/>
                      <a:r>
                        <a:rPr lang="en-US" sz="1600" u="none" strike="noStrike" dirty="0" smtClean="0">
                          <a:effectLst/>
                        </a:rPr>
                        <a:t>371</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8.10</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6,154</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8.12</a:t>
                      </a:r>
                      <a:endParaRPr lang="en-US" sz="1600" b="0" i="0" u="none" strike="noStrike" dirty="0">
                        <a:effectLst/>
                        <a:latin typeface="Geneva CY"/>
                      </a:endParaRPr>
                    </a:p>
                  </a:txBody>
                  <a:tcPr marL="5118" marR="274320" marT="5118" marB="0" anchor="b"/>
                </a:tc>
              </a:tr>
              <a:tr h="244902">
                <a:tc>
                  <a:txBody>
                    <a:bodyPr/>
                    <a:lstStyle/>
                    <a:p>
                      <a:pPr lvl="1" algn="l" fontAlgn="b"/>
                      <a:r>
                        <a:rPr lang="en-US" sz="1600" u="none" strike="noStrike" dirty="0" smtClean="0">
                          <a:effectLst/>
                        </a:rPr>
                        <a:t>East</a:t>
                      </a:r>
                      <a:r>
                        <a:rPr lang="en-US" sz="1600" u="none" strike="noStrike" baseline="0" dirty="0" smtClean="0">
                          <a:effectLst/>
                        </a:rPr>
                        <a:t> </a:t>
                      </a:r>
                      <a:r>
                        <a:rPr lang="en-US" sz="1600" u="none" strike="noStrike" dirty="0" smtClean="0">
                          <a:effectLst/>
                        </a:rPr>
                        <a:t>Asian</a:t>
                      </a:r>
                      <a:endParaRPr lang="en-US" sz="1600" b="0" i="0" u="none" strike="noStrike" dirty="0">
                        <a:effectLst/>
                        <a:latin typeface="Geneva CY"/>
                      </a:endParaRPr>
                    </a:p>
                  </a:txBody>
                  <a:tcPr marL="5118" marR="5118" marT="5118" marB="0" anchor="b"/>
                </a:tc>
                <a:tc>
                  <a:txBody>
                    <a:bodyPr/>
                    <a:lstStyle/>
                    <a:p>
                      <a:pPr lvl="0" algn="r" fontAlgn="b"/>
                      <a:r>
                        <a:rPr lang="en-US" sz="1600" u="none" strike="noStrike" dirty="0" smtClean="0">
                          <a:effectLst/>
                        </a:rPr>
                        <a:t>313</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6.83</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5,167</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6.82</a:t>
                      </a:r>
                      <a:endParaRPr lang="en-US" sz="1600" b="0" i="0" u="none" strike="noStrike" dirty="0">
                        <a:effectLst/>
                        <a:latin typeface="Geneva CY"/>
                      </a:endParaRPr>
                    </a:p>
                  </a:txBody>
                  <a:tcPr marL="5118" marR="274320" marT="5118" marB="0" anchor="b"/>
                </a:tc>
              </a:tr>
              <a:tr h="244902">
                <a:tc>
                  <a:txBody>
                    <a:bodyPr/>
                    <a:lstStyle/>
                    <a:p>
                      <a:pPr lvl="1" algn="l" fontAlgn="b"/>
                      <a:r>
                        <a:rPr lang="en-US" sz="1600" u="none" strike="noStrike" dirty="0" smtClean="0">
                          <a:effectLst/>
                        </a:rPr>
                        <a:t>African American</a:t>
                      </a:r>
                      <a:endParaRPr lang="en-US" sz="1600" b="0" i="0" u="none" strike="noStrike" dirty="0">
                        <a:effectLst/>
                        <a:latin typeface="Geneva CY"/>
                      </a:endParaRPr>
                    </a:p>
                  </a:txBody>
                  <a:tcPr marL="5118" marR="5118" marT="5118" marB="0" anchor="b"/>
                </a:tc>
                <a:tc>
                  <a:txBody>
                    <a:bodyPr/>
                    <a:lstStyle/>
                    <a:p>
                      <a:pPr lvl="0" algn="r" fontAlgn="b"/>
                      <a:r>
                        <a:rPr lang="en-US" sz="1600" u="none" strike="noStrike" dirty="0" smtClean="0">
                          <a:effectLst/>
                        </a:rPr>
                        <a:t>289</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6.31</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2,052</a:t>
                      </a:r>
                      <a:endParaRPr lang="en-US" sz="1600" b="0" i="0" u="none" strike="noStrike" dirty="0">
                        <a:effectLst/>
                        <a:latin typeface="Geneva CY"/>
                      </a:endParaRPr>
                    </a:p>
                  </a:txBody>
                  <a:tcPr marL="5118" marR="274320" marT="5118" marB="0" anchor="b"/>
                </a:tc>
                <a:tc>
                  <a:txBody>
                    <a:bodyPr/>
                    <a:lstStyle/>
                    <a:p>
                      <a:pPr lvl="0" algn="r" fontAlgn="b"/>
                      <a:r>
                        <a:rPr lang="en-US" sz="1600" u="none" strike="noStrike" dirty="0" smtClean="0">
                          <a:effectLst/>
                        </a:rPr>
                        <a:t>2.71</a:t>
                      </a:r>
                      <a:endParaRPr lang="en-US" sz="1600" b="0" i="0" u="none" strike="noStrike" dirty="0">
                        <a:effectLst/>
                        <a:latin typeface="Geneva CY"/>
                      </a:endParaRPr>
                    </a:p>
                  </a:txBody>
                  <a:tcPr marL="5118" marR="274320" marT="5118" marB="0" anchor="b"/>
                </a:tc>
              </a:tr>
            </a:tbl>
          </a:graphicData>
        </a:graphic>
      </p:graphicFrame>
    </p:spTree>
    <p:extLst>
      <p:ext uri="{BB962C8B-B14F-4D97-AF65-F5344CB8AC3E}">
        <p14:creationId xmlns:p14="http://schemas.microsoft.com/office/powerpoint/2010/main" val="38991185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354479348"/>
              </p:ext>
            </p:extLst>
          </p:nvPr>
        </p:nvGraphicFramePr>
        <p:xfrm>
          <a:off x="482598" y="1442055"/>
          <a:ext cx="8026400" cy="442118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736598" y="3775415"/>
            <a:ext cx="7531100" cy="1588"/>
          </a:xfrm>
          <a:prstGeom prst="line">
            <a:avLst/>
          </a:prstGeom>
          <a:ln w="3175" cap="flat" cmpd="sng" algn="ctr">
            <a:solidFill>
              <a:schemeClr val="tx1">
                <a:lumMod val="50000"/>
                <a:lumOff val="5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02834" y="5919432"/>
            <a:ext cx="5715000" cy="400110"/>
          </a:xfrm>
          <a:prstGeom prst="rect">
            <a:avLst/>
          </a:prstGeom>
          <a:noFill/>
        </p:spPr>
        <p:txBody>
          <a:bodyPr wrap="square" rtlCol="0">
            <a:spAutoFit/>
          </a:bodyPr>
          <a:lstStyle/>
          <a:p>
            <a:pPr algn="ctr"/>
            <a:r>
              <a:rPr lang="en-US" sz="2000" dirty="0" smtClean="0"/>
              <a:t>Position </a:t>
            </a:r>
            <a:r>
              <a:rPr lang="en-US" sz="2000" smtClean="0"/>
              <a:t>on mitochondrial </a:t>
            </a:r>
            <a:r>
              <a:rPr lang="en-US" sz="2000" dirty="0" smtClean="0"/>
              <a:t>genome</a:t>
            </a:r>
            <a:endParaRPr lang="en-US" sz="2000" dirty="0"/>
          </a:p>
        </p:txBody>
      </p:sp>
      <p:sp>
        <p:nvSpPr>
          <p:cNvPr id="11" name="TextBox 10"/>
          <p:cNvSpPr txBox="1"/>
          <p:nvPr/>
        </p:nvSpPr>
        <p:spPr>
          <a:xfrm rot="16200000">
            <a:off x="-2591438" y="3580762"/>
            <a:ext cx="5715000" cy="369332"/>
          </a:xfrm>
          <a:prstGeom prst="rect">
            <a:avLst/>
          </a:prstGeom>
          <a:noFill/>
        </p:spPr>
        <p:txBody>
          <a:bodyPr wrap="square" rtlCol="0">
            <a:spAutoFit/>
          </a:bodyPr>
          <a:lstStyle/>
          <a:p>
            <a:pPr algn="ctr"/>
            <a:r>
              <a:rPr lang="en-US" sz="1800" dirty="0" smtClean="0"/>
              <a:t>-log</a:t>
            </a:r>
            <a:r>
              <a:rPr lang="en-US" sz="1800" baseline="-25000" dirty="0" smtClean="0"/>
              <a:t>10</a:t>
            </a:r>
            <a:r>
              <a:rPr lang="en-US" sz="1800" dirty="0" smtClean="0"/>
              <a:t>(P-value)</a:t>
            </a:r>
            <a:endParaRPr lang="en-US" sz="1800" dirty="0"/>
          </a:p>
        </p:txBody>
      </p:sp>
      <p:sp>
        <p:nvSpPr>
          <p:cNvPr id="13" name="Title 1"/>
          <p:cNvSpPr txBox="1">
            <a:spLocks/>
          </p:cNvSpPr>
          <p:nvPr/>
        </p:nvSpPr>
        <p:spPr>
          <a:xfrm>
            <a:off x="457200" y="457200"/>
            <a:ext cx="8229600" cy="960825"/>
          </a:xfrm>
          <a:prstGeom prst="rect">
            <a:avLst/>
          </a:prstGeom>
        </p:spPr>
        <p:txBody>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r>
              <a:rPr lang="en-US" sz="4400" b="0" kern="0" dirty="0" smtClean="0">
                <a:solidFill>
                  <a:schemeClr val="tx1"/>
                </a:solidFill>
              </a:rPr>
              <a:t>Mitochondrial Association Study in GERA non-Hispanic whites</a:t>
            </a:r>
            <a:endParaRPr lang="en-US" sz="4400" b="0" kern="0" dirty="0">
              <a:solidFill>
                <a:schemeClr val="tx1"/>
              </a:solidFill>
            </a:endParaRPr>
          </a:p>
        </p:txBody>
      </p:sp>
    </p:spTree>
    <p:extLst>
      <p:ext uri="{BB962C8B-B14F-4D97-AF65-F5344CB8AC3E}">
        <p14:creationId xmlns:p14="http://schemas.microsoft.com/office/powerpoint/2010/main" val="42208930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p:txBody>
          <a:bodyPr/>
          <a:lstStyle/>
          <a:p>
            <a:pPr eaLnBrk="1" hangingPunct="1"/>
            <a:r>
              <a:rPr lang="en-US" dirty="0" smtClean="0"/>
              <a:t>Outline</a:t>
            </a:r>
          </a:p>
        </p:txBody>
      </p:sp>
      <p:sp>
        <p:nvSpPr>
          <p:cNvPr id="4099" name="Content Placeholder 2"/>
          <p:cNvSpPr>
            <a:spLocks noGrp="1"/>
          </p:cNvSpPr>
          <p:nvPr>
            <p:ph idx="4294967295"/>
          </p:nvPr>
        </p:nvSpPr>
        <p:spPr/>
        <p:txBody>
          <a:bodyPr/>
          <a:lstStyle/>
          <a:p>
            <a:pPr eaLnBrk="1" hangingPunct="1"/>
            <a:r>
              <a:rPr lang="en-US" sz="2800" smtClean="0"/>
              <a:t>Mitochondrial DNA</a:t>
            </a:r>
          </a:p>
          <a:p>
            <a:pPr eaLnBrk="1" hangingPunct="1"/>
            <a:endParaRPr lang="en-US" sz="2800" smtClean="0"/>
          </a:p>
          <a:p>
            <a:pPr eaLnBrk="1" hangingPunct="1"/>
            <a:r>
              <a:rPr lang="en-US" sz="2800" i="1" smtClean="0"/>
              <a:t>De Novo </a:t>
            </a:r>
            <a:r>
              <a:rPr lang="en-US" sz="2800" smtClean="0"/>
              <a:t>Variation</a:t>
            </a:r>
          </a:p>
          <a:p>
            <a:pPr eaLnBrk="1" hangingPunct="1"/>
            <a:endParaRPr lang="en-US" sz="2800" smtClean="0"/>
          </a:p>
          <a:p>
            <a:pPr eaLnBrk="1" hangingPunct="1"/>
            <a:r>
              <a:rPr lang="en-US" sz="2800" smtClean="0"/>
              <a:t>Parent-of-origin Effects</a:t>
            </a:r>
          </a:p>
          <a:p>
            <a:pPr eaLnBrk="1" hangingPunct="1"/>
            <a:endParaRPr lang="en-US" sz="2800" smtClean="0"/>
          </a:p>
          <a:p>
            <a:pPr eaLnBrk="1" hangingPunct="1"/>
            <a:r>
              <a:rPr lang="en-US" sz="2800" smtClean="0"/>
              <a:t>Epigenetics: DNA Methylation and Histone Modification</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3" name="Text Box 25"/>
          <p:cNvSpPr txBox="1">
            <a:spLocks noChangeArrowheads="1"/>
          </p:cNvSpPr>
          <p:nvPr/>
        </p:nvSpPr>
        <p:spPr bwMode="auto">
          <a:xfrm>
            <a:off x="457200" y="365760"/>
            <a:ext cx="8615805" cy="14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defTabSz="987425" eaLnBrk="0" hangingPunct="0">
              <a:defRPr sz="1400">
                <a:solidFill>
                  <a:schemeClr val="tx1"/>
                </a:solidFill>
                <a:latin typeface="Arial" charset="0"/>
              </a:defRPr>
            </a:lvl1pPr>
            <a:lvl2pPr marL="493713" defTabSz="987425" eaLnBrk="0" hangingPunct="0">
              <a:defRPr sz="1400">
                <a:solidFill>
                  <a:schemeClr val="tx1"/>
                </a:solidFill>
                <a:latin typeface="Arial" charset="0"/>
              </a:defRPr>
            </a:lvl2pPr>
            <a:lvl3pPr marL="987425" defTabSz="987425" eaLnBrk="0" hangingPunct="0">
              <a:defRPr sz="1400">
                <a:solidFill>
                  <a:schemeClr val="tx1"/>
                </a:solidFill>
                <a:latin typeface="Arial" charset="0"/>
              </a:defRPr>
            </a:lvl3pPr>
            <a:lvl4pPr marL="1481138" defTabSz="987425" eaLnBrk="0" hangingPunct="0">
              <a:defRPr sz="1400">
                <a:solidFill>
                  <a:schemeClr val="tx1"/>
                </a:solidFill>
                <a:latin typeface="Arial" charset="0"/>
              </a:defRPr>
            </a:lvl4pPr>
            <a:lvl5pPr marL="1974850" defTabSz="987425" eaLnBrk="0" hangingPunct="0">
              <a:defRPr sz="1400">
                <a:solidFill>
                  <a:schemeClr val="tx1"/>
                </a:solidFill>
                <a:latin typeface="Arial" charset="0"/>
              </a:defRPr>
            </a:lvl5pPr>
            <a:lvl6pPr marL="2432050" algn="ctr" defTabSz="987425" eaLnBrk="0" fontAlgn="base" hangingPunct="0">
              <a:spcBef>
                <a:spcPct val="0"/>
              </a:spcBef>
              <a:spcAft>
                <a:spcPct val="0"/>
              </a:spcAft>
              <a:defRPr sz="1400">
                <a:solidFill>
                  <a:schemeClr val="tx1"/>
                </a:solidFill>
                <a:latin typeface="Arial" charset="0"/>
              </a:defRPr>
            </a:lvl6pPr>
            <a:lvl7pPr marL="2889250" algn="ctr" defTabSz="987425" eaLnBrk="0" fontAlgn="base" hangingPunct="0">
              <a:spcBef>
                <a:spcPct val="0"/>
              </a:spcBef>
              <a:spcAft>
                <a:spcPct val="0"/>
              </a:spcAft>
              <a:defRPr sz="1400">
                <a:solidFill>
                  <a:schemeClr val="tx1"/>
                </a:solidFill>
                <a:latin typeface="Arial" charset="0"/>
              </a:defRPr>
            </a:lvl7pPr>
            <a:lvl8pPr marL="3346450" algn="ctr" defTabSz="987425" eaLnBrk="0" fontAlgn="base" hangingPunct="0">
              <a:spcBef>
                <a:spcPct val="0"/>
              </a:spcBef>
              <a:spcAft>
                <a:spcPct val="0"/>
              </a:spcAft>
              <a:defRPr sz="1400">
                <a:solidFill>
                  <a:schemeClr val="tx1"/>
                </a:solidFill>
                <a:latin typeface="Arial" charset="0"/>
              </a:defRPr>
            </a:lvl8pPr>
            <a:lvl9pPr marL="3803650" algn="ctr" defTabSz="987425" eaLnBrk="0" fontAlgn="base" hangingPunct="0">
              <a:spcBef>
                <a:spcPct val="0"/>
              </a:spcBef>
              <a:spcAft>
                <a:spcPct val="0"/>
              </a:spcAft>
              <a:defRPr sz="1400">
                <a:solidFill>
                  <a:schemeClr val="tx1"/>
                </a:solidFill>
                <a:latin typeface="Arial" charset="0"/>
              </a:defRPr>
            </a:lvl9pPr>
          </a:lstStyle>
          <a:p>
            <a:pPr algn="l" eaLnBrk="1" hangingPunct="1"/>
            <a:r>
              <a:rPr lang="en-US" sz="4400" dirty="0" err="1" smtClean="0">
                <a:latin typeface="+mj-lt"/>
              </a:rPr>
              <a:t>mtSNPs</a:t>
            </a:r>
            <a:r>
              <a:rPr lang="en-US" sz="4400" dirty="0" smtClean="0">
                <a:latin typeface="+mj-lt"/>
              </a:rPr>
              <a:t> Associated with POAG</a:t>
            </a:r>
          </a:p>
          <a:p>
            <a:pPr algn="l" eaLnBrk="1" hangingPunct="1"/>
            <a:r>
              <a:rPr lang="en-US" sz="4400" dirty="0" smtClean="0">
                <a:latin typeface="+mj-lt"/>
              </a:rPr>
              <a:t>in non-Hispanics whites</a:t>
            </a:r>
            <a:endParaRPr lang="en-US" sz="4400" dirty="0">
              <a:latin typeface="+mj-lt"/>
            </a:endParaRPr>
          </a:p>
        </p:txBody>
      </p:sp>
      <p:sp>
        <p:nvSpPr>
          <p:cNvPr id="27674" name="Rectangle 26"/>
          <p:cNvSpPr>
            <a:spLocks noChangeArrowheads="1"/>
          </p:cNvSpPr>
          <p:nvPr/>
        </p:nvSpPr>
        <p:spPr bwMode="auto">
          <a:xfrm>
            <a:off x="228489" y="6248142"/>
            <a:ext cx="2209219" cy="38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marL="173444" indent="-173444" defTabSz="914257" eaLnBrk="0" hangingPunct="0">
              <a:spcBef>
                <a:spcPct val="40000"/>
              </a:spcBef>
              <a:buClr>
                <a:srgbClr val="006699"/>
              </a:buClr>
              <a:buSzPct val="59000"/>
              <a:buFont typeface="Wingdings" pitchFamily="2" charset="2"/>
              <a:buChar char="u"/>
            </a:pPr>
            <a:endParaRPr lang="en-US" sz="400">
              <a:solidFill>
                <a:srgbClr val="CC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813499903"/>
              </p:ext>
            </p:extLst>
          </p:nvPr>
        </p:nvGraphicFramePr>
        <p:xfrm>
          <a:off x="638354" y="1981200"/>
          <a:ext cx="7819846" cy="4435848"/>
        </p:xfrm>
        <a:graphic>
          <a:graphicData uri="http://schemas.openxmlformats.org/drawingml/2006/table">
            <a:tbl>
              <a:tblPr>
                <a:tableStyleId>{5C22544A-7EE6-4342-B048-85BDC9FD1C3A}</a:tableStyleId>
              </a:tblPr>
              <a:tblGrid>
                <a:gridCol w="1117121"/>
                <a:gridCol w="1117121"/>
                <a:gridCol w="951621"/>
                <a:gridCol w="954056"/>
                <a:gridCol w="834798"/>
                <a:gridCol w="1311826"/>
                <a:gridCol w="1533303"/>
              </a:tblGrid>
              <a:tr h="739308">
                <a:tc rowSpan="2">
                  <a:txBody>
                    <a:bodyPr/>
                    <a:lstStyle/>
                    <a:p>
                      <a:pPr algn="ctr" fontAlgn="ctr"/>
                      <a:r>
                        <a:rPr lang="en-US" sz="1800" b="1" u="none" strike="noStrike" dirty="0">
                          <a:effectLst/>
                        </a:rPr>
                        <a:t>SNP</a:t>
                      </a:r>
                      <a:endParaRPr lang="en-US" sz="1800" b="1" i="1" u="none" strike="noStrike" dirty="0">
                        <a:effectLst/>
                        <a:latin typeface="Geneva CY"/>
                      </a:endParaRPr>
                    </a:p>
                  </a:txBody>
                  <a:tcPr marL="9525" marR="9525" marT="9525" marB="0" anchor="ctr">
                    <a:solidFill>
                      <a:schemeClr val="bg1">
                        <a:lumMod val="85000"/>
                      </a:schemeClr>
                    </a:solidFill>
                  </a:tcPr>
                </a:tc>
                <a:tc rowSpan="2">
                  <a:txBody>
                    <a:bodyPr/>
                    <a:lstStyle/>
                    <a:p>
                      <a:pPr algn="ctr" fontAlgn="ctr"/>
                      <a:r>
                        <a:rPr lang="en-US" sz="1800" b="1" u="none" strike="noStrike" dirty="0">
                          <a:effectLst/>
                        </a:rPr>
                        <a:t>Position </a:t>
                      </a:r>
                      <a:endParaRPr lang="en-US" sz="1800" b="1" u="none" strike="noStrike" dirty="0" smtClean="0">
                        <a:effectLst/>
                      </a:endParaRPr>
                    </a:p>
                    <a:p>
                      <a:pPr algn="ctr" fontAlgn="ctr"/>
                      <a:r>
                        <a:rPr lang="en-US" sz="1800" b="1" u="none" strike="noStrike" dirty="0" smtClean="0">
                          <a:effectLst/>
                        </a:rPr>
                        <a:t>in </a:t>
                      </a:r>
                      <a:r>
                        <a:rPr lang="en-US" sz="1800" b="1" u="none" strike="noStrike" dirty="0" err="1" smtClean="0">
                          <a:effectLst/>
                        </a:rPr>
                        <a:t>mtDNA</a:t>
                      </a:r>
                      <a:r>
                        <a:rPr lang="en-US" sz="1800" b="1" u="none" strike="noStrike" dirty="0" smtClean="0">
                          <a:effectLst/>
                        </a:rPr>
                        <a:t> </a:t>
                      </a:r>
                      <a:r>
                        <a:rPr lang="en-US" sz="1800" b="1" u="none" strike="noStrike" dirty="0">
                          <a:effectLst/>
                        </a:rPr>
                        <a:t>(</a:t>
                      </a:r>
                      <a:r>
                        <a:rPr lang="en-US" sz="1800" b="1" u="none" strike="noStrike" dirty="0" err="1">
                          <a:effectLst/>
                        </a:rPr>
                        <a:t>bp</a:t>
                      </a:r>
                      <a:r>
                        <a:rPr lang="en-US" sz="1800" b="1" u="none" strike="noStrike" dirty="0">
                          <a:effectLst/>
                        </a:rPr>
                        <a:t>)</a:t>
                      </a:r>
                      <a:endParaRPr lang="en-US" sz="1800" b="1" i="1" u="none" strike="noStrike" dirty="0">
                        <a:effectLst/>
                        <a:latin typeface="Geneva CY"/>
                      </a:endParaRPr>
                    </a:p>
                  </a:txBody>
                  <a:tcPr marL="9525" marR="9525" marT="9525" marB="0" anchor="ctr">
                    <a:solidFill>
                      <a:schemeClr val="bg1">
                        <a:lumMod val="85000"/>
                      </a:schemeClr>
                    </a:solidFill>
                  </a:tcPr>
                </a:tc>
                <a:tc gridSpan="2">
                  <a:txBody>
                    <a:bodyPr/>
                    <a:lstStyle/>
                    <a:p>
                      <a:pPr algn="ctr" fontAlgn="ctr"/>
                      <a:r>
                        <a:rPr lang="en-US" sz="1800" b="1" u="none" strike="noStrike">
                          <a:effectLst/>
                        </a:rPr>
                        <a:t>Minor Allele Frequency</a:t>
                      </a:r>
                      <a:endParaRPr lang="en-US" sz="1800" b="1" i="1" u="none" strike="noStrike">
                        <a:effectLst/>
                        <a:latin typeface="Geneva CY"/>
                      </a:endParaRPr>
                    </a:p>
                  </a:txBody>
                  <a:tcPr marL="9525" marR="9525" marT="9525" marB="0" anchor="ctr">
                    <a:solidFill>
                      <a:schemeClr val="bg1">
                        <a:lumMod val="85000"/>
                      </a:schemeClr>
                    </a:solidFill>
                  </a:tcPr>
                </a:tc>
                <a:tc hMerge="1">
                  <a:txBody>
                    <a:bodyPr/>
                    <a:lstStyle/>
                    <a:p>
                      <a:endParaRPr lang="en-US"/>
                    </a:p>
                  </a:txBody>
                  <a:tcPr/>
                </a:tc>
                <a:tc rowSpan="2">
                  <a:txBody>
                    <a:bodyPr/>
                    <a:lstStyle/>
                    <a:p>
                      <a:pPr algn="ctr" fontAlgn="ctr"/>
                      <a:r>
                        <a:rPr lang="en-US" sz="1800" b="1" u="none" strike="noStrike" dirty="0">
                          <a:effectLst/>
                        </a:rPr>
                        <a:t>OR</a:t>
                      </a:r>
                      <a:endParaRPr lang="en-US" sz="1800" b="1" i="1" u="none" strike="noStrike" dirty="0">
                        <a:effectLst/>
                        <a:latin typeface="Geneva CY"/>
                      </a:endParaRPr>
                    </a:p>
                  </a:txBody>
                  <a:tcPr marL="9525" marR="9525" marT="9525" marB="0" anchor="ctr">
                    <a:solidFill>
                      <a:schemeClr val="bg1">
                        <a:lumMod val="85000"/>
                      </a:schemeClr>
                    </a:solidFill>
                  </a:tcPr>
                </a:tc>
                <a:tc rowSpan="2">
                  <a:txBody>
                    <a:bodyPr/>
                    <a:lstStyle/>
                    <a:p>
                      <a:pPr algn="ctr" fontAlgn="ctr"/>
                      <a:r>
                        <a:rPr lang="en-US" sz="1800" b="1" u="none" strike="noStrike" dirty="0">
                          <a:effectLst/>
                        </a:rPr>
                        <a:t>P-value</a:t>
                      </a:r>
                      <a:endParaRPr lang="en-US" sz="1800" b="1" i="1" u="none" strike="noStrike" dirty="0">
                        <a:effectLst/>
                        <a:latin typeface="Geneva CY"/>
                      </a:endParaRPr>
                    </a:p>
                  </a:txBody>
                  <a:tcPr marL="9525" marR="9525" marT="9525" marB="0" anchor="ctr">
                    <a:solidFill>
                      <a:schemeClr val="bg1">
                        <a:lumMod val="85000"/>
                      </a:schemeClr>
                    </a:solidFill>
                  </a:tcPr>
                </a:tc>
                <a:tc rowSpan="2">
                  <a:txBody>
                    <a:bodyPr/>
                    <a:lstStyle/>
                    <a:p>
                      <a:pPr algn="ctr" fontAlgn="ctr"/>
                      <a:r>
                        <a:rPr lang="en-US" sz="1800" b="1" i="1" u="none" strike="noStrike" dirty="0" err="1" smtClean="0">
                          <a:effectLst/>
                          <a:latin typeface="+mn-lt"/>
                        </a:rPr>
                        <a:t>Haplogroups</a:t>
                      </a:r>
                      <a:endParaRPr lang="en-US" sz="1800" b="1" i="1" u="none" strike="noStrike" dirty="0">
                        <a:effectLst/>
                        <a:latin typeface="+mn-lt"/>
                      </a:endParaRPr>
                    </a:p>
                  </a:txBody>
                  <a:tcPr marL="9525" marR="9525" marT="9525" marB="0" anchor="ctr">
                    <a:solidFill>
                      <a:schemeClr val="bg1">
                        <a:lumMod val="85000"/>
                      </a:schemeClr>
                    </a:solidFill>
                  </a:tcPr>
                </a:tc>
              </a:tr>
              <a:tr h="739308">
                <a:tc vMerge="1">
                  <a:txBody>
                    <a:bodyPr/>
                    <a:lstStyle/>
                    <a:p>
                      <a:endParaRPr lang="en-US"/>
                    </a:p>
                  </a:txBody>
                  <a:tcPr/>
                </a:tc>
                <a:tc vMerge="1">
                  <a:txBody>
                    <a:bodyPr/>
                    <a:lstStyle/>
                    <a:p>
                      <a:endParaRPr lang="en-US"/>
                    </a:p>
                  </a:txBody>
                  <a:tcPr/>
                </a:tc>
                <a:tc>
                  <a:txBody>
                    <a:bodyPr/>
                    <a:lstStyle/>
                    <a:p>
                      <a:pPr algn="ctr" fontAlgn="ctr"/>
                      <a:r>
                        <a:rPr lang="en-US" sz="1800" b="1" u="none" strike="noStrike" dirty="0">
                          <a:effectLst/>
                        </a:rPr>
                        <a:t>Control</a:t>
                      </a:r>
                      <a:endParaRPr lang="en-US" sz="1800" b="1" i="1" u="none" strike="noStrike" dirty="0">
                        <a:effectLst/>
                        <a:latin typeface="Geneva CY"/>
                      </a:endParaRPr>
                    </a:p>
                  </a:txBody>
                  <a:tcPr marL="9525" marR="9525" marT="9525" marB="0" anchor="ctr">
                    <a:solidFill>
                      <a:schemeClr val="bg1">
                        <a:lumMod val="85000"/>
                      </a:schemeClr>
                    </a:solidFill>
                  </a:tcPr>
                </a:tc>
                <a:tc>
                  <a:txBody>
                    <a:bodyPr/>
                    <a:lstStyle/>
                    <a:p>
                      <a:pPr algn="ctr" fontAlgn="ctr"/>
                      <a:r>
                        <a:rPr lang="en-US" sz="1800" b="1" u="none" strike="noStrike" dirty="0">
                          <a:effectLst/>
                        </a:rPr>
                        <a:t>Case</a:t>
                      </a:r>
                      <a:endParaRPr lang="en-US" sz="1800" b="1" i="1" u="none" strike="noStrike" dirty="0">
                        <a:effectLst/>
                        <a:latin typeface="Geneva CY"/>
                      </a:endParaRPr>
                    </a:p>
                  </a:txBody>
                  <a:tcPr marL="9525" marR="9525" marT="9525" marB="0" anchor="ctr">
                    <a:solidFill>
                      <a:schemeClr val="bg1">
                        <a:lumMod val="85000"/>
                      </a:schemeClr>
                    </a:solidFill>
                  </a:tcPr>
                </a:tc>
                <a:tc vMerge="1">
                  <a:txBody>
                    <a:bodyPr/>
                    <a:lstStyle/>
                    <a:p>
                      <a:endParaRPr lang="en-US"/>
                    </a:p>
                  </a:txBody>
                  <a:tcPr/>
                </a:tc>
                <a:tc vMerge="1">
                  <a:txBody>
                    <a:bodyPr/>
                    <a:lstStyle/>
                    <a:p>
                      <a:endParaRPr lang="en-US" dirty="0"/>
                    </a:p>
                  </a:txBody>
                  <a:tcPr/>
                </a:tc>
                <a:tc vMerge="1">
                  <a:txBody>
                    <a:bodyPr/>
                    <a:lstStyle/>
                    <a:p>
                      <a:endParaRPr lang="en-US"/>
                    </a:p>
                  </a:txBody>
                  <a:tcPr/>
                </a:tc>
              </a:tr>
              <a:tr h="739308">
                <a:tc>
                  <a:txBody>
                    <a:bodyPr/>
                    <a:lstStyle/>
                    <a:p>
                      <a:pPr algn="ctr" fontAlgn="b"/>
                      <a:r>
                        <a:rPr lang="en-US" sz="1600" u="none" strike="noStrike" dirty="0">
                          <a:effectLst/>
                        </a:rPr>
                        <a:t>rs28357981</a:t>
                      </a:r>
                      <a:endParaRPr lang="en-US" sz="1600" b="0" i="0" u="none" strike="noStrike" dirty="0">
                        <a:effectLst/>
                        <a:latin typeface="Geneva CY"/>
                      </a:endParaRPr>
                    </a:p>
                  </a:txBody>
                  <a:tcPr marL="9525" marR="9525" marT="9525" marB="0" anchor="ctr"/>
                </a:tc>
                <a:tc>
                  <a:txBody>
                    <a:bodyPr/>
                    <a:lstStyle/>
                    <a:p>
                      <a:pPr algn="ctr" fontAlgn="b"/>
                      <a:r>
                        <a:rPr lang="en-US" sz="1600" u="none" strike="noStrike" dirty="0">
                          <a:effectLst/>
                        </a:rPr>
                        <a:t>T4977C</a:t>
                      </a:r>
                      <a:endParaRPr lang="en-US" sz="1600" b="0" i="0" u="none" strike="noStrike" dirty="0">
                        <a:effectLst/>
                        <a:latin typeface="Geneva CY"/>
                      </a:endParaRPr>
                    </a:p>
                  </a:txBody>
                  <a:tcPr marL="9525" marR="9525" marT="9525" marB="0" anchor="ctr"/>
                </a:tc>
                <a:tc>
                  <a:txBody>
                    <a:bodyPr/>
                    <a:lstStyle/>
                    <a:p>
                      <a:pPr algn="ctr" fontAlgn="b"/>
                      <a:r>
                        <a:rPr lang="en-US" sz="1600" u="none" strike="noStrike" dirty="0">
                          <a:effectLst/>
                        </a:rPr>
                        <a:t>0.0014</a:t>
                      </a:r>
                      <a:endParaRPr lang="en-US" sz="1600" b="0" i="0" u="none" strike="noStrike" dirty="0">
                        <a:effectLst/>
                        <a:latin typeface="Geneva CY"/>
                      </a:endParaRPr>
                    </a:p>
                  </a:txBody>
                  <a:tcPr marL="9525" marR="9525" marT="9525" marB="0" anchor="ctr"/>
                </a:tc>
                <a:tc>
                  <a:txBody>
                    <a:bodyPr/>
                    <a:lstStyle/>
                    <a:p>
                      <a:pPr algn="ctr" fontAlgn="b"/>
                      <a:r>
                        <a:rPr lang="en-US" sz="1600" u="none" strike="noStrike" dirty="0">
                          <a:effectLst/>
                        </a:rPr>
                        <a:t>0.0046</a:t>
                      </a:r>
                      <a:endParaRPr lang="en-US" sz="1600" b="0" i="0" u="none" strike="noStrike" dirty="0">
                        <a:effectLst/>
                        <a:latin typeface="Geneva CY"/>
                      </a:endParaRPr>
                    </a:p>
                  </a:txBody>
                  <a:tcPr marL="9525" marR="9525" marT="9525" marB="0" anchor="ctr"/>
                </a:tc>
                <a:tc>
                  <a:txBody>
                    <a:bodyPr/>
                    <a:lstStyle/>
                    <a:p>
                      <a:pPr algn="ctr" fontAlgn="b"/>
                      <a:r>
                        <a:rPr lang="en-US" sz="1600" u="none" strike="noStrike" dirty="0">
                          <a:effectLst/>
                        </a:rPr>
                        <a:t>4.04</a:t>
                      </a:r>
                      <a:endParaRPr lang="en-US" sz="1600" b="0" i="0" u="none" strike="noStrike" dirty="0">
                        <a:effectLst/>
                        <a:latin typeface="Geneva CY"/>
                      </a:endParaRPr>
                    </a:p>
                  </a:txBody>
                  <a:tcPr marL="9525" marR="9525" marT="9525" marB="0" anchor="ctr"/>
                </a:tc>
                <a:tc>
                  <a:txBody>
                    <a:bodyPr/>
                    <a:lstStyle/>
                    <a:p>
                      <a:pPr algn="ctr" fontAlgn="b"/>
                      <a:r>
                        <a:rPr lang="en-US" sz="1600" u="none" strike="noStrike" dirty="0" smtClean="0">
                          <a:effectLst/>
                        </a:rPr>
                        <a:t>6.39*10</a:t>
                      </a:r>
                      <a:r>
                        <a:rPr lang="en-US" sz="1600" u="none" strike="noStrike" baseline="30000" dirty="0" smtClean="0">
                          <a:effectLst/>
                        </a:rPr>
                        <a:t>-7</a:t>
                      </a:r>
                      <a:endParaRPr lang="en-US" sz="1600" b="0" i="0" u="none" strike="noStrike" dirty="0">
                        <a:effectLst/>
                        <a:latin typeface="Geneva CY"/>
                      </a:endParaRPr>
                    </a:p>
                  </a:txBody>
                  <a:tcPr marL="9525" marR="9525" marT="9525" marB="0" anchor="ctr"/>
                </a:tc>
                <a:tc>
                  <a:txBody>
                    <a:bodyPr/>
                    <a:lstStyle/>
                    <a:p>
                      <a:pPr algn="ctr" fontAlgn="b"/>
                      <a:r>
                        <a:rPr lang="en-US" sz="1600" b="1" i="0" u="none" strike="noStrike" dirty="0">
                          <a:effectLst/>
                          <a:latin typeface="+mn-lt"/>
                        </a:rPr>
                        <a:t>B2</a:t>
                      </a:r>
                      <a:r>
                        <a:rPr lang="en-US" sz="1600" b="0" i="0" u="none" strike="noStrike" dirty="0">
                          <a:effectLst/>
                          <a:latin typeface="+mn-lt"/>
                        </a:rPr>
                        <a:t>, L4, N10</a:t>
                      </a:r>
                    </a:p>
                  </a:txBody>
                  <a:tcPr marL="9525" marR="9525" marT="9525" marB="0" anchor="ctr"/>
                </a:tc>
              </a:tr>
              <a:tr h="739308">
                <a:tc>
                  <a:txBody>
                    <a:bodyPr/>
                    <a:lstStyle/>
                    <a:p>
                      <a:pPr algn="ctr" fontAlgn="b"/>
                      <a:r>
                        <a:rPr lang="en-US" sz="1600" u="none" strike="noStrike">
                          <a:effectLst/>
                        </a:rPr>
                        <a:t>rs1029294</a:t>
                      </a:r>
                      <a:endParaRPr lang="en-US" sz="1600" b="0" i="0" u="none" strike="noStrike">
                        <a:effectLst/>
                        <a:latin typeface="Geneva CY"/>
                      </a:endParaRPr>
                    </a:p>
                  </a:txBody>
                  <a:tcPr marL="9525" marR="9525" marT="9525" marB="0" anchor="ctr"/>
                </a:tc>
                <a:tc>
                  <a:txBody>
                    <a:bodyPr/>
                    <a:lstStyle/>
                    <a:p>
                      <a:pPr algn="ctr" fontAlgn="b"/>
                      <a:r>
                        <a:rPr lang="en-US" sz="1600" u="none" strike="noStrike">
                          <a:effectLst/>
                        </a:rPr>
                        <a:t>C6473T</a:t>
                      </a:r>
                      <a:endParaRPr lang="en-US" sz="1600" b="0" i="0" u="none" strike="noStrike">
                        <a:effectLst/>
                        <a:latin typeface="Geneva CY"/>
                      </a:endParaRPr>
                    </a:p>
                  </a:txBody>
                  <a:tcPr marL="9525" marR="9525" marT="9525" marB="0" anchor="ctr"/>
                </a:tc>
                <a:tc>
                  <a:txBody>
                    <a:bodyPr/>
                    <a:lstStyle/>
                    <a:p>
                      <a:pPr algn="ctr" fontAlgn="b"/>
                      <a:r>
                        <a:rPr lang="en-US" sz="1600" u="none" strike="noStrike">
                          <a:effectLst/>
                        </a:rPr>
                        <a:t>0.0020</a:t>
                      </a:r>
                      <a:endParaRPr lang="en-US" sz="1600" b="0" i="0" u="none" strike="noStrike">
                        <a:effectLst/>
                        <a:latin typeface="Geneva CY"/>
                      </a:endParaRPr>
                    </a:p>
                  </a:txBody>
                  <a:tcPr marL="9525" marR="9525" marT="9525" marB="0" anchor="ctr"/>
                </a:tc>
                <a:tc>
                  <a:txBody>
                    <a:bodyPr/>
                    <a:lstStyle/>
                    <a:p>
                      <a:pPr algn="ctr" fontAlgn="b"/>
                      <a:r>
                        <a:rPr lang="en-US" sz="1600" u="none" strike="noStrike">
                          <a:effectLst/>
                        </a:rPr>
                        <a:t>0.0055</a:t>
                      </a:r>
                      <a:endParaRPr lang="en-US" sz="1600" b="0" i="0" u="none" strike="noStrike">
                        <a:effectLst/>
                        <a:latin typeface="Geneva CY"/>
                      </a:endParaRPr>
                    </a:p>
                  </a:txBody>
                  <a:tcPr marL="9525" marR="9525" marT="9525" marB="0" anchor="ctr"/>
                </a:tc>
                <a:tc>
                  <a:txBody>
                    <a:bodyPr/>
                    <a:lstStyle/>
                    <a:p>
                      <a:pPr algn="ctr" fontAlgn="b"/>
                      <a:r>
                        <a:rPr lang="en-US" sz="1600" u="none" strike="noStrike" dirty="0">
                          <a:effectLst/>
                        </a:rPr>
                        <a:t>3.05</a:t>
                      </a:r>
                      <a:endParaRPr lang="en-US" sz="1600" b="0" i="0" u="none" strike="noStrike" dirty="0">
                        <a:effectLst/>
                        <a:latin typeface="Geneva CY"/>
                      </a:endParaRPr>
                    </a:p>
                  </a:txBody>
                  <a:tcPr marL="9525" marR="9525" marT="9525" marB="0" anchor="ctr"/>
                </a:tc>
                <a:tc>
                  <a:txBody>
                    <a:bodyPr/>
                    <a:lstStyle/>
                    <a:p>
                      <a:pPr algn="ctr" fontAlgn="b"/>
                      <a:r>
                        <a:rPr lang="en-US" sz="1600" u="none" strike="noStrike" dirty="0" smtClean="0">
                          <a:effectLst/>
                        </a:rPr>
                        <a:t>8.32*10</a:t>
                      </a:r>
                      <a:r>
                        <a:rPr lang="en-US" sz="1600" u="none" strike="noStrike" baseline="30000" dirty="0" smtClean="0">
                          <a:effectLst/>
                        </a:rPr>
                        <a:t>-6</a:t>
                      </a:r>
                      <a:endParaRPr lang="en-US" sz="1600" b="0" i="0" u="none" strike="noStrike" dirty="0">
                        <a:effectLst/>
                        <a:latin typeface="Geneva CY"/>
                      </a:endParaRPr>
                    </a:p>
                  </a:txBody>
                  <a:tcPr marL="9525" marR="9525" marT="9525" marB="0" anchor="ctr"/>
                </a:tc>
                <a:tc>
                  <a:txBody>
                    <a:bodyPr/>
                    <a:lstStyle/>
                    <a:p>
                      <a:pPr algn="ctr" fontAlgn="b"/>
                      <a:r>
                        <a:rPr lang="en-US" sz="1600" b="1" i="0" u="none" strike="noStrike" dirty="0">
                          <a:effectLst/>
                          <a:latin typeface="+mn-lt"/>
                        </a:rPr>
                        <a:t>B2</a:t>
                      </a:r>
                      <a:r>
                        <a:rPr lang="en-US" sz="1600" b="0" i="0" u="none" strike="noStrike" dirty="0">
                          <a:effectLst/>
                          <a:latin typeface="+mn-lt"/>
                        </a:rPr>
                        <a:t>, M1</a:t>
                      </a:r>
                    </a:p>
                  </a:txBody>
                  <a:tcPr marL="9525" marR="9525" marT="9525" marB="0" anchor="ctr"/>
                </a:tc>
              </a:tr>
              <a:tr h="739308">
                <a:tc>
                  <a:txBody>
                    <a:bodyPr/>
                    <a:lstStyle/>
                    <a:p>
                      <a:pPr algn="ctr" fontAlgn="b"/>
                      <a:r>
                        <a:rPr lang="en-US" sz="1600" u="none" strike="noStrike">
                          <a:effectLst/>
                        </a:rPr>
                        <a:t>rs3928312</a:t>
                      </a:r>
                      <a:endParaRPr lang="en-US" sz="1600" b="0" i="0" u="none" strike="noStrike">
                        <a:effectLst/>
                        <a:latin typeface="Geneva CY"/>
                      </a:endParaRPr>
                    </a:p>
                  </a:txBody>
                  <a:tcPr marL="9525" marR="9525" marT="9525" marB="0" anchor="ctr"/>
                </a:tc>
                <a:tc>
                  <a:txBody>
                    <a:bodyPr/>
                    <a:lstStyle/>
                    <a:p>
                      <a:pPr algn="ctr" fontAlgn="b"/>
                      <a:r>
                        <a:rPr lang="en-US" sz="1600" u="none" strike="noStrike">
                          <a:effectLst/>
                        </a:rPr>
                        <a:t>A2833G</a:t>
                      </a:r>
                      <a:endParaRPr lang="en-US" sz="1600" b="0" i="0" u="none" strike="noStrike">
                        <a:effectLst/>
                        <a:latin typeface="Geneva CY"/>
                      </a:endParaRPr>
                    </a:p>
                  </a:txBody>
                  <a:tcPr marL="9525" marR="9525" marT="9525" marB="0" anchor="ctr"/>
                </a:tc>
                <a:tc>
                  <a:txBody>
                    <a:bodyPr/>
                    <a:lstStyle/>
                    <a:p>
                      <a:pPr algn="ctr" fontAlgn="b"/>
                      <a:r>
                        <a:rPr lang="en-US" sz="1600" u="none" strike="noStrike">
                          <a:effectLst/>
                        </a:rPr>
                        <a:t>0.0001</a:t>
                      </a:r>
                      <a:endParaRPr lang="en-US" sz="1600" b="0" i="0" u="none" strike="noStrike">
                        <a:effectLst/>
                        <a:latin typeface="Geneva CY"/>
                      </a:endParaRPr>
                    </a:p>
                  </a:txBody>
                  <a:tcPr marL="9525" marR="9525" marT="9525" marB="0" anchor="ctr"/>
                </a:tc>
                <a:tc>
                  <a:txBody>
                    <a:bodyPr/>
                    <a:lstStyle/>
                    <a:p>
                      <a:pPr algn="ctr" fontAlgn="b"/>
                      <a:r>
                        <a:rPr lang="en-US" sz="1600" u="none" strike="noStrike">
                          <a:effectLst/>
                        </a:rPr>
                        <a:t>0.0012</a:t>
                      </a:r>
                      <a:endParaRPr lang="en-US" sz="1600" b="0" i="0" u="none" strike="noStrike">
                        <a:effectLst/>
                        <a:latin typeface="Geneva CY"/>
                      </a:endParaRPr>
                    </a:p>
                  </a:txBody>
                  <a:tcPr marL="9525" marR="9525" marT="9525" marB="0" anchor="ctr"/>
                </a:tc>
                <a:tc>
                  <a:txBody>
                    <a:bodyPr/>
                    <a:lstStyle/>
                    <a:p>
                      <a:pPr algn="ctr" fontAlgn="b"/>
                      <a:r>
                        <a:rPr lang="en-US" sz="1600" u="none" strike="noStrike">
                          <a:effectLst/>
                        </a:rPr>
                        <a:t>12.36</a:t>
                      </a:r>
                      <a:endParaRPr lang="en-US" sz="1600" b="0" i="0" u="none" strike="noStrike">
                        <a:effectLst/>
                        <a:latin typeface="Geneva CY"/>
                      </a:endParaRPr>
                    </a:p>
                  </a:txBody>
                  <a:tcPr marL="9525" marR="9525" marT="9525" marB="0" anchor="ctr"/>
                </a:tc>
                <a:tc>
                  <a:txBody>
                    <a:bodyPr/>
                    <a:lstStyle/>
                    <a:p>
                      <a:pPr algn="ctr" fontAlgn="b"/>
                      <a:r>
                        <a:rPr lang="en-US" sz="1600" u="none" strike="noStrike" dirty="0" smtClean="0">
                          <a:effectLst/>
                        </a:rPr>
                        <a:t>1.50*10</a:t>
                      </a:r>
                      <a:r>
                        <a:rPr lang="en-US" sz="1600" u="none" strike="noStrike" baseline="30000" dirty="0" smtClean="0">
                          <a:effectLst/>
                        </a:rPr>
                        <a:t>-4</a:t>
                      </a:r>
                      <a:endParaRPr lang="en-US" sz="1600" b="0" i="0" u="none" strike="noStrike" dirty="0">
                        <a:effectLst/>
                        <a:latin typeface="Geneva CY"/>
                      </a:endParaRPr>
                    </a:p>
                  </a:txBody>
                  <a:tcPr marL="9525" marR="9525" marT="9525" marB="0" anchor="ctr"/>
                </a:tc>
                <a:tc>
                  <a:txBody>
                    <a:bodyPr/>
                    <a:lstStyle/>
                    <a:p>
                      <a:pPr algn="ctr" fontAlgn="b"/>
                      <a:r>
                        <a:rPr lang="en-US" sz="1600" b="0" i="0" u="none" strike="noStrike" dirty="0">
                          <a:effectLst/>
                          <a:latin typeface="+mn-lt"/>
                        </a:rPr>
                        <a:t>R5, M38, M67</a:t>
                      </a:r>
                    </a:p>
                  </a:txBody>
                  <a:tcPr marL="9525" marR="9525" marT="9525" marB="0" anchor="ctr"/>
                </a:tc>
              </a:tr>
              <a:tr h="739308">
                <a:tc>
                  <a:txBody>
                    <a:bodyPr/>
                    <a:lstStyle/>
                    <a:p>
                      <a:pPr algn="ctr" fontAlgn="b"/>
                      <a:r>
                        <a:rPr lang="en-US" sz="1600" u="none" strike="noStrike">
                          <a:effectLst/>
                        </a:rPr>
                        <a:t>rs3134801</a:t>
                      </a:r>
                      <a:endParaRPr lang="en-US" sz="1600" b="0" i="0" u="none" strike="noStrike">
                        <a:effectLst/>
                        <a:latin typeface="Geneva CY"/>
                      </a:endParaRPr>
                    </a:p>
                  </a:txBody>
                  <a:tcPr marL="9525" marR="9525" marT="9525" marB="0" anchor="ctr"/>
                </a:tc>
                <a:tc>
                  <a:txBody>
                    <a:bodyPr/>
                    <a:lstStyle/>
                    <a:p>
                      <a:pPr algn="ctr" fontAlgn="b"/>
                      <a:r>
                        <a:rPr lang="en-US" sz="1600" u="none" strike="noStrike">
                          <a:effectLst/>
                        </a:rPr>
                        <a:t>T9950C</a:t>
                      </a:r>
                      <a:endParaRPr lang="en-US" sz="1600" b="0" i="0" u="none" strike="noStrike">
                        <a:effectLst/>
                        <a:latin typeface="Geneva CY"/>
                      </a:endParaRPr>
                    </a:p>
                  </a:txBody>
                  <a:tcPr marL="9525" marR="9525" marT="9525" marB="0" anchor="ctr"/>
                </a:tc>
                <a:tc>
                  <a:txBody>
                    <a:bodyPr/>
                    <a:lstStyle/>
                    <a:p>
                      <a:pPr algn="ctr" fontAlgn="b"/>
                      <a:r>
                        <a:rPr lang="en-US" sz="1600" u="none" strike="noStrike">
                          <a:effectLst/>
                        </a:rPr>
                        <a:t>0.0026</a:t>
                      </a:r>
                      <a:endParaRPr lang="en-US" sz="1600" b="0" i="0" u="none" strike="noStrike">
                        <a:effectLst/>
                        <a:latin typeface="Geneva CY"/>
                      </a:endParaRPr>
                    </a:p>
                  </a:txBody>
                  <a:tcPr marL="9525" marR="9525" marT="9525" marB="0" anchor="ctr"/>
                </a:tc>
                <a:tc>
                  <a:txBody>
                    <a:bodyPr/>
                    <a:lstStyle/>
                    <a:p>
                      <a:pPr algn="ctr" fontAlgn="b"/>
                      <a:r>
                        <a:rPr lang="en-US" sz="1600" u="none" strike="noStrike">
                          <a:effectLst/>
                        </a:rPr>
                        <a:t>0.0055</a:t>
                      </a:r>
                      <a:endParaRPr lang="en-US" sz="1600" b="0" i="0" u="none" strike="noStrike">
                        <a:effectLst/>
                        <a:latin typeface="Geneva CY"/>
                      </a:endParaRPr>
                    </a:p>
                  </a:txBody>
                  <a:tcPr marL="9525" marR="9525" marT="9525" marB="0" anchor="ctr"/>
                </a:tc>
                <a:tc>
                  <a:txBody>
                    <a:bodyPr/>
                    <a:lstStyle/>
                    <a:p>
                      <a:pPr algn="ctr" fontAlgn="b"/>
                      <a:r>
                        <a:rPr lang="en-US" sz="1600" u="none" strike="noStrike" dirty="0">
                          <a:effectLst/>
                        </a:rPr>
                        <a:t>2.45</a:t>
                      </a:r>
                      <a:endParaRPr lang="en-US" sz="1600" b="0" i="0" u="none" strike="noStrike" dirty="0">
                        <a:effectLst/>
                        <a:latin typeface="Geneva CY"/>
                      </a:endParaRPr>
                    </a:p>
                  </a:txBody>
                  <a:tcPr marL="9525" marR="9525" marT="9525" marB="0" anchor="ctr"/>
                </a:tc>
                <a:tc>
                  <a:txBody>
                    <a:bodyPr/>
                    <a:lstStyle/>
                    <a:p>
                      <a:pPr algn="ctr" fontAlgn="b"/>
                      <a:r>
                        <a:rPr lang="en-US" sz="1600" u="none" strike="noStrike" dirty="0" smtClean="0">
                          <a:effectLst/>
                        </a:rPr>
                        <a:t>3.26*10</a:t>
                      </a:r>
                      <a:r>
                        <a:rPr lang="en-US" sz="1600" u="none" strike="noStrike" baseline="30000" dirty="0" smtClean="0">
                          <a:effectLst/>
                        </a:rPr>
                        <a:t>-4</a:t>
                      </a:r>
                      <a:endParaRPr lang="en-US" sz="1600" b="0" i="0" u="none" strike="noStrike" dirty="0">
                        <a:effectLst/>
                        <a:latin typeface="Geneva CY"/>
                      </a:endParaRPr>
                    </a:p>
                  </a:txBody>
                  <a:tcPr marL="9525" marR="9525" marT="9525" marB="0" anchor="ctr"/>
                </a:tc>
                <a:tc>
                  <a:txBody>
                    <a:bodyPr/>
                    <a:lstStyle/>
                    <a:p>
                      <a:pPr algn="ctr" fontAlgn="b"/>
                      <a:r>
                        <a:rPr lang="pl-PL" sz="1600" b="1" i="0" u="none" strike="noStrike" dirty="0">
                          <a:effectLst/>
                          <a:latin typeface="+mn-lt"/>
                        </a:rPr>
                        <a:t>B2</a:t>
                      </a:r>
                      <a:r>
                        <a:rPr lang="pl-PL" sz="1600" b="0" i="0" u="none" strike="noStrike" dirty="0">
                          <a:effectLst/>
                          <a:latin typeface="+mn-lt"/>
                        </a:rPr>
                        <a:t>, B5, </a:t>
                      </a:r>
                      <a:r>
                        <a:rPr lang="pl-PL" sz="1600" b="0" i="0" u="none" strike="noStrike" dirty="0" smtClean="0">
                          <a:effectLst/>
                          <a:latin typeface="+mn-lt"/>
                        </a:rPr>
                        <a:t>HV4</a:t>
                      </a:r>
                      <a:r>
                        <a:rPr lang="pl-PL" sz="1600" b="0" i="0" u="none" strike="noStrike" dirty="0">
                          <a:effectLst/>
                          <a:latin typeface="+mn-lt"/>
                        </a:rPr>
                        <a:t>, L0, L3, M11, W1</a:t>
                      </a:r>
                    </a:p>
                  </a:txBody>
                  <a:tcPr marL="9525" marR="9525" marT="9525" marB="0" anchor="ctr"/>
                </a:tc>
              </a:tr>
            </a:tbl>
          </a:graphicData>
        </a:graphic>
      </p:graphicFrame>
    </p:spTree>
    <p:extLst>
      <p:ext uri="{BB962C8B-B14F-4D97-AF65-F5344CB8AC3E}">
        <p14:creationId xmlns:p14="http://schemas.microsoft.com/office/powerpoint/2010/main" val="19227731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94"/>
            <a:ext cx="8229600" cy="563231"/>
          </a:xfrm>
        </p:spPr>
        <p:txBody>
          <a:bodyPr/>
          <a:lstStyle/>
          <a:p>
            <a:r>
              <a:rPr lang="en-US" dirty="0" smtClean="0"/>
              <a:t>Mitochondrial Lineages Cluster by Continent</a:t>
            </a:r>
            <a:endParaRPr lang="en-US"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21</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4, 2015</a:t>
            </a:fld>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308" y="1981200"/>
            <a:ext cx="5891092" cy="418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3657600" y="2133600"/>
            <a:ext cx="948906" cy="391049"/>
          </a:xfrm>
          <a:prstGeom prst="straightConnector1">
            <a:avLst/>
          </a:prstGeom>
          <a:solidFill>
            <a:schemeClr val="tx2"/>
          </a:solidFill>
          <a:ln w="63500"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 name="TextBox 8"/>
          <p:cNvSpPr txBox="1"/>
          <p:nvPr/>
        </p:nvSpPr>
        <p:spPr>
          <a:xfrm>
            <a:off x="3026434" y="1752600"/>
            <a:ext cx="707366" cy="584775"/>
          </a:xfrm>
          <a:prstGeom prst="rect">
            <a:avLst/>
          </a:prstGeom>
          <a:noFill/>
        </p:spPr>
        <p:txBody>
          <a:bodyPr wrap="square" rtlCol="0">
            <a:spAutoFit/>
          </a:bodyPr>
          <a:lstStyle/>
          <a:p>
            <a:r>
              <a:rPr lang="en-US" sz="3200" b="1" dirty="0" smtClean="0"/>
              <a:t>B2</a:t>
            </a:r>
            <a:endParaRPr lang="en-US" sz="2800" b="1" dirty="0"/>
          </a:p>
        </p:txBody>
      </p:sp>
    </p:spTree>
    <p:extLst>
      <p:ext uri="{BB962C8B-B14F-4D97-AF65-F5344CB8AC3E}">
        <p14:creationId xmlns:p14="http://schemas.microsoft.com/office/powerpoint/2010/main" val="34383437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194"/>
            <a:ext cx="8229600" cy="563231"/>
          </a:xfrm>
        </p:spPr>
        <p:txBody>
          <a:bodyPr/>
          <a:lstStyle/>
          <a:p>
            <a:r>
              <a:rPr lang="en-US" dirty="0" smtClean="0"/>
              <a:t>Mitochondrial Migrations</a:t>
            </a:r>
            <a:endParaRPr lang="en-US"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22</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4, 2015</a:t>
            </a:fld>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458967"/>
            <a:ext cx="85153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flipH="1">
            <a:off x="6987395" y="3157260"/>
            <a:ext cx="1207696" cy="0"/>
          </a:xfrm>
          <a:prstGeom prst="straightConnector1">
            <a:avLst/>
          </a:prstGeom>
          <a:solidFill>
            <a:schemeClr val="tx2"/>
          </a:solidFill>
          <a:ln w="63500"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 name="TextBox 10"/>
          <p:cNvSpPr txBox="1"/>
          <p:nvPr/>
        </p:nvSpPr>
        <p:spPr>
          <a:xfrm>
            <a:off x="8195091" y="2864872"/>
            <a:ext cx="707366" cy="584775"/>
          </a:xfrm>
          <a:prstGeom prst="rect">
            <a:avLst/>
          </a:prstGeom>
          <a:noFill/>
        </p:spPr>
        <p:txBody>
          <a:bodyPr wrap="square" rtlCol="0">
            <a:spAutoFit/>
          </a:bodyPr>
          <a:lstStyle/>
          <a:p>
            <a:r>
              <a:rPr lang="en-US" sz="3200" b="1" dirty="0" smtClean="0"/>
              <a:t>B2</a:t>
            </a:r>
            <a:endParaRPr lang="en-US" sz="2800" b="1" dirty="0"/>
          </a:p>
        </p:txBody>
      </p:sp>
    </p:spTree>
    <p:extLst>
      <p:ext uri="{BB962C8B-B14F-4D97-AF65-F5344CB8AC3E}">
        <p14:creationId xmlns:p14="http://schemas.microsoft.com/office/powerpoint/2010/main" val="15437883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3" name="Text Box 25"/>
          <p:cNvSpPr txBox="1">
            <a:spLocks noChangeArrowheads="1"/>
          </p:cNvSpPr>
          <p:nvPr/>
        </p:nvSpPr>
        <p:spPr bwMode="auto">
          <a:xfrm>
            <a:off x="457200" y="365760"/>
            <a:ext cx="8615805" cy="76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defTabSz="987425" eaLnBrk="0" hangingPunct="0">
              <a:defRPr sz="1400">
                <a:solidFill>
                  <a:schemeClr val="tx1"/>
                </a:solidFill>
                <a:latin typeface="Arial" charset="0"/>
              </a:defRPr>
            </a:lvl1pPr>
            <a:lvl2pPr marL="493713" defTabSz="987425" eaLnBrk="0" hangingPunct="0">
              <a:defRPr sz="1400">
                <a:solidFill>
                  <a:schemeClr val="tx1"/>
                </a:solidFill>
                <a:latin typeface="Arial" charset="0"/>
              </a:defRPr>
            </a:lvl2pPr>
            <a:lvl3pPr marL="987425" defTabSz="987425" eaLnBrk="0" hangingPunct="0">
              <a:defRPr sz="1400">
                <a:solidFill>
                  <a:schemeClr val="tx1"/>
                </a:solidFill>
                <a:latin typeface="Arial" charset="0"/>
              </a:defRPr>
            </a:lvl3pPr>
            <a:lvl4pPr marL="1481138" defTabSz="987425" eaLnBrk="0" hangingPunct="0">
              <a:defRPr sz="1400">
                <a:solidFill>
                  <a:schemeClr val="tx1"/>
                </a:solidFill>
                <a:latin typeface="Arial" charset="0"/>
              </a:defRPr>
            </a:lvl4pPr>
            <a:lvl5pPr marL="1974850" defTabSz="987425" eaLnBrk="0" hangingPunct="0">
              <a:defRPr sz="1400">
                <a:solidFill>
                  <a:schemeClr val="tx1"/>
                </a:solidFill>
                <a:latin typeface="Arial" charset="0"/>
              </a:defRPr>
            </a:lvl5pPr>
            <a:lvl6pPr marL="2432050" algn="ctr" defTabSz="987425" eaLnBrk="0" fontAlgn="base" hangingPunct="0">
              <a:spcBef>
                <a:spcPct val="0"/>
              </a:spcBef>
              <a:spcAft>
                <a:spcPct val="0"/>
              </a:spcAft>
              <a:defRPr sz="1400">
                <a:solidFill>
                  <a:schemeClr val="tx1"/>
                </a:solidFill>
                <a:latin typeface="Arial" charset="0"/>
              </a:defRPr>
            </a:lvl6pPr>
            <a:lvl7pPr marL="2889250" algn="ctr" defTabSz="987425" eaLnBrk="0" fontAlgn="base" hangingPunct="0">
              <a:spcBef>
                <a:spcPct val="0"/>
              </a:spcBef>
              <a:spcAft>
                <a:spcPct val="0"/>
              </a:spcAft>
              <a:defRPr sz="1400">
                <a:solidFill>
                  <a:schemeClr val="tx1"/>
                </a:solidFill>
                <a:latin typeface="Arial" charset="0"/>
              </a:defRPr>
            </a:lvl7pPr>
            <a:lvl8pPr marL="3346450" algn="ctr" defTabSz="987425" eaLnBrk="0" fontAlgn="base" hangingPunct="0">
              <a:spcBef>
                <a:spcPct val="0"/>
              </a:spcBef>
              <a:spcAft>
                <a:spcPct val="0"/>
              </a:spcAft>
              <a:defRPr sz="1400">
                <a:solidFill>
                  <a:schemeClr val="tx1"/>
                </a:solidFill>
                <a:latin typeface="Arial" charset="0"/>
              </a:defRPr>
            </a:lvl8pPr>
            <a:lvl9pPr marL="3803650" algn="ctr" defTabSz="987425" eaLnBrk="0" fontAlgn="base" hangingPunct="0">
              <a:spcBef>
                <a:spcPct val="0"/>
              </a:spcBef>
              <a:spcAft>
                <a:spcPct val="0"/>
              </a:spcAft>
              <a:defRPr sz="1400">
                <a:solidFill>
                  <a:schemeClr val="tx1"/>
                </a:solidFill>
                <a:latin typeface="Arial" charset="0"/>
              </a:defRPr>
            </a:lvl9pPr>
          </a:lstStyle>
          <a:p>
            <a:pPr algn="l" eaLnBrk="1" hangingPunct="1"/>
            <a:r>
              <a:rPr lang="en-US" sz="4400" dirty="0" smtClean="0">
                <a:latin typeface="+mj-lt"/>
              </a:rPr>
              <a:t>Ancestry of Latinos in GERA</a:t>
            </a:r>
            <a:endParaRPr lang="en-US" sz="4400" dirty="0">
              <a:latin typeface="+mj-lt"/>
            </a:endParaRPr>
          </a:p>
        </p:txBody>
      </p:sp>
      <p:sp>
        <p:nvSpPr>
          <p:cNvPr id="27674" name="Rectangle 26"/>
          <p:cNvSpPr>
            <a:spLocks noChangeArrowheads="1"/>
          </p:cNvSpPr>
          <p:nvPr/>
        </p:nvSpPr>
        <p:spPr bwMode="auto">
          <a:xfrm>
            <a:off x="228489" y="6248142"/>
            <a:ext cx="2209219" cy="38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marL="173444" indent="-173444" defTabSz="914257" eaLnBrk="0" hangingPunct="0">
              <a:spcBef>
                <a:spcPct val="40000"/>
              </a:spcBef>
              <a:buClr>
                <a:srgbClr val="006699"/>
              </a:buClr>
              <a:buSzPct val="59000"/>
              <a:buFont typeface="Wingdings" pitchFamily="2" charset="2"/>
              <a:buChar char="u"/>
            </a:pPr>
            <a:endParaRPr lang="en-US" sz="400">
              <a:solidFill>
                <a:srgbClr val="CC0000"/>
              </a:solidFill>
            </a:endParaRPr>
          </a:p>
        </p:txBody>
      </p:sp>
      <p:pic>
        <p:nvPicPr>
          <p:cNvPr id="9218" name="Picture 11" descr="ybLATpc1-2SoleA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05000"/>
            <a:ext cx="5782603" cy="43603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762000" y="2416314"/>
            <a:ext cx="1811546" cy="707886"/>
          </a:xfrm>
          <a:prstGeom prst="rect">
            <a:avLst/>
          </a:prstGeom>
          <a:noFill/>
        </p:spPr>
        <p:txBody>
          <a:bodyPr wrap="square" rtlCol="0">
            <a:spAutoFit/>
          </a:bodyPr>
          <a:lstStyle/>
          <a:p>
            <a:pPr algn="ctr"/>
            <a:r>
              <a:rPr lang="en-US" sz="2000" b="1" dirty="0" smtClean="0"/>
              <a:t>Native</a:t>
            </a:r>
          </a:p>
          <a:p>
            <a:pPr algn="ctr"/>
            <a:r>
              <a:rPr lang="en-US" sz="2000" b="1" dirty="0" smtClean="0"/>
              <a:t>American</a:t>
            </a:r>
            <a:endParaRPr lang="en-US" sz="2000" b="1" dirty="0"/>
          </a:p>
        </p:txBody>
      </p:sp>
      <p:sp>
        <p:nvSpPr>
          <p:cNvPr id="9" name="TextBox 8"/>
          <p:cNvSpPr txBox="1"/>
          <p:nvPr/>
        </p:nvSpPr>
        <p:spPr>
          <a:xfrm>
            <a:off x="4114800" y="2647890"/>
            <a:ext cx="1811546" cy="400110"/>
          </a:xfrm>
          <a:prstGeom prst="rect">
            <a:avLst/>
          </a:prstGeom>
          <a:noFill/>
        </p:spPr>
        <p:txBody>
          <a:bodyPr wrap="square" rtlCol="0">
            <a:spAutoFit/>
          </a:bodyPr>
          <a:lstStyle/>
          <a:p>
            <a:pPr algn="ctr"/>
            <a:r>
              <a:rPr lang="en-US" sz="2000" b="1" dirty="0" smtClean="0"/>
              <a:t>European</a:t>
            </a:r>
            <a:endParaRPr lang="en-US" sz="2000" b="1" dirty="0"/>
          </a:p>
        </p:txBody>
      </p:sp>
      <p:sp>
        <p:nvSpPr>
          <p:cNvPr id="10" name="TextBox 9"/>
          <p:cNvSpPr txBox="1"/>
          <p:nvPr/>
        </p:nvSpPr>
        <p:spPr>
          <a:xfrm>
            <a:off x="3276600" y="5391090"/>
            <a:ext cx="1811546" cy="400110"/>
          </a:xfrm>
          <a:prstGeom prst="rect">
            <a:avLst/>
          </a:prstGeom>
          <a:noFill/>
        </p:spPr>
        <p:txBody>
          <a:bodyPr wrap="square" rtlCol="0">
            <a:spAutoFit/>
          </a:bodyPr>
          <a:lstStyle/>
          <a:p>
            <a:pPr algn="ctr"/>
            <a:r>
              <a:rPr lang="en-US" sz="2000" b="1" dirty="0" smtClean="0"/>
              <a:t>African</a:t>
            </a:r>
            <a:endParaRPr lang="en-US" sz="2000" b="1" dirty="0"/>
          </a:p>
        </p:txBody>
      </p:sp>
    </p:spTree>
    <p:extLst>
      <p:ext uri="{BB962C8B-B14F-4D97-AF65-F5344CB8AC3E}">
        <p14:creationId xmlns:p14="http://schemas.microsoft.com/office/powerpoint/2010/main" val="5546201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3" name="Text Box 25"/>
          <p:cNvSpPr txBox="1">
            <a:spLocks noChangeArrowheads="1"/>
          </p:cNvSpPr>
          <p:nvPr/>
        </p:nvSpPr>
        <p:spPr bwMode="auto">
          <a:xfrm>
            <a:off x="457200" y="365760"/>
            <a:ext cx="8615805" cy="14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defTabSz="987425" eaLnBrk="0" hangingPunct="0">
              <a:defRPr sz="1400">
                <a:solidFill>
                  <a:schemeClr val="tx1"/>
                </a:solidFill>
                <a:latin typeface="Arial" charset="0"/>
              </a:defRPr>
            </a:lvl1pPr>
            <a:lvl2pPr marL="493713" defTabSz="987425" eaLnBrk="0" hangingPunct="0">
              <a:defRPr sz="1400">
                <a:solidFill>
                  <a:schemeClr val="tx1"/>
                </a:solidFill>
                <a:latin typeface="Arial" charset="0"/>
              </a:defRPr>
            </a:lvl2pPr>
            <a:lvl3pPr marL="987425" defTabSz="987425" eaLnBrk="0" hangingPunct="0">
              <a:defRPr sz="1400">
                <a:solidFill>
                  <a:schemeClr val="tx1"/>
                </a:solidFill>
                <a:latin typeface="Arial" charset="0"/>
              </a:defRPr>
            </a:lvl3pPr>
            <a:lvl4pPr marL="1481138" defTabSz="987425" eaLnBrk="0" hangingPunct="0">
              <a:defRPr sz="1400">
                <a:solidFill>
                  <a:schemeClr val="tx1"/>
                </a:solidFill>
                <a:latin typeface="Arial" charset="0"/>
              </a:defRPr>
            </a:lvl4pPr>
            <a:lvl5pPr marL="1974850" defTabSz="987425" eaLnBrk="0" hangingPunct="0">
              <a:defRPr sz="1400">
                <a:solidFill>
                  <a:schemeClr val="tx1"/>
                </a:solidFill>
                <a:latin typeface="Arial" charset="0"/>
              </a:defRPr>
            </a:lvl5pPr>
            <a:lvl6pPr marL="2432050" algn="ctr" defTabSz="987425" eaLnBrk="0" fontAlgn="base" hangingPunct="0">
              <a:spcBef>
                <a:spcPct val="0"/>
              </a:spcBef>
              <a:spcAft>
                <a:spcPct val="0"/>
              </a:spcAft>
              <a:defRPr sz="1400">
                <a:solidFill>
                  <a:schemeClr val="tx1"/>
                </a:solidFill>
                <a:latin typeface="Arial" charset="0"/>
              </a:defRPr>
            </a:lvl6pPr>
            <a:lvl7pPr marL="2889250" algn="ctr" defTabSz="987425" eaLnBrk="0" fontAlgn="base" hangingPunct="0">
              <a:spcBef>
                <a:spcPct val="0"/>
              </a:spcBef>
              <a:spcAft>
                <a:spcPct val="0"/>
              </a:spcAft>
              <a:defRPr sz="1400">
                <a:solidFill>
                  <a:schemeClr val="tx1"/>
                </a:solidFill>
                <a:latin typeface="Arial" charset="0"/>
              </a:defRPr>
            </a:lvl7pPr>
            <a:lvl8pPr marL="3346450" algn="ctr" defTabSz="987425" eaLnBrk="0" fontAlgn="base" hangingPunct="0">
              <a:spcBef>
                <a:spcPct val="0"/>
              </a:spcBef>
              <a:spcAft>
                <a:spcPct val="0"/>
              </a:spcAft>
              <a:defRPr sz="1400">
                <a:solidFill>
                  <a:schemeClr val="tx1"/>
                </a:solidFill>
                <a:latin typeface="Arial" charset="0"/>
              </a:defRPr>
            </a:lvl8pPr>
            <a:lvl9pPr marL="3803650" algn="ctr" defTabSz="987425" eaLnBrk="0" fontAlgn="base" hangingPunct="0">
              <a:spcBef>
                <a:spcPct val="0"/>
              </a:spcBef>
              <a:spcAft>
                <a:spcPct val="0"/>
              </a:spcAft>
              <a:defRPr sz="1400">
                <a:solidFill>
                  <a:schemeClr val="tx1"/>
                </a:solidFill>
                <a:latin typeface="Arial" charset="0"/>
              </a:defRPr>
            </a:lvl9pPr>
          </a:lstStyle>
          <a:p>
            <a:pPr algn="l" eaLnBrk="1" hangingPunct="1"/>
            <a:r>
              <a:rPr lang="en-US" sz="4400" dirty="0" smtClean="0">
                <a:latin typeface="+mj-lt"/>
              </a:rPr>
              <a:t>The Effect of Ancestry on B2</a:t>
            </a:r>
          </a:p>
          <a:p>
            <a:pPr algn="l" eaLnBrk="1" hangingPunct="1"/>
            <a:r>
              <a:rPr lang="en-US" sz="4400" dirty="0" smtClean="0">
                <a:latin typeface="+mj-lt"/>
              </a:rPr>
              <a:t>and </a:t>
            </a:r>
            <a:r>
              <a:rPr lang="en-US" sz="4400" dirty="0" err="1" smtClean="0">
                <a:latin typeface="+mj-lt"/>
              </a:rPr>
              <a:t>mtSNP</a:t>
            </a:r>
            <a:r>
              <a:rPr lang="en-US" sz="4400" dirty="0" smtClean="0">
                <a:latin typeface="+mj-lt"/>
              </a:rPr>
              <a:t> Associations</a:t>
            </a:r>
            <a:endParaRPr lang="en-US" sz="4400" dirty="0">
              <a:latin typeface="+mj-lt"/>
            </a:endParaRPr>
          </a:p>
        </p:txBody>
      </p:sp>
      <p:sp>
        <p:nvSpPr>
          <p:cNvPr id="27674" name="Rectangle 26"/>
          <p:cNvSpPr>
            <a:spLocks noChangeArrowheads="1"/>
          </p:cNvSpPr>
          <p:nvPr/>
        </p:nvSpPr>
        <p:spPr bwMode="auto">
          <a:xfrm>
            <a:off x="228489" y="6248142"/>
            <a:ext cx="2209219" cy="38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marL="173444" indent="-173444" defTabSz="914257" eaLnBrk="0" hangingPunct="0">
              <a:spcBef>
                <a:spcPct val="40000"/>
              </a:spcBef>
              <a:buClr>
                <a:srgbClr val="006699"/>
              </a:buClr>
              <a:buSzPct val="59000"/>
              <a:buFont typeface="Wingdings" pitchFamily="2" charset="2"/>
              <a:buChar char="u"/>
            </a:pPr>
            <a:endParaRPr lang="en-US" sz="400">
              <a:solidFill>
                <a:srgbClr val="CC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47547010"/>
              </p:ext>
            </p:extLst>
          </p:nvPr>
        </p:nvGraphicFramePr>
        <p:xfrm>
          <a:off x="685800" y="1905000"/>
          <a:ext cx="7695749" cy="4436269"/>
        </p:xfrm>
        <a:graphic>
          <a:graphicData uri="http://schemas.openxmlformats.org/drawingml/2006/table">
            <a:tbl>
              <a:tblPr>
                <a:tableStyleId>{5C22544A-7EE6-4342-B048-85BDC9FD1C3A}</a:tableStyleId>
              </a:tblPr>
              <a:tblGrid>
                <a:gridCol w="2052201"/>
                <a:gridCol w="1410887"/>
                <a:gridCol w="1410887"/>
                <a:gridCol w="1410887"/>
                <a:gridCol w="1410887"/>
              </a:tblGrid>
              <a:tr h="370739">
                <a:tc rowSpan="2">
                  <a:txBody>
                    <a:bodyPr/>
                    <a:lstStyle/>
                    <a:p>
                      <a:pPr algn="ctr" fontAlgn="ctr"/>
                      <a:r>
                        <a:rPr lang="en-US" sz="2000" b="1" u="none" strike="noStrike" dirty="0" err="1" smtClean="0">
                          <a:effectLst/>
                        </a:rPr>
                        <a:t>Haplogroup</a:t>
                      </a:r>
                      <a:r>
                        <a:rPr lang="en-US" sz="2000" b="1" u="none" strike="noStrike" dirty="0" smtClean="0">
                          <a:effectLst/>
                        </a:rPr>
                        <a:t>/SNP</a:t>
                      </a:r>
                      <a:endParaRPr lang="en-US" sz="2000" b="1" i="1" u="none" strike="noStrike" dirty="0">
                        <a:effectLst/>
                        <a:latin typeface="Geneva CY"/>
                      </a:endParaRPr>
                    </a:p>
                  </a:txBody>
                  <a:tcPr marL="6327" marR="6327" marT="6327" marB="0" anchor="ctr">
                    <a:solidFill>
                      <a:schemeClr val="bg1">
                        <a:lumMod val="85000"/>
                      </a:schemeClr>
                    </a:solidFill>
                  </a:tcPr>
                </a:tc>
                <a:tc gridSpan="2">
                  <a:txBody>
                    <a:bodyPr/>
                    <a:lstStyle/>
                    <a:p>
                      <a:pPr algn="ctr" fontAlgn="b"/>
                      <a:r>
                        <a:rPr lang="en-US" sz="2000" b="1" u="none" strike="noStrike">
                          <a:effectLst/>
                        </a:rPr>
                        <a:t>Unadjusted</a:t>
                      </a:r>
                      <a:endParaRPr lang="en-US" sz="2000" b="1" i="1" u="none" strike="noStrike">
                        <a:effectLst/>
                        <a:latin typeface="Verdana"/>
                      </a:endParaRPr>
                    </a:p>
                  </a:txBody>
                  <a:tcPr marL="6327" marR="6327" marT="6327" marB="0" anchor="b">
                    <a:solidFill>
                      <a:schemeClr val="bg1">
                        <a:lumMod val="85000"/>
                      </a:schemeClr>
                    </a:solidFill>
                  </a:tcPr>
                </a:tc>
                <a:tc hMerge="1">
                  <a:txBody>
                    <a:bodyPr/>
                    <a:lstStyle/>
                    <a:p>
                      <a:endParaRPr lang="en-US"/>
                    </a:p>
                  </a:txBody>
                  <a:tcPr/>
                </a:tc>
                <a:tc gridSpan="2">
                  <a:txBody>
                    <a:bodyPr/>
                    <a:lstStyle/>
                    <a:p>
                      <a:pPr algn="ctr" fontAlgn="b"/>
                      <a:r>
                        <a:rPr lang="en-US" sz="2000" b="1" u="none" strike="noStrike">
                          <a:effectLst/>
                        </a:rPr>
                        <a:t>Adjusted</a:t>
                      </a:r>
                      <a:endParaRPr lang="en-US" sz="2000" b="1" i="1" u="none" strike="noStrike">
                        <a:effectLst/>
                        <a:latin typeface="Verdana"/>
                      </a:endParaRPr>
                    </a:p>
                  </a:txBody>
                  <a:tcPr marL="6327" marR="6327" marT="6327" marB="0" anchor="b">
                    <a:solidFill>
                      <a:schemeClr val="bg1">
                        <a:lumMod val="85000"/>
                      </a:schemeClr>
                    </a:solidFill>
                  </a:tcPr>
                </a:tc>
                <a:tc hMerge="1">
                  <a:txBody>
                    <a:bodyPr/>
                    <a:lstStyle/>
                    <a:p>
                      <a:endParaRPr lang="en-US"/>
                    </a:p>
                  </a:txBody>
                  <a:tcPr/>
                </a:tc>
              </a:tr>
              <a:tr h="332006">
                <a:tc vMerge="1">
                  <a:txBody>
                    <a:bodyPr/>
                    <a:lstStyle/>
                    <a:p>
                      <a:endParaRPr lang="en-US"/>
                    </a:p>
                  </a:txBody>
                  <a:tcPr/>
                </a:tc>
                <a:tc>
                  <a:txBody>
                    <a:bodyPr/>
                    <a:lstStyle/>
                    <a:p>
                      <a:pPr algn="ctr" fontAlgn="ctr"/>
                      <a:r>
                        <a:rPr lang="en-US" sz="2000" b="1" u="none" strike="noStrike" dirty="0">
                          <a:effectLst/>
                        </a:rPr>
                        <a:t>OR</a:t>
                      </a:r>
                      <a:endParaRPr lang="en-US" sz="2000" b="1" i="1" u="none" strike="noStrike" dirty="0">
                        <a:effectLst/>
                        <a:latin typeface="Geneva CY"/>
                      </a:endParaRPr>
                    </a:p>
                  </a:txBody>
                  <a:tcPr marL="6327" marR="6327" marT="6327" marB="0" anchor="ctr">
                    <a:solidFill>
                      <a:schemeClr val="bg1">
                        <a:lumMod val="85000"/>
                      </a:schemeClr>
                    </a:solidFill>
                  </a:tcPr>
                </a:tc>
                <a:tc>
                  <a:txBody>
                    <a:bodyPr/>
                    <a:lstStyle/>
                    <a:p>
                      <a:pPr algn="ctr" fontAlgn="ctr"/>
                      <a:r>
                        <a:rPr lang="en-US" sz="2000" b="1" u="none" strike="noStrike" dirty="0">
                          <a:effectLst/>
                        </a:rPr>
                        <a:t>P-value</a:t>
                      </a:r>
                      <a:endParaRPr lang="en-US" sz="2000" b="1" i="1" u="none" strike="noStrike" dirty="0">
                        <a:effectLst/>
                        <a:latin typeface="Geneva CY"/>
                      </a:endParaRPr>
                    </a:p>
                  </a:txBody>
                  <a:tcPr marL="6327" marR="6327" marT="6327" marB="0" anchor="ctr">
                    <a:solidFill>
                      <a:schemeClr val="bg1">
                        <a:lumMod val="85000"/>
                      </a:schemeClr>
                    </a:solidFill>
                  </a:tcPr>
                </a:tc>
                <a:tc>
                  <a:txBody>
                    <a:bodyPr/>
                    <a:lstStyle/>
                    <a:p>
                      <a:pPr algn="ctr" fontAlgn="ctr"/>
                      <a:r>
                        <a:rPr lang="en-US" sz="2000" b="1" u="none" strike="noStrike" dirty="0">
                          <a:effectLst/>
                        </a:rPr>
                        <a:t>OR</a:t>
                      </a:r>
                      <a:endParaRPr lang="en-US" sz="2000" b="1" i="1" u="none" strike="noStrike" dirty="0">
                        <a:effectLst/>
                        <a:latin typeface="Geneva CY"/>
                      </a:endParaRPr>
                    </a:p>
                  </a:txBody>
                  <a:tcPr marL="6327" marR="6327" marT="6327" marB="0" anchor="ctr">
                    <a:solidFill>
                      <a:schemeClr val="bg1">
                        <a:lumMod val="85000"/>
                      </a:schemeClr>
                    </a:solidFill>
                  </a:tcPr>
                </a:tc>
                <a:tc>
                  <a:txBody>
                    <a:bodyPr/>
                    <a:lstStyle/>
                    <a:p>
                      <a:pPr algn="ctr" fontAlgn="ctr"/>
                      <a:r>
                        <a:rPr lang="en-US" sz="2000" b="1" u="none" strike="noStrike" dirty="0">
                          <a:effectLst/>
                        </a:rPr>
                        <a:t>P-value</a:t>
                      </a:r>
                      <a:endParaRPr lang="en-US" sz="2000" b="1" i="1" u="none" strike="noStrike" dirty="0">
                        <a:effectLst/>
                        <a:latin typeface="Geneva CY"/>
                      </a:endParaRPr>
                    </a:p>
                  </a:txBody>
                  <a:tcPr marL="6327" marR="6327" marT="6327" marB="0" anchor="ctr">
                    <a:solidFill>
                      <a:schemeClr val="bg1">
                        <a:lumMod val="85000"/>
                      </a:schemeClr>
                    </a:solidFill>
                  </a:tcPr>
                </a:tc>
              </a:tr>
              <a:tr h="251422">
                <a:tc gridSpan="5">
                  <a:txBody>
                    <a:bodyPr/>
                    <a:lstStyle/>
                    <a:p>
                      <a:pPr algn="l" fontAlgn="b"/>
                      <a:r>
                        <a:rPr lang="en-US" sz="2000" u="none" strike="noStrike" dirty="0" smtClean="0">
                          <a:effectLst/>
                        </a:rPr>
                        <a:t>non-Hispanic white</a:t>
                      </a:r>
                      <a:endParaRPr lang="en-US" sz="2000" b="1" i="0" u="none" strike="noStrike" dirty="0">
                        <a:effectLst/>
                        <a:latin typeface="Geneva CY"/>
                      </a:endParaRPr>
                    </a:p>
                  </a:txBody>
                  <a:tcPr marL="6327" marR="6327" marT="6327" marB="0" anchor="b"/>
                </a:tc>
                <a:tc hMerge="1">
                  <a:txBody>
                    <a:bodyPr/>
                    <a:lstStyle/>
                    <a:p>
                      <a:pPr algn="ctr" fontAlgn="b"/>
                      <a:endParaRPr lang="en-US" sz="2000" b="0" i="0" u="none" strike="noStrike" dirty="0">
                        <a:effectLst/>
                        <a:latin typeface="Geneva CY"/>
                      </a:endParaRPr>
                    </a:p>
                  </a:txBody>
                  <a:tcPr marL="6327" marR="6327" marT="6327" marB="0" anchor="b"/>
                </a:tc>
                <a:tc hMerge="1">
                  <a:txBody>
                    <a:bodyPr/>
                    <a:lstStyle/>
                    <a:p>
                      <a:pPr algn="ctr" fontAlgn="b"/>
                      <a:endParaRPr lang="en-US" sz="2000" b="0" i="0" u="none" strike="noStrike" dirty="0">
                        <a:effectLst/>
                        <a:latin typeface="Geneva CY"/>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r>
              <a:tr h="251422">
                <a:tc>
                  <a:txBody>
                    <a:bodyPr/>
                    <a:lstStyle/>
                    <a:p>
                      <a:pPr algn="ctr" fontAlgn="b"/>
                      <a:r>
                        <a:rPr lang="en-US" sz="2000" u="none" strike="noStrike">
                          <a:effectLst/>
                        </a:rPr>
                        <a:t>B2</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2.95</a:t>
                      </a:r>
                      <a:endParaRPr lang="en-US" sz="2000" b="0" i="0" u="none" strike="noStrike">
                        <a:effectLst/>
                        <a:latin typeface="Geneva"/>
                      </a:endParaRPr>
                    </a:p>
                  </a:txBody>
                  <a:tcPr marL="6327" marR="6327" marT="6327" marB="0" anchor="b"/>
                </a:tc>
                <a:tc>
                  <a:txBody>
                    <a:bodyPr/>
                    <a:lstStyle/>
                    <a:p>
                      <a:pPr algn="ctr" fontAlgn="b"/>
                      <a:r>
                        <a:rPr lang="en-US" sz="2000" u="none" strike="noStrike" dirty="0" smtClean="0">
                          <a:effectLst/>
                        </a:rPr>
                        <a:t>3.88*10</a:t>
                      </a:r>
                      <a:r>
                        <a:rPr lang="en-US" sz="2000" u="none" strike="noStrike" baseline="30000" dirty="0" smtClean="0">
                          <a:effectLst/>
                        </a:rPr>
                        <a:t>-5</a:t>
                      </a:r>
                      <a:endParaRPr lang="en-US" sz="2000" b="0" i="0" u="none" strike="noStrike" baseline="30000" dirty="0">
                        <a:effectLst/>
                        <a:latin typeface="Geneva"/>
                      </a:endParaRPr>
                    </a:p>
                  </a:txBody>
                  <a:tcPr marL="6327" marR="6327" marT="6327" marB="0" anchor="b"/>
                </a:tc>
                <a:tc>
                  <a:txBody>
                    <a:bodyPr/>
                    <a:lstStyle/>
                    <a:p>
                      <a:pPr algn="ctr" fontAlgn="b"/>
                      <a:r>
                        <a:rPr lang="en-US" sz="2000" u="none" strike="noStrike">
                          <a:effectLst/>
                        </a:rPr>
                        <a:t>3.34</a:t>
                      </a:r>
                      <a:endParaRPr lang="en-US" sz="2000" b="0" i="0" u="none" strike="noStrike">
                        <a:effectLst/>
                        <a:latin typeface="Geneva"/>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rPr>
                        <a:t>1.54*10</a:t>
                      </a:r>
                      <a:r>
                        <a:rPr lang="en-US" sz="2000" u="none" strike="noStrike" baseline="30000" dirty="0" smtClean="0">
                          <a:effectLst/>
                        </a:rPr>
                        <a:t>-5</a:t>
                      </a:r>
                      <a:endParaRPr lang="en-US" sz="2000" b="0" i="0" u="none" strike="noStrike" dirty="0">
                        <a:effectLst/>
                        <a:latin typeface="Geneva"/>
                      </a:endParaRPr>
                    </a:p>
                  </a:txBody>
                  <a:tcPr marL="6327" marR="6327" marT="6327" marB="0" anchor="b"/>
                </a:tc>
              </a:tr>
              <a:tr h="251422">
                <a:tc>
                  <a:txBody>
                    <a:bodyPr/>
                    <a:lstStyle/>
                    <a:p>
                      <a:pPr algn="ctr" fontAlgn="b"/>
                      <a:r>
                        <a:rPr lang="en-US" sz="2000" u="none" strike="noStrike" dirty="0">
                          <a:effectLst/>
                        </a:rPr>
                        <a:t>rs28358586</a:t>
                      </a:r>
                      <a:endParaRPr lang="en-US" sz="2000" b="0" i="0" u="none" strike="noStrike" dirty="0">
                        <a:effectLst/>
                        <a:latin typeface="Geneva"/>
                      </a:endParaRPr>
                    </a:p>
                  </a:txBody>
                  <a:tcPr marL="6327" marR="6327" marT="6327" marB="0" anchor="ctr"/>
                </a:tc>
                <a:tc>
                  <a:txBody>
                    <a:bodyPr/>
                    <a:lstStyle/>
                    <a:p>
                      <a:pPr algn="ctr" fontAlgn="b"/>
                      <a:r>
                        <a:rPr lang="en-US" sz="2000" u="none" strike="noStrike">
                          <a:effectLst/>
                        </a:rPr>
                        <a:t>1.71</a:t>
                      </a:r>
                      <a:endParaRPr lang="en-US" sz="2000" b="0" i="0" u="none" strike="noStrike">
                        <a:effectLst/>
                        <a:latin typeface="Geneva"/>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rPr>
                        <a:t>1.93*10</a:t>
                      </a:r>
                      <a:r>
                        <a:rPr lang="en-US" sz="2000" u="none" strike="noStrike" baseline="30000" dirty="0" smtClean="0">
                          <a:effectLst/>
                        </a:rPr>
                        <a:t>-2</a:t>
                      </a:r>
                      <a:endParaRPr lang="en-US" sz="2000" b="0" i="0" u="none" strike="noStrike" baseline="30000" dirty="0" smtClean="0">
                        <a:effectLst/>
                        <a:latin typeface="Geneva"/>
                      </a:endParaRPr>
                    </a:p>
                  </a:txBody>
                  <a:tcPr marL="6327" marR="6327" marT="6327" marB="0" anchor="b"/>
                </a:tc>
                <a:tc>
                  <a:txBody>
                    <a:bodyPr/>
                    <a:lstStyle/>
                    <a:p>
                      <a:pPr algn="ctr" fontAlgn="b"/>
                      <a:r>
                        <a:rPr lang="en-US" sz="2000" u="none" strike="noStrike">
                          <a:effectLst/>
                        </a:rPr>
                        <a:t>2.08</a:t>
                      </a:r>
                      <a:endParaRPr lang="en-US" sz="2000" b="0" i="0" u="none" strike="noStrike">
                        <a:effectLst/>
                        <a:latin typeface="Geneva"/>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rPr>
                        <a:t>2.40*10</a:t>
                      </a:r>
                      <a:r>
                        <a:rPr lang="en-US" sz="2000" u="none" strike="noStrike" baseline="30000" dirty="0" smtClean="0">
                          <a:effectLst/>
                        </a:rPr>
                        <a:t>-3</a:t>
                      </a:r>
                      <a:endParaRPr lang="en-US" sz="2000" b="0" i="0" u="none" strike="noStrike" baseline="30000" dirty="0" smtClean="0">
                        <a:effectLst/>
                        <a:latin typeface="Geneva"/>
                      </a:endParaRPr>
                    </a:p>
                  </a:txBody>
                  <a:tcPr marL="6327" marR="6327" marT="6327" marB="0" anchor="b"/>
                </a:tc>
              </a:tr>
              <a:tr h="251422">
                <a:tc>
                  <a:txBody>
                    <a:bodyPr/>
                    <a:lstStyle/>
                    <a:p>
                      <a:pPr algn="ctr" fontAlgn="b"/>
                      <a:r>
                        <a:rPr lang="en-US" sz="2000" u="none" strike="noStrike">
                          <a:effectLst/>
                        </a:rPr>
                        <a:t>rs28357981</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3.59</a:t>
                      </a:r>
                      <a:endParaRPr lang="en-US" sz="2000" b="0" i="0" u="none" strike="noStrike">
                        <a:effectLst/>
                        <a:latin typeface="Geneva"/>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rPr>
                        <a:t>8.37*10</a:t>
                      </a:r>
                      <a:r>
                        <a:rPr lang="en-US" sz="2000" u="none" strike="noStrike" baseline="30000" dirty="0" smtClean="0">
                          <a:effectLst/>
                        </a:rPr>
                        <a:t>-7</a:t>
                      </a:r>
                      <a:endParaRPr lang="en-US" sz="2000" b="0" i="0" u="none" strike="noStrike" dirty="0">
                        <a:effectLst/>
                        <a:latin typeface="Geneva"/>
                      </a:endParaRPr>
                    </a:p>
                  </a:txBody>
                  <a:tcPr marL="6327" marR="6327" marT="6327" marB="0" anchor="b"/>
                </a:tc>
                <a:tc>
                  <a:txBody>
                    <a:bodyPr/>
                    <a:lstStyle/>
                    <a:p>
                      <a:pPr algn="ctr" fontAlgn="b"/>
                      <a:r>
                        <a:rPr lang="en-US" sz="2000" u="none" strike="noStrike">
                          <a:effectLst/>
                        </a:rPr>
                        <a:t>4.35</a:t>
                      </a:r>
                      <a:endParaRPr lang="en-US" sz="2000" b="0" i="0" u="none" strike="noStrike">
                        <a:effectLst/>
                        <a:latin typeface="Geneva"/>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rPr>
                        <a:t>1.05*10</a:t>
                      </a:r>
                      <a:r>
                        <a:rPr lang="en-US" sz="2000" u="none" strike="noStrike" baseline="30000" dirty="0" smtClean="0">
                          <a:effectLst/>
                        </a:rPr>
                        <a:t>-7</a:t>
                      </a:r>
                      <a:endParaRPr lang="en-US" sz="2000" b="0" i="0" u="none" strike="noStrike" dirty="0">
                        <a:effectLst/>
                        <a:latin typeface="Geneva"/>
                      </a:endParaRPr>
                    </a:p>
                  </a:txBody>
                  <a:tcPr marL="6327" marR="6327" marT="6327" marB="0" anchor="b"/>
                </a:tc>
              </a:tr>
              <a:tr h="251422">
                <a:tc>
                  <a:txBody>
                    <a:bodyPr/>
                    <a:lstStyle/>
                    <a:p>
                      <a:pPr algn="ctr" fontAlgn="b"/>
                      <a:r>
                        <a:rPr lang="en-US" sz="2000" u="none" strike="noStrike">
                          <a:effectLst/>
                        </a:rPr>
                        <a:t>rs1029294</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2.96</a:t>
                      </a:r>
                      <a:endParaRPr lang="en-US" sz="2000" b="0" i="0" u="none" strike="noStrike">
                        <a:effectLst/>
                        <a:latin typeface="Geneva"/>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rPr>
                        <a:t>4.49*10</a:t>
                      </a:r>
                      <a:r>
                        <a:rPr lang="en-US" sz="2000" u="none" strike="noStrike" baseline="30000" dirty="0" smtClean="0">
                          <a:effectLst/>
                        </a:rPr>
                        <a:t>-6</a:t>
                      </a:r>
                      <a:endParaRPr lang="en-US" sz="2000" b="0" i="0" u="none" strike="noStrike" dirty="0">
                        <a:effectLst/>
                        <a:latin typeface="Geneva"/>
                      </a:endParaRPr>
                    </a:p>
                  </a:txBody>
                  <a:tcPr marL="6327" marR="6327" marT="6327" marB="0" anchor="b"/>
                </a:tc>
                <a:tc>
                  <a:txBody>
                    <a:bodyPr/>
                    <a:lstStyle/>
                    <a:p>
                      <a:pPr algn="ctr" fontAlgn="b"/>
                      <a:r>
                        <a:rPr lang="en-US" sz="2000" u="none" strike="noStrike">
                          <a:effectLst/>
                        </a:rPr>
                        <a:t>3.15</a:t>
                      </a:r>
                      <a:endParaRPr lang="en-US" sz="2000" b="0" i="0" u="none" strike="noStrike">
                        <a:effectLst/>
                        <a:latin typeface="Geneva"/>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rPr>
                        <a:t>5.04*10</a:t>
                      </a:r>
                      <a:r>
                        <a:rPr lang="en-US" sz="2000" u="none" strike="noStrike" baseline="30000" dirty="0" smtClean="0">
                          <a:effectLst/>
                        </a:rPr>
                        <a:t>-6</a:t>
                      </a:r>
                      <a:endParaRPr lang="en-US" sz="2000" b="0" i="0" u="none" strike="noStrike" dirty="0">
                        <a:effectLst/>
                        <a:latin typeface="Geneva"/>
                      </a:endParaRPr>
                    </a:p>
                  </a:txBody>
                  <a:tcPr marL="6327" marR="6327" marT="6327" marB="0" anchor="b"/>
                </a:tc>
              </a:tr>
              <a:tr h="251422">
                <a:tc>
                  <a:txBody>
                    <a:bodyPr/>
                    <a:lstStyle/>
                    <a:p>
                      <a:pPr algn="ctr" fontAlgn="b"/>
                      <a:r>
                        <a:rPr lang="en-US" sz="2000" u="none" strike="noStrike">
                          <a:effectLst/>
                        </a:rPr>
                        <a:t>rs3134801</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2.20</a:t>
                      </a:r>
                      <a:endParaRPr lang="en-US" sz="2000" b="0" i="0" u="none" strike="noStrike">
                        <a:effectLst/>
                        <a:latin typeface="Geneva"/>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rPr>
                        <a:t>7.04*10</a:t>
                      </a:r>
                      <a:r>
                        <a:rPr lang="en-US" sz="2000" u="none" strike="noStrike" baseline="30000" dirty="0" smtClean="0">
                          <a:effectLst/>
                        </a:rPr>
                        <a:t>-4</a:t>
                      </a:r>
                      <a:endParaRPr lang="en-US" sz="2000" b="0" i="0" u="none" strike="noStrike" dirty="0">
                        <a:effectLst/>
                        <a:latin typeface="Geneva"/>
                      </a:endParaRPr>
                    </a:p>
                  </a:txBody>
                  <a:tcPr marL="6327" marR="6327" marT="6327" marB="0" anchor="b"/>
                </a:tc>
                <a:tc>
                  <a:txBody>
                    <a:bodyPr/>
                    <a:lstStyle/>
                    <a:p>
                      <a:pPr algn="ctr" fontAlgn="b"/>
                      <a:r>
                        <a:rPr lang="en-US" sz="2000" u="none" strike="noStrike" dirty="0">
                          <a:effectLst/>
                        </a:rPr>
                        <a:t>2.50</a:t>
                      </a:r>
                      <a:endParaRPr lang="en-US" sz="2000" b="0" i="0" u="none" strike="noStrike" dirty="0">
                        <a:effectLst/>
                        <a:latin typeface="Geneva"/>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rPr>
                        <a:t>2.00*10</a:t>
                      </a:r>
                      <a:r>
                        <a:rPr lang="en-US" sz="2000" u="none" strike="noStrike" baseline="30000" dirty="0" smtClean="0">
                          <a:effectLst/>
                        </a:rPr>
                        <a:t>-4</a:t>
                      </a:r>
                      <a:endParaRPr lang="en-US" sz="2000" b="0" i="0" u="none" strike="noStrike" dirty="0">
                        <a:effectLst/>
                        <a:latin typeface="Geneva"/>
                      </a:endParaRPr>
                    </a:p>
                  </a:txBody>
                  <a:tcPr marL="6327" marR="6327" marT="6327" marB="0" anchor="b"/>
                </a:tc>
              </a:tr>
              <a:tr h="251422">
                <a:tc gridSpan="5">
                  <a:txBody>
                    <a:bodyPr/>
                    <a:lstStyle/>
                    <a:p>
                      <a:pPr algn="l" fontAlgn="b"/>
                      <a:r>
                        <a:rPr lang="en-US" sz="2000" u="none" strike="noStrike" dirty="0">
                          <a:effectLst/>
                        </a:rPr>
                        <a:t>Latino</a:t>
                      </a:r>
                      <a:endParaRPr lang="en-US" sz="2000" b="1" i="0" u="none" strike="noStrike" dirty="0">
                        <a:effectLst/>
                        <a:latin typeface="Geneva CY"/>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r>
              <a:tr h="251422">
                <a:tc>
                  <a:txBody>
                    <a:bodyPr/>
                    <a:lstStyle/>
                    <a:p>
                      <a:pPr algn="ctr" fontAlgn="b"/>
                      <a:r>
                        <a:rPr lang="en-US" sz="2000" u="none" strike="noStrike">
                          <a:effectLst/>
                        </a:rPr>
                        <a:t>B2</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1.34</a:t>
                      </a:r>
                      <a:endParaRPr lang="en-US" sz="2000" b="0" i="0" u="none" strike="noStrike">
                        <a:effectLst/>
                        <a:latin typeface="Geneva"/>
                      </a:endParaRPr>
                    </a:p>
                  </a:txBody>
                  <a:tcPr marL="6327" marR="6327" marT="6327" marB="0" anchor="b"/>
                </a:tc>
                <a:tc>
                  <a:txBody>
                    <a:bodyPr/>
                    <a:lstStyle/>
                    <a:p>
                      <a:pPr algn="ctr" fontAlgn="b"/>
                      <a:r>
                        <a:rPr lang="en-US" sz="2000" u="none" strike="noStrike" dirty="0">
                          <a:effectLst/>
                        </a:rPr>
                        <a:t>0.031</a:t>
                      </a:r>
                      <a:endParaRPr lang="en-US" sz="2000" b="0" i="0" u="none" strike="noStrike" dirty="0">
                        <a:effectLst/>
                        <a:latin typeface="Geneva"/>
                      </a:endParaRPr>
                    </a:p>
                  </a:txBody>
                  <a:tcPr marL="6327" marR="6327" marT="6327" marB="0" anchor="b"/>
                </a:tc>
                <a:tc>
                  <a:txBody>
                    <a:bodyPr/>
                    <a:lstStyle/>
                    <a:p>
                      <a:pPr algn="ctr" fontAlgn="b"/>
                      <a:r>
                        <a:rPr lang="en-US" sz="2000" u="none" strike="noStrike" dirty="0">
                          <a:effectLst/>
                        </a:rPr>
                        <a:t>1.19</a:t>
                      </a:r>
                      <a:endParaRPr lang="en-US" sz="2000" b="0" i="0" u="none" strike="noStrike" dirty="0">
                        <a:effectLst/>
                        <a:latin typeface="Geneva"/>
                      </a:endParaRPr>
                    </a:p>
                  </a:txBody>
                  <a:tcPr marL="6327" marR="6327" marT="6327" marB="0" anchor="b"/>
                </a:tc>
                <a:tc>
                  <a:txBody>
                    <a:bodyPr/>
                    <a:lstStyle/>
                    <a:p>
                      <a:pPr algn="ctr" fontAlgn="b"/>
                      <a:r>
                        <a:rPr lang="en-US" sz="2000" u="none" strike="noStrike">
                          <a:effectLst/>
                        </a:rPr>
                        <a:t>0.220</a:t>
                      </a:r>
                      <a:endParaRPr lang="en-US" sz="2000" b="0" i="0" u="none" strike="noStrike">
                        <a:effectLst/>
                        <a:latin typeface="Geneva"/>
                      </a:endParaRPr>
                    </a:p>
                  </a:txBody>
                  <a:tcPr marL="6327" marR="6327" marT="6327" marB="0" anchor="b"/>
                </a:tc>
              </a:tr>
              <a:tr h="251422">
                <a:tc>
                  <a:txBody>
                    <a:bodyPr/>
                    <a:lstStyle/>
                    <a:p>
                      <a:pPr algn="ctr" fontAlgn="b"/>
                      <a:r>
                        <a:rPr lang="en-US" sz="2000" u="none" strike="noStrike">
                          <a:effectLst/>
                        </a:rPr>
                        <a:t>rs28358586</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1.33</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0.038</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1.20</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0.206</a:t>
                      </a:r>
                      <a:endParaRPr lang="en-US" sz="2000" b="0" i="0" u="none" strike="noStrike">
                        <a:effectLst/>
                        <a:latin typeface="Geneva"/>
                      </a:endParaRPr>
                    </a:p>
                  </a:txBody>
                  <a:tcPr marL="6327" marR="6327" marT="6327" marB="0" anchor="b"/>
                </a:tc>
              </a:tr>
              <a:tr h="251422">
                <a:tc>
                  <a:txBody>
                    <a:bodyPr/>
                    <a:lstStyle/>
                    <a:p>
                      <a:pPr algn="ctr" fontAlgn="b"/>
                      <a:r>
                        <a:rPr lang="en-US" sz="2000" u="none" strike="noStrike">
                          <a:effectLst/>
                        </a:rPr>
                        <a:t>rs28357981</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1.38</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0.016</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1.24</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0.133</a:t>
                      </a:r>
                      <a:endParaRPr lang="en-US" sz="2000" b="0" i="0" u="none" strike="noStrike">
                        <a:effectLst/>
                        <a:latin typeface="Geneva"/>
                      </a:endParaRPr>
                    </a:p>
                  </a:txBody>
                  <a:tcPr marL="6327" marR="6327" marT="6327" marB="0" anchor="b"/>
                </a:tc>
              </a:tr>
              <a:tr h="251422">
                <a:tc>
                  <a:txBody>
                    <a:bodyPr/>
                    <a:lstStyle/>
                    <a:p>
                      <a:pPr algn="ctr" fontAlgn="b"/>
                      <a:r>
                        <a:rPr lang="en-US" sz="2000" u="none" strike="noStrike">
                          <a:effectLst/>
                        </a:rPr>
                        <a:t>rs1029294</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1.34</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0.031</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1.19</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0.229</a:t>
                      </a:r>
                      <a:endParaRPr lang="en-US" sz="2000" b="0" i="0" u="none" strike="noStrike">
                        <a:effectLst/>
                        <a:latin typeface="Geneva"/>
                      </a:endParaRPr>
                    </a:p>
                  </a:txBody>
                  <a:tcPr marL="6327" marR="6327" marT="6327" marB="0" anchor="b"/>
                </a:tc>
              </a:tr>
              <a:tr h="251422">
                <a:tc>
                  <a:txBody>
                    <a:bodyPr/>
                    <a:lstStyle/>
                    <a:p>
                      <a:pPr algn="ctr" fontAlgn="b"/>
                      <a:r>
                        <a:rPr lang="en-US" sz="2000" u="none" strike="noStrike">
                          <a:effectLst/>
                        </a:rPr>
                        <a:t>rs3134801</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1.32</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0.039</a:t>
                      </a:r>
                      <a:endParaRPr lang="en-US" sz="2000" b="0" i="0" u="none" strike="noStrike">
                        <a:effectLst/>
                        <a:latin typeface="Geneva"/>
                      </a:endParaRPr>
                    </a:p>
                  </a:txBody>
                  <a:tcPr marL="6327" marR="6327" marT="6327" marB="0" anchor="b"/>
                </a:tc>
                <a:tc>
                  <a:txBody>
                    <a:bodyPr/>
                    <a:lstStyle/>
                    <a:p>
                      <a:pPr algn="ctr" fontAlgn="b"/>
                      <a:r>
                        <a:rPr lang="en-US" sz="2000" u="none" strike="noStrike">
                          <a:effectLst/>
                        </a:rPr>
                        <a:t>1.19</a:t>
                      </a:r>
                      <a:endParaRPr lang="en-US" sz="2000" b="0" i="0" u="none" strike="noStrike">
                        <a:effectLst/>
                        <a:latin typeface="Geneva"/>
                      </a:endParaRPr>
                    </a:p>
                  </a:txBody>
                  <a:tcPr marL="6327" marR="6327" marT="6327" marB="0" anchor="b"/>
                </a:tc>
                <a:tc>
                  <a:txBody>
                    <a:bodyPr/>
                    <a:lstStyle/>
                    <a:p>
                      <a:pPr algn="ctr" fontAlgn="b"/>
                      <a:r>
                        <a:rPr lang="en-US" sz="2000" u="none" strike="noStrike" dirty="0">
                          <a:effectLst/>
                        </a:rPr>
                        <a:t>0.235</a:t>
                      </a:r>
                      <a:endParaRPr lang="en-US" sz="2000" b="0" i="0" u="none" strike="noStrike" dirty="0">
                        <a:effectLst/>
                        <a:latin typeface="Geneva"/>
                      </a:endParaRPr>
                    </a:p>
                  </a:txBody>
                  <a:tcPr marL="6327" marR="6327" marT="6327" marB="0" anchor="b"/>
                </a:tc>
              </a:tr>
            </a:tbl>
          </a:graphicData>
        </a:graphic>
      </p:graphicFrame>
    </p:spTree>
    <p:extLst>
      <p:ext uri="{BB962C8B-B14F-4D97-AF65-F5344CB8AC3E}">
        <p14:creationId xmlns:p14="http://schemas.microsoft.com/office/powerpoint/2010/main" val="23424170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US" dirty="0" smtClean="0"/>
              <a:t>Outline</a:t>
            </a:r>
          </a:p>
        </p:txBody>
      </p:sp>
      <p:sp>
        <p:nvSpPr>
          <p:cNvPr id="28675" name="Content Placeholder 2"/>
          <p:cNvSpPr>
            <a:spLocks noGrp="1"/>
          </p:cNvSpPr>
          <p:nvPr>
            <p:ph idx="4294967295"/>
          </p:nvPr>
        </p:nvSpPr>
        <p:spPr/>
        <p:txBody>
          <a:bodyPr/>
          <a:lstStyle/>
          <a:p>
            <a:pPr eaLnBrk="1" hangingPunct="1"/>
            <a:r>
              <a:rPr lang="en-US" sz="2800" smtClean="0"/>
              <a:t>Mitochondrial DNA</a:t>
            </a:r>
          </a:p>
          <a:p>
            <a:pPr eaLnBrk="1" hangingPunct="1"/>
            <a:endParaRPr lang="en-US" sz="2800" smtClean="0"/>
          </a:p>
          <a:p>
            <a:pPr eaLnBrk="1" hangingPunct="1"/>
            <a:r>
              <a:rPr lang="en-US" sz="2800" b="1" i="1" smtClean="0"/>
              <a:t>De Novo </a:t>
            </a:r>
            <a:r>
              <a:rPr lang="en-US" sz="2800" b="1" smtClean="0"/>
              <a:t>Variation</a:t>
            </a:r>
          </a:p>
          <a:p>
            <a:pPr eaLnBrk="1" hangingPunct="1"/>
            <a:endParaRPr lang="en-US" sz="2800" smtClean="0"/>
          </a:p>
          <a:p>
            <a:pPr eaLnBrk="1" hangingPunct="1"/>
            <a:r>
              <a:rPr lang="en-US" sz="2800" smtClean="0"/>
              <a:t>Parent-of-origin Effects</a:t>
            </a:r>
          </a:p>
          <a:p>
            <a:pPr eaLnBrk="1" hangingPunct="1"/>
            <a:endParaRPr lang="en-US" sz="2800" smtClean="0"/>
          </a:p>
          <a:p>
            <a:pPr eaLnBrk="1" hangingPunct="1"/>
            <a:r>
              <a:rPr lang="en-US" sz="2800" smtClean="0"/>
              <a:t>Epigenetics: DNA Methylation and Histone Modification</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en-US" dirty="0" smtClean="0"/>
              <a:t>Your</a:t>
            </a:r>
            <a:r>
              <a:rPr lang="en-US" i="1" dirty="0" smtClean="0"/>
              <a:t> De Novo </a:t>
            </a:r>
            <a:r>
              <a:rPr lang="en-US" dirty="0" smtClean="0"/>
              <a:t>Mutations</a:t>
            </a:r>
          </a:p>
        </p:txBody>
      </p:sp>
      <p:sp>
        <p:nvSpPr>
          <p:cNvPr id="30723" name="Content Placeholder 2"/>
          <p:cNvSpPr>
            <a:spLocks noGrp="1"/>
          </p:cNvSpPr>
          <p:nvPr>
            <p:ph idx="4294967295"/>
          </p:nvPr>
        </p:nvSpPr>
        <p:spPr/>
        <p:txBody>
          <a:bodyPr/>
          <a:lstStyle/>
          <a:p>
            <a:pPr eaLnBrk="1" hangingPunct="1"/>
            <a:r>
              <a:rPr lang="en-US" sz="2800" dirty="0" smtClean="0"/>
              <a:t>74 new SNPs</a:t>
            </a:r>
          </a:p>
          <a:p>
            <a:pPr eaLnBrk="1" hangingPunct="1"/>
            <a:r>
              <a:rPr lang="en-US" sz="2800" dirty="0" smtClean="0"/>
              <a:t>2 new </a:t>
            </a:r>
            <a:r>
              <a:rPr lang="en-US" sz="2800" dirty="0" err="1" smtClean="0"/>
              <a:t>Indels</a:t>
            </a:r>
            <a:endParaRPr lang="en-US" sz="2800" dirty="0" smtClean="0"/>
          </a:p>
          <a:p>
            <a:pPr eaLnBrk="1" hangingPunct="1"/>
            <a:r>
              <a:rPr lang="en-US" sz="2800" dirty="0" smtClean="0"/>
              <a:t>Rarely a CNV</a:t>
            </a:r>
          </a:p>
          <a:p>
            <a:pPr eaLnBrk="1" hangingPunct="1"/>
            <a:endParaRPr lang="en-US" sz="2800" dirty="0"/>
          </a:p>
        </p:txBody>
      </p:sp>
    </p:spTree>
    <p:extLst>
      <p:ext uri="{BB962C8B-B14F-4D97-AF65-F5344CB8AC3E}">
        <p14:creationId xmlns:p14="http://schemas.microsoft.com/office/powerpoint/2010/main" val="15993397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en-US" i="1" dirty="0" smtClean="0"/>
              <a:t>De Novo </a:t>
            </a:r>
            <a:r>
              <a:rPr lang="en-US" dirty="0" smtClean="0"/>
              <a:t>Mutation Methods</a:t>
            </a:r>
          </a:p>
        </p:txBody>
      </p:sp>
      <p:sp>
        <p:nvSpPr>
          <p:cNvPr id="30723" name="Content Placeholder 2"/>
          <p:cNvSpPr>
            <a:spLocks noGrp="1"/>
          </p:cNvSpPr>
          <p:nvPr>
            <p:ph idx="4294967295"/>
          </p:nvPr>
        </p:nvSpPr>
        <p:spPr>
          <a:xfrm>
            <a:off x="685800" y="1905000"/>
            <a:ext cx="7772400" cy="4724400"/>
          </a:xfrm>
        </p:spPr>
        <p:txBody>
          <a:bodyPr/>
          <a:lstStyle/>
          <a:p>
            <a:pPr eaLnBrk="1" hangingPunct="1"/>
            <a:r>
              <a:rPr lang="en-US" sz="2800" dirty="0" smtClean="0"/>
              <a:t>Family Design</a:t>
            </a:r>
          </a:p>
          <a:p>
            <a:pPr lvl="1" eaLnBrk="1" hangingPunct="1"/>
            <a:r>
              <a:rPr lang="en-US" sz="2400" dirty="0" smtClean="0"/>
              <a:t>Trios</a:t>
            </a:r>
          </a:p>
          <a:p>
            <a:pPr eaLnBrk="1" hangingPunct="1"/>
            <a:r>
              <a:rPr lang="en-US" sz="2800" dirty="0" err="1" smtClean="0"/>
              <a:t>Exome</a:t>
            </a:r>
            <a:r>
              <a:rPr lang="en-US" sz="2800" dirty="0" smtClean="0"/>
              <a:t> Sequencing</a:t>
            </a:r>
          </a:p>
          <a:p>
            <a:pPr lvl="1" eaLnBrk="1" hangingPunct="1"/>
            <a:r>
              <a:rPr lang="en-US" sz="2400" dirty="0" smtClean="0"/>
              <a:t>Coding Variants</a:t>
            </a:r>
          </a:p>
          <a:p>
            <a:pPr eaLnBrk="1" hangingPunct="1"/>
            <a:r>
              <a:rPr lang="en-US" sz="2800" dirty="0" smtClean="0"/>
              <a:t>Array CGH</a:t>
            </a:r>
          </a:p>
          <a:p>
            <a:pPr lvl="1" eaLnBrk="1" hangingPunct="1"/>
            <a:r>
              <a:rPr lang="en-US" sz="2400" dirty="0" smtClean="0"/>
              <a:t>CNVs</a:t>
            </a:r>
          </a:p>
          <a:p>
            <a:pPr eaLnBrk="1" hangingPunct="1"/>
            <a:r>
              <a:rPr lang="en-US" sz="2800" dirty="0" smtClean="0"/>
              <a:t>Bioinformatics</a:t>
            </a:r>
          </a:p>
          <a:p>
            <a:pPr lvl="1" eaLnBrk="1" hangingPunct="1"/>
            <a:r>
              <a:rPr lang="en-US" sz="2400" dirty="0" smtClean="0"/>
              <a:t>Filter artifacts</a:t>
            </a:r>
          </a:p>
          <a:p>
            <a:pPr eaLnBrk="1" hangingPunct="1"/>
            <a:r>
              <a:rPr lang="en-US" sz="2800" dirty="0" smtClean="0"/>
              <a:t>Sanger Sequencing</a:t>
            </a:r>
          </a:p>
          <a:p>
            <a:pPr lvl="1" eaLnBrk="1" hangingPunct="1"/>
            <a:r>
              <a:rPr lang="en-US" sz="2400" dirty="0" smtClean="0"/>
              <a:t>Confirmatory</a:t>
            </a:r>
          </a:p>
        </p:txBody>
      </p:sp>
    </p:spTree>
    <p:extLst>
      <p:ext uri="{BB962C8B-B14F-4D97-AF65-F5344CB8AC3E}">
        <p14:creationId xmlns:p14="http://schemas.microsoft.com/office/powerpoint/2010/main" val="15993397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Sporadic Autism </a:t>
            </a:r>
            <a:r>
              <a:rPr lang="en-US" dirty="0" err="1" smtClean="0"/>
              <a:t>Exome</a:t>
            </a:r>
            <a:r>
              <a:rPr lang="en-US" dirty="0" smtClean="0"/>
              <a:t> Study</a:t>
            </a:r>
            <a:br>
              <a:rPr lang="en-US" dirty="0" smtClean="0"/>
            </a:br>
            <a:r>
              <a:rPr lang="en-US" dirty="0" smtClean="0"/>
              <a:t> and </a:t>
            </a:r>
            <a:r>
              <a:rPr lang="en-US" i="1" dirty="0" smtClean="0"/>
              <a:t>De Novo </a:t>
            </a:r>
            <a:r>
              <a:rPr lang="en-US" dirty="0" smtClean="0"/>
              <a:t>Mutations</a:t>
            </a:r>
          </a:p>
        </p:txBody>
      </p:sp>
      <p:sp>
        <p:nvSpPr>
          <p:cNvPr id="6" name="Content Placeholder 2"/>
          <p:cNvSpPr txBox="1">
            <a:spLocks/>
          </p:cNvSpPr>
          <p:nvPr/>
        </p:nvSpPr>
        <p:spPr bwMode="auto">
          <a:xfrm>
            <a:off x="685800" y="19812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800" kern="0" dirty="0" smtClean="0"/>
              <a:t>209 Families, 677 Individuals</a:t>
            </a:r>
          </a:p>
          <a:p>
            <a:pPr lvl="1" eaLnBrk="1" hangingPunct="1"/>
            <a:r>
              <a:rPr lang="en-US" sz="2400" kern="0" dirty="0" smtClean="0"/>
              <a:t>Trios</a:t>
            </a:r>
          </a:p>
          <a:p>
            <a:pPr lvl="1" eaLnBrk="1" hangingPunct="1"/>
            <a:r>
              <a:rPr lang="en-US" sz="2400" kern="0" dirty="0" smtClean="0"/>
              <a:t>Unaffected Siblings</a:t>
            </a:r>
          </a:p>
          <a:p>
            <a:pPr eaLnBrk="1" hangingPunct="1"/>
            <a:r>
              <a:rPr lang="en-US" sz="2800" kern="0" dirty="0" err="1" smtClean="0"/>
              <a:t>Exome</a:t>
            </a:r>
            <a:r>
              <a:rPr lang="en-US" sz="2800" kern="0" dirty="0" smtClean="0"/>
              <a:t> Sequencing</a:t>
            </a:r>
            <a:endParaRPr lang="en-US" sz="2400" kern="0" dirty="0" smtClean="0"/>
          </a:p>
          <a:p>
            <a:pPr eaLnBrk="1" hangingPunct="1"/>
            <a:r>
              <a:rPr lang="en-US" sz="2800" kern="0" dirty="0" smtClean="0"/>
              <a:t>248 </a:t>
            </a:r>
            <a:r>
              <a:rPr lang="en-US" sz="2800" i="1" kern="0" dirty="0" smtClean="0"/>
              <a:t>De Novo </a:t>
            </a:r>
            <a:r>
              <a:rPr lang="en-US" sz="2800" kern="0" dirty="0" smtClean="0"/>
              <a:t>Events</a:t>
            </a:r>
          </a:p>
          <a:p>
            <a:pPr lvl="1" eaLnBrk="1" hangingPunct="1"/>
            <a:r>
              <a:rPr lang="en-US" sz="2400" kern="0" dirty="0" smtClean="0"/>
              <a:t>225 SNVs (single nucleotide variants)</a:t>
            </a:r>
          </a:p>
          <a:p>
            <a:pPr lvl="1" eaLnBrk="1" hangingPunct="1"/>
            <a:r>
              <a:rPr lang="en-US" sz="2400" kern="0" dirty="0" smtClean="0"/>
              <a:t>17 </a:t>
            </a:r>
            <a:r>
              <a:rPr lang="en-US" sz="2400" kern="0" dirty="0" err="1" smtClean="0"/>
              <a:t>Indels</a:t>
            </a:r>
            <a:endParaRPr lang="en-US" sz="2400" kern="0" dirty="0" smtClean="0"/>
          </a:p>
          <a:p>
            <a:pPr lvl="1" eaLnBrk="1" hangingPunct="1"/>
            <a:r>
              <a:rPr lang="en-US" sz="2400" kern="0" dirty="0" smtClean="0"/>
              <a:t>6 CNVs</a:t>
            </a:r>
          </a:p>
          <a:p>
            <a:pPr eaLnBrk="1" hangingPunct="1"/>
            <a:r>
              <a:rPr lang="en-US" sz="2800" kern="0" dirty="0" smtClean="0"/>
              <a:t>181 </a:t>
            </a:r>
            <a:r>
              <a:rPr lang="en-US" sz="2800" kern="0" dirty="0" err="1" smtClean="0"/>
              <a:t>nonsynonymous</a:t>
            </a:r>
            <a:r>
              <a:rPr lang="en-US" sz="2800" kern="0" dirty="0" smtClean="0"/>
              <a:t> changes</a:t>
            </a:r>
          </a:p>
          <a:p>
            <a:pPr lvl="1" eaLnBrk="1" hangingPunct="1"/>
            <a:r>
              <a:rPr lang="en-US" sz="2400" kern="0" dirty="0" smtClean="0"/>
              <a:t>120 severe</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i="1" dirty="0" smtClean="0"/>
              <a:t>De Novo </a:t>
            </a:r>
            <a:r>
              <a:rPr lang="en-US" dirty="0" smtClean="0"/>
              <a:t>Mutations and Autism Spectrum Disorder</a:t>
            </a:r>
          </a:p>
        </p:txBody>
      </p:sp>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2419350"/>
            <a:ext cx="85534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4246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US" smtClean="0"/>
              <a:t>Outline</a:t>
            </a:r>
          </a:p>
        </p:txBody>
      </p:sp>
      <p:sp>
        <p:nvSpPr>
          <p:cNvPr id="5123" name="Content Placeholder 2"/>
          <p:cNvSpPr>
            <a:spLocks noGrp="1"/>
          </p:cNvSpPr>
          <p:nvPr>
            <p:ph idx="4294967295"/>
          </p:nvPr>
        </p:nvSpPr>
        <p:spPr/>
        <p:txBody>
          <a:bodyPr/>
          <a:lstStyle/>
          <a:p>
            <a:pPr eaLnBrk="1" hangingPunct="1"/>
            <a:r>
              <a:rPr lang="en-US" sz="2800" b="1" smtClean="0"/>
              <a:t>Mitochondrial DNA</a:t>
            </a:r>
          </a:p>
          <a:p>
            <a:pPr eaLnBrk="1" hangingPunct="1"/>
            <a:endParaRPr lang="en-US" sz="2800" smtClean="0"/>
          </a:p>
          <a:p>
            <a:pPr eaLnBrk="1" hangingPunct="1"/>
            <a:r>
              <a:rPr lang="en-US" sz="2800" i="1" smtClean="0"/>
              <a:t>De Novo </a:t>
            </a:r>
            <a:r>
              <a:rPr lang="en-US" sz="2800" smtClean="0"/>
              <a:t>Variation</a:t>
            </a:r>
          </a:p>
          <a:p>
            <a:pPr eaLnBrk="1" hangingPunct="1"/>
            <a:endParaRPr lang="en-US" sz="2800" smtClean="0"/>
          </a:p>
          <a:p>
            <a:pPr eaLnBrk="1" hangingPunct="1"/>
            <a:r>
              <a:rPr lang="en-US" sz="2800" smtClean="0"/>
              <a:t>Parent-of-origin Effects</a:t>
            </a:r>
          </a:p>
          <a:p>
            <a:pPr eaLnBrk="1" hangingPunct="1"/>
            <a:endParaRPr lang="en-US" sz="2800" smtClean="0"/>
          </a:p>
          <a:p>
            <a:pPr eaLnBrk="1" hangingPunct="1"/>
            <a:r>
              <a:rPr lang="en-US" sz="2800" smtClean="0"/>
              <a:t>Epigenetics: DNA Methylation and Histone Modification</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pPr eaLnBrk="1" hangingPunct="1"/>
            <a:r>
              <a:rPr lang="en-US" smtClean="0"/>
              <a:t>Outline</a:t>
            </a:r>
          </a:p>
        </p:txBody>
      </p:sp>
      <p:sp>
        <p:nvSpPr>
          <p:cNvPr id="29699" name="Content Placeholder 2"/>
          <p:cNvSpPr>
            <a:spLocks noGrp="1"/>
          </p:cNvSpPr>
          <p:nvPr>
            <p:ph idx="4294967295"/>
          </p:nvPr>
        </p:nvSpPr>
        <p:spPr/>
        <p:txBody>
          <a:bodyPr/>
          <a:lstStyle/>
          <a:p>
            <a:pPr eaLnBrk="1" hangingPunct="1"/>
            <a:r>
              <a:rPr lang="en-US" sz="2800" dirty="0" smtClean="0"/>
              <a:t>Mitochondrial DNA</a:t>
            </a:r>
          </a:p>
          <a:p>
            <a:pPr eaLnBrk="1" hangingPunct="1"/>
            <a:endParaRPr lang="en-US" sz="2800" dirty="0" smtClean="0"/>
          </a:p>
          <a:p>
            <a:pPr eaLnBrk="1" hangingPunct="1"/>
            <a:r>
              <a:rPr lang="en-US" sz="2800" i="1" dirty="0" smtClean="0"/>
              <a:t>De Novo </a:t>
            </a:r>
            <a:r>
              <a:rPr lang="en-US" sz="2800" dirty="0" smtClean="0"/>
              <a:t>Variation</a:t>
            </a:r>
          </a:p>
          <a:p>
            <a:pPr eaLnBrk="1" hangingPunct="1"/>
            <a:endParaRPr lang="en-US" sz="2800" dirty="0" smtClean="0"/>
          </a:p>
          <a:p>
            <a:pPr eaLnBrk="1" hangingPunct="1"/>
            <a:r>
              <a:rPr lang="en-US" sz="2800" b="1" dirty="0" smtClean="0"/>
              <a:t>Parent-of-origin Effects</a:t>
            </a:r>
          </a:p>
          <a:p>
            <a:pPr eaLnBrk="1" hangingPunct="1"/>
            <a:endParaRPr lang="en-US" sz="2800" dirty="0" smtClean="0"/>
          </a:p>
          <a:p>
            <a:pPr eaLnBrk="1" hangingPunct="1"/>
            <a:r>
              <a:rPr lang="en-US" sz="2800" dirty="0" smtClean="0"/>
              <a:t>Epigenetics: DNA Methylation and Histone Modification</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Parent-of-origin Effects</a:t>
            </a:r>
          </a:p>
        </p:txBody>
      </p:sp>
      <p:sp>
        <p:nvSpPr>
          <p:cNvPr id="3" name="Content Placeholder 2"/>
          <p:cNvSpPr txBox="1">
            <a:spLocks/>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800" kern="0" dirty="0" smtClean="0"/>
              <a:t>In utero effects</a:t>
            </a:r>
          </a:p>
          <a:p>
            <a:pPr lvl="1" eaLnBrk="1" hangingPunct="1"/>
            <a:r>
              <a:rPr lang="en-US" sz="2400" kern="0" dirty="0" smtClean="0"/>
              <a:t>Mother’s genotype can affect environment</a:t>
            </a:r>
          </a:p>
          <a:p>
            <a:pPr marL="457200" lvl="1" indent="0" eaLnBrk="1" hangingPunct="1">
              <a:buNone/>
            </a:pPr>
            <a:endParaRPr lang="en-US" sz="2400" kern="0" dirty="0" smtClean="0"/>
          </a:p>
          <a:p>
            <a:pPr eaLnBrk="1" hangingPunct="1"/>
            <a:r>
              <a:rPr lang="en-US" sz="2800" kern="0" dirty="0" smtClean="0"/>
              <a:t>Imprinting</a:t>
            </a:r>
          </a:p>
          <a:p>
            <a:pPr lvl="1" eaLnBrk="1" hangingPunct="1"/>
            <a:r>
              <a:rPr lang="en-US" sz="2400" kern="0" dirty="0" smtClean="0"/>
              <a:t>Genes expressed only from one parent</a:t>
            </a:r>
          </a:p>
          <a:p>
            <a:pPr lvl="1" eaLnBrk="1" hangingPunct="1"/>
            <a:r>
              <a:rPr lang="en-US" sz="2400" kern="0" dirty="0" smtClean="0"/>
              <a:t>DNA Methylation</a:t>
            </a:r>
          </a:p>
          <a:p>
            <a:pPr lvl="1" eaLnBrk="1" hangingPunct="1"/>
            <a:r>
              <a:rPr lang="en-US" sz="2400" kern="0" dirty="0" smtClean="0"/>
              <a:t>&lt;1% of genes</a:t>
            </a:r>
          </a:p>
          <a:p>
            <a:pPr eaLnBrk="1" hangingPunct="1"/>
            <a:endParaRPr lang="en-US" sz="2800" kern="0" dirty="0" smtClean="0"/>
          </a:p>
          <a:p>
            <a:pPr eaLnBrk="1" hangingPunct="1"/>
            <a:endParaRPr lang="en-US" sz="2800" kern="0" dirty="0" smtClean="0"/>
          </a:p>
        </p:txBody>
      </p:sp>
    </p:spTree>
    <p:extLst>
      <p:ext uri="{BB962C8B-B14F-4D97-AF65-F5344CB8AC3E}">
        <p14:creationId xmlns:p14="http://schemas.microsoft.com/office/powerpoint/2010/main" val="189762707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Testicular Germ Cell Tumors and Maternal Genotype</a:t>
            </a:r>
          </a:p>
        </p:txBody>
      </p:sp>
      <p:pic>
        <p:nvPicPr>
          <p:cNvPr id="195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29" y="3200400"/>
            <a:ext cx="8660342"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55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2514600"/>
            <a:ext cx="88455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6270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Parent-of-origin Effects in GWAS Findings</a:t>
            </a:r>
          </a:p>
        </p:txBody>
      </p:sp>
      <p:pic>
        <p:nvPicPr>
          <p:cNvPr id="194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6162675"/>
            <a:ext cx="68199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19800"/>
            <a:ext cx="16573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975" y="1981200"/>
            <a:ext cx="690562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6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75" y="3838575"/>
            <a:ext cx="13811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6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495800"/>
            <a:ext cx="6705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7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 y="4914900"/>
            <a:ext cx="165735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7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5486400"/>
            <a:ext cx="6553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6270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Diseases of Imprinting: </a:t>
            </a:r>
            <a:r>
              <a:rPr lang="en-US" dirty="0" err="1" smtClean="0"/>
              <a:t>Prader-Willi</a:t>
            </a:r>
            <a:r>
              <a:rPr lang="en-US" dirty="0" smtClean="0"/>
              <a:t> and </a:t>
            </a:r>
            <a:r>
              <a:rPr lang="en-US" dirty="0" err="1" smtClean="0"/>
              <a:t>Angelman</a:t>
            </a:r>
            <a:r>
              <a:rPr lang="en-US" dirty="0" smtClean="0"/>
              <a:t/>
            </a:r>
            <a:br>
              <a:rPr lang="en-US" dirty="0" smtClean="0"/>
            </a:br>
            <a:endParaRPr lang="en-US" dirty="0" smtClean="0"/>
          </a:p>
        </p:txBody>
      </p:sp>
      <p:grpSp>
        <p:nvGrpSpPr>
          <p:cNvPr id="4" name="Group 3"/>
          <p:cNvGrpSpPr>
            <a:grpSpLocks/>
          </p:cNvGrpSpPr>
          <p:nvPr/>
        </p:nvGrpSpPr>
        <p:grpSpPr bwMode="auto">
          <a:xfrm>
            <a:off x="682625" y="2084387"/>
            <a:ext cx="1603375" cy="4011613"/>
            <a:chOff x="380999" y="838200"/>
            <a:chExt cx="1603351" cy="4011448"/>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838200"/>
              <a:ext cx="1603351" cy="401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416624" y="1764475"/>
              <a:ext cx="609601" cy="304800"/>
            </a:xfrm>
            <a:prstGeom prst="rect">
              <a:avLst/>
            </a:prstGeom>
            <a:solidFill>
              <a:schemeClr val="bg1"/>
            </a:solidFill>
            <a:ln w="9525" algn="ctr">
              <a:solidFill>
                <a:schemeClr val="bg1"/>
              </a:solidFill>
              <a:round/>
              <a:headEnd/>
              <a:tailEnd/>
            </a:ln>
          </p:spPr>
          <p:txBody>
            <a:bodyPr/>
            <a:lstStyle/>
            <a:p>
              <a:endParaRPr lang="en-US"/>
            </a:p>
          </p:txBody>
        </p:sp>
      </p:grpSp>
      <p:sp>
        <p:nvSpPr>
          <p:cNvPr id="7" name="TextBox 6"/>
          <p:cNvSpPr txBox="1"/>
          <p:nvPr/>
        </p:nvSpPr>
        <p:spPr>
          <a:xfrm>
            <a:off x="1905000" y="3048000"/>
            <a:ext cx="1543050" cy="338138"/>
          </a:xfrm>
          <a:prstGeom prst="rect">
            <a:avLst/>
          </a:prstGeom>
          <a:noFill/>
        </p:spPr>
        <p:txBody>
          <a:bodyPr wrap="none">
            <a:spAutoFit/>
          </a:bodyPr>
          <a:lstStyle/>
          <a:p>
            <a:pPr>
              <a:defRPr/>
            </a:pPr>
            <a:r>
              <a:rPr lang="en-US" sz="1600" dirty="0">
                <a:solidFill>
                  <a:srgbClr val="FF0000"/>
                </a:solidFill>
                <a:latin typeface="Tahoma" pitchFamily="34" charset="0"/>
                <a:ea typeface="Tahoma" pitchFamily="34" charset="0"/>
                <a:cs typeface="Tahoma" pitchFamily="34" charset="0"/>
              </a:rPr>
              <a:t>PWS/AS region</a:t>
            </a:r>
          </a:p>
        </p:txBody>
      </p:sp>
      <p:cxnSp>
        <p:nvCxnSpPr>
          <p:cNvPr id="8" name="Straight Arrow Connector 6"/>
          <p:cNvCxnSpPr>
            <a:cxnSpLocks noChangeShapeType="1"/>
            <a:stCxn id="7" idx="3"/>
            <a:endCxn id="10" idx="1"/>
          </p:cNvCxnSpPr>
          <p:nvPr/>
        </p:nvCxnSpPr>
        <p:spPr bwMode="auto">
          <a:xfrm flipV="1">
            <a:off x="3448050" y="2693988"/>
            <a:ext cx="285750" cy="523081"/>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a:cxnSpLocks noChangeShapeType="1"/>
            <a:stCxn id="7" idx="3"/>
            <a:endCxn id="11" idx="1"/>
          </p:cNvCxnSpPr>
          <p:nvPr/>
        </p:nvCxnSpPr>
        <p:spPr bwMode="auto">
          <a:xfrm>
            <a:off x="3448050" y="3217069"/>
            <a:ext cx="285750" cy="1535906"/>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3733800" y="2339975"/>
            <a:ext cx="5156200" cy="708025"/>
          </a:xfrm>
          <a:prstGeom prst="rect">
            <a:avLst/>
          </a:prstGeom>
          <a:noFill/>
        </p:spPr>
        <p:txBody>
          <a:bodyPr>
            <a:spAutoFit/>
          </a:bodyPr>
          <a:lstStyle/>
          <a:p>
            <a:pPr>
              <a:defRPr/>
            </a:pPr>
            <a:r>
              <a:rPr lang="en-US" sz="2000" dirty="0">
                <a:latin typeface="Tahoma" pitchFamily="34" charset="0"/>
                <a:ea typeface="Tahoma" pitchFamily="34" charset="0"/>
                <a:cs typeface="Tahoma" pitchFamily="34" charset="0"/>
              </a:rPr>
              <a:t>Paternal loss = </a:t>
            </a:r>
            <a:r>
              <a:rPr lang="en-US" sz="2000" b="1" dirty="0" err="1">
                <a:latin typeface="Tahoma" pitchFamily="34" charset="0"/>
                <a:ea typeface="Tahoma" pitchFamily="34" charset="0"/>
                <a:cs typeface="Tahoma" pitchFamily="34" charset="0"/>
              </a:rPr>
              <a:t>Prader-Willi</a:t>
            </a:r>
            <a:r>
              <a:rPr lang="en-US" sz="2000" b="1" dirty="0">
                <a:latin typeface="Tahoma" pitchFamily="34" charset="0"/>
                <a:ea typeface="Tahoma" pitchFamily="34" charset="0"/>
                <a:cs typeface="Tahoma" pitchFamily="34" charset="0"/>
              </a:rPr>
              <a:t> </a:t>
            </a:r>
            <a:r>
              <a:rPr lang="en-US" sz="2000" dirty="0">
                <a:latin typeface="Tahoma" pitchFamily="34" charset="0"/>
                <a:ea typeface="Tahoma" pitchFamily="34" charset="0"/>
                <a:cs typeface="Tahoma" pitchFamily="34" charset="0"/>
              </a:rPr>
              <a:t>(gene </a:t>
            </a:r>
            <a:r>
              <a:rPr lang="en-US" sz="2000" i="1" dirty="0">
                <a:latin typeface="Tahoma" pitchFamily="34" charset="0"/>
                <a:ea typeface="Tahoma" pitchFamily="34" charset="0"/>
                <a:cs typeface="Tahoma" pitchFamily="34" charset="0"/>
              </a:rPr>
              <a:t>SNRPN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Necdin</a:t>
            </a:r>
            <a:r>
              <a:rPr lang="en-US" sz="2000" dirty="0">
                <a:latin typeface="Tahoma" pitchFamily="34" charset="0"/>
                <a:ea typeface="Tahoma" pitchFamily="34" charset="0"/>
                <a:cs typeface="Tahoma" pitchFamily="34" charset="0"/>
              </a:rPr>
              <a:t> gene, clusters of </a:t>
            </a:r>
            <a:r>
              <a:rPr lang="en-US" sz="2000" dirty="0" err="1">
                <a:latin typeface="Tahoma" pitchFamily="34" charset="0"/>
                <a:ea typeface="Tahoma" pitchFamily="34" charset="0"/>
                <a:cs typeface="Tahoma" pitchFamily="34" charset="0"/>
              </a:rPr>
              <a:t>snoRNAs</a:t>
            </a:r>
            <a:r>
              <a:rPr lang="en-US" sz="2000" dirty="0">
                <a:latin typeface="Tahoma" pitchFamily="34" charset="0"/>
                <a:ea typeface="Tahoma" pitchFamily="34" charset="0"/>
                <a:cs typeface="Tahoma" pitchFamily="34" charset="0"/>
              </a:rPr>
              <a:t>)</a:t>
            </a:r>
          </a:p>
        </p:txBody>
      </p:sp>
      <p:sp>
        <p:nvSpPr>
          <p:cNvPr id="11" name="TextBox 10"/>
          <p:cNvSpPr txBox="1"/>
          <p:nvPr/>
        </p:nvSpPr>
        <p:spPr>
          <a:xfrm>
            <a:off x="3733800" y="4552950"/>
            <a:ext cx="4979988" cy="400050"/>
          </a:xfrm>
          <a:prstGeom prst="rect">
            <a:avLst/>
          </a:prstGeom>
          <a:noFill/>
        </p:spPr>
        <p:txBody>
          <a:bodyPr wrap="none">
            <a:spAutoFit/>
          </a:bodyPr>
          <a:lstStyle/>
          <a:p>
            <a:pPr>
              <a:defRPr/>
            </a:pPr>
            <a:r>
              <a:rPr lang="en-US" sz="2000" dirty="0">
                <a:latin typeface="Tahoma" pitchFamily="34" charset="0"/>
                <a:ea typeface="Tahoma" pitchFamily="34" charset="0"/>
                <a:cs typeface="Tahoma" pitchFamily="34" charset="0"/>
              </a:rPr>
              <a:t>Maternal loss = </a:t>
            </a:r>
            <a:r>
              <a:rPr lang="en-US" sz="2000" b="1" dirty="0" err="1">
                <a:latin typeface="Tahoma" pitchFamily="34" charset="0"/>
                <a:ea typeface="Tahoma" pitchFamily="34" charset="0"/>
                <a:cs typeface="Tahoma" pitchFamily="34" charset="0"/>
              </a:rPr>
              <a:t>Angelman</a:t>
            </a:r>
            <a:r>
              <a:rPr lang="en-US" sz="2000" dirty="0">
                <a:latin typeface="Tahoma" pitchFamily="34" charset="0"/>
                <a:ea typeface="Tahoma" pitchFamily="34" charset="0"/>
                <a:cs typeface="Tahoma" pitchFamily="34" charset="0"/>
              </a:rPr>
              <a:t> (gene </a:t>
            </a:r>
            <a:r>
              <a:rPr lang="en-US" sz="2000" i="1" dirty="0">
                <a:latin typeface="Tahoma" pitchFamily="34" charset="0"/>
                <a:ea typeface="Tahoma" pitchFamily="34" charset="0"/>
                <a:cs typeface="Tahoma" pitchFamily="34" charset="0"/>
              </a:rPr>
              <a:t>UBE3A</a:t>
            </a:r>
            <a:r>
              <a:rPr lang="en-US" sz="2000" dirty="0">
                <a:latin typeface="Tahoma" pitchFamily="34" charset="0"/>
                <a:ea typeface="Tahoma" pitchFamily="34" charset="0"/>
                <a:cs typeface="Tahoma" pitchFamily="34" charset="0"/>
              </a:rPr>
              <a:t>)</a:t>
            </a:r>
          </a:p>
        </p:txBody>
      </p:sp>
      <p:sp>
        <p:nvSpPr>
          <p:cNvPr id="12" name="Right Brace 10"/>
          <p:cNvSpPr>
            <a:spLocks/>
          </p:cNvSpPr>
          <p:nvPr/>
        </p:nvSpPr>
        <p:spPr bwMode="auto">
          <a:xfrm rot="5400000">
            <a:off x="7643019" y="4385469"/>
            <a:ext cx="315912" cy="1428750"/>
          </a:xfrm>
          <a:prstGeom prst="rightBrace">
            <a:avLst>
              <a:gd name="adj1" fmla="val 833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TextBox 12"/>
          <p:cNvSpPr txBox="1"/>
          <p:nvPr/>
        </p:nvSpPr>
        <p:spPr>
          <a:xfrm>
            <a:off x="6416675" y="5257800"/>
            <a:ext cx="2473325" cy="831850"/>
          </a:xfrm>
          <a:prstGeom prst="rect">
            <a:avLst/>
          </a:prstGeom>
          <a:solidFill>
            <a:srgbClr val="FFFF99"/>
          </a:solidFill>
        </p:spPr>
        <p:txBody>
          <a:bodyPr>
            <a:spAutoFit/>
          </a:bodyPr>
          <a:lstStyle/>
          <a:p>
            <a:pPr algn="ctr">
              <a:defRPr/>
            </a:pPr>
            <a:r>
              <a:rPr lang="en-US" sz="1600" dirty="0">
                <a:latin typeface="Tahoma" pitchFamily="34" charset="0"/>
                <a:ea typeface="Tahoma" pitchFamily="34" charset="0"/>
                <a:cs typeface="Tahoma" pitchFamily="34" charset="0"/>
              </a:rPr>
              <a:t>Paternal allele silenced in hippocampus and cerebellum</a:t>
            </a:r>
          </a:p>
        </p:txBody>
      </p:sp>
    </p:spTree>
    <p:extLst>
      <p:ext uri="{BB962C8B-B14F-4D97-AF65-F5344CB8AC3E}">
        <p14:creationId xmlns:p14="http://schemas.microsoft.com/office/powerpoint/2010/main" val="8169617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t>Outline</a:t>
            </a:r>
          </a:p>
        </p:txBody>
      </p:sp>
      <p:sp>
        <p:nvSpPr>
          <p:cNvPr id="31747" name="Content Placeholder 2"/>
          <p:cNvSpPr>
            <a:spLocks noGrp="1"/>
          </p:cNvSpPr>
          <p:nvPr>
            <p:ph idx="4294967295"/>
          </p:nvPr>
        </p:nvSpPr>
        <p:spPr/>
        <p:txBody>
          <a:bodyPr/>
          <a:lstStyle/>
          <a:p>
            <a:pPr eaLnBrk="1" hangingPunct="1"/>
            <a:r>
              <a:rPr lang="en-US" sz="2800" dirty="0" smtClean="0"/>
              <a:t>Mitochondrial DNA</a:t>
            </a:r>
          </a:p>
          <a:p>
            <a:pPr eaLnBrk="1" hangingPunct="1"/>
            <a:endParaRPr lang="en-US" sz="2800" dirty="0" smtClean="0"/>
          </a:p>
          <a:p>
            <a:pPr eaLnBrk="1" hangingPunct="1"/>
            <a:r>
              <a:rPr lang="en-US" sz="2800" i="1" dirty="0" smtClean="0"/>
              <a:t>De Novo </a:t>
            </a:r>
            <a:r>
              <a:rPr lang="en-US" sz="2800" dirty="0" smtClean="0"/>
              <a:t>Variation</a:t>
            </a:r>
          </a:p>
          <a:p>
            <a:pPr eaLnBrk="1" hangingPunct="1"/>
            <a:endParaRPr lang="en-US" sz="2800" dirty="0" smtClean="0"/>
          </a:p>
          <a:p>
            <a:pPr eaLnBrk="1" hangingPunct="1"/>
            <a:r>
              <a:rPr lang="en-US" sz="2800" dirty="0" smtClean="0"/>
              <a:t>Parent-of-origin Effects</a:t>
            </a:r>
          </a:p>
          <a:p>
            <a:pPr eaLnBrk="1" hangingPunct="1"/>
            <a:endParaRPr lang="en-US" sz="2800" dirty="0" smtClean="0"/>
          </a:p>
          <a:p>
            <a:pPr eaLnBrk="1" hangingPunct="1"/>
            <a:r>
              <a:rPr lang="en-US" sz="2800" b="1" dirty="0" smtClean="0"/>
              <a:t>Epigenetics: DNA Methylation and Histone Modification</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457200" y="983159"/>
            <a:ext cx="32912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4400" dirty="0"/>
              <a:t>Epi-genetics</a:t>
            </a:r>
          </a:p>
        </p:txBody>
      </p:sp>
      <p:sp>
        <p:nvSpPr>
          <p:cNvPr id="5" name="Right Brace 4"/>
          <p:cNvSpPr/>
          <p:nvPr/>
        </p:nvSpPr>
        <p:spPr>
          <a:xfrm rot="16200000">
            <a:off x="800100" y="571500"/>
            <a:ext cx="304800" cy="8382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772" name="TextBox 7"/>
          <p:cNvSpPr txBox="1">
            <a:spLocks noChangeArrowheads="1"/>
          </p:cNvSpPr>
          <p:nvPr/>
        </p:nvSpPr>
        <p:spPr bwMode="auto">
          <a:xfrm>
            <a:off x="152400" y="152400"/>
            <a:ext cx="16129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3600" dirty="0"/>
              <a:t>‘</a:t>
            </a:r>
            <a:r>
              <a:rPr lang="en-US" sz="4400" dirty="0"/>
              <a:t>Over</a:t>
            </a:r>
            <a:r>
              <a:rPr lang="en-US" sz="3600" dirty="0"/>
              <a:t>’</a:t>
            </a:r>
          </a:p>
        </p:txBody>
      </p:sp>
      <p:sp>
        <p:nvSpPr>
          <p:cNvPr id="6" name="TextBox 5"/>
          <p:cNvSpPr txBox="1">
            <a:spLocks noChangeArrowheads="1"/>
          </p:cNvSpPr>
          <p:nvPr/>
        </p:nvSpPr>
        <p:spPr bwMode="auto">
          <a:xfrm>
            <a:off x="1070932" y="2152471"/>
            <a:ext cx="72348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dirty="0"/>
              <a:t>Epigenetic gene regulation comprises </a:t>
            </a:r>
            <a:r>
              <a:rPr lang="en-US" dirty="0" smtClean="0"/>
              <a:t>the </a:t>
            </a:r>
          </a:p>
          <a:p>
            <a:r>
              <a:rPr lang="en-US" b="1" u="sng" dirty="0" smtClean="0"/>
              <a:t>heritable </a:t>
            </a:r>
            <a:r>
              <a:rPr lang="en-US" b="1" u="sng" dirty="0"/>
              <a:t>changes</a:t>
            </a:r>
            <a:r>
              <a:rPr lang="en-US" dirty="0"/>
              <a:t> in gene expression that </a:t>
            </a:r>
            <a:r>
              <a:rPr lang="en-US" dirty="0" smtClean="0"/>
              <a:t>occur in </a:t>
            </a:r>
            <a:r>
              <a:rPr lang="en-US" dirty="0"/>
              <a:t>the absence of changes to the DNA sequence itself</a:t>
            </a:r>
          </a:p>
        </p:txBody>
      </p:sp>
      <p:grpSp>
        <p:nvGrpSpPr>
          <p:cNvPr id="9" name="Group 8"/>
          <p:cNvGrpSpPr>
            <a:grpSpLocks/>
          </p:cNvGrpSpPr>
          <p:nvPr/>
        </p:nvGrpSpPr>
        <p:grpSpPr bwMode="auto">
          <a:xfrm>
            <a:off x="301625" y="3733800"/>
            <a:ext cx="8867775" cy="2954338"/>
            <a:chOff x="301169" y="3733800"/>
            <a:chExt cx="8868710" cy="2953571"/>
          </a:xfrm>
        </p:grpSpPr>
        <p:pic>
          <p:nvPicPr>
            <p:cNvPr id="327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69" y="3733800"/>
              <a:ext cx="3910012" cy="2953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7" name="TextBox 6"/>
            <p:cNvSpPr txBox="1">
              <a:spLocks noChangeArrowheads="1"/>
            </p:cNvSpPr>
            <p:nvPr/>
          </p:nvSpPr>
          <p:spPr bwMode="auto">
            <a:xfrm>
              <a:off x="4237060" y="3733800"/>
              <a:ext cx="49328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1800" dirty="0"/>
                <a:t>Genetically identical adult yellow agouti (</a:t>
              </a:r>
              <a:r>
                <a:rPr lang="en-US" sz="1800" dirty="0" err="1"/>
                <a:t>A</a:t>
              </a:r>
              <a:r>
                <a:rPr lang="en-US" sz="1800" baseline="30000" dirty="0" err="1"/>
                <a:t>vy</a:t>
              </a:r>
              <a:r>
                <a:rPr lang="en-US" sz="1800" dirty="0"/>
                <a:t>) mice displaying  five different coat color phenotypes</a:t>
              </a:r>
            </a:p>
          </p:txBody>
        </p:sp>
      </p:grpSp>
      <p:pic>
        <p:nvPicPr>
          <p:cNvPr id="2050" name="Picture 2" descr="http://www.hudsonalpha.org/sites/default/files/mice_image_0.jpg"/>
          <p:cNvPicPr>
            <a:picLocks noChangeAspect="1" noChangeArrowheads="1"/>
          </p:cNvPicPr>
          <p:nvPr/>
        </p:nvPicPr>
        <p:blipFill>
          <a:blip r:embed="rId3">
            <a:extLst>
              <a:ext uri="{28A0092B-C50C-407E-A947-70E740481C1C}">
                <a14:useLocalDpi xmlns:a14="http://schemas.microsoft.com/office/drawing/2010/main" val="0"/>
              </a:ext>
            </a:extLst>
          </a:blip>
          <a:srcRect b="34673"/>
          <a:stretch>
            <a:fillRect/>
          </a:stretch>
        </p:blipFill>
        <p:spPr bwMode="auto">
          <a:xfrm>
            <a:off x="4572000" y="4881563"/>
            <a:ext cx="428625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0c27c68e09fb2c469f20aaad3f1955b9-epigenet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7244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971800" y="533400"/>
            <a:ext cx="2057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96" name="TextBox 5"/>
          <p:cNvSpPr txBox="1">
            <a:spLocks noChangeArrowheads="1"/>
          </p:cNvSpPr>
          <p:nvPr/>
        </p:nvSpPr>
        <p:spPr bwMode="auto">
          <a:xfrm>
            <a:off x="2819400" y="0"/>
            <a:ext cx="6324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3200" dirty="0"/>
              <a:t>The two main components of the epigenetic code</a:t>
            </a:r>
          </a:p>
        </p:txBody>
      </p:sp>
      <p:sp>
        <p:nvSpPr>
          <p:cNvPr id="7" name="Rectangle 6"/>
          <p:cNvSpPr/>
          <p:nvPr/>
        </p:nvSpPr>
        <p:spPr>
          <a:xfrm>
            <a:off x="3048000" y="1371600"/>
            <a:ext cx="1676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14"/>
          <p:cNvGrpSpPr>
            <a:grpSpLocks/>
          </p:cNvGrpSpPr>
          <p:nvPr/>
        </p:nvGrpSpPr>
        <p:grpSpPr bwMode="auto">
          <a:xfrm>
            <a:off x="3062288" y="1187450"/>
            <a:ext cx="5939549" cy="1716088"/>
            <a:chOff x="3061727" y="1186934"/>
            <a:chExt cx="5939572" cy="1716691"/>
          </a:xfrm>
        </p:grpSpPr>
        <p:sp>
          <p:nvSpPr>
            <p:cNvPr id="33804" name="TextBox 8"/>
            <p:cNvSpPr txBox="1">
              <a:spLocks noChangeArrowheads="1"/>
            </p:cNvSpPr>
            <p:nvPr/>
          </p:nvSpPr>
          <p:spPr bwMode="auto">
            <a:xfrm>
              <a:off x="3103267" y="1186934"/>
              <a:ext cx="2389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b="1" dirty="0"/>
                <a:t>DNA methylation</a:t>
              </a:r>
            </a:p>
          </p:txBody>
        </p:sp>
        <p:pic>
          <p:nvPicPr>
            <p:cNvPr id="33805" name="Picture 2" descr="http://www.fda.gov/ucm/groups/fdagov-public/documents/image/ucm124808.gif"/>
            <p:cNvPicPr>
              <a:picLocks noChangeAspect="1" noChangeArrowheads="1"/>
            </p:cNvPicPr>
            <p:nvPr/>
          </p:nvPicPr>
          <p:blipFill>
            <a:blip r:embed="rId3">
              <a:extLst>
                <a:ext uri="{28A0092B-C50C-407E-A947-70E740481C1C}">
                  <a14:useLocalDpi xmlns:a14="http://schemas.microsoft.com/office/drawing/2010/main" val="0"/>
                </a:ext>
              </a:extLst>
            </a:blip>
            <a:srcRect r="9862" b="17242"/>
            <a:stretch>
              <a:fillRect/>
            </a:stretch>
          </p:blipFill>
          <p:spPr bwMode="auto">
            <a:xfrm>
              <a:off x="3061727" y="1676400"/>
              <a:ext cx="2673304" cy="12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TextBox 7"/>
            <p:cNvSpPr txBox="1">
              <a:spLocks noChangeArrowheads="1"/>
            </p:cNvSpPr>
            <p:nvPr/>
          </p:nvSpPr>
          <p:spPr bwMode="auto">
            <a:xfrm>
              <a:off x="5724699" y="1676400"/>
              <a:ext cx="3276600"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1800" b="1" dirty="0">
                  <a:latin typeface="Calibri" pitchFamily="34" charset="0"/>
                  <a:cs typeface="Tahoma" pitchFamily="34" charset="0"/>
                </a:rPr>
                <a:t>DNA Methylation occurs predominantly </a:t>
              </a:r>
              <a:r>
                <a:rPr lang="en-US" sz="1800" b="1" dirty="0" smtClean="0">
                  <a:latin typeface="Calibri" pitchFamily="34" charset="0"/>
                  <a:cs typeface="Tahoma" pitchFamily="34" charset="0"/>
                </a:rPr>
                <a:t>at </a:t>
              </a:r>
              <a:r>
                <a:rPr lang="en-US" sz="1800" b="1" dirty="0" err="1">
                  <a:latin typeface="Calibri" pitchFamily="34" charset="0"/>
                  <a:cs typeface="Tahoma" pitchFamily="34" charset="0"/>
                </a:rPr>
                <a:t>CpG</a:t>
              </a:r>
              <a:r>
                <a:rPr lang="en-US" sz="1800" b="1" dirty="0">
                  <a:latin typeface="Calibri" pitchFamily="34" charset="0"/>
                  <a:cs typeface="Tahoma" pitchFamily="34" charset="0"/>
                </a:rPr>
                <a:t> </a:t>
              </a:r>
              <a:r>
                <a:rPr lang="en-US" sz="1800" b="1" dirty="0" err="1">
                  <a:latin typeface="Calibri" pitchFamily="34" charset="0"/>
                  <a:cs typeface="Tahoma" pitchFamily="34" charset="0"/>
                </a:rPr>
                <a:t>dinucleotides</a:t>
              </a:r>
              <a:r>
                <a:rPr lang="en-US" sz="1800" b="1" dirty="0">
                  <a:latin typeface="Calibri" pitchFamily="34" charset="0"/>
                  <a:cs typeface="Tahoma" pitchFamily="34" charset="0"/>
                </a:rPr>
                <a:t> in mammals</a:t>
              </a:r>
              <a:endParaRPr lang="en-US" sz="1800" b="1" dirty="0">
                <a:latin typeface="Calibri" pitchFamily="34" charset="0"/>
              </a:endParaRPr>
            </a:p>
          </p:txBody>
        </p:sp>
        <p:sp>
          <p:nvSpPr>
            <p:cNvPr id="11" name="Oval 10"/>
            <p:cNvSpPr/>
            <p:nvPr/>
          </p:nvSpPr>
          <p:spPr>
            <a:xfrm>
              <a:off x="5181047" y="1980963"/>
              <a:ext cx="477840" cy="309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 name="Rectangle 13"/>
          <p:cNvSpPr/>
          <p:nvPr/>
        </p:nvSpPr>
        <p:spPr>
          <a:xfrm>
            <a:off x="3103563" y="3963988"/>
            <a:ext cx="1773237" cy="912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 name="Group 27"/>
          <p:cNvGrpSpPr>
            <a:grpSpLocks/>
          </p:cNvGrpSpPr>
          <p:nvPr/>
        </p:nvGrpSpPr>
        <p:grpSpPr bwMode="auto">
          <a:xfrm>
            <a:off x="3124200" y="3429000"/>
            <a:ext cx="5957888" cy="2220913"/>
            <a:chOff x="3124200" y="3429000"/>
            <a:chExt cx="5958325" cy="2220857"/>
          </a:xfrm>
        </p:grpSpPr>
        <p:sp>
          <p:nvSpPr>
            <p:cNvPr id="33801" name="TextBox 16"/>
            <p:cNvSpPr txBox="1">
              <a:spLocks noChangeArrowheads="1"/>
            </p:cNvSpPr>
            <p:nvPr/>
          </p:nvSpPr>
          <p:spPr bwMode="auto">
            <a:xfrm>
              <a:off x="5995907" y="3950536"/>
              <a:ext cx="3086618"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1800" b="1"/>
                <a:t>Different molecules can attach to the tails of proteins called “histones”</a:t>
              </a:r>
            </a:p>
          </p:txBody>
        </p:sp>
        <p:pic>
          <p:nvPicPr>
            <p:cNvPr id="33802" name="Picture 2"/>
            <p:cNvPicPr>
              <a:picLocks noChangeAspect="1" noChangeArrowheads="1"/>
            </p:cNvPicPr>
            <p:nvPr/>
          </p:nvPicPr>
          <p:blipFill>
            <a:blip r:embed="rId4">
              <a:extLst>
                <a:ext uri="{28A0092B-C50C-407E-A947-70E740481C1C}">
                  <a14:useLocalDpi xmlns:a14="http://schemas.microsoft.com/office/drawing/2010/main" val="0"/>
                </a:ext>
              </a:extLst>
            </a:blip>
            <a:srcRect l="63313" t="15572" r="4944"/>
            <a:stretch>
              <a:fillRect/>
            </a:stretch>
          </p:blipFill>
          <p:spPr bwMode="auto">
            <a:xfrm rot="1067670">
              <a:off x="3510702" y="3913021"/>
              <a:ext cx="1928877" cy="173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3" name="TextBox 26"/>
            <p:cNvSpPr txBox="1">
              <a:spLocks noChangeArrowheads="1"/>
            </p:cNvSpPr>
            <p:nvPr/>
          </p:nvSpPr>
          <p:spPr bwMode="auto">
            <a:xfrm>
              <a:off x="3124200" y="3429000"/>
              <a:ext cx="285052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b="1" dirty="0"/>
                <a:t>Histone modification</a:t>
              </a:r>
            </a:p>
          </p:txBody>
        </p:sp>
      </p:gr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Central Dogma: </a:t>
            </a:r>
            <a:r>
              <a:rPr lang="en-US" dirty="0" err="1" smtClean="0"/>
              <a:t>DNA</a:t>
            </a:r>
            <a:r>
              <a:rPr lang="en-US" dirty="0" err="1" smtClean="0">
                <a:sym typeface="Wingdings" pitchFamily="2" charset="2"/>
              </a:rPr>
              <a:t>RNAProtein</a:t>
            </a:r>
            <a:endParaRPr lang="en-US" dirty="0" smtClean="0"/>
          </a:p>
        </p:txBody>
      </p:sp>
      <p:pic>
        <p:nvPicPr>
          <p:cNvPr id="3" name="Picture 2" descr="figure 6-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838" y="1969353"/>
            <a:ext cx="3967162" cy="4583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66221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Does Not Address Amount of Genetic Information</a:t>
            </a:r>
          </a:p>
        </p:txBody>
      </p:sp>
      <p:pic>
        <p:nvPicPr>
          <p:cNvPr id="3" name="Picture 2" descr="figure 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08364"/>
            <a:ext cx="6477000" cy="487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6622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a:lstStyle/>
          <a:p>
            <a:pPr eaLnBrk="1" hangingPunct="1"/>
            <a:r>
              <a:rPr lang="en-US" dirty="0" smtClean="0"/>
              <a:t>Mitochondrial Energetics</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1930400"/>
            <a:ext cx="7896225"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Activator Protein is Required to Turn on Genes</a:t>
            </a:r>
          </a:p>
        </p:txBody>
      </p:sp>
      <p:pic>
        <p:nvPicPr>
          <p:cNvPr id="3" name="Picture 2" descr="figure 6-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975" y="1940046"/>
            <a:ext cx="6651625" cy="468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66221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Chromatin: Histones Provide Structure to DNA</a:t>
            </a:r>
          </a:p>
        </p:txBody>
      </p:sp>
      <p:pic>
        <p:nvPicPr>
          <p:cNvPr id="3"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6454775" cy="384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5711632" y="4267200"/>
            <a:ext cx="3279968" cy="2438400"/>
            <a:chOff x="324465" y="317088"/>
            <a:chExt cx="4238523" cy="3342970"/>
          </a:xfrm>
        </p:grpSpPr>
        <p:pic>
          <p:nvPicPr>
            <p:cNvPr id="7" name="Picture 5"/>
            <p:cNvPicPr>
              <a:picLocks noChangeAspect="1"/>
            </p:cNvPicPr>
            <p:nvPr/>
          </p:nvPicPr>
          <p:blipFill>
            <a:blip r:embed="rId4">
              <a:extLst>
                <a:ext uri="{28A0092B-C50C-407E-A947-70E740481C1C}">
                  <a14:useLocalDpi xmlns:a14="http://schemas.microsoft.com/office/drawing/2010/main" val="0"/>
                </a:ext>
              </a:extLst>
            </a:blip>
            <a:srcRect r="47192" b="39949"/>
            <a:stretch>
              <a:fillRect/>
            </a:stretch>
          </p:blipFill>
          <p:spPr bwMode="auto">
            <a:xfrm>
              <a:off x="324465" y="762000"/>
              <a:ext cx="4238523" cy="289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61672" y="317088"/>
              <a:ext cx="1060593" cy="339520"/>
            </a:xfrm>
            <a:prstGeom prst="rect">
              <a:avLst/>
            </a:prstGeom>
            <a:noFill/>
          </p:spPr>
          <p:txBody>
            <a:bodyPr wrap="none">
              <a:spAutoFit/>
            </a:bodyPr>
            <a:lstStyle/>
            <a:p>
              <a:pPr>
                <a:defRPr/>
              </a:pPr>
              <a:r>
                <a:rPr lang="en-US" sz="1600" dirty="0">
                  <a:effectLst>
                    <a:outerShdw blurRad="38100" dist="38100" dir="2700000" algn="tl">
                      <a:srgbClr val="000000">
                        <a:alpha val="43137"/>
                      </a:srgbClr>
                    </a:outerShdw>
                  </a:effectLst>
                  <a:latin typeface="Arial" pitchFamily="34" charset="0"/>
                </a:rPr>
                <a:t>Chromatin</a:t>
              </a:r>
            </a:p>
          </p:txBody>
        </p:sp>
        <p:cxnSp>
          <p:nvCxnSpPr>
            <p:cNvPr id="9" name="Straight Connector 8"/>
            <p:cNvCxnSpPr/>
            <p:nvPr/>
          </p:nvCxnSpPr>
          <p:spPr>
            <a:xfrm>
              <a:off x="1295046" y="608727"/>
              <a:ext cx="0" cy="44181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066221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a:grpSpLocks/>
          </p:cNvGrpSpPr>
          <p:nvPr/>
        </p:nvGrpSpPr>
        <p:grpSpPr bwMode="auto">
          <a:xfrm>
            <a:off x="76200" y="3733800"/>
            <a:ext cx="3579813" cy="2286000"/>
            <a:chOff x="76200" y="3429000"/>
            <a:chExt cx="3579826" cy="2286000"/>
          </a:xfrm>
        </p:grpSpPr>
        <p:pic>
          <p:nvPicPr>
            <p:cNvPr id="4508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66" y="3886200"/>
              <a:ext cx="307126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76200" y="3429000"/>
              <a:ext cx="3579826" cy="400050"/>
            </a:xfrm>
            <a:prstGeom prst="rect">
              <a:avLst/>
            </a:prstGeom>
            <a:noFill/>
          </p:spPr>
          <p:txBody>
            <a:bodyPr wrap="none">
              <a:spAutoFit/>
            </a:bodyPr>
            <a:lstStyle/>
            <a:p>
              <a:pPr>
                <a:defRPr/>
              </a:pPr>
              <a:r>
                <a:rPr lang="en-US" sz="2000" b="1" dirty="0">
                  <a:latin typeface="Tahoma" pitchFamily="34" charset="0"/>
                  <a:ea typeface="Tahoma" pitchFamily="34" charset="0"/>
                  <a:cs typeface="Tahoma" pitchFamily="34" charset="0"/>
                </a:rPr>
                <a:t>Position effect variegation</a:t>
              </a:r>
            </a:p>
          </p:txBody>
        </p:sp>
      </p:grpSp>
      <p:grpSp>
        <p:nvGrpSpPr>
          <p:cNvPr id="39" name="Group 38"/>
          <p:cNvGrpSpPr>
            <a:grpSpLocks/>
          </p:cNvGrpSpPr>
          <p:nvPr/>
        </p:nvGrpSpPr>
        <p:grpSpPr bwMode="auto">
          <a:xfrm>
            <a:off x="2909888" y="3649663"/>
            <a:ext cx="5472112" cy="1455737"/>
            <a:chOff x="2909766" y="3345520"/>
            <a:chExt cx="5472234" cy="1455080"/>
          </a:xfrm>
        </p:grpSpPr>
        <p:grpSp>
          <p:nvGrpSpPr>
            <p:cNvPr id="45076" name="Group 37"/>
            <p:cNvGrpSpPr>
              <a:grpSpLocks/>
            </p:cNvGrpSpPr>
            <p:nvPr/>
          </p:nvGrpSpPr>
          <p:grpSpPr bwMode="auto">
            <a:xfrm>
              <a:off x="3803996" y="3345520"/>
              <a:ext cx="4578004" cy="1074080"/>
              <a:chOff x="3803996" y="3345520"/>
              <a:chExt cx="4578004" cy="1074080"/>
            </a:xfrm>
          </p:grpSpPr>
          <p:sp>
            <p:nvSpPr>
              <p:cNvPr id="23" name="Rectangle 22"/>
              <p:cNvSpPr/>
              <p:nvPr/>
            </p:nvSpPr>
            <p:spPr bwMode="auto">
              <a:xfrm>
                <a:off x="4038503" y="3886613"/>
                <a:ext cx="3686257" cy="228497"/>
              </a:xfrm>
              <a:prstGeom prst="rect">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a:extLst/>
            </p:spPr>
            <p:txBody>
              <a:bodyPr/>
              <a:lstStyle/>
              <a:p>
                <a:pPr>
                  <a:defRPr/>
                </a:pPr>
                <a:endParaRPr lang="en-US">
                  <a:ea typeface="ＭＳ Ｐゴシック" pitchFamily="48" charset="-128"/>
                </a:endParaRPr>
              </a:p>
            </p:txBody>
          </p:sp>
          <p:sp>
            <p:nvSpPr>
              <p:cNvPr id="45079" name="Rectangle 31"/>
              <p:cNvSpPr>
                <a:spLocks noChangeArrowheads="1"/>
              </p:cNvSpPr>
              <p:nvPr/>
            </p:nvSpPr>
            <p:spPr bwMode="auto">
              <a:xfrm>
                <a:off x="6324600" y="3886200"/>
                <a:ext cx="1421021" cy="228600"/>
              </a:xfrm>
              <a:prstGeom prst="rect">
                <a:avLst/>
              </a:prstGeom>
              <a:solidFill>
                <a:srgbClr val="FF0000"/>
              </a:solidFill>
              <a:ln w="9525" algn="ctr">
                <a:solidFill>
                  <a:srgbClr val="FF0000"/>
                </a:solidFill>
                <a:round/>
                <a:headEnd/>
                <a:tailEnd/>
              </a:ln>
            </p:spPr>
            <p:txBody>
              <a:bodyPr/>
              <a:lstStyle/>
              <a:p>
                <a:endParaRPr lang="en-US"/>
              </a:p>
            </p:txBody>
          </p:sp>
          <p:sp>
            <p:nvSpPr>
              <p:cNvPr id="26" name="TextBox 25"/>
              <p:cNvSpPr txBox="1"/>
              <p:nvPr/>
            </p:nvSpPr>
            <p:spPr>
              <a:xfrm>
                <a:off x="6688100" y="4081788"/>
                <a:ext cx="1693900" cy="337984"/>
              </a:xfrm>
              <a:prstGeom prst="rect">
                <a:avLst/>
              </a:prstGeom>
              <a:noFill/>
            </p:spPr>
            <p:txBody>
              <a:bodyPr wrap="none">
                <a:spAutoFit/>
              </a:bodyPr>
              <a:lstStyle/>
              <a:p>
                <a:pPr>
                  <a:defRPr/>
                </a:pPr>
                <a:r>
                  <a:rPr lang="en-US" sz="16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Heterochromatin</a:t>
                </a:r>
              </a:p>
            </p:txBody>
          </p:sp>
          <p:sp>
            <p:nvSpPr>
              <p:cNvPr id="34" name="TextBox 33"/>
              <p:cNvSpPr txBox="1"/>
              <p:nvPr/>
            </p:nvSpPr>
            <p:spPr>
              <a:xfrm>
                <a:off x="3803548" y="4072267"/>
                <a:ext cx="1317654" cy="337984"/>
              </a:xfrm>
              <a:prstGeom prst="rect">
                <a:avLst/>
              </a:prstGeom>
              <a:noFill/>
            </p:spPr>
            <p:txBody>
              <a:bodyPr wrap="none">
                <a:spAutoFit/>
              </a:bodyPr>
              <a:lstStyle/>
              <a:p>
                <a:pPr>
                  <a:defRPr/>
                </a:pPr>
                <a:r>
                  <a:rPr lang="en-US" sz="1600" dirty="0" err="1">
                    <a:solidFill>
                      <a:schemeClr val="accent5">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Euchromatin</a:t>
                </a:r>
                <a:endParaRPr lang="en-US" sz="1600" dirty="0">
                  <a:solidFill>
                    <a:schemeClr val="accent5">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cxnSp>
            <p:nvCxnSpPr>
              <p:cNvPr id="45082" name="Straight Connector 27"/>
              <p:cNvCxnSpPr>
                <a:cxnSpLocks noChangeShapeType="1"/>
              </p:cNvCxnSpPr>
              <p:nvPr/>
            </p:nvCxnSpPr>
            <p:spPr bwMode="auto">
              <a:xfrm flipV="1">
                <a:off x="4800600" y="3660954"/>
                <a:ext cx="0" cy="257145"/>
              </a:xfrm>
              <a:prstGeom prst="line">
                <a:avLst/>
              </a:prstGeom>
              <a:no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4463963" y="3345520"/>
                <a:ext cx="806468" cy="337984"/>
              </a:xfrm>
              <a:prstGeom prst="rect">
                <a:avLst/>
              </a:prstGeom>
              <a:noFill/>
            </p:spPr>
            <p:txBody>
              <a:bodyPr wrap="none">
                <a:spAutoFit/>
              </a:bodyPr>
              <a:lstStyle/>
              <a:p>
                <a:pPr>
                  <a:defRPr/>
                </a:pPr>
                <a:r>
                  <a:rPr lang="en-US" sz="1600" i="1" dirty="0">
                    <a:effectLst>
                      <a:outerShdw blurRad="38100" dist="38100" dir="2700000" algn="tl">
                        <a:srgbClr val="000000">
                          <a:alpha val="43137"/>
                        </a:srgbClr>
                      </a:outerShdw>
                    </a:effectLst>
                    <a:latin typeface="Tahoma" pitchFamily="34" charset="0"/>
                    <a:ea typeface="Tahoma" pitchFamily="34" charset="0"/>
                    <a:cs typeface="Tahoma" pitchFamily="34" charset="0"/>
                  </a:rPr>
                  <a:t>White</a:t>
                </a:r>
                <a:r>
                  <a:rPr lang="en-US" sz="1600" i="1" baseline="30000"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p>
            </p:txBody>
          </p:sp>
        </p:grpSp>
        <p:cxnSp>
          <p:nvCxnSpPr>
            <p:cNvPr id="45077" name="Straight Arrow Connector 30"/>
            <p:cNvCxnSpPr>
              <a:cxnSpLocks noChangeShapeType="1"/>
            </p:cNvCxnSpPr>
            <p:nvPr/>
          </p:nvCxnSpPr>
          <p:spPr bwMode="auto">
            <a:xfrm flipH="1">
              <a:off x="2909766" y="4072268"/>
              <a:ext cx="1028433" cy="728332"/>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6" name="Group 45"/>
          <p:cNvGrpSpPr>
            <a:grpSpLocks/>
          </p:cNvGrpSpPr>
          <p:nvPr/>
        </p:nvGrpSpPr>
        <p:grpSpPr bwMode="auto">
          <a:xfrm>
            <a:off x="2909888" y="4662488"/>
            <a:ext cx="4864100" cy="823912"/>
            <a:chOff x="2909766" y="4357301"/>
            <a:chExt cx="4864208" cy="824299"/>
          </a:xfrm>
        </p:grpSpPr>
        <p:sp>
          <p:nvSpPr>
            <p:cNvPr id="40" name="Rectangle 39"/>
            <p:cNvSpPr/>
            <p:nvPr/>
          </p:nvSpPr>
          <p:spPr bwMode="auto">
            <a:xfrm>
              <a:off x="4067079" y="4952893"/>
              <a:ext cx="3686257" cy="228707"/>
            </a:xfrm>
            <a:prstGeom prst="rect">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a:extLst/>
          </p:spPr>
          <p:txBody>
            <a:bodyPr/>
            <a:lstStyle/>
            <a:p>
              <a:pPr>
                <a:defRPr/>
              </a:pPr>
              <a:endParaRPr lang="en-US">
                <a:ea typeface="ＭＳ Ｐゴシック" pitchFamily="48" charset="-128"/>
              </a:endParaRPr>
            </a:p>
          </p:txBody>
        </p:sp>
        <p:sp>
          <p:nvSpPr>
            <p:cNvPr id="45071" name="Rectangle 40"/>
            <p:cNvSpPr>
              <a:spLocks noChangeArrowheads="1"/>
            </p:cNvSpPr>
            <p:nvPr/>
          </p:nvSpPr>
          <p:spPr bwMode="auto">
            <a:xfrm>
              <a:off x="6352953" y="4953000"/>
              <a:ext cx="1421021" cy="228600"/>
            </a:xfrm>
            <a:prstGeom prst="rect">
              <a:avLst/>
            </a:prstGeom>
            <a:solidFill>
              <a:srgbClr val="FF0000"/>
            </a:solidFill>
            <a:ln w="9525" algn="ctr">
              <a:solidFill>
                <a:srgbClr val="FF0000"/>
              </a:solidFill>
              <a:round/>
              <a:headEnd/>
              <a:tailEnd/>
            </a:ln>
          </p:spPr>
          <p:txBody>
            <a:bodyPr/>
            <a:lstStyle/>
            <a:p>
              <a:endParaRPr lang="en-US"/>
            </a:p>
          </p:txBody>
        </p:sp>
        <p:cxnSp>
          <p:nvCxnSpPr>
            <p:cNvPr id="45072" name="Straight Connector 41"/>
            <p:cNvCxnSpPr>
              <a:cxnSpLocks noChangeShapeType="1"/>
            </p:cNvCxnSpPr>
            <p:nvPr/>
          </p:nvCxnSpPr>
          <p:spPr bwMode="auto">
            <a:xfrm flipV="1">
              <a:off x="6361470" y="4695855"/>
              <a:ext cx="0" cy="257145"/>
            </a:xfrm>
            <a:prstGeom prst="line">
              <a:avLst/>
            </a:prstGeom>
            <a:no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73" name="Rectangle 42"/>
            <p:cNvSpPr>
              <a:spLocks noChangeArrowheads="1"/>
            </p:cNvSpPr>
            <p:nvPr/>
          </p:nvSpPr>
          <p:spPr bwMode="auto">
            <a:xfrm>
              <a:off x="4462478" y="4953000"/>
              <a:ext cx="602651" cy="228600"/>
            </a:xfrm>
            <a:prstGeom prst="rect">
              <a:avLst/>
            </a:prstGeom>
            <a:solidFill>
              <a:srgbClr val="FF0000"/>
            </a:solidFill>
            <a:ln w="9525" algn="ctr">
              <a:solidFill>
                <a:srgbClr val="FF0000"/>
              </a:solidFill>
              <a:round/>
              <a:headEnd/>
              <a:tailEnd/>
            </a:ln>
          </p:spPr>
          <p:txBody>
            <a:bodyPr/>
            <a:lstStyle/>
            <a:p>
              <a:endParaRPr lang="en-US"/>
            </a:p>
          </p:txBody>
        </p:sp>
        <p:sp>
          <p:nvSpPr>
            <p:cNvPr id="44" name="TextBox 43"/>
            <p:cNvSpPr txBox="1"/>
            <p:nvPr/>
          </p:nvSpPr>
          <p:spPr>
            <a:xfrm>
              <a:off x="5949895" y="4357301"/>
              <a:ext cx="806468" cy="338296"/>
            </a:xfrm>
            <a:prstGeom prst="rect">
              <a:avLst/>
            </a:prstGeom>
            <a:noFill/>
          </p:spPr>
          <p:txBody>
            <a:bodyPr wrap="none">
              <a:spAutoFit/>
            </a:bodyPr>
            <a:lstStyle/>
            <a:p>
              <a:pPr>
                <a:defRPr/>
              </a:pPr>
              <a:r>
                <a:rPr lang="en-US" sz="1600" i="1" dirty="0">
                  <a:effectLst>
                    <a:outerShdw blurRad="38100" dist="38100" dir="2700000" algn="tl">
                      <a:srgbClr val="000000">
                        <a:alpha val="43137"/>
                      </a:srgbClr>
                    </a:outerShdw>
                  </a:effectLst>
                  <a:latin typeface="Tahoma" pitchFamily="34" charset="0"/>
                  <a:ea typeface="Tahoma" pitchFamily="34" charset="0"/>
                  <a:cs typeface="Tahoma" pitchFamily="34" charset="0"/>
                </a:rPr>
                <a:t>White</a:t>
              </a:r>
              <a:r>
                <a:rPr lang="en-US" sz="1600" i="1" baseline="30000"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p>
          </p:txBody>
        </p:sp>
        <p:cxnSp>
          <p:nvCxnSpPr>
            <p:cNvPr id="45075" name="Straight Arrow Connector 44"/>
            <p:cNvCxnSpPr>
              <a:cxnSpLocks noChangeShapeType="1"/>
            </p:cNvCxnSpPr>
            <p:nvPr/>
          </p:nvCxnSpPr>
          <p:spPr bwMode="auto">
            <a:xfrm flipH="1" flipV="1">
              <a:off x="2909766" y="4953000"/>
              <a:ext cx="1130957" cy="125820"/>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 name="Group 48"/>
          <p:cNvGrpSpPr>
            <a:grpSpLocks/>
          </p:cNvGrpSpPr>
          <p:nvPr/>
        </p:nvGrpSpPr>
        <p:grpSpPr bwMode="auto">
          <a:xfrm>
            <a:off x="5459413" y="5257800"/>
            <a:ext cx="2455862" cy="603250"/>
            <a:chOff x="5459629" y="4953000"/>
            <a:chExt cx="2456250" cy="602597"/>
          </a:xfrm>
        </p:grpSpPr>
        <p:sp>
          <p:nvSpPr>
            <p:cNvPr id="45068" name="Rectangle 46"/>
            <p:cNvSpPr>
              <a:spLocks noChangeArrowheads="1"/>
            </p:cNvSpPr>
            <p:nvPr/>
          </p:nvSpPr>
          <p:spPr bwMode="auto">
            <a:xfrm>
              <a:off x="5791200" y="4953000"/>
              <a:ext cx="1421021" cy="228600"/>
            </a:xfrm>
            <a:prstGeom prst="rect">
              <a:avLst/>
            </a:prstGeom>
            <a:solidFill>
              <a:srgbClr val="FF0000"/>
            </a:solidFill>
            <a:ln w="9525" algn="ctr">
              <a:solidFill>
                <a:srgbClr val="FF0000"/>
              </a:solidFill>
              <a:round/>
              <a:headEnd/>
              <a:tailEnd/>
            </a:ln>
          </p:spPr>
          <p:txBody>
            <a:bodyPr/>
            <a:lstStyle/>
            <a:p>
              <a:endParaRPr lang="en-US"/>
            </a:p>
          </p:txBody>
        </p:sp>
        <p:sp>
          <p:nvSpPr>
            <p:cNvPr id="54" name="TextBox 53"/>
            <p:cNvSpPr txBox="1"/>
            <p:nvPr/>
          </p:nvSpPr>
          <p:spPr>
            <a:xfrm>
              <a:off x="5459629" y="5217826"/>
              <a:ext cx="2456250" cy="337771"/>
            </a:xfrm>
            <a:prstGeom prst="rect">
              <a:avLst/>
            </a:prstGeom>
            <a:noFill/>
          </p:spPr>
          <p:txBody>
            <a:bodyPr wrap="none">
              <a:spAutoFit/>
            </a:bodyPr>
            <a:lstStyle/>
            <a:p>
              <a:pPr>
                <a:defRPr/>
              </a:pPr>
              <a:r>
                <a:rPr lang="en-US" sz="16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Heterochromatin spreads</a:t>
              </a:r>
            </a:p>
          </p:txBody>
        </p:sp>
      </p:grpSp>
      <p:cxnSp>
        <p:nvCxnSpPr>
          <p:cNvPr id="50" name="Straight Arrow Connector 49"/>
          <p:cNvCxnSpPr>
            <a:cxnSpLocks noChangeShapeType="1"/>
          </p:cNvCxnSpPr>
          <p:nvPr/>
        </p:nvCxnSpPr>
        <p:spPr bwMode="auto">
          <a:xfrm flipH="1">
            <a:off x="1260475" y="5486400"/>
            <a:ext cx="4911725" cy="255588"/>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Content Placeholder 2"/>
          <p:cNvSpPr txBox="1">
            <a:spLocks/>
          </p:cNvSpPr>
          <p:nvPr/>
        </p:nvSpPr>
        <p:spPr bwMode="auto">
          <a:xfrm>
            <a:off x="685800" y="1828800"/>
            <a:ext cx="7772400" cy="198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800" kern="0" dirty="0" err="1" smtClean="0"/>
              <a:t>Euchromatin</a:t>
            </a:r>
            <a:endParaRPr lang="en-US" sz="2800" kern="0" dirty="0" smtClean="0"/>
          </a:p>
          <a:p>
            <a:pPr lvl="1" eaLnBrk="1" hangingPunct="1"/>
            <a:r>
              <a:rPr lang="en-US" sz="2400" kern="0" dirty="0" smtClean="0"/>
              <a:t>Active, less condensed, gene rich</a:t>
            </a:r>
          </a:p>
          <a:p>
            <a:pPr eaLnBrk="1" hangingPunct="1"/>
            <a:r>
              <a:rPr lang="en-US" sz="2800" kern="0" dirty="0" smtClean="0"/>
              <a:t>Heterochromatin</a:t>
            </a:r>
          </a:p>
          <a:p>
            <a:pPr lvl="1" eaLnBrk="1" hangingPunct="1"/>
            <a:r>
              <a:rPr lang="en-US" sz="2400" kern="0" dirty="0" smtClean="0"/>
              <a:t>Inactive, highly condensed, gene poor</a:t>
            </a:r>
          </a:p>
        </p:txBody>
      </p:sp>
      <p:sp>
        <p:nvSpPr>
          <p:cNvPr id="41" name="Title 1"/>
          <p:cNvSpPr txBox="1">
            <a:spLocks/>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kern="0" dirty="0" err="1" smtClean="0"/>
              <a:t>Euchromatin</a:t>
            </a:r>
            <a:r>
              <a:rPr lang="en-US" kern="0" dirty="0" smtClean="0"/>
              <a:t> and Heterochromatin</a:t>
            </a:r>
          </a:p>
        </p:txBody>
      </p:sp>
    </p:spTree>
    <p:extLst>
      <p:ext uri="{BB962C8B-B14F-4D97-AF65-F5344CB8AC3E}">
        <p14:creationId xmlns:p14="http://schemas.microsoft.com/office/powerpoint/2010/main" val="2829436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right)">
                                      <p:cBhvr>
                                        <p:cTn id="19" dur="500"/>
                                        <p:tgtEl>
                                          <p:spTgt spid="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X Chromosome Inactivation</a:t>
            </a:r>
          </a:p>
        </p:txBody>
      </p:sp>
      <p:sp>
        <p:nvSpPr>
          <p:cNvPr id="3" name="Content Placeholder 2"/>
          <p:cNvSpPr txBox="1">
            <a:spLocks/>
          </p:cNvSpPr>
          <p:nvPr/>
        </p:nvSpPr>
        <p:spPr bwMode="auto">
          <a:xfrm>
            <a:off x="685800" y="19812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800" kern="0" dirty="0" smtClean="0"/>
              <a:t>Dosage Compensation</a:t>
            </a:r>
          </a:p>
          <a:p>
            <a:pPr lvl="1" eaLnBrk="1" hangingPunct="1"/>
            <a:r>
              <a:rPr lang="en-US" sz="2400" kern="0" dirty="0" smtClean="0"/>
              <a:t>Males XY, Females XX</a:t>
            </a:r>
          </a:p>
          <a:p>
            <a:pPr eaLnBrk="1" hangingPunct="1"/>
            <a:r>
              <a:rPr lang="en-US" sz="2800" kern="0" dirty="0" smtClean="0"/>
              <a:t>Barr Body</a:t>
            </a:r>
          </a:p>
          <a:p>
            <a:pPr lvl="1" eaLnBrk="1" hangingPunct="1"/>
            <a:r>
              <a:rPr lang="en-US" sz="2400" kern="0" dirty="0" smtClean="0"/>
              <a:t>One copy effectively off</a:t>
            </a:r>
          </a:p>
          <a:p>
            <a:pPr lvl="1" eaLnBrk="1" hangingPunct="1"/>
            <a:r>
              <a:rPr lang="en-US" sz="2400" kern="0" dirty="0" smtClean="0"/>
              <a:t>heterochromatin</a:t>
            </a:r>
          </a:p>
          <a:p>
            <a:pPr eaLnBrk="1" hangingPunct="1"/>
            <a:r>
              <a:rPr lang="en-US" sz="2800" kern="0" dirty="0" smtClean="0"/>
              <a:t>Random inactivation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48921"/>
            <a:ext cx="2536744" cy="179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928222"/>
            <a:ext cx="2234858" cy="147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648200"/>
            <a:ext cx="1142963" cy="173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2723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sz="2800" dirty="0" smtClean="0"/>
              <a:t>Chromatin Structure is determined by</a:t>
            </a:r>
            <a:br>
              <a:rPr lang="en-US" sz="2800" dirty="0" smtClean="0"/>
            </a:br>
            <a:r>
              <a:rPr lang="en-US" sz="2800" dirty="0" smtClean="0"/>
              <a:t>DNA Methylation and Histone Modifications</a:t>
            </a:r>
          </a:p>
        </p:txBody>
      </p:sp>
      <p:pic>
        <p:nvPicPr>
          <p:cNvPr id="3" name="Picture 1"/>
          <p:cNvPicPr>
            <a:picLocks noChangeAspect="1"/>
          </p:cNvPicPr>
          <p:nvPr/>
        </p:nvPicPr>
        <p:blipFill>
          <a:blip r:embed="rId3">
            <a:extLst>
              <a:ext uri="{28A0092B-C50C-407E-A947-70E740481C1C}">
                <a14:useLocalDpi xmlns:a14="http://schemas.microsoft.com/office/drawing/2010/main" val="0"/>
              </a:ext>
            </a:extLst>
          </a:blip>
          <a:srcRect t="-1485" b="54050"/>
          <a:stretch>
            <a:fillRect/>
          </a:stretch>
        </p:blipFill>
        <p:spPr bwMode="auto">
          <a:xfrm>
            <a:off x="830263" y="1981200"/>
            <a:ext cx="7475537" cy="449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04188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Histone Modifications Influence Gene Expression</a:t>
            </a:r>
          </a:p>
        </p:txBody>
      </p:sp>
      <p:sp>
        <p:nvSpPr>
          <p:cNvPr id="4" name="Content Placeholder 2"/>
          <p:cNvSpPr txBox="1">
            <a:spLocks/>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800" kern="0" dirty="0" smtClean="0"/>
              <a:t>Chromatin structure altered directly</a:t>
            </a:r>
          </a:p>
          <a:p>
            <a:pPr eaLnBrk="1" hangingPunct="1"/>
            <a:endParaRPr lang="en-US" sz="2800" kern="0" dirty="0" smtClean="0"/>
          </a:p>
          <a:p>
            <a:pPr eaLnBrk="1" hangingPunct="1"/>
            <a:r>
              <a:rPr lang="en-US" sz="2800" kern="0" dirty="0" smtClean="0"/>
              <a:t>Inhibit binding of repressive factors</a:t>
            </a:r>
          </a:p>
          <a:p>
            <a:pPr eaLnBrk="1" hangingPunct="1"/>
            <a:endParaRPr lang="en-US" sz="2800" kern="0" dirty="0" smtClean="0"/>
          </a:p>
          <a:p>
            <a:pPr eaLnBrk="1" hangingPunct="1"/>
            <a:r>
              <a:rPr lang="en-US" sz="2800" kern="0" dirty="0" smtClean="0"/>
              <a:t>Recruit activating factors</a:t>
            </a:r>
            <a:endParaRPr lang="en-US" sz="2800" b="1" kern="0" dirty="0" smtClean="0"/>
          </a:p>
        </p:txBody>
      </p:sp>
    </p:spTree>
    <p:extLst>
      <p:ext uri="{BB962C8B-B14F-4D97-AF65-F5344CB8AC3E}">
        <p14:creationId xmlns:p14="http://schemas.microsoft.com/office/powerpoint/2010/main" val="165104188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1371600" y="1993101"/>
            <a:ext cx="5638800" cy="1843300"/>
            <a:chOff x="1749601" y="715360"/>
            <a:chExt cx="6047464" cy="2213039"/>
          </a:xfrm>
        </p:grpSpPr>
        <p:pic>
          <p:nvPicPr>
            <p:cNvPr id="47147" name="Picture 2"/>
            <p:cNvPicPr>
              <a:picLocks noChangeAspect="1" noChangeArrowheads="1"/>
            </p:cNvPicPr>
            <p:nvPr/>
          </p:nvPicPr>
          <p:blipFill>
            <a:blip r:embed="rId3">
              <a:extLst>
                <a:ext uri="{28A0092B-C50C-407E-A947-70E740481C1C}">
                  <a14:useLocalDpi xmlns:a14="http://schemas.microsoft.com/office/drawing/2010/main" val="0"/>
                </a:ext>
              </a:extLst>
            </a:blip>
            <a:srcRect l="63313" t="15572" r="4944"/>
            <a:stretch>
              <a:fillRect/>
            </a:stretch>
          </p:blipFill>
          <p:spPr bwMode="auto">
            <a:xfrm rot="1067670">
              <a:off x="3471157" y="923663"/>
              <a:ext cx="2226398" cy="200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148" name="Straight Connector 3"/>
            <p:cNvCxnSpPr>
              <a:cxnSpLocks noChangeShapeType="1"/>
            </p:cNvCxnSpPr>
            <p:nvPr/>
          </p:nvCxnSpPr>
          <p:spPr bwMode="auto">
            <a:xfrm flipV="1">
              <a:off x="4691611" y="964843"/>
              <a:ext cx="789631" cy="457200"/>
            </a:xfrm>
            <a:prstGeom prst="line">
              <a:avLst/>
            </a:prstGeom>
            <a:noFill/>
            <a:ln w="28575" algn="ctr">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5507447" y="715360"/>
              <a:ext cx="1554116" cy="400072"/>
            </a:xfrm>
            <a:prstGeom prst="rect">
              <a:avLst/>
            </a:prstGeom>
            <a:noFill/>
          </p:spPr>
          <p:txBody>
            <a:bodyPr wrap="none">
              <a:spAutoFit/>
            </a:bodyPr>
            <a:lstStyle/>
            <a:p>
              <a:pPr>
                <a:defRPr/>
              </a:pPr>
              <a:r>
                <a:rPr lang="en-US" sz="2000"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Nucleosome</a:t>
              </a:r>
            </a:p>
          </p:txBody>
        </p:sp>
        <p:cxnSp>
          <p:nvCxnSpPr>
            <p:cNvPr id="47150" name="Straight Connector 6"/>
            <p:cNvCxnSpPr>
              <a:cxnSpLocks noChangeShapeType="1"/>
            </p:cNvCxnSpPr>
            <p:nvPr/>
          </p:nvCxnSpPr>
          <p:spPr bwMode="auto">
            <a:xfrm flipH="1" flipV="1">
              <a:off x="3302328" y="1432949"/>
              <a:ext cx="295534" cy="368845"/>
            </a:xfrm>
            <a:prstGeom prst="line">
              <a:avLst/>
            </a:prstGeom>
            <a:noFill/>
            <a:ln w="38100" algn="ctr">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749601" y="975526"/>
              <a:ext cx="1568403" cy="400072"/>
            </a:xfrm>
            <a:prstGeom prst="rect">
              <a:avLst/>
            </a:prstGeom>
            <a:noFill/>
          </p:spPr>
          <p:txBody>
            <a:bodyPr wrap="none">
              <a:spAutoFit/>
            </a:bodyPr>
            <a:lstStyle/>
            <a:p>
              <a:pPr>
                <a:defRPr/>
              </a:pPr>
              <a:r>
                <a:rPr lang="en-US" sz="2000"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Histone tails</a:t>
              </a:r>
            </a:p>
          </p:txBody>
        </p:sp>
        <p:sp>
          <p:nvSpPr>
            <p:cNvPr id="18" name="TextBox 17"/>
            <p:cNvSpPr txBox="1"/>
            <p:nvPr/>
          </p:nvSpPr>
          <p:spPr>
            <a:xfrm>
              <a:off x="5481702" y="2313661"/>
              <a:ext cx="1739848" cy="400072"/>
            </a:xfrm>
            <a:prstGeom prst="rect">
              <a:avLst/>
            </a:prstGeom>
            <a:noFill/>
          </p:spPr>
          <p:txBody>
            <a:bodyPr wrap="none">
              <a:spAutoFit/>
            </a:bodyPr>
            <a:lstStyle/>
            <a:p>
              <a:pPr>
                <a:defRPr/>
              </a:pPr>
              <a:r>
                <a:rPr lang="en-US" sz="2000" dirty="0">
                  <a:effectLst>
                    <a:outerShdw blurRad="38100" dist="38100" dir="2700000" algn="tl">
                      <a:srgbClr val="000000">
                        <a:alpha val="43137"/>
                      </a:srgbClr>
                    </a:outerShdw>
                  </a:effectLst>
                  <a:latin typeface="Tahoma" pitchFamily="34" charset="0"/>
                  <a:ea typeface="Tahoma" pitchFamily="34" charset="0"/>
                  <a:cs typeface="Tahoma" pitchFamily="34" charset="0"/>
                </a:rPr>
                <a:t>DNA (147 </a:t>
              </a:r>
              <a:r>
                <a:rPr lang="en-US" sz="20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bp</a:t>
              </a:r>
              <a:r>
                <a:rPr lang="en-US" sz="2000" dirty="0">
                  <a:effectLst>
                    <a:outerShdw blurRad="38100" dist="38100" dir="2700000" algn="tl">
                      <a:srgbClr val="000000">
                        <a:alpha val="43137"/>
                      </a:srgbClr>
                    </a:outerShdw>
                  </a:effectLst>
                  <a:latin typeface="Tahoma" pitchFamily="34" charset="0"/>
                  <a:ea typeface="Tahoma" pitchFamily="34" charset="0"/>
                  <a:cs typeface="Tahoma" pitchFamily="34" charset="0"/>
                </a:rPr>
                <a:t>)</a:t>
              </a:r>
            </a:p>
          </p:txBody>
        </p:sp>
        <p:cxnSp>
          <p:nvCxnSpPr>
            <p:cNvPr id="47153" name="Straight Connector 19"/>
            <p:cNvCxnSpPr>
              <a:cxnSpLocks noChangeShapeType="1"/>
            </p:cNvCxnSpPr>
            <p:nvPr/>
          </p:nvCxnSpPr>
          <p:spPr bwMode="auto">
            <a:xfrm>
              <a:off x="5572160" y="1707402"/>
              <a:ext cx="670985" cy="0"/>
            </a:xfrm>
            <a:prstGeom prst="line">
              <a:avLst/>
            </a:prstGeom>
            <a:noFill/>
            <a:ln w="28575" algn="ctr">
              <a:solidFill>
                <a:srgbClr val="00B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6015086" y="1314948"/>
              <a:ext cx="1781979" cy="849878"/>
            </a:xfrm>
            <a:prstGeom prst="rect">
              <a:avLst/>
            </a:prstGeom>
            <a:noFill/>
          </p:spPr>
          <p:txBody>
            <a:bodyPr wrap="square">
              <a:spAutoFit/>
            </a:bodyPr>
            <a:lstStyle/>
            <a:p>
              <a:pPr algn="ctr">
                <a:defRPr/>
              </a:pPr>
              <a:r>
                <a:rPr lang="en-US" sz="2000" dirty="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Chemical modification</a:t>
              </a:r>
            </a:p>
          </p:txBody>
        </p:sp>
      </p:grpSp>
      <p:graphicFrame>
        <p:nvGraphicFramePr>
          <p:cNvPr id="6" name="Table 5"/>
          <p:cNvGraphicFramePr>
            <a:graphicFrameLocks noGrp="1"/>
          </p:cNvGraphicFramePr>
          <p:nvPr>
            <p:extLst>
              <p:ext uri="{D42A27DB-BD31-4B8C-83A1-F6EECF244321}">
                <p14:modId xmlns:p14="http://schemas.microsoft.com/office/powerpoint/2010/main" val="4043150207"/>
              </p:ext>
            </p:extLst>
          </p:nvPr>
        </p:nvGraphicFramePr>
        <p:xfrm>
          <a:off x="838200" y="3902911"/>
          <a:ext cx="7467599" cy="2662620"/>
        </p:xfrm>
        <a:graphic>
          <a:graphicData uri="http://schemas.openxmlformats.org/drawingml/2006/table">
            <a:tbl>
              <a:tblPr firstRow="1" bandRow="1">
                <a:tableStyleId>{5C22544A-7EE6-4342-B048-85BDC9FD1C3A}</a:tableStyleId>
              </a:tblPr>
              <a:tblGrid>
                <a:gridCol w="2083981"/>
                <a:gridCol w="2479551"/>
                <a:gridCol w="2904067"/>
              </a:tblGrid>
              <a:tr h="407030">
                <a:tc>
                  <a:txBody>
                    <a:bodyPr/>
                    <a:lstStyle/>
                    <a:p>
                      <a:pPr algn="ctr"/>
                      <a:r>
                        <a:rPr lang="en-US" sz="1600" dirty="0" smtClean="0">
                          <a:solidFill>
                            <a:schemeClr val="accent4"/>
                          </a:solidFill>
                        </a:rPr>
                        <a:t>Modification</a:t>
                      </a:r>
                      <a:endParaRPr lang="en-US" sz="1600" dirty="0">
                        <a:solidFill>
                          <a:schemeClr val="accent4"/>
                        </a:solidFill>
                      </a:endParaRPr>
                    </a:p>
                  </a:txBody>
                  <a:tcPr marT="45725" marB="45725"/>
                </a:tc>
                <a:tc>
                  <a:txBody>
                    <a:bodyPr/>
                    <a:lstStyle/>
                    <a:p>
                      <a:pPr algn="ctr"/>
                      <a:r>
                        <a:rPr lang="en-US" sz="1600" dirty="0" smtClean="0">
                          <a:solidFill>
                            <a:schemeClr val="accent4"/>
                          </a:solidFill>
                        </a:rPr>
                        <a:t>Role</a:t>
                      </a:r>
                      <a:r>
                        <a:rPr lang="en-US" sz="1600" baseline="0" dirty="0" smtClean="0">
                          <a:solidFill>
                            <a:schemeClr val="accent4"/>
                          </a:solidFill>
                        </a:rPr>
                        <a:t> in transcription</a:t>
                      </a:r>
                      <a:endParaRPr lang="en-US" sz="1600" dirty="0">
                        <a:solidFill>
                          <a:schemeClr val="accent4"/>
                        </a:solidFill>
                      </a:endParaRPr>
                    </a:p>
                  </a:txBody>
                  <a:tcPr marT="45725" marB="45725"/>
                </a:tc>
                <a:tc>
                  <a:txBody>
                    <a:bodyPr/>
                    <a:lstStyle/>
                    <a:p>
                      <a:pPr algn="ctr"/>
                      <a:r>
                        <a:rPr lang="en-US" sz="1600" dirty="0" smtClean="0">
                          <a:solidFill>
                            <a:schemeClr val="accent4"/>
                          </a:solidFill>
                        </a:rPr>
                        <a:t>Histone-modified</a:t>
                      </a:r>
                      <a:r>
                        <a:rPr lang="en-US" sz="1600" baseline="0" dirty="0" smtClean="0">
                          <a:solidFill>
                            <a:schemeClr val="accent4"/>
                          </a:solidFill>
                        </a:rPr>
                        <a:t> sites</a:t>
                      </a:r>
                      <a:endParaRPr lang="en-US" sz="1600" dirty="0">
                        <a:solidFill>
                          <a:schemeClr val="accent4"/>
                        </a:solidFill>
                      </a:endParaRPr>
                    </a:p>
                  </a:txBody>
                  <a:tcPr marT="45725" marB="45725"/>
                </a:tc>
              </a:tr>
              <a:tr h="292846">
                <a:tc>
                  <a:txBody>
                    <a:bodyPr/>
                    <a:lstStyle/>
                    <a:p>
                      <a:r>
                        <a:rPr lang="en-US" sz="1400" dirty="0" smtClean="0">
                          <a:latin typeface="Tahoma" pitchFamily="34" charset="0"/>
                          <a:ea typeface="Tahoma" pitchFamily="34" charset="0"/>
                          <a:cs typeface="Tahoma" pitchFamily="34" charset="0"/>
                        </a:rPr>
                        <a:t>Acetylation</a:t>
                      </a:r>
                      <a:endParaRPr lang="en-US" sz="1400" dirty="0">
                        <a:latin typeface="Tahoma" pitchFamily="34" charset="0"/>
                        <a:ea typeface="Tahoma" pitchFamily="34" charset="0"/>
                        <a:cs typeface="Tahoma" pitchFamily="34" charset="0"/>
                      </a:endParaRPr>
                    </a:p>
                  </a:txBody>
                  <a:tcPr marT="45725" marB="45725"/>
                </a:tc>
                <a:tc>
                  <a:txBody>
                    <a:bodyPr/>
                    <a:lstStyle/>
                    <a:p>
                      <a:pPr algn="ctr"/>
                      <a:r>
                        <a:rPr lang="en-US" sz="1400" b="1" dirty="0" smtClean="0">
                          <a:latin typeface="Tahoma" pitchFamily="34" charset="0"/>
                          <a:ea typeface="Tahoma" pitchFamily="34" charset="0"/>
                          <a:cs typeface="Tahoma" pitchFamily="34" charset="0"/>
                        </a:rPr>
                        <a:t>Activation</a:t>
                      </a:r>
                      <a:endParaRPr lang="en-US" sz="1400" b="1" dirty="0">
                        <a:latin typeface="Tahoma" pitchFamily="34" charset="0"/>
                        <a:ea typeface="Tahoma" pitchFamily="34" charset="0"/>
                        <a:cs typeface="Tahoma" pitchFamily="34" charset="0"/>
                      </a:endParaRPr>
                    </a:p>
                  </a:txBody>
                  <a:tcPr marT="45725" marB="45725"/>
                </a:tc>
                <a:tc>
                  <a:txBody>
                    <a:bodyPr/>
                    <a:lstStyle/>
                    <a:p>
                      <a:r>
                        <a:rPr lang="en-US" sz="1400" dirty="0" smtClean="0">
                          <a:latin typeface="Tahoma" pitchFamily="34" charset="0"/>
                          <a:ea typeface="Tahoma" pitchFamily="34" charset="0"/>
                          <a:cs typeface="Tahoma" pitchFamily="34" charset="0"/>
                        </a:rPr>
                        <a:t>H3 (K9,K14,K18,K56)</a:t>
                      </a:r>
                      <a:endParaRPr lang="en-US" sz="1400" dirty="0">
                        <a:latin typeface="Tahoma" pitchFamily="34" charset="0"/>
                        <a:ea typeface="Tahoma" pitchFamily="34" charset="0"/>
                        <a:cs typeface="Tahoma" pitchFamily="34" charset="0"/>
                      </a:endParaRPr>
                    </a:p>
                  </a:txBody>
                  <a:tcPr marT="45725" marB="45725"/>
                </a:tc>
              </a:tr>
              <a:tr h="322130">
                <a:tc>
                  <a:txBody>
                    <a:bodyPr/>
                    <a:lstStyle/>
                    <a:p>
                      <a:endParaRPr lang="en-US" sz="1600" dirty="0"/>
                    </a:p>
                  </a:txBody>
                  <a:tcPr marT="45725" marB="45725"/>
                </a:tc>
                <a:tc>
                  <a:txBody>
                    <a:bodyPr/>
                    <a:lstStyle/>
                    <a:p>
                      <a:endParaRPr lang="en-US" sz="1600" dirty="0"/>
                    </a:p>
                  </a:txBody>
                  <a:tcPr marT="45725" marB="45725"/>
                </a:tc>
                <a:tc>
                  <a:txBody>
                    <a:bodyPr/>
                    <a:lstStyle/>
                    <a:p>
                      <a:r>
                        <a:rPr lang="en-US" sz="1400" dirty="0" smtClean="0">
                          <a:latin typeface="Tahoma" pitchFamily="34" charset="0"/>
                          <a:ea typeface="Tahoma" pitchFamily="34" charset="0"/>
                          <a:cs typeface="Tahoma" pitchFamily="34" charset="0"/>
                        </a:rPr>
                        <a:t>H4 (K5,K8,K12,K16)</a:t>
                      </a:r>
                      <a:endParaRPr lang="en-US" sz="1400" dirty="0">
                        <a:latin typeface="Tahoma" pitchFamily="34" charset="0"/>
                        <a:ea typeface="Tahoma" pitchFamily="34" charset="0"/>
                        <a:cs typeface="Tahoma" pitchFamily="34" charset="0"/>
                      </a:endParaRPr>
                    </a:p>
                  </a:txBody>
                  <a:tcPr marT="45725" marB="45725"/>
                </a:tc>
              </a:tr>
              <a:tr h="322130">
                <a:tc>
                  <a:txBody>
                    <a:bodyPr/>
                    <a:lstStyle/>
                    <a:p>
                      <a:endParaRPr lang="en-US" sz="1600"/>
                    </a:p>
                  </a:txBody>
                  <a:tcPr marT="45725" marB="45725"/>
                </a:tc>
                <a:tc>
                  <a:txBody>
                    <a:bodyPr/>
                    <a:lstStyle/>
                    <a:p>
                      <a:endParaRPr lang="en-US" sz="1600" dirty="0"/>
                    </a:p>
                  </a:txBody>
                  <a:tcPr marT="45725" marB="45725"/>
                </a:tc>
                <a:tc>
                  <a:txBody>
                    <a:bodyPr/>
                    <a:lstStyle/>
                    <a:p>
                      <a:r>
                        <a:rPr lang="en-US" sz="1400" dirty="0" smtClean="0">
                          <a:latin typeface="Tahoma" pitchFamily="34" charset="0"/>
                          <a:ea typeface="Tahoma" pitchFamily="34" charset="0"/>
                          <a:cs typeface="Tahoma" pitchFamily="34" charset="0"/>
                        </a:rPr>
                        <a:t>H2B</a:t>
                      </a:r>
                      <a:r>
                        <a:rPr lang="en-US" sz="1400" baseline="0" dirty="0" smtClean="0">
                          <a:latin typeface="Tahoma" pitchFamily="34" charset="0"/>
                          <a:ea typeface="Tahoma" pitchFamily="34" charset="0"/>
                          <a:cs typeface="Tahoma" pitchFamily="34" charset="0"/>
                        </a:rPr>
                        <a:t> (K6,K7,K16,K17)</a:t>
                      </a:r>
                      <a:endParaRPr lang="en-US" sz="1400" dirty="0">
                        <a:latin typeface="Tahoma" pitchFamily="34" charset="0"/>
                        <a:ea typeface="Tahoma" pitchFamily="34" charset="0"/>
                        <a:cs typeface="Tahoma" pitchFamily="34" charset="0"/>
                      </a:endParaRPr>
                    </a:p>
                  </a:txBody>
                  <a:tcPr marT="45725" marB="45725"/>
                </a:tc>
              </a:tr>
              <a:tr h="292846">
                <a:tc>
                  <a:txBody>
                    <a:bodyPr/>
                    <a:lstStyle/>
                    <a:p>
                      <a:r>
                        <a:rPr lang="en-US" sz="1400" dirty="0" smtClean="0">
                          <a:latin typeface="Tahoma" pitchFamily="34" charset="0"/>
                          <a:ea typeface="Tahoma" pitchFamily="34" charset="0"/>
                          <a:cs typeface="Tahoma" pitchFamily="34" charset="0"/>
                        </a:rPr>
                        <a:t>Phosphorylation</a:t>
                      </a:r>
                      <a:endParaRPr lang="en-US" sz="1400" dirty="0">
                        <a:latin typeface="Tahoma" pitchFamily="34" charset="0"/>
                        <a:ea typeface="Tahoma" pitchFamily="34" charset="0"/>
                        <a:cs typeface="Tahoma" pitchFamily="34" charset="0"/>
                      </a:endParaRPr>
                    </a:p>
                  </a:txBody>
                  <a:tcPr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ahoma" pitchFamily="34" charset="0"/>
                          <a:ea typeface="Tahoma" pitchFamily="34" charset="0"/>
                          <a:cs typeface="Tahoma" pitchFamily="34" charset="0"/>
                        </a:rPr>
                        <a:t>Activation</a:t>
                      </a:r>
                    </a:p>
                  </a:txBody>
                  <a:tcPr marT="45725" marB="45725"/>
                </a:tc>
                <a:tc>
                  <a:txBody>
                    <a:bodyPr/>
                    <a:lstStyle/>
                    <a:p>
                      <a:r>
                        <a:rPr lang="en-US" sz="1400" dirty="0" smtClean="0">
                          <a:latin typeface="Tahoma" pitchFamily="34" charset="0"/>
                          <a:ea typeface="Tahoma" pitchFamily="34" charset="0"/>
                          <a:cs typeface="Tahoma" pitchFamily="34" charset="0"/>
                        </a:rPr>
                        <a:t>H3 (S10)</a:t>
                      </a:r>
                      <a:endParaRPr lang="en-US" sz="1400" dirty="0">
                        <a:latin typeface="Tahoma" pitchFamily="34" charset="0"/>
                        <a:ea typeface="Tahoma" pitchFamily="34" charset="0"/>
                        <a:cs typeface="Tahoma" pitchFamily="34" charset="0"/>
                      </a:endParaRPr>
                    </a:p>
                  </a:txBody>
                  <a:tcPr marT="45725" marB="45725"/>
                </a:tc>
              </a:tr>
              <a:tr h="292846">
                <a:tc>
                  <a:txBody>
                    <a:bodyPr/>
                    <a:lstStyle/>
                    <a:p>
                      <a:r>
                        <a:rPr lang="en-US" sz="1400" dirty="0" smtClean="0">
                          <a:latin typeface="Tahoma" pitchFamily="34" charset="0"/>
                          <a:ea typeface="Tahoma" pitchFamily="34" charset="0"/>
                          <a:cs typeface="Tahoma" pitchFamily="34" charset="0"/>
                        </a:rPr>
                        <a:t>Methylation</a:t>
                      </a:r>
                      <a:endParaRPr lang="en-US" sz="1400" dirty="0">
                        <a:latin typeface="Tahoma" pitchFamily="34" charset="0"/>
                        <a:ea typeface="Tahoma" pitchFamily="34" charset="0"/>
                        <a:cs typeface="Tahoma" pitchFamily="34" charset="0"/>
                      </a:endParaRPr>
                    </a:p>
                  </a:txBody>
                  <a:tcPr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ahoma" pitchFamily="34" charset="0"/>
                          <a:ea typeface="Tahoma" pitchFamily="34" charset="0"/>
                          <a:cs typeface="Tahoma" pitchFamily="34" charset="0"/>
                        </a:rPr>
                        <a:t>Activation</a:t>
                      </a:r>
                    </a:p>
                  </a:txBody>
                  <a:tcPr marT="45725" marB="45725"/>
                </a:tc>
                <a:tc>
                  <a:txBody>
                    <a:bodyPr/>
                    <a:lstStyle/>
                    <a:p>
                      <a:r>
                        <a:rPr lang="en-US" sz="1400" dirty="0" smtClean="0">
                          <a:latin typeface="Tahoma" pitchFamily="34" charset="0"/>
                          <a:ea typeface="Tahoma" pitchFamily="34" charset="0"/>
                          <a:cs typeface="Tahoma" pitchFamily="34" charset="0"/>
                        </a:rPr>
                        <a:t>H3 (K4,K36,K79)</a:t>
                      </a:r>
                      <a:endParaRPr lang="en-US" sz="1400" dirty="0">
                        <a:latin typeface="Tahoma" pitchFamily="34" charset="0"/>
                        <a:ea typeface="Tahoma" pitchFamily="34" charset="0"/>
                        <a:cs typeface="Tahoma" pitchFamily="34" charset="0"/>
                      </a:endParaRPr>
                    </a:p>
                  </a:txBody>
                  <a:tcPr marT="45725" marB="45725"/>
                </a:tc>
              </a:tr>
              <a:tr h="322130">
                <a:tc>
                  <a:txBody>
                    <a:bodyPr/>
                    <a:lstStyle/>
                    <a:p>
                      <a:endParaRPr lang="en-US" sz="1600"/>
                    </a:p>
                  </a:txBody>
                  <a:tcPr marT="45725" marB="45725"/>
                </a:tc>
                <a:tc>
                  <a:txBody>
                    <a:bodyPr/>
                    <a:lstStyle/>
                    <a:p>
                      <a:pPr algn="ctr"/>
                      <a:r>
                        <a:rPr lang="en-US" sz="1400" b="1" dirty="0" smtClean="0">
                          <a:latin typeface="Tahoma" pitchFamily="34" charset="0"/>
                          <a:ea typeface="Tahoma" pitchFamily="34" charset="0"/>
                          <a:cs typeface="Tahoma" pitchFamily="34" charset="0"/>
                        </a:rPr>
                        <a:t>Repression</a:t>
                      </a:r>
                      <a:endParaRPr lang="en-US" sz="1400" b="1" dirty="0">
                        <a:latin typeface="Tahoma" pitchFamily="34" charset="0"/>
                        <a:ea typeface="Tahoma" pitchFamily="34" charset="0"/>
                        <a:cs typeface="Tahoma" pitchFamily="34" charset="0"/>
                      </a:endParaRPr>
                    </a:p>
                  </a:txBody>
                  <a:tcPr marT="45725" marB="45725"/>
                </a:tc>
                <a:tc>
                  <a:txBody>
                    <a:bodyPr/>
                    <a:lstStyle/>
                    <a:p>
                      <a:r>
                        <a:rPr lang="en-US" sz="1400" dirty="0" smtClean="0">
                          <a:latin typeface="Tahoma" pitchFamily="34" charset="0"/>
                          <a:ea typeface="Tahoma" pitchFamily="34" charset="0"/>
                          <a:cs typeface="Tahoma" pitchFamily="34" charset="0"/>
                        </a:rPr>
                        <a:t>H3 (K9,K27)</a:t>
                      </a:r>
                      <a:endParaRPr lang="en-US" sz="1400" dirty="0">
                        <a:latin typeface="Tahoma" pitchFamily="34" charset="0"/>
                        <a:ea typeface="Tahoma" pitchFamily="34" charset="0"/>
                        <a:cs typeface="Tahoma" pitchFamily="34" charset="0"/>
                      </a:endParaRPr>
                    </a:p>
                  </a:txBody>
                  <a:tcPr marT="45725" marB="45725"/>
                </a:tc>
              </a:tr>
              <a:tr h="322130">
                <a:tc>
                  <a:txBody>
                    <a:bodyPr/>
                    <a:lstStyle/>
                    <a:p>
                      <a:endParaRPr lang="en-US" sz="1600" dirty="0"/>
                    </a:p>
                  </a:txBody>
                  <a:tcPr marT="45725" marB="45725"/>
                </a:tc>
                <a:tc>
                  <a:txBody>
                    <a:bodyPr/>
                    <a:lstStyle/>
                    <a:p>
                      <a:endParaRPr lang="en-US" sz="1600"/>
                    </a:p>
                  </a:txBody>
                  <a:tcPr marT="45725" marB="45725"/>
                </a:tc>
                <a:tc>
                  <a:txBody>
                    <a:bodyPr/>
                    <a:lstStyle/>
                    <a:p>
                      <a:r>
                        <a:rPr lang="en-US" sz="1400" dirty="0" smtClean="0">
                          <a:latin typeface="Tahoma" pitchFamily="34" charset="0"/>
                          <a:ea typeface="Tahoma" pitchFamily="34" charset="0"/>
                          <a:cs typeface="Tahoma" pitchFamily="34" charset="0"/>
                        </a:rPr>
                        <a:t>H4 (K20)</a:t>
                      </a:r>
                      <a:endParaRPr lang="en-US" sz="1400" dirty="0">
                        <a:latin typeface="Tahoma" pitchFamily="34" charset="0"/>
                        <a:ea typeface="Tahoma" pitchFamily="34" charset="0"/>
                        <a:cs typeface="Tahoma" pitchFamily="34" charset="0"/>
                      </a:endParaRPr>
                    </a:p>
                  </a:txBody>
                  <a:tcPr marT="45725" marB="45725"/>
                </a:tc>
              </a:tr>
            </a:tbl>
          </a:graphicData>
        </a:graphic>
      </p:graphicFrame>
      <p:sp>
        <p:nvSpPr>
          <p:cNvPr id="15" name="Title 1"/>
          <p:cNvSpPr txBox="1">
            <a:spLocks/>
          </p:cNvSpPr>
          <p:nvPr/>
        </p:nvSpPr>
        <p:spPr bwMode="auto">
          <a:xfrm>
            <a:off x="685800" y="533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kern="0" dirty="0" smtClean="0"/>
              <a:t>Histone Modifications</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Histone Acetylation and </a:t>
            </a:r>
            <a:r>
              <a:rPr lang="en-US" dirty="0" err="1" smtClean="0"/>
              <a:t>Deacetylation</a:t>
            </a:r>
            <a:endParaRPr lang="en-US" dirty="0" smtClean="0"/>
          </a:p>
        </p:txBody>
      </p:sp>
      <p:grpSp>
        <p:nvGrpSpPr>
          <p:cNvPr id="39" name="Group 39"/>
          <p:cNvGrpSpPr>
            <a:grpSpLocks/>
          </p:cNvGrpSpPr>
          <p:nvPr/>
        </p:nvGrpSpPr>
        <p:grpSpPr bwMode="auto">
          <a:xfrm>
            <a:off x="265113" y="2994224"/>
            <a:ext cx="6973887" cy="968176"/>
            <a:chOff x="7374" y="1817551"/>
            <a:chExt cx="6974123" cy="968278"/>
          </a:xfrm>
        </p:grpSpPr>
        <p:pic>
          <p:nvPicPr>
            <p:cNvPr id="40" name="Picture 5"/>
            <p:cNvPicPr>
              <a:picLocks noChangeAspect="1"/>
            </p:cNvPicPr>
            <p:nvPr/>
          </p:nvPicPr>
          <p:blipFill>
            <a:blip r:embed="rId3">
              <a:extLst>
                <a:ext uri="{28A0092B-C50C-407E-A947-70E740481C1C}">
                  <a14:useLocalDpi xmlns:a14="http://schemas.microsoft.com/office/drawing/2010/main" val="0"/>
                </a:ext>
              </a:extLst>
            </a:blip>
            <a:srcRect l="3378" t="13959" r="23016" b="75629"/>
            <a:stretch>
              <a:fillRect/>
            </a:stretch>
          </p:blipFill>
          <p:spPr bwMode="auto">
            <a:xfrm>
              <a:off x="2667000" y="1817551"/>
              <a:ext cx="4314497" cy="77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Straight Connector 6"/>
            <p:cNvCxnSpPr>
              <a:cxnSpLocks noChangeShapeType="1"/>
            </p:cNvCxnSpPr>
            <p:nvPr/>
          </p:nvCxnSpPr>
          <p:spPr bwMode="auto">
            <a:xfrm flipH="1">
              <a:off x="612230" y="2454166"/>
              <a:ext cx="2133600" cy="0"/>
            </a:xfrm>
            <a:prstGeom prst="line">
              <a:avLst/>
            </a:prstGeom>
            <a:no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Rectangle 7"/>
            <p:cNvSpPr>
              <a:spLocks noChangeArrowheads="1"/>
            </p:cNvSpPr>
            <p:nvPr/>
          </p:nvSpPr>
          <p:spPr bwMode="auto">
            <a:xfrm>
              <a:off x="762000" y="2416066"/>
              <a:ext cx="762000" cy="76200"/>
            </a:xfrm>
            <a:prstGeom prst="rect">
              <a:avLst/>
            </a:prstGeom>
            <a:solidFill>
              <a:srgbClr val="00B0F0"/>
            </a:solidFill>
            <a:ln w="9525" algn="ctr">
              <a:solidFill>
                <a:srgbClr val="00B0F0"/>
              </a:solidFill>
              <a:round/>
              <a:headEnd/>
              <a:tailEnd/>
            </a:ln>
          </p:spPr>
          <p:txBody>
            <a:bodyPr/>
            <a:lstStyle/>
            <a:p>
              <a:endParaRPr lang="en-US" sz="1400"/>
            </a:p>
          </p:txBody>
        </p:sp>
        <p:sp>
          <p:nvSpPr>
            <p:cNvPr id="43" name="TextBox 42"/>
            <p:cNvSpPr txBox="1"/>
            <p:nvPr/>
          </p:nvSpPr>
          <p:spPr>
            <a:xfrm>
              <a:off x="7374" y="2478020"/>
              <a:ext cx="2511510" cy="307809"/>
            </a:xfrm>
            <a:prstGeom prst="rect">
              <a:avLst/>
            </a:prstGeom>
            <a:noFill/>
          </p:spPr>
          <p:txBody>
            <a:bodyPr>
              <a:spAutoFit/>
            </a:bodyPr>
            <a:lstStyle/>
            <a:p>
              <a:pPr algn="ctr">
                <a:defRPr/>
              </a:pPr>
              <a:r>
                <a:rPr lang="en-US" sz="1400" dirty="0">
                  <a:latin typeface="Tahoma" pitchFamily="34" charset="0"/>
                  <a:ea typeface="Tahoma" pitchFamily="34" charset="0"/>
                  <a:cs typeface="Tahoma" pitchFamily="34" charset="0"/>
                </a:rPr>
                <a:t>Upstream activator sequence</a:t>
              </a:r>
            </a:p>
          </p:txBody>
        </p:sp>
      </p:grpSp>
      <p:sp>
        <p:nvSpPr>
          <p:cNvPr id="44" name="Oval 43"/>
          <p:cNvSpPr/>
          <p:nvPr/>
        </p:nvSpPr>
        <p:spPr bwMode="auto">
          <a:xfrm>
            <a:off x="638503" y="3124200"/>
            <a:ext cx="1524000" cy="457200"/>
          </a:xfrm>
          <a:prstGeom prst="ellipse">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lgn="ctr">
              <a:defRPr/>
            </a:pPr>
            <a:r>
              <a:rPr lang="en-US" sz="1400" dirty="0">
                <a:latin typeface="Tahoma" pitchFamily="34" charset="0"/>
                <a:ea typeface="Tahoma" pitchFamily="34" charset="0"/>
                <a:cs typeface="Tahoma" pitchFamily="34" charset="0"/>
              </a:rPr>
              <a:t>activator</a:t>
            </a:r>
          </a:p>
        </p:txBody>
      </p:sp>
      <p:grpSp>
        <p:nvGrpSpPr>
          <p:cNvPr id="45" name="Group 40"/>
          <p:cNvGrpSpPr>
            <a:grpSpLocks/>
          </p:cNvGrpSpPr>
          <p:nvPr/>
        </p:nvGrpSpPr>
        <p:grpSpPr bwMode="auto">
          <a:xfrm>
            <a:off x="76200" y="2576710"/>
            <a:ext cx="3654425" cy="1769667"/>
            <a:chOff x="-181285" y="1447800"/>
            <a:chExt cx="3654970" cy="1769667"/>
          </a:xfrm>
        </p:grpSpPr>
        <p:sp>
          <p:nvSpPr>
            <p:cNvPr id="46" name="Oval 45"/>
            <p:cNvSpPr/>
            <p:nvPr/>
          </p:nvSpPr>
          <p:spPr bwMode="auto">
            <a:xfrm>
              <a:off x="990600" y="1447800"/>
              <a:ext cx="1066800" cy="609600"/>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lgn="ctr">
                <a:defRPr/>
              </a:pPr>
              <a:r>
                <a:rPr lang="en-US" sz="1400" b="1" dirty="0">
                  <a:latin typeface="Tahoma" pitchFamily="34" charset="0"/>
                  <a:ea typeface="Tahoma" pitchFamily="34" charset="0"/>
                  <a:cs typeface="Tahoma" pitchFamily="34" charset="0"/>
                </a:rPr>
                <a:t>HAT</a:t>
              </a:r>
            </a:p>
          </p:txBody>
        </p:sp>
        <p:sp>
          <p:nvSpPr>
            <p:cNvPr id="47" name="TextBox 46"/>
            <p:cNvSpPr txBox="1"/>
            <p:nvPr/>
          </p:nvSpPr>
          <p:spPr>
            <a:xfrm>
              <a:off x="-181285" y="2909690"/>
              <a:ext cx="3654970" cy="307777"/>
            </a:xfrm>
            <a:prstGeom prst="rect">
              <a:avLst/>
            </a:prstGeom>
            <a:noFill/>
          </p:spPr>
          <p:txBody>
            <a:bodyPr>
              <a:spAutoFit/>
            </a:bodyPr>
            <a:lstStyle/>
            <a:p>
              <a:pPr algn="ctr">
                <a:defRPr/>
              </a:pPr>
              <a:r>
                <a:rPr lang="en-US" sz="1400" b="1" dirty="0">
                  <a:latin typeface="Tahoma" pitchFamily="34" charset="0"/>
                  <a:ea typeface="Tahoma" pitchFamily="34" charset="0"/>
                  <a:cs typeface="Tahoma" pitchFamily="34" charset="0"/>
                </a:rPr>
                <a:t>HAT</a:t>
              </a:r>
              <a:r>
                <a:rPr lang="en-US" sz="1400" dirty="0">
                  <a:latin typeface="Tahoma" pitchFamily="34" charset="0"/>
                  <a:ea typeface="Tahoma" pitchFamily="34" charset="0"/>
                  <a:cs typeface="Tahoma" pitchFamily="34" charset="0"/>
                </a:rPr>
                <a:t>= Histone </a:t>
              </a:r>
              <a:r>
                <a:rPr lang="en-US" sz="1400" dirty="0" err="1">
                  <a:latin typeface="Tahoma" pitchFamily="34" charset="0"/>
                  <a:ea typeface="Tahoma" pitchFamily="34" charset="0"/>
                  <a:cs typeface="Tahoma" pitchFamily="34" charset="0"/>
                </a:rPr>
                <a:t>acetyltransferase</a:t>
              </a:r>
              <a:endParaRPr lang="en-US" sz="1400" dirty="0">
                <a:latin typeface="Tahoma" pitchFamily="34" charset="0"/>
                <a:ea typeface="Tahoma" pitchFamily="34" charset="0"/>
                <a:cs typeface="Tahoma" pitchFamily="34" charset="0"/>
              </a:endParaRPr>
            </a:p>
          </p:txBody>
        </p:sp>
      </p:grpSp>
      <p:grpSp>
        <p:nvGrpSpPr>
          <p:cNvPr id="48" name="Group 38"/>
          <p:cNvGrpSpPr>
            <a:grpSpLocks/>
          </p:cNvGrpSpPr>
          <p:nvPr/>
        </p:nvGrpSpPr>
        <p:grpSpPr bwMode="auto">
          <a:xfrm>
            <a:off x="2162174" y="1981200"/>
            <a:ext cx="1495122" cy="1066799"/>
            <a:chOff x="1905000" y="614176"/>
            <a:chExt cx="1495498" cy="1066579"/>
          </a:xfrm>
        </p:grpSpPr>
        <p:cxnSp>
          <p:nvCxnSpPr>
            <p:cNvPr id="49" name="Elbow Connector 17"/>
            <p:cNvCxnSpPr>
              <a:cxnSpLocks noChangeShapeType="1"/>
            </p:cNvCxnSpPr>
            <p:nvPr/>
          </p:nvCxnSpPr>
          <p:spPr bwMode="auto">
            <a:xfrm flipV="1">
              <a:off x="1905000" y="1132916"/>
              <a:ext cx="990600" cy="141701"/>
            </a:xfrm>
            <a:prstGeom prst="bentConnector3">
              <a:avLst>
                <a:gd name="adj1" fmla="val 50000"/>
              </a:avLst>
            </a:prstGeom>
            <a:noFill/>
            <a:ln w="28575" algn="ctr">
              <a:solidFill>
                <a:schemeClr val="tx2"/>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0" name="Group 25"/>
            <p:cNvGrpSpPr>
              <a:grpSpLocks/>
            </p:cNvGrpSpPr>
            <p:nvPr/>
          </p:nvGrpSpPr>
          <p:grpSpPr bwMode="auto">
            <a:xfrm>
              <a:off x="2767228" y="614176"/>
              <a:ext cx="633270" cy="1066579"/>
              <a:chOff x="3736915" y="3453968"/>
              <a:chExt cx="633270" cy="1066579"/>
            </a:xfrm>
          </p:grpSpPr>
          <p:sp>
            <p:nvSpPr>
              <p:cNvPr id="51" name="Right Triangle 50"/>
              <p:cNvSpPr/>
              <p:nvPr/>
            </p:nvSpPr>
            <p:spPr bwMode="auto">
              <a:xfrm rot="13752483">
                <a:off x="3691806" y="3499077"/>
                <a:ext cx="636456" cy="546238"/>
              </a:xfrm>
              <a:prstGeom prst="rtTriangle">
                <a:avLst/>
              </a:prstGeom>
              <a:solidFill>
                <a:schemeClr val="accent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400" dirty="0">
                  <a:ea typeface="ＭＳ Ｐゴシック" pitchFamily="48" charset="-128"/>
                </a:endParaRPr>
              </a:p>
            </p:txBody>
          </p:sp>
          <p:cxnSp>
            <p:nvCxnSpPr>
              <p:cNvPr id="52" name="Straight Connector 20"/>
              <p:cNvCxnSpPr>
                <a:cxnSpLocks noChangeShapeType="1"/>
              </p:cNvCxnSpPr>
              <p:nvPr/>
            </p:nvCxnSpPr>
            <p:spPr bwMode="auto">
              <a:xfrm flipH="1">
                <a:off x="4004345" y="4114409"/>
                <a:ext cx="2738" cy="406138"/>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Box 52"/>
              <p:cNvSpPr txBox="1"/>
              <p:nvPr/>
            </p:nvSpPr>
            <p:spPr>
              <a:xfrm>
                <a:off x="3941755" y="3634905"/>
                <a:ext cx="428430" cy="307714"/>
              </a:xfrm>
              <a:prstGeom prst="rect">
                <a:avLst/>
              </a:prstGeom>
              <a:noFill/>
            </p:spPr>
            <p:txBody>
              <a:bodyPr wrap="none">
                <a:spAutoFit/>
              </a:bodyPr>
              <a:lstStyle/>
              <a:p>
                <a:pPr>
                  <a:defRPr/>
                </a:pPr>
                <a:r>
                  <a:rPr lang="en-US" sz="1400" b="1" dirty="0">
                    <a:latin typeface="Tahoma" pitchFamily="34" charset="0"/>
                    <a:ea typeface="Tahoma" pitchFamily="34" charset="0"/>
                    <a:cs typeface="Tahoma" pitchFamily="34" charset="0"/>
                  </a:rPr>
                  <a:t>AC</a:t>
                </a:r>
              </a:p>
            </p:txBody>
          </p:sp>
        </p:grpSp>
      </p:grpSp>
      <p:grpSp>
        <p:nvGrpSpPr>
          <p:cNvPr id="54" name="Group 37"/>
          <p:cNvGrpSpPr>
            <a:grpSpLocks/>
          </p:cNvGrpSpPr>
          <p:nvPr/>
        </p:nvGrpSpPr>
        <p:grpSpPr bwMode="auto">
          <a:xfrm>
            <a:off x="4203700" y="2133600"/>
            <a:ext cx="2362200" cy="923925"/>
            <a:chOff x="3946634" y="790944"/>
            <a:chExt cx="2362200" cy="923556"/>
          </a:xfrm>
        </p:grpSpPr>
        <p:grpSp>
          <p:nvGrpSpPr>
            <p:cNvPr id="55" name="Group 35"/>
            <p:cNvGrpSpPr>
              <a:grpSpLocks/>
            </p:cNvGrpSpPr>
            <p:nvPr/>
          </p:nvGrpSpPr>
          <p:grpSpPr bwMode="auto">
            <a:xfrm>
              <a:off x="3946634" y="1274617"/>
              <a:ext cx="2362200" cy="439883"/>
              <a:chOff x="3946634" y="1274617"/>
              <a:chExt cx="2362200" cy="439883"/>
            </a:xfrm>
          </p:grpSpPr>
          <p:cxnSp>
            <p:nvCxnSpPr>
              <p:cNvPr id="57" name="Straight Connector 30"/>
              <p:cNvCxnSpPr>
                <a:cxnSpLocks noChangeShapeType="1"/>
              </p:cNvCxnSpPr>
              <p:nvPr/>
            </p:nvCxnSpPr>
            <p:spPr bwMode="auto">
              <a:xfrm>
                <a:off x="3962400" y="1274617"/>
                <a:ext cx="0" cy="439883"/>
              </a:xfrm>
              <a:prstGeom prst="line">
                <a:avLst/>
              </a:prstGeom>
              <a:noFill/>
              <a:ln w="57150" algn="ctr">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34"/>
              <p:cNvCxnSpPr>
                <a:cxnSpLocks noChangeShapeType="1"/>
              </p:cNvCxnSpPr>
              <p:nvPr/>
            </p:nvCxnSpPr>
            <p:spPr bwMode="auto">
              <a:xfrm>
                <a:off x="3946634" y="1290383"/>
                <a:ext cx="2362200" cy="0"/>
              </a:xfrm>
              <a:prstGeom prst="straightConnector1">
                <a:avLst/>
              </a:prstGeom>
              <a:noFill/>
              <a:ln w="57150" algn="ctr">
                <a:solidFill>
                  <a:srgbClr val="0070C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6" name="TextBox 55"/>
            <p:cNvSpPr txBox="1"/>
            <p:nvPr/>
          </p:nvSpPr>
          <p:spPr>
            <a:xfrm>
              <a:off x="4611797" y="790944"/>
              <a:ext cx="579005" cy="399950"/>
            </a:xfrm>
            <a:prstGeom prst="rect">
              <a:avLst/>
            </a:prstGeom>
            <a:noFill/>
          </p:spPr>
          <p:txBody>
            <a:bodyPr wrap="none">
              <a:spAutoFit/>
            </a:bodyPr>
            <a:lstStyle/>
            <a:p>
              <a:pPr>
                <a:defRPr/>
              </a:pPr>
              <a:r>
                <a:rPr lang="en-US" sz="2000" b="1" dirty="0">
                  <a:solidFill>
                    <a:srgbClr val="FF0000"/>
                  </a:solidFill>
                  <a:latin typeface="Tahoma" pitchFamily="34" charset="0"/>
                  <a:ea typeface="Tahoma" pitchFamily="34" charset="0"/>
                  <a:cs typeface="Tahoma" pitchFamily="34" charset="0"/>
                </a:rPr>
                <a:t>ON</a:t>
              </a:r>
            </a:p>
          </p:txBody>
        </p:sp>
      </p:grpSp>
      <p:sp>
        <p:nvSpPr>
          <p:cNvPr id="59" name="Oval 58"/>
          <p:cNvSpPr/>
          <p:nvPr/>
        </p:nvSpPr>
        <p:spPr bwMode="auto">
          <a:xfrm>
            <a:off x="562302" y="5486400"/>
            <a:ext cx="1676400" cy="457200"/>
          </a:xfrm>
          <a:prstGeom prst="ellipse">
            <a:avLst/>
          </a:prstGeom>
          <a:solidFill>
            <a:srgbClr val="E83808"/>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lgn="ctr">
              <a:defRPr/>
            </a:pPr>
            <a:r>
              <a:rPr lang="en-US" sz="1400" dirty="0">
                <a:latin typeface="Tahoma" pitchFamily="34" charset="0"/>
                <a:ea typeface="Tahoma" pitchFamily="34" charset="0"/>
                <a:cs typeface="Tahoma" pitchFamily="34" charset="0"/>
              </a:rPr>
              <a:t>repressor</a:t>
            </a:r>
          </a:p>
        </p:txBody>
      </p:sp>
      <p:sp>
        <p:nvSpPr>
          <p:cNvPr id="60" name="Oval 59"/>
          <p:cNvSpPr/>
          <p:nvPr/>
        </p:nvSpPr>
        <p:spPr bwMode="auto">
          <a:xfrm>
            <a:off x="1248103" y="5029200"/>
            <a:ext cx="1266497" cy="609600"/>
          </a:xfrm>
          <a:prstGeom prst="ellipse">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lgn="ctr">
              <a:defRPr/>
            </a:pPr>
            <a:r>
              <a:rPr lang="en-US" sz="1400" b="1" dirty="0">
                <a:latin typeface="Tahoma" pitchFamily="34" charset="0"/>
                <a:ea typeface="Tahoma" pitchFamily="34" charset="0"/>
                <a:cs typeface="Tahoma" pitchFamily="34" charset="0"/>
              </a:rPr>
              <a:t>HDAC</a:t>
            </a:r>
          </a:p>
        </p:txBody>
      </p:sp>
      <p:sp>
        <p:nvSpPr>
          <p:cNvPr id="61" name="TextBox 60"/>
          <p:cNvSpPr txBox="1"/>
          <p:nvPr/>
        </p:nvSpPr>
        <p:spPr>
          <a:xfrm>
            <a:off x="4870450" y="4950023"/>
            <a:ext cx="679994" cy="400110"/>
          </a:xfrm>
          <a:prstGeom prst="rect">
            <a:avLst/>
          </a:prstGeom>
          <a:noFill/>
        </p:spPr>
        <p:txBody>
          <a:bodyPr wrap="none">
            <a:spAutoFit/>
          </a:bodyPr>
          <a:lstStyle/>
          <a:p>
            <a:pPr>
              <a:defRPr/>
            </a:pPr>
            <a:r>
              <a:rPr lang="en-US" sz="2000" b="1" dirty="0">
                <a:solidFill>
                  <a:sysClr val="windowText" lastClr="000000"/>
                </a:solidFill>
                <a:latin typeface="Tahoma" pitchFamily="34" charset="0"/>
                <a:ea typeface="Tahoma" pitchFamily="34" charset="0"/>
                <a:cs typeface="Tahoma" pitchFamily="34" charset="0"/>
              </a:rPr>
              <a:t>OFF</a:t>
            </a:r>
          </a:p>
        </p:txBody>
      </p:sp>
      <p:grpSp>
        <p:nvGrpSpPr>
          <p:cNvPr id="62" name="Group 52"/>
          <p:cNvGrpSpPr>
            <a:grpSpLocks/>
          </p:cNvGrpSpPr>
          <p:nvPr/>
        </p:nvGrpSpPr>
        <p:grpSpPr bwMode="auto">
          <a:xfrm rot="2155464">
            <a:off x="3173804" y="4024960"/>
            <a:ext cx="652281" cy="1066738"/>
            <a:chOff x="3735157" y="3454029"/>
            <a:chExt cx="651268" cy="1066518"/>
          </a:xfrm>
        </p:grpSpPr>
        <p:sp>
          <p:nvSpPr>
            <p:cNvPr id="63" name="Right Triangle 62"/>
            <p:cNvSpPr/>
            <p:nvPr/>
          </p:nvSpPr>
          <p:spPr bwMode="auto">
            <a:xfrm rot="13752483">
              <a:off x="3690346" y="3498840"/>
              <a:ext cx="636457" cy="546836"/>
            </a:xfrm>
            <a:prstGeom prst="rtTriangle">
              <a:avLst/>
            </a:prstGeom>
            <a:solidFill>
              <a:schemeClr val="accent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400" dirty="0">
                <a:ea typeface="ＭＳ Ｐゴシック" pitchFamily="48" charset="-128"/>
              </a:endParaRPr>
            </a:p>
          </p:txBody>
        </p:sp>
        <p:cxnSp>
          <p:nvCxnSpPr>
            <p:cNvPr id="64" name="Straight Connector 54"/>
            <p:cNvCxnSpPr>
              <a:cxnSpLocks noChangeShapeType="1"/>
            </p:cNvCxnSpPr>
            <p:nvPr/>
          </p:nvCxnSpPr>
          <p:spPr bwMode="auto">
            <a:xfrm flipH="1">
              <a:off x="4004345" y="4114409"/>
              <a:ext cx="2738" cy="406138"/>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Box 64"/>
            <p:cNvSpPr txBox="1"/>
            <p:nvPr/>
          </p:nvSpPr>
          <p:spPr>
            <a:xfrm>
              <a:off x="3958768" y="3650321"/>
              <a:ext cx="427657" cy="307714"/>
            </a:xfrm>
            <a:prstGeom prst="rect">
              <a:avLst/>
            </a:prstGeom>
            <a:noFill/>
          </p:spPr>
          <p:txBody>
            <a:bodyPr wrap="none">
              <a:spAutoFit/>
            </a:bodyPr>
            <a:lstStyle/>
            <a:p>
              <a:pPr>
                <a:defRPr/>
              </a:pPr>
              <a:r>
                <a:rPr lang="en-US" sz="1400" b="1" dirty="0">
                  <a:latin typeface="Tahoma" pitchFamily="34" charset="0"/>
                  <a:ea typeface="Tahoma" pitchFamily="34" charset="0"/>
                  <a:cs typeface="Tahoma" pitchFamily="34" charset="0"/>
                </a:rPr>
                <a:t>AC</a:t>
              </a:r>
            </a:p>
          </p:txBody>
        </p:sp>
      </p:grpSp>
      <p:cxnSp>
        <p:nvCxnSpPr>
          <p:cNvPr id="66" name="Curved Connector 66"/>
          <p:cNvCxnSpPr>
            <a:cxnSpLocks noChangeShapeType="1"/>
          </p:cNvCxnSpPr>
          <p:nvPr/>
        </p:nvCxnSpPr>
        <p:spPr bwMode="auto">
          <a:xfrm flipV="1">
            <a:off x="2514600" y="4678363"/>
            <a:ext cx="1074738" cy="655637"/>
          </a:xfrm>
          <a:prstGeom prst="curvedConnector2">
            <a:avLst/>
          </a:prstGeom>
          <a:noFill/>
          <a:ln w="2857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7" name="Group 41"/>
          <p:cNvGrpSpPr>
            <a:grpSpLocks/>
          </p:cNvGrpSpPr>
          <p:nvPr/>
        </p:nvGrpSpPr>
        <p:grpSpPr bwMode="auto">
          <a:xfrm>
            <a:off x="265113" y="5334001"/>
            <a:ext cx="6973887" cy="968177"/>
            <a:chOff x="7374" y="1817551"/>
            <a:chExt cx="6974123" cy="968278"/>
          </a:xfrm>
        </p:grpSpPr>
        <p:pic>
          <p:nvPicPr>
            <p:cNvPr id="68" name="Picture 42"/>
            <p:cNvPicPr>
              <a:picLocks noChangeAspect="1"/>
            </p:cNvPicPr>
            <p:nvPr/>
          </p:nvPicPr>
          <p:blipFill>
            <a:blip r:embed="rId3">
              <a:extLst>
                <a:ext uri="{28A0092B-C50C-407E-A947-70E740481C1C}">
                  <a14:useLocalDpi xmlns:a14="http://schemas.microsoft.com/office/drawing/2010/main" val="0"/>
                </a:ext>
              </a:extLst>
            </a:blip>
            <a:srcRect l="3378" t="13959" r="23016" b="75629"/>
            <a:stretch>
              <a:fillRect/>
            </a:stretch>
          </p:blipFill>
          <p:spPr bwMode="auto">
            <a:xfrm>
              <a:off x="2667000" y="1817551"/>
              <a:ext cx="4314497" cy="77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Straight Connector 43"/>
            <p:cNvCxnSpPr>
              <a:cxnSpLocks noChangeShapeType="1"/>
            </p:cNvCxnSpPr>
            <p:nvPr/>
          </p:nvCxnSpPr>
          <p:spPr bwMode="auto">
            <a:xfrm flipH="1">
              <a:off x="612230" y="2454166"/>
              <a:ext cx="2133600" cy="0"/>
            </a:xfrm>
            <a:prstGeom prst="line">
              <a:avLst/>
            </a:prstGeom>
            <a:no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tangle 44"/>
            <p:cNvSpPr>
              <a:spLocks noChangeArrowheads="1"/>
            </p:cNvSpPr>
            <p:nvPr/>
          </p:nvSpPr>
          <p:spPr bwMode="auto">
            <a:xfrm>
              <a:off x="762000" y="2416066"/>
              <a:ext cx="762000" cy="76200"/>
            </a:xfrm>
            <a:prstGeom prst="rect">
              <a:avLst/>
            </a:prstGeom>
            <a:solidFill>
              <a:srgbClr val="E83808"/>
            </a:solidFill>
            <a:ln w="9525" algn="ctr">
              <a:solidFill>
                <a:srgbClr val="E83808"/>
              </a:solidFill>
              <a:round/>
              <a:headEnd/>
              <a:tailEnd/>
            </a:ln>
          </p:spPr>
          <p:txBody>
            <a:bodyPr/>
            <a:lstStyle/>
            <a:p>
              <a:endParaRPr lang="en-US" sz="1400"/>
            </a:p>
          </p:txBody>
        </p:sp>
        <p:sp>
          <p:nvSpPr>
            <p:cNvPr id="71" name="TextBox 70"/>
            <p:cNvSpPr txBox="1"/>
            <p:nvPr/>
          </p:nvSpPr>
          <p:spPr>
            <a:xfrm>
              <a:off x="7374" y="2478020"/>
              <a:ext cx="2786950" cy="307809"/>
            </a:xfrm>
            <a:prstGeom prst="rect">
              <a:avLst/>
            </a:prstGeom>
            <a:noFill/>
          </p:spPr>
          <p:txBody>
            <a:bodyPr wrap="square">
              <a:spAutoFit/>
            </a:bodyPr>
            <a:lstStyle/>
            <a:p>
              <a:pPr algn="ctr">
                <a:defRPr/>
              </a:pPr>
              <a:r>
                <a:rPr lang="en-US" sz="1400" dirty="0">
                  <a:latin typeface="Tahoma" pitchFamily="34" charset="0"/>
                  <a:ea typeface="Tahoma" pitchFamily="34" charset="0"/>
                  <a:cs typeface="Tahoma" pitchFamily="34" charset="0"/>
                </a:rPr>
                <a:t>Upstream repressive sequence</a:t>
              </a:r>
            </a:p>
          </p:txBody>
        </p:sp>
      </p:grpSp>
      <p:sp>
        <p:nvSpPr>
          <p:cNvPr id="72" name="TextBox 71"/>
          <p:cNvSpPr txBox="1"/>
          <p:nvPr/>
        </p:nvSpPr>
        <p:spPr>
          <a:xfrm>
            <a:off x="0" y="6411913"/>
            <a:ext cx="3654425" cy="307777"/>
          </a:xfrm>
          <a:prstGeom prst="rect">
            <a:avLst/>
          </a:prstGeom>
          <a:noFill/>
        </p:spPr>
        <p:txBody>
          <a:bodyPr>
            <a:spAutoFit/>
          </a:bodyPr>
          <a:lstStyle/>
          <a:p>
            <a:pPr algn="ctr">
              <a:defRPr/>
            </a:pPr>
            <a:r>
              <a:rPr lang="en-US" sz="1400" b="1" dirty="0">
                <a:latin typeface="Tahoma" pitchFamily="34" charset="0"/>
                <a:ea typeface="Tahoma" pitchFamily="34" charset="0"/>
                <a:cs typeface="Tahoma" pitchFamily="34" charset="0"/>
              </a:rPr>
              <a:t>HDAC</a:t>
            </a:r>
            <a:r>
              <a:rPr lang="en-US" sz="1400" dirty="0">
                <a:latin typeface="Tahoma" pitchFamily="34" charset="0"/>
                <a:ea typeface="Tahoma" pitchFamily="34" charset="0"/>
                <a:cs typeface="Tahoma" pitchFamily="34" charset="0"/>
              </a:rPr>
              <a:t>= Histone </a:t>
            </a:r>
            <a:r>
              <a:rPr lang="en-US" sz="1400" dirty="0" err="1">
                <a:latin typeface="Tahoma" pitchFamily="34" charset="0"/>
                <a:ea typeface="Tahoma" pitchFamily="34" charset="0"/>
                <a:cs typeface="Tahoma" pitchFamily="34" charset="0"/>
              </a:rPr>
              <a:t>deacetylase</a:t>
            </a:r>
            <a:endParaRPr lang="en-US" sz="1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5104188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Acetylation Reduces Histone Binding to DNA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l="3378" t="13959" r="59819" b="75629"/>
          <a:stretch>
            <a:fillRect/>
          </a:stretch>
        </p:blipFill>
        <p:spPr bwMode="auto">
          <a:xfrm>
            <a:off x="688975" y="2836863"/>
            <a:ext cx="1371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5"/>
          <p:cNvCxnSpPr>
            <a:cxnSpLocks noChangeShapeType="1"/>
          </p:cNvCxnSpPr>
          <p:nvPr/>
        </p:nvCxnSpPr>
        <p:spPr bwMode="auto">
          <a:xfrm>
            <a:off x="2212975" y="3201988"/>
            <a:ext cx="849313" cy="3175"/>
          </a:xfrm>
          <a:prstGeom prst="straightConnector1">
            <a:avLst/>
          </a:prstGeom>
          <a:noFill/>
          <a:ln w="5715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l="3378" t="13959" r="59819" b="75629"/>
          <a:stretch>
            <a:fillRect/>
          </a:stretch>
        </p:blipFill>
        <p:spPr bwMode="auto">
          <a:xfrm>
            <a:off x="3203575" y="2949575"/>
            <a:ext cx="17732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01688" y="3567113"/>
            <a:ext cx="1076325" cy="461962"/>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latin typeface="Tahoma" pitchFamily="34" charset="0"/>
                <a:ea typeface="Tahoma" pitchFamily="34" charset="0"/>
                <a:cs typeface="Tahoma" pitchFamily="34" charset="0"/>
              </a:rPr>
              <a:t>Closed</a:t>
            </a:r>
          </a:p>
        </p:txBody>
      </p:sp>
      <p:sp>
        <p:nvSpPr>
          <p:cNvPr id="7" name="TextBox 6"/>
          <p:cNvSpPr txBox="1"/>
          <p:nvPr/>
        </p:nvSpPr>
        <p:spPr>
          <a:xfrm>
            <a:off x="3660775" y="3587750"/>
            <a:ext cx="904875" cy="461963"/>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latin typeface="Tahoma" pitchFamily="34" charset="0"/>
                <a:ea typeface="Tahoma" pitchFamily="34" charset="0"/>
                <a:cs typeface="Tahoma" pitchFamily="34" charset="0"/>
              </a:rPr>
              <a:t>Open</a:t>
            </a:r>
          </a:p>
        </p:txBody>
      </p:sp>
      <p:grpSp>
        <p:nvGrpSpPr>
          <p:cNvPr id="8" name="Group 7"/>
          <p:cNvGrpSpPr>
            <a:grpSpLocks/>
          </p:cNvGrpSpPr>
          <p:nvPr/>
        </p:nvGrpSpPr>
        <p:grpSpPr bwMode="auto">
          <a:xfrm>
            <a:off x="5108575" y="2962275"/>
            <a:ext cx="3336925" cy="461963"/>
            <a:chOff x="5107917" y="3038521"/>
            <a:chExt cx="3337922" cy="461665"/>
          </a:xfrm>
        </p:grpSpPr>
        <p:cxnSp>
          <p:nvCxnSpPr>
            <p:cNvPr id="9" name="Straight Arrow Connector 17"/>
            <p:cNvCxnSpPr>
              <a:cxnSpLocks noChangeShapeType="1"/>
            </p:cNvCxnSpPr>
            <p:nvPr/>
          </p:nvCxnSpPr>
          <p:spPr bwMode="auto">
            <a:xfrm>
              <a:off x="5107917" y="3299198"/>
              <a:ext cx="849869" cy="2229"/>
            </a:xfrm>
            <a:prstGeom prst="straightConnector1">
              <a:avLst/>
            </a:prstGeom>
            <a:noFill/>
            <a:ln w="5715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5957484" y="3038521"/>
              <a:ext cx="2488355" cy="461665"/>
            </a:xfrm>
            <a:prstGeom prst="rect">
              <a:avLst/>
            </a:prstGeom>
            <a:noFill/>
          </p:spPr>
          <p:txBody>
            <a:bodyPr wrap="none">
              <a:spAutoFit/>
            </a:bodyPr>
            <a:lstStyle/>
            <a:p>
              <a:pPr>
                <a:defRPr/>
              </a:pPr>
              <a:r>
                <a:rPr lang="en-US" dirty="0">
                  <a:effectLst>
                    <a:outerShdw blurRad="38100" dist="38100" dir="2700000" algn="tl">
                      <a:srgbClr val="000000">
                        <a:alpha val="43137"/>
                      </a:srgbClr>
                    </a:outerShdw>
                  </a:effectLst>
                  <a:latin typeface="Tahoma" pitchFamily="34" charset="0"/>
                  <a:ea typeface="Tahoma" pitchFamily="34" charset="0"/>
                  <a:cs typeface="Tahoma" pitchFamily="34" charset="0"/>
                </a:rPr>
                <a:t>Transcription </a:t>
              </a:r>
              <a:r>
                <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rPr>
                <a:t>ON</a:t>
              </a:r>
            </a:p>
          </p:txBody>
        </p:sp>
      </p:grpSp>
      <p:sp>
        <p:nvSpPr>
          <p:cNvPr id="12" name="Right Triangle 11"/>
          <p:cNvSpPr/>
          <p:nvPr/>
        </p:nvSpPr>
        <p:spPr bwMode="auto">
          <a:xfrm rot="13752483">
            <a:off x="3230563" y="2051050"/>
            <a:ext cx="635000" cy="546100"/>
          </a:xfrm>
          <a:prstGeom prst="rtTriangle">
            <a:avLst/>
          </a:prstGeom>
          <a:solidFill>
            <a:schemeClr val="accent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a typeface="ＭＳ Ｐゴシック" pitchFamily="48" charset="-128"/>
            </a:endParaRPr>
          </a:p>
        </p:txBody>
      </p:sp>
      <p:cxnSp>
        <p:nvCxnSpPr>
          <p:cNvPr id="13" name="Straight Connector 40"/>
          <p:cNvCxnSpPr>
            <a:cxnSpLocks noChangeShapeType="1"/>
          </p:cNvCxnSpPr>
          <p:nvPr/>
        </p:nvCxnSpPr>
        <p:spPr bwMode="auto">
          <a:xfrm flipH="1">
            <a:off x="3543300" y="2667000"/>
            <a:ext cx="1588" cy="406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3479800" y="2185988"/>
            <a:ext cx="461963" cy="338137"/>
          </a:xfrm>
          <a:prstGeom prst="rect">
            <a:avLst/>
          </a:prstGeom>
          <a:noFill/>
        </p:spPr>
        <p:txBody>
          <a:bodyPr wrap="none">
            <a:spAutoFit/>
          </a:bodyPr>
          <a:lstStyle/>
          <a:p>
            <a:pPr>
              <a:defRPr/>
            </a:pPr>
            <a:r>
              <a:rPr lang="en-US" sz="1600" b="1" dirty="0">
                <a:effectLst>
                  <a:outerShdw blurRad="38100" dist="38100" dir="2700000" algn="tl">
                    <a:srgbClr val="000000">
                      <a:alpha val="43137"/>
                    </a:srgbClr>
                  </a:outerShdw>
                </a:effectLst>
                <a:latin typeface="Tahoma" pitchFamily="34" charset="0"/>
                <a:ea typeface="Tahoma" pitchFamily="34" charset="0"/>
                <a:cs typeface="Tahoma" pitchFamily="34" charset="0"/>
              </a:rPr>
              <a:t>AC</a:t>
            </a:r>
          </a:p>
        </p:txBody>
      </p:sp>
      <p:grpSp>
        <p:nvGrpSpPr>
          <p:cNvPr id="16" name="Group 15"/>
          <p:cNvGrpSpPr>
            <a:grpSpLocks/>
          </p:cNvGrpSpPr>
          <p:nvPr/>
        </p:nvGrpSpPr>
        <p:grpSpPr bwMode="auto">
          <a:xfrm>
            <a:off x="4089400" y="2243138"/>
            <a:ext cx="2624138" cy="798512"/>
            <a:chOff x="4090055" y="2319052"/>
            <a:chExt cx="2623151" cy="799581"/>
          </a:xfrm>
        </p:grpSpPr>
        <p:sp>
          <p:nvSpPr>
            <p:cNvPr id="17" name="Plaque 16"/>
            <p:cNvSpPr/>
            <p:nvPr/>
          </p:nvSpPr>
          <p:spPr bwMode="auto">
            <a:xfrm>
              <a:off x="4090055" y="2661433"/>
              <a:ext cx="555657" cy="457200"/>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sp>
          <p:nvSpPr>
            <p:cNvPr id="18" name="TextBox 17"/>
            <p:cNvSpPr txBox="1"/>
            <p:nvPr/>
          </p:nvSpPr>
          <p:spPr>
            <a:xfrm>
              <a:off x="4351894" y="2319052"/>
              <a:ext cx="2361312" cy="400586"/>
            </a:xfrm>
            <a:prstGeom prst="rect">
              <a:avLst/>
            </a:prstGeom>
            <a:noFill/>
          </p:spPr>
          <p:txBody>
            <a:bodyPr wrap="none">
              <a:spAutoFit/>
            </a:bodyPr>
            <a:lstStyle/>
            <a:p>
              <a:pPr>
                <a:defRPr/>
              </a:pPr>
              <a:r>
                <a:rPr lang="en-US" sz="2000"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Transcription factor</a:t>
              </a:r>
            </a:p>
          </p:txBody>
        </p:sp>
      </p:grpSp>
    </p:spTree>
    <p:extLst>
      <p:ext uri="{BB962C8B-B14F-4D97-AF65-F5344CB8AC3E}">
        <p14:creationId xmlns:p14="http://schemas.microsoft.com/office/powerpoint/2010/main" val="4233071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Histone Methylation</a:t>
            </a:r>
          </a:p>
        </p:txBody>
      </p:sp>
      <p:sp>
        <p:nvSpPr>
          <p:cNvPr id="11" name="Content Placeholder 2"/>
          <p:cNvSpPr txBox="1">
            <a:spLocks/>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800" kern="0" dirty="0"/>
              <a:t>O</a:t>
            </a:r>
            <a:r>
              <a:rPr lang="en-US" sz="2800" dirty="0" smtClean="0">
                <a:ea typeface="Tahoma" pitchFamily="34" charset="0"/>
                <a:cs typeface="Tahoma" pitchFamily="34" charset="0"/>
              </a:rPr>
              <a:t>ccur at either </a:t>
            </a:r>
            <a:r>
              <a:rPr lang="en-US" sz="2800" dirty="0" err="1" smtClean="0">
                <a:ea typeface="Tahoma" pitchFamily="34" charset="0"/>
                <a:cs typeface="Tahoma" pitchFamily="34" charset="0"/>
              </a:rPr>
              <a:t>lysines</a:t>
            </a:r>
            <a:r>
              <a:rPr lang="en-US" sz="2800" dirty="0" smtClean="0">
                <a:ea typeface="Tahoma" pitchFamily="34" charset="0"/>
                <a:cs typeface="Tahoma" pitchFamily="34" charset="0"/>
              </a:rPr>
              <a:t> or </a:t>
            </a:r>
            <a:r>
              <a:rPr lang="en-US" sz="2800" dirty="0" err="1" smtClean="0">
                <a:ea typeface="Tahoma" pitchFamily="34" charset="0"/>
                <a:cs typeface="Tahoma" pitchFamily="34" charset="0"/>
              </a:rPr>
              <a:t>arginines</a:t>
            </a:r>
            <a:endParaRPr lang="en-US" sz="2800" kern="0" dirty="0" smtClean="0"/>
          </a:p>
          <a:p>
            <a:pPr eaLnBrk="1" hangingPunct="1"/>
            <a:endParaRPr lang="en-US" sz="2800" kern="0" dirty="0" smtClean="0"/>
          </a:p>
          <a:p>
            <a:pPr eaLnBrk="1" hangingPunct="1"/>
            <a:r>
              <a:rPr lang="en-US" sz="2800" dirty="0" smtClean="0">
                <a:ea typeface="Tahoma" pitchFamily="34" charset="0"/>
                <a:cs typeface="Tahoma" pitchFamily="34" charset="0"/>
              </a:rPr>
              <a:t>Activate or repress gene transcription depending on the position within the histone tail</a:t>
            </a:r>
            <a:endParaRPr lang="en-US" sz="2800" kern="0" dirty="0" smtClean="0"/>
          </a:p>
          <a:p>
            <a:pPr eaLnBrk="1" hangingPunct="1"/>
            <a:endParaRPr lang="en-US" sz="2800" kern="0" dirty="0" smtClean="0"/>
          </a:p>
          <a:p>
            <a:pPr eaLnBrk="1" hangingPunct="1"/>
            <a:r>
              <a:rPr lang="en-US" sz="2800" kern="0" dirty="0"/>
              <a:t>M</a:t>
            </a:r>
            <a:r>
              <a:rPr lang="en-US" sz="2800" dirty="0" smtClean="0">
                <a:ea typeface="Tahoma" pitchFamily="34" charset="0"/>
                <a:cs typeface="Tahoma" pitchFamily="34" charset="0"/>
              </a:rPr>
              <a:t>ultiple possible methylation </a:t>
            </a:r>
            <a:r>
              <a:rPr lang="en-US" sz="2800" dirty="0">
                <a:ea typeface="Tahoma" pitchFamily="34" charset="0"/>
                <a:cs typeface="Tahoma" pitchFamily="34" charset="0"/>
              </a:rPr>
              <a:t>states on each residue (-mono, -di or –tri methylated). </a:t>
            </a:r>
          </a:p>
          <a:p>
            <a:pPr eaLnBrk="1" hangingPunct="1"/>
            <a:endParaRPr lang="en-US" sz="2800" b="1" kern="0" dirty="0" smtClean="0"/>
          </a:p>
        </p:txBody>
      </p:sp>
    </p:spTree>
    <p:extLst>
      <p:ext uri="{BB962C8B-B14F-4D97-AF65-F5344CB8AC3E}">
        <p14:creationId xmlns:p14="http://schemas.microsoft.com/office/powerpoint/2010/main" val="16510418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22525"/>
            <a:ext cx="7704138"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itle 1"/>
          <p:cNvSpPr>
            <a:spLocks noGrp="1"/>
          </p:cNvSpPr>
          <p:nvPr>
            <p:ph type="title"/>
          </p:nvPr>
        </p:nvSpPr>
        <p:spPr/>
        <p:txBody>
          <a:bodyPr/>
          <a:lstStyle/>
          <a:p>
            <a:r>
              <a:rPr lang="en-US" smtClean="0"/>
              <a:t>Origin of Mitochondria</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685800" y="609600"/>
            <a:ext cx="8077200" cy="1143000"/>
          </a:xfrm>
        </p:spPr>
        <p:txBody>
          <a:bodyPr/>
          <a:lstStyle/>
          <a:p>
            <a:pPr eaLnBrk="1" hangingPunct="1"/>
            <a:r>
              <a:rPr lang="en-US" dirty="0" smtClean="0"/>
              <a:t>How Can We Measure Chromatin Structure?</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2908514"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0" y="2769781"/>
            <a:ext cx="5181600" cy="3554819"/>
          </a:xfrm>
          <a:prstGeom prst="rect">
            <a:avLst/>
          </a:prstGeom>
          <a:noFill/>
        </p:spPr>
        <p:txBody>
          <a:bodyPr wrap="square">
            <a:spAutoFit/>
          </a:bodyPr>
          <a:lstStyle/>
          <a:p>
            <a:pPr marL="342900" indent="-342900">
              <a:spcAft>
                <a:spcPts val="600"/>
              </a:spcAft>
              <a:buFontTx/>
              <a:buAutoNum type="arabicPeriod"/>
              <a:defRPr/>
            </a:pPr>
            <a:r>
              <a:rPr lang="en-US" sz="2000" dirty="0">
                <a:latin typeface="Tahoma" pitchFamily="34" charset="0"/>
                <a:ea typeface="Tahoma" pitchFamily="34" charset="0"/>
                <a:cs typeface="Tahoma" pitchFamily="34" charset="0"/>
              </a:rPr>
              <a:t>Proteins are cross-linked to the DNA</a:t>
            </a:r>
          </a:p>
          <a:p>
            <a:pPr marL="342900" indent="-342900">
              <a:spcAft>
                <a:spcPts val="600"/>
              </a:spcAft>
              <a:buFontTx/>
              <a:buAutoNum type="arabicPeriod"/>
              <a:defRPr/>
            </a:pPr>
            <a:r>
              <a:rPr lang="en-US" sz="2000" dirty="0">
                <a:latin typeface="Tahoma" pitchFamily="34" charset="0"/>
                <a:ea typeface="Tahoma" pitchFamily="34" charset="0"/>
                <a:cs typeface="Tahoma" pitchFamily="34" charset="0"/>
              </a:rPr>
              <a:t>Chromatin is isolated and fragmented</a:t>
            </a:r>
          </a:p>
          <a:p>
            <a:pPr marL="342900" indent="-342900">
              <a:spcAft>
                <a:spcPts val="600"/>
              </a:spcAft>
              <a:buFontTx/>
              <a:buAutoNum type="arabicPeriod"/>
              <a:defRPr/>
            </a:pPr>
            <a:r>
              <a:rPr lang="en-US" sz="2000" dirty="0">
                <a:latin typeface="Tahoma" pitchFamily="34" charset="0"/>
                <a:ea typeface="Tahoma" pitchFamily="34" charset="0"/>
                <a:cs typeface="Tahoma" pitchFamily="34" charset="0"/>
              </a:rPr>
              <a:t>Antibodies against activating proteins are used to precipitate DNA : protein complexes</a:t>
            </a:r>
          </a:p>
          <a:p>
            <a:pPr marL="342900" indent="-342900">
              <a:spcAft>
                <a:spcPts val="600"/>
              </a:spcAft>
              <a:buFontTx/>
              <a:buAutoNum type="arabicPeriod"/>
              <a:defRPr/>
            </a:pPr>
            <a:r>
              <a:rPr lang="en-US" sz="2000" dirty="0">
                <a:latin typeface="Tahoma" pitchFamily="34" charset="0"/>
                <a:ea typeface="Tahoma" pitchFamily="34" charset="0"/>
                <a:cs typeface="Tahoma" pitchFamily="34" charset="0"/>
              </a:rPr>
              <a:t>Binding between DNA and protein is </a:t>
            </a:r>
            <a:r>
              <a:rPr lang="en-US" sz="2000" dirty="0" smtClean="0">
                <a:latin typeface="Tahoma" pitchFamily="34" charset="0"/>
                <a:ea typeface="Tahoma" pitchFamily="34" charset="0"/>
                <a:cs typeface="Tahoma" pitchFamily="34" charset="0"/>
              </a:rPr>
              <a:t>released</a:t>
            </a:r>
            <a:endParaRPr lang="en-US" sz="2000" dirty="0">
              <a:latin typeface="Tahoma" pitchFamily="34" charset="0"/>
              <a:ea typeface="Tahoma" pitchFamily="34" charset="0"/>
              <a:cs typeface="Tahoma" pitchFamily="34" charset="0"/>
            </a:endParaRPr>
          </a:p>
          <a:p>
            <a:pPr marL="342900" indent="-342900">
              <a:spcAft>
                <a:spcPts val="600"/>
              </a:spcAft>
              <a:buFontTx/>
              <a:buAutoNum type="arabicPeriod"/>
              <a:defRPr/>
            </a:pPr>
            <a:r>
              <a:rPr lang="en-US" sz="2000" dirty="0">
                <a:latin typeface="Tahoma" pitchFamily="34" charset="0"/>
                <a:ea typeface="Tahoma" pitchFamily="34" charset="0"/>
                <a:cs typeface="Tahoma" pitchFamily="34" charset="0"/>
              </a:rPr>
              <a:t>DNA is </a:t>
            </a:r>
            <a:r>
              <a:rPr lang="en-US" sz="2000" dirty="0" smtClean="0">
                <a:latin typeface="Tahoma" pitchFamily="34" charset="0"/>
                <a:ea typeface="Tahoma" pitchFamily="34" charset="0"/>
                <a:cs typeface="Tahoma" pitchFamily="34" charset="0"/>
              </a:rPr>
              <a:t>sequenced</a:t>
            </a:r>
          </a:p>
          <a:p>
            <a:pPr marL="342900" indent="-342900">
              <a:spcAft>
                <a:spcPts val="600"/>
              </a:spcAft>
              <a:buFontTx/>
              <a:buAutoNum type="arabicPeriod"/>
              <a:defRPr/>
            </a:pPr>
            <a:r>
              <a:rPr lang="en-US" sz="2000" dirty="0" smtClean="0">
                <a:latin typeface="Tahoma" pitchFamily="34" charset="0"/>
                <a:ea typeface="Tahoma" pitchFamily="34" charset="0"/>
                <a:cs typeface="Tahoma" pitchFamily="34" charset="0"/>
              </a:rPr>
              <a:t>Sequences </a:t>
            </a:r>
            <a:r>
              <a:rPr lang="en-US" sz="2000" dirty="0">
                <a:latin typeface="Tahoma" pitchFamily="34" charset="0"/>
                <a:ea typeface="Tahoma" pitchFamily="34" charset="0"/>
                <a:cs typeface="Tahoma" pitchFamily="34" charset="0"/>
              </a:rPr>
              <a:t>are mapped back on the genome to identify the binding sites.</a:t>
            </a:r>
          </a:p>
        </p:txBody>
      </p:sp>
    </p:spTree>
    <p:extLst>
      <p:ext uri="{BB962C8B-B14F-4D97-AF65-F5344CB8AC3E}">
        <p14:creationId xmlns:p14="http://schemas.microsoft.com/office/powerpoint/2010/main" val="81696172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685800" y="609600"/>
            <a:ext cx="8001000" cy="1143000"/>
          </a:xfrm>
        </p:spPr>
        <p:txBody>
          <a:bodyPr/>
          <a:lstStyle/>
          <a:p>
            <a:pPr eaLnBrk="1" hangingPunct="1"/>
            <a:r>
              <a:rPr lang="en-US" dirty="0" smtClean="0"/>
              <a:t>Chromatin </a:t>
            </a:r>
            <a:r>
              <a:rPr lang="en-US" dirty="0" err="1" smtClean="0"/>
              <a:t>Immunoprecipitation</a:t>
            </a:r>
            <a:endParaRPr lang="en-US" dirty="0" smtClean="0"/>
          </a:p>
        </p:txBody>
      </p:sp>
      <p:pic>
        <p:nvPicPr>
          <p:cNvPr id="3" name="Picture 2" descr="http://www.avadis-ngs.com/files/images/chip_seq_images/chipseq_peak_in_g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7772400" cy="472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96172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Identification of Enhancers using </a:t>
            </a:r>
            <a:r>
              <a:rPr lang="en-US" dirty="0" err="1" smtClean="0"/>
              <a:t>ChIP</a:t>
            </a:r>
            <a:endParaRPr lang="en-US" dirty="0" smtClean="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62110"/>
            <a:ext cx="4119242" cy="34895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
          <p:cNvGrpSpPr>
            <a:grpSpLocks/>
          </p:cNvGrpSpPr>
          <p:nvPr/>
        </p:nvGrpSpPr>
        <p:grpSpPr bwMode="auto">
          <a:xfrm>
            <a:off x="1973263" y="2349623"/>
            <a:ext cx="5418137" cy="1003179"/>
            <a:chOff x="7374" y="1844644"/>
            <a:chExt cx="5418593" cy="1002557"/>
          </a:xfrm>
        </p:grpSpPr>
        <p:pic>
          <p:nvPicPr>
            <p:cNvPr id="5" name="Picture 2"/>
            <p:cNvPicPr>
              <a:picLocks noChangeAspect="1"/>
            </p:cNvPicPr>
            <p:nvPr/>
          </p:nvPicPr>
          <p:blipFill>
            <a:blip r:embed="rId4">
              <a:extLst>
                <a:ext uri="{28A0092B-C50C-407E-A947-70E740481C1C}">
                  <a14:useLocalDpi xmlns:a14="http://schemas.microsoft.com/office/drawing/2010/main" val="0"/>
                </a:ext>
              </a:extLst>
            </a:blip>
            <a:srcRect l="3378" t="13959" r="49554" b="75629"/>
            <a:stretch>
              <a:fillRect/>
            </a:stretch>
          </p:blipFill>
          <p:spPr bwMode="auto">
            <a:xfrm>
              <a:off x="2667001" y="1844644"/>
              <a:ext cx="2758966" cy="77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3"/>
            <p:cNvCxnSpPr>
              <a:cxnSpLocks noChangeShapeType="1"/>
            </p:cNvCxnSpPr>
            <p:nvPr/>
          </p:nvCxnSpPr>
          <p:spPr bwMode="auto">
            <a:xfrm flipH="1">
              <a:off x="612230" y="2492266"/>
              <a:ext cx="2133600" cy="0"/>
            </a:xfrm>
            <a:prstGeom prst="line">
              <a:avLst/>
            </a:prstGeom>
            <a:no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4"/>
            <p:cNvSpPr>
              <a:spLocks noChangeArrowheads="1"/>
            </p:cNvSpPr>
            <p:nvPr/>
          </p:nvSpPr>
          <p:spPr bwMode="auto">
            <a:xfrm>
              <a:off x="762000" y="2416066"/>
              <a:ext cx="762000" cy="76200"/>
            </a:xfrm>
            <a:prstGeom prst="rect">
              <a:avLst/>
            </a:prstGeom>
            <a:solidFill>
              <a:srgbClr val="00B0F0"/>
            </a:solidFill>
            <a:ln w="9525" algn="ctr">
              <a:solidFill>
                <a:srgbClr val="00B0F0"/>
              </a:solidFill>
              <a:round/>
              <a:headEnd/>
              <a:tailEnd/>
            </a:ln>
          </p:spPr>
          <p:txBody>
            <a:bodyPr/>
            <a:lstStyle/>
            <a:p>
              <a:endParaRPr lang="en-US"/>
            </a:p>
          </p:txBody>
        </p:sp>
        <p:sp>
          <p:nvSpPr>
            <p:cNvPr id="8" name="TextBox 7"/>
            <p:cNvSpPr txBox="1"/>
            <p:nvPr/>
          </p:nvSpPr>
          <p:spPr>
            <a:xfrm>
              <a:off x="7374" y="2477542"/>
              <a:ext cx="2511636" cy="369659"/>
            </a:xfrm>
            <a:prstGeom prst="rect">
              <a:avLst/>
            </a:prstGeom>
            <a:noFill/>
          </p:spPr>
          <p:txBody>
            <a:bodyPr>
              <a:spAutoFit/>
            </a:bodyPr>
            <a:lstStyle/>
            <a:p>
              <a:pPr algn="ctr">
                <a:defRPr/>
              </a:pPr>
              <a:r>
                <a:rPr lang="en-US" sz="1800" dirty="0">
                  <a:effectLst>
                    <a:outerShdw blurRad="38100" dist="38100" dir="2700000" algn="tl">
                      <a:srgbClr val="000000">
                        <a:alpha val="43137"/>
                      </a:srgbClr>
                    </a:outerShdw>
                  </a:effectLst>
                  <a:latin typeface="Tahoma" pitchFamily="34" charset="0"/>
                  <a:ea typeface="Tahoma" pitchFamily="34" charset="0"/>
                  <a:cs typeface="Tahoma" pitchFamily="34" charset="0"/>
                </a:rPr>
                <a:t>Enhancer</a:t>
              </a:r>
            </a:p>
          </p:txBody>
        </p:sp>
      </p:grpSp>
      <p:sp>
        <p:nvSpPr>
          <p:cNvPr id="9" name="Oval 8"/>
          <p:cNvSpPr/>
          <p:nvPr/>
        </p:nvSpPr>
        <p:spPr bwMode="auto">
          <a:xfrm>
            <a:off x="2346653" y="2457742"/>
            <a:ext cx="1524000" cy="457200"/>
          </a:xfrm>
          <a:prstGeom prst="ellipse">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lgn="ctr">
              <a:defRPr/>
            </a:pPr>
            <a:r>
              <a:rPr lang="en-US" sz="1800" dirty="0">
                <a:effectLst>
                  <a:outerShdw blurRad="38100" dist="38100" dir="2700000" algn="tl">
                    <a:srgbClr val="000000">
                      <a:alpha val="43137"/>
                    </a:srgbClr>
                  </a:outerShdw>
                </a:effectLst>
                <a:latin typeface="Tahoma" pitchFamily="34" charset="0"/>
                <a:ea typeface="Tahoma" pitchFamily="34" charset="0"/>
                <a:cs typeface="Tahoma" pitchFamily="34" charset="0"/>
              </a:rPr>
              <a:t>activator</a:t>
            </a:r>
          </a:p>
        </p:txBody>
      </p:sp>
      <p:sp>
        <p:nvSpPr>
          <p:cNvPr id="11" name="Oval 10"/>
          <p:cNvSpPr/>
          <p:nvPr/>
        </p:nvSpPr>
        <p:spPr bwMode="auto">
          <a:xfrm>
            <a:off x="2955925" y="1995272"/>
            <a:ext cx="1066889" cy="609600"/>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lgn="ctr">
              <a:defRPr/>
            </a:pPr>
            <a:r>
              <a:rPr lang="en-US" sz="2000" b="1" dirty="0">
                <a:effectLst>
                  <a:outerShdw blurRad="38100" dist="38100" dir="2700000" algn="tl">
                    <a:srgbClr val="000000">
                      <a:alpha val="43137"/>
                    </a:srgbClr>
                  </a:outerShdw>
                </a:effectLst>
                <a:latin typeface="Tahoma" pitchFamily="34" charset="0"/>
                <a:ea typeface="Tahoma" pitchFamily="34" charset="0"/>
                <a:cs typeface="Tahoma" pitchFamily="34" charset="0"/>
              </a:rPr>
              <a:t>HAT</a:t>
            </a:r>
          </a:p>
        </p:txBody>
      </p:sp>
      <p:grpSp>
        <p:nvGrpSpPr>
          <p:cNvPr id="13" name="Group 12"/>
          <p:cNvGrpSpPr/>
          <p:nvPr/>
        </p:nvGrpSpPr>
        <p:grpSpPr>
          <a:xfrm rot="18083217">
            <a:off x="1761980" y="1710180"/>
            <a:ext cx="747881" cy="1509405"/>
            <a:chOff x="3976519" y="3385119"/>
            <a:chExt cx="872433" cy="1781886"/>
          </a:xfrm>
          <a:solidFill>
            <a:srgbClr val="7030A0"/>
          </a:solidFill>
          <a:scene3d>
            <a:camera prst="orthographicFront">
              <a:rot lat="0" lon="0" rev="0"/>
            </a:camera>
            <a:lightRig rig="balanced" dir="t">
              <a:rot lat="0" lon="0" rev="8700000"/>
            </a:lightRig>
          </a:scene3d>
        </p:grpSpPr>
        <p:sp>
          <p:nvSpPr>
            <p:cNvPr id="14" name="L-Shape 13"/>
            <p:cNvSpPr/>
            <p:nvPr/>
          </p:nvSpPr>
          <p:spPr bwMode="auto">
            <a:xfrm rot="8155653">
              <a:off x="3976519" y="4252605"/>
              <a:ext cx="872433" cy="914400"/>
            </a:xfrm>
            <a:prstGeom prst="corner">
              <a:avLst>
                <a:gd name="adj1" fmla="val 22414"/>
                <a:gd name="adj2" fmla="val 18966"/>
              </a:avLst>
            </a:prstGeom>
            <a:grpFill/>
            <a:ln w="9525" cap="flat" cmpd="sng" algn="ctr">
              <a:solidFill>
                <a:srgbClr val="7030A0"/>
              </a:solidFill>
              <a:prstDash val="solid"/>
              <a:round/>
              <a:headEnd type="none" w="med" len="med"/>
              <a:tailEnd type="none" w="med" len="med"/>
            </a:ln>
            <a:effectLst>
              <a:outerShdw blurRad="44450" dist="27940" dir="5400000" algn="ctr">
                <a:srgbClr val="000000">
                  <a:alpha val="32000"/>
                </a:srgbClr>
              </a:outerShdw>
            </a:effectLst>
            <a:sp3d>
              <a:bevelT w="190500" h="38100"/>
            </a:sp3d>
            <a:extLst/>
          </p:spPr>
          <p:txBody>
            <a:bodyPr/>
            <a:lstStyle/>
            <a:p>
              <a:pPr>
                <a:defRPr/>
              </a:pPr>
              <a:endParaRPr lang="en-US">
                <a:ea typeface="ＭＳ Ｐゴシック" pitchFamily="48" charset="-128"/>
              </a:endParaRPr>
            </a:p>
          </p:txBody>
        </p:sp>
        <p:sp>
          <p:nvSpPr>
            <p:cNvPr id="15" name="Rectangle 14"/>
            <p:cNvSpPr/>
            <p:nvPr/>
          </p:nvSpPr>
          <p:spPr bwMode="auto">
            <a:xfrm>
              <a:off x="4316728" y="3385119"/>
              <a:ext cx="179072" cy="805881"/>
            </a:xfrm>
            <a:prstGeom prst="rect">
              <a:avLst/>
            </a:prstGeom>
            <a:grpFill/>
            <a:ln w="9525" cap="flat" cmpd="sng" algn="ctr">
              <a:solidFill>
                <a:srgbClr val="7030A0"/>
              </a:solidFill>
              <a:prstDash val="solid"/>
              <a:round/>
              <a:headEnd type="none" w="med" len="med"/>
              <a:tailEnd type="none" w="med" len="med"/>
            </a:ln>
            <a:effectLst>
              <a:outerShdw blurRad="44450" dist="27940" dir="5400000" algn="ctr">
                <a:srgbClr val="000000">
                  <a:alpha val="32000"/>
                </a:srgbClr>
              </a:outerShdw>
            </a:effectLst>
            <a:sp3d>
              <a:bevelT w="190500" h="38100"/>
            </a:sp3d>
            <a:extLst/>
          </p:spPr>
          <p:txBody>
            <a:bodyPr/>
            <a:lstStyle/>
            <a:p>
              <a:pPr>
                <a:defRPr/>
              </a:pPr>
              <a:endParaRPr lang="en-US">
                <a:ea typeface="ＭＳ Ｐゴシック" pitchFamily="48" charset="-128"/>
              </a:endParaRPr>
            </a:p>
          </p:txBody>
        </p:sp>
      </p:grpSp>
      <p:sp>
        <p:nvSpPr>
          <p:cNvPr id="16" name="TextBox 15"/>
          <p:cNvSpPr txBox="1"/>
          <p:nvPr/>
        </p:nvSpPr>
        <p:spPr>
          <a:xfrm>
            <a:off x="3841750" y="2495335"/>
            <a:ext cx="858838" cy="461962"/>
          </a:xfrm>
          <a:prstGeom prst="rect">
            <a:avLst/>
          </a:prstGeom>
          <a:noFill/>
        </p:spPr>
        <p:txBody>
          <a:bodyPr wrap="none">
            <a:spAutoFit/>
          </a:bodyPr>
          <a:lstStyle/>
          <a:p>
            <a:pPr>
              <a:defRPr/>
            </a:pPr>
            <a:r>
              <a:rPr lang="en-US" dirty="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P300</a:t>
            </a:r>
          </a:p>
        </p:txBody>
      </p:sp>
      <p:sp>
        <p:nvSpPr>
          <p:cNvPr id="17" name="TextBox 16"/>
          <p:cNvSpPr txBox="1"/>
          <p:nvPr/>
        </p:nvSpPr>
        <p:spPr>
          <a:xfrm>
            <a:off x="4711488" y="3356789"/>
            <a:ext cx="4127712" cy="2739211"/>
          </a:xfrm>
          <a:prstGeom prst="rect">
            <a:avLst/>
          </a:prstGeom>
          <a:noFill/>
        </p:spPr>
        <p:txBody>
          <a:bodyPr wrap="square">
            <a:spAutoFit/>
          </a:bodyPr>
          <a:lstStyle/>
          <a:p>
            <a:pPr>
              <a:defRPr/>
            </a:pPr>
            <a:r>
              <a:rPr lang="en-US" sz="1800" dirty="0">
                <a:latin typeface="Tahoma" pitchFamily="34" charset="0"/>
                <a:ea typeface="Tahoma" pitchFamily="34" charset="0"/>
                <a:cs typeface="Tahoma" pitchFamily="34" charset="0"/>
              </a:rPr>
              <a:t>Prediction of enhancer position using </a:t>
            </a:r>
            <a:r>
              <a:rPr lang="en-US" sz="1800" dirty="0" err="1">
                <a:latin typeface="Tahoma" pitchFamily="34" charset="0"/>
                <a:ea typeface="Tahoma" pitchFamily="34" charset="0"/>
                <a:cs typeface="Tahoma" pitchFamily="34" charset="0"/>
              </a:rPr>
              <a:t>ChIP</a:t>
            </a:r>
            <a:r>
              <a:rPr lang="en-US" sz="1800" dirty="0">
                <a:latin typeface="Tahoma" pitchFamily="34" charset="0"/>
                <a:ea typeface="Tahoma" pitchFamily="34" charset="0"/>
                <a:cs typeface="Tahoma" pitchFamily="34" charset="0"/>
              </a:rPr>
              <a:t> against activator protein </a:t>
            </a:r>
            <a:r>
              <a:rPr lang="en-US" sz="1800" dirty="0" smtClean="0">
                <a:latin typeface="Tahoma" pitchFamily="34" charset="0"/>
                <a:ea typeface="Tahoma" pitchFamily="34" charset="0"/>
                <a:cs typeface="Tahoma" pitchFamily="34" charset="0"/>
              </a:rPr>
              <a:t>p300</a:t>
            </a:r>
          </a:p>
          <a:p>
            <a:pPr>
              <a:defRPr/>
            </a:pPr>
            <a:endParaRPr lang="en-US" sz="1800" dirty="0">
              <a:latin typeface="Tahoma" pitchFamily="34" charset="0"/>
              <a:ea typeface="Tahoma" pitchFamily="34" charset="0"/>
              <a:cs typeface="Tahoma" pitchFamily="34" charset="0"/>
            </a:endParaRPr>
          </a:p>
          <a:p>
            <a:pPr marL="457200" indent="-457200">
              <a:spcAft>
                <a:spcPts val="600"/>
              </a:spcAft>
              <a:buFontTx/>
              <a:buAutoNum type="arabicPeriod"/>
              <a:defRPr/>
            </a:pPr>
            <a:r>
              <a:rPr lang="en-US" sz="1800" dirty="0">
                <a:latin typeface="Tahoma" pitchFamily="34" charset="0"/>
                <a:ea typeface="Tahoma" pitchFamily="34" charset="0"/>
                <a:cs typeface="Tahoma" pitchFamily="34" charset="0"/>
              </a:rPr>
              <a:t>Chromatin </a:t>
            </a:r>
            <a:r>
              <a:rPr lang="en-US" sz="1800" dirty="0" smtClean="0">
                <a:latin typeface="Tahoma" pitchFamily="34" charset="0"/>
                <a:ea typeface="Tahoma" pitchFamily="34" charset="0"/>
                <a:cs typeface="Tahoma" pitchFamily="34" charset="0"/>
              </a:rPr>
              <a:t>isolated </a:t>
            </a:r>
            <a:r>
              <a:rPr lang="en-US" sz="1800" dirty="0">
                <a:latin typeface="Tahoma" pitchFamily="34" charset="0"/>
                <a:ea typeface="Tahoma" pitchFamily="34" charset="0"/>
                <a:cs typeface="Tahoma" pitchFamily="34" charset="0"/>
              </a:rPr>
              <a:t>from midbrain, </a:t>
            </a:r>
            <a:r>
              <a:rPr lang="en-US" sz="1800" dirty="0" smtClean="0">
                <a:latin typeface="Tahoma" pitchFamily="34" charset="0"/>
                <a:ea typeface="Tahoma" pitchFamily="34" charset="0"/>
                <a:cs typeface="Tahoma" pitchFamily="34" charset="0"/>
              </a:rPr>
              <a:t>forebrain, </a:t>
            </a:r>
            <a:r>
              <a:rPr lang="en-US" sz="1800" dirty="0">
                <a:latin typeface="Tahoma" pitchFamily="34" charset="0"/>
                <a:ea typeface="Tahoma" pitchFamily="34" charset="0"/>
                <a:cs typeface="Tahoma" pitchFamily="34" charset="0"/>
              </a:rPr>
              <a:t>and limb</a:t>
            </a:r>
          </a:p>
          <a:p>
            <a:pPr marL="457200" indent="-457200">
              <a:spcAft>
                <a:spcPts val="600"/>
              </a:spcAft>
              <a:buFontTx/>
              <a:buAutoNum type="arabicPeriod"/>
              <a:defRPr/>
            </a:pPr>
            <a:r>
              <a:rPr lang="en-US" sz="1800" dirty="0" err="1">
                <a:latin typeface="Tahoma" pitchFamily="34" charset="0"/>
                <a:ea typeface="Tahoma" pitchFamily="34" charset="0"/>
                <a:cs typeface="Tahoma" pitchFamily="34" charset="0"/>
              </a:rPr>
              <a:t>Immunoprecipitation</a:t>
            </a:r>
            <a:r>
              <a:rPr lang="en-US" sz="1800" dirty="0">
                <a:latin typeface="Tahoma" pitchFamily="34" charset="0"/>
                <a:ea typeface="Tahoma" pitchFamily="34" charset="0"/>
                <a:cs typeface="Tahoma" pitchFamily="34" charset="0"/>
              </a:rPr>
              <a:t> </a:t>
            </a:r>
            <a:r>
              <a:rPr lang="en-US" sz="1800" dirty="0" smtClean="0">
                <a:latin typeface="Tahoma" pitchFamily="34" charset="0"/>
                <a:ea typeface="Tahoma" pitchFamily="34" charset="0"/>
                <a:cs typeface="Tahoma" pitchFamily="34" charset="0"/>
              </a:rPr>
              <a:t>performed </a:t>
            </a:r>
            <a:r>
              <a:rPr lang="en-US" sz="1800" dirty="0">
                <a:latin typeface="Tahoma" pitchFamily="34" charset="0"/>
                <a:ea typeface="Tahoma" pitchFamily="34" charset="0"/>
                <a:cs typeface="Tahoma" pitchFamily="34" charset="0"/>
              </a:rPr>
              <a:t>with antibodies against p300</a:t>
            </a:r>
          </a:p>
          <a:p>
            <a:pPr marL="457200" indent="-457200">
              <a:spcAft>
                <a:spcPts val="600"/>
              </a:spcAft>
              <a:buFontTx/>
              <a:buAutoNum type="arabicPeriod"/>
              <a:defRPr/>
            </a:pPr>
            <a:r>
              <a:rPr lang="en-US" sz="1800" dirty="0">
                <a:latin typeface="Tahoma" pitchFamily="34" charset="0"/>
                <a:ea typeface="Tahoma" pitchFamily="34" charset="0"/>
                <a:cs typeface="Tahoma" pitchFamily="34" charset="0"/>
              </a:rPr>
              <a:t>DNA binding p300 </a:t>
            </a:r>
            <a:r>
              <a:rPr lang="en-US" sz="1800" dirty="0" smtClean="0">
                <a:latin typeface="Tahoma" pitchFamily="34" charset="0"/>
                <a:ea typeface="Tahoma" pitchFamily="34" charset="0"/>
                <a:cs typeface="Tahoma" pitchFamily="34" charset="0"/>
              </a:rPr>
              <a:t>sequenced </a:t>
            </a:r>
            <a:r>
              <a:rPr lang="en-US" sz="1800" dirty="0">
                <a:latin typeface="Tahoma" pitchFamily="34" charset="0"/>
                <a:ea typeface="Tahoma" pitchFamily="34" charset="0"/>
                <a:cs typeface="Tahoma" pitchFamily="34" charset="0"/>
              </a:rPr>
              <a:t>and mapped on the human genome</a:t>
            </a:r>
          </a:p>
        </p:txBody>
      </p:sp>
    </p:spTree>
    <p:extLst>
      <p:ext uri="{BB962C8B-B14F-4D97-AF65-F5344CB8AC3E}">
        <p14:creationId xmlns:p14="http://schemas.microsoft.com/office/powerpoint/2010/main" val="81696172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Validation of Enhancers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769528"/>
            <a:ext cx="7505700" cy="285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273050" y="1958181"/>
            <a:ext cx="3232150" cy="1524000"/>
            <a:chOff x="272530" y="533400"/>
            <a:chExt cx="3689870" cy="1941631"/>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r="3891"/>
            <a:stretch>
              <a:fillRect/>
            </a:stretch>
          </p:blipFill>
          <p:spPr bwMode="auto">
            <a:xfrm>
              <a:off x="272530" y="838200"/>
              <a:ext cx="3689870" cy="163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19239" y="533400"/>
              <a:ext cx="1054249" cy="369910"/>
            </a:xfrm>
            <a:prstGeom prst="rect">
              <a:avLst/>
            </a:prstGeom>
            <a:noFill/>
          </p:spPr>
          <p:txBody>
            <a:bodyPr wrap="none">
              <a:spAutoFit/>
            </a:bodyPr>
            <a:lstStyle/>
            <a:p>
              <a:pPr>
                <a:defRPr/>
              </a:pPr>
              <a:r>
                <a:rPr lang="en-US" sz="1800" dirty="0">
                  <a:solidFill>
                    <a:srgbClr val="D6050F"/>
                  </a:solidFill>
                  <a:effectLst>
                    <a:outerShdw blurRad="38100" dist="38100" dir="2700000" algn="tl">
                      <a:srgbClr val="000000">
                        <a:alpha val="43137"/>
                      </a:srgbClr>
                    </a:outerShdw>
                  </a:effectLst>
                  <a:latin typeface="Tahoma" pitchFamily="34" charset="0"/>
                  <a:ea typeface="Tahoma" pitchFamily="34" charset="0"/>
                  <a:cs typeface="Tahoma" pitchFamily="34" charset="0"/>
                </a:rPr>
                <a:t>Midbrain</a:t>
              </a:r>
            </a:p>
          </p:txBody>
        </p:sp>
      </p:grpSp>
      <p:pic>
        <p:nvPicPr>
          <p:cNvPr id="9" name="Picture 4" descr="http://www.foaffy.org/blogimgs/003/embry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2635064"/>
            <a:ext cx="1066800" cy="125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3505200" y="2399516"/>
            <a:ext cx="4038600" cy="730167"/>
            <a:chOff x="3657600" y="1122482"/>
            <a:chExt cx="5181600" cy="1302441"/>
          </a:xfrm>
        </p:grpSpPr>
        <p:cxnSp>
          <p:nvCxnSpPr>
            <p:cNvPr id="11" name="Straight Connector 3"/>
            <p:cNvCxnSpPr>
              <a:cxnSpLocks noChangeShapeType="1"/>
            </p:cNvCxnSpPr>
            <p:nvPr/>
          </p:nvCxnSpPr>
          <p:spPr bwMode="auto">
            <a:xfrm>
              <a:off x="4191000" y="1515150"/>
              <a:ext cx="4648200" cy="0"/>
            </a:xfrm>
            <a:prstGeom prst="line">
              <a:avLst/>
            </a:prstGeom>
            <a:no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5791200" y="1278088"/>
              <a:ext cx="1828800" cy="457291"/>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a:lstStyle/>
            <a:p>
              <a:pPr>
                <a:defRPr/>
              </a:pPr>
              <a:r>
                <a:rPr lang="en-US" sz="1400" dirty="0">
                  <a:latin typeface="Arial" pitchFamily="34" charset="0"/>
                </a:rPr>
                <a:t>   </a:t>
              </a:r>
              <a:r>
                <a:rPr lang="en-US" sz="1400" dirty="0">
                  <a:effectLst>
                    <a:outerShdw blurRad="38100" dist="38100" dir="2700000" algn="tl">
                      <a:srgbClr val="000000">
                        <a:alpha val="43137"/>
                      </a:srgbClr>
                    </a:outerShdw>
                  </a:effectLst>
                  <a:latin typeface="Arial" pitchFamily="34" charset="0"/>
                </a:rPr>
                <a:t>weak</a:t>
              </a:r>
            </a:p>
            <a:p>
              <a:pPr>
                <a:defRPr/>
              </a:pPr>
              <a:r>
                <a:rPr lang="en-US" sz="1400" dirty="0">
                  <a:effectLst>
                    <a:outerShdw blurRad="38100" dist="38100" dir="2700000" algn="tl">
                      <a:srgbClr val="000000">
                        <a:alpha val="43137"/>
                      </a:srgbClr>
                    </a:outerShdw>
                  </a:effectLst>
                  <a:latin typeface="Arial" pitchFamily="34" charset="0"/>
                </a:rPr>
                <a:t>promoter</a:t>
              </a:r>
              <a:endParaRPr lang="en-US" dirty="0">
                <a:effectLst>
                  <a:outerShdw blurRad="38100" dist="38100" dir="2700000" algn="tl">
                    <a:srgbClr val="000000">
                      <a:alpha val="43137"/>
                    </a:srgbClr>
                  </a:outerShdw>
                </a:effectLst>
                <a:latin typeface="Arial" pitchFamily="34" charset="0"/>
              </a:endParaRPr>
            </a:p>
          </p:txBody>
        </p:sp>
        <p:cxnSp>
          <p:nvCxnSpPr>
            <p:cNvPr id="13" name="Straight Connector 6"/>
            <p:cNvCxnSpPr>
              <a:cxnSpLocks noChangeShapeType="1"/>
              <a:stCxn id="12" idx="0"/>
              <a:endCxn id="12" idx="2"/>
            </p:cNvCxnSpPr>
            <p:nvPr/>
          </p:nvCxnSpPr>
          <p:spPr bwMode="auto">
            <a:xfrm>
              <a:off x="6705600" y="1278665"/>
              <a:ext cx="0" cy="4572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7"/>
            <p:cNvSpPr>
              <a:spLocks noChangeArrowheads="1"/>
            </p:cNvSpPr>
            <p:nvPr/>
          </p:nvSpPr>
          <p:spPr bwMode="auto">
            <a:xfrm>
              <a:off x="4572000" y="1427932"/>
              <a:ext cx="838200" cy="152400"/>
            </a:xfrm>
            <a:prstGeom prst="rect">
              <a:avLst/>
            </a:prstGeom>
            <a:solidFill>
              <a:srgbClr val="FF0000"/>
            </a:solidFill>
            <a:ln w="9525" algn="ctr">
              <a:solidFill>
                <a:srgbClr val="FF0000"/>
              </a:solidFill>
              <a:round/>
              <a:headEnd/>
              <a:tailEnd/>
            </a:ln>
          </p:spPr>
          <p:txBody>
            <a:bodyPr/>
            <a:lstStyle/>
            <a:p>
              <a:endParaRPr lang="en-US"/>
            </a:p>
          </p:txBody>
        </p:sp>
        <p:sp>
          <p:nvSpPr>
            <p:cNvPr id="15" name="TextBox 14"/>
            <p:cNvSpPr txBox="1"/>
            <p:nvPr/>
          </p:nvSpPr>
          <p:spPr>
            <a:xfrm>
              <a:off x="4341962" y="1590888"/>
              <a:ext cx="1314631" cy="603898"/>
            </a:xfrm>
            <a:prstGeom prst="rect">
              <a:avLst/>
            </a:prstGeom>
            <a:noFill/>
          </p:spPr>
          <p:txBody>
            <a:bodyPr wrap="none">
              <a:spAutoFit/>
            </a:bodyPr>
            <a:lstStyle/>
            <a:p>
              <a:pPr>
                <a:defRPr/>
              </a:pPr>
              <a:r>
                <a:rPr lang="en-US" sz="1600" dirty="0">
                  <a:effectLst>
                    <a:outerShdw blurRad="38100" dist="38100" dir="2700000" algn="tl">
                      <a:srgbClr val="000000">
                        <a:alpha val="43137"/>
                      </a:srgbClr>
                    </a:outerShdw>
                  </a:effectLst>
                  <a:latin typeface="Tahoma" pitchFamily="34" charset="0"/>
                  <a:ea typeface="Tahoma" pitchFamily="34" charset="0"/>
                  <a:cs typeface="Tahoma" pitchFamily="34" charset="0"/>
                </a:rPr>
                <a:t>Enhancer</a:t>
              </a:r>
            </a:p>
          </p:txBody>
        </p:sp>
        <p:sp>
          <p:nvSpPr>
            <p:cNvPr id="16" name="TextBox 15"/>
            <p:cNvSpPr txBox="1"/>
            <p:nvPr/>
          </p:nvSpPr>
          <p:spPr>
            <a:xfrm>
              <a:off x="6705600" y="1270149"/>
              <a:ext cx="821028" cy="603898"/>
            </a:xfrm>
            <a:prstGeom prst="rect">
              <a:avLst/>
            </a:prstGeom>
            <a:noFill/>
          </p:spPr>
          <p:txBody>
            <a:bodyPr wrap="none">
              <a:spAutoFit/>
            </a:bodyPr>
            <a:lstStyle/>
            <a:p>
              <a:pPr>
                <a:defRPr/>
              </a:pPr>
              <a:r>
                <a:rPr lang="en-US" sz="1600" dirty="0" err="1">
                  <a:effectLst>
                    <a:outerShdw blurRad="38100" dist="38100" dir="2700000" algn="tl">
                      <a:srgbClr val="000000">
                        <a:alpha val="43137"/>
                      </a:srgbClr>
                    </a:outerShdw>
                  </a:effectLst>
                  <a:latin typeface="Arial" pitchFamily="34" charset="0"/>
                </a:rPr>
                <a:t>LacZ</a:t>
              </a:r>
              <a:endParaRPr lang="en-US" sz="1600" dirty="0">
                <a:effectLst>
                  <a:outerShdw blurRad="38100" dist="38100" dir="2700000" algn="tl">
                    <a:srgbClr val="000000">
                      <a:alpha val="43137"/>
                    </a:srgbClr>
                  </a:outerShdw>
                </a:effectLst>
                <a:latin typeface="Arial" pitchFamily="34" charset="0"/>
              </a:endParaRPr>
            </a:p>
          </p:txBody>
        </p:sp>
        <p:cxnSp>
          <p:nvCxnSpPr>
            <p:cNvPr id="17" name="Straight Arrow Connector 16"/>
            <p:cNvCxnSpPr>
              <a:cxnSpLocks noChangeShapeType="1"/>
            </p:cNvCxnSpPr>
            <p:nvPr/>
          </p:nvCxnSpPr>
          <p:spPr bwMode="auto">
            <a:xfrm>
              <a:off x="3657600" y="1122482"/>
              <a:ext cx="684362" cy="305451"/>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25"/>
            <p:cNvCxnSpPr>
              <a:cxnSpLocks noChangeShapeType="1"/>
            </p:cNvCxnSpPr>
            <p:nvPr/>
          </p:nvCxnSpPr>
          <p:spPr bwMode="auto">
            <a:xfrm>
              <a:off x="7789045" y="1892837"/>
              <a:ext cx="914400" cy="532086"/>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651041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DNA Methylation</a:t>
            </a:r>
          </a:p>
        </p:txBody>
      </p:sp>
      <p:pic>
        <p:nvPicPr>
          <p:cNvPr id="4" name="Picture 2" descr="http://www.fda.gov/ucm/groups/fdagov-public/documents/image/ucm124808.gif"/>
          <p:cNvPicPr>
            <a:picLocks noChangeAspect="1" noChangeArrowheads="1"/>
          </p:cNvPicPr>
          <p:nvPr/>
        </p:nvPicPr>
        <p:blipFill>
          <a:blip r:embed="rId3">
            <a:extLst>
              <a:ext uri="{28A0092B-C50C-407E-A947-70E740481C1C}">
                <a14:useLocalDpi xmlns:a14="http://schemas.microsoft.com/office/drawing/2010/main" val="0"/>
              </a:ext>
            </a:extLst>
          </a:blip>
          <a:srcRect r="9862" b="17242"/>
          <a:stretch>
            <a:fillRect/>
          </a:stretch>
        </p:blipFill>
        <p:spPr bwMode="auto">
          <a:xfrm>
            <a:off x="3048000" y="1912232"/>
            <a:ext cx="2971930" cy="136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6"/>
          <p:cNvGrpSpPr>
            <a:grpSpLocks/>
          </p:cNvGrpSpPr>
          <p:nvPr/>
        </p:nvGrpSpPr>
        <p:grpSpPr bwMode="auto">
          <a:xfrm>
            <a:off x="2133601" y="3352800"/>
            <a:ext cx="4618779" cy="533399"/>
            <a:chOff x="2232193" y="2656428"/>
            <a:chExt cx="5439621" cy="698021"/>
          </a:xfrm>
        </p:grpSpPr>
        <p:grpSp>
          <p:nvGrpSpPr>
            <p:cNvPr id="6" name="Group 3"/>
            <p:cNvGrpSpPr>
              <a:grpSpLocks/>
            </p:cNvGrpSpPr>
            <p:nvPr/>
          </p:nvGrpSpPr>
          <p:grpSpPr bwMode="auto">
            <a:xfrm>
              <a:off x="2232193" y="2796032"/>
              <a:ext cx="5439621" cy="483318"/>
              <a:chOff x="2232193" y="2796032"/>
              <a:chExt cx="5439621" cy="483318"/>
            </a:xfrm>
          </p:grpSpPr>
          <p:sp>
            <p:nvSpPr>
              <p:cNvPr id="29" name="Line 66"/>
              <p:cNvSpPr>
                <a:spLocks noChangeShapeType="1"/>
              </p:cNvSpPr>
              <p:nvPr/>
            </p:nvSpPr>
            <p:spPr bwMode="auto">
              <a:xfrm>
                <a:off x="2232193" y="3003768"/>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67"/>
              <p:cNvSpPr>
                <a:spLocks noChangeShapeType="1"/>
              </p:cNvSpPr>
              <p:nvPr/>
            </p:nvSpPr>
            <p:spPr bwMode="auto">
              <a:xfrm>
                <a:off x="2321093"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74"/>
              <p:cNvSpPr>
                <a:spLocks noChangeShapeType="1"/>
              </p:cNvSpPr>
              <p:nvPr/>
            </p:nvSpPr>
            <p:spPr bwMode="auto">
              <a:xfrm>
                <a:off x="5127793" y="2816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75"/>
              <p:cNvSpPr>
                <a:spLocks noChangeShapeType="1"/>
              </p:cNvSpPr>
              <p:nvPr/>
            </p:nvSpPr>
            <p:spPr bwMode="auto">
              <a:xfrm>
                <a:off x="42895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76"/>
              <p:cNvSpPr>
                <a:spLocks noChangeShapeType="1"/>
              </p:cNvSpPr>
              <p:nvPr/>
            </p:nvSpPr>
            <p:spPr bwMode="auto">
              <a:xfrm>
                <a:off x="41371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77"/>
              <p:cNvSpPr>
                <a:spLocks noChangeShapeType="1"/>
              </p:cNvSpPr>
              <p:nvPr/>
            </p:nvSpPr>
            <p:spPr bwMode="auto">
              <a:xfrm>
                <a:off x="36799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78"/>
              <p:cNvSpPr>
                <a:spLocks noChangeShapeType="1"/>
              </p:cNvSpPr>
              <p:nvPr/>
            </p:nvSpPr>
            <p:spPr bwMode="auto">
              <a:xfrm>
                <a:off x="29560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74"/>
              <p:cNvSpPr>
                <a:spLocks noChangeShapeType="1"/>
              </p:cNvSpPr>
              <p:nvPr/>
            </p:nvSpPr>
            <p:spPr bwMode="auto">
              <a:xfrm>
                <a:off x="4927768" y="2809983"/>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TextBox 36"/>
              <p:cNvSpPr txBox="1"/>
              <p:nvPr/>
            </p:nvSpPr>
            <p:spPr>
              <a:xfrm>
                <a:off x="5524910" y="2796032"/>
                <a:ext cx="2146904" cy="483318"/>
              </a:xfrm>
              <a:prstGeom prst="rect">
                <a:avLst/>
              </a:prstGeom>
              <a:noFill/>
            </p:spPr>
            <p:txBody>
              <a:bodyPr wrap="none">
                <a:spAutoFit/>
              </a:bodyPr>
              <a:lstStyle/>
              <a:p>
                <a:pPr>
                  <a:defRPr/>
                </a:pPr>
                <a:r>
                  <a:rPr lang="en-US" sz="1800" b="1" dirty="0" err="1">
                    <a:latin typeface="Tahoma" pitchFamily="34" charset="0"/>
                    <a:ea typeface="Tahoma" pitchFamily="34" charset="0"/>
                    <a:cs typeface="Tahoma" pitchFamily="34" charset="0"/>
                  </a:rPr>
                  <a:t>Unmethylated</a:t>
                </a:r>
                <a:endParaRPr lang="en-US" sz="1800" b="1" dirty="0">
                  <a:latin typeface="Tahoma" pitchFamily="34" charset="0"/>
                  <a:ea typeface="Tahoma" pitchFamily="34" charset="0"/>
                  <a:cs typeface="Tahoma" pitchFamily="34" charset="0"/>
                </a:endParaRPr>
              </a:p>
            </p:txBody>
          </p:sp>
          <p:sp>
            <p:nvSpPr>
              <p:cNvPr id="38" name="Line 78"/>
              <p:cNvSpPr>
                <a:spLocks noChangeShapeType="1"/>
              </p:cNvSpPr>
              <p:nvPr/>
            </p:nvSpPr>
            <p:spPr bwMode="auto">
              <a:xfrm>
                <a:off x="3467159" y="2816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78"/>
              <p:cNvSpPr>
                <a:spLocks noChangeShapeType="1"/>
              </p:cNvSpPr>
              <p:nvPr/>
            </p:nvSpPr>
            <p:spPr bwMode="auto">
              <a:xfrm>
                <a:off x="32385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75"/>
              <p:cNvSpPr>
                <a:spLocks noChangeShapeType="1"/>
              </p:cNvSpPr>
              <p:nvPr/>
            </p:nvSpPr>
            <p:spPr bwMode="auto">
              <a:xfrm>
                <a:off x="46863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76"/>
              <p:cNvSpPr>
                <a:spLocks noChangeShapeType="1"/>
              </p:cNvSpPr>
              <p:nvPr/>
            </p:nvSpPr>
            <p:spPr bwMode="auto">
              <a:xfrm>
                <a:off x="45339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 name="Oval 81"/>
            <p:cNvSpPr>
              <a:spLocks noChangeArrowheads="1"/>
            </p:cNvSpPr>
            <p:nvPr/>
          </p:nvSpPr>
          <p:spPr bwMode="auto">
            <a:xfrm>
              <a:off x="2244850" y="3198858"/>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Oval 83"/>
            <p:cNvSpPr>
              <a:spLocks noChangeArrowheads="1"/>
            </p:cNvSpPr>
            <p:nvPr/>
          </p:nvSpPr>
          <p:spPr bwMode="auto">
            <a:xfrm>
              <a:off x="2886200" y="320204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Oval 85"/>
            <p:cNvSpPr>
              <a:spLocks noChangeArrowheads="1"/>
            </p:cNvSpPr>
            <p:nvPr/>
          </p:nvSpPr>
          <p:spPr bwMode="auto">
            <a:xfrm>
              <a:off x="3604814" y="319147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Oval 87"/>
            <p:cNvSpPr>
              <a:spLocks noChangeArrowheads="1"/>
            </p:cNvSpPr>
            <p:nvPr/>
          </p:nvSpPr>
          <p:spPr bwMode="auto">
            <a:xfrm>
              <a:off x="4067300" y="320204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Oval 89"/>
            <p:cNvSpPr>
              <a:spLocks noChangeArrowheads="1"/>
            </p:cNvSpPr>
            <p:nvPr/>
          </p:nvSpPr>
          <p:spPr bwMode="auto">
            <a:xfrm>
              <a:off x="4219700" y="320046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Oval 91"/>
            <p:cNvSpPr>
              <a:spLocks noChangeArrowheads="1"/>
            </p:cNvSpPr>
            <p:nvPr/>
          </p:nvSpPr>
          <p:spPr bwMode="auto">
            <a:xfrm>
              <a:off x="5052614" y="318722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Oval 91"/>
            <p:cNvSpPr>
              <a:spLocks noChangeArrowheads="1"/>
            </p:cNvSpPr>
            <p:nvPr/>
          </p:nvSpPr>
          <p:spPr bwMode="auto">
            <a:xfrm>
              <a:off x="4852589" y="3186065"/>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Oval 81"/>
            <p:cNvSpPr>
              <a:spLocks noChangeArrowheads="1"/>
            </p:cNvSpPr>
            <p:nvPr/>
          </p:nvSpPr>
          <p:spPr bwMode="auto">
            <a:xfrm>
              <a:off x="2249800" y="267335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Oval 83"/>
            <p:cNvSpPr>
              <a:spLocks noChangeArrowheads="1"/>
            </p:cNvSpPr>
            <p:nvPr/>
          </p:nvSpPr>
          <p:spPr bwMode="auto">
            <a:xfrm>
              <a:off x="2879275" y="2664666"/>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Oval 85"/>
            <p:cNvSpPr>
              <a:spLocks noChangeArrowheads="1"/>
            </p:cNvSpPr>
            <p:nvPr/>
          </p:nvSpPr>
          <p:spPr bwMode="auto">
            <a:xfrm>
              <a:off x="3609764" y="266336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Oval 87"/>
            <p:cNvSpPr>
              <a:spLocks noChangeArrowheads="1"/>
            </p:cNvSpPr>
            <p:nvPr/>
          </p:nvSpPr>
          <p:spPr bwMode="auto">
            <a:xfrm>
              <a:off x="4060375" y="2664666"/>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Oval 89"/>
            <p:cNvSpPr>
              <a:spLocks noChangeArrowheads="1"/>
            </p:cNvSpPr>
            <p:nvPr/>
          </p:nvSpPr>
          <p:spPr bwMode="auto">
            <a:xfrm>
              <a:off x="4212775" y="266307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Oval 91"/>
            <p:cNvSpPr>
              <a:spLocks noChangeArrowheads="1"/>
            </p:cNvSpPr>
            <p:nvPr/>
          </p:nvSpPr>
          <p:spPr bwMode="auto">
            <a:xfrm>
              <a:off x="5052278" y="2656428"/>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Oval 91"/>
            <p:cNvSpPr>
              <a:spLocks noChangeArrowheads="1"/>
            </p:cNvSpPr>
            <p:nvPr/>
          </p:nvSpPr>
          <p:spPr bwMode="auto">
            <a:xfrm>
              <a:off x="4852253" y="266584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Oval 83"/>
            <p:cNvSpPr>
              <a:spLocks noChangeArrowheads="1"/>
            </p:cNvSpPr>
            <p:nvPr/>
          </p:nvSpPr>
          <p:spPr bwMode="auto">
            <a:xfrm>
              <a:off x="3164775" y="319909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Oval 83"/>
            <p:cNvSpPr>
              <a:spLocks noChangeArrowheads="1"/>
            </p:cNvSpPr>
            <p:nvPr/>
          </p:nvSpPr>
          <p:spPr bwMode="auto">
            <a:xfrm>
              <a:off x="3164775" y="266994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Oval 83"/>
            <p:cNvSpPr>
              <a:spLocks noChangeArrowheads="1"/>
            </p:cNvSpPr>
            <p:nvPr/>
          </p:nvSpPr>
          <p:spPr bwMode="auto">
            <a:xfrm>
              <a:off x="3400300" y="3188525"/>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83"/>
            <p:cNvSpPr>
              <a:spLocks noChangeArrowheads="1"/>
            </p:cNvSpPr>
            <p:nvPr/>
          </p:nvSpPr>
          <p:spPr bwMode="auto">
            <a:xfrm>
              <a:off x="3393375" y="266830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Oval 87"/>
            <p:cNvSpPr>
              <a:spLocks noChangeArrowheads="1"/>
            </p:cNvSpPr>
            <p:nvPr/>
          </p:nvSpPr>
          <p:spPr bwMode="auto">
            <a:xfrm>
              <a:off x="4461478" y="32004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Oval 89"/>
            <p:cNvSpPr>
              <a:spLocks noChangeArrowheads="1"/>
            </p:cNvSpPr>
            <p:nvPr/>
          </p:nvSpPr>
          <p:spPr bwMode="auto">
            <a:xfrm>
              <a:off x="4619164" y="319881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Oval 87"/>
            <p:cNvSpPr>
              <a:spLocks noChangeArrowheads="1"/>
            </p:cNvSpPr>
            <p:nvPr/>
          </p:nvSpPr>
          <p:spPr bwMode="auto">
            <a:xfrm>
              <a:off x="4467100" y="266858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Oval 89"/>
            <p:cNvSpPr>
              <a:spLocks noChangeArrowheads="1"/>
            </p:cNvSpPr>
            <p:nvPr/>
          </p:nvSpPr>
          <p:spPr bwMode="auto">
            <a:xfrm>
              <a:off x="4619500" y="2667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2" name="Group 41"/>
          <p:cNvGrpSpPr>
            <a:grpSpLocks/>
          </p:cNvGrpSpPr>
          <p:nvPr/>
        </p:nvGrpSpPr>
        <p:grpSpPr bwMode="auto">
          <a:xfrm>
            <a:off x="2074672" y="3983659"/>
            <a:ext cx="4388468" cy="1274141"/>
            <a:chOff x="2150719" y="3266090"/>
            <a:chExt cx="5113488" cy="1642460"/>
          </a:xfrm>
        </p:grpSpPr>
        <p:grpSp>
          <p:nvGrpSpPr>
            <p:cNvPr id="43" name="Group 4"/>
            <p:cNvGrpSpPr>
              <a:grpSpLocks/>
            </p:cNvGrpSpPr>
            <p:nvPr/>
          </p:nvGrpSpPr>
          <p:grpSpPr bwMode="auto">
            <a:xfrm>
              <a:off x="2150719" y="3266090"/>
              <a:ext cx="5113488" cy="1642460"/>
              <a:chOff x="2150719" y="3266090"/>
              <a:chExt cx="5113488" cy="1642460"/>
            </a:xfrm>
          </p:grpSpPr>
          <p:sp>
            <p:nvSpPr>
              <p:cNvPr id="52" name="Text Box 80"/>
              <p:cNvSpPr txBox="1">
                <a:spLocks noChangeArrowheads="1"/>
              </p:cNvSpPr>
              <p:nvPr/>
            </p:nvSpPr>
            <p:spPr bwMode="auto">
              <a:xfrm>
                <a:off x="5478839" y="3707253"/>
                <a:ext cx="1379671" cy="338013"/>
              </a:xfrm>
              <a:prstGeom prst="rect">
                <a:avLst/>
              </a:prstGeom>
              <a:noFill/>
              <a:ln>
                <a:noFill/>
              </a:ln>
              <a:effectLst/>
              <a:extLst/>
            </p:spPr>
            <p:txBody>
              <a:bodyPr wrap="none">
                <a:spAutoFit/>
              </a:bodyPr>
              <a:lstStyle/>
              <a:p>
                <a:pPr>
                  <a:defRPr/>
                </a:pPr>
                <a:r>
                  <a:rPr lang="en-US" sz="1600" b="1" dirty="0">
                    <a:solidFill>
                      <a:srgbClr val="FF6666"/>
                    </a:solidFill>
                    <a:effectLst>
                      <a:outerShdw blurRad="38100" dist="38100" dir="2700000" algn="tl">
                        <a:srgbClr val="C0C0C0"/>
                      </a:outerShdw>
                    </a:effectLst>
                    <a:latin typeface="Tahoma" pitchFamily="1" charset="0"/>
                  </a:rPr>
                  <a:t>Methyl </a:t>
                </a:r>
                <a:r>
                  <a:rPr lang="en-US" sz="1600" b="1" dirty="0" err="1">
                    <a:solidFill>
                      <a:srgbClr val="FF6666"/>
                    </a:solidFill>
                    <a:effectLst>
                      <a:outerShdw blurRad="38100" dist="38100" dir="2700000" algn="tl">
                        <a:srgbClr val="C0C0C0"/>
                      </a:outerShdw>
                    </a:effectLst>
                    <a:latin typeface="Tahoma" pitchFamily="1" charset="0"/>
                  </a:rPr>
                  <a:t>CpG</a:t>
                </a:r>
                <a:endParaRPr lang="en-US" sz="1600" b="1" dirty="0">
                  <a:solidFill>
                    <a:srgbClr val="FF6666"/>
                  </a:solidFill>
                  <a:effectLst>
                    <a:outerShdw blurRad="38100" dist="38100" dir="2700000" algn="tl">
                      <a:srgbClr val="C0C0C0"/>
                    </a:outerShdw>
                  </a:effectLst>
                  <a:latin typeface="Tahoma" pitchFamily="1" charset="0"/>
                </a:endParaRPr>
              </a:p>
            </p:txBody>
          </p:sp>
          <p:sp>
            <p:nvSpPr>
              <p:cNvPr id="53" name="Line 66"/>
              <p:cNvSpPr>
                <a:spLocks noChangeShapeType="1"/>
              </p:cNvSpPr>
              <p:nvPr/>
            </p:nvSpPr>
            <p:spPr bwMode="auto">
              <a:xfrm>
                <a:off x="2219384" y="4578351"/>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67"/>
              <p:cNvSpPr>
                <a:spLocks noChangeShapeType="1"/>
              </p:cNvSpPr>
              <p:nvPr/>
            </p:nvSpPr>
            <p:spPr bwMode="auto">
              <a:xfrm>
                <a:off x="23082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74"/>
              <p:cNvSpPr>
                <a:spLocks noChangeShapeType="1"/>
              </p:cNvSpPr>
              <p:nvPr/>
            </p:nvSpPr>
            <p:spPr bwMode="auto">
              <a:xfrm>
                <a:off x="5114984" y="4397267"/>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75"/>
              <p:cNvSpPr>
                <a:spLocks noChangeShapeType="1"/>
              </p:cNvSpPr>
              <p:nvPr/>
            </p:nvSpPr>
            <p:spPr bwMode="auto">
              <a:xfrm>
                <a:off x="42767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76"/>
              <p:cNvSpPr>
                <a:spLocks noChangeShapeType="1"/>
              </p:cNvSpPr>
              <p:nvPr/>
            </p:nvSpPr>
            <p:spPr bwMode="auto">
              <a:xfrm>
                <a:off x="41243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77"/>
              <p:cNvSpPr>
                <a:spLocks noChangeShapeType="1"/>
              </p:cNvSpPr>
              <p:nvPr/>
            </p:nvSpPr>
            <p:spPr bwMode="auto">
              <a:xfrm>
                <a:off x="36671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78"/>
              <p:cNvSpPr>
                <a:spLocks noChangeShapeType="1"/>
              </p:cNvSpPr>
              <p:nvPr/>
            </p:nvSpPr>
            <p:spPr bwMode="auto">
              <a:xfrm>
                <a:off x="29432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Oval 81"/>
              <p:cNvSpPr>
                <a:spLocks noChangeArrowheads="1"/>
              </p:cNvSpPr>
              <p:nvPr/>
            </p:nvSpPr>
            <p:spPr bwMode="auto">
              <a:xfrm>
                <a:off x="2225734" y="47371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1" name="Oval 82"/>
              <p:cNvSpPr>
                <a:spLocks noChangeArrowheads="1"/>
              </p:cNvSpPr>
              <p:nvPr/>
            </p:nvSpPr>
            <p:spPr bwMode="auto">
              <a:xfrm>
                <a:off x="2232084" y="42164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2" name="Oval 83"/>
              <p:cNvSpPr>
                <a:spLocks noChangeArrowheads="1"/>
              </p:cNvSpPr>
              <p:nvPr/>
            </p:nvSpPr>
            <p:spPr bwMode="auto">
              <a:xfrm>
                <a:off x="28670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3" name="Oval 84"/>
              <p:cNvSpPr>
                <a:spLocks noChangeArrowheads="1"/>
              </p:cNvSpPr>
              <p:nvPr/>
            </p:nvSpPr>
            <p:spPr bwMode="auto">
              <a:xfrm>
                <a:off x="28670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4" name="Oval 85"/>
              <p:cNvSpPr>
                <a:spLocks noChangeArrowheads="1"/>
              </p:cNvSpPr>
              <p:nvPr/>
            </p:nvSpPr>
            <p:spPr bwMode="auto">
              <a:xfrm>
                <a:off x="35909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5" name="Oval 86"/>
              <p:cNvSpPr>
                <a:spLocks noChangeArrowheads="1"/>
              </p:cNvSpPr>
              <p:nvPr/>
            </p:nvSpPr>
            <p:spPr bwMode="auto">
              <a:xfrm>
                <a:off x="3590984" y="4221163"/>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6" name="Oval 87"/>
              <p:cNvSpPr>
                <a:spLocks noChangeArrowheads="1"/>
              </p:cNvSpPr>
              <p:nvPr/>
            </p:nvSpPr>
            <p:spPr bwMode="auto">
              <a:xfrm>
                <a:off x="40481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7" name="Oval 88"/>
              <p:cNvSpPr>
                <a:spLocks noChangeArrowheads="1"/>
              </p:cNvSpPr>
              <p:nvPr/>
            </p:nvSpPr>
            <p:spPr bwMode="auto">
              <a:xfrm>
                <a:off x="40481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8" name="Oval 89"/>
              <p:cNvSpPr>
                <a:spLocks noChangeArrowheads="1"/>
              </p:cNvSpPr>
              <p:nvPr/>
            </p:nvSpPr>
            <p:spPr bwMode="auto">
              <a:xfrm>
                <a:off x="4200584" y="4754563"/>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9" name="Oval 91"/>
              <p:cNvSpPr>
                <a:spLocks noChangeArrowheads="1"/>
              </p:cNvSpPr>
              <p:nvPr/>
            </p:nvSpPr>
            <p:spPr bwMode="auto">
              <a:xfrm>
                <a:off x="5038784" y="473075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0" name="Oval 92"/>
              <p:cNvSpPr>
                <a:spLocks noChangeArrowheads="1"/>
              </p:cNvSpPr>
              <p:nvPr/>
            </p:nvSpPr>
            <p:spPr bwMode="auto">
              <a:xfrm>
                <a:off x="5038784" y="4238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1" name="Oval 90"/>
              <p:cNvSpPr>
                <a:spLocks noChangeArrowheads="1"/>
              </p:cNvSpPr>
              <p:nvPr/>
            </p:nvSpPr>
            <p:spPr bwMode="auto">
              <a:xfrm>
                <a:off x="42005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2" name="Line 74"/>
              <p:cNvSpPr>
                <a:spLocks noChangeShapeType="1"/>
              </p:cNvSpPr>
              <p:nvPr/>
            </p:nvSpPr>
            <p:spPr bwMode="auto">
              <a:xfrm>
                <a:off x="4914959" y="439091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Oval 91"/>
              <p:cNvSpPr>
                <a:spLocks noChangeArrowheads="1"/>
              </p:cNvSpPr>
              <p:nvPr/>
            </p:nvSpPr>
            <p:spPr bwMode="auto">
              <a:xfrm>
                <a:off x="4838759" y="4740166"/>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4" name="Oval 92"/>
              <p:cNvSpPr>
                <a:spLocks noChangeArrowheads="1"/>
              </p:cNvSpPr>
              <p:nvPr/>
            </p:nvSpPr>
            <p:spPr bwMode="auto">
              <a:xfrm>
                <a:off x="4838759" y="4232166"/>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cxnSp>
            <p:nvCxnSpPr>
              <p:cNvPr id="75" name="Straight Arrow Connector 7168"/>
              <p:cNvCxnSpPr>
                <a:cxnSpLocks noChangeShapeType="1"/>
              </p:cNvCxnSpPr>
              <p:nvPr/>
            </p:nvCxnSpPr>
            <p:spPr bwMode="auto">
              <a:xfrm>
                <a:off x="3857684" y="3352800"/>
                <a:ext cx="0" cy="762000"/>
              </a:xfrm>
              <a:prstGeom prst="straightConnector1">
                <a:avLst/>
              </a:prstGeom>
              <a:noFill/>
              <a:ln w="57150" algn="ctr">
                <a:solidFill>
                  <a:srgbClr val="00B0F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4076939" y="3277198"/>
                <a:ext cx="1160299" cy="833167"/>
              </a:xfrm>
              <a:prstGeom prst="rect">
                <a:avLst/>
              </a:prstGeom>
              <a:noFill/>
            </p:spPr>
            <p:txBody>
              <a:bodyPr wrap="none">
                <a:spAutoFit/>
              </a:bodyPr>
              <a:lstStyle/>
              <a:p>
                <a:pPr>
                  <a:defRPr/>
                </a:pPr>
                <a:r>
                  <a:rPr lang="en-US" sz="1800" i="1" dirty="0">
                    <a:solidFill>
                      <a:srgbClr val="FF0000"/>
                    </a:solidFill>
                    <a:latin typeface="Tahoma" pitchFamily="34" charset="0"/>
                    <a:ea typeface="Tahoma" pitchFamily="34" charset="0"/>
                    <a:cs typeface="Tahoma" pitchFamily="34" charset="0"/>
                  </a:rPr>
                  <a:t>Dnmt3a</a:t>
                </a:r>
              </a:p>
              <a:p>
                <a:pPr>
                  <a:defRPr/>
                </a:pPr>
                <a:r>
                  <a:rPr lang="en-US" sz="1800" i="1" dirty="0">
                    <a:solidFill>
                      <a:srgbClr val="FF0000"/>
                    </a:solidFill>
                    <a:latin typeface="Tahoma" pitchFamily="34" charset="0"/>
                    <a:ea typeface="Tahoma" pitchFamily="34" charset="0"/>
                    <a:cs typeface="Tahoma" pitchFamily="34" charset="0"/>
                  </a:rPr>
                  <a:t>Dnmt3b</a:t>
                </a:r>
              </a:p>
            </p:txBody>
          </p:sp>
          <p:sp>
            <p:nvSpPr>
              <p:cNvPr id="77" name="TextBox 76"/>
              <p:cNvSpPr txBox="1"/>
              <p:nvPr/>
            </p:nvSpPr>
            <p:spPr>
              <a:xfrm>
                <a:off x="2150719" y="3266090"/>
                <a:ext cx="1604322" cy="833167"/>
              </a:xfrm>
              <a:prstGeom prst="rect">
                <a:avLst/>
              </a:prstGeom>
              <a:noFill/>
            </p:spPr>
            <p:txBody>
              <a:bodyPr wrap="none">
                <a:spAutoFit/>
              </a:bodyPr>
              <a:lstStyle/>
              <a:p>
                <a:pPr algn="ctr">
                  <a:defRPr/>
                </a:pPr>
                <a:r>
                  <a:rPr lang="en-US" sz="1800" i="1" dirty="0">
                    <a:latin typeface="Tahoma" pitchFamily="34" charset="0"/>
                    <a:ea typeface="Tahoma" pitchFamily="34" charset="0"/>
                    <a:cs typeface="Tahoma" pitchFamily="34" charset="0"/>
                  </a:rPr>
                  <a:t>de</a:t>
                </a:r>
                <a:r>
                  <a:rPr lang="en-US" sz="1800" i="1"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800" i="1" dirty="0">
                    <a:latin typeface="Tahoma" pitchFamily="34" charset="0"/>
                    <a:ea typeface="Tahoma" pitchFamily="34" charset="0"/>
                    <a:cs typeface="Tahoma" pitchFamily="34" charset="0"/>
                  </a:rPr>
                  <a:t>novo</a:t>
                </a:r>
              </a:p>
              <a:p>
                <a:pPr algn="ctr">
                  <a:defRPr/>
                </a:pPr>
                <a:r>
                  <a:rPr lang="en-US" sz="1800" i="1" dirty="0">
                    <a:latin typeface="Tahoma" pitchFamily="34" charset="0"/>
                    <a:ea typeface="Tahoma" pitchFamily="34" charset="0"/>
                    <a:cs typeface="Tahoma" pitchFamily="34" charset="0"/>
                  </a:rPr>
                  <a:t>methylation</a:t>
                </a:r>
              </a:p>
            </p:txBody>
          </p:sp>
          <p:sp>
            <p:nvSpPr>
              <p:cNvPr id="78" name="TextBox 77"/>
              <p:cNvSpPr txBox="1"/>
              <p:nvPr/>
            </p:nvSpPr>
            <p:spPr>
              <a:xfrm>
                <a:off x="5524879" y="4354716"/>
                <a:ext cx="1739328" cy="476096"/>
              </a:xfrm>
              <a:prstGeom prst="rect">
                <a:avLst/>
              </a:prstGeom>
              <a:noFill/>
            </p:spPr>
            <p:txBody>
              <a:bodyPr wrap="none">
                <a:spAutoFit/>
              </a:bodyPr>
              <a:lstStyle/>
              <a:p>
                <a:pPr>
                  <a:defRPr/>
                </a:pPr>
                <a:r>
                  <a:rPr lang="en-US" sz="1800" b="1" dirty="0">
                    <a:latin typeface="Tahoma" pitchFamily="34" charset="0"/>
                    <a:ea typeface="Tahoma" pitchFamily="34" charset="0"/>
                    <a:cs typeface="Tahoma" pitchFamily="34" charset="0"/>
                  </a:rPr>
                  <a:t>Methylated</a:t>
                </a:r>
              </a:p>
            </p:txBody>
          </p:sp>
          <p:sp>
            <p:nvSpPr>
              <p:cNvPr id="79" name="Line 78"/>
              <p:cNvSpPr>
                <a:spLocks noChangeShapeType="1"/>
              </p:cNvSpPr>
              <p:nvPr/>
            </p:nvSpPr>
            <p:spPr bwMode="auto">
              <a:xfrm>
                <a:off x="34671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78"/>
              <p:cNvSpPr>
                <a:spLocks noChangeShapeType="1"/>
              </p:cNvSpPr>
              <p:nvPr/>
            </p:nvSpPr>
            <p:spPr bwMode="auto">
              <a:xfrm>
                <a:off x="3238559" y="437186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75"/>
              <p:cNvSpPr>
                <a:spLocks noChangeShapeType="1"/>
              </p:cNvSpPr>
              <p:nvPr/>
            </p:nvSpPr>
            <p:spPr bwMode="auto">
              <a:xfrm>
                <a:off x="46863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76"/>
              <p:cNvSpPr>
                <a:spLocks noChangeShapeType="1"/>
              </p:cNvSpPr>
              <p:nvPr/>
            </p:nvSpPr>
            <p:spPr bwMode="auto">
              <a:xfrm>
                <a:off x="45339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83" name="Straight Connector 7173"/>
              <p:cNvCxnSpPr>
                <a:cxnSpLocks noChangeShapeType="1"/>
              </p:cNvCxnSpPr>
              <p:nvPr/>
            </p:nvCxnSpPr>
            <p:spPr bwMode="auto">
              <a:xfrm flipV="1">
                <a:off x="5168866" y="4007012"/>
                <a:ext cx="446767" cy="226456"/>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Oval 87"/>
            <p:cNvSpPr>
              <a:spLocks noChangeArrowheads="1"/>
            </p:cNvSpPr>
            <p:nvPr/>
          </p:nvSpPr>
          <p:spPr bwMode="auto">
            <a:xfrm>
              <a:off x="4464084" y="422052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Oval 89"/>
            <p:cNvSpPr>
              <a:spLocks noChangeArrowheads="1"/>
            </p:cNvSpPr>
            <p:nvPr/>
          </p:nvSpPr>
          <p:spPr bwMode="auto">
            <a:xfrm>
              <a:off x="4616484" y="421893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Oval 87"/>
            <p:cNvSpPr>
              <a:spLocks noChangeArrowheads="1"/>
            </p:cNvSpPr>
            <p:nvPr/>
          </p:nvSpPr>
          <p:spPr bwMode="auto">
            <a:xfrm>
              <a:off x="4464084" y="4745544"/>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Oval 89"/>
            <p:cNvSpPr>
              <a:spLocks noChangeArrowheads="1"/>
            </p:cNvSpPr>
            <p:nvPr/>
          </p:nvSpPr>
          <p:spPr bwMode="auto">
            <a:xfrm>
              <a:off x="4616484" y="474395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Oval 87"/>
            <p:cNvSpPr>
              <a:spLocks noChangeArrowheads="1"/>
            </p:cNvSpPr>
            <p:nvPr/>
          </p:nvSpPr>
          <p:spPr bwMode="auto">
            <a:xfrm>
              <a:off x="3166488" y="475083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Oval 89"/>
            <p:cNvSpPr>
              <a:spLocks noChangeArrowheads="1"/>
            </p:cNvSpPr>
            <p:nvPr/>
          </p:nvSpPr>
          <p:spPr bwMode="auto">
            <a:xfrm>
              <a:off x="3391998" y="475083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Oval 87"/>
            <p:cNvSpPr>
              <a:spLocks noChangeArrowheads="1"/>
            </p:cNvSpPr>
            <p:nvPr/>
          </p:nvSpPr>
          <p:spPr bwMode="auto">
            <a:xfrm>
              <a:off x="3166488" y="422800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Oval 89"/>
            <p:cNvSpPr>
              <a:spLocks noChangeArrowheads="1"/>
            </p:cNvSpPr>
            <p:nvPr/>
          </p:nvSpPr>
          <p:spPr bwMode="auto">
            <a:xfrm>
              <a:off x="3391998" y="421075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84" name="Group 83"/>
          <p:cNvGrpSpPr>
            <a:grpSpLocks/>
          </p:cNvGrpSpPr>
          <p:nvPr/>
        </p:nvGrpSpPr>
        <p:grpSpPr bwMode="auto">
          <a:xfrm>
            <a:off x="2107559" y="5184988"/>
            <a:ext cx="5232302" cy="1470547"/>
            <a:chOff x="2217837" y="4669727"/>
            <a:chExt cx="6052229" cy="2107954"/>
          </a:xfrm>
        </p:grpSpPr>
        <p:grpSp>
          <p:nvGrpSpPr>
            <p:cNvPr id="85" name="Group 5"/>
            <p:cNvGrpSpPr>
              <a:grpSpLocks/>
            </p:cNvGrpSpPr>
            <p:nvPr/>
          </p:nvGrpSpPr>
          <p:grpSpPr bwMode="auto">
            <a:xfrm>
              <a:off x="2217837" y="4669727"/>
              <a:ext cx="6052229" cy="2107954"/>
              <a:chOff x="2217837" y="4669727"/>
              <a:chExt cx="6052229" cy="2107954"/>
            </a:xfrm>
          </p:grpSpPr>
          <p:cxnSp>
            <p:nvCxnSpPr>
              <p:cNvPr id="90" name="Straight Arrow Connector 69"/>
              <p:cNvCxnSpPr>
                <a:cxnSpLocks noChangeShapeType="1"/>
              </p:cNvCxnSpPr>
              <p:nvPr/>
            </p:nvCxnSpPr>
            <p:spPr bwMode="auto">
              <a:xfrm>
                <a:off x="3848159" y="5105400"/>
                <a:ext cx="0" cy="762000"/>
              </a:xfrm>
              <a:prstGeom prst="straightConnector1">
                <a:avLst/>
              </a:prstGeom>
              <a:noFill/>
              <a:ln w="57150" algn="ctr">
                <a:solidFill>
                  <a:srgbClr val="00B0F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2217837" y="5144558"/>
                <a:ext cx="1427068" cy="926482"/>
              </a:xfrm>
              <a:prstGeom prst="rect">
                <a:avLst/>
              </a:prstGeom>
              <a:noFill/>
            </p:spPr>
            <p:txBody>
              <a:bodyPr wrap="none">
                <a:spAutoFit/>
              </a:bodyPr>
              <a:lstStyle/>
              <a:p>
                <a:pPr algn="ctr">
                  <a:defRPr/>
                </a:pPr>
                <a:r>
                  <a:rPr lang="en-US" sz="1800" i="1" dirty="0">
                    <a:latin typeface="Tahoma" pitchFamily="34" charset="0"/>
                    <a:ea typeface="Tahoma" pitchFamily="34" charset="0"/>
                    <a:cs typeface="Tahoma" pitchFamily="34" charset="0"/>
                  </a:rPr>
                  <a:t>DNA</a:t>
                </a:r>
              </a:p>
              <a:p>
                <a:pPr algn="ctr">
                  <a:defRPr/>
                </a:pPr>
                <a:r>
                  <a:rPr lang="en-US" sz="1800" i="1" dirty="0">
                    <a:latin typeface="Tahoma" pitchFamily="34" charset="0"/>
                    <a:ea typeface="Tahoma" pitchFamily="34" charset="0"/>
                    <a:cs typeface="Tahoma" pitchFamily="34" charset="0"/>
                  </a:rPr>
                  <a:t>replication</a:t>
                </a:r>
              </a:p>
            </p:txBody>
          </p:sp>
          <p:sp>
            <p:nvSpPr>
              <p:cNvPr id="92" name="Line 66"/>
              <p:cNvSpPr>
                <a:spLocks noChangeShapeType="1"/>
              </p:cNvSpPr>
              <p:nvPr/>
            </p:nvSpPr>
            <p:spPr bwMode="auto">
              <a:xfrm>
                <a:off x="2247959" y="6431072"/>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67"/>
              <p:cNvSpPr>
                <a:spLocks noChangeShapeType="1"/>
              </p:cNvSpPr>
              <p:nvPr/>
            </p:nvSpPr>
            <p:spPr bwMode="auto">
              <a:xfrm>
                <a:off x="2336859" y="624057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74"/>
              <p:cNvSpPr>
                <a:spLocks noChangeShapeType="1"/>
              </p:cNvSpPr>
              <p:nvPr/>
            </p:nvSpPr>
            <p:spPr bwMode="auto">
              <a:xfrm>
                <a:off x="5143559" y="624363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75"/>
              <p:cNvSpPr>
                <a:spLocks noChangeShapeType="1"/>
              </p:cNvSpPr>
              <p:nvPr/>
            </p:nvSpPr>
            <p:spPr bwMode="auto">
              <a:xfrm>
                <a:off x="4305359" y="624057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76"/>
              <p:cNvSpPr>
                <a:spLocks noChangeShapeType="1"/>
              </p:cNvSpPr>
              <p:nvPr/>
            </p:nvSpPr>
            <p:spPr bwMode="auto">
              <a:xfrm>
                <a:off x="4152959" y="624057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77"/>
              <p:cNvSpPr>
                <a:spLocks noChangeShapeType="1"/>
              </p:cNvSpPr>
              <p:nvPr/>
            </p:nvSpPr>
            <p:spPr bwMode="auto">
              <a:xfrm>
                <a:off x="3695759" y="624057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78"/>
              <p:cNvSpPr>
                <a:spLocks noChangeShapeType="1"/>
              </p:cNvSpPr>
              <p:nvPr/>
            </p:nvSpPr>
            <p:spPr bwMode="auto">
              <a:xfrm>
                <a:off x="2971859" y="624057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Oval 82"/>
              <p:cNvSpPr>
                <a:spLocks noChangeArrowheads="1"/>
              </p:cNvSpPr>
              <p:nvPr/>
            </p:nvSpPr>
            <p:spPr bwMode="auto">
              <a:xfrm>
                <a:off x="2260659" y="6088172"/>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0" name="Oval 84"/>
              <p:cNvSpPr>
                <a:spLocks noChangeArrowheads="1"/>
              </p:cNvSpPr>
              <p:nvPr/>
            </p:nvSpPr>
            <p:spPr bwMode="auto">
              <a:xfrm>
                <a:off x="2895659" y="6094522"/>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1" name="Oval 86"/>
              <p:cNvSpPr>
                <a:spLocks noChangeArrowheads="1"/>
              </p:cNvSpPr>
              <p:nvPr/>
            </p:nvSpPr>
            <p:spPr bwMode="auto">
              <a:xfrm>
                <a:off x="3619559" y="6080234"/>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2" name="Oval 88"/>
              <p:cNvSpPr>
                <a:spLocks noChangeArrowheads="1"/>
              </p:cNvSpPr>
              <p:nvPr/>
            </p:nvSpPr>
            <p:spPr bwMode="auto">
              <a:xfrm>
                <a:off x="4076759" y="6094522"/>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3" name="Oval 92"/>
              <p:cNvSpPr>
                <a:spLocks noChangeArrowheads="1"/>
              </p:cNvSpPr>
              <p:nvPr/>
            </p:nvSpPr>
            <p:spPr bwMode="auto">
              <a:xfrm>
                <a:off x="5067359" y="6084888"/>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4" name="Oval 90"/>
              <p:cNvSpPr>
                <a:spLocks noChangeArrowheads="1"/>
              </p:cNvSpPr>
              <p:nvPr/>
            </p:nvSpPr>
            <p:spPr bwMode="auto">
              <a:xfrm>
                <a:off x="4229159" y="6094522"/>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5" name="Line 74"/>
              <p:cNvSpPr>
                <a:spLocks noChangeShapeType="1"/>
              </p:cNvSpPr>
              <p:nvPr/>
            </p:nvSpPr>
            <p:spPr bwMode="auto">
              <a:xfrm>
                <a:off x="4943534" y="6249987"/>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 name="Oval 92"/>
              <p:cNvSpPr>
                <a:spLocks noChangeArrowheads="1"/>
              </p:cNvSpPr>
              <p:nvPr/>
            </p:nvSpPr>
            <p:spPr bwMode="auto">
              <a:xfrm>
                <a:off x="4867334" y="609758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7" name="Line 78"/>
              <p:cNvSpPr>
                <a:spLocks noChangeShapeType="1"/>
              </p:cNvSpPr>
              <p:nvPr/>
            </p:nvSpPr>
            <p:spPr bwMode="auto">
              <a:xfrm>
                <a:off x="3467159" y="6245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Line 78"/>
              <p:cNvSpPr>
                <a:spLocks noChangeShapeType="1"/>
              </p:cNvSpPr>
              <p:nvPr/>
            </p:nvSpPr>
            <p:spPr bwMode="auto">
              <a:xfrm>
                <a:off x="3238559" y="6248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 name="Line 75"/>
              <p:cNvSpPr>
                <a:spLocks noChangeShapeType="1"/>
              </p:cNvSpPr>
              <p:nvPr/>
            </p:nvSpPr>
            <p:spPr bwMode="auto">
              <a:xfrm>
                <a:off x="4686359" y="6245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 name="Line 76"/>
              <p:cNvSpPr>
                <a:spLocks noChangeShapeType="1"/>
              </p:cNvSpPr>
              <p:nvPr/>
            </p:nvSpPr>
            <p:spPr bwMode="auto">
              <a:xfrm>
                <a:off x="4533959" y="6245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 name="Curved Right Arrow 7171"/>
              <p:cNvSpPr>
                <a:spLocks noChangeArrowheads="1"/>
              </p:cNvSpPr>
              <p:nvPr/>
            </p:nvSpPr>
            <p:spPr bwMode="auto">
              <a:xfrm rot="-10585145">
                <a:off x="5664340" y="4669727"/>
                <a:ext cx="953026" cy="1589458"/>
              </a:xfrm>
              <a:prstGeom prst="curvedRightArrow">
                <a:avLst>
                  <a:gd name="adj1" fmla="val 24994"/>
                  <a:gd name="adj2" fmla="val 58087"/>
                  <a:gd name="adj3" fmla="val 22866"/>
                </a:avLst>
              </a:prstGeom>
              <a:solidFill>
                <a:srgbClr val="00B0F0"/>
              </a:solidFill>
              <a:ln w="9525" algn="ctr">
                <a:solidFill>
                  <a:srgbClr val="00B0F0"/>
                </a:solidFill>
                <a:round/>
                <a:headEnd/>
                <a:tailEnd/>
              </a:ln>
            </p:spPr>
            <p:txBody>
              <a:bodyPr/>
              <a:lstStyle/>
              <a:p>
                <a:endParaRPr lang="en-US"/>
              </a:p>
            </p:txBody>
          </p:sp>
          <p:sp>
            <p:nvSpPr>
              <p:cNvPr id="112" name="TextBox 111"/>
              <p:cNvSpPr txBox="1"/>
              <p:nvPr/>
            </p:nvSpPr>
            <p:spPr>
              <a:xfrm>
                <a:off x="6550850" y="5101784"/>
                <a:ext cx="1719216" cy="926482"/>
              </a:xfrm>
              <a:prstGeom prst="rect">
                <a:avLst/>
              </a:prstGeom>
              <a:noFill/>
            </p:spPr>
            <p:txBody>
              <a:bodyPr wrap="none">
                <a:spAutoFit/>
              </a:bodyPr>
              <a:lstStyle/>
              <a:p>
                <a:pPr algn="ctr">
                  <a:defRPr/>
                </a:pPr>
                <a:r>
                  <a:rPr lang="en-US" sz="1800" i="1" dirty="0" smtClean="0">
                    <a:latin typeface="Tahoma" pitchFamily="34" charset="0"/>
                    <a:ea typeface="Tahoma" pitchFamily="34" charset="0"/>
                    <a:cs typeface="Tahoma" pitchFamily="34" charset="0"/>
                  </a:rPr>
                  <a:t>maintenance</a:t>
                </a:r>
                <a:endParaRPr lang="en-US" sz="1800" i="1" dirty="0">
                  <a:latin typeface="Tahoma" pitchFamily="34" charset="0"/>
                  <a:ea typeface="Tahoma" pitchFamily="34" charset="0"/>
                  <a:cs typeface="Tahoma" pitchFamily="34" charset="0"/>
                </a:endParaRPr>
              </a:p>
              <a:p>
                <a:pPr algn="ctr">
                  <a:defRPr/>
                </a:pPr>
                <a:r>
                  <a:rPr lang="en-US" sz="1800" i="1" dirty="0">
                    <a:latin typeface="Tahoma" pitchFamily="34" charset="0"/>
                    <a:ea typeface="Tahoma" pitchFamily="34" charset="0"/>
                    <a:cs typeface="Tahoma" pitchFamily="34" charset="0"/>
                  </a:rPr>
                  <a:t>methylation</a:t>
                </a:r>
              </a:p>
            </p:txBody>
          </p:sp>
          <p:sp>
            <p:nvSpPr>
              <p:cNvPr id="113" name="TextBox 112"/>
              <p:cNvSpPr txBox="1"/>
              <p:nvPr/>
            </p:nvSpPr>
            <p:spPr>
              <a:xfrm>
                <a:off x="5363428" y="5337189"/>
                <a:ext cx="866766" cy="368431"/>
              </a:xfrm>
              <a:prstGeom prst="rect">
                <a:avLst/>
              </a:prstGeom>
              <a:noFill/>
            </p:spPr>
            <p:txBody>
              <a:bodyPr wrap="none">
                <a:spAutoFit/>
              </a:bodyPr>
              <a:lstStyle/>
              <a:p>
                <a:pPr>
                  <a:defRPr/>
                </a:pPr>
                <a:r>
                  <a:rPr lang="en-US" sz="1800" i="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Dnmt1</a:t>
                </a:r>
              </a:p>
            </p:txBody>
          </p:sp>
          <p:sp>
            <p:nvSpPr>
              <p:cNvPr id="114" name="TextBox 113"/>
              <p:cNvSpPr txBox="1"/>
              <p:nvPr/>
            </p:nvSpPr>
            <p:spPr>
              <a:xfrm>
                <a:off x="5600726" y="6248263"/>
                <a:ext cx="2438645" cy="529418"/>
              </a:xfrm>
              <a:prstGeom prst="rect">
                <a:avLst/>
              </a:prstGeom>
              <a:noFill/>
            </p:spPr>
            <p:txBody>
              <a:bodyPr wrap="none">
                <a:spAutoFit/>
              </a:bodyPr>
              <a:lstStyle/>
              <a:p>
                <a:pPr>
                  <a:defRPr/>
                </a:pPr>
                <a:r>
                  <a:rPr lang="en-US" sz="1800" b="1" dirty="0" err="1">
                    <a:latin typeface="Tahoma" pitchFamily="34" charset="0"/>
                    <a:ea typeface="Tahoma" pitchFamily="34" charset="0"/>
                    <a:cs typeface="Tahoma" pitchFamily="34" charset="0"/>
                  </a:rPr>
                  <a:t>Hemimethylated</a:t>
                </a:r>
                <a:endParaRPr lang="en-US" sz="1800" b="1" dirty="0">
                  <a:latin typeface="Tahoma" pitchFamily="34" charset="0"/>
                  <a:ea typeface="Tahoma" pitchFamily="34" charset="0"/>
                  <a:cs typeface="Tahoma" pitchFamily="34" charset="0"/>
                </a:endParaRPr>
              </a:p>
            </p:txBody>
          </p:sp>
        </p:grpSp>
        <p:sp>
          <p:nvSpPr>
            <p:cNvPr id="86" name="Oval 87"/>
            <p:cNvSpPr>
              <a:spLocks noChangeArrowheads="1"/>
            </p:cNvSpPr>
            <p:nvPr/>
          </p:nvSpPr>
          <p:spPr bwMode="auto">
            <a:xfrm>
              <a:off x="3162300" y="6096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Oval 87"/>
            <p:cNvSpPr>
              <a:spLocks noChangeArrowheads="1"/>
            </p:cNvSpPr>
            <p:nvPr/>
          </p:nvSpPr>
          <p:spPr bwMode="auto">
            <a:xfrm>
              <a:off x="3381375" y="6096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Oval 87"/>
            <p:cNvSpPr>
              <a:spLocks noChangeArrowheads="1"/>
            </p:cNvSpPr>
            <p:nvPr/>
          </p:nvSpPr>
          <p:spPr bwMode="auto">
            <a:xfrm>
              <a:off x="4448175" y="6096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 name="Oval 87"/>
            <p:cNvSpPr>
              <a:spLocks noChangeArrowheads="1"/>
            </p:cNvSpPr>
            <p:nvPr/>
          </p:nvSpPr>
          <p:spPr bwMode="auto">
            <a:xfrm>
              <a:off x="4610100" y="6096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816961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DNA Methylation affects Gene Expression in Two Ways</a:t>
            </a:r>
          </a:p>
        </p:txBody>
      </p:sp>
      <p:sp>
        <p:nvSpPr>
          <p:cNvPr id="4" name="TextBox 3"/>
          <p:cNvSpPr txBox="1"/>
          <p:nvPr/>
        </p:nvSpPr>
        <p:spPr>
          <a:xfrm>
            <a:off x="533400" y="1828276"/>
            <a:ext cx="7924800" cy="1092607"/>
          </a:xfrm>
          <a:prstGeom prst="rect">
            <a:avLst/>
          </a:prstGeom>
          <a:noFill/>
        </p:spPr>
        <p:txBody>
          <a:bodyPr wrap="square">
            <a:spAutoFit/>
          </a:bodyPr>
          <a:lstStyle/>
          <a:p>
            <a:pPr>
              <a:spcAft>
                <a:spcPts val="600"/>
              </a:spcAft>
              <a:defRPr/>
            </a:pPr>
            <a:r>
              <a:rPr lang="en-US" sz="2000" b="1" dirty="0">
                <a:latin typeface="Tahoma" pitchFamily="34" charset="0"/>
                <a:ea typeface="Tahoma" pitchFamily="34" charset="0"/>
                <a:cs typeface="Tahoma" pitchFamily="34" charset="0"/>
              </a:rPr>
              <a:t>Model 1</a:t>
            </a:r>
          </a:p>
          <a:p>
            <a:pPr>
              <a:spcAft>
                <a:spcPts val="600"/>
              </a:spcAft>
              <a:defRPr/>
            </a:pPr>
            <a:r>
              <a:rPr lang="en-US" sz="2000" dirty="0">
                <a:latin typeface="Tahoma" pitchFamily="34" charset="0"/>
                <a:ea typeface="Tahoma" pitchFamily="34" charset="0"/>
                <a:cs typeface="Tahoma" pitchFamily="34" charset="0"/>
              </a:rPr>
              <a:t>The presence of the methyl groups interferes with the binding of transcription factors that activate transcription from a specific gene.</a:t>
            </a:r>
          </a:p>
        </p:txBody>
      </p:sp>
      <p:grpSp>
        <p:nvGrpSpPr>
          <p:cNvPr id="5" name="Group 73"/>
          <p:cNvGrpSpPr>
            <a:grpSpLocks/>
          </p:cNvGrpSpPr>
          <p:nvPr/>
        </p:nvGrpSpPr>
        <p:grpSpPr bwMode="auto">
          <a:xfrm>
            <a:off x="1143001" y="2885551"/>
            <a:ext cx="2637896" cy="545871"/>
            <a:chOff x="1601970" y="2347216"/>
            <a:chExt cx="3043742" cy="771417"/>
          </a:xfrm>
        </p:grpSpPr>
        <p:sp>
          <p:nvSpPr>
            <p:cNvPr id="6" name="Plaque 5"/>
            <p:cNvSpPr/>
            <p:nvPr/>
          </p:nvSpPr>
          <p:spPr bwMode="auto">
            <a:xfrm>
              <a:off x="4090055" y="2661433"/>
              <a:ext cx="555657" cy="457200"/>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sp>
          <p:nvSpPr>
            <p:cNvPr id="7" name="TextBox 6"/>
            <p:cNvSpPr txBox="1"/>
            <p:nvPr/>
          </p:nvSpPr>
          <p:spPr>
            <a:xfrm>
              <a:off x="1601970" y="2347216"/>
              <a:ext cx="2573203" cy="478440"/>
            </a:xfrm>
            <a:prstGeom prst="rect">
              <a:avLst/>
            </a:prstGeom>
            <a:noFill/>
          </p:spPr>
          <p:txBody>
            <a:bodyPr wrap="none">
              <a:spAutoFit/>
            </a:bodyPr>
            <a:lstStyle/>
            <a:p>
              <a:pPr>
                <a:defRPr/>
              </a:pPr>
              <a:r>
                <a:rPr lang="en-US" sz="1600" b="1" dirty="0">
                  <a:solidFill>
                    <a:schemeClr val="accent2"/>
                  </a:solidFill>
                  <a:latin typeface="Tahoma" pitchFamily="34" charset="0"/>
                  <a:ea typeface="Tahoma" pitchFamily="34" charset="0"/>
                  <a:cs typeface="Tahoma" pitchFamily="34" charset="0"/>
                </a:rPr>
                <a:t>Transcription factor</a:t>
              </a:r>
            </a:p>
          </p:txBody>
        </p:sp>
      </p:grpSp>
      <p:sp>
        <p:nvSpPr>
          <p:cNvPr id="8" name="Multiply 7"/>
          <p:cNvSpPr/>
          <p:nvPr/>
        </p:nvSpPr>
        <p:spPr bwMode="auto">
          <a:xfrm>
            <a:off x="3403600" y="3257027"/>
            <a:ext cx="543455" cy="447030"/>
          </a:xfrm>
          <a:prstGeom prst="mathMultiply">
            <a:avLst>
              <a:gd name="adj1" fmla="val 22028"/>
            </a:avLst>
          </a:prstGeom>
          <a:solidFill>
            <a:srgbClr val="FF0000"/>
          </a:solidFill>
          <a:ln w="9525" cap="flat" cmpd="sng" algn="ctr">
            <a:solidFill>
              <a:srgbClr val="FF0000"/>
            </a:solidFill>
            <a:prstDash val="solid"/>
            <a:round/>
            <a:headEnd type="none" w="med" len="med"/>
            <a:tailEnd type="none" w="med" len="med"/>
          </a:ln>
          <a:effectLst/>
          <a:extLst/>
        </p:spPr>
        <p:txBody>
          <a:bodyPr/>
          <a:lstStyle/>
          <a:p>
            <a:pPr>
              <a:defRPr/>
            </a:pPr>
            <a:endParaRPr lang="en-US">
              <a:ea typeface="ＭＳ Ｐゴシック" pitchFamily="48" charset="-128"/>
            </a:endParaRPr>
          </a:p>
        </p:txBody>
      </p:sp>
      <p:sp>
        <p:nvSpPr>
          <p:cNvPr id="9" name="Plaque 8"/>
          <p:cNvSpPr/>
          <p:nvPr/>
        </p:nvSpPr>
        <p:spPr bwMode="auto">
          <a:xfrm>
            <a:off x="7780805" y="3272465"/>
            <a:ext cx="481569" cy="323479"/>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grpSp>
        <p:nvGrpSpPr>
          <p:cNvPr id="11" name="Group 69"/>
          <p:cNvGrpSpPr>
            <a:grpSpLocks/>
          </p:cNvGrpSpPr>
          <p:nvPr/>
        </p:nvGrpSpPr>
        <p:grpSpPr bwMode="auto">
          <a:xfrm>
            <a:off x="1143000" y="3657076"/>
            <a:ext cx="2839720" cy="490835"/>
            <a:chOff x="609600" y="2362200"/>
            <a:chExt cx="3276600" cy="692997"/>
          </a:xfrm>
        </p:grpSpPr>
        <p:sp>
          <p:nvSpPr>
            <p:cNvPr id="12" name="Line 66"/>
            <p:cNvSpPr>
              <a:spLocks noChangeShapeType="1"/>
            </p:cNvSpPr>
            <p:nvPr/>
          </p:nvSpPr>
          <p:spPr bwMode="auto">
            <a:xfrm>
              <a:off x="609600" y="2707718"/>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 name="Group 68"/>
            <p:cNvGrpSpPr>
              <a:grpSpLocks/>
            </p:cNvGrpSpPr>
            <p:nvPr/>
          </p:nvGrpSpPr>
          <p:grpSpPr bwMode="auto">
            <a:xfrm>
              <a:off x="1447800" y="2366084"/>
              <a:ext cx="152400" cy="687387"/>
              <a:chOff x="1659415" y="2350530"/>
              <a:chExt cx="152400" cy="687387"/>
            </a:xfrm>
          </p:grpSpPr>
          <p:sp>
            <p:nvSpPr>
              <p:cNvPr id="42"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44"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4" name="Group 149"/>
            <p:cNvGrpSpPr>
              <a:grpSpLocks/>
            </p:cNvGrpSpPr>
            <p:nvPr/>
          </p:nvGrpSpPr>
          <p:grpSpPr bwMode="auto">
            <a:xfrm>
              <a:off x="1839865" y="2367810"/>
              <a:ext cx="152400" cy="687387"/>
              <a:chOff x="1659415" y="2350530"/>
              <a:chExt cx="152400" cy="687387"/>
            </a:xfrm>
          </p:grpSpPr>
          <p:sp>
            <p:nvSpPr>
              <p:cNvPr id="39"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41"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5" name="Group 153"/>
            <p:cNvGrpSpPr>
              <a:grpSpLocks/>
            </p:cNvGrpSpPr>
            <p:nvPr/>
          </p:nvGrpSpPr>
          <p:grpSpPr bwMode="auto">
            <a:xfrm>
              <a:off x="2003640" y="2367810"/>
              <a:ext cx="152400" cy="687387"/>
              <a:chOff x="1659415" y="2350530"/>
              <a:chExt cx="152400" cy="687387"/>
            </a:xfrm>
          </p:grpSpPr>
          <p:sp>
            <p:nvSpPr>
              <p:cNvPr id="36"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38"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6" name="Group 157"/>
            <p:cNvGrpSpPr>
              <a:grpSpLocks/>
            </p:cNvGrpSpPr>
            <p:nvPr/>
          </p:nvGrpSpPr>
          <p:grpSpPr bwMode="auto">
            <a:xfrm>
              <a:off x="2164765" y="2362200"/>
              <a:ext cx="152400" cy="687387"/>
              <a:chOff x="1659415" y="2350530"/>
              <a:chExt cx="152400" cy="687387"/>
            </a:xfrm>
          </p:grpSpPr>
          <p:sp>
            <p:nvSpPr>
              <p:cNvPr id="33"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35"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7" name="Group 161"/>
            <p:cNvGrpSpPr>
              <a:grpSpLocks/>
            </p:cNvGrpSpPr>
            <p:nvPr/>
          </p:nvGrpSpPr>
          <p:grpSpPr bwMode="auto">
            <a:xfrm>
              <a:off x="2328540" y="2362200"/>
              <a:ext cx="152400" cy="687387"/>
              <a:chOff x="1659415" y="2350530"/>
              <a:chExt cx="152400" cy="687387"/>
            </a:xfrm>
          </p:grpSpPr>
          <p:sp>
            <p:nvSpPr>
              <p:cNvPr id="30"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32"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8" name="Group 165"/>
            <p:cNvGrpSpPr>
              <a:grpSpLocks/>
            </p:cNvGrpSpPr>
            <p:nvPr/>
          </p:nvGrpSpPr>
          <p:grpSpPr bwMode="auto">
            <a:xfrm>
              <a:off x="2497615" y="2362200"/>
              <a:ext cx="152400" cy="687387"/>
              <a:chOff x="1659415" y="2350530"/>
              <a:chExt cx="152400" cy="687387"/>
            </a:xfrm>
          </p:grpSpPr>
          <p:sp>
            <p:nvSpPr>
              <p:cNvPr id="27"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29"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9" name="Group 169"/>
            <p:cNvGrpSpPr>
              <a:grpSpLocks/>
            </p:cNvGrpSpPr>
            <p:nvPr/>
          </p:nvGrpSpPr>
          <p:grpSpPr bwMode="auto">
            <a:xfrm>
              <a:off x="2661390" y="2362200"/>
              <a:ext cx="152400" cy="687387"/>
              <a:chOff x="1659415" y="2350530"/>
              <a:chExt cx="152400" cy="687387"/>
            </a:xfrm>
          </p:grpSpPr>
          <p:sp>
            <p:nvSpPr>
              <p:cNvPr id="24"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26"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20" name="Group 173"/>
            <p:cNvGrpSpPr>
              <a:grpSpLocks/>
            </p:cNvGrpSpPr>
            <p:nvPr/>
          </p:nvGrpSpPr>
          <p:grpSpPr bwMode="auto">
            <a:xfrm>
              <a:off x="1219200" y="2366534"/>
              <a:ext cx="152400" cy="687387"/>
              <a:chOff x="1659415" y="2350530"/>
              <a:chExt cx="152400" cy="687387"/>
            </a:xfrm>
          </p:grpSpPr>
          <p:sp>
            <p:nvSpPr>
              <p:cNvPr id="21"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23"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sp>
        <p:nvSpPr>
          <p:cNvPr id="45" name="Line 66"/>
          <p:cNvSpPr>
            <a:spLocks noChangeShapeType="1"/>
          </p:cNvSpPr>
          <p:nvPr/>
        </p:nvSpPr>
        <p:spPr bwMode="auto">
          <a:xfrm>
            <a:off x="5486400" y="4012676"/>
            <a:ext cx="283972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77"/>
          <p:cNvSpPr>
            <a:spLocks noChangeShapeType="1"/>
          </p:cNvSpPr>
          <p:nvPr/>
        </p:nvSpPr>
        <p:spPr bwMode="auto">
          <a:xfrm>
            <a:off x="6559550" y="3815826"/>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Oval 85"/>
          <p:cNvSpPr>
            <a:spLocks noChangeArrowheads="1"/>
          </p:cNvSpPr>
          <p:nvPr/>
        </p:nvSpPr>
        <p:spPr bwMode="auto">
          <a:xfrm>
            <a:off x="6483350" y="4196826"/>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Oval 86"/>
          <p:cNvSpPr>
            <a:spLocks noChangeArrowheads="1"/>
          </p:cNvSpPr>
          <p:nvPr/>
        </p:nvSpPr>
        <p:spPr bwMode="auto">
          <a:xfrm>
            <a:off x="6483350" y="3661839"/>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Line 77"/>
          <p:cNvSpPr>
            <a:spLocks noChangeShapeType="1"/>
          </p:cNvSpPr>
          <p:nvPr/>
        </p:nvSpPr>
        <p:spPr bwMode="auto">
          <a:xfrm>
            <a:off x="6951663" y="3817414"/>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Oval 85"/>
          <p:cNvSpPr>
            <a:spLocks noChangeArrowheads="1"/>
          </p:cNvSpPr>
          <p:nvPr/>
        </p:nvSpPr>
        <p:spPr bwMode="auto">
          <a:xfrm>
            <a:off x="6875463" y="419841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Oval 86"/>
          <p:cNvSpPr>
            <a:spLocks noChangeArrowheads="1"/>
          </p:cNvSpPr>
          <p:nvPr/>
        </p:nvSpPr>
        <p:spPr bwMode="auto">
          <a:xfrm>
            <a:off x="6875463" y="3663426"/>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Line 77"/>
          <p:cNvSpPr>
            <a:spLocks noChangeShapeType="1"/>
          </p:cNvSpPr>
          <p:nvPr/>
        </p:nvSpPr>
        <p:spPr bwMode="auto">
          <a:xfrm>
            <a:off x="7115175" y="3817414"/>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Oval 85"/>
          <p:cNvSpPr>
            <a:spLocks noChangeArrowheads="1"/>
          </p:cNvSpPr>
          <p:nvPr/>
        </p:nvSpPr>
        <p:spPr bwMode="auto">
          <a:xfrm>
            <a:off x="7038975" y="419841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 name="Oval 86"/>
          <p:cNvSpPr>
            <a:spLocks noChangeArrowheads="1"/>
          </p:cNvSpPr>
          <p:nvPr/>
        </p:nvSpPr>
        <p:spPr bwMode="auto">
          <a:xfrm>
            <a:off x="7038975" y="3663426"/>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Line 77"/>
          <p:cNvSpPr>
            <a:spLocks noChangeShapeType="1"/>
          </p:cNvSpPr>
          <p:nvPr/>
        </p:nvSpPr>
        <p:spPr bwMode="auto">
          <a:xfrm>
            <a:off x="7275513" y="3812651"/>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Oval 85"/>
          <p:cNvSpPr>
            <a:spLocks noChangeArrowheads="1"/>
          </p:cNvSpPr>
          <p:nvPr/>
        </p:nvSpPr>
        <p:spPr bwMode="auto">
          <a:xfrm>
            <a:off x="7199313" y="419206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Oval 86"/>
          <p:cNvSpPr>
            <a:spLocks noChangeArrowheads="1"/>
          </p:cNvSpPr>
          <p:nvPr/>
        </p:nvSpPr>
        <p:spPr bwMode="auto">
          <a:xfrm>
            <a:off x="7199313" y="365866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 name="Line 77"/>
          <p:cNvSpPr>
            <a:spLocks noChangeShapeType="1"/>
          </p:cNvSpPr>
          <p:nvPr/>
        </p:nvSpPr>
        <p:spPr bwMode="auto">
          <a:xfrm>
            <a:off x="7439025" y="3812651"/>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Oval 85"/>
          <p:cNvSpPr>
            <a:spLocks noChangeArrowheads="1"/>
          </p:cNvSpPr>
          <p:nvPr/>
        </p:nvSpPr>
        <p:spPr bwMode="auto">
          <a:xfrm>
            <a:off x="7362825" y="419206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 name="Oval 86"/>
          <p:cNvSpPr>
            <a:spLocks noChangeArrowheads="1"/>
          </p:cNvSpPr>
          <p:nvPr/>
        </p:nvSpPr>
        <p:spPr bwMode="auto">
          <a:xfrm>
            <a:off x="7362825" y="365866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 name="Line 77"/>
          <p:cNvSpPr>
            <a:spLocks noChangeShapeType="1"/>
          </p:cNvSpPr>
          <p:nvPr/>
        </p:nvSpPr>
        <p:spPr bwMode="auto">
          <a:xfrm>
            <a:off x="7608888" y="3812651"/>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Oval 85"/>
          <p:cNvSpPr>
            <a:spLocks noChangeArrowheads="1"/>
          </p:cNvSpPr>
          <p:nvPr/>
        </p:nvSpPr>
        <p:spPr bwMode="auto">
          <a:xfrm>
            <a:off x="7532688" y="419206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 name="Oval 86"/>
          <p:cNvSpPr>
            <a:spLocks noChangeArrowheads="1"/>
          </p:cNvSpPr>
          <p:nvPr/>
        </p:nvSpPr>
        <p:spPr bwMode="auto">
          <a:xfrm>
            <a:off x="7532688" y="365866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 name="Line 77"/>
          <p:cNvSpPr>
            <a:spLocks noChangeShapeType="1"/>
          </p:cNvSpPr>
          <p:nvPr/>
        </p:nvSpPr>
        <p:spPr bwMode="auto">
          <a:xfrm>
            <a:off x="7772400" y="3812651"/>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Oval 85"/>
          <p:cNvSpPr>
            <a:spLocks noChangeArrowheads="1"/>
          </p:cNvSpPr>
          <p:nvPr/>
        </p:nvSpPr>
        <p:spPr bwMode="auto">
          <a:xfrm>
            <a:off x="7696200" y="419206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 name="Oval 86"/>
          <p:cNvSpPr>
            <a:spLocks noChangeArrowheads="1"/>
          </p:cNvSpPr>
          <p:nvPr/>
        </p:nvSpPr>
        <p:spPr bwMode="auto">
          <a:xfrm>
            <a:off x="7696200" y="365866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 name="Line 77"/>
          <p:cNvSpPr>
            <a:spLocks noChangeShapeType="1"/>
          </p:cNvSpPr>
          <p:nvPr/>
        </p:nvSpPr>
        <p:spPr bwMode="auto">
          <a:xfrm>
            <a:off x="6330950" y="3815826"/>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Oval 85"/>
          <p:cNvSpPr>
            <a:spLocks noChangeArrowheads="1"/>
          </p:cNvSpPr>
          <p:nvPr/>
        </p:nvSpPr>
        <p:spPr bwMode="auto">
          <a:xfrm>
            <a:off x="6254750" y="4196826"/>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 name="Oval 86"/>
          <p:cNvSpPr>
            <a:spLocks noChangeArrowheads="1"/>
          </p:cNvSpPr>
          <p:nvPr/>
        </p:nvSpPr>
        <p:spPr bwMode="auto">
          <a:xfrm>
            <a:off x="6254750" y="3661839"/>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70" name="Group 69"/>
          <p:cNvGrpSpPr>
            <a:grpSpLocks/>
          </p:cNvGrpSpPr>
          <p:nvPr/>
        </p:nvGrpSpPr>
        <p:grpSpPr bwMode="auto">
          <a:xfrm>
            <a:off x="533400" y="4572000"/>
            <a:ext cx="7924800" cy="1676924"/>
            <a:chOff x="0" y="3733800"/>
            <a:chExt cx="9144000" cy="2369397"/>
          </a:xfrm>
        </p:grpSpPr>
        <p:sp>
          <p:nvSpPr>
            <p:cNvPr id="71" name="TextBox 70"/>
            <p:cNvSpPr txBox="1"/>
            <p:nvPr/>
          </p:nvSpPr>
          <p:spPr>
            <a:xfrm>
              <a:off x="0" y="3733800"/>
              <a:ext cx="9144000" cy="1000202"/>
            </a:xfrm>
            <a:prstGeom prst="rect">
              <a:avLst/>
            </a:prstGeom>
            <a:noFill/>
          </p:spPr>
          <p:txBody>
            <a:bodyPr>
              <a:spAutoFit/>
            </a:bodyPr>
            <a:lstStyle/>
            <a:p>
              <a:pPr>
                <a:defRPr/>
              </a:pPr>
              <a:r>
                <a:rPr lang="en-US" sz="2000" b="1" dirty="0">
                  <a:latin typeface="Tahoma" pitchFamily="34" charset="0"/>
                  <a:ea typeface="Tahoma" pitchFamily="34" charset="0"/>
                  <a:cs typeface="Tahoma" pitchFamily="34" charset="0"/>
                </a:rPr>
                <a:t>Model 2</a:t>
              </a:r>
            </a:p>
            <a:p>
              <a:pPr>
                <a:defRPr/>
              </a:pPr>
              <a:r>
                <a:rPr lang="en-US" sz="2000" dirty="0">
                  <a:latin typeface="Tahoma" pitchFamily="34" charset="0"/>
                  <a:ea typeface="Tahoma" pitchFamily="34" charset="0"/>
                  <a:cs typeface="Tahoma" pitchFamily="34" charset="0"/>
                </a:rPr>
                <a:t>Repressing proteins are attracted by methylated DNA.</a:t>
              </a:r>
            </a:p>
          </p:txBody>
        </p:sp>
        <p:sp>
          <p:nvSpPr>
            <p:cNvPr id="72" name="TextBox 71"/>
            <p:cNvSpPr txBox="1"/>
            <p:nvPr/>
          </p:nvSpPr>
          <p:spPr>
            <a:xfrm>
              <a:off x="839788" y="4647914"/>
              <a:ext cx="2290199" cy="478357"/>
            </a:xfrm>
            <a:prstGeom prst="rect">
              <a:avLst/>
            </a:prstGeom>
            <a:noFill/>
          </p:spPr>
          <p:txBody>
            <a:bodyPr wrap="none">
              <a:spAutoFit/>
            </a:bodyPr>
            <a:lstStyle/>
            <a:p>
              <a:pPr>
                <a:defRPr/>
              </a:pPr>
              <a:r>
                <a:rPr lang="en-US" sz="1600" b="1" dirty="0">
                  <a:solidFill>
                    <a:srgbClr val="FFFF00"/>
                  </a:solidFill>
                  <a:latin typeface="Tahoma" pitchFamily="34" charset="0"/>
                  <a:ea typeface="Tahoma" pitchFamily="34" charset="0"/>
                  <a:cs typeface="Tahoma" pitchFamily="34" charset="0"/>
                </a:rPr>
                <a:t>Repressive factor</a:t>
              </a:r>
            </a:p>
          </p:txBody>
        </p:sp>
        <p:sp>
          <p:nvSpPr>
            <p:cNvPr id="73" name="Plaque 72"/>
            <p:cNvSpPr/>
            <p:nvPr/>
          </p:nvSpPr>
          <p:spPr bwMode="auto">
            <a:xfrm>
              <a:off x="3482943" y="4648200"/>
              <a:ext cx="555657" cy="457200"/>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sp>
          <p:nvSpPr>
            <p:cNvPr id="74" name="Plaque 73"/>
            <p:cNvSpPr/>
            <p:nvPr/>
          </p:nvSpPr>
          <p:spPr bwMode="auto">
            <a:xfrm>
              <a:off x="7256073" y="5050496"/>
              <a:ext cx="555657" cy="457200"/>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grpSp>
          <p:nvGrpSpPr>
            <p:cNvPr id="75" name="Group 209"/>
            <p:cNvGrpSpPr>
              <a:grpSpLocks/>
            </p:cNvGrpSpPr>
            <p:nvPr/>
          </p:nvGrpSpPr>
          <p:grpSpPr bwMode="auto">
            <a:xfrm>
              <a:off x="609600" y="5326803"/>
              <a:ext cx="3276600" cy="692997"/>
              <a:chOff x="609600" y="2362200"/>
              <a:chExt cx="3276600" cy="692997"/>
            </a:xfrm>
          </p:grpSpPr>
          <p:sp>
            <p:nvSpPr>
              <p:cNvPr id="104" name="Line 66"/>
              <p:cNvSpPr>
                <a:spLocks noChangeShapeType="1"/>
              </p:cNvSpPr>
              <p:nvPr/>
            </p:nvSpPr>
            <p:spPr bwMode="auto">
              <a:xfrm>
                <a:off x="609600" y="2707718"/>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5" name="Group 211"/>
              <p:cNvGrpSpPr>
                <a:grpSpLocks/>
              </p:cNvGrpSpPr>
              <p:nvPr/>
            </p:nvGrpSpPr>
            <p:grpSpPr bwMode="auto">
              <a:xfrm>
                <a:off x="1447800" y="2366084"/>
                <a:ext cx="152400" cy="687387"/>
                <a:chOff x="1659415" y="2350530"/>
                <a:chExt cx="152400" cy="687387"/>
              </a:xfrm>
            </p:grpSpPr>
            <p:sp>
              <p:nvSpPr>
                <p:cNvPr id="134"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36"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06" name="Group 212"/>
              <p:cNvGrpSpPr>
                <a:grpSpLocks/>
              </p:cNvGrpSpPr>
              <p:nvPr/>
            </p:nvGrpSpPr>
            <p:grpSpPr bwMode="auto">
              <a:xfrm>
                <a:off x="1839865" y="2367810"/>
                <a:ext cx="152400" cy="687387"/>
                <a:chOff x="1659415" y="2350530"/>
                <a:chExt cx="152400" cy="687387"/>
              </a:xfrm>
            </p:grpSpPr>
            <p:sp>
              <p:nvSpPr>
                <p:cNvPr id="131"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33"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07" name="Group 213"/>
              <p:cNvGrpSpPr>
                <a:grpSpLocks/>
              </p:cNvGrpSpPr>
              <p:nvPr/>
            </p:nvGrpSpPr>
            <p:grpSpPr bwMode="auto">
              <a:xfrm>
                <a:off x="2003640" y="2367810"/>
                <a:ext cx="152400" cy="687387"/>
                <a:chOff x="1659415" y="2350530"/>
                <a:chExt cx="152400" cy="687387"/>
              </a:xfrm>
            </p:grpSpPr>
            <p:sp>
              <p:nvSpPr>
                <p:cNvPr id="128"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30"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08" name="Group 214"/>
              <p:cNvGrpSpPr>
                <a:grpSpLocks/>
              </p:cNvGrpSpPr>
              <p:nvPr/>
            </p:nvGrpSpPr>
            <p:grpSpPr bwMode="auto">
              <a:xfrm>
                <a:off x="2164765" y="2362200"/>
                <a:ext cx="152400" cy="687387"/>
                <a:chOff x="1659415" y="2350530"/>
                <a:chExt cx="152400" cy="687387"/>
              </a:xfrm>
            </p:grpSpPr>
            <p:sp>
              <p:nvSpPr>
                <p:cNvPr id="125"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6"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27"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09" name="Group 215"/>
              <p:cNvGrpSpPr>
                <a:grpSpLocks/>
              </p:cNvGrpSpPr>
              <p:nvPr/>
            </p:nvGrpSpPr>
            <p:grpSpPr bwMode="auto">
              <a:xfrm>
                <a:off x="2328540" y="2362200"/>
                <a:ext cx="152400" cy="687387"/>
                <a:chOff x="1659415" y="2350530"/>
                <a:chExt cx="152400" cy="687387"/>
              </a:xfrm>
            </p:grpSpPr>
            <p:sp>
              <p:nvSpPr>
                <p:cNvPr id="122"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24"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10" name="Group 216"/>
              <p:cNvGrpSpPr>
                <a:grpSpLocks/>
              </p:cNvGrpSpPr>
              <p:nvPr/>
            </p:nvGrpSpPr>
            <p:grpSpPr bwMode="auto">
              <a:xfrm>
                <a:off x="2497615" y="2362200"/>
                <a:ext cx="152400" cy="687387"/>
                <a:chOff x="1659415" y="2350530"/>
                <a:chExt cx="152400" cy="687387"/>
              </a:xfrm>
            </p:grpSpPr>
            <p:sp>
              <p:nvSpPr>
                <p:cNvPr id="119"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21"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11" name="Group 217"/>
              <p:cNvGrpSpPr>
                <a:grpSpLocks/>
              </p:cNvGrpSpPr>
              <p:nvPr/>
            </p:nvGrpSpPr>
            <p:grpSpPr bwMode="auto">
              <a:xfrm>
                <a:off x="2661390" y="2362200"/>
                <a:ext cx="152400" cy="687387"/>
                <a:chOff x="1659415" y="2350530"/>
                <a:chExt cx="152400" cy="687387"/>
              </a:xfrm>
            </p:grpSpPr>
            <p:sp>
              <p:nvSpPr>
                <p:cNvPr id="116"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18"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12" name="Group 218"/>
              <p:cNvGrpSpPr>
                <a:grpSpLocks/>
              </p:cNvGrpSpPr>
              <p:nvPr/>
            </p:nvGrpSpPr>
            <p:grpSpPr bwMode="auto">
              <a:xfrm>
                <a:off x="1219200" y="2366534"/>
                <a:ext cx="152400" cy="687387"/>
                <a:chOff x="1659415" y="2350530"/>
                <a:chExt cx="152400" cy="687387"/>
              </a:xfrm>
            </p:grpSpPr>
            <p:sp>
              <p:nvSpPr>
                <p:cNvPr id="113"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15"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sp>
          <p:nvSpPr>
            <p:cNvPr id="76" name="Oval 75"/>
            <p:cNvSpPr/>
            <p:nvPr/>
          </p:nvSpPr>
          <p:spPr bwMode="auto">
            <a:xfrm>
              <a:off x="2513172" y="5022792"/>
              <a:ext cx="914400" cy="457259"/>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sp>
          <p:nvSpPr>
            <p:cNvPr id="77" name="Multiply 76"/>
            <p:cNvSpPr/>
            <p:nvPr/>
          </p:nvSpPr>
          <p:spPr bwMode="auto">
            <a:xfrm>
              <a:off x="3141663" y="4774874"/>
              <a:ext cx="628650" cy="633215"/>
            </a:xfrm>
            <a:prstGeom prst="mathMultiply">
              <a:avLst>
                <a:gd name="adj1" fmla="val 22028"/>
              </a:avLst>
            </a:prstGeom>
            <a:solidFill>
              <a:srgbClr val="FF0000"/>
            </a:solidFill>
            <a:ln w="9525" cap="flat" cmpd="sng" algn="ctr">
              <a:solidFill>
                <a:srgbClr val="FF0000"/>
              </a:solidFill>
              <a:prstDash val="solid"/>
              <a:round/>
              <a:headEnd type="none" w="med" len="med"/>
              <a:tailEnd type="none" w="med" len="med"/>
            </a:ln>
            <a:effectLst/>
            <a:extLst/>
          </p:spPr>
          <p:txBody>
            <a:bodyPr/>
            <a:lstStyle/>
            <a:p>
              <a:pPr>
                <a:defRPr/>
              </a:pPr>
              <a:endParaRPr lang="en-US">
                <a:ea typeface="ＭＳ Ｐゴシック" pitchFamily="48" charset="-128"/>
              </a:endParaRPr>
            </a:p>
          </p:txBody>
        </p:sp>
        <p:grpSp>
          <p:nvGrpSpPr>
            <p:cNvPr id="78" name="Group 245"/>
            <p:cNvGrpSpPr>
              <a:grpSpLocks/>
            </p:cNvGrpSpPr>
            <p:nvPr/>
          </p:nvGrpSpPr>
          <p:grpSpPr bwMode="auto">
            <a:xfrm>
              <a:off x="4953000" y="5410200"/>
              <a:ext cx="3276600" cy="692997"/>
              <a:chOff x="4953000" y="2362994"/>
              <a:chExt cx="3276600" cy="692997"/>
            </a:xfrm>
          </p:grpSpPr>
          <p:sp>
            <p:nvSpPr>
              <p:cNvPr id="79" name="Line 66"/>
              <p:cNvSpPr>
                <a:spLocks noChangeShapeType="1"/>
              </p:cNvSpPr>
              <p:nvPr/>
            </p:nvSpPr>
            <p:spPr bwMode="auto">
              <a:xfrm>
                <a:off x="4953000" y="2717801"/>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77"/>
              <p:cNvSpPr>
                <a:spLocks noChangeShapeType="1"/>
              </p:cNvSpPr>
              <p:nvPr/>
            </p:nvSpPr>
            <p:spPr bwMode="auto">
              <a:xfrm>
                <a:off x="6025410" y="252086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Oval 85"/>
              <p:cNvSpPr>
                <a:spLocks noChangeArrowheads="1"/>
              </p:cNvSpPr>
              <p:nvPr/>
            </p:nvSpPr>
            <p:spPr bwMode="auto">
              <a:xfrm>
                <a:off x="5949210" y="2901865"/>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 name="Oval 86"/>
              <p:cNvSpPr>
                <a:spLocks noChangeArrowheads="1"/>
              </p:cNvSpPr>
              <p:nvPr/>
            </p:nvSpPr>
            <p:spPr bwMode="auto">
              <a:xfrm>
                <a:off x="5949210" y="2366878"/>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3" name="Line 77"/>
              <p:cNvSpPr>
                <a:spLocks noChangeShapeType="1"/>
              </p:cNvSpPr>
              <p:nvPr/>
            </p:nvSpPr>
            <p:spPr bwMode="auto">
              <a:xfrm>
                <a:off x="6417475" y="252259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Oval 85"/>
              <p:cNvSpPr>
                <a:spLocks noChangeArrowheads="1"/>
              </p:cNvSpPr>
              <p:nvPr/>
            </p:nvSpPr>
            <p:spPr bwMode="auto">
              <a:xfrm>
                <a:off x="6341275" y="290359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 name="Oval 86"/>
              <p:cNvSpPr>
                <a:spLocks noChangeArrowheads="1"/>
              </p:cNvSpPr>
              <p:nvPr/>
            </p:nvSpPr>
            <p:spPr bwMode="auto">
              <a:xfrm>
                <a:off x="6341275" y="236860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 name="Line 77"/>
              <p:cNvSpPr>
                <a:spLocks noChangeShapeType="1"/>
              </p:cNvSpPr>
              <p:nvPr/>
            </p:nvSpPr>
            <p:spPr bwMode="auto">
              <a:xfrm>
                <a:off x="6581250" y="252259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Oval 85"/>
              <p:cNvSpPr>
                <a:spLocks noChangeArrowheads="1"/>
              </p:cNvSpPr>
              <p:nvPr/>
            </p:nvSpPr>
            <p:spPr bwMode="auto">
              <a:xfrm>
                <a:off x="6505050" y="290359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Oval 86"/>
              <p:cNvSpPr>
                <a:spLocks noChangeArrowheads="1"/>
              </p:cNvSpPr>
              <p:nvPr/>
            </p:nvSpPr>
            <p:spPr bwMode="auto">
              <a:xfrm>
                <a:off x="6505050" y="236860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 name="Line 77"/>
              <p:cNvSpPr>
                <a:spLocks noChangeShapeType="1"/>
              </p:cNvSpPr>
              <p:nvPr/>
            </p:nvSpPr>
            <p:spPr bwMode="auto">
              <a:xfrm>
                <a:off x="6742375" y="251698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Oval 85"/>
              <p:cNvSpPr>
                <a:spLocks noChangeArrowheads="1"/>
              </p:cNvSpPr>
              <p:nvPr/>
            </p:nvSpPr>
            <p:spPr bwMode="auto">
              <a:xfrm>
                <a:off x="6666175" y="289798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 name="Oval 86"/>
              <p:cNvSpPr>
                <a:spLocks noChangeArrowheads="1"/>
              </p:cNvSpPr>
              <p:nvPr/>
            </p:nvSpPr>
            <p:spPr bwMode="auto">
              <a:xfrm>
                <a:off x="6666175" y="236299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 name="Line 77"/>
              <p:cNvSpPr>
                <a:spLocks noChangeShapeType="1"/>
              </p:cNvSpPr>
              <p:nvPr/>
            </p:nvSpPr>
            <p:spPr bwMode="auto">
              <a:xfrm>
                <a:off x="6906150" y="251698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Oval 85"/>
              <p:cNvSpPr>
                <a:spLocks noChangeArrowheads="1"/>
              </p:cNvSpPr>
              <p:nvPr/>
            </p:nvSpPr>
            <p:spPr bwMode="auto">
              <a:xfrm>
                <a:off x="6829950" y="289798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 name="Oval 86"/>
              <p:cNvSpPr>
                <a:spLocks noChangeArrowheads="1"/>
              </p:cNvSpPr>
              <p:nvPr/>
            </p:nvSpPr>
            <p:spPr bwMode="auto">
              <a:xfrm>
                <a:off x="6829950" y="236299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 name="Line 77"/>
              <p:cNvSpPr>
                <a:spLocks noChangeShapeType="1"/>
              </p:cNvSpPr>
              <p:nvPr/>
            </p:nvSpPr>
            <p:spPr bwMode="auto">
              <a:xfrm>
                <a:off x="7075225" y="251698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Oval 85"/>
              <p:cNvSpPr>
                <a:spLocks noChangeArrowheads="1"/>
              </p:cNvSpPr>
              <p:nvPr/>
            </p:nvSpPr>
            <p:spPr bwMode="auto">
              <a:xfrm>
                <a:off x="6999025" y="289798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 name="Oval 86"/>
              <p:cNvSpPr>
                <a:spLocks noChangeArrowheads="1"/>
              </p:cNvSpPr>
              <p:nvPr/>
            </p:nvSpPr>
            <p:spPr bwMode="auto">
              <a:xfrm>
                <a:off x="6999025" y="236299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 name="Line 77"/>
              <p:cNvSpPr>
                <a:spLocks noChangeShapeType="1"/>
              </p:cNvSpPr>
              <p:nvPr/>
            </p:nvSpPr>
            <p:spPr bwMode="auto">
              <a:xfrm>
                <a:off x="7239000" y="251698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Oval 85"/>
              <p:cNvSpPr>
                <a:spLocks noChangeArrowheads="1"/>
              </p:cNvSpPr>
              <p:nvPr/>
            </p:nvSpPr>
            <p:spPr bwMode="auto">
              <a:xfrm>
                <a:off x="7162800" y="289798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 name="Oval 86"/>
              <p:cNvSpPr>
                <a:spLocks noChangeArrowheads="1"/>
              </p:cNvSpPr>
              <p:nvPr/>
            </p:nvSpPr>
            <p:spPr bwMode="auto">
              <a:xfrm>
                <a:off x="7162800" y="236299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 name="Line 77"/>
              <p:cNvSpPr>
                <a:spLocks noChangeShapeType="1"/>
              </p:cNvSpPr>
              <p:nvPr/>
            </p:nvSpPr>
            <p:spPr bwMode="auto">
              <a:xfrm>
                <a:off x="5796810" y="252131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Oval 85"/>
              <p:cNvSpPr>
                <a:spLocks noChangeArrowheads="1"/>
              </p:cNvSpPr>
              <p:nvPr/>
            </p:nvSpPr>
            <p:spPr bwMode="auto">
              <a:xfrm>
                <a:off x="5720610" y="2902315"/>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 name="Oval 86"/>
              <p:cNvSpPr>
                <a:spLocks noChangeArrowheads="1"/>
              </p:cNvSpPr>
              <p:nvPr/>
            </p:nvSpPr>
            <p:spPr bwMode="auto">
              <a:xfrm>
                <a:off x="5720610" y="2367328"/>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Tree>
    <p:extLst>
      <p:ext uri="{BB962C8B-B14F-4D97-AF65-F5344CB8AC3E}">
        <p14:creationId xmlns:p14="http://schemas.microsoft.com/office/powerpoint/2010/main" val="816961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How Can We Study DNA Methylation?</a:t>
            </a:r>
          </a:p>
        </p:txBody>
      </p:sp>
      <p:sp>
        <p:nvSpPr>
          <p:cNvPr id="4" name="TextBox 3"/>
          <p:cNvSpPr txBox="1"/>
          <p:nvPr/>
        </p:nvSpPr>
        <p:spPr>
          <a:xfrm>
            <a:off x="381000" y="2337593"/>
            <a:ext cx="8077200" cy="584775"/>
          </a:xfrm>
          <a:prstGeom prst="rect">
            <a:avLst/>
          </a:prstGeom>
          <a:noFill/>
        </p:spPr>
        <p:txBody>
          <a:bodyPr wrap="square">
            <a:spAutoFit/>
          </a:bodyPr>
          <a:lstStyle/>
          <a:p>
            <a:pPr>
              <a:defRPr/>
            </a:pPr>
            <a:r>
              <a:rPr lang="en-US" sz="1600" dirty="0">
                <a:latin typeface="Tahoma" pitchFamily="34" charset="0"/>
                <a:ea typeface="Tahoma" pitchFamily="34" charset="0"/>
                <a:cs typeface="Tahoma" pitchFamily="34" charset="0"/>
              </a:rPr>
              <a:t>Treatment with sodium </a:t>
            </a:r>
            <a:r>
              <a:rPr lang="en-US" sz="1600" dirty="0" err="1">
                <a:latin typeface="Tahoma" pitchFamily="34" charset="0"/>
                <a:ea typeface="Tahoma" pitchFamily="34" charset="0"/>
                <a:cs typeface="Tahoma" pitchFamily="34" charset="0"/>
              </a:rPr>
              <a:t>bisufite</a:t>
            </a:r>
            <a:r>
              <a:rPr lang="en-US" sz="1600" dirty="0">
                <a:latin typeface="Tahoma" pitchFamily="34" charset="0"/>
                <a:ea typeface="Tahoma" pitchFamily="34" charset="0"/>
                <a:cs typeface="Tahoma" pitchFamily="34" charset="0"/>
              </a:rPr>
              <a:t> converts all </a:t>
            </a:r>
            <a:r>
              <a:rPr lang="en-US" sz="1600" dirty="0" err="1">
                <a:latin typeface="Tahoma" pitchFamily="34" charset="0"/>
                <a:ea typeface="Tahoma" pitchFamily="34" charset="0"/>
                <a:cs typeface="Tahoma" pitchFamily="34" charset="0"/>
              </a:rPr>
              <a:t>cytosines</a:t>
            </a:r>
            <a:r>
              <a:rPr lang="en-US" sz="1600" dirty="0">
                <a:latin typeface="Tahoma" pitchFamily="34" charset="0"/>
                <a:ea typeface="Tahoma" pitchFamily="34" charset="0"/>
                <a:cs typeface="Tahoma" pitchFamily="34" charset="0"/>
              </a:rPr>
              <a:t> (C) in </a:t>
            </a:r>
            <a:r>
              <a:rPr lang="en-US" sz="1600" dirty="0" err="1" smtClean="0">
                <a:latin typeface="Tahoma" pitchFamily="34" charset="0"/>
                <a:ea typeface="Tahoma" pitchFamily="34" charset="0"/>
                <a:cs typeface="Tahoma" pitchFamily="34" charset="0"/>
              </a:rPr>
              <a:t>uracils</a:t>
            </a:r>
            <a:r>
              <a:rPr lang="en-US" sz="1600" dirty="0" smtClean="0">
                <a:latin typeface="Tahoma" pitchFamily="34" charset="0"/>
                <a:ea typeface="Tahoma" pitchFamily="34" charset="0"/>
                <a:cs typeface="Tahoma" pitchFamily="34" charset="0"/>
              </a:rPr>
              <a:t> (U)</a:t>
            </a:r>
          </a:p>
          <a:p>
            <a:pPr>
              <a:defRPr/>
            </a:pPr>
            <a:r>
              <a:rPr lang="en-US" sz="1600" dirty="0" smtClean="0">
                <a:latin typeface="Tahoma" pitchFamily="34" charset="0"/>
                <a:ea typeface="Tahoma" pitchFamily="34" charset="0"/>
                <a:cs typeface="Tahoma" pitchFamily="34" charset="0"/>
              </a:rPr>
              <a:t>unless </a:t>
            </a:r>
            <a:r>
              <a:rPr lang="en-US" sz="1600" dirty="0">
                <a:latin typeface="Tahoma" pitchFamily="34" charset="0"/>
                <a:ea typeface="Tahoma" pitchFamily="34" charset="0"/>
                <a:cs typeface="Tahoma" pitchFamily="34" charset="0"/>
              </a:rPr>
              <a:t>they are methylated (C</a:t>
            </a:r>
            <a:r>
              <a:rPr lang="en-US" sz="1600" baseline="50000" dirty="0">
                <a:latin typeface="Tahoma" pitchFamily="34" charset="0"/>
                <a:ea typeface="Tahoma" pitchFamily="34" charset="0"/>
                <a:cs typeface="Tahoma" pitchFamily="34" charset="0"/>
              </a:rPr>
              <a:t>m</a:t>
            </a:r>
            <a:r>
              <a:rPr lang="en-US" sz="1600" dirty="0">
                <a:latin typeface="Tahoma" pitchFamily="34" charset="0"/>
                <a:ea typeface="Tahoma" pitchFamily="34" charset="0"/>
                <a:cs typeface="Tahoma" pitchFamily="34" charset="0"/>
              </a:rPr>
              <a:t>).</a:t>
            </a:r>
          </a:p>
        </p:txBody>
      </p:sp>
      <p:grpSp>
        <p:nvGrpSpPr>
          <p:cNvPr id="5" name="Group 3"/>
          <p:cNvGrpSpPr>
            <a:grpSpLocks/>
          </p:cNvGrpSpPr>
          <p:nvPr/>
        </p:nvGrpSpPr>
        <p:grpSpPr bwMode="auto">
          <a:xfrm>
            <a:off x="457200" y="3058642"/>
            <a:ext cx="4774083" cy="1156526"/>
            <a:chOff x="128588" y="1552263"/>
            <a:chExt cx="5201490" cy="2341769"/>
          </a:xfrm>
        </p:grpSpPr>
        <p:sp>
          <p:nvSpPr>
            <p:cNvPr id="6" name="TextBox 31"/>
            <p:cNvSpPr txBox="1">
              <a:spLocks noChangeArrowheads="1"/>
            </p:cNvSpPr>
            <p:nvPr/>
          </p:nvSpPr>
          <p:spPr bwMode="auto">
            <a:xfrm>
              <a:off x="128588" y="1552263"/>
              <a:ext cx="1814978" cy="200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ts val="1400"/>
                </a:lnSpc>
              </a:pPr>
              <a:r>
                <a:rPr lang="en-US" sz="1600">
                  <a:latin typeface="Courier New" pitchFamily="49" charset="0"/>
                  <a:cs typeface="Courier New" pitchFamily="49" charset="0"/>
                </a:rPr>
                <a:t>     </a:t>
              </a:r>
              <a:r>
                <a:rPr lang="en-US" sz="1600">
                  <a:solidFill>
                    <a:srgbClr val="FF0000"/>
                  </a:solidFill>
                  <a:latin typeface="Courier New" pitchFamily="49" charset="0"/>
                  <a:cs typeface="Courier New" pitchFamily="49" charset="0"/>
                </a:rPr>
                <a:t>m</a:t>
              </a:r>
            </a:p>
            <a:p>
              <a:pPr eaLnBrk="1" hangingPunct="1">
                <a:lnSpc>
                  <a:spcPts val="1400"/>
                </a:lnSpc>
              </a:pPr>
              <a:r>
                <a:rPr lang="en-US" sz="1600">
                  <a:latin typeface="Courier New" pitchFamily="49" charset="0"/>
                  <a:cs typeface="Courier New" pitchFamily="49" charset="0"/>
                </a:rPr>
                <a:t>CTGT</a:t>
              </a:r>
              <a:r>
                <a:rPr lang="en-US" sz="1600" b="1">
                  <a:latin typeface="Courier New" pitchFamily="49" charset="0"/>
                  <a:cs typeface="Courier New" pitchFamily="49" charset="0"/>
                </a:rPr>
                <a:t>CG</a:t>
              </a:r>
              <a:r>
                <a:rPr lang="en-US" sz="1600">
                  <a:latin typeface="Courier New" pitchFamily="49" charset="0"/>
                  <a:cs typeface="Courier New" pitchFamily="49" charset="0"/>
                </a:rPr>
                <a:t>AGT</a:t>
              </a:r>
              <a:r>
                <a:rPr lang="en-US" sz="1600" b="1">
                  <a:latin typeface="Courier New" pitchFamily="49" charset="0"/>
                  <a:cs typeface="Courier New" pitchFamily="49" charset="0"/>
                </a:rPr>
                <a:t>CG</a:t>
              </a:r>
              <a:r>
                <a:rPr lang="en-US" sz="1600">
                  <a:latin typeface="Courier New" pitchFamily="49" charset="0"/>
                  <a:cs typeface="Courier New" pitchFamily="49" charset="0"/>
                </a:rPr>
                <a:t>T</a:t>
              </a:r>
            </a:p>
            <a:p>
              <a:pPr eaLnBrk="1" hangingPunct="1">
                <a:lnSpc>
                  <a:spcPts val="1400"/>
                </a:lnSpc>
              </a:pPr>
              <a:r>
                <a:rPr lang="en-US" sz="1600">
                  <a:latin typeface="Courier New" pitchFamily="49" charset="0"/>
                  <a:cs typeface="Courier New" pitchFamily="49" charset="0"/>
                </a:rPr>
                <a:t>GACA</a:t>
              </a:r>
              <a:r>
                <a:rPr lang="en-US" sz="1600" b="1">
                  <a:latin typeface="Courier New" pitchFamily="49" charset="0"/>
                  <a:cs typeface="Courier New" pitchFamily="49" charset="0"/>
                </a:rPr>
                <a:t>GC</a:t>
              </a:r>
              <a:r>
                <a:rPr lang="en-US" sz="1600">
                  <a:latin typeface="Courier New" pitchFamily="49" charset="0"/>
                  <a:cs typeface="Courier New" pitchFamily="49" charset="0"/>
                </a:rPr>
                <a:t>TCA</a:t>
              </a:r>
              <a:r>
                <a:rPr lang="en-US" sz="1600" b="1">
                  <a:latin typeface="Courier New" pitchFamily="49" charset="0"/>
                  <a:cs typeface="Courier New" pitchFamily="49" charset="0"/>
                </a:rPr>
                <a:t>GC</a:t>
              </a:r>
              <a:r>
                <a:rPr lang="en-US" sz="1600">
                  <a:latin typeface="Courier New" pitchFamily="49" charset="0"/>
                  <a:cs typeface="Courier New" pitchFamily="49" charset="0"/>
                </a:rPr>
                <a:t>A</a:t>
              </a:r>
            </a:p>
            <a:p>
              <a:pPr eaLnBrk="1" hangingPunct="1">
                <a:lnSpc>
                  <a:spcPts val="1400"/>
                </a:lnSpc>
              </a:pPr>
              <a:r>
                <a:rPr lang="en-US" sz="1600">
                  <a:latin typeface="Courier New" pitchFamily="49" charset="0"/>
                  <a:cs typeface="Courier New" pitchFamily="49" charset="0"/>
                </a:rPr>
                <a:t>      </a:t>
              </a:r>
              <a:r>
                <a:rPr lang="en-US" sz="1600">
                  <a:solidFill>
                    <a:srgbClr val="FF0000"/>
                  </a:solidFill>
                  <a:latin typeface="Courier New" pitchFamily="49" charset="0"/>
                  <a:cs typeface="Courier New" pitchFamily="49" charset="0"/>
                </a:rPr>
                <a:t>m</a:t>
              </a:r>
              <a:endParaRPr lang="en-US" sz="1600">
                <a:latin typeface="Courier New" pitchFamily="49" charset="0"/>
                <a:cs typeface="Courier New" pitchFamily="49" charset="0"/>
              </a:endParaRPr>
            </a:p>
            <a:p>
              <a:pPr eaLnBrk="1" hangingPunct="1">
                <a:lnSpc>
                  <a:spcPts val="1400"/>
                </a:lnSpc>
              </a:pPr>
              <a:endParaRPr lang="en-US" sz="1600">
                <a:latin typeface="Courier New" pitchFamily="49" charset="0"/>
                <a:cs typeface="Courier New" pitchFamily="49" charset="0"/>
              </a:endParaRPr>
            </a:p>
          </p:txBody>
        </p:sp>
        <p:cxnSp>
          <p:nvCxnSpPr>
            <p:cNvPr id="7" name="Straight Arrow Connector 6"/>
            <p:cNvCxnSpPr/>
            <p:nvPr/>
          </p:nvCxnSpPr>
          <p:spPr bwMode="auto">
            <a:xfrm>
              <a:off x="2132062" y="2302175"/>
              <a:ext cx="1201581" cy="3177"/>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bwMode="auto">
            <a:xfrm>
              <a:off x="2043241" y="2709962"/>
              <a:ext cx="1169396" cy="1184070"/>
            </a:xfrm>
            <a:prstGeom prst="rect">
              <a:avLst/>
            </a:prstGeom>
            <a:noFill/>
          </p:spPr>
          <p:txBody>
            <a:bodyPr wrap="none">
              <a:spAutoFit/>
            </a:bodyPr>
            <a:lstStyle/>
            <a:p>
              <a:pPr algn="ctr">
                <a:defRPr/>
              </a:pPr>
              <a:r>
                <a:rPr lang="en-US" sz="1600" dirty="0">
                  <a:solidFill>
                    <a:srgbClr val="FF0000"/>
                  </a:solidFill>
                  <a:latin typeface="Tahoma" pitchFamily="34" charset="0"/>
                  <a:cs typeface="Tahoma" pitchFamily="34" charset="0"/>
                </a:rPr>
                <a:t>Bisulfite </a:t>
              </a:r>
            </a:p>
            <a:p>
              <a:pPr algn="ctr">
                <a:defRPr/>
              </a:pPr>
              <a:r>
                <a:rPr lang="en-US" sz="1600" dirty="0">
                  <a:solidFill>
                    <a:srgbClr val="FF0000"/>
                  </a:solidFill>
                  <a:latin typeface="Tahoma" pitchFamily="34" charset="0"/>
                  <a:cs typeface="Tahoma" pitchFamily="34" charset="0"/>
                </a:rPr>
                <a:t>treatment</a:t>
              </a:r>
            </a:p>
          </p:txBody>
        </p:sp>
        <p:sp>
          <p:nvSpPr>
            <p:cNvPr id="9" name="TextBox 35"/>
            <p:cNvSpPr txBox="1">
              <a:spLocks noChangeArrowheads="1"/>
            </p:cNvSpPr>
            <p:nvPr/>
          </p:nvSpPr>
          <p:spPr bwMode="auto">
            <a:xfrm>
              <a:off x="3515100" y="1586847"/>
              <a:ext cx="1814978" cy="164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ts val="1400"/>
                </a:lnSpc>
              </a:pPr>
              <a:r>
                <a:rPr lang="en-US" sz="1600" dirty="0">
                  <a:latin typeface="Courier New" pitchFamily="49" charset="0"/>
                  <a:cs typeface="Courier New" pitchFamily="49" charset="0"/>
                </a:rPr>
                <a:t>     </a:t>
              </a:r>
              <a:r>
                <a:rPr lang="en-US" sz="1600" dirty="0">
                  <a:solidFill>
                    <a:srgbClr val="FF0000"/>
                  </a:solidFill>
                  <a:latin typeface="Courier New" pitchFamily="49" charset="0"/>
                  <a:cs typeface="Courier New" pitchFamily="49" charset="0"/>
                </a:rPr>
                <a:t>m</a:t>
              </a:r>
            </a:p>
            <a:p>
              <a:pPr eaLnBrk="1" hangingPunct="1">
                <a:lnSpc>
                  <a:spcPts val="1400"/>
                </a:lnSpc>
              </a:pPr>
              <a:r>
                <a:rPr lang="en-US" sz="1600" b="1" dirty="0" smtClean="0">
                  <a:solidFill>
                    <a:srgbClr val="00B0F0"/>
                  </a:solidFill>
                  <a:latin typeface="Courier New" pitchFamily="49" charset="0"/>
                  <a:cs typeface="Courier New" pitchFamily="49" charset="0"/>
                </a:rPr>
                <a:t>U</a:t>
              </a:r>
              <a:r>
                <a:rPr lang="en-US" sz="1600" dirty="0" smtClean="0">
                  <a:latin typeface="Courier New" pitchFamily="49" charset="0"/>
                  <a:cs typeface="Courier New" pitchFamily="49" charset="0"/>
                </a:rPr>
                <a:t>TGT</a:t>
              </a:r>
              <a:r>
                <a:rPr lang="en-US" sz="1600" b="1" dirty="0" smtClean="0">
                  <a:latin typeface="Courier New" pitchFamily="49" charset="0"/>
                  <a:cs typeface="Courier New" pitchFamily="49" charset="0"/>
                </a:rPr>
                <a:t>CG</a:t>
              </a:r>
              <a:r>
                <a:rPr lang="en-US" sz="1600" dirty="0" smtClean="0">
                  <a:latin typeface="Courier New" pitchFamily="49" charset="0"/>
                  <a:cs typeface="Courier New" pitchFamily="49" charset="0"/>
                </a:rPr>
                <a:t>AGT</a:t>
              </a:r>
              <a:r>
                <a:rPr lang="en-US" sz="1600" b="1" dirty="0" smtClean="0">
                  <a:solidFill>
                    <a:srgbClr val="00B0F0"/>
                  </a:solidFill>
                  <a:latin typeface="Courier New" pitchFamily="49" charset="0"/>
                  <a:cs typeface="Courier New" pitchFamily="49" charset="0"/>
                </a:rPr>
                <a:t>U</a:t>
              </a:r>
              <a:r>
                <a:rPr lang="en-US" sz="1600" dirty="0" smtClean="0">
                  <a:latin typeface="Courier New" pitchFamily="49" charset="0"/>
                  <a:cs typeface="Courier New" pitchFamily="49" charset="0"/>
                </a:rPr>
                <a:t>GT</a:t>
              </a:r>
              <a:endParaRPr lang="en-US" sz="1600" dirty="0">
                <a:latin typeface="Courier New" pitchFamily="49" charset="0"/>
                <a:cs typeface="Courier New" pitchFamily="49" charset="0"/>
              </a:endParaRPr>
            </a:p>
            <a:p>
              <a:pPr eaLnBrk="1" hangingPunct="1">
                <a:lnSpc>
                  <a:spcPts val="1400"/>
                </a:lnSpc>
              </a:pPr>
              <a:r>
                <a:rPr lang="en-US" sz="1600" dirty="0">
                  <a:latin typeface="Courier New" pitchFamily="49" charset="0"/>
                  <a:cs typeface="Courier New" pitchFamily="49" charset="0"/>
                </a:rPr>
                <a:t>GA</a:t>
              </a:r>
              <a:r>
                <a:rPr lang="en-US" sz="1600" b="1" dirty="0">
                  <a:solidFill>
                    <a:srgbClr val="00B0F0"/>
                  </a:solidFill>
                  <a:latin typeface="Courier New" pitchFamily="49" charset="0"/>
                  <a:cs typeface="Courier New" pitchFamily="49" charset="0"/>
                </a:rPr>
                <a:t>U</a:t>
              </a:r>
              <a:r>
                <a:rPr lang="en-US" sz="1600" dirty="0">
                  <a:latin typeface="Courier New" pitchFamily="49" charset="0"/>
                  <a:cs typeface="Courier New" pitchFamily="49" charset="0"/>
                </a:rPr>
                <a:t>A</a:t>
              </a:r>
              <a:r>
                <a:rPr lang="en-US" sz="1600" b="1" dirty="0">
                  <a:latin typeface="Courier New" pitchFamily="49" charset="0"/>
                  <a:cs typeface="Courier New" pitchFamily="49" charset="0"/>
                </a:rPr>
                <a:t>GC</a:t>
              </a:r>
              <a:r>
                <a:rPr lang="en-US" sz="1600" dirty="0">
                  <a:latin typeface="Courier New" pitchFamily="49" charset="0"/>
                  <a:cs typeface="Courier New" pitchFamily="49" charset="0"/>
                </a:rPr>
                <a:t>T</a:t>
              </a:r>
              <a:r>
                <a:rPr lang="en-US" sz="1600" b="1" dirty="0">
                  <a:solidFill>
                    <a:srgbClr val="00B0F0"/>
                  </a:solidFill>
                  <a:latin typeface="Courier New" pitchFamily="49" charset="0"/>
                  <a:cs typeface="Courier New" pitchFamily="49" charset="0"/>
                </a:rPr>
                <a:t>U</a:t>
              </a:r>
              <a:r>
                <a:rPr lang="en-US" sz="1600" dirty="0">
                  <a:latin typeface="Courier New" pitchFamily="49" charset="0"/>
                  <a:cs typeface="Courier New" pitchFamily="49" charset="0"/>
                </a:rPr>
                <a:t>AG</a:t>
              </a:r>
              <a:r>
                <a:rPr lang="en-US" sz="1600" b="1" dirty="0">
                  <a:solidFill>
                    <a:srgbClr val="00B0F0"/>
                  </a:solidFill>
                  <a:latin typeface="Courier New" pitchFamily="49" charset="0"/>
                  <a:cs typeface="Courier New" pitchFamily="49" charset="0"/>
                </a:rPr>
                <a:t>U</a:t>
              </a:r>
              <a:r>
                <a:rPr lang="en-US" sz="1600" dirty="0">
                  <a:latin typeface="Courier New" pitchFamily="49" charset="0"/>
                  <a:cs typeface="Courier New" pitchFamily="49" charset="0"/>
                </a:rPr>
                <a:t>A</a:t>
              </a:r>
            </a:p>
            <a:p>
              <a:pPr eaLnBrk="1" hangingPunct="1">
                <a:lnSpc>
                  <a:spcPts val="1400"/>
                </a:lnSpc>
              </a:pPr>
              <a:r>
                <a:rPr lang="en-US" sz="1600" dirty="0">
                  <a:latin typeface="Courier New" pitchFamily="49" charset="0"/>
                  <a:cs typeface="Courier New" pitchFamily="49" charset="0"/>
                </a:rPr>
                <a:t>      </a:t>
              </a:r>
              <a:r>
                <a:rPr lang="en-US" sz="1600" dirty="0">
                  <a:solidFill>
                    <a:srgbClr val="FF0000"/>
                  </a:solidFill>
                  <a:latin typeface="Courier New" pitchFamily="49" charset="0"/>
                  <a:cs typeface="Courier New" pitchFamily="49" charset="0"/>
                </a:rPr>
                <a:t>m</a:t>
              </a:r>
              <a:endParaRPr lang="en-US" sz="1600" dirty="0">
                <a:latin typeface="Courier New" pitchFamily="49" charset="0"/>
                <a:cs typeface="Courier New" pitchFamily="49" charset="0"/>
              </a:endParaRPr>
            </a:p>
          </p:txBody>
        </p:sp>
      </p:grpSp>
      <p:grpSp>
        <p:nvGrpSpPr>
          <p:cNvPr id="10" name="Group 9"/>
          <p:cNvGrpSpPr>
            <a:grpSpLocks/>
          </p:cNvGrpSpPr>
          <p:nvPr/>
        </p:nvGrpSpPr>
        <p:grpSpPr bwMode="auto">
          <a:xfrm>
            <a:off x="5486399" y="3048001"/>
            <a:ext cx="3128316" cy="1118175"/>
            <a:chOff x="5109873" y="1383788"/>
            <a:chExt cx="4498712" cy="1336842"/>
          </a:xfrm>
        </p:grpSpPr>
        <p:cxnSp>
          <p:nvCxnSpPr>
            <p:cNvPr id="11" name="Straight Arrow Connector 10"/>
            <p:cNvCxnSpPr/>
            <p:nvPr/>
          </p:nvCxnSpPr>
          <p:spPr bwMode="auto">
            <a:xfrm>
              <a:off x="5109873" y="1827139"/>
              <a:ext cx="1600489" cy="1587"/>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5132845" y="2021498"/>
              <a:ext cx="1759896" cy="699132"/>
            </a:xfrm>
            <a:prstGeom prst="rect">
              <a:avLst/>
            </a:prstGeom>
            <a:noFill/>
          </p:spPr>
          <p:txBody>
            <a:bodyPr wrap="none">
              <a:spAutoFit/>
            </a:bodyPr>
            <a:lstStyle/>
            <a:p>
              <a:pPr algn="ctr">
                <a:defRPr/>
              </a:pPr>
              <a:r>
                <a:rPr lang="en-US" sz="1600" dirty="0">
                  <a:solidFill>
                    <a:srgbClr val="FF0000"/>
                  </a:solidFill>
                  <a:latin typeface="Tahoma" pitchFamily="34" charset="0"/>
                  <a:cs typeface="Tahoma" pitchFamily="34" charset="0"/>
                </a:rPr>
                <a:t>PCR</a:t>
              </a:r>
            </a:p>
            <a:p>
              <a:pPr algn="ctr">
                <a:defRPr/>
              </a:pPr>
              <a:r>
                <a:rPr lang="en-US" sz="1600" dirty="0">
                  <a:solidFill>
                    <a:srgbClr val="FF0000"/>
                  </a:solidFill>
                  <a:latin typeface="Tahoma" pitchFamily="34" charset="0"/>
                  <a:cs typeface="Tahoma" pitchFamily="34" charset="0"/>
                </a:rPr>
                <a:t>Sequencing</a:t>
              </a:r>
            </a:p>
          </p:txBody>
        </p:sp>
        <p:sp>
          <p:nvSpPr>
            <p:cNvPr id="13" name="TextBox 41"/>
            <p:cNvSpPr txBox="1">
              <a:spLocks noChangeArrowheads="1"/>
            </p:cNvSpPr>
            <p:nvPr/>
          </p:nvSpPr>
          <p:spPr bwMode="auto">
            <a:xfrm>
              <a:off x="6858000" y="1383788"/>
              <a:ext cx="2750585" cy="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ts val="1400"/>
                </a:lnSpc>
              </a:pPr>
              <a:r>
                <a:rPr lang="en-US" sz="1600" dirty="0">
                  <a:latin typeface="Courier New" pitchFamily="49" charset="0"/>
                  <a:cs typeface="Courier New" pitchFamily="49" charset="0"/>
                </a:rPr>
                <a:t>     </a:t>
              </a:r>
              <a:r>
                <a:rPr lang="en-US" sz="1600" dirty="0">
                  <a:solidFill>
                    <a:srgbClr val="FF0000"/>
                  </a:solidFill>
                  <a:latin typeface="Courier New" pitchFamily="49" charset="0"/>
                  <a:cs typeface="Courier New" pitchFamily="49" charset="0"/>
                </a:rPr>
                <a:t>m</a:t>
              </a:r>
            </a:p>
            <a:p>
              <a:pPr eaLnBrk="1" hangingPunct="1">
                <a:lnSpc>
                  <a:spcPts val="1400"/>
                </a:lnSpc>
              </a:pPr>
              <a:r>
                <a:rPr lang="en-US" sz="1600" b="1" dirty="0">
                  <a:solidFill>
                    <a:srgbClr val="00B0F0"/>
                  </a:solidFill>
                  <a:latin typeface="Courier New" pitchFamily="49" charset="0"/>
                  <a:cs typeface="Courier New" pitchFamily="49" charset="0"/>
                </a:rPr>
                <a:t>T</a:t>
              </a:r>
              <a:r>
                <a:rPr lang="en-US" sz="1600" dirty="0">
                  <a:latin typeface="Courier New" pitchFamily="49" charset="0"/>
                  <a:cs typeface="Courier New" pitchFamily="49" charset="0"/>
                </a:rPr>
                <a:t>TGT</a:t>
              </a:r>
              <a:r>
                <a:rPr lang="en-US" sz="1600" b="1" dirty="0">
                  <a:latin typeface="Courier New" pitchFamily="49" charset="0"/>
                  <a:cs typeface="Courier New" pitchFamily="49" charset="0"/>
                </a:rPr>
                <a:t>CG</a:t>
              </a:r>
              <a:r>
                <a:rPr lang="en-US" sz="1600" dirty="0">
                  <a:latin typeface="Courier New" pitchFamily="49" charset="0"/>
                  <a:cs typeface="Courier New" pitchFamily="49" charset="0"/>
                </a:rPr>
                <a:t>AGT</a:t>
              </a:r>
              <a:r>
                <a:rPr lang="en-US" sz="1600" b="1" dirty="0">
                  <a:solidFill>
                    <a:srgbClr val="00B0F0"/>
                  </a:solidFill>
                  <a:latin typeface="Courier New" pitchFamily="49" charset="0"/>
                  <a:cs typeface="Courier New" pitchFamily="49" charset="0"/>
                </a:rPr>
                <a:t>T</a:t>
              </a:r>
              <a:r>
                <a:rPr lang="en-US" sz="1600" dirty="0">
                  <a:latin typeface="Courier New" pitchFamily="49" charset="0"/>
                  <a:cs typeface="Courier New" pitchFamily="49" charset="0"/>
                </a:rPr>
                <a:t>GTAT</a:t>
              </a:r>
            </a:p>
            <a:p>
              <a:pPr eaLnBrk="1" hangingPunct="1">
                <a:lnSpc>
                  <a:spcPts val="1400"/>
                </a:lnSpc>
              </a:pPr>
              <a:r>
                <a:rPr lang="en-US" sz="1600" dirty="0">
                  <a:latin typeface="Courier New" pitchFamily="49" charset="0"/>
                  <a:cs typeface="Courier New" pitchFamily="49" charset="0"/>
                </a:rPr>
                <a:t>AACA</a:t>
              </a:r>
              <a:r>
                <a:rPr lang="en-US" sz="1600" b="1" dirty="0">
                  <a:latin typeface="Courier New" pitchFamily="49" charset="0"/>
                  <a:cs typeface="Courier New" pitchFamily="49" charset="0"/>
                </a:rPr>
                <a:t>GC</a:t>
              </a:r>
              <a:r>
                <a:rPr lang="en-US" sz="1600" dirty="0">
                  <a:latin typeface="Courier New" pitchFamily="49" charset="0"/>
                  <a:cs typeface="Courier New" pitchFamily="49" charset="0"/>
                </a:rPr>
                <a:t>TCAACATA</a:t>
              </a:r>
            </a:p>
          </p:txBody>
        </p:sp>
      </p:grpSp>
      <p:sp>
        <p:nvSpPr>
          <p:cNvPr id="25" name="TextBox 24"/>
          <p:cNvSpPr txBox="1"/>
          <p:nvPr/>
        </p:nvSpPr>
        <p:spPr>
          <a:xfrm>
            <a:off x="381000" y="1978818"/>
            <a:ext cx="4190999" cy="338554"/>
          </a:xfrm>
          <a:prstGeom prst="rect">
            <a:avLst/>
          </a:prstGeom>
          <a:noFill/>
        </p:spPr>
        <p:txBody>
          <a:bodyPr wrap="square">
            <a:spAutoFit/>
          </a:bodyPr>
          <a:lstStyle/>
          <a:p>
            <a:pPr>
              <a:defRPr/>
            </a:pPr>
            <a:r>
              <a:rPr lang="en-US" sz="1600" b="1" dirty="0">
                <a:latin typeface="Tahoma" pitchFamily="34" charset="0"/>
                <a:ea typeface="Tahoma" pitchFamily="34" charset="0"/>
                <a:cs typeface="Tahoma" pitchFamily="34" charset="0"/>
              </a:rPr>
              <a:t>Bisulfite sequencing</a:t>
            </a:r>
            <a:endParaRPr lang="en-US" sz="1600" b="1" dirty="0">
              <a:latin typeface="Arial" pitchFamily="34" charset="0"/>
            </a:endParaRPr>
          </a:p>
        </p:txBody>
      </p:sp>
    </p:spTree>
    <p:extLst>
      <p:ext uri="{BB962C8B-B14F-4D97-AF65-F5344CB8AC3E}">
        <p14:creationId xmlns:p14="http://schemas.microsoft.com/office/powerpoint/2010/main" val="816961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p:tgtEl>
                                          <p:spTgt spid="10"/>
                                        </p:tgtEl>
                                        <p:attrNameLst>
                                          <p:attrName>ppt_x</p:attrName>
                                        </p:attrNameLst>
                                      </p:cBhvr>
                                      <p:tavLst>
                                        <p:tav tm="0">
                                          <p:val>
                                            <p:strVal val="#ppt_x-#ppt_w*1.125000"/>
                                          </p:val>
                                        </p:tav>
                                        <p:tav tm="100000">
                                          <p:val>
                                            <p:strVal val="#ppt_x"/>
                                          </p:val>
                                        </p:tav>
                                      </p:tavLst>
                                    </p:anim>
                                    <p:animEffect transition="in" filter="wipe(right)">
                                      <p:cBhvr>
                                        <p:cTn id="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DNA Methylation and Heart Disease and Stroke</a:t>
            </a:r>
          </a:p>
        </p:txBody>
      </p:sp>
      <p:pic>
        <p:nvPicPr>
          <p:cNvPr id="148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2381250"/>
            <a:ext cx="816292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96172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94548"/>
            <a:ext cx="6772275" cy="325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051" y="3262640"/>
            <a:ext cx="2133600" cy="830997"/>
          </a:xfrm>
          <a:prstGeom prst="rect">
            <a:avLst/>
          </a:prstGeom>
          <a:noFill/>
        </p:spPr>
        <p:txBody>
          <a:bodyPr wrap="square" rtlCol="0">
            <a:spAutoFit/>
          </a:bodyPr>
          <a:lstStyle/>
          <a:p>
            <a:pPr algn="ctr"/>
            <a:r>
              <a:rPr lang="en-US" sz="1200" dirty="0" smtClean="0"/>
              <a:t>Epigenetic modifications biologically stabilized at a particular stage of development</a:t>
            </a:r>
            <a:endParaRPr lang="en-US" sz="1200" dirty="0"/>
          </a:p>
        </p:txBody>
      </p:sp>
      <p:sp>
        <p:nvSpPr>
          <p:cNvPr id="5" name="TextBox 4"/>
          <p:cNvSpPr txBox="1"/>
          <p:nvPr/>
        </p:nvSpPr>
        <p:spPr>
          <a:xfrm>
            <a:off x="3886200" y="2132882"/>
            <a:ext cx="1638300" cy="461665"/>
          </a:xfrm>
          <a:prstGeom prst="rect">
            <a:avLst/>
          </a:prstGeom>
          <a:noFill/>
        </p:spPr>
        <p:txBody>
          <a:bodyPr wrap="square" rtlCol="0">
            <a:spAutoFit/>
          </a:bodyPr>
          <a:lstStyle/>
          <a:p>
            <a:pPr algn="ctr"/>
            <a:r>
              <a:rPr lang="en-US" sz="1200" dirty="0" smtClean="0"/>
              <a:t>Epigenetic marks can change over time</a:t>
            </a:r>
            <a:endParaRPr lang="en-US" sz="1200" dirty="0"/>
          </a:p>
        </p:txBody>
      </p:sp>
      <p:sp>
        <p:nvSpPr>
          <p:cNvPr id="4" name="TextBox 3"/>
          <p:cNvSpPr txBox="1"/>
          <p:nvPr/>
        </p:nvSpPr>
        <p:spPr>
          <a:xfrm>
            <a:off x="5524500" y="5910590"/>
            <a:ext cx="3116559" cy="261610"/>
          </a:xfrm>
          <a:prstGeom prst="rect">
            <a:avLst/>
          </a:prstGeom>
          <a:noFill/>
        </p:spPr>
        <p:txBody>
          <a:bodyPr wrap="none" rtlCol="0">
            <a:spAutoFit/>
          </a:bodyPr>
          <a:lstStyle/>
          <a:p>
            <a:r>
              <a:rPr lang="en-US" sz="1100" i="1" dirty="0" err="1" smtClean="0"/>
              <a:t>Feil</a:t>
            </a:r>
            <a:r>
              <a:rPr lang="en-US" sz="1100" i="1" dirty="0" smtClean="0"/>
              <a:t> and </a:t>
            </a:r>
            <a:r>
              <a:rPr lang="en-US" sz="1100" i="1" dirty="0" err="1" smtClean="0"/>
              <a:t>Fraga</a:t>
            </a:r>
            <a:r>
              <a:rPr lang="en-US" sz="1100" i="1" dirty="0" smtClean="0"/>
              <a:t>, 2012 Nature Reviews Genetics</a:t>
            </a:r>
            <a:endParaRPr lang="en-US" sz="1100" i="1" dirty="0"/>
          </a:p>
        </p:txBody>
      </p:sp>
      <p:sp>
        <p:nvSpPr>
          <p:cNvPr id="8" name="Title 1"/>
          <p:cNvSpPr txBox="1">
            <a:spLocks/>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kern="0" dirty="0" smtClean="0"/>
              <a:t>Environment and Epigenetics</a:t>
            </a:r>
          </a:p>
        </p:txBody>
      </p:sp>
    </p:spTree>
    <p:extLst>
      <p:ext uri="{BB962C8B-B14F-4D97-AF65-F5344CB8AC3E}">
        <p14:creationId xmlns:p14="http://schemas.microsoft.com/office/powerpoint/2010/main" val="247622655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Environment and Epigenetics</a:t>
            </a:r>
          </a:p>
        </p:txBody>
      </p:sp>
      <p:pic>
        <p:nvPicPr>
          <p:cNvPr id="4" name="Picture 2" descr="http://www.fda.gov/ucm/groups/fdagov-public/documents/image/ucm124808.gif"/>
          <p:cNvPicPr>
            <a:picLocks noChangeAspect="1" noChangeArrowheads="1"/>
          </p:cNvPicPr>
          <p:nvPr/>
        </p:nvPicPr>
        <p:blipFill>
          <a:blip r:embed="rId3">
            <a:extLst>
              <a:ext uri="{28A0092B-C50C-407E-A947-70E740481C1C}">
                <a14:useLocalDpi xmlns:a14="http://schemas.microsoft.com/office/drawing/2010/main" val="0"/>
              </a:ext>
            </a:extLst>
          </a:blip>
          <a:srcRect r="9862" b="17242"/>
          <a:stretch>
            <a:fillRect/>
          </a:stretch>
        </p:blipFill>
        <p:spPr bwMode="auto">
          <a:xfrm>
            <a:off x="4572000" y="1912232"/>
            <a:ext cx="2971930" cy="136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6"/>
          <p:cNvGrpSpPr>
            <a:grpSpLocks/>
          </p:cNvGrpSpPr>
          <p:nvPr/>
        </p:nvGrpSpPr>
        <p:grpSpPr bwMode="auto">
          <a:xfrm>
            <a:off x="3657601" y="3352800"/>
            <a:ext cx="4618779" cy="533399"/>
            <a:chOff x="2232193" y="2656428"/>
            <a:chExt cx="5439621" cy="698021"/>
          </a:xfrm>
        </p:grpSpPr>
        <p:grpSp>
          <p:nvGrpSpPr>
            <p:cNvPr id="6" name="Group 3"/>
            <p:cNvGrpSpPr>
              <a:grpSpLocks/>
            </p:cNvGrpSpPr>
            <p:nvPr/>
          </p:nvGrpSpPr>
          <p:grpSpPr bwMode="auto">
            <a:xfrm>
              <a:off x="2232193" y="2796032"/>
              <a:ext cx="5439621" cy="483318"/>
              <a:chOff x="2232193" y="2796032"/>
              <a:chExt cx="5439621" cy="483318"/>
            </a:xfrm>
          </p:grpSpPr>
          <p:sp>
            <p:nvSpPr>
              <p:cNvPr id="29" name="Line 66"/>
              <p:cNvSpPr>
                <a:spLocks noChangeShapeType="1"/>
              </p:cNvSpPr>
              <p:nvPr/>
            </p:nvSpPr>
            <p:spPr bwMode="auto">
              <a:xfrm>
                <a:off x="2232193" y="3003768"/>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67"/>
              <p:cNvSpPr>
                <a:spLocks noChangeShapeType="1"/>
              </p:cNvSpPr>
              <p:nvPr/>
            </p:nvSpPr>
            <p:spPr bwMode="auto">
              <a:xfrm>
                <a:off x="2321093"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74"/>
              <p:cNvSpPr>
                <a:spLocks noChangeShapeType="1"/>
              </p:cNvSpPr>
              <p:nvPr/>
            </p:nvSpPr>
            <p:spPr bwMode="auto">
              <a:xfrm>
                <a:off x="5127793" y="2816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75"/>
              <p:cNvSpPr>
                <a:spLocks noChangeShapeType="1"/>
              </p:cNvSpPr>
              <p:nvPr/>
            </p:nvSpPr>
            <p:spPr bwMode="auto">
              <a:xfrm>
                <a:off x="42895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76"/>
              <p:cNvSpPr>
                <a:spLocks noChangeShapeType="1"/>
              </p:cNvSpPr>
              <p:nvPr/>
            </p:nvSpPr>
            <p:spPr bwMode="auto">
              <a:xfrm>
                <a:off x="41371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77"/>
              <p:cNvSpPr>
                <a:spLocks noChangeShapeType="1"/>
              </p:cNvSpPr>
              <p:nvPr/>
            </p:nvSpPr>
            <p:spPr bwMode="auto">
              <a:xfrm>
                <a:off x="36799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78"/>
              <p:cNvSpPr>
                <a:spLocks noChangeShapeType="1"/>
              </p:cNvSpPr>
              <p:nvPr/>
            </p:nvSpPr>
            <p:spPr bwMode="auto">
              <a:xfrm>
                <a:off x="29560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74"/>
              <p:cNvSpPr>
                <a:spLocks noChangeShapeType="1"/>
              </p:cNvSpPr>
              <p:nvPr/>
            </p:nvSpPr>
            <p:spPr bwMode="auto">
              <a:xfrm>
                <a:off x="4927768" y="2809983"/>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TextBox 36"/>
              <p:cNvSpPr txBox="1"/>
              <p:nvPr/>
            </p:nvSpPr>
            <p:spPr>
              <a:xfrm>
                <a:off x="5524910" y="2796032"/>
                <a:ext cx="2146904" cy="483318"/>
              </a:xfrm>
              <a:prstGeom prst="rect">
                <a:avLst/>
              </a:prstGeom>
              <a:noFill/>
            </p:spPr>
            <p:txBody>
              <a:bodyPr wrap="none">
                <a:spAutoFit/>
              </a:bodyPr>
              <a:lstStyle/>
              <a:p>
                <a:pPr>
                  <a:defRPr/>
                </a:pPr>
                <a:r>
                  <a:rPr lang="en-US" sz="1800" b="1" dirty="0" err="1">
                    <a:latin typeface="Tahoma" pitchFamily="34" charset="0"/>
                    <a:ea typeface="Tahoma" pitchFamily="34" charset="0"/>
                    <a:cs typeface="Tahoma" pitchFamily="34" charset="0"/>
                  </a:rPr>
                  <a:t>Unmethylated</a:t>
                </a:r>
                <a:endParaRPr lang="en-US" sz="1800" b="1" dirty="0">
                  <a:latin typeface="Tahoma" pitchFamily="34" charset="0"/>
                  <a:ea typeface="Tahoma" pitchFamily="34" charset="0"/>
                  <a:cs typeface="Tahoma" pitchFamily="34" charset="0"/>
                </a:endParaRPr>
              </a:p>
            </p:txBody>
          </p:sp>
          <p:sp>
            <p:nvSpPr>
              <p:cNvPr id="38" name="Line 78"/>
              <p:cNvSpPr>
                <a:spLocks noChangeShapeType="1"/>
              </p:cNvSpPr>
              <p:nvPr/>
            </p:nvSpPr>
            <p:spPr bwMode="auto">
              <a:xfrm>
                <a:off x="3467159" y="2816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78"/>
              <p:cNvSpPr>
                <a:spLocks noChangeShapeType="1"/>
              </p:cNvSpPr>
              <p:nvPr/>
            </p:nvSpPr>
            <p:spPr bwMode="auto">
              <a:xfrm>
                <a:off x="32385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75"/>
              <p:cNvSpPr>
                <a:spLocks noChangeShapeType="1"/>
              </p:cNvSpPr>
              <p:nvPr/>
            </p:nvSpPr>
            <p:spPr bwMode="auto">
              <a:xfrm>
                <a:off x="46863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76"/>
              <p:cNvSpPr>
                <a:spLocks noChangeShapeType="1"/>
              </p:cNvSpPr>
              <p:nvPr/>
            </p:nvSpPr>
            <p:spPr bwMode="auto">
              <a:xfrm>
                <a:off x="45339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 name="Oval 81"/>
            <p:cNvSpPr>
              <a:spLocks noChangeArrowheads="1"/>
            </p:cNvSpPr>
            <p:nvPr/>
          </p:nvSpPr>
          <p:spPr bwMode="auto">
            <a:xfrm>
              <a:off x="2244850" y="3198858"/>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Oval 83"/>
            <p:cNvSpPr>
              <a:spLocks noChangeArrowheads="1"/>
            </p:cNvSpPr>
            <p:nvPr/>
          </p:nvSpPr>
          <p:spPr bwMode="auto">
            <a:xfrm>
              <a:off x="2886200" y="320204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Oval 85"/>
            <p:cNvSpPr>
              <a:spLocks noChangeArrowheads="1"/>
            </p:cNvSpPr>
            <p:nvPr/>
          </p:nvSpPr>
          <p:spPr bwMode="auto">
            <a:xfrm>
              <a:off x="3604814" y="319147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Oval 87"/>
            <p:cNvSpPr>
              <a:spLocks noChangeArrowheads="1"/>
            </p:cNvSpPr>
            <p:nvPr/>
          </p:nvSpPr>
          <p:spPr bwMode="auto">
            <a:xfrm>
              <a:off x="4067300" y="320204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Oval 89"/>
            <p:cNvSpPr>
              <a:spLocks noChangeArrowheads="1"/>
            </p:cNvSpPr>
            <p:nvPr/>
          </p:nvSpPr>
          <p:spPr bwMode="auto">
            <a:xfrm>
              <a:off x="4219700" y="320046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Oval 91"/>
            <p:cNvSpPr>
              <a:spLocks noChangeArrowheads="1"/>
            </p:cNvSpPr>
            <p:nvPr/>
          </p:nvSpPr>
          <p:spPr bwMode="auto">
            <a:xfrm>
              <a:off x="5052614" y="318722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Oval 91"/>
            <p:cNvSpPr>
              <a:spLocks noChangeArrowheads="1"/>
            </p:cNvSpPr>
            <p:nvPr/>
          </p:nvSpPr>
          <p:spPr bwMode="auto">
            <a:xfrm>
              <a:off x="4852589" y="3186065"/>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Oval 81"/>
            <p:cNvSpPr>
              <a:spLocks noChangeArrowheads="1"/>
            </p:cNvSpPr>
            <p:nvPr/>
          </p:nvSpPr>
          <p:spPr bwMode="auto">
            <a:xfrm>
              <a:off x="2249800" y="267335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Oval 83"/>
            <p:cNvSpPr>
              <a:spLocks noChangeArrowheads="1"/>
            </p:cNvSpPr>
            <p:nvPr/>
          </p:nvSpPr>
          <p:spPr bwMode="auto">
            <a:xfrm>
              <a:off x="2879275" y="2664666"/>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Oval 85"/>
            <p:cNvSpPr>
              <a:spLocks noChangeArrowheads="1"/>
            </p:cNvSpPr>
            <p:nvPr/>
          </p:nvSpPr>
          <p:spPr bwMode="auto">
            <a:xfrm>
              <a:off x="3609764" y="266336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Oval 87"/>
            <p:cNvSpPr>
              <a:spLocks noChangeArrowheads="1"/>
            </p:cNvSpPr>
            <p:nvPr/>
          </p:nvSpPr>
          <p:spPr bwMode="auto">
            <a:xfrm>
              <a:off x="4060375" y="2664666"/>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Oval 89"/>
            <p:cNvSpPr>
              <a:spLocks noChangeArrowheads="1"/>
            </p:cNvSpPr>
            <p:nvPr/>
          </p:nvSpPr>
          <p:spPr bwMode="auto">
            <a:xfrm>
              <a:off x="4212775" y="266307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Oval 91"/>
            <p:cNvSpPr>
              <a:spLocks noChangeArrowheads="1"/>
            </p:cNvSpPr>
            <p:nvPr/>
          </p:nvSpPr>
          <p:spPr bwMode="auto">
            <a:xfrm>
              <a:off x="5052278" y="2656428"/>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Oval 91"/>
            <p:cNvSpPr>
              <a:spLocks noChangeArrowheads="1"/>
            </p:cNvSpPr>
            <p:nvPr/>
          </p:nvSpPr>
          <p:spPr bwMode="auto">
            <a:xfrm>
              <a:off x="4852253" y="266584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Oval 83"/>
            <p:cNvSpPr>
              <a:spLocks noChangeArrowheads="1"/>
            </p:cNvSpPr>
            <p:nvPr/>
          </p:nvSpPr>
          <p:spPr bwMode="auto">
            <a:xfrm>
              <a:off x="3164775" y="319909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Oval 83"/>
            <p:cNvSpPr>
              <a:spLocks noChangeArrowheads="1"/>
            </p:cNvSpPr>
            <p:nvPr/>
          </p:nvSpPr>
          <p:spPr bwMode="auto">
            <a:xfrm>
              <a:off x="3164775" y="266994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Oval 83"/>
            <p:cNvSpPr>
              <a:spLocks noChangeArrowheads="1"/>
            </p:cNvSpPr>
            <p:nvPr/>
          </p:nvSpPr>
          <p:spPr bwMode="auto">
            <a:xfrm>
              <a:off x="3400300" y="3188525"/>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83"/>
            <p:cNvSpPr>
              <a:spLocks noChangeArrowheads="1"/>
            </p:cNvSpPr>
            <p:nvPr/>
          </p:nvSpPr>
          <p:spPr bwMode="auto">
            <a:xfrm>
              <a:off x="3393375" y="266830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Oval 87"/>
            <p:cNvSpPr>
              <a:spLocks noChangeArrowheads="1"/>
            </p:cNvSpPr>
            <p:nvPr/>
          </p:nvSpPr>
          <p:spPr bwMode="auto">
            <a:xfrm>
              <a:off x="4461478" y="32004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Oval 89"/>
            <p:cNvSpPr>
              <a:spLocks noChangeArrowheads="1"/>
            </p:cNvSpPr>
            <p:nvPr/>
          </p:nvSpPr>
          <p:spPr bwMode="auto">
            <a:xfrm>
              <a:off x="4619164" y="319881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Oval 87"/>
            <p:cNvSpPr>
              <a:spLocks noChangeArrowheads="1"/>
            </p:cNvSpPr>
            <p:nvPr/>
          </p:nvSpPr>
          <p:spPr bwMode="auto">
            <a:xfrm>
              <a:off x="4467100" y="266858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Oval 89"/>
            <p:cNvSpPr>
              <a:spLocks noChangeArrowheads="1"/>
            </p:cNvSpPr>
            <p:nvPr/>
          </p:nvSpPr>
          <p:spPr bwMode="auto">
            <a:xfrm>
              <a:off x="4619500" y="2667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2" name="Group 41"/>
          <p:cNvGrpSpPr>
            <a:grpSpLocks/>
          </p:cNvGrpSpPr>
          <p:nvPr/>
        </p:nvGrpSpPr>
        <p:grpSpPr bwMode="auto">
          <a:xfrm>
            <a:off x="3657602" y="4716478"/>
            <a:ext cx="4329539" cy="541319"/>
            <a:chOff x="2219384" y="4210750"/>
            <a:chExt cx="5044825" cy="697800"/>
          </a:xfrm>
        </p:grpSpPr>
        <p:grpSp>
          <p:nvGrpSpPr>
            <p:cNvPr id="43" name="Group 4"/>
            <p:cNvGrpSpPr>
              <a:grpSpLocks/>
            </p:cNvGrpSpPr>
            <p:nvPr/>
          </p:nvGrpSpPr>
          <p:grpSpPr bwMode="auto">
            <a:xfrm>
              <a:off x="2219384" y="4216401"/>
              <a:ext cx="5044825" cy="692149"/>
              <a:chOff x="2219384" y="4216401"/>
              <a:chExt cx="5044825" cy="692149"/>
            </a:xfrm>
          </p:grpSpPr>
          <p:sp>
            <p:nvSpPr>
              <p:cNvPr id="53" name="Line 66"/>
              <p:cNvSpPr>
                <a:spLocks noChangeShapeType="1"/>
              </p:cNvSpPr>
              <p:nvPr/>
            </p:nvSpPr>
            <p:spPr bwMode="auto">
              <a:xfrm>
                <a:off x="2219384" y="4578351"/>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67"/>
              <p:cNvSpPr>
                <a:spLocks noChangeShapeType="1"/>
              </p:cNvSpPr>
              <p:nvPr/>
            </p:nvSpPr>
            <p:spPr bwMode="auto">
              <a:xfrm>
                <a:off x="23082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74"/>
              <p:cNvSpPr>
                <a:spLocks noChangeShapeType="1"/>
              </p:cNvSpPr>
              <p:nvPr/>
            </p:nvSpPr>
            <p:spPr bwMode="auto">
              <a:xfrm>
                <a:off x="5114984" y="4397267"/>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75"/>
              <p:cNvSpPr>
                <a:spLocks noChangeShapeType="1"/>
              </p:cNvSpPr>
              <p:nvPr/>
            </p:nvSpPr>
            <p:spPr bwMode="auto">
              <a:xfrm>
                <a:off x="42767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76"/>
              <p:cNvSpPr>
                <a:spLocks noChangeShapeType="1"/>
              </p:cNvSpPr>
              <p:nvPr/>
            </p:nvSpPr>
            <p:spPr bwMode="auto">
              <a:xfrm>
                <a:off x="41243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77"/>
              <p:cNvSpPr>
                <a:spLocks noChangeShapeType="1"/>
              </p:cNvSpPr>
              <p:nvPr/>
            </p:nvSpPr>
            <p:spPr bwMode="auto">
              <a:xfrm>
                <a:off x="36671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78"/>
              <p:cNvSpPr>
                <a:spLocks noChangeShapeType="1"/>
              </p:cNvSpPr>
              <p:nvPr/>
            </p:nvSpPr>
            <p:spPr bwMode="auto">
              <a:xfrm>
                <a:off x="29432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Oval 81"/>
              <p:cNvSpPr>
                <a:spLocks noChangeArrowheads="1"/>
              </p:cNvSpPr>
              <p:nvPr/>
            </p:nvSpPr>
            <p:spPr bwMode="auto">
              <a:xfrm>
                <a:off x="2225734" y="47371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1" name="Oval 82"/>
              <p:cNvSpPr>
                <a:spLocks noChangeArrowheads="1"/>
              </p:cNvSpPr>
              <p:nvPr/>
            </p:nvSpPr>
            <p:spPr bwMode="auto">
              <a:xfrm>
                <a:off x="2232084" y="42164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2" name="Oval 83"/>
              <p:cNvSpPr>
                <a:spLocks noChangeArrowheads="1"/>
              </p:cNvSpPr>
              <p:nvPr/>
            </p:nvSpPr>
            <p:spPr bwMode="auto">
              <a:xfrm>
                <a:off x="28670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3" name="Oval 84"/>
              <p:cNvSpPr>
                <a:spLocks noChangeArrowheads="1"/>
              </p:cNvSpPr>
              <p:nvPr/>
            </p:nvSpPr>
            <p:spPr bwMode="auto">
              <a:xfrm>
                <a:off x="28670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4" name="Oval 85"/>
              <p:cNvSpPr>
                <a:spLocks noChangeArrowheads="1"/>
              </p:cNvSpPr>
              <p:nvPr/>
            </p:nvSpPr>
            <p:spPr bwMode="auto">
              <a:xfrm>
                <a:off x="35909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5" name="Oval 86"/>
              <p:cNvSpPr>
                <a:spLocks noChangeArrowheads="1"/>
              </p:cNvSpPr>
              <p:nvPr/>
            </p:nvSpPr>
            <p:spPr bwMode="auto">
              <a:xfrm>
                <a:off x="3590984" y="4221163"/>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6" name="Oval 87"/>
              <p:cNvSpPr>
                <a:spLocks noChangeArrowheads="1"/>
              </p:cNvSpPr>
              <p:nvPr/>
            </p:nvSpPr>
            <p:spPr bwMode="auto">
              <a:xfrm>
                <a:off x="40481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7" name="Oval 88"/>
              <p:cNvSpPr>
                <a:spLocks noChangeArrowheads="1"/>
              </p:cNvSpPr>
              <p:nvPr/>
            </p:nvSpPr>
            <p:spPr bwMode="auto">
              <a:xfrm>
                <a:off x="40481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8" name="Oval 89"/>
              <p:cNvSpPr>
                <a:spLocks noChangeArrowheads="1"/>
              </p:cNvSpPr>
              <p:nvPr/>
            </p:nvSpPr>
            <p:spPr bwMode="auto">
              <a:xfrm>
                <a:off x="4200584" y="4754563"/>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9" name="Oval 91"/>
              <p:cNvSpPr>
                <a:spLocks noChangeArrowheads="1"/>
              </p:cNvSpPr>
              <p:nvPr/>
            </p:nvSpPr>
            <p:spPr bwMode="auto">
              <a:xfrm>
                <a:off x="5038784" y="473075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0" name="Oval 92"/>
              <p:cNvSpPr>
                <a:spLocks noChangeArrowheads="1"/>
              </p:cNvSpPr>
              <p:nvPr/>
            </p:nvSpPr>
            <p:spPr bwMode="auto">
              <a:xfrm>
                <a:off x="5038784" y="4238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1" name="Oval 90"/>
              <p:cNvSpPr>
                <a:spLocks noChangeArrowheads="1"/>
              </p:cNvSpPr>
              <p:nvPr/>
            </p:nvSpPr>
            <p:spPr bwMode="auto">
              <a:xfrm>
                <a:off x="42005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2" name="Line 74"/>
              <p:cNvSpPr>
                <a:spLocks noChangeShapeType="1"/>
              </p:cNvSpPr>
              <p:nvPr/>
            </p:nvSpPr>
            <p:spPr bwMode="auto">
              <a:xfrm>
                <a:off x="4914959" y="439091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Oval 91"/>
              <p:cNvSpPr>
                <a:spLocks noChangeArrowheads="1"/>
              </p:cNvSpPr>
              <p:nvPr/>
            </p:nvSpPr>
            <p:spPr bwMode="auto">
              <a:xfrm>
                <a:off x="4838759" y="4740166"/>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4" name="Oval 92"/>
              <p:cNvSpPr>
                <a:spLocks noChangeArrowheads="1"/>
              </p:cNvSpPr>
              <p:nvPr/>
            </p:nvSpPr>
            <p:spPr bwMode="auto">
              <a:xfrm>
                <a:off x="4838759" y="4232166"/>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8" name="TextBox 77"/>
              <p:cNvSpPr txBox="1"/>
              <p:nvPr/>
            </p:nvSpPr>
            <p:spPr>
              <a:xfrm>
                <a:off x="5524880" y="4354716"/>
                <a:ext cx="1739329" cy="476096"/>
              </a:xfrm>
              <a:prstGeom prst="rect">
                <a:avLst/>
              </a:prstGeom>
              <a:noFill/>
            </p:spPr>
            <p:txBody>
              <a:bodyPr wrap="none">
                <a:spAutoFit/>
              </a:bodyPr>
              <a:lstStyle/>
              <a:p>
                <a:pPr>
                  <a:defRPr/>
                </a:pPr>
                <a:r>
                  <a:rPr lang="en-US" sz="1800" b="1" dirty="0">
                    <a:latin typeface="Tahoma" pitchFamily="34" charset="0"/>
                    <a:ea typeface="Tahoma" pitchFamily="34" charset="0"/>
                    <a:cs typeface="Tahoma" pitchFamily="34" charset="0"/>
                  </a:rPr>
                  <a:t>Methylated</a:t>
                </a:r>
              </a:p>
            </p:txBody>
          </p:sp>
          <p:sp>
            <p:nvSpPr>
              <p:cNvPr id="79" name="Line 78"/>
              <p:cNvSpPr>
                <a:spLocks noChangeShapeType="1"/>
              </p:cNvSpPr>
              <p:nvPr/>
            </p:nvSpPr>
            <p:spPr bwMode="auto">
              <a:xfrm>
                <a:off x="34671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78"/>
              <p:cNvSpPr>
                <a:spLocks noChangeShapeType="1"/>
              </p:cNvSpPr>
              <p:nvPr/>
            </p:nvSpPr>
            <p:spPr bwMode="auto">
              <a:xfrm>
                <a:off x="3238559" y="437186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75"/>
              <p:cNvSpPr>
                <a:spLocks noChangeShapeType="1"/>
              </p:cNvSpPr>
              <p:nvPr/>
            </p:nvSpPr>
            <p:spPr bwMode="auto">
              <a:xfrm>
                <a:off x="46863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76"/>
              <p:cNvSpPr>
                <a:spLocks noChangeShapeType="1"/>
              </p:cNvSpPr>
              <p:nvPr/>
            </p:nvSpPr>
            <p:spPr bwMode="auto">
              <a:xfrm>
                <a:off x="45339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 name="Oval 87"/>
            <p:cNvSpPr>
              <a:spLocks noChangeArrowheads="1"/>
            </p:cNvSpPr>
            <p:nvPr/>
          </p:nvSpPr>
          <p:spPr bwMode="auto">
            <a:xfrm>
              <a:off x="4464084" y="422052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Oval 89"/>
            <p:cNvSpPr>
              <a:spLocks noChangeArrowheads="1"/>
            </p:cNvSpPr>
            <p:nvPr/>
          </p:nvSpPr>
          <p:spPr bwMode="auto">
            <a:xfrm>
              <a:off x="4616484" y="421893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Oval 87"/>
            <p:cNvSpPr>
              <a:spLocks noChangeArrowheads="1"/>
            </p:cNvSpPr>
            <p:nvPr/>
          </p:nvSpPr>
          <p:spPr bwMode="auto">
            <a:xfrm>
              <a:off x="4464084" y="4745544"/>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Oval 89"/>
            <p:cNvSpPr>
              <a:spLocks noChangeArrowheads="1"/>
            </p:cNvSpPr>
            <p:nvPr/>
          </p:nvSpPr>
          <p:spPr bwMode="auto">
            <a:xfrm>
              <a:off x="4616484" y="474395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Oval 87"/>
            <p:cNvSpPr>
              <a:spLocks noChangeArrowheads="1"/>
            </p:cNvSpPr>
            <p:nvPr/>
          </p:nvSpPr>
          <p:spPr bwMode="auto">
            <a:xfrm>
              <a:off x="3166488" y="475083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Oval 89"/>
            <p:cNvSpPr>
              <a:spLocks noChangeArrowheads="1"/>
            </p:cNvSpPr>
            <p:nvPr/>
          </p:nvSpPr>
          <p:spPr bwMode="auto">
            <a:xfrm>
              <a:off x="3391998" y="475083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Oval 87"/>
            <p:cNvSpPr>
              <a:spLocks noChangeArrowheads="1"/>
            </p:cNvSpPr>
            <p:nvPr/>
          </p:nvSpPr>
          <p:spPr bwMode="auto">
            <a:xfrm>
              <a:off x="3166488" y="422800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Oval 89"/>
            <p:cNvSpPr>
              <a:spLocks noChangeArrowheads="1"/>
            </p:cNvSpPr>
            <p:nvPr/>
          </p:nvSpPr>
          <p:spPr bwMode="auto">
            <a:xfrm>
              <a:off x="3391998" y="421075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1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0587"/>
            <a:ext cx="1967028" cy="131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423924"/>
            <a:ext cx="2681286" cy="159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7" name="Straight Arrow Connector 7168"/>
          <p:cNvCxnSpPr>
            <a:cxnSpLocks noChangeShapeType="1"/>
          </p:cNvCxnSpPr>
          <p:nvPr/>
        </p:nvCxnSpPr>
        <p:spPr bwMode="auto">
          <a:xfrm>
            <a:off x="1524000" y="3828477"/>
            <a:ext cx="0" cy="591123"/>
          </a:xfrm>
          <a:prstGeom prst="straightConnector1">
            <a:avLst/>
          </a:prstGeom>
          <a:noFill/>
          <a:ln w="57150" algn="ctr">
            <a:solidFill>
              <a:srgbClr val="00B0F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Arrow Connector 7168"/>
          <p:cNvCxnSpPr>
            <a:cxnSpLocks noChangeShapeType="1"/>
          </p:cNvCxnSpPr>
          <p:nvPr/>
        </p:nvCxnSpPr>
        <p:spPr bwMode="auto">
          <a:xfrm>
            <a:off x="4940585" y="4062571"/>
            <a:ext cx="269324" cy="495859"/>
          </a:xfrm>
          <a:prstGeom prst="straightConnector1">
            <a:avLst/>
          </a:prstGeom>
          <a:noFill/>
          <a:ln w="57150" algn="ctr">
            <a:solidFill>
              <a:srgbClr val="00B0F0"/>
            </a:solidFill>
            <a:round/>
            <a:headEn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Arrow Connector 7168"/>
          <p:cNvCxnSpPr>
            <a:cxnSpLocks noChangeShapeType="1"/>
          </p:cNvCxnSpPr>
          <p:nvPr/>
        </p:nvCxnSpPr>
        <p:spPr bwMode="auto">
          <a:xfrm flipH="1">
            <a:off x="1905000" y="4308704"/>
            <a:ext cx="1048828" cy="249726"/>
          </a:xfrm>
          <a:prstGeom prst="straightConnector1">
            <a:avLst/>
          </a:prstGeom>
          <a:noFill/>
          <a:ln w="57150" algn="ctr">
            <a:solidFill>
              <a:srgbClr val="00B0F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 name="TextBox 128"/>
          <p:cNvSpPr txBox="1"/>
          <p:nvPr/>
        </p:nvSpPr>
        <p:spPr>
          <a:xfrm>
            <a:off x="111967" y="6068199"/>
            <a:ext cx="8879148" cy="553998"/>
          </a:xfrm>
          <a:prstGeom prst="rect">
            <a:avLst/>
          </a:prstGeom>
          <a:noFill/>
        </p:spPr>
        <p:txBody>
          <a:bodyPr wrap="square" rtlCol="0">
            <a:spAutoFit/>
          </a:bodyPr>
          <a:lstStyle/>
          <a:p>
            <a:pPr marL="171450" indent="-171450">
              <a:buFont typeface="Arial" panose="020B0604020202020204" pitchFamily="34" charset="0"/>
              <a:buChar char="•"/>
            </a:pPr>
            <a:r>
              <a:rPr lang="en-US" sz="1000" i="1" dirty="0" err="1"/>
              <a:t>Kucharski</a:t>
            </a:r>
            <a:r>
              <a:rPr lang="en-US" sz="1000" i="1" dirty="0"/>
              <a:t>, R., </a:t>
            </a:r>
            <a:r>
              <a:rPr lang="en-US" sz="1000" i="1" dirty="0" err="1"/>
              <a:t>Maleszka</a:t>
            </a:r>
            <a:r>
              <a:rPr lang="en-US" sz="1000" i="1" dirty="0"/>
              <a:t>, J., </a:t>
            </a:r>
            <a:r>
              <a:rPr lang="en-US" sz="1000" i="1" dirty="0" err="1"/>
              <a:t>Foret</a:t>
            </a:r>
            <a:r>
              <a:rPr lang="en-US" sz="1000" i="1" dirty="0"/>
              <a:t>, S. &amp; </a:t>
            </a:r>
            <a:r>
              <a:rPr lang="en-US" sz="1000" i="1" dirty="0" err="1"/>
              <a:t>Maleszka</a:t>
            </a:r>
            <a:r>
              <a:rPr lang="en-US" sz="1000" i="1" dirty="0"/>
              <a:t>, R. Nutritional control of reproductive status in honeybees via DNA methylation. Science </a:t>
            </a:r>
            <a:r>
              <a:rPr lang="en-US" sz="1000" b="1" i="1" dirty="0"/>
              <a:t>319</a:t>
            </a:r>
            <a:r>
              <a:rPr lang="en-US" sz="1000" i="1" dirty="0"/>
              <a:t>, 1827–1830 (2008). </a:t>
            </a:r>
          </a:p>
          <a:p>
            <a:pPr marL="171450" indent="-171450">
              <a:buFont typeface="Arial" panose="020B0604020202020204" pitchFamily="34" charset="0"/>
              <a:buChar char="•"/>
            </a:pPr>
            <a:r>
              <a:rPr lang="en-US" sz="1000" i="1" dirty="0" err="1" smtClean="0"/>
              <a:t>Lyko</a:t>
            </a:r>
            <a:r>
              <a:rPr lang="en-US" sz="1000" i="1" dirty="0"/>
              <a:t>, F. et al. The honey bee </a:t>
            </a:r>
            <a:r>
              <a:rPr lang="en-US" sz="1000" i="1" dirty="0" err="1"/>
              <a:t>epigenomes</a:t>
            </a:r>
            <a:r>
              <a:rPr lang="en-US" sz="1000" i="1" dirty="0"/>
              <a:t>: differential methylation of brain DNA in queens and workers. </a:t>
            </a:r>
            <a:r>
              <a:rPr lang="en-US" sz="1000" i="1" dirty="0" err="1"/>
              <a:t>PLoS</a:t>
            </a:r>
            <a:r>
              <a:rPr lang="en-US" sz="1000" i="1" dirty="0"/>
              <a:t> Biol. </a:t>
            </a:r>
            <a:r>
              <a:rPr lang="en-US" sz="1000" b="1" i="1" dirty="0"/>
              <a:t>8</a:t>
            </a:r>
            <a:r>
              <a:rPr lang="en-US" sz="1000" i="1" dirty="0"/>
              <a:t>, e1000506 (2010). </a:t>
            </a:r>
          </a:p>
        </p:txBody>
      </p:sp>
      <p:sp>
        <p:nvSpPr>
          <p:cNvPr id="130" name="TextBox 129"/>
          <p:cNvSpPr txBox="1"/>
          <p:nvPr/>
        </p:nvSpPr>
        <p:spPr bwMode="auto">
          <a:xfrm>
            <a:off x="901682" y="1981200"/>
            <a:ext cx="1244636" cy="369332"/>
          </a:xfrm>
          <a:prstGeom prst="rect">
            <a:avLst/>
          </a:prstGeom>
          <a:noFill/>
        </p:spPr>
        <p:txBody>
          <a:bodyPr wrap="none">
            <a:spAutoFit/>
          </a:bodyPr>
          <a:lstStyle/>
          <a:p>
            <a:pPr algn="ctr">
              <a:defRPr/>
            </a:pPr>
            <a:r>
              <a:rPr lang="en-US" sz="1800" dirty="0" smtClean="0">
                <a:latin typeface="Tahoma" pitchFamily="34" charset="0"/>
                <a:ea typeface="Tahoma" pitchFamily="34" charset="0"/>
                <a:cs typeface="Tahoma" pitchFamily="34" charset="0"/>
              </a:rPr>
              <a:t>Royal Jelly</a:t>
            </a:r>
            <a:endParaRPr lang="en-US" sz="1800" dirty="0">
              <a:latin typeface="Tahoma" pitchFamily="34" charset="0"/>
              <a:ea typeface="Tahoma" pitchFamily="34" charset="0"/>
              <a:cs typeface="Tahoma" pitchFamily="34" charset="0"/>
            </a:endParaRPr>
          </a:p>
        </p:txBody>
      </p:sp>
      <p:sp>
        <p:nvSpPr>
          <p:cNvPr id="131" name="TextBox 130"/>
          <p:cNvSpPr txBox="1"/>
          <p:nvPr/>
        </p:nvSpPr>
        <p:spPr bwMode="auto">
          <a:xfrm>
            <a:off x="3084620" y="4122944"/>
            <a:ext cx="1880900" cy="369332"/>
          </a:xfrm>
          <a:prstGeom prst="rect">
            <a:avLst/>
          </a:prstGeom>
          <a:noFill/>
        </p:spPr>
        <p:txBody>
          <a:bodyPr wrap="none">
            <a:spAutoFit/>
          </a:bodyPr>
          <a:lstStyle/>
          <a:p>
            <a:pPr>
              <a:defRPr/>
            </a:pPr>
            <a:r>
              <a:rPr lang="en-US" sz="1800" dirty="0" smtClean="0">
                <a:latin typeface="Tahoma" pitchFamily="34" charset="0"/>
                <a:ea typeface="Tahoma" pitchFamily="34" charset="0"/>
                <a:cs typeface="Tahoma" pitchFamily="34" charset="0"/>
              </a:rPr>
              <a:t>DNMT3 silencing</a:t>
            </a:r>
            <a:endParaRPr lang="en-US" sz="1800" dirty="0">
              <a:latin typeface="Tahoma" pitchFamily="34" charset="0"/>
              <a:ea typeface="Tahoma" pitchFamily="34" charset="0"/>
              <a:cs typeface="Tahoma" pitchFamily="34" charset="0"/>
            </a:endParaRPr>
          </a:p>
        </p:txBody>
      </p:sp>
      <p:cxnSp>
        <p:nvCxnSpPr>
          <p:cNvPr id="132" name="Straight Arrow Connector 7168"/>
          <p:cNvCxnSpPr>
            <a:cxnSpLocks noChangeShapeType="1"/>
          </p:cNvCxnSpPr>
          <p:nvPr/>
        </p:nvCxnSpPr>
        <p:spPr bwMode="auto">
          <a:xfrm flipH="1">
            <a:off x="4953000" y="4076141"/>
            <a:ext cx="241510" cy="495859"/>
          </a:xfrm>
          <a:prstGeom prst="straightConnector1">
            <a:avLst/>
          </a:prstGeom>
          <a:noFill/>
          <a:ln w="57150" algn="ctr">
            <a:solidFill>
              <a:srgbClr val="00B0F0"/>
            </a:solidFill>
            <a:round/>
            <a:headEn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54994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000"/>
                                  </p:stCondLst>
                                  <p:childTnLst>
                                    <p:set>
                                      <p:cBhvr>
                                        <p:cTn id="21"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38400"/>
            <a:ext cx="42291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63800"/>
            <a:ext cx="4143375"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itle 1"/>
          <p:cNvSpPr>
            <a:spLocks noGrp="1"/>
          </p:cNvSpPr>
          <p:nvPr>
            <p:ph type="title"/>
          </p:nvPr>
        </p:nvSpPr>
        <p:spPr/>
        <p:txBody>
          <a:bodyPr/>
          <a:lstStyle/>
          <a:p>
            <a:r>
              <a:rPr lang="en-US" smtClean="0"/>
              <a:t>Origin of Mitochondria</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28600" y="2362200"/>
            <a:ext cx="8229600" cy="4012164"/>
            <a:chOff x="228600" y="2362200"/>
            <a:chExt cx="8229600" cy="4012164"/>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3048000" cy="401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429000" y="2826603"/>
              <a:ext cx="5029200" cy="830997"/>
            </a:xfrm>
            <a:prstGeom prst="rect">
              <a:avLst/>
            </a:prstGeom>
            <a:noFill/>
          </p:spPr>
          <p:txBody>
            <a:bodyPr wrap="square" rtlCol="0">
              <a:spAutoFit/>
            </a:bodyPr>
            <a:lstStyle/>
            <a:p>
              <a:r>
                <a:rPr lang="en-US" sz="1600" dirty="0" smtClean="0"/>
                <a:t>The Dutch famine of 1944 took place in the German-occupied part of the Netherlands near the end of World War II. About 4.5 million were affected.</a:t>
              </a:r>
              <a:endParaRPr lang="en-US" sz="1600" dirty="0"/>
            </a:p>
          </p:txBody>
        </p:sp>
        <p:sp>
          <p:nvSpPr>
            <p:cNvPr id="7" name="TextBox 6"/>
            <p:cNvSpPr txBox="1"/>
            <p:nvPr/>
          </p:nvSpPr>
          <p:spPr>
            <a:xfrm>
              <a:off x="3429000" y="3893403"/>
              <a:ext cx="5029200" cy="830997"/>
            </a:xfrm>
            <a:prstGeom prst="rect">
              <a:avLst/>
            </a:prstGeom>
            <a:noFill/>
          </p:spPr>
          <p:txBody>
            <a:bodyPr wrap="square" rtlCol="0">
              <a:spAutoFit/>
            </a:bodyPr>
            <a:lstStyle/>
            <a:p>
              <a:r>
                <a:rPr lang="en-US" sz="1600" dirty="0" smtClean="0"/>
                <a:t>Famine exposure in the </a:t>
              </a:r>
              <a:r>
                <a:rPr lang="en-US" sz="1600" dirty="0" err="1" smtClean="0"/>
                <a:t>periconceptional</a:t>
              </a:r>
              <a:r>
                <a:rPr lang="en-US" sz="1600" dirty="0" smtClean="0"/>
                <a:t> period led to an increased risk of metabolic and psychiatric disorders.</a:t>
              </a:r>
              <a:endParaRPr lang="en-US" sz="1600" dirty="0"/>
            </a:p>
          </p:txBody>
        </p:sp>
      </p:grpSp>
      <p:sp>
        <p:nvSpPr>
          <p:cNvPr id="12" name="Title 1"/>
          <p:cNvSpPr txBox="1">
            <a:spLocks/>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kern="0" dirty="0" smtClean="0"/>
              <a:t>Development and Epigenetics</a:t>
            </a:r>
          </a:p>
        </p:txBody>
      </p:sp>
    </p:spTree>
    <p:extLst>
      <p:ext uri="{BB962C8B-B14F-4D97-AF65-F5344CB8AC3E}">
        <p14:creationId xmlns:p14="http://schemas.microsoft.com/office/powerpoint/2010/main" val="1070704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85974"/>
            <a:ext cx="7817089" cy="3171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524500" y="5910590"/>
            <a:ext cx="1933543" cy="261610"/>
          </a:xfrm>
          <a:prstGeom prst="rect">
            <a:avLst/>
          </a:prstGeom>
          <a:noFill/>
        </p:spPr>
        <p:txBody>
          <a:bodyPr wrap="none" rtlCol="0">
            <a:spAutoFit/>
          </a:bodyPr>
          <a:lstStyle/>
          <a:p>
            <a:r>
              <a:rPr lang="en-US" sz="1100" i="1" dirty="0" err="1" smtClean="0"/>
              <a:t>Heijmans</a:t>
            </a:r>
            <a:r>
              <a:rPr lang="en-US" sz="1100" i="1" dirty="0" smtClean="0"/>
              <a:t> et al., PNAS 2008</a:t>
            </a:r>
            <a:endParaRPr lang="en-US" sz="1100" i="1" dirty="0"/>
          </a:p>
        </p:txBody>
      </p:sp>
      <p:sp>
        <p:nvSpPr>
          <p:cNvPr id="12" name="Title 1"/>
          <p:cNvSpPr txBox="1">
            <a:spLocks/>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kern="0" dirty="0" smtClean="0"/>
              <a:t>Development and Epigenetics</a:t>
            </a:r>
          </a:p>
        </p:txBody>
      </p:sp>
    </p:spTree>
    <p:extLst>
      <p:ext uri="{BB962C8B-B14F-4D97-AF65-F5344CB8AC3E}">
        <p14:creationId xmlns:p14="http://schemas.microsoft.com/office/powerpoint/2010/main" val="228272248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dirty="0" smtClean="0"/>
              <a:t>Next Week</a:t>
            </a:r>
          </a:p>
        </p:txBody>
      </p:sp>
      <p:sp>
        <p:nvSpPr>
          <p:cNvPr id="31747" name="Content Placeholder 2"/>
          <p:cNvSpPr>
            <a:spLocks noGrp="1"/>
          </p:cNvSpPr>
          <p:nvPr>
            <p:ph idx="4294967295"/>
          </p:nvPr>
        </p:nvSpPr>
        <p:spPr/>
        <p:txBody>
          <a:bodyPr/>
          <a:lstStyle/>
          <a:p>
            <a:pPr eaLnBrk="1" hangingPunct="1"/>
            <a:r>
              <a:rPr lang="en-US" sz="2800" dirty="0" smtClean="0"/>
              <a:t>Next generation sequencing</a:t>
            </a:r>
          </a:p>
          <a:p>
            <a:pPr eaLnBrk="1" hangingPunct="1"/>
            <a:endParaRPr lang="en-US" sz="2800" dirty="0" smtClean="0"/>
          </a:p>
        </p:txBody>
      </p:sp>
    </p:spTree>
    <p:extLst>
      <p:ext uri="{BB962C8B-B14F-4D97-AF65-F5344CB8AC3E}">
        <p14:creationId xmlns:p14="http://schemas.microsoft.com/office/powerpoint/2010/main" val="239779866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1981200"/>
            <a:ext cx="6755565" cy="426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90862" y="6255670"/>
            <a:ext cx="4346062" cy="338554"/>
          </a:xfrm>
          <a:prstGeom prst="rect">
            <a:avLst/>
          </a:prstGeom>
          <a:noFill/>
        </p:spPr>
        <p:txBody>
          <a:bodyPr wrap="none" rtlCol="0">
            <a:spAutoFit/>
          </a:bodyPr>
          <a:lstStyle/>
          <a:p>
            <a:r>
              <a:rPr lang="en-US" sz="1600" i="1" dirty="0" smtClean="0"/>
              <a:t>From </a:t>
            </a:r>
            <a:r>
              <a:rPr lang="en-US" sz="1600" i="1" dirty="0" err="1" smtClean="0"/>
              <a:t>Esteller</a:t>
            </a:r>
            <a:r>
              <a:rPr lang="en-US" sz="1600" i="1" dirty="0" smtClean="0"/>
              <a:t> 2007, Nature Reviews Genetics</a:t>
            </a:r>
            <a:endParaRPr lang="en-US" sz="1600" i="1" dirty="0"/>
          </a:p>
        </p:txBody>
      </p:sp>
      <p:sp>
        <p:nvSpPr>
          <p:cNvPr id="5" name="TextBox 4"/>
          <p:cNvSpPr txBox="1"/>
          <p:nvPr/>
        </p:nvSpPr>
        <p:spPr>
          <a:xfrm>
            <a:off x="2057400" y="2078644"/>
            <a:ext cx="2364750" cy="338554"/>
          </a:xfrm>
          <a:prstGeom prst="rect">
            <a:avLst/>
          </a:prstGeom>
          <a:solidFill>
            <a:schemeClr val="bg1"/>
          </a:solidFill>
          <a:ln>
            <a:solidFill>
              <a:schemeClr val="tx2"/>
            </a:solidFill>
          </a:ln>
        </p:spPr>
        <p:txBody>
          <a:bodyPr wrap="none" rtlCol="0">
            <a:spAutoFit/>
          </a:bodyPr>
          <a:lstStyle/>
          <a:p>
            <a:r>
              <a:rPr lang="en-US" sz="1600" dirty="0" smtClean="0"/>
              <a:t>MLH1, BRCA1, p16</a:t>
            </a:r>
            <a:r>
              <a:rPr lang="en-US" sz="1600" baseline="30000" dirty="0" smtClean="0"/>
              <a:t>INK4a</a:t>
            </a:r>
            <a:endParaRPr lang="en-US" sz="1600" baseline="30000" dirty="0"/>
          </a:p>
        </p:txBody>
      </p:sp>
      <p:sp>
        <p:nvSpPr>
          <p:cNvPr id="7" name="Title 1"/>
          <p:cNvSpPr txBox="1">
            <a:spLocks/>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kern="0" dirty="0" smtClean="0"/>
              <a:t>Cancer and Epigenetics</a:t>
            </a:r>
          </a:p>
        </p:txBody>
      </p:sp>
    </p:spTree>
    <p:extLst>
      <p:ext uri="{BB962C8B-B14F-4D97-AF65-F5344CB8AC3E}">
        <p14:creationId xmlns:p14="http://schemas.microsoft.com/office/powerpoint/2010/main" val="40143151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extLst>
              <a:ext uri="{28A0092B-C50C-407E-A947-70E740481C1C}">
                <a14:useLocalDpi xmlns:a14="http://schemas.microsoft.com/office/drawing/2010/main" val="0"/>
              </a:ext>
            </a:extLst>
          </a:blip>
          <a:srcRect b="13184"/>
          <a:stretch>
            <a:fillRect/>
          </a:stretch>
        </p:blipFill>
        <p:spPr bwMode="auto">
          <a:xfrm>
            <a:off x="2133600" y="1905000"/>
            <a:ext cx="48006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txBox="1">
            <a:spLocks/>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4400" dirty="0">
                <a:solidFill>
                  <a:schemeClr val="tx2"/>
                </a:solidFill>
              </a:rPr>
              <a:t>Human </a:t>
            </a:r>
            <a:r>
              <a:rPr lang="en-US" sz="4400" dirty="0" err="1" smtClean="0">
                <a:solidFill>
                  <a:schemeClr val="tx2"/>
                </a:solidFill>
              </a:rPr>
              <a:t>mtDNA</a:t>
            </a:r>
            <a:r>
              <a:rPr lang="en-US" sz="4400" dirty="0" smtClean="0">
                <a:solidFill>
                  <a:schemeClr val="tx2"/>
                </a:solidFill>
              </a:rPr>
              <a:t> (16,569 </a:t>
            </a:r>
            <a:r>
              <a:rPr lang="en-US" sz="4400" dirty="0" err="1" smtClean="0">
                <a:solidFill>
                  <a:schemeClr val="tx2"/>
                </a:solidFill>
              </a:rPr>
              <a:t>bp</a:t>
            </a:r>
            <a:r>
              <a:rPr lang="en-US" sz="4400" dirty="0" smtClean="0">
                <a:solidFill>
                  <a:schemeClr val="tx2"/>
                </a:solidFill>
              </a:rPr>
              <a:t>)</a:t>
            </a:r>
            <a:endParaRPr lang="en-US" sz="4400"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dirty="0" smtClean="0"/>
              <a:t>Mitochondrial Genes</a:t>
            </a:r>
          </a:p>
        </p:txBody>
      </p:sp>
      <p:sp>
        <p:nvSpPr>
          <p:cNvPr id="2" name="Rectangle 1"/>
          <p:cNvSpPr/>
          <p:nvPr/>
        </p:nvSpPr>
        <p:spPr>
          <a:xfrm>
            <a:off x="838200" y="2209800"/>
            <a:ext cx="4572000" cy="3539430"/>
          </a:xfrm>
          <a:prstGeom prst="rect">
            <a:avLst/>
          </a:prstGeom>
        </p:spPr>
        <p:txBody>
          <a:bodyPr>
            <a:spAutoFit/>
          </a:bodyPr>
          <a:lstStyle/>
          <a:p>
            <a:pPr lvl="1"/>
            <a:r>
              <a:rPr lang="en-GB" dirty="0" err="1" smtClean="0"/>
              <a:t>tRNAs</a:t>
            </a:r>
            <a:endParaRPr lang="en-GB" dirty="0" smtClean="0"/>
          </a:p>
          <a:p>
            <a:pPr>
              <a:buFontTx/>
              <a:buNone/>
            </a:pPr>
            <a:endParaRPr lang="en-GB" sz="1600" dirty="0" smtClean="0"/>
          </a:p>
          <a:p>
            <a:pPr lvl="1"/>
            <a:r>
              <a:rPr lang="en-GB" dirty="0" err="1" smtClean="0"/>
              <a:t>rRNAs</a:t>
            </a:r>
            <a:endParaRPr lang="en-GB" dirty="0" smtClean="0"/>
          </a:p>
          <a:p>
            <a:pPr>
              <a:buFontTx/>
              <a:buNone/>
            </a:pPr>
            <a:endParaRPr lang="en-GB" sz="1600" dirty="0" smtClean="0"/>
          </a:p>
          <a:p>
            <a:pPr lvl="1"/>
            <a:r>
              <a:rPr lang="en-GB" dirty="0" smtClean="0"/>
              <a:t>Protein subunits:</a:t>
            </a:r>
          </a:p>
          <a:p>
            <a:pPr>
              <a:buFontTx/>
              <a:buNone/>
            </a:pPr>
            <a:endParaRPr lang="en-GB" sz="1600" dirty="0" smtClean="0"/>
          </a:p>
          <a:p>
            <a:pPr lvl="2"/>
            <a:r>
              <a:rPr lang="en-GB" dirty="0" smtClean="0"/>
              <a:t>cytochrome oxidase</a:t>
            </a:r>
          </a:p>
          <a:p>
            <a:pPr lvl="1">
              <a:buFont typeface="Wingdings" pitchFamily="2" charset="2"/>
              <a:buNone/>
            </a:pPr>
            <a:endParaRPr lang="en-GB" sz="1600" dirty="0" smtClean="0"/>
          </a:p>
          <a:p>
            <a:pPr lvl="2"/>
            <a:r>
              <a:rPr lang="en-GB" dirty="0" smtClean="0"/>
              <a:t>NADH dehydrogenase</a:t>
            </a:r>
          </a:p>
          <a:p>
            <a:pPr lvl="1">
              <a:buFont typeface="Wingdings" pitchFamily="2" charset="2"/>
              <a:buNone/>
            </a:pPr>
            <a:endParaRPr lang="en-GB" sz="1600" dirty="0" smtClean="0"/>
          </a:p>
          <a:p>
            <a:pPr lvl="2"/>
            <a:r>
              <a:rPr lang="en-GB" dirty="0" smtClean="0"/>
              <a:t>ATPase</a:t>
            </a:r>
            <a:endParaRPr lang="en-US" dirty="0" smtClean="0"/>
          </a:p>
        </p:txBody>
      </p:sp>
    </p:spTree>
    <p:extLst>
      <p:ext uri="{BB962C8B-B14F-4D97-AF65-F5344CB8AC3E}">
        <p14:creationId xmlns:p14="http://schemas.microsoft.com/office/powerpoint/2010/main" val="16510418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7743825" cy="44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685800" y="6096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4400" dirty="0" err="1">
                <a:solidFill>
                  <a:schemeClr val="tx2"/>
                </a:solidFill>
              </a:rPr>
              <a:t>mtDNA</a:t>
            </a:r>
            <a:r>
              <a:rPr lang="en-US" sz="4400" dirty="0">
                <a:solidFill>
                  <a:schemeClr val="tx2"/>
                </a:solidFill>
              </a:rPr>
              <a:t> Products Act Inside and Outside the Mitochondrion</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inBlue">
  <a:themeElements>
    <a:clrScheme name="Thin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nBlu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hin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n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n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n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n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n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nBlu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n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n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n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n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n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Local HD:Applications:Microsoft Office 2004:Templates:My Templates:ThinBlue.pot</Template>
  <TotalTime>20869</TotalTime>
  <Words>2607</Words>
  <Application>Microsoft Macintosh PowerPoint</Application>
  <PresentationFormat>On-screen Show (4:3)</PresentationFormat>
  <Paragraphs>622</Paragraphs>
  <Slides>63</Slides>
  <Notes>56</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ThinBlue</vt:lpstr>
      <vt:lpstr>Non-Mendelian Genetics</vt:lpstr>
      <vt:lpstr>Outline</vt:lpstr>
      <vt:lpstr>Outline</vt:lpstr>
      <vt:lpstr>Mitochondrial Energetics</vt:lpstr>
      <vt:lpstr>Origin of Mitochondria</vt:lpstr>
      <vt:lpstr>Origin of Mitochondria</vt:lpstr>
      <vt:lpstr>PowerPoint Presentation</vt:lpstr>
      <vt:lpstr>Mitochondrial Genes</vt:lpstr>
      <vt:lpstr>PowerPoint Presentation</vt:lpstr>
      <vt:lpstr>Human mtDNA Lineages</vt:lpstr>
      <vt:lpstr>mtDNA Lineages (Simplified)</vt:lpstr>
      <vt:lpstr>Human mtDNA Migrations</vt:lpstr>
      <vt:lpstr>Mitochondrial Inheritance</vt:lpstr>
      <vt:lpstr>Morbidity Map of mtDNA</vt:lpstr>
      <vt:lpstr>High Concentration of Mitochondria at Optic Disc</vt:lpstr>
      <vt:lpstr>PowerPoint Presentation</vt:lpstr>
      <vt:lpstr>Primary Open Angle Glaucoma Case and Control Definitions</vt:lpstr>
      <vt:lpstr>PowerPoint Presentation</vt:lpstr>
      <vt:lpstr>PowerPoint Presentation</vt:lpstr>
      <vt:lpstr>PowerPoint Presentation</vt:lpstr>
      <vt:lpstr>Mitochondrial Lineages Cluster by Continent</vt:lpstr>
      <vt:lpstr>Mitochondrial Migrations</vt:lpstr>
      <vt:lpstr>PowerPoint Presentation</vt:lpstr>
      <vt:lpstr>PowerPoint Presentation</vt:lpstr>
      <vt:lpstr>Outline</vt:lpstr>
      <vt:lpstr>Your De Novo Mutations</vt:lpstr>
      <vt:lpstr>De Novo Mutation Methods</vt:lpstr>
      <vt:lpstr>Sporadic Autism Exome Study  and De Novo Mutations</vt:lpstr>
      <vt:lpstr>De Novo Mutations and Autism Spectrum Disorder</vt:lpstr>
      <vt:lpstr>Outline</vt:lpstr>
      <vt:lpstr>Parent-of-origin Effects</vt:lpstr>
      <vt:lpstr>Testicular Germ Cell Tumors and Maternal Genotype</vt:lpstr>
      <vt:lpstr>Parent-of-origin Effects in GWAS Findings</vt:lpstr>
      <vt:lpstr>Diseases of Imprinting: Prader-Willi and Angelman </vt:lpstr>
      <vt:lpstr>Outline</vt:lpstr>
      <vt:lpstr>PowerPoint Presentation</vt:lpstr>
      <vt:lpstr>PowerPoint Presentation</vt:lpstr>
      <vt:lpstr>Central Dogma: DNARNAProtein</vt:lpstr>
      <vt:lpstr>Does Not Address Amount of Genetic Information</vt:lpstr>
      <vt:lpstr>Activator Protein is Required to Turn on Genes</vt:lpstr>
      <vt:lpstr>Chromatin: Histones Provide Structure to DNA</vt:lpstr>
      <vt:lpstr>PowerPoint Presentation</vt:lpstr>
      <vt:lpstr>X Chromosome Inactivation</vt:lpstr>
      <vt:lpstr>Chromatin Structure is determined by DNA Methylation and Histone Modifications</vt:lpstr>
      <vt:lpstr>Histone Modifications Influence Gene Expression</vt:lpstr>
      <vt:lpstr>PowerPoint Presentation</vt:lpstr>
      <vt:lpstr>Histone Acetylation and Deacetylation</vt:lpstr>
      <vt:lpstr>Acetylation Reduces Histone Binding to DNA</vt:lpstr>
      <vt:lpstr>Histone Methylation</vt:lpstr>
      <vt:lpstr>How Can We Measure Chromatin Structure?</vt:lpstr>
      <vt:lpstr>Chromatin Immunoprecipitation</vt:lpstr>
      <vt:lpstr>Identification of Enhancers using ChIP</vt:lpstr>
      <vt:lpstr>Validation of Enhancers</vt:lpstr>
      <vt:lpstr>DNA Methylation</vt:lpstr>
      <vt:lpstr>DNA Methylation affects Gene Expression in Two Ways</vt:lpstr>
      <vt:lpstr>How Can We Study DNA Methylation?</vt:lpstr>
      <vt:lpstr>DNA Methylation and Heart Disease and Stroke</vt:lpstr>
      <vt:lpstr>PowerPoint Presentation</vt:lpstr>
      <vt:lpstr>Environment and Epigenetics</vt:lpstr>
      <vt:lpstr>PowerPoint Presentation</vt:lpstr>
      <vt:lpstr>PowerPoint Presentation</vt:lpstr>
      <vt:lpstr>Next Week</vt:lpstr>
      <vt:lpstr>PowerPoint Presentation</vt:lpstr>
    </vt:vector>
  </TitlesOfParts>
  <Company>HUM018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HUM018</dc:creator>
  <cp:lastModifiedBy>John Witte</cp:lastModifiedBy>
  <cp:revision>322</cp:revision>
  <cp:lastPrinted>2015-03-02T23:12:26Z</cp:lastPrinted>
  <dcterms:created xsi:type="dcterms:W3CDTF">2010-12-04T20:16:54Z</dcterms:created>
  <dcterms:modified xsi:type="dcterms:W3CDTF">2015-03-04T23:35:47Z</dcterms:modified>
</cp:coreProperties>
</file>