
<file path=[Content_Types].xml><?xml version="1.0" encoding="utf-8"?>
<Types xmlns="http://schemas.openxmlformats.org/package/2006/content-types">
  <Default Extension="xml" ContentType="application/xml"/>
  <Default Extension="doc" ContentType="application/msword"/>
  <Default Extension="jpeg" ContentType="image/jpeg"/>
  <Default Extension="rels" ContentType="application/vnd.openxmlformats-package.relationships+xml"/>
  <Default Extension="emf" ContentType="image/x-emf"/>
  <Default Extension="vml" ContentType="application/vnd.openxmlformats-officedocument.vmlDrawing"/>
  <Default Extension="xls" ContentType="application/vnd.ms-excel"/>
  <Default Extension="wmf" ContentType="image/x-wmf"/>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6"/>
  </p:notesMasterIdLst>
  <p:handoutMasterIdLst>
    <p:handoutMasterId r:id="rId37"/>
  </p:handoutMasterIdLst>
  <p:sldIdLst>
    <p:sldId id="406" r:id="rId2"/>
    <p:sldId id="407" r:id="rId3"/>
    <p:sldId id="412" r:id="rId4"/>
    <p:sldId id="408" r:id="rId5"/>
    <p:sldId id="409" r:id="rId6"/>
    <p:sldId id="410" r:id="rId7"/>
    <p:sldId id="411" r:id="rId8"/>
    <p:sldId id="413" r:id="rId9"/>
    <p:sldId id="414" r:id="rId10"/>
    <p:sldId id="415" r:id="rId11"/>
    <p:sldId id="416" r:id="rId12"/>
    <p:sldId id="419" r:id="rId13"/>
    <p:sldId id="420" r:id="rId14"/>
    <p:sldId id="421" r:id="rId15"/>
    <p:sldId id="422" r:id="rId16"/>
    <p:sldId id="429" r:id="rId17"/>
    <p:sldId id="444" r:id="rId18"/>
    <p:sldId id="445" r:id="rId19"/>
    <p:sldId id="423" r:id="rId20"/>
    <p:sldId id="424" r:id="rId21"/>
    <p:sldId id="425" r:id="rId22"/>
    <p:sldId id="426" r:id="rId23"/>
    <p:sldId id="430" r:id="rId24"/>
    <p:sldId id="431" r:id="rId25"/>
    <p:sldId id="432" r:id="rId26"/>
    <p:sldId id="433" r:id="rId27"/>
    <p:sldId id="442" r:id="rId28"/>
    <p:sldId id="439" r:id="rId29"/>
    <p:sldId id="440" r:id="rId30"/>
    <p:sldId id="443" r:id="rId31"/>
    <p:sldId id="441" r:id="rId32"/>
    <p:sldId id="446" r:id="rId33"/>
    <p:sldId id="437" r:id="rId34"/>
    <p:sldId id="438" r:id="rId35"/>
  </p:sldIdLst>
  <p:sldSz cx="9144000" cy="6858000" type="screen4x3"/>
  <p:notesSz cx="70231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6" autoAdjust="0"/>
    <p:restoredTop sz="89202" autoAdjust="0"/>
  </p:normalViewPr>
  <p:slideViewPr>
    <p:cSldViewPr>
      <p:cViewPr varScale="1">
        <p:scale>
          <a:sx n="73" d="100"/>
          <a:sy n="73" d="100"/>
        </p:scale>
        <p:origin x="-91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handoutMaster" Target="handoutMasters/handout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4323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79863" y="0"/>
            <a:ext cx="3043237"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4323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79863" y="8820150"/>
            <a:ext cx="3043237"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3B21E9F7-E696-476A-B8CA-2530EFF9F2FD}" type="slidenum">
              <a:rPr lang="en-US"/>
              <a:pPr/>
              <a:t>‹#›</a:t>
            </a:fld>
            <a:endParaRPr lang="en-US"/>
          </a:p>
        </p:txBody>
      </p:sp>
    </p:spTree>
    <p:extLst>
      <p:ext uri="{BB962C8B-B14F-4D97-AF65-F5344CB8AC3E}">
        <p14:creationId xmlns:p14="http://schemas.microsoft.com/office/powerpoint/2010/main" val="37628858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43238"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78275" y="0"/>
            <a:ext cx="3043238"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9062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701675" y="4410075"/>
            <a:ext cx="5619750"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43238"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78275" y="8818563"/>
            <a:ext cx="3043238"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9AF10707-FE35-47ED-90B3-B2E266C67514}" type="slidenum">
              <a:rPr lang="en-US"/>
              <a:pPr/>
              <a:t>‹#›</a:t>
            </a:fld>
            <a:endParaRPr lang="en-US"/>
          </a:p>
        </p:txBody>
      </p:sp>
    </p:spTree>
    <p:extLst>
      <p:ext uri="{BB962C8B-B14F-4D97-AF65-F5344CB8AC3E}">
        <p14:creationId xmlns:p14="http://schemas.microsoft.com/office/powerpoint/2010/main" val="160151619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C7E9F8-4197-4088-9E57-09B6F8263CEC}"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3970"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3971"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8397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3973" name="Rectangle 5"/>
          <p:cNvSpPr>
            <a:spLocks noGrp="1" noChangeArrowheads="1"/>
          </p:cNvSpPr>
          <p:nvPr>
            <p:ph type="dt" sz="half" idx="2"/>
          </p:nvPr>
        </p:nvSpPr>
        <p:spPr/>
        <p:txBody>
          <a:bodyPr/>
          <a:lstStyle>
            <a:lvl1pPr>
              <a:defRPr/>
            </a:lvl1pPr>
          </a:lstStyle>
          <a:p>
            <a:endParaRPr lang="en-US" altLang="en-US"/>
          </a:p>
        </p:txBody>
      </p:sp>
      <p:sp>
        <p:nvSpPr>
          <p:cNvPr id="83974" name="Rectangle 6"/>
          <p:cNvSpPr>
            <a:spLocks noGrp="1" noChangeArrowheads="1"/>
          </p:cNvSpPr>
          <p:nvPr>
            <p:ph type="ftr" sz="quarter" idx="3"/>
          </p:nvPr>
        </p:nvSpPr>
        <p:spPr/>
        <p:txBody>
          <a:bodyPr/>
          <a:lstStyle>
            <a:lvl1pPr>
              <a:defRPr/>
            </a:lvl1pPr>
          </a:lstStyle>
          <a:p>
            <a:endParaRPr lang="en-US" altLang="en-US"/>
          </a:p>
        </p:txBody>
      </p:sp>
      <p:sp>
        <p:nvSpPr>
          <p:cNvPr id="83975" name="Rectangle 7"/>
          <p:cNvSpPr>
            <a:spLocks noGrp="1" noChangeArrowheads="1"/>
          </p:cNvSpPr>
          <p:nvPr>
            <p:ph type="sldNum" sz="quarter" idx="4"/>
          </p:nvPr>
        </p:nvSpPr>
        <p:spPr/>
        <p:txBody>
          <a:bodyPr/>
          <a:lstStyle>
            <a:lvl1pPr>
              <a:defRPr/>
            </a:lvl1pPr>
          </a:lstStyle>
          <a:p>
            <a:fld id="{99A997A1-B359-4C27-B85D-AF02C5C1A1EC}" type="slidenum">
              <a:rPr lang="en-US" altLang="en-US"/>
              <a:pPr/>
              <a:t>‹#›</a:t>
            </a:fld>
            <a:endParaRPr lang="en-US" altLang="en-US"/>
          </a:p>
        </p:txBody>
      </p:sp>
      <p:sp>
        <p:nvSpPr>
          <p:cNvPr id="84008"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4119" name="Group 151"/>
          <p:cNvGrpSpPr>
            <a:grpSpLocks/>
          </p:cNvGrpSpPr>
          <p:nvPr/>
        </p:nvGrpSpPr>
        <p:grpSpPr bwMode="auto">
          <a:xfrm>
            <a:off x="7315200" y="3124200"/>
            <a:ext cx="1676400" cy="2057400"/>
            <a:chOff x="2928" y="2256"/>
            <a:chExt cx="1411" cy="1581"/>
          </a:xfrm>
        </p:grpSpPr>
        <p:pic>
          <p:nvPicPr>
            <p:cNvPr id="84117" name="Picture 149"/>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4118" name="Picture 150"/>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68ECC5F-6B82-4079-A70B-9ED2883F5501}"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CCA66C6-81C9-43BC-AE89-464D23FCA39C}"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719263"/>
            <a:ext cx="4038600" cy="21288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000500"/>
            <a:ext cx="4038600" cy="2130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8" name="Slide Number Placeholder 7"/>
          <p:cNvSpPr>
            <a:spLocks noGrp="1"/>
          </p:cNvSpPr>
          <p:nvPr>
            <p:ph type="sldNum" sz="quarter" idx="12"/>
          </p:nvPr>
        </p:nvSpPr>
        <p:spPr>
          <a:xfrm>
            <a:off x="6553200" y="6248400"/>
            <a:ext cx="2133600" cy="457200"/>
          </a:xfrm>
        </p:spPr>
        <p:txBody>
          <a:bodyPr/>
          <a:lstStyle>
            <a:lvl1pPr>
              <a:defRPr/>
            </a:lvl1pPr>
          </a:lstStyle>
          <a:p>
            <a:fld id="{2E3A9E36-019D-4491-B0A5-C8D199B09818}" type="slidenum">
              <a:rPr lang="en-US" altLang="en-US"/>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08D8871A-8DC4-4A51-BB69-0F185E66A6B5}"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C8E805D-2DA0-484E-83BC-F72EC12EAA35}"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0120F7E-91E4-4AF4-BC5A-9217EA23EBA0}"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A7C62D4-769B-4C8E-996F-5DBE9067B7E5}"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74FBCDB4-8149-4731-B888-4A6D6A1D69D6}"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15B556BC-66E5-4316-8BF1-E9E280E38C85}"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96FDCC0C-31EE-4D6A-91C0-82EBBB1147E3}"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E1944904-47A8-4561-8F2F-0B7CD7EA73DD}"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6F9571AF-6C52-493E-81CC-45577C690FA4}"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5"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294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294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2949"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2950"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2951"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C9B0B644-26D5-4AE5-839B-A4FCC1CB8DF4}" type="slidenum">
              <a:rPr lang="en-US" altLang="en-US"/>
              <a:pPr/>
              <a:t>‹#›</a:t>
            </a:fld>
            <a:endParaRPr lang="en-US" altLang="en-US"/>
          </a:p>
        </p:txBody>
      </p:sp>
      <p:grpSp>
        <p:nvGrpSpPr>
          <p:cNvPr id="82988" name="Group 44"/>
          <p:cNvGrpSpPr>
            <a:grpSpLocks/>
          </p:cNvGrpSpPr>
          <p:nvPr/>
        </p:nvGrpSpPr>
        <p:grpSpPr bwMode="auto">
          <a:xfrm>
            <a:off x="8077200" y="304800"/>
            <a:ext cx="914400" cy="1219200"/>
            <a:chOff x="2928" y="2256"/>
            <a:chExt cx="1411" cy="1581"/>
          </a:xfrm>
        </p:grpSpPr>
        <p:pic>
          <p:nvPicPr>
            <p:cNvPr id="82989" name="Picture 45"/>
            <p:cNvPicPr>
              <a:picLocks noChangeAspect="1" noChangeArrowheads="1"/>
            </p:cNvPicPr>
            <p:nvPr userDrawn="1"/>
          </p:nvPicPr>
          <p:blipFill>
            <a:blip r:embed="rId15" cstate="print"/>
            <a:srcRect r="76732"/>
            <a:stretch>
              <a:fillRect/>
            </a:stretch>
          </p:blipFill>
          <p:spPr bwMode="auto">
            <a:xfrm>
              <a:off x="2928" y="2256"/>
              <a:ext cx="502" cy="1581"/>
            </a:xfrm>
            <a:prstGeom prst="rect">
              <a:avLst/>
            </a:prstGeom>
            <a:noFill/>
            <a:ln w="9525">
              <a:noFill/>
              <a:miter lim="800000"/>
              <a:headEnd/>
              <a:tailEnd/>
            </a:ln>
          </p:spPr>
        </p:pic>
        <p:pic>
          <p:nvPicPr>
            <p:cNvPr id="82990" name="Picture 46"/>
            <p:cNvPicPr>
              <a:picLocks noChangeAspect="1" noChangeArrowheads="1"/>
            </p:cNvPicPr>
            <p:nvPr userDrawn="1"/>
          </p:nvPicPr>
          <p:blipFill>
            <a:blip r:embed="rId15"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timing>
    <p:tnLst>
      <p:par>
        <p:cTn xmlns:p14="http://schemas.microsoft.com/office/powerpoint/2010/main" id="1" dur="indefinite" restart="never" nodeType="tmRoot"/>
      </p:par>
    </p:tnLst>
  </p:timing>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oleObject" Target="../embeddings/Microsoft_Word_97_-_2004_Document1.doc"/><Relationship Id="rId5" Type="http://schemas.openxmlformats.org/officeDocument/2006/relationships/image" Target="../media/image2.emf"/><Relationship Id="rId1" Type="http://schemas.openxmlformats.org/officeDocument/2006/relationships/vmlDrawing" Target="../drawings/vmlDrawing1.vml"/><Relationship Id="rId2"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image" Target="../media/image3.wmf"/><Relationship Id="rId5" Type="http://schemas.openxmlformats.org/officeDocument/2006/relationships/oleObject" Target="../embeddings/oleObject3.bin"/><Relationship Id="rId6" Type="http://schemas.openxmlformats.org/officeDocument/2006/relationships/image" Target="../media/image4.wmf"/><Relationship Id="rId7" Type="http://schemas.openxmlformats.org/officeDocument/2006/relationships/oleObject" Target="../embeddings/oleObject4.bin"/><Relationship Id="rId8" Type="http://schemas.openxmlformats.org/officeDocument/2006/relationships/image" Target="../media/image5.wmf"/><Relationship Id="rId1" Type="http://schemas.openxmlformats.org/officeDocument/2006/relationships/vmlDrawing" Target="../drawings/vmlDrawing2.vml"/><Relationship Id="rId2"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5.bin"/><Relationship Id="rId4" Type="http://schemas.openxmlformats.org/officeDocument/2006/relationships/image" Target="../media/image6.wmf"/><Relationship Id="rId1" Type="http://schemas.openxmlformats.org/officeDocument/2006/relationships/vmlDrawing" Target="../drawings/vmlDrawing3.vml"/><Relationship Id="rId2"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6.bin"/><Relationship Id="rId4" Type="http://schemas.openxmlformats.org/officeDocument/2006/relationships/image" Target="../media/image7.wmf"/><Relationship Id="rId1" Type="http://schemas.openxmlformats.org/officeDocument/2006/relationships/vmlDrawing" Target="../drawings/vmlDrawing4.vml"/><Relationship Id="rId2"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7.bin"/><Relationship Id="rId4" Type="http://schemas.openxmlformats.org/officeDocument/2006/relationships/oleObject" Target="../embeddings/Microsoft_Excel_97_-_2004_Worksheet2.xls"/><Relationship Id="rId5" Type="http://schemas.openxmlformats.org/officeDocument/2006/relationships/image" Target="../media/image8.emf"/><Relationship Id="rId1" Type="http://schemas.openxmlformats.org/officeDocument/2006/relationships/vmlDrawing" Target="../drawings/vmlDrawing5.vml"/><Relationship Id="rId2"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0" y="1295400"/>
            <a:ext cx="7467600" cy="1447800"/>
          </a:xfrm>
        </p:spPr>
        <p:txBody>
          <a:bodyPr/>
          <a:lstStyle/>
          <a:p>
            <a:pPr algn="ctr"/>
            <a:r>
              <a:rPr lang="en-US" sz="4000"/>
              <a:t>Analytical and Design Issues</a:t>
            </a:r>
            <a:br>
              <a:rPr lang="en-US" sz="4000"/>
            </a:br>
            <a:r>
              <a:rPr lang="en-US" sz="4000"/>
              <a:t>in Translational Research</a:t>
            </a:r>
            <a:br>
              <a:rPr lang="en-US" sz="4000"/>
            </a:br>
            <a:endParaRPr lang="en-US" sz="4000"/>
          </a:p>
        </p:txBody>
      </p:sp>
      <p:sp>
        <p:nvSpPr>
          <p:cNvPr id="264195" name="Rectangle 3"/>
          <p:cNvSpPr>
            <a:spLocks noGrp="1" noChangeArrowheads="1"/>
          </p:cNvSpPr>
          <p:nvPr>
            <p:ph type="subTitle" idx="1"/>
          </p:nvPr>
        </p:nvSpPr>
        <p:spPr>
          <a:xfrm>
            <a:off x="609600" y="5943600"/>
            <a:ext cx="8077200" cy="685800"/>
          </a:xfrm>
        </p:spPr>
        <p:txBody>
          <a:bodyPr/>
          <a:lstStyle/>
          <a:p>
            <a:pPr marL="609600" indent="-609600" algn="ctr">
              <a:lnSpc>
                <a:spcPct val="90000"/>
              </a:lnSpc>
            </a:pPr>
            <a:r>
              <a:rPr lang="en-US" sz="2400" b="1" i="1" dirty="0">
                <a:solidFill>
                  <a:srgbClr val="CC0000"/>
                </a:solidFill>
              </a:rPr>
              <a:t>May </a:t>
            </a:r>
            <a:r>
              <a:rPr lang="en-US" sz="2400" b="1" i="1" dirty="0" smtClean="0">
                <a:solidFill>
                  <a:srgbClr val="CC0000"/>
                </a:solidFill>
              </a:rPr>
              <a:t>14, 2015</a:t>
            </a:r>
            <a:endParaRPr lang="en-US" sz="2400" b="1" i="1" dirty="0">
              <a:solidFill>
                <a:srgbClr val="CC0000"/>
              </a:solidFill>
            </a:endParaRPr>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1981200" y="2895600"/>
            <a:ext cx="4724400" cy="1569660"/>
          </a:xfrm>
          <a:prstGeom prst="rect">
            <a:avLst/>
          </a:prstGeom>
          <a:noFill/>
          <a:ln w="9525">
            <a:noFill/>
            <a:miter lim="800000"/>
            <a:headEnd/>
            <a:tailEnd/>
          </a:ln>
          <a:effectLst/>
        </p:spPr>
        <p:txBody>
          <a:bodyPr>
            <a:spAutoFit/>
          </a:bodyPr>
          <a:lstStyle/>
          <a:p>
            <a:pPr algn="l"/>
            <a:r>
              <a:rPr lang="en-US" sz="3200" i="1" dirty="0"/>
              <a:t>Charles E. </a:t>
            </a:r>
            <a:r>
              <a:rPr lang="en-US" sz="3200" i="1" dirty="0" smtClean="0"/>
              <a:t>McCulloch</a:t>
            </a:r>
          </a:p>
          <a:p>
            <a:pPr algn="l"/>
            <a:r>
              <a:rPr lang="en-US" sz="3200" i="1" dirty="0" smtClean="0"/>
              <a:t>Head,</a:t>
            </a:r>
            <a:endParaRPr lang="en-US" sz="3200" i="1" dirty="0"/>
          </a:p>
          <a:p>
            <a:pPr algn="l"/>
            <a:r>
              <a:rPr lang="en-US" sz="3200" i="1" dirty="0"/>
              <a:t>Division of Biostatistics</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258" name="Rectangle 2"/>
          <p:cNvSpPr>
            <a:spLocks noGrp="1" noChangeArrowheads="1"/>
          </p:cNvSpPr>
          <p:nvPr>
            <p:ph type="title"/>
          </p:nvPr>
        </p:nvSpPr>
        <p:spPr/>
        <p:txBody>
          <a:bodyPr/>
          <a:lstStyle/>
          <a:p>
            <a:r>
              <a:rPr lang="en-US"/>
              <a:t>Interrupted Time Series</a:t>
            </a:r>
          </a:p>
        </p:txBody>
      </p:sp>
      <p:sp>
        <p:nvSpPr>
          <p:cNvPr id="736259" name="Rectangle 3"/>
          <p:cNvSpPr>
            <a:spLocks noGrp="1" noChangeArrowheads="1"/>
          </p:cNvSpPr>
          <p:nvPr>
            <p:ph type="body" idx="1"/>
          </p:nvPr>
        </p:nvSpPr>
        <p:spPr/>
        <p:txBody>
          <a:bodyPr/>
          <a:lstStyle/>
          <a:p>
            <a:pPr>
              <a:buSzTx/>
              <a:buFont typeface="Wingdings" pitchFamily="2" charset="2"/>
              <a:buNone/>
            </a:pPr>
            <a:r>
              <a:rPr lang="en-US"/>
              <a:t>Advantages</a:t>
            </a:r>
          </a:p>
          <a:p>
            <a:pPr>
              <a:buSzTx/>
              <a:buFont typeface="Wingdings" pitchFamily="2" charset="2"/>
              <a:buChar char="§"/>
            </a:pPr>
            <a:r>
              <a:rPr lang="en-US"/>
              <a:t>Intervention may dictate administration at a single or very few sites.</a:t>
            </a:r>
          </a:p>
          <a:p>
            <a:pPr>
              <a:buSzTx/>
              <a:buFont typeface="Wingdings" pitchFamily="2" charset="2"/>
              <a:buChar char="§"/>
            </a:pPr>
            <a:r>
              <a:rPr lang="en-US"/>
              <a:t>Multiple measurements before and after allows assessment of trend and autocorrelation. </a:t>
            </a:r>
          </a:p>
          <a:p>
            <a:pPr>
              <a:buSzTx/>
              <a:buFont typeface="Wingdings" pitchFamily="2" charset="2"/>
              <a:buChar char="§"/>
            </a:pPr>
            <a:r>
              <a:rPr lang="en-US"/>
              <a:t>Use site as its own “control” by looking before and after.  </a:t>
            </a:r>
          </a:p>
          <a:p>
            <a:pPr>
              <a:buFontTx/>
              <a:buChar char="•"/>
            </a:pPr>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36259">
                                            <p:txEl>
                                              <p:pRg st="1" end="1"/>
                                            </p:txEl>
                                          </p:spTgt>
                                        </p:tgtEl>
                                        <p:attrNameLst>
                                          <p:attrName>style.visibility</p:attrName>
                                        </p:attrNameLst>
                                      </p:cBhvr>
                                      <p:to>
                                        <p:strVal val="visible"/>
                                      </p:to>
                                    </p:set>
                                    <p:anim calcmode="lin" valueType="num">
                                      <p:cBhvr additive="base">
                                        <p:cTn id="7" dur="500" fill="hold"/>
                                        <p:tgtEl>
                                          <p:spTgt spid="736259">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362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36259">
                                            <p:txEl>
                                              <p:pRg st="2" end="2"/>
                                            </p:txEl>
                                          </p:spTgt>
                                        </p:tgtEl>
                                        <p:attrNameLst>
                                          <p:attrName>style.visibility</p:attrName>
                                        </p:attrNameLst>
                                      </p:cBhvr>
                                      <p:to>
                                        <p:strVal val="visible"/>
                                      </p:to>
                                    </p:set>
                                    <p:anim calcmode="lin" valueType="num">
                                      <p:cBhvr additive="base">
                                        <p:cTn id="13" dur="500" fill="hold"/>
                                        <p:tgtEl>
                                          <p:spTgt spid="736259">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362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36259">
                                            <p:txEl>
                                              <p:pRg st="3" end="3"/>
                                            </p:txEl>
                                          </p:spTgt>
                                        </p:tgtEl>
                                        <p:attrNameLst>
                                          <p:attrName>style.visibility</p:attrName>
                                        </p:attrNameLst>
                                      </p:cBhvr>
                                      <p:to>
                                        <p:strVal val="visible"/>
                                      </p:to>
                                    </p:set>
                                    <p:anim calcmode="lin" valueType="num">
                                      <p:cBhvr additive="base">
                                        <p:cTn id="19" dur="500" fill="hold"/>
                                        <p:tgtEl>
                                          <p:spTgt spid="736259">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3625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82" name="Rectangle 2"/>
          <p:cNvSpPr>
            <a:spLocks noGrp="1" noChangeArrowheads="1"/>
          </p:cNvSpPr>
          <p:nvPr>
            <p:ph type="title"/>
          </p:nvPr>
        </p:nvSpPr>
        <p:spPr/>
        <p:txBody>
          <a:bodyPr/>
          <a:lstStyle/>
          <a:p>
            <a:r>
              <a:rPr lang="en-US"/>
              <a:t>Interrupted Time Series</a:t>
            </a:r>
          </a:p>
        </p:txBody>
      </p:sp>
      <p:sp>
        <p:nvSpPr>
          <p:cNvPr id="737283" name="Rectangle 3"/>
          <p:cNvSpPr>
            <a:spLocks noGrp="1" noChangeArrowheads="1"/>
          </p:cNvSpPr>
          <p:nvPr>
            <p:ph type="body" idx="1"/>
          </p:nvPr>
        </p:nvSpPr>
        <p:spPr/>
        <p:txBody>
          <a:bodyPr/>
          <a:lstStyle/>
          <a:p>
            <a:pPr>
              <a:buFont typeface="Wingdings" pitchFamily="2" charset="2"/>
              <a:buNone/>
            </a:pPr>
            <a:r>
              <a:rPr lang="en-US"/>
              <a:t>Disadvantages</a:t>
            </a:r>
          </a:p>
          <a:p>
            <a:pPr>
              <a:buSzTx/>
              <a:buFont typeface="Wingdings" pitchFamily="2" charset="2"/>
              <a:buChar char="§"/>
            </a:pPr>
            <a:r>
              <a:rPr lang="en-US"/>
              <a:t>Analysis scheme is more complicated. 	</a:t>
            </a:r>
          </a:p>
          <a:p>
            <a:pPr>
              <a:buSzTx/>
              <a:buFont typeface="Wingdings" pitchFamily="2" charset="2"/>
              <a:buChar char="§"/>
            </a:pPr>
            <a:r>
              <a:rPr lang="en-US"/>
              <a:t>Required sample size may be larger. </a:t>
            </a:r>
          </a:p>
          <a:p>
            <a:pPr>
              <a:buSzTx/>
              <a:buFont typeface="Wingdings" pitchFamily="2" charset="2"/>
              <a:buChar char="§"/>
            </a:pPr>
            <a:r>
              <a:rPr lang="en-US"/>
              <a:t>Often not randomized, so inference of causation is weaker.  Can, at best, assert that there is a statistically significant difference that occurred at the time of intervention.  </a:t>
            </a:r>
          </a:p>
          <a:p>
            <a:pPr>
              <a:buFontTx/>
              <a:buChar char="•"/>
            </a:pPr>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37283">
                                            <p:txEl>
                                              <p:pRg st="1" end="1"/>
                                            </p:txEl>
                                          </p:spTgt>
                                        </p:tgtEl>
                                        <p:attrNameLst>
                                          <p:attrName>style.visibility</p:attrName>
                                        </p:attrNameLst>
                                      </p:cBhvr>
                                      <p:to>
                                        <p:strVal val="visible"/>
                                      </p:to>
                                    </p:set>
                                    <p:anim calcmode="lin" valueType="num">
                                      <p:cBhvr additive="base">
                                        <p:cTn id="7" dur="500" fill="hold"/>
                                        <p:tgtEl>
                                          <p:spTgt spid="73728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372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37283">
                                            <p:txEl>
                                              <p:pRg st="2" end="2"/>
                                            </p:txEl>
                                          </p:spTgt>
                                        </p:tgtEl>
                                        <p:attrNameLst>
                                          <p:attrName>style.visibility</p:attrName>
                                        </p:attrNameLst>
                                      </p:cBhvr>
                                      <p:to>
                                        <p:strVal val="visible"/>
                                      </p:to>
                                    </p:set>
                                    <p:anim calcmode="lin" valueType="num">
                                      <p:cBhvr additive="base">
                                        <p:cTn id="13" dur="500" fill="hold"/>
                                        <p:tgtEl>
                                          <p:spTgt spid="73728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372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37283">
                                            <p:txEl>
                                              <p:pRg st="3" end="3"/>
                                            </p:txEl>
                                          </p:spTgt>
                                        </p:tgtEl>
                                        <p:attrNameLst>
                                          <p:attrName>style.visibility</p:attrName>
                                        </p:attrNameLst>
                                      </p:cBhvr>
                                      <p:to>
                                        <p:strVal val="visible"/>
                                      </p:to>
                                    </p:set>
                                    <p:anim calcmode="lin" valueType="num">
                                      <p:cBhvr additive="base">
                                        <p:cTn id="19" dur="500" fill="hold"/>
                                        <p:tgtEl>
                                          <p:spTgt spid="73728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3728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0354" name="Rectangle 2"/>
          <p:cNvSpPr>
            <a:spLocks noGrp="1" noChangeArrowheads="1"/>
          </p:cNvSpPr>
          <p:nvPr>
            <p:ph type="title"/>
          </p:nvPr>
        </p:nvSpPr>
        <p:spPr/>
        <p:txBody>
          <a:bodyPr/>
          <a:lstStyle/>
          <a:p>
            <a:r>
              <a:rPr lang="en-US"/>
              <a:t>CRT - analyses</a:t>
            </a:r>
          </a:p>
        </p:txBody>
      </p:sp>
      <p:sp>
        <p:nvSpPr>
          <p:cNvPr id="740355" name="Rectangle 3"/>
          <p:cNvSpPr>
            <a:spLocks noGrp="1" noChangeArrowheads="1"/>
          </p:cNvSpPr>
          <p:nvPr>
            <p:ph type="body" idx="1"/>
          </p:nvPr>
        </p:nvSpPr>
        <p:spPr/>
        <p:txBody>
          <a:bodyPr/>
          <a:lstStyle/>
          <a:p>
            <a:pPr marL="0" indent="0">
              <a:lnSpc>
                <a:spcPct val="90000"/>
              </a:lnSpc>
              <a:buFont typeface="Wingdings" pitchFamily="2" charset="2"/>
              <a:buNone/>
            </a:pPr>
            <a:r>
              <a:rPr lang="en-US" sz="2400"/>
              <a:t>Consider Example 2:  Insurance claims rates in rural India.  Made up data for support and supervision (intervention) and control conditions, post intervention.  M=4 subdistricts, n=1000 women assessed per subdistrict:</a:t>
            </a:r>
          </a:p>
          <a:p>
            <a:pPr marL="0" indent="0">
              <a:lnSpc>
                <a:spcPct val="90000"/>
              </a:lnSpc>
              <a:buFont typeface="Wingdings" pitchFamily="2" charset="2"/>
              <a:buNone/>
            </a:pPr>
            <a:endParaRPr lang="en-US" sz="1200"/>
          </a:p>
          <a:p>
            <a:pPr marL="0" indent="0">
              <a:lnSpc>
                <a:spcPct val="90000"/>
              </a:lnSpc>
              <a:buFont typeface="Wingdings" pitchFamily="2" charset="2"/>
              <a:buNone/>
            </a:pPr>
            <a:r>
              <a:rPr lang="en-US" sz="2400"/>
              <a:t>		</a:t>
            </a:r>
            <a:r>
              <a:rPr lang="en-US" sz="2400" u="sng"/>
              <a:t>Claim rates per 1,000 women</a:t>
            </a:r>
          </a:p>
          <a:p>
            <a:pPr marL="0" indent="0">
              <a:lnSpc>
                <a:spcPct val="90000"/>
              </a:lnSpc>
              <a:buFont typeface="Wingdings" pitchFamily="2" charset="2"/>
              <a:buNone/>
            </a:pPr>
            <a:r>
              <a:rPr lang="en-US" sz="2400"/>
              <a:t>Intervention:   0.15, 0.12, 0.09, 0.11 (ave of 0.1175)</a:t>
            </a:r>
          </a:p>
          <a:p>
            <a:pPr marL="0" indent="0">
              <a:lnSpc>
                <a:spcPct val="90000"/>
              </a:lnSpc>
              <a:buFont typeface="Wingdings" pitchFamily="2" charset="2"/>
              <a:buNone/>
            </a:pPr>
            <a:r>
              <a:rPr lang="en-US" sz="2400"/>
              <a:t>Control: 	 0.09, 0.10, 0.08, 0.07  (ave of 0.085)</a:t>
            </a:r>
          </a:p>
          <a:p>
            <a:pPr marL="0" indent="0">
              <a:lnSpc>
                <a:spcPct val="90000"/>
              </a:lnSpc>
              <a:buFont typeface="Wingdings" pitchFamily="2" charset="2"/>
              <a:buNone/>
            </a:pPr>
            <a:endParaRPr lang="en-US" sz="2400"/>
          </a:p>
          <a:p>
            <a:pPr marL="0" indent="0">
              <a:lnSpc>
                <a:spcPct val="90000"/>
              </a:lnSpc>
              <a:buFont typeface="Wingdings" pitchFamily="2" charset="2"/>
              <a:buNone/>
            </a:pPr>
            <a:r>
              <a:rPr lang="en-US" sz="2400"/>
              <a:t>So, in the intervention condition there were a total of </a:t>
            </a:r>
          </a:p>
          <a:p>
            <a:pPr marL="0" indent="0">
              <a:lnSpc>
                <a:spcPct val="90000"/>
              </a:lnSpc>
              <a:buFont typeface="Wingdings" pitchFamily="2" charset="2"/>
              <a:buNone/>
            </a:pPr>
            <a:r>
              <a:rPr lang="en-US" sz="2400"/>
              <a:t>150+120+90+110 = 470 out of 4,000 who filed claims.  In the control condition there were 340 out of 4,000. </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1378" name="Rectangle 2"/>
          <p:cNvSpPr>
            <a:spLocks noGrp="1" noChangeArrowheads="1"/>
          </p:cNvSpPr>
          <p:nvPr>
            <p:ph type="title"/>
          </p:nvPr>
        </p:nvSpPr>
        <p:spPr/>
        <p:txBody>
          <a:bodyPr/>
          <a:lstStyle/>
          <a:p>
            <a:r>
              <a:rPr lang="en-US"/>
              <a:t>CRT - analyses</a:t>
            </a:r>
          </a:p>
        </p:txBody>
      </p:sp>
      <p:sp>
        <p:nvSpPr>
          <p:cNvPr id="741379" name="Rectangle 3"/>
          <p:cNvSpPr>
            <a:spLocks noGrp="1" noChangeArrowheads="1"/>
          </p:cNvSpPr>
          <p:nvPr>
            <p:ph type="body" idx="1"/>
          </p:nvPr>
        </p:nvSpPr>
        <p:spPr/>
        <p:txBody>
          <a:bodyPr/>
          <a:lstStyle/>
          <a:p>
            <a:pPr marL="0" indent="0">
              <a:lnSpc>
                <a:spcPct val="80000"/>
              </a:lnSpc>
              <a:buFont typeface="Wingdings" pitchFamily="2" charset="2"/>
              <a:buNone/>
            </a:pPr>
            <a:r>
              <a:rPr lang="en-US" sz="2000">
                <a:latin typeface="Courier New" pitchFamily="49" charset="0"/>
              </a:rPr>
              <a:t>. csi 470 340 3530 3660</a:t>
            </a:r>
          </a:p>
          <a:p>
            <a:pPr marL="0" indent="0">
              <a:lnSpc>
                <a:spcPct val="80000"/>
              </a:lnSpc>
              <a:buFont typeface="Wingdings" pitchFamily="2" charset="2"/>
              <a:buNone/>
            </a:pPr>
            <a:endParaRPr lang="en-US" sz="2000">
              <a:latin typeface="Courier New" pitchFamily="49" charset="0"/>
            </a:endParaRPr>
          </a:p>
          <a:p>
            <a:pPr marL="0" indent="0">
              <a:lnSpc>
                <a:spcPct val="80000"/>
              </a:lnSpc>
              <a:buFont typeface="Wingdings" pitchFamily="2" charset="2"/>
              <a:buNone/>
            </a:pPr>
            <a:r>
              <a:rPr lang="en-US" sz="2000">
                <a:latin typeface="Courier New" pitchFamily="49" charset="0"/>
              </a:rPr>
              <a:t>            |   Exposed   Unexposed  |      Total</a:t>
            </a:r>
          </a:p>
          <a:p>
            <a:pPr marL="0" indent="0">
              <a:lnSpc>
                <a:spcPct val="80000"/>
              </a:lnSpc>
              <a:buFont typeface="Wingdings" pitchFamily="2" charset="2"/>
              <a:buNone/>
            </a:pPr>
            <a:r>
              <a:rPr lang="en-US" sz="2000">
                <a:latin typeface="Courier New" pitchFamily="49" charset="0"/>
              </a:rPr>
              <a:t>------------+------------------------+------------</a:t>
            </a:r>
          </a:p>
          <a:p>
            <a:pPr marL="0" indent="0">
              <a:lnSpc>
                <a:spcPct val="80000"/>
              </a:lnSpc>
              <a:buFont typeface="Wingdings" pitchFamily="2" charset="2"/>
              <a:buNone/>
            </a:pPr>
            <a:r>
              <a:rPr lang="en-US" sz="2000">
                <a:latin typeface="Courier New" pitchFamily="49" charset="0"/>
              </a:rPr>
              <a:t>      Cases |       470         340  |        810</a:t>
            </a:r>
          </a:p>
          <a:p>
            <a:pPr marL="0" indent="0">
              <a:lnSpc>
                <a:spcPct val="80000"/>
              </a:lnSpc>
              <a:buFont typeface="Wingdings" pitchFamily="2" charset="2"/>
              <a:buNone/>
            </a:pPr>
            <a:r>
              <a:rPr lang="en-US" sz="2000">
                <a:latin typeface="Courier New" pitchFamily="49" charset="0"/>
              </a:rPr>
              <a:t>   Noncases |      3530        3660  |       7190</a:t>
            </a:r>
          </a:p>
          <a:p>
            <a:pPr marL="0" indent="0">
              <a:lnSpc>
                <a:spcPct val="80000"/>
              </a:lnSpc>
              <a:buFont typeface="Wingdings" pitchFamily="2" charset="2"/>
              <a:buNone/>
            </a:pPr>
            <a:r>
              <a:rPr lang="en-US" sz="2000">
                <a:latin typeface="Courier New" pitchFamily="49" charset="0"/>
              </a:rPr>
              <a:t>------------+------------------------+------------</a:t>
            </a:r>
          </a:p>
          <a:p>
            <a:pPr marL="0" indent="0">
              <a:lnSpc>
                <a:spcPct val="80000"/>
              </a:lnSpc>
              <a:buFont typeface="Wingdings" pitchFamily="2" charset="2"/>
              <a:buNone/>
            </a:pPr>
            <a:r>
              <a:rPr lang="en-US" sz="2000">
                <a:latin typeface="Courier New" pitchFamily="49" charset="0"/>
              </a:rPr>
              <a:t>      Total |      4000        4000  |       8000</a:t>
            </a:r>
          </a:p>
          <a:p>
            <a:pPr marL="0" indent="0">
              <a:lnSpc>
                <a:spcPct val="80000"/>
              </a:lnSpc>
              <a:buFont typeface="Wingdings" pitchFamily="2" charset="2"/>
              <a:buNone/>
            </a:pPr>
            <a:r>
              <a:rPr lang="en-US" sz="2000">
                <a:latin typeface="Courier New" pitchFamily="49" charset="0"/>
              </a:rPr>
              <a:t>            |                        |</a:t>
            </a:r>
          </a:p>
          <a:p>
            <a:pPr marL="0" indent="0">
              <a:lnSpc>
                <a:spcPct val="80000"/>
              </a:lnSpc>
              <a:buFont typeface="Wingdings" pitchFamily="2" charset="2"/>
              <a:buNone/>
            </a:pPr>
            <a:r>
              <a:rPr lang="en-US" sz="2000">
                <a:latin typeface="Courier New" pitchFamily="49" charset="0"/>
              </a:rPr>
              <a:t>       Risk |     .1175        .085  |     .10125</a:t>
            </a:r>
          </a:p>
          <a:p>
            <a:pPr marL="0" indent="0">
              <a:lnSpc>
                <a:spcPct val="80000"/>
              </a:lnSpc>
              <a:buFont typeface="Wingdings" pitchFamily="2" charset="2"/>
              <a:buNone/>
            </a:pPr>
            <a:endParaRPr lang="en-US" sz="2000">
              <a:latin typeface="Courier New" pitchFamily="49" charset="0"/>
            </a:endParaRPr>
          </a:p>
          <a:p>
            <a:pPr marL="0" indent="0">
              <a:lnSpc>
                <a:spcPct val="80000"/>
              </a:lnSpc>
              <a:buFont typeface="Wingdings" pitchFamily="2" charset="2"/>
              <a:buNone/>
            </a:pPr>
            <a:r>
              <a:rPr lang="en-US" sz="2000">
                <a:latin typeface="Courier New" pitchFamily="49" charset="0"/>
              </a:rPr>
              <a:t>             chi2(1) =    23.21  Pr&gt;chi2 = 0.0000</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2402" name="Rectangle 2"/>
          <p:cNvSpPr>
            <a:spLocks noGrp="1" noChangeArrowheads="1"/>
          </p:cNvSpPr>
          <p:nvPr>
            <p:ph type="title"/>
          </p:nvPr>
        </p:nvSpPr>
        <p:spPr/>
        <p:txBody>
          <a:bodyPr/>
          <a:lstStyle/>
          <a:p>
            <a:r>
              <a:rPr lang="en-US"/>
              <a:t>CRT - analyses</a:t>
            </a:r>
          </a:p>
        </p:txBody>
      </p:sp>
      <p:sp>
        <p:nvSpPr>
          <p:cNvPr id="742403" name="Rectangle 3"/>
          <p:cNvSpPr>
            <a:spLocks noGrp="1" noChangeArrowheads="1"/>
          </p:cNvSpPr>
          <p:nvPr>
            <p:ph type="body" idx="1"/>
          </p:nvPr>
        </p:nvSpPr>
        <p:spPr>
          <a:xfrm>
            <a:off x="381000" y="1447800"/>
            <a:ext cx="8229600" cy="4724400"/>
          </a:xfrm>
        </p:spPr>
        <p:txBody>
          <a:bodyPr/>
          <a:lstStyle/>
          <a:p>
            <a:pPr marL="0" indent="0">
              <a:lnSpc>
                <a:spcPct val="80000"/>
              </a:lnSpc>
              <a:buFont typeface="Wingdings" pitchFamily="2" charset="2"/>
              <a:buNone/>
            </a:pPr>
            <a:r>
              <a:rPr lang="en-US" sz="2000">
                <a:latin typeface="Courier New" pitchFamily="49" charset="0"/>
              </a:rPr>
              <a:t>. ttest Intervention=Control, unpaired unequal</a:t>
            </a:r>
          </a:p>
          <a:p>
            <a:pPr marL="0" indent="0">
              <a:lnSpc>
                <a:spcPct val="80000"/>
              </a:lnSpc>
              <a:buFont typeface="Wingdings" pitchFamily="2" charset="2"/>
              <a:buNone/>
            </a:pPr>
            <a:endParaRPr lang="en-US" sz="2000">
              <a:latin typeface="Courier New" pitchFamily="49" charset="0"/>
            </a:endParaRPr>
          </a:p>
          <a:p>
            <a:pPr marL="0" indent="0">
              <a:lnSpc>
                <a:spcPct val="80000"/>
              </a:lnSpc>
              <a:buFont typeface="Wingdings" pitchFamily="2" charset="2"/>
              <a:buNone/>
            </a:pPr>
            <a:r>
              <a:rPr lang="en-US" sz="2000">
                <a:latin typeface="Courier New" pitchFamily="49" charset="0"/>
              </a:rPr>
              <a:t>Two-sample t test with unequal variances</a:t>
            </a:r>
          </a:p>
          <a:p>
            <a:pPr marL="0" indent="0">
              <a:lnSpc>
                <a:spcPct val="80000"/>
              </a:lnSpc>
              <a:buFont typeface="Wingdings" pitchFamily="2" charset="2"/>
              <a:buNone/>
            </a:pPr>
            <a:r>
              <a:rPr lang="en-US" sz="2000">
                <a:latin typeface="Courier New" pitchFamily="49" charset="0"/>
              </a:rPr>
              <a:t>----------------------------------------------------</a:t>
            </a:r>
          </a:p>
          <a:p>
            <a:pPr marL="0" indent="0">
              <a:lnSpc>
                <a:spcPct val="80000"/>
              </a:lnSpc>
              <a:buFont typeface="Wingdings" pitchFamily="2" charset="2"/>
              <a:buNone/>
            </a:pPr>
            <a:r>
              <a:rPr lang="en-US" sz="2000">
                <a:latin typeface="Courier New" pitchFamily="49" charset="0"/>
              </a:rPr>
              <a:t>Variable |  Obs    Mean Std.Err. Std.Dev. [95% CInt]</a:t>
            </a:r>
          </a:p>
          <a:p>
            <a:pPr marL="0" indent="0">
              <a:lnSpc>
                <a:spcPct val="80000"/>
              </a:lnSpc>
              <a:buFont typeface="Wingdings" pitchFamily="2" charset="2"/>
              <a:buNone/>
            </a:pPr>
            <a:r>
              <a:rPr lang="en-US" sz="2000">
                <a:latin typeface="Courier New" pitchFamily="49" charset="0"/>
              </a:rPr>
              <a:t>---------+------------------------------------------</a:t>
            </a:r>
          </a:p>
          <a:p>
            <a:pPr marL="0" indent="0">
              <a:lnSpc>
                <a:spcPct val="80000"/>
              </a:lnSpc>
              <a:buFont typeface="Wingdings" pitchFamily="2" charset="2"/>
              <a:buNone/>
            </a:pPr>
            <a:r>
              <a:rPr lang="en-US" sz="2000">
                <a:latin typeface="Courier New" pitchFamily="49" charset="0"/>
              </a:rPr>
              <a:t>Interv~n |    4    .118    .013     .025  .077 .157</a:t>
            </a:r>
          </a:p>
          <a:p>
            <a:pPr marL="0" indent="0">
              <a:lnSpc>
                <a:spcPct val="80000"/>
              </a:lnSpc>
              <a:buFont typeface="Wingdings" pitchFamily="2" charset="2"/>
              <a:buNone/>
            </a:pPr>
            <a:r>
              <a:rPr lang="en-US" sz="2000">
                <a:latin typeface="Courier New" pitchFamily="49" charset="0"/>
              </a:rPr>
              <a:t> Control |    4    .085    .006     .013  .064 .106</a:t>
            </a:r>
          </a:p>
          <a:p>
            <a:pPr marL="0" indent="0">
              <a:lnSpc>
                <a:spcPct val="80000"/>
              </a:lnSpc>
              <a:buFont typeface="Wingdings" pitchFamily="2" charset="2"/>
              <a:buNone/>
            </a:pPr>
            <a:r>
              <a:rPr lang="en-US" sz="2000">
                <a:latin typeface="Courier New" pitchFamily="49" charset="0"/>
              </a:rPr>
              <a:t>---------+------------------------------------------</a:t>
            </a:r>
          </a:p>
          <a:p>
            <a:pPr marL="0" indent="0">
              <a:lnSpc>
                <a:spcPct val="80000"/>
              </a:lnSpc>
              <a:buFont typeface="Wingdings" pitchFamily="2" charset="2"/>
              <a:buNone/>
            </a:pPr>
            <a:r>
              <a:rPr lang="en-US" sz="2000">
                <a:latin typeface="Courier New" pitchFamily="49" charset="0"/>
              </a:rPr>
              <a:t>    diff |         .035    .014          -.005 .070</a:t>
            </a:r>
          </a:p>
          <a:p>
            <a:pPr marL="0" indent="0">
              <a:lnSpc>
                <a:spcPct val="80000"/>
              </a:lnSpc>
              <a:buFont typeface="Wingdings" pitchFamily="2" charset="2"/>
              <a:buNone/>
            </a:pPr>
            <a:r>
              <a:rPr lang="en-US" sz="2000">
                <a:latin typeface="Courier New" pitchFamily="49" charset="0"/>
              </a:rPr>
              <a:t>----------------------------------------------------</a:t>
            </a:r>
          </a:p>
          <a:p>
            <a:pPr marL="0" indent="0">
              <a:lnSpc>
                <a:spcPct val="80000"/>
              </a:lnSpc>
              <a:buFont typeface="Wingdings" pitchFamily="2" charset="2"/>
              <a:buNone/>
            </a:pPr>
            <a:r>
              <a:rPr lang="en-US" sz="2000">
                <a:latin typeface="Courier New" pitchFamily="49" charset="0"/>
              </a:rPr>
              <a:t>diff = mean(Interv) - mean(Control)    t =   2.3102</a:t>
            </a:r>
          </a:p>
          <a:p>
            <a:pPr marL="0" indent="0">
              <a:lnSpc>
                <a:spcPct val="80000"/>
              </a:lnSpc>
              <a:buFont typeface="Wingdings" pitchFamily="2" charset="2"/>
              <a:buNone/>
            </a:pPr>
            <a:r>
              <a:rPr lang="en-US" sz="2000">
                <a:latin typeface="Courier New" pitchFamily="49" charset="0"/>
              </a:rPr>
              <a:t>Ho: diff = 0        Satterthwaite's d.f. =  4.49378</a:t>
            </a:r>
          </a:p>
          <a:p>
            <a:pPr marL="0" indent="0">
              <a:lnSpc>
                <a:spcPct val="80000"/>
              </a:lnSpc>
              <a:buFont typeface="Wingdings" pitchFamily="2" charset="2"/>
              <a:buNone/>
            </a:pPr>
            <a:endParaRPr lang="en-US" sz="1000">
              <a:latin typeface="Courier New" pitchFamily="49" charset="0"/>
            </a:endParaRPr>
          </a:p>
          <a:p>
            <a:pPr marL="0" indent="0">
              <a:lnSpc>
                <a:spcPct val="80000"/>
              </a:lnSpc>
              <a:buFont typeface="Wingdings" pitchFamily="2" charset="2"/>
              <a:buNone/>
            </a:pPr>
            <a:r>
              <a:rPr lang="en-US" sz="2000">
                <a:latin typeface="Courier New" pitchFamily="49" charset="0"/>
              </a:rPr>
              <a:t>Ha: diff &lt; 0      Ha: diff != 0        Ha: diff &gt; 0</a:t>
            </a:r>
          </a:p>
          <a:p>
            <a:pPr marL="0" indent="0">
              <a:lnSpc>
                <a:spcPct val="80000"/>
              </a:lnSpc>
              <a:buFont typeface="Wingdings" pitchFamily="2" charset="2"/>
              <a:buNone/>
            </a:pPr>
            <a:r>
              <a:rPr lang="en-US" sz="2000">
                <a:latin typeface="Courier New" pitchFamily="49" charset="0"/>
              </a:rPr>
              <a:t>Pr(T&lt;t)=0.96      Pr(|T|&gt;|t|)=0.075    Pr(T&gt;t)=0.037</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450" name="Rectangle 2"/>
          <p:cNvSpPr>
            <a:spLocks noGrp="1" noChangeArrowheads="1"/>
          </p:cNvSpPr>
          <p:nvPr>
            <p:ph type="title"/>
          </p:nvPr>
        </p:nvSpPr>
        <p:spPr/>
        <p:txBody>
          <a:bodyPr/>
          <a:lstStyle/>
          <a:p>
            <a:r>
              <a:rPr lang="en-US"/>
              <a:t>CRT analyses</a:t>
            </a:r>
          </a:p>
        </p:txBody>
      </p:sp>
      <p:sp>
        <p:nvSpPr>
          <p:cNvPr id="744451" name="Rectangle 3"/>
          <p:cNvSpPr>
            <a:spLocks noGrp="1" noChangeArrowheads="1"/>
          </p:cNvSpPr>
          <p:nvPr>
            <p:ph type="body" idx="1"/>
          </p:nvPr>
        </p:nvSpPr>
        <p:spPr/>
        <p:txBody>
          <a:bodyPr/>
          <a:lstStyle/>
          <a:p>
            <a:r>
              <a:rPr lang="en-US" dirty="0"/>
              <a:t>Or could do a clustered data analysis.</a:t>
            </a:r>
          </a:p>
          <a:p>
            <a:pPr>
              <a:buFont typeface="Wingdings" pitchFamily="2" charset="2"/>
              <a:buNone/>
            </a:pPr>
            <a:r>
              <a:rPr lang="en-US" dirty="0" err="1" smtClean="0">
                <a:latin typeface="Courier New" pitchFamily="49" charset="0"/>
              </a:rPr>
              <a:t>xtgee</a:t>
            </a:r>
            <a:r>
              <a:rPr lang="en-US" dirty="0" smtClean="0">
                <a:latin typeface="Courier New" pitchFamily="49" charset="0"/>
              </a:rPr>
              <a:t> </a:t>
            </a:r>
            <a:r>
              <a:rPr lang="en-US" dirty="0" err="1">
                <a:latin typeface="Courier New" pitchFamily="49" charset="0"/>
              </a:rPr>
              <a:t>tot_claims</a:t>
            </a:r>
            <a:r>
              <a:rPr lang="en-US" dirty="0">
                <a:latin typeface="Courier New" pitchFamily="49" charset="0"/>
              </a:rPr>
              <a:t> Intervention, </a:t>
            </a:r>
            <a:r>
              <a:rPr lang="en-US" dirty="0" err="1">
                <a:latin typeface="Courier New" pitchFamily="49" charset="0"/>
              </a:rPr>
              <a:t>i</a:t>
            </a:r>
            <a:r>
              <a:rPr lang="en-US" dirty="0">
                <a:latin typeface="Courier New" pitchFamily="49" charset="0"/>
              </a:rPr>
              <a:t>(</a:t>
            </a:r>
            <a:r>
              <a:rPr lang="en-US" dirty="0" err="1">
                <a:latin typeface="Courier New" pitchFamily="49" charset="0"/>
              </a:rPr>
              <a:t>siteid</a:t>
            </a:r>
            <a:r>
              <a:rPr lang="en-US" dirty="0">
                <a:latin typeface="Courier New" pitchFamily="49" charset="0"/>
              </a:rPr>
              <a:t>) family(binomial </a:t>
            </a:r>
            <a:r>
              <a:rPr lang="en-US" dirty="0" err="1">
                <a:latin typeface="Courier New" pitchFamily="49" charset="0"/>
              </a:rPr>
              <a:t>Nsampled</a:t>
            </a:r>
            <a:r>
              <a:rPr lang="en-US" dirty="0">
                <a:latin typeface="Courier New" pitchFamily="49" charset="0"/>
              </a:rPr>
              <a:t>) </a:t>
            </a:r>
            <a:r>
              <a:rPr lang="en-US" dirty="0" smtClean="0">
                <a:latin typeface="Courier New" pitchFamily="49" charset="0"/>
              </a:rPr>
              <a:t>link(identity) </a:t>
            </a:r>
            <a:r>
              <a:rPr lang="en-US" dirty="0" err="1" smtClean="0">
                <a:latin typeface="Courier New" pitchFamily="49" charset="0"/>
              </a:rPr>
              <a:t>corr</a:t>
            </a:r>
            <a:r>
              <a:rPr lang="en-US" dirty="0" smtClean="0">
                <a:latin typeface="Courier New" pitchFamily="49" charset="0"/>
              </a:rPr>
              <a:t>(</a:t>
            </a:r>
            <a:r>
              <a:rPr lang="en-US" dirty="0" err="1" smtClean="0">
                <a:latin typeface="Courier New" pitchFamily="49" charset="0"/>
              </a:rPr>
              <a:t>indep</a:t>
            </a:r>
            <a:r>
              <a:rPr lang="en-US" dirty="0" smtClean="0">
                <a:latin typeface="Courier New" pitchFamily="49" charset="0"/>
              </a:rPr>
              <a:t>) robust </a:t>
            </a:r>
            <a:r>
              <a:rPr lang="en-US" dirty="0" err="1">
                <a:latin typeface="Courier New" pitchFamily="49" charset="0"/>
              </a:rPr>
              <a:t>nmp</a:t>
            </a:r>
            <a:endParaRPr lang="en-US" dirty="0">
              <a:latin typeface="Courier New" pitchFamily="49" charset="0"/>
            </a:endParaRPr>
          </a:p>
          <a:p>
            <a:r>
              <a:rPr lang="en-US" dirty="0"/>
              <a:t>Which gives results</a:t>
            </a:r>
          </a:p>
          <a:p>
            <a:pPr lvl="1"/>
            <a:r>
              <a:rPr lang="en-US" dirty="0"/>
              <a:t>0.035 estimated diff, SE=0.013, z=2.50, p=0.013</a:t>
            </a:r>
          </a:p>
          <a:p>
            <a:pPr lvl="1">
              <a:buFont typeface="Wingdings" pitchFamily="2" charset="2"/>
              <a:buNone/>
            </a:pPr>
            <a:r>
              <a:rPr lang="en-US" dirty="0"/>
              <a:t>Compared to the t-test which gave</a:t>
            </a:r>
          </a:p>
          <a:p>
            <a:pPr lvl="1"/>
            <a:r>
              <a:rPr lang="en-US" dirty="0"/>
              <a:t>0.035 estimated diff, SE=0.014, t=2.31, p=0.075</a:t>
            </a:r>
          </a:p>
          <a:p>
            <a:pPr>
              <a:buFont typeface="Wingdings" pitchFamily="2" charset="2"/>
              <a:buNone/>
            </a:pPr>
            <a:endParaRPr lang="en-US" dirty="0">
              <a:latin typeface="Courier New" pitchFamily="49" charset="0"/>
            </a:endParaRPr>
          </a:p>
          <a:p>
            <a:pPr>
              <a:buFont typeface="Wingdings" pitchFamily="2" charset="2"/>
              <a:buNone/>
            </a:pPr>
            <a:endParaRPr lang="en-US" sz="1800" dirty="0">
              <a:latin typeface="Courier New" pitchFamily="49" charset="0"/>
            </a:endParaRPr>
          </a:p>
          <a:p>
            <a:pPr>
              <a:buFont typeface="Wingdings" pitchFamily="2" charset="2"/>
              <a:buNone/>
            </a:pPr>
            <a:endParaRPr lang="en-US" dirty="0">
              <a:latin typeface="Courier New" pitchFamily="49" charset="0"/>
            </a:endParaRPr>
          </a:p>
          <a:p>
            <a:pPr>
              <a:buFont typeface="Wingdings" pitchFamily="2" charset="2"/>
              <a:buNone/>
            </a:pPr>
            <a:endParaRPr lang="en-US" dirty="0">
              <a:latin typeface="Courier New" pitchFamily="49" charset="0"/>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3666" name="Rectangle 2"/>
          <p:cNvSpPr>
            <a:spLocks noGrp="1" noChangeArrowheads="1"/>
          </p:cNvSpPr>
          <p:nvPr>
            <p:ph type="title"/>
          </p:nvPr>
        </p:nvSpPr>
        <p:spPr/>
        <p:txBody>
          <a:bodyPr/>
          <a:lstStyle/>
          <a:p>
            <a:r>
              <a:rPr lang="en-US"/>
              <a:t>CRT analyses</a:t>
            </a:r>
          </a:p>
        </p:txBody>
      </p:sp>
      <p:sp>
        <p:nvSpPr>
          <p:cNvPr id="753667" name="Rectangle 3"/>
          <p:cNvSpPr>
            <a:spLocks noGrp="1" noChangeArrowheads="1"/>
          </p:cNvSpPr>
          <p:nvPr>
            <p:ph type="body" idx="1"/>
          </p:nvPr>
        </p:nvSpPr>
        <p:spPr>
          <a:xfrm>
            <a:off x="381000" y="1447800"/>
            <a:ext cx="8458200" cy="5029200"/>
          </a:xfrm>
        </p:spPr>
        <p:txBody>
          <a:bodyPr/>
          <a:lstStyle/>
          <a:p>
            <a:pPr>
              <a:lnSpc>
                <a:spcPct val="90000"/>
              </a:lnSpc>
            </a:pPr>
            <a:r>
              <a:rPr lang="en-US"/>
              <a:t>The key to proper analysis of a CRT is to accommodate the clustered nature of the design and not analyze each individual as if they were independent.</a:t>
            </a:r>
          </a:p>
          <a:p>
            <a:pPr>
              <a:lnSpc>
                <a:spcPct val="90000"/>
              </a:lnSpc>
            </a:pPr>
            <a:r>
              <a:rPr lang="en-US"/>
              <a:t>So chi-square test is wrong.   </a:t>
            </a:r>
          </a:p>
          <a:p>
            <a:pPr>
              <a:lnSpc>
                <a:spcPct val="90000"/>
              </a:lnSpc>
            </a:pPr>
            <a:r>
              <a:rPr lang="en-US"/>
              <a:t>With equal number of observations per cluster and no subject level covariates a very effective analysis is simply to average or total values to the cluster level and perform a simple, non-clustered analysis.</a:t>
            </a:r>
          </a:p>
          <a:p>
            <a:pPr>
              <a:lnSpc>
                <a:spcPct val="90000"/>
              </a:lnSpc>
            </a:pPr>
            <a:r>
              <a:rPr lang="en-US"/>
              <a:t>In our example – just do a t-test. </a:t>
            </a:r>
          </a:p>
          <a:p>
            <a:pPr>
              <a:lnSpc>
                <a:spcPct val="90000"/>
              </a:lnSpc>
              <a:buFont typeface="Wingdings" pitchFamily="2" charset="2"/>
              <a:buNone/>
            </a:pPr>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53667">
                                            <p:txEl>
                                              <p:pRg st="1" end="1"/>
                                            </p:txEl>
                                          </p:spTgt>
                                        </p:tgtEl>
                                        <p:attrNameLst>
                                          <p:attrName>style.visibility</p:attrName>
                                        </p:attrNameLst>
                                      </p:cBhvr>
                                      <p:to>
                                        <p:strVal val="visible"/>
                                      </p:to>
                                    </p:set>
                                    <p:anim calcmode="lin" valueType="num">
                                      <p:cBhvr additive="base">
                                        <p:cTn id="7" dur="500" fill="hold"/>
                                        <p:tgtEl>
                                          <p:spTgt spid="75366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536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53667">
                                            <p:txEl>
                                              <p:pRg st="2" end="2"/>
                                            </p:txEl>
                                          </p:spTgt>
                                        </p:tgtEl>
                                        <p:attrNameLst>
                                          <p:attrName>style.visibility</p:attrName>
                                        </p:attrNameLst>
                                      </p:cBhvr>
                                      <p:to>
                                        <p:strVal val="visible"/>
                                      </p:to>
                                    </p:set>
                                    <p:anim calcmode="lin" valueType="num">
                                      <p:cBhvr additive="base">
                                        <p:cTn id="13" dur="500" fill="hold"/>
                                        <p:tgtEl>
                                          <p:spTgt spid="75366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536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53667">
                                            <p:txEl>
                                              <p:pRg st="3" end="3"/>
                                            </p:txEl>
                                          </p:spTgt>
                                        </p:tgtEl>
                                        <p:attrNameLst>
                                          <p:attrName>style.visibility</p:attrName>
                                        </p:attrNameLst>
                                      </p:cBhvr>
                                      <p:to>
                                        <p:strVal val="visible"/>
                                      </p:to>
                                    </p:set>
                                    <p:anim calcmode="lin" valueType="num">
                                      <p:cBhvr additive="base">
                                        <p:cTn id="19" dur="500" fill="hold"/>
                                        <p:tgtEl>
                                          <p:spTgt spid="753667">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5366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a:t>CRT analyses</a:t>
            </a:r>
          </a:p>
        </p:txBody>
      </p:sp>
      <p:sp>
        <p:nvSpPr>
          <p:cNvPr id="775171" name="Rectangle 3"/>
          <p:cNvSpPr>
            <a:spLocks noGrp="1" noChangeArrowheads="1"/>
          </p:cNvSpPr>
          <p:nvPr>
            <p:ph type="body" idx="1"/>
          </p:nvPr>
        </p:nvSpPr>
        <p:spPr>
          <a:xfrm>
            <a:off x="304800" y="1828800"/>
            <a:ext cx="8458200" cy="5029200"/>
          </a:xfrm>
        </p:spPr>
        <p:txBody>
          <a:bodyPr/>
          <a:lstStyle/>
          <a:p>
            <a:r>
              <a:rPr lang="en-US" dirty="0"/>
              <a:t>In this simple situation </a:t>
            </a:r>
            <a:r>
              <a:rPr lang="en-US" dirty="0" err="1" smtClean="0">
                <a:latin typeface="Courier New" pitchFamily="49" charset="0"/>
              </a:rPr>
              <a:t>xtgee</a:t>
            </a:r>
            <a:r>
              <a:rPr lang="en-US" dirty="0" smtClean="0"/>
              <a:t> </a:t>
            </a:r>
            <a:r>
              <a:rPr lang="en-US" dirty="0"/>
              <a:t>isn’t as good as a t-test.  </a:t>
            </a:r>
          </a:p>
          <a:p>
            <a:r>
              <a:rPr lang="en-US" dirty="0"/>
              <a:t>First, because it uses a z-test when there are, in essence, only 8 observations.</a:t>
            </a:r>
          </a:p>
          <a:p>
            <a:r>
              <a:rPr lang="en-US" dirty="0"/>
              <a:t>And, further, the t-test can allow for different variances in the two groups.</a:t>
            </a:r>
          </a:p>
          <a:p>
            <a:r>
              <a:rPr lang="en-US" dirty="0"/>
              <a:t>It does it by adjusting the </a:t>
            </a:r>
            <a:r>
              <a:rPr lang="en-US" dirty="0" err="1"/>
              <a:t>d.f.</a:t>
            </a:r>
            <a:r>
              <a:rPr lang="en-US" dirty="0"/>
              <a:t> down to about 4.5.</a:t>
            </a:r>
          </a:p>
          <a:p>
            <a:pPr>
              <a:buFont typeface="Wingdings" pitchFamily="2" charset="2"/>
              <a:buNone/>
            </a:pPr>
            <a:endParaRPr lang="en-US" dirty="0"/>
          </a:p>
          <a:p>
            <a:pPr>
              <a:buFont typeface="Wingdings" pitchFamily="2" charset="2"/>
              <a:buNone/>
            </a:pPr>
            <a:endParaRPr lang="en-US" dirty="0"/>
          </a:p>
          <a:p>
            <a:pPr>
              <a:buFont typeface="Wingdings" pitchFamily="2" charset="2"/>
              <a:buNone/>
            </a:pP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75171">
                                            <p:txEl>
                                              <p:pRg st="1" end="1"/>
                                            </p:txEl>
                                          </p:spTgt>
                                        </p:tgtEl>
                                        <p:attrNameLst>
                                          <p:attrName>style.visibility</p:attrName>
                                        </p:attrNameLst>
                                      </p:cBhvr>
                                      <p:to>
                                        <p:strVal val="visible"/>
                                      </p:to>
                                    </p:set>
                                    <p:anim calcmode="lin" valueType="num">
                                      <p:cBhvr additive="base">
                                        <p:cTn id="7" dur="500" fill="hold"/>
                                        <p:tgtEl>
                                          <p:spTgt spid="775171">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751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75171">
                                            <p:txEl>
                                              <p:pRg st="2" end="2"/>
                                            </p:txEl>
                                          </p:spTgt>
                                        </p:tgtEl>
                                        <p:attrNameLst>
                                          <p:attrName>style.visibility</p:attrName>
                                        </p:attrNameLst>
                                      </p:cBhvr>
                                      <p:to>
                                        <p:strVal val="visible"/>
                                      </p:to>
                                    </p:set>
                                    <p:anim calcmode="lin" valueType="num">
                                      <p:cBhvr additive="base">
                                        <p:cTn id="13" dur="500" fill="hold"/>
                                        <p:tgtEl>
                                          <p:spTgt spid="775171">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75171">
                                            <p:txEl>
                                              <p:pRg st="2" end="2"/>
                                            </p:tx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775171">
                                            <p:txEl>
                                              <p:pRg st="3" end="3"/>
                                            </p:txEl>
                                          </p:spTgt>
                                        </p:tgtEl>
                                        <p:attrNameLst>
                                          <p:attrName>style.visibility</p:attrName>
                                        </p:attrNameLst>
                                      </p:cBhvr>
                                      <p:to>
                                        <p:strVal val="visible"/>
                                      </p:to>
                                    </p:set>
                                    <p:anim calcmode="lin" valueType="num">
                                      <p:cBhvr additive="base">
                                        <p:cTn id="17" dur="500" fill="hold"/>
                                        <p:tgtEl>
                                          <p:spTgt spid="775171">
                                            <p:txEl>
                                              <p:pRg st="3" end="3"/>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77517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5171"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ChangeArrowheads="1"/>
          </p:cNvSpPr>
          <p:nvPr>
            <p:ph type="title"/>
          </p:nvPr>
        </p:nvSpPr>
        <p:spPr/>
        <p:txBody>
          <a:bodyPr/>
          <a:lstStyle/>
          <a:p>
            <a:r>
              <a:rPr lang="en-US"/>
              <a:t>CRT analyses</a:t>
            </a:r>
          </a:p>
        </p:txBody>
      </p:sp>
      <p:sp>
        <p:nvSpPr>
          <p:cNvPr id="776195" name="Rectangle 3"/>
          <p:cNvSpPr>
            <a:spLocks noGrp="1" noChangeArrowheads="1"/>
          </p:cNvSpPr>
          <p:nvPr>
            <p:ph type="body" idx="1"/>
          </p:nvPr>
        </p:nvSpPr>
        <p:spPr>
          <a:xfrm>
            <a:off x="304800" y="1828800"/>
            <a:ext cx="8458200" cy="5029200"/>
          </a:xfrm>
        </p:spPr>
        <p:txBody>
          <a:bodyPr/>
          <a:lstStyle/>
          <a:p>
            <a:r>
              <a:rPr lang="en-US" dirty="0"/>
              <a:t>In more complicated situations, e.g., </a:t>
            </a:r>
          </a:p>
          <a:p>
            <a:pPr lvl="1"/>
            <a:r>
              <a:rPr lang="en-US" dirty="0"/>
              <a:t>Subject specific covariates</a:t>
            </a:r>
          </a:p>
          <a:p>
            <a:pPr lvl="1"/>
            <a:r>
              <a:rPr lang="en-US" dirty="0"/>
              <a:t>Unequal sample sizes</a:t>
            </a:r>
          </a:p>
          <a:p>
            <a:pPr lvl="1">
              <a:buFont typeface="Wingdings" pitchFamily="2" charset="2"/>
              <a:buNone/>
            </a:pPr>
            <a:r>
              <a:rPr lang="en-US" sz="3000" dirty="0"/>
              <a:t>we need to use clustered data techniques.</a:t>
            </a:r>
            <a:r>
              <a:rPr lang="en-US" dirty="0"/>
              <a:t> </a:t>
            </a:r>
          </a:p>
          <a:p>
            <a:r>
              <a:rPr lang="en-US" dirty="0"/>
              <a:t>Typical statistical methods</a:t>
            </a:r>
          </a:p>
          <a:p>
            <a:pPr lvl="1"/>
            <a:r>
              <a:rPr lang="en-US" dirty="0" err="1">
                <a:latin typeface="Courier New" pitchFamily="49" charset="0"/>
              </a:rPr>
              <a:t>xtgee</a:t>
            </a:r>
            <a:r>
              <a:rPr lang="en-US" dirty="0">
                <a:latin typeface="Courier New" pitchFamily="49" charset="0"/>
              </a:rPr>
              <a:t>, </a:t>
            </a:r>
            <a:r>
              <a:rPr lang="en-US" dirty="0" err="1">
                <a:latin typeface="Courier New" pitchFamily="49" charset="0"/>
              </a:rPr>
              <a:t>melogit</a:t>
            </a:r>
            <a:r>
              <a:rPr lang="en-US" dirty="0">
                <a:latin typeface="Courier New" pitchFamily="49" charset="0"/>
              </a:rPr>
              <a:t>, </a:t>
            </a:r>
            <a:r>
              <a:rPr lang="en-US" dirty="0" err="1">
                <a:latin typeface="Courier New" pitchFamily="49" charset="0"/>
              </a:rPr>
              <a:t>mepoisson</a:t>
            </a:r>
            <a:r>
              <a:rPr lang="en-US" dirty="0">
                <a:latin typeface="Courier New" pitchFamily="49" charset="0"/>
              </a:rPr>
              <a:t>, </a:t>
            </a:r>
            <a:r>
              <a:rPr lang="en-US" dirty="0" err="1">
                <a:latin typeface="Courier New" pitchFamily="49" charset="0"/>
              </a:rPr>
              <a:t>meglm</a:t>
            </a:r>
            <a:r>
              <a:rPr lang="en-US" dirty="0">
                <a:latin typeface="Courier New" pitchFamily="49" charset="0"/>
              </a:rPr>
              <a:t>, mixed </a:t>
            </a:r>
            <a:r>
              <a:rPr lang="en-US" dirty="0" smtClean="0"/>
              <a:t>in </a:t>
            </a:r>
            <a:r>
              <a:rPr lang="en-US" dirty="0"/>
              <a:t>Stata</a:t>
            </a:r>
          </a:p>
          <a:p>
            <a:pPr lvl="1"/>
            <a:r>
              <a:rPr lang="en-US" dirty="0" err="1">
                <a:latin typeface="Courier New" pitchFamily="49" charset="0"/>
              </a:rPr>
              <a:t>Proc</a:t>
            </a:r>
            <a:r>
              <a:rPr lang="en-US" dirty="0">
                <a:latin typeface="Courier New" pitchFamily="49" charset="0"/>
              </a:rPr>
              <a:t> MIXED, NLMIXED, GENMOD (with REPEATED)</a:t>
            </a:r>
            <a:r>
              <a:rPr lang="en-US" dirty="0">
                <a:latin typeface="Arial Unicode MS" pitchFamily="34" charset="-128"/>
              </a:rPr>
              <a:t>in SAS</a:t>
            </a:r>
            <a:endParaRPr lang="en-US" dirty="0"/>
          </a:p>
          <a:p>
            <a:pPr lvl="1"/>
            <a:endParaRPr lang="en-US" dirty="0">
              <a:latin typeface="Courier New" pitchFamily="49" charset="0"/>
            </a:endParaRPr>
          </a:p>
          <a:p>
            <a:pPr>
              <a:buFont typeface="Wingdings" pitchFamily="2" charset="2"/>
              <a:buNone/>
            </a:pPr>
            <a:endParaRPr lang="en-US" dirty="0"/>
          </a:p>
          <a:p>
            <a:pPr>
              <a:buFont typeface="Wingdings" pitchFamily="2" charset="2"/>
              <a:buNone/>
            </a:pPr>
            <a:endParaRPr lang="en-US" dirty="0"/>
          </a:p>
          <a:p>
            <a:pPr>
              <a:buFont typeface="Wingdings" pitchFamily="2" charset="2"/>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5474" name="Rectangle 2"/>
          <p:cNvSpPr>
            <a:spLocks noGrp="1" noChangeArrowheads="1"/>
          </p:cNvSpPr>
          <p:nvPr>
            <p:ph type="title"/>
          </p:nvPr>
        </p:nvSpPr>
        <p:spPr/>
        <p:txBody>
          <a:bodyPr/>
          <a:lstStyle/>
          <a:p>
            <a:r>
              <a:rPr lang="en-US"/>
              <a:t>CRT Sample size planning</a:t>
            </a:r>
          </a:p>
        </p:txBody>
      </p:sp>
      <p:sp>
        <p:nvSpPr>
          <p:cNvPr id="745475" name="Rectangle 3"/>
          <p:cNvSpPr>
            <a:spLocks noGrp="1" noChangeArrowheads="1"/>
          </p:cNvSpPr>
          <p:nvPr>
            <p:ph type="body" idx="1"/>
          </p:nvPr>
        </p:nvSpPr>
        <p:spPr/>
        <p:txBody>
          <a:bodyPr/>
          <a:lstStyle/>
          <a:p>
            <a:pPr>
              <a:lnSpc>
                <a:spcPct val="90000"/>
              </a:lnSpc>
            </a:pPr>
            <a:r>
              <a:rPr lang="en-US" sz="2600"/>
              <a:t>Very important observation:  With equal number of observations per cluster and no subject level covariates a very effective analysis is simply to average or total values to the cluster level and perform a simple, non-clustered analysis.  </a:t>
            </a:r>
          </a:p>
          <a:p>
            <a:pPr>
              <a:lnSpc>
                <a:spcPct val="90000"/>
              </a:lnSpc>
            </a:pPr>
            <a:r>
              <a:rPr lang="en-US" sz="2600"/>
              <a:t>For example, the t-test for the insurance claim data. </a:t>
            </a:r>
          </a:p>
          <a:p>
            <a:pPr>
              <a:lnSpc>
                <a:spcPct val="90000"/>
              </a:lnSpc>
            </a:pPr>
            <a:r>
              <a:rPr lang="en-US" sz="2600"/>
              <a:t>The CRT design is much less precise than a design with a random sample of 4,000 woman for each group (which chi-square assumes).</a:t>
            </a:r>
          </a:p>
          <a:p>
            <a:pPr>
              <a:lnSpc>
                <a:spcPct val="90000"/>
              </a:lnSpc>
            </a:pPr>
            <a:r>
              <a:rPr lang="en-US" sz="2600"/>
              <a:t>Tells us how to design studies and do sample size planning. </a:t>
            </a:r>
            <a:endParaRPr lang="en-US" sz="1600">
              <a:latin typeface="Courier New" pitchFamily="49" charset="0"/>
            </a:endParaRPr>
          </a:p>
          <a:p>
            <a:pPr>
              <a:lnSpc>
                <a:spcPct val="90000"/>
              </a:lnSpc>
              <a:buFont typeface="Wingdings" pitchFamily="2" charset="2"/>
              <a:buNone/>
            </a:pPr>
            <a:endParaRPr lang="en-US" sz="2600"/>
          </a:p>
          <a:p>
            <a:pPr>
              <a:lnSpc>
                <a:spcPct val="90000"/>
              </a:lnSpc>
              <a:buFont typeface="Wingdings" pitchFamily="2" charset="2"/>
              <a:buNone/>
            </a:pPr>
            <a:endParaRPr lang="en-US" sz="2600">
              <a:latin typeface="Courier New" pitchFamily="49" charset="0"/>
            </a:endParaRPr>
          </a:p>
          <a:p>
            <a:pPr>
              <a:lnSpc>
                <a:spcPct val="90000"/>
              </a:lnSpc>
              <a:buFont typeface="Wingdings" pitchFamily="2" charset="2"/>
              <a:buNone/>
            </a:pPr>
            <a:endParaRPr lang="en-US" sz="2600">
              <a:latin typeface="Courier New" pitchFamily="49"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45475">
                                            <p:txEl>
                                              <p:pRg st="1" end="1"/>
                                            </p:txEl>
                                          </p:spTgt>
                                        </p:tgtEl>
                                        <p:attrNameLst>
                                          <p:attrName>style.visibility</p:attrName>
                                        </p:attrNameLst>
                                      </p:cBhvr>
                                      <p:to>
                                        <p:strVal val="visible"/>
                                      </p:to>
                                    </p:set>
                                    <p:anim calcmode="lin" valueType="num">
                                      <p:cBhvr additive="base">
                                        <p:cTn id="7" dur="500" fill="hold"/>
                                        <p:tgtEl>
                                          <p:spTgt spid="74547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454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45475">
                                            <p:txEl>
                                              <p:pRg st="2" end="2"/>
                                            </p:txEl>
                                          </p:spTgt>
                                        </p:tgtEl>
                                        <p:attrNameLst>
                                          <p:attrName>style.visibility</p:attrName>
                                        </p:attrNameLst>
                                      </p:cBhvr>
                                      <p:to>
                                        <p:strVal val="visible"/>
                                      </p:to>
                                    </p:set>
                                    <p:anim calcmode="lin" valueType="num">
                                      <p:cBhvr additive="base">
                                        <p:cTn id="13" dur="500" fill="hold"/>
                                        <p:tgtEl>
                                          <p:spTgt spid="74547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454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45475">
                                            <p:txEl>
                                              <p:pRg st="3" end="3"/>
                                            </p:txEl>
                                          </p:spTgt>
                                        </p:tgtEl>
                                        <p:attrNameLst>
                                          <p:attrName>style.visibility</p:attrName>
                                        </p:attrNameLst>
                                      </p:cBhvr>
                                      <p:to>
                                        <p:strVal val="visible"/>
                                      </p:to>
                                    </p:set>
                                    <p:anim calcmode="lin" valueType="num">
                                      <p:cBhvr additive="base">
                                        <p:cTn id="19" dur="500" fill="hold"/>
                                        <p:tgtEl>
                                          <p:spTgt spid="74547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4547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8066" name="Rectangle 2"/>
          <p:cNvSpPr>
            <a:spLocks noGrp="1" noChangeArrowheads="1"/>
          </p:cNvSpPr>
          <p:nvPr>
            <p:ph type="title"/>
          </p:nvPr>
        </p:nvSpPr>
        <p:spPr/>
        <p:txBody>
          <a:bodyPr/>
          <a:lstStyle/>
          <a:p>
            <a:r>
              <a:rPr lang="en-US"/>
              <a:t>Outline</a:t>
            </a:r>
          </a:p>
        </p:txBody>
      </p:sp>
      <p:sp>
        <p:nvSpPr>
          <p:cNvPr id="728067" name="Rectangle 3"/>
          <p:cNvSpPr>
            <a:spLocks noGrp="1" noChangeArrowheads="1"/>
          </p:cNvSpPr>
          <p:nvPr>
            <p:ph type="body" idx="1"/>
          </p:nvPr>
        </p:nvSpPr>
        <p:spPr/>
        <p:txBody>
          <a:bodyPr/>
          <a:lstStyle/>
          <a:p>
            <a:pPr>
              <a:lnSpc>
                <a:spcPct val="80000"/>
              </a:lnSpc>
            </a:pPr>
            <a:r>
              <a:rPr lang="en-US" sz="2600"/>
              <a:t>Introduction</a:t>
            </a:r>
          </a:p>
          <a:p>
            <a:pPr>
              <a:lnSpc>
                <a:spcPct val="80000"/>
              </a:lnSpc>
            </a:pPr>
            <a:r>
              <a:rPr lang="en-US" sz="2600"/>
              <a:t>Examples</a:t>
            </a:r>
          </a:p>
          <a:p>
            <a:pPr>
              <a:lnSpc>
                <a:spcPct val="80000"/>
              </a:lnSpc>
            </a:pPr>
            <a:r>
              <a:rPr lang="en-US" sz="2600"/>
              <a:t>Design and analysis issues</a:t>
            </a:r>
          </a:p>
          <a:p>
            <a:pPr>
              <a:lnSpc>
                <a:spcPct val="80000"/>
              </a:lnSpc>
            </a:pPr>
            <a:r>
              <a:rPr lang="en-US" sz="2600"/>
              <a:t>Cluster randomized trials (CRTs)</a:t>
            </a:r>
          </a:p>
          <a:p>
            <a:pPr lvl="1">
              <a:lnSpc>
                <a:spcPct val="80000"/>
              </a:lnSpc>
            </a:pPr>
            <a:r>
              <a:rPr lang="en-US" sz="2200"/>
              <a:t>Statistical analysis of CRTs</a:t>
            </a:r>
          </a:p>
          <a:p>
            <a:pPr lvl="1">
              <a:lnSpc>
                <a:spcPct val="80000"/>
              </a:lnSpc>
            </a:pPr>
            <a:r>
              <a:rPr lang="en-US" sz="2200"/>
              <a:t>Design considerations for CRTs</a:t>
            </a:r>
          </a:p>
          <a:p>
            <a:pPr>
              <a:lnSpc>
                <a:spcPct val="80000"/>
              </a:lnSpc>
            </a:pPr>
            <a:r>
              <a:rPr lang="en-US" sz="2600"/>
              <a:t>Interrupted time series designs (IRTs)</a:t>
            </a:r>
          </a:p>
          <a:p>
            <a:pPr lvl="1">
              <a:lnSpc>
                <a:spcPct val="80000"/>
              </a:lnSpc>
            </a:pPr>
            <a:r>
              <a:rPr lang="en-US" sz="2200"/>
              <a:t>Statistical analysis of IRTs</a:t>
            </a:r>
          </a:p>
          <a:p>
            <a:pPr lvl="1">
              <a:lnSpc>
                <a:spcPct val="80000"/>
              </a:lnSpc>
            </a:pPr>
            <a:r>
              <a:rPr lang="en-US" sz="2200"/>
              <a:t>Design considerations for IRTs</a:t>
            </a:r>
          </a:p>
          <a:p>
            <a:pPr>
              <a:lnSpc>
                <a:spcPct val="80000"/>
              </a:lnSpc>
            </a:pPr>
            <a:r>
              <a:rPr lang="en-US" sz="2600"/>
              <a:t>Design variations</a:t>
            </a:r>
          </a:p>
          <a:p>
            <a:pPr>
              <a:lnSpc>
                <a:spcPct val="80000"/>
              </a:lnSpc>
            </a:pPr>
            <a:r>
              <a:rPr lang="en-US" sz="2600"/>
              <a:t>Summary</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6498" name="Rectangle 2"/>
          <p:cNvSpPr>
            <a:spLocks noGrp="1" noChangeArrowheads="1"/>
          </p:cNvSpPr>
          <p:nvPr>
            <p:ph type="title"/>
          </p:nvPr>
        </p:nvSpPr>
        <p:spPr/>
        <p:txBody>
          <a:bodyPr/>
          <a:lstStyle/>
          <a:p>
            <a:r>
              <a:rPr lang="en-US"/>
              <a:t>Sample size considerations</a:t>
            </a:r>
          </a:p>
        </p:txBody>
      </p:sp>
      <p:sp>
        <p:nvSpPr>
          <p:cNvPr id="746499" name="Rectangle 3"/>
          <p:cNvSpPr>
            <a:spLocks noGrp="1" noChangeArrowheads="1"/>
          </p:cNvSpPr>
          <p:nvPr>
            <p:ph type="body" idx="1"/>
          </p:nvPr>
        </p:nvSpPr>
        <p:spPr/>
        <p:txBody>
          <a:bodyPr/>
          <a:lstStyle/>
          <a:p>
            <a:pPr marL="0" indent="0">
              <a:buFont typeface="Wingdings" pitchFamily="2" charset="2"/>
              <a:buNone/>
            </a:pPr>
            <a:r>
              <a:rPr lang="en-US"/>
              <a:t>Sample size basic:</a:t>
            </a:r>
          </a:p>
          <a:p>
            <a:pPr marL="0" indent="0">
              <a:buFont typeface="Wingdings" pitchFamily="2" charset="2"/>
              <a:buNone/>
            </a:pPr>
            <a:endParaRPr lang="en-US" sz="1800"/>
          </a:p>
          <a:p>
            <a:pPr marL="0" indent="0">
              <a:buFont typeface="Wingdings" pitchFamily="2" charset="2"/>
              <a:buNone/>
            </a:pPr>
            <a:r>
              <a:rPr lang="en-US"/>
              <a:t>For a given effect size, sample size depends on the standard error (SE) of the estimate, or, more precisely, it is proportional to the square of the SE, i.e., the variance:</a:t>
            </a:r>
          </a:p>
          <a:p>
            <a:pPr marL="0" indent="0">
              <a:buFont typeface="Wingdings" pitchFamily="2" charset="2"/>
              <a:buNone/>
            </a:pPr>
            <a:r>
              <a:rPr lang="en-US"/>
              <a:t>      sample size </a:t>
            </a:r>
            <a:r>
              <a:rPr lang="en-US">
                <a:sym typeface="Symbol" pitchFamily="18" charset="2"/>
              </a:rPr>
              <a:t></a:t>
            </a:r>
            <a:r>
              <a:rPr lang="en-US"/>
              <a:t> variance of estimate</a:t>
            </a:r>
          </a:p>
          <a:p>
            <a:pPr marL="0" indent="0">
              <a:buFont typeface="Wingdings" pitchFamily="2" charset="2"/>
              <a:buNone/>
            </a:pPr>
            <a:r>
              <a:rPr lang="en-US"/>
              <a:t>So, if a design doubles, say, the variance then the required sample size doubles.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46499">
                                            <p:txEl>
                                              <p:pRg st="4" end="4"/>
                                            </p:txEl>
                                          </p:spTgt>
                                        </p:tgtEl>
                                        <p:attrNameLst>
                                          <p:attrName>style.visibility</p:attrName>
                                        </p:attrNameLst>
                                      </p:cBhvr>
                                      <p:to>
                                        <p:strVal val="visible"/>
                                      </p:to>
                                    </p:set>
                                    <p:anim calcmode="lin" valueType="num">
                                      <p:cBhvr additive="base">
                                        <p:cTn id="7" dur="500" fill="hold"/>
                                        <p:tgtEl>
                                          <p:spTgt spid="746499">
                                            <p:txEl>
                                              <p:pRg st="4" end="4"/>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4649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22" name="Rectangle 2"/>
          <p:cNvSpPr>
            <a:spLocks noGrp="1" noChangeArrowheads="1"/>
          </p:cNvSpPr>
          <p:nvPr>
            <p:ph type="title"/>
          </p:nvPr>
        </p:nvSpPr>
        <p:spPr/>
        <p:txBody>
          <a:bodyPr/>
          <a:lstStyle/>
          <a:p>
            <a:r>
              <a:rPr lang="en-US"/>
              <a:t>Sample size considerations</a:t>
            </a:r>
          </a:p>
        </p:txBody>
      </p:sp>
      <p:sp>
        <p:nvSpPr>
          <p:cNvPr id="747523" name="Rectangle 3"/>
          <p:cNvSpPr>
            <a:spLocks noGrp="1" noChangeArrowheads="1"/>
          </p:cNvSpPr>
          <p:nvPr>
            <p:ph type="body" idx="1"/>
          </p:nvPr>
        </p:nvSpPr>
        <p:spPr/>
        <p:txBody>
          <a:bodyPr/>
          <a:lstStyle/>
          <a:p>
            <a:pPr marL="0" indent="0">
              <a:buFont typeface="Wingdings" pitchFamily="2" charset="2"/>
              <a:buNone/>
            </a:pPr>
            <a:r>
              <a:rPr lang="en-US"/>
              <a:t>So the key is to figure out how much a CRT increases the variance of the estimate.  Then we know how much larger a sample size will be required.  This proportional increase in variance is known as the </a:t>
            </a:r>
            <a:r>
              <a:rPr lang="en-US" i="1"/>
              <a:t>design effect (Deff)</a:t>
            </a:r>
            <a:r>
              <a:rPr lang="en-US"/>
              <a:t> and is given by the formula:</a:t>
            </a:r>
            <a:endParaRPr lang="en-US" sz="1600"/>
          </a:p>
          <a:p>
            <a:pPr marL="0" indent="0">
              <a:buFont typeface="Wingdings" pitchFamily="2" charset="2"/>
              <a:buNone/>
            </a:pPr>
            <a:r>
              <a:rPr lang="en-US"/>
              <a:t>		Deff = 1+ (n-1)</a:t>
            </a:r>
            <a:r>
              <a:rPr lang="en-US">
                <a:sym typeface="Symbol" pitchFamily="18" charset="2"/>
              </a:rPr>
              <a:t>,</a:t>
            </a:r>
          </a:p>
          <a:p>
            <a:pPr marL="0" indent="0">
              <a:buFont typeface="Wingdings" pitchFamily="2" charset="2"/>
              <a:buNone/>
            </a:pPr>
            <a:r>
              <a:rPr lang="en-US">
                <a:sym typeface="Symbol" pitchFamily="18" charset="2"/>
              </a:rPr>
              <a:t>Where n is the sample size per cluster and  is the intraclass correlation within a cluster.  </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546" name="Rectangle 2"/>
          <p:cNvSpPr>
            <a:spLocks noGrp="1" noChangeArrowheads="1"/>
          </p:cNvSpPr>
          <p:nvPr>
            <p:ph type="title"/>
          </p:nvPr>
        </p:nvSpPr>
        <p:spPr/>
        <p:txBody>
          <a:bodyPr/>
          <a:lstStyle/>
          <a:p>
            <a:r>
              <a:rPr lang="en-US"/>
              <a:t>Sample size considerations</a:t>
            </a:r>
          </a:p>
        </p:txBody>
      </p:sp>
      <p:sp>
        <p:nvSpPr>
          <p:cNvPr id="748547" name="Rectangle 3"/>
          <p:cNvSpPr>
            <a:spLocks noGrp="1" noChangeArrowheads="1"/>
          </p:cNvSpPr>
          <p:nvPr>
            <p:ph type="body" sz="half" idx="1"/>
          </p:nvPr>
        </p:nvSpPr>
        <p:spPr>
          <a:xfrm>
            <a:off x="457200" y="1719263"/>
            <a:ext cx="7924800" cy="1862137"/>
          </a:xfrm>
        </p:spPr>
        <p:txBody>
          <a:bodyPr/>
          <a:lstStyle/>
          <a:p>
            <a:pPr marL="0" indent="0">
              <a:buFont typeface="Wingdings" pitchFamily="2" charset="2"/>
              <a:buNone/>
            </a:pPr>
            <a:r>
              <a:rPr lang="en-US" sz="2600"/>
              <a:t>Suppose a subject-level randomized trial requires 100 subjects per arm.  How many more are needed for a cluster randomized trial?</a:t>
            </a:r>
          </a:p>
          <a:p>
            <a:pPr marL="0" indent="0">
              <a:buFont typeface="Wingdings" pitchFamily="2" charset="2"/>
              <a:buNone/>
            </a:pPr>
            <a:endParaRPr lang="en-US" sz="2600">
              <a:sym typeface="Symbol" pitchFamily="18" charset="2"/>
            </a:endParaRPr>
          </a:p>
        </p:txBody>
      </p:sp>
      <p:graphicFrame>
        <p:nvGraphicFramePr>
          <p:cNvPr id="748671" name="Object 127"/>
          <p:cNvGraphicFramePr>
            <a:graphicFrameLocks noGrp="1" noChangeAspect="1"/>
          </p:cNvGraphicFramePr>
          <p:nvPr>
            <p:ph sz="quarter" idx="3"/>
          </p:nvPr>
        </p:nvGraphicFramePr>
        <p:xfrm>
          <a:off x="409575" y="3165475"/>
          <a:ext cx="7889875" cy="2789238"/>
        </p:xfrm>
        <a:graphic>
          <a:graphicData uri="http://schemas.openxmlformats.org/presentationml/2006/ole">
            <mc:AlternateContent xmlns:mc="http://schemas.openxmlformats.org/markup-compatibility/2006">
              <mc:Choice xmlns:v="urn:schemas-microsoft-com:vml" Requires="v">
                <p:oleObj spid="_x0000_s748678" name="Document" r:id="rId4" imgW="5532849" imgH="1953314" progId="Word.Document.8">
                  <p:embed/>
                </p:oleObj>
              </mc:Choice>
              <mc:Fallback>
                <p:oleObj name="Document" r:id="rId4" imgW="5532849" imgH="1953314" progId="Word.Document.8">
                  <p:embed/>
                  <p:pic>
                    <p:nvPicPr>
                      <p:cNvPr id="0" name="Picture 12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9575" y="3165475"/>
                        <a:ext cx="7889875" cy="2789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5714" name="Rectangle 2"/>
          <p:cNvSpPr>
            <a:spLocks noGrp="1" noChangeArrowheads="1"/>
          </p:cNvSpPr>
          <p:nvPr>
            <p:ph type="title"/>
          </p:nvPr>
        </p:nvSpPr>
        <p:spPr/>
        <p:txBody>
          <a:bodyPr/>
          <a:lstStyle/>
          <a:p>
            <a:r>
              <a:rPr lang="en-US"/>
              <a:t>Design considerations</a:t>
            </a:r>
          </a:p>
        </p:txBody>
      </p:sp>
      <p:sp>
        <p:nvSpPr>
          <p:cNvPr id="755715" name="Rectangle 3"/>
          <p:cNvSpPr>
            <a:spLocks noGrp="1" noChangeArrowheads="1"/>
          </p:cNvSpPr>
          <p:nvPr>
            <p:ph type="body" sz="half" idx="1"/>
          </p:nvPr>
        </p:nvSpPr>
        <p:spPr>
          <a:xfrm>
            <a:off x="457200" y="1719263"/>
            <a:ext cx="8382000" cy="4411662"/>
          </a:xfrm>
        </p:spPr>
        <p:txBody>
          <a:bodyPr/>
          <a:lstStyle/>
          <a:p>
            <a:pPr marL="0" indent="0">
              <a:buFont typeface="Wingdings" pitchFamily="2" charset="2"/>
              <a:buNone/>
            </a:pPr>
            <a:r>
              <a:rPr lang="en-US" sz="2600"/>
              <a:t>Another way to look at the same idea is that the variability of the estimate has two components:  the</a:t>
            </a:r>
          </a:p>
          <a:p>
            <a:pPr marL="0" indent="0">
              <a:buFont typeface="Wingdings" pitchFamily="2" charset="2"/>
              <a:buNone/>
            </a:pPr>
            <a:r>
              <a:rPr lang="en-US" sz="2600"/>
              <a:t>within cluster variation,      , and the between cluster</a:t>
            </a:r>
          </a:p>
          <a:p>
            <a:pPr marL="0" indent="0">
              <a:buFont typeface="Wingdings" pitchFamily="2" charset="2"/>
              <a:buNone/>
            </a:pPr>
            <a:r>
              <a:rPr lang="en-US" sz="2600"/>
              <a:t>variation,      :  </a:t>
            </a:r>
          </a:p>
          <a:p>
            <a:pPr marL="0" indent="0">
              <a:buFont typeface="Wingdings" pitchFamily="2" charset="2"/>
              <a:buNone/>
            </a:pPr>
            <a:endParaRPr lang="en-US" sz="2600"/>
          </a:p>
          <a:p>
            <a:pPr marL="0" indent="0">
              <a:buFont typeface="Wingdings" pitchFamily="2" charset="2"/>
              <a:buNone/>
            </a:pPr>
            <a:r>
              <a:rPr lang="en-US" sz="2600"/>
              <a:t>Var(estimate) </a:t>
            </a:r>
          </a:p>
          <a:p>
            <a:pPr marL="0" indent="0">
              <a:buFont typeface="Wingdings" pitchFamily="2" charset="2"/>
              <a:buNone/>
            </a:pPr>
            <a:endParaRPr lang="en-US" sz="2600"/>
          </a:p>
          <a:p>
            <a:pPr marL="0" indent="0">
              <a:buFont typeface="Wingdings" pitchFamily="2" charset="2"/>
              <a:buNone/>
            </a:pPr>
            <a:r>
              <a:rPr lang="en-US" sz="2600"/>
              <a:t>where </a:t>
            </a:r>
            <a:r>
              <a:rPr lang="en-US" sz="2600" i="1"/>
              <a:t>m =</a:t>
            </a:r>
            <a:r>
              <a:rPr lang="en-US" sz="2600"/>
              <a:t> number of clusters and</a:t>
            </a:r>
          </a:p>
          <a:p>
            <a:pPr marL="0" indent="0">
              <a:buFont typeface="Wingdings" pitchFamily="2" charset="2"/>
              <a:buNone/>
            </a:pPr>
            <a:r>
              <a:rPr lang="en-US" sz="2600"/>
              <a:t>	</a:t>
            </a:r>
            <a:r>
              <a:rPr lang="en-US" sz="2600" i="1"/>
              <a:t>n</a:t>
            </a:r>
            <a:r>
              <a:rPr lang="en-US" sz="2600"/>
              <a:t> = number of observations per cluster</a:t>
            </a:r>
          </a:p>
          <a:p>
            <a:pPr marL="0" indent="0">
              <a:buFont typeface="Wingdings" pitchFamily="2" charset="2"/>
              <a:buNone/>
            </a:pPr>
            <a:endParaRPr lang="en-US" sz="2600">
              <a:sym typeface="Symbol" pitchFamily="18" charset="2"/>
            </a:endParaRPr>
          </a:p>
        </p:txBody>
      </p:sp>
      <p:graphicFrame>
        <p:nvGraphicFramePr>
          <p:cNvPr id="755751" name="Object 39"/>
          <p:cNvGraphicFramePr>
            <a:graphicFrameLocks noGrp="1" noChangeAspect="1"/>
          </p:cNvGraphicFramePr>
          <p:nvPr>
            <p:ph sz="quarter" idx="2"/>
          </p:nvPr>
        </p:nvGraphicFramePr>
        <p:xfrm>
          <a:off x="1905000" y="2971800"/>
          <a:ext cx="460375" cy="533400"/>
        </p:xfrm>
        <a:graphic>
          <a:graphicData uri="http://schemas.openxmlformats.org/presentationml/2006/ole">
            <mc:AlternateContent xmlns:mc="http://schemas.openxmlformats.org/markup-compatibility/2006">
              <mc:Choice xmlns:v="urn:schemas-microsoft-com:vml" Requires="v">
                <p:oleObj spid="_x0000_s755770" name="Equation" r:id="rId3" imgW="406080" imgH="469800" progId="Equation.3">
                  <p:embed/>
                </p:oleObj>
              </mc:Choice>
              <mc:Fallback>
                <p:oleObj name="Equation" r:id="rId3" imgW="406080" imgH="469800" progId="Equation.3">
                  <p:embed/>
                  <p:pic>
                    <p:nvPicPr>
                      <p:cNvPr id="0" name="Picture 3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2971800"/>
                        <a:ext cx="460375"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55750" name="Rectangle 38"/>
          <p:cNvSpPr>
            <a:spLocks noChangeArrowheads="1"/>
          </p:cNvSpPr>
          <p:nvPr/>
        </p:nvSpPr>
        <p:spPr bwMode="auto">
          <a:xfrm>
            <a:off x="0" y="0"/>
            <a:ext cx="9144000" cy="0"/>
          </a:xfrm>
          <a:prstGeom prst="rect">
            <a:avLst/>
          </a:prstGeom>
          <a:noFill/>
          <a:ln w="9525" algn="ctr">
            <a:noFill/>
            <a:miter lim="800000"/>
            <a:headEnd/>
            <a:tailEnd/>
          </a:ln>
          <a:effectLst/>
        </p:spPr>
        <p:txBody>
          <a:bodyPr wrap="none" anchor="ctr">
            <a:spAutoFit/>
          </a:bodyPr>
          <a:lstStyle/>
          <a:p>
            <a:endParaRPr lang="en-US"/>
          </a:p>
        </p:txBody>
      </p:sp>
      <p:graphicFrame>
        <p:nvGraphicFramePr>
          <p:cNvPr id="755749" name="Object 37"/>
          <p:cNvGraphicFramePr>
            <a:graphicFrameLocks noChangeAspect="1"/>
          </p:cNvGraphicFramePr>
          <p:nvPr/>
        </p:nvGraphicFramePr>
        <p:xfrm>
          <a:off x="3124200" y="3657600"/>
          <a:ext cx="2743200" cy="815975"/>
        </p:xfrm>
        <a:graphic>
          <a:graphicData uri="http://schemas.openxmlformats.org/presentationml/2006/ole">
            <mc:AlternateContent xmlns:mc="http://schemas.openxmlformats.org/markup-compatibility/2006">
              <mc:Choice xmlns:v="urn:schemas-microsoft-com:vml" Requires="v">
                <p:oleObj spid="_x0000_s755771" name="Equation" r:id="rId5" imgW="1447560" imgH="812520" progId="Equation.3">
                  <p:embed/>
                </p:oleObj>
              </mc:Choice>
              <mc:Fallback>
                <p:oleObj name="Equation" r:id="rId5" imgW="1447560" imgH="812520" progId="Equation.3">
                  <p:embed/>
                  <p:pic>
                    <p:nvPicPr>
                      <p:cNvPr id="0" name="Picture 3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3657600"/>
                        <a:ext cx="2743200" cy="815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55753" name="Object 41"/>
          <p:cNvGraphicFramePr>
            <a:graphicFrameLocks noGrp="1" noChangeAspect="1"/>
          </p:cNvGraphicFramePr>
          <p:nvPr>
            <p:ph sz="quarter" idx="3"/>
          </p:nvPr>
        </p:nvGraphicFramePr>
        <p:xfrm>
          <a:off x="3886200" y="2514600"/>
          <a:ext cx="504825" cy="533400"/>
        </p:xfrm>
        <a:graphic>
          <a:graphicData uri="http://schemas.openxmlformats.org/presentationml/2006/ole">
            <mc:AlternateContent xmlns:mc="http://schemas.openxmlformats.org/markup-compatibility/2006">
              <mc:Choice xmlns:v="urn:schemas-microsoft-com:vml" Requires="v">
                <p:oleObj spid="_x0000_s755772" name="Equation" r:id="rId7" imgW="457200" imgH="482400" progId="Equation.3">
                  <p:embed/>
                </p:oleObj>
              </mc:Choice>
              <mc:Fallback>
                <p:oleObj name="Equation" r:id="rId7" imgW="457200" imgH="482400" progId="Equation.3">
                  <p:embed/>
                  <p:pic>
                    <p:nvPicPr>
                      <p:cNvPr id="0" name="Picture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86200" y="2514600"/>
                        <a:ext cx="504825"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6738" name="Rectangle 2"/>
          <p:cNvSpPr>
            <a:spLocks noGrp="1" noChangeArrowheads="1"/>
          </p:cNvSpPr>
          <p:nvPr>
            <p:ph type="title"/>
          </p:nvPr>
        </p:nvSpPr>
        <p:spPr/>
        <p:txBody>
          <a:bodyPr/>
          <a:lstStyle/>
          <a:p>
            <a:r>
              <a:rPr lang="en-US"/>
              <a:t>Design considerations</a:t>
            </a:r>
          </a:p>
        </p:txBody>
      </p:sp>
      <p:sp>
        <p:nvSpPr>
          <p:cNvPr id="756739" name="Rectangle 3"/>
          <p:cNvSpPr>
            <a:spLocks noGrp="1" noChangeArrowheads="1"/>
          </p:cNvSpPr>
          <p:nvPr>
            <p:ph type="body" sz="half" idx="1"/>
          </p:nvPr>
        </p:nvSpPr>
        <p:spPr>
          <a:xfrm>
            <a:off x="457200" y="1719263"/>
            <a:ext cx="8229600" cy="4681537"/>
          </a:xfrm>
        </p:spPr>
        <p:txBody>
          <a:bodyPr/>
          <a:lstStyle/>
          <a:p>
            <a:pPr marL="0" indent="0">
              <a:buFont typeface="Wingdings" pitchFamily="2" charset="2"/>
              <a:buNone/>
            </a:pPr>
            <a:r>
              <a:rPr lang="en-US" sz="2600"/>
              <a:t>The intraclass correlation is given by </a:t>
            </a:r>
          </a:p>
          <a:p>
            <a:pPr marL="0" indent="0">
              <a:buFont typeface="Wingdings" pitchFamily="2" charset="2"/>
              <a:buNone/>
            </a:pPr>
            <a:endParaRPr lang="en-US" sz="2600"/>
          </a:p>
          <a:p>
            <a:pPr marL="0" indent="0">
              <a:buFont typeface="Wingdings" pitchFamily="2" charset="2"/>
              <a:buNone/>
            </a:pPr>
            <a:r>
              <a:rPr lang="en-US" sz="2600"/>
              <a:t> 				  .</a:t>
            </a:r>
          </a:p>
          <a:p>
            <a:pPr marL="0" indent="0">
              <a:buFont typeface="Wingdings" pitchFamily="2" charset="2"/>
              <a:buNone/>
            </a:pPr>
            <a:endParaRPr lang="en-US" sz="2600"/>
          </a:p>
          <a:p>
            <a:pPr marL="0" indent="0">
              <a:buFont typeface="Wingdings" pitchFamily="2" charset="2"/>
              <a:buNone/>
            </a:pPr>
            <a:r>
              <a:rPr lang="en-US" sz="2600"/>
              <a:t>So when the intraclass correlation is 0.5, the two components of the variance are equal.  Consider the case when they are both equal to, say, 5 and let’s see what happens when we try different values of m and n.</a:t>
            </a:r>
          </a:p>
          <a:p>
            <a:pPr marL="0" indent="0">
              <a:buFont typeface="Wingdings" pitchFamily="2" charset="2"/>
              <a:buNone/>
            </a:pPr>
            <a:endParaRPr lang="en-US" sz="2600">
              <a:sym typeface="Symbol" pitchFamily="18" charset="2"/>
            </a:endParaRPr>
          </a:p>
        </p:txBody>
      </p:sp>
      <p:sp>
        <p:nvSpPr>
          <p:cNvPr id="756740" name="Rectangle 4"/>
          <p:cNvSpPr>
            <a:spLocks noChangeArrowheads="1"/>
          </p:cNvSpPr>
          <p:nvPr/>
        </p:nvSpPr>
        <p:spPr bwMode="auto">
          <a:xfrm>
            <a:off x="0" y="0"/>
            <a:ext cx="9144000" cy="0"/>
          </a:xfrm>
          <a:prstGeom prst="rect">
            <a:avLst/>
          </a:prstGeom>
          <a:noFill/>
          <a:ln w="9525" algn="ctr">
            <a:noFill/>
            <a:miter lim="800000"/>
            <a:headEnd/>
            <a:tailEnd/>
          </a:ln>
          <a:effectLst/>
        </p:spPr>
        <p:txBody>
          <a:bodyPr wrap="none" anchor="ctr">
            <a:spAutoFit/>
          </a:bodyPr>
          <a:lstStyle/>
          <a:p>
            <a:endParaRPr lang="en-US"/>
          </a:p>
        </p:txBody>
      </p:sp>
      <p:sp>
        <p:nvSpPr>
          <p:cNvPr id="756745" name="Rectangle 9"/>
          <p:cNvSpPr>
            <a:spLocks noChangeArrowheads="1"/>
          </p:cNvSpPr>
          <p:nvPr/>
        </p:nvSpPr>
        <p:spPr bwMode="auto">
          <a:xfrm>
            <a:off x="0" y="0"/>
            <a:ext cx="9144000" cy="0"/>
          </a:xfrm>
          <a:prstGeom prst="rect">
            <a:avLst/>
          </a:prstGeom>
          <a:noFill/>
          <a:ln w="9525" algn="ctr">
            <a:noFill/>
            <a:miter lim="800000"/>
            <a:headEnd/>
            <a:tailEnd/>
          </a:ln>
          <a:effectLst/>
        </p:spPr>
        <p:txBody>
          <a:bodyPr wrap="none" anchor="ctr">
            <a:spAutoFit/>
          </a:bodyPr>
          <a:lstStyle/>
          <a:p>
            <a:endParaRPr lang="en-US"/>
          </a:p>
        </p:txBody>
      </p:sp>
      <p:graphicFrame>
        <p:nvGraphicFramePr>
          <p:cNvPr id="756744" name="Object 8"/>
          <p:cNvGraphicFramePr>
            <a:graphicFrameLocks noChangeAspect="1"/>
          </p:cNvGraphicFramePr>
          <p:nvPr/>
        </p:nvGraphicFramePr>
        <p:xfrm>
          <a:off x="2514600" y="2362200"/>
          <a:ext cx="1692275" cy="936625"/>
        </p:xfrm>
        <a:graphic>
          <a:graphicData uri="http://schemas.openxmlformats.org/presentationml/2006/ole">
            <mc:AlternateContent xmlns:mc="http://schemas.openxmlformats.org/markup-compatibility/2006">
              <mc:Choice xmlns:v="urn:schemas-microsoft-com:vml" Requires="v">
                <p:oleObj spid="_x0000_s756751" name="Equation" r:id="rId3" imgW="1689100" imgH="939800" progId="Equation.3">
                  <p:embed/>
                </p:oleObj>
              </mc:Choice>
              <mc:Fallback>
                <p:oleObj name="Equation" r:id="rId3" imgW="1689100" imgH="939800" progId="Equation.3">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2362200"/>
                        <a:ext cx="1692275" cy="936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62" name="Rectangle 2"/>
          <p:cNvSpPr>
            <a:spLocks noGrp="1" noChangeArrowheads="1"/>
          </p:cNvSpPr>
          <p:nvPr>
            <p:ph type="title"/>
          </p:nvPr>
        </p:nvSpPr>
        <p:spPr/>
        <p:txBody>
          <a:bodyPr/>
          <a:lstStyle/>
          <a:p>
            <a:r>
              <a:rPr lang="en-US"/>
              <a:t>Design considerations</a:t>
            </a:r>
          </a:p>
        </p:txBody>
      </p:sp>
      <p:sp>
        <p:nvSpPr>
          <p:cNvPr id="757763" name="Rectangle 3"/>
          <p:cNvSpPr>
            <a:spLocks noGrp="1" noChangeArrowheads="1"/>
          </p:cNvSpPr>
          <p:nvPr>
            <p:ph type="body" sz="half" idx="1"/>
          </p:nvPr>
        </p:nvSpPr>
        <p:spPr>
          <a:xfrm>
            <a:off x="457200" y="1719263"/>
            <a:ext cx="7924800" cy="1862137"/>
          </a:xfrm>
        </p:spPr>
        <p:txBody>
          <a:bodyPr/>
          <a:lstStyle/>
          <a:p>
            <a:pPr marL="0" indent="0">
              <a:buFont typeface="Wingdings" pitchFamily="2" charset="2"/>
              <a:buNone/>
            </a:pPr>
            <a:r>
              <a:rPr lang="en-US" sz="2600"/>
              <a:t>Values of		 when both variances are 5 for</a:t>
            </a:r>
          </a:p>
          <a:p>
            <a:pPr marL="0" indent="0">
              <a:buFont typeface="Wingdings" pitchFamily="2" charset="2"/>
              <a:buNone/>
            </a:pPr>
            <a:endParaRPr lang="en-US" sz="1400"/>
          </a:p>
          <a:p>
            <a:pPr marL="0" indent="0">
              <a:buFont typeface="Wingdings" pitchFamily="2" charset="2"/>
              <a:buNone/>
            </a:pPr>
            <a:r>
              <a:rPr lang="en-US" sz="2600"/>
              <a:t>various combinations of </a:t>
            </a:r>
            <a:r>
              <a:rPr lang="en-US" sz="2600" i="1"/>
              <a:t>m</a:t>
            </a:r>
            <a:r>
              <a:rPr lang="en-US" sz="2600"/>
              <a:t> and </a:t>
            </a:r>
            <a:r>
              <a:rPr lang="en-US" sz="2600" i="1"/>
              <a:t>n</a:t>
            </a:r>
            <a:r>
              <a:rPr lang="en-US" sz="2600"/>
              <a:t>. </a:t>
            </a:r>
          </a:p>
          <a:p>
            <a:pPr marL="0" indent="0">
              <a:buFont typeface="Wingdings" pitchFamily="2" charset="2"/>
              <a:buNone/>
            </a:pPr>
            <a:endParaRPr lang="en-US" sz="2600">
              <a:sym typeface="Symbol" pitchFamily="18" charset="2"/>
            </a:endParaRPr>
          </a:p>
        </p:txBody>
      </p:sp>
      <p:graphicFrame>
        <p:nvGraphicFramePr>
          <p:cNvPr id="757826" name="Group 66"/>
          <p:cNvGraphicFramePr>
            <a:graphicFrameLocks noGrp="1"/>
          </p:cNvGraphicFramePr>
          <p:nvPr>
            <p:ph sz="quarter" idx="3"/>
          </p:nvPr>
        </p:nvGraphicFramePr>
        <p:xfrm>
          <a:off x="609600" y="3048000"/>
          <a:ext cx="8305800" cy="2834640"/>
        </p:xfrm>
        <a:graphic>
          <a:graphicData uri="http://schemas.openxmlformats.org/drawingml/2006/table">
            <a:tbl>
              <a:tblPr/>
              <a:tblGrid>
                <a:gridCol w="2514600"/>
                <a:gridCol w="2209800"/>
                <a:gridCol w="1581150"/>
                <a:gridCol w="2000250"/>
              </a:tblGrid>
              <a:tr h="42545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1" u="none" strike="noStrike" cap="none" normalizeH="0" baseline="0" smtClean="0">
                          <a:ln>
                            <a:noFill/>
                          </a:ln>
                          <a:solidFill>
                            <a:schemeClr val="tx1"/>
                          </a:solidFill>
                          <a:effectLst/>
                          <a:latin typeface="Arial" charset="0"/>
                          <a:sym typeface="Symbol" pitchFamily="18" charset="2"/>
                        </a:rPr>
                        <a:t>m</a:t>
                      </a:r>
                      <a:r>
                        <a:rPr kumimoji="0" lang="en-US" sz="2600" b="0" i="0" u="none" strike="noStrike" cap="none" normalizeH="0" baseline="0" smtClean="0">
                          <a:ln>
                            <a:noFill/>
                          </a:ln>
                          <a:solidFill>
                            <a:schemeClr val="tx1"/>
                          </a:solidFill>
                          <a:effectLst/>
                          <a:latin typeface="Arial" charset="0"/>
                          <a:sym typeface="Symbol" pitchFamily="18" charset="2"/>
                        </a:rPr>
                        <a:t>=no. of clusters</a:t>
                      </a:r>
                      <a:endParaRPr kumimoji="0" lang="en-US" sz="26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1" u="none" strike="noStrike" cap="none" normalizeH="0" baseline="0" smtClean="0">
                          <a:ln>
                            <a:noFill/>
                          </a:ln>
                          <a:solidFill>
                            <a:schemeClr val="tx1"/>
                          </a:solidFill>
                          <a:effectLst/>
                          <a:latin typeface="Arial" charset="0"/>
                          <a:sym typeface="Symbol" pitchFamily="18" charset="2"/>
                        </a:rPr>
                        <a:t>n</a:t>
                      </a:r>
                      <a:r>
                        <a:rPr kumimoji="0" lang="en-US" sz="2600" b="0" i="0" u="none" strike="noStrike" cap="none" normalizeH="0" baseline="0" smtClean="0">
                          <a:ln>
                            <a:noFill/>
                          </a:ln>
                          <a:solidFill>
                            <a:schemeClr val="tx1"/>
                          </a:solidFill>
                          <a:effectLst/>
                          <a:latin typeface="Arial" charset="0"/>
                          <a:sym typeface="Symbol" pitchFamily="18" charset="2"/>
                        </a:rPr>
                        <a:t>=no. of obs per cluster</a:t>
                      </a:r>
                      <a:endParaRPr kumimoji="0" lang="en-US" sz="26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sym typeface="Symbol" pitchFamily="18" charset="2"/>
                        </a:rPr>
                        <a:t>Variance </a:t>
                      </a:r>
                      <a:endParaRPr kumimoji="0" lang="en-US" sz="26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Total sample size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50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0.104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1,250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1463">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0.550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1.050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757808" name="Object 48"/>
          <p:cNvGraphicFramePr>
            <a:graphicFrameLocks noGrp="1" noChangeAspect="1"/>
          </p:cNvGraphicFramePr>
          <p:nvPr>
            <p:ph sz="quarter" idx="2"/>
          </p:nvPr>
        </p:nvGraphicFramePr>
        <p:xfrm>
          <a:off x="2057400" y="1600200"/>
          <a:ext cx="1219200" cy="812800"/>
        </p:xfrm>
        <a:graphic>
          <a:graphicData uri="http://schemas.openxmlformats.org/presentationml/2006/ole">
            <mc:AlternateContent xmlns:mc="http://schemas.openxmlformats.org/markup-compatibility/2006">
              <mc:Choice xmlns:v="urn:schemas-microsoft-com:vml" Requires="v">
                <p:oleObj spid="_x0000_s757815" name="Equation" r:id="rId3" imgW="1218960" imgH="812520" progId="Equation.3">
                  <p:embed/>
                </p:oleObj>
              </mc:Choice>
              <mc:Fallback>
                <p:oleObj name="Equation" r:id="rId3" imgW="1218960" imgH="812520" progId="Equation.3">
                  <p:embed/>
                  <p:pic>
                    <p:nvPicPr>
                      <p:cNvPr id="0" name="Picture 4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1600200"/>
                        <a:ext cx="1219200" cy="812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57827" name="Oval 67"/>
          <p:cNvSpPr>
            <a:spLocks noChangeArrowheads="1"/>
          </p:cNvSpPr>
          <p:nvPr/>
        </p:nvSpPr>
        <p:spPr bwMode="auto">
          <a:xfrm>
            <a:off x="5029200" y="3733800"/>
            <a:ext cx="1828800" cy="1295400"/>
          </a:xfrm>
          <a:prstGeom prst="ellipse">
            <a:avLst/>
          </a:prstGeom>
          <a:noFill/>
          <a:ln w="25400" algn="ctr">
            <a:solidFill>
              <a:srgbClr val="CC0000"/>
            </a:solidFill>
            <a:round/>
            <a:headEnd/>
            <a:tailEnd/>
          </a:ln>
          <a:effectLst/>
        </p:spPr>
        <p:txBody>
          <a:bodyPr wrap="none" anchor="ctr"/>
          <a:lstStyle/>
          <a:p>
            <a:endParaRPr lang="en-US"/>
          </a:p>
        </p:txBody>
      </p:sp>
      <p:sp>
        <p:nvSpPr>
          <p:cNvPr id="757828" name="Oval 68"/>
          <p:cNvSpPr>
            <a:spLocks noChangeArrowheads="1"/>
          </p:cNvSpPr>
          <p:nvPr/>
        </p:nvSpPr>
        <p:spPr bwMode="auto">
          <a:xfrm>
            <a:off x="6553200" y="3733800"/>
            <a:ext cx="1828800" cy="1295400"/>
          </a:xfrm>
          <a:prstGeom prst="ellipse">
            <a:avLst/>
          </a:prstGeom>
          <a:noFill/>
          <a:ln w="25400" algn="ctr">
            <a:solidFill>
              <a:srgbClr val="CC0000"/>
            </a:solidFill>
            <a:round/>
            <a:headEnd/>
            <a:tailEnd/>
          </a:ln>
          <a:effectLst/>
        </p:spPr>
        <p:txBody>
          <a:bodyPr wrap="none" anchor="ctr"/>
          <a:lstStyle/>
          <a:p>
            <a:endParaRPr lang="en-US"/>
          </a:p>
        </p:txBody>
      </p:sp>
      <p:sp>
        <p:nvSpPr>
          <p:cNvPr id="757829" name="Oval 69"/>
          <p:cNvSpPr>
            <a:spLocks noChangeArrowheads="1"/>
          </p:cNvSpPr>
          <p:nvPr/>
        </p:nvSpPr>
        <p:spPr bwMode="auto">
          <a:xfrm>
            <a:off x="4876800" y="4724400"/>
            <a:ext cx="1828800" cy="1295400"/>
          </a:xfrm>
          <a:prstGeom prst="ellipse">
            <a:avLst/>
          </a:prstGeom>
          <a:noFill/>
          <a:ln w="25400" algn="ctr">
            <a:solidFill>
              <a:srgbClr val="CC0000"/>
            </a:solidFill>
            <a:round/>
            <a:headEnd/>
            <a:tailEnd/>
          </a:ln>
          <a:effectLst/>
        </p:spPr>
        <p:txBody>
          <a:bodyPr wrap="none" anchor="ctr"/>
          <a:lstStyle/>
          <a:p>
            <a:endParaRPr lang="en-US"/>
          </a:p>
        </p:txBody>
      </p:sp>
      <p:sp>
        <p:nvSpPr>
          <p:cNvPr id="757830" name="Oval 70"/>
          <p:cNvSpPr>
            <a:spLocks noChangeArrowheads="1"/>
          </p:cNvSpPr>
          <p:nvPr/>
        </p:nvSpPr>
        <p:spPr bwMode="auto">
          <a:xfrm>
            <a:off x="6553200" y="4724400"/>
            <a:ext cx="1828800" cy="1295400"/>
          </a:xfrm>
          <a:prstGeom prst="ellipse">
            <a:avLst/>
          </a:prstGeom>
          <a:noFill/>
          <a:ln w="25400" algn="ctr">
            <a:solidFill>
              <a:srgbClr val="CC0000"/>
            </a:solidFill>
            <a:round/>
            <a:headEnd/>
            <a:tailEnd/>
          </a:ln>
          <a:effectLst/>
        </p:spPr>
        <p:txBody>
          <a:bodyPr wrap="none" anchor="ctr"/>
          <a:lstStyle/>
          <a:p>
            <a:endParaRPr lang="en-US"/>
          </a:p>
        </p:txBody>
      </p:sp>
      <p:sp>
        <p:nvSpPr>
          <p:cNvPr id="757831" name="Oval 71"/>
          <p:cNvSpPr>
            <a:spLocks noChangeArrowheads="1"/>
          </p:cNvSpPr>
          <p:nvPr/>
        </p:nvSpPr>
        <p:spPr bwMode="auto">
          <a:xfrm>
            <a:off x="228600" y="4800600"/>
            <a:ext cx="1828800" cy="1295400"/>
          </a:xfrm>
          <a:prstGeom prst="ellipse">
            <a:avLst/>
          </a:prstGeom>
          <a:noFill/>
          <a:ln w="25400" algn="ctr">
            <a:solidFill>
              <a:srgbClr val="CC0000"/>
            </a:solidFill>
            <a:round/>
            <a:headEnd/>
            <a:tailEnd/>
          </a:ln>
          <a:effectLst/>
        </p:spPr>
        <p:txBody>
          <a:bodyPr wrap="none" anchor="ctr"/>
          <a:lstStyle/>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78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757827"/>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75782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757828"/>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7578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757830"/>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75782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578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27" grpId="0" animBg="1"/>
      <p:bldP spid="757827" grpId="1" animBg="1"/>
      <p:bldP spid="757828" grpId="0" animBg="1"/>
      <p:bldP spid="757828" grpId="1" animBg="1"/>
      <p:bldP spid="757829" grpId="0" animBg="1"/>
      <p:bldP spid="757830" grpId="0" animBg="1"/>
      <p:bldP spid="757830" grpId="1" animBg="1"/>
      <p:bldP spid="75783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8786" name="Rectangle 2"/>
          <p:cNvSpPr>
            <a:spLocks noGrp="1" noChangeArrowheads="1"/>
          </p:cNvSpPr>
          <p:nvPr>
            <p:ph type="title"/>
          </p:nvPr>
        </p:nvSpPr>
        <p:spPr/>
        <p:txBody>
          <a:bodyPr/>
          <a:lstStyle/>
          <a:p>
            <a:r>
              <a:rPr lang="en-US"/>
              <a:t>Design considerations</a:t>
            </a:r>
          </a:p>
        </p:txBody>
      </p:sp>
      <p:sp>
        <p:nvSpPr>
          <p:cNvPr id="758787" name="Rectangle 3"/>
          <p:cNvSpPr>
            <a:spLocks noGrp="1" noChangeArrowheads="1"/>
          </p:cNvSpPr>
          <p:nvPr>
            <p:ph type="body" sz="half" idx="1"/>
          </p:nvPr>
        </p:nvSpPr>
        <p:spPr>
          <a:xfrm>
            <a:off x="457200" y="1719263"/>
            <a:ext cx="8305800" cy="4529137"/>
          </a:xfrm>
        </p:spPr>
        <p:txBody>
          <a:bodyPr/>
          <a:lstStyle/>
          <a:p>
            <a:pPr marL="0" indent="0">
              <a:buFont typeface="Wingdings" pitchFamily="2" charset="2"/>
              <a:buNone/>
            </a:pPr>
            <a:r>
              <a:rPr lang="en-US" sz="2600" dirty="0"/>
              <a:t>If you randomize observations within a cluster, then the between cluster variation is eliminated from the calculation.  A consequence is that you may be able to withstand considerable contamination and still gain power over a cluster randomized design.  However, you will underestimate the true effect.  </a:t>
            </a:r>
          </a:p>
          <a:p>
            <a:pPr marL="0" indent="0">
              <a:buFont typeface="Wingdings" pitchFamily="2" charset="2"/>
              <a:buNone/>
            </a:pPr>
            <a:endParaRPr lang="en-US" sz="1800" dirty="0"/>
          </a:p>
          <a:p>
            <a:pPr marL="0" indent="0">
              <a:buFont typeface="Wingdings" pitchFamily="2" charset="2"/>
              <a:buNone/>
            </a:pPr>
            <a:r>
              <a:rPr lang="en-US" sz="2600" dirty="0" smtClean="0"/>
              <a:t>I advocate doing the calculations for a range of degrees of contamination to see which design is more powerful</a:t>
            </a:r>
            <a:r>
              <a:rPr lang="en-US" sz="2600" dirty="0" smtClean="0">
                <a:sym typeface="Symbol" pitchFamily="18" charset="2"/>
              </a:rPr>
              <a:t>. </a:t>
            </a:r>
            <a:endParaRPr lang="en-US" sz="2600" dirty="0">
              <a:sym typeface="Symbol" pitchFamily="18" charset="2"/>
            </a:endParaRPr>
          </a:p>
          <a:p>
            <a:pPr marL="0" indent="0">
              <a:buFont typeface="Wingdings" pitchFamily="2" charset="2"/>
              <a:buNone/>
            </a:pPr>
            <a:endParaRPr lang="en-US" sz="2600" dirty="0"/>
          </a:p>
          <a:p>
            <a:pPr marL="0" indent="0">
              <a:buFont typeface="Wingdings" pitchFamily="2" charset="2"/>
              <a:buNone/>
            </a:pPr>
            <a:endParaRPr lang="en-US" sz="2600" dirty="0"/>
          </a:p>
          <a:p>
            <a:pPr marL="0" indent="0">
              <a:buFont typeface="Wingdings" pitchFamily="2" charset="2"/>
              <a:buNone/>
            </a:pPr>
            <a:endParaRPr lang="en-US" sz="2600" dirty="0">
              <a:sym typeface="Symbol" pitchFamily="18" charset="2"/>
            </a:endParaRP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026" name="Rectangle 2"/>
          <p:cNvSpPr>
            <a:spLocks noGrp="1" noChangeArrowheads="1"/>
          </p:cNvSpPr>
          <p:nvPr>
            <p:ph type="title"/>
          </p:nvPr>
        </p:nvSpPr>
        <p:spPr/>
        <p:txBody>
          <a:bodyPr/>
          <a:lstStyle/>
          <a:p>
            <a:r>
              <a:rPr lang="en-US" dirty="0" smtClean="0"/>
              <a:t>Example:  </a:t>
            </a:r>
            <a:r>
              <a:rPr lang="en-US" dirty="0"/>
              <a:t>Decision Aids </a:t>
            </a:r>
          </a:p>
        </p:txBody>
      </p:sp>
      <p:sp>
        <p:nvSpPr>
          <p:cNvPr id="769027" name="Rectangle 3"/>
          <p:cNvSpPr>
            <a:spLocks noGrp="1" noChangeArrowheads="1"/>
          </p:cNvSpPr>
          <p:nvPr>
            <p:ph type="body" sz="half" idx="1"/>
          </p:nvPr>
        </p:nvSpPr>
        <p:spPr>
          <a:xfrm>
            <a:off x="457200" y="1719263"/>
            <a:ext cx="8153400" cy="4681537"/>
          </a:xfrm>
        </p:spPr>
        <p:txBody>
          <a:bodyPr/>
          <a:lstStyle/>
          <a:p>
            <a:pPr marL="0" indent="0">
              <a:lnSpc>
                <a:spcPct val="90000"/>
              </a:lnSpc>
              <a:buFont typeface="Wingdings" pitchFamily="2" charset="2"/>
              <a:buNone/>
            </a:pPr>
            <a:r>
              <a:rPr lang="en-US" sz="2600" dirty="0"/>
              <a:t>For the Decision Aid study there were 27 physicians and 201 patients for an average number of patients per physician (cluster) of 7.4.  They assume a within physician correlation of 0.3. </a:t>
            </a:r>
          </a:p>
          <a:p>
            <a:pPr marL="0" indent="0">
              <a:lnSpc>
                <a:spcPct val="90000"/>
              </a:lnSpc>
              <a:buFont typeface="Wingdings" pitchFamily="2" charset="2"/>
              <a:buNone/>
            </a:pPr>
            <a:r>
              <a:rPr lang="en-US" sz="2600" dirty="0"/>
              <a:t>So the </a:t>
            </a:r>
            <a:r>
              <a:rPr lang="en-US" sz="2600" i="1" dirty="0"/>
              <a:t>Design Effect</a:t>
            </a:r>
            <a:r>
              <a:rPr lang="en-US" sz="2600" dirty="0"/>
              <a:t> is 1+(7.4-1)*(0.3) = 2.92.</a:t>
            </a:r>
          </a:p>
          <a:p>
            <a:pPr marL="0" indent="0">
              <a:lnSpc>
                <a:spcPct val="90000"/>
              </a:lnSpc>
              <a:buFont typeface="Wingdings" pitchFamily="2" charset="2"/>
              <a:buNone/>
            </a:pPr>
            <a:r>
              <a:rPr lang="en-US" sz="2600" dirty="0"/>
              <a:t>And they could have withstood a </a:t>
            </a:r>
            <a:r>
              <a:rPr lang="en-US" sz="2600" dirty="0" smtClean="0"/>
              <a:t>contamination that reduced the effect size by 40% and had </a:t>
            </a:r>
            <a:r>
              <a:rPr lang="en-US" sz="2600"/>
              <a:t>more </a:t>
            </a:r>
            <a:r>
              <a:rPr lang="en-US" sz="2600" smtClean="0"/>
              <a:t>power with a </a:t>
            </a:r>
            <a:r>
              <a:rPr lang="en-US" sz="2600" dirty="0"/>
              <a:t>within physician randomization. </a:t>
            </a:r>
          </a:p>
          <a:p>
            <a:pPr marL="0" indent="0">
              <a:lnSpc>
                <a:spcPct val="90000"/>
              </a:lnSpc>
              <a:buFont typeface="Wingdings" pitchFamily="2" charset="2"/>
              <a:buNone/>
            </a:pPr>
            <a:r>
              <a:rPr lang="en-US" sz="2600" dirty="0"/>
              <a:t>Usual sample size calculations to detect an effect size of 0.3 with a SD of 0.5 says to use 45 per group, so the CRT would need 2.92*45 or 131 per group with 131/7.4 or about 18 providers per arm. </a:t>
            </a:r>
          </a:p>
          <a:p>
            <a:pPr marL="0" indent="0">
              <a:lnSpc>
                <a:spcPct val="90000"/>
              </a:lnSpc>
              <a:buFont typeface="Wingdings" pitchFamily="2" charset="2"/>
              <a:buNone/>
            </a:pPr>
            <a:endParaRPr lang="en-US" sz="2600" dirty="0">
              <a:sym typeface="Symbol" pitchFamily="18" charset="2"/>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69027">
                                            <p:txEl>
                                              <p:pRg st="1" end="1"/>
                                            </p:txEl>
                                          </p:spTgt>
                                        </p:tgtEl>
                                        <p:attrNameLst>
                                          <p:attrName>style.visibility</p:attrName>
                                        </p:attrNameLst>
                                      </p:cBhvr>
                                      <p:to>
                                        <p:strVal val="visible"/>
                                      </p:to>
                                    </p:set>
                                    <p:anim calcmode="lin" valueType="num">
                                      <p:cBhvr additive="base">
                                        <p:cTn id="7" dur="500" fill="hold"/>
                                        <p:tgtEl>
                                          <p:spTgt spid="76902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690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69027">
                                            <p:txEl>
                                              <p:pRg st="2" end="2"/>
                                            </p:txEl>
                                          </p:spTgt>
                                        </p:tgtEl>
                                        <p:attrNameLst>
                                          <p:attrName>style.visibility</p:attrName>
                                        </p:attrNameLst>
                                      </p:cBhvr>
                                      <p:to>
                                        <p:strVal val="visible"/>
                                      </p:to>
                                    </p:set>
                                    <p:anim calcmode="lin" valueType="num">
                                      <p:cBhvr additive="base">
                                        <p:cTn id="13" dur="500" fill="hold"/>
                                        <p:tgtEl>
                                          <p:spTgt spid="76902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690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69027">
                                            <p:txEl>
                                              <p:pRg st="3" end="3"/>
                                            </p:txEl>
                                          </p:spTgt>
                                        </p:tgtEl>
                                        <p:attrNameLst>
                                          <p:attrName>style.visibility</p:attrName>
                                        </p:attrNameLst>
                                      </p:cBhvr>
                                      <p:to>
                                        <p:strVal val="visible"/>
                                      </p:to>
                                    </p:set>
                                    <p:anim calcmode="lin" valueType="num">
                                      <p:cBhvr additive="base">
                                        <p:cTn id="19" dur="500" fill="hold"/>
                                        <p:tgtEl>
                                          <p:spTgt spid="769027">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6902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5954" name="Rectangle 2"/>
          <p:cNvSpPr>
            <a:spLocks noGrp="1" noChangeArrowheads="1"/>
          </p:cNvSpPr>
          <p:nvPr>
            <p:ph type="title"/>
          </p:nvPr>
        </p:nvSpPr>
        <p:spPr/>
        <p:txBody>
          <a:bodyPr/>
          <a:lstStyle/>
          <a:p>
            <a:r>
              <a:rPr lang="en-US"/>
              <a:t>Interrupted time series analysis</a:t>
            </a:r>
          </a:p>
        </p:txBody>
      </p:sp>
      <p:sp>
        <p:nvSpPr>
          <p:cNvPr id="765955" name="Rectangle 3"/>
          <p:cNvSpPr>
            <a:spLocks noGrp="1" noChangeArrowheads="1"/>
          </p:cNvSpPr>
          <p:nvPr>
            <p:ph type="body" idx="1"/>
          </p:nvPr>
        </p:nvSpPr>
        <p:spPr/>
        <p:txBody>
          <a:bodyPr/>
          <a:lstStyle/>
          <a:p>
            <a:pPr marL="0" indent="0">
              <a:lnSpc>
                <a:spcPct val="90000"/>
              </a:lnSpc>
              <a:buFont typeface="Wingdings" pitchFamily="2" charset="2"/>
              <a:buNone/>
            </a:pPr>
            <a:r>
              <a:rPr lang="en-US"/>
              <a:t>Three years of observation before an intervention and three years after.  Perform a t-test to compare the three before with the three after, p = 0.0047.  </a:t>
            </a:r>
          </a:p>
          <a:p>
            <a:pPr marL="0" indent="0">
              <a:lnSpc>
                <a:spcPct val="90000"/>
              </a:lnSpc>
              <a:buFont typeface="Wingdings" pitchFamily="2" charset="2"/>
              <a:buNone/>
            </a:pPr>
            <a:endParaRPr lang="en-US" sz="1200"/>
          </a:p>
          <a:p>
            <a:pPr marL="0" indent="0">
              <a:lnSpc>
                <a:spcPct val="90000"/>
              </a:lnSpc>
              <a:buFont typeface="Wingdings" pitchFamily="2" charset="2"/>
              <a:buNone/>
            </a:pPr>
            <a:r>
              <a:rPr lang="en-US"/>
              <a:t>What is wrong with this analysis?</a:t>
            </a:r>
          </a:p>
          <a:p>
            <a:pPr marL="0" indent="0">
              <a:lnSpc>
                <a:spcPct val="90000"/>
              </a:lnSpc>
              <a:buFont typeface="Wingdings" pitchFamily="2" charset="2"/>
              <a:buNone/>
            </a:pPr>
            <a:endParaRPr lang="en-US" sz="1200"/>
          </a:p>
          <a:p>
            <a:pPr marL="0" indent="0">
              <a:lnSpc>
                <a:spcPct val="90000"/>
              </a:lnSpc>
              <a:buFont typeface="Wingdings" pitchFamily="2" charset="2"/>
              <a:buNone/>
            </a:pPr>
            <a:r>
              <a:rPr lang="en-US"/>
              <a:t>What if the values were:  0.07, 0.08, 0.09, [intervention], 0.10, 0.11, 0.12?</a:t>
            </a:r>
          </a:p>
          <a:p>
            <a:pPr marL="0" indent="0">
              <a:lnSpc>
                <a:spcPct val="90000"/>
              </a:lnSpc>
              <a:buFont typeface="Wingdings" pitchFamily="2" charset="2"/>
              <a:buNone/>
            </a:pPr>
            <a:r>
              <a:rPr lang="en-US"/>
              <a:t>Autocorrelation?</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65955">
                                            <p:txEl>
                                              <p:pRg st="4" end="4"/>
                                            </p:txEl>
                                          </p:spTgt>
                                        </p:tgtEl>
                                        <p:attrNameLst>
                                          <p:attrName>style.visibility</p:attrName>
                                        </p:attrNameLst>
                                      </p:cBhvr>
                                      <p:to>
                                        <p:strVal val="visible"/>
                                      </p:to>
                                    </p:set>
                                    <p:anim calcmode="lin" valueType="num">
                                      <p:cBhvr additive="base">
                                        <p:cTn id="7" dur="500" fill="hold"/>
                                        <p:tgtEl>
                                          <p:spTgt spid="765955">
                                            <p:txEl>
                                              <p:pRg st="4" end="4"/>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6595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65955">
                                            <p:txEl>
                                              <p:pRg st="5" end="5"/>
                                            </p:txEl>
                                          </p:spTgt>
                                        </p:tgtEl>
                                        <p:attrNameLst>
                                          <p:attrName>style.visibility</p:attrName>
                                        </p:attrNameLst>
                                      </p:cBhvr>
                                      <p:to>
                                        <p:strVal val="visible"/>
                                      </p:to>
                                    </p:set>
                                    <p:anim calcmode="lin" valueType="num">
                                      <p:cBhvr additive="base">
                                        <p:cTn id="13" dur="500" fill="hold"/>
                                        <p:tgtEl>
                                          <p:spTgt spid="765955">
                                            <p:txEl>
                                              <p:pRg st="5" end="5"/>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6595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US"/>
              <a:t>Interrupted time series analysis</a:t>
            </a:r>
          </a:p>
        </p:txBody>
      </p:sp>
      <p:sp>
        <p:nvSpPr>
          <p:cNvPr id="766979" name="Rectangle 3"/>
          <p:cNvSpPr>
            <a:spLocks noGrp="1" noChangeArrowheads="1"/>
          </p:cNvSpPr>
          <p:nvPr>
            <p:ph type="body" sz="half" idx="1"/>
          </p:nvPr>
        </p:nvSpPr>
        <p:spPr>
          <a:xfrm>
            <a:off x="457200" y="1719263"/>
            <a:ext cx="8458200" cy="1328737"/>
          </a:xfrm>
        </p:spPr>
        <p:txBody>
          <a:bodyPr/>
          <a:lstStyle/>
          <a:p>
            <a:pPr marL="0" indent="0">
              <a:buFont typeface="Wingdings" pitchFamily="2" charset="2"/>
              <a:buNone/>
            </a:pPr>
            <a:r>
              <a:rPr lang="en-US" sz="2600"/>
              <a:t>Usual strategy:  fit a secular trend (simplest is linear trend over time), allow a “bump” at the intervention. </a:t>
            </a:r>
          </a:p>
        </p:txBody>
      </p:sp>
      <p:graphicFrame>
        <p:nvGraphicFramePr>
          <p:cNvPr id="766980" name="Object 4"/>
          <p:cNvGraphicFramePr>
            <a:graphicFrameLocks noGrp="1" noChangeAspect="1"/>
          </p:cNvGraphicFramePr>
          <p:nvPr>
            <p:ph sz="half" idx="2"/>
          </p:nvPr>
        </p:nvGraphicFramePr>
        <p:xfrm>
          <a:off x="609600" y="2667000"/>
          <a:ext cx="7543800" cy="3875088"/>
        </p:xfrm>
        <a:graphic>
          <a:graphicData uri="http://schemas.openxmlformats.org/presentationml/2006/ole">
            <mc:AlternateContent xmlns:mc="http://schemas.openxmlformats.org/markup-compatibility/2006">
              <mc:Choice xmlns:v="urn:schemas-microsoft-com:vml" Requires="v">
                <p:oleObj spid="_x0000_s766987" name="Chart" r:id="rId4" imgW="4328160" imgH="2933700" progId="Excel.Sheet.8">
                  <p:embed/>
                </p:oleObj>
              </mc:Choice>
              <mc:Fallback>
                <p:oleObj name="Chart" r:id="rId4" imgW="4328160" imgH="2933700" progId="Excel.Shee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2667000"/>
                        <a:ext cx="7543800" cy="3875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3186" name="Rectangle 2"/>
          <p:cNvSpPr>
            <a:spLocks noGrp="1" noChangeArrowheads="1"/>
          </p:cNvSpPr>
          <p:nvPr>
            <p:ph type="title"/>
          </p:nvPr>
        </p:nvSpPr>
        <p:spPr/>
        <p:txBody>
          <a:bodyPr/>
          <a:lstStyle/>
          <a:p>
            <a:r>
              <a:rPr lang="en-US"/>
              <a:t>Example 1: Decision Aids in Breast Cancer Treatment</a:t>
            </a:r>
          </a:p>
        </p:txBody>
      </p:sp>
      <p:sp>
        <p:nvSpPr>
          <p:cNvPr id="733187" name="Rectangle 3"/>
          <p:cNvSpPr>
            <a:spLocks noGrp="1" noChangeArrowheads="1"/>
          </p:cNvSpPr>
          <p:nvPr>
            <p:ph type="body" idx="1"/>
          </p:nvPr>
        </p:nvSpPr>
        <p:spPr/>
        <p:txBody>
          <a:bodyPr/>
          <a:lstStyle/>
          <a:p>
            <a:pPr marL="0" indent="0">
              <a:buFont typeface="Wingdings" pitchFamily="2" charset="2"/>
              <a:buNone/>
            </a:pPr>
            <a:r>
              <a:rPr lang="en-US"/>
              <a:t>Does use of a decision aid increase patient knowledge of surgical treatment of breast cancer?  Surgeons were randomly assigned to use or not use the decision aid in surgical consultations.  A few days after the consultation, patients’ knowledge and decisional conflict were measured with questionnaires. </a:t>
            </a:r>
          </a:p>
          <a:p>
            <a:pPr marL="0" indent="0">
              <a:buFont typeface="Wingdings" pitchFamily="2" charset="2"/>
              <a:buNone/>
            </a:pPr>
            <a:r>
              <a:rPr lang="en-US"/>
              <a:t>(JAMA, 2004)  </a:t>
            </a: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ChangeArrowheads="1"/>
          </p:cNvSpPr>
          <p:nvPr>
            <p:ph type="title"/>
          </p:nvPr>
        </p:nvSpPr>
        <p:spPr/>
        <p:txBody>
          <a:bodyPr/>
          <a:lstStyle/>
          <a:p>
            <a:r>
              <a:rPr lang="en-US"/>
              <a:t>Interrupted time series analysis</a:t>
            </a:r>
          </a:p>
        </p:txBody>
      </p:sp>
      <p:sp>
        <p:nvSpPr>
          <p:cNvPr id="772099" name="Rectangle 3"/>
          <p:cNvSpPr>
            <a:spLocks noGrp="1" noChangeArrowheads="1"/>
          </p:cNvSpPr>
          <p:nvPr>
            <p:ph type="body" idx="1"/>
          </p:nvPr>
        </p:nvSpPr>
        <p:spPr/>
        <p:txBody>
          <a:bodyPr/>
          <a:lstStyle/>
          <a:p>
            <a:pPr marL="0" indent="0">
              <a:buFont typeface="Wingdings" pitchFamily="2" charset="2"/>
              <a:buNone/>
            </a:pPr>
            <a:r>
              <a:rPr lang="en-US"/>
              <a:t>Allow for autocorrelation over time.   Autocorrelation just means that current values are correlated with previous values.   </a:t>
            </a:r>
          </a:p>
          <a:p>
            <a:pPr marL="0" indent="0">
              <a:buFont typeface="Wingdings" pitchFamily="2" charset="2"/>
              <a:buNone/>
            </a:pPr>
            <a:endParaRPr lang="en-US"/>
          </a:p>
          <a:p>
            <a:pPr marL="0" indent="0">
              <a:buFont typeface="Wingdings" pitchFamily="2" charset="2"/>
              <a:buNone/>
            </a:pPr>
            <a:r>
              <a:rPr lang="en-US"/>
              <a:t>If there are multiple sites, use a longitudinal analysis with autocorrelated errors.  Uncorrelated between sites, correlated within. </a:t>
            </a: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lstStyle/>
          <a:p>
            <a:r>
              <a:rPr lang="en-US"/>
              <a:t>Interrupted time series analysis</a:t>
            </a:r>
          </a:p>
        </p:txBody>
      </p:sp>
      <p:sp>
        <p:nvSpPr>
          <p:cNvPr id="768003" name="Rectangle 3"/>
          <p:cNvSpPr>
            <a:spLocks noGrp="1" noChangeArrowheads="1"/>
          </p:cNvSpPr>
          <p:nvPr>
            <p:ph type="body" idx="1"/>
          </p:nvPr>
        </p:nvSpPr>
        <p:spPr/>
        <p:txBody>
          <a:bodyPr/>
          <a:lstStyle/>
          <a:p>
            <a:pPr marL="0" indent="0">
              <a:buFont typeface="Wingdings" pitchFamily="2" charset="2"/>
              <a:buNone/>
            </a:pPr>
            <a:r>
              <a:rPr lang="en-US"/>
              <a:t>See variance calculator</a:t>
            </a:r>
          </a:p>
          <a:p>
            <a:pPr marL="0" indent="0">
              <a:buFontTx/>
              <a:buNone/>
            </a:pPr>
            <a:endParaRPr lang="en-US"/>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7218" name="Rectangle 2"/>
          <p:cNvSpPr>
            <a:spLocks noGrp="1" noChangeArrowheads="1"/>
          </p:cNvSpPr>
          <p:nvPr>
            <p:ph type="title"/>
          </p:nvPr>
        </p:nvSpPr>
        <p:spPr/>
        <p:txBody>
          <a:bodyPr/>
          <a:lstStyle/>
          <a:p>
            <a:r>
              <a:rPr lang="en-US"/>
              <a:t>ITS analyses</a:t>
            </a:r>
          </a:p>
        </p:txBody>
      </p:sp>
      <p:sp>
        <p:nvSpPr>
          <p:cNvPr id="777219" name="Rectangle 3"/>
          <p:cNvSpPr>
            <a:spLocks noGrp="1" noChangeArrowheads="1"/>
          </p:cNvSpPr>
          <p:nvPr>
            <p:ph type="body" idx="1"/>
          </p:nvPr>
        </p:nvSpPr>
        <p:spPr>
          <a:xfrm>
            <a:off x="304800" y="1828800"/>
            <a:ext cx="8458200" cy="5029200"/>
          </a:xfrm>
        </p:spPr>
        <p:txBody>
          <a:bodyPr/>
          <a:lstStyle/>
          <a:p>
            <a:r>
              <a:rPr lang="en-US" dirty="0"/>
              <a:t>Typically use time-series analysis methods</a:t>
            </a:r>
          </a:p>
          <a:p>
            <a:r>
              <a:rPr lang="en-US" dirty="0"/>
              <a:t>Stata:  </a:t>
            </a:r>
            <a:r>
              <a:rPr lang="en-US" dirty="0" err="1">
                <a:latin typeface="Courier New" pitchFamily="49" charset="0"/>
              </a:rPr>
              <a:t>arima</a:t>
            </a:r>
            <a:endParaRPr lang="en-US" dirty="0">
              <a:latin typeface="Courier New" pitchFamily="49" charset="0"/>
            </a:endParaRPr>
          </a:p>
          <a:p>
            <a:pPr lvl="1"/>
            <a:r>
              <a:rPr lang="en-US" u="sng" dirty="0" err="1">
                <a:latin typeface="Courier New" pitchFamily="49" charset="0"/>
              </a:rPr>
              <a:t>A</a:t>
            </a:r>
            <a:r>
              <a:rPr lang="en-US" dirty="0" err="1">
                <a:latin typeface="Courier New" pitchFamily="49" charset="0"/>
              </a:rPr>
              <a:t>uto</a:t>
            </a:r>
            <a:r>
              <a:rPr lang="en-US" u="sng" dirty="0" err="1">
                <a:latin typeface="Courier New" pitchFamily="49" charset="0"/>
              </a:rPr>
              <a:t>R</a:t>
            </a:r>
            <a:r>
              <a:rPr lang="en-US" dirty="0" err="1">
                <a:latin typeface="Courier New" pitchFamily="49" charset="0"/>
              </a:rPr>
              <a:t>egressive</a:t>
            </a:r>
            <a:r>
              <a:rPr lang="en-US" dirty="0">
                <a:latin typeface="Courier New" pitchFamily="49" charset="0"/>
              </a:rPr>
              <a:t> and </a:t>
            </a:r>
            <a:r>
              <a:rPr lang="en-US" u="sng" dirty="0">
                <a:latin typeface="Courier New" pitchFamily="49" charset="0"/>
              </a:rPr>
              <a:t>I</a:t>
            </a:r>
            <a:r>
              <a:rPr lang="en-US" dirty="0">
                <a:latin typeface="Courier New" pitchFamily="49" charset="0"/>
              </a:rPr>
              <a:t>ntegrated </a:t>
            </a:r>
            <a:r>
              <a:rPr lang="en-US" u="sng" dirty="0">
                <a:latin typeface="Courier New" pitchFamily="49" charset="0"/>
              </a:rPr>
              <a:t>M</a:t>
            </a:r>
            <a:r>
              <a:rPr lang="en-US" dirty="0">
                <a:latin typeface="Courier New" pitchFamily="49" charset="0"/>
              </a:rPr>
              <a:t>oving </a:t>
            </a:r>
            <a:r>
              <a:rPr lang="en-US" u="sng" dirty="0">
                <a:latin typeface="Courier New" pitchFamily="49" charset="0"/>
              </a:rPr>
              <a:t>A</a:t>
            </a:r>
            <a:r>
              <a:rPr lang="en-US" dirty="0">
                <a:latin typeface="Courier New" pitchFamily="49" charset="0"/>
              </a:rPr>
              <a:t>verage</a:t>
            </a:r>
          </a:p>
          <a:p>
            <a:r>
              <a:rPr lang="en-US" dirty="0" smtClean="0"/>
              <a:t>SAS</a:t>
            </a:r>
            <a:r>
              <a:rPr lang="en-US" dirty="0"/>
              <a:t>:   </a:t>
            </a:r>
            <a:r>
              <a:rPr lang="en-US" dirty="0">
                <a:latin typeface="Courier New" pitchFamily="49" charset="0"/>
              </a:rPr>
              <a:t>ARIMA, </a:t>
            </a:r>
            <a:r>
              <a:rPr lang="en-US" dirty="0" smtClean="0">
                <a:latin typeface="Courier New" pitchFamily="49" charset="0"/>
              </a:rPr>
              <a:t>AUTOREG</a:t>
            </a:r>
          </a:p>
          <a:p>
            <a:r>
              <a:rPr lang="en-US" dirty="0"/>
              <a:t>Or longitudinal methods that allow for autocorrelation structures (e.g., </a:t>
            </a:r>
            <a:r>
              <a:rPr lang="en-US" dirty="0">
                <a:latin typeface="Courier New" panose="02070309020205020404" pitchFamily="49" charset="0"/>
                <a:cs typeface="Courier New" panose="02070309020205020404" pitchFamily="49" charset="0"/>
              </a:rPr>
              <a:t>mixed</a:t>
            </a:r>
            <a:r>
              <a:rPr lang="en-US" dirty="0"/>
              <a:t>)</a:t>
            </a:r>
            <a:endParaRPr lang="en-US" dirty="0">
              <a:latin typeface="Courier New" pitchFamily="49" charset="0"/>
            </a:endParaRPr>
          </a:p>
          <a:p>
            <a:pPr marL="0" indent="0">
              <a:buNone/>
            </a:pPr>
            <a:endParaRPr lang="en-US" dirty="0">
              <a:latin typeface="Courier New" pitchFamily="49" charset="0"/>
            </a:endParaRPr>
          </a:p>
          <a:p>
            <a:endParaRPr lang="en-US" dirty="0">
              <a:latin typeface="Courier New" pitchFamily="49" charset="0"/>
            </a:endParaRPr>
          </a:p>
          <a:p>
            <a:pPr>
              <a:buFont typeface="Wingdings" pitchFamily="2" charset="2"/>
              <a:buNone/>
            </a:pPr>
            <a:endParaRPr lang="en-US" dirty="0"/>
          </a:p>
          <a:p>
            <a:pPr>
              <a:buFont typeface="Wingdings" pitchFamily="2" charset="2"/>
              <a:buNone/>
            </a:pPr>
            <a:endParaRPr lang="en-US" dirty="0"/>
          </a:p>
          <a:p>
            <a:pPr>
              <a:buFont typeface="Wingdings" pitchFamily="2" charset="2"/>
              <a:buNone/>
            </a:pP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777219">
                                            <p:txEl>
                                              <p:pRg st="0" end="0"/>
                                            </p:txEl>
                                          </p:spTgt>
                                        </p:tgtEl>
                                        <p:attrNameLst>
                                          <p:attrName>style.visibility</p:attrName>
                                        </p:attrNameLst>
                                      </p:cBhvr>
                                      <p:to>
                                        <p:strVal val="visible"/>
                                      </p:to>
                                    </p:set>
                                    <p:anim calcmode="lin" valueType="num">
                                      <p:cBhvr additive="base">
                                        <p:cTn id="7" dur="500" fill="hold"/>
                                        <p:tgtEl>
                                          <p:spTgt spid="77721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772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77219">
                                            <p:txEl>
                                              <p:pRg st="1" end="1"/>
                                            </p:txEl>
                                          </p:spTgt>
                                        </p:tgtEl>
                                        <p:attrNameLst>
                                          <p:attrName>style.visibility</p:attrName>
                                        </p:attrNameLst>
                                      </p:cBhvr>
                                      <p:to>
                                        <p:strVal val="visible"/>
                                      </p:to>
                                    </p:set>
                                    <p:anim calcmode="lin" valueType="num">
                                      <p:cBhvr additive="base">
                                        <p:cTn id="13" dur="500" fill="hold"/>
                                        <p:tgtEl>
                                          <p:spTgt spid="777219">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77219">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777219">
                                            <p:txEl>
                                              <p:pRg st="2" end="2"/>
                                            </p:txEl>
                                          </p:spTgt>
                                        </p:tgtEl>
                                        <p:attrNameLst>
                                          <p:attrName>style.visibility</p:attrName>
                                        </p:attrNameLst>
                                      </p:cBhvr>
                                      <p:to>
                                        <p:strVal val="visible"/>
                                      </p:to>
                                    </p:set>
                                    <p:anim calcmode="lin" valueType="num">
                                      <p:cBhvr additive="base">
                                        <p:cTn id="17" dur="500" fill="hold"/>
                                        <p:tgtEl>
                                          <p:spTgt spid="777219">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7772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777219">
                                            <p:txEl>
                                              <p:pRg st="3" end="3"/>
                                            </p:txEl>
                                          </p:spTgt>
                                        </p:tgtEl>
                                        <p:attrNameLst>
                                          <p:attrName>style.visibility</p:attrName>
                                        </p:attrNameLst>
                                      </p:cBhvr>
                                      <p:to>
                                        <p:strVal val="visible"/>
                                      </p:to>
                                    </p:set>
                                    <p:anim calcmode="lin" valueType="num">
                                      <p:cBhvr additive="base">
                                        <p:cTn id="23" dur="500" fill="hold"/>
                                        <p:tgtEl>
                                          <p:spTgt spid="777219">
                                            <p:txEl>
                                              <p:pRg st="3" end="3"/>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7721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777219">
                                            <p:txEl>
                                              <p:pRg st="4" end="4"/>
                                            </p:txEl>
                                          </p:spTgt>
                                        </p:tgtEl>
                                        <p:attrNameLst>
                                          <p:attrName>style.visibility</p:attrName>
                                        </p:attrNameLst>
                                      </p:cBhvr>
                                      <p:to>
                                        <p:strVal val="visible"/>
                                      </p:to>
                                    </p:set>
                                    <p:anim calcmode="lin" valueType="num">
                                      <p:cBhvr additive="base">
                                        <p:cTn id="29" dur="500" fill="hold"/>
                                        <p:tgtEl>
                                          <p:spTgt spid="777219">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77721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7219"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3906" name="Rectangle 2"/>
          <p:cNvSpPr>
            <a:spLocks noGrp="1" noChangeArrowheads="1"/>
          </p:cNvSpPr>
          <p:nvPr>
            <p:ph type="title"/>
          </p:nvPr>
        </p:nvSpPr>
        <p:spPr/>
        <p:txBody>
          <a:bodyPr/>
          <a:lstStyle/>
          <a:p>
            <a:r>
              <a:rPr lang="en-US"/>
              <a:t>Design variations</a:t>
            </a:r>
          </a:p>
        </p:txBody>
      </p:sp>
      <p:sp>
        <p:nvSpPr>
          <p:cNvPr id="763907" name="Rectangle 3"/>
          <p:cNvSpPr>
            <a:spLocks noGrp="1" noChangeArrowheads="1"/>
          </p:cNvSpPr>
          <p:nvPr>
            <p:ph type="body" idx="1"/>
          </p:nvPr>
        </p:nvSpPr>
        <p:spPr/>
        <p:txBody>
          <a:bodyPr/>
          <a:lstStyle/>
          <a:p>
            <a:pPr>
              <a:buFont typeface="Wingdings" pitchFamily="2" charset="2"/>
              <a:buNone/>
            </a:pPr>
            <a:r>
              <a:rPr lang="en-US"/>
              <a:t>Best designs use </a:t>
            </a:r>
          </a:p>
          <a:p>
            <a:pPr>
              <a:buFontTx/>
              <a:buChar char="•"/>
            </a:pPr>
            <a:r>
              <a:rPr lang="en-US"/>
              <a:t>Multiple sites</a:t>
            </a:r>
          </a:p>
          <a:p>
            <a:pPr>
              <a:buFontTx/>
              <a:buChar char="•"/>
            </a:pPr>
            <a:r>
              <a:rPr lang="en-US"/>
              <a:t>Multiple observations before and after the intervention</a:t>
            </a:r>
          </a:p>
          <a:p>
            <a:pPr>
              <a:buFontTx/>
              <a:buChar char="•"/>
            </a:pPr>
            <a:r>
              <a:rPr lang="en-US"/>
              <a:t>Stagger the interventions across the sites so the intervention is not completely confounded with whatever else may have occurred at the same time (stepped wedge).</a:t>
            </a: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4930" name="Rectangle 2"/>
          <p:cNvSpPr>
            <a:spLocks noGrp="1" noChangeArrowheads="1"/>
          </p:cNvSpPr>
          <p:nvPr>
            <p:ph type="title"/>
          </p:nvPr>
        </p:nvSpPr>
        <p:spPr/>
        <p:txBody>
          <a:bodyPr/>
          <a:lstStyle/>
          <a:p>
            <a:r>
              <a:rPr lang="en-US"/>
              <a:t>Summary</a:t>
            </a:r>
          </a:p>
        </p:txBody>
      </p:sp>
      <p:sp>
        <p:nvSpPr>
          <p:cNvPr id="764931" name="Rectangle 3"/>
          <p:cNvSpPr>
            <a:spLocks noGrp="1" noChangeArrowheads="1"/>
          </p:cNvSpPr>
          <p:nvPr>
            <p:ph type="body" idx="1"/>
          </p:nvPr>
        </p:nvSpPr>
        <p:spPr/>
        <p:txBody>
          <a:bodyPr/>
          <a:lstStyle/>
          <a:p>
            <a:r>
              <a:rPr lang="en-US" sz="2600"/>
              <a:t>Cluster randomized or interrupted time series designs may be the most appropriate designs for large scale interventions</a:t>
            </a:r>
          </a:p>
          <a:p>
            <a:r>
              <a:rPr lang="en-US" sz="2600"/>
              <a:t>But they come with significant drawbacks</a:t>
            </a:r>
          </a:p>
          <a:p>
            <a:r>
              <a:rPr lang="en-US" sz="2600"/>
              <a:t>Each require special analysis methods (clustered data techniques or time-series methods)</a:t>
            </a:r>
          </a:p>
          <a:p>
            <a:r>
              <a:rPr lang="en-US" sz="2600"/>
              <a:t>Beware the design effect</a:t>
            </a:r>
          </a:p>
          <a:p>
            <a:r>
              <a:rPr lang="en-US" sz="2600"/>
              <a:t>Use between and within variance calculations or design effects for sample size and resource allocation decisions in CRTs</a:t>
            </a:r>
          </a:p>
          <a:p>
            <a:endParaRPr lang="en-US" sz="260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64931">
                                            <p:txEl>
                                              <p:pRg st="0" end="0"/>
                                            </p:txEl>
                                          </p:spTgt>
                                        </p:tgtEl>
                                        <p:attrNameLst>
                                          <p:attrName>style.visibility</p:attrName>
                                        </p:attrNameLst>
                                      </p:cBhvr>
                                      <p:to>
                                        <p:strVal val="visible"/>
                                      </p:to>
                                    </p:set>
                                    <p:anim calcmode="lin" valueType="num">
                                      <p:cBhvr additive="base">
                                        <p:cTn id="7" dur="500" fill="hold"/>
                                        <p:tgtEl>
                                          <p:spTgt spid="76493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649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64931">
                                            <p:txEl>
                                              <p:pRg st="1" end="1"/>
                                            </p:txEl>
                                          </p:spTgt>
                                        </p:tgtEl>
                                        <p:attrNameLst>
                                          <p:attrName>style.visibility</p:attrName>
                                        </p:attrNameLst>
                                      </p:cBhvr>
                                      <p:to>
                                        <p:strVal val="visible"/>
                                      </p:to>
                                    </p:set>
                                    <p:anim calcmode="lin" valueType="num">
                                      <p:cBhvr additive="base">
                                        <p:cTn id="13" dur="500" fill="hold"/>
                                        <p:tgtEl>
                                          <p:spTgt spid="76493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6493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64931">
                                            <p:txEl>
                                              <p:pRg st="2" end="2"/>
                                            </p:txEl>
                                          </p:spTgt>
                                        </p:tgtEl>
                                        <p:attrNameLst>
                                          <p:attrName>style.visibility</p:attrName>
                                        </p:attrNameLst>
                                      </p:cBhvr>
                                      <p:to>
                                        <p:strVal val="visible"/>
                                      </p:to>
                                    </p:set>
                                    <p:anim calcmode="lin" valueType="num">
                                      <p:cBhvr additive="base">
                                        <p:cTn id="19" dur="500" fill="hold"/>
                                        <p:tgtEl>
                                          <p:spTgt spid="764931">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6493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764931">
                                            <p:txEl>
                                              <p:pRg st="3" end="3"/>
                                            </p:txEl>
                                          </p:spTgt>
                                        </p:tgtEl>
                                        <p:attrNameLst>
                                          <p:attrName>style.visibility</p:attrName>
                                        </p:attrNameLst>
                                      </p:cBhvr>
                                      <p:to>
                                        <p:strVal val="visible"/>
                                      </p:to>
                                    </p:set>
                                    <p:anim calcmode="lin" valueType="num">
                                      <p:cBhvr additive="base">
                                        <p:cTn id="25" dur="500" fill="hold"/>
                                        <p:tgtEl>
                                          <p:spTgt spid="764931">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6493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764931">
                                            <p:txEl>
                                              <p:pRg st="4" end="4"/>
                                            </p:txEl>
                                          </p:spTgt>
                                        </p:tgtEl>
                                        <p:attrNameLst>
                                          <p:attrName>style.visibility</p:attrName>
                                        </p:attrNameLst>
                                      </p:cBhvr>
                                      <p:to>
                                        <p:strVal val="visible"/>
                                      </p:to>
                                    </p:set>
                                    <p:anim calcmode="lin" valueType="num">
                                      <p:cBhvr additive="base">
                                        <p:cTn id="31" dur="500" fill="hold"/>
                                        <p:tgtEl>
                                          <p:spTgt spid="764931">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76493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090" name="Rectangle 2"/>
          <p:cNvSpPr>
            <a:spLocks noGrp="1" noChangeArrowheads="1"/>
          </p:cNvSpPr>
          <p:nvPr>
            <p:ph type="title"/>
          </p:nvPr>
        </p:nvSpPr>
        <p:spPr/>
        <p:txBody>
          <a:bodyPr/>
          <a:lstStyle/>
          <a:p>
            <a:r>
              <a:rPr lang="en-US"/>
              <a:t>Example 2: Insurance usage in rural India</a:t>
            </a:r>
          </a:p>
        </p:txBody>
      </p:sp>
      <p:sp>
        <p:nvSpPr>
          <p:cNvPr id="729091" name="Rectangle 3"/>
          <p:cNvSpPr>
            <a:spLocks noGrp="1" noChangeArrowheads="1"/>
          </p:cNvSpPr>
          <p:nvPr>
            <p:ph type="body" idx="1"/>
          </p:nvPr>
        </p:nvSpPr>
        <p:spPr/>
        <p:txBody>
          <a:bodyPr/>
          <a:lstStyle/>
          <a:p>
            <a:pPr marL="0" indent="0">
              <a:buFont typeface="Wingdings" pitchFamily="2" charset="2"/>
              <a:buNone/>
            </a:pPr>
            <a:r>
              <a:rPr lang="en-US"/>
              <a:t>Can after sales service (S) or prospective reimbursement (P) increase usage of health insurance?  4 subdistricts were randomly assigned to each of 3 interventions and a control (C=control, S, P, S+P).  Claim rates were measured before and after the interventions.</a:t>
            </a:r>
          </a:p>
          <a:p>
            <a:pPr marL="0" indent="0">
              <a:buFont typeface="Wingdings" pitchFamily="2" charset="2"/>
              <a:buNone/>
            </a:pPr>
            <a:endParaRPr lang="en-US"/>
          </a:p>
          <a:p>
            <a:pPr marL="0" indent="0">
              <a:buFont typeface="Wingdings" pitchFamily="2" charset="2"/>
              <a:buNone/>
            </a:pPr>
            <a:r>
              <a:rPr lang="en-US"/>
              <a:t>Vimo SEWA study</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0114" name="Rectangle 2"/>
          <p:cNvSpPr>
            <a:spLocks noGrp="1" noChangeArrowheads="1"/>
          </p:cNvSpPr>
          <p:nvPr>
            <p:ph type="title"/>
          </p:nvPr>
        </p:nvSpPr>
        <p:spPr/>
        <p:txBody>
          <a:bodyPr/>
          <a:lstStyle/>
          <a:p>
            <a:r>
              <a:rPr lang="en-US"/>
              <a:t>Example 3: Radiologist referral patterns  </a:t>
            </a:r>
          </a:p>
        </p:txBody>
      </p:sp>
      <p:sp>
        <p:nvSpPr>
          <p:cNvPr id="730115" name="Rectangle 3"/>
          <p:cNvSpPr>
            <a:spLocks noGrp="1" noChangeArrowheads="1"/>
          </p:cNvSpPr>
          <p:nvPr>
            <p:ph type="body" idx="1"/>
          </p:nvPr>
        </p:nvSpPr>
        <p:spPr/>
        <p:txBody>
          <a:bodyPr/>
          <a:lstStyle/>
          <a:p>
            <a:pPr marL="0" indent="0">
              <a:buFont typeface="Wingdings" pitchFamily="2" charset="2"/>
              <a:buNone/>
            </a:pPr>
            <a:r>
              <a:rPr lang="en-US" sz="2600"/>
              <a:t>What is the impact on referral patterns of the dissemination of a booklet on </a:t>
            </a:r>
            <a:r>
              <a:rPr lang="en-US" sz="2600" i="1"/>
              <a:t>Making the Best Use of a Department of Radiology </a:t>
            </a:r>
            <a:r>
              <a:rPr lang="en-US" sz="2600"/>
              <a:t>to general practitioners?</a:t>
            </a:r>
          </a:p>
          <a:p>
            <a:pPr marL="0" indent="0">
              <a:buFont typeface="Wingdings" pitchFamily="2" charset="2"/>
              <a:buNone/>
            </a:pPr>
            <a:r>
              <a:rPr lang="en-US" sz="2600"/>
              <a:t>The booklet was introduced on January 1, 1990. In the study, the number and type of referrals were measured for the year before and the year after the introduction of the guidelines. There was a reduction in radiological requests after the guidelines were introduced, and it was concluded that the guidelines had changed practice.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1138" name="Rectangle 2"/>
          <p:cNvSpPr>
            <a:spLocks noGrp="1" noChangeArrowheads="1"/>
          </p:cNvSpPr>
          <p:nvPr>
            <p:ph type="title"/>
          </p:nvPr>
        </p:nvSpPr>
        <p:spPr/>
        <p:txBody>
          <a:bodyPr/>
          <a:lstStyle/>
          <a:p>
            <a:r>
              <a:rPr lang="en-US"/>
              <a:t>Example 4: QIDS</a:t>
            </a:r>
          </a:p>
        </p:txBody>
      </p:sp>
      <p:sp>
        <p:nvSpPr>
          <p:cNvPr id="731139" name="Rectangle 3"/>
          <p:cNvSpPr>
            <a:spLocks noGrp="1" noChangeArrowheads="1"/>
          </p:cNvSpPr>
          <p:nvPr>
            <p:ph type="body" idx="1"/>
          </p:nvPr>
        </p:nvSpPr>
        <p:spPr/>
        <p:txBody>
          <a:bodyPr/>
          <a:lstStyle/>
          <a:p>
            <a:pPr marL="0" indent="0">
              <a:buFont typeface="Wingdings" pitchFamily="2" charset="2"/>
              <a:buNone/>
            </a:pPr>
            <a:r>
              <a:rPr lang="en-US" i="1"/>
              <a:t>Quality Improvement Demonstration Study</a:t>
            </a:r>
          </a:p>
          <a:p>
            <a:pPr marL="0" indent="0">
              <a:buFont typeface="Wingdings" pitchFamily="2" charset="2"/>
              <a:buNone/>
            </a:pPr>
            <a:r>
              <a:rPr lang="en-US"/>
              <a:t>Can child health in the Philippines be improved by expanded insurance coverage (A for Access) or physician pay-for-performance (B for Bonus) incentives? 30 public hospitals were randomized to one of three arms: A, B or a control arm (C).  Physician performance was measured before the intervention and every six months thereafter for 3 years. </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2162" name="Rectangle 2"/>
          <p:cNvSpPr>
            <a:spLocks noGrp="1" noChangeArrowheads="1"/>
          </p:cNvSpPr>
          <p:nvPr>
            <p:ph type="title"/>
          </p:nvPr>
        </p:nvSpPr>
        <p:spPr/>
        <p:txBody>
          <a:bodyPr/>
          <a:lstStyle/>
          <a:p>
            <a:r>
              <a:rPr lang="en-US"/>
              <a:t>Design and Analysis Issues</a:t>
            </a:r>
          </a:p>
        </p:txBody>
      </p:sp>
      <p:sp>
        <p:nvSpPr>
          <p:cNvPr id="732163" name="Rectangle 3"/>
          <p:cNvSpPr>
            <a:spLocks noGrp="1" noChangeArrowheads="1"/>
          </p:cNvSpPr>
          <p:nvPr>
            <p:ph type="body" idx="1"/>
          </p:nvPr>
        </p:nvSpPr>
        <p:spPr/>
        <p:txBody>
          <a:bodyPr/>
          <a:lstStyle/>
          <a:p>
            <a:r>
              <a:rPr lang="en-US"/>
              <a:t>Depending on the scale of the intervention, extra considerations in the design and analysis of the study are often required. </a:t>
            </a:r>
          </a:p>
          <a:p>
            <a:r>
              <a:rPr lang="en-US"/>
              <a:t>Typical design features:</a:t>
            </a:r>
          </a:p>
          <a:p>
            <a:pPr lvl="1"/>
            <a:r>
              <a:rPr lang="en-US"/>
              <a:t>Cluster randomization</a:t>
            </a:r>
          </a:p>
          <a:p>
            <a:pPr lvl="1"/>
            <a:r>
              <a:rPr lang="en-US"/>
              <a:t>Before/after designs</a:t>
            </a:r>
          </a:p>
          <a:p>
            <a:pPr lvl="1"/>
            <a:r>
              <a:rPr lang="en-US"/>
              <a:t>Interrupted time series (repeated before/after)</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4210" name="Rectangle 2"/>
          <p:cNvSpPr>
            <a:spLocks noGrp="1" noChangeArrowheads="1"/>
          </p:cNvSpPr>
          <p:nvPr>
            <p:ph type="title"/>
          </p:nvPr>
        </p:nvSpPr>
        <p:spPr/>
        <p:txBody>
          <a:bodyPr/>
          <a:lstStyle/>
          <a:p>
            <a:r>
              <a:rPr lang="en-US"/>
              <a:t>Cluster Randomized Trials</a:t>
            </a:r>
          </a:p>
        </p:txBody>
      </p:sp>
      <p:sp>
        <p:nvSpPr>
          <p:cNvPr id="734211" name="Rectangle 3"/>
          <p:cNvSpPr>
            <a:spLocks noGrp="1" noChangeArrowheads="1"/>
          </p:cNvSpPr>
          <p:nvPr>
            <p:ph type="body" idx="1"/>
          </p:nvPr>
        </p:nvSpPr>
        <p:spPr/>
        <p:txBody>
          <a:bodyPr/>
          <a:lstStyle/>
          <a:p>
            <a:pPr>
              <a:buFont typeface="Wingdings" pitchFamily="2" charset="2"/>
              <a:buNone/>
            </a:pPr>
            <a:r>
              <a:rPr lang="en-US"/>
              <a:t>CRT = “Courting Real Troubles” – so why use?</a:t>
            </a:r>
          </a:p>
          <a:p>
            <a:pPr>
              <a:buSzTx/>
              <a:buFont typeface="Wingdings" pitchFamily="2" charset="2"/>
              <a:buChar char="§"/>
            </a:pPr>
            <a:r>
              <a:rPr lang="en-US"/>
              <a:t>Intervention may dictate administration at the cluster level.</a:t>
            </a:r>
          </a:p>
          <a:p>
            <a:pPr>
              <a:buSzTx/>
              <a:buFont typeface="Wingdings" pitchFamily="2" charset="2"/>
              <a:buChar char="§"/>
            </a:pPr>
            <a:r>
              <a:rPr lang="en-US"/>
              <a:t>May be logistically more feasible.</a:t>
            </a:r>
          </a:p>
          <a:p>
            <a:pPr>
              <a:buSzTx/>
              <a:buFont typeface="Wingdings" pitchFamily="2" charset="2"/>
              <a:buChar char="§"/>
            </a:pPr>
            <a:r>
              <a:rPr lang="en-US"/>
              <a:t>Avoid contamination of the control subjects that might occur with a within-cluster (subject-specific) randomization. </a:t>
            </a:r>
          </a:p>
          <a:p>
            <a:pPr>
              <a:buFontTx/>
              <a:buChar char="•"/>
            </a:pPr>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34211">
                                            <p:txEl>
                                              <p:pRg st="1" end="1"/>
                                            </p:txEl>
                                          </p:spTgt>
                                        </p:tgtEl>
                                        <p:attrNameLst>
                                          <p:attrName>style.visibility</p:attrName>
                                        </p:attrNameLst>
                                      </p:cBhvr>
                                      <p:to>
                                        <p:strVal val="visible"/>
                                      </p:to>
                                    </p:set>
                                    <p:anim calcmode="lin" valueType="num">
                                      <p:cBhvr additive="base">
                                        <p:cTn id="7" dur="500" fill="hold"/>
                                        <p:tgtEl>
                                          <p:spTgt spid="734211">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342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34211">
                                            <p:txEl>
                                              <p:pRg st="2" end="2"/>
                                            </p:txEl>
                                          </p:spTgt>
                                        </p:tgtEl>
                                        <p:attrNameLst>
                                          <p:attrName>style.visibility</p:attrName>
                                        </p:attrNameLst>
                                      </p:cBhvr>
                                      <p:to>
                                        <p:strVal val="visible"/>
                                      </p:to>
                                    </p:set>
                                    <p:anim calcmode="lin" valueType="num">
                                      <p:cBhvr additive="base">
                                        <p:cTn id="13" dur="500" fill="hold"/>
                                        <p:tgtEl>
                                          <p:spTgt spid="734211">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342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34211">
                                            <p:txEl>
                                              <p:pRg st="3" end="3"/>
                                            </p:txEl>
                                          </p:spTgt>
                                        </p:tgtEl>
                                        <p:attrNameLst>
                                          <p:attrName>style.visibility</p:attrName>
                                        </p:attrNameLst>
                                      </p:cBhvr>
                                      <p:to>
                                        <p:strVal val="visible"/>
                                      </p:to>
                                    </p:set>
                                    <p:anim calcmode="lin" valueType="num">
                                      <p:cBhvr additive="base">
                                        <p:cTn id="19" dur="500" fill="hold"/>
                                        <p:tgtEl>
                                          <p:spTgt spid="734211">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3421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234" name="Rectangle 2"/>
          <p:cNvSpPr>
            <a:spLocks noGrp="1" noChangeArrowheads="1"/>
          </p:cNvSpPr>
          <p:nvPr>
            <p:ph type="title"/>
          </p:nvPr>
        </p:nvSpPr>
        <p:spPr/>
        <p:txBody>
          <a:bodyPr/>
          <a:lstStyle/>
          <a:p>
            <a:r>
              <a:rPr lang="en-US"/>
              <a:t>Cluster Randomized Trials</a:t>
            </a:r>
          </a:p>
        </p:txBody>
      </p:sp>
      <p:sp>
        <p:nvSpPr>
          <p:cNvPr id="735235" name="Rectangle 3"/>
          <p:cNvSpPr>
            <a:spLocks noGrp="1" noChangeArrowheads="1"/>
          </p:cNvSpPr>
          <p:nvPr>
            <p:ph type="body" idx="1"/>
          </p:nvPr>
        </p:nvSpPr>
        <p:spPr/>
        <p:txBody>
          <a:bodyPr/>
          <a:lstStyle/>
          <a:p>
            <a:pPr>
              <a:buFont typeface="Wingdings" pitchFamily="2" charset="2"/>
              <a:buNone/>
            </a:pPr>
            <a:r>
              <a:rPr lang="en-US"/>
              <a:t>Disadvantages</a:t>
            </a:r>
          </a:p>
          <a:p>
            <a:pPr>
              <a:buSzTx/>
              <a:buFont typeface="Wingdings" pitchFamily="2" charset="2"/>
              <a:buChar char="§"/>
            </a:pPr>
            <a:r>
              <a:rPr lang="en-US"/>
              <a:t>Analysis scheme may be more complicated to accommodate clustering. 	</a:t>
            </a:r>
          </a:p>
          <a:p>
            <a:pPr>
              <a:buSzTx/>
              <a:buFont typeface="Wingdings" pitchFamily="2" charset="2"/>
              <a:buChar char="§"/>
            </a:pPr>
            <a:r>
              <a:rPr lang="en-US"/>
              <a:t>Required sample size is invariably larger. </a:t>
            </a:r>
          </a:p>
          <a:p>
            <a:pPr>
              <a:buSzTx/>
              <a:buFont typeface="Wingdings" pitchFamily="2" charset="2"/>
              <a:buChar char="§"/>
            </a:pPr>
            <a:r>
              <a:rPr lang="en-US"/>
              <a:t>More complicated planning/design, e.g., tradeoff between number of clusters and number of subjects per cluster. </a:t>
            </a:r>
          </a:p>
          <a:p>
            <a:pPr>
              <a:buFontTx/>
              <a:buChar char="•"/>
            </a:pPr>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35235">
                                            <p:txEl>
                                              <p:pRg st="1" end="1"/>
                                            </p:txEl>
                                          </p:spTgt>
                                        </p:tgtEl>
                                        <p:attrNameLst>
                                          <p:attrName>style.visibility</p:attrName>
                                        </p:attrNameLst>
                                      </p:cBhvr>
                                      <p:to>
                                        <p:strVal val="visible"/>
                                      </p:to>
                                    </p:set>
                                    <p:anim calcmode="lin" valueType="num">
                                      <p:cBhvr additive="base">
                                        <p:cTn id="7" dur="500" fill="hold"/>
                                        <p:tgtEl>
                                          <p:spTgt spid="73523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352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35235">
                                            <p:txEl>
                                              <p:pRg st="2" end="2"/>
                                            </p:txEl>
                                          </p:spTgt>
                                        </p:tgtEl>
                                        <p:attrNameLst>
                                          <p:attrName>style.visibility</p:attrName>
                                        </p:attrNameLst>
                                      </p:cBhvr>
                                      <p:to>
                                        <p:strVal val="visible"/>
                                      </p:to>
                                    </p:set>
                                    <p:anim calcmode="lin" valueType="num">
                                      <p:cBhvr additive="base">
                                        <p:cTn id="13" dur="500" fill="hold"/>
                                        <p:tgtEl>
                                          <p:spTgt spid="73523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352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35235">
                                            <p:txEl>
                                              <p:pRg st="3" end="3"/>
                                            </p:txEl>
                                          </p:spTgt>
                                        </p:tgtEl>
                                        <p:attrNameLst>
                                          <p:attrName>style.visibility</p:attrName>
                                        </p:attrNameLst>
                                      </p:cBhvr>
                                      <p:to>
                                        <p:strVal val="visible"/>
                                      </p:to>
                                    </p:set>
                                    <p:anim calcmode="lin" valueType="num">
                                      <p:cBhvr additive="base">
                                        <p:cTn id="19" dur="500" fill="hold"/>
                                        <p:tgtEl>
                                          <p:spTgt spid="73523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3523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ank">
  <a:themeElements>
    <a:clrScheme name="blan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blan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blan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blan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blan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blan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blan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blan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blan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blan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2039</TotalTime>
  <Words>2181</Words>
  <Application>Microsoft Macintosh PowerPoint</Application>
  <PresentationFormat>On-screen Show (4:3)</PresentationFormat>
  <Paragraphs>228</Paragraphs>
  <Slides>34</Slides>
  <Notes>1</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34</vt:i4>
      </vt:variant>
    </vt:vector>
  </HeadingPairs>
  <TitlesOfParts>
    <vt:vector size="38" baseType="lpstr">
      <vt:lpstr>blank</vt:lpstr>
      <vt:lpstr>Document</vt:lpstr>
      <vt:lpstr>Equation</vt:lpstr>
      <vt:lpstr>Chart</vt:lpstr>
      <vt:lpstr>Analytical and Design Issues in Translational Research </vt:lpstr>
      <vt:lpstr>Outline</vt:lpstr>
      <vt:lpstr>Example 1: Decision Aids in Breast Cancer Treatment</vt:lpstr>
      <vt:lpstr>Example 2: Insurance usage in rural India</vt:lpstr>
      <vt:lpstr>Example 3: Radiologist referral patterns  </vt:lpstr>
      <vt:lpstr>Example 4: QIDS</vt:lpstr>
      <vt:lpstr>Design and Analysis Issues</vt:lpstr>
      <vt:lpstr>Cluster Randomized Trials</vt:lpstr>
      <vt:lpstr>Cluster Randomized Trials</vt:lpstr>
      <vt:lpstr>Interrupted Time Series</vt:lpstr>
      <vt:lpstr>Interrupted Time Series</vt:lpstr>
      <vt:lpstr>CRT - analyses</vt:lpstr>
      <vt:lpstr>CRT - analyses</vt:lpstr>
      <vt:lpstr>CRT - analyses</vt:lpstr>
      <vt:lpstr>CRT analyses</vt:lpstr>
      <vt:lpstr>CRT analyses</vt:lpstr>
      <vt:lpstr>CRT analyses</vt:lpstr>
      <vt:lpstr>CRT analyses</vt:lpstr>
      <vt:lpstr>CRT Sample size planning</vt:lpstr>
      <vt:lpstr>Sample size considerations</vt:lpstr>
      <vt:lpstr>Sample size considerations</vt:lpstr>
      <vt:lpstr>Sample size considerations</vt:lpstr>
      <vt:lpstr>Design considerations</vt:lpstr>
      <vt:lpstr>Design considerations</vt:lpstr>
      <vt:lpstr>Design considerations</vt:lpstr>
      <vt:lpstr>Design considerations</vt:lpstr>
      <vt:lpstr>Example:  Decision Aids </vt:lpstr>
      <vt:lpstr>Interrupted time series analysis</vt:lpstr>
      <vt:lpstr>Interrupted time series analysis</vt:lpstr>
      <vt:lpstr>Interrupted time series analysis</vt:lpstr>
      <vt:lpstr>Interrupted time series analysis</vt:lpstr>
      <vt:lpstr>ITS analyses</vt:lpstr>
      <vt:lpstr>Design variations</vt:lpstr>
      <vt:lpstr>Summary</vt:lpstr>
    </vt:vector>
  </TitlesOfParts>
  <Company>UCSF-DEB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Statistical Considerations in Translational Research</dc:title>
  <dc:creator>CMcculloch</dc:creator>
  <cp:lastModifiedBy>Adithya Cattamanchi</cp:lastModifiedBy>
  <cp:revision>62</cp:revision>
  <dcterms:created xsi:type="dcterms:W3CDTF">2008-05-20T16:34:05Z</dcterms:created>
  <dcterms:modified xsi:type="dcterms:W3CDTF">2015-05-11T05:34:10Z</dcterms:modified>
</cp:coreProperties>
</file>