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sldIdLst>
    <p:sldId id="337" r:id="rId2"/>
    <p:sldId id="342" r:id="rId3"/>
    <p:sldId id="343" r:id="rId4"/>
    <p:sldId id="344" r:id="rId5"/>
    <p:sldId id="345" r:id="rId6"/>
    <p:sldId id="410" r:id="rId7"/>
    <p:sldId id="351" r:id="rId8"/>
    <p:sldId id="352" r:id="rId9"/>
    <p:sldId id="353" r:id="rId10"/>
    <p:sldId id="354" r:id="rId11"/>
    <p:sldId id="355" r:id="rId12"/>
    <p:sldId id="356" r:id="rId13"/>
    <p:sldId id="357" r:id="rId14"/>
    <p:sldId id="358" r:id="rId15"/>
    <p:sldId id="359" r:id="rId16"/>
    <p:sldId id="360" r:id="rId17"/>
    <p:sldId id="361" r:id="rId18"/>
    <p:sldId id="362" r:id="rId19"/>
    <p:sldId id="363" r:id="rId20"/>
    <p:sldId id="364" r:id="rId21"/>
    <p:sldId id="365" r:id="rId22"/>
    <p:sldId id="366" r:id="rId23"/>
    <p:sldId id="367" r:id="rId24"/>
    <p:sldId id="368" r:id="rId25"/>
    <p:sldId id="371" r:id="rId26"/>
    <p:sldId id="372" r:id="rId27"/>
    <p:sldId id="373" r:id="rId28"/>
    <p:sldId id="374" r:id="rId29"/>
    <p:sldId id="375" r:id="rId30"/>
    <p:sldId id="377" r:id="rId31"/>
    <p:sldId id="378" r:id="rId32"/>
    <p:sldId id="379" r:id="rId33"/>
    <p:sldId id="380" r:id="rId34"/>
    <p:sldId id="381" r:id="rId35"/>
    <p:sldId id="382" r:id="rId36"/>
    <p:sldId id="383" r:id="rId37"/>
    <p:sldId id="384" r:id="rId38"/>
    <p:sldId id="385" r:id="rId39"/>
    <p:sldId id="386" r:id="rId40"/>
    <p:sldId id="387" r:id="rId41"/>
    <p:sldId id="388" r:id="rId42"/>
    <p:sldId id="390" r:id="rId43"/>
    <p:sldId id="391" r:id="rId44"/>
    <p:sldId id="392" r:id="rId45"/>
    <p:sldId id="393" r:id="rId46"/>
    <p:sldId id="394" r:id="rId47"/>
    <p:sldId id="395" r:id="rId48"/>
    <p:sldId id="396" r:id="rId49"/>
    <p:sldId id="397" r:id="rId50"/>
    <p:sldId id="398" r:id="rId51"/>
    <p:sldId id="399" r:id="rId52"/>
    <p:sldId id="400" r:id="rId53"/>
    <p:sldId id="401" r:id="rId54"/>
    <p:sldId id="402" r:id="rId55"/>
    <p:sldId id="403" r:id="rId56"/>
    <p:sldId id="404" r:id="rId57"/>
    <p:sldId id="405" r:id="rId58"/>
    <p:sldId id="406" r:id="rId59"/>
    <p:sldId id="407" r:id="rId60"/>
    <p:sldId id="408" r:id="rId6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66" autoAdjust="0"/>
    <p:restoredTop sz="82216" autoAdjust="0"/>
  </p:normalViewPr>
  <p:slideViewPr>
    <p:cSldViewPr>
      <p:cViewPr varScale="1">
        <p:scale>
          <a:sx n="51" d="100"/>
          <a:sy n="51" d="100"/>
        </p:scale>
        <p:origin x="1400"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0E253090-AC2F-4F6B-81A6-654B55FC3DE0}" type="datetimeFigureOut">
              <a:rPr lang="en-US"/>
              <a:pPr>
                <a:defRPr/>
              </a:pPr>
              <a:t>10/29/18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A1AE7CE6-76A6-42EA-9F14-F94121733F8B}" type="slidenum">
              <a:rPr lang="en-US"/>
              <a:pPr>
                <a:defRPr/>
              </a:pPr>
              <a:t>‹#›</a:t>
            </a:fld>
            <a:endParaRPr lang="en-US"/>
          </a:p>
        </p:txBody>
      </p:sp>
    </p:spTree>
    <p:extLst>
      <p:ext uri="{BB962C8B-B14F-4D97-AF65-F5344CB8AC3E}">
        <p14:creationId xmlns:p14="http://schemas.microsoft.com/office/powerpoint/2010/main" val="10064822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1AE7CE6-76A6-42EA-9F14-F94121733F8B}" type="slidenum">
              <a:rPr lang="en-US" smtClean="0"/>
              <a:pPr>
                <a:defRPr/>
              </a:pPr>
              <a:t>4</a:t>
            </a:fld>
            <a:endParaRPr lang="en-US"/>
          </a:p>
        </p:txBody>
      </p:sp>
    </p:spTree>
    <p:extLst>
      <p:ext uri="{BB962C8B-B14F-4D97-AF65-F5344CB8AC3E}">
        <p14:creationId xmlns:p14="http://schemas.microsoft.com/office/powerpoint/2010/main" val="389569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44034"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https://en.wikipedia.org/wiki/Hypergeometric_distribution</a:t>
            </a:r>
          </a:p>
          <a:p>
            <a:endParaRPr lang="en-US" altLang="en-US"/>
          </a:p>
        </p:txBody>
      </p:sp>
      <p:sp>
        <p:nvSpPr>
          <p:cNvPr id="4403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7B869EB6-2B7D-E446-84DA-CDBA3FCDF88D}" type="slidenum">
              <a:rPr lang="en-US" altLang="en-US">
                <a:latin typeface="Arial" charset="0"/>
              </a:rPr>
              <a:pPr>
                <a:spcBef>
                  <a:spcPct val="0"/>
                </a:spcBef>
              </a:pPr>
              <a:t>25</a:t>
            </a:fld>
            <a:endParaRPr lang="en-US" altLang="en-US">
              <a:latin typeface="Arial" charset="0"/>
            </a:endParaRPr>
          </a:p>
        </p:txBody>
      </p:sp>
    </p:spTree>
    <p:extLst>
      <p:ext uri="{BB962C8B-B14F-4D97-AF65-F5344CB8AC3E}">
        <p14:creationId xmlns:p14="http://schemas.microsoft.com/office/powerpoint/2010/main" val="18412249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vct_baseline_biostat200_v1.dta</a:t>
            </a:r>
            <a:r>
              <a:rPr lang="en-US" baseline="0" dirty="0"/>
              <a:t> </a:t>
            </a:r>
            <a:r>
              <a:rPr lang="en-US" dirty="0"/>
              <a:t> data</a:t>
            </a:r>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28</a:t>
            </a:fld>
            <a:endParaRPr lang="en-US" altLang="en-US"/>
          </a:p>
        </p:txBody>
      </p:sp>
    </p:spTree>
    <p:extLst>
      <p:ext uri="{BB962C8B-B14F-4D97-AF65-F5344CB8AC3E}">
        <p14:creationId xmlns:p14="http://schemas.microsoft.com/office/powerpoint/2010/main" val="662604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51202"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What type of data did we have for the paired t-test?</a:t>
            </a:r>
          </a:p>
          <a:p>
            <a:r>
              <a:rPr lang="en-US" altLang="en-US" dirty="0"/>
              <a:t>Here </a:t>
            </a:r>
            <a:r>
              <a:rPr lang="en-US" altLang="en-US" i="1" dirty="0"/>
              <a:t>both</a:t>
            </a:r>
            <a:r>
              <a:rPr lang="en-US" altLang="en-US" i="0" baseline="0" dirty="0"/>
              <a:t> variables are dichotomous.</a:t>
            </a:r>
            <a:endParaRPr lang="en-US" altLang="en-US" dirty="0"/>
          </a:p>
        </p:txBody>
      </p:sp>
      <p:sp>
        <p:nvSpPr>
          <p:cNvPr id="5120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4E3FB286-1EC6-6146-B347-30099C65569D}" type="slidenum">
              <a:rPr lang="en-US" altLang="en-US">
                <a:latin typeface="Arial" charset="0"/>
              </a:rPr>
              <a:pPr>
                <a:spcBef>
                  <a:spcPct val="0"/>
                </a:spcBef>
              </a:pPr>
              <a:t>30</a:t>
            </a:fld>
            <a:endParaRPr lang="en-US" altLang="en-US">
              <a:latin typeface="Arial" charset="0"/>
            </a:endParaRPr>
          </a:p>
        </p:txBody>
      </p:sp>
    </p:spTree>
    <p:extLst>
      <p:ext uri="{BB962C8B-B14F-4D97-AF65-F5344CB8AC3E}">
        <p14:creationId xmlns:p14="http://schemas.microsoft.com/office/powerpoint/2010/main" val="660691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This is another study we did in the past… </a:t>
            </a:r>
          </a:p>
          <a:p>
            <a:r>
              <a:rPr lang="en-US" altLang="en-US"/>
              <a:t>At the time we did it, the cutoff for detectable viral load was 400.</a:t>
            </a: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A38B2B7A-CFC6-2744-BB2B-225A5AEFE9E1}" type="slidenum">
              <a:rPr lang="en-US" altLang="en-US">
                <a:latin typeface="Arial" charset="0"/>
              </a:rPr>
              <a:pPr>
                <a:spcBef>
                  <a:spcPct val="0"/>
                </a:spcBef>
              </a:pPr>
              <a:t>32</a:t>
            </a:fld>
            <a:endParaRPr lang="en-US" altLang="en-US">
              <a:latin typeface="Arial" charset="0"/>
            </a:endParaRPr>
          </a:p>
        </p:txBody>
      </p:sp>
    </p:spTree>
    <p:extLst>
      <p:ext uri="{BB962C8B-B14F-4D97-AF65-F5344CB8AC3E}">
        <p14:creationId xmlns:p14="http://schemas.microsoft.com/office/powerpoint/2010/main" val="19074128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56322"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data are listed by pair, not by individual.</a:t>
            </a:r>
          </a:p>
        </p:txBody>
      </p:sp>
      <p:sp>
        <p:nvSpPr>
          <p:cNvPr id="5632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D237845E-519B-A94B-B9C3-B3023B874AE7}" type="slidenum">
              <a:rPr lang="en-US" altLang="en-US">
                <a:latin typeface="Arial" charset="0"/>
              </a:rPr>
              <a:pPr>
                <a:spcBef>
                  <a:spcPct val="0"/>
                </a:spcBef>
              </a:pPr>
              <a:t>33</a:t>
            </a:fld>
            <a:endParaRPr lang="en-US" altLang="en-US">
              <a:latin typeface="Arial" charset="0"/>
            </a:endParaRPr>
          </a:p>
        </p:txBody>
      </p:sp>
    </p:spTree>
    <p:extLst>
      <p:ext uri="{BB962C8B-B14F-4D97-AF65-F5344CB8AC3E}">
        <p14:creationId xmlns:p14="http://schemas.microsoft.com/office/powerpoint/2010/main" val="276403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60418"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data have two columns – one for the alcohol status (exposure) of the case, and one for the alcohol status (exposure) of the control.  From this the 2x2 is made.</a:t>
            </a:r>
          </a:p>
        </p:txBody>
      </p:sp>
      <p:sp>
        <p:nvSpPr>
          <p:cNvPr id="60419"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61F76EC3-20A4-F54E-AF29-C0AF885FD335}" type="slidenum">
              <a:rPr lang="en-US" altLang="en-US">
                <a:latin typeface="Arial" charset="0"/>
              </a:rPr>
              <a:pPr>
                <a:spcBef>
                  <a:spcPct val="0"/>
                </a:spcBef>
              </a:pPr>
              <a:t>36</a:t>
            </a:fld>
            <a:endParaRPr lang="en-US" altLang="en-US">
              <a:latin typeface="Arial" charset="0"/>
            </a:endParaRPr>
          </a:p>
        </p:txBody>
      </p:sp>
    </p:spTree>
    <p:extLst>
      <p:ext uri="{BB962C8B-B14F-4D97-AF65-F5344CB8AC3E}">
        <p14:creationId xmlns:p14="http://schemas.microsoft.com/office/powerpoint/2010/main" val="1944412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66562"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that this calls the rows cases and the columns controls, but this can be used for situations other than case/control studies</a:t>
            </a:r>
          </a:p>
        </p:txBody>
      </p:sp>
      <p:sp>
        <p:nvSpPr>
          <p:cNvPr id="6656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70FBB566-94F0-6344-AEDD-49A81B89775D}" type="slidenum">
              <a:rPr lang="en-US" altLang="en-US">
                <a:latin typeface="Arial" charset="0"/>
              </a:rPr>
              <a:pPr>
                <a:spcBef>
                  <a:spcPct val="0"/>
                </a:spcBef>
              </a:pPr>
              <a:t>41</a:t>
            </a:fld>
            <a:endParaRPr lang="en-US" altLang="en-US">
              <a:latin typeface="Arial" charset="0"/>
            </a:endParaRPr>
          </a:p>
        </p:txBody>
      </p:sp>
    </p:spTree>
    <p:extLst>
      <p:ext uri="{BB962C8B-B14F-4D97-AF65-F5344CB8AC3E}">
        <p14:creationId xmlns:p14="http://schemas.microsoft.com/office/powerpoint/2010/main" val="16164523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cohort</a:t>
            </a:r>
            <a:r>
              <a:rPr lang="en-US" baseline="0" dirty="0"/>
              <a:t> studies, participants are entered based on their exposure status and followed to determine if they develop disease.</a:t>
            </a:r>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46</a:t>
            </a:fld>
            <a:endParaRPr lang="en-US" altLang="en-US"/>
          </a:p>
        </p:txBody>
      </p:sp>
    </p:spTree>
    <p:extLst>
      <p:ext uri="{BB962C8B-B14F-4D97-AF65-F5344CB8AC3E}">
        <p14:creationId xmlns:p14="http://schemas.microsoft.com/office/powerpoint/2010/main" val="13514923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47</a:t>
            </a:fld>
            <a:endParaRPr lang="en-US" altLang="en-US"/>
          </a:p>
        </p:txBody>
      </p:sp>
    </p:spTree>
    <p:extLst>
      <p:ext uri="{BB962C8B-B14F-4D97-AF65-F5344CB8AC3E}">
        <p14:creationId xmlns:p14="http://schemas.microsoft.com/office/powerpoint/2010/main" val="19555584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50</a:t>
            </a:fld>
            <a:endParaRPr lang="en-US" altLang="en-US"/>
          </a:p>
        </p:txBody>
      </p:sp>
    </p:spTree>
    <p:extLst>
      <p:ext uri="{BB962C8B-B14F-4D97-AF65-F5344CB8AC3E}">
        <p14:creationId xmlns:p14="http://schemas.microsoft.com/office/powerpoint/2010/main" val="955336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68610"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*Can be written ==</a:t>
            </a:r>
          </a:p>
          <a:p>
            <a:endParaRPr lang="en-US" altLang="en-US"/>
          </a:p>
        </p:txBody>
      </p:sp>
      <p:sp>
        <p:nvSpPr>
          <p:cNvPr id="6861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3074869A-7094-2545-BEC5-D5D83C02F41D}" type="slidenum">
              <a:rPr lang="en-US" altLang="en-US">
                <a:latin typeface="Arial" charset="0"/>
              </a:rPr>
              <a:pPr>
                <a:spcBef>
                  <a:spcPct val="0"/>
                </a:spcBef>
              </a:pPr>
              <a:t>6</a:t>
            </a:fld>
            <a:endParaRPr lang="en-US" altLang="en-US">
              <a:latin typeface="Arial" charset="0"/>
            </a:endParaRPr>
          </a:p>
        </p:txBody>
      </p:sp>
    </p:spTree>
    <p:extLst>
      <p:ext uri="{BB962C8B-B14F-4D97-AF65-F5344CB8AC3E}">
        <p14:creationId xmlns:p14="http://schemas.microsoft.com/office/powerpoint/2010/main" val="20568330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the OR</a:t>
            </a:r>
            <a:r>
              <a:rPr lang="en-US" baseline="0" dirty="0"/>
              <a:t> is calculated from the sample data, so like the sample mean it is an estimate of the </a:t>
            </a:r>
            <a:r>
              <a:rPr lang="en-US" baseline="0"/>
              <a:t>underlying population odds ratio.</a:t>
            </a:r>
            <a:endParaRPr lang="en-US"/>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52</a:t>
            </a:fld>
            <a:endParaRPr lang="en-US" altLang="en-US"/>
          </a:p>
        </p:txBody>
      </p:sp>
    </p:spTree>
    <p:extLst>
      <p:ext uri="{BB962C8B-B14F-4D97-AF65-F5344CB8AC3E}">
        <p14:creationId xmlns:p14="http://schemas.microsoft.com/office/powerpoint/2010/main" val="1669257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82946"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Gender was a 1-2 variable (1=male, 2=female).  When I ran the cc command it looked like all 55 were “exposed”.  So I subtracted off 1 to make it back into a 0-1 variable, and then it worked.</a:t>
            </a:r>
          </a:p>
        </p:txBody>
      </p:sp>
      <p:sp>
        <p:nvSpPr>
          <p:cNvPr id="82947"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9334393E-DB75-834C-9259-799166B84766}" type="slidenum">
              <a:rPr lang="en-US" altLang="en-US">
                <a:latin typeface="Arial" charset="0"/>
              </a:rPr>
              <a:pPr>
                <a:spcBef>
                  <a:spcPct val="0"/>
                </a:spcBef>
              </a:pPr>
              <a:t>54</a:t>
            </a:fld>
            <a:endParaRPr lang="en-US" altLang="en-US">
              <a:latin typeface="Arial" charset="0"/>
            </a:endParaRPr>
          </a:p>
        </p:txBody>
      </p:sp>
    </p:spTree>
    <p:extLst>
      <p:ext uri="{BB962C8B-B14F-4D97-AF65-F5344CB8AC3E}">
        <p14:creationId xmlns:p14="http://schemas.microsoft.com/office/powerpoint/2010/main" val="3940747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84994"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From VCT data.  I dichotomized the cd4_cat variable. </a:t>
            </a:r>
          </a:p>
          <a:p>
            <a:r>
              <a:rPr lang="en-US" altLang="en-US"/>
              <a:t>gen cd4_low=1 if cd4_cat&lt;=1</a:t>
            </a:r>
          </a:p>
          <a:p>
            <a:r>
              <a:rPr lang="en-US" altLang="en-US"/>
              <a:t>replace cd4_low=0 if cd4_cat&gt;1 &amp; cd4_cat !=.</a:t>
            </a:r>
          </a:p>
        </p:txBody>
      </p:sp>
      <p:sp>
        <p:nvSpPr>
          <p:cNvPr id="8499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549D564C-A0E9-794A-A311-E2E7A0195551}" type="slidenum">
              <a:rPr lang="en-US" altLang="en-US">
                <a:latin typeface="Arial" charset="0"/>
              </a:rPr>
              <a:pPr>
                <a:spcBef>
                  <a:spcPct val="0"/>
                </a:spcBef>
              </a:pPr>
              <a:t>55</a:t>
            </a:fld>
            <a:endParaRPr lang="en-US" altLang="en-US">
              <a:latin typeface="Arial" charset="0"/>
            </a:endParaRPr>
          </a:p>
        </p:txBody>
      </p:sp>
    </p:spTree>
    <p:extLst>
      <p:ext uri="{BB962C8B-B14F-4D97-AF65-F5344CB8AC3E}">
        <p14:creationId xmlns:p14="http://schemas.microsoft.com/office/powerpoint/2010/main" val="11984863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87042"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that the test for trend treats the data as numerical evenly spaced data and tests for a trend in the log odds.  Note the 1 degree of freedom.  The p-value is very close to what you’d get if you ran a logistic regression with the lastalc_3 variable included as a numerical variable (we’ll get to this in a few weeks).</a:t>
            </a:r>
          </a:p>
        </p:txBody>
      </p:sp>
      <p:sp>
        <p:nvSpPr>
          <p:cNvPr id="8704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8F165421-AA4B-404A-AADB-7A9ED4260471}" type="slidenum">
              <a:rPr lang="en-US" altLang="en-US">
                <a:latin typeface="Arial" charset="0"/>
              </a:rPr>
              <a:pPr>
                <a:spcBef>
                  <a:spcPct val="0"/>
                </a:spcBef>
              </a:pPr>
              <a:t>56</a:t>
            </a:fld>
            <a:endParaRPr lang="en-US" altLang="en-US">
              <a:latin typeface="Arial" charset="0"/>
            </a:endParaRPr>
          </a:p>
        </p:txBody>
      </p:sp>
    </p:spTree>
    <p:extLst>
      <p:ext uri="{BB962C8B-B14F-4D97-AF65-F5344CB8AC3E}">
        <p14:creationId xmlns:p14="http://schemas.microsoft.com/office/powerpoint/2010/main" val="3227600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89090"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that the chi2 and p-values of the individual chi-square tests are now different, because there is a different comparison group.</a:t>
            </a:r>
          </a:p>
        </p:txBody>
      </p:sp>
      <p:sp>
        <p:nvSpPr>
          <p:cNvPr id="8909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B2BD0024-F6D2-0D4D-9E26-A8E30D717BAF}" type="slidenum">
              <a:rPr lang="en-US" altLang="en-US">
                <a:latin typeface="Arial" charset="0"/>
              </a:rPr>
              <a:pPr>
                <a:spcBef>
                  <a:spcPct val="0"/>
                </a:spcBef>
              </a:pPr>
              <a:t>57</a:t>
            </a:fld>
            <a:endParaRPr lang="en-US" altLang="en-US">
              <a:latin typeface="Arial" charset="0"/>
            </a:endParaRPr>
          </a:p>
        </p:txBody>
      </p:sp>
    </p:spTree>
    <p:extLst>
      <p:ext uri="{BB962C8B-B14F-4D97-AF65-F5344CB8AC3E}">
        <p14:creationId xmlns:p14="http://schemas.microsoft.com/office/powerpoint/2010/main" val="19746257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93186"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data have two columns – one for the alcohol status (exposure) of the case, and one for the alcohol status (exposure) of the control.  From this the 2x2 is made.</a:t>
            </a:r>
          </a:p>
        </p:txBody>
      </p:sp>
      <p:sp>
        <p:nvSpPr>
          <p:cNvPr id="93187"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7C0BCFE4-F450-0F40-BE61-0EFE10DB0AF9}" type="slidenum">
              <a:rPr lang="en-US" altLang="en-US">
                <a:latin typeface="Arial" charset="0"/>
              </a:rPr>
              <a:pPr>
                <a:spcBef>
                  <a:spcPct val="0"/>
                </a:spcBef>
              </a:pPr>
              <a:t>60</a:t>
            </a:fld>
            <a:endParaRPr lang="en-US" altLang="en-US">
              <a:latin typeface="Arial" charset="0"/>
            </a:endParaRPr>
          </a:p>
        </p:txBody>
      </p:sp>
    </p:spTree>
    <p:extLst>
      <p:ext uri="{BB962C8B-B14F-4D97-AF65-F5344CB8AC3E}">
        <p14:creationId xmlns:p14="http://schemas.microsoft.com/office/powerpoint/2010/main" val="2131683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7</a:t>
            </a:fld>
            <a:endParaRPr lang="en-US" altLang="en-US"/>
          </a:p>
        </p:txBody>
      </p:sp>
    </p:spTree>
    <p:extLst>
      <p:ext uri="{BB962C8B-B14F-4D97-AF65-F5344CB8AC3E}">
        <p14:creationId xmlns:p14="http://schemas.microsoft.com/office/powerpoint/2010/main" val="2067684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8</a:t>
            </a:fld>
            <a:endParaRPr lang="en-US" altLang="en-US"/>
          </a:p>
        </p:txBody>
      </p:sp>
    </p:spTree>
    <p:extLst>
      <p:ext uri="{BB962C8B-B14F-4D97-AF65-F5344CB8AC3E}">
        <p14:creationId xmlns:p14="http://schemas.microsoft.com/office/powerpoint/2010/main" val="472410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12</a:t>
            </a:fld>
            <a:endParaRPr lang="en-US" altLang="en-US"/>
          </a:p>
        </p:txBody>
      </p:sp>
    </p:spTree>
    <p:extLst>
      <p:ext uri="{BB962C8B-B14F-4D97-AF65-F5344CB8AC3E}">
        <p14:creationId xmlns:p14="http://schemas.microsoft.com/office/powerpoint/2010/main" val="1186922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28674"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4D4778ED-D4FD-ED46-B1D4-4222A682E8ED}" type="slidenum">
              <a:rPr lang="en-US" altLang="en-US">
                <a:latin typeface="Arial" charset="0"/>
              </a:rPr>
              <a:pPr>
                <a:spcBef>
                  <a:spcPct val="0"/>
                </a:spcBef>
              </a:pPr>
              <a:t>14</a:t>
            </a:fld>
            <a:endParaRPr lang="en-US" altLang="en-US">
              <a:latin typeface="Arial" charset="0"/>
            </a:endParaRPr>
          </a:p>
        </p:txBody>
      </p:sp>
    </p:spTree>
    <p:extLst>
      <p:ext uri="{BB962C8B-B14F-4D97-AF65-F5344CB8AC3E}">
        <p14:creationId xmlns:p14="http://schemas.microsoft.com/office/powerpoint/2010/main" val="75806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15</a:t>
            </a:fld>
            <a:endParaRPr lang="en-US" altLang="en-US"/>
          </a:p>
        </p:txBody>
      </p:sp>
    </p:spTree>
    <p:extLst>
      <p:ext uri="{BB962C8B-B14F-4D97-AF65-F5344CB8AC3E}">
        <p14:creationId xmlns:p14="http://schemas.microsoft.com/office/powerpoint/2010/main" val="1519738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C0F614C-83CA-2C48-9622-9C68FCA128BB}" type="slidenum">
              <a:rPr lang="en-US" altLang="en-US" smtClean="0"/>
              <a:pPr>
                <a:defRPr/>
              </a:pPr>
              <a:t>19</a:t>
            </a:fld>
            <a:endParaRPr lang="en-US" altLang="en-US"/>
          </a:p>
        </p:txBody>
      </p:sp>
    </p:spTree>
    <p:extLst>
      <p:ext uri="{BB962C8B-B14F-4D97-AF65-F5344CB8AC3E}">
        <p14:creationId xmlns:p14="http://schemas.microsoft.com/office/powerpoint/2010/main" val="2084080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3" name="Notes Placeholder 2"/>
          <p:cNvSpPr>
            <a:spLocks noGrp="1"/>
          </p:cNvSpPr>
          <p:nvPr>
            <p:ph type="body" idx="1"/>
          </p:nvPr>
        </p:nvSpPr>
        <p:spPr/>
        <p:txBody>
          <a:bodyPr/>
          <a:lstStyle/>
          <a:p>
            <a:pPr>
              <a:defRPr/>
            </a:pPr>
            <a:r>
              <a:rPr lang="en-US" dirty="0"/>
              <a:t>Not rounding off:</a:t>
            </a:r>
          </a:p>
          <a:p>
            <a:pPr>
              <a:defRPr/>
            </a:pPr>
            <a:endParaRPr lang="en-US" dirty="0"/>
          </a:p>
        </p:txBody>
      </p:sp>
      <p:sp>
        <p:nvSpPr>
          <p:cNvPr id="3789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0446B328-5556-D647-AE51-46A91456C4BE}" type="slidenum">
              <a:rPr lang="en-US" altLang="en-US">
                <a:latin typeface="Arial" charset="0"/>
              </a:rPr>
              <a:pPr>
                <a:spcBef>
                  <a:spcPct val="0"/>
                </a:spcBef>
              </a:pPr>
              <a:t>22</a:t>
            </a:fld>
            <a:endParaRPr lang="en-US" altLang="en-US">
              <a:latin typeface="Arial" charset="0"/>
            </a:endParaRPr>
          </a:p>
        </p:txBody>
      </p:sp>
    </p:spTree>
    <p:extLst>
      <p:ext uri="{BB962C8B-B14F-4D97-AF65-F5344CB8AC3E}">
        <p14:creationId xmlns:p14="http://schemas.microsoft.com/office/powerpoint/2010/main" val="2134844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88C9DB1A-6D84-44BA-A43F-3CAAD20D4996}" type="datetime1">
              <a:rPr lang="en-US"/>
              <a:pPr>
                <a:defRPr/>
              </a:pPr>
              <a:t>10/29/18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CB3200-192E-45C4-B2CD-96C433B3D4F0}" type="slidenum">
              <a:rPr lang="en-US"/>
              <a:pPr>
                <a:defRPr/>
              </a:pPr>
              <a:t>‹#›</a:t>
            </a:fld>
            <a:endParaRPr lang="en-US"/>
          </a:p>
        </p:txBody>
      </p:sp>
    </p:spTree>
    <p:extLst>
      <p:ext uri="{BB962C8B-B14F-4D97-AF65-F5344CB8AC3E}">
        <p14:creationId xmlns:p14="http://schemas.microsoft.com/office/powerpoint/2010/main" val="33975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090CC50-D8B8-4878-9943-D8EEBF3BA068}" type="datetime1">
              <a:rPr lang="en-US"/>
              <a:pPr>
                <a:defRPr/>
              </a:pPr>
              <a:t>10/29/18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58CDFB-0382-4BBA-B132-3B788BA6C9A3}" type="slidenum">
              <a:rPr lang="en-US"/>
              <a:pPr>
                <a:defRPr/>
              </a:pPr>
              <a:t>‹#›</a:t>
            </a:fld>
            <a:endParaRPr lang="en-US"/>
          </a:p>
        </p:txBody>
      </p:sp>
    </p:spTree>
    <p:extLst>
      <p:ext uri="{BB962C8B-B14F-4D97-AF65-F5344CB8AC3E}">
        <p14:creationId xmlns:p14="http://schemas.microsoft.com/office/powerpoint/2010/main" val="1448972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BE82798-EFD7-44B6-AE56-5C77B46B96B1}" type="datetime1">
              <a:rPr lang="en-US"/>
              <a:pPr>
                <a:defRPr/>
              </a:pPr>
              <a:t>10/29/18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8F85A9-DBF6-42AE-9294-6573ADD2BCCE}" type="slidenum">
              <a:rPr lang="en-US"/>
              <a:pPr>
                <a:defRPr/>
              </a:pPr>
              <a:t>‹#›</a:t>
            </a:fld>
            <a:endParaRPr lang="en-US"/>
          </a:p>
        </p:txBody>
      </p:sp>
    </p:spTree>
    <p:extLst>
      <p:ext uri="{BB962C8B-B14F-4D97-AF65-F5344CB8AC3E}">
        <p14:creationId xmlns:p14="http://schemas.microsoft.com/office/powerpoint/2010/main" val="734177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2042B4E-C4A5-4789-8021-AA03C32598C9}" type="datetime1">
              <a:rPr lang="en-US"/>
              <a:pPr>
                <a:defRPr/>
              </a:pPr>
              <a:t>10/29/18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8975538-1510-40BB-BC7B-C0D0AC941C50}" type="slidenum">
              <a:rPr lang="en-US"/>
              <a:pPr>
                <a:defRPr/>
              </a:pPr>
              <a:t>‹#›</a:t>
            </a:fld>
            <a:endParaRPr lang="en-US"/>
          </a:p>
        </p:txBody>
      </p:sp>
    </p:spTree>
    <p:extLst>
      <p:ext uri="{BB962C8B-B14F-4D97-AF65-F5344CB8AC3E}">
        <p14:creationId xmlns:p14="http://schemas.microsoft.com/office/powerpoint/2010/main" val="36100515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fld id="{8C4B3B4A-4309-7043-9083-4369EBB3E0AD}" type="datetime1">
              <a:rPr lang="en-US"/>
              <a:pPr>
                <a:defRPr/>
              </a:pPr>
              <a:t>10/29/18</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E1D92DDE-0E26-F944-87F6-56C8D88900A4}" type="slidenum">
              <a:rPr lang="en-US" altLang="en-US"/>
              <a:pPr>
                <a:defRPr/>
              </a:pPr>
              <a:t>‹#›</a:t>
            </a:fld>
            <a:endParaRPr lang="en-US" altLang="en-US"/>
          </a:p>
        </p:txBody>
      </p:sp>
    </p:spTree>
    <p:extLst>
      <p:ext uri="{BB962C8B-B14F-4D97-AF65-F5344CB8AC3E}">
        <p14:creationId xmlns:p14="http://schemas.microsoft.com/office/powerpoint/2010/main" val="557524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438454B-27C2-43C2-A587-2A39681CF602}" type="datetime1">
              <a:rPr lang="en-US"/>
              <a:pPr>
                <a:defRPr/>
              </a:pPr>
              <a:t>10/29/18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EAEE4B-9467-4A26-B934-19F7AB177E22}" type="slidenum">
              <a:rPr lang="en-US"/>
              <a:pPr>
                <a:defRPr/>
              </a:pPr>
              <a:t>‹#›</a:t>
            </a:fld>
            <a:endParaRPr lang="en-US"/>
          </a:p>
        </p:txBody>
      </p:sp>
    </p:spTree>
    <p:extLst>
      <p:ext uri="{BB962C8B-B14F-4D97-AF65-F5344CB8AC3E}">
        <p14:creationId xmlns:p14="http://schemas.microsoft.com/office/powerpoint/2010/main" val="3562453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71F75AF-1F98-44D4-8C5A-D69649437688}" type="datetime1">
              <a:rPr lang="en-US"/>
              <a:pPr>
                <a:defRPr/>
              </a:pPr>
              <a:t>10/29/18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74B0B6-0F00-4CD4-AD92-AEFC0FA73568}" type="slidenum">
              <a:rPr lang="en-US"/>
              <a:pPr>
                <a:defRPr/>
              </a:pPr>
              <a:t>‹#›</a:t>
            </a:fld>
            <a:endParaRPr lang="en-US"/>
          </a:p>
        </p:txBody>
      </p:sp>
    </p:spTree>
    <p:extLst>
      <p:ext uri="{BB962C8B-B14F-4D97-AF65-F5344CB8AC3E}">
        <p14:creationId xmlns:p14="http://schemas.microsoft.com/office/powerpoint/2010/main" val="3944457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0D59A54-FF36-48F1-9541-39644DBA79BF}" type="datetime1">
              <a:rPr lang="en-US"/>
              <a:pPr>
                <a:defRPr/>
              </a:pPr>
              <a:t>10/29/18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2E24FE9-06BA-440A-8E89-580FEE8F196E}" type="slidenum">
              <a:rPr lang="en-US"/>
              <a:pPr>
                <a:defRPr/>
              </a:pPr>
              <a:t>‹#›</a:t>
            </a:fld>
            <a:endParaRPr lang="en-US"/>
          </a:p>
        </p:txBody>
      </p:sp>
    </p:spTree>
    <p:extLst>
      <p:ext uri="{BB962C8B-B14F-4D97-AF65-F5344CB8AC3E}">
        <p14:creationId xmlns:p14="http://schemas.microsoft.com/office/powerpoint/2010/main" val="1264299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B39AB7C-A72F-4C41-A077-5F9026E5DA74}" type="datetime1">
              <a:rPr lang="en-US"/>
              <a:pPr>
                <a:defRPr/>
              </a:pPr>
              <a:t>10/29/18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7FE7C70-165F-43F6-9588-FE18C0C75904}" type="slidenum">
              <a:rPr lang="en-US"/>
              <a:pPr>
                <a:defRPr/>
              </a:pPr>
              <a:t>‹#›</a:t>
            </a:fld>
            <a:endParaRPr lang="en-US"/>
          </a:p>
        </p:txBody>
      </p:sp>
    </p:spTree>
    <p:extLst>
      <p:ext uri="{BB962C8B-B14F-4D97-AF65-F5344CB8AC3E}">
        <p14:creationId xmlns:p14="http://schemas.microsoft.com/office/powerpoint/2010/main" val="1285041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3DC4423-1B15-4046-AA5A-C36CB2254F64}" type="datetime1">
              <a:rPr lang="en-US"/>
              <a:pPr>
                <a:defRPr/>
              </a:pPr>
              <a:t>10/29/18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1802B05-AD04-487A-9DC6-628424228450}" type="slidenum">
              <a:rPr lang="en-US"/>
              <a:pPr>
                <a:defRPr/>
              </a:pPr>
              <a:t>‹#›</a:t>
            </a:fld>
            <a:endParaRPr lang="en-US"/>
          </a:p>
        </p:txBody>
      </p:sp>
    </p:spTree>
    <p:extLst>
      <p:ext uri="{BB962C8B-B14F-4D97-AF65-F5344CB8AC3E}">
        <p14:creationId xmlns:p14="http://schemas.microsoft.com/office/powerpoint/2010/main" val="2612200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E4EB05-B2D7-4F28-A2C2-3AB900B7DF44}" type="datetime1">
              <a:rPr lang="en-US"/>
              <a:pPr>
                <a:defRPr/>
              </a:pPr>
              <a:t>10/29/18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C82B0B6-6DEA-459D-80E4-30262416EFBE}" type="slidenum">
              <a:rPr lang="en-US"/>
              <a:pPr>
                <a:defRPr/>
              </a:pPr>
              <a:t>‹#›</a:t>
            </a:fld>
            <a:endParaRPr lang="en-US"/>
          </a:p>
        </p:txBody>
      </p:sp>
    </p:spTree>
    <p:extLst>
      <p:ext uri="{BB962C8B-B14F-4D97-AF65-F5344CB8AC3E}">
        <p14:creationId xmlns:p14="http://schemas.microsoft.com/office/powerpoint/2010/main" val="4017157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72F8D6C-A8F2-4F97-BEC1-46D490EA4550}" type="datetime1">
              <a:rPr lang="en-US"/>
              <a:pPr>
                <a:defRPr/>
              </a:pPr>
              <a:t>10/29/18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27605AD-8C13-4D0C-B372-8CCB154465B5}" type="slidenum">
              <a:rPr lang="en-US"/>
              <a:pPr>
                <a:defRPr/>
              </a:pPr>
              <a:t>‹#›</a:t>
            </a:fld>
            <a:endParaRPr lang="en-US"/>
          </a:p>
        </p:txBody>
      </p:sp>
    </p:spTree>
    <p:extLst>
      <p:ext uri="{BB962C8B-B14F-4D97-AF65-F5344CB8AC3E}">
        <p14:creationId xmlns:p14="http://schemas.microsoft.com/office/powerpoint/2010/main" val="2224960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175B97B-2777-45FB-BE45-E6ABB929D3B8}" type="datetime1">
              <a:rPr lang="en-US"/>
              <a:pPr>
                <a:defRPr/>
              </a:pPr>
              <a:t>10/29/18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5FBB11-439D-4D42-A19B-9947A71343E0}" type="slidenum">
              <a:rPr lang="en-US"/>
              <a:pPr>
                <a:defRPr/>
              </a:pPr>
              <a:t>‹#›</a:t>
            </a:fld>
            <a:endParaRPr lang="en-US"/>
          </a:p>
        </p:txBody>
      </p:sp>
    </p:spTree>
    <p:extLst>
      <p:ext uri="{BB962C8B-B14F-4D97-AF65-F5344CB8AC3E}">
        <p14:creationId xmlns:p14="http://schemas.microsoft.com/office/powerpoint/2010/main" val="3619458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wave">
          <a:fgClr>
            <a:schemeClr val="accent1">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1D4D74FE-D65F-4720-8481-2050A121A7A3}" type="datetime1">
              <a:rPr lang="en-US"/>
              <a:pPr>
                <a:defRPr/>
              </a:pPr>
              <a:t>10/29/18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50CCF5C0-046A-4906-B1B7-9CC967EDE3E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www.sample-size.net/" TargetMode="External"/><Relationship Id="rId2" Type="http://schemas.openxmlformats.org/officeDocument/2006/relationships/hyperlink" Target="https://www-users.york.ac.uk/~mb55/guide/size.htm" TargetMode="External"/><Relationship Id="rId1" Type="http://schemas.openxmlformats.org/officeDocument/2006/relationships/slideLayout" Target="../slideLayouts/slideLayout2.xml"/><Relationship Id="rId4" Type="http://schemas.openxmlformats.org/officeDocument/2006/relationships/hyperlink" Target="http://powerandsamplesize.com/Calculators/" TargetMode="Externa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wmf"/></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20.xml"/><Relationship Id="rId7" Type="http://schemas.openxmlformats.org/officeDocument/2006/relationships/image" Target="../media/image10.wmf"/><Relationship Id="rId2" Type="http://schemas.openxmlformats.org/officeDocument/2006/relationships/slideLayout" Target="../slideLayouts/slideLayout13.xml"/><Relationship Id="rId1" Type="http://schemas.openxmlformats.org/officeDocument/2006/relationships/vmlDrawing" Target="../drawings/vmlDrawing5.vml"/><Relationship Id="rId6" Type="http://schemas.openxmlformats.org/officeDocument/2006/relationships/oleObject" Target="../embeddings/oleObject8.bin"/><Relationship Id="rId5" Type="http://schemas.openxmlformats.org/officeDocument/2006/relationships/image" Target="../media/image9.wmf"/><Relationship Id="rId4" Type="http://schemas.openxmlformats.org/officeDocument/2006/relationships/oleObject" Target="../embeddings/oleObject7.bin"/></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4.xml"/><Relationship Id="rId1" Type="http://schemas.openxmlformats.org/officeDocument/2006/relationships/vmlDrawing" Target="../drawings/vmlDrawing6.vml"/><Relationship Id="rId4" Type="http://schemas.openxmlformats.org/officeDocument/2006/relationships/image" Target="../media/image11.wmf"/></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4.xml"/><Relationship Id="rId1" Type="http://schemas.openxmlformats.org/officeDocument/2006/relationships/vmlDrawing" Target="../drawings/vmlDrawing7.vml"/><Relationship Id="rId5" Type="http://schemas.openxmlformats.org/officeDocument/2006/relationships/image" Target="../media/image11.wmf"/><Relationship Id="rId4" Type="http://schemas.openxmlformats.org/officeDocument/2006/relationships/oleObject" Target="../embeddings/oleObject10.bin"/></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3.wmf"/><Relationship Id="rId5" Type="http://schemas.openxmlformats.org/officeDocument/2006/relationships/oleObject" Target="../embeddings/oleObject12.bin"/><Relationship Id="rId4" Type="http://schemas.openxmlformats.org/officeDocument/2006/relationships/image" Target="../media/image12.wmf"/></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453189" y="1323139"/>
            <a:ext cx="8229600" cy="5029200"/>
          </a:xfrm>
        </p:spPr>
        <p:txBody>
          <a:bodyPr>
            <a:normAutofit/>
          </a:bodyPr>
          <a:lstStyle/>
          <a:p>
            <a:r>
              <a:rPr lang="en-US" altLang="en-US" dirty="0"/>
              <a:t>Sample size calculations using Stata</a:t>
            </a:r>
          </a:p>
          <a:p>
            <a:r>
              <a:rPr lang="en-US" altLang="en-US" dirty="0"/>
              <a:t>Tests for categorical data</a:t>
            </a:r>
          </a:p>
        </p:txBody>
      </p:sp>
      <p:sp>
        <p:nvSpPr>
          <p:cNvPr id="4" name="Slide Number Placeholder 3"/>
          <p:cNvSpPr>
            <a:spLocks noGrp="1"/>
          </p:cNvSpPr>
          <p:nvPr>
            <p:ph type="sldNum" sz="quarter" idx="12"/>
          </p:nvPr>
        </p:nvSpPr>
        <p:spPr/>
        <p:txBody>
          <a:bodyPr/>
          <a:lstStyle/>
          <a:p>
            <a:pPr>
              <a:defRPr/>
            </a:pPr>
            <a:fld id="{39E9FB78-0325-4D0E-91DC-E80230DE24BF}" type="slidenum">
              <a:rPr lang="en-US" smtClean="0"/>
              <a:pPr>
                <a:defRPr/>
              </a:pPr>
              <a:t>1</a:t>
            </a:fld>
            <a:endParaRPr lang="en-US"/>
          </a:p>
        </p:txBody>
      </p:sp>
      <p:sp>
        <p:nvSpPr>
          <p:cNvPr id="2" name="TextBox 1"/>
          <p:cNvSpPr txBox="1"/>
          <p:nvPr/>
        </p:nvSpPr>
        <p:spPr>
          <a:xfrm>
            <a:off x="1752600" y="339605"/>
            <a:ext cx="5339923" cy="646331"/>
          </a:xfrm>
          <a:prstGeom prst="rect">
            <a:avLst/>
          </a:prstGeom>
          <a:noFill/>
        </p:spPr>
        <p:txBody>
          <a:bodyPr wrap="none" rtlCol="0">
            <a:spAutoFit/>
          </a:bodyPr>
          <a:lstStyle/>
          <a:p>
            <a:r>
              <a:rPr lang="en-US" sz="3600" dirty="0"/>
              <a:t>Sample size Calculations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457200" y="47626"/>
            <a:ext cx="8229600" cy="1139825"/>
          </a:xfrm>
        </p:spPr>
        <p:txBody>
          <a:bodyPr/>
          <a:lstStyle/>
          <a:p>
            <a:pPr eaLnBrk="1" hangingPunct="1"/>
            <a:r>
              <a:rPr lang="en-US" altLang="en-US"/>
              <a:t>Contingency tables</a:t>
            </a:r>
          </a:p>
        </p:txBody>
      </p:sp>
      <p:sp>
        <p:nvSpPr>
          <p:cNvPr id="22530" name="Rectangle 3"/>
          <p:cNvSpPr>
            <a:spLocks noGrp="1" noChangeArrowheads="1"/>
          </p:cNvSpPr>
          <p:nvPr>
            <p:ph type="body" sz="half" idx="1"/>
          </p:nvPr>
        </p:nvSpPr>
        <p:spPr>
          <a:xfrm>
            <a:off x="457200" y="1371600"/>
            <a:ext cx="3429000" cy="3048000"/>
          </a:xfrm>
        </p:spPr>
        <p:txBody>
          <a:bodyPr/>
          <a:lstStyle/>
          <a:p>
            <a:pPr eaLnBrk="1" hangingPunct="1"/>
            <a:r>
              <a:rPr lang="en-US" altLang="en-US" sz="2800"/>
              <a:t>Contingency tables are usually summaries of data that originally looked like this.</a:t>
            </a:r>
          </a:p>
        </p:txBody>
      </p:sp>
      <p:graphicFrame>
        <p:nvGraphicFramePr>
          <p:cNvPr id="485473" name="Group 97"/>
          <p:cNvGraphicFramePr>
            <a:graphicFrameLocks noGrp="1"/>
          </p:cNvGraphicFramePr>
          <p:nvPr/>
        </p:nvGraphicFramePr>
        <p:xfrm>
          <a:off x="4191000" y="1447800"/>
          <a:ext cx="3733800" cy="5013326"/>
        </p:xfrm>
        <a:graphic>
          <a:graphicData uri="http://schemas.openxmlformats.org/drawingml/2006/table">
            <a:tbl>
              <a:tblPr/>
              <a:tblGrid>
                <a:gridCol w="1284288">
                  <a:extLst>
                    <a:ext uri="{9D8B030D-6E8A-4147-A177-3AD203B41FA5}">
                      <a16:colId xmlns:a16="http://schemas.microsoft.com/office/drawing/2014/main" val="20000"/>
                    </a:ext>
                  </a:extLst>
                </a:gridCol>
                <a:gridCol w="1282700">
                  <a:extLst>
                    <a:ext uri="{9D8B030D-6E8A-4147-A177-3AD203B41FA5}">
                      <a16:colId xmlns:a16="http://schemas.microsoft.com/office/drawing/2014/main" val="20001"/>
                    </a:ext>
                  </a:extLst>
                </a:gridCol>
                <a:gridCol w="1166812">
                  <a:extLst>
                    <a:ext uri="{9D8B030D-6E8A-4147-A177-3AD203B41FA5}">
                      <a16:colId xmlns:a16="http://schemas.microsoft.com/office/drawing/2014/main" val="20002"/>
                    </a:ext>
                  </a:extLst>
                </a:gridCol>
              </a:tblGrid>
              <a:tr h="335306">
                <a:tc gridSpan="3">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Example of data set</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823015">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Obs.</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Exposure (1=yes; 0=no)</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Disease (1=yes; 0=no)</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2</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3</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41351">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4</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5</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6</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7</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39764">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06">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n</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
        <p:nvSpPr>
          <p:cNvPr id="22579"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5AEDEC52-11D0-FD42-87E8-2171D841AAC9}" type="slidenum">
              <a:rPr lang="en-US" altLang="en-US" sz="1200">
                <a:solidFill>
                  <a:srgbClr val="898989"/>
                </a:solidFill>
                <a:latin typeface="Arial" charset="0"/>
              </a:rPr>
              <a:pPr>
                <a:spcBef>
                  <a:spcPct val="0"/>
                </a:spcBef>
                <a:buFontTx/>
                <a:buNone/>
              </a:pPr>
              <a:t>10</a:t>
            </a:fld>
            <a:endParaRPr lang="en-US" altLang="en-US" sz="1200">
              <a:solidFill>
                <a:srgbClr val="898989"/>
              </a:solidFill>
              <a:latin typeface="Arial" charset="0"/>
            </a:endParaRPr>
          </a:p>
        </p:txBody>
      </p:sp>
    </p:spTree>
    <p:extLst>
      <p:ext uri="{BB962C8B-B14F-4D97-AF65-F5344CB8AC3E}">
        <p14:creationId xmlns:p14="http://schemas.microsoft.com/office/powerpoint/2010/main" val="520607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4578" name="Content Placeholder 6"/>
              <p:cNvSpPr>
                <a:spLocks noGrp="1"/>
              </p:cNvSpPr>
              <p:nvPr>
                <p:ph idx="1"/>
              </p:nvPr>
            </p:nvSpPr>
            <p:spPr/>
            <p:txBody>
              <a:bodyPr/>
              <a:lstStyle/>
              <a:p>
                <a:r>
                  <a:rPr lang="en-US" altLang="en-US" dirty="0"/>
                  <a:t>Say we want to know whether the proportion with children  varies by gender in </a:t>
                </a:r>
                <a:r>
                  <a:rPr lang="en-US" altLang="en-US" dirty="0" err="1"/>
                  <a:t>biostats</a:t>
                </a:r>
                <a:r>
                  <a:rPr lang="en-US" altLang="en-US" dirty="0"/>
                  <a:t> classes  </a:t>
                </a:r>
              </a:p>
              <a:p>
                <a:r>
                  <a:rPr lang="en-US" altLang="en-US" dirty="0"/>
                  <a:t>We could test the null hypothesis that the proportion of males with children equals that of females. 		</a:t>
                </a:r>
              </a:p>
              <a:p>
                <a:r>
                  <a:rPr lang="en-US" altLang="en-US" dirty="0"/>
                  <a:t>H</a:t>
                </a:r>
                <a:r>
                  <a:rPr lang="en-US" altLang="en-US" baseline="-25000" dirty="0"/>
                  <a:t>0</a:t>
                </a:r>
                <a:r>
                  <a:rPr lang="en-US" altLang="en-US" dirty="0"/>
                  <a:t>: p</a:t>
                </a:r>
                <a:r>
                  <a:rPr lang="en-US" altLang="en-US" baseline="-25000" dirty="0"/>
                  <a:t>w/children males</a:t>
                </a:r>
                <a:r>
                  <a:rPr lang="en-US" altLang="en-US" dirty="0"/>
                  <a:t>= p</a:t>
                </a:r>
                <a:r>
                  <a:rPr lang="en-US" altLang="en-US" baseline="-25000" dirty="0"/>
                  <a:t>w/children</a:t>
                </a:r>
                <a:r>
                  <a:rPr lang="en-US" altLang="en-US" dirty="0"/>
                  <a:t> </a:t>
                </a:r>
                <a:r>
                  <a:rPr lang="en-US" altLang="en-US" baseline="-25000" dirty="0"/>
                  <a:t>females</a:t>
                </a:r>
              </a:p>
              <a:p>
                <a:r>
                  <a:rPr lang="en-US" altLang="en-US" dirty="0"/>
                  <a:t>H</a:t>
                </a:r>
                <a:r>
                  <a:rPr lang="en-US" altLang="en-US" baseline="-25000" dirty="0"/>
                  <a:t>A</a:t>
                </a:r>
                <a:r>
                  <a:rPr lang="en-US" altLang="en-US" dirty="0"/>
                  <a:t>: p</a:t>
                </a:r>
                <a:r>
                  <a:rPr lang="en-US" altLang="en-US" baseline="-25000" dirty="0"/>
                  <a:t>w/children males</a:t>
                </a:r>
                <a:r>
                  <a:rPr lang="en-US" altLang="en-US" dirty="0"/>
                  <a:t> </a:t>
                </a:r>
                <a14:m>
                  <m:oMath xmlns:m="http://schemas.openxmlformats.org/officeDocument/2006/math">
                    <m:r>
                      <a:rPr lang="en-US" altLang="en-US" i="1" smtClean="0">
                        <a:latin typeface="Cambria Math" charset="0"/>
                        <a:ea typeface="Cambria Math" charset="0"/>
                        <a:cs typeface="Cambria Math" charset="0"/>
                      </a:rPr>
                      <m:t>≠</m:t>
                    </m:r>
                    <m:r>
                      <a:rPr lang="en-US" altLang="en-US" b="0" i="1" smtClean="0">
                        <a:latin typeface="Cambria Math" charset="0"/>
                        <a:ea typeface="Cambria Math" charset="0"/>
                        <a:cs typeface="Cambria Math" charset="0"/>
                      </a:rPr>
                      <m:t> </m:t>
                    </m:r>
                  </m:oMath>
                </a14:m>
                <a:r>
                  <a:rPr lang="en-US" altLang="en-US" dirty="0"/>
                  <a:t>p</a:t>
                </a:r>
                <a:r>
                  <a:rPr lang="en-US" altLang="en-US" baseline="-25000" dirty="0"/>
                  <a:t>w/children</a:t>
                </a:r>
                <a:r>
                  <a:rPr lang="en-US" altLang="en-US" dirty="0"/>
                  <a:t> </a:t>
                </a:r>
                <a:r>
                  <a:rPr lang="en-US" altLang="en-US" baseline="-25000" dirty="0"/>
                  <a:t>females </a:t>
                </a:r>
              </a:p>
              <a:p>
                <a:r>
                  <a:rPr lang="en-US" altLang="en-US" dirty="0"/>
                  <a:t>This is the test of proportions from Lecture 6</a:t>
                </a:r>
              </a:p>
            </p:txBody>
          </p:sp>
        </mc:Choice>
        <mc:Fallback xmlns="">
          <p:sp>
            <p:nvSpPr>
              <p:cNvPr id="24578" name="Content Placeholder 6"/>
              <p:cNvSpPr>
                <a:spLocks noGrp="1" noRot="1" noChangeAspect="1" noMove="1" noResize="1" noEditPoints="1" noAdjustHandles="1" noChangeArrowheads="1" noChangeShapeType="1" noTextEdit="1"/>
              </p:cNvSpPr>
              <p:nvPr>
                <p:ph idx="1"/>
              </p:nvPr>
            </p:nvSpPr>
            <p:spPr>
              <a:blipFill rotWithShape="0">
                <a:blip r:embed="rId2"/>
                <a:stretch>
                  <a:fillRect l="-1704" t="-1752" r="-667" b="-11995"/>
                </a:stretch>
              </a:blipFill>
            </p:spPr>
            <p:txBody>
              <a:bodyPr/>
              <a:lstStyle/>
              <a:p>
                <a:r>
                  <a:rPr lang="en-US">
                    <a:noFill/>
                  </a:rPr>
                  <a:t> </a:t>
                </a:r>
              </a:p>
            </p:txBody>
          </p:sp>
        </mc:Fallback>
      </mc:AlternateContent>
      <p:sp>
        <p:nvSpPr>
          <p:cNvPr id="24579"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ED7B882F-3757-DB49-BAED-8986EEAC1ED0}" type="slidenum">
              <a:rPr lang="en-US" altLang="en-US" sz="1200">
                <a:solidFill>
                  <a:srgbClr val="898989"/>
                </a:solidFill>
                <a:latin typeface="Arial" charset="0"/>
              </a:rPr>
              <a:pPr>
                <a:spcBef>
                  <a:spcPct val="0"/>
                </a:spcBef>
                <a:buFontTx/>
                <a:buNone/>
              </a:pPr>
              <a:t>11</a:t>
            </a:fld>
            <a:endParaRPr lang="en-US" altLang="en-US" sz="1200">
              <a:solidFill>
                <a:srgbClr val="898989"/>
              </a:solidFill>
              <a:latin typeface="Arial" charset="0"/>
            </a:endParaRPr>
          </a:p>
        </p:txBody>
      </p:sp>
      <p:sp>
        <p:nvSpPr>
          <p:cNvPr id="5" name="Title 1"/>
          <p:cNvSpPr>
            <a:spLocks noGrp="1"/>
          </p:cNvSpPr>
          <p:nvPr>
            <p:ph type="title"/>
          </p:nvPr>
        </p:nvSpPr>
        <p:spPr/>
        <p:txBody>
          <a:bodyPr/>
          <a:lstStyle/>
          <a:p>
            <a:r>
              <a:rPr lang="en-US" altLang="en-US"/>
              <a:t>Categorical outcomes</a:t>
            </a:r>
          </a:p>
        </p:txBody>
      </p:sp>
    </p:spTree>
    <p:extLst>
      <p:ext uri="{BB962C8B-B14F-4D97-AF65-F5344CB8AC3E}">
        <p14:creationId xmlns:p14="http://schemas.microsoft.com/office/powerpoint/2010/main" val="994462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altLang="en-US" dirty="0"/>
              <a:t>Recall: The Proportion test</a:t>
            </a:r>
          </a:p>
        </p:txBody>
      </p:sp>
      <p:sp>
        <p:nvSpPr>
          <p:cNvPr id="25602" name="Content Placeholder 2"/>
          <p:cNvSpPr>
            <a:spLocks noGrp="1"/>
          </p:cNvSpPr>
          <p:nvPr>
            <p:ph idx="1"/>
          </p:nvPr>
        </p:nvSpPr>
        <p:spPr/>
        <p:txBody>
          <a:bodyPr/>
          <a:lstStyle/>
          <a:p>
            <a:pPr marL="0" indent="0">
              <a:buNone/>
            </a:pPr>
            <a:r>
              <a:rPr lang="en-US" altLang="en-US" sz="1200" b="1" dirty="0">
                <a:latin typeface="Courier New" charset="0"/>
                <a:ea typeface="Courier New" charset="0"/>
                <a:cs typeface="Courier New" charset="0"/>
              </a:rPr>
              <a:t>.</a:t>
            </a:r>
            <a:r>
              <a:rPr lang="en-US" sz="1200" b="1" dirty="0">
                <a:latin typeface="Courier New" charset="0"/>
                <a:ea typeface="Courier New" charset="0"/>
                <a:cs typeface="Courier New" charset="0"/>
              </a:rPr>
              <a:t> . </a:t>
            </a:r>
            <a:r>
              <a:rPr lang="en-US" sz="1200" b="1" dirty="0" err="1">
                <a:latin typeface="Courier New" charset="0"/>
                <a:ea typeface="Courier New" charset="0"/>
                <a:cs typeface="Courier New" charset="0"/>
              </a:rPr>
              <a:t>prtest</a:t>
            </a: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by(gender)</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Two-sample test of proportions                  Male: Number of </a:t>
            </a:r>
            <a:r>
              <a:rPr lang="en-US" sz="1200" b="1" dirty="0" err="1">
                <a:latin typeface="Courier New" charset="0"/>
                <a:ea typeface="Courier New" charset="0"/>
                <a:cs typeface="Courier New" charset="0"/>
              </a:rPr>
              <a:t>obs</a:t>
            </a:r>
            <a:r>
              <a:rPr lang="en-US" sz="1200" b="1" dirty="0">
                <a:latin typeface="Courier New" charset="0"/>
                <a:ea typeface="Courier New" charset="0"/>
                <a:cs typeface="Courier New" charset="0"/>
              </a:rPr>
              <a:t> =       26</a:t>
            </a:r>
          </a:p>
          <a:p>
            <a:pPr marL="0" indent="0">
              <a:buNone/>
            </a:pPr>
            <a:r>
              <a:rPr lang="en-US" sz="1200" b="1" dirty="0">
                <a:latin typeface="Courier New" charset="0"/>
                <a:ea typeface="Courier New" charset="0"/>
                <a:cs typeface="Courier New" charset="0"/>
              </a:rPr>
              <a:t>                                              Female: Number of </a:t>
            </a:r>
            <a:r>
              <a:rPr lang="en-US" sz="1200" b="1" dirty="0" err="1">
                <a:latin typeface="Courier New" charset="0"/>
                <a:ea typeface="Courier New" charset="0"/>
                <a:cs typeface="Courier New" charset="0"/>
              </a:rPr>
              <a:t>obs</a:t>
            </a:r>
            <a:r>
              <a:rPr lang="en-US" sz="1200" b="1" dirty="0">
                <a:latin typeface="Courier New" charset="0"/>
                <a:ea typeface="Courier New" charset="0"/>
                <a:cs typeface="Courier New" charset="0"/>
              </a:rPr>
              <a:t> =       29</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Variable |       Mean   Std. Err.      z    P&gt;|z|     [95% Conf. Interval]</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Male |   .0769231   .0522589                     -.0255026    .1793487</a:t>
            </a:r>
          </a:p>
          <a:p>
            <a:pPr marL="0" indent="0">
              <a:buNone/>
            </a:pPr>
            <a:r>
              <a:rPr lang="en-US" sz="1200" b="1" dirty="0">
                <a:latin typeface="Courier New" charset="0"/>
                <a:ea typeface="Courier New" charset="0"/>
                <a:cs typeface="Courier New" charset="0"/>
              </a:rPr>
              <a:t>      Female |   .2068966   .0752216                      .0594649    .3543282</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diff |  -.1299735    .091593                     -.3094925    .0495456</a:t>
            </a:r>
          </a:p>
          <a:p>
            <a:pPr marL="0" indent="0">
              <a:buNone/>
            </a:pPr>
            <a:r>
              <a:rPr lang="en-US" sz="1200" b="1" dirty="0">
                <a:latin typeface="Courier New" charset="0"/>
                <a:ea typeface="Courier New" charset="0"/>
                <a:cs typeface="Courier New" charset="0"/>
              </a:rPr>
              <a:t>             |  under Ho:   .0952197    -1.36   0.172</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diff = prop(Male) - prop(Female)                          z =  -1.3650</a:t>
            </a:r>
          </a:p>
          <a:p>
            <a:pPr marL="0" indent="0">
              <a:buNone/>
            </a:pPr>
            <a:r>
              <a:rPr lang="en-US" sz="1200" b="1" dirty="0">
                <a:latin typeface="Courier New" charset="0"/>
                <a:ea typeface="Courier New" charset="0"/>
                <a:cs typeface="Courier New" charset="0"/>
              </a:rPr>
              <a:t>    Ho: diff = 0</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Ha: diff &lt; 0                 Ha: diff != 0                 Ha: diff &gt; 0</a:t>
            </a:r>
          </a:p>
          <a:p>
            <a:pPr marL="0" indent="0">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&lt; z) = 0.0861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&gt; |z|) = 0.1723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&gt; z) = 0.9139</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a:t>
            </a:r>
          </a:p>
          <a:p>
            <a:pPr marL="0" indent="0">
              <a:spcBef>
                <a:spcPts val="0"/>
              </a:spcBef>
              <a:buNone/>
            </a:pPr>
            <a:endParaRPr lang="en-US" altLang="en-US" sz="1200" b="1" dirty="0">
              <a:latin typeface="Courier New" charset="0"/>
              <a:ea typeface="Courier New" charset="0"/>
              <a:cs typeface="Courier New" charset="0"/>
            </a:endParaRPr>
          </a:p>
        </p:txBody>
      </p:sp>
      <p:sp>
        <p:nvSpPr>
          <p:cNvPr id="25603"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241D5801-ABFE-984E-B2BE-F5DE652F1530}" type="slidenum">
              <a:rPr lang="en-US" altLang="en-US" sz="1200">
                <a:solidFill>
                  <a:srgbClr val="898989"/>
                </a:solidFill>
                <a:latin typeface="Arial" charset="0"/>
              </a:rPr>
              <a:pPr>
                <a:spcBef>
                  <a:spcPct val="0"/>
                </a:spcBef>
                <a:buFontTx/>
                <a:buNone/>
              </a:pPr>
              <a:t>12</a:t>
            </a:fld>
            <a:endParaRPr lang="en-US" altLang="en-US" sz="1200">
              <a:solidFill>
                <a:srgbClr val="898989"/>
              </a:solidFill>
              <a:latin typeface="Arial" charset="0"/>
            </a:endParaRPr>
          </a:p>
        </p:txBody>
      </p:sp>
    </p:spTree>
    <p:extLst>
      <p:ext uri="{BB962C8B-B14F-4D97-AF65-F5344CB8AC3E}">
        <p14:creationId xmlns:p14="http://schemas.microsoft.com/office/powerpoint/2010/main" val="69962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p:txBody>
          <a:bodyPr/>
          <a:lstStyle/>
          <a:p>
            <a:r>
              <a:rPr lang="en-US" altLang="en-US"/>
              <a:t>There are other methods to do this (chi-square test)</a:t>
            </a:r>
          </a:p>
          <a:p>
            <a:r>
              <a:rPr lang="en-US" altLang="en-US"/>
              <a:t>Why?</a:t>
            </a:r>
          </a:p>
          <a:p>
            <a:pPr lvl="1"/>
            <a:r>
              <a:rPr lang="en-US" altLang="en-US"/>
              <a:t>These methods are more general – can be used when you have more than 2 levels in either variable</a:t>
            </a:r>
          </a:p>
          <a:p>
            <a:r>
              <a:rPr lang="en-US" altLang="en-US"/>
              <a:t>We will start with the 2x2 example however</a:t>
            </a:r>
          </a:p>
        </p:txBody>
      </p:sp>
      <p:sp>
        <p:nvSpPr>
          <p:cNvPr id="26627"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CAACFAE1-9895-664F-8B28-C736254F1878}" type="slidenum">
              <a:rPr lang="en-US" altLang="en-US" sz="1200">
                <a:solidFill>
                  <a:srgbClr val="898989"/>
                </a:solidFill>
                <a:latin typeface="Arial" charset="0"/>
              </a:rPr>
              <a:pPr>
                <a:spcBef>
                  <a:spcPct val="0"/>
                </a:spcBef>
                <a:buFontTx/>
                <a:buNone/>
              </a:pPr>
              <a:t>13</a:t>
            </a:fld>
            <a:endParaRPr lang="en-US" altLang="en-US" sz="1200">
              <a:solidFill>
                <a:srgbClr val="898989"/>
              </a:solidFill>
              <a:latin typeface="Arial" charset="0"/>
            </a:endParaRPr>
          </a:p>
        </p:txBody>
      </p:sp>
      <p:sp>
        <p:nvSpPr>
          <p:cNvPr id="5" name="Title 1"/>
          <p:cNvSpPr>
            <a:spLocks noGrp="1"/>
          </p:cNvSpPr>
          <p:nvPr>
            <p:ph type="title"/>
          </p:nvPr>
        </p:nvSpPr>
        <p:spPr>
          <a:xfrm>
            <a:off x="457200" y="304800"/>
            <a:ext cx="8229600" cy="1143000"/>
          </a:xfrm>
        </p:spPr>
        <p:txBody>
          <a:bodyPr/>
          <a:lstStyle/>
          <a:p>
            <a:r>
              <a:rPr lang="en-US" altLang="en-US"/>
              <a:t>Categorical outcomes</a:t>
            </a:r>
          </a:p>
        </p:txBody>
      </p:sp>
    </p:spTree>
    <p:extLst>
      <p:ext uri="{BB962C8B-B14F-4D97-AF65-F5344CB8AC3E}">
        <p14:creationId xmlns:p14="http://schemas.microsoft.com/office/powerpoint/2010/main" val="624120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36638"/>
            <a:ext cx="8458200" cy="5516562"/>
          </a:xfrm>
        </p:spPr>
        <p:txBody>
          <a:bodyPr>
            <a:normAutofit lnSpcReduction="10000"/>
          </a:bodyPr>
          <a:lstStyle/>
          <a:p>
            <a:pPr>
              <a:defRPr/>
            </a:pPr>
            <a:r>
              <a:rPr lang="en-US" sz="3000" dirty="0"/>
              <a:t>Overall, the probability of having any children overall in this sample is 8/55=0.1455  This is the marginal probability of having children (in this class)</a:t>
            </a:r>
          </a:p>
          <a:p>
            <a:pPr>
              <a:defRPr/>
            </a:pPr>
            <a:r>
              <a:rPr lang="en-US" sz="3000" dirty="0"/>
              <a:t>There were 26 males and 29 females</a:t>
            </a:r>
          </a:p>
          <a:p>
            <a:pPr>
              <a:defRPr/>
            </a:pPr>
            <a:r>
              <a:rPr lang="en-US" sz="3000" dirty="0"/>
              <a:t>Under the null hypothesis, the expected proportion in each group is the overall proportion</a:t>
            </a:r>
          </a:p>
          <a:p>
            <a:pPr>
              <a:defRPr/>
            </a:pPr>
            <a:r>
              <a:rPr lang="en-US" sz="3000" dirty="0"/>
              <a:t>So the expected number of students who have children:</a:t>
            </a:r>
          </a:p>
          <a:p>
            <a:pPr marL="0" indent="0">
              <a:buFont typeface="Arial" charset="0"/>
              <a:buNone/>
              <a:defRPr/>
            </a:pPr>
            <a:r>
              <a:rPr lang="en-US" dirty="0"/>
              <a:t>	</a:t>
            </a:r>
            <a:r>
              <a:rPr lang="en-US" sz="2600" dirty="0"/>
              <a:t>Males 26*.1455=3.8</a:t>
            </a:r>
          </a:p>
          <a:p>
            <a:pPr marL="0" indent="0">
              <a:buFont typeface="Arial" charset="0"/>
              <a:buNone/>
              <a:defRPr/>
            </a:pPr>
            <a:r>
              <a:rPr lang="en-US" sz="2600" dirty="0"/>
              <a:t>	Females:  29*.1455=4.2</a:t>
            </a:r>
          </a:p>
        </p:txBody>
      </p:sp>
      <p:sp>
        <p:nvSpPr>
          <p:cNvPr id="27650"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0325C97D-BF47-5848-BBAF-E6865A1076A4}" type="slidenum">
              <a:rPr lang="en-US" altLang="en-US" sz="1200">
                <a:solidFill>
                  <a:srgbClr val="898989"/>
                </a:solidFill>
                <a:latin typeface="Arial" charset="0"/>
              </a:rPr>
              <a:pPr>
                <a:spcBef>
                  <a:spcPct val="0"/>
                </a:spcBef>
                <a:buFontTx/>
                <a:buNone/>
              </a:pPr>
              <a:t>14</a:t>
            </a:fld>
            <a:endParaRPr lang="en-US" altLang="en-US" sz="1200">
              <a:solidFill>
                <a:srgbClr val="898989"/>
              </a:solidFill>
              <a:latin typeface="Arial" charset="0"/>
            </a:endParaRPr>
          </a:p>
        </p:txBody>
      </p:sp>
      <p:sp>
        <p:nvSpPr>
          <p:cNvPr id="4" name="Title 1"/>
          <p:cNvSpPr>
            <a:spLocks noGrp="1"/>
          </p:cNvSpPr>
          <p:nvPr>
            <p:ph type="title"/>
          </p:nvPr>
        </p:nvSpPr>
        <p:spPr>
          <a:xfrm>
            <a:off x="495300" y="-24063"/>
            <a:ext cx="8229600" cy="1143000"/>
          </a:xfrm>
        </p:spPr>
        <p:txBody>
          <a:bodyPr/>
          <a:lstStyle/>
          <a:p>
            <a:r>
              <a:rPr lang="en-US" altLang="en-US" dirty="0"/>
              <a:t>Categorical outcomes</a:t>
            </a:r>
          </a:p>
        </p:txBody>
      </p:sp>
    </p:spTree>
    <p:extLst>
      <p:ext uri="{BB962C8B-B14F-4D97-AF65-F5344CB8AC3E}">
        <p14:creationId xmlns:p14="http://schemas.microsoft.com/office/powerpoint/2010/main" val="1290002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ontent Placeholder 2"/>
          <p:cNvSpPr>
            <a:spLocks noGrp="1"/>
          </p:cNvSpPr>
          <p:nvPr>
            <p:ph idx="1"/>
          </p:nvPr>
        </p:nvSpPr>
        <p:spPr>
          <a:xfrm>
            <a:off x="228600" y="1251829"/>
            <a:ext cx="8229600" cy="4525963"/>
          </a:xfrm>
        </p:spPr>
        <p:txBody>
          <a:bodyPr/>
          <a:lstStyle/>
          <a:p>
            <a:r>
              <a:rPr lang="en-US" altLang="en-US" sz="2400" dirty="0"/>
              <a:t>We can also calculate the expected number without children under the null hypothesis of no difference</a:t>
            </a:r>
          </a:p>
          <a:p>
            <a:pPr lvl="1"/>
            <a:r>
              <a:rPr lang="en-US" altLang="en-US" sz="2400" dirty="0"/>
              <a:t>Males: 26*(1-.1455) = 22.2</a:t>
            </a:r>
          </a:p>
          <a:p>
            <a:pPr lvl="1"/>
            <a:r>
              <a:rPr lang="en-US" altLang="en-US" sz="2400" dirty="0"/>
              <a:t>Females: 29*(1-.1455) = 24.8</a:t>
            </a:r>
          </a:p>
          <a:p>
            <a:r>
              <a:rPr lang="en-US" altLang="en-US" sz="2400" dirty="0"/>
              <a:t>Observed &amp; Expected counts</a:t>
            </a:r>
          </a:p>
        </p:txBody>
      </p:sp>
      <p:sp>
        <p:nvSpPr>
          <p:cNvPr id="29698"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38D3242A-7B3A-7043-A5A7-79685E02047E}" type="slidenum">
              <a:rPr lang="en-US" altLang="en-US" sz="1200">
                <a:solidFill>
                  <a:srgbClr val="898989"/>
                </a:solidFill>
                <a:latin typeface="Arial" charset="0"/>
              </a:rPr>
              <a:pPr>
                <a:spcBef>
                  <a:spcPct val="0"/>
                </a:spcBef>
                <a:buFontTx/>
                <a:buNone/>
              </a:pPr>
              <a:t>15</a:t>
            </a:fld>
            <a:endParaRPr lang="en-US" altLang="en-US" sz="1200">
              <a:solidFill>
                <a:srgbClr val="898989"/>
              </a:solidFill>
              <a:latin typeface="Arial" charset="0"/>
            </a:endParaRPr>
          </a:p>
        </p:txBody>
      </p:sp>
      <p:sp>
        <p:nvSpPr>
          <p:cNvPr id="29699" name="Rectangle 4"/>
          <p:cNvSpPr>
            <a:spLocks noChangeArrowheads="1"/>
          </p:cNvSpPr>
          <p:nvPr/>
        </p:nvSpPr>
        <p:spPr bwMode="auto">
          <a:xfrm>
            <a:off x="100263" y="3514811"/>
            <a:ext cx="5029200" cy="31208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200" b="1" u="sng" dirty="0">
                <a:latin typeface="Courier New" charset="0"/>
                <a:ea typeface="Courier New" charset="0"/>
                <a:cs typeface="Courier New" charset="0"/>
              </a:rPr>
              <a:t>Observed data</a:t>
            </a:r>
            <a:r>
              <a:rPr lang="en-US" altLang="en-US" sz="1200" b="1" dirty="0">
                <a:latin typeface="Courier New" charset="0"/>
                <a:ea typeface="Courier New" charset="0"/>
                <a:cs typeface="Courier New" charset="0"/>
              </a:rPr>
              <a:t> </a:t>
            </a:r>
          </a:p>
          <a:p>
            <a:pPr eaLnBrk="1" hangingPunct="1">
              <a:spcBef>
                <a:spcPct val="0"/>
              </a:spcBef>
              <a:buFontTx/>
              <a:buNone/>
            </a:pPr>
            <a:endParaRPr lang="en-US" altLang="en-US" sz="1200" b="1" dirty="0">
              <a:latin typeface="Courier New" charset="0"/>
              <a:ea typeface="Courier New" charset="0"/>
              <a:cs typeface="Courier New" charset="0"/>
            </a:endParaRPr>
          </a:p>
          <a:p>
            <a:pPr marL="0" indent="0">
              <a:buNone/>
            </a:pPr>
            <a:r>
              <a:rPr lang="en-US" altLang="en-US" sz="1200" b="1" dirty="0">
                <a:latin typeface="Courier New" charset="0"/>
                <a:ea typeface="Courier New" charset="0"/>
                <a:cs typeface="Courier New" charset="0"/>
              </a:rPr>
              <a:t>. </a:t>
            </a:r>
            <a:r>
              <a:rPr lang="en-US" sz="1200" b="1" dirty="0">
                <a:latin typeface="Courier New" charset="0"/>
                <a:ea typeface="Courier New" charset="0"/>
                <a:cs typeface="Courier New" charset="0"/>
              </a:rPr>
              <a:t>tab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a:t>
            </a:r>
          </a:p>
          <a:p>
            <a:pPr marL="0" indent="0">
              <a:buNone/>
            </a:pPr>
            <a:r>
              <a:rPr lang="en-US" sz="1200" b="1" dirty="0">
                <a:latin typeface="Courier New" charset="0"/>
                <a:ea typeface="Courier New" charset="0"/>
                <a:cs typeface="Courier New" charset="0"/>
              </a:rPr>
              <a:t> </a:t>
            </a:r>
          </a:p>
          <a:p>
            <a:pPr marL="0" indent="0">
              <a:buNone/>
            </a:pPr>
            <a:r>
              <a:rPr lang="en-US" sz="1100" b="1" dirty="0" err="1">
                <a:latin typeface="Courier New" charset="0"/>
                <a:ea typeface="Courier New" charset="0"/>
                <a:cs typeface="Courier New" charset="0"/>
              </a:rPr>
              <a:t>children_a</a:t>
            </a:r>
            <a:r>
              <a:rPr lang="en-US" sz="1100" b="1" dirty="0">
                <a:latin typeface="Courier New" charset="0"/>
                <a:ea typeface="Courier New" charset="0"/>
                <a:cs typeface="Courier New" charset="0"/>
              </a:rPr>
              <a:t> |</a:t>
            </a:r>
          </a:p>
          <a:p>
            <a:pPr marL="0" indent="0">
              <a:buNone/>
            </a:pPr>
            <a:r>
              <a:rPr lang="en-US" sz="1100" b="1" dirty="0">
                <a:latin typeface="Courier New" charset="0"/>
                <a:ea typeface="Courier New" charset="0"/>
                <a:cs typeface="Courier New" charset="0"/>
              </a:rPr>
              <a:t>   </a:t>
            </a:r>
            <a:r>
              <a:rPr lang="en-US" sz="1100" b="1" dirty="0" err="1">
                <a:latin typeface="Courier New" charset="0"/>
                <a:ea typeface="Courier New" charset="0"/>
                <a:cs typeface="Courier New" charset="0"/>
              </a:rPr>
              <a:t>ny</a:t>
            </a:r>
            <a:r>
              <a:rPr lang="en-US" sz="1100" b="1" dirty="0">
                <a:latin typeface="Courier New" charset="0"/>
                <a:ea typeface="Courier New" charset="0"/>
                <a:cs typeface="Courier New" charset="0"/>
              </a:rPr>
              <a:t> - Do |</a:t>
            </a:r>
          </a:p>
          <a:p>
            <a:pPr marL="0" indent="0">
              <a:buNone/>
            </a:pPr>
            <a:r>
              <a:rPr lang="en-US" sz="1100" b="1" dirty="0">
                <a:latin typeface="Courier New" charset="0"/>
                <a:ea typeface="Courier New" charset="0"/>
                <a:cs typeface="Courier New" charset="0"/>
              </a:rPr>
              <a:t>  you have | gender - What is your</a:t>
            </a:r>
          </a:p>
          <a:p>
            <a:pPr marL="0" indent="0">
              <a:buNone/>
            </a:pPr>
            <a:r>
              <a:rPr lang="en-US" sz="1100" b="1" dirty="0">
                <a:latin typeface="Courier New" charset="0"/>
                <a:ea typeface="Courier New" charset="0"/>
                <a:cs typeface="Courier New" charset="0"/>
              </a:rPr>
              <a:t>       any |        gender?</a:t>
            </a:r>
          </a:p>
          <a:p>
            <a:pPr marL="0" indent="0">
              <a:buNone/>
            </a:pPr>
            <a:r>
              <a:rPr lang="en-US" sz="1100" b="1" dirty="0">
                <a:latin typeface="Courier New" charset="0"/>
                <a:ea typeface="Courier New" charset="0"/>
                <a:cs typeface="Courier New" charset="0"/>
              </a:rPr>
              <a:t> children? |      Male     Female |     Total</a:t>
            </a:r>
          </a:p>
          <a:p>
            <a:pPr marL="0" indent="0">
              <a:buNone/>
            </a:pPr>
            <a:r>
              <a:rPr lang="en-US" sz="1100" b="1" dirty="0">
                <a:latin typeface="Courier New" charset="0"/>
                <a:ea typeface="Courier New" charset="0"/>
                <a:cs typeface="Courier New" charset="0"/>
              </a:rPr>
              <a:t>-----------+----------------------+----------</a:t>
            </a:r>
          </a:p>
          <a:p>
            <a:pPr marL="0" indent="0">
              <a:buNone/>
            </a:pPr>
            <a:r>
              <a:rPr lang="en-US" sz="1100" b="1" dirty="0">
                <a:latin typeface="Courier New" charset="0"/>
                <a:ea typeface="Courier New" charset="0"/>
                <a:cs typeface="Courier New" charset="0"/>
              </a:rPr>
              <a:t>         0 |        24         23 |        47 </a:t>
            </a:r>
          </a:p>
          <a:p>
            <a:pPr marL="0" indent="0">
              <a:buNone/>
            </a:pPr>
            <a:r>
              <a:rPr lang="en-US" sz="1100" b="1" dirty="0">
                <a:latin typeface="Courier New" charset="0"/>
                <a:ea typeface="Courier New" charset="0"/>
                <a:cs typeface="Courier New" charset="0"/>
              </a:rPr>
              <a:t>         1 |         2          6 |         8 </a:t>
            </a:r>
          </a:p>
          <a:p>
            <a:pPr marL="0" indent="0">
              <a:buNone/>
            </a:pPr>
            <a:r>
              <a:rPr lang="en-US" sz="1100" b="1" dirty="0">
                <a:latin typeface="Courier New" charset="0"/>
                <a:ea typeface="Courier New" charset="0"/>
                <a:cs typeface="Courier New" charset="0"/>
              </a:rPr>
              <a:t>-----------+----------------------+----------</a:t>
            </a:r>
          </a:p>
          <a:p>
            <a:pPr marL="0" indent="0">
              <a:buNone/>
            </a:pPr>
            <a:r>
              <a:rPr lang="en-US" sz="1100" b="1" dirty="0">
                <a:latin typeface="Courier New" charset="0"/>
                <a:ea typeface="Courier New" charset="0"/>
                <a:cs typeface="Courier New" charset="0"/>
              </a:rPr>
              <a:t>     Total |        26         29 |        55 </a:t>
            </a:r>
          </a:p>
          <a:p>
            <a:pPr>
              <a:spcBef>
                <a:spcPct val="0"/>
              </a:spcBef>
              <a:buFont typeface="Arial" charset="0"/>
              <a:buNone/>
            </a:pPr>
            <a:r>
              <a:rPr lang="en-US" altLang="en-US" sz="1200" b="1" dirty="0">
                <a:latin typeface="Courier New" charset="0"/>
                <a:ea typeface="Courier New" charset="0"/>
                <a:cs typeface="Courier New" charset="0"/>
              </a:rPr>
              <a:t> </a:t>
            </a:r>
          </a:p>
        </p:txBody>
      </p:sp>
      <p:sp>
        <p:nvSpPr>
          <p:cNvPr id="29700" name="Rectangle 5"/>
          <p:cNvSpPr>
            <a:spLocks noChangeArrowheads="1"/>
          </p:cNvSpPr>
          <p:nvPr/>
        </p:nvSpPr>
        <p:spPr bwMode="auto">
          <a:xfrm>
            <a:off x="4495800" y="3514811"/>
            <a:ext cx="5029200" cy="31208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200" b="1" u="sng" dirty="0">
                <a:latin typeface="Courier New" charset="0"/>
                <a:ea typeface="Courier New" charset="0"/>
                <a:cs typeface="Courier New" charset="0"/>
              </a:rPr>
              <a:t>EXPECTED COUNTS UNDER THE NULL HYPOTHESIS</a:t>
            </a:r>
            <a:endParaRPr lang="en-US" altLang="en-US" sz="1200" b="1" dirty="0">
              <a:latin typeface="Courier New" charset="0"/>
              <a:ea typeface="Courier New" charset="0"/>
              <a:cs typeface="Courier New" charset="0"/>
            </a:endParaRPr>
          </a:p>
          <a:p>
            <a:pPr eaLnBrk="1" hangingPunct="1">
              <a:spcBef>
                <a:spcPct val="0"/>
              </a:spcBef>
              <a:buFontTx/>
              <a:buNone/>
            </a:pPr>
            <a:endParaRPr lang="en-US" altLang="en-US" sz="1200" b="1" dirty="0">
              <a:latin typeface="Courier New" charset="0"/>
              <a:ea typeface="Courier New" charset="0"/>
              <a:cs typeface="Courier New" charset="0"/>
            </a:endParaRPr>
          </a:p>
          <a:p>
            <a:pPr>
              <a:buNone/>
            </a:pPr>
            <a:r>
              <a:rPr lang="en-US" sz="1200" b="1" dirty="0">
                <a:latin typeface="Courier New" charset="0"/>
                <a:ea typeface="Courier New" charset="0"/>
                <a:cs typeface="Courier New" charset="0"/>
              </a:rPr>
              <a:t>.tab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 expected </a:t>
            </a:r>
            <a:r>
              <a:rPr lang="en-US" sz="1200" b="1" dirty="0" err="1">
                <a:latin typeface="Courier New" charset="0"/>
                <a:ea typeface="Courier New" charset="0"/>
                <a:cs typeface="Courier New" charset="0"/>
              </a:rPr>
              <a:t>nof</a:t>
            </a:r>
            <a:endParaRPr lang="en-US" sz="1200" b="1" dirty="0">
              <a:latin typeface="Courier New" charset="0"/>
              <a:ea typeface="Courier New" charset="0"/>
              <a:cs typeface="Courier New" charset="0"/>
            </a:endParaRPr>
          </a:p>
          <a:p>
            <a:pPr>
              <a:buNone/>
            </a:pPr>
            <a:r>
              <a:rPr lang="en-US" sz="1200" b="1" dirty="0">
                <a:latin typeface="Courier New" charset="0"/>
                <a:ea typeface="Courier New" charset="0"/>
                <a:cs typeface="Courier New" charset="0"/>
              </a:rPr>
              <a:t> </a:t>
            </a:r>
          </a:p>
          <a:p>
            <a:pPr>
              <a:buNone/>
            </a:pPr>
            <a:r>
              <a:rPr lang="en-US" sz="1200" b="1" dirty="0" err="1">
                <a:latin typeface="Courier New" charset="0"/>
                <a:ea typeface="Courier New" charset="0"/>
                <a:cs typeface="Courier New" charset="0"/>
              </a:rPr>
              <a:t>children_a</a:t>
            </a:r>
            <a:r>
              <a:rPr lang="en-US" sz="1200" b="1" dirty="0">
                <a:latin typeface="Courier New" charset="0"/>
                <a:ea typeface="Courier New" charset="0"/>
                <a:cs typeface="Courier New" charset="0"/>
              </a:rPr>
              <a:t> |</a:t>
            </a:r>
          </a:p>
          <a:p>
            <a:pPr>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ny</a:t>
            </a:r>
            <a:r>
              <a:rPr lang="en-US" sz="1200" b="1" dirty="0">
                <a:latin typeface="Courier New" charset="0"/>
                <a:ea typeface="Courier New" charset="0"/>
                <a:cs typeface="Courier New" charset="0"/>
              </a:rPr>
              <a:t> - Do |</a:t>
            </a:r>
          </a:p>
          <a:p>
            <a:pPr>
              <a:buNone/>
            </a:pPr>
            <a:r>
              <a:rPr lang="en-US" sz="1200" b="1" dirty="0">
                <a:latin typeface="Courier New" charset="0"/>
                <a:ea typeface="Courier New" charset="0"/>
                <a:cs typeface="Courier New" charset="0"/>
              </a:rPr>
              <a:t>  you have | gender - What is your</a:t>
            </a:r>
          </a:p>
          <a:p>
            <a:pPr>
              <a:buNone/>
            </a:pPr>
            <a:r>
              <a:rPr lang="en-US" sz="1200" b="1" dirty="0">
                <a:latin typeface="Courier New" charset="0"/>
                <a:ea typeface="Courier New" charset="0"/>
                <a:cs typeface="Courier New" charset="0"/>
              </a:rPr>
              <a:t>       any |        gender?</a:t>
            </a:r>
          </a:p>
          <a:p>
            <a:pPr>
              <a:buNone/>
            </a:pPr>
            <a:r>
              <a:rPr lang="en-US" sz="1200" b="1" dirty="0">
                <a:latin typeface="Courier New" charset="0"/>
                <a:ea typeface="Courier New" charset="0"/>
                <a:cs typeface="Courier New" charset="0"/>
              </a:rPr>
              <a:t> children? |      Male     Female |     Total</a:t>
            </a:r>
          </a:p>
          <a:p>
            <a:pPr>
              <a:buNone/>
            </a:pPr>
            <a:r>
              <a:rPr lang="en-US" sz="1200" b="1" dirty="0">
                <a:latin typeface="Courier New" charset="0"/>
                <a:ea typeface="Courier New" charset="0"/>
                <a:cs typeface="Courier New" charset="0"/>
              </a:rPr>
              <a:t>-----------+----------------------+----------</a:t>
            </a:r>
          </a:p>
          <a:p>
            <a:pPr>
              <a:buNone/>
            </a:pPr>
            <a:r>
              <a:rPr lang="en-US" sz="1200" b="1" dirty="0">
                <a:latin typeface="Courier New" charset="0"/>
                <a:ea typeface="Courier New" charset="0"/>
                <a:cs typeface="Courier New" charset="0"/>
              </a:rPr>
              <a:t>         0 |      22.2       24.8 |      47.0 </a:t>
            </a:r>
          </a:p>
          <a:p>
            <a:pPr>
              <a:buNone/>
            </a:pPr>
            <a:r>
              <a:rPr lang="en-US" sz="1200" b="1" dirty="0">
                <a:latin typeface="Courier New" charset="0"/>
                <a:ea typeface="Courier New" charset="0"/>
                <a:cs typeface="Courier New" charset="0"/>
              </a:rPr>
              <a:t>         1 |       3.8        4.2 |       8.0 </a:t>
            </a:r>
          </a:p>
          <a:p>
            <a:pPr>
              <a:buNone/>
            </a:pPr>
            <a:r>
              <a:rPr lang="en-US" sz="1200" b="1" dirty="0">
                <a:latin typeface="Courier New" charset="0"/>
                <a:ea typeface="Courier New" charset="0"/>
                <a:cs typeface="Courier New" charset="0"/>
              </a:rPr>
              <a:t>-----------+----------------------+----------</a:t>
            </a:r>
          </a:p>
          <a:p>
            <a:pPr>
              <a:buNone/>
            </a:pPr>
            <a:r>
              <a:rPr lang="en-US" sz="1200" b="1" dirty="0">
                <a:latin typeface="Courier New" charset="0"/>
                <a:ea typeface="Courier New" charset="0"/>
                <a:cs typeface="Courier New" charset="0"/>
              </a:rPr>
              <a:t>     Total |      26.0       29.0 |      55.0 </a:t>
            </a:r>
          </a:p>
        </p:txBody>
      </p:sp>
      <p:sp>
        <p:nvSpPr>
          <p:cNvPr id="6" name="Title 1"/>
          <p:cNvSpPr>
            <a:spLocks noGrp="1"/>
          </p:cNvSpPr>
          <p:nvPr>
            <p:ph type="title"/>
          </p:nvPr>
        </p:nvSpPr>
        <p:spPr>
          <a:xfrm>
            <a:off x="457200" y="108829"/>
            <a:ext cx="8229600" cy="1143000"/>
          </a:xfrm>
        </p:spPr>
        <p:txBody>
          <a:bodyPr/>
          <a:lstStyle/>
          <a:p>
            <a:r>
              <a:rPr lang="en-US" altLang="en-US"/>
              <a:t>Categorical outcomes</a:t>
            </a:r>
          </a:p>
        </p:txBody>
      </p:sp>
    </p:spTree>
    <p:extLst>
      <p:ext uri="{BB962C8B-B14F-4D97-AF65-F5344CB8AC3E}">
        <p14:creationId xmlns:p14="http://schemas.microsoft.com/office/powerpoint/2010/main" val="621068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p:txBody>
          <a:bodyPr/>
          <a:lstStyle/>
          <a:p>
            <a:r>
              <a:rPr lang="en-US" altLang="en-US"/>
              <a:t>Generically</a:t>
            </a:r>
          </a:p>
        </p:txBody>
      </p:sp>
      <p:sp>
        <p:nvSpPr>
          <p:cNvPr id="30723"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E8ADFE5E-CDA2-EE4A-BF68-285011675154}" type="slidenum">
              <a:rPr lang="en-US" altLang="en-US" sz="1200">
                <a:solidFill>
                  <a:srgbClr val="898989"/>
                </a:solidFill>
                <a:latin typeface="Arial" charset="0"/>
              </a:rPr>
              <a:pPr>
                <a:spcBef>
                  <a:spcPct val="0"/>
                </a:spcBef>
                <a:buFontTx/>
                <a:buNone/>
              </a:pPr>
              <a:t>16</a:t>
            </a:fld>
            <a:endParaRPr lang="en-US" altLang="en-US" sz="1200">
              <a:solidFill>
                <a:srgbClr val="898989"/>
              </a:solidFill>
              <a:latin typeface="Arial" charset="0"/>
            </a:endParaRPr>
          </a:p>
        </p:txBody>
      </p:sp>
      <p:graphicFrame>
        <p:nvGraphicFramePr>
          <p:cNvPr id="6" name="Group 152"/>
          <p:cNvGraphicFramePr>
            <a:graphicFrameLocks noGrp="1"/>
          </p:cNvGraphicFramePr>
          <p:nvPr/>
        </p:nvGraphicFramePr>
        <p:xfrm>
          <a:off x="457200" y="2514600"/>
          <a:ext cx="7696200" cy="3068638"/>
        </p:xfrm>
        <a:graphic>
          <a:graphicData uri="http://schemas.openxmlformats.org/drawingml/2006/table">
            <a:tbl>
              <a:tblPr/>
              <a:tblGrid>
                <a:gridCol w="1349375">
                  <a:extLst>
                    <a:ext uri="{9D8B030D-6E8A-4147-A177-3AD203B41FA5}">
                      <a16:colId xmlns:a16="http://schemas.microsoft.com/office/drawing/2014/main" val="20000"/>
                    </a:ext>
                  </a:extLst>
                </a:gridCol>
                <a:gridCol w="792163">
                  <a:extLst>
                    <a:ext uri="{9D8B030D-6E8A-4147-A177-3AD203B41FA5}">
                      <a16:colId xmlns:a16="http://schemas.microsoft.com/office/drawing/2014/main" val="20001"/>
                    </a:ext>
                  </a:extLst>
                </a:gridCol>
                <a:gridCol w="1825625">
                  <a:extLst>
                    <a:ext uri="{9D8B030D-6E8A-4147-A177-3AD203B41FA5}">
                      <a16:colId xmlns:a16="http://schemas.microsoft.com/office/drawing/2014/main" val="20002"/>
                    </a:ext>
                  </a:extLst>
                </a:gridCol>
                <a:gridCol w="1824037">
                  <a:extLst>
                    <a:ext uri="{9D8B030D-6E8A-4147-A177-3AD203B41FA5}">
                      <a16:colId xmlns:a16="http://schemas.microsoft.com/office/drawing/2014/main" val="20003"/>
                    </a:ext>
                  </a:extLst>
                </a:gridCol>
                <a:gridCol w="1905000">
                  <a:extLst>
                    <a:ext uri="{9D8B030D-6E8A-4147-A177-3AD203B41FA5}">
                      <a16:colId xmlns:a16="http://schemas.microsoft.com/office/drawing/2014/main" val="20004"/>
                    </a:ext>
                  </a:extLst>
                </a:gridCol>
              </a:tblGrid>
              <a:tr h="701675">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2000" b="1" i="0" u="none" strike="noStrike" cap="none" normalizeH="0" baseline="0">
                          <a:ln>
                            <a:noFill/>
                          </a:ln>
                          <a:solidFill>
                            <a:srgbClr val="FF0000"/>
                          </a:solidFill>
                          <a:effectLst/>
                          <a:latin typeface="Arial" charset="0"/>
                        </a:rPr>
                        <a:t>Expected counts</a:t>
                      </a:r>
                    </a:p>
                  </a:txBody>
                  <a:tcPr marT="45707" marB="45707"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707" marB="45707"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Exposure</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0"/>
                  </a:ext>
                </a:extLst>
              </a:tr>
              <a:tr h="520700">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707" marB="45707"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707" marB="45707"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911225">
                <a:tc row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Disease</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(a+b)(a+c)/n</a:t>
                      </a:r>
                      <a:endParaRPr kumimoji="0" lang="en-US" altLang="en-US" sz="2000" b="1" i="0" u="none" strike="noStrike" cap="none" normalizeH="0" baseline="0">
                        <a:ln>
                          <a:noFill/>
                        </a:ln>
                        <a:solidFill>
                          <a:srgbClr val="000000"/>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(a+b)(b+d)/n</a:t>
                      </a:r>
                      <a:endParaRPr kumimoji="0" lang="en-US" altLang="en-US" sz="2000" b="1" i="0" u="none" strike="noStrike" cap="none" normalizeH="0" baseline="0">
                        <a:ln>
                          <a:noFill/>
                        </a:ln>
                        <a:solidFill>
                          <a:srgbClr val="000000"/>
                        </a:solidFill>
                        <a:effectLst/>
                        <a:latin typeface="Arial" charset="0"/>
                      </a:endParaRPr>
                    </a:p>
                  </a:txBody>
                  <a:tcPr marT="45707" marB="45707"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a+b</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2"/>
                  </a:ext>
                </a:extLst>
              </a:tr>
              <a:tr h="415925">
                <a:tc vMerge="1">
                  <a:txBody>
                    <a:bodyPr/>
                    <a:lstStyle/>
                    <a:p>
                      <a:endParaRPr lang="en-US"/>
                    </a:p>
                  </a:txBody>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(c+d)(a+c)/n</a:t>
                      </a:r>
                      <a:endParaRPr kumimoji="0" lang="en-US" altLang="en-US" sz="2000" b="1" i="0" u="none" strike="noStrike" cap="none" normalizeH="0" baseline="0">
                        <a:ln>
                          <a:noFill/>
                        </a:ln>
                        <a:solidFill>
                          <a:srgbClr val="000000"/>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(c+d)(b+d)/n</a:t>
                      </a:r>
                      <a:endParaRPr kumimoji="0" lang="en-US" altLang="en-US" sz="2000" b="1" i="0" u="none" strike="noStrike" cap="none" normalizeH="0" baseline="0">
                        <a:ln>
                          <a:noFill/>
                        </a:ln>
                        <a:solidFill>
                          <a:srgbClr val="000000"/>
                        </a:solidFill>
                        <a:effectLst/>
                        <a:latin typeface="Arial" charset="0"/>
                      </a:endParaRPr>
                    </a:p>
                  </a:txBody>
                  <a:tcPr marT="45707" marB="45707"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c+d</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519113">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707" marB="45707"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a+c</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b+d</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n=a+b+c+d</a:t>
                      </a:r>
                      <a:endParaRPr kumimoji="0" lang="en-US" altLang="en-US" sz="2000" b="1" i="0" u="none" strike="noStrike" cap="none" normalizeH="0" baseline="0">
                        <a:ln>
                          <a:noFill/>
                        </a:ln>
                        <a:solidFill>
                          <a:schemeClr val="tx1"/>
                        </a:solidFill>
                        <a:effectLst/>
                        <a:latin typeface="Arial" charset="0"/>
                      </a:endParaRPr>
                    </a:p>
                  </a:txBody>
                  <a:tcPr marT="45707" marB="45707"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7" name="Title 1"/>
          <p:cNvSpPr>
            <a:spLocks noGrp="1"/>
          </p:cNvSpPr>
          <p:nvPr>
            <p:ph type="title"/>
          </p:nvPr>
        </p:nvSpPr>
        <p:spPr/>
        <p:txBody>
          <a:bodyPr/>
          <a:lstStyle/>
          <a:p>
            <a:r>
              <a:rPr lang="en-US" altLang="en-US"/>
              <a:t>Categorical outcomes</a:t>
            </a:r>
          </a:p>
        </p:txBody>
      </p:sp>
    </p:spTree>
    <p:extLst>
      <p:ext uri="{BB962C8B-B14F-4D97-AF65-F5344CB8AC3E}">
        <p14:creationId xmlns:p14="http://schemas.microsoft.com/office/powerpoint/2010/main" val="68438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p:txBody>
          <a:bodyPr/>
          <a:lstStyle/>
          <a:p>
            <a:r>
              <a:rPr lang="en-US" altLang="en-US" dirty="0"/>
              <a:t>The Chi-squared test compares the observed frequency (O) in each cell with the expected frequency (E) under the null hypothesis of no difference</a:t>
            </a:r>
          </a:p>
          <a:p>
            <a:r>
              <a:rPr lang="en-US" altLang="en-US" dirty="0"/>
              <a:t>The differences O-E are squared, divided by E, and added up over all the cells</a:t>
            </a:r>
          </a:p>
          <a:p>
            <a:r>
              <a:rPr lang="en-US" altLang="en-US" dirty="0"/>
              <a:t>The sum of this is the test statistic and follows a chi-square distribution</a:t>
            </a:r>
          </a:p>
        </p:txBody>
      </p:sp>
      <p:sp>
        <p:nvSpPr>
          <p:cNvPr id="31747"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D9B4FE58-A6E7-FD4D-9D0D-A9146DBAEB9C}" type="slidenum">
              <a:rPr lang="en-US" altLang="en-US" sz="1200">
                <a:solidFill>
                  <a:srgbClr val="898989"/>
                </a:solidFill>
                <a:latin typeface="Arial" charset="0"/>
              </a:rPr>
              <a:pPr>
                <a:spcBef>
                  <a:spcPct val="0"/>
                </a:spcBef>
                <a:buFontTx/>
                <a:buNone/>
              </a:pPr>
              <a:t>17</a:t>
            </a:fld>
            <a:endParaRPr lang="en-US" altLang="en-US" sz="1200">
              <a:solidFill>
                <a:srgbClr val="898989"/>
              </a:solidFill>
              <a:latin typeface="Arial" charset="0"/>
            </a:endParaRPr>
          </a:p>
        </p:txBody>
      </p:sp>
      <p:sp>
        <p:nvSpPr>
          <p:cNvPr id="5" name="Title 1"/>
          <p:cNvSpPr>
            <a:spLocks noGrp="1"/>
          </p:cNvSpPr>
          <p:nvPr>
            <p:ph type="title"/>
          </p:nvPr>
        </p:nvSpPr>
        <p:spPr/>
        <p:txBody>
          <a:bodyPr/>
          <a:lstStyle/>
          <a:p>
            <a:r>
              <a:rPr lang="en-US" altLang="en-US"/>
              <a:t>Categorical outcomes</a:t>
            </a:r>
          </a:p>
        </p:txBody>
      </p:sp>
    </p:spTree>
    <p:extLst>
      <p:ext uri="{BB962C8B-B14F-4D97-AF65-F5344CB8AC3E}">
        <p14:creationId xmlns:p14="http://schemas.microsoft.com/office/powerpoint/2010/main" val="13399166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eaLnBrk="1" hangingPunct="1"/>
            <a:r>
              <a:rPr lang="en-US" altLang="en-US" sz="4000" dirty="0"/>
              <a:t>Chi-squared test of independence</a:t>
            </a:r>
          </a:p>
        </p:txBody>
      </p:sp>
      <p:sp>
        <p:nvSpPr>
          <p:cNvPr id="32770" name="Rectangle 3"/>
          <p:cNvSpPr>
            <a:spLocks noGrp="1" noChangeArrowheads="1"/>
          </p:cNvSpPr>
          <p:nvPr>
            <p:ph type="body" sz="half" idx="1"/>
          </p:nvPr>
        </p:nvSpPr>
        <p:spPr>
          <a:xfrm>
            <a:off x="457200" y="1417638"/>
            <a:ext cx="8458200" cy="4525963"/>
          </a:xfrm>
        </p:spPr>
        <p:txBody>
          <a:bodyPr/>
          <a:lstStyle/>
          <a:p>
            <a:pPr marL="457200" indent="-457200" eaLnBrk="1" hangingPunct="1"/>
            <a:r>
              <a:rPr lang="en-US" altLang="en-US" sz="2400" dirty="0"/>
              <a:t>The chi-squared test statistic (for the test of independence in contingency tables) for a 2x2 table (dichotomous outcome, dichotomous exposure)</a:t>
            </a:r>
          </a:p>
          <a:p>
            <a:pPr marL="457200" indent="-457200" eaLnBrk="1" hangingPunct="1">
              <a:buFont typeface="Wingdings" charset="2"/>
              <a:buNone/>
            </a:pPr>
            <a:endParaRPr lang="en-US" altLang="en-US" sz="2400" dirty="0"/>
          </a:p>
          <a:p>
            <a:pPr marL="457200" indent="-457200" eaLnBrk="1" hangingPunct="1"/>
            <a:endParaRPr lang="en-US" altLang="en-US" sz="2400" dirty="0"/>
          </a:p>
          <a:p>
            <a:pPr marL="457200" indent="-457200" eaLnBrk="1" hangingPunct="1"/>
            <a:r>
              <a:rPr lang="en-US" altLang="en-US" sz="2400" dirty="0" err="1"/>
              <a:t>i</a:t>
            </a:r>
            <a:r>
              <a:rPr lang="en-US" altLang="en-US" sz="2400" dirty="0"/>
              <a:t> is the index for the cells in the table – there are 4 cells</a:t>
            </a:r>
          </a:p>
          <a:p>
            <a:pPr marL="457200" indent="-457200" eaLnBrk="1" hangingPunct="1"/>
            <a:r>
              <a:rPr lang="en-US" altLang="en-US" sz="2400" dirty="0"/>
              <a:t>This test statistic is compared to the chi-squared distribution with 1 degree of freedom</a:t>
            </a:r>
          </a:p>
          <a:p>
            <a:pPr marL="457200" indent="-457200" eaLnBrk="1" hangingPunct="1"/>
            <a:endParaRPr lang="en-US" altLang="en-US" sz="2400" dirty="0"/>
          </a:p>
        </p:txBody>
      </p:sp>
      <p:graphicFrame>
        <p:nvGraphicFramePr>
          <p:cNvPr id="32771" name="Object 4"/>
          <p:cNvGraphicFramePr>
            <a:graphicFrameLocks noGrp="1" noChangeAspect="1"/>
          </p:cNvGraphicFramePr>
          <p:nvPr>
            <p:ph sz="half" idx="2"/>
          </p:nvPr>
        </p:nvGraphicFramePr>
        <p:xfrm>
          <a:off x="4267200" y="2438400"/>
          <a:ext cx="2667000" cy="896938"/>
        </p:xfrm>
        <a:graphic>
          <a:graphicData uri="http://schemas.openxmlformats.org/presentationml/2006/ole">
            <mc:AlternateContent xmlns:mc="http://schemas.openxmlformats.org/markup-compatibility/2006">
              <mc:Choice xmlns:v="urn:schemas-microsoft-com:vml" Requires="v">
                <p:oleObj spid="_x0000_s1037" name="Equation" r:id="rId3" imgW="1435100" imgH="482600" progId="Equation.3">
                  <p:embed/>
                </p:oleObj>
              </mc:Choice>
              <mc:Fallback>
                <p:oleObj name="Equation" r:id="rId3" imgW="1435100" imgH="482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2438400"/>
                        <a:ext cx="2667000" cy="896938"/>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32772"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FEE5E8AB-2E5A-CD4D-963B-412A9A48F520}" type="slidenum">
              <a:rPr lang="en-US" altLang="en-US" sz="1200">
                <a:solidFill>
                  <a:srgbClr val="898989"/>
                </a:solidFill>
                <a:latin typeface="Arial" charset="0"/>
              </a:rPr>
              <a:pPr>
                <a:spcBef>
                  <a:spcPct val="0"/>
                </a:spcBef>
                <a:buFontTx/>
                <a:buNone/>
              </a:pPr>
              <a:t>18</a:t>
            </a:fld>
            <a:endParaRPr lang="en-US" altLang="en-US" sz="1200">
              <a:solidFill>
                <a:srgbClr val="898989"/>
              </a:solidFill>
              <a:latin typeface="Arial" charset="0"/>
            </a:endParaRPr>
          </a:p>
        </p:txBody>
      </p:sp>
    </p:spTree>
    <p:extLst>
      <p:ext uri="{BB962C8B-B14F-4D97-AF65-F5344CB8AC3E}">
        <p14:creationId xmlns:p14="http://schemas.microsoft.com/office/powerpoint/2010/main" val="1465412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457200" y="277814"/>
            <a:ext cx="8229600" cy="684212"/>
          </a:xfrm>
        </p:spPr>
        <p:txBody>
          <a:bodyPr/>
          <a:lstStyle/>
          <a:p>
            <a:pPr eaLnBrk="1" hangingPunct="1"/>
            <a:r>
              <a:rPr lang="en-US" altLang="en-US" sz="4000" dirty="0"/>
              <a:t>Chi-squared test of independence</a:t>
            </a:r>
          </a:p>
        </p:txBody>
      </p:sp>
      <p:sp>
        <p:nvSpPr>
          <p:cNvPr id="1028" name="Rectangle 3"/>
          <p:cNvSpPr>
            <a:spLocks noGrp="1" noChangeArrowheads="1"/>
          </p:cNvSpPr>
          <p:nvPr>
            <p:ph type="body" sz="half" idx="1"/>
          </p:nvPr>
        </p:nvSpPr>
        <p:spPr>
          <a:xfrm>
            <a:off x="20052" y="1140576"/>
            <a:ext cx="8819147" cy="5031623"/>
          </a:xfrm>
        </p:spPr>
        <p:txBody>
          <a:bodyPr>
            <a:normAutofit fontScale="92500"/>
          </a:bodyPr>
          <a:lstStyle/>
          <a:p>
            <a:pPr marL="457200" indent="-457200" eaLnBrk="1" hangingPunct="1">
              <a:defRPr/>
            </a:pPr>
            <a:r>
              <a:rPr lang="en-US" sz="2400" dirty="0"/>
              <a:t>The chi-square test statistic for the test of independence in  an </a:t>
            </a:r>
            <a:r>
              <a:rPr lang="en-US" sz="2400" dirty="0" err="1"/>
              <a:t>nxk</a:t>
            </a:r>
            <a:r>
              <a:rPr lang="en-US" sz="2400" dirty="0"/>
              <a:t> contingency table is</a:t>
            </a:r>
          </a:p>
          <a:p>
            <a:pPr marL="457200" indent="-457200" eaLnBrk="1" hangingPunct="1">
              <a:defRPr/>
            </a:pPr>
            <a:endParaRPr lang="en-US" sz="2400" dirty="0"/>
          </a:p>
          <a:p>
            <a:pPr marL="457200" indent="-457200" eaLnBrk="1" hangingPunct="1">
              <a:defRPr/>
            </a:pPr>
            <a:endParaRPr lang="en-US" sz="2400" dirty="0"/>
          </a:p>
          <a:p>
            <a:pPr marL="457200" indent="-457200" eaLnBrk="1" hangingPunct="1">
              <a:defRPr/>
            </a:pPr>
            <a:endParaRPr lang="en-US" sz="2400" dirty="0"/>
          </a:p>
          <a:p>
            <a:pPr marL="457200" indent="-457200" eaLnBrk="1" hangingPunct="1">
              <a:defRPr/>
            </a:pPr>
            <a:r>
              <a:rPr lang="en-US" sz="2400" dirty="0"/>
              <a:t>This test statistic is compared to the chi-squared distribution</a:t>
            </a:r>
          </a:p>
          <a:p>
            <a:pPr marL="457200" indent="-457200" eaLnBrk="1" hangingPunct="1">
              <a:defRPr/>
            </a:pPr>
            <a:r>
              <a:rPr lang="en-US" sz="2400" dirty="0"/>
              <a:t>The degrees of freedom for the this test are (n-1)*(k-1), so for a 2x2 there is 1 degree of freedom</a:t>
            </a:r>
          </a:p>
          <a:p>
            <a:pPr marL="838200" lvl="1" indent="-381000" eaLnBrk="1" hangingPunct="1">
              <a:defRPr/>
            </a:pPr>
            <a:r>
              <a:rPr lang="en-US" sz="2000" dirty="0"/>
              <a:t>n=the number of rows; k=the number of columns in the </a:t>
            </a:r>
            <a:r>
              <a:rPr lang="en-US" sz="2000" dirty="0" err="1"/>
              <a:t>nxk</a:t>
            </a:r>
            <a:r>
              <a:rPr lang="en-US" sz="2000" dirty="0"/>
              <a:t> table</a:t>
            </a:r>
          </a:p>
          <a:p>
            <a:pPr marL="838200" lvl="1" indent="-381000" eaLnBrk="1" hangingPunct="1">
              <a:defRPr/>
            </a:pPr>
            <a:r>
              <a:rPr lang="en-US" sz="2000" dirty="0"/>
              <a:t>The chi-squared distribution with 1 degree of freedom is actually the square of a standard normal distribution</a:t>
            </a:r>
          </a:p>
          <a:p>
            <a:pPr marL="438150" indent="-381000" eaLnBrk="1" hangingPunct="1">
              <a:defRPr/>
            </a:pPr>
            <a:r>
              <a:rPr lang="en-US" sz="2400" dirty="0"/>
              <a:t>Expected cell sizes should all be &gt;1 and fewer than 20% should be &lt;5</a:t>
            </a:r>
          </a:p>
          <a:p>
            <a:pPr marL="438150" indent="-381000" eaLnBrk="1" hangingPunct="1">
              <a:defRPr/>
            </a:pPr>
            <a:r>
              <a:rPr lang="en-US" sz="2400" dirty="0"/>
              <a:t>The Chi-squared test is for two sided hypotheses </a:t>
            </a:r>
          </a:p>
          <a:p>
            <a:pPr marL="457200" indent="-457200" eaLnBrk="1" hangingPunct="1">
              <a:defRPr/>
            </a:pPr>
            <a:endParaRPr lang="en-US" sz="2400" dirty="0"/>
          </a:p>
        </p:txBody>
      </p:sp>
      <p:sp>
        <p:nvSpPr>
          <p:cNvPr id="3379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02E92B5-2357-8840-AAE2-24117F9CA165}" type="slidenum">
              <a:rPr lang="en-US" altLang="en-US" sz="1200">
                <a:solidFill>
                  <a:srgbClr val="898989"/>
                </a:solidFill>
                <a:latin typeface="Arial" charset="0"/>
              </a:rPr>
              <a:pPr>
                <a:spcBef>
                  <a:spcPct val="0"/>
                </a:spcBef>
                <a:buFontTx/>
                <a:buNone/>
              </a:pPr>
              <a:t>19</a:t>
            </a:fld>
            <a:endParaRPr lang="en-US" altLang="en-US" sz="1200">
              <a:solidFill>
                <a:srgbClr val="898989"/>
              </a:solidFill>
              <a:latin typeface="Arial" charset="0"/>
            </a:endParaRPr>
          </a:p>
        </p:txBody>
      </p:sp>
      <p:graphicFrame>
        <p:nvGraphicFramePr>
          <p:cNvPr id="33796" name="Object 4"/>
          <p:cNvGraphicFramePr>
            <a:graphicFrameLocks noChangeAspect="1"/>
          </p:cNvGraphicFramePr>
          <p:nvPr>
            <p:extLst>
              <p:ext uri="{D42A27DB-BD31-4B8C-83A1-F6EECF244321}">
                <p14:modId xmlns:p14="http://schemas.microsoft.com/office/powerpoint/2010/main" val="2608914094"/>
              </p:ext>
            </p:extLst>
          </p:nvPr>
        </p:nvGraphicFramePr>
        <p:xfrm>
          <a:off x="2971800" y="1752600"/>
          <a:ext cx="4294188" cy="1125538"/>
        </p:xfrm>
        <a:graphic>
          <a:graphicData uri="http://schemas.openxmlformats.org/presentationml/2006/ole">
            <mc:AlternateContent xmlns:mc="http://schemas.openxmlformats.org/markup-compatibility/2006">
              <mc:Choice xmlns:v="urn:schemas-microsoft-com:vml" Requires="v">
                <p:oleObj spid="_x0000_s47117" name="Equation" r:id="rId4" imgW="1841500" imgH="482600" progId="Equation.3">
                  <p:embed/>
                </p:oleObj>
              </mc:Choice>
              <mc:Fallback>
                <p:oleObj name="Equation" r:id="rId4" imgW="1841500" imgH="482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1752600"/>
                        <a:ext cx="4294188" cy="1125538"/>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1844146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size calculations</a:t>
            </a:r>
          </a:p>
        </p:txBody>
      </p:sp>
      <p:sp>
        <p:nvSpPr>
          <p:cNvPr id="3" name="Content Placeholder 2"/>
          <p:cNvSpPr>
            <a:spLocks noGrp="1"/>
          </p:cNvSpPr>
          <p:nvPr>
            <p:ph idx="1"/>
          </p:nvPr>
        </p:nvSpPr>
        <p:spPr/>
        <p:txBody>
          <a:bodyPr/>
          <a:lstStyle/>
          <a:p>
            <a:r>
              <a:rPr lang="en-US" dirty="0"/>
              <a:t>Set significance level, ⍺, and the desired power (80-90%)</a:t>
            </a:r>
          </a:p>
          <a:p>
            <a:r>
              <a:rPr lang="en-US" dirty="0"/>
              <a:t>Specify your hypothesized mean value for each group</a:t>
            </a:r>
          </a:p>
          <a:p>
            <a:r>
              <a:rPr lang="en-US" dirty="0"/>
              <a:t>Estimate the sample standard deviation for each group</a:t>
            </a: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2</a:t>
            </a:fld>
            <a:endParaRPr lang="en-US"/>
          </a:p>
        </p:txBody>
      </p:sp>
    </p:spTree>
    <p:extLst>
      <p:ext uri="{BB962C8B-B14F-4D97-AF65-F5344CB8AC3E}">
        <p14:creationId xmlns:p14="http://schemas.microsoft.com/office/powerpoint/2010/main" val="1057381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pPr eaLnBrk="1" hangingPunct="1"/>
            <a:r>
              <a:rPr lang="en-US" altLang="en-US" dirty="0"/>
              <a:t>Chi-squared distribution</a:t>
            </a:r>
          </a:p>
        </p:txBody>
      </p:sp>
      <p:pic>
        <p:nvPicPr>
          <p:cNvPr id="3481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485900"/>
            <a:ext cx="6705600" cy="502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481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FA6410EC-B7D4-7746-B6DB-260CACADF962}" type="slidenum">
              <a:rPr lang="en-US" altLang="en-US" sz="1200">
                <a:solidFill>
                  <a:srgbClr val="898989"/>
                </a:solidFill>
                <a:latin typeface="Arial" charset="0"/>
              </a:rPr>
              <a:pPr>
                <a:spcBef>
                  <a:spcPct val="0"/>
                </a:spcBef>
                <a:buFontTx/>
                <a:buNone/>
              </a:pPr>
              <a:t>20</a:t>
            </a:fld>
            <a:endParaRPr lang="en-US" altLang="en-US" sz="1200">
              <a:solidFill>
                <a:srgbClr val="898989"/>
              </a:solidFill>
              <a:latin typeface="Arial" charset="0"/>
            </a:endParaRPr>
          </a:p>
        </p:txBody>
      </p:sp>
    </p:spTree>
    <p:extLst>
      <p:ext uri="{BB962C8B-B14F-4D97-AF65-F5344CB8AC3E}">
        <p14:creationId xmlns:p14="http://schemas.microsoft.com/office/powerpoint/2010/main" val="1686042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457200" y="76200"/>
            <a:ext cx="8229600" cy="1143000"/>
          </a:xfrm>
        </p:spPr>
        <p:txBody>
          <a:bodyPr/>
          <a:lstStyle/>
          <a:p>
            <a:pPr eaLnBrk="1" hangingPunct="1"/>
            <a:r>
              <a:rPr lang="en-US" altLang="en-US"/>
              <a:t>Chi-squared distribution</a:t>
            </a:r>
          </a:p>
        </p:txBody>
      </p:sp>
      <p:sp>
        <p:nvSpPr>
          <p:cNvPr id="35842"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C96C7A85-DEEE-5D47-BDB5-F01680871417}" type="slidenum">
              <a:rPr lang="en-US" altLang="en-US" sz="1200">
                <a:solidFill>
                  <a:srgbClr val="898989"/>
                </a:solidFill>
                <a:latin typeface="Arial" charset="0"/>
              </a:rPr>
              <a:pPr>
                <a:spcBef>
                  <a:spcPct val="0"/>
                </a:spcBef>
                <a:buFontTx/>
                <a:buNone/>
              </a:pPr>
              <a:t>21</a:t>
            </a:fld>
            <a:endParaRPr lang="en-US" altLang="en-US" sz="1200">
              <a:solidFill>
                <a:srgbClr val="898989"/>
              </a:solidFill>
              <a:latin typeface="Arial" charset="0"/>
            </a:endParaRPr>
          </a:p>
        </p:txBody>
      </p:sp>
      <p:pic>
        <p:nvPicPr>
          <p:cNvPr id="358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219200"/>
            <a:ext cx="8850313" cy="480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5844" name="TextBox 4"/>
          <p:cNvSpPr txBox="1">
            <a:spLocks noChangeArrowheads="1"/>
          </p:cNvSpPr>
          <p:nvPr/>
        </p:nvSpPr>
        <p:spPr bwMode="auto">
          <a:xfrm>
            <a:off x="1295400" y="5943600"/>
            <a:ext cx="35591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Mean = degrees of freedom</a:t>
            </a:r>
          </a:p>
          <a:p>
            <a:pPr eaLnBrk="1" hangingPunct="1">
              <a:spcBef>
                <a:spcPct val="0"/>
              </a:spcBef>
              <a:buFontTx/>
              <a:buNone/>
            </a:pPr>
            <a:r>
              <a:rPr lang="en-US" altLang="en-US" sz="1800">
                <a:latin typeface="Arial" charset="0"/>
              </a:rPr>
              <a:t>Variance = 2*degrees of freedom</a:t>
            </a:r>
          </a:p>
        </p:txBody>
      </p:sp>
    </p:spTree>
    <p:extLst>
      <p:ext uri="{BB962C8B-B14F-4D97-AF65-F5344CB8AC3E}">
        <p14:creationId xmlns:p14="http://schemas.microsoft.com/office/powerpoint/2010/main" val="1266718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485274" y="218156"/>
            <a:ext cx="8229600" cy="1139825"/>
          </a:xfrm>
        </p:spPr>
        <p:txBody>
          <a:bodyPr/>
          <a:lstStyle/>
          <a:p>
            <a:pPr eaLnBrk="1" hangingPunct="1"/>
            <a:r>
              <a:rPr lang="en-US" altLang="en-US" sz="4000"/>
              <a:t>Chi-squared test of independence</a:t>
            </a:r>
          </a:p>
        </p:txBody>
      </p:sp>
      <p:sp>
        <p:nvSpPr>
          <p:cNvPr id="22531" name="Rectangle 3"/>
          <p:cNvSpPr>
            <a:spLocks noGrp="1" noChangeArrowheads="1"/>
          </p:cNvSpPr>
          <p:nvPr>
            <p:ph type="body" sz="half" idx="1"/>
          </p:nvPr>
        </p:nvSpPr>
        <p:spPr>
          <a:xfrm>
            <a:off x="457200" y="1600200"/>
            <a:ext cx="8458200" cy="4525963"/>
          </a:xfrm>
        </p:spPr>
        <p:txBody>
          <a:bodyPr/>
          <a:lstStyle/>
          <a:p>
            <a:pPr marL="457200" indent="-457200" eaLnBrk="1" hangingPunct="1">
              <a:lnSpc>
                <a:spcPct val="90000"/>
              </a:lnSpc>
            </a:pPr>
            <a:r>
              <a:rPr lang="en-US" altLang="en-US" sz="2800" dirty="0"/>
              <a:t>For the example, the chi-squared statistic for our 2x2 is 	</a:t>
            </a:r>
          </a:p>
          <a:p>
            <a:r>
              <a:rPr lang="it-IT" altLang="en-US" sz="1800" dirty="0">
                <a:latin typeface="Courier New" charset="0"/>
                <a:ea typeface="Courier New" charset="0"/>
                <a:cs typeface="Courier New" charset="0"/>
              </a:rPr>
              <a:t>  </a:t>
            </a:r>
            <a:r>
              <a:rPr lang="is-IS" sz="1800" dirty="0">
                <a:latin typeface="Courier New" charset="0"/>
                <a:ea typeface="Courier New" charset="0"/>
                <a:cs typeface="Courier New" charset="0"/>
              </a:rPr>
              <a:t>di (24-22.2)^2/22.2 + (23-24.8)^2/24.8 + (2-3.8)^2/3.8 + (6-4.2)^2/4.2</a:t>
            </a:r>
          </a:p>
          <a:p>
            <a:r>
              <a:rPr lang="is-IS" sz="1800" dirty="0">
                <a:latin typeface="Courier New" charset="0"/>
                <a:ea typeface="Courier New" charset="0"/>
                <a:cs typeface="Courier New" charset="0"/>
              </a:rPr>
              <a:t>1.9006513</a:t>
            </a:r>
            <a:endParaRPr lang="en-US" sz="1800" dirty="0">
              <a:latin typeface="Courier New" charset="0"/>
              <a:ea typeface="Courier New" charset="0"/>
              <a:cs typeface="Courier New" charset="0"/>
            </a:endParaRPr>
          </a:p>
          <a:p>
            <a:pPr marL="457200" indent="-457200" eaLnBrk="1" hangingPunct="1">
              <a:lnSpc>
                <a:spcPct val="90000"/>
              </a:lnSpc>
              <a:buFont typeface="Arial" charset="0"/>
              <a:buNone/>
            </a:pPr>
            <a:r>
              <a:rPr lang="en-US" altLang="en-US" sz="2800" dirty="0"/>
              <a:t>There is 1 degree of freedom</a:t>
            </a:r>
          </a:p>
          <a:p>
            <a:pPr marL="457200" indent="-457200" eaLnBrk="1" hangingPunct="1">
              <a:lnSpc>
                <a:spcPct val="90000"/>
              </a:lnSpc>
            </a:pPr>
            <a:r>
              <a:rPr lang="en-US" altLang="en-US" sz="2800" dirty="0"/>
              <a:t>Probability of observing a chi-squared value of 0.0309 with 1 degree of freedom</a:t>
            </a:r>
            <a:endParaRPr lang="en-US" altLang="en-US" sz="1600" dirty="0">
              <a:latin typeface="Courier New" charset="0"/>
              <a:ea typeface="Courier New" charset="0"/>
              <a:cs typeface="Courier New" charset="0"/>
            </a:endParaRPr>
          </a:p>
          <a:p>
            <a:pPr marL="1695450" lvl="3" indent="-381000" eaLnBrk="1" hangingPunct="1">
              <a:lnSpc>
                <a:spcPct val="90000"/>
              </a:lnSpc>
              <a:buFont typeface="Arial" charset="0"/>
              <a:buNone/>
            </a:pPr>
            <a:r>
              <a:rPr lang="en-US" altLang="en-US" sz="1600" b="1" dirty="0">
                <a:latin typeface="Courier New" charset="0"/>
                <a:ea typeface="Courier New" charset="0"/>
                <a:cs typeface="Courier New" charset="0"/>
              </a:rPr>
              <a:t>. di chi2tail(1,1.901)</a:t>
            </a:r>
          </a:p>
          <a:p>
            <a:pPr marL="1695450" lvl="3" indent="-381000" eaLnBrk="1" hangingPunct="1">
              <a:lnSpc>
                <a:spcPct val="90000"/>
              </a:lnSpc>
              <a:buNone/>
            </a:pPr>
            <a:r>
              <a:rPr lang="en-US" altLang="en-US" sz="1600" b="1" dirty="0">
                <a:latin typeface="Courier New" charset="0"/>
                <a:ea typeface="Courier New" charset="0"/>
                <a:cs typeface="Courier New" charset="0"/>
              </a:rPr>
              <a:t>. </a:t>
            </a:r>
            <a:r>
              <a:rPr lang="fi-FI" altLang="en-US" sz="1600" b="1" dirty="0">
                <a:latin typeface="Courier New" charset="0"/>
                <a:ea typeface="Courier New" charset="0"/>
                <a:cs typeface="Courier New" charset="0"/>
              </a:rPr>
              <a:t>.16796643</a:t>
            </a:r>
            <a:r>
              <a:rPr lang="en-US" altLang="en-US" sz="1600" b="1" dirty="0">
                <a:latin typeface="Courier New" charset="0"/>
                <a:ea typeface="Courier New" charset="0"/>
                <a:cs typeface="Courier New" charset="0"/>
              </a:rPr>
              <a:t> </a:t>
            </a:r>
          </a:p>
          <a:p>
            <a:pPr marL="1695450" lvl="3" indent="-381000" eaLnBrk="1" hangingPunct="1">
              <a:lnSpc>
                <a:spcPct val="90000"/>
              </a:lnSpc>
              <a:buFont typeface="Arial" charset="0"/>
              <a:buNone/>
            </a:pPr>
            <a:r>
              <a:rPr lang="en-US" altLang="en-US" sz="2800" dirty="0"/>
              <a:t>Fail to reject the null hypothesis of independence</a:t>
            </a:r>
          </a:p>
        </p:txBody>
      </p:sp>
      <p:sp>
        <p:nvSpPr>
          <p:cNvPr id="36867"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D864ACD6-3135-C744-9B93-ED43E851C6E6}" type="slidenum">
              <a:rPr lang="en-US" altLang="en-US" sz="1200">
                <a:solidFill>
                  <a:srgbClr val="898989"/>
                </a:solidFill>
                <a:latin typeface="Arial" charset="0"/>
              </a:rPr>
              <a:pPr>
                <a:spcBef>
                  <a:spcPct val="0"/>
                </a:spcBef>
                <a:buFontTx/>
                <a:buNone/>
              </a:pPr>
              <a:t>22</a:t>
            </a:fld>
            <a:endParaRPr lang="en-US" altLang="en-US" sz="1200">
              <a:solidFill>
                <a:srgbClr val="898989"/>
              </a:solidFill>
              <a:latin typeface="Arial" charset="0"/>
            </a:endParaRPr>
          </a:p>
        </p:txBody>
      </p:sp>
    </p:spTree>
    <p:extLst>
      <p:ext uri="{BB962C8B-B14F-4D97-AF65-F5344CB8AC3E}">
        <p14:creationId xmlns:p14="http://schemas.microsoft.com/office/powerpoint/2010/main" val="1726470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p:txBody>
          <a:bodyPr/>
          <a:lstStyle/>
          <a:p>
            <a:pPr marL="0" indent="0">
              <a:buNone/>
            </a:pPr>
            <a:r>
              <a:rPr lang="en-US" altLang="en-US" sz="1200" b="1" dirty="0">
                <a:latin typeface="Courier New" charset="0"/>
                <a:ea typeface="Courier New" charset="0"/>
                <a:cs typeface="Courier New" charset="0"/>
              </a:rPr>
              <a:t>. </a:t>
            </a:r>
            <a:r>
              <a:rPr lang="en-US" sz="1200" b="1" dirty="0">
                <a:latin typeface="Courier New" charset="0"/>
                <a:ea typeface="Courier New" charset="0"/>
                <a:cs typeface="Courier New" charset="0"/>
              </a:rPr>
              <a:t>. tab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 chi</a:t>
            </a:r>
          </a:p>
          <a:p>
            <a:pPr marL="0" indent="0">
              <a:buNone/>
            </a:pPr>
            <a:r>
              <a:rPr lang="en-US" sz="1200" b="1" dirty="0">
                <a:latin typeface="Courier New" charset="0"/>
                <a:ea typeface="Courier New" charset="0"/>
                <a:cs typeface="Courier New" charset="0"/>
              </a:rPr>
              <a:t> </a:t>
            </a:r>
          </a:p>
          <a:p>
            <a:pPr marL="0" indent="0">
              <a:buNone/>
            </a:pPr>
            <a:r>
              <a:rPr lang="en-US" sz="1200" b="1" dirty="0" err="1">
                <a:latin typeface="Courier New" charset="0"/>
                <a:ea typeface="Courier New" charset="0"/>
                <a:cs typeface="Courier New" charset="0"/>
              </a:rPr>
              <a:t>children_a</a:t>
            </a: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ny</a:t>
            </a:r>
            <a:r>
              <a:rPr lang="en-US" sz="1200" b="1" dirty="0">
                <a:latin typeface="Courier New" charset="0"/>
                <a:ea typeface="Courier New" charset="0"/>
                <a:cs typeface="Courier New" charset="0"/>
              </a:rPr>
              <a:t> - Do |</a:t>
            </a:r>
          </a:p>
          <a:p>
            <a:pPr marL="0" indent="0">
              <a:buNone/>
            </a:pPr>
            <a:r>
              <a:rPr lang="en-US" sz="1200" b="1" dirty="0">
                <a:latin typeface="Courier New" charset="0"/>
                <a:ea typeface="Courier New" charset="0"/>
                <a:cs typeface="Courier New" charset="0"/>
              </a:rPr>
              <a:t>  you have | gender - What is your</a:t>
            </a:r>
          </a:p>
          <a:p>
            <a:pPr marL="0" indent="0">
              <a:buNone/>
            </a:pPr>
            <a:r>
              <a:rPr lang="en-US" sz="1200" b="1" dirty="0">
                <a:latin typeface="Courier New" charset="0"/>
                <a:ea typeface="Courier New" charset="0"/>
                <a:cs typeface="Courier New" charset="0"/>
              </a:rPr>
              <a:t>       any |        gender?</a:t>
            </a:r>
          </a:p>
          <a:p>
            <a:pPr marL="0" indent="0">
              <a:buNone/>
            </a:pPr>
            <a:r>
              <a:rPr lang="en-US" sz="1200" b="1" dirty="0">
                <a:latin typeface="Courier New" charset="0"/>
                <a:ea typeface="Courier New" charset="0"/>
                <a:cs typeface="Courier New" charset="0"/>
              </a:rPr>
              <a:t> children? |      Male     Female |     Total</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0 |        24         23 |        47 </a:t>
            </a:r>
          </a:p>
          <a:p>
            <a:pPr marL="0" indent="0">
              <a:buNone/>
            </a:pPr>
            <a:r>
              <a:rPr lang="en-US" sz="1200" b="1" dirty="0">
                <a:latin typeface="Courier New" charset="0"/>
                <a:ea typeface="Courier New" charset="0"/>
                <a:cs typeface="Courier New" charset="0"/>
              </a:rPr>
              <a:t>         1 |         2          6 |         8 </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Total |        26         29 |        55 </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Pearson chi2(1) =   1.8632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 = 0.172</a:t>
            </a:r>
          </a:p>
          <a:p>
            <a:pPr>
              <a:buFont typeface="Arial" charset="0"/>
              <a:buNone/>
            </a:pPr>
            <a:endParaRPr lang="en-US" altLang="en-US" sz="1300" b="1" dirty="0">
              <a:latin typeface="Courier New" charset="0"/>
              <a:ea typeface="Courier New" charset="0"/>
              <a:cs typeface="Courier New" charset="0"/>
            </a:endParaRPr>
          </a:p>
          <a:p>
            <a:pPr>
              <a:buFont typeface="Arial" charset="0"/>
              <a:buNone/>
            </a:pPr>
            <a:endParaRPr lang="en-US" altLang="en-US" sz="1300" b="1" dirty="0">
              <a:latin typeface="Courier New" charset="0"/>
              <a:ea typeface="Courier New" charset="0"/>
              <a:cs typeface="Courier New" charset="0"/>
            </a:endParaRPr>
          </a:p>
        </p:txBody>
      </p:sp>
      <p:sp>
        <p:nvSpPr>
          <p:cNvPr id="38915"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AE38CD85-7F1D-CD4A-A701-067ED9EB625B}" type="slidenum">
              <a:rPr lang="en-US" altLang="en-US" sz="1200">
                <a:solidFill>
                  <a:srgbClr val="898989"/>
                </a:solidFill>
                <a:latin typeface="Arial" charset="0"/>
              </a:rPr>
              <a:pPr>
                <a:spcBef>
                  <a:spcPct val="0"/>
                </a:spcBef>
                <a:buFontTx/>
                <a:buNone/>
              </a:pPr>
              <a:t>23</a:t>
            </a:fld>
            <a:endParaRPr lang="en-US" altLang="en-US" sz="1200">
              <a:solidFill>
                <a:srgbClr val="898989"/>
              </a:solidFill>
              <a:latin typeface="Arial" charset="0"/>
            </a:endParaRPr>
          </a:p>
        </p:txBody>
      </p:sp>
      <p:cxnSp>
        <p:nvCxnSpPr>
          <p:cNvPr id="6" name="Straight Arrow Connector 5"/>
          <p:cNvCxnSpPr/>
          <p:nvPr/>
        </p:nvCxnSpPr>
        <p:spPr>
          <a:xfrm flipV="1">
            <a:off x="2667000" y="4648200"/>
            <a:ext cx="762000" cy="533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0800000">
            <a:off x="4953000" y="4724399"/>
            <a:ext cx="7620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918" name="TextBox 8"/>
          <p:cNvSpPr txBox="1">
            <a:spLocks noChangeArrowheads="1"/>
          </p:cNvSpPr>
          <p:nvPr/>
        </p:nvSpPr>
        <p:spPr bwMode="auto">
          <a:xfrm>
            <a:off x="1447800" y="5192713"/>
            <a:ext cx="185261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Test statistic (df)</a:t>
            </a:r>
          </a:p>
        </p:txBody>
      </p:sp>
      <p:sp>
        <p:nvSpPr>
          <p:cNvPr id="38919" name="TextBox 9"/>
          <p:cNvSpPr txBox="1">
            <a:spLocks noChangeArrowheads="1"/>
          </p:cNvSpPr>
          <p:nvPr/>
        </p:nvSpPr>
        <p:spPr bwMode="auto">
          <a:xfrm>
            <a:off x="5562600" y="5029200"/>
            <a:ext cx="941388"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p-value</a:t>
            </a:r>
          </a:p>
        </p:txBody>
      </p:sp>
      <p:sp>
        <p:nvSpPr>
          <p:cNvPr id="9" name="Title 1"/>
          <p:cNvSpPr>
            <a:spLocks noGrp="1"/>
          </p:cNvSpPr>
          <p:nvPr>
            <p:ph type="title"/>
          </p:nvPr>
        </p:nvSpPr>
        <p:spPr/>
        <p:txBody>
          <a:bodyPr/>
          <a:lstStyle/>
          <a:p>
            <a:r>
              <a:rPr lang="en-US" altLang="en-US"/>
              <a:t>Categorical outcomes</a:t>
            </a:r>
          </a:p>
        </p:txBody>
      </p:sp>
    </p:spTree>
    <p:extLst>
      <p:ext uri="{BB962C8B-B14F-4D97-AF65-F5344CB8AC3E}">
        <p14:creationId xmlns:p14="http://schemas.microsoft.com/office/powerpoint/2010/main" val="178283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457200" y="0"/>
            <a:ext cx="8229600" cy="1143000"/>
          </a:xfrm>
        </p:spPr>
        <p:txBody>
          <a:bodyPr/>
          <a:lstStyle/>
          <a:p>
            <a:r>
              <a:rPr lang="en-US" altLang="en-US" sz="3200" dirty="0">
                <a:latin typeface="Arial" charset="0"/>
                <a:ea typeface="Arial" charset="0"/>
                <a:cs typeface="Arial" charset="0"/>
              </a:rPr>
              <a:t>If you want to see the row or column percentages, use row or col options</a:t>
            </a:r>
          </a:p>
        </p:txBody>
      </p:sp>
      <p:sp>
        <p:nvSpPr>
          <p:cNvPr id="39938" name="Content Placeholder 2"/>
          <p:cNvSpPr>
            <a:spLocks noGrp="1"/>
          </p:cNvSpPr>
          <p:nvPr>
            <p:ph idx="1"/>
          </p:nvPr>
        </p:nvSpPr>
        <p:spPr>
          <a:xfrm>
            <a:off x="457200" y="914400"/>
            <a:ext cx="8229600" cy="4525963"/>
          </a:xfrm>
        </p:spPr>
        <p:txBody>
          <a:bodyPr/>
          <a:lstStyle/>
          <a:p>
            <a:pPr>
              <a:spcBef>
                <a:spcPct val="0"/>
              </a:spcBef>
            </a:pPr>
            <a:endParaRPr lang="en-US" altLang="en-US" sz="900" b="1" dirty="0">
              <a:latin typeface="Courier New" charset="0"/>
              <a:ea typeface="Courier New" charset="0"/>
              <a:cs typeface="Courier New" charset="0"/>
            </a:endParaRPr>
          </a:p>
          <a:p>
            <a:pPr marL="0" indent="0">
              <a:buNone/>
            </a:pPr>
            <a:r>
              <a:rPr lang="en-US" altLang="en-US" sz="900" b="1" dirty="0">
                <a:latin typeface="Courier New" charset="0"/>
                <a:ea typeface="Courier New" charset="0"/>
                <a:cs typeface="Courier New" charset="0"/>
              </a:rPr>
              <a:t> </a:t>
            </a:r>
            <a:r>
              <a:rPr lang="en-US" sz="900" b="1" dirty="0">
                <a:latin typeface="Courier New" charset="0"/>
                <a:ea typeface="Courier New" charset="0"/>
                <a:cs typeface="Courier New" charset="0"/>
              </a:rPr>
              <a:t>tab </a:t>
            </a:r>
            <a:r>
              <a:rPr lang="en-US" sz="900" b="1" dirty="0" err="1">
                <a:latin typeface="Courier New" charset="0"/>
                <a:ea typeface="Courier New" charset="0"/>
                <a:cs typeface="Courier New" charset="0"/>
              </a:rPr>
              <a:t>children_any</a:t>
            </a:r>
            <a:r>
              <a:rPr lang="en-US" sz="900" b="1" dirty="0">
                <a:latin typeface="Courier New" charset="0"/>
                <a:ea typeface="Courier New" charset="0"/>
                <a:cs typeface="Courier New" charset="0"/>
              </a:rPr>
              <a:t> gender, row col chi expected</a:t>
            </a:r>
          </a:p>
          <a:p>
            <a:pPr marL="0" indent="0">
              <a:buNone/>
            </a:pPr>
            <a:r>
              <a:rPr lang="en-US" sz="900" b="1" dirty="0">
                <a:latin typeface="Courier New" charset="0"/>
                <a:ea typeface="Courier New" charset="0"/>
                <a:cs typeface="Courier New" charset="0"/>
              </a:rPr>
              <a:t> </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Key                |</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frequency      |</a:t>
            </a:r>
          </a:p>
          <a:p>
            <a:pPr marL="0" indent="0">
              <a:buNone/>
            </a:pPr>
            <a:r>
              <a:rPr lang="en-US" sz="900" b="1" dirty="0">
                <a:latin typeface="Courier New" charset="0"/>
                <a:ea typeface="Courier New" charset="0"/>
                <a:cs typeface="Courier New" charset="0"/>
              </a:rPr>
              <a:t>| expected frequency |</a:t>
            </a:r>
          </a:p>
          <a:p>
            <a:pPr marL="0" indent="0">
              <a:buNone/>
            </a:pPr>
            <a:r>
              <a:rPr lang="en-US" sz="900" b="1" dirty="0">
                <a:latin typeface="Courier New" charset="0"/>
                <a:ea typeface="Courier New" charset="0"/>
                <a:cs typeface="Courier New" charset="0"/>
              </a:rPr>
              <a:t>|   row percentage   |</a:t>
            </a:r>
          </a:p>
          <a:p>
            <a:pPr marL="0" indent="0">
              <a:buNone/>
            </a:pPr>
            <a:r>
              <a:rPr lang="en-US" sz="900" b="1" dirty="0">
                <a:latin typeface="Courier New" charset="0"/>
                <a:ea typeface="Courier New" charset="0"/>
                <a:cs typeface="Courier New" charset="0"/>
              </a:rPr>
              <a:t>| column percentage  |</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a:t>
            </a:r>
          </a:p>
          <a:p>
            <a:pPr marL="0" indent="0">
              <a:buNone/>
            </a:pPr>
            <a:r>
              <a:rPr lang="en-US" sz="900" b="1" dirty="0" err="1">
                <a:latin typeface="Courier New" charset="0"/>
                <a:ea typeface="Courier New" charset="0"/>
                <a:cs typeface="Courier New" charset="0"/>
              </a:rPr>
              <a:t>children_a</a:t>
            </a:r>
            <a:r>
              <a:rPr lang="en-US" sz="900" b="1" dirty="0">
                <a:latin typeface="Courier New" charset="0"/>
                <a:ea typeface="Courier New" charset="0"/>
                <a:cs typeface="Courier New" charset="0"/>
              </a:rPr>
              <a:t> |</a:t>
            </a:r>
          </a:p>
          <a:p>
            <a:pPr marL="0" indent="0">
              <a:buNone/>
            </a:pPr>
            <a:r>
              <a:rPr lang="en-US" sz="900" b="1" dirty="0">
                <a:latin typeface="Courier New" charset="0"/>
                <a:ea typeface="Courier New" charset="0"/>
                <a:cs typeface="Courier New" charset="0"/>
              </a:rPr>
              <a:t>   </a:t>
            </a:r>
            <a:r>
              <a:rPr lang="en-US" sz="900" b="1" dirty="0" err="1">
                <a:latin typeface="Courier New" charset="0"/>
                <a:ea typeface="Courier New" charset="0"/>
                <a:cs typeface="Courier New" charset="0"/>
              </a:rPr>
              <a:t>ny</a:t>
            </a:r>
            <a:r>
              <a:rPr lang="en-US" sz="900" b="1" dirty="0">
                <a:latin typeface="Courier New" charset="0"/>
                <a:ea typeface="Courier New" charset="0"/>
                <a:cs typeface="Courier New" charset="0"/>
              </a:rPr>
              <a:t> - Do |</a:t>
            </a:r>
          </a:p>
          <a:p>
            <a:pPr marL="0" indent="0">
              <a:buNone/>
            </a:pPr>
            <a:r>
              <a:rPr lang="en-US" sz="900" b="1" dirty="0">
                <a:latin typeface="Courier New" charset="0"/>
                <a:ea typeface="Courier New" charset="0"/>
                <a:cs typeface="Courier New" charset="0"/>
              </a:rPr>
              <a:t>  you have | gender - What is your</a:t>
            </a:r>
          </a:p>
          <a:p>
            <a:pPr marL="0" indent="0">
              <a:buNone/>
            </a:pPr>
            <a:r>
              <a:rPr lang="en-US" sz="900" b="1" dirty="0">
                <a:latin typeface="Courier New" charset="0"/>
                <a:ea typeface="Courier New" charset="0"/>
                <a:cs typeface="Courier New" charset="0"/>
              </a:rPr>
              <a:t>       any |        gender?</a:t>
            </a:r>
          </a:p>
          <a:p>
            <a:pPr marL="0" indent="0">
              <a:buNone/>
            </a:pPr>
            <a:r>
              <a:rPr lang="en-US" sz="900" b="1" dirty="0">
                <a:latin typeface="Courier New" charset="0"/>
                <a:ea typeface="Courier New" charset="0"/>
                <a:cs typeface="Courier New" charset="0"/>
              </a:rPr>
              <a:t> children? |      Male     Female |     Total</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0 |        24         23 |        47 </a:t>
            </a:r>
          </a:p>
          <a:p>
            <a:pPr marL="0" indent="0">
              <a:buNone/>
            </a:pPr>
            <a:r>
              <a:rPr lang="en-US" sz="900" b="1" dirty="0">
                <a:latin typeface="Courier New" charset="0"/>
                <a:ea typeface="Courier New" charset="0"/>
                <a:cs typeface="Courier New" charset="0"/>
              </a:rPr>
              <a:t>           |      22.2       24.8 |      47.0 </a:t>
            </a:r>
          </a:p>
          <a:p>
            <a:pPr marL="0" indent="0">
              <a:buNone/>
            </a:pPr>
            <a:r>
              <a:rPr lang="en-US" sz="900" b="1" dirty="0">
                <a:latin typeface="Courier New" charset="0"/>
                <a:ea typeface="Courier New" charset="0"/>
                <a:cs typeface="Courier New" charset="0"/>
              </a:rPr>
              <a:t>           |     51.06      48.94 |    100.00 </a:t>
            </a:r>
          </a:p>
          <a:p>
            <a:pPr marL="0" indent="0">
              <a:buNone/>
            </a:pPr>
            <a:r>
              <a:rPr lang="en-US" sz="900" b="1" dirty="0">
                <a:latin typeface="Courier New" charset="0"/>
                <a:ea typeface="Courier New" charset="0"/>
                <a:cs typeface="Courier New" charset="0"/>
              </a:rPr>
              <a:t>           |     92.31      79.31 |     85.45 </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1 |         2          6 |         8 </a:t>
            </a:r>
          </a:p>
          <a:p>
            <a:pPr marL="0" indent="0">
              <a:buNone/>
            </a:pPr>
            <a:r>
              <a:rPr lang="en-US" sz="900" b="1" dirty="0">
                <a:latin typeface="Courier New" charset="0"/>
                <a:ea typeface="Courier New" charset="0"/>
                <a:cs typeface="Courier New" charset="0"/>
              </a:rPr>
              <a:t>           |       3.8        4.2 |       8.0 </a:t>
            </a:r>
          </a:p>
          <a:p>
            <a:pPr marL="0" indent="0">
              <a:buNone/>
            </a:pPr>
            <a:r>
              <a:rPr lang="en-US" sz="900" b="1" dirty="0">
                <a:latin typeface="Courier New" charset="0"/>
                <a:ea typeface="Courier New" charset="0"/>
                <a:cs typeface="Courier New" charset="0"/>
              </a:rPr>
              <a:t>           |     25.00      75.00 |    100.00 </a:t>
            </a:r>
          </a:p>
          <a:p>
            <a:pPr marL="0" indent="0">
              <a:buNone/>
            </a:pPr>
            <a:r>
              <a:rPr lang="en-US" sz="900" b="1" dirty="0">
                <a:latin typeface="Courier New" charset="0"/>
                <a:ea typeface="Courier New" charset="0"/>
                <a:cs typeface="Courier New" charset="0"/>
              </a:rPr>
              <a:t>           |      7.69      20.69 |     14.55 </a:t>
            </a:r>
          </a:p>
          <a:p>
            <a:pPr marL="0" indent="0">
              <a:buNone/>
            </a:pPr>
            <a:r>
              <a:rPr lang="en-US" sz="900" b="1" dirty="0">
                <a:latin typeface="Courier New" charset="0"/>
                <a:ea typeface="Courier New" charset="0"/>
                <a:cs typeface="Courier New" charset="0"/>
              </a:rPr>
              <a:t>-----------+----------------------+----------</a:t>
            </a:r>
          </a:p>
          <a:p>
            <a:pPr marL="0" indent="0">
              <a:buNone/>
            </a:pPr>
            <a:r>
              <a:rPr lang="en-US" sz="900" b="1" dirty="0">
                <a:latin typeface="Courier New" charset="0"/>
                <a:ea typeface="Courier New" charset="0"/>
                <a:cs typeface="Courier New" charset="0"/>
              </a:rPr>
              <a:t>     Total |        26         29 |        55 </a:t>
            </a:r>
          </a:p>
          <a:p>
            <a:pPr marL="0" indent="0">
              <a:buNone/>
            </a:pPr>
            <a:r>
              <a:rPr lang="en-US" sz="900" b="1" dirty="0">
                <a:latin typeface="Courier New" charset="0"/>
                <a:ea typeface="Courier New" charset="0"/>
                <a:cs typeface="Courier New" charset="0"/>
              </a:rPr>
              <a:t>           |      26.0       29.0 |      55.0 </a:t>
            </a:r>
          </a:p>
          <a:p>
            <a:pPr marL="0" indent="0">
              <a:buNone/>
            </a:pPr>
            <a:r>
              <a:rPr lang="en-US" sz="900" b="1" dirty="0">
                <a:latin typeface="Courier New" charset="0"/>
                <a:ea typeface="Courier New" charset="0"/>
                <a:cs typeface="Courier New" charset="0"/>
              </a:rPr>
              <a:t>           |     47.27      52.73 |    100.00 </a:t>
            </a:r>
          </a:p>
          <a:p>
            <a:pPr marL="0" indent="0">
              <a:buNone/>
            </a:pPr>
            <a:r>
              <a:rPr lang="en-US" sz="900" b="1" dirty="0">
                <a:latin typeface="Courier New" charset="0"/>
                <a:ea typeface="Courier New" charset="0"/>
                <a:cs typeface="Courier New" charset="0"/>
              </a:rPr>
              <a:t>           |    100.00     100.00 |    100.00 </a:t>
            </a:r>
          </a:p>
          <a:p>
            <a:pPr marL="0" indent="0">
              <a:buNone/>
            </a:pPr>
            <a:r>
              <a:rPr lang="en-US" sz="900" b="1" dirty="0">
                <a:latin typeface="Courier New" charset="0"/>
                <a:ea typeface="Courier New" charset="0"/>
                <a:cs typeface="Courier New" charset="0"/>
              </a:rPr>
              <a:t> </a:t>
            </a:r>
          </a:p>
          <a:p>
            <a:pPr marL="0" indent="0">
              <a:buNone/>
            </a:pPr>
            <a:r>
              <a:rPr lang="en-US" sz="900" b="1" dirty="0">
                <a:latin typeface="Courier New" charset="0"/>
                <a:ea typeface="Courier New" charset="0"/>
                <a:cs typeface="Courier New" charset="0"/>
              </a:rPr>
              <a:t>          Pearson chi2(1) =   1.8632   </a:t>
            </a:r>
            <a:r>
              <a:rPr lang="en-US" sz="900" b="1" dirty="0" err="1">
                <a:latin typeface="Courier New" charset="0"/>
                <a:ea typeface="Courier New" charset="0"/>
                <a:cs typeface="Courier New" charset="0"/>
              </a:rPr>
              <a:t>Pr</a:t>
            </a:r>
            <a:r>
              <a:rPr lang="en-US" sz="900" b="1" dirty="0">
                <a:latin typeface="Courier New" charset="0"/>
                <a:ea typeface="Courier New" charset="0"/>
                <a:cs typeface="Courier New" charset="0"/>
              </a:rPr>
              <a:t> = 0.172</a:t>
            </a:r>
          </a:p>
          <a:p>
            <a:pPr marL="0" indent="0">
              <a:buNone/>
            </a:pPr>
            <a:r>
              <a:rPr lang="en-US" sz="900" dirty="0">
                <a:latin typeface="Courier New" charset="0"/>
                <a:ea typeface="Courier New" charset="0"/>
                <a:cs typeface="Courier New" charset="0"/>
              </a:rPr>
              <a:t> </a:t>
            </a:r>
          </a:p>
          <a:p>
            <a:pPr marL="0" indent="0">
              <a:spcBef>
                <a:spcPct val="0"/>
              </a:spcBef>
              <a:buNone/>
            </a:pPr>
            <a:endParaRPr lang="en-US" altLang="en-US" sz="900" b="1" dirty="0">
              <a:latin typeface="Courier New" charset="0"/>
              <a:ea typeface="Courier New" charset="0"/>
              <a:cs typeface="Courier New" charset="0"/>
            </a:endParaRPr>
          </a:p>
          <a:p>
            <a:pPr marL="0" indent="0">
              <a:spcBef>
                <a:spcPct val="0"/>
              </a:spcBef>
              <a:buNone/>
            </a:pPr>
            <a:r>
              <a:rPr lang="en-US" altLang="en-US" sz="900" b="1" dirty="0">
                <a:latin typeface="Courier New" charset="0"/>
                <a:ea typeface="Courier New" charset="0"/>
                <a:cs typeface="Courier New" charset="0"/>
              </a:rPr>
              <a:t>. </a:t>
            </a:r>
          </a:p>
        </p:txBody>
      </p:sp>
      <p:sp>
        <p:nvSpPr>
          <p:cNvPr id="3993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638AB627-265E-CE41-A2A0-0FF8858217BE}" type="slidenum">
              <a:rPr lang="en-US" altLang="en-US" sz="1200">
                <a:solidFill>
                  <a:srgbClr val="898989"/>
                </a:solidFill>
                <a:latin typeface="Arial" charset="0"/>
              </a:rPr>
              <a:pPr>
                <a:spcBef>
                  <a:spcPct val="0"/>
                </a:spcBef>
                <a:buFontTx/>
                <a:buNone/>
              </a:pPr>
              <a:t>24</a:t>
            </a:fld>
            <a:endParaRPr lang="en-US" altLang="en-US" sz="1200">
              <a:solidFill>
                <a:srgbClr val="898989"/>
              </a:solidFill>
              <a:latin typeface="Arial" charset="0"/>
            </a:endParaRPr>
          </a:p>
        </p:txBody>
      </p:sp>
    </p:spTree>
    <p:extLst>
      <p:ext uri="{BB962C8B-B14F-4D97-AF65-F5344CB8AC3E}">
        <p14:creationId xmlns:p14="http://schemas.microsoft.com/office/powerpoint/2010/main" val="6744751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a:xfrm>
            <a:off x="457200" y="277813"/>
            <a:ext cx="8229600" cy="681037"/>
          </a:xfrm>
        </p:spPr>
        <p:txBody>
          <a:bodyPr/>
          <a:lstStyle/>
          <a:p>
            <a:pPr eaLnBrk="1" hangingPunct="1"/>
            <a:r>
              <a:rPr lang="en-US" altLang="en-US" sz="4000"/>
              <a:t>Test of independence</a:t>
            </a:r>
          </a:p>
        </p:txBody>
      </p:sp>
      <p:sp>
        <p:nvSpPr>
          <p:cNvPr id="43010" name="Rectangle 3"/>
          <p:cNvSpPr>
            <a:spLocks noGrp="1" noChangeArrowheads="1"/>
          </p:cNvSpPr>
          <p:nvPr>
            <p:ph type="body" sz="half" idx="1"/>
          </p:nvPr>
        </p:nvSpPr>
        <p:spPr>
          <a:xfrm>
            <a:off x="457200" y="1219200"/>
            <a:ext cx="8458200" cy="4876800"/>
          </a:xfrm>
        </p:spPr>
        <p:txBody>
          <a:bodyPr/>
          <a:lstStyle/>
          <a:p>
            <a:pPr eaLnBrk="1" hangingPunct="1"/>
            <a:r>
              <a:rPr lang="en-US" altLang="en-US" sz="2400" dirty="0"/>
              <a:t>For small cell sizes in 2x2 tables, use the Fisher exact test</a:t>
            </a:r>
          </a:p>
          <a:p>
            <a:pPr eaLnBrk="1" hangingPunct="1"/>
            <a:r>
              <a:rPr lang="en-US" altLang="en-US" sz="2400" dirty="0"/>
              <a:t>It is based on a discrete distribution called the hypergeometric distribution</a:t>
            </a:r>
          </a:p>
          <a:p>
            <a:pPr eaLnBrk="1" hangingPunct="1"/>
            <a:r>
              <a:rPr lang="en-US" altLang="en-US" sz="2400" dirty="0"/>
              <a:t>For 2x2 tables, you can choose a one-sided (results as or more extreme only in one direction) or a two-sided test</a:t>
            </a:r>
            <a:endParaRPr lang="it-IT" altLang="en-US" sz="2000" dirty="0"/>
          </a:p>
          <a:p>
            <a:pPr marL="0" indent="0">
              <a:spcBef>
                <a:spcPts val="0"/>
              </a:spcBef>
              <a:buNone/>
            </a:pPr>
            <a:r>
              <a:rPr lang="it-IT" altLang="en-US" sz="1300" b="1" dirty="0">
                <a:latin typeface="Courier New" charset="0"/>
                <a:ea typeface="Courier New" charset="0"/>
                <a:cs typeface="Courier New" charset="0"/>
              </a:rPr>
              <a:t> </a:t>
            </a:r>
          </a:p>
          <a:p>
            <a:pPr marL="0" indent="0">
              <a:spcBef>
                <a:spcPts val="0"/>
              </a:spcBef>
              <a:buNone/>
            </a:pPr>
            <a:r>
              <a:rPr lang="it-IT" altLang="en-US" sz="1200" b="1" dirty="0">
                <a:latin typeface="Courier New" charset="0"/>
                <a:ea typeface="Courier New" charset="0"/>
                <a:cs typeface="Courier New" charset="0"/>
              </a:rPr>
              <a:t>. </a:t>
            </a:r>
            <a:r>
              <a:rPr lang="en-US" sz="1200" b="1" dirty="0">
                <a:latin typeface="Courier New" charset="0"/>
                <a:ea typeface="Courier New" charset="0"/>
                <a:cs typeface="Courier New" charset="0"/>
              </a:rPr>
              <a:t>. tab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 chi exact</a:t>
            </a:r>
          </a:p>
          <a:p>
            <a:pPr marL="0" indent="0">
              <a:spcBef>
                <a:spcPts val="0"/>
              </a:spcBef>
              <a:buNone/>
            </a:pPr>
            <a:r>
              <a:rPr lang="en-US" sz="1200" b="1" dirty="0">
                <a:latin typeface="Courier New" charset="0"/>
                <a:ea typeface="Courier New" charset="0"/>
                <a:cs typeface="Courier New" charset="0"/>
              </a:rPr>
              <a:t> </a:t>
            </a:r>
          </a:p>
          <a:p>
            <a:pPr marL="0" indent="0">
              <a:spcBef>
                <a:spcPts val="0"/>
              </a:spcBef>
              <a:buNone/>
            </a:pPr>
            <a:r>
              <a:rPr lang="en-US" sz="1200" b="1" dirty="0" err="1">
                <a:latin typeface="Courier New" charset="0"/>
                <a:ea typeface="Courier New" charset="0"/>
                <a:cs typeface="Courier New" charset="0"/>
              </a:rPr>
              <a:t>children_a</a:t>
            </a:r>
            <a:r>
              <a:rPr lang="en-US" sz="1200" b="1" dirty="0">
                <a:latin typeface="Courier New" charset="0"/>
                <a:ea typeface="Courier New" charset="0"/>
                <a:cs typeface="Courier New" charset="0"/>
              </a:rPr>
              <a:t> |</a:t>
            </a:r>
          </a:p>
          <a:p>
            <a:pPr marL="0" indent="0">
              <a:spcBef>
                <a:spcPts val="0"/>
              </a:spcBef>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ny</a:t>
            </a:r>
            <a:r>
              <a:rPr lang="en-US" sz="1200" b="1" dirty="0">
                <a:latin typeface="Courier New" charset="0"/>
                <a:ea typeface="Courier New" charset="0"/>
                <a:cs typeface="Courier New" charset="0"/>
              </a:rPr>
              <a:t> - Do |</a:t>
            </a:r>
          </a:p>
          <a:p>
            <a:pPr marL="0" indent="0">
              <a:spcBef>
                <a:spcPts val="0"/>
              </a:spcBef>
              <a:buNone/>
            </a:pPr>
            <a:r>
              <a:rPr lang="en-US" sz="1200" b="1" dirty="0">
                <a:latin typeface="Courier New" charset="0"/>
                <a:ea typeface="Courier New" charset="0"/>
                <a:cs typeface="Courier New" charset="0"/>
              </a:rPr>
              <a:t>  you have | gender - What is your</a:t>
            </a:r>
          </a:p>
          <a:p>
            <a:pPr marL="0" indent="0">
              <a:spcBef>
                <a:spcPts val="0"/>
              </a:spcBef>
              <a:buNone/>
            </a:pPr>
            <a:r>
              <a:rPr lang="en-US" sz="1200" b="1" dirty="0">
                <a:latin typeface="Courier New" charset="0"/>
                <a:ea typeface="Courier New" charset="0"/>
                <a:cs typeface="Courier New" charset="0"/>
              </a:rPr>
              <a:t>       any |        gender?</a:t>
            </a:r>
          </a:p>
          <a:p>
            <a:pPr marL="0" indent="0">
              <a:spcBef>
                <a:spcPts val="0"/>
              </a:spcBef>
              <a:buNone/>
            </a:pPr>
            <a:r>
              <a:rPr lang="en-US" sz="1200" b="1" dirty="0">
                <a:latin typeface="Courier New" charset="0"/>
                <a:ea typeface="Courier New" charset="0"/>
                <a:cs typeface="Courier New" charset="0"/>
              </a:rPr>
              <a:t> children? |      Male     Female |     Total</a:t>
            </a:r>
          </a:p>
          <a:p>
            <a:pPr marL="0" indent="0">
              <a:spcBef>
                <a:spcPts val="0"/>
              </a:spcBef>
              <a:buNone/>
            </a:pPr>
            <a:r>
              <a:rPr lang="en-US" sz="1200" b="1" dirty="0">
                <a:latin typeface="Courier New" charset="0"/>
                <a:ea typeface="Courier New" charset="0"/>
                <a:cs typeface="Courier New" charset="0"/>
              </a:rPr>
              <a:t>-----------+----------------------+----------</a:t>
            </a:r>
          </a:p>
          <a:p>
            <a:pPr marL="0" indent="0">
              <a:spcBef>
                <a:spcPts val="0"/>
              </a:spcBef>
              <a:buNone/>
            </a:pPr>
            <a:r>
              <a:rPr lang="en-US" sz="1200" b="1" dirty="0">
                <a:latin typeface="Courier New" charset="0"/>
                <a:ea typeface="Courier New" charset="0"/>
                <a:cs typeface="Courier New" charset="0"/>
              </a:rPr>
              <a:t>         0 |        24         23 |        47 </a:t>
            </a:r>
          </a:p>
          <a:p>
            <a:pPr marL="0" indent="0">
              <a:spcBef>
                <a:spcPts val="0"/>
              </a:spcBef>
              <a:buNone/>
            </a:pPr>
            <a:r>
              <a:rPr lang="en-US" sz="1200" b="1" dirty="0">
                <a:latin typeface="Courier New" charset="0"/>
                <a:ea typeface="Courier New" charset="0"/>
                <a:cs typeface="Courier New" charset="0"/>
              </a:rPr>
              <a:t>         1 |         2          6 |         8 </a:t>
            </a:r>
          </a:p>
          <a:p>
            <a:pPr marL="0" indent="0">
              <a:spcBef>
                <a:spcPts val="0"/>
              </a:spcBef>
              <a:buNone/>
            </a:pPr>
            <a:r>
              <a:rPr lang="en-US" sz="1200" b="1" dirty="0">
                <a:latin typeface="Courier New" charset="0"/>
                <a:ea typeface="Courier New" charset="0"/>
                <a:cs typeface="Courier New" charset="0"/>
              </a:rPr>
              <a:t>-----------+----------------------+----------</a:t>
            </a:r>
          </a:p>
          <a:p>
            <a:pPr marL="0" indent="0">
              <a:spcBef>
                <a:spcPts val="0"/>
              </a:spcBef>
              <a:buNone/>
            </a:pPr>
            <a:r>
              <a:rPr lang="en-US" sz="1200" b="1" dirty="0">
                <a:latin typeface="Courier New" charset="0"/>
                <a:ea typeface="Courier New" charset="0"/>
                <a:cs typeface="Courier New" charset="0"/>
              </a:rPr>
              <a:t>     Total |        26         29 |        55 </a:t>
            </a:r>
          </a:p>
          <a:p>
            <a:pPr marL="0" indent="0">
              <a:spcBef>
                <a:spcPts val="0"/>
              </a:spcBef>
              <a:buNone/>
            </a:pPr>
            <a:r>
              <a:rPr lang="en-US" sz="1200" b="1" dirty="0">
                <a:latin typeface="Courier New" charset="0"/>
                <a:ea typeface="Courier New" charset="0"/>
                <a:cs typeface="Courier New" charset="0"/>
              </a:rPr>
              <a:t> </a:t>
            </a:r>
          </a:p>
          <a:p>
            <a:pPr marL="0" indent="0">
              <a:spcBef>
                <a:spcPts val="0"/>
              </a:spcBef>
              <a:buNone/>
            </a:pPr>
            <a:r>
              <a:rPr lang="en-US" sz="1200" b="1" dirty="0">
                <a:latin typeface="Courier New" charset="0"/>
                <a:ea typeface="Courier New" charset="0"/>
                <a:cs typeface="Courier New" charset="0"/>
              </a:rPr>
              <a:t>          Pearson chi2(1) =   1.8632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 = 0.172</a:t>
            </a:r>
          </a:p>
          <a:p>
            <a:pPr marL="0" indent="0">
              <a:spcBef>
                <a:spcPts val="0"/>
              </a:spcBef>
              <a:buNone/>
            </a:pPr>
            <a:r>
              <a:rPr lang="en-US" sz="1200" b="1" dirty="0">
                <a:latin typeface="Courier New" charset="0"/>
                <a:ea typeface="Courier New" charset="0"/>
                <a:cs typeface="Courier New" charset="0"/>
              </a:rPr>
              <a:t>           Fisher's exact =                 0.257</a:t>
            </a:r>
          </a:p>
          <a:p>
            <a:pPr marL="0" indent="0">
              <a:spcBef>
                <a:spcPts val="0"/>
              </a:spcBef>
              <a:buNone/>
            </a:pPr>
            <a:r>
              <a:rPr lang="en-US" sz="1200" b="1" dirty="0">
                <a:latin typeface="Courier New" charset="0"/>
                <a:ea typeface="Courier New" charset="0"/>
                <a:cs typeface="Courier New" charset="0"/>
              </a:rPr>
              <a:t>   1-sided Fisher's exact =                 0.164</a:t>
            </a:r>
          </a:p>
          <a:p>
            <a:pPr marL="0" indent="0">
              <a:spcBef>
                <a:spcPts val="0"/>
              </a:spcBef>
              <a:buNone/>
            </a:pPr>
            <a:r>
              <a:rPr lang="en-US" sz="1200" b="1" dirty="0">
                <a:latin typeface="Courier New" charset="0"/>
                <a:ea typeface="Courier New" charset="0"/>
                <a:cs typeface="Courier New" charset="0"/>
              </a:rPr>
              <a:t> </a:t>
            </a:r>
          </a:p>
          <a:p>
            <a:pPr lvl="1" eaLnBrk="1" hangingPunct="1">
              <a:buFont typeface="Arial" charset="0"/>
              <a:buNone/>
            </a:pPr>
            <a:endParaRPr lang="it-IT" altLang="en-US" sz="1300" b="1" dirty="0">
              <a:latin typeface="Courier New" charset="0"/>
              <a:ea typeface="Courier New" charset="0"/>
              <a:cs typeface="Courier New" charset="0"/>
            </a:endParaRPr>
          </a:p>
          <a:p>
            <a:pPr lvl="1" eaLnBrk="1" hangingPunct="1">
              <a:buFont typeface="Arial" charset="0"/>
              <a:buNone/>
            </a:pPr>
            <a:endParaRPr lang="it-IT" altLang="en-US" sz="1300" b="1" dirty="0">
              <a:latin typeface="Courier New" charset="0"/>
              <a:ea typeface="Courier New" charset="0"/>
              <a:cs typeface="Courier New" charset="0"/>
            </a:endParaRPr>
          </a:p>
          <a:p>
            <a:pPr lvl="1" eaLnBrk="1" hangingPunct="1">
              <a:buFont typeface="Arial" charset="0"/>
              <a:buNone/>
            </a:pPr>
            <a:endParaRPr lang="it-IT" altLang="en-US" sz="1300" b="1" dirty="0">
              <a:latin typeface="Courier New" charset="0"/>
              <a:ea typeface="Courier New" charset="0"/>
              <a:cs typeface="Courier New" charset="0"/>
            </a:endParaRPr>
          </a:p>
          <a:p>
            <a:pPr lvl="1" eaLnBrk="1" hangingPunct="1">
              <a:buFont typeface="Arial" charset="0"/>
              <a:buNone/>
            </a:pPr>
            <a:endParaRPr lang="it-IT" altLang="en-US" sz="1300" b="1" dirty="0">
              <a:latin typeface="Courier New" charset="0"/>
              <a:ea typeface="Courier New" charset="0"/>
              <a:cs typeface="Courier New" charset="0"/>
            </a:endParaRPr>
          </a:p>
          <a:p>
            <a:pPr eaLnBrk="1" hangingPunct="1"/>
            <a:endParaRPr lang="it-IT" altLang="en-US" sz="2000" b="1" dirty="0"/>
          </a:p>
        </p:txBody>
      </p:sp>
      <p:sp>
        <p:nvSpPr>
          <p:cNvPr id="43011"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9E3C5E0F-715A-B948-AB4E-7B805699E017}" type="slidenum">
              <a:rPr lang="en-US" altLang="en-US" sz="1200">
                <a:solidFill>
                  <a:srgbClr val="898989"/>
                </a:solidFill>
                <a:latin typeface="Arial" charset="0"/>
              </a:rPr>
              <a:pPr>
                <a:spcBef>
                  <a:spcPct val="0"/>
                </a:spcBef>
                <a:buFontTx/>
                <a:buNone/>
              </a:pPr>
              <a:t>25</a:t>
            </a:fld>
            <a:endParaRPr lang="en-US" altLang="en-US" sz="1200">
              <a:solidFill>
                <a:srgbClr val="898989"/>
              </a:solidFill>
              <a:latin typeface="Arial" charset="0"/>
            </a:endParaRPr>
          </a:p>
        </p:txBody>
      </p:sp>
    </p:spTree>
    <p:extLst>
      <p:ext uri="{BB962C8B-B14F-4D97-AF65-F5344CB8AC3E}">
        <p14:creationId xmlns:p14="http://schemas.microsoft.com/office/powerpoint/2010/main" val="2111944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5"/>
          <p:cNvSpPr>
            <a:spLocks noGrp="1"/>
          </p:cNvSpPr>
          <p:nvPr>
            <p:ph type="title"/>
          </p:nvPr>
        </p:nvSpPr>
        <p:spPr>
          <a:xfrm>
            <a:off x="477253" y="0"/>
            <a:ext cx="8229600" cy="1143000"/>
          </a:xfrm>
        </p:spPr>
        <p:txBody>
          <a:bodyPr/>
          <a:lstStyle/>
          <a:p>
            <a:r>
              <a:rPr lang="en-US" altLang="en-US" sz="3600" dirty="0"/>
              <a:t>Comparison to test of two proportions</a:t>
            </a:r>
          </a:p>
        </p:txBody>
      </p:sp>
      <p:sp>
        <p:nvSpPr>
          <p:cNvPr id="45058" name="Content Placeholder 6"/>
          <p:cNvSpPr>
            <a:spLocks noGrp="1"/>
          </p:cNvSpPr>
          <p:nvPr>
            <p:ph idx="1"/>
          </p:nvPr>
        </p:nvSpPr>
        <p:spPr>
          <a:xfrm>
            <a:off x="457200" y="1143000"/>
            <a:ext cx="8229600" cy="4525963"/>
          </a:xfrm>
        </p:spPr>
        <p:txBody>
          <a:bodyPr/>
          <a:lstStyle/>
          <a:p>
            <a:pPr marL="0" indent="0">
              <a:buNone/>
            </a:pPr>
            <a:r>
              <a:rPr lang="en-US" sz="1200" b="1" dirty="0" err="1">
                <a:latin typeface="Courier New" charset="0"/>
                <a:ea typeface="Courier New" charset="0"/>
                <a:cs typeface="Courier New" charset="0"/>
              </a:rPr>
              <a:t>prtest</a:t>
            </a: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by(gender)</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Two-sample test of proportions                  Male: Number of </a:t>
            </a:r>
            <a:r>
              <a:rPr lang="en-US" sz="1200" b="1" dirty="0" err="1">
                <a:latin typeface="Courier New" charset="0"/>
                <a:ea typeface="Courier New" charset="0"/>
                <a:cs typeface="Courier New" charset="0"/>
              </a:rPr>
              <a:t>obs</a:t>
            </a:r>
            <a:r>
              <a:rPr lang="en-US" sz="1200" b="1" dirty="0">
                <a:latin typeface="Courier New" charset="0"/>
                <a:ea typeface="Courier New" charset="0"/>
                <a:cs typeface="Courier New" charset="0"/>
              </a:rPr>
              <a:t> =       26</a:t>
            </a:r>
          </a:p>
          <a:p>
            <a:pPr marL="0" indent="0">
              <a:buNone/>
            </a:pPr>
            <a:r>
              <a:rPr lang="en-US" sz="1200" b="1" dirty="0">
                <a:latin typeface="Courier New" charset="0"/>
                <a:ea typeface="Courier New" charset="0"/>
                <a:cs typeface="Courier New" charset="0"/>
              </a:rPr>
              <a:t>                                              Female: Number of </a:t>
            </a:r>
            <a:r>
              <a:rPr lang="en-US" sz="1200" b="1" dirty="0" err="1">
                <a:latin typeface="Courier New" charset="0"/>
                <a:ea typeface="Courier New" charset="0"/>
                <a:cs typeface="Courier New" charset="0"/>
              </a:rPr>
              <a:t>obs</a:t>
            </a:r>
            <a:r>
              <a:rPr lang="en-US" sz="1200" b="1" dirty="0">
                <a:latin typeface="Courier New" charset="0"/>
                <a:ea typeface="Courier New" charset="0"/>
                <a:cs typeface="Courier New" charset="0"/>
              </a:rPr>
              <a:t> =       29</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Variable |       Mean   Std. Err.      z    P&gt;|z|     [95% Conf. Interval]</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Male |   .0769231   .0522589                     -.0255026    .1793487</a:t>
            </a:r>
          </a:p>
          <a:p>
            <a:pPr marL="0" indent="0">
              <a:buNone/>
            </a:pPr>
            <a:r>
              <a:rPr lang="en-US" sz="1200" b="1" dirty="0">
                <a:latin typeface="Courier New" charset="0"/>
                <a:ea typeface="Courier New" charset="0"/>
                <a:cs typeface="Courier New" charset="0"/>
              </a:rPr>
              <a:t>      Female |   .2068966   .0752216                      .0594649    .3543282</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diff |  -.1299735    .091593                     -.3094925    .0495456</a:t>
            </a:r>
          </a:p>
          <a:p>
            <a:pPr marL="0" indent="0">
              <a:buNone/>
            </a:pPr>
            <a:r>
              <a:rPr lang="en-US" sz="1200" b="1" dirty="0">
                <a:latin typeface="Courier New" charset="0"/>
                <a:ea typeface="Courier New" charset="0"/>
                <a:cs typeface="Courier New" charset="0"/>
              </a:rPr>
              <a:t>             |  under Ho:   .0952197    -1.36   0.172</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diff = prop(Male) - prop(Female)                          z =  -1.3650</a:t>
            </a:r>
          </a:p>
          <a:p>
            <a:pPr marL="0" indent="0">
              <a:buNone/>
            </a:pPr>
            <a:r>
              <a:rPr lang="en-US" sz="1200" b="1" dirty="0">
                <a:latin typeface="Courier New" charset="0"/>
                <a:ea typeface="Courier New" charset="0"/>
                <a:cs typeface="Courier New" charset="0"/>
              </a:rPr>
              <a:t>    Ho: diff = 0</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Ha: diff &lt; 0                 Ha: diff != 0                 Ha: diff &gt; 0</a:t>
            </a:r>
          </a:p>
          <a:p>
            <a:pPr marL="0" indent="0">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&lt; z) = 0.0861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&gt; |z|) = 0.1723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(Z &gt; z) = 0.9139</a:t>
            </a:r>
          </a:p>
          <a:p>
            <a:pPr marL="0" indent="0">
              <a:buNone/>
            </a:pPr>
            <a:r>
              <a:rPr lang="en-US" sz="1200" b="1" dirty="0">
                <a:latin typeface="Courier New" charset="0"/>
                <a:ea typeface="Courier New" charset="0"/>
                <a:cs typeface="Courier New" charset="0"/>
              </a:rPr>
              <a:t> </a:t>
            </a:r>
          </a:p>
          <a:p>
            <a:pPr>
              <a:spcBef>
                <a:spcPct val="0"/>
              </a:spcBef>
              <a:buFont typeface="Arial" charset="0"/>
              <a:buNone/>
            </a:pPr>
            <a:endParaRPr lang="en-US" altLang="en-US" sz="1200" b="1" dirty="0">
              <a:latin typeface="Courier New" charset="0"/>
              <a:ea typeface="Courier New" charset="0"/>
              <a:cs typeface="Courier New" charset="0"/>
            </a:endParaRPr>
          </a:p>
          <a:p>
            <a:pPr>
              <a:spcBef>
                <a:spcPct val="0"/>
              </a:spcBef>
              <a:buFont typeface="Arial" charset="0"/>
              <a:buNone/>
            </a:pPr>
            <a:r>
              <a:rPr lang="en-US" altLang="en-US" sz="1600" b="1" dirty="0">
                <a:ea typeface="Courier New" charset="0"/>
                <a:cs typeface="Courier New" charset="0"/>
              </a:rPr>
              <a:t>---</a:t>
            </a:r>
          </a:p>
          <a:p>
            <a:pPr>
              <a:spcBef>
                <a:spcPct val="0"/>
              </a:spcBef>
              <a:buFont typeface="Arial" charset="0"/>
              <a:buNone/>
            </a:pPr>
            <a:r>
              <a:rPr lang="en-US" altLang="en-US" sz="1600" b="1" dirty="0">
                <a:ea typeface="Courier New" charset="0"/>
                <a:cs typeface="Courier New" charset="0"/>
              </a:rPr>
              <a:t>For 2x2 tables the chi-squared statistic is equal to the z statistic squared</a:t>
            </a:r>
            <a:endParaRPr lang="en-US" altLang="en-US" sz="1200" b="1" dirty="0">
              <a:latin typeface="Courier New" charset="0"/>
              <a:ea typeface="Courier New" charset="0"/>
              <a:cs typeface="Courier New" charset="0"/>
            </a:endParaRPr>
          </a:p>
          <a:p>
            <a:pPr>
              <a:spcBef>
                <a:spcPct val="0"/>
              </a:spcBef>
              <a:buFont typeface="Arial" charset="0"/>
              <a:buNone/>
            </a:pPr>
            <a:r>
              <a:rPr lang="en-US" altLang="en-US" sz="1200" b="1" dirty="0">
                <a:latin typeface="Courier New" charset="0"/>
                <a:ea typeface="Courier New" charset="0"/>
                <a:cs typeface="Courier New" charset="0"/>
              </a:rPr>
              <a:t>. di (-1.365)^2</a:t>
            </a:r>
          </a:p>
          <a:p>
            <a:pPr>
              <a:spcBef>
                <a:spcPct val="0"/>
              </a:spcBef>
              <a:buFont typeface="Arial" charset="0"/>
              <a:buNone/>
            </a:pPr>
            <a:r>
              <a:rPr lang="en-US" altLang="en-US" sz="1200" b="1" dirty="0">
                <a:latin typeface="Courier New" charset="0"/>
                <a:ea typeface="Courier New" charset="0"/>
                <a:cs typeface="Courier New" charset="0"/>
              </a:rPr>
              <a:t>1.863</a:t>
            </a:r>
          </a:p>
        </p:txBody>
      </p:sp>
      <p:sp>
        <p:nvSpPr>
          <p:cNvPr id="45059"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99DFBD3C-9F94-1741-8FB5-DD7CF649A26D}" type="slidenum">
              <a:rPr lang="en-US" altLang="en-US" sz="1200">
                <a:solidFill>
                  <a:srgbClr val="898989"/>
                </a:solidFill>
                <a:latin typeface="Arial" charset="0"/>
              </a:rPr>
              <a:pPr>
                <a:spcBef>
                  <a:spcPct val="0"/>
                </a:spcBef>
                <a:buFontTx/>
                <a:buNone/>
              </a:pPr>
              <a:t>26</a:t>
            </a:fld>
            <a:endParaRPr lang="en-US" altLang="en-US" sz="1200">
              <a:solidFill>
                <a:srgbClr val="898989"/>
              </a:solidFill>
              <a:latin typeface="Arial" charset="0"/>
            </a:endParaRPr>
          </a:p>
        </p:txBody>
      </p:sp>
    </p:spTree>
    <p:extLst>
      <p:ext uri="{BB962C8B-B14F-4D97-AF65-F5344CB8AC3E}">
        <p14:creationId xmlns:p14="http://schemas.microsoft.com/office/powerpoint/2010/main" val="228751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457200" y="155575"/>
            <a:ext cx="8229600" cy="1139825"/>
          </a:xfrm>
        </p:spPr>
        <p:txBody>
          <a:bodyPr/>
          <a:lstStyle/>
          <a:p>
            <a:pPr eaLnBrk="1" hangingPunct="1"/>
            <a:r>
              <a:rPr lang="en-US" altLang="en-US" sz="4000"/>
              <a:t>Chi-squared test of independence</a:t>
            </a:r>
          </a:p>
        </p:txBody>
      </p:sp>
      <p:sp>
        <p:nvSpPr>
          <p:cNvPr id="46082" name="Rectangle 3"/>
          <p:cNvSpPr>
            <a:spLocks noGrp="1" noChangeArrowheads="1"/>
          </p:cNvSpPr>
          <p:nvPr>
            <p:ph type="body" sz="half" idx="1"/>
          </p:nvPr>
        </p:nvSpPr>
        <p:spPr>
          <a:xfrm>
            <a:off x="457200" y="1295400"/>
            <a:ext cx="8458200" cy="4525963"/>
          </a:xfrm>
        </p:spPr>
        <p:txBody>
          <a:bodyPr/>
          <a:lstStyle/>
          <a:p>
            <a:pPr eaLnBrk="1" hangingPunct="1"/>
            <a:r>
              <a:rPr lang="en-US" altLang="en-US" sz="2800" dirty="0"/>
              <a:t>The chi-squared test can be used for more than 2 levels of exposure (with a dichotomous outcome)</a:t>
            </a:r>
          </a:p>
          <a:p>
            <a:pPr lvl="1" eaLnBrk="1" hangingPunct="1"/>
            <a:r>
              <a:rPr lang="en-US" altLang="en-US" sz="2400" dirty="0"/>
              <a:t>The null hypothesis is p</a:t>
            </a:r>
            <a:r>
              <a:rPr lang="en-US" altLang="en-US" sz="2400" baseline="-25000" dirty="0"/>
              <a:t>1</a:t>
            </a:r>
            <a:r>
              <a:rPr lang="en-US" altLang="en-US" sz="2400" dirty="0"/>
              <a:t> = p</a:t>
            </a:r>
            <a:r>
              <a:rPr lang="en-US" altLang="en-US" sz="2400" baseline="-25000" dirty="0"/>
              <a:t>2 </a:t>
            </a:r>
            <a:r>
              <a:rPr lang="en-US" altLang="en-US" sz="2400" dirty="0"/>
              <a:t>= ...  = </a:t>
            </a:r>
            <a:r>
              <a:rPr lang="en-US" altLang="en-US" sz="2400" dirty="0" err="1"/>
              <a:t>p</a:t>
            </a:r>
            <a:r>
              <a:rPr lang="en-US" altLang="en-US" sz="2400" baseline="-25000" dirty="0" err="1"/>
              <a:t>k</a:t>
            </a:r>
            <a:endParaRPr lang="en-US" altLang="en-US" sz="2400" baseline="-25000" dirty="0"/>
          </a:p>
          <a:p>
            <a:pPr lvl="1" eaLnBrk="1" hangingPunct="1"/>
            <a:r>
              <a:rPr lang="en-US" altLang="en-US" sz="2400" dirty="0"/>
              <a:t>The alternative  hypothesis is that not all the proportions are the same</a:t>
            </a:r>
          </a:p>
          <a:p>
            <a:pPr eaLnBrk="1" hangingPunct="1"/>
            <a:r>
              <a:rPr lang="en-US" altLang="en-US" sz="2800" dirty="0"/>
              <a:t>Note that, like ANOVA, a statistically significant result does not tell you which level differed from the others</a:t>
            </a:r>
          </a:p>
          <a:p>
            <a:pPr eaLnBrk="1" hangingPunct="1"/>
            <a:r>
              <a:rPr lang="en-US" altLang="en-US" sz="2800" dirty="0"/>
              <a:t>Also when you have more than 2 groups, all tests are 2-sided</a:t>
            </a:r>
          </a:p>
          <a:p>
            <a:pPr eaLnBrk="1" hangingPunct="1"/>
            <a:r>
              <a:rPr lang="en-US" altLang="en-US" sz="2800" dirty="0"/>
              <a:t>The degrees of freedom for the test are k-1</a:t>
            </a:r>
          </a:p>
        </p:txBody>
      </p:sp>
      <p:sp>
        <p:nvSpPr>
          <p:cNvPr id="46083"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052C7874-6C4F-7F47-992B-8DED051FB3F8}" type="slidenum">
              <a:rPr lang="en-US" altLang="en-US" sz="1200">
                <a:solidFill>
                  <a:srgbClr val="898989"/>
                </a:solidFill>
                <a:latin typeface="Arial" charset="0"/>
              </a:rPr>
              <a:pPr>
                <a:spcBef>
                  <a:spcPct val="0"/>
                </a:spcBef>
                <a:buFontTx/>
                <a:buNone/>
              </a:pPr>
              <a:t>27</a:t>
            </a:fld>
            <a:endParaRPr lang="en-US" altLang="en-US" sz="1200">
              <a:solidFill>
                <a:srgbClr val="898989"/>
              </a:solidFill>
              <a:latin typeface="Arial" charset="0"/>
            </a:endParaRPr>
          </a:p>
        </p:txBody>
      </p:sp>
    </p:spTree>
    <p:extLst>
      <p:ext uri="{BB962C8B-B14F-4D97-AF65-F5344CB8AC3E}">
        <p14:creationId xmlns:p14="http://schemas.microsoft.com/office/powerpoint/2010/main" val="6245810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a:xfrm>
            <a:off x="433137" y="36095"/>
            <a:ext cx="8229600" cy="1139825"/>
          </a:xfrm>
        </p:spPr>
        <p:txBody>
          <a:bodyPr/>
          <a:lstStyle/>
          <a:p>
            <a:pPr eaLnBrk="1" hangingPunct="1"/>
            <a:r>
              <a:rPr lang="en-US" altLang="en-US" sz="4000"/>
              <a:t>Chi-squared test of independence</a:t>
            </a:r>
          </a:p>
        </p:txBody>
      </p:sp>
      <p:sp>
        <p:nvSpPr>
          <p:cNvPr id="47106" name="Rectangle 3"/>
          <p:cNvSpPr>
            <a:spLocks noGrp="1" noChangeArrowheads="1"/>
          </p:cNvSpPr>
          <p:nvPr>
            <p:ph type="body" sz="half" idx="1"/>
          </p:nvPr>
        </p:nvSpPr>
        <p:spPr>
          <a:xfrm>
            <a:off x="457200" y="1143000"/>
            <a:ext cx="8458200" cy="4525963"/>
          </a:xfrm>
        </p:spPr>
        <p:txBody>
          <a:bodyPr/>
          <a:lstStyle/>
          <a:p>
            <a:pPr marL="0" indent="0" eaLnBrk="1" hangingPunct="1">
              <a:spcBef>
                <a:spcPct val="0"/>
              </a:spcBef>
              <a:buFont typeface="Wingdings" charset="2"/>
              <a:buNone/>
            </a:pPr>
            <a:r>
              <a:rPr lang="en-US" altLang="en-US" sz="1200" b="1" dirty="0">
                <a:latin typeface="Courier New" charset="0"/>
              </a:rPr>
              <a:t>. tab sex lastalc_3  if </a:t>
            </a:r>
            <a:r>
              <a:rPr lang="en-US" altLang="en-US" sz="1200" b="1" dirty="0" err="1">
                <a:latin typeface="Courier New" charset="0"/>
              </a:rPr>
              <a:t>hiv</a:t>
            </a:r>
            <a:r>
              <a:rPr lang="en-US" altLang="en-US" sz="1200" b="1" dirty="0">
                <a:latin typeface="Courier New" charset="0"/>
              </a:rPr>
              <a:t>==1, row col chi exact</a:t>
            </a: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r>
              <a:rPr lang="en-US" altLang="en-US" sz="1200" b="1" dirty="0">
                <a:latin typeface="Courier New" charset="0"/>
              </a:rPr>
              <a:t>| Key               |</a:t>
            </a: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r>
              <a:rPr lang="en-US" altLang="en-US" sz="1200" b="1" dirty="0">
                <a:latin typeface="Courier New" charset="0"/>
              </a:rPr>
              <a:t>|     frequency     |</a:t>
            </a:r>
          </a:p>
          <a:p>
            <a:pPr marL="0" indent="0" eaLnBrk="1" hangingPunct="1">
              <a:spcBef>
                <a:spcPct val="0"/>
              </a:spcBef>
              <a:buFont typeface="Wingdings" charset="2"/>
              <a:buNone/>
            </a:pPr>
            <a:r>
              <a:rPr lang="en-US" altLang="en-US" sz="1200" b="1" dirty="0">
                <a:latin typeface="Courier New" charset="0"/>
              </a:rPr>
              <a:t>|  row percentage   |</a:t>
            </a:r>
          </a:p>
          <a:p>
            <a:pPr marL="0" indent="0" eaLnBrk="1" hangingPunct="1">
              <a:spcBef>
                <a:spcPct val="0"/>
              </a:spcBef>
              <a:buFont typeface="Wingdings" charset="2"/>
              <a:buNone/>
            </a:pPr>
            <a:r>
              <a:rPr lang="en-US" altLang="en-US" sz="1200" b="1" dirty="0">
                <a:latin typeface="Courier New" charset="0"/>
              </a:rPr>
              <a:t>| column percentage |</a:t>
            </a: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r>
              <a:rPr lang="en-US" altLang="en-US" sz="1200" b="1" dirty="0">
                <a:latin typeface="Courier New" charset="0"/>
              </a:rPr>
              <a:t>           | RECODE of </a:t>
            </a:r>
            <a:r>
              <a:rPr lang="en-US" altLang="en-US" sz="1200" b="1" dirty="0" err="1">
                <a:latin typeface="Courier New" charset="0"/>
              </a:rPr>
              <a:t>lastalc</a:t>
            </a:r>
            <a:r>
              <a:rPr lang="en-US" altLang="en-US" sz="1200" b="1" dirty="0">
                <a:latin typeface="Courier New" charset="0"/>
              </a:rPr>
              <a:t> (E1. Last time</a:t>
            </a:r>
          </a:p>
          <a:p>
            <a:pPr marL="0" indent="0" eaLnBrk="1" hangingPunct="1">
              <a:spcBef>
                <a:spcPct val="0"/>
              </a:spcBef>
              <a:buFont typeface="Wingdings" charset="2"/>
              <a:buNone/>
            </a:pPr>
            <a:r>
              <a:rPr lang="en-US" altLang="en-US" sz="1200" b="1" dirty="0">
                <a:latin typeface="Courier New" charset="0"/>
              </a:rPr>
              <a:t>           |          took alcohol)</a:t>
            </a:r>
          </a:p>
          <a:p>
            <a:pPr marL="0" indent="0" eaLnBrk="1" hangingPunct="1">
              <a:spcBef>
                <a:spcPct val="0"/>
              </a:spcBef>
              <a:buFont typeface="Wingdings" charset="2"/>
              <a:buNone/>
            </a:pPr>
            <a:r>
              <a:rPr lang="en-US" altLang="en-US" sz="1200" b="1" dirty="0">
                <a:latin typeface="Courier New" charset="0"/>
              </a:rPr>
              <a:t>   A1. Sex |     Never  &gt;1 year a  Within </a:t>
            </a:r>
            <a:r>
              <a:rPr lang="en-US" altLang="en-US" sz="1200" b="1" dirty="0" err="1">
                <a:latin typeface="Courier New" charset="0"/>
              </a:rPr>
              <a:t>th</a:t>
            </a:r>
            <a:r>
              <a:rPr lang="en-US" altLang="en-US" sz="1200" b="1" dirty="0">
                <a:latin typeface="Courier New" charset="0"/>
              </a:rPr>
              <a:t> |     Total</a:t>
            </a: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r>
              <a:rPr lang="en-US" altLang="en-US" sz="1200" b="1" dirty="0">
                <a:latin typeface="Courier New" charset="0"/>
              </a:rPr>
              <a:t>      male |       110         64        203 |       377 </a:t>
            </a:r>
          </a:p>
          <a:p>
            <a:pPr marL="0" indent="0" eaLnBrk="1" hangingPunct="1">
              <a:spcBef>
                <a:spcPct val="0"/>
              </a:spcBef>
              <a:buFont typeface="Wingdings" charset="2"/>
              <a:buNone/>
            </a:pPr>
            <a:r>
              <a:rPr lang="en-US" altLang="en-US" sz="1200" b="1" dirty="0">
                <a:latin typeface="Courier New" charset="0"/>
              </a:rPr>
              <a:t>           |     29.18      16.98      53.85 |    100.00 </a:t>
            </a:r>
          </a:p>
          <a:p>
            <a:pPr marL="0" indent="0" eaLnBrk="1" hangingPunct="1">
              <a:spcBef>
                <a:spcPct val="0"/>
              </a:spcBef>
              <a:buFont typeface="Wingdings" charset="2"/>
              <a:buNone/>
            </a:pPr>
            <a:r>
              <a:rPr lang="en-US" altLang="en-US" sz="1200" b="1" dirty="0">
                <a:latin typeface="Courier New" charset="0"/>
              </a:rPr>
              <a:t>           |     29.49      35.36      45.72 |     37.78 </a:t>
            </a: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r>
              <a:rPr lang="en-US" altLang="en-US" sz="1200" b="1" dirty="0">
                <a:latin typeface="Courier New" charset="0"/>
              </a:rPr>
              <a:t>    female |       263        117        241 |       621 </a:t>
            </a:r>
          </a:p>
          <a:p>
            <a:pPr marL="0" indent="0" eaLnBrk="1" hangingPunct="1">
              <a:spcBef>
                <a:spcPct val="0"/>
              </a:spcBef>
              <a:buFont typeface="Wingdings" charset="2"/>
              <a:buNone/>
            </a:pPr>
            <a:r>
              <a:rPr lang="en-US" altLang="en-US" sz="1200" b="1" dirty="0">
                <a:latin typeface="Courier New" charset="0"/>
              </a:rPr>
              <a:t>           |     42.35      18.84      38.81 |    100.00 </a:t>
            </a:r>
          </a:p>
          <a:p>
            <a:pPr marL="0" indent="0" eaLnBrk="1" hangingPunct="1">
              <a:spcBef>
                <a:spcPct val="0"/>
              </a:spcBef>
              <a:buFont typeface="Wingdings" charset="2"/>
              <a:buNone/>
            </a:pPr>
            <a:r>
              <a:rPr lang="en-US" altLang="en-US" sz="1200" b="1" dirty="0">
                <a:latin typeface="Courier New" charset="0"/>
              </a:rPr>
              <a:t>           |     70.51      64.64      54.28 |     62.22 </a:t>
            </a:r>
          </a:p>
          <a:p>
            <a:pPr marL="0" indent="0" eaLnBrk="1" hangingPunct="1">
              <a:spcBef>
                <a:spcPct val="0"/>
              </a:spcBef>
              <a:buFont typeface="Wingdings" charset="2"/>
              <a:buNone/>
            </a:pPr>
            <a:r>
              <a:rPr lang="en-US" altLang="en-US" sz="1200" b="1" dirty="0">
                <a:latin typeface="Courier New" charset="0"/>
              </a:rPr>
              <a:t>-----------+---------------------------------+----------</a:t>
            </a:r>
          </a:p>
          <a:p>
            <a:pPr marL="0" indent="0" eaLnBrk="1" hangingPunct="1">
              <a:spcBef>
                <a:spcPct val="0"/>
              </a:spcBef>
              <a:buFont typeface="Wingdings" charset="2"/>
              <a:buNone/>
            </a:pPr>
            <a:r>
              <a:rPr lang="en-US" altLang="en-US" sz="1200" b="1" dirty="0">
                <a:latin typeface="Courier New" charset="0"/>
              </a:rPr>
              <a:t>     Total |       373        181        444 |       998 </a:t>
            </a:r>
          </a:p>
          <a:p>
            <a:pPr marL="0" indent="0" eaLnBrk="1" hangingPunct="1">
              <a:spcBef>
                <a:spcPct val="0"/>
              </a:spcBef>
              <a:buFont typeface="Wingdings" charset="2"/>
              <a:buNone/>
            </a:pPr>
            <a:r>
              <a:rPr lang="en-US" altLang="en-US" sz="1200" b="1" dirty="0">
                <a:latin typeface="Courier New" charset="0"/>
              </a:rPr>
              <a:t>           |     37.37      18.14      44.49 |    100.00 </a:t>
            </a:r>
          </a:p>
          <a:p>
            <a:pPr marL="0" indent="0" eaLnBrk="1" hangingPunct="1">
              <a:spcBef>
                <a:spcPct val="0"/>
              </a:spcBef>
              <a:buFont typeface="Wingdings" charset="2"/>
              <a:buNone/>
            </a:pPr>
            <a:r>
              <a:rPr lang="en-US" altLang="en-US" sz="1200" b="1" dirty="0">
                <a:latin typeface="Courier New" charset="0"/>
              </a:rPr>
              <a:t>           |    100.00     100.00     100.00 |    100.00 </a:t>
            </a: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r>
              <a:rPr lang="en-US" altLang="en-US" sz="1200" b="1" dirty="0">
                <a:latin typeface="Courier New" charset="0"/>
              </a:rPr>
              <a:t>          Pearson chi2(2) =  23.2657   </a:t>
            </a:r>
            <a:r>
              <a:rPr lang="en-US" altLang="en-US" sz="1200" b="1" dirty="0" err="1">
                <a:latin typeface="Courier New" charset="0"/>
              </a:rPr>
              <a:t>Pr</a:t>
            </a:r>
            <a:r>
              <a:rPr lang="en-US" altLang="en-US" sz="1200" b="1" dirty="0">
                <a:latin typeface="Courier New" charset="0"/>
              </a:rPr>
              <a:t> = 0.000</a:t>
            </a:r>
          </a:p>
          <a:p>
            <a:pPr marL="0" indent="0" eaLnBrk="1" hangingPunct="1">
              <a:spcBef>
                <a:spcPct val="0"/>
              </a:spcBef>
              <a:buFont typeface="Wingdings" charset="2"/>
              <a:buNone/>
            </a:pPr>
            <a:r>
              <a:rPr lang="en-US" altLang="en-US" sz="1200" b="1" dirty="0">
                <a:latin typeface="Courier New" charset="0"/>
              </a:rPr>
              <a:t>           Fisher's exact =                 0.000</a:t>
            </a: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r>
              <a:rPr lang="en-US" altLang="en-US" sz="1200" b="1" dirty="0">
                <a:latin typeface="Courier New" charset="0"/>
              </a:rPr>
              <a:t>. </a:t>
            </a:r>
          </a:p>
          <a:p>
            <a:pPr marL="0" indent="0" eaLnBrk="1" hangingPunct="1">
              <a:spcBef>
                <a:spcPct val="0"/>
              </a:spcBef>
              <a:buFont typeface="Wingdings" charset="2"/>
              <a:buNone/>
            </a:pPr>
            <a:endParaRPr lang="en-US" altLang="en-US" sz="1200" b="1" dirty="0">
              <a:latin typeface="Courier New" charset="0"/>
            </a:endParaRPr>
          </a:p>
          <a:p>
            <a:pPr marL="0" indent="0" eaLnBrk="1" hangingPunct="1">
              <a:spcBef>
                <a:spcPct val="0"/>
              </a:spcBef>
              <a:buFont typeface="Wingdings" charset="2"/>
              <a:buNone/>
            </a:pPr>
            <a:endParaRPr lang="en-US" altLang="en-US" sz="1400" b="1" dirty="0">
              <a:latin typeface="Courier New" charset="0"/>
            </a:endParaRPr>
          </a:p>
          <a:p>
            <a:pPr marL="0" indent="0" eaLnBrk="1" hangingPunct="1">
              <a:spcBef>
                <a:spcPct val="0"/>
              </a:spcBef>
              <a:buFont typeface="Wingdings" charset="2"/>
              <a:buNone/>
            </a:pPr>
            <a:endParaRPr lang="en-US" altLang="en-US" sz="1400" b="1" dirty="0">
              <a:latin typeface="Courier New" charset="0"/>
            </a:endParaRPr>
          </a:p>
        </p:txBody>
      </p:sp>
      <p:sp>
        <p:nvSpPr>
          <p:cNvPr id="47107"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4A11225E-C82E-0940-B71C-7E9FE24B9F99}" type="slidenum">
              <a:rPr lang="en-US" altLang="en-US" sz="1200">
                <a:solidFill>
                  <a:srgbClr val="898989"/>
                </a:solidFill>
                <a:latin typeface="Arial" charset="0"/>
              </a:rPr>
              <a:pPr>
                <a:spcBef>
                  <a:spcPct val="0"/>
                </a:spcBef>
                <a:buFontTx/>
                <a:buNone/>
              </a:pPr>
              <a:t>28</a:t>
            </a:fld>
            <a:endParaRPr lang="en-US" altLang="en-US" sz="1200">
              <a:solidFill>
                <a:srgbClr val="898989"/>
              </a:solidFill>
              <a:latin typeface="Arial" charset="0"/>
            </a:endParaRPr>
          </a:p>
        </p:txBody>
      </p:sp>
      <p:sp>
        <p:nvSpPr>
          <p:cNvPr id="47108" name="TextBox 4"/>
          <p:cNvSpPr txBox="1">
            <a:spLocks noChangeArrowheads="1"/>
          </p:cNvSpPr>
          <p:nvPr/>
        </p:nvSpPr>
        <p:spPr bwMode="auto">
          <a:xfrm>
            <a:off x="5181600" y="1600200"/>
            <a:ext cx="3124200"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dirty="0">
                <a:latin typeface="Arial" charset="0"/>
              </a:rPr>
              <a:t>Note that this is a 2x3 table, so the chi-squared test has 1x2=2 degrees of freedom</a:t>
            </a:r>
          </a:p>
        </p:txBody>
      </p:sp>
    </p:spTree>
    <p:extLst>
      <p:ext uri="{BB962C8B-B14F-4D97-AF65-F5344CB8AC3E}">
        <p14:creationId xmlns:p14="http://schemas.microsoft.com/office/powerpoint/2010/main" val="4329349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6"/>
          <p:cNvSpPr>
            <a:spLocks noGrp="1"/>
          </p:cNvSpPr>
          <p:nvPr>
            <p:ph idx="1"/>
          </p:nvPr>
        </p:nvSpPr>
        <p:spPr/>
        <p:txBody>
          <a:bodyPr/>
          <a:lstStyle/>
          <a:p>
            <a:r>
              <a:rPr lang="en-US" altLang="en-US" dirty="0"/>
              <a:t>Another way to state the null hypothesis for the chi-squared test:</a:t>
            </a:r>
          </a:p>
          <a:p>
            <a:pPr lvl="1"/>
            <a:r>
              <a:rPr lang="en-US" altLang="en-US" dirty="0"/>
              <a:t>Factor A is not associated with Factor B</a:t>
            </a:r>
          </a:p>
          <a:p>
            <a:r>
              <a:rPr lang="en-US" altLang="en-US" dirty="0"/>
              <a:t>The alternative is</a:t>
            </a:r>
          </a:p>
          <a:p>
            <a:pPr lvl="1"/>
            <a:r>
              <a:rPr lang="en-US" altLang="en-US" dirty="0"/>
              <a:t>Factor A is associated with Factor B</a:t>
            </a:r>
          </a:p>
          <a:p>
            <a:r>
              <a:rPr lang="en-US" altLang="en-US" dirty="0"/>
              <a:t>For more than 2 levels of the outcome variable this would make the most sense</a:t>
            </a:r>
          </a:p>
          <a:p>
            <a:r>
              <a:rPr lang="en-US" altLang="en-US" dirty="0"/>
              <a:t>The degrees of freedom are (r-1)*(c-1) (r=rows, c=columns)</a:t>
            </a:r>
          </a:p>
          <a:p>
            <a:pPr>
              <a:buFont typeface="Arial" charset="0"/>
              <a:buNone/>
            </a:pPr>
            <a:endParaRPr lang="en-US" altLang="en-US" dirty="0"/>
          </a:p>
          <a:p>
            <a:pPr>
              <a:buFont typeface="Arial" charset="0"/>
              <a:buNone/>
            </a:pPr>
            <a:endParaRPr lang="en-US" altLang="en-US" dirty="0"/>
          </a:p>
        </p:txBody>
      </p:sp>
      <p:sp>
        <p:nvSpPr>
          <p:cNvPr id="48131"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A201B2E-8501-0E46-9A88-BB28539D4A43}" type="slidenum">
              <a:rPr lang="en-US" altLang="en-US" sz="1200">
                <a:solidFill>
                  <a:srgbClr val="898989"/>
                </a:solidFill>
                <a:latin typeface="Arial" charset="0"/>
              </a:rPr>
              <a:pPr>
                <a:spcBef>
                  <a:spcPct val="0"/>
                </a:spcBef>
                <a:buFontTx/>
                <a:buNone/>
              </a:pPr>
              <a:t>29</a:t>
            </a:fld>
            <a:endParaRPr lang="en-US" altLang="en-US" sz="1200">
              <a:solidFill>
                <a:srgbClr val="898989"/>
              </a:solidFill>
              <a:latin typeface="Arial" charset="0"/>
            </a:endParaRPr>
          </a:p>
        </p:txBody>
      </p:sp>
      <p:sp>
        <p:nvSpPr>
          <p:cNvPr id="5" name="Rectangle 2"/>
          <p:cNvSpPr>
            <a:spLocks noGrp="1" noChangeArrowheads="1"/>
          </p:cNvSpPr>
          <p:nvPr>
            <p:ph type="title"/>
          </p:nvPr>
        </p:nvSpPr>
        <p:spPr/>
        <p:txBody>
          <a:bodyPr/>
          <a:lstStyle/>
          <a:p>
            <a:pPr eaLnBrk="1" hangingPunct="1"/>
            <a:r>
              <a:rPr lang="en-US" altLang="en-US" sz="4000"/>
              <a:t>Chi-squared test of independence</a:t>
            </a:r>
          </a:p>
        </p:txBody>
      </p:sp>
    </p:spTree>
    <p:extLst>
      <p:ext uri="{BB962C8B-B14F-4D97-AF65-F5344CB8AC3E}">
        <p14:creationId xmlns:p14="http://schemas.microsoft.com/office/powerpoint/2010/main" val="1689508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size calculations</a:t>
            </a:r>
          </a:p>
        </p:txBody>
      </p:sp>
      <p:sp>
        <p:nvSpPr>
          <p:cNvPr id="3" name="Content Placeholder 2"/>
          <p:cNvSpPr>
            <a:spLocks noGrp="1"/>
          </p:cNvSpPr>
          <p:nvPr>
            <p:ph idx="1"/>
          </p:nvPr>
        </p:nvSpPr>
        <p:spPr/>
        <p:txBody>
          <a:bodyPr/>
          <a:lstStyle/>
          <a:p>
            <a:r>
              <a:rPr lang="en-US" dirty="0"/>
              <a:t>Example: We will conduct an intervention that we think will increase CD4 count among HIV-infected persons. We will randomize a control versus the intervention, and we think it will increase CD4 count from 350 to 450. The SD for CD4 count for our previous studies was 250.</a:t>
            </a: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3</a:t>
            </a:fld>
            <a:endParaRPr lang="en-US"/>
          </a:p>
        </p:txBody>
      </p:sp>
    </p:spTree>
    <p:extLst>
      <p:ext uri="{BB962C8B-B14F-4D97-AF65-F5344CB8AC3E}">
        <p14:creationId xmlns:p14="http://schemas.microsoft.com/office/powerpoint/2010/main" val="19844034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r>
              <a:rPr lang="en-US" altLang="en-US" dirty="0"/>
              <a:t>Paired dichotomous data</a:t>
            </a:r>
          </a:p>
        </p:txBody>
      </p:sp>
      <p:sp>
        <p:nvSpPr>
          <p:cNvPr id="50178" name="Content Placeholder 2"/>
          <p:cNvSpPr>
            <a:spLocks noGrp="1"/>
          </p:cNvSpPr>
          <p:nvPr>
            <p:ph idx="1"/>
          </p:nvPr>
        </p:nvSpPr>
        <p:spPr>
          <a:xfrm>
            <a:off x="381000" y="1371600"/>
            <a:ext cx="8229600" cy="4525963"/>
          </a:xfrm>
        </p:spPr>
        <p:txBody>
          <a:bodyPr/>
          <a:lstStyle/>
          <a:p>
            <a:r>
              <a:rPr lang="en-US" altLang="en-US"/>
              <a:t>Matched pairs</a:t>
            </a:r>
          </a:p>
          <a:p>
            <a:pPr lvl="1"/>
            <a:r>
              <a:rPr lang="en-US" altLang="en-US"/>
              <a:t>Matched case-control study </a:t>
            </a:r>
          </a:p>
          <a:p>
            <a:pPr lvl="1"/>
            <a:r>
              <a:rPr lang="en-US" altLang="en-US"/>
              <a:t>Before and after data</a:t>
            </a:r>
          </a:p>
          <a:p>
            <a:r>
              <a:rPr lang="en-US" altLang="en-US"/>
              <a:t>You cannot just put each individual into an exposure and disease box, because then you would lose the benefits of pairing (and the observations would not be independent!)</a:t>
            </a:r>
          </a:p>
          <a:p>
            <a:r>
              <a:rPr lang="en-US" altLang="en-US"/>
              <a:t>Instead you have a table that tabulates each of the 4 possible states for each pair</a:t>
            </a:r>
          </a:p>
        </p:txBody>
      </p:sp>
      <p:sp>
        <p:nvSpPr>
          <p:cNvPr id="5017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A91A8DD-80EC-A949-8CC2-F8C7BB3B00E6}" type="slidenum">
              <a:rPr lang="en-US" altLang="en-US" sz="1200">
                <a:solidFill>
                  <a:srgbClr val="898989"/>
                </a:solidFill>
                <a:latin typeface="Arial" charset="0"/>
              </a:rPr>
              <a:pPr>
                <a:spcBef>
                  <a:spcPct val="0"/>
                </a:spcBef>
                <a:buFontTx/>
                <a:buNone/>
              </a:pPr>
              <a:t>30</a:t>
            </a:fld>
            <a:endParaRPr lang="en-US" altLang="en-US" sz="1200">
              <a:solidFill>
                <a:srgbClr val="898989"/>
              </a:solidFill>
              <a:latin typeface="Arial" charset="0"/>
            </a:endParaRPr>
          </a:p>
        </p:txBody>
      </p:sp>
    </p:spTree>
    <p:extLst>
      <p:ext uri="{BB962C8B-B14F-4D97-AF65-F5344CB8AC3E}">
        <p14:creationId xmlns:p14="http://schemas.microsoft.com/office/powerpoint/2010/main" val="3699426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r>
              <a:rPr lang="en-US" altLang="en-US" dirty="0"/>
              <a:t>Paired dichotomous data</a:t>
            </a:r>
          </a:p>
        </p:txBody>
      </p:sp>
      <p:sp>
        <p:nvSpPr>
          <p:cNvPr id="52226" name="Content Placeholder 2"/>
          <p:cNvSpPr>
            <a:spLocks noGrp="1"/>
          </p:cNvSpPr>
          <p:nvPr>
            <p:ph idx="1"/>
          </p:nvPr>
        </p:nvSpPr>
        <p:spPr>
          <a:xfrm>
            <a:off x="381000" y="1371600"/>
            <a:ext cx="8229600" cy="5257800"/>
          </a:xfrm>
        </p:spPr>
        <p:txBody>
          <a:bodyPr/>
          <a:lstStyle/>
          <a:p>
            <a:r>
              <a:rPr lang="en-US" altLang="en-US"/>
              <a:t>For a 1:1 matched case/control study, in all pairs, one has the disease (case) and the other does not (control).  The table then counts the number of pairs in which   </a:t>
            </a:r>
          </a:p>
          <a:p>
            <a:pPr lvl="1"/>
            <a:r>
              <a:rPr lang="en-US" altLang="en-US"/>
              <a:t>1.  Both were exposed  </a:t>
            </a:r>
          </a:p>
          <a:p>
            <a:pPr lvl="1"/>
            <a:r>
              <a:rPr lang="en-US" altLang="en-US"/>
              <a:t>2.  Neither were exposed </a:t>
            </a:r>
          </a:p>
          <a:p>
            <a:pPr lvl="1"/>
            <a:r>
              <a:rPr lang="en-US" altLang="en-US"/>
              <a:t>3.  The case was exposed, the control was not </a:t>
            </a:r>
          </a:p>
          <a:p>
            <a:pPr lvl="1"/>
            <a:r>
              <a:rPr lang="en-US" altLang="en-US"/>
              <a:t>4.  The case was not exposed, the control was exposed</a:t>
            </a:r>
          </a:p>
        </p:txBody>
      </p:sp>
      <p:sp>
        <p:nvSpPr>
          <p:cNvPr id="52227"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0B93B27B-38FB-A849-8BA2-71F195DF58B8}" type="slidenum">
              <a:rPr lang="en-US" altLang="en-US" sz="1200">
                <a:solidFill>
                  <a:srgbClr val="898989"/>
                </a:solidFill>
                <a:latin typeface="Arial" charset="0"/>
              </a:rPr>
              <a:pPr>
                <a:spcBef>
                  <a:spcPct val="0"/>
                </a:spcBef>
                <a:buFontTx/>
                <a:buNone/>
              </a:pPr>
              <a:t>31</a:t>
            </a:fld>
            <a:endParaRPr lang="en-US" altLang="en-US" sz="1200">
              <a:solidFill>
                <a:srgbClr val="898989"/>
              </a:solidFill>
              <a:latin typeface="Arial" charset="0"/>
            </a:endParaRPr>
          </a:p>
        </p:txBody>
      </p:sp>
    </p:spTree>
    <p:extLst>
      <p:ext uri="{BB962C8B-B14F-4D97-AF65-F5344CB8AC3E}">
        <p14:creationId xmlns:p14="http://schemas.microsoft.com/office/powerpoint/2010/main" val="1752812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457200" y="228600"/>
            <a:ext cx="8229600" cy="1143000"/>
          </a:xfrm>
        </p:spPr>
        <p:txBody>
          <a:bodyPr/>
          <a:lstStyle/>
          <a:p>
            <a:r>
              <a:rPr lang="en-US" altLang="en-US" sz="3600" dirty="0"/>
              <a:t>Example: Case-control study</a:t>
            </a:r>
            <a:br>
              <a:rPr lang="en-US" altLang="en-US" sz="3600" dirty="0"/>
            </a:br>
            <a:r>
              <a:rPr lang="en-US" altLang="en-US" sz="3600" dirty="0"/>
              <a:t>HIV positives on ART in Uganda</a:t>
            </a:r>
          </a:p>
        </p:txBody>
      </p:sp>
      <p:sp>
        <p:nvSpPr>
          <p:cNvPr id="53250"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AA26137B-BF38-1D45-B58A-E1D953F70916}" type="slidenum">
              <a:rPr lang="en-US" altLang="en-US" sz="1200">
                <a:solidFill>
                  <a:srgbClr val="898989"/>
                </a:solidFill>
                <a:latin typeface="Arial" charset="0"/>
              </a:rPr>
              <a:pPr>
                <a:spcBef>
                  <a:spcPct val="0"/>
                </a:spcBef>
                <a:buFontTx/>
                <a:buNone/>
              </a:pPr>
              <a:t>32</a:t>
            </a:fld>
            <a:endParaRPr lang="en-US" altLang="en-US" sz="1200">
              <a:solidFill>
                <a:srgbClr val="898989"/>
              </a:solidFill>
              <a:latin typeface="Arial" charset="0"/>
            </a:endParaRPr>
          </a:p>
        </p:txBody>
      </p:sp>
      <p:sp>
        <p:nvSpPr>
          <p:cNvPr id="53251" name="TextBox 4"/>
          <p:cNvSpPr txBox="1">
            <a:spLocks noChangeArrowheads="1"/>
          </p:cNvSpPr>
          <p:nvPr/>
        </p:nvSpPr>
        <p:spPr bwMode="auto">
          <a:xfrm>
            <a:off x="457200" y="1601817"/>
            <a:ext cx="8153400" cy="489364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pPr>
            <a:r>
              <a:rPr lang="en-US" altLang="en-US" sz="2400" dirty="0">
                <a:latin typeface="Arial" charset="0"/>
              </a:rPr>
              <a:t>The study question was: Is alcohol consumption in the past 3 months associated with treatment failure?</a:t>
            </a:r>
          </a:p>
          <a:p>
            <a:pPr lvl="1" eaLnBrk="1" hangingPunct="1">
              <a:spcBef>
                <a:spcPct val="0"/>
              </a:spcBef>
              <a:buFont typeface="Arial" charset="0"/>
              <a:buChar char="•"/>
            </a:pPr>
            <a:r>
              <a:rPr lang="en-US" altLang="en-US" sz="2400" dirty="0">
                <a:latin typeface="Arial" charset="0"/>
              </a:rPr>
              <a:t>The null hypothesis is that alcohol consumption is not associated with treatment failure</a:t>
            </a:r>
          </a:p>
          <a:p>
            <a:pPr eaLnBrk="1" hangingPunct="1">
              <a:spcBef>
                <a:spcPct val="0"/>
              </a:spcBef>
              <a:buFontTx/>
              <a:buNone/>
            </a:pPr>
            <a:endParaRPr lang="en-US" altLang="en-US" sz="2400" dirty="0">
              <a:latin typeface="Arial" charset="0"/>
            </a:endParaRPr>
          </a:p>
          <a:p>
            <a:pPr eaLnBrk="1" hangingPunct="1">
              <a:spcBef>
                <a:spcPct val="0"/>
              </a:spcBef>
            </a:pPr>
            <a:r>
              <a:rPr lang="en-US" altLang="en-US" sz="2400" dirty="0">
                <a:latin typeface="Arial" charset="0"/>
              </a:rPr>
              <a:t>Cases:   </a:t>
            </a:r>
          </a:p>
          <a:p>
            <a:pPr lvl="1" eaLnBrk="1" hangingPunct="1">
              <a:spcBef>
                <a:spcPct val="0"/>
              </a:spcBef>
              <a:buFontTx/>
              <a:buNone/>
            </a:pPr>
            <a:r>
              <a:rPr lang="en-US" altLang="en-US" sz="2400" dirty="0">
                <a:latin typeface="Arial" charset="0"/>
              </a:rPr>
              <a:t>	Treatment failure: HIV viral load after 6 months of ART &gt;400 copies</a:t>
            </a:r>
          </a:p>
          <a:p>
            <a:pPr eaLnBrk="1" hangingPunct="1">
              <a:spcBef>
                <a:spcPct val="0"/>
              </a:spcBef>
            </a:pPr>
            <a:r>
              <a:rPr lang="en-US" altLang="en-US" sz="2400" dirty="0">
                <a:latin typeface="Arial" charset="0"/>
              </a:rPr>
              <a:t>Controls:  </a:t>
            </a:r>
          </a:p>
          <a:p>
            <a:pPr eaLnBrk="1" hangingPunct="1">
              <a:spcBef>
                <a:spcPct val="0"/>
              </a:spcBef>
              <a:buFontTx/>
              <a:buNone/>
            </a:pPr>
            <a:r>
              <a:rPr lang="en-US" altLang="en-US" sz="2400" dirty="0">
                <a:latin typeface="Arial" charset="0"/>
              </a:rPr>
              <a:t>	No treatment failure: HIV viral load &lt;400 </a:t>
            </a:r>
          </a:p>
          <a:p>
            <a:pPr eaLnBrk="1" hangingPunct="1">
              <a:spcBef>
                <a:spcPct val="0"/>
              </a:spcBef>
            </a:pPr>
            <a:endParaRPr lang="en-US" altLang="en-US" sz="2400" dirty="0">
              <a:latin typeface="Arial" charset="0"/>
            </a:endParaRPr>
          </a:p>
          <a:p>
            <a:pPr eaLnBrk="1" hangingPunct="1">
              <a:spcBef>
                <a:spcPct val="0"/>
              </a:spcBef>
            </a:pPr>
            <a:r>
              <a:rPr lang="en-US" altLang="en-US" sz="2400" dirty="0">
                <a:latin typeface="Arial" charset="0"/>
              </a:rPr>
              <a:t>Matched on sex, duration on treatment, and treatment regimen class</a:t>
            </a:r>
          </a:p>
        </p:txBody>
      </p:sp>
    </p:spTree>
    <p:extLst>
      <p:ext uri="{BB962C8B-B14F-4D97-AF65-F5344CB8AC3E}">
        <p14:creationId xmlns:p14="http://schemas.microsoft.com/office/powerpoint/2010/main" val="3376902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Content Placeholder 2"/>
          <p:cNvSpPr>
            <a:spLocks noGrp="1"/>
          </p:cNvSpPr>
          <p:nvPr>
            <p:ph idx="1"/>
          </p:nvPr>
        </p:nvSpPr>
        <p:spPr>
          <a:xfrm>
            <a:off x="304800" y="-30163"/>
            <a:ext cx="8229600" cy="4525963"/>
          </a:xfrm>
        </p:spPr>
        <p:txBody>
          <a:bodyPr/>
          <a:lstStyle/>
          <a:p>
            <a:pPr>
              <a:buFont typeface="Arial" charset="0"/>
              <a:buNone/>
            </a:pPr>
            <a:endParaRPr lang="en-US" altLang="en-US" sz="1600" dirty="0">
              <a:latin typeface="Courier New" charset="0"/>
              <a:ea typeface="Courier New" charset="0"/>
              <a:cs typeface="Courier New" charset="0"/>
            </a:endParaRPr>
          </a:p>
          <a:p>
            <a:pPr>
              <a:buFont typeface="Arial" charset="0"/>
              <a:buNone/>
            </a:pPr>
            <a:r>
              <a:rPr lang="en-US" altLang="en-US" sz="900" b="1" dirty="0">
                <a:latin typeface="Courier New" charset="0"/>
                <a:ea typeface="Courier New" charset="0"/>
                <a:cs typeface="Courier New" charset="0"/>
              </a:rPr>
              <a:t>. list </a:t>
            </a:r>
            <a:r>
              <a:rPr lang="en-US" altLang="en-US" sz="900" b="1" dirty="0" err="1">
                <a:latin typeface="Courier New" charset="0"/>
                <a:ea typeface="Courier New" charset="0"/>
                <a:cs typeface="Courier New" charset="0"/>
              </a:rPr>
              <a:t>matched_pair</a:t>
            </a:r>
            <a:r>
              <a:rPr lang="en-US" altLang="en-US" sz="900" b="1" dirty="0">
                <a:latin typeface="Courier New" charset="0"/>
                <a:ea typeface="Courier New" charset="0"/>
                <a:cs typeface="Courier New" charset="0"/>
              </a:rPr>
              <a:t> </a:t>
            </a:r>
            <a:r>
              <a:rPr lang="en-US" altLang="en-US" sz="900" b="1" dirty="0" err="1">
                <a:latin typeface="Courier New" charset="0"/>
                <a:ea typeface="Courier New" charset="0"/>
                <a:cs typeface="Courier New" charset="0"/>
              </a:rPr>
              <a:t>lastalc_case</a:t>
            </a:r>
            <a:r>
              <a:rPr lang="en-US" altLang="en-US" sz="900" b="1" dirty="0">
                <a:latin typeface="Courier New" charset="0"/>
                <a:ea typeface="Courier New" charset="0"/>
                <a:cs typeface="Courier New" charset="0"/>
              </a:rPr>
              <a:t> </a:t>
            </a:r>
            <a:r>
              <a:rPr lang="en-US" altLang="en-US" sz="900" b="1" dirty="0" err="1">
                <a:latin typeface="Courier New" charset="0"/>
                <a:ea typeface="Courier New" charset="0"/>
                <a:cs typeface="Courier New" charset="0"/>
              </a:rPr>
              <a:t>lastalc_control</a:t>
            </a:r>
            <a:endParaRPr lang="en-US" altLang="en-US" sz="900" b="1" dirty="0">
              <a:latin typeface="Courier New" charset="0"/>
              <a:ea typeface="Courier New" charset="0"/>
              <a:cs typeface="Courier New" charset="0"/>
            </a:endParaRPr>
          </a:p>
          <a:p>
            <a:pPr>
              <a:buFont typeface="Arial" charset="0"/>
              <a:buNone/>
            </a:pPr>
            <a:endParaRPr lang="en-US" altLang="en-US" sz="900" b="1" dirty="0">
              <a:latin typeface="Courier New" charset="0"/>
              <a:ea typeface="Courier New" charset="0"/>
              <a:cs typeface="Courier New" charset="0"/>
            </a:endParaRP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 </a:t>
            </a:r>
            <a:r>
              <a:rPr lang="en-US" altLang="en-US" sz="900" b="1" dirty="0" err="1">
                <a:latin typeface="Courier New" charset="0"/>
                <a:ea typeface="Courier New" charset="0"/>
                <a:cs typeface="Courier New" charset="0"/>
              </a:rPr>
              <a:t>matche~r</a:t>
            </a:r>
            <a:r>
              <a:rPr lang="en-US" altLang="en-US" sz="900" b="1" dirty="0">
                <a:latin typeface="Courier New" charset="0"/>
                <a:ea typeface="Courier New" charset="0"/>
                <a:cs typeface="Courier New" charset="0"/>
              </a:rPr>
              <a:t>   </a:t>
            </a:r>
            <a:r>
              <a:rPr lang="en-US" altLang="en-US" sz="900" b="1" dirty="0" err="1">
                <a:latin typeface="Courier New" charset="0"/>
                <a:ea typeface="Courier New" charset="0"/>
                <a:cs typeface="Courier New" charset="0"/>
              </a:rPr>
              <a:t>lastal~e</a:t>
            </a:r>
            <a:r>
              <a:rPr lang="en-US" altLang="en-US" sz="900" b="1" dirty="0">
                <a:latin typeface="Courier New" charset="0"/>
                <a:ea typeface="Courier New" charset="0"/>
                <a:cs typeface="Courier New" charset="0"/>
              </a:rPr>
              <a:t>   </a:t>
            </a:r>
            <a:r>
              <a:rPr lang="en-US" altLang="en-US" sz="900" b="1" dirty="0" err="1">
                <a:latin typeface="Courier New" charset="0"/>
                <a:ea typeface="Courier New" charset="0"/>
                <a:cs typeface="Courier New" charset="0"/>
              </a:rPr>
              <a:t>lastal~l</a:t>
            </a: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1. |        1        Yes         No |</a:t>
            </a:r>
          </a:p>
          <a:p>
            <a:pPr>
              <a:buFont typeface="Arial" charset="0"/>
              <a:buNone/>
            </a:pPr>
            <a:r>
              <a:rPr lang="en-US" altLang="en-US" sz="900" b="1" dirty="0">
                <a:latin typeface="Courier New" charset="0"/>
                <a:ea typeface="Courier New" charset="0"/>
                <a:cs typeface="Courier New" charset="0"/>
              </a:rPr>
              <a:t>  2. |        2        Yes        Yes |</a:t>
            </a:r>
          </a:p>
          <a:p>
            <a:pPr>
              <a:buFont typeface="Arial" charset="0"/>
              <a:buNone/>
            </a:pPr>
            <a:r>
              <a:rPr lang="en-US" altLang="en-US" sz="900" b="1" dirty="0">
                <a:latin typeface="Courier New" charset="0"/>
                <a:ea typeface="Courier New" charset="0"/>
                <a:cs typeface="Courier New" charset="0"/>
              </a:rPr>
              <a:t>  3. |        3         No         No |</a:t>
            </a:r>
          </a:p>
          <a:p>
            <a:pPr>
              <a:buFont typeface="Arial" charset="0"/>
              <a:buNone/>
            </a:pPr>
            <a:r>
              <a:rPr lang="en-US" altLang="en-US" sz="900" b="1" dirty="0">
                <a:latin typeface="Courier New" charset="0"/>
                <a:ea typeface="Courier New" charset="0"/>
                <a:cs typeface="Courier New" charset="0"/>
              </a:rPr>
              <a:t>  4. |        4        Yes         No |</a:t>
            </a:r>
          </a:p>
          <a:p>
            <a:pPr>
              <a:buFont typeface="Arial" charset="0"/>
              <a:buNone/>
            </a:pPr>
            <a:r>
              <a:rPr lang="en-US" altLang="en-US" sz="900" b="1" dirty="0">
                <a:latin typeface="Courier New" charset="0"/>
                <a:ea typeface="Courier New" charset="0"/>
                <a:cs typeface="Courier New" charset="0"/>
              </a:rPr>
              <a:t>  5. |        5         No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6. |        6         No        Yes |</a:t>
            </a:r>
          </a:p>
          <a:p>
            <a:pPr>
              <a:buFont typeface="Arial" charset="0"/>
              <a:buNone/>
            </a:pPr>
            <a:r>
              <a:rPr lang="en-US" altLang="en-US" sz="900" b="1" dirty="0">
                <a:latin typeface="Courier New" charset="0"/>
                <a:ea typeface="Courier New" charset="0"/>
                <a:cs typeface="Courier New" charset="0"/>
              </a:rPr>
              <a:t>  7. |        7        Yes        Yes |</a:t>
            </a:r>
          </a:p>
          <a:p>
            <a:pPr>
              <a:buFont typeface="Arial" charset="0"/>
              <a:buNone/>
            </a:pPr>
            <a:r>
              <a:rPr lang="en-US" altLang="en-US" sz="900" b="1" dirty="0">
                <a:latin typeface="Courier New" charset="0"/>
                <a:ea typeface="Courier New" charset="0"/>
                <a:cs typeface="Courier New" charset="0"/>
              </a:rPr>
              <a:t>  8. |        8        Yes         No |</a:t>
            </a:r>
          </a:p>
          <a:p>
            <a:pPr>
              <a:buFont typeface="Arial" charset="0"/>
              <a:buNone/>
            </a:pPr>
            <a:r>
              <a:rPr lang="en-US" altLang="en-US" sz="900" b="1" dirty="0">
                <a:latin typeface="Courier New" charset="0"/>
                <a:ea typeface="Courier New" charset="0"/>
                <a:cs typeface="Courier New" charset="0"/>
              </a:rPr>
              <a:t>  9. |        9         No         No |</a:t>
            </a:r>
          </a:p>
          <a:p>
            <a:pPr>
              <a:buFont typeface="Arial" charset="0"/>
              <a:buNone/>
            </a:pPr>
            <a:r>
              <a:rPr lang="en-US" altLang="en-US" sz="900" b="1" dirty="0">
                <a:latin typeface="Courier New" charset="0"/>
                <a:ea typeface="Courier New" charset="0"/>
                <a:cs typeface="Courier New" charset="0"/>
              </a:rPr>
              <a:t> 10. |       10         No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11. |       12        Yes        Yes |</a:t>
            </a:r>
          </a:p>
          <a:p>
            <a:pPr>
              <a:buFont typeface="Arial" charset="0"/>
              <a:buNone/>
            </a:pPr>
            <a:r>
              <a:rPr lang="en-US" altLang="en-US" sz="900" b="1" dirty="0">
                <a:latin typeface="Courier New" charset="0"/>
                <a:ea typeface="Courier New" charset="0"/>
                <a:cs typeface="Courier New" charset="0"/>
              </a:rPr>
              <a:t> 12. |       13         No        Yes |</a:t>
            </a:r>
          </a:p>
          <a:p>
            <a:pPr>
              <a:buFont typeface="Arial" charset="0"/>
              <a:buNone/>
            </a:pPr>
            <a:r>
              <a:rPr lang="en-US" altLang="en-US" sz="900" b="1" dirty="0">
                <a:latin typeface="Courier New" charset="0"/>
                <a:ea typeface="Courier New" charset="0"/>
                <a:cs typeface="Courier New" charset="0"/>
              </a:rPr>
              <a:t> 13. |       14        Yes         No |</a:t>
            </a:r>
          </a:p>
          <a:p>
            <a:pPr>
              <a:buFont typeface="Arial" charset="0"/>
              <a:buNone/>
            </a:pPr>
            <a:r>
              <a:rPr lang="en-US" altLang="en-US" sz="900" b="1" dirty="0">
                <a:latin typeface="Courier New" charset="0"/>
                <a:ea typeface="Courier New" charset="0"/>
                <a:cs typeface="Courier New" charset="0"/>
              </a:rPr>
              <a:t> 14. |       15        Yes         No |</a:t>
            </a:r>
          </a:p>
          <a:p>
            <a:pPr>
              <a:buFont typeface="Arial" charset="0"/>
              <a:buNone/>
            </a:pPr>
            <a:r>
              <a:rPr lang="en-US" altLang="en-US" sz="900" b="1" dirty="0">
                <a:latin typeface="Courier New" charset="0"/>
                <a:ea typeface="Courier New" charset="0"/>
                <a:cs typeface="Courier New" charset="0"/>
              </a:rPr>
              <a:t> 15. |       16        Yes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16. |       17         No         No |</a:t>
            </a:r>
          </a:p>
          <a:p>
            <a:pPr>
              <a:buFont typeface="Arial" charset="0"/>
              <a:buNone/>
            </a:pPr>
            <a:r>
              <a:rPr lang="en-US" altLang="en-US" sz="900" b="1" dirty="0">
                <a:latin typeface="Courier New" charset="0"/>
                <a:ea typeface="Courier New" charset="0"/>
                <a:cs typeface="Courier New" charset="0"/>
              </a:rPr>
              <a:t> 17. |       18         No         No |</a:t>
            </a:r>
          </a:p>
          <a:p>
            <a:pPr>
              <a:buFont typeface="Arial" charset="0"/>
              <a:buNone/>
            </a:pPr>
            <a:r>
              <a:rPr lang="en-US" altLang="en-US" sz="900" b="1" dirty="0">
                <a:latin typeface="Courier New" charset="0"/>
                <a:ea typeface="Courier New" charset="0"/>
                <a:cs typeface="Courier New" charset="0"/>
              </a:rPr>
              <a:t> 18. |       19         No         No |</a:t>
            </a:r>
          </a:p>
          <a:p>
            <a:pPr>
              <a:buFont typeface="Arial" charset="0"/>
              <a:buNone/>
            </a:pPr>
            <a:r>
              <a:rPr lang="en-US" altLang="en-US" sz="900" b="1" dirty="0">
                <a:latin typeface="Courier New" charset="0"/>
                <a:ea typeface="Courier New" charset="0"/>
                <a:cs typeface="Courier New" charset="0"/>
              </a:rPr>
              <a:t> 19. |       20        Yes         No |</a:t>
            </a:r>
          </a:p>
          <a:p>
            <a:pPr>
              <a:buFont typeface="Arial" charset="0"/>
              <a:buNone/>
            </a:pPr>
            <a:r>
              <a:rPr lang="en-US" altLang="en-US" sz="900" b="1" dirty="0">
                <a:latin typeface="Courier New" charset="0"/>
                <a:ea typeface="Courier New" charset="0"/>
                <a:cs typeface="Courier New" charset="0"/>
              </a:rPr>
              <a:t> 20. |       21         No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21. |       22        Yes         No |</a:t>
            </a:r>
          </a:p>
          <a:p>
            <a:pPr>
              <a:buFont typeface="Arial" charset="0"/>
              <a:buNone/>
            </a:pPr>
            <a:r>
              <a:rPr lang="en-US" altLang="en-US" sz="900" b="1" dirty="0">
                <a:latin typeface="Courier New" charset="0"/>
                <a:ea typeface="Courier New" charset="0"/>
                <a:cs typeface="Courier New" charset="0"/>
              </a:rPr>
              <a:t> 22. |       23         No         No |</a:t>
            </a:r>
          </a:p>
          <a:p>
            <a:pPr>
              <a:buFont typeface="Arial" charset="0"/>
              <a:buNone/>
            </a:pPr>
            <a:r>
              <a:rPr lang="en-US" altLang="en-US" sz="900" b="1" dirty="0">
                <a:latin typeface="Courier New" charset="0"/>
                <a:ea typeface="Courier New" charset="0"/>
                <a:cs typeface="Courier New" charset="0"/>
              </a:rPr>
              <a:t> 23. |       24        Yes        Yes |</a:t>
            </a:r>
          </a:p>
          <a:p>
            <a:pPr>
              <a:buFont typeface="Arial" charset="0"/>
              <a:buNone/>
            </a:pPr>
            <a:r>
              <a:rPr lang="en-US" altLang="en-US" sz="900" b="1" dirty="0">
                <a:latin typeface="Courier New" charset="0"/>
                <a:ea typeface="Courier New" charset="0"/>
                <a:cs typeface="Courier New" charset="0"/>
              </a:rPr>
              <a:t> 24. |       25         No         No |</a:t>
            </a:r>
          </a:p>
          <a:p>
            <a:pPr>
              <a:buFont typeface="Arial" charset="0"/>
              <a:buNone/>
            </a:pPr>
            <a:r>
              <a:rPr lang="en-US" altLang="en-US" sz="900" b="1" dirty="0">
                <a:latin typeface="Courier New" charset="0"/>
                <a:ea typeface="Courier New" charset="0"/>
                <a:cs typeface="Courier New" charset="0"/>
              </a:rPr>
              <a:t> 25. |       26        Yes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r>
              <a:rPr lang="en-US" altLang="en-US" sz="900" b="1" dirty="0">
                <a:latin typeface="Courier New" charset="0"/>
                <a:ea typeface="Courier New" charset="0"/>
                <a:cs typeface="Courier New" charset="0"/>
              </a:rPr>
              <a:t> 26. |       27         No        Yes |</a:t>
            </a:r>
          </a:p>
          <a:p>
            <a:pPr>
              <a:buFont typeface="Arial" charset="0"/>
              <a:buNone/>
            </a:pPr>
            <a:r>
              <a:rPr lang="en-US" altLang="en-US" sz="900" b="1" dirty="0">
                <a:latin typeface="Courier New" charset="0"/>
                <a:ea typeface="Courier New" charset="0"/>
                <a:cs typeface="Courier New" charset="0"/>
              </a:rPr>
              <a:t> 27. |       28         No         No |</a:t>
            </a:r>
          </a:p>
          <a:p>
            <a:pPr>
              <a:buFont typeface="Arial" charset="0"/>
              <a:buNone/>
            </a:pPr>
            <a:r>
              <a:rPr lang="en-US" altLang="en-US" sz="900" b="1" dirty="0">
                <a:latin typeface="Courier New" charset="0"/>
                <a:ea typeface="Courier New" charset="0"/>
                <a:cs typeface="Courier New" charset="0"/>
              </a:rPr>
              <a:t>     +--------------------------------+</a:t>
            </a:r>
          </a:p>
          <a:p>
            <a:pPr>
              <a:buFont typeface="Arial" charset="0"/>
              <a:buNone/>
            </a:pPr>
            <a:endParaRPr lang="en-US" altLang="en-US" sz="900" b="1" dirty="0">
              <a:latin typeface="Courier New" charset="0"/>
              <a:ea typeface="Courier New" charset="0"/>
              <a:cs typeface="Courier New" charset="0"/>
            </a:endParaRPr>
          </a:p>
          <a:p>
            <a:pPr>
              <a:buFont typeface="Arial" charset="0"/>
              <a:buNone/>
            </a:pPr>
            <a:r>
              <a:rPr lang="en-US" altLang="en-US" sz="900" b="1" dirty="0">
                <a:latin typeface="Courier New" charset="0"/>
                <a:ea typeface="Courier New" charset="0"/>
                <a:cs typeface="Courier New" charset="0"/>
              </a:rPr>
              <a:t>.</a:t>
            </a:r>
          </a:p>
          <a:p>
            <a:pPr>
              <a:buFont typeface="Arial" charset="0"/>
              <a:buNone/>
            </a:pPr>
            <a:r>
              <a:rPr lang="en-US" altLang="en-US" sz="900" b="1" dirty="0">
                <a:latin typeface="Courier New" charset="0"/>
                <a:ea typeface="Courier New" charset="0"/>
                <a:cs typeface="Courier New" charset="0"/>
              </a:rPr>
              <a:t>. </a:t>
            </a:r>
          </a:p>
          <a:p>
            <a:pPr>
              <a:buFont typeface="Arial" charset="0"/>
              <a:buNone/>
            </a:pPr>
            <a:endParaRPr lang="en-US" altLang="en-US" sz="900" b="1" dirty="0">
              <a:latin typeface="Courier New" charset="0"/>
              <a:ea typeface="Courier New" charset="0"/>
              <a:cs typeface="Courier New" charset="0"/>
            </a:endParaRPr>
          </a:p>
          <a:p>
            <a:pPr>
              <a:buFont typeface="Arial" charset="0"/>
              <a:buNone/>
            </a:pPr>
            <a:endParaRPr lang="en-US" altLang="en-US" sz="900" b="1" dirty="0">
              <a:latin typeface="Courier New" charset="0"/>
              <a:ea typeface="Courier New" charset="0"/>
              <a:cs typeface="Courier New" charset="0"/>
            </a:endParaRPr>
          </a:p>
        </p:txBody>
      </p:sp>
      <p:sp>
        <p:nvSpPr>
          <p:cNvPr id="55298"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C2B75A92-C3D0-0843-873F-E88F77CCBC3C}" type="slidenum">
              <a:rPr lang="en-US" altLang="en-US" sz="1200">
                <a:solidFill>
                  <a:srgbClr val="898989"/>
                </a:solidFill>
                <a:latin typeface="Arial" charset="0"/>
              </a:rPr>
              <a:pPr>
                <a:spcBef>
                  <a:spcPct val="0"/>
                </a:spcBef>
                <a:buFontTx/>
                <a:buNone/>
              </a:pPr>
              <a:t>33</a:t>
            </a:fld>
            <a:endParaRPr lang="en-US" altLang="en-US" sz="1200">
              <a:solidFill>
                <a:srgbClr val="898989"/>
              </a:solidFill>
              <a:latin typeface="Arial" charset="0"/>
            </a:endParaRPr>
          </a:p>
        </p:txBody>
      </p:sp>
      <p:sp>
        <p:nvSpPr>
          <p:cNvPr id="55299" name="Content Placeholder 2"/>
          <p:cNvSpPr txBox="1">
            <a:spLocks/>
          </p:cNvSpPr>
          <p:nvPr/>
        </p:nvSpPr>
        <p:spPr bwMode="auto">
          <a:xfrm>
            <a:off x="3962400" y="1295400"/>
            <a:ext cx="4495800" cy="464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marL="0">
              <a:spcBef>
                <a:spcPts val="0"/>
              </a:spcBef>
              <a:buFont typeface="Arial" charset="0"/>
              <a:buNone/>
            </a:pPr>
            <a:r>
              <a:rPr lang="en-US" altLang="en-US" sz="1200" b="1" dirty="0">
                <a:latin typeface="Courier New" charset="0"/>
                <a:ea typeface="Courier New" charset="0"/>
                <a:cs typeface="Courier New" charset="0"/>
              </a:rPr>
              <a:t>. tab </a:t>
            </a:r>
            <a:r>
              <a:rPr lang="en-US" altLang="en-US" sz="1200" b="1" dirty="0" err="1">
                <a:latin typeface="Courier New" charset="0"/>
                <a:ea typeface="Courier New" charset="0"/>
                <a:cs typeface="Courier New" charset="0"/>
              </a:rPr>
              <a:t>lastalc_case</a:t>
            </a:r>
            <a:r>
              <a:rPr lang="en-US" altLang="en-US" sz="1200" b="1" dirty="0">
                <a:latin typeface="Courier New" charset="0"/>
                <a:ea typeface="Courier New" charset="0"/>
                <a:cs typeface="Courier New" charset="0"/>
              </a:rPr>
              <a:t> </a:t>
            </a:r>
            <a:r>
              <a:rPr lang="en-US" altLang="en-US" sz="1200" b="1" dirty="0" err="1">
                <a:latin typeface="Courier New" charset="0"/>
                <a:ea typeface="Courier New" charset="0"/>
                <a:cs typeface="Courier New" charset="0"/>
              </a:rPr>
              <a:t>lastalc_control</a:t>
            </a:r>
            <a:endParaRPr lang="en-US" altLang="en-US" sz="1200" b="1" dirty="0">
              <a:latin typeface="Courier New" charset="0"/>
              <a:ea typeface="Courier New" charset="0"/>
              <a:cs typeface="Courier New" charset="0"/>
            </a:endParaRPr>
          </a:p>
          <a:p>
            <a:pPr marL="0">
              <a:spcBef>
                <a:spcPts val="0"/>
              </a:spcBef>
              <a:buFont typeface="Arial" charset="0"/>
              <a:buNone/>
            </a:pPr>
            <a:endParaRPr lang="en-US" altLang="en-US" sz="1200" b="1" dirty="0">
              <a:latin typeface="Courier New" charset="0"/>
              <a:ea typeface="Courier New" charset="0"/>
              <a:cs typeface="Courier New" charset="0"/>
            </a:endParaRPr>
          </a:p>
          <a:p>
            <a:pPr marL="0">
              <a:spcBef>
                <a:spcPts val="0"/>
              </a:spcBef>
              <a:buFont typeface="Arial" charset="0"/>
              <a:buNone/>
            </a:pPr>
            <a:r>
              <a:rPr lang="en-US" altLang="en-US" sz="1200" b="1" dirty="0" err="1">
                <a:latin typeface="Courier New" charset="0"/>
                <a:ea typeface="Courier New" charset="0"/>
                <a:cs typeface="Courier New" charset="0"/>
              </a:rPr>
              <a:t>lastalc_ca</a:t>
            </a:r>
            <a:r>
              <a:rPr lang="en-US" altLang="en-US" sz="1200" b="1" dirty="0">
                <a:latin typeface="Courier New" charset="0"/>
                <a:ea typeface="Courier New" charset="0"/>
                <a:cs typeface="Courier New" charset="0"/>
              </a:rPr>
              <a:t> |    </a:t>
            </a:r>
            <a:r>
              <a:rPr lang="en-US" altLang="en-US" sz="1200" b="1" dirty="0" err="1">
                <a:latin typeface="Courier New" charset="0"/>
                <a:ea typeface="Courier New" charset="0"/>
                <a:cs typeface="Courier New" charset="0"/>
              </a:rPr>
              <a:t>lastalc_control</a:t>
            </a:r>
            <a:endParaRPr lang="en-US" altLang="en-US" sz="1200" b="1" dirty="0">
              <a:latin typeface="Courier New" charset="0"/>
              <a:ea typeface="Courier New" charset="0"/>
              <a:cs typeface="Courier New" charset="0"/>
            </a:endParaRPr>
          </a:p>
          <a:p>
            <a:pPr marL="0">
              <a:spcBef>
                <a:spcPts val="0"/>
              </a:spcBef>
              <a:buFont typeface="Arial" charset="0"/>
              <a:buNone/>
            </a:pPr>
            <a:r>
              <a:rPr lang="en-US" altLang="en-US" sz="1200" b="1" dirty="0">
                <a:latin typeface="Courier New" charset="0"/>
                <a:ea typeface="Courier New" charset="0"/>
                <a:cs typeface="Courier New" charset="0"/>
              </a:rPr>
              <a:t>        se |        No        Yes |     Total</a:t>
            </a:r>
          </a:p>
          <a:p>
            <a:pPr marL="0">
              <a:spcBef>
                <a:spcPts val="0"/>
              </a:spcBef>
              <a:buFont typeface="Arial" charset="0"/>
              <a:buNone/>
            </a:pPr>
            <a:r>
              <a:rPr lang="en-US" altLang="en-US" sz="1200" b="1" dirty="0">
                <a:latin typeface="Courier New" charset="0"/>
                <a:ea typeface="Courier New" charset="0"/>
                <a:cs typeface="Courier New" charset="0"/>
              </a:rPr>
              <a:t>-----------+----------------------+----------</a:t>
            </a:r>
          </a:p>
          <a:p>
            <a:pPr marL="0">
              <a:spcBef>
                <a:spcPts val="0"/>
              </a:spcBef>
              <a:buFont typeface="Arial" charset="0"/>
              <a:buNone/>
            </a:pPr>
            <a:r>
              <a:rPr lang="en-US" altLang="en-US" sz="1200" b="1" dirty="0">
                <a:latin typeface="Courier New" charset="0"/>
                <a:ea typeface="Courier New" charset="0"/>
                <a:cs typeface="Courier New" charset="0"/>
              </a:rPr>
              <a:t>        No |        11          3 |        14 </a:t>
            </a:r>
          </a:p>
          <a:p>
            <a:pPr marL="0">
              <a:spcBef>
                <a:spcPts val="0"/>
              </a:spcBef>
              <a:buFont typeface="Arial" charset="0"/>
              <a:buNone/>
            </a:pPr>
            <a:r>
              <a:rPr lang="en-US" altLang="en-US" sz="1200" b="1" dirty="0">
                <a:latin typeface="Courier New" charset="0"/>
                <a:ea typeface="Courier New" charset="0"/>
                <a:cs typeface="Courier New" charset="0"/>
              </a:rPr>
              <a:t>       Yes |         9          4 |        13 </a:t>
            </a:r>
          </a:p>
          <a:p>
            <a:pPr marL="0">
              <a:spcBef>
                <a:spcPts val="0"/>
              </a:spcBef>
              <a:buFont typeface="Arial" charset="0"/>
              <a:buNone/>
            </a:pPr>
            <a:r>
              <a:rPr lang="en-US" altLang="en-US" sz="1200" b="1" dirty="0">
                <a:latin typeface="Courier New" charset="0"/>
                <a:ea typeface="Courier New" charset="0"/>
                <a:cs typeface="Courier New" charset="0"/>
              </a:rPr>
              <a:t>-----------+----------------------+----------</a:t>
            </a:r>
          </a:p>
          <a:p>
            <a:pPr marL="0">
              <a:spcBef>
                <a:spcPts val="0"/>
              </a:spcBef>
              <a:buFont typeface="Arial" charset="0"/>
              <a:buNone/>
            </a:pPr>
            <a:r>
              <a:rPr lang="en-US" altLang="en-US" sz="1200" b="1" dirty="0">
                <a:latin typeface="Courier New" charset="0"/>
                <a:ea typeface="Courier New" charset="0"/>
                <a:cs typeface="Courier New" charset="0"/>
              </a:rPr>
              <a:t>     Total |        20          7 |        27</a:t>
            </a:r>
          </a:p>
        </p:txBody>
      </p:sp>
      <p:sp>
        <p:nvSpPr>
          <p:cNvPr id="55300" name="TextBox 6"/>
          <p:cNvSpPr txBox="1">
            <a:spLocks noChangeArrowheads="1"/>
          </p:cNvSpPr>
          <p:nvPr/>
        </p:nvSpPr>
        <p:spPr bwMode="auto">
          <a:xfrm>
            <a:off x="3352800" y="4533106"/>
            <a:ext cx="533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dirty="0">
                <a:latin typeface="Arial" charset="0"/>
              </a:rPr>
              <a:t>Data are in “treatment outcomes case </a:t>
            </a:r>
            <a:r>
              <a:rPr lang="en-US" altLang="en-US" sz="1800" dirty="0" err="1">
                <a:latin typeface="Arial" charset="0"/>
              </a:rPr>
              <a:t>control.dta</a:t>
            </a:r>
            <a:r>
              <a:rPr lang="en-US" altLang="en-US" sz="1800" dirty="0">
                <a:latin typeface="Arial" charset="0"/>
              </a:rPr>
              <a:t>”</a:t>
            </a:r>
          </a:p>
        </p:txBody>
      </p:sp>
    </p:spTree>
    <p:extLst>
      <p:ext uri="{BB962C8B-B14F-4D97-AF65-F5344CB8AC3E}">
        <p14:creationId xmlns:p14="http://schemas.microsoft.com/office/powerpoint/2010/main" val="2516018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Content Placeholder 2"/>
          <p:cNvSpPr>
            <a:spLocks noGrp="1"/>
          </p:cNvSpPr>
          <p:nvPr>
            <p:ph idx="1"/>
          </p:nvPr>
        </p:nvSpPr>
        <p:spPr>
          <a:xfrm>
            <a:off x="421105" y="701675"/>
            <a:ext cx="8229600" cy="6019800"/>
          </a:xfrm>
        </p:spPr>
        <p:txBody>
          <a:bodyPr/>
          <a:lstStyle/>
          <a:p>
            <a:r>
              <a:rPr lang="en-US" altLang="en-US" dirty="0"/>
              <a:t>The test statistic is</a:t>
            </a:r>
          </a:p>
          <a:p>
            <a:pPr>
              <a:buFont typeface="Arial" charset="0"/>
              <a:buNone/>
            </a:pPr>
            <a:endParaRPr lang="en-US" altLang="en-US" dirty="0"/>
          </a:p>
          <a:p>
            <a:r>
              <a:rPr lang="en-US" altLang="en-US" i="1" dirty="0"/>
              <a:t>r</a:t>
            </a:r>
            <a:r>
              <a:rPr lang="en-US" altLang="en-US" dirty="0"/>
              <a:t> and </a:t>
            </a:r>
            <a:r>
              <a:rPr lang="en-US" altLang="en-US" i="1" dirty="0"/>
              <a:t>s</a:t>
            </a:r>
            <a:r>
              <a:rPr lang="en-US" altLang="en-US" dirty="0"/>
              <a:t> are the number of discordant pairs</a:t>
            </a:r>
          </a:p>
          <a:p>
            <a:pPr lvl="1"/>
            <a:r>
              <a:rPr lang="en-US" altLang="en-US" dirty="0"/>
              <a:t>Concordant pairs provide no information</a:t>
            </a:r>
          </a:p>
          <a:p>
            <a:r>
              <a:rPr lang="en-US" altLang="en-US" dirty="0"/>
              <a:t>Under the null hypothesis, r and s would be equal</a:t>
            </a:r>
          </a:p>
          <a:p>
            <a:r>
              <a:rPr lang="en-US" altLang="en-US" dirty="0"/>
              <a:t>This statistic has an approximate Chi-squared distribution with 1 degree of freedom</a:t>
            </a:r>
          </a:p>
          <a:p>
            <a:r>
              <a:rPr lang="en-US" altLang="en-US" dirty="0"/>
              <a:t>The test is called </a:t>
            </a:r>
            <a:r>
              <a:rPr lang="en-US" altLang="en-US" u="sng" dirty="0" err="1"/>
              <a:t>McNemar’s</a:t>
            </a:r>
            <a:r>
              <a:rPr lang="en-US" altLang="en-US" u="sng" dirty="0"/>
              <a:t> test</a:t>
            </a:r>
          </a:p>
          <a:p>
            <a:pPr lvl="1"/>
            <a:r>
              <a:rPr lang="en-US" altLang="en-US" dirty="0"/>
              <a:t>The -1 is a continuity correction, not all versions of the test use this, some use .5</a:t>
            </a:r>
          </a:p>
          <a:p>
            <a:pPr>
              <a:buFont typeface="Arial" charset="0"/>
              <a:buNone/>
            </a:pPr>
            <a:endParaRPr lang="en-US" altLang="en-US" dirty="0"/>
          </a:p>
        </p:txBody>
      </p:sp>
      <p:sp>
        <p:nvSpPr>
          <p:cNvPr id="57346"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A6817A25-C333-874B-9442-A90CA6AFB934}" type="slidenum">
              <a:rPr lang="en-US" altLang="en-US" sz="1200">
                <a:solidFill>
                  <a:srgbClr val="898989"/>
                </a:solidFill>
                <a:latin typeface="Arial" charset="0"/>
              </a:rPr>
              <a:pPr>
                <a:spcBef>
                  <a:spcPct val="0"/>
                </a:spcBef>
                <a:buFontTx/>
                <a:buNone/>
              </a:pPr>
              <a:t>34</a:t>
            </a:fld>
            <a:endParaRPr lang="en-US" altLang="en-US" sz="1200">
              <a:solidFill>
                <a:srgbClr val="898989"/>
              </a:solidFill>
              <a:latin typeface="Arial" charset="0"/>
            </a:endParaRPr>
          </a:p>
        </p:txBody>
      </p:sp>
      <p:graphicFrame>
        <p:nvGraphicFramePr>
          <p:cNvPr id="57347" name="Object 2"/>
          <p:cNvGraphicFramePr>
            <a:graphicFrameLocks noChangeAspect="1"/>
          </p:cNvGraphicFramePr>
          <p:nvPr>
            <p:extLst>
              <p:ext uri="{D42A27DB-BD31-4B8C-83A1-F6EECF244321}">
                <p14:modId xmlns:p14="http://schemas.microsoft.com/office/powerpoint/2010/main" val="1180620874"/>
              </p:ext>
            </p:extLst>
          </p:nvPr>
        </p:nvGraphicFramePr>
        <p:xfrm>
          <a:off x="4535905" y="990600"/>
          <a:ext cx="2681288" cy="1066800"/>
        </p:xfrm>
        <a:graphic>
          <a:graphicData uri="http://schemas.openxmlformats.org/presentationml/2006/ole">
            <mc:AlternateContent xmlns:mc="http://schemas.openxmlformats.org/markup-compatibility/2006">
              <mc:Choice xmlns:v="urn:schemas-microsoft-com:vml" Requires="v">
                <p:oleObj spid="_x0000_s49165" name="Equation" r:id="rId3" imgW="1117115" imgH="444307" progId="Equation.3">
                  <p:embed/>
                </p:oleObj>
              </mc:Choice>
              <mc:Fallback>
                <p:oleObj name="Equation" r:id="rId3" imgW="1117115" imgH="444307"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35905" y="990600"/>
                        <a:ext cx="2681288"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sp>
        <p:nvSpPr>
          <p:cNvPr id="5" name="Title 1"/>
          <p:cNvSpPr>
            <a:spLocks noGrp="1"/>
          </p:cNvSpPr>
          <p:nvPr>
            <p:ph type="title"/>
          </p:nvPr>
        </p:nvSpPr>
        <p:spPr>
          <a:xfrm>
            <a:off x="477253" y="-152400"/>
            <a:ext cx="8229600" cy="1143000"/>
          </a:xfrm>
        </p:spPr>
        <p:txBody>
          <a:bodyPr/>
          <a:lstStyle/>
          <a:p>
            <a:r>
              <a:rPr lang="en-US" altLang="en-US" sz="3600" dirty="0"/>
              <a:t>Paired dichotomous data</a:t>
            </a:r>
          </a:p>
        </p:txBody>
      </p:sp>
    </p:spTree>
    <p:extLst>
      <p:ext uri="{BB962C8B-B14F-4D97-AF65-F5344CB8AC3E}">
        <p14:creationId xmlns:p14="http://schemas.microsoft.com/office/powerpoint/2010/main" val="5108994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ontent Placeholder 2"/>
          <p:cNvSpPr>
            <a:spLocks noGrp="1"/>
          </p:cNvSpPr>
          <p:nvPr>
            <p:ph idx="1"/>
          </p:nvPr>
        </p:nvSpPr>
        <p:spPr>
          <a:xfrm>
            <a:off x="381000" y="1600200"/>
            <a:ext cx="8229600" cy="4525963"/>
          </a:xfrm>
        </p:spPr>
        <p:txBody>
          <a:bodyPr/>
          <a:lstStyle/>
          <a:p>
            <a:r>
              <a:rPr lang="en-US" altLang="en-US" dirty="0"/>
              <a:t>r=9, s=3</a:t>
            </a:r>
          </a:p>
          <a:p>
            <a:r>
              <a:rPr lang="en-US" altLang="en-US" dirty="0"/>
              <a:t>Test statistic = (9-3-1)^2/12 = 2.083</a:t>
            </a:r>
          </a:p>
          <a:p>
            <a:pPr lvl="2">
              <a:buFont typeface="Arial" charset="0"/>
              <a:buNone/>
            </a:pPr>
            <a:r>
              <a:rPr lang="en-US" altLang="en-US" sz="2000" dirty="0">
                <a:latin typeface="Courier New" charset="0"/>
                <a:ea typeface="Courier New" charset="0"/>
                <a:cs typeface="Courier New" charset="0"/>
              </a:rPr>
              <a:t>. di chi2tail(1,2.083)</a:t>
            </a:r>
          </a:p>
          <a:p>
            <a:pPr lvl="2">
              <a:buFont typeface="Arial" charset="0"/>
              <a:buNone/>
            </a:pPr>
            <a:r>
              <a:rPr lang="en-US" altLang="en-US" sz="2000" dirty="0">
                <a:latin typeface="Courier New" charset="0"/>
                <a:ea typeface="Courier New" charset="0"/>
                <a:cs typeface="Courier New" charset="0"/>
              </a:rPr>
              <a:t>.14894719</a:t>
            </a:r>
          </a:p>
          <a:p>
            <a:r>
              <a:rPr lang="en-US" altLang="en-US" dirty="0"/>
              <a:t>Test statistic = (6)^2/12 = 3 </a:t>
            </a:r>
            <a:r>
              <a:rPr lang="en-US" altLang="en-US" sz="2400" dirty="0"/>
              <a:t>(Not using the continuity correction)</a:t>
            </a:r>
            <a:endParaRPr lang="en-US" altLang="en-US" dirty="0"/>
          </a:p>
          <a:p>
            <a:pPr lvl="2">
              <a:buFont typeface="Arial" charset="0"/>
              <a:buNone/>
            </a:pPr>
            <a:r>
              <a:rPr lang="en-US" altLang="en-US" sz="2000" dirty="0">
                <a:latin typeface="Courier New" charset="0"/>
                <a:ea typeface="Courier New" charset="0"/>
                <a:cs typeface="Courier New" charset="0"/>
              </a:rPr>
              <a:t> di chi2tail(1,3)</a:t>
            </a:r>
          </a:p>
          <a:p>
            <a:pPr lvl="2">
              <a:buFont typeface="Arial" charset="0"/>
              <a:buNone/>
            </a:pPr>
            <a:r>
              <a:rPr lang="en-US" altLang="en-US" sz="2000" dirty="0">
                <a:latin typeface="Courier New" charset="0"/>
                <a:ea typeface="Courier New" charset="0"/>
                <a:cs typeface="Courier New" charset="0"/>
              </a:rPr>
              <a:t>.08326452</a:t>
            </a:r>
          </a:p>
          <a:p>
            <a:endParaRPr lang="en-US" altLang="en-US" dirty="0"/>
          </a:p>
          <a:p>
            <a:endParaRPr lang="en-US" altLang="en-US" dirty="0"/>
          </a:p>
          <a:p>
            <a:pPr>
              <a:buFont typeface="Arial" charset="0"/>
              <a:buNone/>
            </a:pPr>
            <a:endParaRPr lang="en-US" altLang="en-US" dirty="0"/>
          </a:p>
        </p:txBody>
      </p:sp>
      <p:sp>
        <p:nvSpPr>
          <p:cNvPr id="58371"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CCD4FC9B-9BB6-CB43-9557-C2E8D99A1B74}" type="slidenum">
              <a:rPr lang="en-US" altLang="en-US" sz="1200">
                <a:solidFill>
                  <a:srgbClr val="898989"/>
                </a:solidFill>
                <a:latin typeface="Arial" charset="0"/>
              </a:rPr>
              <a:pPr>
                <a:spcBef>
                  <a:spcPct val="0"/>
                </a:spcBef>
                <a:buFontTx/>
                <a:buNone/>
              </a:pPr>
              <a:t>35</a:t>
            </a:fld>
            <a:endParaRPr lang="en-US" altLang="en-US" sz="1200">
              <a:solidFill>
                <a:srgbClr val="898989"/>
              </a:solidFill>
              <a:latin typeface="Arial" charset="0"/>
            </a:endParaRPr>
          </a:p>
        </p:txBody>
      </p:sp>
      <p:sp>
        <p:nvSpPr>
          <p:cNvPr id="5" name="Title 1"/>
          <p:cNvSpPr>
            <a:spLocks noGrp="1"/>
          </p:cNvSpPr>
          <p:nvPr>
            <p:ph type="title"/>
          </p:nvPr>
        </p:nvSpPr>
        <p:spPr/>
        <p:txBody>
          <a:bodyPr/>
          <a:lstStyle/>
          <a:p>
            <a:r>
              <a:rPr lang="en-US" altLang="en-US" dirty="0"/>
              <a:t>Paired dichotomous data</a:t>
            </a:r>
          </a:p>
        </p:txBody>
      </p:sp>
    </p:spTree>
    <p:extLst>
      <p:ext uri="{BB962C8B-B14F-4D97-AF65-F5344CB8AC3E}">
        <p14:creationId xmlns:p14="http://schemas.microsoft.com/office/powerpoint/2010/main" val="10478220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Content Placeholder 2"/>
          <p:cNvSpPr>
            <a:spLocks noGrp="1"/>
          </p:cNvSpPr>
          <p:nvPr>
            <p:ph idx="1"/>
          </p:nvPr>
        </p:nvSpPr>
        <p:spPr>
          <a:xfrm>
            <a:off x="457200" y="228600"/>
            <a:ext cx="8229600" cy="4525963"/>
          </a:xfrm>
        </p:spPr>
        <p:txBody>
          <a:bodyPr/>
          <a:lstStyle/>
          <a:p>
            <a:pPr marL="0" indent="0" algn="ctr">
              <a:spcBef>
                <a:spcPct val="0"/>
              </a:spcBef>
              <a:buFont typeface="Arial" charset="0"/>
              <a:buNone/>
            </a:pPr>
            <a:r>
              <a:rPr lang="en-US" altLang="en-US">
                <a:ea typeface="Courier New" charset="0"/>
                <a:cs typeface="Courier New" charset="0"/>
              </a:rPr>
              <a:t>In Stata, use </a:t>
            </a:r>
            <a:r>
              <a:rPr lang="en-US" altLang="en-US" u="sng">
                <a:ea typeface="Courier New" charset="0"/>
                <a:cs typeface="Courier New" charset="0"/>
              </a:rPr>
              <a:t>mcc</a:t>
            </a:r>
            <a:r>
              <a:rPr lang="en-US" altLang="en-US">
                <a:ea typeface="Courier New" charset="0"/>
                <a:cs typeface="Courier New" charset="0"/>
              </a:rPr>
              <a:t> for Matched Case Control</a:t>
            </a:r>
          </a:p>
          <a:p>
            <a:pPr marL="0" indent="0">
              <a:spcBef>
                <a:spcPct val="0"/>
              </a:spcBef>
              <a:buFont typeface="Arial" charset="0"/>
              <a:buNone/>
            </a:pPr>
            <a:endParaRPr lang="en-US" altLang="en-US" sz="1800" b="1" dirty="0">
              <a:ea typeface="Courier New" charset="0"/>
              <a:cs typeface="Courier New" charset="0"/>
            </a:endParaRPr>
          </a:p>
          <a:p>
            <a:pPr marL="0" indent="0">
              <a:spcBef>
                <a:spcPct val="0"/>
              </a:spcBef>
              <a:buFont typeface="Arial" charset="0"/>
              <a:buNone/>
            </a:pPr>
            <a:r>
              <a:rPr lang="en-US" altLang="en-US" sz="1800" dirty="0">
                <a:ea typeface="Courier New" charset="0"/>
                <a:cs typeface="Courier New" charset="0"/>
              </a:rPr>
              <a:t>mcc  </a:t>
            </a:r>
            <a:r>
              <a:rPr lang="en-US" altLang="en-US" sz="1800" dirty="0" err="1">
                <a:ea typeface="Courier New" charset="0"/>
                <a:cs typeface="Courier New" charset="0"/>
              </a:rPr>
              <a:t>case_exposed</a:t>
            </a:r>
            <a:r>
              <a:rPr lang="en-US" altLang="en-US" sz="1800" dirty="0">
                <a:ea typeface="Courier New" charset="0"/>
                <a:cs typeface="Courier New" charset="0"/>
              </a:rPr>
              <a:t>  </a:t>
            </a:r>
            <a:r>
              <a:rPr lang="en-US" altLang="en-US" sz="1800" dirty="0" err="1">
                <a:ea typeface="Courier New" charset="0"/>
                <a:cs typeface="Courier New" charset="0"/>
              </a:rPr>
              <a:t>control_exposed</a:t>
            </a: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 mcc </a:t>
            </a:r>
            <a:r>
              <a:rPr lang="en-US" altLang="en-US" sz="1500" b="1" dirty="0" err="1">
                <a:latin typeface="Courier New" charset="0"/>
                <a:ea typeface="Courier New" charset="0"/>
                <a:cs typeface="Courier New" charset="0"/>
              </a:rPr>
              <a:t>lastalc_case</a:t>
            </a:r>
            <a:r>
              <a:rPr lang="en-US" altLang="en-US" sz="1500" b="1" dirty="0">
                <a:latin typeface="Courier New" charset="0"/>
                <a:ea typeface="Courier New" charset="0"/>
                <a:cs typeface="Courier New" charset="0"/>
              </a:rPr>
              <a:t> </a:t>
            </a:r>
            <a:r>
              <a:rPr lang="en-US" altLang="en-US" sz="1500" b="1" dirty="0" err="1">
                <a:latin typeface="Courier New" charset="0"/>
                <a:ea typeface="Courier New" charset="0"/>
                <a:cs typeface="Courier New" charset="0"/>
              </a:rPr>
              <a:t>lastalc_control</a:t>
            </a:r>
            <a:endParaRPr lang="en-US" altLang="en-US" sz="1500" b="1" dirty="0">
              <a:latin typeface="Courier New" charset="0"/>
              <a:ea typeface="Courier New" charset="0"/>
              <a:cs typeface="Courier New" charset="0"/>
            </a:endParaRP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 Controls               |</a:t>
            </a:r>
          </a:p>
          <a:p>
            <a:pPr marL="0" indent="0">
              <a:spcBef>
                <a:spcPct val="0"/>
              </a:spcBef>
              <a:buFont typeface="Arial" charset="0"/>
              <a:buNone/>
            </a:pPr>
            <a:r>
              <a:rPr lang="en-US" altLang="en-US" sz="1500" b="1" dirty="0">
                <a:latin typeface="Courier New" charset="0"/>
                <a:ea typeface="Courier New" charset="0"/>
                <a:cs typeface="Courier New" charset="0"/>
              </a:rPr>
              <a:t>Cases            |   Exposed   Unexposed  |      Total</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Exposed |         4           9  |         13</a:t>
            </a:r>
          </a:p>
          <a:p>
            <a:pPr marL="0" indent="0">
              <a:spcBef>
                <a:spcPct val="0"/>
              </a:spcBef>
              <a:buFont typeface="Arial" charset="0"/>
              <a:buNone/>
            </a:pPr>
            <a:r>
              <a:rPr lang="en-US" altLang="en-US" sz="1500" b="1" dirty="0">
                <a:latin typeface="Courier New" charset="0"/>
                <a:ea typeface="Courier New" charset="0"/>
                <a:cs typeface="Courier New" charset="0"/>
              </a:rPr>
              <a:t>       Unexposed |         3          11  |         14</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Total |         7          20  |         27</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err="1">
                <a:latin typeface="Courier New" charset="0"/>
                <a:ea typeface="Courier New" charset="0"/>
                <a:cs typeface="Courier New" charset="0"/>
              </a:rPr>
              <a:t>McNemar's</a:t>
            </a:r>
            <a:r>
              <a:rPr lang="en-US" altLang="en-US" sz="1500" b="1" dirty="0">
                <a:latin typeface="Courier New" charset="0"/>
                <a:ea typeface="Courier New" charset="0"/>
                <a:cs typeface="Courier New" charset="0"/>
              </a:rPr>
              <a:t> chi2(1) =      3.00    </a:t>
            </a:r>
            <a:r>
              <a:rPr lang="en-US" altLang="en-US" sz="1500" b="1" dirty="0" err="1">
                <a:latin typeface="Courier New" charset="0"/>
                <a:ea typeface="Courier New" charset="0"/>
                <a:cs typeface="Courier New" charset="0"/>
              </a:rPr>
              <a:t>Prob</a:t>
            </a:r>
            <a:r>
              <a:rPr lang="en-US" altLang="en-US" sz="1500" b="1" dirty="0">
                <a:latin typeface="Courier New" charset="0"/>
                <a:ea typeface="Courier New" charset="0"/>
                <a:cs typeface="Courier New" charset="0"/>
              </a:rPr>
              <a:t> &gt; chi2 = 0.0833</a:t>
            </a:r>
          </a:p>
          <a:p>
            <a:pPr marL="0" indent="0">
              <a:spcBef>
                <a:spcPct val="0"/>
              </a:spcBef>
              <a:buFont typeface="Arial" charset="0"/>
              <a:buNone/>
            </a:pPr>
            <a:r>
              <a:rPr lang="en-US" altLang="en-US" sz="1500" b="1" dirty="0">
                <a:latin typeface="Courier New" charset="0"/>
                <a:ea typeface="Courier New" charset="0"/>
                <a:cs typeface="Courier New" charset="0"/>
              </a:rPr>
              <a:t>Exact </a:t>
            </a:r>
            <a:r>
              <a:rPr lang="en-US" altLang="en-US" sz="1500" b="1" dirty="0" err="1">
                <a:latin typeface="Courier New" charset="0"/>
                <a:ea typeface="Courier New" charset="0"/>
                <a:cs typeface="Courier New" charset="0"/>
              </a:rPr>
              <a:t>McNemar</a:t>
            </a:r>
            <a:r>
              <a:rPr lang="en-US" altLang="en-US" sz="1500" b="1" dirty="0">
                <a:latin typeface="Courier New" charset="0"/>
                <a:ea typeface="Courier New" charset="0"/>
                <a:cs typeface="Courier New" charset="0"/>
              </a:rPr>
              <a:t> significance probability       = 0.1460</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Proportion with factor</a:t>
            </a:r>
          </a:p>
          <a:p>
            <a:pPr marL="0" indent="0">
              <a:spcBef>
                <a:spcPct val="0"/>
              </a:spcBef>
              <a:buFont typeface="Arial" charset="0"/>
              <a:buNone/>
            </a:pPr>
            <a:r>
              <a:rPr lang="en-US" altLang="en-US" sz="1500" b="1" dirty="0">
                <a:latin typeface="Courier New" charset="0"/>
                <a:ea typeface="Courier New" charset="0"/>
                <a:cs typeface="Courier New" charset="0"/>
              </a:rPr>
              <a:t>        Cases       .4814815</a:t>
            </a:r>
          </a:p>
          <a:p>
            <a:pPr marL="0" indent="0">
              <a:spcBef>
                <a:spcPct val="0"/>
              </a:spcBef>
              <a:buFont typeface="Arial" charset="0"/>
              <a:buNone/>
            </a:pPr>
            <a:r>
              <a:rPr lang="en-US" altLang="en-US" sz="1500" b="1" dirty="0">
                <a:latin typeface="Courier New" charset="0"/>
                <a:ea typeface="Courier New" charset="0"/>
                <a:cs typeface="Courier New" charset="0"/>
              </a:rPr>
              <a:t>        Controls    .2592593     [95% Conf. Interval]</a:t>
            </a:r>
          </a:p>
          <a:p>
            <a:pPr marL="0" indent="0">
              <a:spcBef>
                <a:spcPct val="0"/>
              </a:spcBef>
              <a:buFont typeface="Arial" charset="0"/>
              <a:buNone/>
            </a:pPr>
            <a:r>
              <a:rPr lang="en-US" altLang="en-US" sz="1500" b="1" dirty="0">
                <a:latin typeface="Courier New" charset="0"/>
                <a:ea typeface="Courier New" charset="0"/>
                <a:cs typeface="Courier New" charset="0"/>
              </a:rPr>
              <a:t>                   ---------     --------------------</a:t>
            </a:r>
          </a:p>
          <a:p>
            <a:pPr marL="0" indent="0">
              <a:spcBef>
                <a:spcPct val="0"/>
              </a:spcBef>
              <a:buFont typeface="Arial" charset="0"/>
              <a:buNone/>
            </a:pPr>
            <a:r>
              <a:rPr lang="en-US" altLang="en-US" sz="1500" b="1" dirty="0">
                <a:latin typeface="Courier New" charset="0"/>
                <a:ea typeface="Courier New" charset="0"/>
                <a:cs typeface="Courier New" charset="0"/>
              </a:rPr>
              <a:t>        difference  .2222222     -.0518969   .4963413</a:t>
            </a:r>
          </a:p>
          <a:p>
            <a:pPr marL="0" indent="0">
              <a:spcBef>
                <a:spcPct val="0"/>
              </a:spcBef>
              <a:buFont typeface="Arial" charset="0"/>
              <a:buNone/>
            </a:pPr>
            <a:r>
              <a:rPr lang="en-US" altLang="en-US" sz="1500" b="1" dirty="0">
                <a:latin typeface="Courier New" charset="0"/>
                <a:ea typeface="Courier New" charset="0"/>
                <a:cs typeface="Courier New" charset="0"/>
              </a:rPr>
              <a:t>        ratio       1.857143      .9114712    3.78397</a:t>
            </a:r>
          </a:p>
          <a:p>
            <a:pPr marL="0" indent="0">
              <a:spcBef>
                <a:spcPct val="0"/>
              </a:spcBef>
              <a:buFont typeface="Arial" charset="0"/>
              <a:buNone/>
            </a:pPr>
            <a:r>
              <a:rPr lang="en-US" altLang="en-US" sz="1500" b="1" dirty="0">
                <a:latin typeface="Courier New" charset="0"/>
                <a:ea typeface="Courier New" charset="0"/>
                <a:cs typeface="Courier New" charset="0"/>
              </a:rPr>
              <a:t>        rel. diff.        .3      .0159742   .5840258</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odds ratio         3      .7486845     17.228   (exact)</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endParaRPr lang="en-US" altLang="en-US" sz="1500" b="1" dirty="0">
              <a:latin typeface="Courier New" charset="0"/>
              <a:ea typeface="Courier New" charset="0"/>
              <a:cs typeface="Courier New" charset="0"/>
            </a:endParaRPr>
          </a:p>
        </p:txBody>
      </p:sp>
      <p:sp>
        <p:nvSpPr>
          <p:cNvPr id="59394"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7EE69941-32C0-3340-BEC7-9E0DF1C38D60}" type="slidenum">
              <a:rPr lang="en-US" altLang="en-US" sz="1200">
                <a:solidFill>
                  <a:srgbClr val="898989"/>
                </a:solidFill>
                <a:latin typeface="Arial" charset="0"/>
              </a:rPr>
              <a:pPr>
                <a:spcBef>
                  <a:spcPct val="0"/>
                </a:spcBef>
                <a:buFontTx/>
                <a:buNone/>
              </a:pPr>
              <a:t>36</a:t>
            </a:fld>
            <a:endParaRPr lang="en-US" altLang="en-US" sz="1200">
              <a:solidFill>
                <a:srgbClr val="898989"/>
              </a:solidFill>
              <a:latin typeface="Arial" charset="0"/>
            </a:endParaRPr>
          </a:p>
        </p:txBody>
      </p:sp>
      <p:sp>
        <p:nvSpPr>
          <p:cNvPr id="5" name="Oval 4"/>
          <p:cNvSpPr/>
          <p:nvPr/>
        </p:nvSpPr>
        <p:spPr>
          <a:xfrm>
            <a:off x="76200" y="3733800"/>
            <a:ext cx="7010400" cy="8382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13785326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Content Placeholder 2"/>
          <p:cNvSpPr>
            <a:spLocks noGrp="1"/>
          </p:cNvSpPr>
          <p:nvPr>
            <p:ph idx="1"/>
          </p:nvPr>
        </p:nvSpPr>
        <p:spPr>
          <a:xfrm>
            <a:off x="457200" y="228600"/>
            <a:ext cx="8229600" cy="4525963"/>
          </a:xfrm>
        </p:spPr>
        <p:txBody>
          <a:bodyPr/>
          <a:lstStyle/>
          <a:p>
            <a:pPr marL="0" indent="0" algn="ctr">
              <a:spcBef>
                <a:spcPct val="0"/>
              </a:spcBef>
              <a:buFont typeface="Arial" charset="0"/>
              <a:buNone/>
            </a:pPr>
            <a:r>
              <a:rPr lang="en-US" altLang="en-US" sz="2800">
                <a:ea typeface="Courier New" charset="0"/>
                <a:cs typeface="Courier New" charset="0"/>
              </a:rPr>
              <a:t>Use mcci if you only have the table, not the raw data</a:t>
            </a:r>
          </a:p>
          <a:p>
            <a:pPr marL="0" indent="0">
              <a:spcBef>
                <a:spcPct val="0"/>
              </a:spcBef>
              <a:buFont typeface="Arial" charset="0"/>
              <a:buNone/>
            </a:pPr>
            <a:endParaRPr lang="en-US" altLang="en-US" sz="1800" b="1" dirty="0">
              <a:ea typeface="Courier New" charset="0"/>
              <a:cs typeface="Courier New" charset="0"/>
            </a:endParaRPr>
          </a:p>
          <a:p>
            <a:pPr marL="0" indent="0">
              <a:spcBef>
                <a:spcPct val="0"/>
              </a:spcBef>
              <a:buFont typeface="Arial" charset="0"/>
              <a:buNone/>
            </a:pPr>
            <a:r>
              <a:rPr lang="en-US" altLang="en-US" sz="1800" dirty="0">
                <a:ea typeface="Courier New" charset="0"/>
                <a:cs typeface="Courier New" charset="0"/>
              </a:rPr>
              <a:t>mcci  #</a:t>
            </a:r>
            <a:r>
              <a:rPr lang="en-US" altLang="en-US" sz="1800" dirty="0" err="1">
                <a:ea typeface="Courier New" charset="0"/>
                <a:cs typeface="Courier New" charset="0"/>
              </a:rPr>
              <a:t>both_exposed</a:t>
            </a:r>
            <a:r>
              <a:rPr lang="en-US" altLang="en-US" sz="1800" dirty="0">
                <a:ea typeface="Courier New" charset="0"/>
                <a:cs typeface="Courier New" charset="0"/>
              </a:rPr>
              <a:t> #</a:t>
            </a:r>
            <a:r>
              <a:rPr lang="en-US" altLang="en-US" sz="1800" dirty="0" err="1">
                <a:ea typeface="Courier New" charset="0"/>
                <a:cs typeface="Courier New" charset="0"/>
              </a:rPr>
              <a:t>case_exposed_only</a:t>
            </a:r>
            <a:r>
              <a:rPr lang="en-US" altLang="en-US" sz="1800" dirty="0">
                <a:ea typeface="Courier New" charset="0"/>
                <a:cs typeface="Courier New" charset="0"/>
              </a:rPr>
              <a:t> #</a:t>
            </a:r>
            <a:r>
              <a:rPr lang="en-US" altLang="en-US" sz="1800" dirty="0" err="1">
                <a:ea typeface="Courier New" charset="0"/>
                <a:cs typeface="Courier New" charset="0"/>
              </a:rPr>
              <a:t>control_exposed_only</a:t>
            </a:r>
            <a:r>
              <a:rPr lang="en-US" altLang="en-US" sz="1800" dirty="0">
                <a:ea typeface="Courier New" charset="0"/>
                <a:cs typeface="Courier New" charset="0"/>
              </a:rPr>
              <a:t> #</a:t>
            </a:r>
            <a:r>
              <a:rPr lang="en-US" altLang="en-US" sz="1800" dirty="0" err="1">
                <a:ea typeface="Courier New" charset="0"/>
                <a:cs typeface="Courier New" charset="0"/>
              </a:rPr>
              <a:t>neither_exposed</a:t>
            </a:r>
            <a:r>
              <a:rPr lang="en-US" altLang="en-US" sz="1800" dirty="0">
                <a:ea typeface="Courier New" charset="0"/>
                <a:cs typeface="Courier New" charset="0"/>
              </a:rPr>
              <a:t> </a:t>
            </a: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mcci 4 9 3 11</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 Controls               |</a:t>
            </a:r>
          </a:p>
          <a:p>
            <a:pPr marL="0" indent="0">
              <a:spcBef>
                <a:spcPct val="0"/>
              </a:spcBef>
              <a:buFont typeface="Arial" charset="0"/>
              <a:buNone/>
            </a:pPr>
            <a:r>
              <a:rPr lang="en-US" altLang="en-US" sz="1500" b="1" dirty="0">
                <a:latin typeface="Courier New" charset="0"/>
                <a:ea typeface="Courier New" charset="0"/>
                <a:cs typeface="Courier New" charset="0"/>
              </a:rPr>
              <a:t>Cases            |   Exposed   Unexposed  |      Total</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Exposed |         4           9  |         13</a:t>
            </a:r>
          </a:p>
          <a:p>
            <a:pPr marL="0" indent="0">
              <a:spcBef>
                <a:spcPct val="0"/>
              </a:spcBef>
              <a:buFont typeface="Arial" charset="0"/>
              <a:buNone/>
            </a:pPr>
            <a:r>
              <a:rPr lang="en-US" altLang="en-US" sz="1500" b="1" dirty="0">
                <a:latin typeface="Courier New" charset="0"/>
                <a:ea typeface="Courier New" charset="0"/>
                <a:cs typeface="Courier New" charset="0"/>
              </a:rPr>
              <a:t>       Unexposed |         3          11  |         14</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Total |         7          20  |         27</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err="1">
                <a:latin typeface="Courier New" charset="0"/>
                <a:ea typeface="Courier New" charset="0"/>
                <a:cs typeface="Courier New" charset="0"/>
              </a:rPr>
              <a:t>McNemar's</a:t>
            </a:r>
            <a:r>
              <a:rPr lang="en-US" altLang="en-US" sz="1500" b="1" dirty="0">
                <a:latin typeface="Courier New" charset="0"/>
                <a:ea typeface="Courier New" charset="0"/>
                <a:cs typeface="Courier New" charset="0"/>
              </a:rPr>
              <a:t> chi2(1) =      3.00    </a:t>
            </a:r>
            <a:r>
              <a:rPr lang="en-US" altLang="en-US" sz="1500" b="1" dirty="0" err="1">
                <a:latin typeface="Courier New" charset="0"/>
                <a:ea typeface="Courier New" charset="0"/>
                <a:cs typeface="Courier New" charset="0"/>
              </a:rPr>
              <a:t>Prob</a:t>
            </a:r>
            <a:r>
              <a:rPr lang="en-US" altLang="en-US" sz="1500" b="1" dirty="0">
                <a:latin typeface="Courier New" charset="0"/>
                <a:ea typeface="Courier New" charset="0"/>
                <a:cs typeface="Courier New" charset="0"/>
              </a:rPr>
              <a:t> &gt; chi2 = 0.0833</a:t>
            </a:r>
          </a:p>
          <a:p>
            <a:pPr marL="0" indent="0">
              <a:spcBef>
                <a:spcPct val="0"/>
              </a:spcBef>
              <a:buFont typeface="Arial" charset="0"/>
              <a:buNone/>
            </a:pPr>
            <a:r>
              <a:rPr lang="en-US" altLang="en-US" sz="1500" b="1" dirty="0">
                <a:latin typeface="Courier New" charset="0"/>
                <a:ea typeface="Courier New" charset="0"/>
                <a:cs typeface="Courier New" charset="0"/>
              </a:rPr>
              <a:t>Exact </a:t>
            </a:r>
            <a:r>
              <a:rPr lang="en-US" altLang="en-US" sz="1500" b="1" dirty="0" err="1">
                <a:latin typeface="Courier New" charset="0"/>
                <a:ea typeface="Courier New" charset="0"/>
                <a:cs typeface="Courier New" charset="0"/>
              </a:rPr>
              <a:t>McNemar</a:t>
            </a:r>
            <a:r>
              <a:rPr lang="en-US" altLang="en-US" sz="1500" b="1" dirty="0">
                <a:latin typeface="Courier New" charset="0"/>
                <a:ea typeface="Courier New" charset="0"/>
                <a:cs typeface="Courier New" charset="0"/>
              </a:rPr>
              <a:t> significance probability       = 0.1460</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Proportion with factor</a:t>
            </a:r>
          </a:p>
          <a:p>
            <a:pPr marL="0" indent="0">
              <a:spcBef>
                <a:spcPct val="0"/>
              </a:spcBef>
              <a:buFont typeface="Arial" charset="0"/>
              <a:buNone/>
            </a:pPr>
            <a:r>
              <a:rPr lang="en-US" altLang="en-US" sz="1500" b="1" dirty="0">
                <a:latin typeface="Courier New" charset="0"/>
                <a:ea typeface="Courier New" charset="0"/>
                <a:cs typeface="Courier New" charset="0"/>
              </a:rPr>
              <a:t>        Cases       .4814815</a:t>
            </a:r>
          </a:p>
          <a:p>
            <a:pPr marL="0" indent="0">
              <a:spcBef>
                <a:spcPct val="0"/>
              </a:spcBef>
              <a:buFont typeface="Arial" charset="0"/>
              <a:buNone/>
            </a:pPr>
            <a:r>
              <a:rPr lang="en-US" altLang="en-US" sz="1500" b="1" dirty="0">
                <a:latin typeface="Courier New" charset="0"/>
                <a:ea typeface="Courier New" charset="0"/>
                <a:cs typeface="Courier New" charset="0"/>
              </a:rPr>
              <a:t>        Controls    .2592593     [95% Conf. Interval]</a:t>
            </a:r>
          </a:p>
          <a:p>
            <a:pPr marL="0" indent="0">
              <a:spcBef>
                <a:spcPct val="0"/>
              </a:spcBef>
              <a:buFont typeface="Arial" charset="0"/>
              <a:buNone/>
            </a:pPr>
            <a:r>
              <a:rPr lang="en-US" altLang="en-US" sz="1500" b="1" dirty="0">
                <a:latin typeface="Courier New" charset="0"/>
                <a:ea typeface="Courier New" charset="0"/>
                <a:cs typeface="Courier New" charset="0"/>
              </a:rPr>
              <a:t>                   ---------     --------------------</a:t>
            </a:r>
          </a:p>
          <a:p>
            <a:pPr marL="0" indent="0">
              <a:spcBef>
                <a:spcPct val="0"/>
              </a:spcBef>
              <a:buFont typeface="Arial" charset="0"/>
              <a:buNone/>
            </a:pPr>
            <a:r>
              <a:rPr lang="en-US" altLang="en-US" sz="1500" b="1" dirty="0">
                <a:latin typeface="Courier New" charset="0"/>
                <a:ea typeface="Courier New" charset="0"/>
                <a:cs typeface="Courier New" charset="0"/>
              </a:rPr>
              <a:t>        difference  .2222222     -.0518969   .4963413</a:t>
            </a:r>
          </a:p>
          <a:p>
            <a:pPr marL="0" indent="0">
              <a:spcBef>
                <a:spcPct val="0"/>
              </a:spcBef>
              <a:buFont typeface="Arial" charset="0"/>
              <a:buNone/>
            </a:pPr>
            <a:r>
              <a:rPr lang="en-US" altLang="en-US" sz="1500" b="1" dirty="0">
                <a:latin typeface="Courier New" charset="0"/>
                <a:ea typeface="Courier New" charset="0"/>
                <a:cs typeface="Courier New" charset="0"/>
              </a:rPr>
              <a:t>        ratio       1.857143      .9114712    3.78397</a:t>
            </a:r>
          </a:p>
          <a:p>
            <a:pPr marL="0" indent="0">
              <a:spcBef>
                <a:spcPct val="0"/>
              </a:spcBef>
              <a:buFont typeface="Arial" charset="0"/>
              <a:buNone/>
            </a:pPr>
            <a:r>
              <a:rPr lang="en-US" altLang="en-US" sz="1500" b="1" dirty="0">
                <a:latin typeface="Courier New" charset="0"/>
                <a:ea typeface="Courier New" charset="0"/>
                <a:cs typeface="Courier New" charset="0"/>
              </a:rPr>
              <a:t>        rel. diff.        .3      .0159742   .5840258</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odds ratio         3      .7486845     17.228   (exact)</a:t>
            </a:r>
          </a:p>
        </p:txBody>
      </p:sp>
      <p:sp>
        <p:nvSpPr>
          <p:cNvPr id="61442"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3485EFF0-FE49-7A44-84A9-7E6196D2DE62}" type="slidenum">
              <a:rPr lang="en-US" altLang="en-US" sz="1200">
                <a:solidFill>
                  <a:srgbClr val="898989"/>
                </a:solidFill>
                <a:latin typeface="Arial" charset="0"/>
              </a:rPr>
              <a:pPr>
                <a:spcBef>
                  <a:spcPct val="0"/>
                </a:spcBef>
                <a:buFontTx/>
                <a:buNone/>
              </a:pPr>
              <a:t>37</a:t>
            </a:fld>
            <a:endParaRPr lang="en-US" altLang="en-US" sz="1200">
              <a:solidFill>
                <a:srgbClr val="898989"/>
              </a:solidFill>
              <a:latin typeface="Arial" charset="0"/>
            </a:endParaRPr>
          </a:p>
        </p:txBody>
      </p:sp>
      <p:sp>
        <p:nvSpPr>
          <p:cNvPr id="5" name="Oval 4"/>
          <p:cNvSpPr/>
          <p:nvPr/>
        </p:nvSpPr>
        <p:spPr>
          <a:xfrm>
            <a:off x="0" y="3581400"/>
            <a:ext cx="7010400" cy="9906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14840630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2"/>
          <p:cNvSpPr>
            <a:spLocks noGrp="1"/>
          </p:cNvSpPr>
          <p:nvPr>
            <p:ph idx="1"/>
          </p:nvPr>
        </p:nvSpPr>
        <p:spPr/>
        <p:txBody>
          <a:bodyPr/>
          <a:lstStyle/>
          <a:p>
            <a:r>
              <a:rPr lang="en-US" altLang="en-US"/>
              <a:t>Note that the McNemar test is only for </a:t>
            </a:r>
            <a:r>
              <a:rPr lang="en-US" altLang="en-US" u="sng"/>
              <a:t>MATCHED</a:t>
            </a:r>
            <a:r>
              <a:rPr lang="en-US" altLang="en-US"/>
              <a:t> data</a:t>
            </a:r>
          </a:p>
          <a:p>
            <a:r>
              <a:rPr lang="en-US" altLang="en-US"/>
              <a:t>It is quite possible to collect unmatched case control data.  Then you analyze using the chi-square methods presented earlier.</a:t>
            </a:r>
          </a:p>
        </p:txBody>
      </p:sp>
      <p:sp>
        <p:nvSpPr>
          <p:cNvPr id="62467"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FBA2E3CB-3743-C047-90FF-8782C396207D}" type="slidenum">
              <a:rPr lang="en-US" altLang="en-US" sz="1200">
                <a:solidFill>
                  <a:srgbClr val="898989"/>
                </a:solidFill>
                <a:latin typeface="Arial" charset="0"/>
              </a:rPr>
              <a:pPr>
                <a:spcBef>
                  <a:spcPct val="0"/>
                </a:spcBef>
                <a:buFontTx/>
                <a:buNone/>
              </a:pPr>
              <a:t>38</a:t>
            </a:fld>
            <a:endParaRPr lang="en-US" altLang="en-US" sz="1200">
              <a:solidFill>
                <a:srgbClr val="898989"/>
              </a:solidFill>
              <a:latin typeface="Arial" charset="0"/>
            </a:endParaRPr>
          </a:p>
        </p:txBody>
      </p:sp>
      <p:sp>
        <p:nvSpPr>
          <p:cNvPr id="5" name="Title 1"/>
          <p:cNvSpPr>
            <a:spLocks noGrp="1"/>
          </p:cNvSpPr>
          <p:nvPr>
            <p:ph type="title"/>
          </p:nvPr>
        </p:nvSpPr>
        <p:spPr/>
        <p:txBody>
          <a:bodyPr/>
          <a:lstStyle/>
          <a:p>
            <a:r>
              <a:rPr lang="en-US" altLang="en-US" dirty="0"/>
              <a:t>Paired dichotomous data</a:t>
            </a:r>
          </a:p>
        </p:txBody>
      </p:sp>
    </p:spTree>
    <p:extLst>
      <p:ext uri="{BB962C8B-B14F-4D97-AF65-F5344CB8AC3E}">
        <p14:creationId xmlns:p14="http://schemas.microsoft.com/office/powerpoint/2010/main" val="17728403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a:xfrm>
            <a:off x="457200" y="274638"/>
            <a:ext cx="8229600" cy="715962"/>
          </a:xfrm>
        </p:spPr>
        <p:txBody>
          <a:bodyPr/>
          <a:lstStyle/>
          <a:p>
            <a:r>
              <a:rPr lang="en-US" altLang="en-US"/>
              <a:t>Paired dichotomous data</a:t>
            </a:r>
          </a:p>
        </p:txBody>
      </p:sp>
      <p:sp>
        <p:nvSpPr>
          <p:cNvPr id="63490" name="Content Placeholder 2"/>
          <p:cNvSpPr>
            <a:spLocks noGrp="1"/>
          </p:cNvSpPr>
          <p:nvPr>
            <p:ph idx="1"/>
          </p:nvPr>
        </p:nvSpPr>
        <p:spPr>
          <a:xfrm>
            <a:off x="381000" y="1371600"/>
            <a:ext cx="8229600" cy="5257800"/>
          </a:xfrm>
        </p:spPr>
        <p:txBody>
          <a:bodyPr/>
          <a:lstStyle/>
          <a:p>
            <a:r>
              <a:rPr lang="en-US" altLang="en-US" dirty="0"/>
              <a:t>For </a:t>
            </a:r>
            <a:r>
              <a:rPr lang="en-US" altLang="en-US" u="sng" dirty="0"/>
              <a:t>before and after </a:t>
            </a:r>
            <a:r>
              <a:rPr lang="en-US" altLang="en-US" dirty="0"/>
              <a:t>data, the pairs are the individual participant, and the four outcomes might be:</a:t>
            </a:r>
          </a:p>
          <a:p>
            <a:pPr lvl="2">
              <a:buFont typeface="Arial" charset="0"/>
              <a:buNone/>
            </a:pPr>
            <a:r>
              <a:rPr lang="en-US" altLang="en-US" dirty="0"/>
              <a:t>1.  “Yes” before + “Yes” after (no change)</a:t>
            </a:r>
          </a:p>
          <a:p>
            <a:pPr lvl="2">
              <a:buFont typeface="Arial" charset="0"/>
              <a:buNone/>
            </a:pPr>
            <a:r>
              <a:rPr lang="en-US" altLang="en-US" dirty="0"/>
              <a:t>2. “No” before + “No” after (no change)</a:t>
            </a:r>
          </a:p>
          <a:p>
            <a:pPr lvl="2">
              <a:buFont typeface="Arial" charset="0"/>
              <a:buNone/>
            </a:pPr>
            <a:r>
              <a:rPr lang="en-US" altLang="en-US" dirty="0"/>
              <a:t>3.  “Yes” before + “No” after</a:t>
            </a:r>
          </a:p>
          <a:p>
            <a:pPr lvl="2">
              <a:buFont typeface="Arial" charset="0"/>
              <a:buNone/>
            </a:pPr>
            <a:r>
              <a:rPr lang="en-US" altLang="en-US" dirty="0"/>
              <a:t>4.  “No” before + “Yes” after</a:t>
            </a:r>
          </a:p>
          <a:p>
            <a:r>
              <a:rPr lang="en-US" altLang="en-US" dirty="0"/>
              <a:t>e.g.  Positive biomarker test  at baseline and 3 months follow up</a:t>
            </a:r>
          </a:p>
          <a:p>
            <a:pPr lvl="1">
              <a:buFont typeface="Arial" charset="0"/>
              <a:buNone/>
            </a:pPr>
            <a:endParaRPr lang="en-US" altLang="en-US" dirty="0"/>
          </a:p>
          <a:p>
            <a:pPr lvl="1">
              <a:buFont typeface="Arial" charset="0"/>
              <a:buNone/>
            </a:pPr>
            <a:endParaRPr lang="en-US" altLang="en-US" dirty="0"/>
          </a:p>
        </p:txBody>
      </p:sp>
      <p:sp>
        <p:nvSpPr>
          <p:cNvPr id="63491"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A3FE8DFD-7A7A-F047-AD9A-9F89EFBA6D31}" type="slidenum">
              <a:rPr lang="en-US" altLang="en-US" sz="1200">
                <a:solidFill>
                  <a:srgbClr val="898989"/>
                </a:solidFill>
                <a:latin typeface="Arial" charset="0"/>
              </a:rPr>
              <a:pPr>
                <a:spcBef>
                  <a:spcPct val="0"/>
                </a:spcBef>
                <a:buFontTx/>
                <a:buNone/>
              </a:pPr>
              <a:t>39</a:t>
            </a:fld>
            <a:endParaRPr lang="en-US" altLang="en-US" sz="1200">
              <a:solidFill>
                <a:srgbClr val="898989"/>
              </a:solidFill>
              <a:latin typeface="Arial" charset="0"/>
            </a:endParaRPr>
          </a:p>
        </p:txBody>
      </p:sp>
    </p:spTree>
    <p:extLst>
      <p:ext uri="{BB962C8B-B14F-4D97-AF65-F5344CB8AC3E}">
        <p14:creationId xmlns:p14="http://schemas.microsoft.com/office/powerpoint/2010/main" val="1940316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5221" y="990600"/>
            <a:ext cx="8229600" cy="4525963"/>
          </a:xfrm>
        </p:spPr>
        <p:txBody>
          <a:bodyPr/>
          <a:lstStyle/>
          <a:p>
            <a:pPr marL="0" indent="0">
              <a:buNone/>
            </a:pPr>
            <a:r>
              <a:rPr lang="en-US" sz="1200" b="1" dirty="0">
                <a:latin typeface="Courier New" charset="0"/>
                <a:ea typeface="Courier New" charset="0"/>
                <a:cs typeface="Courier New" charset="0"/>
              </a:rPr>
              <a:t>. power </a:t>
            </a:r>
            <a:r>
              <a:rPr lang="en-US" sz="1200" b="1" dirty="0" err="1">
                <a:latin typeface="Courier New" charset="0"/>
                <a:ea typeface="Courier New" charset="0"/>
                <a:cs typeface="Courier New" charset="0"/>
              </a:rPr>
              <a:t>twomeans</a:t>
            </a:r>
            <a:r>
              <a:rPr lang="en-US" sz="1200" b="1" dirty="0">
                <a:latin typeface="Courier New" charset="0"/>
                <a:ea typeface="Courier New" charset="0"/>
                <a:cs typeface="Courier New" charset="0"/>
              </a:rPr>
              <a:t> 350 450, </a:t>
            </a:r>
            <a:r>
              <a:rPr lang="en-US" sz="1200" b="1" dirty="0" err="1">
                <a:latin typeface="Courier New" charset="0"/>
                <a:ea typeface="Courier New" charset="0"/>
                <a:cs typeface="Courier New" charset="0"/>
              </a:rPr>
              <a:t>sd</a:t>
            </a:r>
            <a:r>
              <a:rPr lang="en-US" sz="1200" b="1" dirty="0">
                <a:latin typeface="Courier New" charset="0"/>
                <a:ea typeface="Courier New" charset="0"/>
                <a:cs typeface="Courier New" charset="0"/>
              </a:rPr>
              <a:t>(250)</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Performing iteration ...</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Estimated sample sizes for a two-sample means test</a:t>
            </a:r>
          </a:p>
          <a:p>
            <a:pPr marL="0" indent="0">
              <a:buNone/>
            </a:pPr>
            <a:r>
              <a:rPr lang="en-US" sz="1200" b="1" dirty="0">
                <a:latin typeface="Courier New" charset="0"/>
                <a:ea typeface="Courier New" charset="0"/>
                <a:cs typeface="Courier New" charset="0"/>
              </a:rPr>
              <a:t>t test assuming sd1 = sd2 = </a:t>
            </a:r>
            <a:r>
              <a:rPr lang="en-US" sz="1200" b="1" dirty="0" err="1">
                <a:latin typeface="Courier New" charset="0"/>
                <a:ea typeface="Courier New" charset="0"/>
                <a:cs typeface="Courier New" charset="0"/>
              </a:rPr>
              <a:t>sd</a:t>
            </a:r>
            <a:endParaRPr lang="en-US" sz="1200" b="1" dirty="0">
              <a:latin typeface="Courier New" charset="0"/>
              <a:ea typeface="Courier New" charset="0"/>
              <a:cs typeface="Courier New" charset="0"/>
            </a:endParaRPr>
          </a:p>
          <a:p>
            <a:pPr marL="0" indent="0">
              <a:buNone/>
            </a:pPr>
            <a:r>
              <a:rPr lang="en-US" sz="1200" b="1" dirty="0">
                <a:latin typeface="Courier New" charset="0"/>
                <a:ea typeface="Courier New" charset="0"/>
                <a:cs typeface="Courier New" charset="0"/>
              </a:rPr>
              <a:t>Ho: m2 = m1  versus  Ha: m2 != m1</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Study parameters:</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alpha =    0.0500</a:t>
            </a:r>
          </a:p>
          <a:p>
            <a:pPr marL="0" indent="0">
              <a:buNone/>
            </a:pPr>
            <a:r>
              <a:rPr lang="en-US" sz="1200" b="1" dirty="0">
                <a:latin typeface="Courier New" charset="0"/>
                <a:ea typeface="Courier New" charset="0"/>
                <a:cs typeface="Courier New" charset="0"/>
              </a:rPr>
              <a:t>        power =    0.8000</a:t>
            </a:r>
          </a:p>
          <a:p>
            <a:pPr marL="0" indent="0">
              <a:buNone/>
            </a:pPr>
            <a:r>
              <a:rPr lang="en-US" sz="1200" b="1" dirty="0">
                <a:latin typeface="Courier New" charset="0"/>
                <a:ea typeface="Courier New" charset="0"/>
                <a:cs typeface="Courier New" charset="0"/>
              </a:rPr>
              <a:t>        delta =  100.0000</a:t>
            </a:r>
          </a:p>
          <a:p>
            <a:pPr marL="0" indent="0">
              <a:buNone/>
            </a:pPr>
            <a:r>
              <a:rPr lang="en-US" sz="1200" b="1" dirty="0">
                <a:latin typeface="Courier New" charset="0"/>
                <a:ea typeface="Courier New" charset="0"/>
                <a:cs typeface="Courier New" charset="0"/>
              </a:rPr>
              <a:t>           m1 =  350.0000</a:t>
            </a:r>
          </a:p>
          <a:p>
            <a:pPr marL="0" indent="0">
              <a:buNone/>
            </a:pPr>
            <a:r>
              <a:rPr lang="en-US" sz="1200" b="1" dirty="0">
                <a:latin typeface="Courier New" charset="0"/>
                <a:ea typeface="Courier New" charset="0"/>
                <a:cs typeface="Courier New" charset="0"/>
              </a:rPr>
              <a:t>           m2 =  450.0000</a:t>
            </a:r>
          </a:p>
          <a:p>
            <a:pPr marL="0" indent="0">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sd</a:t>
            </a:r>
            <a:r>
              <a:rPr lang="en-US" sz="1200" b="1" dirty="0">
                <a:latin typeface="Courier New" charset="0"/>
                <a:ea typeface="Courier New" charset="0"/>
                <a:cs typeface="Courier New" charset="0"/>
              </a:rPr>
              <a:t> =  250.0000</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Estimated sample sizes:</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            N =       200</a:t>
            </a:r>
          </a:p>
          <a:p>
            <a:pPr marL="0" indent="0">
              <a:buNone/>
            </a:pPr>
            <a:r>
              <a:rPr lang="en-US" sz="1200" b="1" dirty="0">
                <a:latin typeface="Courier New" charset="0"/>
                <a:ea typeface="Courier New" charset="0"/>
                <a:cs typeface="Courier New" charset="0"/>
              </a:rPr>
              <a:t>  N per group =       100</a:t>
            </a:r>
          </a:p>
          <a:p>
            <a:pPr marL="0" indent="0">
              <a:buNone/>
            </a:pPr>
            <a:r>
              <a:rPr lang="en-US" sz="1200" dirty="0">
                <a:latin typeface="Courier New" charset="0"/>
                <a:ea typeface="Courier New" charset="0"/>
                <a:cs typeface="Courier New" charset="0"/>
              </a:rPr>
              <a:t> </a:t>
            </a:r>
          </a:p>
          <a:p>
            <a:pPr marL="0" indent="0" eaLnBrk="1" fontAlgn="auto" hangingPunct="1">
              <a:spcBef>
                <a:spcPts val="0"/>
              </a:spcBef>
              <a:spcAft>
                <a:spcPts val="0"/>
              </a:spcAft>
              <a:buNone/>
            </a:pPr>
            <a:endParaRPr lang="en-US" sz="1200" dirty="0">
              <a:latin typeface="Courier New" charset="0"/>
              <a:ea typeface="Courier New" charset="0"/>
              <a:cs typeface="Courier New" charset="0"/>
            </a:endParaRP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4</a:t>
            </a:fld>
            <a:endParaRPr lang="en-US"/>
          </a:p>
        </p:txBody>
      </p:sp>
      <p:sp>
        <p:nvSpPr>
          <p:cNvPr id="5" name="TextBox 4"/>
          <p:cNvSpPr txBox="1"/>
          <p:nvPr/>
        </p:nvSpPr>
        <p:spPr>
          <a:xfrm>
            <a:off x="1676400" y="178887"/>
            <a:ext cx="5339923" cy="646331"/>
          </a:xfrm>
          <a:prstGeom prst="rect">
            <a:avLst/>
          </a:prstGeom>
          <a:noFill/>
        </p:spPr>
        <p:txBody>
          <a:bodyPr wrap="none" rtlCol="0">
            <a:spAutoFit/>
          </a:bodyPr>
          <a:lstStyle/>
          <a:p>
            <a:r>
              <a:rPr lang="en-US" sz="3600" dirty="0"/>
              <a:t>Sample size Calculations</a:t>
            </a:r>
          </a:p>
        </p:txBody>
      </p:sp>
    </p:spTree>
    <p:extLst>
      <p:ext uri="{BB962C8B-B14F-4D97-AF65-F5344CB8AC3E}">
        <p14:creationId xmlns:p14="http://schemas.microsoft.com/office/powerpoint/2010/main" val="21463741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304800" y="304800"/>
            <a:ext cx="8686800" cy="1143000"/>
          </a:xfrm>
        </p:spPr>
        <p:txBody>
          <a:bodyPr/>
          <a:lstStyle/>
          <a:p>
            <a:r>
              <a:rPr lang="en-US" altLang="en-US" sz="3600"/>
              <a:t>Self-reported alcohol consumption in Uganda</a:t>
            </a:r>
            <a:br>
              <a:rPr lang="en-US" altLang="en-US" sz="3600"/>
            </a:br>
            <a:r>
              <a:rPr lang="en-US" altLang="en-US" sz="3600"/>
              <a:t>McNemar’s test for paired data</a:t>
            </a:r>
          </a:p>
        </p:txBody>
      </p:sp>
      <p:sp>
        <p:nvSpPr>
          <p:cNvPr id="64514"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485632A4-EB0A-D541-8880-D818151F3ABB}" type="slidenum">
              <a:rPr lang="en-US" altLang="en-US" sz="1200">
                <a:solidFill>
                  <a:srgbClr val="898989"/>
                </a:solidFill>
                <a:latin typeface="Arial" charset="0"/>
              </a:rPr>
              <a:pPr>
                <a:spcBef>
                  <a:spcPct val="0"/>
                </a:spcBef>
                <a:buFontTx/>
                <a:buNone/>
              </a:pPr>
              <a:t>40</a:t>
            </a:fld>
            <a:endParaRPr lang="en-US" altLang="en-US" sz="1200">
              <a:solidFill>
                <a:srgbClr val="898989"/>
              </a:solidFill>
              <a:latin typeface="Arial" charset="0"/>
            </a:endParaRPr>
          </a:p>
        </p:txBody>
      </p:sp>
      <p:sp>
        <p:nvSpPr>
          <p:cNvPr id="64515" name="Content Placeholder 6"/>
          <p:cNvSpPr>
            <a:spLocks noGrp="1"/>
          </p:cNvSpPr>
          <p:nvPr>
            <p:ph idx="1"/>
          </p:nvPr>
        </p:nvSpPr>
        <p:spPr>
          <a:xfrm>
            <a:off x="304800" y="1676400"/>
            <a:ext cx="8229600" cy="3429000"/>
          </a:xfrm>
        </p:spPr>
        <p:txBody>
          <a:bodyPr/>
          <a:lstStyle/>
          <a:p>
            <a:r>
              <a:rPr lang="en-US" altLang="en-US" sz="2800" dirty="0"/>
              <a:t>Null hypothesis:  No change in the proportion </a:t>
            </a:r>
            <a:r>
              <a:rPr lang="en-US" altLang="en-US" sz="2800" dirty="0" err="1"/>
              <a:t>PEth</a:t>
            </a:r>
            <a:r>
              <a:rPr lang="en-US" altLang="en-US" sz="2800" dirty="0"/>
              <a:t>+ (≥50 ng/ml) from baseline to 3 months in persons entering HIV care in Uganda</a:t>
            </a:r>
          </a:p>
          <a:p>
            <a:pPr lvl="1"/>
            <a:endParaRPr lang="en-US" altLang="en-US" sz="1200" dirty="0">
              <a:latin typeface="Courier New" charset="0"/>
              <a:ea typeface="Courier New" charset="0"/>
              <a:cs typeface="Courier New" charset="0"/>
            </a:endParaRPr>
          </a:p>
          <a:p>
            <a:pPr lvl="1"/>
            <a:endParaRPr lang="en-US" altLang="en-US" sz="1200" dirty="0">
              <a:latin typeface="Courier New" charset="0"/>
              <a:ea typeface="Courier New" charset="0"/>
              <a:cs typeface="Courier New" charset="0"/>
            </a:endParaRPr>
          </a:p>
          <a:p>
            <a:pPr>
              <a:spcBef>
                <a:spcPct val="0"/>
              </a:spcBef>
              <a:buFont typeface="Arial" charset="0"/>
              <a:buNone/>
            </a:pPr>
            <a:r>
              <a:rPr lang="en-US" altLang="en-US" sz="1400" b="1" dirty="0">
                <a:latin typeface="Courier New" charset="0"/>
                <a:ea typeface="Courier New" charset="0"/>
                <a:cs typeface="Courier New" charset="0"/>
              </a:rPr>
              <a:t>. tab peth0_50 peth3_50</a:t>
            </a:r>
          </a:p>
          <a:p>
            <a:pPr>
              <a:spcBef>
                <a:spcPct val="0"/>
              </a:spcBef>
              <a:buFont typeface="Arial" charset="0"/>
              <a:buNone/>
            </a:pPr>
            <a:endParaRPr lang="en-US" altLang="en-US" sz="1400" b="1" dirty="0">
              <a:latin typeface="Courier New" charset="0"/>
              <a:ea typeface="Courier New" charset="0"/>
              <a:cs typeface="Courier New" charset="0"/>
            </a:endParaRPr>
          </a:p>
          <a:p>
            <a:pPr>
              <a:spcBef>
                <a:spcPct val="0"/>
              </a:spcBef>
              <a:buFont typeface="Arial" charset="0"/>
              <a:buNone/>
            </a:pPr>
            <a:r>
              <a:rPr lang="en-US" altLang="en-US" sz="1400" b="1" dirty="0">
                <a:latin typeface="Courier New" charset="0"/>
                <a:ea typeface="Courier New" charset="0"/>
                <a:cs typeface="Courier New" charset="0"/>
              </a:rPr>
              <a:t>           |       peth3_50</a:t>
            </a:r>
          </a:p>
          <a:p>
            <a:pPr>
              <a:spcBef>
                <a:spcPct val="0"/>
              </a:spcBef>
              <a:buFont typeface="Arial" charset="0"/>
              <a:buNone/>
            </a:pPr>
            <a:r>
              <a:rPr lang="en-US" altLang="en-US" sz="1400" b="1" dirty="0">
                <a:latin typeface="Courier New" charset="0"/>
                <a:ea typeface="Courier New" charset="0"/>
                <a:cs typeface="Courier New" charset="0"/>
              </a:rPr>
              <a:t>  peth0_50 |         0          1 |     Total</a:t>
            </a:r>
          </a:p>
          <a:p>
            <a:pPr>
              <a:spcBef>
                <a:spcPct val="0"/>
              </a:spcBef>
              <a:buFont typeface="Arial" charset="0"/>
              <a:buNone/>
            </a:pPr>
            <a:r>
              <a:rPr lang="en-US" altLang="en-US" sz="1400" b="1" dirty="0">
                <a:latin typeface="Courier New" charset="0"/>
                <a:ea typeface="Courier New" charset="0"/>
                <a:cs typeface="Courier New" charset="0"/>
              </a:rPr>
              <a:t>-----------+----------------------+----------</a:t>
            </a:r>
          </a:p>
          <a:p>
            <a:pPr>
              <a:spcBef>
                <a:spcPct val="0"/>
              </a:spcBef>
              <a:buFont typeface="Arial" charset="0"/>
              <a:buNone/>
            </a:pPr>
            <a:r>
              <a:rPr lang="en-US" altLang="en-US" sz="1400" b="1" dirty="0">
                <a:latin typeface="Courier New" charset="0"/>
                <a:ea typeface="Courier New" charset="0"/>
                <a:cs typeface="Courier New" charset="0"/>
              </a:rPr>
              <a:t>         0 |        78          7 |        85 </a:t>
            </a:r>
          </a:p>
          <a:p>
            <a:pPr>
              <a:spcBef>
                <a:spcPct val="0"/>
              </a:spcBef>
              <a:buFont typeface="Arial" charset="0"/>
              <a:buNone/>
            </a:pPr>
            <a:r>
              <a:rPr lang="en-US" altLang="en-US" sz="1400" b="1" dirty="0">
                <a:latin typeface="Courier New" charset="0"/>
                <a:ea typeface="Courier New" charset="0"/>
                <a:cs typeface="Courier New" charset="0"/>
              </a:rPr>
              <a:t>         1 |        23         69 |        92 </a:t>
            </a:r>
          </a:p>
          <a:p>
            <a:pPr>
              <a:spcBef>
                <a:spcPct val="0"/>
              </a:spcBef>
              <a:buFont typeface="Arial" charset="0"/>
              <a:buNone/>
            </a:pPr>
            <a:r>
              <a:rPr lang="en-US" altLang="en-US" sz="1400" b="1" dirty="0">
                <a:latin typeface="Courier New" charset="0"/>
                <a:ea typeface="Courier New" charset="0"/>
                <a:cs typeface="Courier New" charset="0"/>
              </a:rPr>
              <a:t>-----------+----------------------+----------</a:t>
            </a:r>
          </a:p>
          <a:p>
            <a:pPr>
              <a:spcBef>
                <a:spcPct val="0"/>
              </a:spcBef>
              <a:buFont typeface="Arial" charset="0"/>
              <a:buNone/>
            </a:pPr>
            <a:r>
              <a:rPr lang="en-US" altLang="en-US" sz="1400" b="1" dirty="0">
                <a:latin typeface="Courier New" charset="0"/>
                <a:ea typeface="Courier New" charset="0"/>
                <a:cs typeface="Courier New" charset="0"/>
              </a:rPr>
              <a:t>     Total |       101         76 |       177 </a:t>
            </a:r>
          </a:p>
          <a:p>
            <a:pPr>
              <a:spcBef>
                <a:spcPct val="0"/>
              </a:spcBef>
              <a:buFont typeface="Arial" charset="0"/>
              <a:buNone/>
            </a:pPr>
            <a:endParaRPr lang="en-US" altLang="en-US" sz="1100" b="1" dirty="0">
              <a:latin typeface="Courier New" charset="0"/>
              <a:ea typeface="Courier New" charset="0"/>
              <a:cs typeface="Courier New" charset="0"/>
            </a:endParaRPr>
          </a:p>
          <a:p>
            <a:pPr>
              <a:spcBef>
                <a:spcPct val="0"/>
              </a:spcBef>
              <a:buFont typeface="Arial" charset="0"/>
              <a:buNone/>
            </a:pPr>
            <a:endParaRPr lang="en-US" altLang="en-US" sz="1100" b="1" dirty="0">
              <a:latin typeface="Courier New" charset="0"/>
              <a:ea typeface="Courier New" charset="0"/>
              <a:cs typeface="Courier New" charset="0"/>
            </a:endParaRPr>
          </a:p>
          <a:p>
            <a:pPr>
              <a:spcBef>
                <a:spcPct val="0"/>
              </a:spcBef>
              <a:buFont typeface="Arial" charset="0"/>
              <a:buNone/>
            </a:pPr>
            <a:endParaRPr lang="en-US" altLang="en-US" sz="1100" b="1" dirty="0">
              <a:latin typeface="Courier New" charset="0"/>
              <a:ea typeface="Courier New" charset="0"/>
              <a:cs typeface="Courier New" charset="0"/>
            </a:endParaRPr>
          </a:p>
          <a:p>
            <a:pPr>
              <a:spcBef>
                <a:spcPct val="0"/>
              </a:spcBef>
              <a:buFont typeface="Arial" charset="0"/>
              <a:buNone/>
            </a:pPr>
            <a:endParaRPr lang="en-US" altLang="en-US" sz="1100" b="1" dirty="0">
              <a:latin typeface="Courier New" charset="0"/>
              <a:ea typeface="Courier New" charset="0"/>
              <a:cs typeface="Courier New" charset="0"/>
            </a:endParaRPr>
          </a:p>
          <a:p>
            <a:pPr>
              <a:spcBef>
                <a:spcPct val="0"/>
              </a:spcBef>
              <a:buFont typeface="Arial" charset="0"/>
              <a:buNone/>
            </a:pPr>
            <a:r>
              <a:rPr lang="en-US" altLang="en-US" sz="2000" dirty="0">
                <a:ea typeface="Courier New" charset="0"/>
                <a:cs typeface="Courier New" charset="0"/>
              </a:rPr>
              <a:t>using  </a:t>
            </a:r>
            <a:r>
              <a:rPr lang="en-US" altLang="en-US" sz="2000" dirty="0"/>
              <a:t>BREATH wide </a:t>
            </a:r>
            <a:r>
              <a:rPr lang="en-US" altLang="en-US" sz="2000" dirty="0" err="1"/>
              <a:t>data.dta</a:t>
            </a:r>
            <a:r>
              <a:rPr lang="en-US" altLang="en-US" sz="2000" dirty="0">
                <a:ea typeface="Courier New" charset="0"/>
                <a:cs typeface="Courier New" charset="0"/>
              </a:rPr>
              <a:t> </a:t>
            </a:r>
          </a:p>
          <a:p>
            <a:pPr lvl="1"/>
            <a:endParaRPr lang="en-US" altLang="en-US" sz="1200" b="1" dirty="0">
              <a:latin typeface="Courier New" charset="0"/>
              <a:ea typeface="Courier New" charset="0"/>
              <a:cs typeface="Courier New" charset="0"/>
            </a:endParaRPr>
          </a:p>
          <a:p>
            <a:pPr lvl="1"/>
            <a:endParaRPr lang="en-US" altLang="en-US" sz="1200" b="1" dirty="0">
              <a:latin typeface="Courier New" charset="0"/>
              <a:ea typeface="Courier New" charset="0"/>
              <a:cs typeface="Courier New" charset="0"/>
            </a:endParaRPr>
          </a:p>
          <a:p>
            <a:pPr lvl="1"/>
            <a:endParaRPr lang="en-US" altLang="en-US" sz="1200" b="1" dirty="0">
              <a:latin typeface="Courier New" charset="0"/>
              <a:ea typeface="Courier New" charset="0"/>
              <a:cs typeface="Courier New" charset="0"/>
            </a:endParaRPr>
          </a:p>
        </p:txBody>
      </p:sp>
    </p:spTree>
    <p:extLst>
      <p:ext uri="{BB962C8B-B14F-4D97-AF65-F5344CB8AC3E}">
        <p14:creationId xmlns:p14="http://schemas.microsoft.com/office/powerpoint/2010/main" val="13560676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Content Placeholder 2"/>
          <p:cNvSpPr>
            <a:spLocks noGrp="1"/>
          </p:cNvSpPr>
          <p:nvPr>
            <p:ph idx="1"/>
          </p:nvPr>
        </p:nvSpPr>
        <p:spPr>
          <a:xfrm>
            <a:off x="457200" y="838200"/>
            <a:ext cx="8229600" cy="5334000"/>
          </a:xfrm>
        </p:spPr>
        <p:txBody>
          <a:bodyPr/>
          <a:lstStyle/>
          <a:p>
            <a:pPr>
              <a:buFont typeface="Arial" charset="0"/>
              <a:buNone/>
            </a:pPr>
            <a:r>
              <a:rPr lang="en-US" altLang="en-US" sz="2000" dirty="0">
                <a:latin typeface="Arial" charset="0"/>
                <a:ea typeface="Arial" charset="0"/>
                <a:cs typeface="Arial" charset="0"/>
              </a:rPr>
              <a:t>Matched case-control study command</a:t>
            </a:r>
          </a:p>
          <a:p>
            <a:pPr>
              <a:buFont typeface="Arial" charset="0"/>
              <a:buNone/>
            </a:pPr>
            <a:endParaRPr lang="en-US" altLang="en-US" sz="1300" dirty="0">
              <a:latin typeface="Courier New" charset="0"/>
              <a:ea typeface="Courier New" charset="0"/>
              <a:cs typeface="Courier New" charset="0"/>
            </a:endParaRPr>
          </a:p>
          <a:p>
            <a:pPr>
              <a:buFont typeface="Arial" charset="0"/>
              <a:buNone/>
            </a:pPr>
            <a:r>
              <a:rPr lang="en-US" altLang="en-US" sz="1300" b="1" dirty="0">
                <a:latin typeface="Courier New" charset="0"/>
                <a:ea typeface="Courier New" charset="0"/>
                <a:cs typeface="Courier New" charset="0"/>
              </a:rPr>
              <a:t>mcc peth0_50 peth3_50</a:t>
            </a:r>
          </a:p>
          <a:p>
            <a:pPr>
              <a:buFont typeface="Arial" charset="0"/>
              <a:buNone/>
            </a:pPr>
            <a:endParaRPr lang="en-US" altLang="en-US" sz="1300" b="1" dirty="0">
              <a:latin typeface="Courier New" charset="0"/>
              <a:ea typeface="Courier New" charset="0"/>
              <a:cs typeface="Courier New" charset="0"/>
            </a:endParaRPr>
          </a:p>
          <a:p>
            <a:pPr>
              <a:buFont typeface="Arial" charset="0"/>
              <a:buNone/>
            </a:pPr>
            <a:r>
              <a:rPr lang="en-US" altLang="en-US" sz="1300" b="1" dirty="0">
                <a:latin typeface="Courier New" charset="0"/>
                <a:ea typeface="Courier New" charset="0"/>
                <a:cs typeface="Courier New" charset="0"/>
              </a:rPr>
              <a:t>                 | Controls               |</a:t>
            </a:r>
          </a:p>
          <a:p>
            <a:pPr>
              <a:buFont typeface="Arial" charset="0"/>
              <a:buNone/>
            </a:pPr>
            <a:r>
              <a:rPr lang="en-US" altLang="en-US" sz="1300" b="1" dirty="0">
                <a:latin typeface="Courier New" charset="0"/>
                <a:ea typeface="Courier New" charset="0"/>
                <a:cs typeface="Courier New" charset="0"/>
              </a:rPr>
              <a:t>Cases            |   Exposed   Unexposed  |      Total</a:t>
            </a:r>
          </a:p>
          <a:p>
            <a:pPr>
              <a:buFont typeface="Arial" charset="0"/>
              <a:buNone/>
            </a:pPr>
            <a:r>
              <a:rPr lang="en-US" altLang="en-US" sz="1300" b="1" dirty="0">
                <a:latin typeface="Courier New" charset="0"/>
                <a:ea typeface="Courier New" charset="0"/>
                <a:cs typeface="Courier New" charset="0"/>
              </a:rPr>
              <a:t>-----------------+------------------------+------------</a:t>
            </a:r>
          </a:p>
          <a:p>
            <a:pPr>
              <a:buFont typeface="Arial" charset="0"/>
              <a:buNone/>
            </a:pPr>
            <a:r>
              <a:rPr lang="en-US" altLang="en-US" sz="1300" b="1" dirty="0">
                <a:latin typeface="Courier New" charset="0"/>
                <a:ea typeface="Courier New" charset="0"/>
                <a:cs typeface="Courier New" charset="0"/>
              </a:rPr>
              <a:t>         Exposed |        69          23  |         92</a:t>
            </a:r>
          </a:p>
          <a:p>
            <a:pPr>
              <a:buFont typeface="Arial" charset="0"/>
              <a:buNone/>
            </a:pPr>
            <a:r>
              <a:rPr lang="en-US" altLang="en-US" sz="1300" b="1" dirty="0">
                <a:latin typeface="Courier New" charset="0"/>
                <a:ea typeface="Courier New" charset="0"/>
                <a:cs typeface="Courier New" charset="0"/>
              </a:rPr>
              <a:t>       Unexposed |         7          78  |         85</a:t>
            </a:r>
          </a:p>
          <a:p>
            <a:pPr>
              <a:buFont typeface="Arial" charset="0"/>
              <a:buNone/>
            </a:pPr>
            <a:r>
              <a:rPr lang="en-US" altLang="en-US" sz="1300" b="1" dirty="0">
                <a:latin typeface="Courier New" charset="0"/>
                <a:ea typeface="Courier New" charset="0"/>
                <a:cs typeface="Courier New" charset="0"/>
              </a:rPr>
              <a:t>-----------------+------------------------+------------</a:t>
            </a:r>
          </a:p>
          <a:p>
            <a:pPr>
              <a:buFont typeface="Arial" charset="0"/>
              <a:buNone/>
            </a:pPr>
            <a:r>
              <a:rPr lang="en-US" altLang="en-US" sz="1300" b="1" dirty="0">
                <a:latin typeface="Courier New" charset="0"/>
                <a:ea typeface="Courier New" charset="0"/>
                <a:cs typeface="Courier New" charset="0"/>
              </a:rPr>
              <a:t>           Total |        76         101  |        177</a:t>
            </a:r>
          </a:p>
          <a:p>
            <a:pPr>
              <a:buFont typeface="Arial" charset="0"/>
              <a:buNone/>
            </a:pPr>
            <a:endParaRPr lang="en-US" altLang="en-US" sz="1300" b="1" dirty="0">
              <a:latin typeface="Courier New" charset="0"/>
              <a:ea typeface="Courier New" charset="0"/>
              <a:cs typeface="Courier New" charset="0"/>
            </a:endParaRPr>
          </a:p>
          <a:p>
            <a:pPr>
              <a:buFont typeface="Arial" charset="0"/>
              <a:buNone/>
            </a:pPr>
            <a:r>
              <a:rPr lang="en-US" altLang="en-US" sz="1300" b="1" dirty="0" err="1">
                <a:latin typeface="Courier New" charset="0"/>
                <a:ea typeface="Courier New" charset="0"/>
                <a:cs typeface="Courier New" charset="0"/>
              </a:rPr>
              <a:t>McNemar's</a:t>
            </a:r>
            <a:r>
              <a:rPr lang="en-US" altLang="en-US" sz="1300" b="1" dirty="0">
                <a:latin typeface="Courier New" charset="0"/>
                <a:ea typeface="Courier New" charset="0"/>
                <a:cs typeface="Courier New" charset="0"/>
              </a:rPr>
              <a:t> chi2(1) =      8.53    </a:t>
            </a:r>
            <a:r>
              <a:rPr lang="en-US" altLang="en-US" sz="1300" b="1" dirty="0" err="1">
                <a:latin typeface="Courier New" charset="0"/>
                <a:ea typeface="Courier New" charset="0"/>
                <a:cs typeface="Courier New" charset="0"/>
              </a:rPr>
              <a:t>Prob</a:t>
            </a:r>
            <a:r>
              <a:rPr lang="en-US" altLang="en-US" sz="1300" b="1" dirty="0">
                <a:latin typeface="Courier New" charset="0"/>
                <a:ea typeface="Courier New" charset="0"/>
                <a:cs typeface="Courier New" charset="0"/>
              </a:rPr>
              <a:t> &gt; chi2 = 0.0035</a:t>
            </a:r>
          </a:p>
          <a:p>
            <a:pPr>
              <a:buFont typeface="Arial" charset="0"/>
              <a:buNone/>
            </a:pPr>
            <a:r>
              <a:rPr lang="en-US" altLang="en-US" sz="1300" b="1" dirty="0">
                <a:latin typeface="Courier New" charset="0"/>
                <a:ea typeface="Courier New" charset="0"/>
                <a:cs typeface="Courier New" charset="0"/>
              </a:rPr>
              <a:t>Exact </a:t>
            </a:r>
            <a:r>
              <a:rPr lang="en-US" altLang="en-US" sz="1300" b="1" dirty="0" err="1">
                <a:latin typeface="Courier New" charset="0"/>
                <a:ea typeface="Courier New" charset="0"/>
                <a:cs typeface="Courier New" charset="0"/>
              </a:rPr>
              <a:t>McNemar</a:t>
            </a:r>
            <a:r>
              <a:rPr lang="en-US" altLang="en-US" sz="1300" b="1" dirty="0">
                <a:latin typeface="Courier New" charset="0"/>
                <a:ea typeface="Courier New" charset="0"/>
                <a:cs typeface="Courier New" charset="0"/>
              </a:rPr>
              <a:t> significance probability       = 0.0052</a:t>
            </a:r>
          </a:p>
          <a:p>
            <a:pPr>
              <a:buFont typeface="Arial" charset="0"/>
              <a:buNone/>
            </a:pPr>
            <a:endParaRPr lang="en-US" altLang="en-US" sz="1300" b="1" dirty="0">
              <a:latin typeface="Courier New" charset="0"/>
              <a:ea typeface="Courier New" charset="0"/>
              <a:cs typeface="Courier New" charset="0"/>
            </a:endParaRPr>
          </a:p>
          <a:p>
            <a:pPr>
              <a:buFont typeface="Arial" charset="0"/>
              <a:buNone/>
            </a:pPr>
            <a:r>
              <a:rPr lang="en-US" altLang="en-US" sz="1300" b="1" dirty="0">
                <a:latin typeface="Courier New" charset="0"/>
                <a:ea typeface="Courier New" charset="0"/>
                <a:cs typeface="Courier New" charset="0"/>
              </a:rPr>
              <a:t>Proportion with factor</a:t>
            </a:r>
          </a:p>
          <a:p>
            <a:pPr>
              <a:buFont typeface="Arial" charset="0"/>
              <a:buNone/>
            </a:pPr>
            <a:r>
              <a:rPr lang="en-US" altLang="en-US" sz="1300" b="1" dirty="0">
                <a:latin typeface="Courier New" charset="0"/>
                <a:ea typeface="Courier New" charset="0"/>
                <a:cs typeface="Courier New" charset="0"/>
              </a:rPr>
              <a:t>        Cases        .519774</a:t>
            </a:r>
          </a:p>
          <a:p>
            <a:pPr>
              <a:buFont typeface="Arial" charset="0"/>
              <a:buNone/>
            </a:pPr>
            <a:r>
              <a:rPr lang="en-US" altLang="en-US" sz="1300" b="1" dirty="0">
                <a:latin typeface="Courier New" charset="0"/>
                <a:ea typeface="Courier New" charset="0"/>
                <a:cs typeface="Courier New" charset="0"/>
              </a:rPr>
              <a:t>        Controls    .4293785     [95% Conf. Interval]</a:t>
            </a:r>
          </a:p>
          <a:p>
            <a:pPr>
              <a:buFont typeface="Arial" charset="0"/>
              <a:buNone/>
            </a:pPr>
            <a:r>
              <a:rPr lang="en-US" altLang="en-US" sz="1300" b="1" dirty="0">
                <a:latin typeface="Courier New" charset="0"/>
                <a:ea typeface="Courier New" charset="0"/>
                <a:cs typeface="Courier New" charset="0"/>
              </a:rPr>
              <a:t>                   ---------     --------------------</a:t>
            </a:r>
          </a:p>
          <a:p>
            <a:pPr>
              <a:buFont typeface="Arial" charset="0"/>
              <a:buNone/>
            </a:pPr>
            <a:r>
              <a:rPr lang="en-US" altLang="en-US" sz="1300" b="1" dirty="0">
                <a:latin typeface="Courier New" charset="0"/>
                <a:ea typeface="Courier New" charset="0"/>
                <a:cs typeface="Courier New" charset="0"/>
              </a:rPr>
              <a:t>        difference  .0903955      .0255752   .1552158</a:t>
            </a:r>
          </a:p>
          <a:p>
            <a:pPr>
              <a:buFont typeface="Arial" charset="0"/>
              <a:buNone/>
            </a:pPr>
            <a:r>
              <a:rPr lang="en-US" altLang="en-US" sz="1300" b="1" dirty="0">
                <a:latin typeface="Courier New" charset="0"/>
                <a:ea typeface="Courier New" charset="0"/>
                <a:cs typeface="Courier New" charset="0"/>
              </a:rPr>
              <a:t>        ratio       1.210526      1.064678   1.376355</a:t>
            </a:r>
          </a:p>
          <a:p>
            <a:pPr>
              <a:buFont typeface="Arial" charset="0"/>
              <a:buNone/>
            </a:pPr>
            <a:r>
              <a:rPr lang="en-US" altLang="en-US" sz="1300" b="1" dirty="0">
                <a:latin typeface="Courier New" charset="0"/>
                <a:ea typeface="Courier New" charset="0"/>
                <a:cs typeface="Courier New" charset="0"/>
              </a:rPr>
              <a:t>        rel. diff.  .1584158      .0609088   .2559229</a:t>
            </a:r>
          </a:p>
          <a:p>
            <a:pPr>
              <a:buFont typeface="Arial" charset="0"/>
              <a:buNone/>
            </a:pPr>
            <a:endParaRPr lang="en-US" altLang="en-US" sz="1300" b="1" dirty="0">
              <a:latin typeface="Courier New" charset="0"/>
              <a:ea typeface="Courier New" charset="0"/>
              <a:cs typeface="Courier New" charset="0"/>
            </a:endParaRPr>
          </a:p>
          <a:p>
            <a:pPr>
              <a:buFont typeface="Arial" charset="0"/>
              <a:buNone/>
            </a:pPr>
            <a:r>
              <a:rPr lang="en-US" altLang="en-US" sz="1300" b="1" dirty="0">
                <a:latin typeface="Courier New" charset="0"/>
                <a:ea typeface="Courier New" charset="0"/>
                <a:cs typeface="Courier New" charset="0"/>
              </a:rPr>
              <a:t>        odds ratio  3.285714       1.36498   9.066655   (exact)</a:t>
            </a:r>
          </a:p>
          <a:p>
            <a:pPr>
              <a:buFont typeface="Arial" charset="0"/>
              <a:buNone/>
            </a:pPr>
            <a:endParaRPr lang="en-US" altLang="en-US" sz="1300" b="1" dirty="0">
              <a:latin typeface="Courier New" charset="0"/>
              <a:ea typeface="Courier New" charset="0"/>
              <a:cs typeface="Courier New" charset="0"/>
            </a:endParaRPr>
          </a:p>
        </p:txBody>
      </p:sp>
      <p:sp>
        <p:nvSpPr>
          <p:cNvPr id="65538"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6683B08A-B8D6-924F-9664-98800C5AB7C3}" type="slidenum">
              <a:rPr lang="en-US" altLang="en-US" sz="1200">
                <a:solidFill>
                  <a:srgbClr val="898989"/>
                </a:solidFill>
                <a:latin typeface="Arial" charset="0"/>
              </a:rPr>
              <a:pPr>
                <a:spcBef>
                  <a:spcPct val="0"/>
                </a:spcBef>
                <a:buFontTx/>
                <a:buNone/>
              </a:pPr>
              <a:t>41</a:t>
            </a:fld>
            <a:endParaRPr lang="en-US" altLang="en-US" sz="1200">
              <a:solidFill>
                <a:srgbClr val="898989"/>
              </a:solidFill>
              <a:latin typeface="Arial" charset="0"/>
            </a:endParaRPr>
          </a:p>
        </p:txBody>
      </p:sp>
      <p:sp>
        <p:nvSpPr>
          <p:cNvPr id="5" name="Oval 4"/>
          <p:cNvSpPr/>
          <p:nvPr/>
        </p:nvSpPr>
        <p:spPr>
          <a:xfrm>
            <a:off x="0" y="3124200"/>
            <a:ext cx="6477000" cy="9906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Title 1"/>
          <p:cNvSpPr>
            <a:spLocks noGrp="1"/>
          </p:cNvSpPr>
          <p:nvPr>
            <p:ph type="title"/>
          </p:nvPr>
        </p:nvSpPr>
        <p:spPr>
          <a:xfrm>
            <a:off x="481263" y="-142207"/>
            <a:ext cx="8229600" cy="1143000"/>
          </a:xfrm>
        </p:spPr>
        <p:txBody>
          <a:bodyPr/>
          <a:lstStyle/>
          <a:p>
            <a:r>
              <a:rPr lang="en-US" altLang="en-US" dirty="0"/>
              <a:t>Paired dichotomous data</a:t>
            </a:r>
          </a:p>
        </p:txBody>
      </p:sp>
    </p:spTree>
    <p:extLst>
      <p:ext uri="{BB962C8B-B14F-4D97-AF65-F5344CB8AC3E}">
        <p14:creationId xmlns:p14="http://schemas.microsoft.com/office/powerpoint/2010/main" val="1853672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a:t>Comparison of disease frequencies across groups</a:t>
            </a:r>
          </a:p>
        </p:txBody>
      </p:sp>
      <p:sp>
        <p:nvSpPr>
          <p:cNvPr id="69634" name="Rectangle 3"/>
          <p:cNvSpPr>
            <a:spLocks noGrp="1" noChangeArrowheads="1"/>
          </p:cNvSpPr>
          <p:nvPr>
            <p:ph idx="1"/>
          </p:nvPr>
        </p:nvSpPr>
        <p:spPr>
          <a:xfrm>
            <a:off x="457200" y="1624012"/>
            <a:ext cx="8229600" cy="4525963"/>
          </a:xfrm>
        </p:spPr>
        <p:txBody>
          <a:bodyPr/>
          <a:lstStyle/>
          <a:p>
            <a:pPr eaLnBrk="1" hangingPunct="1"/>
            <a:r>
              <a:rPr lang="en-US" altLang="en-US" sz="2800"/>
              <a:t>The chi-squared test and </a:t>
            </a:r>
            <a:r>
              <a:rPr lang="en-US" altLang="en-US" sz="2800" dirty="0" err="1"/>
              <a:t>McNemar’s</a:t>
            </a:r>
            <a:r>
              <a:rPr lang="en-US" altLang="en-US" sz="2800" dirty="0"/>
              <a:t> test are tests of independence</a:t>
            </a:r>
          </a:p>
          <a:p>
            <a:pPr eaLnBrk="1" hangingPunct="1"/>
            <a:r>
              <a:rPr lang="en-US" altLang="en-US" sz="2800" dirty="0"/>
              <a:t>They do not give us an estimate of how much the two groups differ, i.e. how much the disease outcome varies by the exposure variable</a:t>
            </a:r>
          </a:p>
          <a:p>
            <a:pPr eaLnBrk="1" hangingPunct="1"/>
            <a:r>
              <a:rPr lang="en-US" altLang="en-US" sz="2800" dirty="0"/>
              <a:t>We use odds ratios (OR) and relative risks (RR) as measures of ratios of disease outcome (given exposure or lack of exposure)</a:t>
            </a:r>
          </a:p>
          <a:p>
            <a:pPr eaLnBrk="1" hangingPunct="1"/>
            <a:r>
              <a:rPr lang="en-US" altLang="en-US" sz="2800" dirty="0"/>
              <a:t>The odds ratio and the relative risk are just two examples of “measures of association”</a:t>
            </a:r>
          </a:p>
          <a:p>
            <a:pPr eaLnBrk="1" hangingPunct="1">
              <a:buFont typeface="Wingdings" charset="2"/>
              <a:buNone/>
            </a:pPr>
            <a:endParaRPr lang="en-US" altLang="en-US" sz="2800" dirty="0"/>
          </a:p>
        </p:txBody>
      </p:sp>
      <p:sp>
        <p:nvSpPr>
          <p:cNvPr id="69635"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3709DA6F-9EC9-004F-A30B-11BA0F4327FD}" type="slidenum">
              <a:rPr lang="en-US" altLang="en-US" sz="1200">
                <a:solidFill>
                  <a:srgbClr val="898989"/>
                </a:solidFill>
                <a:latin typeface="Arial" charset="0"/>
              </a:rPr>
              <a:pPr>
                <a:spcBef>
                  <a:spcPct val="0"/>
                </a:spcBef>
                <a:buFontTx/>
                <a:buNone/>
              </a:pPr>
              <a:t>42</a:t>
            </a:fld>
            <a:endParaRPr lang="en-US" altLang="en-US" sz="1200">
              <a:solidFill>
                <a:srgbClr val="898989"/>
              </a:solidFill>
              <a:latin typeface="Arial" charset="0"/>
            </a:endParaRPr>
          </a:p>
        </p:txBody>
      </p:sp>
    </p:spTree>
    <p:extLst>
      <p:ext uri="{BB962C8B-B14F-4D97-AF65-F5344CB8AC3E}">
        <p14:creationId xmlns:p14="http://schemas.microsoft.com/office/powerpoint/2010/main" val="16258381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a:t>Comparison of disease frequencies – relative risk</a:t>
            </a:r>
          </a:p>
        </p:txBody>
      </p:sp>
      <p:graphicFrame>
        <p:nvGraphicFramePr>
          <p:cNvPr id="232500" name="Group 52"/>
          <p:cNvGraphicFramePr>
            <a:graphicFrameLocks noGrp="1"/>
          </p:cNvGraphicFramePr>
          <p:nvPr>
            <p:ph sz="quarter" idx="2"/>
          </p:nvPr>
        </p:nvGraphicFramePr>
        <p:xfrm>
          <a:off x="1524000" y="1544638"/>
          <a:ext cx="4670425" cy="1981200"/>
        </p:xfrm>
        <a:graphic>
          <a:graphicData uri="http://schemas.openxmlformats.org/drawingml/2006/table">
            <a:tbl>
              <a:tblPr/>
              <a:tblGrid>
                <a:gridCol w="12954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1698625">
                  <a:extLst>
                    <a:ext uri="{9D8B030D-6E8A-4147-A177-3AD203B41FA5}">
                      <a16:colId xmlns:a16="http://schemas.microsoft.com/office/drawing/2014/main" val="20003"/>
                    </a:ext>
                  </a:extLst>
                </a:gridCol>
              </a:tblGrid>
              <a:tr h="360363">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Exposure</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1950">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Disease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7813">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b</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a+b</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9400">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c</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d</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c+d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363">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a+c</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b+d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n=a+b+c+d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32488" name="Rectangle 40"/>
          <p:cNvSpPr>
            <a:spLocks noChangeArrowheads="1"/>
          </p:cNvSpPr>
          <p:nvPr/>
        </p:nvSpPr>
        <p:spPr bwMode="auto">
          <a:xfrm>
            <a:off x="228600" y="4267200"/>
            <a:ext cx="8534400" cy="2514600"/>
          </a:xfrm>
          <a:prstGeom prst="rect">
            <a:avLst/>
          </a:prstGeom>
          <a:noFill/>
          <a:ln w="9525">
            <a:noFill/>
            <a:miter lim="800000"/>
            <a:headEnd/>
            <a:tailEnd/>
          </a:ln>
          <a:effectLst/>
        </p:spPr>
        <p:txBody>
          <a:bodyPr/>
          <a:lstStyle/>
          <a:p>
            <a:pPr marL="342900" indent="-342900" eaLnBrk="1" fontAlgn="auto" hangingPunct="1">
              <a:spcBef>
                <a:spcPct val="20000"/>
              </a:spcBef>
              <a:spcAft>
                <a:spcPts val="0"/>
              </a:spcAft>
              <a:buClr>
                <a:schemeClr val="hlink"/>
              </a:buClr>
              <a:buSzPct val="80000"/>
              <a:buFont typeface="Wingdings" pitchFamily="2" charset="2"/>
              <a:buChar char="Ø"/>
              <a:defRPr/>
            </a:pPr>
            <a:r>
              <a:rPr lang="en-US" sz="2800" dirty="0">
                <a:latin typeface="+mn-lt"/>
              </a:rPr>
              <a:t>Risk ratio (or relative risk or relative rate)  </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800" dirty="0">
                <a:latin typeface="+mn-lt"/>
              </a:rPr>
              <a:t>	= P (disease | exposed) / P(disease | unexposed)</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800" dirty="0">
                <a:latin typeface="+mn-lt"/>
              </a:rPr>
              <a:t>	= R</a:t>
            </a:r>
            <a:r>
              <a:rPr lang="en-US" sz="2800" baseline="-25000" dirty="0">
                <a:latin typeface="+mn-lt"/>
              </a:rPr>
              <a:t>e </a:t>
            </a:r>
            <a:r>
              <a:rPr lang="en-US" sz="2800" dirty="0">
                <a:latin typeface="+mn-lt"/>
              </a:rPr>
              <a:t>/ </a:t>
            </a:r>
            <a:r>
              <a:rPr lang="en-US" sz="2800" dirty="0" err="1">
                <a:latin typeface="+mn-lt"/>
              </a:rPr>
              <a:t>R</a:t>
            </a:r>
            <a:r>
              <a:rPr lang="en-US" sz="2800" baseline="-25000" dirty="0" err="1">
                <a:latin typeface="+mn-lt"/>
              </a:rPr>
              <a:t>u</a:t>
            </a:r>
            <a:r>
              <a:rPr lang="en-US" sz="2800" baseline="-25000" dirty="0">
                <a:latin typeface="+mn-lt"/>
              </a:rPr>
              <a:t> </a:t>
            </a:r>
            <a:r>
              <a:rPr lang="en-US" sz="2800" dirty="0">
                <a:latin typeface="+mn-lt"/>
              </a:rPr>
              <a:t>= a</a:t>
            </a:r>
            <a:r>
              <a:rPr lang="en-US" sz="2800" dirty="0">
                <a:latin typeface="+mn-lt"/>
                <a:cs typeface="Arial" charset="0"/>
              </a:rPr>
              <a:t>/</a:t>
            </a:r>
            <a:r>
              <a:rPr lang="en-US" sz="2800" dirty="0">
                <a:latin typeface="+mn-lt"/>
              </a:rPr>
              <a:t>(</a:t>
            </a:r>
            <a:r>
              <a:rPr lang="en-US" sz="2800" dirty="0" err="1">
                <a:latin typeface="+mn-lt"/>
              </a:rPr>
              <a:t>a+c</a:t>
            </a:r>
            <a:r>
              <a:rPr lang="en-US" sz="2800" dirty="0">
                <a:latin typeface="+mn-lt"/>
              </a:rPr>
              <a:t>) </a:t>
            </a:r>
            <a:r>
              <a:rPr lang="en-US" sz="2800" dirty="0">
                <a:latin typeface="+mn-lt"/>
                <a:cs typeface="Arial" charset="0"/>
              </a:rPr>
              <a:t> /  </a:t>
            </a:r>
            <a:r>
              <a:rPr lang="en-US" sz="2800" dirty="0">
                <a:latin typeface="+mn-lt"/>
              </a:rPr>
              <a:t>b/(</a:t>
            </a:r>
            <a:r>
              <a:rPr lang="en-US" sz="2800" dirty="0" err="1">
                <a:latin typeface="+mn-lt"/>
              </a:rPr>
              <a:t>b+d</a:t>
            </a:r>
            <a:r>
              <a:rPr lang="en-US" sz="2800" dirty="0">
                <a:latin typeface="+mn-lt"/>
              </a:rPr>
              <a:t>)</a:t>
            </a:r>
          </a:p>
          <a:p>
            <a:pPr marL="342900" indent="-342900" eaLnBrk="1" fontAlgn="auto" hangingPunct="1">
              <a:spcBef>
                <a:spcPct val="20000"/>
              </a:spcBef>
              <a:spcAft>
                <a:spcPts val="0"/>
              </a:spcAft>
              <a:buClr>
                <a:schemeClr val="hlink"/>
              </a:buClr>
              <a:buSzPct val="80000"/>
              <a:buFont typeface="Wingdings" pitchFamily="2" charset="2"/>
              <a:buNone/>
              <a:defRPr/>
            </a:pPr>
            <a:endParaRPr lang="en-US" sz="2800" dirty="0">
              <a:effectLst>
                <a:outerShdw blurRad="38100" dist="38100" dir="2700000" algn="tl">
                  <a:srgbClr val="000000"/>
                </a:outerShdw>
              </a:effectLst>
              <a:latin typeface="+mn-lt"/>
            </a:endParaRPr>
          </a:p>
        </p:txBody>
      </p:sp>
      <p:sp>
        <p:nvSpPr>
          <p:cNvPr id="70690"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A37ADAFC-B599-8C45-BF32-6DAB5BDEFD19}" type="slidenum">
              <a:rPr lang="en-US" altLang="en-US" sz="1200">
                <a:solidFill>
                  <a:srgbClr val="898989"/>
                </a:solidFill>
                <a:latin typeface="Arial" charset="0"/>
              </a:rPr>
              <a:pPr>
                <a:spcBef>
                  <a:spcPct val="0"/>
                </a:spcBef>
                <a:buFontTx/>
                <a:buNone/>
              </a:pPr>
              <a:t>43</a:t>
            </a:fld>
            <a:endParaRPr lang="en-US" altLang="en-US" sz="1200">
              <a:solidFill>
                <a:srgbClr val="898989"/>
              </a:solidFill>
              <a:latin typeface="Arial" charset="0"/>
            </a:endParaRPr>
          </a:p>
        </p:txBody>
      </p:sp>
    </p:spTree>
    <p:extLst>
      <p:ext uri="{BB962C8B-B14F-4D97-AF65-F5344CB8AC3E}">
        <p14:creationId xmlns:p14="http://schemas.microsoft.com/office/powerpoint/2010/main" val="8806189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a:t>Comparison of disease frequencies – relative risk</a:t>
            </a:r>
          </a:p>
        </p:txBody>
      </p:sp>
      <p:sp>
        <p:nvSpPr>
          <p:cNvPr id="345122" name="Rectangle 34"/>
          <p:cNvSpPr>
            <a:spLocks noChangeArrowheads="1"/>
          </p:cNvSpPr>
          <p:nvPr/>
        </p:nvSpPr>
        <p:spPr bwMode="auto">
          <a:xfrm>
            <a:off x="228600" y="4114800"/>
            <a:ext cx="8458200" cy="1143000"/>
          </a:xfrm>
          <a:prstGeom prst="rect">
            <a:avLst/>
          </a:prstGeom>
          <a:noFill/>
          <a:ln w="9525">
            <a:noFill/>
            <a:miter lim="800000"/>
            <a:headEnd/>
            <a:tailEnd/>
          </a:ln>
          <a:effectLst/>
        </p:spPr>
        <p:txBody>
          <a:bodyPr/>
          <a:lstStyle/>
          <a:p>
            <a:pPr marL="342900" indent="-342900" eaLnBrk="1" fontAlgn="auto" hangingPunct="1">
              <a:spcBef>
                <a:spcPct val="20000"/>
              </a:spcBef>
              <a:spcAft>
                <a:spcPts val="0"/>
              </a:spcAft>
              <a:buClr>
                <a:schemeClr val="hlink"/>
              </a:buClr>
              <a:buSzPct val="80000"/>
              <a:buFont typeface="Wingdings" pitchFamily="2" charset="2"/>
              <a:buChar char="Ø"/>
              <a:defRPr/>
            </a:pPr>
            <a:r>
              <a:rPr lang="en-US" sz="2800" dirty="0">
                <a:latin typeface="+mn-lt"/>
              </a:rPr>
              <a:t>Note that you cannot calculate this entity when you have chosen your sample based on disease status</a:t>
            </a:r>
          </a:p>
          <a:p>
            <a:pPr marL="742950" lvl="1" indent="-285750" eaLnBrk="1" fontAlgn="auto" hangingPunct="1">
              <a:spcBef>
                <a:spcPct val="20000"/>
              </a:spcBef>
              <a:spcAft>
                <a:spcPts val="0"/>
              </a:spcAft>
              <a:buClr>
                <a:schemeClr val="tx2"/>
              </a:buClr>
              <a:buSzPct val="50000"/>
              <a:buFont typeface="Wingdings" pitchFamily="2" charset="2"/>
              <a:buChar char="l"/>
              <a:defRPr/>
            </a:pPr>
            <a:r>
              <a:rPr lang="en-US" sz="2400" dirty="0">
                <a:latin typeface="+mn-lt"/>
              </a:rPr>
              <a:t>i.e. Case-control study – you have fixed the probability of disease a priori (i.e. usually 50%)!  Relative risk is a NO GO!</a:t>
            </a:r>
          </a:p>
          <a:p>
            <a:pPr marL="742950" lvl="1" indent="-285750" eaLnBrk="1" fontAlgn="auto" hangingPunct="1">
              <a:spcBef>
                <a:spcPct val="20000"/>
              </a:spcBef>
              <a:spcAft>
                <a:spcPts val="0"/>
              </a:spcAft>
              <a:buClr>
                <a:schemeClr val="tx2"/>
              </a:buClr>
              <a:buSzPct val="50000"/>
              <a:buFont typeface="Wingdings" pitchFamily="2" charset="2"/>
              <a:buChar char="l"/>
              <a:defRPr/>
            </a:pPr>
            <a:r>
              <a:rPr lang="en-US" sz="2400" dirty="0">
                <a:latin typeface="+mn-lt"/>
              </a:rPr>
              <a:t>You can calculate it but it won’t have any meaning…</a:t>
            </a:r>
          </a:p>
          <a:p>
            <a:pPr marL="342900" indent="-342900" eaLnBrk="1" fontAlgn="auto" hangingPunct="1">
              <a:spcBef>
                <a:spcPct val="20000"/>
              </a:spcBef>
              <a:spcAft>
                <a:spcPts val="0"/>
              </a:spcAft>
              <a:buClr>
                <a:schemeClr val="hlink"/>
              </a:buClr>
              <a:buSzPct val="80000"/>
              <a:buFont typeface="Wingdings" pitchFamily="2" charset="2"/>
              <a:buNone/>
              <a:defRPr/>
            </a:pPr>
            <a:endParaRPr lang="en-US" sz="2800" dirty="0">
              <a:effectLst>
                <a:outerShdw blurRad="38100" dist="38100" dir="2700000" algn="tl">
                  <a:srgbClr val="000000"/>
                </a:outerShdw>
              </a:effectLst>
              <a:latin typeface="+mn-lt"/>
            </a:endParaRPr>
          </a:p>
        </p:txBody>
      </p:sp>
      <p:graphicFrame>
        <p:nvGraphicFramePr>
          <p:cNvPr id="345156" name="Group 68"/>
          <p:cNvGraphicFramePr>
            <a:graphicFrameLocks noGrp="1"/>
          </p:cNvGraphicFramePr>
          <p:nvPr/>
        </p:nvGraphicFramePr>
        <p:xfrm>
          <a:off x="1905000" y="1752600"/>
          <a:ext cx="4670425" cy="1981200"/>
        </p:xfrm>
        <a:graphic>
          <a:graphicData uri="http://schemas.openxmlformats.org/drawingml/2006/table">
            <a:tbl>
              <a:tblPr/>
              <a:tblGrid>
                <a:gridCol w="12954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1698625">
                  <a:extLst>
                    <a:ext uri="{9D8B030D-6E8A-4147-A177-3AD203B41FA5}">
                      <a16:colId xmlns:a16="http://schemas.microsoft.com/office/drawing/2014/main" val="20003"/>
                    </a:ext>
                  </a:extLst>
                </a:gridCol>
              </a:tblGrid>
              <a:tr h="360363">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Exposure</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1950">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Disease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7813">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b</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a+b</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9400">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c</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d</a:t>
                      </a:r>
                      <a:endParaRPr kumimoji="0" lang="en-US" altLang="en-US" sz="2000" b="1" i="0" u="none" strike="noStrike" cap="none" normalizeH="0" baseline="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c+d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363">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a+c</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b+d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n=a+b+c+d</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71714"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EBD2E773-C7AE-7642-9A27-3AE3500FFAF6}" type="slidenum">
              <a:rPr lang="en-US" altLang="en-US" sz="1200">
                <a:solidFill>
                  <a:srgbClr val="898989"/>
                </a:solidFill>
                <a:latin typeface="Arial" charset="0"/>
              </a:rPr>
              <a:pPr>
                <a:spcBef>
                  <a:spcPct val="0"/>
                </a:spcBef>
                <a:buFontTx/>
                <a:buNone/>
              </a:pPr>
              <a:t>44</a:t>
            </a:fld>
            <a:endParaRPr lang="en-US" altLang="en-US" sz="1200">
              <a:solidFill>
                <a:srgbClr val="898989"/>
              </a:solidFill>
              <a:latin typeface="Arial" charset="0"/>
            </a:endParaRPr>
          </a:p>
        </p:txBody>
      </p:sp>
    </p:spTree>
    <p:extLst>
      <p:ext uri="{BB962C8B-B14F-4D97-AF65-F5344CB8AC3E}">
        <p14:creationId xmlns:p14="http://schemas.microsoft.com/office/powerpoint/2010/main" val="1051790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pPr eaLnBrk="1" hangingPunct="1"/>
            <a:r>
              <a:rPr lang="en-US" altLang="en-US" dirty="0"/>
              <a:t>Odds and Odds Ratio</a:t>
            </a:r>
          </a:p>
        </p:txBody>
      </p:sp>
      <p:sp>
        <p:nvSpPr>
          <p:cNvPr id="72706" name="Rectangle 3"/>
          <p:cNvSpPr>
            <a:spLocks noGrp="1" noChangeArrowheads="1"/>
          </p:cNvSpPr>
          <p:nvPr>
            <p:ph idx="1"/>
          </p:nvPr>
        </p:nvSpPr>
        <p:spPr>
          <a:xfrm>
            <a:off x="457200" y="1842419"/>
            <a:ext cx="8229600" cy="4525963"/>
          </a:xfrm>
        </p:spPr>
        <p:txBody>
          <a:bodyPr/>
          <a:lstStyle/>
          <a:p>
            <a:pPr eaLnBrk="1" hangingPunct="1">
              <a:lnSpc>
                <a:spcPct val="90000"/>
              </a:lnSpc>
            </a:pPr>
            <a:r>
              <a:rPr lang="en-US" altLang="en-US"/>
              <a:t>If an event occurs with probability </a:t>
            </a:r>
            <a:r>
              <a:rPr lang="en-US" altLang="en-US" i="1"/>
              <a:t>p</a:t>
            </a:r>
            <a:r>
              <a:rPr lang="en-US" altLang="en-US"/>
              <a:t>, the odds of the event are </a:t>
            </a:r>
            <a:r>
              <a:rPr lang="en-US" altLang="en-US" i="1"/>
              <a:t>p/(1-p) to 1</a:t>
            </a:r>
          </a:p>
          <a:p>
            <a:pPr eaLnBrk="1" hangingPunct="1">
              <a:lnSpc>
                <a:spcPct val="90000"/>
              </a:lnSpc>
            </a:pPr>
            <a:r>
              <a:rPr lang="en-US" altLang="en-US" dirty="0"/>
              <a:t>If an event has probability .5, the odds are 1:1</a:t>
            </a:r>
          </a:p>
          <a:p>
            <a:pPr eaLnBrk="1" hangingPunct="1">
              <a:lnSpc>
                <a:spcPct val="90000"/>
              </a:lnSpc>
            </a:pPr>
            <a:r>
              <a:rPr lang="en-US" altLang="en-US" dirty="0"/>
              <a:t>Conversely, if the odds of an event are </a:t>
            </a:r>
            <a:r>
              <a:rPr lang="en-US" altLang="en-US" dirty="0" err="1"/>
              <a:t>a:b</a:t>
            </a:r>
            <a:r>
              <a:rPr lang="en-US" altLang="en-US" dirty="0"/>
              <a:t>, the probability of a occurring is </a:t>
            </a:r>
            <a:r>
              <a:rPr lang="en-US" altLang="en-US" i="1" dirty="0"/>
              <a:t>a/(</a:t>
            </a:r>
            <a:r>
              <a:rPr lang="en-US" altLang="en-US" i="1" dirty="0" err="1"/>
              <a:t>a+b</a:t>
            </a:r>
            <a:r>
              <a:rPr lang="en-US" altLang="en-US" i="1" dirty="0"/>
              <a:t>)</a:t>
            </a:r>
          </a:p>
          <a:p>
            <a:pPr lvl="1" eaLnBrk="1" hangingPunct="1">
              <a:lnSpc>
                <a:spcPct val="90000"/>
              </a:lnSpc>
            </a:pPr>
            <a:r>
              <a:rPr lang="en-US" altLang="en-US" dirty="0"/>
              <a:t>The odds of horse A winning over horse B winning are 2:1 </a:t>
            </a:r>
            <a:r>
              <a:rPr lang="en-US" altLang="en-US" dirty="0">
                <a:sym typeface="Wingdings" charset="2"/>
              </a:rPr>
              <a:t> the probability of horse A winning is .667.</a:t>
            </a:r>
            <a:endParaRPr lang="en-US" altLang="en-US" dirty="0"/>
          </a:p>
        </p:txBody>
      </p:sp>
      <p:sp>
        <p:nvSpPr>
          <p:cNvPr id="72707"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3E85ED04-1BF4-A04B-932D-9B9D39BA2EB6}" type="slidenum">
              <a:rPr lang="en-US" altLang="en-US" sz="1200">
                <a:solidFill>
                  <a:srgbClr val="898989"/>
                </a:solidFill>
                <a:latin typeface="Arial" charset="0"/>
              </a:rPr>
              <a:pPr>
                <a:spcBef>
                  <a:spcPct val="0"/>
                </a:spcBef>
                <a:buFontTx/>
                <a:buNone/>
              </a:pPr>
              <a:t>45</a:t>
            </a:fld>
            <a:endParaRPr lang="en-US" altLang="en-US" sz="1200">
              <a:solidFill>
                <a:srgbClr val="898989"/>
              </a:solidFill>
              <a:latin typeface="Arial" charset="0"/>
            </a:endParaRPr>
          </a:p>
        </p:txBody>
      </p:sp>
    </p:spTree>
    <p:extLst>
      <p:ext uri="{BB962C8B-B14F-4D97-AF65-F5344CB8AC3E}">
        <p14:creationId xmlns:p14="http://schemas.microsoft.com/office/powerpoint/2010/main" val="3649997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457200" y="277813"/>
            <a:ext cx="8229600" cy="712787"/>
          </a:xfrm>
        </p:spPr>
        <p:txBody>
          <a:bodyPr/>
          <a:lstStyle/>
          <a:p>
            <a:pPr eaLnBrk="1" hangingPunct="1"/>
            <a:r>
              <a:rPr lang="en-US" altLang="en-US" sz="4000" dirty="0"/>
              <a:t>Odds ratio in a cohort study</a:t>
            </a:r>
          </a:p>
        </p:txBody>
      </p:sp>
      <p:sp>
        <p:nvSpPr>
          <p:cNvPr id="234535" name="Rectangle 39"/>
          <p:cNvSpPr>
            <a:spLocks noChangeArrowheads="1"/>
          </p:cNvSpPr>
          <p:nvPr/>
        </p:nvSpPr>
        <p:spPr bwMode="auto">
          <a:xfrm>
            <a:off x="152400" y="3206750"/>
            <a:ext cx="8839200" cy="1143000"/>
          </a:xfrm>
          <a:prstGeom prst="rect">
            <a:avLst/>
          </a:prstGeom>
          <a:noFill/>
          <a:ln w="9525">
            <a:noFill/>
            <a:miter lim="800000"/>
            <a:headEnd/>
            <a:tailEnd/>
          </a:ln>
          <a:effectLst/>
        </p:spPr>
        <p:txBody>
          <a:bodyPr/>
          <a:lstStyle/>
          <a:p>
            <a:pPr marL="342900" indent="-342900" eaLnBrk="1" fontAlgn="auto" hangingPunct="1">
              <a:spcBef>
                <a:spcPct val="20000"/>
              </a:spcBef>
              <a:spcAft>
                <a:spcPts val="0"/>
              </a:spcAft>
              <a:buClr>
                <a:schemeClr val="hlink"/>
              </a:buClr>
              <a:buSzPct val="80000"/>
              <a:buFont typeface="Wingdings" pitchFamily="2" charset="2"/>
              <a:buChar char="Ø"/>
              <a:defRPr/>
            </a:pPr>
            <a:r>
              <a:rPr lang="en-US" sz="2600" dirty="0">
                <a:latin typeface="+mn-lt"/>
              </a:rPr>
              <a:t>Odds of disease among the exposed persons  </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600" dirty="0">
                <a:latin typeface="+mn-lt"/>
              </a:rPr>
              <a:t>	= P(disease | exposed) / (1-P(disease | exposed))</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600" dirty="0">
                <a:latin typeface="+mn-lt"/>
              </a:rPr>
              <a:t>	= [ a / (a + c) ]  /  [ c / (a + c) ]  = a/c</a:t>
            </a:r>
          </a:p>
          <a:p>
            <a:pPr marL="342900" indent="-342900" eaLnBrk="1" fontAlgn="auto" hangingPunct="1">
              <a:spcBef>
                <a:spcPct val="20000"/>
              </a:spcBef>
              <a:spcAft>
                <a:spcPts val="0"/>
              </a:spcAft>
              <a:buClr>
                <a:schemeClr val="hlink"/>
              </a:buClr>
              <a:buSzPct val="80000"/>
              <a:buFont typeface="Wingdings" pitchFamily="2" charset="2"/>
              <a:buChar char="Ø"/>
              <a:defRPr/>
            </a:pPr>
            <a:r>
              <a:rPr lang="en-US" sz="2600" dirty="0">
                <a:latin typeface="+mn-lt"/>
              </a:rPr>
              <a:t> Odds of disease among the unexposed persons  </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600" dirty="0">
                <a:latin typeface="+mn-lt"/>
              </a:rPr>
              <a:t>	= P(disease | unexposed) / (1-P(disease | unexposed)) </a:t>
            </a:r>
          </a:p>
          <a:p>
            <a:pPr marL="342900" indent="-342900" eaLnBrk="1" fontAlgn="auto" hangingPunct="1">
              <a:spcBef>
                <a:spcPct val="20000"/>
              </a:spcBef>
              <a:spcAft>
                <a:spcPts val="0"/>
              </a:spcAft>
              <a:buClr>
                <a:schemeClr val="hlink"/>
              </a:buClr>
              <a:buSzPct val="80000"/>
              <a:buFont typeface="Wingdings" pitchFamily="2" charset="2"/>
              <a:buNone/>
              <a:defRPr/>
            </a:pPr>
            <a:r>
              <a:rPr lang="en-US" sz="2600" dirty="0">
                <a:latin typeface="+mn-lt"/>
              </a:rPr>
              <a:t>    = [ b / (b + d) ] / [ d / (b + d) ] = b/d</a:t>
            </a:r>
          </a:p>
          <a:p>
            <a:pPr marL="342900" indent="-342900" eaLnBrk="1" fontAlgn="auto" hangingPunct="1">
              <a:spcBef>
                <a:spcPct val="20000"/>
              </a:spcBef>
              <a:spcAft>
                <a:spcPts val="0"/>
              </a:spcAft>
              <a:buClr>
                <a:schemeClr val="hlink"/>
              </a:buClr>
              <a:buSzPct val="80000"/>
              <a:buFont typeface="Wingdings" pitchFamily="2" charset="2"/>
              <a:buChar char="Ø"/>
              <a:defRPr/>
            </a:pPr>
            <a:r>
              <a:rPr lang="en-US" sz="2600" dirty="0">
                <a:latin typeface="+mn-lt"/>
              </a:rPr>
              <a:t>Odds ratio = a/c / b/d = ad/</a:t>
            </a:r>
            <a:r>
              <a:rPr lang="en-US" sz="2600" dirty="0" err="1">
                <a:latin typeface="+mn-lt"/>
              </a:rPr>
              <a:t>bc</a:t>
            </a:r>
            <a:endParaRPr lang="en-US" sz="2600" dirty="0">
              <a:latin typeface="+mn-lt"/>
            </a:endParaRPr>
          </a:p>
          <a:p>
            <a:pPr marL="342900" indent="-342900" eaLnBrk="1" fontAlgn="auto" hangingPunct="1">
              <a:spcBef>
                <a:spcPct val="20000"/>
              </a:spcBef>
              <a:spcAft>
                <a:spcPts val="0"/>
              </a:spcAft>
              <a:buClr>
                <a:schemeClr val="hlink"/>
              </a:buClr>
              <a:buSzPct val="80000"/>
              <a:buFont typeface="Wingdings" pitchFamily="2" charset="2"/>
              <a:buNone/>
              <a:defRPr/>
            </a:pPr>
            <a:endParaRPr lang="en-US" sz="2800" dirty="0">
              <a:effectLst>
                <a:outerShdw blurRad="38100" dist="38100" dir="2700000" algn="tl">
                  <a:srgbClr val="000000"/>
                </a:outerShdw>
              </a:effectLst>
              <a:latin typeface="+mn-lt"/>
            </a:endParaRPr>
          </a:p>
        </p:txBody>
      </p:sp>
      <p:graphicFrame>
        <p:nvGraphicFramePr>
          <p:cNvPr id="234608" name="Group 112"/>
          <p:cNvGraphicFramePr>
            <a:graphicFrameLocks noGrp="1"/>
          </p:cNvGraphicFramePr>
          <p:nvPr/>
        </p:nvGraphicFramePr>
        <p:xfrm>
          <a:off x="1882775" y="1066800"/>
          <a:ext cx="4670425" cy="2063750"/>
        </p:xfrm>
        <a:graphic>
          <a:graphicData uri="http://schemas.openxmlformats.org/drawingml/2006/table">
            <a:tbl>
              <a:tblPr/>
              <a:tblGrid>
                <a:gridCol w="12954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1698625">
                  <a:extLst>
                    <a:ext uri="{9D8B030D-6E8A-4147-A177-3AD203B41FA5}">
                      <a16:colId xmlns:a16="http://schemas.microsoft.com/office/drawing/2014/main" val="20003"/>
                    </a:ext>
                  </a:extLst>
                </a:gridCol>
              </a:tblGrid>
              <a:tr h="396875">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Exposure</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6875">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Disease</a:t>
                      </a: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6875">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a:t>
                      </a:r>
                      <a:endParaRPr kumimoji="0" lang="en-US" altLang="en-US" sz="2000" b="1" i="0" u="none" strike="noStrike" cap="none" normalizeH="0" baseline="0">
                        <a:ln>
                          <a:noFill/>
                        </a:ln>
                        <a:solidFill>
                          <a:srgbClr val="000000"/>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b</a:t>
                      </a:r>
                      <a:endParaRPr kumimoji="0" lang="en-US" altLang="en-US" sz="2000" b="1" i="0" u="none" strike="noStrike" cap="none" normalizeH="0" baseline="0">
                        <a:ln>
                          <a:noFill/>
                        </a:ln>
                        <a:solidFill>
                          <a:srgbClr val="000000"/>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a+b</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6875">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Times New Roman" charset="0"/>
                          <a:ea typeface="Times New Roman" charset="0"/>
                          <a:cs typeface="Times New Roman" charset="0"/>
                        </a:rPr>
                        <a:t>c</a:t>
                      </a:r>
                      <a:endParaRPr kumimoji="0" lang="en-US" altLang="en-US" sz="2000" b="1" i="0" u="none" strike="noStrike" cap="none" normalizeH="0" baseline="0" dirty="0">
                        <a:ln>
                          <a:noFill/>
                        </a:ln>
                        <a:solidFill>
                          <a:srgbClr val="000000"/>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d</a:t>
                      </a:r>
                      <a:endParaRPr kumimoji="0" lang="en-US" altLang="en-US" sz="2000" b="1" i="0" u="none" strike="noStrike" cap="none" normalizeH="0" baseline="0">
                        <a:ln>
                          <a:noFill/>
                        </a:ln>
                        <a:solidFill>
                          <a:srgbClr val="000000"/>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c+d</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76250">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a+c</a:t>
                      </a:r>
                      <a:endParaRPr kumimoji="0" lang="en-US" altLang="en-US" sz="2000" b="1" i="0" u="none" strike="noStrike" cap="none" normalizeH="0" baseline="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dirty="0" err="1">
                          <a:ln>
                            <a:noFill/>
                          </a:ln>
                          <a:solidFill>
                            <a:schemeClr val="tx1"/>
                          </a:solidFill>
                          <a:effectLst/>
                          <a:latin typeface="Times New Roman" charset="0"/>
                          <a:ea typeface="Times New Roman" charset="0"/>
                          <a:cs typeface="Times New Roman" charset="0"/>
                        </a:rPr>
                        <a:t>b+d</a:t>
                      </a:r>
                      <a:endParaRPr kumimoji="0" lang="en-US" altLang="en-US" sz="2000" b="1" i="0" u="none" strike="noStrike" cap="none" normalizeH="0" baseline="0" dirty="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Times New Roman" charset="0"/>
                          <a:ea typeface="Times New Roman" charset="0"/>
                          <a:cs typeface="Times New Roman" charset="0"/>
                        </a:rPr>
                        <a:t>n=</a:t>
                      </a:r>
                      <a:r>
                        <a:rPr kumimoji="0" lang="en-US" altLang="en-US" sz="2000" b="1" i="0" u="none" strike="noStrike" cap="none" normalizeH="0" baseline="0" dirty="0" err="1">
                          <a:ln>
                            <a:noFill/>
                          </a:ln>
                          <a:solidFill>
                            <a:schemeClr val="tx1"/>
                          </a:solidFill>
                          <a:effectLst/>
                          <a:latin typeface="Times New Roman" charset="0"/>
                          <a:ea typeface="Times New Roman" charset="0"/>
                          <a:cs typeface="Times New Roman" charset="0"/>
                        </a:rPr>
                        <a:t>a+b+c+d</a:t>
                      </a:r>
                      <a:endParaRPr kumimoji="0" lang="en-US" altLang="en-US" sz="2000" b="1" i="0" u="none" strike="noStrike" cap="none" normalizeH="0" baseline="0" dirty="0">
                        <a:ln>
                          <a:noFill/>
                        </a:ln>
                        <a:solidFill>
                          <a:schemeClr val="tx1"/>
                        </a:solidFill>
                        <a:effectLst/>
                        <a:latin typeface="Arial" charset="0"/>
                      </a:endParaRPr>
                    </a:p>
                  </a:txBody>
                  <a:tcPr marT="45686" marB="456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73762"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FBAE6758-996A-094C-9A5C-F7F8BA1337CE}" type="slidenum">
              <a:rPr lang="en-US" altLang="en-US" sz="1200">
                <a:solidFill>
                  <a:srgbClr val="898989"/>
                </a:solidFill>
                <a:latin typeface="Arial" charset="0"/>
              </a:rPr>
              <a:pPr>
                <a:spcBef>
                  <a:spcPct val="0"/>
                </a:spcBef>
                <a:buFontTx/>
                <a:buNone/>
              </a:pPr>
              <a:t>46</a:t>
            </a:fld>
            <a:endParaRPr lang="en-US" altLang="en-US" sz="1200">
              <a:solidFill>
                <a:srgbClr val="898989"/>
              </a:solidFill>
              <a:latin typeface="Arial" charset="0"/>
            </a:endParaRPr>
          </a:p>
        </p:txBody>
      </p:sp>
    </p:spTree>
    <p:extLst>
      <p:ext uri="{BB962C8B-B14F-4D97-AF65-F5344CB8AC3E}">
        <p14:creationId xmlns:p14="http://schemas.microsoft.com/office/powerpoint/2010/main" val="13377377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pPr eaLnBrk="1" hangingPunct="1"/>
            <a:r>
              <a:rPr lang="en-US" altLang="en-US" dirty="0"/>
              <a:t>Odds ratio</a:t>
            </a:r>
          </a:p>
        </p:txBody>
      </p:sp>
      <p:sp>
        <p:nvSpPr>
          <p:cNvPr id="74754" name="Rectangle 3"/>
          <p:cNvSpPr>
            <a:spLocks noGrp="1" noChangeArrowheads="1"/>
          </p:cNvSpPr>
          <p:nvPr>
            <p:ph idx="1"/>
          </p:nvPr>
        </p:nvSpPr>
        <p:spPr/>
        <p:txBody>
          <a:bodyPr/>
          <a:lstStyle/>
          <a:p>
            <a:pPr eaLnBrk="1" hangingPunct="1"/>
            <a:r>
              <a:rPr lang="en-US" altLang="en-US" dirty="0"/>
              <a:t>Note that the odds ratio is also equal to  </a:t>
            </a:r>
          </a:p>
          <a:p>
            <a:pPr eaLnBrk="1" hangingPunct="1">
              <a:buFont typeface="Wingdings" charset="2"/>
              <a:buNone/>
            </a:pPr>
            <a:r>
              <a:rPr lang="en-US" altLang="en-US" sz="2400" dirty="0"/>
              <a:t>          [ P(exposed | disease)/(1-P(exposed |disease) ] / </a:t>
            </a:r>
          </a:p>
          <a:p>
            <a:pPr eaLnBrk="1" hangingPunct="1">
              <a:buFont typeface="Wingdings" charset="2"/>
              <a:buNone/>
            </a:pPr>
            <a:r>
              <a:rPr lang="en-US" altLang="en-US" sz="2400" dirty="0"/>
              <a:t>           [ P(exposed | no disease)/(1-P(exposed | no disease) ]</a:t>
            </a:r>
            <a:endParaRPr lang="en-US" altLang="en-US" sz="2000" dirty="0"/>
          </a:p>
          <a:p>
            <a:pPr eaLnBrk="1" hangingPunct="1">
              <a:buFont typeface="Wingdings" charset="2"/>
              <a:buNone/>
            </a:pPr>
            <a:r>
              <a:rPr lang="en-US" altLang="en-US" dirty="0"/>
              <a:t>			</a:t>
            </a:r>
          </a:p>
          <a:p>
            <a:pPr eaLnBrk="1" hangingPunct="1"/>
            <a:r>
              <a:rPr lang="en-US" altLang="en-US" dirty="0"/>
              <a:t>This what we calculate for case-control studies because the proportion with disease is fixed (so you can’t calculate the probability of disease or the odds of disease)</a:t>
            </a:r>
          </a:p>
          <a:p>
            <a:pPr eaLnBrk="1" hangingPunct="1">
              <a:buFont typeface="Wingdings" charset="2"/>
              <a:buNone/>
            </a:pPr>
            <a:endParaRPr lang="en-US" altLang="en-US" dirty="0"/>
          </a:p>
        </p:txBody>
      </p:sp>
      <p:sp>
        <p:nvSpPr>
          <p:cNvPr id="74755"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FC71C45-F53B-964E-95AC-69B190BD89E7}" type="slidenum">
              <a:rPr lang="en-US" altLang="en-US" sz="1200">
                <a:solidFill>
                  <a:srgbClr val="898989"/>
                </a:solidFill>
                <a:latin typeface="Arial" charset="0"/>
              </a:rPr>
              <a:pPr>
                <a:spcBef>
                  <a:spcPct val="0"/>
                </a:spcBef>
                <a:buFontTx/>
                <a:buNone/>
              </a:pPr>
              <a:t>47</a:t>
            </a:fld>
            <a:endParaRPr lang="en-US" altLang="en-US" sz="1200">
              <a:solidFill>
                <a:srgbClr val="898989"/>
              </a:solidFill>
              <a:latin typeface="Arial" charset="0"/>
            </a:endParaRPr>
          </a:p>
        </p:txBody>
      </p:sp>
    </p:spTree>
    <p:extLst>
      <p:ext uri="{BB962C8B-B14F-4D97-AF65-F5344CB8AC3E}">
        <p14:creationId xmlns:p14="http://schemas.microsoft.com/office/powerpoint/2010/main" val="5977114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lstStyle/>
          <a:p>
            <a:pPr eaLnBrk="1" hangingPunct="1"/>
            <a:r>
              <a:rPr lang="en-US" altLang="en-US"/>
              <a:t>Interpretation of ORs and RRs</a:t>
            </a:r>
          </a:p>
        </p:txBody>
      </p:sp>
      <p:sp>
        <p:nvSpPr>
          <p:cNvPr id="75778" name="Rectangle 3"/>
          <p:cNvSpPr>
            <a:spLocks noGrp="1" noChangeArrowheads="1"/>
          </p:cNvSpPr>
          <p:nvPr>
            <p:ph idx="1"/>
          </p:nvPr>
        </p:nvSpPr>
        <p:spPr/>
        <p:txBody>
          <a:bodyPr/>
          <a:lstStyle/>
          <a:p>
            <a:pPr eaLnBrk="1" hangingPunct="1"/>
            <a:r>
              <a:rPr lang="en-US" altLang="en-US"/>
              <a:t>If the OR or RR equal 1, then there is no effect of exposure on disease.  </a:t>
            </a:r>
          </a:p>
          <a:p>
            <a:pPr eaLnBrk="1" hangingPunct="1"/>
            <a:r>
              <a:rPr lang="en-US" altLang="en-US"/>
              <a:t>If the OR or RR &gt;1 then disease is increased in the presence of exposure.  (Risk factor)</a:t>
            </a:r>
          </a:p>
          <a:p>
            <a:pPr eaLnBrk="1" hangingPunct="1"/>
            <a:r>
              <a:rPr lang="en-US" altLang="en-US"/>
              <a:t>If the OR or RR &lt;1 then disease is decreased in the presence of exposure.  (Protective factor)</a:t>
            </a:r>
          </a:p>
          <a:p>
            <a:pPr eaLnBrk="1" hangingPunct="1">
              <a:buFont typeface="Wingdings" charset="2"/>
              <a:buNone/>
            </a:pPr>
            <a:endParaRPr lang="en-US" altLang="en-US"/>
          </a:p>
        </p:txBody>
      </p:sp>
      <p:sp>
        <p:nvSpPr>
          <p:cNvPr id="7577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11EAA59E-EC93-EB44-86A3-32A9C9778ECC}" type="slidenum">
              <a:rPr lang="en-US" altLang="en-US" sz="1200">
                <a:solidFill>
                  <a:srgbClr val="898989"/>
                </a:solidFill>
                <a:latin typeface="Arial" charset="0"/>
              </a:rPr>
              <a:pPr>
                <a:spcBef>
                  <a:spcPct val="0"/>
                </a:spcBef>
                <a:buFontTx/>
                <a:buNone/>
              </a:pPr>
              <a:t>48</a:t>
            </a:fld>
            <a:endParaRPr lang="en-US" altLang="en-US" sz="1200">
              <a:solidFill>
                <a:srgbClr val="898989"/>
              </a:solidFill>
              <a:latin typeface="Arial" charset="0"/>
            </a:endParaRPr>
          </a:p>
        </p:txBody>
      </p:sp>
    </p:spTree>
    <p:extLst>
      <p:ext uri="{BB962C8B-B14F-4D97-AF65-F5344CB8AC3E}">
        <p14:creationId xmlns:p14="http://schemas.microsoft.com/office/powerpoint/2010/main" val="19807825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rtlCol="0">
            <a:normAutofit/>
          </a:bodyPr>
          <a:lstStyle/>
          <a:p>
            <a:pPr eaLnBrk="1" fontAlgn="auto" hangingPunct="1">
              <a:spcAft>
                <a:spcPts val="0"/>
              </a:spcAft>
              <a:defRPr/>
            </a:pPr>
            <a:r>
              <a:rPr lang="en-US" sz="4000" dirty="0"/>
              <a:t>Comparing measures of association</a:t>
            </a:r>
          </a:p>
        </p:txBody>
      </p:sp>
      <p:sp>
        <p:nvSpPr>
          <p:cNvPr id="233511" name="Rectangle 39"/>
          <p:cNvSpPr>
            <a:spLocks noChangeArrowheads="1"/>
          </p:cNvSpPr>
          <p:nvPr/>
        </p:nvSpPr>
        <p:spPr bwMode="auto">
          <a:xfrm>
            <a:off x="381000" y="1828800"/>
            <a:ext cx="8610600" cy="5029200"/>
          </a:xfrm>
          <a:prstGeom prst="rect">
            <a:avLst/>
          </a:prstGeom>
          <a:noFill/>
          <a:ln w="9525">
            <a:noFill/>
            <a:miter lim="800000"/>
            <a:headEnd/>
            <a:tailEnd/>
          </a:ln>
          <a:effectLst/>
        </p:spPr>
        <p:txBody>
          <a:bodyPr/>
          <a:lstStyle/>
          <a:p>
            <a:pPr marL="342900" indent="-342900" eaLnBrk="1" fontAlgn="auto" hangingPunct="1">
              <a:spcBef>
                <a:spcPct val="20000"/>
              </a:spcBef>
              <a:spcAft>
                <a:spcPts val="0"/>
              </a:spcAft>
              <a:buClr>
                <a:schemeClr val="hlink"/>
              </a:buClr>
              <a:buSzPct val="80000"/>
              <a:buFont typeface="Wingdings" pitchFamily="2" charset="2"/>
              <a:buChar char="Ø"/>
              <a:defRPr/>
            </a:pPr>
            <a:r>
              <a:rPr lang="en-US" sz="2800" dirty="0">
                <a:latin typeface="+mn-lt"/>
              </a:rPr>
              <a:t>When a disease is rare, i.e. the risk is &lt;10%, the odds ratio approximates the risk ratio</a:t>
            </a:r>
          </a:p>
          <a:p>
            <a:pPr marL="342900" indent="-342900" eaLnBrk="1" fontAlgn="auto" hangingPunct="1">
              <a:spcBef>
                <a:spcPct val="20000"/>
              </a:spcBef>
              <a:spcAft>
                <a:spcPts val="0"/>
              </a:spcAft>
              <a:buClr>
                <a:schemeClr val="hlink"/>
              </a:buClr>
              <a:buSzPct val="80000"/>
              <a:buFont typeface="Wingdings" pitchFamily="2" charset="2"/>
              <a:buChar char="Ø"/>
              <a:defRPr/>
            </a:pPr>
            <a:r>
              <a:rPr lang="en-US" sz="2800" dirty="0">
                <a:latin typeface="+mn-lt"/>
              </a:rPr>
              <a:t>The odds ratio overestimates the risk ratio</a:t>
            </a:r>
          </a:p>
          <a:p>
            <a:pPr marL="342900" indent="-342900" eaLnBrk="1" fontAlgn="auto" hangingPunct="1">
              <a:spcBef>
                <a:spcPct val="20000"/>
              </a:spcBef>
              <a:spcAft>
                <a:spcPts val="0"/>
              </a:spcAft>
              <a:buClr>
                <a:schemeClr val="hlink"/>
              </a:buClr>
              <a:buSzPct val="80000"/>
              <a:buFont typeface="Wingdings" pitchFamily="2" charset="2"/>
              <a:buChar char="Ø"/>
              <a:defRPr/>
            </a:pPr>
            <a:r>
              <a:rPr lang="en-US" sz="2800" dirty="0">
                <a:latin typeface="+mn-lt"/>
              </a:rPr>
              <a:t>Why use it? – statistical properties, usefulness in case-control studies</a:t>
            </a:r>
          </a:p>
          <a:p>
            <a:pPr marL="342900" indent="-342900" eaLnBrk="1" fontAlgn="auto" hangingPunct="1">
              <a:spcBef>
                <a:spcPct val="20000"/>
              </a:spcBef>
              <a:spcAft>
                <a:spcPts val="0"/>
              </a:spcAft>
              <a:buClr>
                <a:schemeClr val="hlink"/>
              </a:buClr>
              <a:buSzPct val="80000"/>
              <a:buFont typeface="Wingdings" pitchFamily="2" charset="2"/>
              <a:buChar char="Ø"/>
              <a:defRPr/>
            </a:pPr>
            <a:endParaRPr lang="en-US" sz="2800" dirty="0">
              <a:effectLst>
                <a:outerShdw blurRad="38100" dist="38100" dir="2700000" algn="tl">
                  <a:srgbClr val="000000"/>
                </a:outerShdw>
              </a:effectLst>
              <a:latin typeface="+mn-lt"/>
            </a:endParaRPr>
          </a:p>
          <a:p>
            <a:pPr marL="342900" indent="-342900" eaLnBrk="1" fontAlgn="auto" hangingPunct="1">
              <a:spcBef>
                <a:spcPct val="20000"/>
              </a:spcBef>
              <a:spcAft>
                <a:spcPts val="0"/>
              </a:spcAft>
              <a:buClr>
                <a:schemeClr val="hlink"/>
              </a:buClr>
              <a:buSzPct val="80000"/>
              <a:buFont typeface="Wingdings" pitchFamily="2" charset="2"/>
              <a:buNone/>
              <a:defRPr/>
            </a:pPr>
            <a:endParaRPr lang="en-US" sz="2800" dirty="0">
              <a:effectLst>
                <a:outerShdw blurRad="38100" dist="38100" dir="2700000" algn="tl">
                  <a:srgbClr val="000000"/>
                </a:outerShdw>
              </a:effectLst>
              <a:latin typeface="+mn-lt"/>
            </a:endParaRPr>
          </a:p>
        </p:txBody>
      </p:sp>
      <p:sp>
        <p:nvSpPr>
          <p:cNvPr id="76803"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1D37B702-CD4D-A044-8888-9636916C1106}" type="slidenum">
              <a:rPr lang="en-US" altLang="en-US" sz="1200">
                <a:solidFill>
                  <a:srgbClr val="898989"/>
                </a:solidFill>
                <a:latin typeface="Arial" charset="0"/>
              </a:rPr>
              <a:pPr>
                <a:spcBef>
                  <a:spcPct val="0"/>
                </a:spcBef>
                <a:buFontTx/>
                <a:buNone/>
              </a:pPr>
              <a:t>49</a:t>
            </a:fld>
            <a:endParaRPr lang="en-US" altLang="en-US" sz="1200">
              <a:solidFill>
                <a:srgbClr val="898989"/>
              </a:solidFill>
              <a:latin typeface="Arial" charset="0"/>
            </a:endParaRPr>
          </a:p>
        </p:txBody>
      </p:sp>
    </p:spTree>
    <p:extLst>
      <p:ext uri="{BB962C8B-B14F-4D97-AF65-F5344CB8AC3E}">
        <p14:creationId xmlns:p14="http://schemas.microsoft.com/office/powerpoint/2010/main" val="720233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229600" cy="5410200"/>
          </a:xfrm>
        </p:spPr>
        <p:txBody>
          <a:bodyPr>
            <a:normAutofit fontScale="85000"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We write this up as:</a:t>
            </a:r>
          </a:p>
          <a:p>
            <a:pPr marL="0" marR="0" lvl="0" indent="0" defTabSz="914400" eaLnBrk="1" fontAlgn="auto" latinLnBrk="0" hangingPunct="1">
              <a:lnSpc>
                <a:spcPct val="100000"/>
              </a:lnSpc>
              <a:spcBef>
                <a:spcPts val="0"/>
              </a:spcBef>
              <a:spcAft>
                <a:spcPts val="0"/>
              </a:spcAft>
              <a:buClrTx/>
              <a:buSzTx/>
              <a:buFontTx/>
              <a:buNone/>
              <a:tabLst/>
              <a:defRPr/>
            </a:pPr>
            <a:r>
              <a:rPr lang="en-US" dirty="0"/>
              <a:t>	With a sample of size 200 (100 in each group), we will have 80% power to detect a difference of 100 or greater in CD4 cell count if the CD4 cell count in the control group is 350 and the standard deviation in both groups is 250, at significance level=0.05.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eaLnBrk="1" fontAlgn="auto" hangingPunct="1">
              <a:spcBef>
                <a:spcPts val="0"/>
              </a:spcBef>
              <a:spcAft>
                <a:spcPts val="0"/>
              </a:spcAft>
            </a:pPr>
            <a:r>
              <a:rPr lang="en-US" dirty="0"/>
              <a:t>Writing sample size statements: </a:t>
            </a:r>
            <a:r>
              <a:rPr lang="en-US" dirty="0">
                <a:hlinkClick r:id="rId2"/>
              </a:rPr>
              <a:t>https://www-users.york.ac.uk/~mb55/guide/size.htm</a:t>
            </a: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a:t>Other sample size calculators:</a:t>
            </a:r>
          </a:p>
          <a:p>
            <a:pPr eaLnBrk="1" fontAlgn="auto" hangingPunct="1">
              <a:spcBef>
                <a:spcPts val="0"/>
              </a:spcBef>
              <a:spcAft>
                <a:spcPts val="0"/>
              </a:spcAft>
            </a:pPr>
            <a:r>
              <a:rPr lang="en-US" dirty="0"/>
              <a:t>UCSF online </a:t>
            </a:r>
            <a:r>
              <a:rPr lang="en-US" dirty="0">
                <a:hlinkClick r:id="rId3"/>
              </a:rPr>
              <a:t>http://www.sample-size.net/</a:t>
            </a:r>
            <a:endParaRPr lang="en-US" dirty="0"/>
          </a:p>
          <a:p>
            <a:pPr eaLnBrk="1" fontAlgn="auto" hangingPunct="1">
              <a:spcBef>
                <a:spcPts val="0"/>
              </a:spcBef>
              <a:spcAft>
                <a:spcPts val="0"/>
              </a:spcAft>
            </a:pPr>
            <a:r>
              <a:rPr lang="en-US" dirty="0"/>
              <a:t>Other online calculators (try </a:t>
            </a:r>
            <a:r>
              <a:rPr lang="en-US" dirty="0">
                <a:hlinkClick r:id="rId4"/>
              </a:rPr>
              <a:t>http://powerandsamplesize.com/Calculators/</a:t>
            </a:r>
            <a:r>
              <a:rPr lang="en-US" dirty="0"/>
              <a:t> )</a:t>
            </a: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5</a:t>
            </a:fld>
            <a:endParaRPr lang="en-US"/>
          </a:p>
        </p:txBody>
      </p:sp>
      <p:sp>
        <p:nvSpPr>
          <p:cNvPr id="5" name="TextBox 4"/>
          <p:cNvSpPr txBox="1"/>
          <p:nvPr/>
        </p:nvSpPr>
        <p:spPr>
          <a:xfrm>
            <a:off x="1749638" y="143743"/>
            <a:ext cx="5339923" cy="646331"/>
          </a:xfrm>
          <a:prstGeom prst="rect">
            <a:avLst/>
          </a:prstGeom>
          <a:noFill/>
        </p:spPr>
        <p:txBody>
          <a:bodyPr wrap="none" rtlCol="0">
            <a:spAutoFit/>
          </a:bodyPr>
          <a:lstStyle/>
          <a:p>
            <a:r>
              <a:rPr lang="en-US" sz="3600" dirty="0"/>
              <a:t>Sample size Calculations</a:t>
            </a:r>
          </a:p>
        </p:txBody>
      </p:sp>
    </p:spTree>
    <p:extLst>
      <p:ext uri="{BB962C8B-B14F-4D97-AF65-F5344CB8AC3E}">
        <p14:creationId xmlns:p14="http://schemas.microsoft.com/office/powerpoint/2010/main" val="19699263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p:txBody>
          <a:bodyPr/>
          <a:lstStyle/>
          <a:p>
            <a:pPr eaLnBrk="1" hangingPunct="1"/>
            <a:r>
              <a:rPr lang="en-US" altLang="en-US" dirty="0"/>
              <a:t>The association of having any children with gender</a:t>
            </a:r>
          </a:p>
        </p:txBody>
      </p:sp>
      <p:sp>
        <p:nvSpPr>
          <p:cNvPr id="77826" name="Content Placeholder 6"/>
          <p:cNvSpPr>
            <a:spLocks noGrp="1"/>
          </p:cNvSpPr>
          <p:nvPr>
            <p:ph idx="1"/>
          </p:nvPr>
        </p:nvSpPr>
        <p:spPr>
          <a:xfrm>
            <a:off x="152400" y="1624012"/>
            <a:ext cx="8686800" cy="4525963"/>
          </a:xfrm>
        </p:spPr>
        <p:txBody>
          <a:bodyPr/>
          <a:lstStyle/>
          <a:p>
            <a:pPr lvl="1" eaLnBrk="1" hangingPunct="1">
              <a:buFont typeface="Arial" charset="0"/>
              <a:buNone/>
            </a:pPr>
            <a:endParaRPr lang="it-IT" altLang="en-US" sz="1300" dirty="0">
              <a:latin typeface="Courier New" charset="0"/>
              <a:ea typeface="Courier New" charset="0"/>
              <a:cs typeface="Courier New" charset="0"/>
            </a:endParaRPr>
          </a:p>
          <a:p>
            <a:pPr lvl="1" eaLnBrk="1" hangingPunct="1">
              <a:buFont typeface="Arial" charset="0"/>
              <a:buNone/>
            </a:pPr>
            <a:endParaRPr lang="it-IT" altLang="en-US" sz="1300" b="1" dirty="0">
              <a:latin typeface="Courier New" charset="0"/>
              <a:ea typeface="Courier New" charset="0"/>
              <a:cs typeface="Courier New" charset="0"/>
            </a:endParaRPr>
          </a:p>
          <a:p>
            <a:pPr marL="0" indent="0">
              <a:buNone/>
            </a:pPr>
            <a:r>
              <a:rPr lang="en-US" sz="1200" b="1" dirty="0">
                <a:latin typeface="Courier New" charset="0"/>
                <a:ea typeface="Courier New" charset="0"/>
                <a:cs typeface="Courier New" charset="0"/>
              </a:rPr>
              <a:t>tab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a:t>
            </a:r>
          </a:p>
          <a:p>
            <a:pPr marL="0" indent="0">
              <a:buNone/>
            </a:pPr>
            <a:r>
              <a:rPr lang="en-US" sz="1200" b="1" dirty="0">
                <a:latin typeface="Courier New" charset="0"/>
                <a:ea typeface="Courier New" charset="0"/>
                <a:cs typeface="Courier New" charset="0"/>
              </a:rPr>
              <a:t> </a:t>
            </a:r>
          </a:p>
          <a:p>
            <a:pPr marL="0" indent="0">
              <a:buNone/>
            </a:pPr>
            <a:r>
              <a:rPr lang="en-US" sz="1100" b="1" dirty="0" err="1">
                <a:latin typeface="Courier New" charset="0"/>
                <a:ea typeface="Courier New" charset="0"/>
                <a:cs typeface="Courier New" charset="0"/>
              </a:rPr>
              <a:t>children_a</a:t>
            </a:r>
            <a:r>
              <a:rPr lang="en-US" sz="1100" b="1" dirty="0">
                <a:latin typeface="Courier New" charset="0"/>
                <a:ea typeface="Courier New" charset="0"/>
                <a:cs typeface="Courier New" charset="0"/>
              </a:rPr>
              <a:t> |</a:t>
            </a:r>
          </a:p>
          <a:p>
            <a:pPr marL="0" indent="0">
              <a:buNone/>
            </a:pPr>
            <a:r>
              <a:rPr lang="en-US" sz="1100" b="1" dirty="0">
                <a:latin typeface="Courier New" charset="0"/>
                <a:ea typeface="Courier New" charset="0"/>
                <a:cs typeface="Courier New" charset="0"/>
              </a:rPr>
              <a:t>   </a:t>
            </a:r>
            <a:r>
              <a:rPr lang="en-US" sz="1100" b="1" dirty="0" err="1">
                <a:latin typeface="Courier New" charset="0"/>
                <a:ea typeface="Courier New" charset="0"/>
                <a:cs typeface="Courier New" charset="0"/>
              </a:rPr>
              <a:t>ny</a:t>
            </a:r>
            <a:r>
              <a:rPr lang="en-US" sz="1100" b="1" dirty="0">
                <a:latin typeface="Courier New" charset="0"/>
                <a:ea typeface="Courier New" charset="0"/>
                <a:cs typeface="Courier New" charset="0"/>
              </a:rPr>
              <a:t> - Do |</a:t>
            </a:r>
          </a:p>
          <a:p>
            <a:pPr marL="0" indent="0">
              <a:buNone/>
            </a:pPr>
            <a:r>
              <a:rPr lang="en-US" sz="1100" b="1" dirty="0">
                <a:latin typeface="Courier New" charset="0"/>
                <a:ea typeface="Courier New" charset="0"/>
                <a:cs typeface="Courier New" charset="0"/>
              </a:rPr>
              <a:t>  you have | gender - What is your</a:t>
            </a:r>
          </a:p>
          <a:p>
            <a:pPr marL="0" indent="0">
              <a:buNone/>
            </a:pPr>
            <a:r>
              <a:rPr lang="en-US" sz="1100" b="1" dirty="0">
                <a:latin typeface="Courier New" charset="0"/>
                <a:ea typeface="Courier New" charset="0"/>
                <a:cs typeface="Courier New" charset="0"/>
              </a:rPr>
              <a:t>       any |        gender?</a:t>
            </a:r>
          </a:p>
          <a:p>
            <a:pPr marL="0" indent="0">
              <a:buNone/>
            </a:pPr>
            <a:r>
              <a:rPr lang="en-US" sz="1100" b="1" dirty="0">
                <a:latin typeface="Courier New" charset="0"/>
                <a:ea typeface="Courier New" charset="0"/>
                <a:cs typeface="Courier New" charset="0"/>
              </a:rPr>
              <a:t> children? |      Male     Female |     Total</a:t>
            </a:r>
          </a:p>
          <a:p>
            <a:pPr marL="0" indent="0">
              <a:buNone/>
            </a:pPr>
            <a:r>
              <a:rPr lang="en-US" sz="1100" b="1" dirty="0">
                <a:latin typeface="Courier New" charset="0"/>
                <a:ea typeface="Courier New" charset="0"/>
                <a:cs typeface="Courier New" charset="0"/>
              </a:rPr>
              <a:t>-----------+----------------------+----------</a:t>
            </a:r>
          </a:p>
          <a:p>
            <a:pPr marL="0" indent="0">
              <a:buNone/>
            </a:pPr>
            <a:r>
              <a:rPr lang="en-US" sz="1100" b="1" dirty="0">
                <a:latin typeface="Courier New" charset="0"/>
                <a:ea typeface="Courier New" charset="0"/>
                <a:cs typeface="Courier New" charset="0"/>
              </a:rPr>
              <a:t>         0 |        24         23 |        47 </a:t>
            </a:r>
          </a:p>
          <a:p>
            <a:pPr marL="0" indent="0">
              <a:buNone/>
            </a:pPr>
            <a:r>
              <a:rPr lang="en-US" sz="1100" b="1" dirty="0">
                <a:latin typeface="Courier New" charset="0"/>
                <a:ea typeface="Courier New" charset="0"/>
                <a:cs typeface="Courier New" charset="0"/>
              </a:rPr>
              <a:t>         1 |         2          6 |         8 </a:t>
            </a:r>
          </a:p>
          <a:p>
            <a:pPr marL="0" indent="0">
              <a:buNone/>
            </a:pPr>
            <a:r>
              <a:rPr lang="en-US" sz="1100" b="1" dirty="0">
                <a:latin typeface="Courier New" charset="0"/>
                <a:ea typeface="Courier New" charset="0"/>
                <a:cs typeface="Courier New" charset="0"/>
              </a:rPr>
              <a:t>-----------+----------------------+----------</a:t>
            </a:r>
          </a:p>
          <a:p>
            <a:pPr marL="0" indent="0">
              <a:buNone/>
            </a:pPr>
            <a:r>
              <a:rPr lang="en-US" sz="1100" b="1" dirty="0">
                <a:latin typeface="Courier New" charset="0"/>
                <a:ea typeface="Courier New" charset="0"/>
                <a:cs typeface="Courier New" charset="0"/>
              </a:rPr>
              <a:t>     Total |        26         29 |        55 </a:t>
            </a:r>
          </a:p>
          <a:p>
            <a:pPr lvl="1" eaLnBrk="1" hangingPunct="1">
              <a:buFont typeface="Arial" charset="0"/>
              <a:buNone/>
            </a:pPr>
            <a:endParaRPr lang="it-IT" altLang="en-US" sz="1300" dirty="0">
              <a:latin typeface="Courier New" charset="0"/>
              <a:ea typeface="Courier New" charset="0"/>
              <a:cs typeface="Courier New" charset="0"/>
            </a:endParaRPr>
          </a:p>
          <a:p>
            <a:pPr lvl="1" eaLnBrk="1" hangingPunct="1">
              <a:buFont typeface="Arial" charset="0"/>
              <a:buNone/>
            </a:pPr>
            <a:r>
              <a:rPr lang="it-IT" altLang="en-US" sz="2000" dirty="0" err="1">
                <a:latin typeface="Arial" charset="0"/>
                <a:ea typeface="Arial" charset="0"/>
                <a:cs typeface="Arial" charset="0"/>
              </a:rPr>
              <a:t>What</a:t>
            </a:r>
            <a:r>
              <a:rPr lang="it-IT" altLang="en-US" sz="2000" dirty="0">
                <a:latin typeface="Arial" charset="0"/>
                <a:ea typeface="Arial" charset="0"/>
                <a:cs typeface="Arial" charset="0"/>
              </a:rPr>
              <a:t> </a:t>
            </a:r>
            <a:r>
              <a:rPr lang="it-IT" altLang="en-US" sz="2000" dirty="0" err="1">
                <a:latin typeface="Arial" charset="0"/>
                <a:ea typeface="Arial" charset="0"/>
                <a:cs typeface="Arial" charset="0"/>
              </a:rPr>
              <a:t>is</a:t>
            </a:r>
            <a:r>
              <a:rPr lang="it-IT" altLang="en-US" sz="2000" dirty="0">
                <a:latin typeface="Arial" charset="0"/>
                <a:ea typeface="Arial" charset="0"/>
                <a:cs typeface="Arial" charset="0"/>
              </a:rPr>
              <a:t> the (</a:t>
            </a:r>
            <a:r>
              <a:rPr lang="it-IT" altLang="en-US" sz="2000" dirty="0" err="1">
                <a:latin typeface="Arial" charset="0"/>
                <a:ea typeface="Arial" charset="0"/>
                <a:cs typeface="Arial" charset="0"/>
              </a:rPr>
              <a:t>estimated</a:t>
            </a:r>
            <a:r>
              <a:rPr lang="it-IT" altLang="en-US" sz="2000" dirty="0">
                <a:latin typeface="Arial" charset="0"/>
                <a:ea typeface="Arial" charset="0"/>
                <a:cs typeface="Arial" charset="0"/>
              </a:rPr>
              <a:t>) </a:t>
            </a:r>
            <a:r>
              <a:rPr lang="it-IT" altLang="en-US" sz="2000" dirty="0" err="1">
                <a:latin typeface="Arial" charset="0"/>
                <a:ea typeface="Arial" charset="0"/>
                <a:cs typeface="Arial" charset="0"/>
              </a:rPr>
              <a:t>odds</a:t>
            </a:r>
            <a:r>
              <a:rPr lang="it-IT" altLang="en-US" sz="2000" dirty="0">
                <a:latin typeface="Arial" charset="0"/>
                <a:ea typeface="Arial" charset="0"/>
                <a:cs typeface="Arial" charset="0"/>
              </a:rPr>
              <a:t> ratio (</a:t>
            </a:r>
            <a:r>
              <a:rPr lang="it-IT" altLang="en-US" sz="2000" dirty="0" err="1">
                <a:latin typeface="Arial" charset="0"/>
                <a:ea typeface="Arial" charset="0"/>
                <a:cs typeface="Arial" charset="0"/>
              </a:rPr>
              <a:t>where</a:t>
            </a:r>
            <a:r>
              <a:rPr lang="it-IT" altLang="en-US" sz="2000" dirty="0">
                <a:latin typeface="Arial" charset="0"/>
                <a:ea typeface="Arial" charset="0"/>
                <a:cs typeface="Arial" charset="0"/>
              </a:rPr>
              <a:t> sex=</a:t>
            </a:r>
            <a:r>
              <a:rPr lang="it-IT" altLang="en-US" sz="2000" dirty="0" err="1">
                <a:latin typeface="Arial" charset="0"/>
                <a:ea typeface="Arial" charset="0"/>
                <a:cs typeface="Arial" charset="0"/>
              </a:rPr>
              <a:t>female</a:t>
            </a:r>
            <a:r>
              <a:rPr lang="it-IT" altLang="en-US" sz="2000" dirty="0">
                <a:latin typeface="Arial" charset="0"/>
                <a:ea typeface="Arial" charset="0"/>
                <a:cs typeface="Arial" charset="0"/>
              </a:rPr>
              <a:t> </a:t>
            </a:r>
            <a:r>
              <a:rPr lang="it-IT" altLang="en-US" sz="2000" dirty="0" err="1">
                <a:latin typeface="Arial" charset="0"/>
                <a:ea typeface="Arial" charset="0"/>
                <a:cs typeface="Arial" charset="0"/>
              </a:rPr>
              <a:t>is</a:t>
            </a:r>
            <a:r>
              <a:rPr lang="it-IT" altLang="en-US" sz="2000" dirty="0">
                <a:latin typeface="Arial" charset="0"/>
                <a:ea typeface="Arial" charset="0"/>
                <a:cs typeface="Arial" charset="0"/>
              </a:rPr>
              <a:t> the </a:t>
            </a:r>
            <a:r>
              <a:rPr lang="it-IT" altLang="en-US" sz="2000" dirty="0" err="1">
                <a:latin typeface="Arial" charset="0"/>
                <a:ea typeface="Arial" charset="0"/>
                <a:cs typeface="Arial" charset="0"/>
              </a:rPr>
              <a:t>exposure</a:t>
            </a:r>
            <a:r>
              <a:rPr lang="it-IT" altLang="en-US" sz="2000" dirty="0">
                <a:latin typeface="Arial" charset="0"/>
                <a:ea typeface="Arial" charset="0"/>
                <a:cs typeface="Arial" charset="0"/>
              </a:rPr>
              <a:t>)?</a:t>
            </a:r>
          </a:p>
          <a:p>
            <a:pPr lvl="1" eaLnBrk="1" hangingPunct="1">
              <a:buFont typeface="Arial" charset="0"/>
              <a:buNone/>
            </a:pPr>
            <a:endParaRPr lang="it-IT" altLang="en-US" sz="2000" dirty="0">
              <a:latin typeface="Arial" charset="0"/>
              <a:ea typeface="Arial" charset="0"/>
              <a:cs typeface="Arial" charset="0"/>
            </a:endParaRPr>
          </a:p>
          <a:p>
            <a:pPr lvl="1" eaLnBrk="1" hangingPunct="1">
              <a:buFont typeface="Arial" charset="0"/>
              <a:buNone/>
            </a:pPr>
            <a:r>
              <a:rPr lang="it-IT" altLang="en-US" sz="1600" b="1" dirty="0">
                <a:latin typeface="Courier New" charset="0"/>
                <a:ea typeface="Courier New" charset="0"/>
                <a:cs typeface="Courier New" charset="0"/>
              </a:rPr>
              <a:t>. di (6*24)/(2*23)</a:t>
            </a:r>
          </a:p>
          <a:p>
            <a:pPr lvl="1" eaLnBrk="1" hangingPunct="1">
              <a:buNone/>
            </a:pPr>
            <a:r>
              <a:rPr lang="is-IS" altLang="en-US" sz="1600" b="1" dirty="0">
                <a:latin typeface="Courier New" charset="0"/>
                <a:ea typeface="Courier New" charset="0"/>
                <a:cs typeface="Courier New" charset="0"/>
              </a:rPr>
              <a:t>3.1304348</a:t>
            </a:r>
            <a:endParaRPr lang="it-IT" altLang="en-US" sz="2000" b="1" dirty="0">
              <a:latin typeface="Arial" charset="0"/>
              <a:ea typeface="Arial" charset="0"/>
              <a:cs typeface="Arial" charset="0"/>
            </a:endParaRPr>
          </a:p>
        </p:txBody>
      </p:sp>
      <p:sp>
        <p:nvSpPr>
          <p:cNvPr id="77827"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71661212-56F6-1B47-9C76-7B81AEE37CE6}" type="slidenum">
              <a:rPr lang="en-US" altLang="en-US" sz="1200">
                <a:solidFill>
                  <a:srgbClr val="898989"/>
                </a:solidFill>
                <a:latin typeface="Arial" charset="0"/>
              </a:rPr>
              <a:pPr>
                <a:spcBef>
                  <a:spcPct val="0"/>
                </a:spcBef>
                <a:buFontTx/>
                <a:buNone/>
              </a:pPr>
              <a:t>50</a:t>
            </a:fld>
            <a:endParaRPr lang="en-US" altLang="en-US" sz="1200">
              <a:solidFill>
                <a:srgbClr val="898989"/>
              </a:solidFill>
              <a:latin typeface="Arial" charset="0"/>
            </a:endParaRPr>
          </a:p>
        </p:txBody>
      </p:sp>
    </p:spTree>
    <p:extLst>
      <p:ext uri="{BB962C8B-B14F-4D97-AF65-F5344CB8AC3E}">
        <p14:creationId xmlns:p14="http://schemas.microsoft.com/office/powerpoint/2010/main" val="17518269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a:t>95% Confidence interval for an odds ratio</a:t>
            </a:r>
          </a:p>
        </p:txBody>
      </p:sp>
      <p:sp>
        <p:nvSpPr>
          <p:cNvPr id="78850" name="Rectangle 3"/>
          <p:cNvSpPr>
            <a:spLocks noGrp="1" noChangeArrowheads="1"/>
          </p:cNvSpPr>
          <p:nvPr>
            <p:ph type="body" sz="half" idx="1"/>
          </p:nvPr>
        </p:nvSpPr>
        <p:spPr>
          <a:xfrm>
            <a:off x="457200" y="1624012"/>
            <a:ext cx="8382000" cy="4525963"/>
          </a:xfrm>
        </p:spPr>
        <p:txBody>
          <a:bodyPr/>
          <a:lstStyle/>
          <a:p>
            <a:pPr eaLnBrk="1" hangingPunct="1"/>
            <a:r>
              <a:rPr lang="en-US" altLang="en-US" sz="2400" dirty="0"/>
              <a:t>Remember the 95% confidence interval for a mean </a:t>
            </a:r>
            <a:r>
              <a:rPr lang="en-US" altLang="en-US" sz="2400" dirty="0">
                <a:ea typeface="Arial" charset="0"/>
                <a:cs typeface="Arial" charset="0"/>
              </a:rPr>
              <a:t>µ</a:t>
            </a:r>
          </a:p>
          <a:p>
            <a:pPr eaLnBrk="1" hangingPunct="1">
              <a:buFont typeface="Wingdings" charset="2"/>
              <a:buNone/>
            </a:pPr>
            <a:r>
              <a:rPr lang="en-US" altLang="en-US" sz="2400" dirty="0">
                <a:ea typeface="Arial" charset="0"/>
                <a:cs typeface="Arial" charset="0"/>
              </a:rPr>
              <a:t>Lower Confidence Limit: 	   Upper Confidence Limit: </a:t>
            </a:r>
          </a:p>
          <a:p>
            <a:pPr eaLnBrk="1" hangingPunct="1">
              <a:buFont typeface="Wingdings" charset="2"/>
              <a:buNone/>
            </a:pPr>
            <a:endParaRPr lang="en-US" altLang="en-US" sz="2400" dirty="0">
              <a:ea typeface="Arial" charset="0"/>
              <a:cs typeface="Arial" charset="0"/>
            </a:endParaRPr>
          </a:p>
          <a:p>
            <a:pPr eaLnBrk="1" hangingPunct="1"/>
            <a:r>
              <a:rPr lang="en-US" altLang="en-US" sz="2400" dirty="0">
                <a:ea typeface="Arial" charset="0"/>
                <a:cs typeface="Arial" charset="0"/>
              </a:rPr>
              <a:t>The odds ratio is </a:t>
            </a:r>
            <a:r>
              <a:rPr lang="en-US" altLang="en-US" sz="2400" u="sng" dirty="0">
                <a:ea typeface="Arial" charset="0"/>
                <a:cs typeface="Arial" charset="0"/>
              </a:rPr>
              <a:t>not</a:t>
            </a:r>
            <a:r>
              <a:rPr lang="en-US" altLang="en-US" sz="2400" dirty="0">
                <a:ea typeface="Arial" charset="0"/>
                <a:cs typeface="Arial" charset="0"/>
              </a:rPr>
              <a:t> normally distributed (it ranges from 0 to infinity)</a:t>
            </a:r>
          </a:p>
          <a:p>
            <a:pPr lvl="1" eaLnBrk="1" hangingPunct="1"/>
            <a:r>
              <a:rPr lang="en-US" altLang="en-US" sz="2000" dirty="0">
                <a:ea typeface="Arial" charset="0"/>
                <a:cs typeface="Arial" charset="0"/>
              </a:rPr>
              <a:t>But the natural log (ln) of the odds ratio is approximately normal</a:t>
            </a:r>
          </a:p>
          <a:p>
            <a:pPr lvl="1" eaLnBrk="1" hangingPunct="1"/>
            <a:r>
              <a:rPr lang="en-US" altLang="en-US" sz="2000" dirty="0">
                <a:ea typeface="Arial" charset="0"/>
                <a:cs typeface="Arial" charset="0"/>
              </a:rPr>
              <a:t>The estimate of the standard error of the estimated ln OR is</a:t>
            </a:r>
          </a:p>
          <a:p>
            <a:pPr lvl="1" eaLnBrk="1" hangingPunct="1"/>
            <a:endParaRPr lang="en-US" altLang="en-US" sz="2000" dirty="0">
              <a:ea typeface="Arial" charset="0"/>
              <a:cs typeface="Arial" charset="0"/>
            </a:endParaRPr>
          </a:p>
          <a:p>
            <a:pPr lvl="1" eaLnBrk="1" hangingPunct="1">
              <a:buFont typeface="Arial" charset="0"/>
              <a:buNone/>
            </a:pPr>
            <a:endParaRPr lang="en-US" altLang="en-US" sz="2000" dirty="0">
              <a:ea typeface="Arial" charset="0"/>
              <a:cs typeface="Arial" charset="0"/>
            </a:endParaRPr>
          </a:p>
          <a:p>
            <a:pPr lvl="1" eaLnBrk="1" hangingPunct="1">
              <a:buFont typeface="Arial" charset="0"/>
              <a:buNone/>
            </a:pPr>
            <a:endParaRPr lang="en-US" altLang="en-US" sz="2000" dirty="0">
              <a:ea typeface="Arial" charset="0"/>
              <a:cs typeface="Arial" charset="0"/>
            </a:endParaRPr>
          </a:p>
          <a:p>
            <a:pPr lvl="1" eaLnBrk="1" hangingPunct="1">
              <a:buFont typeface="Wingdings" charset="2"/>
              <a:buNone/>
            </a:pPr>
            <a:endParaRPr lang="en-US" altLang="en-US" sz="2000" dirty="0">
              <a:ea typeface="Arial" charset="0"/>
              <a:cs typeface="Arial" charset="0"/>
            </a:endParaRPr>
          </a:p>
          <a:p>
            <a:pPr eaLnBrk="1" hangingPunct="1">
              <a:buFont typeface="Wingdings" charset="2"/>
              <a:buNone/>
            </a:pPr>
            <a:endParaRPr lang="en-US" altLang="en-US" sz="2400" dirty="0">
              <a:ea typeface="Arial" charset="0"/>
              <a:cs typeface="Arial" charset="0"/>
            </a:endParaRPr>
          </a:p>
        </p:txBody>
      </p:sp>
      <p:graphicFrame>
        <p:nvGraphicFramePr>
          <p:cNvPr id="78851" name="Object 4"/>
          <p:cNvGraphicFramePr>
            <a:graphicFrameLocks noGrp="1" noChangeAspect="1"/>
          </p:cNvGraphicFramePr>
          <p:nvPr>
            <p:ph sz="quarter" idx="2"/>
          </p:nvPr>
        </p:nvGraphicFramePr>
        <p:xfrm>
          <a:off x="1524000" y="2427288"/>
          <a:ext cx="1674813" cy="544512"/>
        </p:xfrm>
        <a:graphic>
          <a:graphicData uri="http://schemas.openxmlformats.org/presentationml/2006/ole">
            <mc:AlternateContent xmlns:mc="http://schemas.openxmlformats.org/markup-compatibility/2006">
              <mc:Choice xmlns:v="urn:schemas-microsoft-com:vml" Requires="v">
                <p:oleObj spid="_x0000_s50209" name="Equation" r:id="rId3" imgW="1016000" imgH="330200" progId="Equation.3">
                  <p:embed/>
                </p:oleObj>
              </mc:Choice>
              <mc:Fallback>
                <p:oleObj name="Equation" r:id="rId3" imgW="1016000" imgH="330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427288"/>
                        <a:ext cx="1674813" cy="544512"/>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78852" name="Object 8"/>
          <p:cNvGraphicFramePr>
            <a:graphicFrameLocks noChangeAspect="1"/>
          </p:cNvGraphicFramePr>
          <p:nvPr/>
        </p:nvGraphicFramePr>
        <p:xfrm>
          <a:off x="5029200" y="2451100"/>
          <a:ext cx="1600200" cy="520700"/>
        </p:xfrm>
        <a:graphic>
          <a:graphicData uri="http://schemas.openxmlformats.org/presentationml/2006/ole">
            <mc:AlternateContent xmlns:mc="http://schemas.openxmlformats.org/markup-compatibility/2006">
              <mc:Choice xmlns:v="urn:schemas-microsoft-com:vml" Requires="v">
                <p:oleObj spid="_x0000_s50210" name="Equation" r:id="rId5" imgW="1016000" imgH="330200" progId="Equation.3">
                  <p:embed/>
                </p:oleObj>
              </mc:Choice>
              <mc:Fallback>
                <p:oleObj name="Equation" r:id="rId5" imgW="1016000" imgH="330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9200" y="2451100"/>
                        <a:ext cx="1600200" cy="520700"/>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78853" name="Object 16"/>
          <p:cNvGraphicFramePr>
            <a:graphicFrameLocks noChangeAspect="1"/>
          </p:cNvGraphicFramePr>
          <p:nvPr/>
        </p:nvGraphicFramePr>
        <p:xfrm>
          <a:off x="1809750" y="4660900"/>
          <a:ext cx="3760788" cy="901700"/>
        </p:xfrm>
        <a:graphic>
          <a:graphicData uri="http://schemas.openxmlformats.org/presentationml/2006/ole">
            <mc:AlternateContent xmlns:mc="http://schemas.openxmlformats.org/markup-compatibility/2006">
              <mc:Choice xmlns:v="urn:schemas-microsoft-com:vml" Requires="v">
                <p:oleObj spid="_x0000_s50211" name="Equation" r:id="rId7" imgW="1854200" imgH="444500" progId="Equation.3">
                  <p:embed/>
                </p:oleObj>
              </mc:Choice>
              <mc:Fallback>
                <p:oleObj name="Equation" r:id="rId7" imgW="1854200" imgH="4445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9750" y="4660900"/>
                        <a:ext cx="3760788" cy="901700"/>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78854" name="Slide Number Placeholder 7"/>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23D6E578-415E-434A-8658-9B2025ED4D61}" type="slidenum">
              <a:rPr lang="en-US" altLang="en-US" sz="1200">
                <a:solidFill>
                  <a:srgbClr val="898989"/>
                </a:solidFill>
                <a:latin typeface="Arial" charset="0"/>
              </a:rPr>
              <a:pPr>
                <a:spcBef>
                  <a:spcPct val="0"/>
                </a:spcBef>
                <a:buFontTx/>
                <a:buNone/>
              </a:pPr>
              <a:t>51</a:t>
            </a:fld>
            <a:endParaRPr lang="en-US" altLang="en-US" sz="1200">
              <a:solidFill>
                <a:srgbClr val="898989"/>
              </a:solidFill>
              <a:latin typeface="Arial" charset="0"/>
            </a:endParaRPr>
          </a:p>
        </p:txBody>
      </p:sp>
    </p:spTree>
    <p:extLst>
      <p:ext uri="{BB962C8B-B14F-4D97-AF65-F5344CB8AC3E}">
        <p14:creationId xmlns:p14="http://schemas.microsoft.com/office/powerpoint/2010/main" val="17532307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a:t>95% Confidence interval for an odds ratio</a:t>
            </a:r>
          </a:p>
        </p:txBody>
      </p:sp>
      <p:sp>
        <p:nvSpPr>
          <p:cNvPr id="79874" name="Rectangle 3"/>
          <p:cNvSpPr>
            <a:spLocks noGrp="1" noChangeArrowheads="1"/>
          </p:cNvSpPr>
          <p:nvPr>
            <p:ph type="body" sz="half" idx="1"/>
          </p:nvPr>
        </p:nvSpPr>
        <p:spPr>
          <a:xfrm>
            <a:off x="457200" y="1600200"/>
            <a:ext cx="8382000" cy="4525963"/>
          </a:xfrm>
        </p:spPr>
        <p:txBody>
          <a:bodyPr/>
          <a:lstStyle/>
          <a:p>
            <a:pPr lvl="1" eaLnBrk="1" hangingPunct="1">
              <a:buFont typeface="Wingdings" charset="2"/>
              <a:buNone/>
            </a:pPr>
            <a:endParaRPr lang="en-US" altLang="en-US" sz="2000">
              <a:ea typeface="Arial" charset="0"/>
              <a:cs typeface="Arial" charset="0"/>
            </a:endParaRPr>
          </a:p>
          <a:p>
            <a:pPr eaLnBrk="1" hangingPunct="1"/>
            <a:r>
              <a:rPr lang="en-US" altLang="en-US" sz="2400">
                <a:ea typeface="Arial" charset="0"/>
                <a:cs typeface="Arial" charset="0"/>
              </a:rPr>
              <a:t>We calculate the 95% confidence interval for the </a:t>
            </a:r>
            <a:r>
              <a:rPr lang="en-US" altLang="en-US" sz="2400" u="sng">
                <a:ea typeface="Arial" charset="0"/>
                <a:cs typeface="Arial" charset="0"/>
              </a:rPr>
              <a:t>log odds</a:t>
            </a:r>
          </a:p>
          <a:p>
            <a:pPr eaLnBrk="1" hangingPunct="1"/>
            <a:endParaRPr lang="en-US" altLang="en-US" sz="2400">
              <a:ea typeface="Arial" charset="0"/>
              <a:cs typeface="Arial" charset="0"/>
            </a:endParaRPr>
          </a:p>
          <a:p>
            <a:pPr eaLnBrk="1" hangingPunct="1"/>
            <a:endParaRPr lang="en-US" altLang="en-US" sz="2400">
              <a:ea typeface="Arial" charset="0"/>
              <a:cs typeface="Arial" charset="0"/>
            </a:endParaRPr>
          </a:p>
          <a:p>
            <a:pPr eaLnBrk="1" hangingPunct="1"/>
            <a:endParaRPr lang="en-US" altLang="en-US" sz="2400">
              <a:ea typeface="Arial" charset="0"/>
              <a:cs typeface="Arial" charset="0"/>
            </a:endParaRPr>
          </a:p>
          <a:p>
            <a:pPr eaLnBrk="1" hangingPunct="1"/>
            <a:r>
              <a:rPr lang="en-US" altLang="en-US" sz="2400">
                <a:ea typeface="Arial" charset="0"/>
                <a:cs typeface="Arial" charset="0"/>
              </a:rPr>
              <a:t>Then exponentiate back to obtain the 95% confidence interval for the </a:t>
            </a:r>
            <a:r>
              <a:rPr lang="en-US" altLang="en-US" sz="2400" u="sng">
                <a:ea typeface="Arial" charset="0"/>
                <a:cs typeface="Arial" charset="0"/>
              </a:rPr>
              <a:t>OR</a:t>
            </a:r>
          </a:p>
          <a:p>
            <a:pPr eaLnBrk="1" hangingPunct="1">
              <a:buFont typeface="Wingdings" charset="2"/>
              <a:buNone/>
            </a:pPr>
            <a:endParaRPr lang="en-US" altLang="en-US" sz="2400">
              <a:ea typeface="Arial" charset="0"/>
              <a:cs typeface="Arial" charset="0"/>
            </a:endParaRPr>
          </a:p>
        </p:txBody>
      </p:sp>
      <p:sp>
        <p:nvSpPr>
          <p:cNvPr id="79875" name="Slide Number Placeholder 7"/>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DCF92903-A7A5-A34D-9F70-B8389B116F0A}" type="slidenum">
              <a:rPr lang="en-US" altLang="en-US" sz="1200">
                <a:solidFill>
                  <a:srgbClr val="898989"/>
                </a:solidFill>
                <a:latin typeface="Arial" charset="0"/>
              </a:rPr>
              <a:pPr>
                <a:spcBef>
                  <a:spcPct val="0"/>
                </a:spcBef>
                <a:buFontTx/>
                <a:buNone/>
              </a:pPr>
              <a:t>52</a:t>
            </a:fld>
            <a:endParaRPr lang="en-US" altLang="en-US" sz="1200">
              <a:solidFill>
                <a:srgbClr val="898989"/>
              </a:solidFill>
              <a:latin typeface="Arial" charset="0"/>
            </a:endParaRPr>
          </a:p>
        </p:txBody>
      </p:sp>
      <p:graphicFrame>
        <p:nvGraphicFramePr>
          <p:cNvPr id="79876" name="Object 14"/>
          <p:cNvGraphicFramePr>
            <a:graphicFrameLocks noGrp="1" noChangeAspect="1"/>
          </p:cNvGraphicFramePr>
          <p:nvPr>
            <p:ph sz="quarter" idx="3"/>
          </p:nvPr>
        </p:nvGraphicFramePr>
        <p:xfrm>
          <a:off x="1957388" y="2571750"/>
          <a:ext cx="6145212" cy="857250"/>
        </p:xfrm>
        <a:graphic>
          <a:graphicData uri="http://schemas.openxmlformats.org/presentationml/2006/ole">
            <mc:AlternateContent xmlns:mc="http://schemas.openxmlformats.org/markup-compatibility/2006">
              <mc:Choice xmlns:v="urn:schemas-microsoft-com:vml" Requires="v">
                <p:oleObj spid="_x0000_s51223" name="Equation" r:id="rId4" imgW="3644900" imgH="508000" progId="Equation.3">
                  <p:embed/>
                </p:oleObj>
              </mc:Choice>
              <mc:Fallback>
                <p:oleObj name="Equation" r:id="rId4" imgW="3644900" imgH="5080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7388" y="2571750"/>
                        <a:ext cx="6145212" cy="857250"/>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79877" name="Object 14"/>
          <p:cNvGraphicFramePr>
            <a:graphicFrameLocks noChangeAspect="1"/>
          </p:cNvGraphicFramePr>
          <p:nvPr/>
        </p:nvGraphicFramePr>
        <p:xfrm>
          <a:off x="1350963" y="4559300"/>
          <a:ext cx="6345237" cy="1612900"/>
        </p:xfrm>
        <a:graphic>
          <a:graphicData uri="http://schemas.openxmlformats.org/presentationml/2006/ole">
            <mc:AlternateContent xmlns:mc="http://schemas.openxmlformats.org/markup-compatibility/2006">
              <mc:Choice xmlns:v="urn:schemas-microsoft-com:vml" Requires="v">
                <p:oleObj spid="_x0000_s51224" name="Equation" r:id="rId6" imgW="2400300" imgH="609600" progId="Equation.3">
                  <p:embed/>
                </p:oleObj>
              </mc:Choice>
              <mc:Fallback>
                <p:oleObj name="Equation" r:id="rId6" imgW="2400300" imgH="6096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50963" y="4559300"/>
                        <a:ext cx="6345237" cy="1612900"/>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9253048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a:t>Calculating an odds ratio and 95% confidence interval in </a:t>
            </a:r>
            <a:r>
              <a:rPr lang="en-US" sz="4000" dirty="0" err="1"/>
              <a:t>Stata</a:t>
            </a:r>
            <a:r>
              <a:rPr lang="en-US" sz="4000" dirty="0"/>
              <a:t> using </a:t>
            </a:r>
            <a:r>
              <a:rPr lang="en-US" sz="4000" dirty="0" err="1"/>
              <a:t>tabodds</a:t>
            </a:r>
            <a:r>
              <a:rPr lang="en-US" sz="4000" dirty="0"/>
              <a:t> command </a:t>
            </a:r>
          </a:p>
        </p:txBody>
      </p:sp>
      <p:graphicFrame>
        <p:nvGraphicFramePr>
          <p:cNvPr id="80898" name="Object 3"/>
          <p:cNvGraphicFramePr>
            <a:graphicFrameLocks noGrp="1" noChangeAspect="1"/>
          </p:cNvGraphicFramePr>
          <p:nvPr>
            <p:ph sz="half" idx="1"/>
          </p:nvPr>
        </p:nvGraphicFramePr>
        <p:xfrm>
          <a:off x="2439988" y="3776663"/>
          <a:ext cx="73025" cy="174625"/>
        </p:xfrm>
        <a:graphic>
          <a:graphicData uri="http://schemas.openxmlformats.org/presentationml/2006/ole">
            <mc:AlternateContent xmlns:mc="http://schemas.openxmlformats.org/markup-compatibility/2006">
              <mc:Choice xmlns:v="urn:schemas-microsoft-com:vml" Requires="v">
                <p:oleObj spid="_x0000_s52237" name="OpenOffice.org" r:id="rId3" imgW="72360" imgH="173880" progId="opendocument.MathDocument.1">
                  <p:embed/>
                </p:oleObj>
              </mc:Choice>
              <mc:Fallback>
                <p:oleObj name="OpenOffice.org" r:id="rId3" imgW="72360" imgH="173880" progId="opendocument.MathDocument.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9988" y="3776663"/>
                        <a:ext cx="73025" cy="1746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80899" name="Rectangle 4"/>
          <p:cNvSpPr>
            <a:spLocks noChangeArrowheads="1"/>
          </p:cNvSpPr>
          <p:nvPr/>
        </p:nvSpPr>
        <p:spPr bwMode="auto">
          <a:xfrm>
            <a:off x="76200" y="1752600"/>
            <a:ext cx="9144000" cy="49121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dirty="0"/>
              <a:t>  </a:t>
            </a:r>
            <a:r>
              <a:rPr lang="en-US" altLang="en-US" sz="1800" dirty="0" err="1"/>
              <a:t>Tabodds</a:t>
            </a:r>
            <a:r>
              <a:rPr lang="en-US" altLang="en-US" sz="1800" dirty="0"/>
              <a:t>   </a:t>
            </a:r>
            <a:r>
              <a:rPr lang="en-US" altLang="en-US" sz="1800" dirty="0" err="1"/>
              <a:t>outcomevar</a:t>
            </a:r>
            <a:r>
              <a:rPr lang="en-US" altLang="en-US" sz="1800" dirty="0"/>
              <a:t>  </a:t>
            </a:r>
            <a:r>
              <a:rPr lang="en-US" altLang="en-US" sz="1800" dirty="0" err="1"/>
              <a:t>exposurevar</a:t>
            </a:r>
            <a:r>
              <a:rPr lang="en-US" altLang="en-US" sz="1800" dirty="0"/>
              <a:t> , or </a:t>
            </a:r>
          </a:p>
          <a:p>
            <a:pPr eaLnBrk="1" hangingPunct="1">
              <a:spcBef>
                <a:spcPct val="0"/>
              </a:spcBef>
              <a:buFontTx/>
              <a:buNone/>
            </a:pPr>
            <a:endParaRPr lang="en-US" altLang="en-US" sz="1500" b="1" dirty="0">
              <a:latin typeface="Courier New" charset="0"/>
            </a:endParaRPr>
          </a:p>
          <a:p>
            <a:pPr>
              <a:buNone/>
            </a:pPr>
            <a:r>
              <a:rPr lang="en-US" altLang="en-US" sz="1400" b="1" dirty="0">
                <a:latin typeface="Courier New" charset="0"/>
                <a:ea typeface="Courier New" charset="0"/>
                <a:cs typeface="Courier New" charset="0"/>
              </a:rPr>
              <a:t>. </a:t>
            </a:r>
            <a:r>
              <a:rPr lang="en-US" sz="1400" b="1" dirty="0" err="1">
                <a:latin typeface="Courier New" charset="0"/>
                <a:ea typeface="Courier New" charset="0"/>
                <a:cs typeface="Courier New" charset="0"/>
              </a:rPr>
              <a:t>tabodds</a:t>
            </a:r>
            <a:r>
              <a:rPr lang="en-US" sz="1400" b="1" dirty="0">
                <a:latin typeface="Courier New" charset="0"/>
                <a:ea typeface="Courier New" charset="0"/>
                <a:cs typeface="Courier New" charset="0"/>
              </a:rPr>
              <a:t> </a:t>
            </a:r>
            <a:r>
              <a:rPr lang="en-US" sz="1400" b="1" dirty="0" err="1">
                <a:latin typeface="Courier New" charset="0"/>
                <a:ea typeface="Courier New" charset="0"/>
                <a:cs typeface="Courier New" charset="0"/>
              </a:rPr>
              <a:t>children_any</a:t>
            </a:r>
            <a:r>
              <a:rPr lang="en-US" sz="1400" b="1" dirty="0">
                <a:latin typeface="Courier New" charset="0"/>
                <a:ea typeface="Courier New" charset="0"/>
                <a:cs typeface="Courier New" charset="0"/>
              </a:rPr>
              <a:t> gender, or</a:t>
            </a:r>
          </a:p>
          <a:p>
            <a:pPr>
              <a:buNone/>
            </a:pPr>
            <a:r>
              <a:rPr lang="en-US" sz="1400" b="1" dirty="0">
                <a:latin typeface="Courier New" charset="0"/>
                <a:ea typeface="Courier New" charset="0"/>
                <a:cs typeface="Courier New" charset="0"/>
              </a:rPr>
              <a:t> </a:t>
            </a:r>
          </a:p>
          <a:p>
            <a:pPr>
              <a:buNone/>
            </a:pPr>
            <a:r>
              <a:rPr lang="en-US" sz="1400" b="1" dirty="0">
                <a:latin typeface="Courier New" charset="0"/>
                <a:ea typeface="Courier New" charset="0"/>
                <a:cs typeface="Courier New" charset="0"/>
              </a:rPr>
              <a:t>---------------------------------------------------------------------------</a:t>
            </a:r>
          </a:p>
          <a:p>
            <a:pPr>
              <a:buNone/>
            </a:pPr>
            <a:r>
              <a:rPr lang="en-US" sz="1400" b="1" dirty="0">
                <a:latin typeface="Courier New" charset="0"/>
                <a:ea typeface="Courier New" charset="0"/>
                <a:cs typeface="Courier New" charset="0"/>
              </a:rPr>
              <a:t>      gender |  Odds Ratio       chi2       P&gt;chi2     [95% Conf. Interval]</a:t>
            </a:r>
          </a:p>
          <a:p>
            <a:pPr>
              <a:buNone/>
            </a:pPr>
            <a:r>
              <a:rPr lang="en-US" sz="1400" b="1" dirty="0">
                <a:latin typeface="Courier New" charset="0"/>
                <a:ea typeface="Courier New" charset="0"/>
                <a:cs typeface="Courier New" charset="0"/>
              </a:rPr>
              <a:t>-------------+-------------------------------------------------------------</a:t>
            </a:r>
          </a:p>
          <a:p>
            <a:pPr>
              <a:buNone/>
            </a:pPr>
            <a:r>
              <a:rPr lang="en-US" sz="1400" b="1" dirty="0">
                <a:latin typeface="Courier New" charset="0"/>
                <a:ea typeface="Courier New" charset="0"/>
                <a:cs typeface="Courier New" charset="0"/>
              </a:rPr>
              <a:t>        Male |    1.000000          .           .              .          .</a:t>
            </a:r>
          </a:p>
          <a:p>
            <a:pPr>
              <a:buNone/>
            </a:pPr>
            <a:r>
              <a:rPr lang="en-US" sz="1400" b="1" dirty="0">
                <a:latin typeface="Courier New" charset="0"/>
                <a:ea typeface="Courier New" charset="0"/>
                <a:cs typeface="Courier New" charset="0"/>
              </a:rPr>
              <a:t>      Female |    3.130435       1.83       0.1762      0.546769  17.922776</a:t>
            </a:r>
          </a:p>
          <a:p>
            <a:pPr>
              <a:buNone/>
            </a:pPr>
            <a:r>
              <a:rPr lang="en-US" sz="1400" b="1" dirty="0">
                <a:latin typeface="Courier New" charset="0"/>
                <a:ea typeface="Courier New" charset="0"/>
                <a:cs typeface="Courier New" charset="0"/>
              </a:rPr>
              <a:t>---------------------------------------------------------------------------</a:t>
            </a:r>
          </a:p>
          <a:p>
            <a:pPr>
              <a:buNone/>
            </a:pPr>
            <a:r>
              <a:rPr lang="en-US" sz="1400" b="1" dirty="0">
                <a:latin typeface="Courier New" charset="0"/>
                <a:ea typeface="Courier New" charset="0"/>
                <a:cs typeface="Courier New" charset="0"/>
              </a:rPr>
              <a:t>Test of homogeneity (equal odds): chi2(1)  =     1.83</a:t>
            </a:r>
          </a:p>
          <a:p>
            <a:pPr>
              <a:buNone/>
            </a:pPr>
            <a:r>
              <a:rPr lang="en-US" sz="1400" b="1" dirty="0">
                <a:latin typeface="Courier New" charset="0"/>
                <a:ea typeface="Courier New" charset="0"/>
                <a:cs typeface="Courier New" charset="0"/>
              </a:rPr>
              <a:t>                                  </a:t>
            </a:r>
            <a:r>
              <a:rPr lang="en-US" sz="1400" b="1" dirty="0" err="1">
                <a:latin typeface="Courier New" charset="0"/>
                <a:ea typeface="Courier New" charset="0"/>
                <a:cs typeface="Courier New" charset="0"/>
              </a:rPr>
              <a:t>Pr</a:t>
            </a:r>
            <a:r>
              <a:rPr lang="en-US" sz="1400" b="1" dirty="0">
                <a:latin typeface="Courier New" charset="0"/>
                <a:ea typeface="Courier New" charset="0"/>
                <a:cs typeface="Courier New" charset="0"/>
              </a:rPr>
              <a:t>&gt;chi2  =   0.1762</a:t>
            </a:r>
          </a:p>
          <a:p>
            <a:pPr>
              <a:buNone/>
            </a:pPr>
            <a:r>
              <a:rPr lang="en-US" sz="1400" b="1" dirty="0">
                <a:latin typeface="Courier New" charset="0"/>
                <a:ea typeface="Courier New" charset="0"/>
                <a:cs typeface="Courier New" charset="0"/>
              </a:rPr>
              <a:t> </a:t>
            </a:r>
          </a:p>
          <a:p>
            <a:pPr>
              <a:buNone/>
            </a:pPr>
            <a:r>
              <a:rPr lang="en-US" sz="1400" b="1" dirty="0">
                <a:latin typeface="Courier New" charset="0"/>
                <a:ea typeface="Courier New" charset="0"/>
                <a:cs typeface="Courier New" charset="0"/>
              </a:rPr>
              <a:t>Score test for trend of odds:     chi2(1)  =     1.83</a:t>
            </a:r>
          </a:p>
          <a:p>
            <a:pPr>
              <a:buNone/>
            </a:pPr>
            <a:r>
              <a:rPr lang="en-US" sz="1400" b="1" dirty="0">
                <a:latin typeface="Courier New" charset="0"/>
                <a:ea typeface="Courier New" charset="0"/>
                <a:cs typeface="Courier New" charset="0"/>
              </a:rPr>
              <a:t>                                  </a:t>
            </a:r>
            <a:r>
              <a:rPr lang="en-US" sz="1400" b="1" dirty="0" err="1">
                <a:latin typeface="Courier New" charset="0"/>
                <a:ea typeface="Courier New" charset="0"/>
                <a:cs typeface="Courier New" charset="0"/>
              </a:rPr>
              <a:t>Pr</a:t>
            </a:r>
            <a:r>
              <a:rPr lang="en-US" sz="1400" b="1" dirty="0">
                <a:latin typeface="Courier New" charset="0"/>
                <a:ea typeface="Courier New" charset="0"/>
                <a:cs typeface="Courier New" charset="0"/>
              </a:rPr>
              <a:t>&gt;chi2  =   0.1762</a:t>
            </a:r>
          </a:p>
          <a:p>
            <a:pPr>
              <a:buNone/>
            </a:pPr>
            <a:r>
              <a:rPr lang="en-US" sz="1400" b="1" dirty="0">
                <a:latin typeface="Courier New" charset="0"/>
                <a:ea typeface="Courier New" charset="0"/>
                <a:cs typeface="Courier New" charset="0"/>
              </a:rPr>
              <a:t> </a:t>
            </a:r>
          </a:p>
          <a:p>
            <a:pPr eaLnBrk="1" hangingPunct="1">
              <a:spcBef>
                <a:spcPct val="0"/>
              </a:spcBef>
              <a:buFontTx/>
              <a:buNone/>
            </a:pPr>
            <a:endParaRPr lang="en-US" altLang="en-US" sz="1500" b="1" dirty="0">
              <a:latin typeface="Courier New" charset="0"/>
            </a:endParaRPr>
          </a:p>
          <a:p>
            <a:pPr eaLnBrk="1" hangingPunct="1">
              <a:spcBef>
                <a:spcPct val="0"/>
              </a:spcBef>
              <a:buFontTx/>
              <a:buNone/>
            </a:pPr>
            <a:endParaRPr lang="en-US" altLang="en-US" sz="1500" b="1" dirty="0">
              <a:latin typeface="Courier New" charset="0"/>
            </a:endParaRPr>
          </a:p>
          <a:p>
            <a:pPr eaLnBrk="1" hangingPunct="1">
              <a:spcBef>
                <a:spcPct val="0"/>
              </a:spcBef>
              <a:buFontTx/>
              <a:buNone/>
            </a:pPr>
            <a:endParaRPr lang="en-US" altLang="en-US" sz="1500" b="1" dirty="0">
              <a:latin typeface="Courier New" charset="0"/>
            </a:endParaRPr>
          </a:p>
        </p:txBody>
      </p:sp>
      <p:sp>
        <p:nvSpPr>
          <p:cNvPr id="80900"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749E37C5-50AD-6C4E-ABBE-8087CF63898A}" type="slidenum">
              <a:rPr lang="en-US" altLang="en-US" sz="1200">
                <a:solidFill>
                  <a:srgbClr val="898989"/>
                </a:solidFill>
                <a:latin typeface="Arial" charset="0"/>
              </a:rPr>
              <a:pPr>
                <a:spcBef>
                  <a:spcPct val="0"/>
                </a:spcBef>
                <a:buFontTx/>
                <a:buNone/>
              </a:pPr>
              <a:t>53</a:t>
            </a:fld>
            <a:endParaRPr lang="en-US" altLang="en-US" sz="1200">
              <a:solidFill>
                <a:srgbClr val="898989"/>
              </a:solidFill>
              <a:latin typeface="Arial" charset="0"/>
            </a:endParaRPr>
          </a:p>
        </p:txBody>
      </p:sp>
    </p:spTree>
    <p:extLst>
      <p:ext uri="{BB962C8B-B14F-4D97-AF65-F5344CB8AC3E}">
        <p14:creationId xmlns:p14="http://schemas.microsoft.com/office/powerpoint/2010/main" val="4779001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a:xfrm>
            <a:off x="285750" y="165930"/>
            <a:ext cx="8801100" cy="1143000"/>
          </a:xfrm>
        </p:spPr>
        <p:txBody>
          <a:bodyPr rtlCol="0">
            <a:normAutofit fontScale="90000"/>
          </a:bodyPr>
          <a:lstStyle/>
          <a:p>
            <a:pPr eaLnBrk="1" fontAlgn="auto" hangingPunct="1">
              <a:spcAft>
                <a:spcPts val="0"/>
              </a:spcAft>
              <a:defRPr/>
            </a:pPr>
            <a:r>
              <a:rPr lang="en-US" sz="4000" dirty="0"/>
              <a:t>Calculating an odds ratio and 95% confidence interval in </a:t>
            </a:r>
            <a:r>
              <a:rPr lang="en-US" sz="4000" dirty="0" err="1"/>
              <a:t>Stata</a:t>
            </a:r>
            <a:r>
              <a:rPr lang="en-US" sz="4000" dirty="0"/>
              <a:t> using cc command</a:t>
            </a:r>
          </a:p>
        </p:txBody>
      </p:sp>
      <p:graphicFrame>
        <p:nvGraphicFramePr>
          <p:cNvPr id="81922" name="Object 3"/>
          <p:cNvGraphicFramePr>
            <a:graphicFrameLocks noGrp="1" noChangeAspect="1"/>
          </p:cNvGraphicFramePr>
          <p:nvPr>
            <p:ph sz="half" idx="1"/>
          </p:nvPr>
        </p:nvGraphicFramePr>
        <p:xfrm>
          <a:off x="2439988" y="3776663"/>
          <a:ext cx="73025" cy="174625"/>
        </p:xfrm>
        <a:graphic>
          <a:graphicData uri="http://schemas.openxmlformats.org/presentationml/2006/ole">
            <mc:AlternateContent xmlns:mc="http://schemas.openxmlformats.org/markup-compatibility/2006">
              <mc:Choice xmlns:v="urn:schemas-microsoft-com:vml" Requires="v">
                <p:oleObj spid="_x0000_s53261" name="OpenOffice.org" r:id="rId4" imgW="72360" imgH="173880" progId="opendocument.MathDocument.1">
                  <p:embed/>
                </p:oleObj>
              </mc:Choice>
              <mc:Fallback>
                <p:oleObj name="OpenOffice.org" r:id="rId4" imgW="72360" imgH="173880" progId="opendocument.Math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9988" y="3776663"/>
                        <a:ext cx="73025" cy="1746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81923" name="Rectangle 41"/>
          <p:cNvSpPr>
            <a:spLocks noChangeArrowheads="1"/>
          </p:cNvSpPr>
          <p:nvPr/>
        </p:nvSpPr>
        <p:spPr bwMode="auto">
          <a:xfrm>
            <a:off x="114300" y="1521154"/>
            <a:ext cx="9144000" cy="53368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endParaRPr lang="en-US" altLang="en-US" sz="1200" dirty="0">
              <a:solidFill>
                <a:srgbClr val="FF9933"/>
              </a:solidFill>
              <a:latin typeface="Courier New" charset="0"/>
              <a:ea typeface="Courier New" charset="0"/>
              <a:cs typeface="Courier New" charset="0"/>
            </a:endParaRPr>
          </a:p>
          <a:p>
            <a:pPr eaLnBrk="1" hangingPunct="1">
              <a:spcBef>
                <a:spcPct val="0"/>
              </a:spcBef>
              <a:buFontTx/>
              <a:buNone/>
            </a:pPr>
            <a:r>
              <a:rPr lang="en-US" altLang="en-US" sz="1200" b="1" dirty="0">
                <a:latin typeface="Courier New" charset="0"/>
                <a:ea typeface="Courier New" charset="0"/>
                <a:cs typeface="Courier New" charset="0"/>
              </a:rPr>
              <a:t>. gen gender_01=gender-1</a:t>
            </a:r>
          </a:p>
          <a:p>
            <a:pPr eaLnBrk="1" hangingPunct="1">
              <a:spcBef>
                <a:spcPct val="0"/>
              </a:spcBef>
              <a:buFontTx/>
              <a:buNone/>
            </a:pPr>
            <a:endParaRPr lang="en-US" altLang="en-US" sz="1200" b="1" dirty="0">
              <a:latin typeface="Courier New" charset="0"/>
              <a:ea typeface="Courier New" charset="0"/>
              <a:cs typeface="Courier New" charset="0"/>
            </a:endParaRPr>
          </a:p>
          <a:p>
            <a:pPr eaLnBrk="1" hangingPunct="1">
              <a:spcBef>
                <a:spcPct val="0"/>
              </a:spcBef>
              <a:buNone/>
            </a:pPr>
            <a:r>
              <a:rPr lang="en-US" altLang="en-US" sz="1200" b="1" dirty="0">
                <a:latin typeface="Courier New" charset="0"/>
                <a:ea typeface="Courier New" charset="0"/>
                <a:cs typeface="Courier New" charset="0"/>
              </a:rPr>
              <a:t>. </a:t>
            </a:r>
          </a:p>
          <a:p>
            <a:pPr>
              <a:buNone/>
            </a:pPr>
            <a:r>
              <a:rPr lang="en-US" altLang="en-US" sz="1200" b="1" dirty="0">
                <a:latin typeface="Courier New" charset="0"/>
                <a:ea typeface="Courier New" charset="0"/>
                <a:cs typeface="Courier New" charset="0"/>
              </a:rPr>
              <a:t>. </a:t>
            </a:r>
            <a:r>
              <a:rPr lang="en-US" sz="1200" b="1" dirty="0">
                <a:latin typeface="Courier New" charset="0"/>
                <a:ea typeface="Courier New" charset="0"/>
                <a:cs typeface="Courier New" charset="0"/>
              </a:rPr>
              <a:t>cc </a:t>
            </a:r>
            <a:r>
              <a:rPr lang="en-US" sz="1200" b="1" dirty="0" err="1">
                <a:latin typeface="Courier New" charset="0"/>
                <a:ea typeface="Courier New" charset="0"/>
                <a:cs typeface="Courier New" charset="0"/>
              </a:rPr>
              <a:t>children_any</a:t>
            </a:r>
            <a:r>
              <a:rPr lang="en-US" sz="1200" b="1" dirty="0">
                <a:latin typeface="Courier New" charset="0"/>
                <a:ea typeface="Courier New" charset="0"/>
                <a:cs typeface="Courier New" charset="0"/>
              </a:rPr>
              <a:t> gender_01</a:t>
            </a:r>
          </a:p>
          <a:p>
            <a:pPr>
              <a:buNone/>
            </a:pPr>
            <a:r>
              <a:rPr lang="en-US" sz="1200" b="1" dirty="0">
                <a:latin typeface="Courier New" charset="0"/>
                <a:ea typeface="Courier New" charset="0"/>
                <a:cs typeface="Courier New" charset="0"/>
              </a:rPr>
              <a:t>                                                         Proportion</a:t>
            </a:r>
          </a:p>
          <a:p>
            <a:pPr>
              <a:buNone/>
            </a:pPr>
            <a:r>
              <a:rPr lang="en-US" sz="1200" b="1" dirty="0">
                <a:latin typeface="Courier New" charset="0"/>
                <a:ea typeface="Courier New" charset="0"/>
                <a:cs typeface="Courier New" charset="0"/>
              </a:rPr>
              <a:t>                 |   Exposed   Unexposed  |      Total     Exposed</a:t>
            </a:r>
          </a:p>
          <a:p>
            <a:pPr>
              <a:buNone/>
            </a:pPr>
            <a:r>
              <a:rPr lang="en-US" sz="1200" b="1" dirty="0">
                <a:latin typeface="Courier New" charset="0"/>
                <a:ea typeface="Courier New" charset="0"/>
                <a:cs typeface="Courier New" charset="0"/>
              </a:rPr>
              <a:t>-----------------+------------------------+------------------------</a:t>
            </a:r>
          </a:p>
          <a:p>
            <a:pPr>
              <a:buNone/>
            </a:pPr>
            <a:r>
              <a:rPr lang="en-US" sz="1200" b="1" dirty="0">
                <a:latin typeface="Courier New" charset="0"/>
                <a:ea typeface="Courier New" charset="0"/>
                <a:cs typeface="Courier New" charset="0"/>
              </a:rPr>
              <a:t>           Cases |         6           2  |          8       0.7500</a:t>
            </a:r>
          </a:p>
          <a:p>
            <a:pPr>
              <a:buNone/>
            </a:pPr>
            <a:r>
              <a:rPr lang="en-US" sz="1200" b="1" dirty="0">
                <a:latin typeface="Courier New" charset="0"/>
                <a:ea typeface="Courier New" charset="0"/>
                <a:cs typeface="Courier New" charset="0"/>
              </a:rPr>
              <a:t>        Controls |        23          24  |         47       0.4894</a:t>
            </a:r>
          </a:p>
          <a:p>
            <a:pPr>
              <a:buNone/>
            </a:pPr>
            <a:r>
              <a:rPr lang="en-US" sz="1200" b="1" dirty="0">
                <a:latin typeface="Courier New" charset="0"/>
                <a:ea typeface="Courier New" charset="0"/>
                <a:cs typeface="Courier New" charset="0"/>
              </a:rPr>
              <a:t>-----------------+------------------------+------------------------</a:t>
            </a:r>
          </a:p>
          <a:p>
            <a:pPr>
              <a:buNone/>
            </a:pPr>
            <a:r>
              <a:rPr lang="en-US" sz="1200" b="1" dirty="0">
                <a:latin typeface="Courier New" charset="0"/>
                <a:ea typeface="Courier New" charset="0"/>
                <a:cs typeface="Courier New" charset="0"/>
              </a:rPr>
              <a:t>           Total |        29          26  |         55       0.5273</a:t>
            </a:r>
          </a:p>
          <a:p>
            <a:pPr>
              <a:buNone/>
            </a:pPr>
            <a:r>
              <a:rPr lang="en-US" sz="1200" b="1" dirty="0">
                <a:latin typeface="Courier New" charset="0"/>
                <a:ea typeface="Courier New" charset="0"/>
                <a:cs typeface="Courier New" charset="0"/>
              </a:rPr>
              <a:t>                 |                        |</a:t>
            </a:r>
          </a:p>
          <a:p>
            <a:pPr>
              <a:buNone/>
            </a:pPr>
            <a:r>
              <a:rPr lang="en-US" sz="1200" b="1" dirty="0">
                <a:latin typeface="Courier New" charset="0"/>
                <a:ea typeface="Courier New" charset="0"/>
                <a:cs typeface="Courier New" charset="0"/>
              </a:rPr>
              <a:t>                 |      Point estimate    |    [95% Conf. Interval]</a:t>
            </a:r>
          </a:p>
          <a:p>
            <a:pPr>
              <a:buNone/>
            </a:pPr>
            <a:r>
              <a:rPr lang="en-US" sz="1200" b="1" dirty="0">
                <a:latin typeface="Courier New" charset="0"/>
                <a:ea typeface="Courier New" charset="0"/>
                <a:cs typeface="Courier New" charset="0"/>
              </a:rPr>
              <a:t>                 |------------------------+------------------------</a:t>
            </a:r>
          </a:p>
          <a:p>
            <a:pPr>
              <a:buNone/>
            </a:pPr>
            <a:r>
              <a:rPr lang="en-US" sz="1200" b="1" dirty="0">
                <a:latin typeface="Courier New" charset="0"/>
                <a:ea typeface="Courier New" charset="0"/>
                <a:cs typeface="Courier New" charset="0"/>
              </a:rPr>
              <a:t>      Odds ratio |         3.130435       |    .4837995    34.13049 (exact)</a:t>
            </a:r>
          </a:p>
          <a:p>
            <a:pPr>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Attr</a:t>
            </a: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frac</a:t>
            </a:r>
            <a:r>
              <a:rPr lang="en-US" sz="1200" b="1" dirty="0">
                <a:latin typeface="Courier New" charset="0"/>
                <a:ea typeface="Courier New" charset="0"/>
                <a:cs typeface="Courier New" charset="0"/>
              </a:rPr>
              <a:t>. ex. |         .6805556       |   -1.066972    .9707007 (exact)</a:t>
            </a:r>
          </a:p>
          <a:p>
            <a:pPr>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Attr</a:t>
            </a: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frac</a:t>
            </a:r>
            <a:r>
              <a:rPr lang="en-US" sz="1200" b="1" dirty="0">
                <a:latin typeface="Courier New" charset="0"/>
                <a:ea typeface="Courier New" charset="0"/>
                <a:cs typeface="Courier New" charset="0"/>
              </a:rPr>
              <a:t>. pop |         .5104167       |</a:t>
            </a:r>
          </a:p>
          <a:p>
            <a:pPr>
              <a:buNone/>
            </a:pPr>
            <a:r>
              <a:rPr lang="en-US" sz="1200" b="1" dirty="0">
                <a:latin typeface="Courier New" charset="0"/>
                <a:ea typeface="Courier New" charset="0"/>
                <a:cs typeface="Courier New" charset="0"/>
              </a:rPr>
              <a:t>                 +-------------------------------------------------</a:t>
            </a:r>
          </a:p>
          <a:p>
            <a:pPr>
              <a:buNone/>
            </a:pPr>
            <a:r>
              <a:rPr lang="en-US" sz="1200" b="1" dirty="0">
                <a:latin typeface="Courier New" charset="0"/>
                <a:ea typeface="Courier New" charset="0"/>
                <a:cs typeface="Courier New" charset="0"/>
              </a:rPr>
              <a:t>                               chi2(1) =     1.86  </a:t>
            </a:r>
            <a:r>
              <a:rPr lang="en-US" sz="1200" b="1" dirty="0" err="1">
                <a:latin typeface="Courier New" charset="0"/>
                <a:ea typeface="Courier New" charset="0"/>
                <a:cs typeface="Courier New" charset="0"/>
              </a:rPr>
              <a:t>Pr</a:t>
            </a:r>
            <a:r>
              <a:rPr lang="en-US" sz="1200" b="1" dirty="0">
                <a:latin typeface="Courier New" charset="0"/>
                <a:ea typeface="Courier New" charset="0"/>
                <a:cs typeface="Courier New" charset="0"/>
              </a:rPr>
              <a:t>&gt;chi2 = 0.1723</a:t>
            </a:r>
          </a:p>
          <a:p>
            <a:pPr>
              <a:buNone/>
            </a:pPr>
            <a:r>
              <a:rPr lang="en-US" sz="1200" b="1" dirty="0">
                <a:latin typeface="Courier New" charset="0"/>
                <a:ea typeface="Courier New" charset="0"/>
                <a:cs typeface="Courier New" charset="0"/>
              </a:rPr>
              <a:t> </a:t>
            </a:r>
          </a:p>
          <a:p>
            <a:pPr eaLnBrk="1" hangingPunct="1">
              <a:spcBef>
                <a:spcPct val="0"/>
              </a:spcBef>
              <a:buFontTx/>
              <a:buNone/>
            </a:pPr>
            <a:endParaRPr lang="en-US" altLang="en-US" sz="1200" b="1" dirty="0">
              <a:latin typeface="Courier New" charset="0"/>
              <a:ea typeface="Courier New" charset="0"/>
              <a:cs typeface="Courier New" charset="0"/>
            </a:endParaRPr>
          </a:p>
          <a:p>
            <a:pPr eaLnBrk="1" hangingPunct="1">
              <a:spcBef>
                <a:spcPct val="0"/>
              </a:spcBef>
              <a:buFontTx/>
              <a:buNone/>
            </a:pPr>
            <a:endParaRPr lang="en-US" altLang="en-US" sz="1200" b="1" dirty="0">
              <a:latin typeface="Courier New" charset="0"/>
              <a:ea typeface="Courier New" charset="0"/>
              <a:cs typeface="Courier New" charset="0"/>
            </a:endParaRPr>
          </a:p>
          <a:p>
            <a:pPr eaLnBrk="1" hangingPunct="1">
              <a:spcBef>
                <a:spcPct val="0"/>
              </a:spcBef>
              <a:buFontTx/>
              <a:buNone/>
            </a:pPr>
            <a:endParaRPr lang="en-US" altLang="en-US" sz="1200" b="1" dirty="0">
              <a:latin typeface="Courier New" charset="0"/>
              <a:ea typeface="Courier New" charset="0"/>
              <a:cs typeface="Courier New" charset="0"/>
            </a:endParaRPr>
          </a:p>
          <a:p>
            <a:pPr eaLnBrk="1" hangingPunct="1">
              <a:spcBef>
                <a:spcPct val="0"/>
              </a:spcBef>
              <a:buFontTx/>
              <a:buNone/>
            </a:pPr>
            <a:endParaRPr lang="en-US" altLang="en-US" sz="1200" dirty="0">
              <a:solidFill>
                <a:srgbClr val="FF9933"/>
              </a:solidFill>
              <a:latin typeface="Courier New" charset="0"/>
              <a:ea typeface="Courier New" charset="0"/>
              <a:cs typeface="Courier New" charset="0"/>
            </a:endParaRPr>
          </a:p>
        </p:txBody>
      </p:sp>
      <p:sp>
        <p:nvSpPr>
          <p:cNvPr id="81924"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F193954-BCA2-894A-957F-45C8740C860D}" type="slidenum">
              <a:rPr lang="en-US" altLang="en-US" sz="1200">
                <a:solidFill>
                  <a:srgbClr val="898989"/>
                </a:solidFill>
                <a:latin typeface="Arial" charset="0"/>
              </a:rPr>
              <a:pPr>
                <a:spcBef>
                  <a:spcPct val="0"/>
                </a:spcBef>
                <a:buFontTx/>
                <a:buNone/>
              </a:pPr>
              <a:t>54</a:t>
            </a:fld>
            <a:endParaRPr lang="en-US" altLang="en-US" sz="1200">
              <a:solidFill>
                <a:srgbClr val="898989"/>
              </a:solidFill>
              <a:latin typeface="Arial" charset="0"/>
            </a:endParaRPr>
          </a:p>
        </p:txBody>
      </p:sp>
      <p:sp>
        <p:nvSpPr>
          <p:cNvPr id="81925" name="TextBox 5"/>
          <p:cNvSpPr txBox="1">
            <a:spLocks noChangeArrowheads="1"/>
          </p:cNvSpPr>
          <p:nvPr/>
        </p:nvSpPr>
        <p:spPr bwMode="auto">
          <a:xfrm>
            <a:off x="1219200" y="6303963"/>
            <a:ext cx="651986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latin typeface="Arial" charset="0"/>
              </a:rPr>
              <a:t>Exact confidence intervals use the hypergeometric distribution</a:t>
            </a:r>
          </a:p>
        </p:txBody>
      </p:sp>
    </p:spTree>
    <p:extLst>
      <p:ext uri="{BB962C8B-B14F-4D97-AF65-F5344CB8AC3E}">
        <p14:creationId xmlns:p14="http://schemas.microsoft.com/office/powerpoint/2010/main" val="47930060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normAutofit fontScale="90000"/>
          </a:bodyPr>
          <a:lstStyle/>
          <a:p>
            <a:pPr eaLnBrk="1" hangingPunct="1">
              <a:defRPr/>
            </a:pPr>
            <a:r>
              <a:rPr lang="en-US" altLang="en-US" dirty="0"/>
              <a:t>Chi-square test when the exposure has several levels (outcome dichotomous)</a:t>
            </a:r>
          </a:p>
        </p:txBody>
      </p:sp>
      <p:sp>
        <p:nvSpPr>
          <p:cNvPr id="3" name="Content Placeholder 2"/>
          <p:cNvSpPr>
            <a:spLocks noGrp="1"/>
          </p:cNvSpPr>
          <p:nvPr>
            <p:ph idx="1"/>
          </p:nvPr>
        </p:nvSpPr>
        <p:spPr>
          <a:xfrm>
            <a:off x="457200" y="1447800"/>
            <a:ext cx="8458200" cy="4953000"/>
          </a:xfrm>
        </p:spPr>
        <p:txBody>
          <a:bodyPr/>
          <a:lstStyle/>
          <a:p>
            <a:pPr eaLnBrk="1" hangingPunct="1"/>
            <a:r>
              <a:rPr lang="en-US" altLang="en-US" dirty="0"/>
              <a:t>e.g. Is low CD4 count (&lt;250) at HIV testing associated with alcohol consumption category?</a:t>
            </a:r>
          </a:p>
          <a:p>
            <a:pPr eaLnBrk="1" hangingPunct="1"/>
            <a:r>
              <a:rPr lang="en-US" altLang="en-US" sz="1200" b="1" dirty="0">
                <a:latin typeface="Courier New" charset="0"/>
                <a:ea typeface="Courier New" charset="0"/>
                <a:cs typeface="Courier New" charset="0"/>
              </a:rPr>
              <a:t> </a:t>
            </a:r>
          </a:p>
          <a:p>
            <a:pPr eaLnBrk="1" hangingPunct="1">
              <a:spcBef>
                <a:spcPct val="0"/>
              </a:spcBef>
              <a:buFont typeface="Arial" charset="0"/>
              <a:buNone/>
            </a:pPr>
            <a:r>
              <a:rPr lang="en-US" altLang="en-US" sz="1200" b="1" dirty="0">
                <a:latin typeface="Courier New" charset="0"/>
                <a:ea typeface="Courier New" charset="0"/>
                <a:cs typeface="Courier New" charset="0"/>
              </a:rPr>
              <a:t> tab cd4_low lastalc_3,  col chi</a:t>
            </a:r>
          </a:p>
          <a:p>
            <a:pPr eaLnBrk="1" hangingPunct="1">
              <a:spcBef>
                <a:spcPct val="0"/>
              </a:spcBef>
              <a:buFont typeface="Arial" charset="0"/>
              <a:buNone/>
            </a:pPr>
            <a:endParaRPr lang="en-US" altLang="en-US" sz="1200" b="1" dirty="0">
              <a:latin typeface="Courier New" charset="0"/>
              <a:ea typeface="Courier New" charset="0"/>
              <a:cs typeface="Courier New" charset="0"/>
            </a:endParaRPr>
          </a:p>
          <a:p>
            <a:pPr eaLnBrk="1" hangingPunct="1">
              <a:spcBef>
                <a:spcPct val="0"/>
              </a:spcBef>
              <a:buFont typeface="Arial" charset="0"/>
              <a:buNone/>
            </a:pPr>
            <a:endParaRPr lang="en-US" altLang="en-US" sz="1200" b="1" dirty="0">
              <a:latin typeface="Courier New" charset="0"/>
              <a:ea typeface="Courier New" charset="0"/>
              <a:cs typeface="Courier New" charset="0"/>
            </a:endParaRPr>
          </a:p>
          <a:p>
            <a:pPr eaLnBrk="1" hangingPunct="1">
              <a:spcBef>
                <a:spcPct val="0"/>
              </a:spcBef>
              <a:buFont typeface="Arial" charset="0"/>
              <a:buNone/>
            </a:pPr>
            <a:r>
              <a:rPr lang="en-US" altLang="en-US" sz="1200" b="1" dirty="0">
                <a:latin typeface="Courier New" charset="0"/>
                <a:ea typeface="Courier New" charset="0"/>
                <a:cs typeface="Courier New" charset="0"/>
              </a:rPr>
              <a:t>           | RECODE of </a:t>
            </a:r>
            <a:r>
              <a:rPr lang="en-US" altLang="en-US" sz="1200" b="1" dirty="0" err="1">
                <a:latin typeface="Courier New" charset="0"/>
                <a:ea typeface="Courier New" charset="0"/>
                <a:cs typeface="Courier New" charset="0"/>
              </a:rPr>
              <a:t>lastalc</a:t>
            </a:r>
            <a:r>
              <a:rPr lang="en-US" altLang="en-US" sz="1200" b="1" dirty="0">
                <a:latin typeface="Courier New" charset="0"/>
                <a:ea typeface="Courier New" charset="0"/>
                <a:cs typeface="Courier New" charset="0"/>
              </a:rPr>
              <a:t> (E1. Last time</a:t>
            </a:r>
          </a:p>
          <a:p>
            <a:pPr eaLnBrk="1" hangingPunct="1">
              <a:spcBef>
                <a:spcPct val="0"/>
              </a:spcBef>
              <a:buFont typeface="Arial" charset="0"/>
              <a:buNone/>
            </a:pPr>
            <a:r>
              <a:rPr lang="en-US" altLang="en-US" sz="1200" b="1" dirty="0">
                <a:latin typeface="Courier New" charset="0"/>
                <a:ea typeface="Courier New" charset="0"/>
                <a:cs typeface="Courier New" charset="0"/>
              </a:rPr>
              <a:t>           |          took alcohol)</a:t>
            </a:r>
          </a:p>
          <a:p>
            <a:pPr eaLnBrk="1" hangingPunct="1">
              <a:spcBef>
                <a:spcPct val="0"/>
              </a:spcBef>
              <a:buFont typeface="Arial" charset="0"/>
              <a:buNone/>
            </a:pPr>
            <a:r>
              <a:rPr lang="en-US" altLang="en-US" sz="1200" b="1" dirty="0">
                <a:latin typeface="Courier New" charset="0"/>
                <a:ea typeface="Courier New" charset="0"/>
                <a:cs typeface="Courier New" charset="0"/>
              </a:rPr>
              <a:t>   cd4_low |     Never  &gt;1 year a  Within </a:t>
            </a:r>
            <a:r>
              <a:rPr lang="en-US" altLang="en-US" sz="1200" b="1" dirty="0" err="1">
                <a:latin typeface="Courier New" charset="0"/>
                <a:ea typeface="Courier New" charset="0"/>
                <a:cs typeface="Courier New" charset="0"/>
              </a:rPr>
              <a:t>th</a:t>
            </a:r>
            <a:r>
              <a:rPr lang="en-US" altLang="en-US" sz="1200" b="1" dirty="0">
                <a:latin typeface="Courier New" charset="0"/>
                <a:ea typeface="Courier New" charset="0"/>
                <a:cs typeface="Courier New" charset="0"/>
              </a:rPr>
              <a:t> |     Total</a:t>
            </a:r>
          </a:p>
          <a:p>
            <a:pPr eaLnBrk="1" hangingPunct="1">
              <a:spcBef>
                <a:spcPct val="0"/>
              </a:spcBef>
              <a:buFont typeface="Arial" charset="0"/>
              <a:buNone/>
            </a:pPr>
            <a:r>
              <a:rPr lang="en-US" altLang="en-US" sz="1200" b="1" dirty="0">
                <a:latin typeface="Courier New" charset="0"/>
                <a:ea typeface="Courier New" charset="0"/>
                <a:cs typeface="Courier New" charset="0"/>
              </a:rPr>
              <a:t>-----------+---------------------------------+----------</a:t>
            </a:r>
          </a:p>
          <a:p>
            <a:pPr eaLnBrk="1" hangingPunct="1">
              <a:spcBef>
                <a:spcPct val="0"/>
              </a:spcBef>
              <a:buFont typeface="Arial" charset="0"/>
              <a:buNone/>
            </a:pPr>
            <a:r>
              <a:rPr lang="en-US" altLang="en-US" sz="1200" b="1" dirty="0">
                <a:latin typeface="Courier New" charset="0"/>
                <a:ea typeface="Courier New" charset="0"/>
                <a:cs typeface="Courier New" charset="0"/>
              </a:rPr>
              <a:t>         0 |       203         89        246 |       538 </a:t>
            </a:r>
          </a:p>
          <a:p>
            <a:pPr eaLnBrk="1" hangingPunct="1">
              <a:spcBef>
                <a:spcPct val="0"/>
              </a:spcBef>
              <a:buFont typeface="Arial" charset="0"/>
              <a:buNone/>
            </a:pPr>
            <a:r>
              <a:rPr lang="en-US" altLang="en-US" sz="1200" b="1" dirty="0">
                <a:latin typeface="Courier New" charset="0"/>
                <a:ea typeface="Courier New" charset="0"/>
                <a:cs typeface="Courier New" charset="0"/>
              </a:rPr>
              <a:t>           |     54.42      49.44      55.78 |     54.12 </a:t>
            </a:r>
          </a:p>
          <a:p>
            <a:pPr eaLnBrk="1" hangingPunct="1">
              <a:spcBef>
                <a:spcPct val="0"/>
              </a:spcBef>
              <a:buFont typeface="Arial" charset="0"/>
              <a:buNone/>
            </a:pPr>
            <a:r>
              <a:rPr lang="en-US" altLang="en-US" sz="1200" b="1" dirty="0">
                <a:latin typeface="Courier New" charset="0"/>
                <a:ea typeface="Courier New" charset="0"/>
                <a:cs typeface="Courier New" charset="0"/>
              </a:rPr>
              <a:t>-----------+---------------------------------+----------</a:t>
            </a:r>
          </a:p>
          <a:p>
            <a:pPr eaLnBrk="1" hangingPunct="1">
              <a:spcBef>
                <a:spcPct val="0"/>
              </a:spcBef>
              <a:buFont typeface="Arial" charset="0"/>
              <a:buNone/>
            </a:pPr>
            <a:r>
              <a:rPr lang="en-US" altLang="en-US" sz="1200" b="1" dirty="0">
                <a:latin typeface="Courier New" charset="0"/>
                <a:ea typeface="Courier New" charset="0"/>
                <a:cs typeface="Courier New" charset="0"/>
              </a:rPr>
              <a:t>         1 |       170         91        195 |       456 </a:t>
            </a:r>
          </a:p>
          <a:p>
            <a:pPr eaLnBrk="1" hangingPunct="1">
              <a:spcBef>
                <a:spcPct val="0"/>
              </a:spcBef>
              <a:buFont typeface="Arial" charset="0"/>
              <a:buNone/>
            </a:pPr>
            <a:r>
              <a:rPr lang="en-US" altLang="en-US" sz="1200" b="1" dirty="0">
                <a:latin typeface="Courier New" charset="0"/>
                <a:ea typeface="Courier New" charset="0"/>
                <a:cs typeface="Courier New" charset="0"/>
              </a:rPr>
              <a:t>           |     45.58      50.56      44.22 |     45.88 </a:t>
            </a:r>
          </a:p>
          <a:p>
            <a:pPr eaLnBrk="1" hangingPunct="1">
              <a:spcBef>
                <a:spcPct val="0"/>
              </a:spcBef>
              <a:buFont typeface="Arial" charset="0"/>
              <a:buNone/>
            </a:pPr>
            <a:r>
              <a:rPr lang="en-US" altLang="en-US" sz="1200" b="1" dirty="0">
                <a:latin typeface="Courier New" charset="0"/>
                <a:ea typeface="Courier New" charset="0"/>
                <a:cs typeface="Courier New" charset="0"/>
              </a:rPr>
              <a:t>-----------+---------------------------------+----------</a:t>
            </a:r>
          </a:p>
          <a:p>
            <a:pPr eaLnBrk="1" hangingPunct="1">
              <a:spcBef>
                <a:spcPct val="0"/>
              </a:spcBef>
              <a:buFont typeface="Arial" charset="0"/>
              <a:buNone/>
            </a:pPr>
            <a:r>
              <a:rPr lang="en-US" altLang="en-US" sz="1200" b="1" dirty="0">
                <a:latin typeface="Courier New" charset="0"/>
                <a:ea typeface="Courier New" charset="0"/>
                <a:cs typeface="Courier New" charset="0"/>
              </a:rPr>
              <a:t>     Total |       373        180        441 |       994 </a:t>
            </a:r>
          </a:p>
          <a:p>
            <a:pPr eaLnBrk="1" hangingPunct="1">
              <a:spcBef>
                <a:spcPct val="0"/>
              </a:spcBef>
              <a:buFont typeface="Arial" charset="0"/>
              <a:buNone/>
            </a:pPr>
            <a:r>
              <a:rPr lang="en-US" altLang="en-US" sz="1200" b="1" dirty="0">
                <a:latin typeface="Courier New" charset="0"/>
                <a:ea typeface="Courier New" charset="0"/>
                <a:cs typeface="Courier New" charset="0"/>
              </a:rPr>
              <a:t>           |    100.00     100.00     100.00 |    100.00 </a:t>
            </a:r>
          </a:p>
          <a:p>
            <a:pPr eaLnBrk="1" hangingPunct="1">
              <a:spcBef>
                <a:spcPct val="0"/>
              </a:spcBef>
              <a:buFont typeface="Arial" charset="0"/>
              <a:buNone/>
            </a:pPr>
            <a:endParaRPr lang="en-US" altLang="en-US" sz="1200" b="1" dirty="0">
              <a:latin typeface="Courier New" charset="0"/>
              <a:ea typeface="Courier New" charset="0"/>
              <a:cs typeface="Courier New" charset="0"/>
            </a:endParaRPr>
          </a:p>
          <a:p>
            <a:pPr eaLnBrk="1" hangingPunct="1">
              <a:spcBef>
                <a:spcPct val="0"/>
              </a:spcBef>
              <a:buFont typeface="Arial" charset="0"/>
              <a:buNone/>
            </a:pPr>
            <a:r>
              <a:rPr lang="en-US" altLang="en-US" sz="1200" b="1" dirty="0">
                <a:latin typeface="Courier New" charset="0"/>
                <a:ea typeface="Courier New" charset="0"/>
                <a:cs typeface="Courier New" charset="0"/>
              </a:rPr>
              <a:t>          Pearson chi2(2) =   2.0894   </a:t>
            </a:r>
            <a:r>
              <a:rPr lang="en-US" altLang="en-US" sz="1200" b="1" dirty="0" err="1">
                <a:latin typeface="Courier New" charset="0"/>
                <a:ea typeface="Courier New" charset="0"/>
                <a:cs typeface="Courier New" charset="0"/>
              </a:rPr>
              <a:t>Pr</a:t>
            </a:r>
            <a:r>
              <a:rPr lang="en-US" altLang="en-US" sz="1200" b="1" dirty="0">
                <a:latin typeface="Courier New" charset="0"/>
                <a:ea typeface="Courier New" charset="0"/>
                <a:cs typeface="Courier New" charset="0"/>
              </a:rPr>
              <a:t> = 0.352</a:t>
            </a:r>
          </a:p>
          <a:p>
            <a:pPr eaLnBrk="1" hangingPunct="1">
              <a:spcBef>
                <a:spcPct val="0"/>
              </a:spcBef>
              <a:buFont typeface="Arial" charset="0"/>
              <a:buNone/>
            </a:pPr>
            <a:endParaRPr lang="en-US" altLang="en-US" sz="1200" b="1" dirty="0">
              <a:latin typeface="Courier New" charset="0"/>
              <a:ea typeface="Courier New" charset="0"/>
              <a:cs typeface="Courier New" charset="0"/>
            </a:endParaRPr>
          </a:p>
        </p:txBody>
      </p:sp>
      <p:sp>
        <p:nvSpPr>
          <p:cNvPr id="83971"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6F349909-6FBC-734F-A177-41D50C4AAA77}" type="slidenum">
              <a:rPr lang="en-US" altLang="en-US" sz="1200">
                <a:solidFill>
                  <a:srgbClr val="898989"/>
                </a:solidFill>
                <a:latin typeface="Arial" charset="0"/>
              </a:rPr>
              <a:pPr>
                <a:spcBef>
                  <a:spcPct val="0"/>
                </a:spcBef>
                <a:buFontTx/>
                <a:buNone/>
              </a:pPr>
              <a:t>55</a:t>
            </a:fld>
            <a:endParaRPr lang="en-US" altLang="en-US" sz="1200">
              <a:solidFill>
                <a:srgbClr val="898989"/>
              </a:solidFill>
              <a:latin typeface="Arial" charset="0"/>
            </a:endParaRPr>
          </a:p>
        </p:txBody>
      </p:sp>
    </p:spTree>
    <p:extLst>
      <p:ext uri="{BB962C8B-B14F-4D97-AF65-F5344CB8AC3E}">
        <p14:creationId xmlns:p14="http://schemas.microsoft.com/office/powerpoint/2010/main" val="3743189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a:xfrm>
            <a:off x="8021" y="190500"/>
            <a:ext cx="9144000" cy="1143000"/>
          </a:xfrm>
        </p:spPr>
        <p:txBody>
          <a:bodyPr/>
          <a:lstStyle/>
          <a:p>
            <a:pPr eaLnBrk="1" hangingPunct="1"/>
            <a:r>
              <a:rPr lang="en-US" altLang="en-US" sz="3600" dirty="0"/>
              <a:t>Odds ratio when the exposure has several levels</a:t>
            </a:r>
          </a:p>
        </p:txBody>
      </p:sp>
      <p:sp>
        <p:nvSpPr>
          <p:cNvPr id="3" name="Content Placeholder 2"/>
          <p:cNvSpPr>
            <a:spLocks noGrp="1"/>
          </p:cNvSpPr>
          <p:nvPr>
            <p:ph idx="1"/>
          </p:nvPr>
        </p:nvSpPr>
        <p:spPr>
          <a:xfrm>
            <a:off x="457200" y="1600200"/>
            <a:ext cx="8229600" cy="4953000"/>
          </a:xfrm>
        </p:spPr>
        <p:txBody>
          <a:bodyPr/>
          <a:lstStyle/>
          <a:p>
            <a:pPr eaLnBrk="1" hangingPunct="1"/>
            <a:r>
              <a:rPr lang="en-US" altLang="en-US"/>
              <a:t>One level is the “unexposed” or reference level</a:t>
            </a:r>
          </a:p>
          <a:p>
            <a:pPr eaLnBrk="1" hangingPunct="1">
              <a:spcBef>
                <a:spcPct val="0"/>
              </a:spcBef>
              <a:buFont typeface="Arial" charset="0"/>
              <a:buNone/>
            </a:pPr>
            <a:endParaRPr lang="en-US" altLang="en-US" sz="1200" b="1">
              <a:latin typeface="Courier New" charset="0"/>
              <a:ea typeface="Courier New" charset="0"/>
              <a:cs typeface="Courier New" charset="0"/>
            </a:endParaRPr>
          </a:p>
          <a:p>
            <a:pPr eaLnBrk="1" hangingPunct="1">
              <a:spcBef>
                <a:spcPct val="0"/>
              </a:spcBef>
              <a:buFont typeface="Arial" charset="0"/>
              <a:buNone/>
            </a:pPr>
            <a:endParaRPr lang="en-US" altLang="en-US" sz="1200" b="1">
              <a:latin typeface="Courier New" charset="0"/>
              <a:ea typeface="Courier New" charset="0"/>
              <a:cs typeface="Courier New" charset="0"/>
            </a:endParaRPr>
          </a:p>
          <a:p>
            <a:pPr eaLnBrk="1" hangingPunct="1">
              <a:spcBef>
                <a:spcPct val="0"/>
              </a:spcBef>
              <a:buFont typeface="Arial" charset="0"/>
              <a:buNone/>
            </a:pPr>
            <a:r>
              <a:rPr lang="en-US" altLang="en-US" sz="1400" b="1">
                <a:latin typeface="Courier New" charset="0"/>
                <a:ea typeface="Courier New" charset="0"/>
                <a:cs typeface="Courier New" charset="0"/>
              </a:rPr>
              <a:t>. tabodds cd4_low lastalc_3, or</a:t>
            </a:r>
          </a:p>
          <a:p>
            <a:pPr eaLnBrk="1" hangingPunct="1">
              <a:spcBef>
                <a:spcPct val="0"/>
              </a:spcBef>
              <a:buFont typeface="Arial" charset="0"/>
              <a:buNone/>
            </a:pPr>
            <a:endParaRPr lang="en-US" altLang="en-US" sz="1400" b="1">
              <a:latin typeface="Courier New" charset="0"/>
              <a:ea typeface="Courier New" charset="0"/>
              <a:cs typeface="Courier New" charset="0"/>
            </a:endParaRPr>
          </a:p>
          <a:p>
            <a:pPr eaLnBrk="1" hangingPunct="1">
              <a:spcBef>
                <a:spcPct val="0"/>
              </a:spcBef>
              <a:buFont typeface="Arial" charset="0"/>
              <a:buNone/>
            </a:pPr>
            <a:r>
              <a:rPr lang="en-US" altLang="en-US" sz="1400" b="1">
                <a:latin typeface="Courier New" charset="0"/>
                <a:ea typeface="Courier New" charset="0"/>
                <a:cs typeface="Courier New" charset="0"/>
              </a:rPr>
              <a:t>---------------------------------------------------------------------------</a:t>
            </a:r>
          </a:p>
          <a:p>
            <a:pPr eaLnBrk="1" hangingPunct="1">
              <a:spcBef>
                <a:spcPct val="0"/>
              </a:spcBef>
              <a:buFont typeface="Arial" charset="0"/>
              <a:buNone/>
            </a:pPr>
            <a:r>
              <a:rPr lang="en-US" altLang="en-US" sz="1400" b="1">
                <a:latin typeface="Courier New" charset="0"/>
                <a:ea typeface="Courier New" charset="0"/>
                <a:cs typeface="Courier New" charset="0"/>
              </a:rPr>
              <a:t>   lastalc_3 |  Odds Ratio       chi2       P&gt;chi2     [95% Conf. Interval]</a:t>
            </a:r>
          </a:p>
          <a:p>
            <a:pPr eaLnBrk="1" hangingPunct="1">
              <a:spcBef>
                <a:spcPct val="0"/>
              </a:spcBef>
              <a:buFont typeface="Arial" charset="0"/>
              <a:buNone/>
            </a:pPr>
            <a:r>
              <a:rPr lang="en-US" altLang="en-US" sz="1400" b="1">
                <a:latin typeface="Courier New" charset="0"/>
                <a:ea typeface="Courier New" charset="0"/>
                <a:cs typeface="Courier New" charset="0"/>
              </a:rPr>
              <a:t>-------------+-------------------------------------------------------------</a:t>
            </a:r>
          </a:p>
          <a:p>
            <a:pPr eaLnBrk="1" hangingPunct="1">
              <a:spcBef>
                <a:spcPct val="0"/>
              </a:spcBef>
              <a:buFont typeface="Arial" charset="0"/>
              <a:buNone/>
            </a:pPr>
            <a:r>
              <a:rPr lang="en-US" altLang="en-US" sz="1400" b="1">
                <a:latin typeface="Courier New" charset="0"/>
                <a:ea typeface="Courier New" charset="0"/>
                <a:cs typeface="Courier New" charset="0"/>
              </a:rPr>
              <a:t>       Never |    1.000000          .           .              .          .</a:t>
            </a:r>
          </a:p>
          <a:p>
            <a:pPr eaLnBrk="1" hangingPunct="1">
              <a:spcBef>
                <a:spcPct val="0"/>
              </a:spcBef>
              <a:buFont typeface="Arial" charset="0"/>
              <a:buNone/>
            </a:pPr>
            <a:r>
              <a:rPr lang="en-US" altLang="en-US" sz="1400" b="1">
                <a:latin typeface="Courier New" charset="0"/>
                <a:ea typeface="Courier New" charset="0"/>
                <a:cs typeface="Courier New" charset="0"/>
              </a:rPr>
              <a:t>   &gt;1 year~o |    1.220952       1.21       0.2722      0.854441   1.744676</a:t>
            </a:r>
          </a:p>
          <a:p>
            <a:pPr eaLnBrk="1" hangingPunct="1">
              <a:spcBef>
                <a:spcPct val="0"/>
              </a:spcBef>
              <a:buFont typeface="Arial" charset="0"/>
              <a:buNone/>
            </a:pPr>
            <a:r>
              <a:rPr lang="en-US" altLang="en-US" sz="1400" b="1">
                <a:latin typeface="Courier New" charset="0"/>
                <a:ea typeface="Courier New" charset="0"/>
                <a:cs typeface="Courier New" charset="0"/>
              </a:rPr>
              <a:t>   Within ~r |    0.946557       0.15       0.6979      0.717263   1.249151</a:t>
            </a:r>
          </a:p>
          <a:p>
            <a:pPr eaLnBrk="1" hangingPunct="1">
              <a:spcBef>
                <a:spcPct val="0"/>
              </a:spcBef>
              <a:buFont typeface="Arial" charset="0"/>
              <a:buNone/>
            </a:pPr>
            <a:r>
              <a:rPr lang="en-US" altLang="en-US" sz="1400" b="1">
                <a:latin typeface="Courier New" charset="0"/>
                <a:ea typeface="Courier New" charset="0"/>
                <a:cs typeface="Courier New" charset="0"/>
              </a:rPr>
              <a:t>---------------------------------------------------------------------------</a:t>
            </a:r>
          </a:p>
          <a:p>
            <a:pPr eaLnBrk="1" hangingPunct="1">
              <a:spcBef>
                <a:spcPct val="0"/>
              </a:spcBef>
              <a:buFont typeface="Arial" charset="0"/>
              <a:buNone/>
            </a:pPr>
            <a:r>
              <a:rPr lang="en-US" altLang="en-US" sz="1400" b="1">
                <a:latin typeface="Courier New" charset="0"/>
                <a:ea typeface="Courier New" charset="0"/>
                <a:cs typeface="Courier New" charset="0"/>
              </a:rPr>
              <a:t>Test of homogeneity (equal odds): chi2(2)  =     2.09</a:t>
            </a:r>
          </a:p>
          <a:p>
            <a:pPr eaLnBrk="1" hangingPunct="1">
              <a:spcBef>
                <a:spcPct val="0"/>
              </a:spcBef>
              <a:buFont typeface="Arial" charset="0"/>
              <a:buNone/>
            </a:pPr>
            <a:r>
              <a:rPr lang="en-US" altLang="en-US" sz="1400" b="1">
                <a:latin typeface="Courier New" charset="0"/>
                <a:ea typeface="Courier New" charset="0"/>
                <a:cs typeface="Courier New" charset="0"/>
              </a:rPr>
              <a:t>                                  Pr&gt;chi2  =   0.3522</a:t>
            </a:r>
          </a:p>
          <a:p>
            <a:pPr eaLnBrk="1" hangingPunct="1">
              <a:spcBef>
                <a:spcPct val="0"/>
              </a:spcBef>
              <a:buFont typeface="Arial" charset="0"/>
              <a:buNone/>
            </a:pPr>
            <a:endParaRPr lang="en-US" altLang="en-US" sz="1400" b="1">
              <a:latin typeface="Courier New" charset="0"/>
              <a:ea typeface="Courier New" charset="0"/>
              <a:cs typeface="Courier New" charset="0"/>
            </a:endParaRPr>
          </a:p>
          <a:p>
            <a:pPr eaLnBrk="1" hangingPunct="1">
              <a:spcBef>
                <a:spcPct val="0"/>
              </a:spcBef>
              <a:buFont typeface="Arial" charset="0"/>
              <a:buNone/>
            </a:pPr>
            <a:r>
              <a:rPr lang="en-US" altLang="en-US" sz="1400" b="1">
                <a:latin typeface="Courier New" charset="0"/>
                <a:ea typeface="Courier New" charset="0"/>
                <a:cs typeface="Courier New" charset="0"/>
              </a:rPr>
              <a:t>Score test for trend of odds:     chi2(1)  =     0.19</a:t>
            </a:r>
          </a:p>
          <a:p>
            <a:pPr eaLnBrk="1" hangingPunct="1">
              <a:spcBef>
                <a:spcPct val="0"/>
              </a:spcBef>
              <a:buFont typeface="Arial" charset="0"/>
              <a:buNone/>
            </a:pPr>
            <a:r>
              <a:rPr lang="en-US" altLang="en-US" sz="1400" b="1">
                <a:latin typeface="Courier New" charset="0"/>
                <a:ea typeface="Courier New" charset="0"/>
                <a:cs typeface="Courier New" charset="0"/>
              </a:rPr>
              <a:t>                                  Pr&gt;chi2  =   0.6623</a:t>
            </a:r>
          </a:p>
          <a:p>
            <a:pPr eaLnBrk="1" hangingPunct="1">
              <a:spcBef>
                <a:spcPct val="0"/>
              </a:spcBef>
              <a:buFont typeface="Arial" charset="0"/>
              <a:buNone/>
            </a:pPr>
            <a:endParaRPr lang="en-US" altLang="en-US" sz="1200" b="1">
              <a:latin typeface="Courier New" charset="0"/>
              <a:ea typeface="Courier New" charset="0"/>
              <a:cs typeface="Courier New" charset="0"/>
            </a:endParaRPr>
          </a:p>
          <a:p>
            <a:pPr eaLnBrk="1" hangingPunct="1">
              <a:spcBef>
                <a:spcPct val="0"/>
              </a:spcBef>
              <a:buFont typeface="Arial" charset="0"/>
              <a:buNone/>
            </a:pPr>
            <a:endParaRPr lang="en-US" altLang="en-US" sz="1400" b="1">
              <a:latin typeface="Courier New" charset="0"/>
              <a:ea typeface="Courier New" charset="0"/>
              <a:cs typeface="Courier New" charset="0"/>
            </a:endParaRPr>
          </a:p>
          <a:p>
            <a:pPr eaLnBrk="1" hangingPunct="1">
              <a:spcBef>
                <a:spcPct val="0"/>
              </a:spcBef>
              <a:buFont typeface="Arial" charset="0"/>
              <a:buNone/>
            </a:pPr>
            <a:endParaRPr lang="en-US" altLang="en-US" sz="1200" b="1">
              <a:latin typeface="Courier New" charset="0"/>
              <a:ea typeface="Courier New" charset="0"/>
              <a:cs typeface="Courier New" charset="0"/>
            </a:endParaRPr>
          </a:p>
          <a:p>
            <a:pPr eaLnBrk="1" hangingPunct="1">
              <a:spcBef>
                <a:spcPct val="0"/>
              </a:spcBef>
              <a:buFont typeface="Arial" charset="0"/>
              <a:buNone/>
            </a:pPr>
            <a:endParaRPr lang="en-US" altLang="en-US" sz="1200" b="1">
              <a:latin typeface="Courier New" charset="0"/>
              <a:ea typeface="Courier New" charset="0"/>
              <a:cs typeface="Courier New" charset="0"/>
            </a:endParaRPr>
          </a:p>
        </p:txBody>
      </p:sp>
      <p:sp>
        <p:nvSpPr>
          <p:cNvPr id="8601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321A5057-6A8B-3B49-A5E1-693A769F8FB4}" type="slidenum">
              <a:rPr lang="en-US" altLang="en-US" sz="1200">
                <a:solidFill>
                  <a:srgbClr val="898989"/>
                </a:solidFill>
                <a:latin typeface="Arial" charset="0"/>
              </a:rPr>
              <a:pPr>
                <a:spcBef>
                  <a:spcPct val="0"/>
                </a:spcBef>
                <a:buFontTx/>
                <a:buNone/>
              </a:pPr>
              <a:t>56</a:t>
            </a:fld>
            <a:endParaRPr lang="en-US" altLang="en-US" sz="1200">
              <a:solidFill>
                <a:srgbClr val="898989"/>
              </a:solidFill>
              <a:latin typeface="Arial" charset="0"/>
            </a:endParaRPr>
          </a:p>
        </p:txBody>
      </p:sp>
      <p:sp>
        <p:nvSpPr>
          <p:cNvPr id="86020" name="TextBox 5"/>
          <p:cNvSpPr txBox="1">
            <a:spLocks noChangeArrowheads="1"/>
          </p:cNvSpPr>
          <p:nvPr/>
        </p:nvSpPr>
        <p:spPr bwMode="auto">
          <a:xfrm>
            <a:off x="5327650" y="2133600"/>
            <a:ext cx="3657600" cy="1077913"/>
          </a:xfrm>
          <a:prstGeom prst="rect">
            <a:avLst/>
          </a:prstGeom>
          <a:noFill/>
          <a:ln w="9525">
            <a:solidFill>
              <a:schemeClr val="accent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600">
                <a:latin typeface="Arial" charset="0"/>
              </a:rPr>
              <a:t>This is as if you partitioned your data off and did a chi-square test comparing cd4&lt;250 in the past drinker versus lifetime abstainer categories</a:t>
            </a:r>
          </a:p>
        </p:txBody>
      </p:sp>
      <p:cxnSp>
        <p:nvCxnSpPr>
          <p:cNvPr id="8" name="Straight Arrow Connector 7"/>
          <p:cNvCxnSpPr/>
          <p:nvPr/>
        </p:nvCxnSpPr>
        <p:spPr>
          <a:xfrm flipH="1">
            <a:off x="5486400" y="3211513"/>
            <a:ext cx="298450" cy="1055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141302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itle 1"/>
          <p:cNvSpPr>
            <a:spLocks noGrp="1"/>
          </p:cNvSpPr>
          <p:nvPr>
            <p:ph type="title"/>
          </p:nvPr>
        </p:nvSpPr>
        <p:spPr/>
        <p:txBody>
          <a:bodyPr/>
          <a:lstStyle/>
          <a:p>
            <a:pPr eaLnBrk="1" hangingPunct="1"/>
            <a:r>
              <a:rPr lang="en-US" altLang="en-US" sz="3600" dirty="0"/>
              <a:t>Stata lets you choose the reference level</a:t>
            </a:r>
          </a:p>
        </p:txBody>
      </p:sp>
      <p:sp>
        <p:nvSpPr>
          <p:cNvPr id="88066" name="Content Placeholder 2"/>
          <p:cNvSpPr>
            <a:spLocks noGrp="1"/>
          </p:cNvSpPr>
          <p:nvPr>
            <p:ph idx="1"/>
          </p:nvPr>
        </p:nvSpPr>
        <p:spPr/>
        <p:txBody>
          <a:bodyPr/>
          <a:lstStyle/>
          <a:p>
            <a:pPr eaLnBrk="1" hangingPunct="1">
              <a:buFont typeface="Arial" charset="0"/>
              <a:buNone/>
            </a:pPr>
            <a:endParaRPr lang="en-US" altLang="en-US" sz="1300" b="1">
              <a:latin typeface="Courier New" charset="0"/>
              <a:ea typeface="Courier New" charset="0"/>
              <a:cs typeface="Courier New" charset="0"/>
            </a:endParaRPr>
          </a:p>
          <a:p>
            <a:pPr eaLnBrk="1" hangingPunct="1">
              <a:buFont typeface="Arial" charset="0"/>
              <a:buNone/>
            </a:pPr>
            <a:r>
              <a:rPr lang="en-US" altLang="en-US" sz="1300" b="1">
                <a:latin typeface="Courier New" charset="0"/>
                <a:ea typeface="Courier New" charset="0"/>
                <a:cs typeface="Courier New" charset="0"/>
              </a:rPr>
              <a:t>. </a:t>
            </a:r>
            <a:r>
              <a:rPr lang="en-US" altLang="en-US" sz="1400" b="1">
                <a:latin typeface="Courier New" charset="0"/>
                <a:ea typeface="Courier New" charset="0"/>
                <a:cs typeface="Courier New" charset="0"/>
              </a:rPr>
              <a:t>tabodds cd4_low lastalc_3, or base(2)</a:t>
            </a:r>
          </a:p>
          <a:p>
            <a:pPr eaLnBrk="1" hangingPunct="1">
              <a:buFont typeface="Arial" charset="0"/>
              <a:buNone/>
            </a:pPr>
            <a:endParaRPr lang="en-US" altLang="en-US" sz="1400" b="1">
              <a:latin typeface="Courier New" charset="0"/>
              <a:ea typeface="Courier New" charset="0"/>
              <a:cs typeface="Courier New" charset="0"/>
            </a:endParaRPr>
          </a:p>
          <a:p>
            <a:pPr eaLnBrk="1" hangingPunct="1">
              <a:buFont typeface="Arial" charset="0"/>
              <a:buNone/>
            </a:pPr>
            <a:r>
              <a:rPr lang="en-US" altLang="en-US" sz="1400" b="1">
                <a:latin typeface="Courier New" charset="0"/>
                <a:ea typeface="Courier New" charset="0"/>
                <a:cs typeface="Courier New" charset="0"/>
              </a:rPr>
              <a:t>---------------------------------------------------------------------------</a:t>
            </a:r>
          </a:p>
          <a:p>
            <a:pPr eaLnBrk="1" hangingPunct="1">
              <a:buFont typeface="Arial" charset="0"/>
              <a:buNone/>
            </a:pPr>
            <a:r>
              <a:rPr lang="en-US" altLang="en-US" sz="1400" b="1">
                <a:latin typeface="Courier New" charset="0"/>
                <a:ea typeface="Courier New" charset="0"/>
                <a:cs typeface="Courier New" charset="0"/>
              </a:rPr>
              <a:t>   lastalc_3 |  Odds Ratio       chi2       P&gt;chi2     [95% Conf. Interval]</a:t>
            </a:r>
          </a:p>
          <a:p>
            <a:pPr eaLnBrk="1" hangingPunct="1">
              <a:buFont typeface="Arial" charset="0"/>
              <a:buNone/>
            </a:pPr>
            <a:r>
              <a:rPr lang="en-US" altLang="en-US" sz="1400" b="1">
                <a:latin typeface="Courier New" charset="0"/>
                <a:ea typeface="Courier New" charset="0"/>
                <a:cs typeface="Courier New" charset="0"/>
              </a:rPr>
              <a:t>-------------+-------------------------------------------------------------</a:t>
            </a:r>
          </a:p>
          <a:p>
            <a:pPr eaLnBrk="1" hangingPunct="1">
              <a:buFont typeface="Arial" charset="0"/>
              <a:buNone/>
            </a:pPr>
            <a:r>
              <a:rPr lang="en-US" altLang="en-US" sz="1400" b="1">
                <a:latin typeface="Courier New" charset="0"/>
                <a:ea typeface="Courier New" charset="0"/>
                <a:cs typeface="Courier New" charset="0"/>
              </a:rPr>
              <a:t>       Never |    0.819033       1.21       0.2722      0.573172   1.170355</a:t>
            </a:r>
          </a:p>
          <a:p>
            <a:pPr eaLnBrk="1" hangingPunct="1">
              <a:buFont typeface="Arial" charset="0"/>
              <a:buNone/>
            </a:pPr>
            <a:r>
              <a:rPr lang="en-US" altLang="en-US" sz="1400" b="1">
                <a:latin typeface="Courier New" charset="0"/>
                <a:ea typeface="Courier New" charset="0"/>
                <a:cs typeface="Courier New" charset="0"/>
              </a:rPr>
              <a:t>   &gt;1 year~o |    1.000000          .           .              .          .</a:t>
            </a:r>
          </a:p>
          <a:p>
            <a:pPr eaLnBrk="1" hangingPunct="1">
              <a:buFont typeface="Arial" charset="0"/>
              <a:buNone/>
            </a:pPr>
            <a:r>
              <a:rPr lang="en-US" altLang="en-US" sz="1400" b="1">
                <a:latin typeface="Courier New" charset="0"/>
                <a:ea typeface="Courier New" charset="0"/>
                <a:cs typeface="Courier New" charset="0"/>
              </a:rPr>
              <a:t>   Within ~r |    0.775261       2.06       0.1509      0.547265   1.098244</a:t>
            </a:r>
          </a:p>
          <a:p>
            <a:pPr eaLnBrk="1" hangingPunct="1">
              <a:buFont typeface="Arial" charset="0"/>
              <a:buNone/>
            </a:pPr>
            <a:r>
              <a:rPr lang="en-US" altLang="en-US" sz="1400" b="1">
                <a:latin typeface="Courier New" charset="0"/>
                <a:ea typeface="Courier New" charset="0"/>
                <a:cs typeface="Courier New" charset="0"/>
              </a:rPr>
              <a:t>---------------------------------------------------------------------------</a:t>
            </a:r>
          </a:p>
          <a:p>
            <a:pPr eaLnBrk="1" hangingPunct="1">
              <a:buFont typeface="Arial" charset="0"/>
              <a:buNone/>
            </a:pPr>
            <a:r>
              <a:rPr lang="en-US" altLang="en-US" sz="1400" b="1">
                <a:latin typeface="Courier New" charset="0"/>
                <a:ea typeface="Courier New" charset="0"/>
                <a:cs typeface="Courier New" charset="0"/>
              </a:rPr>
              <a:t>Test of homogeneity (equal odds): chi2(2)  =     2.09</a:t>
            </a:r>
          </a:p>
          <a:p>
            <a:pPr eaLnBrk="1" hangingPunct="1">
              <a:buFont typeface="Arial" charset="0"/>
              <a:buNone/>
            </a:pPr>
            <a:r>
              <a:rPr lang="en-US" altLang="en-US" sz="1400" b="1">
                <a:latin typeface="Courier New" charset="0"/>
                <a:ea typeface="Courier New" charset="0"/>
                <a:cs typeface="Courier New" charset="0"/>
              </a:rPr>
              <a:t>                                  Pr&gt;chi2  =   0.3522</a:t>
            </a:r>
          </a:p>
          <a:p>
            <a:pPr eaLnBrk="1" hangingPunct="1">
              <a:buFont typeface="Arial" charset="0"/>
              <a:buNone/>
            </a:pPr>
            <a:endParaRPr lang="en-US" altLang="en-US" sz="1400" b="1">
              <a:latin typeface="Courier New" charset="0"/>
              <a:ea typeface="Courier New" charset="0"/>
              <a:cs typeface="Courier New" charset="0"/>
            </a:endParaRPr>
          </a:p>
          <a:p>
            <a:pPr eaLnBrk="1" hangingPunct="1">
              <a:buFont typeface="Arial" charset="0"/>
              <a:buNone/>
            </a:pPr>
            <a:r>
              <a:rPr lang="en-US" altLang="en-US" sz="1400" b="1">
                <a:latin typeface="Courier New" charset="0"/>
                <a:ea typeface="Courier New" charset="0"/>
                <a:cs typeface="Courier New" charset="0"/>
              </a:rPr>
              <a:t>Score test for trend of odds:     chi2(1)  =     0.19</a:t>
            </a:r>
          </a:p>
          <a:p>
            <a:pPr eaLnBrk="1" hangingPunct="1">
              <a:buFont typeface="Arial" charset="0"/>
              <a:buNone/>
            </a:pPr>
            <a:r>
              <a:rPr lang="en-US" altLang="en-US" sz="1400" b="1">
                <a:latin typeface="Courier New" charset="0"/>
                <a:ea typeface="Courier New" charset="0"/>
                <a:cs typeface="Courier New" charset="0"/>
              </a:rPr>
              <a:t>                                  Pr&gt;chi2  =   0.6623</a:t>
            </a:r>
          </a:p>
          <a:p>
            <a:pPr eaLnBrk="1" hangingPunct="1">
              <a:buFont typeface="Arial" charset="0"/>
              <a:buNone/>
            </a:pPr>
            <a:endParaRPr lang="en-US" altLang="en-US" sz="1300" b="1">
              <a:latin typeface="Courier New" charset="0"/>
              <a:ea typeface="Courier New" charset="0"/>
              <a:cs typeface="Courier New" charset="0"/>
            </a:endParaRPr>
          </a:p>
          <a:p>
            <a:pPr eaLnBrk="1" hangingPunct="1">
              <a:buFont typeface="Arial" charset="0"/>
              <a:buNone/>
            </a:pPr>
            <a:endParaRPr lang="en-US" altLang="en-US" sz="1300" b="1">
              <a:latin typeface="Courier New" charset="0"/>
              <a:ea typeface="Courier New" charset="0"/>
              <a:cs typeface="Courier New" charset="0"/>
            </a:endParaRPr>
          </a:p>
          <a:p>
            <a:pPr eaLnBrk="1" hangingPunct="1">
              <a:buFont typeface="Arial" charset="0"/>
              <a:buNone/>
            </a:pPr>
            <a:endParaRPr lang="en-US" altLang="en-US" sz="1300">
              <a:latin typeface="Courier New" charset="0"/>
              <a:ea typeface="Courier New" charset="0"/>
              <a:cs typeface="Courier New" charset="0"/>
            </a:endParaRPr>
          </a:p>
        </p:txBody>
      </p:sp>
      <p:sp>
        <p:nvSpPr>
          <p:cNvPr id="88067"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8E606FF4-E031-FA4C-BD2A-D92983CF27AF}" type="slidenum">
              <a:rPr lang="en-US" altLang="en-US" sz="1200">
                <a:solidFill>
                  <a:srgbClr val="898989"/>
                </a:solidFill>
                <a:latin typeface="Arial" charset="0"/>
              </a:rPr>
              <a:pPr>
                <a:spcBef>
                  <a:spcPct val="0"/>
                </a:spcBef>
                <a:buFontTx/>
                <a:buNone/>
              </a:pPr>
              <a:t>57</a:t>
            </a:fld>
            <a:endParaRPr lang="en-US" altLang="en-US" sz="1200">
              <a:solidFill>
                <a:srgbClr val="898989"/>
              </a:solidFill>
              <a:latin typeface="Arial" charset="0"/>
            </a:endParaRPr>
          </a:p>
        </p:txBody>
      </p:sp>
      <p:sp>
        <p:nvSpPr>
          <p:cNvPr id="5" name="Oval 4"/>
          <p:cNvSpPr/>
          <p:nvPr/>
        </p:nvSpPr>
        <p:spPr>
          <a:xfrm>
            <a:off x="3886200" y="1752600"/>
            <a:ext cx="9144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847033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itle 1"/>
          <p:cNvSpPr>
            <a:spLocks noGrp="1"/>
          </p:cNvSpPr>
          <p:nvPr>
            <p:ph type="title"/>
          </p:nvPr>
        </p:nvSpPr>
        <p:spPr>
          <a:xfrm>
            <a:off x="457200" y="198939"/>
            <a:ext cx="8229600" cy="1143000"/>
          </a:xfrm>
        </p:spPr>
        <p:txBody>
          <a:bodyPr/>
          <a:lstStyle/>
          <a:p>
            <a:r>
              <a:rPr lang="en-US" altLang="en-US"/>
              <a:t>Odds ratio for matched pairs</a:t>
            </a:r>
          </a:p>
        </p:txBody>
      </p:sp>
      <p:sp>
        <p:nvSpPr>
          <p:cNvPr id="90114" name="Content Placeholder 2"/>
          <p:cNvSpPr>
            <a:spLocks noGrp="1"/>
          </p:cNvSpPr>
          <p:nvPr>
            <p:ph idx="1"/>
          </p:nvPr>
        </p:nvSpPr>
        <p:spPr/>
        <p:txBody>
          <a:bodyPr/>
          <a:lstStyle/>
          <a:p>
            <a:r>
              <a:rPr lang="en-US" altLang="en-US"/>
              <a:t>The odds ratio is r/s</a:t>
            </a:r>
          </a:p>
          <a:p>
            <a:r>
              <a:rPr lang="en-US" altLang="en-US"/>
              <a:t>The standard error of ln(OR) is</a:t>
            </a:r>
          </a:p>
          <a:p>
            <a:endParaRPr lang="en-US" altLang="en-US"/>
          </a:p>
          <a:p>
            <a:endParaRPr lang="en-US" altLang="en-US"/>
          </a:p>
          <a:p>
            <a:r>
              <a:rPr lang="en-US" altLang="en-US"/>
              <a:t>So the 95% confidence interval for the estimated OR is </a:t>
            </a:r>
          </a:p>
        </p:txBody>
      </p:sp>
      <p:sp>
        <p:nvSpPr>
          <p:cNvPr id="90115"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4026218-DD48-9B47-B7D4-730A06B58314}" type="slidenum">
              <a:rPr lang="en-US" altLang="en-US" sz="1200">
                <a:solidFill>
                  <a:srgbClr val="898989"/>
                </a:solidFill>
                <a:latin typeface="Arial" charset="0"/>
              </a:rPr>
              <a:pPr>
                <a:spcBef>
                  <a:spcPct val="0"/>
                </a:spcBef>
                <a:buFontTx/>
                <a:buNone/>
              </a:pPr>
              <a:t>58</a:t>
            </a:fld>
            <a:endParaRPr lang="en-US" altLang="en-US" sz="1200">
              <a:solidFill>
                <a:srgbClr val="898989"/>
              </a:solidFill>
              <a:latin typeface="Arial" charset="0"/>
            </a:endParaRPr>
          </a:p>
        </p:txBody>
      </p:sp>
      <p:graphicFrame>
        <p:nvGraphicFramePr>
          <p:cNvPr id="90116" name="Object 2"/>
          <p:cNvGraphicFramePr>
            <a:graphicFrameLocks noChangeAspect="1"/>
          </p:cNvGraphicFramePr>
          <p:nvPr/>
        </p:nvGraphicFramePr>
        <p:xfrm>
          <a:off x="2768600" y="2725738"/>
          <a:ext cx="3251200" cy="1084262"/>
        </p:xfrm>
        <a:graphic>
          <a:graphicData uri="http://schemas.openxmlformats.org/presentationml/2006/ole">
            <mc:AlternateContent xmlns:mc="http://schemas.openxmlformats.org/markup-compatibility/2006">
              <mc:Choice xmlns:v="urn:schemas-microsoft-com:vml" Requires="v">
                <p:oleObj spid="_x0000_s54295" name="Equation" r:id="rId3" imgW="1333500" imgH="444500" progId="Equation.3">
                  <p:embed/>
                </p:oleObj>
              </mc:Choice>
              <mc:Fallback>
                <p:oleObj name="Equation" r:id="rId3" imgW="1333500" imgH="4445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8600" y="2725738"/>
                        <a:ext cx="3251200" cy="108426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90117" name="Object 14"/>
          <p:cNvGraphicFramePr>
            <a:graphicFrameLocks noChangeAspect="1"/>
          </p:cNvGraphicFramePr>
          <p:nvPr/>
        </p:nvGraphicFramePr>
        <p:xfrm>
          <a:off x="2055813" y="4940300"/>
          <a:ext cx="4935537" cy="1612900"/>
        </p:xfrm>
        <a:graphic>
          <a:graphicData uri="http://schemas.openxmlformats.org/presentationml/2006/ole">
            <mc:AlternateContent xmlns:mc="http://schemas.openxmlformats.org/markup-compatibility/2006">
              <mc:Choice xmlns:v="urn:schemas-microsoft-com:vml" Requires="v">
                <p:oleObj spid="_x0000_s54296" name="Equation" r:id="rId5" imgW="1866900" imgH="609600" progId="Equation.3">
                  <p:embed/>
                </p:oleObj>
              </mc:Choice>
              <mc:Fallback>
                <p:oleObj name="Equation" r:id="rId5" imgW="1866900" imgH="609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5813" y="4940300"/>
                        <a:ext cx="4935537" cy="1612900"/>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3230020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Content Placeholder 2"/>
          <p:cNvSpPr>
            <a:spLocks noGrp="1"/>
          </p:cNvSpPr>
          <p:nvPr>
            <p:ph idx="1"/>
          </p:nvPr>
        </p:nvSpPr>
        <p:spPr/>
        <p:txBody>
          <a:bodyPr/>
          <a:lstStyle/>
          <a:p>
            <a:r>
              <a:rPr lang="en-US" altLang="en-US"/>
              <a:t>For alcohol vs. case/control status:</a:t>
            </a:r>
          </a:p>
          <a:p>
            <a:r>
              <a:rPr lang="en-US" altLang="en-US"/>
              <a:t>OR= 9/3=3</a:t>
            </a:r>
          </a:p>
          <a:p>
            <a:r>
              <a:rPr lang="en-US" altLang="en-US"/>
              <a:t>SE (lnOR) = sqrt((9+3)/27) = .667</a:t>
            </a:r>
          </a:p>
          <a:p>
            <a:r>
              <a:rPr lang="en-US" altLang="en-US"/>
              <a:t>95% CI:  exp(ln(3)-1.96*.667), exp(ln(3)+1.96*.667)</a:t>
            </a:r>
          </a:p>
          <a:p>
            <a:pPr lvl="1">
              <a:buFont typeface="Arial" charset="0"/>
              <a:buNone/>
            </a:pPr>
            <a:r>
              <a:rPr lang="en-US" altLang="en-US"/>
              <a:t>(0.81 – 11.1)</a:t>
            </a:r>
          </a:p>
          <a:p>
            <a:pPr lvl="1">
              <a:buFont typeface="Arial" charset="0"/>
              <a:buNone/>
            </a:pPr>
            <a:endParaRPr lang="en-US" altLang="en-US"/>
          </a:p>
          <a:p>
            <a:pPr lvl="1">
              <a:buFont typeface="Arial" charset="0"/>
              <a:buNone/>
            </a:pPr>
            <a:r>
              <a:rPr lang="en-US" altLang="en-US" sz="2400"/>
              <a:t>Data are in:  treatment outcomes case control.dta</a:t>
            </a:r>
          </a:p>
          <a:p>
            <a:pPr lvl="1">
              <a:buFont typeface="Arial" charset="0"/>
              <a:buNone/>
            </a:pPr>
            <a:endParaRPr lang="en-US" altLang="en-US" sz="1400">
              <a:latin typeface="Courier New" charset="0"/>
              <a:ea typeface="Courier New" charset="0"/>
              <a:cs typeface="Courier New" charset="0"/>
            </a:endParaRPr>
          </a:p>
          <a:p>
            <a:pPr lvl="1">
              <a:buFont typeface="Arial" charset="0"/>
              <a:buNone/>
            </a:pPr>
            <a:endParaRPr lang="en-US" altLang="en-US"/>
          </a:p>
        </p:txBody>
      </p:sp>
      <p:sp>
        <p:nvSpPr>
          <p:cNvPr id="9113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D28FCC5A-2B16-4144-BFDD-3218D4C78343}" type="slidenum">
              <a:rPr lang="en-US" altLang="en-US" sz="1200">
                <a:solidFill>
                  <a:srgbClr val="898989"/>
                </a:solidFill>
                <a:latin typeface="Arial" charset="0"/>
              </a:rPr>
              <a:pPr>
                <a:spcBef>
                  <a:spcPct val="0"/>
                </a:spcBef>
                <a:buFontTx/>
                <a:buNone/>
              </a:pPr>
              <a:t>59</a:t>
            </a:fld>
            <a:endParaRPr lang="en-US" altLang="en-US" sz="1200">
              <a:solidFill>
                <a:srgbClr val="898989"/>
              </a:solidFill>
              <a:latin typeface="Arial" charset="0"/>
            </a:endParaRPr>
          </a:p>
        </p:txBody>
      </p:sp>
      <p:sp>
        <p:nvSpPr>
          <p:cNvPr id="5" name="Title 1"/>
          <p:cNvSpPr>
            <a:spLocks noGrp="1"/>
          </p:cNvSpPr>
          <p:nvPr>
            <p:ph type="title"/>
          </p:nvPr>
        </p:nvSpPr>
        <p:spPr/>
        <p:txBody>
          <a:bodyPr/>
          <a:lstStyle/>
          <a:p>
            <a:r>
              <a:rPr lang="en-US" altLang="en-US"/>
              <a:t>Odds ratio for matched pairs</a:t>
            </a:r>
          </a:p>
        </p:txBody>
      </p:sp>
    </p:spTree>
    <p:extLst>
      <p:ext uri="{BB962C8B-B14F-4D97-AF65-F5344CB8AC3E}">
        <p14:creationId xmlns:p14="http://schemas.microsoft.com/office/powerpoint/2010/main" val="2004076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457200" y="-228600"/>
            <a:ext cx="8229600" cy="1139825"/>
          </a:xfrm>
        </p:spPr>
        <p:txBody>
          <a:bodyPr/>
          <a:lstStyle/>
          <a:p>
            <a:pPr eaLnBrk="1" hangingPunct="1"/>
            <a:r>
              <a:rPr lang="en-US" altLang="en-US"/>
              <a:t>Statistical hypothesis tests</a:t>
            </a:r>
          </a:p>
        </p:txBody>
      </p:sp>
      <p:graphicFrame>
        <p:nvGraphicFramePr>
          <p:cNvPr id="472147" name="Group 83"/>
          <p:cNvGraphicFramePr>
            <a:graphicFrameLocks noGrp="1"/>
          </p:cNvGraphicFramePr>
          <p:nvPr>
            <p:extLst>
              <p:ext uri="{D42A27DB-BD31-4B8C-83A1-F6EECF244321}">
                <p14:modId xmlns:p14="http://schemas.microsoft.com/office/powerpoint/2010/main" val="649623722"/>
              </p:ext>
            </p:extLst>
          </p:nvPr>
        </p:nvGraphicFramePr>
        <p:xfrm>
          <a:off x="152400" y="627063"/>
          <a:ext cx="8686800" cy="6126645"/>
        </p:xfrm>
        <a:graphic>
          <a:graphicData uri="http://schemas.openxmlformats.org/drawingml/2006/table">
            <a:tbl>
              <a:tblPr/>
              <a:tblGrid>
                <a:gridCol w="1981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1905000">
                  <a:extLst>
                    <a:ext uri="{9D8B030D-6E8A-4147-A177-3AD203B41FA5}">
                      <a16:colId xmlns:a16="http://schemas.microsoft.com/office/drawing/2014/main" val="20003"/>
                    </a:ext>
                  </a:extLst>
                </a:gridCol>
              </a:tblGrid>
              <a:tr h="87153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ea typeface="Arial" charset="0"/>
                          <a:cs typeface="Arial" charset="0"/>
                        </a:rPr>
                        <a:t>Data and comparison type</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Alternative hypotheses</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Parametric test Stata command</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Non-parametric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600" b="1" i="0" u="none" strike="noStrike" cap="none" normalizeH="0" baseline="0">
                          <a:ln>
                            <a:noFill/>
                          </a:ln>
                          <a:solidFill>
                            <a:schemeClr val="tx1"/>
                          </a:solidFill>
                          <a:effectLst/>
                          <a:latin typeface="Arial" charset="0"/>
                        </a:rPr>
                        <a:t>Stata command</a:t>
                      </a:r>
                    </a:p>
                  </a:txBody>
                  <a:tcPr marT="45711" marB="4571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713">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Numerical; One mean</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0">
                          <a:ln>
                            <a:noFill/>
                          </a:ln>
                          <a:solidFill>
                            <a:schemeClr val="tx1"/>
                          </a:solidFill>
                          <a:effectLst/>
                          <a:latin typeface="Arial" charset="0"/>
                          <a:ea typeface="Arial" charset="0"/>
                          <a:cs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0">
                          <a:ln>
                            <a:noFill/>
                          </a:ln>
                          <a:solidFill>
                            <a:schemeClr val="tx1"/>
                          </a:solidFill>
                          <a:effectLst/>
                          <a:latin typeface="Arial" charset="0"/>
                          <a:ea typeface="Arial" charset="0"/>
                          <a:cs typeface="Arial" charset="0"/>
                        </a:rPr>
                        <a:t>&gt;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or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0">
                          <a:ln>
                            <a:noFill/>
                          </a:ln>
                          <a:solidFill>
                            <a:schemeClr val="tx1"/>
                          </a:solidFill>
                          <a:effectLst/>
                          <a:latin typeface="Arial" charset="0"/>
                          <a:ea typeface="Arial" charset="0"/>
                          <a:cs typeface="Arial" charset="0"/>
                        </a:rPr>
                        <a:t>&lt;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(one-sided) </a:t>
                      </a:r>
                      <a:r>
                        <a:rPr kumimoji="0" lang="en-US" altLang="en-US" sz="1200" b="0" i="0" u="none" strike="noStrike" cap="none" normalizeH="0" baseline="-25000">
                          <a:ln>
                            <a:noFill/>
                          </a:ln>
                          <a:solidFill>
                            <a:schemeClr val="tx1"/>
                          </a:solidFill>
                          <a:effectLst/>
                          <a:latin typeface="Arial" charset="0"/>
                          <a:ea typeface="Arial" charset="0"/>
                          <a:cs typeface="Arial" charset="0"/>
                        </a:rPr>
                        <a:t> </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ttest var1=hypoth val.*</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95350">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Numerical; Two means, </a:t>
                      </a:r>
                      <a:r>
                        <a:rPr kumimoji="0" lang="en-US" altLang="en-US" sz="1200" b="0" i="0" u="sng" strike="noStrike" cap="none" normalizeH="0" baseline="0">
                          <a:ln>
                            <a:noFill/>
                          </a:ln>
                          <a:solidFill>
                            <a:schemeClr val="tx1"/>
                          </a:solidFill>
                          <a:effectLst/>
                          <a:latin typeface="Arial" charset="0"/>
                        </a:rPr>
                        <a:t>paired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&gt;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or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0">
                          <a:ln>
                            <a:noFill/>
                          </a:ln>
                          <a:solidFill>
                            <a:schemeClr val="tx1"/>
                          </a:solidFill>
                          <a:effectLst/>
                          <a:latin typeface="Arial" charset="0"/>
                          <a:ea typeface="Arial" charset="0"/>
                          <a:cs typeface="Arial" charset="0"/>
                        </a:rPr>
                        <a:t>&lt;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(one-sided)</a:t>
                      </a:r>
                      <a:r>
                        <a:rPr kumimoji="0" lang="en-US" altLang="en-US" sz="1200" b="0" i="0" u="none" strike="noStrike" cap="none" normalizeH="0" baseline="-25000">
                          <a:ln>
                            <a:noFill/>
                          </a:ln>
                          <a:solidFill>
                            <a:schemeClr val="tx1"/>
                          </a:solidFill>
                          <a:effectLst/>
                          <a:latin typeface="Arial" charset="0"/>
                          <a:ea typeface="Arial" charset="0"/>
                          <a:cs typeface="Arial" charset="0"/>
                        </a:rPr>
                        <a:t> </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ttest var1=var2*</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Sign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 signtest var1=var2</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Wilcoxon Signed-Rank signrank var1=var2)</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5883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Numerical; Two means, independent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&gt;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or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0">
                          <a:ln>
                            <a:noFill/>
                          </a:ln>
                          <a:solidFill>
                            <a:schemeClr val="tx1"/>
                          </a:solidFill>
                          <a:effectLst/>
                          <a:latin typeface="Arial" charset="0"/>
                          <a:ea typeface="Arial" charset="0"/>
                          <a:cs typeface="Arial" charset="0"/>
                        </a:rPr>
                        <a:t>&lt;</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(one-sided)</a:t>
                      </a:r>
                      <a:r>
                        <a:rPr kumimoji="0" lang="en-US" altLang="en-US" sz="1200" b="0" i="0" u="none" strike="noStrike" cap="none" normalizeH="0" baseline="-25000">
                          <a:ln>
                            <a:noFill/>
                          </a:ln>
                          <a:solidFill>
                            <a:schemeClr val="tx1"/>
                          </a:solidFill>
                          <a:effectLst/>
                          <a:latin typeface="Arial" charset="0"/>
                          <a:ea typeface="Arial" charset="0"/>
                          <a:cs typeface="Arial" charset="0"/>
                        </a:rPr>
                        <a:t> </a:t>
                      </a: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ttest var1, by(byvar) unequal</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Wilcoxon rank-sum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ranksum var1, by(byvar) </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6198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Numerical, Two or more means, independent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or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3 </a:t>
                      </a:r>
                      <a:r>
                        <a:rPr kumimoji="0" lang="en-US" altLang="en-US" sz="1200" b="0" i="0" u="none" strike="noStrike" cap="none" normalizeH="0" baseline="0">
                          <a:ln>
                            <a:noFill/>
                          </a:ln>
                          <a:solidFill>
                            <a:schemeClr val="tx1"/>
                          </a:solidFill>
                          <a:effectLst/>
                          <a:latin typeface="Arial" charset="0"/>
                          <a:ea typeface="Arial" charset="0"/>
                          <a:cs typeface="Arial" charset="0"/>
                        </a:rPr>
                        <a:t>or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2</a:t>
                      </a:r>
                      <a:r>
                        <a:rPr kumimoji="0" lang="en-US" altLang="en-US" sz="1200" b="0" i="0" u="none" strike="noStrike" cap="none" normalizeH="0" baseline="0">
                          <a:ln>
                            <a:noFill/>
                          </a:ln>
                          <a:solidFill>
                            <a:schemeClr val="tx1"/>
                          </a:solidFill>
                          <a:effectLst/>
                          <a:latin typeface="Arial" charset="0"/>
                          <a:ea typeface="Arial" charset="0"/>
                          <a:cs typeface="Arial" charset="0"/>
                        </a:rPr>
                        <a:t> ≠ </a:t>
                      </a:r>
                      <a:r>
                        <a:rPr kumimoji="0" lang="el-GR" altLang="en-US" sz="1200" b="0" i="0" u="none" strike="noStrike" cap="none" normalizeH="0" baseline="0">
                          <a:ln>
                            <a:noFill/>
                          </a:ln>
                          <a:solidFill>
                            <a:schemeClr val="tx1"/>
                          </a:solidFill>
                          <a:effectLst/>
                          <a:latin typeface="Arial" charset="0"/>
                          <a:ea typeface="Arial" charset="0"/>
                          <a:cs typeface="Arial" charset="0"/>
                        </a:rPr>
                        <a:t>μ</a:t>
                      </a:r>
                      <a:r>
                        <a:rPr kumimoji="0" lang="en-US" altLang="en-US" sz="1200" b="0" i="0" u="none" strike="noStrike" cap="none" normalizeH="0" baseline="-25000">
                          <a:ln>
                            <a:noFill/>
                          </a:ln>
                          <a:solidFill>
                            <a:schemeClr val="tx1"/>
                          </a:solidFill>
                          <a:effectLst/>
                          <a:latin typeface="Arial" charset="0"/>
                          <a:ea typeface="Arial" charset="0"/>
                          <a:cs typeface="Arial" charset="0"/>
                        </a:rPr>
                        <a:t>3 </a:t>
                      </a:r>
                      <a:r>
                        <a:rPr kumimoji="0" lang="en-US" altLang="en-US" sz="1200" b="0" i="0" u="none" strike="noStrike" cap="none" normalizeH="0" baseline="0">
                          <a:ln>
                            <a:noFill/>
                          </a:ln>
                          <a:solidFill>
                            <a:schemeClr val="tx1"/>
                          </a:solidFill>
                          <a:effectLst/>
                          <a:latin typeface="Arial" charset="0"/>
                          <a:ea typeface="Arial" charset="0"/>
                          <a:cs typeface="Arial" charset="0"/>
                        </a:rPr>
                        <a:t>etc.</a:t>
                      </a:r>
                      <a:r>
                        <a:rPr kumimoji="0" lang="en-US" altLang="en-US" sz="1200" b="0" i="0" u="none" strike="noStrike" cap="none" normalizeH="0" baseline="-25000">
                          <a:ln>
                            <a:noFill/>
                          </a:ln>
                          <a:solidFill>
                            <a:schemeClr val="tx1"/>
                          </a:solidFill>
                          <a:effectLst/>
                          <a:latin typeface="Arial" charset="0"/>
                          <a:ea typeface="Arial" charset="0"/>
                          <a:cs typeface="Arial" charset="0"/>
                        </a:rPr>
                        <a:t> </a:t>
                      </a:r>
                      <a:endParaRPr kumimoji="0" lang="en-US" altLang="en-US" sz="1200" b="0" i="0" u="none" strike="noStrike" cap="none" normalizeH="0" baseline="0">
                        <a:ln>
                          <a:noFill/>
                        </a:ln>
                        <a:solidFill>
                          <a:schemeClr val="tx1"/>
                        </a:solidFill>
                        <a:effectLst/>
                        <a:latin typeface="Arial" charset="0"/>
                        <a:ea typeface="Arial" charset="0"/>
                        <a:cs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ANOVA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oneway var1 byvar</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n-US" altLang="en-US" sz="1200" b="0" i="0" u="none" strike="noStrike" cap="none" normalizeH="0" baseline="0">
                          <a:ln>
                            <a:noFill/>
                          </a:ln>
                          <a:solidFill>
                            <a:schemeClr val="tx1"/>
                          </a:solidFill>
                          <a:effectLst/>
                          <a:latin typeface="Arial" charset="0"/>
                        </a:rPr>
                        <a:t>Kruskal Wallis 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kwallis var1, by(byvar)</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12788">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Dichotomous; One proportion</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n-US" altLang="en-US" sz="1200" b="0" i="0" u="none" strike="noStrike" cap="none" normalizeH="0" baseline="0">
                          <a:ln>
                            <a:noFill/>
                          </a:ln>
                          <a:solidFill>
                            <a:schemeClr val="tx1"/>
                          </a:solidFill>
                          <a:effectLst/>
                          <a:latin typeface="Arial" charset="0"/>
                          <a:ea typeface="Arial" charset="0"/>
                          <a:cs typeface="Arial" charset="0"/>
                        </a:rPr>
                        <a:t>p≠ p</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n-US" altLang="en-US" sz="1200" b="0" i="0" u="none" strike="noStrike" cap="none" normalizeH="0" baseline="0">
                          <a:ln>
                            <a:noFill/>
                          </a:ln>
                          <a:solidFill>
                            <a:schemeClr val="tx1"/>
                          </a:solidFill>
                          <a:effectLst/>
                          <a:latin typeface="Arial" charset="0"/>
                          <a:ea typeface="Arial" charset="0"/>
                          <a:cs typeface="Arial" charset="0"/>
                        </a:rPr>
                        <a:t>p&gt;p</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or p&lt;p</a:t>
                      </a:r>
                      <a:r>
                        <a:rPr kumimoji="0" lang="en-US" altLang="en-US" sz="1200" b="0" i="0" u="none" strike="noStrike" cap="none" normalizeH="0" baseline="-25000">
                          <a:ln>
                            <a:noFill/>
                          </a:ln>
                          <a:solidFill>
                            <a:schemeClr val="tx1"/>
                          </a:solidFill>
                          <a:effectLst/>
                          <a:latin typeface="Arial" charset="0"/>
                          <a:ea typeface="Arial" charset="0"/>
                          <a:cs typeface="Arial" charset="0"/>
                        </a:rPr>
                        <a:t>a </a:t>
                      </a:r>
                      <a:r>
                        <a:rPr kumimoji="0" lang="en-US" altLang="en-US" sz="1200" b="0" i="0" u="none" strike="noStrike" cap="none" normalizeH="0" baseline="0">
                          <a:ln>
                            <a:noFill/>
                          </a:ln>
                          <a:solidFill>
                            <a:schemeClr val="tx1"/>
                          </a:solidFill>
                          <a:effectLst/>
                          <a:latin typeface="Arial" charset="0"/>
                          <a:ea typeface="Arial" charset="0"/>
                          <a:cs typeface="Arial" charset="0"/>
                        </a:rPr>
                        <a:t> (one-sided)</a:t>
                      </a:r>
                      <a:r>
                        <a:rPr kumimoji="0" lang="en-US" altLang="en-US" sz="1200" b="0" i="0" u="none" strike="noStrike" cap="none" normalizeH="0" baseline="-25000">
                          <a:ln>
                            <a:noFill/>
                          </a:ln>
                          <a:solidFill>
                            <a:schemeClr val="tx1"/>
                          </a:solidFill>
                          <a:effectLst/>
                          <a:latin typeface="Arial" charset="0"/>
                          <a:ea typeface="Arial" charset="0"/>
                          <a:cs typeface="Arial" charset="0"/>
                        </a:rPr>
                        <a:t> </a:t>
                      </a: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 prtest var1=hypoth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 bitest var1=hypoth value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116013">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Dichotomous; two proportions</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n-US" altLang="en-US" sz="1200" b="0" i="0" u="none" strike="noStrike" cap="none" normalizeH="0" baseline="0">
                          <a:ln>
                            <a:noFill/>
                          </a:ln>
                          <a:solidFill>
                            <a:schemeClr val="tx1"/>
                          </a:solidFill>
                          <a:effectLst/>
                          <a:latin typeface="Arial" charset="0"/>
                          <a:ea typeface="Arial" charset="0"/>
                          <a:cs typeface="Arial" charset="0"/>
                        </a:rPr>
                        <a:t>p</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p</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a:t>
                      </a:r>
                      <a:r>
                        <a:rPr kumimoji="0" lang="en-US" altLang="en-US" sz="1200" b="0" i="0" u="none" strike="noStrike" cap="none" normalizeH="0" baseline="0">
                          <a:ln>
                            <a:noFill/>
                          </a:ln>
                          <a:solidFill>
                            <a:schemeClr val="tx1"/>
                          </a:solidFill>
                          <a:effectLst/>
                          <a:latin typeface="Arial" charset="0"/>
                        </a:rPr>
                        <a:t>: </a:t>
                      </a:r>
                      <a:r>
                        <a:rPr kumimoji="0" lang="en-US" altLang="en-US" sz="1200" b="0" i="0" u="none" strike="noStrike" cap="none" normalizeH="0" baseline="0">
                          <a:ln>
                            <a:noFill/>
                          </a:ln>
                          <a:solidFill>
                            <a:schemeClr val="tx1"/>
                          </a:solidFill>
                          <a:effectLst/>
                          <a:latin typeface="Arial" charset="0"/>
                          <a:ea typeface="Arial" charset="0"/>
                          <a:cs typeface="Arial" charset="0"/>
                        </a:rPr>
                        <a:t>p</a:t>
                      </a:r>
                      <a:r>
                        <a:rPr kumimoji="0" lang="en-US" altLang="en-US" sz="1200" b="0" i="0" u="none" strike="noStrike" cap="none" normalizeH="0" baseline="-25000">
                          <a:ln>
                            <a:noFill/>
                          </a:ln>
                          <a:solidFill>
                            <a:schemeClr val="tx1"/>
                          </a:solidFill>
                          <a:effectLst/>
                          <a:latin typeface="Arial" charset="0"/>
                          <a:ea typeface="Arial" charset="0"/>
                          <a:cs typeface="Arial" charset="0"/>
                        </a:rPr>
                        <a:t>1</a:t>
                      </a:r>
                      <a:r>
                        <a:rPr kumimoji="0" lang="en-US" altLang="en-US" sz="1200" b="0" i="0" u="none" strike="noStrike" cap="none" normalizeH="0" baseline="0">
                          <a:ln>
                            <a:noFill/>
                          </a:ln>
                          <a:solidFill>
                            <a:schemeClr val="tx1"/>
                          </a:solidFill>
                          <a:effectLst/>
                          <a:latin typeface="Arial" charset="0"/>
                          <a:ea typeface="Arial" charset="0"/>
                          <a:cs typeface="Arial" charset="0"/>
                        </a:rPr>
                        <a:t> &gt;p</a:t>
                      </a:r>
                      <a:r>
                        <a:rPr kumimoji="0" lang="en-US" altLang="en-US" sz="1200" b="0" i="0" u="none" strike="noStrike" cap="none" normalizeH="0" baseline="-25000">
                          <a:ln>
                            <a:noFill/>
                          </a:ln>
                          <a:solidFill>
                            <a:schemeClr val="tx1"/>
                          </a:solidFill>
                          <a:effectLst/>
                          <a:latin typeface="Arial" charset="0"/>
                          <a:ea typeface="Arial" charset="0"/>
                          <a:cs typeface="Arial" charset="0"/>
                        </a:rPr>
                        <a:t>2 </a:t>
                      </a:r>
                      <a:r>
                        <a:rPr kumimoji="0" lang="en-US" altLang="en-US" sz="1200" b="0" i="0" u="none" strike="noStrike" cap="none" normalizeH="0" baseline="0">
                          <a:ln>
                            <a:noFill/>
                          </a:ln>
                          <a:solidFill>
                            <a:schemeClr val="tx1"/>
                          </a:solidFill>
                          <a:effectLst/>
                          <a:latin typeface="Arial" charset="0"/>
                          <a:ea typeface="Arial" charset="0"/>
                          <a:cs typeface="Arial" charset="0"/>
                        </a:rPr>
                        <a:t>(one-sided)</a:t>
                      </a:r>
                      <a:r>
                        <a:rPr kumimoji="0" lang="en-US" altLang="en-US" sz="1200" b="0" i="0" u="none" strike="noStrike" cap="none" normalizeH="0" baseline="-25000">
                          <a:ln>
                            <a:noFill/>
                          </a:ln>
                          <a:solidFill>
                            <a:schemeClr val="tx1"/>
                          </a:solidFill>
                          <a:effectLst/>
                          <a:latin typeface="Arial" charset="0"/>
                          <a:ea typeface="Arial" charset="0"/>
                          <a:cs typeface="Arial" charset="0"/>
                        </a:rPr>
                        <a:t> </a:t>
                      </a: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a:ln>
                            <a:noFill/>
                          </a:ln>
                          <a:solidFill>
                            <a:schemeClr val="tx1"/>
                          </a:solidFill>
                          <a:effectLst/>
                          <a:latin typeface="Arial" charset="0"/>
                        </a:rPr>
                        <a:t> prtest var1, by(byvar)</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dirty="0">
                          <a:ln>
                            <a:noFill/>
                          </a:ln>
                          <a:solidFill>
                            <a:schemeClr val="tx1"/>
                          </a:solidFill>
                          <a:effectLst/>
                          <a:latin typeface="Arial" charset="0"/>
                        </a:rPr>
                        <a:t>Chi-square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dirty="0">
                          <a:ln>
                            <a:noFill/>
                          </a:ln>
                          <a:solidFill>
                            <a:schemeClr val="tx1"/>
                          </a:solidFill>
                          <a:effectLst/>
                          <a:latin typeface="Arial" charset="0"/>
                        </a:rPr>
                        <a:t>tab var1 var2, chi exact</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dirty="0" err="1">
                          <a:ln>
                            <a:noFill/>
                          </a:ln>
                          <a:solidFill>
                            <a:schemeClr val="tx1"/>
                          </a:solidFill>
                          <a:effectLst/>
                          <a:latin typeface="Arial" charset="0"/>
                        </a:rPr>
                        <a:t>McNemar’s</a:t>
                      </a:r>
                      <a:r>
                        <a:rPr kumimoji="0" lang="en-US" altLang="en-US" sz="1200" b="0" i="0" u="none" strike="noStrike" cap="none" normalizeH="0" baseline="0" dirty="0">
                          <a:ln>
                            <a:noFill/>
                          </a:ln>
                          <a:solidFill>
                            <a:schemeClr val="tx1"/>
                          </a:solidFill>
                          <a:effectLst/>
                          <a:latin typeface="Arial" charset="0"/>
                        </a:rPr>
                        <a:t> for paired data: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dirty="0">
                          <a:ln>
                            <a:noFill/>
                          </a:ln>
                          <a:solidFill>
                            <a:schemeClr val="tx1"/>
                          </a:solidFill>
                          <a:effectLst/>
                          <a:latin typeface="Arial" charset="0"/>
                        </a:rPr>
                        <a:t>mcc var1 var2</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4350">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Categorical by categorical (nxk)</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a:ln>
                            <a:noFill/>
                          </a:ln>
                          <a:solidFill>
                            <a:schemeClr val="tx1"/>
                          </a:solidFill>
                          <a:effectLst/>
                          <a:latin typeface="Arial" charset="0"/>
                        </a:rPr>
                        <a:t>H</a:t>
                      </a:r>
                      <a:r>
                        <a:rPr kumimoji="0" lang="en-US" altLang="en-US" sz="1200" b="0" i="0" u="none" strike="noStrike" cap="none" normalizeH="0" baseline="-25000">
                          <a:ln>
                            <a:noFill/>
                          </a:ln>
                          <a:solidFill>
                            <a:schemeClr val="tx1"/>
                          </a:solidFill>
                          <a:effectLst/>
                          <a:latin typeface="Arial" charset="0"/>
                        </a:rPr>
                        <a:t>a  </a:t>
                      </a:r>
                      <a:r>
                        <a:rPr kumimoji="0" lang="en-US" altLang="en-US" sz="1200" b="0" i="0" u="none" strike="noStrike" cap="none" normalizeH="0" baseline="0">
                          <a:ln>
                            <a:noFill/>
                          </a:ln>
                          <a:solidFill>
                            <a:schemeClr val="tx1"/>
                          </a:solidFill>
                          <a:effectLst/>
                          <a:latin typeface="Arial" charset="0"/>
                        </a:rPr>
                        <a:t>: The </a:t>
                      </a:r>
                      <a:r>
                        <a:rPr kumimoji="0" lang="en-US" altLang="en-US" sz="1200" b="0" i="0" u="none" strike="noStrike" cap="none" normalizeH="0" baseline="0">
                          <a:ln>
                            <a:noFill/>
                          </a:ln>
                          <a:solidFill>
                            <a:schemeClr val="tx1"/>
                          </a:solidFill>
                          <a:effectLst/>
                          <a:latin typeface="Arial" charset="0"/>
                          <a:ea typeface="Arial" charset="0"/>
                          <a:cs typeface="Arial" charset="0"/>
                        </a:rPr>
                        <a:t>rows not independent of the columns</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1200" b="0" i="0" u="none" strike="noStrike" cap="none" normalizeH="0" baseline="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charset="0"/>
                        <a:defRPr sz="2800">
                          <a:solidFill>
                            <a:schemeClr val="tx1"/>
                          </a:solidFill>
                          <a:latin typeface="Calibri" charset="0"/>
                        </a:defRPr>
                      </a:lvl1pPr>
                      <a:lvl2pPr marL="742950" indent="-285750">
                        <a:spcBef>
                          <a:spcPct val="20000"/>
                        </a:spcBef>
                        <a:buFont typeface="Arial" charset="0"/>
                        <a:defRPr sz="2400">
                          <a:solidFill>
                            <a:schemeClr val="tx1"/>
                          </a:solidFill>
                          <a:latin typeface="Calibri" charset="0"/>
                        </a:defRPr>
                      </a:lvl2pPr>
                      <a:lvl3pPr marL="1143000" indent="-228600">
                        <a:spcBef>
                          <a:spcPct val="20000"/>
                        </a:spcBef>
                        <a:buFont typeface="Arial" charset="0"/>
                        <a:defRPr sz="2000">
                          <a:solidFill>
                            <a:schemeClr val="tx1"/>
                          </a:solidFill>
                          <a:latin typeface="Calibri" charset="0"/>
                        </a:defRPr>
                      </a:lvl3pPr>
                      <a:lvl4pPr marL="1600200" indent="-228600">
                        <a:spcBef>
                          <a:spcPct val="20000"/>
                        </a:spcBef>
                        <a:buFont typeface="Arial" charset="0"/>
                        <a:defRPr>
                          <a:solidFill>
                            <a:schemeClr val="tx1"/>
                          </a:solidFill>
                          <a:latin typeface="Calibri" charset="0"/>
                        </a:defRPr>
                      </a:lvl4pPr>
                      <a:lvl5pPr marL="2057400" indent="-22860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r>
                        <a:rPr kumimoji="0" lang="en-US" altLang="en-US" sz="1200" b="0" i="0" u="none" strike="noStrike" cap="none" normalizeH="0" baseline="0" dirty="0">
                          <a:ln>
                            <a:noFill/>
                          </a:ln>
                          <a:solidFill>
                            <a:schemeClr val="tx1"/>
                          </a:solidFill>
                          <a:effectLst/>
                          <a:latin typeface="Arial" charset="0"/>
                        </a:rPr>
                        <a:t>Chi-square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Char char="•"/>
                        <a:tabLst/>
                      </a:pPr>
                      <a:r>
                        <a:rPr kumimoji="0" lang="en-US" altLang="en-US" sz="1200" b="0" i="0" u="none" strike="noStrike" cap="none" normalizeH="0" baseline="0" dirty="0">
                          <a:ln>
                            <a:noFill/>
                          </a:ln>
                          <a:solidFill>
                            <a:schemeClr val="tx1"/>
                          </a:solidFill>
                          <a:effectLst/>
                          <a:latin typeface="Arial" charset="0"/>
                        </a:rPr>
                        <a:t>tab var1 var2, chi exact</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67634" name="Slide Number Placeholder 3"/>
          <p:cNvSpPr>
            <a:spLocks noGrp="1"/>
          </p:cNvSpPr>
          <p:nvPr>
            <p:ph type="sldNum" sz="quarter" idx="12"/>
          </p:nvPr>
        </p:nvSpPr>
        <p:spPr bwMode="auto">
          <a:xfrm>
            <a:off x="7010400" y="64928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2810623E-6F54-474B-BB57-19EF904E42A0}" type="slidenum">
              <a:rPr lang="en-US" altLang="en-US" sz="1200">
                <a:solidFill>
                  <a:srgbClr val="898989"/>
                </a:solidFill>
                <a:latin typeface="Arial" charset="0"/>
              </a:rPr>
              <a:pPr>
                <a:spcBef>
                  <a:spcPct val="0"/>
                </a:spcBef>
                <a:buFontTx/>
                <a:buNone/>
              </a:pPr>
              <a:t>6</a:t>
            </a:fld>
            <a:endParaRPr lang="en-US" altLang="en-US" sz="1200">
              <a:solidFill>
                <a:srgbClr val="898989"/>
              </a:solidFill>
              <a:latin typeface="Arial" charset="0"/>
            </a:endParaRPr>
          </a:p>
        </p:txBody>
      </p:sp>
    </p:spTree>
    <p:extLst>
      <p:ext uri="{BB962C8B-B14F-4D97-AF65-F5344CB8AC3E}">
        <p14:creationId xmlns:p14="http://schemas.microsoft.com/office/powerpoint/2010/main" val="587702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Content Placeholder 2"/>
          <p:cNvSpPr>
            <a:spLocks noGrp="1"/>
          </p:cNvSpPr>
          <p:nvPr>
            <p:ph idx="1"/>
          </p:nvPr>
        </p:nvSpPr>
        <p:spPr>
          <a:xfrm>
            <a:off x="421105" y="304800"/>
            <a:ext cx="8229600" cy="4525963"/>
          </a:xfrm>
        </p:spPr>
        <p:txBody>
          <a:bodyPr/>
          <a:lstStyle/>
          <a:p>
            <a:pPr marL="0" indent="0" algn="ctr">
              <a:spcBef>
                <a:spcPct val="0"/>
              </a:spcBef>
              <a:buFont typeface="Arial" charset="0"/>
              <a:buNone/>
            </a:pPr>
            <a:r>
              <a:rPr lang="en-US" altLang="en-US">
                <a:ea typeface="Courier New" charset="0"/>
                <a:cs typeface="Courier New" charset="0"/>
              </a:rPr>
              <a:t>In Stata</a:t>
            </a:r>
            <a:endParaRPr lang="en-US" altLang="en-US" sz="1800" b="1">
              <a:ea typeface="Courier New" charset="0"/>
              <a:cs typeface="Courier New" charset="0"/>
            </a:endParaRPr>
          </a:p>
          <a:p>
            <a:pPr marL="0" indent="0">
              <a:spcBef>
                <a:spcPct val="0"/>
              </a:spcBef>
              <a:buFont typeface="Arial" charset="0"/>
              <a:buNone/>
            </a:pPr>
            <a:r>
              <a:rPr lang="en-US" altLang="en-US" sz="1800" dirty="0">
                <a:ea typeface="Courier New" charset="0"/>
                <a:cs typeface="Courier New" charset="0"/>
              </a:rPr>
              <a:t>mcc  </a:t>
            </a:r>
            <a:r>
              <a:rPr lang="en-US" altLang="en-US" sz="1800" dirty="0" err="1">
                <a:ea typeface="Courier New" charset="0"/>
                <a:cs typeface="Courier New" charset="0"/>
              </a:rPr>
              <a:t>case_exposed</a:t>
            </a:r>
            <a:r>
              <a:rPr lang="en-US" altLang="en-US" sz="1800" dirty="0">
                <a:ea typeface="Courier New" charset="0"/>
                <a:cs typeface="Courier New" charset="0"/>
              </a:rPr>
              <a:t>  </a:t>
            </a:r>
            <a:r>
              <a:rPr lang="en-US" altLang="en-US" sz="1800" dirty="0" err="1">
                <a:ea typeface="Courier New" charset="0"/>
                <a:cs typeface="Courier New" charset="0"/>
              </a:rPr>
              <a:t>control_exposed</a:t>
            </a: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 mcc </a:t>
            </a:r>
            <a:r>
              <a:rPr lang="en-US" altLang="en-US" sz="1500" b="1" dirty="0" err="1">
                <a:latin typeface="Courier New" charset="0"/>
                <a:ea typeface="Courier New" charset="0"/>
                <a:cs typeface="Courier New" charset="0"/>
              </a:rPr>
              <a:t>lastalc_case</a:t>
            </a:r>
            <a:r>
              <a:rPr lang="en-US" altLang="en-US" sz="1500" b="1" dirty="0">
                <a:latin typeface="Courier New" charset="0"/>
                <a:ea typeface="Courier New" charset="0"/>
                <a:cs typeface="Courier New" charset="0"/>
              </a:rPr>
              <a:t> </a:t>
            </a:r>
            <a:r>
              <a:rPr lang="en-US" altLang="en-US" sz="1500" b="1" dirty="0" err="1">
                <a:latin typeface="Courier New" charset="0"/>
                <a:ea typeface="Courier New" charset="0"/>
                <a:cs typeface="Courier New" charset="0"/>
              </a:rPr>
              <a:t>lastalc_control</a:t>
            </a:r>
            <a:endParaRPr lang="en-US" altLang="en-US" sz="1500" b="1" dirty="0">
              <a:latin typeface="Courier New" charset="0"/>
              <a:ea typeface="Courier New" charset="0"/>
              <a:cs typeface="Courier New" charset="0"/>
            </a:endParaRP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 Controls               |</a:t>
            </a:r>
          </a:p>
          <a:p>
            <a:pPr marL="0" indent="0">
              <a:spcBef>
                <a:spcPct val="0"/>
              </a:spcBef>
              <a:buFont typeface="Arial" charset="0"/>
              <a:buNone/>
            </a:pPr>
            <a:r>
              <a:rPr lang="en-US" altLang="en-US" sz="1500" b="1" dirty="0">
                <a:latin typeface="Courier New" charset="0"/>
                <a:ea typeface="Courier New" charset="0"/>
                <a:cs typeface="Courier New" charset="0"/>
              </a:rPr>
              <a:t>Cases            |   Exposed   Unexposed  |      Total</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Exposed |         4           9  |         13</a:t>
            </a:r>
          </a:p>
          <a:p>
            <a:pPr marL="0" indent="0">
              <a:spcBef>
                <a:spcPct val="0"/>
              </a:spcBef>
              <a:buFont typeface="Arial" charset="0"/>
              <a:buNone/>
            </a:pPr>
            <a:r>
              <a:rPr lang="en-US" altLang="en-US" sz="1500" b="1" dirty="0">
                <a:latin typeface="Courier New" charset="0"/>
                <a:ea typeface="Courier New" charset="0"/>
                <a:cs typeface="Courier New" charset="0"/>
              </a:rPr>
              <a:t>       Unexposed |         3          11  |         14</a:t>
            </a:r>
          </a:p>
          <a:p>
            <a:pPr marL="0" indent="0">
              <a:spcBef>
                <a:spcPct val="0"/>
              </a:spcBef>
              <a:buFont typeface="Arial" charset="0"/>
              <a:buNone/>
            </a:pPr>
            <a:r>
              <a:rPr lang="en-US" altLang="en-US" sz="1500" b="1" dirty="0">
                <a:latin typeface="Courier New" charset="0"/>
                <a:ea typeface="Courier New" charset="0"/>
                <a:cs typeface="Courier New" charset="0"/>
              </a:rPr>
              <a:t>-----------------+------------------------+------------</a:t>
            </a:r>
          </a:p>
          <a:p>
            <a:pPr marL="0" indent="0">
              <a:spcBef>
                <a:spcPct val="0"/>
              </a:spcBef>
              <a:buFont typeface="Arial" charset="0"/>
              <a:buNone/>
            </a:pPr>
            <a:r>
              <a:rPr lang="en-US" altLang="en-US" sz="1500" b="1" dirty="0">
                <a:latin typeface="Courier New" charset="0"/>
                <a:ea typeface="Courier New" charset="0"/>
                <a:cs typeface="Courier New" charset="0"/>
              </a:rPr>
              <a:t>           Total |         7          20  |         27</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err="1">
                <a:latin typeface="Courier New" charset="0"/>
                <a:ea typeface="Courier New" charset="0"/>
                <a:cs typeface="Courier New" charset="0"/>
              </a:rPr>
              <a:t>McNemar's</a:t>
            </a:r>
            <a:r>
              <a:rPr lang="en-US" altLang="en-US" sz="1500" b="1" dirty="0">
                <a:latin typeface="Courier New" charset="0"/>
                <a:ea typeface="Courier New" charset="0"/>
                <a:cs typeface="Courier New" charset="0"/>
              </a:rPr>
              <a:t> chi2(1) =      3.00    </a:t>
            </a:r>
            <a:r>
              <a:rPr lang="en-US" altLang="en-US" sz="1500" b="1" dirty="0" err="1">
                <a:latin typeface="Courier New" charset="0"/>
                <a:ea typeface="Courier New" charset="0"/>
                <a:cs typeface="Courier New" charset="0"/>
              </a:rPr>
              <a:t>Prob</a:t>
            </a:r>
            <a:r>
              <a:rPr lang="en-US" altLang="en-US" sz="1500" b="1" dirty="0">
                <a:latin typeface="Courier New" charset="0"/>
                <a:ea typeface="Courier New" charset="0"/>
                <a:cs typeface="Courier New" charset="0"/>
              </a:rPr>
              <a:t> &gt; chi2 = 0.0833</a:t>
            </a:r>
          </a:p>
          <a:p>
            <a:pPr marL="0" indent="0">
              <a:spcBef>
                <a:spcPct val="0"/>
              </a:spcBef>
              <a:buFont typeface="Arial" charset="0"/>
              <a:buNone/>
            </a:pPr>
            <a:r>
              <a:rPr lang="en-US" altLang="en-US" sz="1500" b="1" dirty="0">
                <a:latin typeface="Courier New" charset="0"/>
                <a:ea typeface="Courier New" charset="0"/>
                <a:cs typeface="Courier New" charset="0"/>
              </a:rPr>
              <a:t>Exact </a:t>
            </a:r>
            <a:r>
              <a:rPr lang="en-US" altLang="en-US" sz="1500" b="1" dirty="0" err="1">
                <a:latin typeface="Courier New" charset="0"/>
                <a:ea typeface="Courier New" charset="0"/>
                <a:cs typeface="Courier New" charset="0"/>
              </a:rPr>
              <a:t>McNemar</a:t>
            </a:r>
            <a:r>
              <a:rPr lang="en-US" altLang="en-US" sz="1500" b="1" dirty="0">
                <a:latin typeface="Courier New" charset="0"/>
                <a:ea typeface="Courier New" charset="0"/>
                <a:cs typeface="Courier New" charset="0"/>
              </a:rPr>
              <a:t> significance probability       = 0.1460</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Proportion with factor</a:t>
            </a:r>
          </a:p>
          <a:p>
            <a:pPr marL="0" indent="0">
              <a:spcBef>
                <a:spcPct val="0"/>
              </a:spcBef>
              <a:buFont typeface="Arial" charset="0"/>
              <a:buNone/>
            </a:pPr>
            <a:r>
              <a:rPr lang="en-US" altLang="en-US" sz="1500" b="1" dirty="0">
                <a:latin typeface="Courier New" charset="0"/>
                <a:ea typeface="Courier New" charset="0"/>
                <a:cs typeface="Courier New" charset="0"/>
              </a:rPr>
              <a:t>        Cases       .4814815</a:t>
            </a:r>
          </a:p>
          <a:p>
            <a:pPr marL="0" indent="0">
              <a:spcBef>
                <a:spcPct val="0"/>
              </a:spcBef>
              <a:buFont typeface="Arial" charset="0"/>
              <a:buNone/>
            </a:pPr>
            <a:r>
              <a:rPr lang="en-US" altLang="en-US" sz="1500" b="1" dirty="0">
                <a:latin typeface="Courier New" charset="0"/>
                <a:ea typeface="Courier New" charset="0"/>
                <a:cs typeface="Courier New" charset="0"/>
              </a:rPr>
              <a:t>        Controls    .2592593     [95% Conf. Interval]</a:t>
            </a:r>
          </a:p>
          <a:p>
            <a:pPr marL="0" indent="0">
              <a:spcBef>
                <a:spcPct val="0"/>
              </a:spcBef>
              <a:buFont typeface="Arial" charset="0"/>
              <a:buNone/>
            </a:pPr>
            <a:r>
              <a:rPr lang="en-US" altLang="en-US" sz="1500" b="1" dirty="0">
                <a:latin typeface="Courier New" charset="0"/>
                <a:ea typeface="Courier New" charset="0"/>
                <a:cs typeface="Courier New" charset="0"/>
              </a:rPr>
              <a:t>                   ---------     --------------------</a:t>
            </a:r>
          </a:p>
          <a:p>
            <a:pPr marL="0" indent="0">
              <a:spcBef>
                <a:spcPct val="0"/>
              </a:spcBef>
              <a:buFont typeface="Arial" charset="0"/>
              <a:buNone/>
            </a:pPr>
            <a:r>
              <a:rPr lang="en-US" altLang="en-US" sz="1500" b="1" dirty="0">
                <a:latin typeface="Courier New" charset="0"/>
                <a:ea typeface="Courier New" charset="0"/>
                <a:cs typeface="Courier New" charset="0"/>
              </a:rPr>
              <a:t>        difference  .2222222     -.0518969   .4963413</a:t>
            </a:r>
          </a:p>
          <a:p>
            <a:pPr marL="0" indent="0">
              <a:spcBef>
                <a:spcPct val="0"/>
              </a:spcBef>
              <a:buFont typeface="Arial" charset="0"/>
              <a:buNone/>
            </a:pPr>
            <a:r>
              <a:rPr lang="en-US" altLang="en-US" sz="1500" b="1" dirty="0">
                <a:latin typeface="Courier New" charset="0"/>
                <a:ea typeface="Courier New" charset="0"/>
                <a:cs typeface="Courier New" charset="0"/>
              </a:rPr>
              <a:t>        ratio       1.857143      .9114712    3.78397</a:t>
            </a:r>
          </a:p>
          <a:p>
            <a:pPr marL="0" indent="0">
              <a:spcBef>
                <a:spcPct val="0"/>
              </a:spcBef>
              <a:buFont typeface="Arial" charset="0"/>
              <a:buNone/>
            </a:pPr>
            <a:r>
              <a:rPr lang="en-US" altLang="en-US" sz="1500" b="1" dirty="0">
                <a:latin typeface="Courier New" charset="0"/>
                <a:ea typeface="Courier New" charset="0"/>
                <a:cs typeface="Courier New" charset="0"/>
              </a:rPr>
              <a:t>        rel. diff.        .3      .0159742   .5840258</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r>
              <a:rPr lang="en-US" altLang="en-US" sz="1500" b="1" dirty="0">
                <a:latin typeface="Courier New" charset="0"/>
                <a:ea typeface="Courier New" charset="0"/>
                <a:cs typeface="Courier New" charset="0"/>
              </a:rPr>
              <a:t>        odds ratio         3      .7486845     17.228   (exact)</a:t>
            </a:r>
          </a:p>
          <a:p>
            <a:pPr marL="0" indent="0">
              <a:spcBef>
                <a:spcPct val="0"/>
              </a:spcBef>
              <a:buFont typeface="Arial" charset="0"/>
              <a:buNone/>
            </a:pPr>
            <a:endParaRPr lang="en-US" altLang="en-US" sz="1500" b="1" dirty="0">
              <a:latin typeface="Courier New" charset="0"/>
              <a:ea typeface="Courier New" charset="0"/>
              <a:cs typeface="Courier New" charset="0"/>
            </a:endParaRPr>
          </a:p>
          <a:p>
            <a:pPr marL="0" indent="0">
              <a:spcBef>
                <a:spcPct val="0"/>
              </a:spcBef>
              <a:buFont typeface="Arial" charset="0"/>
              <a:buNone/>
            </a:pPr>
            <a:endParaRPr lang="en-US" altLang="en-US" sz="1500" b="1" dirty="0">
              <a:latin typeface="Courier New" charset="0"/>
              <a:ea typeface="Courier New" charset="0"/>
              <a:cs typeface="Courier New" charset="0"/>
            </a:endParaRPr>
          </a:p>
        </p:txBody>
      </p:sp>
      <p:sp>
        <p:nvSpPr>
          <p:cNvPr id="92162"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1052FDE7-37E4-8D45-9F86-55A53412850F}" type="slidenum">
              <a:rPr lang="en-US" altLang="en-US" sz="1200">
                <a:solidFill>
                  <a:srgbClr val="898989"/>
                </a:solidFill>
                <a:latin typeface="Arial" charset="0"/>
              </a:rPr>
              <a:pPr>
                <a:spcBef>
                  <a:spcPct val="0"/>
                </a:spcBef>
                <a:buFontTx/>
                <a:buNone/>
              </a:pPr>
              <a:t>60</a:t>
            </a:fld>
            <a:endParaRPr lang="en-US" altLang="en-US" sz="1200">
              <a:solidFill>
                <a:srgbClr val="898989"/>
              </a:solidFill>
              <a:latin typeface="Arial" charset="0"/>
            </a:endParaRPr>
          </a:p>
        </p:txBody>
      </p:sp>
      <p:sp>
        <p:nvSpPr>
          <p:cNvPr id="5" name="Oval 4"/>
          <p:cNvSpPr/>
          <p:nvPr/>
        </p:nvSpPr>
        <p:spPr>
          <a:xfrm>
            <a:off x="1030705" y="5548312"/>
            <a:ext cx="7010400" cy="990600"/>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1383526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altLang="en-US"/>
              <a:t>Categorical outcomes</a:t>
            </a:r>
          </a:p>
        </p:txBody>
      </p:sp>
      <p:sp>
        <p:nvSpPr>
          <p:cNvPr id="19458" name="Content Placeholder 2"/>
          <p:cNvSpPr>
            <a:spLocks noGrp="1"/>
          </p:cNvSpPr>
          <p:nvPr>
            <p:ph idx="1"/>
          </p:nvPr>
        </p:nvSpPr>
        <p:spPr>
          <a:xfrm>
            <a:off x="457200" y="1600200"/>
            <a:ext cx="8229600" cy="4953000"/>
          </a:xfrm>
        </p:spPr>
        <p:txBody>
          <a:bodyPr/>
          <a:lstStyle/>
          <a:p>
            <a:r>
              <a:rPr lang="en-US" altLang="en-US" dirty="0"/>
              <a:t>With the exception of the proportion test, all the previous tests were for comparing numerical outcomes and categorical variables (e.g. predictors)</a:t>
            </a:r>
          </a:p>
          <a:p>
            <a:pPr lvl="1"/>
            <a:r>
              <a:rPr lang="en-US" altLang="en-US" dirty="0"/>
              <a:t>e.g., CD4 count by alcohol consumption</a:t>
            </a:r>
          </a:p>
          <a:p>
            <a:r>
              <a:rPr lang="en-US" altLang="en-US" dirty="0"/>
              <a:t>We often have dichotomous outcomes and variates</a:t>
            </a:r>
          </a:p>
          <a:p>
            <a:pPr lvl="1"/>
            <a:r>
              <a:rPr lang="en-US" altLang="en-US" dirty="0"/>
              <a:t>e.g. Having any children by sex</a:t>
            </a:r>
          </a:p>
          <a:p>
            <a:endParaRPr lang="en-US" altLang="en-US" dirty="0"/>
          </a:p>
        </p:txBody>
      </p:sp>
      <p:sp>
        <p:nvSpPr>
          <p:cNvPr id="1945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B7608F00-1C0E-9A40-B47F-41DAC9278127}" type="slidenum">
              <a:rPr lang="en-US" altLang="en-US" sz="1200">
                <a:solidFill>
                  <a:srgbClr val="898989"/>
                </a:solidFill>
                <a:latin typeface="Arial" charset="0"/>
              </a:rPr>
              <a:pPr>
                <a:spcBef>
                  <a:spcPct val="0"/>
                </a:spcBef>
                <a:buFontTx/>
                <a:buNone/>
              </a:pPr>
              <a:t>7</a:t>
            </a:fld>
            <a:endParaRPr lang="en-US" altLang="en-US" sz="1200">
              <a:solidFill>
                <a:srgbClr val="898989"/>
              </a:solidFill>
              <a:latin typeface="Arial" charset="0"/>
            </a:endParaRPr>
          </a:p>
        </p:txBody>
      </p:sp>
    </p:spTree>
    <p:extLst>
      <p:ext uri="{BB962C8B-B14F-4D97-AF65-F5344CB8AC3E}">
        <p14:creationId xmlns:p14="http://schemas.microsoft.com/office/powerpoint/2010/main" val="736735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062" y="990600"/>
            <a:ext cx="9119937" cy="6019800"/>
          </a:xfrm>
        </p:spPr>
        <p:txBody>
          <a:bodyPr/>
          <a:lstStyle/>
          <a:p>
            <a:r>
              <a:rPr lang="en-US" altLang="en-US" dirty="0"/>
              <a:t>We can make tables of the number of observations falling into each category</a:t>
            </a:r>
          </a:p>
          <a:p>
            <a:r>
              <a:rPr lang="en-US" altLang="en-US" dirty="0"/>
              <a:t>These are called contingency tables</a:t>
            </a:r>
          </a:p>
          <a:p>
            <a:r>
              <a:rPr lang="en-US" altLang="en-US" dirty="0"/>
              <a:t>e.g. Currently having any children by sex</a:t>
            </a: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marL="0" indent="0">
              <a:buNone/>
            </a:pPr>
            <a:r>
              <a:rPr lang="en-US" altLang="en-US" sz="1400" b="1" dirty="0">
                <a:latin typeface="Courier New" charset="0"/>
                <a:ea typeface="Courier New" charset="0"/>
                <a:cs typeface="Courier New" charset="0"/>
              </a:rPr>
              <a:t> </a:t>
            </a:r>
            <a:r>
              <a:rPr lang="en-US" sz="1400" b="1" dirty="0">
                <a:latin typeface="Courier New" charset="0"/>
                <a:ea typeface="Courier New" charset="0"/>
                <a:cs typeface="Courier New" charset="0"/>
              </a:rPr>
              <a:t>. tab </a:t>
            </a:r>
            <a:r>
              <a:rPr lang="en-US" sz="1400" b="1" dirty="0" err="1">
                <a:latin typeface="Courier New" charset="0"/>
                <a:ea typeface="Courier New" charset="0"/>
                <a:cs typeface="Courier New" charset="0"/>
              </a:rPr>
              <a:t>children_any</a:t>
            </a:r>
            <a:r>
              <a:rPr lang="en-US" sz="1400" b="1" dirty="0">
                <a:latin typeface="Courier New" charset="0"/>
                <a:ea typeface="Courier New" charset="0"/>
                <a:cs typeface="Courier New" charset="0"/>
              </a:rPr>
              <a:t> gender</a:t>
            </a:r>
          </a:p>
          <a:p>
            <a:pPr marL="0" indent="0">
              <a:buNone/>
            </a:pPr>
            <a:r>
              <a:rPr lang="en-US" sz="1400" b="1" dirty="0">
                <a:latin typeface="Courier New" charset="0"/>
                <a:ea typeface="Courier New" charset="0"/>
                <a:cs typeface="Courier New" charset="0"/>
              </a:rPr>
              <a:t> </a:t>
            </a:r>
          </a:p>
          <a:p>
            <a:pPr marL="0" indent="0">
              <a:buNone/>
            </a:pPr>
            <a:r>
              <a:rPr lang="en-US" sz="1400" b="1" dirty="0" err="1">
                <a:latin typeface="Courier New" charset="0"/>
                <a:ea typeface="Courier New" charset="0"/>
                <a:cs typeface="Courier New" charset="0"/>
              </a:rPr>
              <a:t>children_a</a:t>
            </a:r>
            <a:r>
              <a:rPr lang="en-US" sz="1400" b="1" dirty="0">
                <a:latin typeface="Courier New" charset="0"/>
                <a:ea typeface="Courier New" charset="0"/>
                <a:cs typeface="Courier New" charset="0"/>
              </a:rPr>
              <a:t> |</a:t>
            </a:r>
          </a:p>
          <a:p>
            <a:pPr marL="0" indent="0">
              <a:buNone/>
            </a:pPr>
            <a:r>
              <a:rPr lang="en-US" sz="1400" b="1" dirty="0">
                <a:latin typeface="Courier New" charset="0"/>
                <a:ea typeface="Courier New" charset="0"/>
                <a:cs typeface="Courier New" charset="0"/>
              </a:rPr>
              <a:t>   </a:t>
            </a:r>
            <a:r>
              <a:rPr lang="en-US" sz="1400" b="1" dirty="0" err="1">
                <a:latin typeface="Courier New" charset="0"/>
                <a:ea typeface="Courier New" charset="0"/>
                <a:cs typeface="Courier New" charset="0"/>
              </a:rPr>
              <a:t>ny</a:t>
            </a:r>
            <a:r>
              <a:rPr lang="en-US" sz="1400" b="1" dirty="0">
                <a:latin typeface="Courier New" charset="0"/>
                <a:ea typeface="Courier New" charset="0"/>
                <a:cs typeface="Courier New" charset="0"/>
              </a:rPr>
              <a:t> - Do |</a:t>
            </a:r>
          </a:p>
          <a:p>
            <a:pPr marL="0" indent="0">
              <a:buNone/>
            </a:pPr>
            <a:r>
              <a:rPr lang="en-US" sz="1400" b="1" dirty="0">
                <a:latin typeface="Courier New" charset="0"/>
                <a:ea typeface="Courier New" charset="0"/>
                <a:cs typeface="Courier New" charset="0"/>
              </a:rPr>
              <a:t>  you have | gender - What is your</a:t>
            </a:r>
          </a:p>
          <a:p>
            <a:pPr marL="0" indent="0">
              <a:buNone/>
            </a:pPr>
            <a:r>
              <a:rPr lang="en-US" sz="1400" b="1" dirty="0">
                <a:latin typeface="Courier New" charset="0"/>
                <a:ea typeface="Courier New" charset="0"/>
                <a:cs typeface="Courier New" charset="0"/>
              </a:rPr>
              <a:t>       any |        gender?</a:t>
            </a:r>
          </a:p>
          <a:p>
            <a:pPr marL="0" indent="0">
              <a:buNone/>
            </a:pPr>
            <a:r>
              <a:rPr lang="en-US" sz="1400" b="1" dirty="0">
                <a:latin typeface="Courier New" charset="0"/>
                <a:ea typeface="Courier New" charset="0"/>
                <a:cs typeface="Courier New" charset="0"/>
              </a:rPr>
              <a:t> children? |      Male     Female |     Total</a:t>
            </a:r>
          </a:p>
          <a:p>
            <a:pPr marL="0" indent="0">
              <a:buNone/>
            </a:pPr>
            <a:r>
              <a:rPr lang="en-US" sz="1400" b="1" dirty="0">
                <a:latin typeface="Courier New" charset="0"/>
                <a:ea typeface="Courier New" charset="0"/>
                <a:cs typeface="Courier New" charset="0"/>
              </a:rPr>
              <a:t>-----------+----------------------+----------</a:t>
            </a:r>
          </a:p>
          <a:p>
            <a:pPr marL="0" indent="0">
              <a:buNone/>
            </a:pPr>
            <a:r>
              <a:rPr lang="en-US" sz="1400" b="1" dirty="0">
                <a:latin typeface="Courier New" charset="0"/>
                <a:ea typeface="Courier New" charset="0"/>
                <a:cs typeface="Courier New" charset="0"/>
              </a:rPr>
              <a:t>         0 |        24         23 |        47 </a:t>
            </a:r>
          </a:p>
          <a:p>
            <a:pPr marL="0" indent="0">
              <a:buNone/>
            </a:pPr>
            <a:r>
              <a:rPr lang="en-US" sz="1400" b="1" dirty="0">
                <a:latin typeface="Courier New" charset="0"/>
                <a:ea typeface="Courier New" charset="0"/>
                <a:cs typeface="Courier New" charset="0"/>
              </a:rPr>
              <a:t>         1 |         2          6 |         8 </a:t>
            </a:r>
          </a:p>
          <a:p>
            <a:pPr marL="0" indent="0">
              <a:buNone/>
            </a:pPr>
            <a:r>
              <a:rPr lang="en-US" sz="1400" b="1" dirty="0">
                <a:latin typeface="Courier New" charset="0"/>
                <a:ea typeface="Courier New" charset="0"/>
                <a:cs typeface="Courier New" charset="0"/>
              </a:rPr>
              <a:t>-----------+----------------------+----------</a:t>
            </a:r>
          </a:p>
          <a:p>
            <a:pPr marL="0" indent="0">
              <a:buNone/>
            </a:pPr>
            <a:r>
              <a:rPr lang="en-US" sz="1400" b="1" dirty="0">
                <a:latin typeface="Courier New" charset="0"/>
                <a:ea typeface="Courier New" charset="0"/>
                <a:cs typeface="Courier New" charset="0"/>
              </a:rPr>
              <a:t>     Total |        26         29 |        55 </a:t>
            </a:r>
          </a:p>
          <a:p>
            <a:pPr marL="0" indent="0">
              <a:buNone/>
            </a:pPr>
            <a:r>
              <a:rPr lang="en-US" sz="1400" b="1" dirty="0">
                <a:latin typeface="Courier New" charset="0"/>
                <a:ea typeface="Courier New" charset="0"/>
                <a:cs typeface="Courier New" charset="0"/>
              </a:rPr>
              <a:t> </a:t>
            </a:r>
          </a:p>
          <a:p>
            <a:pPr marL="0" indent="0">
              <a:buNone/>
            </a:pPr>
            <a:r>
              <a:rPr lang="en-US" sz="1400" b="1" dirty="0">
                <a:latin typeface="Courier New" charset="0"/>
                <a:ea typeface="Courier New" charset="0"/>
                <a:cs typeface="Courier New" charset="0"/>
              </a:rPr>
              <a:t> </a:t>
            </a: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a:p>
            <a:pPr>
              <a:spcBef>
                <a:spcPct val="0"/>
              </a:spcBef>
              <a:buFont typeface="Arial" charset="0"/>
              <a:buNone/>
            </a:pPr>
            <a:endParaRPr lang="en-US" altLang="en-US" sz="1600" b="1" dirty="0">
              <a:latin typeface="Courier New" charset="0"/>
              <a:ea typeface="Courier New" charset="0"/>
              <a:cs typeface="Courier New" charset="0"/>
            </a:endParaRPr>
          </a:p>
        </p:txBody>
      </p:sp>
      <p:sp>
        <p:nvSpPr>
          <p:cNvPr id="20482"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49B03F52-7628-6349-AF05-8368BC37DAEF}" type="slidenum">
              <a:rPr lang="en-US" altLang="en-US" sz="1200">
                <a:solidFill>
                  <a:srgbClr val="898989"/>
                </a:solidFill>
                <a:latin typeface="Arial" charset="0"/>
              </a:rPr>
              <a:pPr>
                <a:spcBef>
                  <a:spcPct val="0"/>
                </a:spcBef>
                <a:buFontTx/>
                <a:buNone/>
              </a:pPr>
              <a:t>8</a:t>
            </a:fld>
            <a:endParaRPr lang="en-US" altLang="en-US" sz="1200">
              <a:solidFill>
                <a:srgbClr val="898989"/>
              </a:solidFill>
              <a:latin typeface="Arial" charset="0"/>
            </a:endParaRPr>
          </a:p>
        </p:txBody>
      </p:sp>
      <p:sp>
        <p:nvSpPr>
          <p:cNvPr id="4" name="Title 1"/>
          <p:cNvSpPr>
            <a:spLocks noGrp="1"/>
          </p:cNvSpPr>
          <p:nvPr>
            <p:ph type="title"/>
          </p:nvPr>
        </p:nvSpPr>
        <p:spPr>
          <a:xfrm>
            <a:off x="457200" y="20053"/>
            <a:ext cx="8229600" cy="1143000"/>
          </a:xfrm>
        </p:spPr>
        <p:txBody>
          <a:bodyPr/>
          <a:lstStyle/>
          <a:p>
            <a:r>
              <a:rPr lang="en-US" altLang="en-US"/>
              <a:t>Categorical outcomes</a:t>
            </a:r>
          </a:p>
        </p:txBody>
      </p:sp>
    </p:spTree>
    <p:extLst>
      <p:ext uri="{BB962C8B-B14F-4D97-AF65-F5344CB8AC3E}">
        <p14:creationId xmlns:p14="http://schemas.microsoft.com/office/powerpoint/2010/main" val="998830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457200" y="20053"/>
            <a:ext cx="8229600" cy="1139825"/>
          </a:xfrm>
        </p:spPr>
        <p:txBody>
          <a:bodyPr/>
          <a:lstStyle/>
          <a:p>
            <a:pPr eaLnBrk="1" hangingPunct="1"/>
            <a:r>
              <a:rPr lang="en-US" altLang="en-US"/>
              <a:t>Contingency tables</a:t>
            </a:r>
          </a:p>
        </p:txBody>
      </p:sp>
      <p:sp>
        <p:nvSpPr>
          <p:cNvPr id="21506" name="Rectangle 3"/>
          <p:cNvSpPr>
            <a:spLocks noGrp="1" noChangeArrowheads="1"/>
          </p:cNvSpPr>
          <p:nvPr>
            <p:ph type="body" sz="half" idx="1"/>
          </p:nvPr>
        </p:nvSpPr>
        <p:spPr>
          <a:xfrm>
            <a:off x="457200" y="1371600"/>
            <a:ext cx="8229600" cy="2514600"/>
          </a:xfrm>
        </p:spPr>
        <p:txBody>
          <a:bodyPr/>
          <a:lstStyle/>
          <a:p>
            <a:pPr eaLnBrk="1" hangingPunct="1">
              <a:lnSpc>
                <a:spcPct val="80000"/>
              </a:lnSpc>
            </a:pPr>
            <a:r>
              <a:rPr lang="en-US" altLang="en-US" sz="2400"/>
              <a:t>Often summaries of counts of disease versus no disease and exposed versus not exposed</a:t>
            </a:r>
          </a:p>
          <a:p>
            <a:pPr eaLnBrk="1" hangingPunct="1">
              <a:lnSpc>
                <a:spcPct val="80000"/>
              </a:lnSpc>
            </a:pPr>
            <a:r>
              <a:rPr lang="en-US" altLang="en-US" sz="2400"/>
              <a:t>Frequently 2x2 but can generalize to n x k </a:t>
            </a:r>
          </a:p>
          <a:p>
            <a:pPr lvl="1" eaLnBrk="1" hangingPunct="1">
              <a:lnSpc>
                <a:spcPct val="80000"/>
              </a:lnSpc>
            </a:pPr>
            <a:r>
              <a:rPr lang="en-US" altLang="en-US" sz="2000"/>
              <a:t>n rows, k columns</a:t>
            </a:r>
          </a:p>
          <a:p>
            <a:pPr eaLnBrk="1" hangingPunct="1">
              <a:lnSpc>
                <a:spcPct val="80000"/>
              </a:lnSpc>
            </a:pPr>
            <a:r>
              <a:rPr lang="en-US" altLang="en-US" sz="2400"/>
              <a:t>Note that Stata sorts on the numeric value, so for 0-1 variables the disease state will be the 2</a:t>
            </a:r>
            <a:r>
              <a:rPr lang="en-US" altLang="en-US" sz="2400" baseline="30000"/>
              <a:t>nd</a:t>
            </a:r>
            <a:r>
              <a:rPr lang="en-US" altLang="en-US" sz="2400"/>
              <a:t> row</a:t>
            </a:r>
          </a:p>
        </p:txBody>
      </p:sp>
      <p:graphicFrame>
        <p:nvGraphicFramePr>
          <p:cNvPr id="236696" name="Group 152"/>
          <p:cNvGraphicFramePr>
            <a:graphicFrameLocks noGrp="1"/>
          </p:cNvGraphicFramePr>
          <p:nvPr>
            <p:ph sz="quarter" idx="2"/>
          </p:nvPr>
        </p:nvGraphicFramePr>
        <p:xfrm>
          <a:off x="990600" y="3803650"/>
          <a:ext cx="5791200" cy="2520952"/>
        </p:xfrm>
        <a:graphic>
          <a:graphicData uri="http://schemas.openxmlformats.org/drawingml/2006/table">
            <a:tbl>
              <a:tblPr/>
              <a:tblGrid>
                <a:gridCol w="1608138">
                  <a:extLst>
                    <a:ext uri="{9D8B030D-6E8A-4147-A177-3AD203B41FA5}">
                      <a16:colId xmlns:a16="http://schemas.microsoft.com/office/drawing/2014/main" val="20000"/>
                    </a:ext>
                  </a:extLst>
                </a:gridCol>
                <a:gridCol w="423862">
                  <a:extLst>
                    <a:ext uri="{9D8B030D-6E8A-4147-A177-3AD203B41FA5}">
                      <a16:colId xmlns:a16="http://schemas.microsoft.com/office/drawing/2014/main" val="20001"/>
                    </a:ext>
                  </a:extLst>
                </a:gridCol>
                <a:gridCol w="760413">
                  <a:extLst>
                    <a:ext uri="{9D8B030D-6E8A-4147-A177-3AD203B41FA5}">
                      <a16:colId xmlns:a16="http://schemas.microsoft.com/office/drawing/2014/main" val="20002"/>
                    </a:ext>
                  </a:extLst>
                </a:gridCol>
                <a:gridCol w="757237">
                  <a:extLst>
                    <a:ext uri="{9D8B030D-6E8A-4147-A177-3AD203B41FA5}">
                      <a16:colId xmlns:a16="http://schemas.microsoft.com/office/drawing/2014/main" val="20003"/>
                    </a:ext>
                  </a:extLst>
                </a:gridCol>
                <a:gridCol w="2241550">
                  <a:extLst>
                    <a:ext uri="{9D8B030D-6E8A-4147-A177-3AD203B41FA5}">
                      <a16:colId xmlns:a16="http://schemas.microsoft.com/office/drawing/2014/main" val="20004"/>
                    </a:ext>
                  </a:extLst>
                </a:gridCol>
              </a:tblGrid>
              <a:tr h="500063">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Exposure</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0"/>
                  </a:ext>
                </a:extLst>
              </a:tr>
              <a:tr h="561975">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449263">
                <a:tc rowSpan="2">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Disease</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a</a:t>
                      </a:r>
                      <a:endParaRPr kumimoji="0" lang="en-US" altLang="en-US" sz="2000" b="1"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b</a:t>
                      </a:r>
                      <a:endParaRPr kumimoji="0" lang="en-US" altLang="en-US" sz="2000" b="1"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a+b</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2"/>
                  </a:ext>
                </a:extLst>
              </a:tr>
              <a:tr h="449263">
                <a:tc vMerge="1">
                  <a:txBody>
                    <a:bodyPr/>
                    <a:lstStyle/>
                    <a:p>
                      <a:endParaRPr lang="en-US"/>
                    </a:p>
                  </a:txBody>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c</a:t>
                      </a:r>
                      <a:endParaRPr kumimoji="0" lang="en-US" altLang="en-US" sz="2000" b="1"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charset="0"/>
                          <a:ea typeface="Times New Roman" charset="0"/>
                          <a:cs typeface="Times New Roman" charset="0"/>
                        </a:rPr>
                        <a:t>d</a:t>
                      </a:r>
                      <a:endParaRPr kumimoji="0" lang="en-US" altLang="en-US" sz="2000" b="1" i="0" u="none" strike="noStrike" cap="none" normalizeH="0" baseline="0">
                        <a:ln>
                          <a:noFill/>
                        </a:ln>
                        <a:solidFill>
                          <a:srgbClr val="000000"/>
                        </a:solidFill>
                        <a:effectLst/>
                        <a:latin typeface="Arial" charset="0"/>
                      </a:endParaRPr>
                    </a:p>
                  </a:txBody>
                  <a:tcPr horzOverflow="overflow">
                    <a:lnL>
                      <a:noFill/>
                    </a:lnL>
                    <a:lnR>
                      <a:noFill/>
                    </a:lnR>
                    <a:lnT>
                      <a:noFill/>
                    </a:lnT>
                    <a:lnB>
                      <a:noFill/>
                    </a:lnB>
                    <a:lnTlToBr>
                      <a:noFill/>
                    </a:lnTlToBr>
                    <a:lnBlToTr>
                      <a:noFill/>
                    </a:lnBlToTr>
                    <a:solidFill>
                      <a:srgbClr val="FF9933"/>
                    </a:solid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c+d</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560388">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Total</a:t>
                      </a:r>
                      <a:endParaRPr kumimoji="0" lang="en-US" altLang="en-US" sz="2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charset="2"/>
                        <a:buNone/>
                        <a:tabLst/>
                      </a:pPr>
                      <a:endParaRPr kumimoji="0" lang="en-US" altLang="en-US" sz="2000" b="1" i="0" u="none" strike="noStrike" cap="none" normalizeH="0" baseline="0">
                        <a:ln>
                          <a:noFill/>
                        </a:ln>
                        <a:solidFill>
                          <a:schemeClr val="tx1"/>
                        </a:solidFill>
                        <a:effectLst>
                          <a:outerShdw blurRad="38100" dist="38100" dir="2700000" algn="tl">
                            <a:srgbClr val="C0C0C0"/>
                          </a:outerShdw>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a+c</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b+d</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Font typeface="Arial" charset="0"/>
                        <a:defRPr sz="2800">
                          <a:solidFill>
                            <a:schemeClr val="tx1"/>
                          </a:solidFill>
                          <a:latin typeface="Calibri" charset="0"/>
                        </a:defRPr>
                      </a:lvl1pPr>
                      <a:lvl2pPr marL="742950" indent="-285750" eaLnBrk="0" hangingPunct="0">
                        <a:spcBef>
                          <a:spcPct val="20000"/>
                        </a:spcBef>
                        <a:buFont typeface="Arial" charset="0"/>
                        <a:defRPr sz="2400">
                          <a:solidFill>
                            <a:schemeClr val="tx1"/>
                          </a:solidFill>
                          <a:latin typeface="Calibri" charset="0"/>
                        </a:defRPr>
                      </a:lvl2pPr>
                      <a:lvl3pPr marL="1143000" indent="-228600" eaLnBrk="0" hangingPunct="0">
                        <a:spcBef>
                          <a:spcPct val="20000"/>
                        </a:spcBef>
                        <a:buFont typeface="Arial" charset="0"/>
                        <a:defRPr sz="2000">
                          <a:solidFill>
                            <a:schemeClr val="tx1"/>
                          </a:solidFill>
                          <a:latin typeface="Calibri" charset="0"/>
                        </a:defRPr>
                      </a:lvl3pPr>
                      <a:lvl4pPr marL="1600200" indent="-228600" eaLnBrk="0" hangingPunct="0">
                        <a:spcBef>
                          <a:spcPct val="20000"/>
                        </a:spcBef>
                        <a:buFont typeface="Arial" charset="0"/>
                        <a:defRPr>
                          <a:solidFill>
                            <a:schemeClr val="tx1"/>
                          </a:solidFill>
                          <a:latin typeface="Calibri" charset="0"/>
                        </a:defRPr>
                      </a:lvl4pPr>
                      <a:lvl5pPr marL="2057400" indent="-228600" eaLnBrk="0" hangingPunct="0">
                        <a:spcBef>
                          <a:spcPct val="20000"/>
                        </a:spcBef>
                        <a:buFont typeface="Arial" charset="0"/>
                        <a:defRPr>
                          <a:solidFill>
                            <a:schemeClr val="tx1"/>
                          </a:solidFill>
                          <a:latin typeface="Calibri" charset="0"/>
                        </a:defRPr>
                      </a:lvl5pPr>
                      <a:lvl6pPr marL="2514600" indent="-228600" eaLnBrk="0" fontAlgn="base" hangingPunct="0">
                        <a:spcBef>
                          <a:spcPct val="20000"/>
                        </a:spcBef>
                        <a:spcAft>
                          <a:spcPct val="0"/>
                        </a:spcAft>
                        <a:buFont typeface="Arial" charset="0"/>
                        <a:defRPr>
                          <a:solidFill>
                            <a:schemeClr val="tx1"/>
                          </a:solidFill>
                          <a:latin typeface="Calibri" charset="0"/>
                        </a:defRPr>
                      </a:lvl6pPr>
                      <a:lvl7pPr marL="2971800" indent="-228600" eaLnBrk="0" fontAlgn="base" hangingPunct="0">
                        <a:spcBef>
                          <a:spcPct val="20000"/>
                        </a:spcBef>
                        <a:spcAft>
                          <a:spcPct val="0"/>
                        </a:spcAft>
                        <a:buFont typeface="Arial" charset="0"/>
                        <a:defRPr>
                          <a:solidFill>
                            <a:schemeClr val="tx1"/>
                          </a:solidFill>
                          <a:latin typeface="Calibri" charset="0"/>
                        </a:defRPr>
                      </a:lvl7pPr>
                      <a:lvl8pPr marL="3429000" indent="-228600" eaLnBrk="0" fontAlgn="base" hangingPunct="0">
                        <a:spcBef>
                          <a:spcPct val="20000"/>
                        </a:spcBef>
                        <a:spcAft>
                          <a:spcPct val="0"/>
                        </a:spcAft>
                        <a:buFont typeface="Arial" charset="0"/>
                        <a:defRPr>
                          <a:solidFill>
                            <a:schemeClr val="tx1"/>
                          </a:solidFill>
                          <a:latin typeface="Calibri" charset="0"/>
                        </a:defRPr>
                      </a:lvl8pPr>
                      <a:lvl9pPr marL="3886200" indent="-228600" eaLnBrk="0" fontAlgn="base" hangingPunct="0">
                        <a:spcBef>
                          <a:spcPct val="20000"/>
                        </a:spcBef>
                        <a:spcAft>
                          <a:spcPct val="0"/>
                        </a:spcAft>
                        <a:buFont typeface="Arial" charset="0"/>
                        <a:defRPr>
                          <a:solidFill>
                            <a:schemeClr val="tx1"/>
                          </a:solidFill>
                          <a:latin typeface="Calibri"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charset="0"/>
                          <a:ea typeface="Times New Roman" charset="0"/>
                          <a:cs typeface="Times New Roman" charset="0"/>
                        </a:rPr>
                        <a:t>n=a+b+c+d</a:t>
                      </a:r>
                      <a:endParaRPr kumimoji="0" lang="en-US" altLang="en-US" sz="2000" b="1" i="0" u="none" strike="noStrike" cap="none" normalizeH="0" baseline="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153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charset="0"/>
              </a:defRPr>
            </a:lvl1pPr>
            <a:lvl2pPr marL="742950" indent="-285750">
              <a:spcBef>
                <a:spcPct val="20000"/>
              </a:spcBef>
              <a:buFont typeface="Arial" charset="0"/>
              <a:buChar char="–"/>
              <a:defRPr sz="2800">
                <a:solidFill>
                  <a:schemeClr val="tx1"/>
                </a:solidFill>
                <a:latin typeface="Calibri" charset="0"/>
              </a:defRPr>
            </a:lvl2pPr>
            <a:lvl3pPr marL="1143000" indent="-228600">
              <a:spcBef>
                <a:spcPct val="20000"/>
              </a:spcBef>
              <a:buFont typeface="Arial" charset="0"/>
              <a:buChar char="•"/>
              <a:defRPr sz="2400">
                <a:solidFill>
                  <a:schemeClr val="tx1"/>
                </a:solidFill>
                <a:latin typeface="Calibri" charset="0"/>
              </a:defRPr>
            </a:lvl3pPr>
            <a:lvl4pPr marL="1600200" indent="-228600">
              <a:spcBef>
                <a:spcPct val="20000"/>
              </a:spcBef>
              <a:buFont typeface="Arial" charset="0"/>
              <a:buChar char="–"/>
              <a:defRPr sz="2000">
                <a:solidFill>
                  <a:schemeClr val="tx1"/>
                </a:solidFill>
                <a:latin typeface="Calibri" charset="0"/>
              </a:defRPr>
            </a:lvl4pPr>
            <a:lvl5pPr marL="2057400" indent="-22860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spcBef>
                <a:spcPct val="0"/>
              </a:spcBef>
              <a:buFontTx/>
              <a:buNone/>
            </a:pPr>
            <a:fld id="{C6E58599-BD23-144B-B702-E9EC31C1959F}" type="slidenum">
              <a:rPr lang="en-US" altLang="en-US" sz="1200">
                <a:solidFill>
                  <a:srgbClr val="898989"/>
                </a:solidFill>
                <a:latin typeface="Arial" charset="0"/>
              </a:rPr>
              <a:pPr>
                <a:spcBef>
                  <a:spcPct val="0"/>
                </a:spcBef>
                <a:buFontTx/>
                <a:buNone/>
              </a:pPr>
              <a:t>9</a:t>
            </a:fld>
            <a:endParaRPr lang="en-US" altLang="en-US" sz="1200">
              <a:solidFill>
                <a:srgbClr val="898989"/>
              </a:solidFill>
              <a:latin typeface="Arial" charset="0"/>
            </a:endParaRPr>
          </a:p>
        </p:txBody>
      </p:sp>
    </p:spTree>
    <p:extLst>
      <p:ext uri="{BB962C8B-B14F-4D97-AF65-F5344CB8AC3E}">
        <p14:creationId xmlns:p14="http://schemas.microsoft.com/office/powerpoint/2010/main" val="8461448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25044</TotalTime>
  <Words>4730</Words>
  <Application>Microsoft Macintosh PowerPoint</Application>
  <PresentationFormat>On-screen Show (4:3)</PresentationFormat>
  <Paragraphs>1024</Paragraphs>
  <Slides>60</Slides>
  <Notes>25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60</vt:i4>
      </vt:variant>
    </vt:vector>
  </HeadingPairs>
  <TitlesOfParts>
    <vt:vector size="69" baseType="lpstr">
      <vt:lpstr>Arial</vt:lpstr>
      <vt:lpstr>Calibri</vt:lpstr>
      <vt:lpstr>Cambria Math</vt:lpstr>
      <vt:lpstr>Courier New</vt:lpstr>
      <vt:lpstr>Times New Roman</vt:lpstr>
      <vt:lpstr>Wingdings</vt:lpstr>
      <vt:lpstr>Office Theme</vt:lpstr>
      <vt:lpstr>Equation</vt:lpstr>
      <vt:lpstr>OpenOffice.org</vt:lpstr>
      <vt:lpstr>PowerPoint Presentation</vt:lpstr>
      <vt:lpstr>Sample size calculations</vt:lpstr>
      <vt:lpstr>Sample size calculations</vt:lpstr>
      <vt:lpstr>PowerPoint Presentation</vt:lpstr>
      <vt:lpstr>PowerPoint Presentation</vt:lpstr>
      <vt:lpstr>Statistical hypothesis tests</vt:lpstr>
      <vt:lpstr>Categorical outcomes</vt:lpstr>
      <vt:lpstr>Categorical outcomes</vt:lpstr>
      <vt:lpstr>Contingency tables</vt:lpstr>
      <vt:lpstr>Contingency tables</vt:lpstr>
      <vt:lpstr>Categorical outcomes</vt:lpstr>
      <vt:lpstr>Recall: The Proportion test</vt:lpstr>
      <vt:lpstr>Categorical outcomes</vt:lpstr>
      <vt:lpstr>Categorical outcomes</vt:lpstr>
      <vt:lpstr>Categorical outcomes</vt:lpstr>
      <vt:lpstr>Categorical outcomes</vt:lpstr>
      <vt:lpstr>Categorical outcomes</vt:lpstr>
      <vt:lpstr>Chi-squared test of independence</vt:lpstr>
      <vt:lpstr>Chi-squared test of independence</vt:lpstr>
      <vt:lpstr>Chi-squared distribution</vt:lpstr>
      <vt:lpstr>Chi-squared distribution</vt:lpstr>
      <vt:lpstr>Chi-squared test of independence</vt:lpstr>
      <vt:lpstr>Categorical outcomes</vt:lpstr>
      <vt:lpstr>If you want to see the row or column percentages, use row or col options</vt:lpstr>
      <vt:lpstr>Test of independence</vt:lpstr>
      <vt:lpstr>Comparison to test of two proportions</vt:lpstr>
      <vt:lpstr>Chi-squared test of independence</vt:lpstr>
      <vt:lpstr>Chi-squared test of independence</vt:lpstr>
      <vt:lpstr>Chi-squared test of independence</vt:lpstr>
      <vt:lpstr>Paired dichotomous data</vt:lpstr>
      <vt:lpstr>Paired dichotomous data</vt:lpstr>
      <vt:lpstr>Example: Case-control study HIV positives on ART in Uganda</vt:lpstr>
      <vt:lpstr>PowerPoint Presentation</vt:lpstr>
      <vt:lpstr>Paired dichotomous data</vt:lpstr>
      <vt:lpstr>Paired dichotomous data</vt:lpstr>
      <vt:lpstr>PowerPoint Presentation</vt:lpstr>
      <vt:lpstr>PowerPoint Presentation</vt:lpstr>
      <vt:lpstr>Paired dichotomous data</vt:lpstr>
      <vt:lpstr>Paired dichotomous data</vt:lpstr>
      <vt:lpstr>Self-reported alcohol consumption in Uganda McNemar’s test for paired data</vt:lpstr>
      <vt:lpstr>Paired dichotomous data</vt:lpstr>
      <vt:lpstr>Comparison of disease frequencies across groups</vt:lpstr>
      <vt:lpstr>Comparison of disease frequencies – relative risk</vt:lpstr>
      <vt:lpstr>Comparison of disease frequencies – relative risk</vt:lpstr>
      <vt:lpstr>Odds and Odds Ratio</vt:lpstr>
      <vt:lpstr>Odds ratio in a cohort study</vt:lpstr>
      <vt:lpstr>Odds ratio</vt:lpstr>
      <vt:lpstr>Interpretation of ORs and RRs</vt:lpstr>
      <vt:lpstr>Comparing measures of association</vt:lpstr>
      <vt:lpstr>The association of having any children with gender</vt:lpstr>
      <vt:lpstr>95% Confidence interval for an odds ratio</vt:lpstr>
      <vt:lpstr>95% Confidence interval for an odds ratio</vt:lpstr>
      <vt:lpstr>Calculating an odds ratio and 95% confidence interval in Stata using tabodds command </vt:lpstr>
      <vt:lpstr>Calculating an odds ratio and 95% confidence interval in Stata using cc command</vt:lpstr>
      <vt:lpstr>Chi-square test when the exposure has several levels (outcome dichotomous)</vt:lpstr>
      <vt:lpstr>Odds ratio when the exposure has several levels</vt:lpstr>
      <vt:lpstr>Stata lets you choose the reference level</vt:lpstr>
      <vt:lpstr>Odds ratio for matched pairs</vt:lpstr>
      <vt:lpstr>Odds ratio for matched pairs</vt:lpstr>
      <vt:lpstr>PowerPoint Presentation</vt:lpstr>
    </vt:vector>
  </TitlesOfParts>
  <Company>UCSF</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7</dc:title>
  <dc:creator>Judy Hahn</dc:creator>
  <cp:lastModifiedBy>Isabel Allen</cp:lastModifiedBy>
  <cp:revision>180</cp:revision>
  <dcterms:created xsi:type="dcterms:W3CDTF">2010-10-02T17:18:29Z</dcterms:created>
  <dcterms:modified xsi:type="dcterms:W3CDTF">2018-10-29T20:55:42Z</dcterms:modified>
</cp:coreProperties>
</file>