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7"/>
  </p:notesMasterIdLst>
  <p:handoutMasterIdLst>
    <p:handoutMasterId r:id="rId108"/>
  </p:handoutMasterIdLst>
  <p:sldIdLst>
    <p:sldId id="553" r:id="rId2"/>
    <p:sldId id="256" r:id="rId3"/>
    <p:sldId id="476" r:id="rId4"/>
    <p:sldId id="535" r:id="rId5"/>
    <p:sldId id="536" r:id="rId6"/>
    <p:sldId id="260" r:id="rId7"/>
    <p:sldId id="485" r:id="rId8"/>
    <p:sldId id="486" r:id="rId9"/>
    <p:sldId id="416" r:id="rId10"/>
    <p:sldId id="477" r:id="rId11"/>
    <p:sldId id="413" r:id="rId12"/>
    <p:sldId id="420" r:id="rId13"/>
    <p:sldId id="422" r:id="rId14"/>
    <p:sldId id="359" r:id="rId15"/>
    <p:sldId id="442" r:id="rId16"/>
    <p:sldId id="414" r:id="rId17"/>
    <p:sldId id="525" r:id="rId18"/>
    <p:sldId id="537" r:id="rId19"/>
    <p:sldId id="419" r:id="rId20"/>
    <p:sldId id="538" r:id="rId21"/>
    <p:sldId id="418" r:id="rId22"/>
    <p:sldId id="397" r:id="rId23"/>
    <p:sldId id="579" r:id="rId24"/>
    <p:sldId id="362" r:id="rId25"/>
    <p:sldId id="449" r:id="rId26"/>
    <p:sldId id="360" r:id="rId27"/>
    <p:sldId id="361" r:id="rId28"/>
    <p:sldId id="399" r:id="rId29"/>
    <p:sldId id="588" r:id="rId30"/>
    <p:sldId id="589" r:id="rId31"/>
    <p:sldId id="363" r:id="rId32"/>
    <p:sldId id="575" r:id="rId33"/>
    <p:sldId id="540" r:id="rId34"/>
    <p:sldId id="364" r:id="rId35"/>
    <p:sldId id="576" r:id="rId36"/>
    <p:sldId id="371" r:id="rId37"/>
    <p:sldId id="541" r:id="rId38"/>
    <p:sldId id="389" r:id="rId39"/>
    <p:sldId id="390" r:id="rId40"/>
    <p:sldId id="452" r:id="rId41"/>
    <p:sldId id="526" r:id="rId42"/>
    <p:sldId id="543" r:id="rId43"/>
    <p:sldId id="454" r:id="rId44"/>
    <p:sldId id="580" r:id="rId45"/>
    <p:sldId id="581" r:id="rId46"/>
    <p:sldId id="365" r:id="rId47"/>
    <p:sldId id="493" r:id="rId48"/>
    <p:sldId id="497" r:id="rId49"/>
    <p:sldId id="460" r:id="rId50"/>
    <p:sldId id="464" r:id="rId51"/>
    <p:sldId id="461" r:id="rId52"/>
    <p:sldId id="504" r:id="rId53"/>
    <p:sldId id="494" r:id="rId54"/>
    <p:sldId id="498" r:id="rId55"/>
    <p:sldId id="495" r:id="rId56"/>
    <p:sldId id="564" r:id="rId57"/>
    <p:sldId id="544" r:id="rId58"/>
    <p:sldId id="563" r:id="rId59"/>
    <p:sldId id="577" r:id="rId60"/>
    <p:sldId id="466" r:id="rId61"/>
    <p:sldId id="500" r:id="rId62"/>
    <p:sldId id="479" r:id="rId63"/>
    <p:sldId id="467" r:id="rId64"/>
    <p:sldId id="480" r:id="rId65"/>
    <p:sldId id="468" r:id="rId66"/>
    <p:sldId id="582" r:id="rId67"/>
    <p:sldId id="583" r:id="rId68"/>
    <p:sldId id="512" r:id="rId69"/>
    <p:sldId id="527" r:id="rId70"/>
    <p:sldId id="528" r:id="rId71"/>
    <p:sldId id="549" r:id="rId72"/>
    <p:sldId id="496" r:id="rId73"/>
    <p:sldId id="369" r:id="rId74"/>
    <p:sldId id="372" r:id="rId75"/>
    <p:sldId id="567" r:id="rId76"/>
    <p:sldId id="373" r:id="rId77"/>
    <p:sldId id="404" r:id="rId78"/>
    <p:sldId id="514" r:id="rId79"/>
    <p:sldId id="571" r:id="rId80"/>
    <p:sldId id="557" r:id="rId81"/>
    <p:sldId id="559" r:id="rId82"/>
    <p:sldId id="515" r:id="rId83"/>
    <p:sldId id="568" r:id="rId84"/>
    <p:sldId id="572" r:id="rId85"/>
    <p:sldId id="395" r:id="rId86"/>
    <p:sldId id="574" r:id="rId87"/>
    <p:sldId id="396" r:id="rId88"/>
    <p:sldId id="552" r:id="rId89"/>
    <p:sldId id="402" r:id="rId90"/>
    <p:sldId id="386" r:id="rId91"/>
    <p:sldId id="585" r:id="rId92"/>
    <p:sldId id="551" r:id="rId93"/>
    <p:sldId id="562" r:id="rId94"/>
    <p:sldId id="388" r:id="rId95"/>
    <p:sldId id="539" r:id="rId96"/>
    <p:sldId id="542" r:id="rId97"/>
    <p:sldId id="584" r:id="rId98"/>
    <p:sldId id="405" r:id="rId99"/>
    <p:sldId id="393" r:id="rId100"/>
    <p:sldId id="478" r:id="rId101"/>
    <p:sldId id="469" r:id="rId102"/>
    <p:sldId id="569" r:id="rId103"/>
    <p:sldId id="406" r:id="rId104"/>
    <p:sldId id="570" r:id="rId105"/>
    <p:sldId id="426" r:id="rId106"/>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240">
          <p15:clr>
            <a:srgbClr val="A4A3A4"/>
          </p15:clr>
        </p15:guide>
      </p15:sldGuideLst>
    </p:ext>
    <p:ext uri="{2D200454-40CA-4A62-9FC3-DE9A4176ACB9}">
      <p15:notesGuideLst xmlns:p15="http://schemas.microsoft.com/office/powerpoint/2012/main" xmlns="">
        <p15:guide id="1" orient="horz" pos="2923">
          <p15:clr>
            <a:srgbClr val="A4A3A4"/>
          </p15:clr>
        </p15:guide>
        <p15:guide id="2" pos="22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37" clrIdx="0"/>
  <p:cmAuthor id="1" name="Jeff Martin" initials="JM" lastIdx="47" clrIdx="1"/>
  <p:cmAuthor id="2" name="Martin, Jeff" initials="MJ" lastIdx="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7364" autoAdjust="0"/>
    <p:restoredTop sz="69640" autoAdjust="0"/>
  </p:normalViewPr>
  <p:slideViewPr>
    <p:cSldViewPr>
      <p:cViewPr>
        <p:scale>
          <a:sx n="60" d="100"/>
          <a:sy n="60" d="100"/>
        </p:scale>
        <p:origin x="-402" y="-54"/>
      </p:cViewPr>
      <p:guideLst>
        <p:guide orient="horz" pos="2160"/>
        <p:guide pos="3240"/>
      </p:guideLst>
    </p:cSldViewPr>
  </p:slideViewPr>
  <p:outlineViewPr>
    <p:cViewPr>
      <p:scale>
        <a:sx n="33" d="100"/>
        <a:sy n="33" d="100"/>
      </p:scale>
      <p:origin x="48" y="35814"/>
    </p:cViewPr>
  </p:outlineViewPr>
  <p:notesTextViewPr>
    <p:cViewPr>
      <p:scale>
        <a:sx n="100" d="100"/>
        <a:sy n="100" d="100"/>
      </p:scale>
      <p:origin x="0" y="0"/>
    </p:cViewPr>
  </p:notesTextViewPr>
  <p:sorterViewPr>
    <p:cViewPr>
      <p:scale>
        <a:sx n="80" d="100"/>
        <a:sy n="80" d="100"/>
      </p:scale>
      <p:origin x="0" y="15384"/>
    </p:cViewPr>
  </p:sorterViewPr>
  <p:notesViewPr>
    <p:cSldViewPr>
      <p:cViewPr>
        <p:scale>
          <a:sx n="76" d="100"/>
          <a:sy n="76" d="100"/>
        </p:scale>
        <p:origin x="-1266" y="162"/>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F12EFC19-096A-4225-9786-E985433309FC}" type="slidenum">
              <a:rPr lang="en-US"/>
              <a:pPr>
                <a:defRPr/>
              </a:pPr>
              <a:t>‹#›</a:t>
            </a:fld>
            <a:endParaRPr lang="en-US"/>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BF68930A-A702-432A-9CC1-91C77A17E899}" type="slidenum">
              <a:rPr lang="en-US"/>
              <a:pPr>
                <a:defRPr/>
              </a:pPr>
              <a:t>‹#›</a:t>
            </a:fld>
            <a:endParaRPr lang="en-US"/>
          </a:p>
        </p:txBody>
      </p:sp>
    </p:spTree>
    <p:extLst>
      <p:ext uri="{BB962C8B-B14F-4D97-AF65-F5344CB8AC3E}">
        <p14:creationId xmlns:p14="http://schemas.microsoft.com/office/powerpoint/2010/main" val="3494164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a:p>
        </p:txBody>
      </p:sp>
      <p:sp>
        <p:nvSpPr>
          <p:cNvPr id="102404" name="Rectangle 4"/>
          <p:cNvSpPr>
            <a:spLocks noGrp="1" noRot="1" noChangeAspect="1" noChangeArrowheads="1" noTextEdit="1"/>
          </p:cNvSpPr>
          <p:nvPr>
            <p:ph type="sldImg" idx="2"/>
          </p:nvPr>
        </p:nvSpPr>
        <p:spPr bwMode="auto">
          <a:xfrm>
            <a:off x="882650" y="695325"/>
            <a:ext cx="5222875" cy="3481388"/>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C9A01DF2-2B68-4D09-A84E-DC52202494C3}" type="slidenum">
              <a:rPr lang="en-US"/>
              <a:pPr>
                <a:defRPr/>
              </a:pPr>
              <a:t>‹#›</a:t>
            </a:fld>
            <a:endParaRPr lang="en-US"/>
          </a:p>
        </p:txBody>
      </p:sp>
    </p:spTree>
    <p:extLst>
      <p:ext uri="{BB962C8B-B14F-4D97-AF65-F5344CB8AC3E}">
        <p14:creationId xmlns:p14="http://schemas.microsoft.com/office/powerpoint/2010/main" val="389671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9D1AF48-9448-48D5-BB50-036FFAFD69E1}" type="slidenum">
              <a:rPr lang="en-US"/>
              <a:pPr/>
              <a:t>2</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dirty="0" smtClean="0"/>
              <a:t>Let’s take a moment to review where we have been so far in this course, now that we are a bit over 1/3 of the way through.  We’ve spent the first 5 lectures discussing study designs, measuring disease (or outcomes) </a:t>
            </a:r>
            <a:r>
              <a:rPr lang="en-US" dirty="0" err="1" smtClean="0"/>
              <a:t>occurence</a:t>
            </a:r>
            <a:r>
              <a:rPr lang="en-US" dirty="0" smtClean="0"/>
              <a:t> in these designs, and evaluating associations between exposures and outcomes (e.g., diseases).  We talked about</a:t>
            </a:r>
            <a:r>
              <a:rPr lang="en-US" baseline="0" dirty="0" smtClean="0"/>
              <a:t> how the ultimate goal of these measures of association was either causation or prediction.  </a:t>
            </a:r>
            <a:r>
              <a:rPr lang="en-US" dirty="0" smtClean="0"/>
              <a:t>We also discussed measures of disease attribution.  </a:t>
            </a:r>
          </a:p>
          <a:p>
            <a:endParaRPr lang="en-US" dirty="0" smtClean="0"/>
          </a:p>
          <a:p>
            <a:r>
              <a:rPr lang="en-US" dirty="0" smtClean="0"/>
              <a:t>In particular, we have stressed the unifying theme that all study designs are simply a means of sampling human populations as they are moving through time – i.e., sampling underlying cohorts, either</a:t>
            </a:r>
            <a:r>
              <a:rPr lang="en-US" baseline="0" dirty="0" smtClean="0"/>
              <a:t> fixed or dynamics</a:t>
            </a:r>
            <a:r>
              <a:rPr lang="en-US" dirty="0" smtClean="0"/>
              <a:t>.  Sometimes these underlying populations are very real and tangible and other times they are hypothetical. In particular, we have emphasized how case-control studies are just efficient means of sampling an underlying cohort.  </a:t>
            </a:r>
          </a:p>
          <a:p>
            <a:endParaRPr lang="en-US" dirty="0" smtClean="0"/>
          </a:p>
          <a:p>
            <a:r>
              <a:rPr lang="en-US" dirty="0" smtClean="0"/>
              <a:t>The types of measures of disease occurrence that we can get from these studies depends upon the exact design.  We</a:t>
            </a:r>
            <a:r>
              <a:rPr lang="en-US" baseline="0" dirty="0" smtClean="0"/>
              <a:t> then can compare measures of disease occurrence across levels of exposure with either ratio or difference comparisons.  Again, the study design dictates what kinds of measures of association can be derived. </a:t>
            </a:r>
            <a:r>
              <a:rPr lang="en-US" dirty="0" smtClean="0"/>
              <a:t> </a:t>
            </a:r>
          </a:p>
          <a:p>
            <a:endParaRPr lang="en-US" dirty="0" smtClean="0"/>
          </a:p>
          <a:p>
            <a:r>
              <a:rPr lang="en-US" dirty="0" smtClean="0"/>
              <a:t>We expect that you are moving from being accepting consumers of this material to active and skeptical creators of this kind of work and that you are getting a good understanding of what is going on underneath the hood.  </a:t>
            </a:r>
          </a:p>
        </p:txBody>
      </p:sp>
    </p:spTree>
    <p:extLst>
      <p:ext uri="{BB962C8B-B14F-4D97-AF65-F5344CB8AC3E}">
        <p14:creationId xmlns:p14="http://schemas.microsoft.com/office/powerpoint/2010/main" val="424098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B0F4C09-A747-41B5-8F56-65D83B0E6DC2}" type="slidenum">
              <a:rPr lang="en-US"/>
              <a:pPr/>
              <a:t>11</a:t>
            </a:fld>
            <a:endParaRPr lang="en-US"/>
          </a:p>
        </p:txBody>
      </p:sp>
      <p:sp>
        <p:nvSpPr>
          <p:cNvPr id="113667" name="Rectangle 2"/>
          <p:cNvSpPr>
            <a:spLocks noGrp="1" noRot="1" noChangeAspect="1" noChangeArrowheads="1" noTextEdit="1"/>
          </p:cNvSpPr>
          <p:nvPr>
            <p:ph type="sldImg"/>
          </p:nvPr>
        </p:nvSpPr>
        <p:spPr>
          <a:xfrm>
            <a:off x="884238" y="695325"/>
            <a:ext cx="5222875" cy="3481388"/>
          </a:xfrm>
          <a:ln/>
        </p:spPr>
      </p:sp>
      <p:sp>
        <p:nvSpPr>
          <p:cNvPr id="113668" name="Rectangle 3"/>
          <p:cNvSpPr>
            <a:spLocks noGrp="1" noChangeArrowheads="1"/>
          </p:cNvSpPr>
          <p:nvPr>
            <p:ph type="body" idx="1"/>
          </p:nvPr>
        </p:nvSpPr>
        <p:spPr>
          <a:xfrm>
            <a:off x="931863" y="4408488"/>
            <a:ext cx="5127625" cy="4178300"/>
          </a:xfrm>
          <a:noFill/>
          <a:ln/>
        </p:spPr>
        <p:txBody>
          <a:bodyPr/>
          <a:lstStyle/>
          <a:p>
            <a:r>
              <a:rPr lang="en-US" dirty="0" smtClean="0"/>
              <a:t>Here is what the process of inference looks like schematically.  All we ever have in our studies is our study sample, here on the right.  However, we are first interested in forming inferences about a reference or target or source population. We’ve also called this the study base, especially when we were talking about case-control studies.  In other words, to understand something about our source population, we almost always are forced to sample it - i.e. only study a fraction of the source population.   </a:t>
            </a:r>
          </a:p>
          <a:p>
            <a:endParaRPr lang="en-US" dirty="0" smtClean="0"/>
          </a:p>
          <a:p>
            <a:r>
              <a:rPr lang="en-US" dirty="0" smtClean="0"/>
              <a:t>But, in truth, in addition to making inferences about the source population, we are usually interested in making inferences outside of our source population.  There are usually many “other populations”, shown here in three boxes in the upper left hand corner, outside of the target population that we are interested in.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there is tremendous variability in the methodologic and applied literature</a:t>
            </a:r>
            <a:r>
              <a:rPr lang="en-US" baseline="0" dirty="0" smtClean="0"/>
              <a:t> as to what the middle population in our schema is called.  In fact, sometimes these terms are applied to other populations.  For example, the term “target” population is sometimes given to the “other population” that we show in the far upper left of the slide.  The newly evolving field of “transportability” focuses on making inferences on these external “target” populations.   Hence, for any study, it is important to be very clear what population is being referred to by the short hand language of the authors – i.e., what are the characteristics of the population.</a:t>
            </a:r>
            <a:endParaRPr lang="en-US" dirty="0" smtClean="0"/>
          </a:p>
          <a:p>
            <a:endParaRPr lang="en-US" dirty="0" smtClean="0"/>
          </a:p>
          <a:p>
            <a:r>
              <a:rPr lang="en-US" dirty="0" smtClean="0"/>
              <a:t>See the Extra Slides for a slightly</a:t>
            </a:r>
            <a:r>
              <a:rPr lang="en-US" baseline="0" dirty="0" smtClean="0"/>
              <a:t> more elaborate schematic of this process, which includes insertion of the accessible population.  </a:t>
            </a:r>
            <a:endParaRPr lang="en-US" dirty="0" smtClean="0"/>
          </a:p>
          <a:p>
            <a:endParaRPr lang="en-US" dirty="0" smtClean="0"/>
          </a:p>
          <a:p>
            <a:endParaRPr lang="en-US" dirty="0" smtClean="0"/>
          </a:p>
        </p:txBody>
      </p:sp>
    </p:spTree>
    <p:extLst>
      <p:ext uri="{BB962C8B-B14F-4D97-AF65-F5344CB8AC3E}">
        <p14:creationId xmlns:p14="http://schemas.microsoft.com/office/powerpoint/2010/main" val="12941639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102</a:t>
            </a:fld>
            <a:endParaRPr lang="en-US"/>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smtClean="0"/>
              <a:t>As is the case with cohort studies, the main cause of selection bias in randomized trials is from losses-to-follow-up.    </a:t>
            </a:r>
          </a:p>
          <a:p>
            <a:pPr marL="114300" lvl="1"/>
            <a:endParaRPr lang="en-US" dirty="0" smtClean="0"/>
          </a:p>
          <a:p>
            <a:pPr marL="114300" lvl="1"/>
            <a:r>
              <a:rPr lang="en-US" dirty="0" smtClean="0"/>
              <a:t>How could this happen?  Consider this example of a randomized trial of a drug vs a placebo.   What if a symptomatic side effect of a drug occurs more commonly in persons who are sickest and more prone to have the ultimate study outcome and that the occurrence of this side effect is associated with more losses to follow up.  In other words, the patients with this side effect drop out of the study.  This would mean that the drug treatment group would be selectively depleted of the sickest patients.  This would make the drug look spuriously better than it really is.</a:t>
            </a:r>
          </a:p>
        </p:txBody>
      </p:sp>
    </p:spTree>
    <p:extLst>
      <p:ext uri="{BB962C8B-B14F-4D97-AF65-F5344CB8AC3E}">
        <p14:creationId xmlns:p14="http://schemas.microsoft.com/office/powerpoint/2010/main" val="379243363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DA649B3D-1F42-4B79-8C2A-8C9496F09EC0}" type="slidenum">
              <a:rPr lang="en-US"/>
              <a:pPr/>
              <a:t>103</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r>
              <a:rPr lang="en-US" dirty="0" smtClean="0"/>
              <a:t>This is what a Kaplan-Meier curve would look like.  Let’s say the outcome is death.  The dark curve is what we would see if there was no informative censoring going on AND there was no difference between the treatment group and the placebo group.  In other words, there would be superimposable curves.  Then, consider what would happen if there was selective drop out (i.e., informative censoring) in the drug treatment group where the sickest persons were developing symptomatic side effects from the drugs and were dropping out of the study.  This would leave the drug treatment group selectively enriched for those persons who are less sick and in the end you would see a spurious survival benefit from the drug.  </a:t>
            </a:r>
          </a:p>
          <a:p>
            <a:endParaRPr lang="en-US" dirty="0" smtClean="0"/>
          </a:p>
        </p:txBody>
      </p:sp>
    </p:spTree>
    <p:extLst>
      <p:ext uri="{BB962C8B-B14F-4D97-AF65-F5344CB8AC3E}">
        <p14:creationId xmlns:p14="http://schemas.microsoft.com/office/powerpoint/2010/main" val="105200249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104</a:t>
            </a:fld>
            <a:endParaRPr lang="en-US"/>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endParaRPr lang="en-US" dirty="0" smtClean="0"/>
          </a:p>
        </p:txBody>
      </p:sp>
    </p:spTree>
    <p:extLst>
      <p:ext uri="{BB962C8B-B14F-4D97-AF65-F5344CB8AC3E}">
        <p14:creationId xmlns:p14="http://schemas.microsoft.com/office/powerpoint/2010/main" val="157702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514D7B6-3049-48E5-A98A-275507B65389}" type="slidenum">
              <a:rPr lang="en-US"/>
              <a:pPr/>
              <a:t>12</a:t>
            </a:fld>
            <a:endParaRPr lang="en-US"/>
          </a:p>
        </p:txBody>
      </p:sp>
      <p:sp>
        <p:nvSpPr>
          <p:cNvPr id="114691" name="Rectangle 2"/>
          <p:cNvSpPr>
            <a:spLocks noGrp="1" noRot="1" noChangeAspect="1" noChangeArrowheads="1" noTextEdit="1"/>
          </p:cNvSpPr>
          <p:nvPr>
            <p:ph type="sldImg"/>
          </p:nvPr>
        </p:nvSpPr>
        <p:spPr>
          <a:xfrm>
            <a:off x="884238" y="695325"/>
            <a:ext cx="5222875" cy="3481388"/>
          </a:xfrm>
          <a:ln/>
        </p:spPr>
      </p:sp>
      <p:sp>
        <p:nvSpPr>
          <p:cNvPr id="114692" name="Rectangle 3"/>
          <p:cNvSpPr>
            <a:spLocks noGrp="1" noChangeArrowheads="1"/>
          </p:cNvSpPr>
          <p:nvPr>
            <p:ph type="body" idx="1"/>
          </p:nvPr>
        </p:nvSpPr>
        <p:spPr>
          <a:xfrm>
            <a:off x="931863" y="4408488"/>
            <a:ext cx="5127625" cy="4178300"/>
          </a:xfrm>
          <a:noFill/>
          <a:ln/>
        </p:spPr>
        <p:txBody>
          <a:bodyPr/>
          <a:lstStyle/>
          <a:p>
            <a:r>
              <a:rPr lang="en-US" smtClean="0"/>
              <a:t>For example, if our study sampled San Francisco residents age 20 to 65, our study base (or source population) would indeed be all persons in San Francisco age 20 to 65.   However, we would naturally also want to know if the results pertained to persons of this age range living in other parts of the U.S.  Or, persons 20 to 65 living in other parts of the world, like Europe.  Or, persons over age 65.    </a:t>
            </a:r>
          </a:p>
        </p:txBody>
      </p:sp>
    </p:spTree>
    <p:extLst>
      <p:ext uri="{BB962C8B-B14F-4D97-AF65-F5344CB8AC3E}">
        <p14:creationId xmlns:p14="http://schemas.microsoft.com/office/powerpoint/2010/main" val="1151772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F4DD236-88FC-4CD4-9564-3A4F44BEBD8C}" type="slidenum">
              <a:rPr lang="en-US"/>
              <a:pPr/>
              <a:t>13</a:t>
            </a:fld>
            <a:endParaRPr lang="en-US"/>
          </a:p>
        </p:txBody>
      </p:sp>
      <p:sp>
        <p:nvSpPr>
          <p:cNvPr id="115715" name="Rectangle 2"/>
          <p:cNvSpPr>
            <a:spLocks noGrp="1" noRot="1" noChangeAspect="1" noChangeArrowheads="1" noTextEdit="1"/>
          </p:cNvSpPr>
          <p:nvPr>
            <p:ph type="sldImg"/>
          </p:nvPr>
        </p:nvSpPr>
        <p:spPr>
          <a:xfrm>
            <a:off x="884238" y="695325"/>
            <a:ext cx="5222875" cy="3481388"/>
          </a:xfrm>
          <a:ln/>
        </p:spPr>
      </p:sp>
      <p:sp>
        <p:nvSpPr>
          <p:cNvPr id="115716" name="Rectangle 3"/>
          <p:cNvSpPr>
            <a:spLocks noGrp="1" noChangeArrowheads="1"/>
          </p:cNvSpPr>
          <p:nvPr>
            <p:ph type="body" idx="1"/>
          </p:nvPr>
        </p:nvSpPr>
        <p:spPr>
          <a:xfrm>
            <a:off x="931863" y="4408488"/>
            <a:ext cx="5127625" cy="4178300"/>
          </a:xfrm>
          <a:noFill/>
          <a:ln/>
        </p:spPr>
        <p:txBody>
          <a:bodyPr/>
          <a:lstStyle/>
          <a:p>
            <a:r>
              <a:rPr lang="en-US" smtClean="0"/>
              <a:t>Although there are two types of inferences, it is important to note that the whole process of inference starts with using the study sample (remember this is all you have) and making an inference about the source population.    The goal is to make a correct inference. Without an accurate first inference, there is no point considering the second inference. Attempts in study design to enhance the second inference, typically by including more diverse populations, are often in conflict with goal of making a sound first inference.</a:t>
            </a:r>
          </a:p>
          <a:p>
            <a:endParaRPr lang="en-US" smtClean="0"/>
          </a:p>
          <a:p>
            <a:endParaRPr lang="en-US" smtClean="0"/>
          </a:p>
          <a:p>
            <a:endParaRPr lang="en-US" smtClean="0"/>
          </a:p>
          <a:p>
            <a:endParaRPr lang="en-US" smtClean="0"/>
          </a:p>
        </p:txBody>
      </p:sp>
    </p:spTree>
    <p:extLst>
      <p:ext uri="{BB962C8B-B14F-4D97-AF65-F5344CB8AC3E}">
        <p14:creationId xmlns:p14="http://schemas.microsoft.com/office/powerpoint/2010/main" val="2248936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5E2925F-022C-4AED-B1F7-3F3DC082E798}" type="slidenum">
              <a:rPr lang="en-US"/>
              <a:pPr/>
              <a:t>14</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dirty="0" smtClean="0"/>
              <a:t>So, if the goal of any study sample is to find the truth about the source population (for a descriptive study, this would be the measure of disease occurrence (or exposure occurrence), and for an analytic study this would be the measure of association between the exposure and disease), then what are the ways of missing the truth (i.e., getting the wrong answer)?  There are two ways:</a:t>
            </a:r>
          </a:p>
          <a:p>
            <a:endParaRPr lang="en-US" dirty="0" smtClean="0"/>
          </a:p>
          <a:p>
            <a:r>
              <a:rPr lang="en-US" dirty="0" smtClean="0"/>
              <a:t>One is systematic error and the other is random error.   Systematic error is also known by</a:t>
            </a:r>
            <a:r>
              <a:rPr lang="en-US" baseline="0" dirty="0" smtClean="0"/>
              <a:t> the terms</a:t>
            </a:r>
            <a:r>
              <a:rPr lang="en-US" dirty="0" smtClean="0"/>
              <a:t> “threat to validity” </a:t>
            </a:r>
            <a:r>
              <a:rPr lang="en-US" dirty="0" smtClean="0"/>
              <a:t>or “bias”.  </a:t>
            </a:r>
            <a:r>
              <a:rPr lang="en-US" dirty="0" smtClean="0"/>
              <a:t>It is any systematic process in </a:t>
            </a:r>
            <a:r>
              <a:rPr lang="en-US" dirty="0" smtClean="0"/>
              <a:t>nature (i.e., not created by the investigators) or in the </a:t>
            </a:r>
            <a:r>
              <a:rPr lang="en-US" dirty="0" smtClean="0"/>
              <a:t>conduct of a </a:t>
            </a:r>
            <a:r>
              <a:rPr lang="en-US" dirty="0" smtClean="0"/>
              <a:t>study (some</a:t>
            </a:r>
            <a:r>
              <a:rPr lang="en-US" baseline="0" dirty="0" smtClean="0"/>
              <a:t> of which are in the control of the investigator and some are not)</a:t>
            </a:r>
            <a:r>
              <a:rPr lang="en-US" dirty="0" smtClean="0"/>
              <a:t> </a:t>
            </a:r>
            <a:r>
              <a:rPr lang="en-US" dirty="0" smtClean="0"/>
              <a:t>that results in the incorrect estimate of a measure of disease occurrence or measure of association.  Because it is a systematic process, it will cause a distortion from the truth in a predictable (not random) direction.  We say that the amount of systematic error is captured in the </a:t>
            </a:r>
            <a:r>
              <a:rPr lang="en-US" b="1" dirty="0" smtClean="0"/>
              <a:t>validity</a:t>
            </a:r>
            <a:r>
              <a:rPr lang="en-US" dirty="0" smtClean="0"/>
              <a:t> of the inference.   Systematic</a:t>
            </a:r>
            <a:r>
              <a:rPr lang="en-US" baseline="0" dirty="0" smtClean="0"/>
              <a:t> error is not influenced or ameliorated by sample size.  In other words, large sample sizes will not reduce systematic error.</a:t>
            </a:r>
          </a:p>
          <a:p>
            <a:endParaRPr lang="en-US" baseline="0" dirty="0" smtClean="0"/>
          </a:p>
          <a:p>
            <a:r>
              <a:rPr lang="en-US" dirty="0" smtClean="0"/>
              <a:t>In contrast to systematic error, random error occurs because we cannot sample everyone in our studies; we are always forced to just sample a fraction of the source population.  Just by chance alone we might draw a sample that is not representative of the source population.  That’s why random error is synonymous with chance and the direction of the error is random and not predictable.  We say that random error is captured in the </a:t>
            </a:r>
            <a:r>
              <a:rPr lang="en-US" b="1" dirty="0" smtClean="0"/>
              <a:t>precision</a:t>
            </a:r>
            <a:r>
              <a:rPr lang="en-US" dirty="0" smtClean="0"/>
              <a:t> of the estimate and is usually described in the standard error or confidence interval of our estimate.  Random error is in the realm of biostatistics, and we won’t in</a:t>
            </a:r>
            <a:r>
              <a:rPr lang="en-US" baseline="0" dirty="0" smtClean="0"/>
              <a:t> this course</a:t>
            </a:r>
            <a:r>
              <a:rPr lang="en-US" dirty="0" smtClean="0"/>
              <a:t> be describing the theory about how to generate confidence intervals for the various things you do.  We</a:t>
            </a:r>
            <a:r>
              <a:rPr lang="en-US" baseline="0" dirty="0" smtClean="0"/>
              <a:t> will essentially just be pointing out how to generate confidence intervals in Stata.  R</a:t>
            </a:r>
            <a:r>
              <a:rPr lang="en-US" dirty="0" smtClean="0"/>
              <a:t>andom error can cause either over or underestimation in descriptive studies and can cause you to either declare an association in an analytic study when one does not really occur (this is a type I error) or miss an association when one truly does occur (this is a type II error).   Increasing sample size will,</a:t>
            </a:r>
            <a:r>
              <a:rPr lang="en-US" baseline="0" dirty="0" smtClean="0"/>
              <a:t> on average, decrease the amount of random error that is present.  </a:t>
            </a:r>
            <a:endParaRPr lang="en-US" dirty="0" smtClean="0"/>
          </a:p>
        </p:txBody>
      </p:sp>
    </p:spTree>
    <p:extLst>
      <p:ext uri="{BB962C8B-B14F-4D97-AF65-F5344CB8AC3E}">
        <p14:creationId xmlns:p14="http://schemas.microsoft.com/office/powerpoint/2010/main" val="217313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65E18A0-331A-421D-AA63-0D2164909630}" type="slidenum">
              <a:rPr lang="en-US"/>
              <a:pPr/>
              <a:t>15</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dirty="0" smtClean="0"/>
              <a:t>Let</a:t>
            </a:r>
            <a:r>
              <a:rPr lang="en-US" baseline="0" dirty="0" smtClean="0"/>
              <a:t> us graphically illustrate these concepts of validity and precision of an inference.  </a:t>
            </a:r>
            <a:r>
              <a:rPr lang="en-US" dirty="0" smtClean="0"/>
              <a:t>These figures should be familiar to you from the </a:t>
            </a:r>
            <a:r>
              <a:rPr lang="en-US" dirty="0" err="1" smtClean="0"/>
              <a:t>Hulley</a:t>
            </a:r>
            <a:r>
              <a:rPr lang="en-US" dirty="0" smtClean="0"/>
              <a:t> et</a:t>
            </a:r>
            <a:r>
              <a:rPr lang="en-US" baseline="0" dirty="0" smtClean="0"/>
              <a:t> al. </a:t>
            </a:r>
            <a:r>
              <a:rPr lang="en-US" dirty="0" smtClean="0"/>
              <a:t>textbook used in the</a:t>
            </a:r>
            <a:r>
              <a:rPr lang="en-US" baseline="0" dirty="0" smtClean="0"/>
              <a:t> Summer Designing Clinical Research Course</a:t>
            </a:r>
            <a:r>
              <a:rPr lang="en-US" dirty="0" smtClean="0"/>
              <a:t>.  They graphically show the difference between validity and precision.  Consider that at the center of the target is the </a:t>
            </a:r>
            <a:r>
              <a:rPr lang="en-US" b="1" dirty="0" smtClean="0"/>
              <a:t>truth</a:t>
            </a:r>
            <a:r>
              <a:rPr lang="en-US" dirty="0" smtClean="0"/>
              <a:t> and that each shot at the target represents the</a:t>
            </a:r>
            <a:r>
              <a:rPr lang="en-US" baseline="0" dirty="0" smtClean="0"/>
              <a:t> inference from a</a:t>
            </a:r>
            <a:r>
              <a:rPr lang="en-US" dirty="0" smtClean="0"/>
              <a:t> study you conduct  -- a sample of subjects whom you select -- to find the right answer.  Here we show five different studies (samples) of the same sample size of the same study design, i.e., 5 different samples of the source population.  Of course, what you want is this - good validity and good precision.  We say that this is good validity because </a:t>
            </a:r>
            <a:r>
              <a:rPr lang="en-US" b="1" dirty="0" smtClean="0"/>
              <a:t>the average or tendency</a:t>
            </a:r>
            <a:r>
              <a:rPr lang="en-US" dirty="0" smtClean="0"/>
              <a:t> of the different attempts (different samples) gives you an answer that is right on the truth.  We say that this is good precision because the differences between the individual samples is very close; there is very little random error.    </a:t>
            </a:r>
          </a:p>
          <a:p>
            <a:endParaRPr lang="en-US" dirty="0" smtClean="0"/>
          </a:p>
          <a:p>
            <a:r>
              <a:rPr lang="en-US" dirty="0" smtClean="0"/>
              <a:t>Contrast this situation to the target on the right where the average of the different studies would be somewhere around here (point) which is far off from the center of the target – this is poor validity.  Each of the different estimates is also pretty far away from each other – this is poor precision.  </a:t>
            </a:r>
          </a:p>
        </p:txBody>
      </p:sp>
    </p:spTree>
    <p:extLst>
      <p:ext uri="{BB962C8B-B14F-4D97-AF65-F5344CB8AC3E}">
        <p14:creationId xmlns:p14="http://schemas.microsoft.com/office/powerpoint/2010/main" val="1147733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B987355-C6DF-45FB-9961-BE308A8BC502}" type="slidenum">
              <a:rPr lang="en-US"/>
              <a:pPr/>
              <a:t>16</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r>
              <a:rPr lang="en-US" dirty="0" smtClean="0"/>
              <a:t>How about here?  We have good precision, the different shots are tightly bunched, but their average is far away from the center of the target – this is poor validity.  </a:t>
            </a:r>
          </a:p>
          <a:p>
            <a:endParaRPr lang="en-US" dirty="0" smtClean="0"/>
          </a:p>
          <a:p>
            <a:endParaRPr lang="en-US" dirty="0" smtClean="0"/>
          </a:p>
        </p:txBody>
      </p:sp>
    </p:spTree>
    <p:extLst>
      <p:ext uri="{BB962C8B-B14F-4D97-AF65-F5344CB8AC3E}">
        <p14:creationId xmlns:p14="http://schemas.microsoft.com/office/powerpoint/2010/main" val="2995795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C13235D-197B-4550-B023-C8518C90EF56}" type="slidenum">
              <a:rPr lang="en-US"/>
              <a:pPr/>
              <a:t>17</a:t>
            </a:fld>
            <a:endParaRPr lang="en-US"/>
          </a:p>
        </p:txBody>
      </p:sp>
      <p:sp>
        <p:nvSpPr>
          <p:cNvPr id="11981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97EC3D17-C880-431B-B93A-C795F0C3ECD6}" type="slidenum">
              <a:rPr lang="en-US" sz="1200"/>
              <a:pPr algn="r" defTabSz="930275"/>
              <a:t>17</a:t>
            </a:fld>
            <a:endParaRPr lang="en-US" sz="1200"/>
          </a:p>
        </p:txBody>
      </p:sp>
      <p:sp>
        <p:nvSpPr>
          <p:cNvPr id="119812" name="Rectangle 2"/>
          <p:cNvSpPr>
            <a:spLocks noGrp="1" noRot="1" noChangeAspect="1" noChangeArrowheads="1" noTextEdit="1"/>
          </p:cNvSpPr>
          <p:nvPr>
            <p:ph type="sldImg"/>
          </p:nvPr>
        </p:nvSpPr>
        <p:spPr>
          <a:xfrm>
            <a:off x="884238" y="695325"/>
            <a:ext cx="5222875" cy="3481388"/>
          </a:xfrm>
          <a:ln/>
        </p:spPr>
      </p:sp>
      <p:sp>
        <p:nvSpPr>
          <p:cNvPr id="119813" name="Rectangle 3"/>
          <p:cNvSpPr>
            <a:spLocks noGrp="1" noChangeArrowheads="1"/>
          </p:cNvSpPr>
          <p:nvPr>
            <p:ph type="body" idx="1"/>
          </p:nvPr>
        </p:nvSpPr>
        <p:spPr>
          <a:xfrm>
            <a:off x="931863" y="4408488"/>
            <a:ext cx="5127625" cy="4178300"/>
          </a:xfrm>
          <a:noFill/>
          <a:ln/>
        </p:spPr>
        <p:txBody>
          <a:bodyPr/>
          <a:lstStyle/>
          <a:p>
            <a:r>
              <a:rPr lang="en-US" smtClean="0"/>
              <a:t>Here is perhaps a harder example.  How about this scenario?</a:t>
            </a:r>
          </a:p>
        </p:txBody>
      </p:sp>
    </p:spTree>
    <p:extLst>
      <p:ext uri="{BB962C8B-B14F-4D97-AF65-F5344CB8AC3E}">
        <p14:creationId xmlns:p14="http://schemas.microsoft.com/office/powerpoint/2010/main" val="169486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6A0A0B1-6C27-4C51-B097-1E67A02E2303}" type="slidenum">
              <a:rPr lang="en-US"/>
              <a:pPr/>
              <a:t>18</a:t>
            </a:fld>
            <a:endParaRPr lang="en-US"/>
          </a:p>
        </p:txBody>
      </p:sp>
      <p:sp>
        <p:nvSpPr>
          <p:cNvPr id="12083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9B37631-13A6-405F-B7F7-5BA52BE51253}" type="slidenum">
              <a:rPr lang="en-US" sz="1200"/>
              <a:pPr algn="r" defTabSz="930275"/>
              <a:t>18</a:t>
            </a:fld>
            <a:endParaRPr lang="en-US" sz="1200"/>
          </a:p>
        </p:txBody>
      </p:sp>
      <p:sp>
        <p:nvSpPr>
          <p:cNvPr id="120836" name="Rectangle 2"/>
          <p:cNvSpPr>
            <a:spLocks noGrp="1" noRot="1" noChangeAspect="1" noChangeArrowheads="1" noTextEdit="1"/>
          </p:cNvSpPr>
          <p:nvPr>
            <p:ph type="sldImg"/>
          </p:nvPr>
        </p:nvSpPr>
        <p:spPr>
          <a:xfrm>
            <a:off x="884238" y="695325"/>
            <a:ext cx="5222875" cy="3481388"/>
          </a:xfrm>
          <a:ln/>
        </p:spPr>
      </p:sp>
      <p:sp>
        <p:nvSpPr>
          <p:cNvPr id="120837" name="Rectangle 3"/>
          <p:cNvSpPr>
            <a:spLocks noGrp="1" noChangeArrowheads="1"/>
          </p:cNvSpPr>
          <p:nvPr>
            <p:ph type="body" idx="1"/>
          </p:nvPr>
        </p:nvSpPr>
        <p:spPr>
          <a:xfrm>
            <a:off x="931863" y="4408488"/>
            <a:ext cx="5127625" cy="4178300"/>
          </a:xfrm>
          <a:noFill/>
          <a:ln/>
        </p:spPr>
        <p:txBody>
          <a:bodyPr/>
          <a:lstStyle/>
          <a:p>
            <a:r>
              <a:rPr lang="en-US" dirty="0" smtClean="0"/>
              <a:t>Precision is not very good.  Validity, however, is good in that the average of the different attempts is right on the center.  There is nothing systematically wrong with the</a:t>
            </a:r>
            <a:r>
              <a:rPr lang="en-US" baseline="0" dirty="0" smtClean="0"/>
              <a:t> inferences of these</a:t>
            </a:r>
            <a:r>
              <a:rPr lang="en-US" dirty="0" smtClean="0"/>
              <a:t> studies.</a:t>
            </a:r>
          </a:p>
        </p:txBody>
      </p:sp>
    </p:spTree>
    <p:extLst>
      <p:ext uri="{BB962C8B-B14F-4D97-AF65-F5344CB8AC3E}">
        <p14:creationId xmlns:p14="http://schemas.microsoft.com/office/powerpoint/2010/main" val="1526558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CF1EB37-F7A4-4054-BCB4-15220E2F37EF}" type="slidenum">
              <a:rPr lang="en-US"/>
              <a:pPr/>
              <a:t>19</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dirty="0" smtClean="0"/>
              <a:t>Just to make sure everyone understands this, the difference between the average of different attempts (which is shown in the red dot) and the truth (at the center of the target) is the measure of validity; it is known as the systematic error or bias.  The difference we see between any two of the different estimates is random error.  In the panel on the right, there is no systematic error.  In other words, there is no systematic process that is leading to a systematic deviation from the truth.</a:t>
            </a:r>
          </a:p>
        </p:txBody>
      </p:sp>
    </p:spTree>
    <p:extLst>
      <p:ext uri="{BB962C8B-B14F-4D97-AF65-F5344CB8AC3E}">
        <p14:creationId xmlns:p14="http://schemas.microsoft.com/office/powerpoint/2010/main" val="4138936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B0F726E-20B9-4C36-A402-28AE21F79590}" type="slidenum">
              <a:rPr lang="en-US"/>
              <a:pPr/>
              <a:t>20</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en-US" dirty="0" smtClean="0"/>
              <a:t>The past several slides represented theory; in other words, we talked about would happen if you had many attempts at performing a study.  In reality, when you perform a study you have just have one shot, as shown here in red, and you don’t know where the center of the target is.  The field of statistics remarkably can tell you the random error of your one shot, with definite formulae for confidence intervals, but it cannot tell you anything about how close you are to the center.  It is really only your judgment and the judgment of other scientists who review your work that can help you guess about systematic error.  It is really only the person who has both subject matter knowledge of the clinical, biological, or behavioral problem as well as methodological knowledge of clinical and epidemiologic</a:t>
            </a:r>
            <a:r>
              <a:rPr lang="en-US" baseline="0" dirty="0" smtClean="0"/>
              <a:t> </a:t>
            </a:r>
            <a:r>
              <a:rPr lang="en-US" dirty="0" smtClean="0"/>
              <a:t>research who can make the best guess about systematic error. </a:t>
            </a:r>
          </a:p>
          <a:p>
            <a:endParaRPr lang="en-US" dirty="0" smtClean="0"/>
          </a:p>
          <a:p>
            <a:r>
              <a:rPr lang="en-US" dirty="0" smtClean="0"/>
              <a:t>The person who has the joint requisite knowledge in both subject matter and methodologic realms is you. </a:t>
            </a:r>
          </a:p>
        </p:txBody>
      </p:sp>
    </p:spTree>
    <p:extLst>
      <p:ext uri="{BB962C8B-B14F-4D97-AF65-F5344CB8AC3E}">
        <p14:creationId xmlns:p14="http://schemas.microsoft.com/office/powerpoint/2010/main" val="202479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6A06EFD-6542-41D8-8261-4B92BD4912A7}" type="slidenum">
              <a:rPr lang="en-US"/>
              <a:pPr/>
              <a:t>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dirty="0" smtClean="0"/>
              <a:t>And here is where we are going.  Now that we have laid out the basics of design and analysis, we need to discuss the various threats we face to getting the right answer, in other words, what</a:t>
            </a:r>
            <a:r>
              <a:rPr lang="en-US" baseline="0" dirty="0" smtClean="0"/>
              <a:t> we formally call the</a:t>
            </a:r>
            <a:r>
              <a:rPr lang="en-US" dirty="0" smtClean="0"/>
              <a:t> “threats to validity”.  We’ll start today by discussing selection bias, then devote two sessions to properties of measurement and measurement bias, and then devote 3 entire sessions to probably the biggest threat we face in observational research - that being confounding.  </a:t>
            </a:r>
          </a:p>
          <a:p>
            <a:endParaRPr lang="en-US" dirty="0" smtClean="0"/>
          </a:p>
          <a:p>
            <a:r>
              <a:rPr lang="en-US" dirty="0" smtClean="0"/>
              <a:t>We will also have a few more journal clubs along the way, which will help to solidify the concepts learned in lecture by applying</a:t>
            </a:r>
            <a:r>
              <a:rPr lang="en-US" baseline="0" dirty="0" smtClean="0"/>
              <a:t> them to real-world literature</a:t>
            </a:r>
            <a:r>
              <a:rPr lang="en-US" dirty="0" smtClean="0"/>
              <a:t>.  The reason we have the journal clubs is because</a:t>
            </a:r>
            <a:r>
              <a:rPr lang="en-US" baseline="0" dirty="0" smtClean="0"/>
              <a:t> there is often a very big gap between learning the theory in didactic settings and recognizing and applying it in the real-world.  We are therefore reading these articles to facilitate your learning how it applies in the real world.  </a:t>
            </a:r>
            <a:endParaRPr lang="en-US" dirty="0" smtClean="0"/>
          </a:p>
        </p:txBody>
      </p:sp>
    </p:spTree>
    <p:extLst>
      <p:ext uri="{BB962C8B-B14F-4D97-AF65-F5344CB8AC3E}">
        <p14:creationId xmlns:p14="http://schemas.microsoft.com/office/powerpoint/2010/main" val="477236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FAAF3D3-840A-411A-A85C-B18AD30E3086}" type="slidenum">
              <a:rPr lang="en-US"/>
              <a:pPr/>
              <a:t>21</a:t>
            </a:fld>
            <a:endParaRPr lang="en-US"/>
          </a:p>
        </p:txBody>
      </p:sp>
      <p:sp>
        <p:nvSpPr>
          <p:cNvPr id="123907" name="Rectangle 2"/>
          <p:cNvSpPr>
            <a:spLocks noGrp="1" noRot="1" noChangeAspect="1" noChangeArrowheads="1" noTextEdit="1"/>
          </p:cNvSpPr>
          <p:nvPr>
            <p:ph type="sldImg"/>
          </p:nvPr>
        </p:nvSpPr>
        <p:spPr>
          <a:xfrm>
            <a:off x="884238" y="695325"/>
            <a:ext cx="5222875" cy="3481388"/>
          </a:xfrm>
          <a:ln/>
        </p:spPr>
      </p:sp>
      <p:sp>
        <p:nvSpPr>
          <p:cNvPr id="123908" name="Rectangle 3"/>
          <p:cNvSpPr>
            <a:spLocks noGrp="1" noChangeArrowheads="1"/>
          </p:cNvSpPr>
          <p:nvPr>
            <p:ph type="body" idx="1"/>
          </p:nvPr>
        </p:nvSpPr>
        <p:spPr>
          <a:xfrm>
            <a:off x="931863" y="4408488"/>
            <a:ext cx="5127625" cy="4178300"/>
          </a:xfrm>
          <a:noFill/>
          <a:ln/>
        </p:spPr>
        <p:txBody>
          <a:bodyPr/>
          <a:lstStyle/>
          <a:p>
            <a:r>
              <a:rPr lang="en-US" dirty="0" smtClean="0"/>
              <a:t>Remember, earlier we talked about two kinds of inferences, the first is making an inference from the study sample to the source population and the second is from the study sample to other external populations.  Accordingly, there are two flavors of validity: internal and external. Here is what internal and external validity look like schematically.  Internal validity is a measure of how accurately our study sample represents our source population.  But remember there are usually many other populations outside of the target population that we are interested in.  For example, if our study predominantly looked at 20 to 65 years old in California, we would naturally also want to know if the results also pertained to older persons living in other parts of the US or elsewhere.  External validity, also called generalizability, is what this is called.  A relatively</a:t>
            </a:r>
            <a:r>
              <a:rPr lang="en-US" baseline="0" dirty="0" smtClean="0"/>
              <a:t> new term, transportability, is also used in this regard.   Transportability refers to an emerging set of formal processes to determine how to transport the results from a study to an external population.  </a:t>
            </a:r>
            <a:endParaRPr lang="en-US" dirty="0" smtClean="0"/>
          </a:p>
        </p:txBody>
      </p:sp>
    </p:spTree>
    <p:extLst>
      <p:ext uri="{BB962C8B-B14F-4D97-AF65-F5344CB8AC3E}">
        <p14:creationId xmlns:p14="http://schemas.microsoft.com/office/powerpoint/2010/main" val="2320570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130009B-41F3-443D-82FC-12B508F9FC62}" type="slidenum">
              <a:rPr lang="en-US"/>
              <a:pPr/>
              <a:t>22</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dirty="0" smtClean="0"/>
              <a:t>Once again, the two types of inferences correspond to two types of validity.  </a:t>
            </a:r>
          </a:p>
          <a:p>
            <a:endParaRPr lang="en-US" dirty="0" smtClean="0"/>
          </a:p>
          <a:p>
            <a:r>
              <a:rPr lang="en-US" dirty="0" smtClean="0"/>
              <a:t>Stated another way, internal validity asks the question “do the results obtained from the actual study participants accurately represent the source population?” It is the various threats to this type of validity that we will discuss over the rest of the course, starting today with selection bias.  We can use epidemiologic theory to guide this assessment, and we are going to learn this theory in the rest of the course.  This is the inference to concentrate on first.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External validity -- also called generalizability or transportability -- asks the question “do the results obtained from the actual study subjects pertain to persons outside of the source population”? As you can imagine, internal validity is a prerequisite to external validity.  Whether or not your inferences generalize to another external population and how they might be modified is has traditionally been a much more vague and</a:t>
            </a:r>
            <a:r>
              <a:rPr lang="en-US" baseline="0" dirty="0" smtClean="0"/>
              <a:t> speculative process</a:t>
            </a:r>
            <a:r>
              <a:rPr lang="en-US" dirty="0" smtClean="0"/>
              <a:t>. Up until recently,</a:t>
            </a:r>
            <a:r>
              <a:rPr lang="en-US" baseline="0" dirty="0" smtClean="0"/>
              <a:t> making this assessment was often just a guess and it still is for most researchers, although this is an area of active methodologic development.  Formalizing the assessment of how the results from the study sample will play out in an external population is known as the process of transportability.  We will not cover this process in this course, although aspects of effect modification (to be covered later in the course) are important in the process.  Judea Pearl at UCLA is one of the leaders in this area.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Although there are two flavors of validity, when we (and most others) say threats to validity, we are usually talking about threats to internal validity.  Thus, when we say “threat to validity” in this course, we mean threat to internal validity.  A big part of research is looking for threats to validity.  As researchers, we are in constant surveillance for threats to validity.</a:t>
            </a:r>
          </a:p>
        </p:txBody>
      </p:sp>
    </p:spTree>
    <p:extLst>
      <p:ext uri="{BB962C8B-B14F-4D97-AF65-F5344CB8AC3E}">
        <p14:creationId xmlns:p14="http://schemas.microsoft.com/office/powerpoint/2010/main" val="3023348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need for validity is not just an academic issue but instead a very practical one because</a:t>
            </a:r>
            <a:r>
              <a:rPr lang="en-US" baseline="0" dirty="0" smtClean="0"/>
              <a:t> clinical and epidemiologic research is under attack for its veracity by fellow researchers and scientific writers.   These articles are some of the most prominent examples. </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23</a:t>
            </a:fld>
            <a:endParaRPr lang="en-US"/>
          </a:p>
        </p:txBody>
      </p:sp>
    </p:spTree>
    <p:extLst>
      <p:ext uri="{BB962C8B-B14F-4D97-AF65-F5344CB8AC3E}">
        <p14:creationId xmlns:p14="http://schemas.microsoft.com/office/powerpoint/2010/main" val="1183611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9FA9C07-CB85-4BE7-85D0-441CF752A7E2}" type="slidenum">
              <a:rPr lang="en-US"/>
              <a:pPr/>
              <a:t>24</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n-US" dirty="0" smtClean="0"/>
              <a:t>This is not</a:t>
            </a:r>
            <a:r>
              <a:rPr lang="en-US" baseline="0" dirty="0" smtClean="0"/>
              <a:t> limited to academic discourse but instead extends to the general public as exemplified in this cartoon. </a:t>
            </a:r>
            <a:r>
              <a:rPr lang="en-US" dirty="0" smtClean="0"/>
              <a:t>Here we have a news broadcaster with three pinwheels -- one for exposure, one for outcome, and one for population -- and the broadcaster is randomly spinning these wheels.  </a:t>
            </a:r>
          </a:p>
          <a:p>
            <a:endParaRPr lang="en-US" dirty="0" smtClean="0"/>
          </a:p>
          <a:p>
            <a:r>
              <a:rPr lang="en-US" dirty="0" smtClean="0"/>
              <a:t>Obviously, this cartoon reflects how at least some portion of the public feels about what we do in clinical and epide</a:t>
            </a:r>
            <a:r>
              <a:rPr lang="en-US" baseline="0" dirty="0" smtClean="0"/>
              <a:t>miologic</a:t>
            </a:r>
            <a:r>
              <a:rPr lang="en-US" dirty="0" smtClean="0"/>
              <a:t> research.  Having a given exposure cause a given disease one day but not the next causes the public to lose faith in our work.  Since it is the public by in large who funds our work, it is incumbent upon us to be very careful. </a:t>
            </a:r>
          </a:p>
        </p:txBody>
      </p:sp>
    </p:spTree>
    <p:extLst>
      <p:ext uri="{BB962C8B-B14F-4D97-AF65-F5344CB8AC3E}">
        <p14:creationId xmlns:p14="http://schemas.microsoft.com/office/powerpoint/2010/main" val="229276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9EA5DC8-DE41-4FD6-B645-0C8A4413DB79}" type="slidenum">
              <a:rPr lang="en-US"/>
              <a:pPr/>
              <a:t>25</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dirty="0" smtClean="0"/>
              <a:t>Among systematic error (or bias) and random error (chance), as I mentioned, we are going to focus on systematic error in this course leaving discussion of chance to the statisticians.  Remember, there are 3 terms meaning the same thing.  Systematic error = threat to validity = bias.   Typically, we are going to use the shorthand word </a:t>
            </a:r>
            <a:r>
              <a:rPr lang="en-US" b="1" dirty="0" smtClean="0"/>
              <a:t>bias</a:t>
            </a:r>
            <a:r>
              <a:rPr lang="en-US" dirty="0" smtClean="0"/>
              <a:t> when we are referring to systematic error because this is what you will most typically see elsewhere.</a:t>
            </a:r>
          </a:p>
        </p:txBody>
      </p:sp>
    </p:spTree>
    <p:extLst>
      <p:ext uri="{BB962C8B-B14F-4D97-AF65-F5344CB8AC3E}">
        <p14:creationId xmlns:p14="http://schemas.microsoft.com/office/powerpoint/2010/main" val="2456529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8ED6330-73F1-47C7-B0E8-E974BE6E626E}" type="slidenum">
              <a:rPr lang="en-US"/>
              <a:pPr/>
              <a:t>26</a:t>
            </a:fld>
            <a:endParaRPr lang="en-US"/>
          </a:p>
        </p:txBody>
      </p:sp>
      <p:sp>
        <p:nvSpPr>
          <p:cNvPr id="128003" name="Rectangle 1026"/>
          <p:cNvSpPr>
            <a:spLocks noGrp="1" noRot="1" noChangeAspect="1" noChangeArrowheads="1" noTextEdit="1"/>
          </p:cNvSpPr>
          <p:nvPr>
            <p:ph type="sldImg"/>
          </p:nvPr>
        </p:nvSpPr>
        <p:spPr>
          <a:ln/>
        </p:spPr>
      </p:sp>
      <p:sp>
        <p:nvSpPr>
          <p:cNvPr id="128004" name="Rectangle 1027"/>
          <p:cNvSpPr>
            <a:spLocks noGrp="1" noChangeArrowheads="1"/>
          </p:cNvSpPr>
          <p:nvPr>
            <p:ph type="body" idx="1"/>
          </p:nvPr>
        </p:nvSpPr>
        <p:spPr>
          <a:noFill/>
          <a:ln/>
        </p:spPr>
        <p:txBody>
          <a:bodyPr/>
          <a:lstStyle/>
          <a:p>
            <a:r>
              <a:rPr lang="en-US" dirty="0" smtClean="0"/>
              <a:t>When we say bias in clinical and epidemiologic research, what do we mean?  We don’t mean the popular use of the word bias, as shown here in the New York Times “MetLife is Settling Bias Lawsuit”, where bias is referring to some sort of prejudice.  This is not what we mean. </a:t>
            </a:r>
          </a:p>
        </p:txBody>
      </p:sp>
    </p:spTree>
    <p:extLst>
      <p:ext uri="{BB962C8B-B14F-4D97-AF65-F5344CB8AC3E}">
        <p14:creationId xmlns:p14="http://schemas.microsoft.com/office/powerpoint/2010/main" val="2653935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9169689-5665-4263-8C9D-5BDA699F2F34}" type="slidenum">
              <a:rPr lang="en-US"/>
              <a:pPr/>
              <a:t>27</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r>
              <a:rPr lang="en-US" dirty="0" smtClean="0"/>
              <a:t>Indeed, if we refer back to Webster’s, we find many definitions for the word bias and if we look hard enough we can find the scientific definition we are looking for . . .  A systematic error introduced into sampling or testing.</a:t>
            </a:r>
          </a:p>
        </p:txBody>
      </p:sp>
    </p:spTree>
    <p:extLst>
      <p:ext uri="{BB962C8B-B14F-4D97-AF65-F5344CB8AC3E}">
        <p14:creationId xmlns:p14="http://schemas.microsoft.com/office/powerpoint/2010/main" val="3059272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92D5FF-C489-4023-A154-CDFAAF6A0EE4}" type="slidenum">
              <a:rPr lang="en-US"/>
              <a:pPr/>
              <a:t>28</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US" dirty="0" smtClean="0"/>
              <a:t>So, indeed the definition we are looking for is in the dictionary, but nonetheless it is a peculiar word, and I’ve always been interested in its origins.  It appears to come from the scholar Bias, of the region called Priene (which today is in Turkey), who was one of the 7 sages of classical antiquity.  Legend has it that Bias was once consulted by King Croesus (KREE </a:t>
            </a:r>
            <a:r>
              <a:rPr lang="en-US" dirty="0" err="1" smtClean="0"/>
              <a:t>sus</a:t>
            </a:r>
            <a:r>
              <a:rPr lang="en-US" dirty="0" smtClean="0"/>
              <a:t>) about the best way to deploy warships against the Ionians.  Because Bias wanted to avoid a war, he falsely advised the king that the Ionians were planning to use horses.  Bias later confessed to the King that he had lied, but the King was so pleased about his motives that he made peace with the Ionians.  Subsequently, a </a:t>
            </a:r>
            <a:r>
              <a:rPr lang="en-US" i="1" dirty="0" smtClean="0"/>
              <a:t>deviation</a:t>
            </a:r>
            <a:r>
              <a:rPr lang="en-US" dirty="0" smtClean="0"/>
              <a:t> </a:t>
            </a:r>
            <a:r>
              <a:rPr lang="en-US" i="1" dirty="0" smtClean="0"/>
              <a:t>from truth </a:t>
            </a:r>
            <a:r>
              <a:rPr lang="en-US" dirty="0" smtClean="0"/>
              <a:t>became known as bias.  </a:t>
            </a:r>
          </a:p>
        </p:txBody>
      </p:sp>
    </p:spTree>
    <p:extLst>
      <p:ext uri="{BB962C8B-B14F-4D97-AF65-F5344CB8AC3E}">
        <p14:creationId xmlns:p14="http://schemas.microsoft.com/office/powerpoint/2010/main" val="2038208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65E18A0-331A-421D-AA63-0D2164909630}" type="slidenum">
              <a:rPr lang="en-US"/>
              <a:pPr/>
              <a:t>29</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dirty="0" smtClean="0"/>
              <a:t>Here</a:t>
            </a:r>
            <a:r>
              <a:rPr lang="en-US" baseline="0" dirty="0" smtClean="0"/>
              <a:t> are the same target diagrams from before, but now we use the language of “bias”. </a:t>
            </a:r>
            <a:endParaRPr lang="en-US" dirty="0" smtClean="0"/>
          </a:p>
        </p:txBody>
      </p:sp>
    </p:spTree>
    <p:extLst>
      <p:ext uri="{BB962C8B-B14F-4D97-AF65-F5344CB8AC3E}">
        <p14:creationId xmlns:p14="http://schemas.microsoft.com/office/powerpoint/2010/main" val="1147733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C13235D-197B-4550-B023-C8518C90EF56}" type="slidenum">
              <a:rPr lang="en-US"/>
              <a:pPr/>
              <a:t>30</a:t>
            </a:fld>
            <a:endParaRPr lang="en-US"/>
          </a:p>
        </p:txBody>
      </p:sp>
      <p:sp>
        <p:nvSpPr>
          <p:cNvPr id="11981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97EC3D17-C880-431B-B93A-C795F0C3ECD6}" type="slidenum">
              <a:rPr lang="en-US" sz="1200"/>
              <a:pPr algn="r" defTabSz="930275"/>
              <a:t>30</a:t>
            </a:fld>
            <a:endParaRPr lang="en-US" sz="1200"/>
          </a:p>
        </p:txBody>
      </p:sp>
      <p:sp>
        <p:nvSpPr>
          <p:cNvPr id="119812" name="Rectangle 2"/>
          <p:cNvSpPr>
            <a:spLocks noGrp="1" noRot="1" noChangeAspect="1" noChangeArrowheads="1" noTextEdit="1"/>
          </p:cNvSpPr>
          <p:nvPr>
            <p:ph type="sldImg"/>
          </p:nvPr>
        </p:nvSpPr>
        <p:spPr>
          <a:xfrm>
            <a:off x="884238" y="695325"/>
            <a:ext cx="5222875" cy="3481388"/>
          </a:xfrm>
          <a:ln/>
        </p:spPr>
      </p:sp>
      <p:sp>
        <p:nvSpPr>
          <p:cNvPr id="119813" name="Rectangle 3"/>
          <p:cNvSpPr>
            <a:spLocks noGrp="1" noChangeArrowheads="1"/>
          </p:cNvSpPr>
          <p:nvPr>
            <p:ph type="body" idx="1"/>
          </p:nvPr>
        </p:nvSpPr>
        <p:spPr>
          <a:xfrm>
            <a:off x="931863" y="4408488"/>
            <a:ext cx="5127625" cy="4178300"/>
          </a:xfrm>
          <a:noFill/>
          <a:ln/>
        </p:spPr>
        <p:txBody>
          <a:bodyPr/>
          <a:lstStyle/>
          <a:p>
            <a:endParaRPr lang="en-US" dirty="0" smtClean="0"/>
          </a:p>
        </p:txBody>
      </p:sp>
    </p:spTree>
    <p:extLst>
      <p:ext uri="{BB962C8B-B14F-4D97-AF65-F5344CB8AC3E}">
        <p14:creationId xmlns:p14="http://schemas.microsoft.com/office/powerpoint/2010/main" val="16948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5F5B6BC-CDFC-4A41-A94D-DA86C1FEBC20}" type="slidenum">
              <a:rPr lang="en-US"/>
              <a:pPr/>
              <a:t>4</a:t>
            </a:fld>
            <a:endParaRPr lang="en-US"/>
          </a:p>
        </p:txBody>
      </p:sp>
      <p:sp>
        <p:nvSpPr>
          <p:cNvPr id="10547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65" tIns="46483" rIns="92965" bIns="46483" anchor="b"/>
          <a:lstStyle/>
          <a:p>
            <a:pPr algn="r" defTabSz="930275"/>
            <a:fld id="{FF974A84-D338-4746-8033-4DA932BABA28}" type="slidenum">
              <a:rPr lang="en-US" sz="1200"/>
              <a:pPr algn="r" defTabSz="930275"/>
              <a:t>4</a:t>
            </a:fld>
            <a:endParaRPr lang="en-US" sz="1200"/>
          </a:p>
        </p:txBody>
      </p:sp>
      <p:sp>
        <p:nvSpPr>
          <p:cNvPr id="105476" name="Rectangle 2"/>
          <p:cNvSpPr>
            <a:spLocks noGrp="1" noRot="1" noChangeAspect="1" noChangeArrowheads="1" noTextEdit="1"/>
          </p:cNvSpPr>
          <p:nvPr>
            <p:ph type="sldImg"/>
          </p:nvPr>
        </p:nvSpPr>
        <p:spPr>
          <a:xfrm>
            <a:off x="884238" y="695325"/>
            <a:ext cx="5222875" cy="3481388"/>
          </a:xfrm>
          <a:ln/>
        </p:spPr>
      </p:sp>
      <p:sp>
        <p:nvSpPr>
          <p:cNvPr id="105477" name="Rectangle 3"/>
          <p:cNvSpPr>
            <a:spLocks noGrp="1" noChangeArrowheads="1"/>
          </p:cNvSpPr>
          <p:nvPr>
            <p:ph type="body" idx="1"/>
          </p:nvPr>
        </p:nvSpPr>
        <p:spPr>
          <a:xfrm>
            <a:off x="931863" y="4408488"/>
            <a:ext cx="5127625" cy="4178300"/>
          </a:xfrm>
          <a:noFill/>
          <a:ln/>
        </p:spPr>
        <p:txBody>
          <a:bodyPr lIns="92965" tIns="46483" rIns="92965" bIns="46483"/>
          <a:lstStyle/>
          <a:p>
            <a:r>
              <a:rPr lang="en-US" dirty="0" smtClean="0"/>
              <a:t>Let’s get some practice with the i&gt;clickers.  Here is a question that exemplifies our first 5 weeks.  What best characterizes case-control studies?</a:t>
            </a:r>
          </a:p>
        </p:txBody>
      </p:sp>
    </p:spTree>
    <p:extLst>
      <p:ext uri="{BB962C8B-B14F-4D97-AF65-F5344CB8AC3E}">
        <p14:creationId xmlns:p14="http://schemas.microsoft.com/office/powerpoint/2010/main" val="874859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pPr/>
              <a:t>31</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dirty="0" smtClean="0"/>
              <a:t>Before we go on, there</a:t>
            </a:r>
            <a:r>
              <a:rPr lang="en-US" baseline="0" dirty="0" smtClean="0"/>
              <a:t> is one more big picture framework items to describe, and this is </a:t>
            </a:r>
            <a:r>
              <a:rPr lang="en-US" dirty="0" smtClean="0"/>
              <a:t>the major classification schemes for bias.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what is probably the most common approach, bias is split into 3 types:</a:t>
            </a:r>
            <a:r>
              <a:rPr lang="en-US" baseline="0" dirty="0" smtClean="0"/>
              <a:t>  selection bias, measurement/information bias, and confounding bias.  </a:t>
            </a:r>
            <a:r>
              <a:rPr lang="en-US" baseline="0" dirty="0" smtClean="0"/>
              <a:t>We are discussing selection bias today, measurement bias for the next 2 weeks, and then confounding for the 3 weeks after that.   These three can be distinguished by their causes (or origins), consequences, and solutions (aka cures or fixes).  There is, however, not absolute clarity about the distinctions between these three by different investigators, normative bodies, and textbooks.  This ambiguity is explained well in Schwartz et al.  Towards clarification in the taxonomy of bias…Epidemiology 26:216, 2015.   In practice, it is not critical that all of these are reproducibly named.  Instead, it is important that they are recognized and acted upon.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Systematic error </a:t>
            </a:r>
            <a:r>
              <a:rPr lang="en-US" baseline="0" dirty="0" smtClean="0"/>
              <a:t>is in distinction to random error or chance. E</a:t>
            </a:r>
            <a:r>
              <a:rPr lang="en-US" dirty="0" smtClean="0"/>
              <a:t>very time you think about your own work or read someone else’s work, you should run down this list and ask yourself: is there selection bias present, measurement bias present, or confounding present and what is the role of chance?  If you can remember these four things, you should be able to cover all of the bases.  These are what we call the BIG 4. Think of the BIG 4 in all of your work.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We should point out, however,</a:t>
            </a:r>
            <a:r>
              <a:rPr lang="en-US" baseline="0" dirty="0" smtClean="0"/>
              <a:t> that o</a:t>
            </a:r>
            <a:r>
              <a:rPr lang="en-US" dirty="0" smtClean="0"/>
              <a:t>ur textbook, by </a:t>
            </a:r>
            <a:r>
              <a:rPr lang="en-US" dirty="0" err="1" smtClean="0"/>
              <a:t>Szklo</a:t>
            </a:r>
            <a:r>
              <a:rPr lang="en-US" dirty="0" smtClean="0"/>
              <a:t> and Nieto, considers selection bias and measurement/information bias to be the major forms of bias and considers confounding to be a separate process. </a:t>
            </a:r>
            <a:r>
              <a:rPr lang="en-US" baseline="0" dirty="0" smtClean="0"/>
              <a:t> We</a:t>
            </a:r>
            <a:r>
              <a:rPr lang="en-US" dirty="0" smtClean="0"/>
              <a:t> actually do not agree with this approach, but in any case, it is semantics, and we</a:t>
            </a:r>
            <a:r>
              <a:rPr lang="en-US" baseline="0" dirty="0" smtClean="0"/>
              <a:t> simply want to point this out to you to avoid confusion.  </a:t>
            </a:r>
            <a:endParaRPr lang="en-US" dirty="0" smtClean="0"/>
          </a:p>
          <a:p>
            <a:endParaRPr lang="en-US" dirty="0" smtClean="0"/>
          </a:p>
        </p:txBody>
      </p:sp>
    </p:spTree>
    <p:extLst>
      <p:ext uri="{BB962C8B-B14F-4D97-AF65-F5344CB8AC3E}">
        <p14:creationId xmlns:p14="http://schemas.microsoft.com/office/powerpoint/2010/main" val="401410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32</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Getting</a:t>
            </a:r>
            <a:r>
              <a:rPr lang="en-US" baseline="0" dirty="0" smtClean="0"/>
              <a:t> </a:t>
            </a:r>
            <a:r>
              <a:rPr lang="en-US" dirty="0" smtClean="0"/>
              <a:t>back to our roadmap for today.  Now that</a:t>
            </a:r>
            <a:r>
              <a:rPr lang="en-US" baseline="0" dirty="0" smtClean="0"/>
              <a:t> we have discussed a general framework for bias, we will spend the rest of the session </a:t>
            </a:r>
            <a:r>
              <a:rPr lang="en-US" dirty="0" smtClean="0"/>
              <a:t>on selection bias.  In particular, we will describe how selection bias may occur.  We will discuss selection bias according to the research objective, meaning descriptive or analytic, and also by study design</a:t>
            </a:r>
          </a:p>
        </p:txBody>
      </p:sp>
    </p:spTree>
    <p:extLst>
      <p:ext uri="{BB962C8B-B14F-4D97-AF65-F5344CB8AC3E}">
        <p14:creationId xmlns:p14="http://schemas.microsoft.com/office/powerpoint/2010/main" val="337815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33</a:t>
            </a:fld>
            <a:endParaRPr lang="en-US"/>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smtClean="0"/>
              <a:t>So, with that introduction, let’s move on to discussing selection bias,</a:t>
            </a:r>
            <a:r>
              <a:rPr lang="en-US" baseline="0" dirty="0" smtClean="0"/>
              <a:t> which is defined as what happens when the study sample is not representative of the source population.  We will return again and again to this basic definition.  </a:t>
            </a:r>
            <a:endParaRPr lang="en-US" dirty="0" smtClean="0"/>
          </a:p>
          <a:p>
            <a:endParaRPr lang="en-US" dirty="0" smtClean="0"/>
          </a:p>
          <a:p>
            <a:r>
              <a:rPr lang="en-US" dirty="0" smtClean="0"/>
              <a:t>The more nuanced definition of selection bias depends upon whether you are referring to a descriptive or analytic study.  In a descriptive study, selection bias</a:t>
            </a:r>
            <a:r>
              <a:rPr lang="en-US" baseline="0" dirty="0" smtClean="0"/>
              <a:t> </a:t>
            </a:r>
            <a:r>
              <a:rPr lang="en-US" dirty="0" smtClean="0"/>
              <a:t>is the bias that is caused when persons in the source population have different (unequal) probabilities of being selected for initially</a:t>
            </a:r>
            <a:r>
              <a:rPr lang="en-US" baseline="0" dirty="0" smtClean="0"/>
              <a:t> </a:t>
            </a:r>
            <a:r>
              <a:rPr lang="en-US" dirty="0" smtClean="0"/>
              <a:t>or, subsequently, retained in the study sample.  In other words, this</a:t>
            </a:r>
            <a:r>
              <a:rPr lang="en-US" baseline="0" dirty="0" smtClean="0"/>
              <a:t> bias occurs because the subjects or their follow-up that we observe in the study sample are NOT representative of the persons/follow-up in the source population.  What I mean by not representative is in terms of the entity under study, be it of an exposure or an outcome. </a:t>
            </a:r>
            <a:endParaRPr lang="en-US" dirty="0" smtClean="0"/>
          </a:p>
          <a:p>
            <a:endParaRPr lang="en-US" dirty="0" smtClean="0"/>
          </a:p>
          <a:p>
            <a:r>
              <a:rPr lang="en-US" dirty="0" smtClean="0"/>
              <a:t>In an analytic study – and I will say that this is where most of the attention rests for selection</a:t>
            </a:r>
            <a:r>
              <a:rPr lang="en-US" baseline="0" dirty="0" smtClean="0"/>
              <a:t> </a:t>
            </a:r>
            <a:r>
              <a:rPr lang="en-US" dirty="0" smtClean="0"/>
              <a:t>because it is considerably more complicated than descriptive studies – the definition is that selection</a:t>
            </a:r>
            <a:r>
              <a:rPr lang="en-US" baseline="0" dirty="0" smtClean="0"/>
              <a:t> bias</a:t>
            </a:r>
            <a:r>
              <a:rPr lang="en-US" dirty="0" smtClean="0"/>
              <a:t> is the bias that is caused when persons in the source population have different (unequal) probabilities of being selected for/retained in the study sample.  The critical aspect of these different probabilities of being selected</a:t>
            </a:r>
            <a:r>
              <a:rPr lang="en-US" baseline="0" dirty="0" smtClean="0"/>
              <a:t> for study inclusion are </a:t>
            </a:r>
            <a:r>
              <a:rPr lang="en-US" dirty="0" smtClean="0"/>
              <a:t>influenced by both the person’s exposure and outcome of interest.  By influence, we mean either that</a:t>
            </a:r>
            <a:r>
              <a:rPr lang="en-US" baseline="0" dirty="0" smtClean="0"/>
              <a:t> selection is </a:t>
            </a:r>
            <a:r>
              <a:rPr lang="en-US" dirty="0" smtClean="0"/>
              <a:t>caused</a:t>
            </a:r>
            <a:r>
              <a:rPr lang="en-US" baseline="0" dirty="0" smtClean="0"/>
              <a:t> by the exposure and outcome or caused by something that also influences exposure and outcome (and thus exposure and outcome are associated with being selected for the study).  </a:t>
            </a:r>
            <a:r>
              <a:rPr lang="en-US" dirty="0" smtClean="0"/>
              <a:t>Selection</a:t>
            </a:r>
            <a:r>
              <a:rPr lang="en-US" baseline="0" dirty="0" smtClean="0"/>
              <a:t> bias occurs when p</a:t>
            </a:r>
            <a:r>
              <a:rPr lang="en-US" dirty="0" smtClean="0"/>
              <a:t>eople</a:t>
            </a:r>
            <a:r>
              <a:rPr lang="en-US" baseline="0" dirty="0" smtClean="0"/>
              <a:t> in the source population don’t all have the same chance of landing in the study sample.  It occurs when the people who do land in the study sample have a different relationship between exposure and outcome than the source population.  </a:t>
            </a:r>
          </a:p>
          <a:p>
            <a:endParaRPr lang="en-US" baseline="0" dirty="0" smtClean="0"/>
          </a:p>
          <a:p>
            <a:r>
              <a:rPr lang="en-US" baseline="0" dirty="0" smtClean="0"/>
              <a:t>Hence, the overarching issue in selection bias is that it occurs when we are not able to get a study sample that is representative of our source population.  It is important to point out that the reason for a non-representative sample is not chance; it is some systematic problem.  </a:t>
            </a:r>
            <a:endParaRPr lang="en-US" dirty="0" smtClean="0"/>
          </a:p>
          <a:p>
            <a:endParaRPr lang="en-US" dirty="0" smtClean="0"/>
          </a:p>
        </p:txBody>
      </p:sp>
    </p:spTree>
    <p:extLst>
      <p:ext uri="{BB962C8B-B14F-4D97-AF65-F5344CB8AC3E}">
        <p14:creationId xmlns:p14="http://schemas.microsoft.com/office/powerpoint/2010/main" val="1520139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4333AFF-8EB0-4EFF-9E99-FEA4B0337E65}" type="slidenum">
              <a:rPr lang="en-US"/>
              <a:pPr/>
              <a:t>34</a:t>
            </a:fld>
            <a:endParaRPr lang="en-US"/>
          </a:p>
        </p:txBody>
      </p:sp>
      <p:sp>
        <p:nvSpPr>
          <p:cNvPr id="134147" name="Rectangle 2"/>
          <p:cNvSpPr>
            <a:spLocks noGrp="1" noRot="1" noChangeAspect="1" noChangeArrowheads="1" noTextEdit="1"/>
          </p:cNvSpPr>
          <p:nvPr>
            <p:ph type="sldImg"/>
          </p:nvPr>
        </p:nvSpPr>
        <p:spPr>
          <a:xfrm>
            <a:off x="884238" y="695325"/>
            <a:ext cx="5222875" cy="3481388"/>
          </a:xfrm>
          <a:ln/>
        </p:spPr>
      </p:sp>
      <p:sp>
        <p:nvSpPr>
          <p:cNvPr id="134148" name="Rectangle 3"/>
          <p:cNvSpPr>
            <a:spLocks noGrp="1" noChangeArrowheads="1"/>
          </p:cNvSpPr>
          <p:nvPr>
            <p:ph type="body" idx="1"/>
          </p:nvPr>
        </p:nvSpPr>
        <p:spPr>
          <a:xfrm>
            <a:off x="931863" y="4408488"/>
            <a:ext cx="5127625" cy="4178300"/>
          </a:xfrm>
          <a:noFill/>
          <a:ln/>
        </p:spPr>
        <p:txBody>
          <a:bodyPr/>
          <a:lstStyle/>
          <a:p>
            <a:r>
              <a:rPr lang="en-US" dirty="0" smtClean="0"/>
              <a:t>If</a:t>
            </a:r>
            <a:r>
              <a:rPr lang="en-US" baseline="0" dirty="0" smtClean="0"/>
              <a:t> selection bias is the result of the study sample not being representative of the source population, how might this happen?  In other words, w</a:t>
            </a:r>
            <a:r>
              <a:rPr lang="en-US" dirty="0" smtClean="0"/>
              <a:t>hat are the problems that cause selection bias? What are the mechanisms?   </a:t>
            </a:r>
          </a:p>
          <a:p>
            <a:endParaRPr lang="en-US" dirty="0" smtClean="0"/>
          </a:p>
          <a:p>
            <a:r>
              <a:rPr lang="en-US" dirty="0" smtClean="0"/>
              <a:t>The answer is any</a:t>
            </a:r>
            <a:r>
              <a:rPr lang="en-US" baseline="0" dirty="0" smtClean="0"/>
              <a:t> systematic problem in the process of selecting persons initially or – in a longitudinal study – in the process of that determines which persons fall out of observation.  </a:t>
            </a:r>
            <a:r>
              <a:rPr lang="en-US" dirty="0" smtClean="0"/>
              <a:t>We can classify the problems into 3 categories.  First, are those problems caused by the investigators via faulty study design processes.  The second stems from human behavior of the participants</a:t>
            </a:r>
            <a:r>
              <a:rPr lang="en-US" baseline="0" dirty="0" smtClean="0"/>
              <a:t> (</a:t>
            </a:r>
            <a:r>
              <a:rPr lang="en-US" dirty="0" smtClean="0"/>
              <a:t>or rather, sometimes, the non-participants), by the act of refusing to participate in the first place or declining to continue to participate.  As soon as we have some people who should be participating but choose not to, you have the potential for selection bias.   Interestingly, this problem is unique to human subjects research.  The drosophila or mice researchers</a:t>
            </a:r>
            <a:r>
              <a:rPr lang="en-US" baseline="0" dirty="0" smtClean="0"/>
              <a:t> </a:t>
            </a:r>
            <a:r>
              <a:rPr lang="en-US" dirty="0" smtClean="0"/>
              <a:t>don’t have this problem.  Our field is not called human subjects research for nothing; humans will be humans and when they are, it causes problems for research.  The third issue is just that normal life often gets in the way of science in the form of competing events.   Or, you might have all of these 3 operating at the same time.  </a:t>
            </a:r>
          </a:p>
        </p:txBody>
      </p:sp>
    </p:spTree>
    <p:extLst>
      <p:ext uri="{BB962C8B-B14F-4D97-AF65-F5344CB8AC3E}">
        <p14:creationId xmlns:p14="http://schemas.microsoft.com/office/powerpoint/2010/main" val="4083270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35</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Let’s now talk about selection bias in the different major</a:t>
            </a:r>
            <a:r>
              <a:rPr lang="en-US" baseline="0" dirty="0" smtClean="0"/>
              <a:t> </a:t>
            </a:r>
            <a:r>
              <a:rPr lang="en-US" dirty="0" smtClean="0"/>
              <a:t>study designs we have discussed in the</a:t>
            </a:r>
            <a:r>
              <a:rPr lang="en-US" baseline="0" dirty="0" smtClean="0"/>
              <a:t> course to date</a:t>
            </a:r>
            <a:r>
              <a:rPr lang="en-US" dirty="0" smtClean="0"/>
              <a:t>. </a:t>
            </a:r>
          </a:p>
        </p:txBody>
      </p:sp>
    </p:spTree>
    <p:extLst>
      <p:ext uri="{BB962C8B-B14F-4D97-AF65-F5344CB8AC3E}">
        <p14:creationId xmlns:p14="http://schemas.microsoft.com/office/powerpoint/2010/main" val="539607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ED348A4-11D0-4095-9507-EE23ED845C07}" type="slidenum">
              <a:rPr lang="en-US"/>
              <a:pPr/>
              <a:t>36</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r>
              <a:rPr lang="en-US" dirty="0" smtClean="0"/>
              <a:t>We will talk first about a descriptive study, and although this is outside of our biomedical realm, one of the most fulminant examples of selection bias in a descriptive study occurred in the pre-election surveys for the 1948 Presidential election in the U.S.  The pre-election surveys used various cross-sectional survey methods to find subjects and most of these surveys found that the largest % of persons favored Dewey.  Even newspaper were printing headlines stating</a:t>
            </a:r>
            <a:r>
              <a:rPr lang="en-US" baseline="0" dirty="0" smtClean="0"/>
              <a:t> that Dewey had won (shown in the picture is Truman holding up such a newspaper; he was later vindicated).  </a:t>
            </a:r>
            <a:r>
              <a:rPr lang="en-US" dirty="0" smtClean="0"/>
              <a:t> However, as those of you from the US know, the truth was seen in the general election results where Truman beat Dewey.  What was the problem here?  Who was at fault?  In retrospect, these polls used bad study designs of non-representative samples,</a:t>
            </a:r>
            <a:r>
              <a:rPr lang="en-US" baseline="0" dirty="0" smtClean="0"/>
              <a:t> including allowing pollsters simply to survey the easiest people to find.  </a:t>
            </a:r>
            <a:r>
              <a:rPr lang="en-US" dirty="0" smtClean="0"/>
              <a:t>Although this was in the field of social science, the errors made in the pre-election polls really turned the entire science of sampling on its head and ushered in an era where we live today where we recognize the importance of representative (or random) sampling in all fields.</a:t>
            </a:r>
          </a:p>
        </p:txBody>
      </p:sp>
    </p:spTree>
    <p:extLst>
      <p:ext uri="{BB962C8B-B14F-4D97-AF65-F5344CB8AC3E}">
        <p14:creationId xmlns:p14="http://schemas.microsoft.com/office/powerpoint/2010/main" val="364799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AB9EA336-53B1-4FB2-B710-CD5A86575383}" type="slidenum">
              <a:rPr lang="en-US"/>
              <a:pPr/>
              <a:t>37</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r>
              <a:rPr lang="en-US" dirty="0" smtClean="0"/>
              <a:t>Are we still making this kind of mistake?  In the California governor recall election several years ago, this is what the pre-election poll/survey showed.  This was a poll in the San Francisco Chronicle, a local newspaper, about a week before the recall election, showing that in a sample of 894 persons, 57% favored recalling the governor. A week later the election was held and now we can tell how good our sample was:  Indeed the sample was very close – with just 894 subjects – to what was found in the general election of nearly 8.5 million persons.  The sample estimate was very close, within sampling error, of the 55% who later voted yes in the actual election.  </a:t>
            </a:r>
          </a:p>
          <a:p>
            <a:endParaRPr lang="en-US" dirty="0" smtClean="0"/>
          </a:p>
          <a:p>
            <a:r>
              <a:rPr lang="en-US" dirty="0" smtClean="0"/>
              <a:t>Why are these election polls such a great way to learn about sampling and descriptive estimates in cross-sectional study designs?  Because they are one of the few situations where we actually get to learn the truth about the source population, on election day, and can thus get a handle on whether there was bias in the survey.  Unfortunately, we don’t get this luxury in clinical/epidemiologic research.  </a:t>
            </a:r>
          </a:p>
        </p:txBody>
      </p:sp>
    </p:spTree>
    <p:extLst>
      <p:ext uri="{BB962C8B-B14F-4D97-AF65-F5344CB8AC3E}">
        <p14:creationId xmlns:p14="http://schemas.microsoft.com/office/powerpoint/2010/main" val="3682084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CFD177D-B69D-4281-A34A-B4FFFF3B32F7}" type="slidenum">
              <a:rPr lang="en-US"/>
              <a:pPr/>
              <a:t>38</a:t>
            </a:fld>
            <a:endParaRPr lang="en-US"/>
          </a:p>
        </p:txBody>
      </p:sp>
      <p:sp>
        <p:nvSpPr>
          <p:cNvPr id="137219" name="Rectangle 2"/>
          <p:cNvSpPr>
            <a:spLocks noGrp="1" noRot="1" noChangeAspect="1" noChangeArrowheads="1" noTextEdit="1"/>
          </p:cNvSpPr>
          <p:nvPr>
            <p:ph type="sldImg"/>
          </p:nvPr>
        </p:nvSpPr>
        <p:spPr>
          <a:xfrm>
            <a:off x="884238" y="695325"/>
            <a:ext cx="5222875" cy="3481388"/>
          </a:xfrm>
          <a:ln/>
        </p:spPr>
      </p:sp>
      <p:sp>
        <p:nvSpPr>
          <p:cNvPr id="137220" name="Rectangle 3"/>
          <p:cNvSpPr>
            <a:spLocks noGrp="1" noChangeArrowheads="1"/>
          </p:cNvSpPr>
          <p:nvPr>
            <p:ph type="body" idx="1"/>
          </p:nvPr>
        </p:nvSpPr>
        <p:spPr>
          <a:xfrm>
            <a:off x="931863" y="4408488"/>
            <a:ext cx="5127625" cy="4178300"/>
          </a:xfrm>
          <a:noFill/>
          <a:ln/>
        </p:spPr>
        <p:txBody>
          <a:bodyPr/>
          <a:lstStyle/>
          <a:p>
            <a:r>
              <a:rPr lang="en-US" dirty="0" smtClean="0"/>
              <a:t>Here is a schematic representation, with</a:t>
            </a:r>
            <a:r>
              <a:rPr lang="en-US" baseline="0" dirty="0" smtClean="0"/>
              <a:t> boxes and sticks (or arrows),</a:t>
            </a:r>
            <a:r>
              <a:rPr lang="en-US" dirty="0" smtClean="0"/>
              <a:t> that depicts what we hope to do when sampling in a descriptive study in terms of having no selection bias.  On the left, we depict the reference or target or source population (remember this from the previous slide about validity) and on the right is our study sample.  Our goal is to have the study sample validly represent the source population which we are showing here by an equal weighting</a:t>
            </a:r>
            <a:r>
              <a:rPr lang="en-US" baseline="0" dirty="0" smtClean="0"/>
              <a:t> </a:t>
            </a:r>
            <a:r>
              <a:rPr lang="en-US" dirty="0" smtClean="0"/>
              <a:t>of arrows stemming from the source population to the study sample.  </a:t>
            </a:r>
          </a:p>
        </p:txBody>
      </p:sp>
    </p:spTree>
    <p:extLst>
      <p:ext uri="{BB962C8B-B14F-4D97-AF65-F5344CB8AC3E}">
        <p14:creationId xmlns:p14="http://schemas.microsoft.com/office/powerpoint/2010/main" val="872126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84CE639-4B7D-4ED8-A20F-C35B13479F4C}" type="slidenum">
              <a:rPr lang="en-US"/>
              <a:pPr/>
              <a:t>39</a:t>
            </a:fld>
            <a:endParaRPr lang="en-US"/>
          </a:p>
        </p:txBody>
      </p:sp>
      <p:sp>
        <p:nvSpPr>
          <p:cNvPr id="138243" name="Rectangle 2"/>
          <p:cNvSpPr>
            <a:spLocks noGrp="1" noRot="1" noChangeAspect="1" noChangeArrowheads="1" noTextEdit="1"/>
          </p:cNvSpPr>
          <p:nvPr>
            <p:ph type="sldImg"/>
          </p:nvPr>
        </p:nvSpPr>
        <p:spPr>
          <a:xfrm>
            <a:off x="884238" y="695325"/>
            <a:ext cx="5222875" cy="3481388"/>
          </a:xfrm>
          <a:ln/>
        </p:spPr>
      </p:sp>
      <p:sp>
        <p:nvSpPr>
          <p:cNvPr id="138244" name="Rectangle 3"/>
          <p:cNvSpPr>
            <a:spLocks noGrp="1" noChangeArrowheads="1"/>
          </p:cNvSpPr>
          <p:nvPr>
            <p:ph type="body" idx="1"/>
          </p:nvPr>
        </p:nvSpPr>
        <p:spPr>
          <a:xfrm>
            <a:off x="931863" y="4408488"/>
            <a:ext cx="5127625" cy="4178300"/>
          </a:xfrm>
          <a:noFill/>
          <a:ln/>
        </p:spPr>
        <p:txBody>
          <a:bodyPr/>
          <a:lstStyle/>
          <a:p>
            <a:r>
              <a:rPr lang="en-US" dirty="0" smtClean="0"/>
              <a:t>This is what selection bias looks like in a descriptive study.  Here we see that the study sample has an over-representation of this portion of the source population (in the upper</a:t>
            </a:r>
            <a:r>
              <a:rPr lang="en-US" baseline="0" dirty="0" smtClean="0"/>
              <a:t> right portion of the box) </a:t>
            </a:r>
            <a:r>
              <a:rPr lang="en-US" dirty="0" smtClean="0"/>
              <a:t>as you can see depicted by the unequal</a:t>
            </a:r>
            <a:r>
              <a:rPr lang="en-US" baseline="0" dirty="0" smtClean="0"/>
              <a:t> weighting </a:t>
            </a:r>
            <a:r>
              <a:rPr lang="en-US" dirty="0" smtClean="0"/>
              <a:t>of arrows.  This is what happened in the 1948 U.S. pre-election survey.  Those persons who favored Dewey were over-represented in the study sample, the pre-election polls.</a:t>
            </a:r>
          </a:p>
        </p:txBody>
      </p:sp>
    </p:spTree>
    <p:extLst>
      <p:ext uri="{BB962C8B-B14F-4D97-AF65-F5344CB8AC3E}">
        <p14:creationId xmlns:p14="http://schemas.microsoft.com/office/powerpoint/2010/main" val="498269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3B68B41-FA15-4928-83FA-DCB61F4F9938}" type="slidenum">
              <a:rPr lang="en-US"/>
              <a:pPr/>
              <a:t>40</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r>
              <a:rPr lang="en-US" dirty="0" smtClean="0"/>
              <a:t>Here is another example from a study with a descriptive objective; this time, it is a longitudinal study and in the biomedical arena.  This study evaluated mortality after initiation of antiretroviral therapy in Uganda by our colleague, Elvin Geng.  Elvin had to contend with substantial losses to follow-up, 39% at three years after starting therapy.  This</a:t>
            </a:r>
            <a:r>
              <a:rPr lang="en-US" baseline="0" dirty="0" smtClean="0"/>
              <a:t> amounted to over 800 lost patients.  </a:t>
            </a:r>
            <a:r>
              <a:rPr lang="en-US" dirty="0" smtClean="0"/>
              <a:t>In his initial estimate, Elvin did what most people would do.</a:t>
            </a:r>
            <a:r>
              <a:rPr lang="en-US" baseline="0" dirty="0" smtClean="0"/>
              <a:t>  He censored</a:t>
            </a:r>
            <a:r>
              <a:rPr lang="en-US" dirty="0" smtClean="0"/>
              <a:t> observation at the time of drop out.  Doing so, he made the assumption that the losses to follow-up were non-informative, in other words, that the losses had the same incidence of mortality as those who stayed.  After all, if you don’t know what</a:t>
            </a:r>
            <a:r>
              <a:rPr lang="en-US" baseline="0" dirty="0" smtClean="0"/>
              <a:t> happened to these patients, you don’t have many options.  </a:t>
            </a:r>
            <a:endParaRPr lang="en-US" dirty="0" smtClean="0"/>
          </a:p>
        </p:txBody>
      </p:sp>
    </p:spTree>
    <p:extLst>
      <p:ext uri="{BB962C8B-B14F-4D97-AF65-F5344CB8AC3E}">
        <p14:creationId xmlns:p14="http://schemas.microsoft.com/office/powerpoint/2010/main" val="89638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C42B764-1BE9-4CFC-99FB-F1165845D253}" type="slidenum">
              <a:rPr lang="en-US"/>
              <a:pPr/>
              <a:t>5</a:t>
            </a:fld>
            <a:endParaRPr lang="en-US"/>
          </a:p>
        </p:txBody>
      </p:sp>
      <p:sp>
        <p:nvSpPr>
          <p:cNvPr id="106499"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65" tIns="46483" rIns="92965" bIns="46483" anchor="b"/>
          <a:lstStyle/>
          <a:p>
            <a:pPr algn="r" defTabSz="930275"/>
            <a:fld id="{26D717EC-3068-4E79-B660-E288B2106764}" type="slidenum">
              <a:rPr lang="en-US" sz="1200"/>
              <a:pPr algn="r" defTabSz="930275"/>
              <a:t>5</a:t>
            </a:fld>
            <a:endParaRPr lang="en-US" sz="1200"/>
          </a:p>
        </p:txBody>
      </p:sp>
      <p:sp>
        <p:nvSpPr>
          <p:cNvPr id="106500" name="Rectangle 2"/>
          <p:cNvSpPr>
            <a:spLocks noGrp="1" noRot="1" noChangeAspect="1" noChangeArrowheads="1" noTextEdit="1"/>
          </p:cNvSpPr>
          <p:nvPr>
            <p:ph type="sldImg"/>
          </p:nvPr>
        </p:nvSpPr>
        <p:spPr>
          <a:xfrm>
            <a:off x="884238" y="695325"/>
            <a:ext cx="5222875" cy="3481388"/>
          </a:xfrm>
          <a:ln/>
        </p:spPr>
      </p:sp>
      <p:sp>
        <p:nvSpPr>
          <p:cNvPr id="106501" name="Rectangle 3"/>
          <p:cNvSpPr>
            <a:spLocks noGrp="1" noChangeArrowheads="1"/>
          </p:cNvSpPr>
          <p:nvPr>
            <p:ph type="body" idx="1"/>
          </p:nvPr>
        </p:nvSpPr>
        <p:spPr>
          <a:xfrm>
            <a:off x="931863" y="4408488"/>
            <a:ext cx="5127625" cy="4178300"/>
          </a:xfrm>
          <a:noFill/>
          <a:ln/>
        </p:spPr>
        <p:txBody>
          <a:bodyPr lIns="92965" tIns="46483" rIns="92965" bIns="46483"/>
          <a:lstStyle/>
          <a:p>
            <a:r>
              <a:rPr lang="en-US" dirty="0" smtClean="0"/>
              <a:t>We hope that everyone appreciates</a:t>
            </a:r>
            <a:r>
              <a:rPr lang="en-US" baseline="0" dirty="0" smtClean="0"/>
              <a:t> that case-control studies are efficient means of sampling underlying cohorts.  By efficient, we mean that case-control studies can examine only a fraction of the subjects in an underlying cohort and still get an unbiased measure of association.  </a:t>
            </a:r>
          </a:p>
          <a:p>
            <a:endParaRPr lang="en-US" baseline="0" dirty="0" smtClean="0"/>
          </a:p>
          <a:p>
            <a:r>
              <a:rPr lang="en-US" baseline="0" dirty="0" smtClean="0"/>
              <a:t>In the past, there were misconceptions that case-control studies required rare outcomes in the underlying population, but this is not true.  It is also not true to say that case-control studies are more biased than cohort studies.  There are more opportunities to make mistakes in case-control studies but they are not inherently more biased.   Each individual study needs to be judged on its own merits.</a:t>
            </a:r>
          </a:p>
          <a:p>
            <a:endParaRPr lang="en-US" baseline="0" dirty="0" smtClean="0"/>
          </a:p>
          <a:p>
            <a:r>
              <a:rPr lang="en-US" baseline="0" dirty="0" smtClean="0"/>
              <a:t>Finally, we hope to remove from your vocabulary the ambiguous terms retrospective and prospective as they relate to study design.  These terms are not reproducibly understood between scientists and have become empty in their meaning.   Hence, don’t let anyone fool you by assigning value to retrospective </a:t>
            </a:r>
            <a:r>
              <a:rPr lang="en-US" baseline="0" dirty="0" err="1" smtClean="0"/>
              <a:t>vs</a:t>
            </a:r>
            <a:r>
              <a:rPr lang="en-US" baseline="0" dirty="0" smtClean="0"/>
              <a:t> prospective when labeling a study.  Instead, pay attention to the details of the study in order to understand its validity and value.  Don’t judge a book by its cover.</a:t>
            </a:r>
            <a:endParaRPr lang="en-US" dirty="0" smtClean="0"/>
          </a:p>
        </p:txBody>
      </p:sp>
    </p:spTree>
    <p:extLst>
      <p:ext uri="{BB962C8B-B14F-4D97-AF65-F5344CB8AC3E}">
        <p14:creationId xmlns:p14="http://schemas.microsoft.com/office/powerpoint/2010/main" val="1959809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510CB32-3CE3-42D9-BB86-15E202941471}" type="slidenum">
              <a:rPr lang="en-US"/>
              <a:pPr/>
              <a:t>41</a:t>
            </a:fld>
            <a:endParaRPr lang="en-US"/>
          </a:p>
        </p:txBody>
      </p:sp>
      <p:sp>
        <p:nvSpPr>
          <p:cNvPr id="14029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F820D12B-E8F7-435B-A690-617F01097D66}" type="slidenum">
              <a:rPr lang="en-US" sz="1200"/>
              <a:pPr algn="r" defTabSz="930275"/>
              <a:t>41</a:t>
            </a:fld>
            <a:endParaRPr lang="en-US" sz="1200"/>
          </a:p>
        </p:txBody>
      </p:sp>
      <p:sp>
        <p:nvSpPr>
          <p:cNvPr id="140292" name="Rectangle 2"/>
          <p:cNvSpPr>
            <a:spLocks noGrp="1" noRot="1" noChangeAspect="1" noChangeArrowheads="1" noTextEdit="1"/>
          </p:cNvSpPr>
          <p:nvPr>
            <p:ph type="sldImg"/>
          </p:nvPr>
        </p:nvSpPr>
        <p:spPr>
          <a:xfrm>
            <a:off x="884238" y="695325"/>
            <a:ext cx="5222875" cy="3481388"/>
          </a:xfrm>
          <a:ln/>
        </p:spPr>
      </p:sp>
      <p:sp>
        <p:nvSpPr>
          <p:cNvPr id="140293" name="Rectangle 3"/>
          <p:cNvSpPr>
            <a:spLocks noGrp="1" noChangeArrowheads="1"/>
          </p:cNvSpPr>
          <p:nvPr>
            <p:ph type="body" idx="1"/>
          </p:nvPr>
        </p:nvSpPr>
        <p:spPr>
          <a:xfrm>
            <a:off x="931863" y="4408488"/>
            <a:ext cx="5127625" cy="4178300"/>
          </a:xfrm>
          <a:noFill/>
          <a:ln/>
        </p:spPr>
        <p:txBody>
          <a:bodyPr/>
          <a:lstStyle/>
          <a:p>
            <a:r>
              <a:rPr lang="en-US" dirty="0" smtClean="0"/>
              <a:t>What would </a:t>
            </a:r>
            <a:r>
              <a:rPr lang="en-US" u="sng" dirty="0" smtClean="0"/>
              <a:t>you</a:t>
            </a:r>
            <a:r>
              <a:rPr lang="en-US" dirty="0" smtClean="0"/>
              <a:t> do at this point?</a:t>
            </a:r>
          </a:p>
        </p:txBody>
      </p:sp>
    </p:spTree>
    <p:extLst>
      <p:ext uri="{BB962C8B-B14F-4D97-AF65-F5344CB8AC3E}">
        <p14:creationId xmlns:p14="http://schemas.microsoft.com/office/powerpoint/2010/main" val="3791964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9D3E529-C976-42EA-80CA-8D4B42D62185}" type="slidenum">
              <a:rPr lang="en-US"/>
              <a:pPr/>
              <a:t>42</a:t>
            </a:fld>
            <a:endParaRPr lang="en-US"/>
          </a:p>
        </p:txBody>
      </p:sp>
      <p:sp>
        <p:nvSpPr>
          <p:cNvPr id="1413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C833E76-5B1D-4A3A-A183-52B62BA196E2}" type="slidenum">
              <a:rPr lang="en-US" sz="1200"/>
              <a:pPr algn="r" defTabSz="930275"/>
              <a:t>42</a:t>
            </a:fld>
            <a:endParaRPr lang="en-US" sz="1200"/>
          </a:p>
        </p:txBody>
      </p:sp>
      <p:sp>
        <p:nvSpPr>
          <p:cNvPr id="141316" name="Rectangle 2"/>
          <p:cNvSpPr>
            <a:spLocks noGrp="1" noRot="1" noChangeAspect="1" noChangeArrowheads="1" noTextEdit="1"/>
          </p:cNvSpPr>
          <p:nvPr>
            <p:ph type="sldImg"/>
          </p:nvPr>
        </p:nvSpPr>
        <p:spPr>
          <a:xfrm>
            <a:off x="884238" y="695325"/>
            <a:ext cx="5222875" cy="3481388"/>
          </a:xfrm>
          <a:ln/>
        </p:spPr>
      </p:sp>
      <p:sp>
        <p:nvSpPr>
          <p:cNvPr id="141317" name="Rectangle 3"/>
          <p:cNvSpPr>
            <a:spLocks noGrp="1" noChangeArrowheads="1"/>
          </p:cNvSpPr>
          <p:nvPr>
            <p:ph type="body" idx="1"/>
          </p:nvPr>
        </p:nvSpPr>
        <p:spPr>
          <a:xfrm>
            <a:off x="931863" y="4408488"/>
            <a:ext cx="5127625" cy="4178300"/>
          </a:xfrm>
          <a:noFill/>
          <a:ln/>
        </p:spPr>
        <p:txBody>
          <a:bodyPr/>
          <a:lstStyle/>
          <a:p>
            <a:r>
              <a:rPr lang="en-US" dirty="0" smtClean="0"/>
              <a:t>Answer:  Some other idea.  In this case, the other idea was to sample the drop</a:t>
            </a:r>
            <a:r>
              <a:rPr lang="en-US" baseline="0" dirty="0" smtClean="0"/>
              <a:t> outs and try very hard to find out what happened to them.  </a:t>
            </a:r>
          </a:p>
          <a:p>
            <a:endParaRPr lang="en-US" dirty="0" smtClean="0"/>
          </a:p>
          <a:p>
            <a:r>
              <a:rPr lang="en-US" dirty="0" smtClean="0"/>
              <a:t>Assuming all of the lost are dead would be a form of sensitivity analysis, but with</a:t>
            </a:r>
            <a:r>
              <a:rPr lang="en-US" baseline="0" dirty="0" smtClean="0"/>
              <a:t> 39% lost this is really going to be a wildly high estimate.  It is just not realistic to believe that they are all dead.  </a:t>
            </a:r>
          </a:p>
          <a:p>
            <a:endParaRPr lang="en-US" baseline="0" dirty="0" smtClean="0"/>
          </a:p>
          <a:p>
            <a:r>
              <a:rPr lang="en-US" baseline="0" dirty="0" smtClean="0"/>
              <a:t>It is a nice thought to consider matching these subjects to some external data source, like a national death index, but there is not a national death registry in Uganda.  This is the case in many countries.</a:t>
            </a:r>
          </a:p>
          <a:p>
            <a:endParaRPr lang="en-US" baseline="0" dirty="0" smtClean="0"/>
          </a:p>
          <a:p>
            <a:r>
              <a:rPr lang="en-US" baseline="0" dirty="0" smtClean="0"/>
              <a:t>A biostatistician is not going to get you out of this mess.  There is no magic that they can do with just the data at hand.</a:t>
            </a:r>
          </a:p>
          <a:p>
            <a:endParaRPr lang="en-US" baseline="0" dirty="0" smtClean="0"/>
          </a:p>
          <a:p>
            <a:r>
              <a:rPr lang="en-US" baseline="0" dirty="0" smtClean="0"/>
              <a:t>You might indeed consider that this is a hopeless situation, for which no estimate of mortality should be attempted, but it turns out that there was a feasible solution.</a:t>
            </a:r>
          </a:p>
        </p:txBody>
      </p:sp>
    </p:spTree>
    <p:extLst>
      <p:ext uri="{BB962C8B-B14F-4D97-AF65-F5344CB8AC3E}">
        <p14:creationId xmlns:p14="http://schemas.microsoft.com/office/powerpoint/2010/main" val="2889173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0B11159-0093-4DEC-AE61-08C2C54067B0}" type="slidenum">
              <a:rPr lang="en-US"/>
              <a:pPr/>
              <a:t>43</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r>
              <a:rPr lang="en-US" dirty="0" smtClean="0"/>
              <a:t>Answer:  track</a:t>
            </a:r>
            <a:r>
              <a:rPr lang="en-US" baseline="0" dirty="0" smtClean="0"/>
              <a:t> down a random sample of the lost and determine their vital status.  Elvin looked high and low i</a:t>
            </a:r>
            <a:r>
              <a:rPr lang="en-US" dirty="0" smtClean="0"/>
              <a:t>n the community for these patients to determine</a:t>
            </a:r>
            <a:r>
              <a:rPr lang="en-US" baseline="0" dirty="0" smtClean="0"/>
              <a:t> if they were dead or alive</a:t>
            </a:r>
            <a:r>
              <a:rPr lang="en-US" dirty="0" smtClean="0"/>
              <a:t>.  In</a:t>
            </a:r>
            <a:r>
              <a:rPr lang="en-US" baseline="0" dirty="0" smtClean="0"/>
              <a:t> this case, a 15% sample of the lost was looked for, and for about 85% of them, an updated vital status was document.  </a:t>
            </a:r>
            <a:r>
              <a:rPr lang="en-US" dirty="0" smtClean="0"/>
              <a:t>When Elvin did this and incorporated the new outcomes</a:t>
            </a:r>
            <a:r>
              <a:rPr lang="en-US" baseline="0" dirty="0" smtClean="0"/>
              <a:t> </a:t>
            </a:r>
            <a:r>
              <a:rPr lang="en-US" dirty="0" smtClean="0"/>
              <a:t>he found into the analysis, the new estimate of mortality, which is called the corrected estimate, was considerably higher than the original estimate, five-fold higher.  The difference between the original, or naïve, estimate, which</a:t>
            </a:r>
            <a:r>
              <a:rPr lang="en-US" baseline="0" dirty="0" smtClean="0"/>
              <a:t> we know is wrong,</a:t>
            </a:r>
            <a:r>
              <a:rPr lang="en-US" dirty="0" smtClean="0"/>
              <a:t> and the corrected estimate is selection bias.  We rarely get this direct measure of selection bias in clinical and epidemiologic</a:t>
            </a:r>
            <a:r>
              <a:rPr lang="en-US" baseline="0" dirty="0" smtClean="0"/>
              <a:t> research</a:t>
            </a:r>
            <a:r>
              <a:rPr lang="en-US" dirty="0" smtClean="0"/>
              <a:t>.</a:t>
            </a:r>
          </a:p>
        </p:txBody>
      </p:sp>
    </p:spTree>
    <p:extLst>
      <p:ext uri="{BB962C8B-B14F-4D97-AF65-F5344CB8AC3E}">
        <p14:creationId xmlns:p14="http://schemas.microsoft.com/office/powerpoint/2010/main" val="1370590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44</a:t>
            </a:fld>
            <a:endParaRPr lang="en-US"/>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smtClean="0"/>
              <a:t>This example takes</a:t>
            </a:r>
            <a:r>
              <a:rPr lang="en-US" baseline="0" dirty="0" smtClean="0"/>
              <a:t> us back and reminds us of the basic definition of selection bias in a descriptive study.  Selection bias  is not just about who gets selected for a study.  It also about who gets retained and is available for analysis.  When the participants who are left during follow-up in study sample ARE NOT representative of the source population’s follow-up, selection bias will ensue.</a:t>
            </a: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520139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84CE639-4B7D-4ED8-A20F-C35B13479F4C}" type="slidenum">
              <a:rPr lang="en-US"/>
              <a:pPr/>
              <a:t>45</a:t>
            </a:fld>
            <a:endParaRPr lang="en-US"/>
          </a:p>
        </p:txBody>
      </p:sp>
      <p:sp>
        <p:nvSpPr>
          <p:cNvPr id="138243" name="Rectangle 2"/>
          <p:cNvSpPr>
            <a:spLocks noGrp="1" noRot="1" noChangeAspect="1" noChangeArrowheads="1" noTextEdit="1"/>
          </p:cNvSpPr>
          <p:nvPr>
            <p:ph type="sldImg"/>
          </p:nvPr>
        </p:nvSpPr>
        <p:spPr>
          <a:xfrm>
            <a:off x="884238" y="695325"/>
            <a:ext cx="5222875" cy="3481388"/>
          </a:xfrm>
          <a:ln/>
        </p:spPr>
      </p:sp>
      <p:sp>
        <p:nvSpPr>
          <p:cNvPr id="138244" name="Rectangle 3"/>
          <p:cNvSpPr>
            <a:spLocks noGrp="1" noChangeArrowheads="1"/>
          </p:cNvSpPr>
          <p:nvPr>
            <p:ph type="body" idx="1"/>
          </p:nvPr>
        </p:nvSpPr>
        <p:spPr>
          <a:xfrm>
            <a:off x="931863" y="4408488"/>
            <a:ext cx="5127625" cy="4178300"/>
          </a:xfrm>
          <a:noFill/>
          <a:ln/>
        </p:spPr>
        <p:txBody>
          <a:bodyPr/>
          <a:lstStyle/>
          <a:p>
            <a:r>
              <a:rPr lang="en-US" dirty="0" smtClean="0"/>
              <a:t>This is what the Uganda example</a:t>
            </a:r>
            <a:r>
              <a:rPr lang="en-US" baseline="0" dirty="0" smtClean="0"/>
              <a:t> looks like in a box and stick diagram.  Some patients who had died during follow-up became underrepresented in the study sample towards the end.  Earlier, we referred to this as informative censoring.  Now, we can see how it leads to selection bias. </a:t>
            </a:r>
            <a:endParaRPr lang="en-US" dirty="0" smtClean="0"/>
          </a:p>
        </p:txBody>
      </p:sp>
    </p:spTree>
    <p:extLst>
      <p:ext uri="{BB962C8B-B14F-4D97-AF65-F5344CB8AC3E}">
        <p14:creationId xmlns:p14="http://schemas.microsoft.com/office/powerpoint/2010/main" val="498269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8571847-B8D7-495E-8B4A-77633AF63390}" type="slidenum">
              <a:rPr lang="en-US"/>
              <a:pPr/>
              <a:t>46</a:t>
            </a:fld>
            <a:endParaRPr lang="en-US"/>
          </a:p>
        </p:txBody>
      </p:sp>
      <p:sp>
        <p:nvSpPr>
          <p:cNvPr id="143363" name="Rectangle 2"/>
          <p:cNvSpPr>
            <a:spLocks noGrp="1" noRot="1" noChangeAspect="1" noChangeArrowheads="1" noTextEdit="1"/>
          </p:cNvSpPr>
          <p:nvPr>
            <p:ph type="sldImg"/>
          </p:nvPr>
        </p:nvSpPr>
        <p:spPr>
          <a:xfrm>
            <a:off x="884238" y="695325"/>
            <a:ext cx="5222875" cy="3481388"/>
          </a:xfrm>
          <a:ln/>
        </p:spPr>
      </p:sp>
      <p:sp>
        <p:nvSpPr>
          <p:cNvPr id="143364" name="Rectangle 3"/>
          <p:cNvSpPr>
            <a:spLocks noGrp="1" noChangeArrowheads="1"/>
          </p:cNvSpPr>
          <p:nvPr>
            <p:ph type="body" idx="1"/>
          </p:nvPr>
        </p:nvSpPr>
        <p:spPr>
          <a:xfrm>
            <a:off x="931863" y="4408488"/>
            <a:ext cx="5127625" cy="4178300"/>
          </a:xfrm>
          <a:noFill/>
          <a:ln/>
        </p:spPr>
        <p:txBody>
          <a:bodyPr/>
          <a:lstStyle/>
          <a:p>
            <a:r>
              <a:rPr lang="en-US" dirty="0" smtClean="0"/>
              <a:t>Let’s move on to analytic studies, where we are looking for the association between exposures (or interventions in the case of experimental studies) and diseases.  We depict an analytic study by the presence of a 2 x 2 table with exposure (present or absent) along the rows and disease (present or absent) over the columns. This is what the schematic looks like in the presence of unbiased sampling and no selection bias.   These arrows represent the selection probability, which is the percentage of persons in one of the cells in the source population that is found in the study sample. Here, the arrows all have the same weight, and therefore there is an equal probability of being selected into the study no matter which of the 4 cells you are in in the source population.  In this situation, no selection bias can ensue.</a:t>
            </a:r>
          </a:p>
        </p:txBody>
      </p:sp>
    </p:spTree>
    <p:extLst>
      <p:ext uri="{BB962C8B-B14F-4D97-AF65-F5344CB8AC3E}">
        <p14:creationId xmlns:p14="http://schemas.microsoft.com/office/powerpoint/2010/main" val="1745188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446BAFB-5D69-45A7-A664-E5CE01EF663B}" type="slidenum">
              <a:rPr lang="en-US"/>
              <a:pPr/>
              <a:t>47</a:t>
            </a:fld>
            <a:endParaRPr lang="en-US"/>
          </a:p>
        </p:txBody>
      </p:sp>
      <p:sp>
        <p:nvSpPr>
          <p:cNvPr id="144387" name="Rectangle 2"/>
          <p:cNvSpPr>
            <a:spLocks noGrp="1" noRot="1" noChangeAspect="1" noChangeArrowheads="1" noTextEdit="1"/>
          </p:cNvSpPr>
          <p:nvPr>
            <p:ph type="sldImg"/>
          </p:nvPr>
        </p:nvSpPr>
        <p:spPr>
          <a:xfrm>
            <a:off x="884238" y="695325"/>
            <a:ext cx="5222875" cy="3481388"/>
          </a:xfrm>
          <a:ln/>
        </p:spPr>
      </p:sp>
      <p:sp>
        <p:nvSpPr>
          <p:cNvPr id="144388" name="Rectangle 3"/>
          <p:cNvSpPr>
            <a:spLocks noGrp="1" noChangeArrowheads="1"/>
          </p:cNvSpPr>
          <p:nvPr>
            <p:ph type="body" idx="1"/>
          </p:nvPr>
        </p:nvSpPr>
        <p:spPr>
          <a:xfrm>
            <a:off x="931863" y="4408488"/>
            <a:ext cx="5127625" cy="4178300"/>
          </a:xfrm>
          <a:noFill/>
          <a:ln/>
        </p:spPr>
        <p:txBody>
          <a:bodyPr/>
          <a:lstStyle/>
          <a:p>
            <a:r>
              <a:rPr lang="en-US" dirty="0" smtClean="0"/>
              <a:t>Here is a numeric example from a cross-sectional study.  Let’s say we have 40,000 persons in the source population who are exposed and diseased, 10,000 exposed and non diseased, 10,000 unexposed and diseased, and 40,000 unexposed and non-diseased.  This equates to a prevalence ratio in the source population of 4.0. </a:t>
            </a:r>
          </a:p>
          <a:p>
            <a:endParaRPr lang="en-US" dirty="0" smtClean="0"/>
          </a:p>
          <a:p>
            <a:r>
              <a:rPr lang="en-US" dirty="0" smtClean="0"/>
              <a:t>Now, let’s conduct our actual study and obtain our study sample. Let’s say that the selection probability is 1%, and that it is equal in all cells.  This results in this study sample.  To no surprise, the prevalence ratio in the study sample is 4.0.  </a:t>
            </a:r>
          </a:p>
          <a:p>
            <a:endParaRPr lang="en-US" dirty="0" smtClean="0"/>
          </a:p>
          <a:p>
            <a:r>
              <a:rPr lang="en-US" dirty="0" smtClean="0"/>
              <a:t>So, the rule is: If there is an equal probability of being selected no matter which of the 4 cells you live in, no selection bias can result. </a:t>
            </a:r>
            <a:r>
              <a:rPr lang="en-US" baseline="0" dirty="0" smtClean="0"/>
              <a:t> </a:t>
            </a:r>
            <a:r>
              <a:rPr lang="en-US" dirty="0" smtClean="0"/>
              <a:t>Formally, the weight of the arrows is equal to the selection probability for each of the cells, which is sometimes called the sampling fraction.  </a:t>
            </a:r>
          </a:p>
          <a:p>
            <a:endParaRPr lang="en-US" dirty="0" smtClean="0"/>
          </a:p>
          <a:p>
            <a:r>
              <a:rPr lang="en-US" dirty="0" smtClean="0"/>
              <a:t>Stated another way, for selection bias to occur, selection probabilities must differ according to (i.e. related to) both exposure and disease.</a:t>
            </a:r>
          </a:p>
        </p:txBody>
      </p:sp>
    </p:spTree>
    <p:extLst>
      <p:ext uri="{BB962C8B-B14F-4D97-AF65-F5344CB8AC3E}">
        <p14:creationId xmlns:p14="http://schemas.microsoft.com/office/powerpoint/2010/main" val="1723211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116BD8F-4C63-4746-9A9E-55A689D0AB8A}" type="slidenum">
              <a:rPr lang="en-US"/>
              <a:pPr/>
              <a:t>48</a:t>
            </a:fld>
            <a:endParaRPr lang="en-US"/>
          </a:p>
        </p:txBody>
      </p:sp>
      <p:sp>
        <p:nvSpPr>
          <p:cNvPr id="145411" name="Rectangle 2"/>
          <p:cNvSpPr>
            <a:spLocks noGrp="1" noRot="1" noChangeAspect="1" noChangeArrowheads="1" noTextEdit="1"/>
          </p:cNvSpPr>
          <p:nvPr>
            <p:ph type="sldImg"/>
          </p:nvPr>
        </p:nvSpPr>
        <p:spPr>
          <a:xfrm>
            <a:off x="884238" y="695325"/>
            <a:ext cx="5222875" cy="3481388"/>
          </a:xfrm>
          <a:ln/>
        </p:spPr>
      </p:sp>
      <p:sp>
        <p:nvSpPr>
          <p:cNvPr id="145412" name="Rectangle 3"/>
          <p:cNvSpPr>
            <a:spLocks noGrp="1" noChangeArrowheads="1"/>
          </p:cNvSpPr>
          <p:nvPr>
            <p:ph type="body" idx="1"/>
          </p:nvPr>
        </p:nvSpPr>
        <p:spPr>
          <a:xfrm>
            <a:off x="931863" y="4408488"/>
            <a:ext cx="5127625" cy="4178300"/>
          </a:xfrm>
          <a:noFill/>
          <a:ln/>
        </p:spPr>
        <p:txBody>
          <a:bodyPr/>
          <a:lstStyle/>
          <a:p>
            <a:r>
              <a:rPr lang="en-US" dirty="0" smtClean="0"/>
              <a:t>What if the selection </a:t>
            </a:r>
            <a:r>
              <a:rPr lang="en-US" dirty="0" err="1" smtClean="0"/>
              <a:t>probabilties</a:t>
            </a:r>
            <a:r>
              <a:rPr lang="en-US" dirty="0" smtClean="0"/>
              <a:t> are not equal?  Here is the schematic of what selection bias might look like in an analytic study.  I like these box and stick diagrams because they help me keep straight what is going on and help me predict the direction of the bias.   Here we depict with a lighter shaded arrow that those persons who are exposed and diseased are </a:t>
            </a:r>
            <a:r>
              <a:rPr lang="en-US" dirty="0" err="1" smtClean="0"/>
              <a:t>undersampled</a:t>
            </a:r>
            <a:r>
              <a:rPr lang="en-US" dirty="0" smtClean="0"/>
              <a:t> relative to the other 3 cells. </a:t>
            </a:r>
          </a:p>
          <a:p>
            <a:endParaRPr lang="en-US" dirty="0" smtClean="0"/>
          </a:p>
          <a:p>
            <a:r>
              <a:rPr lang="en-US" dirty="0" smtClean="0"/>
              <a:t>Numerically, let’s say that 3 of the cells have a selection probability of 1% but that the exposed and diseased cell has a selection probability of 0.5%.   What would you predict would be the manifestation or direction of this bias?  Any process that artificially lowers the number of persons in this cell will underestimate the effect of any association between the presence of the exposure and the disease. It might even serve to indicate that an exposure is spuriously protective.  </a:t>
            </a:r>
          </a:p>
          <a:p>
            <a:endParaRPr lang="en-US" dirty="0" smtClean="0"/>
          </a:p>
          <a:p>
            <a:r>
              <a:rPr lang="en-US" dirty="0" smtClean="0"/>
              <a:t>Here the prevalence ratio is biased downward at 3.3.</a:t>
            </a:r>
          </a:p>
          <a:p>
            <a:endParaRPr lang="en-US" dirty="0" smtClean="0"/>
          </a:p>
          <a:p>
            <a:r>
              <a:rPr lang="en-US" dirty="0" smtClean="0"/>
              <a:t>So, the unequal selection probability is not just affecting exposed persons or diseased persons.  It is affecting exposed </a:t>
            </a:r>
            <a:r>
              <a:rPr lang="en-US" u="sng" dirty="0" smtClean="0"/>
              <a:t>and</a:t>
            </a:r>
            <a:r>
              <a:rPr lang="en-US" dirty="0" smtClean="0"/>
              <a:t> diseased persons.  This depiction illustrates how for selection bias to occur, selection probabilities must differ according to both exposure AND disease.  In other words, the selection</a:t>
            </a:r>
            <a:r>
              <a:rPr lang="en-US" baseline="0" dirty="0" smtClean="0"/>
              <a:t> probabilities must be related to both exposure and outcome.   We can see this better by looking at the margins.  We first see, in red, that being exposed has an overall selection probability of 0.6%.  We get this by 300 divided by 50,000.  Likewise, in green, we see that disease is associated with selection probability.  When both exposure and disease are affecting selection probabilities, selection bias will ensue.  </a:t>
            </a:r>
            <a:endParaRPr lang="en-US" dirty="0" smtClean="0"/>
          </a:p>
          <a:p>
            <a:pPr>
              <a:buFontTx/>
              <a:buChar char="•"/>
            </a:pPr>
            <a:endParaRPr lang="en-US" dirty="0" smtClean="0"/>
          </a:p>
        </p:txBody>
      </p:sp>
    </p:spTree>
    <p:extLst>
      <p:ext uri="{BB962C8B-B14F-4D97-AF65-F5344CB8AC3E}">
        <p14:creationId xmlns:p14="http://schemas.microsoft.com/office/powerpoint/2010/main" val="2149457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EB978E7-6D3E-4972-B85A-0E5F5D3805CA}" type="slidenum">
              <a:rPr lang="en-US"/>
              <a:pPr/>
              <a:t>49</a:t>
            </a:fld>
            <a:endParaRPr lang="en-US"/>
          </a:p>
        </p:txBody>
      </p:sp>
      <p:sp>
        <p:nvSpPr>
          <p:cNvPr id="146435" name="Rectangle 2"/>
          <p:cNvSpPr>
            <a:spLocks noGrp="1" noRot="1" noChangeAspect="1" noChangeArrowheads="1" noTextEdit="1"/>
          </p:cNvSpPr>
          <p:nvPr>
            <p:ph type="sldImg"/>
          </p:nvPr>
        </p:nvSpPr>
        <p:spPr>
          <a:xfrm>
            <a:off x="884238" y="695325"/>
            <a:ext cx="5222875" cy="3481388"/>
          </a:xfrm>
          <a:ln/>
        </p:spPr>
      </p:sp>
      <p:sp>
        <p:nvSpPr>
          <p:cNvPr id="146436" name="Rectangle 3"/>
          <p:cNvSpPr>
            <a:spLocks noGrp="1" noChangeArrowheads="1"/>
          </p:cNvSpPr>
          <p:nvPr>
            <p:ph type="body" idx="1"/>
          </p:nvPr>
        </p:nvSpPr>
        <p:spPr>
          <a:xfrm>
            <a:off x="931863" y="4408488"/>
            <a:ext cx="5127625" cy="4178300"/>
          </a:xfrm>
          <a:noFill/>
          <a:ln/>
        </p:spPr>
        <p:txBody>
          <a:bodyPr/>
          <a:lstStyle/>
          <a:p>
            <a:r>
              <a:rPr lang="en-US" dirty="0" smtClean="0"/>
              <a:t>What if we have this situation where exposed and diseased persons, this cell</a:t>
            </a:r>
            <a:r>
              <a:rPr lang="en-US" baseline="0" dirty="0" smtClean="0"/>
              <a:t> in the upper left hand corner,</a:t>
            </a:r>
            <a:r>
              <a:rPr lang="en-US" dirty="0" smtClean="0"/>
              <a:t> has a higher probability of being in the study sample.  Well, if exposed and diseased are overrepresented relative to the other cells, then, to no surprise, this will result in an overestimate of effect of the exposure.   </a:t>
            </a:r>
          </a:p>
          <a:p>
            <a:endParaRPr lang="en-US" dirty="0" smtClean="0"/>
          </a:p>
          <a:p>
            <a:r>
              <a:rPr lang="en-US" dirty="0" smtClean="0"/>
              <a:t>Again, selection is related to exposure</a:t>
            </a:r>
            <a:r>
              <a:rPr lang="en-US" baseline="0" dirty="0" smtClean="0"/>
              <a:t> (exposed persons have a higher selection probability than unexposed) and also to outcome (diseased persons have a higher selection probability than non-diseased).  When this happens, selection bias ensues. </a:t>
            </a:r>
            <a:endParaRPr lang="en-US" dirty="0" smtClean="0"/>
          </a:p>
        </p:txBody>
      </p:sp>
    </p:spTree>
    <p:extLst>
      <p:ext uri="{BB962C8B-B14F-4D97-AF65-F5344CB8AC3E}">
        <p14:creationId xmlns:p14="http://schemas.microsoft.com/office/powerpoint/2010/main" val="2114217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16CD1D57-0837-4345-B8B0-F952F4A0B197}" type="slidenum">
              <a:rPr lang="en-US"/>
              <a:pPr/>
              <a:t>50</a:t>
            </a:fld>
            <a:endParaRPr lang="en-US"/>
          </a:p>
        </p:txBody>
      </p:sp>
      <p:sp>
        <p:nvSpPr>
          <p:cNvPr id="147459" name="Rectangle 2"/>
          <p:cNvSpPr>
            <a:spLocks noGrp="1" noRot="1" noChangeAspect="1" noChangeArrowheads="1" noTextEdit="1"/>
          </p:cNvSpPr>
          <p:nvPr>
            <p:ph type="sldImg"/>
          </p:nvPr>
        </p:nvSpPr>
        <p:spPr>
          <a:xfrm>
            <a:off x="884238" y="695325"/>
            <a:ext cx="5222875" cy="3481388"/>
          </a:xfrm>
          <a:ln/>
        </p:spPr>
      </p:sp>
      <p:sp>
        <p:nvSpPr>
          <p:cNvPr id="147460" name="Rectangle 3"/>
          <p:cNvSpPr>
            <a:spLocks noGrp="1" noChangeArrowheads="1"/>
          </p:cNvSpPr>
          <p:nvPr>
            <p:ph type="body" idx="1"/>
          </p:nvPr>
        </p:nvSpPr>
        <p:spPr>
          <a:xfrm>
            <a:off x="931863" y="4408488"/>
            <a:ext cx="5127625" cy="4178300"/>
          </a:xfrm>
          <a:noFill/>
          <a:ln/>
        </p:spPr>
        <p:txBody>
          <a:bodyPr/>
          <a:lstStyle/>
          <a:p>
            <a:r>
              <a:rPr lang="en-US" dirty="0" smtClean="0"/>
              <a:t>Here, unexposed/non-diseased are overrepresented. This results in an overestimate of the effect of the exposure. A way to think about this is that in</a:t>
            </a:r>
            <a:r>
              <a:rPr lang="en-US" baseline="0" dirty="0" smtClean="0"/>
              <a:t> the unexposed group (the reference group), it spuriously appears that most persons are non-diseased.   The more this occurs, the more that any exposed/diseased stands out as being different and hence the effect of exposure is overestimated.  </a:t>
            </a:r>
            <a:endParaRPr lang="en-US" dirty="0" smtClean="0"/>
          </a:p>
        </p:txBody>
      </p:sp>
    </p:spTree>
    <p:extLst>
      <p:ext uri="{BB962C8B-B14F-4D97-AF65-F5344CB8AC3E}">
        <p14:creationId xmlns:p14="http://schemas.microsoft.com/office/powerpoint/2010/main" val="27023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6</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Here is our roadmap for today.  We are going to start with a general discussion about error in clinical research.  We will describe a general framework you can use when thinking about your own work or critiquing others’ work.  In particular, we will distinguish between the two types of error: systematic error and random error.  Systematic error, also known as bias, poses a threat to internal validity.  Random error is the chance result of sampling error.   </a:t>
            </a:r>
          </a:p>
          <a:p>
            <a:endParaRPr lang="en-US" dirty="0" smtClean="0"/>
          </a:p>
          <a:p>
            <a:r>
              <a:rPr lang="en-US" dirty="0" smtClean="0"/>
              <a:t>Among the different forms of bias, we’ll then focus specifically today on selection bias.  We will start off by describing how  -- the mechanisms -- selection bias may occur.  We will discuss selection bias according to the research objective, meaning descriptive or analytic, and also by study design.   In case you have not encountered the terms, descriptive means where the goal is to estimate measures of disease occurrence, and analytic means estimating measures of disease association (Is some exposure associated with some outcome?).  We will discuss selection bias in cross-sectional, case-control, and longitudinal studies (i.e., a cohort study, which can be observational or an experimental trial). </a:t>
            </a:r>
          </a:p>
          <a:p>
            <a:endParaRPr lang="en-US" dirty="0" smtClean="0"/>
          </a:p>
          <a:p>
            <a:r>
              <a:rPr lang="en-US" dirty="0" smtClean="0"/>
              <a:t>By the way, I hope that by now everyone is suitably convinced that randomized interventional trials or even non-randomized interventional trials (interventional design</a:t>
            </a:r>
            <a:r>
              <a:rPr lang="en-US" baseline="0" dirty="0" smtClean="0"/>
              <a:t>s are </a:t>
            </a:r>
            <a:r>
              <a:rPr lang="en-US" dirty="0" smtClean="0"/>
              <a:t>also known as experimental designs) are just like cohort studies except that the exposure is given by the investigator instead of naturally occurring.  So, given that I think everyone here is doing either observational or experimental work, this discussion is pertinent to everyone.  </a:t>
            </a:r>
          </a:p>
          <a:p>
            <a:endParaRPr lang="en-US" dirty="0" smtClean="0"/>
          </a:p>
        </p:txBody>
      </p:sp>
    </p:spTree>
    <p:extLst>
      <p:ext uri="{BB962C8B-B14F-4D97-AF65-F5344CB8AC3E}">
        <p14:creationId xmlns:p14="http://schemas.microsoft.com/office/powerpoint/2010/main" val="369019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51</a:t>
            </a:fld>
            <a:endParaRPr lang="en-US"/>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smtClean="0"/>
              <a:t>How about here where the exposed but non-diseased are overrepresented?  Too many exposed and non-diseased would appear to indicate that exposure does not cause disease and hence there is underestimation of the effect of the exposure.</a:t>
            </a:r>
          </a:p>
        </p:txBody>
      </p:sp>
    </p:spTree>
    <p:extLst>
      <p:ext uri="{BB962C8B-B14F-4D97-AF65-F5344CB8AC3E}">
        <p14:creationId xmlns:p14="http://schemas.microsoft.com/office/powerpoint/2010/main" val="513699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6471328-8507-4C9C-94E7-B64777DD2B0D}" type="slidenum">
              <a:rPr lang="en-US"/>
              <a:pPr/>
              <a:t>52</a:t>
            </a:fld>
            <a:endParaRPr lang="en-US"/>
          </a:p>
        </p:txBody>
      </p:sp>
      <p:sp>
        <p:nvSpPr>
          <p:cNvPr id="149507" name="Rectangle 2"/>
          <p:cNvSpPr>
            <a:spLocks noGrp="1" noRot="1" noChangeAspect="1" noChangeArrowheads="1" noTextEdit="1"/>
          </p:cNvSpPr>
          <p:nvPr>
            <p:ph type="sldImg"/>
          </p:nvPr>
        </p:nvSpPr>
        <p:spPr>
          <a:xfrm>
            <a:off x="884238" y="695325"/>
            <a:ext cx="5222875" cy="3481388"/>
          </a:xfrm>
          <a:ln/>
        </p:spPr>
      </p:sp>
      <p:sp>
        <p:nvSpPr>
          <p:cNvPr id="149508" name="Rectangle 3"/>
          <p:cNvSpPr>
            <a:spLocks noGrp="1" noChangeArrowheads="1"/>
          </p:cNvSpPr>
          <p:nvPr>
            <p:ph type="body" idx="1"/>
          </p:nvPr>
        </p:nvSpPr>
        <p:spPr>
          <a:xfrm>
            <a:off x="931863" y="4408488"/>
            <a:ext cx="5127625" cy="4178300"/>
          </a:xfrm>
          <a:noFill/>
          <a:ln/>
        </p:spPr>
        <p:txBody>
          <a:bodyPr/>
          <a:lstStyle/>
          <a:p>
            <a:r>
              <a:rPr lang="en-US" smtClean="0"/>
              <a:t>Completing the loop.  How about here where the unexposed but diseased are overrepresented?  Too many unexposed and diseased would appear to indicate that exposure does not cause disease and hence there is underestimation of the effect of the exposure.</a:t>
            </a:r>
          </a:p>
        </p:txBody>
      </p:sp>
    </p:spTree>
    <p:extLst>
      <p:ext uri="{BB962C8B-B14F-4D97-AF65-F5344CB8AC3E}">
        <p14:creationId xmlns:p14="http://schemas.microsoft.com/office/powerpoint/2010/main" val="24358146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EFBE9794-268D-4AC6-80CB-A13D22BF1D0B}" type="slidenum">
              <a:rPr lang="en-US"/>
              <a:pPr/>
              <a:t>53</a:t>
            </a:fld>
            <a:endParaRPr lang="en-US"/>
          </a:p>
        </p:txBody>
      </p:sp>
      <p:sp>
        <p:nvSpPr>
          <p:cNvPr id="150531" name="Rectangle 2"/>
          <p:cNvSpPr>
            <a:spLocks noGrp="1" noRot="1" noChangeAspect="1" noChangeArrowheads="1" noTextEdit="1"/>
          </p:cNvSpPr>
          <p:nvPr>
            <p:ph type="sldImg"/>
          </p:nvPr>
        </p:nvSpPr>
        <p:spPr>
          <a:xfrm>
            <a:off x="884238" y="695325"/>
            <a:ext cx="5222875" cy="3481388"/>
          </a:xfrm>
          <a:ln/>
        </p:spPr>
      </p:sp>
      <p:sp>
        <p:nvSpPr>
          <p:cNvPr id="150532" name="Rectangle 3"/>
          <p:cNvSpPr>
            <a:spLocks noGrp="1" noChangeArrowheads="1"/>
          </p:cNvSpPr>
          <p:nvPr>
            <p:ph type="body" idx="1"/>
          </p:nvPr>
        </p:nvSpPr>
        <p:spPr>
          <a:xfrm>
            <a:off x="931863" y="4408488"/>
            <a:ext cx="5127625" cy="4178300"/>
          </a:xfrm>
          <a:noFill/>
          <a:ln/>
        </p:spPr>
        <p:txBody>
          <a:bodyPr/>
          <a:lstStyle/>
          <a:p>
            <a:r>
              <a:rPr lang="en-US" dirty="0" smtClean="0"/>
              <a:t>How about here?  These two cells are underrepresented relative to these two, but is this is a problem for our analytic objective?  No, it just means you enrolled fewer exposed persons but this had nothing to do with disease status.  This is unequal selection according just to exposure only, not to disease.  Remember, the rule is that for selection bias to occur, selection probabilities must differ according to both exposure and disease.  So, no selection bias ensues.</a:t>
            </a:r>
          </a:p>
        </p:txBody>
      </p:sp>
    </p:spTree>
    <p:extLst>
      <p:ext uri="{BB962C8B-B14F-4D97-AF65-F5344CB8AC3E}">
        <p14:creationId xmlns:p14="http://schemas.microsoft.com/office/powerpoint/2010/main" val="23568306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0EDA619-1EF4-4B97-94FC-EE29E279E4C7}" type="slidenum">
              <a:rPr lang="en-US"/>
              <a:pPr/>
              <a:t>54</a:t>
            </a:fld>
            <a:endParaRPr lang="en-US"/>
          </a:p>
        </p:txBody>
      </p:sp>
      <p:sp>
        <p:nvSpPr>
          <p:cNvPr id="151555" name="Rectangle 2"/>
          <p:cNvSpPr>
            <a:spLocks noGrp="1" noRot="1" noChangeAspect="1" noChangeArrowheads="1" noTextEdit="1"/>
          </p:cNvSpPr>
          <p:nvPr>
            <p:ph type="sldImg"/>
          </p:nvPr>
        </p:nvSpPr>
        <p:spPr>
          <a:xfrm>
            <a:off x="884238" y="695325"/>
            <a:ext cx="5222875" cy="3481388"/>
          </a:xfrm>
          <a:ln/>
        </p:spPr>
      </p:sp>
      <p:sp>
        <p:nvSpPr>
          <p:cNvPr id="151556" name="Rectangle 3"/>
          <p:cNvSpPr>
            <a:spLocks noGrp="1" noChangeArrowheads="1"/>
          </p:cNvSpPr>
          <p:nvPr>
            <p:ph type="body" idx="1"/>
          </p:nvPr>
        </p:nvSpPr>
        <p:spPr>
          <a:xfrm>
            <a:off x="931863" y="4408488"/>
            <a:ext cx="5127625" cy="4178300"/>
          </a:xfrm>
          <a:noFill/>
          <a:ln/>
        </p:spPr>
        <p:txBody>
          <a:bodyPr/>
          <a:lstStyle/>
          <a:p>
            <a:r>
              <a:rPr lang="en-US" dirty="0" smtClean="0"/>
              <a:t>Here is a numeric example.  Let’s say that both exposed diseased and exposed non-diseased are sampled with a 0.1% selection probability.  If we work through the math, the prevalence ratio is unchanged at 4.  </a:t>
            </a:r>
          </a:p>
          <a:p>
            <a:endParaRPr lang="en-US" dirty="0" smtClean="0"/>
          </a:p>
          <a:p>
            <a:r>
              <a:rPr lang="en-US" dirty="0" smtClean="0"/>
              <a:t>For selection bias to occur, selection probabilities must differ according to both exposure and disease.</a:t>
            </a:r>
          </a:p>
        </p:txBody>
      </p:sp>
    </p:spTree>
    <p:extLst>
      <p:ext uri="{BB962C8B-B14F-4D97-AF65-F5344CB8AC3E}">
        <p14:creationId xmlns:p14="http://schemas.microsoft.com/office/powerpoint/2010/main" val="631478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6401482B-0D66-43F2-989E-8D1187A373EB}" type="slidenum">
              <a:rPr lang="en-US"/>
              <a:pPr/>
              <a:t>55</a:t>
            </a:fld>
            <a:endParaRPr lang="en-US"/>
          </a:p>
        </p:txBody>
      </p:sp>
      <p:sp>
        <p:nvSpPr>
          <p:cNvPr id="152579" name="Rectangle 2"/>
          <p:cNvSpPr>
            <a:spLocks noGrp="1" noRot="1" noChangeAspect="1" noChangeArrowheads="1" noTextEdit="1"/>
          </p:cNvSpPr>
          <p:nvPr>
            <p:ph type="sldImg"/>
          </p:nvPr>
        </p:nvSpPr>
        <p:spPr>
          <a:xfrm>
            <a:off x="884238" y="695325"/>
            <a:ext cx="5222875" cy="3481388"/>
          </a:xfrm>
          <a:ln/>
        </p:spPr>
      </p:sp>
      <p:sp>
        <p:nvSpPr>
          <p:cNvPr id="152580" name="Rectangle 3"/>
          <p:cNvSpPr>
            <a:spLocks noGrp="1" noChangeArrowheads="1"/>
          </p:cNvSpPr>
          <p:nvPr>
            <p:ph type="body" idx="1"/>
          </p:nvPr>
        </p:nvSpPr>
        <p:spPr>
          <a:xfrm>
            <a:off x="931863" y="4408488"/>
            <a:ext cx="5127625" cy="4178300"/>
          </a:xfrm>
          <a:noFill/>
          <a:ln/>
        </p:spPr>
        <p:txBody>
          <a:bodyPr/>
          <a:lstStyle/>
          <a:p>
            <a:r>
              <a:rPr lang="en-US" dirty="0" smtClean="0"/>
              <a:t>How about here?  Same thing.  Unequal selection only according to disease</a:t>
            </a:r>
            <a:r>
              <a:rPr lang="en-US" baseline="0" dirty="0" smtClean="0"/>
              <a:t> but not according to exposure.  The non-diseased have a lower selection probability than the diseased.  </a:t>
            </a:r>
            <a:r>
              <a:rPr lang="en-US" dirty="0" smtClean="0"/>
              <a:t>Therefore, no selection bias ensues.</a:t>
            </a:r>
          </a:p>
          <a:p>
            <a:endParaRPr lang="en-US" dirty="0" smtClean="0"/>
          </a:p>
          <a:p>
            <a:r>
              <a:rPr lang="en-US" dirty="0" smtClean="0"/>
              <a:t>This selection</a:t>
            </a:r>
            <a:r>
              <a:rPr lang="en-US" baseline="0" dirty="0" smtClean="0"/>
              <a:t> pattern depicts a familiar study design.  It is a case-control study.  We know this because the non-diseased have a much lower selection probability than the diseased. </a:t>
            </a:r>
            <a:r>
              <a:rPr lang="en-US" dirty="0" smtClean="0"/>
              <a:t> </a:t>
            </a:r>
          </a:p>
        </p:txBody>
      </p:sp>
    </p:spTree>
    <p:extLst>
      <p:ext uri="{BB962C8B-B14F-4D97-AF65-F5344CB8AC3E}">
        <p14:creationId xmlns:p14="http://schemas.microsoft.com/office/powerpoint/2010/main" val="31230411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56</a:t>
            </a:fld>
            <a:endParaRPr lang="en-US"/>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smtClean="0"/>
              <a:t>Of course, as most of you have recognized, the problem is that unless you have enumerated the entire underlying source population, then you don’t know the selection probabilities in the various 4 cells of your</a:t>
            </a:r>
            <a:r>
              <a:rPr lang="en-US" baseline="0" dirty="0" smtClean="0"/>
              <a:t> study sample.</a:t>
            </a:r>
            <a:r>
              <a:rPr lang="en-US" dirty="0" smtClean="0"/>
              <a:t>  And, if you had enumerated the</a:t>
            </a:r>
            <a:r>
              <a:rPr lang="en-US" baseline="0" dirty="0" smtClean="0"/>
              <a:t> entire underlying source population, there would be no reason to do the study.  You would just analyze the source population.  </a:t>
            </a:r>
          </a:p>
          <a:p>
            <a:endParaRPr lang="en-US" baseline="0" dirty="0" smtClean="0"/>
          </a:p>
          <a:p>
            <a:r>
              <a:rPr lang="en-US" dirty="0" smtClean="0"/>
              <a:t>We depict our</a:t>
            </a:r>
            <a:r>
              <a:rPr lang="en-US" baseline="0" dirty="0" smtClean="0"/>
              <a:t> lack of knowledge about the selection probabilities </a:t>
            </a:r>
            <a:r>
              <a:rPr lang="en-US" dirty="0" smtClean="0"/>
              <a:t>here by placing question marks by the arrows.</a:t>
            </a:r>
            <a:r>
              <a:rPr lang="en-US" baseline="0" dirty="0" smtClean="0"/>
              <a:t>  W</a:t>
            </a:r>
            <a:r>
              <a:rPr lang="en-US" dirty="0" smtClean="0"/>
              <a:t>e don’t, in practice, know their intensity or weight.  We don’t, in practice, know the selection probabilities.  The best we can do – if anything --  is make</a:t>
            </a:r>
            <a:r>
              <a:rPr lang="en-US" baseline="0" dirty="0" smtClean="0"/>
              <a:t> educated guesses based upon the context if the selection probabilities are equal or unequal.  </a:t>
            </a:r>
            <a:endParaRPr lang="en-US" dirty="0" smtClean="0"/>
          </a:p>
        </p:txBody>
      </p:sp>
    </p:spTree>
    <p:extLst>
      <p:ext uri="{BB962C8B-B14F-4D97-AF65-F5344CB8AC3E}">
        <p14:creationId xmlns:p14="http://schemas.microsoft.com/office/powerpoint/2010/main" val="27824794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57</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These guesses can</a:t>
            </a:r>
            <a:r>
              <a:rPr lang="en-US" baseline="0" dirty="0" smtClean="0"/>
              <a:t> be made keeping the requirements for selection bias in mind and how the study sample was identified.  T</a:t>
            </a:r>
            <a:r>
              <a:rPr lang="en-US" dirty="0" smtClean="0"/>
              <a:t>o summarize, for selection bias to occur we need to see that people’s selection into a study or retention in the study must be influenced by (or associated with) both his/her exposure and outcomes.  </a:t>
            </a:r>
          </a:p>
          <a:p>
            <a:endParaRPr lang="en-US" dirty="0" smtClean="0"/>
          </a:p>
          <a:p>
            <a:r>
              <a:rPr lang="en-US" dirty="0" smtClean="0"/>
              <a:t>This top figure</a:t>
            </a:r>
            <a:r>
              <a:rPr lang="en-US" baseline="0" dirty="0" smtClean="0"/>
              <a:t> </a:t>
            </a:r>
            <a:r>
              <a:rPr lang="en-US" dirty="0" smtClean="0"/>
              <a:t>is the way to remember what is needed.  It shows how both exposure status and disease</a:t>
            </a:r>
            <a:r>
              <a:rPr lang="en-US" baseline="0" dirty="0" smtClean="0"/>
              <a:t> status are directly influencing selection and/or retention.</a:t>
            </a:r>
            <a:endParaRPr lang="en-US" dirty="0" smtClean="0"/>
          </a:p>
          <a:p>
            <a:endParaRPr lang="en-US" dirty="0" smtClean="0"/>
          </a:p>
          <a:p>
            <a:r>
              <a:rPr lang="en-US" dirty="0" smtClean="0"/>
              <a:t>Actually, exposure need not be directly responsible for selection.  Exposure might just be associated with selection.  And, disease status need not be directly associated but rather it can just be associated with selection.  These are shown</a:t>
            </a:r>
            <a:r>
              <a:rPr lang="en-US" baseline="0" dirty="0" smtClean="0"/>
              <a:t> in the second row of figures.</a:t>
            </a:r>
            <a:endParaRPr lang="en-US" dirty="0" smtClean="0"/>
          </a:p>
          <a:p>
            <a:endParaRPr lang="en-US" dirty="0" smtClean="0"/>
          </a:p>
          <a:p>
            <a:r>
              <a:rPr lang="en-US" dirty="0" smtClean="0"/>
              <a:t>Or, as shown</a:t>
            </a:r>
            <a:r>
              <a:rPr lang="en-US" baseline="0" dirty="0" smtClean="0"/>
              <a:t> in the bottom panel, both exposure and disease may only be associated with selection/retention; they are not directly responsible</a:t>
            </a:r>
            <a:r>
              <a:rPr lang="en-US" dirty="0" smtClean="0"/>
              <a:t>.  </a:t>
            </a:r>
          </a:p>
          <a:p>
            <a:endParaRPr lang="en-US" dirty="0" smtClean="0"/>
          </a:p>
          <a:p>
            <a:r>
              <a:rPr lang="en-US" dirty="0" smtClean="0"/>
              <a:t>We are going to return to these diagrams, which we will call directed acyclic graphs, later in the course.  They turn out to be very handy in understanding selection bias. You can also read about them in the optional reading for this week if you want to get started</a:t>
            </a:r>
            <a:r>
              <a:rPr lang="en-US" baseline="0" dirty="0" smtClean="0"/>
              <a:t> now</a:t>
            </a:r>
            <a:r>
              <a:rPr lang="en-US" dirty="0" smtClean="0"/>
              <a:t>.  </a:t>
            </a:r>
          </a:p>
        </p:txBody>
      </p:sp>
    </p:spTree>
    <p:extLst>
      <p:ext uri="{BB962C8B-B14F-4D97-AF65-F5344CB8AC3E}">
        <p14:creationId xmlns:p14="http://schemas.microsoft.com/office/powerpoint/2010/main" val="37613718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Here is another way</a:t>
            </a:r>
            <a:r>
              <a:rPr lang="en-US" baseline="0" dirty="0" smtClean="0"/>
              <a:t> to understand why selection into a study sample in ways that are related with exposure and outcome can induce bias. </a:t>
            </a:r>
          </a:p>
          <a:p>
            <a:endParaRPr lang="en-US" baseline="0" dirty="0" smtClean="0"/>
          </a:p>
          <a:p>
            <a:r>
              <a:rPr lang="en-US" baseline="0" dirty="0" smtClean="0"/>
              <a:t>As an example, let’s say that we want to study the relationship between intelligence and family wealth in young.</a:t>
            </a:r>
          </a:p>
          <a:p>
            <a:endParaRPr lang="en-US" baseline="0" dirty="0" smtClean="0"/>
          </a:p>
          <a:p>
            <a:r>
              <a:rPr lang="en-US" baseline="0" dirty="0" smtClean="0"/>
              <a:t>And, let’s say that we are going to do this study among undergraduates at Harvard, a university where it is widely rumored/appreciated that admission is related to intelligence or family wealth.   </a:t>
            </a:r>
          </a:p>
          <a:p>
            <a:endParaRPr lang="en-US" baseline="0" dirty="0" smtClean="0"/>
          </a:p>
          <a:p>
            <a:r>
              <a:rPr lang="en-US" baseline="0" dirty="0" smtClean="0"/>
              <a:t>Here are the data.</a:t>
            </a:r>
          </a:p>
          <a:p>
            <a:endParaRPr lang="en-US" baseline="0" dirty="0" smtClean="0"/>
          </a:p>
          <a:p>
            <a:r>
              <a:rPr lang="en-US" baseline="0" dirty="0" smtClean="0"/>
              <a:t>These data are not surprising </a:t>
            </a:r>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because the more a subject has of one attribute that got him into the sample, the less he will need of the another.  If you don’t believe that, you will certainly believe that if a subject has none of one attribute, he must have a lot of the other.  Otherwise, he would not be at Harvard.  </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In the end, the data will show a relationship between intelligence and family wealth in the study sample.  This will be an inverse or indirect relationship.  We know, of course, that this not true in the true target population of all young adults.  There likely is no inherent relationship between family wealth and native intelligence.  If one does exist, it is not an inverse one.  This wrong inference is the result/manifestation of selection bias.  </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(Note: These are fictitious data and are not meant to reflect on any particular university in any way.)</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58</a:t>
            </a:fld>
            <a:endParaRPr lang="en-US"/>
          </a:p>
        </p:txBody>
      </p:sp>
    </p:spTree>
    <p:extLst>
      <p:ext uri="{BB962C8B-B14F-4D97-AF65-F5344CB8AC3E}">
        <p14:creationId xmlns:p14="http://schemas.microsoft.com/office/powerpoint/2010/main" val="32376710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59</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Now that we understand the basics about selection bias, let’s discuss it specifically by analytic study design.   To do</a:t>
            </a:r>
            <a:r>
              <a:rPr lang="en-US" baseline="0" dirty="0" smtClean="0"/>
              <a:t> this, most of the examples that follow are unusual situations where the investigators went the extra mile, in one shape or form, to illustrate selection bias. </a:t>
            </a:r>
            <a:endParaRPr lang="en-US" dirty="0" smtClean="0"/>
          </a:p>
        </p:txBody>
      </p:sp>
    </p:spTree>
    <p:extLst>
      <p:ext uri="{BB962C8B-B14F-4D97-AF65-F5344CB8AC3E}">
        <p14:creationId xmlns:p14="http://schemas.microsoft.com/office/powerpoint/2010/main" val="40927061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60</a:t>
            </a:fld>
            <a:endParaRPr lang="en-US"/>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smtClean="0"/>
              <a:t>As</a:t>
            </a:r>
            <a:r>
              <a:rPr lang="en-US" baseline="0" dirty="0" smtClean="0"/>
              <a:t> we consider selection bias in cross-sectional studies, t</a:t>
            </a:r>
            <a:r>
              <a:rPr lang="en-US" dirty="0" smtClean="0"/>
              <a:t>he one thing that should cross your mind immediately with cross-sectional studies is that the presence of exposure AND disease at the time you select subjects sets the</a:t>
            </a:r>
            <a:r>
              <a:rPr lang="en-US" baseline="0" dirty="0" smtClean="0"/>
              <a:t> stage for the potential </a:t>
            </a:r>
            <a:r>
              <a:rPr lang="en-US" dirty="0" smtClean="0"/>
              <a:t>for selection bias. </a:t>
            </a:r>
          </a:p>
        </p:txBody>
      </p:sp>
    </p:spTree>
    <p:extLst>
      <p:ext uri="{BB962C8B-B14F-4D97-AF65-F5344CB8AC3E}">
        <p14:creationId xmlns:p14="http://schemas.microsoft.com/office/powerpoint/2010/main" val="1983466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B311E36-5154-4ED4-929D-8F376F76D16F}" type="slidenum">
              <a:rPr lang="en-US"/>
              <a:pPr/>
              <a:t>7</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smtClean="0"/>
              <a:t>Before we get too far today, we need to warn everyone that we are shifting gears in the course and today will feature a lot of theory.  We won’t have many equations or cook-book algorithms.  Why is this?  It is because identifying, or importantly in the design of your studies, preventing, bias is not a “plug and play” or formulaic process.  In other words, there is nothing automatic you can do, no software that you will do it for you.  Identifying bias requires human intelligence and that means it requires sound knowledge of theory and deep subject</a:t>
            </a:r>
            <a:r>
              <a:rPr lang="en-US" baseline="0" dirty="0" smtClean="0"/>
              <a:t> matter expertise</a:t>
            </a:r>
            <a:r>
              <a:rPr lang="en-US" dirty="0" smtClean="0"/>
              <a:t>.</a:t>
            </a:r>
          </a:p>
          <a:p>
            <a:endParaRPr lang="en-US" dirty="0" smtClean="0"/>
          </a:p>
          <a:p>
            <a:r>
              <a:rPr lang="en-US" dirty="0" smtClean="0"/>
              <a:t>Finally, we will often depart considerably from the S and N textbook, attempting to give a clearer view of the material, and, in some cases, a more modern view.</a:t>
            </a:r>
          </a:p>
        </p:txBody>
      </p:sp>
    </p:spTree>
    <p:extLst>
      <p:ext uri="{BB962C8B-B14F-4D97-AF65-F5344CB8AC3E}">
        <p14:creationId xmlns:p14="http://schemas.microsoft.com/office/powerpoint/2010/main" val="18705374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61</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That said,</a:t>
            </a:r>
            <a:r>
              <a:rPr lang="en-US" baseline="0" dirty="0" smtClean="0"/>
              <a:t> let’s think about the generic mechanisms that can lead to unequal selection probabilities in cross-sectional studies.  </a:t>
            </a:r>
            <a:r>
              <a:rPr lang="en-US" dirty="0" smtClean="0"/>
              <a:t>Let’s do this by remembering our schematic which is that all cross-sectional studies are sampled from an underlying cohort.   In this case, we have depicted</a:t>
            </a:r>
            <a:r>
              <a:rPr lang="en-US" baseline="0" dirty="0" smtClean="0"/>
              <a:t> a fixed cohort, but it could also be a dynamic one. </a:t>
            </a:r>
            <a:r>
              <a:rPr lang="en-US" dirty="0" smtClean="0"/>
              <a:t> Remember this figure from the text?  With this in mind, and assuming that the goal is to identify determinants of disease development (etiologic/causal research and not survival after disease), what are the mechanisms of how unequal selection probabilities – which are related to exposure and disease -- might occur in cross-sectional studies?  </a:t>
            </a:r>
          </a:p>
          <a:p>
            <a:endParaRPr lang="en-US" dirty="0" smtClean="0"/>
          </a:p>
          <a:p>
            <a:r>
              <a:rPr lang="en-US" dirty="0" smtClean="0"/>
              <a:t>There are really three basic mechanisms, and they can be inferred by looking at the figure.  The first is making</a:t>
            </a:r>
            <a:r>
              <a:rPr lang="en-US" baseline="0" dirty="0" smtClean="0"/>
              <a:t> an unwise choice of a study sample.  For example, if it was your goal to study the relationship between intelligence and family wealth,  it would be an unwise choice by the investigators to choose a sample of Harvard students for the study for the reasons we explained earlier.   The second mechanism is because of </a:t>
            </a:r>
            <a:r>
              <a:rPr lang="en-US" dirty="0" smtClean="0"/>
              <a:t>non-participation among those </a:t>
            </a:r>
            <a:r>
              <a:rPr lang="en-US" dirty="0" err="1" smtClean="0"/>
              <a:t>eligibles</a:t>
            </a:r>
            <a:r>
              <a:rPr lang="en-US" dirty="0" smtClean="0"/>
              <a:t> that you do actually have a chance to access.  This is called “non-response” or “refusal”, which means that of the persons who are eligible to be in the study (i.e. they are alive and accessible at the time you conduct the study), some might refuse to participate.  If they do so according to the exposure and outcome status, then unequal selection probabilities and selection</a:t>
            </a:r>
            <a:r>
              <a:rPr lang="en-US" baseline="0" dirty="0" smtClean="0"/>
              <a:t> bias</a:t>
            </a:r>
            <a:r>
              <a:rPr lang="en-US" dirty="0" smtClean="0"/>
              <a:t> ensue.  This is depicted here in item 2.  </a:t>
            </a:r>
          </a:p>
          <a:p>
            <a:endParaRPr lang="en-US" dirty="0" smtClean="0"/>
          </a:p>
          <a:p>
            <a:r>
              <a:rPr lang="en-US" dirty="0" smtClean="0"/>
              <a:t>The third mechanism comes from recalling that there is a lot going on in cross-sectional studies that influences if people are around at the time of your study.  In other words, in the underlying cohort, some people may never become accessible to ask to see if they want to participate.   This is because of drop out, a competing event,  or death from the disease in question.  If these</a:t>
            </a:r>
            <a:r>
              <a:rPr lang="en-US" baseline="0" dirty="0" smtClean="0"/>
              <a:t> mechanisms of following out of the available study population are influenced by/associated with both exposure and outcome, then selection bias will ensue.  </a:t>
            </a:r>
            <a:endParaRPr lang="en-US" dirty="0" smtClean="0"/>
          </a:p>
        </p:txBody>
      </p:sp>
    </p:spTree>
    <p:extLst>
      <p:ext uri="{BB962C8B-B14F-4D97-AF65-F5344CB8AC3E}">
        <p14:creationId xmlns:p14="http://schemas.microsoft.com/office/powerpoint/2010/main" val="35240592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EB018250-A410-4C5D-8320-07EC01B77D4C}" type="slidenum">
              <a:rPr lang="en-US"/>
              <a:pPr/>
              <a:t>62</a:t>
            </a:fld>
            <a:endParaRPr lang="en-US"/>
          </a:p>
        </p:txBody>
      </p:sp>
      <p:sp>
        <p:nvSpPr>
          <p:cNvPr id="157699" name="Rectangle 2"/>
          <p:cNvSpPr>
            <a:spLocks noGrp="1" noRot="1" noChangeAspect="1" noChangeArrowheads="1" noTextEdit="1"/>
          </p:cNvSpPr>
          <p:nvPr>
            <p:ph type="sldImg"/>
          </p:nvPr>
        </p:nvSpPr>
        <p:spPr>
          <a:xfrm>
            <a:off x="884238" y="695325"/>
            <a:ext cx="5222875" cy="3481388"/>
          </a:xfrm>
          <a:ln/>
        </p:spPr>
      </p:sp>
      <p:sp>
        <p:nvSpPr>
          <p:cNvPr id="157700" name="Rectangle 3"/>
          <p:cNvSpPr>
            <a:spLocks noGrp="1" noChangeArrowheads="1"/>
          </p:cNvSpPr>
          <p:nvPr>
            <p:ph type="body" idx="1"/>
          </p:nvPr>
        </p:nvSpPr>
        <p:spPr>
          <a:xfrm>
            <a:off x="931863" y="4408488"/>
            <a:ext cx="5127625" cy="4178300"/>
          </a:xfrm>
          <a:noFill/>
          <a:ln/>
        </p:spPr>
        <p:txBody>
          <a:bodyPr/>
          <a:lstStyle/>
          <a:p>
            <a:r>
              <a:rPr lang="en-US" dirty="0" smtClean="0"/>
              <a:t>Are there any empiric examples of these mechanism?  What we just listed are the theoretical mechanisms and typically we cannot be sure if they are occurring, unless investigators go the extra mile to investigate.  In this example, a cross-sectional population-based study of cardiovascular disease in adults in Southern California, the researchers tracked down the participants who initially refused to participate.  In one of the analyses, the authors were studying the association between hyperlipidemia (high levels of fat in the blood) and presence of cardiovascular disease, as evidenced by history of heart attack. In this 2 x2  table are the results using the participants who agreed to participate.  Overall,  83% of approached subjects agreed to participate.  You would typically think this is pretty good, but you actually don’t know the individual selection probabilities into the 4 cells.  </a:t>
            </a:r>
          </a:p>
        </p:txBody>
      </p:sp>
    </p:spTree>
    <p:extLst>
      <p:ext uri="{BB962C8B-B14F-4D97-AF65-F5344CB8AC3E}">
        <p14:creationId xmlns:p14="http://schemas.microsoft.com/office/powerpoint/2010/main" val="3876460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1C856B5-E04D-433A-9E35-BAF0C91E11FF}" type="slidenum">
              <a:rPr lang="en-US"/>
              <a:pPr/>
              <a:t>63</a:t>
            </a:fld>
            <a:endParaRPr lang="en-US"/>
          </a:p>
        </p:txBody>
      </p:sp>
      <p:sp>
        <p:nvSpPr>
          <p:cNvPr id="158723" name="Rectangle 2"/>
          <p:cNvSpPr>
            <a:spLocks noGrp="1" noRot="1" noChangeAspect="1" noChangeArrowheads="1" noTextEdit="1"/>
          </p:cNvSpPr>
          <p:nvPr>
            <p:ph type="sldImg"/>
          </p:nvPr>
        </p:nvSpPr>
        <p:spPr>
          <a:xfrm>
            <a:off x="884238" y="695325"/>
            <a:ext cx="5222875" cy="3481388"/>
          </a:xfrm>
          <a:ln/>
        </p:spPr>
      </p:sp>
      <p:sp>
        <p:nvSpPr>
          <p:cNvPr id="158724" name="Rectangle 3"/>
          <p:cNvSpPr>
            <a:spLocks noGrp="1" noChangeArrowheads="1"/>
          </p:cNvSpPr>
          <p:nvPr>
            <p:ph type="body" idx="1"/>
          </p:nvPr>
        </p:nvSpPr>
        <p:spPr>
          <a:xfrm>
            <a:off x="931863" y="4408488"/>
            <a:ext cx="5127625" cy="4178300"/>
          </a:xfrm>
          <a:noFill/>
          <a:ln/>
        </p:spPr>
        <p:txBody>
          <a:bodyPr/>
          <a:lstStyle/>
          <a:p>
            <a:r>
              <a:rPr lang="en-US" dirty="0" smtClean="0"/>
              <a:t>As I mentioned, the authors went the extra mile and tracked down those subjects who initially declined to participate.  This is similar to what Elvin did in his Ugandan work.  They would not take no for an answer. Here is what they found when they added in the responses from the initial non-responders.  The %’s in the cells are the percentages of subjects queried originally that participated. In these cells, we state that the percentages were 100%, because the authors got answers from everyone who was initially approached.  Hence, this 2 x 2 therefore can be considered truth (assuming no other threats from selection bias, or measurement bias, or confounding).  The odds ratio is 3.3.    </a:t>
            </a:r>
          </a:p>
        </p:txBody>
      </p:sp>
    </p:spTree>
    <p:extLst>
      <p:ext uri="{BB962C8B-B14F-4D97-AF65-F5344CB8AC3E}">
        <p14:creationId xmlns:p14="http://schemas.microsoft.com/office/powerpoint/2010/main" val="35161043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C798D8F8-8CAB-4EBB-928C-3406CEC5CE89}" type="slidenum">
              <a:rPr lang="en-US"/>
              <a:pPr/>
              <a:t>64</a:t>
            </a:fld>
            <a:endParaRPr lang="en-US"/>
          </a:p>
        </p:txBody>
      </p:sp>
      <p:sp>
        <p:nvSpPr>
          <p:cNvPr id="159747" name="Rectangle 2"/>
          <p:cNvSpPr>
            <a:spLocks noGrp="1" noRot="1" noChangeAspect="1" noChangeArrowheads="1" noTextEdit="1"/>
          </p:cNvSpPr>
          <p:nvPr>
            <p:ph type="sldImg"/>
          </p:nvPr>
        </p:nvSpPr>
        <p:spPr>
          <a:xfrm>
            <a:off x="884238" y="695325"/>
            <a:ext cx="5222875" cy="3481388"/>
          </a:xfrm>
          <a:ln/>
        </p:spPr>
      </p:sp>
      <p:sp>
        <p:nvSpPr>
          <p:cNvPr id="159748" name="Rectangle 3"/>
          <p:cNvSpPr>
            <a:spLocks noGrp="1" noChangeArrowheads="1"/>
          </p:cNvSpPr>
          <p:nvPr>
            <p:ph type="body" idx="1"/>
          </p:nvPr>
        </p:nvSpPr>
        <p:spPr>
          <a:xfrm>
            <a:off x="931863" y="4408488"/>
            <a:ext cx="5127625" cy="4178300"/>
          </a:xfrm>
          <a:noFill/>
          <a:ln/>
        </p:spPr>
        <p:txBody>
          <a:bodyPr/>
          <a:lstStyle/>
          <a:p>
            <a:r>
              <a:rPr lang="en-US" dirty="0" smtClean="0"/>
              <a:t>Remember, this compares to an odds ratio of 3.6 that the authors derived solely from the subjects who responded.  Now that we know the numbers of persons in the 4 cells in the source population, as seen in the table in the upper right, we can set them to 100%.  We can then figure out the selection probabilities that led to the study sample.  They are listed here.  You can now see that they are not equal in the 4 cells and they do differ according to both exposure and disease.  This cell (exposed/non-diseased) is slightly overrepresented but this cell (unexposed/diseased) is very underrepresented.  The net result is that this is going to tend to </a:t>
            </a:r>
            <a:r>
              <a:rPr lang="en-US" dirty="0" err="1" smtClean="0"/>
              <a:t>overerestimate</a:t>
            </a:r>
            <a:r>
              <a:rPr lang="en-US" dirty="0" smtClean="0"/>
              <a:t> the association between </a:t>
            </a:r>
            <a:r>
              <a:rPr lang="en-US" dirty="0" err="1" smtClean="0"/>
              <a:t>hyperlipidemia</a:t>
            </a:r>
            <a:r>
              <a:rPr lang="en-US" dirty="0" smtClean="0"/>
              <a:t> and heart attack.  The difference between 3.6 and 3.3, about 10%, is from selection bias.  </a:t>
            </a:r>
          </a:p>
          <a:p>
            <a:endParaRPr lang="en-US" dirty="0" smtClean="0"/>
          </a:p>
          <a:p>
            <a:r>
              <a:rPr lang="en-US" dirty="0" smtClean="0"/>
              <a:t>It can also be shown that an odds ratio of the response probabilities represents the factor by which the observed odds ratio is biased in relation to the truth. In this case, (0.83)(0.83)/(0.87)(0.72) = 1.10.  The true odds ratio, 3.3, time the response probability odds ratio, 1.1, is equal to the observed odds ratio of 3.6.  </a:t>
            </a:r>
          </a:p>
          <a:p>
            <a:endParaRPr lang="en-US" dirty="0" smtClean="0"/>
          </a:p>
          <a:p>
            <a:r>
              <a:rPr lang="en-US" dirty="0" smtClean="0"/>
              <a:t>It is not easy to explain what human behavior or motivation would lead to this result.  Sometimes, a “worried well” pattern occurs when persons with risk factors but not actual disease have the highest response percentages, but when this occurs there is an underestimate in the observed data between the risk factor and disease.  A higher response probability in the worried well did occur here (87%), but this was overshadowed by a low response percentage among those with disease but no risk factor.  The study’s authors were not able to explain this, which illustrates how the direction and magnitude of non-response is not easy to predict.</a:t>
            </a:r>
          </a:p>
        </p:txBody>
      </p:sp>
    </p:spTree>
    <p:extLst>
      <p:ext uri="{BB962C8B-B14F-4D97-AF65-F5344CB8AC3E}">
        <p14:creationId xmlns:p14="http://schemas.microsoft.com/office/powerpoint/2010/main" val="3891763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3A1E13E1-D512-49E7-88CF-47B3DCFE2FD9}" type="slidenum">
              <a:rPr lang="en-US"/>
              <a:pPr/>
              <a:t>65</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en-US" dirty="0" smtClean="0"/>
              <a:t>A 10% difference in between true odds ratio and observed does not seem too bad, but these authors went on to show much greater differences when looking at a variety of other analyses.  For example, among men, when looking at the association between family history of myocardial infarction (MI) and the presence of heart failure, the observed odds ratio was inflated by 63% relative to the truth.  Some other examples featured underestimation by 32%, overestimation by 59%, and underestimation by 34%.  What is at fault here:  The study design was fine (a population-based study). The fault rests with the humans who did not want to participate.  This is sometimes called non-response bias.</a:t>
            </a:r>
          </a:p>
        </p:txBody>
      </p:sp>
    </p:spTree>
    <p:extLst>
      <p:ext uri="{BB962C8B-B14F-4D97-AF65-F5344CB8AC3E}">
        <p14:creationId xmlns:p14="http://schemas.microsoft.com/office/powerpoint/2010/main" val="27188323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66</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Again, the mechanism at play here is called “non-response” or “refusal”, which means that of the persons who are eligible to be in the study (i.e. they are alive and accessible at the time you conduct the study), some might refuse to participate.  </a:t>
            </a:r>
          </a:p>
        </p:txBody>
      </p:sp>
    </p:spTree>
    <p:extLst>
      <p:ext uri="{BB962C8B-B14F-4D97-AF65-F5344CB8AC3E}">
        <p14:creationId xmlns:p14="http://schemas.microsoft.com/office/powerpoint/2010/main" val="35240592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67</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For an</a:t>
            </a:r>
            <a:r>
              <a:rPr lang="en-US" baseline="0" dirty="0" smtClean="0"/>
              <a:t> example of the 3</a:t>
            </a:r>
            <a:r>
              <a:rPr lang="en-US" baseline="30000" dirty="0" smtClean="0"/>
              <a:t>rd</a:t>
            </a:r>
            <a:r>
              <a:rPr lang="en-US" baseline="0" dirty="0" smtClean="0"/>
              <a:t> mechanism of unequal selection probabilities in a cross-sectional study, please see the Extra Slides</a:t>
            </a:r>
            <a:endParaRPr lang="en-US" dirty="0" smtClean="0"/>
          </a:p>
        </p:txBody>
      </p:sp>
    </p:spTree>
    <p:extLst>
      <p:ext uri="{BB962C8B-B14F-4D97-AF65-F5344CB8AC3E}">
        <p14:creationId xmlns:p14="http://schemas.microsoft.com/office/powerpoint/2010/main" val="35240592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68</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smtClean="0"/>
              <a:t>Let’s turn now to case-control studies.  Here is an incidence density sampling design – an ideal way to choose controls – within a fixed cohort.  What are the mechanisms of unequal selection probability in case-controls studies?  The diagram helps us to enumerate them.  The biggest problem, the most common mechanism, one we have already covered in the course, is choosing the wrong group</a:t>
            </a:r>
            <a:r>
              <a:rPr lang="en-US" baseline="0" dirty="0" smtClean="0"/>
              <a:t> of controls in the first place </a:t>
            </a:r>
            <a:r>
              <a:rPr lang="en-US" dirty="0" smtClean="0"/>
              <a:t>because you did not follow the study base principle.  We therefore call this a violation of the study base principle.  However, this is not the only mechanism of generating unequal selection probabilities because you still have all of the mechanisms that were present in cross-sectional studies.   That these two other mechanisms can and do occur in case-control studies is because exposure and disease are already present at the outset of case-control studies, just like in cross-sectional studies.  A case-control study can suffer bias from non-response even when the proper control group is identified (i.e. study base principle is followed);</a:t>
            </a:r>
            <a:r>
              <a:rPr lang="en-US" baseline="0" dirty="0" smtClean="0"/>
              <a:t> this is mechanism #2.  </a:t>
            </a:r>
            <a:r>
              <a:rPr lang="en-US" dirty="0" smtClean="0"/>
              <a:t> Or,</a:t>
            </a:r>
            <a:r>
              <a:rPr lang="en-US" baseline="0" dirty="0" smtClean="0"/>
              <a:t> in mechanism #3, bias will occur</a:t>
            </a:r>
            <a:r>
              <a:rPr lang="en-US" dirty="0" smtClean="0"/>
              <a:t> when drop </a:t>
            </a:r>
            <a:r>
              <a:rPr lang="en-US" dirty="0" smtClean="0"/>
              <a:t>out</a:t>
            </a:r>
            <a:r>
              <a:rPr lang="en-US" baseline="0" dirty="0" smtClean="0"/>
              <a:t> and/or</a:t>
            </a:r>
            <a:r>
              <a:rPr lang="en-US" dirty="0" smtClean="0"/>
              <a:t> </a:t>
            </a:r>
            <a:r>
              <a:rPr lang="en-US" dirty="0" smtClean="0"/>
              <a:t>competing </a:t>
            </a:r>
            <a:r>
              <a:rPr lang="en-US" dirty="0" smtClean="0"/>
              <a:t>events</a:t>
            </a:r>
            <a:r>
              <a:rPr lang="en-US" baseline="0" dirty="0" smtClean="0"/>
              <a:t> </a:t>
            </a:r>
            <a:r>
              <a:rPr lang="en-US" baseline="0" dirty="0" smtClean="0"/>
              <a:t>are influenced by/associated with both </a:t>
            </a:r>
            <a:r>
              <a:rPr lang="en-US" dirty="0" smtClean="0"/>
              <a:t>exposure and disease.</a:t>
            </a:r>
            <a:r>
              <a:rPr lang="en-US" baseline="0" dirty="0" smtClean="0"/>
              <a:t>  </a:t>
            </a:r>
            <a:endParaRPr lang="en-US" dirty="0" smtClean="0"/>
          </a:p>
        </p:txBody>
      </p:sp>
    </p:spTree>
    <p:extLst>
      <p:ext uri="{BB962C8B-B14F-4D97-AF65-F5344CB8AC3E}">
        <p14:creationId xmlns:p14="http://schemas.microsoft.com/office/powerpoint/2010/main" val="19649085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68F517FD-EAAA-43F9-BD37-48A8BF1D26FD}" type="slidenum">
              <a:rPr lang="en-US"/>
              <a:pPr/>
              <a:t>69</a:t>
            </a:fld>
            <a:endParaRPr lang="en-US"/>
          </a:p>
        </p:txBody>
      </p:sp>
      <p:sp>
        <p:nvSpPr>
          <p:cNvPr id="1669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B20435A8-4A38-4BA8-AADD-5A7C0E092F88}" type="slidenum">
              <a:rPr lang="en-US" sz="1200"/>
              <a:pPr algn="r" defTabSz="930275"/>
              <a:t>69</a:t>
            </a:fld>
            <a:endParaRPr lang="en-US" sz="1200"/>
          </a:p>
        </p:txBody>
      </p:sp>
      <p:sp>
        <p:nvSpPr>
          <p:cNvPr id="166916" name="Rectangle 2"/>
          <p:cNvSpPr>
            <a:spLocks noGrp="1" noRot="1" noChangeAspect="1" noChangeArrowheads="1" noTextEdit="1"/>
          </p:cNvSpPr>
          <p:nvPr>
            <p:ph type="sldImg"/>
          </p:nvPr>
        </p:nvSpPr>
        <p:spPr>
          <a:xfrm>
            <a:off x="884238" y="695325"/>
            <a:ext cx="5222875" cy="3481388"/>
          </a:xfrm>
          <a:ln/>
        </p:spPr>
      </p:sp>
      <p:sp>
        <p:nvSpPr>
          <p:cNvPr id="166917" name="Rectangle 3"/>
          <p:cNvSpPr>
            <a:spLocks noGrp="1" noChangeArrowheads="1"/>
          </p:cNvSpPr>
          <p:nvPr>
            <p:ph type="body" idx="1"/>
          </p:nvPr>
        </p:nvSpPr>
        <p:spPr>
          <a:xfrm>
            <a:off x="931863" y="4408488"/>
            <a:ext cx="5127625" cy="4178300"/>
          </a:xfrm>
          <a:noFill/>
          <a:ln/>
        </p:spPr>
        <p:txBody>
          <a:bodyPr/>
          <a:lstStyle/>
          <a:p>
            <a:r>
              <a:rPr lang="en-US" dirty="0" smtClean="0"/>
              <a:t>One of the most famous case-control studies evaluated the association between coffee consumption and pancreatic cancer.</a:t>
            </a:r>
          </a:p>
          <a:p>
            <a:endParaRPr lang="en-US" dirty="0" smtClean="0"/>
          </a:p>
          <a:p>
            <a:r>
              <a:rPr lang="en-US" dirty="0" smtClean="0"/>
              <a:t>In this study, the cases were defined as all patients with histologically confirmed pancreatic cancer in any of 11 hospitals in</a:t>
            </a:r>
            <a:r>
              <a:rPr lang="en-US" baseline="0" dirty="0" smtClean="0"/>
              <a:t> </a:t>
            </a:r>
            <a:r>
              <a:rPr lang="en-US" dirty="0" smtClean="0"/>
              <a:t>Boston (a city in the U.S.) or Rhode Island (a small state in the</a:t>
            </a:r>
            <a:r>
              <a:rPr lang="en-US" baseline="0" dirty="0" smtClean="0"/>
              <a:t> U.S</a:t>
            </a:r>
            <a:r>
              <a:rPr lang="en-US" dirty="0" smtClean="0"/>
              <a:t>.).  </a:t>
            </a:r>
          </a:p>
          <a:p>
            <a:endParaRPr lang="en-US" dirty="0" smtClean="0"/>
          </a:p>
          <a:p>
            <a:r>
              <a:rPr lang="en-US" dirty="0" smtClean="0"/>
              <a:t>What is the study base that gave rise to the cases?   Is it primary or secondary?  Answer: secondary.   This is because there</a:t>
            </a:r>
            <a:r>
              <a:rPr lang="en-US" baseline="0" dirty="0" smtClean="0"/>
              <a:t> is no tangible defined underlying cohort that gave rise to the cases.  Our might be tempted to say all of the people of Boston or Rhode Island, but persons outside of Boston and Rhode Island will use these hospitals if they had developed pancreatic cancer.  Furthermore, not all new cases of pancreatic cancer in these geographic regions would necessarily use these specific hospitals.  Some cases may have gone to smaller hospitals in Boston or traveled to other medical meccas seeking better therapy.</a:t>
            </a:r>
            <a:endParaRPr lang="en-US" dirty="0" smtClean="0"/>
          </a:p>
        </p:txBody>
      </p:sp>
    </p:spTree>
    <p:extLst>
      <p:ext uri="{BB962C8B-B14F-4D97-AF65-F5344CB8AC3E}">
        <p14:creationId xmlns:p14="http://schemas.microsoft.com/office/powerpoint/2010/main" val="21311127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9ACF1447-9C7F-49BF-B141-BA2680D0E7A7}" type="slidenum">
              <a:rPr lang="en-US"/>
              <a:pPr/>
              <a:t>70</a:t>
            </a:fld>
            <a:endParaRPr lang="en-US"/>
          </a:p>
        </p:txBody>
      </p:sp>
      <p:sp>
        <p:nvSpPr>
          <p:cNvPr id="168963"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AD44DB06-19AF-4886-8CE6-BE1496003ADD}" type="slidenum">
              <a:rPr lang="en-US" sz="1200"/>
              <a:pPr algn="r" defTabSz="930275"/>
              <a:t>70</a:t>
            </a:fld>
            <a:endParaRPr lang="en-US" sz="1200"/>
          </a:p>
        </p:txBody>
      </p:sp>
      <p:sp>
        <p:nvSpPr>
          <p:cNvPr id="168964" name="Rectangle 2"/>
          <p:cNvSpPr>
            <a:spLocks noGrp="1" noRot="1" noChangeAspect="1" noChangeArrowheads="1" noTextEdit="1"/>
          </p:cNvSpPr>
          <p:nvPr>
            <p:ph type="sldImg"/>
          </p:nvPr>
        </p:nvSpPr>
        <p:spPr>
          <a:xfrm>
            <a:off x="884238" y="695325"/>
            <a:ext cx="5222875" cy="3481388"/>
          </a:xfrm>
          <a:ln/>
        </p:spPr>
      </p:sp>
      <p:sp>
        <p:nvSpPr>
          <p:cNvPr id="168965" name="Rectangle 3"/>
          <p:cNvSpPr>
            <a:spLocks noGrp="1" noChangeArrowheads="1"/>
          </p:cNvSpPr>
          <p:nvPr>
            <p:ph type="body" idx="1"/>
          </p:nvPr>
        </p:nvSpPr>
        <p:spPr>
          <a:xfrm>
            <a:off x="931863" y="4408488"/>
            <a:ext cx="5127625" cy="4178300"/>
          </a:xfrm>
          <a:noFill/>
          <a:ln/>
        </p:spPr>
        <p:txBody>
          <a:bodyPr/>
          <a:lstStyle/>
          <a:p>
            <a:r>
              <a:rPr lang="en-US" smtClean="0"/>
              <a:t>Given these cases, what is the best way of selecting the controls?  </a:t>
            </a:r>
          </a:p>
          <a:p>
            <a:endParaRPr lang="en-US" smtClean="0"/>
          </a:p>
          <a:p>
            <a:r>
              <a:rPr lang="en-US" smtClean="0"/>
              <a:t>Is it:</a:t>
            </a:r>
          </a:p>
          <a:p>
            <a:r>
              <a:rPr lang="en-US" smtClean="0"/>
              <a:t>-- random digit dialing in the Boston and Rhode Island communities</a:t>
            </a:r>
          </a:p>
          <a:p>
            <a:r>
              <a:rPr lang="en-US" smtClean="0"/>
              <a:t>-- neighbors of the cases</a:t>
            </a:r>
          </a:p>
          <a:p>
            <a:r>
              <a:rPr lang="en-US" smtClean="0"/>
              <a:t>-- admissions for appendicitis</a:t>
            </a:r>
          </a:p>
          <a:p>
            <a:r>
              <a:rPr lang="en-US" smtClean="0"/>
              <a:t>-- don’t bother at all  </a:t>
            </a:r>
          </a:p>
          <a:p>
            <a:endParaRPr lang="en-US" smtClean="0"/>
          </a:p>
        </p:txBody>
      </p:sp>
    </p:spTree>
    <p:extLst>
      <p:ext uri="{BB962C8B-B14F-4D97-AF65-F5344CB8AC3E}">
        <p14:creationId xmlns:p14="http://schemas.microsoft.com/office/powerpoint/2010/main" val="408174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A32F346-1A9E-4E00-9183-5CABDFEEA5B8}" type="slidenum">
              <a:rPr lang="en-US"/>
              <a:pPr/>
              <a:t>8</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dirty="0" smtClean="0"/>
              <a:t>Let us start by establishing a framework of understanding error.</a:t>
            </a:r>
          </a:p>
        </p:txBody>
      </p:sp>
    </p:spTree>
    <p:extLst>
      <p:ext uri="{BB962C8B-B14F-4D97-AF65-F5344CB8AC3E}">
        <p14:creationId xmlns:p14="http://schemas.microsoft.com/office/powerpoint/2010/main" val="20777031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AB63AEC8-71E2-4747-9673-3B90606B618B}" type="slidenum">
              <a:rPr lang="en-US"/>
              <a:pPr/>
              <a:t>71</a:t>
            </a:fld>
            <a:endParaRPr lang="en-US"/>
          </a:p>
        </p:txBody>
      </p:sp>
      <p:sp>
        <p:nvSpPr>
          <p:cNvPr id="169987"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62EA5920-1970-4B19-A36E-100C62BC8A58}" type="slidenum">
              <a:rPr lang="en-US" sz="1200"/>
              <a:pPr algn="r" defTabSz="930275"/>
              <a:t>71</a:t>
            </a:fld>
            <a:endParaRPr lang="en-US" sz="1200"/>
          </a:p>
        </p:txBody>
      </p:sp>
      <p:sp>
        <p:nvSpPr>
          <p:cNvPr id="169988" name="Rectangle 2"/>
          <p:cNvSpPr>
            <a:spLocks noGrp="1" noRot="1" noChangeAspect="1" noChangeArrowheads="1" noTextEdit="1"/>
          </p:cNvSpPr>
          <p:nvPr>
            <p:ph type="sldImg"/>
          </p:nvPr>
        </p:nvSpPr>
        <p:spPr>
          <a:xfrm>
            <a:off x="884238" y="695325"/>
            <a:ext cx="5222875" cy="3481388"/>
          </a:xfrm>
          <a:ln/>
        </p:spPr>
      </p:sp>
      <p:sp>
        <p:nvSpPr>
          <p:cNvPr id="169989" name="Rectangle 3"/>
          <p:cNvSpPr>
            <a:spLocks noGrp="1" noChangeArrowheads="1"/>
          </p:cNvSpPr>
          <p:nvPr>
            <p:ph type="body" idx="1"/>
          </p:nvPr>
        </p:nvSpPr>
        <p:spPr>
          <a:xfrm>
            <a:off x="931863" y="4408488"/>
            <a:ext cx="5127625" cy="4178300"/>
          </a:xfrm>
          <a:noFill/>
          <a:ln/>
        </p:spPr>
        <p:txBody>
          <a:bodyPr/>
          <a:lstStyle/>
          <a:p>
            <a:pPr algn="l">
              <a:spcBef>
                <a:spcPct val="0"/>
              </a:spcBef>
            </a:pPr>
            <a:r>
              <a:rPr lang="en-US" dirty="0" smtClean="0"/>
              <a:t>Answer: None of these are quite right.  Choosing controls in the face of a secondary study base is not easy.  Random digit dialing is probably the best answer, although it is not clear what population boundary to use.  Hopeless is also acceptable.</a:t>
            </a:r>
          </a:p>
        </p:txBody>
      </p:sp>
    </p:spTree>
    <p:extLst>
      <p:ext uri="{BB962C8B-B14F-4D97-AF65-F5344CB8AC3E}">
        <p14:creationId xmlns:p14="http://schemas.microsoft.com/office/powerpoint/2010/main" val="33250128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199DBE3E-2A86-4494-B5DA-751F89366D31}" type="slidenum">
              <a:rPr lang="en-US"/>
              <a:pPr/>
              <a:t>72</a:t>
            </a:fld>
            <a:endParaRPr lang="en-US"/>
          </a:p>
        </p:txBody>
      </p:sp>
      <p:sp>
        <p:nvSpPr>
          <p:cNvPr id="171011" name="Rectangle 2"/>
          <p:cNvSpPr>
            <a:spLocks noGrp="1" noRot="1" noChangeAspect="1" noChangeArrowheads="1" noTextEdit="1"/>
          </p:cNvSpPr>
          <p:nvPr>
            <p:ph type="sldImg"/>
          </p:nvPr>
        </p:nvSpPr>
        <p:spPr>
          <a:xfrm>
            <a:off x="884238" y="695325"/>
            <a:ext cx="5222875" cy="3481388"/>
          </a:xfrm>
          <a:ln/>
        </p:spPr>
      </p:sp>
      <p:sp>
        <p:nvSpPr>
          <p:cNvPr id="171012" name="Rectangle 3"/>
          <p:cNvSpPr>
            <a:spLocks noGrp="1" noChangeArrowheads="1"/>
          </p:cNvSpPr>
          <p:nvPr>
            <p:ph type="body" idx="1"/>
          </p:nvPr>
        </p:nvSpPr>
        <p:spPr>
          <a:xfrm>
            <a:off x="931863" y="4408488"/>
            <a:ext cx="5127625" cy="4178300"/>
          </a:xfrm>
          <a:noFill/>
          <a:ln/>
        </p:spPr>
        <p:txBody>
          <a:bodyPr/>
          <a:lstStyle/>
          <a:p>
            <a:r>
              <a:rPr lang="en-US" smtClean="0"/>
              <a:t>So, what did the authors do?  For controls, they choose patients under the care of the same physician of a case patient at the same time the case patient was diagnosed.</a:t>
            </a:r>
          </a:p>
          <a:p>
            <a:endParaRPr lang="en-US" smtClean="0"/>
          </a:p>
          <a:p>
            <a:r>
              <a:rPr lang="en-US" smtClean="0"/>
              <a:t>They also excluded patients with diseases known to be associated with smoking or alcohol consumption.</a:t>
            </a:r>
          </a:p>
          <a:p>
            <a:endParaRPr lang="en-US" smtClean="0"/>
          </a:p>
        </p:txBody>
      </p:sp>
    </p:spTree>
    <p:extLst>
      <p:ext uri="{BB962C8B-B14F-4D97-AF65-F5344CB8AC3E}">
        <p14:creationId xmlns:p14="http://schemas.microsoft.com/office/powerpoint/2010/main" val="19652334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455A3D4-5630-4A9A-A3BC-29D390A54FF1}" type="slidenum">
              <a:rPr lang="en-US"/>
              <a:pPr/>
              <a:t>73</a:t>
            </a:fld>
            <a:endParaRPr lang="en-US"/>
          </a:p>
        </p:txBody>
      </p:sp>
      <p:sp>
        <p:nvSpPr>
          <p:cNvPr id="172035" name="Rectangle 2"/>
          <p:cNvSpPr>
            <a:spLocks noGrp="1" noRot="1" noChangeAspect="1" noChangeArrowheads="1" noTextEdit="1"/>
          </p:cNvSpPr>
          <p:nvPr>
            <p:ph type="sldImg"/>
          </p:nvPr>
        </p:nvSpPr>
        <p:spPr>
          <a:xfrm>
            <a:off x="884238" y="695325"/>
            <a:ext cx="5222875" cy="3481388"/>
          </a:xfrm>
          <a:ln/>
        </p:spPr>
      </p:sp>
      <p:sp>
        <p:nvSpPr>
          <p:cNvPr id="172036" name="Rectangle 3"/>
          <p:cNvSpPr>
            <a:spLocks noGrp="1" noChangeArrowheads="1"/>
          </p:cNvSpPr>
          <p:nvPr>
            <p:ph type="body" idx="1"/>
          </p:nvPr>
        </p:nvSpPr>
        <p:spPr>
          <a:xfrm>
            <a:off x="931863" y="4408488"/>
            <a:ext cx="5127625" cy="4178300"/>
          </a:xfrm>
          <a:noFill/>
          <a:ln/>
        </p:spPr>
        <p:txBody>
          <a:bodyPr/>
          <a:lstStyle/>
          <a:p>
            <a:r>
              <a:rPr lang="en-US" dirty="0" smtClean="0"/>
              <a:t>Here is what they found. In both the cases and controls, they determined the prevalence of drinking at least one cup of coffee per day.  </a:t>
            </a:r>
          </a:p>
          <a:p>
            <a:endParaRPr lang="en-US" dirty="0" smtClean="0"/>
          </a:p>
          <a:p>
            <a:r>
              <a:rPr lang="en-US" dirty="0" smtClean="0"/>
              <a:t>How was the odds ratio calculated?</a:t>
            </a:r>
            <a:r>
              <a:rPr lang="en-US" baseline="0" dirty="0" smtClean="0"/>
              <a:t> </a:t>
            </a:r>
            <a:r>
              <a:rPr lang="en-US" dirty="0" smtClean="0"/>
              <a:t>In other words, why are the numbers in the position  they are in?  Answer: the odds ratio is the exposure odds in the cases (207/9) divided by the exposure odds in the controls (275/32).  </a:t>
            </a:r>
          </a:p>
          <a:p>
            <a:endParaRPr lang="en-US" dirty="0" smtClean="0"/>
          </a:p>
          <a:p>
            <a:r>
              <a:rPr lang="en-US" dirty="0" smtClean="0"/>
              <a:t>What does the odds ratio mean?</a:t>
            </a:r>
          </a:p>
          <a:p>
            <a:r>
              <a:rPr lang="en-US" dirty="0" smtClean="0"/>
              <a:t>(Answer: what was measured was the exposure odds: cases had a 2.7 fold greater odds of being coffee drinkers than non-cases.  Because the exposure odds ratio is equal to the disease odds ratio, we have: coffee drinkers have a 2.7 fold greater odds of getting pancreatic cancer than non-coffee drinkers.)</a:t>
            </a:r>
          </a:p>
          <a:p>
            <a:endParaRPr lang="en-US" dirty="0" smtClean="0"/>
          </a:p>
          <a:p>
            <a:r>
              <a:rPr lang="en-US" dirty="0" smtClean="0"/>
              <a:t>Do you believe this is a valid point estimate – a valid inference</a:t>
            </a:r>
            <a:r>
              <a:rPr lang="en-US" baseline="0" dirty="0" smtClean="0"/>
              <a:t> --</a:t>
            </a:r>
            <a:r>
              <a:rPr lang="en-US" dirty="0" smtClean="0"/>
              <a:t> for the association between coffee use and pancreatic cancer?  Is it biased or unbiased?</a:t>
            </a:r>
          </a:p>
        </p:txBody>
      </p:sp>
    </p:spTree>
    <p:extLst>
      <p:ext uri="{BB962C8B-B14F-4D97-AF65-F5344CB8AC3E}">
        <p14:creationId xmlns:p14="http://schemas.microsoft.com/office/powerpoint/2010/main" val="12389710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5858ECC-493A-423B-8CC8-0E5D48CE1DB6}" type="slidenum">
              <a:rPr lang="en-US"/>
              <a:pPr/>
              <a:t>74</a:t>
            </a:fld>
            <a:endParaRPr lang="en-US"/>
          </a:p>
        </p:txBody>
      </p:sp>
      <p:sp>
        <p:nvSpPr>
          <p:cNvPr id="173059" name="Rectangle 2"/>
          <p:cNvSpPr>
            <a:spLocks noGrp="1" noRot="1" noChangeAspect="1" noChangeArrowheads="1" noTextEdit="1"/>
          </p:cNvSpPr>
          <p:nvPr>
            <p:ph type="sldImg"/>
          </p:nvPr>
        </p:nvSpPr>
        <p:spPr>
          <a:xfrm>
            <a:off x="884238" y="695325"/>
            <a:ext cx="5222875" cy="3481388"/>
          </a:xfrm>
          <a:ln/>
        </p:spPr>
      </p:sp>
      <p:sp>
        <p:nvSpPr>
          <p:cNvPr id="173060" name="Rectangle 3"/>
          <p:cNvSpPr>
            <a:spLocks noGrp="1" noChangeArrowheads="1"/>
          </p:cNvSpPr>
          <p:nvPr>
            <p:ph type="body" idx="1"/>
          </p:nvPr>
        </p:nvSpPr>
        <p:spPr>
          <a:xfrm>
            <a:off x="931863" y="4408488"/>
            <a:ext cx="5127625" cy="4178300"/>
          </a:xfrm>
          <a:noFill/>
          <a:ln/>
        </p:spPr>
        <p:txBody>
          <a:bodyPr/>
          <a:lstStyle/>
          <a:p>
            <a:r>
              <a:rPr lang="en-US" dirty="0" smtClean="0"/>
              <a:t>There are many reasons to believe that this odds ratio is </a:t>
            </a:r>
            <a:r>
              <a:rPr lang="en-US" b="1" dirty="0" smtClean="0"/>
              <a:t>biased</a:t>
            </a:r>
            <a:r>
              <a:rPr lang="en-US" dirty="0" smtClean="0"/>
              <a:t>. </a:t>
            </a:r>
          </a:p>
          <a:p>
            <a:endParaRPr lang="en-US" dirty="0" smtClean="0"/>
          </a:p>
          <a:p>
            <a:r>
              <a:rPr lang="en-US" dirty="0" smtClean="0"/>
              <a:t>When we think about the hypothetical study base that gave rise to the cases,</a:t>
            </a:r>
            <a:r>
              <a:rPr lang="en-US" baseline="0" dirty="0" smtClean="0"/>
              <a:t> we have a strong sense that the control group that was selected was relatively depleted of coffee users. </a:t>
            </a:r>
          </a:p>
          <a:p>
            <a:endParaRPr lang="en-US" baseline="0" dirty="0" smtClean="0"/>
          </a:p>
          <a:p>
            <a:r>
              <a:rPr lang="en-US" dirty="0" smtClean="0"/>
              <a:t>Let’s look at the controls that were used:</a:t>
            </a:r>
          </a:p>
          <a:p>
            <a:endParaRPr lang="en-US" dirty="0" smtClean="0"/>
          </a:p>
          <a:p>
            <a:r>
              <a:rPr lang="en-US" dirty="0" smtClean="0"/>
              <a:t>-other patients of the same physicians of the cases: most of these MDs were gastroenterologists whose other patients were enriched for having gastrointestinal diseases who were likely advised to stop using coffee because,</a:t>
            </a:r>
            <a:r>
              <a:rPr lang="en-US" baseline="0" dirty="0" smtClean="0"/>
              <a:t> at the time, excess coffee use was felt to cause a variety of gastrointestinal complaints.  Hence, these individuals are not</a:t>
            </a:r>
            <a:r>
              <a:rPr lang="en-US" dirty="0" smtClean="0"/>
              <a:t> representative of the study base.</a:t>
            </a:r>
          </a:p>
          <a:p>
            <a:endParaRPr lang="en-US" dirty="0" smtClean="0"/>
          </a:p>
          <a:p>
            <a:r>
              <a:rPr lang="en-US" dirty="0" smtClean="0"/>
              <a:t>-equally</a:t>
            </a:r>
            <a:r>
              <a:rPr lang="en-US" baseline="0" dirty="0" smtClean="0"/>
              <a:t> </a:t>
            </a:r>
            <a:r>
              <a:rPr lang="en-US" dirty="0" smtClean="0"/>
              <a:t>important:  what about excluding patients with diseases known to be associated with smoking or alcohol consumption? </a:t>
            </a:r>
            <a:r>
              <a:rPr lang="en-US" baseline="0" dirty="0" smtClean="0"/>
              <a:t> T</a:t>
            </a:r>
            <a:r>
              <a:rPr lang="en-US" dirty="0" smtClean="0"/>
              <a:t>he authors probably knew that smoking and alcohol use were correlated with coffee use and the reason they made this exclusion was because they felt that using other hospital patients would be too enriched for persons with smoking or alcohol use - their reaction to this possibility was to exclude them outright.  But relative to the actual study  base, the study sample is now relatively depleted of coffee users with this exclusion.</a:t>
            </a:r>
          </a:p>
          <a:p>
            <a:endParaRPr lang="en-US" dirty="0" smtClean="0"/>
          </a:p>
          <a:p>
            <a:r>
              <a:rPr lang="en-US" dirty="0" smtClean="0"/>
              <a:t>What is the result of this in terms of biasing the odds ratio? [Answer: bias away from the null; an overestimate of the odds ratio]</a:t>
            </a:r>
          </a:p>
          <a:p>
            <a:endParaRPr lang="en-US" dirty="0" smtClean="0"/>
          </a:p>
          <a:p>
            <a:r>
              <a:rPr lang="en-US" dirty="0" smtClean="0"/>
              <a:t>The mechanism of this bias is violation of the study base principle.</a:t>
            </a:r>
          </a:p>
        </p:txBody>
      </p:sp>
    </p:spTree>
    <p:extLst>
      <p:ext uri="{BB962C8B-B14F-4D97-AF65-F5344CB8AC3E}">
        <p14:creationId xmlns:p14="http://schemas.microsoft.com/office/powerpoint/2010/main" val="37889040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75</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smtClean="0"/>
              <a:t>What mechanism is this?  It is violation of the study base principle.  They simply chose an inappropriate control group.  This was commonplace</a:t>
            </a:r>
            <a:r>
              <a:rPr lang="en-US" baseline="0" dirty="0" smtClean="0"/>
              <a:t> in that era, in which researchers practiced largely without theory.  This is less common today, but it still occurs in case-control studies.  </a:t>
            </a:r>
            <a:endParaRPr lang="en-US" dirty="0" smtClean="0"/>
          </a:p>
        </p:txBody>
      </p:sp>
    </p:spTree>
    <p:extLst>
      <p:ext uri="{BB962C8B-B14F-4D97-AF65-F5344CB8AC3E}">
        <p14:creationId xmlns:p14="http://schemas.microsoft.com/office/powerpoint/2010/main" val="19288290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8BD60E36-6478-4465-A2F0-8F42BA015BBF}" type="slidenum">
              <a:rPr lang="en-US"/>
              <a:pPr/>
              <a:t>76</a:t>
            </a:fld>
            <a:endParaRPr lang="en-US"/>
          </a:p>
        </p:txBody>
      </p:sp>
      <p:sp>
        <p:nvSpPr>
          <p:cNvPr id="175107" name="Rectangle 2"/>
          <p:cNvSpPr>
            <a:spLocks noGrp="1" noRot="1" noChangeAspect="1" noChangeArrowheads="1" noTextEdit="1"/>
          </p:cNvSpPr>
          <p:nvPr>
            <p:ph type="sldImg"/>
          </p:nvPr>
        </p:nvSpPr>
        <p:spPr>
          <a:xfrm>
            <a:off x="884238" y="695325"/>
            <a:ext cx="5222875" cy="3481388"/>
          </a:xfrm>
          <a:ln/>
        </p:spPr>
      </p:sp>
      <p:sp>
        <p:nvSpPr>
          <p:cNvPr id="175108" name="Rectangle 3"/>
          <p:cNvSpPr>
            <a:spLocks noGrp="1" noChangeArrowheads="1"/>
          </p:cNvSpPr>
          <p:nvPr>
            <p:ph type="body" idx="1"/>
          </p:nvPr>
        </p:nvSpPr>
        <p:spPr>
          <a:xfrm>
            <a:off x="931863" y="4408488"/>
            <a:ext cx="5127625" cy="4178300"/>
          </a:xfrm>
          <a:noFill/>
          <a:ln/>
        </p:spPr>
        <p:txBody>
          <a:bodyPr/>
          <a:lstStyle/>
          <a:p>
            <a:r>
              <a:rPr lang="en-US" smtClean="0"/>
              <a:t>Here is what this selection bias looks like schematically.  Coffee users in the control group are being undersampled.  The result of this is to overestimate the effect of coffee in pancreatic cancer.</a:t>
            </a:r>
          </a:p>
        </p:txBody>
      </p:sp>
    </p:spTree>
    <p:extLst>
      <p:ext uri="{BB962C8B-B14F-4D97-AF65-F5344CB8AC3E}">
        <p14:creationId xmlns:p14="http://schemas.microsoft.com/office/powerpoint/2010/main" val="1011608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DFAA95A-7E7D-4C90-B6AD-A42FCA49C471}" type="slidenum">
              <a:rPr lang="en-US"/>
              <a:pPr/>
              <a:t>77</a:t>
            </a:fld>
            <a:endParaRPr lang="en-US"/>
          </a:p>
        </p:txBody>
      </p:sp>
      <p:sp>
        <p:nvSpPr>
          <p:cNvPr id="176131" name="Rectangle 2"/>
          <p:cNvSpPr>
            <a:spLocks noGrp="1" noRot="1" noChangeAspect="1" noChangeArrowheads="1" noTextEdit="1"/>
          </p:cNvSpPr>
          <p:nvPr>
            <p:ph type="sldImg"/>
          </p:nvPr>
        </p:nvSpPr>
        <p:spPr>
          <a:xfrm>
            <a:off x="884238" y="695325"/>
            <a:ext cx="5222875" cy="3481388"/>
          </a:xfrm>
          <a:ln/>
        </p:spPr>
      </p:sp>
      <p:sp>
        <p:nvSpPr>
          <p:cNvPr id="176132" name="Rectangle 3"/>
          <p:cNvSpPr>
            <a:spLocks noGrp="1" noChangeArrowheads="1"/>
          </p:cNvSpPr>
          <p:nvPr>
            <p:ph type="body" idx="1"/>
          </p:nvPr>
        </p:nvSpPr>
        <p:spPr>
          <a:xfrm>
            <a:off x="931863" y="4408488"/>
            <a:ext cx="5127625" cy="4178300"/>
          </a:xfrm>
          <a:noFill/>
          <a:ln/>
        </p:spPr>
        <p:txBody>
          <a:bodyPr/>
          <a:lstStyle/>
          <a:p>
            <a:r>
              <a:rPr lang="en-US" dirty="0" smtClean="0"/>
              <a:t>What happened when the correct control group was used?  Another set of investigators instead used population-based controls as obtained from random digit-dialing in the community.  When doing so, the odds ratio was now roughly half what the first study showed and it was also compatible with a chance occurrence.  Several other subsequent studies also failed to show an association.  The</a:t>
            </a:r>
            <a:r>
              <a:rPr lang="en-US" baseline="0" dirty="0" smtClean="0"/>
              <a:t> link between coffee use and pancreatic is now officially discredited. </a:t>
            </a:r>
            <a:endParaRPr lang="en-US" dirty="0" smtClean="0"/>
          </a:p>
          <a:p>
            <a:endParaRPr lang="en-US" dirty="0" smtClean="0"/>
          </a:p>
          <a:p>
            <a:r>
              <a:rPr lang="en-US" dirty="0" smtClean="0"/>
              <a:t>Interestingly,</a:t>
            </a:r>
            <a:r>
              <a:rPr lang="en-US" baseline="0" dirty="0" smtClean="0"/>
              <a:t> studies like the McMahon case-control work all contributed to coffee being classified as a carcinogen by the WHO.   It was not until 2016 that coffee was removed for that carcinogen list.  How many other mistakes are on that carcinogen list?</a:t>
            </a:r>
          </a:p>
          <a:p>
            <a:endParaRPr lang="en-US" baseline="0" dirty="0" smtClean="0"/>
          </a:p>
          <a:p>
            <a:r>
              <a:rPr lang="en-US" dirty="0" smtClean="0"/>
              <a:t>Coffee</a:t>
            </a:r>
            <a:r>
              <a:rPr lang="en-US" baseline="0" dirty="0" smtClean="0"/>
              <a:t> no longer viewed as a carcinogen. Loomis et al.  Lancet Oncology 2016.  http://www.thelancet.com/journals/lanonc/article/PIIS1470-2045(16)30239-X/fulltext</a:t>
            </a:r>
            <a:endParaRPr lang="en-US" dirty="0" smtClean="0"/>
          </a:p>
        </p:txBody>
      </p:sp>
    </p:spTree>
    <p:extLst>
      <p:ext uri="{BB962C8B-B14F-4D97-AF65-F5344CB8AC3E}">
        <p14:creationId xmlns:p14="http://schemas.microsoft.com/office/powerpoint/2010/main" val="29224315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0B88F758-A894-4B28-9032-516F150739DE}" type="slidenum">
              <a:rPr lang="en-US"/>
              <a:pPr/>
              <a:t>78</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r>
              <a:rPr lang="en-US" dirty="0" smtClean="0"/>
              <a:t>Let’s now turn our attention to cohort studies.  At the beginning of a cohort (i.e., time zero), the outcome has not yet occurred.  Hence, outcome per se cannot be the direct driving force in anyone’s selection probability at</a:t>
            </a:r>
            <a:r>
              <a:rPr lang="en-US" baseline="0" dirty="0" smtClean="0"/>
              <a:t> the beginning (i.e., starting in the cohort).</a:t>
            </a:r>
            <a:r>
              <a:rPr lang="en-US" dirty="0" smtClean="0"/>
              <a:t>  Yet, selection bias can still occur at the outset of cohort studies, what we call the “front end”, and this is via the existence of other factors, namely other causes of outcome, that are themselves</a:t>
            </a:r>
            <a:r>
              <a:rPr lang="en-US" baseline="0" dirty="0" smtClean="0"/>
              <a:t> also </a:t>
            </a:r>
            <a:r>
              <a:rPr lang="en-US" dirty="0" smtClean="0"/>
              <a:t>causally related to being selected into the study.  It is these “other factors” that link outcome (that has not yet occurred) to unequal selection probability.  </a:t>
            </a:r>
          </a:p>
        </p:txBody>
      </p:sp>
    </p:spTree>
    <p:extLst>
      <p:ext uri="{BB962C8B-B14F-4D97-AF65-F5344CB8AC3E}">
        <p14:creationId xmlns:p14="http://schemas.microsoft.com/office/powerpoint/2010/main" val="7253985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79</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Recall that we schematically showed this before when we said that not only could exposure and disease directly influence selection in order to result in selection bias, but we also said that “other factors” – specifically causes of exposure and causes of disease – could also result in selection bias if these factors were responsible for influencing either selection or retention in the study.  These other factors are known as “common causes” of selection/retention and exposure; or as common causes</a:t>
            </a:r>
            <a:r>
              <a:rPr lang="en-US" baseline="0" dirty="0" smtClean="0"/>
              <a:t> of</a:t>
            </a:r>
            <a:r>
              <a:rPr lang="en-US" dirty="0" smtClean="0"/>
              <a:t> selection/retention and disease.  This is what we meant by “associated with” exposure and disease</a:t>
            </a:r>
            <a:r>
              <a:rPr lang="en-US" baseline="0" dirty="0" smtClean="0"/>
              <a:t> </a:t>
            </a:r>
            <a:r>
              <a:rPr lang="en-US" dirty="0" smtClean="0"/>
              <a:t>in the definition of the criteria for selection bias to occur.  </a:t>
            </a:r>
          </a:p>
          <a:p>
            <a:endParaRPr lang="en-US" dirty="0" smtClean="0"/>
          </a:p>
          <a:p>
            <a:r>
              <a:rPr lang="en-US" dirty="0" smtClean="0"/>
              <a:t>In the slide,</a:t>
            </a:r>
            <a:r>
              <a:rPr lang="en-US" baseline="0" dirty="0" smtClean="0"/>
              <a:t> we only show selection because we are focused on the front end of the cohort at this time – enrollment of the cohort.  </a:t>
            </a:r>
            <a:endParaRPr lang="en-US" dirty="0" smtClean="0"/>
          </a:p>
          <a:p>
            <a:endParaRPr lang="en-US" dirty="0" smtClean="0"/>
          </a:p>
        </p:txBody>
      </p:sp>
    </p:spTree>
    <p:extLst>
      <p:ext uri="{BB962C8B-B14F-4D97-AF65-F5344CB8AC3E}">
        <p14:creationId xmlns:p14="http://schemas.microsoft.com/office/powerpoint/2010/main" val="9705453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CA4DD822-2D07-4D4B-8266-D22710438F51}" type="slidenum">
              <a:rPr lang="en-US"/>
              <a:pPr/>
              <a:t>80</a:t>
            </a:fld>
            <a:endParaRPr lang="en-US"/>
          </a:p>
        </p:txBody>
      </p:sp>
      <p:sp>
        <p:nvSpPr>
          <p:cNvPr id="179203" name="Rectangle 2"/>
          <p:cNvSpPr>
            <a:spLocks noGrp="1" noRot="1" noChangeAspect="1" noChangeArrowheads="1" noTextEdit="1"/>
          </p:cNvSpPr>
          <p:nvPr>
            <p:ph type="sldImg"/>
          </p:nvPr>
        </p:nvSpPr>
        <p:spPr>
          <a:xfrm>
            <a:off x="884238" y="695325"/>
            <a:ext cx="5222875" cy="3481388"/>
          </a:xfrm>
          <a:ln/>
        </p:spPr>
      </p:sp>
      <p:sp>
        <p:nvSpPr>
          <p:cNvPr id="179204" name="Rectangle 3"/>
          <p:cNvSpPr>
            <a:spLocks noGrp="1" noChangeArrowheads="1"/>
          </p:cNvSpPr>
          <p:nvPr>
            <p:ph type="body" idx="1"/>
          </p:nvPr>
        </p:nvSpPr>
        <p:spPr>
          <a:xfrm>
            <a:off x="931863" y="4408488"/>
            <a:ext cx="5127625" cy="4178300"/>
          </a:xfrm>
          <a:noFill/>
          <a:ln/>
        </p:spPr>
        <p:txBody>
          <a:bodyPr/>
          <a:lstStyle/>
          <a:p>
            <a:r>
              <a:rPr lang="en-US" dirty="0" smtClean="0"/>
              <a:t>Here is an example of this.   Let’s say we are interested in studying whether </a:t>
            </a:r>
            <a:r>
              <a:rPr lang="en-US" baseline="0" dirty="0" smtClean="0"/>
              <a:t>sleep duration causes heart disease.  There is much interest in the effects of sleep duration on health, and this is one context. To do this, we recruit volunteers from the community to form a cohort.  This method of recruitment will tend to select persons with organized lifestyles who have time to volunteer, but these persons also tend to have time to sleep.  The recruitment method will also select persons who have a family history of heart disease because they have a motivation to assist with this type of research. These individuals will also tend to have a higher risk of heart disease.  The result is that persons who sleep over 8 hrs and have a high risk for future heart disease will have a higher selection probability, resulting in an overestimation of the effect.  </a:t>
            </a:r>
            <a:endParaRPr lang="en-US" dirty="0" smtClean="0"/>
          </a:p>
        </p:txBody>
      </p:sp>
    </p:spTree>
    <p:extLst>
      <p:ext uri="{BB962C8B-B14F-4D97-AF65-F5344CB8AC3E}">
        <p14:creationId xmlns:p14="http://schemas.microsoft.com/office/powerpoint/2010/main" val="337166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100B3A4-8540-48E7-A2AB-F66A1DC76939}" type="slidenum">
              <a:rPr lang="en-US"/>
              <a:pPr/>
              <a:t>9</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dirty="0" smtClean="0"/>
              <a:t>The basic elements of clinical and epidemiologic</a:t>
            </a:r>
            <a:r>
              <a:rPr lang="en-US" baseline="0" dirty="0" smtClean="0"/>
              <a:t> </a:t>
            </a:r>
            <a:r>
              <a:rPr lang="en-US" dirty="0" smtClean="0"/>
              <a:t>research are pretty simple.  We sample human subjects, make measurements on them, sometimes perform an intervention, analyze the relationships between these measurements, and then make inferences.  </a:t>
            </a:r>
          </a:p>
          <a:p>
            <a:endParaRPr lang="en-US" dirty="0" smtClean="0"/>
          </a:p>
          <a:p>
            <a:r>
              <a:rPr lang="en-US" dirty="0" smtClean="0"/>
              <a:t>Just to make sure we are all on the same page, what do we mean by an inference?  Well, if you look up inference in Webster’s dictionary, you will find that it is the “act of passing from sample data to generalizations, usually with calculated degrees of certainty”.      </a:t>
            </a:r>
          </a:p>
          <a:p>
            <a:endParaRPr lang="en-US" dirty="0" smtClean="0"/>
          </a:p>
          <a:p>
            <a:r>
              <a:rPr lang="en-US" dirty="0" smtClean="0"/>
              <a:t>In other words, when we make inferences from our samples to larger populations we always do so with a certain amount of trepidation.  </a:t>
            </a:r>
          </a:p>
          <a:p>
            <a:r>
              <a:rPr lang="en-US" dirty="0" smtClean="0"/>
              <a:t>What makes this a difficult business is that there is no way for us to really know just how accurate our inferences are.  All we can do is to make educated guesses about how accurate our inferences are.  Those who are more educated will make better guesses than others.</a:t>
            </a:r>
          </a:p>
          <a:p>
            <a:endParaRPr lang="en-US" dirty="0" smtClean="0"/>
          </a:p>
        </p:txBody>
      </p:sp>
    </p:spTree>
    <p:extLst>
      <p:ext uri="{BB962C8B-B14F-4D97-AF65-F5344CB8AC3E}">
        <p14:creationId xmlns:p14="http://schemas.microsoft.com/office/powerpoint/2010/main" val="37932391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772474C3-D0A6-47EC-8949-D2AB5E2319AB}" type="slidenum">
              <a:rPr lang="en-US"/>
              <a:pPr/>
              <a:t>81</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r>
              <a:rPr lang="en-US" dirty="0" smtClean="0"/>
              <a:t>And here is the schematic</a:t>
            </a:r>
            <a:r>
              <a:rPr lang="en-US" baseline="0" dirty="0" smtClean="0"/>
              <a:t> to remind us why this qualifies as selection bias.  Neither the exposure (sleep duration) nor the outcome (heart disease) are directly influencing selection into the study but exposure and outcome are associated with selection by these other factors (organized lifestyle and family history of heart disease).  </a:t>
            </a:r>
            <a:endParaRPr lang="en-US" dirty="0" smtClean="0"/>
          </a:p>
          <a:p>
            <a:endParaRPr lang="en-US" dirty="0" smtClean="0"/>
          </a:p>
          <a:p>
            <a:r>
              <a:rPr lang="en-US" dirty="0" smtClean="0"/>
              <a:t>Note that in the past this scenario would have probably been called confounding, but more recently there is  greater clarity between selection bias and confounding.  We will come back to this in great detail in a few weeks.  </a:t>
            </a:r>
          </a:p>
        </p:txBody>
      </p:sp>
    </p:spTree>
    <p:extLst>
      <p:ext uri="{BB962C8B-B14F-4D97-AF65-F5344CB8AC3E}">
        <p14:creationId xmlns:p14="http://schemas.microsoft.com/office/powerpoint/2010/main" val="7095272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40EE08D0-2A2B-4180-A646-8F31E4F1B22F}" type="slidenum">
              <a:rPr lang="en-US"/>
              <a:pPr/>
              <a:t>82</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smtClean="0"/>
              <a:t>The other major mechanism of selection bias in cohort studies comes in the form of retention during follow-up.  We have already spoken a lot about this in the course.</a:t>
            </a:r>
            <a:r>
              <a:rPr lang="en-US" baseline="0" dirty="0" smtClean="0"/>
              <a:t>  </a:t>
            </a:r>
            <a:r>
              <a:rPr lang="en-US" dirty="0" smtClean="0"/>
              <a:t>This</a:t>
            </a:r>
            <a:r>
              <a:rPr lang="en-US" baseline="0" dirty="0" smtClean="0"/>
              <a:t> is a common mechanism of selection bias; it can create substantial bias and it may be very hard, if not impossible, to remedy.  </a:t>
            </a:r>
            <a:r>
              <a:rPr lang="en-US" dirty="0" smtClean="0"/>
              <a:t>The mechanisms for this are the forces that determine length of participation (i.e., who ultimately stays in the analysis).  The failure to complete participation comes in 1 or 2 ways, either drop-outs (also known as losses to follow-up) or competing events (which may or may not be relevant depending upon the outcome).  </a:t>
            </a:r>
          </a:p>
          <a:p>
            <a:endParaRPr lang="en-US" dirty="0" smtClean="0"/>
          </a:p>
          <a:p>
            <a:r>
              <a:rPr lang="en-US" dirty="0" smtClean="0"/>
              <a:t>In this mechanism of selection bias, it is not whom you start with; it is whom you end up with.</a:t>
            </a:r>
          </a:p>
        </p:txBody>
      </p:sp>
    </p:spTree>
    <p:extLst>
      <p:ext uri="{BB962C8B-B14F-4D97-AF65-F5344CB8AC3E}">
        <p14:creationId xmlns:p14="http://schemas.microsoft.com/office/powerpoint/2010/main" val="42201653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E96883CD-EFF6-47A1-BFD3-6A336B30D28D}" type="slidenum">
              <a:rPr lang="en-US"/>
              <a:pPr/>
              <a:t>83</a:t>
            </a:fld>
            <a:endParaRPr lang="en-US"/>
          </a:p>
        </p:txBody>
      </p:sp>
      <p:sp>
        <p:nvSpPr>
          <p:cNvPr id="182275" name="Rectangle 2"/>
          <p:cNvSpPr>
            <a:spLocks noGrp="1" noRot="1" noChangeAspect="1" noChangeArrowheads="1" noTextEdit="1"/>
          </p:cNvSpPr>
          <p:nvPr>
            <p:ph type="sldImg"/>
          </p:nvPr>
        </p:nvSpPr>
        <p:spPr>
          <a:xfrm>
            <a:off x="884238" y="695325"/>
            <a:ext cx="5222875" cy="3481388"/>
          </a:xfrm>
          <a:ln/>
        </p:spPr>
      </p:sp>
      <p:sp>
        <p:nvSpPr>
          <p:cNvPr id="182276" name="Rectangle 3"/>
          <p:cNvSpPr>
            <a:spLocks noGrp="1" noChangeArrowheads="1"/>
          </p:cNvSpPr>
          <p:nvPr>
            <p:ph type="body" idx="1"/>
          </p:nvPr>
        </p:nvSpPr>
        <p:spPr>
          <a:xfrm>
            <a:off x="931863" y="4408488"/>
            <a:ext cx="5127625" cy="4178300"/>
          </a:xfrm>
          <a:noFill/>
          <a:ln/>
        </p:spPr>
        <p:txBody>
          <a:bodyPr lIns="89158" tIns="44579" rIns="89158" bIns="44579"/>
          <a:lstStyle/>
          <a:p>
            <a:r>
              <a:rPr lang="en-US" dirty="0" smtClean="0"/>
              <a:t>When do losses to follow-up</a:t>
            </a:r>
            <a:r>
              <a:rPr lang="en-US" baseline="0" dirty="0" smtClean="0"/>
              <a:t> (drop outs)</a:t>
            </a:r>
            <a:r>
              <a:rPr lang="en-US" dirty="0" smtClean="0"/>
              <a:t> cause selection bias in cohort studies?  The answer follows our standard rules.  Selection bias will occur when dropping out is directly</a:t>
            </a:r>
            <a:r>
              <a:rPr lang="en-US" baseline="0" dirty="0" smtClean="0"/>
              <a:t> related to or associated with exposure, and when dropping out is directly related to or associated with outcome.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the basis of the popular adage that selection bias will occur when losses are related to exposure and outcome. </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Another way of thinking about this is that s</a:t>
            </a:r>
            <a:r>
              <a:rPr lang="en-US" dirty="0" smtClean="0"/>
              <a:t>election bias occurs when two things happen:</a:t>
            </a:r>
          </a:p>
          <a:p>
            <a:endParaRPr lang="en-US" dirty="0" smtClean="0"/>
          </a:p>
          <a:p>
            <a:r>
              <a:rPr lang="en-US" dirty="0" smtClean="0"/>
              <a:t>First, when those persons lost to follow-up have a different incidence of the outcome than those persons who remain in the analysis - remember we called this informative censoring - in at least one of the exposure groups. You</a:t>
            </a:r>
            <a:r>
              <a:rPr lang="en-US" baseline="0" dirty="0" smtClean="0"/>
              <a:t> can heuristically think of this as</a:t>
            </a:r>
            <a:r>
              <a:rPr lang="en-US" dirty="0" smtClean="0"/>
              <a:t> how the problem starts.  (If the losses, in</a:t>
            </a:r>
            <a:r>
              <a:rPr lang="en-US" baseline="0" dirty="0" smtClean="0"/>
              <a:t> each exposure group</a:t>
            </a:r>
            <a:r>
              <a:rPr lang="en-US" dirty="0" smtClean="0"/>
              <a:t>, have the same incidence of outcome as those who remain, then selection bias cannot occur.)</a:t>
            </a:r>
          </a:p>
          <a:p>
            <a:endParaRPr lang="en-US" dirty="0" smtClean="0"/>
          </a:p>
          <a:p>
            <a:r>
              <a:rPr lang="en-US" dirty="0" smtClean="0"/>
              <a:t>AND</a:t>
            </a:r>
          </a:p>
          <a:p>
            <a:endParaRPr lang="en-US" dirty="0" smtClean="0"/>
          </a:p>
          <a:p>
            <a:r>
              <a:rPr lang="en-US" dirty="0" smtClean="0"/>
              <a:t>Second, when the magnitude of informative censoring differs across the exposure groups.  </a:t>
            </a:r>
          </a:p>
          <a:p>
            <a:endParaRPr lang="en-US" dirty="0" smtClean="0"/>
          </a:p>
          <a:p>
            <a:r>
              <a:rPr lang="en-US" dirty="0" smtClean="0"/>
              <a:t>In other words, for selection bias to occur, we must have informative censoring in the first place, and the magnitude of informative censoring must differ across exposure groups.  Note that this all starts with those who are lost having a different incidence of the outcome than those who remain.  If losses to follow up are simply by random chance and those persons who are lost have the exact same outcome experience as those who stay, then all you lose is statistical power.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a:t>
            </a:r>
            <a:r>
              <a:rPr lang="en-US" baseline="0" dirty="0" smtClean="0"/>
              <a:t> caveat:  we cannot use our available data in our study to prove or disprove whether the conditions for selection bias due to loss to follow-up are present.   For example, you might wonder if we can evaluate whether exposed persons have a higher incidence of drop out than unexposed persons.  You might believe that if exposed and unexposed have the same incidence of drop out, then drop out is not associated with exposure and thus selection bias cannot occur.  Unfortunately, this logic does not hold because our available data is also subject to chance occurrences.  For example, exposed individuals might cause a higher rate of drop out to occur by affecting susceptible persons (who are destined to have a different rate of outcome than those who stay) but, then, by chance alone, the unexposed persons may high an equally high rate of drop out of persons via a random mechanism (non-informative censoring).  Selection bias will nonetheless ensue here because the nature of those who drop out in the exposed are different than in the unexposed.  The relationship between exposure and outcome among the lost will be different than those who remain.   Thus, one cannot simply look at the incidence of drop out in exposed vs unexposed to rule in or rule out presence of selection bias.  An absence of an association between exposure and drop out is somewhat reassuring but it does not preclude selection bias from occurring. This is because the nature of the losses in the two exposure groups may be quite different.</a:t>
            </a: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6982173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84</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Here is the schematic that we showed a few slides ago, when talking about selection bias at cohort initiation.  Here, we just replace selection with retention.  Again, for selection bias to occur during cohort follow-up, retention must be directly related</a:t>
            </a:r>
            <a:r>
              <a:rPr lang="en-US" baseline="0" dirty="0" smtClean="0"/>
              <a:t> to (i.e., </a:t>
            </a:r>
            <a:r>
              <a:rPr lang="en-US" dirty="0" smtClean="0"/>
              <a:t> influenced by) or associated with (via</a:t>
            </a:r>
            <a:r>
              <a:rPr lang="en-US" baseline="0" dirty="0" smtClean="0"/>
              <a:t> another factor</a:t>
            </a:r>
            <a:r>
              <a:rPr lang="en-US" dirty="0" smtClean="0"/>
              <a:t>) both exposure and disease.   One of these four structures</a:t>
            </a:r>
            <a:r>
              <a:rPr lang="en-US" baseline="0" dirty="0" smtClean="0"/>
              <a:t> must be present for selection bias to occur.</a:t>
            </a:r>
            <a:endParaRPr lang="en-US" dirty="0" smtClean="0"/>
          </a:p>
          <a:p>
            <a:endParaRPr lang="en-US" dirty="0" smtClean="0"/>
          </a:p>
        </p:txBody>
      </p:sp>
    </p:spTree>
    <p:extLst>
      <p:ext uri="{BB962C8B-B14F-4D97-AF65-F5344CB8AC3E}">
        <p14:creationId xmlns:p14="http://schemas.microsoft.com/office/powerpoint/2010/main" val="20514327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E5FCFB6-60A6-413E-8613-3FF5D14964E6}" type="slidenum">
              <a:rPr lang="en-US"/>
              <a:pPr/>
              <a:t>85</a:t>
            </a:fld>
            <a:endParaRPr lang="en-US"/>
          </a:p>
        </p:txBody>
      </p:sp>
      <p:sp>
        <p:nvSpPr>
          <p:cNvPr id="184323" name="Rectangle 2"/>
          <p:cNvSpPr>
            <a:spLocks noGrp="1" noRot="1" noChangeAspect="1" noChangeArrowheads="1" noTextEdit="1"/>
          </p:cNvSpPr>
          <p:nvPr>
            <p:ph type="sldImg"/>
          </p:nvPr>
        </p:nvSpPr>
        <p:spPr>
          <a:xfrm>
            <a:off x="884238" y="695325"/>
            <a:ext cx="5222875" cy="3481388"/>
          </a:xfrm>
          <a:ln/>
        </p:spPr>
      </p:sp>
      <p:sp>
        <p:nvSpPr>
          <p:cNvPr id="184324" name="Rectangle 3"/>
          <p:cNvSpPr>
            <a:spLocks noGrp="1" noChangeArrowheads="1"/>
          </p:cNvSpPr>
          <p:nvPr>
            <p:ph type="body" idx="1"/>
          </p:nvPr>
        </p:nvSpPr>
        <p:spPr>
          <a:xfrm>
            <a:off x="931863" y="4408488"/>
            <a:ext cx="5127625" cy="4178300"/>
          </a:xfrm>
          <a:noFill/>
          <a:ln/>
        </p:spPr>
        <p:txBody>
          <a:bodyPr lIns="89158" tIns="44579" rIns="89158" bIns="44579"/>
          <a:lstStyle/>
          <a:p>
            <a:r>
              <a:rPr lang="en-US" dirty="0" smtClean="0"/>
              <a:t>As an example, consider a cohort study looking at progression to cirrhosis (which is dysfunction of</a:t>
            </a:r>
            <a:r>
              <a:rPr lang="en-US" baseline="0" dirty="0" smtClean="0"/>
              <a:t> the liver)</a:t>
            </a:r>
            <a:r>
              <a:rPr lang="en-US" dirty="0" smtClean="0"/>
              <a:t> among hepatitis C virus (HCV)-infected</a:t>
            </a:r>
            <a:r>
              <a:rPr lang="en-US" baseline="0" dirty="0" smtClean="0"/>
              <a:t> individuals</a:t>
            </a:r>
            <a:r>
              <a:rPr lang="en-US" dirty="0" smtClean="0"/>
              <a:t>, comparing two major risk groups for HCV acquisition: injection drug users (IDU) and transfusion recipients.  These are the exposures under</a:t>
            </a:r>
            <a:r>
              <a:rPr lang="en-US" baseline="0" dirty="0" smtClean="0"/>
              <a:t> study</a:t>
            </a:r>
            <a:r>
              <a:rPr lang="en-US" dirty="0" smtClean="0"/>
              <a:t>.  This is pertinent because there has been interest in whether the way you acquired HCV influences your initial inoculum of virus (and host immune response) and ultimately your liver disease course.  </a:t>
            </a:r>
          </a:p>
          <a:p>
            <a:endParaRPr lang="en-US" dirty="0" smtClean="0"/>
          </a:p>
          <a:p>
            <a:r>
              <a:rPr lang="en-US" dirty="0" smtClean="0"/>
              <a:t>In a study like this, all the ingredients are present for selection bias;</a:t>
            </a:r>
            <a:r>
              <a:rPr lang="en-US" baseline="0" dirty="0" smtClean="0"/>
              <a:t> it is </a:t>
            </a:r>
            <a:r>
              <a:rPr lang="en-US" dirty="0" smtClean="0"/>
              <a:t>the perfect storm.</a:t>
            </a:r>
          </a:p>
          <a:p>
            <a:endParaRPr lang="en-US" dirty="0" smtClean="0"/>
          </a:p>
          <a:p>
            <a:r>
              <a:rPr lang="en-US" dirty="0" smtClean="0"/>
              <a:t>This is because it is easy to see that informative censoring is likely present.  Specifically, getting sick from not yet officially diagnosed cirrhosis is a reason for becoming lost to follow-up; you just don’t feel well enough to come back for study visits.  Therefore, you can see how it is likely that persons who are lost to follow up have a different cirrhosis incidence than those that remain.  This is informative censoring.  </a:t>
            </a:r>
          </a:p>
          <a:p>
            <a:r>
              <a:rPr lang="en-US" dirty="0" smtClean="0"/>
              <a:t>Assume also -and this is not a great stretch- that injection drug users are more likely to  become lost to follow up at any given level of feeling sick because of less social support and more chaotic lives.  Therefore, this means that the frequency of losses differs across the exposure groups (IDU vs transfusion recipients), and it is more common in the IDU group.</a:t>
            </a:r>
          </a:p>
          <a:p>
            <a:endParaRPr lang="en-US" dirty="0" smtClean="0"/>
          </a:p>
          <a:p>
            <a:r>
              <a:rPr lang="en-US" dirty="0" smtClean="0"/>
              <a:t>The result of all of this is selection bias.  The IDU group becomes more depleted of its sickest subjects.  This results in an underestimation of the incidence of cirrhosis in IDU relative to transfusion recipients.  </a:t>
            </a:r>
          </a:p>
        </p:txBody>
      </p:sp>
    </p:spTree>
    <p:extLst>
      <p:ext uri="{BB962C8B-B14F-4D97-AF65-F5344CB8AC3E}">
        <p14:creationId xmlns:p14="http://schemas.microsoft.com/office/powerpoint/2010/main" val="20114926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14A5B90E-AFEB-42CB-A2D6-60FCF981FC58}" type="slidenum">
              <a:rPr lang="en-US"/>
              <a:pPr/>
              <a:t>86</a:t>
            </a:fld>
            <a:endParaRPr lang="en-US"/>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r>
              <a:rPr lang="en-US" dirty="0" smtClean="0"/>
              <a:t>This is what a Kaplan-Meier curve would look like.  Or, more specifically 1-KM.  The dark curve is what we would see if there was no informative censoring going on AND there was no difference between IDU and transfusion recipients in the incidence of cirrhosis.  In other words, there would be superimposable curves.  </a:t>
            </a:r>
          </a:p>
          <a:p>
            <a:r>
              <a:rPr lang="en-US" dirty="0" smtClean="0"/>
              <a:t>However, now enter reality:  there is loss to follow-up, and it is informative.  The effect of this informative censoring is to underestimate cirrhosis incidence.  Here is the effect in the transfusion recipients.  Now, remember, we said that the informative censoring was even more common in the IDU group and that is depicted here.</a:t>
            </a:r>
          </a:p>
          <a:p>
            <a:endParaRPr lang="en-US" dirty="0" smtClean="0"/>
          </a:p>
          <a:p>
            <a:r>
              <a:rPr lang="en-US" dirty="0" smtClean="0"/>
              <a:t>The end result is the appearance that the IDU group has a slower progression to cirrhosis - all because of selection bias.  See Greenland AJE 106:184, 1977 for further examples.</a:t>
            </a:r>
          </a:p>
        </p:txBody>
      </p:sp>
    </p:spTree>
    <p:extLst>
      <p:ext uri="{BB962C8B-B14F-4D97-AF65-F5344CB8AC3E}">
        <p14:creationId xmlns:p14="http://schemas.microsoft.com/office/powerpoint/2010/main" val="2980937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51D5DA6E-0C1E-4FFA-8C8C-60040FB7AA12}" type="slidenum">
              <a:rPr lang="en-US"/>
              <a:pPr/>
              <a:t>87</a:t>
            </a:fld>
            <a:endParaRPr lang="en-US"/>
          </a:p>
        </p:txBody>
      </p:sp>
      <p:sp>
        <p:nvSpPr>
          <p:cNvPr id="186371" name="Rectangle 2"/>
          <p:cNvSpPr>
            <a:spLocks noGrp="1" noRot="1" noChangeAspect="1" noChangeArrowheads="1" noTextEdit="1"/>
          </p:cNvSpPr>
          <p:nvPr>
            <p:ph type="sldImg"/>
          </p:nvPr>
        </p:nvSpPr>
        <p:spPr>
          <a:xfrm>
            <a:off x="884238" y="695325"/>
            <a:ext cx="5222875" cy="3481388"/>
          </a:xfrm>
          <a:ln/>
        </p:spPr>
      </p:sp>
      <p:sp>
        <p:nvSpPr>
          <p:cNvPr id="186372" name="Rectangle 3"/>
          <p:cNvSpPr>
            <a:spLocks noGrp="1" noChangeArrowheads="1"/>
          </p:cNvSpPr>
          <p:nvPr>
            <p:ph type="body" idx="1"/>
          </p:nvPr>
        </p:nvSpPr>
        <p:spPr>
          <a:xfrm>
            <a:off x="931863" y="4408488"/>
            <a:ext cx="5127625" cy="4178300"/>
          </a:xfrm>
          <a:noFill/>
          <a:ln/>
        </p:spPr>
        <p:txBody>
          <a:bodyPr/>
          <a:lstStyle/>
          <a:p>
            <a:r>
              <a:rPr lang="en-US" dirty="0" smtClean="0"/>
              <a:t>Here is the effect of selection bias schematically.  Because of selective drop out of the IDU group with cirrhosis, this upper</a:t>
            </a:r>
            <a:r>
              <a:rPr lang="en-US" baseline="0" dirty="0" smtClean="0"/>
              <a:t> right hand </a:t>
            </a:r>
            <a:r>
              <a:rPr lang="en-US" dirty="0" smtClean="0"/>
              <a:t>cell is underrepresented in the study sample.  The end result is spurious underestimation of cirrhosis incidence in the IDU group relative to the transfusion recipients group. [See other literature examples.]</a:t>
            </a:r>
          </a:p>
        </p:txBody>
      </p:sp>
    </p:spTree>
    <p:extLst>
      <p:ext uri="{BB962C8B-B14F-4D97-AF65-F5344CB8AC3E}">
        <p14:creationId xmlns:p14="http://schemas.microsoft.com/office/powerpoint/2010/main" val="9258912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we just said about losses to follow-up (drop-out) as</a:t>
            </a:r>
            <a:r>
              <a:rPr lang="en-US" baseline="0" dirty="0" smtClean="0"/>
              <a:t> a mechanism for altered probabilities of retention also apply to competing events.  The rationale is that losses to follow-up and competing events are the two ways that people fall out of observation.  When drop-out or competing events are influenced by both exposure and disease, selection bias will ensue.</a:t>
            </a:r>
          </a:p>
          <a:p>
            <a:endParaRPr lang="en-US" baseline="0" dirty="0" smtClean="0"/>
          </a:p>
          <a:p>
            <a:r>
              <a:rPr lang="en-US" baseline="0" dirty="0" smtClean="0"/>
              <a:t>Here is the generic schematic.  During follow-up, some pathophysiologic state is the “other factor” we defined earlier.  This state is associated with our disease of interest and also the competing event.  Having the competing event then affects whether a participant will continue to come back to study visits.  </a:t>
            </a:r>
          </a:p>
          <a:p>
            <a:endParaRPr lang="en-US" baseline="0" dirty="0" smtClean="0"/>
          </a:p>
          <a:p>
            <a:r>
              <a:rPr lang="en-US" baseline="0" dirty="0" smtClean="0"/>
              <a:t>An example of this is the association between smoking and dementia, in which in older populations who are prone to the development of competing event (such as </a:t>
            </a:r>
            <a:r>
              <a:rPr lang="en-US" baseline="0" dirty="0" smtClean="0"/>
              <a:t>cardiovascular heart disease and cancer-related </a:t>
            </a:r>
            <a:r>
              <a:rPr lang="en-US" baseline="0" dirty="0" smtClean="0"/>
              <a:t>deaths), the data shows show that smoking is associated with a decreased incidence of dementia.  This is not seen in younger populations, and hence the finding in the older populations is felt to be because of selection bias.  This is explained in Hernan et al.  Epidemiology 2008. </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88</a:t>
            </a:fld>
            <a:endParaRPr lang="en-US"/>
          </a:p>
        </p:txBody>
      </p:sp>
    </p:spTree>
    <p:extLst>
      <p:ext uri="{BB962C8B-B14F-4D97-AF65-F5344CB8AC3E}">
        <p14:creationId xmlns:p14="http://schemas.microsoft.com/office/powerpoint/2010/main" val="30416235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89</a:t>
            </a:fld>
            <a:endParaRPr lang="en-US"/>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smtClean="0"/>
              <a:t>Finally,</a:t>
            </a:r>
            <a:r>
              <a:rPr lang="en-US" baseline="0" dirty="0" smtClean="0"/>
              <a:t> how about selection bias in a randomized experiment?  At the outset of a randomized experiment, selection bias cannot occur because exposure (which is an intervention) is randomly assigned after the decision of a participate to be in the trial.  Hence, exposure status cannot directly influence selection into the study.  Because exposure status is randomly assigned, no other factor causes it or is associated with it.  So, both mechanisms of how exposure might influence selection are precluded.  We show this with the red X’s on the diagram.  </a:t>
            </a:r>
          </a:p>
          <a:p>
            <a:pPr marL="114300" lvl="1"/>
            <a:endParaRPr lang="en-US" baseline="0" dirty="0" smtClean="0"/>
          </a:p>
          <a:p>
            <a:pPr marL="114300" lvl="1"/>
            <a:r>
              <a:rPr lang="en-US" baseline="0" dirty="0" smtClean="0"/>
              <a:t>Instead of problems at the front end, where randomized trials can be threatened by selection bias is during follow-up (i.e., the back end).  These are the same issues that occur during follow-up in cohorts studies, namely drop out and competing events.   The Extra Slides have examples. </a:t>
            </a:r>
            <a:endParaRPr lang="en-US" dirty="0" smtClean="0"/>
          </a:p>
        </p:txBody>
      </p:sp>
    </p:spTree>
    <p:extLst>
      <p:ext uri="{BB962C8B-B14F-4D97-AF65-F5344CB8AC3E}">
        <p14:creationId xmlns:p14="http://schemas.microsoft.com/office/powerpoint/2010/main" val="22930562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D702BC4-A2F3-4D66-B2B9-760A0EE68E1D}" type="slidenum">
              <a:rPr lang="en-US"/>
              <a:pPr/>
              <a:t>90</a:t>
            </a:fld>
            <a:endParaRPr lang="en-US"/>
          </a:p>
        </p:txBody>
      </p:sp>
      <p:sp>
        <p:nvSpPr>
          <p:cNvPr id="190467" name="Rectangle 2"/>
          <p:cNvSpPr>
            <a:spLocks noGrp="1" noRot="1" noChangeAspect="1" noChangeArrowheads="1" noTextEdit="1"/>
          </p:cNvSpPr>
          <p:nvPr>
            <p:ph type="sldImg"/>
          </p:nvPr>
        </p:nvSpPr>
        <p:spPr>
          <a:xfrm>
            <a:off x="884238" y="695325"/>
            <a:ext cx="5222875" cy="3481388"/>
          </a:xfrm>
          <a:ln/>
        </p:spPr>
      </p:sp>
      <p:sp>
        <p:nvSpPr>
          <p:cNvPr id="190468" name="Rectangle 3"/>
          <p:cNvSpPr>
            <a:spLocks noGrp="1" noChangeArrowheads="1"/>
          </p:cNvSpPr>
          <p:nvPr>
            <p:ph type="body" idx="1"/>
          </p:nvPr>
        </p:nvSpPr>
        <p:spPr>
          <a:xfrm>
            <a:off x="931863" y="4408488"/>
            <a:ext cx="5127625" cy="4178300"/>
          </a:xfrm>
          <a:noFill/>
          <a:ln/>
        </p:spPr>
        <p:txBody>
          <a:bodyPr lIns="89158" tIns="44579" rIns="89158" bIns="44579"/>
          <a:lstStyle/>
          <a:p>
            <a:r>
              <a:rPr lang="en-US" sz="1400" dirty="0" smtClean="0"/>
              <a:t>In summary, we recall that the definition of selection bias is when the study sample does</a:t>
            </a:r>
            <a:r>
              <a:rPr lang="en-US" sz="1400" baseline="0" dirty="0" smtClean="0"/>
              <a:t> not represent (i.e., reflect the source population).  In a descriptive study, this is the bias caused by when persons in the source population have different probabilities for being selected in the first place or being retained.  In an analytic study, this is the bias caused when persons in the source population have different probabilities of being selected in the study or being retained and these probabilities are influenced by directly (or are associated with) both exposure and outcome under study.  </a:t>
            </a:r>
          </a:p>
          <a:p>
            <a:endParaRPr lang="en-US" sz="1400" baseline="0" dirty="0" smtClean="0"/>
          </a:p>
          <a:p>
            <a:r>
              <a:rPr lang="en-US" sz="1400" baseline="0" dirty="0" smtClean="0"/>
              <a:t>We also showed the requirements for selection bias diagrammatically.  We showed this both with “box and stick” diagrams and with figures that emphasized how exposure and outcome must be directly related to or associated with either selection or retention in order for selection bias to occur.</a:t>
            </a:r>
            <a:endParaRPr lang="en-US" sz="1400" dirty="0" smtClean="0"/>
          </a:p>
        </p:txBody>
      </p:sp>
    </p:spTree>
    <p:extLst>
      <p:ext uri="{BB962C8B-B14F-4D97-AF65-F5344CB8AC3E}">
        <p14:creationId xmlns:p14="http://schemas.microsoft.com/office/powerpoint/2010/main" val="4155465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9E6BE56-A9EC-4029-8290-61E4F33AFD68}" type="slidenum">
              <a:rPr lang="en-US"/>
              <a:pPr/>
              <a:t>10</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dirty="0" smtClean="0"/>
              <a:t>Stated another way, the theme for the rest of the course is that anyone can derive a numeric answer in a research study (i.e.,</a:t>
            </a:r>
            <a:r>
              <a:rPr lang="en-US" baseline="0" dirty="0" smtClean="0"/>
              <a:t> push the buttons in Stata)</a:t>
            </a:r>
            <a:r>
              <a:rPr lang="en-US" dirty="0" smtClean="0"/>
              <a:t>.  </a:t>
            </a:r>
          </a:p>
          <a:p>
            <a:endParaRPr lang="en-US" dirty="0" smtClean="0"/>
          </a:p>
          <a:p>
            <a:r>
              <a:rPr lang="en-US" dirty="0" smtClean="0"/>
              <a:t>The challenge is to tell if the number is correct.  This is the highest</a:t>
            </a:r>
            <a:r>
              <a:rPr lang="en-US" baseline="0" dirty="0" smtClean="0"/>
              <a:t> art form in our field.  </a:t>
            </a:r>
            <a:endParaRPr lang="en-US" dirty="0" smtClean="0"/>
          </a:p>
        </p:txBody>
      </p:sp>
    </p:spTree>
    <p:extLst>
      <p:ext uri="{BB962C8B-B14F-4D97-AF65-F5344CB8AC3E}">
        <p14:creationId xmlns:p14="http://schemas.microsoft.com/office/powerpoint/2010/main" val="42334351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D702BC4-A2F3-4D66-B2B9-760A0EE68E1D}" type="slidenum">
              <a:rPr lang="en-US"/>
              <a:pPr/>
              <a:t>91</a:t>
            </a:fld>
            <a:endParaRPr lang="en-US"/>
          </a:p>
        </p:txBody>
      </p:sp>
      <p:sp>
        <p:nvSpPr>
          <p:cNvPr id="190467" name="Rectangle 2"/>
          <p:cNvSpPr>
            <a:spLocks noGrp="1" noRot="1" noChangeAspect="1" noChangeArrowheads="1" noTextEdit="1"/>
          </p:cNvSpPr>
          <p:nvPr>
            <p:ph type="sldImg"/>
          </p:nvPr>
        </p:nvSpPr>
        <p:spPr>
          <a:xfrm>
            <a:off x="884238" y="695325"/>
            <a:ext cx="5222875" cy="3481388"/>
          </a:xfrm>
          <a:ln/>
        </p:spPr>
      </p:sp>
      <p:sp>
        <p:nvSpPr>
          <p:cNvPr id="190468" name="Rectangle 3"/>
          <p:cNvSpPr>
            <a:spLocks noGrp="1" noChangeArrowheads="1"/>
          </p:cNvSpPr>
          <p:nvPr>
            <p:ph type="body" idx="1"/>
          </p:nvPr>
        </p:nvSpPr>
        <p:spPr>
          <a:xfrm>
            <a:off x="931863" y="4408488"/>
            <a:ext cx="5127625" cy="4178300"/>
          </a:xfrm>
          <a:noFill/>
          <a:ln/>
        </p:spPr>
        <p:txBody>
          <a:bodyPr lIns="89158" tIns="44579" rIns="89158" bIns="44579"/>
          <a:lstStyle/>
          <a:p>
            <a:r>
              <a:rPr lang="en-US" sz="1400" dirty="0" smtClean="0"/>
              <a:t>And, finally, a summary about how to manage selection bias. </a:t>
            </a:r>
          </a:p>
          <a:p>
            <a:endParaRPr lang="en-US" sz="1400" dirty="0" smtClean="0"/>
          </a:p>
          <a:p>
            <a:r>
              <a:rPr lang="en-US" sz="1400" dirty="0" smtClean="0"/>
              <a:t>The</a:t>
            </a:r>
            <a:r>
              <a:rPr lang="en-US" sz="1400" baseline="0" dirty="0" smtClean="0"/>
              <a:t> first message is that p</a:t>
            </a:r>
            <a:r>
              <a:rPr lang="en-US" sz="1400" dirty="0" smtClean="0"/>
              <a:t>revention and avoidance, through prope</a:t>
            </a:r>
            <a:r>
              <a:rPr lang="en-US" sz="1400" baseline="0" dirty="0" smtClean="0"/>
              <a:t>r decisions in the design stage,</a:t>
            </a:r>
            <a:r>
              <a:rPr lang="en-US" sz="1400" dirty="0" smtClean="0"/>
              <a:t> are critical.  Although there are </a:t>
            </a:r>
            <a:r>
              <a:rPr lang="en-US" sz="1400" dirty="0" smtClean="0"/>
              <a:t>sometimes fixes (or cures) </a:t>
            </a:r>
            <a:r>
              <a:rPr lang="en-US" sz="1400" dirty="0" smtClean="0"/>
              <a:t>in the analysis phase, they depend upon having some detailed measurements.  In other words, don’t think a statistician is going to get you out of </a:t>
            </a:r>
            <a:r>
              <a:rPr lang="en-US" sz="1400" dirty="0" smtClean="0"/>
              <a:t>a mess created by poor design choices.  </a:t>
            </a:r>
            <a:r>
              <a:rPr lang="en-US" sz="1400" dirty="0" smtClean="0"/>
              <a:t>Prevention and avoidance of selection bias are key.  In this regard, there are three main</a:t>
            </a:r>
            <a:r>
              <a:rPr lang="en-US" sz="1400" baseline="0" dirty="0" smtClean="0"/>
              <a:t> general messages: strive for representative study populations (all designs); high participation %’s (all designs), and low rates of loss to follow-up (longitudinal studies).</a:t>
            </a:r>
            <a:endParaRPr lang="en-US" sz="1400" dirty="0" smtClean="0"/>
          </a:p>
          <a:p>
            <a:endParaRPr lang="en-US" sz="1400" dirty="0" smtClean="0"/>
          </a:p>
          <a:p>
            <a:r>
              <a:rPr lang="en-US" sz="1400" baseline="0" dirty="0" smtClean="0"/>
              <a:t>And, we did discuss a few special tips </a:t>
            </a:r>
            <a:r>
              <a:rPr lang="en-US" sz="1400" dirty="0" smtClean="0"/>
              <a:t>by study design. </a:t>
            </a:r>
          </a:p>
          <a:p>
            <a:endParaRPr lang="en-US" sz="1400" dirty="0" smtClean="0"/>
          </a:p>
          <a:p>
            <a:r>
              <a:rPr lang="en-US" sz="1400" dirty="0" smtClean="0"/>
              <a:t>In cross-sectional studies, remember</a:t>
            </a:r>
            <a:r>
              <a:rPr lang="en-US" sz="1400" baseline="0" dirty="0" smtClean="0"/>
              <a:t> that the presence of both exposure and outcome at outset is a recipe for selection bias.   Also, remember that you are also looking at determinants of outcome survival when you look at associations between exposure and outcome.</a:t>
            </a:r>
          </a:p>
          <a:p>
            <a:endParaRPr lang="en-US" sz="1400" baseline="0" dirty="0" smtClean="0"/>
          </a:p>
          <a:p>
            <a:r>
              <a:rPr lang="en-US" sz="1400" dirty="0" smtClean="0"/>
              <a:t>For case-control studies, it is critical to follow the study base principle when selecting controls.  </a:t>
            </a:r>
          </a:p>
          <a:p>
            <a:endParaRPr lang="en-US" sz="1400" dirty="0" smtClean="0"/>
          </a:p>
          <a:p>
            <a:r>
              <a:rPr lang="en-US" sz="1400" dirty="0" smtClean="0"/>
              <a:t>In longitudinal studies, be mindful of occult selection forces at cohort outset that are related to both exposure and outcome.  Of course, this applies only to cohort studies and not to randomized trials</a:t>
            </a:r>
            <a:r>
              <a:rPr lang="en-US" sz="1400" baseline="0" dirty="0" smtClean="0"/>
              <a:t> (</a:t>
            </a:r>
            <a:r>
              <a:rPr lang="en-US" sz="1400" dirty="0" smtClean="0"/>
              <a:t>RCTs) where randomization essentially guarantees no selection bias at the outset.  In both observational studies and RCTs, the critical advice is to prevent losses to follow-up.  When the study is over you can also consider performing worst case scenario sensitivity analyses regarding persons who were lost and if your finding is robust to even to the most extreme cases, then your qualitative inference is on pretty safe ground.  Consider also approaches where you track down the lost or a sample of them.  To prepare for this, make sure to learn as much about your participants when they enter the cohort and keep this information updated.   Finally, be aware of and measure competing events.  </a:t>
            </a:r>
            <a:r>
              <a:rPr lang="en-US" sz="1400" dirty="0" smtClean="0"/>
              <a:t>They</a:t>
            </a:r>
            <a:r>
              <a:rPr lang="en-US" sz="1400" baseline="0" dirty="0" smtClean="0"/>
              <a:t> cannot be prevented (they are part of nature) </a:t>
            </a:r>
            <a:r>
              <a:rPr lang="en-US" sz="1400" dirty="0" smtClean="0"/>
              <a:t>but </a:t>
            </a:r>
            <a:r>
              <a:rPr lang="en-US" sz="1400" dirty="0" smtClean="0"/>
              <a:t>you do need to account for them in your analysis.  </a:t>
            </a:r>
            <a:r>
              <a:rPr lang="en-US" sz="1400" dirty="0" smtClean="0"/>
              <a:t>And, if you can understand the common causes of the competing event</a:t>
            </a:r>
            <a:r>
              <a:rPr lang="en-US" sz="1400" baseline="0" dirty="0" smtClean="0"/>
              <a:t> and your outcome of interest, you can actually begin to do a few things in your analysis that would allow you to conduct the analysis with an eye towards elimination of the competing event.  </a:t>
            </a:r>
            <a:endParaRPr lang="en-US" sz="1400" dirty="0" smtClean="0"/>
          </a:p>
          <a:p>
            <a:endParaRPr lang="en-US" sz="1400" dirty="0" smtClean="0"/>
          </a:p>
          <a:p>
            <a:r>
              <a:rPr lang="en-US" sz="1400" dirty="0" smtClean="0"/>
              <a:t>As</a:t>
            </a:r>
            <a:r>
              <a:rPr lang="en-US" sz="1400" baseline="0" dirty="0" smtClean="0"/>
              <a:t> mentioned, there are few remedies in the analysis stage.  One possible fix is via adjustment of certain factors.  We will learn about this in the weeks to come as we begin to discuss directed acyclic graphs.</a:t>
            </a:r>
            <a:endParaRPr lang="en-US" sz="1400" dirty="0" smtClean="0"/>
          </a:p>
          <a:p>
            <a:endParaRPr lang="en-US" sz="1400" dirty="0" smtClean="0"/>
          </a:p>
        </p:txBody>
      </p:sp>
    </p:spTree>
    <p:extLst>
      <p:ext uri="{BB962C8B-B14F-4D97-AF65-F5344CB8AC3E}">
        <p14:creationId xmlns:p14="http://schemas.microsoft.com/office/powerpoint/2010/main" val="41554650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E11947A-BE5E-4450-9A25-CFB583087503}" type="slidenum">
              <a:rPr lang="en-US"/>
              <a:pPr/>
              <a:t>93</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mtClean="0"/>
              <a:t>Before we get too far, one administrative note:  </a:t>
            </a:r>
          </a:p>
        </p:txBody>
      </p:sp>
    </p:spTree>
    <p:extLst>
      <p:ext uri="{BB962C8B-B14F-4D97-AF65-F5344CB8AC3E}">
        <p14:creationId xmlns:p14="http://schemas.microsoft.com/office/powerpoint/2010/main" val="30776768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ACA08F81-CC37-46CB-BC60-B6B30DE82158}" type="slidenum">
              <a:rPr lang="en-US"/>
              <a:pPr/>
              <a:t>94</a:t>
            </a:fld>
            <a:endParaRPr lang="en-US"/>
          </a:p>
        </p:txBody>
      </p:sp>
      <p:sp>
        <p:nvSpPr>
          <p:cNvPr id="192515" name="Rectangle 2"/>
          <p:cNvSpPr>
            <a:spLocks noGrp="1" noRot="1" noChangeAspect="1" noChangeArrowheads="1" noTextEdit="1"/>
          </p:cNvSpPr>
          <p:nvPr>
            <p:ph type="sldImg"/>
          </p:nvPr>
        </p:nvSpPr>
        <p:spPr>
          <a:xfrm>
            <a:off x="884238" y="695325"/>
            <a:ext cx="5222875"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smtClean="0"/>
              <a:t>This is a slightly</a:t>
            </a:r>
            <a:r>
              <a:rPr lang="en-US" baseline="0" dirty="0" smtClean="0"/>
              <a:t> more elaborate schematic of the populations used in research.  Sometimes our study sample comes directly from the target population as shown in the earlier slides.  The NHANES study is an example of this, being directly sampled from the U.S. general population (which is a common target population).   Other times, we are sampling from accessible populations.  The Physicians Health Study or Nurses Health Study are examples of this.  Or, even a study of teachers (e.g., the California Teachers study) -- when we seek to make inferences of the general adult population -- is an example of how we sometimes sample an accessible population, which itself is a sample of a more general target population.   This more elaborate schematic is worth keeping in mind in that sometimes everything can be done correctly with regard to how one samples the accessible population to form the study sample but the choice of the accessible population is where the problems can reside that lead to bias.  The firefighter example in the Hernan 2004 Selection Bias paper (Optional Reading) gives a nice example of this</a:t>
            </a:r>
            <a:r>
              <a:rPr lang="en-US" baseline="0" dirty="0" smtClean="0"/>
              <a:t>.</a:t>
            </a:r>
          </a:p>
          <a:p>
            <a:endParaRPr lang="en-US" baseline="0" dirty="0" smtClean="0"/>
          </a:p>
          <a:p>
            <a:r>
              <a:rPr lang="en-US" baseline="0" dirty="0" smtClean="0"/>
              <a:t>There is considerable variability in what the three most rightward populations are called (and defined) by different investigators, textbooks, and normative bodies.  There is also a lack of clarity in terms of which of these three rightward populations is considered the gold standard in terms of the right answer.   When we speak of bias, this is always in reference to the truth in some population.   To be able to judge whether bias is present in a given study, it stands to reason that observers need to be clear what the gold standard population is.  Thus, careful researchers are very clear to define what they consider the population to which study results are intended to be true – what is most often called the target population.  This is explained well in Schwartz et al.  Toward a clarification of the taxonomy of ‘bias’ in epidemiology textbooks.   Epidemiology  26:216, 2015.  </a:t>
            </a:r>
            <a:endParaRPr lang="en-US" dirty="0" smtClean="0"/>
          </a:p>
        </p:txBody>
      </p:sp>
    </p:spTree>
    <p:extLst>
      <p:ext uri="{BB962C8B-B14F-4D97-AF65-F5344CB8AC3E}">
        <p14:creationId xmlns:p14="http://schemas.microsoft.com/office/powerpoint/2010/main" val="224053915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16D7485-A889-44AB-AF4F-02E6A3A9AAD4}" type="slidenum">
              <a:rPr lang="en-US"/>
              <a:pPr/>
              <a:t>95</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dirty="0" smtClean="0"/>
              <a:t>The</a:t>
            </a:r>
            <a:r>
              <a:rPr lang="en-US" baseline="0" dirty="0" smtClean="0"/>
              <a:t> </a:t>
            </a:r>
            <a:r>
              <a:rPr lang="en-US" dirty="0" smtClean="0"/>
              <a:t>kind of classification scheme which we are promoting, with just four things to remember (selection bias, measurement bias, confounding, and chance), is much easier to remember than what some others have propagated.  For example, </a:t>
            </a:r>
            <a:r>
              <a:rPr lang="en-US" dirty="0" err="1" smtClean="0"/>
              <a:t>Sackett</a:t>
            </a:r>
            <a:r>
              <a:rPr lang="en-US" dirty="0" smtClean="0"/>
              <a:t>, the author of one your textbooks in our Clinical</a:t>
            </a:r>
            <a:r>
              <a:rPr lang="en-US" baseline="0" dirty="0" smtClean="0"/>
              <a:t> </a:t>
            </a:r>
            <a:r>
              <a:rPr lang="en-US" dirty="0" smtClean="0"/>
              <a:t>Epidemiology (EPI</a:t>
            </a:r>
            <a:r>
              <a:rPr lang="en-US" baseline="0" dirty="0" smtClean="0"/>
              <a:t> 204)</a:t>
            </a:r>
            <a:r>
              <a:rPr lang="en-US" dirty="0" smtClean="0"/>
              <a:t> course, has cataloged, in a famous paper in 1979, a lengthy list of biases, some of which have interesting names, such as “apprehension” bias or “obsequiousness” bias.   I find all of these impossible to remember and indeed because they all fall under one of our 3 biases (selection, measurement, and confounding), I simply just remember these </a:t>
            </a:r>
            <a:r>
              <a:rPr lang="en-US" b="1" dirty="0" smtClean="0"/>
              <a:t>three</a:t>
            </a:r>
            <a:r>
              <a:rPr lang="en-US" dirty="0" smtClean="0"/>
              <a:t>.  </a:t>
            </a:r>
          </a:p>
        </p:txBody>
      </p:sp>
    </p:spTree>
    <p:extLst>
      <p:ext uri="{BB962C8B-B14F-4D97-AF65-F5344CB8AC3E}">
        <p14:creationId xmlns:p14="http://schemas.microsoft.com/office/powerpoint/2010/main" val="404372960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2ECDC0DC-0E42-4A63-A191-0574BFFF35E8}" type="slidenum">
              <a:rPr lang="en-US"/>
              <a:pPr/>
              <a:t>96</a:t>
            </a:fld>
            <a:endParaRPr lang="en-US"/>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a:lnSpc>
                <a:spcPct val="90000"/>
              </a:lnSpc>
            </a:pPr>
            <a:r>
              <a:rPr lang="en-US" sz="1000" dirty="0" smtClean="0"/>
              <a:t>Here’s a biomedical example of a study with a descriptive objective. </a:t>
            </a:r>
          </a:p>
          <a:p>
            <a:pPr>
              <a:lnSpc>
                <a:spcPct val="90000"/>
              </a:lnSpc>
            </a:pPr>
            <a:endParaRPr lang="en-US" sz="1000" dirty="0" smtClean="0"/>
          </a:p>
          <a:p>
            <a:pPr>
              <a:lnSpc>
                <a:spcPct val="90000"/>
              </a:lnSpc>
            </a:pPr>
            <a:r>
              <a:rPr lang="en-US" sz="1000" dirty="0" smtClean="0"/>
              <a:t>There has been a lot of interest over how much risk there was for cancer in the military observers of the various nuclear bomb tests that have been performed over the years.  In one such study, there was an attempt to find all observers of the Smoky Atomic test in Nevada.  In this study, 76% of the total troops were later identified and the occurrence of leukemia was determined.  </a:t>
            </a:r>
          </a:p>
          <a:p>
            <a:pPr>
              <a:lnSpc>
                <a:spcPct val="90000"/>
              </a:lnSpc>
            </a:pPr>
            <a:endParaRPr lang="en-US" sz="1000" dirty="0" smtClean="0"/>
          </a:p>
          <a:p>
            <a:pPr>
              <a:lnSpc>
                <a:spcPct val="90000"/>
              </a:lnSpc>
            </a:pPr>
            <a:r>
              <a:rPr lang="en-US" sz="1000" dirty="0" smtClean="0"/>
              <a:t>On the surface, 76% seems pretty good. After all, the pre-election poll we just examined for the recall election that sampled just 1 in 10,000 voters got the right answer.  But how representative were these 76%? The authors were clever enough to empirically look at this.  They did so by separating the troops into those who were contacted by the investigators - 82% of the participants - and those who contacted the investigators on their own - 18% of the participants.  And, as you might have predicted, those who contacted the investigators on their own, i.e. self-selection - had a much higher leukemia prevalence, over 4 times higher.  Hence, at the end of the day we really don’t know how representative these 76% were and we have to be concerned that they are enriched - by self selection - by those who developed leukemia.  The only way you could know the truth is if you contacted all 100% or if you got close to 100% and did sensitivity analyses on the remainder.</a:t>
            </a:r>
          </a:p>
          <a:p>
            <a:pPr>
              <a:lnSpc>
                <a:spcPct val="90000"/>
              </a:lnSpc>
            </a:pPr>
            <a:endParaRPr lang="en-US" sz="1000" dirty="0" smtClean="0"/>
          </a:p>
          <a:p>
            <a:pPr>
              <a:lnSpc>
                <a:spcPct val="90000"/>
              </a:lnSpc>
            </a:pPr>
            <a:r>
              <a:rPr lang="en-US" sz="1000" dirty="0" smtClean="0"/>
              <a:t>What is the explanation or mechanism for this?  The study design looks fine.  They had a list of troops and they set out to find them all.  It is really just human nature that is the problem here.  Affected humans like to come forward and it appears they did in this case.  </a:t>
            </a:r>
          </a:p>
          <a:p>
            <a:pPr>
              <a:lnSpc>
                <a:spcPct val="90000"/>
              </a:lnSpc>
            </a:pPr>
            <a:endParaRPr lang="en-US" sz="1000" dirty="0" smtClean="0"/>
          </a:p>
          <a:p>
            <a:pPr>
              <a:lnSpc>
                <a:spcPct val="90000"/>
              </a:lnSpc>
            </a:pPr>
            <a:r>
              <a:rPr lang="en-US" sz="1000" dirty="0" smtClean="0"/>
              <a:t>[Would the investigators have done better by just using those who they contacted?  Hard to know. This group may have been depleted of very sick persons (but not yet dead and not in any death registry) or perhaps those who already died of cancer.]</a:t>
            </a:r>
          </a:p>
        </p:txBody>
      </p:sp>
    </p:spTree>
    <p:extLst>
      <p:ext uri="{BB962C8B-B14F-4D97-AF65-F5344CB8AC3E}">
        <p14:creationId xmlns:p14="http://schemas.microsoft.com/office/powerpoint/2010/main" val="5074867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97</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Let’s show an example of </a:t>
            </a:r>
            <a:r>
              <a:rPr lang="en-US" baseline="0" dirty="0" smtClean="0"/>
              <a:t>mechanism #3 of unequal selection probabilities in a cross-sectional study.  </a:t>
            </a:r>
            <a:endParaRPr lang="en-US" dirty="0" smtClean="0"/>
          </a:p>
        </p:txBody>
      </p:sp>
    </p:spTree>
    <p:extLst>
      <p:ext uri="{BB962C8B-B14F-4D97-AF65-F5344CB8AC3E}">
        <p14:creationId xmlns:p14="http://schemas.microsoft.com/office/powerpoint/2010/main" val="35240592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2EC1C83D-C6F6-493E-9D44-8407170CE8FD}" type="slidenum">
              <a:rPr lang="en-US"/>
              <a:pPr/>
              <a:t>98</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228600" y="4408488"/>
            <a:ext cx="6534150" cy="4178300"/>
          </a:xfrm>
          <a:noFill/>
          <a:ln/>
        </p:spPr>
        <p:txBody>
          <a:bodyPr/>
          <a:lstStyle/>
          <a:p>
            <a:r>
              <a:rPr lang="en-US" dirty="0" smtClean="0"/>
              <a:t>And, here is an</a:t>
            </a:r>
            <a:r>
              <a:rPr lang="en-US" baseline="0" dirty="0" smtClean="0"/>
              <a:t> example of mechanism #3.</a:t>
            </a:r>
          </a:p>
          <a:p>
            <a:endParaRPr lang="en-US" dirty="0" smtClean="0"/>
          </a:p>
          <a:p>
            <a:r>
              <a:rPr lang="en-US" dirty="0" smtClean="0"/>
              <a:t>Based on evidence from other cancers, there has been interest in whether a particular polymorphism of glutathione S-</a:t>
            </a:r>
            <a:r>
              <a:rPr lang="en-US" dirty="0" err="1" smtClean="0"/>
              <a:t>transferase</a:t>
            </a:r>
            <a:r>
              <a:rPr lang="en-US" dirty="0" smtClean="0"/>
              <a:t> class mu - a deletion-  known as GSTM1-null is associated with increased risk of breast cancer.</a:t>
            </a:r>
          </a:p>
          <a:p>
            <a:endParaRPr lang="en-US" dirty="0" smtClean="0"/>
          </a:p>
          <a:p>
            <a:r>
              <a:rPr lang="en-US" dirty="0" smtClean="0"/>
              <a:t>These investigators evaluated this using both prevalent breast cancer cases (i.e., in a cross-sectional study) and with incident breast cancer cases (via</a:t>
            </a:r>
            <a:r>
              <a:rPr lang="en-US" baseline="0" dirty="0" smtClean="0"/>
              <a:t> </a:t>
            </a:r>
            <a:r>
              <a:rPr lang="en-US" dirty="0" smtClean="0"/>
              <a:t>a case-control study). In the cross-sectional study, using prevalent breast cancer cases, the magnitude of the association depended upon the number of years since diagnosis of the breast cancer cases.  On the left, when limiting the analysis to breast cancer cases who had been diagnosed in the past 4 years, the odds ratio was 0.97, which is essentially 1.  In other words, no evidence of an association.  When using breast cancer cases who had been diagnosed between 4 and 8 years ago, there was a hint of an association with an OR of 1.3.  Interestingly, when using prevalent breast cancer cases who had been diagnosed 8 or more years ago, this really brought out an association with an odds ratio of 2.0.  </a:t>
            </a:r>
          </a:p>
          <a:p>
            <a:endParaRPr lang="en-US" sz="800" dirty="0" smtClean="0"/>
          </a:p>
          <a:p>
            <a:r>
              <a:rPr lang="en-US" dirty="0" smtClean="0"/>
              <a:t>Similar to what was seen with the prevalent cases who were diagnosed less than 4 years ago, when the researchers used true incident cases (i.e., very recently diagnosed) they also saw no evidence of an association, odds ratio 1.08.  </a:t>
            </a:r>
          </a:p>
          <a:p>
            <a:endParaRPr lang="en-US" sz="800" dirty="0" smtClean="0"/>
          </a:p>
          <a:p>
            <a:r>
              <a:rPr lang="en-US" dirty="0" smtClean="0"/>
              <a:t>One explanation for this is that there is something about having this polymorphism that is associated with longer survival after a breast cancer diagnosis, but not with getting breast cancer </a:t>
            </a:r>
            <a:r>
              <a:rPr lang="en-US" i="1" dirty="0" smtClean="0"/>
              <a:t>per se</a:t>
            </a:r>
            <a:r>
              <a:rPr lang="en-US" dirty="0" smtClean="0"/>
              <a:t>.  The authors speculated that it may be something to do with metabolism of the chemotherapy used to treat cancer.  In any case, this illustrates the very different conclusions you would draw in a cross-sectional study with prevalent breast cancer versus  a study using incident diagnoses, and this is all because of selection bias.</a:t>
            </a:r>
          </a:p>
        </p:txBody>
      </p:sp>
    </p:spTree>
    <p:extLst>
      <p:ext uri="{BB962C8B-B14F-4D97-AF65-F5344CB8AC3E}">
        <p14:creationId xmlns:p14="http://schemas.microsoft.com/office/powerpoint/2010/main" val="5105530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FF6D6866-E098-4165-9286-B7E05E89AC34}" type="slidenum">
              <a:rPr lang="en-US"/>
              <a:pPr/>
              <a:t>99</a:t>
            </a:fld>
            <a:endParaRPr lang="en-US"/>
          </a:p>
        </p:txBody>
      </p:sp>
      <p:sp>
        <p:nvSpPr>
          <p:cNvPr id="164867" name="Rectangle 2"/>
          <p:cNvSpPr>
            <a:spLocks noGrp="1" noRot="1" noChangeAspect="1" noChangeArrowheads="1" noTextEdit="1"/>
          </p:cNvSpPr>
          <p:nvPr>
            <p:ph type="sldImg"/>
          </p:nvPr>
        </p:nvSpPr>
        <p:spPr>
          <a:xfrm>
            <a:off x="884238" y="695325"/>
            <a:ext cx="5222875" cy="3481388"/>
          </a:xfrm>
          <a:ln/>
        </p:spPr>
      </p:sp>
      <p:sp>
        <p:nvSpPr>
          <p:cNvPr id="164868" name="Rectangle 3"/>
          <p:cNvSpPr>
            <a:spLocks noGrp="1" noChangeArrowheads="1"/>
          </p:cNvSpPr>
          <p:nvPr>
            <p:ph type="body" idx="1"/>
          </p:nvPr>
        </p:nvSpPr>
        <p:spPr>
          <a:xfrm>
            <a:off x="931863" y="4408488"/>
            <a:ext cx="5127625" cy="4178300"/>
          </a:xfrm>
          <a:noFill/>
          <a:ln/>
        </p:spPr>
        <p:txBody>
          <a:bodyPr/>
          <a:lstStyle/>
          <a:p>
            <a:r>
              <a:rPr lang="en-US" dirty="0" smtClean="0"/>
              <a:t>Here is what this looks like schematically.  You perform a cross sectional study with prevalent breast cancer and you end up preferentially sampling those with the null mutation because of their survival advantage.  The result is an </a:t>
            </a:r>
            <a:r>
              <a:rPr lang="en-US" b="1" dirty="0" smtClean="0"/>
              <a:t>overestimate</a:t>
            </a:r>
            <a:r>
              <a:rPr lang="en-US" dirty="0" smtClean="0"/>
              <a:t> of the association between the null</a:t>
            </a:r>
            <a:r>
              <a:rPr lang="en-US" baseline="0" dirty="0" smtClean="0"/>
              <a:t> </a:t>
            </a:r>
            <a:r>
              <a:rPr lang="en-US" dirty="0" smtClean="0"/>
              <a:t>mutation and breast cancer.</a:t>
            </a:r>
          </a:p>
        </p:txBody>
      </p:sp>
    </p:spTree>
    <p:extLst>
      <p:ext uri="{BB962C8B-B14F-4D97-AF65-F5344CB8AC3E}">
        <p14:creationId xmlns:p14="http://schemas.microsoft.com/office/powerpoint/2010/main" val="40693318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Causal inference refers</a:t>
            </a:r>
            <a:r>
              <a:rPr lang="en-US" baseline="0" dirty="0" smtClean="0"/>
              <a:t> to the process undertaken to identify causal relationships.  This is one of the central goals of epidemiology and clinical research.  What we do initially do in any of our studies is to determine a statistical association between a given exposure and disease.  We know that there are 6 different ways that a statistical association can occur.  If we can find evidence that 1 through 5 can explain the statistical association, then we cannot accept #6.  If we try to find alternative explanations 1 through 5 but cannot, eventually we can conclude that 6 is true.  In other words, if we can refute all of the alternative explanations, then we feel comfortable accepting the causal explanation as being true.  This is acceptance of causality by means of refutation.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100</a:t>
            </a:fld>
            <a:endParaRPr lang="en-US"/>
          </a:p>
        </p:txBody>
      </p:sp>
    </p:spTree>
    <p:extLst>
      <p:ext uri="{BB962C8B-B14F-4D97-AF65-F5344CB8AC3E}">
        <p14:creationId xmlns:p14="http://schemas.microsoft.com/office/powerpoint/2010/main" val="29152447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BFE2C567-0528-4E92-9750-F1FBDD7CBCA9}" type="slidenum">
              <a:rPr lang="en-US"/>
              <a:pPr/>
              <a:t>101</a:t>
            </a:fld>
            <a:endParaRPr 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r>
              <a:rPr lang="en-US" dirty="0" smtClean="0"/>
              <a:t>Because we rarely know happens to those subjects who become lost in a longitudinal, we rarely have anything but theoretical examples of this bias.  One group of investigators, however, went the extra mile and tracked down subjects who had become lost to follow-up.  This is a study of the determinants of mortality after the initiation of antiretroviral therapy among adults in Africa.  As in the earlier studies, we talked about there was substantial loss to follow-up after baseline.  When the authors simply assumed that the losses were non-informative, i.e. they naively ignored the losses by censoring, this is what they found.  These are hazard ratios, which as you know, are a type of rate ratio.  Then, the authors went the extra mile and tracked down the vital status on patients who were lost to follow-up.  They found who was dead and alive long after they left the study.  When they incorporated this new information about the lost into the overall analysis, this column shows what they found.  The differences compared to the middle column are notable.  Sex, which was not significant in the naïve analysis, became significant.  So did CD4 count.  However, the effect of hemoglobin lost its statistical significance.    The differences between ignoring losses and tracking them down is selection bias. </a:t>
            </a:r>
          </a:p>
        </p:txBody>
      </p:sp>
    </p:spTree>
    <p:extLst>
      <p:ext uri="{BB962C8B-B14F-4D97-AF65-F5344CB8AC3E}">
        <p14:creationId xmlns:p14="http://schemas.microsoft.com/office/powerpoint/2010/main" val="2102142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71525" y="1295400"/>
            <a:ext cx="4295775" cy="5181600"/>
          </a:xfrm>
        </p:spPr>
        <p:txBody>
          <a:bodyPr/>
          <a:lstStyle/>
          <a:p>
            <a:pPr lvl="0"/>
            <a:endParaRPr lang="en-US" noProof="0" smtClean="0"/>
          </a:p>
        </p:txBody>
      </p:sp>
      <p:sp>
        <p:nvSpPr>
          <p:cNvPr id="4" name="Text Placeholder 3"/>
          <p:cNvSpPr>
            <a:spLocks noGrp="1"/>
          </p:cNvSpPr>
          <p:nvPr>
            <p:ph type="body"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image" Target="../media/image33.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9.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6.bin"/><Relationship Id="rId5" Type="http://schemas.openxmlformats.org/officeDocument/2006/relationships/image" Target="../media/image9.png"/><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png"/><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Microsoft_Word_97_-_2003_Document2.doc"/></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7.png"/><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22.emf"/><Relationship Id="rId4" Type="http://schemas.openxmlformats.org/officeDocument/2006/relationships/oleObject" Target="../embeddings/Microsoft_Excel_97-2003_Worksheet3.xls"/></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7.emf"/><Relationship Id="rId4" Type="http://schemas.openxmlformats.org/officeDocument/2006/relationships/oleObject" Target="../embeddings/Microsoft_Word_97_-_2003_Document4.doc"/></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oleObject" Target="../embeddings/Microsoft_Word_97_-_2003_Document7.doc"/><Relationship Id="rId3" Type="http://schemas.openxmlformats.org/officeDocument/2006/relationships/notesSlide" Target="../notesSlides/notesSlide96.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Microsoft_Word_97_-_2003_Document6.doc"/><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Microsoft_Word_97_-_2003_Document8.doc"/><Relationship Id="rId4" Type="http://schemas.openxmlformats.org/officeDocument/2006/relationships/oleObject" Target="../embeddings/Microsoft_Word_97_-_2003_Document5.doc"/><Relationship Id="rId9" Type="http://schemas.openxmlformats.org/officeDocument/2006/relationships/image" Target="../media/image30.emf"/></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idx="4294967295"/>
          </p:nvPr>
        </p:nvSpPr>
        <p:spPr>
          <a:xfrm>
            <a:off x="342900" y="76200"/>
            <a:ext cx="9686925" cy="1470025"/>
          </a:xfrm>
        </p:spPr>
        <p:txBody>
          <a:bodyPr/>
          <a:lstStyle/>
          <a:p>
            <a:r>
              <a:rPr lang="en-US" dirty="0" smtClean="0"/>
              <a:t>Please take an i&gt;clicker </a:t>
            </a:r>
            <a:br>
              <a:rPr lang="en-US" dirty="0" smtClean="0"/>
            </a:br>
            <a:r>
              <a:rPr lang="en-US" dirty="0" smtClean="0"/>
              <a:t>from the bins by the door</a:t>
            </a:r>
          </a:p>
        </p:txBody>
      </p:sp>
      <p:pic>
        <p:nvPicPr>
          <p:cNvPr id="13316" name="Picture 4" descr="iclicker2-pic-2"/>
          <p:cNvPicPr>
            <a:picLocks noChangeAspect="1" noChangeArrowheads="1"/>
          </p:cNvPicPr>
          <p:nvPr/>
        </p:nvPicPr>
        <p:blipFill>
          <a:blip r:embed="rId2" cstate="print"/>
          <a:srcRect/>
          <a:stretch>
            <a:fillRect/>
          </a:stretch>
        </p:blipFill>
        <p:spPr bwMode="auto">
          <a:xfrm>
            <a:off x="952500" y="1447801"/>
            <a:ext cx="3317331" cy="5041824"/>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991100" y="2267609"/>
            <a:ext cx="4724400" cy="35433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23900" y="457200"/>
            <a:ext cx="8743950" cy="533400"/>
          </a:xfrm>
        </p:spPr>
        <p:txBody>
          <a:bodyPr/>
          <a:lstStyle/>
          <a:p>
            <a:r>
              <a:rPr lang="en-US" smtClean="0"/>
              <a:t>Theme for Rest of Course</a:t>
            </a:r>
          </a:p>
        </p:txBody>
      </p:sp>
      <p:sp>
        <p:nvSpPr>
          <p:cNvPr id="21507" name="Rectangle 3"/>
          <p:cNvSpPr>
            <a:spLocks noGrp="1" noChangeArrowheads="1"/>
          </p:cNvSpPr>
          <p:nvPr>
            <p:ph type="body" idx="1"/>
          </p:nvPr>
        </p:nvSpPr>
        <p:spPr>
          <a:xfrm>
            <a:off x="419100" y="1295400"/>
            <a:ext cx="9096375" cy="5181600"/>
          </a:xfrm>
        </p:spPr>
        <p:txBody>
          <a:bodyPr/>
          <a:lstStyle/>
          <a:p>
            <a:r>
              <a:rPr lang="en-US" dirty="0" smtClean="0"/>
              <a:t>Anyone can get a numeric answer in research</a:t>
            </a:r>
          </a:p>
          <a:p>
            <a:endParaRPr lang="en-US" dirty="0" smtClean="0"/>
          </a:p>
          <a:p>
            <a:r>
              <a:rPr lang="en-US" dirty="0" smtClean="0"/>
              <a:t>The challenge is to tell if it is correct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71525" y="304800"/>
            <a:ext cx="8743950" cy="533400"/>
          </a:xfrm>
        </p:spPr>
        <p:txBody>
          <a:bodyPr/>
          <a:lstStyle/>
          <a:p>
            <a:r>
              <a:rPr lang="en-US" dirty="0" smtClean="0"/>
              <a:t>“Causal Inference”</a:t>
            </a:r>
          </a:p>
        </p:txBody>
      </p:sp>
      <p:sp>
        <p:nvSpPr>
          <p:cNvPr id="95235" name="Rectangle 3"/>
          <p:cNvSpPr>
            <a:spLocks noGrp="1" noChangeArrowheads="1"/>
          </p:cNvSpPr>
          <p:nvPr>
            <p:ph type="body" idx="1"/>
          </p:nvPr>
        </p:nvSpPr>
        <p:spPr>
          <a:xfrm>
            <a:off x="495300" y="1143000"/>
            <a:ext cx="9515475" cy="5181600"/>
          </a:xfrm>
        </p:spPr>
        <p:txBody>
          <a:bodyPr/>
          <a:lstStyle/>
          <a:p>
            <a:pPr marL="609600" indent="-609600"/>
            <a:r>
              <a:rPr lang="en-US" dirty="0" smtClean="0"/>
              <a:t>Goal: Identify causal relationships</a:t>
            </a:r>
          </a:p>
          <a:p>
            <a:pPr marL="609600" indent="-609600"/>
            <a:endParaRPr lang="en-US" sz="1000" dirty="0" smtClean="0"/>
          </a:p>
          <a:p>
            <a:pPr marL="609600" indent="-609600"/>
            <a:r>
              <a:rPr lang="en-US" dirty="0" smtClean="0"/>
              <a:t>6 ways a statistical association can occur</a:t>
            </a:r>
          </a:p>
          <a:p>
            <a:pPr marL="990600" lvl="1" indent="-15875">
              <a:buFontTx/>
              <a:buAutoNum type="arabicPeriod"/>
            </a:pPr>
            <a:r>
              <a:rPr lang="en-US" dirty="0" smtClean="0"/>
              <a:t>  Chance</a:t>
            </a:r>
          </a:p>
          <a:p>
            <a:pPr marL="990600" lvl="1" indent="-15875">
              <a:buFontTx/>
              <a:buAutoNum type="arabicPeriod"/>
            </a:pPr>
            <a:r>
              <a:rPr lang="en-US" dirty="0" smtClean="0"/>
              <a:t>  Selection bias</a:t>
            </a:r>
          </a:p>
          <a:p>
            <a:pPr marL="990600" lvl="1" indent="-15875">
              <a:buFontTx/>
              <a:buAutoNum type="arabicPeriod"/>
            </a:pPr>
            <a:r>
              <a:rPr lang="en-US" dirty="0" smtClean="0"/>
              <a:t>  Measurement bias</a:t>
            </a:r>
          </a:p>
          <a:p>
            <a:pPr marL="990600" lvl="1" indent="-15875">
              <a:buFontTx/>
              <a:buAutoNum type="arabicPeriod"/>
            </a:pPr>
            <a:r>
              <a:rPr lang="en-US" dirty="0" smtClean="0"/>
              <a:t>  Confounding</a:t>
            </a:r>
          </a:p>
          <a:p>
            <a:pPr marL="990600" lvl="1" indent="-15875">
              <a:buFontTx/>
              <a:buAutoNum type="arabicPeriod"/>
            </a:pPr>
            <a:r>
              <a:rPr lang="en-US" dirty="0" smtClean="0"/>
              <a:t>  Reverse causation</a:t>
            </a:r>
          </a:p>
          <a:p>
            <a:pPr marL="990600" lvl="1" indent="-15875">
              <a:buFontTx/>
              <a:buAutoNum type="arabicPeriod"/>
            </a:pPr>
            <a:r>
              <a:rPr lang="en-US" dirty="0" smtClean="0"/>
              <a:t>  True causal relationship</a:t>
            </a:r>
          </a:p>
          <a:p>
            <a:pPr marL="990600" lvl="1" indent="-533400">
              <a:buFontTx/>
              <a:buAutoNum type="arabicPeriod"/>
            </a:pPr>
            <a:endParaRPr lang="en-US" sz="1000" dirty="0" smtClean="0"/>
          </a:p>
          <a:p>
            <a:pPr marL="609600" indent="-609600"/>
            <a:r>
              <a:rPr lang="en-US" dirty="0" smtClean="0"/>
              <a:t>Process of causal inference:  rule out the first 5</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71525" y="76200"/>
            <a:ext cx="8743950" cy="533400"/>
          </a:xfrm>
        </p:spPr>
        <p:txBody>
          <a:bodyPr/>
          <a:lstStyle/>
          <a:p>
            <a:r>
              <a:rPr lang="en-US" sz="2800" smtClean="0"/>
              <a:t>Effect of losses to follow-up in a cohort study</a:t>
            </a:r>
          </a:p>
        </p:txBody>
      </p:sp>
      <p:pic>
        <p:nvPicPr>
          <p:cNvPr id="88067" name="Picture 4"/>
          <p:cNvPicPr>
            <a:picLocks noGrp="1" noChangeAspect="1" noChangeArrowheads="1"/>
          </p:cNvPicPr>
          <p:nvPr>
            <p:ph type="body" idx="1"/>
          </p:nvPr>
        </p:nvPicPr>
        <p:blipFill>
          <a:blip r:embed="rId3" cstate="print"/>
          <a:srcRect b="5849"/>
          <a:stretch>
            <a:fillRect/>
          </a:stretch>
        </p:blipFill>
        <p:spPr>
          <a:xfrm>
            <a:off x="800100" y="1981200"/>
            <a:ext cx="2700338" cy="3886200"/>
          </a:xfrm>
          <a:noFill/>
        </p:spPr>
      </p:pic>
      <p:pic>
        <p:nvPicPr>
          <p:cNvPr id="88068" name="Picture 5"/>
          <p:cNvPicPr>
            <a:picLocks noChangeAspect="1" noChangeArrowheads="1"/>
          </p:cNvPicPr>
          <p:nvPr/>
        </p:nvPicPr>
        <p:blipFill>
          <a:blip r:embed="rId4" cstate="print"/>
          <a:srcRect b="3636"/>
          <a:stretch>
            <a:fillRect/>
          </a:stretch>
        </p:blipFill>
        <p:spPr bwMode="auto">
          <a:xfrm>
            <a:off x="4000500" y="1600200"/>
            <a:ext cx="2447925" cy="4267200"/>
          </a:xfrm>
          <a:prstGeom prst="rect">
            <a:avLst/>
          </a:prstGeom>
          <a:noFill/>
          <a:ln w="9525" algn="ctr">
            <a:noFill/>
            <a:miter lim="800000"/>
            <a:headEnd/>
            <a:tailEnd/>
          </a:ln>
        </p:spPr>
      </p:pic>
      <p:pic>
        <p:nvPicPr>
          <p:cNvPr id="88069" name="Picture 6"/>
          <p:cNvPicPr>
            <a:picLocks noChangeAspect="1" noChangeArrowheads="1"/>
          </p:cNvPicPr>
          <p:nvPr/>
        </p:nvPicPr>
        <p:blipFill>
          <a:blip r:embed="rId5" cstate="print"/>
          <a:srcRect b="3349"/>
          <a:stretch>
            <a:fillRect/>
          </a:stretch>
        </p:blipFill>
        <p:spPr bwMode="auto">
          <a:xfrm>
            <a:off x="7113588" y="1546225"/>
            <a:ext cx="2449512" cy="4397375"/>
          </a:xfrm>
          <a:prstGeom prst="rect">
            <a:avLst/>
          </a:prstGeom>
          <a:noFill/>
          <a:ln w="9525" algn="ctr">
            <a:noFill/>
            <a:miter lim="800000"/>
            <a:headEnd/>
            <a:tailEnd/>
          </a:ln>
        </p:spPr>
      </p:pic>
      <p:sp>
        <p:nvSpPr>
          <p:cNvPr id="88070" name="Text Box 8"/>
          <p:cNvSpPr txBox="1">
            <a:spLocks noChangeArrowheads="1"/>
          </p:cNvSpPr>
          <p:nvPr/>
        </p:nvSpPr>
        <p:spPr bwMode="auto">
          <a:xfrm>
            <a:off x="190500" y="6096000"/>
            <a:ext cx="4267200" cy="457200"/>
          </a:xfrm>
          <a:prstGeom prst="rect">
            <a:avLst/>
          </a:prstGeom>
          <a:noFill/>
          <a:ln w="9525" algn="ctr">
            <a:noFill/>
            <a:miter lim="800000"/>
            <a:headEnd/>
            <a:tailEnd/>
          </a:ln>
        </p:spPr>
        <p:txBody>
          <a:bodyPr>
            <a:spAutoFit/>
          </a:bodyPr>
          <a:lstStyle/>
          <a:p>
            <a:pPr>
              <a:spcBef>
                <a:spcPct val="50000"/>
              </a:spcBef>
            </a:pPr>
            <a:r>
              <a:rPr lang="en-US" sz="2400" dirty="0" smtClean="0"/>
              <a:t>Bisson </a:t>
            </a:r>
            <a:r>
              <a:rPr lang="en-US" sz="2400" i="1" dirty="0" err="1" smtClean="0"/>
              <a:t>PLoS</a:t>
            </a:r>
            <a:r>
              <a:rPr lang="en-US" sz="2400" i="1" dirty="0" smtClean="0"/>
              <a:t> One</a:t>
            </a:r>
            <a:r>
              <a:rPr lang="en-US" sz="2400" dirty="0" smtClean="0"/>
              <a:t> </a:t>
            </a:r>
            <a:r>
              <a:rPr lang="en-US" sz="2400" dirty="0"/>
              <a:t>2008</a:t>
            </a:r>
          </a:p>
        </p:txBody>
      </p:sp>
      <p:sp>
        <p:nvSpPr>
          <p:cNvPr id="88071" name="Text Box 9"/>
          <p:cNvSpPr txBox="1">
            <a:spLocks noChangeArrowheads="1"/>
          </p:cNvSpPr>
          <p:nvPr/>
        </p:nvSpPr>
        <p:spPr bwMode="auto">
          <a:xfrm>
            <a:off x="3619500" y="762000"/>
            <a:ext cx="3048000" cy="822325"/>
          </a:xfrm>
          <a:prstGeom prst="rect">
            <a:avLst/>
          </a:prstGeom>
          <a:noFill/>
          <a:ln w="9525" algn="ctr">
            <a:noFill/>
            <a:miter lim="800000"/>
            <a:headEnd/>
            <a:tailEnd/>
          </a:ln>
        </p:spPr>
        <p:txBody>
          <a:bodyPr>
            <a:spAutoFit/>
          </a:bodyPr>
          <a:lstStyle/>
          <a:p>
            <a:pPr>
              <a:spcBef>
                <a:spcPct val="50000"/>
              </a:spcBef>
            </a:pPr>
            <a:r>
              <a:rPr lang="en-US" sz="2400">
                <a:latin typeface="Arial" charset="0"/>
              </a:rPr>
              <a:t>Naively Ignoring Losses</a:t>
            </a:r>
          </a:p>
        </p:txBody>
      </p:sp>
      <p:sp>
        <p:nvSpPr>
          <p:cNvPr id="88072" name="Text Box 10"/>
          <p:cNvSpPr txBox="1">
            <a:spLocks noChangeArrowheads="1"/>
          </p:cNvSpPr>
          <p:nvPr/>
        </p:nvSpPr>
        <p:spPr bwMode="auto">
          <a:xfrm>
            <a:off x="6896100" y="777875"/>
            <a:ext cx="3048000" cy="822325"/>
          </a:xfrm>
          <a:prstGeom prst="rect">
            <a:avLst/>
          </a:prstGeom>
          <a:noFill/>
          <a:ln w="9525" algn="ctr">
            <a:noFill/>
            <a:miter lim="800000"/>
            <a:headEnd/>
            <a:tailEnd/>
          </a:ln>
        </p:spPr>
        <p:txBody>
          <a:bodyPr>
            <a:spAutoFit/>
          </a:bodyPr>
          <a:lstStyle/>
          <a:p>
            <a:pPr>
              <a:spcBef>
                <a:spcPct val="50000"/>
              </a:spcBef>
            </a:pPr>
            <a:r>
              <a:rPr lang="en-US" sz="2400">
                <a:latin typeface="Arial" charset="0"/>
              </a:rPr>
              <a:t>Tracking Down Vital Status on Losses</a:t>
            </a:r>
          </a:p>
        </p:txBody>
      </p:sp>
      <p:sp>
        <p:nvSpPr>
          <p:cNvPr id="88073" name="Text Box 11"/>
          <p:cNvSpPr txBox="1">
            <a:spLocks noChangeArrowheads="1"/>
          </p:cNvSpPr>
          <p:nvPr/>
        </p:nvSpPr>
        <p:spPr bwMode="auto">
          <a:xfrm>
            <a:off x="342900" y="762000"/>
            <a:ext cx="3124200" cy="1311275"/>
          </a:xfrm>
          <a:prstGeom prst="rect">
            <a:avLst/>
          </a:prstGeom>
          <a:noFill/>
          <a:ln w="9525" algn="ctr">
            <a:noFill/>
            <a:miter lim="800000"/>
            <a:headEnd/>
            <a:tailEnd/>
          </a:ln>
        </p:spPr>
        <p:txBody>
          <a:bodyPr>
            <a:spAutoFit/>
          </a:bodyPr>
          <a:lstStyle/>
          <a:p>
            <a:pPr>
              <a:spcBef>
                <a:spcPct val="50000"/>
              </a:spcBef>
            </a:pPr>
            <a:r>
              <a:rPr lang="en-US" sz="2000" b="1">
                <a:latin typeface="Arial" charset="0"/>
              </a:rPr>
              <a:t>Determinants of mortality after initiation of antiretroviral therapy in Africa</a:t>
            </a:r>
          </a:p>
        </p:txBody>
      </p:sp>
      <p:sp>
        <p:nvSpPr>
          <p:cNvPr id="88074" name="Line 12"/>
          <p:cNvSpPr>
            <a:spLocks noChangeShapeType="1"/>
          </p:cNvSpPr>
          <p:nvPr/>
        </p:nvSpPr>
        <p:spPr bwMode="auto">
          <a:xfrm>
            <a:off x="647700" y="5867400"/>
            <a:ext cx="8991600" cy="0"/>
          </a:xfrm>
          <a:prstGeom prst="line">
            <a:avLst/>
          </a:prstGeom>
          <a:noFill/>
          <a:ln w="9525">
            <a:solidFill>
              <a:schemeClr val="tx1"/>
            </a:solidFill>
            <a:round/>
            <a:headEnd/>
            <a:tailEnd/>
          </a:ln>
        </p:spPr>
        <p:txBody>
          <a:bodyPr wrap="none" anchor="ctr"/>
          <a:lstStyle/>
          <a:p>
            <a:endParaRPr lang="en-US"/>
          </a:p>
        </p:txBody>
      </p:sp>
      <p:sp>
        <p:nvSpPr>
          <p:cNvPr id="88075" name="Line 13"/>
          <p:cNvSpPr>
            <a:spLocks noChangeShapeType="1"/>
          </p:cNvSpPr>
          <p:nvPr/>
        </p:nvSpPr>
        <p:spPr bwMode="auto">
          <a:xfrm>
            <a:off x="647700" y="762000"/>
            <a:ext cx="8991600" cy="0"/>
          </a:xfrm>
          <a:prstGeom prst="line">
            <a:avLst/>
          </a:prstGeom>
          <a:noFill/>
          <a:ln w="9525">
            <a:solidFill>
              <a:schemeClr val="tx1"/>
            </a:solidFill>
            <a:round/>
            <a:headEnd/>
            <a:tailEnd/>
          </a:ln>
        </p:spPr>
        <p:txBody>
          <a:bodyPr wrap="none" anchor="ctr"/>
          <a:lstStyle/>
          <a:p>
            <a:endParaRPr lang="en-US"/>
          </a:p>
        </p:txBody>
      </p:sp>
      <p:sp>
        <p:nvSpPr>
          <p:cNvPr id="88076" name="Text Box 14"/>
          <p:cNvSpPr txBox="1">
            <a:spLocks noChangeArrowheads="1"/>
          </p:cNvSpPr>
          <p:nvPr/>
        </p:nvSpPr>
        <p:spPr bwMode="auto">
          <a:xfrm>
            <a:off x="3924300" y="51816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77" name="Text Box 15"/>
          <p:cNvSpPr txBox="1">
            <a:spLocks noChangeArrowheads="1"/>
          </p:cNvSpPr>
          <p:nvPr/>
        </p:nvSpPr>
        <p:spPr bwMode="auto">
          <a:xfrm>
            <a:off x="6972300" y="51816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78" name="Text Box 16"/>
          <p:cNvSpPr txBox="1">
            <a:spLocks noChangeArrowheads="1"/>
          </p:cNvSpPr>
          <p:nvPr/>
        </p:nvSpPr>
        <p:spPr bwMode="auto">
          <a:xfrm>
            <a:off x="3924300" y="37338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79" name="Text Box 17"/>
          <p:cNvSpPr txBox="1">
            <a:spLocks noChangeArrowheads="1"/>
          </p:cNvSpPr>
          <p:nvPr/>
        </p:nvSpPr>
        <p:spPr bwMode="auto">
          <a:xfrm>
            <a:off x="6896100" y="37338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80" name="Text Box 18"/>
          <p:cNvSpPr txBox="1">
            <a:spLocks noChangeArrowheads="1"/>
          </p:cNvSpPr>
          <p:nvPr/>
        </p:nvSpPr>
        <p:spPr bwMode="auto">
          <a:xfrm>
            <a:off x="3924300" y="26670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81" name="Text Box 19"/>
          <p:cNvSpPr txBox="1">
            <a:spLocks noChangeArrowheads="1"/>
          </p:cNvSpPr>
          <p:nvPr/>
        </p:nvSpPr>
        <p:spPr bwMode="auto">
          <a:xfrm>
            <a:off x="6896100" y="26670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82" name="AutoShape 20"/>
          <p:cNvSpPr>
            <a:spLocks/>
          </p:cNvSpPr>
          <p:nvPr/>
        </p:nvSpPr>
        <p:spPr bwMode="auto">
          <a:xfrm rot="5400000">
            <a:off x="6534150" y="4781550"/>
            <a:ext cx="533400" cy="2857500"/>
          </a:xfrm>
          <a:prstGeom prst="rightBrace">
            <a:avLst>
              <a:gd name="adj1" fmla="val 44643"/>
              <a:gd name="adj2" fmla="val 50000"/>
            </a:avLst>
          </a:prstGeom>
          <a:noFill/>
          <a:ln w="9525">
            <a:solidFill>
              <a:schemeClr val="tx1"/>
            </a:solidFill>
            <a:round/>
            <a:headEnd/>
            <a:tailEnd/>
          </a:ln>
        </p:spPr>
        <p:txBody>
          <a:bodyPr wrap="none" anchor="ctr"/>
          <a:lstStyle/>
          <a:p>
            <a:endParaRPr lang="en-US"/>
          </a:p>
        </p:txBody>
      </p:sp>
      <p:sp>
        <p:nvSpPr>
          <p:cNvPr id="88083" name="Text Box 21"/>
          <p:cNvSpPr txBox="1">
            <a:spLocks noChangeArrowheads="1"/>
          </p:cNvSpPr>
          <p:nvPr/>
        </p:nvSpPr>
        <p:spPr bwMode="auto">
          <a:xfrm>
            <a:off x="6553200" y="6186488"/>
            <a:ext cx="2019300" cy="366712"/>
          </a:xfrm>
          <a:prstGeom prst="rect">
            <a:avLst/>
          </a:prstGeom>
          <a:noFill/>
          <a:ln w="9525">
            <a:noFill/>
            <a:miter lim="800000"/>
            <a:headEnd/>
            <a:tailEnd/>
          </a:ln>
        </p:spPr>
        <p:txBody>
          <a:bodyPr>
            <a:spAutoFit/>
          </a:bodyPr>
          <a:lstStyle/>
          <a:p>
            <a:pPr>
              <a:spcBef>
                <a:spcPct val="50000"/>
              </a:spcBef>
            </a:pPr>
            <a:r>
              <a:rPr lang="en-US" sz="1800"/>
              <a:t>Selection bias</a:t>
            </a:r>
          </a:p>
        </p:txBody>
      </p:sp>
      <p:sp>
        <p:nvSpPr>
          <p:cNvPr id="20" name="Oval 19"/>
          <p:cNvSpPr/>
          <p:nvPr/>
        </p:nvSpPr>
        <p:spPr bwMode="auto">
          <a:xfrm>
            <a:off x="3924300" y="29718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1" name="Oval 20"/>
          <p:cNvSpPr/>
          <p:nvPr/>
        </p:nvSpPr>
        <p:spPr bwMode="auto">
          <a:xfrm>
            <a:off x="3771900" y="40386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2" name="Oval 21"/>
          <p:cNvSpPr/>
          <p:nvPr/>
        </p:nvSpPr>
        <p:spPr bwMode="auto">
          <a:xfrm>
            <a:off x="3848100" y="54864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152400"/>
            <a:ext cx="8743950" cy="762000"/>
          </a:xfrm>
        </p:spPr>
        <p:txBody>
          <a:bodyPr/>
          <a:lstStyle/>
          <a:p>
            <a:r>
              <a:rPr lang="en-US" dirty="0" smtClean="0"/>
              <a:t>Selection Bias in a Randomized Trial</a:t>
            </a:r>
          </a:p>
        </p:txBody>
      </p:sp>
      <p:sp>
        <p:nvSpPr>
          <p:cNvPr id="90115" name="Rectangle 3"/>
          <p:cNvSpPr>
            <a:spLocks noGrp="1" noChangeArrowheads="1"/>
          </p:cNvSpPr>
          <p:nvPr>
            <p:ph type="body" idx="1"/>
          </p:nvPr>
        </p:nvSpPr>
        <p:spPr>
          <a:xfrm>
            <a:off x="0" y="1143000"/>
            <a:ext cx="10287000" cy="4114800"/>
          </a:xfrm>
        </p:spPr>
        <p:txBody>
          <a:bodyPr/>
          <a:lstStyle/>
          <a:p>
            <a:pPr>
              <a:lnSpc>
                <a:spcPct val="90000"/>
              </a:lnSpc>
            </a:pPr>
            <a:r>
              <a:rPr lang="en-US" sz="2600" dirty="0" smtClean="0"/>
              <a:t>Losses to follow-up are the big unknown in clinical trials and the major potential cause of selection bias</a:t>
            </a:r>
          </a:p>
          <a:p>
            <a:pPr>
              <a:lnSpc>
                <a:spcPct val="90000"/>
              </a:lnSpc>
            </a:pPr>
            <a:endParaRPr lang="en-US" sz="900" dirty="0" smtClean="0"/>
          </a:p>
          <a:p>
            <a:pPr>
              <a:lnSpc>
                <a:spcPct val="90000"/>
              </a:lnSpc>
            </a:pPr>
            <a:r>
              <a:rPr lang="en-US" sz="2600" dirty="0" smtClean="0"/>
              <a:t>e.g., Assume a randomized trial of a drug vs a placebo, and:</a:t>
            </a:r>
          </a:p>
          <a:p>
            <a:pPr lvl="1">
              <a:lnSpc>
                <a:spcPct val="90000"/>
              </a:lnSpc>
            </a:pPr>
            <a:r>
              <a:rPr lang="en-US" sz="2600" dirty="0" smtClean="0"/>
              <a:t>a symptom-causing side effect of a drug is more common in persons “sick” from the disease under study</a:t>
            </a:r>
          </a:p>
          <a:p>
            <a:pPr lvl="1">
              <a:lnSpc>
                <a:spcPct val="90000"/>
              </a:lnSpc>
            </a:pPr>
            <a:r>
              <a:rPr lang="en-US" sz="2600" dirty="0" smtClean="0"/>
              <a:t>occurrence of the side effect is associated with more losses to follow-up </a:t>
            </a:r>
          </a:p>
          <a:p>
            <a:pPr lvl="1">
              <a:lnSpc>
                <a:spcPct val="90000"/>
              </a:lnSpc>
            </a:pPr>
            <a:endParaRPr lang="en-US" sz="1000" dirty="0" smtClean="0"/>
          </a:p>
          <a:p>
            <a:pPr>
              <a:lnSpc>
                <a:spcPct val="90000"/>
              </a:lnSpc>
            </a:pPr>
            <a:r>
              <a:rPr lang="en-US" sz="2600" dirty="0" smtClean="0"/>
              <a:t>Then:</a:t>
            </a:r>
          </a:p>
          <a:p>
            <a:pPr lvl="1">
              <a:lnSpc>
                <a:spcPct val="90000"/>
              </a:lnSpc>
            </a:pPr>
            <a:r>
              <a:rPr lang="en-US" sz="2600" dirty="0" smtClean="0"/>
              <a:t>Compared to placebo, drug group would be selectively depleted of the sickest persons (i.e., informative censoring)</a:t>
            </a:r>
          </a:p>
          <a:p>
            <a:pPr lvl="1">
              <a:lnSpc>
                <a:spcPct val="90000"/>
              </a:lnSpc>
            </a:pPr>
            <a:r>
              <a:rPr lang="en-US" sz="2600" dirty="0" smtClean="0"/>
              <a:t>Would make drug treatment group appear better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771525" y="152400"/>
            <a:ext cx="8743950" cy="533400"/>
          </a:xfrm>
        </p:spPr>
        <p:txBody>
          <a:bodyPr/>
          <a:lstStyle/>
          <a:p>
            <a:r>
              <a:rPr lang="en-US" dirty="0" smtClean="0"/>
              <a:t>Effect of Selection Bias in an RCT</a:t>
            </a:r>
          </a:p>
        </p:txBody>
      </p:sp>
      <p:sp>
        <p:nvSpPr>
          <p:cNvPr id="91144" name="Text Box 9"/>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91145" name="Text Box 10"/>
          <p:cNvSpPr txBox="1">
            <a:spLocks noChangeArrowheads="1"/>
          </p:cNvSpPr>
          <p:nvPr/>
        </p:nvSpPr>
        <p:spPr bwMode="auto">
          <a:xfrm>
            <a:off x="2019300" y="2667000"/>
            <a:ext cx="3505200" cy="1917700"/>
          </a:xfrm>
          <a:prstGeom prst="rect">
            <a:avLst/>
          </a:prstGeom>
          <a:noFill/>
          <a:ln w="9525">
            <a:noFill/>
            <a:miter lim="800000"/>
            <a:headEnd/>
            <a:tailEnd/>
          </a:ln>
        </p:spPr>
        <p:txBody>
          <a:bodyPr>
            <a:spAutoFit/>
          </a:bodyPr>
          <a:lstStyle/>
          <a:p>
            <a:pPr algn="l">
              <a:spcBef>
                <a:spcPct val="50000"/>
              </a:spcBef>
            </a:pPr>
            <a:r>
              <a:rPr lang="en-US" sz="2400" dirty="0"/>
              <a:t>Survival assuming no informative censoring and no difference between drug and placebo (superimposed curves)</a:t>
            </a:r>
          </a:p>
        </p:txBody>
      </p:sp>
      <p:grpSp>
        <p:nvGrpSpPr>
          <p:cNvPr id="2" name="Group 1"/>
          <p:cNvGrpSpPr/>
          <p:nvPr/>
        </p:nvGrpSpPr>
        <p:grpSpPr>
          <a:xfrm>
            <a:off x="0" y="762000"/>
            <a:ext cx="10287000" cy="4724400"/>
            <a:chOff x="0" y="1676400"/>
            <a:chExt cx="10287000" cy="4724400"/>
          </a:xfrm>
        </p:grpSpPr>
        <p:sp>
          <p:nvSpPr>
            <p:cNvPr id="9114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endParaRPr lang="en-US"/>
            </a:p>
          </p:txBody>
        </p:sp>
        <p:sp>
          <p:nvSpPr>
            <p:cNvPr id="9114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endParaRPr lang="en-US"/>
            </a:p>
          </p:txBody>
        </p:sp>
        <p:sp>
          <p:nvSpPr>
            <p:cNvPr id="91142" name="Freeform 6"/>
            <p:cNvSpPr>
              <a:spLocks/>
            </p:cNvSpPr>
            <p:nvPr/>
          </p:nvSpPr>
          <p:spPr bwMode="auto">
            <a:xfrm>
              <a:off x="1295400" y="1676400"/>
              <a:ext cx="7158038" cy="1943100"/>
            </a:xfrm>
            <a:custGeom>
              <a:avLst/>
              <a:gdLst>
                <a:gd name="T0" fmla="*/ 0 w 4509"/>
                <a:gd name="T1" fmla="*/ 0 h 1224"/>
                <a:gd name="T2" fmla="*/ 117 w 4509"/>
                <a:gd name="T3" fmla="*/ 81 h 1224"/>
                <a:gd name="T4" fmla="*/ 207 w 4509"/>
                <a:gd name="T5" fmla="*/ 117 h 1224"/>
                <a:gd name="T6" fmla="*/ 432 w 4509"/>
                <a:gd name="T7" fmla="*/ 279 h 1224"/>
                <a:gd name="T8" fmla="*/ 513 w 4509"/>
                <a:gd name="T9" fmla="*/ 333 h 1224"/>
                <a:gd name="T10" fmla="*/ 747 w 4509"/>
                <a:gd name="T11" fmla="*/ 477 h 1224"/>
                <a:gd name="T12" fmla="*/ 873 w 4509"/>
                <a:gd name="T13" fmla="*/ 531 h 1224"/>
                <a:gd name="T14" fmla="*/ 1458 w 4509"/>
                <a:gd name="T15" fmla="*/ 756 h 1224"/>
                <a:gd name="T16" fmla="*/ 1593 w 4509"/>
                <a:gd name="T17" fmla="*/ 783 h 1224"/>
                <a:gd name="T18" fmla="*/ 1818 w 4509"/>
                <a:gd name="T19" fmla="*/ 837 h 1224"/>
                <a:gd name="T20" fmla="*/ 1953 w 4509"/>
                <a:gd name="T21" fmla="*/ 882 h 1224"/>
                <a:gd name="T22" fmla="*/ 2250 w 4509"/>
                <a:gd name="T23" fmla="*/ 954 h 1224"/>
                <a:gd name="T24" fmla="*/ 2727 w 4509"/>
                <a:gd name="T25" fmla="*/ 1089 h 1224"/>
                <a:gd name="T26" fmla="*/ 3132 w 4509"/>
                <a:gd name="T27" fmla="*/ 1107 h 1224"/>
                <a:gd name="T28" fmla="*/ 3474 w 4509"/>
                <a:gd name="T29" fmla="*/ 1170 h 1224"/>
                <a:gd name="T30" fmla="*/ 3735 w 4509"/>
                <a:gd name="T31" fmla="*/ 1179 h 1224"/>
                <a:gd name="T32" fmla="*/ 4329 w 4509"/>
                <a:gd name="T33" fmla="*/ 1206 h 1224"/>
                <a:gd name="T34" fmla="*/ 4509 w 4509"/>
                <a:gd name="T35" fmla="*/ 1224 h 1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9"/>
                <a:gd name="T55" fmla="*/ 0 h 1224"/>
                <a:gd name="T56" fmla="*/ 4509 w 4509"/>
                <a:gd name="T57" fmla="*/ 1224 h 1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9" h="1224">
                  <a:moveTo>
                    <a:pt x="0" y="0"/>
                  </a:moveTo>
                  <a:cubicBezTo>
                    <a:pt x="35" y="35"/>
                    <a:pt x="70" y="69"/>
                    <a:pt x="117" y="81"/>
                  </a:cubicBezTo>
                  <a:cubicBezTo>
                    <a:pt x="148" y="101"/>
                    <a:pt x="171" y="108"/>
                    <a:pt x="207" y="117"/>
                  </a:cubicBezTo>
                  <a:cubicBezTo>
                    <a:pt x="284" y="168"/>
                    <a:pt x="367" y="214"/>
                    <a:pt x="432" y="279"/>
                  </a:cubicBezTo>
                  <a:cubicBezTo>
                    <a:pt x="435" y="282"/>
                    <a:pt x="513" y="333"/>
                    <a:pt x="513" y="333"/>
                  </a:cubicBezTo>
                  <a:cubicBezTo>
                    <a:pt x="576" y="396"/>
                    <a:pt x="659" y="459"/>
                    <a:pt x="747" y="477"/>
                  </a:cubicBezTo>
                  <a:cubicBezTo>
                    <a:pt x="787" y="503"/>
                    <a:pt x="831" y="510"/>
                    <a:pt x="873" y="531"/>
                  </a:cubicBezTo>
                  <a:cubicBezTo>
                    <a:pt x="1059" y="624"/>
                    <a:pt x="1250" y="726"/>
                    <a:pt x="1458" y="756"/>
                  </a:cubicBezTo>
                  <a:cubicBezTo>
                    <a:pt x="1494" y="768"/>
                    <a:pt x="1580" y="779"/>
                    <a:pt x="1593" y="783"/>
                  </a:cubicBezTo>
                  <a:cubicBezTo>
                    <a:pt x="1669" y="808"/>
                    <a:pt x="1738" y="828"/>
                    <a:pt x="1818" y="837"/>
                  </a:cubicBezTo>
                  <a:cubicBezTo>
                    <a:pt x="1863" y="852"/>
                    <a:pt x="1908" y="869"/>
                    <a:pt x="1953" y="882"/>
                  </a:cubicBezTo>
                  <a:cubicBezTo>
                    <a:pt x="2050" y="911"/>
                    <a:pt x="2154" y="918"/>
                    <a:pt x="2250" y="954"/>
                  </a:cubicBezTo>
                  <a:cubicBezTo>
                    <a:pt x="2404" y="1012"/>
                    <a:pt x="2564" y="1064"/>
                    <a:pt x="2727" y="1089"/>
                  </a:cubicBezTo>
                  <a:cubicBezTo>
                    <a:pt x="2868" y="1111"/>
                    <a:pt x="2965" y="1102"/>
                    <a:pt x="3132" y="1107"/>
                  </a:cubicBezTo>
                  <a:cubicBezTo>
                    <a:pt x="3243" y="1135"/>
                    <a:pt x="3360" y="1159"/>
                    <a:pt x="3474" y="1170"/>
                  </a:cubicBezTo>
                  <a:cubicBezTo>
                    <a:pt x="3571" y="1202"/>
                    <a:pt x="3600" y="1185"/>
                    <a:pt x="3735" y="1179"/>
                  </a:cubicBezTo>
                  <a:cubicBezTo>
                    <a:pt x="3934" y="1188"/>
                    <a:pt x="4130" y="1200"/>
                    <a:pt x="4329" y="1206"/>
                  </a:cubicBezTo>
                  <a:cubicBezTo>
                    <a:pt x="4389" y="1215"/>
                    <a:pt x="4448" y="1224"/>
                    <a:pt x="4509" y="1224"/>
                  </a:cubicBezTo>
                </a:path>
              </a:pathLst>
            </a:custGeom>
            <a:noFill/>
            <a:ln w="22225">
              <a:solidFill>
                <a:schemeClr val="tx1"/>
              </a:solidFill>
              <a:round/>
              <a:headEnd/>
              <a:tailEnd/>
            </a:ln>
          </p:spPr>
          <p:txBody>
            <a:bodyPr/>
            <a:lstStyle/>
            <a:p>
              <a:endParaRPr lang="en-US"/>
            </a:p>
          </p:txBody>
        </p:sp>
        <p:sp>
          <p:nvSpPr>
            <p:cNvPr id="91143" name="Freeform 7"/>
            <p:cNvSpPr>
              <a:spLocks/>
            </p:cNvSpPr>
            <p:nvPr/>
          </p:nvSpPr>
          <p:spPr bwMode="auto">
            <a:xfrm>
              <a:off x="3657600" y="2895600"/>
              <a:ext cx="4872038" cy="282575"/>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28575" cap="rnd">
              <a:solidFill>
                <a:schemeClr val="tx1"/>
              </a:solidFill>
              <a:prstDash val="sysDot"/>
              <a:round/>
              <a:headEnd/>
              <a:tailEnd/>
            </a:ln>
          </p:spPr>
          <p:txBody>
            <a:bodyPr/>
            <a:lstStyle/>
            <a:p>
              <a:endParaRPr lang="en-US"/>
            </a:p>
          </p:txBody>
        </p:sp>
        <p:sp>
          <p:nvSpPr>
            <p:cNvPr id="91146" name="Line 11"/>
            <p:cNvSpPr>
              <a:spLocks noChangeShapeType="1"/>
            </p:cNvSpPr>
            <p:nvPr/>
          </p:nvSpPr>
          <p:spPr bwMode="auto">
            <a:xfrm flipV="1">
              <a:off x="4953000" y="3505200"/>
              <a:ext cx="685800" cy="533400"/>
            </a:xfrm>
            <a:prstGeom prst="line">
              <a:avLst/>
            </a:prstGeom>
            <a:noFill/>
            <a:ln w="9525">
              <a:solidFill>
                <a:schemeClr val="tx1"/>
              </a:solidFill>
              <a:round/>
              <a:headEnd/>
              <a:tailEnd type="triangle" w="med" len="med"/>
            </a:ln>
          </p:spPr>
          <p:txBody>
            <a:bodyPr/>
            <a:lstStyle/>
            <a:p>
              <a:endParaRPr lang="en-US"/>
            </a:p>
          </p:txBody>
        </p:sp>
        <p:sp>
          <p:nvSpPr>
            <p:cNvPr id="91147" name="Text Box 12"/>
            <p:cNvSpPr txBox="1">
              <a:spLocks noChangeArrowheads="1"/>
            </p:cNvSpPr>
            <p:nvPr/>
          </p:nvSpPr>
          <p:spPr bwMode="auto">
            <a:xfrm>
              <a:off x="3429000" y="1981200"/>
              <a:ext cx="34290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drug group</a:t>
              </a:r>
            </a:p>
          </p:txBody>
        </p:sp>
        <p:sp>
          <p:nvSpPr>
            <p:cNvPr id="91148" name="Line 13"/>
            <p:cNvSpPr>
              <a:spLocks noChangeShapeType="1"/>
            </p:cNvSpPr>
            <p:nvPr/>
          </p:nvSpPr>
          <p:spPr bwMode="auto">
            <a:xfrm>
              <a:off x="6248400" y="2743200"/>
              <a:ext cx="0" cy="304800"/>
            </a:xfrm>
            <a:prstGeom prst="line">
              <a:avLst/>
            </a:prstGeom>
            <a:noFill/>
            <a:ln w="9525">
              <a:solidFill>
                <a:schemeClr val="tx1"/>
              </a:solidFill>
              <a:round/>
              <a:headEnd/>
              <a:tailEnd type="triangle" w="med" len="med"/>
            </a:ln>
          </p:spPr>
          <p:txBody>
            <a:bodyPr/>
            <a:lstStyle/>
            <a:p>
              <a:endParaRPr lang="en-US"/>
            </a:p>
          </p:txBody>
        </p:sp>
        <p:sp>
          <p:nvSpPr>
            <p:cNvPr id="91149" name="Text Box 16"/>
            <p:cNvSpPr txBox="1">
              <a:spLocks noChangeArrowheads="1"/>
            </p:cNvSpPr>
            <p:nvPr/>
          </p:nvSpPr>
          <p:spPr bwMode="auto">
            <a:xfrm>
              <a:off x="3505200" y="5943600"/>
              <a:ext cx="1981200" cy="457200"/>
            </a:xfrm>
            <a:prstGeom prst="rect">
              <a:avLst/>
            </a:prstGeom>
            <a:noFill/>
            <a:ln w="9525">
              <a:noFill/>
              <a:miter lim="800000"/>
              <a:headEnd/>
              <a:tailEnd/>
            </a:ln>
          </p:spPr>
          <p:txBody>
            <a:bodyPr>
              <a:spAutoFit/>
            </a:bodyPr>
            <a:lstStyle/>
            <a:p>
              <a:pPr>
                <a:spcBef>
                  <a:spcPct val="50000"/>
                </a:spcBef>
              </a:pPr>
              <a:r>
                <a:rPr lang="en-US" sz="2400"/>
                <a:t>Time</a:t>
              </a:r>
            </a:p>
          </p:txBody>
        </p:sp>
        <p:sp>
          <p:nvSpPr>
            <p:cNvPr id="91150" name="Text Box 17"/>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r>
                <a:rPr lang="en-US" sz="1600" b="1" dirty="0"/>
                <a:t>Probability of </a:t>
              </a:r>
              <a:r>
                <a:rPr lang="en-US" sz="1600" b="1" dirty="0" smtClean="0"/>
                <a:t>survival</a:t>
              </a:r>
              <a:endParaRPr lang="en-US" sz="1800" b="1" dirty="0"/>
            </a:p>
          </p:txBody>
        </p:sp>
        <p:sp>
          <p:nvSpPr>
            <p:cNvPr id="91151" name="AutoShape 19"/>
            <p:cNvSpPr>
              <a:spLocks/>
            </p:cNvSpPr>
            <p:nvPr/>
          </p:nvSpPr>
          <p:spPr bwMode="auto">
            <a:xfrm>
              <a:off x="8801100" y="3124200"/>
              <a:ext cx="533400" cy="457200"/>
            </a:xfrm>
            <a:prstGeom prst="rightBrace">
              <a:avLst>
                <a:gd name="adj1" fmla="val 8333"/>
                <a:gd name="adj2" fmla="val 50000"/>
              </a:avLst>
            </a:prstGeom>
            <a:noFill/>
            <a:ln w="9525">
              <a:solidFill>
                <a:schemeClr val="tx1"/>
              </a:solidFill>
              <a:round/>
              <a:headEnd/>
              <a:tailEnd/>
            </a:ln>
          </p:spPr>
          <p:txBody>
            <a:bodyPr wrap="none" anchor="ctr"/>
            <a:lstStyle/>
            <a:p>
              <a:endParaRPr lang="en-US"/>
            </a:p>
          </p:txBody>
        </p:sp>
        <p:sp>
          <p:nvSpPr>
            <p:cNvPr id="91152" name="Text Box 20"/>
            <p:cNvSpPr txBox="1">
              <a:spLocks noChangeArrowheads="1"/>
            </p:cNvSpPr>
            <p:nvPr/>
          </p:nvSpPr>
          <p:spPr bwMode="auto">
            <a:xfrm>
              <a:off x="9029700" y="3048000"/>
              <a:ext cx="1257300" cy="641350"/>
            </a:xfrm>
            <a:prstGeom prst="rect">
              <a:avLst/>
            </a:prstGeom>
            <a:noFill/>
            <a:ln w="9525">
              <a:noFill/>
              <a:miter lim="800000"/>
              <a:headEnd/>
              <a:tailEnd/>
            </a:ln>
          </p:spPr>
          <p:txBody>
            <a:bodyPr>
              <a:spAutoFit/>
            </a:bodyPr>
            <a:lstStyle/>
            <a:p>
              <a:pPr>
                <a:spcBef>
                  <a:spcPct val="50000"/>
                </a:spcBef>
              </a:pPr>
              <a:r>
                <a:rPr lang="en-US" sz="1800"/>
                <a:t>Selection bias</a:t>
              </a:r>
            </a:p>
          </p:txBody>
        </p:sp>
      </p:grpSp>
      <p:grpSp>
        <p:nvGrpSpPr>
          <p:cNvPr id="17" name="Group 16"/>
          <p:cNvGrpSpPr/>
          <p:nvPr/>
        </p:nvGrpSpPr>
        <p:grpSpPr>
          <a:xfrm>
            <a:off x="610914" y="5198917"/>
            <a:ext cx="2475186" cy="1354283"/>
            <a:chOff x="229914" y="5042052"/>
            <a:chExt cx="2475186" cy="1354283"/>
          </a:xfrm>
        </p:grpSpPr>
        <p:sp>
          <p:nvSpPr>
            <p:cNvPr id="18" name="TextBox 17"/>
            <p:cNvSpPr txBox="1"/>
            <p:nvPr/>
          </p:nvSpPr>
          <p:spPr>
            <a:xfrm>
              <a:off x="229914" y="6119336"/>
              <a:ext cx="838200" cy="276999"/>
            </a:xfrm>
            <a:prstGeom prst="rect">
              <a:avLst/>
            </a:prstGeom>
            <a:noFill/>
          </p:spPr>
          <p:txBody>
            <a:bodyPr wrap="square" rtlCol="0">
              <a:spAutoFit/>
            </a:bodyPr>
            <a:lstStyle/>
            <a:p>
              <a:r>
                <a:rPr lang="en-US" sz="1200" dirty="0" smtClean="0"/>
                <a:t>Drug</a:t>
              </a:r>
              <a:endParaRPr lang="en-US" sz="1200" dirty="0"/>
            </a:p>
          </p:txBody>
        </p:sp>
        <p:sp>
          <p:nvSpPr>
            <p:cNvPr id="19" name="TextBox 18"/>
            <p:cNvSpPr txBox="1"/>
            <p:nvPr/>
          </p:nvSpPr>
          <p:spPr>
            <a:xfrm>
              <a:off x="1866900" y="6119336"/>
              <a:ext cx="838200" cy="276999"/>
            </a:xfrm>
            <a:prstGeom prst="rect">
              <a:avLst/>
            </a:prstGeom>
            <a:noFill/>
          </p:spPr>
          <p:txBody>
            <a:bodyPr wrap="square" rtlCol="0">
              <a:spAutoFit/>
            </a:bodyPr>
            <a:lstStyle/>
            <a:p>
              <a:r>
                <a:rPr lang="en-US" sz="1200" dirty="0" smtClean="0"/>
                <a:t>Death</a:t>
              </a:r>
              <a:endParaRPr lang="en-US" sz="1200" dirty="0"/>
            </a:p>
          </p:txBody>
        </p:sp>
        <p:sp>
          <p:nvSpPr>
            <p:cNvPr id="20" name="TextBox 19"/>
            <p:cNvSpPr txBox="1"/>
            <p:nvPr/>
          </p:nvSpPr>
          <p:spPr>
            <a:xfrm>
              <a:off x="1030014" y="5651414"/>
              <a:ext cx="838200" cy="461665"/>
            </a:xfrm>
            <a:prstGeom prst="rect">
              <a:avLst/>
            </a:prstGeom>
            <a:noFill/>
          </p:spPr>
          <p:txBody>
            <a:bodyPr wrap="square" rtlCol="0">
              <a:spAutoFit/>
            </a:bodyPr>
            <a:lstStyle/>
            <a:p>
              <a:r>
                <a:rPr lang="en-US" sz="1200" dirty="0" smtClean="0"/>
                <a:t>Side effect</a:t>
              </a:r>
              <a:endParaRPr lang="en-US" sz="1200" dirty="0"/>
            </a:p>
          </p:txBody>
        </p:sp>
        <p:sp>
          <p:nvSpPr>
            <p:cNvPr id="21" name="Line 5"/>
            <p:cNvSpPr>
              <a:spLocks noChangeShapeType="1"/>
            </p:cNvSpPr>
            <p:nvPr/>
          </p:nvSpPr>
          <p:spPr bwMode="auto">
            <a:xfrm flipV="1">
              <a:off x="853931" y="5928413"/>
              <a:ext cx="352166" cy="209289"/>
            </a:xfrm>
            <a:prstGeom prst="line">
              <a:avLst/>
            </a:prstGeom>
            <a:noFill/>
            <a:ln w="9525">
              <a:solidFill>
                <a:schemeClr val="tx1"/>
              </a:solidFill>
              <a:round/>
              <a:headEnd/>
              <a:tailEnd type="triangle" w="med" len="med"/>
            </a:ln>
          </p:spPr>
          <p:txBody>
            <a:bodyPr wrap="none" anchor="ctr"/>
            <a:lstStyle/>
            <a:p>
              <a:endParaRPr lang="en-US"/>
            </a:p>
          </p:txBody>
        </p:sp>
        <p:sp>
          <p:nvSpPr>
            <p:cNvPr id="22" name="Line 5"/>
            <p:cNvSpPr>
              <a:spLocks noChangeShapeType="1"/>
            </p:cNvSpPr>
            <p:nvPr/>
          </p:nvSpPr>
          <p:spPr bwMode="auto">
            <a:xfrm>
              <a:off x="2293883" y="5938069"/>
              <a:ext cx="76200" cy="199633"/>
            </a:xfrm>
            <a:prstGeom prst="line">
              <a:avLst/>
            </a:prstGeom>
            <a:noFill/>
            <a:ln w="9525">
              <a:solidFill>
                <a:schemeClr val="tx1"/>
              </a:solidFill>
              <a:round/>
              <a:headEnd/>
              <a:tailEnd type="triangle" w="med" len="med"/>
            </a:ln>
          </p:spPr>
          <p:txBody>
            <a:bodyPr wrap="none" anchor="ctr"/>
            <a:lstStyle/>
            <a:p>
              <a:endParaRPr lang="en-US"/>
            </a:p>
          </p:txBody>
        </p:sp>
        <p:sp>
          <p:nvSpPr>
            <p:cNvPr id="23" name="Line 5"/>
            <p:cNvSpPr>
              <a:spLocks noChangeShapeType="1"/>
            </p:cNvSpPr>
            <p:nvPr/>
          </p:nvSpPr>
          <p:spPr bwMode="auto">
            <a:xfrm flipH="1">
              <a:off x="1638300" y="5743746"/>
              <a:ext cx="400445" cy="110699"/>
            </a:xfrm>
            <a:prstGeom prst="line">
              <a:avLst/>
            </a:prstGeom>
            <a:noFill/>
            <a:ln w="9525">
              <a:solidFill>
                <a:schemeClr val="tx1"/>
              </a:solidFill>
              <a:round/>
              <a:headEnd/>
              <a:tailEnd type="triangle" w="med" len="med"/>
            </a:ln>
          </p:spPr>
          <p:txBody>
            <a:bodyPr wrap="none" anchor="ctr"/>
            <a:lstStyle/>
            <a:p>
              <a:endParaRPr lang="en-US"/>
            </a:p>
          </p:txBody>
        </p:sp>
        <p:sp>
          <p:nvSpPr>
            <p:cNvPr id="25" name="TextBox 24"/>
            <p:cNvSpPr txBox="1"/>
            <p:nvPr/>
          </p:nvSpPr>
          <p:spPr>
            <a:xfrm>
              <a:off x="1852448" y="5512914"/>
              <a:ext cx="838200" cy="461665"/>
            </a:xfrm>
            <a:prstGeom prst="rect">
              <a:avLst/>
            </a:prstGeom>
            <a:noFill/>
          </p:spPr>
          <p:txBody>
            <a:bodyPr wrap="square" rtlCol="0">
              <a:spAutoFit/>
            </a:bodyPr>
            <a:lstStyle/>
            <a:p>
              <a:r>
                <a:rPr lang="en-US" sz="1200" dirty="0" smtClean="0"/>
                <a:t>Disease severity</a:t>
              </a:r>
              <a:endParaRPr lang="en-US" sz="1200" dirty="0"/>
            </a:p>
          </p:txBody>
        </p:sp>
        <p:sp>
          <p:nvSpPr>
            <p:cNvPr id="26" name="Line 5"/>
            <p:cNvSpPr>
              <a:spLocks noChangeShapeType="1"/>
            </p:cNvSpPr>
            <p:nvPr/>
          </p:nvSpPr>
          <p:spPr bwMode="auto">
            <a:xfrm flipV="1">
              <a:off x="1449114" y="5299121"/>
              <a:ext cx="0" cy="352293"/>
            </a:xfrm>
            <a:prstGeom prst="line">
              <a:avLst/>
            </a:prstGeom>
            <a:noFill/>
            <a:ln w="9525">
              <a:solidFill>
                <a:schemeClr val="tx1"/>
              </a:solidFill>
              <a:round/>
              <a:headEnd/>
              <a:tailEnd type="triangle" w="med" len="med"/>
            </a:ln>
          </p:spPr>
          <p:txBody>
            <a:bodyPr wrap="none" anchor="ctr"/>
            <a:lstStyle/>
            <a:p>
              <a:endParaRPr lang="en-US"/>
            </a:p>
          </p:txBody>
        </p:sp>
        <p:sp>
          <p:nvSpPr>
            <p:cNvPr id="27" name="TextBox 26"/>
            <p:cNvSpPr txBox="1"/>
            <p:nvPr/>
          </p:nvSpPr>
          <p:spPr>
            <a:xfrm>
              <a:off x="1030014" y="5042052"/>
              <a:ext cx="838200" cy="276999"/>
            </a:xfrm>
            <a:prstGeom prst="rect">
              <a:avLst/>
            </a:prstGeom>
            <a:noFill/>
          </p:spPr>
          <p:txBody>
            <a:bodyPr wrap="square" rtlCol="0">
              <a:spAutoFit/>
            </a:bodyPr>
            <a:lstStyle/>
            <a:p>
              <a:r>
                <a:rPr lang="en-US" sz="1200" dirty="0" smtClean="0"/>
                <a:t>Retention</a:t>
              </a:r>
              <a:endParaRPr lang="en-US" sz="1200" dirty="0"/>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381000"/>
            <a:ext cx="8743950" cy="762000"/>
          </a:xfrm>
        </p:spPr>
        <p:txBody>
          <a:bodyPr/>
          <a:lstStyle/>
          <a:p>
            <a:r>
              <a:rPr lang="en-US" dirty="0" smtClean="0"/>
              <a:t>Competing Events in Randomized Trials</a:t>
            </a:r>
          </a:p>
        </p:txBody>
      </p:sp>
      <p:sp>
        <p:nvSpPr>
          <p:cNvPr id="90115" name="Rectangle 3"/>
          <p:cNvSpPr>
            <a:spLocks noGrp="1" noChangeArrowheads="1"/>
          </p:cNvSpPr>
          <p:nvPr>
            <p:ph type="body" idx="1"/>
          </p:nvPr>
        </p:nvSpPr>
        <p:spPr>
          <a:xfrm>
            <a:off x="266700" y="1295400"/>
            <a:ext cx="9753600" cy="4114800"/>
          </a:xfrm>
        </p:spPr>
        <p:txBody>
          <a:bodyPr/>
          <a:lstStyle/>
          <a:p>
            <a:pPr>
              <a:lnSpc>
                <a:spcPct val="90000"/>
              </a:lnSpc>
            </a:pPr>
            <a:r>
              <a:rPr lang="en-US" sz="2600" dirty="0" smtClean="0"/>
              <a:t>Competing events are typically explicitly accounted for and reported on in RCTs</a:t>
            </a:r>
          </a:p>
          <a:p>
            <a:pPr lvl="1">
              <a:lnSpc>
                <a:spcPct val="90000"/>
              </a:lnSpc>
            </a:pPr>
            <a:r>
              <a:rPr lang="en-US" sz="2200" dirty="0" smtClean="0"/>
              <a:t>They are often part of adverse event monitoring/reporting</a:t>
            </a:r>
          </a:p>
          <a:p>
            <a:pPr lvl="1">
              <a:lnSpc>
                <a:spcPct val="90000"/>
              </a:lnSpc>
            </a:pPr>
            <a:r>
              <a:rPr lang="en-US" sz="2200" dirty="0" smtClean="0"/>
              <a:t>This allows for a balanced view of the outcomes of interventions</a:t>
            </a:r>
          </a:p>
          <a:p>
            <a:pPr lvl="1">
              <a:lnSpc>
                <a:spcPct val="90000"/>
              </a:lnSpc>
            </a:pPr>
            <a:endParaRPr lang="en-US" sz="2200" dirty="0" smtClean="0"/>
          </a:p>
          <a:p>
            <a:pPr>
              <a:lnSpc>
                <a:spcPct val="90000"/>
              </a:lnSpc>
            </a:pPr>
            <a:r>
              <a:rPr lang="en-US" sz="2600" dirty="0" smtClean="0"/>
              <a:t>Competing events are typically swept under the carpet (i.e., ignored) in cohort studies	</a:t>
            </a:r>
          </a:p>
          <a:p>
            <a:pPr lvl="1">
              <a:lnSpc>
                <a:spcPct val="90000"/>
              </a:lnSpc>
            </a:pPr>
            <a:r>
              <a:rPr lang="en-US" sz="2200" dirty="0" smtClean="0"/>
              <a:t>This is unfortunate</a:t>
            </a:r>
          </a:p>
          <a:p>
            <a:pPr lvl="1">
              <a:lnSpc>
                <a:spcPct val="90000"/>
              </a:lnSpc>
            </a:pPr>
            <a:r>
              <a:rPr lang="en-US" sz="2200" dirty="0" smtClean="0"/>
              <a:t>Fuller disclosure of competing events is more complicated but will give us a more comprehensive accounting of the effects of exposures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152400"/>
            <a:ext cx="9515475" cy="533400"/>
          </a:xfrm>
        </p:spPr>
        <p:txBody>
          <a:bodyPr/>
          <a:lstStyle/>
          <a:p>
            <a:r>
              <a:rPr lang="en-US" sz="2800" smtClean="0"/>
              <a:t>Preventing and Managing Losses to Follow-up</a:t>
            </a:r>
          </a:p>
        </p:txBody>
      </p:sp>
      <p:sp>
        <p:nvSpPr>
          <p:cNvPr id="96259" name="Rectangle 3"/>
          <p:cNvSpPr>
            <a:spLocks noGrp="1" noChangeArrowheads="1"/>
          </p:cNvSpPr>
          <p:nvPr>
            <p:ph type="body" idx="1"/>
          </p:nvPr>
        </p:nvSpPr>
        <p:spPr>
          <a:xfrm>
            <a:off x="342900" y="762000"/>
            <a:ext cx="9601200" cy="5943600"/>
          </a:xfrm>
        </p:spPr>
        <p:txBody>
          <a:bodyPr/>
          <a:lstStyle/>
          <a:p>
            <a:pPr>
              <a:lnSpc>
                <a:spcPct val="90000"/>
              </a:lnSpc>
              <a:buFontTx/>
              <a:buNone/>
            </a:pPr>
            <a:r>
              <a:rPr lang="en-US" sz="2000" u="sng" dirty="0" smtClean="0"/>
              <a:t>Prevention</a:t>
            </a:r>
          </a:p>
          <a:p>
            <a:pPr>
              <a:lnSpc>
                <a:spcPct val="90000"/>
              </a:lnSpc>
            </a:pPr>
            <a:endParaRPr lang="en-US" sz="1000" dirty="0" smtClean="0"/>
          </a:p>
          <a:p>
            <a:pPr>
              <a:lnSpc>
                <a:spcPct val="90000"/>
              </a:lnSpc>
            </a:pPr>
            <a:r>
              <a:rPr lang="en-US" sz="2000" dirty="0" smtClean="0"/>
              <a:t>Obtain comprehensive contact information</a:t>
            </a:r>
          </a:p>
          <a:p>
            <a:pPr lvl="1">
              <a:lnSpc>
                <a:spcPct val="90000"/>
              </a:lnSpc>
            </a:pPr>
            <a:r>
              <a:rPr lang="en-US" sz="2000" dirty="0" smtClean="0"/>
              <a:t>SSN (critical for death index searches), DOB, legal name</a:t>
            </a:r>
          </a:p>
          <a:p>
            <a:pPr lvl="1">
              <a:lnSpc>
                <a:spcPct val="90000"/>
              </a:lnSpc>
            </a:pPr>
            <a:r>
              <a:rPr lang="en-US" sz="2000" dirty="0" smtClean="0"/>
              <a:t>State of birth</a:t>
            </a:r>
          </a:p>
          <a:p>
            <a:pPr lvl="1">
              <a:lnSpc>
                <a:spcPct val="90000"/>
              </a:lnSpc>
            </a:pPr>
            <a:r>
              <a:rPr lang="en-US" sz="2000" dirty="0" smtClean="0"/>
              <a:t>Middle initial, father’s surname</a:t>
            </a:r>
          </a:p>
          <a:p>
            <a:pPr lvl="1">
              <a:lnSpc>
                <a:spcPct val="90000"/>
              </a:lnSpc>
            </a:pPr>
            <a:r>
              <a:rPr lang="en-US" sz="2000" dirty="0" smtClean="0"/>
              <a:t>Address and many phone numbers</a:t>
            </a:r>
          </a:p>
          <a:p>
            <a:pPr lvl="1">
              <a:lnSpc>
                <a:spcPct val="90000"/>
              </a:lnSpc>
            </a:pPr>
            <a:r>
              <a:rPr lang="en-US" sz="2000" dirty="0" smtClean="0"/>
              <a:t>Friends and family members</a:t>
            </a:r>
          </a:p>
          <a:p>
            <a:pPr lvl="1">
              <a:lnSpc>
                <a:spcPct val="90000"/>
              </a:lnSpc>
            </a:pPr>
            <a:endParaRPr lang="en-US" sz="1000" dirty="0" smtClean="0"/>
          </a:p>
          <a:p>
            <a:pPr>
              <a:lnSpc>
                <a:spcPct val="90000"/>
              </a:lnSpc>
            </a:pPr>
            <a:r>
              <a:rPr lang="en-US" sz="2000" dirty="0" smtClean="0"/>
              <a:t>Engage participants while in follow-up (frequent communication; incentives)</a:t>
            </a:r>
          </a:p>
          <a:p>
            <a:pPr lvl="1">
              <a:lnSpc>
                <a:spcPct val="90000"/>
              </a:lnSpc>
            </a:pPr>
            <a:endParaRPr lang="en-US" sz="1000" dirty="0" smtClean="0"/>
          </a:p>
          <a:p>
            <a:pPr>
              <a:lnSpc>
                <a:spcPct val="90000"/>
              </a:lnSpc>
              <a:buFontTx/>
              <a:buNone/>
            </a:pPr>
            <a:r>
              <a:rPr lang="en-US" sz="2000" u="sng" dirty="0" smtClean="0"/>
              <a:t>Management</a:t>
            </a:r>
          </a:p>
          <a:p>
            <a:pPr>
              <a:lnSpc>
                <a:spcPct val="90000"/>
              </a:lnSpc>
            </a:pPr>
            <a:r>
              <a:rPr lang="en-US" sz="2000" dirty="0" smtClean="0"/>
              <a:t>When losses occur, contact:</a:t>
            </a:r>
          </a:p>
          <a:p>
            <a:pPr lvl="1">
              <a:lnSpc>
                <a:spcPct val="90000"/>
              </a:lnSpc>
            </a:pPr>
            <a:r>
              <a:rPr lang="en-US" sz="2000" dirty="0" smtClean="0"/>
              <a:t>postal service for change of address</a:t>
            </a:r>
          </a:p>
          <a:p>
            <a:pPr lvl="1">
              <a:lnSpc>
                <a:spcPct val="90000"/>
              </a:lnSpc>
            </a:pPr>
            <a:r>
              <a:rPr lang="en-US" sz="2000" dirty="0" smtClean="0"/>
              <a:t>DMV</a:t>
            </a:r>
          </a:p>
          <a:p>
            <a:pPr lvl="1">
              <a:lnSpc>
                <a:spcPct val="90000"/>
              </a:lnSpc>
            </a:pPr>
            <a:r>
              <a:rPr lang="en-US" sz="2000" dirty="0" smtClean="0"/>
              <a:t>National death index</a:t>
            </a:r>
          </a:p>
          <a:p>
            <a:pPr lvl="1">
              <a:lnSpc>
                <a:spcPct val="90000"/>
              </a:lnSpc>
            </a:pPr>
            <a:endParaRPr lang="en-US" sz="1000" dirty="0" smtClean="0"/>
          </a:p>
          <a:p>
            <a:pPr>
              <a:lnSpc>
                <a:spcPct val="90000"/>
              </a:lnSpc>
            </a:pPr>
            <a:r>
              <a:rPr lang="en-US" sz="2000" dirty="0" smtClean="0"/>
              <a:t>Search for a sample of those lost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a:p>
        </p:txBody>
      </p:sp>
      <p:sp>
        <p:nvSpPr>
          <p:cNvPr id="22531"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a:p>
        </p:txBody>
      </p:sp>
      <p:sp>
        <p:nvSpPr>
          <p:cNvPr id="22532"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a:p>
        </p:txBody>
      </p:sp>
      <p:sp>
        <p:nvSpPr>
          <p:cNvPr id="22533"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a:p>
        </p:txBody>
      </p:sp>
      <p:sp>
        <p:nvSpPr>
          <p:cNvPr id="22534"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22535"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a:t>Disease</a:t>
            </a:r>
            <a:endParaRPr lang="en-US" sz="2400"/>
          </a:p>
        </p:txBody>
      </p:sp>
      <p:sp>
        <p:nvSpPr>
          <p:cNvPr id="22536"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a:t>Exposure</a:t>
            </a:r>
            <a:endParaRPr lang="en-US" sz="2400"/>
          </a:p>
        </p:txBody>
      </p:sp>
      <p:sp>
        <p:nvSpPr>
          <p:cNvPr id="22537"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a:t>+         -</a:t>
            </a:r>
          </a:p>
        </p:txBody>
      </p:sp>
      <p:sp>
        <p:nvSpPr>
          <p:cNvPr id="22538"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a:t>+</a:t>
            </a:r>
          </a:p>
          <a:p>
            <a:pPr algn="l"/>
            <a:endParaRPr lang="en-US" sz="2400"/>
          </a:p>
          <a:p>
            <a:pPr algn="l"/>
            <a:r>
              <a:rPr lang="en-US" sz="2400"/>
              <a:t>-</a:t>
            </a:r>
          </a:p>
        </p:txBody>
      </p:sp>
      <p:sp>
        <p:nvSpPr>
          <p:cNvPr id="22539" name="Text Box 11"/>
          <p:cNvSpPr txBox="1">
            <a:spLocks noChangeArrowheads="1"/>
          </p:cNvSpPr>
          <p:nvPr/>
        </p:nvSpPr>
        <p:spPr bwMode="auto">
          <a:xfrm>
            <a:off x="4343400" y="4495800"/>
            <a:ext cx="2286000" cy="2101850"/>
          </a:xfrm>
          <a:prstGeom prst="rect">
            <a:avLst/>
          </a:prstGeom>
          <a:noFill/>
          <a:ln w="9525">
            <a:noFill/>
            <a:miter lim="800000"/>
            <a:headEnd/>
            <a:tailEnd/>
          </a:ln>
        </p:spPr>
        <p:txBody>
          <a:bodyPr>
            <a:spAutoFit/>
          </a:bodyPr>
          <a:lstStyle/>
          <a:p>
            <a:pPr algn="l"/>
            <a:r>
              <a:rPr lang="en-US" sz="2200"/>
              <a:t>REFERENCE/</a:t>
            </a:r>
          </a:p>
          <a:p>
            <a:pPr algn="l"/>
            <a:r>
              <a:rPr lang="en-US" sz="2200"/>
              <a:t>TARGET/</a:t>
            </a:r>
          </a:p>
          <a:p>
            <a:pPr algn="l"/>
            <a:r>
              <a:rPr lang="en-US" sz="2200"/>
              <a:t>SOURCE POPULATION</a:t>
            </a:r>
          </a:p>
          <a:p>
            <a:pPr algn="l"/>
            <a:r>
              <a:rPr lang="en-US" sz="2200"/>
              <a:t>aka </a:t>
            </a:r>
          </a:p>
          <a:p>
            <a:pPr algn="l"/>
            <a:r>
              <a:rPr lang="en-US" sz="2200"/>
              <a:t>STUDY BASE</a:t>
            </a:r>
            <a:endParaRPr lang="en-US" sz="2400"/>
          </a:p>
        </p:txBody>
      </p:sp>
      <p:sp>
        <p:nvSpPr>
          <p:cNvPr id="22540"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a:t>STUDY SAMPLE</a:t>
            </a:r>
            <a:endParaRPr lang="en-US" sz="2400"/>
          </a:p>
        </p:txBody>
      </p:sp>
      <p:sp>
        <p:nvSpPr>
          <p:cNvPr id="22541" name="Line 14"/>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a:p>
        </p:txBody>
      </p:sp>
      <p:sp>
        <p:nvSpPr>
          <p:cNvPr id="22542" name="Line 15"/>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a:p>
        </p:txBody>
      </p:sp>
      <p:sp>
        <p:nvSpPr>
          <p:cNvPr id="22543" name="Rectangle 16"/>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a:p>
        </p:txBody>
      </p:sp>
      <p:sp>
        <p:nvSpPr>
          <p:cNvPr id="22544" name="Rectangle 17"/>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a:p>
        </p:txBody>
      </p:sp>
      <p:sp>
        <p:nvSpPr>
          <p:cNvPr id="22545" name="Rectangle 18"/>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a:p>
        </p:txBody>
      </p:sp>
      <p:sp>
        <p:nvSpPr>
          <p:cNvPr id="22546" name="Text Box 19"/>
          <p:cNvSpPr txBox="1">
            <a:spLocks noChangeArrowheads="1"/>
          </p:cNvSpPr>
          <p:nvPr/>
        </p:nvSpPr>
        <p:spPr bwMode="auto">
          <a:xfrm>
            <a:off x="381000" y="381000"/>
            <a:ext cx="2286000" cy="822325"/>
          </a:xfrm>
          <a:prstGeom prst="rect">
            <a:avLst/>
          </a:prstGeom>
          <a:noFill/>
          <a:ln w="9525">
            <a:noFill/>
            <a:miter lim="800000"/>
            <a:headEnd/>
            <a:tailEnd/>
          </a:ln>
        </p:spPr>
        <p:txBody>
          <a:bodyPr>
            <a:spAutoFit/>
          </a:bodyPr>
          <a:lstStyle/>
          <a:p>
            <a:pPr algn="l"/>
            <a:r>
              <a:rPr lang="en-US" sz="2400"/>
              <a:t>OTHER POPULATIONS</a:t>
            </a:r>
          </a:p>
        </p:txBody>
      </p:sp>
      <p:sp>
        <p:nvSpPr>
          <p:cNvPr id="22547" name="Line 20"/>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2548" name="Line 22"/>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a:p>
        </p:txBody>
      </p:sp>
      <p:sp>
        <p:nvSpPr>
          <p:cNvPr id="22549" name="Line 23"/>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2550" name="Line 24"/>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a:p>
        </p:txBody>
      </p:sp>
      <p:sp>
        <p:nvSpPr>
          <p:cNvPr id="22551" name="Line 27"/>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a:p>
        </p:txBody>
      </p:sp>
      <p:sp>
        <p:nvSpPr>
          <p:cNvPr id="22552" name="Line 28"/>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a:p>
        </p:txBody>
      </p:sp>
      <p:sp>
        <p:nvSpPr>
          <p:cNvPr id="22553" name="Line 29"/>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a:p>
        </p:txBody>
      </p:sp>
      <p:sp>
        <p:nvSpPr>
          <p:cNvPr id="22554" name="Line 30"/>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a:p>
        </p:txBody>
      </p:sp>
      <p:sp>
        <p:nvSpPr>
          <p:cNvPr id="22555" name="Line 31"/>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a:p>
        </p:txBody>
      </p:sp>
      <p:sp>
        <p:nvSpPr>
          <p:cNvPr id="22556" name="Line 32"/>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a:p>
        </p:txBody>
      </p:sp>
      <p:sp>
        <p:nvSpPr>
          <p:cNvPr id="22557" name="WordArt 33"/>
          <p:cNvSpPr>
            <a:spLocks noChangeArrowheads="1" noChangeShapeType="1" noTextEdit="1"/>
          </p:cNvSpPr>
          <p:nvPr/>
        </p:nvSpPr>
        <p:spPr bwMode="auto">
          <a:xfrm rot="3101768">
            <a:off x="5342732" y="1661319"/>
            <a:ext cx="4227512" cy="174625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
        <p:nvSpPr>
          <p:cNvPr id="22558" name="WordArt 34"/>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
        <p:nvSpPr>
          <p:cNvPr id="22559" name="Text Box 35"/>
          <p:cNvSpPr txBox="1">
            <a:spLocks noChangeArrowheads="1"/>
          </p:cNvSpPr>
          <p:nvPr/>
        </p:nvSpPr>
        <p:spPr bwMode="auto">
          <a:xfrm>
            <a:off x="495300" y="5349875"/>
            <a:ext cx="2286000" cy="822325"/>
          </a:xfrm>
          <a:prstGeom prst="rect">
            <a:avLst/>
          </a:prstGeom>
          <a:noFill/>
          <a:ln w="9525" algn="ctr">
            <a:noFill/>
            <a:miter lim="800000"/>
            <a:headEnd/>
            <a:tailEnd/>
          </a:ln>
        </p:spPr>
        <p:txBody>
          <a:bodyPr>
            <a:spAutoFit/>
          </a:bodyPr>
          <a:lstStyle/>
          <a:p>
            <a:pPr>
              <a:spcBef>
                <a:spcPct val="50000"/>
              </a:spcBef>
            </a:pPr>
            <a:r>
              <a:rPr lang="en-US" sz="2400" b="1">
                <a:latin typeface="Arial" charset="0"/>
              </a:rPr>
              <a:t>Two types of inferences</a:t>
            </a:r>
          </a:p>
        </p:txBody>
      </p:sp>
      <p:sp>
        <p:nvSpPr>
          <p:cNvPr id="32" name="TextBox 31"/>
          <p:cNvSpPr txBox="1"/>
          <p:nvPr/>
        </p:nvSpPr>
        <p:spPr>
          <a:xfrm>
            <a:off x="7429500" y="95071"/>
            <a:ext cx="2743200" cy="1200329"/>
          </a:xfrm>
          <a:prstGeom prst="rect">
            <a:avLst/>
          </a:prstGeom>
          <a:noFill/>
        </p:spPr>
        <p:txBody>
          <a:bodyPr wrap="square" rtlCol="0">
            <a:spAutoFit/>
          </a:bodyPr>
          <a:lstStyle/>
          <a:p>
            <a:pPr algn="r"/>
            <a:r>
              <a:rPr lang="en-US" sz="2400" dirty="0" smtClean="0">
                <a:latin typeface="+mn-lt"/>
              </a:rPr>
              <a:t>Schematic of the process of inference</a:t>
            </a:r>
            <a:endParaRPr lang="en-US" sz="24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a:p>
        </p:txBody>
      </p:sp>
      <p:sp>
        <p:nvSpPr>
          <p:cNvPr id="23555"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a:p>
        </p:txBody>
      </p:sp>
      <p:sp>
        <p:nvSpPr>
          <p:cNvPr id="23556"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a:p>
        </p:txBody>
      </p:sp>
      <p:sp>
        <p:nvSpPr>
          <p:cNvPr id="23557"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a:p>
        </p:txBody>
      </p:sp>
      <p:sp>
        <p:nvSpPr>
          <p:cNvPr id="23558"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23559"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a:t>Disease</a:t>
            </a:r>
            <a:endParaRPr lang="en-US" sz="2400"/>
          </a:p>
        </p:txBody>
      </p:sp>
      <p:sp>
        <p:nvSpPr>
          <p:cNvPr id="23560"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a:t>Exposure</a:t>
            </a:r>
            <a:endParaRPr lang="en-US" sz="2400"/>
          </a:p>
        </p:txBody>
      </p:sp>
      <p:sp>
        <p:nvSpPr>
          <p:cNvPr id="23561"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a:t>+         -</a:t>
            </a:r>
          </a:p>
        </p:txBody>
      </p:sp>
      <p:sp>
        <p:nvSpPr>
          <p:cNvPr id="23562"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a:t>+</a:t>
            </a:r>
          </a:p>
          <a:p>
            <a:pPr algn="l"/>
            <a:endParaRPr lang="en-US" sz="2400"/>
          </a:p>
          <a:p>
            <a:pPr algn="l"/>
            <a:r>
              <a:rPr lang="en-US" sz="2400"/>
              <a:t>-</a:t>
            </a:r>
          </a:p>
        </p:txBody>
      </p:sp>
      <p:sp>
        <p:nvSpPr>
          <p:cNvPr id="23563" name="Text Box 11"/>
          <p:cNvSpPr txBox="1">
            <a:spLocks noChangeArrowheads="1"/>
          </p:cNvSpPr>
          <p:nvPr/>
        </p:nvSpPr>
        <p:spPr bwMode="auto">
          <a:xfrm>
            <a:off x="4838700" y="4343400"/>
            <a:ext cx="2286000" cy="762000"/>
          </a:xfrm>
          <a:prstGeom prst="rect">
            <a:avLst/>
          </a:prstGeom>
          <a:noFill/>
          <a:ln w="9525">
            <a:noFill/>
            <a:miter lim="800000"/>
            <a:headEnd/>
            <a:tailEnd/>
          </a:ln>
        </p:spPr>
        <p:txBody>
          <a:bodyPr>
            <a:spAutoFit/>
          </a:bodyPr>
          <a:lstStyle/>
          <a:p>
            <a:pPr algn="l"/>
            <a:r>
              <a:rPr lang="en-US" sz="2200"/>
              <a:t>San Franciscans, 20 to 65 years old</a:t>
            </a:r>
            <a:endParaRPr lang="en-US" sz="2400"/>
          </a:p>
        </p:txBody>
      </p:sp>
      <p:sp>
        <p:nvSpPr>
          <p:cNvPr id="23564" name="Text Box 12"/>
          <p:cNvSpPr txBox="1">
            <a:spLocks noChangeArrowheads="1"/>
          </p:cNvSpPr>
          <p:nvPr/>
        </p:nvSpPr>
        <p:spPr bwMode="auto">
          <a:xfrm>
            <a:off x="6716713" y="5867400"/>
            <a:ext cx="3570287" cy="762000"/>
          </a:xfrm>
          <a:prstGeom prst="rect">
            <a:avLst/>
          </a:prstGeom>
          <a:noFill/>
          <a:ln w="9525">
            <a:noFill/>
            <a:miter lim="800000"/>
            <a:headEnd/>
            <a:tailEnd/>
          </a:ln>
        </p:spPr>
        <p:txBody>
          <a:bodyPr>
            <a:spAutoFit/>
          </a:bodyPr>
          <a:lstStyle/>
          <a:p>
            <a:pPr algn="l"/>
            <a:r>
              <a:rPr lang="en-US" sz="2200"/>
              <a:t>SAMPLE of San Franciscans,</a:t>
            </a:r>
          </a:p>
          <a:p>
            <a:pPr algn="l"/>
            <a:r>
              <a:rPr lang="en-US" sz="2200"/>
              <a:t> 20 to 65 yrs old</a:t>
            </a:r>
            <a:endParaRPr lang="en-US" sz="2400"/>
          </a:p>
        </p:txBody>
      </p:sp>
      <p:sp>
        <p:nvSpPr>
          <p:cNvPr id="23565" name="Line 13"/>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a:p>
        </p:txBody>
      </p:sp>
      <p:sp>
        <p:nvSpPr>
          <p:cNvPr id="23566" name="Line 14"/>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a:p>
        </p:txBody>
      </p:sp>
      <p:sp>
        <p:nvSpPr>
          <p:cNvPr id="23567" name="Rectangle 15"/>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a:p>
        </p:txBody>
      </p:sp>
      <p:sp>
        <p:nvSpPr>
          <p:cNvPr id="23568" name="Rectangle 16"/>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a:p>
        </p:txBody>
      </p:sp>
      <p:sp>
        <p:nvSpPr>
          <p:cNvPr id="23569" name="Rectangle 17"/>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a:p>
        </p:txBody>
      </p:sp>
      <p:sp>
        <p:nvSpPr>
          <p:cNvPr id="23570" name="Text Box 18"/>
          <p:cNvSpPr txBox="1">
            <a:spLocks noChangeArrowheads="1"/>
          </p:cNvSpPr>
          <p:nvPr/>
        </p:nvSpPr>
        <p:spPr bwMode="auto">
          <a:xfrm>
            <a:off x="723900" y="533400"/>
            <a:ext cx="2286000" cy="762000"/>
          </a:xfrm>
          <a:prstGeom prst="rect">
            <a:avLst/>
          </a:prstGeom>
          <a:noFill/>
          <a:ln w="9525">
            <a:noFill/>
            <a:miter lim="800000"/>
            <a:headEnd/>
            <a:tailEnd/>
          </a:ln>
        </p:spPr>
        <p:txBody>
          <a:bodyPr>
            <a:spAutoFit/>
          </a:bodyPr>
          <a:lstStyle/>
          <a:p>
            <a:pPr algn="l"/>
            <a:r>
              <a:rPr lang="en-US" sz="2200"/>
              <a:t>&gt;65 years old </a:t>
            </a:r>
          </a:p>
          <a:p>
            <a:pPr algn="l"/>
            <a:r>
              <a:rPr lang="en-US" sz="2200"/>
              <a:t> in U.S.</a:t>
            </a:r>
          </a:p>
        </p:txBody>
      </p:sp>
      <p:sp>
        <p:nvSpPr>
          <p:cNvPr id="23571" name="Line 19"/>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3572" name="Line 20"/>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a:p>
        </p:txBody>
      </p:sp>
      <p:sp>
        <p:nvSpPr>
          <p:cNvPr id="23573" name="Line 21"/>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3574" name="Line 22"/>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a:p>
        </p:txBody>
      </p:sp>
      <p:sp>
        <p:nvSpPr>
          <p:cNvPr id="23575" name="Line 23"/>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a:p>
        </p:txBody>
      </p:sp>
      <p:sp>
        <p:nvSpPr>
          <p:cNvPr id="23576" name="Line 24"/>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a:p>
        </p:txBody>
      </p:sp>
      <p:sp>
        <p:nvSpPr>
          <p:cNvPr id="23577" name="Line 25"/>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a:p>
        </p:txBody>
      </p:sp>
      <p:sp>
        <p:nvSpPr>
          <p:cNvPr id="23578" name="Line 26"/>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a:p>
        </p:txBody>
      </p:sp>
      <p:sp>
        <p:nvSpPr>
          <p:cNvPr id="23579" name="Line 27"/>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a:p>
        </p:txBody>
      </p:sp>
      <p:sp>
        <p:nvSpPr>
          <p:cNvPr id="23580" name="Line 28"/>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a:p>
        </p:txBody>
      </p:sp>
      <p:sp>
        <p:nvSpPr>
          <p:cNvPr id="23581" name="Text Box 29"/>
          <p:cNvSpPr txBox="1">
            <a:spLocks noChangeArrowheads="1"/>
          </p:cNvSpPr>
          <p:nvPr/>
        </p:nvSpPr>
        <p:spPr bwMode="auto">
          <a:xfrm>
            <a:off x="571500" y="4114800"/>
            <a:ext cx="2514600" cy="1096963"/>
          </a:xfrm>
          <a:prstGeom prst="rect">
            <a:avLst/>
          </a:prstGeom>
          <a:noFill/>
          <a:ln w="9525">
            <a:noFill/>
            <a:miter lim="800000"/>
            <a:headEnd/>
            <a:tailEnd/>
          </a:ln>
        </p:spPr>
        <p:txBody>
          <a:bodyPr>
            <a:spAutoFit/>
          </a:bodyPr>
          <a:lstStyle/>
          <a:p>
            <a:pPr algn="l"/>
            <a:r>
              <a:rPr lang="en-US" sz="2200"/>
              <a:t>20 to 65 year olds, in U.S., outside of San Francisco</a:t>
            </a:r>
          </a:p>
        </p:txBody>
      </p:sp>
      <p:sp>
        <p:nvSpPr>
          <p:cNvPr id="23582" name="Text Box 30"/>
          <p:cNvSpPr txBox="1">
            <a:spLocks noChangeArrowheads="1"/>
          </p:cNvSpPr>
          <p:nvPr/>
        </p:nvSpPr>
        <p:spPr bwMode="auto">
          <a:xfrm>
            <a:off x="5448300" y="228600"/>
            <a:ext cx="2514600" cy="762000"/>
          </a:xfrm>
          <a:prstGeom prst="rect">
            <a:avLst/>
          </a:prstGeom>
          <a:noFill/>
          <a:ln w="9525">
            <a:noFill/>
            <a:miter lim="800000"/>
            <a:headEnd/>
            <a:tailEnd/>
          </a:ln>
        </p:spPr>
        <p:txBody>
          <a:bodyPr>
            <a:spAutoFit/>
          </a:bodyPr>
          <a:lstStyle/>
          <a:p>
            <a:pPr algn="l"/>
            <a:r>
              <a:rPr lang="en-US" sz="2200"/>
              <a:t>20 to 65 year olds, in Europe</a:t>
            </a:r>
          </a:p>
        </p:txBody>
      </p:sp>
      <p:sp>
        <p:nvSpPr>
          <p:cNvPr id="23583" name="WordArt 31"/>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
        <p:nvSpPr>
          <p:cNvPr id="23584" name="WordArt 32"/>
          <p:cNvSpPr>
            <a:spLocks noChangeArrowheads="1" noChangeShapeType="1" noTextEdit="1"/>
          </p:cNvSpPr>
          <p:nvPr/>
        </p:nvSpPr>
        <p:spPr bwMode="auto">
          <a:xfrm rot="3101768">
            <a:off x="5965032" y="2194719"/>
            <a:ext cx="3784600" cy="1246187"/>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a:p>
        </p:txBody>
      </p:sp>
      <p:sp>
        <p:nvSpPr>
          <p:cNvPr id="24579"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a:p>
        </p:txBody>
      </p:sp>
      <p:sp>
        <p:nvSpPr>
          <p:cNvPr id="24580"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a:p>
        </p:txBody>
      </p:sp>
      <p:sp>
        <p:nvSpPr>
          <p:cNvPr id="24581"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a:p>
        </p:txBody>
      </p:sp>
      <p:sp>
        <p:nvSpPr>
          <p:cNvPr id="24582"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24583"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a:t>Disease</a:t>
            </a:r>
            <a:endParaRPr lang="en-US" sz="2400"/>
          </a:p>
        </p:txBody>
      </p:sp>
      <p:sp>
        <p:nvSpPr>
          <p:cNvPr id="24584"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a:t>Exposure</a:t>
            </a:r>
            <a:endParaRPr lang="en-US" sz="2400"/>
          </a:p>
        </p:txBody>
      </p:sp>
      <p:sp>
        <p:nvSpPr>
          <p:cNvPr id="24585"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a:t>+         -</a:t>
            </a:r>
          </a:p>
        </p:txBody>
      </p:sp>
      <p:sp>
        <p:nvSpPr>
          <p:cNvPr id="24586"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a:t>+</a:t>
            </a:r>
          </a:p>
          <a:p>
            <a:pPr algn="l"/>
            <a:endParaRPr lang="en-US" sz="2400"/>
          </a:p>
          <a:p>
            <a:pPr algn="l"/>
            <a:r>
              <a:rPr lang="en-US" sz="2400"/>
              <a:t>-</a:t>
            </a:r>
          </a:p>
        </p:txBody>
      </p:sp>
      <p:sp>
        <p:nvSpPr>
          <p:cNvPr id="24587" name="Text Box 11"/>
          <p:cNvSpPr txBox="1">
            <a:spLocks noChangeArrowheads="1"/>
          </p:cNvSpPr>
          <p:nvPr/>
        </p:nvSpPr>
        <p:spPr bwMode="auto">
          <a:xfrm>
            <a:off x="4343400" y="4495800"/>
            <a:ext cx="2286000" cy="2101850"/>
          </a:xfrm>
          <a:prstGeom prst="rect">
            <a:avLst/>
          </a:prstGeom>
          <a:noFill/>
          <a:ln w="9525">
            <a:noFill/>
            <a:miter lim="800000"/>
            <a:headEnd/>
            <a:tailEnd/>
          </a:ln>
        </p:spPr>
        <p:txBody>
          <a:bodyPr>
            <a:spAutoFit/>
          </a:bodyPr>
          <a:lstStyle/>
          <a:p>
            <a:pPr algn="l"/>
            <a:r>
              <a:rPr lang="en-US" sz="2200"/>
              <a:t>REFERENCE/</a:t>
            </a:r>
          </a:p>
          <a:p>
            <a:pPr algn="l"/>
            <a:r>
              <a:rPr lang="en-US" sz="2200"/>
              <a:t>TARGET/</a:t>
            </a:r>
          </a:p>
          <a:p>
            <a:pPr algn="l"/>
            <a:r>
              <a:rPr lang="en-US" sz="2200"/>
              <a:t>SOURCE POPULATION</a:t>
            </a:r>
          </a:p>
          <a:p>
            <a:pPr algn="l"/>
            <a:r>
              <a:rPr lang="en-US" sz="2200"/>
              <a:t>aka </a:t>
            </a:r>
          </a:p>
          <a:p>
            <a:pPr algn="l"/>
            <a:r>
              <a:rPr lang="en-US" sz="2200"/>
              <a:t>STUDY BASE</a:t>
            </a:r>
            <a:endParaRPr lang="en-US" sz="2400"/>
          </a:p>
        </p:txBody>
      </p:sp>
      <p:sp>
        <p:nvSpPr>
          <p:cNvPr id="24588"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a:t>STUDY SAMPLE</a:t>
            </a:r>
            <a:endParaRPr lang="en-US" sz="2400"/>
          </a:p>
        </p:txBody>
      </p:sp>
      <p:sp>
        <p:nvSpPr>
          <p:cNvPr id="24589" name="Line 13"/>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a:p>
        </p:txBody>
      </p:sp>
      <p:sp>
        <p:nvSpPr>
          <p:cNvPr id="24590" name="Line 14"/>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a:p>
        </p:txBody>
      </p:sp>
      <p:sp>
        <p:nvSpPr>
          <p:cNvPr id="24591" name="Line 19"/>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4592" name="WordArt 29"/>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
        <p:nvSpPr>
          <p:cNvPr id="402462" name="Text Box 30"/>
          <p:cNvSpPr txBox="1">
            <a:spLocks noChangeArrowheads="1"/>
          </p:cNvSpPr>
          <p:nvPr/>
        </p:nvSpPr>
        <p:spPr bwMode="auto">
          <a:xfrm>
            <a:off x="495300" y="381000"/>
            <a:ext cx="2971800" cy="1373188"/>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Most important inference is the first one</a:t>
            </a:r>
          </a:p>
        </p:txBody>
      </p:sp>
      <p:sp>
        <p:nvSpPr>
          <p:cNvPr id="402463" name="Text Box 31"/>
          <p:cNvSpPr txBox="1">
            <a:spLocks noChangeArrowheads="1"/>
          </p:cNvSpPr>
          <p:nvPr/>
        </p:nvSpPr>
        <p:spPr bwMode="auto">
          <a:xfrm>
            <a:off x="419100" y="2514600"/>
            <a:ext cx="2971800" cy="3081338"/>
          </a:xfrm>
          <a:prstGeom prst="rect">
            <a:avLst/>
          </a:prstGeom>
          <a:noFill/>
          <a:ln w="9525" algn="ctr">
            <a:noFill/>
            <a:miter lim="800000"/>
            <a:headEnd/>
            <a:tailEnd/>
          </a:ln>
        </p:spPr>
        <p:txBody>
          <a:bodyPr>
            <a:spAutoFit/>
          </a:bodyPr>
          <a:lstStyle/>
          <a:p>
            <a:pPr>
              <a:spcBef>
                <a:spcPct val="50000"/>
              </a:spcBef>
            </a:pPr>
            <a:r>
              <a:rPr lang="en-US" sz="2800" b="1">
                <a:latin typeface="Arial" charset="0"/>
              </a:rPr>
              <a:t>Without an accurate first inference, there is little point considering the second inference</a:t>
            </a:r>
          </a:p>
        </p:txBody>
      </p:sp>
      <p:sp>
        <p:nvSpPr>
          <p:cNvPr id="402464" name="Text Box 32"/>
          <p:cNvSpPr txBox="1">
            <a:spLocks noChangeArrowheads="1"/>
          </p:cNvSpPr>
          <p:nvPr/>
        </p:nvSpPr>
        <p:spPr bwMode="auto">
          <a:xfrm>
            <a:off x="4000500" y="76200"/>
            <a:ext cx="6134100" cy="1800225"/>
          </a:xfrm>
          <a:prstGeom prst="rect">
            <a:avLst/>
          </a:prstGeom>
          <a:noFill/>
          <a:ln w="9525" algn="ctr">
            <a:noFill/>
            <a:miter lim="800000"/>
            <a:headEnd/>
            <a:tailEnd/>
          </a:ln>
        </p:spPr>
        <p:txBody>
          <a:bodyPr>
            <a:spAutoFit/>
          </a:bodyPr>
          <a:lstStyle/>
          <a:p>
            <a:pPr>
              <a:spcBef>
                <a:spcPct val="50000"/>
              </a:spcBef>
            </a:pPr>
            <a:r>
              <a:rPr lang="en-US" sz="2800" b="1">
                <a:latin typeface="Arial" charset="0"/>
              </a:rPr>
              <a:t>Attempts in study design to enhance the second inference are often in conflict with goal of making a sound first inference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24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2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63" grpId="0"/>
      <p:bldP spid="4024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66700" y="685800"/>
            <a:ext cx="97917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dirty="0">
                <a:latin typeface="Arial" charset="0"/>
              </a:rPr>
              <a:t>The goal of any study is to make an accurate (true) inference, i.e.:</a:t>
            </a:r>
          </a:p>
          <a:p>
            <a:pPr marL="742950" lvl="1" indent="-285750" algn="l">
              <a:spcBef>
                <a:spcPct val="20000"/>
              </a:spcBef>
              <a:buFontTx/>
              <a:buChar char="–"/>
            </a:pPr>
            <a:r>
              <a:rPr lang="en-US" sz="2400" dirty="0">
                <a:latin typeface="Arial" charset="0"/>
              </a:rPr>
              <a:t>measure of disease occurrence in a descriptive study</a:t>
            </a:r>
          </a:p>
          <a:p>
            <a:pPr marL="742950" lvl="1" indent="-285750" algn="l">
              <a:spcBef>
                <a:spcPct val="20000"/>
              </a:spcBef>
              <a:buFontTx/>
              <a:buChar char="–"/>
            </a:pPr>
            <a:r>
              <a:rPr lang="en-US" sz="2400" dirty="0">
                <a:latin typeface="Arial" charset="0"/>
              </a:rPr>
              <a:t>measure of association between exposure and disease in an analytic study</a:t>
            </a:r>
          </a:p>
          <a:p>
            <a:pPr marL="342900" indent="-342900" algn="l">
              <a:spcBef>
                <a:spcPct val="20000"/>
              </a:spcBef>
              <a:buFontTx/>
              <a:buChar char="•"/>
            </a:pPr>
            <a:endParaRPr lang="en-US" sz="1000" dirty="0">
              <a:latin typeface="Arial" charset="0"/>
            </a:endParaRPr>
          </a:p>
          <a:p>
            <a:pPr marL="342900" indent="-342900" algn="l">
              <a:spcBef>
                <a:spcPct val="20000"/>
              </a:spcBef>
              <a:buFontTx/>
              <a:buChar char="•"/>
            </a:pPr>
            <a:r>
              <a:rPr lang="en-US" sz="2400" dirty="0">
                <a:latin typeface="Arial" charset="0"/>
              </a:rPr>
              <a:t>Ways of getting the wrong answer:</a:t>
            </a:r>
          </a:p>
          <a:p>
            <a:pPr marL="742950" lvl="1" indent="-285750" algn="l">
              <a:spcBef>
                <a:spcPct val="20000"/>
              </a:spcBef>
              <a:buFontTx/>
              <a:buChar char="–"/>
            </a:pPr>
            <a:r>
              <a:rPr lang="en-US" sz="2400" u="sng" dirty="0">
                <a:latin typeface="Arial" charset="0"/>
              </a:rPr>
              <a:t>systematic error</a:t>
            </a:r>
            <a:r>
              <a:rPr lang="en-US" sz="2400" dirty="0">
                <a:latin typeface="Arial" charset="0"/>
              </a:rPr>
              <a:t>; aka “threat to validity” or </a:t>
            </a:r>
            <a:r>
              <a:rPr lang="en-US" sz="2400" dirty="0" smtClean="0">
                <a:latin typeface="Arial" charset="0"/>
              </a:rPr>
              <a:t>“bias”</a:t>
            </a:r>
            <a:endParaRPr lang="en-US" sz="2400" dirty="0">
              <a:latin typeface="Arial" charset="0"/>
            </a:endParaRPr>
          </a:p>
          <a:p>
            <a:pPr marL="1143000" lvl="2" indent="-228600" algn="l">
              <a:spcBef>
                <a:spcPct val="20000"/>
              </a:spcBef>
              <a:buFontTx/>
              <a:buChar char="•"/>
            </a:pPr>
            <a:r>
              <a:rPr lang="en-US" sz="2400" dirty="0">
                <a:latin typeface="Arial" charset="0"/>
              </a:rPr>
              <a:t>any systematic process in </a:t>
            </a:r>
            <a:r>
              <a:rPr lang="en-US" sz="2400" dirty="0" smtClean="0">
                <a:latin typeface="Arial" charset="0"/>
              </a:rPr>
              <a:t>nature or in the </a:t>
            </a:r>
            <a:r>
              <a:rPr lang="en-US" sz="2400" dirty="0">
                <a:latin typeface="Arial" charset="0"/>
              </a:rPr>
              <a:t>conduct of a study that causes a distortion from the truth in a predictable direction </a:t>
            </a:r>
          </a:p>
          <a:p>
            <a:pPr marL="1143000" lvl="2" indent="-228600" algn="l">
              <a:spcBef>
                <a:spcPct val="20000"/>
              </a:spcBef>
              <a:buFontTx/>
              <a:buChar char="•"/>
            </a:pPr>
            <a:r>
              <a:rPr lang="en-US" sz="2400" dirty="0">
                <a:latin typeface="Arial" charset="0"/>
              </a:rPr>
              <a:t>captured in the </a:t>
            </a:r>
            <a:r>
              <a:rPr lang="en-US" sz="2400" b="1" i="1" dirty="0">
                <a:latin typeface="Arial" charset="0"/>
              </a:rPr>
              <a:t>validity</a:t>
            </a:r>
            <a:r>
              <a:rPr lang="en-US" sz="2400" dirty="0">
                <a:latin typeface="Arial" charset="0"/>
              </a:rPr>
              <a:t> of the inference</a:t>
            </a:r>
          </a:p>
          <a:p>
            <a:pPr marL="342900" indent="-342900" algn="l">
              <a:spcBef>
                <a:spcPct val="20000"/>
              </a:spcBef>
              <a:buFontTx/>
              <a:buChar char="•"/>
            </a:pPr>
            <a:endParaRPr lang="en-US" sz="700" dirty="0">
              <a:latin typeface="Arial" charset="0"/>
            </a:endParaRPr>
          </a:p>
          <a:p>
            <a:pPr marL="742950" lvl="1" indent="-285750" algn="l">
              <a:spcBef>
                <a:spcPct val="20000"/>
              </a:spcBef>
              <a:buFontTx/>
              <a:buChar char="–"/>
            </a:pPr>
            <a:r>
              <a:rPr lang="en-US" sz="2400" u="sng" dirty="0">
                <a:latin typeface="Arial" charset="0"/>
              </a:rPr>
              <a:t>random error</a:t>
            </a:r>
            <a:r>
              <a:rPr lang="en-US" sz="2400" dirty="0">
                <a:latin typeface="Arial" charset="0"/>
              </a:rPr>
              <a:t>; aka </a:t>
            </a:r>
            <a:r>
              <a:rPr lang="en-US" sz="2400" dirty="0" smtClean="0">
                <a:latin typeface="Arial" charset="0"/>
              </a:rPr>
              <a:t>“chance” </a:t>
            </a:r>
            <a:r>
              <a:rPr lang="en-US" sz="2400" dirty="0">
                <a:latin typeface="Arial" charset="0"/>
              </a:rPr>
              <a:t>or </a:t>
            </a:r>
            <a:r>
              <a:rPr lang="en-US" sz="2400" dirty="0" smtClean="0">
                <a:latin typeface="Arial" charset="0"/>
              </a:rPr>
              <a:t>“sampling error”</a:t>
            </a:r>
            <a:endParaRPr lang="en-US" sz="2400" dirty="0">
              <a:latin typeface="Arial" charset="0"/>
            </a:endParaRPr>
          </a:p>
          <a:p>
            <a:pPr marL="1143000" lvl="2" indent="-228600" algn="l">
              <a:spcBef>
                <a:spcPct val="20000"/>
              </a:spcBef>
              <a:buFontTx/>
              <a:buChar char="•"/>
            </a:pPr>
            <a:r>
              <a:rPr lang="en-US" sz="2400" dirty="0">
                <a:latin typeface="Arial" charset="0"/>
              </a:rPr>
              <a:t>occurs because we cannot study everyone (we must sample)</a:t>
            </a:r>
          </a:p>
          <a:p>
            <a:pPr marL="1143000" lvl="2" indent="-228600" algn="l">
              <a:spcBef>
                <a:spcPct val="20000"/>
              </a:spcBef>
              <a:buFontTx/>
              <a:buChar char="•"/>
            </a:pPr>
            <a:r>
              <a:rPr lang="en-US" sz="2400" dirty="0">
                <a:latin typeface="Arial" charset="0"/>
              </a:rPr>
              <a:t>r</a:t>
            </a:r>
            <a:r>
              <a:rPr lang="en-US" sz="2400" dirty="0" smtClean="0">
                <a:latin typeface="Arial" charset="0"/>
              </a:rPr>
              <a:t>elated to sample size; direction </a:t>
            </a:r>
            <a:r>
              <a:rPr lang="en-US" sz="2400" dirty="0">
                <a:latin typeface="Arial" charset="0"/>
              </a:rPr>
              <a:t>is random and not predictable</a:t>
            </a:r>
          </a:p>
          <a:p>
            <a:pPr marL="1143000" lvl="2" indent="-228600" algn="l">
              <a:spcBef>
                <a:spcPct val="20000"/>
              </a:spcBef>
              <a:buFontTx/>
              <a:buChar char="•"/>
            </a:pPr>
            <a:r>
              <a:rPr lang="en-US" sz="2400" dirty="0">
                <a:latin typeface="Arial" charset="0"/>
              </a:rPr>
              <a:t>captured in the </a:t>
            </a:r>
            <a:r>
              <a:rPr lang="en-US" sz="2400" b="1" i="1" dirty="0">
                <a:latin typeface="Arial" charset="0"/>
              </a:rPr>
              <a:t>precision</a:t>
            </a:r>
            <a:r>
              <a:rPr lang="en-US" sz="2400" dirty="0">
                <a:latin typeface="Arial" charset="0"/>
              </a:rPr>
              <a:t> of the inference (e.g., SE and CI)</a:t>
            </a:r>
            <a:endParaRPr lang="en-US" sz="2800" dirty="0">
              <a:latin typeface="Arial" charset="0"/>
            </a:endParaRPr>
          </a:p>
        </p:txBody>
      </p:sp>
      <p:sp>
        <p:nvSpPr>
          <p:cNvPr id="25603" name="Rectangle 3"/>
          <p:cNvSpPr>
            <a:spLocks noChangeArrowheads="1"/>
          </p:cNvSpPr>
          <p:nvPr/>
        </p:nvSpPr>
        <p:spPr bwMode="auto">
          <a:xfrm>
            <a:off x="266700" y="228600"/>
            <a:ext cx="9677400" cy="533400"/>
          </a:xfrm>
          <a:prstGeom prst="rect">
            <a:avLst/>
          </a:prstGeom>
          <a:noFill/>
          <a:ln w="9525">
            <a:noFill/>
            <a:miter lim="800000"/>
            <a:headEnd/>
            <a:tailEnd/>
          </a:ln>
        </p:spPr>
        <p:txBody>
          <a:bodyPr lIns="87312" tIns="42862" rIns="87312" bIns="42862" anchor="b"/>
          <a:lstStyle/>
          <a:p>
            <a:r>
              <a:rPr lang="en-US" b="1">
                <a:solidFill>
                  <a:schemeClr val="tx2"/>
                </a:solidFill>
                <a:latin typeface="Arial" charset="0"/>
              </a:rPr>
              <a:t>Error in Clinical Research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27"/>
          <p:cNvSpPr>
            <a:spLocks noGrp="1" noChangeArrowheads="1"/>
          </p:cNvSpPr>
          <p:nvPr>
            <p:ph type="body" idx="1"/>
          </p:nvPr>
        </p:nvSpPr>
        <p:spPr/>
        <p:txBody>
          <a:bodyPr/>
          <a:lstStyle/>
          <a:p>
            <a:endParaRPr lang="en-US" smtClean="0"/>
          </a:p>
        </p:txBody>
      </p:sp>
      <p:sp>
        <p:nvSpPr>
          <p:cNvPr id="434181" name="Text Box 1029"/>
          <p:cNvSpPr txBox="1">
            <a:spLocks noChangeArrowheads="1"/>
          </p:cNvSpPr>
          <p:nvPr/>
        </p:nvSpPr>
        <p:spPr bwMode="auto">
          <a:xfrm>
            <a:off x="990600" y="5334000"/>
            <a:ext cx="3733800" cy="1004888"/>
          </a:xfrm>
          <a:prstGeom prst="rect">
            <a:avLst/>
          </a:prstGeom>
          <a:noFill/>
          <a:ln w="9525">
            <a:noFill/>
            <a:miter lim="800000"/>
            <a:headEnd/>
            <a:tailEnd/>
          </a:ln>
        </p:spPr>
        <p:txBody>
          <a:bodyPr>
            <a:spAutoFit/>
          </a:bodyPr>
          <a:lstStyle/>
          <a:p>
            <a:pPr>
              <a:spcBef>
                <a:spcPct val="50000"/>
              </a:spcBef>
            </a:pPr>
            <a:r>
              <a:rPr lang="en-US" sz="2400" b="1">
                <a:latin typeface="Arial" charset="0"/>
              </a:rPr>
              <a:t>Good Validity</a:t>
            </a:r>
          </a:p>
          <a:p>
            <a:pPr>
              <a:spcBef>
                <a:spcPct val="50000"/>
              </a:spcBef>
            </a:pPr>
            <a:r>
              <a:rPr lang="en-US" sz="2400" b="1">
                <a:latin typeface="Arial" charset="0"/>
              </a:rPr>
              <a:t>Good Precision</a:t>
            </a:r>
          </a:p>
        </p:txBody>
      </p:sp>
      <p:sp>
        <p:nvSpPr>
          <p:cNvPr id="3077" name="Text Box 1030"/>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434183" name="Text Box 1031"/>
          <p:cNvSpPr txBox="1">
            <a:spLocks noChangeArrowheads="1"/>
          </p:cNvSpPr>
          <p:nvPr/>
        </p:nvSpPr>
        <p:spPr bwMode="auto">
          <a:xfrm>
            <a:off x="5867400" y="5334000"/>
            <a:ext cx="3429000" cy="1004888"/>
          </a:xfrm>
          <a:prstGeom prst="rect">
            <a:avLst/>
          </a:prstGeom>
          <a:noFill/>
          <a:ln w="9525">
            <a:noFill/>
            <a:miter lim="800000"/>
            <a:headEnd/>
            <a:tailEnd/>
          </a:ln>
        </p:spPr>
        <p:txBody>
          <a:bodyPr>
            <a:spAutoFit/>
          </a:bodyPr>
          <a:lstStyle/>
          <a:p>
            <a:pPr>
              <a:spcBef>
                <a:spcPct val="50000"/>
              </a:spcBef>
            </a:pPr>
            <a:r>
              <a:rPr lang="en-US" sz="2400" b="1">
                <a:latin typeface="Arial" charset="0"/>
              </a:rPr>
              <a:t>Poor Validity</a:t>
            </a:r>
          </a:p>
          <a:p>
            <a:pPr>
              <a:spcBef>
                <a:spcPct val="50000"/>
              </a:spcBef>
            </a:pPr>
            <a:r>
              <a:rPr lang="en-US" sz="2400" b="1">
                <a:latin typeface="Arial" charset="0"/>
              </a:rPr>
              <a:t>Poor Precision</a:t>
            </a:r>
          </a:p>
        </p:txBody>
      </p:sp>
      <p:sp>
        <p:nvSpPr>
          <p:cNvPr id="3079" name="Oval 1032"/>
          <p:cNvSpPr>
            <a:spLocks noChangeArrowheads="1"/>
          </p:cNvSpPr>
          <p:nvPr/>
        </p:nvSpPr>
        <p:spPr bwMode="auto">
          <a:xfrm>
            <a:off x="5524500" y="3276600"/>
            <a:ext cx="152400" cy="152400"/>
          </a:xfrm>
          <a:prstGeom prst="ellipse">
            <a:avLst/>
          </a:prstGeom>
          <a:solidFill>
            <a:schemeClr val="tx2"/>
          </a:solidFill>
          <a:ln w="9525" algn="ctr">
            <a:solidFill>
              <a:schemeClr val="tx1"/>
            </a:solidFill>
            <a:round/>
            <a:headEnd/>
            <a:tailEnd/>
          </a:ln>
        </p:spPr>
        <p:txBody>
          <a:bodyPr wrap="none" anchor="ctr"/>
          <a:lstStyle/>
          <a:p>
            <a:endParaRPr lang="en-US"/>
          </a:p>
        </p:txBody>
      </p:sp>
      <p:graphicFrame>
        <p:nvGraphicFramePr>
          <p:cNvPr id="3074" name="Object 1033"/>
          <p:cNvGraphicFramePr>
            <a:graphicFrameLocks noChangeAspect="1"/>
          </p:cNvGraphicFramePr>
          <p:nvPr/>
        </p:nvGraphicFramePr>
        <p:xfrm>
          <a:off x="1066800" y="1219200"/>
          <a:ext cx="8153400" cy="4114800"/>
        </p:xfrm>
        <a:graphic>
          <a:graphicData uri="http://schemas.openxmlformats.org/presentationml/2006/ole">
            <mc:AlternateContent xmlns:mc="http://schemas.openxmlformats.org/markup-compatibility/2006">
              <mc:Choice xmlns:v="urn:schemas-microsoft-com:vml" Requires="v">
                <p:oleObj spid="_x0000_s3172" name="Bitmap Image" r:id="rId4" imgW="5952381" imgH="3629532" progId="PBrush">
                  <p:embed/>
                </p:oleObj>
              </mc:Choice>
              <mc:Fallback>
                <p:oleObj name="Bitmap Image" r:id="rId4" imgW="5952381" imgH="3629532" progId="PBrush">
                  <p:embed/>
                  <p:pic>
                    <p:nvPicPr>
                      <p:cNvPr id="0" name="Object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19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Oval 1034"/>
          <p:cNvSpPr>
            <a:spLocks noChangeArrowheads="1"/>
          </p:cNvSpPr>
          <p:nvPr/>
        </p:nvSpPr>
        <p:spPr bwMode="auto">
          <a:xfrm>
            <a:off x="5867400" y="2895600"/>
            <a:ext cx="152400" cy="15240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3081" name="Rectangle 1026"/>
          <p:cNvSpPr>
            <a:spLocks noGrp="1" noChangeArrowheads="1"/>
          </p:cNvSpPr>
          <p:nvPr>
            <p:ph type="title"/>
          </p:nvPr>
        </p:nvSpPr>
        <p:spPr>
          <a:xfrm>
            <a:off x="152400" y="533400"/>
            <a:ext cx="10020300" cy="457200"/>
          </a:xfrm>
        </p:spPr>
        <p:txBody>
          <a:bodyPr/>
          <a:lstStyle/>
          <a:p>
            <a:r>
              <a:rPr lang="en-US" sz="2800" dirty="0" smtClean="0"/>
              <a:t>Validity and Precision of an Inference: </a:t>
            </a:r>
            <a:br>
              <a:rPr lang="en-US" sz="2800" dirty="0" smtClean="0"/>
            </a:br>
            <a:r>
              <a:rPr lang="en-US" sz="2700" dirty="0" smtClean="0"/>
              <a:t>Each Shot at Target Represents the ‘Inference’ from a Study Sample of the Same Sample Size of a Given Study Design</a:t>
            </a:r>
          </a:p>
        </p:txBody>
      </p:sp>
      <p:sp>
        <p:nvSpPr>
          <p:cNvPr id="2" name="TextBox 1"/>
          <p:cNvSpPr txBox="1"/>
          <p:nvPr/>
        </p:nvSpPr>
        <p:spPr>
          <a:xfrm>
            <a:off x="4229100" y="1600200"/>
            <a:ext cx="1638300" cy="1200329"/>
          </a:xfrm>
          <a:prstGeom prst="rect">
            <a:avLst/>
          </a:prstGeom>
          <a:noFill/>
        </p:spPr>
        <p:txBody>
          <a:bodyPr wrap="square" rtlCol="0">
            <a:spAutoFit/>
          </a:bodyPr>
          <a:lstStyle/>
          <a:p>
            <a:r>
              <a:rPr lang="en-US" sz="2400" dirty="0" smtClean="0">
                <a:latin typeface="+mn-lt"/>
              </a:rPr>
              <a:t>Center of target = truth</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81"/>
                                        </p:tgtEl>
                                        <p:attrNameLst>
                                          <p:attrName>style.visibility</p:attrName>
                                        </p:attrNameLst>
                                      </p:cBhvr>
                                      <p:to>
                                        <p:strVal val="visible"/>
                                      </p:to>
                                    </p:set>
                                    <p:anim calcmode="lin" valueType="num">
                                      <p:cBhvr additive="base">
                                        <p:cTn id="7" dur="500" fill="hold"/>
                                        <p:tgtEl>
                                          <p:spTgt spid="434181"/>
                                        </p:tgtEl>
                                        <p:attrNameLst>
                                          <p:attrName>ppt_x</p:attrName>
                                        </p:attrNameLst>
                                      </p:cBhvr>
                                      <p:tavLst>
                                        <p:tav tm="0">
                                          <p:val>
                                            <p:strVal val="0-#ppt_w/2"/>
                                          </p:val>
                                        </p:tav>
                                        <p:tav tm="100000">
                                          <p:val>
                                            <p:strVal val="#ppt_x"/>
                                          </p:val>
                                        </p:tav>
                                      </p:tavLst>
                                    </p:anim>
                                    <p:anim calcmode="lin" valueType="num">
                                      <p:cBhvr additive="base">
                                        <p:cTn id="8" dur="500" fill="hold"/>
                                        <p:tgtEl>
                                          <p:spTgt spid="434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4183"/>
                                        </p:tgtEl>
                                        <p:attrNameLst>
                                          <p:attrName>style.visibility</p:attrName>
                                        </p:attrNameLst>
                                      </p:cBhvr>
                                      <p:to>
                                        <p:strVal val="visible"/>
                                      </p:to>
                                    </p:set>
                                    <p:anim calcmode="lin" valueType="num">
                                      <p:cBhvr additive="base">
                                        <p:cTn id="13" dur="500" fill="hold"/>
                                        <p:tgtEl>
                                          <p:spTgt spid="434183"/>
                                        </p:tgtEl>
                                        <p:attrNameLst>
                                          <p:attrName>ppt_x</p:attrName>
                                        </p:attrNameLst>
                                      </p:cBhvr>
                                      <p:tavLst>
                                        <p:tav tm="0">
                                          <p:val>
                                            <p:strVal val="0-#ppt_w/2"/>
                                          </p:val>
                                        </p:tav>
                                        <p:tav tm="100000">
                                          <p:val>
                                            <p:strVal val="#ppt_x"/>
                                          </p:val>
                                        </p:tav>
                                      </p:tavLst>
                                    </p:anim>
                                    <p:anim calcmode="lin" valueType="num">
                                      <p:cBhvr additive="base">
                                        <p:cTn id="14" dur="500" fill="hold"/>
                                        <p:tgtEl>
                                          <p:spTgt spid="434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utoUpdateAnimBg="0"/>
      <p:bldP spid="43418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smtClean="0"/>
              <a:t>Validity and Precision of an Inference</a:t>
            </a:r>
          </a:p>
        </p:txBody>
      </p:sp>
      <p:sp>
        <p:nvSpPr>
          <p:cNvPr id="4100" name="Rectangle 3"/>
          <p:cNvSpPr>
            <a:spLocks noGrp="1" noChangeArrowheads="1"/>
          </p:cNvSpPr>
          <p:nvPr>
            <p:ph type="body" idx="1"/>
          </p:nvPr>
        </p:nvSpPr>
        <p:spPr/>
        <p:txBody>
          <a:bodyPr/>
          <a:lstStyle/>
          <a:p>
            <a:endParaRPr lang="en-US" smtClean="0"/>
          </a:p>
        </p:txBody>
      </p:sp>
      <p:sp>
        <p:nvSpPr>
          <p:cNvPr id="386053" name="Text Box 5"/>
          <p:cNvSpPr txBox="1">
            <a:spLocks noChangeArrowheads="1"/>
          </p:cNvSpPr>
          <p:nvPr/>
        </p:nvSpPr>
        <p:spPr bwMode="auto">
          <a:xfrm>
            <a:off x="3467100" y="5029200"/>
            <a:ext cx="3733800" cy="1004888"/>
          </a:xfrm>
          <a:prstGeom prst="rect">
            <a:avLst/>
          </a:prstGeom>
          <a:noFill/>
          <a:ln w="9525">
            <a:noFill/>
            <a:miter lim="800000"/>
            <a:headEnd/>
            <a:tailEnd/>
          </a:ln>
        </p:spPr>
        <p:txBody>
          <a:bodyPr>
            <a:spAutoFit/>
          </a:bodyPr>
          <a:lstStyle/>
          <a:p>
            <a:pPr>
              <a:spcBef>
                <a:spcPct val="50000"/>
              </a:spcBef>
            </a:pPr>
            <a:r>
              <a:rPr lang="en-US" sz="2400" b="1">
                <a:latin typeface="Arial" charset="0"/>
              </a:rPr>
              <a:t>Poor Validity</a:t>
            </a:r>
          </a:p>
          <a:p>
            <a:pPr>
              <a:spcBef>
                <a:spcPct val="50000"/>
              </a:spcBef>
            </a:pPr>
            <a:r>
              <a:rPr lang="en-US" sz="2400" b="1">
                <a:latin typeface="Arial" charset="0"/>
              </a:rPr>
              <a:t>Good Precision</a:t>
            </a:r>
          </a:p>
        </p:txBody>
      </p:sp>
      <p:sp>
        <p:nvSpPr>
          <p:cNvPr id="4102"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a:p>
        </p:txBody>
      </p:sp>
      <p:graphicFrame>
        <p:nvGraphicFramePr>
          <p:cNvPr id="4098" name="Object 2"/>
          <p:cNvGraphicFramePr>
            <a:graphicFrameLocks noChangeAspect="1"/>
          </p:cNvGraphicFramePr>
          <p:nvPr/>
        </p:nvGraphicFramePr>
        <p:xfrm>
          <a:off x="3352800" y="1295400"/>
          <a:ext cx="4076700" cy="3552825"/>
        </p:xfrm>
        <a:graphic>
          <a:graphicData uri="http://schemas.openxmlformats.org/presentationml/2006/ole">
            <mc:AlternateContent xmlns:mc="http://schemas.openxmlformats.org/markup-compatibility/2006">
              <mc:Choice xmlns:v="urn:schemas-microsoft-com:vml" Requires="v">
                <p:oleObj spid="_x0000_s4192" name="Bitmap Image" r:id="rId4" imgW="6087325" imgH="2790476" progId="PBrush">
                  <p:embed/>
                </p:oleObj>
              </mc:Choice>
              <mc:Fallback>
                <p:oleObj name="Bitmap Image" r:id="rId4" imgW="6087325" imgH="2790476"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r="52655"/>
                      <a:stretch>
                        <a:fillRect/>
                      </a:stretch>
                    </p:blipFill>
                    <p:spPr bwMode="auto">
                      <a:xfrm>
                        <a:off x="3352800" y="1295400"/>
                        <a:ext cx="40767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3"/>
                                        </p:tgtEl>
                                        <p:attrNameLst>
                                          <p:attrName>style.visibility</p:attrName>
                                        </p:attrNameLst>
                                      </p:cBhvr>
                                      <p:to>
                                        <p:strVal val="visible"/>
                                      </p:to>
                                    </p:set>
                                    <p:anim calcmode="lin" valueType="num">
                                      <p:cBhvr additive="base">
                                        <p:cTn id="7" dur="500" fill="hold"/>
                                        <p:tgtEl>
                                          <p:spTgt spid="386053"/>
                                        </p:tgtEl>
                                        <p:attrNameLst>
                                          <p:attrName>ppt_x</p:attrName>
                                        </p:attrNameLst>
                                      </p:cBhvr>
                                      <p:tavLst>
                                        <p:tav tm="0">
                                          <p:val>
                                            <p:strVal val="0-#ppt_w/2"/>
                                          </p:val>
                                        </p:tav>
                                        <p:tav tm="100000">
                                          <p:val>
                                            <p:strVal val="#ppt_x"/>
                                          </p:val>
                                        </p:tav>
                                      </p:tavLst>
                                    </p:anim>
                                    <p:anim calcmode="lin" valueType="num">
                                      <p:cBhvr additive="base">
                                        <p:cTn id="8" dur="500" fill="hold"/>
                                        <p:tgtEl>
                                          <p:spTgt spid="386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419100" y="457200"/>
            <a:ext cx="9525000" cy="533400"/>
          </a:xfrm>
        </p:spPr>
        <p:txBody>
          <a:bodyPr/>
          <a:lstStyle/>
          <a:p>
            <a:r>
              <a:rPr lang="en-US" sz="2800" dirty="0" smtClean="0"/>
              <a:t>Validity and Precision of an Inference</a:t>
            </a:r>
          </a:p>
        </p:txBody>
      </p:sp>
      <p:sp>
        <p:nvSpPr>
          <p:cNvPr id="512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512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Good validity; Good precision - A</a:t>
            </a:r>
          </a:p>
        </p:txBody>
      </p:sp>
      <p:sp>
        <p:nvSpPr>
          <p:cNvPr id="5126"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Poor validity; Good Precision - C</a:t>
            </a:r>
          </a:p>
        </p:txBody>
      </p:sp>
      <p:sp>
        <p:nvSpPr>
          <p:cNvPr id="51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Good validity; Poor precision - B</a:t>
            </a:r>
            <a:endParaRPr lang="en-US" sz="1800" b="1">
              <a:latin typeface="Arial" charset="0"/>
            </a:endParaRPr>
          </a:p>
        </p:txBody>
      </p:sp>
      <p:sp>
        <p:nvSpPr>
          <p:cNvPr id="5128"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Poor validity; Poor precision - D</a:t>
            </a:r>
          </a:p>
        </p:txBody>
      </p:sp>
      <p:graphicFrame>
        <p:nvGraphicFramePr>
          <p:cNvPr id="5122" name="Object 11"/>
          <p:cNvGraphicFramePr>
            <a:graphicFrameLocks noChangeAspect="1"/>
          </p:cNvGraphicFramePr>
          <p:nvPr/>
        </p:nvGraphicFramePr>
        <p:xfrm>
          <a:off x="723900" y="1371600"/>
          <a:ext cx="3883025" cy="3141663"/>
        </p:xfrm>
        <a:graphic>
          <a:graphicData uri="http://schemas.openxmlformats.org/presentationml/2006/ole">
            <mc:AlternateContent xmlns:mc="http://schemas.openxmlformats.org/markup-compatibility/2006">
              <mc:Choice xmlns:v="urn:schemas-microsoft-com:vml" Requires="v">
                <p:oleObj spid="_x0000_s5214" name="Bitmap Image" r:id="rId4" imgW="6087325" imgH="2790476" progId="PBrush">
                  <p:embed/>
                </p:oleObj>
              </mc:Choice>
              <mc:Fallback>
                <p:oleObj name="Bitmap Image" r:id="rId4" imgW="6087325" imgH="2790476" progId="PBrush">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l="55310"/>
                      <a:stretch>
                        <a:fillRect/>
                      </a:stretch>
                    </p:blipFill>
                    <p:spPr bwMode="auto">
                      <a:xfrm>
                        <a:off x="723900" y="1371600"/>
                        <a:ext cx="38830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9" name="Text Box 12"/>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a:latin typeface="Arial" charset="0"/>
            </a:endParaRPr>
          </a:p>
          <a:p>
            <a:pPr algn="l"/>
            <a:r>
              <a:rPr lang="en-US" sz="2400">
                <a:latin typeface="Arial" charset="0"/>
              </a:rPr>
              <a:t>Validity? Precision? </a:t>
            </a:r>
          </a:p>
          <a:p>
            <a:pPr algn="l"/>
            <a:endParaRPr lang="en-US" sz="2400">
              <a:latin typeface="Arial" charset="0"/>
            </a:endParaRPr>
          </a:p>
          <a:p>
            <a:pPr algn="l"/>
            <a:endParaRPr lang="en-US" sz="240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19100" y="457200"/>
            <a:ext cx="9525000" cy="533400"/>
          </a:xfrm>
        </p:spPr>
        <p:txBody>
          <a:bodyPr/>
          <a:lstStyle/>
          <a:p>
            <a:r>
              <a:rPr lang="en-US" sz="2800" dirty="0" smtClean="0"/>
              <a:t>Validity and Precision of an Inference</a:t>
            </a:r>
          </a:p>
        </p:txBody>
      </p:sp>
      <p:sp>
        <p:nvSpPr>
          <p:cNvPr id="61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61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Good validity; Good precision - A</a:t>
            </a:r>
          </a:p>
        </p:txBody>
      </p:sp>
      <p:sp>
        <p:nvSpPr>
          <p:cNvPr id="6150"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Poor validity; Good Precision - C</a:t>
            </a:r>
          </a:p>
        </p:txBody>
      </p:sp>
      <p:sp>
        <p:nvSpPr>
          <p:cNvPr id="6151" name="Text Box 10"/>
          <p:cNvSpPr txBox="1">
            <a:spLocks noChangeArrowheads="1"/>
          </p:cNvSpPr>
          <p:nvPr/>
        </p:nvSpPr>
        <p:spPr bwMode="auto">
          <a:xfrm rot="-2695870">
            <a:off x="3848100" y="5257800"/>
            <a:ext cx="393065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Good validity; Poor precision - B</a:t>
            </a:r>
            <a:endParaRPr lang="en-US" sz="1800" b="1">
              <a:latin typeface="Arial" charset="0"/>
            </a:endParaRPr>
          </a:p>
        </p:txBody>
      </p:sp>
      <p:sp>
        <p:nvSpPr>
          <p:cNvPr id="6152"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Poor validity; Poor precision - D</a:t>
            </a:r>
          </a:p>
        </p:txBody>
      </p:sp>
      <p:graphicFrame>
        <p:nvGraphicFramePr>
          <p:cNvPr id="6146" name="Object 8"/>
          <p:cNvGraphicFramePr>
            <a:graphicFrameLocks noChangeAspect="1"/>
          </p:cNvGraphicFramePr>
          <p:nvPr/>
        </p:nvGraphicFramePr>
        <p:xfrm>
          <a:off x="723900" y="1371600"/>
          <a:ext cx="3883025" cy="3141663"/>
        </p:xfrm>
        <a:graphic>
          <a:graphicData uri="http://schemas.openxmlformats.org/presentationml/2006/ole">
            <mc:AlternateContent xmlns:mc="http://schemas.openxmlformats.org/markup-compatibility/2006">
              <mc:Choice xmlns:v="urn:schemas-microsoft-com:vml" Requires="v">
                <p:oleObj spid="_x0000_s6239" name="Bitmap Image" r:id="rId4" imgW="6087325" imgH="2790476" progId="PBrush">
                  <p:embed/>
                </p:oleObj>
              </mc:Choice>
              <mc:Fallback>
                <p:oleObj name="Bitmap Image" r:id="rId4" imgW="6087325" imgH="2790476" progId="PBrush">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l="55310"/>
                      <a:stretch>
                        <a:fillRect/>
                      </a:stretch>
                    </p:blipFill>
                    <p:spPr bwMode="auto">
                      <a:xfrm>
                        <a:off x="723900" y="1371600"/>
                        <a:ext cx="38830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9"/>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a:latin typeface="Arial" charset="0"/>
            </a:endParaRPr>
          </a:p>
          <a:p>
            <a:pPr algn="l"/>
            <a:r>
              <a:rPr lang="en-US" sz="2400">
                <a:latin typeface="Arial" charset="0"/>
              </a:rPr>
              <a:t>Validity? Precision? </a:t>
            </a:r>
          </a:p>
          <a:p>
            <a:pPr algn="l"/>
            <a:endParaRPr lang="en-US" sz="2400">
              <a:latin typeface="Arial" charset="0"/>
            </a:endParaRPr>
          </a:p>
          <a:p>
            <a:pPr algn="l"/>
            <a:endParaRPr lang="en-US" sz="240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Validity and Precision</a:t>
            </a:r>
          </a:p>
        </p:txBody>
      </p:sp>
      <p:sp>
        <p:nvSpPr>
          <p:cNvPr id="26627" name="Rectangle 3"/>
          <p:cNvSpPr>
            <a:spLocks noGrp="1" noChangeArrowheads="1"/>
          </p:cNvSpPr>
          <p:nvPr>
            <p:ph type="body" idx="1"/>
          </p:nvPr>
        </p:nvSpPr>
        <p:spPr/>
        <p:txBody>
          <a:bodyPr/>
          <a:lstStyle/>
          <a:p>
            <a:endParaRPr lang="en-US" smtClean="0"/>
          </a:p>
        </p:txBody>
      </p:sp>
      <p:sp>
        <p:nvSpPr>
          <p:cNvPr id="26628" name="Text Box 5"/>
          <p:cNvSpPr txBox="1">
            <a:spLocks noChangeArrowheads="1"/>
          </p:cNvSpPr>
          <p:nvPr/>
        </p:nvSpPr>
        <p:spPr bwMode="auto">
          <a:xfrm>
            <a:off x="990600" y="5334000"/>
            <a:ext cx="3733800" cy="1552575"/>
          </a:xfrm>
          <a:prstGeom prst="rect">
            <a:avLst/>
          </a:prstGeom>
          <a:noFill/>
          <a:ln w="9525">
            <a:noFill/>
            <a:miter lim="800000"/>
            <a:headEnd/>
            <a:tailEnd/>
          </a:ln>
        </p:spPr>
        <p:txBody>
          <a:bodyPr>
            <a:spAutoFit/>
          </a:bodyPr>
          <a:lstStyle/>
          <a:p>
            <a:pPr>
              <a:spcBef>
                <a:spcPct val="50000"/>
              </a:spcBef>
            </a:pPr>
            <a:r>
              <a:rPr lang="en-US" sz="2400" b="1">
                <a:latin typeface="Arial" charset="0"/>
              </a:rPr>
              <a:t>Poor Validity</a:t>
            </a:r>
          </a:p>
          <a:p>
            <a:pPr>
              <a:spcBef>
                <a:spcPct val="50000"/>
              </a:spcBef>
            </a:pPr>
            <a:r>
              <a:rPr lang="en-US" sz="2400" b="1">
                <a:latin typeface="Arial" charset="0"/>
              </a:rPr>
              <a:t> Good Precision</a:t>
            </a:r>
          </a:p>
          <a:p>
            <a:pPr>
              <a:spcBef>
                <a:spcPct val="50000"/>
              </a:spcBef>
            </a:pPr>
            <a:endParaRPr lang="en-US" sz="2400" b="1">
              <a:latin typeface="Arial" charset="0"/>
            </a:endParaRPr>
          </a:p>
        </p:txBody>
      </p:sp>
      <p:sp>
        <p:nvSpPr>
          <p:cNvPr id="26629"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26630" name="Text Box 7"/>
          <p:cNvSpPr txBox="1">
            <a:spLocks noChangeArrowheads="1"/>
          </p:cNvSpPr>
          <p:nvPr/>
        </p:nvSpPr>
        <p:spPr bwMode="auto">
          <a:xfrm>
            <a:off x="5867400" y="5334000"/>
            <a:ext cx="3429000" cy="1552575"/>
          </a:xfrm>
          <a:prstGeom prst="rect">
            <a:avLst/>
          </a:prstGeom>
          <a:noFill/>
          <a:ln w="9525">
            <a:noFill/>
            <a:miter lim="800000"/>
            <a:headEnd/>
            <a:tailEnd/>
          </a:ln>
        </p:spPr>
        <p:txBody>
          <a:bodyPr>
            <a:spAutoFit/>
          </a:bodyPr>
          <a:lstStyle/>
          <a:p>
            <a:pPr>
              <a:spcBef>
                <a:spcPct val="50000"/>
              </a:spcBef>
            </a:pPr>
            <a:r>
              <a:rPr lang="en-US" sz="2400" b="1">
                <a:latin typeface="Arial" charset="0"/>
              </a:rPr>
              <a:t>Good Validity </a:t>
            </a:r>
          </a:p>
          <a:p>
            <a:pPr>
              <a:spcBef>
                <a:spcPct val="50000"/>
              </a:spcBef>
            </a:pPr>
            <a:r>
              <a:rPr lang="en-US" sz="2400" b="1">
                <a:latin typeface="Arial" charset="0"/>
              </a:rPr>
              <a:t>Poor Precision</a:t>
            </a:r>
          </a:p>
          <a:p>
            <a:pPr>
              <a:spcBef>
                <a:spcPct val="50000"/>
              </a:spcBef>
            </a:pPr>
            <a:endParaRPr lang="en-US" sz="2400" b="1">
              <a:latin typeface="Arial" charset="0"/>
            </a:endParaRPr>
          </a:p>
        </p:txBody>
      </p:sp>
      <p:sp>
        <p:nvSpPr>
          <p:cNvPr id="26631" name="Oval 8"/>
          <p:cNvSpPr>
            <a:spLocks noChangeArrowheads="1"/>
          </p:cNvSpPr>
          <p:nvPr/>
        </p:nvSpPr>
        <p:spPr bwMode="auto">
          <a:xfrm flipV="1">
            <a:off x="2933700" y="2438400"/>
            <a:ext cx="152400" cy="152400"/>
          </a:xfrm>
          <a:prstGeom prst="ellipse">
            <a:avLst/>
          </a:prstGeom>
          <a:noFill/>
          <a:ln w="9525" algn="ctr">
            <a:solidFill>
              <a:schemeClr val="tx1"/>
            </a:solidFill>
            <a:round/>
            <a:headEnd/>
            <a:tailEnd/>
          </a:ln>
        </p:spPr>
        <p:txBody>
          <a:bodyPr wrap="none" anchor="ctr"/>
          <a:lstStyle/>
          <a:p>
            <a:endParaRPr lang="en-US"/>
          </a:p>
        </p:txBody>
      </p:sp>
      <p:pic>
        <p:nvPicPr>
          <p:cNvPr id="26632" name="Picture 4" descr="Fig4"/>
          <p:cNvPicPr>
            <a:picLocks noChangeAspect="1" noChangeArrowheads="1"/>
          </p:cNvPicPr>
          <p:nvPr/>
        </p:nvPicPr>
        <p:blipFill>
          <a:blip r:embed="rId3" cstate="print"/>
          <a:srcRect r="42511"/>
          <a:stretch>
            <a:fillRect/>
          </a:stretch>
        </p:blipFill>
        <p:spPr bwMode="auto">
          <a:xfrm>
            <a:off x="342900" y="1295400"/>
            <a:ext cx="9944100" cy="3814763"/>
          </a:xfrm>
          <a:prstGeom prst="rect">
            <a:avLst/>
          </a:prstGeom>
          <a:solidFill>
            <a:srgbClr val="FF0000"/>
          </a:solidFill>
          <a:ln w="9525">
            <a:noFill/>
            <a:miter lim="800000"/>
            <a:headEnd/>
            <a:tailEnd/>
          </a:ln>
        </p:spPr>
      </p:pic>
      <p:sp>
        <p:nvSpPr>
          <p:cNvPr id="26633" name="Oval 9"/>
          <p:cNvSpPr>
            <a:spLocks noChangeArrowheads="1"/>
          </p:cNvSpPr>
          <p:nvPr/>
        </p:nvSpPr>
        <p:spPr bwMode="auto">
          <a:xfrm>
            <a:off x="2247900" y="2362200"/>
            <a:ext cx="228600" cy="228600"/>
          </a:xfrm>
          <a:prstGeom prst="ellipse">
            <a:avLst/>
          </a:prstGeom>
          <a:solidFill>
            <a:srgbClr val="FF0000"/>
          </a:solidFill>
          <a:ln w="9525" algn="ctr">
            <a:solidFill>
              <a:schemeClr val="tx1"/>
            </a:solidFill>
            <a:round/>
            <a:headEnd/>
            <a:tailEnd/>
          </a:ln>
        </p:spPr>
        <p:txBody>
          <a:bodyPr wrap="none" anchor="ctr"/>
          <a:lstStyle/>
          <a:p>
            <a:endParaRPr lang="en-US"/>
          </a:p>
        </p:txBody>
      </p:sp>
      <p:sp>
        <p:nvSpPr>
          <p:cNvPr id="26634" name="AutoShape 10"/>
          <p:cNvSpPr>
            <a:spLocks/>
          </p:cNvSpPr>
          <p:nvPr/>
        </p:nvSpPr>
        <p:spPr bwMode="auto">
          <a:xfrm rot="9294521" flipV="1">
            <a:off x="647700" y="2819400"/>
            <a:ext cx="1965325" cy="987425"/>
          </a:xfrm>
          <a:prstGeom prst="rightBrace">
            <a:avLst>
              <a:gd name="adj1" fmla="val 2722"/>
              <a:gd name="adj2" fmla="val 50000"/>
            </a:avLst>
          </a:prstGeom>
          <a:noFill/>
          <a:ln w="28575">
            <a:solidFill>
              <a:schemeClr val="tx1"/>
            </a:solidFill>
            <a:round/>
            <a:headEnd/>
            <a:tailEnd/>
          </a:ln>
        </p:spPr>
        <p:txBody>
          <a:bodyPr wrap="none" anchor="ctr"/>
          <a:lstStyle/>
          <a:p>
            <a:endParaRPr lang="en-US"/>
          </a:p>
        </p:txBody>
      </p:sp>
      <p:sp>
        <p:nvSpPr>
          <p:cNvPr id="26635" name="Text Box 11"/>
          <p:cNvSpPr txBox="1">
            <a:spLocks noChangeArrowheads="1"/>
          </p:cNvSpPr>
          <p:nvPr/>
        </p:nvSpPr>
        <p:spPr bwMode="auto">
          <a:xfrm>
            <a:off x="0" y="4724400"/>
            <a:ext cx="1981200" cy="822325"/>
          </a:xfrm>
          <a:prstGeom prst="rect">
            <a:avLst/>
          </a:prstGeom>
          <a:noFill/>
          <a:ln w="9525" algn="ctr">
            <a:noFill/>
            <a:miter lim="800000"/>
            <a:headEnd/>
            <a:tailEnd/>
          </a:ln>
        </p:spPr>
        <p:txBody>
          <a:bodyPr>
            <a:spAutoFit/>
          </a:bodyPr>
          <a:lstStyle/>
          <a:p>
            <a:pPr>
              <a:spcBef>
                <a:spcPct val="50000"/>
              </a:spcBef>
            </a:pPr>
            <a:r>
              <a:rPr lang="en-US" sz="2400" b="1">
                <a:latin typeface="Arial" charset="0"/>
              </a:rPr>
              <a:t>Systematic error (bias)</a:t>
            </a:r>
          </a:p>
        </p:txBody>
      </p:sp>
      <p:sp>
        <p:nvSpPr>
          <p:cNvPr id="26636" name="AutoShape 14"/>
          <p:cNvSpPr>
            <a:spLocks/>
          </p:cNvSpPr>
          <p:nvPr/>
        </p:nvSpPr>
        <p:spPr bwMode="auto">
          <a:xfrm rot="9294521" flipH="1" flipV="1">
            <a:off x="2622550" y="1935163"/>
            <a:ext cx="1350963" cy="250825"/>
          </a:xfrm>
          <a:prstGeom prst="rightBrace">
            <a:avLst>
              <a:gd name="adj1" fmla="val 2722"/>
              <a:gd name="adj2" fmla="val 50000"/>
            </a:avLst>
          </a:prstGeom>
          <a:noFill/>
          <a:ln w="28575">
            <a:solidFill>
              <a:schemeClr val="tx1"/>
            </a:solidFill>
            <a:round/>
            <a:headEnd/>
            <a:tailEnd/>
          </a:ln>
        </p:spPr>
        <p:txBody>
          <a:bodyPr wrap="none" anchor="ctr"/>
          <a:lstStyle/>
          <a:p>
            <a:endParaRPr lang="en-US"/>
          </a:p>
        </p:txBody>
      </p:sp>
      <p:sp>
        <p:nvSpPr>
          <p:cNvPr id="26637" name="AutoShape 15"/>
          <p:cNvSpPr>
            <a:spLocks/>
          </p:cNvSpPr>
          <p:nvPr/>
        </p:nvSpPr>
        <p:spPr bwMode="auto">
          <a:xfrm rot="7971255" flipH="1" flipV="1">
            <a:off x="7613651" y="1227137"/>
            <a:ext cx="1530350" cy="1704975"/>
          </a:xfrm>
          <a:prstGeom prst="rightBrace">
            <a:avLst>
              <a:gd name="adj1" fmla="val 3033"/>
              <a:gd name="adj2" fmla="val 50097"/>
            </a:avLst>
          </a:prstGeom>
          <a:noFill/>
          <a:ln w="28575">
            <a:solidFill>
              <a:schemeClr val="tx1"/>
            </a:solidFill>
            <a:round/>
            <a:headEnd/>
            <a:tailEnd/>
          </a:ln>
        </p:spPr>
        <p:txBody>
          <a:bodyPr wrap="none" anchor="ctr"/>
          <a:lstStyle/>
          <a:p>
            <a:endParaRPr lang="en-US"/>
          </a:p>
        </p:txBody>
      </p:sp>
      <p:sp>
        <p:nvSpPr>
          <p:cNvPr id="26638" name="Rectangle 18"/>
          <p:cNvSpPr>
            <a:spLocks noChangeArrowheads="1"/>
          </p:cNvSpPr>
          <p:nvPr/>
        </p:nvSpPr>
        <p:spPr bwMode="auto">
          <a:xfrm>
            <a:off x="9639300" y="1371600"/>
            <a:ext cx="647700" cy="3810000"/>
          </a:xfrm>
          <a:prstGeom prst="rect">
            <a:avLst/>
          </a:prstGeom>
          <a:solidFill>
            <a:schemeClr val="bg1"/>
          </a:solidFill>
          <a:ln w="9525" algn="ctr">
            <a:noFill/>
            <a:miter lim="800000"/>
            <a:headEnd/>
            <a:tailEnd/>
          </a:ln>
        </p:spPr>
        <p:txBody>
          <a:bodyPr wrap="none" anchor="ctr"/>
          <a:lstStyle/>
          <a:p>
            <a:endParaRPr lang="en-US"/>
          </a:p>
        </p:txBody>
      </p:sp>
      <p:sp>
        <p:nvSpPr>
          <p:cNvPr id="26639" name="Line 19"/>
          <p:cNvSpPr>
            <a:spLocks noChangeShapeType="1"/>
          </p:cNvSpPr>
          <p:nvPr/>
        </p:nvSpPr>
        <p:spPr bwMode="auto">
          <a:xfrm>
            <a:off x="723900" y="3733800"/>
            <a:ext cx="76200" cy="990600"/>
          </a:xfrm>
          <a:prstGeom prst="line">
            <a:avLst/>
          </a:prstGeom>
          <a:noFill/>
          <a:ln w="25400">
            <a:solidFill>
              <a:schemeClr val="tx1"/>
            </a:solidFill>
            <a:round/>
            <a:headEnd/>
            <a:tailEnd/>
          </a:ln>
        </p:spPr>
        <p:txBody>
          <a:bodyPr wrap="none" anchor="ctr"/>
          <a:lstStyle/>
          <a:p>
            <a:endParaRPr lang="en-US"/>
          </a:p>
        </p:txBody>
      </p:sp>
      <p:sp>
        <p:nvSpPr>
          <p:cNvPr id="26640" name="Text Box 20"/>
          <p:cNvSpPr txBox="1">
            <a:spLocks noChangeArrowheads="1"/>
          </p:cNvSpPr>
          <p:nvPr/>
        </p:nvSpPr>
        <p:spPr bwMode="auto">
          <a:xfrm>
            <a:off x="3695700" y="1295400"/>
            <a:ext cx="1600200" cy="1187450"/>
          </a:xfrm>
          <a:prstGeom prst="rect">
            <a:avLst/>
          </a:prstGeom>
          <a:noFill/>
          <a:ln w="9525" algn="ctr">
            <a:noFill/>
            <a:miter lim="800000"/>
            <a:headEnd/>
            <a:tailEnd/>
          </a:ln>
        </p:spPr>
        <p:txBody>
          <a:bodyPr>
            <a:spAutoFit/>
          </a:bodyPr>
          <a:lstStyle/>
          <a:p>
            <a:pPr>
              <a:spcBef>
                <a:spcPct val="50000"/>
              </a:spcBef>
            </a:pPr>
            <a:r>
              <a:rPr lang="en-US" sz="2400" b="1">
                <a:latin typeface="Arial" charset="0"/>
              </a:rPr>
              <a:t>Random error (chance)</a:t>
            </a:r>
          </a:p>
        </p:txBody>
      </p:sp>
      <p:sp>
        <p:nvSpPr>
          <p:cNvPr id="26641" name="Text Box 21"/>
          <p:cNvSpPr txBox="1">
            <a:spLocks noChangeArrowheads="1"/>
          </p:cNvSpPr>
          <p:nvPr/>
        </p:nvSpPr>
        <p:spPr bwMode="auto">
          <a:xfrm>
            <a:off x="8420100" y="381000"/>
            <a:ext cx="1600200" cy="1187450"/>
          </a:xfrm>
          <a:prstGeom prst="rect">
            <a:avLst/>
          </a:prstGeom>
          <a:noFill/>
          <a:ln w="9525" algn="ctr">
            <a:noFill/>
            <a:miter lim="800000"/>
            <a:headEnd/>
            <a:tailEnd/>
          </a:ln>
        </p:spPr>
        <p:txBody>
          <a:bodyPr>
            <a:spAutoFit/>
          </a:bodyPr>
          <a:lstStyle/>
          <a:p>
            <a:pPr>
              <a:spcBef>
                <a:spcPct val="50000"/>
              </a:spcBef>
            </a:pPr>
            <a:r>
              <a:rPr lang="en-US" sz="2400" b="1">
                <a:latin typeface="Arial" charset="0"/>
              </a:rPr>
              <a:t>Random error (chance)</a:t>
            </a:r>
          </a:p>
        </p:txBody>
      </p:sp>
      <p:sp>
        <p:nvSpPr>
          <p:cNvPr id="26642" name="Text Box 22"/>
          <p:cNvSpPr txBox="1">
            <a:spLocks noChangeArrowheads="1"/>
          </p:cNvSpPr>
          <p:nvPr/>
        </p:nvSpPr>
        <p:spPr bwMode="auto">
          <a:xfrm>
            <a:off x="8305800" y="3657600"/>
            <a:ext cx="1981200" cy="1370013"/>
          </a:xfrm>
          <a:prstGeom prst="rect">
            <a:avLst/>
          </a:prstGeom>
          <a:noFill/>
          <a:ln w="9525" algn="ctr">
            <a:noFill/>
            <a:miter lim="800000"/>
            <a:headEnd/>
            <a:tailEnd/>
          </a:ln>
        </p:spPr>
        <p:txBody>
          <a:bodyPr>
            <a:spAutoFit/>
          </a:bodyPr>
          <a:lstStyle/>
          <a:p>
            <a:pPr>
              <a:spcBef>
                <a:spcPct val="50000"/>
              </a:spcBef>
            </a:pPr>
            <a:r>
              <a:rPr lang="en-US" sz="2400" b="1">
                <a:latin typeface="Arial" charset="0"/>
              </a:rPr>
              <a:t>No</a:t>
            </a:r>
          </a:p>
          <a:p>
            <a:pPr>
              <a:spcBef>
                <a:spcPct val="50000"/>
              </a:spcBef>
            </a:pPr>
            <a:r>
              <a:rPr lang="en-US" sz="2400" b="1">
                <a:latin typeface="Arial" charset="0"/>
              </a:rPr>
              <a:t>Systematic error</a:t>
            </a:r>
          </a:p>
        </p:txBody>
      </p:sp>
      <p:sp>
        <p:nvSpPr>
          <p:cNvPr id="26643" name="Oval 23"/>
          <p:cNvSpPr>
            <a:spLocks noChangeArrowheads="1"/>
          </p:cNvSpPr>
          <p:nvPr/>
        </p:nvSpPr>
        <p:spPr bwMode="auto">
          <a:xfrm>
            <a:off x="7048500" y="3200400"/>
            <a:ext cx="228600" cy="228600"/>
          </a:xfrm>
          <a:prstGeom prst="ellipse">
            <a:avLst/>
          </a:prstGeom>
          <a:solidFill>
            <a:srgbClr val="FF0000"/>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38200" y="381000"/>
            <a:ext cx="8743950" cy="249238"/>
          </a:xfrm>
        </p:spPr>
        <p:txBody>
          <a:bodyPr/>
          <a:lstStyle/>
          <a:p>
            <a:r>
              <a:rPr lang="en-US" dirty="0" smtClean="0"/>
              <a:t>Epidemiologic Methods </a:t>
            </a:r>
          </a:p>
        </p:txBody>
      </p:sp>
      <p:graphicFrame>
        <p:nvGraphicFramePr>
          <p:cNvPr id="1026" name="Object 3"/>
          <p:cNvGraphicFramePr>
            <a:graphicFrameLocks noGrp="1" noChangeAspect="1"/>
          </p:cNvGraphicFramePr>
          <p:nvPr>
            <p:ph type="tbl" idx="1"/>
            <p:extLst>
              <p:ext uri="{D42A27DB-BD31-4B8C-83A1-F6EECF244321}">
                <p14:modId xmlns:p14="http://schemas.microsoft.com/office/powerpoint/2010/main" val="1394091933"/>
              </p:ext>
            </p:extLst>
          </p:nvPr>
        </p:nvGraphicFramePr>
        <p:xfrm>
          <a:off x="341313" y="1073150"/>
          <a:ext cx="9964737" cy="5030788"/>
        </p:xfrm>
        <a:graphic>
          <a:graphicData uri="http://schemas.openxmlformats.org/presentationml/2006/ole">
            <mc:AlternateContent xmlns:mc="http://schemas.openxmlformats.org/markup-compatibility/2006">
              <mc:Choice xmlns:v="urn:schemas-microsoft-com:vml" Requires="v">
                <p:oleObj spid="_x0000_s1119" name="Document" r:id="rId4" imgW="10054530" imgH="5077184" progId="Word.Document.8">
                  <p:embed/>
                </p:oleObj>
              </mc:Choice>
              <mc:Fallback>
                <p:oleObj name="Document" r:id="rId4" imgW="10054530" imgH="5077184" progId="Word.Document.8">
                  <p:embed/>
                  <p:pic>
                    <p:nvPicPr>
                      <p:cNvPr id="0" name="Object 3"/>
                      <p:cNvPicPr>
                        <a:picLocks noChangeAspect="1" noChangeArrowheads="1"/>
                      </p:cNvPicPr>
                      <p:nvPr/>
                    </p:nvPicPr>
                    <p:blipFill>
                      <a:blip r:embed="rId5"/>
                      <a:srcRect/>
                      <a:stretch>
                        <a:fillRect/>
                      </a:stretch>
                    </p:blipFill>
                    <p:spPr bwMode="auto">
                      <a:xfrm>
                        <a:off x="341313" y="1073150"/>
                        <a:ext cx="9964737" cy="503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5676900" y="2590800"/>
            <a:ext cx="4495800" cy="1277273"/>
          </a:xfrm>
          <a:prstGeom prst="rect">
            <a:avLst/>
          </a:prstGeom>
          <a:noFill/>
          <a:ln w="9525" algn="ctr">
            <a:noFill/>
            <a:miter lim="800000"/>
            <a:headEnd/>
            <a:tailEnd/>
          </a:ln>
        </p:spPr>
        <p:txBody>
          <a:bodyPr>
            <a:spAutoFit/>
          </a:bodyPr>
          <a:lstStyle/>
          <a:p>
            <a:pPr>
              <a:spcBef>
                <a:spcPts val="600"/>
              </a:spcBef>
            </a:pPr>
            <a:r>
              <a:rPr lang="en-US" sz="2400" dirty="0">
                <a:solidFill>
                  <a:srgbClr val="FF3300"/>
                </a:solidFill>
                <a:latin typeface="Arial" charset="0"/>
              </a:rPr>
              <a:t>Unifying theme of study design: sampling underlying cohorts</a:t>
            </a:r>
          </a:p>
          <a:p>
            <a:pPr>
              <a:spcBef>
                <a:spcPts val="600"/>
              </a:spcBef>
            </a:pPr>
            <a:r>
              <a:rPr lang="en-US" sz="2400" dirty="0">
                <a:solidFill>
                  <a:srgbClr val="FF3300"/>
                </a:solidFill>
                <a:latin typeface="Arial" charset="0"/>
              </a:rPr>
              <a:t>Design begets measures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2857500" y="1771650"/>
            <a:ext cx="4143375" cy="3638550"/>
            <a:chOff x="1935" y="1302"/>
            <a:chExt cx="2610" cy="2292"/>
          </a:xfrm>
        </p:grpSpPr>
        <p:grpSp>
          <p:nvGrpSpPr>
            <p:cNvPr id="7202" name="Group 86"/>
            <p:cNvGrpSpPr>
              <a:grpSpLocks/>
            </p:cNvGrpSpPr>
            <p:nvPr/>
          </p:nvGrpSpPr>
          <p:grpSpPr bwMode="auto">
            <a:xfrm>
              <a:off x="1935" y="1302"/>
              <a:ext cx="2610" cy="2292"/>
              <a:chOff x="1935" y="1302"/>
              <a:chExt cx="2610" cy="2292"/>
            </a:xfrm>
          </p:grpSpPr>
          <p:graphicFrame>
            <p:nvGraphicFramePr>
              <p:cNvPr id="7173" name="Object 87"/>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546" name="Bitmap Image" r:id="rId4" imgW="4142857" imgH="3638095" progId="PBrush">
                      <p:embed/>
                    </p:oleObj>
                  </mc:Choice>
                  <mc:Fallback>
                    <p:oleObj name="Bitmap Image" r:id="rId4" imgW="4142857" imgH="3638095" progId="PBrush">
                      <p:embed/>
                      <p:pic>
                        <p:nvPicPr>
                          <p:cNvPr id="0" name="Object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5" name="Oval 88"/>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a:p>
            </p:txBody>
          </p:sp>
          <p:sp>
            <p:nvSpPr>
              <p:cNvPr id="7206" name="Oval 89"/>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a:p>
            </p:txBody>
          </p:sp>
          <p:sp>
            <p:nvSpPr>
              <p:cNvPr id="7207" name="Oval 90"/>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a:p>
            </p:txBody>
          </p:sp>
        </p:grpSp>
        <p:sp>
          <p:nvSpPr>
            <p:cNvPr id="7203" name="Oval 91"/>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a:p>
          </p:txBody>
        </p:sp>
        <p:sp>
          <p:nvSpPr>
            <p:cNvPr id="7204" name="Oval 92"/>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a:p>
          </p:txBody>
        </p:sp>
      </p:grpSp>
      <p:grpSp>
        <p:nvGrpSpPr>
          <p:cNvPr id="4" name="Group 77"/>
          <p:cNvGrpSpPr>
            <a:grpSpLocks/>
          </p:cNvGrpSpPr>
          <p:nvPr/>
        </p:nvGrpSpPr>
        <p:grpSpPr bwMode="auto">
          <a:xfrm>
            <a:off x="2066925" y="2914650"/>
            <a:ext cx="4143375" cy="3638550"/>
            <a:chOff x="1935" y="1302"/>
            <a:chExt cx="2610" cy="2292"/>
          </a:xfrm>
        </p:grpSpPr>
        <p:grpSp>
          <p:nvGrpSpPr>
            <p:cNvPr id="7196" name="Group 78"/>
            <p:cNvGrpSpPr>
              <a:grpSpLocks/>
            </p:cNvGrpSpPr>
            <p:nvPr/>
          </p:nvGrpSpPr>
          <p:grpSpPr bwMode="auto">
            <a:xfrm>
              <a:off x="1935" y="1302"/>
              <a:ext cx="2610" cy="2292"/>
              <a:chOff x="1935" y="1302"/>
              <a:chExt cx="2610" cy="2292"/>
            </a:xfrm>
          </p:grpSpPr>
          <p:graphicFrame>
            <p:nvGraphicFramePr>
              <p:cNvPr id="7172" name="Object 79"/>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547" name="Bitmap Image" r:id="rId6" imgW="4142857" imgH="3638095" progId="PBrush">
                      <p:embed/>
                    </p:oleObj>
                  </mc:Choice>
                  <mc:Fallback>
                    <p:oleObj name="Bitmap Image" r:id="rId6" imgW="4142857" imgH="3638095" progId="PBrush">
                      <p:embed/>
                      <p:pic>
                        <p:nvPicPr>
                          <p:cNvPr id="0" name="Object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9" name="Oval 80"/>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a:p>
            </p:txBody>
          </p:sp>
          <p:sp>
            <p:nvSpPr>
              <p:cNvPr id="7200" name="Oval 81"/>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a:p>
            </p:txBody>
          </p:sp>
          <p:sp>
            <p:nvSpPr>
              <p:cNvPr id="7201" name="Oval 82"/>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a:p>
            </p:txBody>
          </p:sp>
        </p:grpSp>
        <p:sp>
          <p:nvSpPr>
            <p:cNvPr id="7197" name="Oval 83"/>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a:p>
          </p:txBody>
        </p:sp>
        <p:sp>
          <p:nvSpPr>
            <p:cNvPr id="7198" name="Oval 84"/>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a:p>
          </p:txBody>
        </p:sp>
      </p:grpSp>
      <p:grpSp>
        <p:nvGrpSpPr>
          <p:cNvPr id="6" name="Group 69"/>
          <p:cNvGrpSpPr>
            <a:grpSpLocks/>
          </p:cNvGrpSpPr>
          <p:nvPr/>
        </p:nvGrpSpPr>
        <p:grpSpPr bwMode="auto">
          <a:xfrm>
            <a:off x="2095500" y="1143000"/>
            <a:ext cx="4143375" cy="3638550"/>
            <a:chOff x="1935" y="1302"/>
            <a:chExt cx="2610" cy="2292"/>
          </a:xfrm>
        </p:grpSpPr>
        <p:grpSp>
          <p:nvGrpSpPr>
            <p:cNvPr id="7190" name="Group 70"/>
            <p:cNvGrpSpPr>
              <a:grpSpLocks/>
            </p:cNvGrpSpPr>
            <p:nvPr/>
          </p:nvGrpSpPr>
          <p:grpSpPr bwMode="auto">
            <a:xfrm>
              <a:off x="1935" y="1302"/>
              <a:ext cx="2610" cy="2292"/>
              <a:chOff x="1935" y="1302"/>
              <a:chExt cx="2610" cy="2292"/>
            </a:xfrm>
          </p:grpSpPr>
          <p:graphicFrame>
            <p:nvGraphicFramePr>
              <p:cNvPr id="7171" name="Object 71"/>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548" name="Bitmap Image" r:id="rId7" imgW="4142857" imgH="3638095" progId="PBrush">
                      <p:embed/>
                    </p:oleObj>
                  </mc:Choice>
                  <mc:Fallback>
                    <p:oleObj name="Bitmap Image" r:id="rId7" imgW="4142857" imgH="3638095" progId="PBrush">
                      <p:embed/>
                      <p:pic>
                        <p:nvPicPr>
                          <p:cNvPr id="0" name="Object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3" name="Oval 72"/>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a:p>
            </p:txBody>
          </p:sp>
          <p:sp>
            <p:nvSpPr>
              <p:cNvPr id="7194" name="Oval 73"/>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a:p>
            </p:txBody>
          </p:sp>
          <p:sp>
            <p:nvSpPr>
              <p:cNvPr id="7195" name="Oval 74"/>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a:p>
            </p:txBody>
          </p:sp>
        </p:grpSp>
        <p:sp>
          <p:nvSpPr>
            <p:cNvPr id="7191" name="Oval 75"/>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a:p>
          </p:txBody>
        </p:sp>
        <p:sp>
          <p:nvSpPr>
            <p:cNvPr id="7192" name="Oval 76"/>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a:p>
          </p:txBody>
        </p:sp>
      </p:grpSp>
      <p:sp>
        <p:nvSpPr>
          <p:cNvPr id="7177" name="Rectangle 2"/>
          <p:cNvSpPr>
            <a:spLocks noGrp="1" noChangeArrowheads="1"/>
          </p:cNvSpPr>
          <p:nvPr>
            <p:ph type="title"/>
          </p:nvPr>
        </p:nvSpPr>
        <p:spPr>
          <a:xfrm>
            <a:off x="419100" y="381000"/>
            <a:ext cx="9601200" cy="533400"/>
          </a:xfrm>
        </p:spPr>
        <p:txBody>
          <a:bodyPr/>
          <a:lstStyle/>
          <a:p>
            <a:r>
              <a:rPr lang="en-US" sz="2800" dirty="0" smtClean="0"/>
              <a:t>So Far, </a:t>
            </a:r>
            <a:r>
              <a:rPr lang="en-US" sz="2800" dirty="0"/>
              <a:t>J</a:t>
            </a:r>
            <a:r>
              <a:rPr lang="en-US" sz="2800" dirty="0" smtClean="0"/>
              <a:t>ust </a:t>
            </a:r>
            <a:r>
              <a:rPr lang="en-US" sz="2800" dirty="0"/>
              <a:t>T</a:t>
            </a:r>
            <a:r>
              <a:rPr lang="en-US" sz="2800" dirty="0" smtClean="0"/>
              <a:t>heory. When Performing an Actual Study:</a:t>
            </a:r>
            <a:r>
              <a:rPr lang="en-US" dirty="0" smtClean="0"/>
              <a:t/>
            </a:r>
            <a:br>
              <a:rPr lang="en-US" dirty="0" smtClean="0"/>
            </a:br>
            <a:r>
              <a:rPr lang="en-US" dirty="0" smtClean="0"/>
              <a:t> </a:t>
            </a:r>
            <a:r>
              <a:rPr lang="en-US" sz="2800" dirty="0" smtClean="0">
                <a:solidFill>
                  <a:schemeClr val="tx1"/>
                </a:solidFill>
              </a:rPr>
              <a:t>You Only Have One Shot</a:t>
            </a:r>
          </a:p>
        </p:txBody>
      </p:sp>
      <p:sp>
        <p:nvSpPr>
          <p:cNvPr id="7178" name="Text Box 8"/>
          <p:cNvSpPr txBox="1">
            <a:spLocks noChangeArrowheads="1"/>
          </p:cNvSpPr>
          <p:nvPr/>
        </p:nvSpPr>
        <p:spPr bwMode="auto">
          <a:xfrm>
            <a:off x="647700" y="2514600"/>
            <a:ext cx="2514600" cy="457200"/>
          </a:xfrm>
          <a:prstGeom prst="rect">
            <a:avLst/>
          </a:prstGeom>
          <a:noFill/>
          <a:ln w="9525" algn="ctr">
            <a:noFill/>
            <a:miter lim="800000"/>
            <a:headEnd/>
            <a:tailEnd/>
          </a:ln>
        </p:spPr>
        <p:txBody>
          <a:bodyPr>
            <a:spAutoFit/>
          </a:bodyPr>
          <a:lstStyle/>
          <a:p>
            <a:pPr>
              <a:spcBef>
                <a:spcPct val="50000"/>
              </a:spcBef>
            </a:pPr>
            <a:endParaRPr lang="en-US" sz="2400"/>
          </a:p>
        </p:txBody>
      </p:sp>
      <p:sp>
        <p:nvSpPr>
          <p:cNvPr id="610313" name="Text Box 9"/>
          <p:cNvSpPr txBox="1">
            <a:spLocks noChangeArrowheads="1"/>
          </p:cNvSpPr>
          <p:nvPr/>
        </p:nvSpPr>
        <p:spPr bwMode="auto">
          <a:xfrm>
            <a:off x="38100" y="1905000"/>
            <a:ext cx="2171700" cy="3743325"/>
          </a:xfrm>
          <a:prstGeom prst="rect">
            <a:avLst/>
          </a:prstGeom>
          <a:noFill/>
          <a:ln w="9525" algn="ctr">
            <a:noFill/>
            <a:miter lim="800000"/>
            <a:headEnd/>
            <a:tailEnd/>
          </a:ln>
        </p:spPr>
        <p:txBody>
          <a:bodyPr>
            <a:spAutoFit/>
          </a:bodyPr>
          <a:lstStyle/>
          <a:p>
            <a:pPr>
              <a:spcBef>
                <a:spcPct val="50000"/>
              </a:spcBef>
            </a:pPr>
            <a:r>
              <a:rPr lang="en-US" sz="2400" b="1">
                <a:latin typeface="Arial" charset="0"/>
              </a:rPr>
              <a:t>Field of “statistics” can tell you the random error (precision) with formulae for confidence intervals</a:t>
            </a:r>
          </a:p>
        </p:txBody>
      </p:sp>
      <p:sp>
        <p:nvSpPr>
          <p:cNvPr id="610314" name="Text Box 10"/>
          <p:cNvSpPr txBox="1">
            <a:spLocks noChangeArrowheads="1"/>
          </p:cNvSpPr>
          <p:nvPr/>
        </p:nvSpPr>
        <p:spPr bwMode="auto">
          <a:xfrm>
            <a:off x="7810500" y="1371600"/>
            <a:ext cx="2209800" cy="22828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Only judgment can tell you about systematic error (validity) </a:t>
            </a:r>
          </a:p>
        </p:txBody>
      </p:sp>
      <p:sp>
        <p:nvSpPr>
          <p:cNvPr id="610315" name="Text Box 11"/>
          <p:cNvSpPr txBox="1">
            <a:spLocks noChangeArrowheads="1"/>
          </p:cNvSpPr>
          <p:nvPr/>
        </p:nvSpPr>
        <p:spPr bwMode="auto">
          <a:xfrm>
            <a:off x="7581900" y="3962400"/>
            <a:ext cx="2514600" cy="2677656"/>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Judgment requires subject matter and methodologic knowledge </a:t>
            </a:r>
            <a:endParaRPr lang="en-US" sz="2400" b="1" dirty="0" smtClean="0">
              <a:latin typeface="Arial" charset="0"/>
            </a:endParaRPr>
          </a:p>
          <a:p>
            <a:pPr>
              <a:spcBef>
                <a:spcPts val="0"/>
              </a:spcBef>
            </a:pPr>
            <a:r>
              <a:rPr lang="en-US" sz="2400" b="1" dirty="0" smtClean="0">
                <a:latin typeface="Arial" charset="0"/>
              </a:rPr>
              <a:t>(i.e., you)</a:t>
            </a:r>
            <a:endParaRPr lang="en-US" sz="2400" b="1" dirty="0">
              <a:latin typeface="Arial" charset="0"/>
            </a:endParaRPr>
          </a:p>
        </p:txBody>
      </p:sp>
      <p:grpSp>
        <p:nvGrpSpPr>
          <p:cNvPr id="8" name="Group 18"/>
          <p:cNvGrpSpPr>
            <a:grpSpLocks/>
          </p:cNvGrpSpPr>
          <p:nvPr/>
        </p:nvGrpSpPr>
        <p:grpSpPr bwMode="auto">
          <a:xfrm>
            <a:off x="3848100" y="1219200"/>
            <a:ext cx="4143375" cy="3638550"/>
            <a:chOff x="1935" y="1302"/>
            <a:chExt cx="2610" cy="2292"/>
          </a:xfrm>
        </p:grpSpPr>
        <p:grpSp>
          <p:nvGrpSpPr>
            <p:cNvPr id="7184" name="Group 16"/>
            <p:cNvGrpSpPr>
              <a:grpSpLocks/>
            </p:cNvGrpSpPr>
            <p:nvPr/>
          </p:nvGrpSpPr>
          <p:grpSpPr bwMode="auto">
            <a:xfrm>
              <a:off x="1935" y="1302"/>
              <a:ext cx="2610" cy="2292"/>
              <a:chOff x="1935" y="1302"/>
              <a:chExt cx="2610" cy="2292"/>
            </a:xfrm>
          </p:grpSpPr>
          <p:graphicFrame>
            <p:nvGraphicFramePr>
              <p:cNvPr id="7170"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549" name="Bitmap Image" r:id="rId8" imgW="4142857" imgH="3638095" progId="PBrush">
                      <p:embed/>
                    </p:oleObj>
                  </mc:Choice>
                  <mc:Fallback>
                    <p:oleObj name="Bitmap Image" r:id="rId8" imgW="4142857" imgH="3638095"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7"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a:p>
            </p:txBody>
          </p:sp>
          <p:sp>
            <p:nvSpPr>
              <p:cNvPr id="7188"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a:p>
            </p:txBody>
          </p:sp>
          <p:sp>
            <p:nvSpPr>
              <p:cNvPr id="7189"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a:p>
            </p:txBody>
          </p:sp>
        </p:grpSp>
        <p:sp>
          <p:nvSpPr>
            <p:cNvPr id="7185"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a:p>
          </p:txBody>
        </p:sp>
        <p:sp>
          <p:nvSpPr>
            <p:cNvPr id="7186"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a:p>
          </p:txBody>
        </p:sp>
      </p:grpSp>
      <p:sp>
        <p:nvSpPr>
          <p:cNvPr id="610324" name="Oval 20"/>
          <p:cNvSpPr>
            <a:spLocks noChangeArrowheads="1"/>
          </p:cNvSpPr>
          <p:nvPr/>
        </p:nvSpPr>
        <p:spPr bwMode="auto">
          <a:xfrm>
            <a:off x="4762500" y="3581400"/>
            <a:ext cx="228600" cy="228600"/>
          </a:xfrm>
          <a:prstGeom prst="ellipse">
            <a:avLst/>
          </a:prstGeom>
          <a:solidFill>
            <a:srgbClr val="FF3300"/>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03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13" grpId="0"/>
      <p:bldP spid="610314" grpId="0"/>
      <p:bldP spid="610315" grpId="0"/>
      <p:bldP spid="6103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a:p>
        </p:txBody>
      </p:sp>
      <p:sp>
        <p:nvSpPr>
          <p:cNvPr id="27651"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a:p>
        </p:txBody>
      </p:sp>
      <p:sp>
        <p:nvSpPr>
          <p:cNvPr id="27652"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a:p>
        </p:txBody>
      </p:sp>
      <p:sp>
        <p:nvSpPr>
          <p:cNvPr id="27653"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a:p>
        </p:txBody>
      </p:sp>
      <p:sp>
        <p:nvSpPr>
          <p:cNvPr id="27654"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27655"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a:t>Disease</a:t>
            </a:r>
            <a:endParaRPr lang="en-US" sz="2400"/>
          </a:p>
        </p:txBody>
      </p:sp>
      <p:sp>
        <p:nvSpPr>
          <p:cNvPr id="27656"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a:t>Exposure</a:t>
            </a:r>
            <a:endParaRPr lang="en-US" sz="2400"/>
          </a:p>
        </p:txBody>
      </p:sp>
      <p:sp>
        <p:nvSpPr>
          <p:cNvPr id="27657"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a:t>+         -</a:t>
            </a:r>
          </a:p>
        </p:txBody>
      </p:sp>
      <p:sp>
        <p:nvSpPr>
          <p:cNvPr id="27658"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a:t>+</a:t>
            </a:r>
          </a:p>
          <a:p>
            <a:pPr algn="l"/>
            <a:endParaRPr lang="en-US" sz="2400"/>
          </a:p>
          <a:p>
            <a:pPr algn="l"/>
            <a:r>
              <a:rPr lang="en-US" sz="2400"/>
              <a:t>-</a:t>
            </a:r>
          </a:p>
        </p:txBody>
      </p:sp>
      <p:sp>
        <p:nvSpPr>
          <p:cNvPr id="27659" name="Text Box 11"/>
          <p:cNvSpPr txBox="1">
            <a:spLocks noChangeArrowheads="1"/>
          </p:cNvSpPr>
          <p:nvPr/>
        </p:nvSpPr>
        <p:spPr bwMode="auto">
          <a:xfrm>
            <a:off x="4838700" y="4343400"/>
            <a:ext cx="2019300" cy="1431925"/>
          </a:xfrm>
          <a:prstGeom prst="rect">
            <a:avLst/>
          </a:prstGeom>
          <a:noFill/>
          <a:ln w="9525">
            <a:noFill/>
            <a:miter lim="800000"/>
            <a:headEnd/>
            <a:tailEnd/>
          </a:ln>
        </p:spPr>
        <p:txBody>
          <a:bodyPr>
            <a:spAutoFit/>
          </a:bodyPr>
          <a:lstStyle/>
          <a:p>
            <a:pPr algn="l"/>
            <a:r>
              <a:rPr lang="en-US" sz="2200"/>
              <a:t>REFERENCE/</a:t>
            </a:r>
          </a:p>
          <a:p>
            <a:pPr algn="l"/>
            <a:r>
              <a:rPr lang="en-US" sz="2200"/>
              <a:t>TARGET/</a:t>
            </a:r>
          </a:p>
          <a:p>
            <a:pPr algn="l"/>
            <a:r>
              <a:rPr lang="en-US" sz="2200"/>
              <a:t>SOURCE POPULATION</a:t>
            </a:r>
            <a:endParaRPr lang="en-US" sz="2400"/>
          </a:p>
        </p:txBody>
      </p:sp>
      <p:sp>
        <p:nvSpPr>
          <p:cNvPr id="27660" name="Text Box 13"/>
          <p:cNvSpPr txBox="1">
            <a:spLocks noChangeArrowheads="1"/>
          </p:cNvSpPr>
          <p:nvPr/>
        </p:nvSpPr>
        <p:spPr bwMode="auto">
          <a:xfrm>
            <a:off x="7924800" y="3352800"/>
            <a:ext cx="2362200" cy="946150"/>
          </a:xfrm>
          <a:prstGeom prst="rect">
            <a:avLst/>
          </a:prstGeom>
          <a:noFill/>
          <a:ln w="9525">
            <a:noFill/>
            <a:miter lim="800000"/>
            <a:headEnd/>
            <a:tailEnd/>
          </a:ln>
        </p:spPr>
        <p:txBody>
          <a:bodyPr>
            <a:spAutoFit/>
          </a:bodyPr>
          <a:lstStyle/>
          <a:p>
            <a:r>
              <a:rPr lang="en-US" sz="2800" b="1">
                <a:latin typeface="Arial" charset="0"/>
              </a:rPr>
              <a:t>? INTERNAL VALIDITY </a:t>
            </a:r>
            <a:endParaRPr lang="en-US" sz="2800" b="1">
              <a:latin typeface="Arial Unicode MS" pitchFamily="34" charset="-128"/>
            </a:endParaRPr>
          </a:p>
        </p:txBody>
      </p:sp>
      <p:sp>
        <p:nvSpPr>
          <p:cNvPr id="27661" name="Line 14"/>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a:p>
        </p:txBody>
      </p:sp>
      <p:sp>
        <p:nvSpPr>
          <p:cNvPr id="27662" name="Line 15"/>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a:p>
        </p:txBody>
      </p:sp>
      <p:sp>
        <p:nvSpPr>
          <p:cNvPr id="27663" name="Rectangle 16"/>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a:p>
        </p:txBody>
      </p:sp>
      <p:sp>
        <p:nvSpPr>
          <p:cNvPr id="27664" name="Rectangle 17"/>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a:p>
        </p:txBody>
      </p:sp>
      <p:sp>
        <p:nvSpPr>
          <p:cNvPr id="27665" name="Rectangle 18"/>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a:p>
        </p:txBody>
      </p:sp>
      <p:sp>
        <p:nvSpPr>
          <p:cNvPr id="27666" name="Text Box 19"/>
          <p:cNvSpPr txBox="1">
            <a:spLocks noChangeArrowheads="1"/>
          </p:cNvSpPr>
          <p:nvPr/>
        </p:nvSpPr>
        <p:spPr bwMode="auto">
          <a:xfrm>
            <a:off x="381000" y="381000"/>
            <a:ext cx="2286000" cy="822325"/>
          </a:xfrm>
          <a:prstGeom prst="rect">
            <a:avLst/>
          </a:prstGeom>
          <a:noFill/>
          <a:ln w="9525">
            <a:noFill/>
            <a:miter lim="800000"/>
            <a:headEnd/>
            <a:tailEnd/>
          </a:ln>
        </p:spPr>
        <p:txBody>
          <a:bodyPr>
            <a:spAutoFit/>
          </a:bodyPr>
          <a:lstStyle/>
          <a:p>
            <a:pPr algn="l"/>
            <a:r>
              <a:rPr lang="en-US" sz="2400"/>
              <a:t>OTHER POPULATIONS</a:t>
            </a:r>
          </a:p>
        </p:txBody>
      </p:sp>
      <p:sp>
        <p:nvSpPr>
          <p:cNvPr id="27667" name="Line 20"/>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7668" name="AutoShape 21"/>
          <p:cNvSpPr>
            <a:spLocks/>
          </p:cNvSpPr>
          <p:nvPr/>
        </p:nvSpPr>
        <p:spPr bwMode="auto">
          <a:xfrm rot="-3840000">
            <a:off x="7162800" y="3657600"/>
            <a:ext cx="381000" cy="685800"/>
          </a:xfrm>
          <a:prstGeom prst="rightBrace">
            <a:avLst>
              <a:gd name="adj1" fmla="val 15000"/>
              <a:gd name="adj2" fmla="val 50000"/>
            </a:avLst>
          </a:prstGeom>
          <a:noFill/>
          <a:ln w="34925">
            <a:solidFill>
              <a:schemeClr val="tx1"/>
            </a:solidFill>
            <a:round/>
            <a:headEnd/>
            <a:tailEnd/>
          </a:ln>
        </p:spPr>
        <p:txBody>
          <a:bodyPr wrap="none" anchor="ctr"/>
          <a:lstStyle/>
          <a:p>
            <a:endParaRPr lang="en-US"/>
          </a:p>
        </p:txBody>
      </p:sp>
      <p:sp>
        <p:nvSpPr>
          <p:cNvPr id="27669" name="Line 22"/>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a:p>
        </p:txBody>
      </p:sp>
      <p:sp>
        <p:nvSpPr>
          <p:cNvPr id="27670" name="Line 23"/>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7671" name="Line 24"/>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a:p>
        </p:txBody>
      </p:sp>
      <p:sp>
        <p:nvSpPr>
          <p:cNvPr id="27672" name="Text Box 26"/>
          <p:cNvSpPr txBox="1">
            <a:spLocks noChangeArrowheads="1"/>
          </p:cNvSpPr>
          <p:nvPr/>
        </p:nvSpPr>
        <p:spPr bwMode="auto">
          <a:xfrm>
            <a:off x="5753100" y="76200"/>
            <a:ext cx="4267200" cy="1384995"/>
          </a:xfrm>
          <a:prstGeom prst="rect">
            <a:avLst/>
          </a:prstGeom>
          <a:noFill/>
          <a:ln w="9525">
            <a:noFill/>
            <a:miter lim="800000"/>
            <a:headEnd/>
            <a:tailEnd/>
          </a:ln>
        </p:spPr>
        <p:txBody>
          <a:bodyPr>
            <a:spAutoFit/>
          </a:bodyPr>
          <a:lstStyle/>
          <a:p>
            <a:pPr algn="r"/>
            <a:r>
              <a:rPr lang="en-US" sz="2800" b="1" dirty="0">
                <a:latin typeface="Arial" charset="0"/>
              </a:rPr>
              <a:t>? EXTERNAL VALIDITY (</a:t>
            </a:r>
            <a:r>
              <a:rPr lang="en-US" sz="2800" b="1" dirty="0" smtClean="0">
                <a:latin typeface="Arial" charset="0"/>
              </a:rPr>
              <a:t>generalizability; transportability)</a:t>
            </a:r>
            <a:endParaRPr lang="en-US" sz="2800" b="1" dirty="0">
              <a:latin typeface="Arial Unicode MS" pitchFamily="34" charset="-128"/>
            </a:endParaRPr>
          </a:p>
        </p:txBody>
      </p:sp>
      <p:sp>
        <p:nvSpPr>
          <p:cNvPr id="27673" name="Line 27"/>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a:p>
        </p:txBody>
      </p:sp>
      <p:sp>
        <p:nvSpPr>
          <p:cNvPr id="27674" name="Line 28"/>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a:p>
        </p:txBody>
      </p:sp>
      <p:sp>
        <p:nvSpPr>
          <p:cNvPr id="27675" name="Line 29"/>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a:p>
        </p:txBody>
      </p:sp>
      <p:sp>
        <p:nvSpPr>
          <p:cNvPr id="27676" name="Line 30"/>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a:p>
        </p:txBody>
      </p:sp>
      <p:sp>
        <p:nvSpPr>
          <p:cNvPr id="27677" name="Line 31"/>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a:p>
        </p:txBody>
      </p:sp>
      <p:sp>
        <p:nvSpPr>
          <p:cNvPr id="27678" name="Line 32"/>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a:p>
        </p:txBody>
      </p:sp>
      <p:sp>
        <p:nvSpPr>
          <p:cNvPr id="27679"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a:t>STUDY SAMPLE</a:t>
            </a:r>
            <a:endParaRPr lang="en-US" sz="2400"/>
          </a:p>
        </p:txBody>
      </p:sp>
      <p:sp>
        <p:nvSpPr>
          <p:cNvPr id="27680" name="Rectangle 34"/>
          <p:cNvSpPr>
            <a:spLocks noChangeArrowheads="1"/>
          </p:cNvSpPr>
          <p:nvPr/>
        </p:nvSpPr>
        <p:spPr bwMode="auto">
          <a:xfrm>
            <a:off x="0" y="4953000"/>
            <a:ext cx="4019550" cy="1752600"/>
          </a:xfrm>
          <a:prstGeom prst="rect">
            <a:avLst/>
          </a:prstGeom>
          <a:noFill/>
          <a:ln w="9525">
            <a:noFill/>
            <a:miter lim="800000"/>
            <a:headEnd/>
            <a:tailEnd/>
          </a:ln>
        </p:spPr>
        <p:txBody>
          <a:bodyPr anchor="ctr"/>
          <a:lstStyle/>
          <a:p>
            <a:r>
              <a:rPr lang="en-US" sz="2800" b="1">
                <a:solidFill>
                  <a:schemeClr val="tx2"/>
                </a:solidFill>
                <a:latin typeface="Arial" charset="0"/>
              </a:rPr>
              <a:t>Two Types of Inferences</a:t>
            </a:r>
            <a:br>
              <a:rPr lang="en-US" sz="2800" b="1">
                <a:solidFill>
                  <a:schemeClr val="tx2"/>
                </a:solidFill>
                <a:latin typeface="Arial" charset="0"/>
              </a:rPr>
            </a:br>
            <a:r>
              <a:rPr lang="en-US" sz="2800" b="1">
                <a:solidFill>
                  <a:schemeClr val="tx2"/>
                </a:solidFill>
                <a:latin typeface="Arial" charset="0"/>
              </a:rPr>
              <a:t>Correspond to Two Types of Validity</a:t>
            </a:r>
          </a:p>
        </p:txBody>
      </p:sp>
      <p:sp>
        <p:nvSpPr>
          <p:cNvPr id="27681" name="WordArt 35"/>
          <p:cNvSpPr>
            <a:spLocks noChangeArrowheads="1" noChangeShapeType="1" noTextEdit="1"/>
          </p:cNvSpPr>
          <p:nvPr/>
        </p:nvSpPr>
        <p:spPr bwMode="auto">
          <a:xfrm rot="3082994">
            <a:off x="6515100" y="3238500"/>
            <a:ext cx="1676400" cy="6858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
        <p:nvSpPr>
          <p:cNvPr id="27682" name="WordArt 36"/>
          <p:cNvSpPr>
            <a:spLocks noChangeArrowheads="1" noChangeShapeType="1" noTextEdit="1"/>
          </p:cNvSpPr>
          <p:nvPr/>
        </p:nvSpPr>
        <p:spPr bwMode="auto">
          <a:xfrm rot="1736847">
            <a:off x="5638800" y="1781175"/>
            <a:ext cx="3200400" cy="733425"/>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p:cNvSpPr>
            <a:spLocks noGrp="1" noChangeArrowheads="1"/>
          </p:cNvSpPr>
          <p:nvPr>
            <p:ph type="title"/>
          </p:nvPr>
        </p:nvSpPr>
        <p:spPr>
          <a:xfrm>
            <a:off x="762000" y="381000"/>
            <a:ext cx="8743950" cy="533400"/>
          </a:xfrm>
        </p:spPr>
        <p:txBody>
          <a:bodyPr/>
          <a:lstStyle/>
          <a:p>
            <a:r>
              <a:rPr lang="en-US" smtClean="0"/>
              <a:t>Two Types of Inferences</a:t>
            </a:r>
            <a:br>
              <a:rPr lang="en-US" smtClean="0"/>
            </a:br>
            <a:r>
              <a:rPr lang="en-US" smtClean="0"/>
              <a:t>Correspond to Two Types of Validity</a:t>
            </a:r>
          </a:p>
        </p:txBody>
      </p:sp>
      <p:sp>
        <p:nvSpPr>
          <p:cNvPr id="28675" name="Rectangle 2051"/>
          <p:cNvSpPr>
            <a:spLocks noGrp="1" noChangeArrowheads="1"/>
          </p:cNvSpPr>
          <p:nvPr>
            <p:ph type="body" idx="1"/>
          </p:nvPr>
        </p:nvSpPr>
        <p:spPr>
          <a:xfrm>
            <a:off x="190500" y="1295400"/>
            <a:ext cx="10096500" cy="5334000"/>
          </a:xfrm>
        </p:spPr>
        <p:txBody>
          <a:bodyPr/>
          <a:lstStyle/>
          <a:p>
            <a:pPr>
              <a:lnSpc>
                <a:spcPct val="90000"/>
              </a:lnSpc>
              <a:buFontTx/>
              <a:buNone/>
            </a:pPr>
            <a:r>
              <a:rPr lang="en-US" sz="2800" b="1" dirty="0" smtClean="0"/>
              <a:t>1. Internal validity</a:t>
            </a:r>
            <a:endParaRPr lang="en-US" sz="2800" dirty="0" smtClean="0"/>
          </a:p>
          <a:p>
            <a:pPr lvl="1">
              <a:lnSpc>
                <a:spcPct val="90000"/>
              </a:lnSpc>
            </a:pPr>
            <a:r>
              <a:rPr lang="en-US" sz="2400" dirty="0" smtClean="0"/>
              <a:t>Do the results obtained from the actual study participants accurately represent the target/reference/source population?</a:t>
            </a:r>
          </a:p>
          <a:p>
            <a:pPr lvl="1">
              <a:lnSpc>
                <a:spcPct val="90000"/>
              </a:lnSpc>
            </a:pPr>
            <a:r>
              <a:rPr lang="en-US" sz="2400" dirty="0" smtClean="0"/>
              <a:t>Epidemiologic theory guides assessment</a:t>
            </a:r>
          </a:p>
          <a:p>
            <a:pPr lvl="1">
              <a:lnSpc>
                <a:spcPct val="90000"/>
              </a:lnSpc>
            </a:pPr>
            <a:endParaRPr lang="en-US" sz="1200" dirty="0" smtClean="0"/>
          </a:p>
          <a:p>
            <a:pPr>
              <a:lnSpc>
                <a:spcPct val="90000"/>
              </a:lnSpc>
              <a:buFontTx/>
              <a:buNone/>
            </a:pPr>
            <a:r>
              <a:rPr lang="en-US" sz="2800" b="1" dirty="0" smtClean="0"/>
              <a:t>2. External validity (generalizability; transportability)</a:t>
            </a:r>
            <a:endParaRPr lang="en-US" sz="2800" dirty="0" smtClean="0"/>
          </a:p>
          <a:p>
            <a:pPr lvl="1">
              <a:lnSpc>
                <a:spcPct val="90000"/>
              </a:lnSpc>
            </a:pPr>
            <a:r>
              <a:rPr lang="en-US" sz="2400" dirty="0" smtClean="0"/>
              <a:t>Do the results obtained from the actual </a:t>
            </a:r>
            <a:r>
              <a:rPr lang="en-US" sz="2400" dirty="0"/>
              <a:t>study participants pertain </a:t>
            </a:r>
            <a:r>
              <a:rPr lang="en-US" sz="2400" dirty="0" smtClean="0"/>
              <a:t>to persons outside of the source population?</a:t>
            </a:r>
          </a:p>
          <a:p>
            <a:pPr lvl="1">
              <a:lnSpc>
                <a:spcPct val="90000"/>
              </a:lnSpc>
            </a:pPr>
            <a:r>
              <a:rPr lang="en-US" sz="2400" dirty="0" smtClean="0"/>
              <a:t>Internal validity is a prerequisite for external validity</a:t>
            </a:r>
          </a:p>
          <a:p>
            <a:pPr lvl="1">
              <a:lnSpc>
                <a:spcPct val="90000"/>
              </a:lnSpc>
            </a:pPr>
            <a:r>
              <a:rPr lang="en-US" sz="2400" dirty="0" smtClean="0"/>
              <a:t>Assessment traditionally more vague; cutting edge of new methods</a:t>
            </a:r>
          </a:p>
          <a:p>
            <a:pPr lvl="1">
              <a:lnSpc>
                <a:spcPct val="90000"/>
              </a:lnSpc>
            </a:pPr>
            <a:endParaRPr lang="en-US" sz="1200" dirty="0" smtClean="0"/>
          </a:p>
          <a:p>
            <a:pPr>
              <a:lnSpc>
                <a:spcPct val="90000"/>
              </a:lnSpc>
            </a:pPr>
            <a:r>
              <a:rPr lang="en-US" sz="2800" b="1" dirty="0" smtClean="0"/>
              <a:t>“Validity” typically means internal validity</a:t>
            </a:r>
          </a:p>
          <a:p>
            <a:pPr lvl="1">
              <a:lnSpc>
                <a:spcPct val="90000"/>
              </a:lnSpc>
            </a:pPr>
            <a:r>
              <a:rPr lang="en-US" sz="2400" dirty="0" smtClean="0"/>
              <a:t>“Threat to validity” = threat to internal validity</a:t>
            </a:r>
          </a:p>
          <a:p>
            <a:pPr lvl="1">
              <a:lnSpc>
                <a:spcPct val="90000"/>
              </a:lnSpc>
            </a:pPr>
            <a:r>
              <a:rPr lang="en-US" sz="2400" dirty="0" smtClean="0"/>
              <a:t>Identifying </a:t>
            </a:r>
            <a:r>
              <a:rPr lang="en-US" sz="2400" i="1" dirty="0" smtClean="0"/>
              <a:t>threats to validity</a:t>
            </a:r>
            <a:r>
              <a:rPr lang="en-US" sz="2400" dirty="0" smtClean="0"/>
              <a:t> is a critical aspect of research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228600"/>
            <a:ext cx="8743950" cy="533400"/>
          </a:xfrm>
        </p:spPr>
        <p:txBody>
          <a:bodyPr/>
          <a:lstStyle/>
          <a:p>
            <a:r>
              <a:rPr lang="en-US" dirty="0" smtClean="0"/>
              <a:t>Why Do We Need Internally Valid Studies?</a:t>
            </a:r>
            <a:endParaRPr lang="en-US" dirty="0"/>
          </a:p>
        </p:txBody>
      </p:sp>
      <p:grpSp>
        <p:nvGrpSpPr>
          <p:cNvPr id="4" name="Group 3"/>
          <p:cNvGrpSpPr/>
          <p:nvPr/>
        </p:nvGrpSpPr>
        <p:grpSpPr>
          <a:xfrm>
            <a:off x="114300" y="841218"/>
            <a:ext cx="9206613" cy="2400299"/>
            <a:chOff x="647699" y="1905000"/>
            <a:chExt cx="9639301" cy="2919412"/>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06" r="12551" b="6756"/>
            <a:stretch/>
          </p:blipFill>
          <p:spPr bwMode="auto">
            <a:xfrm>
              <a:off x="647699" y="2019299"/>
              <a:ext cx="9639301"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905000"/>
              <a:ext cx="33718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9100" y="4471987"/>
              <a:ext cx="16573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oup 6"/>
          <p:cNvGrpSpPr/>
          <p:nvPr/>
        </p:nvGrpSpPr>
        <p:grpSpPr>
          <a:xfrm>
            <a:off x="1685059" y="3313101"/>
            <a:ext cx="8411441" cy="1723050"/>
            <a:chOff x="-342900" y="2357438"/>
            <a:chExt cx="9709267" cy="2143125"/>
          </a:xfrm>
        </p:grpSpPr>
        <p:pic>
          <p:nvPicPr>
            <p:cNvPr id="1126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068" r="10284"/>
            <a:stretch/>
          </p:blipFill>
          <p:spPr bwMode="auto">
            <a:xfrm>
              <a:off x="-342900" y="2357438"/>
              <a:ext cx="9709267"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70966" t="-44736" b="-1"/>
            <a:stretch/>
          </p:blipFill>
          <p:spPr bwMode="auto">
            <a:xfrm>
              <a:off x="6210300" y="3886200"/>
              <a:ext cx="307242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 r="67266"/>
            <a:stretch/>
          </p:blipFill>
          <p:spPr bwMode="auto">
            <a:xfrm>
              <a:off x="2476500" y="4057650"/>
              <a:ext cx="3412461"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266700" y="5410200"/>
            <a:ext cx="8195782" cy="1066800"/>
            <a:chOff x="228600" y="4724400"/>
            <a:chExt cx="9829800" cy="1295400"/>
          </a:xfrm>
        </p:grpSpPr>
        <p:pic>
          <p:nvPicPr>
            <p:cNvPr id="1127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724400"/>
              <a:ext cx="98298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t="-1" r="94867" b="-106854"/>
            <a:stretch/>
          </p:blipFill>
          <p:spPr bwMode="auto">
            <a:xfrm>
              <a:off x="6743700" y="5372100"/>
              <a:ext cx="467852" cy="51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l="72095" t="-53164" b="2"/>
            <a:stretch/>
          </p:blipFill>
          <p:spPr bwMode="auto">
            <a:xfrm>
              <a:off x="7281603" y="5228186"/>
              <a:ext cx="254369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9532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Untitled-1"/>
          <p:cNvPicPr>
            <a:picLocks noChangeAspect="1" noChangeArrowheads="1"/>
          </p:cNvPicPr>
          <p:nvPr/>
        </p:nvPicPr>
        <p:blipFill>
          <a:blip r:embed="rId3" cstate="print">
            <a:lum contrast="6000"/>
          </a:blip>
          <a:srcRect/>
          <a:stretch>
            <a:fillRect/>
          </a:stretch>
        </p:blipFill>
        <p:spPr bwMode="auto">
          <a:xfrm>
            <a:off x="419100" y="762000"/>
            <a:ext cx="9486900" cy="5867400"/>
          </a:xfrm>
          <a:prstGeom prst="rect">
            <a:avLst/>
          </a:prstGeom>
          <a:noFill/>
          <a:ln w="9525">
            <a:noFill/>
            <a:miter lim="800000"/>
            <a:headEnd/>
            <a:tailEnd/>
          </a:ln>
        </p:spPr>
      </p:pic>
      <p:sp>
        <p:nvSpPr>
          <p:cNvPr id="29699" name="Text Box 3"/>
          <p:cNvSpPr txBox="1">
            <a:spLocks noChangeArrowheads="1"/>
          </p:cNvSpPr>
          <p:nvPr/>
        </p:nvSpPr>
        <p:spPr bwMode="auto">
          <a:xfrm>
            <a:off x="-38100" y="228600"/>
            <a:ext cx="8991600" cy="579438"/>
          </a:xfrm>
          <a:prstGeom prst="rect">
            <a:avLst/>
          </a:prstGeom>
          <a:noFill/>
          <a:ln w="9525" algn="ctr">
            <a:noFill/>
            <a:miter lim="800000"/>
            <a:headEnd/>
            <a:tailEnd/>
          </a:ln>
        </p:spPr>
        <p:txBody>
          <a:bodyPr>
            <a:spAutoFit/>
          </a:bodyPr>
          <a:lstStyle/>
          <a:p>
            <a:pPr>
              <a:spcBef>
                <a:spcPct val="50000"/>
              </a:spcBef>
            </a:pPr>
            <a:r>
              <a:rPr lang="en-US" b="1" dirty="0">
                <a:latin typeface="Arial" charset="0"/>
              </a:rPr>
              <a:t>Why Do We Need </a:t>
            </a:r>
            <a:r>
              <a:rPr lang="en-US" b="1" dirty="0" smtClean="0">
                <a:latin typeface="Arial" charset="0"/>
              </a:rPr>
              <a:t>Internally Valid </a:t>
            </a:r>
            <a:r>
              <a:rPr lang="en-US" b="1" dirty="0">
                <a:latin typeface="Arial" charset="0"/>
              </a:rPr>
              <a:t>Studies?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66700" y="838200"/>
            <a:ext cx="100203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dirty="0">
                <a:solidFill>
                  <a:srgbClr val="DDDDDD"/>
                </a:solidFill>
                <a:latin typeface="Arial" charset="0"/>
              </a:rPr>
              <a:t>The goal of any study is make an accurate (true) inference, i.e.:</a:t>
            </a:r>
          </a:p>
          <a:p>
            <a:pPr marL="742950" lvl="1" indent="-285750" algn="l">
              <a:spcBef>
                <a:spcPct val="20000"/>
              </a:spcBef>
              <a:buFontTx/>
              <a:buChar char="–"/>
            </a:pPr>
            <a:r>
              <a:rPr lang="en-US" sz="2400" dirty="0">
                <a:solidFill>
                  <a:srgbClr val="DDDDDD"/>
                </a:solidFill>
                <a:latin typeface="Arial" charset="0"/>
              </a:rPr>
              <a:t>measure of disease occurrence in a descriptive study</a:t>
            </a:r>
          </a:p>
          <a:p>
            <a:pPr marL="742950" lvl="1" indent="-285750" algn="l">
              <a:spcBef>
                <a:spcPct val="20000"/>
              </a:spcBef>
              <a:buFontTx/>
              <a:buChar char="–"/>
            </a:pPr>
            <a:r>
              <a:rPr lang="en-US" sz="2400" dirty="0">
                <a:solidFill>
                  <a:srgbClr val="DDDDDD"/>
                </a:solidFill>
                <a:latin typeface="Arial" charset="0"/>
              </a:rPr>
              <a:t>measure of association between exposure and disease in an analytic study</a:t>
            </a:r>
          </a:p>
          <a:p>
            <a:pPr marL="342900" indent="-342900" algn="l">
              <a:spcBef>
                <a:spcPct val="20000"/>
              </a:spcBef>
              <a:buFontTx/>
              <a:buChar char="•"/>
            </a:pPr>
            <a:endParaRPr lang="en-US" sz="1000" dirty="0">
              <a:solidFill>
                <a:schemeClr val="hlink"/>
              </a:solidFill>
              <a:latin typeface="Arial" charset="0"/>
            </a:endParaRPr>
          </a:p>
          <a:p>
            <a:pPr marL="342900" indent="-342900" algn="l">
              <a:spcBef>
                <a:spcPct val="20000"/>
              </a:spcBef>
              <a:buFontTx/>
              <a:buChar char="•"/>
            </a:pPr>
            <a:r>
              <a:rPr lang="en-US" sz="2400" b="1" dirty="0">
                <a:latin typeface="Arial" charset="0"/>
              </a:rPr>
              <a:t>Ways of getting the wrong answer:</a:t>
            </a:r>
          </a:p>
          <a:p>
            <a:pPr marL="742950" lvl="1" indent="-285750" algn="l">
              <a:spcBef>
                <a:spcPct val="20000"/>
              </a:spcBef>
              <a:buFontTx/>
              <a:buChar char="–"/>
            </a:pPr>
            <a:r>
              <a:rPr lang="en-US" sz="2400" b="1" u="sng" dirty="0">
                <a:latin typeface="Arial" charset="0"/>
              </a:rPr>
              <a:t>Our focus</a:t>
            </a:r>
            <a:r>
              <a:rPr lang="en-US" sz="2400" b="1" dirty="0">
                <a:latin typeface="Arial" charset="0"/>
              </a:rPr>
              <a:t>: systematic error = threats to validity = </a:t>
            </a:r>
            <a:r>
              <a:rPr lang="en-US" sz="2400" b="1" i="1" u="sng" dirty="0">
                <a:latin typeface="Arial" charset="0"/>
              </a:rPr>
              <a:t>bias</a:t>
            </a:r>
          </a:p>
          <a:p>
            <a:pPr marL="1143000" lvl="2" indent="-228600" algn="l">
              <a:spcBef>
                <a:spcPct val="20000"/>
              </a:spcBef>
              <a:buFontTx/>
              <a:buChar char="•"/>
            </a:pPr>
            <a:r>
              <a:rPr lang="en-US" sz="2200" b="1" dirty="0">
                <a:latin typeface="Arial" charset="0"/>
              </a:rPr>
              <a:t>any systematic process in nature or in the conduct of a study that causes a distortion from the truth in a predictable direction </a:t>
            </a:r>
          </a:p>
          <a:p>
            <a:pPr marL="1143000" lvl="2" indent="-228600" algn="l">
              <a:spcBef>
                <a:spcPct val="20000"/>
              </a:spcBef>
              <a:buFontTx/>
              <a:buChar char="•"/>
            </a:pPr>
            <a:r>
              <a:rPr lang="en-US" sz="2400" b="1" dirty="0" smtClean="0">
                <a:latin typeface="Arial" charset="0"/>
              </a:rPr>
              <a:t>captured </a:t>
            </a:r>
            <a:r>
              <a:rPr lang="en-US" sz="2400" b="1" dirty="0">
                <a:latin typeface="Arial" charset="0"/>
              </a:rPr>
              <a:t>in the </a:t>
            </a:r>
            <a:r>
              <a:rPr lang="en-US" sz="2400" b="1" i="1" dirty="0">
                <a:latin typeface="Arial" charset="0"/>
              </a:rPr>
              <a:t>validity</a:t>
            </a:r>
            <a:r>
              <a:rPr lang="en-US" sz="2400" b="1" dirty="0">
                <a:latin typeface="Arial" charset="0"/>
              </a:rPr>
              <a:t> of the inference</a:t>
            </a:r>
          </a:p>
          <a:p>
            <a:pPr marL="342900" indent="-342900" algn="l">
              <a:spcBef>
                <a:spcPct val="20000"/>
              </a:spcBef>
              <a:buFontTx/>
              <a:buChar char="•"/>
            </a:pPr>
            <a:endParaRPr lang="en-US" sz="700" b="1" dirty="0">
              <a:solidFill>
                <a:srgbClr val="FF3300"/>
              </a:solidFill>
              <a:latin typeface="Arial" charset="0"/>
            </a:endParaRPr>
          </a:p>
          <a:p>
            <a:pPr marL="742950" lvl="1" indent="-285750" algn="l">
              <a:spcBef>
                <a:spcPct val="20000"/>
              </a:spcBef>
              <a:buFontTx/>
              <a:buChar char="–"/>
            </a:pPr>
            <a:r>
              <a:rPr lang="en-US" sz="2400" dirty="0">
                <a:solidFill>
                  <a:srgbClr val="DDDDDD"/>
                </a:solidFill>
                <a:latin typeface="Arial" charset="0"/>
              </a:rPr>
              <a:t>random error; aka chance or sampling error</a:t>
            </a:r>
          </a:p>
          <a:p>
            <a:pPr marL="1143000" lvl="2" indent="-228600" algn="l">
              <a:spcBef>
                <a:spcPct val="20000"/>
              </a:spcBef>
              <a:buFontTx/>
              <a:buChar char="•"/>
            </a:pPr>
            <a:r>
              <a:rPr lang="en-US" sz="2400" dirty="0">
                <a:solidFill>
                  <a:srgbClr val="DDDDDD"/>
                </a:solidFill>
                <a:latin typeface="Arial" charset="0"/>
              </a:rPr>
              <a:t>occurs because we cannot study everyone (we must sample)</a:t>
            </a:r>
          </a:p>
          <a:p>
            <a:pPr marL="1143000" lvl="2" indent="-228600" algn="l">
              <a:spcBef>
                <a:spcPct val="20000"/>
              </a:spcBef>
              <a:buFontTx/>
              <a:buChar char="•"/>
            </a:pPr>
            <a:r>
              <a:rPr lang="en-US" sz="2400" dirty="0">
                <a:solidFill>
                  <a:srgbClr val="DDDDDD"/>
                </a:solidFill>
                <a:latin typeface="Arial" charset="0"/>
              </a:rPr>
              <a:t>direction is random and not predictable</a:t>
            </a:r>
          </a:p>
          <a:p>
            <a:pPr marL="1143000" lvl="2" indent="-228600" algn="l">
              <a:spcBef>
                <a:spcPct val="20000"/>
              </a:spcBef>
              <a:buFontTx/>
              <a:buChar char="•"/>
            </a:pPr>
            <a:r>
              <a:rPr lang="en-US" sz="2400" dirty="0">
                <a:solidFill>
                  <a:srgbClr val="DDDDDD"/>
                </a:solidFill>
                <a:latin typeface="Arial" charset="0"/>
              </a:rPr>
              <a:t>captured in the precision of the inference (e.g., SE and CI)</a:t>
            </a:r>
          </a:p>
        </p:txBody>
      </p:sp>
      <p:sp>
        <p:nvSpPr>
          <p:cNvPr id="30723" name="Rectangle 3"/>
          <p:cNvSpPr>
            <a:spLocks noChangeArrowheads="1"/>
          </p:cNvSpPr>
          <p:nvPr/>
        </p:nvSpPr>
        <p:spPr bwMode="auto">
          <a:xfrm>
            <a:off x="266700" y="228600"/>
            <a:ext cx="9677400" cy="533400"/>
          </a:xfrm>
          <a:prstGeom prst="rect">
            <a:avLst/>
          </a:prstGeom>
          <a:noFill/>
          <a:ln w="9525">
            <a:noFill/>
            <a:miter lim="800000"/>
            <a:headEnd/>
            <a:tailEnd/>
          </a:ln>
        </p:spPr>
        <p:txBody>
          <a:bodyPr lIns="87312" tIns="42862" rIns="87312" bIns="42862" anchor="b"/>
          <a:lstStyle/>
          <a:p>
            <a:r>
              <a:rPr lang="en-US" b="1" dirty="0">
                <a:solidFill>
                  <a:schemeClr val="tx2"/>
                </a:solidFill>
                <a:latin typeface="Arial" charset="0"/>
              </a:rPr>
              <a:t>Error in Clinical </a:t>
            </a:r>
            <a:r>
              <a:rPr lang="en-US" b="1" dirty="0" smtClean="0">
                <a:solidFill>
                  <a:schemeClr val="tx2"/>
                </a:solidFill>
                <a:latin typeface="Arial" charset="0"/>
              </a:rPr>
              <a:t>Research: Our Focus on Bias</a:t>
            </a:r>
            <a:endParaRPr lang="en-US"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smtClean="0"/>
          </a:p>
        </p:txBody>
      </p:sp>
      <p:sp>
        <p:nvSpPr>
          <p:cNvPr id="31747" name="Rectangle 3"/>
          <p:cNvSpPr>
            <a:spLocks noGrp="1" noChangeArrowheads="1"/>
          </p:cNvSpPr>
          <p:nvPr>
            <p:ph type="body" idx="1"/>
          </p:nvPr>
        </p:nvSpPr>
        <p:spPr>
          <a:xfrm>
            <a:off x="152400" y="1295400"/>
            <a:ext cx="9906000" cy="5181600"/>
          </a:xfrm>
        </p:spPr>
        <p:txBody>
          <a:bodyPr/>
          <a:lstStyle/>
          <a:p>
            <a:pPr marL="0" indent="0" algn="ctr">
              <a:buFontTx/>
              <a:buNone/>
            </a:pPr>
            <a:r>
              <a:rPr lang="en-US" sz="3600" b="1" dirty="0" smtClean="0">
                <a:solidFill>
                  <a:srgbClr val="000000"/>
                </a:solidFill>
                <a:latin typeface="Times" pitchFamily="18" charset="0"/>
              </a:rPr>
              <a:t>MetLife Is Settling Bias Lawsuit</a:t>
            </a:r>
            <a:r>
              <a:rPr lang="en-US" b="1" dirty="0" smtClean="0">
                <a:solidFill>
                  <a:srgbClr val="000000"/>
                </a:solidFill>
                <a:latin typeface="Times" pitchFamily="18" charset="0"/>
              </a:rPr>
              <a:t> </a:t>
            </a:r>
          </a:p>
          <a:p>
            <a:pPr marL="0" indent="0">
              <a:buFontTx/>
              <a:buNone/>
            </a:pPr>
            <a:endParaRPr lang="en-US" sz="1600" b="1" dirty="0" smtClean="0">
              <a:solidFill>
                <a:srgbClr val="666666"/>
              </a:solidFill>
              <a:latin typeface="Times" pitchFamily="18" charset="0"/>
            </a:endParaRPr>
          </a:p>
          <a:p>
            <a:pPr marL="0" indent="0">
              <a:buFontTx/>
              <a:buNone/>
            </a:pPr>
            <a:r>
              <a:rPr lang="en-US" b="1" dirty="0" smtClean="0">
                <a:solidFill>
                  <a:srgbClr val="666666"/>
                </a:solidFill>
                <a:latin typeface="Times" pitchFamily="18" charset="0"/>
              </a:rPr>
              <a:t>BUSINESS/FINANCIAL DESK </a:t>
            </a:r>
          </a:p>
          <a:p>
            <a:pPr marL="0" indent="0">
              <a:buFontTx/>
              <a:buNone/>
            </a:pPr>
            <a:r>
              <a:rPr lang="en-US" sz="2800" dirty="0" smtClean="0"/>
              <a:t/>
            </a:r>
            <a:br>
              <a:rPr lang="en-US" sz="2800" dirty="0" smtClean="0"/>
            </a:br>
            <a:endParaRPr lang="en-US" sz="1200" dirty="0" smtClean="0"/>
          </a:p>
          <a:p>
            <a:pPr marL="0" indent="0">
              <a:buFontTx/>
              <a:buNone/>
            </a:pPr>
            <a:r>
              <a:rPr lang="en-US" sz="2800" dirty="0" smtClean="0">
                <a:latin typeface="Times New Roman" pitchFamily="18" charset="0"/>
              </a:rPr>
              <a:t>MetLife said yesterday that it had reached a preliminary settlement of a class-action lawsuit accusing it of charging blacks more than whites for life insurance from 1901 to 1972. </a:t>
            </a:r>
          </a:p>
          <a:p>
            <a:pPr marL="0" indent="0">
              <a:buFontTx/>
              <a:buNone/>
            </a:pPr>
            <a:endParaRPr lang="en-US" sz="1400" dirty="0" smtClean="0">
              <a:latin typeface="Times New Roman" pitchFamily="18" charset="0"/>
            </a:endParaRPr>
          </a:p>
          <a:p>
            <a:pPr marL="0" indent="0">
              <a:buFontTx/>
              <a:buNone/>
            </a:pPr>
            <a:r>
              <a:rPr lang="en-US" sz="2800" dirty="0" smtClean="0">
                <a:latin typeface="Times New Roman" pitchFamily="18" charset="0"/>
              </a:rPr>
              <a:t>MetLife, based in New York, did not say how much the settlement was worth but said it should be covered by the $250 million, before tax, that it set aside for the case in February. </a:t>
            </a:r>
          </a:p>
          <a:p>
            <a:pPr marL="0" indent="0">
              <a:buFontTx/>
              <a:buNone/>
            </a:pPr>
            <a:r>
              <a:rPr lang="en-US" dirty="0" smtClean="0">
                <a:latin typeface="Times New Roman" pitchFamily="18" charset="0"/>
              </a:rPr>
              <a:t/>
            </a:r>
            <a:br>
              <a:rPr lang="en-US" dirty="0" smtClean="0">
                <a:latin typeface="Times New Roman" pitchFamily="18" charset="0"/>
              </a:rPr>
            </a:br>
            <a:endParaRPr lang="en-US" dirty="0" smtClean="0">
              <a:latin typeface="Times New Roman" pitchFamily="18" charset="0"/>
            </a:endParaRPr>
          </a:p>
        </p:txBody>
      </p:sp>
      <p:pic>
        <p:nvPicPr>
          <p:cNvPr id="31748" name="Picture 4" descr="NYT_home_banner"/>
          <p:cNvPicPr>
            <a:picLocks noChangeAspect="1" noChangeArrowheads="1"/>
          </p:cNvPicPr>
          <p:nvPr/>
        </p:nvPicPr>
        <p:blipFill>
          <a:blip r:embed="rId3" cstate="print"/>
          <a:srcRect/>
          <a:stretch>
            <a:fillRect/>
          </a:stretch>
        </p:blipFill>
        <p:spPr bwMode="auto">
          <a:xfrm>
            <a:off x="2819400" y="533400"/>
            <a:ext cx="4675188" cy="674688"/>
          </a:xfrm>
          <a:prstGeom prst="rect">
            <a:avLst/>
          </a:prstGeom>
          <a:noFill/>
          <a:ln w="9525">
            <a:noFill/>
            <a:miter lim="800000"/>
            <a:headEnd/>
            <a:tailEnd/>
          </a:ln>
        </p:spPr>
      </p:pic>
      <p:sp>
        <p:nvSpPr>
          <p:cNvPr id="31749" name="Text Box 5"/>
          <p:cNvSpPr txBox="1">
            <a:spLocks noChangeArrowheads="1"/>
          </p:cNvSpPr>
          <p:nvPr/>
        </p:nvSpPr>
        <p:spPr bwMode="auto">
          <a:xfrm>
            <a:off x="6515100" y="2178050"/>
            <a:ext cx="3505200" cy="946150"/>
          </a:xfrm>
          <a:prstGeom prst="rect">
            <a:avLst/>
          </a:prstGeom>
          <a:noFill/>
          <a:ln w="9525" algn="ctr">
            <a:noFill/>
            <a:miter lim="800000"/>
            <a:headEnd/>
            <a:tailEnd/>
          </a:ln>
        </p:spPr>
        <p:txBody>
          <a:bodyPr>
            <a:spAutoFit/>
          </a:bodyPr>
          <a:lstStyle/>
          <a:p>
            <a:pPr>
              <a:spcBef>
                <a:spcPct val="50000"/>
              </a:spcBef>
            </a:pPr>
            <a:r>
              <a:rPr lang="en-US" sz="2800">
                <a:solidFill>
                  <a:srgbClr val="FF3300"/>
                </a:solidFill>
                <a:latin typeface="Arial" charset="0"/>
              </a:rPr>
              <a:t>We don’t mean prejudice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“Bias”  in Webster’s Dictionary</a:t>
            </a:r>
          </a:p>
        </p:txBody>
      </p:sp>
      <p:sp>
        <p:nvSpPr>
          <p:cNvPr id="32771" name="Rectangle 3"/>
          <p:cNvSpPr>
            <a:spLocks noGrp="1" noChangeArrowheads="1"/>
          </p:cNvSpPr>
          <p:nvPr>
            <p:ph type="body" idx="1"/>
          </p:nvPr>
        </p:nvSpPr>
        <p:spPr>
          <a:xfrm>
            <a:off x="152400" y="1295400"/>
            <a:ext cx="9906000" cy="5181600"/>
          </a:xfrm>
        </p:spPr>
        <p:txBody>
          <a:bodyPr/>
          <a:lstStyle/>
          <a:p>
            <a:pPr indent="-4763">
              <a:buFontTx/>
              <a:buNone/>
            </a:pPr>
            <a:r>
              <a:rPr lang="en-US" sz="2000" b="1" dirty="0" smtClean="0"/>
              <a:t>1</a:t>
            </a:r>
            <a:r>
              <a:rPr lang="en-US" sz="2000" dirty="0" smtClean="0"/>
              <a:t> </a:t>
            </a:r>
            <a:r>
              <a:rPr lang="en-US" sz="2000" b="1" dirty="0" smtClean="0"/>
              <a:t>:</a:t>
            </a:r>
            <a:r>
              <a:rPr lang="en-US" sz="2000" dirty="0" smtClean="0"/>
              <a:t> a line diagonal to the grain of a fabric; </a:t>
            </a:r>
            <a:r>
              <a:rPr lang="en-US" sz="2000" i="1" dirty="0" smtClean="0"/>
              <a:t>especially</a:t>
            </a:r>
            <a:r>
              <a:rPr lang="en-US" sz="2000" dirty="0" smtClean="0"/>
              <a:t> </a:t>
            </a:r>
            <a:r>
              <a:rPr lang="en-US" sz="2000" b="1" dirty="0" smtClean="0"/>
              <a:t>:</a:t>
            </a:r>
            <a:r>
              <a:rPr lang="en-US" sz="2000" dirty="0" smtClean="0"/>
              <a:t> a line at a 45° angle to the selvage often utilized in the cutting of garments for smoother fit</a:t>
            </a:r>
            <a:br>
              <a:rPr lang="en-US" sz="2000" dirty="0" smtClean="0"/>
            </a:br>
            <a:r>
              <a:rPr lang="en-US" sz="2000" b="1" dirty="0" smtClean="0"/>
              <a:t>2 a</a:t>
            </a:r>
            <a:r>
              <a:rPr lang="en-US" sz="2000" dirty="0" smtClean="0"/>
              <a:t> </a:t>
            </a:r>
            <a:r>
              <a:rPr lang="en-US" sz="2000" b="1" dirty="0" smtClean="0"/>
              <a:t>:</a:t>
            </a:r>
            <a:r>
              <a:rPr lang="en-US" sz="2000" dirty="0" smtClean="0"/>
              <a:t> a peculiarity in the shape of a bowl that causes it to swerve when rolled on the green </a:t>
            </a:r>
            <a:r>
              <a:rPr lang="en-US" sz="2000" b="1" dirty="0" smtClean="0"/>
              <a:t>b</a:t>
            </a:r>
            <a:r>
              <a:rPr lang="en-US" sz="2000" dirty="0" smtClean="0"/>
              <a:t> </a:t>
            </a:r>
            <a:r>
              <a:rPr lang="en-US" sz="2000" b="1" dirty="0" smtClean="0"/>
              <a:t>:</a:t>
            </a:r>
            <a:r>
              <a:rPr lang="en-US" sz="2000" dirty="0" smtClean="0"/>
              <a:t> the tendency of a bowl to swerve; </a:t>
            </a:r>
            <a:r>
              <a:rPr lang="en-US" sz="2000" i="1" dirty="0" smtClean="0"/>
              <a:t>also</a:t>
            </a:r>
            <a:r>
              <a:rPr lang="en-US" sz="2000" dirty="0" smtClean="0"/>
              <a:t> </a:t>
            </a:r>
            <a:r>
              <a:rPr lang="en-US" sz="2000" b="1" dirty="0" smtClean="0"/>
              <a:t>:</a:t>
            </a:r>
            <a:r>
              <a:rPr lang="en-US" sz="2000" dirty="0" smtClean="0"/>
              <a:t> the impulse causing this tendency </a:t>
            </a:r>
            <a:r>
              <a:rPr lang="en-US" sz="2000" b="1" dirty="0" smtClean="0"/>
              <a:t>c</a:t>
            </a:r>
            <a:r>
              <a:rPr lang="en-US" sz="2000" dirty="0" smtClean="0"/>
              <a:t> </a:t>
            </a:r>
            <a:r>
              <a:rPr lang="en-US" sz="2000" b="1" dirty="0" smtClean="0"/>
              <a:t>:</a:t>
            </a:r>
            <a:r>
              <a:rPr lang="en-US" sz="2000" dirty="0" smtClean="0"/>
              <a:t> the swerve of the bowl</a:t>
            </a:r>
            <a:br>
              <a:rPr lang="en-US" sz="2000" dirty="0" smtClean="0"/>
            </a:br>
            <a:r>
              <a:rPr lang="en-US" sz="2000" b="1" dirty="0" smtClean="0"/>
              <a:t>3 a</a:t>
            </a:r>
            <a:r>
              <a:rPr lang="en-US" sz="2000" dirty="0" smtClean="0"/>
              <a:t> </a:t>
            </a:r>
            <a:r>
              <a:rPr lang="en-US" sz="2000" b="1" dirty="0" smtClean="0"/>
              <a:t>: </a:t>
            </a:r>
            <a:r>
              <a:rPr lang="en-US" sz="2000" dirty="0" smtClean="0"/>
              <a:t>bent or tendency</a:t>
            </a:r>
            <a:r>
              <a:rPr lang="en-US" sz="2000" b="1" dirty="0" smtClean="0"/>
              <a:t> </a:t>
            </a:r>
            <a:r>
              <a:rPr lang="en-US" sz="2000" dirty="0" smtClean="0"/>
              <a:t> </a:t>
            </a:r>
            <a:r>
              <a:rPr lang="en-US" sz="2000" b="1" dirty="0" smtClean="0"/>
              <a:t>b</a:t>
            </a:r>
            <a:r>
              <a:rPr lang="en-US" sz="2000" dirty="0" smtClean="0"/>
              <a:t> </a:t>
            </a:r>
            <a:r>
              <a:rPr lang="en-US" sz="2000" b="1" dirty="0" smtClean="0"/>
              <a:t>:</a:t>
            </a:r>
            <a:r>
              <a:rPr lang="en-US" sz="2000" dirty="0" smtClean="0"/>
              <a:t> an inclination of temperament or outlook; </a:t>
            </a:r>
            <a:r>
              <a:rPr lang="en-US" sz="2000" i="1" dirty="0" smtClean="0"/>
              <a:t>especially</a:t>
            </a:r>
            <a:r>
              <a:rPr lang="en-US" sz="2000" dirty="0" smtClean="0"/>
              <a:t> </a:t>
            </a:r>
            <a:r>
              <a:rPr lang="en-US" sz="2000" b="1" dirty="0" smtClean="0"/>
              <a:t>:</a:t>
            </a:r>
            <a:r>
              <a:rPr lang="en-US" sz="2000" dirty="0" smtClean="0"/>
              <a:t> a personal and sometimes unreasoned judgment </a:t>
            </a:r>
            <a:r>
              <a:rPr lang="en-US" sz="2000" b="1" dirty="0" smtClean="0"/>
              <a:t>: </a:t>
            </a:r>
            <a:r>
              <a:rPr lang="en-US" sz="2000" dirty="0" smtClean="0"/>
              <a:t>prejudice </a:t>
            </a:r>
          </a:p>
          <a:p>
            <a:pPr indent="-4763">
              <a:buFontTx/>
              <a:buNone/>
            </a:pPr>
            <a:r>
              <a:rPr lang="en-US" sz="2000" b="1" dirty="0" smtClean="0"/>
              <a:t>c</a:t>
            </a:r>
            <a:r>
              <a:rPr lang="en-US" sz="2000" dirty="0" smtClean="0"/>
              <a:t> </a:t>
            </a:r>
            <a:r>
              <a:rPr lang="en-US" sz="2000" b="1" dirty="0" smtClean="0"/>
              <a:t>:</a:t>
            </a:r>
            <a:r>
              <a:rPr lang="en-US" sz="2000" dirty="0" smtClean="0"/>
              <a:t> an instance of such prejudice </a:t>
            </a:r>
          </a:p>
          <a:p>
            <a:pPr indent="-4763">
              <a:buFontTx/>
              <a:buNone/>
            </a:pPr>
            <a:r>
              <a:rPr lang="en-US" sz="2000" b="1" dirty="0" smtClean="0"/>
              <a:t>d </a:t>
            </a:r>
            <a:r>
              <a:rPr lang="en-US" sz="2000" dirty="0" smtClean="0"/>
              <a:t>(1) </a:t>
            </a:r>
            <a:r>
              <a:rPr lang="en-US" sz="2000" b="1" dirty="0" smtClean="0"/>
              <a:t>:</a:t>
            </a:r>
            <a:r>
              <a:rPr lang="en-US" sz="2000" dirty="0" smtClean="0"/>
              <a:t> deviation of the expected value of a statistical estimate from the quantity it estimates </a:t>
            </a:r>
          </a:p>
          <a:p>
            <a:pPr indent="-4763">
              <a:buFontTx/>
              <a:buNone/>
            </a:pPr>
            <a:r>
              <a:rPr lang="en-US" sz="2000" b="1" i="1" dirty="0" smtClean="0">
                <a:solidFill>
                  <a:srgbClr val="FF3300"/>
                </a:solidFill>
              </a:rPr>
              <a:t>(2) : systematic error introduced into sampling or testing</a:t>
            </a:r>
          </a:p>
          <a:p>
            <a:pPr indent="-4763">
              <a:buFontTx/>
              <a:buNone/>
            </a:pPr>
            <a:endParaRPr lang="en-US" sz="2000" b="1" i="1" dirty="0" smtClean="0">
              <a:solidFill>
                <a:srgbClr val="FF3300"/>
              </a:solidFill>
            </a:endParaRPr>
          </a:p>
          <a:p>
            <a:pPr indent="-4763">
              <a:buFontTx/>
              <a:buNone/>
            </a:pPr>
            <a:r>
              <a:rPr lang="en-US" sz="2000" b="1" dirty="0" smtClean="0"/>
              <a:t>4 a</a:t>
            </a:r>
            <a:r>
              <a:rPr lang="en-US" sz="2000" dirty="0" smtClean="0"/>
              <a:t> </a:t>
            </a:r>
            <a:r>
              <a:rPr lang="en-US" sz="2000" b="1" dirty="0" smtClean="0"/>
              <a:t>:</a:t>
            </a:r>
            <a:r>
              <a:rPr lang="en-US" sz="2000" dirty="0" smtClean="0"/>
              <a:t> a voltage applied to a device (as a transistor control electrode) to establish a reference level for operation </a:t>
            </a:r>
            <a:r>
              <a:rPr lang="en-US" sz="2000" b="1" dirty="0" smtClean="0"/>
              <a:t>b</a:t>
            </a:r>
            <a:r>
              <a:rPr lang="en-US" sz="2000" dirty="0" smtClean="0"/>
              <a:t> </a:t>
            </a:r>
            <a:r>
              <a:rPr lang="en-US" sz="2000" b="1" dirty="0" smtClean="0"/>
              <a:t>:</a:t>
            </a:r>
            <a:r>
              <a:rPr lang="en-US" sz="2000" dirty="0" smtClean="0"/>
              <a:t> a high-frequency voltage combined with an audio signal to reduce distortion in tape recording</a:t>
            </a:r>
            <a:br>
              <a:rPr lang="en-US" sz="2000" dirty="0" smtClean="0"/>
            </a:br>
            <a:endParaRPr lang="en-US" sz="2000" dirty="0" smtClean="0"/>
          </a:p>
          <a:p>
            <a:pPr indent="-4763"/>
            <a:endParaRPr lang="en-US" sz="2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304800"/>
            <a:ext cx="8743950" cy="533400"/>
          </a:xfrm>
        </p:spPr>
        <p:txBody>
          <a:bodyPr/>
          <a:lstStyle/>
          <a:p>
            <a:r>
              <a:rPr lang="en-US" smtClean="0"/>
              <a:t>Bias of Priene (</a:t>
            </a:r>
            <a:r>
              <a:rPr lang="en-US" b="0" smtClean="0">
                <a:solidFill>
                  <a:schemeClr val="tx1"/>
                </a:solidFill>
              </a:rPr>
              <a:t>600 - 540 BC) </a:t>
            </a:r>
          </a:p>
        </p:txBody>
      </p:sp>
      <p:sp>
        <p:nvSpPr>
          <p:cNvPr id="33795" name="Rectangle 4"/>
          <p:cNvSpPr>
            <a:spLocks noGrp="1" noChangeArrowheads="1"/>
          </p:cNvSpPr>
          <p:nvPr>
            <p:ph type="body" sz="half" idx="2"/>
          </p:nvPr>
        </p:nvSpPr>
        <p:spPr>
          <a:xfrm>
            <a:off x="3962400" y="1143000"/>
            <a:ext cx="6324600" cy="5334000"/>
          </a:xfrm>
        </p:spPr>
        <p:txBody>
          <a:bodyPr/>
          <a:lstStyle/>
          <a:p>
            <a:r>
              <a:rPr lang="en-US" sz="2400" smtClean="0"/>
              <a:t>One of the 7 sages of classical antiquity</a:t>
            </a:r>
          </a:p>
          <a:p>
            <a:r>
              <a:rPr lang="en-US" sz="2400" smtClean="0"/>
              <a:t>Consulted by Croesus, King of Lydia, about the best</a:t>
            </a:r>
            <a:r>
              <a:rPr lang="en-US" sz="2400" baseline="30000" smtClean="0"/>
              <a:t> </a:t>
            </a:r>
            <a:r>
              <a:rPr lang="en-US" sz="2400" smtClean="0"/>
              <a:t>way to deploy warships against the Ionians</a:t>
            </a:r>
          </a:p>
          <a:p>
            <a:r>
              <a:rPr lang="en-US" sz="2400" smtClean="0"/>
              <a:t>Bias wished to avoid bloodshed, so he misled Croesus, falsely</a:t>
            </a:r>
            <a:r>
              <a:rPr lang="en-US" sz="2400" baseline="30000" smtClean="0"/>
              <a:t> </a:t>
            </a:r>
            <a:r>
              <a:rPr lang="en-US" sz="2400" smtClean="0"/>
              <a:t>advising him that the Ionians were buying horses </a:t>
            </a:r>
          </a:p>
          <a:p>
            <a:r>
              <a:rPr lang="en-US" sz="2400" smtClean="0"/>
              <a:t>Bias later confessed to Croesus</a:t>
            </a:r>
            <a:r>
              <a:rPr lang="en-US" sz="2400" baseline="30000" smtClean="0"/>
              <a:t> </a:t>
            </a:r>
            <a:r>
              <a:rPr lang="en-US" sz="2400" smtClean="0"/>
              <a:t>that he had lied.</a:t>
            </a:r>
            <a:r>
              <a:rPr lang="en-US" sz="2400" baseline="30000" smtClean="0"/>
              <a:t> </a:t>
            </a:r>
          </a:p>
          <a:p>
            <a:r>
              <a:rPr lang="en-US" sz="2400" smtClean="0"/>
              <a:t>Croesus was pleased with the way that he had been deceived by</a:t>
            </a:r>
            <a:r>
              <a:rPr lang="en-US" sz="2400" baseline="30000" smtClean="0"/>
              <a:t> </a:t>
            </a:r>
            <a:r>
              <a:rPr lang="en-US" sz="2400" smtClean="0"/>
              <a:t>Bias and made peace with the Ionians. </a:t>
            </a:r>
          </a:p>
          <a:p>
            <a:r>
              <a:rPr lang="en-US" sz="2400" smtClean="0"/>
              <a:t>Bias = deviation from truth</a:t>
            </a:r>
          </a:p>
          <a:p>
            <a:endParaRPr lang="en-US" sz="800" smtClean="0"/>
          </a:p>
          <a:p>
            <a:pPr algn="r">
              <a:buFontTx/>
              <a:buNone/>
            </a:pPr>
            <a:endParaRPr lang="en-US" sz="2400" smtClean="0"/>
          </a:p>
        </p:txBody>
      </p:sp>
      <p:pic>
        <p:nvPicPr>
          <p:cNvPr id="33796" name="Picture 7" descr="Bias of Priene"/>
          <p:cNvPicPr>
            <a:picLocks noGrp="1" noChangeAspect="1" noChangeArrowheads="1"/>
          </p:cNvPicPr>
          <p:nvPr>
            <p:ph type="clipArt" sz="half" idx="1"/>
          </p:nvPr>
        </p:nvPicPr>
        <p:blipFill>
          <a:blip r:embed="rId3" cstate="print"/>
          <a:srcRect/>
          <a:stretch>
            <a:fillRect/>
          </a:stretch>
        </p:blipFill>
        <p:spPr>
          <a:xfrm>
            <a:off x="304800" y="1143000"/>
            <a:ext cx="3368675" cy="5181600"/>
          </a:xfrm>
        </p:spPr>
      </p:pic>
      <p:sp>
        <p:nvSpPr>
          <p:cNvPr id="33797" name="Text Box 9"/>
          <p:cNvSpPr txBox="1">
            <a:spLocks noChangeArrowheads="1"/>
          </p:cNvSpPr>
          <p:nvPr/>
        </p:nvSpPr>
        <p:spPr bwMode="auto">
          <a:xfrm>
            <a:off x="266700" y="6400800"/>
            <a:ext cx="4038600" cy="366713"/>
          </a:xfrm>
          <a:prstGeom prst="rect">
            <a:avLst/>
          </a:prstGeom>
          <a:noFill/>
          <a:ln w="9525">
            <a:noFill/>
            <a:miter lim="800000"/>
            <a:headEnd/>
            <a:tailEnd/>
          </a:ln>
        </p:spPr>
        <p:txBody>
          <a:bodyPr>
            <a:spAutoFit/>
          </a:bodyPr>
          <a:lstStyle/>
          <a:p>
            <a:pPr algn="l">
              <a:spcBef>
                <a:spcPct val="50000"/>
              </a:spcBef>
            </a:pPr>
            <a:r>
              <a:rPr lang="en-US" sz="1800" i="1" dirty="0">
                <a:latin typeface="Arial" charset="0"/>
              </a:rPr>
              <a:t>BMJ</a:t>
            </a:r>
            <a:r>
              <a:rPr lang="en-US" sz="1800" dirty="0">
                <a:latin typeface="Arial" charset="0"/>
              </a:rPr>
              <a:t>  </a:t>
            </a:r>
            <a:r>
              <a:rPr lang="en-US" sz="1800" dirty="0" smtClean="0">
                <a:latin typeface="Arial" charset="0"/>
              </a:rPr>
              <a:t> 324:1071, 2002</a:t>
            </a:r>
            <a:endParaRPr lang="en-US" sz="1800" dirty="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27"/>
          <p:cNvSpPr>
            <a:spLocks noGrp="1" noChangeArrowheads="1"/>
          </p:cNvSpPr>
          <p:nvPr>
            <p:ph type="body" idx="1"/>
          </p:nvPr>
        </p:nvSpPr>
        <p:spPr/>
        <p:txBody>
          <a:bodyPr/>
          <a:lstStyle/>
          <a:p>
            <a:endParaRPr lang="en-US" smtClean="0"/>
          </a:p>
        </p:txBody>
      </p:sp>
      <p:sp>
        <p:nvSpPr>
          <p:cNvPr id="434181" name="Text Box 1029"/>
          <p:cNvSpPr txBox="1">
            <a:spLocks noChangeArrowheads="1"/>
          </p:cNvSpPr>
          <p:nvPr/>
        </p:nvSpPr>
        <p:spPr bwMode="auto">
          <a:xfrm>
            <a:off x="990600" y="5232737"/>
            <a:ext cx="3733800" cy="1015663"/>
          </a:xfrm>
          <a:prstGeom prst="rect">
            <a:avLst/>
          </a:prstGeom>
          <a:noFill/>
          <a:ln w="9525">
            <a:noFill/>
            <a:miter lim="800000"/>
            <a:headEnd/>
            <a:tailEnd/>
          </a:ln>
        </p:spPr>
        <p:txBody>
          <a:bodyPr>
            <a:spAutoFit/>
          </a:bodyPr>
          <a:lstStyle/>
          <a:p>
            <a:pPr>
              <a:spcBef>
                <a:spcPct val="50000"/>
              </a:spcBef>
            </a:pPr>
            <a:r>
              <a:rPr lang="en-US" sz="2400" b="1" dirty="0" smtClean="0">
                <a:latin typeface="Arial" charset="0"/>
              </a:rPr>
              <a:t>Unbiased</a:t>
            </a:r>
            <a:endParaRPr lang="en-US" sz="2400" b="1" dirty="0">
              <a:latin typeface="Arial" charset="0"/>
            </a:endParaRPr>
          </a:p>
          <a:p>
            <a:pPr>
              <a:spcBef>
                <a:spcPct val="50000"/>
              </a:spcBef>
            </a:pPr>
            <a:r>
              <a:rPr lang="en-US" sz="2400" b="1" dirty="0" smtClean="0">
                <a:latin typeface="Arial" charset="0"/>
              </a:rPr>
              <a:t>Precise</a:t>
            </a:r>
            <a:endParaRPr lang="en-US" sz="2400" b="1" dirty="0">
              <a:latin typeface="Arial" charset="0"/>
            </a:endParaRPr>
          </a:p>
        </p:txBody>
      </p:sp>
      <p:sp>
        <p:nvSpPr>
          <p:cNvPr id="3077" name="Text Box 1030"/>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434183" name="Text Box 1031"/>
          <p:cNvSpPr txBox="1">
            <a:spLocks noChangeArrowheads="1"/>
          </p:cNvSpPr>
          <p:nvPr/>
        </p:nvSpPr>
        <p:spPr bwMode="auto">
          <a:xfrm>
            <a:off x="5867400" y="5334000"/>
            <a:ext cx="3429000" cy="1015663"/>
          </a:xfrm>
          <a:prstGeom prst="rect">
            <a:avLst/>
          </a:prstGeom>
          <a:noFill/>
          <a:ln w="9525">
            <a:noFill/>
            <a:miter lim="800000"/>
            <a:headEnd/>
            <a:tailEnd/>
          </a:ln>
        </p:spPr>
        <p:txBody>
          <a:bodyPr>
            <a:spAutoFit/>
          </a:bodyPr>
          <a:lstStyle/>
          <a:p>
            <a:pPr>
              <a:spcBef>
                <a:spcPct val="50000"/>
              </a:spcBef>
            </a:pPr>
            <a:r>
              <a:rPr lang="en-US" sz="2400" b="1" dirty="0" smtClean="0">
                <a:latin typeface="Arial" charset="0"/>
              </a:rPr>
              <a:t>Biased</a:t>
            </a:r>
            <a:endParaRPr lang="en-US" sz="2400" b="1" dirty="0">
              <a:latin typeface="Arial" charset="0"/>
            </a:endParaRPr>
          </a:p>
          <a:p>
            <a:pPr>
              <a:spcBef>
                <a:spcPct val="50000"/>
              </a:spcBef>
            </a:pPr>
            <a:r>
              <a:rPr lang="en-US" sz="2400" b="1" dirty="0" smtClean="0">
                <a:latin typeface="Arial" charset="0"/>
              </a:rPr>
              <a:t>Imprecise</a:t>
            </a:r>
            <a:endParaRPr lang="en-US" sz="2400" b="1" dirty="0">
              <a:latin typeface="Arial" charset="0"/>
            </a:endParaRPr>
          </a:p>
        </p:txBody>
      </p:sp>
      <p:sp>
        <p:nvSpPr>
          <p:cNvPr id="3079" name="Oval 1032"/>
          <p:cNvSpPr>
            <a:spLocks noChangeArrowheads="1"/>
          </p:cNvSpPr>
          <p:nvPr/>
        </p:nvSpPr>
        <p:spPr bwMode="auto">
          <a:xfrm>
            <a:off x="5524500" y="3276600"/>
            <a:ext cx="152400" cy="152400"/>
          </a:xfrm>
          <a:prstGeom prst="ellipse">
            <a:avLst/>
          </a:prstGeom>
          <a:solidFill>
            <a:schemeClr val="tx2"/>
          </a:solidFill>
          <a:ln w="9525" algn="ctr">
            <a:solidFill>
              <a:schemeClr val="tx1"/>
            </a:solidFill>
            <a:round/>
            <a:headEnd/>
            <a:tailEnd/>
          </a:ln>
        </p:spPr>
        <p:txBody>
          <a:bodyPr wrap="none" anchor="ctr"/>
          <a:lstStyle/>
          <a:p>
            <a:endParaRPr lang="en-US"/>
          </a:p>
        </p:txBody>
      </p:sp>
      <p:graphicFrame>
        <p:nvGraphicFramePr>
          <p:cNvPr id="3074" name="Object 1033"/>
          <p:cNvGraphicFramePr>
            <a:graphicFrameLocks noChangeAspect="1"/>
          </p:cNvGraphicFramePr>
          <p:nvPr>
            <p:extLst>
              <p:ext uri="{D42A27DB-BD31-4B8C-83A1-F6EECF244321}">
                <p14:modId xmlns:p14="http://schemas.microsoft.com/office/powerpoint/2010/main" val="3508768911"/>
              </p:ext>
            </p:extLst>
          </p:nvPr>
        </p:nvGraphicFramePr>
        <p:xfrm>
          <a:off x="1026202" y="1219200"/>
          <a:ext cx="8153400" cy="4114800"/>
        </p:xfrm>
        <a:graphic>
          <a:graphicData uri="http://schemas.openxmlformats.org/presentationml/2006/ole">
            <mc:AlternateContent xmlns:mc="http://schemas.openxmlformats.org/markup-compatibility/2006">
              <mc:Choice xmlns:v="urn:schemas-microsoft-com:vml" Requires="v">
                <p:oleObj spid="_x0000_s11297" name="Bitmap Image" r:id="rId4" imgW="5952381" imgH="3629532" progId="PBrush">
                  <p:embed/>
                </p:oleObj>
              </mc:Choice>
              <mc:Fallback>
                <p:oleObj name="Bitmap Image" r:id="rId4" imgW="5952381" imgH="3629532"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202" y="1219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Oval 1034"/>
          <p:cNvSpPr>
            <a:spLocks noChangeArrowheads="1"/>
          </p:cNvSpPr>
          <p:nvPr/>
        </p:nvSpPr>
        <p:spPr bwMode="auto">
          <a:xfrm>
            <a:off x="5867400" y="2895600"/>
            <a:ext cx="152400" cy="15240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3" name="Title 2"/>
          <p:cNvSpPr>
            <a:spLocks noGrp="1"/>
          </p:cNvSpPr>
          <p:nvPr>
            <p:ph type="title"/>
          </p:nvPr>
        </p:nvSpPr>
        <p:spPr/>
        <p:txBody>
          <a:bodyPr/>
          <a:lstStyle/>
          <a:p>
            <a:r>
              <a:rPr lang="en-US" dirty="0" smtClean="0"/>
              <a:t>In the language of bias</a:t>
            </a:r>
            <a:endParaRPr lang="en-US" dirty="0"/>
          </a:p>
        </p:txBody>
      </p:sp>
    </p:spTree>
    <p:extLst>
      <p:ext uri="{BB962C8B-B14F-4D97-AF65-F5344CB8AC3E}">
        <p14:creationId xmlns:p14="http://schemas.microsoft.com/office/powerpoint/2010/main" val="135573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81"/>
                                        </p:tgtEl>
                                        <p:attrNameLst>
                                          <p:attrName>style.visibility</p:attrName>
                                        </p:attrNameLst>
                                      </p:cBhvr>
                                      <p:to>
                                        <p:strVal val="visible"/>
                                      </p:to>
                                    </p:set>
                                    <p:anim calcmode="lin" valueType="num">
                                      <p:cBhvr additive="base">
                                        <p:cTn id="7" dur="500" fill="hold"/>
                                        <p:tgtEl>
                                          <p:spTgt spid="434181"/>
                                        </p:tgtEl>
                                        <p:attrNameLst>
                                          <p:attrName>ppt_x</p:attrName>
                                        </p:attrNameLst>
                                      </p:cBhvr>
                                      <p:tavLst>
                                        <p:tav tm="0">
                                          <p:val>
                                            <p:strVal val="0-#ppt_w/2"/>
                                          </p:val>
                                        </p:tav>
                                        <p:tav tm="100000">
                                          <p:val>
                                            <p:strVal val="#ppt_x"/>
                                          </p:val>
                                        </p:tav>
                                      </p:tavLst>
                                    </p:anim>
                                    <p:anim calcmode="lin" valueType="num">
                                      <p:cBhvr additive="base">
                                        <p:cTn id="8" dur="500" fill="hold"/>
                                        <p:tgtEl>
                                          <p:spTgt spid="434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4183"/>
                                        </p:tgtEl>
                                        <p:attrNameLst>
                                          <p:attrName>style.visibility</p:attrName>
                                        </p:attrNameLst>
                                      </p:cBhvr>
                                      <p:to>
                                        <p:strVal val="visible"/>
                                      </p:to>
                                    </p:set>
                                    <p:anim calcmode="lin" valueType="num">
                                      <p:cBhvr additive="base">
                                        <p:cTn id="13" dur="500" fill="hold"/>
                                        <p:tgtEl>
                                          <p:spTgt spid="434183"/>
                                        </p:tgtEl>
                                        <p:attrNameLst>
                                          <p:attrName>ppt_x</p:attrName>
                                        </p:attrNameLst>
                                      </p:cBhvr>
                                      <p:tavLst>
                                        <p:tav tm="0">
                                          <p:val>
                                            <p:strVal val="0-#ppt_w/2"/>
                                          </p:val>
                                        </p:tav>
                                        <p:tav tm="100000">
                                          <p:val>
                                            <p:strVal val="#ppt_x"/>
                                          </p:val>
                                        </p:tav>
                                      </p:tavLst>
                                    </p:anim>
                                    <p:anim calcmode="lin" valueType="num">
                                      <p:cBhvr additive="base">
                                        <p:cTn id="14" dur="500" fill="hold"/>
                                        <p:tgtEl>
                                          <p:spTgt spid="434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utoUpdateAnimBg="0"/>
      <p:bldP spid="43418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noChangeAspect="1"/>
          </p:cNvGraphicFramePr>
          <p:nvPr>
            <p:ph type="tbl" idx="1"/>
            <p:extLst>
              <p:ext uri="{D42A27DB-BD31-4B8C-83A1-F6EECF244321}">
                <p14:modId xmlns:p14="http://schemas.microsoft.com/office/powerpoint/2010/main" val="324199310"/>
              </p:ext>
            </p:extLst>
          </p:nvPr>
        </p:nvGraphicFramePr>
        <p:xfrm>
          <a:off x="1588" y="307975"/>
          <a:ext cx="10641012" cy="7613650"/>
        </p:xfrm>
        <a:graphic>
          <a:graphicData uri="http://schemas.openxmlformats.org/presentationml/2006/ole">
            <mc:AlternateContent xmlns:mc="http://schemas.openxmlformats.org/markup-compatibility/2006">
              <mc:Choice xmlns:v="urn:schemas-microsoft-com:vml" Requires="v">
                <p:oleObj spid="_x0000_s2143" name="Document" r:id="rId4" imgW="11274112" imgH="8067495" progId="Word.Document.8">
                  <p:embed/>
                </p:oleObj>
              </mc:Choice>
              <mc:Fallback>
                <p:oleObj name="Document" r:id="rId4" imgW="11274112" imgH="8067495" progId="Word.Document.8">
                  <p:embed/>
                  <p:pic>
                    <p:nvPicPr>
                      <p:cNvPr id="0" name="Object 3"/>
                      <p:cNvPicPr>
                        <a:picLocks noChangeAspect="1" noChangeArrowheads="1"/>
                      </p:cNvPicPr>
                      <p:nvPr/>
                    </p:nvPicPr>
                    <p:blipFill>
                      <a:blip r:embed="rId5"/>
                      <a:srcRect/>
                      <a:stretch>
                        <a:fillRect/>
                      </a:stretch>
                    </p:blipFill>
                    <p:spPr bwMode="auto">
                      <a:xfrm>
                        <a:off x="1588" y="307975"/>
                        <a:ext cx="10641012" cy="761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graphicFrame>
        <p:nvGraphicFramePr>
          <p:cNvPr id="5122" name="Object 11"/>
          <p:cNvGraphicFramePr>
            <a:graphicFrameLocks noChangeAspect="1"/>
          </p:cNvGraphicFramePr>
          <p:nvPr>
            <p:extLst>
              <p:ext uri="{D42A27DB-BD31-4B8C-83A1-F6EECF244321}">
                <p14:modId xmlns:p14="http://schemas.microsoft.com/office/powerpoint/2010/main" val="3627597858"/>
              </p:ext>
            </p:extLst>
          </p:nvPr>
        </p:nvGraphicFramePr>
        <p:xfrm>
          <a:off x="1031875" y="1066800"/>
          <a:ext cx="3883025" cy="3446463"/>
        </p:xfrm>
        <a:graphic>
          <a:graphicData uri="http://schemas.openxmlformats.org/presentationml/2006/ole">
            <mc:AlternateContent xmlns:mc="http://schemas.openxmlformats.org/markup-compatibility/2006">
              <mc:Choice xmlns:v="urn:schemas-microsoft-com:vml" Requires="v">
                <p:oleObj spid="_x0000_s12352" name="Bitmap Image" r:id="rId4" imgW="6087325" imgH="2790476" progId="PBrush">
                  <p:embed/>
                </p:oleObj>
              </mc:Choice>
              <mc:Fallback>
                <p:oleObj name="Bitmap Image" r:id="rId4" imgW="6087325" imgH="2790476"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5310"/>
                      <a:stretch>
                        <a:fillRect/>
                      </a:stretch>
                    </p:blipFill>
                    <p:spPr bwMode="auto">
                      <a:xfrm>
                        <a:off x="1031875" y="1066800"/>
                        <a:ext cx="3883025" cy="3446463"/>
                      </a:xfrm>
                      <a:prstGeom prst="rect">
                        <a:avLst/>
                      </a:prstGeom>
                      <a:noFill/>
                      <a:ln>
                        <a:noFill/>
                      </a:ln>
                      <a:effectLst/>
                      <a:extLst/>
                    </p:spPr>
                  </p:pic>
                </p:oleObj>
              </mc:Fallback>
            </mc:AlternateContent>
          </a:graphicData>
        </a:graphic>
      </p:graphicFrame>
      <p:sp>
        <p:nvSpPr>
          <p:cNvPr id="5129" name="Text Box 12"/>
          <p:cNvSpPr txBox="1">
            <a:spLocks noChangeArrowheads="1"/>
          </p:cNvSpPr>
          <p:nvPr/>
        </p:nvSpPr>
        <p:spPr bwMode="auto">
          <a:xfrm>
            <a:off x="1981200" y="4114800"/>
            <a:ext cx="3390900" cy="2154436"/>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b="1" dirty="0" smtClean="0">
                <a:latin typeface="Arial" charset="0"/>
              </a:rPr>
              <a:t>Unbiased</a:t>
            </a:r>
          </a:p>
          <a:p>
            <a:pPr algn="l"/>
            <a:endParaRPr lang="en-US" sz="1400" b="1" dirty="0" smtClean="0">
              <a:latin typeface="Arial" charset="0"/>
            </a:endParaRPr>
          </a:p>
          <a:p>
            <a:pPr algn="l"/>
            <a:r>
              <a:rPr lang="en-US" sz="2400" b="1" dirty="0" smtClean="0">
                <a:latin typeface="Arial" charset="0"/>
              </a:rPr>
              <a:t>Imprecise</a:t>
            </a:r>
            <a:endParaRPr lang="en-US" sz="2400" b="1" dirty="0">
              <a:latin typeface="Arial" charset="0"/>
            </a:endParaRPr>
          </a:p>
          <a:p>
            <a:pPr algn="l"/>
            <a:endParaRPr lang="en-US" sz="2400" dirty="0">
              <a:latin typeface="Arial" charset="0"/>
            </a:endParaRPr>
          </a:p>
          <a:p>
            <a:pPr algn="l"/>
            <a:endParaRPr lang="en-US" sz="2400" dirty="0">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20132989"/>
              </p:ext>
            </p:extLst>
          </p:nvPr>
        </p:nvGraphicFramePr>
        <p:xfrm>
          <a:off x="5676900" y="914400"/>
          <a:ext cx="4076700" cy="3552825"/>
        </p:xfrm>
        <a:graphic>
          <a:graphicData uri="http://schemas.openxmlformats.org/presentationml/2006/ole">
            <mc:AlternateContent xmlns:mc="http://schemas.openxmlformats.org/markup-compatibility/2006">
              <mc:Choice xmlns:v="urn:schemas-microsoft-com:vml" Requires="v">
                <p:oleObj spid="_x0000_s12353" name="Bitmap Image" r:id="rId6" imgW="6087325" imgH="2790476" progId="PBrush">
                  <p:embed/>
                </p:oleObj>
              </mc:Choice>
              <mc:Fallback>
                <p:oleObj name="Bitmap Image" r:id="rId6" imgW="6087325" imgH="2790476"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r="52655"/>
                      <a:stretch>
                        <a:fillRect/>
                      </a:stretch>
                    </p:blipFill>
                    <p:spPr bwMode="auto">
                      <a:xfrm>
                        <a:off x="5676900" y="914400"/>
                        <a:ext cx="40767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5"/>
          <p:cNvSpPr txBox="1">
            <a:spLocks noChangeArrowheads="1"/>
          </p:cNvSpPr>
          <p:nvPr/>
        </p:nvSpPr>
        <p:spPr bwMode="auto">
          <a:xfrm>
            <a:off x="5905500" y="4572000"/>
            <a:ext cx="3733800" cy="1015663"/>
          </a:xfrm>
          <a:prstGeom prst="rect">
            <a:avLst/>
          </a:prstGeom>
          <a:noFill/>
          <a:ln w="9525">
            <a:noFill/>
            <a:miter lim="800000"/>
            <a:headEnd/>
            <a:tailEnd/>
          </a:ln>
        </p:spPr>
        <p:txBody>
          <a:bodyPr>
            <a:spAutoFit/>
          </a:bodyPr>
          <a:lstStyle/>
          <a:p>
            <a:pPr>
              <a:spcBef>
                <a:spcPct val="50000"/>
              </a:spcBef>
            </a:pPr>
            <a:r>
              <a:rPr lang="en-US" sz="2400" b="1" dirty="0" smtClean="0">
                <a:latin typeface="Arial" charset="0"/>
              </a:rPr>
              <a:t>Biased </a:t>
            </a:r>
          </a:p>
          <a:p>
            <a:pPr>
              <a:spcBef>
                <a:spcPct val="50000"/>
              </a:spcBef>
            </a:pPr>
            <a:r>
              <a:rPr lang="en-US" sz="2400" b="1" dirty="0" smtClean="0">
                <a:latin typeface="Arial" charset="0"/>
              </a:rPr>
              <a:t>Precise</a:t>
            </a:r>
            <a:endParaRPr lang="en-US" sz="2400" b="1" dirty="0">
              <a:latin typeface="Arial" charset="0"/>
            </a:endParaRPr>
          </a:p>
        </p:txBody>
      </p:sp>
    </p:spTree>
    <p:extLst>
      <p:ext uri="{BB962C8B-B14F-4D97-AF65-F5344CB8AC3E}">
        <p14:creationId xmlns:p14="http://schemas.microsoft.com/office/powerpoint/2010/main" val="3439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304800"/>
            <a:ext cx="8743950" cy="533400"/>
          </a:xfrm>
        </p:spPr>
        <p:txBody>
          <a:bodyPr/>
          <a:lstStyle/>
          <a:p>
            <a:r>
              <a:rPr lang="en-US" sz="2800" dirty="0" smtClean="0"/>
              <a:t>One More Big Picture Framework </a:t>
            </a:r>
            <a:r>
              <a:rPr lang="en-US" sz="2800" dirty="0" smtClean="0"/>
              <a:t> Item</a:t>
            </a:r>
            <a:r>
              <a:rPr lang="en-US" sz="2800" dirty="0" smtClean="0"/>
              <a:t>: </a:t>
            </a:r>
            <a:br>
              <a:rPr lang="en-US" sz="2800" dirty="0" smtClean="0"/>
            </a:br>
            <a:r>
              <a:rPr lang="en-US" sz="2800" dirty="0" smtClean="0"/>
              <a:t>Classification Schemes for Bias</a:t>
            </a:r>
          </a:p>
        </p:txBody>
      </p:sp>
      <p:sp>
        <p:nvSpPr>
          <p:cNvPr id="34819" name="Rectangle 4"/>
          <p:cNvSpPr>
            <a:spLocks noGrp="1" noChangeArrowheads="1"/>
          </p:cNvSpPr>
          <p:nvPr>
            <p:ph type="body" idx="1"/>
          </p:nvPr>
        </p:nvSpPr>
        <p:spPr>
          <a:xfrm>
            <a:off x="419100" y="1066800"/>
            <a:ext cx="8829675" cy="5181600"/>
          </a:xfrm>
          <a:noFill/>
        </p:spPr>
        <p:txBody>
          <a:bodyPr/>
          <a:lstStyle/>
          <a:p>
            <a:r>
              <a:rPr lang="en-US" sz="2400" b="1" dirty="0" smtClean="0"/>
              <a:t>Common </a:t>
            </a:r>
            <a:r>
              <a:rPr lang="en-US" sz="2400" b="1" dirty="0"/>
              <a:t>Approach (which we will use)</a:t>
            </a:r>
          </a:p>
          <a:p>
            <a:pPr lvl="1"/>
            <a:r>
              <a:rPr lang="en-US" sz="2400" dirty="0"/>
              <a:t>Bias (Systematic error)</a:t>
            </a:r>
          </a:p>
          <a:p>
            <a:pPr lvl="2"/>
            <a:r>
              <a:rPr lang="en-US" dirty="0"/>
              <a:t>Selection Bias</a:t>
            </a:r>
          </a:p>
          <a:p>
            <a:pPr lvl="2"/>
            <a:r>
              <a:rPr lang="en-US" dirty="0" smtClean="0"/>
              <a:t>Measurement/Information </a:t>
            </a:r>
            <a:r>
              <a:rPr lang="en-US" dirty="0"/>
              <a:t>Bias</a:t>
            </a:r>
          </a:p>
          <a:p>
            <a:pPr lvl="2"/>
            <a:r>
              <a:rPr lang="en-US" dirty="0"/>
              <a:t>Confounding Bias</a:t>
            </a:r>
          </a:p>
          <a:p>
            <a:pPr lvl="1"/>
            <a:r>
              <a:rPr lang="en-US" sz="2400" dirty="0"/>
              <a:t>Chance (Random error</a:t>
            </a:r>
            <a:r>
              <a:rPr lang="en-US" sz="2400" dirty="0" smtClean="0"/>
              <a:t>)</a:t>
            </a:r>
          </a:p>
          <a:p>
            <a:pPr lvl="1"/>
            <a:endParaRPr lang="en-US" sz="1200" dirty="0"/>
          </a:p>
          <a:p>
            <a:r>
              <a:rPr lang="en-US" sz="2400" b="1" dirty="0" err="1" smtClean="0"/>
              <a:t>Szklo</a:t>
            </a:r>
            <a:r>
              <a:rPr lang="en-US" sz="2400" b="1" dirty="0" smtClean="0"/>
              <a:t> and Nieto</a:t>
            </a:r>
          </a:p>
          <a:p>
            <a:pPr lvl="1"/>
            <a:r>
              <a:rPr lang="en-US" sz="2400" dirty="0" smtClean="0"/>
              <a:t>Bias (Systematic error)</a:t>
            </a:r>
          </a:p>
          <a:p>
            <a:pPr lvl="2"/>
            <a:r>
              <a:rPr lang="en-US" dirty="0" smtClean="0"/>
              <a:t>Selection Bias</a:t>
            </a:r>
          </a:p>
          <a:p>
            <a:pPr lvl="2"/>
            <a:r>
              <a:rPr lang="en-US" dirty="0" smtClean="0"/>
              <a:t>Measurement/Information Bias</a:t>
            </a:r>
          </a:p>
          <a:p>
            <a:pPr lvl="1"/>
            <a:r>
              <a:rPr lang="en-US" sz="2400" dirty="0" smtClean="0"/>
              <a:t>Confounding</a:t>
            </a:r>
          </a:p>
          <a:p>
            <a:pPr lvl="1"/>
            <a:r>
              <a:rPr lang="en-US" sz="2400" dirty="0" smtClean="0"/>
              <a:t>Chance (Random error)</a:t>
            </a:r>
          </a:p>
          <a:p>
            <a:pPr lvl="1"/>
            <a:endParaRPr lang="en-US" sz="1000" dirty="0" smtClean="0"/>
          </a:p>
        </p:txBody>
      </p:sp>
      <p:sp>
        <p:nvSpPr>
          <p:cNvPr id="34820" name="AutoShape 5"/>
          <p:cNvSpPr>
            <a:spLocks/>
          </p:cNvSpPr>
          <p:nvPr/>
        </p:nvSpPr>
        <p:spPr bwMode="auto">
          <a:xfrm>
            <a:off x="5905500" y="2057400"/>
            <a:ext cx="533400" cy="1447800"/>
          </a:xfrm>
          <a:prstGeom prst="rightBrace">
            <a:avLst>
              <a:gd name="adj1" fmla="val 22619"/>
              <a:gd name="adj2" fmla="val 50000"/>
            </a:avLst>
          </a:prstGeom>
          <a:noFill/>
          <a:ln w="9525">
            <a:solidFill>
              <a:schemeClr val="tx1"/>
            </a:solidFill>
            <a:round/>
            <a:headEnd/>
            <a:tailEnd/>
          </a:ln>
        </p:spPr>
        <p:txBody>
          <a:bodyPr wrap="none" anchor="ctr"/>
          <a:lstStyle/>
          <a:p>
            <a:endParaRPr lang="en-US"/>
          </a:p>
        </p:txBody>
      </p:sp>
      <p:sp>
        <p:nvSpPr>
          <p:cNvPr id="34821" name="Text Box 6"/>
          <p:cNvSpPr txBox="1">
            <a:spLocks noChangeArrowheads="1"/>
          </p:cNvSpPr>
          <p:nvPr/>
        </p:nvSpPr>
        <p:spPr bwMode="auto">
          <a:xfrm>
            <a:off x="6616284" y="1812175"/>
            <a:ext cx="2400300" cy="1373187"/>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Think of the “BIG 4” in all of your work</a:t>
            </a:r>
          </a:p>
        </p:txBody>
      </p:sp>
      <p:pic>
        <p:nvPicPr>
          <p:cNvPr id="7" name="Picture 6" descr="S N 3rd.jpg"/>
          <p:cNvPicPr>
            <a:picLocks noChangeAspect="1"/>
          </p:cNvPicPr>
          <p:nvPr/>
        </p:nvPicPr>
        <p:blipFill>
          <a:blip r:embed="rId3" cstate="print"/>
          <a:stretch>
            <a:fillRect/>
          </a:stretch>
        </p:blipFill>
        <p:spPr>
          <a:xfrm>
            <a:off x="6650228" y="3962400"/>
            <a:ext cx="1674622" cy="251418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dirty="0" smtClean="0">
                <a:solidFill>
                  <a:schemeClr val="tx1"/>
                </a:solidFill>
                <a:cs typeface="Times New Roman" pitchFamily="18" charset="0"/>
              </a:rPr>
              <a:t>Bias in Clinical/Epidemiologic Research:  </a:t>
            </a:r>
            <a:br>
              <a:rPr lang="en-US" sz="2800" dirty="0" smtClean="0">
                <a:solidFill>
                  <a:schemeClr val="tx1"/>
                </a:solidFill>
                <a:cs typeface="Times New Roman" pitchFamily="18" charset="0"/>
              </a:rPr>
            </a:br>
            <a:r>
              <a:rPr lang="en-US" sz="2800" dirty="0" smtClean="0">
                <a:solidFill>
                  <a:schemeClr val="tx1"/>
                </a:solidFill>
                <a:cs typeface="Times New Roman" pitchFamily="18" charset="0"/>
              </a:rPr>
              <a:t>General Aspects and Focus on Selection Bias</a:t>
            </a:r>
            <a:r>
              <a:rPr lang="en-US" dirty="0"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342900" y="1295400"/>
            <a:ext cx="95250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1000" dirty="0" smtClean="0"/>
          </a:p>
          <a:p>
            <a:pPr>
              <a:lnSpc>
                <a:spcPct val="150000"/>
              </a:lnSpc>
            </a:pPr>
            <a:r>
              <a:rPr lang="en-US" sz="2400" dirty="0" smtClean="0"/>
              <a:t>Selection bias (a type of systematic error)</a:t>
            </a:r>
          </a:p>
          <a:p>
            <a:pPr lvl="1">
              <a:lnSpc>
                <a:spcPct val="130000"/>
              </a:lnSpc>
            </a:pPr>
            <a:r>
              <a:rPr lang="en-US" sz="2400" dirty="0" smtClean="0"/>
              <a:t>according to study objective:  descriptive or analytic</a:t>
            </a:r>
          </a:p>
          <a:p>
            <a:pPr lvl="1">
              <a:lnSpc>
                <a:spcPct val="130000"/>
              </a:lnSpc>
            </a:pPr>
            <a:r>
              <a:rPr lang="en-US" sz="2400" dirty="0" smtClean="0"/>
              <a:t>mechanisms b</a:t>
            </a:r>
            <a:r>
              <a:rPr lang="en-US" sz="2400" dirty="0" smtClean="0"/>
              <a:t>y </a:t>
            </a:r>
            <a:r>
              <a:rPr lang="en-US" sz="2400" dirty="0" smtClean="0"/>
              <a:t>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cxnSp>
        <p:nvCxnSpPr>
          <p:cNvPr id="3" name="Straight Arrow Connector 2"/>
          <p:cNvCxnSpPr/>
          <p:nvPr/>
        </p:nvCxnSpPr>
        <p:spPr bwMode="auto">
          <a:xfrm>
            <a:off x="0" y="3733800"/>
            <a:ext cx="571500" cy="0"/>
          </a:xfrm>
          <a:prstGeom prst="straightConnector1">
            <a:avLst/>
          </a:prstGeom>
          <a:noFill/>
          <a:ln w="508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143019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smtClean="0"/>
              <a:t>Selection Bias</a:t>
            </a:r>
            <a:br>
              <a:rPr lang="en-US" dirty="0" smtClean="0"/>
            </a:br>
            <a:endParaRPr lang="en-US" dirty="0" smtClean="0"/>
          </a:p>
        </p:txBody>
      </p:sp>
      <p:sp>
        <p:nvSpPr>
          <p:cNvPr id="35843" name="Rectangle 3"/>
          <p:cNvSpPr>
            <a:spLocks noGrp="1" noChangeArrowheads="1"/>
          </p:cNvSpPr>
          <p:nvPr>
            <p:ph type="body" idx="1"/>
          </p:nvPr>
        </p:nvSpPr>
        <p:spPr>
          <a:xfrm>
            <a:off x="38100" y="609600"/>
            <a:ext cx="10287000" cy="6019800"/>
          </a:xfrm>
        </p:spPr>
        <p:txBody>
          <a:bodyPr/>
          <a:lstStyle/>
          <a:p>
            <a:pPr marL="1944688" indent="-1944688">
              <a:lnSpc>
                <a:spcPct val="80000"/>
              </a:lnSpc>
              <a:spcBef>
                <a:spcPts val="0"/>
              </a:spcBef>
              <a:buFontTx/>
              <a:buNone/>
            </a:pPr>
            <a:r>
              <a:rPr lang="en-US" sz="2800" b="1" dirty="0" smtClean="0"/>
              <a:t> </a:t>
            </a:r>
            <a:r>
              <a:rPr lang="en-US" sz="2800" b="1" u="sng" dirty="0" smtClean="0"/>
              <a:t>Definition</a:t>
            </a:r>
            <a:r>
              <a:rPr lang="en-US" sz="2800" dirty="0" smtClean="0"/>
              <a:t>: </a:t>
            </a:r>
            <a:r>
              <a:rPr lang="en-US" sz="2400" dirty="0" smtClean="0"/>
              <a:t>When study sample is systematically not representative of source population  </a:t>
            </a:r>
          </a:p>
          <a:p>
            <a:pPr>
              <a:lnSpc>
                <a:spcPct val="110000"/>
              </a:lnSpc>
            </a:pPr>
            <a:r>
              <a:rPr lang="en-US" sz="2400" b="1" dirty="0" smtClean="0"/>
              <a:t>In a Descriptive Study</a:t>
            </a:r>
          </a:p>
          <a:p>
            <a:pPr lvl="1">
              <a:lnSpc>
                <a:spcPct val="110000"/>
              </a:lnSpc>
            </a:pPr>
            <a:r>
              <a:rPr lang="en-US" sz="2400" dirty="0" smtClean="0"/>
              <a:t>Bias caused when persons in source population have different (unequal) probabilities of being selected for/retained in study sample</a:t>
            </a:r>
          </a:p>
          <a:p>
            <a:pPr lvl="1">
              <a:lnSpc>
                <a:spcPct val="110000"/>
              </a:lnSpc>
            </a:pPr>
            <a:r>
              <a:rPr lang="en-US" sz="2400" dirty="0" smtClean="0"/>
              <a:t>Occurs when the participants/follow-up in the study sample are </a:t>
            </a:r>
            <a:r>
              <a:rPr lang="en-US" sz="2400" u="sng" dirty="0" smtClean="0"/>
              <a:t>not representative</a:t>
            </a:r>
            <a:r>
              <a:rPr lang="en-US" sz="2400" dirty="0" smtClean="0"/>
              <a:t> of the persons/follow-up in the source population</a:t>
            </a:r>
          </a:p>
          <a:p>
            <a:pPr lvl="2">
              <a:lnSpc>
                <a:spcPct val="110000"/>
              </a:lnSpc>
            </a:pPr>
            <a:endParaRPr lang="en-US" sz="800" dirty="0" smtClean="0"/>
          </a:p>
          <a:p>
            <a:pPr>
              <a:lnSpc>
                <a:spcPct val="110000"/>
              </a:lnSpc>
            </a:pPr>
            <a:r>
              <a:rPr lang="en-US" sz="2400" b="1" dirty="0" smtClean="0"/>
              <a:t>In an Analytic Study</a:t>
            </a:r>
            <a:r>
              <a:rPr lang="en-US" sz="2400" dirty="0" smtClean="0"/>
              <a:t> (Where most of the attention goes)</a:t>
            </a:r>
          </a:p>
          <a:p>
            <a:pPr lvl="1">
              <a:lnSpc>
                <a:spcPct val="110000"/>
              </a:lnSpc>
            </a:pPr>
            <a:r>
              <a:rPr lang="en-US" sz="2400" dirty="0" smtClean="0"/>
              <a:t>Bias caused when persons in source population have different (unequal) probabilities of being selected for/retained in study sample</a:t>
            </a:r>
          </a:p>
          <a:p>
            <a:pPr lvl="2">
              <a:lnSpc>
                <a:spcPct val="80000"/>
              </a:lnSpc>
              <a:spcAft>
                <a:spcPts val="600"/>
              </a:spcAft>
            </a:pPr>
            <a:r>
              <a:rPr lang="en-US" dirty="0" smtClean="0"/>
              <a:t>And these differing (unequal) probabilities are influenced by (or associated with) both </a:t>
            </a:r>
            <a:r>
              <a:rPr lang="en-US" u="sng" dirty="0" smtClean="0"/>
              <a:t>exposure</a:t>
            </a:r>
            <a:r>
              <a:rPr lang="en-US" dirty="0" smtClean="0"/>
              <a:t> </a:t>
            </a:r>
            <a:r>
              <a:rPr lang="en-US" i="1" dirty="0" smtClean="0"/>
              <a:t>and</a:t>
            </a:r>
            <a:r>
              <a:rPr lang="en-US" dirty="0" smtClean="0"/>
              <a:t> </a:t>
            </a:r>
            <a:r>
              <a:rPr lang="en-US" u="sng" dirty="0" smtClean="0"/>
              <a:t>outcome</a:t>
            </a:r>
            <a:r>
              <a:rPr lang="en-US" dirty="0" smtClean="0"/>
              <a:t> of interest</a:t>
            </a:r>
          </a:p>
          <a:p>
            <a:pPr lvl="1">
              <a:lnSpc>
                <a:spcPct val="110000"/>
              </a:lnSpc>
            </a:pPr>
            <a:r>
              <a:rPr lang="en-US" sz="2400" dirty="0" smtClean="0"/>
              <a:t>Occurs when participants in study sample have </a:t>
            </a:r>
            <a:r>
              <a:rPr lang="en-US" sz="2400" u="sng" dirty="0" smtClean="0"/>
              <a:t>different relationship </a:t>
            </a:r>
            <a:r>
              <a:rPr lang="en-US" sz="2400" dirty="0" smtClean="0"/>
              <a:t>between exposure &amp; outcome than persons in source population</a:t>
            </a:r>
          </a:p>
          <a:p>
            <a:pPr lvl="1">
              <a:lnSpc>
                <a:spcPct val="110000"/>
              </a:lnSpc>
              <a:buFontTx/>
              <a:buNone/>
            </a:pPr>
            <a:endParaRPr lang="en-US" sz="900" dirty="0" smtClean="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71525" y="381000"/>
            <a:ext cx="8743950" cy="533400"/>
          </a:xfrm>
        </p:spPr>
        <p:txBody>
          <a:bodyPr/>
          <a:lstStyle/>
          <a:p>
            <a:r>
              <a:rPr lang="en-US" smtClean="0"/>
              <a:t>Selection Bias</a:t>
            </a:r>
            <a:br>
              <a:rPr lang="en-US" smtClean="0"/>
            </a:br>
            <a:endParaRPr lang="en-US" smtClean="0"/>
          </a:p>
        </p:txBody>
      </p:sp>
      <p:sp>
        <p:nvSpPr>
          <p:cNvPr id="36867" name="Rectangle 3"/>
          <p:cNvSpPr>
            <a:spLocks noGrp="1" noChangeArrowheads="1"/>
          </p:cNvSpPr>
          <p:nvPr>
            <p:ph type="body" idx="1"/>
          </p:nvPr>
        </p:nvSpPr>
        <p:spPr>
          <a:xfrm>
            <a:off x="-38100" y="609600"/>
            <a:ext cx="10287000" cy="6019800"/>
          </a:xfrm>
        </p:spPr>
        <p:txBody>
          <a:bodyPr/>
          <a:lstStyle/>
          <a:p>
            <a:pPr>
              <a:lnSpc>
                <a:spcPct val="110000"/>
              </a:lnSpc>
              <a:buFontTx/>
              <a:buNone/>
            </a:pPr>
            <a:endParaRPr lang="en-US" sz="1000" dirty="0" smtClean="0"/>
          </a:p>
          <a:p>
            <a:pPr>
              <a:lnSpc>
                <a:spcPct val="110000"/>
              </a:lnSpc>
            </a:pPr>
            <a:r>
              <a:rPr lang="en-US" sz="2800" dirty="0" smtClean="0"/>
              <a:t>What can cause the study sample to </a:t>
            </a:r>
            <a:r>
              <a:rPr lang="en-US" sz="2800" u="sng" dirty="0" smtClean="0"/>
              <a:t>not</a:t>
            </a:r>
            <a:r>
              <a:rPr lang="en-US" sz="2800" dirty="0" smtClean="0"/>
              <a:t> be representative of the source population? </a:t>
            </a:r>
          </a:p>
          <a:p>
            <a:pPr>
              <a:lnSpc>
                <a:spcPct val="110000"/>
              </a:lnSpc>
            </a:pPr>
            <a:endParaRPr lang="en-US" sz="1400" dirty="0" smtClean="0"/>
          </a:p>
          <a:p>
            <a:pPr>
              <a:lnSpc>
                <a:spcPct val="110000"/>
              </a:lnSpc>
            </a:pPr>
            <a:r>
              <a:rPr lang="en-US" sz="2800" dirty="0" smtClean="0"/>
              <a:t>Answer: any systematic problem in the process of selecting persons initially or  — in a longitudinal study — in the process that determines which persons fall out of observation</a:t>
            </a:r>
          </a:p>
          <a:p>
            <a:pPr lvl="1">
              <a:lnSpc>
                <a:spcPct val="110000"/>
              </a:lnSpc>
            </a:pPr>
            <a:r>
              <a:rPr lang="en-US" dirty="0" smtClean="0"/>
              <a:t>Problems caused by:</a:t>
            </a:r>
          </a:p>
          <a:p>
            <a:pPr lvl="2">
              <a:lnSpc>
                <a:spcPct val="110000"/>
              </a:lnSpc>
            </a:pPr>
            <a:r>
              <a:rPr lang="en-US" dirty="0" smtClean="0"/>
              <a:t>Investigators:  Faulty study design processes</a:t>
            </a:r>
          </a:p>
          <a:p>
            <a:pPr lvl="2">
              <a:lnSpc>
                <a:spcPct val="110000"/>
              </a:lnSpc>
            </a:pPr>
            <a:r>
              <a:rPr lang="en-US" dirty="0" smtClean="0"/>
              <a:t>Human behavior:  People, by choosing </a:t>
            </a:r>
            <a:r>
              <a:rPr lang="en-US" u="sng" dirty="0" smtClean="0"/>
              <a:t>not</a:t>
            </a:r>
            <a:r>
              <a:rPr lang="en-US" dirty="0" smtClean="0"/>
              <a:t> to participate/ending participation </a:t>
            </a:r>
          </a:p>
          <a:p>
            <a:pPr lvl="2">
              <a:lnSpc>
                <a:spcPct val="110000"/>
              </a:lnSpc>
            </a:pPr>
            <a:r>
              <a:rPr lang="en-US" dirty="0" smtClean="0"/>
              <a:t>Normal life:  Competing events</a:t>
            </a:r>
          </a:p>
          <a:p>
            <a:pPr lvl="2">
              <a:lnSpc>
                <a:spcPct val="110000"/>
              </a:lnSpc>
            </a:pPr>
            <a:r>
              <a:rPr lang="en-US" dirty="0" smtClean="0"/>
              <a:t>(or all of the above)</a:t>
            </a:r>
          </a:p>
        </p:txBody>
      </p:sp>
      <p:sp>
        <p:nvSpPr>
          <p:cNvPr id="36868"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a:p>
        </p:txBody>
      </p:sp>
      <p:sp>
        <p:nvSpPr>
          <p:cNvPr id="224261" name="Text Box 5"/>
          <p:cNvSpPr txBox="1">
            <a:spLocks noChangeArrowheads="1"/>
          </p:cNvSpPr>
          <p:nvPr/>
        </p:nvSpPr>
        <p:spPr bwMode="auto">
          <a:xfrm>
            <a:off x="7086600" y="5257800"/>
            <a:ext cx="3200400" cy="822325"/>
          </a:xfrm>
          <a:prstGeom prst="rect">
            <a:avLst/>
          </a:prstGeom>
          <a:noFill/>
          <a:ln w="9525" algn="ctr">
            <a:noFill/>
            <a:miter lim="800000"/>
            <a:headEnd/>
            <a:tailEnd/>
          </a:ln>
        </p:spPr>
        <p:txBody>
          <a:bodyPr>
            <a:spAutoFit/>
          </a:bodyPr>
          <a:lstStyle/>
          <a:p>
            <a:pPr>
              <a:spcBef>
                <a:spcPct val="50000"/>
              </a:spcBef>
            </a:pPr>
            <a:r>
              <a:rPr lang="en-US" sz="2400" dirty="0">
                <a:solidFill>
                  <a:srgbClr val="FF3300"/>
                </a:solidFill>
              </a:rPr>
              <a:t>Unique to human subjects research</a:t>
            </a:r>
          </a:p>
        </p:txBody>
      </p:sp>
      <p:sp>
        <p:nvSpPr>
          <p:cNvPr id="224262" name="Line 6"/>
          <p:cNvSpPr>
            <a:spLocks noChangeShapeType="1"/>
          </p:cNvSpPr>
          <p:nvPr/>
        </p:nvSpPr>
        <p:spPr bwMode="auto">
          <a:xfrm flipH="1" flipV="1">
            <a:off x="6819900" y="5181600"/>
            <a:ext cx="762000" cy="3810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p:bldP spid="22426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smtClean="0">
                <a:solidFill>
                  <a:schemeClr val="tx1"/>
                </a:solidFill>
                <a:cs typeface="Times New Roman" pitchFamily="18" charset="0"/>
              </a:rPr>
              <a:t>Bias in Clinical Research:  </a:t>
            </a:r>
            <a:br>
              <a:rPr lang="en-US" sz="2800" smtClean="0">
                <a:solidFill>
                  <a:schemeClr val="tx1"/>
                </a:solidFill>
                <a:cs typeface="Times New Roman" pitchFamily="18" charset="0"/>
              </a:rPr>
            </a:br>
            <a:r>
              <a:rPr lang="en-US" sz="2800" smtClean="0">
                <a:solidFill>
                  <a:schemeClr val="tx1"/>
                </a:solidFill>
                <a:cs typeface="Times New Roman" pitchFamily="18" charset="0"/>
              </a:rPr>
              <a:t>General Aspects and Focus on Selection Bias</a:t>
            </a:r>
            <a:r>
              <a:rPr lang="en-US"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342900" y="1295400"/>
            <a:ext cx="95250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1000" dirty="0" smtClean="0"/>
          </a:p>
          <a:p>
            <a:pPr>
              <a:lnSpc>
                <a:spcPct val="150000"/>
              </a:lnSpc>
            </a:pPr>
            <a:r>
              <a:rPr lang="en-US" sz="2400" dirty="0" smtClean="0"/>
              <a:t>Selection bias (a type of systematic error)</a:t>
            </a:r>
          </a:p>
          <a:p>
            <a:pPr lvl="1">
              <a:lnSpc>
                <a:spcPct val="130000"/>
              </a:lnSpc>
            </a:pPr>
            <a:r>
              <a:rPr lang="en-US" sz="2400" dirty="0" smtClean="0"/>
              <a:t>according to study objective:  descriptive or analytic</a:t>
            </a:r>
          </a:p>
          <a:p>
            <a:pPr lvl="1">
              <a:lnSpc>
                <a:spcPct val="130000"/>
              </a:lnSpc>
            </a:pPr>
            <a:r>
              <a:rPr lang="en-US" sz="2400" dirty="0" smtClean="0"/>
              <a:t>mechanisms by </a:t>
            </a:r>
            <a:r>
              <a:rPr lang="en-US" sz="2400" dirty="0" smtClean="0"/>
              <a:t>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cxnSp>
        <p:nvCxnSpPr>
          <p:cNvPr id="4" name="Straight Arrow Connector 3"/>
          <p:cNvCxnSpPr/>
          <p:nvPr/>
        </p:nvCxnSpPr>
        <p:spPr bwMode="auto">
          <a:xfrm>
            <a:off x="0" y="4343400"/>
            <a:ext cx="571500" cy="0"/>
          </a:xfrm>
          <a:prstGeom prst="straightConnector1">
            <a:avLst/>
          </a:prstGeom>
          <a:noFill/>
          <a:ln w="508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229226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71525" y="381000"/>
            <a:ext cx="8743950" cy="533400"/>
          </a:xfrm>
        </p:spPr>
        <p:txBody>
          <a:bodyPr/>
          <a:lstStyle/>
          <a:p>
            <a:r>
              <a:rPr lang="en-US" dirty="0" smtClean="0"/>
              <a:t>Selection Bias in a Descriptive Study</a:t>
            </a:r>
          </a:p>
        </p:txBody>
      </p:sp>
      <p:sp>
        <p:nvSpPr>
          <p:cNvPr id="37891" name="Rectangle 3"/>
          <p:cNvSpPr>
            <a:spLocks noGrp="1" noChangeArrowheads="1"/>
          </p:cNvSpPr>
          <p:nvPr>
            <p:ph type="body" idx="1"/>
          </p:nvPr>
        </p:nvSpPr>
        <p:spPr>
          <a:xfrm>
            <a:off x="114300" y="1143000"/>
            <a:ext cx="10287000" cy="5181600"/>
          </a:xfrm>
        </p:spPr>
        <p:txBody>
          <a:bodyPr/>
          <a:lstStyle/>
          <a:p>
            <a:r>
              <a:rPr lang="en-US" sz="2800" b="1" dirty="0" err="1" smtClean="0"/>
              <a:t>Fulminant</a:t>
            </a:r>
            <a:r>
              <a:rPr lang="en-US" sz="2800" b="1" dirty="0" smtClean="0"/>
              <a:t> example: Surveys for 1948 President election</a:t>
            </a:r>
            <a:endParaRPr lang="en-US" dirty="0" smtClean="0"/>
          </a:p>
          <a:p>
            <a:pPr lvl="1"/>
            <a:r>
              <a:rPr lang="en-US" dirty="0" smtClean="0"/>
              <a:t>various cross-sectional studies used to find participants</a:t>
            </a:r>
          </a:p>
          <a:p>
            <a:pPr lvl="1"/>
            <a:r>
              <a:rPr lang="en-US" dirty="0"/>
              <a:t>m</a:t>
            </a:r>
            <a:r>
              <a:rPr lang="en-US" dirty="0" smtClean="0"/>
              <a:t>ost favored Thomas Dewey</a:t>
            </a:r>
          </a:p>
          <a:p>
            <a:pPr lvl="1"/>
            <a:endParaRPr lang="en-US" dirty="0" smtClean="0"/>
          </a:p>
          <a:p>
            <a:r>
              <a:rPr lang="en-US" sz="2800" b="1" dirty="0" smtClean="0"/>
              <a:t>Election results</a:t>
            </a:r>
            <a:endParaRPr lang="en-US" dirty="0" smtClean="0"/>
          </a:p>
          <a:p>
            <a:pPr lvl="1"/>
            <a:r>
              <a:rPr lang="en-US" dirty="0" smtClean="0"/>
              <a:t>Harry Truman beat Dewey</a:t>
            </a:r>
          </a:p>
          <a:p>
            <a:pPr lvl="1"/>
            <a:endParaRPr lang="en-US" sz="1200" dirty="0" smtClean="0"/>
          </a:p>
          <a:p>
            <a:r>
              <a:rPr lang="en-US" sz="2800" b="1" dirty="0" smtClean="0"/>
              <a:t>Explanation:  Bad Study Design</a:t>
            </a:r>
          </a:p>
          <a:p>
            <a:endParaRPr lang="en-US" sz="1400" b="1" dirty="0" smtClean="0"/>
          </a:p>
          <a:p>
            <a:r>
              <a:rPr lang="en-US" sz="2800" b="1" dirty="0" smtClean="0"/>
              <a:t>Although from social science, ushered in realization of the importance of  representative (random) sampling      </a:t>
            </a:r>
            <a:r>
              <a:rPr lang="en-US" sz="2800" b="1" i="1" dirty="0" smtClean="0"/>
              <a:t>in all fields</a:t>
            </a:r>
            <a:endParaRPr lang="en-US" i="1" dirty="0" smtClean="0"/>
          </a:p>
          <a:p>
            <a:pPr lvl="1"/>
            <a:endParaRPr lang="en-US" dirty="0" smtClean="0"/>
          </a:p>
        </p:txBody>
      </p:sp>
      <p:pic>
        <p:nvPicPr>
          <p:cNvPr id="37892" name="Picture 4" descr="Dewey Truman"/>
          <p:cNvPicPr>
            <a:picLocks noChangeAspect="1" noChangeArrowheads="1"/>
          </p:cNvPicPr>
          <p:nvPr/>
        </p:nvPicPr>
        <p:blipFill>
          <a:blip r:embed="rId3" cstate="print"/>
          <a:srcRect b="18512"/>
          <a:stretch>
            <a:fillRect/>
          </a:stretch>
        </p:blipFill>
        <p:spPr bwMode="auto">
          <a:xfrm>
            <a:off x="6096000" y="2224088"/>
            <a:ext cx="3924300" cy="2347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81001" y="152400"/>
            <a:ext cx="4076700" cy="533400"/>
          </a:xfrm>
        </p:spPr>
        <p:txBody>
          <a:bodyPr/>
          <a:lstStyle/>
          <a:p>
            <a:pPr algn="l"/>
            <a:r>
              <a:rPr lang="en-US" dirty="0" smtClean="0"/>
              <a:t>           Sample                             </a:t>
            </a:r>
          </a:p>
        </p:txBody>
      </p:sp>
      <p:sp>
        <p:nvSpPr>
          <p:cNvPr id="9220" name="Rectangle 3"/>
          <p:cNvSpPr>
            <a:spLocks noGrp="1" noChangeArrowheads="1"/>
          </p:cNvSpPr>
          <p:nvPr>
            <p:ph type="body" sz="half" idx="2"/>
          </p:nvPr>
        </p:nvSpPr>
        <p:spPr>
          <a:xfrm>
            <a:off x="5791200" y="1219200"/>
            <a:ext cx="4295775" cy="1752600"/>
          </a:xfrm>
        </p:spPr>
        <p:txBody>
          <a:bodyPr/>
          <a:lstStyle/>
          <a:p>
            <a:endParaRPr lang="en-US" sz="2800" dirty="0" smtClean="0"/>
          </a:p>
          <a:p>
            <a:pPr>
              <a:buFontTx/>
              <a:buNone/>
            </a:pPr>
            <a:r>
              <a:rPr lang="en-US" sz="2800" b="1" dirty="0" smtClean="0"/>
              <a:t>Yes</a:t>
            </a:r>
            <a:r>
              <a:rPr lang="en-US" sz="2800" dirty="0" smtClean="0"/>
              <a:t>   4,717,006 (55%)</a:t>
            </a:r>
          </a:p>
          <a:p>
            <a:pPr>
              <a:spcBef>
                <a:spcPts val="500"/>
              </a:spcBef>
              <a:spcAft>
                <a:spcPts val="500"/>
              </a:spcAft>
              <a:buFontTx/>
              <a:buNone/>
            </a:pPr>
            <a:r>
              <a:rPr lang="en-US" sz="2800" b="1" dirty="0" smtClean="0"/>
              <a:t>No </a:t>
            </a:r>
            <a:r>
              <a:rPr lang="en-US" sz="2800" dirty="0" smtClean="0"/>
              <a:t>    3,809,090 (45%)</a:t>
            </a:r>
          </a:p>
        </p:txBody>
      </p:sp>
      <p:sp>
        <p:nvSpPr>
          <p:cNvPr id="9221" name="Text Box 4"/>
          <p:cNvSpPr txBox="1">
            <a:spLocks noChangeArrowheads="1"/>
          </p:cNvSpPr>
          <p:nvPr/>
        </p:nvSpPr>
        <p:spPr bwMode="auto">
          <a:xfrm>
            <a:off x="4457700" y="914400"/>
            <a:ext cx="838200" cy="1552575"/>
          </a:xfrm>
          <a:prstGeom prst="rect">
            <a:avLst/>
          </a:prstGeom>
          <a:solidFill>
            <a:schemeClr val="bg1"/>
          </a:solidFill>
          <a:ln w="9525" algn="ctr">
            <a:noFill/>
            <a:miter lim="800000"/>
            <a:headEnd/>
            <a:tailEnd/>
          </a:ln>
        </p:spPr>
        <p:txBody>
          <a:bodyPr>
            <a:spAutoFit/>
          </a:bodyPr>
          <a:lstStyle/>
          <a:p>
            <a:pPr>
              <a:spcBef>
                <a:spcPct val="50000"/>
              </a:spcBef>
            </a:pPr>
            <a:endParaRPr lang="en-US" sz="2400"/>
          </a:p>
          <a:p>
            <a:pPr>
              <a:spcBef>
                <a:spcPct val="50000"/>
              </a:spcBef>
            </a:pPr>
            <a:endParaRPr lang="en-US" sz="2400"/>
          </a:p>
          <a:p>
            <a:pPr>
              <a:spcBef>
                <a:spcPct val="50000"/>
              </a:spcBef>
            </a:pPr>
            <a:endParaRPr lang="en-US" sz="2400"/>
          </a:p>
        </p:txBody>
      </p:sp>
      <p:sp>
        <p:nvSpPr>
          <p:cNvPr id="9222" name="Text Box 5"/>
          <p:cNvSpPr txBox="1">
            <a:spLocks noChangeArrowheads="1"/>
          </p:cNvSpPr>
          <p:nvPr/>
        </p:nvSpPr>
        <p:spPr bwMode="auto">
          <a:xfrm>
            <a:off x="4914900" y="2667000"/>
            <a:ext cx="838200" cy="1552575"/>
          </a:xfrm>
          <a:prstGeom prst="rect">
            <a:avLst/>
          </a:prstGeom>
          <a:solidFill>
            <a:schemeClr val="bg1"/>
          </a:solidFill>
          <a:ln w="9525" algn="ctr">
            <a:noFill/>
            <a:miter lim="800000"/>
            <a:headEnd/>
            <a:tailEnd/>
          </a:ln>
        </p:spPr>
        <p:txBody>
          <a:bodyPr>
            <a:spAutoFit/>
          </a:bodyPr>
          <a:lstStyle/>
          <a:p>
            <a:pPr>
              <a:spcBef>
                <a:spcPct val="50000"/>
              </a:spcBef>
            </a:pPr>
            <a:endParaRPr lang="en-US" sz="2400"/>
          </a:p>
          <a:p>
            <a:pPr>
              <a:spcBef>
                <a:spcPct val="50000"/>
              </a:spcBef>
            </a:pPr>
            <a:endParaRPr lang="en-US" sz="2400"/>
          </a:p>
          <a:p>
            <a:pPr>
              <a:spcBef>
                <a:spcPct val="50000"/>
              </a:spcBef>
            </a:pPr>
            <a:endParaRPr lang="en-US" sz="2400"/>
          </a:p>
        </p:txBody>
      </p:sp>
      <p:sp>
        <p:nvSpPr>
          <p:cNvPr id="9223" name="Text Box 6"/>
          <p:cNvSpPr txBox="1">
            <a:spLocks noChangeArrowheads="1"/>
          </p:cNvSpPr>
          <p:nvPr/>
        </p:nvSpPr>
        <p:spPr bwMode="auto">
          <a:xfrm>
            <a:off x="4914900" y="2362200"/>
            <a:ext cx="838200" cy="2647950"/>
          </a:xfrm>
          <a:prstGeom prst="rect">
            <a:avLst/>
          </a:prstGeom>
          <a:solidFill>
            <a:schemeClr val="bg1"/>
          </a:solidFill>
          <a:ln w="9525" algn="ctr">
            <a:noFill/>
            <a:miter lim="800000"/>
            <a:headEnd/>
            <a:tailEnd/>
          </a:ln>
        </p:spPr>
        <p:txBody>
          <a:bodyPr>
            <a:spAutoFit/>
          </a:bodyPr>
          <a:lstStyle/>
          <a:p>
            <a:pPr>
              <a:spcBef>
                <a:spcPct val="50000"/>
              </a:spcBef>
            </a:pPr>
            <a:endParaRPr lang="en-US" sz="2400"/>
          </a:p>
          <a:p>
            <a:pPr>
              <a:spcBef>
                <a:spcPct val="50000"/>
              </a:spcBef>
            </a:pPr>
            <a:endParaRPr lang="en-US" sz="2400"/>
          </a:p>
          <a:p>
            <a:pPr>
              <a:spcBef>
                <a:spcPct val="50000"/>
              </a:spcBef>
            </a:pPr>
            <a:endParaRPr lang="en-US" sz="2400"/>
          </a:p>
          <a:p>
            <a:pPr>
              <a:spcBef>
                <a:spcPct val="50000"/>
              </a:spcBef>
            </a:pPr>
            <a:endParaRPr lang="en-US" sz="2400"/>
          </a:p>
          <a:p>
            <a:pPr>
              <a:spcBef>
                <a:spcPct val="50000"/>
              </a:spcBef>
            </a:pPr>
            <a:endParaRPr lang="en-US" sz="2400"/>
          </a:p>
        </p:txBody>
      </p:sp>
      <p:sp>
        <p:nvSpPr>
          <p:cNvPr id="9224" name="Text Box 7"/>
          <p:cNvSpPr txBox="1">
            <a:spLocks noChangeArrowheads="1"/>
          </p:cNvSpPr>
          <p:nvPr/>
        </p:nvSpPr>
        <p:spPr bwMode="auto">
          <a:xfrm>
            <a:off x="38100" y="1219200"/>
            <a:ext cx="5486400" cy="1015663"/>
          </a:xfrm>
          <a:prstGeom prst="rect">
            <a:avLst/>
          </a:prstGeom>
          <a:noFill/>
          <a:ln w="9525">
            <a:noFill/>
            <a:miter lim="800000"/>
            <a:headEnd/>
            <a:tailEnd/>
          </a:ln>
        </p:spPr>
        <p:txBody>
          <a:bodyPr>
            <a:spAutoFit/>
          </a:bodyPr>
          <a:lstStyle/>
          <a:p>
            <a:pPr>
              <a:spcBef>
                <a:spcPct val="50000"/>
              </a:spcBef>
            </a:pPr>
            <a:r>
              <a:rPr lang="en-US" sz="2400" b="1" dirty="0">
                <a:latin typeface="Bookman Old Style" pitchFamily="18" charset="0"/>
              </a:rPr>
              <a:t>Pre-Election </a:t>
            </a:r>
            <a:r>
              <a:rPr lang="en-US" sz="2400" b="1" dirty="0" smtClean="0">
                <a:latin typeface="Bookman Old Style" pitchFamily="18" charset="0"/>
              </a:rPr>
              <a:t>Poll (Survey)</a:t>
            </a:r>
            <a:endParaRPr lang="en-US" sz="2400" b="1" dirty="0">
              <a:latin typeface="Bookman Old Style" pitchFamily="18" charset="0"/>
            </a:endParaRPr>
          </a:p>
          <a:p>
            <a:pPr>
              <a:spcBef>
                <a:spcPct val="50000"/>
              </a:spcBef>
            </a:pPr>
            <a:r>
              <a:rPr lang="en-US" sz="2400" b="1" dirty="0">
                <a:latin typeface="Bookman Old Style" pitchFamily="18" charset="0"/>
              </a:rPr>
              <a:t>Should Gov. Davis be recalled?</a:t>
            </a:r>
          </a:p>
        </p:txBody>
      </p:sp>
      <p:graphicFrame>
        <p:nvGraphicFramePr>
          <p:cNvPr id="9218" name="Object 8"/>
          <p:cNvGraphicFramePr>
            <a:graphicFrameLocks noGrp="1" noChangeAspect="1"/>
          </p:cNvGraphicFramePr>
          <p:nvPr>
            <p:ph type="clipArt" sz="half" idx="1"/>
          </p:nvPr>
        </p:nvGraphicFramePr>
        <p:xfrm>
          <a:off x="3175" y="2133600"/>
          <a:ext cx="5711825" cy="3279775"/>
        </p:xfrm>
        <a:graphic>
          <a:graphicData uri="http://schemas.openxmlformats.org/presentationml/2006/ole">
            <mc:AlternateContent xmlns:mc="http://schemas.openxmlformats.org/markup-compatibility/2006">
              <mc:Choice xmlns:v="urn:schemas-microsoft-com:vml" Requires="v">
                <p:oleObj spid="_x0000_s9311" name="Chart" r:id="rId4" imgW="4362545" imgH="2505029" progId="Excel.Sheet.8">
                  <p:embed/>
                </p:oleObj>
              </mc:Choice>
              <mc:Fallback>
                <p:oleObj name="Chart" r:id="rId4" imgW="4362545" imgH="2505029" progId="Excel.Shee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2133600"/>
                        <a:ext cx="5711825"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Text Box 9"/>
          <p:cNvSpPr txBox="1">
            <a:spLocks noChangeArrowheads="1"/>
          </p:cNvSpPr>
          <p:nvPr/>
        </p:nvSpPr>
        <p:spPr bwMode="auto">
          <a:xfrm>
            <a:off x="0" y="6019800"/>
            <a:ext cx="62484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9226" name="Text Box 10"/>
          <p:cNvSpPr txBox="1">
            <a:spLocks noChangeArrowheads="1"/>
          </p:cNvSpPr>
          <p:nvPr/>
        </p:nvSpPr>
        <p:spPr bwMode="auto">
          <a:xfrm>
            <a:off x="304800" y="5638800"/>
            <a:ext cx="5867400" cy="701675"/>
          </a:xfrm>
          <a:prstGeom prst="rect">
            <a:avLst/>
          </a:prstGeom>
          <a:noFill/>
          <a:ln w="9525">
            <a:noFill/>
            <a:miter lim="800000"/>
            <a:headEnd/>
            <a:tailEnd/>
          </a:ln>
        </p:spPr>
        <p:txBody>
          <a:bodyPr>
            <a:spAutoFit/>
          </a:bodyPr>
          <a:lstStyle/>
          <a:p>
            <a:pPr algn="l">
              <a:spcBef>
                <a:spcPct val="50000"/>
              </a:spcBef>
            </a:pPr>
            <a:r>
              <a:rPr lang="en-US" sz="2000"/>
              <a:t>Survey conducted 1 week prior to election among random sample of voters in Oct. 7 recall election</a:t>
            </a:r>
          </a:p>
        </p:txBody>
      </p:sp>
      <p:sp>
        <p:nvSpPr>
          <p:cNvPr id="9227" name="Text Box 11"/>
          <p:cNvSpPr txBox="1">
            <a:spLocks noChangeArrowheads="1"/>
          </p:cNvSpPr>
          <p:nvPr/>
        </p:nvSpPr>
        <p:spPr bwMode="auto">
          <a:xfrm>
            <a:off x="6134100" y="3352800"/>
            <a:ext cx="3505200" cy="2862322"/>
          </a:xfrm>
          <a:prstGeom prst="rect">
            <a:avLst/>
          </a:prstGeom>
          <a:noFill/>
          <a:ln w="9525" algn="ctr">
            <a:noFill/>
            <a:miter lim="800000"/>
            <a:headEnd/>
            <a:tailEnd/>
          </a:ln>
        </p:spPr>
        <p:txBody>
          <a:bodyPr>
            <a:spAutoFit/>
          </a:bodyPr>
          <a:lstStyle/>
          <a:p>
            <a:pPr>
              <a:spcBef>
                <a:spcPct val="50000"/>
              </a:spcBef>
            </a:pPr>
            <a:r>
              <a:rPr lang="en-US" sz="2400" dirty="0"/>
              <a:t>Election polls provide opportunity to later look at truth and evaluate bias in </a:t>
            </a:r>
            <a:r>
              <a:rPr lang="en-US" sz="2400" dirty="0" smtClean="0"/>
              <a:t>poll study </a:t>
            </a:r>
            <a:r>
              <a:rPr lang="en-US" sz="2400" dirty="0"/>
              <a:t>design</a:t>
            </a:r>
          </a:p>
          <a:p>
            <a:pPr>
              <a:spcBef>
                <a:spcPct val="50000"/>
              </a:spcBef>
            </a:pPr>
            <a:r>
              <a:rPr lang="en-US" sz="2400" dirty="0"/>
              <a:t>Luxury rarely occurs in </a:t>
            </a:r>
            <a:r>
              <a:rPr lang="en-US" sz="2400" dirty="0" smtClean="0"/>
              <a:t>clinical/epidemiologic </a:t>
            </a:r>
            <a:r>
              <a:rPr lang="en-US" sz="2400" dirty="0"/>
              <a:t>research</a:t>
            </a:r>
          </a:p>
        </p:txBody>
      </p:sp>
      <p:sp>
        <p:nvSpPr>
          <p:cNvPr id="9228" name="Rectangle 12"/>
          <p:cNvSpPr>
            <a:spLocks noChangeArrowheads="1"/>
          </p:cNvSpPr>
          <p:nvPr/>
        </p:nvSpPr>
        <p:spPr bwMode="auto">
          <a:xfrm>
            <a:off x="809625" y="609600"/>
            <a:ext cx="4257675" cy="533400"/>
          </a:xfrm>
          <a:prstGeom prst="rect">
            <a:avLst/>
          </a:prstGeom>
          <a:noFill/>
          <a:ln w="9525">
            <a:noFill/>
            <a:miter lim="800000"/>
            <a:headEnd/>
            <a:tailEnd/>
          </a:ln>
        </p:spPr>
        <p:txBody>
          <a:bodyPr anchor="ctr"/>
          <a:lstStyle/>
          <a:p>
            <a:pPr algn="l"/>
            <a:r>
              <a:rPr lang="en-US" b="1" dirty="0">
                <a:solidFill>
                  <a:schemeClr val="tx2"/>
                </a:solidFill>
                <a:latin typeface="Arial" charset="0"/>
              </a:rPr>
              <a:t>      (N = 894</a:t>
            </a:r>
            <a:r>
              <a:rPr lang="en-US" b="1" dirty="0" smtClean="0">
                <a:solidFill>
                  <a:schemeClr val="tx2"/>
                </a:solidFill>
                <a:latin typeface="Arial" charset="0"/>
              </a:rPr>
              <a:t>)</a:t>
            </a:r>
            <a:endParaRPr lang="en-US" b="1" dirty="0">
              <a:solidFill>
                <a:schemeClr val="tx2"/>
              </a:solidFill>
              <a:latin typeface="Arial" charset="0"/>
            </a:endParaRPr>
          </a:p>
        </p:txBody>
      </p:sp>
      <p:sp>
        <p:nvSpPr>
          <p:cNvPr id="13" name="Rectangle 2"/>
          <p:cNvSpPr txBox="1">
            <a:spLocks noChangeArrowheads="1"/>
          </p:cNvSpPr>
          <p:nvPr/>
        </p:nvSpPr>
        <p:spPr bwMode="auto">
          <a:xfrm>
            <a:off x="6667500" y="152400"/>
            <a:ext cx="2819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pPr algn="l"/>
            <a:r>
              <a:rPr lang="en-US" kern="0" dirty="0" smtClean="0"/>
              <a:t>Actual vote</a:t>
            </a:r>
          </a:p>
        </p:txBody>
      </p:sp>
      <p:sp>
        <p:nvSpPr>
          <p:cNvPr id="14" name="Rectangle 12"/>
          <p:cNvSpPr>
            <a:spLocks noChangeArrowheads="1"/>
          </p:cNvSpPr>
          <p:nvPr/>
        </p:nvSpPr>
        <p:spPr bwMode="auto">
          <a:xfrm>
            <a:off x="6515100" y="609600"/>
            <a:ext cx="3348037" cy="533400"/>
          </a:xfrm>
          <a:prstGeom prst="rect">
            <a:avLst/>
          </a:prstGeom>
          <a:noFill/>
          <a:ln w="9525">
            <a:noFill/>
            <a:miter lim="800000"/>
            <a:headEnd/>
            <a:tailEnd/>
          </a:ln>
        </p:spPr>
        <p:txBody>
          <a:bodyPr anchor="ctr"/>
          <a:lstStyle/>
          <a:p>
            <a:pPr algn="l"/>
            <a:r>
              <a:rPr lang="en-US" b="1" dirty="0" smtClean="0">
                <a:solidFill>
                  <a:schemeClr val="tx2"/>
                </a:solidFill>
                <a:latin typeface="Arial" charset="0"/>
              </a:rPr>
              <a:t>(</a:t>
            </a:r>
            <a:r>
              <a:rPr lang="en-US" b="1" dirty="0">
                <a:solidFill>
                  <a:schemeClr val="tx2"/>
                </a:solidFill>
                <a:latin typeface="Arial" charset="0"/>
              </a:rPr>
              <a:t>N = 8,526,096)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uiExpand="1" build="p"/>
      <p:bldP spid="9227"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38915"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3891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38917" name="Line 13"/>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p:spPr>
        <p:txBody>
          <a:bodyPr wrap="none" anchor="ctr"/>
          <a:lstStyle/>
          <a:p>
            <a:endParaRPr lang="en-US"/>
          </a:p>
        </p:txBody>
      </p:sp>
      <p:sp>
        <p:nvSpPr>
          <p:cNvPr id="38918" name="Line 14"/>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a:p>
        </p:txBody>
      </p:sp>
      <p:sp>
        <p:nvSpPr>
          <p:cNvPr id="38919" name="Line 15"/>
          <p:cNvSpPr>
            <a:spLocks noChangeShapeType="1"/>
          </p:cNvSpPr>
          <p:nvPr/>
        </p:nvSpPr>
        <p:spPr bwMode="auto">
          <a:xfrm>
            <a:off x="3857625" y="2362200"/>
            <a:ext cx="3600450" cy="2362200"/>
          </a:xfrm>
          <a:prstGeom prst="line">
            <a:avLst/>
          </a:prstGeom>
          <a:noFill/>
          <a:ln w="9525">
            <a:solidFill>
              <a:schemeClr val="tx1"/>
            </a:solidFill>
            <a:round/>
            <a:headEnd/>
            <a:tailEnd type="triangle" w="med" len="med"/>
          </a:ln>
        </p:spPr>
        <p:txBody>
          <a:bodyPr wrap="none" anchor="ctr"/>
          <a:lstStyle/>
          <a:p>
            <a:endParaRPr lang="en-US"/>
          </a:p>
        </p:txBody>
      </p:sp>
      <p:sp>
        <p:nvSpPr>
          <p:cNvPr id="38920" name="Line 16"/>
          <p:cNvSpPr>
            <a:spLocks noChangeShapeType="1"/>
          </p:cNvSpPr>
          <p:nvPr/>
        </p:nvSpPr>
        <p:spPr bwMode="auto">
          <a:xfrm>
            <a:off x="3962400" y="3657600"/>
            <a:ext cx="3667125" cy="2133600"/>
          </a:xfrm>
          <a:prstGeom prst="line">
            <a:avLst/>
          </a:prstGeom>
          <a:noFill/>
          <a:ln w="9525">
            <a:solidFill>
              <a:schemeClr val="tx1"/>
            </a:solidFill>
            <a:round/>
            <a:headEnd/>
            <a:tailEnd type="triangle" w="med" len="med"/>
          </a:ln>
        </p:spPr>
        <p:txBody>
          <a:bodyPr wrap="none" anchor="ctr"/>
          <a:lstStyle/>
          <a:p>
            <a:endParaRPr lang="en-US"/>
          </a:p>
        </p:txBody>
      </p:sp>
      <p:sp>
        <p:nvSpPr>
          <p:cNvPr id="38921"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38922" name="Text Box 18"/>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38923" name="Text Box 19"/>
          <p:cNvSpPr txBox="1">
            <a:spLocks noChangeArrowheads="1"/>
          </p:cNvSpPr>
          <p:nvPr/>
        </p:nvSpPr>
        <p:spPr bwMode="auto">
          <a:xfrm>
            <a:off x="663575" y="152400"/>
            <a:ext cx="9204325" cy="1384995"/>
          </a:xfrm>
          <a:prstGeom prst="rect">
            <a:avLst/>
          </a:prstGeom>
          <a:noFill/>
          <a:ln w="9525">
            <a:noFill/>
            <a:miter lim="800000"/>
            <a:headEnd/>
            <a:tailEnd/>
          </a:ln>
        </p:spPr>
        <p:txBody>
          <a:bodyPr>
            <a:spAutoFit/>
          </a:bodyPr>
          <a:lstStyle/>
          <a:p>
            <a:r>
              <a:rPr lang="en-US" sz="2800" b="1" dirty="0">
                <a:latin typeface="Arial" charset="0"/>
              </a:rPr>
              <a:t>Descriptive Study:  </a:t>
            </a:r>
          </a:p>
          <a:p>
            <a:r>
              <a:rPr lang="en-US" sz="2800" b="1" dirty="0" smtClean="0">
                <a:latin typeface="Arial" charset="0"/>
              </a:rPr>
              <a:t>“Box and Sticks” Depiction </a:t>
            </a:r>
            <a:r>
              <a:rPr lang="en-US" sz="2800" b="1" dirty="0">
                <a:latin typeface="Arial" charset="0"/>
              </a:rPr>
              <a:t>of No Selection Bias (Unbiased Sampling)</a:t>
            </a:r>
            <a:endParaRPr lang="en-US" sz="2800" b="1" dirty="0">
              <a:latin typeface="Arial Unicode MS" pitchFamily="34" charset="-128"/>
            </a:endParaRPr>
          </a:p>
        </p:txBody>
      </p:sp>
      <p:sp>
        <p:nvSpPr>
          <p:cNvPr id="38924" name="Line 20"/>
          <p:cNvSpPr>
            <a:spLocks noChangeShapeType="1"/>
          </p:cNvSpPr>
          <p:nvPr/>
        </p:nvSpPr>
        <p:spPr bwMode="auto">
          <a:xfrm>
            <a:off x="1524000" y="2438400"/>
            <a:ext cx="5181600" cy="3124200"/>
          </a:xfrm>
          <a:prstGeom prst="line">
            <a:avLst/>
          </a:prstGeom>
          <a:noFill/>
          <a:ln w="9525">
            <a:solidFill>
              <a:schemeClr val="tx1"/>
            </a:solidFill>
            <a:round/>
            <a:headEnd/>
            <a:tailEnd type="triangle" w="med" len="med"/>
          </a:ln>
        </p:spPr>
        <p:txBody>
          <a:bodyPr wrap="none" anchor="ctr"/>
          <a:lstStyle/>
          <a:p>
            <a:endParaRPr lang="en-US"/>
          </a:p>
        </p:txBody>
      </p:sp>
      <p:sp>
        <p:nvSpPr>
          <p:cNvPr id="38925" name="Line 21"/>
          <p:cNvSpPr>
            <a:spLocks noChangeShapeType="1"/>
          </p:cNvSpPr>
          <p:nvPr/>
        </p:nvSpPr>
        <p:spPr bwMode="auto">
          <a:xfrm>
            <a:off x="3429000" y="2438400"/>
            <a:ext cx="3600450" cy="2362200"/>
          </a:xfrm>
          <a:prstGeom prst="line">
            <a:avLst/>
          </a:prstGeom>
          <a:noFill/>
          <a:ln w="9525">
            <a:solidFill>
              <a:schemeClr val="tx1"/>
            </a:solidFill>
            <a:round/>
            <a:headEnd/>
            <a:tailEnd type="triangle" w="med" len="med"/>
          </a:ln>
        </p:spPr>
        <p:txBody>
          <a:bodyPr wrap="none" anchor="ctr"/>
          <a:lstStyle/>
          <a:p>
            <a:endParaRPr lang="en-US"/>
          </a:p>
        </p:txBody>
      </p:sp>
      <p:sp>
        <p:nvSpPr>
          <p:cNvPr id="38926" name="Line 2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p:spPr>
        <p:txBody>
          <a:bodyPr wrap="none" anchor="ctr"/>
          <a:lstStyle/>
          <a:p>
            <a:endParaRPr lang="en-US"/>
          </a:p>
        </p:txBody>
      </p:sp>
      <p:sp>
        <p:nvSpPr>
          <p:cNvPr id="38927" name="Line 2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p:spPr>
        <p:txBody>
          <a:bodyPr wrap="none" anchor="ctr"/>
          <a:lstStyle/>
          <a:p>
            <a:endParaRPr lang="en-US"/>
          </a:p>
        </p:txBody>
      </p:sp>
      <p:sp>
        <p:nvSpPr>
          <p:cNvPr id="38928" name="Line 24"/>
          <p:cNvSpPr>
            <a:spLocks noChangeShapeType="1"/>
          </p:cNvSpPr>
          <p:nvPr/>
        </p:nvSpPr>
        <p:spPr bwMode="auto">
          <a:xfrm>
            <a:off x="2362200" y="2514600"/>
            <a:ext cx="4267200" cy="2590800"/>
          </a:xfrm>
          <a:prstGeom prst="line">
            <a:avLst/>
          </a:prstGeom>
          <a:noFill/>
          <a:ln w="9525">
            <a:solidFill>
              <a:schemeClr val="tx1"/>
            </a:solidFill>
            <a:round/>
            <a:headEnd/>
            <a:tailEnd type="triangle" w="med" len="med"/>
          </a:ln>
        </p:spPr>
        <p:txBody>
          <a:bodyPr wrap="none" anchor="ctr"/>
          <a:lstStyle/>
          <a:p>
            <a:endParaRPr lang="en-US"/>
          </a:p>
        </p:txBody>
      </p:sp>
      <p:sp>
        <p:nvSpPr>
          <p:cNvPr id="38929" name="Line 25"/>
          <p:cNvSpPr>
            <a:spLocks noChangeShapeType="1"/>
          </p:cNvSpPr>
          <p:nvPr/>
        </p:nvSpPr>
        <p:spPr bwMode="auto">
          <a:xfrm>
            <a:off x="2590800" y="3200400"/>
            <a:ext cx="4267200" cy="2590800"/>
          </a:xfrm>
          <a:prstGeom prst="line">
            <a:avLst/>
          </a:prstGeom>
          <a:noFill/>
          <a:ln w="9525">
            <a:solidFill>
              <a:schemeClr val="tx1"/>
            </a:solidFill>
            <a:round/>
            <a:headEnd/>
            <a:tailEnd type="triangle" w="med" len="med"/>
          </a:ln>
        </p:spPr>
        <p:txBody>
          <a:bodyPr wrap="none" anchor="ctr"/>
          <a:lstStyle/>
          <a:p>
            <a:endParaRPr lang="en-US"/>
          </a:p>
        </p:txBody>
      </p:sp>
      <p:sp>
        <p:nvSpPr>
          <p:cNvPr id="38930" name="Line 26"/>
          <p:cNvSpPr>
            <a:spLocks noChangeShapeType="1"/>
          </p:cNvSpPr>
          <p:nvPr/>
        </p:nvSpPr>
        <p:spPr bwMode="auto">
          <a:xfrm>
            <a:off x="1600200" y="2286000"/>
            <a:ext cx="4267200" cy="2590800"/>
          </a:xfrm>
          <a:prstGeom prst="line">
            <a:avLst/>
          </a:prstGeom>
          <a:noFill/>
          <a:ln w="9525">
            <a:solidFill>
              <a:schemeClr val="tx1"/>
            </a:solidFill>
            <a:round/>
            <a:headEnd/>
            <a:tailEnd type="triangle" w="med" len="med"/>
          </a:ln>
        </p:spPr>
        <p:txBody>
          <a:bodyPr wrap="none" anchor="ctr"/>
          <a:lstStyle/>
          <a:p>
            <a:endParaRPr lang="en-US"/>
          </a:p>
        </p:txBody>
      </p:sp>
      <p:sp>
        <p:nvSpPr>
          <p:cNvPr id="38931" name="Text Box 27"/>
          <p:cNvSpPr txBox="1">
            <a:spLocks noChangeArrowheads="1"/>
          </p:cNvSpPr>
          <p:nvPr/>
        </p:nvSpPr>
        <p:spPr bwMode="auto">
          <a:xfrm>
            <a:off x="5753100" y="1762542"/>
            <a:ext cx="4648200" cy="2123658"/>
          </a:xfrm>
          <a:prstGeom prst="rect">
            <a:avLst/>
          </a:prstGeom>
          <a:noFill/>
          <a:ln w="9525" algn="ctr">
            <a:noFill/>
            <a:miter lim="800000"/>
            <a:headEnd/>
            <a:tailEnd/>
          </a:ln>
        </p:spPr>
        <p:txBody>
          <a:bodyPr wrap="square">
            <a:spAutoFit/>
          </a:bodyPr>
          <a:lstStyle/>
          <a:p>
            <a:pPr>
              <a:spcBef>
                <a:spcPct val="50000"/>
              </a:spcBef>
            </a:pPr>
            <a:r>
              <a:rPr lang="en-US" sz="2400" dirty="0" smtClean="0">
                <a:latin typeface="+mn-lt"/>
              </a:rPr>
              <a:t>Arrow/stick is the probability of someone in study population participating in study sample</a:t>
            </a:r>
          </a:p>
          <a:p>
            <a:pPr>
              <a:spcBef>
                <a:spcPct val="50000"/>
              </a:spcBef>
            </a:pPr>
            <a:r>
              <a:rPr lang="en-US" sz="2400" b="1" dirty="0" smtClean="0">
                <a:latin typeface="+mn-lt"/>
              </a:rPr>
              <a:t>Equal weighting </a:t>
            </a:r>
            <a:r>
              <a:rPr lang="en-US" sz="2400" dirty="0" smtClean="0">
                <a:latin typeface="+mn-lt"/>
              </a:rPr>
              <a:t>of </a:t>
            </a:r>
            <a:r>
              <a:rPr lang="en-US" sz="2400" dirty="0">
                <a:latin typeface="+mn-lt"/>
              </a:rPr>
              <a:t>arrows = Equal selection probabilities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39939" name="Rectangle 1027"/>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39940" name="Text Box 102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39941" name="Line 1029"/>
          <p:cNvSpPr>
            <a:spLocks noChangeShapeType="1"/>
          </p:cNvSpPr>
          <p:nvPr/>
        </p:nvSpPr>
        <p:spPr bwMode="auto">
          <a:xfrm>
            <a:off x="3009900" y="26670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39942" name="Line 1030"/>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a:p>
        </p:txBody>
      </p:sp>
      <p:sp>
        <p:nvSpPr>
          <p:cNvPr id="39943" name="Text Box 1033"/>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39944" name="Text Box 1034"/>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39945" name="Text Box 1035"/>
          <p:cNvSpPr txBox="1">
            <a:spLocks noChangeArrowheads="1"/>
          </p:cNvSpPr>
          <p:nvPr/>
        </p:nvSpPr>
        <p:spPr bwMode="auto">
          <a:xfrm>
            <a:off x="873125" y="374650"/>
            <a:ext cx="7977188" cy="946150"/>
          </a:xfrm>
          <a:prstGeom prst="rect">
            <a:avLst/>
          </a:prstGeom>
          <a:noFill/>
          <a:ln w="9525">
            <a:noFill/>
            <a:miter lim="800000"/>
            <a:headEnd/>
            <a:tailEnd/>
          </a:ln>
        </p:spPr>
        <p:txBody>
          <a:bodyPr wrap="none">
            <a:spAutoFit/>
          </a:bodyPr>
          <a:lstStyle/>
          <a:p>
            <a:r>
              <a:rPr lang="en-US" sz="2800" b="1">
                <a:latin typeface="Arial" charset="0"/>
              </a:rPr>
              <a:t>Descriptive Study:  </a:t>
            </a:r>
          </a:p>
          <a:p>
            <a:r>
              <a:rPr lang="en-US" sz="2800" b="1">
                <a:latin typeface="Arial" charset="0"/>
              </a:rPr>
              <a:t>Depiction of Selection Bias (Biased Sampling)</a:t>
            </a:r>
          </a:p>
        </p:txBody>
      </p:sp>
      <p:sp>
        <p:nvSpPr>
          <p:cNvPr id="39946" name="Line 1038"/>
          <p:cNvSpPr>
            <a:spLocks noChangeShapeType="1"/>
          </p:cNvSpPr>
          <p:nvPr/>
        </p:nvSpPr>
        <p:spPr bwMode="auto">
          <a:xfrm>
            <a:off x="3086100" y="2514600"/>
            <a:ext cx="4648200" cy="2895600"/>
          </a:xfrm>
          <a:prstGeom prst="line">
            <a:avLst/>
          </a:prstGeom>
          <a:noFill/>
          <a:ln w="38100">
            <a:solidFill>
              <a:schemeClr val="tx1"/>
            </a:solidFill>
            <a:round/>
            <a:headEnd/>
            <a:tailEnd type="triangle" w="med" len="med"/>
          </a:ln>
        </p:spPr>
        <p:txBody>
          <a:bodyPr wrap="none" anchor="ctr"/>
          <a:lstStyle/>
          <a:p>
            <a:endParaRPr lang="en-US"/>
          </a:p>
        </p:txBody>
      </p:sp>
      <p:sp>
        <p:nvSpPr>
          <p:cNvPr id="39947" name="Line 1039"/>
          <p:cNvSpPr>
            <a:spLocks noChangeShapeType="1"/>
          </p:cNvSpPr>
          <p:nvPr/>
        </p:nvSpPr>
        <p:spPr bwMode="auto">
          <a:xfrm>
            <a:off x="1676400" y="2971800"/>
            <a:ext cx="4686300" cy="2819400"/>
          </a:xfrm>
          <a:prstGeom prst="line">
            <a:avLst/>
          </a:prstGeom>
          <a:noFill/>
          <a:ln w="9525">
            <a:solidFill>
              <a:schemeClr val="tx1"/>
            </a:solidFill>
            <a:round/>
            <a:headEnd/>
            <a:tailEnd type="triangle" w="med" len="med"/>
          </a:ln>
        </p:spPr>
        <p:txBody>
          <a:bodyPr wrap="none" anchor="ctr"/>
          <a:lstStyle/>
          <a:p>
            <a:endParaRPr lang="en-US"/>
          </a:p>
        </p:txBody>
      </p:sp>
      <p:sp>
        <p:nvSpPr>
          <p:cNvPr id="39948" name="Line 1040"/>
          <p:cNvSpPr>
            <a:spLocks noChangeShapeType="1"/>
          </p:cNvSpPr>
          <p:nvPr/>
        </p:nvSpPr>
        <p:spPr bwMode="auto">
          <a:xfrm>
            <a:off x="2362200" y="2819400"/>
            <a:ext cx="4267200" cy="2590800"/>
          </a:xfrm>
          <a:prstGeom prst="line">
            <a:avLst/>
          </a:prstGeom>
          <a:noFill/>
          <a:ln w="9525">
            <a:solidFill>
              <a:schemeClr val="tx1"/>
            </a:solidFill>
            <a:round/>
            <a:headEnd/>
            <a:tailEnd type="triangle" w="med" len="med"/>
          </a:ln>
        </p:spPr>
        <p:txBody>
          <a:bodyPr wrap="none" anchor="ctr"/>
          <a:lstStyle/>
          <a:p>
            <a:endParaRPr lang="en-US"/>
          </a:p>
        </p:txBody>
      </p:sp>
      <p:sp>
        <p:nvSpPr>
          <p:cNvPr id="39950" name="Text Box 1044"/>
          <p:cNvSpPr txBox="1">
            <a:spLocks noChangeArrowheads="1"/>
          </p:cNvSpPr>
          <p:nvPr/>
        </p:nvSpPr>
        <p:spPr bwMode="auto">
          <a:xfrm>
            <a:off x="8115300" y="4038600"/>
            <a:ext cx="1866900" cy="1552575"/>
          </a:xfrm>
          <a:prstGeom prst="rect">
            <a:avLst/>
          </a:prstGeom>
          <a:noFill/>
          <a:ln w="9525" algn="ctr">
            <a:noFill/>
            <a:miter lim="800000"/>
            <a:headEnd/>
            <a:tailEnd/>
          </a:ln>
        </p:spPr>
        <p:txBody>
          <a:bodyPr>
            <a:spAutoFit/>
          </a:bodyPr>
          <a:lstStyle/>
          <a:p>
            <a:pPr>
              <a:spcBef>
                <a:spcPct val="50000"/>
              </a:spcBef>
            </a:pPr>
            <a:r>
              <a:rPr lang="en-US" sz="2400"/>
              <a:t>e.g., Dewey backers were over-represented</a:t>
            </a:r>
          </a:p>
        </p:txBody>
      </p:sp>
      <p:sp>
        <p:nvSpPr>
          <p:cNvPr id="39951" name="Arc 1045"/>
          <p:cNvSpPr>
            <a:spLocks/>
          </p:cNvSpPr>
          <p:nvPr/>
        </p:nvSpPr>
        <p:spPr bwMode="auto">
          <a:xfrm rot="9779331" flipH="1" flipV="1">
            <a:off x="6667500" y="3200400"/>
            <a:ext cx="2362200" cy="1089025"/>
          </a:xfrm>
          <a:custGeom>
            <a:avLst/>
            <a:gdLst>
              <a:gd name="T0" fmla="*/ 0 w 43073"/>
              <a:gd name="T1" fmla="*/ 674499 h 31095"/>
              <a:gd name="T2" fmla="*/ 2241603 w 43073"/>
              <a:gd name="T3" fmla="*/ 1089025 h 31095"/>
              <a:gd name="T4" fmla="*/ 1177618 w 43073"/>
              <a:gd name="T5" fmla="*/ 756486 h 31095"/>
              <a:gd name="T6" fmla="*/ 0 60000 65536"/>
              <a:gd name="T7" fmla="*/ 0 60000 65536"/>
              <a:gd name="T8" fmla="*/ 0 60000 65536"/>
              <a:gd name="T9" fmla="*/ 0 w 43073"/>
              <a:gd name="T10" fmla="*/ 0 h 31095"/>
              <a:gd name="T11" fmla="*/ 43073 w 43073"/>
              <a:gd name="T12" fmla="*/ 31095 h 31095"/>
            </a:gdLst>
            <a:ahLst/>
            <a:cxnLst>
              <a:cxn ang="T6">
                <a:pos x="T0" y="T1"/>
              </a:cxn>
              <a:cxn ang="T7">
                <a:pos x="T2" y="T3"/>
              </a:cxn>
              <a:cxn ang="T8">
                <a:pos x="T4" y="T5"/>
              </a:cxn>
            </a:cxnLst>
            <a:rect l="T9" t="T10" r="T11" b="T12"/>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p:spPr>
        <p:txBody>
          <a:bodyPr wrap="none" anchor="ctr"/>
          <a:lstStyle/>
          <a:p>
            <a:endParaRPr lang="en-US"/>
          </a:p>
        </p:txBody>
      </p:sp>
      <p:sp>
        <p:nvSpPr>
          <p:cNvPr id="39952" name="Line 1046"/>
          <p:cNvSpPr>
            <a:spLocks noChangeShapeType="1"/>
          </p:cNvSpPr>
          <p:nvPr/>
        </p:nvSpPr>
        <p:spPr bwMode="auto">
          <a:xfrm>
            <a:off x="3695700" y="27432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39953" name="Line 1047"/>
          <p:cNvSpPr>
            <a:spLocks noChangeShapeType="1"/>
          </p:cNvSpPr>
          <p:nvPr/>
        </p:nvSpPr>
        <p:spPr bwMode="auto">
          <a:xfrm>
            <a:off x="3543300" y="25146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39954" name="Line 1048"/>
          <p:cNvSpPr>
            <a:spLocks noChangeShapeType="1"/>
          </p:cNvSpPr>
          <p:nvPr/>
        </p:nvSpPr>
        <p:spPr bwMode="auto">
          <a:xfrm>
            <a:off x="3543300" y="23622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39955" name="Line 1049"/>
          <p:cNvSpPr>
            <a:spLocks noChangeShapeType="1"/>
          </p:cNvSpPr>
          <p:nvPr/>
        </p:nvSpPr>
        <p:spPr bwMode="auto">
          <a:xfrm>
            <a:off x="1562100" y="2590800"/>
            <a:ext cx="4495800" cy="2819400"/>
          </a:xfrm>
          <a:prstGeom prst="line">
            <a:avLst/>
          </a:prstGeom>
          <a:noFill/>
          <a:ln w="9525">
            <a:solidFill>
              <a:schemeClr val="tx1"/>
            </a:solidFill>
            <a:round/>
            <a:headEnd/>
            <a:tailEnd type="triangle" w="med" len="med"/>
          </a:ln>
        </p:spPr>
        <p:txBody>
          <a:bodyPr wrap="none" anchor="ctr"/>
          <a:lstStyle/>
          <a:p>
            <a:endParaRPr lang="en-US"/>
          </a:p>
        </p:txBody>
      </p:sp>
      <p:sp>
        <p:nvSpPr>
          <p:cNvPr id="39956" name="Line 1050"/>
          <p:cNvSpPr>
            <a:spLocks noChangeShapeType="1"/>
          </p:cNvSpPr>
          <p:nvPr/>
        </p:nvSpPr>
        <p:spPr bwMode="auto">
          <a:xfrm>
            <a:off x="2933700" y="3276600"/>
            <a:ext cx="3771900" cy="2362200"/>
          </a:xfrm>
          <a:prstGeom prst="line">
            <a:avLst/>
          </a:prstGeom>
          <a:noFill/>
          <a:ln w="9525">
            <a:solidFill>
              <a:schemeClr val="tx1"/>
            </a:solidFill>
            <a:round/>
            <a:headEnd/>
            <a:tailEnd type="triangle" w="med" len="med"/>
          </a:ln>
        </p:spPr>
        <p:txBody>
          <a:bodyPr wrap="none" anchor="ctr"/>
          <a:lstStyle/>
          <a:p>
            <a:endParaRPr lang="en-US"/>
          </a:p>
        </p:txBody>
      </p:sp>
      <p:sp>
        <p:nvSpPr>
          <p:cNvPr id="39957" name="Line 1051"/>
          <p:cNvSpPr>
            <a:spLocks noChangeShapeType="1"/>
          </p:cNvSpPr>
          <p:nvPr/>
        </p:nvSpPr>
        <p:spPr bwMode="auto">
          <a:xfrm>
            <a:off x="2705100" y="2819400"/>
            <a:ext cx="4800600" cy="2895600"/>
          </a:xfrm>
          <a:prstGeom prst="line">
            <a:avLst/>
          </a:prstGeom>
          <a:noFill/>
          <a:ln w="9525">
            <a:solidFill>
              <a:schemeClr val="tx1"/>
            </a:solidFill>
            <a:round/>
            <a:headEnd/>
            <a:tailEnd type="triangle" w="med" len="med"/>
          </a:ln>
        </p:spPr>
        <p:txBody>
          <a:bodyPr wrap="none" anchor="ctr"/>
          <a:lstStyle/>
          <a:p>
            <a:endParaRPr lang="en-US"/>
          </a:p>
        </p:txBody>
      </p:sp>
      <p:sp>
        <p:nvSpPr>
          <p:cNvPr id="273436" name="Text Box 1052"/>
          <p:cNvSpPr txBox="1">
            <a:spLocks noChangeArrowheads="1"/>
          </p:cNvSpPr>
          <p:nvPr/>
        </p:nvSpPr>
        <p:spPr bwMode="auto">
          <a:xfrm>
            <a:off x="419100" y="5334000"/>
            <a:ext cx="3886200" cy="1066800"/>
          </a:xfrm>
          <a:prstGeom prst="rect">
            <a:avLst/>
          </a:prstGeom>
          <a:noFill/>
          <a:ln w="9525" algn="ctr">
            <a:noFill/>
            <a:miter lim="800000"/>
            <a:headEnd/>
            <a:tailEnd/>
          </a:ln>
        </p:spPr>
        <p:txBody>
          <a:bodyPr>
            <a:spAutoFit/>
          </a:bodyPr>
          <a:lstStyle/>
          <a:p>
            <a:pPr>
              <a:spcBef>
                <a:spcPct val="50000"/>
              </a:spcBef>
            </a:pPr>
            <a:r>
              <a:rPr lang="en-US">
                <a:solidFill>
                  <a:srgbClr val="FF3300"/>
                </a:solidFill>
                <a:latin typeface="Arial" charset="0"/>
              </a:rPr>
              <a:t>See Extra Slides for Biomedical Example</a:t>
            </a:r>
          </a:p>
        </p:txBody>
      </p:sp>
      <p:sp>
        <p:nvSpPr>
          <p:cNvPr id="23" name="Text Box 27"/>
          <p:cNvSpPr txBox="1">
            <a:spLocks noChangeArrowheads="1"/>
          </p:cNvSpPr>
          <p:nvPr/>
        </p:nvSpPr>
        <p:spPr bwMode="auto">
          <a:xfrm>
            <a:off x="5219700" y="1600200"/>
            <a:ext cx="4419600" cy="830997"/>
          </a:xfrm>
          <a:prstGeom prst="rect">
            <a:avLst/>
          </a:prstGeom>
          <a:noFill/>
          <a:ln w="9525" algn="ctr">
            <a:noFill/>
            <a:miter lim="800000"/>
            <a:headEnd/>
            <a:tailEnd/>
          </a:ln>
        </p:spPr>
        <p:txBody>
          <a:bodyPr wrap="square">
            <a:spAutoFit/>
          </a:bodyPr>
          <a:lstStyle/>
          <a:p>
            <a:pPr>
              <a:spcBef>
                <a:spcPct val="50000"/>
              </a:spcBef>
            </a:pPr>
            <a:r>
              <a:rPr lang="en-US" sz="2400" b="1" dirty="0" smtClean="0"/>
              <a:t>Unequal weighting </a:t>
            </a:r>
            <a:r>
              <a:rPr lang="en-US" sz="2400" dirty="0" smtClean="0"/>
              <a:t>of </a:t>
            </a:r>
            <a:r>
              <a:rPr lang="en-US" sz="2400" dirty="0"/>
              <a:t>arrows = </a:t>
            </a:r>
            <a:r>
              <a:rPr lang="en-US" sz="2400" dirty="0" smtClean="0"/>
              <a:t>Unequal </a:t>
            </a:r>
            <a:r>
              <a:rPr lang="en-US" sz="2400" dirty="0"/>
              <a:t>selection probabilities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rot="-2695870">
            <a:off x="3046413" y="5029200"/>
            <a:ext cx="3316287" cy="641350"/>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Efficient means of sampling an underlying cohort - A</a:t>
            </a:r>
          </a:p>
        </p:txBody>
      </p:sp>
      <p:sp>
        <p:nvSpPr>
          <p:cNvPr id="1433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biased than cohort studies - C</a:t>
            </a:r>
          </a:p>
        </p:txBody>
      </p:sp>
      <p:sp>
        <p:nvSpPr>
          <p:cNvPr id="1434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Require rare outcome - B</a:t>
            </a:r>
            <a:endParaRPr lang="en-US" sz="1800" b="1">
              <a:latin typeface="Arial" charset="0"/>
            </a:endParaRPr>
          </a:p>
        </p:txBody>
      </p:sp>
      <p:sp>
        <p:nvSpPr>
          <p:cNvPr id="1434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Are retrospective  - D</a:t>
            </a:r>
          </a:p>
        </p:txBody>
      </p:sp>
      <p:sp>
        <p:nvSpPr>
          <p:cNvPr id="14342" name="Text Box 3"/>
          <p:cNvSpPr txBox="1">
            <a:spLocks noChangeArrowheads="1"/>
          </p:cNvSpPr>
          <p:nvPr/>
        </p:nvSpPr>
        <p:spPr bwMode="auto">
          <a:xfrm>
            <a:off x="419100" y="1828800"/>
            <a:ext cx="4610100" cy="1738313"/>
          </a:xfrm>
          <a:prstGeom prst="rect">
            <a:avLst/>
          </a:prstGeom>
          <a:noFill/>
          <a:ln w="9525">
            <a:noFill/>
            <a:prstDash val="sysDot"/>
            <a:miter lim="800000"/>
            <a:headEnd/>
            <a:tailEnd/>
          </a:ln>
        </p:spPr>
        <p:txBody>
          <a:bodyPr>
            <a:spAutoFit/>
          </a:bodyPr>
          <a:lstStyle/>
          <a:p>
            <a:pPr algn="l"/>
            <a:r>
              <a:rPr lang="en-US" sz="2800" b="1">
                <a:latin typeface="Arial" charset="0"/>
              </a:rPr>
              <a:t>What best characterizes case-control studies?</a:t>
            </a:r>
          </a:p>
          <a:p>
            <a:pPr algn="l"/>
            <a:endParaRPr lang="en-US" sz="2800" b="1">
              <a:latin typeface="Arial" charset="0"/>
            </a:endParaRPr>
          </a:p>
          <a:p>
            <a:pPr algn="l"/>
            <a:endParaRPr lang="en-US" sz="240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US" smtClean="0"/>
          </a:p>
        </p:txBody>
      </p:sp>
      <p:pic>
        <p:nvPicPr>
          <p:cNvPr id="40963" name="Picture 4"/>
          <p:cNvPicPr>
            <a:picLocks noGrp="1" noChangeAspect="1" noChangeArrowheads="1"/>
          </p:cNvPicPr>
          <p:nvPr>
            <p:ph type="body" idx="1"/>
          </p:nvPr>
        </p:nvPicPr>
        <p:blipFill>
          <a:blip r:embed="rId3" cstate="print"/>
          <a:srcRect l="2234" r="3970"/>
          <a:stretch>
            <a:fillRect/>
          </a:stretch>
        </p:blipFill>
        <p:spPr>
          <a:xfrm>
            <a:off x="876300" y="763588"/>
            <a:ext cx="8077200" cy="5910262"/>
          </a:xfrm>
          <a:noFill/>
        </p:spPr>
      </p:pic>
      <p:sp>
        <p:nvSpPr>
          <p:cNvPr id="40964" name="Text Box 5"/>
          <p:cNvSpPr txBox="1">
            <a:spLocks noChangeArrowheads="1"/>
          </p:cNvSpPr>
          <p:nvPr/>
        </p:nvSpPr>
        <p:spPr bwMode="auto">
          <a:xfrm>
            <a:off x="1943100" y="2438400"/>
            <a:ext cx="7543800" cy="2308324"/>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Mortality following initiation of antiretroviral therapy in Uganda</a:t>
            </a:r>
          </a:p>
          <a:p>
            <a:pPr>
              <a:spcBef>
                <a:spcPct val="50000"/>
              </a:spcBef>
            </a:pPr>
            <a:endParaRPr lang="en-US" sz="2400" b="1" dirty="0">
              <a:latin typeface="Arial" charset="0"/>
            </a:endParaRPr>
          </a:p>
          <a:p>
            <a:pPr>
              <a:spcBef>
                <a:spcPct val="50000"/>
              </a:spcBef>
            </a:pPr>
            <a:r>
              <a:rPr lang="en-US" sz="2400" b="1" dirty="0">
                <a:latin typeface="Arial" charset="0"/>
              </a:rPr>
              <a:t>In the presence of 39% loss to </a:t>
            </a:r>
            <a:r>
              <a:rPr lang="en-US" sz="2400" b="1" dirty="0" smtClean="0">
                <a:latin typeface="Arial" charset="0"/>
              </a:rPr>
              <a:t>follow-up (drop out) </a:t>
            </a:r>
            <a:r>
              <a:rPr lang="en-US" sz="2400" b="1" dirty="0">
                <a:latin typeface="Arial" charset="0"/>
              </a:rPr>
              <a:t>at 3 </a:t>
            </a:r>
            <a:r>
              <a:rPr lang="en-US" sz="2400" b="1" dirty="0" smtClean="0">
                <a:latin typeface="Arial" charset="0"/>
              </a:rPr>
              <a:t>years (n ~ 800 lost)</a:t>
            </a:r>
            <a:endParaRPr lang="en-US" sz="2400" dirty="0">
              <a:latin typeface="Arial" charset="0"/>
            </a:endParaRPr>
          </a:p>
        </p:txBody>
      </p:sp>
      <p:sp>
        <p:nvSpPr>
          <p:cNvPr id="40965" name="Text Box 6"/>
          <p:cNvSpPr txBox="1">
            <a:spLocks noChangeArrowheads="1"/>
          </p:cNvSpPr>
          <p:nvPr/>
        </p:nvSpPr>
        <p:spPr bwMode="auto">
          <a:xfrm>
            <a:off x="1866900" y="4338638"/>
            <a:ext cx="1447800" cy="766762"/>
          </a:xfrm>
          <a:prstGeom prst="rect">
            <a:avLst/>
          </a:prstGeom>
          <a:solidFill>
            <a:schemeClr val="bg1"/>
          </a:solidFill>
          <a:ln w="9525" algn="ctr">
            <a:noFill/>
            <a:miter lim="800000"/>
            <a:headEnd/>
            <a:tailEnd/>
          </a:ln>
        </p:spPr>
        <p:txBody>
          <a:bodyPr>
            <a:spAutoFit/>
          </a:bodyPr>
          <a:lstStyle/>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p:txBody>
      </p:sp>
      <p:sp>
        <p:nvSpPr>
          <p:cNvPr id="40966" name="Text Box 7"/>
          <p:cNvSpPr txBox="1">
            <a:spLocks noChangeArrowheads="1"/>
          </p:cNvSpPr>
          <p:nvPr/>
        </p:nvSpPr>
        <p:spPr bwMode="auto">
          <a:xfrm>
            <a:off x="1790700" y="4572000"/>
            <a:ext cx="4572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p:txBody>
      </p:sp>
      <p:sp>
        <p:nvSpPr>
          <p:cNvPr id="40967" name="Text Box 8"/>
          <p:cNvSpPr txBox="1">
            <a:spLocks noChangeArrowheads="1"/>
          </p:cNvSpPr>
          <p:nvPr/>
        </p:nvSpPr>
        <p:spPr bwMode="auto">
          <a:xfrm>
            <a:off x="1866900" y="47244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p:txBody>
      </p:sp>
      <p:sp>
        <p:nvSpPr>
          <p:cNvPr id="40968" name="Text Box 9"/>
          <p:cNvSpPr txBox="1">
            <a:spLocks noChangeArrowheads="1"/>
          </p:cNvSpPr>
          <p:nvPr/>
        </p:nvSpPr>
        <p:spPr bwMode="auto">
          <a:xfrm>
            <a:off x="1790700" y="48006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p:txBody>
      </p:sp>
      <p:sp>
        <p:nvSpPr>
          <p:cNvPr id="40969" name="Text Box 10"/>
          <p:cNvSpPr txBox="1">
            <a:spLocks noChangeArrowheads="1"/>
          </p:cNvSpPr>
          <p:nvPr/>
        </p:nvSpPr>
        <p:spPr bwMode="auto">
          <a:xfrm>
            <a:off x="6057900" y="381000"/>
            <a:ext cx="3657600" cy="457200"/>
          </a:xfrm>
          <a:prstGeom prst="rect">
            <a:avLst/>
          </a:prstGeom>
          <a:solidFill>
            <a:schemeClr val="bg1"/>
          </a:solidFill>
          <a:ln w="9525" algn="ctr">
            <a:noFill/>
            <a:miter lim="800000"/>
            <a:headEnd/>
            <a:tailEnd/>
          </a:ln>
        </p:spPr>
        <p:txBody>
          <a:bodyPr>
            <a:spAutoFit/>
          </a:bodyPr>
          <a:lstStyle/>
          <a:p>
            <a:pPr>
              <a:spcBef>
                <a:spcPct val="50000"/>
              </a:spcBef>
            </a:pPr>
            <a:r>
              <a:rPr lang="en-US" sz="2400" b="1">
                <a:latin typeface="Arial" charset="0"/>
              </a:rPr>
              <a:t>Geng et al. </a:t>
            </a:r>
            <a:r>
              <a:rPr lang="en-US" sz="2400" b="1" i="1">
                <a:latin typeface="Arial" charset="0"/>
              </a:rPr>
              <a:t>JAMA</a:t>
            </a:r>
            <a:r>
              <a:rPr lang="en-US" sz="2400" b="1">
                <a:latin typeface="Arial" charset="0"/>
              </a:rPr>
              <a:t> 2008</a:t>
            </a:r>
            <a:endParaRPr lang="en-US" sz="2400">
              <a:latin typeface="Arial" charset="0"/>
            </a:endParaRPr>
          </a:p>
        </p:txBody>
      </p:sp>
      <p:sp>
        <p:nvSpPr>
          <p:cNvPr id="40970" name="Text Box 11"/>
          <p:cNvSpPr txBox="1">
            <a:spLocks noChangeArrowheads="1"/>
          </p:cNvSpPr>
          <p:nvPr/>
        </p:nvSpPr>
        <p:spPr bwMode="auto">
          <a:xfrm>
            <a:off x="1790700" y="457200"/>
            <a:ext cx="3810000" cy="1077218"/>
          </a:xfrm>
          <a:prstGeom prst="rect">
            <a:avLst/>
          </a:prstGeom>
          <a:noFill/>
          <a:ln w="9525" algn="ctr">
            <a:noFill/>
            <a:miter lim="800000"/>
            <a:headEnd/>
            <a:tailEnd/>
          </a:ln>
        </p:spPr>
        <p:txBody>
          <a:bodyPr>
            <a:spAutoFit/>
          </a:bodyPr>
          <a:lstStyle/>
          <a:p>
            <a:r>
              <a:rPr lang="en-US" b="1" dirty="0">
                <a:latin typeface="Arial" charset="0"/>
              </a:rPr>
              <a:t>Longitudinal </a:t>
            </a:r>
            <a:r>
              <a:rPr lang="en-US" b="1" dirty="0" smtClean="0">
                <a:latin typeface="Arial" charset="0"/>
              </a:rPr>
              <a:t>descriptive study</a:t>
            </a:r>
            <a:endParaRPr lang="en-US" b="1" dirty="0">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4198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Assume all lost are dead - A</a:t>
            </a:r>
          </a:p>
        </p:txBody>
      </p:sp>
      <p:sp>
        <p:nvSpPr>
          <p:cNvPr id="4198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Some other idea - E</a:t>
            </a:r>
          </a:p>
        </p:txBody>
      </p:sp>
      <p:sp>
        <p:nvSpPr>
          <p:cNvPr id="4198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Consult a biostatistician - C</a:t>
            </a:r>
          </a:p>
        </p:txBody>
      </p:sp>
      <p:sp>
        <p:nvSpPr>
          <p:cNvPr id="4199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a:latin typeface="Arial" charset="0"/>
              </a:rPr>
              <a:t>Match losses to nat’l death index</a:t>
            </a:r>
            <a:r>
              <a:rPr lang="en-US" sz="1800">
                <a:latin typeface="Arial" charset="0"/>
              </a:rPr>
              <a:t> - B</a:t>
            </a:r>
            <a:endParaRPr lang="en-US" sz="1800" b="1">
              <a:latin typeface="Arial" charset="0"/>
            </a:endParaRPr>
          </a:p>
        </p:txBody>
      </p:sp>
      <p:sp>
        <p:nvSpPr>
          <p:cNvPr id="4199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a:latin typeface="Arial" charset="0"/>
              </a:rPr>
              <a:t>Hopeless; choose another project</a:t>
            </a:r>
            <a:r>
              <a:rPr lang="en-US" sz="1800">
                <a:latin typeface="Arial" charset="0"/>
              </a:rPr>
              <a:t> - D</a:t>
            </a:r>
          </a:p>
        </p:txBody>
      </p:sp>
      <p:pic>
        <p:nvPicPr>
          <p:cNvPr id="41992" name="Picture 13"/>
          <p:cNvPicPr>
            <a:picLocks noChangeAspect="1" noChangeArrowheads="1"/>
          </p:cNvPicPr>
          <p:nvPr/>
        </p:nvPicPr>
        <p:blipFill>
          <a:blip r:embed="rId3" cstate="print"/>
          <a:srcRect l="2234" r="3970"/>
          <a:stretch>
            <a:fillRect/>
          </a:stretch>
        </p:blipFill>
        <p:spPr bwMode="auto">
          <a:xfrm>
            <a:off x="419100" y="304800"/>
            <a:ext cx="4827588" cy="3810000"/>
          </a:xfrm>
          <a:prstGeom prst="rect">
            <a:avLst/>
          </a:prstGeom>
          <a:noFill/>
          <a:ln w="9525">
            <a:noFill/>
            <a:miter lim="800000"/>
            <a:headEnd/>
            <a:tailEnd/>
          </a:ln>
        </p:spPr>
      </p:pic>
      <p:grpSp>
        <p:nvGrpSpPr>
          <p:cNvPr id="41993" name="Group 14"/>
          <p:cNvGrpSpPr>
            <a:grpSpLocks/>
          </p:cNvGrpSpPr>
          <p:nvPr/>
        </p:nvGrpSpPr>
        <p:grpSpPr bwMode="auto">
          <a:xfrm>
            <a:off x="944563" y="1370013"/>
            <a:ext cx="4503737" cy="1982787"/>
            <a:chOff x="640" y="912"/>
            <a:chExt cx="3224" cy="1316"/>
          </a:xfrm>
        </p:grpSpPr>
        <p:sp>
          <p:nvSpPr>
            <p:cNvPr id="41996" name="Text Box 15"/>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dirty="0">
                  <a:latin typeface="Arial" charset="0"/>
                </a:rPr>
                <a:t>Mortality following initiation of </a:t>
              </a:r>
            </a:p>
            <a:p>
              <a:pPr>
                <a:spcBef>
                  <a:spcPct val="50000"/>
                </a:spcBef>
              </a:pPr>
              <a:r>
                <a:rPr lang="en-US" sz="1600" b="1" dirty="0">
                  <a:latin typeface="Arial" charset="0"/>
                </a:rPr>
                <a:t>antiretroviral therapy in Uganda</a:t>
              </a:r>
            </a:p>
            <a:p>
              <a:pPr>
                <a:spcBef>
                  <a:spcPct val="50000"/>
                </a:spcBef>
              </a:pPr>
              <a:endParaRPr lang="en-US" sz="1600" b="1" dirty="0">
                <a:latin typeface="Arial" charset="0"/>
              </a:endParaRPr>
            </a:p>
            <a:p>
              <a:pPr>
                <a:spcBef>
                  <a:spcPct val="50000"/>
                </a:spcBef>
              </a:pPr>
              <a:r>
                <a:rPr lang="en-US" sz="1600" b="1" dirty="0">
                  <a:latin typeface="Arial" charset="0"/>
                </a:rPr>
                <a:t>In the presence of 39% loss to </a:t>
              </a:r>
              <a:r>
                <a:rPr lang="en-US" sz="1600" b="1" dirty="0" smtClean="0">
                  <a:latin typeface="Arial" charset="0"/>
                </a:rPr>
                <a:t>follow-up (drop out) </a:t>
              </a:r>
              <a:r>
                <a:rPr lang="en-US" sz="1600" b="1" dirty="0">
                  <a:latin typeface="Arial" charset="0"/>
                </a:rPr>
                <a:t>at 3 </a:t>
              </a:r>
              <a:r>
                <a:rPr lang="en-US" sz="1600" b="1" dirty="0" err="1">
                  <a:latin typeface="Arial" charset="0"/>
                </a:rPr>
                <a:t>yrs</a:t>
              </a:r>
              <a:endParaRPr lang="en-US" sz="1600" dirty="0">
                <a:latin typeface="Arial" charset="0"/>
              </a:endParaRPr>
            </a:p>
          </p:txBody>
        </p:sp>
        <p:sp>
          <p:nvSpPr>
            <p:cNvPr id="41997" name="Text Box 16"/>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a:p>
          </p:txBody>
        </p:sp>
        <p:sp>
          <p:nvSpPr>
            <p:cNvPr id="41998" name="Text Box 17"/>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sp>
          <p:nvSpPr>
            <p:cNvPr id="41999" name="Text Box 18"/>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grpSp>
      <p:sp>
        <p:nvSpPr>
          <p:cNvPr id="41994" name="Text Box 19"/>
          <p:cNvSpPr txBox="1">
            <a:spLocks noChangeArrowheads="1"/>
          </p:cNvSpPr>
          <p:nvPr/>
        </p:nvSpPr>
        <p:spPr bwMode="auto">
          <a:xfrm>
            <a:off x="1077913" y="2763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sp>
        <p:nvSpPr>
          <p:cNvPr id="41995" name="Text Box 20"/>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a:latin typeface="Arial" charset="0"/>
            </a:endParaRPr>
          </a:p>
          <a:p>
            <a:pPr algn="l"/>
            <a:endParaRPr lang="en-US" sz="2400">
              <a:latin typeface="Arial" charset="0"/>
            </a:endParaRPr>
          </a:p>
          <a:p>
            <a:pPr algn="l"/>
            <a:r>
              <a:rPr lang="en-US" sz="2400">
                <a:latin typeface="Arial" charset="0"/>
              </a:rPr>
              <a:t>What else to do at this point? </a:t>
            </a:r>
          </a:p>
        </p:txBody>
      </p:sp>
      <p:sp>
        <p:nvSpPr>
          <p:cNvPr id="2" name="TextBox 1"/>
          <p:cNvSpPr txBox="1"/>
          <p:nvPr/>
        </p:nvSpPr>
        <p:spPr>
          <a:xfrm>
            <a:off x="1022792" y="3062764"/>
            <a:ext cx="189984" cy="246221"/>
          </a:xfrm>
          <a:prstGeom prst="rect">
            <a:avLst/>
          </a:prstGeom>
          <a:solidFill>
            <a:schemeClr val="bg1"/>
          </a:solidFill>
        </p:spPr>
        <p:txBody>
          <a:bodyPr wrap="square" rtlCol="0">
            <a:spAutoFit/>
          </a:bodyPr>
          <a:lstStyle/>
          <a:p>
            <a:endParaRPr lang="en-US" sz="1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4301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Assume all lost are dead - A</a:t>
            </a:r>
          </a:p>
        </p:txBody>
      </p:sp>
      <p:sp>
        <p:nvSpPr>
          <p:cNvPr id="43012" name="Text Box 7"/>
          <p:cNvSpPr txBox="1">
            <a:spLocks noChangeArrowheads="1"/>
          </p:cNvSpPr>
          <p:nvPr/>
        </p:nvSpPr>
        <p:spPr bwMode="auto">
          <a:xfrm rot="-2695870">
            <a:off x="8088313" y="4776788"/>
            <a:ext cx="2476500"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Some other idea - E</a:t>
            </a:r>
          </a:p>
        </p:txBody>
      </p:sp>
      <p:sp>
        <p:nvSpPr>
          <p:cNvPr id="43013"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Consult a biostatistician - C</a:t>
            </a:r>
          </a:p>
        </p:txBody>
      </p:sp>
      <p:sp>
        <p:nvSpPr>
          <p:cNvPr id="4301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a:latin typeface="Arial" charset="0"/>
              </a:rPr>
              <a:t>Match losses to nat’l death index</a:t>
            </a:r>
            <a:r>
              <a:rPr lang="en-US" sz="1800">
                <a:latin typeface="Arial" charset="0"/>
              </a:rPr>
              <a:t> - B</a:t>
            </a:r>
            <a:endParaRPr lang="en-US" sz="1800" b="1">
              <a:latin typeface="Arial" charset="0"/>
            </a:endParaRPr>
          </a:p>
        </p:txBody>
      </p:sp>
      <p:sp>
        <p:nvSpPr>
          <p:cNvPr id="43015"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a:latin typeface="Arial" charset="0"/>
              </a:rPr>
              <a:t>Hopeless; choose another project</a:t>
            </a:r>
            <a:r>
              <a:rPr lang="en-US" sz="1800">
                <a:latin typeface="Arial" charset="0"/>
              </a:rPr>
              <a:t> - D</a:t>
            </a:r>
          </a:p>
        </p:txBody>
      </p:sp>
      <p:pic>
        <p:nvPicPr>
          <p:cNvPr id="43016" name="Picture 8"/>
          <p:cNvPicPr>
            <a:picLocks noChangeAspect="1" noChangeArrowheads="1"/>
          </p:cNvPicPr>
          <p:nvPr/>
        </p:nvPicPr>
        <p:blipFill>
          <a:blip r:embed="rId3" cstate="print"/>
          <a:srcRect l="2234" r="3970"/>
          <a:stretch>
            <a:fillRect/>
          </a:stretch>
        </p:blipFill>
        <p:spPr bwMode="auto">
          <a:xfrm>
            <a:off x="419100" y="304800"/>
            <a:ext cx="4827588" cy="3810000"/>
          </a:xfrm>
          <a:prstGeom prst="rect">
            <a:avLst/>
          </a:prstGeom>
          <a:noFill/>
          <a:ln w="9525">
            <a:noFill/>
            <a:miter lim="800000"/>
            <a:headEnd/>
            <a:tailEnd/>
          </a:ln>
        </p:spPr>
      </p:pic>
      <p:grpSp>
        <p:nvGrpSpPr>
          <p:cNvPr id="43017" name="Group 9"/>
          <p:cNvGrpSpPr>
            <a:grpSpLocks/>
          </p:cNvGrpSpPr>
          <p:nvPr/>
        </p:nvGrpSpPr>
        <p:grpSpPr bwMode="auto">
          <a:xfrm>
            <a:off x="944563" y="1389063"/>
            <a:ext cx="4503737" cy="1982787"/>
            <a:chOff x="640" y="912"/>
            <a:chExt cx="3224" cy="1316"/>
          </a:xfrm>
        </p:grpSpPr>
        <p:sp>
          <p:nvSpPr>
            <p:cNvPr id="43020" name="Text Box 10"/>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a:latin typeface="Arial" charset="0"/>
                </a:rPr>
                <a:t>Mortality following initiation of </a:t>
              </a:r>
            </a:p>
            <a:p>
              <a:pPr>
                <a:spcBef>
                  <a:spcPct val="50000"/>
                </a:spcBef>
              </a:pPr>
              <a:r>
                <a:rPr lang="en-US" sz="1600" b="1">
                  <a:latin typeface="Arial" charset="0"/>
                </a:rPr>
                <a:t>antiretroviral therapy in Uganda</a:t>
              </a:r>
            </a:p>
            <a:p>
              <a:pPr>
                <a:spcBef>
                  <a:spcPct val="50000"/>
                </a:spcBef>
              </a:pPr>
              <a:endParaRPr lang="en-US" sz="1600" b="1">
                <a:latin typeface="Arial" charset="0"/>
              </a:endParaRPr>
            </a:p>
            <a:p>
              <a:pPr>
                <a:spcBef>
                  <a:spcPct val="50000"/>
                </a:spcBef>
              </a:pPr>
              <a:r>
                <a:rPr lang="en-US" sz="1600" b="1">
                  <a:latin typeface="Arial" charset="0"/>
                </a:rPr>
                <a:t>In the presence of 39% loss to follow-up at 3 yrs</a:t>
              </a:r>
              <a:endParaRPr lang="en-US" sz="1600">
                <a:latin typeface="Arial" charset="0"/>
              </a:endParaRPr>
            </a:p>
          </p:txBody>
        </p:sp>
        <p:sp>
          <p:nvSpPr>
            <p:cNvPr id="43021" name="Text Box 11"/>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a:p>
          </p:txBody>
        </p:sp>
        <p:sp>
          <p:nvSpPr>
            <p:cNvPr id="43022" name="Text Box 12"/>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sp>
          <p:nvSpPr>
            <p:cNvPr id="43023" name="Text Box 13"/>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grpSp>
      <p:sp>
        <p:nvSpPr>
          <p:cNvPr id="43018" name="Text Box 14"/>
          <p:cNvSpPr txBox="1">
            <a:spLocks noChangeArrowheads="1"/>
          </p:cNvSpPr>
          <p:nvPr/>
        </p:nvSpPr>
        <p:spPr bwMode="auto">
          <a:xfrm>
            <a:off x="1077913" y="2763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sp>
        <p:nvSpPr>
          <p:cNvPr id="43019" name="Text Box 15"/>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a:latin typeface="Arial" charset="0"/>
            </a:endParaRPr>
          </a:p>
          <a:p>
            <a:pPr algn="l"/>
            <a:endParaRPr lang="en-US" sz="2400">
              <a:latin typeface="Arial" charset="0"/>
            </a:endParaRPr>
          </a:p>
          <a:p>
            <a:pPr algn="l"/>
            <a:r>
              <a:rPr lang="en-US" sz="2400">
                <a:latin typeface="Arial" charset="0"/>
              </a:rPr>
              <a:t>What else to do at this point?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smtClean="0"/>
          </a:p>
        </p:txBody>
      </p:sp>
      <p:pic>
        <p:nvPicPr>
          <p:cNvPr id="44035" name="Picture 4"/>
          <p:cNvPicPr>
            <a:picLocks noGrp="1" noChangeAspect="1" noChangeArrowheads="1"/>
          </p:cNvPicPr>
          <p:nvPr>
            <p:ph type="body" idx="1"/>
          </p:nvPr>
        </p:nvPicPr>
        <p:blipFill rotWithShape="1">
          <a:blip r:embed="rId3" cstate="print"/>
          <a:srcRect r="1681"/>
          <a:stretch/>
        </p:blipFill>
        <p:spPr>
          <a:xfrm>
            <a:off x="266700" y="228600"/>
            <a:ext cx="8915400" cy="6637338"/>
          </a:xfrm>
          <a:noFill/>
        </p:spPr>
      </p:pic>
      <p:sp>
        <p:nvSpPr>
          <p:cNvPr id="44036" name="Text Box 5"/>
          <p:cNvSpPr txBox="1">
            <a:spLocks noChangeArrowheads="1"/>
          </p:cNvSpPr>
          <p:nvPr/>
        </p:nvSpPr>
        <p:spPr bwMode="auto">
          <a:xfrm>
            <a:off x="1714500" y="228600"/>
            <a:ext cx="8001000" cy="1754326"/>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Mortality following initiation of antiretroviral therapy in Uganda</a:t>
            </a:r>
          </a:p>
          <a:p>
            <a:pPr>
              <a:spcBef>
                <a:spcPct val="50000"/>
              </a:spcBef>
            </a:pPr>
            <a:r>
              <a:rPr lang="en-US" sz="2400" b="1" dirty="0">
                <a:latin typeface="Arial" charset="0"/>
              </a:rPr>
              <a:t>Accounting for losses to follow-up by tracking down vital status of a </a:t>
            </a:r>
            <a:r>
              <a:rPr lang="en-US" sz="2400" b="1" u="sng" dirty="0">
                <a:latin typeface="Arial" charset="0"/>
              </a:rPr>
              <a:t>sample</a:t>
            </a:r>
            <a:r>
              <a:rPr lang="en-US" sz="2400" b="1" dirty="0">
                <a:latin typeface="Arial" charset="0"/>
              </a:rPr>
              <a:t> of the lost in the community</a:t>
            </a:r>
            <a:endParaRPr lang="en-US" sz="2400" dirty="0">
              <a:latin typeface="Arial" charset="0"/>
            </a:endParaRPr>
          </a:p>
        </p:txBody>
      </p:sp>
      <p:sp>
        <p:nvSpPr>
          <p:cNvPr id="44037" name="Text Box 6"/>
          <p:cNvSpPr txBox="1">
            <a:spLocks noChangeArrowheads="1"/>
          </p:cNvSpPr>
          <p:nvPr/>
        </p:nvSpPr>
        <p:spPr bwMode="auto">
          <a:xfrm>
            <a:off x="4610100" y="4648200"/>
            <a:ext cx="2209800" cy="457200"/>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Naive estimate</a:t>
            </a:r>
          </a:p>
        </p:txBody>
      </p:sp>
      <p:sp>
        <p:nvSpPr>
          <p:cNvPr id="44038" name="Text Box 7"/>
          <p:cNvSpPr txBox="1">
            <a:spLocks noChangeArrowheads="1"/>
          </p:cNvSpPr>
          <p:nvPr/>
        </p:nvSpPr>
        <p:spPr bwMode="auto">
          <a:xfrm>
            <a:off x="1714500" y="2819400"/>
            <a:ext cx="2209800" cy="1200329"/>
          </a:xfrm>
          <a:prstGeom prst="rect">
            <a:avLst/>
          </a:prstGeom>
          <a:noFill/>
          <a:ln w="9525" algn="ctr">
            <a:noFill/>
            <a:miter lim="800000"/>
            <a:headEnd/>
            <a:tailEnd/>
          </a:ln>
        </p:spPr>
        <p:txBody>
          <a:bodyPr>
            <a:spAutoFit/>
          </a:bodyPr>
          <a:lstStyle/>
          <a:p>
            <a:pPr>
              <a:spcBef>
                <a:spcPct val="50000"/>
              </a:spcBef>
            </a:pPr>
            <a:r>
              <a:rPr lang="en-US" sz="2400" dirty="0" smtClean="0">
                <a:latin typeface="Arial" charset="0"/>
              </a:rPr>
              <a:t>Sample-Corrected </a:t>
            </a:r>
            <a:r>
              <a:rPr lang="en-US" sz="2400" dirty="0">
                <a:latin typeface="Arial" charset="0"/>
              </a:rPr>
              <a:t>estimate</a:t>
            </a:r>
          </a:p>
        </p:txBody>
      </p:sp>
      <p:sp>
        <p:nvSpPr>
          <p:cNvPr id="44039" name="Text Box 9"/>
          <p:cNvSpPr txBox="1">
            <a:spLocks noChangeArrowheads="1"/>
          </p:cNvSpPr>
          <p:nvPr/>
        </p:nvSpPr>
        <p:spPr bwMode="auto">
          <a:xfrm>
            <a:off x="7353300" y="3352800"/>
            <a:ext cx="2209800" cy="457200"/>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Selection bias</a:t>
            </a:r>
          </a:p>
        </p:txBody>
      </p:sp>
      <p:sp>
        <p:nvSpPr>
          <p:cNvPr id="44040" name="Text Box 11"/>
          <p:cNvSpPr txBox="1">
            <a:spLocks noChangeArrowheads="1"/>
          </p:cNvSpPr>
          <p:nvPr/>
        </p:nvSpPr>
        <p:spPr bwMode="auto">
          <a:xfrm>
            <a:off x="7200900" y="3657600"/>
            <a:ext cx="2438400" cy="457200"/>
          </a:xfrm>
          <a:prstGeom prst="rect">
            <a:avLst/>
          </a:prstGeom>
          <a:noFill/>
          <a:ln w="9525" algn="ctr">
            <a:noFill/>
            <a:miter lim="800000"/>
            <a:headEnd/>
            <a:tailEnd/>
          </a:ln>
        </p:spPr>
        <p:txBody>
          <a:bodyPr>
            <a:spAutoFit/>
          </a:bodyPr>
          <a:lstStyle/>
          <a:p>
            <a:pPr>
              <a:spcBef>
                <a:spcPct val="50000"/>
              </a:spcBef>
            </a:pPr>
            <a:r>
              <a:rPr lang="en-US" sz="2400" dirty="0"/>
              <a:t>(5-fold change)</a:t>
            </a:r>
          </a:p>
        </p:txBody>
      </p:sp>
      <p:sp>
        <p:nvSpPr>
          <p:cNvPr id="44041" name="AutoShape 12"/>
          <p:cNvSpPr>
            <a:spLocks/>
          </p:cNvSpPr>
          <p:nvPr/>
        </p:nvSpPr>
        <p:spPr bwMode="auto">
          <a:xfrm>
            <a:off x="9182100" y="2514600"/>
            <a:ext cx="457200" cy="2362200"/>
          </a:xfrm>
          <a:prstGeom prst="rightBrace">
            <a:avLst>
              <a:gd name="adj1" fmla="val 43056"/>
              <a:gd name="adj2" fmla="val 44792"/>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smtClean="0"/>
              <a:t>Selection Bias (It is not just selection)</a:t>
            </a:r>
            <a:br>
              <a:rPr lang="en-US" dirty="0" smtClean="0"/>
            </a:br>
            <a:endParaRPr lang="en-US" dirty="0" smtClean="0"/>
          </a:p>
        </p:txBody>
      </p:sp>
      <p:sp>
        <p:nvSpPr>
          <p:cNvPr id="35843" name="Rectangle 3"/>
          <p:cNvSpPr>
            <a:spLocks noGrp="1" noChangeArrowheads="1"/>
          </p:cNvSpPr>
          <p:nvPr>
            <p:ph type="body" idx="1"/>
          </p:nvPr>
        </p:nvSpPr>
        <p:spPr>
          <a:xfrm>
            <a:off x="38100" y="609600"/>
            <a:ext cx="10287000" cy="6019800"/>
          </a:xfrm>
        </p:spPr>
        <p:txBody>
          <a:bodyPr/>
          <a:lstStyle/>
          <a:p>
            <a:pPr>
              <a:lnSpc>
                <a:spcPct val="110000"/>
              </a:lnSpc>
              <a:buFontTx/>
              <a:buNone/>
            </a:pPr>
            <a:r>
              <a:rPr lang="en-US" sz="2800" b="1" dirty="0" smtClean="0"/>
              <a:t> </a:t>
            </a:r>
            <a:r>
              <a:rPr lang="en-US" sz="2800" b="1" u="sng" dirty="0" smtClean="0"/>
              <a:t>Definition</a:t>
            </a:r>
            <a:r>
              <a:rPr lang="en-US" sz="2800" dirty="0" smtClean="0"/>
              <a:t>: </a:t>
            </a:r>
            <a:r>
              <a:rPr lang="en-US" sz="2400" dirty="0" smtClean="0"/>
              <a:t>When study sample not representative of source population  </a:t>
            </a:r>
          </a:p>
          <a:p>
            <a:pPr>
              <a:lnSpc>
                <a:spcPct val="110000"/>
              </a:lnSpc>
            </a:pPr>
            <a:r>
              <a:rPr lang="en-US" sz="2800" b="1" dirty="0" smtClean="0"/>
              <a:t>In a Descriptive Study</a:t>
            </a:r>
          </a:p>
          <a:p>
            <a:pPr lvl="1">
              <a:lnSpc>
                <a:spcPct val="110000"/>
              </a:lnSpc>
            </a:pPr>
            <a:r>
              <a:rPr lang="en-US" sz="2400" dirty="0" smtClean="0"/>
              <a:t>Bias caused when persons in source population have different (unequal) probabilities of being selected for/</a:t>
            </a:r>
            <a:r>
              <a:rPr lang="en-US" sz="2400" dirty="0" smtClean="0">
                <a:solidFill>
                  <a:srgbClr val="FF0000"/>
                </a:solidFill>
              </a:rPr>
              <a:t>retained</a:t>
            </a:r>
            <a:r>
              <a:rPr lang="en-US" sz="2400" dirty="0" smtClean="0"/>
              <a:t> in study sample</a:t>
            </a:r>
          </a:p>
          <a:p>
            <a:pPr lvl="1">
              <a:lnSpc>
                <a:spcPct val="110000"/>
              </a:lnSpc>
            </a:pPr>
            <a:r>
              <a:rPr lang="en-US" sz="2400" dirty="0" smtClean="0"/>
              <a:t>Occurs when the participants/</a:t>
            </a:r>
            <a:r>
              <a:rPr lang="en-US" sz="2400" dirty="0" smtClean="0">
                <a:solidFill>
                  <a:srgbClr val="FF0000"/>
                </a:solidFill>
              </a:rPr>
              <a:t>follow-up</a:t>
            </a:r>
            <a:r>
              <a:rPr lang="en-US" sz="2400" dirty="0" smtClean="0"/>
              <a:t> in the study sample are </a:t>
            </a:r>
            <a:r>
              <a:rPr lang="en-US" sz="2400" u="sng" dirty="0" smtClean="0"/>
              <a:t>not representative</a:t>
            </a:r>
            <a:r>
              <a:rPr lang="en-US" sz="2400" dirty="0" smtClean="0"/>
              <a:t> of the persons/</a:t>
            </a:r>
            <a:r>
              <a:rPr lang="en-US" sz="2400" dirty="0" smtClean="0">
                <a:solidFill>
                  <a:srgbClr val="FF0000"/>
                </a:solidFill>
              </a:rPr>
              <a:t>follow-up</a:t>
            </a:r>
            <a:r>
              <a:rPr lang="en-US" sz="2400" dirty="0" smtClean="0"/>
              <a:t> in the source population</a:t>
            </a:r>
          </a:p>
          <a:p>
            <a:pPr lvl="2">
              <a:lnSpc>
                <a:spcPct val="110000"/>
              </a:lnSpc>
            </a:pPr>
            <a:endParaRPr lang="en-US" sz="800" dirty="0" smtClean="0"/>
          </a:p>
          <a:p>
            <a:pPr>
              <a:lnSpc>
                <a:spcPct val="110000"/>
              </a:lnSpc>
            </a:pPr>
            <a:r>
              <a:rPr lang="en-US" sz="2800" b="1" dirty="0" smtClean="0">
                <a:solidFill>
                  <a:schemeClr val="accent3">
                    <a:lumMod val="75000"/>
                  </a:schemeClr>
                </a:solidFill>
              </a:rPr>
              <a:t>In an Analytic Study</a:t>
            </a:r>
            <a:r>
              <a:rPr lang="en-US" sz="2800" dirty="0" smtClean="0">
                <a:solidFill>
                  <a:schemeClr val="accent3">
                    <a:lumMod val="75000"/>
                  </a:schemeClr>
                </a:solidFill>
              </a:rPr>
              <a:t> (Where most of the attention goes)</a:t>
            </a:r>
          </a:p>
          <a:p>
            <a:pPr lvl="1">
              <a:lnSpc>
                <a:spcPct val="110000"/>
              </a:lnSpc>
            </a:pPr>
            <a:r>
              <a:rPr lang="en-US" sz="2400" dirty="0" smtClean="0">
                <a:solidFill>
                  <a:schemeClr val="accent3">
                    <a:lumMod val="75000"/>
                  </a:schemeClr>
                </a:solidFill>
              </a:rPr>
              <a:t>Bias caused when persons in source population have different (unequal) probabilities of being selected for/retained in study sample</a:t>
            </a:r>
          </a:p>
          <a:p>
            <a:pPr lvl="2">
              <a:lnSpc>
                <a:spcPct val="110000"/>
              </a:lnSpc>
            </a:pPr>
            <a:r>
              <a:rPr lang="en-US" dirty="0" smtClean="0">
                <a:solidFill>
                  <a:schemeClr val="accent3">
                    <a:lumMod val="75000"/>
                  </a:schemeClr>
                </a:solidFill>
              </a:rPr>
              <a:t>And these differing (unequal) probabilities are influenced by (or associated with) both </a:t>
            </a:r>
            <a:r>
              <a:rPr lang="en-US" u="sng" dirty="0" smtClean="0">
                <a:solidFill>
                  <a:schemeClr val="accent3">
                    <a:lumMod val="75000"/>
                  </a:schemeClr>
                </a:solidFill>
              </a:rPr>
              <a:t>exposure</a:t>
            </a:r>
            <a:r>
              <a:rPr lang="en-US" dirty="0" smtClean="0">
                <a:solidFill>
                  <a:schemeClr val="accent3">
                    <a:lumMod val="75000"/>
                  </a:schemeClr>
                </a:solidFill>
              </a:rPr>
              <a:t> </a:t>
            </a:r>
            <a:r>
              <a:rPr lang="en-US" i="1" dirty="0" smtClean="0">
                <a:solidFill>
                  <a:schemeClr val="accent3">
                    <a:lumMod val="75000"/>
                  </a:schemeClr>
                </a:solidFill>
              </a:rPr>
              <a:t>and</a:t>
            </a:r>
            <a:r>
              <a:rPr lang="en-US" dirty="0" smtClean="0">
                <a:solidFill>
                  <a:schemeClr val="accent3">
                    <a:lumMod val="75000"/>
                  </a:schemeClr>
                </a:solidFill>
              </a:rPr>
              <a:t> </a:t>
            </a:r>
            <a:r>
              <a:rPr lang="en-US" u="sng" dirty="0" smtClean="0">
                <a:solidFill>
                  <a:schemeClr val="accent3">
                    <a:lumMod val="75000"/>
                  </a:schemeClr>
                </a:solidFill>
              </a:rPr>
              <a:t>outcome</a:t>
            </a:r>
            <a:r>
              <a:rPr lang="en-US" dirty="0" smtClean="0">
                <a:solidFill>
                  <a:schemeClr val="accent3">
                    <a:lumMod val="75000"/>
                  </a:schemeClr>
                </a:solidFill>
              </a:rPr>
              <a:t> of interest</a:t>
            </a:r>
          </a:p>
          <a:p>
            <a:pPr lvl="1">
              <a:lnSpc>
                <a:spcPct val="110000"/>
              </a:lnSpc>
            </a:pPr>
            <a:r>
              <a:rPr lang="en-US" sz="2400" dirty="0" smtClean="0">
                <a:solidFill>
                  <a:schemeClr val="accent3">
                    <a:lumMod val="75000"/>
                  </a:schemeClr>
                </a:solidFill>
              </a:rPr>
              <a:t>Occurs when subjects in study sample have </a:t>
            </a:r>
            <a:r>
              <a:rPr lang="en-US" sz="2400" u="sng" dirty="0" smtClean="0">
                <a:solidFill>
                  <a:schemeClr val="accent3">
                    <a:lumMod val="75000"/>
                  </a:schemeClr>
                </a:solidFill>
              </a:rPr>
              <a:t>different relationship </a:t>
            </a:r>
            <a:r>
              <a:rPr lang="en-US" sz="2400" dirty="0" smtClean="0">
                <a:solidFill>
                  <a:schemeClr val="accent3">
                    <a:lumMod val="75000"/>
                  </a:schemeClr>
                </a:solidFill>
              </a:rPr>
              <a:t>between exposure &amp; outcome than persons in source population</a:t>
            </a:r>
          </a:p>
          <a:p>
            <a:pPr lvl="1">
              <a:lnSpc>
                <a:spcPct val="110000"/>
              </a:lnSpc>
              <a:buFontTx/>
              <a:buNone/>
            </a:pPr>
            <a:endParaRPr lang="en-US" sz="900" dirty="0" smtClean="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a:p>
        </p:txBody>
      </p:sp>
    </p:spTree>
    <p:extLst>
      <p:ext uri="{BB962C8B-B14F-4D97-AF65-F5344CB8AC3E}">
        <p14:creationId xmlns:p14="http://schemas.microsoft.com/office/powerpoint/2010/main" val="3539572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39939" name="Rectangle 1027"/>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39940" name="Text Box 102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39941" name="Line 1029"/>
          <p:cNvSpPr>
            <a:spLocks noChangeShapeType="1"/>
          </p:cNvSpPr>
          <p:nvPr/>
        </p:nvSpPr>
        <p:spPr bwMode="auto">
          <a:xfrm>
            <a:off x="3009900" y="26670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39942" name="Line 1030"/>
          <p:cNvSpPr>
            <a:spLocks noChangeShapeType="1"/>
          </p:cNvSpPr>
          <p:nvPr/>
        </p:nvSpPr>
        <p:spPr bwMode="auto">
          <a:xfrm>
            <a:off x="1828800" y="3505200"/>
            <a:ext cx="3886200" cy="2209800"/>
          </a:xfrm>
          <a:prstGeom prst="line">
            <a:avLst/>
          </a:prstGeom>
          <a:noFill/>
          <a:ln w="38100">
            <a:solidFill>
              <a:schemeClr val="tx1"/>
            </a:solidFill>
            <a:round/>
            <a:headEnd/>
            <a:tailEnd type="triangle" w="med" len="med"/>
          </a:ln>
        </p:spPr>
        <p:txBody>
          <a:bodyPr wrap="none" anchor="ctr"/>
          <a:lstStyle/>
          <a:p>
            <a:endParaRPr lang="en-US"/>
          </a:p>
        </p:txBody>
      </p:sp>
      <p:sp>
        <p:nvSpPr>
          <p:cNvPr id="39943" name="Text Box 1033"/>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39944" name="Text Box 1034"/>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39945" name="Text Box 1035"/>
          <p:cNvSpPr txBox="1">
            <a:spLocks noChangeArrowheads="1"/>
          </p:cNvSpPr>
          <p:nvPr/>
        </p:nvSpPr>
        <p:spPr bwMode="auto">
          <a:xfrm>
            <a:off x="873125" y="374650"/>
            <a:ext cx="7977188" cy="946150"/>
          </a:xfrm>
          <a:prstGeom prst="rect">
            <a:avLst/>
          </a:prstGeom>
          <a:noFill/>
          <a:ln w="9525">
            <a:noFill/>
            <a:miter lim="800000"/>
            <a:headEnd/>
            <a:tailEnd/>
          </a:ln>
        </p:spPr>
        <p:txBody>
          <a:bodyPr wrap="none">
            <a:spAutoFit/>
          </a:bodyPr>
          <a:lstStyle/>
          <a:p>
            <a:r>
              <a:rPr lang="en-US" sz="2800" b="1">
                <a:latin typeface="Arial" charset="0"/>
              </a:rPr>
              <a:t>Descriptive Study:  </a:t>
            </a:r>
          </a:p>
          <a:p>
            <a:r>
              <a:rPr lang="en-US" sz="2800" b="1">
                <a:latin typeface="Arial" charset="0"/>
              </a:rPr>
              <a:t>Depiction of Selection Bias (Biased Sampling)</a:t>
            </a:r>
          </a:p>
        </p:txBody>
      </p:sp>
      <p:sp>
        <p:nvSpPr>
          <p:cNvPr id="39946" name="Line 1038"/>
          <p:cNvSpPr>
            <a:spLocks noChangeShapeType="1"/>
          </p:cNvSpPr>
          <p:nvPr/>
        </p:nvSpPr>
        <p:spPr bwMode="auto">
          <a:xfrm>
            <a:off x="3086100" y="2514600"/>
            <a:ext cx="4648200" cy="2895600"/>
          </a:xfrm>
          <a:prstGeom prst="line">
            <a:avLst/>
          </a:prstGeom>
          <a:noFill/>
          <a:ln w="9525">
            <a:solidFill>
              <a:schemeClr val="tx1"/>
            </a:solidFill>
            <a:round/>
            <a:headEnd/>
            <a:tailEnd type="triangle" w="med" len="med"/>
          </a:ln>
        </p:spPr>
        <p:txBody>
          <a:bodyPr wrap="none" anchor="ctr"/>
          <a:lstStyle/>
          <a:p>
            <a:endParaRPr lang="en-US"/>
          </a:p>
        </p:txBody>
      </p:sp>
      <p:sp>
        <p:nvSpPr>
          <p:cNvPr id="39947" name="Line 1039"/>
          <p:cNvSpPr>
            <a:spLocks noChangeShapeType="1"/>
          </p:cNvSpPr>
          <p:nvPr/>
        </p:nvSpPr>
        <p:spPr bwMode="auto">
          <a:xfrm>
            <a:off x="1676400" y="2971800"/>
            <a:ext cx="4686300" cy="2819400"/>
          </a:xfrm>
          <a:prstGeom prst="line">
            <a:avLst/>
          </a:prstGeom>
          <a:noFill/>
          <a:ln w="38100">
            <a:solidFill>
              <a:schemeClr val="tx1"/>
            </a:solidFill>
            <a:round/>
            <a:headEnd/>
            <a:tailEnd type="triangle" w="med" len="med"/>
          </a:ln>
        </p:spPr>
        <p:txBody>
          <a:bodyPr wrap="none" anchor="ctr"/>
          <a:lstStyle/>
          <a:p>
            <a:endParaRPr lang="en-US"/>
          </a:p>
        </p:txBody>
      </p:sp>
      <p:sp>
        <p:nvSpPr>
          <p:cNvPr id="39948" name="Line 1040"/>
          <p:cNvSpPr>
            <a:spLocks noChangeShapeType="1"/>
          </p:cNvSpPr>
          <p:nvPr/>
        </p:nvSpPr>
        <p:spPr bwMode="auto">
          <a:xfrm>
            <a:off x="2362200" y="2819400"/>
            <a:ext cx="4267200" cy="2590800"/>
          </a:xfrm>
          <a:prstGeom prst="line">
            <a:avLst/>
          </a:prstGeom>
          <a:noFill/>
          <a:ln w="38100">
            <a:solidFill>
              <a:schemeClr val="tx1"/>
            </a:solidFill>
            <a:round/>
            <a:headEnd/>
            <a:tailEnd type="triangle" w="med" len="med"/>
          </a:ln>
        </p:spPr>
        <p:txBody>
          <a:bodyPr wrap="none" anchor="ctr"/>
          <a:lstStyle/>
          <a:p>
            <a:endParaRPr lang="en-US"/>
          </a:p>
        </p:txBody>
      </p:sp>
      <p:sp>
        <p:nvSpPr>
          <p:cNvPr id="39950" name="Text Box 1044"/>
          <p:cNvSpPr txBox="1">
            <a:spLocks noChangeArrowheads="1"/>
          </p:cNvSpPr>
          <p:nvPr/>
        </p:nvSpPr>
        <p:spPr bwMode="auto">
          <a:xfrm>
            <a:off x="8115300" y="3352800"/>
            <a:ext cx="1866900" cy="3046988"/>
          </a:xfrm>
          <a:prstGeom prst="rect">
            <a:avLst/>
          </a:prstGeom>
          <a:noFill/>
          <a:ln w="9525" algn="ctr">
            <a:noFill/>
            <a:miter lim="800000"/>
            <a:headEnd/>
            <a:tailEnd/>
          </a:ln>
        </p:spPr>
        <p:txBody>
          <a:bodyPr>
            <a:spAutoFit/>
          </a:bodyPr>
          <a:lstStyle/>
          <a:p>
            <a:pPr>
              <a:spcBef>
                <a:spcPct val="50000"/>
              </a:spcBef>
            </a:pPr>
            <a:r>
              <a:rPr lang="en-US" sz="2400" dirty="0"/>
              <a:t>e.g., </a:t>
            </a:r>
            <a:r>
              <a:rPr lang="en-US" sz="2400" dirty="0" smtClean="0"/>
              <a:t>patients who had died in follow-up became under-represented in study sample</a:t>
            </a:r>
            <a:endParaRPr lang="en-US" sz="2400" dirty="0"/>
          </a:p>
        </p:txBody>
      </p:sp>
      <p:sp>
        <p:nvSpPr>
          <p:cNvPr id="39951" name="Arc 1045"/>
          <p:cNvSpPr>
            <a:spLocks/>
          </p:cNvSpPr>
          <p:nvPr/>
        </p:nvSpPr>
        <p:spPr bwMode="auto">
          <a:xfrm rot="9779331" flipH="1" flipV="1">
            <a:off x="6597792" y="3251655"/>
            <a:ext cx="2089190" cy="571656"/>
          </a:xfrm>
          <a:custGeom>
            <a:avLst/>
            <a:gdLst>
              <a:gd name="T0" fmla="*/ 0 w 43073"/>
              <a:gd name="T1" fmla="*/ 674499 h 31095"/>
              <a:gd name="T2" fmla="*/ 2241603 w 43073"/>
              <a:gd name="T3" fmla="*/ 1089025 h 31095"/>
              <a:gd name="T4" fmla="*/ 1177618 w 43073"/>
              <a:gd name="T5" fmla="*/ 756486 h 31095"/>
              <a:gd name="T6" fmla="*/ 0 60000 65536"/>
              <a:gd name="T7" fmla="*/ 0 60000 65536"/>
              <a:gd name="T8" fmla="*/ 0 60000 65536"/>
              <a:gd name="T9" fmla="*/ 0 w 43073"/>
              <a:gd name="T10" fmla="*/ 0 h 31095"/>
              <a:gd name="T11" fmla="*/ 43073 w 43073"/>
              <a:gd name="T12" fmla="*/ 31095 h 31095"/>
            </a:gdLst>
            <a:ahLst/>
            <a:cxnLst>
              <a:cxn ang="T6">
                <a:pos x="T0" y="T1"/>
              </a:cxn>
              <a:cxn ang="T7">
                <a:pos x="T2" y="T3"/>
              </a:cxn>
              <a:cxn ang="T8">
                <a:pos x="T4" y="T5"/>
              </a:cxn>
            </a:cxnLst>
            <a:rect l="T9" t="T10" r="T11" b="T12"/>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p:spPr>
        <p:txBody>
          <a:bodyPr wrap="none" anchor="ctr"/>
          <a:lstStyle/>
          <a:p>
            <a:endParaRPr lang="en-US"/>
          </a:p>
        </p:txBody>
      </p:sp>
      <p:sp>
        <p:nvSpPr>
          <p:cNvPr id="39952" name="Line 1046"/>
          <p:cNvSpPr>
            <a:spLocks noChangeShapeType="1"/>
          </p:cNvSpPr>
          <p:nvPr/>
        </p:nvSpPr>
        <p:spPr bwMode="auto">
          <a:xfrm>
            <a:off x="3695700" y="2743200"/>
            <a:ext cx="3771900" cy="2362200"/>
          </a:xfrm>
          <a:prstGeom prst="line">
            <a:avLst/>
          </a:prstGeom>
          <a:noFill/>
          <a:ln w="9525">
            <a:solidFill>
              <a:schemeClr val="tx1"/>
            </a:solidFill>
            <a:round/>
            <a:headEnd/>
            <a:tailEnd type="triangle" w="med" len="med"/>
          </a:ln>
        </p:spPr>
        <p:txBody>
          <a:bodyPr wrap="none" anchor="ctr"/>
          <a:lstStyle/>
          <a:p>
            <a:endParaRPr lang="en-US"/>
          </a:p>
        </p:txBody>
      </p:sp>
      <p:sp>
        <p:nvSpPr>
          <p:cNvPr id="39953" name="Line 1047"/>
          <p:cNvSpPr>
            <a:spLocks noChangeShapeType="1"/>
          </p:cNvSpPr>
          <p:nvPr/>
        </p:nvSpPr>
        <p:spPr bwMode="auto">
          <a:xfrm>
            <a:off x="3543300" y="2514600"/>
            <a:ext cx="3771900" cy="2362200"/>
          </a:xfrm>
          <a:prstGeom prst="line">
            <a:avLst/>
          </a:prstGeom>
          <a:noFill/>
          <a:ln w="9525">
            <a:solidFill>
              <a:schemeClr val="tx1"/>
            </a:solidFill>
            <a:round/>
            <a:headEnd/>
            <a:tailEnd type="triangle" w="med" len="med"/>
          </a:ln>
        </p:spPr>
        <p:txBody>
          <a:bodyPr wrap="none" anchor="ctr"/>
          <a:lstStyle/>
          <a:p>
            <a:endParaRPr lang="en-US"/>
          </a:p>
        </p:txBody>
      </p:sp>
      <p:sp>
        <p:nvSpPr>
          <p:cNvPr id="39954" name="Line 1048"/>
          <p:cNvSpPr>
            <a:spLocks noChangeShapeType="1"/>
          </p:cNvSpPr>
          <p:nvPr/>
        </p:nvSpPr>
        <p:spPr bwMode="auto">
          <a:xfrm>
            <a:off x="3543300" y="2362200"/>
            <a:ext cx="3771900" cy="2362200"/>
          </a:xfrm>
          <a:prstGeom prst="line">
            <a:avLst/>
          </a:prstGeom>
          <a:noFill/>
          <a:ln w="9525">
            <a:solidFill>
              <a:schemeClr val="tx1"/>
            </a:solidFill>
            <a:round/>
            <a:headEnd/>
            <a:tailEnd type="triangle" w="med" len="med"/>
          </a:ln>
        </p:spPr>
        <p:txBody>
          <a:bodyPr wrap="none" anchor="ctr"/>
          <a:lstStyle/>
          <a:p>
            <a:endParaRPr lang="en-US"/>
          </a:p>
        </p:txBody>
      </p:sp>
      <p:sp>
        <p:nvSpPr>
          <p:cNvPr id="39955" name="Line 1049"/>
          <p:cNvSpPr>
            <a:spLocks noChangeShapeType="1"/>
          </p:cNvSpPr>
          <p:nvPr/>
        </p:nvSpPr>
        <p:spPr bwMode="auto">
          <a:xfrm>
            <a:off x="1562100" y="2590800"/>
            <a:ext cx="4495800" cy="2819400"/>
          </a:xfrm>
          <a:prstGeom prst="line">
            <a:avLst/>
          </a:prstGeom>
          <a:noFill/>
          <a:ln w="38100">
            <a:solidFill>
              <a:schemeClr val="tx1"/>
            </a:solidFill>
            <a:round/>
            <a:headEnd/>
            <a:tailEnd type="triangle" w="med" len="med"/>
          </a:ln>
        </p:spPr>
        <p:txBody>
          <a:bodyPr wrap="none" anchor="ctr"/>
          <a:lstStyle/>
          <a:p>
            <a:endParaRPr lang="en-US"/>
          </a:p>
        </p:txBody>
      </p:sp>
      <p:sp>
        <p:nvSpPr>
          <p:cNvPr id="39956" name="Line 1050"/>
          <p:cNvSpPr>
            <a:spLocks noChangeShapeType="1"/>
          </p:cNvSpPr>
          <p:nvPr/>
        </p:nvSpPr>
        <p:spPr bwMode="auto">
          <a:xfrm>
            <a:off x="2933700" y="32766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39957" name="Line 1051"/>
          <p:cNvSpPr>
            <a:spLocks noChangeShapeType="1"/>
          </p:cNvSpPr>
          <p:nvPr/>
        </p:nvSpPr>
        <p:spPr bwMode="auto">
          <a:xfrm>
            <a:off x="2705100" y="2819400"/>
            <a:ext cx="4800600" cy="2895600"/>
          </a:xfrm>
          <a:prstGeom prst="line">
            <a:avLst/>
          </a:prstGeom>
          <a:noFill/>
          <a:ln w="38100">
            <a:solidFill>
              <a:schemeClr val="tx1"/>
            </a:solidFill>
            <a:round/>
            <a:headEnd/>
            <a:tailEnd type="triangle" w="med" len="med"/>
          </a:ln>
        </p:spPr>
        <p:txBody>
          <a:bodyPr wrap="none" anchor="ctr"/>
          <a:lstStyle/>
          <a:p>
            <a:endParaRPr lang="en-US"/>
          </a:p>
        </p:txBody>
      </p:sp>
      <p:sp>
        <p:nvSpPr>
          <p:cNvPr id="273436" name="Text Box 1052"/>
          <p:cNvSpPr txBox="1">
            <a:spLocks noChangeArrowheads="1"/>
          </p:cNvSpPr>
          <p:nvPr/>
        </p:nvSpPr>
        <p:spPr bwMode="auto">
          <a:xfrm>
            <a:off x="114300" y="5105400"/>
            <a:ext cx="3886200" cy="1569660"/>
          </a:xfrm>
          <a:prstGeom prst="rect">
            <a:avLst/>
          </a:prstGeom>
          <a:noFill/>
          <a:ln w="9525" algn="ctr">
            <a:noFill/>
            <a:miter lim="800000"/>
            <a:headEnd/>
            <a:tailEnd/>
          </a:ln>
        </p:spPr>
        <p:txBody>
          <a:bodyPr>
            <a:spAutoFit/>
          </a:bodyPr>
          <a:lstStyle/>
          <a:p>
            <a:pPr>
              <a:spcBef>
                <a:spcPct val="50000"/>
              </a:spcBef>
            </a:pPr>
            <a:r>
              <a:rPr lang="en-US" dirty="0" smtClean="0">
                <a:solidFill>
                  <a:srgbClr val="FF3300"/>
                </a:solidFill>
                <a:latin typeface="Arial" charset="0"/>
              </a:rPr>
              <a:t>Informative censoring leads to selection bias</a:t>
            </a:r>
            <a:endParaRPr lang="en-US" dirty="0">
              <a:solidFill>
                <a:srgbClr val="FF3300"/>
              </a:solidFill>
              <a:latin typeface="Arial" charset="0"/>
            </a:endParaRPr>
          </a:p>
        </p:txBody>
      </p:sp>
      <p:sp>
        <p:nvSpPr>
          <p:cNvPr id="23" name="Text Box 27"/>
          <p:cNvSpPr txBox="1">
            <a:spLocks noChangeArrowheads="1"/>
          </p:cNvSpPr>
          <p:nvPr/>
        </p:nvSpPr>
        <p:spPr bwMode="auto">
          <a:xfrm>
            <a:off x="5219700" y="1600200"/>
            <a:ext cx="4419600" cy="830997"/>
          </a:xfrm>
          <a:prstGeom prst="rect">
            <a:avLst/>
          </a:prstGeom>
          <a:noFill/>
          <a:ln w="9525" algn="ctr">
            <a:noFill/>
            <a:miter lim="800000"/>
            <a:headEnd/>
            <a:tailEnd/>
          </a:ln>
        </p:spPr>
        <p:txBody>
          <a:bodyPr wrap="square">
            <a:spAutoFit/>
          </a:bodyPr>
          <a:lstStyle/>
          <a:p>
            <a:pPr>
              <a:spcBef>
                <a:spcPct val="50000"/>
              </a:spcBef>
            </a:pPr>
            <a:r>
              <a:rPr lang="en-US" sz="2400" b="1" dirty="0" smtClean="0"/>
              <a:t>Unequal weighting </a:t>
            </a:r>
            <a:r>
              <a:rPr lang="en-US" sz="2400" dirty="0" smtClean="0"/>
              <a:t>of </a:t>
            </a:r>
            <a:r>
              <a:rPr lang="en-US" sz="2400" dirty="0"/>
              <a:t>arrows = </a:t>
            </a:r>
            <a:r>
              <a:rPr lang="en-US" sz="2400" dirty="0" smtClean="0"/>
              <a:t>Unequal </a:t>
            </a:r>
            <a:r>
              <a:rPr lang="en-US" sz="2400" dirty="0"/>
              <a:t>selection probabilities</a:t>
            </a:r>
          </a:p>
        </p:txBody>
      </p:sp>
    </p:spTree>
    <p:extLst>
      <p:ext uri="{BB962C8B-B14F-4D97-AF65-F5344CB8AC3E}">
        <p14:creationId xmlns:p14="http://schemas.microsoft.com/office/powerpoint/2010/main" val="108008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4505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4506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4506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4506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45063"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a:p>
        </p:txBody>
      </p:sp>
      <p:sp>
        <p:nvSpPr>
          <p:cNvPr id="4506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4506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4506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45067"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4506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45069"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4507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45071"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4507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45073"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45074"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45075" name="Text Box 20"/>
          <p:cNvSpPr txBox="1">
            <a:spLocks noChangeArrowheads="1"/>
          </p:cNvSpPr>
          <p:nvPr/>
        </p:nvSpPr>
        <p:spPr bwMode="auto">
          <a:xfrm>
            <a:off x="577850" y="304800"/>
            <a:ext cx="9061450"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No Selection Bias (Unbiased Sampling)</a:t>
            </a:r>
            <a:r>
              <a:rPr lang="en-US" sz="2400"/>
              <a:t> </a:t>
            </a:r>
            <a:endParaRPr lang="en-US" sz="2800" b="1">
              <a:latin typeface="Arial" charset="0"/>
            </a:endParaRPr>
          </a:p>
        </p:txBody>
      </p:sp>
      <p:sp>
        <p:nvSpPr>
          <p:cNvPr id="45076" name="Text Box 22"/>
          <p:cNvSpPr txBox="1">
            <a:spLocks noChangeArrowheads="1"/>
          </p:cNvSpPr>
          <p:nvPr/>
        </p:nvSpPr>
        <p:spPr bwMode="auto">
          <a:xfrm>
            <a:off x="4953000" y="1524000"/>
            <a:ext cx="5334000" cy="1431925"/>
          </a:xfrm>
          <a:prstGeom prst="rect">
            <a:avLst/>
          </a:prstGeom>
          <a:noFill/>
          <a:ln w="9525" algn="ctr">
            <a:noFill/>
            <a:miter lim="800000"/>
            <a:headEnd/>
            <a:tailEnd/>
          </a:ln>
        </p:spPr>
        <p:txBody>
          <a:bodyPr>
            <a:spAutoFit/>
          </a:bodyPr>
          <a:lstStyle/>
          <a:p>
            <a:pPr>
              <a:spcBef>
                <a:spcPct val="50000"/>
              </a:spcBef>
            </a:pPr>
            <a:r>
              <a:rPr lang="en-US" sz="2200"/>
              <a:t>Given that a person resides in one of the 4 cells in the source population, the </a:t>
            </a:r>
            <a:r>
              <a:rPr lang="en-US" sz="2200" u="sng"/>
              <a:t>selection probability</a:t>
            </a:r>
            <a:r>
              <a:rPr lang="en-US" sz="2200"/>
              <a:t> is the probability he/she will be represented in that cell in the study sample.  </a:t>
            </a:r>
          </a:p>
        </p:txBody>
      </p:sp>
      <p:sp>
        <p:nvSpPr>
          <p:cNvPr id="45077" name="Line 24"/>
          <p:cNvSpPr>
            <a:spLocks noChangeShapeType="1"/>
          </p:cNvSpPr>
          <p:nvPr/>
        </p:nvSpPr>
        <p:spPr bwMode="auto">
          <a:xfrm flipH="1">
            <a:off x="4762500" y="2438400"/>
            <a:ext cx="381000" cy="381000"/>
          </a:xfrm>
          <a:prstGeom prst="line">
            <a:avLst/>
          </a:prstGeom>
          <a:noFill/>
          <a:ln w="9525">
            <a:solidFill>
              <a:schemeClr val="tx1"/>
            </a:solidFill>
            <a:round/>
            <a:headEnd/>
            <a:tailEnd type="triangle" w="med" len="med"/>
          </a:ln>
        </p:spPr>
        <p:txBody>
          <a:bodyPr wrap="none" anchor="ctr"/>
          <a:lstStyle/>
          <a:p>
            <a:endParaRPr lang="en-US"/>
          </a:p>
        </p:txBody>
      </p:sp>
      <p:sp>
        <p:nvSpPr>
          <p:cNvPr id="45078" name="Text Box 25"/>
          <p:cNvSpPr txBox="1">
            <a:spLocks noChangeArrowheads="1"/>
          </p:cNvSpPr>
          <p:nvPr/>
        </p:nvSpPr>
        <p:spPr bwMode="auto">
          <a:xfrm>
            <a:off x="0" y="5181600"/>
            <a:ext cx="4914900" cy="1373188"/>
          </a:xfrm>
          <a:prstGeom prst="rect">
            <a:avLst/>
          </a:prstGeom>
          <a:noFill/>
          <a:ln w="9525" algn="ctr">
            <a:noFill/>
            <a:miter lim="800000"/>
            <a:headEnd/>
            <a:tailEnd/>
          </a:ln>
        </p:spPr>
        <p:txBody>
          <a:bodyPr>
            <a:spAutoFit/>
          </a:bodyPr>
          <a:lstStyle/>
          <a:p>
            <a:pPr>
              <a:spcBef>
                <a:spcPct val="50000"/>
              </a:spcBef>
            </a:pPr>
            <a:r>
              <a:rPr lang="en-US" sz="2800">
                <a:latin typeface="Arial" charset="0"/>
              </a:rPr>
              <a:t>Equal weighted arrows = Equal selection probability = No selection bias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4608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4608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4608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4608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4608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4608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4608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4609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46091"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4609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46093"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4609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46095"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4609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46097"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46098"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46099" name="Text Box 19"/>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46100" name="Text Box 22"/>
          <p:cNvSpPr txBox="1">
            <a:spLocks noChangeArrowheads="1"/>
          </p:cNvSpPr>
          <p:nvPr/>
        </p:nvSpPr>
        <p:spPr bwMode="auto">
          <a:xfrm>
            <a:off x="6286500" y="2393950"/>
            <a:ext cx="4000500" cy="1187450"/>
          </a:xfrm>
          <a:prstGeom prst="rect">
            <a:avLst/>
          </a:prstGeom>
          <a:noFill/>
          <a:ln w="9525">
            <a:noFill/>
            <a:miter lim="800000"/>
            <a:headEnd/>
            <a:tailEnd/>
          </a:ln>
        </p:spPr>
        <p:txBody>
          <a:bodyPr>
            <a:spAutoFit/>
          </a:bodyPr>
          <a:lstStyle/>
          <a:p>
            <a:r>
              <a:rPr lang="en-US" sz="2400" b="1">
                <a:latin typeface="Arial" charset="0"/>
              </a:rPr>
              <a:t>Equal selection probability in all 4 cells:</a:t>
            </a:r>
          </a:p>
          <a:p>
            <a:r>
              <a:rPr lang="en-US" sz="2400" b="1">
                <a:latin typeface="Arial" charset="0"/>
              </a:rPr>
              <a:t>No Selection Bias</a:t>
            </a:r>
            <a:endParaRPr lang="en-US" sz="2400" b="1">
              <a:latin typeface="Arial Unicode MS" pitchFamily="34" charset="-128"/>
            </a:endParaRPr>
          </a:p>
        </p:txBody>
      </p:sp>
      <p:sp>
        <p:nvSpPr>
          <p:cNvPr id="46101" name="Text Box 23"/>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to </a:t>
            </a:r>
            <a:r>
              <a:rPr lang="en-US" sz="2200" dirty="0"/>
              <a:t>both exposure </a:t>
            </a:r>
            <a:r>
              <a:rPr lang="en-US" sz="2200" i="1" dirty="0"/>
              <a:t>and</a:t>
            </a:r>
            <a:r>
              <a:rPr lang="en-US" sz="2200" dirty="0"/>
              <a:t> disease</a:t>
            </a:r>
          </a:p>
        </p:txBody>
      </p:sp>
      <p:sp>
        <p:nvSpPr>
          <p:cNvPr id="46102" name="Text Box 24"/>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46103" name="Text Box 25"/>
          <p:cNvSpPr txBox="1">
            <a:spLocks noChangeArrowheads="1"/>
          </p:cNvSpPr>
          <p:nvPr/>
        </p:nvSpPr>
        <p:spPr bwMode="auto">
          <a:xfrm>
            <a:off x="1562100" y="29718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46104" name="Text Box 26"/>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46105" name="Text Box 27"/>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46106" name="Text Box 28"/>
          <p:cNvSpPr txBox="1">
            <a:spLocks noChangeArrowheads="1"/>
          </p:cNvSpPr>
          <p:nvPr/>
        </p:nvSpPr>
        <p:spPr bwMode="auto">
          <a:xfrm>
            <a:off x="3695700" y="1600200"/>
            <a:ext cx="6438900" cy="457200"/>
          </a:xfrm>
          <a:prstGeom prst="rect">
            <a:avLst/>
          </a:prstGeom>
          <a:noFill/>
          <a:ln w="9525">
            <a:noFill/>
            <a:miter lim="800000"/>
            <a:headEnd/>
            <a:tailEnd/>
          </a:ln>
        </p:spPr>
        <p:txBody>
          <a:bodyPr>
            <a:spAutoFit/>
          </a:bodyPr>
          <a:lstStyle/>
          <a:p>
            <a:r>
              <a:rPr lang="en-US" sz="2400" b="1">
                <a:latin typeface="Arial" charset="0"/>
              </a:rPr>
              <a:t>PR = (40,000/50,000)/(10,000/50,000) = 4</a:t>
            </a:r>
            <a:endParaRPr lang="en-US" sz="2400" b="1">
              <a:latin typeface="Arial Unicode MS" pitchFamily="34" charset="-128"/>
            </a:endParaRPr>
          </a:p>
        </p:txBody>
      </p:sp>
      <p:sp>
        <p:nvSpPr>
          <p:cNvPr id="46107" name="Text Box 29"/>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6108" name="Text Box 30"/>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6109" name="Text Box 31"/>
          <p:cNvSpPr txBox="1">
            <a:spLocks noChangeArrowheads="1"/>
          </p:cNvSpPr>
          <p:nvPr/>
        </p:nvSpPr>
        <p:spPr bwMode="auto">
          <a:xfrm>
            <a:off x="4610100" y="33528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6110" name="Text Box 32"/>
          <p:cNvSpPr txBox="1">
            <a:spLocks noChangeArrowheads="1"/>
          </p:cNvSpPr>
          <p:nvPr/>
        </p:nvSpPr>
        <p:spPr bwMode="auto">
          <a:xfrm>
            <a:off x="4991100" y="26670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6111" name="Text Box 33"/>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a:t>400</a:t>
            </a:r>
          </a:p>
        </p:txBody>
      </p:sp>
      <p:sp>
        <p:nvSpPr>
          <p:cNvPr id="46112" name="Text Box 34"/>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46113" name="Text Box 35"/>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46114" name="Text Box 36"/>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a:t>400</a:t>
            </a:r>
          </a:p>
        </p:txBody>
      </p:sp>
      <p:sp>
        <p:nvSpPr>
          <p:cNvPr id="46115" name="Text Box 37"/>
          <p:cNvSpPr txBox="1">
            <a:spLocks noChangeArrowheads="1"/>
          </p:cNvSpPr>
          <p:nvPr/>
        </p:nvSpPr>
        <p:spPr bwMode="auto">
          <a:xfrm>
            <a:off x="7734300" y="4800600"/>
            <a:ext cx="2819400" cy="822325"/>
          </a:xfrm>
          <a:prstGeom prst="rect">
            <a:avLst/>
          </a:prstGeom>
          <a:noFill/>
          <a:ln w="9525">
            <a:noFill/>
            <a:miter lim="800000"/>
            <a:headEnd/>
            <a:tailEnd/>
          </a:ln>
        </p:spPr>
        <p:txBody>
          <a:bodyPr>
            <a:spAutoFit/>
          </a:bodyPr>
          <a:lstStyle/>
          <a:p>
            <a:r>
              <a:rPr lang="en-US" sz="2400" b="1">
                <a:latin typeface="Arial" charset="0"/>
              </a:rPr>
              <a:t>PR = (400/500)/ (100/500) = 4</a:t>
            </a:r>
            <a:endParaRPr lang="en-US" sz="2400" b="1">
              <a:latin typeface="Arial Unicode MS"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4710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4710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4710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4711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47111"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a:p>
        </p:txBody>
      </p:sp>
      <p:sp>
        <p:nvSpPr>
          <p:cNvPr id="4711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4711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4711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4711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4711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47117"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47118"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47119"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47120"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47121" name="Text Box 18"/>
          <p:cNvSpPr txBox="1">
            <a:spLocks noChangeArrowheads="1"/>
          </p:cNvSpPr>
          <p:nvPr/>
        </p:nvSpPr>
        <p:spPr bwMode="auto">
          <a:xfrm>
            <a:off x="4588668" y="6413212"/>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7122" name="Text Box 20"/>
          <p:cNvSpPr txBox="1">
            <a:spLocks noChangeArrowheads="1"/>
          </p:cNvSpPr>
          <p:nvPr/>
        </p:nvSpPr>
        <p:spPr bwMode="auto">
          <a:xfrm>
            <a:off x="5753100" y="2209800"/>
            <a:ext cx="4533900" cy="1552575"/>
          </a:xfrm>
          <a:prstGeom prst="rect">
            <a:avLst/>
          </a:prstGeom>
          <a:noFill/>
          <a:ln w="9525">
            <a:noFill/>
            <a:miter lim="800000"/>
            <a:headEnd/>
            <a:tailEnd/>
          </a:ln>
        </p:spPr>
        <p:txBody>
          <a:bodyPr>
            <a:spAutoFit/>
          </a:bodyPr>
          <a:lstStyle/>
          <a:p>
            <a:r>
              <a:rPr lang="en-US" sz="2400" b="1">
                <a:latin typeface="Arial" charset="0"/>
              </a:rPr>
              <a:t>Unequal selection probability isolated to one cell:</a:t>
            </a:r>
          </a:p>
          <a:p>
            <a:r>
              <a:rPr lang="en-US" sz="2400" b="1">
                <a:latin typeface="Arial" charset="0"/>
              </a:rPr>
              <a:t>Underestimate of Exposure Effect</a:t>
            </a:r>
          </a:p>
        </p:txBody>
      </p:sp>
      <p:sp>
        <p:nvSpPr>
          <p:cNvPr id="47123" name="Text Box 21"/>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
        <p:nvSpPr>
          <p:cNvPr id="47124"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47125" name="Text Box 23"/>
          <p:cNvSpPr txBox="1">
            <a:spLocks noChangeArrowheads="1"/>
          </p:cNvSpPr>
          <p:nvPr/>
        </p:nvSpPr>
        <p:spPr bwMode="auto">
          <a:xfrm>
            <a:off x="1562100" y="29718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47126"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47127"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47128" name="Text Box 26"/>
          <p:cNvSpPr txBox="1">
            <a:spLocks noChangeArrowheads="1"/>
          </p:cNvSpPr>
          <p:nvPr/>
        </p:nvSpPr>
        <p:spPr bwMode="auto">
          <a:xfrm>
            <a:off x="3695700" y="1600200"/>
            <a:ext cx="6438900" cy="457200"/>
          </a:xfrm>
          <a:prstGeom prst="rect">
            <a:avLst/>
          </a:prstGeom>
          <a:noFill/>
          <a:ln w="9525">
            <a:noFill/>
            <a:miter lim="800000"/>
            <a:headEnd/>
            <a:tailEnd/>
          </a:ln>
        </p:spPr>
        <p:txBody>
          <a:bodyPr>
            <a:spAutoFit/>
          </a:bodyPr>
          <a:lstStyle/>
          <a:p>
            <a:r>
              <a:rPr lang="en-US" sz="2400" b="1">
                <a:latin typeface="Arial" charset="0"/>
              </a:rPr>
              <a:t>PR = (40,000/50,000)/(10,000/50,000) = 4</a:t>
            </a:r>
            <a:endParaRPr lang="en-US" sz="2400" b="1">
              <a:latin typeface="Arial Unicode MS" pitchFamily="34" charset="-128"/>
            </a:endParaRPr>
          </a:p>
        </p:txBody>
      </p:sp>
      <p:sp>
        <p:nvSpPr>
          <p:cNvPr id="47129" name="Text Box 27"/>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7130" name="Text Box 28"/>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7131" name="Text Box 29"/>
          <p:cNvSpPr txBox="1">
            <a:spLocks noChangeArrowheads="1"/>
          </p:cNvSpPr>
          <p:nvPr/>
        </p:nvSpPr>
        <p:spPr bwMode="auto">
          <a:xfrm>
            <a:off x="4533900" y="3459163"/>
            <a:ext cx="1143000" cy="579437"/>
          </a:xfrm>
          <a:prstGeom prst="rect">
            <a:avLst/>
          </a:prstGeom>
          <a:noFill/>
          <a:ln w="9525" algn="ctr">
            <a:noFill/>
            <a:miter lim="800000"/>
            <a:headEnd/>
            <a:tailEnd/>
          </a:ln>
        </p:spPr>
        <p:txBody>
          <a:bodyPr>
            <a:spAutoFit/>
          </a:bodyPr>
          <a:lstStyle/>
          <a:p>
            <a:pPr>
              <a:spcBef>
                <a:spcPct val="50000"/>
              </a:spcBef>
            </a:pPr>
            <a:r>
              <a:rPr lang="en-US"/>
              <a:t>0.5%</a:t>
            </a:r>
          </a:p>
        </p:txBody>
      </p:sp>
      <p:sp>
        <p:nvSpPr>
          <p:cNvPr id="47132" name="Text Box 30"/>
          <p:cNvSpPr txBox="1">
            <a:spLocks noChangeArrowheads="1"/>
          </p:cNvSpPr>
          <p:nvPr/>
        </p:nvSpPr>
        <p:spPr bwMode="auto">
          <a:xfrm>
            <a:off x="4991100" y="2667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3"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a:t>200</a:t>
            </a:r>
          </a:p>
        </p:txBody>
      </p:sp>
      <p:sp>
        <p:nvSpPr>
          <p:cNvPr id="47134" name="Text Box 32"/>
          <p:cNvSpPr txBox="1">
            <a:spLocks noChangeArrowheads="1"/>
          </p:cNvSpPr>
          <p:nvPr/>
        </p:nvSpPr>
        <p:spPr bwMode="auto">
          <a:xfrm>
            <a:off x="5143500" y="5562600"/>
            <a:ext cx="10668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47135" name="Text Box 33"/>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47136"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a:t>400</a:t>
            </a:r>
          </a:p>
        </p:txBody>
      </p:sp>
      <p:sp>
        <p:nvSpPr>
          <p:cNvPr id="47137" name="Text Box 35"/>
          <p:cNvSpPr txBox="1">
            <a:spLocks noChangeArrowheads="1"/>
          </p:cNvSpPr>
          <p:nvPr/>
        </p:nvSpPr>
        <p:spPr bwMode="auto">
          <a:xfrm>
            <a:off x="6819900" y="5338156"/>
            <a:ext cx="2819400" cy="461665"/>
          </a:xfrm>
          <a:prstGeom prst="rect">
            <a:avLst/>
          </a:prstGeom>
          <a:noFill/>
          <a:ln w="9525">
            <a:noFill/>
            <a:miter lim="800000"/>
            <a:headEnd/>
            <a:tailEnd/>
          </a:ln>
        </p:spPr>
        <p:txBody>
          <a:bodyPr>
            <a:spAutoFit/>
          </a:bodyPr>
          <a:lstStyle/>
          <a:p>
            <a:r>
              <a:rPr lang="en-US" sz="2400" dirty="0">
                <a:latin typeface="Arial" charset="0"/>
              </a:rPr>
              <a:t>5</a:t>
            </a:r>
            <a:r>
              <a:rPr lang="en-US" sz="2400" dirty="0" smtClean="0">
                <a:latin typeface="Arial" charset="0"/>
              </a:rPr>
              <a:t>00</a:t>
            </a:r>
            <a:endParaRPr lang="en-US" sz="2400" dirty="0">
              <a:latin typeface="Arial Unicode MS" pitchFamily="34" charset="-128"/>
            </a:endParaRPr>
          </a:p>
        </p:txBody>
      </p:sp>
      <p:sp>
        <p:nvSpPr>
          <p:cNvPr id="47138" name="Line 36"/>
          <p:cNvSpPr>
            <a:spLocks noChangeShapeType="1"/>
          </p:cNvSpPr>
          <p:nvPr/>
        </p:nvSpPr>
        <p:spPr bwMode="auto">
          <a:xfrm>
            <a:off x="2362200" y="2438400"/>
            <a:ext cx="3810000" cy="2286000"/>
          </a:xfrm>
          <a:prstGeom prst="line">
            <a:avLst/>
          </a:prstGeom>
          <a:noFill/>
          <a:ln w="9525" cap="rnd">
            <a:solidFill>
              <a:schemeClr val="tx1"/>
            </a:solidFill>
            <a:prstDash val="sysDot"/>
            <a:round/>
            <a:headEnd/>
            <a:tailEnd type="arrow" w="sm" len="sm"/>
          </a:ln>
        </p:spPr>
        <p:txBody>
          <a:bodyPr wrap="none" anchor="ctr"/>
          <a:lstStyle/>
          <a:p>
            <a:endParaRPr lang="en-US"/>
          </a:p>
        </p:txBody>
      </p:sp>
      <p:sp>
        <p:nvSpPr>
          <p:cNvPr id="47139" name="Text Box 37"/>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
        <p:nvSpPr>
          <p:cNvPr id="36" name="Oval 35"/>
          <p:cNvSpPr/>
          <p:nvPr/>
        </p:nvSpPr>
        <p:spPr bwMode="auto">
          <a:xfrm>
            <a:off x="1333500" y="1905000"/>
            <a:ext cx="3124200" cy="762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37" name="Oval 36"/>
          <p:cNvSpPr/>
          <p:nvPr/>
        </p:nvSpPr>
        <p:spPr bwMode="auto">
          <a:xfrm>
            <a:off x="1333500" y="28956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38" name="Text Box 30"/>
          <p:cNvSpPr txBox="1">
            <a:spLocks noChangeArrowheads="1"/>
          </p:cNvSpPr>
          <p:nvPr/>
        </p:nvSpPr>
        <p:spPr bwMode="auto">
          <a:xfrm>
            <a:off x="4533900" y="1981200"/>
            <a:ext cx="1295400" cy="584775"/>
          </a:xfrm>
          <a:prstGeom prst="rect">
            <a:avLst/>
          </a:prstGeom>
          <a:noFill/>
          <a:ln w="9525" algn="ctr">
            <a:noFill/>
            <a:miter lim="800000"/>
            <a:headEnd/>
            <a:tailEnd/>
          </a:ln>
        </p:spPr>
        <p:txBody>
          <a:bodyPr wrap="square">
            <a:spAutoFit/>
          </a:bodyPr>
          <a:lstStyle/>
          <a:p>
            <a:pPr>
              <a:spcBef>
                <a:spcPct val="50000"/>
              </a:spcBef>
            </a:pPr>
            <a:r>
              <a:rPr lang="en-US" dirty="0" smtClean="0">
                <a:solidFill>
                  <a:srgbClr val="FF0000"/>
                </a:solidFill>
              </a:rPr>
              <a:t>0.6%*</a:t>
            </a:r>
            <a:endParaRPr lang="en-US" dirty="0">
              <a:solidFill>
                <a:srgbClr val="FF0000"/>
              </a:solidFill>
            </a:endParaRPr>
          </a:p>
        </p:txBody>
      </p:sp>
      <p:sp>
        <p:nvSpPr>
          <p:cNvPr id="39" name="Text Box 30"/>
          <p:cNvSpPr txBox="1">
            <a:spLocks noChangeArrowheads="1"/>
          </p:cNvSpPr>
          <p:nvPr/>
        </p:nvSpPr>
        <p:spPr bwMode="auto">
          <a:xfrm>
            <a:off x="4457700" y="2971800"/>
            <a:ext cx="838200" cy="579438"/>
          </a:xfrm>
          <a:prstGeom prst="rect">
            <a:avLst/>
          </a:prstGeom>
          <a:noFill/>
          <a:ln w="9525" algn="ctr">
            <a:noFill/>
            <a:miter lim="800000"/>
            <a:headEnd/>
            <a:tailEnd/>
          </a:ln>
        </p:spPr>
        <p:txBody>
          <a:bodyPr>
            <a:spAutoFit/>
          </a:bodyPr>
          <a:lstStyle/>
          <a:p>
            <a:pPr>
              <a:spcBef>
                <a:spcPct val="50000"/>
              </a:spcBef>
            </a:pPr>
            <a:r>
              <a:rPr lang="en-US" dirty="0">
                <a:solidFill>
                  <a:srgbClr val="FF0000"/>
                </a:solidFill>
              </a:rPr>
              <a:t>1%</a:t>
            </a:r>
          </a:p>
        </p:txBody>
      </p:sp>
      <p:sp>
        <p:nvSpPr>
          <p:cNvPr id="40" name="Oval 39"/>
          <p:cNvSpPr/>
          <p:nvPr/>
        </p:nvSpPr>
        <p:spPr bwMode="auto">
          <a:xfrm>
            <a:off x="1409700" y="1828800"/>
            <a:ext cx="1143000" cy="2057400"/>
          </a:xfrm>
          <a:prstGeom prst="ellipse">
            <a:avLst/>
          </a:prstGeom>
          <a:no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2933700" y="19050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42" name="Text Box 30"/>
          <p:cNvSpPr txBox="1">
            <a:spLocks noChangeArrowheads="1"/>
          </p:cNvSpPr>
          <p:nvPr/>
        </p:nvSpPr>
        <p:spPr bwMode="auto">
          <a:xfrm>
            <a:off x="1714500" y="3810000"/>
            <a:ext cx="1066800" cy="584775"/>
          </a:xfrm>
          <a:prstGeom prst="rect">
            <a:avLst/>
          </a:prstGeom>
          <a:noFill/>
          <a:ln w="9525" algn="ctr">
            <a:noFill/>
            <a:miter lim="800000"/>
            <a:headEnd/>
            <a:tailEnd/>
          </a:ln>
        </p:spPr>
        <p:txBody>
          <a:bodyPr wrap="square">
            <a:spAutoFit/>
          </a:bodyPr>
          <a:lstStyle/>
          <a:p>
            <a:pPr>
              <a:spcBef>
                <a:spcPct val="50000"/>
              </a:spcBef>
            </a:pPr>
            <a:r>
              <a:rPr lang="en-US" dirty="0" smtClean="0">
                <a:solidFill>
                  <a:srgbClr val="00B050"/>
                </a:solidFill>
              </a:rPr>
              <a:t>0.6%</a:t>
            </a:r>
            <a:endParaRPr lang="en-US" dirty="0">
              <a:solidFill>
                <a:srgbClr val="00B050"/>
              </a:solidFill>
            </a:endParaRPr>
          </a:p>
        </p:txBody>
      </p:sp>
      <p:sp>
        <p:nvSpPr>
          <p:cNvPr id="43" name="Text Box 30"/>
          <p:cNvSpPr txBox="1">
            <a:spLocks noChangeArrowheads="1"/>
          </p:cNvSpPr>
          <p:nvPr/>
        </p:nvSpPr>
        <p:spPr bwMode="auto">
          <a:xfrm>
            <a:off x="3390900" y="3810000"/>
            <a:ext cx="1066800" cy="584775"/>
          </a:xfrm>
          <a:prstGeom prst="rect">
            <a:avLst/>
          </a:prstGeom>
          <a:noFill/>
          <a:ln w="9525" algn="ctr">
            <a:noFill/>
            <a:miter lim="800000"/>
            <a:headEnd/>
            <a:tailEnd/>
          </a:ln>
        </p:spPr>
        <p:txBody>
          <a:bodyPr wrap="square">
            <a:spAutoFit/>
          </a:bodyPr>
          <a:lstStyle/>
          <a:p>
            <a:pPr>
              <a:spcBef>
                <a:spcPct val="50000"/>
              </a:spcBef>
            </a:pPr>
            <a:r>
              <a:rPr lang="en-US" dirty="0">
                <a:solidFill>
                  <a:srgbClr val="00B050"/>
                </a:solidFill>
              </a:rPr>
              <a:t>1</a:t>
            </a:r>
            <a:r>
              <a:rPr lang="en-US" dirty="0" smtClean="0">
                <a:solidFill>
                  <a:srgbClr val="00B050"/>
                </a:solidFill>
              </a:rPr>
              <a:t>%</a:t>
            </a:r>
            <a:endParaRPr lang="en-US" dirty="0">
              <a:solidFill>
                <a:srgbClr val="00B050"/>
              </a:solidFill>
            </a:endParaRPr>
          </a:p>
        </p:txBody>
      </p:sp>
      <p:sp>
        <p:nvSpPr>
          <p:cNvPr id="44" name="Text Box 30"/>
          <p:cNvSpPr txBox="1">
            <a:spLocks noChangeArrowheads="1"/>
          </p:cNvSpPr>
          <p:nvPr/>
        </p:nvSpPr>
        <p:spPr bwMode="auto">
          <a:xfrm>
            <a:off x="8724900" y="6120825"/>
            <a:ext cx="1219200" cy="584775"/>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rPr>
              <a:t>*300/50000 = 0.6%</a:t>
            </a:r>
            <a:endParaRPr lang="en-US" sz="1600" dirty="0">
              <a:solidFill>
                <a:srgbClr val="FF0000"/>
              </a:solidFill>
            </a:endParaRPr>
          </a:p>
        </p:txBody>
      </p:sp>
      <p:sp>
        <p:nvSpPr>
          <p:cNvPr id="45" name="Text Box 35"/>
          <p:cNvSpPr txBox="1">
            <a:spLocks noChangeArrowheads="1"/>
          </p:cNvSpPr>
          <p:nvPr/>
        </p:nvSpPr>
        <p:spPr bwMode="auto">
          <a:xfrm>
            <a:off x="7726680" y="3885133"/>
            <a:ext cx="2819400" cy="822325"/>
          </a:xfrm>
          <a:prstGeom prst="rect">
            <a:avLst/>
          </a:prstGeom>
          <a:noFill/>
          <a:ln w="9525">
            <a:noFill/>
            <a:miter lim="800000"/>
            <a:headEnd/>
            <a:tailEnd/>
          </a:ln>
        </p:spPr>
        <p:txBody>
          <a:bodyPr>
            <a:spAutoFit/>
          </a:bodyPr>
          <a:lstStyle/>
          <a:p>
            <a:r>
              <a:rPr lang="en-US" sz="2400" b="1" dirty="0">
                <a:latin typeface="Arial" charset="0"/>
              </a:rPr>
              <a:t>PR = (200/300)/ (100/500) = 3.3</a:t>
            </a:r>
            <a:endParaRPr lang="en-US" sz="2400" b="1" dirty="0">
              <a:latin typeface="Arial Unicode MS" pitchFamily="34" charset="-128"/>
            </a:endParaRPr>
          </a:p>
        </p:txBody>
      </p:sp>
      <p:sp>
        <p:nvSpPr>
          <p:cNvPr id="46" name="Text Box 35"/>
          <p:cNvSpPr txBox="1">
            <a:spLocks noChangeArrowheads="1"/>
          </p:cNvSpPr>
          <p:nvPr/>
        </p:nvSpPr>
        <p:spPr bwMode="auto">
          <a:xfrm>
            <a:off x="6819900" y="4706292"/>
            <a:ext cx="2819400" cy="461665"/>
          </a:xfrm>
          <a:prstGeom prst="rect">
            <a:avLst/>
          </a:prstGeom>
          <a:noFill/>
          <a:ln w="9525">
            <a:noFill/>
            <a:miter lim="800000"/>
            <a:headEnd/>
            <a:tailEnd/>
          </a:ln>
        </p:spPr>
        <p:txBody>
          <a:bodyPr>
            <a:spAutoFit/>
          </a:bodyPr>
          <a:lstStyle/>
          <a:p>
            <a:r>
              <a:rPr lang="en-US" sz="2400" dirty="0" smtClean="0">
                <a:latin typeface="Arial" charset="0"/>
              </a:rPr>
              <a:t>300</a:t>
            </a:r>
            <a:endParaRPr lang="en-US" sz="2400" dirty="0">
              <a:latin typeface="Arial Unicode MS" pitchFamily="34" charset="-128"/>
            </a:endParaRPr>
          </a:p>
        </p:txBody>
      </p:sp>
      <p:sp>
        <p:nvSpPr>
          <p:cNvPr id="47" name="Text Box 35"/>
          <p:cNvSpPr txBox="1">
            <a:spLocks noChangeArrowheads="1"/>
          </p:cNvSpPr>
          <p:nvPr/>
        </p:nvSpPr>
        <p:spPr bwMode="auto">
          <a:xfrm>
            <a:off x="4533900" y="5951547"/>
            <a:ext cx="2819400" cy="461665"/>
          </a:xfrm>
          <a:prstGeom prst="rect">
            <a:avLst/>
          </a:prstGeom>
          <a:noFill/>
          <a:ln w="9525">
            <a:noFill/>
            <a:miter lim="800000"/>
            <a:headEnd/>
            <a:tailEnd/>
          </a:ln>
        </p:spPr>
        <p:txBody>
          <a:bodyPr>
            <a:spAutoFit/>
          </a:bodyPr>
          <a:lstStyle/>
          <a:p>
            <a:r>
              <a:rPr lang="en-US" sz="2400" dirty="0" smtClean="0">
                <a:latin typeface="Arial" charset="0"/>
              </a:rPr>
              <a:t>300</a:t>
            </a:r>
            <a:endParaRPr lang="en-US" sz="2400" dirty="0">
              <a:latin typeface="Arial Unicode MS" pitchFamily="34" charset="-128"/>
            </a:endParaRPr>
          </a:p>
        </p:txBody>
      </p:sp>
      <p:sp>
        <p:nvSpPr>
          <p:cNvPr id="48" name="Text Box 35"/>
          <p:cNvSpPr txBox="1">
            <a:spLocks noChangeArrowheads="1"/>
          </p:cNvSpPr>
          <p:nvPr/>
        </p:nvSpPr>
        <p:spPr bwMode="auto">
          <a:xfrm>
            <a:off x="5807133" y="5943600"/>
            <a:ext cx="2819400" cy="461665"/>
          </a:xfrm>
          <a:prstGeom prst="rect">
            <a:avLst/>
          </a:prstGeom>
          <a:noFill/>
          <a:ln w="9525">
            <a:noFill/>
            <a:miter lim="800000"/>
            <a:headEnd/>
            <a:tailEnd/>
          </a:ln>
        </p:spPr>
        <p:txBody>
          <a:bodyPr>
            <a:spAutoFit/>
          </a:bodyPr>
          <a:lstStyle/>
          <a:p>
            <a:r>
              <a:rPr lang="en-US" sz="2400" dirty="0">
                <a:latin typeface="Arial" charset="0"/>
              </a:rPr>
              <a:t>5</a:t>
            </a:r>
            <a:r>
              <a:rPr lang="en-US" sz="2400" dirty="0" smtClean="0">
                <a:latin typeface="Arial" charset="0"/>
              </a:rPr>
              <a:t>00</a:t>
            </a:r>
            <a:endParaRPr lang="en-US" sz="2400" dirty="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p:bldP spid="39" grpId="0"/>
      <p:bldP spid="40" grpId="0" animBg="1"/>
      <p:bldP spid="41" grpId="0" animBg="1"/>
      <p:bldP spid="42" grpId="0"/>
      <p:bldP spid="43" grpId="0"/>
      <p:bldP spid="4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4813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4813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4813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4813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4813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4813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4813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4813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48139"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4814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48141" name="Line 13"/>
          <p:cNvSpPr>
            <a:spLocks noChangeShapeType="1"/>
          </p:cNvSpPr>
          <p:nvPr/>
        </p:nvSpPr>
        <p:spPr bwMode="auto">
          <a:xfrm>
            <a:off x="2438400" y="2362200"/>
            <a:ext cx="3771900" cy="2362200"/>
          </a:xfrm>
          <a:prstGeom prst="line">
            <a:avLst/>
          </a:prstGeom>
          <a:noFill/>
          <a:ln w="69850">
            <a:solidFill>
              <a:schemeClr val="tx1"/>
            </a:solidFill>
            <a:round/>
            <a:headEnd/>
            <a:tailEnd type="triangle" w="med" len="med"/>
          </a:ln>
        </p:spPr>
        <p:txBody>
          <a:bodyPr wrap="none" anchor="ctr"/>
          <a:lstStyle/>
          <a:p>
            <a:endParaRPr lang="en-US"/>
          </a:p>
        </p:txBody>
      </p:sp>
      <p:sp>
        <p:nvSpPr>
          <p:cNvPr id="4814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48143"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4814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48145"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4814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48147" name="Text Box 19"/>
          <p:cNvSpPr txBox="1">
            <a:spLocks noChangeArrowheads="1"/>
          </p:cNvSpPr>
          <p:nvPr/>
        </p:nvSpPr>
        <p:spPr bwMode="auto">
          <a:xfrm>
            <a:off x="4973638" y="1905000"/>
            <a:ext cx="5122862" cy="1373188"/>
          </a:xfrm>
          <a:prstGeom prst="rect">
            <a:avLst/>
          </a:prstGeom>
          <a:noFill/>
          <a:ln w="9525">
            <a:noFill/>
            <a:miter lim="800000"/>
            <a:headEnd/>
            <a:tailEnd/>
          </a:ln>
        </p:spPr>
        <p:txBody>
          <a:bodyPr>
            <a:spAutoFit/>
          </a:bodyPr>
          <a:lstStyle/>
          <a:p>
            <a:r>
              <a:rPr lang="en-US" sz="2800" b="1">
                <a:latin typeface="Arial" charset="0"/>
              </a:rPr>
              <a:t>Unequal selection probability:</a:t>
            </a:r>
          </a:p>
          <a:p>
            <a:r>
              <a:rPr lang="en-US" sz="2800" b="1">
                <a:latin typeface="Arial" charset="0"/>
              </a:rPr>
              <a:t>Overestimate of Effect</a:t>
            </a:r>
            <a:endParaRPr lang="en-US" sz="2800" b="1">
              <a:latin typeface="Arial Unicode MS" pitchFamily="34" charset="-128"/>
            </a:endParaRPr>
          </a:p>
        </p:txBody>
      </p:sp>
      <p:sp>
        <p:nvSpPr>
          <p:cNvPr id="48148" name="Text Box 21"/>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
        <p:nvSpPr>
          <p:cNvPr id="48149" name="Text Box 22"/>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
        <p:nvSpPr>
          <p:cNvPr id="22" name="Oval 21"/>
          <p:cNvSpPr/>
          <p:nvPr/>
        </p:nvSpPr>
        <p:spPr bwMode="auto">
          <a:xfrm>
            <a:off x="1333500" y="3048000"/>
            <a:ext cx="3124200" cy="762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1333500" y="21336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1600229" y="1956262"/>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3162300" y="1905000"/>
            <a:ext cx="1143000" cy="2057400"/>
          </a:xfrm>
          <a:prstGeom prst="ellipse">
            <a:avLst/>
          </a:prstGeom>
          <a:no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rot="-2695870">
            <a:off x="3055938" y="5024438"/>
            <a:ext cx="3316287" cy="669925"/>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Efficient means of sampling an underlying cohort - A</a:t>
            </a:r>
          </a:p>
        </p:txBody>
      </p:sp>
      <p:sp>
        <p:nvSpPr>
          <p:cNvPr id="15363"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biased than cohort studies - C</a:t>
            </a:r>
          </a:p>
        </p:txBody>
      </p:sp>
      <p:sp>
        <p:nvSpPr>
          <p:cNvPr id="1536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Require rare outcome - B</a:t>
            </a:r>
            <a:endParaRPr lang="en-US" sz="1800" b="1">
              <a:latin typeface="Arial" charset="0"/>
            </a:endParaRPr>
          </a:p>
        </p:txBody>
      </p:sp>
      <p:sp>
        <p:nvSpPr>
          <p:cNvPr id="15365"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Are retrospective  - D</a:t>
            </a:r>
          </a:p>
        </p:txBody>
      </p:sp>
      <p:sp>
        <p:nvSpPr>
          <p:cNvPr id="15366" name="Text Box 3"/>
          <p:cNvSpPr txBox="1">
            <a:spLocks noChangeArrowheads="1"/>
          </p:cNvSpPr>
          <p:nvPr/>
        </p:nvSpPr>
        <p:spPr bwMode="auto">
          <a:xfrm>
            <a:off x="419100" y="1828800"/>
            <a:ext cx="4610100" cy="1738313"/>
          </a:xfrm>
          <a:prstGeom prst="rect">
            <a:avLst/>
          </a:prstGeom>
          <a:noFill/>
          <a:ln w="9525">
            <a:noFill/>
            <a:prstDash val="sysDot"/>
            <a:miter lim="800000"/>
            <a:headEnd/>
            <a:tailEnd/>
          </a:ln>
        </p:spPr>
        <p:txBody>
          <a:bodyPr>
            <a:spAutoFit/>
          </a:bodyPr>
          <a:lstStyle/>
          <a:p>
            <a:pPr algn="l"/>
            <a:r>
              <a:rPr lang="en-US" sz="2800" b="1">
                <a:latin typeface="Arial" charset="0"/>
              </a:rPr>
              <a:t>What best characterizes case-control studies?</a:t>
            </a:r>
          </a:p>
          <a:p>
            <a:pPr algn="l"/>
            <a:endParaRPr lang="en-US" sz="2800" b="1">
              <a:latin typeface="Arial" charset="0"/>
            </a:endParaRPr>
          </a:p>
          <a:p>
            <a:pPr algn="l"/>
            <a:endParaRPr lang="en-US" sz="2400">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4915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4915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4915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4915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49159"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a:p>
        </p:txBody>
      </p:sp>
      <p:sp>
        <p:nvSpPr>
          <p:cNvPr id="4916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4916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4916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49163"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4916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49165" name="Line 13"/>
          <p:cNvSpPr>
            <a:spLocks noChangeShapeType="1"/>
          </p:cNvSpPr>
          <p:nvPr/>
        </p:nvSpPr>
        <p:spPr bwMode="auto">
          <a:xfrm>
            <a:off x="3314700" y="3505200"/>
            <a:ext cx="3924300" cy="2209800"/>
          </a:xfrm>
          <a:prstGeom prst="line">
            <a:avLst/>
          </a:prstGeom>
          <a:noFill/>
          <a:ln w="69850">
            <a:solidFill>
              <a:schemeClr val="tx1"/>
            </a:solidFill>
            <a:round/>
            <a:headEnd/>
            <a:tailEnd type="triangle" w="med" len="med"/>
          </a:ln>
        </p:spPr>
        <p:txBody>
          <a:bodyPr wrap="none" anchor="ctr"/>
          <a:lstStyle/>
          <a:p>
            <a:endParaRPr lang="en-US"/>
          </a:p>
        </p:txBody>
      </p:sp>
      <p:sp>
        <p:nvSpPr>
          <p:cNvPr id="4916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49167"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49168" name="Line 16"/>
          <p:cNvSpPr>
            <a:spLocks noChangeShapeType="1"/>
          </p:cNvSpPr>
          <p:nvPr/>
        </p:nvSpPr>
        <p:spPr bwMode="auto">
          <a:xfrm>
            <a:off x="2552700" y="2514600"/>
            <a:ext cx="3733800" cy="2133600"/>
          </a:xfrm>
          <a:prstGeom prst="line">
            <a:avLst/>
          </a:prstGeom>
          <a:noFill/>
          <a:ln w="38100">
            <a:solidFill>
              <a:schemeClr val="tx1"/>
            </a:solidFill>
            <a:round/>
            <a:headEnd/>
            <a:tailEnd type="triangle" w="med" len="med"/>
          </a:ln>
        </p:spPr>
        <p:txBody>
          <a:bodyPr wrap="none" anchor="ctr"/>
          <a:lstStyle/>
          <a:p>
            <a:endParaRPr lang="en-US"/>
          </a:p>
        </p:txBody>
      </p:sp>
      <p:sp>
        <p:nvSpPr>
          <p:cNvPr id="49169"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49170"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49171" name="Text Box 19"/>
          <p:cNvSpPr txBox="1">
            <a:spLocks noChangeArrowheads="1"/>
          </p:cNvSpPr>
          <p:nvPr/>
        </p:nvSpPr>
        <p:spPr bwMode="auto">
          <a:xfrm>
            <a:off x="4973638" y="1905000"/>
            <a:ext cx="5122862" cy="1373188"/>
          </a:xfrm>
          <a:prstGeom prst="rect">
            <a:avLst/>
          </a:prstGeom>
          <a:noFill/>
          <a:ln w="9525">
            <a:noFill/>
            <a:miter lim="800000"/>
            <a:headEnd/>
            <a:tailEnd/>
          </a:ln>
        </p:spPr>
        <p:txBody>
          <a:bodyPr>
            <a:spAutoFit/>
          </a:bodyPr>
          <a:lstStyle/>
          <a:p>
            <a:r>
              <a:rPr lang="en-US" sz="2800" b="1">
                <a:latin typeface="Arial" charset="0"/>
              </a:rPr>
              <a:t>Unequal selection probability:</a:t>
            </a:r>
          </a:p>
          <a:p>
            <a:r>
              <a:rPr lang="en-US" sz="2800" b="1">
                <a:latin typeface="Arial" charset="0"/>
              </a:rPr>
              <a:t>Overestimate of Effect</a:t>
            </a:r>
            <a:endParaRPr lang="en-US" sz="2800" b="1">
              <a:latin typeface="Arial Unicode MS" pitchFamily="34" charset="-128"/>
            </a:endParaRPr>
          </a:p>
        </p:txBody>
      </p:sp>
      <p:sp>
        <p:nvSpPr>
          <p:cNvPr id="49172" name="Text Box 21"/>
          <p:cNvSpPr txBox="1">
            <a:spLocks noChangeArrowheads="1"/>
          </p:cNvSpPr>
          <p:nvPr/>
        </p:nvSpPr>
        <p:spPr bwMode="auto">
          <a:xfrm>
            <a:off x="952500" y="298450"/>
            <a:ext cx="7977188"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Selection Bias (Biased Sampling)</a:t>
            </a:r>
          </a:p>
        </p:txBody>
      </p:sp>
      <p:sp>
        <p:nvSpPr>
          <p:cNvPr id="49173" name="Text Box 22"/>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
        <p:nvSpPr>
          <p:cNvPr id="22" name="Text Box 22"/>
          <p:cNvSpPr txBox="1">
            <a:spLocks noChangeArrowheads="1"/>
          </p:cNvSpPr>
          <p:nvPr/>
        </p:nvSpPr>
        <p:spPr bwMode="auto">
          <a:xfrm>
            <a:off x="8077200" y="4999672"/>
            <a:ext cx="2095500" cy="1477328"/>
          </a:xfrm>
          <a:prstGeom prst="rect">
            <a:avLst/>
          </a:prstGeom>
          <a:noFill/>
          <a:ln w="9525" algn="ctr">
            <a:noFill/>
            <a:miter lim="800000"/>
            <a:headEnd/>
            <a:tailEnd/>
          </a:ln>
        </p:spPr>
        <p:txBody>
          <a:bodyPr wrap="square">
            <a:spAutoFit/>
          </a:bodyPr>
          <a:lstStyle/>
          <a:p>
            <a:pPr>
              <a:spcBef>
                <a:spcPct val="50000"/>
              </a:spcBef>
            </a:pPr>
            <a:r>
              <a:rPr lang="en-US" sz="1800" dirty="0" smtClean="0"/>
              <a:t>Artificial excess of unexposed/non-diseased gives false impression of higher effect of exposure</a:t>
            </a:r>
            <a:endParaRPr lang="en-US" sz="1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01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01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01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018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018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0187"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018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50193"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0194"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0195" name="Text Box 19"/>
          <p:cNvSpPr txBox="1">
            <a:spLocks noChangeArrowheads="1"/>
          </p:cNvSpPr>
          <p:nvPr/>
        </p:nvSpPr>
        <p:spPr bwMode="auto">
          <a:xfrm>
            <a:off x="4973638" y="1905000"/>
            <a:ext cx="5122862" cy="1373188"/>
          </a:xfrm>
          <a:prstGeom prst="rect">
            <a:avLst/>
          </a:prstGeom>
          <a:noFill/>
          <a:ln w="9525">
            <a:noFill/>
            <a:miter lim="800000"/>
            <a:headEnd/>
            <a:tailEnd/>
          </a:ln>
        </p:spPr>
        <p:txBody>
          <a:bodyPr>
            <a:spAutoFit/>
          </a:bodyPr>
          <a:lstStyle/>
          <a:p>
            <a:r>
              <a:rPr lang="en-US" sz="2800" b="1">
                <a:latin typeface="Arial" charset="0"/>
              </a:rPr>
              <a:t>Unequal selection probability:</a:t>
            </a:r>
          </a:p>
          <a:p>
            <a:r>
              <a:rPr lang="en-US" sz="2800" b="1">
                <a:latin typeface="Arial" charset="0"/>
              </a:rPr>
              <a:t>Underestimate of Effect</a:t>
            </a:r>
            <a:endParaRPr lang="en-US" sz="2800" b="1">
              <a:latin typeface="Arial Unicode MS" pitchFamily="34" charset="-128"/>
            </a:endParaRPr>
          </a:p>
        </p:txBody>
      </p:sp>
      <p:sp>
        <p:nvSpPr>
          <p:cNvPr id="50196" name="Text Box 21"/>
          <p:cNvSpPr txBox="1">
            <a:spLocks noChangeArrowheads="1"/>
          </p:cNvSpPr>
          <p:nvPr/>
        </p:nvSpPr>
        <p:spPr bwMode="auto">
          <a:xfrm>
            <a:off x="952500" y="298450"/>
            <a:ext cx="7977188"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Selection Bias (Biased Sampling)</a:t>
            </a:r>
          </a:p>
        </p:txBody>
      </p:sp>
      <p:sp>
        <p:nvSpPr>
          <p:cNvPr id="50197" name="Text Box 22"/>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1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120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120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120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120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120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120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121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1211"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121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1213" name="Line 13"/>
          <p:cNvSpPr>
            <a:spLocks noChangeShapeType="1"/>
          </p:cNvSpPr>
          <p:nvPr/>
        </p:nvSpPr>
        <p:spPr bwMode="auto">
          <a:xfrm>
            <a:off x="2400300" y="3429000"/>
            <a:ext cx="3771900" cy="2286000"/>
          </a:xfrm>
          <a:prstGeom prst="line">
            <a:avLst/>
          </a:prstGeom>
          <a:noFill/>
          <a:ln w="69850">
            <a:solidFill>
              <a:schemeClr val="tx1"/>
            </a:solidFill>
            <a:round/>
            <a:headEnd/>
            <a:tailEnd type="triangle" w="med" len="med"/>
          </a:ln>
        </p:spPr>
        <p:txBody>
          <a:bodyPr wrap="none" anchor="ctr"/>
          <a:lstStyle/>
          <a:p>
            <a:endParaRPr lang="en-US"/>
          </a:p>
        </p:txBody>
      </p:sp>
      <p:sp>
        <p:nvSpPr>
          <p:cNvPr id="51214" name="Line 14"/>
          <p:cNvSpPr>
            <a:spLocks noChangeShapeType="1"/>
          </p:cNvSpPr>
          <p:nvPr/>
        </p:nvSpPr>
        <p:spPr bwMode="auto">
          <a:xfrm>
            <a:off x="3543300" y="2514600"/>
            <a:ext cx="36099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121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121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51217"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1218"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1219" name="Text Box 19"/>
          <p:cNvSpPr txBox="1">
            <a:spLocks noChangeArrowheads="1"/>
          </p:cNvSpPr>
          <p:nvPr/>
        </p:nvSpPr>
        <p:spPr bwMode="auto">
          <a:xfrm>
            <a:off x="4973638" y="1905000"/>
            <a:ext cx="5122862" cy="1373188"/>
          </a:xfrm>
          <a:prstGeom prst="rect">
            <a:avLst/>
          </a:prstGeom>
          <a:noFill/>
          <a:ln w="9525">
            <a:noFill/>
            <a:miter lim="800000"/>
            <a:headEnd/>
            <a:tailEnd/>
          </a:ln>
        </p:spPr>
        <p:txBody>
          <a:bodyPr>
            <a:spAutoFit/>
          </a:bodyPr>
          <a:lstStyle/>
          <a:p>
            <a:r>
              <a:rPr lang="en-US" sz="2800" b="1">
                <a:latin typeface="Arial" charset="0"/>
              </a:rPr>
              <a:t>Unequal selection probability:</a:t>
            </a:r>
          </a:p>
          <a:p>
            <a:r>
              <a:rPr lang="en-US" sz="2800" b="1">
                <a:latin typeface="Arial" charset="0"/>
              </a:rPr>
              <a:t>Underestimate of Effect</a:t>
            </a:r>
            <a:endParaRPr lang="en-US" sz="2800" b="1">
              <a:latin typeface="Arial Unicode MS" pitchFamily="34" charset="-128"/>
            </a:endParaRPr>
          </a:p>
        </p:txBody>
      </p:sp>
      <p:sp>
        <p:nvSpPr>
          <p:cNvPr id="51220" name="Text Box 20"/>
          <p:cNvSpPr txBox="1">
            <a:spLocks noChangeArrowheads="1"/>
          </p:cNvSpPr>
          <p:nvPr/>
        </p:nvSpPr>
        <p:spPr bwMode="auto">
          <a:xfrm>
            <a:off x="952500" y="298450"/>
            <a:ext cx="7977188"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Selection Bias (Biased Sampling)</a:t>
            </a:r>
          </a:p>
        </p:txBody>
      </p:sp>
      <p:sp>
        <p:nvSpPr>
          <p:cNvPr id="51221" name="Text Box 21"/>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222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222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222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223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223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223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223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223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223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223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2237" name="Line 13"/>
          <p:cNvSpPr>
            <a:spLocks noChangeShapeType="1"/>
          </p:cNvSpPr>
          <p:nvPr/>
        </p:nvSpPr>
        <p:spPr bwMode="auto">
          <a:xfrm>
            <a:off x="2438400" y="2362200"/>
            <a:ext cx="3771900" cy="2362200"/>
          </a:xfrm>
          <a:prstGeom prst="line">
            <a:avLst/>
          </a:prstGeom>
          <a:noFill/>
          <a:ln w="9525" cap="rnd">
            <a:solidFill>
              <a:schemeClr val="tx1"/>
            </a:solidFill>
            <a:prstDash val="sysDot"/>
            <a:round/>
            <a:headEnd/>
            <a:tailEnd type="triangle" w="med" len="med"/>
          </a:ln>
        </p:spPr>
        <p:txBody>
          <a:bodyPr wrap="none" anchor="ctr"/>
          <a:lstStyle/>
          <a:p>
            <a:endParaRPr lang="en-US"/>
          </a:p>
        </p:txBody>
      </p:sp>
      <p:sp>
        <p:nvSpPr>
          <p:cNvPr id="52238" name="Line 14"/>
          <p:cNvSpPr>
            <a:spLocks noChangeShapeType="1"/>
          </p:cNvSpPr>
          <p:nvPr/>
        </p:nvSpPr>
        <p:spPr bwMode="auto">
          <a:xfrm>
            <a:off x="2019300" y="3352800"/>
            <a:ext cx="3895725" cy="2286000"/>
          </a:xfrm>
          <a:prstGeom prst="line">
            <a:avLst/>
          </a:prstGeom>
          <a:noFill/>
          <a:ln w="38100">
            <a:solidFill>
              <a:schemeClr val="tx1"/>
            </a:solidFill>
            <a:round/>
            <a:headEnd/>
            <a:tailEnd type="triangle" w="med" len="med"/>
          </a:ln>
        </p:spPr>
        <p:txBody>
          <a:bodyPr wrap="none" anchor="ctr"/>
          <a:lstStyle/>
          <a:p>
            <a:endParaRPr lang="en-US"/>
          </a:p>
        </p:txBody>
      </p:sp>
      <p:sp>
        <p:nvSpPr>
          <p:cNvPr id="52239" name="Line 15"/>
          <p:cNvSpPr>
            <a:spLocks noChangeShapeType="1"/>
          </p:cNvSpPr>
          <p:nvPr/>
        </p:nvSpPr>
        <p:spPr bwMode="auto">
          <a:xfrm>
            <a:off x="3857625" y="2362200"/>
            <a:ext cx="3600450" cy="2362200"/>
          </a:xfrm>
          <a:prstGeom prst="line">
            <a:avLst/>
          </a:prstGeom>
          <a:noFill/>
          <a:ln w="9525" cap="rnd">
            <a:solidFill>
              <a:schemeClr val="tx1"/>
            </a:solidFill>
            <a:prstDash val="sysDot"/>
            <a:round/>
            <a:headEnd/>
            <a:tailEnd type="triangle" w="med" len="med"/>
          </a:ln>
        </p:spPr>
        <p:txBody>
          <a:bodyPr wrap="none" anchor="ctr"/>
          <a:lstStyle/>
          <a:p>
            <a:endParaRPr lang="en-US"/>
          </a:p>
        </p:txBody>
      </p:sp>
      <p:sp>
        <p:nvSpPr>
          <p:cNvPr id="52240" name="Line 16"/>
          <p:cNvSpPr>
            <a:spLocks noChangeShapeType="1"/>
          </p:cNvSpPr>
          <p:nvPr/>
        </p:nvSpPr>
        <p:spPr bwMode="auto">
          <a:xfrm>
            <a:off x="3543300" y="3352800"/>
            <a:ext cx="3743325" cy="2286000"/>
          </a:xfrm>
          <a:prstGeom prst="line">
            <a:avLst/>
          </a:prstGeom>
          <a:noFill/>
          <a:ln w="38100">
            <a:solidFill>
              <a:schemeClr val="tx1"/>
            </a:solidFill>
            <a:round/>
            <a:headEnd/>
            <a:tailEnd type="triangle" w="med" len="med"/>
          </a:ln>
        </p:spPr>
        <p:txBody>
          <a:bodyPr wrap="none" anchor="ctr"/>
          <a:lstStyle/>
          <a:p>
            <a:endParaRPr lang="en-US"/>
          </a:p>
        </p:txBody>
      </p:sp>
      <p:sp>
        <p:nvSpPr>
          <p:cNvPr id="52241"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2242"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2243" name="Text Box 19"/>
          <p:cNvSpPr txBox="1">
            <a:spLocks noChangeArrowheads="1"/>
          </p:cNvSpPr>
          <p:nvPr/>
        </p:nvSpPr>
        <p:spPr bwMode="auto">
          <a:xfrm>
            <a:off x="577850" y="304800"/>
            <a:ext cx="9061450"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No Selection Bias (Unbiased Sampling)</a:t>
            </a:r>
            <a:r>
              <a:rPr lang="en-US" sz="2400"/>
              <a:t> </a:t>
            </a:r>
            <a:endParaRPr lang="en-US" sz="2800" b="1">
              <a:latin typeface="Arial" charset="0"/>
            </a:endParaRPr>
          </a:p>
        </p:txBody>
      </p:sp>
      <p:sp>
        <p:nvSpPr>
          <p:cNvPr id="52244" name="Text Box 21"/>
          <p:cNvSpPr txBox="1">
            <a:spLocks noChangeArrowheads="1"/>
          </p:cNvSpPr>
          <p:nvPr/>
        </p:nvSpPr>
        <p:spPr bwMode="auto">
          <a:xfrm>
            <a:off x="5164138" y="1524000"/>
            <a:ext cx="5122862" cy="1800225"/>
          </a:xfrm>
          <a:prstGeom prst="rect">
            <a:avLst/>
          </a:prstGeom>
          <a:noFill/>
          <a:ln w="9525">
            <a:noFill/>
            <a:miter lim="800000"/>
            <a:headEnd/>
            <a:tailEnd/>
          </a:ln>
        </p:spPr>
        <p:txBody>
          <a:bodyPr>
            <a:spAutoFit/>
          </a:bodyPr>
          <a:lstStyle/>
          <a:p>
            <a:r>
              <a:rPr lang="en-US" sz="2800" b="1">
                <a:latin typeface="Arial" charset="0"/>
              </a:rPr>
              <a:t>Unequal selection probability but </a:t>
            </a:r>
            <a:r>
              <a:rPr lang="en-US" sz="2800" b="1" u="sng">
                <a:latin typeface="Arial" charset="0"/>
              </a:rPr>
              <a:t>only according to exposure</a:t>
            </a:r>
            <a:r>
              <a:rPr lang="en-US" sz="2800" b="1">
                <a:latin typeface="Arial" charset="0"/>
              </a:rPr>
              <a:t>:</a:t>
            </a:r>
          </a:p>
          <a:p>
            <a:r>
              <a:rPr lang="en-US" sz="2800" b="1">
                <a:latin typeface="Arial" charset="0"/>
              </a:rPr>
              <a:t>No Selection Bias</a:t>
            </a:r>
            <a:endParaRPr lang="en-US" sz="2800" b="1">
              <a:latin typeface="Arial Unicode MS" pitchFamily="34" charset="-128"/>
            </a:endParaRPr>
          </a:p>
        </p:txBody>
      </p:sp>
      <p:sp>
        <p:nvSpPr>
          <p:cNvPr id="52245" name="Text Box 22"/>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
        <p:nvSpPr>
          <p:cNvPr id="22" name="Oval 21"/>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30861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3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325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32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325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325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32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325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325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3259"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326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3261" name="Line 13"/>
          <p:cNvSpPr>
            <a:spLocks noChangeShapeType="1"/>
          </p:cNvSpPr>
          <p:nvPr/>
        </p:nvSpPr>
        <p:spPr bwMode="auto">
          <a:xfrm>
            <a:off x="2438400" y="2362200"/>
            <a:ext cx="3771900" cy="2362200"/>
          </a:xfrm>
          <a:prstGeom prst="line">
            <a:avLst/>
          </a:prstGeom>
          <a:noFill/>
          <a:ln w="12700" cap="rnd">
            <a:solidFill>
              <a:schemeClr val="tx1"/>
            </a:solidFill>
            <a:prstDash val="sysDot"/>
            <a:round/>
            <a:headEnd/>
            <a:tailEnd type="triangle" w="med" len="med"/>
          </a:ln>
        </p:spPr>
        <p:txBody>
          <a:bodyPr wrap="none" anchor="ctr"/>
          <a:lstStyle/>
          <a:p>
            <a:endParaRPr lang="en-US"/>
          </a:p>
        </p:txBody>
      </p:sp>
      <p:sp>
        <p:nvSpPr>
          <p:cNvPr id="5326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3263" name="Line 15"/>
          <p:cNvSpPr>
            <a:spLocks noChangeShapeType="1"/>
          </p:cNvSpPr>
          <p:nvPr/>
        </p:nvSpPr>
        <p:spPr bwMode="auto">
          <a:xfrm>
            <a:off x="3857625" y="2362200"/>
            <a:ext cx="3600450" cy="2362200"/>
          </a:xfrm>
          <a:prstGeom prst="line">
            <a:avLst/>
          </a:prstGeom>
          <a:noFill/>
          <a:ln w="12700" cap="rnd">
            <a:solidFill>
              <a:schemeClr val="tx1"/>
            </a:solidFill>
            <a:prstDash val="sysDot"/>
            <a:round/>
            <a:headEnd/>
            <a:tailEnd type="triangle" w="med" len="med"/>
          </a:ln>
        </p:spPr>
        <p:txBody>
          <a:bodyPr wrap="none" anchor="ctr"/>
          <a:lstStyle/>
          <a:p>
            <a:endParaRPr lang="en-US"/>
          </a:p>
        </p:txBody>
      </p:sp>
      <p:sp>
        <p:nvSpPr>
          <p:cNvPr id="5326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53265"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326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3267" name="Text Box 19"/>
          <p:cNvSpPr txBox="1">
            <a:spLocks noChangeArrowheads="1"/>
          </p:cNvSpPr>
          <p:nvPr/>
        </p:nvSpPr>
        <p:spPr bwMode="auto">
          <a:xfrm>
            <a:off x="577850" y="762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3268" name="Text Box 21"/>
          <p:cNvSpPr txBox="1">
            <a:spLocks noChangeArrowheads="1"/>
          </p:cNvSpPr>
          <p:nvPr/>
        </p:nvSpPr>
        <p:spPr bwMode="auto">
          <a:xfrm>
            <a:off x="685800" y="5045075"/>
            <a:ext cx="3619500" cy="1431925"/>
          </a:xfrm>
          <a:prstGeom prst="rect">
            <a:avLst/>
          </a:prstGeom>
          <a:noFill/>
          <a:ln w="9525" algn="ctr">
            <a:noFill/>
            <a:miter lim="800000"/>
            <a:headEnd/>
            <a:tailEnd/>
          </a:ln>
        </p:spPr>
        <p:txBody>
          <a:bodyPr>
            <a:spAutoFit/>
          </a:bodyPr>
          <a:lstStyle/>
          <a:p>
            <a:pPr>
              <a:spcBef>
                <a:spcPct val="50000"/>
              </a:spcBef>
            </a:pPr>
            <a:r>
              <a:rPr lang="en-US" sz="2200"/>
              <a:t>For selection bias to occur, selection probabilities must differ according to both exposure </a:t>
            </a:r>
            <a:r>
              <a:rPr lang="en-US" sz="2200" i="1"/>
              <a:t>and</a:t>
            </a:r>
            <a:r>
              <a:rPr lang="en-US" sz="2200"/>
              <a:t> disease</a:t>
            </a:r>
          </a:p>
        </p:txBody>
      </p:sp>
      <p:sp>
        <p:nvSpPr>
          <p:cNvPr id="53269"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53270" name="Text Box 23"/>
          <p:cNvSpPr txBox="1">
            <a:spLocks noChangeArrowheads="1"/>
          </p:cNvSpPr>
          <p:nvPr/>
        </p:nvSpPr>
        <p:spPr bwMode="auto">
          <a:xfrm>
            <a:off x="1562100" y="29718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53271"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53272"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53273" name="Text Box 26"/>
          <p:cNvSpPr txBox="1">
            <a:spLocks noChangeArrowheads="1"/>
          </p:cNvSpPr>
          <p:nvPr/>
        </p:nvSpPr>
        <p:spPr bwMode="auto">
          <a:xfrm>
            <a:off x="3695700" y="1600200"/>
            <a:ext cx="6438900" cy="457200"/>
          </a:xfrm>
          <a:prstGeom prst="rect">
            <a:avLst/>
          </a:prstGeom>
          <a:noFill/>
          <a:ln w="9525">
            <a:noFill/>
            <a:miter lim="800000"/>
            <a:headEnd/>
            <a:tailEnd/>
          </a:ln>
        </p:spPr>
        <p:txBody>
          <a:bodyPr>
            <a:spAutoFit/>
          </a:bodyPr>
          <a:lstStyle/>
          <a:p>
            <a:r>
              <a:rPr lang="en-US" sz="2400" b="1">
                <a:latin typeface="Arial" charset="0"/>
              </a:rPr>
              <a:t>PR = (40,000/50,000)/(10,000/50,000) = 4</a:t>
            </a:r>
            <a:endParaRPr lang="en-US" sz="2400" b="1">
              <a:latin typeface="Arial Unicode MS" pitchFamily="34" charset="-128"/>
            </a:endParaRPr>
          </a:p>
        </p:txBody>
      </p:sp>
      <p:sp>
        <p:nvSpPr>
          <p:cNvPr id="53274" name="Text Box 27"/>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53275" name="Text Box 28"/>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53276" name="Text Box 29"/>
          <p:cNvSpPr txBox="1">
            <a:spLocks noChangeArrowheads="1"/>
          </p:cNvSpPr>
          <p:nvPr/>
        </p:nvSpPr>
        <p:spPr bwMode="auto">
          <a:xfrm>
            <a:off x="4610100" y="3352800"/>
            <a:ext cx="1066800" cy="579438"/>
          </a:xfrm>
          <a:prstGeom prst="rect">
            <a:avLst/>
          </a:prstGeom>
          <a:noFill/>
          <a:ln w="9525" algn="ctr">
            <a:noFill/>
            <a:miter lim="800000"/>
            <a:headEnd/>
            <a:tailEnd/>
          </a:ln>
        </p:spPr>
        <p:txBody>
          <a:bodyPr>
            <a:spAutoFit/>
          </a:bodyPr>
          <a:lstStyle/>
          <a:p>
            <a:pPr>
              <a:spcBef>
                <a:spcPct val="50000"/>
              </a:spcBef>
            </a:pPr>
            <a:r>
              <a:rPr lang="en-US"/>
              <a:t>0.1%</a:t>
            </a:r>
          </a:p>
        </p:txBody>
      </p:sp>
      <p:sp>
        <p:nvSpPr>
          <p:cNvPr id="53277" name="Text Box 30"/>
          <p:cNvSpPr txBox="1">
            <a:spLocks noChangeArrowheads="1"/>
          </p:cNvSpPr>
          <p:nvPr/>
        </p:nvSpPr>
        <p:spPr bwMode="auto">
          <a:xfrm>
            <a:off x="4991100" y="2667000"/>
            <a:ext cx="1066800" cy="579438"/>
          </a:xfrm>
          <a:prstGeom prst="rect">
            <a:avLst/>
          </a:prstGeom>
          <a:noFill/>
          <a:ln w="9525" algn="ctr">
            <a:noFill/>
            <a:miter lim="800000"/>
            <a:headEnd/>
            <a:tailEnd/>
          </a:ln>
        </p:spPr>
        <p:txBody>
          <a:bodyPr>
            <a:spAutoFit/>
          </a:bodyPr>
          <a:lstStyle/>
          <a:p>
            <a:pPr>
              <a:spcBef>
                <a:spcPct val="50000"/>
              </a:spcBef>
            </a:pPr>
            <a:r>
              <a:rPr lang="en-US"/>
              <a:t>0.1%</a:t>
            </a:r>
          </a:p>
        </p:txBody>
      </p:sp>
      <p:sp>
        <p:nvSpPr>
          <p:cNvPr id="53278"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a:t>40</a:t>
            </a:r>
          </a:p>
        </p:txBody>
      </p:sp>
      <p:sp>
        <p:nvSpPr>
          <p:cNvPr id="53279" name="Text Box 32"/>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53280" name="Text Box 33"/>
          <p:cNvSpPr txBox="1">
            <a:spLocks noChangeArrowheads="1"/>
          </p:cNvSpPr>
          <p:nvPr/>
        </p:nvSpPr>
        <p:spPr bwMode="auto">
          <a:xfrm>
            <a:off x="6362700" y="4724400"/>
            <a:ext cx="1066800" cy="457200"/>
          </a:xfrm>
          <a:prstGeom prst="rect">
            <a:avLst/>
          </a:prstGeom>
          <a:noFill/>
          <a:ln w="9525" algn="ctr">
            <a:noFill/>
            <a:miter lim="800000"/>
            <a:headEnd/>
            <a:tailEnd/>
          </a:ln>
        </p:spPr>
        <p:txBody>
          <a:bodyPr>
            <a:spAutoFit/>
          </a:bodyPr>
          <a:lstStyle/>
          <a:p>
            <a:pPr>
              <a:spcBef>
                <a:spcPct val="50000"/>
              </a:spcBef>
            </a:pPr>
            <a:r>
              <a:rPr lang="en-US" sz="2400"/>
              <a:t>10</a:t>
            </a:r>
          </a:p>
        </p:txBody>
      </p:sp>
      <p:sp>
        <p:nvSpPr>
          <p:cNvPr id="53281"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a:t>400</a:t>
            </a:r>
          </a:p>
        </p:txBody>
      </p:sp>
      <p:sp>
        <p:nvSpPr>
          <p:cNvPr id="53282" name="Text Box 35"/>
          <p:cNvSpPr txBox="1">
            <a:spLocks noChangeArrowheads="1"/>
          </p:cNvSpPr>
          <p:nvPr/>
        </p:nvSpPr>
        <p:spPr bwMode="auto">
          <a:xfrm>
            <a:off x="7734300" y="4800600"/>
            <a:ext cx="2819400" cy="822325"/>
          </a:xfrm>
          <a:prstGeom prst="rect">
            <a:avLst/>
          </a:prstGeom>
          <a:noFill/>
          <a:ln w="9525">
            <a:noFill/>
            <a:miter lim="800000"/>
            <a:headEnd/>
            <a:tailEnd/>
          </a:ln>
        </p:spPr>
        <p:txBody>
          <a:bodyPr>
            <a:spAutoFit/>
          </a:bodyPr>
          <a:lstStyle/>
          <a:p>
            <a:r>
              <a:rPr lang="en-US" sz="2400" b="1">
                <a:latin typeface="Arial" charset="0"/>
              </a:rPr>
              <a:t>PR = (40/50)/ (100/500) = 4</a:t>
            </a:r>
            <a:endParaRPr lang="en-US" sz="2400" b="1">
              <a:latin typeface="Arial Unicode MS" pitchFamily="34" charset="-128"/>
            </a:endParaRPr>
          </a:p>
        </p:txBody>
      </p:sp>
      <p:sp>
        <p:nvSpPr>
          <p:cNvPr id="53283" name="Text Box 36"/>
          <p:cNvSpPr txBox="1">
            <a:spLocks noChangeArrowheads="1"/>
          </p:cNvSpPr>
          <p:nvPr/>
        </p:nvSpPr>
        <p:spPr bwMode="auto">
          <a:xfrm>
            <a:off x="6286500" y="2133600"/>
            <a:ext cx="4000500" cy="1552575"/>
          </a:xfrm>
          <a:prstGeom prst="rect">
            <a:avLst/>
          </a:prstGeom>
          <a:noFill/>
          <a:ln w="9525">
            <a:noFill/>
            <a:miter lim="800000"/>
            <a:headEnd/>
            <a:tailEnd/>
          </a:ln>
        </p:spPr>
        <p:txBody>
          <a:bodyPr>
            <a:spAutoFit/>
          </a:bodyPr>
          <a:lstStyle/>
          <a:p>
            <a:r>
              <a:rPr lang="en-US" sz="2400" b="1">
                <a:latin typeface="Arial" charset="0"/>
              </a:rPr>
              <a:t>Unequal selection probability but </a:t>
            </a:r>
            <a:r>
              <a:rPr lang="en-US" sz="2400" b="1" u="sng">
                <a:latin typeface="Arial" charset="0"/>
              </a:rPr>
              <a:t>only according to exposure</a:t>
            </a:r>
            <a:r>
              <a:rPr lang="en-US" sz="2400" b="1">
                <a:latin typeface="Arial" charset="0"/>
              </a:rPr>
              <a:t>:</a:t>
            </a:r>
          </a:p>
          <a:p>
            <a:r>
              <a:rPr lang="en-US" sz="2400" b="1">
                <a:latin typeface="Arial" charset="0"/>
              </a:rPr>
              <a:t>No Selection Bias</a:t>
            </a:r>
            <a:endParaRPr lang="en-US" sz="2400" b="1">
              <a:latin typeface="Arial Unicode MS" pitchFamily="34"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42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42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42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42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4279"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42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428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428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4283"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428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4285" name="Line 13"/>
          <p:cNvSpPr>
            <a:spLocks noChangeShapeType="1"/>
          </p:cNvSpPr>
          <p:nvPr/>
        </p:nvSpPr>
        <p:spPr bwMode="auto">
          <a:xfrm>
            <a:off x="2438400" y="2362200"/>
            <a:ext cx="3771900" cy="2362200"/>
          </a:xfrm>
          <a:prstGeom prst="line">
            <a:avLst/>
          </a:prstGeom>
          <a:noFill/>
          <a:ln w="3175" cap="rnd">
            <a:solidFill>
              <a:schemeClr val="tx1"/>
            </a:solidFill>
            <a:prstDash val="sysDot"/>
            <a:round/>
            <a:headEnd/>
            <a:tailEnd type="triangle" w="med" len="med"/>
          </a:ln>
        </p:spPr>
        <p:txBody>
          <a:bodyPr wrap="none" anchor="ctr"/>
          <a:lstStyle/>
          <a:p>
            <a:endParaRPr lang="en-US"/>
          </a:p>
        </p:txBody>
      </p:sp>
      <p:sp>
        <p:nvSpPr>
          <p:cNvPr id="54286" name="Line 14"/>
          <p:cNvSpPr>
            <a:spLocks noChangeShapeType="1"/>
          </p:cNvSpPr>
          <p:nvPr/>
        </p:nvSpPr>
        <p:spPr bwMode="auto">
          <a:xfrm>
            <a:off x="3771900" y="25146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4287" name="Line 15"/>
          <p:cNvSpPr>
            <a:spLocks noChangeShapeType="1"/>
          </p:cNvSpPr>
          <p:nvPr/>
        </p:nvSpPr>
        <p:spPr bwMode="auto">
          <a:xfrm>
            <a:off x="2400300" y="3352800"/>
            <a:ext cx="3600450" cy="2362200"/>
          </a:xfrm>
          <a:prstGeom prst="line">
            <a:avLst/>
          </a:prstGeom>
          <a:noFill/>
          <a:ln w="3175" cap="rnd">
            <a:solidFill>
              <a:schemeClr val="tx1"/>
            </a:solidFill>
            <a:prstDash val="sysDot"/>
            <a:round/>
            <a:headEnd/>
            <a:tailEnd type="triangle" w="med" len="med"/>
          </a:ln>
        </p:spPr>
        <p:txBody>
          <a:bodyPr wrap="none" anchor="ctr"/>
          <a:lstStyle/>
          <a:p>
            <a:endParaRPr lang="en-US"/>
          </a:p>
        </p:txBody>
      </p:sp>
      <p:sp>
        <p:nvSpPr>
          <p:cNvPr id="54288"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54289"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4290"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4291" name="Text Box 19"/>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4292" name="Text Box 20"/>
          <p:cNvSpPr txBox="1">
            <a:spLocks noChangeArrowheads="1"/>
          </p:cNvSpPr>
          <p:nvPr/>
        </p:nvSpPr>
        <p:spPr bwMode="auto">
          <a:xfrm>
            <a:off x="5164138" y="1524000"/>
            <a:ext cx="5122862" cy="1800225"/>
          </a:xfrm>
          <a:prstGeom prst="rect">
            <a:avLst/>
          </a:prstGeom>
          <a:noFill/>
          <a:ln w="9525">
            <a:noFill/>
            <a:miter lim="800000"/>
            <a:headEnd/>
            <a:tailEnd/>
          </a:ln>
        </p:spPr>
        <p:txBody>
          <a:bodyPr>
            <a:spAutoFit/>
          </a:bodyPr>
          <a:lstStyle/>
          <a:p>
            <a:r>
              <a:rPr lang="en-US" sz="2800" b="1" dirty="0">
                <a:latin typeface="Arial" charset="0"/>
              </a:rPr>
              <a:t>Unequal selection probability but </a:t>
            </a:r>
            <a:r>
              <a:rPr lang="en-US" sz="2800" b="1" u="sng" dirty="0">
                <a:latin typeface="Arial" charset="0"/>
              </a:rPr>
              <a:t>only according to disease</a:t>
            </a:r>
            <a:r>
              <a:rPr lang="en-US" sz="2800" b="1" dirty="0">
                <a:latin typeface="Arial" charset="0"/>
              </a:rPr>
              <a:t>:</a:t>
            </a:r>
          </a:p>
          <a:p>
            <a:r>
              <a:rPr lang="en-US" sz="2800" b="1" dirty="0">
                <a:latin typeface="Arial" charset="0"/>
              </a:rPr>
              <a:t>No Selection Bias</a:t>
            </a:r>
            <a:endParaRPr lang="en-US" sz="2800" b="1" dirty="0">
              <a:latin typeface="Arial Unicode MS" pitchFamily="34" charset="-128"/>
            </a:endParaRPr>
          </a:p>
        </p:txBody>
      </p:sp>
      <p:sp>
        <p:nvSpPr>
          <p:cNvPr id="54293" name="Text Box 21"/>
          <p:cNvSpPr txBox="1">
            <a:spLocks noChangeArrowheads="1"/>
          </p:cNvSpPr>
          <p:nvPr/>
        </p:nvSpPr>
        <p:spPr bwMode="auto">
          <a:xfrm>
            <a:off x="685800" y="5045075"/>
            <a:ext cx="3619500" cy="1431925"/>
          </a:xfrm>
          <a:prstGeom prst="rect">
            <a:avLst/>
          </a:prstGeom>
          <a:noFill/>
          <a:ln w="9525" algn="ctr">
            <a:noFill/>
            <a:miter lim="800000"/>
            <a:headEnd/>
            <a:tailEnd/>
          </a:ln>
        </p:spPr>
        <p:txBody>
          <a:bodyPr>
            <a:spAutoFit/>
          </a:bodyPr>
          <a:lstStyle/>
          <a:p>
            <a:pPr>
              <a:spcBef>
                <a:spcPct val="50000"/>
              </a:spcBef>
            </a:pPr>
            <a:r>
              <a:rPr lang="en-US" sz="2200"/>
              <a:t>For selection bias to occur, selection probabilities must differ according to both exposure </a:t>
            </a:r>
            <a:r>
              <a:rPr lang="en-US" sz="2200" i="1"/>
              <a:t>and</a:t>
            </a:r>
            <a:r>
              <a:rPr lang="en-US" sz="2200"/>
              <a:t> disease</a:t>
            </a:r>
          </a:p>
        </p:txBody>
      </p:sp>
      <p:sp>
        <p:nvSpPr>
          <p:cNvPr id="22" name="Oval 21"/>
          <p:cNvSpPr/>
          <p:nvPr/>
        </p:nvSpPr>
        <p:spPr bwMode="auto">
          <a:xfrm>
            <a:off x="3086100" y="1828800"/>
            <a:ext cx="1143000" cy="2057400"/>
          </a:xfrm>
          <a:prstGeom prst="ellipse">
            <a:avLst/>
          </a:prstGeom>
          <a:no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 name="TextBox 1"/>
          <p:cNvSpPr txBox="1"/>
          <p:nvPr/>
        </p:nvSpPr>
        <p:spPr>
          <a:xfrm>
            <a:off x="7972425" y="3524071"/>
            <a:ext cx="2047875" cy="1200329"/>
          </a:xfrm>
          <a:prstGeom prst="rect">
            <a:avLst/>
          </a:prstGeom>
          <a:noFill/>
        </p:spPr>
        <p:txBody>
          <a:bodyPr wrap="square" rtlCol="0">
            <a:spAutoFit/>
          </a:bodyPr>
          <a:lstStyle/>
          <a:p>
            <a:r>
              <a:rPr lang="en-US" sz="2400" dirty="0" smtClean="0">
                <a:latin typeface="+mn-lt"/>
              </a:rPr>
              <a:t>What type of study design is this?</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735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a:p>
        </p:txBody>
      </p:sp>
      <p:sp>
        <p:nvSpPr>
          <p:cNvPr id="57360"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7363" name="Rectangle 19"/>
          <p:cNvSpPr>
            <a:spLocks noChangeArrowheads="1"/>
          </p:cNvSpPr>
          <p:nvPr/>
        </p:nvSpPr>
        <p:spPr bwMode="auto">
          <a:xfrm>
            <a:off x="0" y="838200"/>
            <a:ext cx="10287000" cy="533400"/>
          </a:xfrm>
          <a:prstGeom prst="rect">
            <a:avLst/>
          </a:prstGeom>
          <a:noFill/>
          <a:ln w="9525">
            <a:noFill/>
            <a:miter lim="800000"/>
            <a:headEnd/>
            <a:tailEnd/>
          </a:ln>
        </p:spPr>
        <p:txBody>
          <a:bodyPr anchor="ctr"/>
          <a:lstStyle/>
          <a:p>
            <a:r>
              <a:rPr lang="en-US" sz="2000" b="1" dirty="0" smtClean="0">
                <a:latin typeface="Arial" charset="0"/>
              </a:rPr>
              <a:t>Typically, in practice, you don’t know </a:t>
            </a:r>
            <a:r>
              <a:rPr lang="en-US" sz="2000" b="1" u="sng" dirty="0" smtClean="0">
                <a:latin typeface="Arial" charset="0"/>
              </a:rPr>
              <a:t>all</a:t>
            </a:r>
            <a:r>
              <a:rPr lang="en-US" sz="2000" b="1" dirty="0" smtClean="0">
                <a:latin typeface="Arial" charset="0"/>
              </a:rPr>
              <a:t> of the selection probabilities</a:t>
            </a:r>
          </a:p>
          <a:p>
            <a:r>
              <a:rPr lang="en-US" sz="2000" b="1" dirty="0">
                <a:latin typeface="Arial" charset="0"/>
              </a:rPr>
              <a:t>Y</a:t>
            </a:r>
            <a:r>
              <a:rPr lang="en-US" sz="2000" b="1" dirty="0" smtClean="0">
                <a:latin typeface="Arial" charset="0"/>
              </a:rPr>
              <a:t>ou usually select study sample without firm enumeration of  source population</a:t>
            </a:r>
            <a:endParaRPr lang="en-US" sz="2000" b="1" dirty="0" smtClean="0">
              <a:latin typeface="Arial Unicode MS" pitchFamily="34" charset="-128"/>
            </a:endParaRPr>
          </a:p>
          <a:p>
            <a:r>
              <a:rPr lang="en-US" sz="2400" b="1" dirty="0">
                <a:solidFill>
                  <a:schemeClr val="tx2"/>
                </a:solidFill>
                <a:latin typeface="Arial" charset="0"/>
              </a:rPr>
              <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
            </a:r>
            <a:br>
              <a:rPr lang="en-US" sz="2400" b="1" dirty="0">
                <a:solidFill>
                  <a:schemeClr val="tx2"/>
                </a:solidFill>
                <a:latin typeface="Arial" charset="0"/>
              </a:rPr>
            </a:br>
            <a:endParaRPr lang="en-US" sz="2400" b="1" dirty="0">
              <a:solidFill>
                <a:schemeClr val="tx2"/>
              </a:solidFill>
              <a:latin typeface="Arial" charset="0"/>
            </a:endParaRPr>
          </a:p>
        </p:txBody>
      </p:sp>
      <p:sp>
        <p:nvSpPr>
          <p:cNvPr id="57364" name="Line 21"/>
          <p:cNvSpPr>
            <a:spLocks noChangeShapeType="1"/>
          </p:cNvSpPr>
          <p:nvPr/>
        </p:nvSpPr>
        <p:spPr bwMode="auto">
          <a:xfrm>
            <a:off x="1790700" y="30480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25" name="Text Box 18"/>
          <p:cNvSpPr txBox="1">
            <a:spLocks noChangeArrowheads="1"/>
          </p:cNvSpPr>
          <p:nvPr/>
        </p:nvSpPr>
        <p:spPr bwMode="auto">
          <a:xfrm>
            <a:off x="5202238" y="1066800"/>
            <a:ext cx="5122862" cy="2246769"/>
          </a:xfrm>
          <a:prstGeom prst="rect">
            <a:avLst/>
          </a:prstGeom>
          <a:noFill/>
          <a:ln w="9525">
            <a:noFill/>
            <a:miter lim="800000"/>
            <a:headEnd/>
            <a:tailEnd/>
          </a:ln>
        </p:spPr>
        <p:txBody>
          <a:bodyPr>
            <a:spAutoFit/>
          </a:bodyPr>
          <a:lstStyle/>
          <a:p>
            <a:r>
              <a:rPr lang="en-US" sz="2800" b="1" dirty="0" smtClean="0">
                <a:latin typeface="Arial" charset="0"/>
              </a:rPr>
              <a:t>Usually, best we can do </a:t>
            </a:r>
            <a:r>
              <a:rPr lang="en-US" sz="2800" b="1" dirty="0" smtClean="0">
                <a:latin typeface="Arial" charset="0"/>
              </a:rPr>
              <a:t>regarding </a:t>
            </a:r>
            <a:r>
              <a:rPr lang="en-US" sz="2800" b="1" dirty="0" smtClean="0">
                <a:latin typeface="Arial" charset="0"/>
              </a:rPr>
              <a:t>evaluation of presence of selection bias is make educated guesses based upon context</a:t>
            </a:r>
            <a:endParaRPr lang="en-US" sz="2800" b="1" dirty="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0526" y="76200"/>
            <a:ext cx="9324974" cy="533400"/>
          </a:xfrm>
        </p:spPr>
        <p:txBody>
          <a:bodyPr/>
          <a:lstStyle/>
          <a:p>
            <a:r>
              <a:rPr lang="en-US" sz="2200" dirty="0" smtClean="0"/>
              <a:t>Guesses are informed by remembering basic rules for selection bias</a:t>
            </a:r>
          </a:p>
        </p:txBody>
      </p:sp>
      <p:sp>
        <p:nvSpPr>
          <p:cNvPr id="55299" name="Rectangle 3"/>
          <p:cNvSpPr>
            <a:spLocks noGrp="1" noChangeArrowheads="1"/>
          </p:cNvSpPr>
          <p:nvPr>
            <p:ph type="body" idx="1"/>
          </p:nvPr>
        </p:nvSpPr>
        <p:spPr>
          <a:xfrm>
            <a:off x="323850" y="609600"/>
            <a:ext cx="9620250" cy="5181600"/>
          </a:xfrm>
        </p:spPr>
        <p:txBody>
          <a:bodyPr/>
          <a:lstStyle/>
          <a:p>
            <a:r>
              <a:rPr lang="en-US" sz="2400" dirty="0" smtClean="0"/>
              <a:t>For selection bias to occur: A person’s selection/retention must be influenced by/associated with BOTH his/her exposure and outcome</a:t>
            </a:r>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a:p>
          </p:txBody>
        </p:sp>
        <p:sp>
          <p:nvSpPr>
            <p:cNvPr id="55325" name="Text Box 13"/>
            <p:cNvSpPr txBox="1">
              <a:spLocks noChangeArrowheads="1"/>
            </p:cNvSpPr>
            <p:nvPr/>
          </p:nvSpPr>
          <p:spPr bwMode="auto">
            <a:xfrm>
              <a:off x="1128" y="208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a:p>
          </p:txBody>
        </p:sp>
        <p:sp>
          <p:nvSpPr>
            <p:cNvPr id="55320" name="Text Box 27"/>
            <p:cNvSpPr txBox="1">
              <a:spLocks noChangeArrowheads="1"/>
            </p:cNvSpPr>
            <p:nvPr/>
          </p:nvSpPr>
          <p:spPr bwMode="auto">
            <a:xfrm>
              <a:off x="3864" y="206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61"/>
              <a:ext cx="1248" cy="144"/>
            </a:xfrm>
            <a:prstGeom prst="line">
              <a:avLst/>
            </a:prstGeom>
            <a:noFill/>
            <a:ln w="28575">
              <a:solidFill>
                <a:schemeClr val="tx1"/>
              </a:solidFill>
              <a:round/>
              <a:headEnd/>
              <a:tailEnd type="triangle" w="med" len="med"/>
            </a:ln>
          </p:spPr>
          <p:txBody>
            <a:bodyPr wrap="none" anchor="ctr"/>
            <a:lstStyle/>
            <a:p>
              <a:endParaRPr lang="en-US"/>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11" name="Line 54"/>
            <p:cNvSpPr>
              <a:spLocks noChangeShapeType="1"/>
            </p:cNvSpPr>
            <p:nvPr/>
          </p:nvSpPr>
          <p:spPr bwMode="auto">
            <a:xfrm flipH="1" flipV="1">
              <a:off x="4296" y="3561"/>
              <a:ext cx="816" cy="96"/>
            </a:xfrm>
            <a:prstGeom prst="line">
              <a:avLst/>
            </a:prstGeom>
            <a:noFill/>
            <a:ln w="28575">
              <a:solidFill>
                <a:schemeClr val="tx1"/>
              </a:solidFill>
              <a:round/>
              <a:headEnd/>
              <a:tailEnd type="triangle" w="med" len="med"/>
            </a:ln>
          </p:spPr>
          <p:txBody>
            <a:bodyPr wrap="none" anchor="ctr"/>
            <a:lstStyle/>
            <a:p>
              <a:endParaRPr lang="en-US"/>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10287000" cy="533400"/>
          </a:xfrm>
        </p:spPr>
        <p:txBody>
          <a:bodyPr/>
          <a:lstStyle/>
          <a:p>
            <a:r>
              <a:rPr lang="en-US" sz="2800" dirty="0" smtClean="0"/>
              <a:t>Why does selection </a:t>
            </a:r>
            <a:r>
              <a:rPr lang="en-US" sz="2800" dirty="0" smtClean="0"/>
              <a:t>that is influenced by</a:t>
            </a:r>
            <a:r>
              <a:rPr lang="en-US" sz="2800" dirty="0" smtClean="0"/>
              <a:t/>
            </a:r>
            <a:br>
              <a:rPr lang="en-US" sz="2800" dirty="0" smtClean="0"/>
            </a:br>
            <a:r>
              <a:rPr lang="en-US" sz="2800" dirty="0" smtClean="0"/>
              <a:t> exposure and outcome induce bias?</a:t>
            </a:r>
            <a:endParaRPr lang="en-US" sz="2800" dirty="0"/>
          </a:p>
        </p:txBody>
      </p:sp>
      <p:sp>
        <p:nvSpPr>
          <p:cNvPr id="3" name="Content Placeholder 2"/>
          <p:cNvSpPr>
            <a:spLocks noGrp="1"/>
          </p:cNvSpPr>
          <p:nvPr>
            <p:ph idx="1"/>
          </p:nvPr>
        </p:nvSpPr>
        <p:spPr>
          <a:xfrm>
            <a:off x="114300" y="762000"/>
            <a:ext cx="10172700" cy="5181600"/>
          </a:xfrm>
        </p:spPr>
        <p:txBody>
          <a:bodyPr/>
          <a:lstStyle/>
          <a:p>
            <a:pPr>
              <a:buNone/>
            </a:pPr>
            <a:r>
              <a:rPr lang="en-US" sz="2800" dirty="0" smtClean="0"/>
              <a:t>Example</a:t>
            </a:r>
          </a:p>
          <a:p>
            <a:r>
              <a:rPr lang="en-US" sz="2400" dirty="0" smtClean="0"/>
              <a:t>Study: relationship between family wealth &amp; intelligence in young adults</a:t>
            </a:r>
          </a:p>
          <a:p>
            <a:r>
              <a:rPr lang="en-US" sz="2400" dirty="0" smtClean="0"/>
              <a:t>Study sample:  Undergraduates at Harvard</a:t>
            </a:r>
          </a:p>
          <a:p>
            <a:r>
              <a:rPr lang="en-US" sz="2400" dirty="0" smtClean="0"/>
              <a:t>Widely rumored/appreciated that admission to Harvard is related to:</a:t>
            </a:r>
          </a:p>
          <a:p>
            <a:pPr lvl="1"/>
            <a:r>
              <a:rPr lang="en-US" sz="2400" dirty="0" smtClean="0"/>
              <a:t>Intelligence </a:t>
            </a:r>
          </a:p>
          <a:p>
            <a:pPr lvl="1"/>
            <a:r>
              <a:rPr lang="en-US" sz="2400" dirty="0" smtClean="0"/>
              <a:t>Family wealth</a:t>
            </a:r>
          </a:p>
          <a:p>
            <a:pPr>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92669055"/>
              </p:ext>
            </p:extLst>
          </p:nvPr>
        </p:nvGraphicFramePr>
        <p:xfrm>
          <a:off x="4152900" y="2667000"/>
          <a:ext cx="5410200" cy="1584960"/>
        </p:xfrm>
        <a:graphic>
          <a:graphicData uri="http://schemas.openxmlformats.org/drawingml/2006/table">
            <a:tbl>
              <a:tblPr firstRow="1" bandRow="1">
                <a:tableStyleId>{2D5ABB26-0587-4C30-8999-92F81FD0307C}</a:tableStyleId>
              </a:tblPr>
              <a:tblGrid>
                <a:gridCol w="1803400"/>
                <a:gridCol w="1803400"/>
                <a:gridCol w="1803400"/>
              </a:tblGrid>
              <a:tr h="274320">
                <a:tc>
                  <a:txBody>
                    <a:bodyPr/>
                    <a:lstStyle/>
                    <a:p>
                      <a:pPr algn="ctr"/>
                      <a:r>
                        <a:rPr lang="en-US" dirty="0" smtClean="0"/>
                        <a:t>Participant</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Family wealth</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Intelligence</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400" dirty="0" smtClean="0"/>
                        <a:t>1</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Rich</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Low</a:t>
                      </a:r>
                      <a:endParaRPr lang="en-US" sz="1400" dirty="0"/>
                    </a:p>
                  </a:txBody>
                  <a:tcPr>
                    <a:lnT w="12700" cap="flat" cmpd="sng" algn="ctr">
                      <a:solidFill>
                        <a:schemeClr val="tx1"/>
                      </a:solidFill>
                      <a:prstDash val="solid"/>
                      <a:round/>
                      <a:headEnd type="none" w="med" len="med"/>
                      <a:tailEnd type="none" w="med" len="med"/>
                    </a:lnT>
                  </a:tcPr>
                </a:tc>
              </a:tr>
              <a:tr h="274320">
                <a:tc>
                  <a:txBody>
                    <a:bodyPr/>
                    <a:lstStyle/>
                    <a:p>
                      <a:pPr algn="ctr"/>
                      <a:r>
                        <a:rPr lang="en-US" sz="1400" dirty="0" smtClean="0"/>
                        <a:t>2</a:t>
                      </a:r>
                      <a:endParaRPr lang="en-US" sz="1400" dirty="0"/>
                    </a:p>
                  </a:txBody>
                  <a:tcPr/>
                </a:tc>
                <a:tc>
                  <a:txBody>
                    <a:bodyPr/>
                    <a:lstStyle/>
                    <a:p>
                      <a:pPr algn="ctr"/>
                      <a:r>
                        <a:rPr lang="en-US" sz="1400" dirty="0" smtClean="0"/>
                        <a:t>Poor</a:t>
                      </a:r>
                      <a:endParaRPr lang="en-US" sz="1400" dirty="0"/>
                    </a:p>
                  </a:txBody>
                  <a:tcPr/>
                </a:tc>
                <a:tc>
                  <a:txBody>
                    <a:bodyPr/>
                    <a:lstStyle/>
                    <a:p>
                      <a:pPr algn="ctr"/>
                      <a:r>
                        <a:rPr lang="en-US" sz="1400" dirty="0" smtClean="0"/>
                        <a:t>High</a:t>
                      </a:r>
                      <a:endParaRPr lang="en-US" sz="1400" dirty="0"/>
                    </a:p>
                  </a:txBody>
                  <a:tcPr/>
                </a:tc>
              </a:tr>
              <a:tr h="274320">
                <a:tc>
                  <a:txBody>
                    <a:bodyPr/>
                    <a:lstStyle/>
                    <a:p>
                      <a:pPr algn="ctr"/>
                      <a:r>
                        <a:rPr lang="en-US" sz="1400" dirty="0" smtClean="0"/>
                        <a:t>3</a:t>
                      </a:r>
                      <a:endParaRPr lang="en-US" sz="1400" dirty="0"/>
                    </a:p>
                  </a:txBody>
                  <a:tcPr/>
                </a:tc>
                <a:tc>
                  <a:txBody>
                    <a:bodyPr/>
                    <a:lstStyle/>
                    <a:p>
                      <a:pPr algn="ctr"/>
                      <a:r>
                        <a:rPr lang="en-US" sz="1400" dirty="0" smtClean="0"/>
                        <a:t>Rich</a:t>
                      </a:r>
                      <a:endParaRPr lang="en-US" sz="1400" dirty="0"/>
                    </a:p>
                  </a:txBody>
                  <a:tcPr/>
                </a:tc>
                <a:tc>
                  <a:txBody>
                    <a:bodyPr/>
                    <a:lstStyle/>
                    <a:p>
                      <a:pPr algn="ctr"/>
                      <a:r>
                        <a:rPr lang="en-US" sz="1400" dirty="0" smtClean="0"/>
                        <a:t>Low-medium</a:t>
                      </a:r>
                      <a:endParaRPr lang="en-US" sz="1400" dirty="0"/>
                    </a:p>
                  </a:txBody>
                  <a:tcPr/>
                </a:tc>
              </a:tr>
              <a:tr h="274320">
                <a:tc>
                  <a:txBody>
                    <a:bodyPr/>
                    <a:lstStyle/>
                    <a:p>
                      <a:pPr algn="ctr"/>
                      <a:r>
                        <a:rPr lang="en-US" sz="1400" dirty="0" smtClean="0"/>
                        <a:t>4</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Poor</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Very high</a:t>
                      </a:r>
                      <a:endParaRPr lang="en-US" sz="1400" dirty="0"/>
                    </a:p>
                  </a:txBody>
                  <a:tcPr>
                    <a:lnB w="12700" cap="flat" cmpd="sng" algn="ctr">
                      <a:solidFill>
                        <a:schemeClr val="tx1"/>
                      </a:solidFill>
                      <a:prstDash val="solid"/>
                      <a:round/>
                      <a:headEnd type="none" w="med" len="med"/>
                      <a:tailEnd type="none" w="med" len="med"/>
                    </a:lnB>
                  </a:tcPr>
                </a:tc>
              </a:tr>
            </a:tbl>
          </a:graphicData>
        </a:graphic>
      </p:graphicFrame>
      <p:sp>
        <p:nvSpPr>
          <p:cNvPr id="5" name="Content Placeholder 2"/>
          <p:cNvSpPr txBox="1">
            <a:spLocks/>
          </p:cNvSpPr>
          <p:nvPr/>
        </p:nvSpPr>
        <p:spPr bwMode="auto">
          <a:xfrm>
            <a:off x="190500" y="3810000"/>
            <a:ext cx="37338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smtClean="0">
                <a:ln>
                  <a:noFill/>
                </a:ln>
                <a:solidFill>
                  <a:schemeClr val="tx1"/>
                </a:solidFill>
                <a:effectLst/>
                <a:uLnTx/>
                <a:uFillTx/>
                <a:latin typeface="+mn-lt"/>
              </a:rPr>
              <a:t>Data not surprising because the more a </a:t>
            </a:r>
            <a:r>
              <a:rPr kumimoji="0" lang="en-US" sz="2400" b="0" i="0" u="none" strike="noStrike" kern="0" cap="none" spc="0" normalizeH="0" baseline="0" noProof="0" dirty="0" smtClean="0">
                <a:ln>
                  <a:noFill/>
                </a:ln>
                <a:solidFill>
                  <a:schemeClr val="tx1"/>
                </a:solidFill>
                <a:effectLst/>
                <a:uLnTx/>
                <a:uFillTx/>
                <a:latin typeface="+mn-lt"/>
              </a:rPr>
              <a:t>participant has </a:t>
            </a:r>
            <a:r>
              <a:rPr kumimoji="0" lang="en-US" sz="2400" b="0" i="0" u="none" strike="noStrike" kern="0" cap="none" spc="0" normalizeH="0" baseline="0" noProof="0" dirty="0" smtClean="0">
                <a:ln>
                  <a:noFill/>
                </a:ln>
                <a:solidFill>
                  <a:schemeClr val="tx1"/>
                </a:solidFill>
                <a:effectLst/>
                <a:uLnTx/>
                <a:uFillTx/>
                <a:latin typeface="+mn-lt"/>
              </a:rPr>
              <a:t>of one attribute that got him into the sample, the less he will need of the another</a:t>
            </a:r>
          </a:p>
        </p:txBody>
      </p:sp>
      <p:sp>
        <p:nvSpPr>
          <p:cNvPr id="6" name="Content Placeholder 2"/>
          <p:cNvSpPr txBox="1">
            <a:spLocks/>
          </p:cNvSpPr>
          <p:nvPr/>
        </p:nvSpPr>
        <p:spPr bwMode="auto">
          <a:xfrm>
            <a:off x="3695700" y="4343400"/>
            <a:ext cx="6324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smtClean="0">
                <a:ln>
                  <a:noFill/>
                </a:ln>
                <a:solidFill>
                  <a:schemeClr val="tx1"/>
                </a:solidFill>
                <a:effectLst/>
                <a:uLnTx/>
                <a:uFillTx/>
                <a:latin typeface="+mn-lt"/>
              </a:rPr>
              <a:t>Or, if </a:t>
            </a:r>
            <a:r>
              <a:rPr kumimoji="0" lang="en-US" sz="2400" b="0" i="0" u="none" strike="noStrike" kern="0" cap="none" spc="0" normalizeH="0" baseline="0" noProof="0" dirty="0" smtClean="0">
                <a:ln>
                  <a:noFill/>
                </a:ln>
                <a:solidFill>
                  <a:schemeClr val="tx1"/>
                </a:solidFill>
                <a:effectLst/>
                <a:uLnTx/>
                <a:uFillTx/>
                <a:latin typeface="+mn-lt"/>
              </a:rPr>
              <a:t>participant</a:t>
            </a:r>
            <a:r>
              <a:rPr kumimoji="0" lang="en-US" sz="2400" b="0" i="0" u="none" strike="noStrike" kern="0" cap="none" spc="0" normalizeH="0" noProof="0" dirty="0" smtClean="0">
                <a:ln>
                  <a:noFill/>
                </a:ln>
                <a:solidFill>
                  <a:schemeClr val="tx1"/>
                </a:solidFill>
                <a:effectLst/>
                <a:uLnTx/>
                <a:uFillTx/>
                <a:latin typeface="+mn-lt"/>
              </a:rPr>
              <a:t> </a:t>
            </a:r>
            <a:r>
              <a:rPr kumimoji="0" lang="en-US" sz="2400" b="0" i="0" u="none" strike="noStrike" kern="0" cap="none" spc="0" normalizeH="0" baseline="0" noProof="0" dirty="0" smtClean="0">
                <a:ln>
                  <a:noFill/>
                </a:ln>
                <a:solidFill>
                  <a:schemeClr val="tx1"/>
                </a:solidFill>
                <a:effectLst/>
                <a:uLnTx/>
                <a:uFillTx/>
                <a:latin typeface="+mn-lt"/>
              </a:rPr>
              <a:t>has </a:t>
            </a:r>
            <a:r>
              <a:rPr kumimoji="0" lang="en-US" sz="2400" b="0" i="0" u="none" strike="noStrike" kern="0" cap="none" spc="0" normalizeH="0" baseline="0" noProof="0" dirty="0" smtClean="0">
                <a:ln>
                  <a:noFill/>
                </a:ln>
                <a:solidFill>
                  <a:schemeClr val="tx1"/>
                </a:solidFill>
                <a:effectLst/>
                <a:uLnTx/>
                <a:uFillTx/>
                <a:latin typeface="+mn-lt"/>
              </a:rPr>
              <a:t>none of one attribute, </a:t>
            </a:r>
            <a:r>
              <a:rPr kumimoji="0" lang="en-US" sz="2400" b="0" i="0" u="none" strike="noStrike" kern="0" cap="none" spc="0" normalizeH="0" baseline="0" noProof="0" dirty="0" smtClean="0">
                <a:ln>
                  <a:noFill/>
                </a:ln>
                <a:solidFill>
                  <a:schemeClr val="tx1"/>
                </a:solidFill>
                <a:effectLst/>
                <a:uLnTx/>
                <a:uFillTx/>
                <a:latin typeface="+mn-lt"/>
              </a:rPr>
              <a:t>he/she </a:t>
            </a:r>
            <a:r>
              <a:rPr kumimoji="0" lang="en-US" sz="2400" b="0" i="0" u="none" strike="noStrike" kern="0" cap="none" spc="0" normalizeH="0" baseline="0" noProof="0" dirty="0" smtClean="0">
                <a:ln>
                  <a:noFill/>
                </a:ln>
                <a:solidFill>
                  <a:schemeClr val="tx1"/>
                </a:solidFill>
                <a:effectLst/>
                <a:uLnTx/>
                <a:uFillTx/>
                <a:latin typeface="+mn-lt"/>
              </a:rPr>
              <a:t>must have a lot of the other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bwMode="auto">
          <a:xfrm>
            <a:off x="4000500" y="5181600"/>
            <a:ext cx="64008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ts val="0"/>
              </a:spcBef>
            </a:pPr>
            <a:r>
              <a:rPr kumimoji="0" lang="en-US" sz="2400" b="0" i="0" u="none" strike="noStrike" kern="0" cap="none" spc="0" normalizeH="0" baseline="0" noProof="0" dirty="0" smtClean="0">
                <a:ln>
                  <a:noFill/>
                </a:ln>
                <a:solidFill>
                  <a:srgbClr val="FF0000"/>
                </a:solidFill>
                <a:effectLst/>
                <a:uLnTx/>
                <a:uFillTx/>
                <a:latin typeface="+mn-lt"/>
              </a:rPr>
              <a:t>Data, in aggregate, </a:t>
            </a:r>
            <a:r>
              <a:rPr kumimoji="0" lang="en-US" sz="2400" b="0" i="0" u="none" strike="noStrike" kern="0" cap="none" spc="0" normalizeH="0" baseline="0" noProof="0" dirty="0" smtClean="0">
                <a:ln>
                  <a:noFill/>
                </a:ln>
                <a:solidFill>
                  <a:srgbClr val="FF0000"/>
                </a:solidFill>
                <a:effectLst/>
                <a:uLnTx/>
                <a:uFillTx/>
                <a:latin typeface="+mn-lt"/>
              </a:rPr>
              <a:t>will show </a:t>
            </a:r>
            <a:r>
              <a:rPr kumimoji="0" lang="en-US" sz="2400" b="0" i="0" u="none" strike="noStrike" kern="0" cap="none" spc="0" normalizeH="0" noProof="0" dirty="0" smtClean="0">
                <a:ln>
                  <a:noFill/>
                </a:ln>
                <a:solidFill>
                  <a:srgbClr val="FF0000"/>
                </a:solidFill>
                <a:effectLst/>
                <a:uLnTx/>
                <a:uFillTx/>
                <a:latin typeface="+mn-lt"/>
              </a:rPr>
              <a:t>family wealth and </a:t>
            </a:r>
            <a:r>
              <a:rPr lang="en-US" sz="2400" kern="0" dirty="0">
                <a:solidFill>
                  <a:srgbClr val="FF0000"/>
                </a:solidFill>
                <a:latin typeface="+mn-lt"/>
              </a:rPr>
              <a:t>intelligence to </a:t>
            </a:r>
            <a:r>
              <a:rPr kumimoji="0" lang="en-US" sz="2400" b="0" i="0" u="none" strike="noStrike" kern="0" cap="none" spc="0" normalizeH="0" noProof="0" dirty="0" smtClean="0">
                <a:ln>
                  <a:noFill/>
                </a:ln>
                <a:solidFill>
                  <a:srgbClr val="FF0000"/>
                </a:solidFill>
                <a:effectLst/>
                <a:uLnTx/>
                <a:uFillTx/>
                <a:latin typeface="+mn-lt"/>
              </a:rPr>
              <a:t>be inversely related</a:t>
            </a:r>
          </a:p>
          <a:p>
            <a:pPr marL="285750" indent="-285750" algn="l">
              <a:spcBef>
                <a:spcPts val="0"/>
              </a:spcBef>
            </a:pPr>
            <a:r>
              <a:rPr lang="en-US" sz="2400" kern="0" noProof="0" dirty="0" smtClean="0">
                <a:solidFill>
                  <a:srgbClr val="FF0000"/>
                </a:solidFill>
                <a:latin typeface="+mn-lt"/>
              </a:rPr>
              <a:t>This is </a:t>
            </a:r>
            <a:r>
              <a:rPr lang="en-US" sz="2400" kern="0" noProof="0" dirty="0" smtClean="0">
                <a:solidFill>
                  <a:srgbClr val="FF0000"/>
                </a:solidFill>
                <a:latin typeface="+mn-lt"/>
              </a:rPr>
              <a:t>not the case in </a:t>
            </a:r>
            <a:r>
              <a:rPr lang="en-US" sz="2400" kern="0" noProof="0" dirty="0" smtClean="0">
                <a:solidFill>
                  <a:srgbClr val="FF0000"/>
                </a:solidFill>
                <a:latin typeface="+mn-lt"/>
              </a:rPr>
              <a:t>target population </a:t>
            </a:r>
            <a:r>
              <a:rPr lang="en-US" sz="2400" kern="0" dirty="0">
                <a:solidFill>
                  <a:srgbClr val="FF0000"/>
                </a:solidFill>
                <a:latin typeface="+mn-lt"/>
              </a:rPr>
              <a:t>(</a:t>
            </a:r>
            <a:r>
              <a:rPr lang="en-US" sz="2400" kern="0" noProof="0" dirty="0" smtClean="0">
                <a:solidFill>
                  <a:srgbClr val="FF0000"/>
                </a:solidFill>
                <a:latin typeface="+mn-lt"/>
              </a:rPr>
              <a:t>all young adults); </a:t>
            </a:r>
            <a:r>
              <a:rPr lang="en-US" sz="2400" kern="0" noProof="0" dirty="0" smtClean="0">
                <a:solidFill>
                  <a:srgbClr val="FF0000"/>
                </a:solidFill>
                <a:latin typeface="+mn-lt"/>
              </a:rPr>
              <a:t>this is selection </a:t>
            </a:r>
            <a:r>
              <a:rPr lang="en-US" sz="2400" kern="0" noProof="0" dirty="0" smtClean="0">
                <a:solidFill>
                  <a:srgbClr val="FF0000"/>
                </a:solidFill>
                <a:latin typeface="+mn-lt"/>
              </a:rPr>
              <a:t>bias</a:t>
            </a:r>
            <a:endParaRPr kumimoji="0" lang="en-US" sz="2400" b="0" i="0" u="none" strike="noStrike" kern="0" cap="none" spc="0" normalizeH="0" baseline="0" noProof="0" dirty="0" smtClean="0">
              <a:ln>
                <a:noFill/>
              </a:ln>
              <a:solidFill>
                <a:srgbClr val="FF000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smtClean="0">
                <a:solidFill>
                  <a:schemeClr val="tx1"/>
                </a:solidFill>
                <a:cs typeface="Times New Roman" pitchFamily="18" charset="0"/>
              </a:rPr>
              <a:t>Bias in Clinical Research:  </a:t>
            </a:r>
            <a:br>
              <a:rPr lang="en-US" sz="2800" smtClean="0">
                <a:solidFill>
                  <a:schemeClr val="tx1"/>
                </a:solidFill>
                <a:cs typeface="Times New Roman" pitchFamily="18" charset="0"/>
              </a:rPr>
            </a:br>
            <a:r>
              <a:rPr lang="en-US" sz="2800" smtClean="0">
                <a:solidFill>
                  <a:schemeClr val="tx1"/>
                </a:solidFill>
                <a:cs typeface="Times New Roman" pitchFamily="18" charset="0"/>
              </a:rPr>
              <a:t>General Aspects and Focus on Selection Bias</a:t>
            </a:r>
            <a:r>
              <a:rPr lang="en-US"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342900" y="1295400"/>
            <a:ext cx="95250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1000" dirty="0" smtClean="0"/>
          </a:p>
          <a:p>
            <a:pPr>
              <a:lnSpc>
                <a:spcPct val="150000"/>
              </a:lnSpc>
            </a:pPr>
            <a:r>
              <a:rPr lang="en-US" sz="2400" dirty="0" smtClean="0"/>
              <a:t>Selection bias (a type of systematic error)</a:t>
            </a:r>
          </a:p>
          <a:p>
            <a:pPr lvl="1">
              <a:lnSpc>
                <a:spcPct val="130000"/>
              </a:lnSpc>
            </a:pPr>
            <a:r>
              <a:rPr lang="en-US" sz="2400" dirty="0" smtClean="0"/>
              <a:t>according to objective:  descriptive or analytic</a:t>
            </a:r>
          </a:p>
          <a:p>
            <a:pPr lvl="1">
              <a:lnSpc>
                <a:spcPct val="130000"/>
              </a:lnSpc>
            </a:pPr>
            <a:r>
              <a:rPr lang="en-US" sz="2400" dirty="0"/>
              <a:t>m</a:t>
            </a:r>
            <a:r>
              <a:rPr lang="en-US" sz="2400" dirty="0" smtClean="0"/>
              <a:t>echanisms by </a:t>
            </a:r>
            <a:r>
              <a:rPr lang="en-US" sz="2400" dirty="0" smtClean="0"/>
              <a:t>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cxnSp>
        <p:nvCxnSpPr>
          <p:cNvPr id="3" name="Straight Arrow Connector 2"/>
          <p:cNvCxnSpPr/>
          <p:nvPr/>
        </p:nvCxnSpPr>
        <p:spPr bwMode="auto">
          <a:xfrm>
            <a:off x="0" y="4876800"/>
            <a:ext cx="571500" cy="0"/>
          </a:xfrm>
          <a:prstGeom prst="straightConnector1">
            <a:avLst/>
          </a:prstGeom>
          <a:noFill/>
          <a:ln w="50800" cap="flat" cmpd="sng" algn="ctr">
            <a:solidFill>
              <a:srgbClr val="FF0000"/>
            </a:solidFill>
            <a:prstDash val="solid"/>
            <a:round/>
            <a:headEnd type="none" w="med" len="med"/>
            <a:tailEnd type="arrow"/>
          </a:ln>
          <a:effectLst/>
        </p:spPr>
      </p:cxnSp>
      <p:sp>
        <p:nvSpPr>
          <p:cNvPr id="5" name="Rectangle 3"/>
          <p:cNvSpPr txBox="1">
            <a:spLocks noChangeArrowheads="1"/>
          </p:cNvSpPr>
          <p:nvPr/>
        </p:nvSpPr>
        <p:spPr bwMode="auto">
          <a:xfrm>
            <a:off x="5295900" y="4495800"/>
            <a:ext cx="51435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400" kern="0" dirty="0" smtClean="0">
                <a:solidFill>
                  <a:srgbClr val="FF0000"/>
                </a:solidFill>
              </a:rPr>
              <a:t>Many of the examples that follow are unusual situations where investigators went the extra mile to illustrate selection bias</a:t>
            </a:r>
          </a:p>
        </p:txBody>
      </p:sp>
    </p:spTree>
    <p:extLst>
      <p:ext uri="{BB962C8B-B14F-4D97-AF65-F5344CB8AC3E}">
        <p14:creationId xmlns:p14="http://schemas.microsoft.com/office/powerpoint/2010/main" val="2807550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smtClean="0">
                <a:solidFill>
                  <a:schemeClr val="tx1"/>
                </a:solidFill>
                <a:cs typeface="Times New Roman" pitchFamily="18" charset="0"/>
              </a:rPr>
              <a:t>Bias in Clinical Research:  </a:t>
            </a:r>
            <a:br>
              <a:rPr lang="en-US" sz="2800" smtClean="0">
                <a:solidFill>
                  <a:schemeClr val="tx1"/>
                </a:solidFill>
                <a:cs typeface="Times New Roman" pitchFamily="18" charset="0"/>
              </a:rPr>
            </a:br>
            <a:r>
              <a:rPr lang="en-US" sz="2800" smtClean="0">
                <a:solidFill>
                  <a:schemeClr val="tx1"/>
                </a:solidFill>
                <a:cs typeface="Times New Roman" pitchFamily="18" charset="0"/>
              </a:rPr>
              <a:t>General Aspects and Focus on Selection Bias</a:t>
            </a:r>
            <a:r>
              <a:rPr lang="en-US"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342900" y="1295400"/>
            <a:ext cx="95250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1000" dirty="0" smtClean="0"/>
          </a:p>
          <a:p>
            <a:pPr>
              <a:lnSpc>
                <a:spcPct val="150000"/>
              </a:lnSpc>
            </a:pPr>
            <a:r>
              <a:rPr lang="en-US" sz="2400" dirty="0" smtClean="0"/>
              <a:t>Selection bias (a type of systematic error)</a:t>
            </a:r>
          </a:p>
          <a:p>
            <a:pPr lvl="1">
              <a:lnSpc>
                <a:spcPct val="130000"/>
              </a:lnSpc>
            </a:pPr>
            <a:r>
              <a:rPr lang="en-US" sz="2400" dirty="0" smtClean="0"/>
              <a:t>according to study objective:  descriptive or analytic</a:t>
            </a:r>
          </a:p>
          <a:p>
            <a:pPr lvl="1">
              <a:lnSpc>
                <a:spcPct val="130000"/>
              </a:lnSpc>
            </a:pPr>
            <a:r>
              <a:rPr lang="en-US" sz="2400" dirty="0"/>
              <a:t>m</a:t>
            </a:r>
            <a:r>
              <a:rPr lang="en-US" sz="2400" dirty="0" smtClean="0"/>
              <a:t>echanisms by </a:t>
            </a:r>
            <a:r>
              <a:rPr lang="en-US" sz="2400" dirty="0" smtClean="0"/>
              <a:t>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735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a:p>
        </p:txBody>
      </p:sp>
      <p:sp>
        <p:nvSpPr>
          <p:cNvPr id="57360"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7364" name="Line 21"/>
          <p:cNvSpPr>
            <a:spLocks noChangeShapeType="1"/>
          </p:cNvSpPr>
          <p:nvPr/>
        </p:nvSpPr>
        <p:spPr bwMode="auto">
          <a:xfrm>
            <a:off x="1790700" y="30480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25" name="Rectangle 19"/>
          <p:cNvSpPr>
            <a:spLocks noChangeArrowheads="1"/>
          </p:cNvSpPr>
          <p:nvPr/>
        </p:nvSpPr>
        <p:spPr bwMode="auto">
          <a:xfrm>
            <a:off x="152400" y="7620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
            </a:r>
            <a:br>
              <a:rPr lang="en-US" sz="2400" b="1" dirty="0">
                <a:solidFill>
                  <a:schemeClr val="tx2"/>
                </a:solidFill>
                <a:latin typeface="Arial" charset="0"/>
              </a:rPr>
            </a:br>
            <a:endParaRPr lang="en-US" sz="2400" b="1" dirty="0">
              <a:solidFill>
                <a:schemeClr val="tx2"/>
              </a:solidFill>
              <a:latin typeface="Arial" charset="0"/>
            </a:endParaRPr>
          </a:p>
        </p:txBody>
      </p:sp>
      <p:sp>
        <p:nvSpPr>
          <p:cNvPr id="26" name="Text Box 18"/>
          <p:cNvSpPr txBox="1">
            <a:spLocks noChangeArrowheads="1"/>
          </p:cNvSpPr>
          <p:nvPr/>
        </p:nvSpPr>
        <p:spPr bwMode="auto">
          <a:xfrm>
            <a:off x="4914900" y="1066800"/>
            <a:ext cx="5257800" cy="1384995"/>
          </a:xfrm>
          <a:prstGeom prst="rect">
            <a:avLst/>
          </a:prstGeom>
          <a:noFill/>
          <a:ln w="9525">
            <a:noFill/>
            <a:miter lim="800000"/>
            <a:headEnd/>
            <a:tailEnd/>
          </a:ln>
        </p:spPr>
        <p:txBody>
          <a:bodyPr wrap="square">
            <a:spAutoFit/>
          </a:bodyPr>
          <a:lstStyle/>
          <a:p>
            <a:r>
              <a:rPr lang="en-US" sz="2800" b="1" dirty="0" smtClean="0">
                <a:solidFill>
                  <a:schemeClr val="tx2"/>
                </a:solidFill>
                <a:latin typeface="Arial" charset="0"/>
              </a:rPr>
              <a:t>Presence of exposure and disease at study outset raises potential for selection bias</a:t>
            </a:r>
            <a:endParaRPr lang="en-US" sz="2800" b="1" dirty="0">
              <a:latin typeface="Arial Unicode MS" pitchFamily="34"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t>Non-participation amongst </a:t>
            </a:r>
            <a:r>
              <a:rPr lang="en-US" sz="2000" dirty="0" err="1" smtClean="0"/>
              <a:t>eligibles</a:t>
            </a:r>
            <a:r>
              <a:rPr lang="en-US" sz="2000" dirty="0" smtClean="0"/>
              <a:t> whom you have approached</a:t>
            </a:r>
          </a:p>
          <a:p>
            <a:pPr marL="838200" lvl="1" indent="-381000">
              <a:lnSpc>
                <a:spcPct val="80000"/>
              </a:lnSpc>
              <a:buFontTx/>
              <a:buChar char="•"/>
            </a:pPr>
            <a:r>
              <a:rPr lang="en-US" sz="1800" dirty="0" smtClean="0"/>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t>Some people whom you would like to sample never become available to ask</a:t>
            </a:r>
          </a:p>
          <a:p>
            <a:pPr marL="838200" lvl="1" indent="-381000">
              <a:lnSpc>
                <a:spcPct val="80000"/>
              </a:lnSpc>
              <a:buFontTx/>
              <a:buChar char="•"/>
            </a:pPr>
            <a:r>
              <a:rPr lang="en-US" sz="1800" dirty="0" smtClean="0"/>
              <a:t>Drop out, competing events, and/or death from disease influenced by/associated with both exposure and disease</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(causal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Unwise choice</a:t>
            </a:r>
            <a:r>
              <a:rPr kumimoji="0" lang="en-US" sz="2000" b="0" i="0" u="none" strike="noStrike" kern="0" cap="none" spc="0" normalizeH="0" noProof="0" dirty="0" smtClean="0">
                <a:ln>
                  <a:noFill/>
                </a:ln>
                <a:solidFill>
                  <a:schemeClr val="tx1"/>
                </a:solidFill>
                <a:effectLst/>
                <a:uLnTx/>
                <a:uFillTx/>
                <a:latin typeface="+mn-lt"/>
                <a:ea typeface="+mn-ea"/>
                <a:cs typeface="+mn-cs"/>
              </a:rPr>
              <a:t> of a study </a:t>
            </a:r>
            <a:r>
              <a:rPr lang="en-US" sz="2000" kern="0" dirty="0" smtClean="0">
                <a:latin typeface="+mn-lt"/>
              </a:rPr>
              <a:t>sample as representative of </a:t>
            </a:r>
            <a:r>
              <a:rPr lang="en-US" sz="2000" kern="0" dirty="0" smtClean="0">
                <a:latin typeface="+mn-lt"/>
              </a:rPr>
              <a:t>target population. </a:t>
            </a:r>
            <a:endParaRPr lang="en-US" sz="2000" kern="0" dirty="0" smtClean="0">
              <a:latin typeface="+mn-lt"/>
            </a:endParaRPr>
          </a:p>
          <a:p>
            <a:pPr marL="747713" lvl="1" indent="-290513" algn="l">
              <a:lnSpc>
                <a:spcPct val="80000"/>
              </a:lnSpc>
              <a:spcBef>
                <a:spcPct val="20000"/>
              </a:spcBef>
              <a:buFont typeface="Arial" panose="020B0604020202020204" pitchFamily="34" charset="0"/>
              <a:buChar char="•"/>
              <a:defRPr/>
            </a:pPr>
            <a:r>
              <a:rPr lang="en-US" sz="2000" kern="0" dirty="0" smtClean="0">
                <a:latin typeface="+mn-lt"/>
              </a:rPr>
              <a:t>Study sample influenced by both exposure and outcome  (e.g., Harvard study) </a:t>
            </a:r>
            <a:endParaRPr kumimoji="0" lang="en-US" sz="1800" b="0" i="0" u="none" strike="noStrike" kern="0" cap="none" spc="0" normalizeH="0" baseline="0" noProof="0" dirty="0" smtClean="0">
              <a:ln>
                <a:noFill/>
              </a:ln>
              <a:solidFill>
                <a:schemeClr val="tx1"/>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2" name="Freeform 1"/>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9395"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a:p>
        </p:txBody>
      </p:sp>
      <p:sp>
        <p:nvSpPr>
          <p:cNvPr id="5939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939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9398"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a:p>
        </p:txBody>
      </p:sp>
      <p:sp>
        <p:nvSpPr>
          <p:cNvPr id="59399"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a:p>
        </p:txBody>
      </p:sp>
      <p:sp>
        <p:nvSpPr>
          <p:cNvPr id="5940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9401"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a:t>History of Heart Attack</a:t>
            </a:r>
          </a:p>
        </p:txBody>
      </p:sp>
      <p:sp>
        <p:nvSpPr>
          <p:cNvPr id="59402" name="Text Box 10"/>
          <p:cNvSpPr txBox="1">
            <a:spLocks noChangeArrowheads="1"/>
          </p:cNvSpPr>
          <p:nvPr/>
        </p:nvSpPr>
        <p:spPr bwMode="auto">
          <a:xfrm>
            <a:off x="114300" y="2514600"/>
            <a:ext cx="1638300" cy="822325"/>
          </a:xfrm>
          <a:prstGeom prst="rect">
            <a:avLst/>
          </a:prstGeom>
          <a:noFill/>
          <a:ln w="9525">
            <a:noFill/>
            <a:miter lim="800000"/>
            <a:headEnd/>
            <a:tailEnd/>
          </a:ln>
        </p:spPr>
        <p:txBody>
          <a:bodyPr>
            <a:spAutoFit/>
          </a:bodyPr>
          <a:lstStyle/>
          <a:p>
            <a:pPr algn="l"/>
            <a:r>
              <a:rPr lang="en-US" sz="2400"/>
              <a:t>Hyper-lipidemia</a:t>
            </a:r>
          </a:p>
        </p:txBody>
      </p:sp>
      <p:sp>
        <p:nvSpPr>
          <p:cNvPr id="59403"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a:t>+              -</a:t>
            </a:r>
          </a:p>
        </p:txBody>
      </p:sp>
      <p:sp>
        <p:nvSpPr>
          <p:cNvPr id="5940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9405"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a:p>
        </p:txBody>
      </p:sp>
      <p:sp>
        <p:nvSpPr>
          <p:cNvPr id="59406"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940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9408" name="Rectangle 19"/>
          <p:cNvSpPr>
            <a:spLocks noChangeArrowheads="1"/>
          </p:cNvSpPr>
          <p:nvPr/>
        </p:nvSpPr>
        <p:spPr bwMode="auto">
          <a:xfrm>
            <a:off x="0" y="4572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59409" name="Text Box 25"/>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a:latin typeface="Arial" charset="0"/>
              </a:rPr>
              <a:t>Austin, </a:t>
            </a:r>
            <a:r>
              <a:rPr lang="en-US" sz="2200" i="1">
                <a:latin typeface="Arial" charset="0"/>
              </a:rPr>
              <a:t>AJE</a:t>
            </a:r>
            <a:r>
              <a:rPr lang="en-US" sz="2200">
                <a:latin typeface="Arial" charset="0"/>
              </a:rPr>
              <a:t> 1981</a:t>
            </a:r>
          </a:p>
          <a:p>
            <a:r>
              <a:rPr lang="en-US" sz="2200">
                <a:latin typeface="Arial" charset="0"/>
              </a:rPr>
              <a:t>Survey of S. California adults</a:t>
            </a:r>
            <a:endParaRPr lang="en-US" sz="2200">
              <a:latin typeface="Arial Unicode MS" pitchFamily="34" charset="-128"/>
            </a:endParaRPr>
          </a:p>
        </p:txBody>
      </p:sp>
      <p:sp>
        <p:nvSpPr>
          <p:cNvPr id="59410" name="Text Box 26"/>
          <p:cNvSpPr txBox="1">
            <a:spLocks noChangeArrowheads="1"/>
          </p:cNvSpPr>
          <p:nvPr/>
        </p:nvSpPr>
        <p:spPr bwMode="auto">
          <a:xfrm>
            <a:off x="6819900" y="5791200"/>
            <a:ext cx="2743200" cy="457200"/>
          </a:xfrm>
          <a:prstGeom prst="rect">
            <a:avLst/>
          </a:prstGeom>
          <a:noFill/>
          <a:ln w="9525" algn="ctr">
            <a:noFill/>
            <a:miter lim="800000"/>
            <a:headEnd/>
            <a:tailEnd/>
          </a:ln>
        </p:spPr>
        <p:txBody>
          <a:bodyPr>
            <a:spAutoFit/>
          </a:bodyPr>
          <a:lstStyle/>
          <a:p>
            <a:pPr>
              <a:spcBef>
                <a:spcPct val="50000"/>
              </a:spcBef>
            </a:pPr>
            <a:r>
              <a:rPr lang="en-US" sz="2400"/>
              <a:t>OR observed = 3.6</a:t>
            </a:r>
          </a:p>
        </p:txBody>
      </p:sp>
      <p:sp>
        <p:nvSpPr>
          <p:cNvPr id="59411"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a:t>25</a:t>
            </a:r>
          </a:p>
        </p:txBody>
      </p:sp>
      <p:sp>
        <p:nvSpPr>
          <p:cNvPr id="59412"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a:t>347</a:t>
            </a:r>
          </a:p>
        </p:txBody>
      </p:sp>
      <p:sp>
        <p:nvSpPr>
          <p:cNvPr id="59413"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a:t>45</a:t>
            </a:r>
          </a:p>
        </p:txBody>
      </p:sp>
      <p:sp>
        <p:nvSpPr>
          <p:cNvPr id="59414"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a:t>2312</a:t>
            </a:r>
          </a:p>
        </p:txBody>
      </p:sp>
      <p:sp>
        <p:nvSpPr>
          <p:cNvPr id="59415" name="Text Box 48"/>
          <p:cNvSpPr txBox="1">
            <a:spLocks noChangeArrowheads="1"/>
          </p:cNvSpPr>
          <p:nvPr/>
        </p:nvSpPr>
        <p:spPr bwMode="auto">
          <a:xfrm>
            <a:off x="7086600" y="4876800"/>
            <a:ext cx="3200400" cy="830997"/>
          </a:xfrm>
          <a:prstGeom prst="rect">
            <a:avLst/>
          </a:prstGeom>
          <a:noFill/>
          <a:ln w="9525" algn="ctr">
            <a:noFill/>
            <a:miter lim="800000"/>
            <a:headEnd/>
            <a:tailEnd/>
          </a:ln>
        </p:spPr>
        <p:txBody>
          <a:bodyPr>
            <a:spAutoFit/>
          </a:bodyPr>
          <a:lstStyle/>
          <a:p>
            <a:pPr algn="l">
              <a:spcBef>
                <a:spcPct val="50000"/>
              </a:spcBef>
            </a:pPr>
            <a:r>
              <a:rPr lang="en-US" sz="2400" dirty="0" smtClean="0"/>
              <a:t>A seemingly good overall </a:t>
            </a:r>
            <a:r>
              <a:rPr lang="en-US" sz="2400" dirty="0"/>
              <a:t>83% Response</a:t>
            </a:r>
          </a:p>
        </p:txBody>
      </p:sp>
      <p:sp>
        <p:nvSpPr>
          <p:cNvPr id="59416" name="Line 50"/>
          <p:cNvSpPr>
            <a:spLocks noChangeShapeType="1"/>
          </p:cNvSpPr>
          <p:nvPr/>
        </p:nvSpPr>
        <p:spPr bwMode="auto">
          <a:xfrm>
            <a:off x="3467100" y="2133600"/>
            <a:ext cx="2895600" cy="2667000"/>
          </a:xfrm>
          <a:prstGeom prst="line">
            <a:avLst/>
          </a:prstGeom>
          <a:noFill/>
          <a:ln w="38100">
            <a:solidFill>
              <a:schemeClr val="tx1"/>
            </a:solidFill>
            <a:round/>
            <a:headEnd/>
            <a:tailEnd type="triangle" w="med" len="med"/>
          </a:ln>
        </p:spPr>
        <p:txBody>
          <a:bodyPr wrap="none" anchor="ctr"/>
          <a:lstStyle/>
          <a:p>
            <a:endParaRPr lang="en-US"/>
          </a:p>
        </p:txBody>
      </p:sp>
      <p:sp>
        <p:nvSpPr>
          <p:cNvPr id="59417" name="Line 51"/>
          <p:cNvSpPr>
            <a:spLocks noChangeShapeType="1"/>
          </p:cNvSpPr>
          <p:nvPr/>
        </p:nvSpPr>
        <p:spPr bwMode="auto">
          <a:xfrm>
            <a:off x="3009900" y="3581400"/>
            <a:ext cx="2895600" cy="2514600"/>
          </a:xfrm>
          <a:prstGeom prst="line">
            <a:avLst/>
          </a:prstGeom>
          <a:noFill/>
          <a:ln w="38100">
            <a:solidFill>
              <a:schemeClr val="tx1"/>
            </a:solidFill>
            <a:round/>
            <a:headEnd/>
            <a:tailEnd type="triangle" w="med" len="med"/>
          </a:ln>
        </p:spPr>
        <p:txBody>
          <a:bodyPr wrap="none" anchor="ctr"/>
          <a:lstStyle/>
          <a:p>
            <a:endParaRPr lang="en-US"/>
          </a:p>
        </p:txBody>
      </p:sp>
      <p:sp>
        <p:nvSpPr>
          <p:cNvPr id="59418" name="Line 52"/>
          <p:cNvSpPr>
            <a:spLocks noChangeShapeType="1"/>
          </p:cNvSpPr>
          <p:nvPr/>
        </p:nvSpPr>
        <p:spPr bwMode="auto">
          <a:xfrm>
            <a:off x="1562100" y="3352800"/>
            <a:ext cx="2895600" cy="2667000"/>
          </a:xfrm>
          <a:prstGeom prst="line">
            <a:avLst/>
          </a:prstGeom>
          <a:noFill/>
          <a:ln w="38100">
            <a:solidFill>
              <a:schemeClr val="tx1"/>
            </a:solidFill>
            <a:round/>
            <a:headEnd/>
            <a:tailEnd type="triangle" w="med" len="med"/>
          </a:ln>
        </p:spPr>
        <p:txBody>
          <a:bodyPr wrap="none" anchor="ctr"/>
          <a:lstStyle/>
          <a:p>
            <a:endParaRPr lang="en-US"/>
          </a:p>
        </p:txBody>
      </p:sp>
      <p:sp>
        <p:nvSpPr>
          <p:cNvPr id="59419" name="Text Box 54"/>
          <p:cNvSpPr txBox="1">
            <a:spLocks noChangeArrowheads="1"/>
          </p:cNvSpPr>
          <p:nvPr/>
        </p:nvSpPr>
        <p:spPr bwMode="auto">
          <a:xfrm>
            <a:off x="2857500" y="48768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9420" name="Text Box 55"/>
          <p:cNvSpPr txBox="1">
            <a:spLocks noChangeArrowheads="1"/>
          </p:cNvSpPr>
          <p:nvPr/>
        </p:nvSpPr>
        <p:spPr bwMode="auto">
          <a:xfrm>
            <a:off x="3390900" y="42672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9421" name="Text Box 57"/>
          <p:cNvSpPr txBox="1">
            <a:spLocks noChangeArrowheads="1"/>
          </p:cNvSpPr>
          <p:nvPr/>
        </p:nvSpPr>
        <p:spPr bwMode="auto">
          <a:xfrm>
            <a:off x="4991100" y="32004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9422" name="Text Box 58"/>
          <p:cNvSpPr txBox="1">
            <a:spLocks noChangeArrowheads="1"/>
          </p:cNvSpPr>
          <p:nvPr/>
        </p:nvSpPr>
        <p:spPr bwMode="auto">
          <a:xfrm>
            <a:off x="4533900" y="38100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60419"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60420"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60421"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60422"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a:t>History of Heart Attack</a:t>
            </a:r>
          </a:p>
        </p:txBody>
      </p:sp>
      <p:sp>
        <p:nvSpPr>
          <p:cNvPr id="60423" name="Text Box 10"/>
          <p:cNvSpPr txBox="1">
            <a:spLocks noChangeArrowheads="1"/>
          </p:cNvSpPr>
          <p:nvPr/>
        </p:nvSpPr>
        <p:spPr bwMode="auto">
          <a:xfrm>
            <a:off x="114300" y="2514600"/>
            <a:ext cx="1638300" cy="822325"/>
          </a:xfrm>
          <a:prstGeom prst="rect">
            <a:avLst/>
          </a:prstGeom>
          <a:noFill/>
          <a:ln w="9525">
            <a:noFill/>
            <a:miter lim="800000"/>
            <a:headEnd/>
            <a:tailEnd/>
          </a:ln>
        </p:spPr>
        <p:txBody>
          <a:bodyPr>
            <a:spAutoFit/>
          </a:bodyPr>
          <a:lstStyle/>
          <a:p>
            <a:pPr algn="l"/>
            <a:r>
              <a:rPr lang="en-US" sz="2400"/>
              <a:t>Hyper-lipidemia</a:t>
            </a:r>
          </a:p>
        </p:txBody>
      </p:sp>
      <p:sp>
        <p:nvSpPr>
          <p:cNvPr id="60424"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a:t>+              -</a:t>
            </a:r>
          </a:p>
        </p:txBody>
      </p:sp>
      <p:sp>
        <p:nvSpPr>
          <p:cNvPr id="60425"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60426"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60427" name="Text Box 18"/>
          <p:cNvSpPr txBox="1">
            <a:spLocks noChangeArrowheads="1"/>
          </p:cNvSpPr>
          <p:nvPr/>
        </p:nvSpPr>
        <p:spPr bwMode="auto">
          <a:xfrm>
            <a:off x="5372100" y="1143000"/>
            <a:ext cx="4741863" cy="1006475"/>
          </a:xfrm>
          <a:prstGeom prst="rect">
            <a:avLst/>
          </a:prstGeom>
          <a:noFill/>
          <a:ln w="9525">
            <a:noFill/>
            <a:miter lim="800000"/>
            <a:headEnd/>
            <a:tailEnd/>
          </a:ln>
        </p:spPr>
        <p:txBody>
          <a:bodyPr wrap="square">
            <a:spAutoFit/>
          </a:bodyPr>
          <a:lstStyle/>
          <a:p>
            <a:r>
              <a:rPr lang="en-US" sz="2000" b="1" dirty="0">
                <a:latin typeface="Arial" charset="0"/>
              </a:rPr>
              <a:t>Investigators made the extra effort to track down and question the initial non-responders</a:t>
            </a:r>
            <a:endParaRPr lang="en-US" sz="2000" b="1" dirty="0">
              <a:latin typeface="Arial Unicode MS" pitchFamily="34" charset="-128"/>
            </a:endParaRPr>
          </a:p>
        </p:txBody>
      </p:sp>
      <p:sp>
        <p:nvSpPr>
          <p:cNvPr id="60428" name="Rectangle 19"/>
          <p:cNvSpPr>
            <a:spLocks noChangeArrowheads="1"/>
          </p:cNvSpPr>
          <p:nvPr/>
        </p:nvSpPr>
        <p:spPr bwMode="auto">
          <a:xfrm>
            <a:off x="0" y="4572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60429" name="Text Box 25"/>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a:latin typeface="Arial" charset="0"/>
              </a:rPr>
              <a:t>Austin, </a:t>
            </a:r>
            <a:r>
              <a:rPr lang="en-US" sz="2200" i="1">
                <a:latin typeface="Arial" charset="0"/>
              </a:rPr>
              <a:t>AJE</a:t>
            </a:r>
            <a:r>
              <a:rPr lang="en-US" sz="2200">
                <a:latin typeface="Arial" charset="0"/>
              </a:rPr>
              <a:t> 1981</a:t>
            </a:r>
          </a:p>
          <a:p>
            <a:r>
              <a:rPr lang="en-US" sz="2200">
                <a:latin typeface="Arial" charset="0"/>
              </a:rPr>
              <a:t>Survey of S. California adults</a:t>
            </a:r>
            <a:endParaRPr lang="en-US" sz="2200">
              <a:latin typeface="Arial Unicode MS" pitchFamily="34" charset="-128"/>
            </a:endParaRPr>
          </a:p>
        </p:txBody>
      </p:sp>
      <p:sp>
        <p:nvSpPr>
          <p:cNvPr id="60430"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a:t>OR true = 3.3</a:t>
            </a:r>
          </a:p>
        </p:txBody>
      </p:sp>
      <p:sp>
        <p:nvSpPr>
          <p:cNvPr id="60431" name="Rectangle 36"/>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a:p>
        </p:txBody>
      </p:sp>
      <p:sp>
        <p:nvSpPr>
          <p:cNvPr id="60432" name="Text Box 37"/>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a:t>2807</a:t>
            </a:r>
          </a:p>
        </p:txBody>
      </p:sp>
      <p:sp>
        <p:nvSpPr>
          <p:cNvPr id="60433" name="Text Box 38"/>
          <p:cNvSpPr txBox="1">
            <a:spLocks noChangeArrowheads="1"/>
          </p:cNvSpPr>
          <p:nvPr/>
        </p:nvSpPr>
        <p:spPr bwMode="auto">
          <a:xfrm>
            <a:off x="8648700" y="3429000"/>
            <a:ext cx="9906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0434" name="Text Box 39"/>
          <p:cNvSpPr txBox="1">
            <a:spLocks noChangeArrowheads="1"/>
          </p:cNvSpPr>
          <p:nvPr/>
        </p:nvSpPr>
        <p:spPr bwMode="auto">
          <a:xfrm>
            <a:off x="7429500" y="3429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0435" name="Text Box 40"/>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a:t>63</a:t>
            </a:r>
          </a:p>
        </p:txBody>
      </p:sp>
      <p:sp>
        <p:nvSpPr>
          <p:cNvPr id="60436" name="Text Box 41"/>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a:t>30</a:t>
            </a:r>
          </a:p>
        </p:txBody>
      </p:sp>
      <p:sp>
        <p:nvSpPr>
          <p:cNvPr id="60437" name="Text Box 42"/>
          <p:cNvSpPr txBox="1">
            <a:spLocks noChangeArrowheads="1"/>
          </p:cNvSpPr>
          <p:nvPr/>
        </p:nvSpPr>
        <p:spPr bwMode="auto">
          <a:xfrm>
            <a:off x="7505700" y="2667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0438" name="Text Box 43"/>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a:t>401</a:t>
            </a:r>
          </a:p>
        </p:txBody>
      </p:sp>
      <p:sp>
        <p:nvSpPr>
          <p:cNvPr id="60439" name="Text Box 44"/>
          <p:cNvSpPr txBox="1">
            <a:spLocks noChangeArrowheads="1"/>
          </p:cNvSpPr>
          <p:nvPr/>
        </p:nvSpPr>
        <p:spPr bwMode="auto">
          <a:xfrm>
            <a:off x="8648700" y="2667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0440" name="Line 47"/>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a:p>
        </p:txBody>
      </p:sp>
      <p:sp>
        <p:nvSpPr>
          <p:cNvPr id="60441" name="Line 48"/>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a:p>
        </p:txBody>
      </p:sp>
      <p:sp>
        <p:nvSpPr>
          <p:cNvPr id="60442" name="Text Box 49"/>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a:t>CORRECTED </a:t>
            </a:r>
          </a:p>
          <a:p>
            <a:r>
              <a:rPr lang="en-US" sz="2400"/>
              <a:t>STUDY SAMPLE</a:t>
            </a:r>
          </a:p>
        </p:txBody>
      </p:sp>
      <p:sp>
        <p:nvSpPr>
          <p:cNvPr id="60443" name="Line 50"/>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0444" name="Line 51"/>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0445" name="Line 52"/>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0446" name="Line 53"/>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0447" name="Text Box 56"/>
          <p:cNvSpPr txBox="1">
            <a:spLocks noChangeArrowheads="1"/>
          </p:cNvSpPr>
          <p:nvPr/>
        </p:nvSpPr>
        <p:spPr bwMode="auto">
          <a:xfrm>
            <a:off x="4762500" y="4114800"/>
            <a:ext cx="2133600" cy="457200"/>
          </a:xfrm>
          <a:prstGeom prst="rect">
            <a:avLst/>
          </a:prstGeom>
          <a:noFill/>
          <a:ln w="9525" algn="ctr">
            <a:noFill/>
            <a:miter lim="800000"/>
            <a:headEnd/>
            <a:tailEnd/>
          </a:ln>
        </p:spPr>
        <p:txBody>
          <a:bodyPr>
            <a:spAutoFit/>
          </a:bodyPr>
          <a:lstStyle/>
          <a:p>
            <a:pPr>
              <a:spcBef>
                <a:spcPct val="50000"/>
              </a:spcBef>
            </a:pPr>
            <a:r>
              <a:rPr lang="en-US" sz="2400" dirty="0" smtClean="0"/>
              <a:t>Response % </a:t>
            </a:r>
            <a:endParaRPr lang="en-US" sz="2400" dirty="0"/>
          </a:p>
        </p:txBody>
      </p:sp>
      <p:sp>
        <p:nvSpPr>
          <p:cNvPr id="60448" name="Line 57"/>
          <p:cNvSpPr>
            <a:spLocks noChangeShapeType="1"/>
          </p:cNvSpPr>
          <p:nvPr/>
        </p:nvSpPr>
        <p:spPr bwMode="auto">
          <a:xfrm flipV="1">
            <a:off x="6286500" y="3733800"/>
            <a:ext cx="1219200" cy="4572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61443"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a:p>
        </p:txBody>
      </p:sp>
      <p:sp>
        <p:nvSpPr>
          <p:cNvPr id="6144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6144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61446"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a:p>
        </p:txBody>
      </p:sp>
      <p:sp>
        <p:nvSpPr>
          <p:cNvPr id="61447"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a:p>
        </p:txBody>
      </p:sp>
      <p:sp>
        <p:nvSpPr>
          <p:cNvPr id="6144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61449"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a:t>History of Heart Attack</a:t>
            </a:r>
          </a:p>
        </p:txBody>
      </p:sp>
      <p:sp>
        <p:nvSpPr>
          <p:cNvPr id="61450" name="Text Box 10"/>
          <p:cNvSpPr txBox="1">
            <a:spLocks noChangeArrowheads="1"/>
          </p:cNvSpPr>
          <p:nvPr/>
        </p:nvSpPr>
        <p:spPr bwMode="auto">
          <a:xfrm>
            <a:off x="114300" y="2514600"/>
            <a:ext cx="1638300" cy="822325"/>
          </a:xfrm>
          <a:prstGeom prst="rect">
            <a:avLst/>
          </a:prstGeom>
          <a:noFill/>
          <a:ln w="9525">
            <a:noFill/>
            <a:miter lim="800000"/>
            <a:headEnd/>
            <a:tailEnd/>
          </a:ln>
        </p:spPr>
        <p:txBody>
          <a:bodyPr>
            <a:spAutoFit/>
          </a:bodyPr>
          <a:lstStyle/>
          <a:p>
            <a:pPr algn="l"/>
            <a:r>
              <a:rPr lang="en-US" sz="2400"/>
              <a:t>Hyper-lipidemia</a:t>
            </a:r>
          </a:p>
        </p:txBody>
      </p:sp>
      <p:sp>
        <p:nvSpPr>
          <p:cNvPr id="61451"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a:t>+              -</a:t>
            </a:r>
          </a:p>
        </p:txBody>
      </p:sp>
      <p:sp>
        <p:nvSpPr>
          <p:cNvPr id="6145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61453" name="Line 13"/>
          <p:cNvSpPr>
            <a:spLocks noChangeShapeType="1"/>
          </p:cNvSpPr>
          <p:nvPr/>
        </p:nvSpPr>
        <p:spPr bwMode="auto">
          <a:xfrm>
            <a:off x="4000500" y="2362200"/>
            <a:ext cx="2514600" cy="2514600"/>
          </a:xfrm>
          <a:prstGeom prst="line">
            <a:avLst/>
          </a:prstGeom>
          <a:noFill/>
          <a:ln w="63500">
            <a:solidFill>
              <a:schemeClr val="tx1"/>
            </a:solidFill>
            <a:round/>
            <a:headEnd/>
            <a:tailEnd type="triangle" w="med" len="med"/>
          </a:ln>
        </p:spPr>
        <p:txBody>
          <a:bodyPr wrap="none" anchor="ctr"/>
          <a:lstStyle/>
          <a:p>
            <a:endParaRPr lang="en-US"/>
          </a:p>
        </p:txBody>
      </p:sp>
      <p:sp>
        <p:nvSpPr>
          <p:cNvPr id="61454"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a:p>
        </p:txBody>
      </p:sp>
      <p:sp>
        <p:nvSpPr>
          <p:cNvPr id="61455" name="Line 15"/>
          <p:cNvSpPr>
            <a:spLocks noChangeShapeType="1"/>
          </p:cNvSpPr>
          <p:nvPr/>
        </p:nvSpPr>
        <p:spPr bwMode="auto">
          <a:xfrm>
            <a:off x="3009900" y="3733800"/>
            <a:ext cx="2667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61456"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6145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61458" name="Text Box 18"/>
          <p:cNvSpPr txBox="1">
            <a:spLocks noChangeArrowheads="1"/>
          </p:cNvSpPr>
          <p:nvPr/>
        </p:nvSpPr>
        <p:spPr bwMode="auto">
          <a:xfrm>
            <a:off x="4991100" y="1279525"/>
            <a:ext cx="5122863" cy="1006475"/>
          </a:xfrm>
          <a:prstGeom prst="rect">
            <a:avLst/>
          </a:prstGeom>
          <a:noFill/>
          <a:ln w="9525">
            <a:noFill/>
            <a:miter lim="800000"/>
            <a:headEnd/>
            <a:tailEnd/>
          </a:ln>
        </p:spPr>
        <p:txBody>
          <a:bodyPr>
            <a:spAutoFit/>
          </a:bodyPr>
          <a:lstStyle/>
          <a:p>
            <a:r>
              <a:rPr lang="en-US" sz="2000" b="1">
                <a:latin typeface="Arial" charset="0"/>
              </a:rPr>
              <a:t>Investigators made the extra effort to track down and question the initial non-responders</a:t>
            </a:r>
            <a:endParaRPr lang="en-US" sz="2000" b="1">
              <a:latin typeface="Arial Unicode MS" pitchFamily="34" charset="-128"/>
            </a:endParaRPr>
          </a:p>
        </p:txBody>
      </p:sp>
      <p:sp>
        <p:nvSpPr>
          <p:cNvPr id="61459" name="Rectangle 19"/>
          <p:cNvSpPr>
            <a:spLocks noChangeArrowheads="1"/>
          </p:cNvSpPr>
          <p:nvPr/>
        </p:nvSpPr>
        <p:spPr bwMode="auto">
          <a:xfrm>
            <a:off x="0" y="609600"/>
            <a:ext cx="10287000" cy="533400"/>
          </a:xfrm>
          <a:prstGeom prst="rect">
            <a:avLst/>
          </a:prstGeom>
          <a:noFill/>
          <a:ln w="9525">
            <a:noFill/>
            <a:miter lim="800000"/>
            <a:headEnd/>
            <a:tailEnd/>
          </a:ln>
        </p:spPr>
        <p:txBody>
          <a:bodyPr anchor="ctr"/>
          <a:lstStyle/>
          <a:p>
            <a:r>
              <a:rPr lang="en-US" sz="2400" b="1">
                <a:solidFill>
                  <a:schemeClr val="tx2"/>
                </a:solidFill>
                <a:latin typeface="Arial" charset="0"/>
              </a:rPr>
              <a:t>Selection Bias in a Cross-sectional Study:</a:t>
            </a:r>
            <a:br>
              <a:rPr lang="en-US" sz="2400" b="1">
                <a:solidFill>
                  <a:schemeClr val="tx2"/>
                </a:solidFill>
                <a:latin typeface="Arial" charset="0"/>
              </a:rPr>
            </a:br>
            <a:r>
              <a:rPr lang="en-US" sz="2800" b="1">
                <a:solidFill>
                  <a:schemeClr val="tx2"/>
                </a:solidFill>
                <a:latin typeface="Arial" charset="0"/>
              </a:rPr>
              <a:t> </a:t>
            </a:r>
            <a:r>
              <a:rPr lang="en-US" sz="2400" b="1">
                <a:solidFill>
                  <a:schemeClr val="tx2"/>
                </a:solidFill>
                <a:latin typeface="Arial" charset="0"/>
              </a:rPr>
              <a:t>Effect of Non-Responders</a:t>
            </a:r>
            <a:br>
              <a:rPr lang="en-US" sz="2400" b="1">
                <a:solidFill>
                  <a:schemeClr val="tx2"/>
                </a:solidFill>
                <a:latin typeface="Arial" charset="0"/>
              </a:rPr>
            </a:br>
            <a:endParaRPr lang="en-US" sz="2400" b="1">
              <a:solidFill>
                <a:schemeClr val="tx2"/>
              </a:solidFill>
              <a:latin typeface="Arial" charset="0"/>
            </a:endParaRPr>
          </a:p>
        </p:txBody>
      </p:sp>
      <p:sp>
        <p:nvSpPr>
          <p:cNvPr id="61460" name="Line 20"/>
          <p:cNvSpPr>
            <a:spLocks noChangeShapeType="1"/>
          </p:cNvSpPr>
          <p:nvPr/>
        </p:nvSpPr>
        <p:spPr bwMode="auto">
          <a:xfrm>
            <a:off x="1714500" y="3505200"/>
            <a:ext cx="2895600" cy="2514600"/>
          </a:xfrm>
          <a:prstGeom prst="line">
            <a:avLst/>
          </a:prstGeom>
          <a:noFill/>
          <a:ln w="12700">
            <a:solidFill>
              <a:schemeClr val="tx1"/>
            </a:solidFill>
            <a:round/>
            <a:headEnd/>
            <a:tailEnd type="triangle" w="med" len="med"/>
          </a:ln>
        </p:spPr>
        <p:txBody>
          <a:bodyPr wrap="none" anchor="ctr"/>
          <a:lstStyle/>
          <a:p>
            <a:endParaRPr lang="en-US"/>
          </a:p>
        </p:txBody>
      </p:sp>
      <p:sp>
        <p:nvSpPr>
          <p:cNvPr id="61461" name="Text Box 21"/>
          <p:cNvSpPr txBox="1">
            <a:spLocks noChangeArrowheads="1"/>
          </p:cNvSpPr>
          <p:nvPr/>
        </p:nvSpPr>
        <p:spPr bwMode="auto">
          <a:xfrm>
            <a:off x="4762500" y="5029200"/>
            <a:ext cx="762000" cy="457200"/>
          </a:xfrm>
          <a:prstGeom prst="rect">
            <a:avLst/>
          </a:prstGeom>
          <a:noFill/>
          <a:ln w="9525" algn="ctr">
            <a:noFill/>
            <a:miter lim="800000"/>
            <a:headEnd/>
            <a:tailEnd/>
          </a:ln>
        </p:spPr>
        <p:txBody>
          <a:bodyPr>
            <a:spAutoFit/>
          </a:bodyPr>
          <a:lstStyle/>
          <a:p>
            <a:pPr>
              <a:spcBef>
                <a:spcPct val="50000"/>
              </a:spcBef>
            </a:pPr>
            <a:r>
              <a:rPr lang="en-US" sz="2400"/>
              <a:t>83%</a:t>
            </a:r>
          </a:p>
        </p:txBody>
      </p:sp>
      <p:sp>
        <p:nvSpPr>
          <p:cNvPr id="61462" name="Text Box 22"/>
          <p:cNvSpPr txBox="1">
            <a:spLocks noChangeArrowheads="1"/>
          </p:cNvSpPr>
          <p:nvPr/>
        </p:nvSpPr>
        <p:spPr bwMode="auto">
          <a:xfrm>
            <a:off x="5905500" y="5029200"/>
            <a:ext cx="914400" cy="457200"/>
          </a:xfrm>
          <a:prstGeom prst="rect">
            <a:avLst/>
          </a:prstGeom>
          <a:noFill/>
          <a:ln w="9525" algn="ctr">
            <a:noFill/>
            <a:miter lim="800000"/>
            <a:headEnd/>
            <a:tailEnd/>
          </a:ln>
        </p:spPr>
        <p:txBody>
          <a:bodyPr>
            <a:spAutoFit/>
          </a:bodyPr>
          <a:lstStyle/>
          <a:p>
            <a:pPr>
              <a:spcBef>
                <a:spcPct val="50000"/>
              </a:spcBef>
            </a:pPr>
            <a:r>
              <a:rPr lang="en-US" sz="2400"/>
              <a:t>87%</a:t>
            </a:r>
          </a:p>
        </p:txBody>
      </p:sp>
      <p:sp>
        <p:nvSpPr>
          <p:cNvPr id="61463" name="Text Box 23"/>
          <p:cNvSpPr txBox="1">
            <a:spLocks noChangeArrowheads="1"/>
          </p:cNvSpPr>
          <p:nvPr/>
        </p:nvSpPr>
        <p:spPr bwMode="auto">
          <a:xfrm>
            <a:off x="5981700" y="5791200"/>
            <a:ext cx="838200" cy="457200"/>
          </a:xfrm>
          <a:prstGeom prst="rect">
            <a:avLst/>
          </a:prstGeom>
          <a:noFill/>
          <a:ln w="9525" algn="ctr">
            <a:noFill/>
            <a:miter lim="800000"/>
            <a:headEnd/>
            <a:tailEnd/>
          </a:ln>
        </p:spPr>
        <p:txBody>
          <a:bodyPr>
            <a:spAutoFit/>
          </a:bodyPr>
          <a:lstStyle/>
          <a:p>
            <a:pPr>
              <a:spcBef>
                <a:spcPct val="50000"/>
              </a:spcBef>
            </a:pPr>
            <a:r>
              <a:rPr lang="en-US" sz="2400"/>
              <a:t>83%</a:t>
            </a:r>
          </a:p>
        </p:txBody>
      </p:sp>
      <p:sp>
        <p:nvSpPr>
          <p:cNvPr id="61464" name="Text Box 24"/>
          <p:cNvSpPr txBox="1">
            <a:spLocks noChangeArrowheads="1"/>
          </p:cNvSpPr>
          <p:nvPr/>
        </p:nvSpPr>
        <p:spPr bwMode="auto">
          <a:xfrm>
            <a:off x="4610100" y="5791200"/>
            <a:ext cx="914400" cy="457200"/>
          </a:xfrm>
          <a:prstGeom prst="rect">
            <a:avLst/>
          </a:prstGeom>
          <a:noFill/>
          <a:ln w="9525" algn="ctr">
            <a:noFill/>
            <a:miter lim="800000"/>
            <a:headEnd/>
            <a:tailEnd/>
          </a:ln>
        </p:spPr>
        <p:txBody>
          <a:bodyPr>
            <a:spAutoFit/>
          </a:bodyPr>
          <a:lstStyle/>
          <a:p>
            <a:pPr>
              <a:spcBef>
                <a:spcPct val="50000"/>
              </a:spcBef>
            </a:pPr>
            <a:r>
              <a:rPr lang="en-US" sz="2400"/>
              <a:t>72%</a:t>
            </a:r>
          </a:p>
        </p:txBody>
      </p:sp>
      <p:sp>
        <p:nvSpPr>
          <p:cNvPr id="61465" name="Text Box 25"/>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a:latin typeface="Arial" charset="0"/>
              </a:rPr>
              <a:t>Austin, </a:t>
            </a:r>
            <a:r>
              <a:rPr lang="en-US" sz="2200" i="1">
                <a:latin typeface="Arial" charset="0"/>
              </a:rPr>
              <a:t>AJE</a:t>
            </a:r>
            <a:r>
              <a:rPr lang="en-US" sz="2200">
                <a:latin typeface="Arial" charset="0"/>
              </a:rPr>
              <a:t> 1981</a:t>
            </a:r>
          </a:p>
          <a:p>
            <a:r>
              <a:rPr lang="en-US" sz="2200">
                <a:latin typeface="Arial" charset="0"/>
              </a:rPr>
              <a:t>Survey of S. California adults</a:t>
            </a:r>
            <a:endParaRPr lang="en-US" sz="2200">
              <a:latin typeface="Arial Unicode MS" pitchFamily="34" charset="-128"/>
            </a:endParaRPr>
          </a:p>
        </p:txBody>
      </p:sp>
      <p:sp>
        <p:nvSpPr>
          <p:cNvPr id="61466" name="Text Box 26"/>
          <p:cNvSpPr txBox="1">
            <a:spLocks noChangeArrowheads="1"/>
          </p:cNvSpPr>
          <p:nvPr/>
        </p:nvSpPr>
        <p:spPr bwMode="auto">
          <a:xfrm>
            <a:off x="6591300" y="5791200"/>
            <a:ext cx="2362200" cy="457200"/>
          </a:xfrm>
          <a:prstGeom prst="rect">
            <a:avLst/>
          </a:prstGeom>
          <a:noFill/>
          <a:ln w="9525" algn="ctr">
            <a:noFill/>
            <a:miter lim="800000"/>
            <a:headEnd/>
            <a:tailEnd/>
          </a:ln>
        </p:spPr>
        <p:txBody>
          <a:bodyPr>
            <a:spAutoFit/>
          </a:bodyPr>
          <a:lstStyle/>
          <a:p>
            <a:pPr>
              <a:spcBef>
                <a:spcPct val="50000"/>
              </a:spcBef>
            </a:pPr>
            <a:r>
              <a:rPr lang="en-US" sz="2400"/>
              <a:t>OR biased = 3.6</a:t>
            </a:r>
          </a:p>
        </p:txBody>
      </p:sp>
      <p:sp>
        <p:nvSpPr>
          <p:cNvPr id="61467"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a:t>OR true = 3.3</a:t>
            </a:r>
          </a:p>
        </p:txBody>
      </p:sp>
      <p:sp>
        <p:nvSpPr>
          <p:cNvPr id="61468"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a:t>25</a:t>
            </a:r>
          </a:p>
        </p:txBody>
      </p:sp>
      <p:sp>
        <p:nvSpPr>
          <p:cNvPr id="61469"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a:t>347</a:t>
            </a:r>
          </a:p>
        </p:txBody>
      </p:sp>
      <p:sp>
        <p:nvSpPr>
          <p:cNvPr id="61470"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a:t>45</a:t>
            </a:r>
          </a:p>
        </p:txBody>
      </p:sp>
      <p:sp>
        <p:nvSpPr>
          <p:cNvPr id="61471"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a:t>2312</a:t>
            </a:r>
          </a:p>
        </p:txBody>
      </p:sp>
      <p:sp>
        <p:nvSpPr>
          <p:cNvPr id="61472" name="Rectangle 32"/>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a:p>
        </p:txBody>
      </p:sp>
      <p:sp>
        <p:nvSpPr>
          <p:cNvPr id="61473" name="Text Box 33"/>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a:t>2807</a:t>
            </a:r>
          </a:p>
        </p:txBody>
      </p:sp>
      <p:sp>
        <p:nvSpPr>
          <p:cNvPr id="61474" name="Text Box 34"/>
          <p:cNvSpPr txBox="1">
            <a:spLocks noChangeArrowheads="1"/>
          </p:cNvSpPr>
          <p:nvPr/>
        </p:nvSpPr>
        <p:spPr bwMode="auto">
          <a:xfrm>
            <a:off x="8648700" y="3429000"/>
            <a:ext cx="9906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1475" name="Text Box 35"/>
          <p:cNvSpPr txBox="1">
            <a:spLocks noChangeArrowheads="1"/>
          </p:cNvSpPr>
          <p:nvPr/>
        </p:nvSpPr>
        <p:spPr bwMode="auto">
          <a:xfrm>
            <a:off x="7429500" y="3429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1476" name="Text Box 36"/>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a:t>63</a:t>
            </a:r>
          </a:p>
        </p:txBody>
      </p:sp>
      <p:sp>
        <p:nvSpPr>
          <p:cNvPr id="61477" name="Text Box 37"/>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a:t>30</a:t>
            </a:r>
          </a:p>
        </p:txBody>
      </p:sp>
      <p:sp>
        <p:nvSpPr>
          <p:cNvPr id="61478" name="Text Box 38"/>
          <p:cNvSpPr txBox="1">
            <a:spLocks noChangeArrowheads="1"/>
          </p:cNvSpPr>
          <p:nvPr/>
        </p:nvSpPr>
        <p:spPr bwMode="auto">
          <a:xfrm>
            <a:off x="7505700" y="2667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1479" name="Text Box 39"/>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a:t>401</a:t>
            </a:r>
          </a:p>
        </p:txBody>
      </p:sp>
      <p:sp>
        <p:nvSpPr>
          <p:cNvPr id="61480" name="Text Box 40"/>
          <p:cNvSpPr txBox="1">
            <a:spLocks noChangeArrowheads="1"/>
          </p:cNvSpPr>
          <p:nvPr/>
        </p:nvSpPr>
        <p:spPr bwMode="auto">
          <a:xfrm>
            <a:off x="8648700" y="2667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1481" name="Line 41"/>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a:p>
        </p:txBody>
      </p:sp>
      <p:sp>
        <p:nvSpPr>
          <p:cNvPr id="61482" name="Line 42"/>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a:p>
        </p:txBody>
      </p:sp>
      <p:sp>
        <p:nvSpPr>
          <p:cNvPr id="61483" name="Text Box 43"/>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a:t>CORRECTED </a:t>
            </a:r>
          </a:p>
          <a:p>
            <a:r>
              <a:rPr lang="en-US" sz="2400"/>
              <a:t>STUDY SAMPLE</a:t>
            </a:r>
          </a:p>
        </p:txBody>
      </p:sp>
      <p:sp>
        <p:nvSpPr>
          <p:cNvPr id="61484" name="Line 44"/>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1485" name="Line 45"/>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1486" name="Line 46"/>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1487" name="Line 47"/>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1488" name="Text Box 48"/>
          <p:cNvSpPr txBox="1">
            <a:spLocks noChangeArrowheads="1"/>
          </p:cNvSpPr>
          <p:nvPr/>
        </p:nvSpPr>
        <p:spPr bwMode="auto">
          <a:xfrm>
            <a:off x="6743700" y="5105400"/>
            <a:ext cx="3200400" cy="457200"/>
          </a:xfrm>
          <a:prstGeom prst="rect">
            <a:avLst/>
          </a:prstGeom>
          <a:noFill/>
          <a:ln w="9525" algn="ctr">
            <a:noFill/>
            <a:miter lim="800000"/>
            <a:headEnd/>
            <a:tailEnd/>
          </a:ln>
        </p:spPr>
        <p:txBody>
          <a:bodyPr>
            <a:spAutoFit/>
          </a:bodyPr>
          <a:lstStyle/>
          <a:p>
            <a:pPr algn="l">
              <a:spcBef>
                <a:spcPct val="50000"/>
              </a:spcBef>
            </a:pPr>
            <a:r>
              <a:rPr lang="en-US" sz="2400"/>
              <a:t>Response %</a:t>
            </a:r>
          </a:p>
        </p:txBody>
      </p:sp>
      <p:sp>
        <p:nvSpPr>
          <p:cNvPr id="61489" name="Line 49"/>
          <p:cNvSpPr>
            <a:spLocks noChangeShapeType="1"/>
          </p:cNvSpPr>
          <p:nvPr/>
        </p:nvSpPr>
        <p:spPr bwMode="auto">
          <a:xfrm flipH="1" flipV="1">
            <a:off x="6667500" y="5334000"/>
            <a:ext cx="304800" cy="0"/>
          </a:xfrm>
          <a:prstGeom prst="line">
            <a:avLst/>
          </a:prstGeom>
          <a:noFill/>
          <a:ln w="9525">
            <a:solidFill>
              <a:schemeClr val="tx1"/>
            </a:solidFill>
            <a:round/>
            <a:headEnd/>
            <a:tailEnd type="triangle" w="med" len="med"/>
          </a:ln>
        </p:spPr>
        <p:txBody>
          <a:bodyPr wrap="none" anchor="ctr"/>
          <a:lstStyle/>
          <a:p>
            <a:endParaRPr lang="en-US"/>
          </a:p>
        </p:txBody>
      </p:sp>
      <p:sp>
        <p:nvSpPr>
          <p:cNvPr id="61490" name="AutoShape 50"/>
          <p:cNvSpPr>
            <a:spLocks/>
          </p:cNvSpPr>
          <p:nvPr/>
        </p:nvSpPr>
        <p:spPr bwMode="auto">
          <a:xfrm rot="1738060">
            <a:off x="8343900" y="5029200"/>
            <a:ext cx="685800" cy="990600"/>
          </a:xfrm>
          <a:prstGeom prst="rightBrace">
            <a:avLst>
              <a:gd name="adj1" fmla="val 12037"/>
              <a:gd name="adj2" fmla="val 44792"/>
            </a:avLst>
          </a:prstGeom>
          <a:noFill/>
          <a:ln w="9525">
            <a:solidFill>
              <a:schemeClr val="tx1"/>
            </a:solidFill>
            <a:round/>
            <a:headEnd/>
            <a:tailEnd/>
          </a:ln>
        </p:spPr>
        <p:txBody>
          <a:bodyPr wrap="none" anchor="ctr"/>
          <a:lstStyle/>
          <a:p>
            <a:endParaRPr lang="en-US"/>
          </a:p>
        </p:txBody>
      </p:sp>
      <p:sp>
        <p:nvSpPr>
          <p:cNvPr id="61491" name="Text Box 51"/>
          <p:cNvSpPr txBox="1">
            <a:spLocks noChangeArrowheads="1"/>
          </p:cNvSpPr>
          <p:nvPr/>
        </p:nvSpPr>
        <p:spPr bwMode="auto">
          <a:xfrm>
            <a:off x="8572500" y="5105400"/>
            <a:ext cx="1714500" cy="822325"/>
          </a:xfrm>
          <a:prstGeom prst="rect">
            <a:avLst/>
          </a:prstGeom>
          <a:noFill/>
          <a:ln w="9525" algn="ctr">
            <a:noFill/>
            <a:miter lim="800000"/>
            <a:headEnd/>
            <a:tailEnd/>
          </a:ln>
        </p:spPr>
        <p:txBody>
          <a:bodyPr>
            <a:spAutoFit/>
          </a:bodyPr>
          <a:lstStyle/>
          <a:p>
            <a:pPr>
              <a:spcBef>
                <a:spcPct val="50000"/>
              </a:spcBef>
            </a:pPr>
            <a:r>
              <a:rPr lang="en-US" sz="2400"/>
              <a:t>Selection  bias</a:t>
            </a:r>
          </a:p>
        </p:txBody>
      </p:sp>
      <p:sp>
        <p:nvSpPr>
          <p:cNvPr id="53" name="TextBox 52"/>
          <p:cNvSpPr txBox="1"/>
          <p:nvPr/>
        </p:nvSpPr>
        <p:spPr>
          <a:xfrm>
            <a:off x="114300" y="685800"/>
            <a:ext cx="838200" cy="461665"/>
          </a:xfrm>
          <a:prstGeom prst="rect">
            <a:avLst/>
          </a:prstGeom>
          <a:noFill/>
        </p:spPr>
        <p:txBody>
          <a:bodyPr wrap="square" rtlCol="0">
            <a:spAutoFit/>
          </a:bodyPr>
          <a:lstStyle/>
          <a:p>
            <a:r>
              <a:rPr lang="en-US" sz="1200" dirty="0" smtClean="0"/>
              <a:t>Hyper-</a:t>
            </a:r>
            <a:r>
              <a:rPr lang="en-US" sz="1200" dirty="0" err="1" smtClean="0"/>
              <a:t>lipidemia</a:t>
            </a:r>
            <a:endParaRPr lang="en-US" sz="1200" dirty="0"/>
          </a:p>
        </p:txBody>
      </p:sp>
      <p:sp>
        <p:nvSpPr>
          <p:cNvPr id="54" name="TextBox 53"/>
          <p:cNvSpPr txBox="1"/>
          <p:nvPr/>
        </p:nvSpPr>
        <p:spPr>
          <a:xfrm>
            <a:off x="1409700" y="713601"/>
            <a:ext cx="838200" cy="276999"/>
          </a:xfrm>
          <a:prstGeom prst="rect">
            <a:avLst/>
          </a:prstGeom>
          <a:noFill/>
        </p:spPr>
        <p:txBody>
          <a:bodyPr wrap="square" rtlCol="0">
            <a:spAutoFit/>
          </a:bodyPr>
          <a:lstStyle/>
          <a:p>
            <a:r>
              <a:rPr lang="en-US" sz="1200" dirty="0" err="1" smtClean="0"/>
              <a:t>Hx</a:t>
            </a:r>
            <a:r>
              <a:rPr lang="en-US" sz="1200" dirty="0" smtClean="0"/>
              <a:t> of MI</a:t>
            </a:r>
            <a:endParaRPr lang="en-US" sz="1200" dirty="0"/>
          </a:p>
        </p:txBody>
      </p:sp>
      <p:sp>
        <p:nvSpPr>
          <p:cNvPr id="55" name="TextBox 54"/>
          <p:cNvSpPr txBox="1"/>
          <p:nvPr/>
        </p:nvSpPr>
        <p:spPr>
          <a:xfrm>
            <a:off x="723900" y="115669"/>
            <a:ext cx="933450" cy="646331"/>
          </a:xfrm>
          <a:prstGeom prst="rect">
            <a:avLst/>
          </a:prstGeom>
          <a:noFill/>
        </p:spPr>
        <p:txBody>
          <a:bodyPr wrap="square" rtlCol="0">
            <a:spAutoFit/>
          </a:bodyPr>
          <a:lstStyle/>
          <a:p>
            <a:r>
              <a:rPr lang="en-US" sz="1200" dirty="0" smtClean="0"/>
              <a:t>Agreement to participate</a:t>
            </a:r>
            <a:endParaRPr lang="en-US" sz="1200" dirty="0"/>
          </a:p>
        </p:txBody>
      </p:sp>
      <p:sp>
        <p:nvSpPr>
          <p:cNvPr id="57"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a:p>
        </p:txBody>
      </p:sp>
      <p:sp>
        <p:nvSpPr>
          <p:cNvPr id="58" name="Line 5"/>
          <p:cNvSpPr>
            <a:spLocks noChangeShapeType="1"/>
          </p:cNvSpPr>
          <p:nvPr/>
        </p:nvSpPr>
        <p:spPr bwMode="auto">
          <a:xfrm flipH="1" flipV="1">
            <a:off x="1409700" y="457200"/>
            <a:ext cx="304800" cy="2286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r>
              <a:rPr lang="en-US" sz="2800" smtClean="0"/>
              <a:t>Effect of unequal response probabilities in a cross-sectional study</a:t>
            </a:r>
          </a:p>
        </p:txBody>
      </p:sp>
      <p:graphicFrame>
        <p:nvGraphicFramePr>
          <p:cNvPr id="479352" name="Group 120"/>
          <p:cNvGraphicFramePr>
            <a:graphicFrameLocks noGrp="1"/>
          </p:cNvGraphicFramePr>
          <p:nvPr>
            <p:ph type="tbl" idx="1"/>
          </p:nvPr>
        </p:nvGraphicFramePr>
        <p:xfrm>
          <a:off x="771525" y="1295400"/>
          <a:ext cx="8743950" cy="4092575"/>
        </p:xfrm>
        <a:graphic>
          <a:graphicData uri="http://schemas.openxmlformats.org/drawingml/2006/table">
            <a:tbl>
              <a:tblPr/>
              <a:tblGrid>
                <a:gridCol w="1628775"/>
                <a:gridCol w="3276600"/>
                <a:gridCol w="2133600"/>
                <a:gridCol w="1704975"/>
              </a:tblGrid>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Group</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Exposure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Outcome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Bias in OR due to non-response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Men</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Family h/o MI</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Heart failure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+63%</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39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Hypertension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-32%</a:t>
                      </a:r>
                    </a:p>
                  </a:txBody>
                  <a:tcPr horzOverflow="overflow">
                    <a:lnL>
                      <a:noFill/>
                    </a:lnL>
                    <a:lnR cap="flat">
                      <a:noFill/>
                    </a:lnR>
                    <a:lnT>
                      <a:noFill/>
                    </a:lnT>
                    <a:lnB>
                      <a:noFill/>
                    </a:lnB>
                    <a:lnTlToBr>
                      <a:noFill/>
                    </a:lnTlToBr>
                    <a:lnBlToTr>
                      <a:noFill/>
                    </a:lnBlToTr>
                    <a:noFill/>
                  </a:tcPr>
                </a:tc>
              </a:tr>
              <a:tr h="449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Women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Family h/o stroke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+59%</a:t>
                      </a:r>
                    </a:p>
                  </a:txBody>
                  <a:tcPr horzOverflow="overflow">
                    <a:lnL>
                      <a:noFill/>
                    </a:lnL>
                    <a:lnR cap="flat">
                      <a:noFill/>
                    </a:lnR>
                    <a:lnT>
                      <a:noFill/>
                    </a:lnT>
                    <a:lnB>
                      <a:noFill/>
                    </a:lnB>
                    <a:lnTlToBr>
                      <a:noFill/>
                    </a:lnTlToBr>
                    <a:lnBlToTr>
                      <a:noFill/>
                    </a:lnBlToTr>
                    <a:noFill/>
                  </a:tcPr>
                </a:tc>
              </a:tr>
              <a:tr h="409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Family h/o diabetes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Stroke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91" name="Text Box 60"/>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a:latin typeface="Arial" charset="0"/>
              </a:rPr>
              <a:t>Austin, </a:t>
            </a:r>
            <a:r>
              <a:rPr lang="en-US" sz="2200" i="1">
                <a:latin typeface="Arial" charset="0"/>
              </a:rPr>
              <a:t>AJE</a:t>
            </a:r>
            <a:r>
              <a:rPr lang="en-US" sz="2200">
                <a:latin typeface="Arial" charset="0"/>
              </a:rPr>
              <a:t> 1981</a:t>
            </a:r>
          </a:p>
          <a:p>
            <a:r>
              <a:rPr lang="en-US" sz="2200">
                <a:latin typeface="Arial" charset="0"/>
              </a:rPr>
              <a:t>Survey of S. California adults</a:t>
            </a:r>
            <a:endParaRPr lang="en-US" sz="2200">
              <a:latin typeface="Arial Unicode MS" pitchFamily="34" charset="-128"/>
            </a:endParaRPr>
          </a:p>
        </p:txBody>
      </p:sp>
      <p:sp>
        <p:nvSpPr>
          <p:cNvPr id="62492" name="Text Box 121"/>
          <p:cNvSpPr txBox="1">
            <a:spLocks noChangeArrowheads="1"/>
          </p:cNvSpPr>
          <p:nvPr/>
        </p:nvSpPr>
        <p:spPr bwMode="auto">
          <a:xfrm>
            <a:off x="4229100" y="5486400"/>
            <a:ext cx="6057900" cy="1096963"/>
          </a:xfrm>
          <a:prstGeom prst="rect">
            <a:avLst/>
          </a:prstGeom>
          <a:noFill/>
          <a:ln w="9525">
            <a:noFill/>
            <a:miter lim="800000"/>
            <a:headEnd/>
            <a:tailEnd/>
          </a:ln>
        </p:spPr>
        <p:txBody>
          <a:bodyPr>
            <a:spAutoFit/>
          </a:bodyPr>
          <a:lstStyle/>
          <a:p>
            <a:r>
              <a:rPr lang="en-US" sz="2200">
                <a:latin typeface="Arial" charset="0"/>
              </a:rPr>
              <a:t>Mechanism:  Non-participation among some eligible and accessible subjects</a:t>
            </a:r>
          </a:p>
          <a:p>
            <a:r>
              <a:rPr lang="en-US" sz="2200">
                <a:latin typeface="Arial" charset="0"/>
              </a:rPr>
              <a:t>(“Non-response bias”; Study design is fine)</a:t>
            </a:r>
            <a:endParaRPr lang="en-US" sz="2200">
              <a:latin typeface="Arial Unicode MS" pitchFamily="34"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solidFill>
                  <a:srgbClr val="FF0000"/>
                </a:solidFill>
              </a:rPr>
              <a:t>Non-participation amongst </a:t>
            </a:r>
            <a:r>
              <a:rPr lang="en-US" sz="2000" dirty="0" err="1" smtClean="0">
                <a:solidFill>
                  <a:srgbClr val="FF0000"/>
                </a:solidFill>
              </a:rPr>
              <a:t>eligibles</a:t>
            </a:r>
            <a:r>
              <a:rPr lang="en-US" sz="2000" dirty="0" smtClean="0">
                <a:solidFill>
                  <a:srgbClr val="FF0000"/>
                </a:solidFill>
              </a:rPr>
              <a:t> whom you have approached</a:t>
            </a:r>
          </a:p>
          <a:p>
            <a:pPr marL="838200" lvl="1" indent="-381000">
              <a:lnSpc>
                <a:spcPct val="80000"/>
              </a:lnSpc>
              <a:buFontTx/>
              <a:buChar char="•"/>
            </a:pPr>
            <a:r>
              <a:rPr lang="en-US" sz="1800" dirty="0" smtClean="0">
                <a:solidFill>
                  <a:srgbClr val="FF0000"/>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solidFill>
                  <a:schemeClr val="bg1">
                    <a:lumMod val="75000"/>
                  </a:schemeClr>
                </a:solidFill>
              </a:rPr>
              <a:t>Some people whom you would like to sample never become available to ask</a:t>
            </a:r>
          </a:p>
          <a:p>
            <a:pPr marL="838200" lvl="1" indent="-381000">
              <a:lnSpc>
                <a:spcPct val="80000"/>
              </a:lnSpc>
              <a:buFontTx/>
              <a:buChar char="•"/>
            </a:pPr>
            <a:r>
              <a:rPr lang="en-US" sz="1800" dirty="0" smtClean="0">
                <a:solidFill>
                  <a:schemeClr val="bg1">
                    <a:lumMod val="75000"/>
                  </a:schemeClr>
                </a:solidFill>
              </a:rPr>
              <a:t>Drop </a:t>
            </a:r>
            <a:r>
              <a:rPr lang="en-US" sz="1800" dirty="0">
                <a:solidFill>
                  <a:schemeClr val="bg1">
                    <a:lumMod val="75000"/>
                  </a:schemeClr>
                </a:solidFill>
              </a:rPr>
              <a:t>out, competing events, and/or death from disease influenced by/associated with both exposure and disease</a:t>
            </a:r>
          </a:p>
          <a:p>
            <a:pPr marL="838200" lvl="1" indent="-381000">
              <a:lnSpc>
                <a:spcPct val="80000"/>
              </a:lnSpc>
              <a:buFontTx/>
              <a:buChar char="•"/>
            </a:pPr>
            <a:endParaRPr lang="en-US" sz="1800" dirty="0" smtClean="0">
              <a:solidFill>
                <a:schemeClr val="bg1">
                  <a:lumMod val="75000"/>
                </a:schemeClr>
              </a:solidFill>
            </a:endParaRP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7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75000"/>
                  </a:schemeClr>
                </a:solidFill>
                <a:effectLst/>
                <a:uLnTx/>
                <a:uFillTx/>
                <a:latin typeface="+mn-lt"/>
                <a:ea typeface="+mn-ea"/>
                <a:cs typeface="+mn-cs"/>
              </a:rPr>
              <a:t> of a study </a:t>
            </a:r>
            <a:r>
              <a:rPr lang="en-US" sz="2000" kern="0" dirty="0" smtClean="0">
                <a:solidFill>
                  <a:schemeClr val="bg1">
                    <a:lumMod val="75000"/>
                  </a:schemeClr>
                </a:solidFill>
                <a:latin typeface="+mn-lt"/>
              </a:rPr>
              <a:t>sample as representative of target. </a:t>
            </a:r>
          </a:p>
          <a:p>
            <a:pPr marL="747713" lvl="1" indent="-290513" algn="l">
              <a:lnSpc>
                <a:spcPct val="80000"/>
              </a:lnSpc>
              <a:spcBef>
                <a:spcPct val="20000"/>
              </a:spcBef>
              <a:buFont typeface="Arial" panose="020B0604020202020204" pitchFamily="34" charset="0"/>
              <a:buChar char="•"/>
              <a:defRPr/>
            </a:pPr>
            <a:r>
              <a:rPr lang="en-US" sz="2000" kern="0" dirty="0" smtClean="0">
                <a:solidFill>
                  <a:schemeClr val="bg1">
                    <a:lumMod val="75000"/>
                  </a:schemeClr>
                </a:solidFill>
                <a:latin typeface="+mn-lt"/>
              </a:rPr>
              <a:t>Study sample influenced by both exposure and outcome  (e.g., Harvard study) </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13" name="Freeform 12"/>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685736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solidFill>
                  <a:schemeClr val="bg1">
                    <a:lumMod val="65000"/>
                  </a:schemeClr>
                </a:solidFill>
              </a:rPr>
              <a:t>Non-participation amongst </a:t>
            </a:r>
            <a:r>
              <a:rPr lang="en-US" sz="2000" dirty="0" err="1" smtClean="0">
                <a:solidFill>
                  <a:schemeClr val="bg1">
                    <a:lumMod val="65000"/>
                  </a:schemeClr>
                </a:solidFill>
              </a:rPr>
              <a:t>eligibles</a:t>
            </a:r>
            <a:r>
              <a:rPr lang="en-US" sz="2000" dirty="0" smtClean="0">
                <a:solidFill>
                  <a:schemeClr val="bg1">
                    <a:lumMod val="65000"/>
                  </a:schemeClr>
                </a:solidFill>
              </a:rPr>
              <a:t> whom you have approached</a:t>
            </a:r>
          </a:p>
          <a:p>
            <a:pPr marL="838200" lvl="1" indent="-381000">
              <a:lnSpc>
                <a:spcPct val="80000"/>
              </a:lnSpc>
              <a:buFontTx/>
              <a:buChar char="•"/>
            </a:pPr>
            <a:r>
              <a:rPr lang="en-US" sz="1800" dirty="0" smtClean="0">
                <a:solidFill>
                  <a:schemeClr val="bg1">
                    <a:lumMod val="65000"/>
                  </a:schemeClr>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a:solidFill>
                  <a:srgbClr val="FF0000"/>
                </a:solidFill>
              </a:rPr>
              <a:t>Some people whom you would like to sample never become available to ask</a:t>
            </a:r>
          </a:p>
          <a:p>
            <a:pPr marL="838200" lvl="1" indent="-381000">
              <a:lnSpc>
                <a:spcPct val="80000"/>
              </a:lnSpc>
              <a:buFontTx/>
              <a:buChar char="•"/>
            </a:pPr>
            <a:r>
              <a:rPr lang="en-US" sz="1800" dirty="0">
                <a:solidFill>
                  <a:srgbClr val="FF0000"/>
                </a:solidFill>
              </a:rPr>
              <a:t>Drop out, competing events, and/or death from disease influenced by/associated with both exposure and disease</a:t>
            </a:r>
          </a:p>
          <a:p>
            <a:pPr marL="1695450" lvl="3" indent="-381000">
              <a:lnSpc>
                <a:spcPct val="80000"/>
              </a:lnSpc>
            </a:pPr>
            <a:r>
              <a:rPr lang="en-US" sz="2400" b="1" dirty="0" smtClean="0">
                <a:solidFill>
                  <a:srgbClr val="FF0000"/>
                </a:solidFill>
              </a:rPr>
              <a:t>See Extra Slides</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6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65000"/>
                  </a:schemeClr>
                </a:solidFill>
                <a:effectLst/>
                <a:uLnTx/>
                <a:uFillTx/>
                <a:latin typeface="+mn-lt"/>
                <a:ea typeface="+mn-ea"/>
                <a:cs typeface="+mn-cs"/>
              </a:rPr>
              <a:t> of a study </a:t>
            </a:r>
            <a:r>
              <a:rPr lang="en-US" sz="2000" kern="0" dirty="0" smtClean="0">
                <a:solidFill>
                  <a:schemeClr val="bg1">
                    <a:lumMod val="65000"/>
                  </a:schemeClr>
                </a:solidFill>
                <a:latin typeface="+mn-lt"/>
              </a:rPr>
              <a:t>sample as representative of target. </a:t>
            </a:r>
          </a:p>
          <a:p>
            <a:pPr marL="747713" lvl="1" indent="-290513" algn="l">
              <a:lnSpc>
                <a:spcPct val="80000"/>
              </a:lnSpc>
              <a:spcBef>
                <a:spcPct val="20000"/>
              </a:spcBef>
              <a:buFont typeface="Arial" panose="020B0604020202020204" pitchFamily="34" charset="0"/>
              <a:buChar char="•"/>
              <a:defRPr/>
            </a:pPr>
            <a:r>
              <a:rPr lang="en-US" sz="2000" kern="0" dirty="0" smtClean="0">
                <a:solidFill>
                  <a:schemeClr val="bg1">
                    <a:lumMod val="65000"/>
                  </a:schemeClr>
                </a:solidFill>
                <a:latin typeface="+mn-lt"/>
              </a:rPr>
              <a:t>Study sample influenced by both exposure and outcome  </a:t>
            </a:r>
            <a:r>
              <a:rPr lang="en-US" sz="2000" kern="0" dirty="0" smtClean="0">
                <a:solidFill>
                  <a:schemeClr val="bg1">
                    <a:lumMod val="75000"/>
                  </a:schemeClr>
                </a:solidFill>
                <a:latin typeface="+mn-lt"/>
              </a:rPr>
              <a:t>(e.g., Harvard study) </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13" name="Freeform 12"/>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087786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Case-Control Studies</a:t>
            </a:r>
          </a:p>
        </p:txBody>
      </p:sp>
      <p:sp>
        <p:nvSpPr>
          <p:cNvPr id="66564" name="Rectangle 7"/>
          <p:cNvSpPr>
            <a:spLocks noChangeArrowheads="1"/>
          </p:cNvSpPr>
          <p:nvPr/>
        </p:nvSpPr>
        <p:spPr bwMode="auto">
          <a:xfrm>
            <a:off x="5981700" y="1066800"/>
            <a:ext cx="39624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1. Violation of the study base principle (choosing the wrong controls)</a:t>
            </a:r>
          </a:p>
          <a:p>
            <a:pPr marL="742950" lvl="1" indent="-285750" algn="l">
              <a:spcBef>
                <a:spcPct val="20000"/>
              </a:spcBef>
              <a:buFontTx/>
              <a:buChar char="–"/>
            </a:pPr>
            <a:endParaRPr lang="en-US" sz="400" dirty="0">
              <a:latin typeface="Arial" charset="0"/>
            </a:endParaRPr>
          </a:p>
          <a:p>
            <a:pPr marL="742950" lvl="1" indent="-285750" algn="l">
              <a:spcBef>
                <a:spcPct val="20000"/>
              </a:spcBef>
            </a:pPr>
            <a:r>
              <a:rPr lang="en-US" sz="2400" dirty="0">
                <a:latin typeface="Arial" charset="0"/>
              </a:rPr>
              <a:t>   </a:t>
            </a:r>
            <a:r>
              <a:rPr lang="en-US" sz="2000" dirty="0">
                <a:latin typeface="Arial" charset="0"/>
              </a:rPr>
              <a:t>PLUS, since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a:p>
        </p:txBody>
      </p:sp>
      <p:sp>
        <p:nvSpPr>
          <p:cNvPr id="66567" name="Line 10"/>
          <p:cNvSpPr>
            <a:spLocks noChangeShapeType="1"/>
          </p:cNvSpPr>
          <p:nvPr/>
        </p:nvSpPr>
        <p:spPr bwMode="auto">
          <a:xfrm flipV="1">
            <a:off x="3924300" y="4039792"/>
            <a:ext cx="1168400" cy="227408"/>
          </a:xfrm>
          <a:prstGeom prst="line">
            <a:avLst/>
          </a:prstGeom>
          <a:noFill/>
          <a:ln w="9525">
            <a:solidFill>
              <a:schemeClr val="tx1"/>
            </a:solidFill>
            <a:round/>
            <a:headEnd/>
            <a:tailEnd type="stealth" w="med" len="med"/>
          </a:ln>
        </p:spPr>
        <p:txBody>
          <a:bodyPr wrap="none" anchor="ctr"/>
          <a:lstStyle/>
          <a:p>
            <a:endParaRPr lang="en-US"/>
          </a:p>
        </p:txBody>
      </p:sp>
      <p:sp>
        <p:nvSpPr>
          <p:cNvPr id="66568" name="Line 11"/>
          <p:cNvSpPr>
            <a:spLocks noChangeShapeType="1"/>
          </p:cNvSpPr>
          <p:nvPr/>
        </p:nvSpPr>
        <p:spPr bwMode="auto">
          <a:xfrm flipH="1">
            <a:off x="5905500" y="1600200"/>
            <a:ext cx="762000" cy="1889125"/>
          </a:xfrm>
          <a:prstGeom prst="line">
            <a:avLst/>
          </a:prstGeom>
          <a:noFill/>
          <a:ln w="9525">
            <a:solidFill>
              <a:schemeClr val="tx1"/>
            </a:solidFill>
            <a:round/>
            <a:headEnd/>
            <a:tailEnd type="stealth" w="med" len="med"/>
          </a:ln>
        </p:spPr>
        <p:txBody>
          <a:bodyPr wrap="none" anchor="ctr"/>
          <a:lstStyle/>
          <a:p>
            <a:endParaRPr lang="en-US"/>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66571" name="Rectangle 14"/>
          <p:cNvSpPr>
            <a:spLocks noChangeArrowheads="1"/>
          </p:cNvSpPr>
          <p:nvPr/>
        </p:nvSpPr>
        <p:spPr bwMode="auto">
          <a:xfrm>
            <a:off x="800100" y="4495800"/>
            <a:ext cx="92583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a:t>
            </a:r>
            <a:r>
              <a:rPr lang="en-US" sz="2000" dirty="0" err="1">
                <a:latin typeface="Arial" charset="0"/>
              </a:rPr>
              <a:t>eligibles</a:t>
            </a:r>
            <a:r>
              <a:rPr lang="en-US" sz="2000" dirty="0">
                <a:latin typeface="Arial" charset="0"/>
              </a:rPr>
              <a:t> </a:t>
            </a:r>
            <a:r>
              <a:rPr lang="en-US" sz="2000" dirty="0" smtClean="0">
                <a:latin typeface="Arial" charset="0"/>
              </a:rPr>
              <a:t>whom you have approached</a:t>
            </a:r>
            <a:endParaRPr lang="en-US" sz="2000" dirty="0">
              <a:latin typeface="Arial" charset="0"/>
            </a:endParaRPr>
          </a:p>
          <a:p>
            <a:pPr marL="990600" lvl="1" indent="-533400" algn="l">
              <a:lnSpc>
                <a:spcPct val="80000"/>
              </a:lnSpc>
              <a:spcBef>
                <a:spcPct val="20000"/>
              </a:spcBef>
              <a:buFontTx/>
              <a:buChar char="•"/>
            </a:pPr>
            <a:r>
              <a:rPr lang="en-US" sz="1800" dirty="0">
                <a:latin typeface="Arial" charset="0"/>
              </a:rPr>
              <a:t>“Non-response” (eligible subjects in accessible population decline participation according to exposure &amp; outcome</a:t>
            </a:r>
            <a:r>
              <a:rPr lang="en-US" sz="1800" dirty="0" smtClean="0">
                <a:latin typeface="Arial" charset="0"/>
              </a:rPr>
              <a:t>).  This can be among cases and/or controls.</a:t>
            </a:r>
            <a:endParaRPr lang="en-US" sz="1800" dirty="0">
              <a:latin typeface="Arial" charset="0"/>
            </a:endParaRPr>
          </a:p>
          <a:p>
            <a:pPr marL="990600" lvl="1" indent="-533400"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t>
            </a:r>
            <a:r>
              <a:rPr lang="en-US" sz="2000" dirty="0" smtClean="0">
                <a:latin typeface="Arial" charset="0"/>
              </a:rPr>
              <a:t>available to </a:t>
            </a:r>
            <a:r>
              <a:rPr lang="en-US" sz="2000" dirty="0">
                <a:latin typeface="Arial" charset="0"/>
              </a:rPr>
              <a:t>select</a:t>
            </a:r>
          </a:p>
          <a:p>
            <a:pPr marL="990600" lvl="1" indent="-533400" algn="l">
              <a:lnSpc>
                <a:spcPct val="80000"/>
              </a:lnSpc>
              <a:spcBef>
                <a:spcPct val="20000"/>
              </a:spcBef>
              <a:buFontTx/>
              <a:buChar char="•"/>
            </a:pPr>
            <a:r>
              <a:rPr lang="en-US" sz="1800" dirty="0">
                <a:latin typeface="+mn-lt"/>
              </a:rPr>
              <a:t>Drop </a:t>
            </a:r>
            <a:r>
              <a:rPr lang="en-US" sz="1800" dirty="0" smtClean="0">
                <a:latin typeface="+mn-lt"/>
              </a:rPr>
              <a:t>out and/or </a:t>
            </a:r>
            <a:r>
              <a:rPr lang="en-US" sz="1800" dirty="0">
                <a:latin typeface="+mn-lt"/>
              </a:rPr>
              <a:t>competing </a:t>
            </a:r>
            <a:r>
              <a:rPr lang="en-US" sz="1800" dirty="0" smtClean="0">
                <a:latin typeface="+mn-lt"/>
              </a:rPr>
              <a:t>events </a:t>
            </a:r>
            <a:r>
              <a:rPr lang="en-US" sz="1800" dirty="0">
                <a:latin typeface="+mn-lt"/>
              </a:rPr>
              <a:t>influenced by/associated with both exposure and </a:t>
            </a:r>
            <a:r>
              <a:rPr lang="en-US" sz="1800" dirty="0" smtClean="0">
                <a:latin typeface="+mn-lt"/>
              </a:rPr>
              <a:t>disease</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a:p>
        </p:txBody>
      </p:sp>
      <p:sp>
        <p:nvSpPr>
          <p:cNvPr id="13" name="Text Box 44"/>
          <p:cNvSpPr txBox="1">
            <a:spLocks noChangeArrowheads="1"/>
          </p:cNvSpPr>
          <p:nvPr/>
        </p:nvSpPr>
        <p:spPr bwMode="auto">
          <a:xfrm>
            <a:off x="1714500" y="2057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14" name="Text Box 44"/>
          <p:cNvSpPr txBox="1">
            <a:spLocks noChangeArrowheads="1"/>
          </p:cNvSpPr>
          <p:nvPr/>
        </p:nvSpPr>
        <p:spPr bwMode="auto">
          <a:xfrm>
            <a:off x="1698625" y="2895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19" name="Text Box 44"/>
          <p:cNvSpPr txBox="1">
            <a:spLocks noChangeArrowheads="1"/>
          </p:cNvSpPr>
          <p:nvPr/>
        </p:nvSpPr>
        <p:spPr bwMode="auto">
          <a:xfrm>
            <a:off x="2705100" y="3397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0" name="Text Box 44"/>
          <p:cNvSpPr txBox="1">
            <a:spLocks noChangeArrowheads="1"/>
          </p:cNvSpPr>
          <p:nvPr/>
        </p:nvSpPr>
        <p:spPr bwMode="auto">
          <a:xfrm>
            <a:off x="1698625" y="3244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1" name="Text Box 44"/>
          <p:cNvSpPr txBox="1">
            <a:spLocks noChangeArrowheads="1"/>
          </p:cNvSpPr>
          <p:nvPr/>
        </p:nvSpPr>
        <p:spPr bwMode="auto">
          <a:xfrm>
            <a:off x="2727325" y="2254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2" name="Text Box 44"/>
          <p:cNvSpPr txBox="1">
            <a:spLocks noChangeArrowheads="1"/>
          </p:cNvSpPr>
          <p:nvPr/>
        </p:nvSpPr>
        <p:spPr bwMode="auto">
          <a:xfrm>
            <a:off x="2727325" y="2590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3" name="Text Box 44"/>
          <p:cNvSpPr txBox="1">
            <a:spLocks noChangeArrowheads="1"/>
          </p:cNvSpPr>
          <p:nvPr/>
        </p:nvSpPr>
        <p:spPr bwMode="auto">
          <a:xfrm>
            <a:off x="2994025" y="281813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4" name="Text Box 44"/>
          <p:cNvSpPr txBox="1">
            <a:spLocks noChangeArrowheads="1"/>
          </p:cNvSpPr>
          <p:nvPr/>
        </p:nvSpPr>
        <p:spPr bwMode="auto">
          <a:xfrm>
            <a:off x="2994025" y="3124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5" name="Text Box 44"/>
          <p:cNvSpPr txBox="1">
            <a:spLocks noChangeArrowheads="1"/>
          </p:cNvSpPr>
          <p:nvPr/>
        </p:nvSpPr>
        <p:spPr bwMode="auto">
          <a:xfrm>
            <a:off x="2994025" y="2025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6" name="Text Box 44"/>
          <p:cNvSpPr txBox="1">
            <a:spLocks noChangeArrowheads="1"/>
          </p:cNvSpPr>
          <p:nvPr/>
        </p:nvSpPr>
        <p:spPr bwMode="auto">
          <a:xfrm>
            <a:off x="3756025" y="2711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7" name="Text Box 44"/>
          <p:cNvSpPr txBox="1">
            <a:spLocks noChangeArrowheads="1"/>
          </p:cNvSpPr>
          <p:nvPr/>
        </p:nvSpPr>
        <p:spPr bwMode="auto">
          <a:xfrm>
            <a:off x="3756025" y="2286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8" name="Text Box 44"/>
          <p:cNvSpPr txBox="1">
            <a:spLocks noChangeArrowheads="1"/>
          </p:cNvSpPr>
          <p:nvPr/>
        </p:nvSpPr>
        <p:spPr bwMode="auto">
          <a:xfrm>
            <a:off x="3771900" y="3124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9" name="TextBox 54"/>
          <p:cNvSpPr txBox="1">
            <a:spLocks noChangeArrowheads="1"/>
          </p:cNvSpPr>
          <p:nvPr/>
        </p:nvSpPr>
        <p:spPr bwMode="auto">
          <a:xfrm>
            <a:off x="5143500" y="3581400"/>
            <a:ext cx="965200" cy="366713"/>
          </a:xfrm>
          <a:prstGeom prst="rect">
            <a:avLst/>
          </a:prstGeom>
          <a:solidFill>
            <a:schemeClr val="bg1"/>
          </a:solidFill>
          <a:ln w="9525">
            <a:noFill/>
            <a:miter lim="800000"/>
            <a:headEnd/>
            <a:tailEnd/>
          </a:ln>
        </p:spPr>
        <p:txBody>
          <a:bodyPr wrap="none">
            <a:spAutoFit/>
          </a:bodyPr>
          <a:lstStyle/>
          <a:p>
            <a:r>
              <a:rPr lang="en-US" sz="1800" dirty="0">
                <a:solidFill>
                  <a:srgbClr val="FF0066"/>
                </a:solidFill>
                <a:latin typeface="Calibri" pitchFamily="34" charset="0"/>
              </a:rPr>
              <a:t>Controls</a:t>
            </a:r>
          </a:p>
        </p:txBody>
      </p:sp>
      <p:sp>
        <p:nvSpPr>
          <p:cNvPr id="30" name="Rectangle 29"/>
          <p:cNvSpPr/>
          <p:nvPr/>
        </p:nvSpPr>
        <p:spPr>
          <a:xfrm rot="5400000">
            <a:off x="5359400" y="3239692"/>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19100" y="457200"/>
            <a:ext cx="9525000" cy="533400"/>
          </a:xfrm>
        </p:spPr>
        <p:txBody>
          <a:bodyPr/>
          <a:lstStyle/>
          <a:p>
            <a:r>
              <a:rPr lang="en-US" sz="2700" dirty="0" smtClean="0"/>
              <a:t>Selection Bias in Case-Control Studies: Presence of Exposure &amp; Disease at Outset Also Invites Selection Bias</a:t>
            </a:r>
            <a:endParaRPr lang="en-US" sz="2700" dirty="0" smtClean="0">
              <a:solidFill>
                <a:schemeClr val="tx1"/>
              </a:solidFill>
            </a:endParaRPr>
          </a:p>
        </p:txBody>
      </p:sp>
      <p:sp>
        <p:nvSpPr>
          <p:cNvPr id="67587" name="Text Box 3"/>
          <p:cNvSpPr txBox="1">
            <a:spLocks noChangeArrowheads="1"/>
          </p:cNvSpPr>
          <p:nvPr/>
        </p:nvSpPr>
        <p:spPr bwMode="auto">
          <a:xfrm>
            <a:off x="266700" y="1835150"/>
            <a:ext cx="4533900" cy="4108450"/>
          </a:xfrm>
          <a:prstGeom prst="rect">
            <a:avLst/>
          </a:prstGeom>
          <a:noFill/>
          <a:ln w="9525">
            <a:noFill/>
            <a:prstDash val="sysDot"/>
            <a:miter lim="800000"/>
            <a:headEnd/>
            <a:tailEnd/>
          </a:ln>
        </p:spPr>
        <p:txBody>
          <a:bodyPr>
            <a:spAutoFit/>
          </a:bodyPr>
          <a:lstStyle/>
          <a:p>
            <a:pPr algn="l"/>
            <a:endParaRPr lang="en-US" sz="2400" u="sng" dirty="0"/>
          </a:p>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1979</a:t>
            </a:r>
          </a:p>
          <a:p>
            <a:pPr algn="l"/>
            <a:endParaRPr lang="en-US" sz="2400" dirty="0">
              <a:latin typeface="Arial" charset="0"/>
            </a:endParaRPr>
          </a:p>
          <a:p>
            <a:pPr algn="l"/>
            <a:r>
              <a:rPr lang="en-US" sz="2400" dirty="0">
                <a:latin typeface="Arial" charset="0"/>
              </a:rPr>
              <a:t>What type of study base is this? </a:t>
            </a:r>
          </a:p>
          <a:p>
            <a:pPr algn="l"/>
            <a:endParaRPr lang="en-US" sz="2400" dirty="0">
              <a:latin typeface="Arial" charset="0"/>
            </a:endParaRPr>
          </a:p>
          <a:p>
            <a:pPr algn="l"/>
            <a:endParaRPr lang="en-US" sz="2400" dirty="0">
              <a:latin typeface="Arial" charset="0"/>
            </a:endParaRPr>
          </a:p>
        </p:txBody>
      </p:sp>
      <p:sp>
        <p:nvSpPr>
          <p:cNvPr id="6758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67591" name="Text Box 3"/>
          <p:cNvSpPr txBox="1">
            <a:spLocks noChangeArrowheads="1"/>
          </p:cNvSpPr>
          <p:nvPr/>
        </p:nvSpPr>
        <p:spPr bwMode="auto">
          <a:xfrm>
            <a:off x="266700" y="1403350"/>
            <a:ext cx="10820400" cy="1187450"/>
          </a:xfrm>
          <a:prstGeom prst="rect">
            <a:avLst/>
          </a:prstGeom>
          <a:noFill/>
          <a:ln w="9525">
            <a:noFill/>
            <a:prstDash val="sysDot"/>
            <a:miter lim="800000"/>
            <a:headEnd/>
            <a:tailEnd/>
          </a:ln>
        </p:spPr>
        <p:txBody>
          <a:bodyPr>
            <a:spAutoFit/>
          </a:bodyPr>
          <a:lstStyle/>
          <a:p>
            <a:pPr algn="l"/>
            <a:r>
              <a:rPr lang="en-US" sz="2400" b="1">
                <a:solidFill>
                  <a:schemeClr val="tx2"/>
                </a:solidFill>
                <a:latin typeface="Arial" charset="0"/>
              </a:rPr>
              <a:t>Coffee and cancer of the pancreas.    MacMahon et al. </a:t>
            </a:r>
            <a:r>
              <a:rPr lang="en-US" sz="2400" b="1" i="1">
                <a:latin typeface="Arial" charset="0"/>
              </a:rPr>
              <a:t>NEJM</a:t>
            </a:r>
            <a:r>
              <a:rPr lang="en-US" sz="2400" b="1">
                <a:latin typeface="Arial" charset="0"/>
              </a:rPr>
              <a:t> 1981</a:t>
            </a:r>
            <a:endParaRPr lang="en-US" sz="2400" u="sng"/>
          </a:p>
          <a:p>
            <a:pPr algn="l"/>
            <a:endParaRPr lang="en-US" sz="2400" u="sng"/>
          </a:p>
          <a:p>
            <a:pPr algn="l"/>
            <a:endParaRPr lang="en-US" sz="240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71525" y="381000"/>
            <a:ext cx="8743950" cy="533400"/>
          </a:xfrm>
        </p:spPr>
        <p:txBody>
          <a:bodyPr/>
          <a:lstStyle/>
          <a:p>
            <a:r>
              <a:rPr lang="en-US" smtClean="0">
                <a:solidFill>
                  <a:srgbClr val="FF3300"/>
                </a:solidFill>
              </a:rPr>
              <a:t>WARNING: SHIFTING GEARS</a:t>
            </a:r>
          </a:p>
        </p:txBody>
      </p:sp>
      <p:sp>
        <p:nvSpPr>
          <p:cNvPr id="18435" name="Rectangle 3"/>
          <p:cNvSpPr>
            <a:spLocks noGrp="1" noChangeArrowheads="1"/>
          </p:cNvSpPr>
          <p:nvPr>
            <p:ph type="body" idx="1"/>
          </p:nvPr>
        </p:nvSpPr>
        <p:spPr>
          <a:xfrm>
            <a:off x="266700" y="1066800"/>
            <a:ext cx="10020300" cy="5562600"/>
          </a:xfrm>
        </p:spPr>
        <p:txBody>
          <a:bodyPr/>
          <a:lstStyle/>
          <a:p>
            <a:r>
              <a:rPr lang="en-US" dirty="0" smtClean="0"/>
              <a:t>Today (and much of the remainder): A lot of theory</a:t>
            </a:r>
          </a:p>
          <a:p>
            <a:pPr lvl="1"/>
            <a:r>
              <a:rPr lang="en-US" dirty="0" smtClean="0"/>
              <a:t>No equations or cook-book algorithms</a:t>
            </a:r>
          </a:p>
          <a:p>
            <a:pPr lvl="1"/>
            <a:endParaRPr lang="en-US" sz="2400" dirty="0" smtClean="0"/>
          </a:p>
          <a:p>
            <a:r>
              <a:rPr lang="en-US" dirty="0" smtClean="0"/>
              <a:t>Why?</a:t>
            </a:r>
          </a:p>
          <a:p>
            <a:pPr lvl="1"/>
            <a:r>
              <a:rPr lang="en-US" dirty="0" smtClean="0"/>
              <a:t>Identifying (or preventing) bias not a formulaic process</a:t>
            </a:r>
          </a:p>
          <a:p>
            <a:pPr lvl="1"/>
            <a:endParaRPr lang="en-US" sz="900" dirty="0" smtClean="0"/>
          </a:p>
          <a:p>
            <a:pPr lvl="1"/>
            <a:r>
              <a:rPr lang="en-US" dirty="0" smtClean="0"/>
              <a:t>Requires deft human intelligence</a:t>
            </a:r>
          </a:p>
          <a:p>
            <a:pPr lvl="2"/>
            <a:r>
              <a:rPr lang="en-US" sz="2800" dirty="0" smtClean="0"/>
              <a:t>sound knowledge of methodologic theory and your subject matter</a:t>
            </a:r>
          </a:p>
          <a:p>
            <a:pPr lvl="2"/>
            <a:endParaRPr lang="en-US" sz="1600" dirty="0" smtClean="0"/>
          </a:p>
          <a:p>
            <a:r>
              <a:rPr lang="en-US" dirty="0" smtClean="0"/>
              <a:t>We will often depart considerably from textbook</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419100" y="457200"/>
            <a:ext cx="9525000" cy="533400"/>
          </a:xfrm>
        </p:spPr>
        <p:txBody>
          <a:bodyPr/>
          <a:lstStyle/>
          <a:p>
            <a:r>
              <a:rPr lang="en-US" sz="2700" smtClean="0"/>
              <a:t>Selection Bias in Case-Control Studies: Presence of Exposure &amp; Disease at Outset Also Invites Selection Bias</a:t>
            </a:r>
            <a:endParaRPr lang="en-US" sz="2700" smtClean="0">
              <a:solidFill>
                <a:schemeClr val="tx1"/>
              </a:solidFill>
            </a:endParaRPr>
          </a:p>
        </p:txBody>
      </p:sp>
      <p:sp>
        <p:nvSpPr>
          <p:cNvPr id="69635" name="Text Box 3"/>
          <p:cNvSpPr txBox="1">
            <a:spLocks noChangeArrowheads="1"/>
          </p:cNvSpPr>
          <p:nvPr/>
        </p:nvSpPr>
        <p:spPr bwMode="auto">
          <a:xfrm>
            <a:off x="190500" y="1590675"/>
            <a:ext cx="4686300" cy="3743325"/>
          </a:xfrm>
          <a:prstGeom prst="rect">
            <a:avLst/>
          </a:prstGeom>
          <a:noFill/>
          <a:ln w="9525">
            <a:noFill/>
            <a:prstDash val="sysDot"/>
            <a:miter lim="800000"/>
            <a:headEnd/>
            <a:tailEnd/>
          </a:ln>
        </p:spPr>
        <p:txBody>
          <a:bodyPr>
            <a:spAutoFit/>
          </a:bodyPr>
          <a:lstStyle/>
          <a:p>
            <a:pPr algn="l"/>
            <a:r>
              <a:rPr lang="en-US" sz="2400" u="sng">
                <a:latin typeface="Arial" charset="0"/>
              </a:rPr>
              <a:t>Cases</a:t>
            </a:r>
            <a:r>
              <a:rPr lang="en-US" sz="2400">
                <a:latin typeface="Arial" charset="0"/>
              </a:rPr>
              <a:t>: patients with histologic diagnosis of pancreatic cancer in any of 11 large hospitals in Boston and Rhode Island between October 1974 and August 1979</a:t>
            </a:r>
          </a:p>
          <a:p>
            <a:pPr algn="l"/>
            <a:endParaRPr lang="en-US" sz="2400">
              <a:latin typeface="Arial" charset="0"/>
            </a:endParaRPr>
          </a:p>
          <a:p>
            <a:pPr algn="l"/>
            <a:r>
              <a:rPr lang="en-US" sz="2400">
                <a:latin typeface="Arial" charset="0"/>
              </a:rPr>
              <a:t>How should controls be chosen? </a:t>
            </a:r>
          </a:p>
          <a:p>
            <a:pPr algn="l"/>
            <a:endParaRPr lang="en-US" sz="2400">
              <a:latin typeface="Arial" charset="0"/>
            </a:endParaRPr>
          </a:p>
          <a:p>
            <a:pPr algn="l"/>
            <a:endParaRPr lang="en-US" sz="2400">
              <a:latin typeface="Arial" charset="0"/>
            </a:endParaRPr>
          </a:p>
        </p:txBody>
      </p:sp>
      <p:sp>
        <p:nvSpPr>
          <p:cNvPr id="6963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6963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Random digit dialing in area - A</a:t>
            </a:r>
          </a:p>
        </p:txBody>
      </p:sp>
      <p:sp>
        <p:nvSpPr>
          <p:cNvPr id="69638"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Appendicitis admissions to hospitals</a:t>
            </a:r>
            <a:r>
              <a:rPr lang="en-US" sz="1800">
                <a:latin typeface="Arial" charset="0"/>
              </a:rPr>
              <a:t> - C</a:t>
            </a:r>
          </a:p>
        </p:txBody>
      </p:sp>
      <p:sp>
        <p:nvSpPr>
          <p:cNvPr id="69639"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Neighbors of the cases - B</a:t>
            </a:r>
            <a:endParaRPr lang="en-US" sz="1800" b="1">
              <a:latin typeface="Arial" charset="0"/>
            </a:endParaRPr>
          </a:p>
        </p:txBody>
      </p:sp>
      <p:sp>
        <p:nvSpPr>
          <p:cNvPr id="69640"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Hopeless; choose another project</a:t>
            </a:r>
            <a:r>
              <a:rPr lang="en-US" sz="1800">
                <a:latin typeface="Arial" charset="0"/>
              </a:rPr>
              <a:t> - 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19100" y="457200"/>
            <a:ext cx="9525000" cy="533400"/>
          </a:xfrm>
        </p:spPr>
        <p:txBody>
          <a:bodyPr/>
          <a:lstStyle/>
          <a:p>
            <a:r>
              <a:rPr lang="en-US" sz="2700" smtClean="0"/>
              <a:t>Selection Bias in Case-Control Studies: Presence of Exposure &amp; Disease at Outset Also Invites Selection Bias</a:t>
            </a:r>
            <a:endParaRPr lang="en-US" sz="2700" smtClean="0">
              <a:solidFill>
                <a:schemeClr val="tx1"/>
              </a:solidFill>
            </a:endParaRPr>
          </a:p>
        </p:txBody>
      </p:sp>
      <p:sp>
        <p:nvSpPr>
          <p:cNvPr id="70659" name="Text Box 3"/>
          <p:cNvSpPr txBox="1">
            <a:spLocks noChangeArrowheads="1"/>
          </p:cNvSpPr>
          <p:nvPr/>
        </p:nvSpPr>
        <p:spPr bwMode="auto">
          <a:xfrm>
            <a:off x="190500" y="1590675"/>
            <a:ext cx="4686300" cy="3743325"/>
          </a:xfrm>
          <a:prstGeom prst="rect">
            <a:avLst/>
          </a:prstGeom>
          <a:noFill/>
          <a:ln w="9525">
            <a:noFill/>
            <a:prstDash val="sysDot"/>
            <a:miter lim="800000"/>
            <a:headEnd/>
            <a:tailEnd/>
          </a:ln>
        </p:spPr>
        <p:txBody>
          <a:bodyPr>
            <a:spAutoFit/>
          </a:bodyPr>
          <a:lstStyle/>
          <a:p>
            <a:pPr algn="l"/>
            <a:r>
              <a:rPr lang="en-US" sz="2400" u="sng">
                <a:latin typeface="Arial" charset="0"/>
              </a:rPr>
              <a:t>Cases</a:t>
            </a:r>
            <a:r>
              <a:rPr lang="en-US" sz="2400">
                <a:latin typeface="Arial" charset="0"/>
              </a:rPr>
              <a:t>: patients with histologic diagnosis of pancreatic cancer in any of 11 large hospitals in Boston and Rhode Island between October 1974 and August 1979</a:t>
            </a:r>
          </a:p>
          <a:p>
            <a:pPr algn="l"/>
            <a:endParaRPr lang="en-US" sz="2400">
              <a:latin typeface="Arial" charset="0"/>
            </a:endParaRPr>
          </a:p>
          <a:p>
            <a:pPr algn="l"/>
            <a:r>
              <a:rPr lang="en-US" sz="2400">
                <a:latin typeface="Arial" charset="0"/>
              </a:rPr>
              <a:t>How should controls be chosen? </a:t>
            </a:r>
          </a:p>
          <a:p>
            <a:pPr algn="l"/>
            <a:endParaRPr lang="en-US" sz="2400">
              <a:latin typeface="Arial" charset="0"/>
            </a:endParaRPr>
          </a:p>
          <a:p>
            <a:pPr algn="l"/>
            <a:endParaRPr lang="en-US" sz="2400">
              <a:latin typeface="Arial" charset="0"/>
            </a:endParaRPr>
          </a:p>
        </p:txBody>
      </p:sp>
      <p:sp>
        <p:nvSpPr>
          <p:cNvPr id="7066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7066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Random digit dialing in area - A</a:t>
            </a:r>
          </a:p>
        </p:txBody>
      </p:sp>
      <p:sp>
        <p:nvSpPr>
          <p:cNvPr id="7066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Appendicitis admissions to hospitals</a:t>
            </a:r>
            <a:r>
              <a:rPr lang="en-US" sz="1800">
                <a:latin typeface="Arial" charset="0"/>
              </a:rPr>
              <a:t> - C</a:t>
            </a:r>
          </a:p>
        </p:txBody>
      </p:sp>
      <p:sp>
        <p:nvSpPr>
          <p:cNvPr id="70663"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Neighbors of the cases - B</a:t>
            </a:r>
            <a:endParaRPr lang="en-US" sz="1800" b="1">
              <a:latin typeface="Arial" charset="0"/>
            </a:endParaRPr>
          </a:p>
        </p:txBody>
      </p:sp>
      <p:sp>
        <p:nvSpPr>
          <p:cNvPr id="70664"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Hopeless; choose another project</a:t>
            </a:r>
            <a:r>
              <a:rPr lang="en-US" sz="1800">
                <a:latin typeface="Arial" charset="0"/>
              </a:rPr>
              <a:t> - D</a:t>
            </a:r>
          </a:p>
        </p:txBody>
      </p:sp>
      <p:sp>
        <p:nvSpPr>
          <p:cNvPr id="70665" name="Text Box 9"/>
          <p:cNvSpPr txBox="1">
            <a:spLocks noChangeArrowheads="1"/>
          </p:cNvSpPr>
          <p:nvPr/>
        </p:nvSpPr>
        <p:spPr bwMode="auto">
          <a:xfrm>
            <a:off x="5143500" y="1295400"/>
            <a:ext cx="4953000" cy="2492990"/>
          </a:xfrm>
          <a:prstGeom prst="rect">
            <a:avLst/>
          </a:prstGeom>
          <a:noFill/>
          <a:ln w="9525" algn="ctr">
            <a:noFill/>
            <a:miter lim="800000"/>
            <a:headEnd/>
            <a:tailEnd/>
          </a:ln>
        </p:spPr>
        <p:txBody>
          <a:bodyPr>
            <a:spAutoFit/>
          </a:bodyPr>
          <a:lstStyle/>
          <a:p>
            <a:pPr algn="l">
              <a:spcBef>
                <a:spcPct val="50000"/>
              </a:spcBef>
              <a:buFontTx/>
              <a:buChar char="•"/>
            </a:pPr>
            <a:r>
              <a:rPr lang="en-US" sz="2400" dirty="0" smtClean="0">
                <a:solidFill>
                  <a:srgbClr val="FF3300"/>
                </a:solidFill>
                <a:latin typeface="Arial" charset="0"/>
              </a:rPr>
              <a:t> None </a:t>
            </a:r>
            <a:r>
              <a:rPr lang="en-US" sz="2400" dirty="0">
                <a:solidFill>
                  <a:srgbClr val="FF3300"/>
                </a:solidFill>
                <a:latin typeface="Arial" charset="0"/>
              </a:rPr>
              <a:t>are quite right.  Choosing controls in face of a secondary study base not easy.  </a:t>
            </a:r>
          </a:p>
          <a:p>
            <a:pPr algn="l">
              <a:spcBef>
                <a:spcPct val="50000"/>
              </a:spcBef>
              <a:buFontTx/>
              <a:buChar char="•"/>
            </a:pPr>
            <a:r>
              <a:rPr lang="en-US" sz="2400" dirty="0" smtClean="0">
                <a:solidFill>
                  <a:srgbClr val="FF3300"/>
                </a:solidFill>
                <a:latin typeface="Arial" charset="0"/>
              </a:rPr>
              <a:t> Random </a:t>
            </a:r>
            <a:r>
              <a:rPr lang="en-US" sz="2400" dirty="0">
                <a:solidFill>
                  <a:srgbClr val="FF3300"/>
                </a:solidFill>
                <a:latin typeface="Arial" charset="0"/>
              </a:rPr>
              <a:t>digit dialing probably </a:t>
            </a:r>
            <a:r>
              <a:rPr lang="en-US" sz="2400" dirty="0" smtClean="0">
                <a:solidFill>
                  <a:srgbClr val="FF3300"/>
                </a:solidFill>
                <a:latin typeface="Arial" charset="0"/>
              </a:rPr>
              <a:t>best of available answers, </a:t>
            </a:r>
            <a:r>
              <a:rPr lang="en-US" sz="2400" dirty="0">
                <a:solidFill>
                  <a:srgbClr val="FF3300"/>
                </a:solidFill>
                <a:latin typeface="Arial" charset="0"/>
              </a:rPr>
              <a:t>although Hopeless is also acceptable</a:t>
            </a:r>
            <a:r>
              <a:rPr lang="en-US" sz="2000" dirty="0">
                <a:solidFill>
                  <a:srgbClr val="FF3300"/>
                </a:solidFill>
                <a:latin typeface="Arial" charset="0"/>
              </a:rPr>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42900" y="304800"/>
            <a:ext cx="9601200" cy="457200"/>
          </a:xfrm>
        </p:spPr>
        <p:txBody>
          <a:bodyPr/>
          <a:lstStyle/>
          <a:p>
            <a:r>
              <a:rPr lang="en-US" sz="2800" smtClean="0"/>
              <a:t>Selection Bias in a Case-Control Study</a:t>
            </a:r>
            <a:endParaRPr lang="en-US" sz="2800" smtClean="0">
              <a:solidFill>
                <a:schemeClr val="tx1"/>
              </a:solidFill>
            </a:endParaRPr>
          </a:p>
        </p:txBody>
      </p:sp>
      <p:sp>
        <p:nvSpPr>
          <p:cNvPr id="71683" name="Text Box 3"/>
          <p:cNvSpPr txBox="1">
            <a:spLocks noChangeArrowheads="1"/>
          </p:cNvSpPr>
          <p:nvPr/>
        </p:nvSpPr>
        <p:spPr bwMode="auto">
          <a:xfrm>
            <a:off x="533400" y="974725"/>
            <a:ext cx="9086850" cy="4154984"/>
          </a:xfrm>
          <a:prstGeom prst="rect">
            <a:avLst/>
          </a:prstGeom>
          <a:noFill/>
          <a:ln w="9525">
            <a:noFill/>
            <a:prstDash val="sysDot"/>
            <a:miter lim="800000"/>
            <a:headEnd/>
            <a:tailEnd/>
          </a:ln>
        </p:spPr>
        <p:txBody>
          <a:bodyPr>
            <a:spAutoFit/>
          </a:bodyPr>
          <a:lstStyle/>
          <a:p>
            <a:pPr marL="225425" indent="-225425" algn="l"/>
            <a:r>
              <a:rPr lang="en-US" sz="2400" b="1" dirty="0">
                <a:solidFill>
                  <a:schemeClr val="tx2"/>
                </a:solidFill>
                <a:latin typeface="Arial" charset="0"/>
              </a:rPr>
              <a:t>Coffee and cancer of the pancreas</a:t>
            </a:r>
          </a:p>
          <a:p>
            <a:pPr marL="225425" indent="-225425" algn="l"/>
            <a:r>
              <a:rPr lang="en-US" sz="2400" b="1" dirty="0">
                <a:solidFill>
                  <a:schemeClr val="tx2"/>
                </a:solidFill>
                <a:latin typeface="Arial" charset="0"/>
              </a:rPr>
              <a:t>  </a:t>
            </a:r>
            <a:r>
              <a:rPr lang="en-US" sz="2400" b="1" dirty="0" err="1">
                <a:solidFill>
                  <a:schemeClr val="tx2"/>
                </a:solidFill>
                <a:latin typeface="Arial" charset="0"/>
              </a:rPr>
              <a:t>MacMahon</a:t>
            </a:r>
            <a:r>
              <a:rPr lang="en-US" sz="2400" b="1" dirty="0">
                <a:solidFill>
                  <a:schemeClr val="tx2"/>
                </a:solidFill>
                <a:latin typeface="Arial" charset="0"/>
              </a:rPr>
              <a:t> et al. </a:t>
            </a:r>
            <a:r>
              <a:rPr lang="en-US" sz="2400" b="1" i="1" dirty="0">
                <a:latin typeface="Arial" charset="0"/>
              </a:rPr>
              <a:t>NEJM</a:t>
            </a:r>
            <a:r>
              <a:rPr lang="en-US" sz="2400" b="1" dirty="0">
                <a:latin typeface="Arial" charset="0"/>
              </a:rPr>
              <a:t> 1981</a:t>
            </a:r>
            <a:endParaRPr lang="en-US" sz="2400" u="sng" dirty="0"/>
          </a:p>
          <a:p>
            <a:pPr marL="225425" indent="-225425" algn="l"/>
            <a:endParaRPr lang="en-US" sz="2400" dirty="0">
              <a:latin typeface="Arial Unicode MS" pitchFamily="34" charset="-128"/>
            </a:endParaRPr>
          </a:p>
          <a:p>
            <a:pPr marL="225425" indent="-225425" algn="l"/>
            <a:r>
              <a:rPr lang="en-US" sz="2400" u="sng" dirty="0">
                <a:latin typeface="Arial" charset="0"/>
              </a:rPr>
              <a:t>Controls:</a:t>
            </a:r>
            <a:r>
              <a:rPr lang="en-US" sz="2400" dirty="0">
                <a:latin typeface="Arial" charset="0"/>
              </a:rPr>
              <a:t>  </a:t>
            </a:r>
          </a:p>
          <a:p>
            <a:pPr marL="225425" indent="-225425" algn="l">
              <a:buFontTx/>
              <a:buChar char="•"/>
            </a:pPr>
            <a:r>
              <a:rPr lang="en-US" sz="2400" dirty="0">
                <a:latin typeface="Arial" charset="0"/>
              </a:rPr>
              <a:t>Other patients without pancreatic cancer under the care of the same physician of the cases with pancreatic </a:t>
            </a:r>
            <a:r>
              <a:rPr lang="en-US" sz="2400" dirty="0" smtClean="0">
                <a:latin typeface="Arial" charset="0"/>
              </a:rPr>
              <a:t>cancer  </a:t>
            </a:r>
            <a:endParaRPr lang="en-US" sz="2400" dirty="0">
              <a:latin typeface="Arial" charset="0"/>
            </a:endParaRPr>
          </a:p>
          <a:p>
            <a:pPr marL="225425" indent="-225425" algn="l">
              <a:buFontTx/>
              <a:buChar char="•"/>
            </a:pPr>
            <a:endParaRPr lang="en-US" sz="2400" dirty="0">
              <a:latin typeface="Arial" charset="0"/>
            </a:endParaRPr>
          </a:p>
          <a:p>
            <a:pPr marL="225425" indent="-225425" algn="l">
              <a:buFontTx/>
              <a:buChar char="•"/>
            </a:pPr>
            <a:r>
              <a:rPr lang="en-US" sz="2400" dirty="0">
                <a:latin typeface="Arial" charset="0"/>
              </a:rPr>
              <a:t>Patients with diseases known to be associated with smoking or alcohol consumption were excluded </a:t>
            </a:r>
          </a:p>
          <a:p>
            <a:pPr marL="225425" indent="-225425" algn="l"/>
            <a:endParaRPr lang="en-US" sz="2400" dirty="0">
              <a:latin typeface="Arial" charset="0"/>
            </a:endParaRPr>
          </a:p>
          <a:p>
            <a:pPr marL="225425" indent="-225425" algn="l"/>
            <a:endParaRPr lang="en-US" sz="2400" dirty="0">
              <a:latin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4521" name="Group 25"/>
          <p:cNvGraphicFramePr>
            <a:graphicFrameLocks noGrp="1"/>
          </p:cNvGraphicFramePr>
          <p:nvPr>
            <p:extLst>
              <p:ext uri="{D42A27DB-BD31-4B8C-83A1-F6EECF244321}">
                <p14:modId xmlns:p14="http://schemas.microsoft.com/office/powerpoint/2010/main" val="760252150"/>
              </p:ext>
            </p:extLst>
          </p:nvPr>
        </p:nvGraphicFramePr>
        <p:xfrm>
          <a:off x="3429000" y="2514600"/>
          <a:ext cx="3257550" cy="1790700"/>
        </p:xfrm>
        <a:graphic>
          <a:graphicData uri="http://schemas.openxmlformats.org/drawingml/2006/table">
            <a:tbl>
              <a:tblPr/>
              <a:tblGrid>
                <a:gridCol w="1628775"/>
                <a:gridCol w="1628775"/>
              </a:tblGrid>
              <a:tr h="914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207</a:t>
                      </a:r>
                      <a:endParaRPr kumimoji="0" lang="en-US"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275</a:t>
                      </a:r>
                    </a:p>
                    <a:p>
                      <a:pPr marL="0" marR="0" lvl="0" indent="0" algn="ctr" defTabSz="914400" rtl="0" eaLnBrk="0" fontAlgn="base" latinLnBrk="0" hangingPunct="0">
                        <a:lnSpc>
                          <a:spcPct val="4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17"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a:p>
          <a:p>
            <a:r>
              <a:rPr lang="en-US" sz="2400"/>
              <a:t>Case	Control</a:t>
            </a:r>
          </a:p>
        </p:txBody>
      </p:sp>
      <p:sp>
        <p:nvSpPr>
          <p:cNvPr id="72718"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a:t>Coffee: </a:t>
            </a:r>
          </a:p>
          <a:p>
            <a:r>
              <a:rPr lang="en-US" sz="2400" u="sng"/>
              <a:t>&gt; </a:t>
            </a:r>
            <a:r>
              <a:rPr lang="en-US" sz="2400"/>
              <a:t>1 cup day</a:t>
            </a:r>
          </a:p>
          <a:p>
            <a:endParaRPr lang="en-US" sz="2400"/>
          </a:p>
          <a:p>
            <a:r>
              <a:rPr lang="en-US" sz="2400"/>
              <a:t>No coffee</a:t>
            </a:r>
          </a:p>
        </p:txBody>
      </p:sp>
      <p:sp>
        <p:nvSpPr>
          <p:cNvPr id="72719" name="Text Box 15"/>
          <p:cNvSpPr txBox="1">
            <a:spLocks noChangeArrowheads="1"/>
          </p:cNvSpPr>
          <p:nvPr/>
        </p:nvSpPr>
        <p:spPr bwMode="auto">
          <a:xfrm>
            <a:off x="3514725" y="5638800"/>
            <a:ext cx="6197530" cy="707886"/>
          </a:xfrm>
          <a:prstGeom prst="rect">
            <a:avLst/>
          </a:prstGeom>
          <a:noFill/>
          <a:ln w="9525">
            <a:noFill/>
            <a:prstDash val="sysDot"/>
            <a:miter lim="800000"/>
            <a:headEnd/>
            <a:tailEnd/>
          </a:ln>
        </p:spPr>
        <p:txBody>
          <a:bodyPr wrap="none">
            <a:spAutoFit/>
          </a:bodyPr>
          <a:lstStyle/>
          <a:p>
            <a:pPr algn="l"/>
            <a:r>
              <a:rPr lang="en-US" sz="2400" dirty="0"/>
              <a:t>  OR= (207/9) / (275/32) = 2.7 (95% </a:t>
            </a:r>
            <a:r>
              <a:rPr lang="en-US" sz="2400" dirty="0" smtClean="0"/>
              <a:t>CI: </a:t>
            </a:r>
            <a:r>
              <a:rPr lang="en-US" sz="2400" dirty="0"/>
              <a:t>1.2-6.5)</a:t>
            </a:r>
          </a:p>
          <a:p>
            <a:pPr algn="l"/>
            <a:endParaRPr lang="en-US" sz="1600" dirty="0"/>
          </a:p>
        </p:txBody>
      </p:sp>
      <p:sp>
        <p:nvSpPr>
          <p:cNvPr id="72720" name="Rectangle 16"/>
          <p:cNvSpPr>
            <a:spLocks noChangeArrowheads="1"/>
          </p:cNvSpPr>
          <p:nvPr/>
        </p:nvSpPr>
        <p:spPr bwMode="auto">
          <a:xfrm>
            <a:off x="342900" y="304800"/>
            <a:ext cx="9944100" cy="946150"/>
          </a:xfrm>
          <a:prstGeom prst="rect">
            <a:avLst/>
          </a:prstGeom>
          <a:noFill/>
          <a:ln w="9525">
            <a:noFill/>
            <a:prstDash val="sysDot"/>
            <a:miter lim="800000"/>
            <a:headEnd/>
            <a:tailEnd/>
          </a:ln>
        </p:spPr>
        <p:txBody>
          <a:bodyPr>
            <a:spAutoFit/>
          </a:bodyPr>
          <a:lstStyle/>
          <a:p>
            <a:r>
              <a:rPr lang="en-US" sz="2800" b="1">
                <a:solidFill>
                  <a:schemeClr val="tx2"/>
                </a:solidFill>
                <a:latin typeface="Arial" charset="0"/>
              </a:rPr>
              <a:t>Coffee and cancer of the pancreas</a:t>
            </a:r>
          </a:p>
          <a:p>
            <a:r>
              <a:rPr lang="en-US" sz="2800" b="1">
                <a:solidFill>
                  <a:schemeClr val="tx2"/>
                </a:solidFill>
                <a:latin typeface="Arial" charset="0"/>
              </a:rPr>
              <a:t>MacMahon et al., </a:t>
            </a:r>
            <a:r>
              <a:rPr lang="en-US" sz="2800" b="1" i="1">
                <a:latin typeface="Arial" charset="0"/>
              </a:rPr>
              <a:t>NEJM</a:t>
            </a:r>
            <a:r>
              <a:rPr lang="en-US" sz="2800" b="1">
                <a:latin typeface="Arial" charset="0"/>
              </a:rPr>
              <a:t> 1981</a:t>
            </a:r>
          </a:p>
        </p:txBody>
      </p:sp>
      <p:sp>
        <p:nvSpPr>
          <p:cNvPr id="72721" name="Text Box 17"/>
          <p:cNvSpPr txBox="1">
            <a:spLocks noChangeArrowheads="1"/>
          </p:cNvSpPr>
          <p:nvPr/>
        </p:nvSpPr>
        <p:spPr bwMode="auto">
          <a:xfrm>
            <a:off x="3943350" y="4419600"/>
            <a:ext cx="2228850" cy="519113"/>
          </a:xfrm>
          <a:prstGeom prst="rect">
            <a:avLst/>
          </a:prstGeom>
          <a:noFill/>
          <a:ln w="9525">
            <a:noFill/>
            <a:prstDash val="sysDot"/>
            <a:miter lim="800000"/>
            <a:headEnd/>
            <a:tailEnd/>
          </a:ln>
        </p:spPr>
        <p:txBody>
          <a:bodyPr>
            <a:spAutoFit/>
          </a:bodyPr>
          <a:lstStyle/>
          <a:p>
            <a:r>
              <a:rPr lang="en-US" sz="2800"/>
              <a:t>216        307</a:t>
            </a:r>
          </a:p>
        </p:txBody>
      </p:sp>
      <p:sp>
        <p:nvSpPr>
          <p:cNvPr id="72722" name="Text Box 18"/>
          <p:cNvSpPr txBox="1">
            <a:spLocks noChangeArrowheads="1"/>
          </p:cNvSpPr>
          <p:nvPr/>
        </p:nvSpPr>
        <p:spPr bwMode="auto">
          <a:xfrm>
            <a:off x="7092950" y="2590800"/>
            <a:ext cx="184150" cy="946150"/>
          </a:xfrm>
          <a:prstGeom prst="rect">
            <a:avLst/>
          </a:prstGeom>
          <a:noFill/>
          <a:ln w="9525">
            <a:noFill/>
            <a:prstDash val="sysDot"/>
            <a:miter lim="800000"/>
            <a:headEnd/>
            <a:tailEnd/>
          </a:ln>
        </p:spPr>
        <p:txBody>
          <a:bodyPr wrap="none">
            <a:spAutoFit/>
          </a:bodyPr>
          <a:lstStyle/>
          <a:p>
            <a:endParaRPr lang="en-US" sz="2800"/>
          </a:p>
          <a:p>
            <a:endParaRPr lang="en-US" sz="2800"/>
          </a:p>
        </p:txBody>
      </p:sp>
      <p:sp>
        <p:nvSpPr>
          <p:cNvPr id="72723" name="Text Box 26"/>
          <p:cNvSpPr txBox="1">
            <a:spLocks noChangeArrowheads="1"/>
          </p:cNvSpPr>
          <p:nvPr/>
        </p:nvSpPr>
        <p:spPr bwMode="auto">
          <a:xfrm>
            <a:off x="5219700" y="6096000"/>
            <a:ext cx="2743200" cy="461665"/>
          </a:xfrm>
          <a:prstGeom prst="rect">
            <a:avLst/>
          </a:prstGeom>
          <a:noFill/>
          <a:ln w="9525" algn="ctr">
            <a:noFill/>
            <a:miter lim="800000"/>
            <a:headEnd/>
            <a:tailEnd/>
          </a:ln>
        </p:spPr>
        <p:txBody>
          <a:bodyPr>
            <a:spAutoFit/>
          </a:bodyPr>
          <a:lstStyle/>
          <a:p>
            <a:pPr>
              <a:spcBef>
                <a:spcPct val="50000"/>
              </a:spcBef>
            </a:pPr>
            <a:r>
              <a:rPr lang="en-US" sz="2400" dirty="0" smtClean="0"/>
              <a:t>Biased or Unbiased?</a:t>
            </a:r>
            <a:endParaRPr lang="en-US"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42900" y="304800"/>
            <a:ext cx="9601200" cy="457200"/>
          </a:xfrm>
        </p:spPr>
        <p:txBody>
          <a:bodyPr/>
          <a:lstStyle/>
          <a:p>
            <a:endParaRPr lang="en-US" sz="2800" smtClean="0">
              <a:solidFill>
                <a:schemeClr val="tx1"/>
              </a:solidFill>
            </a:endParaRPr>
          </a:p>
        </p:txBody>
      </p:sp>
      <p:sp>
        <p:nvSpPr>
          <p:cNvPr id="73731" name="Text Box 3"/>
          <p:cNvSpPr txBox="1">
            <a:spLocks noChangeArrowheads="1"/>
          </p:cNvSpPr>
          <p:nvPr/>
        </p:nvSpPr>
        <p:spPr bwMode="auto">
          <a:xfrm>
            <a:off x="533400" y="381000"/>
            <a:ext cx="9448800" cy="7325082"/>
          </a:xfrm>
          <a:prstGeom prst="rect">
            <a:avLst/>
          </a:prstGeom>
          <a:noFill/>
          <a:ln w="9525">
            <a:noFill/>
            <a:prstDash val="sysDot"/>
            <a:miter lim="800000"/>
            <a:headEnd/>
            <a:tailEnd/>
          </a:ln>
        </p:spPr>
        <p:txBody>
          <a:bodyPr>
            <a:spAutoFit/>
          </a:bodyPr>
          <a:lstStyle/>
          <a:p>
            <a:pPr marL="225425" indent="-225425" algn="l"/>
            <a:r>
              <a:rPr lang="en-US" sz="2400" b="1" dirty="0">
                <a:solidFill>
                  <a:schemeClr val="tx2"/>
                </a:solidFill>
                <a:latin typeface="Arial" charset="0"/>
              </a:rPr>
              <a:t>Relative to the hypothetical study base that gave rise to the cases, the selected controls were depleted of coffee users</a:t>
            </a:r>
            <a:endParaRPr lang="en-US" sz="2400" u="sng" dirty="0"/>
          </a:p>
          <a:p>
            <a:pPr marL="225425" indent="-225425" algn="l"/>
            <a:endParaRPr lang="en-US" sz="900" dirty="0">
              <a:latin typeface="Arial Unicode MS" pitchFamily="34" charset="-128"/>
            </a:endParaRPr>
          </a:p>
          <a:p>
            <a:pPr marL="225425" indent="-225425" algn="l"/>
            <a:r>
              <a:rPr lang="en-US" sz="2400" u="sng" dirty="0">
                <a:latin typeface="Arial" charset="0"/>
              </a:rPr>
              <a:t>Selected controls were:</a:t>
            </a:r>
            <a:r>
              <a:rPr lang="en-US" sz="2400" dirty="0">
                <a:latin typeface="Arial" charset="0"/>
              </a:rPr>
              <a:t>  </a:t>
            </a:r>
          </a:p>
          <a:p>
            <a:pPr marL="225425" indent="-225425" algn="l">
              <a:lnSpc>
                <a:spcPct val="90000"/>
              </a:lnSpc>
              <a:buFontTx/>
              <a:buChar char="•"/>
            </a:pPr>
            <a:r>
              <a:rPr lang="en-US" sz="2400" dirty="0">
                <a:latin typeface="Arial" charset="0"/>
              </a:rPr>
              <a:t>Other patients under the care of the same physician at the time of an interview with a patient with pancreatic cancer </a:t>
            </a:r>
          </a:p>
          <a:p>
            <a:pPr marL="225425" indent="-225425" algn="l">
              <a:lnSpc>
                <a:spcPct val="90000"/>
              </a:lnSpc>
            </a:pPr>
            <a:r>
              <a:rPr lang="en-US" sz="2400" dirty="0">
                <a:latin typeface="Arial" charset="0"/>
              </a:rPr>
              <a:t> </a:t>
            </a:r>
            <a:endParaRPr lang="en-US" sz="1200" dirty="0">
              <a:latin typeface="Arial" charset="0"/>
            </a:endParaRPr>
          </a:p>
          <a:p>
            <a:pPr marL="681038" lvl="1" indent="-223838" algn="l">
              <a:lnSpc>
                <a:spcPct val="90000"/>
              </a:lnSpc>
            </a:pPr>
            <a:r>
              <a:rPr lang="en-US" sz="2400" i="1" dirty="0">
                <a:latin typeface="Arial" charset="0"/>
              </a:rPr>
              <a:t>	Most of the MDs were gastroenterologists whose other patients were likely advised to stop using coffee</a:t>
            </a:r>
          </a:p>
          <a:p>
            <a:pPr marL="225425" indent="-225425" algn="l">
              <a:buFontTx/>
              <a:buChar char="•"/>
            </a:pPr>
            <a:endParaRPr lang="en-US" sz="900" dirty="0">
              <a:latin typeface="Arial" charset="0"/>
            </a:endParaRPr>
          </a:p>
          <a:p>
            <a:pPr marL="225425" indent="-225425" algn="l">
              <a:buFontTx/>
              <a:buChar char="•"/>
            </a:pPr>
            <a:endParaRPr lang="en-US" sz="2400" dirty="0" smtClean="0">
              <a:latin typeface="Arial" charset="0"/>
            </a:endParaRPr>
          </a:p>
          <a:p>
            <a:pPr marL="225425" indent="-225425" algn="l">
              <a:buFontTx/>
              <a:buChar char="•"/>
            </a:pPr>
            <a:r>
              <a:rPr lang="en-US" sz="2400" dirty="0" smtClean="0">
                <a:latin typeface="Arial" charset="0"/>
              </a:rPr>
              <a:t>Patients </a:t>
            </a:r>
            <a:r>
              <a:rPr lang="en-US" sz="2400" dirty="0">
                <a:latin typeface="Arial" charset="0"/>
              </a:rPr>
              <a:t>with diseases known to be associated with smoking or alcohol consumption were excluded </a:t>
            </a:r>
          </a:p>
          <a:p>
            <a:pPr marL="225425" indent="-225425" algn="l">
              <a:buFontTx/>
              <a:buChar char="•"/>
            </a:pPr>
            <a:endParaRPr lang="en-US" sz="1200" dirty="0">
              <a:latin typeface="Arial" charset="0"/>
            </a:endParaRPr>
          </a:p>
          <a:p>
            <a:pPr marL="681038" lvl="1" indent="-223838" algn="l"/>
            <a:r>
              <a:rPr lang="en-US" sz="2400" dirty="0">
                <a:latin typeface="Arial" charset="0"/>
              </a:rPr>
              <a:t>	</a:t>
            </a:r>
            <a:r>
              <a:rPr lang="en-US" sz="2400" i="1" dirty="0">
                <a:latin typeface="Arial" charset="0"/>
              </a:rPr>
              <a:t>Smoking and alcohol use are correlated with coffee use; therefore, sample is relatively depleted of coffee users</a:t>
            </a:r>
          </a:p>
          <a:p>
            <a:pPr marL="681038" lvl="1" indent="-223838" algn="l"/>
            <a:endParaRPr lang="en-US" sz="800" i="1" dirty="0">
              <a:latin typeface="Arial" charset="0"/>
            </a:endParaRPr>
          </a:p>
          <a:p>
            <a:pPr marL="681038" lvl="1" indent="-223838" algn="l"/>
            <a:endParaRPr lang="en-US" sz="1600" b="1" dirty="0" smtClean="0">
              <a:latin typeface="Arial" charset="0"/>
            </a:endParaRPr>
          </a:p>
          <a:p>
            <a:pPr marL="681038" lvl="1" indent="-223838" algn="l"/>
            <a:r>
              <a:rPr lang="en-US" sz="2400" b="1" dirty="0" smtClean="0">
                <a:latin typeface="Arial" charset="0"/>
              </a:rPr>
              <a:t>Conclusion</a:t>
            </a:r>
            <a:r>
              <a:rPr lang="en-US" sz="2400" b="1" dirty="0">
                <a:latin typeface="Arial" charset="0"/>
              </a:rPr>
              <a:t>:  Controls vastly depleted of coffee users compared to true study base</a:t>
            </a:r>
          </a:p>
          <a:p>
            <a:pPr marL="681038" lvl="1" indent="-223838" algn="l"/>
            <a:endParaRPr lang="en-US" sz="1200" b="1" dirty="0">
              <a:latin typeface="Arial" charset="0"/>
            </a:endParaRPr>
          </a:p>
          <a:p>
            <a:pPr marL="681038" lvl="1" indent="-223838" algn="l"/>
            <a:endParaRPr lang="en-US" sz="2400" dirty="0">
              <a:latin typeface="Arial" charset="0"/>
            </a:endParaRPr>
          </a:p>
          <a:p>
            <a:pPr marL="225425" indent="-225425" algn="l"/>
            <a:endParaRPr lang="en-US" sz="2400" dirty="0">
              <a:latin typeface="Arial"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smtClean="0"/>
              <a:t>Mechanisms of Unequal Selection Probabilities in Case-Control Studies</a:t>
            </a:r>
          </a:p>
        </p:txBody>
      </p:sp>
      <p:sp>
        <p:nvSpPr>
          <p:cNvPr id="66564" name="Rectangle 7"/>
          <p:cNvSpPr>
            <a:spLocks noChangeArrowheads="1"/>
          </p:cNvSpPr>
          <p:nvPr/>
        </p:nvSpPr>
        <p:spPr bwMode="auto">
          <a:xfrm>
            <a:off x="5981700" y="1066800"/>
            <a:ext cx="3962400" cy="1828800"/>
          </a:xfrm>
          <a:prstGeom prst="rect">
            <a:avLst/>
          </a:prstGeom>
          <a:noFill/>
          <a:ln w="9525">
            <a:noFill/>
            <a:miter lim="800000"/>
            <a:headEnd/>
            <a:tailEnd/>
          </a:ln>
        </p:spPr>
        <p:txBody>
          <a:bodyPr/>
          <a:lstStyle/>
          <a:p>
            <a:pPr marL="742950" lvl="1" indent="-285750" algn="l">
              <a:spcBef>
                <a:spcPct val="20000"/>
              </a:spcBef>
            </a:pPr>
            <a:r>
              <a:rPr lang="en-US" sz="2400" dirty="0">
                <a:solidFill>
                  <a:srgbClr val="FF3300"/>
                </a:solidFill>
                <a:latin typeface="Arial" charset="0"/>
              </a:rPr>
              <a:t>1. Violation of the study base principle (choosing the wrong controls)</a:t>
            </a:r>
          </a:p>
          <a:p>
            <a:pPr marL="742950" lvl="1" indent="-285750" algn="l">
              <a:spcBef>
                <a:spcPct val="20000"/>
              </a:spcBef>
              <a:buFontTx/>
              <a:buChar char="–"/>
            </a:pPr>
            <a:endParaRPr lang="en-US" sz="400" dirty="0">
              <a:latin typeface="Arial" charset="0"/>
            </a:endParaRPr>
          </a:p>
          <a:p>
            <a:pPr marL="742950" lvl="1" indent="-285750" algn="l">
              <a:spcBef>
                <a:spcPct val="20000"/>
              </a:spcBef>
            </a:pPr>
            <a:r>
              <a:rPr lang="en-US" sz="2400" dirty="0">
                <a:latin typeface="Arial" charset="0"/>
              </a:rPr>
              <a:t>   </a:t>
            </a:r>
            <a:r>
              <a:rPr lang="en-US" sz="2000" dirty="0">
                <a:latin typeface="Arial" charset="0"/>
              </a:rPr>
              <a:t>PLUS, since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a:p>
        </p:txBody>
      </p:sp>
      <p:sp>
        <p:nvSpPr>
          <p:cNvPr id="66567" name="Line 10"/>
          <p:cNvSpPr>
            <a:spLocks noChangeShapeType="1"/>
          </p:cNvSpPr>
          <p:nvPr/>
        </p:nvSpPr>
        <p:spPr bwMode="auto">
          <a:xfrm flipV="1">
            <a:off x="3924300" y="3962400"/>
            <a:ext cx="1600200" cy="304800"/>
          </a:xfrm>
          <a:prstGeom prst="line">
            <a:avLst/>
          </a:prstGeom>
          <a:noFill/>
          <a:ln w="9525">
            <a:solidFill>
              <a:schemeClr val="tx1"/>
            </a:solidFill>
            <a:round/>
            <a:headEnd/>
            <a:tailEnd type="stealth" w="med" len="med"/>
          </a:ln>
        </p:spPr>
        <p:txBody>
          <a:bodyPr wrap="none" anchor="ctr"/>
          <a:lstStyle/>
          <a:p>
            <a:endParaRPr lang="en-US"/>
          </a:p>
        </p:txBody>
      </p:sp>
      <p:sp>
        <p:nvSpPr>
          <p:cNvPr id="66568" name="Line 11"/>
          <p:cNvSpPr>
            <a:spLocks noChangeShapeType="1"/>
          </p:cNvSpPr>
          <p:nvPr/>
        </p:nvSpPr>
        <p:spPr bwMode="auto">
          <a:xfrm flipH="1">
            <a:off x="5753100" y="1600200"/>
            <a:ext cx="914400" cy="1981200"/>
          </a:xfrm>
          <a:prstGeom prst="line">
            <a:avLst/>
          </a:prstGeom>
          <a:noFill/>
          <a:ln w="9525">
            <a:solidFill>
              <a:srgbClr val="FF3300"/>
            </a:solidFill>
            <a:round/>
            <a:headEnd/>
            <a:tailEnd type="stealth" w="med" len="med"/>
          </a:ln>
        </p:spPr>
        <p:txBody>
          <a:bodyPr wrap="none" anchor="ctr"/>
          <a:lstStyle/>
          <a:p>
            <a:endParaRPr lang="en-US"/>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66571" name="Rectangle 14"/>
          <p:cNvSpPr>
            <a:spLocks noChangeArrowheads="1"/>
          </p:cNvSpPr>
          <p:nvPr/>
        </p:nvSpPr>
        <p:spPr bwMode="auto">
          <a:xfrm>
            <a:off x="800100" y="4495800"/>
            <a:ext cx="93726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a:t>
            </a:r>
            <a:r>
              <a:rPr lang="en-US" sz="2000" dirty="0" err="1">
                <a:latin typeface="Arial" charset="0"/>
              </a:rPr>
              <a:t>eligibles</a:t>
            </a:r>
            <a:r>
              <a:rPr lang="en-US" sz="2000" dirty="0">
                <a:latin typeface="Arial" charset="0"/>
              </a:rPr>
              <a:t> </a:t>
            </a:r>
            <a:r>
              <a:rPr lang="en-US" sz="2000" dirty="0" smtClean="0">
                <a:latin typeface="Arial" charset="0"/>
              </a:rPr>
              <a:t>whom you have approached</a:t>
            </a:r>
            <a:endParaRPr lang="en-US" sz="2000" dirty="0">
              <a:latin typeface="Arial" charset="0"/>
            </a:endParaRPr>
          </a:p>
          <a:p>
            <a:pPr marL="990600" lvl="1" indent="-533400" algn="l">
              <a:lnSpc>
                <a:spcPct val="80000"/>
              </a:lnSpc>
              <a:spcBef>
                <a:spcPct val="20000"/>
              </a:spcBef>
              <a:buFontTx/>
              <a:buChar char="•"/>
            </a:pPr>
            <a:r>
              <a:rPr lang="en-US" sz="1800" dirty="0">
                <a:latin typeface="Arial" charset="0"/>
              </a:rPr>
              <a:t>“Non-response” (eligible subjects in accessible population decline participation according to exposure &amp; outcome</a:t>
            </a:r>
            <a:r>
              <a:rPr lang="en-US" sz="1800" dirty="0" smtClean="0">
                <a:latin typeface="Arial" charset="0"/>
              </a:rPr>
              <a:t>). This </a:t>
            </a:r>
            <a:r>
              <a:rPr lang="en-US" sz="1800" dirty="0">
                <a:latin typeface="Arial" charset="0"/>
              </a:rPr>
              <a:t>can be among cases and/or controls.</a:t>
            </a:r>
          </a:p>
          <a:p>
            <a:pPr marL="990600" lvl="1" indent="-533400"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t>
            </a:r>
            <a:r>
              <a:rPr lang="en-US" sz="2000" dirty="0" smtClean="0">
                <a:latin typeface="Arial" charset="0"/>
              </a:rPr>
              <a:t>available to </a:t>
            </a:r>
            <a:r>
              <a:rPr lang="en-US" sz="2000" dirty="0">
                <a:latin typeface="Arial" charset="0"/>
              </a:rPr>
              <a:t>select</a:t>
            </a:r>
          </a:p>
          <a:p>
            <a:pPr marL="990600" lvl="1" indent="-533400" algn="l">
              <a:lnSpc>
                <a:spcPct val="80000"/>
              </a:lnSpc>
              <a:spcBef>
                <a:spcPct val="20000"/>
              </a:spcBef>
              <a:buFontTx/>
              <a:buChar char="•"/>
            </a:pPr>
            <a:r>
              <a:rPr lang="en-US" sz="1800" dirty="0">
                <a:latin typeface="+mn-lt"/>
              </a:rPr>
              <a:t>Drop out, competing events, and/or death from disease influenced by/associated with both exposure and disease</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757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757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757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757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757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757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75785" name="Text Box 11"/>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400"/>
              <a:t>Cancer         No cancer            </a:t>
            </a:r>
          </a:p>
        </p:txBody>
      </p:sp>
      <p:sp>
        <p:nvSpPr>
          <p:cNvPr id="75786" name="Text Box 12"/>
          <p:cNvSpPr txBox="1">
            <a:spLocks noChangeArrowheads="1"/>
          </p:cNvSpPr>
          <p:nvPr/>
        </p:nvSpPr>
        <p:spPr bwMode="auto">
          <a:xfrm>
            <a:off x="228600" y="2098675"/>
            <a:ext cx="1096963" cy="1552575"/>
          </a:xfrm>
          <a:prstGeom prst="rect">
            <a:avLst/>
          </a:prstGeom>
          <a:noFill/>
          <a:ln w="9525">
            <a:noFill/>
            <a:miter lim="800000"/>
            <a:headEnd/>
            <a:tailEnd/>
          </a:ln>
        </p:spPr>
        <p:txBody>
          <a:bodyPr>
            <a:spAutoFit/>
          </a:bodyPr>
          <a:lstStyle/>
          <a:p>
            <a:pPr algn="l"/>
            <a:r>
              <a:rPr lang="en-US" sz="2400"/>
              <a:t>coffee</a:t>
            </a:r>
          </a:p>
          <a:p>
            <a:pPr algn="l"/>
            <a:endParaRPr lang="en-US" sz="2400"/>
          </a:p>
          <a:p>
            <a:pPr algn="l"/>
            <a:r>
              <a:rPr lang="en-US" sz="2400"/>
              <a:t>no coffee</a:t>
            </a:r>
          </a:p>
        </p:txBody>
      </p:sp>
      <p:sp>
        <p:nvSpPr>
          <p:cNvPr id="75787" name="Line 13"/>
          <p:cNvSpPr>
            <a:spLocks noChangeShapeType="1"/>
          </p:cNvSpPr>
          <p:nvPr/>
        </p:nvSpPr>
        <p:spPr bwMode="auto">
          <a:xfrm>
            <a:off x="2314575" y="24384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75788"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75789" name="Line 15"/>
          <p:cNvSpPr>
            <a:spLocks noChangeShapeType="1"/>
          </p:cNvSpPr>
          <p:nvPr/>
        </p:nvSpPr>
        <p:spPr bwMode="auto">
          <a:xfrm>
            <a:off x="3429000" y="3505200"/>
            <a:ext cx="3581400" cy="2209800"/>
          </a:xfrm>
          <a:prstGeom prst="line">
            <a:avLst/>
          </a:prstGeom>
          <a:noFill/>
          <a:ln w="38100">
            <a:solidFill>
              <a:schemeClr val="tx1"/>
            </a:solidFill>
            <a:round/>
            <a:headEnd/>
            <a:tailEnd type="triangle" w="med" len="med"/>
          </a:ln>
        </p:spPr>
        <p:txBody>
          <a:bodyPr wrap="none" anchor="ctr"/>
          <a:lstStyle/>
          <a:p>
            <a:endParaRPr lang="en-US"/>
          </a:p>
        </p:txBody>
      </p:sp>
      <p:sp>
        <p:nvSpPr>
          <p:cNvPr id="75790" name="Line 16"/>
          <p:cNvSpPr>
            <a:spLocks noChangeShapeType="1"/>
          </p:cNvSpPr>
          <p:nvPr/>
        </p:nvSpPr>
        <p:spPr bwMode="auto">
          <a:xfrm>
            <a:off x="3733800" y="2514600"/>
            <a:ext cx="3505200" cy="2209800"/>
          </a:xfrm>
          <a:prstGeom prst="line">
            <a:avLst/>
          </a:prstGeom>
          <a:noFill/>
          <a:ln w="3175" cap="rnd">
            <a:solidFill>
              <a:schemeClr val="tx1"/>
            </a:solidFill>
            <a:prstDash val="sysDot"/>
            <a:round/>
            <a:headEnd/>
            <a:tailEnd type="arrow" w="sm" len="sm"/>
          </a:ln>
        </p:spPr>
        <p:txBody>
          <a:bodyPr wrap="none" anchor="ctr"/>
          <a:lstStyle/>
          <a:p>
            <a:endParaRPr lang="en-US"/>
          </a:p>
        </p:txBody>
      </p:sp>
      <p:sp>
        <p:nvSpPr>
          <p:cNvPr id="75791"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75792" name="Text Box 18"/>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75793" name="Text Box 19"/>
          <p:cNvSpPr txBox="1">
            <a:spLocks noChangeArrowheads="1"/>
          </p:cNvSpPr>
          <p:nvPr/>
        </p:nvSpPr>
        <p:spPr bwMode="auto">
          <a:xfrm>
            <a:off x="779463" y="381000"/>
            <a:ext cx="8580437" cy="946150"/>
          </a:xfrm>
          <a:prstGeom prst="rect">
            <a:avLst/>
          </a:prstGeom>
          <a:noFill/>
          <a:ln w="9525">
            <a:noFill/>
            <a:miter lim="800000"/>
            <a:headEnd/>
            <a:tailEnd/>
          </a:ln>
        </p:spPr>
        <p:txBody>
          <a:bodyPr wrap="none">
            <a:spAutoFit/>
          </a:bodyPr>
          <a:lstStyle/>
          <a:p>
            <a:r>
              <a:rPr lang="en-US" sz="2800" b="1">
                <a:latin typeface="Arial Unicode MS" pitchFamily="34" charset="-128"/>
              </a:rPr>
              <a:t>Case-control Study of Coffee and Pancreatic Cancer:</a:t>
            </a:r>
          </a:p>
          <a:p>
            <a:r>
              <a:rPr lang="en-US" sz="2800" b="1">
                <a:latin typeface="Arial Unicode MS" pitchFamily="34" charset="-128"/>
              </a:rPr>
              <a:t>  Depiction of Selection Bias</a:t>
            </a:r>
          </a:p>
        </p:txBody>
      </p:sp>
      <p:sp>
        <p:nvSpPr>
          <p:cNvPr id="75794" name="Text Box 20"/>
          <p:cNvSpPr txBox="1">
            <a:spLocks noChangeArrowheads="1"/>
          </p:cNvSpPr>
          <p:nvPr/>
        </p:nvSpPr>
        <p:spPr bwMode="auto">
          <a:xfrm>
            <a:off x="6515100" y="2362200"/>
            <a:ext cx="2743200" cy="1187450"/>
          </a:xfrm>
          <a:prstGeom prst="rect">
            <a:avLst/>
          </a:prstGeom>
          <a:noFill/>
          <a:ln w="9525" algn="ctr">
            <a:noFill/>
            <a:miter lim="800000"/>
            <a:headEnd/>
            <a:tailEnd/>
          </a:ln>
        </p:spPr>
        <p:txBody>
          <a:bodyPr>
            <a:spAutoFit/>
          </a:bodyPr>
          <a:lstStyle/>
          <a:p>
            <a:pPr>
              <a:spcBef>
                <a:spcPct val="50000"/>
              </a:spcBef>
            </a:pPr>
            <a:r>
              <a:rPr lang="en-US" sz="2400"/>
              <a:t>Bias: </a:t>
            </a:r>
            <a:r>
              <a:rPr lang="en-US" sz="2400" b="1"/>
              <a:t>overestimate</a:t>
            </a:r>
            <a:r>
              <a:rPr lang="en-US" sz="2400"/>
              <a:t> effect of coffee in causing cancer</a:t>
            </a:r>
          </a:p>
        </p:txBody>
      </p:sp>
      <p:sp>
        <p:nvSpPr>
          <p:cNvPr id="27" name="TextBox 26"/>
          <p:cNvSpPr txBox="1"/>
          <p:nvPr/>
        </p:nvSpPr>
        <p:spPr>
          <a:xfrm>
            <a:off x="38100" y="5401270"/>
            <a:ext cx="838200" cy="461665"/>
          </a:xfrm>
          <a:prstGeom prst="rect">
            <a:avLst/>
          </a:prstGeom>
          <a:noFill/>
        </p:spPr>
        <p:txBody>
          <a:bodyPr wrap="square" rtlCol="0">
            <a:spAutoFit/>
          </a:bodyPr>
          <a:lstStyle/>
          <a:p>
            <a:r>
              <a:rPr lang="en-US" sz="1200" dirty="0" smtClean="0"/>
              <a:t>Other GI condition</a:t>
            </a:r>
            <a:endParaRPr lang="en-US" sz="1200" dirty="0"/>
          </a:p>
        </p:txBody>
      </p:sp>
      <p:grpSp>
        <p:nvGrpSpPr>
          <p:cNvPr id="2" name="Group 1"/>
          <p:cNvGrpSpPr/>
          <p:nvPr/>
        </p:nvGrpSpPr>
        <p:grpSpPr>
          <a:xfrm>
            <a:off x="114300" y="5481935"/>
            <a:ext cx="2590800" cy="1099066"/>
            <a:chOff x="114300" y="5481935"/>
            <a:chExt cx="2590800" cy="1099066"/>
          </a:xfrm>
        </p:grpSpPr>
        <p:sp>
          <p:nvSpPr>
            <p:cNvPr id="20" name="TextBox 19"/>
            <p:cNvSpPr txBox="1"/>
            <p:nvPr/>
          </p:nvSpPr>
          <p:spPr>
            <a:xfrm>
              <a:off x="114300" y="6091535"/>
              <a:ext cx="838200" cy="461665"/>
            </a:xfrm>
            <a:prstGeom prst="rect">
              <a:avLst/>
            </a:prstGeom>
            <a:noFill/>
          </p:spPr>
          <p:txBody>
            <a:bodyPr wrap="square" rtlCol="0">
              <a:spAutoFit/>
            </a:bodyPr>
            <a:lstStyle/>
            <a:p>
              <a:r>
                <a:rPr lang="en-US" sz="1200" dirty="0" smtClean="0"/>
                <a:t>Coffee use</a:t>
              </a:r>
              <a:endParaRPr lang="en-US" sz="1200" dirty="0"/>
            </a:p>
          </p:txBody>
        </p:sp>
        <p:sp>
          <p:nvSpPr>
            <p:cNvPr id="21" name="TextBox 20"/>
            <p:cNvSpPr txBox="1"/>
            <p:nvPr/>
          </p:nvSpPr>
          <p:spPr>
            <a:xfrm>
              <a:off x="1866900" y="6119336"/>
              <a:ext cx="838200" cy="461665"/>
            </a:xfrm>
            <a:prstGeom prst="rect">
              <a:avLst/>
            </a:prstGeom>
            <a:noFill/>
          </p:spPr>
          <p:txBody>
            <a:bodyPr wrap="square" rtlCol="0">
              <a:spAutoFit/>
            </a:bodyPr>
            <a:lstStyle/>
            <a:p>
              <a:r>
                <a:rPr lang="en-US" sz="1200" dirty="0" smtClean="0"/>
                <a:t>Pancreatic cancer</a:t>
              </a:r>
              <a:endParaRPr lang="en-US" sz="1200" dirty="0"/>
            </a:p>
          </p:txBody>
        </p:sp>
        <p:sp>
          <p:nvSpPr>
            <p:cNvPr id="22" name="TextBox 21"/>
            <p:cNvSpPr txBox="1"/>
            <p:nvPr/>
          </p:nvSpPr>
          <p:spPr>
            <a:xfrm>
              <a:off x="952500" y="5481935"/>
              <a:ext cx="838200" cy="461665"/>
            </a:xfrm>
            <a:prstGeom prst="rect">
              <a:avLst/>
            </a:prstGeom>
            <a:noFill/>
          </p:spPr>
          <p:txBody>
            <a:bodyPr wrap="square" rtlCol="0">
              <a:spAutoFit/>
            </a:bodyPr>
            <a:lstStyle/>
            <a:p>
              <a:r>
                <a:rPr lang="en-US" sz="1200" dirty="0" smtClean="0"/>
                <a:t>Selection into study</a:t>
              </a:r>
              <a:endParaRPr lang="en-US" sz="1200" dirty="0"/>
            </a:p>
          </p:txBody>
        </p:sp>
        <p:sp>
          <p:nvSpPr>
            <p:cNvPr id="24" name="Line 5"/>
            <p:cNvSpPr>
              <a:spLocks noChangeShapeType="1"/>
            </p:cNvSpPr>
            <p:nvPr/>
          </p:nvSpPr>
          <p:spPr bwMode="auto">
            <a:xfrm>
              <a:off x="560131" y="5860702"/>
              <a:ext cx="0" cy="258634"/>
            </a:xfrm>
            <a:prstGeom prst="line">
              <a:avLst/>
            </a:prstGeom>
            <a:noFill/>
            <a:ln w="9525">
              <a:solidFill>
                <a:schemeClr val="tx1"/>
              </a:solidFill>
              <a:round/>
              <a:headEnd/>
              <a:tailEnd type="triangle" w="med" len="med"/>
            </a:ln>
          </p:spPr>
          <p:txBody>
            <a:bodyPr wrap="none" anchor="ctr"/>
            <a:lstStyle/>
            <a:p>
              <a:endParaRPr lang="en-US"/>
            </a:p>
          </p:txBody>
        </p:sp>
        <p:sp>
          <p:nvSpPr>
            <p:cNvPr id="25" name="Line 5"/>
            <p:cNvSpPr>
              <a:spLocks noChangeShapeType="1"/>
            </p:cNvSpPr>
            <p:nvPr/>
          </p:nvSpPr>
          <p:spPr bwMode="auto">
            <a:xfrm flipH="1" flipV="1">
              <a:off x="1714500" y="5862935"/>
              <a:ext cx="304800" cy="228600"/>
            </a:xfrm>
            <a:prstGeom prst="line">
              <a:avLst/>
            </a:prstGeom>
            <a:noFill/>
            <a:ln w="9525">
              <a:solidFill>
                <a:schemeClr val="tx1"/>
              </a:solidFill>
              <a:round/>
              <a:headEnd/>
              <a:tailEnd type="triangle" w="med" len="med"/>
            </a:ln>
          </p:spPr>
          <p:txBody>
            <a:bodyPr wrap="none" anchor="ctr"/>
            <a:lstStyle/>
            <a:p>
              <a:endParaRPr lang="en-US"/>
            </a:p>
          </p:txBody>
        </p:sp>
        <p:sp>
          <p:nvSpPr>
            <p:cNvPr id="28" name="Line 5"/>
            <p:cNvSpPr>
              <a:spLocks noChangeShapeType="1"/>
            </p:cNvSpPr>
            <p:nvPr/>
          </p:nvSpPr>
          <p:spPr bwMode="auto">
            <a:xfrm>
              <a:off x="795896" y="5604301"/>
              <a:ext cx="232803" cy="110699"/>
            </a:xfrm>
            <a:prstGeom prst="line">
              <a:avLst/>
            </a:prstGeom>
            <a:noFill/>
            <a:ln w="9525">
              <a:solidFill>
                <a:schemeClr val="tx1"/>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3429000" y="2514600"/>
            <a:ext cx="3257550" cy="1790700"/>
            <a:chOff x="2160" y="1344"/>
            <a:chExt cx="2052" cy="1128"/>
          </a:xfrm>
        </p:grpSpPr>
        <p:sp>
          <p:nvSpPr>
            <p:cNvPr id="76808" name="Rectangle 3"/>
            <p:cNvSpPr>
              <a:spLocks noChangeArrowheads="1"/>
            </p:cNvSpPr>
            <p:nvPr/>
          </p:nvSpPr>
          <p:spPr bwMode="auto">
            <a:xfrm>
              <a:off x="3186" y="1920"/>
              <a:ext cx="1026" cy="552"/>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14</a:t>
              </a:r>
            </a:p>
          </p:txBody>
        </p:sp>
        <p:sp>
          <p:nvSpPr>
            <p:cNvPr id="76809" name="Rectangle 4"/>
            <p:cNvSpPr>
              <a:spLocks noChangeArrowheads="1"/>
            </p:cNvSpPr>
            <p:nvPr/>
          </p:nvSpPr>
          <p:spPr bwMode="auto">
            <a:xfrm>
              <a:off x="2160" y="1920"/>
              <a:ext cx="1026" cy="552"/>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10</a:t>
              </a:r>
            </a:p>
          </p:txBody>
        </p:sp>
        <p:sp>
          <p:nvSpPr>
            <p:cNvPr id="76810" name="Rectangle 5"/>
            <p:cNvSpPr>
              <a:spLocks noChangeArrowheads="1"/>
            </p:cNvSpPr>
            <p:nvPr/>
          </p:nvSpPr>
          <p:spPr bwMode="auto">
            <a:xfrm>
              <a:off x="3186" y="1344"/>
              <a:ext cx="1026" cy="576"/>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82</a:t>
              </a:r>
            </a:p>
            <a:p>
              <a:pPr>
                <a:lnSpc>
                  <a:spcPct val="40000"/>
                </a:lnSpc>
                <a:spcBef>
                  <a:spcPct val="20000"/>
                </a:spcBef>
              </a:pPr>
              <a:endParaRPr lang="en-US" sz="1600" dirty="0">
                <a:latin typeface="Arial" charset="0"/>
              </a:endParaRPr>
            </a:p>
          </p:txBody>
        </p:sp>
        <p:sp>
          <p:nvSpPr>
            <p:cNvPr id="76811" name="Rectangle 6"/>
            <p:cNvSpPr>
              <a:spLocks noChangeArrowheads="1"/>
            </p:cNvSpPr>
            <p:nvPr/>
          </p:nvSpPr>
          <p:spPr bwMode="auto">
            <a:xfrm>
              <a:off x="2160" y="1344"/>
              <a:ext cx="1026" cy="576"/>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84</a:t>
              </a:r>
              <a:endParaRPr lang="en-US" sz="1600" dirty="0">
                <a:latin typeface="Arial" charset="0"/>
              </a:endParaRPr>
            </a:p>
          </p:txBody>
        </p:sp>
        <p:sp>
          <p:nvSpPr>
            <p:cNvPr id="76812" name="Line 7"/>
            <p:cNvSpPr>
              <a:spLocks noChangeShapeType="1"/>
            </p:cNvSpPr>
            <p:nvPr/>
          </p:nvSpPr>
          <p:spPr bwMode="auto">
            <a:xfrm>
              <a:off x="2160" y="1344"/>
              <a:ext cx="2052" cy="0"/>
            </a:xfrm>
            <a:prstGeom prst="line">
              <a:avLst/>
            </a:prstGeom>
            <a:noFill/>
            <a:ln w="28575" cap="sq">
              <a:solidFill>
                <a:schemeClr val="tx1"/>
              </a:solidFill>
              <a:round/>
              <a:headEnd/>
              <a:tailEnd/>
            </a:ln>
          </p:spPr>
          <p:txBody>
            <a:bodyPr wrap="none" anchor="ctr"/>
            <a:lstStyle/>
            <a:p>
              <a:endParaRPr lang="en-US"/>
            </a:p>
          </p:txBody>
        </p:sp>
        <p:sp>
          <p:nvSpPr>
            <p:cNvPr id="76813" name="Line 8"/>
            <p:cNvSpPr>
              <a:spLocks noChangeShapeType="1"/>
            </p:cNvSpPr>
            <p:nvPr/>
          </p:nvSpPr>
          <p:spPr bwMode="auto">
            <a:xfrm>
              <a:off x="2160" y="1920"/>
              <a:ext cx="2052" cy="0"/>
            </a:xfrm>
            <a:prstGeom prst="line">
              <a:avLst/>
            </a:prstGeom>
            <a:noFill/>
            <a:ln w="12700">
              <a:solidFill>
                <a:schemeClr val="tx1"/>
              </a:solidFill>
              <a:round/>
              <a:headEnd/>
              <a:tailEnd/>
            </a:ln>
          </p:spPr>
          <p:txBody>
            <a:bodyPr wrap="none" anchor="ctr"/>
            <a:lstStyle/>
            <a:p>
              <a:endParaRPr lang="en-US"/>
            </a:p>
          </p:txBody>
        </p:sp>
        <p:sp>
          <p:nvSpPr>
            <p:cNvPr id="76814" name="Line 9"/>
            <p:cNvSpPr>
              <a:spLocks noChangeShapeType="1"/>
            </p:cNvSpPr>
            <p:nvPr/>
          </p:nvSpPr>
          <p:spPr bwMode="auto">
            <a:xfrm>
              <a:off x="2160" y="2472"/>
              <a:ext cx="2052" cy="0"/>
            </a:xfrm>
            <a:prstGeom prst="line">
              <a:avLst/>
            </a:prstGeom>
            <a:noFill/>
            <a:ln w="28575" cap="sq">
              <a:solidFill>
                <a:schemeClr val="tx1"/>
              </a:solidFill>
              <a:round/>
              <a:headEnd/>
              <a:tailEnd/>
            </a:ln>
          </p:spPr>
          <p:txBody>
            <a:bodyPr wrap="none" anchor="ctr"/>
            <a:lstStyle/>
            <a:p>
              <a:endParaRPr lang="en-US"/>
            </a:p>
          </p:txBody>
        </p:sp>
        <p:sp>
          <p:nvSpPr>
            <p:cNvPr id="76815" name="Line 10"/>
            <p:cNvSpPr>
              <a:spLocks noChangeShapeType="1"/>
            </p:cNvSpPr>
            <p:nvPr/>
          </p:nvSpPr>
          <p:spPr bwMode="auto">
            <a:xfrm>
              <a:off x="2160" y="1344"/>
              <a:ext cx="0" cy="1128"/>
            </a:xfrm>
            <a:prstGeom prst="line">
              <a:avLst/>
            </a:prstGeom>
            <a:noFill/>
            <a:ln w="28575" cap="sq">
              <a:solidFill>
                <a:schemeClr val="tx1"/>
              </a:solidFill>
              <a:round/>
              <a:headEnd/>
              <a:tailEnd/>
            </a:ln>
          </p:spPr>
          <p:txBody>
            <a:bodyPr wrap="none" anchor="ctr"/>
            <a:lstStyle/>
            <a:p>
              <a:endParaRPr lang="en-US"/>
            </a:p>
          </p:txBody>
        </p:sp>
        <p:sp>
          <p:nvSpPr>
            <p:cNvPr id="76816" name="Line 11"/>
            <p:cNvSpPr>
              <a:spLocks noChangeShapeType="1"/>
            </p:cNvSpPr>
            <p:nvPr/>
          </p:nvSpPr>
          <p:spPr bwMode="auto">
            <a:xfrm>
              <a:off x="3186" y="1344"/>
              <a:ext cx="0" cy="1128"/>
            </a:xfrm>
            <a:prstGeom prst="line">
              <a:avLst/>
            </a:prstGeom>
            <a:noFill/>
            <a:ln w="12700">
              <a:solidFill>
                <a:schemeClr val="tx1"/>
              </a:solidFill>
              <a:round/>
              <a:headEnd/>
              <a:tailEnd/>
            </a:ln>
          </p:spPr>
          <p:txBody>
            <a:bodyPr wrap="none" anchor="ctr"/>
            <a:lstStyle/>
            <a:p>
              <a:endParaRPr lang="en-US"/>
            </a:p>
          </p:txBody>
        </p:sp>
        <p:sp>
          <p:nvSpPr>
            <p:cNvPr id="76817" name="Line 12"/>
            <p:cNvSpPr>
              <a:spLocks noChangeShapeType="1"/>
            </p:cNvSpPr>
            <p:nvPr/>
          </p:nvSpPr>
          <p:spPr bwMode="auto">
            <a:xfrm>
              <a:off x="4212" y="1344"/>
              <a:ext cx="0" cy="1128"/>
            </a:xfrm>
            <a:prstGeom prst="line">
              <a:avLst/>
            </a:prstGeom>
            <a:noFill/>
            <a:ln w="28575" cap="sq">
              <a:solidFill>
                <a:schemeClr val="tx1"/>
              </a:solidFill>
              <a:round/>
              <a:headEnd/>
              <a:tailEnd/>
            </a:ln>
          </p:spPr>
          <p:txBody>
            <a:bodyPr wrap="none" anchor="ctr"/>
            <a:lstStyle/>
            <a:p>
              <a:endParaRPr lang="en-US"/>
            </a:p>
          </p:txBody>
        </p:sp>
      </p:grpSp>
      <p:sp>
        <p:nvSpPr>
          <p:cNvPr id="76803"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a:p>
          <a:p>
            <a:r>
              <a:rPr lang="en-US" sz="2400"/>
              <a:t>Case	Control</a:t>
            </a:r>
          </a:p>
        </p:txBody>
      </p:sp>
      <p:sp>
        <p:nvSpPr>
          <p:cNvPr id="76804"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a:t>Coffee: </a:t>
            </a:r>
          </a:p>
          <a:p>
            <a:r>
              <a:rPr lang="en-US" sz="2400" u="sng"/>
              <a:t>&gt; </a:t>
            </a:r>
            <a:r>
              <a:rPr lang="en-US" sz="2400"/>
              <a:t>1 cup day</a:t>
            </a:r>
          </a:p>
          <a:p>
            <a:endParaRPr lang="en-US" sz="2400"/>
          </a:p>
          <a:p>
            <a:r>
              <a:rPr lang="en-US" sz="2400"/>
              <a:t>No coffee</a:t>
            </a:r>
          </a:p>
        </p:txBody>
      </p:sp>
      <p:sp>
        <p:nvSpPr>
          <p:cNvPr id="76805" name="Text Box 15"/>
          <p:cNvSpPr txBox="1">
            <a:spLocks noChangeArrowheads="1"/>
          </p:cNvSpPr>
          <p:nvPr/>
        </p:nvSpPr>
        <p:spPr bwMode="auto">
          <a:xfrm>
            <a:off x="3514725" y="4930914"/>
            <a:ext cx="6420347" cy="707886"/>
          </a:xfrm>
          <a:prstGeom prst="rect">
            <a:avLst/>
          </a:prstGeom>
          <a:noFill/>
          <a:ln w="9525">
            <a:noFill/>
            <a:prstDash val="sysDot"/>
            <a:miter lim="800000"/>
            <a:headEnd/>
            <a:tailEnd/>
          </a:ln>
        </p:spPr>
        <p:txBody>
          <a:bodyPr wrap="none">
            <a:spAutoFit/>
          </a:bodyPr>
          <a:lstStyle/>
          <a:p>
            <a:pPr algn="l"/>
            <a:r>
              <a:rPr lang="en-US" sz="2400" dirty="0"/>
              <a:t>  </a:t>
            </a:r>
            <a:r>
              <a:rPr lang="en-US" sz="2400" dirty="0" smtClean="0"/>
              <a:t>OR = </a:t>
            </a:r>
            <a:r>
              <a:rPr lang="en-US" sz="2400" dirty="0"/>
              <a:t>(84/10) / (82/14) = 1.4 (95% CI, 0.55 - 3.8)</a:t>
            </a:r>
          </a:p>
          <a:p>
            <a:pPr algn="l"/>
            <a:endParaRPr lang="en-US" sz="1600" dirty="0"/>
          </a:p>
        </p:txBody>
      </p:sp>
      <p:sp>
        <p:nvSpPr>
          <p:cNvPr id="76806" name="Rectangle 16"/>
          <p:cNvSpPr>
            <a:spLocks noChangeArrowheads="1"/>
          </p:cNvSpPr>
          <p:nvPr/>
        </p:nvSpPr>
        <p:spPr bwMode="auto">
          <a:xfrm>
            <a:off x="342900" y="304800"/>
            <a:ext cx="9944100" cy="1617663"/>
          </a:xfrm>
          <a:prstGeom prst="rect">
            <a:avLst/>
          </a:prstGeom>
          <a:noFill/>
          <a:ln w="9525">
            <a:noFill/>
            <a:prstDash val="sysDot"/>
            <a:miter lim="800000"/>
            <a:headEnd/>
            <a:tailEnd/>
          </a:ln>
        </p:spPr>
        <p:txBody>
          <a:bodyPr>
            <a:spAutoFit/>
          </a:bodyPr>
          <a:lstStyle/>
          <a:p>
            <a:r>
              <a:rPr lang="en-US" sz="2800" b="1">
                <a:solidFill>
                  <a:schemeClr val="tx2"/>
                </a:solidFill>
                <a:latin typeface="Arial" charset="0"/>
              </a:rPr>
              <a:t>Coffee and cancer of the pancreas:</a:t>
            </a:r>
          </a:p>
          <a:p>
            <a:r>
              <a:rPr lang="en-US" sz="2800" b="1">
                <a:solidFill>
                  <a:schemeClr val="tx2"/>
                </a:solidFill>
                <a:latin typeface="Arial" charset="0"/>
              </a:rPr>
              <a:t>Use of population-based controls</a:t>
            </a:r>
          </a:p>
          <a:p>
            <a:endParaRPr lang="en-US" sz="1800" b="1">
              <a:solidFill>
                <a:schemeClr val="tx2"/>
              </a:solidFill>
              <a:latin typeface="Arial" charset="0"/>
            </a:endParaRPr>
          </a:p>
          <a:p>
            <a:pPr algn="l">
              <a:buFontTx/>
              <a:buChar char="•"/>
            </a:pPr>
            <a:r>
              <a:rPr lang="en-US" sz="2600" b="1">
                <a:solidFill>
                  <a:schemeClr val="tx2"/>
                </a:solidFill>
                <a:latin typeface="Arial" charset="0"/>
              </a:rPr>
              <a:t>Gold et al. </a:t>
            </a:r>
            <a:r>
              <a:rPr lang="en-US" sz="2600" b="1" i="1">
                <a:solidFill>
                  <a:schemeClr val="tx2"/>
                </a:solidFill>
                <a:latin typeface="Arial" charset="0"/>
              </a:rPr>
              <a:t>Cancer</a:t>
            </a:r>
            <a:r>
              <a:rPr lang="en-US" sz="2600" b="1">
                <a:solidFill>
                  <a:schemeClr val="tx2"/>
                </a:solidFill>
                <a:latin typeface="Arial" charset="0"/>
              </a:rPr>
              <a:t> 1985</a:t>
            </a:r>
            <a:endParaRPr lang="en-US" sz="2800" b="1">
              <a:latin typeface="Arial" charset="0"/>
            </a:endParaRPr>
          </a:p>
        </p:txBody>
      </p:sp>
      <p:sp>
        <p:nvSpPr>
          <p:cNvPr id="76807" name="Text Box 18"/>
          <p:cNvSpPr txBox="1">
            <a:spLocks noChangeArrowheads="1"/>
          </p:cNvSpPr>
          <p:nvPr/>
        </p:nvSpPr>
        <p:spPr bwMode="auto">
          <a:xfrm>
            <a:off x="7092950" y="2590800"/>
            <a:ext cx="184150" cy="1800225"/>
          </a:xfrm>
          <a:prstGeom prst="rect">
            <a:avLst/>
          </a:prstGeom>
          <a:noFill/>
          <a:ln w="9525">
            <a:noFill/>
            <a:prstDash val="sysDot"/>
            <a:miter lim="800000"/>
            <a:headEnd/>
            <a:tailEnd/>
          </a:ln>
        </p:spPr>
        <p:txBody>
          <a:bodyPr wrap="none">
            <a:spAutoFit/>
          </a:bodyPr>
          <a:lstStyle/>
          <a:p>
            <a:endParaRPr lang="en-US" sz="2800"/>
          </a:p>
          <a:p>
            <a:endParaRPr lang="en-US" sz="2800"/>
          </a:p>
          <a:p>
            <a:endParaRPr lang="en-US" sz="2800"/>
          </a:p>
          <a:p>
            <a:endParaRPr lang="en-US" sz="2800"/>
          </a:p>
        </p:txBody>
      </p:sp>
      <p:sp>
        <p:nvSpPr>
          <p:cNvPr id="2" name="TextBox 1"/>
          <p:cNvSpPr txBox="1"/>
          <p:nvPr/>
        </p:nvSpPr>
        <p:spPr>
          <a:xfrm>
            <a:off x="0" y="6091535"/>
            <a:ext cx="10401300" cy="461665"/>
          </a:xfrm>
          <a:prstGeom prst="rect">
            <a:avLst/>
          </a:prstGeom>
          <a:noFill/>
        </p:spPr>
        <p:txBody>
          <a:bodyPr wrap="square" rtlCol="0">
            <a:spAutoFit/>
          </a:bodyPr>
          <a:lstStyle/>
          <a:p>
            <a:r>
              <a:rPr lang="en-US" sz="2400" dirty="0" smtClean="0">
                <a:latin typeface="+mn-lt"/>
              </a:rPr>
              <a:t>It wasn’t until 2016 that coffee was removed from WHO carcinogen list</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title"/>
          </p:nvPr>
        </p:nvSpPr>
        <p:spPr>
          <a:xfrm>
            <a:off x="0" y="304800"/>
            <a:ext cx="10096500" cy="533400"/>
          </a:xfrm>
        </p:spPr>
        <p:txBody>
          <a:bodyPr/>
          <a:lstStyle/>
          <a:p>
            <a:r>
              <a:rPr lang="en-US" sz="2400" dirty="0" smtClean="0"/>
              <a:t>Mechanisms of Unequal Selection Probabilities in Cohort Studies:    Mechanism #1:  Selection at the Front End</a:t>
            </a:r>
          </a:p>
        </p:txBody>
      </p:sp>
      <p:sp>
        <p:nvSpPr>
          <p:cNvPr id="77828" name="Rectangle 4"/>
          <p:cNvSpPr>
            <a:spLocks noGrp="1" noChangeArrowheads="1"/>
          </p:cNvSpPr>
          <p:nvPr>
            <p:ph type="body" idx="1"/>
          </p:nvPr>
        </p:nvSpPr>
        <p:spPr>
          <a:xfrm>
            <a:off x="-266700" y="4724400"/>
            <a:ext cx="10553700" cy="1828800"/>
          </a:xfrm>
        </p:spPr>
        <p:txBody>
          <a:bodyPr/>
          <a:lstStyle/>
          <a:p>
            <a:pPr lvl="1"/>
            <a:r>
              <a:rPr lang="en-US" sz="2200" dirty="0" smtClean="0"/>
              <a:t>At the beginning of a cohort (time zero), outcome has not yet occurred. </a:t>
            </a:r>
          </a:p>
          <a:p>
            <a:pPr lvl="1"/>
            <a:r>
              <a:rPr lang="en-US" sz="2200" dirty="0" smtClean="0"/>
              <a:t>Hence, outcome </a:t>
            </a:r>
            <a:r>
              <a:rPr lang="en-US" sz="2200" i="1" dirty="0" smtClean="0"/>
              <a:t>per se </a:t>
            </a:r>
            <a:r>
              <a:rPr lang="en-US" sz="2200" dirty="0" smtClean="0"/>
              <a:t>cannot be direct driving force in selection probability</a:t>
            </a:r>
          </a:p>
          <a:p>
            <a:pPr lvl="1"/>
            <a:r>
              <a:rPr lang="en-US" sz="2200" dirty="0" smtClean="0"/>
              <a:t>However, other pre-existing causes of outcome (“other factors”), can serve as a driving force of selection probability.</a:t>
            </a:r>
          </a:p>
          <a:p>
            <a:pPr lvl="2"/>
            <a:r>
              <a:rPr lang="en-US" sz="2200" dirty="0" smtClean="0"/>
              <a:t>These “other factors” are what link outcome to selection probability</a:t>
            </a:r>
          </a:p>
        </p:txBody>
      </p:sp>
      <p:sp>
        <p:nvSpPr>
          <p:cNvPr id="77829"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a:latin typeface="Arial" charset="0"/>
            </a:endParaRPr>
          </a:p>
        </p:txBody>
      </p:sp>
      <p:sp>
        <p:nvSpPr>
          <p:cNvPr id="77830" name="Line 6"/>
          <p:cNvSpPr>
            <a:spLocks noChangeShapeType="1"/>
          </p:cNvSpPr>
          <p:nvPr/>
        </p:nvSpPr>
        <p:spPr bwMode="auto">
          <a:xfrm flipV="1">
            <a:off x="723900" y="4267200"/>
            <a:ext cx="685800" cy="457200"/>
          </a:xfrm>
          <a:prstGeom prst="line">
            <a:avLst/>
          </a:prstGeom>
          <a:noFill/>
          <a:ln w="9525">
            <a:solidFill>
              <a:schemeClr val="tx1"/>
            </a:solidFill>
            <a:round/>
            <a:headEnd/>
            <a:tailEnd type="stealth" w="med" len="med"/>
          </a:ln>
        </p:spPr>
        <p:txBody>
          <a:bodyPr wrap="none" anchor="ctr"/>
          <a:lstStyle/>
          <a:p>
            <a:endParaRPr lang="en-US"/>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36"/>
          <a:stretch/>
        </p:blipFill>
        <p:spPr bwMode="auto">
          <a:xfrm>
            <a:off x="1409700" y="914401"/>
            <a:ext cx="6019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086100" y="1058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Oval 7"/>
          <p:cNvSpPr/>
          <p:nvPr/>
        </p:nvSpPr>
        <p:spPr>
          <a:xfrm>
            <a:off x="4290561" y="12954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Oval 8"/>
          <p:cNvSpPr/>
          <p:nvPr/>
        </p:nvSpPr>
        <p:spPr>
          <a:xfrm>
            <a:off x="5052561" y="1371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Oval 9"/>
          <p:cNvSpPr/>
          <p:nvPr/>
        </p:nvSpPr>
        <p:spPr>
          <a:xfrm>
            <a:off x="5981700" y="1515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71525" y="76200"/>
            <a:ext cx="8743950" cy="533400"/>
          </a:xfrm>
        </p:spPr>
        <p:txBody>
          <a:bodyPr/>
          <a:lstStyle/>
          <a:p>
            <a:r>
              <a:rPr lang="en-US" sz="2800" dirty="0" smtClean="0"/>
              <a:t>For Selection Bias to Occur at Cohort Front End</a:t>
            </a:r>
          </a:p>
        </p:txBody>
      </p:sp>
      <p:sp>
        <p:nvSpPr>
          <p:cNvPr id="55299" name="Rectangle 3"/>
          <p:cNvSpPr>
            <a:spLocks noGrp="1" noChangeArrowheads="1"/>
          </p:cNvSpPr>
          <p:nvPr>
            <p:ph type="body" idx="1"/>
          </p:nvPr>
        </p:nvSpPr>
        <p:spPr>
          <a:xfrm>
            <a:off x="666750" y="533400"/>
            <a:ext cx="9620250" cy="5181600"/>
          </a:xfrm>
        </p:spPr>
        <p:txBody>
          <a:bodyPr/>
          <a:lstStyle/>
          <a:p>
            <a:r>
              <a:rPr lang="en-US" sz="2400" dirty="0" smtClean="0"/>
              <a:t>Need: A person’s selection must be influenced by/related to/ </a:t>
            </a:r>
            <a:r>
              <a:rPr lang="en-US" sz="2400" dirty="0" smtClean="0">
                <a:solidFill>
                  <a:srgbClr val="FF0000"/>
                </a:solidFill>
              </a:rPr>
              <a:t>associated with </a:t>
            </a:r>
            <a:r>
              <a:rPr lang="en-US" sz="2400" dirty="0" smtClean="0"/>
              <a:t>BOTH his/her exposure and outcome</a:t>
            </a:r>
            <a:endParaRPr lang="en-US" sz="2400" b="1" dirty="0" smtClean="0"/>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1200" cy="240"/>
            </a:xfrm>
            <a:prstGeom prst="line">
              <a:avLst/>
            </a:prstGeom>
            <a:noFill/>
            <a:ln w="28575">
              <a:solidFill>
                <a:schemeClr val="tx1"/>
              </a:solidFill>
              <a:round/>
              <a:headEnd/>
              <a:tailEnd type="triangle" w="med" len="med"/>
            </a:ln>
          </p:spPr>
          <p:txBody>
            <a:bodyPr wrap="none" anchor="ctr"/>
            <a:lstStyle/>
            <a:p>
              <a:endParaRPr lang="en-US"/>
            </a:p>
          </p:txBody>
        </p:sp>
        <p:sp>
          <p:nvSpPr>
            <p:cNvPr id="55332" name="Line 5"/>
            <p:cNvSpPr>
              <a:spLocks noChangeShapeType="1"/>
            </p:cNvSpPr>
            <p:nvPr/>
          </p:nvSpPr>
          <p:spPr bwMode="auto">
            <a:xfrm flipH="1" flipV="1">
              <a:off x="3912" y="1449"/>
              <a:ext cx="1392" cy="240"/>
            </a:xfrm>
            <a:prstGeom prst="line">
              <a:avLst/>
            </a:prstGeom>
            <a:noFill/>
            <a:ln w="28575">
              <a:solidFill>
                <a:schemeClr val="tx1"/>
              </a:solidFill>
              <a:round/>
              <a:headEnd/>
              <a:tailEnd type="triangle" w="med" len="med"/>
            </a:ln>
          </p:spPr>
          <p:txBody>
            <a:bodyPr wrap="none" anchor="ctr"/>
            <a:lstStyle/>
            <a:p>
              <a:endParaRPr lang="en-US"/>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32"/>
              <a:ext cx="1584" cy="173"/>
            </a:xfrm>
            <a:prstGeom prst="line">
              <a:avLst/>
            </a:prstGeom>
            <a:noFill/>
            <a:ln w="28575">
              <a:solidFill>
                <a:schemeClr val="tx1"/>
              </a:solidFill>
              <a:round/>
              <a:headEnd/>
              <a:tailEnd type="triangle" w="med" len="med"/>
            </a:ln>
          </p:spPr>
          <p:txBody>
            <a:bodyPr wrap="none" anchor="ctr"/>
            <a:lstStyle/>
            <a:p>
              <a:endParaRPr lang="en-US"/>
            </a:p>
          </p:txBody>
        </p:sp>
        <p:sp>
          <p:nvSpPr>
            <p:cNvPr id="55310" name="Text Box 53"/>
            <p:cNvSpPr txBox="1">
              <a:spLocks noChangeArrowheads="1"/>
            </p:cNvSpPr>
            <p:nvPr/>
          </p:nvSpPr>
          <p:spPr bwMode="auto">
            <a:xfrm>
              <a:off x="2232" y="3369"/>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11" name="Line 54"/>
            <p:cNvSpPr>
              <a:spLocks noChangeShapeType="1"/>
            </p:cNvSpPr>
            <p:nvPr/>
          </p:nvSpPr>
          <p:spPr bwMode="auto">
            <a:xfrm flipH="1" flipV="1">
              <a:off x="3912" y="3532"/>
              <a:ext cx="1200" cy="125"/>
            </a:xfrm>
            <a:prstGeom prst="line">
              <a:avLst/>
            </a:prstGeom>
            <a:noFill/>
            <a:ln w="28575">
              <a:solidFill>
                <a:schemeClr val="tx1"/>
              </a:solidFill>
              <a:round/>
              <a:headEnd/>
              <a:tailEnd type="triangle" w="med" len="med"/>
            </a:ln>
          </p:spPr>
          <p:txBody>
            <a:bodyPr wrap="none" anchor="ctr"/>
            <a:lstStyle/>
            <a:p>
              <a:endParaRPr lang="en-US"/>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a:p>
          </p:txBody>
        </p:sp>
      </p:grpSp>
      <p:sp>
        <p:nvSpPr>
          <p:cNvPr id="7" name="Oval 6"/>
          <p:cNvSpPr/>
          <p:nvPr/>
        </p:nvSpPr>
        <p:spPr bwMode="auto">
          <a:xfrm>
            <a:off x="7734299" y="2957514"/>
            <a:ext cx="2362201" cy="169069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23900" y="1066800"/>
            <a:ext cx="8743950" cy="533400"/>
          </a:xfrm>
        </p:spPr>
        <p:txBody>
          <a:bodyPr/>
          <a:lstStyle/>
          <a:p>
            <a:r>
              <a:rPr lang="en-US" smtClean="0"/>
              <a:t>A Framework for Classifying Error</a:t>
            </a:r>
          </a:p>
        </p:txBody>
      </p:sp>
      <p:pic>
        <p:nvPicPr>
          <p:cNvPr id="19459" name="Picture 5" descr="Framework"/>
          <p:cNvPicPr>
            <a:picLocks noChangeAspect="1" noChangeArrowheads="1"/>
          </p:cNvPicPr>
          <p:nvPr/>
        </p:nvPicPr>
        <p:blipFill>
          <a:blip r:embed="rId3" cstate="print"/>
          <a:srcRect/>
          <a:stretch>
            <a:fillRect/>
          </a:stretch>
        </p:blipFill>
        <p:spPr bwMode="auto">
          <a:xfrm>
            <a:off x="3200400" y="2057400"/>
            <a:ext cx="3886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798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798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798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798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79879" name="Line 7"/>
          <p:cNvSpPr>
            <a:spLocks noChangeShapeType="1"/>
          </p:cNvSpPr>
          <p:nvPr/>
        </p:nvSpPr>
        <p:spPr bwMode="auto">
          <a:xfrm>
            <a:off x="5400675" y="5181600"/>
            <a:ext cx="2486025" cy="0"/>
          </a:xfrm>
          <a:prstGeom prst="line">
            <a:avLst/>
          </a:prstGeom>
          <a:noFill/>
          <a:ln w="9525">
            <a:solidFill>
              <a:schemeClr val="tx1"/>
            </a:solidFill>
            <a:round/>
            <a:headEnd/>
            <a:tailEnd/>
          </a:ln>
        </p:spPr>
        <p:txBody>
          <a:bodyPr wrap="none" anchor="ctr"/>
          <a:lstStyle/>
          <a:p>
            <a:endParaRPr lang="en-US"/>
          </a:p>
        </p:txBody>
      </p:sp>
      <p:sp>
        <p:nvSpPr>
          <p:cNvPr id="798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79881" name="Text Box 11"/>
          <p:cNvSpPr txBox="1">
            <a:spLocks noChangeArrowheads="1"/>
          </p:cNvSpPr>
          <p:nvPr/>
        </p:nvSpPr>
        <p:spPr bwMode="auto">
          <a:xfrm>
            <a:off x="1257300" y="1565275"/>
            <a:ext cx="3657600" cy="461963"/>
          </a:xfrm>
          <a:prstGeom prst="rect">
            <a:avLst/>
          </a:prstGeom>
          <a:noFill/>
          <a:ln w="9525">
            <a:noFill/>
            <a:miter lim="800000"/>
            <a:headEnd/>
            <a:tailEnd/>
          </a:ln>
        </p:spPr>
        <p:txBody>
          <a:bodyPr>
            <a:spAutoFit/>
          </a:bodyPr>
          <a:lstStyle/>
          <a:p>
            <a:pPr algn="l"/>
            <a:r>
              <a:rPr lang="en-US" sz="2400"/>
              <a:t>Heart Dis      No Heart Dis          </a:t>
            </a:r>
          </a:p>
        </p:txBody>
      </p:sp>
      <p:sp>
        <p:nvSpPr>
          <p:cNvPr id="79882" name="Text Box 12"/>
          <p:cNvSpPr txBox="1">
            <a:spLocks noChangeArrowheads="1"/>
          </p:cNvSpPr>
          <p:nvPr/>
        </p:nvSpPr>
        <p:spPr bwMode="auto">
          <a:xfrm>
            <a:off x="228600" y="1981200"/>
            <a:ext cx="1096963" cy="1938338"/>
          </a:xfrm>
          <a:prstGeom prst="rect">
            <a:avLst/>
          </a:prstGeom>
          <a:noFill/>
          <a:ln w="9525">
            <a:noFill/>
            <a:miter lim="800000"/>
            <a:headEnd/>
            <a:tailEnd/>
          </a:ln>
        </p:spPr>
        <p:txBody>
          <a:bodyPr>
            <a:spAutoFit/>
          </a:bodyPr>
          <a:lstStyle/>
          <a:p>
            <a:pPr algn="l"/>
            <a:r>
              <a:rPr lang="en-US" sz="2400"/>
              <a:t>Sleep &gt;8 hrs</a:t>
            </a:r>
          </a:p>
          <a:p>
            <a:pPr algn="l"/>
            <a:endParaRPr lang="en-US" sz="2400"/>
          </a:p>
          <a:p>
            <a:pPr algn="l"/>
            <a:r>
              <a:rPr lang="en-US" sz="2400"/>
              <a:t>Sleep &lt;8 hrs</a:t>
            </a:r>
          </a:p>
        </p:txBody>
      </p:sp>
      <p:sp>
        <p:nvSpPr>
          <p:cNvPr id="79883" name="Line 13"/>
          <p:cNvSpPr>
            <a:spLocks noChangeShapeType="1"/>
          </p:cNvSpPr>
          <p:nvPr/>
        </p:nvSpPr>
        <p:spPr bwMode="auto">
          <a:xfrm>
            <a:off x="2314575" y="2438400"/>
            <a:ext cx="3771900" cy="2362200"/>
          </a:xfrm>
          <a:prstGeom prst="line">
            <a:avLst/>
          </a:prstGeom>
          <a:noFill/>
          <a:ln w="79375">
            <a:solidFill>
              <a:schemeClr val="tx1"/>
            </a:solidFill>
            <a:round/>
            <a:headEnd/>
            <a:tailEnd type="triangle" w="med" len="med"/>
          </a:ln>
        </p:spPr>
        <p:txBody>
          <a:bodyPr wrap="none" anchor="ctr"/>
          <a:lstStyle/>
          <a:p>
            <a:endParaRPr lang="en-US"/>
          </a:p>
        </p:txBody>
      </p:sp>
      <p:sp>
        <p:nvSpPr>
          <p:cNvPr id="7988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79885" name="Line 15"/>
          <p:cNvSpPr>
            <a:spLocks noChangeShapeType="1"/>
          </p:cNvSpPr>
          <p:nvPr/>
        </p:nvSpPr>
        <p:spPr bwMode="auto">
          <a:xfrm>
            <a:off x="3429000" y="3505200"/>
            <a:ext cx="3581400" cy="2209800"/>
          </a:xfrm>
          <a:prstGeom prst="line">
            <a:avLst/>
          </a:prstGeom>
          <a:noFill/>
          <a:ln w="38100">
            <a:solidFill>
              <a:schemeClr val="tx1"/>
            </a:solidFill>
            <a:round/>
            <a:headEnd/>
            <a:tailEnd type="triangle" w="med" len="med"/>
          </a:ln>
        </p:spPr>
        <p:txBody>
          <a:bodyPr wrap="none" anchor="ctr"/>
          <a:lstStyle/>
          <a:p>
            <a:endParaRPr lang="en-US"/>
          </a:p>
        </p:txBody>
      </p:sp>
      <p:sp>
        <p:nvSpPr>
          <p:cNvPr id="79886"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79887" name="Text Box 18"/>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79888" name="Text Box 19"/>
          <p:cNvSpPr txBox="1">
            <a:spLocks noChangeArrowheads="1"/>
          </p:cNvSpPr>
          <p:nvPr/>
        </p:nvSpPr>
        <p:spPr bwMode="auto">
          <a:xfrm>
            <a:off x="657225" y="228600"/>
            <a:ext cx="8824913" cy="954088"/>
          </a:xfrm>
          <a:prstGeom prst="rect">
            <a:avLst/>
          </a:prstGeom>
          <a:noFill/>
          <a:ln w="9525">
            <a:noFill/>
            <a:miter lim="800000"/>
            <a:headEnd/>
            <a:tailEnd/>
          </a:ln>
        </p:spPr>
        <p:txBody>
          <a:bodyPr wrap="none">
            <a:spAutoFit/>
          </a:bodyPr>
          <a:lstStyle/>
          <a:p>
            <a:r>
              <a:rPr lang="en-US" sz="2800" b="1">
                <a:latin typeface="Arial Unicode MS" pitchFamily="34" charset="-128"/>
              </a:rPr>
              <a:t>Cohort Study of Sleeping Duration and Heart Disease:</a:t>
            </a:r>
          </a:p>
          <a:p>
            <a:r>
              <a:rPr lang="en-US" sz="2800" b="1">
                <a:latin typeface="Arial Unicode MS" pitchFamily="34" charset="-128"/>
              </a:rPr>
              <a:t>  Depiction of Selection Bias</a:t>
            </a:r>
          </a:p>
        </p:txBody>
      </p:sp>
      <p:sp>
        <p:nvSpPr>
          <p:cNvPr id="240660" name="Text Box 20"/>
          <p:cNvSpPr txBox="1">
            <a:spLocks noChangeArrowheads="1"/>
          </p:cNvSpPr>
          <p:nvPr/>
        </p:nvSpPr>
        <p:spPr bwMode="auto">
          <a:xfrm>
            <a:off x="5295900" y="1219200"/>
            <a:ext cx="4648200" cy="2246769"/>
          </a:xfrm>
          <a:prstGeom prst="rect">
            <a:avLst/>
          </a:prstGeom>
          <a:noFill/>
          <a:ln w="9525" algn="ctr">
            <a:noFill/>
            <a:miter lim="800000"/>
            <a:headEnd/>
            <a:tailEnd/>
          </a:ln>
          <a:effectLst/>
        </p:spPr>
        <p:txBody>
          <a:bodyPr>
            <a:spAutoFit/>
          </a:bodyPr>
          <a:lstStyle/>
          <a:p>
            <a:pPr algn="l">
              <a:spcBef>
                <a:spcPct val="50000"/>
              </a:spcBef>
              <a:defRPr/>
            </a:pPr>
            <a:r>
              <a:rPr lang="en-US" sz="2000" dirty="0">
                <a:latin typeface="+mj-lt"/>
              </a:rPr>
              <a:t>Will tend to select persons with:</a:t>
            </a:r>
          </a:p>
          <a:p>
            <a:pPr algn="l">
              <a:spcBef>
                <a:spcPct val="50000"/>
              </a:spcBef>
              <a:defRPr/>
            </a:pPr>
            <a:r>
              <a:rPr lang="en-US" sz="2000" dirty="0">
                <a:latin typeface="+mj-lt"/>
              </a:rPr>
              <a:t>-- organized lifestyles </a:t>
            </a:r>
            <a:r>
              <a:rPr lang="en-US" sz="2000" dirty="0" smtClean="0">
                <a:latin typeface="+mj-lt"/>
              </a:rPr>
              <a:t>(they have time to volunteer </a:t>
            </a:r>
            <a:r>
              <a:rPr lang="en-US" sz="2000" i="1" dirty="0" smtClean="0">
                <a:latin typeface="+mj-lt"/>
              </a:rPr>
              <a:t>and</a:t>
            </a:r>
            <a:r>
              <a:rPr lang="en-US" sz="2000" dirty="0" smtClean="0">
                <a:latin typeface="+mj-lt"/>
              </a:rPr>
              <a:t>  time to sleep)</a:t>
            </a:r>
            <a:endParaRPr lang="en-US" sz="2000" dirty="0">
              <a:latin typeface="+mj-lt"/>
            </a:endParaRPr>
          </a:p>
          <a:p>
            <a:pPr algn="l">
              <a:spcBef>
                <a:spcPct val="50000"/>
              </a:spcBef>
              <a:defRPr/>
            </a:pPr>
            <a:r>
              <a:rPr lang="en-US" sz="2000" dirty="0">
                <a:latin typeface="+mj-lt"/>
              </a:rPr>
              <a:t>-- family history of heart disease </a:t>
            </a:r>
            <a:r>
              <a:rPr lang="en-US" sz="2000" dirty="0" smtClean="0">
                <a:latin typeface="+mj-lt"/>
              </a:rPr>
              <a:t>(they have motivation for this research </a:t>
            </a:r>
            <a:r>
              <a:rPr lang="en-US" sz="2000" i="1" dirty="0" smtClean="0">
                <a:latin typeface="+mj-lt"/>
              </a:rPr>
              <a:t>and</a:t>
            </a:r>
            <a:r>
              <a:rPr lang="en-US" sz="2000" dirty="0" smtClean="0">
                <a:latin typeface="+mj-lt"/>
              </a:rPr>
              <a:t> are at risk for heart disease)</a:t>
            </a:r>
            <a:endParaRPr lang="en-US" sz="2000" dirty="0">
              <a:latin typeface="+mj-lt"/>
            </a:endParaRPr>
          </a:p>
        </p:txBody>
      </p:sp>
      <p:sp>
        <p:nvSpPr>
          <p:cNvPr id="19" name="Text Box 20"/>
          <p:cNvSpPr txBox="1">
            <a:spLocks noChangeArrowheads="1"/>
          </p:cNvSpPr>
          <p:nvPr/>
        </p:nvSpPr>
        <p:spPr bwMode="auto">
          <a:xfrm>
            <a:off x="190500" y="5334000"/>
            <a:ext cx="4953000" cy="1016000"/>
          </a:xfrm>
          <a:prstGeom prst="rect">
            <a:avLst/>
          </a:prstGeom>
          <a:noFill/>
          <a:ln w="9525" algn="ctr">
            <a:noFill/>
            <a:miter lim="800000"/>
            <a:headEnd/>
            <a:tailEnd/>
          </a:ln>
          <a:effectLst/>
        </p:spPr>
        <p:txBody>
          <a:bodyPr>
            <a:spAutoFit/>
          </a:bodyPr>
          <a:lstStyle/>
          <a:p>
            <a:pPr algn="l">
              <a:spcBef>
                <a:spcPct val="50000"/>
              </a:spcBef>
              <a:defRPr/>
            </a:pPr>
            <a:r>
              <a:rPr lang="en-US" sz="2400" dirty="0">
                <a:latin typeface="+mj-lt"/>
              </a:rPr>
              <a:t>Recruitment:  </a:t>
            </a:r>
          </a:p>
          <a:p>
            <a:pPr algn="l">
              <a:spcBef>
                <a:spcPct val="50000"/>
              </a:spcBef>
              <a:defRPr/>
            </a:pPr>
            <a:r>
              <a:rPr lang="en-US" sz="2400" dirty="0">
                <a:latin typeface="+mj-lt"/>
              </a:rPr>
              <a:t>Volunteers from </a:t>
            </a:r>
            <a:r>
              <a:rPr lang="en-US" sz="2400" dirty="0" smtClean="0">
                <a:latin typeface="+mj-lt"/>
              </a:rPr>
              <a:t>community</a:t>
            </a:r>
            <a:endParaRPr lang="en-US" sz="2400" dirty="0">
              <a:latin typeface="+mj-lt"/>
            </a:endParaRPr>
          </a:p>
        </p:txBody>
      </p:sp>
      <p:sp>
        <p:nvSpPr>
          <p:cNvPr id="79891" name="Line 13"/>
          <p:cNvSpPr>
            <a:spLocks noChangeShapeType="1"/>
          </p:cNvSpPr>
          <p:nvPr/>
        </p:nvSpPr>
        <p:spPr bwMode="auto">
          <a:xfrm>
            <a:off x="3390900" y="24384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20" name="Text Box 20"/>
          <p:cNvSpPr txBox="1">
            <a:spLocks noChangeArrowheads="1"/>
          </p:cNvSpPr>
          <p:nvPr/>
        </p:nvSpPr>
        <p:spPr bwMode="auto">
          <a:xfrm>
            <a:off x="8343900" y="3963037"/>
            <a:ext cx="2095500" cy="1015663"/>
          </a:xfrm>
          <a:prstGeom prst="rect">
            <a:avLst/>
          </a:prstGeom>
          <a:noFill/>
          <a:ln w="9525" algn="ctr">
            <a:noFill/>
            <a:miter lim="800000"/>
            <a:headEnd/>
            <a:tailEnd/>
          </a:ln>
          <a:effectLst/>
        </p:spPr>
        <p:txBody>
          <a:bodyPr wrap="square">
            <a:spAutoFit/>
          </a:bodyPr>
          <a:lstStyle/>
          <a:p>
            <a:pPr algn="l">
              <a:spcBef>
                <a:spcPct val="50000"/>
              </a:spcBef>
              <a:defRPr/>
            </a:pPr>
            <a:r>
              <a:rPr lang="en-US" sz="2000" dirty="0" smtClean="0">
                <a:latin typeface="+mj-lt"/>
              </a:rPr>
              <a:t>Bias: overestimation of effect</a:t>
            </a:r>
            <a:endParaRPr lang="en-US" sz="2000" dirty="0">
              <a:latin typeface="+mj-lt"/>
            </a:endParaRPr>
          </a:p>
        </p:txBody>
      </p:sp>
      <p:sp>
        <p:nvSpPr>
          <p:cNvPr id="21" name="Oval 20"/>
          <p:cNvSpPr/>
          <p:nvPr/>
        </p:nvSpPr>
        <p:spPr bwMode="auto">
          <a:xfrm>
            <a:off x="3086100" y="1828800"/>
            <a:ext cx="1143000" cy="2057400"/>
          </a:xfrm>
          <a:prstGeom prst="ellipse">
            <a:avLst/>
          </a:prstGeom>
          <a:no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2" name="Oval 21"/>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1333500" y="20574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1409700" y="2971800"/>
            <a:ext cx="3124200" cy="762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8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8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8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88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animBg="1"/>
      <p:bldP spid="79884" grpId="0" animBg="1"/>
      <p:bldP spid="79885" grpId="0" animBg="1"/>
      <p:bldP spid="240660" grpId="0"/>
      <p:bldP spid="19" grpId="0"/>
      <p:bldP spid="79891" grpId="0" animBg="1"/>
      <p:bldP spid="20" grpId="0"/>
      <p:bldP spid="21" grpId="0" animBg="1"/>
      <p:bldP spid="22" grpId="0" animBg="1"/>
      <p:bldP spid="23" grpId="0" animBg="1"/>
      <p:bldP spid="2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47700" y="76200"/>
            <a:ext cx="8943975" cy="533400"/>
          </a:xfrm>
        </p:spPr>
        <p:txBody>
          <a:bodyPr/>
          <a:lstStyle/>
          <a:p>
            <a:r>
              <a:rPr lang="en-US" sz="2800" dirty="0" smtClean="0"/>
              <a:t>For Selection Bias to Occur at the Cohort Front End</a:t>
            </a:r>
          </a:p>
        </p:txBody>
      </p:sp>
      <p:sp>
        <p:nvSpPr>
          <p:cNvPr id="80899" name="Rectangle 3"/>
          <p:cNvSpPr>
            <a:spLocks noGrp="1" noChangeArrowheads="1"/>
          </p:cNvSpPr>
          <p:nvPr>
            <p:ph type="body" idx="1"/>
          </p:nvPr>
        </p:nvSpPr>
        <p:spPr>
          <a:xfrm>
            <a:off x="400050" y="838200"/>
            <a:ext cx="9620250" cy="5181600"/>
          </a:xfrm>
        </p:spPr>
        <p:txBody>
          <a:bodyPr/>
          <a:lstStyle/>
          <a:p>
            <a:r>
              <a:rPr lang="en-US" sz="2400" smtClean="0"/>
              <a:t>Need: A person’s selection must be influenced by/associated with BOTH his/her exposure and outcome</a:t>
            </a:r>
          </a:p>
        </p:txBody>
      </p:sp>
      <p:grpSp>
        <p:nvGrpSpPr>
          <p:cNvPr id="2" name="Group 60"/>
          <p:cNvGrpSpPr>
            <a:grpSpLocks/>
          </p:cNvGrpSpPr>
          <p:nvPr/>
        </p:nvGrpSpPr>
        <p:grpSpPr bwMode="auto">
          <a:xfrm>
            <a:off x="0" y="1663700"/>
            <a:ext cx="10248900" cy="2298700"/>
            <a:chOff x="240" y="2929"/>
            <a:chExt cx="6456" cy="1448"/>
          </a:xfrm>
        </p:grpSpPr>
        <p:sp>
          <p:nvSpPr>
            <p:cNvPr id="80901" name="Text Box 51"/>
            <p:cNvSpPr txBox="1">
              <a:spLocks noChangeArrowheads="1"/>
            </p:cNvSpPr>
            <p:nvPr/>
          </p:nvSpPr>
          <p:spPr bwMode="auto">
            <a:xfrm>
              <a:off x="4920" y="4047"/>
              <a:ext cx="1776"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Heart disease</a:t>
              </a:r>
            </a:p>
          </p:txBody>
        </p:sp>
        <p:sp>
          <p:nvSpPr>
            <p:cNvPr id="80902" name="Line 52"/>
            <p:cNvSpPr>
              <a:spLocks noChangeShapeType="1"/>
            </p:cNvSpPr>
            <p:nvPr/>
          </p:nvSpPr>
          <p:spPr bwMode="auto">
            <a:xfrm>
              <a:off x="1320" y="3513"/>
              <a:ext cx="1056" cy="144"/>
            </a:xfrm>
            <a:prstGeom prst="line">
              <a:avLst/>
            </a:prstGeom>
            <a:noFill/>
            <a:ln w="28575">
              <a:solidFill>
                <a:schemeClr val="tx1"/>
              </a:solidFill>
              <a:round/>
              <a:headEnd/>
              <a:tailEnd type="triangle" w="med" len="med"/>
            </a:ln>
          </p:spPr>
          <p:txBody>
            <a:bodyPr wrap="none" anchor="ctr"/>
            <a:lstStyle/>
            <a:p>
              <a:endParaRPr lang="en-US"/>
            </a:p>
          </p:txBody>
        </p:sp>
        <p:sp>
          <p:nvSpPr>
            <p:cNvPr id="80903" name="Text Box 53"/>
            <p:cNvSpPr txBox="1">
              <a:spLocks noChangeArrowheads="1"/>
            </p:cNvSpPr>
            <p:nvPr/>
          </p:nvSpPr>
          <p:spPr bwMode="auto">
            <a:xfrm>
              <a:off x="2232" y="3321"/>
              <a:ext cx="2256" cy="601"/>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Self-selection into study</a:t>
              </a:r>
            </a:p>
          </p:txBody>
        </p:sp>
        <p:sp>
          <p:nvSpPr>
            <p:cNvPr id="80904" name="Line 54"/>
            <p:cNvSpPr>
              <a:spLocks noChangeShapeType="1"/>
            </p:cNvSpPr>
            <p:nvPr/>
          </p:nvSpPr>
          <p:spPr bwMode="auto">
            <a:xfrm flipH="1">
              <a:off x="4152" y="3369"/>
              <a:ext cx="864" cy="336"/>
            </a:xfrm>
            <a:prstGeom prst="line">
              <a:avLst/>
            </a:prstGeom>
            <a:noFill/>
            <a:ln w="28575">
              <a:solidFill>
                <a:schemeClr val="tx1"/>
              </a:solidFill>
              <a:round/>
              <a:headEnd/>
              <a:tailEnd type="triangle" w="med" len="med"/>
            </a:ln>
          </p:spPr>
          <p:txBody>
            <a:bodyPr wrap="none" anchor="ctr"/>
            <a:lstStyle/>
            <a:p>
              <a:endParaRPr lang="en-US"/>
            </a:p>
          </p:txBody>
        </p:sp>
        <p:sp>
          <p:nvSpPr>
            <p:cNvPr id="80905" name="Text Box 55"/>
            <p:cNvSpPr txBox="1">
              <a:spLocks noChangeArrowheads="1"/>
            </p:cNvSpPr>
            <p:nvPr/>
          </p:nvSpPr>
          <p:spPr bwMode="auto">
            <a:xfrm>
              <a:off x="240" y="3129"/>
              <a:ext cx="1344" cy="601"/>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Organized lifestyle</a:t>
              </a:r>
            </a:p>
          </p:txBody>
        </p:sp>
        <p:sp>
          <p:nvSpPr>
            <p:cNvPr id="80906" name="Text Box 56"/>
            <p:cNvSpPr txBox="1">
              <a:spLocks noChangeArrowheads="1"/>
            </p:cNvSpPr>
            <p:nvPr/>
          </p:nvSpPr>
          <p:spPr bwMode="auto">
            <a:xfrm>
              <a:off x="4728" y="2929"/>
              <a:ext cx="1584" cy="872"/>
            </a:xfrm>
            <a:prstGeom prst="rect">
              <a:avLst/>
            </a:prstGeom>
            <a:noFill/>
            <a:ln w="9525" algn="ctr">
              <a:noFill/>
              <a:miter lim="800000"/>
              <a:headEnd/>
              <a:tailEnd/>
            </a:ln>
          </p:spPr>
          <p:txBody>
            <a:bodyPr wrap="square">
              <a:spAutoFit/>
            </a:bodyPr>
            <a:lstStyle/>
            <a:p>
              <a:pPr>
                <a:spcBef>
                  <a:spcPct val="50000"/>
                </a:spcBef>
              </a:pPr>
              <a:r>
                <a:rPr lang="en-US" sz="2800" dirty="0">
                  <a:solidFill>
                    <a:srgbClr val="FF0000"/>
                  </a:solidFill>
                  <a:latin typeface="Arial" charset="0"/>
                </a:rPr>
                <a:t>Family history of heart disease</a:t>
              </a:r>
            </a:p>
          </p:txBody>
        </p:sp>
        <p:sp>
          <p:nvSpPr>
            <p:cNvPr id="80907" name="Text Box 57"/>
            <p:cNvSpPr txBox="1">
              <a:spLocks noChangeArrowheads="1"/>
            </p:cNvSpPr>
            <p:nvPr/>
          </p:nvSpPr>
          <p:spPr bwMode="auto">
            <a:xfrm>
              <a:off x="744" y="4041"/>
              <a:ext cx="1680"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Sleep duration</a:t>
              </a:r>
            </a:p>
          </p:txBody>
        </p:sp>
        <p:sp>
          <p:nvSpPr>
            <p:cNvPr id="80908" name="Line 58"/>
            <p:cNvSpPr>
              <a:spLocks noChangeShapeType="1"/>
            </p:cNvSpPr>
            <p:nvPr/>
          </p:nvSpPr>
          <p:spPr bwMode="auto">
            <a:xfrm>
              <a:off x="936" y="3801"/>
              <a:ext cx="240" cy="288"/>
            </a:xfrm>
            <a:prstGeom prst="line">
              <a:avLst/>
            </a:prstGeom>
            <a:noFill/>
            <a:ln w="28575">
              <a:solidFill>
                <a:schemeClr val="tx1"/>
              </a:solidFill>
              <a:round/>
              <a:headEnd/>
              <a:tailEnd type="triangle" w="med" len="med"/>
            </a:ln>
          </p:spPr>
          <p:txBody>
            <a:bodyPr wrap="none" anchor="ctr"/>
            <a:lstStyle/>
            <a:p>
              <a:endParaRPr lang="en-US"/>
            </a:p>
          </p:txBody>
        </p:sp>
        <p:sp>
          <p:nvSpPr>
            <p:cNvPr id="80909" name="Line 59"/>
            <p:cNvSpPr>
              <a:spLocks noChangeShapeType="1"/>
            </p:cNvSpPr>
            <p:nvPr/>
          </p:nvSpPr>
          <p:spPr bwMode="auto">
            <a:xfrm>
              <a:off x="5736" y="3801"/>
              <a:ext cx="192" cy="240"/>
            </a:xfrm>
            <a:prstGeom prst="line">
              <a:avLst/>
            </a:prstGeom>
            <a:noFill/>
            <a:ln w="28575">
              <a:solidFill>
                <a:schemeClr val="tx1"/>
              </a:solidFill>
              <a:round/>
              <a:headEnd/>
              <a:tailEnd type="triangle" w="med" len="med"/>
            </a:ln>
          </p:spPr>
          <p:txBody>
            <a:bodyPr wrap="none" anchor="ctr"/>
            <a:lstStyle/>
            <a:p>
              <a:endParaRPr lang="en-US"/>
            </a:p>
          </p:txBody>
        </p:sp>
      </p:grpSp>
      <p:sp>
        <p:nvSpPr>
          <p:cNvPr id="14" name="TextBox 13"/>
          <p:cNvSpPr txBox="1"/>
          <p:nvPr/>
        </p:nvSpPr>
        <p:spPr>
          <a:xfrm>
            <a:off x="342900" y="4572000"/>
            <a:ext cx="6096000" cy="1569660"/>
          </a:xfrm>
          <a:prstGeom prst="rect">
            <a:avLst/>
          </a:prstGeom>
          <a:noFill/>
        </p:spPr>
        <p:txBody>
          <a:bodyPr wrap="square" rtlCol="0">
            <a:spAutoFit/>
          </a:bodyPr>
          <a:lstStyle/>
          <a:p>
            <a:r>
              <a:rPr lang="en-US" sz="2400" dirty="0" smtClean="0">
                <a:latin typeface="+mn-lt"/>
              </a:rPr>
              <a:t>This might have been called confounding in the past but greater clarity between selection bias and confounding has recently emerged.</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76"/>
          <a:stretch/>
        </p:blipFill>
        <p:spPr bwMode="auto">
          <a:xfrm>
            <a:off x="1409700" y="875793"/>
            <a:ext cx="5656458" cy="362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3" name="Rectangle 3"/>
          <p:cNvSpPr>
            <a:spLocks noGrp="1" noChangeArrowheads="1"/>
          </p:cNvSpPr>
          <p:nvPr>
            <p:ph type="title"/>
          </p:nvPr>
        </p:nvSpPr>
        <p:spPr>
          <a:xfrm>
            <a:off x="152400" y="228600"/>
            <a:ext cx="9944100" cy="533400"/>
          </a:xfrm>
        </p:spPr>
        <p:txBody>
          <a:bodyPr/>
          <a:lstStyle/>
          <a:p>
            <a:r>
              <a:rPr lang="en-US" sz="2400" dirty="0" smtClean="0"/>
              <a:t>Mechanisms of Unequal Selection Probabilities in Cohort Studies:    Mechanism #2:  Retention During Follow-up</a:t>
            </a:r>
          </a:p>
        </p:txBody>
      </p:sp>
      <p:sp>
        <p:nvSpPr>
          <p:cNvPr id="81924" name="Rectangle 4"/>
          <p:cNvSpPr>
            <a:spLocks noGrp="1" noChangeArrowheads="1"/>
          </p:cNvSpPr>
          <p:nvPr>
            <p:ph type="body" idx="1"/>
          </p:nvPr>
        </p:nvSpPr>
        <p:spPr>
          <a:xfrm>
            <a:off x="190500" y="4343400"/>
            <a:ext cx="9982200" cy="1828800"/>
          </a:xfrm>
        </p:spPr>
        <p:txBody>
          <a:bodyPr/>
          <a:lstStyle/>
          <a:p>
            <a:pPr lvl="1"/>
            <a:endParaRPr lang="en-US" sz="800" dirty="0" smtClean="0"/>
          </a:p>
          <a:p>
            <a:pPr lvl="1"/>
            <a:r>
              <a:rPr lang="en-US" sz="2400" dirty="0" smtClean="0"/>
              <a:t> Forces that determine length of participation (i.e., who ultimately stays in the analysis) are a cause of selection bias in cohorts</a:t>
            </a:r>
          </a:p>
          <a:p>
            <a:pPr lvl="1"/>
            <a:r>
              <a:rPr lang="en-US" sz="2400" dirty="0" smtClean="0"/>
              <a:t> Failure to complete participation comes in one of two ways:</a:t>
            </a:r>
          </a:p>
          <a:p>
            <a:pPr lvl="2"/>
            <a:r>
              <a:rPr lang="en-US" dirty="0" smtClean="0"/>
              <a:t>Drop-outs (loss to follow-up)</a:t>
            </a:r>
          </a:p>
          <a:p>
            <a:pPr lvl="2"/>
            <a:r>
              <a:rPr lang="en-US" dirty="0" smtClean="0"/>
              <a:t>Competing events (if relevant)</a:t>
            </a:r>
          </a:p>
        </p:txBody>
      </p:sp>
      <p:sp>
        <p:nvSpPr>
          <p:cNvPr id="81925"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a:latin typeface="Arial" charset="0"/>
            </a:endParaRPr>
          </a:p>
        </p:txBody>
      </p:sp>
      <p:sp>
        <p:nvSpPr>
          <p:cNvPr id="81927" name="Freeform 8"/>
          <p:cNvSpPr>
            <a:spLocks/>
          </p:cNvSpPr>
          <p:nvPr/>
        </p:nvSpPr>
        <p:spPr bwMode="auto">
          <a:xfrm>
            <a:off x="38100" y="1676400"/>
            <a:ext cx="3048000" cy="4267200"/>
          </a:xfrm>
          <a:custGeom>
            <a:avLst/>
            <a:gdLst>
              <a:gd name="T0" fmla="*/ 504 w 2088"/>
              <a:gd name="T1" fmla="*/ 2544 h 2544"/>
              <a:gd name="T2" fmla="*/ 264 w 2088"/>
              <a:gd name="T3" fmla="*/ 1104 h 2544"/>
              <a:gd name="T4" fmla="*/ 2088 w 2088"/>
              <a:gd name="T5" fmla="*/ 0 h 2544"/>
              <a:gd name="T6" fmla="*/ 0 60000 65536"/>
              <a:gd name="T7" fmla="*/ 0 60000 65536"/>
              <a:gd name="T8" fmla="*/ 0 60000 65536"/>
              <a:gd name="T9" fmla="*/ 0 w 2088"/>
              <a:gd name="T10" fmla="*/ 0 h 2544"/>
              <a:gd name="T11" fmla="*/ 2088 w 2088"/>
              <a:gd name="T12" fmla="*/ 2544 h 2544"/>
            </a:gdLst>
            <a:ahLst/>
            <a:cxnLst>
              <a:cxn ang="T6">
                <a:pos x="T0" y="T1"/>
              </a:cxn>
              <a:cxn ang="T7">
                <a:pos x="T2" y="T3"/>
              </a:cxn>
              <a:cxn ang="T8">
                <a:pos x="T4" y="T5"/>
              </a:cxn>
            </a:cxnLst>
            <a:rect l="T9" t="T10" r="T11" b="T12"/>
            <a:pathLst>
              <a:path w="2088" h="2544">
                <a:moveTo>
                  <a:pt x="504" y="2544"/>
                </a:moveTo>
                <a:cubicBezTo>
                  <a:pt x="252" y="2036"/>
                  <a:pt x="0" y="1528"/>
                  <a:pt x="264" y="1104"/>
                </a:cubicBezTo>
                <a:cubicBezTo>
                  <a:pt x="528" y="680"/>
                  <a:pt x="1784" y="184"/>
                  <a:pt x="2088"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81929" name="Line 10"/>
          <p:cNvSpPr>
            <a:spLocks noChangeShapeType="1"/>
          </p:cNvSpPr>
          <p:nvPr/>
        </p:nvSpPr>
        <p:spPr bwMode="auto">
          <a:xfrm flipV="1">
            <a:off x="2095500" y="1676400"/>
            <a:ext cx="266700" cy="533400"/>
          </a:xfrm>
          <a:prstGeom prst="line">
            <a:avLst/>
          </a:prstGeom>
          <a:noFill/>
          <a:ln w="9525">
            <a:solidFill>
              <a:schemeClr val="tx1"/>
            </a:solidFill>
            <a:round/>
            <a:headEnd/>
            <a:tailEnd type="stealth" w="med" len="med"/>
          </a:ln>
        </p:spPr>
        <p:txBody>
          <a:bodyPr wrap="none" anchor="ctr"/>
          <a:lstStyle/>
          <a:p>
            <a:endParaRPr lang="en-US"/>
          </a:p>
        </p:txBody>
      </p:sp>
      <p:sp>
        <p:nvSpPr>
          <p:cNvPr id="8" name="Oval 7"/>
          <p:cNvSpPr/>
          <p:nvPr/>
        </p:nvSpPr>
        <p:spPr>
          <a:xfrm>
            <a:off x="2933700" y="1058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Oval 8"/>
          <p:cNvSpPr/>
          <p:nvPr/>
        </p:nvSpPr>
        <p:spPr>
          <a:xfrm>
            <a:off x="4116259" y="117683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Oval 9"/>
          <p:cNvSpPr/>
          <p:nvPr/>
        </p:nvSpPr>
        <p:spPr>
          <a:xfrm>
            <a:off x="4762500" y="129539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Oval 10"/>
          <p:cNvSpPr/>
          <p:nvPr/>
        </p:nvSpPr>
        <p:spPr>
          <a:xfrm>
            <a:off x="5738361" y="14139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 y="76200"/>
            <a:ext cx="10210800" cy="1143000"/>
          </a:xfrm>
        </p:spPr>
        <p:txBody>
          <a:bodyPr/>
          <a:lstStyle/>
          <a:p>
            <a:r>
              <a:rPr lang="en-US" sz="2800" dirty="0" smtClean="0"/>
              <a:t>When do Losses to Follow-up (Drop outs) Cause </a:t>
            </a:r>
            <a:br>
              <a:rPr lang="en-US" sz="2800" dirty="0" smtClean="0"/>
            </a:br>
            <a:r>
              <a:rPr lang="en-US" sz="2800" dirty="0" smtClean="0"/>
              <a:t>Selection Bias  in Cohort Studies?</a:t>
            </a:r>
          </a:p>
        </p:txBody>
      </p:sp>
      <p:sp>
        <p:nvSpPr>
          <p:cNvPr id="82947" name="Rectangle 3"/>
          <p:cNvSpPr>
            <a:spLocks noGrp="1" noChangeArrowheads="1"/>
          </p:cNvSpPr>
          <p:nvPr>
            <p:ph type="body" idx="1"/>
          </p:nvPr>
        </p:nvSpPr>
        <p:spPr>
          <a:xfrm>
            <a:off x="76200" y="1371600"/>
            <a:ext cx="10248900" cy="5334000"/>
          </a:xfrm>
        </p:spPr>
        <p:txBody>
          <a:bodyPr/>
          <a:lstStyle/>
          <a:p>
            <a:pPr>
              <a:spcBef>
                <a:spcPct val="0"/>
              </a:spcBef>
            </a:pPr>
            <a:r>
              <a:rPr lang="en-US" sz="2400" dirty="0" smtClean="0"/>
              <a:t>When dropping out is</a:t>
            </a:r>
          </a:p>
          <a:p>
            <a:pPr lvl="1">
              <a:spcBef>
                <a:spcPct val="0"/>
              </a:spcBef>
            </a:pPr>
            <a:r>
              <a:rPr lang="en-US" sz="2400" dirty="0" smtClean="0"/>
              <a:t>Directly related to or associated with exposure; </a:t>
            </a:r>
            <a:r>
              <a:rPr lang="en-US" sz="2400" u="sng" dirty="0" smtClean="0"/>
              <a:t>and</a:t>
            </a:r>
          </a:p>
          <a:p>
            <a:pPr lvl="1">
              <a:spcBef>
                <a:spcPct val="0"/>
              </a:spcBef>
            </a:pPr>
            <a:r>
              <a:rPr lang="en-US" sz="2400" dirty="0" smtClean="0"/>
              <a:t>Directly related to or associated with outcome</a:t>
            </a:r>
          </a:p>
          <a:p>
            <a:pPr lvl="1">
              <a:spcBef>
                <a:spcPct val="0"/>
              </a:spcBef>
            </a:pPr>
            <a:endParaRPr lang="en-US" sz="1200" dirty="0" smtClean="0"/>
          </a:p>
          <a:p>
            <a:pPr>
              <a:spcBef>
                <a:spcPct val="0"/>
              </a:spcBef>
            </a:pPr>
            <a:r>
              <a:rPr lang="en-US" sz="2400" dirty="0"/>
              <a:t>Basis of popular adage:  “selection bias will occur when losses are related to exposure and outcome”</a:t>
            </a:r>
          </a:p>
          <a:p>
            <a:pPr lvl="1">
              <a:spcBef>
                <a:spcPct val="0"/>
              </a:spcBef>
            </a:pPr>
            <a:endParaRPr lang="en-US" sz="2000" dirty="0"/>
          </a:p>
          <a:p>
            <a:pPr marL="57150" indent="0">
              <a:spcBef>
                <a:spcPct val="0"/>
              </a:spcBef>
              <a:buNone/>
            </a:pPr>
            <a:r>
              <a:rPr lang="en-US" sz="2400" u="sng" dirty="0" smtClean="0"/>
              <a:t>Another way of thinking about it:</a:t>
            </a:r>
          </a:p>
          <a:p>
            <a:pPr>
              <a:spcBef>
                <a:spcPct val="0"/>
              </a:spcBef>
            </a:pPr>
            <a:r>
              <a:rPr lang="en-US" sz="2400" dirty="0" smtClean="0"/>
              <a:t>When losses, in at least one exposure group, have different incidence of outcome than those who remain (i.e., informative censoring)</a:t>
            </a:r>
          </a:p>
          <a:p>
            <a:pPr lvl="1">
              <a:spcBef>
                <a:spcPct val="0"/>
              </a:spcBef>
            </a:pPr>
            <a:r>
              <a:rPr lang="en-US" sz="2400" dirty="0" smtClean="0"/>
              <a:t>AND</a:t>
            </a:r>
            <a:r>
              <a:rPr lang="en-US" sz="3200" dirty="0" smtClean="0"/>
              <a:t> </a:t>
            </a:r>
            <a:endParaRPr lang="en-US" sz="600" dirty="0" smtClean="0"/>
          </a:p>
          <a:p>
            <a:pPr>
              <a:lnSpc>
                <a:spcPct val="110000"/>
              </a:lnSpc>
            </a:pPr>
            <a:r>
              <a:rPr lang="en-US" sz="2400" dirty="0" smtClean="0"/>
              <a:t>Magnitude of informative censoring differs across exposure groups</a:t>
            </a:r>
          </a:p>
          <a:p>
            <a:pPr>
              <a:lnSpc>
                <a:spcPct val="110000"/>
              </a:lnSpc>
            </a:pPr>
            <a:endParaRPr lang="en-US" sz="1200" dirty="0" smtClean="0"/>
          </a:p>
          <a:p>
            <a:pPr>
              <a:lnSpc>
                <a:spcPct val="110000"/>
              </a:lnSpc>
            </a:pPr>
            <a:endParaRPr lang="en-US" sz="1200" dirty="0" smtClean="0"/>
          </a:p>
          <a:p>
            <a:pPr>
              <a:lnSpc>
                <a:spcPct val="110000"/>
              </a:lnSpc>
            </a:pPr>
            <a:endParaRPr lang="en-US" sz="800" dirty="0" smtClean="0"/>
          </a:p>
          <a:p>
            <a:pPr>
              <a:lnSpc>
                <a:spcPct val="110000"/>
              </a:lnSpc>
            </a:pPr>
            <a:endParaRPr lang="en-US" sz="2000" dirty="0" smtClean="0"/>
          </a:p>
        </p:txBody>
      </p:sp>
      <p:sp>
        <p:nvSpPr>
          <p:cNvPr id="82948" name="Text Box 4"/>
          <p:cNvSpPr txBox="1">
            <a:spLocks noChangeArrowheads="1"/>
          </p:cNvSpPr>
          <p:nvPr/>
        </p:nvSpPr>
        <p:spPr bwMode="auto">
          <a:xfrm>
            <a:off x="2705100" y="5486400"/>
            <a:ext cx="1905000" cy="579438"/>
          </a:xfrm>
          <a:prstGeom prst="rect">
            <a:avLst/>
          </a:prstGeom>
          <a:noFill/>
          <a:ln w="9525" algn="ctr">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666750" y="533400"/>
            <a:ext cx="9620250" cy="5181600"/>
          </a:xfrm>
        </p:spPr>
        <p:txBody>
          <a:bodyPr/>
          <a:lstStyle/>
          <a:p>
            <a:r>
              <a:rPr lang="en-US" sz="2400" dirty="0" smtClean="0"/>
              <a:t>Need: A person’s </a:t>
            </a:r>
            <a:r>
              <a:rPr lang="en-US" sz="2400" dirty="0" smtClean="0">
                <a:solidFill>
                  <a:srgbClr val="FF0000"/>
                </a:solidFill>
              </a:rPr>
              <a:t>retention</a:t>
            </a:r>
            <a:r>
              <a:rPr lang="en-US" sz="2400" dirty="0" smtClean="0"/>
              <a:t> must be directly related to / associated with BOTH his/her exposure and outcome</a:t>
            </a:r>
            <a:endParaRPr lang="en-US" sz="2400" b="1" dirty="0" smtClean="0"/>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1104" cy="240"/>
            </a:xfrm>
            <a:prstGeom prst="line">
              <a:avLst/>
            </a:prstGeom>
            <a:noFill/>
            <a:ln w="28575">
              <a:solidFill>
                <a:schemeClr val="tx1"/>
              </a:solidFill>
              <a:round/>
              <a:headEnd/>
              <a:tailEnd type="triangle" w="med" len="med"/>
            </a:ln>
          </p:spPr>
          <p:txBody>
            <a:bodyPr wrap="none" anchor="ctr"/>
            <a:lstStyle/>
            <a:p>
              <a:endParaRPr lang="en-US"/>
            </a:p>
          </p:txBody>
        </p:sp>
        <p:sp>
          <p:nvSpPr>
            <p:cNvPr id="55332" name="Line 5"/>
            <p:cNvSpPr>
              <a:spLocks noChangeShapeType="1"/>
            </p:cNvSpPr>
            <p:nvPr/>
          </p:nvSpPr>
          <p:spPr bwMode="auto">
            <a:xfrm flipH="1" flipV="1">
              <a:off x="4008" y="1449"/>
              <a:ext cx="1200" cy="240"/>
            </a:xfrm>
            <a:prstGeom prst="line">
              <a:avLst/>
            </a:prstGeom>
            <a:noFill/>
            <a:ln w="28575">
              <a:solidFill>
                <a:schemeClr val="tx1"/>
              </a:solidFill>
              <a:round/>
              <a:headEnd/>
              <a:tailEnd type="triangle" w="med" len="med"/>
            </a:ln>
          </p:spPr>
          <p:txBody>
            <a:bodyPr wrap="none" anchor="ctr"/>
            <a:lstStyle/>
            <a:p>
              <a:endParaRPr lang="en-US"/>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32"/>
              <a:ext cx="1584" cy="173"/>
            </a:xfrm>
            <a:prstGeom prst="line">
              <a:avLst/>
            </a:prstGeom>
            <a:noFill/>
            <a:ln w="28575">
              <a:solidFill>
                <a:schemeClr val="tx1"/>
              </a:solidFill>
              <a:round/>
              <a:headEnd/>
              <a:tailEnd type="triangle" w="med" len="med"/>
            </a:ln>
          </p:spPr>
          <p:txBody>
            <a:bodyPr wrap="none" anchor="ctr"/>
            <a:lstStyle/>
            <a:p>
              <a:endParaRPr lang="en-US"/>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11" name="Line 54"/>
            <p:cNvSpPr>
              <a:spLocks noChangeShapeType="1"/>
            </p:cNvSpPr>
            <p:nvPr/>
          </p:nvSpPr>
          <p:spPr bwMode="auto">
            <a:xfrm flipH="1" flipV="1">
              <a:off x="3962" y="3535"/>
              <a:ext cx="1198" cy="170"/>
            </a:xfrm>
            <a:prstGeom prst="line">
              <a:avLst/>
            </a:prstGeom>
            <a:noFill/>
            <a:ln w="28575">
              <a:solidFill>
                <a:schemeClr val="tx1"/>
              </a:solidFill>
              <a:round/>
              <a:headEnd/>
              <a:tailEnd type="triangle" w="med" len="med"/>
            </a:ln>
          </p:spPr>
          <p:txBody>
            <a:bodyPr wrap="none" anchor="ctr"/>
            <a:lstStyle/>
            <a:p>
              <a:endParaRPr lang="en-US"/>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a:p>
          </p:txBody>
        </p:sp>
      </p:grpSp>
      <p:sp>
        <p:nvSpPr>
          <p:cNvPr id="41" name="Rectangle 2"/>
          <p:cNvSpPr txBox="1">
            <a:spLocks noChangeArrowheads="1"/>
          </p:cNvSpPr>
          <p:nvPr/>
        </p:nvSpPr>
        <p:spPr bwMode="auto">
          <a:xfrm>
            <a:off x="647700" y="76200"/>
            <a:ext cx="917257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chemeClr val="tx2"/>
                </a:solidFill>
                <a:effectLst/>
                <a:uLnTx/>
                <a:uFillTx/>
                <a:latin typeface="+mj-lt"/>
                <a:ea typeface="+mj-ea"/>
                <a:cs typeface="+mj-cs"/>
              </a:rPr>
              <a:t>For Selection Bias to Occur During Cohort Follow-up</a:t>
            </a:r>
            <a:endParaRPr kumimoji="0" lang="en-US" sz="2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71525" y="-152400"/>
            <a:ext cx="8743950" cy="1143000"/>
          </a:xfrm>
        </p:spPr>
        <p:txBody>
          <a:bodyPr/>
          <a:lstStyle/>
          <a:p>
            <a:r>
              <a:rPr lang="en-US" sz="2800" dirty="0" smtClean="0"/>
              <a:t>Selection Bias Due to Losses to Follow-up</a:t>
            </a:r>
          </a:p>
        </p:txBody>
      </p:sp>
      <p:sp>
        <p:nvSpPr>
          <p:cNvPr id="84995" name="Rectangle 3"/>
          <p:cNvSpPr>
            <a:spLocks noGrp="1" noChangeArrowheads="1"/>
          </p:cNvSpPr>
          <p:nvPr>
            <p:ph type="body" idx="1"/>
          </p:nvPr>
        </p:nvSpPr>
        <p:spPr>
          <a:xfrm>
            <a:off x="304800" y="762000"/>
            <a:ext cx="9791700" cy="4724400"/>
          </a:xfrm>
        </p:spPr>
        <p:txBody>
          <a:bodyPr/>
          <a:lstStyle/>
          <a:p>
            <a:pPr>
              <a:lnSpc>
                <a:spcPct val="110000"/>
              </a:lnSpc>
              <a:buFontTx/>
              <a:buNone/>
            </a:pPr>
            <a:r>
              <a:rPr lang="en-US" sz="2400" dirty="0" smtClean="0"/>
              <a:t>e.g., Cohort study of progression to cirrhosis (liver dysfunction) in hepatitis C virus carriers.  Exposure = IDU vs transfusion recipients </a:t>
            </a:r>
          </a:p>
          <a:p>
            <a:pPr>
              <a:lnSpc>
                <a:spcPct val="110000"/>
              </a:lnSpc>
              <a:buFontTx/>
              <a:buNone/>
            </a:pPr>
            <a:endParaRPr lang="en-US" sz="800" dirty="0" smtClean="0"/>
          </a:p>
          <a:p>
            <a:pPr>
              <a:lnSpc>
                <a:spcPct val="110000"/>
              </a:lnSpc>
              <a:buFontTx/>
              <a:buNone/>
            </a:pPr>
            <a:r>
              <a:rPr lang="en-US" sz="2400" u="sng" dirty="0" smtClean="0"/>
              <a:t>All the ingredients are present for selection bias</a:t>
            </a:r>
            <a:r>
              <a:rPr lang="en-US" sz="2400" dirty="0" smtClean="0"/>
              <a:t>:</a:t>
            </a:r>
          </a:p>
          <a:p>
            <a:pPr>
              <a:lnSpc>
                <a:spcPct val="110000"/>
              </a:lnSpc>
            </a:pPr>
            <a:r>
              <a:rPr lang="en-US" sz="2400" dirty="0" smtClean="0"/>
              <a:t>Informative censoring is likely (outcome directly influences drop out)</a:t>
            </a:r>
          </a:p>
          <a:p>
            <a:pPr lvl="1">
              <a:lnSpc>
                <a:spcPct val="110000"/>
              </a:lnSpc>
            </a:pPr>
            <a:r>
              <a:rPr lang="en-US" sz="2000" dirty="0" smtClean="0"/>
              <a:t>becoming sick with undiagnosed cirrhosis is a reason for loss to follow-up</a:t>
            </a:r>
          </a:p>
          <a:p>
            <a:pPr lvl="1">
              <a:lnSpc>
                <a:spcPct val="110000"/>
              </a:lnSpc>
            </a:pPr>
            <a:r>
              <a:rPr lang="en-US" sz="2000" dirty="0" smtClean="0"/>
              <a:t>persons who are lost to follow-up have greater cirrhosis incidence than those who remain (i.e., informative censoring)</a:t>
            </a:r>
          </a:p>
          <a:p>
            <a:pPr lvl="1">
              <a:lnSpc>
                <a:spcPct val="110000"/>
              </a:lnSpc>
            </a:pPr>
            <a:endParaRPr lang="en-US" sz="800" dirty="0" smtClean="0"/>
          </a:p>
          <a:p>
            <a:pPr>
              <a:lnSpc>
                <a:spcPct val="110000"/>
              </a:lnSpc>
            </a:pPr>
            <a:r>
              <a:rPr lang="en-US" sz="2400" dirty="0" smtClean="0"/>
              <a:t>Exposure directly influences drop out</a:t>
            </a:r>
          </a:p>
          <a:p>
            <a:pPr lvl="1">
              <a:lnSpc>
                <a:spcPct val="110000"/>
              </a:lnSpc>
            </a:pPr>
            <a:r>
              <a:rPr lang="en-US" sz="2000" dirty="0" smtClean="0"/>
              <a:t>IDU more likely to become lost to follow-up - at any level of feeling sick – because of more life distractions and less social support</a:t>
            </a:r>
          </a:p>
          <a:p>
            <a:pPr>
              <a:lnSpc>
                <a:spcPct val="110000"/>
              </a:lnSpc>
            </a:pPr>
            <a:endParaRPr lang="en-US" sz="1000" dirty="0" smtClean="0"/>
          </a:p>
          <a:p>
            <a:pPr>
              <a:lnSpc>
                <a:spcPct val="110000"/>
              </a:lnSpc>
            </a:pPr>
            <a:r>
              <a:rPr lang="en-US" sz="2400" dirty="0" smtClean="0"/>
              <a:t>Result: selection bias – IDU group differentially depleted of sickest subjects; underestimates the incidence of cirrhosis in IDU relative to transfusion recipients</a:t>
            </a:r>
          </a:p>
          <a:p>
            <a:pPr>
              <a:lnSpc>
                <a:spcPct val="110000"/>
              </a:lnSpc>
            </a:pPr>
            <a:endParaRPr lang="en-US" sz="24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71525" y="457200"/>
            <a:ext cx="8743950" cy="533400"/>
          </a:xfrm>
        </p:spPr>
        <p:txBody>
          <a:bodyPr/>
          <a:lstStyle/>
          <a:p>
            <a:r>
              <a:rPr lang="en-US" dirty="0" smtClean="0"/>
              <a:t>Effect of Selection Bias in a Cohort Study:</a:t>
            </a:r>
            <a:br>
              <a:rPr lang="en-US" dirty="0" smtClean="0"/>
            </a:br>
            <a:r>
              <a:rPr lang="en-US" sz="2400" dirty="0" smtClean="0"/>
              <a:t>Assume no true difference in cirrhosis incidence between IDU and transfusion recipients</a:t>
            </a:r>
          </a:p>
        </p:txBody>
      </p:sp>
      <p:sp>
        <p:nvSpPr>
          <p:cNvPr id="86019" name="Rectangle 3"/>
          <p:cNvSpPr>
            <a:spLocks noGrp="1" noChangeArrowheads="1"/>
          </p:cNvSpPr>
          <p:nvPr>
            <p:ph type="body" idx="1"/>
          </p:nvPr>
        </p:nvSpPr>
        <p:spPr/>
        <p:txBody>
          <a:bodyPr/>
          <a:lstStyle/>
          <a:p>
            <a:endParaRPr lang="en-US" dirty="0" smtClean="0"/>
          </a:p>
        </p:txBody>
      </p:sp>
      <p:sp>
        <p:nvSpPr>
          <p:cNvPr id="8602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endParaRPr lang="en-US"/>
          </a:p>
        </p:txBody>
      </p:sp>
      <p:sp>
        <p:nvSpPr>
          <p:cNvPr id="8602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endParaRPr lang="en-US"/>
          </a:p>
        </p:txBody>
      </p:sp>
      <p:sp>
        <p:nvSpPr>
          <p:cNvPr id="86023" name="Freeform 12"/>
          <p:cNvSpPr>
            <a:spLocks/>
          </p:cNvSpPr>
          <p:nvPr/>
        </p:nvSpPr>
        <p:spPr bwMode="auto">
          <a:xfrm rot="20723618" flipV="1">
            <a:off x="1051531" y="3888339"/>
            <a:ext cx="8036991" cy="904098"/>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15875" cap="rnd">
            <a:solidFill>
              <a:schemeClr val="tx1"/>
            </a:solidFill>
            <a:prstDash val="solid"/>
            <a:round/>
            <a:headEnd/>
            <a:tailEnd/>
          </a:ln>
        </p:spPr>
        <p:txBody>
          <a:bodyPr/>
          <a:lstStyle/>
          <a:p>
            <a:endParaRPr lang="en-US"/>
          </a:p>
        </p:txBody>
      </p:sp>
      <p:sp>
        <p:nvSpPr>
          <p:cNvPr id="86025" name="Text Box 14"/>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86026" name="Text Box 15"/>
          <p:cNvSpPr txBox="1">
            <a:spLocks noChangeArrowheads="1"/>
          </p:cNvSpPr>
          <p:nvPr/>
        </p:nvSpPr>
        <p:spPr bwMode="auto">
          <a:xfrm>
            <a:off x="1485900" y="2057400"/>
            <a:ext cx="3733800" cy="1785104"/>
          </a:xfrm>
          <a:prstGeom prst="rect">
            <a:avLst/>
          </a:prstGeom>
          <a:noFill/>
          <a:ln w="9525">
            <a:noFill/>
            <a:miter lim="800000"/>
            <a:headEnd/>
            <a:tailEnd/>
          </a:ln>
        </p:spPr>
        <p:txBody>
          <a:bodyPr wrap="square">
            <a:spAutoFit/>
          </a:bodyPr>
          <a:lstStyle/>
          <a:p>
            <a:pPr algn="l">
              <a:spcBef>
                <a:spcPct val="50000"/>
              </a:spcBef>
            </a:pPr>
            <a:r>
              <a:rPr lang="en-US" sz="2200" dirty="0"/>
              <a:t>Assuming no informative censoring and no difference </a:t>
            </a:r>
            <a:r>
              <a:rPr lang="en-US" sz="2200" dirty="0" smtClean="0"/>
              <a:t> in cirrhosis incidence between </a:t>
            </a:r>
            <a:r>
              <a:rPr lang="en-US" sz="2200" dirty="0"/>
              <a:t>IDU and transfusion recipients (superimposed lines)</a:t>
            </a:r>
          </a:p>
        </p:txBody>
      </p:sp>
      <p:sp>
        <p:nvSpPr>
          <p:cNvPr id="86027" name="Line 16"/>
          <p:cNvSpPr>
            <a:spLocks noChangeShapeType="1"/>
          </p:cNvSpPr>
          <p:nvPr/>
        </p:nvSpPr>
        <p:spPr bwMode="auto">
          <a:xfrm>
            <a:off x="2974673" y="3838039"/>
            <a:ext cx="571500" cy="584031"/>
          </a:xfrm>
          <a:prstGeom prst="line">
            <a:avLst/>
          </a:prstGeom>
          <a:noFill/>
          <a:ln w="9525">
            <a:solidFill>
              <a:schemeClr val="tx1"/>
            </a:solidFill>
            <a:round/>
            <a:headEnd/>
            <a:tailEnd type="triangle" w="med" len="med"/>
          </a:ln>
        </p:spPr>
        <p:txBody>
          <a:bodyPr/>
          <a:lstStyle/>
          <a:p>
            <a:endParaRPr lang="en-US"/>
          </a:p>
        </p:txBody>
      </p:sp>
      <p:sp>
        <p:nvSpPr>
          <p:cNvPr id="86028" name="Text Box 18"/>
          <p:cNvSpPr txBox="1">
            <a:spLocks noChangeArrowheads="1"/>
          </p:cNvSpPr>
          <p:nvPr/>
        </p:nvSpPr>
        <p:spPr bwMode="auto">
          <a:xfrm>
            <a:off x="5890260" y="4796005"/>
            <a:ext cx="34290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IDU group</a:t>
            </a:r>
          </a:p>
        </p:txBody>
      </p:sp>
      <p:sp>
        <p:nvSpPr>
          <p:cNvPr id="86029" name="Line 19"/>
          <p:cNvSpPr>
            <a:spLocks noChangeShapeType="1"/>
          </p:cNvSpPr>
          <p:nvPr/>
        </p:nvSpPr>
        <p:spPr bwMode="auto">
          <a:xfrm flipH="1" flipV="1">
            <a:off x="5372100" y="4796005"/>
            <a:ext cx="480060" cy="217955"/>
          </a:xfrm>
          <a:prstGeom prst="line">
            <a:avLst/>
          </a:prstGeom>
          <a:noFill/>
          <a:ln w="9525">
            <a:solidFill>
              <a:schemeClr val="tx1"/>
            </a:solidFill>
            <a:round/>
            <a:headEnd/>
            <a:tailEnd type="triangle" w="med" len="med"/>
          </a:ln>
        </p:spPr>
        <p:txBody>
          <a:bodyPr/>
          <a:lstStyle/>
          <a:p>
            <a:endParaRPr lang="en-US"/>
          </a:p>
        </p:txBody>
      </p:sp>
      <p:sp>
        <p:nvSpPr>
          <p:cNvPr id="86030" name="Text Box 20"/>
          <p:cNvSpPr txBox="1">
            <a:spLocks noChangeArrowheads="1"/>
          </p:cNvSpPr>
          <p:nvPr/>
        </p:nvSpPr>
        <p:spPr bwMode="auto">
          <a:xfrm>
            <a:off x="5867400" y="1616075"/>
            <a:ext cx="40386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transfusion recipients</a:t>
            </a:r>
          </a:p>
        </p:txBody>
      </p:sp>
      <p:sp>
        <p:nvSpPr>
          <p:cNvPr id="86031" name="Line 21"/>
          <p:cNvSpPr>
            <a:spLocks noChangeShapeType="1"/>
          </p:cNvSpPr>
          <p:nvPr/>
        </p:nvSpPr>
        <p:spPr bwMode="auto">
          <a:xfrm>
            <a:off x="7867650" y="2438400"/>
            <a:ext cx="19050" cy="1344612"/>
          </a:xfrm>
          <a:prstGeom prst="line">
            <a:avLst/>
          </a:prstGeom>
          <a:noFill/>
          <a:ln w="9525">
            <a:solidFill>
              <a:schemeClr val="tx1"/>
            </a:solidFill>
            <a:round/>
            <a:headEnd/>
            <a:tailEnd type="triangle" w="med" len="med"/>
          </a:ln>
        </p:spPr>
        <p:txBody>
          <a:bodyPr/>
          <a:lstStyle/>
          <a:p>
            <a:endParaRPr lang="en-US"/>
          </a:p>
        </p:txBody>
      </p:sp>
      <p:sp>
        <p:nvSpPr>
          <p:cNvPr id="86032" name="Text Box 22"/>
          <p:cNvSpPr txBox="1">
            <a:spLocks noChangeArrowheads="1"/>
          </p:cNvSpPr>
          <p:nvPr/>
        </p:nvSpPr>
        <p:spPr bwMode="auto">
          <a:xfrm>
            <a:off x="3505200" y="5943600"/>
            <a:ext cx="1981200" cy="457200"/>
          </a:xfrm>
          <a:prstGeom prst="rect">
            <a:avLst/>
          </a:prstGeom>
          <a:noFill/>
          <a:ln w="9525">
            <a:noFill/>
            <a:miter lim="800000"/>
            <a:headEnd/>
            <a:tailEnd/>
          </a:ln>
        </p:spPr>
        <p:txBody>
          <a:bodyPr>
            <a:spAutoFit/>
          </a:bodyPr>
          <a:lstStyle/>
          <a:p>
            <a:pPr>
              <a:spcBef>
                <a:spcPct val="50000"/>
              </a:spcBef>
            </a:pPr>
            <a:r>
              <a:rPr lang="en-US" sz="2400"/>
              <a:t>Time</a:t>
            </a:r>
          </a:p>
        </p:txBody>
      </p:sp>
      <p:sp>
        <p:nvSpPr>
          <p:cNvPr id="86033" name="Text Box 24"/>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r>
              <a:rPr lang="en-US" sz="1600" b="1" dirty="0"/>
              <a:t>Probability of </a:t>
            </a:r>
            <a:r>
              <a:rPr lang="en-US" sz="1600" b="1" dirty="0" smtClean="0"/>
              <a:t>developing cirrhosis</a:t>
            </a:r>
            <a:endParaRPr lang="en-US" sz="1800" b="1" dirty="0"/>
          </a:p>
        </p:txBody>
      </p:sp>
      <p:sp>
        <p:nvSpPr>
          <p:cNvPr id="86034" name="AutoShape 27"/>
          <p:cNvSpPr>
            <a:spLocks/>
          </p:cNvSpPr>
          <p:nvPr/>
        </p:nvSpPr>
        <p:spPr bwMode="auto">
          <a:xfrm>
            <a:off x="8877300" y="3657600"/>
            <a:ext cx="533400" cy="609600"/>
          </a:xfrm>
          <a:prstGeom prst="rightBrace">
            <a:avLst>
              <a:gd name="adj1" fmla="val 9524"/>
              <a:gd name="adj2" fmla="val 50000"/>
            </a:avLst>
          </a:prstGeom>
          <a:solidFill>
            <a:schemeClr val="bg1"/>
          </a:solidFill>
          <a:ln w="9525">
            <a:solidFill>
              <a:schemeClr val="tx1"/>
            </a:solidFill>
            <a:round/>
            <a:headEnd/>
            <a:tailEnd/>
          </a:ln>
        </p:spPr>
        <p:txBody>
          <a:bodyPr wrap="none" anchor="ctr"/>
          <a:lstStyle/>
          <a:p>
            <a:endParaRPr lang="en-US"/>
          </a:p>
        </p:txBody>
      </p:sp>
      <p:sp>
        <p:nvSpPr>
          <p:cNvPr id="86035" name="Text Box 28"/>
          <p:cNvSpPr txBox="1">
            <a:spLocks noChangeArrowheads="1"/>
          </p:cNvSpPr>
          <p:nvPr/>
        </p:nvSpPr>
        <p:spPr bwMode="auto">
          <a:xfrm>
            <a:off x="9029700" y="4083050"/>
            <a:ext cx="1257300" cy="641350"/>
          </a:xfrm>
          <a:prstGeom prst="rect">
            <a:avLst/>
          </a:prstGeom>
          <a:noFill/>
          <a:ln w="9525">
            <a:noFill/>
            <a:miter lim="800000"/>
            <a:headEnd/>
            <a:tailEnd/>
          </a:ln>
        </p:spPr>
        <p:txBody>
          <a:bodyPr>
            <a:spAutoFit/>
          </a:bodyPr>
          <a:lstStyle/>
          <a:p>
            <a:pPr>
              <a:spcBef>
                <a:spcPct val="50000"/>
              </a:spcBef>
            </a:pPr>
            <a:r>
              <a:rPr lang="en-US" sz="1800" dirty="0"/>
              <a:t>Selection bias</a:t>
            </a:r>
          </a:p>
        </p:txBody>
      </p:sp>
      <p:sp>
        <p:nvSpPr>
          <p:cNvPr id="2" name="Freeform 1"/>
          <p:cNvSpPr/>
          <p:nvPr/>
        </p:nvSpPr>
        <p:spPr bwMode="auto">
          <a:xfrm rot="493316">
            <a:off x="2421661" y="3909851"/>
            <a:ext cx="6257145" cy="1627189"/>
          </a:xfrm>
          <a:custGeom>
            <a:avLst/>
            <a:gdLst>
              <a:gd name="connsiteX0" fmla="*/ 0 w 6324600"/>
              <a:gd name="connsiteY0" fmla="*/ 1813560 h 1813560"/>
              <a:gd name="connsiteX1" fmla="*/ 243840 w 6324600"/>
              <a:gd name="connsiteY1" fmla="*/ 1783080 h 1813560"/>
              <a:gd name="connsiteX2" fmla="*/ 320040 w 6324600"/>
              <a:gd name="connsiteY2" fmla="*/ 1767840 h 1813560"/>
              <a:gd name="connsiteX3" fmla="*/ 411480 w 6324600"/>
              <a:gd name="connsiteY3" fmla="*/ 1737360 h 1813560"/>
              <a:gd name="connsiteX4" fmla="*/ 563880 w 6324600"/>
              <a:gd name="connsiteY4" fmla="*/ 1691640 h 1813560"/>
              <a:gd name="connsiteX5" fmla="*/ 701040 w 6324600"/>
              <a:gd name="connsiteY5" fmla="*/ 1645920 h 1813560"/>
              <a:gd name="connsiteX6" fmla="*/ 746760 w 6324600"/>
              <a:gd name="connsiteY6" fmla="*/ 1630680 h 1813560"/>
              <a:gd name="connsiteX7" fmla="*/ 838200 w 6324600"/>
              <a:gd name="connsiteY7" fmla="*/ 1584960 h 1813560"/>
              <a:gd name="connsiteX8" fmla="*/ 883920 w 6324600"/>
              <a:gd name="connsiteY8" fmla="*/ 1554480 h 1813560"/>
              <a:gd name="connsiteX9" fmla="*/ 975360 w 6324600"/>
              <a:gd name="connsiteY9" fmla="*/ 1524000 h 1813560"/>
              <a:gd name="connsiteX10" fmla="*/ 1066800 w 6324600"/>
              <a:gd name="connsiteY10" fmla="*/ 1478280 h 1813560"/>
              <a:gd name="connsiteX11" fmla="*/ 1112520 w 6324600"/>
              <a:gd name="connsiteY11" fmla="*/ 1447800 h 1813560"/>
              <a:gd name="connsiteX12" fmla="*/ 1203960 w 6324600"/>
              <a:gd name="connsiteY12" fmla="*/ 1417320 h 1813560"/>
              <a:gd name="connsiteX13" fmla="*/ 1249680 w 6324600"/>
              <a:gd name="connsiteY13" fmla="*/ 1402080 h 1813560"/>
              <a:gd name="connsiteX14" fmla="*/ 1432560 w 6324600"/>
              <a:gd name="connsiteY14" fmla="*/ 1356360 h 1813560"/>
              <a:gd name="connsiteX15" fmla="*/ 1493520 w 6324600"/>
              <a:gd name="connsiteY15" fmla="*/ 1341120 h 1813560"/>
              <a:gd name="connsiteX16" fmla="*/ 1554480 w 6324600"/>
              <a:gd name="connsiteY16" fmla="*/ 1325880 h 1813560"/>
              <a:gd name="connsiteX17" fmla="*/ 1691640 w 6324600"/>
              <a:gd name="connsiteY17" fmla="*/ 1280160 h 1813560"/>
              <a:gd name="connsiteX18" fmla="*/ 1737360 w 6324600"/>
              <a:gd name="connsiteY18" fmla="*/ 1264920 h 1813560"/>
              <a:gd name="connsiteX19" fmla="*/ 1798320 w 6324600"/>
              <a:gd name="connsiteY19" fmla="*/ 1249680 h 1813560"/>
              <a:gd name="connsiteX20" fmla="*/ 1889760 w 6324600"/>
              <a:gd name="connsiteY20" fmla="*/ 1219200 h 1813560"/>
              <a:gd name="connsiteX21" fmla="*/ 1996440 w 6324600"/>
              <a:gd name="connsiteY21" fmla="*/ 1188720 h 1813560"/>
              <a:gd name="connsiteX22" fmla="*/ 2103120 w 6324600"/>
              <a:gd name="connsiteY22" fmla="*/ 1173480 h 1813560"/>
              <a:gd name="connsiteX23" fmla="*/ 2316480 w 6324600"/>
              <a:gd name="connsiteY23" fmla="*/ 1143000 h 1813560"/>
              <a:gd name="connsiteX24" fmla="*/ 2392680 w 6324600"/>
              <a:gd name="connsiteY24" fmla="*/ 1127760 h 1813560"/>
              <a:gd name="connsiteX25" fmla="*/ 2499360 w 6324600"/>
              <a:gd name="connsiteY25" fmla="*/ 1112520 h 1813560"/>
              <a:gd name="connsiteX26" fmla="*/ 2697480 w 6324600"/>
              <a:gd name="connsiteY26" fmla="*/ 1066800 h 1813560"/>
              <a:gd name="connsiteX27" fmla="*/ 2834640 w 6324600"/>
              <a:gd name="connsiteY27" fmla="*/ 1021080 h 1813560"/>
              <a:gd name="connsiteX28" fmla="*/ 2880360 w 6324600"/>
              <a:gd name="connsiteY28" fmla="*/ 1005840 h 1813560"/>
              <a:gd name="connsiteX29" fmla="*/ 2926080 w 6324600"/>
              <a:gd name="connsiteY29" fmla="*/ 975360 h 1813560"/>
              <a:gd name="connsiteX30" fmla="*/ 2987040 w 6324600"/>
              <a:gd name="connsiteY30" fmla="*/ 960120 h 1813560"/>
              <a:gd name="connsiteX31" fmla="*/ 3078480 w 6324600"/>
              <a:gd name="connsiteY31" fmla="*/ 929640 h 1813560"/>
              <a:gd name="connsiteX32" fmla="*/ 3124200 w 6324600"/>
              <a:gd name="connsiteY32" fmla="*/ 914400 h 1813560"/>
              <a:gd name="connsiteX33" fmla="*/ 3169920 w 6324600"/>
              <a:gd name="connsiteY33" fmla="*/ 883920 h 1813560"/>
              <a:gd name="connsiteX34" fmla="*/ 3230880 w 6324600"/>
              <a:gd name="connsiteY34" fmla="*/ 868680 h 1813560"/>
              <a:gd name="connsiteX35" fmla="*/ 3322320 w 6324600"/>
              <a:gd name="connsiteY35" fmla="*/ 838200 h 1813560"/>
              <a:gd name="connsiteX36" fmla="*/ 3413760 w 6324600"/>
              <a:gd name="connsiteY36" fmla="*/ 807720 h 1813560"/>
              <a:gd name="connsiteX37" fmla="*/ 3459480 w 6324600"/>
              <a:gd name="connsiteY37" fmla="*/ 792480 h 1813560"/>
              <a:gd name="connsiteX38" fmla="*/ 3581400 w 6324600"/>
              <a:gd name="connsiteY38" fmla="*/ 762000 h 1813560"/>
              <a:gd name="connsiteX39" fmla="*/ 3672840 w 6324600"/>
              <a:gd name="connsiteY39" fmla="*/ 731520 h 1813560"/>
              <a:gd name="connsiteX40" fmla="*/ 3749040 w 6324600"/>
              <a:gd name="connsiteY40" fmla="*/ 716280 h 1813560"/>
              <a:gd name="connsiteX41" fmla="*/ 3794760 w 6324600"/>
              <a:gd name="connsiteY41" fmla="*/ 701040 h 1813560"/>
              <a:gd name="connsiteX42" fmla="*/ 3855720 w 6324600"/>
              <a:gd name="connsiteY42" fmla="*/ 685800 h 1813560"/>
              <a:gd name="connsiteX43" fmla="*/ 3931920 w 6324600"/>
              <a:gd name="connsiteY43" fmla="*/ 670560 h 1813560"/>
              <a:gd name="connsiteX44" fmla="*/ 3977640 w 6324600"/>
              <a:gd name="connsiteY44" fmla="*/ 655320 h 1813560"/>
              <a:gd name="connsiteX45" fmla="*/ 4053840 w 6324600"/>
              <a:gd name="connsiteY45" fmla="*/ 640080 h 1813560"/>
              <a:gd name="connsiteX46" fmla="*/ 4145280 w 6324600"/>
              <a:gd name="connsiteY46" fmla="*/ 594360 h 1813560"/>
              <a:gd name="connsiteX47" fmla="*/ 4297680 w 6324600"/>
              <a:gd name="connsiteY47" fmla="*/ 548640 h 1813560"/>
              <a:gd name="connsiteX48" fmla="*/ 4343400 w 6324600"/>
              <a:gd name="connsiteY48" fmla="*/ 518160 h 1813560"/>
              <a:gd name="connsiteX49" fmla="*/ 4450080 w 6324600"/>
              <a:gd name="connsiteY49" fmla="*/ 487680 h 1813560"/>
              <a:gd name="connsiteX50" fmla="*/ 4541520 w 6324600"/>
              <a:gd name="connsiteY50" fmla="*/ 457200 h 1813560"/>
              <a:gd name="connsiteX51" fmla="*/ 4617720 w 6324600"/>
              <a:gd name="connsiteY51" fmla="*/ 441960 h 1813560"/>
              <a:gd name="connsiteX52" fmla="*/ 4663440 w 6324600"/>
              <a:gd name="connsiteY52" fmla="*/ 426720 h 1813560"/>
              <a:gd name="connsiteX53" fmla="*/ 4785360 w 6324600"/>
              <a:gd name="connsiteY53" fmla="*/ 411480 h 1813560"/>
              <a:gd name="connsiteX54" fmla="*/ 4831080 w 6324600"/>
              <a:gd name="connsiteY54" fmla="*/ 396240 h 1813560"/>
              <a:gd name="connsiteX55" fmla="*/ 5029200 w 6324600"/>
              <a:gd name="connsiteY55" fmla="*/ 365760 h 1813560"/>
              <a:gd name="connsiteX56" fmla="*/ 5074920 w 6324600"/>
              <a:gd name="connsiteY56" fmla="*/ 350520 h 1813560"/>
              <a:gd name="connsiteX57" fmla="*/ 5181600 w 6324600"/>
              <a:gd name="connsiteY57" fmla="*/ 335280 h 1813560"/>
              <a:gd name="connsiteX58" fmla="*/ 5273040 w 6324600"/>
              <a:gd name="connsiteY58" fmla="*/ 320040 h 1813560"/>
              <a:gd name="connsiteX59" fmla="*/ 5562600 w 6324600"/>
              <a:gd name="connsiteY59" fmla="*/ 274320 h 1813560"/>
              <a:gd name="connsiteX60" fmla="*/ 5699760 w 6324600"/>
              <a:gd name="connsiteY60" fmla="*/ 243840 h 1813560"/>
              <a:gd name="connsiteX61" fmla="*/ 5775960 w 6324600"/>
              <a:gd name="connsiteY61" fmla="*/ 228600 h 1813560"/>
              <a:gd name="connsiteX62" fmla="*/ 5867400 w 6324600"/>
              <a:gd name="connsiteY62" fmla="*/ 213360 h 1813560"/>
              <a:gd name="connsiteX63" fmla="*/ 6019800 w 6324600"/>
              <a:gd name="connsiteY63" fmla="*/ 167640 h 1813560"/>
              <a:gd name="connsiteX64" fmla="*/ 6065520 w 6324600"/>
              <a:gd name="connsiteY64" fmla="*/ 152400 h 1813560"/>
              <a:gd name="connsiteX65" fmla="*/ 6111240 w 6324600"/>
              <a:gd name="connsiteY65" fmla="*/ 137160 h 1813560"/>
              <a:gd name="connsiteX66" fmla="*/ 6217920 w 6324600"/>
              <a:gd name="connsiteY66" fmla="*/ 106680 h 1813560"/>
              <a:gd name="connsiteX67" fmla="*/ 6278880 w 6324600"/>
              <a:gd name="connsiteY67" fmla="*/ 15240 h 1813560"/>
              <a:gd name="connsiteX68" fmla="*/ 6324600 w 6324600"/>
              <a:gd name="connsiteY68" fmla="*/ 0 h 18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324600" h="1813560">
                <a:moveTo>
                  <a:pt x="0" y="1813560"/>
                </a:moveTo>
                <a:cubicBezTo>
                  <a:pt x="89318" y="1803636"/>
                  <a:pt x="156858" y="1797577"/>
                  <a:pt x="243840" y="1783080"/>
                </a:cubicBezTo>
                <a:cubicBezTo>
                  <a:pt x="269391" y="1778822"/>
                  <a:pt x="295050" y="1774656"/>
                  <a:pt x="320040" y="1767840"/>
                </a:cubicBezTo>
                <a:cubicBezTo>
                  <a:pt x="351037" y="1759386"/>
                  <a:pt x="380311" y="1745152"/>
                  <a:pt x="411480" y="1737360"/>
                </a:cubicBezTo>
                <a:cubicBezTo>
                  <a:pt x="503609" y="1714328"/>
                  <a:pt x="452569" y="1728744"/>
                  <a:pt x="563880" y="1691640"/>
                </a:cubicBezTo>
                <a:lnTo>
                  <a:pt x="701040" y="1645920"/>
                </a:lnTo>
                <a:cubicBezTo>
                  <a:pt x="716280" y="1640840"/>
                  <a:pt x="733394" y="1639591"/>
                  <a:pt x="746760" y="1630680"/>
                </a:cubicBezTo>
                <a:cubicBezTo>
                  <a:pt x="877787" y="1543329"/>
                  <a:pt x="712007" y="1648056"/>
                  <a:pt x="838200" y="1584960"/>
                </a:cubicBezTo>
                <a:cubicBezTo>
                  <a:pt x="854583" y="1576769"/>
                  <a:pt x="867182" y="1561919"/>
                  <a:pt x="883920" y="1554480"/>
                </a:cubicBezTo>
                <a:cubicBezTo>
                  <a:pt x="913280" y="1541431"/>
                  <a:pt x="948627" y="1541822"/>
                  <a:pt x="975360" y="1524000"/>
                </a:cubicBezTo>
                <a:cubicBezTo>
                  <a:pt x="1106387" y="1436649"/>
                  <a:pt x="940607" y="1541376"/>
                  <a:pt x="1066800" y="1478280"/>
                </a:cubicBezTo>
                <a:cubicBezTo>
                  <a:pt x="1083183" y="1470089"/>
                  <a:pt x="1095782" y="1455239"/>
                  <a:pt x="1112520" y="1447800"/>
                </a:cubicBezTo>
                <a:cubicBezTo>
                  <a:pt x="1141880" y="1434751"/>
                  <a:pt x="1173480" y="1427480"/>
                  <a:pt x="1203960" y="1417320"/>
                </a:cubicBezTo>
                <a:cubicBezTo>
                  <a:pt x="1219200" y="1412240"/>
                  <a:pt x="1234095" y="1405976"/>
                  <a:pt x="1249680" y="1402080"/>
                </a:cubicBezTo>
                <a:lnTo>
                  <a:pt x="1432560" y="1356360"/>
                </a:lnTo>
                <a:lnTo>
                  <a:pt x="1493520" y="1341120"/>
                </a:lnTo>
                <a:cubicBezTo>
                  <a:pt x="1513840" y="1336040"/>
                  <a:pt x="1534609" y="1332504"/>
                  <a:pt x="1554480" y="1325880"/>
                </a:cubicBezTo>
                <a:lnTo>
                  <a:pt x="1691640" y="1280160"/>
                </a:lnTo>
                <a:cubicBezTo>
                  <a:pt x="1706880" y="1275080"/>
                  <a:pt x="1721775" y="1268816"/>
                  <a:pt x="1737360" y="1264920"/>
                </a:cubicBezTo>
                <a:cubicBezTo>
                  <a:pt x="1757680" y="1259840"/>
                  <a:pt x="1778258" y="1255699"/>
                  <a:pt x="1798320" y="1249680"/>
                </a:cubicBezTo>
                <a:cubicBezTo>
                  <a:pt x="1829094" y="1240448"/>
                  <a:pt x="1859280" y="1229360"/>
                  <a:pt x="1889760" y="1219200"/>
                </a:cubicBezTo>
                <a:cubicBezTo>
                  <a:pt x="1928932" y="1206143"/>
                  <a:pt x="1954340" y="1196374"/>
                  <a:pt x="1996440" y="1188720"/>
                </a:cubicBezTo>
                <a:cubicBezTo>
                  <a:pt x="2031782" y="1182294"/>
                  <a:pt x="2067560" y="1178560"/>
                  <a:pt x="2103120" y="1173480"/>
                </a:cubicBezTo>
                <a:cubicBezTo>
                  <a:pt x="2210674" y="1137629"/>
                  <a:pt x="2102792" y="1169711"/>
                  <a:pt x="2316480" y="1143000"/>
                </a:cubicBezTo>
                <a:cubicBezTo>
                  <a:pt x="2342183" y="1139787"/>
                  <a:pt x="2367129" y="1132018"/>
                  <a:pt x="2392680" y="1127760"/>
                </a:cubicBezTo>
                <a:cubicBezTo>
                  <a:pt x="2428112" y="1121855"/>
                  <a:pt x="2463800" y="1117600"/>
                  <a:pt x="2499360" y="1112520"/>
                </a:cubicBezTo>
                <a:cubicBezTo>
                  <a:pt x="2624878" y="1070681"/>
                  <a:pt x="2558994" y="1086584"/>
                  <a:pt x="2697480" y="1066800"/>
                </a:cubicBezTo>
                <a:lnTo>
                  <a:pt x="2834640" y="1021080"/>
                </a:lnTo>
                <a:cubicBezTo>
                  <a:pt x="2849880" y="1016000"/>
                  <a:pt x="2866994" y="1014751"/>
                  <a:pt x="2880360" y="1005840"/>
                </a:cubicBezTo>
                <a:cubicBezTo>
                  <a:pt x="2895600" y="995680"/>
                  <a:pt x="2909245" y="982575"/>
                  <a:pt x="2926080" y="975360"/>
                </a:cubicBezTo>
                <a:cubicBezTo>
                  <a:pt x="2945332" y="967109"/>
                  <a:pt x="2966978" y="966139"/>
                  <a:pt x="2987040" y="960120"/>
                </a:cubicBezTo>
                <a:cubicBezTo>
                  <a:pt x="3017814" y="950888"/>
                  <a:pt x="3048000" y="939800"/>
                  <a:pt x="3078480" y="929640"/>
                </a:cubicBezTo>
                <a:cubicBezTo>
                  <a:pt x="3093720" y="924560"/>
                  <a:pt x="3110834" y="923311"/>
                  <a:pt x="3124200" y="914400"/>
                </a:cubicBezTo>
                <a:cubicBezTo>
                  <a:pt x="3139440" y="904240"/>
                  <a:pt x="3153085" y="891135"/>
                  <a:pt x="3169920" y="883920"/>
                </a:cubicBezTo>
                <a:cubicBezTo>
                  <a:pt x="3189172" y="875669"/>
                  <a:pt x="3210818" y="874699"/>
                  <a:pt x="3230880" y="868680"/>
                </a:cubicBezTo>
                <a:cubicBezTo>
                  <a:pt x="3261654" y="859448"/>
                  <a:pt x="3291840" y="848360"/>
                  <a:pt x="3322320" y="838200"/>
                </a:cubicBezTo>
                <a:lnTo>
                  <a:pt x="3413760" y="807720"/>
                </a:lnTo>
                <a:cubicBezTo>
                  <a:pt x="3429000" y="802640"/>
                  <a:pt x="3443895" y="796376"/>
                  <a:pt x="3459480" y="792480"/>
                </a:cubicBezTo>
                <a:cubicBezTo>
                  <a:pt x="3500120" y="782320"/>
                  <a:pt x="3541659" y="775247"/>
                  <a:pt x="3581400" y="762000"/>
                </a:cubicBezTo>
                <a:cubicBezTo>
                  <a:pt x="3611880" y="751840"/>
                  <a:pt x="3641335" y="737821"/>
                  <a:pt x="3672840" y="731520"/>
                </a:cubicBezTo>
                <a:cubicBezTo>
                  <a:pt x="3698240" y="726440"/>
                  <a:pt x="3723910" y="722562"/>
                  <a:pt x="3749040" y="716280"/>
                </a:cubicBezTo>
                <a:cubicBezTo>
                  <a:pt x="3764625" y="712384"/>
                  <a:pt x="3779314" y="705453"/>
                  <a:pt x="3794760" y="701040"/>
                </a:cubicBezTo>
                <a:cubicBezTo>
                  <a:pt x="3814899" y="695286"/>
                  <a:pt x="3835273" y="690344"/>
                  <a:pt x="3855720" y="685800"/>
                </a:cubicBezTo>
                <a:cubicBezTo>
                  <a:pt x="3881006" y="680181"/>
                  <a:pt x="3906790" y="676842"/>
                  <a:pt x="3931920" y="670560"/>
                </a:cubicBezTo>
                <a:cubicBezTo>
                  <a:pt x="3947505" y="666664"/>
                  <a:pt x="3962055" y="659216"/>
                  <a:pt x="3977640" y="655320"/>
                </a:cubicBezTo>
                <a:cubicBezTo>
                  <a:pt x="4002770" y="649038"/>
                  <a:pt x="4028710" y="646362"/>
                  <a:pt x="4053840" y="640080"/>
                </a:cubicBezTo>
                <a:cubicBezTo>
                  <a:pt x="4149120" y="616260"/>
                  <a:pt x="4049498" y="636930"/>
                  <a:pt x="4145280" y="594360"/>
                </a:cubicBezTo>
                <a:cubicBezTo>
                  <a:pt x="4192985" y="573158"/>
                  <a:pt x="4247017" y="561306"/>
                  <a:pt x="4297680" y="548640"/>
                </a:cubicBezTo>
                <a:cubicBezTo>
                  <a:pt x="4312920" y="538480"/>
                  <a:pt x="4327017" y="526351"/>
                  <a:pt x="4343400" y="518160"/>
                </a:cubicBezTo>
                <a:cubicBezTo>
                  <a:pt x="4369009" y="505356"/>
                  <a:pt x="4425665" y="495004"/>
                  <a:pt x="4450080" y="487680"/>
                </a:cubicBezTo>
                <a:cubicBezTo>
                  <a:pt x="4480854" y="478448"/>
                  <a:pt x="4510015" y="463501"/>
                  <a:pt x="4541520" y="457200"/>
                </a:cubicBezTo>
                <a:cubicBezTo>
                  <a:pt x="4566920" y="452120"/>
                  <a:pt x="4592590" y="448242"/>
                  <a:pt x="4617720" y="441960"/>
                </a:cubicBezTo>
                <a:cubicBezTo>
                  <a:pt x="4633305" y="438064"/>
                  <a:pt x="4647635" y="429594"/>
                  <a:pt x="4663440" y="426720"/>
                </a:cubicBezTo>
                <a:cubicBezTo>
                  <a:pt x="4703736" y="419394"/>
                  <a:pt x="4744720" y="416560"/>
                  <a:pt x="4785360" y="411480"/>
                </a:cubicBezTo>
                <a:cubicBezTo>
                  <a:pt x="4800600" y="406400"/>
                  <a:pt x="4815328" y="399390"/>
                  <a:pt x="4831080" y="396240"/>
                </a:cubicBezTo>
                <a:cubicBezTo>
                  <a:pt x="4952614" y="371933"/>
                  <a:pt x="4915864" y="390946"/>
                  <a:pt x="5029200" y="365760"/>
                </a:cubicBezTo>
                <a:cubicBezTo>
                  <a:pt x="5044882" y="362275"/>
                  <a:pt x="5059168" y="353670"/>
                  <a:pt x="5074920" y="350520"/>
                </a:cubicBezTo>
                <a:cubicBezTo>
                  <a:pt x="5110143" y="343475"/>
                  <a:pt x="5146097" y="340742"/>
                  <a:pt x="5181600" y="335280"/>
                </a:cubicBezTo>
                <a:cubicBezTo>
                  <a:pt x="5212141" y="330581"/>
                  <a:pt x="5242669" y="325735"/>
                  <a:pt x="5273040" y="320040"/>
                </a:cubicBezTo>
                <a:cubicBezTo>
                  <a:pt x="5502868" y="276947"/>
                  <a:pt x="5345253" y="298470"/>
                  <a:pt x="5562600" y="274320"/>
                </a:cubicBezTo>
                <a:cubicBezTo>
                  <a:pt x="5643212" y="247449"/>
                  <a:pt x="5581746" y="265297"/>
                  <a:pt x="5699760" y="243840"/>
                </a:cubicBezTo>
                <a:cubicBezTo>
                  <a:pt x="5725245" y="239206"/>
                  <a:pt x="5750475" y="233234"/>
                  <a:pt x="5775960" y="228600"/>
                </a:cubicBezTo>
                <a:cubicBezTo>
                  <a:pt x="5806362" y="223072"/>
                  <a:pt x="5837100" y="219420"/>
                  <a:pt x="5867400" y="213360"/>
                </a:cubicBezTo>
                <a:cubicBezTo>
                  <a:pt x="5924981" y="201844"/>
                  <a:pt x="5961485" y="187078"/>
                  <a:pt x="6019800" y="167640"/>
                </a:cubicBezTo>
                <a:lnTo>
                  <a:pt x="6065520" y="152400"/>
                </a:lnTo>
                <a:cubicBezTo>
                  <a:pt x="6080760" y="147320"/>
                  <a:pt x="6095655" y="141056"/>
                  <a:pt x="6111240" y="137160"/>
                </a:cubicBezTo>
                <a:cubicBezTo>
                  <a:pt x="6187785" y="118024"/>
                  <a:pt x="6152329" y="128544"/>
                  <a:pt x="6217920" y="106680"/>
                </a:cubicBezTo>
                <a:cubicBezTo>
                  <a:pt x="6238240" y="76200"/>
                  <a:pt x="6244127" y="26824"/>
                  <a:pt x="6278880" y="15240"/>
                </a:cubicBezTo>
                <a:lnTo>
                  <a:pt x="6324600" y="0"/>
                </a:lnTo>
              </a:path>
            </a:pathLst>
          </a:custGeom>
          <a:noFill/>
          <a:ln w="9525" cap="flat" cmpd="sng" algn="ctr">
            <a:solidFill>
              <a:schemeClr val="tx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8" name="Freeform 7"/>
          <p:cNvSpPr/>
          <p:nvPr/>
        </p:nvSpPr>
        <p:spPr bwMode="auto">
          <a:xfrm>
            <a:off x="2453640" y="3611821"/>
            <a:ext cx="6309360" cy="1402139"/>
          </a:xfrm>
          <a:custGeom>
            <a:avLst/>
            <a:gdLst>
              <a:gd name="connsiteX0" fmla="*/ 0 w 6437170"/>
              <a:gd name="connsiteY0" fmla="*/ 1402139 h 1402139"/>
              <a:gd name="connsiteX1" fmla="*/ 76200 w 6437170"/>
              <a:gd name="connsiteY1" fmla="*/ 1386899 h 1402139"/>
              <a:gd name="connsiteX2" fmla="*/ 137160 w 6437170"/>
              <a:gd name="connsiteY2" fmla="*/ 1356419 h 1402139"/>
              <a:gd name="connsiteX3" fmla="*/ 182880 w 6437170"/>
              <a:gd name="connsiteY3" fmla="*/ 1341179 h 1402139"/>
              <a:gd name="connsiteX4" fmla="*/ 304800 w 6437170"/>
              <a:gd name="connsiteY4" fmla="*/ 1295459 h 1402139"/>
              <a:gd name="connsiteX5" fmla="*/ 350520 w 6437170"/>
              <a:gd name="connsiteY5" fmla="*/ 1249739 h 1402139"/>
              <a:gd name="connsiteX6" fmla="*/ 411480 w 6437170"/>
              <a:gd name="connsiteY6" fmla="*/ 1234499 h 1402139"/>
              <a:gd name="connsiteX7" fmla="*/ 548640 w 6437170"/>
              <a:gd name="connsiteY7" fmla="*/ 1188779 h 1402139"/>
              <a:gd name="connsiteX8" fmla="*/ 640080 w 6437170"/>
              <a:gd name="connsiteY8" fmla="*/ 1158299 h 1402139"/>
              <a:gd name="connsiteX9" fmla="*/ 685800 w 6437170"/>
              <a:gd name="connsiteY9" fmla="*/ 1143059 h 1402139"/>
              <a:gd name="connsiteX10" fmla="*/ 731520 w 6437170"/>
              <a:gd name="connsiteY10" fmla="*/ 1112579 h 1402139"/>
              <a:gd name="connsiteX11" fmla="*/ 822960 w 6437170"/>
              <a:gd name="connsiteY11" fmla="*/ 1097339 h 1402139"/>
              <a:gd name="connsiteX12" fmla="*/ 975360 w 6437170"/>
              <a:gd name="connsiteY12" fmla="*/ 1051619 h 1402139"/>
              <a:gd name="connsiteX13" fmla="*/ 1188720 w 6437170"/>
              <a:gd name="connsiteY13" fmla="*/ 1036379 h 1402139"/>
              <a:gd name="connsiteX14" fmla="*/ 1264920 w 6437170"/>
              <a:gd name="connsiteY14" fmla="*/ 1021139 h 1402139"/>
              <a:gd name="connsiteX15" fmla="*/ 1386840 w 6437170"/>
              <a:gd name="connsiteY15" fmla="*/ 1005899 h 1402139"/>
              <a:gd name="connsiteX16" fmla="*/ 1432560 w 6437170"/>
              <a:gd name="connsiteY16" fmla="*/ 990659 h 1402139"/>
              <a:gd name="connsiteX17" fmla="*/ 1600200 w 6437170"/>
              <a:gd name="connsiteY17" fmla="*/ 960179 h 1402139"/>
              <a:gd name="connsiteX18" fmla="*/ 1783080 w 6437170"/>
              <a:gd name="connsiteY18" fmla="*/ 929699 h 1402139"/>
              <a:gd name="connsiteX19" fmla="*/ 1935480 w 6437170"/>
              <a:gd name="connsiteY19" fmla="*/ 899219 h 1402139"/>
              <a:gd name="connsiteX20" fmla="*/ 2179320 w 6437170"/>
              <a:gd name="connsiteY20" fmla="*/ 868739 h 1402139"/>
              <a:gd name="connsiteX21" fmla="*/ 2316480 w 6437170"/>
              <a:gd name="connsiteY21" fmla="*/ 838259 h 1402139"/>
              <a:gd name="connsiteX22" fmla="*/ 2377440 w 6437170"/>
              <a:gd name="connsiteY22" fmla="*/ 823019 h 1402139"/>
              <a:gd name="connsiteX23" fmla="*/ 2651760 w 6437170"/>
              <a:gd name="connsiteY23" fmla="*/ 792539 h 1402139"/>
              <a:gd name="connsiteX24" fmla="*/ 2788920 w 6437170"/>
              <a:gd name="connsiteY24" fmla="*/ 762059 h 1402139"/>
              <a:gd name="connsiteX25" fmla="*/ 2880360 w 6437170"/>
              <a:gd name="connsiteY25" fmla="*/ 746819 h 1402139"/>
              <a:gd name="connsiteX26" fmla="*/ 2926080 w 6437170"/>
              <a:gd name="connsiteY26" fmla="*/ 731579 h 1402139"/>
              <a:gd name="connsiteX27" fmla="*/ 3291840 w 6437170"/>
              <a:gd name="connsiteY27" fmla="*/ 701099 h 1402139"/>
              <a:gd name="connsiteX28" fmla="*/ 3368040 w 6437170"/>
              <a:gd name="connsiteY28" fmla="*/ 685859 h 1402139"/>
              <a:gd name="connsiteX29" fmla="*/ 3459480 w 6437170"/>
              <a:gd name="connsiteY29" fmla="*/ 670619 h 1402139"/>
              <a:gd name="connsiteX30" fmla="*/ 3505200 w 6437170"/>
              <a:gd name="connsiteY30" fmla="*/ 655379 h 1402139"/>
              <a:gd name="connsiteX31" fmla="*/ 3611880 w 6437170"/>
              <a:gd name="connsiteY31" fmla="*/ 640139 h 1402139"/>
              <a:gd name="connsiteX32" fmla="*/ 3657600 w 6437170"/>
              <a:gd name="connsiteY32" fmla="*/ 624899 h 1402139"/>
              <a:gd name="connsiteX33" fmla="*/ 3825240 w 6437170"/>
              <a:gd name="connsiteY33" fmla="*/ 594419 h 1402139"/>
              <a:gd name="connsiteX34" fmla="*/ 3947160 w 6437170"/>
              <a:gd name="connsiteY34" fmla="*/ 563939 h 1402139"/>
              <a:gd name="connsiteX35" fmla="*/ 3992880 w 6437170"/>
              <a:gd name="connsiteY35" fmla="*/ 548699 h 1402139"/>
              <a:gd name="connsiteX36" fmla="*/ 4145280 w 6437170"/>
              <a:gd name="connsiteY36" fmla="*/ 518219 h 1402139"/>
              <a:gd name="connsiteX37" fmla="*/ 4282440 w 6437170"/>
              <a:gd name="connsiteY37" fmla="*/ 472499 h 1402139"/>
              <a:gd name="connsiteX38" fmla="*/ 4328160 w 6437170"/>
              <a:gd name="connsiteY38" fmla="*/ 457259 h 1402139"/>
              <a:gd name="connsiteX39" fmla="*/ 4389120 w 6437170"/>
              <a:gd name="connsiteY39" fmla="*/ 442019 h 1402139"/>
              <a:gd name="connsiteX40" fmla="*/ 4434840 w 6437170"/>
              <a:gd name="connsiteY40" fmla="*/ 426779 h 1402139"/>
              <a:gd name="connsiteX41" fmla="*/ 4648200 w 6437170"/>
              <a:gd name="connsiteY41" fmla="*/ 396299 h 1402139"/>
              <a:gd name="connsiteX42" fmla="*/ 4724400 w 6437170"/>
              <a:gd name="connsiteY42" fmla="*/ 381059 h 1402139"/>
              <a:gd name="connsiteX43" fmla="*/ 4785360 w 6437170"/>
              <a:gd name="connsiteY43" fmla="*/ 365819 h 1402139"/>
              <a:gd name="connsiteX44" fmla="*/ 4998720 w 6437170"/>
              <a:gd name="connsiteY44" fmla="*/ 335339 h 1402139"/>
              <a:gd name="connsiteX45" fmla="*/ 5044440 w 6437170"/>
              <a:gd name="connsiteY45" fmla="*/ 320099 h 1402139"/>
              <a:gd name="connsiteX46" fmla="*/ 5349240 w 6437170"/>
              <a:gd name="connsiteY46" fmla="*/ 289619 h 1402139"/>
              <a:gd name="connsiteX47" fmla="*/ 5394960 w 6437170"/>
              <a:gd name="connsiteY47" fmla="*/ 274379 h 1402139"/>
              <a:gd name="connsiteX48" fmla="*/ 5638800 w 6437170"/>
              <a:gd name="connsiteY48" fmla="*/ 243899 h 1402139"/>
              <a:gd name="connsiteX49" fmla="*/ 5684520 w 6437170"/>
              <a:gd name="connsiteY49" fmla="*/ 228659 h 1402139"/>
              <a:gd name="connsiteX50" fmla="*/ 5852160 w 6437170"/>
              <a:gd name="connsiteY50" fmla="*/ 198179 h 1402139"/>
              <a:gd name="connsiteX51" fmla="*/ 5943600 w 6437170"/>
              <a:gd name="connsiteY51" fmla="*/ 152459 h 1402139"/>
              <a:gd name="connsiteX52" fmla="*/ 6004560 w 6437170"/>
              <a:gd name="connsiteY52" fmla="*/ 137219 h 1402139"/>
              <a:gd name="connsiteX53" fmla="*/ 6156960 w 6437170"/>
              <a:gd name="connsiteY53" fmla="*/ 91499 h 1402139"/>
              <a:gd name="connsiteX54" fmla="*/ 6278880 w 6437170"/>
              <a:gd name="connsiteY54" fmla="*/ 61019 h 1402139"/>
              <a:gd name="connsiteX55" fmla="*/ 6385560 w 6437170"/>
              <a:gd name="connsiteY55" fmla="*/ 30539 h 1402139"/>
              <a:gd name="connsiteX56" fmla="*/ 6416040 w 6437170"/>
              <a:gd name="connsiteY56" fmla="*/ 59 h 140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437170" h="1402139">
                <a:moveTo>
                  <a:pt x="0" y="1402139"/>
                </a:moveTo>
                <a:cubicBezTo>
                  <a:pt x="25400" y="1397059"/>
                  <a:pt x="51626" y="1395090"/>
                  <a:pt x="76200" y="1386899"/>
                </a:cubicBezTo>
                <a:cubicBezTo>
                  <a:pt x="97753" y="1379715"/>
                  <a:pt x="116278" y="1365368"/>
                  <a:pt x="137160" y="1356419"/>
                </a:cubicBezTo>
                <a:cubicBezTo>
                  <a:pt x="151925" y="1350091"/>
                  <a:pt x="168115" y="1347507"/>
                  <a:pt x="182880" y="1341179"/>
                </a:cubicBezTo>
                <a:cubicBezTo>
                  <a:pt x="294452" y="1293363"/>
                  <a:pt x="192410" y="1323556"/>
                  <a:pt x="304800" y="1295459"/>
                </a:cubicBezTo>
                <a:cubicBezTo>
                  <a:pt x="320040" y="1280219"/>
                  <a:pt x="331807" y="1260432"/>
                  <a:pt x="350520" y="1249739"/>
                </a:cubicBezTo>
                <a:cubicBezTo>
                  <a:pt x="368706" y="1239347"/>
                  <a:pt x="391418" y="1240518"/>
                  <a:pt x="411480" y="1234499"/>
                </a:cubicBezTo>
                <a:lnTo>
                  <a:pt x="548640" y="1188779"/>
                </a:lnTo>
                <a:lnTo>
                  <a:pt x="640080" y="1158299"/>
                </a:lnTo>
                <a:cubicBezTo>
                  <a:pt x="655320" y="1153219"/>
                  <a:pt x="672434" y="1151970"/>
                  <a:pt x="685800" y="1143059"/>
                </a:cubicBezTo>
                <a:cubicBezTo>
                  <a:pt x="701040" y="1132899"/>
                  <a:pt x="714144" y="1118371"/>
                  <a:pt x="731520" y="1112579"/>
                </a:cubicBezTo>
                <a:cubicBezTo>
                  <a:pt x="760835" y="1102807"/>
                  <a:pt x="792982" y="1104833"/>
                  <a:pt x="822960" y="1097339"/>
                </a:cubicBezTo>
                <a:cubicBezTo>
                  <a:pt x="859737" y="1088145"/>
                  <a:pt x="931821" y="1056457"/>
                  <a:pt x="975360" y="1051619"/>
                </a:cubicBezTo>
                <a:cubicBezTo>
                  <a:pt x="1046225" y="1043745"/>
                  <a:pt x="1117600" y="1041459"/>
                  <a:pt x="1188720" y="1036379"/>
                </a:cubicBezTo>
                <a:cubicBezTo>
                  <a:pt x="1214120" y="1031299"/>
                  <a:pt x="1239318" y="1025078"/>
                  <a:pt x="1264920" y="1021139"/>
                </a:cubicBezTo>
                <a:cubicBezTo>
                  <a:pt x="1305400" y="1014911"/>
                  <a:pt x="1346544" y="1013225"/>
                  <a:pt x="1386840" y="1005899"/>
                </a:cubicBezTo>
                <a:cubicBezTo>
                  <a:pt x="1402645" y="1003025"/>
                  <a:pt x="1416975" y="994555"/>
                  <a:pt x="1432560" y="990659"/>
                </a:cubicBezTo>
                <a:cubicBezTo>
                  <a:pt x="1497940" y="974314"/>
                  <a:pt x="1532263" y="973766"/>
                  <a:pt x="1600200" y="960179"/>
                </a:cubicBezTo>
                <a:cubicBezTo>
                  <a:pt x="1768022" y="926615"/>
                  <a:pt x="1509113" y="963945"/>
                  <a:pt x="1783080" y="929699"/>
                </a:cubicBezTo>
                <a:cubicBezTo>
                  <a:pt x="1859521" y="904219"/>
                  <a:pt x="1820402" y="914229"/>
                  <a:pt x="1935480" y="899219"/>
                </a:cubicBezTo>
                <a:lnTo>
                  <a:pt x="2179320" y="868739"/>
                </a:lnTo>
                <a:cubicBezTo>
                  <a:pt x="2268299" y="839079"/>
                  <a:pt x="2182373" y="865080"/>
                  <a:pt x="2316480" y="838259"/>
                </a:cubicBezTo>
                <a:cubicBezTo>
                  <a:pt x="2337019" y="834151"/>
                  <a:pt x="2356687" y="825849"/>
                  <a:pt x="2377440" y="823019"/>
                </a:cubicBezTo>
                <a:cubicBezTo>
                  <a:pt x="2468599" y="810588"/>
                  <a:pt x="2651760" y="792539"/>
                  <a:pt x="2651760" y="792539"/>
                </a:cubicBezTo>
                <a:cubicBezTo>
                  <a:pt x="2716990" y="776232"/>
                  <a:pt x="2717978" y="774957"/>
                  <a:pt x="2788920" y="762059"/>
                </a:cubicBezTo>
                <a:cubicBezTo>
                  <a:pt x="2819322" y="756531"/>
                  <a:pt x="2850195" y="753522"/>
                  <a:pt x="2880360" y="746819"/>
                </a:cubicBezTo>
                <a:cubicBezTo>
                  <a:pt x="2896042" y="743334"/>
                  <a:pt x="2910202" y="734022"/>
                  <a:pt x="2926080" y="731579"/>
                </a:cubicBezTo>
                <a:cubicBezTo>
                  <a:pt x="3003507" y="719667"/>
                  <a:pt x="3231349" y="705420"/>
                  <a:pt x="3291840" y="701099"/>
                </a:cubicBezTo>
                <a:lnTo>
                  <a:pt x="3368040" y="685859"/>
                </a:lnTo>
                <a:cubicBezTo>
                  <a:pt x="3398442" y="680331"/>
                  <a:pt x="3429315" y="677322"/>
                  <a:pt x="3459480" y="670619"/>
                </a:cubicBezTo>
                <a:cubicBezTo>
                  <a:pt x="3475162" y="667134"/>
                  <a:pt x="3489448" y="658529"/>
                  <a:pt x="3505200" y="655379"/>
                </a:cubicBezTo>
                <a:cubicBezTo>
                  <a:pt x="3540423" y="648334"/>
                  <a:pt x="3576320" y="645219"/>
                  <a:pt x="3611880" y="640139"/>
                </a:cubicBezTo>
                <a:cubicBezTo>
                  <a:pt x="3627120" y="635059"/>
                  <a:pt x="3642015" y="628795"/>
                  <a:pt x="3657600" y="624899"/>
                </a:cubicBezTo>
                <a:cubicBezTo>
                  <a:pt x="3745760" y="602859"/>
                  <a:pt x="3730128" y="614800"/>
                  <a:pt x="3825240" y="594419"/>
                </a:cubicBezTo>
                <a:cubicBezTo>
                  <a:pt x="3866201" y="585642"/>
                  <a:pt x="3907419" y="577186"/>
                  <a:pt x="3947160" y="563939"/>
                </a:cubicBezTo>
                <a:cubicBezTo>
                  <a:pt x="3962400" y="558859"/>
                  <a:pt x="3977227" y="552311"/>
                  <a:pt x="3992880" y="548699"/>
                </a:cubicBezTo>
                <a:cubicBezTo>
                  <a:pt x="4043359" y="537050"/>
                  <a:pt x="4096132" y="534602"/>
                  <a:pt x="4145280" y="518219"/>
                </a:cubicBezTo>
                <a:lnTo>
                  <a:pt x="4282440" y="472499"/>
                </a:lnTo>
                <a:cubicBezTo>
                  <a:pt x="4297680" y="467419"/>
                  <a:pt x="4312575" y="461155"/>
                  <a:pt x="4328160" y="457259"/>
                </a:cubicBezTo>
                <a:cubicBezTo>
                  <a:pt x="4348480" y="452179"/>
                  <a:pt x="4368981" y="447773"/>
                  <a:pt x="4389120" y="442019"/>
                </a:cubicBezTo>
                <a:cubicBezTo>
                  <a:pt x="4404566" y="437606"/>
                  <a:pt x="4419158" y="430264"/>
                  <a:pt x="4434840" y="426779"/>
                </a:cubicBezTo>
                <a:cubicBezTo>
                  <a:pt x="4508126" y="410493"/>
                  <a:pt x="4573226" y="407833"/>
                  <a:pt x="4648200" y="396299"/>
                </a:cubicBezTo>
                <a:cubicBezTo>
                  <a:pt x="4673802" y="392360"/>
                  <a:pt x="4699114" y="386678"/>
                  <a:pt x="4724400" y="381059"/>
                </a:cubicBezTo>
                <a:cubicBezTo>
                  <a:pt x="4744847" y="376515"/>
                  <a:pt x="4764700" y="369262"/>
                  <a:pt x="4785360" y="365819"/>
                </a:cubicBezTo>
                <a:cubicBezTo>
                  <a:pt x="4877635" y="350440"/>
                  <a:pt x="4912381" y="354525"/>
                  <a:pt x="4998720" y="335339"/>
                </a:cubicBezTo>
                <a:cubicBezTo>
                  <a:pt x="5014402" y="331854"/>
                  <a:pt x="5028635" y="322973"/>
                  <a:pt x="5044440" y="320099"/>
                </a:cubicBezTo>
                <a:cubicBezTo>
                  <a:pt x="5121702" y="306051"/>
                  <a:pt x="5282904" y="295147"/>
                  <a:pt x="5349240" y="289619"/>
                </a:cubicBezTo>
                <a:cubicBezTo>
                  <a:pt x="5364480" y="284539"/>
                  <a:pt x="5379278" y="277864"/>
                  <a:pt x="5394960" y="274379"/>
                </a:cubicBezTo>
                <a:cubicBezTo>
                  <a:pt x="5472305" y="257191"/>
                  <a:pt x="5562143" y="251565"/>
                  <a:pt x="5638800" y="243899"/>
                </a:cubicBezTo>
                <a:cubicBezTo>
                  <a:pt x="5654040" y="238819"/>
                  <a:pt x="5668935" y="232555"/>
                  <a:pt x="5684520" y="228659"/>
                </a:cubicBezTo>
                <a:cubicBezTo>
                  <a:pt x="5795460" y="200924"/>
                  <a:pt x="5729873" y="225354"/>
                  <a:pt x="5852160" y="198179"/>
                </a:cubicBezTo>
                <a:cubicBezTo>
                  <a:pt x="5941076" y="178420"/>
                  <a:pt x="5855074" y="190399"/>
                  <a:pt x="5943600" y="152459"/>
                </a:cubicBezTo>
                <a:cubicBezTo>
                  <a:pt x="5962852" y="144208"/>
                  <a:pt x="5984498" y="143238"/>
                  <a:pt x="6004560" y="137219"/>
                </a:cubicBezTo>
                <a:cubicBezTo>
                  <a:pt x="6113104" y="104656"/>
                  <a:pt x="6066634" y="111571"/>
                  <a:pt x="6156960" y="91499"/>
                </a:cubicBezTo>
                <a:cubicBezTo>
                  <a:pt x="6366105" y="45022"/>
                  <a:pt x="6135907" y="101869"/>
                  <a:pt x="6278880" y="61019"/>
                </a:cubicBezTo>
                <a:cubicBezTo>
                  <a:pt x="6301667" y="54508"/>
                  <a:pt x="6361200" y="42719"/>
                  <a:pt x="6385560" y="30539"/>
                </a:cubicBezTo>
                <a:cubicBezTo>
                  <a:pt x="6452156" y="-2759"/>
                  <a:pt x="6444979" y="59"/>
                  <a:pt x="6416040" y="59"/>
                </a:cubicBezTo>
              </a:path>
            </a:pathLst>
          </a:custGeom>
          <a:noFill/>
          <a:ln w="9525"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30" name="Text Box 28"/>
          <p:cNvSpPr txBox="1">
            <a:spLocks noChangeArrowheads="1"/>
          </p:cNvSpPr>
          <p:nvPr/>
        </p:nvSpPr>
        <p:spPr bwMode="auto">
          <a:xfrm>
            <a:off x="-38100" y="6336268"/>
            <a:ext cx="3352800" cy="369332"/>
          </a:xfrm>
          <a:prstGeom prst="rect">
            <a:avLst/>
          </a:prstGeom>
          <a:noFill/>
          <a:ln w="9525">
            <a:noFill/>
            <a:miter lim="800000"/>
            <a:headEnd/>
            <a:tailEnd/>
          </a:ln>
        </p:spPr>
        <p:txBody>
          <a:bodyPr wrap="square">
            <a:spAutoFit/>
          </a:bodyPr>
          <a:lstStyle/>
          <a:p>
            <a:pPr>
              <a:spcBef>
                <a:spcPct val="50000"/>
              </a:spcBef>
            </a:pPr>
            <a:r>
              <a:rPr lang="en-US" sz="1800" dirty="0" smtClean="0"/>
              <a:t>Assume no competing events</a:t>
            </a:r>
            <a:endParaRPr lang="en-US" sz="1800" dirty="0"/>
          </a:p>
        </p:txBody>
      </p:sp>
    </p:spTree>
    <p:extLst>
      <p:ext uri="{BB962C8B-B14F-4D97-AF65-F5344CB8AC3E}">
        <p14:creationId xmlns:p14="http://schemas.microsoft.com/office/powerpoint/2010/main" val="31718301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87043"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87044"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87045"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87046"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87047"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87048"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87049" name="Text Box 1033"/>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200"/>
              <a:t>Cirrhosis</a:t>
            </a:r>
            <a:r>
              <a:rPr lang="en-US" sz="2400"/>
              <a:t>     </a:t>
            </a:r>
            <a:r>
              <a:rPr lang="en-US" sz="2200"/>
              <a:t>No Cirrhosis</a:t>
            </a:r>
            <a:r>
              <a:rPr lang="en-US" sz="2400"/>
              <a:t>           </a:t>
            </a:r>
          </a:p>
        </p:txBody>
      </p:sp>
      <p:sp>
        <p:nvSpPr>
          <p:cNvPr id="87050" name="Text Box 1034"/>
          <p:cNvSpPr txBox="1">
            <a:spLocks noChangeArrowheads="1"/>
          </p:cNvSpPr>
          <p:nvPr/>
        </p:nvSpPr>
        <p:spPr bwMode="auto">
          <a:xfrm>
            <a:off x="228600" y="2133600"/>
            <a:ext cx="1219200" cy="1371600"/>
          </a:xfrm>
          <a:prstGeom prst="rect">
            <a:avLst/>
          </a:prstGeom>
          <a:noFill/>
          <a:ln w="9525">
            <a:noFill/>
            <a:miter lim="800000"/>
            <a:headEnd/>
            <a:tailEnd/>
          </a:ln>
        </p:spPr>
        <p:txBody>
          <a:bodyPr>
            <a:spAutoFit/>
          </a:bodyPr>
          <a:lstStyle/>
          <a:p>
            <a:pPr algn="l"/>
            <a:r>
              <a:rPr lang="en-US" sz="2400"/>
              <a:t>IDU</a:t>
            </a:r>
          </a:p>
          <a:p>
            <a:pPr algn="l"/>
            <a:endParaRPr lang="en-US" sz="2400"/>
          </a:p>
          <a:p>
            <a:pPr algn="l"/>
            <a:r>
              <a:rPr lang="en-US" sz="1600"/>
              <a:t>Transfusion</a:t>
            </a:r>
            <a:r>
              <a:rPr lang="en-US" sz="1800"/>
              <a:t> recipients</a:t>
            </a:r>
          </a:p>
        </p:txBody>
      </p:sp>
      <p:sp>
        <p:nvSpPr>
          <p:cNvPr id="87051" name="Line 1035"/>
          <p:cNvSpPr>
            <a:spLocks noChangeShapeType="1"/>
          </p:cNvSpPr>
          <p:nvPr/>
        </p:nvSpPr>
        <p:spPr bwMode="auto">
          <a:xfrm>
            <a:off x="2438400" y="2438400"/>
            <a:ext cx="3771900" cy="2362200"/>
          </a:xfrm>
          <a:prstGeom prst="line">
            <a:avLst/>
          </a:prstGeom>
          <a:noFill/>
          <a:ln w="1524" cap="rnd">
            <a:solidFill>
              <a:schemeClr val="tx1"/>
            </a:solidFill>
            <a:prstDash val="sysDot"/>
            <a:round/>
            <a:headEnd/>
            <a:tailEnd type="triangle" w="med" len="med"/>
          </a:ln>
        </p:spPr>
        <p:txBody>
          <a:bodyPr wrap="none" anchor="ctr"/>
          <a:lstStyle/>
          <a:p>
            <a:endParaRPr lang="en-US"/>
          </a:p>
        </p:txBody>
      </p:sp>
      <p:sp>
        <p:nvSpPr>
          <p:cNvPr id="87052" name="Line 1036"/>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endParaRPr lang="en-US"/>
          </a:p>
        </p:txBody>
      </p:sp>
      <p:sp>
        <p:nvSpPr>
          <p:cNvPr id="87053" name="Line 1037"/>
          <p:cNvSpPr>
            <a:spLocks noChangeShapeType="1"/>
          </p:cNvSpPr>
          <p:nvPr/>
        </p:nvSpPr>
        <p:spPr bwMode="auto">
          <a:xfrm>
            <a:off x="3857625" y="2362200"/>
            <a:ext cx="3600450" cy="2362200"/>
          </a:xfrm>
          <a:prstGeom prst="line">
            <a:avLst/>
          </a:prstGeom>
          <a:noFill/>
          <a:ln w="50800">
            <a:solidFill>
              <a:schemeClr val="tx1"/>
            </a:solidFill>
            <a:round/>
            <a:headEnd/>
            <a:tailEnd type="triangle" w="med" len="med"/>
          </a:ln>
        </p:spPr>
        <p:txBody>
          <a:bodyPr wrap="none" anchor="ctr"/>
          <a:lstStyle/>
          <a:p>
            <a:endParaRPr lang="en-US"/>
          </a:p>
        </p:txBody>
      </p:sp>
      <p:sp>
        <p:nvSpPr>
          <p:cNvPr id="87054" name="Line 1038"/>
          <p:cNvSpPr>
            <a:spLocks noChangeShapeType="1"/>
          </p:cNvSpPr>
          <p:nvPr/>
        </p:nvSpPr>
        <p:spPr bwMode="auto">
          <a:xfrm>
            <a:off x="3771900" y="3657600"/>
            <a:ext cx="3514725" cy="1981200"/>
          </a:xfrm>
          <a:prstGeom prst="line">
            <a:avLst/>
          </a:prstGeom>
          <a:noFill/>
          <a:ln w="50800">
            <a:solidFill>
              <a:schemeClr val="tx1"/>
            </a:solidFill>
            <a:round/>
            <a:headEnd/>
            <a:tailEnd type="triangle" w="med" len="med"/>
          </a:ln>
        </p:spPr>
        <p:txBody>
          <a:bodyPr wrap="none" anchor="ctr"/>
          <a:lstStyle/>
          <a:p>
            <a:endParaRPr lang="en-US"/>
          </a:p>
        </p:txBody>
      </p:sp>
      <p:sp>
        <p:nvSpPr>
          <p:cNvPr id="87055" name="Text Box 1039"/>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87056" name="Text Box 1040"/>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87057" name="Text Box 1041"/>
          <p:cNvSpPr txBox="1">
            <a:spLocks noChangeArrowheads="1"/>
          </p:cNvSpPr>
          <p:nvPr/>
        </p:nvSpPr>
        <p:spPr bwMode="auto">
          <a:xfrm>
            <a:off x="604838" y="381000"/>
            <a:ext cx="8936037" cy="946150"/>
          </a:xfrm>
          <a:prstGeom prst="rect">
            <a:avLst/>
          </a:prstGeom>
          <a:noFill/>
          <a:ln w="9525">
            <a:noFill/>
            <a:miter lim="800000"/>
            <a:headEnd/>
            <a:tailEnd/>
          </a:ln>
        </p:spPr>
        <p:txBody>
          <a:bodyPr wrap="none">
            <a:spAutoFit/>
          </a:bodyPr>
          <a:lstStyle/>
          <a:p>
            <a:r>
              <a:rPr lang="en-US" sz="2800" b="1">
                <a:latin typeface="Arial Unicode MS" pitchFamily="34" charset="-128"/>
              </a:rPr>
              <a:t>Cohort Study of Risk Group and Cirrhosis Progression: </a:t>
            </a:r>
          </a:p>
          <a:p>
            <a:r>
              <a:rPr lang="en-US" sz="2800" b="1">
                <a:latin typeface="Arial Unicode MS" pitchFamily="34" charset="-128"/>
              </a:rPr>
              <a:t>Depiction of Selection Bias</a:t>
            </a:r>
          </a:p>
        </p:txBody>
      </p:sp>
      <p:sp>
        <p:nvSpPr>
          <p:cNvPr id="87058" name="Text Box 1042"/>
          <p:cNvSpPr txBox="1">
            <a:spLocks noChangeArrowheads="1"/>
          </p:cNvSpPr>
          <p:nvPr/>
        </p:nvSpPr>
        <p:spPr bwMode="auto">
          <a:xfrm>
            <a:off x="6219825" y="1374775"/>
            <a:ext cx="4105275" cy="2308324"/>
          </a:xfrm>
          <a:prstGeom prst="rect">
            <a:avLst/>
          </a:prstGeom>
          <a:noFill/>
          <a:ln w="9525">
            <a:noFill/>
            <a:miter lim="800000"/>
            <a:headEnd/>
            <a:tailEnd/>
          </a:ln>
        </p:spPr>
        <p:txBody>
          <a:bodyPr wrap="square">
            <a:spAutoFit/>
          </a:bodyPr>
          <a:lstStyle/>
          <a:p>
            <a:pPr algn="l">
              <a:spcBef>
                <a:spcPct val="50000"/>
              </a:spcBef>
            </a:pPr>
            <a:r>
              <a:rPr lang="en-US" sz="2400" dirty="0"/>
              <a:t>Selection bias will lead to spurious underestimation of cirrhosis incidence in both exposure groups, more so in IDU </a:t>
            </a:r>
            <a:r>
              <a:rPr lang="en-US" sz="2400" dirty="0" smtClean="0"/>
              <a:t>group; end result: underestimate of IDU effect </a:t>
            </a:r>
            <a:endParaRPr lang="en-US" sz="2400" dirty="0"/>
          </a:p>
        </p:txBody>
      </p:sp>
      <p:sp>
        <p:nvSpPr>
          <p:cNvPr id="87059" name="Text Box 1043"/>
          <p:cNvSpPr txBox="1">
            <a:spLocks noChangeArrowheads="1"/>
          </p:cNvSpPr>
          <p:nvPr/>
        </p:nvSpPr>
        <p:spPr bwMode="auto">
          <a:xfrm>
            <a:off x="7972425" y="3862663"/>
            <a:ext cx="2288832" cy="2123658"/>
          </a:xfrm>
          <a:prstGeom prst="rect">
            <a:avLst/>
          </a:prstGeom>
          <a:noFill/>
          <a:ln w="9525">
            <a:noFill/>
            <a:miter lim="800000"/>
            <a:headEnd/>
            <a:tailEnd/>
          </a:ln>
        </p:spPr>
        <p:txBody>
          <a:bodyPr wrap="square">
            <a:spAutoFit/>
          </a:bodyPr>
          <a:lstStyle/>
          <a:p>
            <a:r>
              <a:rPr lang="en-US" sz="2200" dirty="0">
                <a:latin typeface="Arial" charset="0"/>
              </a:rPr>
              <a:t>Mechanism:  Sick subjects stopped coming (more so in IDU group)</a:t>
            </a:r>
          </a:p>
          <a:p>
            <a:endParaRPr lang="en-US" sz="2200" dirty="0">
              <a:latin typeface="Arial Unicode MS" pitchFamily="34" charset="-128"/>
            </a:endParaRPr>
          </a:p>
        </p:txBody>
      </p:sp>
      <p:grpSp>
        <p:nvGrpSpPr>
          <p:cNvPr id="20" name="Group 19"/>
          <p:cNvGrpSpPr/>
          <p:nvPr/>
        </p:nvGrpSpPr>
        <p:grpSpPr>
          <a:xfrm>
            <a:off x="114300" y="5558135"/>
            <a:ext cx="2590800" cy="914400"/>
            <a:chOff x="114300" y="76200"/>
            <a:chExt cx="2590800" cy="914400"/>
          </a:xfrm>
        </p:grpSpPr>
        <p:sp>
          <p:nvSpPr>
            <p:cNvPr id="21" name="TextBox 20"/>
            <p:cNvSpPr txBox="1"/>
            <p:nvPr/>
          </p:nvSpPr>
          <p:spPr>
            <a:xfrm>
              <a:off x="114300" y="685800"/>
              <a:ext cx="838200" cy="276999"/>
            </a:xfrm>
            <a:prstGeom prst="rect">
              <a:avLst/>
            </a:prstGeom>
            <a:noFill/>
          </p:spPr>
          <p:txBody>
            <a:bodyPr wrap="square" rtlCol="0">
              <a:spAutoFit/>
            </a:bodyPr>
            <a:lstStyle/>
            <a:p>
              <a:r>
                <a:rPr lang="en-US" sz="1200" dirty="0" smtClean="0"/>
                <a:t>IDU</a:t>
              </a:r>
              <a:endParaRPr lang="en-US" sz="1200" dirty="0"/>
            </a:p>
          </p:txBody>
        </p:sp>
        <p:sp>
          <p:nvSpPr>
            <p:cNvPr id="22" name="TextBox 21"/>
            <p:cNvSpPr txBox="1"/>
            <p:nvPr/>
          </p:nvSpPr>
          <p:spPr>
            <a:xfrm>
              <a:off x="1866900" y="713601"/>
              <a:ext cx="838200" cy="276999"/>
            </a:xfrm>
            <a:prstGeom prst="rect">
              <a:avLst/>
            </a:prstGeom>
            <a:noFill/>
          </p:spPr>
          <p:txBody>
            <a:bodyPr wrap="square" rtlCol="0">
              <a:spAutoFit/>
            </a:bodyPr>
            <a:lstStyle/>
            <a:p>
              <a:r>
                <a:rPr lang="en-US" sz="1200" dirty="0" smtClean="0"/>
                <a:t>Cirrhosis</a:t>
              </a:r>
              <a:endParaRPr lang="en-US" sz="1200" dirty="0"/>
            </a:p>
          </p:txBody>
        </p:sp>
        <p:sp>
          <p:nvSpPr>
            <p:cNvPr id="23" name="TextBox 22"/>
            <p:cNvSpPr txBox="1"/>
            <p:nvPr/>
          </p:nvSpPr>
          <p:spPr>
            <a:xfrm>
              <a:off x="952500" y="76200"/>
              <a:ext cx="838200" cy="830997"/>
            </a:xfrm>
            <a:prstGeom prst="rect">
              <a:avLst/>
            </a:prstGeom>
            <a:noFill/>
          </p:spPr>
          <p:txBody>
            <a:bodyPr wrap="square" rtlCol="0">
              <a:spAutoFit/>
            </a:bodyPr>
            <a:lstStyle/>
            <a:p>
              <a:r>
                <a:rPr lang="en-US" sz="1200" dirty="0" smtClean="0"/>
                <a:t>Ability to attend study visits</a:t>
              </a:r>
              <a:endParaRPr lang="en-US" sz="1200" dirty="0"/>
            </a:p>
          </p:txBody>
        </p:sp>
        <p:sp>
          <p:nvSpPr>
            <p:cNvPr id="25"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a:p>
          </p:txBody>
        </p:sp>
        <p:sp>
          <p:nvSpPr>
            <p:cNvPr id="26" name="Line 5"/>
            <p:cNvSpPr>
              <a:spLocks noChangeShapeType="1"/>
            </p:cNvSpPr>
            <p:nvPr/>
          </p:nvSpPr>
          <p:spPr bwMode="auto">
            <a:xfrm flipH="1" flipV="1">
              <a:off x="1714500" y="457200"/>
              <a:ext cx="304800" cy="228600"/>
            </a:xfrm>
            <a:prstGeom prst="line">
              <a:avLst/>
            </a:prstGeom>
            <a:noFill/>
            <a:ln w="9525">
              <a:solidFill>
                <a:schemeClr val="tx1"/>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71525" y="228600"/>
            <a:ext cx="8743950" cy="533400"/>
          </a:xfrm>
        </p:spPr>
        <p:txBody>
          <a:bodyPr/>
          <a:lstStyle/>
          <a:p>
            <a:r>
              <a:rPr lang="en-US" sz="2800" dirty="0" smtClean="0"/>
              <a:t>Competing Events and Selection Bias</a:t>
            </a:r>
          </a:p>
        </p:txBody>
      </p:sp>
      <p:sp>
        <p:nvSpPr>
          <p:cNvPr id="89091" name="Rectangle 3"/>
          <p:cNvSpPr>
            <a:spLocks noGrp="1" noChangeArrowheads="1"/>
          </p:cNvSpPr>
          <p:nvPr>
            <p:ph type="body" idx="1"/>
          </p:nvPr>
        </p:nvSpPr>
        <p:spPr>
          <a:xfrm>
            <a:off x="133350" y="986034"/>
            <a:ext cx="10020300" cy="5181600"/>
          </a:xfrm>
        </p:spPr>
        <p:txBody>
          <a:bodyPr/>
          <a:lstStyle/>
          <a:p>
            <a:r>
              <a:rPr lang="en-US" sz="2800" dirty="0" smtClean="0"/>
              <a:t>All of the prior comments regarding losses to follow-up also apply to competing events</a:t>
            </a:r>
          </a:p>
          <a:p>
            <a:endParaRPr lang="en-US" sz="800" dirty="0" smtClean="0"/>
          </a:p>
          <a:p>
            <a:r>
              <a:rPr lang="en-US" sz="2800" dirty="0" smtClean="0"/>
              <a:t>Rationale</a:t>
            </a:r>
          </a:p>
          <a:p>
            <a:pPr lvl="1"/>
            <a:r>
              <a:rPr lang="en-US" sz="2400" dirty="0" smtClean="0"/>
              <a:t>Losses to follow-up and competing events are the ways that people fall out of observation</a:t>
            </a:r>
          </a:p>
          <a:p>
            <a:pPr lvl="1"/>
            <a:endParaRPr lang="en-US" sz="600" dirty="0" smtClean="0"/>
          </a:p>
          <a:p>
            <a:pPr lvl="1"/>
            <a:r>
              <a:rPr lang="en-US" sz="2400" dirty="0" smtClean="0"/>
              <a:t>When either losses and / or competing events are influenced by/associated with both exposure &amp; disease, selection bias ensues</a:t>
            </a:r>
          </a:p>
          <a:p>
            <a:endParaRPr lang="en-US" sz="2800" dirty="0" smtClean="0"/>
          </a:p>
        </p:txBody>
      </p:sp>
      <p:grpSp>
        <p:nvGrpSpPr>
          <p:cNvPr id="2" name="Group 1"/>
          <p:cNvGrpSpPr/>
          <p:nvPr/>
        </p:nvGrpSpPr>
        <p:grpSpPr>
          <a:xfrm>
            <a:off x="-266700" y="5069252"/>
            <a:ext cx="5562600" cy="1331548"/>
            <a:chOff x="190500" y="5265003"/>
            <a:chExt cx="5562600" cy="1331548"/>
          </a:xfrm>
        </p:grpSpPr>
        <p:sp>
          <p:nvSpPr>
            <p:cNvPr id="5" name="Text Box 21"/>
            <p:cNvSpPr txBox="1">
              <a:spLocks noChangeArrowheads="1"/>
            </p:cNvSpPr>
            <p:nvPr/>
          </p:nvSpPr>
          <p:spPr bwMode="auto">
            <a:xfrm>
              <a:off x="4229100" y="6257997"/>
              <a:ext cx="1524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Disease</a:t>
              </a:r>
            </a:p>
          </p:txBody>
        </p:sp>
        <p:sp>
          <p:nvSpPr>
            <p:cNvPr id="6" name="Text Box 25"/>
            <p:cNvSpPr txBox="1">
              <a:spLocks noChangeArrowheads="1"/>
            </p:cNvSpPr>
            <p:nvPr/>
          </p:nvSpPr>
          <p:spPr bwMode="auto">
            <a:xfrm>
              <a:off x="190500" y="6111830"/>
              <a:ext cx="1905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Exposure</a:t>
              </a:r>
            </a:p>
          </p:txBody>
        </p:sp>
        <p:sp>
          <p:nvSpPr>
            <p:cNvPr id="7" name="Line 26"/>
            <p:cNvSpPr>
              <a:spLocks noChangeShapeType="1"/>
            </p:cNvSpPr>
            <p:nvPr/>
          </p:nvSpPr>
          <p:spPr bwMode="auto">
            <a:xfrm flipV="1">
              <a:off x="1119888" y="5785598"/>
              <a:ext cx="304800" cy="326232"/>
            </a:xfrm>
            <a:prstGeom prst="line">
              <a:avLst/>
            </a:prstGeom>
            <a:noFill/>
            <a:ln w="28575">
              <a:solidFill>
                <a:schemeClr val="tx1"/>
              </a:solidFill>
              <a:round/>
              <a:headEnd/>
              <a:tailEnd type="triangle" w="med" len="med"/>
            </a:ln>
          </p:spPr>
          <p:txBody>
            <a:bodyPr wrap="none" anchor="ctr"/>
            <a:lstStyle/>
            <a:p>
              <a:endParaRPr lang="en-US"/>
            </a:p>
          </p:txBody>
        </p:sp>
        <p:sp>
          <p:nvSpPr>
            <p:cNvPr id="8" name="Text Box 27"/>
            <p:cNvSpPr txBox="1">
              <a:spLocks noChangeArrowheads="1"/>
            </p:cNvSpPr>
            <p:nvPr/>
          </p:nvSpPr>
          <p:spPr bwMode="auto">
            <a:xfrm>
              <a:off x="800100" y="5388691"/>
              <a:ext cx="21336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Retention</a:t>
              </a:r>
              <a:endParaRPr lang="en-US" sz="1600" dirty="0">
                <a:latin typeface="Arial" charset="0"/>
              </a:endParaRPr>
            </a:p>
          </p:txBody>
        </p:sp>
        <p:sp>
          <p:nvSpPr>
            <p:cNvPr id="9" name="Text Box 28"/>
            <p:cNvSpPr txBox="1">
              <a:spLocks noChangeArrowheads="1"/>
            </p:cNvSpPr>
            <p:nvPr/>
          </p:nvSpPr>
          <p:spPr bwMode="auto">
            <a:xfrm>
              <a:off x="3861216" y="5265003"/>
              <a:ext cx="1756974" cy="584775"/>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Pathophysiologic state</a:t>
              </a:r>
              <a:endParaRPr lang="en-US" sz="1600" dirty="0">
                <a:solidFill>
                  <a:srgbClr val="FF0000"/>
                </a:solidFill>
                <a:latin typeface="Arial" charset="0"/>
              </a:endParaRPr>
            </a:p>
          </p:txBody>
        </p:sp>
        <p:sp>
          <p:nvSpPr>
            <p:cNvPr id="10" name="Line 29"/>
            <p:cNvSpPr>
              <a:spLocks noChangeShapeType="1"/>
            </p:cNvSpPr>
            <p:nvPr/>
          </p:nvSpPr>
          <p:spPr bwMode="auto">
            <a:xfrm>
              <a:off x="4838700" y="5829915"/>
              <a:ext cx="200492" cy="393111"/>
            </a:xfrm>
            <a:prstGeom prst="line">
              <a:avLst/>
            </a:prstGeom>
            <a:noFill/>
            <a:ln w="28575">
              <a:solidFill>
                <a:schemeClr val="tx1"/>
              </a:solidFill>
              <a:round/>
              <a:headEnd/>
              <a:tailEnd type="triangle" w="med" len="med"/>
            </a:ln>
          </p:spPr>
          <p:txBody>
            <a:bodyPr wrap="none" anchor="ctr"/>
            <a:lstStyle/>
            <a:p>
              <a:endParaRPr lang="en-US"/>
            </a:p>
          </p:txBody>
        </p:sp>
        <p:sp>
          <p:nvSpPr>
            <p:cNvPr id="11" name="Line 39"/>
            <p:cNvSpPr>
              <a:spLocks noChangeShapeType="1"/>
            </p:cNvSpPr>
            <p:nvPr/>
          </p:nvSpPr>
          <p:spPr bwMode="auto">
            <a:xfrm flipH="1" flipV="1">
              <a:off x="2247900" y="5738852"/>
              <a:ext cx="545891" cy="91063"/>
            </a:xfrm>
            <a:prstGeom prst="line">
              <a:avLst/>
            </a:prstGeom>
            <a:noFill/>
            <a:ln w="28575">
              <a:solidFill>
                <a:schemeClr val="tx1"/>
              </a:solidFill>
              <a:round/>
              <a:headEnd/>
              <a:tailEnd type="triangle" w="med" len="med"/>
            </a:ln>
          </p:spPr>
          <p:txBody>
            <a:bodyPr wrap="none" anchor="ctr"/>
            <a:lstStyle/>
            <a:p>
              <a:endParaRPr lang="en-US"/>
            </a:p>
          </p:txBody>
        </p:sp>
        <p:sp>
          <p:nvSpPr>
            <p:cNvPr id="12" name="Text Box 28"/>
            <p:cNvSpPr txBox="1">
              <a:spLocks noChangeArrowheads="1"/>
            </p:cNvSpPr>
            <p:nvPr/>
          </p:nvSpPr>
          <p:spPr bwMode="auto">
            <a:xfrm>
              <a:off x="2628900" y="5618382"/>
              <a:ext cx="1524000" cy="584775"/>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Competing event</a:t>
              </a:r>
              <a:endParaRPr lang="en-US" sz="1600" dirty="0">
                <a:solidFill>
                  <a:srgbClr val="FF0000"/>
                </a:solidFill>
                <a:latin typeface="Arial" charset="0"/>
              </a:endParaRPr>
            </a:p>
          </p:txBody>
        </p:sp>
        <p:sp>
          <p:nvSpPr>
            <p:cNvPr id="13" name="Line 39"/>
            <p:cNvSpPr>
              <a:spLocks noChangeShapeType="1"/>
            </p:cNvSpPr>
            <p:nvPr/>
          </p:nvSpPr>
          <p:spPr bwMode="auto">
            <a:xfrm flipH="1">
              <a:off x="3850187" y="5784383"/>
              <a:ext cx="596484" cy="164331"/>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3" name="Group 2"/>
          <p:cNvGrpSpPr/>
          <p:nvPr/>
        </p:nvGrpSpPr>
        <p:grpSpPr>
          <a:xfrm>
            <a:off x="4859310" y="4886065"/>
            <a:ext cx="5427690" cy="1804408"/>
            <a:chOff x="4859310" y="4538246"/>
            <a:chExt cx="5427690" cy="1804408"/>
          </a:xfrm>
        </p:grpSpPr>
        <p:sp>
          <p:nvSpPr>
            <p:cNvPr id="16" name="Text Box 21"/>
            <p:cNvSpPr txBox="1">
              <a:spLocks noChangeArrowheads="1"/>
            </p:cNvSpPr>
            <p:nvPr/>
          </p:nvSpPr>
          <p:spPr bwMode="auto">
            <a:xfrm>
              <a:off x="8647803" y="6004100"/>
              <a:ext cx="15240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Alzheimer’s</a:t>
              </a:r>
              <a:endParaRPr lang="en-US" sz="1600" dirty="0">
                <a:latin typeface="Arial" charset="0"/>
              </a:endParaRPr>
            </a:p>
          </p:txBody>
        </p:sp>
        <p:sp>
          <p:nvSpPr>
            <p:cNvPr id="17" name="Text Box 25"/>
            <p:cNvSpPr txBox="1">
              <a:spLocks noChangeArrowheads="1"/>
            </p:cNvSpPr>
            <p:nvPr/>
          </p:nvSpPr>
          <p:spPr bwMode="auto">
            <a:xfrm>
              <a:off x="4859310" y="5834823"/>
              <a:ext cx="19050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Smoking</a:t>
              </a:r>
              <a:endParaRPr lang="en-US" sz="1600" dirty="0">
                <a:latin typeface="Arial" charset="0"/>
              </a:endParaRPr>
            </a:p>
          </p:txBody>
        </p:sp>
        <p:sp>
          <p:nvSpPr>
            <p:cNvPr id="18" name="Line 26"/>
            <p:cNvSpPr>
              <a:spLocks noChangeShapeType="1"/>
            </p:cNvSpPr>
            <p:nvPr/>
          </p:nvSpPr>
          <p:spPr bwMode="auto">
            <a:xfrm flipV="1">
              <a:off x="5788698" y="5508591"/>
              <a:ext cx="304800" cy="326232"/>
            </a:xfrm>
            <a:prstGeom prst="line">
              <a:avLst/>
            </a:prstGeom>
            <a:noFill/>
            <a:ln w="28575">
              <a:solidFill>
                <a:schemeClr val="tx1"/>
              </a:solidFill>
              <a:round/>
              <a:headEnd/>
              <a:tailEnd type="triangle" w="med" len="med"/>
            </a:ln>
          </p:spPr>
          <p:txBody>
            <a:bodyPr wrap="none" anchor="ctr"/>
            <a:lstStyle/>
            <a:p>
              <a:endParaRPr lang="en-US"/>
            </a:p>
          </p:txBody>
        </p:sp>
        <p:sp>
          <p:nvSpPr>
            <p:cNvPr id="19" name="Text Box 27"/>
            <p:cNvSpPr txBox="1">
              <a:spLocks noChangeArrowheads="1"/>
            </p:cNvSpPr>
            <p:nvPr/>
          </p:nvSpPr>
          <p:spPr bwMode="auto">
            <a:xfrm>
              <a:off x="5490145" y="4538246"/>
              <a:ext cx="21336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Retention</a:t>
              </a:r>
              <a:endParaRPr lang="en-US" sz="1600" dirty="0">
                <a:latin typeface="Arial" charset="0"/>
              </a:endParaRPr>
            </a:p>
          </p:txBody>
        </p:sp>
        <p:sp>
          <p:nvSpPr>
            <p:cNvPr id="20" name="Text Box 28"/>
            <p:cNvSpPr txBox="1">
              <a:spLocks noChangeArrowheads="1"/>
            </p:cNvSpPr>
            <p:nvPr/>
          </p:nvSpPr>
          <p:spPr bwMode="auto">
            <a:xfrm>
              <a:off x="8745510" y="4987996"/>
              <a:ext cx="1541490" cy="584775"/>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Genetic background</a:t>
              </a:r>
              <a:endParaRPr lang="en-US" sz="1600" dirty="0">
                <a:solidFill>
                  <a:srgbClr val="FF0000"/>
                </a:solidFill>
                <a:latin typeface="Arial" charset="0"/>
              </a:endParaRPr>
            </a:p>
          </p:txBody>
        </p:sp>
        <p:sp>
          <p:nvSpPr>
            <p:cNvPr id="21" name="Line 29"/>
            <p:cNvSpPr>
              <a:spLocks noChangeShapeType="1"/>
            </p:cNvSpPr>
            <p:nvPr/>
          </p:nvSpPr>
          <p:spPr bwMode="auto">
            <a:xfrm>
              <a:off x="9512193" y="5633763"/>
              <a:ext cx="4061" cy="370338"/>
            </a:xfrm>
            <a:prstGeom prst="line">
              <a:avLst/>
            </a:prstGeom>
            <a:noFill/>
            <a:ln w="28575">
              <a:solidFill>
                <a:schemeClr val="tx1"/>
              </a:solidFill>
              <a:round/>
              <a:headEnd/>
              <a:tailEnd type="triangle" w="med" len="med"/>
            </a:ln>
          </p:spPr>
          <p:txBody>
            <a:bodyPr wrap="none" anchor="ctr"/>
            <a:lstStyle/>
            <a:p>
              <a:endParaRPr lang="en-US"/>
            </a:p>
          </p:txBody>
        </p:sp>
        <p:sp>
          <p:nvSpPr>
            <p:cNvPr id="22" name="Line 39"/>
            <p:cNvSpPr>
              <a:spLocks noChangeShapeType="1"/>
            </p:cNvSpPr>
            <p:nvPr/>
          </p:nvSpPr>
          <p:spPr bwMode="auto">
            <a:xfrm flipH="1" flipV="1">
              <a:off x="6932325" y="4876800"/>
              <a:ext cx="573375" cy="409545"/>
            </a:xfrm>
            <a:prstGeom prst="line">
              <a:avLst/>
            </a:prstGeom>
            <a:noFill/>
            <a:ln w="28575">
              <a:solidFill>
                <a:schemeClr val="tx1"/>
              </a:solidFill>
              <a:round/>
              <a:headEnd/>
              <a:tailEnd type="triangle" w="med" len="med"/>
            </a:ln>
          </p:spPr>
          <p:txBody>
            <a:bodyPr wrap="none" anchor="ctr"/>
            <a:lstStyle/>
            <a:p>
              <a:endParaRPr lang="en-US"/>
            </a:p>
          </p:txBody>
        </p:sp>
        <p:sp>
          <p:nvSpPr>
            <p:cNvPr id="23" name="Text Box 28"/>
            <p:cNvSpPr txBox="1">
              <a:spLocks noChangeArrowheads="1"/>
            </p:cNvSpPr>
            <p:nvPr/>
          </p:nvSpPr>
          <p:spPr bwMode="auto">
            <a:xfrm>
              <a:off x="6972300" y="5242028"/>
              <a:ext cx="1524000" cy="338554"/>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Cancer death</a:t>
              </a:r>
              <a:endParaRPr lang="en-US" sz="1600" dirty="0">
                <a:solidFill>
                  <a:srgbClr val="FF0000"/>
                </a:solidFill>
                <a:latin typeface="Arial" charset="0"/>
              </a:endParaRPr>
            </a:p>
          </p:txBody>
        </p:sp>
        <p:sp>
          <p:nvSpPr>
            <p:cNvPr id="24" name="Line 39"/>
            <p:cNvSpPr>
              <a:spLocks noChangeShapeType="1"/>
            </p:cNvSpPr>
            <p:nvPr/>
          </p:nvSpPr>
          <p:spPr bwMode="auto">
            <a:xfrm flipH="1">
              <a:off x="8373252" y="5412676"/>
              <a:ext cx="572750" cy="0"/>
            </a:xfrm>
            <a:prstGeom prst="line">
              <a:avLst/>
            </a:prstGeom>
            <a:noFill/>
            <a:ln w="28575">
              <a:solidFill>
                <a:schemeClr val="tx1"/>
              </a:solidFill>
              <a:round/>
              <a:headEnd/>
              <a:tailEnd type="triangle" w="med" len="med"/>
            </a:ln>
          </p:spPr>
          <p:txBody>
            <a:bodyPr wrap="none" anchor="ctr"/>
            <a:lstStyle/>
            <a:p>
              <a:endParaRPr lang="en-US"/>
            </a:p>
          </p:txBody>
        </p:sp>
        <p:sp>
          <p:nvSpPr>
            <p:cNvPr id="25" name="Text Box 28"/>
            <p:cNvSpPr txBox="1">
              <a:spLocks noChangeArrowheads="1"/>
            </p:cNvSpPr>
            <p:nvPr/>
          </p:nvSpPr>
          <p:spPr bwMode="auto">
            <a:xfrm>
              <a:off x="5408325" y="5239642"/>
              <a:ext cx="1524000" cy="338554"/>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CHD death</a:t>
              </a:r>
              <a:endParaRPr lang="en-US" sz="1600" dirty="0">
                <a:solidFill>
                  <a:srgbClr val="FF0000"/>
                </a:solidFill>
                <a:latin typeface="Arial" charset="0"/>
              </a:endParaRPr>
            </a:p>
          </p:txBody>
        </p:sp>
        <p:sp>
          <p:nvSpPr>
            <p:cNvPr id="26" name="Line 39"/>
            <p:cNvSpPr>
              <a:spLocks noChangeShapeType="1"/>
            </p:cNvSpPr>
            <p:nvPr/>
          </p:nvSpPr>
          <p:spPr bwMode="auto">
            <a:xfrm flipV="1">
              <a:off x="6294612" y="4876799"/>
              <a:ext cx="262332" cy="344205"/>
            </a:xfrm>
            <a:prstGeom prst="line">
              <a:avLst/>
            </a:prstGeom>
            <a:noFill/>
            <a:ln w="28575">
              <a:solidFill>
                <a:schemeClr val="tx1"/>
              </a:solidFill>
              <a:round/>
              <a:headEnd/>
              <a:tailEnd type="triangle" w="med" len="med"/>
            </a:ln>
          </p:spPr>
          <p:txBody>
            <a:bodyPr wrap="none" anchor="ctr"/>
            <a:lstStyle/>
            <a:p>
              <a:endParaRPr lang="en-US"/>
            </a:p>
          </p:txBody>
        </p:sp>
      </p:grpSp>
      <p:sp>
        <p:nvSpPr>
          <p:cNvPr id="4" name="TextBox 3"/>
          <p:cNvSpPr txBox="1"/>
          <p:nvPr/>
        </p:nvSpPr>
        <p:spPr>
          <a:xfrm>
            <a:off x="187215" y="4490544"/>
            <a:ext cx="2444969" cy="369332"/>
          </a:xfrm>
          <a:prstGeom prst="rect">
            <a:avLst/>
          </a:prstGeom>
          <a:noFill/>
        </p:spPr>
        <p:txBody>
          <a:bodyPr wrap="square" rtlCol="0">
            <a:spAutoFit/>
          </a:bodyPr>
          <a:lstStyle/>
          <a:p>
            <a:r>
              <a:rPr lang="en-US" sz="1800" dirty="0" smtClean="0">
                <a:latin typeface="+mn-lt"/>
              </a:rPr>
              <a:t>Generic structure</a:t>
            </a:r>
            <a:endParaRPr lang="en-US" sz="1800" dirty="0">
              <a:latin typeface="+mn-lt"/>
            </a:endParaRPr>
          </a:p>
        </p:txBody>
      </p:sp>
      <p:sp>
        <p:nvSpPr>
          <p:cNvPr id="27" name="TextBox 26"/>
          <p:cNvSpPr txBox="1"/>
          <p:nvPr/>
        </p:nvSpPr>
        <p:spPr>
          <a:xfrm>
            <a:off x="5143500" y="4435769"/>
            <a:ext cx="2244214" cy="369332"/>
          </a:xfrm>
          <a:prstGeom prst="rect">
            <a:avLst/>
          </a:prstGeom>
          <a:noFill/>
        </p:spPr>
        <p:txBody>
          <a:bodyPr wrap="square" rtlCol="0">
            <a:spAutoFit/>
          </a:bodyPr>
          <a:lstStyle/>
          <a:p>
            <a:r>
              <a:rPr lang="en-US" sz="1800" dirty="0" smtClean="0">
                <a:latin typeface="+mn-lt"/>
              </a:rPr>
              <a:t>Specific example</a:t>
            </a:r>
            <a:endParaRPr lang="en-US" sz="1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76200"/>
            <a:ext cx="8743950" cy="762000"/>
          </a:xfrm>
        </p:spPr>
        <p:txBody>
          <a:bodyPr/>
          <a:lstStyle/>
          <a:p>
            <a:r>
              <a:rPr lang="en-US" dirty="0" smtClean="0"/>
              <a:t>Selection Bias in a Randomized Trial</a:t>
            </a:r>
          </a:p>
        </p:txBody>
      </p:sp>
      <p:sp>
        <p:nvSpPr>
          <p:cNvPr id="90115" name="Rectangle 3"/>
          <p:cNvSpPr>
            <a:spLocks noGrp="1" noChangeArrowheads="1"/>
          </p:cNvSpPr>
          <p:nvPr>
            <p:ph type="body" idx="1"/>
          </p:nvPr>
        </p:nvSpPr>
        <p:spPr>
          <a:xfrm>
            <a:off x="266700" y="762000"/>
            <a:ext cx="9753600" cy="2282824"/>
          </a:xfrm>
        </p:spPr>
        <p:txBody>
          <a:bodyPr/>
          <a:lstStyle/>
          <a:p>
            <a:pPr>
              <a:lnSpc>
                <a:spcPct val="90000"/>
              </a:lnSpc>
            </a:pPr>
            <a:r>
              <a:rPr lang="en-US" sz="2600" dirty="0" smtClean="0"/>
              <a:t>Randomization prevents selection bias at the outset</a:t>
            </a:r>
          </a:p>
          <a:p>
            <a:pPr lvl="1">
              <a:lnSpc>
                <a:spcPct val="90000"/>
              </a:lnSpc>
            </a:pPr>
            <a:r>
              <a:rPr lang="en-US" sz="2200" dirty="0" smtClean="0"/>
              <a:t>This is because “exposure (an intervention)” is: </a:t>
            </a:r>
          </a:p>
          <a:p>
            <a:pPr lvl="2">
              <a:lnSpc>
                <a:spcPct val="90000"/>
              </a:lnSpc>
            </a:pPr>
            <a:r>
              <a:rPr lang="en-US" sz="2200" dirty="0" smtClean="0"/>
              <a:t>randomly assigned </a:t>
            </a:r>
          </a:p>
          <a:p>
            <a:pPr lvl="2">
              <a:lnSpc>
                <a:spcPct val="90000"/>
              </a:lnSpc>
            </a:pPr>
            <a:r>
              <a:rPr lang="en-US" sz="2200" dirty="0"/>
              <a:t>c</a:t>
            </a:r>
            <a:r>
              <a:rPr lang="en-US" sz="2200" dirty="0" smtClean="0"/>
              <a:t>omes after decision to participate</a:t>
            </a:r>
          </a:p>
          <a:p>
            <a:pPr lvl="2">
              <a:lnSpc>
                <a:spcPct val="90000"/>
              </a:lnSpc>
            </a:pPr>
            <a:endParaRPr lang="en-US" sz="1000" dirty="0" smtClean="0"/>
          </a:p>
          <a:p>
            <a:pPr lvl="1">
              <a:lnSpc>
                <a:spcPct val="90000"/>
              </a:lnSpc>
            </a:pPr>
            <a:r>
              <a:rPr lang="en-US" sz="2200" dirty="0" smtClean="0"/>
              <a:t>Therefore, exposure cannot be related to study participation</a:t>
            </a:r>
          </a:p>
          <a:p>
            <a:pPr lvl="1">
              <a:lnSpc>
                <a:spcPct val="90000"/>
              </a:lnSpc>
            </a:pPr>
            <a:endParaRPr lang="en-US" sz="2200" dirty="0" smtClean="0"/>
          </a:p>
          <a:p>
            <a:pPr>
              <a:lnSpc>
                <a:spcPct val="90000"/>
              </a:lnSpc>
            </a:pPr>
            <a:endParaRPr lang="en-US" sz="2600" dirty="0" smtClean="0"/>
          </a:p>
          <a:p>
            <a:pPr>
              <a:lnSpc>
                <a:spcPct val="90000"/>
              </a:lnSpc>
            </a:pPr>
            <a:endParaRPr lang="en-US" sz="2600" dirty="0"/>
          </a:p>
          <a:p>
            <a:pPr>
              <a:lnSpc>
                <a:spcPct val="90000"/>
              </a:lnSpc>
            </a:pPr>
            <a:endParaRPr lang="en-US" sz="2600" dirty="0" smtClean="0"/>
          </a:p>
          <a:p>
            <a:pPr>
              <a:lnSpc>
                <a:spcPct val="90000"/>
              </a:lnSpc>
            </a:pPr>
            <a:endParaRPr lang="en-US" sz="2600" dirty="0" smtClean="0"/>
          </a:p>
          <a:p>
            <a:pPr>
              <a:lnSpc>
                <a:spcPct val="90000"/>
              </a:lnSpc>
            </a:pPr>
            <a:endParaRPr lang="en-US" sz="2600" dirty="0"/>
          </a:p>
          <a:p>
            <a:pPr>
              <a:lnSpc>
                <a:spcPct val="90000"/>
              </a:lnSpc>
              <a:spcAft>
                <a:spcPts val="600"/>
              </a:spcAft>
            </a:pPr>
            <a:r>
              <a:rPr lang="en-US" sz="2600" dirty="0" smtClean="0"/>
              <a:t>Instead, factors related to retention (i.e., the back end) are the major potential cause of selection bias in RCTs</a:t>
            </a:r>
          </a:p>
          <a:p>
            <a:pPr>
              <a:lnSpc>
                <a:spcPct val="90000"/>
              </a:lnSpc>
            </a:pPr>
            <a:r>
              <a:rPr lang="en-US" sz="2600" dirty="0" smtClean="0"/>
              <a:t>See </a:t>
            </a:r>
            <a:r>
              <a:rPr lang="en-US" sz="2600" dirty="0" smtClean="0">
                <a:solidFill>
                  <a:srgbClr val="FF0000"/>
                </a:solidFill>
              </a:rPr>
              <a:t>Extra Slides </a:t>
            </a:r>
            <a:r>
              <a:rPr lang="en-US" sz="2600" dirty="0" smtClean="0"/>
              <a:t>for examples</a:t>
            </a:r>
          </a:p>
        </p:txBody>
      </p:sp>
      <p:grpSp>
        <p:nvGrpSpPr>
          <p:cNvPr id="7" name="Group 6"/>
          <p:cNvGrpSpPr/>
          <p:nvPr/>
        </p:nvGrpSpPr>
        <p:grpSpPr>
          <a:xfrm>
            <a:off x="406400" y="3124200"/>
            <a:ext cx="9766300" cy="1984376"/>
            <a:chOff x="215900" y="2438400"/>
            <a:chExt cx="9766300" cy="1984376"/>
          </a:xfrm>
        </p:grpSpPr>
        <p:grpSp>
          <p:nvGrpSpPr>
            <p:cNvPr id="12" name="Group 9"/>
            <p:cNvGrpSpPr>
              <a:grpSpLocks/>
            </p:cNvGrpSpPr>
            <p:nvPr/>
          </p:nvGrpSpPr>
          <p:grpSpPr bwMode="auto">
            <a:xfrm>
              <a:off x="215900" y="2438400"/>
              <a:ext cx="9766300" cy="1984376"/>
              <a:chOff x="328" y="1161"/>
              <a:chExt cx="6152" cy="1250"/>
            </a:xfrm>
          </p:grpSpPr>
          <p:sp>
            <p:nvSpPr>
              <p:cNvPr id="13" name="Line 4"/>
              <p:cNvSpPr>
                <a:spLocks noChangeShapeType="1"/>
              </p:cNvSpPr>
              <p:nvPr/>
            </p:nvSpPr>
            <p:spPr bwMode="auto">
              <a:xfrm flipV="1">
                <a:off x="2043" y="1480"/>
                <a:ext cx="720" cy="632"/>
              </a:xfrm>
              <a:prstGeom prst="line">
                <a:avLst/>
              </a:prstGeom>
              <a:noFill/>
              <a:ln w="28575">
                <a:solidFill>
                  <a:schemeClr val="tx1"/>
                </a:solidFill>
                <a:round/>
                <a:headEnd/>
                <a:tailEnd type="triangle" w="med" len="med"/>
              </a:ln>
            </p:spPr>
            <p:txBody>
              <a:bodyPr wrap="none" anchor="ctr"/>
              <a:lstStyle/>
              <a:p>
                <a:endParaRPr lang="en-US"/>
              </a:p>
            </p:txBody>
          </p:sp>
          <p:sp>
            <p:nvSpPr>
              <p:cNvPr id="14" name="Line 5"/>
              <p:cNvSpPr>
                <a:spLocks noChangeShapeType="1"/>
              </p:cNvSpPr>
              <p:nvPr/>
            </p:nvSpPr>
            <p:spPr bwMode="auto">
              <a:xfrm flipH="1" flipV="1">
                <a:off x="3912" y="1449"/>
                <a:ext cx="1296" cy="240"/>
              </a:xfrm>
              <a:prstGeom prst="line">
                <a:avLst/>
              </a:prstGeom>
              <a:noFill/>
              <a:ln w="28575">
                <a:solidFill>
                  <a:schemeClr val="tx1"/>
                </a:solidFill>
                <a:round/>
                <a:headEnd/>
                <a:tailEnd type="triangle" w="med" len="med"/>
              </a:ln>
            </p:spPr>
            <p:txBody>
              <a:bodyPr wrap="none" anchor="ctr"/>
              <a:lstStyle/>
              <a:p>
                <a:endParaRPr lang="en-US"/>
              </a:p>
            </p:txBody>
          </p:sp>
          <p:sp>
            <p:nvSpPr>
              <p:cNvPr id="15"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16" name="Text Box 7"/>
              <p:cNvSpPr txBox="1">
                <a:spLocks noChangeArrowheads="1"/>
              </p:cNvSpPr>
              <p:nvPr/>
            </p:nvSpPr>
            <p:spPr bwMode="auto">
              <a:xfrm>
                <a:off x="328" y="2081"/>
                <a:ext cx="2720" cy="330"/>
              </a:xfrm>
              <a:prstGeom prst="rect">
                <a:avLst/>
              </a:prstGeom>
              <a:noFill/>
              <a:ln w="9525" algn="ctr">
                <a:noFill/>
                <a:miter lim="800000"/>
                <a:headEnd/>
                <a:tailEnd/>
              </a:ln>
            </p:spPr>
            <p:txBody>
              <a:bodyPr wrap="square">
                <a:spAutoFit/>
              </a:bodyPr>
              <a:lstStyle/>
              <a:p>
                <a:pPr>
                  <a:spcBef>
                    <a:spcPct val="50000"/>
                  </a:spcBef>
                </a:pPr>
                <a:r>
                  <a:rPr lang="en-US" sz="2800" dirty="0" smtClean="0">
                    <a:latin typeface="Arial" charset="0"/>
                  </a:rPr>
                  <a:t>Exposure (Intervention)</a:t>
                </a:r>
                <a:endParaRPr lang="en-US" sz="2800" dirty="0">
                  <a:latin typeface="Arial" charset="0"/>
                </a:endParaRPr>
              </a:p>
            </p:txBody>
          </p:sp>
          <p:sp>
            <p:nvSpPr>
              <p:cNvPr id="17"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18" name="Text Box 7"/>
              <p:cNvSpPr txBox="1">
                <a:spLocks noChangeArrowheads="1"/>
              </p:cNvSpPr>
              <p:nvPr/>
            </p:nvSpPr>
            <p:spPr bwMode="auto">
              <a:xfrm>
                <a:off x="328"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Other Factor</a:t>
                </a:r>
                <a:endParaRPr lang="en-US" sz="2800" dirty="0">
                  <a:latin typeface="Arial" charset="0"/>
                </a:endParaRPr>
              </a:p>
            </p:txBody>
          </p:sp>
          <p:sp>
            <p:nvSpPr>
              <p:cNvPr id="19" name="Line 4"/>
              <p:cNvSpPr>
                <a:spLocks noChangeShapeType="1"/>
              </p:cNvSpPr>
              <p:nvPr/>
            </p:nvSpPr>
            <p:spPr bwMode="auto">
              <a:xfrm>
                <a:off x="1518" y="1573"/>
                <a:ext cx="66" cy="508"/>
              </a:xfrm>
              <a:prstGeom prst="line">
                <a:avLst/>
              </a:prstGeom>
              <a:noFill/>
              <a:ln w="28575">
                <a:solidFill>
                  <a:schemeClr val="tx1"/>
                </a:solidFill>
                <a:round/>
                <a:headEnd/>
                <a:tailEnd type="triangle" w="med" len="med"/>
              </a:ln>
            </p:spPr>
            <p:txBody>
              <a:bodyPr wrap="none" anchor="ctr"/>
              <a:lstStyle/>
              <a:p>
                <a:endParaRPr lang="en-US"/>
              </a:p>
            </p:txBody>
          </p:sp>
          <p:sp>
            <p:nvSpPr>
              <p:cNvPr id="21" name="Line 4"/>
              <p:cNvSpPr>
                <a:spLocks noChangeShapeType="1"/>
              </p:cNvSpPr>
              <p:nvPr/>
            </p:nvSpPr>
            <p:spPr bwMode="auto">
              <a:xfrm>
                <a:off x="2169" y="1328"/>
                <a:ext cx="639" cy="38"/>
              </a:xfrm>
              <a:prstGeom prst="line">
                <a:avLst/>
              </a:prstGeom>
              <a:noFill/>
              <a:ln w="28575">
                <a:solidFill>
                  <a:schemeClr val="tx1"/>
                </a:solidFill>
                <a:round/>
                <a:headEnd/>
                <a:tailEnd type="triangle" w="med" len="med"/>
              </a:ln>
            </p:spPr>
            <p:txBody>
              <a:bodyPr wrap="none" anchor="ctr"/>
              <a:lstStyle/>
              <a:p>
                <a:endParaRPr lang="en-US"/>
              </a:p>
            </p:txBody>
          </p:sp>
        </p:grpSp>
        <p:cxnSp>
          <p:nvCxnSpPr>
            <p:cNvPr id="3" name="Straight Connector 2"/>
            <p:cNvCxnSpPr/>
            <p:nvPr/>
          </p:nvCxnSpPr>
          <p:spPr bwMode="auto">
            <a:xfrm>
              <a:off x="1639614" y="3202154"/>
              <a:ext cx="913086" cy="334003"/>
            </a:xfrm>
            <a:prstGeom prst="line">
              <a:avLst/>
            </a:prstGeom>
            <a:noFill/>
            <a:ln w="2857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V="1">
              <a:off x="1753257" y="3276600"/>
              <a:ext cx="799443" cy="199398"/>
            </a:xfrm>
            <a:prstGeom prst="line">
              <a:avLst/>
            </a:prstGeom>
            <a:noFill/>
            <a:ln w="2857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V="1">
              <a:off x="3173467" y="3289696"/>
              <a:ext cx="799443" cy="199398"/>
            </a:xfrm>
            <a:prstGeom prst="line">
              <a:avLst/>
            </a:prstGeom>
            <a:noFill/>
            <a:ln w="2857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H="1" flipV="1">
              <a:off x="3518911" y="3153882"/>
              <a:ext cx="108553" cy="521661"/>
            </a:xfrm>
            <a:prstGeom prst="line">
              <a:avLst/>
            </a:prstGeom>
            <a:noFill/>
            <a:ln w="28575" cap="flat" cmpd="sng" algn="ctr">
              <a:solidFill>
                <a:srgbClr val="FF0000"/>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9210675" cy="533400"/>
          </a:xfrm>
        </p:spPr>
        <p:txBody>
          <a:bodyPr/>
          <a:lstStyle/>
          <a:p>
            <a:pPr algn="l"/>
            <a:r>
              <a:rPr lang="en-US" sz="3600" dirty="0" smtClean="0"/>
              <a:t>Clinical and Epidemiologic Research:</a:t>
            </a:r>
            <a:endParaRPr lang="en-US" sz="3600" u="sng" dirty="0" smtClean="0"/>
          </a:p>
        </p:txBody>
      </p:sp>
      <p:sp>
        <p:nvSpPr>
          <p:cNvPr id="390147" name="Rectangle 3"/>
          <p:cNvSpPr>
            <a:spLocks noGrp="1" noChangeArrowheads="1"/>
          </p:cNvSpPr>
          <p:nvPr>
            <p:ph type="body" idx="1"/>
          </p:nvPr>
        </p:nvSpPr>
        <p:spPr>
          <a:xfrm>
            <a:off x="0" y="533400"/>
            <a:ext cx="10287000" cy="5181600"/>
          </a:xfrm>
        </p:spPr>
        <p:txBody>
          <a:bodyPr/>
          <a:lstStyle/>
          <a:p>
            <a:pPr algn="ctr">
              <a:lnSpc>
                <a:spcPct val="90000"/>
              </a:lnSpc>
              <a:buFontTx/>
              <a:buNone/>
            </a:pPr>
            <a:endParaRPr lang="en-US" sz="800" dirty="0" smtClean="0"/>
          </a:p>
          <a:p>
            <a:pPr algn="ctr">
              <a:lnSpc>
                <a:spcPct val="80000"/>
              </a:lnSpc>
              <a:buFontTx/>
              <a:buNone/>
            </a:pPr>
            <a:r>
              <a:rPr lang="en-US" sz="3600" dirty="0" smtClean="0"/>
              <a:t>Sample</a:t>
            </a:r>
          </a:p>
          <a:p>
            <a:pPr algn="ctr">
              <a:lnSpc>
                <a:spcPct val="80000"/>
              </a:lnSpc>
              <a:buFontTx/>
              <a:buNone/>
            </a:pPr>
            <a:r>
              <a:rPr lang="en-US" sz="3600" dirty="0" smtClean="0"/>
              <a:t>Measure</a:t>
            </a:r>
          </a:p>
          <a:p>
            <a:pPr algn="ctr">
              <a:lnSpc>
                <a:spcPct val="80000"/>
              </a:lnSpc>
              <a:buFontTx/>
              <a:buNone/>
            </a:pPr>
            <a:r>
              <a:rPr lang="en-US" sz="3600" dirty="0" smtClean="0"/>
              <a:t>(Intervene and make more measurements)</a:t>
            </a:r>
          </a:p>
          <a:p>
            <a:pPr algn="ctr">
              <a:lnSpc>
                <a:spcPct val="90000"/>
              </a:lnSpc>
              <a:buFontTx/>
              <a:buNone/>
            </a:pPr>
            <a:r>
              <a:rPr lang="en-US" sz="3600" dirty="0" smtClean="0"/>
              <a:t>Analyze relationship between measurements</a:t>
            </a:r>
          </a:p>
          <a:p>
            <a:pPr algn="ctr">
              <a:lnSpc>
                <a:spcPct val="90000"/>
              </a:lnSpc>
              <a:buFontTx/>
              <a:buNone/>
            </a:pPr>
            <a:r>
              <a:rPr lang="en-US" sz="3600" dirty="0" smtClean="0"/>
              <a:t>Infer (i.e., make an inference)</a:t>
            </a:r>
          </a:p>
          <a:p>
            <a:pPr>
              <a:lnSpc>
                <a:spcPct val="90000"/>
              </a:lnSpc>
            </a:pPr>
            <a:r>
              <a:rPr lang="en-US" sz="2800" dirty="0" smtClean="0"/>
              <a:t>Inference</a:t>
            </a:r>
          </a:p>
          <a:p>
            <a:pPr lvl="1">
              <a:lnSpc>
                <a:spcPct val="90000"/>
              </a:lnSpc>
            </a:pPr>
            <a:r>
              <a:rPr lang="en-US" i="1" dirty="0" smtClean="0"/>
              <a:t>Webster’s</a:t>
            </a:r>
            <a:r>
              <a:rPr lang="en-US" dirty="0" smtClean="0"/>
              <a:t>: act of passing from sample data to generalizations, with unknown degree of certainty</a:t>
            </a:r>
          </a:p>
          <a:p>
            <a:pPr lvl="1">
              <a:lnSpc>
                <a:spcPct val="90000"/>
              </a:lnSpc>
            </a:pPr>
            <a:endParaRPr lang="en-US" sz="1000" dirty="0" smtClean="0"/>
          </a:p>
          <a:p>
            <a:pPr lvl="1">
              <a:lnSpc>
                <a:spcPct val="90000"/>
              </a:lnSpc>
            </a:pPr>
            <a:r>
              <a:rPr lang="en-US" dirty="0" smtClean="0"/>
              <a:t>All we can do is make educated guesses about the soundness of our inferences</a:t>
            </a:r>
          </a:p>
          <a:p>
            <a:pPr lvl="1">
              <a:lnSpc>
                <a:spcPct val="90000"/>
              </a:lnSpc>
            </a:pPr>
            <a:endParaRPr lang="en-US" sz="900" dirty="0" smtClean="0"/>
          </a:p>
          <a:p>
            <a:pPr lvl="1">
              <a:lnSpc>
                <a:spcPct val="90000"/>
              </a:lnSpc>
            </a:pPr>
            <a:r>
              <a:rPr lang="en-US" dirty="0" smtClean="0"/>
              <a:t>Those who are more educated will make better guesses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0147">
                                            <p:txEl>
                                              <p:pRg st="1" end="1"/>
                                            </p:txEl>
                                          </p:spTgt>
                                        </p:tgtEl>
                                        <p:attrNameLst>
                                          <p:attrName>style.visibility</p:attrName>
                                        </p:attrNameLst>
                                      </p:cBhvr>
                                      <p:to>
                                        <p:strVal val="visible"/>
                                      </p:to>
                                    </p:set>
                                    <p:anim calcmode="lin" valueType="num">
                                      <p:cBhvr additive="base">
                                        <p:cTn id="7" dur="500" fill="hold"/>
                                        <p:tgtEl>
                                          <p:spTgt spid="390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0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0147">
                                            <p:txEl>
                                              <p:pRg st="2" end="2"/>
                                            </p:txEl>
                                          </p:spTgt>
                                        </p:tgtEl>
                                        <p:attrNameLst>
                                          <p:attrName>style.visibility</p:attrName>
                                        </p:attrNameLst>
                                      </p:cBhvr>
                                      <p:to>
                                        <p:strVal val="visible"/>
                                      </p:to>
                                    </p:set>
                                    <p:anim calcmode="lin" valueType="num">
                                      <p:cBhvr additive="base">
                                        <p:cTn id="13" dur="500" fill="hold"/>
                                        <p:tgtEl>
                                          <p:spTgt spid="390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0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anim calcmode="lin" valueType="num">
                                      <p:cBhvr additive="base">
                                        <p:cTn id="19" dur="500" fill="hold"/>
                                        <p:tgtEl>
                                          <p:spTgt spid="390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0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0147">
                                            <p:txEl>
                                              <p:pRg st="4" end="4"/>
                                            </p:txEl>
                                          </p:spTgt>
                                        </p:tgtEl>
                                        <p:attrNameLst>
                                          <p:attrName>style.visibility</p:attrName>
                                        </p:attrNameLst>
                                      </p:cBhvr>
                                      <p:to>
                                        <p:strVal val="visible"/>
                                      </p:to>
                                    </p:set>
                                    <p:anim calcmode="lin" valueType="num">
                                      <p:cBhvr additive="base">
                                        <p:cTn id="25" dur="500" fill="hold"/>
                                        <p:tgtEl>
                                          <p:spTgt spid="390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0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0147">
                                            <p:txEl>
                                              <p:pRg st="5" end="5"/>
                                            </p:txEl>
                                          </p:spTgt>
                                        </p:tgtEl>
                                        <p:attrNameLst>
                                          <p:attrName>style.visibility</p:attrName>
                                        </p:attrNameLst>
                                      </p:cBhvr>
                                      <p:to>
                                        <p:strVal val="visible"/>
                                      </p:to>
                                    </p:set>
                                    <p:anim calcmode="lin" valueType="num">
                                      <p:cBhvr additive="base">
                                        <p:cTn id="31" dur="500" fill="hold"/>
                                        <p:tgtEl>
                                          <p:spTgt spid="3901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0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0147">
                                            <p:txEl>
                                              <p:pRg st="6" end="6"/>
                                            </p:txEl>
                                          </p:spTgt>
                                        </p:tgtEl>
                                        <p:attrNameLst>
                                          <p:attrName>style.visibility</p:attrName>
                                        </p:attrNameLst>
                                      </p:cBhvr>
                                      <p:to>
                                        <p:strVal val="visible"/>
                                      </p:to>
                                    </p:set>
                                    <p:anim calcmode="lin" valueType="num">
                                      <p:cBhvr additive="base">
                                        <p:cTn id="37" dur="500" fill="hold"/>
                                        <p:tgtEl>
                                          <p:spTgt spid="390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014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90147">
                                            <p:txEl>
                                              <p:pRg st="7" end="7"/>
                                            </p:txEl>
                                          </p:spTgt>
                                        </p:tgtEl>
                                        <p:attrNameLst>
                                          <p:attrName>style.visibility</p:attrName>
                                        </p:attrNameLst>
                                      </p:cBhvr>
                                      <p:to>
                                        <p:strVal val="visible"/>
                                      </p:to>
                                    </p:set>
                                    <p:anim calcmode="lin" valueType="num">
                                      <p:cBhvr additive="base">
                                        <p:cTn id="41" dur="500" fill="hold"/>
                                        <p:tgtEl>
                                          <p:spTgt spid="39014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9014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0147">
                                            <p:txEl>
                                              <p:pRg st="9" end="9"/>
                                            </p:txEl>
                                          </p:spTgt>
                                        </p:tgtEl>
                                        <p:attrNameLst>
                                          <p:attrName>style.visibility</p:attrName>
                                        </p:attrNameLst>
                                      </p:cBhvr>
                                      <p:to>
                                        <p:strVal val="visible"/>
                                      </p:to>
                                    </p:set>
                                    <p:anim calcmode="lin" valueType="num">
                                      <p:cBhvr additive="base">
                                        <p:cTn id="45" dur="500" fill="hold"/>
                                        <p:tgtEl>
                                          <p:spTgt spid="39014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90147">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0147">
                                            <p:txEl>
                                              <p:pRg st="11" end="11"/>
                                            </p:txEl>
                                          </p:spTgt>
                                        </p:tgtEl>
                                        <p:attrNameLst>
                                          <p:attrName>style.visibility</p:attrName>
                                        </p:attrNameLst>
                                      </p:cBhvr>
                                      <p:to>
                                        <p:strVal val="visible"/>
                                      </p:to>
                                    </p:set>
                                    <p:anim calcmode="lin" valueType="num">
                                      <p:cBhvr additive="base">
                                        <p:cTn id="49" dur="500" fill="hold"/>
                                        <p:tgtEl>
                                          <p:spTgt spid="39014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01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2900" y="0"/>
            <a:ext cx="9686925" cy="762000"/>
          </a:xfrm>
        </p:spPr>
        <p:txBody>
          <a:bodyPr/>
          <a:lstStyle/>
          <a:p>
            <a:r>
              <a:rPr lang="en-US" sz="2800" dirty="0" smtClean="0"/>
              <a:t>Summary: Selection Bias</a:t>
            </a:r>
          </a:p>
        </p:txBody>
      </p:sp>
      <p:sp>
        <p:nvSpPr>
          <p:cNvPr id="92163" name="Rectangle 3"/>
          <p:cNvSpPr>
            <a:spLocks noGrp="1" noChangeArrowheads="1"/>
          </p:cNvSpPr>
          <p:nvPr>
            <p:ph type="body" idx="1"/>
          </p:nvPr>
        </p:nvSpPr>
        <p:spPr>
          <a:xfrm>
            <a:off x="152400" y="609600"/>
            <a:ext cx="10325100" cy="6324600"/>
          </a:xfrm>
        </p:spPr>
        <p:txBody>
          <a:bodyPr/>
          <a:lstStyle/>
          <a:p>
            <a:pPr marL="0" indent="0">
              <a:buNone/>
            </a:pPr>
            <a:r>
              <a:rPr lang="en-US" sz="2800" b="1" dirty="0" smtClean="0"/>
              <a:t>Definition</a:t>
            </a:r>
            <a:r>
              <a:rPr lang="en-US" sz="2400" dirty="0" smtClean="0"/>
              <a:t>: </a:t>
            </a:r>
            <a:r>
              <a:rPr lang="en-US" sz="2200" dirty="0" smtClean="0"/>
              <a:t>When study sample does not represent/reflect source population</a:t>
            </a:r>
          </a:p>
          <a:p>
            <a:r>
              <a:rPr lang="en-US" sz="2400" b="1" dirty="0" smtClean="0"/>
              <a:t>In </a:t>
            </a:r>
            <a:r>
              <a:rPr lang="en-US" sz="2400" b="1" dirty="0"/>
              <a:t>a Descriptive Study</a:t>
            </a:r>
          </a:p>
          <a:p>
            <a:pPr lvl="1">
              <a:lnSpc>
                <a:spcPct val="110000"/>
              </a:lnSpc>
            </a:pPr>
            <a:r>
              <a:rPr lang="en-US" sz="2200" dirty="0"/>
              <a:t>Bias caused when persons in source population have different (unequal) probabilities of being selected for/retained in study </a:t>
            </a:r>
            <a:r>
              <a:rPr lang="en-US" sz="2200" dirty="0" smtClean="0"/>
              <a:t>sample</a:t>
            </a:r>
            <a:endParaRPr lang="en-US" sz="2200" dirty="0"/>
          </a:p>
          <a:p>
            <a:pPr>
              <a:lnSpc>
                <a:spcPct val="110000"/>
              </a:lnSpc>
            </a:pPr>
            <a:r>
              <a:rPr lang="en-US" sz="2400" b="1" dirty="0"/>
              <a:t>In an Analytic </a:t>
            </a:r>
            <a:r>
              <a:rPr lang="en-US" sz="2400" b="1" dirty="0" smtClean="0"/>
              <a:t>Study</a:t>
            </a:r>
            <a:endParaRPr lang="en-US" sz="2400" dirty="0"/>
          </a:p>
          <a:p>
            <a:pPr lvl="1">
              <a:lnSpc>
                <a:spcPct val="110000"/>
              </a:lnSpc>
            </a:pPr>
            <a:r>
              <a:rPr lang="en-US" sz="2200" dirty="0"/>
              <a:t>Bias caused when persons in source population have different (unequal) probabilities of being selected for/retained in study sample</a:t>
            </a:r>
          </a:p>
          <a:p>
            <a:pPr lvl="2">
              <a:lnSpc>
                <a:spcPct val="110000"/>
              </a:lnSpc>
            </a:pPr>
            <a:r>
              <a:rPr lang="en-US" sz="2200" dirty="0"/>
              <a:t>And these differing (unequal) probabilities are influenced by (or associated with) both </a:t>
            </a:r>
            <a:r>
              <a:rPr lang="en-US" sz="2200" u="sng" dirty="0"/>
              <a:t>exposure</a:t>
            </a:r>
            <a:r>
              <a:rPr lang="en-US" sz="2200" dirty="0"/>
              <a:t> </a:t>
            </a:r>
            <a:r>
              <a:rPr lang="en-US" sz="2200" i="1" dirty="0"/>
              <a:t>and</a:t>
            </a:r>
            <a:r>
              <a:rPr lang="en-US" sz="2200" dirty="0"/>
              <a:t> </a:t>
            </a:r>
            <a:r>
              <a:rPr lang="en-US" sz="2200" u="sng" dirty="0"/>
              <a:t>outcome</a:t>
            </a:r>
            <a:r>
              <a:rPr lang="en-US" sz="2200" dirty="0"/>
              <a:t> of interest</a:t>
            </a:r>
          </a:p>
          <a:p>
            <a:pPr lvl="1">
              <a:lnSpc>
                <a:spcPct val="110000"/>
              </a:lnSpc>
            </a:pPr>
            <a:endParaRPr lang="en-US" sz="400" dirty="0" smtClean="0"/>
          </a:p>
        </p:txBody>
      </p:sp>
      <p:grpSp>
        <p:nvGrpSpPr>
          <p:cNvPr id="3" name="Group 2"/>
          <p:cNvGrpSpPr/>
          <p:nvPr/>
        </p:nvGrpSpPr>
        <p:grpSpPr>
          <a:xfrm>
            <a:off x="4305300" y="4876799"/>
            <a:ext cx="5715000" cy="1219200"/>
            <a:chOff x="167861" y="4793687"/>
            <a:chExt cx="10581035" cy="1965138"/>
          </a:xfrm>
        </p:grpSpPr>
        <p:sp>
          <p:nvSpPr>
            <p:cNvPr id="5" name="Text Box 51"/>
            <p:cNvSpPr txBox="1">
              <a:spLocks noChangeArrowheads="1"/>
            </p:cNvSpPr>
            <p:nvPr/>
          </p:nvSpPr>
          <p:spPr bwMode="auto">
            <a:xfrm>
              <a:off x="7658098" y="6312351"/>
              <a:ext cx="1524000" cy="446474"/>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Disease</a:t>
              </a:r>
            </a:p>
          </p:txBody>
        </p:sp>
        <p:sp>
          <p:nvSpPr>
            <p:cNvPr id="7" name="Text Box 53"/>
            <p:cNvSpPr txBox="1">
              <a:spLocks noChangeArrowheads="1"/>
            </p:cNvSpPr>
            <p:nvPr/>
          </p:nvSpPr>
          <p:spPr bwMode="auto">
            <a:xfrm>
              <a:off x="4000501" y="4793687"/>
              <a:ext cx="2895601" cy="1140989"/>
            </a:xfrm>
            <a:prstGeom prst="rect">
              <a:avLst/>
            </a:prstGeom>
            <a:noFill/>
            <a:ln w="9525" algn="ctr">
              <a:noFill/>
              <a:miter lim="800000"/>
              <a:headEnd/>
              <a:tailEnd/>
            </a:ln>
          </p:spPr>
          <p:txBody>
            <a:bodyPr wrap="square">
              <a:spAutoFit/>
            </a:bodyPr>
            <a:lstStyle/>
            <a:p>
              <a:pPr>
                <a:spcBef>
                  <a:spcPct val="50000"/>
                </a:spcBef>
              </a:pPr>
              <a:r>
                <a:rPr lang="en-US" sz="1200" dirty="0" smtClean="0">
                  <a:latin typeface="Arial" charset="0"/>
                </a:rPr>
                <a:t>Selection/</a:t>
              </a:r>
              <a:r>
                <a:rPr lang="en-US" sz="2800" dirty="0" smtClean="0">
                  <a:latin typeface="Arial" charset="0"/>
                </a:rPr>
                <a:t> </a:t>
              </a:r>
              <a:r>
                <a:rPr lang="en-US" sz="1200" dirty="0" smtClean="0">
                  <a:latin typeface="Arial" charset="0"/>
                </a:rPr>
                <a:t>Retention</a:t>
              </a:r>
              <a:endParaRPr lang="en-US" sz="1200" dirty="0">
                <a:latin typeface="Arial" charset="0"/>
              </a:endParaRPr>
            </a:p>
          </p:txBody>
        </p:sp>
        <p:sp>
          <p:nvSpPr>
            <p:cNvPr id="8" name="Line 54"/>
            <p:cNvSpPr>
              <a:spLocks noChangeShapeType="1"/>
            </p:cNvSpPr>
            <p:nvPr/>
          </p:nvSpPr>
          <p:spPr bwMode="auto">
            <a:xfrm flipH="1" flipV="1">
              <a:off x="6515099" y="5444139"/>
              <a:ext cx="2666998" cy="270864"/>
            </a:xfrm>
            <a:prstGeom prst="line">
              <a:avLst/>
            </a:prstGeom>
            <a:noFill/>
            <a:ln w="28575">
              <a:solidFill>
                <a:schemeClr val="bg2">
                  <a:lumMod val="40000"/>
                  <a:lumOff val="60000"/>
                </a:schemeClr>
              </a:solidFill>
              <a:round/>
              <a:headEnd/>
              <a:tailEnd type="triangle" w="med" len="med"/>
            </a:ln>
          </p:spPr>
          <p:txBody>
            <a:bodyPr wrap="none" anchor="ctr"/>
            <a:lstStyle/>
            <a:p>
              <a:endParaRPr lang="en-US"/>
            </a:p>
          </p:txBody>
        </p:sp>
        <p:sp>
          <p:nvSpPr>
            <p:cNvPr id="10" name="Text Box 56"/>
            <p:cNvSpPr txBox="1">
              <a:spLocks noChangeArrowheads="1"/>
            </p:cNvSpPr>
            <p:nvPr/>
          </p:nvSpPr>
          <p:spPr bwMode="auto">
            <a:xfrm>
              <a:off x="9060622" y="4880911"/>
              <a:ext cx="1688274" cy="1140989"/>
            </a:xfrm>
            <a:prstGeom prst="rect">
              <a:avLst/>
            </a:prstGeom>
            <a:noFill/>
            <a:ln w="9525" algn="ctr">
              <a:noFill/>
              <a:miter lim="800000"/>
              <a:headEnd/>
              <a:tailEnd/>
            </a:ln>
          </p:spPr>
          <p:txBody>
            <a:bodyPr wrap="square">
              <a:spAutoFit/>
            </a:bodyPr>
            <a:lstStyle/>
            <a:p>
              <a:pPr>
                <a:spcBef>
                  <a:spcPct val="50000"/>
                </a:spcBef>
              </a:pPr>
              <a:r>
                <a:rPr lang="en-US" sz="1200" dirty="0">
                  <a:solidFill>
                    <a:schemeClr val="bg2">
                      <a:lumMod val="40000"/>
                      <a:lumOff val="60000"/>
                    </a:schemeClr>
                  </a:solidFill>
                  <a:latin typeface="Arial" charset="0"/>
                </a:rPr>
                <a:t>Other</a:t>
              </a:r>
              <a:r>
                <a:rPr lang="en-US" sz="2800" dirty="0">
                  <a:solidFill>
                    <a:schemeClr val="bg2">
                      <a:lumMod val="40000"/>
                      <a:lumOff val="60000"/>
                    </a:schemeClr>
                  </a:solidFill>
                  <a:latin typeface="Arial" charset="0"/>
                </a:rPr>
                <a:t> </a:t>
              </a:r>
              <a:r>
                <a:rPr lang="en-US" sz="1200" dirty="0">
                  <a:solidFill>
                    <a:schemeClr val="bg2">
                      <a:lumMod val="40000"/>
                      <a:lumOff val="60000"/>
                    </a:schemeClr>
                  </a:solidFill>
                  <a:latin typeface="Arial" charset="0"/>
                </a:rPr>
                <a:t>factors</a:t>
              </a:r>
            </a:p>
          </p:txBody>
        </p:sp>
        <p:sp>
          <p:nvSpPr>
            <p:cNvPr id="13" name="Line 59"/>
            <p:cNvSpPr>
              <a:spLocks noChangeShapeType="1"/>
            </p:cNvSpPr>
            <p:nvPr/>
          </p:nvSpPr>
          <p:spPr bwMode="auto">
            <a:xfrm flipH="1">
              <a:off x="9055930" y="5933166"/>
              <a:ext cx="381001" cy="457198"/>
            </a:xfrm>
            <a:prstGeom prst="line">
              <a:avLst/>
            </a:prstGeom>
            <a:noFill/>
            <a:ln w="28575">
              <a:solidFill>
                <a:schemeClr val="bg2">
                  <a:lumMod val="40000"/>
                  <a:lumOff val="60000"/>
                </a:schemeClr>
              </a:solidFill>
              <a:round/>
              <a:headEnd/>
              <a:tailEnd type="triangle" w="med" len="med"/>
            </a:ln>
          </p:spPr>
          <p:txBody>
            <a:bodyPr wrap="none" anchor="ctr"/>
            <a:lstStyle/>
            <a:p>
              <a:endParaRPr lang="en-US"/>
            </a:p>
          </p:txBody>
        </p:sp>
        <p:grpSp>
          <p:nvGrpSpPr>
            <p:cNvPr id="2" name="Group 1"/>
            <p:cNvGrpSpPr/>
            <p:nvPr/>
          </p:nvGrpSpPr>
          <p:grpSpPr>
            <a:xfrm>
              <a:off x="167861" y="5073653"/>
              <a:ext cx="4213638" cy="1559312"/>
              <a:chOff x="167861" y="5073653"/>
              <a:chExt cx="4213638" cy="1559312"/>
            </a:xfrm>
          </p:grpSpPr>
          <p:sp>
            <p:nvSpPr>
              <p:cNvPr id="6" name="Line 52"/>
              <p:cNvSpPr>
                <a:spLocks noChangeShapeType="1"/>
              </p:cNvSpPr>
              <p:nvPr/>
            </p:nvSpPr>
            <p:spPr bwMode="auto">
              <a:xfrm flipV="1">
                <a:off x="1676401" y="5506253"/>
                <a:ext cx="2705098" cy="208750"/>
              </a:xfrm>
              <a:prstGeom prst="line">
                <a:avLst/>
              </a:prstGeom>
              <a:noFill/>
              <a:ln w="28575">
                <a:solidFill>
                  <a:schemeClr val="bg2">
                    <a:lumMod val="40000"/>
                    <a:lumOff val="60000"/>
                  </a:schemeClr>
                </a:solidFill>
                <a:round/>
                <a:headEnd/>
                <a:tailEnd type="triangle" w="med" len="med"/>
              </a:ln>
            </p:spPr>
            <p:txBody>
              <a:bodyPr wrap="none" anchor="ctr"/>
              <a:lstStyle/>
              <a:p>
                <a:endParaRPr lang="en-US"/>
              </a:p>
            </p:txBody>
          </p:sp>
          <p:sp>
            <p:nvSpPr>
              <p:cNvPr id="9" name="Text Box 55"/>
              <p:cNvSpPr txBox="1">
                <a:spLocks noChangeArrowheads="1"/>
              </p:cNvSpPr>
              <p:nvPr/>
            </p:nvSpPr>
            <p:spPr bwMode="auto">
              <a:xfrm>
                <a:off x="167861" y="5073653"/>
                <a:ext cx="1851438" cy="744123"/>
              </a:xfrm>
              <a:prstGeom prst="rect">
                <a:avLst/>
              </a:prstGeom>
              <a:noFill/>
              <a:ln w="9525" algn="ctr">
                <a:noFill/>
                <a:miter lim="800000"/>
                <a:headEnd/>
                <a:tailEnd/>
              </a:ln>
            </p:spPr>
            <p:txBody>
              <a:bodyPr wrap="square">
                <a:spAutoFit/>
              </a:bodyPr>
              <a:lstStyle/>
              <a:p>
                <a:pPr>
                  <a:spcBef>
                    <a:spcPct val="50000"/>
                  </a:spcBef>
                </a:pPr>
                <a:r>
                  <a:rPr lang="en-US" sz="1200" dirty="0">
                    <a:solidFill>
                      <a:schemeClr val="bg2">
                        <a:lumMod val="40000"/>
                        <a:lumOff val="60000"/>
                      </a:schemeClr>
                    </a:solidFill>
                    <a:latin typeface="Arial" charset="0"/>
                  </a:rPr>
                  <a:t>Other factors</a:t>
                </a:r>
              </a:p>
            </p:txBody>
          </p:sp>
          <p:sp>
            <p:nvSpPr>
              <p:cNvPr id="11" name="Text Box 57"/>
              <p:cNvSpPr txBox="1">
                <a:spLocks noChangeArrowheads="1"/>
              </p:cNvSpPr>
              <p:nvPr/>
            </p:nvSpPr>
            <p:spPr bwMode="auto">
              <a:xfrm>
                <a:off x="1790701" y="6186491"/>
                <a:ext cx="1981199" cy="446474"/>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Exposure</a:t>
                </a:r>
              </a:p>
            </p:txBody>
          </p:sp>
          <p:sp>
            <p:nvSpPr>
              <p:cNvPr id="12" name="Line 58"/>
              <p:cNvSpPr>
                <a:spLocks noChangeShapeType="1"/>
              </p:cNvSpPr>
              <p:nvPr/>
            </p:nvSpPr>
            <p:spPr bwMode="auto">
              <a:xfrm>
                <a:off x="1333500" y="5963348"/>
                <a:ext cx="685800" cy="437456"/>
              </a:xfrm>
              <a:prstGeom prst="line">
                <a:avLst/>
              </a:prstGeom>
              <a:noFill/>
              <a:ln w="28575">
                <a:solidFill>
                  <a:schemeClr val="bg2">
                    <a:lumMod val="40000"/>
                    <a:lumOff val="60000"/>
                  </a:schemeClr>
                </a:solidFill>
                <a:round/>
                <a:headEnd/>
                <a:tailEnd type="triangle" w="med" len="med"/>
              </a:ln>
            </p:spPr>
            <p:txBody>
              <a:bodyPr wrap="none" anchor="ctr"/>
              <a:lstStyle/>
              <a:p>
                <a:endParaRPr lang="en-US"/>
              </a:p>
            </p:txBody>
          </p:sp>
          <p:sp>
            <p:nvSpPr>
              <p:cNvPr id="14" name="Line 52"/>
              <p:cNvSpPr>
                <a:spLocks noChangeShapeType="1"/>
              </p:cNvSpPr>
              <p:nvPr/>
            </p:nvSpPr>
            <p:spPr bwMode="auto">
              <a:xfrm flipV="1">
                <a:off x="3368732" y="5715003"/>
                <a:ext cx="1012767" cy="496690"/>
              </a:xfrm>
              <a:prstGeom prst="line">
                <a:avLst/>
              </a:prstGeom>
              <a:noFill/>
              <a:ln w="28575">
                <a:solidFill>
                  <a:schemeClr val="tx1"/>
                </a:solidFill>
                <a:round/>
                <a:headEnd/>
                <a:tailEnd type="triangle" w="med" len="med"/>
              </a:ln>
            </p:spPr>
            <p:txBody>
              <a:bodyPr wrap="none" anchor="ctr"/>
              <a:lstStyle/>
              <a:p>
                <a:endParaRPr lang="en-US"/>
              </a:p>
            </p:txBody>
          </p:sp>
        </p:grpSp>
        <p:sp>
          <p:nvSpPr>
            <p:cNvPr id="15" name="Line 54"/>
            <p:cNvSpPr>
              <a:spLocks noChangeShapeType="1"/>
            </p:cNvSpPr>
            <p:nvPr/>
          </p:nvSpPr>
          <p:spPr bwMode="auto">
            <a:xfrm flipH="1" flipV="1">
              <a:off x="6515100" y="5791201"/>
              <a:ext cx="1229935" cy="495301"/>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18" name="Group 17"/>
          <p:cNvGrpSpPr/>
          <p:nvPr/>
        </p:nvGrpSpPr>
        <p:grpSpPr>
          <a:xfrm>
            <a:off x="390403" y="4435306"/>
            <a:ext cx="3562350" cy="2346494"/>
            <a:chOff x="0" y="1219200"/>
            <a:chExt cx="7886700" cy="5502124"/>
          </a:xfrm>
        </p:grpSpPr>
        <p:sp>
          <p:nvSpPr>
            <p:cNvPr id="1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20"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a:p>
          </p:txBody>
        </p:sp>
        <p:grpSp>
          <p:nvGrpSpPr>
            <p:cNvPr id="21" name="Group 20"/>
            <p:cNvGrpSpPr/>
            <p:nvPr/>
          </p:nvGrpSpPr>
          <p:grpSpPr>
            <a:xfrm>
              <a:off x="0" y="1219200"/>
              <a:ext cx="6643687" cy="4724403"/>
              <a:chOff x="0" y="1219200"/>
              <a:chExt cx="6643687" cy="4724403"/>
            </a:xfrm>
          </p:grpSpPr>
          <p:sp>
            <p:nvSpPr>
              <p:cNvPr id="2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29"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30"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31" name="Text Box 9"/>
              <p:cNvSpPr txBox="1">
                <a:spLocks noChangeArrowheads="1"/>
              </p:cNvSpPr>
              <p:nvPr/>
            </p:nvSpPr>
            <p:spPr bwMode="auto">
              <a:xfrm>
                <a:off x="2314575" y="1219200"/>
                <a:ext cx="1296057" cy="577346"/>
              </a:xfrm>
              <a:prstGeom prst="rect">
                <a:avLst/>
              </a:prstGeom>
              <a:noFill/>
              <a:ln w="9525">
                <a:noFill/>
                <a:miter lim="800000"/>
                <a:headEnd/>
                <a:tailEnd/>
              </a:ln>
            </p:spPr>
            <p:txBody>
              <a:bodyPr wrap="none">
                <a:spAutoFit/>
              </a:bodyPr>
              <a:lstStyle/>
              <a:p>
                <a:pPr algn="l"/>
                <a:r>
                  <a:rPr lang="en-US" sz="1000" dirty="0"/>
                  <a:t>Disease</a:t>
                </a:r>
              </a:p>
            </p:txBody>
          </p:sp>
          <p:sp>
            <p:nvSpPr>
              <p:cNvPr id="32" name="Text Box 10"/>
              <p:cNvSpPr txBox="1">
                <a:spLocks noChangeArrowheads="1"/>
              </p:cNvSpPr>
              <p:nvPr/>
            </p:nvSpPr>
            <p:spPr bwMode="auto">
              <a:xfrm>
                <a:off x="0" y="2667000"/>
                <a:ext cx="1484148" cy="577346"/>
              </a:xfrm>
              <a:prstGeom prst="rect">
                <a:avLst/>
              </a:prstGeom>
              <a:noFill/>
              <a:ln w="9525">
                <a:noFill/>
                <a:miter lim="800000"/>
                <a:headEnd/>
                <a:tailEnd/>
              </a:ln>
            </p:spPr>
            <p:txBody>
              <a:bodyPr wrap="none">
                <a:spAutoFit/>
              </a:bodyPr>
              <a:lstStyle/>
              <a:p>
                <a:pPr algn="l"/>
                <a:r>
                  <a:rPr lang="en-US" sz="1000" dirty="0"/>
                  <a:t>Exposure</a:t>
                </a:r>
              </a:p>
            </p:txBody>
          </p:sp>
          <p:sp>
            <p:nvSpPr>
              <p:cNvPr id="33" name="Text Box 11"/>
              <p:cNvSpPr txBox="1">
                <a:spLocks noChangeArrowheads="1"/>
              </p:cNvSpPr>
              <p:nvPr/>
            </p:nvSpPr>
            <p:spPr bwMode="auto">
              <a:xfrm>
                <a:off x="1954213" y="1565275"/>
                <a:ext cx="2012932" cy="577346"/>
              </a:xfrm>
              <a:prstGeom prst="rect">
                <a:avLst/>
              </a:prstGeom>
              <a:noFill/>
              <a:ln w="9525">
                <a:noFill/>
                <a:miter lim="800000"/>
                <a:headEnd/>
                <a:tailEnd/>
              </a:ln>
            </p:spPr>
            <p:txBody>
              <a:bodyPr wrap="none">
                <a:spAutoFit/>
              </a:bodyPr>
              <a:lstStyle/>
              <a:p>
                <a:pPr algn="l"/>
                <a:r>
                  <a:rPr lang="en-US" sz="1000" dirty="0"/>
                  <a:t>+     </a:t>
                </a:r>
                <a:r>
                  <a:rPr lang="en-US" sz="1000" dirty="0" smtClean="0"/>
                  <a:t>              </a:t>
                </a:r>
                <a:r>
                  <a:rPr lang="en-US" sz="1000" dirty="0"/>
                  <a:t>-</a:t>
                </a:r>
              </a:p>
            </p:txBody>
          </p:sp>
          <p:sp>
            <p:nvSpPr>
              <p:cNvPr id="34" name="Text Box 12"/>
              <p:cNvSpPr txBox="1">
                <a:spLocks noChangeArrowheads="1"/>
              </p:cNvSpPr>
              <p:nvPr/>
            </p:nvSpPr>
            <p:spPr bwMode="auto">
              <a:xfrm>
                <a:off x="925514" y="2098675"/>
                <a:ext cx="400050" cy="1804207"/>
              </a:xfrm>
              <a:prstGeom prst="rect">
                <a:avLst/>
              </a:prstGeom>
              <a:noFill/>
              <a:ln w="9525">
                <a:noFill/>
                <a:miter lim="800000"/>
                <a:headEnd/>
                <a:tailEnd/>
              </a:ln>
            </p:spPr>
            <p:txBody>
              <a:bodyPr>
                <a:spAutoFit/>
              </a:bodyPr>
              <a:lstStyle/>
              <a:p>
                <a:pPr algn="l"/>
                <a:r>
                  <a:rPr lang="en-US" sz="1000" dirty="0"/>
                  <a:t>+</a:t>
                </a:r>
              </a:p>
              <a:p>
                <a:pPr algn="l"/>
                <a:endParaRPr lang="en-US" sz="2400" dirty="0"/>
              </a:p>
              <a:p>
                <a:pPr algn="l"/>
                <a:r>
                  <a:rPr lang="en-US" sz="1000" dirty="0"/>
                  <a:t>-</a:t>
                </a:r>
              </a:p>
            </p:txBody>
          </p:sp>
          <p:sp>
            <p:nvSpPr>
              <p:cNvPr id="35" name="Line 4"/>
              <p:cNvSpPr>
                <a:spLocks noChangeShapeType="1"/>
              </p:cNvSpPr>
              <p:nvPr/>
            </p:nvSpPr>
            <p:spPr bwMode="auto">
              <a:xfrm>
                <a:off x="6643687" y="4419599"/>
                <a:ext cx="0" cy="1524004"/>
              </a:xfrm>
              <a:prstGeom prst="line">
                <a:avLst/>
              </a:prstGeom>
              <a:noFill/>
              <a:ln w="9525">
                <a:solidFill>
                  <a:schemeClr val="tx1"/>
                </a:solidFill>
                <a:round/>
                <a:headEnd/>
                <a:tailEnd/>
              </a:ln>
            </p:spPr>
            <p:txBody>
              <a:bodyPr wrap="none" anchor="ctr"/>
              <a:lstStyle/>
              <a:p>
                <a:endParaRPr lang="en-US"/>
              </a:p>
            </p:txBody>
          </p:sp>
        </p:grpSp>
        <p:sp>
          <p:nvSpPr>
            <p:cNvPr id="22" name="Line 13"/>
            <p:cNvSpPr>
              <a:spLocks noChangeShapeType="1"/>
            </p:cNvSpPr>
            <p:nvPr/>
          </p:nvSpPr>
          <p:spPr bwMode="auto">
            <a:xfrm>
              <a:off x="2438400" y="2362200"/>
              <a:ext cx="3771900" cy="2362200"/>
            </a:xfrm>
            <a:prstGeom prst="line">
              <a:avLst/>
            </a:prstGeom>
            <a:noFill/>
            <a:ln w="19050">
              <a:solidFill>
                <a:schemeClr val="tx1"/>
              </a:solidFill>
              <a:round/>
              <a:headEnd/>
              <a:tailEnd type="triangle" w="med" len="med"/>
            </a:ln>
          </p:spPr>
          <p:txBody>
            <a:bodyPr wrap="none" anchor="ctr"/>
            <a:lstStyle/>
            <a:p>
              <a:endParaRPr lang="en-US"/>
            </a:p>
          </p:txBody>
        </p:sp>
        <p:sp>
          <p:nvSpPr>
            <p:cNvPr id="23" name="Line 14"/>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endParaRPr lang="en-US"/>
            </a:p>
          </p:txBody>
        </p:sp>
        <p:sp>
          <p:nvSpPr>
            <p:cNvPr id="24"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25" name="Line 16"/>
            <p:cNvSpPr>
              <a:spLocks noChangeShapeType="1"/>
            </p:cNvSpPr>
            <p:nvPr/>
          </p:nvSpPr>
          <p:spPr bwMode="auto">
            <a:xfrm>
              <a:off x="3771900" y="3657600"/>
              <a:ext cx="3514725" cy="1981200"/>
            </a:xfrm>
            <a:prstGeom prst="line">
              <a:avLst/>
            </a:prstGeom>
            <a:noFill/>
            <a:ln w="19050">
              <a:solidFill>
                <a:schemeClr val="tx1"/>
              </a:solidFill>
              <a:round/>
              <a:headEnd/>
              <a:tailEnd type="triangle" w="med" len="med"/>
            </a:ln>
          </p:spPr>
          <p:txBody>
            <a:bodyPr wrap="none" anchor="ctr"/>
            <a:lstStyle/>
            <a:p>
              <a:endParaRPr lang="en-US"/>
            </a:p>
          </p:txBody>
        </p:sp>
        <p:sp>
          <p:nvSpPr>
            <p:cNvPr id="26" name="Text Box 17"/>
            <p:cNvSpPr txBox="1">
              <a:spLocks noChangeArrowheads="1"/>
            </p:cNvSpPr>
            <p:nvPr/>
          </p:nvSpPr>
          <p:spPr bwMode="auto">
            <a:xfrm>
              <a:off x="381000" y="4114799"/>
              <a:ext cx="2286000" cy="938189"/>
            </a:xfrm>
            <a:prstGeom prst="rect">
              <a:avLst/>
            </a:prstGeom>
            <a:noFill/>
            <a:ln w="9525">
              <a:noFill/>
              <a:miter lim="800000"/>
              <a:headEnd/>
              <a:tailEnd/>
            </a:ln>
          </p:spPr>
          <p:txBody>
            <a:bodyPr>
              <a:spAutoFit/>
            </a:bodyPr>
            <a:lstStyle/>
            <a:p>
              <a:pPr algn="l"/>
              <a:r>
                <a:rPr lang="en-US" sz="1000" dirty="0"/>
                <a:t>SOURCE POPULATION</a:t>
              </a:r>
            </a:p>
          </p:txBody>
        </p:sp>
        <p:sp>
          <p:nvSpPr>
            <p:cNvPr id="27" name="Text Box 18"/>
            <p:cNvSpPr txBox="1">
              <a:spLocks noChangeArrowheads="1"/>
            </p:cNvSpPr>
            <p:nvPr/>
          </p:nvSpPr>
          <p:spPr bwMode="auto">
            <a:xfrm>
              <a:off x="5242064" y="5638799"/>
              <a:ext cx="2644636" cy="1082525"/>
            </a:xfrm>
            <a:prstGeom prst="rect">
              <a:avLst/>
            </a:prstGeom>
            <a:noFill/>
            <a:ln w="9525">
              <a:noFill/>
              <a:miter lim="800000"/>
              <a:headEnd/>
              <a:tailEnd/>
            </a:ln>
          </p:spPr>
          <p:txBody>
            <a:bodyPr wrap="none">
              <a:spAutoFit/>
            </a:bodyPr>
            <a:lstStyle/>
            <a:p>
              <a:pPr algn="l"/>
              <a:r>
                <a:rPr lang="en-US" sz="1000" dirty="0"/>
                <a:t>STUDY</a:t>
              </a:r>
              <a:r>
                <a:rPr lang="en-US" sz="2400" dirty="0"/>
                <a:t> </a:t>
              </a:r>
              <a:r>
                <a:rPr lang="en-US" sz="1000" dirty="0"/>
                <a:t>SAMPLE</a:t>
              </a:r>
            </a:p>
          </p:txBody>
        </p:sp>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2900" y="76200"/>
            <a:ext cx="9686925" cy="762000"/>
          </a:xfrm>
        </p:spPr>
        <p:txBody>
          <a:bodyPr/>
          <a:lstStyle/>
          <a:p>
            <a:r>
              <a:rPr lang="en-US" sz="2800" dirty="0" smtClean="0"/>
              <a:t>Summary:  Managing Selection Bias</a:t>
            </a:r>
          </a:p>
        </p:txBody>
      </p:sp>
      <p:sp>
        <p:nvSpPr>
          <p:cNvPr id="92163" name="Rectangle 3"/>
          <p:cNvSpPr>
            <a:spLocks noGrp="1" noChangeArrowheads="1"/>
          </p:cNvSpPr>
          <p:nvPr>
            <p:ph type="body" idx="1"/>
          </p:nvPr>
        </p:nvSpPr>
        <p:spPr>
          <a:xfrm>
            <a:off x="76200" y="762000"/>
            <a:ext cx="10325100" cy="6324600"/>
          </a:xfrm>
        </p:spPr>
        <p:txBody>
          <a:bodyPr/>
          <a:lstStyle/>
          <a:p>
            <a:r>
              <a:rPr lang="en-US" sz="2800" dirty="0" smtClean="0"/>
              <a:t>Prevention in design stage is critical</a:t>
            </a:r>
            <a:endParaRPr lang="en-US" sz="2800" b="1" dirty="0" smtClean="0"/>
          </a:p>
          <a:p>
            <a:pPr lvl="1"/>
            <a:r>
              <a:rPr lang="en-US" sz="2200" dirty="0" smtClean="0"/>
              <a:t>Fixes in the analysis stage may not be possible</a:t>
            </a:r>
          </a:p>
          <a:p>
            <a:pPr lvl="1"/>
            <a:r>
              <a:rPr lang="en-US" sz="2200" dirty="0" smtClean="0"/>
              <a:t>General advice: Strive for </a:t>
            </a:r>
            <a:r>
              <a:rPr lang="en-US" sz="2200" dirty="0" smtClean="0"/>
              <a:t>study samples that are representative of target populations; </a:t>
            </a:r>
            <a:r>
              <a:rPr lang="en-US" sz="2200" dirty="0" smtClean="0"/>
              <a:t>high participation %’s; and low rates of losses to follow-up</a:t>
            </a:r>
          </a:p>
          <a:p>
            <a:pPr lvl="1"/>
            <a:endParaRPr lang="en-US" sz="400" dirty="0" smtClean="0"/>
          </a:p>
          <a:p>
            <a:r>
              <a:rPr lang="en-US" sz="2800" dirty="0" smtClean="0"/>
              <a:t>In cross-sectional studies:</a:t>
            </a:r>
          </a:p>
          <a:p>
            <a:pPr lvl="1"/>
            <a:r>
              <a:rPr lang="en-US" sz="2200" dirty="0" smtClean="0"/>
              <a:t>Presence of exposure and outcome at outset: potential for selection bias</a:t>
            </a:r>
          </a:p>
          <a:p>
            <a:pPr lvl="1"/>
            <a:endParaRPr lang="en-US" sz="400" dirty="0" smtClean="0"/>
          </a:p>
          <a:p>
            <a:r>
              <a:rPr lang="en-US" sz="2800" dirty="0" smtClean="0"/>
              <a:t>In case-control studies:</a:t>
            </a:r>
          </a:p>
          <a:p>
            <a:pPr lvl="1"/>
            <a:r>
              <a:rPr lang="en-US" sz="2200" dirty="0" smtClean="0"/>
              <a:t>Follow the study base principle</a:t>
            </a:r>
          </a:p>
          <a:p>
            <a:pPr lvl="1"/>
            <a:endParaRPr lang="en-US" sz="800" dirty="0" smtClean="0"/>
          </a:p>
          <a:p>
            <a:r>
              <a:rPr lang="en-US" sz="2800" dirty="0" smtClean="0"/>
              <a:t>In longitudinal studies (cohorts/experimental studies):</a:t>
            </a:r>
          </a:p>
          <a:p>
            <a:pPr lvl="1"/>
            <a:r>
              <a:rPr lang="en-US" sz="2200" dirty="0" smtClean="0"/>
              <a:t>Be mindful of occult selection forces at cohort outset (cohort only; not RCT)</a:t>
            </a:r>
          </a:p>
          <a:p>
            <a:pPr lvl="1"/>
            <a:r>
              <a:rPr lang="en-US" sz="2200" dirty="0" smtClean="0"/>
              <a:t>Remember competing events</a:t>
            </a:r>
          </a:p>
          <a:p>
            <a:pPr lvl="1"/>
            <a:r>
              <a:rPr lang="en-US" sz="2200" dirty="0" smtClean="0"/>
              <a:t>Consider approaches to tracking down the lost (or at least a sample)</a:t>
            </a:r>
          </a:p>
          <a:p>
            <a:pPr lvl="2"/>
            <a:r>
              <a:rPr lang="en-US" sz="2000" dirty="0" smtClean="0"/>
              <a:t>See Extra Slides for what to collect at study entry</a:t>
            </a:r>
          </a:p>
        </p:txBody>
      </p:sp>
    </p:spTree>
    <p:extLst>
      <p:ext uri="{BB962C8B-B14F-4D97-AF65-F5344CB8AC3E}">
        <p14:creationId xmlns:p14="http://schemas.microsoft.com/office/powerpoint/2010/main" val="11273368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2800" dirty="0" smtClean="0"/>
              <a:t>Extra Slides</a:t>
            </a:r>
          </a:p>
        </p:txBody>
      </p:sp>
      <p:sp>
        <p:nvSpPr>
          <p:cNvPr id="93187" name="Rectangle 3"/>
          <p:cNvSpPr>
            <a:spLocks noGrp="1" noChangeArrowheads="1"/>
          </p:cNvSpPr>
          <p:nvPr>
            <p:ph type="body" idx="1"/>
          </p:nvPr>
        </p:nvSpPr>
        <p:spPr/>
        <p:txBody>
          <a:bodyPr/>
          <a:lstStyle/>
          <a:p>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71525" y="228600"/>
            <a:ext cx="8743950" cy="533400"/>
          </a:xfrm>
        </p:spPr>
        <p:txBody>
          <a:bodyPr/>
          <a:lstStyle/>
          <a:p>
            <a:r>
              <a:rPr lang="en-US" sz="2800" smtClean="0"/>
              <a:t>Slide Files for Rest of Course</a:t>
            </a:r>
          </a:p>
        </p:txBody>
      </p:sp>
      <p:sp>
        <p:nvSpPr>
          <p:cNvPr id="16387" name="Rectangle 3"/>
          <p:cNvSpPr>
            <a:spLocks noGrp="1" noChangeArrowheads="1"/>
          </p:cNvSpPr>
          <p:nvPr>
            <p:ph type="body" idx="1"/>
          </p:nvPr>
        </p:nvSpPr>
        <p:spPr>
          <a:xfrm>
            <a:off x="266700" y="1295400"/>
            <a:ext cx="9601200" cy="5181600"/>
          </a:xfrm>
        </p:spPr>
        <p:txBody>
          <a:bodyPr/>
          <a:lstStyle/>
          <a:p>
            <a:r>
              <a:rPr lang="en-US" sz="2800" dirty="0" smtClean="0"/>
              <a:t>Two versions of the Lecture slide files</a:t>
            </a:r>
          </a:p>
          <a:p>
            <a:pPr lvl="1"/>
            <a:r>
              <a:rPr lang="en-US" dirty="0" smtClean="0"/>
              <a:t>Initial Post (e.g., Selection Bias 2016 Initial Post.ppt)</a:t>
            </a:r>
          </a:p>
          <a:p>
            <a:pPr lvl="2"/>
            <a:r>
              <a:rPr lang="en-US" dirty="0" smtClean="0"/>
              <a:t>Posted before the lecture</a:t>
            </a:r>
          </a:p>
          <a:p>
            <a:pPr>
              <a:buFontTx/>
              <a:buNone/>
            </a:pPr>
            <a:r>
              <a:rPr lang="en-US" dirty="0" smtClean="0"/>
              <a:t>	</a:t>
            </a:r>
            <a:r>
              <a:rPr lang="en-US" sz="2400" dirty="0" smtClean="0"/>
              <a:t>and</a:t>
            </a:r>
            <a:r>
              <a:rPr lang="en-US" dirty="0" smtClean="0"/>
              <a:t> </a:t>
            </a:r>
          </a:p>
          <a:p>
            <a:pPr lvl="1"/>
            <a:r>
              <a:rPr lang="en-US" dirty="0" smtClean="0"/>
              <a:t>Final Post (e.g., Selection Bias 2016 Final Post.ppt)</a:t>
            </a:r>
          </a:p>
          <a:p>
            <a:pPr lvl="2"/>
            <a:r>
              <a:rPr lang="en-US" dirty="0" smtClean="0"/>
              <a:t>Posted after the lecture</a:t>
            </a:r>
          </a:p>
          <a:p>
            <a:pPr lvl="2"/>
            <a:endParaRPr lang="en-US" dirty="0" smtClean="0"/>
          </a:p>
          <a:p>
            <a:r>
              <a:rPr lang="en-US" sz="2800" dirty="0" smtClean="0"/>
              <a:t>Only difference:  answers to i</a:t>
            </a:r>
            <a:r>
              <a:rPr lang="en-US" sz="2800" dirty="0"/>
              <a:t>&lt;</a:t>
            </a:r>
            <a:r>
              <a:rPr lang="en-US" sz="2800" dirty="0" smtClean="0"/>
              <a:t>Clicker questions omitted from Initial post and included in Final</a:t>
            </a:r>
          </a:p>
          <a:p>
            <a:endParaRPr lang="en-US"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8115300" y="4648200"/>
            <a:ext cx="1524000" cy="1295400"/>
          </a:xfrm>
          <a:prstGeom prst="rect">
            <a:avLst/>
          </a:prstGeom>
          <a:noFill/>
          <a:ln w="9525">
            <a:solidFill>
              <a:schemeClr val="tx1"/>
            </a:solidFill>
            <a:miter lim="800000"/>
            <a:headEnd/>
            <a:tailEnd/>
          </a:ln>
        </p:spPr>
        <p:txBody>
          <a:bodyPr wrap="none" anchor="ctr"/>
          <a:lstStyle/>
          <a:p>
            <a:endParaRPr lang="en-US"/>
          </a:p>
        </p:txBody>
      </p:sp>
      <p:sp>
        <p:nvSpPr>
          <p:cNvPr id="98307" name="Line 6"/>
          <p:cNvSpPr>
            <a:spLocks noChangeShapeType="1"/>
          </p:cNvSpPr>
          <p:nvPr/>
        </p:nvSpPr>
        <p:spPr bwMode="auto">
          <a:xfrm>
            <a:off x="8877300" y="4648200"/>
            <a:ext cx="0" cy="1295400"/>
          </a:xfrm>
          <a:prstGeom prst="line">
            <a:avLst/>
          </a:prstGeom>
          <a:noFill/>
          <a:ln w="9525">
            <a:solidFill>
              <a:schemeClr val="tx1"/>
            </a:solidFill>
            <a:round/>
            <a:headEnd/>
            <a:tailEnd/>
          </a:ln>
        </p:spPr>
        <p:txBody>
          <a:bodyPr wrap="none" anchor="ctr"/>
          <a:lstStyle/>
          <a:p>
            <a:endParaRPr lang="en-US"/>
          </a:p>
        </p:txBody>
      </p:sp>
      <p:sp>
        <p:nvSpPr>
          <p:cNvPr id="98308" name="Line 7"/>
          <p:cNvSpPr>
            <a:spLocks noChangeShapeType="1"/>
          </p:cNvSpPr>
          <p:nvPr/>
        </p:nvSpPr>
        <p:spPr bwMode="auto">
          <a:xfrm>
            <a:off x="8115300" y="5257800"/>
            <a:ext cx="1524000" cy="0"/>
          </a:xfrm>
          <a:prstGeom prst="line">
            <a:avLst/>
          </a:prstGeom>
          <a:noFill/>
          <a:ln w="9525">
            <a:solidFill>
              <a:schemeClr val="tx1"/>
            </a:solidFill>
            <a:round/>
            <a:headEnd/>
            <a:tailEnd/>
          </a:ln>
        </p:spPr>
        <p:txBody>
          <a:bodyPr wrap="none" anchor="ctr"/>
          <a:lstStyle/>
          <a:p>
            <a:endParaRPr lang="en-US"/>
          </a:p>
        </p:txBody>
      </p:sp>
      <p:sp>
        <p:nvSpPr>
          <p:cNvPr id="98309"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98310" name="Text Box 9"/>
          <p:cNvSpPr txBox="1">
            <a:spLocks noChangeArrowheads="1"/>
          </p:cNvSpPr>
          <p:nvPr/>
        </p:nvSpPr>
        <p:spPr bwMode="auto">
          <a:xfrm>
            <a:off x="8343900" y="3962400"/>
            <a:ext cx="1009650" cy="366713"/>
          </a:xfrm>
          <a:prstGeom prst="rect">
            <a:avLst/>
          </a:prstGeom>
          <a:noFill/>
          <a:ln w="9525">
            <a:noFill/>
            <a:miter lim="800000"/>
            <a:headEnd/>
            <a:tailEnd/>
          </a:ln>
        </p:spPr>
        <p:txBody>
          <a:bodyPr wrap="none">
            <a:spAutoFit/>
          </a:bodyPr>
          <a:lstStyle/>
          <a:p>
            <a:pPr algn="l"/>
            <a:r>
              <a:rPr lang="en-US" sz="1800"/>
              <a:t>Diseased</a:t>
            </a:r>
            <a:endParaRPr lang="en-US" sz="2400"/>
          </a:p>
        </p:txBody>
      </p:sp>
      <p:sp>
        <p:nvSpPr>
          <p:cNvPr id="98311" name="Text Box 10"/>
          <p:cNvSpPr txBox="1">
            <a:spLocks noChangeArrowheads="1"/>
          </p:cNvSpPr>
          <p:nvPr/>
        </p:nvSpPr>
        <p:spPr bwMode="auto">
          <a:xfrm>
            <a:off x="7048500" y="5181600"/>
            <a:ext cx="971550" cy="366713"/>
          </a:xfrm>
          <a:prstGeom prst="rect">
            <a:avLst/>
          </a:prstGeom>
          <a:noFill/>
          <a:ln w="9525">
            <a:noFill/>
            <a:miter lim="800000"/>
            <a:headEnd/>
            <a:tailEnd/>
          </a:ln>
        </p:spPr>
        <p:txBody>
          <a:bodyPr wrap="none">
            <a:spAutoFit/>
          </a:bodyPr>
          <a:lstStyle/>
          <a:p>
            <a:pPr algn="l"/>
            <a:r>
              <a:rPr lang="en-US" sz="1800"/>
              <a:t>Exposed</a:t>
            </a:r>
            <a:endParaRPr lang="en-US" sz="2400"/>
          </a:p>
        </p:txBody>
      </p:sp>
      <p:sp>
        <p:nvSpPr>
          <p:cNvPr id="98312" name="Text Box 11"/>
          <p:cNvSpPr txBox="1">
            <a:spLocks noChangeArrowheads="1"/>
          </p:cNvSpPr>
          <p:nvPr/>
        </p:nvSpPr>
        <p:spPr bwMode="auto">
          <a:xfrm>
            <a:off x="8191500" y="4191000"/>
            <a:ext cx="1219200" cy="457200"/>
          </a:xfrm>
          <a:prstGeom prst="rect">
            <a:avLst/>
          </a:prstGeom>
          <a:noFill/>
          <a:ln w="9525">
            <a:noFill/>
            <a:miter lim="800000"/>
            <a:headEnd/>
            <a:tailEnd/>
          </a:ln>
        </p:spPr>
        <p:txBody>
          <a:bodyPr>
            <a:spAutoFit/>
          </a:bodyPr>
          <a:lstStyle/>
          <a:p>
            <a:pPr algn="l"/>
            <a:r>
              <a:rPr lang="en-US" sz="2400"/>
              <a:t>+         -</a:t>
            </a:r>
          </a:p>
        </p:txBody>
      </p:sp>
      <p:sp>
        <p:nvSpPr>
          <p:cNvPr id="98313" name="Text Box 12"/>
          <p:cNvSpPr txBox="1">
            <a:spLocks noChangeArrowheads="1"/>
          </p:cNvSpPr>
          <p:nvPr/>
        </p:nvSpPr>
        <p:spPr bwMode="auto">
          <a:xfrm>
            <a:off x="7658100" y="4724400"/>
            <a:ext cx="400050" cy="1187450"/>
          </a:xfrm>
          <a:prstGeom prst="rect">
            <a:avLst/>
          </a:prstGeom>
          <a:noFill/>
          <a:ln w="9525">
            <a:noFill/>
            <a:miter lim="800000"/>
            <a:headEnd/>
            <a:tailEnd/>
          </a:ln>
        </p:spPr>
        <p:txBody>
          <a:bodyPr>
            <a:spAutoFit/>
          </a:bodyPr>
          <a:lstStyle/>
          <a:p>
            <a:pPr algn="l"/>
            <a:r>
              <a:rPr lang="en-US" sz="2400"/>
              <a:t>+</a:t>
            </a:r>
          </a:p>
          <a:p>
            <a:pPr algn="l"/>
            <a:endParaRPr lang="en-US" sz="2400"/>
          </a:p>
          <a:p>
            <a:pPr algn="l"/>
            <a:r>
              <a:rPr lang="en-US" sz="2400"/>
              <a:t>-</a:t>
            </a:r>
          </a:p>
        </p:txBody>
      </p:sp>
      <p:sp>
        <p:nvSpPr>
          <p:cNvPr id="98314" name="Text Box 17"/>
          <p:cNvSpPr txBox="1">
            <a:spLocks noChangeArrowheads="1"/>
          </p:cNvSpPr>
          <p:nvPr/>
        </p:nvSpPr>
        <p:spPr bwMode="auto">
          <a:xfrm>
            <a:off x="2781300" y="3657600"/>
            <a:ext cx="2286000" cy="1431925"/>
          </a:xfrm>
          <a:prstGeom prst="rect">
            <a:avLst/>
          </a:prstGeom>
          <a:noFill/>
          <a:ln w="9525">
            <a:noFill/>
            <a:miter lim="800000"/>
            <a:headEnd/>
            <a:tailEnd/>
          </a:ln>
        </p:spPr>
        <p:txBody>
          <a:bodyPr>
            <a:spAutoFit/>
          </a:bodyPr>
          <a:lstStyle/>
          <a:p>
            <a:pPr algn="l"/>
            <a:r>
              <a:rPr lang="en-US" sz="2200"/>
              <a:t>REFERENCE/</a:t>
            </a:r>
          </a:p>
          <a:p>
            <a:pPr algn="l"/>
            <a:r>
              <a:rPr lang="en-US" sz="2200"/>
              <a:t>TARGET/</a:t>
            </a:r>
          </a:p>
          <a:p>
            <a:pPr algn="l"/>
            <a:r>
              <a:rPr lang="en-US" sz="2200"/>
              <a:t>SOURCE POPULATION</a:t>
            </a:r>
            <a:endParaRPr lang="en-US" sz="2400"/>
          </a:p>
        </p:txBody>
      </p:sp>
      <p:sp>
        <p:nvSpPr>
          <p:cNvPr id="98315" name="Text Box 18"/>
          <p:cNvSpPr txBox="1">
            <a:spLocks noChangeArrowheads="1"/>
          </p:cNvSpPr>
          <p:nvPr/>
        </p:nvSpPr>
        <p:spPr bwMode="auto">
          <a:xfrm>
            <a:off x="7810500" y="6096000"/>
            <a:ext cx="2289175" cy="427038"/>
          </a:xfrm>
          <a:prstGeom prst="rect">
            <a:avLst/>
          </a:prstGeom>
          <a:noFill/>
          <a:ln w="9525">
            <a:noFill/>
            <a:miter lim="800000"/>
            <a:headEnd/>
            <a:tailEnd/>
          </a:ln>
        </p:spPr>
        <p:txBody>
          <a:bodyPr wrap="none">
            <a:spAutoFit/>
          </a:bodyPr>
          <a:lstStyle/>
          <a:p>
            <a:pPr algn="l"/>
            <a:r>
              <a:rPr lang="en-US" sz="2200"/>
              <a:t>STUDY SAMPLE</a:t>
            </a:r>
            <a:endParaRPr lang="en-US" sz="2400"/>
          </a:p>
        </p:txBody>
      </p:sp>
      <p:sp>
        <p:nvSpPr>
          <p:cNvPr id="98316" name="Text Box 19"/>
          <p:cNvSpPr txBox="1">
            <a:spLocks noChangeArrowheads="1"/>
          </p:cNvSpPr>
          <p:nvPr/>
        </p:nvSpPr>
        <p:spPr bwMode="auto">
          <a:xfrm>
            <a:off x="7429500" y="838200"/>
            <a:ext cx="2362200" cy="946150"/>
          </a:xfrm>
          <a:prstGeom prst="rect">
            <a:avLst/>
          </a:prstGeom>
          <a:noFill/>
          <a:ln w="9525">
            <a:noFill/>
            <a:miter lim="800000"/>
            <a:headEnd/>
            <a:tailEnd/>
          </a:ln>
        </p:spPr>
        <p:txBody>
          <a:bodyPr>
            <a:spAutoFit/>
          </a:bodyPr>
          <a:lstStyle/>
          <a:p>
            <a:r>
              <a:rPr lang="en-US" sz="2800" b="1">
                <a:latin typeface="Arial" charset="0"/>
              </a:rPr>
              <a:t>? INTERNAL VALIDITY </a:t>
            </a:r>
            <a:endParaRPr lang="en-US" sz="2800" b="1">
              <a:latin typeface="Arial Unicode MS" pitchFamily="34" charset="-128"/>
            </a:endParaRPr>
          </a:p>
        </p:txBody>
      </p:sp>
      <p:sp>
        <p:nvSpPr>
          <p:cNvPr id="98317" name="Text Box 25"/>
          <p:cNvSpPr txBox="1">
            <a:spLocks noChangeArrowheads="1"/>
          </p:cNvSpPr>
          <p:nvPr/>
        </p:nvSpPr>
        <p:spPr bwMode="auto">
          <a:xfrm>
            <a:off x="342900" y="3276600"/>
            <a:ext cx="2286000" cy="822325"/>
          </a:xfrm>
          <a:prstGeom prst="rect">
            <a:avLst/>
          </a:prstGeom>
          <a:noFill/>
          <a:ln w="9525">
            <a:noFill/>
            <a:miter lim="800000"/>
            <a:headEnd/>
            <a:tailEnd/>
          </a:ln>
        </p:spPr>
        <p:txBody>
          <a:bodyPr>
            <a:spAutoFit/>
          </a:bodyPr>
          <a:lstStyle/>
          <a:p>
            <a:pPr algn="l"/>
            <a:r>
              <a:rPr lang="en-US" sz="2400"/>
              <a:t>OTHER POPULATIONS</a:t>
            </a:r>
          </a:p>
        </p:txBody>
      </p:sp>
      <p:sp>
        <p:nvSpPr>
          <p:cNvPr id="98318" name="Line 26"/>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98319" name="Line 29"/>
          <p:cNvSpPr>
            <a:spLocks noChangeShapeType="1"/>
          </p:cNvSpPr>
          <p:nvPr/>
        </p:nvSpPr>
        <p:spPr bwMode="auto">
          <a:xfrm flipH="1" flipV="1">
            <a:off x="2019300" y="2667000"/>
            <a:ext cx="762000" cy="152400"/>
          </a:xfrm>
          <a:prstGeom prst="line">
            <a:avLst/>
          </a:prstGeom>
          <a:noFill/>
          <a:ln w="50800">
            <a:solidFill>
              <a:schemeClr val="tx1"/>
            </a:solidFill>
            <a:round/>
            <a:headEnd/>
            <a:tailEnd type="triangle" w="med" len="med"/>
          </a:ln>
        </p:spPr>
        <p:txBody>
          <a:bodyPr wrap="none" anchor="ctr"/>
          <a:lstStyle/>
          <a:p>
            <a:endParaRPr lang="en-US"/>
          </a:p>
        </p:txBody>
      </p:sp>
      <p:sp>
        <p:nvSpPr>
          <p:cNvPr id="98320" name="Line 30"/>
          <p:cNvSpPr>
            <a:spLocks noChangeShapeType="1"/>
          </p:cNvSpPr>
          <p:nvPr/>
        </p:nvSpPr>
        <p:spPr bwMode="auto">
          <a:xfrm flipH="1" flipV="1">
            <a:off x="2095500" y="18288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98321" name="Line 31"/>
          <p:cNvSpPr>
            <a:spLocks noChangeShapeType="1"/>
          </p:cNvSpPr>
          <p:nvPr/>
        </p:nvSpPr>
        <p:spPr bwMode="auto">
          <a:xfrm flipH="1" flipV="1">
            <a:off x="3009900" y="1752600"/>
            <a:ext cx="381000" cy="457200"/>
          </a:xfrm>
          <a:prstGeom prst="line">
            <a:avLst/>
          </a:prstGeom>
          <a:noFill/>
          <a:ln w="50800">
            <a:solidFill>
              <a:schemeClr val="tx1"/>
            </a:solidFill>
            <a:round/>
            <a:headEnd/>
            <a:tailEnd type="triangle" w="med" len="med"/>
          </a:ln>
        </p:spPr>
        <p:txBody>
          <a:bodyPr wrap="none" anchor="ctr"/>
          <a:lstStyle/>
          <a:p>
            <a:endParaRPr lang="en-US"/>
          </a:p>
        </p:txBody>
      </p:sp>
      <p:sp>
        <p:nvSpPr>
          <p:cNvPr id="98322" name="Text Box 33"/>
          <p:cNvSpPr txBox="1">
            <a:spLocks noChangeArrowheads="1"/>
          </p:cNvSpPr>
          <p:nvPr/>
        </p:nvSpPr>
        <p:spPr bwMode="auto">
          <a:xfrm>
            <a:off x="342900" y="5334000"/>
            <a:ext cx="5715000" cy="1292662"/>
          </a:xfrm>
          <a:prstGeom prst="rect">
            <a:avLst/>
          </a:prstGeom>
          <a:noFill/>
          <a:ln w="9525">
            <a:noFill/>
            <a:miter lim="800000"/>
            <a:headEnd/>
            <a:tailEnd/>
          </a:ln>
        </p:spPr>
        <p:txBody>
          <a:bodyPr wrap="square">
            <a:spAutoFit/>
          </a:bodyPr>
          <a:lstStyle/>
          <a:p>
            <a:pPr algn="l"/>
            <a:r>
              <a:rPr lang="en-US" sz="2600" b="1" dirty="0">
                <a:latin typeface="Arial" charset="0"/>
              </a:rPr>
              <a:t>? EXTERNAL </a:t>
            </a:r>
          </a:p>
          <a:p>
            <a:pPr algn="l"/>
            <a:r>
              <a:rPr lang="en-US" sz="2600" b="1" dirty="0">
                <a:latin typeface="Arial" charset="0"/>
              </a:rPr>
              <a:t>   VALIDITY </a:t>
            </a:r>
          </a:p>
          <a:p>
            <a:pPr algn="l"/>
            <a:r>
              <a:rPr lang="en-US" sz="2600" b="1" dirty="0">
                <a:latin typeface="Arial" charset="0"/>
              </a:rPr>
              <a:t>(</a:t>
            </a:r>
            <a:r>
              <a:rPr lang="en-US" sz="2600" b="1" dirty="0" smtClean="0">
                <a:latin typeface="Arial" charset="0"/>
              </a:rPr>
              <a:t>generalizability; transportability)</a:t>
            </a:r>
            <a:endParaRPr lang="en-US" sz="2600" b="1" dirty="0">
              <a:latin typeface="Arial Unicode MS" pitchFamily="34" charset="-128"/>
            </a:endParaRPr>
          </a:p>
        </p:txBody>
      </p:sp>
      <p:grpSp>
        <p:nvGrpSpPr>
          <p:cNvPr id="98323" name="Group 40"/>
          <p:cNvGrpSpPr>
            <a:grpSpLocks/>
          </p:cNvGrpSpPr>
          <p:nvPr/>
        </p:nvGrpSpPr>
        <p:grpSpPr bwMode="auto">
          <a:xfrm>
            <a:off x="419100" y="304800"/>
            <a:ext cx="1371600" cy="1295400"/>
            <a:chOff x="1296" y="768"/>
            <a:chExt cx="864" cy="816"/>
          </a:xfrm>
        </p:grpSpPr>
        <p:sp>
          <p:nvSpPr>
            <p:cNvPr id="98344" name="Rectangle 23"/>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a:p>
          </p:txBody>
        </p:sp>
        <p:sp>
          <p:nvSpPr>
            <p:cNvPr id="98345" name="Line 35"/>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a:p>
          </p:txBody>
        </p:sp>
        <p:sp>
          <p:nvSpPr>
            <p:cNvPr id="98346" name="Line 38"/>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a:p>
          </p:txBody>
        </p:sp>
      </p:grpSp>
      <p:grpSp>
        <p:nvGrpSpPr>
          <p:cNvPr id="98324" name="Group 43"/>
          <p:cNvGrpSpPr>
            <a:grpSpLocks/>
          </p:cNvGrpSpPr>
          <p:nvPr/>
        </p:nvGrpSpPr>
        <p:grpSpPr bwMode="auto">
          <a:xfrm>
            <a:off x="2171700" y="304800"/>
            <a:ext cx="1371600" cy="1295400"/>
            <a:chOff x="1296" y="768"/>
            <a:chExt cx="864" cy="816"/>
          </a:xfrm>
        </p:grpSpPr>
        <p:sp>
          <p:nvSpPr>
            <p:cNvPr id="98341" name="Rectangle 44"/>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a:p>
          </p:txBody>
        </p:sp>
        <p:sp>
          <p:nvSpPr>
            <p:cNvPr id="98342" name="Line 45"/>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a:p>
          </p:txBody>
        </p:sp>
        <p:sp>
          <p:nvSpPr>
            <p:cNvPr id="98343" name="Line 46"/>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a:p>
          </p:txBody>
        </p:sp>
      </p:grpSp>
      <p:grpSp>
        <p:nvGrpSpPr>
          <p:cNvPr id="98325" name="Group 47"/>
          <p:cNvGrpSpPr>
            <a:grpSpLocks/>
          </p:cNvGrpSpPr>
          <p:nvPr/>
        </p:nvGrpSpPr>
        <p:grpSpPr bwMode="auto">
          <a:xfrm>
            <a:off x="419100" y="1905000"/>
            <a:ext cx="1371600" cy="1295400"/>
            <a:chOff x="1296" y="768"/>
            <a:chExt cx="864" cy="816"/>
          </a:xfrm>
        </p:grpSpPr>
        <p:sp>
          <p:nvSpPr>
            <p:cNvPr id="98338" name="Rectangle 48"/>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a:p>
          </p:txBody>
        </p:sp>
        <p:sp>
          <p:nvSpPr>
            <p:cNvPr id="98339" name="Line 49"/>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a:p>
          </p:txBody>
        </p:sp>
        <p:sp>
          <p:nvSpPr>
            <p:cNvPr id="98340" name="Line 50"/>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a:p>
          </p:txBody>
        </p:sp>
      </p:grpSp>
      <p:grpSp>
        <p:nvGrpSpPr>
          <p:cNvPr id="98326" name="Group 51"/>
          <p:cNvGrpSpPr>
            <a:grpSpLocks/>
          </p:cNvGrpSpPr>
          <p:nvPr/>
        </p:nvGrpSpPr>
        <p:grpSpPr bwMode="auto">
          <a:xfrm>
            <a:off x="3009900" y="2438400"/>
            <a:ext cx="1371600" cy="1295400"/>
            <a:chOff x="1296" y="768"/>
            <a:chExt cx="864" cy="816"/>
          </a:xfrm>
        </p:grpSpPr>
        <p:sp>
          <p:nvSpPr>
            <p:cNvPr id="98335" name="Rectangle 52"/>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a:p>
          </p:txBody>
        </p:sp>
        <p:sp>
          <p:nvSpPr>
            <p:cNvPr id="98336" name="Line 53"/>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a:p>
          </p:txBody>
        </p:sp>
        <p:sp>
          <p:nvSpPr>
            <p:cNvPr id="98337" name="Line 54"/>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a:p>
          </p:txBody>
        </p:sp>
      </p:grpSp>
      <p:grpSp>
        <p:nvGrpSpPr>
          <p:cNvPr id="98327" name="Group 55"/>
          <p:cNvGrpSpPr>
            <a:grpSpLocks/>
          </p:cNvGrpSpPr>
          <p:nvPr/>
        </p:nvGrpSpPr>
        <p:grpSpPr bwMode="auto">
          <a:xfrm>
            <a:off x="5143500" y="3048000"/>
            <a:ext cx="1371600" cy="1295400"/>
            <a:chOff x="1296" y="768"/>
            <a:chExt cx="864" cy="816"/>
          </a:xfrm>
        </p:grpSpPr>
        <p:sp>
          <p:nvSpPr>
            <p:cNvPr id="98332" name="Rectangle 56"/>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a:p>
          </p:txBody>
        </p:sp>
        <p:sp>
          <p:nvSpPr>
            <p:cNvPr id="98333" name="Line 57"/>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a:p>
          </p:txBody>
        </p:sp>
        <p:sp>
          <p:nvSpPr>
            <p:cNvPr id="98334" name="Line 58"/>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a:p>
          </p:txBody>
        </p:sp>
      </p:grpSp>
      <p:sp>
        <p:nvSpPr>
          <p:cNvPr id="98328" name="Text Box 59"/>
          <p:cNvSpPr txBox="1">
            <a:spLocks noChangeArrowheads="1"/>
          </p:cNvSpPr>
          <p:nvPr/>
        </p:nvSpPr>
        <p:spPr bwMode="auto">
          <a:xfrm>
            <a:off x="4914900" y="4267200"/>
            <a:ext cx="1939925" cy="762000"/>
          </a:xfrm>
          <a:prstGeom prst="rect">
            <a:avLst/>
          </a:prstGeom>
          <a:noFill/>
          <a:ln w="9525">
            <a:noFill/>
            <a:miter lim="800000"/>
            <a:headEnd/>
            <a:tailEnd/>
          </a:ln>
        </p:spPr>
        <p:txBody>
          <a:bodyPr wrap="none">
            <a:spAutoFit/>
          </a:bodyPr>
          <a:lstStyle/>
          <a:p>
            <a:pPr algn="l"/>
            <a:r>
              <a:rPr lang="en-US" sz="2200"/>
              <a:t>ACCESSIBLE</a:t>
            </a:r>
          </a:p>
          <a:p>
            <a:pPr algn="l"/>
            <a:r>
              <a:rPr lang="en-US" sz="2200"/>
              <a:t>POPULATION</a:t>
            </a:r>
            <a:endParaRPr lang="en-US" sz="2400"/>
          </a:p>
        </p:txBody>
      </p:sp>
      <p:sp>
        <p:nvSpPr>
          <p:cNvPr id="98329" name="Line 60"/>
          <p:cNvSpPr>
            <a:spLocks noChangeShapeType="1"/>
          </p:cNvSpPr>
          <p:nvPr/>
        </p:nvSpPr>
        <p:spPr bwMode="auto">
          <a:xfrm flipH="1" flipV="1">
            <a:off x="4533900" y="3200400"/>
            <a:ext cx="457200" cy="228600"/>
          </a:xfrm>
          <a:prstGeom prst="line">
            <a:avLst/>
          </a:prstGeom>
          <a:noFill/>
          <a:ln w="50800">
            <a:solidFill>
              <a:schemeClr val="tx1"/>
            </a:solidFill>
            <a:round/>
            <a:headEnd/>
            <a:tailEnd type="triangle" w="med" len="med"/>
          </a:ln>
        </p:spPr>
        <p:txBody>
          <a:bodyPr wrap="none" anchor="ctr"/>
          <a:lstStyle/>
          <a:p>
            <a:endParaRPr lang="en-US"/>
          </a:p>
        </p:txBody>
      </p:sp>
      <p:cxnSp>
        <p:nvCxnSpPr>
          <p:cNvPr id="98330" name="AutoShape 64"/>
          <p:cNvCxnSpPr>
            <a:cxnSpLocks noChangeShapeType="1"/>
          </p:cNvCxnSpPr>
          <p:nvPr/>
        </p:nvCxnSpPr>
        <p:spPr bwMode="auto">
          <a:xfrm rot="10800000">
            <a:off x="876300" y="4191000"/>
            <a:ext cx="7010400" cy="1920875"/>
          </a:xfrm>
          <a:prstGeom prst="curvedConnector2">
            <a:avLst/>
          </a:prstGeom>
          <a:noFill/>
          <a:ln w="44450">
            <a:solidFill>
              <a:schemeClr val="tx1"/>
            </a:solidFill>
            <a:round/>
            <a:headEnd/>
            <a:tailEnd type="triangle" w="med" len="med"/>
          </a:ln>
        </p:spPr>
      </p:cxnSp>
      <p:sp>
        <p:nvSpPr>
          <p:cNvPr id="98331" name="Freeform 71"/>
          <p:cNvSpPr>
            <a:spLocks/>
          </p:cNvSpPr>
          <p:nvPr/>
        </p:nvSpPr>
        <p:spPr bwMode="auto">
          <a:xfrm>
            <a:off x="4533900" y="1041400"/>
            <a:ext cx="4495800" cy="2768600"/>
          </a:xfrm>
          <a:custGeom>
            <a:avLst/>
            <a:gdLst>
              <a:gd name="T0" fmla="*/ 2832 w 2832"/>
              <a:gd name="T1" fmla="*/ 1744 h 1744"/>
              <a:gd name="T2" fmla="*/ 1632 w 2832"/>
              <a:gd name="T3" fmla="*/ 160 h 1744"/>
              <a:gd name="T4" fmla="*/ 0 w 2832"/>
              <a:gd name="T5" fmla="*/ 784 h 1744"/>
              <a:gd name="T6" fmla="*/ 0 60000 65536"/>
              <a:gd name="T7" fmla="*/ 0 60000 65536"/>
              <a:gd name="T8" fmla="*/ 0 60000 65536"/>
              <a:gd name="T9" fmla="*/ 0 w 2832"/>
              <a:gd name="T10" fmla="*/ 0 h 1744"/>
              <a:gd name="T11" fmla="*/ 2832 w 2832"/>
              <a:gd name="T12" fmla="*/ 1744 h 1744"/>
            </a:gdLst>
            <a:ahLst/>
            <a:cxnLst>
              <a:cxn ang="T6">
                <a:pos x="T0" y="T1"/>
              </a:cxn>
              <a:cxn ang="T7">
                <a:pos x="T2" y="T3"/>
              </a:cxn>
              <a:cxn ang="T8">
                <a:pos x="T4" y="T5"/>
              </a:cxn>
            </a:cxnLst>
            <a:rect l="T9" t="T10" r="T11" b="T12"/>
            <a:pathLst>
              <a:path w="2832" h="1744">
                <a:moveTo>
                  <a:pt x="2832" y="1744"/>
                </a:moveTo>
                <a:cubicBezTo>
                  <a:pt x="2468" y="1032"/>
                  <a:pt x="2104" y="320"/>
                  <a:pt x="1632" y="160"/>
                </a:cubicBezTo>
                <a:cubicBezTo>
                  <a:pt x="1160" y="0"/>
                  <a:pt x="272" y="680"/>
                  <a:pt x="0" y="784"/>
                </a:cubicBezTo>
              </a:path>
            </a:pathLst>
          </a:custGeom>
          <a:noFill/>
          <a:ln w="38100" cap="flat" cmpd="sng">
            <a:solidFill>
              <a:schemeClr val="tx1"/>
            </a:solidFill>
            <a:prstDash val="solid"/>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endParaRPr lang="en-US" smtClean="0"/>
          </a:p>
        </p:txBody>
      </p:sp>
      <p:graphicFrame>
        <p:nvGraphicFramePr>
          <p:cNvPr id="614404" name="Object 4"/>
          <p:cNvGraphicFramePr>
            <a:graphicFrameLocks noChangeAspect="1"/>
          </p:cNvGraphicFramePr>
          <p:nvPr/>
        </p:nvGraphicFramePr>
        <p:xfrm>
          <a:off x="114300" y="152400"/>
          <a:ext cx="9818688" cy="6242050"/>
        </p:xfrm>
        <a:graphic>
          <a:graphicData uri="http://schemas.openxmlformats.org/presentationml/2006/ole">
            <mc:AlternateContent xmlns:mc="http://schemas.openxmlformats.org/markup-compatibility/2006">
              <mc:Choice xmlns:v="urn:schemas-microsoft-com:vml" Requires="v">
                <p:oleObj spid="_x0000_s8288" name="Document" r:id="rId4" imgW="11807381" imgH="8024226" progId="Word.Document.8">
                  <p:embed/>
                </p:oleObj>
              </mc:Choice>
              <mc:Fallback>
                <p:oleObj name="Document" r:id="rId4" imgW="11807381" imgH="8024226"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152400"/>
                        <a:ext cx="9818688" cy="624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3"/>
          <p:cNvSpPr>
            <a:spLocks noGrp="1" noChangeArrowheads="1"/>
          </p:cNvSpPr>
          <p:nvPr>
            <p:ph type="body" idx="1"/>
          </p:nvPr>
        </p:nvSpPr>
        <p:spPr>
          <a:xfrm>
            <a:off x="771525" y="1295400"/>
            <a:ext cx="9096375" cy="5181600"/>
          </a:xfrm>
        </p:spPr>
        <p:txBody>
          <a:bodyPr/>
          <a:lstStyle/>
          <a:p>
            <a:endParaRPr lang="en-US" smtClean="0"/>
          </a:p>
        </p:txBody>
      </p:sp>
      <p:sp>
        <p:nvSpPr>
          <p:cNvPr id="8197" name="Text Box 5"/>
          <p:cNvSpPr txBox="1">
            <a:spLocks noChangeArrowheads="1"/>
          </p:cNvSpPr>
          <p:nvPr/>
        </p:nvSpPr>
        <p:spPr bwMode="auto">
          <a:xfrm>
            <a:off x="190500" y="838200"/>
            <a:ext cx="2743200" cy="1917700"/>
          </a:xfrm>
          <a:prstGeom prst="rect">
            <a:avLst/>
          </a:prstGeom>
          <a:noFill/>
          <a:ln w="9525" algn="ctr">
            <a:noFill/>
            <a:miter lim="800000"/>
            <a:headEnd/>
            <a:tailEnd/>
          </a:ln>
        </p:spPr>
        <p:txBody>
          <a:bodyPr>
            <a:spAutoFit/>
          </a:bodyPr>
          <a:lstStyle/>
          <a:p>
            <a:pPr algn="l"/>
            <a:r>
              <a:rPr lang="en-US" sz="2400">
                <a:latin typeface="Arial" charset="0"/>
              </a:rPr>
              <a:t>selection bias</a:t>
            </a:r>
          </a:p>
          <a:p>
            <a:pPr algn="l"/>
            <a:r>
              <a:rPr lang="en-US" sz="2400">
                <a:latin typeface="Arial" charset="0"/>
              </a:rPr>
              <a:t>measurement bias</a:t>
            </a:r>
          </a:p>
          <a:p>
            <a:pPr algn="l"/>
            <a:r>
              <a:rPr lang="en-US" sz="2400">
                <a:latin typeface="Arial" charset="0"/>
              </a:rPr>
              <a:t>confounding bias</a:t>
            </a:r>
          </a:p>
          <a:p>
            <a:pPr algn="l"/>
            <a:endParaRPr lang="en-US" sz="2400">
              <a:latin typeface="Arial" charset="0"/>
            </a:endParaRPr>
          </a:p>
          <a:p>
            <a:pPr algn="l"/>
            <a:r>
              <a:rPr lang="en-US" sz="2400">
                <a:latin typeface="Arial" charset="0"/>
              </a:rPr>
              <a:t>vs. </a:t>
            </a:r>
          </a:p>
        </p:txBody>
      </p:sp>
      <p:sp>
        <p:nvSpPr>
          <p:cNvPr id="614406" name="Text Box 6"/>
          <p:cNvSpPr txBox="1">
            <a:spLocks noChangeArrowheads="1"/>
          </p:cNvSpPr>
          <p:nvPr/>
        </p:nvSpPr>
        <p:spPr bwMode="auto">
          <a:xfrm>
            <a:off x="9639300" y="1828800"/>
            <a:ext cx="800100" cy="381000"/>
          </a:xfrm>
          <a:prstGeom prst="rect">
            <a:avLst/>
          </a:prstGeom>
          <a:solidFill>
            <a:schemeClr val="bg1"/>
          </a:solidFill>
          <a:ln w="9525" algn="ctr">
            <a:noFill/>
            <a:miter lim="800000"/>
            <a:headEnd/>
            <a:tailEnd/>
          </a:ln>
        </p:spPr>
        <p:txBody>
          <a:bodyPr>
            <a:spAutoFit/>
          </a:bodyPr>
          <a:lstStyle/>
          <a:p>
            <a:pPr>
              <a:spcBef>
                <a:spcPct val="50000"/>
              </a:spcBef>
            </a:pPr>
            <a:r>
              <a:rPr lang="en-US" sz="1900">
                <a:latin typeface="Arial" charset="0"/>
              </a:rPr>
              <a:t>bias</a:t>
            </a:r>
          </a:p>
        </p:txBody>
      </p:sp>
      <p:sp>
        <p:nvSpPr>
          <p:cNvPr id="614407" name="Text Box 7"/>
          <p:cNvSpPr txBox="1">
            <a:spLocks noChangeArrowheads="1"/>
          </p:cNvSpPr>
          <p:nvPr/>
        </p:nvSpPr>
        <p:spPr bwMode="auto">
          <a:xfrm>
            <a:off x="8267700" y="5470525"/>
            <a:ext cx="723900" cy="396875"/>
          </a:xfrm>
          <a:prstGeom prst="rect">
            <a:avLst/>
          </a:prstGeom>
          <a:solidFill>
            <a:schemeClr val="bg1"/>
          </a:solidFill>
          <a:ln w="9525" algn="ctr">
            <a:noFill/>
            <a:miter lim="800000"/>
            <a:headEnd/>
            <a:tailEnd/>
          </a:ln>
        </p:spPr>
        <p:txBody>
          <a:bodyPr>
            <a:spAutoFit/>
          </a:bodyPr>
          <a:lstStyle/>
          <a:p>
            <a:pPr>
              <a:spcBef>
                <a:spcPct val="50000"/>
              </a:spcBef>
            </a:pPr>
            <a:endParaRPr lang="en-US" sz="20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6" grpId="0" animBg="1"/>
      <p:bldP spid="61440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71525" y="457200"/>
            <a:ext cx="8743950" cy="533400"/>
          </a:xfrm>
        </p:spPr>
        <p:txBody>
          <a:bodyPr/>
          <a:lstStyle/>
          <a:p>
            <a:r>
              <a:rPr lang="en-US" sz="2800" smtClean="0"/>
              <a:t>Leukemia Among Observers </a:t>
            </a:r>
            <a:br>
              <a:rPr lang="en-US" sz="2800" smtClean="0"/>
            </a:br>
            <a:r>
              <a:rPr lang="en-US" sz="2800" smtClean="0"/>
              <a:t>of a Nuclear Bomb Test</a:t>
            </a:r>
            <a:endParaRPr lang="en-US" smtClean="0"/>
          </a:p>
        </p:txBody>
      </p:sp>
      <p:sp>
        <p:nvSpPr>
          <p:cNvPr id="94211" name="Rectangle 3"/>
          <p:cNvSpPr>
            <a:spLocks noGrp="1" noChangeArrowheads="1"/>
          </p:cNvSpPr>
          <p:nvPr>
            <p:ph type="body" idx="1"/>
          </p:nvPr>
        </p:nvSpPr>
        <p:spPr>
          <a:xfrm>
            <a:off x="381000" y="1295400"/>
            <a:ext cx="9134475" cy="5181600"/>
          </a:xfrm>
        </p:spPr>
        <p:txBody>
          <a:bodyPr/>
          <a:lstStyle/>
          <a:p>
            <a:pPr>
              <a:buFontTx/>
              <a:buNone/>
            </a:pPr>
            <a:r>
              <a:rPr lang="en-US" sz="2400" smtClean="0"/>
              <a:t>Caldwell et al.  </a:t>
            </a:r>
            <a:r>
              <a:rPr lang="en-US" sz="2400" i="1" smtClean="0"/>
              <a:t>JAMA</a:t>
            </a:r>
            <a:r>
              <a:rPr lang="en-US" sz="2400" smtClean="0"/>
              <a:t> 1980</a:t>
            </a:r>
          </a:p>
          <a:p>
            <a:r>
              <a:rPr lang="en-US" sz="2400" smtClean="0"/>
              <a:t>Smoky Atomic Test in Nevada</a:t>
            </a:r>
          </a:p>
          <a:p>
            <a:r>
              <a:rPr lang="en-US" sz="2400" smtClean="0"/>
              <a:t>Outcome of 76% of observing troops at site was later found; occurrence of leukemia determined</a:t>
            </a:r>
          </a:p>
          <a:p>
            <a:pPr lvl="1"/>
            <a:endParaRPr lang="en-US" sz="2400" smtClean="0"/>
          </a:p>
          <a:p>
            <a:pPr lvl="1"/>
            <a:endParaRPr lang="en-US" sz="2400" smtClean="0"/>
          </a:p>
          <a:p>
            <a:pPr lvl="1"/>
            <a:endParaRPr lang="en-US" sz="2400" smtClean="0"/>
          </a:p>
          <a:p>
            <a:pPr lvl="1"/>
            <a:endParaRPr lang="en-US" sz="2000" smtClean="0"/>
          </a:p>
        </p:txBody>
      </p:sp>
      <p:sp>
        <p:nvSpPr>
          <p:cNvPr id="94212" name="Line 4"/>
          <p:cNvSpPr>
            <a:spLocks noChangeShapeType="1"/>
          </p:cNvSpPr>
          <p:nvPr/>
        </p:nvSpPr>
        <p:spPr bwMode="auto">
          <a:xfrm flipH="1">
            <a:off x="2590800" y="3048000"/>
            <a:ext cx="914400" cy="990600"/>
          </a:xfrm>
          <a:prstGeom prst="line">
            <a:avLst/>
          </a:prstGeom>
          <a:noFill/>
          <a:ln w="9525">
            <a:solidFill>
              <a:schemeClr val="tx1"/>
            </a:solidFill>
            <a:round/>
            <a:headEnd/>
            <a:tailEnd type="triangle" w="med" len="med"/>
          </a:ln>
        </p:spPr>
        <p:txBody>
          <a:bodyPr wrap="none" anchor="ctr"/>
          <a:lstStyle/>
          <a:p>
            <a:endParaRPr lang="en-US"/>
          </a:p>
        </p:txBody>
      </p:sp>
      <p:sp>
        <p:nvSpPr>
          <p:cNvPr id="94213" name="Line 5"/>
          <p:cNvSpPr>
            <a:spLocks noChangeShapeType="1"/>
          </p:cNvSpPr>
          <p:nvPr/>
        </p:nvSpPr>
        <p:spPr bwMode="auto">
          <a:xfrm>
            <a:off x="5257800" y="2971800"/>
            <a:ext cx="762000" cy="838200"/>
          </a:xfrm>
          <a:prstGeom prst="line">
            <a:avLst/>
          </a:prstGeom>
          <a:noFill/>
          <a:ln w="9525">
            <a:solidFill>
              <a:schemeClr val="tx1"/>
            </a:solidFill>
            <a:round/>
            <a:headEnd/>
            <a:tailEnd type="triangle" w="med" len="med"/>
          </a:ln>
        </p:spPr>
        <p:txBody>
          <a:bodyPr wrap="none" anchor="ctr"/>
          <a:lstStyle/>
          <a:p>
            <a:endParaRPr lang="en-US"/>
          </a:p>
        </p:txBody>
      </p:sp>
      <p:sp>
        <p:nvSpPr>
          <p:cNvPr id="94214" name="Text Box 6"/>
          <p:cNvSpPr txBox="1">
            <a:spLocks noChangeArrowheads="1"/>
          </p:cNvSpPr>
          <p:nvPr/>
        </p:nvSpPr>
        <p:spPr bwMode="auto">
          <a:xfrm>
            <a:off x="1447800" y="4114800"/>
            <a:ext cx="3124200" cy="822325"/>
          </a:xfrm>
          <a:prstGeom prst="rect">
            <a:avLst/>
          </a:prstGeom>
          <a:noFill/>
          <a:ln w="9525">
            <a:noFill/>
            <a:miter lim="800000"/>
            <a:headEnd/>
            <a:tailEnd/>
          </a:ln>
        </p:spPr>
        <p:txBody>
          <a:bodyPr>
            <a:spAutoFit/>
          </a:bodyPr>
          <a:lstStyle/>
          <a:p>
            <a:pPr>
              <a:spcBef>
                <a:spcPct val="50000"/>
              </a:spcBef>
            </a:pPr>
            <a:r>
              <a:rPr lang="en-US" sz="2400"/>
              <a:t>82% contacted by the investigators</a:t>
            </a:r>
          </a:p>
        </p:txBody>
      </p:sp>
      <p:sp>
        <p:nvSpPr>
          <p:cNvPr id="94215" name="Text Box 7"/>
          <p:cNvSpPr txBox="1">
            <a:spLocks noChangeArrowheads="1"/>
          </p:cNvSpPr>
          <p:nvPr/>
        </p:nvSpPr>
        <p:spPr bwMode="auto">
          <a:xfrm>
            <a:off x="5334000" y="4114800"/>
            <a:ext cx="3429000" cy="2465388"/>
          </a:xfrm>
          <a:prstGeom prst="rect">
            <a:avLst/>
          </a:prstGeom>
          <a:noFill/>
          <a:ln w="9525">
            <a:noFill/>
            <a:miter lim="800000"/>
            <a:headEnd/>
            <a:tailEnd/>
          </a:ln>
        </p:spPr>
        <p:txBody>
          <a:bodyPr>
            <a:spAutoFit/>
          </a:bodyPr>
          <a:lstStyle/>
          <a:p>
            <a:pPr>
              <a:spcBef>
                <a:spcPct val="50000"/>
              </a:spcBef>
            </a:pPr>
            <a:r>
              <a:rPr lang="en-US" sz="2400"/>
              <a:t>18% contacted the investigators on their own</a:t>
            </a:r>
          </a:p>
          <a:p>
            <a:pPr>
              <a:spcBef>
                <a:spcPct val="50000"/>
              </a:spcBef>
            </a:pPr>
            <a:r>
              <a:rPr lang="en-US" sz="2400"/>
              <a:t>4.4-fold greater prevalence of leukemia than those contacted by the investigators</a:t>
            </a:r>
          </a:p>
        </p:txBody>
      </p:sp>
      <p:sp>
        <p:nvSpPr>
          <p:cNvPr id="94216" name="Text Box 8"/>
          <p:cNvSpPr txBox="1">
            <a:spLocks noChangeArrowheads="1"/>
          </p:cNvSpPr>
          <p:nvPr/>
        </p:nvSpPr>
        <p:spPr bwMode="auto">
          <a:xfrm>
            <a:off x="38100" y="5622925"/>
            <a:ext cx="5122863" cy="701675"/>
          </a:xfrm>
          <a:prstGeom prst="rect">
            <a:avLst/>
          </a:prstGeom>
          <a:noFill/>
          <a:ln w="9525">
            <a:noFill/>
            <a:miter lim="800000"/>
            <a:headEnd/>
            <a:tailEnd/>
          </a:ln>
        </p:spPr>
        <p:txBody>
          <a:bodyPr>
            <a:spAutoFit/>
          </a:bodyPr>
          <a:lstStyle/>
          <a:p>
            <a:r>
              <a:rPr lang="en-US" sz="2000">
                <a:latin typeface="Arial" charset="0"/>
              </a:rPr>
              <a:t>Explanation:  Human nature (affected humans like to come forward)</a:t>
            </a:r>
            <a:endParaRPr lang="en-US" sz="2000">
              <a:latin typeface="Arial Unicode MS" pitchFamily="34" charset="-128"/>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solidFill>
                  <a:schemeClr val="bg1">
                    <a:lumMod val="65000"/>
                  </a:schemeClr>
                </a:solidFill>
              </a:rPr>
              <a:t>Non-participation amongst </a:t>
            </a:r>
            <a:r>
              <a:rPr lang="en-US" sz="2000" dirty="0" err="1" smtClean="0">
                <a:solidFill>
                  <a:schemeClr val="bg1">
                    <a:lumMod val="65000"/>
                  </a:schemeClr>
                </a:solidFill>
              </a:rPr>
              <a:t>eligibles</a:t>
            </a:r>
            <a:r>
              <a:rPr lang="en-US" sz="2000" dirty="0" smtClean="0">
                <a:solidFill>
                  <a:schemeClr val="bg1">
                    <a:lumMod val="65000"/>
                  </a:schemeClr>
                </a:solidFill>
              </a:rPr>
              <a:t> whom you have approached</a:t>
            </a:r>
          </a:p>
          <a:p>
            <a:pPr marL="838200" lvl="1" indent="-381000">
              <a:lnSpc>
                <a:spcPct val="80000"/>
              </a:lnSpc>
              <a:buFontTx/>
              <a:buChar char="•"/>
            </a:pPr>
            <a:r>
              <a:rPr lang="en-US" sz="1800" dirty="0" smtClean="0">
                <a:solidFill>
                  <a:schemeClr val="bg1">
                    <a:lumMod val="65000"/>
                  </a:schemeClr>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solidFill>
                  <a:srgbClr val="FF0000"/>
                </a:solidFill>
              </a:rPr>
              <a:t>Some people whom you would like to sample never become available to ask</a:t>
            </a:r>
          </a:p>
          <a:p>
            <a:pPr marL="838200" lvl="1" indent="-381000">
              <a:lnSpc>
                <a:spcPct val="80000"/>
              </a:lnSpc>
              <a:buFontTx/>
              <a:buChar char="•"/>
            </a:pPr>
            <a:r>
              <a:rPr lang="en-US" sz="1800" dirty="0">
                <a:solidFill>
                  <a:srgbClr val="FF0000"/>
                </a:solidFill>
              </a:rPr>
              <a:t>Drop </a:t>
            </a:r>
            <a:r>
              <a:rPr lang="en-US" sz="1800" dirty="0" smtClean="0">
                <a:solidFill>
                  <a:srgbClr val="FF0000"/>
                </a:solidFill>
              </a:rPr>
              <a:t>out, competing </a:t>
            </a:r>
            <a:r>
              <a:rPr lang="en-US" sz="1800" dirty="0">
                <a:solidFill>
                  <a:srgbClr val="FF0000"/>
                </a:solidFill>
              </a:rPr>
              <a:t>events, and/or death from disease influenced by/associated with both exposure and </a:t>
            </a:r>
            <a:r>
              <a:rPr lang="en-US" sz="1800" dirty="0" smtClean="0">
                <a:solidFill>
                  <a:srgbClr val="FF0000"/>
                </a:solidFill>
              </a:rPr>
              <a:t>disease</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6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65000"/>
                  </a:schemeClr>
                </a:solidFill>
                <a:effectLst/>
                <a:uLnTx/>
                <a:uFillTx/>
                <a:latin typeface="+mn-lt"/>
                <a:ea typeface="+mn-ea"/>
                <a:cs typeface="+mn-cs"/>
              </a:rPr>
              <a:t> of a study </a:t>
            </a:r>
            <a:r>
              <a:rPr lang="en-US" sz="2000" kern="0" dirty="0" smtClean="0">
                <a:solidFill>
                  <a:schemeClr val="bg1">
                    <a:lumMod val="65000"/>
                  </a:schemeClr>
                </a:solidFill>
                <a:latin typeface="+mn-lt"/>
              </a:rPr>
              <a:t>sample as representative of target. </a:t>
            </a:r>
          </a:p>
          <a:p>
            <a:pPr marL="747713" lvl="1" indent="-290513" algn="l">
              <a:lnSpc>
                <a:spcPct val="80000"/>
              </a:lnSpc>
              <a:spcBef>
                <a:spcPct val="20000"/>
              </a:spcBef>
              <a:buFont typeface="Arial" panose="020B0604020202020204" pitchFamily="34" charset="0"/>
              <a:buChar char="•"/>
              <a:defRPr/>
            </a:pPr>
            <a:r>
              <a:rPr lang="en-US" sz="2000" kern="0" dirty="0" smtClean="0">
                <a:solidFill>
                  <a:schemeClr val="bg1">
                    <a:lumMod val="65000"/>
                  </a:schemeClr>
                </a:solidFill>
                <a:latin typeface="+mn-lt"/>
              </a:rPr>
              <a:t>Study sample influenced by both exposure and outcome  </a:t>
            </a:r>
            <a:r>
              <a:rPr lang="en-US" sz="2000" kern="0" dirty="0" smtClean="0">
                <a:solidFill>
                  <a:schemeClr val="bg1">
                    <a:lumMod val="75000"/>
                  </a:schemeClr>
                </a:solidFill>
                <a:latin typeface="+mn-lt"/>
              </a:rPr>
              <a:t>(e.g., Harvard study) </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Tree>
    <p:extLst>
      <p:ext uri="{BB962C8B-B14F-4D97-AF65-F5344CB8AC3E}">
        <p14:creationId xmlns:p14="http://schemas.microsoft.com/office/powerpoint/2010/main" val="29389058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742950" y="76200"/>
            <a:ext cx="8743950" cy="533400"/>
          </a:xfrm>
        </p:spPr>
        <p:txBody>
          <a:bodyPr/>
          <a:lstStyle/>
          <a:p>
            <a:r>
              <a:rPr lang="en-US" sz="2800" dirty="0" smtClean="0"/>
              <a:t>Selection Bias in a Cross-Sectional Study</a:t>
            </a:r>
            <a:endParaRPr lang="en-US" dirty="0" smtClean="0"/>
          </a:p>
        </p:txBody>
      </p:sp>
      <p:sp>
        <p:nvSpPr>
          <p:cNvPr id="10247" name="Rectangle 3"/>
          <p:cNvSpPr>
            <a:spLocks noGrp="1" noChangeArrowheads="1"/>
          </p:cNvSpPr>
          <p:nvPr>
            <p:ph type="body" idx="1"/>
          </p:nvPr>
        </p:nvSpPr>
        <p:spPr>
          <a:xfrm>
            <a:off x="266700" y="685800"/>
            <a:ext cx="9601200" cy="5791200"/>
          </a:xfrm>
        </p:spPr>
        <p:txBody>
          <a:bodyPr/>
          <a:lstStyle/>
          <a:p>
            <a:r>
              <a:rPr lang="en-US" sz="2200" dirty="0" smtClean="0"/>
              <a:t>Is glutathione S-</a:t>
            </a:r>
            <a:r>
              <a:rPr lang="en-US" sz="2200" dirty="0" err="1" smtClean="0"/>
              <a:t>transferase</a:t>
            </a:r>
            <a:r>
              <a:rPr lang="en-US" sz="2200" dirty="0" smtClean="0"/>
              <a:t> class </a:t>
            </a:r>
            <a:r>
              <a:rPr lang="en-US" sz="2200" dirty="0" smtClean="0">
                <a:sym typeface="Symbol" pitchFamily="18" charset="2"/>
              </a:rPr>
              <a:t> </a:t>
            </a:r>
            <a:r>
              <a:rPr lang="en-US" sz="2200" dirty="0" smtClean="0"/>
              <a:t>deletion (GSTM1-null) polymorphism associated with increased risk of breast cancer?</a:t>
            </a:r>
          </a:p>
          <a:p>
            <a:r>
              <a:rPr lang="en-US" sz="2200" dirty="0" smtClean="0"/>
              <a:t>With prevalent breast cancer in cross-sectional study, an association with GSTM1-null is seen depending upon the no. of years since diagnosis</a:t>
            </a:r>
          </a:p>
          <a:p>
            <a:endParaRPr lang="en-US" sz="2200" dirty="0" smtClean="0"/>
          </a:p>
          <a:p>
            <a:endParaRPr lang="en-US" sz="2200" dirty="0" smtClean="0"/>
          </a:p>
          <a:p>
            <a:endParaRPr lang="en-US" sz="2200" dirty="0" smtClean="0"/>
          </a:p>
          <a:p>
            <a:endParaRPr lang="en-US" sz="2200" dirty="0" smtClean="0"/>
          </a:p>
          <a:p>
            <a:endParaRPr lang="en-US" sz="2200" dirty="0" smtClean="0"/>
          </a:p>
          <a:p>
            <a:r>
              <a:rPr lang="en-US" sz="2200" dirty="0" smtClean="0"/>
              <a:t>But not with brand new incident diagnoses (via a case-control study)</a:t>
            </a:r>
            <a:endParaRPr lang="en-US" dirty="0" smtClean="0"/>
          </a:p>
        </p:txBody>
      </p:sp>
      <p:sp>
        <p:nvSpPr>
          <p:cNvPr id="10248" name="Text Box 6"/>
          <p:cNvSpPr txBox="1">
            <a:spLocks noChangeArrowheads="1"/>
          </p:cNvSpPr>
          <p:nvPr/>
        </p:nvSpPr>
        <p:spPr bwMode="auto">
          <a:xfrm>
            <a:off x="6248400" y="6248400"/>
            <a:ext cx="3733800" cy="366713"/>
          </a:xfrm>
          <a:prstGeom prst="rect">
            <a:avLst/>
          </a:prstGeom>
          <a:noFill/>
          <a:ln w="9525">
            <a:noFill/>
            <a:miter lim="800000"/>
            <a:headEnd/>
            <a:tailEnd/>
          </a:ln>
        </p:spPr>
        <p:txBody>
          <a:bodyPr>
            <a:spAutoFit/>
          </a:bodyPr>
          <a:lstStyle/>
          <a:p>
            <a:pPr algn="l">
              <a:spcBef>
                <a:spcPct val="50000"/>
              </a:spcBef>
            </a:pPr>
            <a:r>
              <a:rPr lang="en-US" sz="1800"/>
              <a:t>Kelsey et al.  </a:t>
            </a:r>
            <a:r>
              <a:rPr lang="en-US" sz="1800" i="1"/>
              <a:t>Canc Epi Bio Prev</a:t>
            </a:r>
            <a:r>
              <a:rPr lang="en-US" sz="1800"/>
              <a:t> 1997</a:t>
            </a:r>
          </a:p>
        </p:txBody>
      </p:sp>
      <p:sp>
        <p:nvSpPr>
          <p:cNvPr id="10249" name="Text Box 7"/>
          <p:cNvSpPr txBox="1">
            <a:spLocks noChangeArrowheads="1"/>
          </p:cNvSpPr>
          <p:nvPr/>
        </p:nvSpPr>
        <p:spPr bwMode="auto">
          <a:xfrm>
            <a:off x="4343400" y="3505200"/>
            <a:ext cx="21336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10250" name="Text Box 9"/>
          <p:cNvSpPr txBox="1">
            <a:spLocks noChangeArrowheads="1"/>
          </p:cNvSpPr>
          <p:nvPr/>
        </p:nvSpPr>
        <p:spPr bwMode="auto">
          <a:xfrm>
            <a:off x="4876800" y="3124200"/>
            <a:ext cx="2362200" cy="457200"/>
          </a:xfrm>
          <a:prstGeom prst="rect">
            <a:avLst/>
          </a:prstGeom>
          <a:noFill/>
          <a:ln w="9525">
            <a:noFill/>
            <a:miter lim="800000"/>
            <a:headEnd/>
            <a:tailEnd/>
          </a:ln>
        </p:spPr>
        <p:txBody>
          <a:bodyPr>
            <a:spAutoFit/>
          </a:bodyPr>
          <a:lstStyle/>
          <a:p>
            <a:pPr algn="l">
              <a:spcBef>
                <a:spcPct val="50000"/>
              </a:spcBef>
            </a:pPr>
            <a:endParaRPr lang="en-US" sz="2400"/>
          </a:p>
        </p:txBody>
      </p:sp>
      <p:graphicFrame>
        <p:nvGraphicFramePr>
          <p:cNvPr id="10242" name="Object 10"/>
          <p:cNvGraphicFramePr>
            <a:graphicFrameLocks noChangeAspect="1"/>
          </p:cNvGraphicFramePr>
          <p:nvPr/>
        </p:nvGraphicFramePr>
        <p:xfrm>
          <a:off x="3729038" y="2286000"/>
          <a:ext cx="3048000" cy="2122488"/>
        </p:xfrm>
        <a:graphic>
          <a:graphicData uri="http://schemas.openxmlformats.org/presentationml/2006/ole">
            <mc:AlternateContent xmlns:mc="http://schemas.openxmlformats.org/markup-compatibility/2006">
              <mc:Choice xmlns:v="urn:schemas-microsoft-com:vml" Requires="v">
                <p:oleObj spid="_x0000_s10626" name="Document" r:id="rId4" imgW="3050640" imgH="2124000" progId="Word.Document.8">
                  <p:embed/>
                </p:oleObj>
              </mc:Choice>
              <mc:Fallback>
                <p:oleObj name="Document" r:id="rId4" imgW="3050640" imgH="2124000" progId="Word.Documen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2286000"/>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3"/>
          <p:cNvGraphicFramePr>
            <a:graphicFrameLocks noChangeAspect="1"/>
          </p:cNvGraphicFramePr>
          <p:nvPr/>
        </p:nvGraphicFramePr>
        <p:xfrm>
          <a:off x="1062038" y="4721225"/>
          <a:ext cx="3048000" cy="2122488"/>
        </p:xfrm>
        <a:graphic>
          <a:graphicData uri="http://schemas.openxmlformats.org/presentationml/2006/ole">
            <mc:AlternateContent xmlns:mc="http://schemas.openxmlformats.org/markup-compatibility/2006">
              <mc:Choice xmlns:v="urn:schemas-microsoft-com:vml" Requires="v">
                <p:oleObj spid="_x0000_s10627" name="Document" r:id="rId6" imgW="3050640" imgH="2124000" progId="Word.Document.8">
                  <p:embed/>
                </p:oleObj>
              </mc:Choice>
              <mc:Fallback>
                <p:oleObj name="Document" r:id="rId6" imgW="3050640" imgH="2124000" progId="Word.Document.8">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2038" y="4721225"/>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15"/>
          <p:cNvGraphicFramePr>
            <a:graphicFrameLocks noChangeAspect="1"/>
          </p:cNvGraphicFramePr>
          <p:nvPr/>
        </p:nvGraphicFramePr>
        <p:xfrm>
          <a:off x="647700" y="2295525"/>
          <a:ext cx="3048000" cy="2124075"/>
        </p:xfrm>
        <a:graphic>
          <a:graphicData uri="http://schemas.openxmlformats.org/presentationml/2006/ole">
            <mc:AlternateContent xmlns:mc="http://schemas.openxmlformats.org/markup-compatibility/2006">
              <mc:Choice xmlns:v="urn:schemas-microsoft-com:vml" Requires="v">
                <p:oleObj spid="_x0000_s10628" name="Document" r:id="rId8" imgW="3051675" imgH="2120464" progId="Word.Document.8">
                  <p:embed/>
                </p:oleObj>
              </mc:Choice>
              <mc:Fallback>
                <p:oleObj name="Document" r:id="rId8" imgW="3051675" imgH="2120464" progId="Word.Document.8">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 y="2295525"/>
                        <a:ext cx="3048000" cy="212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16"/>
          <p:cNvGraphicFramePr>
            <a:graphicFrameLocks noChangeAspect="1"/>
          </p:cNvGraphicFramePr>
          <p:nvPr/>
        </p:nvGraphicFramePr>
        <p:xfrm>
          <a:off x="7007225" y="2286000"/>
          <a:ext cx="3048000" cy="2122488"/>
        </p:xfrm>
        <a:graphic>
          <a:graphicData uri="http://schemas.openxmlformats.org/presentationml/2006/ole">
            <mc:AlternateContent xmlns:mc="http://schemas.openxmlformats.org/markup-compatibility/2006">
              <mc:Choice xmlns:v="urn:schemas-microsoft-com:vml" Requires="v">
                <p:oleObj spid="_x0000_s10629" name="Document" r:id="rId10" imgW="3050640" imgH="2124000" progId="Word.Document.8">
                  <p:embed/>
                </p:oleObj>
              </mc:Choice>
              <mc:Fallback>
                <p:oleObj name="Document" r:id="rId10" imgW="3050640" imgH="2124000" progId="Word.Document.8">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7225" y="2286000"/>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705" name="Text Box 17"/>
          <p:cNvSpPr txBox="1">
            <a:spLocks noChangeArrowheads="1"/>
          </p:cNvSpPr>
          <p:nvPr/>
        </p:nvSpPr>
        <p:spPr bwMode="auto">
          <a:xfrm>
            <a:off x="4762500" y="4876800"/>
            <a:ext cx="5219700" cy="1200329"/>
          </a:xfrm>
          <a:prstGeom prst="rect">
            <a:avLst/>
          </a:prstGeom>
          <a:noFill/>
          <a:ln w="9525" algn="ctr">
            <a:noFill/>
            <a:miter lim="800000"/>
            <a:headEnd/>
            <a:tailEnd/>
          </a:ln>
        </p:spPr>
        <p:txBody>
          <a:bodyPr wrap="square">
            <a:spAutoFit/>
          </a:bodyPr>
          <a:lstStyle/>
          <a:p>
            <a:pPr>
              <a:spcBef>
                <a:spcPct val="50000"/>
              </a:spcBef>
            </a:pPr>
            <a:r>
              <a:rPr lang="en-US" sz="2400" dirty="0">
                <a:latin typeface="Arial" charset="0"/>
              </a:rPr>
              <a:t>GSTM1 (exposure) is associated with survival after breast cancer, but not with cancer </a:t>
            </a:r>
            <a:r>
              <a:rPr lang="en-US" sz="2400" dirty="0" smtClean="0">
                <a:latin typeface="Arial" charset="0"/>
              </a:rPr>
              <a:t>development per se</a:t>
            </a:r>
            <a:endParaRPr lang="en-US" sz="2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0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65539"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65540"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65541"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65542"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65543"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65544"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65545" name="Text Box 1033"/>
          <p:cNvSpPr txBox="1">
            <a:spLocks noChangeArrowheads="1"/>
          </p:cNvSpPr>
          <p:nvPr/>
        </p:nvSpPr>
        <p:spPr bwMode="auto">
          <a:xfrm>
            <a:off x="1981200" y="1219200"/>
            <a:ext cx="1900238" cy="457200"/>
          </a:xfrm>
          <a:prstGeom prst="rect">
            <a:avLst/>
          </a:prstGeom>
          <a:noFill/>
          <a:ln w="9525">
            <a:noFill/>
            <a:miter lim="800000"/>
            <a:headEnd/>
            <a:tailEnd/>
          </a:ln>
        </p:spPr>
        <p:txBody>
          <a:bodyPr wrap="none">
            <a:spAutoFit/>
          </a:bodyPr>
          <a:lstStyle/>
          <a:p>
            <a:pPr algn="l"/>
            <a:r>
              <a:rPr lang="en-US" sz="2400"/>
              <a:t>Breast Cancer</a:t>
            </a:r>
          </a:p>
        </p:txBody>
      </p:sp>
      <p:sp>
        <p:nvSpPr>
          <p:cNvPr id="65546" name="Text Box 1034"/>
          <p:cNvSpPr txBox="1">
            <a:spLocks noChangeArrowheads="1"/>
          </p:cNvSpPr>
          <p:nvPr/>
        </p:nvSpPr>
        <p:spPr bwMode="auto">
          <a:xfrm>
            <a:off x="0" y="2667000"/>
            <a:ext cx="1184275" cy="457200"/>
          </a:xfrm>
          <a:prstGeom prst="rect">
            <a:avLst/>
          </a:prstGeom>
          <a:noFill/>
          <a:ln w="9525">
            <a:noFill/>
            <a:miter lim="800000"/>
            <a:headEnd/>
            <a:tailEnd/>
          </a:ln>
        </p:spPr>
        <p:txBody>
          <a:bodyPr wrap="none">
            <a:spAutoFit/>
          </a:bodyPr>
          <a:lstStyle/>
          <a:p>
            <a:pPr algn="l"/>
            <a:r>
              <a:rPr lang="en-US" sz="2400"/>
              <a:t>GSTM1</a:t>
            </a:r>
          </a:p>
        </p:txBody>
      </p:sp>
      <p:sp>
        <p:nvSpPr>
          <p:cNvPr id="65547" name="Text Box 1035"/>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65548" name="Text Box 1036"/>
          <p:cNvSpPr txBox="1">
            <a:spLocks noChangeArrowheads="1"/>
          </p:cNvSpPr>
          <p:nvPr/>
        </p:nvSpPr>
        <p:spPr bwMode="auto">
          <a:xfrm>
            <a:off x="495300" y="2098675"/>
            <a:ext cx="830263" cy="457200"/>
          </a:xfrm>
          <a:prstGeom prst="rect">
            <a:avLst/>
          </a:prstGeom>
          <a:noFill/>
          <a:ln w="9525">
            <a:noFill/>
            <a:miter lim="800000"/>
            <a:headEnd/>
            <a:tailEnd/>
          </a:ln>
        </p:spPr>
        <p:txBody>
          <a:bodyPr>
            <a:spAutoFit/>
          </a:bodyPr>
          <a:lstStyle/>
          <a:p>
            <a:pPr algn="l"/>
            <a:r>
              <a:rPr lang="en-US" sz="2400"/>
              <a:t>null</a:t>
            </a:r>
          </a:p>
        </p:txBody>
      </p:sp>
      <p:sp>
        <p:nvSpPr>
          <p:cNvPr id="65549" name="Line 1037"/>
          <p:cNvSpPr>
            <a:spLocks noChangeShapeType="1"/>
          </p:cNvSpPr>
          <p:nvPr/>
        </p:nvSpPr>
        <p:spPr bwMode="auto">
          <a:xfrm>
            <a:off x="2314575" y="2438400"/>
            <a:ext cx="3743325" cy="2286000"/>
          </a:xfrm>
          <a:prstGeom prst="line">
            <a:avLst/>
          </a:prstGeom>
          <a:noFill/>
          <a:ln w="98425">
            <a:solidFill>
              <a:schemeClr val="tx1"/>
            </a:solidFill>
            <a:round/>
            <a:headEnd/>
            <a:tailEnd type="triangle" w="med" len="med"/>
          </a:ln>
        </p:spPr>
        <p:txBody>
          <a:bodyPr wrap="none" anchor="ctr"/>
          <a:lstStyle/>
          <a:p>
            <a:endParaRPr lang="en-US"/>
          </a:p>
        </p:txBody>
      </p:sp>
      <p:sp>
        <p:nvSpPr>
          <p:cNvPr id="65550" name="Line 1038"/>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65551" name="Line 1039"/>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65552" name="Line 1040"/>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65553" name="Text Box 1041"/>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65554" name="Text Box 1042"/>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65555" name="Text Box 1043"/>
          <p:cNvSpPr txBox="1">
            <a:spLocks noChangeArrowheads="1"/>
          </p:cNvSpPr>
          <p:nvPr/>
        </p:nvSpPr>
        <p:spPr bwMode="auto">
          <a:xfrm>
            <a:off x="519113" y="582613"/>
            <a:ext cx="9272587" cy="457200"/>
          </a:xfrm>
          <a:prstGeom prst="rect">
            <a:avLst/>
          </a:prstGeom>
          <a:noFill/>
          <a:ln w="9525">
            <a:noFill/>
            <a:miter lim="800000"/>
            <a:headEnd/>
            <a:tailEnd/>
          </a:ln>
        </p:spPr>
        <p:txBody>
          <a:bodyPr wrap="none">
            <a:spAutoFit/>
          </a:bodyPr>
          <a:lstStyle/>
          <a:p>
            <a:pPr algn="l"/>
            <a:r>
              <a:rPr lang="en-US" sz="2400" b="1">
                <a:latin typeface="Arial Unicode MS" pitchFamily="34" charset="-128"/>
              </a:rPr>
              <a:t>Cross-sectional study of </a:t>
            </a:r>
            <a:r>
              <a:rPr lang="en-US" sz="2400" b="1">
                <a:latin typeface="Arial" charset="0"/>
              </a:rPr>
              <a:t>GSTM1 polymorphism</a:t>
            </a:r>
            <a:r>
              <a:rPr lang="en-US" sz="2400"/>
              <a:t> </a:t>
            </a:r>
            <a:r>
              <a:rPr lang="en-US" sz="2400" b="1">
                <a:latin typeface="Arial Unicode MS" pitchFamily="34" charset="-128"/>
              </a:rPr>
              <a:t>and breast cancer</a:t>
            </a:r>
          </a:p>
        </p:txBody>
      </p:sp>
      <p:sp>
        <p:nvSpPr>
          <p:cNvPr id="65556" name="Text Box 1044"/>
          <p:cNvSpPr txBox="1">
            <a:spLocks noChangeArrowheads="1"/>
          </p:cNvSpPr>
          <p:nvPr/>
        </p:nvSpPr>
        <p:spPr bwMode="auto">
          <a:xfrm>
            <a:off x="495300" y="3200400"/>
            <a:ext cx="830263" cy="457200"/>
          </a:xfrm>
          <a:prstGeom prst="rect">
            <a:avLst/>
          </a:prstGeom>
          <a:noFill/>
          <a:ln w="9525">
            <a:noFill/>
            <a:miter lim="800000"/>
            <a:headEnd/>
            <a:tailEnd/>
          </a:ln>
        </p:spPr>
        <p:txBody>
          <a:bodyPr>
            <a:spAutoFit/>
          </a:bodyPr>
          <a:lstStyle/>
          <a:p>
            <a:pPr algn="l"/>
            <a:r>
              <a:rPr lang="en-US" sz="2400"/>
              <a:t>pos.</a:t>
            </a:r>
          </a:p>
        </p:txBody>
      </p:sp>
      <p:sp>
        <p:nvSpPr>
          <p:cNvPr id="65557" name="Text Box 1045"/>
          <p:cNvSpPr txBox="1">
            <a:spLocks noChangeArrowheads="1"/>
          </p:cNvSpPr>
          <p:nvPr/>
        </p:nvSpPr>
        <p:spPr bwMode="auto">
          <a:xfrm>
            <a:off x="6515100" y="1981200"/>
            <a:ext cx="2743200" cy="1917700"/>
          </a:xfrm>
          <a:prstGeom prst="rect">
            <a:avLst/>
          </a:prstGeom>
          <a:noFill/>
          <a:ln w="9525" algn="ctr">
            <a:noFill/>
            <a:miter lim="800000"/>
            <a:headEnd/>
            <a:tailEnd/>
          </a:ln>
        </p:spPr>
        <p:txBody>
          <a:bodyPr>
            <a:spAutoFit/>
          </a:bodyPr>
          <a:lstStyle/>
          <a:p>
            <a:pPr>
              <a:spcBef>
                <a:spcPct val="50000"/>
              </a:spcBef>
            </a:pPr>
            <a:r>
              <a:rPr lang="en-US" sz="2400"/>
              <a:t>Bias: </a:t>
            </a:r>
            <a:r>
              <a:rPr lang="en-US" sz="2400" b="1"/>
              <a:t>overestimate</a:t>
            </a:r>
            <a:r>
              <a:rPr lang="en-US" sz="2400"/>
              <a:t> effect of GSTM-1 null polymorphism in causing breast cancer</a:t>
            </a:r>
          </a:p>
        </p:txBody>
      </p:sp>
      <p:grpSp>
        <p:nvGrpSpPr>
          <p:cNvPr id="22" name="Group 21"/>
          <p:cNvGrpSpPr/>
          <p:nvPr/>
        </p:nvGrpSpPr>
        <p:grpSpPr>
          <a:xfrm>
            <a:off x="114300" y="5405735"/>
            <a:ext cx="2590800" cy="1223665"/>
            <a:chOff x="114300" y="76200"/>
            <a:chExt cx="2590800" cy="1223665"/>
          </a:xfrm>
        </p:grpSpPr>
        <p:sp>
          <p:nvSpPr>
            <p:cNvPr id="23" name="TextBox 22"/>
            <p:cNvSpPr txBox="1"/>
            <p:nvPr/>
          </p:nvSpPr>
          <p:spPr>
            <a:xfrm>
              <a:off x="114300" y="685800"/>
              <a:ext cx="838200" cy="276999"/>
            </a:xfrm>
            <a:prstGeom prst="rect">
              <a:avLst/>
            </a:prstGeom>
            <a:noFill/>
          </p:spPr>
          <p:txBody>
            <a:bodyPr wrap="square" rtlCol="0">
              <a:spAutoFit/>
            </a:bodyPr>
            <a:lstStyle/>
            <a:p>
              <a:r>
                <a:rPr lang="en-US" sz="1200" dirty="0" smtClean="0"/>
                <a:t>GSTM1</a:t>
              </a:r>
              <a:endParaRPr lang="en-US" sz="1200" dirty="0"/>
            </a:p>
          </p:txBody>
        </p:sp>
        <p:sp>
          <p:nvSpPr>
            <p:cNvPr id="24" name="TextBox 23"/>
            <p:cNvSpPr txBox="1"/>
            <p:nvPr/>
          </p:nvSpPr>
          <p:spPr>
            <a:xfrm>
              <a:off x="1866900" y="713601"/>
              <a:ext cx="838200" cy="276999"/>
            </a:xfrm>
            <a:prstGeom prst="rect">
              <a:avLst/>
            </a:prstGeom>
            <a:noFill/>
          </p:spPr>
          <p:txBody>
            <a:bodyPr wrap="square" rtlCol="0">
              <a:spAutoFit/>
            </a:bodyPr>
            <a:lstStyle/>
            <a:p>
              <a:r>
                <a:rPr lang="en-US" sz="1200" dirty="0" smtClean="0"/>
                <a:t>Breast Ca</a:t>
              </a:r>
              <a:endParaRPr lang="en-US" sz="1200" dirty="0"/>
            </a:p>
          </p:txBody>
        </p:sp>
        <p:sp>
          <p:nvSpPr>
            <p:cNvPr id="25" name="TextBox 24"/>
            <p:cNvSpPr txBox="1"/>
            <p:nvPr/>
          </p:nvSpPr>
          <p:spPr>
            <a:xfrm>
              <a:off x="952500" y="76200"/>
              <a:ext cx="838200" cy="646331"/>
            </a:xfrm>
            <a:prstGeom prst="rect">
              <a:avLst/>
            </a:prstGeom>
            <a:noFill/>
          </p:spPr>
          <p:txBody>
            <a:bodyPr wrap="square" rtlCol="0">
              <a:spAutoFit/>
            </a:bodyPr>
            <a:lstStyle/>
            <a:p>
              <a:r>
                <a:rPr lang="en-US" sz="1200" dirty="0" smtClean="0"/>
                <a:t>Death from Breast Ca</a:t>
              </a:r>
              <a:endParaRPr lang="en-US" sz="1200" dirty="0"/>
            </a:p>
          </p:txBody>
        </p:sp>
        <p:sp>
          <p:nvSpPr>
            <p:cNvPr id="26" name="TextBox 25"/>
            <p:cNvSpPr txBox="1"/>
            <p:nvPr/>
          </p:nvSpPr>
          <p:spPr>
            <a:xfrm>
              <a:off x="952500" y="838200"/>
              <a:ext cx="838200" cy="461665"/>
            </a:xfrm>
            <a:prstGeom prst="rect">
              <a:avLst/>
            </a:prstGeom>
            <a:noFill/>
          </p:spPr>
          <p:txBody>
            <a:bodyPr wrap="square" rtlCol="0">
              <a:spAutoFit/>
            </a:bodyPr>
            <a:lstStyle/>
            <a:p>
              <a:r>
                <a:rPr lang="en-US" sz="1200" dirty="0" smtClean="0"/>
                <a:t>Selection into Study</a:t>
              </a:r>
              <a:endParaRPr lang="en-US" sz="1200" dirty="0"/>
            </a:p>
          </p:txBody>
        </p:sp>
        <p:sp>
          <p:nvSpPr>
            <p:cNvPr id="27"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a:p>
          </p:txBody>
        </p:sp>
        <p:sp>
          <p:nvSpPr>
            <p:cNvPr id="28" name="Line 5"/>
            <p:cNvSpPr>
              <a:spLocks noChangeShapeType="1"/>
            </p:cNvSpPr>
            <p:nvPr/>
          </p:nvSpPr>
          <p:spPr bwMode="auto">
            <a:xfrm flipH="1" flipV="1">
              <a:off x="1714500" y="457200"/>
              <a:ext cx="304800" cy="228600"/>
            </a:xfrm>
            <a:prstGeom prst="line">
              <a:avLst/>
            </a:prstGeom>
            <a:noFill/>
            <a:ln w="9525">
              <a:solidFill>
                <a:schemeClr val="tx1"/>
              </a:solidFill>
              <a:round/>
              <a:headEnd/>
              <a:tailEnd type="triangle" w="med" len="med"/>
            </a:ln>
          </p:spPr>
          <p:txBody>
            <a:bodyPr wrap="none" anchor="ctr"/>
            <a:lstStyle/>
            <a:p>
              <a:endParaRPr lang="en-US"/>
            </a:p>
          </p:txBody>
        </p:sp>
        <p:sp>
          <p:nvSpPr>
            <p:cNvPr id="29" name="Line 5"/>
            <p:cNvSpPr>
              <a:spLocks noChangeShapeType="1"/>
            </p:cNvSpPr>
            <p:nvPr/>
          </p:nvSpPr>
          <p:spPr bwMode="auto">
            <a:xfrm flipH="1">
              <a:off x="1333500" y="685800"/>
              <a:ext cx="0" cy="228600"/>
            </a:xfrm>
            <a:prstGeom prst="line">
              <a:avLst/>
            </a:prstGeom>
            <a:noFill/>
            <a:ln w="9525">
              <a:solidFill>
                <a:schemeClr val="tx1"/>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61793</TotalTime>
  <Words>21574</Words>
  <Application>Microsoft Office PowerPoint</Application>
  <PresentationFormat>35mm Slides</PresentationFormat>
  <Paragraphs>1717</Paragraphs>
  <Slides>105</Slides>
  <Notes>102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105</vt:i4>
      </vt:variant>
    </vt:vector>
  </HeadingPairs>
  <TitlesOfParts>
    <vt:vector size="109" baseType="lpstr">
      <vt:lpstr>Default Design</vt:lpstr>
      <vt:lpstr>Document</vt:lpstr>
      <vt:lpstr>Bitmap Image</vt:lpstr>
      <vt:lpstr>Chart</vt:lpstr>
      <vt:lpstr>Please take an i&gt;clicker  from the bins by the door</vt:lpstr>
      <vt:lpstr>Epidemiologic Methods </vt:lpstr>
      <vt:lpstr>PowerPoint Presentation</vt:lpstr>
      <vt:lpstr>PowerPoint Presentation</vt:lpstr>
      <vt:lpstr>PowerPoint Presentation</vt:lpstr>
      <vt:lpstr>Bias in Clinical Research:   General Aspects and Focus on Selection Bias </vt:lpstr>
      <vt:lpstr>WARNING: SHIFTING GEARS</vt:lpstr>
      <vt:lpstr>A Framework for Classifying Error</vt:lpstr>
      <vt:lpstr>Clinical and Epidemiologic Research:</vt:lpstr>
      <vt:lpstr>Theme for Rest of Course</vt:lpstr>
      <vt:lpstr>PowerPoint Presentation</vt:lpstr>
      <vt:lpstr>PowerPoint Presentation</vt:lpstr>
      <vt:lpstr>PowerPoint Presentation</vt:lpstr>
      <vt:lpstr>PowerPoint Presentation</vt:lpstr>
      <vt:lpstr>Validity and Precision of an Inference:  Each Shot at Target Represents the ‘Inference’ from a Study Sample of the Same Sample Size of a Given Study Design</vt:lpstr>
      <vt:lpstr>Validity and Precision of an Inference</vt:lpstr>
      <vt:lpstr>Validity and Precision of an Inference</vt:lpstr>
      <vt:lpstr>Validity and Precision of an Inference</vt:lpstr>
      <vt:lpstr>Validity and Precision</vt:lpstr>
      <vt:lpstr>So Far, Just Theory. When Performing an Actual Study:  You Only Have One Shot</vt:lpstr>
      <vt:lpstr>PowerPoint Presentation</vt:lpstr>
      <vt:lpstr>Two Types of Inferences Correspond to Two Types of Validity</vt:lpstr>
      <vt:lpstr>Why Do We Need Internally Valid Studies?</vt:lpstr>
      <vt:lpstr>PowerPoint Presentation</vt:lpstr>
      <vt:lpstr>PowerPoint Presentation</vt:lpstr>
      <vt:lpstr>PowerPoint Presentation</vt:lpstr>
      <vt:lpstr>“Bias”  in Webster’s Dictionary</vt:lpstr>
      <vt:lpstr>Bias of Priene (600 - 540 BC) </vt:lpstr>
      <vt:lpstr>In the language of bias</vt:lpstr>
      <vt:lpstr>PowerPoint Presentation</vt:lpstr>
      <vt:lpstr>One More Big Picture Framework  Item:  Classification Schemes for Bias</vt:lpstr>
      <vt:lpstr>Bias in Clinical/Epidemiologic Research:   General Aspects and Focus on Selection Bias </vt:lpstr>
      <vt:lpstr>Selection Bias </vt:lpstr>
      <vt:lpstr>Selection Bias </vt:lpstr>
      <vt:lpstr>Bias in Clinical Research:   General Aspects and Focus on Selection Bias </vt:lpstr>
      <vt:lpstr>Selection Bias in a Descriptive Study</vt:lpstr>
      <vt:lpstr>           Sample                             </vt:lpstr>
      <vt:lpstr>PowerPoint Presentation</vt:lpstr>
      <vt:lpstr>PowerPoint Presentation</vt:lpstr>
      <vt:lpstr>PowerPoint Presentation</vt:lpstr>
      <vt:lpstr>PowerPoint Presentation</vt:lpstr>
      <vt:lpstr>PowerPoint Presentation</vt:lpstr>
      <vt:lpstr>PowerPoint Presentation</vt:lpstr>
      <vt:lpstr>Selection Bias (It is not just selection)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Guesses are informed by remembering basic rules for selection bias</vt:lpstr>
      <vt:lpstr>Why does selection that is influenced by  exposure and outcome induce bias?</vt:lpstr>
      <vt:lpstr>Bias in Clinical Research:   General Aspects and Focus on Selection Bias </vt:lpstr>
      <vt:lpstr>PowerPoint Presentation</vt:lpstr>
      <vt:lpstr>Mechanisms of Unequal Selection Probabilities in Cross-Sectional Studies</vt:lpstr>
      <vt:lpstr>PowerPoint Presentation</vt:lpstr>
      <vt:lpstr>PowerPoint Presentation</vt:lpstr>
      <vt:lpstr>PowerPoint Presentation</vt:lpstr>
      <vt:lpstr>Effect of unequal response probabilities in a cross-sectional study</vt:lpstr>
      <vt:lpstr>Mechanisms of Unequal Selection Probabilities in Cross-Sectional Studies</vt:lpstr>
      <vt:lpstr>Mechanisms of Unequal Selection Probabilities in Cross-Sectional Studies</vt:lpstr>
      <vt:lpstr>Mechanisms of Unequal Selection Probabilities in Case-Control Studies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a Case-Control Study</vt:lpstr>
      <vt:lpstr>PowerPoint Presentation</vt:lpstr>
      <vt:lpstr>PowerPoint Presentation</vt:lpstr>
      <vt:lpstr>Mechanisms of Unequal Selection Probabilities in Case-Control Studies</vt:lpstr>
      <vt:lpstr>PowerPoint Presentation</vt:lpstr>
      <vt:lpstr>PowerPoint Presentation</vt:lpstr>
      <vt:lpstr>Mechanisms of Unequal Selection Probabilities in Cohort Studies:    Mechanism #1:  Selection at the Front End</vt:lpstr>
      <vt:lpstr>For Selection Bias to Occur at Cohort Front End</vt:lpstr>
      <vt:lpstr>PowerPoint Presentation</vt:lpstr>
      <vt:lpstr>For Selection Bias to Occur at the Cohort Front End</vt:lpstr>
      <vt:lpstr>Mechanisms of Unequal Selection Probabilities in Cohort Studies:    Mechanism #2:  Retention During Follow-up</vt:lpstr>
      <vt:lpstr>When do Losses to Follow-up (Drop outs) Cause  Selection Bias  in Cohort Studies?</vt:lpstr>
      <vt:lpstr>PowerPoint Presentation</vt:lpstr>
      <vt:lpstr>Selection Bias Due to Losses to Follow-up</vt:lpstr>
      <vt:lpstr>Effect of Selection Bias in a Cohort Study: Assume no true difference in cirrhosis incidence between IDU and transfusion recipients</vt:lpstr>
      <vt:lpstr>PowerPoint Presentation</vt:lpstr>
      <vt:lpstr>Competing Events and Selection Bias</vt:lpstr>
      <vt:lpstr>Selection Bias in a Randomized Trial</vt:lpstr>
      <vt:lpstr>Summary: Selection Bias</vt:lpstr>
      <vt:lpstr>Summary:  Managing Selection Bias</vt:lpstr>
      <vt:lpstr>Extra Slides</vt:lpstr>
      <vt:lpstr>Slide Files for Rest of Course</vt:lpstr>
      <vt:lpstr>PowerPoint Presentation</vt:lpstr>
      <vt:lpstr>PowerPoint Presentation</vt:lpstr>
      <vt:lpstr>Leukemia Among Observers  of a Nuclear Bomb Test</vt:lpstr>
      <vt:lpstr>Mechanisms of Unequal Selection Probabilities in Cross-Sectional Studies</vt:lpstr>
      <vt:lpstr>Selection Bias in a Cross-Sectional Study</vt:lpstr>
      <vt:lpstr>PowerPoint Presentation</vt:lpstr>
      <vt:lpstr>“Causal Inference”</vt:lpstr>
      <vt:lpstr>Effect of losses to follow-up in a cohort study</vt:lpstr>
      <vt:lpstr>Selection Bias in a Randomized Trial</vt:lpstr>
      <vt:lpstr>Effect of Selection Bias in an RCT</vt:lpstr>
      <vt:lpstr>Competing Events in Randomized Trials</vt:lpstr>
      <vt:lpstr>Preventing and Managing Losses to Follow-up</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513</cp:revision>
  <cp:lastPrinted>2003-10-21T07:59:28Z</cp:lastPrinted>
  <dcterms:created xsi:type="dcterms:W3CDTF">1999-10-19T18:58:44Z</dcterms:created>
  <dcterms:modified xsi:type="dcterms:W3CDTF">2016-10-18T05:47:35Z</dcterms:modified>
</cp:coreProperties>
</file>