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82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03" r:id="rId13"/>
    <p:sldId id="281" r:id="rId14"/>
    <p:sldId id="298" r:id="rId15"/>
    <p:sldId id="299" r:id="rId16"/>
    <p:sldId id="301" r:id="rId17"/>
    <p:sldId id="300" r:id="rId18"/>
    <p:sldId id="297" r:id="rId19"/>
    <p:sldId id="258" r:id="rId20"/>
    <p:sldId id="302" r:id="rId21"/>
    <p:sldId id="296" r:id="rId22"/>
    <p:sldId id="304" r:id="rId23"/>
    <p:sldId id="305" r:id="rId24"/>
    <p:sldId id="306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269" r:id="rId36"/>
    <p:sldId id="270" r:id="rId37"/>
    <p:sldId id="271" r:id="rId38"/>
    <p:sldId id="272" r:id="rId39"/>
    <p:sldId id="273" r:id="rId40"/>
    <p:sldId id="276" r:id="rId41"/>
    <p:sldId id="278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ickett" initials="RP" lastIdx="2" clrIdx="0">
    <p:extLst>
      <p:ext uri="{19B8F6BF-5375-455C-9EA6-DF929625EA0E}">
        <p15:presenceInfo xmlns:p15="http://schemas.microsoft.com/office/powerpoint/2012/main" userId="Robert Pick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7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84B7-0BC2-4690-973C-08D44A60126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F289-15B0-442B-86E9-D97AE62F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DDCFF7-FC28-47C2-8343-A925BFAEE1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F783E46A-EABC-47EA-8EAF-349EC469D7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Racial Demography and its Discontents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Robert Pickett</a:t>
            </a:r>
          </a:p>
          <a:p>
            <a:r>
              <a:rPr lang="en-US" sz="2000" dirty="0"/>
              <a:t>October 22, 2018</a:t>
            </a:r>
          </a:p>
        </p:txBody>
      </p:sp>
    </p:spTree>
    <p:extLst>
      <p:ext uri="{BB962C8B-B14F-4D97-AF65-F5344CB8AC3E}">
        <p14:creationId xmlns:p14="http://schemas.microsoft.com/office/powerpoint/2010/main" val="402373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177FB-7B51-4118-A58E-C177F940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41" y="1795095"/>
            <a:ext cx="9144000" cy="6840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C2287-1A8F-4C4F-B234-D4178BEF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" y="2205134"/>
            <a:ext cx="9114058" cy="709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AB117-73C7-41EB-9C03-B10142517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" y="2662334"/>
            <a:ext cx="9114057" cy="842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3EA47-1707-4DE1-85AA-774EFF43C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5" y="3048000"/>
            <a:ext cx="9102381" cy="88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177FB-7B51-4118-A58E-C177F940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41" y="1795095"/>
            <a:ext cx="9144000" cy="6840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C2287-1A8F-4C4F-B234-D4178BEF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" y="2205134"/>
            <a:ext cx="9114058" cy="709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AB117-73C7-41EB-9C03-B10142517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" y="2662334"/>
            <a:ext cx="9114057" cy="842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3EA47-1707-4DE1-85AA-774EFF43C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5" y="3048000"/>
            <a:ext cx="9102381" cy="8861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C681D5-D687-40D4-8A72-C63AF79DD6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755335"/>
            <a:ext cx="9144000" cy="72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CE32-527C-4280-B22A-9A220C8A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EA7A-001F-4C89-9763-CEE774B2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race generally used in demography?</a:t>
            </a:r>
          </a:p>
          <a:p>
            <a:r>
              <a:rPr lang="en-US" dirty="0"/>
              <a:t>What does it mean when we find a ‘race effect’?</a:t>
            </a:r>
          </a:p>
          <a:p>
            <a:pPr lvl="1"/>
            <a:r>
              <a:rPr lang="en-US" dirty="0"/>
              <a:t>It’s worth noting – there are huge disparities by race.</a:t>
            </a:r>
          </a:p>
          <a:p>
            <a:pPr lvl="1"/>
            <a:r>
              <a:rPr lang="en-US" dirty="0"/>
              <a:t>We ‘find’ these effects often.</a:t>
            </a:r>
          </a:p>
          <a:p>
            <a:r>
              <a:rPr lang="en-US" dirty="0"/>
              <a:t>What do we mean by ‘race’ and how do we collect data on it?</a:t>
            </a:r>
          </a:p>
        </p:txBody>
      </p:sp>
    </p:spTree>
    <p:extLst>
      <p:ext uri="{BB962C8B-B14F-4D97-AF65-F5344CB8AC3E}">
        <p14:creationId xmlns:p14="http://schemas.microsoft.com/office/powerpoint/2010/main" val="166088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96DD-894C-4B31-997A-5EF11FEC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dealing with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FD4C-DDFC-4C8E-95D6-063E3786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major ways demographic work deals with race.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I fit a regression model to my data, and control for race – thus, I assume all my relationships are the same across race groups, but racial identification changes the intercept.</a:t>
            </a:r>
          </a:p>
          <a:p>
            <a:r>
              <a:rPr lang="en-US" dirty="0"/>
              <a:t>Sub-group</a:t>
            </a:r>
          </a:p>
          <a:p>
            <a:pPr lvl="1"/>
            <a:r>
              <a:rPr lang="en-US" dirty="0"/>
              <a:t>I fit my models separately by group, allowing both the level and trend to change by race.</a:t>
            </a:r>
          </a:p>
        </p:txBody>
      </p:sp>
    </p:spTree>
    <p:extLst>
      <p:ext uri="{BB962C8B-B14F-4D97-AF65-F5344CB8AC3E}">
        <p14:creationId xmlns:p14="http://schemas.microsoft.com/office/powerpoint/2010/main" val="12833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A4F6-E536-4D8C-82F3-E9E71BF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E48C-FE14-46AE-8C28-A5D906DAE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Standard OLS regression.</a:t>
                </a:r>
              </a:p>
              <a:p>
                <a:r>
                  <a:rPr lang="en-US" dirty="0"/>
                  <a:t>I fit the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𝑖𝑛𝑐𝑜𝑚𝑒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and get the following results</a:t>
                </a:r>
                <a:r>
                  <a:rPr lang="en-US" baseline="30000" dirty="0"/>
                  <a:t>1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E48C-FE14-46AE-8C28-A5D906DAE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5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07494-D9D5-482A-B884-2EAD1762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 Data come from the GSS, year 2004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2F02B6-A6F6-4A43-ADDD-6642B04C7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59906"/>
              </p:ext>
            </p:extLst>
          </p:nvPr>
        </p:nvGraphicFramePr>
        <p:xfrm>
          <a:off x="663387" y="3611721"/>
          <a:ext cx="468700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66">
                  <a:extLst>
                    <a:ext uri="{9D8B030D-6E8A-4147-A177-3AD203B41FA5}">
                      <a16:colId xmlns:a16="http://schemas.microsoft.com/office/drawing/2014/main" val="289433956"/>
                    </a:ext>
                  </a:extLst>
                </a:gridCol>
                <a:gridCol w="1702434">
                  <a:extLst>
                    <a:ext uri="{9D8B030D-6E8A-4147-A177-3AD203B41FA5}">
                      <a16:colId xmlns:a16="http://schemas.microsoft.com/office/drawing/2014/main" val="3105824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4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Intercept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13487***</a:t>
                      </a:r>
                    </a:p>
                    <a:p>
                      <a:r>
                        <a:rPr lang="en-US" dirty="0"/>
                        <a:t>(1579.12)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281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306.58***</a:t>
                      </a:r>
                    </a:p>
                    <a:p>
                      <a:r>
                        <a:rPr lang="en-US" dirty="0"/>
                        <a:t>(37.39)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1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1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A4F6-E536-4D8C-82F3-E9E71BF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E48C-FE14-46AE-8C28-A5D906DAE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reviewer critiques my paper for not taking race into account, so I add a control to my model</a:t>
                </a:r>
                <a:r>
                  <a:rPr lang="en-US" baseline="30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𝑖𝑛𝑐𝑜𝑚𝑒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𝑜𝑡h𝑒𝑟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FE48C-FE14-46AE-8C28-A5D906DAE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5" t="-935" r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2F02B6-A6F6-4A43-ADDD-6642B04C7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08082"/>
              </p:ext>
            </p:extLst>
          </p:nvPr>
        </p:nvGraphicFramePr>
        <p:xfrm>
          <a:off x="663387" y="3124200"/>
          <a:ext cx="6423212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44">
                  <a:extLst>
                    <a:ext uri="{9D8B030D-6E8A-4147-A177-3AD203B41FA5}">
                      <a16:colId xmlns:a16="http://schemas.microsoft.com/office/drawing/2014/main" val="289433956"/>
                    </a:ext>
                  </a:extLst>
                </a:gridCol>
                <a:gridCol w="1711434">
                  <a:extLst>
                    <a:ext uri="{9D8B030D-6E8A-4147-A177-3AD203B41FA5}">
                      <a16:colId xmlns:a16="http://schemas.microsoft.com/office/drawing/2014/main" val="3105824495"/>
                    </a:ext>
                  </a:extLst>
                </a:gridCol>
                <a:gridCol w="1711434">
                  <a:extLst>
                    <a:ext uri="{9D8B030D-6E8A-4147-A177-3AD203B41FA5}">
                      <a16:colId xmlns:a16="http://schemas.microsoft.com/office/drawing/2014/main" val="3501096980"/>
                    </a:ext>
                  </a:extLst>
                </a:gridCol>
              </a:tblGrid>
              <a:tr h="299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Income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42762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r>
                        <a:rPr lang="en-US" dirty="0"/>
                        <a:t>Intercept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13,487***</a:t>
                      </a:r>
                    </a:p>
                    <a:p>
                      <a:r>
                        <a:rPr lang="en-US" dirty="0"/>
                        <a:t>(1579.12)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14,314.51***</a:t>
                      </a:r>
                      <a:br>
                        <a:rPr lang="en-US" dirty="0"/>
                      </a:br>
                      <a:r>
                        <a:rPr lang="en-US" dirty="0"/>
                        <a:t>(1603.46)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2815511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306.58***</a:t>
                      </a:r>
                    </a:p>
                    <a:p>
                      <a:r>
                        <a:rPr lang="en-US" dirty="0"/>
                        <a:t>(37.39)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302.08***</a:t>
                      </a:r>
                    </a:p>
                    <a:p>
                      <a:r>
                        <a:rPr lang="en-US" dirty="0"/>
                        <a:t>(37.38)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17533"/>
                  </a:ext>
                </a:extLst>
              </a:tr>
              <a:tr h="299507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364721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r>
                        <a:rPr lang="en-US" dirty="0"/>
                        <a:t>    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-5,155.58***</a:t>
                      </a:r>
                      <a:br>
                        <a:rPr lang="en-US" dirty="0"/>
                      </a:br>
                      <a:r>
                        <a:rPr lang="en-US" dirty="0"/>
                        <a:t>(1422.51)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036529"/>
                  </a:ext>
                </a:extLst>
              </a:tr>
              <a:tr h="516957">
                <a:tc>
                  <a:txBody>
                    <a:bodyPr/>
                    <a:lstStyle/>
                    <a:p>
                      <a:r>
                        <a:rPr lang="en-US" dirty="0"/>
                        <a:t>    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-498.54</a:t>
                      </a:r>
                      <a:br>
                        <a:rPr lang="en-US" dirty="0"/>
                      </a:br>
                      <a:r>
                        <a:rPr lang="en-US" dirty="0"/>
                        <a:t>(2214.78)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51556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3BF8BD-36F7-41CF-9617-0E35E9E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683188" cy="365125"/>
          </a:xfrm>
        </p:spPr>
        <p:txBody>
          <a:bodyPr/>
          <a:lstStyle/>
          <a:p>
            <a:r>
              <a:rPr lang="en-US" dirty="0"/>
              <a:t>1 I’ll use the GSS’ default race variable which takes values of ‘white,’ ‘black,’ or ‘other.’</a:t>
            </a:r>
          </a:p>
        </p:txBody>
      </p:sp>
    </p:spTree>
    <p:extLst>
      <p:ext uri="{BB962C8B-B14F-4D97-AF65-F5344CB8AC3E}">
        <p14:creationId xmlns:p14="http://schemas.microsoft.com/office/powerpoint/2010/main" val="369479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683D-DE3D-4C0C-9994-3A4422FB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A08F3C-55DA-4F33-ABB9-DF43C1CB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2153664"/>
            <a:ext cx="8065008" cy="4710432"/>
          </a:xfrm>
        </p:spPr>
      </p:pic>
    </p:spTree>
    <p:extLst>
      <p:ext uri="{BB962C8B-B14F-4D97-AF65-F5344CB8AC3E}">
        <p14:creationId xmlns:p14="http://schemas.microsoft.com/office/powerpoint/2010/main" val="324504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3908-9AB7-4DB9-B7E0-E097201A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7FE9-F3BD-4647-AE36-D5B451B9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age increases income goes up by ~300 dollars.</a:t>
            </a:r>
          </a:p>
          <a:p>
            <a:r>
              <a:rPr lang="en-US" dirty="0"/>
              <a:t>White people make more money then Black people on average.</a:t>
            </a:r>
          </a:p>
          <a:p>
            <a:r>
              <a:rPr lang="en-US" dirty="0"/>
              <a:t>The lines are parallel – everyone gets the same ~300 dollars per year of age.</a:t>
            </a:r>
          </a:p>
          <a:p>
            <a:pPr lvl="1"/>
            <a:r>
              <a:rPr lang="en-US" dirty="0"/>
              <a:t>Black people start out 5 thousand dollars behind White people, and stay there throughout.</a:t>
            </a:r>
          </a:p>
          <a:p>
            <a:r>
              <a:rPr lang="en-US" dirty="0"/>
              <a:t>The effects of race, then, are assumed to change the level, but not the slope.</a:t>
            </a:r>
          </a:p>
        </p:txBody>
      </p:sp>
    </p:spTree>
    <p:extLst>
      <p:ext uri="{BB962C8B-B14F-4D97-AF65-F5344CB8AC3E}">
        <p14:creationId xmlns:p14="http://schemas.microsoft.com/office/powerpoint/2010/main" val="171626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33D3-B8FC-4186-A04D-9677DA6D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B096-FDBE-4CA4-8171-E5215D1D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shown the very simple example of linear regression, but this applies broadly to methods that ‘control’ for race.</a:t>
            </a:r>
          </a:p>
          <a:p>
            <a:r>
              <a:rPr lang="en-US" dirty="0"/>
              <a:t>E.g.:</a:t>
            </a:r>
          </a:p>
          <a:p>
            <a:pPr lvl="2"/>
            <a:r>
              <a:rPr lang="en-US" dirty="0"/>
              <a:t>All the flavors of regression</a:t>
            </a:r>
          </a:p>
          <a:p>
            <a:pPr lvl="2"/>
            <a:r>
              <a:rPr lang="en-US" dirty="0"/>
              <a:t>Hazard models</a:t>
            </a:r>
          </a:p>
        </p:txBody>
      </p:sp>
    </p:spTree>
    <p:extLst>
      <p:ext uri="{BB962C8B-B14F-4D97-AF65-F5344CB8AC3E}">
        <p14:creationId xmlns:p14="http://schemas.microsoft.com/office/powerpoint/2010/main" val="190678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Sub-Groups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General logic: run your models separately by race.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𝑖𝑛𝑐𝑜𝑚𝑒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𝑎𝑔𝑒</m:t>
                    </m:r>
                  </m:oMath>
                </a14:m>
                <a:r>
                  <a:rPr lang="en-US" dirty="0"/>
                  <a:t> for White people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𝑖𝑛𝑐𝑜𝑚𝑒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𝑎𝑔𝑒</m:t>
                    </m:r>
                  </m:oMath>
                </a14:m>
                <a:r>
                  <a:rPr lang="en-US" dirty="0"/>
                  <a:t> for Black people,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5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3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Demography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“race and ethnicity are among the most commonly used variables in public health research; their use is on the rise; and they tend to be used uncritically and without definition.” (Dressler et al. 2005:234)</a:t>
            </a:r>
          </a:p>
          <a:p>
            <a:r>
              <a:rPr lang="en-US" dirty="0"/>
              <a:t>Racial identification is collected in most of our data by default – often without much justification as to why.</a:t>
            </a:r>
          </a:p>
          <a:p>
            <a:pPr lvl="1"/>
            <a:r>
              <a:rPr lang="en-US" dirty="0"/>
              <a:t>NLSY, CPS, HRS, SIPP, …</a:t>
            </a:r>
          </a:p>
          <a:p>
            <a:pPr lvl="1"/>
            <a:r>
              <a:rPr lang="en-US" dirty="0"/>
              <a:t>It’s hard to think of an example of an American data product that doesn’t collect data on race.</a:t>
            </a:r>
          </a:p>
          <a:p>
            <a:r>
              <a:rPr lang="en-US" dirty="0"/>
              <a:t>It is often added to our analyses by default.</a:t>
            </a:r>
          </a:p>
          <a:p>
            <a:pPr lvl="1"/>
            <a:r>
              <a:rPr lang="en-US" dirty="0"/>
              <a:t>e.g. ‘we control for demographic characteristics’</a:t>
            </a:r>
          </a:p>
          <a:p>
            <a:r>
              <a:rPr lang="en-US" dirty="0"/>
              <a:t>Racial demography is important but under theorized.</a:t>
            </a:r>
          </a:p>
        </p:txBody>
      </p:sp>
    </p:spTree>
    <p:extLst>
      <p:ext uri="{BB962C8B-B14F-4D97-AF65-F5344CB8AC3E}">
        <p14:creationId xmlns:p14="http://schemas.microsoft.com/office/powerpoint/2010/main" val="28604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Sub-Groups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8A6335-6CA5-4338-80BA-C2BAE62E8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001000" cy="4673047"/>
          </a:xfrm>
        </p:spPr>
      </p:pic>
    </p:spTree>
    <p:extLst>
      <p:ext uri="{BB962C8B-B14F-4D97-AF65-F5344CB8AC3E}">
        <p14:creationId xmlns:p14="http://schemas.microsoft.com/office/powerpoint/2010/main" val="50433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Sub-Groups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Standard Demographic Balancing Equation: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𝐵𝑖𝑟𝑡h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𝐷𝑒𝑎𝑡h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𝑀𝑖𝑔𝑟𝑎𝑡𝑖𝑜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Subgroups: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𝐵𝑙𝑎𝑐𝑘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𝐴𝑠𝑖𝑎𝑛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Balancing Equation for each group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𝐵𝑖𝑟𝑡h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𝐷𝑒𝑎𝑡h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𝑊h𝑖𝑡𝑒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𝑀𝑖𝑔𝑟𝑎𝑡𝑖𝑜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𝐵𝑙𝑎𝑐𝑘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𝐵𝑙𝑎𝑐𝑘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𝐵𝑙𝑎𝑐𝑘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𝐵𝑖𝑟𝑡h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𝐵𝑙𝑎𝑐𝑘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𝐷𝑒𝑎𝑡h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𝐵𝑙𝑎𝑐𝑘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𝑀𝑖𝑔𝑟𝑎𝑡𝑖𝑜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:r>
                  <a:rPr lang="en-US" dirty="0"/>
                  <a:t>Etc.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5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37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2206-BFA9-4C03-92CF-20A887C7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effects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E865-69A9-4523-8CA2-3290EDC8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of the above, we have some relationship that changes by race (the intercept changes in ‘control’ methods, and both the intercept and slope change in the ‘sub-group’ methods).</a:t>
            </a:r>
          </a:p>
          <a:p>
            <a:r>
              <a:rPr lang="en-US" dirty="0"/>
              <a:t>How do we make sense of those racial differences?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0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8B37-45BE-49A6-98E0-AEA5F4E9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48C0-BFC7-4014-9B63-2856C857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more common explanations for race effects (though often implicit) is that there are some essential/fundamental differences between racial groups.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/>
              <a:t>Genetic</a:t>
            </a:r>
          </a:p>
          <a:p>
            <a:pPr lvl="1"/>
            <a:r>
              <a:rPr lang="en-US" dirty="0"/>
              <a:t>Tastes or Values</a:t>
            </a:r>
          </a:p>
          <a:p>
            <a:r>
              <a:rPr lang="en-US" dirty="0"/>
              <a:t>Often Critiqued as being unfounded.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6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98AE-14EE-4C3E-9D84-FB566D89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D078-4054-46E0-AC60-128F36D7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E4CB5-525C-4C47-B3A3-70204A78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753608"/>
            <a:ext cx="8924925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8BCA5-FACE-4893-8018-5FB2C840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8" y="2458583"/>
            <a:ext cx="8806843" cy="38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B7A9-A23E-4B01-A5F8-F2C8B924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61F4-0384-4FF3-8A63-7115B6DD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2EC98-35F6-4492-B360-367996BD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541"/>
            <a:ext cx="9144000" cy="1180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D9AA5-8239-43D2-B45B-6DF4391C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209800"/>
            <a:ext cx="7162801" cy="4585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54A444-352E-4967-9C46-6B7AFD91AAC7}"/>
              </a:ext>
            </a:extLst>
          </p:cNvPr>
          <p:cNvSpPr/>
          <p:nvPr/>
        </p:nvSpPr>
        <p:spPr>
          <a:xfrm>
            <a:off x="457198" y="4495800"/>
            <a:ext cx="7315201" cy="11430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6D9-4728-4DA1-A2EA-629E3056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F2305-08CF-463D-9BB5-147BEC64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“human biological variation is not racially patterned.”</a:t>
            </a:r>
          </a:p>
          <a:p>
            <a:r>
              <a:rPr lang="en-US" dirty="0"/>
              <a:t>“the biological nature of a widely distributed population cannot be understood sufficiently if racial categories are used as the starting point.”</a:t>
            </a:r>
          </a:p>
          <a:p>
            <a:r>
              <a:rPr lang="en-US" dirty="0"/>
              <a:t>“This means, at the very best, that in health research, the use of racial categories as genetic markers is equivalent to basing fine-grained statistical analysis on an imprecise, constantly changing, contextually loaded categorization.”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FBAB7-6EF6-4E5E-ADD1-15A56402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683"/>
            <a:ext cx="9144000" cy="11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BAB9-3340-46D6-9157-611125AE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4A4C-2FCB-4A14-9A70-D41E4EAF0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flavors of biological approaches to race:</a:t>
            </a:r>
          </a:p>
          <a:p>
            <a:pPr lvl="1"/>
            <a:r>
              <a:rPr lang="en-US" dirty="0"/>
              <a:t>“The most malignant are the ‘true believers,’ who subscribe to the typological distinctions that imply hierarchical rankings of worth across different races.”</a:t>
            </a:r>
          </a:p>
          <a:p>
            <a:pPr lvl="1"/>
            <a:r>
              <a:rPr lang="en-US" dirty="0"/>
              <a:t>“At the opposite extreme are those who believe that biology has nothing to do with race-as-lived-experience”</a:t>
            </a:r>
          </a:p>
          <a:p>
            <a:pPr lvl="1"/>
            <a:r>
              <a:rPr lang="en-US" dirty="0"/>
              <a:t>“Between these two extremes falls a third group, by far the largest […] the ‘confused category,’ in which racial biology is perceived as an issue of political correctness, and in which race continues to be applied in quasi-genetic manner”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293B6-8B7A-40CE-AE4C-CE331445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683"/>
            <a:ext cx="9144000" cy="11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F397-FD72-4C50-A17D-7AF580CE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not biology 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4F871-D68C-484B-A84C-752999210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Dressler, </a:t>
            </a:r>
            <a:r>
              <a:rPr lang="en-US" dirty="0" err="1"/>
              <a:t>Oths</a:t>
            </a:r>
            <a:r>
              <a:rPr lang="en-US" dirty="0"/>
              <a:t>, and </a:t>
            </a:r>
            <a:r>
              <a:rPr lang="en-US" dirty="0" err="1"/>
              <a:t>Gravlee</a:t>
            </a:r>
            <a:r>
              <a:rPr lang="en-US" dirty="0"/>
              <a:t> suggest 4 others:</a:t>
            </a:r>
          </a:p>
          <a:p>
            <a:pPr lvl="1"/>
            <a:r>
              <a:rPr lang="en-US" dirty="0"/>
              <a:t>Health-behavior model</a:t>
            </a:r>
          </a:p>
          <a:p>
            <a:pPr lvl="1"/>
            <a:r>
              <a:rPr lang="en-US" dirty="0"/>
              <a:t>Socioeconomic status model</a:t>
            </a:r>
          </a:p>
          <a:p>
            <a:pPr lvl="1"/>
            <a:r>
              <a:rPr lang="en-US" dirty="0"/>
              <a:t>Psychosocial stress model</a:t>
            </a:r>
          </a:p>
          <a:p>
            <a:pPr lvl="1"/>
            <a:r>
              <a:rPr lang="en-US" dirty="0"/>
              <a:t>Structural-constructivist model</a:t>
            </a:r>
          </a:p>
        </p:txBody>
      </p:sp>
    </p:spTree>
    <p:extLst>
      <p:ext uri="{BB962C8B-B14F-4D97-AF65-F5344CB8AC3E}">
        <p14:creationId xmlns:p14="http://schemas.microsoft.com/office/powerpoint/2010/main" val="421146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54-B2B8-4E2E-A761-37E963F1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Health-behavior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BC69-8251-4DBC-A7F1-8D7A9719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“hypotheses that account for health disparities on the basis of discrete behaviors voluntarily adopted by individuals.”</a:t>
            </a:r>
          </a:p>
          <a:p>
            <a:pPr lvl="1"/>
            <a:r>
              <a:rPr lang="en-US" dirty="0"/>
              <a:t>i.e. different race groups have different behaviors have different health outcomes.</a:t>
            </a:r>
          </a:p>
          <a:p>
            <a:r>
              <a:rPr lang="en-US" dirty="0"/>
              <a:t>In conclusion: “health behaviors can be potent contributors to disease risk; there is little evidence, however, that alone or in combination health behaviors can explain racial and ethnic health disparities.”</a:t>
            </a:r>
          </a:p>
        </p:txBody>
      </p:sp>
    </p:spTree>
    <p:extLst>
      <p:ext uri="{BB962C8B-B14F-4D97-AF65-F5344CB8AC3E}">
        <p14:creationId xmlns:p14="http://schemas.microsoft.com/office/powerpoint/2010/main" val="179671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3623-DA1A-45E3-B12A-036D0D6B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Socioeconomic status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932D-8743-43E8-844B-D174F02B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socioeconomic status (SES) model subsumes research that sees racial and ethnic health disparities confounded with SES disparities in health.”</a:t>
            </a:r>
          </a:p>
          <a:p>
            <a:pPr lvl="1"/>
            <a:r>
              <a:rPr lang="en-US" dirty="0"/>
              <a:t>i.e. race groups are differently disadvantaged which leads to health disparities.</a:t>
            </a:r>
          </a:p>
          <a:p>
            <a:r>
              <a:rPr lang="en-US" dirty="0"/>
              <a:t>“In general, controlling for SES fails to account completely for racial and ethnic disparities, despite leading to a reduction in the magnitude of group differences.”</a:t>
            </a:r>
          </a:p>
        </p:txBody>
      </p:sp>
    </p:spTree>
    <p:extLst>
      <p:ext uri="{BB962C8B-B14F-4D97-AF65-F5344CB8AC3E}">
        <p14:creationId xmlns:p14="http://schemas.microsoft.com/office/powerpoint/2010/main" val="110685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723B-A37B-4BB1-BAB9-B1AC84DA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stress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1E80-F17E-4BBD-BE9F-9B9721589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“reasoned speculation led to a consideration of the stresses associated with institutional and interpersonal racism as a cause of these disparities.”</a:t>
            </a:r>
          </a:p>
          <a:p>
            <a:pPr lvl="1"/>
            <a:r>
              <a:rPr lang="en-US" dirty="0"/>
              <a:t>i.e. discrimination causes stress causes health disparities.</a:t>
            </a:r>
          </a:p>
          <a:p>
            <a:r>
              <a:rPr lang="en-US" dirty="0"/>
              <a:t>An advance because it represents an “explicit attempt to integrate […] what is unique about the experience of the African American community in the United States”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Causes are complicated, results are hard to interpret</a:t>
            </a:r>
          </a:p>
          <a:p>
            <a:pPr lvl="1"/>
            <a:r>
              <a:rPr lang="en-US" dirty="0"/>
              <a:t>Focus on individual responses rather than social causes</a:t>
            </a:r>
          </a:p>
        </p:txBody>
      </p:sp>
    </p:spTree>
    <p:extLst>
      <p:ext uri="{BB962C8B-B14F-4D97-AF65-F5344CB8AC3E}">
        <p14:creationId xmlns:p14="http://schemas.microsoft.com/office/powerpoint/2010/main" val="36324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E9C0-1A9E-4D52-99A7-4A06EDA4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Structural-constructivist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FD53-2322-42D3-A6DB-E5655675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world is socially constructed, but encountered as real.</a:t>
            </a:r>
          </a:p>
          <a:p>
            <a:pPr lvl="1"/>
            <a:r>
              <a:rPr lang="en-US" dirty="0"/>
              <a:t>E.g. money’s value is socially defined, but you can still use it to buy a hotdog.</a:t>
            </a:r>
          </a:p>
          <a:p>
            <a:r>
              <a:rPr lang="en-US" dirty="0"/>
              <a:t>“the study of how racial and ethnic categories are constructed, and the implication for health of those constructions, is rarely attempted.”</a:t>
            </a:r>
          </a:p>
          <a:p>
            <a:r>
              <a:rPr lang="en-US" dirty="0"/>
              <a:t>Should try to understand:</a:t>
            </a:r>
          </a:p>
          <a:p>
            <a:pPr lvl="1"/>
            <a:r>
              <a:rPr lang="en-US" dirty="0"/>
              <a:t>How race is constructed</a:t>
            </a:r>
          </a:p>
          <a:p>
            <a:pPr lvl="1"/>
            <a:r>
              <a:rPr lang="en-US" dirty="0"/>
              <a:t>How those constructions have real world implications</a:t>
            </a:r>
          </a:p>
          <a:p>
            <a:pPr lvl="1"/>
            <a:r>
              <a:rPr lang="en-US" dirty="0"/>
              <a:t>How those implications are related to health disparities</a:t>
            </a:r>
          </a:p>
        </p:txBody>
      </p:sp>
    </p:spTree>
    <p:extLst>
      <p:ext uri="{BB962C8B-B14F-4D97-AF65-F5344CB8AC3E}">
        <p14:creationId xmlns:p14="http://schemas.microsoft.com/office/powerpoint/2010/main" val="83700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A62B-015D-4897-9FF6-2D2B04E7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Structural-constructivist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101F-7385-4DB7-A6D2-7AF059B3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nodded to, but not often taken seriously.</a:t>
            </a:r>
          </a:p>
          <a:p>
            <a:pPr lvl="1"/>
            <a:r>
              <a:rPr lang="en-US" dirty="0"/>
              <a:t>“Thus, although we accept that ‘race’ is a social and demographic concept, in part it is also a biological concept.” (van den Oord and Rowe 2001:573)</a:t>
            </a:r>
          </a:p>
          <a:p>
            <a:pPr lvl="1"/>
            <a:r>
              <a:rPr lang="en-US" dirty="0"/>
              <a:t>You will often see acknowledgements of the social construction of race, followed by analyses that apply race without definition or plausible mechanism for why it matters.</a:t>
            </a:r>
          </a:p>
        </p:txBody>
      </p:sp>
    </p:spTree>
    <p:extLst>
      <p:ext uri="{BB962C8B-B14F-4D97-AF65-F5344CB8AC3E}">
        <p14:creationId xmlns:p14="http://schemas.microsoft.com/office/powerpoint/2010/main" val="364168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96FB-2817-49D0-B032-E9E7A6AE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1598-64E5-469D-ABCF-E3276181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covered how race is often used as a variable, and debates about how racial effects should be interpreted, but where do the data come from in the first place?</a:t>
            </a:r>
          </a:p>
          <a:p>
            <a:r>
              <a:rPr lang="en-US" dirty="0"/>
              <a:t>Far and away the most common is self-identification.</a:t>
            </a:r>
          </a:p>
          <a:p>
            <a:pPr lvl="1"/>
            <a:r>
              <a:rPr lang="en-US" dirty="0"/>
              <a:t>E.g. in the Census: “What is [your] race?” with various options plus a write-in field.</a:t>
            </a:r>
          </a:p>
          <a:p>
            <a:r>
              <a:rPr lang="en-US" dirty="0"/>
              <a:t>Someone’s ‘race’ is effectively whatever they say it is (or however else the data was collected).</a:t>
            </a:r>
          </a:p>
        </p:txBody>
      </p:sp>
    </p:spTree>
    <p:extLst>
      <p:ext uri="{BB962C8B-B14F-4D97-AF65-F5344CB8AC3E}">
        <p14:creationId xmlns:p14="http://schemas.microsoft.com/office/powerpoint/2010/main" val="2226830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366ED-60FA-4032-87B7-8B0DCE21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7410450" cy="18383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35E496-0FE0-47AC-B333-A43A0974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A5AC8-8D6C-4930-BF62-5A361939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66925"/>
            <a:ext cx="8440905" cy="4410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A6F829-66DB-4145-B201-BE621654CCA7}"/>
              </a:ext>
            </a:extLst>
          </p:cNvPr>
          <p:cNvSpPr/>
          <p:nvPr/>
        </p:nvSpPr>
        <p:spPr>
          <a:xfrm>
            <a:off x="142875" y="2743200"/>
            <a:ext cx="8543926" cy="15240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5733D-B72F-4871-95B3-2157F919422B}"/>
              </a:ext>
            </a:extLst>
          </p:cNvPr>
          <p:cNvSpPr/>
          <p:nvPr/>
        </p:nvSpPr>
        <p:spPr>
          <a:xfrm>
            <a:off x="152400" y="5181600"/>
            <a:ext cx="8440905" cy="12954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4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changes in how people see them?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924800" cy="4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19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changes in how they identify?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99"/>
            <a:ext cx="6781800" cy="46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75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people change?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6629400" cy="461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2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Crossing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fairly large number of people change in their racial identification and/or classification by others.</a:t>
            </a:r>
          </a:p>
          <a:p>
            <a:r>
              <a:rPr lang="en-US" dirty="0"/>
              <a:t>The changes reflect cultural notions about what kinds of people are in each category.</a:t>
            </a:r>
          </a:p>
          <a:p>
            <a:pPr lvl="1"/>
            <a:r>
              <a:rPr lang="en-US" dirty="0"/>
              <a:t>Ever being unemployed or incarcerated increases the chances that you’re seen as Black.</a:t>
            </a:r>
          </a:p>
          <a:p>
            <a:pPr lvl="1"/>
            <a:r>
              <a:rPr lang="en-US" dirty="0"/>
              <a:t>Being married with kids increases the chances you’re seen as White.</a:t>
            </a:r>
          </a:p>
          <a:p>
            <a:r>
              <a:rPr lang="en-US" dirty="0"/>
              <a:t>Race may not only produce inequalities, but inequalities may produce race.</a:t>
            </a:r>
          </a:p>
        </p:txBody>
      </p:sp>
    </p:spTree>
    <p:extLst>
      <p:ext uri="{BB962C8B-B14F-4D97-AF65-F5344CB8AC3E}">
        <p14:creationId xmlns:p14="http://schemas.microsoft.com/office/powerpoint/2010/main" val="14144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Example: Ethnic Attrition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6400800" cy="46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9116C3-22B7-4C54-A017-4B9F31EF6E96}"/>
              </a:ext>
            </a:extLst>
          </p:cNvPr>
          <p:cNvSpPr/>
          <p:nvPr/>
        </p:nvSpPr>
        <p:spPr>
          <a:xfrm>
            <a:off x="609600" y="5638800"/>
            <a:ext cx="6172200" cy="9906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1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Racial demography is important.</a:t>
            </a:r>
          </a:p>
          <a:p>
            <a:pPr lvl="1"/>
            <a:r>
              <a:rPr lang="en-US" dirty="0"/>
              <a:t>We live in a fundamentally unequal society, and efforts to correct these injustices are commendable.</a:t>
            </a:r>
          </a:p>
          <a:p>
            <a:r>
              <a:rPr lang="en-US" dirty="0"/>
              <a:t>That said, care should be taken when interpreting racial difference.</a:t>
            </a:r>
          </a:p>
          <a:p>
            <a:pPr lvl="1"/>
            <a:r>
              <a:rPr lang="en-US" dirty="0"/>
              <a:t>Often researchers fall back on faulty conceptions of fundamental or biological differences.</a:t>
            </a:r>
          </a:p>
          <a:p>
            <a:pPr lvl="1"/>
            <a:r>
              <a:rPr lang="en-US" dirty="0"/>
              <a:t>This limits their scope and the kinds of questions they ask.</a:t>
            </a:r>
          </a:p>
          <a:p>
            <a:r>
              <a:rPr lang="en-US" dirty="0"/>
              <a:t>Further, what we know about race comes predominantly from people telling us what their race is.</a:t>
            </a:r>
          </a:p>
          <a:p>
            <a:pPr lvl="1"/>
            <a:r>
              <a:rPr lang="en-US" dirty="0"/>
              <a:t>We cannot separate ‘racial facts’ from the process of racial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963562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7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177FB-7B51-4118-A58E-C177F940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41" y="1795095"/>
            <a:ext cx="9144000" cy="6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177FB-7B51-4118-A58E-C177F940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41" y="1795095"/>
            <a:ext cx="9144000" cy="6840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C2287-1A8F-4C4F-B234-D4178BEF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" y="2205134"/>
            <a:ext cx="9114058" cy="70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FF-159E-4D91-AE3C-EB1D6F7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8872-9239-4024-946E-06527F3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B39EF-9936-4A68-8B59-0E14DDA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"/>
            <a:ext cx="9144000" cy="555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64920-C36D-4DBB-A589-6BE731FC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868D-B6FD-449B-96C2-C44170C7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665"/>
            <a:ext cx="9144000" cy="9507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DF71-7E4B-4E04-8CD7-C62F876E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4918"/>
            <a:ext cx="9144000" cy="57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177FB-7B51-4118-A58E-C177F940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41" y="1795095"/>
            <a:ext cx="9144000" cy="6840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C2287-1A8F-4C4F-B234-D4178BEF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" y="2205134"/>
            <a:ext cx="9114058" cy="709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AB117-73C7-41EB-9C03-B10142517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" y="2662334"/>
            <a:ext cx="9114057" cy="8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131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4370</TotalTime>
  <Words>1621</Words>
  <Application>Microsoft Office PowerPoint</Application>
  <PresentationFormat>On-screen Show (4:3)</PresentationFormat>
  <Paragraphs>155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Cambria Math</vt:lpstr>
      <vt:lpstr>Century Gothic</vt:lpstr>
      <vt:lpstr>Wingdings 2</vt:lpstr>
      <vt:lpstr>Theme1</vt:lpstr>
      <vt:lpstr>Racial Demography and its Discontents</vt:lpstr>
      <vt:lpstr>Racial Demography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Issues</vt:lpstr>
      <vt:lpstr>Ways of dealing with race</vt:lpstr>
      <vt:lpstr>Examples: Control</vt:lpstr>
      <vt:lpstr>Examples: Control</vt:lpstr>
      <vt:lpstr>Examples: Control</vt:lpstr>
      <vt:lpstr>Examples: Control</vt:lpstr>
      <vt:lpstr>Examples: Control</vt:lpstr>
      <vt:lpstr>Examples: Sub-Groups</vt:lpstr>
      <vt:lpstr>Examples: Sub-Groups</vt:lpstr>
      <vt:lpstr>Examples: Sub-Groups</vt:lpstr>
      <vt:lpstr>What do these effects mean?</vt:lpstr>
      <vt:lpstr>Essential Differences</vt:lpstr>
      <vt:lpstr>PowerPoint Presentation</vt:lpstr>
      <vt:lpstr>PowerPoint Presentation</vt:lpstr>
      <vt:lpstr>PowerPoint Presentation</vt:lpstr>
      <vt:lpstr>PowerPoint Presentation</vt:lpstr>
      <vt:lpstr>If not biology then what?</vt:lpstr>
      <vt:lpstr>Health-behavior model</vt:lpstr>
      <vt:lpstr>Socioeconomic status model</vt:lpstr>
      <vt:lpstr>Psychosocial stress model</vt:lpstr>
      <vt:lpstr>Structural-constructivist model</vt:lpstr>
      <vt:lpstr>Structural-constructivist model</vt:lpstr>
      <vt:lpstr>Measurement</vt:lpstr>
      <vt:lpstr>PowerPoint Presentation</vt:lpstr>
      <vt:lpstr>Who changes in how people see them?</vt:lpstr>
      <vt:lpstr>Who changes in how they identify?</vt:lpstr>
      <vt:lpstr>What kinds of people change?</vt:lpstr>
      <vt:lpstr>Boundary Crossing</vt:lpstr>
      <vt:lpstr>Empirical Example: Ethnic Attrition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Berkeley Demographers Do, Part One: Race</dc:title>
  <dc:creator>RPickett</dc:creator>
  <cp:lastModifiedBy>Robert Pickett</cp:lastModifiedBy>
  <cp:revision>54</cp:revision>
  <dcterms:created xsi:type="dcterms:W3CDTF">2018-07-18T00:36:49Z</dcterms:created>
  <dcterms:modified xsi:type="dcterms:W3CDTF">2018-10-18T21:06:40Z</dcterms:modified>
</cp:coreProperties>
</file>