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62"/>
  </p:notesMasterIdLst>
  <p:sldIdLst>
    <p:sldId id="256" r:id="rId4"/>
    <p:sldId id="346" r:id="rId5"/>
    <p:sldId id="378" r:id="rId6"/>
    <p:sldId id="379" r:id="rId7"/>
    <p:sldId id="380" r:id="rId8"/>
    <p:sldId id="381" r:id="rId9"/>
    <p:sldId id="382" r:id="rId10"/>
    <p:sldId id="383" r:id="rId11"/>
    <p:sldId id="352" r:id="rId12"/>
    <p:sldId id="353" r:id="rId13"/>
    <p:sldId id="370" r:id="rId14"/>
    <p:sldId id="371" r:id="rId15"/>
    <p:sldId id="369" r:id="rId16"/>
    <p:sldId id="354" r:id="rId17"/>
    <p:sldId id="355" r:id="rId18"/>
    <p:sldId id="356" r:id="rId19"/>
    <p:sldId id="384" r:id="rId20"/>
    <p:sldId id="357" r:id="rId21"/>
    <p:sldId id="358" r:id="rId22"/>
    <p:sldId id="359" r:id="rId23"/>
    <p:sldId id="360" r:id="rId24"/>
    <p:sldId id="385" r:id="rId25"/>
    <p:sldId id="283" r:id="rId26"/>
    <p:sldId id="284" r:id="rId27"/>
    <p:sldId id="285" r:id="rId28"/>
    <p:sldId id="286" r:id="rId29"/>
    <p:sldId id="386" r:id="rId30"/>
    <p:sldId id="287" r:id="rId31"/>
    <p:sldId id="317" r:id="rId32"/>
    <p:sldId id="288" r:id="rId33"/>
    <p:sldId id="289" r:id="rId34"/>
    <p:sldId id="309" r:id="rId35"/>
    <p:sldId id="328" r:id="rId36"/>
    <p:sldId id="373" r:id="rId37"/>
    <p:sldId id="374" r:id="rId38"/>
    <p:sldId id="375" r:id="rId39"/>
    <p:sldId id="376" r:id="rId40"/>
    <p:sldId id="377" r:id="rId41"/>
    <p:sldId id="372" r:id="rId42"/>
    <p:sldId id="330" r:id="rId43"/>
    <p:sldId id="306" r:id="rId44"/>
    <p:sldId id="307" r:id="rId45"/>
    <p:sldId id="367" r:id="rId46"/>
    <p:sldId id="368" r:id="rId47"/>
    <p:sldId id="292" r:id="rId48"/>
    <p:sldId id="291" r:id="rId49"/>
    <p:sldId id="387" r:id="rId50"/>
    <p:sldId id="361" r:id="rId51"/>
    <p:sldId id="362" r:id="rId52"/>
    <p:sldId id="366" r:id="rId53"/>
    <p:sldId id="388" r:id="rId54"/>
    <p:sldId id="294" r:id="rId55"/>
    <p:sldId id="295" r:id="rId56"/>
    <p:sldId id="305" r:id="rId57"/>
    <p:sldId id="316" r:id="rId58"/>
    <p:sldId id="365" r:id="rId59"/>
    <p:sldId id="363" r:id="rId60"/>
    <p:sldId id="364" r:id="rId61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1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9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9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4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7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38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6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57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3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8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1/30/2021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gwas/hom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  <p:extLst>
      <p:ext uri="{BB962C8B-B14F-4D97-AF65-F5344CB8AC3E}">
        <p14:creationId xmlns:p14="http://schemas.microsoft.com/office/powerpoint/2010/main" val="41064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Any ideas?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Hint: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Majority of allele frequency differences are due to ancestry…?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Homogeneous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But what if we don’t want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Indicator variable for each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Is that really practical?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Majority of allele frequency differences are due to ancestry</a:t>
            </a:r>
            <a:r>
              <a:rPr lang="en-US" sz="3200" dirty="0" smtClean="0">
                <a:solidFill>
                  <a:schemeClr val="tx1"/>
                </a:solidFill>
              </a:rPr>
              <a:t>…?</a:t>
            </a:r>
            <a:endParaRPr lang="en-US" sz="3200" dirty="0">
              <a:solidFill>
                <a:schemeClr val="tx1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Data reduction techniques…?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Some sort of continuous adjustment for how much </a:t>
            </a:r>
            <a:r>
              <a:rPr lang="en-US" sz="3200" dirty="0" smtClean="0">
                <a:solidFill>
                  <a:schemeClr val="tx1"/>
                </a:solidFill>
              </a:rPr>
              <a:t>ancestry…?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984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19812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Principal component analysis is, in general, a data reduction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PC is a linear combination of all SNPs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PC accounts for as much of the variability in the data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Subsequent PCs are orthogonal (uncorrelated) with previous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GWAS, it captures ancestry clines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09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  <p:extLst>
      <p:ext uri="{BB962C8B-B14F-4D97-AF65-F5344CB8AC3E}">
        <p14:creationId xmlns:p14="http://schemas.microsoft.com/office/powerpoint/2010/main" val="882524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adjusting for PCs, adjust for the rest of the genome (mixed models)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(1) Increase power by jointly modelling all variants, and (2) adjust for population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Adjust for genetic relatedness between all pairs of individuals (kinship matrix)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This is huge, need approximations to handle this in modern cohorts.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 -- leave one chromosome out analysis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E.g., chromosome 1, adjust for kinship based on chromosome 2-22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Don’t really want to adjust for variants immediately nearby (LD, proximal contamination)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Software: </a:t>
            </a:r>
            <a:r>
              <a:rPr lang="en-US" sz="2800" dirty="0" err="1" smtClean="0"/>
              <a:t>Emmax</a:t>
            </a:r>
            <a:r>
              <a:rPr lang="en-US" sz="2800" dirty="0" smtClean="0"/>
              <a:t>, GEMMA, BOLT-LMM (fast)</a:t>
            </a:r>
          </a:p>
        </p:txBody>
      </p:sp>
    </p:spTree>
    <p:extLst>
      <p:ext uri="{BB962C8B-B14F-4D97-AF65-F5344CB8AC3E}">
        <p14:creationId xmlns:p14="http://schemas.microsoft.com/office/powerpoint/2010/main" val="378967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Q-Q plot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  <p:extLst>
      <p:ext uri="{BB962C8B-B14F-4D97-AF65-F5344CB8AC3E}">
        <p14:creationId xmlns:p14="http://schemas.microsoft.com/office/powerpoint/2010/main" val="405349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4" y="1752600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4"/>
            <a:ext cx="2743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/>
              <a:t>Most SNPs are on the </a:t>
            </a:r>
            <a:r>
              <a:rPr lang="en-US" altLang="en-US" sz="1800" dirty="0" smtClean="0"/>
              <a:t>line (i.e., null), </a:t>
            </a:r>
            <a:r>
              <a:rPr lang="en-US" altLang="en-US" sz="1800" dirty="0"/>
              <a:t>but want a few hits off the line (true significant associations</a:t>
            </a:r>
            <a:r>
              <a:rPr lang="en-US" altLang="en-US" sz="1800" dirty="0" smtClean="0"/>
              <a:t>!)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This isn’t really true any more with polygenic traits and large populations – so much of the genome </a:t>
            </a:r>
            <a:r>
              <a:rPr lang="en-US" altLang="en-US" sz="1800" i="1" dirty="0" smtClean="0"/>
              <a:t>is</a:t>
            </a:r>
            <a:r>
              <a:rPr lang="en-US" altLang="en-US" sz="1800" dirty="0" smtClean="0"/>
              <a:t> associated…</a:t>
            </a:r>
            <a:endParaRPr lang="en-US" altLang="en-US" sz="1800" dirty="0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1161417" y="2944813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  <a:endParaRPr lang="en-US" altLang="en-US" dirty="0" smtClean="0"/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 approach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49195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251474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1818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plot example: </a:t>
            </a:r>
            <a:r>
              <a:rPr lang="en-US" dirty="0"/>
              <a:t>Covid-19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29600" cy="2653512"/>
          </a:xfrm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87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The severe covid-19 GWAS group. </a:t>
            </a:r>
            <a:r>
              <a:rPr lang="en-US" sz="1200" dirty="0" err="1" smtClean="0">
                <a:solidFill>
                  <a:prstClr val="black"/>
                </a:solidFill>
              </a:rPr>
              <a:t>Genomewide</a:t>
            </a:r>
            <a:r>
              <a:rPr lang="en-US" sz="1200" dirty="0" smtClean="0">
                <a:solidFill>
                  <a:prstClr val="black"/>
                </a:solidFill>
              </a:rPr>
              <a:t> association study of severe covid-19 with respiratory failure. NEJM, 2020; 383:1522-1534.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7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 in a separate cohort: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or coefficient estimates + standard error (</a:t>
            </a:r>
            <a:r>
              <a:rPr lang="en-US" altLang="en-US" i="1" dirty="0" smtClean="0"/>
              <a:t>much</a:t>
            </a:r>
            <a:r>
              <a:rPr lang="en-US" altLang="en-US" dirty="0" smtClean="0"/>
              <a:t> 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and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109275"/>
            <a:ext cx="8969711" cy="5343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89" y="6527771"/>
            <a:ext cx="87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The severe covid-19 GWAS group. </a:t>
            </a:r>
            <a:r>
              <a:rPr lang="en-US" sz="1200" dirty="0" err="1" smtClean="0">
                <a:solidFill>
                  <a:srgbClr val="000000"/>
                </a:solidFill>
              </a:rPr>
              <a:t>Genomewide</a:t>
            </a:r>
            <a:r>
              <a:rPr lang="en-US" sz="1200" dirty="0" smtClean="0">
                <a:solidFill>
                  <a:srgbClr val="000000"/>
                </a:solidFill>
              </a:rPr>
              <a:t> association study of severe covid-19 with respiratory failure. NEJM, 2020; 383:1522-1534.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 (Groups ~3)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QC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44" y="1295400"/>
            <a:ext cx="2822199" cy="5451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 flipV="1">
            <a:off x="5181600" y="2133600"/>
            <a:ext cx="2362200" cy="762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543800" y="2590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HIV resistance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06525"/>
            <a:ext cx="7440914" cy="4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702256" cy="5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464977" cy="5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3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781800" cy="48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88333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9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772400" cy="48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1"/>
            <a:ext cx="5935185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867400"/>
            <a:ext cx="7267575" cy="3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QC – r</a:t>
            </a:r>
            <a:r>
              <a:rPr lang="en-US" baseline="-25000" dirty="0" smtClean="0"/>
              <a:t>info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Similar to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value, but multi-marker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 value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pairwise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, why it can beat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Rules of thumb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&gt;0.8: very good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0.5&lt;r</a:t>
            </a:r>
            <a:r>
              <a:rPr lang="en-US" baseline="30000" dirty="0"/>
              <a:t>2</a:t>
            </a:r>
            <a:r>
              <a:rPr lang="en-US" dirty="0" smtClean="0"/>
              <a:t>&lt;0.8: not as good,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0.3&lt;r</a:t>
            </a:r>
            <a:r>
              <a:rPr lang="en-US" baseline="30000" dirty="0"/>
              <a:t>2</a:t>
            </a:r>
            <a:r>
              <a:rPr lang="en-US" dirty="0" smtClean="0"/>
              <a:t>&lt;0.5: not great,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&lt;0.3: probably exclude from analysis</a:t>
            </a:r>
          </a:p>
        </p:txBody>
      </p:sp>
    </p:spTree>
    <p:extLst>
      <p:ext uri="{BB962C8B-B14F-4D97-AF65-F5344CB8AC3E}">
        <p14:creationId xmlns:p14="http://schemas.microsoft.com/office/powerpoint/2010/main" val="210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catalog (revisit)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www.ebi.ac.uk/gwas/home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 approach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2777380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Score (GRS) – Overall genetic risk; tails show more </a:t>
            </a:r>
            <a:r>
              <a:rPr lang="en-US" dirty="0" err="1" smtClean="0"/>
              <a:t>sep.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0" y="1468128"/>
            <a:ext cx="7905053" cy="46481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Hoffmann et. Al, Cancer Discovery 2015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/>
          </p:nvPr>
        </p:nvGraphicFramePr>
        <p:xfrm>
          <a:off x="269875" y="4777465"/>
          <a:ext cx="3082925" cy="12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77465"/>
                        <a:ext cx="3082925" cy="12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40" y="5454235"/>
            <a:ext cx="595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GRS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i.e.,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baseline="-25000" dirty="0" smtClean="0">
                <a:solidFill>
                  <a:srgbClr val="000000"/>
                </a:solidFill>
              </a:rPr>
              <a:t>j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953000"/>
            <a:ext cx="1066800" cy="5012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5400000">
            <a:off x="1469833" y="4529180"/>
            <a:ext cx="697468" cy="150172"/>
          </a:xfrm>
          <a:prstGeom prst="curved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21" y="6188128"/>
            <a:ext cx="89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 careful of SNPs in LD… e.g., don’t want to include same SNP effectively twice if reported in two studies.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066800" y="5562601"/>
            <a:ext cx="990600" cy="62552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705550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  <p:extLst>
      <p:ext uri="{BB962C8B-B14F-4D97-AF65-F5344CB8AC3E}">
        <p14:creationId xmlns:p14="http://schemas.microsoft.com/office/powerpoint/2010/main" val="787958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is it </a:t>
            </a:r>
            <a:r>
              <a:rPr lang="en-US" dirty="0" err="1" smtClean="0"/>
              <a:t>omnigenic</a:t>
            </a:r>
            <a:r>
              <a:rPr lang="en-US" dirty="0" smtClean="0"/>
              <a:t>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Predict 100,000 variants with some effect on height…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PRS variant that builds model based on </a:t>
            </a:r>
            <a:r>
              <a:rPr lang="en-US" i="1" dirty="0" smtClean="0"/>
              <a:t>all</a:t>
            </a:r>
            <a:r>
              <a:rPr lang="en-US" dirty="0" smtClean="0"/>
              <a:t>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486400"/>
            <a:ext cx="6353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More complicated modeling necessary, e.g. gene-gene </a:t>
            </a:r>
            <a:r>
              <a:rPr lang="en-US" altLang="en-US" dirty="0" smtClean="0">
                <a:solidFill>
                  <a:schemeClr val="tx1"/>
                </a:solidFill>
              </a:rPr>
              <a:t>interaction (epistasis), </a:t>
            </a:r>
            <a:r>
              <a:rPr lang="en-US" altLang="en-US" dirty="0">
                <a:solidFill>
                  <a:schemeClr val="tx1"/>
                </a:solidFill>
              </a:rPr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“Broad sense”: H</a:t>
            </a:r>
            <a:r>
              <a:rPr lang="en-US" baseline="33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G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D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“Narrow sense”: 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chemeClr val="bg2"/>
                </a:solidFill>
                <a:cs typeface="Arial" charset="0"/>
              </a:rPr>
              <a:t>P</a:t>
            </a:r>
            <a:endParaRPr lang="en-US" baseline="-33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220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But, what about more complicated modeling? 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Epistasis – </a:t>
            </a:r>
            <a:r>
              <a:rPr lang="en-US" sz="2800" dirty="0" err="1" smtClean="0"/>
              <a:t>snp</a:t>
            </a:r>
            <a:r>
              <a:rPr lang="en-US" sz="2800" dirty="0" smtClean="0"/>
              <a:t> x </a:t>
            </a:r>
            <a:r>
              <a:rPr lang="en-US" sz="2800" dirty="0" err="1" smtClean="0"/>
              <a:t>snp</a:t>
            </a:r>
            <a:r>
              <a:rPr lang="en-US" sz="2800" dirty="0" smtClean="0"/>
              <a:t>, or gene x gene interactions</a:t>
            </a:r>
          </a:p>
          <a:p>
            <a:r>
              <a:rPr lang="en-US" sz="2800" dirty="0" smtClean="0"/>
              <a:t>Very difficult to do genome-wide</a:t>
            </a:r>
          </a:p>
          <a:p>
            <a:pPr lvl="1"/>
            <a:r>
              <a:rPr lang="en-US" sz="2400" dirty="0" smtClean="0"/>
              <a:t>Much less power to detect an interaction than a main effect in general</a:t>
            </a:r>
          </a:p>
          <a:p>
            <a:pPr lvl="1"/>
            <a:r>
              <a:rPr lang="en-US" sz="2400" dirty="0" smtClean="0"/>
              <a:t>Multiple testing burden: Correct for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tests before? Now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tests!!!</a:t>
            </a:r>
          </a:p>
          <a:p>
            <a:r>
              <a:rPr lang="en-US" sz="2800" dirty="0" smtClean="0"/>
              <a:t>Some argue not worth testing for an interaction unless a main effect…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42"/>
            <a:ext cx="5671000" cy="1131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Epistasis in</a:t>
            </a:r>
            <a:br>
              <a:rPr lang="en-US" b="1" dirty="0" smtClean="0"/>
            </a:br>
            <a:r>
              <a:rPr lang="en-US" b="1" dirty="0" smtClean="0"/>
              <a:t>serum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Serum lipids example</a:t>
            </a:r>
          </a:p>
          <a:p>
            <a:pPr lvl="1"/>
            <a:r>
              <a:rPr lang="en-US" sz="2400" dirty="0" smtClean="0"/>
              <a:t>Tested all pairs of known GWAS hit variants</a:t>
            </a:r>
          </a:p>
          <a:p>
            <a:pPr lvl="1"/>
            <a:r>
              <a:rPr lang="en-US" sz="2400" dirty="0" smtClean="0"/>
              <a:t>Rs2519093 (</a:t>
            </a:r>
            <a:r>
              <a:rPr lang="en-US" sz="2400" i="1" dirty="0" smtClean="0"/>
              <a:t>ABO</a:t>
            </a:r>
            <a:r>
              <a:rPr lang="en-US" sz="2400" dirty="0" smtClean="0"/>
              <a:t>) x rs492602 (</a:t>
            </a:r>
            <a:r>
              <a:rPr lang="en-US" sz="2400" i="1" dirty="0" smtClean="0"/>
              <a:t>FUT2</a:t>
            </a:r>
            <a:r>
              <a:rPr lang="en-US" sz="2400" dirty="0" smtClean="0"/>
              <a:t>): Interaction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LDL</a:t>
            </a:r>
            <a:r>
              <a:rPr lang="en-US" sz="2400" dirty="0" smtClean="0"/>
              <a:t>=8.1x10</a:t>
            </a:r>
            <a:r>
              <a:rPr lang="en-US" sz="2400" baseline="30000" dirty="0" smtClean="0"/>
              <a:t>-10</a:t>
            </a:r>
          </a:p>
          <a:p>
            <a:pPr lvl="2"/>
            <a:r>
              <a:rPr lang="en-US" sz="2100" dirty="0" smtClean="0"/>
              <a:t>Rs492602 has r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=0.992 with rs601338, a nonsense dominant variant determining </a:t>
            </a:r>
            <a:r>
              <a:rPr lang="en-US" sz="2100" i="1" dirty="0" smtClean="0"/>
              <a:t>FUT2</a:t>
            </a:r>
            <a:r>
              <a:rPr lang="en-US" sz="2100" dirty="0" smtClean="0"/>
              <a:t> non-secretor status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71815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0" y="4105596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54" y="4081564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1" y="3655301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2" y="166240"/>
            <a:ext cx="4038599" cy="158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2367" y="1827545"/>
            <a:ext cx="2514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http://genos.hr/en/laboratories/analytical-dna-laboratory-1/human-dna-analysis-1/secretor-status-dna-test-1/</a:t>
            </a:r>
          </a:p>
        </p:txBody>
      </p:sp>
    </p:spTree>
    <p:extLst>
      <p:ext uri="{BB962C8B-B14F-4D97-AF65-F5344CB8AC3E}">
        <p14:creationId xmlns:p14="http://schemas.microsoft.com/office/powerpoint/2010/main" val="1000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  <p:extLst>
      <p:ext uri="{BB962C8B-B14F-4D97-AF65-F5344CB8AC3E}">
        <p14:creationId xmlns:p14="http://schemas.microsoft.com/office/powerpoint/2010/main" val="2039192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  <p:extLst>
      <p:ext uri="{BB962C8B-B14F-4D97-AF65-F5344CB8AC3E}">
        <p14:creationId xmlns:p14="http://schemas.microsoft.com/office/powerpoint/2010/main" val="2354085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95207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77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5518</TotalTime>
  <Words>2119</Words>
  <Application>Microsoft Office PowerPoint</Application>
  <PresentationFormat>On-screen Show (4:3)</PresentationFormat>
  <Paragraphs>305</Paragraphs>
  <Slides>58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ＭＳ Ｐゴシック</vt:lpstr>
      <vt:lpstr>Arial</vt:lpstr>
      <vt:lpstr>Arial Narrow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Why QC data?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How to handle population substructure?</vt:lpstr>
      <vt:lpstr>How to handle population substructure?</vt:lpstr>
      <vt:lpstr>How to handle population substructure?</vt:lpstr>
      <vt:lpstr>Control for race/ethnicity/ancestry: Principal Components (PCs) as covariates in regression model</vt:lpstr>
      <vt:lpstr>PCs pick up fine population structure</vt:lpstr>
      <vt:lpstr>Adjusting for PC's</vt:lpstr>
      <vt:lpstr>Instead of adjusting for PCs, adjust for the rest of the genome (mixed models)</vt:lpstr>
      <vt:lpstr>After run analysis</vt:lpstr>
      <vt:lpstr>PowerPoint Presentation</vt:lpstr>
      <vt:lpstr>Q-Q plots and PC adjustment recap</vt:lpstr>
      <vt:lpstr>Manhattan plot example: Kaiser GWAS of Prostate Cancer</vt:lpstr>
      <vt:lpstr>Manhattan plot example: Covid-19</vt:lpstr>
      <vt:lpstr>PowerPoint Presentation</vt:lpstr>
      <vt:lpstr>Replication, Replication, Replication</vt:lpstr>
      <vt:lpstr>Meta-analysis</vt:lpstr>
      <vt:lpstr>Replication &amp; Meta-analysis</vt:lpstr>
      <vt:lpstr>Replication and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LocusZoom plot: LDL, rs6544713</vt:lpstr>
      <vt:lpstr>LocusZoom plot: LDL, rs6544713</vt:lpstr>
      <vt:lpstr>Very broken, need to get coordinates by hand!</vt:lpstr>
      <vt:lpstr>Very broken, need to get coordinates by hand!</vt:lpstr>
      <vt:lpstr>Very broken, need to get coordinates by hand!</vt:lpstr>
      <vt:lpstr>Very broken, need to get coordinates by hand!</vt:lpstr>
      <vt:lpstr>LocusZoom plot: LDL, rs6544713</vt:lpstr>
      <vt:lpstr>Imputation QC – rinfo2 value</vt:lpstr>
      <vt:lpstr>Imputation example: How rare can you go?</vt:lpstr>
      <vt:lpstr>HOXB13 G84E (continued)</vt:lpstr>
      <vt:lpstr>GWAS catalog (revisit)</vt:lpstr>
      <vt:lpstr>Outline for GWAS</vt:lpstr>
      <vt:lpstr>PowerPoint Presentation</vt:lpstr>
      <vt:lpstr>PowerPoint Presentation</vt:lpstr>
      <vt:lpstr>Genetic Risk Score (GRS) – Overall genetic risk; tails show more sep.?</vt:lpstr>
      <vt:lpstr>What does it mean to explain little of the heritability, and where is it?</vt:lpstr>
      <vt:lpstr>Class exercise: Where is it?</vt:lpstr>
      <vt:lpstr>Revised height variance explained (really not very predictive, or?)</vt:lpstr>
      <vt:lpstr>… or is it omnigenic? …</vt:lpstr>
      <vt:lpstr>PowerPoint Presentation</vt:lpstr>
      <vt:lpstr>PowerPoint Presentation</vt:lpstr>
      <vt:lpstr>PowerPoint Presentation</vt:lpstr>
      <vt:lpstr>PowerPoint Presentation</vt:lpstr>
      <vt:lpstr>Other things than SNPs</vt:lpstr>
      <vt:lpstr>But, what about more complicated modeling? Epistasis</vt:lpstr>
      <vt:lpstr>Epistasis in serum lipids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70</cp:revision>
  <cp:lastPrinted>1601-01-01T00:00:00Z</cp:lastPrinted>
  <dcterms:created xsi:type="dcterms:W3CDTF">2013-02-05T07:04:45Z</dcterms:created>
  <dcterms:modified xsi:type="dcterms:W3CDTF">2021-01-31T07:52:11Z</dcterms:modified>
</cp:coreProperties>
</file>