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358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8" r:id="rId13"/>
    <p:sldId id="274" r:id="rId14"/>
    <p:sldId id="267" r:id="rId15"/>
    <p:sldId id="266" r:id="rId16"/>
    <p:sldId id="269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9" roundtripDataSignature="AMtx7mjN4Yblo5wzGlw92ghWBl8h+dB0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man, Halemah" initials="SH" lastIdx="6" clrIdx="0">
    <p:extLst>
      <p:ext uri="{19B8F6BF-5375-455C-9EA6-DF929625EA0E}">
        <p15:presenceInfo xmlns:p15="http://schemas.microsoft.com/office/powerpoint/2012/main" userId="S::halemah.shuman@ucsf.edu::cc96209a-9d37-4a95-9ea6-81632ee9ce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F05A96-3C47-46DD-90B6-D00FBF2B120F}">
  <a:tblStyle styleId="{6BF05A96-3C47-46DD-90B6-D00FBF2B120F}" styleName="Table_0">
    <a:wholeTbl>
      <a:tcTxStyle b="off" i="off">
        <a:font>
          <a:latin typeface="Corbel"/>
          <a:ea typeface="Corbel"/>
          <a:cs typeface="Corbel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81940" autoAdjust="0"/>
  </p:normalViewPr>
  <p:slideViewPr>
    <p:cSldViewPr snapToGrid="0">
      <p:cViewPr varScale="1">
        <p:scale>
          <a:sx n="94" d="100"/>
          <a:sy n="94" d="100"/>
        </p:scale>
        <p:origin x="10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0T08:48:30.997" idx="1">
    <p:pos x="4125" y="2633"/>
    <p:text>wasn't pre-specified. </p:text>
    <p:extLst>
      <p:ext uri="{C676402C-5697-4E1C-873F-D02D1690AC5C}">
        <p15:threadingInfo xmlns:p15="http://schemas.microsoft.com/office/powerpoint/2012/main" timeZoneBias="480"/>
      </p:ext>
    </p:extLst>
  </p:cm>
  <p:cm authorId="1" dt="2020-02-20T08:50:01.870" idx="2">
    <p:pos x="4125" y="2729"/>
    <p:text>some changes to methodology that was pre-specified... shouldn't change main outcomes, PICO.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0T09:00:14.057" idx="3">
    <p:pos x="3574" y="3573"/>
    <p:text>takes a while to register</p:text>
    <p:extLst>
      <p:ext uri="{C676402C-5697-4E1C-873F-D02D1690AC5C}">
        <p15:threadingInfo xmlns:p15="http://schemas.microsoft.com/office/powerpoint/2012/main" timeZoneBias="480"/>
      </p:ext>
    </p:extLst>
  </p:cm>
  <p:cm authorId="1" dt="2020-02-20T09:00:49.424" idx="4">
    <p:pos x="3574" y="3669"/>
    <p:text>need to register before you begin your searches</p:text>
    <p:extLst>
      <p:ext uri="{C676402C-5697-4E1C-873F-D02D1690AC5C}">
        <p15:threadingInfo xmlns:p15="http://schemas.microsoft.com/office/powerpoint/2012/main" timeZoneBias="480">
          <p15:parentCm authorId="1" idx="3"/>
        </p15:threadingInfo>
      </p:ext>
    </p:extLst>
  </p:cm>
  <p:cm authorId="1" dt="2020-02-20T09:01:56.052" idx="5">
    <p:pos x="5099" y="309"/>
    <p:text>use this to peer review peers protocol</p:text>
    <p:extLst>
      <p:ext uri="{C676402C-5697-4E1C-873F-D02D1690AC5C}">
        <p15:threadingInfo xmlns:p15="http://schemas.microsoft.com/office/powerpoint/2012/main" timeZoneBias="480"/>
      </p:ext>
    </p:extLst>
  </p:cm>
  <p:cm authorId="1" dt="2020-02-20T09:02:23.643" idx="6">
    <p:pos x="5099" y="405"/>
    <p:text>helpful for assignment 8</p:text>
    <p:extLst>
      <p:ext uri="{C676402C-5697-4E1C-873F-D02D1690AC5C}">
        <p15:threadingInfo xmlns:p15="http://schemas.microsoft.com/office/powerpoint/2012/main" timeZoneBias="480">
          <p15:parentCm authorId="1" idx="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isma-statement.org/Extension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poor reporting we cannot be sure that findings are accurate. Not good writers but good methodology</a:t>
            </a:r>
            <a:endParaRPr dirty="0"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2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Prisma about the quality of reporting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Assess how well it was reported (PRISMA) and how well it was conducted (AMSTAR)</a:t>
            </a:r>
            <a:endParaRPr dirty="0"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2cc726ec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2cc726ec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2800" dirty="0">
                <a:effectLst/>
              </a:rPr>
              <a:t>Several extensions of the PRISMA Statement have been developed to facilitate the reporting of different types or aspects of systematic reviews.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Prisma-P for protocols: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http://prisma-statement.org/Extensions/</a:t>
            </a:r>
            <a:endParaRPr lang="en-US" sz="1200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g52cc726ec9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should cite the person who made the guidelines</a:t>
            </a:r>
            <a:endParaRPr dirty="0"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457200" y="115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457200" y="144071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CCE5E8"/>
              </a:buClr>
              <a:buSzPts val="1400"/>
              <a:buNone/>
              <a:defRPr sz="1400">
                <a:solidFill>
                  <a:srgbClr val="CCE5E8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5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5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CCE5E8"/>
              </a:buClr>
              <a:buSzPts val="1400"/>
              <a:buNone/>
              <a:defRPr sz="1400">
                <a:solidFill>
                  <a:srgbClr val="CCE5E8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5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5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31000">
              <a:schemeClr val="dk1"/>
            </a:gs>
            <a:gs pos="62000">
              <a:srgbClr val="23213E"/>
            </a:gs>
            <a:gs pos="100000">
              <a:srgbClr val="50546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rbel"/>
              <a:buNone/>
              <a:defRPr sz="5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58/bmj.j40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mstar.ca/mascripts/Calc_Checklist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isma-statement.org/PRISMAStateme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73A86-3020-E34C-A366-7A24BC69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9255"/>
            <a:ext cx="8229600" cy="2222938"/>
          </a:xfrm>
        </p:spPr>
        <p:txBody>
          <a:bodyPr>
            <a:normAutofit/>
          </a:bodyPr>
          <a:lstStyle/>
          <a:p>
            <a:r>
              <a:rPr lang="en-US" dirty="0"/>
              <a:t>Systematic Reviews</a:t>
            </a:r>
            <a:br>
              <a:rPr lang="en-US" dirty="0"/>
            </a:br>
            <a:r>
              <a:rPr lang="en-US" dirty="0"/>
              <a:t>(EPI214)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735FDE6-A657-E948-AF4B-C658A107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30566"/>
            <a:ext cx="8550322" cy="199559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Module 6-C: Critical appraisal of systematic reviews </a:t>
            </a:r>
          </a:p>
          <a:p>
            <a:pPr marL="0" indent="0" algn="ctr">
              <a:buNone/>
            </a:pPr>
            <a:r>
              <a:rPr lang="en-US" dirty="0"/>
              <a:t>Mohsen Malekinejad, MD, DrPH</a:t>
            </a:r>
          </a:p>
        </p:txBody>
      </p:sp>
    </p:spTree>
    <p:extLst>
      <p:ext uri="{BB962C8B-B14F-4D97-AF65-F5344CB8AC3E}">
        <p14:creationId xmlns:p14="http://schemas.microsoft.com/office/powerpoint/2010/main" val="72832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B7885213-FA21-D74B-A1A5-76963C605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693"/>
            <a:ext cx="9144000" cy="62406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5000"/>
            </a:pPr>
            <a:r>
              <a:rPr lang="en-US" dirty="0"/>
              <a:t>PRISMA check-list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177421" y="1600200"/>
            <a:ext cx="8509379" cy="496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3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2480"/>
              <a:buChar char="•"/>
            </a:pPr>
            <a:r>
              <a:rPr lang="en-US" sz="2480" dirty="0"/>
              <a:t>PRISMA can help to characterize the quality of a review’s reporting.</a:t>
            </a:r>
          </a:p>
          <a:p>
            <a:pPr marL="342900" lvl="0" indent="-342900" algn="l" rtl="0">
              <a:lnSpc>
                <a:spcPct val="13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2480"/>
              <a:buChar char="•"/>
            </a:pPr>
            <a:endParaRPr dirty="0"/>
          </a:p>
          <a:p>
            <a:pPr marL="342900" lvl="0" indent="-342900" algn="l" rtl="0">
              <a:lnSpc>
                <a:spcPct val="13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2480"/>
              <a:buChar char="•"/>
            </a:pPr>
            <a:r>
              <a:rPr lang="en-US" sz="2480" dirty="0"/>
              <a:t>Compliance with PRISMA reporting guidance provides transparency in review methods.</a:t>
            </a:r>
          </a:p>
          <a:p>
            <a:pPr marL="342900" lvl="0" indent="-342900" algn="l" rtl="0">
              <a:lnSpc>
                <a:spcPct val="13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2480"/>
              <a:buChar char="•"/>
            </a:pPr>
            <a:endParaRPr sz="2480" dirty="0"/>
          </a:p>
          <a:p>
            <a:pPr marL="342900" lvl="0" indent="-3860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80"/>
              <a:buChar char="•"/>
            </a:pPr>
            <a:endParaRPr lang="en-US" sz="2480" dirty="0"/>
          </a:p>
          <a:p>
            <a:pPr marL="342900" lvl="0" indent="-3860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80"/>
              <a:buChar char="•"/>
            </a:pPr>
            <a:endParaRPr lang="en-US" sz="2480" dirty="0"/>
          </a:p>
          <a:p>
            <a:pPr marL="342900" lvl="0" indent="-185420" algn="l" rtl="0">
              <a:lnSpc>
                <a:spcPct val="13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2480"/>
              <a:buNone/>
            </a:pPr>
            <a:endParaRPr sz="24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rbel"/>
              <a:buNone/>
            </a:pPr>
            <a:r>
              <a:rPr lang="en-US" dirty="0"/>
              <a:t>PRISMA - Limitations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177421" y="1600200"/>
            <a:ext cx="8509379" cy="496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860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80"/>
              <a:buChar char="•"/>
            </a:pPr>
            <a:r>
              <a:rPr lang="en-US" sz="2480" dirty="0"/>
              <a:t>A given systematic review may actually be an unbiased, comprehensive, systematic  assessment of the literature, but if it’s reported poorly we can’t be sure.</a:t>
            </a:r>
          </a:p>
          <a:p>
            <a:pPr marL="342900" lvl="0" indent="-3860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80"/>
              <a:buChar char="•"/>
            </a:pPr>
            <a:endParaRPr dirty="0"/>
          </a:p>
          <a:p>
            <a:pPr marL="342900" lvl="0" indent="-386080" algn="l" rtl="0">
              <a:lnSpc>
                <a:spcPct val="130000"/>
              </a:lnSpc>
              <a:spcBef>
                <a:spcPts val="496"/>
              </a:spcBef>
              <a:spcAft>
                <a:spcPts val="0"/>
              </a:spcAft>
              <a:buSzPts val="2480"/>
              <a:buChar char="•"/>
            </a:pPr>
            <a:r>
              <a:rPr lang="en-US" sz="2480" dirty="0"/>
              <a:t>Makes it difficult to know the extent to which we can believe its findings. </a:t>
            </a:r>
            <a:endParaRPr sz="2480" dirty="0"/>
          </a:p>
        </p:txBody>
      </p:sp>
    </p:spTree>
    <p:extLst>
      <p:ext uri="{BB962C8B-B14F-4D97-AF65-F5344CB8AC3E}">
        <p14:creationId xmlns:p14="http://schemas.microsoft.com/office/powerpoint/2010/main" val="33047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>
            <a:spLocks noGrp="1"/>
          </p:cNvSpPr>
          <p:nvPr>
            <p:ph type="title"/>
          </p:nvPr>
        </p:nvSpPr>
        <p:spPr>
          <a:xfrm>
            <a:off x="465429" y="1433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 sz="4500"/>
              <a:t>How AMSTAR &amp; PRISMA complement each other</a:t>
            </a:r>
            <a:endParaRPr/>
          </a:p>
        </p:txBody>
      </p:sp>
      <p:pic>
        <p:nvPicPr>
          <p:cNvPr id="227" name="Google Shape;2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29" y="1668439"/>
            <a:ext cx="6289042" cy="3330334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7992" y="5153265"/>
            <a:ext cx="6477048" cy="1349691"/>
          </a:xfrm>
          <a:prstGeom prst="rect">
            <a:avLst/>
          </a:prstGeom>
          <a:noFill/>
          <a:ln w="38100" cap="flat" cmpd="sng">
            <a:solidFill>
              <a:srgbClr val="3399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2cc726ec9_0_1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PRISMA-P for SR protocols</a:t>
            </a:r>
            <a:endParaRPr dirty="0"/>
          </a:p>
        </p:txBody>
      </p:sp>
      <p:sp>
        <p:nvSpPr>
          <p:cNvPr id="221" name="Google Shape;221;g52cc726ec9_0_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-457200"/>
            <a:r>
              <a:rPr lang="en-US" sz="2800" dirty="0"/>
              <a:t>A 17-item checklist intended to facilitate the preparation and reporting of a robust protocol for the systematic review.</a:t>
            </a:r>
          </a:p>
          <a:p>
            <a:pPr indent="-457200"/>
            <a:endParaRPr lang="en-US" sz="2800" dirty="0"/>
          </a:p>
          <a:p>
            <a:pPr indent="-457200"/>
            <a:r>
              <a:rPr lang="en-US" sz="2800" dirty="0"/>
              <a:t>Items have been derived largely from the PRISMA checklist and items of the PROSPERO register.</a:t>
            </a: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rbel"/>
              <a:buNone/>
            </a:pPr>
            <a:r>
              <a:rPr lang="en-US"/>
              <a:t>PRISMA flow-chart</a:t>
            </a:r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body" idx="1"/>
          </p:nvPr>
        </p:nvSpPr>
        <p:spPr>
          <a:xfrm>
            <a:off x="457200" y="1487606"/>
            <a:ext cx="2354239" cy="508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2600"/>
              <a:t>Flow-chart: Illustration and description of study screening process</a:t>
            </a:r>
            <a:endParaRPr/>
          </a:p>
        </p:txBody>
      </p:sp>
      <p:pic>
        <p:nvPicPr>
          <p:cNvPr id="243" name="Google Shape;243;p9" descr="C:\Users\thorvath\Desktop\morestuff\flo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4018" y="1600200"/>
            <a:ext cx="5602782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rbel"/>
              <a:buNone/>
            </a:pPr>
            <a:r>
              <a:rPr lang="en-US"/>
              <a:t>AMSTAR and PRISMA</a:t>
            </a:r>
            <a:endParaRPr/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163773" y="1337482"/>
            <a:ext cx="8843749" cy="532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0"/>
              <a:buChar char="•"/>
            </a:pPr>
            <a:r>
              <a:rPr lang="en-US" sz="2960"/>
              <a:t>A Measurement Tool to Assess Systematic Reviews (AMSTAR)</a:t>
            </a:r>
            <a:endParaRPr sz="2960"/>
          </a:p>
          <a:p>
            <a:pPr marL="3429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60"/>
          </a:p>
          <a:p>
            <a:pPr marL="342900" lvl="0" indent="-342900" algn="l" rtl="0">
              <a:lnSpc>
                <a:spcPct val="13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Char char="•"/>
            </a:pPr>
            <a:r>
              <a:rPr lang="en-US" sz="2960"/>
              <a:t>Preferred Reporting Items for Systematic Reviews and Meta-analyses (PRISMA)</a:t>
            </a:r>
            <a:endParaRPr/>
          </a:p>
          <a:p>
            <a:pPr marL="342900" lvl="0" indent="0" algn="l" rtl="0">
              <a:lnSpc>
                <a:spcPct val="13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3"/>
          <p:cNvGraphicFramePr/>
          <p:nvPr/>
        </p:nvGraphicFramePr>
        <p:xfrm>
          <a:off x="149222" y="177421"/>
          <a:ext cx="8803700" cy="6533050"/>
        </p:xfrm>
        <a:graphic>
          <a:graphicData uri="http://schemas.openxmlformats.org/drawingml/2006/table">
            <a:tbl>
              <a:tblPr firstRow="1" bandRow="1">
                <a:noFill/>
                <a:tableStyleId>{6BF05A96-3C47-46DD-90B6-D00FBF2B120F}</a:tableStyleId>
              </a:tblPr>
              <a:tblGrid>
                <a:gridCol w="440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lt1"/>
                          </a:solidFill>
                        </a:rPr>
                        <a:t>AMSTAR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lt1"/>
                          </a:solidFill>
                        </a:rPr>
                        <a:t>PRISMA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1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Complementary (though they </a:t>
                      </a:r>
                      <a:r>
                        <a:rPr lang="en-US" sz="2000" i="1" u="none" strike="noStrike" cap="none">
                          <a:solidFill>
                            <a:srgbClr val="FFC000"/>
                          </a:solidFill>
                        </a:rPr>
                        <a:t>seem</a:t>
                      </a:r>
                      <a:r>
                        <a:rPr lang="en-US" sz="2000" u="none" strike="noStrike" cap="none"/>
                        <a:t> to overlap a bit)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450">
                <a:tc>
                  <a:txBody>
                    <a:bodyPr/>
                    <a:lstStyle/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 Assesses </a:t>
                      </a:r>
                      <a:r>
                        <a:rPr lang="en-US" sz="2000" b="1" u="none" strike="noStrike" cap="none">
                          <a:solidFill>
                            <a:srgbClr val="3399FF"/>
                          </a:solidFill>
                        </a:rPr>
                        <a:t>methodologica</a:t>
                      </a:r>
                      <a:r>
                        <a:rPr lang="en-US" sz="2000" u="none" strike="noStrike" cap="none">
                          <a:solidFill>
                            <a:srgbClr val="3399FF"/>
                          </a:solidFill>
                        </a:rPr>
                        <a:t>l</a:t>
                      </a:r>
                      <a:r>
                        <a:rPr lang="en-US" sz="2000" u="none" strike="noStrike" cap="none"/>
                        <a:t> quality of SRs: </a:t>
                      </a:r>
                      <a:r>
                        <a:rPr lang="en-US" sz="2000"/>
                        <a:t>“how well it was </a:t>
                      </a:r>
                      <a:r>
                        <a:rPr lang="en-US" sz="2000">
                          <a:solidFill>
                            <a:srgbClr val="FFCC00"/>
                          </a:solidFill>
                        </a:rPr>
                        <a:t>conducted”.</a:t>
                      </a:r>
                      <a:endParaRPr sz="2000"/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•"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 Assesses </a:t>
                      </a:r>
                      <a:r>
                        <a:rPr lang="en-US" sz="2000"/>
                        <a:t>the completeness of </a:t>
                      </a:r>
                      <a:r>
                        <a:rPr lang="en-US" sz="2000" b="1">
                          <a:solidFill>
                            <a:srgbClr val="3399FF"/>
                          </a:solidFill>
                        </a:rPr>
                        <a:t>reporting</a:t>
                      </a:r>
                      <a:r>
                        <a:rPr lang="en-US" sz="2000"/>
                        <a:t> SR methods</a:t>
                      </a:r>
                      <a:r>
                        <a:rPr lang="en-US" sz="2000" u="none" strike="noStrike" cap="none"/>
                        <a:t>: </a:t>
                      </a:r>
                      <a:r>
                        <a:rPr lang="en-US" sz="2000"/>
                        <a:t>“h</a:t>
                      </a:r>
                      <a:r>
                        <a:rPr lang="en-US" sz="2000" u="none" strike="noStrike" cap="none"/>
                        <a:t>ow well it was</a:t>
                      </a:r>
                      <a:r>
                        <a:rPr lang="en-US" sz="2000">
                          <a:solidFill>
                            <a:srgbClr val="FFCC00"/>
                          </a:solidFill>
                        </a:rPr>
                        <a:t> reported”.</a:t>
                      </a:r>
                      <a:endParaRPr sz="2000" u="none" strike="noStrike" cap="none"/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325">
                <a:tc>
                  <a:txBody>
                    <a:bodyPr/>
                    <a:lstStyle/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 16-item checklist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 27-item checklist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4925">
                <a:tc>
                  <a:txBody>
                    <a:bodyPr/>
                    <a:lstStyle/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 Designed to improve the quality and </a:t>
                      </a:r>
                      <a:r>
                        <a:rPr lang="en-US" sz="2000" b="1" u="none" strike="noStrike" cap="none">
                          <a:solidFill>
                            <a:srgbClr val="3399FF"/>
                          </a:solidFill>
                        </a:rPr>
                        <a:t>conduct of SR methods</a:t>
                      </a:r>
                      <a:endParaRPr sz="2000" b="1" u="none" strike="noStrike" cap="none">
                        <a:solidFill>
                          <a:srgbClr val="3399F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 Designed to improve transparency and consistency of </a:t>
                      </a:r>
                      <a:r>
                        <a:rPr lang="en-US" sz="2000" b="1" u="none" strike="noStrike" cap="none">
                          <a:solidFill>
                            <a:srgbClr val="3399FF"/>
                          </a:solidFill>
                        </a:rPr>
                        <a:t>reporting SR methods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2425">
                <a:tc>
                  <a:txBody>
                    <a:bodyPr/>
                    <a:lstStyle/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 e.g.: </a:t>
                      </a:r>
                      <a:r>
                        <a:rPr lang="en-US" sz="2000" b="1" u="none" strike="noStrike" cap="none">
                          <a:solidFill>
                            <a:srgbClr val="3399FF"/>
                          </a:solidFill>
                        </a:rPr>
                        <a:t>Provides criteria for assessing </a:t>
                      </a:r>
                      <a:r>
                        <a:rPr lang="en-US" sz="2000" u="none" strike="noStrike" cap="none"/>
                        <a:t>a literature search as adequate or inadequate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 e.g.: Requires details of the literature search terms and sources used, but </a:t>
                      </a:r>
                      <a:r>
                        <a:rPr lang="en-US" sz="2000" b="1" u="none" strike="noStrike" cap="none">
                          <a:solidFill>
                            <a:srgbClr val="3399FF"/>
                          </a:solidFill>
                        </a:rPr>
                        <a:t>does not distinguish between adequate and inadequate</a:t>
                      </a:r>
                      <a:r>
                        <a:rPr lang="en-US" sz="2000" u="none" strike="noStrike" cap="none"/>
                        <a:t> searches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/>
          <p:nvPr/>
        </p:nvSpPr>
        <p:spPr>
          <a:xfrm>
            <a:off x="485336" y="1161684"/>
            <a:ext cx="8173328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Links to 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AMSTAR 2 checklist: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https://www.bmj.com/content/358/bmj.j4008</a:t>
            </a:r>
            <a:r>
              <a:rPr lang="en-US" sz="2400" dirty="0">
                <a:solidFill>
                  <a:schemeClr val="bg1"/>
                </a:solidFill>
              </a:rPr>
              <a:t> (under data supplement)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sng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en-US" sz="2400" dirty="0">
                <a:hlinkClick r:id="rId4"/>
              </a:rPr>
              <a:t>https://amstar.ca/mascripts/Calc_Checklist.php</a:t>
            </a:r>
            <a:endParaRPr sz="2400" b="0" i="0" u="none" strike="noStrike" cap="none" dirty="0">
              <a:solidFill>
                <a:srgbClr val="4950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rbel"/>
              <a:buNone/>
            </a:pPr>
            <a:r>
              <a:rPr lang="en-US" dirty="0"/>
              <a:t>AMSTAR</a:t>
            </a:r>
            <a:endParaRPr dirty="0"/>
          </a:p>
        </p:txBody>
      </p:sp>
      <p:sp>
        <p:nvSpPr>
          <p:cNvPr id="181" name="Google Shape;181;p4"/>
          <p:cNvSpPr txBox="1">
            <a:spLocks noGrp="1"/>
          </p:cNvSpPr>
          <p:nvPr>
            <p:ph type="body" idx="1"/>
          </p:nvPr>
        </p:nvSpPr>
        <p:spPr>
          <a:xfrm>
            <a:off x="317310" y="1931245"/>
            <a:ext cx="8509379" cy="496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>
              <a:lnSpc>
                <a:spcPct val="140000"/>
              </a:lnSpc>
              <a:spcBef>
                <a:spcPts val="544"/>
              </a:spcBef>
              <a:buSzPts val="2720"/>
            </a:pPr>
            <a:r>
              <a:rPr lang="en-US" sz="2800" dirty="0"/>
              <a:t>Just because it’s a systematic review doesn’t mean it is actually an unbiased, comprehensive, systematic assessment of the literature.</a:t>
            </a:r>
          </a:p>
          <a:p>
            <a:pPr marL="342900">
              <a:lnSpc>
                <a:spcPct val="140000"/>
              </a:lnSpc>
              <a:spcBef>
                <a:spcPts val="544"/>
              </a:spcBef>
              <a:buSzPts val="2720"/>
            </a:pPr>
            <a:endParaRPr lang="en-US" sz="2800" dirty="0"/>
          </a:p>
          <a:p>
            <a:pPr marL="342900" lvl="0" indent="-342900" algn="l" rtl="0">
              <a:lnSpc>
                <a:spcPct val="14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Char char="•"/>
            </a:pPr>
            <a:r>
              <a:rPr lang="en-US" sz="2800" dirty="0"/>
              <a:t>Systematic reviews may have been done quite poorly.</a:t>
            </a:r>
            <a:endParaRPr sz="2800" dirty="0"/>
          </a:p>
          <a:p>
            <a:pPr marL="742950" lvl="1" indent="-285750" algn="l" rtl="0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ts val="2380"/>
              <a:buChar char="–"/>
            </a:pPr>
            <a:r>
              <a:rPr lang="en-US" sz="2380" dirty="0"/>
              <a:t>Not uncommon to see reviews with </a:t>
            </a:r>
            <a:r>
              <a:rPr lang="en-US" sz="2380" i="1" dirty="0"/>
              <a:t>ad hoc </a:t>
            </a:r>
            <a:r>
              <a:rPr lang="en-US" sz="2380" dirty="0"/>
              <a:t>methods, or that have “cut corners”. </a:t>
            </a:r>
          </a:p>
          <a:p>
            <a:pPr marL="457200" lvl="1" indent="0" algn="l" rtl="0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ts val="2380"/>
              <a:buNone/>
            </a:pPr>
            <a:endParaRPr lang="en-US" sz="2380" dirty="0"/>
          </a:p>
          <a:p>
            <a:pPr marL="285750" indent="-285750">
              <a:lnSpc>
                <a:spcPct val="140000"/>
              </a:lnSpc>
              <a:spcBef>
                <a:spcPts val="476"/>
              </a:spcBef>
              <a:buSzPts val="2380"/>
            </a:pPr>
            <a:r>
              <a:rPr lang="en-US" sz="2800" dirty="0"/>
              <a:t>AMSTAR can help to characterize a review’s methodologic quality.</a:t>
            </a:r>
          </a:p>
          <a:p>
            <a:pPr marL="742950" lvl="1" indent="-285750" algn="l" rtl="0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ts val="2380"/>
              <a:buChar char="–"/>
            </a:pPr>
            <a:endParaRPr dirty="0"/>
          </a:p>
          <a:p>
            <a:pPr marL="742950" lvl="1" indent="-285750" algn="l" rtl="0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ts val="2380"/>
              <a:buChar char="–"/>
            </a:pPr>
            <a:endParaRPr dirty="0"/>
          </a:p>
          <a:p>
            <a:pPr marL="342900" lvl="0" indent="-170180" algn="l" rtl="0">
              <a:lnSpc>
                <a:spcPct val="14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None/>
            </a:pPr>
            <a:endParaRPr sz="27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D3B1C-C50A-4E73-96A5-4C7976640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9381"/>
            <a:ext cx="9144000" cy="411446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>
            <a:off x="2156346" y="4244454"/>
            <a:ext cx="996287" cy="2320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A989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rbel"/>
              <a:buNone/>
            </a:pPr>
            <a:r>
              <a:rPr lang="en-US" dirty="0"/>
              <a:t>PRISMA check-list</a:t>
            </a:r>
            <a:endParaRPr dirty="0"/>
          </a:p>
        </p:txBody>
      </p:sp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/>
              <a:t>Two functions: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dirty="0"/>
              <a:t>Helps readers know exactly what was done in the review process.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dirty="0"/>
              <a:t>Helps reviewers report everything they should report in the review.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1097280" y="2979225"/>
            <a:ext cx="70479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http://prisma-statement.org/PRISMAStatement/</a:t>
            </a:r>
            <a:endParaRPr sz="24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F7C1381-4A37-BE4E-B9A5-05B3AFA81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653"/>
            <a:ext cx="9144000" cy="67026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rgbClr val="000000"/>
      </a:dk1>
      <a:lt1>
        <a:srgbClr val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504</Words>
  <Application>Microsoft Macintosh PowerPoint</Application>
  <PresentationFormat>On-screen Show (4:3)</PresentationFormat>
  <Paragraphs>61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Open Sans</vt:lpstr>
      <vt:lpstr>Corbel</vt:lpstr>
      <vt:lpstr>Calibri</vt:lpstr>
      <vt:lpstr>arial</vt:lpstr>
      <vt:lpstr>arial</vt:lpstr>
      <vt:lpstr>Twilight</vt:lpstr>
      <vt:lpstr>Custom Design</vt:lpstr>
      <vt:lpstr>Systematic Reviews (EPI214)</vt:lpstr>
      <vt:lpstr>AMSTAR and PRISMA</vt:lpstr>
      <vt:lpstr>PowerPoint Presentation</vt:lpstr>
      <vt:lpstr>PowerPoint Presentation</vt:lpstr>
      <vt:lpstr>AMSTAR</vt:lpstr>
      <vt:lpstr>REPORTING</vt:lpstr>
      <vt:lpstr>PRISMA check-list</vt:lpstr>
      <vt:lpstr>PowerPoint Presentation</vt:lpstr>
      <vt:lpstr>PowerPoint Presentation</vt:lpstr>
      <vt:lpstr>PowerPoint Presentation</vt:lpstr>
      <vt:lpstr>PRISMA check-list</vt:lpstr>
      <vt:lpstr>PRISMA - Limitations</vt:lpstr>
      <vt:lpstr>How AMSTAR &amp; PRISMA complement each other</vt:lpstr>
      <vt:lpstr>PRISMA-P for SR protocols</vt:lpstr>
      <vt:lpstr>PRISMA flow-chart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Reviews for  Global Health Decision-making  (GH 213)</dc:title>
  <dc:creator>Mohsen Malekinejad</dc:creator>
  <cp:lastModifiedBy>Malekinejad, Mohsen</cp:lastModifiedBy>
  <cp:revision>26</cp:revision>
  <dcterms:created xsi:type="dcterms:W3CDTF">2016-01-04T14:56:55Z</dcterms:created>
  <dcterms:modified xsi:type="dcterms:W3CDTF">2022-05-04T16:21:45Z</dcterms:modified>
</cp:coreProperties>
</file>