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698683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1192768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850285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320233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C088E2-EB35-4911-B6C5-855B5BF8001E}" type="datetimeFigureOut">
              <a:rPr lang="en-US" smtClean="0"/>
              <a:t>5/11/2015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13106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C088E2-EB35-4911-B6C5-855B5BF8001E}" type="datetimeFigureOut">
              <a:rPr lang="en-US" smtClean="0"/>
              <a:t>5/11/2015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347287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C088E2-EB35-4911-B6C5-855B5BF8001E}" type="datetimeFigureOut">
              <a:rPr lang="en-US" smtClean="0"/>
              <a:t>5/11/2015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74286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C088E2-EB35-4911-B6C5-855B5BF8001E}" type="datetimeFigureOut">
              <a:rPr lang="en-US" smtClean="0"/>
              <a:t>5/11/2015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372130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088E2-EB35-4911-B6C5-855B5BF8001E}" type="datetimeFigureOut">
              <a:rPr lang="en-US" smtClean="0"/>
              <a:t>5/11/2015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95435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C088E2-EB35-4911-B6C5-855B5BF8001E}" type="datetimeFigureOut">
              <a:rPr lang="en-US" smtClean="0"/>
              <a:t>5/11/2015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493584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C088E2-EB35-4911-B6C5-855B5BF8001E}" type="datetimeFigureOut">
              <a:rPr lang="en-US" smtClean="0"/>
              <a:t>5/11/2015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382738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C088E2-EB35-4911-B6C5-855B5BF8001E}" type="datetimeFigureOut">
              <a:rPr lang="en-US" smtClean="0"/>
              <a:t>5/11/2015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48780-D7D4-41DC-9178-67CCEEA9FC9F}" type="slidenum">
              <a:rPr lang="en-US" smtClean="0"/>
              <a:t>‹#›</a:t>
            </a:fld>
            <a:endParaRPr lang="en-US"/>
          </a:p>
        </p:txBody>
      </p:sp>
    </p:spTree>
    <p:extLst>
      <p:ext uri="{BB962C8B-B14F-4D97-AF65-F5344CB8AC3E}">
        <p14:creationId xmlns:p14="http://schemas.microsoft.com/office/powerpoint/2010/main" val="3645263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 Subjects Research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05094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4.1.5 Data and Safety Monitoring Plan </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pPr marL="0" indent="0">
              <a:buNone/>
            </a:pPr>
            <a:r>
              <a:rPr lang="en-US" sz="1800" dirty="0" smtClean="0"/>
              <a:t>Needed if you are conducting a clinical trial.</a:t>
            </a:r>
          </a:p>
          <a:p>
            <a:pPr marL="0" indent="0">
              <a:buNone/>
            </a:pPr>
            <a:endParaRPr lang="en-US" sz="1800" dirty="0" smtClean="0"/>
          </a:p>
          <a:p>
            <a:pPr marL="0" indent="0">
              <a:buNone/>
            </a:pPr>
            <a:r>
              <a:rPr lang="en-US" sz="1800" dirty="0" smtClean="0"/>
              <a:t>Clinical Trial. The NIH defines a clinical trial as a research study in which one or more human subjects are prospectively assigned to one or more interventions (which may include placebo or other control) to evaluate the effects of those interventions on health-related biomedical or behavioral outcomes.</a:t>
            </a:r>
          </a:p>
          <a:p>
            <a:pPr marL="0" indent="0">
              <a:buNone/>
            </a:pPr>
            <a:r>
              <a:rPr lang="en-US" sz="1400" dirty="0" smtClean="0"/>
              <a:t> </a:t>
            </a:r>
          </a:p>
          <a:p>
            <a:pPr marL="0" indent="0">
              <a:buNone/>
            </a:pPr>
            <a:r>
              <a:rPr lang="en-US" sz="1400" dirty="0" smtClean="0"/>
              <a:t>An </a:t>
            </a:r>
            <a:r>
              <a:rPr lang="en-US" sz="1400" u="sng" dirty="0" smtClean="0"/>
              <a:t>intervention</a:t>
            </a:r>
            <a:r>
              <a:rPr lang="en-US" sz="1400" dirty="0" smtClean="0"/>
              <a:t> is defined as a manipulation of the subject or subject’s environment for the purpose of modifying one or more health-related biomedical or behavioral processes and/or endpoints. Examples include: drugs/small molecules/compounds; biologics; devices; procedures (e.g., surgical techniques); delivery systems (e.g., telemedicine, face-to-face interviews); strategies to change health-related behavior (e.g., diet, cognitive therapy, exercise, development of new habits); treatment strategies; prevention strategies; and, diagnostic strategies. </a:t>
            </a:r>
          </a:p>
          <a:p>
            <a:pPr marL="0" indent="0">
              <a:buNone/>
            </a:pPr>
            <a:r>
              <a:rPr lang="en-US" sz="1400" dirty="0" smtClean="0"/>
              <a:t> </a:t>
            </a:r>
          </a:p>
          <a:p>
            <a:pPr marL="0" indent="0">
              <a:buNone/>
            </a:pPr>
            <a:r>
              <a:rPr lang="en-US" sz="1400" u="sng" dirty="0" smtClean="0"/>
              <a:t>Health-related biomedical or behavioral outcome </a:t>
            </a:r>
            <a:r>
              <a:rPr lang="en-US" sz="1400" dirty="0" smtClean="0"/>
              <a:t>is defined as the pre-specified goal(s) or condition(s) that reflect the effect of one or more interventions on human subjects’ biomedical or behavioral status, or quality of life. Examples include: positive or negative changes to physiological or biological parameters (e.g., improvement of lung capacity, gene expression); positive or negative changes to psychological or neurodevelopmental parameters (e.g., mood management intervention for smokers; reading comprehension and /or information retention); positive or negative changes to disease processes; positive or negative changes to health-related behaviors; and, positive or negative changes to quality of life. </a:t>
            </a:r>
          </a:p>
          <a:p>
            <a:pPr marL="0" indent="0">
              <a:buNone/>
            </a:pPr>
            <a:endParaRPr lang="en-US" sz="1400" dirty="0" smtClean="0"/>
          </a:p>
          <a:p>
            <a:pPr marL="0" indent="0">
              <a:buNone/>
            </a:pPr>
            <a:r>
              <a:rPr lang="en-US" sz="1400" dirty="0" smtClean="0"/>
              <a:t>http://grants.nih.gov/grants/guide/notice-files/NOT-OD-15-015.html</a:t>
            </a:r>
            <a:endParaRPr lang="en-US" sz="1400" dirty="0"/>
          </a:p>
        </p:txBody>
      </p:sp>
    </p:spTree>
    <p:extLst>
      <p:ext uri="{BB962C8B-B14F-4D97-AF65-F5344CB8AC3E}">
        <p14:creationId xmlns:p14="http://schemas.microsoft.com/office/powerpoint/2010/main" val="298232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Will your study have human subjects?</a:t>
            </a:r>
            <a:endParaRPr lang="en-US" dirty="0"/>
          </a:p>
        </p:txBody>
      </p:sp>
      <p:sp>
        <p:nvSpPr>
          <p:cNvPr id="3" name="Content Placeholder 2"/>
          <p:cNvSpPr>
            <a:spLocks noGrp="1"/>
          </p:cNvSpPr>
          <p:nvPr>
            <p:ph idx="1"/>
          </p:nvPr>
        </p:nvSpPr>
        <p:spPr/>
        <p:txBody>
          <a:bodyPr/>
          <a:lstStyle/>
          <a:p>
            <a:r>
              <a:rPr lang="en-US" dirty="0" smtClean="0"/>
              <a:t>Decision charts</a:t>
            </a:r>
          </a:p>
          <a:p>
            <a:pPr marL="0" indent="0">
              <a:buNone/>
            </a:pPr>
            <a:r>
              <a:rPr lang="en-US" dirty="0" smtClean="0"/>
              <a:t>http://www.hhs.gov/ohrp/policy/checklists/decisioncharts.html </a:t>
            </a:r>
          </a:p>
          <a:p>
            <a:pPr marL="0" indent="0">
              <a:buNone/>
            </a:pPr>
            <a:endParaRPr lang="en-US" dirty="0"/>
          </a:p>
          <a:p>
            <a:pPr marL="0" indent="0">
              <a:buNone/>
            </a:pPr>
            <a:r>
              <a:rPr lang="en-US" dirty="0" smtClean="0"/>
              <a:t>In general, err on the conservative side</a:t>
            </a:r>
          </a:p>
        </p:txBody>
      </p:sp>
    </p:spTree>
    <p:extLst>
      <p:ext uri="{BB962C8B-B14F-4D97-AF65-F5344CB8AC3E}">
        <p14:creationId xmlns:p14="http://schemas.microsoft.com/office/powerpoint/2010/main" val="2843766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lnSpcReduction="10000"/>
          </a:bodyPr>
          <a:lstStyle/>
          <a:p>
            <a:pPr marL="0" lvl="1" indent="0">
              <a:buNone/>
            </a:pPr>
            <a:r>
              <a:rPr lang="en-US" dirty="0" smtClean="0"/>
              <a:t>4.1.1 Risks to Human Subjects </a:t>
            </a:r>
          </a:p>
          <a:p>
            <a:pPr marL="400050" lvl="1" indent="0">
              <a:buNone/>
            </a:pPr>
            <a:r>
              <a:rPr lang="en-US" sz="2400" dirty="0" smtClean="0"/>
              <a:t>a. Human Subjects Involvement, Characteristics, and Design</a:t>
            </a:r>
          </a:p>
          <a:p>
            <a:pPr marL="400050" lvl="1" indent="0">
              <a:buNone/>
            </a:pPr>
            <a:r>
              <a:rPr lang="en-US" sz="2400" dirty="0" smtClean="0"/>
              <a:t>b. Sources of Materials</a:t>
            </a:r>
          </a:p>
          <a:p>
            <a:pPr marL="400050" lvl="1" indent="0">
              <a:buNone/>
            </a:pPr>
            <a:r>
              <a:rPr lang="en-US" sz="2400" dirty="0" smtClean="0"/>
              <a:t>c. Potential Risks </a:t>
            </a:r>
          </a:p>
          <a:p>
            <a:pPr marL="0" indent="0">
              <a:buNone/>
            </a:pPr>
            <a:r>
              <a:rPr lang="en-US" sz="2800" dirty="0" smtClean="0"/>
              <a:t>4.1.2 Adequacy of Protection Against Risks</a:t>
            </a:r>
          </a:p>
          <a:p>
            <a:pPr marL="400050" lvl="1" indent="0">
              <a:buNone/>
            </a:pPr>
            <a:r>
              <a:rPr lang="en-US" sz="2400" dirty="0" smtClean="0"/>
              <a:t>a. Recruitment and Informed Consent</a:t>
            </a:r>
          </a:p>
          <a:p>
            <a:pPr marL="400050" lvl="1" indent="0">
              <a:buNone/>
            </a:pPr>
            <a:r>
              <a:rPr lang="en-US" sz="2400" dirty="0" smtClean="0"/>
              <a:t>b. Protections Against Risk</a:t>
            </a:r>
          </a:p>
          <a:p>
            <a:pPr marL="0" indent="0">
              <a:buNone/>
            </a:pPr>
            <a:r>
              <a:rPr lang="en-US" sz="2800" dirty="0" smtClean="0"/>
              <a:t>4.1.3 Potential Benefits of the Proposed Research to Human Subjects and Others </a:t>
            </a:r>
          </a:p>
          <a:p>
            <a:pPr marL="0" indent="0">
              <a:buNone/>
            </a:pPr>
            <a:r>
              <a:rPr lang="en-US" sz="2800" dirty="0" smtClean="0"/>
              <a:t>4.1.4 Importance of the Knowledge to be Gained </a:t>
            </a:r>
          </a:p>
          <a:p>
            <a:pPr marL="0" indent="0">
              <a:buNone/>
            </a:pP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3047305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fontScale="70000" lnSpcReduction="20000"/>
          </a:bodyPr>
          <a:lstStyle/>
          <a:p>
            <a:pPr marL="0" lvl="1" indent="0">
              <a:buNone/>
            </a:pPr>
            <a:r>
              <a:rPr lang="en-US" dirty="0" smtClean="0"/>
              <a:t>4.1.1 Risks to Human Subjects </a:t>
            </a:r>
          </a:p>
          <a:p>
            <a:pPr marL="400050" lvl="1" indent="0">
              <a:buNone/>
            </a:pPr>
            <a:r>
              <a:rPr lang="en-US" sz="2400" dirty="0" smtClean="0"/>
              <a:t>a. Human Subjects Involvement, Characteristics, and Design</a:t>
            </a:r>
          </a:p>
          <a:p>
            <a:pPr marL="400050" lvl="1" indent="0">
              <a:buNone/>
            </a:pPr>
            <a:endParaRPr lang="en-US" sz="2800" dirty="0" smtClean="0"/>
          </a:p>
          <a:p>
            <a:pPr marL="400050" lvl="1" indent="0">
              <a:buNone/>
            </a:pPr>
            <a:r>
              <a:rPr lang="en-US" dirty="0" smtClean="0"/>
              <a:t>Describe in detail: </a:t>
            </a:r>
          </a:p>
          <a:p>
            <a:pPr marL="857250" lvl="1" indent="-457200"/>
            <a:r>
              <a:rPr lang="en-US" dirty="0" smtClean="0"/>
              <a:t>Who will be in the study (characteristics), detailed inclusion and exclusion. Justify any exclusions or inclusion of vulnerable populations (e.g. prisoners, those under age 21).</a:t>
            </a:r>
          </a:p>
          <a:p>
            <a:pPr marL="857250" lvl="1" indent="-457200"/>
            <a:r>
              <a:rPr lang="en-US" dirty="0"/>
              <a:t>	</a:t>
            </a:r>
            <a:r>
              <a:rPr lang="en-US" dirty="0" smtClean="0"/>
              <a:t>How you will contact them and retention. </a:t>
            </a:r>
          </a:p>
          <a:p>
            <a:pPr marL="857250" lvl="1" indent="-457200"/>
            <a:r>
              <a:rPr lang="en-US" dirty="0" smtClean="0"/>
              <a:t>	All procedures that the participant will experience -- e.g. interviews, blood draws, randomization, behavioral intervention, etc.  </a:t>
            </a:r>
          </a:p>
          <a:p>
            <a:pPr marL="857250" lvl="1" indent="-457200"/>
            <a:r>
              <a:rPr lang="en-US" dirty="0" smtClean="0"/>
              <a:t>Sites other then UCSF where the research will be performed. How data will be maintained across sites.</a:t>
            </a:r>
          </a:p>
          <a:p>
            <a:pPr marL="400050" lvl="1" indent="0">
              <a:buNone/>
            </a:pPr>
            <a:r>
              <a:rPr lang="en-US" sz="2800" dirty="0" smtClean="0"/>
              <a:t>Make sure you are not introducing anything substantiall</a:t>
            </a:r>
            <a:r>
              <a:rPr lang="en-US" dirty="0" smtClean="0"/>
              <a:t>y new – this annoys reviewers.</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2422825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a:bodyPr>
          <a:lstStyle/>
          <a:p>
            <a:pPr marL="0" lvl="1" indent="0">
              <a:buNone/>
            </a:pPr>
            <a:r>
              <a:rPr lang="en-US" dirty="0" smtClean="0"/>
              <a:t>4.1.1 Risks to Human Subjects </a:t>
            </a:r>
          </a:p>
          <a:p>
            <a:pPr marL="400050" lvl="1" indent="0">
              <a:buNone/>
            </a:pPr>
            <a:r>
              <a:rPr lang="en-US" sz="2400" dirty="0" smtClean="0"/>
              <a:t>b. Sources of Materials</a:t>
            </a:r>
          </a:p>
          <a:p>
            <a:pPr marL="400050" lvl="1" indent="0">
              <a:buNone/>
            </a:pPr>
            <a:endParaRPr lang="en-US" sz="2800" dirty="0" smtClean="0"/>
          </a:p>
          <a:p>
            <a:pPr marL="400050" lvl="1" indent="0">
              <a:buNone/>
            </a:pPr>
            <a:r>
              <a:rPr lang="en-US" dirty="0" smtClean="0"/>
              <a:t>Describe in detail:</a:t>
            </a:r>
          </a:p>
          <a:p>
            <a:pPr marL="857250" lvl="1" indent="-457200"/>
            <a:r>
              <a:rPr lang="en-US" sz="2800" dirty="0" smtClean="0"/>
              <a:t>Records and specimens collected</a:t>
            </a:r>
          </a:p>
          <a:p>
            <a:pPr marL="857250" lvl="1" indent="-457200"/>
            <a:r>
              <a:rPr lang="en-US" dirty="0" smtClean="0"/>
              <a:t>How they will be protected, who will have access</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1439820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fontScale="92500" lnSpcReduction="10000"/>
          </a:bodyPr>
          <a:lstStyle/>
          <a:p>
            <a:pPr marL="0" lvl="1" indent="0">
              <a:buNone/>
            </a:pPr>
            <a:r>
              <a:rPr lang="en-US" dirty="0" smtClean="0"/>
              <a:t>4.1.1 Risks to Human Subjects </a:t>
            </a:r>
          </a:p>
          <a:p>
            <a:pPr marL="400050" lvl="1" indent="0">
              <a:buNone/>
            </a:pPr>
            <a:r>
              <a:rPr lang="en-US" sz="2400" dirty="0" smtClean="0"/>
              <a:t>c. Potential Risks </a:t>
            </a:r>
          </a:p>
          <a:p>
            <a:pPr marL="0" indent="0">
              <a:buNone/>
            </a:pPr>
            <a:endParaRPr lang="en-US" sz="2800" dirty="0" smtClean="0"/>
          </a:p>
          <a:p>
            <a:pPr marL="0" indent="0">
              <a:buNone/>
            </a:pPr>
            <a:r>
              <a:rPr lang="en-US" sz="2800" dirty="0" smtClean="0"/>
              <a:t>Describe the potential risks to participants:</a:t>
            </a:r>
          </a:p>
          <a:p>
            <a:r>
              <a:rPr lang="en-US" sz="2800" dirty="0" smtClean="0"/>
              <a:t>Loss of confidentiality and what that could cause</a:t>
            </a:r>
          </a:p>
          <a:p>
            <a:r>
              <a:rPr lang="en-US" sz="2800" dirty="0" smtClean="0"/>
              <a:t>Physical risks of procedures</a:t>
            </a:r>
          </a:p>
          <a:p>
            <a:r>
              <a:rPr lang="en-US" sz="2800" dirty="0" smtClean="0"/>
              <a:t>Emotional risks of procedures?</a:t>
            </a:r>
          </a:p>
          <a:p>
            <a:r>
              <a:rPr lang="en-US" sz="2800" dirty="0" smtClean="0"/>
              <a:t>Note the magnitude – how big or small is the potential risk</a:t>
            </a:r>
          </a:p>
          <a:p>
            <a:r>
              <a:rPr lang="en-US" sz="2800" dirty="0" smtClean="0"/>
              <a:t>Note alternatives – usually to not participate in the study</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2506490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a:bodyPr>
          <a:lstStyle/>
          <a:p>
            <a:pPr marL="0" indent="0">
              <a:buNone/>
            </a:pPr>
            <a:r>
              <a:rPr lang="en-US" sz="2800" dirty="0" smtClean="0"/>
              <a:t>4.1.2 Adequacy of Protection Against Risks</a:t>
            </a:r>
          </a:p>
          <a:p>
            <a:pPr marL="400050" lvl="1" indent="0">
              <a:buNone/>
            </a:pPr>
            <a:r>
              <a:rPr lang="en-US" sz="2400" dirty="0" smtClean="0"/>
              <a:t>a. Recruitment and Informed Consent</a:t>
            </a:r>
          </a:p>
          <a:p>
            <a:pPr marL="0" indent="0">
              <a:buNone/>
            </a:pPr>
            <a:endParaRPr lang="en-US" sz="2800" dirty="0" smtClean="0"/>
          </a:p>
          <a:p>
            <a:r>
              <a:rPr lang="en-US" sz="2800" dirty="0" smtClean="0"/>
              <a:t>Re-iterate your recruitment plan</a:t>
            </a:r>
          </a:p>
          <a:p>
            <a:r>
              <a:rPr lang="en-US" sz="2800" dirty="0" smtClean="0"/>
              <a:t>Describe in detail the informed consent process – get text from others but make sure the plan is appropriate for your population</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374163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a:bodyPr>
          <a:lstStyle/>
          <a:p>
            <a:pPr marL="0" indent="0">
              <a:buNone/>
            </a:pPr>
            <a:r>
              <a:rPr lang="en-US" sz="2800" dirty="0" smtClean="0"/>
              <a:t>4.1.2 Adequacy of Protection Against Risks</a:t>
            </a:r>
          </a:p>
          <a:p>
            <a:pPr marL="400050" lvl="1" indent="0">
              <a:buNone/>
            </a:pPr>
            <a:r>
              <a:rPr lang="en-US" sz="2400" dirty="0" smtClean="0"/>
              <a:t>b. Protections Against Risk</a:t>
            </a:r>
          </a:p>
          <a:p>
            <a:pPr marL="0" indent="0">
              <a:buNone/>
            </a:pPr>
            <a:endParaRPr lang="en-US" sz="2800" dirty="0" smtClean="0"/>
          </a:p>
          <a:p>
            <a:pPr marL="0" indent="0">
              <a:buNone/>
            </a:pPr>
            <a:r>
              <a:rPr lang="en-US" sz="2800" dirty="0" smtClean="0"/>
              <a:t>Describe what you are going to do to minimize the risks you stated in section 4.1.1.c</a:t>
            </a:r>
          </a:p>
          <a:p>
            <a:pPr marL="0" indent="0">
              <a:buNone/>
            </a:pPr>
            <a:r>
              <a:rPr lang="en-US" sz="2800" dirty="0" smtClean="0"/>
              <a:t>Do not forget data protections / confidentiality</a:t>
            </a:r>
          </a:p>
          <a:p>
            <a:pPr marL="0" indent="0">
              <a:buNone/>
            </a:pPr>
            <a:r>
              <a:rPr lang="en-US" sz="2800" dirty="0" smtClean="0"/>
              <a:t>Include monitoring for and reporting of adverse events</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226550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endParaRPr lang="en-US" dirty="0" smtClean="0"/>
          </a:p>
        </p:txBody>
      </p:sp>
      <p:sp>
        <p:nvSpPr>
          <p:cNvPr id="3" name="Content Placeholder 2"/>
          <p:cNvSpPr>
            <a:spLocks noGrp="1"/>
          </p:cNvSpPr>
          <p:nvPr>
            <p:ph idx="1"/>
          </p:nvPr>
        </p:nvSpPr>
        <p:spPr/>
        <p:txBody>
          <a:bodyPr>
            <a:normAutofit/>
          </a:bodyPr>
          <a:lstStyle/>
          <a:p>
            <a:pPr marL="0" indent="0">
              <a:buNone/>
            </a:pPr>
            <a:r>
              <a:rPr lang="en-US" sz="2800" dirty="0" smtClean="0"/>
              <a:t>4.1.3 Potential Benefits of the Proposed Research to Human Subjects and Others </a:t>
            </a:r>
          </a:p>
          <a:p>
            <a:pPr lvl="1"/>
            <a:r>
              <a:rPr lang="en-US" sz="2400" dirty="0" smtClean="0"/>
              <a:t>State any direct benefits to the participants</a:t>
            </a:r>
          </a:p>
          <a:p>
            <a:pPr lvl="1"/>
            <a:r>
              <a:rPr lang="en-US" sz="2400" dirty="0" smtClean="0"/>
              <a:t>State why the risk/benefit ratio is reasonable</a:t>
            </a:r>
          </a:p>
          <a:p>
            <a:pPr marL="0" indent="0">
              <a:buNone/>
            </a:pPr>
            <a:r>
              <a:rPr lang="en-US" sz="2800" dirty="0" smtClean="0"/>
              <a:t>4.1.4 Importance of the Knowledge to be Gained </a:t>
            </a:r>
          </a:p>
          <a:p>
            <a:pPr marL="0" lvl="1" indent="0">
              <a:buNone/>
            </a:pPr>
            <a:r>
              <a:rPr lang="en-US" sz="2400" dirty="0" smtClean="0"/>
              <a:t>1-2 sentences about why the research is important</a:t>
            </a:r>
          </a:p>
          <a:p>
            <a:pPr marL="0" indent="0">
              <a:buNone/>
            </a:pPr>
            <a:endParaRPr lang="en-US" sz="2800" dirty="0" smtClean="0"/>
          </a:p>
          <a:p>
            <a:pPr marL="0" indent="0">
              <a:buNone/>
            </a:pP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3852327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668</Words>
  <Application>Microsoft Office PowerPoint</Application>
  <PresentationFormat>On-screen Show (4:3)</PresentationFormat>
  <Paragraphs>79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Human Subjects Research</vt:lpstr>
      <vt:lpstr>Will your study have human subjects?</vt:lpstr>
      <vt:lpstr>4.1 Protection of Human Subjects</vt:lpstr>
      <vt:lpstr>4.1 Protection of Human Subjects</vt:lpstr>
      <vt:lpstr>4.1 Protection of Human Subjects</vt:lpstr>
      <vt:lpstr>4.1 Protection of Human Subjects</vt:lpstr>
      <vt:lpstr>4.1 Protection of Human Subjects</vt:lpstr>
      <vt:lpstr>4.1 Protection of Human Subjects</vt:lpstr>
      <vt:lpstr>4.1 Protection of Human Subjects</vt:lpstr>
      <vt:lpstr>4.1.5 Data and Safety Monitoring Plan </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Subjects Research</dc:title>
  <dc:creator>jhahn</dc:creator>
  <cp:lastModifiedBy>jhahn</cp:lastModifiedBy>
  <cp:revision>8</cp:revision>
  <dcterms:created xsi:type="dcterms:W3CDTF">2015-05-11T18:24:47Z</dcterms:created>
  <dcterms:modified xsi:type="dcterms:W3CDTF">2015-05-11T19:25:30Z</dcterms:modified>
</cp:coreProperties>
</file>