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302" r:id="rId2"/>
    <p:sldId id="317" r:id="rId3"/>
    <p:sldId id="308" r:id="rId4"/>
    <p:sldId id="325" r:id="rId5"/>
    <p:sldId id="318" r:id="rId6"/>
    <p:sldId id="314" r:id="rId7"/>
    <p:sldId id="257" r:id="rId8"/>
    <p:sldId id="315" r:id="rId9"/>
    <p:sldId id="258" r:id="rId10"/>
    <p:sldId id="260" r:id="rId11"/>
    <p:sldId id="261" r:id="rId12"/>
    <p:sldId id="270" r:id="rId13"/>
    <p:sldId id="271" r:id="rId14"/>
    <p:sldId id="272" r:id="rId15"/>
    <p:sldId id="273" r:id="rId16"/>
    <p:sldId id="274" r:id="rId17"/>
    <p:sldId id="275" r:id="rId18"/>
    <p:sldId id="276" r:id="rId19"/>
    <p:sldId id="263" r:id="rId20"/>
    <p:sldId id="262" r:id="rId21"/>
    <p:sldId id="303" r:id="rId22"/>
    <p:sldId id="319" r:id="rId23"/>
    <p:sldId id="320" r:id="rId24"/>
    <p:sldId id="321" r:id="rId25"/>
    <p:sldId id="322" r:id="rId26"/>
    <p:sldId id="264" r:id="rId27"/>
    <p:sldId id="265" r:id="rId28"/>
    <p:sldId id="266" r:id="rId29"/>
    <p:sldId id="323" r:id="rId30"/>
    <p:sldId id="300" r:id="rId31"/>
    <p:sldId id="301" r:id="rId32"/>
    <p:sldId id="281" r:id="rId33"/>
    <p:sldId id="282" r:id="rId34"/>
    <p:sldId id="284" r:id="rId35"/>
    <p:sldId id="285" r:id="rId36"/>
    <p:sldId id="286" r:id="rId37"/>
    <p:sldId id="287" r:id="rId38"/>
    <p:sldId id="289" r:id="rId39"/>
    <p:sldId id="290" r:id="rId40"/>
    <p:sldId id="292" r:id="rId41"/>
    <p:sldId id="293" r:id="rId42"/>
    <p:sldId id="326" r:id="rId43"/>
    <p:sldId id="291" r:id="rId44"/>
    <p:sldId id="294" r:id="rId45"/>
    <p:sldId id="297" r:id="rId46"/>
    <p:sldId id="298" r:id="rId47"/>
    <p:sldId id="299" r:id="rId48"/>
    <p:sldId id="324" r:id="rId49"/>
    <p:sldId id="256" r:id="rId5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4"/>
    <p:restoredTop sz="94663"/>
  </p:normalViewPr>
  <p:slideViewPr>
    <p:cSldViewPr snapToGrid="0" snapToObjects="1">
      <p:cViewPr varScale="1">
        <p:scale>
          <a:sx n="131" d="100"/>
          <a:sy n="131" d="100"/>
        </p:scale>
        <p:origin x="-1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299311E-C9EC-BC4F-B945-83CFD7BB34AC}" type="datetimeFigureOut">
              <a:rPr lang="en-US" smtClean="0"/>
              <a:t>1/7/20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81E2BE7-F66A-9344-9948-345AA704E05D}" type="slidenum">
              <a:rPr lang="en-US" smtClean="0"/>
              <a:t>‹#›</a:t>
            </a:fld>
            <a:endParaRPr lang="en-US"/>
          </a:p>
        </p:txBody>
      </p:sp>
    </p:spTree>
    <p:extLst>
      <p:ext uri="{BB962C8B-B14F-4D97-AF65-F5344CB8AC3E}">
        <p14:creationId xmlns:p14="http://schemas.microsoft.com/office/powerpoint/2010/main" val="666217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1E0109E-8EDF-2A45-A9D3-4E2EF5403D27}" type="datetimeFigureOut">
              <a:rPr lang="en-US" smtClean="0"/>
              <a:t>1/7/20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33F77BA-7B77-EB44-857B-CE7BDFE4EDB4}" type="slidenum">
              <a:rPr lang="en-US" smtClean="0"/>
              <a:t>‹#›</a:t>
            </a:fld>
            <a:endParaRPr lang="en-US"/>
          </a:p>
        </p:txBody>
      </p:sp>
    </p:spTree>
    <p:extLst>
      <p:ext uri="{BB962C8B-B14F-4D97-AF65-F5344CB8AC3E}">
        <p14:creationId xmlns:p14="http://schemas.microsoft.com/office/powerpoint/2010/main" val="35700479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II clinical programs historically experience the lowest success rate of the four phases of development. </a:t>
            </a:r>
          </a:p>
          <a:p>
            <a:r>
              <a:rPr lang="en-US" dirty="0"/>
              <a:t>But that’s intended!! Goal is to weed out drugs found not to work as planned, or with toxic effects.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Worse, treatment effects that appear large at phase 2 are often not reproduced in phase 3 trials (type-2 error). **</a:t>
            </a:r>
            <a:endParaRPr lang="en-US" dirty="0"/>
          </a:p>
          <a:p>
            <a:endParaRPr lang="en-US" dirty="0"/>
          </a:p>
          <a:p>
            <a:r>
              <a:rPr lang="en-US" sz="1200" kern="1200" dirty="0">
                <a:solidFill>
                  <a:schemeClr val="tx1"/>
                </a:solidFill>
                <a:effectLst/>
                <a:latin typeface="+mn-lt"/>
                <a:ea typeface="+mn-ea"/>
                <a:cs typeface="+mn-cs"/>
              </a:rPr>
              <a:t>Some trials combine Phase I and Phase II, and test both efficacy and toxicity. </a:t>
            </a:r>
          </a:p>
          <a:p>
            <a:r>
              <a:rPr lang="en-US" sz="1200" kern="1200" dirty="0">
                <a:solidFill>
                  <a:schemeClr val="tx1"/>
                </a:solidFill>
                <a:effectLst/>
                <a:latin typeface="+mn-lt"/>
                <a:ea typeface="+mn-ea"/>
                <a:cs typeface="+mn-cs"/>
              </a:rPr>
              <a:t>Some trials combine Phase II and Phase III, and test both mechanisms and clinical outcomes. </a:t>
            </a:r>
          </a:p>
          <a:p>
            <a:endParaRPr lang="en-US" dirty="0"/>
          </a:p>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3</a:t>
            </a:fld>
            <a:endParaRPr lang="en-US"/>
          </a:p>
        </p:txBody>
      </p:sp>
    </p:spTree>
    <p:extLst>
      <p:ext uri="{BB962C8B-B14F-4D97-AF65-F5344CB8AC3E}">
        <p14:creationId xmlns:p14="http://schemas.microsoft.com/office/powerpoint/2010/main" val="3614979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22</a:t>
            </a:fld>
            <a:endParaRPr lang="en-US"/>
          </a:p>
        </p:txBody>
      </p:sp>
    </p:spTree>
    <p:extLst>
      <p:ext uri="{BB962C8B-B14F-4D97-AF65-F5344CB8AC3E}">
        <p14:creationId xmlns:p14="http://schemas.microsoft.com/office/powerpoint/2010/main" val="3132641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Does not address unmeasured covariates .  Also, </a:t>
            </a:r>
            <a:r>
              <a:rPr lang="en-US" sz="1200" dirty="0"/>
              <a:t>in the course of balancing covariates, it may — literally — cause outcome </a:t>
            </a:r>
            <a:r>
              <a:rPr lang="en-US" sz="1200" i="1" dirty="0"/>
              <a:t>imbalance</a:t>
            </a:r>
            <a:r>
              <a:rPr lang="en-US" sz="1200" dirty="0"/>
              <a:t>! </a:t>
            </a:r>
            <a:endParaRPr lang="en-US" sz="1400" dirty="0"/>
          </a:p>
          <a:p>
            <a:endParaRPr lang="en-US" dirty="0"/>
          </a:p>
          <a:p>
            <a:r>
              <a:rPr lang="en-US" sz="2000" dirty="0"/>
              <a:t>Depends on sample size -- &gt; covariate</a:t>
            </a:r>
            <a:r>
              <a:rPr lang="en-US" sz="2000" baseline="0" dirty="0"/>
              <a:t>-adjusted randomization </a:t>
            </a:r>
            <a:endParaRPr lang="en-US" sz="2000" dirty="0"/>
          </a:p>
          <a:p>
            <a:pPr lvl="1"/>
            <a:r>
              <a:rPr lang="en-US" sz="1800" dirty="0"/>
              <a:t>Large trials:  Modeling provides better implicit matching for multiple covariates </a:t>
            </a:r>
          </a:p>
          <a:p>
            <a:pPr lvl="1"/>
            <a:r>
              <a:rPr lang="en-US" sz="1800" dirty="0"/>
              <a:t>Small trials:  Minimization ensures relevant covariate combinations are represented </a:t>
            </a:r>
          </a:p>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24</a:t>
            </a:fld>
            <a:endParaRPr lang="en-US"/>
          </a:p>
        </p:txBody>
      </p:sp>
    </p:spTree>
    <p:extLst>
      <p:ext uri="{BB962C8B-B14F-4D97-AF65-F5344CB8AC3E}">
        <p14:creationId xmlns:p14="http://schemas.microsoft.com/office/powerpoint/2010/main" val="815847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63 -- 71</a:t>
            </a:r>
          </a:p>
        </p:txBody>
      </p:sp>
      <p:sp>
        <p:nvSpPr>
          <p:cNvPr id="4" name="Slide Number Placeholder 3"/>
          <p:cNvSpPr>
            <a:spLocks noGrp="1"/>
          </p:cNvSpPr>
          <p:nvPr>
            <p:ph type="sldNum" sz="quarter" idx="10"/>
          </p:nvPr>
        </p:nvSpPr>
        <p:spPr/>
        <p:txBody>
          <a:bodyPr/>
          <a:lstStyle/>
          <a:p>
            <a:fld id="{533F77BA-7B77-EB44-857B-CE7BDFE4EDB4}" type="slidenum">
              <a:rPr lang="en-US" smtClean="0"/>
              <a:t>25</a:t>
            </a:fld>
            <a:endParaRPr lang="en-US"/>
          </a:p>
        </p:txBody>
      </p:sp>
    </p:spTree>
    <p:extLst>
      <p:ext uri="{BB962C8B-B14F-4D97-AF65-F5344CB8AC3E}">
        <p14:creationId xmlns:p14="http://schemas.microsoft.com/office/powerpoint/2010/main" val="290491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a:solidFill>
                  <a:srgbClr val="0000FF"/>
                </a:solidFill>
                <a:sym typeface="Wingdings"/>
              </a:rPr>
              <a:t>Twins are randomized within blocks / strata.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a:solidFill>
                  <a:srgbClr val="0000FF"/>
                </a:solidFill>
                <a:sym typeface="Wingdings"/>
              </a:rPr>
              <a:t>Note that use of perfect twins controls for baseline covariates. </a:t>
            </a:r>
          </a:p>
          <a:p>
            <a:r>
              <a:rPr lang="en-US" dirty="0"/>
              <a:t>Since we sample</a:t>
            </a:r>
            <a:r>
              <a:rPr lang="en-US" baseline="0" dirty="0"/>
              <a:t> a single population, covariates are the same in arms A and B as N increases. </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28</a:t>
            </a:fld>
            <a:endParaRPr lang="en-US"/>
          </a:p>
        </p:txBody>
      </p:sp>
    </p:spTree>
    <p:extLst>
      <p:ext uri="{BB962C8B-B14F-4D97-AF65-F5344CB8AC3E}">
        <p14:creationId xmlns:p14="http://schemas.microsoft.com/office/powerpoint/2010/main" val="550379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65</a:t>
            </a:r>
          </a:p>
        </p:txBody>
      </p:sp>
      <p:sp>
        <p:nvSpPr>
          <p:cNvPr id="4" name="Slide Number Placeholder 3"/>
          <p:cNvSpPr>
            <a:spLocks noGrp="1"/>
          </p:cNvSpPr>
          <p:nvPr>
            <p:ph type="sldNum" sz="quarter" idx="10"/>
          </p:nvPr>
        </p:nvSpPr>
        <p:spPr/>
        <p:txBody>
          <a:bodyPr/>
          <a:lstStyle/>
          <a:p>
            <a:fld id="{533F77BA-7B77-EB44-857B-CE7BDFE4EDB4}" type="slidenum">
              <a:rPr lang="en-US" smtClean="0"/>
              <a:t>29</a:t>
            </a:fld>
            <a:endParaRPr lang="en-US"/>
          </a:p>
        </p:txBody>
      </p:sp>
    </p:spTree>
    <p:extLst>
      <p:ext uri="{BB962C8B-B14F-4D97-AF65-F5344CB8AC3E}">
        <p14:creationId xmlns:p14="http://schemas.microsoft.com/office/powerpoint/2010/main" val="1615228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65</a:t>
            </a:r>
          </a:p>
        </p:txBody>
      </p:sp>
      <p:sp>
        <p:nvSpPr>
          <p:cNvPr id="4" name="Slide Number Placeholder 3"/>
          <p:cNvSpPr>
            <a:spLocks noGrp="1"/>
          </p:cNvSpPr>
          <p:nvPr>
            <p:ph type="sldNum" sz="quarter" idx="10"/>
          </p:nvPr>
        </p:nvSpPr>
        <p:spPr/>
        <p:txBody>
          <a:bodyPr/>
          <a:lstStyle/>
          <a:p>
            <a:fld id="{533F77BA-7B77-EB44-857B-CE7BDFE4EDB4}" type="slidenum">
              <a:rPr lang="en-US" smtClean="0"/>
              <a:t>30</a:t>
            </a:fld>
            <a:endParaRPr lang="en-US"/>
          </a:p>
        </p:txBody>
      </p:sp>
    </p:spTree>
    <p:extLst>
      <p:ext uri="{BB962C8B-B14F-4D97-AF65-F5344CB8AC3E}">
        <p14:creationId xmlns:p14="http://schemas.microsoft.com/office/powerpoint/2010/main" val="161522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65</a:t>
            </a:r>
          </a:p>
        </p:txBody>
      </p:sp>
      <p:sp>
        <p:nvSpPr>
          <p:cNvPr id="4" name="Slide Number Placeholder 3"/>
          <p:cNvSpPr>
            <a:spLocks noGrp="1"/>
          </p:cNvSpPr>
          <p:nvPr>
            <p:ph type="sldNum" sz="quarter" idx="10"/>
          </p:nvPr>
        </p:nvSpPr>
        <p:spPr/>
        <p:txBody>
          <a:bodyPr/>
          <a:lstStyle/>
          <a:p>
            <a:fld id="{533F77BA-7B77-EB44-857B-CE7BDFE4EDB4}" type="slidenum">
              <a:rPr lang="en-US" smtClean="0"/>
              <a:t>31</a:t>
            </a:fld>
            <a:endParaRPr lang="en-US"/>
          </a:p>
        </p:txBody>
      </p:sp>
    </p:spTree>
    <p:extLst>
      <p:ext uri="{BB962C8B-B14F-4D97-AF65-F5344CB8AC3E}">
        <p14:creationId xmlns:p14="http://schemas.microsoft.com/office/powerpoint/2010/main" val="1615228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72 -- 78</a:t>
            </a:r>
          </a:p>
        </p:txBody>
      </p:sp>
      <p:sp>
        <p:nvSpPr>
          <p:cNvPr id="4" name="Slide Number Placeholder 3"/>
          <p:cNvSpPr>
            <a:spLocks noGrp="1"/>
          </p:cNvSpPr>
          <p:nvPr>
            <p:ph type="sldNum" sz="quarter" idx="10"/>
          </p:nvPr>
        </p:nvSpPr>
        <p:spPr/>
        <p:txBody>
          <a:bodyPr/>
          <a:lstStyle/>
          <a:p>
            <a:fld id="{533F77BA-7B77-EB44-857B-CE7BDFE4EDB4}" type="slidenum">
              <a:rPr lang="en-US" smtClean="0"/>
              <a:t>32</a:t>
            </a:fld>
            <a:endParaRPr lang="en-US"/>
          </a:p>
        </p:txBody>
      </p:sp>
    </p:spTree>
    <p:extLst>
      <p:ext uri="{BB962C8B-B14F-4D97-AF65-F5344CB8AC3E}">
        <p14:creationId xmlns:p14="http://schemas.microsoft.com/office/powerpoint/2010/main" val="4014785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Missing data, 79 – 91; Sensitivity, 92 – 103  </a:t>
            </a:r>
          </a:p>
        </p:txBody>
      </p:sp>
      <p:sp>
        <p:nvSpPr>
          <p:cNvPr id="4" name="Slide Number Placeholder 3"/>
          <p:cNvSpPr>
            <a:spLocks noGrp="1"/>
          </p:cNvSpPr>
          <p:nvPr>
            <p:ph type="sldNum" sz="quarter" idx="10"/>
          </p:nvPr>
        </p:nvSpPr>
        <p:spPr/>
        <p:txBody>
          <a:bodyPr/>
          <a:lstStyle/>
          <a:p>
            <a:fld id="{533F77BA-7B77-EB44-857B-CE7BDFE4EDB4}" type="slidenum">
              <a:rPr lang="en-US" smtClean="0"/>
              <a:t>33</a:t>
            </a:fld>
            <a:endParaRPr lang="en-US"/>
          </a:p>
        </p:txBody>
      </p:sp>
    </p:spTree>
    <p:extLst>
      <p:ext uri="{BB962C8B-B14F-4D97-AF65-F5344CB8AC3E}">
        <p14:creationId xmlns:p14="http://schemas.microsoft.com/office/powerpoint/2010/main" val="4015967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104</a:t>
            </a:r>
          </a:p>
        </p:txBody>
      </p:sp>
      <p:sp>
        <p:nvSpPr>
          <p:cNvPr id="4" name="Slide Number Placeholder 3"/>
          <p:cNvSpPr>
            <a:spLocks noGrp="1"/>
          </p:cNvSpPr>
          <p:nvPr>
            <p:ph type="sldNum" sz="quarter" idx="10"/>
          </p:nvPr>
        </p:nvSpPr>
        <p:spPr/>
        <p:txBody>
          <a:bodyPr/>
          <a:lstStyle/>
          <a:p>
            <a:fld id="{533F77BA-7B77-EB44-857B-CE7BDFE4EDB4}" type="slidenum">
              <a:rPr lang="en-US" smtClean="0"/>
              <a:t>34</a:t>
            </a:fld>
            <a:endParaRPr lang="en-US"/>
          </a:p>
        </p:txBody>
      </p:sp>
    </p:spTree>
    <p:extLst>
      <p:ext uri="{BB962C8B-B14F-4D97-AF65-F5344CB8AC3E}">
        <p14:creationId xmlns:p14="http://schemas.microsoft.com/office/powerpoint/2010/main" val="76621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trial schema is typically presented in the study protocol.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Can show treatment times.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Can show assessment times for primary outcome.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Participant experience is usually longitudinal:  Screening period; Intervention period; Follow-up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itchFamily="2" charset="2"/>
              </a:rPr>
              <a:t> But this could happen on one day (Phase I) or be spread over time (Phase II-IV). </a:t>
            </a:r>
            <a:r>
              <a:rPr lang="en-US" sz="1200" dirty="0"/>
              <a:t> </a:t>
            </a:r>
          </a:p>
          <a:p>
            <a:pPr marL="0" lv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53BCCA8E-E054-4945-93F6-8F3E2A7D5A26}" type="slidenum">
              <a:rPr lang="en-US" smtClean="0"/>
              <a:t>4</a:t>
            </a:fld>
            <a:endParaRPr lang="en-US"/>
          </a:p>
        </p:txBody>
      </p:sp>
    </p:spTree>
    <p:extLst>
      <p:ext uri="{BB962C8B-B14F-4D97-AF65-F5344CB8AC3E}">
        <p14:creationId xmlns:p14="http://schemas.microsoft.com/office/powerpoint/2010/main" val="4173935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105</a:t>
            </a:r>
          </a:p>
        </p:txBody>
      </p:sp>
      <p:sp>
        <p:nvSpPr>
          <p:cNvPr id="4" name="Slide Number Placeholder 3"/>
          <p:cNvSpPr>
            <a:spLocks noGrp="1"/>
          </p:cNvSpPr>
          <p:nvPr>
            <p:ph type="sldNum" sz="quarter" idx="10"/>
          </p:nvPr>
        </p:nvSpPr>
        <p:spPr/>
        <p:txBody>
          <a:bodyPr/>
          <a:lstStyle/>
          <a:p>
            <a:fld id="{533F77BA-7B77-EB44-857B-CE7BDFE4EDB4}" type="slidenum">
              <a:rPr lang="en-US" smtClean="0"/>
              <a:t>35</a:t>
            </a:fld>
            <a:endParaRPr lang="en-US"/>
          </a:p>
        </p:txBody>
      </p:sp>
    </p:spTree>
    <p:extLst>
      <p:ext uri="{BB962C8B-B14F-4D97-AF65-F5344CB8AC3E}">
        <p14:creationId xmlns:p14="http://schemas.microsoft.com/office/powerpoint/2010/main" val="2161445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110</a:t>
            </a:r>
          </a:p>
        </p:txBody>
      </p:sp>
      <p:sp>
        <p:nvSpPr>
          <p:cNvPr id="4" name="Slide Number Placeholder 3"/>
          <p:cNvSpPr>
            <a:spLocks noGrp="1"/>
          </p:cNvSpPr>
          <p:nvPr>
            <p:ph type="sldNum" sz="quarter" idx="10"/>
          </p:nvPr>
        </p:nvSpPr>
        <p:spPr/>
        <p:txBody>
          <a:bodyPr/>
          <a:lstStyle/>
          <a:p>
            <a:fld id="{533F77BA-7B77-EB44-857B-CE7BDFE4EDB4}" type="slidenum">
              <a:rPr lang="en-US" smtClean="0"/>
              <a:t>38</a:t>
            </a:fld>
            <a:endParaRPr lang="en-US"/>
          </a:p>
        </p:txBody>
      </p:sp>
    </p:spTree>
    <p:extLst>
      <p:ext uri="{BB962C8B-B14F-4D97-AF65-F5344CB8AC3E}">
        <p14:creationId xmlns:p14="http://schemas.microsoft.com/office/powerpoint/2010/main" val="2619588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112</a:t>
            </a:r>
          </a:p>
        </p:txBody>
      </p:sp>
      <p:sp>
        <p:nvSpPr>
          <p:cNvPr id="4" name="Slide Number Placeholder 3"/>
          <p:cNvSpPr>
            <a:spLocks noGrp="1"/>
          </p:cNvSpPr>
          <p:nvPr>
            <p:ph type="sldNum" sz="quarter" idx="10"/>
          </p:nvPr>
        </p:nvSpPr>
        <p:spPr/>
        <p:txBody>
          <a:bodyPr/>
          <a:lstStyle/>
          <a:p>
            <a:fld id="{533F77BA-7B77-EB44-857B-CE7BDFE4EDB4}" type="slidenum">
              <a:rPr lang="en-US" smtClean="0"/>
              <a:t>39</a:t>
            </a:fld>
            <a:endParaRPr lang="en-US"/>
          </a:p>
        </p:txBody>
      </p:sp>
    </p:spTree>
    <p:extLst>
      <p:ext uri="{BB962C8B-B14F-4D97-AF65-F5344CB8AC3E}">
        <p14:creationId xmlns:p14="http://schemas.microsoft.com/office/powerpoint/2010/main" val="3178794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119</a:t>
            </a:r>
          </a:p>
        </p:txBody>
      </p:sp>
      <p:sp>
        <p:nvSpPr>
          <p:cNvPr id="4" name="Slide Number Placeholder 3"/>
          <p:cNvSpPr>
            <a:spLocks noGrp="1"/>
          </p:cNvSpPr>
          <p:nvPr>
            <p:ph type="sldNum" sz="quarter" idx="10"/>
          </p:nvPr>
        </p:nvSpPr>
        <p:spPr/>
        <p:txBody>
          <a:bodyPr/>
          <a:lstStyle/>
          <a:p>
            <a:fld id="{533F77BA-7B77-EB44-857B-CE7BDFE4EDB4}" type="slidenum">
              <a:rPr lang="en-US" smtClean="0"/>
              <a:t>40</a:t>
            </a:fld>
            <a:endParaRPr lang="en-US"/>
          </a:p>
        </p:txBody>
      </p:sp>
    </p:spTree>
    <p:extLst>
      <p:ext uri="{BB962C8B-B14F-4D97-AF65-F5344CB8AC3E}">
        <p14:creationId xmlns:p14="http://schemas.microsoft.com/office/powerpoint/2010/main" val="51648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114</a:t>
            </a:r>
          </a:p>
        </p:txBody>
      </p:sp>
      <p:sp>
        <p:nvSpPr>
          <p:cNvPr id="4" name="Slide Number Placeholder 3"/>
          <p:cNvSpPr>
            <a:spLocks noGrp="1"/>
          </p:cNvSpPr>
          <p:nvPr>
            <p:ph type="sldNum" sz="quarter" idx="10"/>
          </p:nvPr>
        </p:nvSpPr>
        <p:spPr/>
        <p:txBody>
          <a:bodyPr/>
          <a:lstStyle/>
          <a:p>
            <a:fld id="{533F77BA-7B77-EB44-857B-CE7BDFE4EDB4}" type="slidenum">
              <a:rPr lang="en-US" smtClean="0"/>
              <a:t>43</a:t>
            </a:fld>
            <a:endParaRPr lang="en-US"/>
          </a:p>
        </p:txBody>
      </p:sp>
    </p:spTree>
    <p:extLst>
      <p:ext uri="{BB962C8B-B14F-4D97-AF65-F5344CB8AC3E}">
        <p14:creationId xmlns:p14="http://schemas.microsoft.com/office/powerpoint/2010/main" val="1269158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122</a:t>
            </a:r>
          </a:p>
        </p:txBody>
      </p:sp>
      <p:sp>
        <p:nvSpPr>
          <p:cNvPr id="4" name="Slide Number Placeholder 3"/>
          <p:cNvSpPr>
            <a:spLocks noGrp="1"/>
          </p:cNvSpPr>
          <p:nvPr>
            <p:ph type="sldNum" sz="quarter" idx="10"/>
          </p:nvPr>
        </p:nvSpPr>
        <p:spPr/>
        <p:txBody>
          <a:bodyPr/>
          <a:lstStyle/>
          <a:p>
            <a:fld id="{533F77BA-7B77-EB44-857B-CE7BDFE4EDB4}" type="slidenum">
              <a:rPr lang="en-US" smtClean="0"/>
              <a:t>44</a:t>
            </a:fld>
            <a:endParaRPr lang="en-US"/>
          </a:p>
        </p:txBody>
      </p:sp>
    </p:spTree>
    <p:extLst>
      <p:ext uri="{BB962C8B-B14F-4D97-AF65-F5344CB8AC3E}">
        <p14:creationId xmlns:p14="http://schemas.microsoft.com/office/powerpoint/2010/main" val="1040443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Note:  </a:t>
            </a:r>
            <a:r>
              <a:rPr lang="en-US" sz="1200" dirty="0"/>
              <a:t>There are no compelling reasons to stratify randomization: negligible power gain, and nothing that could affect the causal bridge. </a:t>
            </a:r>
          </a:p>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45</a:t>
            </a:fld>
            <a:endParaRPr lang="en-US"/>
          </a:p>
        </p:txBody>
      </p:sp>
    </p:spTree>
    <p:extLst>
      <p:ext uri="{BB962C8B-B14F-4D97-AF65-F5344CB8AC3E}">
        <p14:creationId xmlns:p14="http://schemas.microsoft.com/office/powerpoint/2010/main" val="84625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5</a:t>
            </a:fld>
            <a:endParaRPr lang="en-US"/>
          </a:p>
        </p:txBody>
      </p:sp>
    </p:spTree>
    <p:extLst>
      <p:ext uri="{BB962C8B-B14F-4D97-AF65-F5344CB8AC3E}">
        <p14:creationId xmlns:p14="http://schemas.microsoft.com/office/powerpoint/2010/main" val="1031649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language used indirectly points out the need to PREVENT systematic errors, not CORRECT</a:t>
            </a:r>
            <a:r>
              <a:rPr lang="en-US" baseline="0" dirty="0"/>
              <a:t> them at the end of the study. </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7</a:t>
            </a:fld>
            <a:endParaRPr lang="en-US"/>
          </a:p>
        </p:txBody>
      </p:sp>
    </p:spTree>
    <p:extLst>
      <p:ext uri="{BB962C8B-B14F-4D97-AF65-F5344CB8AC3E}">
        <p14:creationId xmlns:p14="http://schemas.microsoft.com/office/powerpoint/2010/main" val="3666191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 via design </a:t>
            </a:r>
            <a:r>
              <a:rPr lang="en-US"/>
              <a:t>strategies</a:t>
            </a:r>
            <a:r>
              <a:rPr lang="en-US" baseline="0"/>
              <a:t> </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8</a:t>
            </a:fld>
            <a:endParaRPr lang="en-US"/>
          </a:p>
        </p:txBody>
      </p:sp>
    </p:spTree>
    <p:extLst>
      <p:ext uri="{BB962C8B-B14F-4D97-AF65-F5344CB8AC3E}">
        <p14:creationId xmlns:p14="http://schemas.microsoft.com/office/powerpoint/2010/main" val="134255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14</a:t>
            </a:fld>
            <a:endParaRPr lang="en-US"/>
          </a:p>
        </p:txBody>
      </p:sp>
    </p:spTree>
    <p:extLst>
      <p:ext uri="{BB962C8B-B14F-4D97-AF65-F5344CB8AC3E}">
        <p14:creationId xmlns:p14="http://schemas.microsoft.com/office/powerpoint/2010/main" val="414794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b="1" dirty="0"/>
              <a:t>Comments: </a:t>
            </a:r>
          </a:p>
          <a:p>
            <a:r>
              <a:rPr lang="en-US" sz="2000" dirty="0"/>
              <a:t>1) Primary outcome observed on less than half of randomized subjects. </a:t>
            </a:r>
            <a:r>
              <a:rPr lang="en-US" sz="2000" dirty="0">
                <a:solidFill>
                  <a:srgbClr val="0000FF"/>
                </a:solidFill>
                <a:sym typeface="Wingdings"/>
              </a:rPr>
              <a:t> Even if assigned treatment exposure stops, outcomes</a:t>
            </a:r>
            <a:r>
              <a:rPr lang="en-US" sz="2000" baseline="0" dirty="0">
                <a:solidFill>
                  <a:srgbClr val="0000FF"/>
                </a:solidFill>
                <a:sym typeface="Wingdings"/>
              </a:rPr>
              <a:t> should be collected and analyzed in assigned arm. </a:t>
            </a:r>
            <a:r>
              <a:rPr lang="en-US" sz="2000" dirty="0">
                <a:solidFill>
                  <a:srgbClr val="0000FF"/>
                </a:solidFill>
              </a:rPr>
              <a:t> Is</a:t>
            </a:r>
            <a:r>
              <a:rPr lang="en-US" sz="2000" baseline="0" dirty="0">
                <a:solidFill>
                  <a:srgbClr val="0000FF"/>
                </a:solidFill>
              </a:rPr>
              <a:t> </a:t>
            </a:r>
            <a:r>
              <a:rPr lang="en-US" sz="2000" baseline="0" dirty="0" err="1">
                <a:solidFill>
                  <a:srgbClr val="0000FF"/>
                </a:solidFill>
              </a:rPr>
              <a:t>m</a:t>
            </a:r>
            <a:r>
              <a:rPr lang="en-US" sz="2000" dirty="0" err="1">
                <a:solidFill>
                  <a:srgbClr val="0000FF"/>
                </a:solidFill>
              </a:rPr>
              <a:t>issingness</a:t>
            </a:r>
            <a:r>
              <a:rPr lang="en-US" sz="2000" baseline="0" dirty="0">
                <a:solidFill>
                  <a:srgbClr val="0000FF"/>
                </a:solidFill>
              </a:rPr>
              <a:t> </a:t>
            </a:r>
            <a:r>
              <a:rPr lang="en-US" sz="2000" baseline="0" dirty="0" err="1">
                <a:solidFill>
                  <a:srgbClr val="0000FF"/>
                </a:solidFill>
              </a:rPr>
              <a:t>nonrandomly</a:t>
            </a:r>
            <a:r>
              <a:rPr lang="en-US" sz="2000" baseline="0" dirty="0">
                <a:solidFill>
                  <a:srgbClr val="0000FF"/>
                </a:solidFill>
              </a:rPr>
              <a:t> </a:t>
            </a:r>
            <a:r>
              <a:rPr lang="en-US" sz="2000" baseline="0" dirty="0" err="1">
                <a:solidFill>
                  <a:srgbClr val="0000FF"/>
                </a:solidFill>
              </a:rPr>
              <a:t>assoc’d</a:t>
            </a:r>
            <a:r>
              <a:rPr lang="en-US" sz="2000" baseline="0" dirty="0">
                <a:solidFill>
                  <a:srgbClr val="0000FF"/>
                </a:solidFill>
              </a:rPr>
              <a:t> with treatment arm?  Systematic bias? Confounding? </a:t>
            </a:r>
            <a:endParaRPr lang="en-US" sz="2000" dirty="0">
              <a:solidFill>
                <a:srgbClr val="0000FF"/>
              </a:solidFill>
            </a:endParaRPr>
          </a:p>
          <a:p>
            <a:r>
              <a:rPr lang="en-US" sz="2000" dirty="0"/>
              <a:t>2) Primary analysis uses last-observation-carried-forward (LOCF) for subjects not completing study. </a:t>
            </a:r>
          </a:p>
          <a:p>
            <a:pPr lvl="1"/>
            <a:r>
              <a:rPr lang="en-US" sz="1600" dirty="0"/>
              <a:t>Because we don’t observe the 6-week outcome on all randomized subjects, our “skeptic” has no way to know whether the active treatments are really better than placebo or whether the observed differences are due to lack of adherence and follow-up. </a:t>
            </a:r>
          </a:p>
          <a:p>
            <a:r>
              <a:rPr lang="en-US" sz="2000" dirty="0"/>
              <a:t>3) The plotted trajectories are based on least squares means from an ANCOVA model, a hard-to-understand “black box”. </a:t>
            </a:r>
          </a:p>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16</a:t>
            </a:fld>
            <a:endParaRPr lang="en-US"/>
          </a:p>
        </p:txBody>
      </p:sp>
    </p:spTree>
    <p:extLst>
      <p:ext uri="{BB962C8B-B14F-4D97-AF65-F5344CB8AC3E}">
        <p14:creationId xmlns:p14="http://schemas.microsoft.com/office/powerpoint/2010/main" val="2820366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Heterogeneity is good!  We don’t want to be clones!</a:t>
            </a:r>
            <a:r>
              <a:rPr lang="en-US" baseline="0" dirty="0"/>
              <a:t>  Understanding heterogeneity reveals our world.  </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19</a:t>
            </a:fld>
            <a:endParaRPr lang="en-US"/>
          </a:p>
        </p:txBody>
      </p:sp>
    </p:spTree>
    <p:extLst>
      <p:ext uri="{BB962C8B-B14F-4D97-AF65-F5344CB8AC3E}">
        <p14:creationId xmlns:p14="http://schemas.microsoft.com/office/powerpoint/2010/main" val="122938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back to Slide 17.  Just as treatment assignments [start of </a:t>
            </a:r>
            <a:r>
              <a:rPr lang="en-US" dirty="0" err="1"/>
              <a:t>f’up</a:t>
            </a:r>
            <a:r>
              <a:rPr lang="en-US" dirty="0"/>
              <a:t>] can occur non-randomly, withdrawals</a:t>
            </a:r>
            <a:r>
              <a:rPr lang="en-US" baseline="0" dirty="0"/>
              <a:t> [end of follow-up] can occur non-randomly.  Both can introduce confounding. </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20</a:t>
            </a:fld>
            <a:endParaRPr lang="en-US"/>
          </a:p>
        </p:txBody>
      </p:sp>
    </p:spTree>
    <p:extLst>
      <p:ext uri="{BB962C8B-B14F-4D97-AF65-F5344CB8AC3E}">
        <p14:creationId xmlns:p14="http://schemas.microsoft.com/office/powerpoint/2010/main" val="132468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77138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51561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3108761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1co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0C570D-3BAE-433E-8DDA-6594E6C21ABD}"/>
              </a:ext>
            </a:extLst>
          </p:cNvPr>
          <p:cNvSpPr>
            <a:spLocks noGrp="1"/>
          </p:cNvSpPr>
          <p:nvPr>
            <p:ph type="title"/>
          </p:nvPr>
        </p:nvSpPr>
        <p:spPr>
          <a:xfrm>
            <a:off x="366713" y="349250"/>
            <a:ext cx="8412162" cy="1022351"/>
          </a:xfrm>
        </p:spPr>
        <p:txBody>
          <a:bodyPr/>
          <a:lstStyle>
            <a:lvl1pP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C418E43A-2457-42CA-BE83-E9C382D2B993}"/>
              </a:ext>
            </a:extLst>
          </p:cNvPr>
          <p:cNvSpPr>
            <a:spLocks noGrp="1"/>
          </p:cNvSpPr>
          <p:nvPr>
            <p:ph type="dt" sz="half" idx="10"/>
          </p:nvPr>
        </p:nvSpPr>
        <p:spPr/>
        <p:txBody>
          <a:bodyPr/>
          <a:lstStyle>
            <a:lvl1pPr>
              <a:defRPr>
                <a:solidFill>
                  <a:schemeClr val="accent2"/>
                </a:solidFill>
                <a:latin typeface="+mn-lt"/>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r>
              <a:rPr lang="en-US"/>
              <a:t>mm.dd.yyyy</a:t>
            </a:r>
            <a:endParaRPr lang="en-US" dirty="0"/>
          </a:p>
        </p:txBody>
      </p:sp>
      <p:sp>
        <p:nvSpPr>
          <p:cNvPr id="4" name="Footer Placeholder 3">
            <a:extLst>
              <a:ext uri="{FF2B5EF4-FFF2-40B4-BE49-F238E27FC236}">
                <a16:creationId xmlns="" xmlns:a16="http://schemas.microsoft.com/office/drawing/2014/main" id="{84EA9C68-E3E9-4609-A378-65D54A205DC3}"/>
              </a:ext>
            </a:extLst>
          </p:cNvPr>
          <p:cNvSpPr>
            <a:spLocks noGrp="1"/>
          </p:cNvSpPr>
          <p:nvPr>
            <p:ph type="ftr" sz="quarter" idx="11"/>
          </p:nvPr>
        </p:nvSpPr>
        <p:spPr/>
        <p:txBody>
          <a:bodyPr/>
          <a:lstStyle/>
          <a:p>
            <a:pPr indent="-2057400"/>
            <a:r>
              <a:rPr lang="en-US"/>
              <a:t>Modify with Insert &gt; Header &amp; Footer</a:t>
            </a:r>
            <a:endParaRPr lang="en-US" dirty="0"/>
          </a:p>
        </p:txBody>
      </p:sp>
      <p:sp>
        <p:nvSpPr>
          <p:cNvPr id="5" name="Slide Number Placeholder 4">
            <a:extLst>
              <a:ext uri="{FF2B5EF4-FFF2-40B4-BE49-F238E27FC236}">
                <a16:creationId xmlns="" xmlns:a16="http://schemas.microsoft.com/office/drawing/2014/main" id="{F0CF157D-7400-499C-96F9-B806E4F48A9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Content Placeholder 7">
            <a:extLst>
              <a:ext uri="{FF2B5EF4-FFF2-40B4-BE49-F238E27FC236}">
                <a16:creationId xmlns="" xmlns:a16="http://schemas.microsoft.com/office/drawing/2014/main" id="{89460896-BBD5-4265-B217-9DE153A9B618}"/>
              </a:ext>
            </a:extLst>
          </p:cNvPr>
          <p:cNvSpPr>
            <a:spLocks noGrp="1"/>
          </p:cNvSpPr>
          <p:nvPr>
            <p:ph sz="quarter" idx="14"/>
          </p:nvPr>
        </p:nvSpPr>
        <p:spPr>
          <a:xfrm>
            <a:off x="368302" y="1371600"/>
            <a:ext cx="7448549" cy="47561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 xmlns:a16="http://schemas.microsoft.com/office/drawing/2014/main" id="{305ADC26-7C79-914F-83D7-8ECF6A0720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6167" y="6016139"/>
            <a:ext cx="1510301" cy="808583"/>
          </a:xfrm>
          <a:prstGeom prst="rect">
            <a:avLst/>
          </a:prstGeom>
        </p:spPr>
      </p:pic>
    </p:spTree>
    <p:extLst>
      <p:ext uri="{BB962C8B-B14F-4D97-AF65-F5344CB8AC3E}">
        <p14:creationId xmlns:p14="http://schemas.microsoft.com/office/powerpoint/2010/main" val="4011143448"/>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61307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349518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9189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1/1/2020</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310621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1/1/2020</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298954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18060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87849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33076640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DC3C0-80BF-FC4D-BE0C-25AD1038F306}" type="slidenum">
              <a:rPr lang="en-US" smtClean="0"/>
              <a:t>‹#›</a:t>
            </a:fld>
            <a:endParaRPr lang="en-US"/>
          </a:p>
        </p:txBody>
      </p:sp>
    </p:spTree>
    <p:extLst>
      <p:ext uri="{BB962C8B-B14F-4D97-AF65-F5344CB8AC3E}">
        <p14:creationId xmlns:p14="http://schemas.microsoft.com/office/powerpoint/2010/main" val="1135374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pringer.com/us/book/9781461413523" TargetMode="External"/><Relationship Id="rId4" Type="http://schemas.openxmlformats.org/officeDocument/2006/relationships/hyperlink" Target="https://link.springer.com/book/10.1007/978-1-4614-5329-1" TargetMode="External"/><Relationship Id="rId1" Type="http://schemas.openxmlformats.org/officeDocument/2006/relationships/slideLayout" Target="../slideLayouts/slideLayout2.xml"/><Relationship Id="rId2" Type="http://schemas.openxmlformats.org/officeDocument/2006/relationships/hyperlink" Target="https://link-springer-com.ucsf.idm.oclc.org/book/10.1007/978-3-319-18539-2"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hyperlink" Target="mailto:Michelle.Roh@ucsf.edu" TargetMode="External"/><Relationship Id="rId4" Type="http://schemas.openxmlformats.org/officeDocument/2006/relationships/hyperlink" Target="mailto:Joan.Hilton@ucsf.edu" TargetMode="External"/><Relationship Id="rId1" Type="http://schemas.openxmlformats.org/officeDocument/2006/relationships/slideLayout" Target="../slideLayouts/slideLayout2.xml"/><Relationship Id="rId2" Type="http://schemas.openxmlformats.org/officeDocument/2006/relationships/hyperlink" Target="https://courses.ucsf.edu/course/view.php?id=547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www.cancer.gov/about-cancer/treatment/clinical-trials/what-are-trials/phase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jm.org/doi/full/10.1056/NEJMoa1402269" TargetMode="External"/><Relationship Id="rId3" Type="http://schemas.openxmlformats.org/officeDocument/2006/relationships/hyperlink" Target="http://www.nejm.org/doi/full/10.1056/NEJMoa1506110"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6736"/>
            <a:ext cx="8229600" cy="5669427"/>
          </a:xfrm>
        </p:spPr>
        <p:txBody>
          <a:bodyPr>
            <a:normAutofit fontScale="47500" lnSpcReduction="20000"/>
          </a:bodyPr>
          <a:lstStyle/>
          <a:p>
            <a:pPr marL="0" indent="0" algn="ctr">
              <a:buNone/>
            </a:pPr>
            <a:r>
              <a:rPr lang="en-US" sz="4200" b="1" dirty="0"/>
              <a:t>Biostatistics 226, Winter 2020</a:t>
            </a:r>
            <a:endParaRPr lang="en-US" sz="4200" dirty="0"/>
          </a:p>
          <a:p>
            <a:pPr marL="0" indent="0">
              <a:buNone/>
            </a:pPr>
            <a:r>
              <a:rPr lang="en-US" dirty="0"/>
              <a:t> </a:t>
            </a:r>
            <a:endParaRPr lang="en-US" sz="2400" dirty="0"/>
          </a:p>
          <a:p>
            <a:pPr marL="0" indent="0">
              <a:spcBef>
                <a:spcPts val="1100"/>
              </a:spcBef>
              <a:buNone/>
            </a:pPr>
            <a:r>
              <a:rPr lang="en-US" sz="3800" u="sng" dirty="0"/>
              <a:t>Course Overview</a:t>
            </a:r>
            <a:endParaRPr lang="en-US" sz="3800" dirty="0"/>
          </a:p>
          <a:p>
            <a:pPr marL="0" indent="0">
              <a:spcBef>
                <a:spcPts val="1100"/>
              </a:spcBef>
              <a:buNone/>
            </a:pPr>
            <a:r>
              <a:rPr lang="en-US" sz="4000" dirty="0">
                <a:solidFill>
                  <a:srgbClr val="FF0000"/>
                </a:solidFill>
              </a:rPr>
              <a:t>Jan 7 – Design of RCTs:  How to avoid bias and achieve valid results  </a:t>
            </a:r>
            <a:r>
              <a:rPr lang="en-US" sz="4000" i="1" dirty="0">
                <a:solidFill>
                  <a:srgbClr val="FF0000"/>
                </a:solidFill>
              </a:rPr>
              <a:t> </a:t>
            </a:r>
            <a:endParaRPr lang="en-US" sz="4000" dirty="0">
              <a:solidFill>
                <a:srgbClr val="FF0000"/>
              </a:solidFill>
            </a:endParaRPr>
          </a:p>
          <a:p>
            <a:pPr marL="0" indent="0">
              <a:spcBef>
                <a:spcPts val="1100"/>
              </a:spcBef>
              <a:buNone/>
            </a:pPr>
            <a:r>
              <a:rPr lang="en-US" sz="4000" dirty="0"/>
              <a:t>Jan 14 – Analyses:  Baseline, Efficacy, and Safety    </a:t>
            </a:r>
          </a:p>
          <a:p>
            <a:pPr marL="0" indent="0">
              <a:spcBef>
                <a:spcPts val="1100"/>
              </a:spcBef>
              <a:buNone/>
            </a:pPr>
            <a:r>
              <a:rPr lang="en-US" sz="4000" dirty="0"/>
              <a:t>Jan 21 – Monitoring trials for efficacy, futility, and patient safety </a:t>
            </a:r>
            <a:endParaRPr lang="en-US" sz="4000" i="1" dirty="0"/>
          </a:p>
          <a:p>
            <a:pPr marL="0" indent="0">
              <a:spcBef>
                <a:spcPts val="1100"/>
              </a:spcBef>
              <a:buNone/>
            </a:pPr>
            <a:r>
              <a:rPr lang="en-US" sz="4000" dirty="0"/>
              <a:t>Jan 28 – Cluster Randomized Trials</a:t>
            </a:r>
            <a:endParaRPr lang="en-US" sz="4000" i="1" dirty="0"/>
          </a:p>
          <a:p>
            <a:pPr marL="0" indent="0">
              <a:spcBef>
                <a:spcPts val="1100"/>
              </a:spcBef>
              <a:buNone/>
            </a:pPr>
            <a:r>
              <a:rPr lang="en-US" sz="4000" dirty="0"/>
              <a:t>Feb 4 – Precision medicine I: SMART (Adaptive) Trials </a:t>
            </a:r>
            <a:endParaRPr lang="en-US" sz="4000" i="1" dirty="0"/>
          </a:p>
          <a:p>
            <a:pPr marL="0" indent="0">
              <a:spcBef>
                <a:spcPts val="1100"/>
              </a:spcBef>
              <a:buNone/>
            </a:pPr>
            <a:r>
              <a:rPr lang="en-US" sz="4000" dirty="0"/>
              <a:t>Feb 11 – TBA  </a:t>
            </a:r>
          </a:p>
          <a:p>
            <a:pPr marL="457200" lvl="1" indent="0">
              <a:buNone/>
            </a:pPr>
            <a:endParaRPr lang="en-US" i="1" dirty="0"/>
          </a:p>
          <a:p>
            <a:pPr marL="0" indent="0">
              <a:buNone/>
            </a:pPr>
            <a:endParaRPr lang="en-US" u="sng" dirty="0"/>
          </a:p>
          <a:p>
            <a:pPr marL="0" indent="0">
              <a:buNone/>
            </a:pPr>
            <a:r>
              <a:rPr lang="en-US" u="sng" dirty="0"/>
              <a:t>Textbook References</a:t>
            </a:r>
            <a:r>
              <a:rPr lang="en-US" dirty="0"/>
              <a:t>  </a:t>
            </a:r>
          </a:p>
          <a:p>
            <a:pPr marL="0" indent="0">
              <a:buNone/>
            </a:pPr>
            <a:r>
              <a:rPr lang="en-US" dirty="0"/>
              <a:t>LM Friedman, CD </a:t>
            </a:r>
            <a:r>
              <a:rPr lang="en-US" dirty="0" err="1"/>
              <a:t>Furberg</a:t>
            </a:r>
            <a:r>
              <a:rPr lang="en-US" dirty="0"/>
              <a:t>, DL </a:t>
            </a:r>
            <a:r>
              <a:rPr lang="en-US" dirty="0" err="1"/>
              <a:t>DeMets</a:t>
            </a:r>
            <a:r>
              <a:rPr lang="en-US" dirty="0"/>
              <a:t>, DM </a:t>
            </a:r>
            <a:r>
              <a:rPr lang="en-US" dirty="0" err="1"/>
              <a:t>Reboussin</a:t>
            </a:r>
            <a:r>
              <a:rPr lang="en-US" dirty="0"/>
              <a:t>, CB Granger. </a:t>
            </a:r>
            <a:r>
              <a:rPr lang="en-US" i="1" dirty="0"/>
              <a:t>Fundamental of Clinical Trials, 5th edition</a:t>
            </a:r>
            <a:r>
              <a:rPr lang="en-US" dirty="0"/>
              <a:t>, 2015.  e-copy:  </a:t>
            </a:r>
            <a:r>
              <a:rPr lang="en-US" dirty="0">
                <a:hlinkClick r:id="rId2"/>
              </a:rPr>
              <a:t>https://link-springer-com.ucsf.idm.oclc.org/book/10.1007/978-3-319-18539-2</a:t>
            </a:r>
            <a:r>
              <a:rPr lang="en-US" dirty="0"/>
              <a:t> </a:t>
            </a:r>
            <a:endParaRPr lang="en-US" sz="2800" dirty="0"/>
          </a:p>
          <a:p>
            <a:pPr marL="0" indent="0">
              <a:buNone/>
            </a:pPr>
            <a:r>
              <a:rPr lang="en-US" dirty="0"/>
              <a:t> </a:t>
            </a:r>
            <a:endParaRPr lang="en-US" sz="2800" dirty="0"/>
          </a:p>
          <a:p>
            <a:pPr marL="0" indent="0">
              <a:buNone/>
            </a:pPr>
            <a:r>
              <a:rPr lang="en-US" dirty="0" err="1"/>
              <a:t>Vittinghoff</a:t>
            </a:r>
            <a:r>
              <a:rPr lang="en-US" dirty="0"/>
              <a:t>, Glidden, </a:t>
            </a:r>
            <a:r>
              <a:rPr lang="en-US" dirty="0" err="1"/>
              <a:t>Shiboski</a:t>
            </a:r>
            <a:r>
              <a:rPr lang="en-US" dirty="0"/>
              <a:t>, McCulloch, </a:t>
            </a:r>
            <a:r>
              <a:rPr lang="en-US" i="1" dirty="0"/>
              <a:t>Regression Methods in Biostatistics</a:t>
            </a:r>
            <a:r>
              <a:rPr lang="en-US" dirty="0"/>
              <a:t>. 2012.</a:t>
            </a:r>
            <a:endParaRPr lang="en-US" sz="4800" b="1" dirty="0"/>
          </a:p>
          <a:p>
            <a:pPr marL="0" indent="0">
              <a:buNone/>
            </a:pPr>
            <a:r>
              <a:rPr lang="en-US" dirty="0"/>
              <a:t>e-copy:  </a:t>
            </a:r>
            <a:r>
              <a:rPr lang="en-US" u="sng" dirty="0">
                <a:hlinkClick r:id="rId3"/>
              </a:rPr>
              <a:t>http://www.springer.com/us/book/9781461413523</a:t>
            </a:r>
            <a:r>
              <a:rPr lang="en-US" dirty="0"/>
              <a:t> </a:t>
            </a:r>
          </a:p>
          <a:p>
            <a:pPr marL="0" indent="0">
              <a:buNone/>
            </a:pPr>
            <a:endParaRPr lang="en-US" dirty="0"/>
          </a:p>
          <a:p>
            <a:pPr marL="0" indent="0">
              <a:buNone/>
            </a:pPr>
            <a:r>
              <a:rPr lang="en-US" dirty="0"/>
              <a:t>Krause A, O'Connell M, editors. A Picture is Worth a Thousand Tables: graphics in life sciences. New York: Springer, 2012. </a:t>
            </a:r>
            <a:r>
              <a:rPr lang="en-US" dirty="0">
                <a:hlinkClick r:id="rId4"/>
              </a:rPr>
              <a:t>https://link.springer.com/book/10.1007%2F978-1-4614-5329-1</a:t>
            </a:r>
            <a:r>
              <a:rPr lang="en-US" dirty="0"/>
              <a:t> </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a:t>1/1/2020</a:t>
            </a:r>
            <a:endParaRPr lang="en-US" dirty="0"/>
          </a:p>
        </p:txBody>
      </p:sp>
      <p:sp>
        <p:nvSpPr>
          <p:cNvPr id="5" name="Slide Number Placeholder 4"/>
          <p:cNvSpPr>
            <a:spLocks noGrp="1"/>
          </p:cNvSpPr>
          <p:nvPr>
            <p:ph type="sldNum" sz="quarter" idx="12"/>
          </p:nvPr>
        </p:nvSpPr>
        <p:spPr/>
        <p:txBody>
          <a:bodyPr/>
          <a:lstStyle/>
          <a:p>
            <a:fld id="{A86DC3C0-80BF-FC4D-BE0C-25AD1038F306}" type="slidenum">
              <a:rPr lang="en-US" smtClean="0"/>
              <a:t>1</a:t>
            </a:fld>
            <a:endParaRPr lang="en-US"/>
          </a:p>
        </p:txBody>
      </p:sp>
    </p:spTree>
    <p:extLst>
      <p:ext uri="{BB962C8B-B14F-4D97-AF65-F5344CB8AC3E}">
        <p14:creationId xmlns:p14="http://schemas.microsoft.com/office/powerpoint/2010/main" val="178013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fontScale="92500" lnSpcReduction="10000"/>
          </a:bodyPr>
          <a:lstStyle/>
          <a:p>
            <a:pPr marL="0" indent="0">
              <a:buNone/>
            </a:pPr>
            <a:r>
              <a:rPr lang="en-US" sz="2600" b="1" dirty="0"/>
              <a:t>RCT Inference in Five Easy Steps</a:t>
            </a:r>
          </a:p>
          <a:p>
            <a:pPr marL="0" indent="0">
              <a:buNone/>
            </a:pPr>
            <a:endParaRPr lang="en-US" sz="1300" dirty="0"/>
          </a:p>
          <a:p>
            <a:pPr marL="274320" indent="-457200">
              <a:spcBef>
                <a:spcPts val="750"/>
              </a:spcBef>
              <a:buFont typeface="+mj-lt"/>
              <a:buAutoNum type="arabicPeriod"/>
            </a:pPr>
            <a:r>
              <a:rPr lang="en-US" sz="2000" dirty="0"/>
              <a:t>Enroll a group</a:t>
            </a:r>
            <a:r>
              <a:rPr lang="en-US" sz="2000" b="1" i="1" dirty="0">
                <a:solidFill>
                  <a:srgbClr val="008000"/>
                </a:solidFill>
              </a:rPr>
              <a:t> </a:t>
            </a:r>
            <a:r>
              <a:rPr lang="en-US" sz="2000" dirty="0"/>
              <a:t>of subjects from the target population </a:t>
            </a:r>
          </a:p>
          <a:p>
            <a:pPr marL="457200" indent="-457200">
              <a:spcBef>
                <a:spcPts val="750"/>
              </a:spcBef>
              <a:buFont typeface="+mj-lt"/>
              <a:buAutoNum type="arabicPeriod"/>
            </a:pPr>
            <a:r>
              <a:rPr lang="en-US" sz="2000" b="1" i="1" dirty="0">
                <a:solidFill>
                  <a:srgbClr val="008000"/>
                </a:solidFill>
              </a:rPr>
              <a:t>Randomly assign </a:t>
            </a:r>
            <a:r>
              <a:rPr lang="en-US" sz="2000" dirty="0"/>
              <a:t>individuals to either the experimental or control arm  </a:t>
            </a:r>
          </a:p>
          <a:p>
            <a:pPr marL="274320" indent="-457200">
              <a:spcBef>
                <a:spcPts val="750"/>
              </a:spcBef>
              <a:buFont typeface="+mj-lt"/>
              <a:buAutoNum type="arabicPeriod"/>
            </a:pPr>
            <a:r>
              <a:rPr lang="en-US" sz="2000" dirty="0"/>
              <a:t>Ascertain outcomes for each enrolled subject</a:t>
            </a:r>
          </a:p>
          <a:p>
            <a:pPr marL="457200" indent="-457200">
              <a:spcBef>
                <a:spcPts val="750"/>
              </a:spcBef>
              <a:buFont typeface="+mj-lt"/>
              <a:buAutoNum type="arabicPeriod"/>
            </a:pPr>
            <a:r>
              <a:rPr lang="en-US" sz="2000" i="1" dirty="0"/>
              <a:t>Statistically</a:t>
            </a:r>
            <a:r>
              <a:rPr lang="en-US" sz="2000" dirty="0"/>
              <a:t> compare the two treatments </a:t>
            </a:r>
          </a:p>
          <a:p>
            <a:pPr marL="0" indent="0">
              <a:spcBef>
                <a:spcPts val="750"/>
              </a:spcBef>
              <a:buNone/>
            </a:pPr>
            <a:r>
              <a:rPr lang="en-US" sz="1700" i="1" dirty="0"/>
              <a:t>… and the final step: </a:t>
            </a:r>
          </a:p>
          <a:p>
            <a:pPr marL="457200" indent="-457200">
              <a:spcBef>
                <a:spcPts val="750"/>
              </a:spcBef>
              <a:buClr>
                <a:schemeClr val="tx1"/>
              </a:buClr>
              <a:buFont typeface="+mj-lt"/>
              <a:buAutoNum type="arabicPeriod" startAt="5"/>
            </a:pPr>
            <a:r>
              <a:rPr lang="en-US" sz="2000" dirty="0">
                <a:solidFill>
                  <a:srgbClr val="0000FF"/>
                </a:solidFill>
              </a:rPr>
              <a:t>If, to the desired level of statistical certainty, </a:t>
            </a:r>
            <a:r>
              <a:rPr lang="en-US" sz="2000" i="1" dirty="0">
                <a:solidFill>
                  <a:srgbClr val="0000FF"/>
                </a:solidFill>
              </a:rPr>
              <a:t>on average</a:t>
            </a:r>
            <a:r>
              <a:rPr lang="en-US" sz="2000" dirty="0">
                <a:solidFill>
                  <a:srgbClr val="0000FF"/>
                </a:solidFill>
              </a:rPr>
              <a:t> the outcomes in the experimental treatment arm are </a:t>
            </a:r>
            <a:r>
              <a:rPr lang="en-US" sz="2000" i="1" dirty="0">
                <a:solidFill>
                  <a:srgbClr val="0000FF"/>
                </a:solidFill>
              </a:rPr>
              <a:t>superior</a:t>
            </a:r>
            <a:r>
              <a:rPr lang="en-US" sz="2000" dirty="0">
                <a:solidFill>
                  <a:srgbClr val="0000FF"/>
                </a:solidFill>
              </a:rPr>
              <a:t> to those in the control arm, then conclude that the experimental treatment is superior to the control treatment. </a:t>
            </a:r>
          </a:p>
          <a:p>
            <a:pPr marL="0" indent="0">
              <a:spcBef>
                <a:spcPts val="750"/>
              </a:spcBef>
              <a:buNone/>
            </a:pPr>
            <a:r>
              <a:rPr lang="en-US" sz="2000" i="1" dirty="0"/>
              <a:t>Step 5 requires a </a:t>
            </a:r>
            <a:r>
              <a:rPr lang="en-US" sz="2000" b="1" i="1" dirty="0"/>
              <a:t>profound</a:t>
            </a:r>
            <a:r>
              <a:rPr lang="en-US" sz="2000" i="1" dirty="0"/>
              <a:t> leap of logic!  </a:t>
            </a:r>
            <a:r>
              <a:rPr lang="is-IS" sz="2000" i="1" dirty="0"/>
              <a:t>… </a:t>
            </a:r>
            <a:r>
              <a:rPr lang="en-US" sz="2000" i="1" dirty="0"/>
              <a:t>because </a:t>
            </a:r>
            <a:r>
              <a:rPr lang="is-IS" sz="2000" i="1" dirty="0"/>
              <a:t>… </a:t>
            </a:r>
            <a:endParaRPr lang="en-US" sz="2000" i="1" dirty="0"/>
          </a:p>
          <a:p>
            <a:r>
              <a:rPr lang="en-US" sz="2000" dirty="0"/>
              <a:t>Statistical comparisons are simply computations involving observed data from which we draw conclusions about the distributions of the underlying data. </a:t>
            </a:r>
          </a:p>
          <a:p>
            <a:r>
              <a:rPr lang="en-US" sz="2000" dirty="0"/>
              <a:t>However, claims regarding the effectiveness of treatment are </a:t>
            </a:r>
            <a:r>
              <a:rPr lang="en-US" sz="2000" i="1" dirty="0"/>
              <a:t>inherently</a:t>
            </a:r>
            <a:r>
              <a:rPr lang="en-US" sz="2000" dirty="0"/>
              <a:t> about </a:t>
            </a:r>
            <a:r>
              <a:rPr lang="en-US" sz="2000" b="1" dirty="0"/>
              <a:t>causal relationships in the physical universe.</a:t>
            </a:r>
            <a:r>
              <a:rPr lang="en-US" sz="2000" dirty="0"/>
              <a:t> </a:t>
            </a:r>
          </a:p>
          <a:p>
            <a:pPr marL="0" indent="0" algn="ctr">
              <a:buNone/>
            </a:pPr>
            <a:r>
              <a:rPr lang="en-US" sz="2000" dirty="0">
                <a:solidFill>
                  <a:srgbClr val="0000FF"/>
                </a:solidFill>
                <a:sym typeface="Wingdings"/>
              </a:rPr>
              <a:t> </a:t>
            </a:r>
            <a:r>
              <a:rPr lang="en-US" sz="2000" dirty="0">
                <a:solidFill>
                  <a:srgbClr val="0000FF"/>
                </a:solidFill>
              </a:rPr>
              <a:t>Statistical analysis and causation are independent, unrelated concepts. </a:t>
            </a:r>
          </a:p>
          <a:p>
            <a:pPr marL="0" indent="0">
              <a:buNone/>
            </a:pPr>
            <a:endParaRPr lang="en-US" sz="2000" dirty="0"/>
          </a:p>
          <a:p>
            <a:pPr marL="0" indent="0">
              <a:buNone/>
            </a:pPr>
            <a:r>
              <a:rPr lang="en-US" sz="2200" b="1" dirty="0">
                <a:solidFill>
                  <a:srgbClr val="008000"/>
                </a:solidFill>
              </a:rPr>
              <a:t>It is by the </a:t>
            </a:r>
            <a:r>
              <a:rPr lang="en-US" sz="2200" b="1" i="1" dirty="0">
                <a:solidFill>
                  <a:srgbClr val="008000"/>
                </a:solidFill>
              </a:rPr>
              <a:t>magic</a:t>
            </a:r>
            <a:r>
              <a:rPr lang="en-US" sz="2200" b="1" dirty="0">
                <a:solidFill>
                  <a:srgbClr val="008000"/>
                </a:solidFill>
              </a:rPr>
              <a:t> of randomization that we are able to make this leap.</a:t>
            </a:r>
            <a:r>
              <a:rPr lang="en-US" sz="2000" b="1" dirty="0">
                <a:solidFill>
                  <a:srgbClr val="008000"/>
                </a:solidFill>
              </a:rPr>
              <a:t> </a:t>
            </a:r>
          </a:p>
          <a:p>
            <a:pPr marL="0" indent="0">
              <a:buNone/>
            </a:pPr>
            <a:endParaRPr lang="en-US" sz="2000" dirty="0"/>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10</a:t>
            </a:fld>
            <a:endParaRPr lang="en-US"/>
          </a:p>
        </p:txBody>
      </p:sp>
    </p:spTree>
    <p:extLst>
      <p:ext uri="{BB962C8B-B14F-4D97-AF65-F5344CB8AC3E}">
        <p14:creationId xmlns:p14="http://schemas.microsoft.com/office/powerpoint/2010/main" val="382974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Autofit/>
          </a:bodyPr>
          <a:lstStyle/>
          <a:p>
            <a:pPr marL="0" indent="0">
              <a:buNone/>
            </a:pPr>
            <a:r>
              <a:rPr lang="en-US" sz="2200" b="1" dirty="0">
                <a:solidFill>
                  <a:schemeClr val="accent2"/>
                </a:solidFill>
              </a:rPr>
              <a:t>II. Statistics versus Causation</a:t>
            </a:r>
          </a:p>
          <a:p>
            <a:pPr marL="0" indent="0">
              <a:buNone/>
            </a:pPr>
            <a:r>
              <a:rPr lang="en-US" sz="2000" dirty="0"/>
              <a:t>Consider this diagram. </a:t>
            </a:r>
          </a:p>
          <a:p>
            <a:pPr marL="0" indent="0">
              <a:buNone/>
            </a:pPr>
            <a:r>
              <a:rPr lang="en-US" sz="2000" dirty="0"/>
              <a:t>For a given dataset, statistics can assess whether there are associations among these four features.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a:spcBef>
                <a:spcPts val="900"/>
              </a:spcBef>
            </a:pPr>
            <a:r>
              <a:rPr lang="en-US" sz="1800" dirty="0"/>
              <a:t>Statistics quantifies strengths of associations.  </a:t>
            </a:r>
            <a:r>
              <a:rPr lang="en-US" sz="1800" dirty="0">
                <a:solidFill>
                  <a:srgbClr val="0000FF"/>
                </a:solidFill>
              </a:rPr>
              <a:t>Statistics can’t tell us </a:t>
            </a:r>
            <a:r>
              <a:rPr lang="en-US" sz="1800" i="1" dirty="0">
                <a:solidFill>
                  <a:srgbClr val="0000FF"/>
                </a:solidFill>
              </a:rPr>
              <a:t>anything</a:t>
            </a:r>
            <a:r>
              <a:rPr lang="en-US" sz="1800" dirty="0">
                <a:solidFill>
                  <a:srgbClr val="0000FF"/>
                </a:solidFill>
              </a:rPr>
              <a:t> about the </a:t>
            </a:r>
            <a:r>
              <a:rPr lang="en-US" sz="1800" i="1" dirty="0">
                <a:solidFill>
                  <a:srgbClr val="0000FF"/>
                </a:solidFill>
              </a:rPr>
              <a:t>direction</a:t>
            </a:r>
            <a:r>
              <a:rPr lang="en-US" sz="1800" dirty="0">
                <a:solidFill>
                  <a:srgbClr val="0000FF"/>
                </a:solidFill>
              </a:rPr>
              <a:t> of the causal pathways, or even that they’re causal at all! </a:t>
            </a:r>
            <a:endParaRPr lang="en-US" sz="1800" dirty="0"/>
          </a:p>
          <a:p>
            <a:pPr marL="0" indent="0">
              <a:buNone/>
            </a:pPr>
            <a:endParaRPr lang="en-US" sz="1800" dirty="0"/>
          </a:p>
          <a:p>
            <a:pPr marL="0" indent="0">
              <a:buNone/>
            </a:pPr>
            <a:r>
              <a:rPr lang="en-US" sz="1800" dirty="0"/>
              <a:t>Add arrows to represent </a:t>
            </a:r>
            <a:r>
              <a:rPr lang="en-US" sz="1800" i="1" dirty="0"/>
              <a:t>causal pathways</a:t>
            </a:r>
            <a:r>
              <a:rPr lang="en-US" sz="1800" dirty="0"/>
              <a:t> by which treatment with a statin might provide benefit. </a:t>
            </a:r>
          </a:p>
          <a:p>
            <a:pPr>
              <a:spcBef>
                <a:spcPts val="1200"/>
              </a:spcBef>
            </a:pPr>
            <a:r>
              <a:rPr lang="en-US" sz="1800" dirty="0"/>
              <a:t>Non-statistical evidence informs us of credibility of causality (</a:t>
            </a:r>
            <a:r>
              <a:rPr lang="en-US" sz="1800" dirty="0" err="1"/>
              <a:t>eg</a:t>
            </a:r>
            <a:r>
              <a:rPr lang="en-US" sz="1800" dirty="0"/>
              <a:t>, logic tells us that causes can only work forward in time; biology tells us </a:t>
            </a:r>
            <a:r>
              <a:rPr lang="is-IS" sz="1800" dirty="0"/>
              <a:t>…</a:t>
            </a:r>
            <a:r>
              <a:rPr lang="en-US" sz="1800" dirty="0"/>
              <a:t>). </a:t>
            </a:r>
          </a:p>
        </p:txBody>
      </p:sp>
      <p:pic>
        <p:nvPicPr>
          <p:cNvPr id="2" name="Picture 1" descr="D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286" y="1824003"/>
            <a:ext cx="3001922" cy="2152941"/>
          </a:xfrm>
          <a:prstGeom prst="rect">
            <a:avLst/>
          </a:prstGeom>
        </p:spPr>
      </p:pic>
      <p:sp>
        <p:nvSpPr>
          <p:cNvPr id="6" name="Date Placeholder 5"/>
          <p:cNvSpPr>
            <a:spLocks noGrp="1"/>
          </p:cNvSpPr>
          <p:nvPr>
            <p:ph type="dt" sz="half" idx="10"/>
          </p:nvPr>
        </p:nvSpPr>
        <p:spPr/>
        <p:txBody>
          <a:bodyPr/>
          <a:lstStyle/>
          <a:p>
            <a:r>
              <a:rPr lang="en-US"/>
              <a:t>1/1/2020</a:t>
            </a:r>
          </a:p>
        </p:txBody>
      </p:sp>
      <p:sp>
        <p:nvSpPr>
          <p:cNvPr id="7" name="Slide Number Placeholder 6"/>
          <p:cNvSpPr>
            <a:spLocks noGrp="1"/>
          </p:cNvSpPr>
          <p:nvPr>
            <p:ph type="sldNum" sz="quarter" idx="12"/>
          </p:nvPr>
        </p:nvSpPr>
        <p:spPr/>
        <p:txBody>
          <a:bodyPr/>
          <a:lstStyle/>
          <a:p>
            <a:fld id="{A86DC3C0-80BF-FC4D-BE0C-25AD1038F306}" type="slidenum">
              <a:rPr lang="en-US" smtClean="0"/>
              <a:t>11</a:t>
            </a:fld>
            <a:endParaRPr lang="en-US"/>
          </a:p>
        </p:txBody>
      </p:sp>
    </p:spTree>
    <p:extLst>
      <p:ext uri="{BB962C8B-B14F-4D97-AF65-F5344CB8AC3E}">
        <p14:creationId xmlns:p14="http://schemas.microsoft.com/office/powerpoint/2010/main" val="1796842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a:t>The Causal Bridge </a:t>
            </a:r>
          </a:p>
          <a:p>
            <a:pPr marL="0" indent="0">
              <a:spcBef>
                <a:spcPts val="0"/>
              </a:spcBef>
              <a:buNone/>
            </a:pPr>
            <a:r>
              <a:rPr lang="en-US" sz="2000" dirty="0"/>
              <a:t>Our skeptic is acting as the troll preventing anyone from crossing the chasm between </a:t>
            </a:r>
            <a:r>
              <a:rPr lang="en-US" sz="2000" b="1" dirty="0">
                <a:solidFill>
                  <a:schemeClr val="accent2"/>
                </a:solidFill>
              </a:rPr>
              <a:t>statistical result </a:t>
            </a:r>
            <a:r>
              <a:rPr lang="en-US" sz="2000" dirty="0"/>
              <a:t>and </a:t>
            </a:r>
            <a:r>
              <a:rPr lang="en-US" sz="2000" b="1" dirty="0">
                <a:solidFill>
                  <a:srgbClr val="C0504D"/>
                </a:solidFill>
              </a:rPr>
              <a:t>scientific interpretation </a:t>
            </a:r>
            <a:r>
              <a:rPr lang="en-US" sz="2000" i="1" u="sng" dirty="0"/>
              <a:t>unless</a:t>
            </a:r>
            <a:r>
              <a:rPr lang="en-US" sz="2000" dirty="0"/>
              <a:t> their </a:t>
            </a:r>
            <a:endParaRPr lang="en-US" sz="2000" dirty="0" smtClean="0"/>
          </a:p>
          <a:p>
            <a:pPr>
              <a:spcBef>
                <a:spcPts val="0"/>
              </a:spcBef>
              <a:buFontTx/>
              <a:buChar char="•"/>
            </a:pPr>
            <a:r>
              <a:rPr lang="en-US" sz="2000" i="1" dirty="0" smtClean="0"/>
              <a:t>study </a:t>
            </a:r>
            <a:r>
              <a:rPr lang="en-US" sz="2000" i="1" dirty="0"/>
              <a:t>design and conduct</a:t>
            </a:r>
            <a:r>
              <a:rPr lang="en-US" sz="2000" dirty="0"/>
              <a:t>, </a:t>
            </a:r>
            <a:endParaRPr lang="en-US" sz="2000" dirty="0" smtClean="0"/>
          </a:p>
          <a:p>
            <a:pPr>
              <a:spcBef>
                <a:spcPts val="0"/>
              </a:spcBef>
              <a:buFontTx/>
              <a:buChar char="•"/>
            </a:pPr>
            <a:r>
              <a:rPr lang="en-US" sz="2000" dirty="0" smtClean="0"/>
              <a:t>combined </a:t>
            </a:r>
            <a:r>
              <a:rPr lang="en-US" sz="2000" dirty="0"/>
              <a:t>with </a:t>
            </a:r>
            <a:r>
              <a:rPr lang="en-US" sz="2000" i="1" dirty="0"/>
              <a:t>proper statistical analysis</a:t>
            </a:r>
            <a:r>
              <a:rPr lang="en-US" sz="2000" dirty="0"/>
              <a:t>, </a:t>
            </a:r>
            <a:endParaRPr lang="en-US" sz="2000" dirty="0" smtClean="0"/>
          </a:p>
          <a:p>
            <a:pPr marL="0" indent="0">
              <a:spcBef>
                <a:spcPts val="0"/>
              </a:spcBef>
              <a:buNone/>
            </a:pPr>
            <a:r>
              <a:rPr lang="en-US" sz="2000" dirty="0" smtClean="0"/>
              <a:t>allow </a:t>
            </a:r>
            <a:r>
              <a:rPr lang="en-US" sz="2000" dirty="0"/>
              <a:t>for meaningful inference about how the world works. </a:t>
            </a:r>
          </a:p>
          <a:p>
            <a:pPr marL="0" indent="0">
              <a:buNone/>
            </a:pPr>
            <a:endParaRPr lang="en-US" sz="2000" dirty="0"/>
          </a:p>
        </p:txBody>
      </p:sp>
      <p:pic>
        <p:nvPicPr>
          <p:cNvPr id="2" name="Picture 1" descr="Screen Shot 2018-01-01 at 4.01.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050" y="2206860"/>
            <a:ext cx="6819900" cy="4019550"/>
          </a:xfrm>
          <a:prstGeom prst="rect">
            <a:avLst/>
          </a:prstGeom>
        </p:spPr>
      </p:pic>
      <p:sp>
        <p:nvSpPr>
          <p:cNvPr id="4" name="Date Placeholder 3"/>
          <p:cNvSpPr>
            <a:spLocks noGrp="1"/>
          </p:cNvSpPr>
          <p:nvPr>
            <p:ph type="dt" sz="half" idx="10"/>
          </p:nvPr>
        </p:nvSpPr>
        <p:spPr/>
        <p:txBody>
          <a:bodyPr/>
          <a:lstStyle/>
          <a:p>
            <a:r>
              <a:rPr lang="en-US"/>
              <a:t>1/1/2020</a:t>
            </a:r>
          </a:p>
        </p:txBody>
      </p:sp>
      <p:sp>
        <p:nvSpPr>
          <p:cNvPr id="5" name="Slide Number Placeholder 4"/>
          <p:cNvSpPr>
            <a:spLocks noGrp="1"/>
          </p:cNvSpPr>
          <p:nvPr>
            <p:ph type="sldNum" sz="quarter" idx="12"/>
          </p:nvPr>
        </p:nvSpPr>
        <p:spPr/>
        <p:txBody>
          <a:bodyPr/>
          <a:lstStyle/>
          <a:p>
            <a:fld id="{A86DC3C0-80BF-FC4D-BE0C-25AD1038F306}" type="slidenum">
              <a:rPr lang="en-US" smtClean="0"/>
              <a:t>12</a:t>
            </a:fld>
            <a:endParaRPr lang="en-US"/>
          </a:p>
        </p:txBody>
      </p:sp>
    </p:spTree>
    <p:extLst>
      <p:ext uri="{BB962C8B-B14F-4D97-AF65-F5344CB8AC3E}">
        <p14:creationId xmlns:p14="http://schemas.microsoft.com/office/powerpoint/2010/main" val="92436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fontScale="92500" lnSpcReduction="20000"/>
          </a:bodyPr>
          <a:lstStyle/>
          <a:p>
            <a:pPr marL="0" indent="0">
              <a:buNone/>
            </a:pPr>
            <a:r>
              <a:rPr lang="en-US" sz="2600" b="1" dirty="0"/>
              <a:t>Statistics and Science</a:t>
            </a:r>
          </a:p>
          <a:p>
            <a:pPr marL="0" indent="0">
              <a:buNone/>
            </a:pPr>
            <a:endParaRPr lang="en-US" sz="1300" dirty="0">
              <a:solidFill>
                <a:srgbClr val="0000FF"/>
              </a:solidFill>
            </a:endParaRPr>
          </a:p>
          <a:p>
            <a:pPr marL="0" indent="0">
              <a:buNone/>
            </a:pPr>
            <a:r>
              <a:rPr lang="en-US" sz="2400" dirty="0">
                <a:solidFill>
                  <a:srgbClr val="0000FF"/>
                </a:solidFill>
              </a:rPr>
              <a:t>Statistical analyses fall into two broad categories … </a:t>
            </a:r>
          </a:p>
          <a:p>
            <a:r>
              <a:rPr lang="en-US" sz="2200" b="1" dirty="0"/>
              <a:t>Descriptive statistics</a:t>
            </a:r>
            <a:r>
              <a:rPr lang="en-US" sz="2200" dirty="0"/>
              <a:t>, where there is </a:t>
            </a:r>
            <a:r>
              <a:rPr lang="en-US" sz="2200" i="1" dirty="0"/>
              <a:t>no</a:t>
            </a:r>
            <a:r>
              <a:rPr lang="en-US" sz="2200" dirty="0"/>
              <a:t> attempt to draw conclusions beyond the sample at hand. </a:t>
            </a:r>
          </a:p>
          <a:p>
            <a:pPr lvl="1"/>
            <a:r>
              <a:rPr lang="en-US" sz="1900" dirty="0"/>
              <a:t>The mean value of variable </a:t>
            </a:r>
            <a:r>
              <a:rPr lang="en-US" sz="1900" i="1" dirty="0"/>
              <a:t>X</a:t>
            </a:r>
            <a:r>
              <a:rPr lang="en-US" sz="1900" dirty="0"/>
              <a:t> is 53. </a:t>
            </a:r>
          </a:p>
          <a:p>
            <a:pPr lvl="1"/>
            <a:r>
              <a:rPr lang="en-US" sz="1900" dirty="0"/>
              <a:t>54% of our sample has </a:t>
            </a:r>
            <a:r>
              <a:rPr lang="en-US" sz="1900" i="1" dirty="0"/>
              <a:t>Y</a:t>
            </a:r>
            <a:r>
              <a:rPr lang="en-US" sz="1900" dirty="0"/>
              <a:t> = 2. </a:t>
            </a:r>
          </a:p>
          <a:p>
            <a:r>
              <a:rPr lang="en-US" sz="2200" b="1" dirty="0"/>
              <a:t>Statistical inference</a:t>
            </a:r>
            <a:r>
              <a:rPr lang="en-US" sz="2200" dirty="0"/>
              <a:t>, where the goal is to gain generalizable knowledge about the distribution of </a:t>
            </a:r>
            <a:r>
              <a:rPr lang="en-US" sz="2200" i="1" dirty="0" err="1"/>
              <a:t>X</a:t>
            </a:r>
            <a:r>
              <a:rPr lang="en-US" sz="2200" dirty="0" err="1"/>
              <a:t>s</a:t>
            </a:r>
            <a:r>
              <a:rPr lang="en-US" sz="2200" dirty="0"/>
              <a:t> and </a:t>
            </a:r>
            <a:r>
              <a:rPr lang="en-US" sz="2200" i="1" dirty="0" err="1"/>
              <a:t>Y</a:t>
            </a:r>
            <a:r>
              <a:rPr lang="en-US" sz="2200" dirty="0" err="1"/>
              <a:t>s</a:t>
            </a:r>
            <a:r>
              <a:rPr lang="en-US" sz="2200" dirty="0"/>
              <a:t> in the universe from which a sample has been drawn. </a:t>
            </a:r>
          </a:p>
          <a:p>
            <a:pPr lvl="1"/>
            <a:r>
              <a:rPr lang="en-US" sz="1900" dirty="0"/>
              <a:t>The mean value of </a:t>
            </a:r>
            <a:r>
              <a:rPr lang="en-US" sz="1900" i="1" dirty="0"/>
              <a:t>X</a:t>
            </a:r>
            <a:r>
              <a:rPr lang="en-US" sz="1900" dirty="0"/>
              <a:t> in the population is 53 with 95% CI (42,64). </a:t>
            </a:r>
          </a:p>
          <a:p>
            <a:pPr lvl="1"/>
            <a:r>
              <a:rPr lang="en-US" sz="1900" dirty="0"/>
              <a:t>The mean of </a:t>
            </a:r>
            <a:r>
              <a:rPr lang="en-US" sz="1900" i="1" dirty="0"/>
              <a:t>X</a:t>
            </a:r>
            <a:r>
              <a:rPr lang="en-US" sz="1900" dirty="0"/>
              <a:t> is larger when </a:t>
            </a:r>
            <a:r>
              <a:rPr lang="en-US" sz="1900" i="1" dirty="0"/>
              <a:t>Y</a:t>
            </a:r>
            <a:r>
              <a:rPr lang="en-US" sz="1900" dirty="0"/>
              <a:t> = 2 than when </a:t>
            </a:r>
            <a:r>
              <a:rPr lang="en-US" sz="1900" i="1" dirty="0"/>
              <a:t>Y</a:t>
            </a:r>
            <a:r>
              <a:rPr lang="en-US" sz="1900" dirty="0"/>
              <a:t> = 1. </a:t>
            </a:r>
          </a:p>
          <a:p>
            <a:pPr marL="0" indent="0">
              <a:buNone/>
            </a:pPr>
            <a:endParaRPr lang="en-US" sz="1300" dirty="0">
              <a:solidFill>
                <a:srgbClr val="0000FF"/>
              </a:solidFill>
            </a:endParaRPr>
          </a:p>
          <a:p>
            <a:pPr marL="0" indent="0">
              <a:buNone/>
            </a:pPr>
            <a:r>
              <a:rPr lang="en-US" sz="2400" dirty="0">
                <a:solidFill>
                  <a:srgbClr val="0000FF"/>
                </a:solidFill>
              </a:rPr>
              <a:t>Scientific inference also can fall into two primary categories … </a:t>
            </a:r>
          </a:p>
          <a:p>
            <a:r>
              <a:rPr lang="en-US" sz="2200" b="1" dirty="0"/>
              <a:t>Correlational</a:t>
            </a:r>
            <a:r>
              <a:rPr lang="en-US" sz="2200" dirty="0"/>
              <a:t> or </a:t>
            </a:r>
            <a:r>
              <a:rPr lang="en-US" sz="2200" b="1" dirty="0"/>
              <a:t>predictive</a:t>
            </a:r>
            <a:r>
              <a:rPr lang="en-US" sz="2200" dirty="0"/>
              <a:t> inference, where the goal is to identify characteristics that vary together in the population. </a:t>
            </a:r>
          </a:p>
          <a:p>
            <a:pPr lvl="1"/>
            <a:r>
              <a:rPr lang="en-US" sz="1900" dirty="0"/>
              <a:t>Older people have higher risk of mortality than younger people. </a:t>
            </a:r>
          </a:p>
          <a:p>
            <a:pPr lvl="1"/>
            <a:r>
              <a:rPr lang="en-US" sz="1900" dirty="0"/>
              <a:t>People with high HDL (“good” cholesterol) are at lower risk for cardiovascular disease than those with low HDL. </a:t>
            </a:r>
          </a:p>
          <a:p>
            <a:r>
              <a:rPr lang="en-US" sz="2200" b="1" dirty="0"/>
              <a:t>Causal inference</a:t>
            </a:r>
            <a:r>
              <a:rPr lang="en-US" sz="2200" dirty="0"/>
              <a:t>, where the goal is to infer that X causes Y. </a:t>
            </a:r>
          </a:p>
          <a:p>
            <a:pPr lvl="1"/>
            <a:r>
              <a:rPr lang="en-US" sz="1900" dirty="0"/>
              <a:t>Statins reduce risk of cardiovascular disease relative to placebo. </a:t>
            </a:r>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13</a:t>
            </a:fld>
            <a:endParaRPr lang="en-US"/>
          </a:p>
        </p:txBody>
      </p:sp>
    </p:spTree>
    <p:extLst>
      <p:ext uri="{BB962C8B-B14F-4D97-AF65-F5344CB8AC3E}">
        <p14:creationId xmlns:p14="http://schemas.microsoft.com/office/powerpoint/2010/main" val="2537381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fontScale="85000" lnSpcReduction="20000"/>
          </a:bodyPr>
          <a:lstStyle/>
          <a:p>
            <a:pPr marL="0" indent="0">
              <a:buNone/>
            </a:pPr>
            <a:r>
              <a:rPr lang="en-US" sz="2400" b="1" dirty="0"/>
              <a:t>Correspondingly, </a:t>
            </a:r>
            <a:endParaRPr lang="en-US" sz="1400" dirty="0"/>
          </a:p>
          <a:p>
            <a:pPr marL="0" indent="0">
              <a:buNone/>
            </a:pPr>
            <a:r>
              <a:rPr lang="en-US" sz="2400" dirty="0">
                <a:solidFill>
                  <a:srgbClr val="0000FF"/>
                </a:solidFill>
              </a:rPr>
              <a:t>A </a:t>
            </a:r>
            <a:r>
              <a:rPr lang="en-US" sz="2400" b="1" i="1" dirty="0">
                <a:solidFill>
                  <a:srgbClr val="0000FF"/>
                </a:solidFill>
              </a:rPr>
              <a:t>statistica</a:t>
            </a:r>
            <a:r>
              <a:rPr lang="en-US" sz="2400" i="1" dirty="0">
                <a:solidFill>
                  <a:srgbClr val="0000FF"/>
                </a:solidFill>
              </a:rPr>
              <a:t>l hypothesis</a:t>
            </a:r>
            <a:r>
              <a:rPr lang="en-US" sz="2400" dirty="0">
                <a:solidFill>
                  <a:srgbClr val="0000FF"/>
                </a:solidFill>
              </a:rPr>
              <a:t> is a claim regarding a statistical parameter. </a:t>
            </a:r>
          </a:p>
          <a:p>
            <a:pPr marL="0" indent="0">
              <a:buNone/>
            </a:pPr>
            <a:r>
              <a:rPr lang="en-US" sz="2400" dirty="0"/>
              <a:t>For example, given two groups A and B, if </a:t>
            </a:r>
            <a:r>
              <a:rPr lang="en-US" sz="2400" i="1" dirty="0"/>
              <a:t>β</a:t>
            </a:r>
            <a:r>
              <a:rPr lang="en-US" sz="2400" dirty="0"/>
              <a:t> is the difference between the mean response in group A and the mean response in group B, some statistical hypotheses are: </a:t>
            </a:r>
          </a:p>
          <a:p>
            <a:r>
              <a:rPr lang="en-US" sz="2000" i="1" dirty="0"/>
              <a:t>β </a:t>
            </a:r>
            <a:r>
              <a:rPr lang="en-US" sz="2000" dirty="0"/>
              <a:t>= 0</a:t>
            </a:r>
          </a:p>
          <a:p>
            <a:r>
              <a:rPr lang="en-US" sz="2000" i="1" dirty="0"/>
              <a:t>β </a:t>
            </a:r>
            <a:r>
              <a:rPr lang="en-US" sz="2000" dirty="0"/>
              <a:t>≠ 0 </a:t>
            </a:r>
          </a:p>
          <a:p>
            <a:r>
              <a:rPr lang="en-US" sz="2000" i="1" dirty="0"/>
              <a:t>β </a:t>
            </a:r>
            <a:r>
              <a:rPr lang="en-US" sz="2000" dirty="0"/>
              <a:t>&gt; 0 </a:t>
            </a:r>
          </a:p>
          <a:p>
            <a:r>
              <a:rPr lang="en-US" sz="2000" i="1" dirty="0"/>
              <a:t>β </a:t>
            </a:r>
            <a:r>
              <a:rPr lang="en-US" sz="2000" dirty="0"/>
              <a:t>&lt; -10 </a:t>
            </a:r>
          </a:p>
          <a:p>
            <a:pPr marL="0" indent="0">
              <a:buNone/>
            </a:pPr>
            <a:endParaRPr lang="en-US" sz="1400" dirty="0"/>
          </a:p>
          <a:p>
            <a:pPr marL="0" indent="0">
              <a:buNone/>
            </a:pPr>
            <a:r>
              <a:rPr lang="en-US" sz="2400" dirty="0">
                <a:solidFill>
                  <a:srgbClr val="0000FF"/>
                </a:solidFill>
              </a:rPr>
              <a:t>A </a:t>
            </a:r>
            <a:r>
              <a:rPr lang="en-US" sz="2400" b="1" i="1" dirty="0">
                <a:solidFill>
                  <a:srgbClr val="0000FF"/>
                </a:solidFill>
              </a:rPr>
              <a:t>scientific</a:t>
            </a:r>
            <a:r>
              <a:rPr lang="en-US" sz="2400" i="1" dirty="0">
                <a:solidFill>
                  <a:srgbClr val="0000FF"/>
                </a:solidFill>
              </a:rPr>
              <a:t> hypotheses</a:t>
            </a:r>
            <a:r>
              <a:rPr lang="en-US" sz="2400" dirty="0">
                <a:solidFill>
                  <a:srgbClr val="0000FF"/>
                </a:solidFill>
              </a:rPr>
              <a:t> is a claim regarding the true state of nature. </a:t>
            </a:r>
          </a:p>
          <a:p>
            <a:pPr marL="0" indent="0">
              <a:buNone/>
            </a:pPr>
            <a:r>
              <a:rPr lang="en-US" sz="2400" dirty="0"/>
              <a:t>For example, given two treatments, A and B and given a participant population, some scientific hypotheses are: </a:t>
            </a:r>
          </a:p>
          <a:p>
            <a:r>
              <a:rPr lang="en-US" sz="2000" dirty="0"/>
              <a:t>Treatments A and B are equally effective </a:t>
            </a:r>
          </a:p>
          <a:p>
            <a:r>
              <a:rPr lang="en-US" sz="2000" dirty="0"/>
              <a:t>Treatment A is less effective than treatment B </a:t>
            </a:r>
          </a:p>
          <a:p>
            <a:r>
              <a:rPr lang="en-US" sz="2000" dirty="0"/>
              <a:t>Treatment A is more effective than treatment B by 10 units </a:t>
            </a:r>
          </a:p>
          <a:p>
            <a:pPr marL="0" indent="0">
              <a:buNone/>
            </a:pPr>
            <a:endParaRPr lang="en-US" sz="1400" dirty="0"/>
          </a:p>
          <a:p>
            <a:pPr marL="0" indent="0">
              <a:buNone/>
            </a:pPr>
            <a:r>
              <a:rPr lang="en-US" sz="2400" dirty="0">
                <a:solidFill>
                  <a:srgbClr val="0000FF"/>
                </a:solidFill>
              </a:rPr>
              <a:t>	A </a:t>
            </a:r>
            <a:r>
              <a:rPr lang="en-US" sz="2400" i="1" dirty="0">
                <a:solidFill>
                  <a:srgbClr val="0000FF"/>
                </a:solidFill>
              </a:rPr>
              <a:t>valid trial</a:t>
            </a:r>
            <a:r>
              <a:rPr lang="en-US" sz="2400" dirty="0">
                <a:solidFill>
                  <a:srgbClr val="0000FF"/>
                </a:solidFill>
              </a:rPr>
              <a:t> </a:t>
            </a:r>
            <a:r>
              <a:rPr lang="en-US" sz="2400" i="1" dirty="0">
                <a:solidFill>
                  <a:srgbClr val="0000FF"/>
                </a:solidFill>
              </a:rPr>
              <a:t>aligns</a:t>
            </a:r>
            <a:r>
              <a:rPr lang="en-US" sz="2400" dirty="0">
                <a:solidFill>
                  <a:srgbClr val="0000FF"/>
                </a:solidFill>
              </a:rPr>
              <a:t> the statistical and scientific hypotheses. </a:t>
            </a:r>
          </a:p>
          <a:p>
            <a:pPr marL="0" indent="0">
              <a:buNone/>
            </a:pPr>
            <a:r>
              <a:rPr lang="en-US" sz="2100" dirty="0"/>
              <a:t>	We reject: </a:t>
            </a:r>
          </a:p>
          <a:p>
            <a:pPr marL="0" indent="0">
              <a:buNone/>
            </a:pPr>
            <a:r>
              <a:rPr lang="en-US" sz="1700" i="1" dirty="0"/>
              <a:t>		</a:t>
            </a:r>
            <a:r>
              <a:rPr lang="en-US" sz="2100" i="1" dirty="0"/>
              <a:t>H</a:t>
            </a:r>
            <a:r>
              <a:rPr lang="en-US" sz="2100" baseline="-25000" dirty="0"/>
              <a:t>0</a:t>
            </a:r>
            <a:r>
              <a:rPr lang="en-US" sz="2100" dirty="0"/>
              <a:t>: </a:t>
            </a:r>
            <a:r>
              <a:rPr lang="en-US" sz="2100" i="1" dirty="0"/>
              <a:t>β </a:t>
            </a:r>
            <a:r>
              <a:rPr lang="en-US" sz="2100" dirty="0"/>
              <a:t>= 0</a:t>
            </a:r>
          </a:p>
          <a:p>
            <a:pPr marL="0" indent="0">
              <a:buNone/>
            </a:pPr>
            <a:r>
              <a:rPr lang="en-US" sz="2100" dirty="0"/>
              <a:t>	if and only if we reject </a:t>
            </a:r>
          </a:p>
          <a:p>
            <a:pPr marL="0" indent="0">
              <a:buNone/>
            </a:pPr>
            <a:r>
              <a:rPr lang="en-US" sz="2100" i="1" dirty="0"/>
              <a:t>		H</a:t>
            </a:r>
            <a:r>
              <a:rPr lang="en-US" sz="2100" baseline="-25000" dirty="0"/>
              <a:t>0</a:t>
            </a:r>
            <a:r>
              <a:rPr lang="en-US" sz="2100" dirty="0"/>
              <a:t>: treatments A and B are equally effective</a:t>
            </a:r>
          </a:p>
          <a:p>
            <a:endParaRPr lang="en-US" sz="2000" dirty="0"/>
          </a:p>
        </p:txBody>
      </p:sp>
      <p:sp>
        <p:nvSpPr>
          <p:cNvPr id="4" name="Date Placeholder 3"/>
          <p:cNvSpPr>
            <a:spLocks noGrp="1"/>
          </p:cNvSpPr>
          <p:nvPr>
            <p:ph type="dt" sz="half" idx="10"/>
          </p:nvPr>
        </p:nvSpPr>
        <p:spPr/>
        <p:txBody>
          <a:bodyPr/>
          <a:lstStyle/>
          <a:p>
            <a:r>
              <a:rPr lang="en-US"/>
              <a:t>1/1/2020</a:t>
            </a:r>
          </a:p>
        </p:txBody>
      </p:sp>
      <p:sp>
        <p:nvSpPr>
          <p:cNvPr id="5" name="Slide Number Placeholder 4"/>
          <p:cNvSpPr>
            <a:spLocks noGrp="1"/>
          </p:cNvSpPr>
          <p:nvPr>
            <p:ph type="sldNum" sz="quarter" idx="12"/>
          </p:nvPr>
        </p:nvSpPr>
        <p:spPr/>
        <p:txBody>
          <a:bodyPr/>
          <a:lstStyle/>
          <a:p>
            <a:fld id="{A86DC3C0-80BF-FC4D-BE0C-25AD1038F306}" type="slidenum">
              <a:rPr lang="en-US" smtClean="0"/>
              <a:t>14</a:t>
            </a:fld>
            <a:endParaRPr lang="en-US"/>
          </a:p>
        </p:txBody>
      </p:sp>
      <p:cxnSp>
        <p:nvCxnSpPr>
          <p:cNvPr id="6" name="Straight Connector 5"/>
          <p:cNvCxnSpPr/>
          <p:nvPr/>
        </p:nvCxnSpPr>
        <p:spPr>
          <a:xfrm>
            <a:off x="862779" y="4672990"/>
            <a:ext cx="6688958" cy="1939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862779" y="6156324"/>
            <a:ext cx="6679264" cy="96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62779" y="4692380"/>
            <a:ext cx="0" cy="14639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551737" y="4692380"/>
            <a:ext cx="0" cy="145424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1660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u="sng" dirty="0"/>
              <a:t>The scientific goal</a:t>
            </a:r>
            <a:r>
              <a:rPr lang="en-US" sz="2000" dirty="0"/>
              <a:t> is to use data and statistics to assess a scientific hypothesis of interest. This requires a link between </a:t>
            </a:r>
            <a:r>
              <a:rPr lang="en-US" sz="2000" i="1" dirty="0"/>
              <a:t>statistical</a:t>
            </a:r>
            <a:r>
              <a:rPr lang="en-US" sz="2000" dirty="0"/>
              <a:t> and </a:t>
            </a:r>
            <a:r>
              <a:rPr lang="en-US" sz="2000" i="1" dirty="0"/>
              <a:t>scientific</a:t>
            </a:r>
            <a:r>
              <a:rPr lang="en-US" sz="2000" dirty="0"/>
              <a:t> hypotheses. </a:t>
            </a:r>
          </a:p>
          <a:p>
            <a:r>
              <a:rPr lang="en-US" sz="2000" dirty="0"/>
              <a:t>Suppose we construct a confidence interval for β, the “treatment effect.” </a:t>
            </a:r>
          </a:p>
          <a:p>
            <a:r>
              <a:rPr lang="en-US" sz="2000" dirty="0"/>
              <a:t>We would like for there to be a corresponding “confidence interval” for scientific hypotheses as well.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lgn="ctr">
              <a:spcBef>
                <a:spcPts val="300"/>
              </a:spcBef>
              <a:buNone/>
            </a:pPr>
            <a:endParaRPr lang="en-US" sz="2000" i="1" dirty="0">
              <a:solidFill>
                <a:srgbClr val="008000"/>
              </a:solidFill>
            </a:endParaRPr>
          </a:p>
          <a:p>
            <a:pPr marL="0" indent="0" algn="ctr">
              <a:spcBef>
                <a:spcPts val="300"/>
              </a:spcBef>
              <a:buNone/>
            </a:pPr>
            <a:r>
              <a:rPr lang="en-US" sz="2000" i="1" dirty="0">
                <a:solidFill>
                  <a:srgbClr val="008000"/>
                </a:solidFill>
              </a:rPr>
              <a:t>Randomization</a:t>
            </a:r>
            <a:r>
              <a:rPr lang="en-US" sz="2000" dirty="0">
                <a:solidFill>
                  <a:srgbClr val="008000"/>
                </a:solidFill>
              </a:rPr>
              <a:t> coupled with </a:t>
            </a:r>
            <a:r>
              <a:rPr lang="en-US" sz="2000" i="1" dirty="0">
                <a:solidFill>
                  <a:srgbClr val="008000"/>
                </a:solidFill>
              </a:rPr>
              <a:t>complete follow-up</a:t>
            </a:r>
            <a:r>
              <a:rPr lang="en-US" sz="2000" dirty="0">
                <a:solidFill>
                  <a:srgbClr val="008000"/>
                </a:solidFill>
              </a:rPr>
              <a:t> and </a:t>
            </a:r>
          </a:p>
          <a:p>
            <a:pPr marL="0" indent="0" algn="ctr">
              <a:spcBef>
                <a:spcPts val="300"/>
              </a:spcBef>
              <a:buNone/>
            </a:pPr>
            <a:r>
              <a:rPr lang="en-US" sz="2000" dirty="0">
                <a:solidFill>
                  <a:srgbClr val="008000"/>
                </a:solidFill>
              </a:rPr>
              <a:t>an </a:t>
            </a:r>
            <a:r>
              <a:rPr lang="en-US" sz="2000" i="1" dirty="0">
                <a:solidFill>
                  <a:srgbClr val="008000"/>
                </a:solidFill>
              </a:rPr>
              <a:t>intention-to-treat analysis</a:t>
            </a:r>
            <a:r>
              <a:rPr lang="en-US" sz="2000" dirty="0">
                <a:solidFill>
                  <a:srgbClr val="008000"/>
                </a:solidFill>
              </a:rPr>
              <a:t> is the </a:t>
            </a:r>
            <a:r>
              <a:rPr lang="en-US" sz="2000" u="sng" dirty="0">
                <a:solidFill>
                  <a:srgbClr val="008000"/>
                </a:solidFill>
              </a:rPr>
              <a:t>only</a:t>
            </a:r>
            <a:r>
              <a:rPr lang="en-US" sz="2000" dirty="0">
                <a:solidFill>
                  <a:srgbClr val="008000"/>
                </a:solidFill>
              </a:rPr>
              <a:t> objective way in which </a:t>
            </a:r>
          </a:p>
          <a:p>
            <a:pPr marL="0" indent="0" algn="ctr">
              <a:spcBef>
                <a:spcPts val="300"/>
              </a:spcBef>
              <a:buNone/>
            </a:pPr>
            <a:r>
              <a:rPr lang="en-US" sz="2000" dirty="0">
                <a:solidFill>
                  <a:srgbClr val="008000"/>
                </a:solidFill>
              </a:rPr>
              <a:t>statistical and scientific hypotheses can be aligned. </a:t>
            </a:r>
          </a:p>
        </p:txBody>
      </p:sp>
      <p:pic>
        <p:nvPicPr>
          <p:cNvPr id="2" name="Picture 1" descr="Screen Shot 2018-01-01 at 4.17.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575" y="2372798"/>
            <a:ext cx="6844428" cy="2584456"/>
          </a:xfrm>
          <a:prstGeom prst="rect">
            <a:avLst/>
          </a:prstGeom>
        </p:spPr>
      </p:pic>
      <p:sp>
        <p:nvSpPr>
          <p:cNvPr id="5" name="Date Placeholder 4"/>
          <p:cNvSpPr>
            <a:spLocks noGrp="1"/>
          </p:cNvSpPr>
          <p:nvPr>
            <p:ph type="dt" sz="half" idx="10"/>
          </p:nvPr>
        </p:nvSpPr>
        <p:spPr/>
        <p:txBody>
          <a:bodyPr/>
          <a:lstStyle/>
          <a:p>
            <a:r>
              <a:rPr lang="en-US"/>
              <a:t>1/1/2020</a:t>
            </a:r>
          </a:p>
        </p:txBody>
      </p:sp>
      <p:sp>
        <p:nvSpPr>
          <p:cNvPr id="6" name="Slide Number Placeholder 5"/>
          <p:cNvSpPr>
            <a:spLocks noGrp="1"/>
          </p:cNvSpPr>
          <p:nvPr>
            <p:ph type="sldNum" sz="quarter" idx="12"/>
          </p:nvPr>
        </p:nvSpPr>
        <p:spPr/>
        <p:txBody>
          <a:bodyPr/>
          <a:lstStyle/>
          <a:p>
            <a:fld id="{A86DC3C0-80BF-FC4D-BE0C-25AD1038F306}" type="slidenum">
              <a:rPr lang="en-US" smtClean="0"/>
              <a:t>15</a:t>
            </a:fld>
            <a:endParaRPr lang="en-US"/>
          </a:p>
        </p:txBody>
      </p:sp>
    </p:spTree>
    <p:extLst>
      <p:ext uri="{BB962C8B-B14F-4D97-AF65-F5344CB8AC3E}">
        <p14:creationId xmlns:p14="http://schemas.microsoft.com/office/powerpoint/2010/main" val="4100058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fontScale="92500" lnSpcReduction="20000"/>
          </a:bodyPr>
          <a:lstStyle/>
          <a:p>
            <a:pPr marL="0" indent="0">
              <a:buNone/>
            </a:pPr>
            <a:r>
              <a:rPr lang="en-US" sz="2000" b="1" dirty="0" smtClean="0">
                <a:solidFill>
                  <a:srgbClr val="0000FF"/>
                </a:solidFill>
                <a:highlight>
                  <a:srgbClr val="C0C0C0"/>
                </a:highlight>
              </a:rPr>
              <a:t>Example </a:t>
            </a:r>
            <a:r>
              <a:rPr lang="en-US" sz="2000" b="1" dirty="0">
                <a:solidFill>
                  <a:srgbClr val="0000FF"/>
                </a:solidFill>
                <a:highlight>
                  <a:srgbClr val="C0C0C0"/>
                </a:highlight>
              </a:rPr>
              <a:t>1</a:t>
            </a:r>
            <a:r>
              <a:rPr lang="en-US" sz="2000" b="1" dirty="0"/>
              <a:t>:</a:t>
            </a:r>
            <a:r>
              <a:rPr lang="en-US" sz="2000" dirty="0"/>
              <a:t> </a:t>
            </a:r>
            <a:r>
              <a:rPr lang="en-US" sz="2000" dirty="0" smtClean="0"/>
              <a:t> 3</a:t>
            </a:r>
            <a:r>
              <a:rPr lang="en-US" sz="2000" dirty="0"/>
              <a:t>-arm trial of change from baseline in Brief Psychiatric Rating Scale (</a:t>
            </a:r>
            <a:r>
              <a:rPr lang="en-US" sz="2000" dirty="0" err="1"/>
              <a:t>BPRSd</a:t>
            </a:r>
            <a:r>
              <a:rPr lang="en-US" sz="2000" dirty="0"/>
              <a:t>) score at 6 weeks.  </a:t>
            </a:r>
            <a:r>
              <a:rPr lang="en-US" sz="1400" dirty="0" err="1"/>
              <a:t>Ogasa</a:t>
            </a:r>
            <a:r>
              <a:rPr lang="en-US" sz="1400" dirty="0"/>
              <a:t> </a:t>
            </a:r>
            <a:r>
              <a:rPr lang="en-US" sz="1400" i="1" dirty="0"/>
              <a:t>et al.</a:t>
            </a:r>
            <a:r>
              <a:rPr lang="en-US" sz="1400" dirty="0"/>
              <a:t> (</a:t>
            </a:r>
            <a:r>
              <a:rPr lang="en-US" sz="1400" i="1" dirty="0"/>
              <a:t>Psychopharmacology,</a:t>
            </a:r>
            <a:r>
              <a:rPr lang="en-US" sz="1400" dirty="0"/>
              <a:t> 2012)</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1700" b="1" dirty="0"/>
          </a:p>
          <a:p>
            <a:pPr marL="0" indent="0">
              <a:buNone/>
            </a:pPr>
            <a:r>
              <a:rPr lang="en-US" sz="1900" b="1" dirty="0"/>
              <a:t>Group 			      # Randomized 	   # (%) Complete 	</a:t>
            </a:r>
            <a:endParaRPr lang="en-US" sz="1900" b="1" dirty="0">
              <a:solidFill>
                <a:schemeClr val="accent2"/>
              </a:solidFill>
            </a:endParaRPr>
          </a:p>
          <a:p>
            <a:pPr marL="0" indent="164592">
              <a:buSzPct val="150000"/>
            </a:pPr>
            <a:r>
              <a:rPr lang="en-US" sz="1700" dirty="0"/>
              <a:t>Placebo (0 mg/day) 			50 			15 (30.0%) 	</a:t>
            </a:r>
            <a:endParaRPr lang="en-US" sz="1700" dirty="0">
              <a:solidFill>
                <a:srgbClr val="C0504D"/>
              </a:solidFill>
            </a:endParaRPr>
          </a:p>
          <a:p>
            <a:pPr marL="0" indent="164592">
              <a:buClr>
                <a:schemeClr val="bg1">
                  <a:lumMod val="50000"/>
                </a:schemeClr>
              </a:buClr>
              <a:buSzPct val="125000"/>
              <a:buFont typeface="Wingdings" charset="2"/>
              <a:buChar char="§"/>
            </a:pPr>
            <a:r>
              <a:rPr lang="en-US" sz="1700" dirty="0" err="1"/>
              <a:t>Lurasidone</a:t>
            </a:r>
            <a:r>
              <a:rPr lang="en-US" sz="1700" dirty="0"/>
              <a:t>, 40 mg/day 		50 			16 (32.0%) 	</a:t>
            </a:r>
            <a:endParaRPr lang="en-US" sz="1700" dirty="0">
              <a:solidFill>
                <a:srgbClr val="C0504D"/>
              </a:solidFill>
            </a:endParaRPr>
          </a:p>
          <a:p>
            <a:pPr marL="0" indent="164592">
              <a:spcAft>
                <a:spcPts val="600"/>
              </a:spcAft>
              <a:buSzPct val="70000"/>
              <a:buFont typeface="Wingdings" charset="2"/>
              <a:buChar char="u"/>
            </a:pPr>
            <a:r>
              <a:rPr lang="en-US" sz="1700" dirty="0" err="1"/>
              <a:t>Lurasidone</a:t>
            </a:r>
            <a:r>
              <a:rPr lang="en-US" sz="1700" dirty="0"/>
              <a:t>, 120 mg/day 		49 			20 (40.8%) </a:t>
            </a:r>
            <a:r>
              <a:rPr lang="en-US" sz="1900" dirty="0"/>
              <a:t>	</a:t>
            </a:r>
            <a:endParaRPr lang="en-US" sz="1900" dirty="0">
              <a:solidFill>
                <a:srgbClr val="C0504D"/>
              </a:solidFill>
            </a:endParaRPr>
          </a:p>
          <a:p>
            <a:pPr marL="0" indent="0">
              <a:spcBef>
                <a:spcPts val="800"/>
              </a:spcBef>
              <a:buSzPct val="70000"/>
              <a:buNone/>
            </a:pPr>
            <a:r>
              <a:rPr lang="en-US" sz="1900" u="sng" dirty="0">
                <a:solidFill>
                  <a:srgbClr val="0000FF"/>
                </a:solidFill>
              </a:rPr>
              <a:t>Complete case analysis</a:t>
            </a:r>
            <a:r>
              <a:rPr lang="en-US" sz="1900" dirty="0">
                <a:solidFill>
                  <a:srgbClr val="C0504D"/>
                </a:solidFill>
              </a:rPr>
              <a:t>:  Neither active arm </a:t>
            </a:r>
            <a:r>
              <a:rPr lang="en-US" sz="1900" dirty="0" err="1">
                <a:solidFill>
                  <a:srgbClr val="C0504D"/>
                </a:solidFill>
              </a:rPr>
              <a:t>vs</a:t>
            </a:r>
            <a:r>
              <a:rPr lang="en-US" sz="1900" dirty="0">
                <a:solidFill>
                  <a:srgbClr val="C0504D"/>
                </a:solidFill>
              </a:rPr>
              <a:t> placebo had p&lt;0.05 at 6 wks. </a:t>
            </a:r>
          </a:p>
          <a:p>
            <a:pPr marL="0" indent="0">
              <a:spcBef>
                <a:spcPts val="800"/>
              </a:spcBef>
              <a:buSzPct val="70000"/>
              <a:buNone/>
            </a:pPr>
            <a:r>
              <a:rPr lang="en-US" sz="1900" u="sng" dirty="0">
                <a:solidFill>
                  <a:srgbClr val="0000FF"/>
                </a:solidFill>
              </a:rPr>
              <a:t>LOCF analysis</a:t>
            </a:r>
            <a:r>
              <a:rPr lang="en-US" sz="1900" dirty="0">
                <a:solidFill>
                  <a:srgbClr val="C0504D"/>
                </a:solidFill>
              </a:rPr>
              <a:t>: Both active arm </a:t>
            </a:r>
            <a:r>
              <a:rPr lang="en-US" sz="1900" dirty="0" err="1">
                <a:solidFill>
                  <a:srgbClr val="C0504D"/>
                </a:solidFill>
              </a:rPr>
              <a:t>vs</a:t>
            </a:r>
            <a:r>
              <a:rPr lang="en-US" sz="1900" dirty="0">
                <a:solidFill>
                  <a:srgbClr val="C0504D"/>
                </a:solidFill>
              </a:rPr>
              <a:t> placebo p&lt;0.05 at 6 wks. </a:t>
            </a:r>
          </a:p>
          <a:p>
            <a:pPr marL="0" indent="0">
              <a:buSzPct val="70000"/>
              <a:buNone/>
            </a:pPr>
            <a:endParaRPr lang="en-US" sz="1700" dirty="0">
              <a:solidFill>
                <a:srgbClr val="C0504D"/>
              </a:solidFill>
            </a:endParaRPr>
          </a:p>
        </p:txBody>
      </p:sp>
      <p:pic>
        <p:nvPicPr>
          <p:cNvPr id="6" name="Picture 5" descr="lurasidone-20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230" y="1140328"/>
            <a:ext cx="5214001" cy="3257502"/>
          </a:xfrm>
          <a:prstGeom prst="rect">
            <a:avLst/>
          </a:prstGeom>
        </p:spPr>
      </p:pic>
      <p:sp>
        <p:nvSpPr>
          <p:cNvPr id="8" name="Date Placeholder 7"/>
          <p:cNvSpPr>
            <a:spLocks noGrp="1"/>
          </p:cNvSpPr>
          <p:nvPr>
            <p:ph type="dt" sz="half" idx="10"/>
          </p:nvPr>
        </p:nvSpPr>
        <p:spPr/>
        <p:txBody>
          <a:bodyPr/>
          <a:lstStyle/>
          <a:p>
            <a:r>
              <a:rPr lang="en-US"/>
              <a:t>1/1/2020</a:t>
            </a:r>
          </a:p>
        </p:txBody>
      </p:sp>
      <p:sp>
        <p:nvSpPr>
          <p:cNvPr id="9" name="Slide Number Placeholder 8"/>
          <p:cNvSpPr>
            <a:spLocks noGrp="1"/>
          </p:cNvSpPr>
          <p:nvPr>
            <p:ph type="sldNum" sz="quarter" idx="12"/>
          </p:nvPr>
        </p:nvSpPr>
        <p:spPr/>
        <p:txBody>
          <a:bodyPr/>
          <a:lstStyle/>
          <a:p>
            <a:fld id="{A86DC3C0-80BF-FC4D-BE0C-25AD1038F306}" type="slidenum">
              <a:rPr lang="en-US" smtClean="0"/>
              <a:t>16</a:t>
            </a:fld>
            <a:endParaRPr lang="en-US"/>
          </a:p>
        </p:txBody>
      </p:sp>
    </p:spTree>
    <p:extLst>
      <p:ext uri="{BB962C8B-B14F-4D97-AF65-F5344CB8AC3E}">
        <p14:creationId xmlns:p14="http://schemas.microsoft.com/office/powerpoint/2010/main" val="286700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a:highlight>
                  <a:srgbClr val="C0C0C0"/>
                </a:highlight>
              </a:rPr>
              <a:t>Example 1.a</a:t>
            </a:r>
            <a:r>
              <a:rPr lang="en-US" sz="2000" b="1" dirty="0"/>
              <a:t> –  Hope-Based Analysis </a:t>
            </a:r>
          </a:p>
          <a:p>
            <a:pPr marL="0" indent="0">
              <a:spcBef>
                <a:spcPts val="1200"/>
              </a:spcBef>
              <a:buNone/>
            </a:pPr>
            <a:r>
              <a:rPr lang="en-US" sz="2000" dirty="0"/>
              <a:t>In this example, the extent of </a:t>
            </a:r>
            <a:r>
              <a:rPr lang="en-US" sz="2000" dirty="0" err="1"/>
              <a:t>missingness</a:t>
            </a:r>
            <a:r>
              <a:rPr lang="en-US" sz="2000" dirty="0"/>
              <a:t> compromises the result of the trial.</a:t>
            </a:r>
          </a:p>
          <a:p>
            <a:pPr marL="0" indent="0">
              <a:spcBef>
                <a:spcPts val="1200"/>
              </a:spcBef>
              <a:buNone/>
            </a:pPr>
            <a:r>
              <a:rPr lang="en-US" sz="2000" dirty="0"/>
              <a:t>This analysis might be considered to be based on hope. </a:t>
            </a:r>
          </a:p>
          <a:p>
            <a:pPr marL="0" indent="0">
              <a:spcBef>
                <a:spcPts val="1200"/>
              </a:spcBef>
              <a:buNone/>
            </a:pPr>
            <a:r>
              <a:rPr lang="en-US" sz="2000" dirty="0"/>
              <a:t>Authors make certain assumptions: </a:t>
            </a:r>
          </a:p>
          <a:p>
            <a:r>
              <a:rPr lang="en-US" sz="1800" dirty="0"/>
              <a:t>Last observations carried forward (LOCF) accurately reflect the 6-week outcomes </a:t>
            </a:r>
          </a:p>
          <a:p>
            <a:r>
              <a:rPr lang="en-US" sz="1800" dirty="0"/>
              <a:t>Observations are “missing at random,” so the </a:t>
            </a:r>
            <a:r>
              <a:rPr lang="en-US" sz="1800" i="1" dirty="0"/>
              <a:t>statistical hypotheses</a:t>
            </a:r>
            <a:r>
              <a:rPr lang="en-US" sz="1800" dirty="0"/>
              <a:t> tested using the ANCOVA model align with the </a:t>
            </a:r>
            <a:r>
              <a:rPr lang="en-US" sz="1800" i="1" dirty="0"/>
              <a:t>scientific hypotheses</a:t>
            </a:r>
            <a:r>
              <a:rPr lang="en-US" sz="1800" dirty="0"/>
              <a:t> of interest. </a:t>
            </a:r>
          </a:p>
          <a:p>
            <a:pPr marL="0" indent="0">
              <a:buNone/>
            </a:pPr>
            <a:r>
              <a:rPr lang="en-US" sz="1800" dirty="0"/>
              <a:t>. . . We rely on </a:t>
            </a:r>
            <a:r>
              <a:rPr lang="en-US" sz="1800" i="1" dirty="0"/>
              <a:t>hope</a:t>
            </a:r>
            <a:r>
              <a:rPr lang="en-US" sz="1800" dirty="0"/>
              <a:t> that they’re correct. </a:t>
            </a:r>
          </a:p>
          <a:p>
            <a:pPr marL="0" indent="0">
              <a:spcBef>
                <a:spcPts val="1200"/>
              </a:spcBef>
              <a:buNone/>
            </a:pPr>
            <a:r>
              <a:rPr lang="en-US" sz="2000" dirty="0"/>
              <a:t>Because a skeptic has no way to verify that these assumptions are correct, she might have good reason to conclude that </a:t>
            </a:r>
            <a:r>
              <a:rPr lang="en-US" sz="2000" b="1" dirty="0"/>
              <a:t>this is a completely failed trial.</a:t>
            </a:r>
            <a:r>
              <a:rPr lang="en-US" sz="2000" dirty="0"/>
              <a:t> </a:t>
            </a:r>
          </a:p>
          <a:p>
            <a:pPr marL="0" indent="0">
              <a:spcBef>
                <a:spcPts val="1200"/>
              </a:spcBef>
              <a:buNone/>
            </a:pPr>
            <a:endParaRPr lang="en-US" sz="2000" dirty="0"/>
          </a:p>
        </p:txBody>
      </p:sp>
      <p:pic>
        <p:nvPicPr>
          <p:cNvPr id="4" name="Picture 3" descr="Screen Shot 2018-01-01 at 4.42.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031" y="4276497"/>
            <a:ext cx="6103939" cy="2103120"/>
          </a:xfrm>
          <a:prstGeom prst="rect">
            <a:avLst/>
          </a:prstGeom>
        </p:spPr>
      </p:pic>
      <p:sp>
        <p:nvSpPr>
          <p:cNvPr id="5" name="Date Placeholder 4"/>
          <p:cNvSpPr>
            <a:spLocks noGrp="1"/>
          </p:cNvSpPr>
          <p:nvPr>
            <p:ph type="dt" sz="half" idx="10"/>
          </p:nvPr>
        </p:nvSpPr>
        <p:spPr/>
        <p:txBody>
          <a:bodyPr/>
          <a:lstStyle/>
          <a:p>
            <a:r>
              <a:rPr lang="en-US"/>
              <a:t>1/1/2020</a:t>
            </a:r>
          </a:p>
        </p:txBody>
      </p:sp>
      <p:sp>
        <p:nvSpPr>
          <p:cNvPr id="6" name="Slide Number Placeholder 5"/>
          <p:cNvSpPr>
            <a:spLocks noGrp="1"/>
          </p:cNvSpPr>
          <p:nvPr>
            <p:ph type="sldNum" sz="quarter" idx="12"/>
          </p:nvPr>
        </p:nvSpPr>
        <p:spPr/>
        <p:txBody>
          <a:bodyPr/>
          <a:lstStyle/>
          <a:p>
            <a:fld id="{A86DC3C0-80BF-FC4D-BE0C-25AD1038F306}" type="slidenum">
              <a:rPr lang="en-US" smtClean="0"/>
              <a:t>17</a:t>
            </a:fld>
            <a:endParaRPr lang="en-US"/>
          </a:p>
        </p:txBody>
      </p:sp>
    </p:spTree>
    <p:extLst>
      <p:ext uri="{BB962C8B-B14F-4D97-AF65-F5344CB8AC3E}">
        <p14:creationId xmlns:p14="http://schemas.microsoft.com/office/powerpoint/2010/main" val="1831288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a:highlight>
                  <a:srgbClr val="C0C0C0"/>
                </a:highlight>
              </a:rPr>
              <a:t>Example 1.b</a:t>
            </a:r>
            <a:r>
              <a:rPr lang="en-US" sz="2000" b="1" dirty="0"/>
              <a:t> –  Convincing Analysis</a:t>
            </a:r>
          </a:p>
          <a:p>
            <a:pPr marL="0" indent="0">
              <a:buNone/>
            </a:pPr>
            <a:endParaRPr lang="en-US" sz="1200" b="1" dirty="0"/>
          </a:p>
          <a:p>
            <a:pPr marL="0" indent="0">
              <a:buNone/>
            </a:pPr>
            <a:r>
              <a:rPr lang="en-US" sz="2000" dirty="0"/>
              <a:t>So, what evidence does a skeptic want to see? </a:t>
            </a:r>
          </a:p>
          <a:p>
            <a:pPr marL="365760" indent="0">
              <a:buNone/>
            </a:pPr>
            <a:r>
              <a:rPr lang="en-US" sz="2000" dirty="0"/>
              <a:t>A simple direct comparison of responses at 6 weeks </a:t>
            </a:r>
          </a:p>
          <a:p>
            <a:pPr marL="365760" indent="0">
              <a:buNone/>
            </a:pPr>
            <a:r>
              <a:rPr lang="mr-IN" sz="2000" dirty="0">
                <a:solidFill>
                  <a:srgbClr val="0000FF"/>
                </a:solidFill>
              </a:rPr>
              <a:t>…</a:t>
            </a:r>
            <a:r>
              <a:rPr lang="en-US" sz="2000" dirty="0">
                <a:solidFill>
                  <a:srgbClr val="0000FF"/>
                </a:solidFill>
              </a:rPr>
              <a:t>including all randomized subjects </a:t>
            </a:r>
          </a:p>
          <a:p>
            <a:pPr marL="365760" indent="0">
              <a:buNone/>
            </a:pPr>
            <a:r>
              <a:rPr lang="mr-IN" sz="2000" dirty="0">
                <a:solidFill>
                  <a:srgbClr val="0000FF"/>
                </a:solidFill>
              </a:rPr>
              <a:t>…</a:t>
            </a:r>
            <a:r>
              <a:rPr lang="en-US" sz="2000" dirty="0">
                <a:solidFill>
                  <a:srgbClr val="0000FF"/>
                </a:solidFill>
              </a:rPr>
              <a:t>analyzed according to their assigned treatment groups </a:t>
            </a:r>
          </a:p>
          <a:p>
            <a:pPr marL="365760" indent="0">
              <a:buNone/>
            </a:pPr>
            <a:r>
              <a:rPr lang="mr-IN" sz="2000" dirty="0">
                <a:solidFill>
                  <a:srgbClr val="0000FF"/>
                </a:solidFill>
              </a:rPr>
              <a:t>…</a:t>
            </a:r>
            <a:r>
              <a:rPr lang="en-US" sz="2000" dirty="0">
                <a:solidFill>
                  <a:srgbClr val="0000FF"/>
                </a:solidFill>
              </a:rPr>
              <a:t>regardless of their adherence to their assigned treatments. </a:t>
            </a:r>
          </a:p>
          <a:p>
            <a:pPr marL="0" indent="0">
              <a:buNone/>
            </a:pPr>
            <a:endParaRPr lang="en-US" sz="2000" dirty="0"/>
          </a:p>
          <a:p>
            <a:pPr marL="0" indent="0">
              <a:buNone/>
            </a:pPr>
            <a:r>
              <a:rPr lang="en-US" sz="2000" i="1" dirty="0">
                <a:solidFill>
                  <a:srgbClr val="0000FF"/>
                </a:solidFill>
              </a:rPr>
              <a:t>Without these features, </a:t>
            </a:r>
          </a:p>
          <a:p>
            <a:r>
              <a:rPr lang="en-US" sz="2000" i="1" dirty="0">
                <a:solidFill>
                  <a:srgbClr val="0000FF"/>
                </a:solidFill>
              </a:rPr>
              <a:t>benefit of randomization is lost:  Error could include systematic as well as random components. How / Why?    </a:t>
            </a:r>
          </a:p>
          <a:p>
            <a:r>
              <a:rPr lang="en-US" sz="2000" dirty="0"/>
              <a:t>Skeptic must trust unverifiable assumption(s) made by the investigator and/or analyst. </a:t>
            </a:r>
          </a:p>
          <a:p>
            <a:pPr marL="0" indent="0">
              <a:buNone/>
            </a:pPr>
            <a:endParaRPr lang="en-US" sz="2000" dirty="0"/>
          </a:p>
          <a:p>
            <a:pPr marL="0" indent="0">
              <a:buNone/>
            </a:pPr>
            <a:r>
              <a:rPr lang="en-US" sz="2000" dirty="0"/>
              <a:t>Our scientific conclusions require two steps: </a:t>
            </a:r>
          </a:p>
          <a:p>
            <a:pPr marL="457200" indent="-457200">
              <a:buFont typeface="+mj-lt"/>
              <a:buAutoNum type="arabicPeriod"/>
            </a:pPr>
            <a:r>
              <a:rPr lang="en-US" sz="2000" dirty="0"/>
              <a:t>Statistical inference:  “Are the two groups different?” </a:t>
            </a:r>
          </a:p>
          <a:p>
            <a:pPr marL="457200" indent="-457200">
              <a:buFont typeface="+mj-lt"/>
              <a:buAutoNum type="arabicPeriod"/>
            </a:pPr>
            <a:r>
              <a:rPr lang="en-US" sz="2000" dirty="0"/>
              <a:t>Scientific inference:  “Is the difference due to an effect of treatment?” </a:t>
            </a:r>
          </a:p>
          <a:p>
            <a:pPr marL="0" indent="0">
              <a:buNone/>
            </a:pPr>
            <a:endParaRPr lang="en-US" sz="2000" dirty="0"/>
          </a:p>
          <a:p>
            <a:pPr marL="0" indent="0">
              <a:buNone/>
            </a:pPr>
            <a:endParaRPr lang="en-US" sz="2000" dirty="0"/>
          </a:p>
          <a:p>
            <a:pPr marL="0" indent="0">
              <a:buNone/>
            </a:pPr>
            <a:endParaRPr lang="en-US" sz="2000" dirty="0"/>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18</a:t>
            </a:fld>
            <a:endParaRPr lang="en-US"/>
          </a:p>
        </p:txBody>
      </p:sp>
    </p:spTree>
    <p:extLst>
      <p:ext uri="{BB962C8B-B14F-4D97-AF65-F5344CB8AC3E}">
        <p14:creationId xmlns:p14="http://schemas.microsoft.com/office/powerpoint/2010/main" val="1218898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400" b="1" dirty="0" smtClean="0">
                <a:solidFill>
                  <a:schemeClr val="accent2"/>
                </a:solidFill>
              </a:rPr>
              <a:t>III. </a:t>
            </a:r>
            <a:r>
              <a:rPr lang="en-US" sz="2400" b="1" dirty="0">
                <a:solidFill>
                  <a:schemeClr val="accent2"/>
                </a:solidFill>
              </a:rPr>
              <a:t>Statistical Inference  </a:t>
            </a:r>
          </a:p>
          <a:p>
            <a:pPr marL="0" indent="0">
              <a:spcBef>
                <a:spcPts val="0"/>
              </a:spcBef>
              <a:buNone/>
            </a:pPr>
            <a:endParaRPr lang="en-US" sz="1200" b="1" dirty="0"/>
          </a:p>
          <a:p>
            <a:pPr marL="0" indent="0">
              <a:buNone/>
            </a:pPr>
            <a:r>
              <a:rPr lang="en-US" sz="2000" dirty="0">
                <a:solidFill>
                  <a:srgbClr val="008000"/>
                </a:solidFill>
              </a:rPr>
              <a:t>Human populations are inherently </a:t>
            </a:r>
            <a:r>
              <a:rPr lang="en-US" sz="2000" i="1" dirty="0">
                <a:solidFill>
                  <a:srgbClr val="008000"/>
                </a:solidFill>
              </a:rPr>
              <a:t>heterogeneous</a:t>
            </a:r>
            <a:r>
              <a:rPr lang="en-US" sz="2000" dirty="0">
                <a:solidFill>
                  <a:srgbClr val="008000"/>
                </a:solidFill>
              </a:rPr>
              <a:t> with respect to prognosis.</a:t>
            </a:r>
            <a:r>
              <a:rPr lang="en-US" sz="2000" dirty="0"/>
              <a:t> </a:t>
            </a:r>
          </a:p>
          <a:p>
            <a:pPr marL="0" indent="0">
              <a:buNone/>
            </a:pPr>
            <a:r>
              <a:rPr lang="en-US" sz="2000" dirty="0"/>
              <a:t>Thus, arbitrarily chosen individuals have different baseline characteristics, different prognoses, and different outcomes. </a:t>
            </a:r>
          </a:p>
          <a:p>
            <a:pPr lvl="1"/>
            <a:r>
              <a:rPr lang="en-US" sz="1700" dirty="0"/>
              <a:t>To characterize outcomes across a population, we might take a sample and calculate its mean and variability. </a:t>
            </a:r>
          </a:p>
          <a:p>
            <a:pPr lvl="1"/>
            <a:r>
              <a:rPr lang="en-US" sz="1700" dirty="0"/>
              <a:t>Because of heterogeneity, the magnitude </a:t>
            </a:r>
            <a:r>
              <a:rPr lang="en-US" sz="1700" i="1" dirty="0"/>
              <a:t>and</a:t>
            </a:r>
            <a:r>
              <a:rPr lang="en-US" sz="1700" dirty="0"/>
              <a:t> variability of the sample mean depend on the kinds of subjects we sample.</a:t>
            </a:r>
          </a:p>
          <a:p>
            <a:pPr marL="457200" lvl="1" indent="0">
              <a:spcBef>
                <a:spcPts val="0"/>
              </a:spcBef>
              <a:buNone/>
            </a:pPr>
            <a:endParaRPr lang="en-US" sz="1200" dirty="0"/>
          </a:p>
          <a:p>
            <a:pPr marL="0" indent="0">
              <a:buNone/>
            </a:pPr>
            <a:r>
              <a:rPr lang="en-US" sz="2000" dirty="0"/>
              <a:t>Impacts of </a:t>
            </a:r>
            <a:r>
              <a:rPr lang="en-US" sz="2000" b="1" i="1" dirty="0"/>
              <a:t>Eligibility Criteria </a:t>
            </a:r>
            <a:r>
              <a:rPr lang="en-US" sz="2000" dirty="0"/>
              <a:t>compared with heterogeneous samples: </a:t>
            </a:r>
          </a:p>
          <a:p>
            <a:pPr marL="800100" lvl="1" indent="-342900">
              <a:buFont typeface="+mj-lt"/>
              <a:buAutoNum type="arabicPeriod"/>
            </a:pPr>
            <a:r>
              <a:rPr lang="en-US" sz="1700" dirty="0"/>
              <a:t>Draw sample from a relatively homogeneous “healthy” subpopulation</a:t>
            </a:r>
          </a:p>
          <a:p>
            <a:pPr marL="1200150" lvl="2" indent="-342900"/>
            <a:r>
              <a:rPr lang="en-US" sz="1500" dirty="0"/>
              <a:t>Outcomes (say, FEV</a:t>
            </a:r>
            <a:r>
              <a:rPr lang="en-US" sz="1500" baseline="-25000" dirty="0"/>
              <a:t>1</a:t>
            </a:r>
            <a:r>
              <a:rPr lang="en-US" sz="1500" dirty="0"/>
              <a:t>%) are better on average and less dispersed than those of a sample from the full population. </a:t>
            </a:r>
          </a:p>
          <a:p>
            <a:pPr marL="1200150" lvl="2" indent="-342900"/>
            <a:r>
              <a:rPr lang="en-US" sz="1500" dirty="0"/>
              <a:t>If we draw two samples from a subpopulation with a smaller average group difference, the observed difference in the sample will be smaller. </a:t>
            </a:r>
          </a:p>
          <a:p>
            <a:pPr marL="857250" lvl="2" indent="0">
              <a:buNone/>
            </a:pPr>
            <a:endParaRPr lang="en-US" sz="1200" dirty="0"/>
          </a:p>
          <a:p>
            <a:pPr marL="800100" lvl="1" indent="-342900">
              <a:buFont typeface="+mj-lt"/>
              <a:buAutoNum type="arabicPeriod"/>
            </a:pPr>
            <a:r>
              <a:rPr lang="en-US" sz="1700" dirty="0"/>
              <a:t>Draw sample  from a relatively homogeneous “sicker” subpopulation</a:t>
            </a:r>
          </a:p>
          <a:p>
            <a:pPr marL="1200150" lvl="2" indent="-342900"/>
            <a:r>
              <a:rPr lang="en-US" sz="1500" dirty="0"/>
              <a:t>Outcomes (FEV</a:t>
            </a:r>
            <a:r>
              <a:rPr lang="en-US" sz="1500" baseline="-25000" dirty="0"/>
              <a:t>1</a:t>
            </a:r>
            <a:r>
              <a:rPr lang="en-US" sz="1500" dirty="0"/>
              <a:t>%) are worse on average, but still less dispersed</a:t>
            </a:r>
          </a:p>
          <a:p>
            <a:pPr marL="1200150" lvl="2" indent="-342900"/>
            <a:r>
              <a:rPr lang="en-US" sz="1500" dirty="0"/>
              <a:t>If we draw two samples from a subpopulation with a larger average group difference, the observed difference in the sample will be larger. </a:t>
            </a:r>
            <a:endParaRPr lang="en-US" sz="1600" dirty="0"/>
          </a:p>
          <a:p>
            <a:pPr marL="1200150" lvl="2" indent="-342900"/>
            <a:endParaRPr lang="en-US" sz="1200" dirty="0"/>
          </a:p>
          <a:p>
            <a:endParaRPr lang="en-US" dirty="0"/>
          </a:p>
        </p:txBody>
      </p:sp>
      <p:sp>
        <p:nvSpPr>
          <p:cNvPr id="4" name="Date Placeholder 3"/>
          <p:cNvSpPr>
            <a:spLocks noGrp="1"/>
          </p:cNvSpPr>
          <p:nvPr>
            <p:ph type="dt" sz="half" idx="10"/>
          </p:nvPr>
        </p:nvSpPr>
        <p:spPr/>
        <p:txBody>
          <a:bodyPr/>
          <a:lstStyle/>
          <a:p>
            <a:r>
              <a:rPr lang="en-US"/>
              <a:t>1/1/2020</a:t>
            </a:r>
          </a:p>
        </p:txBody>
      </p:sp>
      <p:sp>
        <p:nvSpPr>
          <p:cNvPr id="5" name="Slide Number Placeholder 4"/>
          <p:cNvSpPr>
            <a:spLocks noGrp="1"/>
          </p:cNvSpPr>
          <p:nvPr>
            <p:ph type="sldNum" sz="quarter" idx="12"/>
          </p:nvPr>
        </p:nvSpPr>
        <p:spPr/>
        <p:txBody>
          <a:bodyPr/>
          <a:lstStyle/>
          <a:p>
            <a:fld id="{A86DC3C0-80BF-FC4D-BE0C-25AD1038F306}" type="slidenum">
              <a:rPr lang="en-US" smtClean="0"/>
              <a:t>19</a:t>
            </a:fld>
            <a:endParaRPr lang="en-US"/>
          </a:p>
        </p:txBody>
      </p:sp>
    </p:spTree>
    <p:extLst>
      <p:ext uri="{BB962C8B-B14F-4D97-AF65-F5344CB8AC3E}">
        <p14:creationId xmlns:p14="http://schemas.microsoft.com/office/powerpoint/2010/main" val="323067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7500" lnSpcReduction="20000"/>
          </a:bodyPr>
          <a:lstStyle/>
          <a:p>
            <a:pPr marL="0" indent="0">
              <a:buNone/>
            </a:pPr>
            <a:r>
              <a:rPr lang="en-US" sz="3400" b="1" dirty="0"/>
              <a:t>Course website</a:t>
            </a:r>
          </a:p>
          <a:p>
            <a:pPr marL="0" indent="0">
              <a:buNone/>
            </a:pPr>
            <a:endParaRPr lang="en-US" sz="2800" dirty="0"/>
          </a:p>
          <a:p>
            <a:pPr marL="0" indent="0">
              <a:buNone/>
            </a:pPr>
            <a:r>
              <a:rPr lang="en-US" sz="2900" dirty="0"/>
              <a:t>Lectures for the course are posted online at :  </a:t>
            </a:r>
          </a:p>
          <a:p>
            <a:pPr marL="0" indent="0" algn="ctr">
              <a:buNone/>
            </a:pPr>
            <a:r>
              <a:rPr lang="en-US" sz="2900" dirty="0">
                <a:hlinkClick r:id="rId2"/>
              </a:rPr>
              <a:t>https://courses.ucsf.edu/course/view.php?id=5474</a:t>
            </a:r>
            <a:r>
              <a:rPr lang="en-US" sz="2900" dirty="0"/>
              <a:t> </a:t>
            </a:r>
          </a:p>
          <a:p>
            <a:pPr marL="0" indent="0">
              <a:buNone/>
            </a:pPr>
            <a:endParaRPr lang="en-US" sz="2900" dirty="0"/>
          </a:p>
          <a:p>
            <a:pPr marL="0" indent="-182880">
              <a:spcBef>
                <a:spcPts val="0"/>
              </a:spcBef>
              <a:buNone/>
            </a:pPr>
            <a:r>
              <a:rPr lang="en-US" sz="2900" dirty="0"/>
              <a:t>Weekly HW assignments will be posted on the day of each class. We will briefly review assignments at the start of the following class.  </a:t>
            </a:r>
          </a:p>
          <a:p>
            <a:pPr marL="0" indent="-182880">
              <a:spcBef>
                <a:spcPts val="0"/>
              </a:spcBef>
              <a:buNone/>
            </a:pPr>
            <a:endParaRPr lang="en-US" sz="2900" dirty="0"/>
          </a:p>
          <a:p>
            <a:pPr marL="0" indent="-228600">
              <a:spcBef>
                <a:spcPts val="0"/>
              </a:spcBef>
            </a:pPr>
            <a:r>
              <a:rPr lang="en-US" sz="2900" dirty="0"/>
              <a:t>HW1 – HW5:  Due midnight on Saturday following each class; returned by end of Monday. Collectively they are worth 75% of grade.  </a:t>
            </a:r>
          </a:p>
          <a:p>
            <a:pPr marL="0" indent="-228600"/>
            <a:r>
              <a:rPr lang="en-US" sz="2900" dirty="0"/>
              <a:t>HW 6 / Final exam:  Due slightly later (Monday); worth 25% of grade.  </a:t>
            </a:r>
          </a:p>
          <a:p>
            <a:pPr marL="0" indent="0">
              <a:buNone/>
            </a:pPr>
            <a:endParaRPr lang="en-US" sz="2900" dirty="0"/>
          </a:p>
          <a:p>
            <a:pPr marL="0" indent="0">
              <a:buNone/>
            </a:pPr>
            <a:r>
              <a:rPr lang="en-US" sz="2900" dirty="0"/>
              <a:t>Submit assignments by email to both </a:t>
            </a:r>
          </a:p>
          <a:p>
            <a:pPr marL="0" indent="0" algn="ctr">
              <a:buNone/>
            </a:pPr>
            <a:r>
              <a:rPr lang="en-US" sz="2900" dirty="0">
                <a:hlinkClick r:id="rId3"/>
              </a:rPr>
              <a:t>Michelle.Roh@ucsf.edu</a:t>
            </a:r>
            <a:r>
              <a:rPr lang="en-US" sz="2900" dirty="0"/>
              <a:t> and </a:t>
            </a:r>
            <a:r>
              <a:rPr lang="en-US" sz="2900" dirty="0">
                <a:hlinkClick r:id="rId4"/>
              </a:rPr>
              <a:t>Joan.Hilton@ucsf.edu</a:t>
            </a:r>
            <a:r>
              <a:rPr lang="en-US" sz="2900" dirty="0"/>
              <a:t>  </a:t>
            </a:r>
          </a:p>
          <a:p>
            <a:pPr marL="0" indent="0">
              <a:buNone/>
            </a:pPr>
            <a:endParaRPr lang="en-US" sz="2900" dirty="0"/>
          </a:p>
          <a:p>
            <a:pPr marL="0" indent="0">
              <a:buNone/>
            </a:pPr>
            <a:r>
              <a:rPr lang="en-US" sz="2900" dirty="0"/>
              <a:t>All students are asked to complete assignments and contribute to class discussion in order to fully engage in the course. </a:t>
            </a:r>
          </a:p>
        </p:txBody>
      </p:sp>
      <p:sp>
        <p:nvSpPr>
          <p:cNvPr id="4" name="Date Placeholder 3"/>
          <p:cNvSpPr>
            <a:spLocks noGrp="1"/>
          </p:cNvSpPr>
          <p:nvPr>
            <p:ph type="dt" sz="half" idx="10"/>
          </p:nvPr>
        </p:nvSpPr>
        <p:spPr/>
        <p:txBody>
          <a:bodyPr/>
          <a:lstStyle/>
          <a:p>
            <a:r>
              <a:rPr lang="en-US"/>
              <a:t>1/1/2020</a:t>
            </a:r>
            <a:endParaRPr lang="en-US" dirty="0"/>
          </a:p>
        </p:txBody>
      </p:sp>
      <p:sp>
        <p:nvSpPr>
          <p:cNvPr id="5" name="Slide Number Placeholder 4"/>
          <p:cNvSpPr>
            <a:spLocks noGrp="1"/>
          </p:cNvSpPr>
          <p:nvPr>
            <p:ph type="sldNum" sz="quarter" idx="12"/>
          </p:nvPr>
        </p:nvSpPr>
        <p:spPr/>
        <p:txBody>
          <a:bodyPr/>
          <a:lstStyle/>
          <a:p>
            <a:fld id="{A86DC3C0-80BF-FC4D-BE0C-25AD1038F306}" type="slidenum">
              <a:rPr lang="en-US" smtClean="0"/>
              <a:t>2</a:t>
            </a:fld>
            <a:endParaRPr lang="en-US"/>
          </a:p>
        </p:txBody>
      </p:sp>
    </p:spTree>
    <p:extLst>
      <p:ext uri="{BB962C8B-B14F-4D97-AF65-F5344CB8AC3E}">
        <p14:creationId xmlns:p14="http://schemas.microsoft.com/office/powerpoint/2010/main" val="14122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lnSpcReduction="10000"/>
          </a:bodyPr>
          <a:lstStyle/>
          <a:p>
            <a:pPr marL="0" indent="0">
              <a:buNone/>
            </a:pPr>
            <a:r>
              <a:rPr lang="en-US" sz="2200" b="1" dirty="0"/>
              <a:t>Hypothesis Testing</a:t>
            </a:r>
          </a:p>
          <a:p>
            <a:pPr marL="0" indent="0">
              <a:buNone/>
            </a:pPr>
            <a:endParaRPr lang="en-US" sz="1200" dirty="0"/>
          </a:p>
          <a:p>
            <a:pPr marL="0" indent="0">
              <a:buNone/>
            </a:pPr>
            <a:r>
              <a:rPr lang="en-US" sz="2000" dirty="0"/>
              <a:t>We want to </a:t>
            </a:r>
            <a:r>
              <a:rPr lang="en-US" sz="2000" i="1" dirty="0"/>
              <a:t>compare</a:t>
            </a:r>
            <a:r>
              <a:rPr lang="en-US" sz="2000" dirty="0"/>
              <a:t> mean outcomes of two arms, A and B.</a:t>
            </a:r>
          </a:p>
          <a:p>
            <a:pPr marL="285750" lvl="1">
              <a:buFont typeface="Arial"/>
              <a:buChar char="•"/>
            </a:pPr>
            <a:r>
              <a:rPr lang="en-US" sz="1800" dirty="0"/>
              <a:t>For a superiority trial, there are two </a:t>
            </a:r>
            <a:r>
              <a:rPr lang="en-US" sz="1800" i="1" dirty="0"/>
              <a:t>hypotheses</a:t>
            </a:r>
            <a:r>
              <a:rPr lang="en-US" sz="1800" dirty="0"/>
              <a:t> of interest: </a:t>
            </a:r>
          </a:p>
          <a:p>
            <a:pPr lvl="1"/>
            <a:r>
              <a:rPr lang="en-US" sz="1800" b="1" dirty="0"/>
              <a:t>Null hypothesis, H</a:t>
            </a:r>
            <a:r>
              <a:rPr lang="en-US" sz="1800" b="1" baseline="-25000" dirty="0"/>
              <a:t>0</a:t>
            </a:r>
            <a:r>
              <a:rPr lang="en-US" sz="1800" b="1" dirty="0"/>
              <a:t>: </a:t>
            </a:r>
            <a:r>
              <a:rPr lang="en-US" sz="1800" dirty="0"/>
              <a:t> The arms are </a:t>
            </a:r>
            <a:r>
              <a:rPr lang="en-US" sz="1800" i="1" dirty="0"/>
              <a:t>not</a:t>
            </a:r>
            <a:r>
              <a:rPr lang="en-US" sz="1800" dirty="0"/>
              <a:t> different (</a:t>
            </a:r>
            <a:r>
              <a:rPr lang="en-US" sz="1800" i="1" dirty="0"/>
              <a:t>e.g.,</a:t>
            </a:r>
            <a:r>
              <a:rPr lang="en-US" sz="1800" dirty="0"/>
              <a:t> the </a:t>
            </a:r>
            <a:r>
              <a:rPr lang="en-US" sz="1800" i="1" dirty="0"/>
              <a:t>true</a:t>
            </a:r>
            <a:r>
              <a:rPr lang="en-US" sz="1800" dirty="0"/>
              <a:t> average response is the same in both arms)   </a:t>
            </a:r>
          </a:p>
          <a:p>
            <a:pPr lvl="1"/>
            <a:r>
              <a:rPr lang="en-US" sz="1800" b="1" dirty="0"/>
              <a:t>Alternative hypothesis, H</a:t>
            </a:r>
            <a:r>
              <a:rPr lang="en-US" sz="1800" b="1" baseline="-25000" dirty="0"/>
              <a:t>A</a:t>
            </a:r>
            <a:r>
              <a:rPr lang="en-US" sz="1800" b="1" dirty="0"/>
              <a:t>:</a:t>
            </a:r>
            <a:r>
              <a:rPr lang="en-US" sz="1800" dirty="0"/>
              <a:t>  The arms are </a:t>
            </a:r>
            <a:r>
              <a:rPr lang="en-US" sz="1800" i="1" dirty="0"/>
              <a:t>different</a:t>
            </a:r>
            <a:r>
              <a:rPr lang="en-US" sz="1800" dirty="0"/>
              <a:t> (</a:t>
            </a:r>
            <a:r>
              <a:rPr lang="en-US" sz="1800" i="1" dirty="0"/>
              <a:t>e.g.,</a:t>
            </a:r>
            <a:r>
              <a:rPr lang="en-US" sz="1800" dirty="0"/>
              <a:t> the </a:t>
            </a:r>
            <a:r>
              <a:rPr lang="en-US" sz="1800" i="1" dirty="0"/>
              <a:t>true</a:t>
            </a:r>
            <a:r>
              <a:rPr lang="en-US" sz="1800" dirty="0"/>
              <a:t> average in one arm is larger than the average in the other) </a:t>
            </a:r>
          </a:p>
          <a:p>
            <a:pPr marL="342900" lvl="1" indent="-342900">
              <a:buFont typeface="Arial"/>
              <a:buChar char="•"/>
            </a:pPr>
            <a:r>
              <a:rPr lang="en-US" sz="1800" dirty="0"/>
              <a:t>Before collecting any data, </a:t>
            </a:r>
            <a:r>
              <a:rPr lang="en-US" sz="1800" b="1" dirty="0"/>
              <a:t>H</a:t>
            </a:r>
            <a:r>
              <a:rPr lang="en-US" sz="1800" b="1" baseline="-25000" dirty="0"/>
              <a:t>0 </a:t>
            </a:r>
            <a:r>
              <a:rPr lang="en-US" sz="1800" dirty="0"/>
              <a:t>is assumed to be true and the </a:t>
            </a:r>
            <a:r>
              <a:rPr lang="en-US" sz="1800" i="1" dirty="0"/>
              <a:t>statistical</a:t>
            </a:r>
            <a:r>
              <a:rPr lang="en-US" sz="1800" dirty="0"/>
              <a:t> goal is to show that </a:t>
            </a:r>
            <a:r>
              <a:rPr lang="en-US" sz="1800" b="1" dirty="0"/>
              <a:t>H</a:t>
            </a:r>
            <a:r>
              <a:rPr lang="en-US" sz="1800" b="1" baseline="-25000" dirty="0"/>
              <a:t>0 </a:t>
            </a:r>
            <a:r>
              <a:rPr lang="en-US" sz="1800" dirty="0"/>
              <a:t>is false. </a:t>
            </a:r>
          </a:p>
          <a:p>
            <a:pPr marL="0" indent="0">
              <a:buNone/>
            </a:pPr>
            <a:endParaRPr lang="en-US" sz="1200" dirty="0"/>
          </a:p>
          <a:p>
            <a:pPr marL="0" indent="0">
              <a:buNone/>
            </a:pPr>
            <a:r>
              <a:rPr lang="en-US" sz="2000" dirty="0"/>
              <a:t>Typically, we set up the test to </a:t>
            </a:r>
            <a:r>
              <a:rPr lang="en-US" sz="2000" i="1" dirty="0"/>
              <a:t>reject</a:t>
            </a:r>
            <a:r>
              <a:rPr lang="en-US" sz="2000" dirty="0"/>
              <a:t> </a:t>
            </a:r>
            <a:r>
              <a:rPr lang="en-US" sz="2000" b="1" dirty="0"/>
              <a:t>H</a:t>
            </a:r>
            <a:r>
              <a:rPr lang="en-US" sz="2000" b="1" baseline="-25000" dirty="0"/>
              <a:t>0 </a:t>
            </a:r>
            <a:r>
              <a:rPr lang="en-US" sz="2000" dirty="0"/>
              <a:t>if the difference between the group means is </a:t>
            </a:r>
            <a:r>
              <a:rPr lang="en-US" sz="2000" u="sng" dirty="0"/>
              <a:t>large</a:t>
            </a:r>
            <a:r>
              <a:rPr lang="en-US" sz="2000" dirty="0"/>
              <a:t> compared to their </a:t>
            </a:r>
            <a:r>
              <a:rPr lang="en-US" sz="2000" i="1" dirty="0"/>
              <a:t>standard errors.  </a:t>
            </a:r>
          </a:p>
          <a:p>
            <a:pPr marL="0" indent="0">
              <a:buNone/>
            </a:pPr>
            <a:endParaRPr lang="en-US" sz="1200" dirty="0"/>
          </a:p>
          <a:p>
            <a:r>
              <a:rPr lang="en-US" sz="1800" dirty="0"/>
              <a:t>Statistics can only tell us </a:t>
            </a:r>
            <a:r>
              <a:rPr lang="en-US" sz="1800" i="1" dirty="0"/>
              <a:t>if</a:t>
            </a:r>
            <a:r>
              <a:rPr lang="en-US" sz="1800" dirty="0"/>
              <a:t> groups are or are not different. </a:t>
            </a:r>
          </a:p>
          <a:p>
            <a:r>
              <a:rPr lang="en-US" sz="1800" dirty="0"/>
              <a:t>The </a:t>
            </a:r>
            <a:r>
              <a:rPr lang="en-US" sz="1800" i="1" dirty="0"/>
              <a:t>reason</a:t>
            </a:r>
            <a:r>
              <a:rPr lang="en-US" sz="1800" dirty="0"/>
              <a:t> they are different is a </a:t>
            </a:r>
            <a:r>
              <a:rPr lang="en-US" sz="1800" i="1" dirty="0"/>
              <a:t>causal</a:t>
            </a:r>
            <a:r>
              <a:rPr lang="en-US" sz="1800" dirty="0"/>
              <a:t> question and can’t be identified statistically. </a:t>
            </a:r>
          </a:p>
          <a:p>
            <a:pPr marL="0" indent="0">
              <a:buNone/>
            </a:pPr>
            <a:endParaRPr lang="en-US" sz="1200" dirty="0"/>
          </a:p>
          <a:p>
            <a:pPr marL="0" indent="0">
              <a:buNone/>
            </a:pPr>
            <a:r>
              <a:rPr lang="en-US" sz="2000" b="1" i="1" dirty="0">
                <a:solidFill>
                  <a:srgbClr val="0000FF"/>
                </a:solidFill>
              </a:rPr>
              <a:t>Failure to randomize can introduce confounding</a:t>
            </a:r>
            <a:r>
              <a:rPr lang="en-US" sz="2000" b="1" dirty="0">
                <a:solidFill>
                  <a:srgbClr val="0000FF"/>
                </a:solidFill>
              </a:rPr>
              <a:t>: </a:t>
            </a:r>
          </a:p>
          <a:p>
            <a:pPr marL="457200" lvl="1" indent="0">
              <a:buNone/>
            </a:pPr>
            <a:r>
              <a:rPr lang="en-US" sz="1800" dirty="0">
                <a:solidFill>
                  <a:srgbClr val="0000FF"/>
                </a:solidFill>
              </a:rPr>
              <a:t>If we draw arm A (placebo) participants from healthy subpopulation and arm B (treatment) participants from unhealthy subpopulation, baseline health status will be associated with both arm and outcome.   </a:t>
            </a:r>
            <a:r>
              <a:rPr lang="en-US" sz="1800" dirty="0">
                <a:solidFill>
                  <a:srgbClr val="0000FF"/>
                </a:solidFill>
                <a:sym typeface="Wingdings"/>
              </a:rPr>
              <a:t> “Simpson’s Paradox”  </a:t>
            </a:r>
            <a:endParaRPr lang="en-US" sz="1800" dirty="0">
              <a:solidFill>
                <a:srgbClr val="0000FF"/>
              </a:solidFill>
            </a:endParaRPr>
          </a:p>
        </p:txBody>
      </p:sp>
      <p:sp>
        <p:nvSpPr>
          <p:cNvPr id="4" name="Date Placeholder 3"/>
          <p:cNvSpPr>
            <a:spLocks noGrp="1"/>
          </p:cNvSpPr>
          <p:nvPr>
            <p:ph type="dt" sz="half" idx="10"/>
          </p:nvPr>
        </p:nvSpPr>
        <p:spPr/>
        <p:txBody>
          <a:bodyPr/>
          <a:lstStyle/>
          <a:p>
            <a:r>
              <a:rPr lang="en-US"/>
              <a:t>1/1/2020</a:t>
            </a:r>
          </a:p>
        </p:txBody>
      </p:sp>
      <p:sp>
        <p:nvSpPr>
          <p:cNvPr id="5" name="Slide Number Placeholder 4"/>
          <p:cNvSpPr>
            <a:spLocks noGrp="1"/>
          </p:cNvSpPr>
          <p:nvPr>
            <p:ph type="sldNum" sz="quarter" idx="12"/>
          </p:nvPr>
        </p:nvSpPr>
        <p:spPr/>
        <p:txBody>
          <a:bodyPr/>
          <a:lstStyle/>
          <a:p>
            <a:fld id="{A86DC3C0-80BF-FC4D-BE0C-25AD1038F306}" type="slidenum">
              <a:rPr lang="en-US" smtClean="0"/>
              <a:t>20</a:t>
            </a:fld>
            <a:endParaRPr lang="en-US"/>
          </a:p>
        </p:txBody>
      </p:sp>
    </p:spTree>
    <p:extLst>
      <p:ext uri="{BB962C8B-B14F-4D97-AF65-F5344CB8AC3E}">
        <p14:creationId xmlns:p14="http://schemas.microsoft.com/office/powerpoint/2010/main" val="685498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8-01-09 at 8.18.05 AM.png"/>
          <p:cNvPicPr>
            <a:picLocks noGrp="1" noChangeAspect="1"/>
          </p:cNvPicPr>
          <p:nvPr>
            <p:ph idx="1"/>
          </p:nvPr>
        </p:nvPicPr>
        <p:blipFill>
          <a:blip r:embed="rId2">
            <a:extLst>
              <a:ext uri="{28A0092B-C50C-407E-A947-70E740481C1C}">
                <a14:useLocalDpi xmlns:a14="http://schemas.microsoft.com/office/drawing/2010/main" val="0"/>
              </a:ext>
            </a:extLst>
          </a:blip>
          <a:srcRect l="12190" r="12190"/>
          <a:stretch>
            <a:fillRect/>
          </a:stretch>
        </p:blipFill>
        <p:spPr>
          <a:xfrm>
            <a:off x="1284750" y="1444035"/>
            <a:ext cx="6194412" cy="4648200"/>
          </a:xfrm>
        </p:spPr>
      </p:pic>
      <p:sp>
        <p:nvSpPr>
          <p:cNvPr id="7" name="TextBox 6"/>
          <p:cNvSpPr txBox="1"/>
          <p:nvPr/>
        </p:nvSpPr>
        <p:spPr>
          <a:xfrm>
            <a:off x="614236" y="314981"/>
            <a:ext cx="8072564" cy="5909311"/>
          </a:xfrm>
          <a:prstGeom prst="rect">
            <a:avLst/>
          </a:prstGeom>
          <a:noFill/>
        </p:spPr>
        <p:txBody>
          <a:bodyPr wrap="square" rtlCol="0">
            <a:spAutoFit/>
          </a:bodyPr>
          <a:lstStyle/>
          <a:p>
            <a:pPr algn="ctr"/>
            <a:r>
              <a:rPr lang="en-US" dirty="0">
                <a:solidFill>
                  <a:srgbClr val="0000FF"/>
                </a:solidFill>
              </a:rPr>
              <a:t>Randomization guarantees that, under </a:t>
            </a:r>
            <a:r>
              <a:rPr lang="en-US" i="1" dirty="0">
                <a:solidFill>
                  <a:srgbClr val="0000FF"/>
                </a:solidFill>
              </a:rPr>
              <a:t>H</a:t>
            </a:r>
            <a:r>
              <a:rPr lang="en-US" i="1" baseline="-25000" dirty="0">
                <a:solidFill>
                  <a:srgbClr val="0000FF"/>
                </a:solidFill>
              </a:rPr>
              <a:t>0</a:t>
            </a:r>
            <a:r>
              <a:rPr lang="en-US" i="1" dirty="0">
                <a:solidFill>
                  <a:srgbClr val="0000FF"/>
                </a:solidFill>
              </a:rPr>
              <a:t>: No difference, </a:t>
            </a:r>
          </a:p>
          <a:p>
            <a:pPr algn="ctr"/>
            <a:r>
              <a:rPr lang="en-US" dirty="0">
                <a:solidFill>
                  <a:srgbClr val="0000FF"/>
                </a:solidFill>
              </a:rPr>
              <a:t>the distribution of outcomes is the same in both study arms.</a:t>
            </a:r>
          </a:p>
          <a:p>
            <a:pPr algn="ctr"/>
            <a:r>
              <a:rPr lang="en-US" dirty="0"/>
              <a:t>This establishes the critical value corresponding with the type-1 error rate, </a:t>
            </a:r>
          </a:p>
          <a:p>
            <a:pPr algn="ctr"/>
            <a:r>
              <a:rPr lang="en-US" dirty="0"/>
              <a:t>enabling us to test our study hypothesis and accept or rejec</a:t>
            </a:r>
            <a:r>
              <a:rPr lang="en-US" i="1" dirty="0"/>
              <a:t>t H</a:t>
            </a:r>
            <a:r>
              <a:rPr lang="en-US" i="1" baseline="-25000" dirty="0"/>
              <a:t>0</a:t>
            </a:r>
            <a:r>
              <a:rPr lang="en-US" i="1" dirty="0"/>
              <a:t>. </a:t>
            </a:r>
          </a:p>
          <a:p>
            <a:pPr algn="ctr"/>
            <a:endParaRPr lang="en-US" i="1" dirty="0">
              <a:solidFill>
                <a:srgbClr val="0000FF"/>
              </a:solidFill>
            </a:endParaRPr>
          </a:p>
          <a:p>
            <a:pPr algn="ctr"/>
            <a:endParaRPr lang="en-US" i="1" dirty="0">
              <a:solidFill>
                <a:srgbClr val="0000FF"/>
              </a:solidFill>
            </a:endParaRPr>
          </a:p>
          <a:p>
            <a:pPr algn="ctr"/>
            <a:endParaRPr lang="en-US" i="1" dirty="0">
              <a:solidFill>
                <a:srgbClr val="0000FF"/>
              </a:solidFill>
            </a:endParaRPr>
          </a:p>
          <a:p>
            <a:pPr algn="ctr"/>
            <a:endParaRPr lang="en-US" i="1" dirty="0">
              <a:solidFill>
                <a:srgbClr val="0000FF"/>
              </a:solidFill>
            </a:endParaRPr>
          </a:p>
          <a:p>
            <a:pPr algn="ctr"/>
            <a:endParaRPr lang="en-US" i="1" dirty="0">
              <a:solidFill>
                <a:srgbClr val="0000FF"/>
              </a:solidFill>
            </a:endParaRPr>
          </a:p>
          <a:p>
            <a:pPr algn="ctr"/>
            <a:endParaRPr lang="en-US" i="1" dirty="0">
              <a:solidFill>
                <a:srgbClr val="0000FF"/>
              </a:solidFill>
            </a:endParaRPr>
          </a:p>
          <a:p>
            <a:pPr algn="ctr"/>
            <a:endParaRPr lang="en-US" i="1" dirty="0">
              <a:solidFill>
                <a:srgbClr val="0000FF"/>
              </a:solidFill>
            </a:endParaRPr>
          </a:p>
          <a:p>
            <a:pPr algn="ctr"/>
            <a:endParaRPr lang="en-US" i="1" dirty="0">
              <a:solidFill>
                <a:srgbClr val="0000FF"/>
              </a:solidFill>
            </a:endParaRPr>
          </a:p>
          <a:p>
            <a:pPr algn="ctr"/>
            <a:endParaRPr lang="en-US" i="1" dirty="0">
              <a:solidFill>
                <a:srgbClr val="0000FF"/>
              </a:solidFill>
            </a:endParaRPr>
          </a:p>
          <a:p>
            <a:pPr algn="ctr"/>
            <a:endParaRPr lang="en-US" i="1" dirty="0">
              <a:solidFill>
                <a:srgbClr val="0000FF"/>
              </a:solidFill>
            </a:endParaRPr>
          </a:p>
          <a:p>
            <a:pPr algn="ctr"/>
            <a:endParaRPr lang="en-US" i="1" dirty="0">
              <a:solidFill>
                <a:srgbClr val="0000FF"/>
              </a:solidFill>
            </a:endParaRPr>
          </a:p>
          <a:p>
            <a:pPr algn="ctr"/>
            <a:endParaRPr lang="en-US" i="1" dirty="0">
              <a:solidFill>
                <a:srgbClr val="0000FF"/>
              </a:solidFill>
            </a:endParaRPr>
          </a:p>
          <a:p>
            <a:pPr algn="ctr"/>
            <a:endParaRPr lang="en-US" i="1" dirty="0">
              <a:solidFill>
                <a:srgbClr val="0000FF"/>
              </a:solidFill>
            </a:endParaRPr>
          </a:p>
          <a:p>
            <a:pPr algn="ctr"/>
            <a:endParaRPr lang="en-US" i="1" dirty="0">
              <a:solidFill>
                <a:srgbClr val="0000FF"/>
              </a:solidFill>
            </a:endParaRPr>
          </a:p>
          <a:p>
            <a:pPr algn="ctr"/>
            <a:endParaRPr lang="en-US" i="1" dirty="0">
              <a:solidFill>
                <a:srgbClr val="0000FF"/>
              </a:solidFill>
            </a:endParaRPr>
          </a:p>
          <a:p>
            <a:pPr algn="ctr"/>
            <a:endParaRPr lang="en-US" i="1" dirty="0">
              <a:solidFill>
                <a:srgbClr val="0000FF"/>
              </a:solidFill>
            </a:endParaRPr>
          </a:p>
          <a:p>
            <a:pPr algn="ctr"/>
            <a:endParaRPr lang="en-US" i="1" dirty="0">
              <a:solidFill>
                <a:srgbClr val="0000FF"/>
              </a:solidFill>
            </a:endParaRPr>
          </a:p>
        </p:txBody>
      </p:sp>
      <p:sp>
        <p:nvSpPr>
          <p:cNvPr id="10" name="Date Placeholder 9"/>
          <p:cNvSpPr>
            <a:spLocks noGrp="1"/>
          </p:cNvSpPr>
          <p:nvPr>
            <p:ph type="dt" sz="half" idx="10"/>
          </p:nvPr>
        </p:nvSpPr>
        <p:spPr/>
        <p:txBody>
          <a:bodyPr/>
          <a:lstStyle/>
          <a:p>
            <a:r>
              <a:rPr lang="en-US"/>
              <a:t>1/1/2020</a:t>
            </a:r>
          </a:p>
        </p:txBody>
      </p:sp>
      <p:sp>
        <p:nvSpPr>
          <p:cNvPr id="11" name="Slide Number Placeholder 10"/>
          <p:cNvSpPr>
            <a:spLocks noGrp="1"/>
          </p:cNvSpPr>
          <p:nvPr>
            <p:ph type="sldNum" sz="quarter" idx="12"/>
          </p:nvPr>
        </p:nvSpPr>
        <p:spPr/>
        <p:txBody>
          <a:bodyPr/>
          <a:lstStyle/>
          <a:p>
            <a:fld id="{A86DC3C0-80BF-FC4D-BE0C-25AD1038F306}" type="slidenum">
              <a:rPr lang="en-US" smtClean="0"/>
              <a:t>21</a:t>
            </a:fld>
            <a:endParaRPr lang="en-US"/>
          </a:p>
        </p:txBody>
      </p:sp>
    </p:spTree>
    <p:extLst>
      <p:ext uri="{BB962C8B-B14F-4D97-AF65-F5344CB8AC3E}">
        <p14:creationId xmlns:p14="http://schemas.microsoft.com/office/powerpoint/2010/main" val="3497771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a:t>Is it important to </a:t>
            </a:r>
            <a:r>
              <a:rPr lang="en-US" sz="2000" b="1" i="1" dirty="0">
                <a:solidFill>
                  <a:srgbClr val="008000"/>
                </a:solidFill>
              </a:rPr>
              <a:t>Balance</a:t>
            </a:r>
            <a:r>
              <a:rPr lang="en-US" sz="2000" b="1" i="1" dirty="0"/>
              <a:t> baseline covariates </a:t>
            </a:r>
            <a:r>
              <a:rPr lang="en-US" sz="2000" b="1" dirty="0"/>
              <a:t>? </a:t>
            </a:r>
          </a:p>
          <a:p>
            <a:pPr marL="0" indent="0">
              <a:buNone/>
            </a:pPr>
            <a:endParaRPr lang="en-US" sz="1200" b="1" dirty="0"/>
          </a:p>
          <a:p>
            <a:pPr marL="0" indent="0">
              <a:buNone/>
            </a:pPr>
            <a:r>
              <a:rPr lang="en-US" sz="2000" dirty="0"/>
              <a:t>Beliefs in the importance of baseline balance have led some to propose “balancing strategies” as supplements or alternatives to randomization. </a:t>
            </a:r>
          </a:p>
          <a:p>
            <a:pPr marL="0" indent="0">
              <a:buNone/>
            </a:pPr>
            <a:endParaRPr lang="en-US" sz="1200" dirty="0"/>
          </a:p>
          <a:p>
            <a:pPr marL="0" indent="0">
              <a:buNone/>
            </a:pPr>
            <a:r>
              <a:rPr lang="en-US" sz="2000" dirty="0"/>
              <a:t>Arguments in favor of balancing strategies seem to … </a:t>
            </a:r>
          </a:p>
          <a:p>
            <a:r>
              <a:rPr lang="en-US" sz="1700" dirty="0"/>
              <a:t>Assume that covariate balance, at least for “important” covariates, is desirable or necessary </a:t>
            </a:r>
          </a:p>
          <a:p>
            <a:r>
              <a:rPr lang="en-US" sz="1700" dirty="0"/>
              <a:t>Make unsubstantiated claims that covariate imbalance biases or invalidates statistical analysis </a:t>
            </a:r>
          </a:p>
          <a:p>
            <a:r>
              <a:rPr lang="en-US" sz="1700" dirty="0"/>
              <a:t>Make the specific claim that a trial demonstrating a treatment difference in the presence of a baseline covariate imbalance is not credible: the covariate imbalance, rather than the treatment itself, might have caused the observed treatment difference </a:t>
            </a:r>
          </a:p>
          <a:p>
            <a:pPr marL="0" indent="0">
              <a:buNone/>
            </a:pPr>
            <a:endParaRPr lang="en-US" sz="1200" dirty="0"/>
          </a:p>
          <a:p>
            <a:pPr marL="0" indent="0">
              <a:buNone/>
            </a:pPr>
            <a:r>
              <a:rPr lang="en-US" sz="2000" dirty="0"/>
              <a:t>The question of interest is: </a:t>
            </a:r>
          </a:p>
          <a:p>
            <a:r>
              <a:rPr lang="en-US" sz="1800" dirty="0"/>
              <a:t>In comparison to balancing strategies, does randomization </a:t>
            </a:r>
            <a:r>
              <a:rPr lang="en-US" sz="1800" i="1" dirty="0"/>
              <a:t>cause</a:t>
            </a:r>
            <a:r>
              <a:rPr lang="en-US" sz="1800" dirty="0"/>
              <a:t> biased or invalid statistical analysis? </a:t>
            </a:r>
          </a:p>
          <a:p>
            <a:r>
              <a:rPr lang="en-US" sz="1800" dirty="0"/>
              <a:t>Specifically, does randomization </a:t>
            </a:r>
            <a:r>
              <a:rPr lang="en-US" sz="1800" b="1" dirty="0"/>
              <a:t>cause</a:t>
            </a:r>
            <a:r>
              <a:rPr lang="en-US" sz="1800" dirty="0"/>
              <a:t> detection of spurious treatment differences that would not have been observed </a:t>
            </a:r>
            <a:r>
              <a:rPr lang="en-US" sz="1800" b="1" dirty="0"/>
              <a:t>if only</a:t>
            </a:r>
            <a:r>
              <a:rPr lang="en-US" sz="1800" dirty="0"/>
              <a:t> we had employed a balancing strategy? </a:t>
            </a:r>
          </a:p>
          <a:p>
            <a:pPr marL="0" indent="0">
              <a:buNone/>
            </a:pPr>
            <a:r>
              <a:rPr lang="en-US" sz="2000" dirty="0">
                <a:solidFill>
                  <a:srgbClr val="0000FF"/>
                </a:solidFill>
                <a:sym typeface="Wingdings"/>
              </a:rPr>
              <a:t> </a:t>
            </a:r>
            <a:r>
              <a:rPr lang="en-US" sz="2000" dirty="0">
                <a:solidFill>
                  <a:srgbClr val="0000FF"/>
                </a:solidFill>
              </a:rPr>
              <a:t>This is a causal question, and we can evaluate it in our causal framework. </a:t>
            </a:r>
          </a:p>
          <a:p>
            <a:pPr marL="0" indent="0">
              <a:buNone/>
            </a:pPr>
            <a:endParaRPr lang="en-US" sz="2400" dirty="0"/>
          </a:p>
        </p:txBody>
      </p:sp>
      <p:sp>
        <p:nvSpPr>
          <p:cNvPr id="2" name="Date Placeholder 1"/>
          <p:cNvSpPr>
            <a:spLocks noGrp="1"/>
          </p:cNvSpPr>
          <p:nvPr>
            <p:ph type="dt" sz="half" idx="10"/>
          </p:nvPr>
        </p:nvSpPr>
        <p:spPr/>
        <p:txBody>
          <a:bodyPr/>
          <a:lstStyle/>
          <a:p>
            <a:r>
              <a:rPr lang="en-US" dirty="0"/>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22</a:t>
            </a:fld>
            <a:endParaRPr lang="en-US"/>
          </a:p>
        </p:txBody>
      </p:sp>
    </p:spTree>
    <p:extLst>
      <p:ext uri="{BB962C8B-B14F-4D97-AF65-F5344CB8AC3E}">
        <p14:creationId xmlns:p14="http://schemas.microsoft.com/office/powerpoint/2010/main" val="3297448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a:effectLst/>
              </a:rPr>
              <a:t>Minimization – a dynamic method of allocation to study arms that aims to achieve balance in baseline covariates without using randomization </a:t>
            </a:r>
          </a:p>
          <a:p>
            <a:pPr marL="0" indent="0">
              <a:buNone/>
            </a:pPr>
            <a:endParaRPr lang="en-US" sz="1600" dirty="0">
              <a:effectLst/>
            </a:endParaRPr>
          </a:p>
          <a:p>
            <a:pPr marL="0" indent="0">
              <a:buNone/>
            </a:pPr>
            <a:endParaRPr lang="en-US" sz="1600" dirty="0"/>
          </a:p>
          <a:p>
            <a:pPr marL="0" indent="0">
              <a:buNone/>
            </a:pPr>
            <a:endParaRPr lang="en-US" sz="1600" dirty="0">
              <a:effectLst/>
            </a:endParaRPr>
          </a:p>
          <a:p>
            <a:pPr marL="0" indent="0">
              <a:buNone/>
            </a:pPr>
            <a:endParaRPr lang="en-US" sz="1600" dirty="0"/>
          </a:p>
          <a:p>
            <a:pPr marL="0" indent="0">
              <a:buNone/>
            </a:pPr>
            <a:endParaRPr lang="en-US" sz="1600" dirty="0">
              <a:effectLst/>
            </a:endParaRPr>
          </a:p>
          <a:p>
            <a:pPr marL="0" indent="0">
              <a:buNone/>
            </a:pPr>
            <a:endParaRPr lang="en-US" sz="1600" dirty="0"/>
          </a:p>
          <a:p>
            <a:pPr marL="0" indent="0">
              <a:buNone/>
            </a:pPr>
            <a:endParaRPr lang="en-US" sz="1600" dirty="0">
              <a:effectLst/>
            </a:endParaRPr>
          </a:p>
          <a:p>
            <a:pPr marL="0" indent="0">
              <a:buNone/>
            </a:pPr>
            <a:endParaRPr lang="en-US" sz="1600" dirty="0"/>
          </a:p>
          <a:p>
            <a:pPr marL="0" indent="0">
              <a:buNone/>
            </a:pPr>
            <a:endParaRPr lang="en-US" sz="1600" dirty="0">
              <a:effectLst/>
            </a:endParaRPr>
          </a:p>
          <a:p>
            <a:pPr marL="0" indent="0">
              <a:buNone/>
            </a:pPr>
            <a:endParaRPr lang="en-US" sz="1600" dirty="0"/>
          </a:p>
          <a:p>
            <a:pPr marL="0" indent="0">
              <a:buNone/>
            </a:pPr>
            <a:endParaRPr lang="en-US" sz="1600" dirty="0">
              <a:effectLst/>
            </a:endParaRPr>
          </a:p>
          <a:p>
            <a:pPr marL="0" indent="0">
              <a:buNone/>
            </a:pPr>
            <a:endParaRPr lang="en-US" sz="1600" dirty="0"/>
          </a:p>
          <a:p>
            <a:pPr marL="0" indent="0">
              <a:buNone/>
            </a:pPr>
            <a:endParaRPr lang="en-US" sz="1600" dirty="0">
              <a:effectLst/>
            </a:endParaRPr>
          </a:p>
          <a:p>
            <a:pPr marL="0" indent="0">
              <a:buNone/>
            </a:pPr>
            <a:endParaRPr lang="en-US" sz="1600" dirty="0"/>
          </a:p>
          <a:p>
            <a:pPr marL="0" indent="0">
              <a:buNone/>
            </a:pPr>
            <a:endParaRPr lang="en-US" sz="1600" dirty="0">
              <a:effectLst/>
            </a:endParaRPr>
          </a:p>
          <a:p>
            <a:pPr marL="0" indent="0">
              <a:buNone/>
            </a:pPr>
            <a:endParaRPr lang="en-US" sz="1600" dirty="0"/>
          </a:p>
          <a:p>
            <a:pPr marL="0" indent="0">
              <a:buNone/>
            </a:pPr>
            <a:endParaRPr lang="en-US" sz="1600" dirty="0">
              <a:effectLst/>
            </a:endParaRPr>
          </a:p>
          <a:p>
            <a:pPr marL="0" indent="0">
              <a:buNone/>
            </a:pPr>
            <a:r>
              <a:rPr lang="en-US" sz="1600" dirty="0">
                <a:effectLst/>
              </a:rPr>
              <a:t>Example from </a:t>
            </a:r>
            <a:r>
              <a:rPr lang="en-US" sz="1600" dirty="0" err="1">
                <a:effectLst/>
              </a:rPr>
              <a:t>Pocock</a:t>
            </a:r>
            <a:r>
              <a:rPr lang="en-US" sz="1600" dirty="0">
                <a:effectLst/>
              </a:rPr>
              <a:t> SJ. </a:t>
            </a:r>
            <a:r>
              <a:rPr lang="en-US" sz="1600" i="1" dirty="0">
                <a:effectLst/>
              </a:rPr>
              <a:t>Clinical Trials – A Practical Approach</a:t>
            </a:r>
            <a:r>
              <a:rPr lang="en-US" sz="1600" dirty="0">
                <a:effectLst/>
              </a:rPr>
              <a:t>, 1973, Wiley.  </a:t>
            </a:r>
          </a:p>
          <a:p>
            <a:pPr marL="0" indent="0">
              <a:buNone/>
            </a:pPr>
            <a:endParaRPr lang="en-US" sz="1200" dirty="0">
              <a:effectLst/>
            </a:endParaRPr>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23</a:t>
            </a:fld>
            <a:endParaRPr lang="en-US"/>
          </a:p>
        </p:txBody>
      </p:sp>
      <p:pic>
        <p:nvPicPr>
          <p:cNvPr id="5" name="Picture 4" descr="Minimization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15889" y="1003436"/>
            <a:ext cx="4790633" cy="4779289"/>
          </a:xfrm>
          <a:prstGeom prst="rect">
            <a:avLst/>
          </a:prstGeom>
        </p:spPr>
      </p:pic>
    </p:spTree>
    <p:extLst>
      <p:ext uri="{BB962C8B-B14F-4D97-AF65-F5344CB8AC3E}">
        <p14:creationId xmlns:p14="http://schemas.microsoft.com/office/powerpoint/2010/main" val="480113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a:effectLst/>
              </a:rPr>
              <a:t>Compare Minimization with Randomization with respect to error rates</a:t>
            </a:r>
          </a:p>
          <a:p>
            <a:pPr marL="0" indent="0">
              <a:buNone/>
            </a:pPr>
            <a:endParaRPr lang="en-US" sz="1200" dirty="0">
              <a:effectLst/>
            </a:endParaRPr>
          </a:p>
          <a:p>
            <a:pPr marL="457200" indent="-457200">
              <a:buFont typeface="+mj-lt"/>
              <a:buAutoNum type="arabicPeriod"/>
            </a:pPr>
            <a:r>
              <a:rPr lang="en-US" sz="2000" dirty="0"/>
              <a:t>Study 100,000 simulated trials with H</a:t>
            </a:r>
            <a:r>
              <a:rPr lang="en-US" sz="2000" baseline="-25000" dirty="0"/>
              <a:t>0</a:t>
            </a:r>
            <a:r>
              <a:rPr lang="en-US" sz="2000" dirty="0"/>
              <a:t> true to determine spurious false positive (FP) rates. </a:t>
            </a:r>
          </a:p>
          <a:p>
            <a:pPr marL="857250" lvl="1" indent="-457200"/>
            <a:r>
              <a:rPr lang="en-US" sz="1600" dirty="0"/>
              <a:t>Overall, 8.5% (expected 5%)</a:t>
            </a:r>
          </a:p>
          <a:p>
            <a:pPr marL="857250" lvl="1" indent="-457200"/>
            <a:r>
              <a:rPr lang="en-US" sz="1600" dirty="0"/>
              <a:t>Randomization 4.7%; Minimization 3.8% </a:t>
            </a:r>
            <a:r>
              <a:rPr lang="en-US" sz="1600" dirty="0">
                <a:sym typeface="Wingdings"/>
              </a:rPr>
              <a:t> </a:t>
            </a:r>
            <a:r>
              <a:rPr lang="en-US" sz="1600" dirty="0"/>
              <a:t>Difference = 0.8% </a:t>
            </a:r>
          </a:p>
          <a:p>
            <a:pPr marL="457200" indent="-457200">
              <a:buFont typeface="+mj-lt"/>
              <a:buAutoNum type="arabicPeriod"/>
            </a:pPr>
            <a:r>
              <a:rPr lang="en-US" sz="2000" dirty="0"/>
              <a:t>Study 100,000 simulated trials with H</a:t>
            </a:r>
            <a:r>
              <a:rPr lang="en-US" sz="2000" baseline="-25000" dirty="0"/>
              <a:t>A</a:t>
            </a:r>
            <a:r>
              <a:rPr lang="en-US" sz="2000" dirty="0"/>
              <a:t> true and 90% power to determine spurious false negative (FN) rates. </a:t>
            </a:r>
          </a:p>
          <a:p>
            <a:pPr marL="857250" lvl="1" indent="-457200"/>
            <a:r>
              <a:rPr lang="en-US" sz="1600" dirty="0"/>
              <a:t>Overall, 0.79% (expected 10%)</a:t>
            </a:r>
          </a:p>
          <a:p>
            <a:pPr marL="857250" lvl="1" indent="-457200"/>
            <a:r>
              <a:rPr lang="en-US" sz="1600" dirty="0"/>
              <a:t>Randomization 0.35%; Minimization 0.44% </a:t>
            </a:r>
            <a:r>
              <a:rPr lang="en-US" sz="1600" dirty="0">
                <a:sym typeface="Wingdings"/>
              </a:rPr>
              <a:t> </a:t>
            </a:r>
            <a:r>
              <a:rPr lang="en-US" sz="1600" dirty="0"/>
              <a:t>Difference = -0.09% </a:t>
            </a:r>
          </a:p>
          <a:p>
            <a:pPr marL="0" indent="0">
              <a:buNone/>
            </a:pPr>
            <a:endParaRPr lang="en-US" sz="1200" dirty="0"/>
          </a:p>
          <a:p>
            <a:pPr marL="0" indent="0">
              <a:buNone/>
            </a:pPr>
            <a:r>
              <a:rPr lang="en-US" sz="2000" b="1" i="1" dirty="0"/>
              <a:t>Inefficiently</a:t>
            </a:r>
            <a:r>
              <a:rPr lang="en-US" sz="2000" b="1" dirty="0"/>
              <a:t> Improving Efficiency</a:t>
            </a:r>
          </a:p>
          <a:p>
            <a:pPr marL="0" indent="0">
              <a:buNone/>
            </a:pPr>
            <a:endParaRPr lang="en-US" sz="1100" dirty="0"/>
          </a:p>
          <a:p>
            <a:pPr marL="0" indent="0">
              <a:buNone/>
            </a:pPr>
            <a:r>
              <a:rPr lang="en-US" sz="1800" dirty="0"/>
              <a:t>Normally, we use statistical techniques (</a:t>
            </a:r>
            <a:r>
              <a:rPr lang="en-US" sz="1800" dirty="0" err="1"/>
              <a:t>eg</a:t>
            </a:r>
            <a:r>
              <a:rPr lang="en-US" sz="1800" dirty="0"/>
              <a:t>, adjust for covariates) to improve efficiency: </a:t>
            </a:r>
          </a:p>
          <a:p>
            <a:r>
              <a:rPr lang="en-US" sz="1800" dirty="0"/>
              <a:t>We want to increase power (</a:t>
            </a:r>
            <a:r>
              <a:rPr lang="en-US" sz="1800" i="1" dirty="0"/>
              <a:t>i.e.,</a:t>
            </a:r>
            <a:r>
              <a:rPr lang="en-US" sz="1800" dirty="0"/>
              <a:t> decrease type 2 error) </a:t>
            </a:r>
          </a:p>
          <a:p>
            <a:r>
              <a:rPr lang="en-US" sz="1800" dirty="0"/>
              <a:t>while maintaining the same level of type 1 error (</a:t>
            </a:r>
            <a:r>
              <a:rPr lang="en-US" sz="1800" i="1" dirty="0"/>
              <a:t>e.g.,</a:t>
            </a:r>
            <a:r>
              <a:rPr lang="en-US" sz="1800" dirty="0"/>
              <a:t> nominal α=0.05) </a:t>
            </a:r>
          </a:p>
          <a:p>
            <a:pPr marL="0" indent="0">
              <a:buNone/>
            </a:pPr>
            <a:endParaRPr lang="en-US" sz="1100" dirty="0"/>
          </a:p>
          <a:p>
            <a:pPr marL="0" indent="0">
              <a:buNone/>
            </a:pPr>
            <a:r>
              <a:rPr lang="en-US" sz="1800" dirty="0"/>
              <a:t>However, minimization uses baseline covariates inefficiently: </a:t>
            </a:r>
          </a:p>
          <a:p>
            <a:r>
              <a:rPr lang="en-US" sz="1800" dirty="0"/>
              <a:t>Power does increase  </a:t>
            </a:r>
          </a:p>
          <a:p>
            <a:r>
              <a:rPr lang="en-US" sz="1800" dirty="0"/>
              <a:t>But type-1 error rate decreases </a:t>
            </a:r>
            <a:r>
              <a:rPr lang="en-US" sz="1800" dirty="0">
                <a:sym typeface="Wingdings"/>
              </a:rPr>
              <a:t> The statistical test becomes too conservative.</a:t>
            </a:r>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24</a:t>
            </a:fld>
            <a:endParaRPr lang="en-US"/>
          </a:p>
        </p:txBody>
      </p:sp>
    </p:spTree>
    <p:extLst>
      <p:ext uri="{BB962C8B-B14F-4D97-AF65-F5344CB8AC3E}">
        <p14:creationId xmlns:p14="http://schemas.microsoft.com/office/powerpoint/2010/main" val="2674730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fontScale="85000" lnSpcReduction="10000"/>
          </a:bodyPr>
          <a:lstStyle/>
          <a:p>
            <a:pPr marL="0" indent="0">
              <a:buNone/>
            </a:pPr>
            <a:r>
              <a:rPr lang="en-US" sz="2800" b="1" dirty="0">
                <a:solidFill>
                  <a:schemeClr val="accent2"/>
                </a:solidFill>
              </a:rPr>
              <a:t>IV. Scientific Inference </a:t>
            </a:r>
          </a:p>
          <a:p>
            <a:pPr marL="0" indent="0">
              <a:buNone/>
            </a:pPr>
            <a:r>
              <a:rPr lang="en-US" sz="2600" b="1" i="1" dirty="0" smtClean="0">
                <a:effectLst/>
              </a:rPr>
              <a:t>Intervention </a:t>
            </a:r>
            <a:r>
              <a:rPr lang="en-US" sz="2600" b="1" i="1" dirty="0">
                <a:effectLst/>
              </a:rPr>
              <a:t>Exposure and Outcome Capture</a:t>
            </a:r>
          </a:p>
          <a:p>
            <a:pPr marL="0" indent="0">
              <a:buNone/>
            </a:pPr>
            <a:endParaRPr lang="en-US" sz="2200" dirty="0">
              <a:effectLst/>
            </a:endParaRPr>
          </a:p>
          <a:p>
            <a:pPr marL="0" indent="0">
              <a:buNone/>
            </a:pPr>
            <a:r>
              <a:rPr lang="en-US" sz="2000" dirty="0">
                <a:effectLst/>
              </a:rPr>
              <a:t>We’ve established that randomization ensures the validity of the trial, in spite of any random covariate imbalances. </a:t>
            </a:r>
          </a:p>
          <a:p>
            <a:pPr marL="0" indent="0">
              <a:buNone/>
            </a:pPr>
            <a:endParaRPr lang="en-US" sz="2000" b="1" dirty="0">
              <a:effectLst/>
            </a:endParaRPr>
          </a:p>
          <a:p>
            <a:pPr marL="0" indent="0">
              <a:buNone/>
            </a:pPr>
            <a:r>
              <a:rPr lang="en-US" sz="2000" b="1" dirty="0">
                <a:effectLst/>
              </a:rPr>
              <a:t>Some Unspoken Assumptions</a:t>
            </a:r>
          </a:p>
          <a:p>
            <a:pPr marL="0" indent="0">
              <a:buNone/>
            </a:pPr>
            <a:endParaRPr lang="en-US" sz="1200" dirty="0">
              <a:effectLst/>
            </a:endParaRPr>
          </a:p>
          <a:p>
            <a:pPr marL="0" indent="0">
              <a:buNone/>
            </a:pPr>
            <a:r>
              <a:rPr lang="en-US" sz="2000" dirty="0">
                <a:effectLst/>
              </a:rPr>
              <a:t>We’ve made two key assumptions so far: </a:t>
            </a:r>
          </a:p>
          <a:p>
            <a:r>
              <a:rPr lang="en-US" sz="2000" dirty="0">
                <a:solidFill>
                  <a:srgbClr val="0000FF"/>
                </a:solidFill>
                <a:effectLst/>
              </a:rPr>
              <a:t>Full exposure to interventions </a:t>
            </a:r>
            <a:r>
              <a:rPr lang="en-US" sz="2000" dirty="0">
                <a:effectLst/>
                <a:sym typeface="Wingdings"/>
              </a:rPr>
              <a:t> </a:t>
            </a:r>
            <a:r>
              <a:rPr lang="en-US" sz="2000" dirty="0">
                <a:effectLst/>
              </a:rPr>
              <a:t>All subjects fully adhere to their treatment and realize the full causal effect on their outcomes. </a:t>
            </a:r>
          </a:p>
          <a:p>
            <a:r>
              <a:rPr lang="en-US" sz="2000" dirty="0">
                <a:solidFill>
                  <a:srgbClr val="0000FF"/>
                </a:solidFill>
              </a:rPr>
              <a:t>No Missing Data </a:t>
            </a:r>
            <a:r>
              <a:rPr lang="en-US" sz="2000" dirty="0">
                <a:sym typeface="Wingdings"/>
              </a:rPr>
              <a:t> </a:t>
            </a:r>
            <a:r>
              <a:rPr lang="en-US" sz="2000" dirty="0"/>
              <a:t>Outcomes are available on all subjects. </a:t>
            </a:r>
          </a:p>
          <a:p>
            <a:pPr marL="0" indent="0">
              <a:buNone/>
            </a:pPr>
            <a:endParaRPr lang="en-US" sz="2000" b="1" dirty="0"/>
          </a:p>
          <a:p>
            <a:pPr marL="0" indent="0">
              <a:buNone/>
            </a:pPr>
            <a:r>
              <a:rPr lang="en-US" sz="2000" b="1" dirty="0" err="1"/>
              <a:t>Missingness</a:t>
            </a:r>
            <a:endParaRPr lang="en-US" sz="2000" b="1" dirty="0"/>
          </a:p>
          <a:p>
            <a:pPr marL="0" indent="0">
              <a:spcBef>
                <a:spcPts val="600"/>
              </a:spcBef>
              <a:buNone/>
            </a:pPr>
            <a:r>
              <a:rPr lang="en-US" sz="2000" i="1" dirty="0">
                <a:solidFill>
                  <a:srgbClr val="0000FF"/>
                </a:solidFill>
              </a:rPr>
              <a:t>Can make causal comparisons if either: </a:t>
            </a:r>
          </a:p>
          <a:p>
            <a:r>
              <a:rPr lang="en-US" sz="2000" dirty="0"/>
              <a:t>The data are missing at random. </a:t>
            </a:r>
          </a:p>
          <a:p>
            <a:r>
              <a:rPr lang="en-US" sz="2000" dirty="0"/>
              <a:t>The data are not missing at random and </a:t>
            </a:r>
            <a:r>
              <a:rPr lang="en-US" sz="2000" dirty="0" err="1"/>
              <a:t>missingness</a:t>
            </a:r>
            <a:r>
              <a:rPr lang="en-US" sz="2000" dirty="0"/>
              <a:t> isn’t influenced by treatment.  </a:t>
            </a:r>
          </a:p>
          <a:p>
            <a:pPr marL="0" indent="0">
              <a:spcBef>
                <a:spcPts val="600"/>
              </a:spcBef>
              <a:buNone/>
            </a:pPr>
            <a:r>
              <a:rPr lang="en-US" sz="2000" i="1" dirty="0">
                <a:solidFill>
                  <a:srgbClr val="0000FF"/>
                </a:solidFill>
              </a:rPr>
              <a:t>Cannot claim causal association if:  </a:t>
            </a:r>
          </a:p>
          <a:p>
            <a:pPr>
              <a:spcBef>
                <a:spcPts val="600"/>
              </a:spcBef>
            </a:pPr>
            <a:r>
              <a:rPr lang="en-US" sz="2000" dirty="0"/>
              <a:t>If neither assumption holds, as we’d expect in most real-world trials, then causal bridge is cut.  (</a:t>
            </a:r>
            <a:r>
              <a:rPr lang="en-US" sz="2000" i="1" dirty="0"/>
              <a:t>e.g., </a:t>
            </a:r>
            <a:r>
              <a:rPr lang="en-US" sz="2000" dirty="0"/>
              <a:t>Scientifically </a:t>
            </a:r>
            <a:r>
              <a:rPr lang="en-US" sz="2000" dirty="0" err="1"/>
              <a:t>nonsignificant</a:t>
            </a:r>
            <a:r>
              <a:rPr lang="en-US" sz="2000" dirty="0"/>
              <a:t> difference may test as statistically significant. </a:t>
            </a:r>
            <a:r>
              <a:rPr lang="en-US" sz="2000" dirty="0">
                <a:sym typeface="Wingdings"/>
              </a:rPr>
              <a:t> Cannot claim </a:t>
            </a:r>
            <a:r>
              <a:rPr lang="en-US" sz="2000" dirty="0"/>
              <a:t>difference </a:t>
            </a:r>
            <a:r>
              <a:rPr lang="en-US" sz="2000" dirty="0">
                <a:sym typeface="Wingdings"/>
              </a:rPr>
              <a:t>is causal.</a:t>
            </a:r>
            <a:r>
              <a:rPr lang="en-US" sz="2000" dirty="0"/>
              <a:t>) </a:t>
            </a:r>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25</a:t>
            </a:fld>
            <a:endParaRPr lang="en-US"/>
          </a:p>
        </p:txBody>
      </p:sp>
    </p:spTree>
    <p:extLst>
      <p:ext uri="{BB962C8B-B14F-4D97-AF65-F5344CB8AC3E}">
        <p14:creationId xmlns:p14="http://schemas.microsoft.com/office/powerpoint/2010/main" val="1520238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endParaRPr lang="en-US" sz="1200" b="1" dirty="0"/>
          </a:p>
          <a:p>
            <a:pPr marL="0" indent="0">
              <a:buNone/>
            </a:pPr>
            <a:r>
              <a:rPr lang="en-US" sz="2000" dirty="0"/>
              <a:t>Two possible outcomes for Paul following intervention/not on Jan 1, 2018: </a:t>
            </a:r>
          </a:p>
          <a:p>
            <a:pPr>
              <a:buFontTx/>
              <a:buChar char="•"/>
            </a:pPr>
            <a:r>
              <a:rPr lang="en-US" sz="2000" dirty="0"/>
              <a:t>Paul </a:t>
            </a:r>
            <a:r>
              <a:rPr lang="en-US" sz="2000" u="sng" dirty="0"/>
              <a:t>receives</a:t>
            </a:r>
            <a:r>
              <a:rPr lang="en-US" sz="2000" dirty="0"/>
              <a:t> heart transplant and dies 5 days later. </a:t>
            </a:r>
          </a:p>
          <a:p>
            <a:pPr>
              <a:buFontTx/>
              <a:buChar char="•"/>
            </a:pPr>
            <a:r>
              <a:rPr lang="en-US" sz="2000" dirty="0"/>
              <a:t>Paul </a:t>
            </a:r>
            <a:r>
              <a:rPr lang="en-US" sz="2000" u="sng" dirty="0"/>
              <a:t>does not receive</a:t>
            </a:r>
            <a:r>
              <a:rPr lang="en-US" sz="2000" dirty="0"/>
              <a:t> heart transplant and lives at least 5 days more. </a:t>
            </a:r>
          </a:p>
          <a:p>
            <a:pPr marL="0" indent="0">
              <a:buNone/>
            </a:pPr>
            <a:endParaRPr lang="en-US" sz="1200" dirty="0"/>
          </a:p>
          <a:p>
            <a:pPr marL="0" indent="0">
              <a:buNone/>
            </a:pPr>
            <a:r>
              <a:rPr lang="en-US" sz="2000" i="1" dirty="0">
                <a:solidFill>
                  <a:srgbClr val="0000FF"/>
                </a:solidFill>
                <a:sym typeface="Wingdings"/>
              </a:rPr>
              <a:t> Did the transplant cause the death?  Yes, for Paul. </a:t>
            </a:r>
            <a:endParaRPr lang="en-US" sz="2000" i="1" dirty="0">
              <a:solidFill>
                <a:srgbClr val="0000FF"/>
              </a:solidFill>
            </a:endParaRPr>
          </a:p>
          <a:p>
            <a:pPr marL="0" indent="0">
              <a:buNone/>
            </a:pPr>
            <a:endParaRPr lang="en-US" sz="2000" dirty="0"/>
          </a:p>
          <a:p>
            <a:pPr marL="0" indent="0">
              <a:buNone/>
            </a:pPr>
            <a:r>
              <a:rPr lang="en-US" sz="2000" dirty="0"/>
              <a:t>Two possible outcomes for Sue following intervention/not on Jan 1, 2018: </a:t>
            </a:r>
          </a:p>
          <a:p>
            <a:pPr>
              <a:buFontTx/>
              <a:buChar char="•"/>
            </a:pPr>
            <a:r>
              <a:rPr lang="en-US" sz="2000" dirty="0"/>
              <a:t>Sue </a:t>
            </a:r>
            <a:r>
              <a:rPr lang="en-US" sz="2000" u="sng" dirty="0"/>
              <a:t>receives</a:t>
            </a:r>
            <a:r>
              <a:rPr lang="en-US" sz="2000" dirty="0"/>
              <a:t> heart transplant and lives at least 5 days more. </a:t>
            </a:r>
          </a:p>
          <a:p>
            <a:pPr>
              <a:buFontTx/>
              <a:buChar char="•"/>
            </a:pPr>
            <a:r>
              <a:rPr lang="en-US" sz="2000" dirty="0"/>
              <a:t>Sue </a:t>
            </a:r>
            <a:r>
              <a:rPr lang="en-US" sz="2000" u="sng" dirty="0"/>
              <a:t>does not receive</a:t>
            </a:r>
            <a:r>
              <a:rPr lang="en-US" sz="2000" dirty="0"/>
              <a:t> heart transplant and lives at least 5 days more. </a:t>
            </a:r>
          </a:p>
          <a:p>
            <a:pPr marL="0" indent="0">
              <a:buNone/>
            </a:pPr>
            <a:endParaRPr lang="en-US" sz="1200" dirty="0"/>
          </a:p>
          <a:p>
            <a:pPr marL="0" indent="0">
              <a:buNone/>
            </a:pPr>
            <a:r>
              <a:rPr lang="en-US" sz="2000" i="1" dirty="0">
                <a:solidFill>
                  <a:srgbClr val="0000FF"/>
                </a:solidFill>
                <a:sym typeface="Wingdings"/>
              </a:rPr>
              <a:t> Did the transplant have a causal effect?  No, for Sue.</a:t>
            </a:r>
            <a:endParaRPr lang="en-US" sz="2000" i="1" dirty="0">
              <a:solidFill>
                <a:srgbClr val="0000FF"/>
              </a:solidFill>
            </a:endParaRPr>
          </a:p>
          <a:p>
            <a:pPr marL="0" indent="0">
              <a:buNone/>
            </a:pPr>
            <a:endParaRPr lang="en-US" sz="2000" dirty="0"/>
          </a:p>
          <a:p>
            <a:pPr marL="0" indent="0">
              <a:buNone/>
            </a:pPr>
            <a:r>
              <a:rPr lang="en-US" sz="2000" b="1" dirty="0">
                <a:solidFill>
                  <a:srgbClr val="008000"/>
                </a:solidFill>
              </a:rPr>
              <a:t>Causation</a:t>
            </a:r>
          </a:p>
          <a:p>
            <a:pPr marL="0" indent="0">
              <a:buNone/>
            </a:pPr>
            <a:r>
              <a:rPr lang="en-US" sz="2000" dirty="0">
                <a:solidFill>
                  <a:srgbClr val="008000"/>
                </a:solidFill>
              </a:rPr>
              <a:t>In our context, we say that “X causes Y” if Y would have been different if X had been different. </a:t>
            </a:r>
          </a:p>
          <a:p>
            <a:pPr marL="0" indent="0">
              <a:buNone/>
            </a:pPr>
            <a:endParaRPr lang="en-US" sz="2000" dirty="0"/>
          </a:p>
        </p:txBody>
      </p:sp>
      <p:sp>
        <p:nvSpPr>
          <p:cNvPr id="2" name="Date Placeholder 1"/>
          <p:cNvSpPr>
            <a:spLocks noGrp="1"/>
          </p:cNvSpPr>
          <p:nvPr>
            <p:ph type="dt" sz="half" idx="10"/>
          </p:nvPr>
        </p:nvSpPr>
        <p:spPr/>
        <p:txBody>
          <a:bodyPr/>
          <a:lstStyle/>
          <a:p>
            <a:r>
              <a:rPr lang="en-US"/>
              <a:t>1/1/2020</a:t>
            </a:r>
            <a:endParaRPr lang="en-US" dirty="0"/>
          </a:p>
        </p:txBody>
      </p:sp>
      <p:sp>
        <p:nvSpPr>
          <p:cNvPr id="4" name="Slide Number Placeholder 3"/>
          <p:cNvSpPr>
            <a:spLocks noGrp="1"/>
          </p:cNvSpPr>
          <p:nvPr>
            <p:ph type="sldNum" sz="quarter" idx="12"/>
          </p:nvPr>
        </p:nvSpPr>
        <p:spPr/>
        <p:txBody>
          <a:bodyPr/>
          <a:lstStyle/>
          <a:p>
            <a:fld id="{A86DC3C0-80BF-FC4D-BE0C-25AD1038F306}" type="slidenum">
              <a:rPr lang="en-US" smtClean="0"/>
              <a:t>26</a:t>
            </a:fld>
            <a:endParaRPr lang="en-US"/>
          </a:p>
        </p:txBody>
      </p:sp>
    </p:spTree>
    <p:extLst>
      <p:ext uri="{BB962C8B-B14F-4D97-AF65-F5344CB8AC3E}">
        <p14:creationId xmlns:p14="http://schemas.microsoft.com/office/powerpoint/2010/main" val="92842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lnSpcReduction="10000"/>
          </a:bodyPr>
          <a:lstStyle/>
          <a:p>
            <a:pPr marL="0" indent="0">
              <a:buNone/>
            </a:pPr>
            <a:r>
              <a:rPr lang="en-US" sz="2000" dirty="0"/>
              <a:t>Beth is a 45 year old female with a BMI of 29 and FEV</a:t>
            </a:r>
            <a:r>
              <a:rPr lang="en-US" sz="2000" baseline="-25000" dirty="0"/>
              <a:t>1</a:t>
            </a:r>
            <a:r>
              <a:rPr lang="en-US" sz="2000" dirty="0"/>
              <a:t>% of 82 at baseline. </a:t>
            </a:r>
          </a:p>
          <a:p>
            <a:pPr marL="0" indent="0">
              <a:buNone/>
            </a:pPr>
            <a:endParaRPr lang="en-US" sz="1200" dirty="0"/>
          </a:p>
          <a:p>
            <a:r>
              <a:rPr lang="en-US" sz="1800" dirty="0"/>
              <a:t>If she’s assigned to arm A,  FEV</a:t>
            </a:r>
            <a:r>
              <a:rPr lang="en-US" sz="1800" baseline="-25000" dirty="0"/>
              <a:t>1</a:t>
            </a:r>
            <a:r>
              <a:rPr lang="en-US" sz="1800" dirty="0"/>
              <a:t>% = 79 at 6 weeks; she will be “alive.”  </a:t>
            </a:r>
          </a:p>
          <a:p>
            <a:r>
              <a:rPr lang="en-US" sz="1800" dirty="0"/>
              <a:t>If she’s assigned to arm B,  FEV</a:t>
            </a:r>
            <a:r>
              <a:rPr lang="en-US" sz="1800" baseline="-25000" dirty="0"/>
              <a:t>1</a:t>
            </a:r>
            <a:r>
              <a:rPr lang="en-US" sz="1800" dirty="0"/>
              <a:t>% = 93 at 6 weeks; she will be “alive.” </a:t>
            </a:r>
          </a:p>
          <a:p>
            <a:pPr marL="0" indent="0">
              <a:buNone/>
            </a:pPr>
            <a:r>
              <a:rPr lang="en-US" sz="1800" dirty="0"/>
              <a:t> </a:t>
            </a:r>
          </a:p>
          <a:p>
            <a:r>
              <a:rPr lang="en-US" sz="1800" dirty="0"/>
              <a:t>If we could observe both arms in Beth, her treatment effect would be </a:t>
            </a:r>
          </a:p>
          <a:p>
            <a:pPr lvl="1"/>
            <a:r>
              <a:rPr lang="en-US" sz="1800" dirty="0"/>
              <a:t>B-A absolute difference = (93-82) – (79-82) = 14 </a:t>
            </a:r>
          </a:p>
          <a:p>
            <a:pPr lvl="1"/>
            <a:r>
              <a:rPr lang="en-US" sz="1800" dirty="0"/>
              <a:t>B-A percent change from baseline  = 14/82 x 100% = 17%  </a:t>
            </a:r>
          </a:p>
          <a:p>
            <a:pPr marL="0" indent="0">
              <a:buNone/>
            </a:pPr>
            <a:endParaRPr lang="en-US" sz="1200" dirty="0"/>
          </a:p>
          <a:p>
            <a:pPr marL="0" indent="0">
              <a:buNone/>
            </a:pPr>
            <a:r>
              <a:rPr lang="en-US" sz="2000" i="1" dirty="0">
                <a:solidFill>
                  <a:srgbClr val="0000FF"/>
                </a:solidFill>
                <a:sym typeface="Wingdings"/>
              </a:rPr>
              <a:t> The intervention has a causal effect on Beth’s 6-week change in </a:t>
            </a:r>
            <a:r>
              <a:rPr lang="en-US" sz="2000" i="1" dirty="0">
                <a:solidFill>
                  <a:srgbClr val="0000FF"/>
                </a:solidFill>
              </a:rPr>
              <a:t>FEV</a:t>
            </a:r>
            <a:r>
              <a:rPr lang="en-US" sz="2000" i="1" baseline="-25000" dirty="0">
                <a:solidFill>
                  <a:srgbClr val="0000FF"/>
                </a:solidFill>
              </a:rPr>
              <a:t>1</a:t>
            </a:r>
            <a:r>
              <a:rPr lang="en-US" sz="2000" i="1" dirty="0">
                <a:solidFill>
                  <a:srgbClr val="0000FF"/>
                </a:solidFill>
              </a:rPr>
              <a:t>% but not on her survival status. </a:t>
            </a:r>
            <a:r>
              <a:rPr lang="en-US" sz="2000" i="1" dirty="0">
                <a:solidFill>
                  <a:srgbClr val="0000FF"/>
                </a:solidFill>
                <a:sym typeface="Wingdings"/>
              </a:rPr>
              <a:t> </a:t>
            </a:r>
            <a:endParaRPr lang="en-US" sz="2000" i="1" dirty="0">
              <a:solidFill>
                <a:srgbClr val="0000FF"/>
              </a:solidFill>
            </a:endParaRPr>
          </a:p>
          <a:p>
            <a:pPr marL="0" indent="0">
              <a:buNone/>
            </a:pPr>
            <a:endParaRPr lang="en-US" sz="1200" dirty="0"/>
          </a:p>
          <a:p>
            <a:pPr marL="0" indent="0">
              <a:buNone/>
            </a:pPr>
            <a:r>
              <a:rPr lang="en-US" sz="2000" dirty="0"/>
              <a:t>If we were omniscient, we would see all outcomes of every member of the heterogeneous population and could identify all causal effects of treatment for every individual. </a:t>
            </a:r>
          </a:p>
          <a:p>
            <a:pPr marL="0" indent="0">
              <a:buNone/>
            </a:pPr>
            <a:endParaRPr lang="en-US" sz="1200" dirty="0"/>
          </a:p>
          <a:p>
            <a:pPr marL="0" indent="0">
              <a:buNone/>
            </a:pPr>
            <a:r>
              <a:rPr lang="en-US" sz="2000" dirty="0"/>
              <a:t>The difficulty is that we only get to see the one outcome that </a:t>
            </a:r>
            <a:r>
              <a:rPr lang="en-US" sz="2000" i="1" dirty="0"/>
              <a:t>actually</a:t>
            </a:r>
            <a:r>
              <a:rPr lang="en-US" sz="2000" dirty="0"/>
              <a:t> happened. We can never know </a:t>
            </a:r>
          </a:p>
          <a:p>
            <a:pPr marL="400050" lvl="1" indent="0">
              <a:buNone/>
            </a:pPr>
            <a:r>
              <a:rPr lang="en-US" sz="2000" i="1" dirty="0"/>
              <a:t>what would have happened if … </a:t>
            </a:r>
          </a:p>
          <a:p>
            <a:pPr marL="0" indent="0">
              <a:buNone/>
            </a:pPr>
            <a:r>
              <a:rPr lang="en-US" sz="2000" dirty="0"/>
              <a:t>at least not for individual subjects. </a:t>
            </a:r>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27</a:t>
            </a:fld>
            <a:endParaRPr lang="en-US"/>
          </a:p>
        </p:txBody>
      </p:sp>
    </p:spTree>
    <p:extLst>
      <p:ext uri="{BB962C8B-B14F-4D97-AF65-F5344CB8AC3E}">
        <p14:creationId xmlns:p14="http://schemas.microsoft.com/office/powerpoint/2010/main" val="2756111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fontScale="92500" lnSpcReduction="10000"/>
          </a:bodyPr>
          <a:lstStyle/>
          <a:p>
            <a:pPr marL="0" indent="0">
              <a:buNone/>
            </a:pPr>
            <a:r>
              <a:rPr lang="en-US" sz="2200" b="1" dirty="0"/>
              <a:t>Imagine a Sample of Twin Participants</a:t>
            </a:r>
            <a:endParaRPr lang="en-US" sz="2200" dirty="0"/>
          </a:p>
          <a:p>
            <a:pPr marL="0" indent="0">
              <a:buNone/>
            </a:pPr>
            <a:endParaRPr lang="en-US" sz="1300" dirty="0" smtClean="0"/>
          </a:p>
          <a:p>
            <a:pPr marL="0" indent="0">
              <a:buNone/>
            </a:pPr>
            <a:r>
              <a:rPr lang="en-US" sz="1800" dirty="0" smtClean="0"/>
              <a:t>Suppose </a:t>
            </a:r>
            <a:r>
              <a:rPr lang="en-US" sz="1800" dirty="0"/>
              <a:t>in our population Every individual has a </a:t>
            </a:r>
            <a:r>
              <a:rPr lang="en-US" sz="1800" b="1" dirty="0"/>
              <a:t>perfectly identical twin </a:t>
            </a:r>
          </a:p>
          <a:p>
            <a:pPr marL="0" indent="0">
              <a:buNone/>
            </a:pPr>
            <a:r>
              <a:rPr lang="en-US" sz="1800" dirty="0">
                <a:sym typeface="Wingdings"/>
              </a:rPr>
              <a:t></a:t>
            </a:r>
            <a:r>
              <a:rPr lang="is-IS" sz="1800" b="1" dirty="0"/>
              <a:t> </a:t>
            </a:r>
            <a:r>
              <a:rPr lang="en-US" sz="1800" dirty="0"/>
              <a:t>Baseline features (observed + </a:t>
            </a:r>
            <a:r>
              <a:rPr lang="en-US" sz="1800" b="1" dirty="0"/>
              <a:t>unobserved</a:t>
            </a:r>
            <a:r>
              <a:rPr lang="en-US" sz="1800" dirty="0"/>
              <a:t>) are exactly the same </a:t>
            </a:r>
          </a:p>
          <a:p>
            <a:pPr marL="0" indent="0">
              <a:buNone/>
            </a:pPr>
            <a:r>
              <a:rPr lang="en-US" sz="1800" dirty="0">
                <a:sym typeface="Wingdings"/>
              </a:rPr>
              <a:t> H</a:t>
            </a:r>
            <a:r>
              <a:rPr lang="en-US" sz="1800" dirty="0"/>
              <a:t>ypothetical outcomes (“what would have happened if …”) match precisely. </a:t>
            </a:r>
          </a:p>
          <a:p>
            <a:pPr marL="0" indent="0">
              <a:buNone/>
            </a:pPr>
            <a:endParaRPr lang="en-US" sz="1200" dirty="0"/>
          </a:p>
          <a:p>
            <a:r>
              <a:rPr lang="en-US" sz="1700" dirty="0"/>
              <a:t>Randomly assign </a:t>
            </a:r>
            <a:r>
              <a:rPr lang="en-US" sz="1700" u="sng" dirty="0"/>
              <a:t>Beth to E</a:t>
            </a:r>
            <a:r>
              <a:rPr lang="en-US" sz="1700" dirty="0"/>
              <a:t> and </a:t>
            </a:r>
            <a:r>
              <a:rPr lang="en-US" sz="1700" u="sng" dirty="0"/>
              <a:t>her twin to C</a:t>
            </a:r>
            <a:r>
              <a:rPr lang="en-US" sz="1700" dirty="0"/>
              <a:t>. The observed </a:t>
            </a:r>
            <a:r>
              <a:rPr lang="en-US" sz="1600" dirty="0"/>
              <a:t>FEV</a:t>
            </a:r>
            <a:r>
              <a:rPr lang="en-US" sz="1600" baseline="-25000" dirty="0"/>
              <a:t>1</a:t>
            </a:r>
            <a:r>
              <a:rPr lang="en-US" sz="1600" dirty="0"/>
              <a:t>% </a:t>
            </a:r>
            <a:r>
              <a:rPr lang="en-US" sz="1700" dirty="0"/>
              <a:t>outcome difference between twins (93 − 79 = 14) is this pair of twins’ causal effect. </a:t>
            </a:r>
          </a:p>
          <a:p>
            <a:r>
              <a:rPr lang="en-US" sz="1700" dirty="0"/>
              <a:t>Randomize all twin pairs.</a:t>
            </a:r>
          </a:p>
          <a:p>
            <a:r>
              <a:rPr lang="en-US" sz="1700" dirty="0"/>
              <a:t>The average causal effect is the average difference in outcome between twins.  </a:t>
            </a:r>
          </a:p>
          <a:p>
            <a:pPr marL="0" indent="0">
              <a:buNone/>
            </a:pPr>
            <a:r>
              <a:rPr lang="en-US" sz="1700" b="1" dirty="0"/>
              <a:t>	</a:t>
            </a:r>
            <a:r>
              <a:rPr lang="en-US" sz="1700" b="1" dirty="0">
                <a:solidFill>
                  <a:srgbClr val="C0504D"/>
                </a:solidFill>
              </a:rPr>
              <a:t>Note that:  </a:t>
            </a:r>
            <a:r>
              <a:rPr lang="en-US" sz="1700" dirty="0">
                <a:solidFill>
                  <a:srgbClr val="C0504D"/>
                </a:solidFill>
              </a:rPr>
              <a:t>Mean of (Y</a:t>
            </a:r>
            <a:r>
              <a:rPr lang="en-US" sz="1700" baseline="-25000" dirty="0">
                <a:solidFill>
                  <a:srgbClr val="C0504D"/>
                </a:solidFill>
              </a:rPr>
              <a:t>E</a:t>
            </a:r>
            <a:r>
              <a:rPr lang="en-US" sz="1700" dirty="0">
                <a:solidFill>
                  <a:srgbClr val="C0504D"/>
                </a:solidFill>
              </a:rPr>
              <a:t> – Y</a:t>
            </a:r>
            <a:r>
              <a:rPr lang="en-US" sz="1700" baseline="-25000" dirty="0">
                <a:solidFill>
                  <a:srgbClr val="C0504D"/>
                </a:solidFill>
              </a:rPr>
              <a:t>C</a:t>
            </a:r>
            <a:r>
              <a:rPr lang="en-US" sz="1700" dirty="0">
                <a:solidFill>
                  <a:srgbClr val="C0504D"/>
                </a:solidFill>
              </a:rPr>
              <a:t>) equals Mean of (Y</a:t>
            </a:r>
            <a:r>
              <a:rPr lang="en-US" sz="1700" baseline="-25000" dirty="0">
                <a:solidFill>
                  <a:srgbClr val="C0504D"/>
                </a:solidFill>
              </a:rPr>
              <a:t>E</a:t>
            </a:r>
            <a:r>
              <a:rPr lang="en-US" sz="1700" dirty="0">
                <a:solidFill>
                  <a:srgbClr val="C0504D"/>
                </a:solidFill>
              </a:rPr>
              <a:t>) – Mean of (Y</a:t>
            </a:r>
            <a:r>
              <a:rPr lang="en-US" sz="1700" baseline="-25000" dirty="0">
                <a:solidFill>
                  <a:srgbClr val="C0504D"/>
                </a:solidFill>
              </a:rPr>
              <a:t>C</a:t>
            </a:r>
            <a:r>
              <a:rPr lang="en-US" sz="1700" dirty="0">
                <a:solidFill>
                  <a:srgbClr val="C0504D"/>
                </a:solidFill>
              </a:rPr>
              <a:t>). </a:t>
            </a:r>
          </a:p>
          <a:p>
            <a:pPr marL="0" indent="0">
              <a:buNone/>
            </a:pPr>
            <a:endParaRPr lang="en-US" sz="1600" i="1" dirty="0"/>
          </a:p>
          <a:p>
            <a:pPr marL="0" indent="0">
              <a:buNone/>
            </a:pPr>
            <a:r>
              <a:rPr lang="en-US" sz="2000" b="1" dirty="0"/>
              <a:t>Real Purpose of Randomization</a:t>
            </a:r>
          </a:p>
          <a:p>
            <a:pPr marL="0" indent="0">
              <a:buNone/>
            </a:pPr>
            <a:endParaRPr lang="en-US" sz="1200" dirty="0"/>
          </a:p>
          <a:p>
            <a:pPr marL="0" indent="0">
              <a:buNone/>
            </a:pPr>
            <a:r>
              <a:rPr lang="en-US" sz="1800" dirty="0"/>
              <a:t>Since a population of perfect twins doesn’t exits, we approximate it by applying </a:t>
            </a:r>
            <a:r>
              <a:rPr lang="en-US" sz="1800" b="1" dirty="0"/>
              <a:t>RANDOMIZATION</a:t>
            </a:r>
            <a:r>
              <a:rPr lang="en-US" sz="1800" dirty="0"/>
              <a:t> to a twin-less population. </a:t>
            </a:r>
          </a:p>
          <a:p>
            <a:r>
              <a:rPr lang="en-US" sz="1800" dirty="0"/>
              <a:t>Randomization provides approximate balance in baseline characteristics:  </a:t>
            </a:r>
          </a:p>
          <a:p>
            <a:pPr lvl="1"/>
            <a:r>
              <a:rPr lang="en-US" sz="1700" dirty="0">
                <a:solidFill>
                  <a:srgbClr val="0000FF"/>
                </a:solidFill>
              </a:rPr>
              <a:t>Balance is neither </a:t>
            </a:r>
            <a:r>
              <a:rPr lang="en-US" sz="1700" i="1" dirty="0">
                <a:solidFill>
                  <a:srgbClr val="0000FF"/>
                </a:solidFill>
              </a:rPr>
              <a:t>necessary</a:t>
            </a:r>
            <a:r>
              <a:rPr lang="en-US" sz="1700" dirty="0">
                <a:solidFill>
                  <a:srgbClr val="0000FF"/>
                </a:solidFill>
              </a:rPr>
              <a:t> nor </a:t>
            </a:r>
            <a:r>
              <a:rPr lang="en-US" sz="1700" i="1" dirty="0">
                <a:solidFill>
                  <a:srgbClr val="0000FF"/>
                </a:solidFill>
              </a:rPr>
              <a:t>sufficient</a:t>
            </a:r>
            <a:r>
              <a:rPr lang="en-US" sz="1700" dirty="0">
                <a:solidFill>
                  <a:srgbClr val="0000FF"/>
                </a:solidFill>
              </a:rPr>
              <a:t> for the validity of our inference</a:t>
            </a:r>
            <a:r>
              <a:rPr lang="en-US" sz="1700" dirty="0"/>
              <a:t>. </a:t>
            </a:r>
          </a:p>
          <a:p>
            <a:pPr lvl="1"/>
            <a:r>
              <a:rPr lang="en-US" sz="1700" dirty="0">
                <a:solidFill>
                  <a:srgbClr val="0000FF"/>
                </a:solidFill>
              </a:rPr>
              <a:t>Chance imbalances do </a:t>
            </a:r>
            <a:r>
              <a:rPr lang="en-US" sz="1700" i="1" dirty="0">
                <a:solidFill>
                  <a:srgbClr val="0000FF"/>
                </a:solidFill>
              </a:rPr>
              <a:t>not</a:t>
            </a:r>
            <a:r>
              <a:rPr lang="en-US" sz="1700" dirty="0">
                <a:solidFill>
                  <a:srgbClr val="0000FF"/>
                </a:solidFill>
              </a:rPr>
              <a:t> invalidate our conclusions</a:t>
            </a:r>
            <a:r>
              <a:rPr lang="en-US" sz="1700" dirty="0"/>
              <a:t>; thus testing for balance is not needed or relevant. </a:t>
            </a:r>
          </a:p>
          <a:p>
            <a:r>
              <a:rPr lang="en-US" sz="1900" dirty="0">
                <a:solidFill>
                  <a:srgbClr val="008000"/>
                </a:solidFill>
              </a:rPr>
              <a:t>This only works at the population level </a:t>
            </a:r>
            <a:r>
              <a:rPr lang="mr-IN" sz="1900" dirty="0">
                <a:solidFill>
                  <a:srgbClr val="008000"/>
                </a:solidFill>
              </a:rPr>
              <a:t>–</a:t>
            </a:r>
            <a:r>
              <a:rPr lang="en-US" sz="1900" dirty="0">
                <a:solidFill>
                  <a:srgbClr val="008000"/>
                </a:solidFill>
              </a:rPr>
              <a:t> </a:t>
            </a:r>
            <a:r>
              <a:rPr lang="en-US" sz="1900" i="1" dirty="0">
                <a:solidFill>
                  <a:srgbClr val="008000"/>
                </a:solidFill>
              </a:rPr>
              <a:t>Why?</a:t>
            </a:r>
            <a:r>
              <a:rPr lang="en-US" sz="1900" dirty="0">
                <a:solidFill>
                  <a:srgbClr val="008000"/>
                </a:solidFill>
              </a:rPr>
              <a:t>  </a:t>
            </a:r>
            <a:r>
              <a:rPr lang="en-US" sz="1900" dirty="0"/>
              <a:t>RCTs study </a:t>
            </a:r>
            <a:r>
              <a:rPr lang="en-US" sz="1900" i="1" dirty="0"/>
              <a:t>populations</a:t>
            </a:r>
            <a:r>
              <a:rPr lang="en-US" sz="1900" dirty="0"/>
              <a:t>, not </a:t>
            </a:r>
            <a:r>
              <a:rPr lang="en-US" sz="1900" i="1" dirty="0"/>
              <a:t>individuals</a:t>
            </a:r>
            <a:r>
              <a:rPr lang="en-US" sz="1900" dirty="0"/>
              <a:t>. </a:t>
            </a:r>
            <a:r>
              <a:rPr lang="en-US" sz="1900" dirty="0" smtClean="0">
                <a:solidFill>
                  <a:srgbClr val="C0504D"/>
                </a:solidFill>
              </a:rPr>
              <a:t>In the classical RCT setting, thinking </a:t>
            </a:r>
            <a:r>
              <a:rPr lang="en-US" sz="1900" dirty="0">
                <a:solidFill>
                  <a:srgbClr val="C0504D"/>
                </a:solidFill>
              </a:rPr>
              <a:t>too much about individuals can lead one astray. </a:t>
            </a:r>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28</a:t>
            </a:fld>
            <a:endParaRPr lang="en-US"/>
          </a:p>
        </p:txBody>
      </p:sp>
    </p:spTree>
    <p:extLst>
      <p:ext uri="{BB962C8B-B14F-4D97-AF65-F5344CB8AC3E}">
        <p14:creationId xmlns:p14="http://schemas.microsoft.com/office/powerpoint/2010/main" val="4119784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200" b="1" dirty="0"/>
              <a:t>Imaginary Twins</a:t>
            </a:r>
          </a:p>
          <a:p>
            <a:pPr marL="0" indent="0">
              <a:buNone/>
            </a:pPr>
            <a:r>
              <a:rPr lang="en-US" sz="2000" dirty="0"/>
              <a:t>Each individual has a “perfect twin:” All characteristics match except the intervention and the associated outcome. </a:t>
            </a:r>
          </a:p>
          <a:p>
            <a:r>
              <a:rPr lang="en-US" sz="1700" dirty="0">
                <a:solidFill>
                  <a:srgbClr val="0000FF"/>
                </a:solidFill>
              </a:rPr>
              <a:t>Each pair generates a covariate-adjusted estimate of the treatment effect.</a:t>
            </a:r>
          </a:p>
          <a:p>
            <a:r>
              <a:rPr lang="en-US" sz="1700" dirty="0">
                <a:solidFill>
                  <a:srgbClr val="0000FF"/>
                </a:solidFill>
              </a:rPr>
              <a:t>Mean over pairs yields trial estimate.  </a:t>
            </a:r>
          </a:p>
          <a:p>
            <a:pPr marL="0" indent="0">
              <a:buNone/>
            </a:pPr>
            <a:endParaRPr lang="en-US" dirty="0">
              <a:solidFill>
                <a:srgbClr val="0000FF"/>
              </a:solidFill>
            </a:endParaRPr>
          </a:p>
        </p:txBody>
      </p:sp>
      <p:sp>
        <p:nvSpPr>
          <p:cNvPr id="2" name="Date Placeholder 1"/>
          <p:cNvSpPr>
            <a:spLocks noGrp="1"/>
          </p:cNvSpPr>
          <p:nvPr>
            <p:ph type="dt" sz="half" idx="10"/>
          </p:nvPr>
        </p:nvSpPr>
        <p:spPr/>
        <p:txBody>
          <a:bodyPr/>
          <a:lstStyle/>
          <a:p>
            <a:r>
              <a:rPr lang="en-US"/>
              <a:t>1/1/19</a:t>
            </a:r>
          </a:p>
        </p:txBody>
      </p:sp>
      <p:sp>
        <p:nvSpPr>
          <p:cNvPr id="4" name="Slide Number Placeholder 3"/>
          <p:cNvSpPr>
            <a:spLocks noGrp="1"/>
          </p:cNvSpPr>
          <p:nvPr>
            <p:ph type="sldNum" sz="quarter" idx="12"/>
          </p:nvPr>
        </p:nvSpPr>
        <p:spPr/>
        <p:txBody>
          <a:bodyPr/>
          <a:lstStyle/>
          <a:p>
            <a:fld id="{A86DC3C0-80BF-FC4D-BE0C-25AD1038F306}" type="slidenum">
              <a:rPr lang="en-US" smtClean="0"/>
              <a:t>29</a:t>
            </a:fld>
            <a:endParaRPr lang="en-US"/>
          </a:p>
        </p:txBody>
      </p:sp>
      <p:pic>
        <p:nvPicPr>
          <p:cNvPr id="5" name="Picture 4" descr="Screen Shot 2018-01-03 at 2.17.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609" y="1993800"/>
            <a:ext cx="6436360" cy="4373880"/>
          </a:xfrm>
          <a:prstGeom prst="rect">
            <a:avLst/>
          </a:prstGeom>
        </p:spPr>
      </p:pic>
    </p:spTree>
    <p:extLst>
      <p:ext uri="{BB962C8B-B14F-4D97-AF65-F5344CB8AC3E}">
        <p14:creationId xmlns:p14="http://schemas.microsoft.com/office/powerpoint/2010/main" val="158756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t>Regulatory phases for assessing investigational agents in humans</a:t>
            </a:r>
          </a:p>
        </p:txBody>
      </p:sp>
      <p:sp>
        <p:nvSpPr>
          <p:cNvPr id="5" name="Slide Number Placeholder 4"/>
          <p:cNvSpPr>
            <a:spLocks noGrp="1"/>
          </p:cNvSpPr>
          <p:nvPr>
            <p:ph type="sldNum" sz="quarter" idx="12"/>
          </p:nvPr>
        </p:nvSpPr>
        <p:spPr/>
        <p:txBody>
          <a:bodyPr/>
          <a:lstStyle/>
          <a:p>
            <a:fld id="{63DCA5C9-2E11-4C67-86EB-AE1DE127DC64}" type="slidenum">
              <a:rPr lang="en-US" smtClean="0"/>
              <a:pPr/>
              <a:t>3</a:t>
            </a:fld>
            <a:endParaRPr lang="en-US" dirty="0"/>
          </a:p>
        </p:txBody>
      </p:sp>
      <p:sp>
        <p:nvSpPr>
          <p:cNvPr id="6" name="Content Placeholder 5"/>
          <p:cNvSpPr>
            <a:spLocks noGrp="1"/>
          </p:cNvSpPr>
          <p:nvPr>
            <p:ph sz="quarter" idx="14"/>
          </p:nvPr>
        </p:nvSpPr>
        <p:spPr>
          <a:xfrm>
            <a:off x="366714" y="1885951"/>
            <a:ext cx="8485456" cy="4188278"/>
          </a:xfrm>
        </p:spPr>
        <p:txBody>
          <a:bodyPr>
            <a:normAutofit fontScale="47500" lnSpcReduction="20000"/>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dirty="0"/>
          </a:p>
          <a:p>
            <a:endParaRPr lang="en-US" dirty="0"/>
          </a:p>
          <a:p>
            <a:endParaRPr lang="en-US" dirty="0"/>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a:p>
            <a:pPr marL="0" indent="0">
              <a:buNone/>
            </a:pPr>
            <a:r>
              <a:rPr lang="en-US" u="sng" dirty="0">
                <a:hlinkClick r:id="rId3"/>
              </a:rPr>
              <a:t>https://www.cancer.gov/about-cancer/treatment/clinical-trials/what-are-trials/phases</a:t>
            </a:r>
            <a:endParaRPr lang="en-US" dirty="0"/>
          </a:p>
          <a:p>
            <a:endParaRPr lang="en-US" sz="1600" dirty="0"/>
          </a:p>
        </p:txBody>
      </p:sp>
      <p:sp>
        <p:nvSpPr>
          <p:cNvPr id="10" name="TextBox 9">
            <a:extLst>
              <a:ext uri="{FF2B5EF4-FFF2-40B4-BE49-F238E27FC236}">
                <a16:creationId xmlns="" xmlns:a16="http://schemas.microsoft.com/office/drawing/2014/main" id="{0A11C272-A36D-435E-883E-DE2FD817B409}"/>
              </a:ext>
            </a:extLst>
          </p:cNvPr>
          <p:cNvSpPr txBox="1"/>
          <p:nvPr/>
        </p:nvSpPr>
        <p:spPr>
          <a:xfrm>
            <a:off x="1169750" y="4407871"/>
            <a:ext cx="882293" cy="307777"/>
          </a:xfrm>
          <a:prstGeom prst="rect">
            <a:avLst/>
          </a:prstGeom>
          <a:noFill/>
        </p:spPr>
        <p:txBody>
          <a:bodyPr wrap="none" rtlCol="0">
            <a:spAutoFit/>
          </a:bodyPr>
          <a:lstStyle/>
          <a:p>
            <a:pPr>
              <a:spcAft>
                <a:spcPts val="600"/>
              </a:spcAft>
              <a:tabLst>
                <a:tab pos="690563" algn="r"/>
                <a:tab pos="796925" algn="l"/>
              </a:tabLst>
            </a:pPr>
            <a:r>
              <a:rPr lang="en-US" sz="1400" dirty="0"/>
              <a:t>	</a:t>
            </a:r>
          </a:p>
        </p:txBody>
      </p:sp>
      <p:sp>
        <p:nvSpPr>
          <p:cNvPr id="19" name="TextBox 18">
            <a:extLst>
              <a:ext uri="{FF2B5EF4-FFF2-40B4-BE49-F238E27FC236}">
                <a16:creationId xmlns="" xmlns:a16="http://schemas.microsoft.com/office/drawing/2014/main" id="{E195D27F-0599-47AF-AA6E-33DAC4492D2C}"/>
              </a:ext>
            </a:extLst>
          </p:cNvPr>
          <p:cNvSpPr txBox="1"/>
          <p:nvPr/>
        </p:nvSpPr>
        <p:spPr>
          <a:xfrm>
            <a:off x="4440584" y="4418585"/>
            <a:ext cx="882293" cy="307777"/>
          </a:xfrm>
          <a:prstGeom prst="rect">
            <a:avLst/>
          </a:prstGeom>
          <a:noFill/>
        </p:spPr>
        <p:txBody>
          <a:bodyPr wrap="none" rtlCol="0">
            <a:spAutoFit/>
          </a:bodyPr>
          <a:lstStyle/>
          <a:p>
            <a:pPr>
              <a:spcAft>
                <a:spcPts val="600"/>
              </a:spcAft>
              <a:tabLst>
                <a:tab pos="690563" algn="r"/>
                <a:tab pos="796925" algn="l"/>
              </a:tabLst>
            </a:pPr>
            <a:r>
              <a:rPr lang="en-US" sz="1400" dirty="0"/>
              <a:t>	</a:t>
            </a:r>
          </a:p>
        </p:txBody>
      </p:sp>
      <p:sp>
        <p:nvSpPr>
          <p:cNvPr id="3" name="TextBox 2">
            <a:extLst>
              <a:ext uri="{FF2B5EF4-FFF2-40B4-BE49-F238E27FC236}">
                <a16:creationId xmlns="" xmlns:a16="http://schemas.microsoft.com/office/drawing/2014/main" id="{9BF6EF84-A55D-5D4C-969F-03E8BFE2E116}"/>
              </a:ext>
            </a:extLst>
          </p:cNvPr>
          <p:cNvSpPr txBox="1"/>
          <p:nvPr/>
        </p:nvSpPr>
        <p:spPr>
          <a:xfrm>
            <a:off x="7492181" y="5400067"/>
            <a:ext cx="1359988" cy="369332"/>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 xmlns:a16="http://schemas.microsoft.com/office/drawing/2014/main" id="{A8F7C853-86AA-C54F-BDD6-D1CB3BD5B7F0}"/>
              </a:ext>
            </a:extLst>
          </p:cNvPr>
          <p:cNvGraphicFramePr>
            <a:graphicFrameLocks noGrp="1"/>
          </p:cNvGraphicFramePr>
          <p:nvPr>
            <p:extLst>
              <p:ext uri="{D42A27DB-BD31-4B8C-83A1-F6EECF244321}">
                <p14:modId xmlns:p14="http://schemas.microsoft.com/office/powerpoint/2010/main" val="2042098833"/>
              </p:ext>
            </p:extLst>
          </p:nvPr>
        </p:nvGraphicFramePr>
        <p:xfrm>
          <a:off x="366713" y="1653722"/>
          <a:ext cx="8412162" cy="3441514"/>
        </p:xfrm>
        <a:graphic>
          <a:graphicData uri="http://schemas.openxmlformats.org/drawingml/2006/table">
            <a:tbl>
              <a:tblPr firstRow="1" firstCol="1" bandRow="1">
                <a:tableStyleId>{5C22544A-7EE6-4342-B048-85BDC9FD1C3A}</a:tableStyleId>
              </a:tblPr>
              <a:tblGrid>
                <a:gridCol w="1339539">
                  <a:extLst>
                    <a:ext uri="{9D8B030D-6E8A-4147-A177-3AD203B41FA5}">
                      <a16:colId xmlns="" xmlns:a16="http://schemas.microsoft.com/office/drawing/2014/main" val="4102551753"/>
                    </a:ext>
                  </a:extLst>
                </a:gridCol>
                <a:gridCol w="3582185">
                  <a:extLst>
                    <a:ext uri="{9D8B030D-6E8A-4147-A177-3AD203B41FA5}">
                      <a16:colId xmlns="" xmlns:a16="http://schemas.microsoft.com/office/drawing/2014/main" val="1384554389"/>
                    </a:ext>
                  </a:extLst>
                </a:gridCol>
                <a:gridCol w="3490438">
                  <a:extLst>
                    <a:ext uri="{9D8B030D-6E8A-4147-A177-3AD203B41FA5}">
                      <a16:colId xmlns="" xmlns:a16="http://schemas.microsoft.com/office/drawing/2014/main" val="822659902"/>
                    </a:ext>
                  </a:extLst>
                </a:gridCol>
              </a:tblGrid>
              <a:tr h="521577">
                <a:tc>
                  <a:txBody>
                    <a:bodyPr/>
                    <a:lstStyle/>
                    <a:p>
                      <a:pPr marL="0" marR="0">
                        <a:spcBef>
                          <a:spcPts val="0"/>
                        </a:spcBef>
                        <a:spcAft>
                          <a:spcPts val="0"/>
                        </a:spcAft>
                      </a:pPr>
                      <a:endParaRPr lang="en-US" sz="600" baseline="0" dirty="0">
                        <a:effectLst/>
                      </a:endParaRPr>
                    </a:p>
                    <a:p>
                      <a:pPr marL="0" marR="0">
                        <a:spcBef>
                          <a:spcPts val="0"/>
                        </a:spcBef>
                        <a:spcAft>
                          <a:spcPts val="0"/>
                        </a:spcAft>
                      </a:pPr>
                      <a:r>
                        <a:rPr lang="en-US" sz="1600" dirty="0">
                          <a:effectLst/>
                        </a:rPr>
                        <a:t>Development</a:t>
                      </a:r>
                    </a:p>
                    <a:p>
                      <a:pPr marL="0" marR="0">
                        <a:spcBef>
                          <a:spcPts val="0"/>
                        </a:spcBef>
                        <a:spcAft>
                          <a:spcPts val="0"/>
                        </a:spcAft>
                      </a:pPr>
                      <a:endParaRPr lang="en-US" sz="600" baseline="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600" dirty="0">
                          <a:effectLst/>
                        </a:rPr>
                        <a:t>Drugs, vaccines, biologics</a:t>
                      </a:r>
                      <a:endParaRPr lang="en-US" sz="16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600" dirty="0">
                          <a:effectLst/>
                        </a:rPr>
                        <a:t>Devices</a:t>
                      </a:r>
                      <a:endParaRPr lang="en-US" sz="16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62130745"/>
                  </a:ext>
                </a:extLst>
              </a:tr>
              <a:tr h="592903">
                <a:tc>
                  <a:txBody>
                    <a:bodyPr/>
                    <a:lstStyle/>
                    <a:p>
                      <a:pPr marL="0" marR="0">
                        <a:spcBef>
                          <a:spcPts val="0"/>
                        </a:spcBef>
                        <a:spcAft>
                          <a:spcPts val="0"/>
                        </a:spcAft>
                      </a:pPr>
                      <a:r>
                        <a:rPr lang="en-US" sz="1600" dirty="0">
                          <a:effectLst/>
                        </a:rPr>
                        <a:t>Early</a:t>
                      </a:r>
                      <a:endParaRPr lang="en-US" sz="16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600" dirty="0">
                          <a:effectLst/>
                        </a:rPr>
                        <a:t>Phase I</a:t>
                      </a:r>
                      <a:endParaRPr lang="en-US" sz="16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indent="0">
                        <a:spcBef>
                          <a:spcPts val="0"/>
                        </a:spcBef>
                        <a:spcAft>
                          <a:spcPts val="0"/>
                        </a:spcAft>
                        <a:buFont typeface="Arial" panose="020B0604020202020204" pitchFamily="34" charset="0"/>
                        <a:buNone/>
                      </a:pPr>
                      <a:r>
                        <a:rPr lang="en-US" sz="1600" baseline="0" dirty="0">
                          <a:effectLst/>
                        </a:rPr>
                        <a:t>Identifies a dose range, including P2RD and MTD, and DLTs</a:t>
                      </a:r>
                      <a:endParaRPr lang="en-US" sz="16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4278360664"/>
                  </a:ext>
                </a:extLst>
              </a:tr>
              <a:tr h="1734131">
                <a:tc>
                  <a:txBody>
                    <a:bodyPr/>
                    <a:lstStyle/>
                    <a:p>
                      <a:pPr marL="0" marR="0">
                        <a:spcBef>
                          <a:spcPts val="0"/>
                        </a:spcBef>
                        <a:spcAft>
                          <a:spcPts val="0"/>
                        </a:spcAft>
                      </a:pPr>
                      <a:r>
                        <a:rPr lang="en-US" sz="1600">
                          <a:effectLst/>
                        </a:rPr>
                        <a:t>Middle</a:t>
                      </a:r>
                      <a:endParaRPr lang="en-US" sz="16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600" dirty="0">
                          <a:effectLst/>
                        </a:rPr>
                        <a:t>Phase II </a:t>
                      </a:r>
                    </a:p>
                    <a:p>
                      <a:pPr marL="285750" marR="0" indent="-285750">
                        <a:spcBef>
                          <a:spcPts val="0"/>
                        </a:spcBef>
                        <a:spcAft>
                          <a:spcPts val="0"/>
                        </a:spcAft>
                        <a:buFont typeface="Arial" panose="020B0604020202020204" pitchFamily="34" charset="0"/>
                        <a:buChar char="•"/>
                      </a:pPr>
                      <a:r>
                        <a:rPr lang="en-US" sz="1600" dirty="0">
                          <a:effectLst/>
                        </a:rPr>
                        <a:t>Phase </a:t>
                      </a:r>
                      <a:r>
                        <a:rPr lang="en-US" sz="1600" dirty="0" err="1">
                          <a:effectLst/>
                        </a:rPr>
                        <a:t>IIa</a:t>
                      </a:r>
                      <a:r>
                        <a:rPr lang="en-US" sz="1600" dirty="0">
                          <a:effectLst/>
                        </a:rPr>
                        <a:t>, ‘proof of concept’</a:t>
                      </a:r>
                    </a:p>
                    <a:p>
                      <a:pPr marL="285750" marR="0" indent="-285750">
                        <a:spcBef>
                          <a:spcPts val="0"/>
                        </a:spcBef>
                        <a:spcAft>
                          <a:spcPts val="0"/>
                        </a:spcAft>
                        <a:buFont typeface="Arial" panose="020B0604020202020204" pitchFamily="34" charset="0"/>
                        <a:buChar char="•"/>
                      </a:pPr>
                      <a:endParaRPr lang="en-US" sz="1600" dirty="0">
                        <a:effectLst/>
                      </a:endParaRPr>
                    </a:p>
                    <a:p>
                      <a:pPr marL="285750" marR="0" indent="-285750">
                        <a:spcBef>
                          <a:spcPts val="0"/>
                        </a:spcBef>
                        <a:spcAft>
                          <a:spcPts val="0"/>
                        </a:spcAft>
                        <a:buFont typeface="Arial" panose="020B0604020202020204" pitchFamily="34" charset="0"/>
                        <a:buChar char="•"/>
                      </a:pPr>
                      <a:r>
                        <a:rPr lang="en-US" sz="1600" dirty="0">
                          <a:effectLst/>
                        </a:rPr>
                        <a:t>Phase IIb, </a:t>
                      </a:r>
                      <a:r>
                        <a:rPr lang="en-US" sz="1600" kern="1200" dirty="0">
                          <a:solidFill>
                            <a:schemeClr val="dk1"/>
                          </a:solidFill>
                          <a:effectLst/>
                          <a:latin typeface="+mn-lt"/>
                          <a:ea typeface="+mn-ea"/>
                          <a:cs typeface="+mn-cs"/>
                        </a:rPr>
                        <a:t>‘definitive dose-finding’ studies’</a:t>
                      </a: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effectLst/>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effectLst/>
                        </a:rPr>
                        <a:t>To show </a:t>
                      </a:r>
                      <a:r>
                        <a:rPr lang="en-US" sz="1600" kern="1200" dirty="0">
                          <a:solidFill>
                            <a:schemeClr val="dk1"/>
                          </a:solidFill>
                          <a:effectLst/>
                          <a:latin typeface="+mn-lt"/>
                          <a:ea typeface="+mn-ea"/>
                          <a:cs typeface="+mn-cs"/>
                        </a:rPr>
                        <a:t>clinical efficacy or biological activity</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To find the optimum biologically active</a:t>
                      </a:r>
                      <a:r>
                        <a:rPr lang="en-US" sz="1600" kern="1200" baseline="0" dirty="0">
                          <a:solidFill>
                            <a:schemeClr val="dk1"/>
                          </a:solidFill>
                          <a:effectLst/>
                          <a:latin typeface="+mn-lt"/>
                          <a:ea typeface="+mn-ea"/>
                          <a:cs typeface="+mn-cs"/>
                        </a:rPr>
                        <a:t> dose</a:t>
                      </a:r>
                      <a:r>
                        <a:rPr lang="en-US" sz="1600" kern="1200" dirty="0">
                          <a:solidFill>
                            <a:schemeClr val="dk1"/>
                          </a:solidFill>
                          <a:effectLst/>
                          <a:latin typeface="+mn-lt"/>
                          <a:ea typeface="+mn-ea"/>
                          <a:cs typeface="+mn-cs"/>
                        </a:rPr>
                        <a:t> with minimal side-effects</a:t>
                      </a:r>
                      <a:r>
                        <a:rPr lang="en-US" sz="1600" dirty="0">
                          <a:effectLst/>
                        </a:rPr>
                        <a:t> </a:t>
                      </a:r>
                      <a:endParaRPr lang="en-US" sz="1600" kern="1200" dirty="0">
                        <a:solidFill>
                          <a:schemeClr val="dk1"/>
                        </a:solidFill>
                        <a:effectLst/>
                        <a:latin typeface="+mn-lt"/>
                        <a:ea typeface="+mn-ea"/>
                        <a:cs typeface="+mn-cs"/>
                      </a:endParaRPr>
                    </a:p>
                    <a:p>
                      <a:pPr marL="285750" marR="0" indent="-285750">
                        <a:spcBef>
                          <a:spcPts val="0"/>
                        </a:spcBef>
                        <a:spcAft>
                          <a:spcPts val="0"/>
                        </a:spcAft>
                        <a:buFont typeface="Arial" panose="020B0604020202020204" pitchFamily="34" charset="0"/>
                        <a:buChar char="•"/>
                      </a:pPr>
                      <a:endParaRPr lang="en-US" sz="16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1956040190"/>
                  </a:ext>
                </a:extLst>
              </a:tr>
              <a:tr h="592903">
                <a:tc>
                  <a:txBody>
                    <a:bodyPr/>
                    <a:lstStyle/>
                    <a:p>
                      <a:pPr marL="0" marR="0">
                        <a:spcBef>
                          <a:spcPts val="0"/>
                        </a:spcBef>
                        <a:spcAft>
                          <a:spcPts val="0"/>
                        </a:spcAft>
                      </a:pPr>
                      <a:r>
                        <a:rPr lang="en-US" sz="1600">
                          <a:effectLst/>
                        </a:rPr>
                        <a:t>Late</a:t>
                      </a:r>
                      <a:endParaRPr lang="en-US" sz="16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600" dirty="0">
                          <a:effectLst/>
                        </a:rPr>
                        <a:t>Phase III</a:t>
                      </a:r>
                    </a:p>
                    <a:p>
                      <a:pPr marL="0" marR="0">
                        <a:spcBef>
                          <a:spcPts val="0"/>
                        </a:spcBef>
                        <a:spcAft>
                          <a:spcPts val="0"/>
                        </a:spcAft>
                      </a:pPr>
                      <a:r>
                        <a:rPr lang="en-US" sz="1600" dirty="0">
                          <a:effectLst/>
                        </a:rPr>
                        <a:t>Phase IV</a:t>
                      </a:r>
                      <a:endParaRPr lang="en-US" sz="16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600" dirty="0">
                          <a:effectLst/>
                        </a:rPr>
                        <a:t>Pivotal</a:t>
                      </a:r>
                    </a:p>
                    <a:p>
                      <a:pPr marL="0" marR="0">
                        <a:spcBef>
                          <a:spcPts val="0"/>
                        </a:spcBef>
                        <a:spcAft>
                          <a:spcPts val="0"/>
                        </a:spcAft>
                      </a:pPr>
                      <a:r>
                        <a:rPr lang="en-US" sz="1600" dirty="0">
                          <a:effectLst/>
                        </a:rPr>
                        <a:t>Post-marketing surveillance</a:t>
                      </a:r>
                      <a:endParaRPr lang="en-US" sz="16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 xmlns:a16="http://schemas.microsoft.com/office/drawing/2014/main" val="414427532"/>
                  </a:ext>
                </a:extLst>
              </a:tr>
            </a:tbl>
          </a:graphicData>
        </a:graphic>
      </p:graphicFrame>
      <p:sp>
        <p:nvSpPr>
          <p:cNvPr id="7" name="TextBox 6">
            <a:extLst>
              <a:ext uri="{FF2B5EF4-FFF2-40B4-BE49-F238E27FC236}">
                <a16:creationId xmlns="" xmlns:a16="http://schemas.microsoft.com/office/drawing/2014/main" id="{6D9EC82A-5315-D24D-AD8D-604F48A1647D}"/>
              </a:ext>
            </a:extLst>
          </p:cNvPr>
          <p:cNvSpPr txBox="1"/>
          <p:nvPr/>
        </p:nvSpPr>
        <p:spPr>
          <a:xfrm>
            <a:off x="7492181" y="6074229"/>
            <a:ext cx="1359988" cy="64724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06083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a:t>The Real World </a:t>
            </a:r>
          </a:p>
          <a:p>
            <a:pPr marL="0" indent="0">
              <a:spcBef>
                <a:spcPts val="600"/>
              </a:spcBef>
              <a:buNone/>
            </a:pPr>
            <a:r>
              <a:rPr lang="en-US" sz="2000" dirty="0"/>
              <a:t>We use randomization to approximate “perfect pairs” </a:t>
            </a:r>
          </a:p>
          <a:p>
            <a:pPr>
              <a:spcBef>
                <a:spcPts val="600"/>
              </a:spcBef>
            </a:pPr>
            <a:r>
              <a:rPr lang="en-US" sz="1700" dirty="0">
                <a:solidFill>
                  <a:srgbClr val="0000FF"/>
                </a:solidFill>
              </a:rPr>
              <a:t>In complete data, group-wise results do this well, because </a:t>
            </a:r>
            <a:r>
              <a:rPr lang="en-US" sz="1700" i="1" dirty="0">
                <a:solidFill>
                  <a:srgbClr val="0000FF"/>
                </a:solidFill>
              </a:rPr>
              <a:t>difference between means  (</a:t>
            </a:r>
            <a:r>
              <a:rPr lang="en-US" sz="1700" i="1" dirty="0"/>
              <a:t>mean of Y</a:t>
            </a:r>
            <a:r>
              <a:rPr lang="en-US" sz="1700" i="1" baseline="-25000" dirty="0"/>
              <a:t>E</a:t>
            </a:r>
            <a:r>
              <a:rPr lang="en-US" sz="1700" dirty="0"/>
              <a:t>  – </a:t>
            </a:r>
            <a:r>
              <a:rPr lang="en-US" sz="1700" i="1" dirty="0"/>
              <a:t>mean of Y</a:t>
            </a:r>
            <a:r>
              <a:rPr lang="en-US" sz="1700" i="1" baseline="-25000" dirty="0"/>
              <a:t>C</a:t>
            </a:r>
            <a:r>
              <a:rPr lang="en-US" sz="1700" dirty="0">
                <a:solidFill>
                  <a:srgbClr val="0000FF"/>
                </a:solidFill>
              </a:rPr>
              <a:t>) equals </a:t>
            </a:r>
            <a:r>
              <a:rPr lang="en-US" sz="1700" i="1" dirty="0">
                <a:solidFill>
                  <a:srgbClr val="0000FF"/>
                </a:solidFill>
              </a:rPr>
              <a:t>mean of paired differences (</a:t>
            </a:r>
            <a:r>
              <a:rPr lang="en-US" sz="1700" i="1" dirty="0"/>
              <a:t>mean of Y</a:t>
            </a:r>
            <a:r>
              <a:rPr lang="en-US" sz="1700" i="1" baseline="-25000" dirty="0"/>
              <a:t>E</a:t>
            </a:r>
            <a:r>
              <a:rPr lang="en-US" sz="1700" i="1" dirty="0"/>
              <a:t> </a:t>
            </a:r>
            <a:r>
              <a:rPr lang="en-US" sz="1700" dirty="0"/>
              <a:t>–</a:t>
            </a:r>
            <a:r>
              <a:rPr lang="en-US" sz="1700" i="1" dirty="0"/>
              <a:t> Y</a:t>
            </a:r>
            <a:r>
              <a:rPr lang="en-US" sz="1700" i="1" baseline="-25000" dirty="0"/>
              <a:t>C</a:t>
            </a:r>
            <a:r>
              <a:rPr lang="en-US" sz="1700" i="1" dirty="0">
                <a:solidFill>
                  <a:srgbClr val="0000FF"/>
                </a:solidFill>
              </a:rPr>
              <a:t>)</a:t>
            </a:r>
            <a:r>
              <a:rPr lang="en-US" sz="1700" dirty="0">
                <a:solidFill>
                  <a:srgbClr val="0000FF"/>
                </a:solidFill>
              </a:rPr>
              <a:t>.  </a:t>
            </a:r>
          </a:p>
          <a:p>
            <a:pPr>
              <a:spcBef>
                <a:spcPts val="600"/>
              </a:spcBef>
            </a:pPr>
            <a:r>
              <a:rPr lang="en-US" sz="1700" dirty="0">
                <a:solidFill>
                  <a:srgbClr val="0000FF"/>
                </a:solidFill>
              </a:rPr>
              <a:t>In contrast to ideal world, in real world we have no way to identify paired individuals.  If one “twin” has missing outcome data, we cannot exclude the whole pair in order to avoid confounding missingness with causation.  </a:t>
            </a:r>
          </a:p>
          <a:p>
            <a:pPr marL="0" indent="0">
              <a:buNone/>
            </a:pPr>
            <a:endParaRPr lang="en-US" dirty="0"/>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30</a:t>
            </a:fld>
            <a:endParaRPr lang="en-US"/>
          </a:p>
        </p:txBody>
      </p:sp>
      <p:pic>
        <p:nvPicPr>
          <p:cNvPr id="6" name="Picture 5" descr="Screen Shot 2018-01-03 at 2.25.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01280"/>
            <a:ext cx="8309610" cy="3703320"/>
          </a:xfrm>
          <a:prstGeom prst="rect">
            <a:avLst/>
          </a:prstGeom>
        </p:spPr>
      </p:pic>
    </p:spTree>
    <p:extLst>
      <p:ext uri="{BB962C8B-B14F-4D97-AF65-F5344CB8AC3E}">
        <p14:creationId xmlns:p14="http://schemas.microsoft.com/office/powerpoint/2010/main" val="3845750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fontScale="85000" lnSpcReduction="20000"/>
          </a:bodyPr>
          <a:lstStyle/>
          <a:p>
            <a:pPr marL="0" indent="0">
              <a:buNone/>
            </a:pPr>
            <a:r>
              <a:rPr lang="en-US" sz="2600" b="1" dirty="0" smtClean="0">
                <a:solidFill>
                  <a:schemeClr val="accent2"/>
                </a:solidFill>
              </a:rPr>
              <a:t>V. </a:t>
            </a:r>
            <a:r>
              <a:rPr lang="en-US" sz="2600" b="1" dirty="0">
                <a:solidFill>
                  <a:schemeClr val="accent2"/>
                </a:solidFill>
              </a:rPr>
              <a:t>Missing </a:t>
            </a:r>
            <a:r>
              <a:rPr lang="en-US" sz="2600" b="1" dirty="0" smtClean="0">
                <a:solidFill>
                  <a:schemeClr val="accent2"/>
                </a:solidFill>
              </a:rPr>
              <a:t>Outcomes</a:t>
            </a:r>
            <a:endParaRPr lang="en-US" sz="2600" b="1" dirty="0">
              <a:solidFill>
                <a:schemeClr val="accent2"/>
              </a:solidFill>
            </a:endParaRPr>
          </a:p>
          <a:p>
            <a:pPr marL="0" indent="0">
              <a:buNone/>
            </a:pPr>
            <a:endParaRPr lang="en-US" sz="1400" dirty="0"/>
          </a:p>
          <a:p>
            <a:pPr marL="0" indent="0">
              <a:buNone/>
            </a:pPr>
            <a:r>
              <a:rPr lang="en-US" sz="2400" dirty="0"/>
              <a:t>Virtually all trials have some missing data. </a:t>
            </a:r>
          </a:p>
          <a:p>
            <a:pPr marL="0" indent="0">
              <a:buNone/>
            </a:pPr>
            <a:endParaRPr lang="en-US" sz="2400" dirty="0"/>
          </a:p>
          <a:p>
            <a:pPr marL="0" indent="0">
              <a:buNone/>
            </a:pPr>
            <a:r>
              <a:rPr lang="en-US" sz="2400" dirty="0"/>
              <a:t>The assumption is frequently made that observations are </a:t>
            </a:r>
            <a:r>
              <a:rPr lang="en-US" sz="2400" i="1" dirty="0"/>
              <a:t>missing at random</a:t>
            </a:r>
            <a:r>
              <a:rPr lang="en-US" sz="2400" dirty="0"/>
              <a:t>. </a:t>
            </a:r>
          </a:p>
          <a:p>
            <a:r>
              <a:rPr lang="en-US" sz="2400" i="1" dirty="0"/>
              <a:t>If</a:t>
            </a:r>
            <a:r>
              <a:rPr lang="en-US" sz="2400" dirty="0"/>
              <a:t> this assumption is correct, the only consequence of missing data is that we have a smaller sample size and, therefore, lower power and precision. Otherwise, the analysis of the available data will give the same results as if there were no missing data. </a:t>
            </a:r>
          </a:p>
          <a:p>
            <a:pPr marL="0" indent="0">
              <a:buNone/>
            </a:pPr>
            <a:endParaRPr lang="en-US" sz="1400" dirty="0"/>
          </a:p>
          <a:p>
            <a:pPr marL="0" indent="0">
              <a:buNone/>
            </a:pPr>
            <a:r>
              <a:rPr lang="en-US" sz="2400" dirty="0"/>
              <a:t>Sometimes, it’s acknowledged that observations are not missing at random, but it’s assumed that the </a:t>
            </a:r>
            <a:r>
              <a:rPr lang="en-US" sz="2400" i="1" dirty="0" err="1"/>
              <a:t>missingness</a:t>
            </a:r>
            <a:r>
              <a:rPr lang="en-US" sz="2400" i="1" dirty="0"/>
              <a:t> is not influenced by treatment</a:t>
            </a:r>
            <a:r>
              <a:rPr lang="en-US" sz="2400" dirty="0"/>
              <a:t>. </a:t>
            </a:r>
          </a:p>
          <a:p>
            <a:r>
              <a:rPr lang="en-US" sz="2400" i="1" dirty="0"/>
              <a:t>If</a:t>
            </a:r>
            <a:r>
              <a:rPr lang="en-US" sz="2400" dirty="0"/>
              <a:t> this assumption is correct, it can change the results of the analysis, but at least the analysis still has a causal interpretation. </a:t>
            </a:r>
          </a:p>
          <a:p>
            <a:pPr marL="0" indent="0">
              <a:buNone/>
            </a:pPr>
            <a:endParaRPr lang="en-US" sz="1400" dirty="0"/>
          </a:p>
          <a:p>
            <a:pPr marL="0" indent="0">
              <a:buNone/>
            </a:pPr>
            <a:r>
              <a:rPr lang="en-US" sz="2400" dirty="0"/>
              <a:t>The problem is that, by their very nature, missing data are unobserved and it is </a:t>
            </a:r>
            <a:r>
              <a:rPr lang="en-US" sz="2400" b="1" i="1" dirty="0"/>
              <a:t>impossible to know</a:t>
            </a:r>
            <a:r>
              <a:rPr lang="en-US" sz="2400" i="1" dirty="0"/>
              <a:t> </a:t>
            </a:r>
            <a:r>
              <a:rPr lang="en-US" sz="2400" dirty="0"/>
              <a:t>whether they are actually missing at random. </a:t>
            </a:r>
          </a:p>
          <a:p>
            <a:r>
              <a:rPr lang="en-US" sz="2400" dirty="0"/>
              <a:t>With non-random, treatment-dependent </a:t>
            </a:r>
            <a:r>
              <a:rPr lang="en-US" sz="2400" dirty="0" err="1"/>
              <a:t>missingness</a:t>
            </a:r>
            <a:r>
              <a:rPr lang="en-US" sz="2400" dirty="0"/>
              <a:t> a straightforward statistical analysis remains sound; however, its relationship to the scientific hypotheses may yield FP or FN conclusions. </a:t>
            </a:r>
          </a:p>
          <a:p>
            <a:r>
              <a:rPr lang="en-US" sz="2400" dirty="0"/>
              <a:t>We cannot conclude there is </a:t>
            </a:r>
            <a:r>
              <a:rPr lang="en-US" sz="2400" dirty="0">
                <a:solidFill>
                  <a:srgbClr val="0000FF"/>
                </a:solidFill>
              </a:rPr>
              <a:t>a causal association between intervention and outcome</a:t>
            </a:r>
            <a:r>
              <a:rPr lang="en-US" sz="2400" dirty="0"/>
              <a:t>. </a:t>
            </a:r>
            <a:endParaRPr lang="en-US" sz="2200" dirty="0"/>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31</a:t>
            </a:fld>
            <a:endParaRPr lang="en-US"/>
          </a:p>
        </p:txBody>
      </p:sp>
    </p:spTree>
    <p:extLst>
      <p:ext uri="{BB962C8B-B14F-4D97-AF65-F5344CB8AC3E}">
        <p14:creationId xmlns:p14="http://schemas.microsoft.com/office/powerpoint/2010/main" val="787862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a:t>Effect of </a:t>
            </a:r>
            <a:r>
              <a:rPr lang="en-US" sz="2000" b="1" dirty="0" err="1"/>
              <a:t>Missingness</a:t>
            </a:r>
            <a:r>
              <a:rPr lang="en-US" sz="2000" b="1" dirty="0"/>
              <a:t> on Type 1 Error Rates</a:t>
            </a:r>
          </a:p>
          <a:p>
            <a:pPr marL="0" indent="0">
              <a:buNone/>
            </a:pPr>
            <a:endParaRPr lang="en-US" sz="1200" dirty="0"/>
          </a:p>
          <a:p>
            <a:pPr marL="457200" indent="-457200">
              <a:buFont typeface="+mj-lt"/>
              <a:buAutoNum type="arabicParenR"/>
            </a:pPr>
            <a:r>
              <a:rPr lang="en-US" sz="2000" dirty="0"/>
              <a:t>Assume for simplicity that the rates of </a:t>
            </a:r>
            <a:r>
              <a:rPr lang="en-US" sz="2000" dirty="0" err="1"/>
              <a:t>missingness</a:t>
            </a:r>
            <a:r>
              <a:rPr lang="en-US" sz="2000" dirty="0"/>
              <a:t> are the same in the two groups, and let’s consider two probabilities: </a:t>
            </a:r>
          </a:p>
          <a:p>
            <a:pPr marL="400050" lvl="1" indent="0">
              <a:buNone/>
            </a:pPr>
            <a:r>
              <a:rPr lang="en-US" sz="1600" i="1" dirty="0"/>
              <a:t>		</a:t>
            </a:r>
            <a:r>
              <a:rPr lang="en-US" sz="1700" i="1" dirty="0"/>
              <a:t>Y</a:t>
            </a:r>
            <a:r>
              <a:rPr lang="en-US" sz="1700" i="1" baseline="-25000" dirty="0"/>
              <a:t>A</a:t>
            </a:r>
            <a:r>
              <a:rPr lang="en-US" sz="1700" dirty="0"/>
              <a:t>=</a:t>
            </a:r>
            <a:r>
              <a:rPr lang="en-US" sz="1700" i="1" dirty="0" err="1"/>
              <a:t>Pr</a:t>
            </a:r>
            <a:r>
              <a:rPr lang="en-US" sz="1700" dirty="0"/>
              <a:t>(</a:t>
            </a:r>
            <a:r>
              <a:rPr lang="en-US" sz="1700" dirty="0" err="1"/>
              <a:t>dead∣missing</a:t>
            </a:r>
            <a:r>
              <a:rPr lang="en-US" sz="1700" dirty="0"/>
              <a:t>, group A)</a:t>
            </a:r>
          </a:p>
          <a:p>
            <a:pPr marL="400050" lvl="1" indent="0">
              <a:buNone/>
            </a:pPr>
            <a:r>
              <a:rPr lang="en-US" sz="1700" dirty="0"/>
              <a:t>		Y</a:t>
            </a:r>
            <a:r>
              <a:rPr lang="en-US" sz="1700" baseline="-25000" dirty="0"/>
              <a:t>B</a:t>
            </a:r>
            <a:r>
              <a:rPr lang="en-US" sz="1700" dirty="0"/>
              <a:t>=</a:t>
            </a:r>
            <a:r>
              <a:rPr lang="en-US" sz="1700" i="1" dirty="0" err="1"/>
              <a:t>Pr</a:t>
            </a:r>
            <a:r>
              <a:rPr lang="en-US" sz="1700" dirty="0"/>
              <a:t>(</a:t>
            </a:r>
            <a:r>
              <a:rPr lang="en-US" sz="1700" dirty="0" err="1"/>
              <a:t>dead∣missing</a:t>
            </a:r>
            <a:r>
              <a:rPr lang="en-US" sz="1700" dirty="0"/>
              <a:t>, group B)</a:t>
            </a:r>
            <a:endParaRPr lang="en-US" sz="1700" dirty="0">
              <a:effectLst/>
            </a:endParaRPr>
          </a:p>
          <a:p>
            <a:pPr marL="400050" lvl="1" indent="0">
              <a:buNone/>
            </a:pPr>
            <a:r>
              <a:rPr lang="en-US" sz="2000" dirty="0"/>
              <a:t>If these two probabilities are equal, on average there is no net effect of </a:t>
            </a:r>
            <a:r>
              <a:rPr lang="en-US" sz="2000" dirty="0" err="1"/>
              <a:t>missingness</a:t>
            </a:r>
            <a:r>
              <a:rPr lang="en-US" sz="2000" dirty="0"/>
              <a:t> on the overall type 1 error rate. </a:t>
            </a:r>
          </a:p>
          <a:p>
            <a:pPr marL="0" indent="0">
              <a:buNone/>
            </a:pPr>
            <a:endParaRPr lang="en-US" sz="1200" dirty="0"/>
          </a:p>
          <a:p>
            <a:pPr marL="457200" indent="-457200">
              <a:spcBef>
                <a:spcPts val="0"/>
              </a:spcBef>
              <a:buFont typeface="+mj-lt"/>
              <a:buAutoNum type="arabicParenR" startAt="2"/>
            </a:pPr>
            <a:r>
              <a:rPr lang="en-US" sz="2000" dirty="0"/>
              <a:t>Now consider the effect of a difference, </a:t>
            </a:r>
          </a:p>
          <a:p>
            <a:pPr marL="0" indent="0">
              <a:spcBef>
                <a:spcPts val="0"/>
              </a:spcBef>
              <a:buNone/>
            </a:pPr>
            <a:r>
              <a:rPr lang="en-US" sz="2000" i="1" dirty="0"/>
              <a:t>Y</a:t>
            </a:r>
            <a:r>
              <a:rPr lang="en-US" sz="2000" i="1" baseline="-25000" dirty="0"/>
              <a:t>B</a:t>
            </a:r>
            <a:r>
              <a:rPr lang="en-US" sz="2000" dirty="0"/>
              <a:t>−</a:t>
            </a:r>
            <a:r>
              <a:rPr lang="en-US" sz="2000" i="1" dirty="0"/>
              <a:t>Y</a:t>
            </a:r>
            <a:r>
              <a:rPr lang="en-US" sz="2000" i="1" baseline="-25000" dirty="0"/>
              <a:t>A</a:t>
            </a:r>
            <a:r>
              <a:rPr lang="en-US" sz="2000" dirty="0"/>
              <a:t>, on type 1 error rate. Imagine there </a:t>
            </a:r>
          </a:p>
          <a:p>
            <a:pPr marL="0" indent="0">
              <a:spcBef>
                <a:spcPts val="0"/>
              </a:spcBef>
              <a:buNone/>
            </a:pPr>
            <a:r>
              <a:rPr lang="en-US" sz="2000" dirty="0"/>
              <a:t>are two </a:t>
            </a:r>
            <a:r>
              <a:rPr lang="en-US" sz="2000" dirty="0" smtClean="0"/>
              <a:t>zones: </a:t>
            </a:r>
            <a:r>
              <a:rPr lang="en-US" sz="2000" dirty="0"/>
              <a:t>“</a:t>
            </a:r>
            <a:r>
              <a:rPr lang="en-US" sz="2000" dirty="0"/>
              <a:t>optimistic” (</a:t>
            </a:r>
            <a:r>
              <a:rPr lang="en-US" sz="1800" dirty="0"/>
              <a:t>smaller differences</a:t>
            </a:r>
            <a:r>
              <a:rPr lang="en-US" sz="2000" dirty="0"/>
              <a:t>) and </a:t>
            </a:r>
          </a:p>
          <a:p>
            <a:pPr marL="0" indent="0">
              <a:spcBef>
                <a:spcPts val="0"/>
              </a:spcBef>
              <a:buNone/>
            </a:pPr>
            <a:r>
              <a:rPr lang="en-US" sz="2000" dirty="0"/>
              <a:t>“skeptical” </a:t>
            </a:r>
            <a:r>
              <a:rPr lang="en-US" sz="2000" dirty="0" smtClean="0"/>
              <a:t>(</a:t>
            </a:r>
            <a:r>
              <a:rPr lang="en-US" sz="1800" dirty="0"/>
              <a:t>larger differences</a:t>
            </a:r>
            <a:r>
              <a:rPr lang="en-US" sz="2000" dirty="0"/>
              <a:t>). </a:t>
            </a:r>
          </a:p>
          <a:p>
            <a:pPr>
              <a:spcBef>
                <a:spcPts val="0"/>
              </a:spcBef>
            </a:pPr>
            <a:r>
              <a:rPr lang="en-US" sz="2000" dirty="0"/>
              <a:t>As </a:t>
            </a:r>
            <a:r>
              <a:rPr lang="en-US" sz="2000" i="1" dirty="0"/>
              <a:t>Y</a:t>
            </a:r>
            <a:r>
              <a:rPr lang="en-US" sz="2000" i="1" baseline="-25000" dirty="0"/>
              <a:t>B</a:t>
            </a:r>
            <a:r>
              <a:rPr lang="en-US" sz="2000" dirty="0"/>
              <a:t>−</a:t>
            </a:r>
            <a:r>
              <a:rPr lang="en-US" sz="2000" i="1" dirty="0"/>
              <a:t>Y</a:t>
            </a:r>
            <a:r>
              <a:rPr lang="en-US" sz="2000" i="1" baseline="-25000" dirty="0"/>
              <a:t>A</a:t>
            </a:r>
            <a:r>
              <a:rPr lang="en-US" sz="2000" i="1" dirty="0"/>
              <a:t> </a:t>
            </a:r>
            <a:r>
              <a:rPr lang="en-US" sz="2000" dirty="0"/>
              <a:t>increases the type 1 error rates </a:t>
            </a:r>
          </a:p>
          <a:p>
            <a:pPr marL="0" indent="0">
              <a:spcBef>
                <a:spcPts val="0"/>
              </a:spcBef>
              <a:buNone/>
            </a:pPr>
            <a:r>
              <a:rPr lang="en-US" sz="2000" dirty="0"/>
              <a:t>can be seriously inflated, even within the </a:t>
            </a:r>
          </a:p>
          <a:p>
            <a:pPr marL="0" indent="0">
              <a:spcBef>
                <a:spcPts val="0"/>
              </a:spcBef>
              <a:buNone/>
            </a:pPr>
            <a:r>
              <a:rPr lang="en-US" sz="2000" dirty="0"/>
              <a:t>“optimistic” zone. </a:t>
            </a:r>
          </a:p>
          <a:p>
            <a:pPr>
              <a:spcBef>
                <a:spcPts val="0"/>
              </a:spcBef>
            </a:pPr>
            <a:r>
              <a:rPr lang="en-US" sz="2000" dirty="0">
                <a:solidFill>
                  <a:srgbClr val="0000FF"/>
                </a:solidFill>
              </a:rPr>
              <a:t>If </a:t>
            </a:r>
            <a:r>
              <a:rPr lang="en-US" sz="2000" dirty="0" err="1">
                <a:solidFill>
                  <a:srgbClr val="0000FF"/>
                </a:solidFill>
              </a:rPr>
              <a:t>missingness</a:t>
            </a:r>
            <a:r>
              <a:rPr lang="en-US" sz="2000" dirty="0">
                <a:solidFill>
                  <a:srgbClr val="0000FF"/>
                </a:solidFill>
              </a:rPr>
              <a:t> rates exceed 15%, nearly all </a:t>
            </a:r>
          </a:p>
          <a:p>
            <a:pPr marL="0" indent="0">
              <a:spcBef>
                <a:spcPts val="0"/>
              </a:spcBef>
              <a:buNone/>
            </a:pPr>
            <a:r>
              <a:rPr lang="en-US" sz="2000" dirty="0">
                <a:solidFill>
                  <a:srgbClr val="0000FF"/>
                </a:solidFill>
              </a:rPr>
              <a:t>reasonably sized trials can be seriously </a:t>
            </a:r>
          </a:p>
          <a:p>
            <a:pPr marL="0" indent="0">
              <a:spcBef>
                <a:spcPts val="0"/>
              </a:spcBef>
              <a:buNone/>
            </a:pPr>
            <a:r>
              <a:rPr lang="en-US" sz="2000" dirty="0">
                <a:solidFill>
                  <a:srgbClr val="0000FF"/>
                </a:solidFill>
              </a:rPr>
              <a:t>compromised.</a:t>
            </a:r>
          </a:p>
        </p:txBody>
      </p:sp>
      <p:pic>
        <p:nvPicPr>
          <p:cNvPr id="7" name="Picture 6" descr="Screen Shot 2018-01-01 at 7.59.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043" y="3225800"/>
            <a:ext cx="3262544" cy="3200400"/>
          </a:xfrm>
          <a:prstGeom prst="rect">
            <a:avLst/>
          </a:prstGeom>
        </p:spPr>
      </p:pic>
      <p:sp>
        <p:nvSpPr>
          <p:cNvPr id="8" name="Date Placeholder 7"/>
          <p:cNvSpPr>
            <a:spLocks noGrp="1"/>
          </p:cNvSpPr>
          <p:nvPr>
            <p:ph type="dt" sz="half" idx="10"/>
          </p:nvPr>
        </p:nvSpPr>
        <p:spPr/>
        <p:txBody>
          <a:bodyPr/>
          <a:lstStyle/>
          <a:p>
            <a:r>
              <a:rPr lang="en-US"/>
              <a:t>1/1/2020</a:t>
            </a:r>
          </a:p>
        </p:txBody>
      </p:sp>
      <p:sp>
        <p:nvSpPr>
          <p:cNvPr id="9" name="Slide Number Placeholder 8"/>
          <p:cNvSpPr>
            <a:spLocks noGrp="1"/>
          </p:cNvSpPr>
          <p:nvPr>
            <p:ph type="sldNum" sz="quarter" idx="12"/>
          </p:nvPr>
        </p:nvSpPr>
        <p:spPr/>
        <p:txBody>
          <a:bodyPr/>
          <a:lstStyle/>
          <a:p>
            <a:fld id="{A86DC3C0-80BF-FC4D-BE0C-25AD1038F306}" type="slidenum">
              <a:rPr lang="en-US" smtClean="0"/>
              <a:t>32</a:t>
            </a:fld>
            <a:endParaRPr lang="en-US"/>
          </a:p>
        </p:txBody>
      </p:sp>
    </p:spTree>
    <p:extLst>
      <p:ext uri="{BB962C8B-B14F-4D97-AF65-F5344CB8AC3E}">
        <p14:creationId xmlns:p14="http://schemas.microsoft.com/office/powerpoint/2010/main" val="2273744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a:t>Handling Missing Data </a:t>
            </a:r>
          </a:p>
          <a:p>
            <a:pPr marL="0" indent="0">
              <a:spcBef>
                <a:spcPts val="0"/>
              </a:spcBef>
              <a:buNone/>
            </a:pPr>
            <a:endParaRPr lang="en-US" sz="1200" dirty="0"/>
          </a:p>
          <a:p>
            <a:pPr marL="0" indent="0">
              <a:spcBef>
                <a:spcPts val="0"/>
              </a:spcBef>
              <a:buNone/>
            </a:pPr>
            <a:r>
              <a:rPr lang="en-US" sz="2000" dirty="0"/>
              <a:t>Common approaches when data are missing:</a:t>
            </a:r>
          </a:p>
          <a:p>
            <a:pPr>
              <a:spcBef>
                <a:spcPts val="0"/>
              </a:spcBef>
            </a:pPr>
            <a:r>
              <a:rPr lang="en-US" sz="2000" dirty="0"/>
              <a:t>Complete-case analysis </a:t>
            </a:r>
            <a:r>
              <a:rPr lang="en-US" sz="2000" dirty="0">
                <a:sym typeface="Wingdings"/>
              </a:rPr>
              <a:t> </a:t>
            </a:r>
            <a:r>
              <a:rPr lang="en-US" sz="2000" i="1" dirty="0">
                <a:solidFill>
                  <a:srgbClr val="0000FF"/>
                </a:solidFill>
                <a:sym typeface="Wingdings"/>
              </a:rPr>
              <a:t>Not a valid causal analysis </a:t>
            </a:r>
            <a:endParaRPr lang="en-US" sz="2000" i="1" dirty="0">
              <a:solidFill>
                <a:srgbClr val="0000FF"/>
              </a:solidFill>
            </a:endParaRPr>
          </a:p>
          <a:p>
            <a:pPr>
              <a:spcBef>
                <a:spcPts val="0"/>
              </a:spcBef>
            </a:pPr>
            <a:r>
              <a:rPr lang="en-US" sz="2000" dirty="0"/>
              <a:t>Imputation </a:t>
            </a:r>
            <a:r>
              <a:rPr lang="en-US" sz="2000" dirty="0">
                <a:sym typeface="Wingdings"/>
              </a:rPr>
              <a:t> Hope-based:  Assumptions may be incorrect</a:t>
            </a:r>
          </a:p>
          <a:p>
            <a:pPr lvl="1">
              <a:spcBef>
                <a:spcPts val="0"/>
              </a:spcBef>
            </a:pPr>
            <a:r>
              <a:rPr lang="en-US" sz="1600" dirty="0">
                <a:sym typeface="Wingdings"/>
              </a:rPr>
              <a:t>LOCF:  No causal basis </a:t>
            </a:r>
          </a:p>
          <a:p>
            <a:pPr lvl="1">
              <a:spcBef>
                <a:spcPts val="0"/>
              </a:spcBef>
            </a:pPr>
            <a:r>
              <a:rPr lang="en-US" sz="1600" dirty="0">
                <a:sym typeface="Wingdings"/>
              </a:rPr>
              <a:t>Single imputation:  Worse than complete case  </a:t>
            </a:r>
          </a:p>
          <a:p>
            <a:pPr lvl="1">
              <a:spcBef>
                <a:spcPts val="0"/>
              </a:spcBef>
            </a:pPr>
            <a:r>
              <a:rPr lang="en-US" sz="1600" dirty="0">
                <a:sym typeface="Wingdings"/>
              </a:rPr>
              <a:t>Multiple imputation   </a:t>
            </a:r>
            <a:endParaRPr lang="en-US" sz="1600" dirty="0"/>
          </a:p>
          <a:p>
            <a:pPr>
              <a:spcBef>
                <a:spcPts val="0"/>
              </a:spcBef>
            </a:pPr>
            <a:r>
              <a:rPr lang="en-US" sz="2000" dirty="0"/>
              <a:t>Principal Stratification </a:t>
            </a:r>
            <a:r>
              <a:rPr lang="en-US" sz="2000" dirty="0">
                <a:sym typeface="Wingdings"/>
              </a:rPr>
              <a:t> </a:t>
            </a:r>
            <a:r>
              <a:rPr lang="en-US" sz="2000" i="1" dirty="0">
                <a:solidFill>
                  <a:srgbClr val="0000FF"/>
                </a:solidFill>
                <a:sym typeface="Wingdings"/>
              </a:rPr>
              <a:t>No causal basis </a:t>
            </a:r>
            <a:endParaRPr lang="en-US" sz="2000" i="1" dirty="0">
              <a:solidFill>
                <a:srgbClr val="0000FF"/>
              </a:solidFill>
            </a:endParaRPr>
          </a:p>
          <a:p>
            <a:pPr>
              <a:spcBef>
                <a:spcPts val="0"/>
              </a:spcBef>
            </a:pPr>
            <a:r>
              <a:rPr lang="en-US" sz="2000" dirty="0"/>
              <a:t>Joint modeling of outcome and missing indicator </a:t>
            </a:r>
            <a:r>
              <a:rPr lang="en-US" sz="2000" dirty="0">
                <a:sym typeface="Wingdings"/>
              </a:rPr>
              <a:t> </a:t>
            </a:r>
            <a:r>
              <a:rPr lang="en-US" sz="2000" i="1" dirty="0">
                <a:solidFill>
                  <a:srgbClr val="0000FF"/>
                </a:solidFill>
                <a:sym typeface="Wingdings"/>
              </a:rPr>
              <a:t>No causal basis </a:t>
            </a:r>
            <a:endParaRPr lang="en-US" sz="2000" i="1" dirty="0">
              <a:solidFill>
                <a:srgbClr val="0000FF"/>
              </a:solidFill>
            </a:endParaRPr>
          </a:p>
          <a:p>
            <a:pPr>
              <a:spcBef>
                <a:spcPts val="0"/>
              </a:spcBef>
            </a:pPr>
            <a:r>
              <a:rPr lang="en-US" sz="2000" dirty="0"/>
              <a:t>Inverse probability methods </a:t>
            </a:r>
            <a:r>
              <a:rPr lang="en-US" sz="2000" dirty="0">
                <a:sym typeface="Wingdings"/>
              </a:rPr>
              <a:t> </a:t>
            </a:r>
            <a:r>
              <a:rPr lang="en-US" sz="2000" i="1" dirty="0">
                <a:solidFill>
                  <a:srgbClr val="0000FF"/>
                </a:solidFill>
                <a:sym typeface="Wingdings"/>
              </a:rPr>
              <a:t>No causal basis </a:t>
            </a:r>
          </a:p>
          <a:p>
            <a:pPr>
              <a:spcBef>
                <a:spcPts val="0"/>
              </a:spcBef>
            </a:pPr>
            <a:endParaRPr lang="en-US" sz="2000" dirty="0">
              <a:sym typeface="Wingdings"/>
            </a:endParaRPr>
          </a:p>
          <a:p>
            <a:pPr marL="0" indent="0">
              <a:spcBef>
                <a:spcPts val="0"/>
              </a:spcBef>
              <a:buNone/>
            </a:pPr>
            <a:r>
              <a:rPr lang="en-US" sz="2000" b="1" dirty="0">
                <a:sym typeface="Wingdings"/>
              </a:rPr>
              <a:t>Sensitivity Analysis (“Stress Test”)</a:t>
            </a:r>
          </a:p>
          <a:p>
            <a:r>
              <a:rPr lang="en-US" sz="2000" dirty="0"/>
              <a:t>We choose a primary analysis that is based on the best assumptions (maybe complete case, maybe multiple imputation) </a:t>
            </a:r>
          </a:p>
          <a:p>
            <a:r>
              <a:rPr lang="en-US" sz="2000" dirty="0"/>
              <a:t>We conduct a series of analyses that deviate from the </a:t>
            </a:r>
            <a:r>
              <a:rPr lang="en-US" sz="2000" i="1" dirty="0"/>
              <a:t>best</a:t>
            </a:r>
            <a:r>
              <a:rPr lang="en-US" sz="2000" dirty="0"/>
              <a:t> assumptions in a controlled way. </a:t>
            </a:r>
          </a:p>
          <a:p>
            <a:r>
              <a:rPr lang="en-US" sz="2000" dirty="0"/>
              <a:t>We consider our results robust  </a:t>
            </a:r>
            <a:r>
              <a:rPr lang="en-US" sz="2000" i="1" dirty="0"/>
              <a:t>if</a:t>
            </a:r>
            <a:r>
              <a:rPr lang="en-US" sz="2000" dirty="0"/>
              <a:t> the conclusions are unchanged over a sufficiently wide range of plausible assumptions </a:t>
            </a:r>
            <a:endParaRPr lang="en-US" sz="2000" dirty="0">
              <a:sym typeface="Wingdings"/>
            </a:endParaRPr>
          </a:p>
          <a:p>
            <a:pPr marL="0" indent="0">
              <a:spcBef>
                <a:spcPts val="0"/>
              </a:spcBef>
              <a:buNone/>
            </a:pPr>
            <a:endParaRPr lang="en-US" sz="2000" dirty="0">
              <a:sym typeface="Wingdings"/>
            </a:endParaRPr>
          </a:p>
          <a:p>
            <a:pPr marL="0" indent="0">
              <a:spcBef>
                <a:spcPts val="0"/>
              </a:spcBef>
              <a:buNone/>
            </a:pPr>
            <a:endParaRPr lang="en-US" sz="2000" dirty="0"/>
          </a:p>
          <a:p>
            <a:pPr marL="0" indent="0">
              <a:buNone/>
            </a:pPr>
            <a:endParaRPr lang="en-US" sz="2000" dirty="0"/>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33</a:t>
            </a:fld>
            <a:endParaRPr lang="en-US"/>
          </a:p>
        </p:txBody>
      </p:sp>
    </p:spTree>
    <p:extLst>
      <p:ext uri="{BB962C8B-B14F-4D97-AF65-F5344CB8AC3E}">
        <p14:creationId xmlns:p14="http://schemas.microsoft.com/office/powerpoint/2010/main" val="826244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200" b="1" dirty="0">
                <a:effectLst/>
              </a:rPr>
              <a:t>Importance of Complete Follow-Up</a:t>
            </a:r>
          </a:p>
          <a:p>
            <a:pPr marL="0" indent="0">
              <a:buNone/>
            </a:pPr>
            <a:endParaRPr lang="en-US" sz="1200" b="1" dirty="0">
              <a:effectLst/>
            </a:endParaRPr>
          </a:p>
          <a:p>
            <a:pPr>
              <a:spcBef>
                <a:spcPts val="0"/>
              </a:spcBef>
            </a:pPr>
            <a:r>
              <a:rPr lang="en-US" sz="2000" dirty="0" err="1">
                <a:effectLst/>
              </a:rPr>
              <a:t>Missingness</a:t>
            </a:r>
            <a:r>
              <a:rPr lang="en-US" sz="2000" dirty="0">
                <a:effectLst/>
              </a:rPr>
              <a:t> subverts randomization. The resulting naïve complete-case comparison is no longer causal. </a:t>
            </a:r>
          </a:p>
          <a:p>
            <a:pPr>
              <a:spcBef>
                <a:spcPts val="0"/>
              </a:spcBef>
            </a:pPr>
            <a:r>
              <a:rPr lang="en-US" sz="2000" dirty="0">
                <a:effectLst/>
              </a:rPr>
              <a:t>This affects all types of data (</a:t>
            </a:r>
            <a:r>
              <a:rPr lang="en-US" sz="2000" i="1" dirty="0">
                <a:effectLst/>
              </a:rPr>
              <a:t>e.g.,</a:t>
            </a:r>
            <a:r>
              <a:rPr lang="en-US" sz="2000" dirty="0">
                <a:effectLst/>
              </a:rPr>
              <a:t> safety, efficacy, adverse events, laboratory measures). </a:t>
            </a:r>
          </a:p>
          <a:p>
            <a:pPr>
              <a:spcBef>
                <a:spcPts val="0"/>
              </a:spcBef>
            </a:pPr>
            <a:r>
              <a:rPr lang="en-US" sz="2000" dirty="0">
                <a:effectLst/>
              </a:rPr>
              <a:t>The magnitude and direction of the error (the difference of the obtained effect from the real causal effect) cannot be known. </a:t>
            </a:r>
          </a:p>
          <a:p>
            <a:pPr marL="0" indent="0">
              <a:spcBef>
                <a:spcPts val="0"/>
              </a:spcBef>
              <a:buNone/>
            </a:pPr>
            <a:endParaRPr lang="en-US" sz="1700" dirty="0"/>
          </a:p>
          <a:p>
            <a:pPr marL="0" indent="0">
              <a:buNone/>
            </a:pPr>
            <a:r>
              <a:rPr lang="en-US" sz="2000" dirty="0">
                <a:effectLst/>
              </a:rPr>
              <a:t>The Panel on Handling Missing Data in Clinical Trials …</a:t>
            </a:r>
          </a:p>
          <a:p>
            <a:pPr marL="400050" lvl="1" indent="0">
              <a:buNone/>
            </a:pPr>
            <a:r>
              <a:rPr lang="en-US" sz="1700" dirty="0">
                <a:effectLst/>
              </a:rPr>
              <a:t>“… encourages increased use of [modern statistical analysis tools]. However, all of these methods ultimately rely on untestable assumptions concerning the factors leading to the missing values and how they relate to the study outcomes … </a:t>
            </a:r>
          </a:p>
          <a:p>
            <a:pPr marL="400050" lvl="1" indent="0">
              <a:buNone/>
            </a:pPr>
            <a:r>
              <a:rPr lang="en-US" sz="1700" dirty="0">
                <a:solidFill>
                  <a:srgbClr val="0000FF"/>
                </a:solidFill>
                <a:effectLst/>
              </a:rPr>
              <a:t>… There is no ‘foolproof’ way to analyze data subject to substantial amounts of missing data.”</a:t>
            </a:r>
            <a:r>
              <a:rPr lang="en-US" sz="1700" dirty="0">
                <a:solidFill>
                  <a:srgbClr val="0000FF"/>
                </a:solidFill>
              </a:rPr>
              <a:t> </a:t>
            </a:r>
            <a:r>
              <a:rPr lang="en-US" sz="1700" dirty="0">
                <a:solidFill>
                  <a:srgbClr val="0000FF"/>
                </a:solidFill>
                <a:sym typeface="Wingdings"/>
              </a:rPr>
              <a:t> </a:t>
            </a:r>
            <a:r>
              <a:rPr lang="en-US" sz="1700" dirty="0">
                <a:solidFill>
                  <a:srgbClr val="0000FF"/>
                </a:solidFill>
                <a:effectLst/>
              </a:rPr>
              <a:t>“Substantial” amounts of missing data might be 10 or 15%. </a:t>
            </a:r>
          </a:p>
          <a:p>
            <a:pPr marL="0" indent="0">
              <a:buNone/>
            </a:pPr>
            <a:endParaRPr lang="en-US" sz="1700" dirty="0"/>
          </a:p>
          <a:p>
            <a:pPr marL="0" indent="0">
              <a:buNone/>
            </a:pPr>
            <a:r>
              <a:rPr lang="en-US" sz="2000" dirty="0"/>
              <a:t>All this applies to the importance of complete follow-up </a:t>
            </a:r>
            <a:r>
              <a:rPr lang="en-US" sz="2000" b="1" dirty="0"/>
              <a:t>after withdrawal from treatment</a:t>
            </a:r>
            <a:r>
              <a:rPr lang="en-US" sz="2000" dirty="0"/>
              <a:t> (i.e., despite lack of adherence).</a:t>
            </a:r>
            <a:r>
              <a:rPr lang="en-US" sz="2000" baseline="30000" dirty="0"/>
              <a:t> </a:t>
            </a:r>
            <a:endParaRPr lang="en-US" sz="2800" dirty="0"/>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34</a:t>
            </a:fld>
            <a:endParaRPr lang="en-US"/>
          </a:p>
        </p:txBody>
      </p:sp>
    </p:spTree>
    <p:extLst>
      <p:ext uri="{BB962C8B-B14F-4D97-AF65-F5344CB8AC3E}">
        <p14:creationId xmlns:p14="http://schemas.microsoft.com/office/powerpoint/2010/main" val="1454945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smtClean="0">
                <a:solidFill>
                  <a:schemeClr val="accent2"/>
                </a:solidFill>
              </a:rPr>
              <a:t>VI. Variable Intervention Exposure</a:t>
            </a:r>
            <a:endParaRPr lang="en-US" sz="2000" b="1" dirty="0">
              <a:solidFill>
                <a:schemeClr val="accent2"/>
              </a:solidFill>
            </a:endParaRPr>
          </a:p>
          <a:p>
            <a:pPr marL="0" indent="0">
              <a:buNone/>
            </a:pPr>
            <a:endParaRPr lang="en-US" sz="2000" b="1" i="1" dirty="0" smtClean="0">
              <a:effectLst/>
            </a:endParaRPr>
          </a:p>
          <a:p>
            <a:pPr marL="0" indent="0">
              <a:buNone/>
            </a:pPr>
            <a:r>
              <a:rPr lang="en-US" sz="2000" b="1" i="1" dirty="0" smtClean="0">
                <a:effectLst/>
              </a:rPr>
              <a:t>Intervention </a:t>
            </a:r>
            <a:r>
              <a:rPr lang="en-US" sz="2000" b="1" i="1" dirty="0">
                <a:effectLst/>
              </a:rPr>
              <a:t>Exposure:  </a:t>
            </a:r>
            <a:r>
              <a:rPr lang="en-US" sz="2000" b="1" dirty="0">
                <a:effectLst/>
              </a:rPr>
              <a:t>Incomplete Adherence</a:t>
            </a:r>
          </a:p>
          <a:p>
            <a:pPr marL="0" indent="0">
              <a:buNone/>
            </a:pPr>
            <a:endParaRPr lang="en-US" sz="1200" dirty="0">
              <a:effectLst/>
            </a:endParaRPr>
          </a:p>
          <a:p>
            <a:pPr marL="0" indent="0">
              <a:buNone/>
            </a:pPr>
            <a:r>
              <a:rPr lang="en-US" sz="2000" dirty="0" smtClean="0">
                <a:effectLst/>
              </a:rPr>
              <a:t>Like </a:t>
            </a:r>
            <a:r>
              <a:rPr lang="en-US" sz="2000" smtClean="0">
                <a:effectLst/>
              </a:rPr>
              <a:t>missing outcomes, </a:t>
            </a:r>
            <a:r>
              <a:rPr lang="en-US" sz="2000" dirty="0">
                <a:effectLst/>
              </a:rPr>
              <a:t>non-adherence to assigned treatment occurs in virtually every clinical trial. </a:t>
            </a:r>
          </a:p>
          <a:p>
            <a:pPr marL="400050" lvl="1" indent="0">
              <a:buNone/>
            </a:pPr>
            <a:r>
              <a:rPr lang="en-US" sz="2000" dirty="0">
                <a:solidFill>
                  <a:srgbClr val="008000"/>
                </a:solidFill>
                <a:effectLst/>
              </a:rPr>
              <a:t>Subjects are </a:t>
            </a:r>
            <a:r>
              <a:rPr lang="en-US" sz="2000" i="1" dirty="0">
                <a:solidFill>
                  <a:srgbClr val="008000"/>
                </a:solidFill>
                <a:effectLst/>
              </a:rPr>
              <a:t>non-adherent</a:t>
            </a:r>
            <a:r>
              <a:rPr lang="en-US" sz="2000" dirty="0">
                <a:solidFill>
                  <a:srgbClr val="008000"/>
                </a:solidFill>
                <a:effectLst/>
              </a:rPr>
              <a:t> if they are </a:t>
            </a:r>
            <a:r>
              <a:rPr lang="en-US" sz="2000" i="1" dirty="0">
                <a:solidFill>
                  <a:srgbClr val="008000"/>
                </a:solidFill>
                <a:effectLst/>
              </a:rPr>
              <a:t>assigned</a:t>
            </a:r>
            <a:r>
              <a:rPr lang="en-US" sz="2000" dirty="0">
                <a:solidFill>
                  <a:srgbClr val="008000"/>
                </a:solidFill>
                <a:effectLst/>
              </a:rPr>
              <a:t> a treatment but do not </a:t>
            </a:r>
            <a:r>
              <a:rPr lang="en-US" sz="2000" i="1" dirty="0">
                <a:solidFill>
                  <a:srgbClr val="008000"/>
                </a:solidFill>
                <a:effectLst/>
              </a:rPr>
              <a:t>receive</a:t>
            </a:r>
            <a:r>
              <a:rPr lang="en-US" sz="2000" dirty="0">
                <a:solidFill>
                  <a:srgbClr val="008000"/>
                </a:solidFill>
                <a:effectLst/>
              </a:rPr>
              <a:t> the intended dose. </a:t>
            </a:r>
          </a:p>
          <a:p>
            <a:pPr marL="0" indent="0">
              <a:buNone/>
            </a:pPr>
            <a:endParaRPr lang="en-US" sz="1200" dirty="0"/>
          </a:p>
          <a:p>
            <a:pPr marL="0" indent="0">
              <a:buNone/>
            </a:pPr>
            <a:r>
              <a:rPr lang="en-US" sz="2000" dirty="0"/>
              <a:t>Subjects may be non-adherent for lots of reasons: </a:t>
            </a:r>
          </a:p>
          <a:p>
            <a:r>
              <a:rPr lang="en-US" sz="2000" dirty="0"/>
              <a:t>They took one dose, didn’t like it or experienced a side effect, and stopped their study medication. </a:t>
            </a:r>
          </a:p>
          <a:p>
            <a:r>
              <a:rPr lang="en-US" sz="2000" dirty="0"/>
              <a:t>They took their assigned dose for part of the intended follow-up period, but their disease worsened and they stopped their study medication. </a:t>
            </a:r>
          </a:p>
          <a:p>
            <a:r>
              <a:rPr lang="en-US" sz="2000" dirty="0"/>
              <a:t>Study procedures became too onerous and they stopped their study medication. </a:t>
            </a:r>
          </a:p>
          <a:p>
            <a:pPr marL="0" indent="0">
              <a:buNone/>
            </a:pPr>
            <a:endParaRPr lang="en-US" sz="1200" dirty="0"/>
          </a:p>
          <a:p>
            <a:pPr marL="0" indent="0">
              <a:buNone/>
            </a:pPr>
            <a:r>
              <a:rPr lang="en-US" sz="2000" dirty="0">
                <a:sym typeface="Wingdings"/>
              </a:rPr>
              <a:t> </a:t>
            </a:r>
            <a:r>
              <a:rPr lang="en-US" sz="2000" dirty="0"/>
              <a:t>Most of these reasons will probably result in adherence that depends on the assigned treatment. </a:t>
            </a:r>
          </a:p>
        </p:txBody>
      </p:sp>
      <p:sp>
        <p:nvSpPr>
          <p:cNvPr id="4" name="Date Placeholder 3"/>
          <p:cNvSpPr>
            <a:spLocks noGrp="1"/>
          </p:cNvSpPr>
          <p:nvPr>
            <p:ph type="dt" sz="half" idx="10"/>
          </p:nvPr>
        </p:nvSpPr>
        <p:spPr/>
        <p:txBody>
          <a:bodyPr/>
          <a:lstStyle/>
          <a:p>
            <a:r>
              <a:rPr lang="en-US"/>
              <a:t>1/1/2020</a:t>
            </a:r>
          </a:p>
        </p:txBody>
      </p:sp>
      <p:sp>
        <p:nvSpPr>
          <p:cNvPr id="5" name="Slide Number Placeholder 4"/>
          <p:cNvSpPr>
            <a:spLocks noGrp="1"/>
          </p:cNvSpPr>
          <p:nvPr>
            <p:ph type="sldNum" sz="quarter" idx="12"/>
          </p:nvPr>
        </p:nvSpPr>
        <p:spPr/>
        <p:txBody>
          <a:bodyPr/>
          <a:lstStyle/>
          <a:p>
            <a:fld id="{A86DC3C0-80BF-FC4D-BE0C-25AD1038F306}" type="slidenum">
              <a:rPr lang="en-US" smtClean="0"/>
              <a:t>35</a:t>
            </a:fld>
            <a:endParaRPr lang="en-US"/>
          </a:p>
        </p:txBody>
      </p:sp>
    </p:spTree>
    <p:extLst>
      <p:ext uri="{BB962C8B-B14F-4D97-AF65-F5344CB8AC3E}">
        <p14:creationId xmlns:p14="http://schemas.microsoft.com/office/powerpoint/2010/main" val="3855224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i="1" dirty="0"/>
              <a:t>Intervention Exposure:  </a:t>
            </a:r>
            <a:r>
              <a:rPr lang="en-US" sz="2000" b="1" dirty="0"/>
              <a:t>Treatment-Dependent Adherence</a:t>
            </a:r>
          </a:p>
          <a:p>
            <a:pPr marL="0" indent="0">
              <a:buNone/>
            </a:pPr>
            <a:endParaRPr lang="en-US" sz="1300" dirty="0"/>
          </a:p>
          <a:p>
            <a:pPr marL="0" indent="0">
              <a:buNone/>
            </a:pPr>
            <a:r>
              <a:rPr lang="en-US" sz="2000" dirty="0"/>
              <a:t>Recall Beth. Her FEV</a:t>
            </a:r>
            <a:r>
              <a:rPr lang="en-US" sz="2000" baseline="-25000" dirty="0"/>
              <a:t>1</a:t>
            </a:r>
            <a:r>
              <a:rPr lang="en-US" sz="2000" dirty="0"/>
              <a:t>% would be 79 is she received arm A (placebo), and 93 if arm B (active). Her FEV</a:t>
            </a:r>
            <a:r>
              <a:rPr lang="en-US" sz="2000" baseline="-25000" dirty="0"/>
              <a:t>1</a:t>
            </a:r>
            <a:r>
              <a:rPr lang="en-US" sz="2000" dirty="0"/>
              <a:t>% causal effect is 93 – 79 = 14. </a:t>
            </a:r>
          </a:p>
          <a:p>
            <a:pPr marL="0" indent="0">
              <a:buNone/>
            </a:pPr>
            <a:endParaRPr lang="en-US" sz="1200" dirty="0"/>
          </a:p>
          <a:p>
            <a:pPr marL="0" indent="-457200">
              <a:buNone/>
            </a:pPr>
            <a:r>
              <a:rPr lang="en-US" sz="2000" u="sng" dirty="0"/>
              <a:t>If Beth adheres to B but not to A</a:t>
            </a:r>
            <a:r>
              <a:rPr lang="en-US" sz="2000" dirty="0"/>
              <a:t>: Since A is placebo, receipt doesn’t matter; we might </a:t>
            </a:r>
            <a:r>
              <a:rPr lang="en-US" sz="2000" i="1" dirty="0"/>
              <a:t>still</a:t>
            </a:r>
            <a:r>
              <a:rPr lang="en-US" sz="2000" dirty="0"/>
              <a:t> observe her causal effect of </a:t>
            </a:r>
            <a:r>
              <a:rPr lang="en-US" sz="2000" i="1" dirty="0"/>
              <a:t>assignment</a:t>
            </a:r>
            <a:r>
              <a:rPr lang="en-US" sz="2000" dirty="0"/>
              <a:t> of B versus A would be 93 − 79 = 14 </a:t>
            </a:r>
            <a:r>
              <a:rPr lang="en-US" sz="2000" dirty="0">
                <a:sym typeface="Wingdings"/>
              </a:rPr>
              <a:t></a:t>
            </a:r>
            <a:r>
              <a:rPr lang="en-US" sz="2000" dirty="0"/>
              <a:t> the same as the </a:t>
            </a:r>
            <a:r>
              <a:rPr lang="en-US" sz="2000" dirty="0">
                <a:solidFill>
                  <a:srgbClr val="0000FF"/>
                </a:solidFill>
              </a:rPr>
              <a:t>causal effect of </a:t>
            </a:r>
            <a:r>
              <a:rPr lang="en-US" sz="2000" i="1" dirty="0">
                <a:solidFill>
                  <a:srgbClr val="0000FF"/>
                </a:solidFill>
              </a:rPr>
              <a:t>receipt</a:t>
            </a:r>
            <a:r>
              <a:rPr lang="en-US" sz="2000" dirty="0"/>
              <a:t>. </a:t>
            </a:r>
          </a:p>
          <a:p>
            <a:pPr marL="0" indent="0">
              <a:buNone/>
            </a:pPr>
            <a:endParaRPr lang="en-US" sz="1200" dirty="0"/>
          </a:p>
          <a:p>
            <a:pPr marL="0" indent="0">
              <a:buNone/>
            </a:pPr>
            <a:r>
              <a:rPr lang="en-US" sz="2000" u="sng" dirty="0"/>
              <a:t>If Beth adheres to A but not to B</a:t>
            </a:r>
            <a:r>
              <a:rPr lang="en-US" sz="2000" dirty="0"/>
              <a:t>:  Beth might receive partial benefit from B </a:t>
            </a:r>
            <a:r>
              <a:rPr lang="is-IS" sz="2000" dirty="0"/>
              <a:t>… {</a:t>
            </a:r>
            <a:r>
              <a:rPr lang="en-US" sz="2000" dirty="0"/>
              <a:t>79 if assigned treatment A; </a:t>
            </a:r>
            <a:r>
              <a:rPr lang="en-US" sz="2000" strike="sngStrike" dirty="0"/>
              <a:t>93 </a:t>
            </a:r>
            <a:r>
              <a:rPr lang="en-US" sz="2000" dirty="0"/>
              <a:t> 83 if assigned treatment B} for a </a:t>
            </a:r>
            <a:r>
              <a:rPr lang="en-US" sz="2000" dirty="0">
                <a:solidFill>
                  <a:srgbClr val="0000FF"/>
                </a:solidFill>
              </a:rPr>
              <a:t>causal effect of </a:t>
            </a:r>
            <a:r>
              <a:rPr lang="en-US" sz="2000" i="1" dirty="0">
                <a:solidFill>
                  <a:srgbClr val="0000FF"/>
                </a:solidFill>
              </a:rPr>
              <a:t>assignment</a:t>
            </a:r>
            <a:r>
              <a:rPr lang="en-US" sz="2000" dirty="0"/>
              <a:t> to B relative to </a:t>
            </a:r>
            <a:r>
              <a:rPr lang="en-US" sz="2000" i="1" dirty="0"/>
              <a:t>assignment</a:t>
            </a:r>
            <a:r>
              <a:rPr lang="en-US" sz="2000" dirty="0"/>
              <a:t> to A is 83 − 79 = 4. </a:t>
            </a:r>
          </a:p>
          <a:p>
            <a:pPr marL="0" indent="0">
              <a:buNone/>
            </a:pPr>
            <a:endParaRPr lang="en-US" sz="2000" dirty="0"/>
          </a:p>
          <a:p>
            <a:pPr marL="400050" lvl="1" indent="0">
              <a:buNone/>
            </a:pPr>
            <a:r>
              <a:rPr lang="en-US" sz="2000" dirty="0">
                <a:solidFill>
                  <a:srgbClr val="008000"/>
                </a:solidFill>
              </a:rPr>
              <a:t>The causal effect of </a:t>
            </a:r>
            <a:r>
              <a:rPr lang="en-US" sz="2000" i="1" dirty="0">
                <a:solidFill>
                  <a:srgbClr val="008000"/>
                </a:solidFill>
              </a:rPr>
              <a:t>assignment</a:t>
            </a:r>
            <a:r>
              <a:rPr lang="en-US" sz="2000" dirty="0">
                <a:solidFill>
                  <a:srgbClr val="008000"/>
                </a:solidFill>
              </a:rPr>
              <a:t> to B versus A is, in general, different than the causal effect of </a:t>
            </a:r>
            <a:r>
              <a:rPr lang="en-US" sz="2000" i="1" dirty="0">
                <a:solidFill>
                  <a:srgbClr val="008000"/>
                </a:solidFill>
              </a:rPr>
              <a:t>receipt</a:t>
            </a:r>
            <a:r>
              <a:rPr lang="en-US" sz="2000" dirty="0">
                <a:solidFill>
                  <a:srgbClr val="008000"/>
                </a:solidFill>
              </a:rPr>
              <a:t> of B versus A, but it is still a </a:t>
            </a:r>
            <a:r>
              <a:rPr lang="en-US" sz="2000" b="1" dirty="0">
                <a:solidFill>
                  <a:srgbClr val="008000"/>
                </a:solidFill>
              </a:rPr>
              <a:t>real causal effect,</a:t>
            </a:r>
            <a:r>
              <a:rPr lang="en-US" sz="2000" dirty="0">
                <a:solidFill>
                  <a:srgbClr val="008000"/>
                </a:solidFill>
              </a:rPr>
              <a:t> and it is the object of an ITT analysis. </a:t>
            </a:r>
          </a:p>
          <a:p>
            <a:pPr marL="0" indent="0">
              <a:buNone/>
            </a:pPr>
            <a:endParaRPr lang="en-US" sz="1200" dirty="0"/>
          </a:p>
          <a:p>
            <a:pPr marL="0" indent="0">
              <a:buNone/>
            </a:pPr>
            <a:r>
              <a:rPr lang="en-US" sz="2000" i="1" dirty="0">
                <a:solidFill>
                  <a:schemeClr val="accent2"/>
                </a:solidFill>
              </a:rPr>
              <a:t>We would prefer to see the causal effect of receipt of B versus A but cannot.</a:t>
            </a:r>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36</a:t>
            </a:fld>
            <a:endParaRPr lang="en-US"/>
          </a:p>
        </p:txBody>
      </p:sp>
    </p:spTree>
    <p:extLst>
      <p:ext uri="{BB962C8B-B14F-4D97-AF65-F5344CB8AC3E}">
        <p14:creationId xmlns:p14="http://schemas.microsoft.com/office/powerpoint/2010/main" val="2797782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spcBef>
                <a:spcPts val="0"/>
              </a:spcBef>
              <a:buNone/>
            </a:pPr>
            <a:r>
              <a:rPr lang="en-US" sz="2000" b="1" i="1" dirty="0"/>
              <a:t>Intervention Exposure: </a:t>
            </a:r>
            <a:r>
              <a:rPr lang="en-US" sz="2000" b="1" i="1" dirty="0" smtClean="0"/>
              <a:t> </a:t>
            </a:r>
            <a:r>
              <a:rPr lang="en-US" sz="2000" b="1" dirty="0" smtClean="0"/>
              <a:t>ITT analysis </a:t>
            </a:r>
            <a:r>
              <a:rPr lang="en-US" sz="2000" b="1" dirty="0" err="1" smtClean="0"/>
              <a:t>vs</a:t>
            </a:r>
            <a:r>
              <a:rPr lang="en-US" sz="2000" b="1" dirty="0" smtClean="0"/>
              <a:t> Per-protocol analysis</a:t>
            </a:r>
            <a:endParaRPr lang="en-US" sz="2000" b="1" dirty="0"/>
          </a:p>
          <a:p>
            <a:pPr marL="0" indent="0">
              <a:spcBef>
                <a:spcPts val="0"/>
              </a:spcBef>
              <a:buNone/>
            </a:pPr>
            <a:endParaRPr lang="en-US" sz="1500" dirty="0" smtClean="0"/>
          </a:p>
          <a:p>
            <a:pPr marL="0" indent="0">
              <a:spcBef>
                <a:spcPts val="0"/>
              </a:spcBef>
              <a:buNone/>
            </a:pPr>
            <a:r>
              <a:rPr lang="en-US" sz="1800" dirty="0" smtClean="0"/>
              <a:t>Critics of ITT </a:t>
            </a:r>
            <a:r>
              <a:rPr lang="en-US" sz="1600" dirty="0" smtClean="0"/>
              <a:t>say non-adherence </a:t>
            </a:r>
            <a:r>
              <a:rPr lang="en-US" sz="1600" dirty="0"/>
              <a:t>subverts the purpose of the trial. </a:t>
            </a:r>
            <a:r>
              <a:rPr lang="en-US" sz="1600" u="sng" dirty="0"/>
              <a:t>Their objection is </a:t>
            </a:r>
            <a:r>
              <a:rPr lang="en-US" sz="1600" u="sng" dirty="0" smtClean="0"/>
              <a:t>valid</a:t>
            </a:r>
            <a:r>
              <a:rPr lang="en-US" sz="1600" u="sng" dirty="0"/>
              <a:t>. </a:t>
            </a:r>
          </a:p>
          <a:p>
            <a:pPr>
              <a:spcBef>
                <a:spcPts val="0"/>
              </a:spcBef>
            </a:pPr>
            <a:r>
              <a:rPr lang="en-US" sz="1600" dirty="0"/>
              <a:t>The goal of the trial is to “estimate the treatment effect” on the outcome in question. </a:t>
            </a:r>
          </a:p>
          <a:p>
            <a:pPr>
              <a:spcBef>
                <a:spcPts val="0"/>
              </a:spcBef>
            </a:pPr>
            <a:r>
              <a:rPr lang="en-US" sz="1600" dirty="0"/>
              <a:t>Subjects who do not receive the treatment as intended do not benefit from it.  </a:t>
            </a:r>
          </a:p>
          <a:p>
            <a:pPr>
              <a:spcBef>
                <a:spcPts val="0"/>
              </a:spcBef>
            </a:pPr>
            <a:r>
              <a:rPr lang="en-US" sz="1600" dirty="0"/>
              <a:t>Therefore non-adherence prevents us from correctly “estimating the treatment effect.”</a:t>
            </a:r>
            <a:r>
              <a:rPr lang="en-US" sz="1500" dirty="0"/>
              <a:t> </a:t>
            </a:r>
          </a:p>
          <a:p>
            <a:pPr marL="0" indent="0">
              <a:spcBef>
                <a:spcPts val="0"/>
              </a:spcBef>
              <a:buNone/>
            </a:pPr>
            <a:endParaRPr lang="en-US" sz="1200" dirty="0"/>
          </a:p>
          <a:p>
            <a:pPr marL="0" indent="0">
              <a:spcBef>
                <a:spcPts val="0"/>
              </a:spcBef>
              <a:buNone/>
            </a:pPr>
            <a:r>
              <a:rPr lang="en-US" sz="1800" dirty="0" smtClean="0">
                <a:solidFill>
                  <a:srgbClr val="0000FF"/>
                </a:solidFill>
              </a:rPr>
              <a:t>What’s </a:t>
            </a:r>
            <a:r>
              <a:rPr lang="en-US" sz="1800" dirty="0">
                <a:solidFill>
                  <a:srgbClr val="0000FF"/>
                </a:solidFill>
              </a:rPr>
              <a:t>the real problem? </a:t>
            </a:r>
          </a:p>
          <a:p>
            <a:pPr>
              <a:spcBef>
                <a:spcPts val="0"/>
              </a:spcBef>
            </a:pPr>
            <a:r>
              <a:rPr lang="en-US" sz="1600" dirty="0"/>
              <a:t>By “estimate the treatment effect” we assume they mean the “full-adherence treatment effect.” </a:t>
            </a:r>
          </a:p>
          <a:p>
            <a:pPr>
              <a:spcBef>
                <a:spcPts val="0"/>
              </a:spcBef>
            </a:pPr>
            <a:r>
              <a:rPr lang="en-US" sz="1600" dirty="0"/>
              <a:t>If the goal is to estimate the “full-adherence treatment effect,” then, unless we have achieved full adherence, we’ve done the </a:t>
            </a:r>
            <a:r>
              <a:rPr lang="en-US" sz="1600" b="1" dirty="0"/>
              <a:t>wrong experiment</a:t>
            </a:r>
            <a:r>
              <a:rPr lang="en-US" sz="1600" dirty="0"/>
              <a:t>! </a:t>
            </a:r>
          </a:p>
          <a:p>
            <a:pPr marL="0" indent="0">
              <a:spcBef>
                <a:spcPts val="0"/>
              </a:spcBef>
              <a:buNone/>
            </a:pPr>
            <a:endParaRPr lang="en-US" sz="1200" dirty="0"/>
          </a:p>
          <a:p>
            <a:pPr marL="0" indent="0">
              <a:spcBef>
                <a:spcPts val="0"/>
              </a:spcBef>
              <a:buNone/>
            </a:pPr>
            <a:r>
              <a:rPr lang="en-US" sz="1800" b="1" dirty="0"/>
              <a:t>Solutions: </a:t>
            </a:r>
          </a:p>
          <a:p>
            <a:pPr>
              <a:spcBef>
                <a:spcPts val="300"/>
              </a:spcBef>
              <a:buFont typeface="+mj-lt"/>
              <a:buAutoNum type="alphaUcPeriod"/>
            </a:pPr>
            <a:r>
              <a:rPr lang="en-US" sz="1500" dirty="0"/>
              <a:t>The “correct” experiment strictly enforces full adherence. </a:t>
            </a:r>
            <a:r>
              <a:rPr lang="en-US" sz="1500" dirty="0">
                <a:sym typeface="Wingdings"/>
              </a:rPr>
              <a:t> I</a:t>
            </a:r>
            <a:r>
              <a:rPr lang="en-US" sz="1500" dirty="0"/>
              <a:t>n humans this isn’t possible but </a:t>
            </a:r>
            <a:r>
              <a:rPr lang="en-US" sz="1500" b="1" dirty="0">
                <a:solidFill>
                  <a:srgbClr val="C0504D"/>
                </a:solidFill>
              </a:rPr>
              <a:t>a well run trial</a:t>
            </a:r>
            <a:r>
              <a:rPr lang="en-US" sz="1500" dirty="0"/>
              <a:t> </a:t>
            </a:r>
            <a:r>
              <a:rPr lang="en-US" sz="1500" dirty="0" smtClean="0"/>
              <a:t>comes </a:t>
            </a:r>
            <a:r>
              <a:rPr lang="en-US" sz="1500" dirty="0"/>
              <a:t>close to achieving this. </a:t>
            </a:r>
            <a:r>
              <a:rPr lang="en-US" sz="1500" u="sng" dirty="0"/>
              <a:t>Adherence information is critical to trial interpretation</a:t>
            </a:r>
            <a:r>
              <a:rPr lang="en-US" sz="1500" dirty="0"/>
              <a:t>.   </a:t>
            </a:r>
          </a:p>
          <a:p>
            <a:pPr>
              <a:spcBef>
                <a:spcPts val="300"/>
              </a:spcBef>
              <a:buFont typeface="+mj-lt"/>
              <a:buAutoNum type="alphaUcPeriod"/>
            </a:pPr>
            <a:r>
              <a:rPr lang="en-US" sz="1500" dirty="0"/>
              <a:t>We </a:t>
            </a:r>
            <a:r>
              <a:rPr lang="en-US" sz="1500" i="1" dirty="0"/>
              <a:t>want</a:t>
            </a:r>
            <a:r>
              <a:rPr lang="en-US" sz="1500" dirty="0"/>
              <a:t> to recover the “full-adherence treatment effect” from a trial with incomplete adherence. However, we </a:t>
            </a:r>
            <a:r>
              <a:rPr lang="en-US" sz="1500" i="1" dirty="0"/>
              <a:t>cannot correctly guess </a:t>
            </a:r>
            <a:r>
              <a:rPr lang="en-US" sz="1500" dirty="0"/>
              <a:t>full-adherence values from partial-adherence values. </a:t>
            </a:r>
          </a:p>
          <a:p>
            <a:pPr>
              <a:spcBef>
                <a:spcPts val="300"/>
              </a:spcBef>
              <a:buFont typeface="+mj-lt"/>
              <a:buAutoNum type="alphaUcPeriod"/>
            </a:pPr>
            <a:r>
              <a:rPr lang="en-US" sz="1500" dirty="0"/>
              <a:t>Conduct a Per-protocol analysis: Only analyze subjects who are fully adherent (or nearly so). This subgroup analysis </a:t>
            </a:r>
            <a:r>
              <a:rPr lang="is-IS" sz="1500" dirty="0"/>
              <a:t>…</a:t>
            </a:r>
            <a:endParaRPr lang="en-US" sz="1500" dirty="0"/>
          </a:p>
          <a:p>
            <a:pPr marL="571500" lvl="1" indent="-171450">
              <a:spcBef>
                <a:spcPts val="300"/>
              </a:spcBef>
            </a:pPr>
            <a:r>
              <a:rPr lang="is-IS" sz="1500" dirty="0"/>
              <a:t>… </a:t>
            </a:r>
            <a:r>
              <a:rPr lang="en-US" sz="1500" dirty="0"/>
              <a:t>induces missing data (see Slide </a:t>
            </a:r>
            <a:r>
              <a:rPr lang="en-US" sz="1500" dirty="0" smtClean="0"/>
              <a:t>16</a:t>
            </a:r>
            <a:r>
              <a:rPr lang="en-US" sz="1500" dirty="0"/>
              <a:t>).  We </a:t>
            </a:r>
            <a:r>
              <a:rPr lang="en-US" sz="1500" i="1" dirty="0"/>
              <a:t>cannot determine </a:t>
            </a:r>
            <a:r>
              <a:rPr lang="en-US" sz="1500" dirty="0"/>
              <a:t>if differences between groups are causally related to treatment or are induced by missing data. </a:t>
            </a:r>
          </a:p>
          <a:p>
            <a:pPr marL="571500" lvl="1" indent="-171450">
              <a:spcBef>
                <a:spcPts val="300"/>
              </a:spcBef>
            </a:pPr>
            <a:r>
              <a:rPr lang="is-IS" sz="1500" dirty="0"/>
              <a:t>… </a:t>
            </a:r>
            <a:r>
              <a:rPr lang="en-US" sz="1500" dirty="0"/>
              <a:t>does not recover the full-adherence treatment effect. </a:t>
            </a:r>
            <a:endParaRPr lang="en-US" sz="1500" b="1" dirty="0"/>
          </a:p>
          <a:p>
            <a:pPr>
              <a:spcBef>
                <a:spcPts val="300"/>
              </a:spcBef>
              <a:buFont typeface="+mj-lt"/>
              <a:buAutoNum type="alphaUcPeriod"/>
            </a:pPr>
            <a:r>
              <a:rPr lang="en-US" sz="1500" i="1" dirty="0">
                <a:solidFill>
                  <a:srgbClr val="0000FF"/>
                </a:solidFill>
              </a:rPr>
              <a:t>Change the question! </a:t>
            </a:r>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37</a:t>
            </a:fld>
            <a:endParaRPr lang="en-US"/>
          </a:p>
        </p:txBody>
      </p:sp>
    </p:spTree>
    <p:extLst>
      <p:ext uri="{BB962C8B-B14F-4D97-AF65-F5344CB8AC3E}">
        <p14:creationId xmlns:p14="http://schemas.microsoft.com/office/powerpoint/2010/main" val="1113618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fontScale="92500" lnSpcReduction="10000"/>
          </a:bodyPr>
          <a:lstStyle/>
          <a:p>
            <a:pPr marL="0" indent="0">
              <a:spcBef>
                <a:spcPts val="0"/>
              </a:spcBef>
              <a:buNone/>
            </a:pPr>
            <a:r>
              <a:rPr lang="en-US" sz="2000" b="1" i="1" dirty="0"/>
              <a:t>Intervention Exposure: </a:t>
            </a:r>
            <a:r>
              <a:rPr lang="en-US" sz="2000" b="1" dirty="0">
                <a:solidFill>
                  <a:srgbClr val="0000FF"/>
                </a:solidFill>
              </a:rPr>
              <a:t>The Right Question</a:t>
            </a:r>
          </a:p>
          <a:p>
            <a:pPr marL="0" indent="0">
              <a:spcBef>
                <a:spcPts val="0"/>
              </a:spcBef>
              <a:buNone/>
            </a:pPr>
            <a:endParaRPr lang="en-US" sz="2000" dirty="0"/>
          </a:p>
          <a:p>
            <a:pPr marL="0" indent="0">
              <a:spcBef>
                <a:spcPts val="0"/>
              </a:spcBef>
              <a:buNone/>
            </a:pPr>
            <a:r>
              <a:rPr lang="en-US" sz="2000" dirty="0"/>
              <a:t>What’s the “right” answer to the non-adherence problem? </a:t>
            </a:r>
          </a:p>
          <a:p>
            <a:pPr marL="0" indent="0">
              <a:spcBef>
                <a:spcPts val="0"/>
              </a:spcBef>
              <a:buNone/>
            </a:pPr>
            <a:r>
              <a:rPr lang="en-US" sz="2000" dirty="0"/>
              <a:t>The answer is to </a:t>
            </a:r>
            <a:r>
              <a:rPr lang="en-US" sz="2000" b="1" dirty="0"/>
              <a:t>change the question!</a:t>
            </a:r>
            <a:r>
              <a:rPr lang="en-US" sz="2000" dirty="0"/>
              <a:t> </a:t>
            </a:r>
          </a:p>
          <a:p>
            <a:pPr marL="0" indent="0">
              <a:spcBef>
                <a:spcPts val="0"/>
              </a:spcBef>
              <a:buNone/>
            </a:pPr>
            <a:endParaRPr lang="en-US" sz="2000" dirty="0"/>
          </a:p>
          <a:p>
            <a:r>
              <a:rPr lang="en-US" sz="2000" dirty="0"/>
              <a:t>Unless we have full adherence, our causal conclusions </a:t>
            </a:r>
            <a:r>
              <a:rPr lang="en-US" sz="2000" b="1" dirty="0"/>
              <a:t>can’t be</a:t>
            </a:r>
            <a:r>
              <a:rPr lang="en-US" sz="2000" dirty="0"/>
              <a:t> conclusions about the effect of </a:t>
            </a:r>
            <a:r>
              <a:rPr lang="en-US" sz="2000" i="1" dirty="0"/>
              <a:t>full adherence</a:t>
            </a:r>
            <a:r>
              <a:rPr lang="en-US" sz="2000" dirty="0"/>
              <a:t> to (receipt of) treatment. </a:t>
            </a:r>
          </a:p>
          <a:p>
            <a:r>
              <a:rPr lang="en-US" sz="2000" dirty="0"/>
              <a:t>We </a:t>
            </a:r>
            <a:r>
              <a:rPr lang="en-US" sz="2000" i="1" dirty="0"/>
              <a:t>can</a:t>
            </a:r>
            <a:r>
              <a:rPr lang="en-US" sz="2000" dirty="0"/>
              <a:t>, however, reach valid conclusions about the effect of </a:t>
            </a:r>
            <a:r>
              <a:rPr lang="en-US" sz="2000" b="1" dirty="0"/>
              <a:t>assignment</a:t>
            </a:r>
            <a:r>
              <a:rPr lang="en-US" sz="2000" dirty="0"/>
              <a:t> to treatment. </a:t>
            </a:r>
          </a:p>
          <a:p>
            <a:r>
              <a:rPr lang="en-US" sz="2000" dirty="0"/>
              <a:t>After all, in randomized trials in humans, we can randomly </a:t>
            </a:r>
            <a:r>
              <a:rPr lang="en-US" sz="2000" i="1" dirty="0"/>
              <a:t>assign</a:t>
            </a:r>
            <a:r>
              <a:rPr lang="en-US" sz="2000" dirty="0"/>
              <a:t> people to treatments, but we can’t force them to </a:t>
            </a:r>
            <a:r>
              <a:rPr lang="en-US" sz="2000" i="1" dirty="0"/>
              <a:t>receive</a:t>
            </a:r>
            <a:r>
              <a:rPr lang="en-US" sz="2000" dirty="0"/>
              <a:t> treatments. </a:t>
            </a:r>
          </a:p>
          <a:p>
            <a:pPr marL="0" indent="0">
              <a:buNone/>
            </a:pPr>
            <a:endParaRPr lang="en-US" sz="2000" dirty="0"/>
          </a:p>
          <a:p>
            <a:pPr marL="0" indent="0">
              <a:lnSpc>
                <a:spcPct val="110000"/>
              </a:lnSpc>
              <a:spcBef>
                <a:spcPts val="0"/>
              </a:spcBef>
              <a:buNone/>
            </a:pPr>
            <a:r>
              <a:rPr lang="en-US" sz="2000" dirty="0"/>
              <a:t>The best basis for assessing the causal effect of treatment, and that which will satisfy skeptics, is inference based on randomization. </a:t>
            </a:r>
          </a:p>
          <a:p>
            <a:pPr>
              <a:lnSpc>
                <a:spcPct val="110000"/>
              </a:lnSpc>
              <a:spcBef>
                <a:spcPts val="0"/>
              </a:spcBef>
            </a:pPr>
            <a:r>
              <a:rPr lang="en-US" sz="1900" dirty="0"/>
              <a:t>We’ve done a randomized experiment. </a:t>
            </a:r>
          </a:p>
          <a:p>
            <a:pPr>
              <a:lnSpc>
                <a:spcPct val="110000"/>
              </a:lnSpc>
              <a:spcBef>
                <a:spcPts val="0"/>
              </a:spcBef>
            </a:pPr>
            <a:r>
              <a:rPr lang="en-US" sz="1900" dirty="0">
                <a:solidFill>
                  <a:srgbClr val="0000FF"/>
                </a:solidFill>
              </a:rPr>
              <a:t>If we have complete data</a:t>
            </a:r>
            <a:r>
              <a:rPr lang="en-US" sz="1900" dirty="0"/>
              <a:t>, we can draw valid causal conclusions from our trial if we perform </a:t>
            </a:r>
            <a:r>
              <a:rPr lang="en-US" sz="1900" dirty="0" smtClean="0"/>
              <a:t>(per Slide 10) </a:t>
            </a:r>
            <a:endParaRPr lang="en-US" sz="1900" dirty="0"/>
          </a:p>
          <a:p>
            <a:pPr lvl="1"/>
            <a:r>
              <a:rPr lang="en-US" sz="1800" dirty="0"/>
              <a:t>A simple direct comparison of responses </a:t>
            </a:r>
          </a:p>
          <a:p>
            <a:pPr lvl="1"/>
            <a:r>
              <a:rPr lang="en-US" sz="1800" dirty="0"/>
              <a:t>for all randomized subjects (no missing data!) </a:t>
            </a:r>
          </a:p>
          <a:p>
            <a:pPr lvl="1"/>
            <a:r>
              <a:rPr lang="en-US" sz="1800" dirty="0"/>
              <a:t>analyzed according to their assigned treatment groups </a:t>
            </a:r>
          </a:p>
          <a:p>
            <a:pPr lvl="1"/>
            <a:r>
              <a:rPr lang="en-US" sz="1800" dirty="0"/>
              <a:t>regardless of their adherence to their assigned treatments. </a:t>
            </a:r>
            <a:endParaRPr lang="en-US" sz="1600" dirty="0"/>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38</a:t>
            </a:fld>
            <a:endParaRPr lang="en-US"/>
          </a:p>
        </p:txBody>
      </p:sp>
      <p:pic>
        <p:nvPicPr>
          <p:cNvPr id="5" name="Picture 4" descr="skept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598" y="5168348"/>
            <a:ext cx="1480748" cy="1248234"/>
          </a:xfrm>
          <a:prstGeom prst="rect">
            <a:avLst/>
          </a:prstGeom>
        </p:spPr>
      </p:pic>
    </p:spTree>
    <p:extLst>
      <p:ext uri="{BB962C8B-B14F-4D97-AF65-F5344CB8AC3E}">
        <p14:creationId xmlns:p14="http://schemas.microsoft.com/office/powerpoint/2010/main" val="1944233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i="1" dirty="0"/>
              <a:t>Intervention Exposure:  </a:t>
            </a:r>
            <a:r>
              <a:rPr lang="en-US" sz="2000" b="1" dirty="0"/>
              <a:t>Assignment versus Receipt</a:t>
            </a:r>
          </a:p>
          <a:p>
            <a:pPr marL="0" indent="0">
              <a:buNone/>
            </a:pPr>
            <a:endParaRPr lang="en-US" sz="1200" dirty="0"/>
          </a:p>
          <a:p>
            <a:pPr marL="0" indent="0">
              <a:buNone/>
            </a:pPr>
            <a:r>
              <a:rPr lang="en-US" sz="2000" dirty="0"/>
              <a:t>When we do not have full adherence, we actually have (at least) three sets of hypotheses: </a:t>
            </a:r>
          </a:p>
          <a:p>
            <a:pPr marL="457200" indent="-457200">
              <a:spcBef>
                <a:spcPts val="300"/>
              </a:spcBef>
              <a:buFont typeface="+mj-lt"/>
              <a:buAutoNum type="arabicPeriod"/>
            </a:pPr>
            <a:r>
              <a:rPr lang="en-US" sz="2000" dirty="0"/>
              <a:t>statistical hypotheses</a:t>
            </a:r>
          </a:p>
          <a:p>
            <a:pPr marL="457200" indent="-457200">
              <a:spcBef>
                <a:spcPts val="300"/>
              </a:spcBef>
              <a:buFont typeface="+mj-lt"/>
              <a:buAutoNum type="arabicPeriod"/>
            </a:pPr>
            <a:r>
              <a:rPr lang="en-US" sz="2000" dirty="0"/>
              <a:t>scientific hypotheses regarding the effect of </a:t>
            </a:r>
            <a:r>
              <a:rPr lang="en-US" sz="2000" b="1" dirty="0"/>
              <a:t>assignment to treatment</a:t>
            </a:r>
            <a:r>
              <a:rPr lang="en-US" sz="2000" dirty="0"/>
              <a:t> </a:t>
            </a:r>
          </a:p>
          <a:p>
            <a:pPr marL="731520" lvl="1" indent="-228600">
              <a:spcBef>
                <a:spcPts val="300"/>
              </a:spcBef>
            </a:pPr>
            <a:r>
              <a:rPr lang="en-US" sz="1600" dirty="0">
                <a:solidFill>
                  <a:srgbClr val="0000FF"/>
                </a:solidFill>
              </a:rPr>
              <a:t>Randomization, complete data, and ITT </a:t>
            </a:r>
            <a:r>
              <a:rPr lang="en-US" sz="1600" dirty="0" smtClean="0">
                <a:solidFill>
                  <a:srgbClr val="0000FF"/>
                </a:solidFill>
              </a:rPr>
              <a:t>analysis </a:t>
            </a:r>
            <a:r>
              <a:rPr lang="en-US" sz="1600" dirty="0">
                <a:solidFill>
                  <a:srgbClr val="0000FF"/>
                </a:solidFill>
              </a:rPr>
              <a:t>ensure alignment of hypotheses 1 &amp; 2.</a:t>
            </a:r>
          </a:p>
          <a:p>
            <a:pPr marL="457200" indent="-457200">
              <a:spcBef>
                <a:spcPts val="300"/>
              </a:spcBef>
              <a:buFont typeface="+mj-lt"/>
              <a:buAutoNum type="arabicPeriod"/>
            </a:pPr>
            <a:r>
              <a:rPr lang="en-US" sz="2000" dirty="0"/>
              <a:t>scientific hypotheses regarding the effect of </a:t>
            </a:r>
            <a:r>
              <a:rPr lang="en-US" sz="2000" b="1" dirty="0"/>
              <a:t>receipt of treatment</a:t>
            </a:r>
            <a:r>
              <a:rPr lang="en-US" sz="2000" dirty="0"/>
              <a:t>. </a:t>
            </a:r>
          </a:p>
          <a:p>
            <a:pPr marL="731520" lvl="1" indent="-228600">
              <a:spcBef>
                <a:spcPts val="300"/>
              </a:spcBef>
            </a:pPr>
            <a:r>
              <a:rPr lang="en-US" sz="1600" dirty="0">
                <a:solidFill>
                  <a:srgbClr val="0000FF"/>
                </a:solidFill>
              </a:rPr>
              <a:t>Because we cannot observe full-adherence responses for some subjects, there is no </a:t>
            </a:r>
            <a:r>
              <a:rPr lang="en-US" sz="1600" i="1" dirty="0">
                <a:solidFill>
                  <a:srgbClr val="0000FF"/>
                </a:solidFill>
              </a:rPr>
              <a:t>objective</a:t>
            </a:r>
            <a:r>
              <a:rPr lang="en-US" sz="1600" dirty="0">
                <a:solidFill>
                  <a:srgbClr val="0000FF"/>
                </a:solidFill>
              </a:rPr>
              <a:t> way to ensure alignment of hypotheses 2 &amp; 3; they can be “off” in either direction. </a:t>
            </a:r>
          </a:p>
          <a:p>
            <a:pPr marL="457200" indent="-457200">
              <a:spcBef>
                <a:spcPts val="0"/>
              </a:spcBef>
              <a:buFont typeface="+mj-lt"/>
              <a:buAutoNum type="arabicPeriod"/>
            </a:pPr>
            <a:endParaRPr lang="en-US" sz="2000" dirty="0"/>
          </a:p>
          <a:p>
            <a:pPr marL="457200" indent="-457200">
              <a:spcBef>
                <a:spcPts val="0"/>
              </a:spcBef>
              <a:buFont typeface="+mj-lt"/>
              <a:buAutoNum type="arabicPeriod"/>
            </a:pPr>
            <a:endParaRPr lang="en-US" sz="2000" dirty="0"/>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39</a:t>
            </a:fld>
            <a:endParaRPr lang="en-US"/>
          </a:p>
        </p:txBody>
      </p:sp>
      <p:pic>
        <p:nvPicPr>
          <p:cNvPr id="5" name="Picture 4" descr="Screen Shot 2018-01-02 at 2.57.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0" y="3839819"/>
            <a:ext cx="5842000" cy="1981200"/>
          </a:xfrm>
          <a:prstGeom prst="rect">
            <a:avLst/>
          </a:prstGeom>
        </p:spPr>
      </p:pic>
    </p:spTree>
    <p:extLst>
      <p:ext uri="{BB962C8B-B14F-4D97-AF65-F5344CB8AC3E}">
        <p14:creationId xmlns:p14="http://schemas.microsoft.com/office/powerpoint/2010/main" val="276215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76FBB7-34A9-445A-9F21-CCF7156B014B}"/>
              </a:ext>
            </a:extLst>
          </p:cNvPr>
          <p:cNvSpPr>
            <a:spLocks noGrp="1"/>
          </p:cNvSpPr>
          <p:nvPr>
            <p:ph type="title"/>
          </p:nvPr>
        </p:nvSpPr>
        <p:spPr>
          <a:xfrm>
            <a:off x="366713" y="349251"/>
            <a:ext cx="8412162" cy="621698"/>
          </a:xfrm>
        </p:spPr>
        <p:txBody>
          <a:bodyPr>
            <a:normAutofit/>
          </a:bodyPr>
          <a:lstStyle/>
          <a:p>
            <a:pPr algn="l"/>
            <a:r>
              <a:rPr lang="en-US" sz="2400" b="1" dirty="0"/>
              <a:t>Forest View of </a:t>
            </a:r>
            <a:r>
              <a:rPr lang="en-US" sz="2400" b="1" dirty="0" smtClean="0"/>
              <a:t>Randomized Controlled </a:t>
            </a:r>
            <a:r>
              <a:rPr lang="en-US" sz="2400" b="1" dirty="0"/>
              <a:t>Trials </a:t>
            </a:r>
          </a:p>
        </p:txBody>
      </p:sp>
      <p:sp>
        <p:nvSpPr>
          <p:cNvPr id="5" name="Slide Number Placeholder 4">
            <a:extLst>
              <a:ext uri="{FF2B5EF4-FFF2-40B4-BE49-F238E27FC236}">
                <a16:creationId xmlns="" xmlns:a16="http://schemas.microsoft.com/office/drawing/2014/main" id="{417181FA-2BE2-44E4-8291-078B068B8343}"/>
              </a:ext>
            </a:extLst>
          </p:cNvPr>
          <p:cNvSpPr>
            <a:spLocks noGrp="1"/>
          </p:cNvSpPr>
          <p:nvPr>
            <p:ph type="sldNum" sz="quarter" idx="12"/>
          </p:nvPr>
        </p:nvSpPr>
        <p:spPr/>
        <p:txBody>
          <a:bodyPr/>
          <a:lstStyle/>
          <a:p>
            <a:fld id="{63DCA5C9-2E11-4C67-86EB-AE1DE127DC64}" type="slidenum">
              <a:rPr lang="en-US" smtClean="0"/>
              <a:pPr/>
              <a:t>4</a:t>
            </a:fld>
            <a:endParaRPr lang="en-US" dirty="0"/>
          </a:p>
        </p:txBody>
      </p:sp>
      <p:sp>
        <p:nvSpPr>
          <p:cNvPr id="6" name="Content Placeholder 5">
            <a:extLst>
              <a:ext uri="{FF2B5EF4-FFF2-40B4-BE49-F238E27FC236}">
                <a16:creationId xmlns="" xmlns:a16="http://schemas.microsoft.com/office/drawing/2014/main" id="{90F02137-D682-4A62-993F-3B99341F8102}"/>
              </a:ext>
            </a:extLst>
          </p:cNvPr>
          <p:cNvSpPr>
            <a:spLocks noGrp="1"/>
          </p:cNvSpPr>
          <p:nvPr>
            <p:ph sz="quarter" idx="14"/>
          </p:nvPr>
        </p:nvSpPr>
        <p:spPr>
          <a:xfrm>
            <a:off x="368301" y="970948"/>
            <a:ext cx="8408986" cy="4546772"/>
          </a:xfrm>
        </p:spPr>
        <p:txBody>
          <a:bodyPr>
            <a:normAutofit lnSpcReduction="10000"/>
          </a:bodyPr>
          <a:lstStyle/>
          <a:p>
            <a:pPr marL="0" indent="0">
              <a:buNone/>
            </a:pPr>
            <a:r>
              <a:rPr lang="en-US" sz="1800" dirty="0"/>
              <a:t>Clinical Trials evaluate relationships between </a:t>
            </a:r>
            <a:r>
              <a:rPr lang="en-US" sz="1800" u="sng" dirty="0"/>
              <a:t>Intervention(s)</a:t>
            </a:r>
            <a:r>
              <a:rPr lang="en-US" sz="1800" dirty="0"/>
              <a:t> and </a:t>
            </a:r>
            <a:r>
              <a:rPr lang="en-US" sz="1800" u="sng" dirty="0"/>
              <a:t>Clinical Outcomes </a:t>
            </a:r>
          </a:p>
          <a:p>
            <a:pPr marL="0" indent="0">
              <a:buNone/>
            </a:pPr>
            <a:endParaRPr lang="en-US" sz="1800" u="sng" dirty="0"/>
          </a:p>
          <a:p>
            <a:pPr marL="0" indent="0">
              <a:buNone/>
            </a:pPr>
            <a:r>
              <a:rPr lang="en-US" sz="2000" dirty="0">
                <a:solidFill>
                  <a:srgbClr val="0070C0"/>
                </a:solidFill>
              </a:rPr>
              <a:t>Prospective experiments:  Allow investigator to control the intervention   </a:t>
            </a:r>
          </a:p>
          <a:p>
            <a:pPr marL="420291" lvl="1">
              <a:spcAft>
                <a:spcPts val="500"/>
              </a:spcAft>
            </a:pPr>
            <a:r>
              <a:rPr lang="en-US" sz="1800" dirty="0"/>
              <a:t>Intervention(s) studied, Eligibility, Allocation to participants, Outcome measures</a:t>
            </a:r>
          </a:p>
          <a:p>
            <a:endParaRPr lang="en-US" sz="1600" b="1" dirty="0">
              <a:solidFill>
                <a:schemeClr val="accent1"/>
              </a:solidFill>
            </a:endParaRPr>
          </a:p>
          <a:p>
            <a:endParaRPr lang="en-US" sz="1700" b="1" dirty="0">
              <a:solidFill>
                <a:schemeClr val="accent1"/>
              </a:solidFill>
            </a:endParaRPr>
          </a:p>
          <a:p>
            <a:endParaRPr lang="en-US" sz="1700" b="1" dirty="0">
              <a:solidFill>
                <a:schemeClr val="accent1"/>
              </a:solidFill>
            </a:endParaRPr>
          </a:p>
          <a:p>
            <a:endParaRPr lang="en-US" sz="1700" b="1" dirty="0">
              <a:solidFill>
                <a:schemeClr val="accent1"/>
              </a:solidFill>
            </a:endParaRPr>
          </a:p>
          <a:p>
            <a:endParaRPr lang="en-US" sz="1700" b="1" dirty="0">
              <a:solidFill>
                <a:schemeClr val="accent1"/>
              </a:solidFill>
            </a:endParaRPr>
          </a:p>
          <a:p>
            <a:endParaRPr lang="en-US" sz="1700" b="1" dirty="0">
              <a:solidFill>
                <a:schemeClr val="accent1"/>
              </a:solidFill>
            </a:endParaRPr>
          </a:p>
          <a:p>
            <a:pPr marL="134541" lvl="1" indent="0">
              <a:spcAft>
                <a:spcPts val="500"/>
              </a:spcAft>
              <a:buNone/>
            </a:pPr>
            <a:endParaRPr lang="en-US" sz="1700" dirty="0">
              <a:solidFill>
                <a:schemeClr val="accent1"/>
              </a:solidFill>
            </a:endParaRPr>
          </a:p>
          <a:p>
            <a:pPr marL="134541" lvl="1" indent="0">
              <a:spcAft>
                <a:spcPts val="500"/>
              </a:spcAft>
              <a:buNone/>
            </a:pPr>
            <a:endParaRPr lang="en-US" sz="1700" dirty="0">
              <a:solidFill>
                <a:schemeClr val="accent1"/>
              </a:solidFill>
            </a:endParaRPr>
          </a:p>
          <a:p>
            <a:pPr marL="134541" lvl="1" indent="0">
              <a:spcAft>
                <a:spcPts val="500"/>
              </a:spcAft>
              <a:buNone/>
            </a:pPr>
            <a:r>
              <a:rPr lang="en-US" sz="2000" dirty="0">
                <a:solidFill>
                  <a:schemeClr val="accent1"/>
                </a:solidFill>
              </a:rPr>
              <a:t>Measure outcomes (at baseline &amp;) after receipt of the intervention:</a:t>
            </a:r>
            <a:r>
              <a:rPr lang="en-US" sz="2000" b="1" dirty="0">
                <a:solidFill>
                  <a:schemeClr val="accent1"/>
                </a:solidFill>
              </a:rPr>
              <a:t> </a:t>
            </a:r>
            <a:endParaRPr lang="en-US" sz="2000" dirty="0"/>
          </a:p>
          <a:p>
            <a:pPr marL="420291" lvl="1">
              <a:spcAft>
                <a:spcPts val="500"/>
              </a:spcAft>
            </a:pPr>
            <a:r>
              <a:rPr lang="en-US" sz="1800" dirty="0"/>
              <a:t>Design allows causal interpretation of intervention exposure on outcome(s)   </a:t>
            </a:r>
          </a:p>
          <a:p>
            <a:pPr marL="0" lvl="1" indent="0">
              <a:spcAft>
                <a:spcPts val="600"/>
              </a:spcAft>
              <a:buNone/>
            </a:pPr>
            <a:endParaRPr lang="en-US" sz="1400" dirty="0"/>
          </a:p>
        </p:txBody>
      </p:sp>
      <p:sp>
        <p:nvSpPr>
          <p:cNvPr id="10" name="TextBox 9">
            <a:extLst>
              <a:ext uri="{FF2B5EF4-FFF2-40B4-BE49-F238E27FC236}">
                <a16:creationId xmlns="" xmlns:a16="http://schemas.microsoft.com/office/drawing/2014/main" id="{BACE6EC6-4D8C-7543-902B-696FCBE57170}"/>
              </a:ext>
            </a:extLst>
          </p:cNvPr>
          <p:cNvSpPr txBox="1"/>
          <p:nvPr/>
        </p:nvSpPr>
        <p:spPr>
          <a:xfrm>
            <a:off x="7513163" y="5517720"/>
            <a:ext cx="1264124" cy="369332"/>
          </a:xfrm>
          <a:prstGeom prst="rect">
            <a:avLst/>
          </a:prstGeom>
          <a:solidFill>
            <a:schemeClr val="bg1"/>
          </a:solidFill>
        </p:spPr>
        <p:txBody>
          <a:bodyPr wrap="square" rtlCol="0">
            <a:spAutoFit/>
          </a:bodyPr>
          <a:lstStyle/>
          <a:p>
            <a:endParaRPr lang="en-US" dirty="0"/>
          </a:p>
        </p:txBody>
      </p:sp>
      <p:pic>
        <p:nvPicPr>
          <p:cNvPr id="20" name="Picture 19">
            <a:extLst>
              <a:ext uri="{FF2B5EF4-FFF2-40B4-BE49-F238E27FC236}">
                <a16:creationId xmlns="" xmlns:a16="http://schemas.microsoft.com/office/drawing/2014/main" id="{9FE84004-1CA9-AF4D-ACC9-D9540C842EA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26029" y="2315209"/>
            <a:ext cx="6087134" cy="2137047"/>
          </a:xfrm>
          <a:prstGeom prst="rect">
            <a:avLst/>
          </a:prstGeom>
        </p:spPr>
      </p:pic>
      <p:sp>
        <p:nvSpPr>
          <p:cNvPr id="3" name="TextBox 2"/>
          <p:cNvSpPr txBox="1"/>
          <p:nvPr/>
        </p:nvSpPr>
        <p:spPr>
          <a:xfrm>
            <a:off x="7435407" y="6175713"/>
            <a:ext cx="1454122" cy="54576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52163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i="1" dirty="0"/>
              <a:t>Intervention Exposure:  </a:t>
            </a:r>
            <a:r>
              <a:rPr lang="en-US" sz="2000" b="1" dirty="0">
                <a:highlight>
                  <a:srgbClr val="C0C0C0"/>
                </a:highlight>
              </a:rPr>
              <a:t>Example 2</a:t>
            </a:r>
            <a:r>
              <a:rPr lang="en-US" sz="2000" dirty="0"/>
              <a:t> – Coronary Drug Project (CDP) </a:t>
            </a:r>
          </a:p>
          <a:p>
            <a:pPr marL="0" indent="0">
              <a:buNone/>
            </a:pPr>
            <a:endParaRPr lang="en-US" sz="1200" dirty="0"/>
          </a:p>
          <a:p>
            <a:r>
              <a:rPr lang="en-US" sz="2000" dirty="0"/>
              <a:t>8341 patients enrolled between 1966 and 1969 </a:t>
            </a:r>
          </a:p>
          <a:p>
            <a:r>
              <a:rPr lang="en-US" sz="2000" dirty="0"/>
              <a:t>Males, &lt;3 months since MI </a:t>
            </a:r>
          </a:p>
          <a:p>
            <a:r>
              <a:rPr lang="en-US" sz="2000" dirty="0"/>
              <a:t>Exposures: </a:t>
            </a:r>
          </a:p>
          <a:p>
            <a:pPr lvl="1"/>
            <a:r>
              <a:rPr lang="en-US" sz="1600" dirty="0"/>
              <a:t>5 active treatment groups (one was </a:t>
            </a:r>
            <a:r>
              <a:rPr lang="en-US" sz="1600" dirty="0" err="1"/>
              <a:t>clofibrate</a:t>
            </a:r>
            <a:r>
              <a:rPr lang="en-US" sz="1600" dirty="0"/>
              <a:t>) + placebo </a:t>
            </a:r>
          </a:p>
          <a:p>
            <a:pPr lvl="1"/>
            <a:r>
              <a:rPr lang="en-US" sz="1600" dirty="0"/>
              <a:t>2:2:2:2:2:5 randomization (</a:t>
            </a:r>
            <a:r>
              <a:rPr lang="en-US" sz="1600" dirty="0">
                <a:sym typeface="Wingdings"/>
              </a:rPr>
              <a:t> </a:t>
            </a:r>
            <a:r>
              <a:rPr lang="en-US" sz="1600" dirty="0"/>
              <a:t>1/3 randomized to placebo) </a:t>
            </a:r>
          </a:p>
          <a:p>
            <a:r>
              <a:rPr lang="en-US" sz="2000" dirty="0"/>
              <a:t>Primary Outcome: all-cause mortality </a:t>
            </a:r>
          </a:p>
          <a:p>
            <a:r>
              <a:rPr lang="en-US" sz="2000" dirty="0"/>
              <a:t>8.5 year total study length </a:t>
            </a:r>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r>
              <a:rPr lang="en-US" sz="2000" dirty="0">
                <a:solidFill>
                  <a:srgbClr val="0000FF"/>
                </a:solidFill>
              </a:rPr>
              <a:t>Adherence rates </a:t>
            </a:r>
            <a:r>
              <a:rPr lang="en-US" sz="2000" dirty="0" smtClean="0">
                <a:solidFill>
                  <a:srgbClr val="0000FF"/>
                </a:solidFill>
              </a:rPr>
              <a:t>are </a:t>
            </a:r>
            <a:r>
              <a:rPr lang="en-US" sz="2000" dirty="0">
                <a:solidFill>
                  <a:srgbClr val="0000FF"/>
                </a:solidFill>
              </a:rPr>
              <a:t>similar by arm, but we cannot assume (or check) non-adherence is independent of treatment.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40</a:t>
            </a:fld>
            <a:endParaRPr lang="en-US"/>
          </a:p>
        </p:txBody>
      </p:sp>
      <p:pic>
        <p:nvPicPr>
          <p:cNvPr id="5" name="Picture 4" descr="Screen Shot 2018-01-02 at 3.26.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872" y="3424783"/>
            <a:ext cx="4294257" cy="1823905"/>
          </a:xfrm>
          <a:prstGeom prst="rect">
            <a:avLst/>
          </a:prstGeom>
        </p:spPr>
      </p:pic>
    </p:spTree>
    <p:extLst>
      <p:ext uri="{BB962C8B-B14F-4D97-AF65-F5344CB8AC3E}">
        <p14:creationId xmlns:p14="http://schemas.microsoft.com/office/powerpoint/2010/main" val="1477698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i="1" dirty="0"/>
              <a:t>Intervention Exposure:  </a:t>
            </a:r>
            <a:r>
              <a:rPr lang="en-US" sz="2000" b="1" dirty="0">
                <a:highlight>
                  <a:srgbClr val="C0C0C0"/>
                </a:highlight>
              </a:rPr>
              <a:t>Example 2</a:t>
            </a:r>
            <a:r>
              <a:rPr lang="en-US" sz="2000" dirty="0"/>
              <a:t> </a:t>
            </a:r>
            <a:endParaRPr lang="en-US" sz="2000" b="1" i="1" dirty="0"/>
          </a:p>
          <a:p>
            <a:pPr marL="0" indent="0">
              <a:buNone/>
            </a:pPr>
            <a:endParaRPr lang="en-US" sz="1200" b="1" i="1" dirty="0"/>
          </a:p>
          <a:p>
            <a:pPr marL="0" indent="0">
              <a:buNone/>
            </a:pPr>
            <a:r>
              <a:rPr lang="en-US" sz="2000" dirty="0"/>
              <a:t>Regardless of arm, subjects who adhered to assigned treatment had better outcomes than those who failed to adhere. </a:t>
            </a:r>
          </a:p>
          <a:p>
            <a:pPr marL="0" indent="0">
              <a:buNone/>
            </a:pPr>
            <a:endParaRPr lang="en-US" sz="1200" dirty="0"/>
          </a:p>
          <a:p>
            <a:r>
              <a:rPr lang="en-US" sz="2000" dirty="0">
                <a:solidFill>
                  <a:srgbClr val="0000FF"/>
                </a:solidFill>
              </a:rPr>
              <a:t>Commonly, subjects who adhere are </a:t>
            </a:r>
            <a:r>
              <a:rPr lang="en-US" sz="2000" i="1" dirty="0">
                <a:solidFill>
                  <a:srgbClr val="0000FF"/>
                </a:solidFill>
              </a:rPr>
              <a:t>different</a:t>
            </a:r>
            <a:r>
              <a:rPr lang="en-US" sz="2000" dirty="0">
                <a:solidFill>
                  <a:srgbClr val="0000FF"/>
                </a:solidFill>
              </a:rPr>
              <a:t> than subjects who don’t. </a:t>
            </a:r>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41</a:t>
            </a:fld>
            <a:endParaRPr lang="en-US"/>
          </a:p>
        </p:txBody>
      </p:sp>
      <p:pic>
        <p:nvPicPr>
          <p:cNvPr id="9" name="Picture 8" descr="CDP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418523"/>
            <a:ext cx="5715000" cy="3048000"/>
          </a:xfrm>
          <a:prstGeom prst="rect">
            <a:avLst/>
          </a:prstGeom>
        </p:spPr>
      </p:pic>
    </p:spTree>
    <p:extLst>
      <p:ext uri="{BB962C8B-B14F-4D97-AF65-F5344CB8AC3E}">
        <p14:creationId xmlns:p14="http://schemas.microsoft.com/office/powerpoint/2010/main" val="2610521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b="1" dirty="0" smtClean="0">
                <a:solidFill>
                  <a:srgbClr val="C0504D"/>
                </a:solidFill>
              </a:rPr>
              <a:t>Adherence Failure can break the link between Statistical Findings </a:t>
            </a:r>
            <a:br>
              <a:rPr lang="en-US" sz="2400" b="1" dirty="0" smtClean="0">
                <a:solidFill>
                  <a:srgbClr val="C0504D"/>
                </a:solidFill>
              </a:rPr>
            </a:br>
            <a:r>
              <a:rPr lang="en-US" sz="2400" b="1" dirty="0" smtClean="0">
                <a:solidFill>
                  <a:srgbClr val="C0504D"/>
                </a:solidFill>
              </a:rPr>
              <a:t>and Scientific Conclusions</a:t>
            </a:r>
            <a:endParaRPr lang="en-US" sz="2400" b="1" dirty="0">
              <a:solidFill>
                <a:srgbClr val="C0504D"/>
              </a:solidFill>
            </a:endParaRPr>
          </a:p>
        </p:txBody>
      </p:sp>
      <p:sp>
        <p:nvSpPr>
          <p:cNvPr id="3" name="Content Placeholder 2"/>
          <p:cNvSpPr>
            <a:spLocks noGrp="1"/>
          </p:cNvSpPr>
          <p:nvPr>
            <p:ph idx="1"/>
          </p:nvPr>
        </p:nvSpPr>
        <p:spPr/>
        <p:txBody>
          <a:bodyPr/>
          <a:lstStyle/>
          <a:p>
            <a:pPr marL="57150" indent="0">
              <a:buNone/>
            </a:pPr>
            <a:r>
              <a:rPr lang="en-US" sz="2000" dirty="0">
                <a:highlight>
                  <a:srgbClr val="C0C0C0"/>
                </a:highlight>
              </a:rPr>
              <a:t>Example 3.a</a:t>
            </a:r>
            <a:r>
              <a:rPr lang="en-US" sz="2000" dirty="0"/>
              <a:t>:  VOICE Trial (2015) </a:t>
            </a:r>
            <a:r>
              <a:rPr lang="is-IS" sz="2000" dirty="0"/>
              <a:t> </a:t>
            </a:r>
            <a:r>
              <a:rPr lang="en-US" sz="1600" dirty="0">
                <a:hlinkClick r:id="rId2"/>
              </a:rPr>
              <a:t>http://www.nejm.org/doi/full/10.1056/NEJMoa1402269</a:t>
            </a:r>
            <a:r>
              <a:rPr lang="en-US" sz="2000" dirty="0"/>
              <a:t> </a:t>
            </a:r>
          </a:p>
          <a:p>
            <a:pPr marL="857250" lvl="2" indent="0">
              <a:buNone/>
            </a:pPr>
            <a:r>
              <a:rPr lang="en-US" sz="1800" dirty="0"/>
              <a:t>In a random sample, TFV was detected in 30%, 29%, and 25% of available plasma samples from participants randomly assigned to receive TDF, TDF-FTC, and TFV gel, respectively.</a:t>
            </a:r>
          </a:p>
          <a:p>
            <a:pPr marL="457200" lvl="1" indent="0">
              <a:buNone/>
            </a:pPr>
            <a:endParaRPr lang="en-US" sz="1600" dirty="0" smtClean="0">
              <a:highlight>
                <a:srgbClr val="C0C0C0"/>
              </a:highlight>
            </a:endParaRPr>
          </a:p>
          <a:p>
            <a:pPr marL="57150" indent="0">
              <a:buNone/>
            </a:pPr>
            <a:r>
              <a:rPr lang="en-US" sz="2000" dirty="0" smtClean="0">
                <a:highlight>
                  <a:srgbClr val="C0C0C0"/>
                </a:highlight>
              </a:rPr>
              <a:t>Example </a:t>
            </a:r>
            <a:r>
              <a:rPr lang="en-US" sz="2000" dirty="0">
                <a:highlight>
                  <a:srgbClr val="C0C0C0"/>
                </a:highlight>
              </a:rPr>
              <a:t>3.b</a:t>
            </a:r>
            <a:r>
              <a:rPr lang="en-US" sz="2000" dirty="0"/>
              <a:t>:  Aspire Trial (2016) </a:t>
            </a:r>
            <a:r>
              <a:rPr lang="is-IS" sz="2000" dirty="0"/>
              <a:t> </a:t>
            </a:r>
            <a:r>
              <a:rPr lang="en-US" sz="1600" dirty="0">
                <a:hlinkClick r:id="rId3"/>
              </a:rPr>
              <a:t>http://www.nejm.org/doi/full/10.1056/NEJMoa1506110</a:t>
            </a:r>
            <a:r>
              <a:rPr lang="en-US" sz="1600" dirty="0"/>
              <a:t> </a:t>
            </a:r>
          </a:p>
          <a:p>
            <a:pPr marL="857250" lvl="2" indent="0">
              <a:buNone/>
            </a:pPr>
            <a:r>
              <a:rPr lang="en-US" sz="1800" dirty="0"/>
              <a:t>In the </a:t>
            </a:r>
            <a:r>
              <a:rPr lang="en-US" sz="1800" dirty="0" err="1"/>
              <a:t>dapivirine</a:t>
            </a:r>
            <a:r>
              <a:rPr lang="en-US" sz="1800" dirty="0"/>
              <a:t> group, the drug was detected in 82% of plasma samples at levels of more than 95 </a:t>
            </a:r>
            <a:r>
              <a:rPr lang="en-US" sz="1800" dirty="0" err="1"/>
              <a:t>pg</a:t>
            </a:r>
            <a:r>
              <a:rPr lang="en-US" sz="1800" dirty="0"/>
              <a:t> per milliliter. In the subgroup of visits in which returned rings were available, 84% contained less than 23.5 mg of </a:t>
            </a:r>
            <a:r>
              <a:rPr lang="en-US" sz="1800" dirty="0" err="1"/>
              <a:t>dapivirine</a:t>
            </a:r>
            <a:r>
              <a:rPr lang="en-US" sz="1800" dirty="0"/>
              <a:t>, and </a:t>
            </a:r>
            <a:r>
              <a:rPr lang="en-US" sz="1800" dirty="0" err="1"/>
              <a:t>dapivirine</a:t>
            </a:r>
            <a:r>
              <a:rPr lang="en-US" sz="1800" dirty="0"/>
              <a:t> levels in plasma and in returned rings were correlated.</a:t>
            </a:r>
          </a:p>
          <a:p>
            <a:pPr marL="857250" lvl="2" indent="0">
              <a:buNone/>
            </a:pPr>
            <a:endParaRPr lang="en-US" sz="1800" dirty="0"/>
          </a:p>
          <a:p>
            <a:endParaRPr lang="en-US" dirty="0"/>
          </a:p>
        </p:txBody>
      </p:sp>
      <p:sp>
        <p:nvSpPr>
          <p:cNvPr id="4" name="Date Placeholder 3"/>
          <p:cNvSpPr>
            <a:spLocks noGrp="1"/>
          </p:cNvSpPr>
          <p:nvPr>
            <p:ph type="dt" sz="half" idx="10"/>
          </p:nvPr>
        </p:nvSpPr>
        <p:spPr/>
        <p:txBody>
          <a:bodyPr/>
          <a:lstStyle/>
          <a:p>
            <a:r>
              <a:rPr lang="en-US" smtClean="0"/>
              <a:t>1/1/2020</a:t>
            </a:r>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42</a:t>
            </a:fld>
            <a:endParaRPr lang="en-US"/>
          </a:p>
        </p:txBody>
      </p:sp>
    </p:spTree>
    <p:extLst>
      <p:ext uri="{BB962C8B-B14F-4D97-AF65-F5344CB8AC3E}">
        <p14:creationId xmlns:p14="http://schemas.microsoft.com/office/powerpoint/2010/main" val="1360457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i="1" dirty="0"/>
              <a:t>Intervention Exposure:  </a:t>
            </a:r>
            <a:r>
              <a:rPr lang="en-US" sz="2000" b="1" dirty="0"/>
              <a:t>Intention to Treat</a:t>
            </a:r>
          </a:p>
          <a:p>
            <a:pPr marL="0" indent="0">
              <a:buNone/>
            </a:pPr>
            <a:endParaRPr lang="en-US" sz="1200" dirty="0">
              <a:solidFill>
                <a:srgbClr val="008000"/>
              </a:solidFill>
            </a:endParaRPr>
          </a:p>
          <a:p>
            <a:pPr marL="400050" lvl="1" indent="0">
              <a:buNone/>
            </a:pPr>
            <a:r>
              <a:rPr lang="en-US" sz="2000" dirty="0">
                <a:solidFill>
                  <a:srgbClr val="008000"/>
                </a:solidFill>
              </a:rPr>
              <a:t>“[According to the Intention to Treat principle,] all subjects meeting admission criteria and subsequently randomized should be counted in their originally assigned treatment groups without regard to deviations from assigned treatment.”</a:t>
            </a:r>
            <a:r>
              <a:rPr lang="en-US" sz="2000" dirty="0"/>
              <a:t> </a:t>
            </a:r>
            <a:r>
              <a:rPr lang="en-US" sz="1600" i="1" dirty="0"/>
              <a:t>L. Fisher et al (1990)</a:t>
            </a:r>
            <a:r>
              <a:rPr lang="en-US" sz="1600" dirty="0"/>
              <a:t> </a:t>
            </a:r>
          </a:p>
          <a:p>
            <a:pPr marL="400050" lvl="1" indent="0">
              <a:buNone/>
            </a:pPr>
            <a:endParaRPr lang="en-US" sz="1600" dirty="0"/>
          </a:p>
          <a:p>
            <a:pPr marL="0" indent="0">
              <a:buNone/>
            </a:pPr>
            <a:r>
              <a:rPr lang="en-US" sz="2000" dirty="0"/>
              <a:t>The real reason we use ITT is this: </a:t>
            </a:r>
          </a:p>
          <a:p>
            <a:pPr marL="0" indent="0">
              <a:buNone/>
            </a:pPr>
            <a:endParaRPr lang="en-US" sz="1200" dirty="0"/>
          </a:p>
          <a:p>
            <a:pPr marL="400050" lvl="1" indent="0">
              <a:buNone/>
            </a:pPr>
            <a:r>
              <a:rPr lang="en-US" sz="2000" dirty="0">
                <a:solidFill>
                  <a:srgbClr val="0000FF"/>
                </a:solidFill>
              </a:rPr>
              <a:t>ITT is the only analytical approach that relies solely on randomization to infer the effectiveness of treatment. </a:t>
            </a:r>
          </a:p>
          <a:p>
            <a:pPr marL="0" indent="0">
              <a:buNone/>
            </a:pPr>
            <a:endParaRPr lang="en-US" sz="1200" dirty="0"/>
          </a:p>
          <a:p>
            <a:pPr marL="0" indent="0">
              <a:buNone/>
            </a:pPr>
            <a:r>
              <a:rPr lang="en-US" sz="2000" dirty="0"/>
              <a:t>We do </a:t>
            </a:r>
            <a:r>
              <a:rPr lang="en-US" sz="2000" i="1" dirty="0"/>
              <a:t>not</a:t>
            </a:r>
            <a:r>
              <a:rPr lang="en-US" sz="2000" dirty="0"/>
              <a:t> use ITT because the ITT estimate is more realistic or more clinically relevant or more useful to calculate. </a:t>
            </a:r>
          </a:p>
          <a:p>
            <a:pPr marL="0" indent="0">
              <a:buNone/>
            </a:pPr>
            <a:endParaRPr lang="en-US" sz="1200" dirty="0"/>
          </a:p>
          <a:p>
            <a:pPr marL="400050" lvl="1" indent="0">
              <a:buNone/>
            </a:pPr>
            <a:r>
              <a:rPr lang="en-US" sz="2000" dirty="0">
                <a:solidFill>
                  <a:srgbClr val="0000FF"/>
                </a:solidFill>
              </a:rPr>
              <a:t>We use ITT because </a:t>
            </a:r>
            <a:r>
              <a:rPr lang="en-US" sz="2000" b="1" dirty="0">
                <a:solidFill>
                  <a:srgbClr val="0000FF"/>
                </a:solidFill>
              </a:rPr>
              <a:t>it is the only assumption-free, causal analysis we can do</a:t>
            </a:r>
            <a:r>
              <a:rPr lang="en-US" sz="2000" dirty="0">
                <a:solidFill>
                  <a:srgbClr val="0000FF"/>
                </a:solidFill>
              </a:rPr>
              <a:t> with the experiments we can perform. It is the only analysis that can convince our skeptic. </a:t>
            </a:r>
          </a:p>
          <a:p>
            <a:pPr marL="400050" lvl="1" indent="0">
              <a:buNone/>
            </a:pPr>
            <a:endParaRPr lang="en-US" sz="2000" dirty="0"/>
          </a:p>
          <a:p>
            <a:pPr marL="0" indent="0">
              <a:buNone/>
            </a:pPr>
            <a:endParaRPr lang="en-US" sz="2000" dirty="0"/>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43</a:t>
            </a:fld>
            <a:endParaRPr lang="en-US"/>
          </a:p>
        </p:txBody>
      </p:sp>
    </p:spTree>
    <p:extLst>
      <p:ext uri="{BB962C8B-B14F-4D97-AF65-F5344CB8AC3E}">
        <p14:creationId xmlns:p14="http://schemas.microsoft.com/office/powerpoint/2010/main" val="1195983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i="1" dirty="0"/>
              <a:t>Intervention Exposure:   </a:t>
            </a:r>
            <a:r>
              <a:rPr lang="en-US" sz="2000" b="1" dirty="0"/>
              <a:t>Deviations from ITT</a:t>
            </a:r>
          </a:p>
          <a:p>
            <a:pPr marL="0" indent="0">
              <a:buNone/>
            </a:pPr>
            <a:endParaRPr lang="en-US" sz="1200" b="1" dirty="0"/>
          </a:p>
          <a:p>
            <a:pPr marL="0" indent="0">
              <a:buNone/>
            </a:pPr>
            <a:r>
              <a:rPr lang="en-US" sz="2000" b="1" dirty="0"/>
              <a:t>Strict ITT Principle</a:t>
            </a:r>
          </a:p>
          <a:p>
            <a:pPr marL="0" indent="0">
              <a:buNone/>
            </a:pPr>
            <a:r>
              <a:rPr lang="en-US" sz="2000" dirty="0"/>
              <a:t>A catchy phrase commonly used to refer to the ITT principal is “</a:t>
            </a:r>
            <a:r>
              <a:rPr lang="en-US" sz="2000" i="1" dirty="0"/>
              <a:t>analyze as you </a:t>
            </a:r>
            <a:r>
              <a:rPr lang="en-US" sz="2000" i="1" dirty="0" smtClean="0"/>
              <a:t>randomize.</a:t>
            </a:r>
            <a:r>
              <a:rPr lang="en-US" sz="2000" dirty="0" smtClean="0"/>
              <a:t>” </a:t>
            </a:r>
            <a:r>
              <a:rPr lang="en-US" sz="2000" dirty="0"/>
              <a:t>This means: </a:t>
            </a:r>
          </a:p>
          <a:p>
            <a:pPr marL="457200" indent="-457200">
              <a:buFont typeface="+mj-lt"/>
              <a:buAutoNum type="arabicPeriod"/>
            </a:pPr>
            <a:r>
              <a:rPr lang="en-US" sz="1800" dirty="0"/>
              <a:t>A subject is later found to be ineligible </a:t>
            </a:r>
            <a:r>
              <a:rPr lang="en-US" sz="1800" dirty="0">
                <a:sym typeface="Wingdings"/>
              </a:rPr>
              <a:t></a:t>
            </a:r>
            <a:r>
              <a:rPr lang="en-US" sz="1800" dirty="0"/>
              <a:t> analyze him/her anyway </a:t>
            </a:r>
          </a:p>
          <a:p>
            <a:pPr marL="457200" indent="-457200">
              <a:buFont typeface="+mj-lt"/>
              <a:buAutoNum type="arabicPeriod"/>
            </a:pPr>
            <a:r>
              <a:rPr lang="en-US" sz="1800" dirty="0"/>
              <a:t>A subject doesn’t receive treatment </a:t>
            </a:r>
            <a:r>
              <a:rPr lang="en-US" sz="1800" dirty="0">
                <a:sym typeface="Wingdings"/>
              </a:rPr>
              <a:t></a:t>
            </a:r>
            <a:r>
              <a:rPr lang="en-US" sz="1800" dirty="0"/>
              <a:t> analyze anyway </a:t>
            </a:r>
          </a:p>
          <a:p>
            <a:pPr marL="457200" indent="-457200">
              <a:buFont typeface="+mj-lt"/>
              <a:buAutoNum type="arabicPeriod"/>
            </a:pPr>
            <a:r>
              <a:rPr lang="en-US" sz="1800" dirty="0"/>
              <a:t>A subject receives wrong treatment </a:t>
            </a:r>
            <a:r>
              <a:rPr lang="en-US" sz="1800" dirty="0">
                <a:sym typeface="Wingdings"/>
              </a:rPr>
              <a:t></a:t>
            </a:r>
            <a:r>
              <a:rPr lang="en-US" sz="1800" dirty="0"/>
              <a:t> analyze in assigned (not received) group </a:t>
            </a:r>
          </a:p>
          <a:p>
            <a:pPr marL="0" indent="0">
              <a:buNone/>
            </a:pPr>
            <a:r>
              <a:rPr lang="en-US" sz="2000" dirty="0"/>
              <a:t>Let’s discuss each of these cases and whether we can ever deviate from the rules … </a:t>
            </a:r>
          </a:p>
          <a:p>
            <a:pPr marL="0" indent="0">
              <a:buNone/>
            </a:pPr>
            <a:endParaRPr lang="en-US" sz="2000" dirty="0"/>
          </a:p>
          <a:p>
            <a:pPr marL="0" indent="0">
              <a:buNone/>
            </a:pPr>
            <a:r>
              <a:rPr lang="en-US" sz="2000" i="1" u="sng" dirty="0"/>
              <a:t>Case #1: Ineligible</a:t>
            </a:r>
            <a:r>
              <a:rPr lang="en-US" sz="2000" i="1" dirty="0"/>
              <a:t> </a:t>
            </a:r>
          </a:p>
          <a:p>
            <a:pPr marL="0" indent="0">
              <a:buNone/>
            </a:pPr>
            <a:r>
              <a:rPr lang="en-US" sz="1700" dirty="0"/>
              <a:t>When consider removing from the analysis, adhere to the spirit of ITT by reviewing every subject for a particular set of eligibility criteria in a systematic way:</a:t>
            </a:r>
          </a:p>
          <a:p>
            <a:r>
              <a:rPr lang="en-US" sz="1700" dirty="0"/>
              <a:t>Pre-specify (a) which criteria and (b) the review process </a:t>
            </a:r>
          </a:p>
          <a:p>
            <a:r>
              <a:rPr lang="en-US" sz="1700" dirty="0"/>
              <a:t>Conduct review in a blinded way (which is often harder than it sounds) </a:t>
            </a:r>
          </a:p>
          <a:p>
            <a:endParaRPr lang="en-US" sz="2000" dirty="0"/>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44</a:t>
            </a:fld>
            <a:endParaRPr lang="en-US"/>
          </a:p>
        </p:txBody>
      </p:sp>
    </p:spTree>
    <p:extLst>
      <p:ext uri="{BB962C8B-B14F-4D97-AF65-F5344CB8AC3E}">
        <p14:creationId xmlns:p14="http://schemas.microsoft.com/office/powerpoint/2010/main" val="2927412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i="1" dirty="0"/>
              <a:t>Intervention Exposure: </a:t>
            </a:r>
            <a:endParaRPr lang="en-US" sz="2000" dirty="0"/>
          </a:p>
          <a:p>
            <a:pPr marL="0" indent="0">
              <a:buNone/>
            </a:pPr>
            <a:endParaRPr lang="en-US" sz="1200" dirty="0"/>
          </a:p>
          <a:p>
            <a:pPr marL="0" indent="0">
              <a:buNone/>
            </a:pPr>
            <a:r>
              <a:rPr lang="en-US" sz="2000" i="1" u="sng" dirty="0"/>
              <a:t>Case #2: Received no treatment</a:t>
            </a:r>
            <a:r>
              <a:rPr lang="en-US" sz="2000" i="1" dirty="0"/>
              <a:t> </a:t>
            </a:r>
          </a:p>
          <a:p>
            <a:pPr marL="0" indent="0">
              <a:buNone/>
            </a:pPr>
            <a:r>
              <a:rPr lang="en-US" sz="2000" dirty="0">
                <a:solidFill>
                  <a:srgbClr val="0000FF"/>
                </a:solidFill>
              </a:rPr>
              <a:t>A modified ITT analysis excludes those who never started treatment. </a:t>
            </a:r>
          </a:p>
          <a:p>
            <a:pPr marL="0" indent="0">
              <a:spcBef>
                <a:spcPts val="0"/>
              </a:spcBef>
              <a:buNone/>
            </a:pPr>
            <a:r>
              <a:rPr lang="en-US" sz="2000" dirty="0"/>
              <a:t>The decision to remove a case should be made blinded to the treatment assignment.   </a:t>
            </a:r>
          </a:p>
          <a:p>
            <a:pPr marL="0" indent="0">
              <a:buNone/>
            </a:pPr>
            <a:endParaRPr lang="en-US" sz="1200" dirty="0"/>
          </a:p>
          <a:p>
            <a:pPr marL="0" indent="0">
              <a:buNone/>
            </a:pPr>
            <a:r>
              <a:rPr lang="en-US" sz="2000" i="1" u="sng" dirty="0"/>
              <a:t>Case #3: Randomization errors</a:t>
            </a:r>
            <a:r>
              <a:rPr lang="en-US" sz="2000" i="1" dirty="0"/>
              <a:t> </a:t>
            </a:r>
          </a:p>
          <a:p>
            <a:pPr marL="0" indent="0">
              <a:buNone/>
            </a:pPr>
            <a:r>
              <a:rPr lang="en-US" sz="2000" dirty="0"/>
              <a:t>(Refers to application of the list (e.g., transcription errors), not the list itself.) </a:t>
            </a:r>
          </a:p>
          <a:p>
            <a:r>
              <a:rPr lang="en-US" sz="2000" dirty="0"/>
              <a:t>Different treatment arm than correct assignment:  </a:t>
            </a:r>
          </a:p>
          <a:p>
            <a:pPr lvl="1"/>
            <a:r>
              <a:rPr lang="en-US" sz="1600" dirty="0"/>
              <a:t>Analyze as assigned, making note of the error for potential reporting &amp; sensitivity analysis. </a:t>
            </a:r>
          </a:p>
          <a:p>
            <a:pPr lvl="1"/>
            <a:r>
              <a:rPr lang="en-US" sz="1600" dirty="0"/>
              <a:t>If the wrong item from the list was taken, retain that as originally specified.  </a:t>
            </a:r>
          </a:p>
          <a:p>
            <a:r>
              <a:rPr lang="en-US" sz="2000" dirty="0"/>
              <a:t>A batch of wrong treatments. </a:t>
            </a:r>
            <a:r>
              <a:rPr lang="is-IS" sz="1700" dirty="0"/>
              <a:t> Regardless of arm ...  </a:t>
            </a:r>
            <a:r>
              <a:rPr lang="en-US" sz="2000" dirty="0"/>
              <a:t> </a:t>
            </a:r>
          </a:p>
          <a:p>
            <a:pPr lvl="1"/>
            <a:r>
              <a:rPr lang="en-US" sz="1600" dirty="0"/>
              <a:t>Keep all, or </a:t>
            </a:r>
          </a:p>
          <a:p>
            <a:pPr lvl="1"/>
            <a:r>
              <a:rPr lang="en-US" sz="1600" dirty="0"/>
              <a:t>Remove all who could have been in the bad batch, if blinding (</a:t>
            </a:r>
            <a:r>
              <a:rPr lang="en-US" sz="1600" dirty="0" err="1"/>
              <a:t>esp</a:t>
            </a:r>
            <a:r>
              <a:rPr lang="en-US" sz="1600" dirty="0"/>
              <a:t> of results) is secure. </a:t>
            </a:r>
          </a:p>
          <a:p>
            <a:r>
              <a:rPr lang="en-US" sz="2000" dirty="0"/>
              <a:t>Stratified design, with wrong stratum recorded, led to “wrong” treatment</a:t>
            </a:r>
          </a:p>
          <a:p>
            <a:pPr lvl="1"/>
            <a:r>
              <a:rPr lang="en-US" sz="1600" dirty="0"/>
              <a:t>Randomization is still valid. </a:t>
            </a:r>
          </a:p>
          <a:p>
            <a:pPr lvl="1"/>
            <a:r>
              <a:rPr lang="en-US" sz="1600" dirty="0"/>
              <a:t>Analysis should use corrected stratum and assigned arm </a:t>
            </a:r>
          </a:p>
          <a:p>
            <a:pPr lvl="1"/>
            <a:endParaRPr lang="en-US" sz="1600" dirty="0"/>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45</a:t>
            </a:fld>
            <a:endParaRPr lang="en-US"/>
          </a:p>
        </p:txBody>
      </p:sp>
    </p:spTree>
    <p:extLst>
      <p:ext uri="{BB962C8B-B14F-4D97-AF65-F5344CB8AC3E}">
        <p14:creationId xmlns:p14="http://schemas.microsoft.com/office/powerpoint/2010/main" val="3145911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200" b="1" dirty="0">
                <a:solidFill>
                  <a:schemeClr val="accent2"/>
                </a:solidFill>
              </a:rPr>
              <a:t>Summary</a:t>
            </a:r>
          </a:p>
          <a:p>
            <a:pPr marL="0" indent="0">
              <a:buNone/>
            </a:pPr>
            <a:endParaRPr lang="en-US" sz="1200" dirty="0"/>
          </a:p>
          <a:p>
            <a:pPr marL="0" indent="0">
              <a:buNone/>
            </a:pPr>
            <a:r>
              <a:rPr lang="en-US" sz="2000" dirty="0"/>
              <a:t>The purpose of randomization is: </a:t>
            </a:r>
          </a:p>
          <a:p>
            <a:pPr marL="0" indent="0">
              <a:buNone/>
            </a:pPr>
            <a:endParaRPr lang="en-US" sz="1000" dirty="0"/>
          </a:p>
          <a:p>
            <a:pPr marL="457200" indent="0">
              <a:spcBef>
                <a:spcPts val="600"/>
              </a:spcBef>
              <a:buNone/>
            </a:pPr>
            <a:r>
              <a:rPr lang="en-US" sz="2000" dirty="0"/>
              <a:t>* to establish a causal relationship between 		</a:t>
            </a:r>
            <a:r>
              <a:rPr lang="en-US" sz="2000" dirty="0">
                <a:solidFill>
                  <a:srgbClr val="008000"/>
                </a:solidFill>
              </a:rPr>
              <a:t>YES</a:t>
            </a:r>
            <a:r>
              <a:rPr lang="en-US" sz="2000" dirty="0"/>
              <a:t> </a:t>
            </a:r>
          </a:p>
          <a:p>
            <a:pPr marL="457200" indent="0">
              <a:spcBef>
                <a:spcPts val="600"/>
              </a:spcBef>
              <a:buNone/>
            </a:pPr>
            <a:r>
              <a:rPr lang="en-US" sz="2000" dirty="0"/>
              <a:t>an intervention and outcome </a:t>
            </a:r>
          </a:p>
          <a:p>
            <a:pPr marL="457200" indent="0">
              <a:spcBef>
                <a:spcPts val="600"/>
              </a:spcBef>
              <a:buNone/>
            </a:pPr>
            <a:endParaRPr lang="en-US" sz="1000" dirty="0"/>
          </a:p>
          <a:p>
            <a:pPr marL="457200" indent="0">
              <a:spcBef>
                <a:spcPts val="600"/>
              </a:spcBef>
              <a:buNone/>
            </a:pPr>
            <a:r>
              <a:rPr lang="en-US" sz="2000" dirty="0"/>
              <a:t>* to “estimate the treatment effect” 			</a:t>
            </a:r>
            <a:r>
              <a:rPr lang="en-US" sz="2000" dirty="0">
                <a:solidFill>
                  <a:srgbClr val="FF0000"/>
                </a:solidFill>
              </a:rPr>
              <a:t>NO</a:t>
            </a:r>
          </a:p>
          <a:p>
            <a:pPr marL="457200" indent="0">
              <a:spcBef>
                <a:spcPts val="600"/>
              </a:spcBef>
              <a:buNone/>
            </a:pPr>
            <a:endParaRPr lang="en-US" sz="1000" dirty="0"/>
          </a:p>
          <a:p>
            <a:pPr marL="457200" indent="0">
              <a:spcBef>
                <a:spcPts val="600"/>
              </a:spcBef>
              <a:buNone/>
            </a:pPr>
            <a:r>
              <a:rPr lang="en-US" sz="2000" dirty="0"/>
              <a:t>* to balance the baseline covariates 			</a:t>
            </a:r>
            <a:r>
              <a:rPr lang="en-US" sz="2000" dirty="0">
                <a:solidFill>
                  <a:srgbClr val="FF0000"/>
                </a:solidFill>
              </a:rPr>
              <a:t>NO</a:t>
            </a:r>
          </a:p>
          <a:p>
            <a:pPr marL="0" indent="0">
              <a:buNone/>
            </a:pPr>
            <a:endParaRPr lang="en-US" sz="1000" dirty="0"/>
          </a:p>
          <a:p>
            <a:pPr marL="0" indent="0">
              <a:buNone/>
            </a:pPr>
            <a:r>
              <a:rPr lang="en-US" sz="2000" dirty="0">
                <a:solidFill>
                  <a:srgbClr val="0000FF"/>
                </a:solidFill>
              </a:rPr>
              <a:t>Randomization is the only available method we have to determine whether a treatment has a causal effect on an outcome. </a:t>
            </a:r>
          </a:p>
          <a:p>
            <a:pPr marL="0" indent="0">
              <a:buNone/>
            </a:pPr>
            <a:endParaRPr lang="en-US" sz="2000" dirty="0">
              <a:solidFill>
                <a:srgbClr val="0000FF"/>
              </a:solidFill>
            </a:endParaRPr>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46</a:t>
            </a:fld>
            <a:endParaRPr lang="en-US"/>
          </a:p>
        </p:txBody>
      </p:sp>
    </p:spTree>
    <p:extLst>
      <p:ext uri="{BB962C8B-B14F-4D97-AF65-F5344CB8AC3E}">
        <p14:creationId xmlns:p14="http://schemas.microsoft.com/office/powerpoint/2010/main" val="3448438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a:solidFill>
                  <a:srgbClr val="C0504D"/>
                </a:solidFill>
              </a:rPr>
              <a:t>Threats to Randomized Controlled </a:t>
            </a:r>
            <a:r>
              <a:rPr lang="en-US" sz="2000" b="1" dirty="0" smtClean="0">
                <a:solidFill>
                  <a:srgbClr val="C0504D"/>
                </a:solidFill>
              </a:rPr>
              <a:t>Trials arising through Study Conduct</a:t>
            </a:r>
            <a:r>
              <a:rPr lang="en-US" sz="2000" b="1" dirty="0" smtClean="0"/>
              <a:t> </a:t>
            </a:r>
            <a:endParaRPr lang="en-US" sz="2000" b="1" dirty="0"/>
          </a:p>
          <a:p>
            <a:pPr marL="0" indent="0">
              <a:buNone/>
            </a:pPr>
            <a:endParaRPr lang="en-US" sz="1200" dirty="0"/>
          </a:p>
          <a:p>
            <a:pPr marL="457200" indent="-457200">
              <a:buFont typeface="+mj-lt"/>
              <a:buAutoNum type="arabicPeriod"/>
            </a:pPr>
            <a:r>
              <a:rPr lang="en-US" sz="2000" b="1" dirty="0"/>
              <a:t>Intervention exposure:  </a:t>
            </a:r>
            <a:r>
              <a:rPr lang="en-US" sz="2000" dirty="0"/>
              <a:t>Randomization and intention-to-treat are tied together, and </a:t>
            </a:r>
            <a:r>
              <a:rPr lang="en-US" sz="2000" b="1" dirty="0"/>
              <a:t>both are required </a:t>
            </a:r>
            <a:r>
              <a:rPr lang="en-US" sz="2000" dirty="0"/>
              <a:t>for a valid causal inference. </a:t>
            </a:r>
          </a:p>
          <a:p>
            <a:pPr marL="0" indent="0">
              <a:spcBef>
                <a:spcPts val="0"/>
              </a:spcBef>
              <a:buNone/>
            </a:pPr>
            <a:endParaRPr lang="en-US" sz="1000" dirty="0"/>
          </a:p>
          <a:p>
            <a:pPr marL="400050" lvl="1" indent="0">
              <a:spcBef>
                <a:spcPts val="0"/>
              </a:spcBef>
              <a:buNone/>
            </a:pPr>
            <a:r>
              <a:rPr lang="en-US" sz="2000" dirty="0"/>
              <a:t>The only question that can be answered in a valid way, when participants are free to adhere or not, is the question of treatment </a:t>
            </a:r>
            <a:r>
              <a:rPr lang="en-US" sz="2000" i="1" dirty="0"/>
              <a:t>assignment</a:t>
            </a:r>
            <a:r>
              <a:rPr lang="en-US" sz="2000" dirty="0"/>
              <a:t>.  </a:t>
            </a:r>
          </a:p>
          <a:p>
            <a:pPr marL="400050" lvl="1" indent="0">
              <a:spcBef>
                <a:spcPts val="0"/>
              </a:spcBef>
              <a:buNone/>
            </a:pPr>
            <a:endParaRPr lang="en-US" sz="1000" dirty="0"/>
          </a:p>
          <a:p>
            <a:pPr marL="400050" lvl="1" indent="0">
              <a:spcBef>
                <a:spcPts val="0"/>
              </a:spcBef>
              <a:buNone/>
            </a:pPr>
            <a:r>
              <a:rPr lang="en-US" sz="2000" u="sng" dirty="0"/>
              <a:t>Adherence information</a:t>
            </a:r>
            <a:r>
              <a:rPr lang="en-US" sz="2000" dirty="0"/>
              <a:t> is critical to trial interpretation, but not to whether causal inference is possible. </a:t>
            </a:r>
          </a:p>
          <a:p>
            <a:pPr marL="0" indent="0">
              <a:spcBef>
                <a:spcPts val="0"/>
              </a:spcBef>
              <a:buNone/>
            </a:pPr>
            <a:endParaRPr lang="en-US" sz="2000" dirty="0"/>
          </a:p>
          <a:p>
            <a:pPr marL="457200" indent="-457200">
              <a:spcBef>
                <a:spcPts val="0"/>
              </a:spcBef>
              <a:buFont typeface="+mj-lt"/>
              <a:buAutoNum type="arabicPeriod"/>
            </a:pPr>
            <a:r>
              <a:rPr lang="en-US" sz="2000" b="1" dirty="0"/>
              <a:t>Outcomes:  Missing data. </a:t>
            </a:r>
            <a:r>
              <a:rPr lang="en-US" sz="2000" dirty="0"/>
              <a:t> Can arise from incomplete follow-up, or be induced by excluding participants who are non-adherent (“per protocol”). </a:t>
            </a:r>
          </a:p>
          <a:p>
            <a:pPr marL="0" indent="0">
              <a:spcBef>
                <a:spcPts val="0"/>
              </a:spcBef>
              <a:buNone/>
            </a:pPr>
            <a:endParaRPr lang="en-US" sz="1000" dirty="0"/>
          </a:p>
          <a:p>
            <a:pPr marL="400050" lvl="1" indent="0">
              <a:spcBef>
                <a:spcPts val="0"/>
              </a:spcBef>
              <a:buNone/>
            </a:pPr>
            <a:r>
              <a:rPr lang="en-US" sz="2000" dirty="0"/>
              <a:t>Exclusions compromise the causal interpretation of the analysis of a trial.  Analytic methods for dealing with missing data (including complete-case analysis) do not adequately restore the pure causal relationship. </a:t>
            </a:r>
          </a:p>
          <a:p>
            <a:pPr marL="0" indent="0">
              <a:spcBef>
                <a:spcPts val="0"/>
              </a:spcBef>
              <a:buNone/>
            </a:pPr>
            <a:endParaRPr lang="en-US" sz="1000" dirty="0"/>
          </a:p>
          <a:p>
            <a:pPr marL="400050" lvl="1" indent="0">
              <a:spcBef>
                <a:spcPts val="0"/>
              </a:spcBef>
              <a:buNone/>
            </a:pPr>
            <a:r>
              <a:rPr lang="en-US" sz="2000" dirty="0"/>
              <a:t>If the study design calls for outcome assessments beyond the intervention phase, these must continue even if exposure ends early.  </a:t>
            </a:r>
          </a:p>
          <a:p>
            <a:pPr marL="0" indent="0">
              <a:buNone/>
            </a:pPr>
            <a:endParaRPr lang="en-US" sz="1000" dirty="0"/>
          </a:p>
          <a:p>
            <a:pPr marL="0" indent="0">
              <a:buNone/>
            </a:pPr>
            <a:endParaRPr lang="en-US" sz="2000" dirty="0"/>
          </a:p>
        </p:txBody>
      </p:sp>
      <p:sp>
        <p:nvSpPr>
          <p:cNvPr id="2" name="Date Placeholder 1"/>
          <p:cNvSpPr>
            <a:spLocks noGrp="1"/>
          </p:cNvSpPr>
          <p:nvPr>
            <p:ph type="dt" sz="half" idx="10"/>
          </p:nvPr>
        </p:nvSpPr>
        <p:spPr/>
        <p:txBody>
          <a:bodyPr/>
          <a:lstStyle/>
          <a:p>
            <a:r>
              <a:rPr lang="en-US"/>
              <a:t>1/1/2020</a:t>
            </a:r>
          </a:p>
        </p:txBody>
      </p:sp>
      <p:sp>
        <p:nvSpPr>
          <p:cNvPr id="4" name="Slide Number Placeholder 3"/>
          <p:cNvSpPr>
            <a:spLocks noGrp="1"/>
          </p:cNvSpPr>
          <p:nvPr>
            <p:ph type="sldNum" sz="quarter" idx="12"/>
          </p:nvPr>
        </p:nvSpPr>
        <p:spPr/>
        <p:txBody>
          <a:bodyPr/>
          <a:lstStyle/>
          <a:p>
            <a:fld id="{A86DC3C0-80BF-FC4D-BE0C-25AD1038F306}" type="slidenum">
              <a:rPr lang="en-US" smtClean="0"/>
              <a:t>47</a:t>
            </a:fld>
            <a:endParaRPr lang="en-US"/>
          </a:p>
        </p:txBody>
      </p:sp>
    </p:spTree>
    <p:extLst>
      <p:ext uri="{BB962C8B-B14F-4D97-AF65-F5344CB8AC3E}">
        <p14:creationId xmlns:p14="http://schemas.microsoft.com/office/powerpoint/2010/main" val="491528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dirty="0"/>
              <a:t>To address the study goal:  </a:t>
            </a:r>
          </a:p>
          <a:p>
            <a:pPr marL="0" indent="0">
              <a:buNone/>
            </a:pPr>
            <a:endParaRPr lang="en-US" sz="2000" dirty="0"/>
          </a:p>
          <a:p>
            <a:r>
              <a:rPr lang="en-US" sz="2000" b="1" dirty="0"/>
              <a:t>Design the trial </a:t>
            </a:r>
            <a:r>
              <a:rPr lang="en-US" sz="2000" dirty="0"/>
              <a:t>using randomized assignments. </a:t>
            </a:r>
          </a:p>
          <a:p>
            <a:endParaRPr lang="en-US" sz="2000" dirty="0"/>
          </a:p>
          <a:p>
            <a:r>
              <a:rPr lang="en-US" sz="2000" b="1" dirty="0"/>
              <a:t>Execute the trial </a:t>
            </a:r>
            <a:r>
              <a:rPr lang="en-US" sz="2000" dirty="0"/>
              <a:t>with high fidelity to the study protocol, ensuring high levels of adherence and complete outcome ascertainment. </a:t>
            </a:r>
          </a:p>
          <a:p>
            <a:pPr marL="0" indent="0">
              <a:buNone/>
            </a:pPr>
            <a:endParaRPr lang="en-US" sz="2000" dirty="0"/>
          </a:p>
          <a:p>
            <a:r>
              <a:rPr lang="en-US" sz="2000" b="1" dirty="0" smtClean="0"/>
              <a:t>Analyze </a:t>
            </a:r>
            <a:r>
              <a:rPr lang="en-US" sz="2000" b="1" dirty="0"/>
              <a:t>the trial</a:t>
            </a:r>
            <a:r>
              <a:rPr lang="en-US" sz="2000" dirty="0"/>
              <a:t> applying the intention-to-treat principle, using straightforward methods of comparing study arms.  </a:t>
            </a:r>
          </a:p>
        </p:txBody>
      </p:sp>
      <p:sp>
        <p:nvSpPr>
          <p:cNvPr id="2" name="Date Placeholder 1"/>
          <p:cNvSpPr>
            <a:spLocks noGrp="1"/>
          </p:cNvSpPr>
          <p:nvPr>
            <p:ph type="dt" sz="half" idx="10"/>
          </p:nvPr>
        </p:nvSpPr>
        <p:spPr/>
        <p:txBody>
          <a:bodyPr/>
          <a:lstStyle/>
          <a:p>
            <a:r>
              <a:rPr lang="en-US"/>
              <a:t>1/1/19</a:t>
            </a:r>
          </a:p>
        </p:txBody>
      </p:sp>
      <p:sp>
        <p:nvSpPr>
          <p:cNvPr id="4" name="Slide Number Placeholder 3"/>
          <p:cNvSpPr>
            <a:spLocks noGrp="1"/>
          </p:cNvSpPr>
          <p:nvPr>
            <p:ph type="sldNum" sz="quarter" idx="12"/>
          </p:nvPr>
        </p:nvSpPr>
        <p:spPr/>
        <p:txBody>
          <a:bodyPr/>
          <a:lstStyle/>
          <a:p>
            <a:fld id="{A86DC3C0-80BF-FC4D-BE0C-25AD1038F306}" type="slidenum">
              <a:rPr lang="en-US" smtClean="0"/>
              <a:t>48</a:t>
            </a:fld>
            <a:endParaRPr lang="en-US"/>
          </a:p>
        </p:txBody>
      </p:sp>
    </p:spTree>
    <p:extLst>
      <p:ext uri="{BB962C8B-B14F-4D97-AF65-F5344CB8AC3E}">
        <p14:creationId xmlns:p14="http://schemas.microsoft.com/office/powerpoint/2010/main" val="3282873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2973"/>
            <a:ext cx="7772400" cy="2667478"/>
          </a:xfrm>
        </p:spPr>
        <p:txBody>
          <a:bodyPr>
            <a:normAutofit/>
          </a:bodyPr>
          <a:lstStyle/>
          <a:p>
            <a:r>
              <a:rPr lang="en-US" sz="2000" b="1" dirty="0"/>
              <a:t>Conducting Valid Trials</a:t>
            </a:r>
            <a:br>
              <a:rPr lang="en-US" sz="2000" b="1" dirty="0"/>
            </a:br>
            <a:r>
              <a:rPr lang="en-US" sz="2000" dirty="0"/>
              <a:t>The Critical (and Misunderstood) Roles </a:t>
            </a:r>
            <a:br>
              <a:rPr lang="en-US" sz="2000" dirty="0"/>
            </a:br>
            <a:r>
              <a:rPr lang="en-US" sz="2000" dirty="0"/>
              <a:t>of Randomization and Complete Follow-Up </a:t>
            </a:r>
            <a:br>
              <a:rPr lang="en-US" sz="2000" dirty="0"/>
            </a:br>
            <a:r>
              <a:rPr lang="en-US" sz="2000" dirty="0"/>
              <a:t/>
            </a:r>
            <a:br>
              <a:rPr lang="en-US" sz="2000" dirty="0"/>
            </a:br>
            <a:r>
              <a:rPr lang="en-US" sz="2000" dirty="0"/>
              <a:t>Society for Clinical Trials, May 15, 2016, Montréal, Québec</a:t>
            </a:r>
            <a:br>
              <a:rPr lang="en-US" sz="2000" dirty="0"/>
            </a:br>
            <a:r>
              <a:rPr lang="en-US" sz="2000" dirty="0"/>
              <a:t/>
            </a:r>
            <a:br>
              <a:rPr lang="en-US" sz="2000" dirty="0"/>
            </a:br>
            <a:endParaRPr lang="en-US" sz="2000" dirty="0"/>
          </a:p>
        </p:txBody>
      </p:sp>
      <p:sp>
        <p:nvSpPr>
          <p:cNvPr id="3" name="Subtitle 2"/>
          <p:cNvSpPr>
            <a:spLocks noGrp="1"/>
          </p:cNvSpPr>
          <p:nvPr>
            <p:ph type="subTitle" idx="1"/>
          </p:nvPr>
        </p:nvSpPr>
        <p:spPr>
          <a:xfrm>
            <a:off x="1371600" y="3251260"/>
            <a:ext cx="6400800" cy="1752600"/>
          </a:xfrm>
        </p:spPr>
        <p:txBody>
          <a:bodyPr>
            <a:normAutofit fontScale="92500" lnSpcReduction="20000"/>
          </a:bodyPr>
          <a:lstStyle/>
          <a:p>
            <a:r>
              <a:rPr lang="en-US" sz="1800" b="1" dirty="0"/>
              <a:t>Presenters:</a:t>
            </a:r>
          </a:p>
          <a:p>
            <a:r>
              <a:rPr lang="en-US" sz="1800" dirty="0"/>
              <a:t>Thomas D. Cook, Department of Biostatistics and Medical Informatics, University of Wisconsin – Madison </a:t>
            </a:r>
          </a:p>
          <a:p>
            <a:r>
              <a:rPr lang="en-US" sz="1800" dirty="0"/>
              <a:t>Kevin A. </a:t>
            </a:r>
            <a:r>
              <a:rPr lang="en-US" sz="1800" dirty="0" err="1"/>
              <a:t>Buhr</a:t>
            </a:r>
            <a:r>
              <a:rPr lang="en-US" sz="1800" dirty="0"/>
              <a:t>, Department of Biostatistics and Medical Informatics, University of Wisconsin – Madison </a:t>
            </a:r>
          </a:p>
          <a:p>
            <a:r>
              <a:rPr lang="en-US" sz="1800" dirty="0"/>
              <a:t>T. Charles Casper, Departments of Pediatrics and Family and Preventive Medicine, University of Utah School of Medicine </a:t>
            </a:r>
          </a:p>
          <a:p>
            <a:endParaRPr lang="en-US" sz="1800" dirty="0"/>
          </a:p>
        </p:txBody>
      </p:sp>
      <p:sp>
        <p:nvSpPr>
          <p:cNvPr id="4" name="Date Placeholder 3"/>
          <p:cNvSpPr>
            <a:spLocks noGrp="1"/>
          </p:cNvSpPr>
          <p:nvPr>
            <p:ph type="dt" sz="half" idx="10"/>
          </p:nvPr>
        </p:nvSpPr>
        <p:spPr/>
        <p:txBody>
          <a:bodyPr/>
          <a:lstStyle/>
          <a:p>
            <a:r>
              <a:rPr lang="en-US"/>
              <a:t>1/1/2020</a:t>
            </a:r>
          </a:p>
        </p:txBody>
      </p:sp>
      <p:sp>
        <p:nvSpPr>
          <p:cNvPr id="5" name="Slide Number Placeholder 4"/>
          <p:cNvSpPr>
            <a:spLocks noGrp="1"/>
          </p:cNvSpPr>
          <p:nvPr>
            <p:ph type="sldNum" sz="quarter" idx="12"/>
          </p:nvPr>
        </p:nvSpPr>
        <p:spPr/>
        <p:txBody>
          <a:bodyPr/>
          <a:lstStyle/>
          <a:p>
            <a:fld id="{A86DC3C0-80BF-FC4D-BE0C-25AD1038F306}" type="slidenum">
              <a:rPr lang="en-US" smtClean="0"/>
              <a:t>49</a:t>
            </a:fld>
            <a:endParaRPr lang="en-US"/>
          </a:p>
        </p:txBody>
      </p:sp>
      <p:sp>
        <p:nvSpPr>
          <p:cNvPr id="8" name="TextBox 7"/>
          <p:cNvSpPr txBox="1"/>
          <p:nvPr/>
        </p:nvSpPr>
        <p:spPr>
          <a:xfrm>
            <a:off x="604574" y="711200"/>
            <a:ext cx="184666" cy="369332"/>
          </a:xfrm>
          <a:prstGeom prst="rect">
            <a:avLst/>
          </a:prstGeom>
          <a:noFill/>
        </p:spPr>
        <p:txBody>
          <a:bodyPr wrap="none" rtlCol="0">
            <a:spAutoFit/>
          </a:bodyPr>
          <a:lstStyle/>
          <a:p>
            <a:endParaRPr lang="en-US" dirty="0"/>
          </a:p>
        </p:txBody>
      </p:sp>
      <p:sp>
        <p:nvSpPr>
          <p:cNvPr id="9" name="TextBox 8"/>
          <p:cNvSpPr txBox="1"/>
          <p:nvPr/>
        </p:nvSpPr>
        <p:spPr>
          <a:xfrm>
            <a:off x="756973" y="711200"/>
            <a:ext cx="4010970" cy="369332"/>
          </a:xfrm>
          <a:prstGeom prst="rect">
            <a:avLst/>
          </a:prstGeom>
          <a:noFill/>
        </p:spPr>
        <p:txBody>
          <a:bodyPr wrap="square" rtlCol="0">
            <a:spAutoFit/>
          </a:bodyPr>
          <a:lstStyle/>
          <a:p>
            <a:r>
              <a:rPr lang="en-US" dirty="0">
                <a:solidFill>
                  <a:schemeClr val="accent2"/>
                </a:solidFill>
              </a:rPr>
              <a:t>Acknowledgement:  Lecture 1 resource:  </a:t>
            </a:r>
          </a:p>
        </p:txBody>
      </p:sp>
    </p:spTree>
    <p:extLst>
      <p:ext uri="{BB962C8B-B14F-4D97-AF65-F5344CB8AC3E}">
        <p14:creationId xmlns:p14="http://schemas.microsoft.com/office/powerpoint/2010/main" val="2674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8638"/>
            <a:ext cx="8229600" cy="5241603"/>
          </a:xfrm>
        </p:spPr>
        <p:txBody>
          <a:bodyPr>
            <a:normAutofit fontScale="85000" lnSpcReduction="10000"/>
          </a:bodyPr>
          <a:lstStyle/>
          <a:p>
            <a:pPr marL="0" indent="0">
              <a:buNone/>
            </a:pPr>
            <a:r>
              <a:rPr lang="en-US" sz="2800" b="1" dirty="0">
                <a:solidFill>
                  <a:schemeClr val="accent2"/>
                </a:solidFill>
              </a:rPr>
              <a:t>I. RCT Goals and Pitfalls </a:t>
            </a:r>
          </a:p>
          <a:p>
            <a:pPr marL="0" indent="0">
              <a:buNone/>
            </a:pPr>
            <a:endParaRPr lang="en-US" sz="3600" b="1" dirty="0"/>
          </a:p>
          <a:p>
            <a:pPr marL="0" indent="0">
              <a:buNone/>
            </a:pPr>
            <a:r>
              <a:rPr lang="en-US" sz="2800" b="1" dirty="0"/>
              <a:t>Conventions and Context for Classical RCTs </a:t>
            </a:r>
          </a:p>
          <a:p>
            <a:pPr marL="0" indent="0">
              <a:buNone/>
            </a:pPr>
            <a:endParaRPr lang="en-US" b="1" dirty="0"/>
          </a:p>
          <a:p>
            <a:pPr marL="0" indent="0">
              <a:buNone/>
            </a:pPr>
            <a:r>
              <a:rPr lang="en-US" sz="2600" dirty="0"/>
              <a:t>For the purpose of this lecture, we will consider trials in which we have </a:t>
            </a:r>
          </a:p>
          <a:p>
            <a:r>
              <a:rPr lang="en-US" sz="2600" dirty="0"/>
              <a:t>two treatments (study “arms”):  </a:t>
            </a:r>
            <a:r>
              <a:rPr lang="en-US" sz="2600" dirty="0">
                <a:solidFill>
                  <a:srgbClr val="008000"/>
                </a:solidFill>
              </a:rPr>
              <a:t>control (C)</a:t>
            </a:r>
            <a:r>
              <a:rPr lang="en-US" sz="2600" dirty="0"/>
              <a:t> and </a:t>
            </a:r>
            <a:r>
              <a:rPr lang="en-US" sz="2600" dirty="0">
                <a:solidFill>
                  <a:srgbClr val="008000"/>
                </a:solidFill>
              </a:rPr>
              <a:t>experimental (E) </a:t>
            </a:r>
          </a:p>
          <a:p>
            <a:r>
              <a:rPr lang="en-US" sz="2600" dirty="0"/>
              <a:t>a single primary outcome of interest </a:t>
            </a:r>
          </a:p>
          <a:p>
            <a:r>
              <a:rPr lang="en-US" sz="2600" dirty="0"/>
              <a:t>each subject assigned a single treatment </a:t>
            </a:r>
          </a:p>
          <a:p>
            <a:r>
              <a:rPr lang="en-US" sz="2600" u="sng" dirty="0" smtClean="0"/>
              <a:t>Research </a:t>
            </a:r>
            <a:r>
              <a:rPr lang="en-US" sz="2600" u="sng" dirty="0"/>
              <a:t>Question</a:t>
            </a:r>
            <a:r>
              <a:rPr lang="en-US" sz="2600" dirty="0"/>
              <a:t>:  </a:t>
            </a:r>
            <a:r>
              <a:rPr lang="en-US" sz="2600" dirty="0" smtClean="0">
                <a:solidFill>
                  <a:srgbClr val="0000FF"/>
                </a:solidFill>
              </a:rPr>
              <a:t>Is </a:t>
            </a:r>
            <a:r>
              <a:rPr lang="en-US" sz="2600" dirty="0">
                <a:solidFill>
                  <a:srgbClr val="0000FF"/>
                </a:solidFill>
              </a:rPr>
              <a:t>treatment E </a:t>
            </a:r>
            <a:r>
              <a:rPr lang="en-US" sz="2600" i="1" dirty="0">
                <a:solidFill>
                  <a:srgbClr val="0000FF"/>
                </a:solidFill>
              </a:rPr>
              <a:t>superior</a:t>
            </a:r>
            <a:r>
              <a:rPr lang="en-US" sz="2600" dirty="0">
                <a:solidFill>
                  <a:srgbClr val="0000FF"/>
                </a:solidFill>
              </a:rPr>
              <a:t> to treatment C? </a:t>
            </a:r>
          </a:p>
          <a:p>
            <a:r>
              <a:rPr lang="en-US" sz="2600" u="sng" dirty="0" smtClean="0"/>
              <a:t>Statistical Question</a:t>
            </a:r>
            <a:r>
              <a:rPr lang="en-US" sz="2600" dirty="0" smtClean="0"/>
              <a:t>:  </a:t>
            </a:r>
            <a:r>
              <a:rPr lang="en-US" sz="2600" dirty="0" smtClean="0">
                <a:solidFill>
                  <a:srgbClr val="0000FF"/>
                </a:solidFill>
              </a:rPr>
              <a:t>Is mean</a:t>
            </a:r>
            <a:r>
              <a:rPr lang="en-US" sz="2600" dirty="0">
                <a:solidFill>
                  <a:srgbClr val="0000FF"/>
                </a:solidFill>
              </a:rPr>
              <a:t> </a:t>
            </a:r>
            <a:r>
              <a:rPr lang="en-US" sz="2600" dirty="0" smtClean="0">
                <a:solidFill>
                  <a:srgbClr val="0000FF"/>
                </a:solidFill>
              </a:rPr>
              <a:t>Y</a:t>
            </a:r>
            <a:r>
              <a:rPr lang="en-US" sz="2600" baseline="-25000" dirty="0" smtClean="0">
                <a:solidFill>
                  <a:srgbClr val="0000FF"/>
                </a:solidFill>
              </a:rPr>
              <a:t>E</a:t>
            </a:r>
            <a:r>
              <a:rPr lang="en-US" sz="2600" dirty="0" smtClean="0">
                <a:solidFill>
                  <a:srgbClr val="0000FF"/>
                </a:solidFill>
              </a:rPr>
              <a:t> </a:t>
            </a:r>
            <a:r>
              <a:rPr lang="en-US" sz="2600" i="1" dirty="0" smtClean="0">
                <a:solidFill>
                  <a:srgbClr val="0000FF"/>
                </a:solidFill>
              </a:rPr>
              <a:t>&gt;</a:t>
            </a:r>
            <a:r>
              <a:rPr lang="en-US" sz="2600" dirty="0">
                <a:solidFill>
                  <a:srgbClr val="0000FF"/>
                </a:solidFill>
              </a:rPr>
              <a:t> </a:t>
            </a:r>
            <a:r>
              <a:rPr lang="en-US" sz="2600" dirty="0" smtClean="0">
                <a:solidFill>
                  <a:srgbClr val="0000FF"/>
                </a:solidFill>
              </a:rPr>
              <a:t>mean Y</a:t>
            </a:r>
            <a:r>
              <a:rPr lang="en-US" sz="2600" baseline="-25000" dirty="0" smtClean="0">
                <a:solidFill>
                  <a:srgbClr val="0000FF"/>
                </a:solidFill>
              </a:rPr>
              <a:t>C</a:t>
            </a:r>
            <a:r>
              <a:rPr lang="en-US" sz="2600" dirty="0">
                <a:solidFill>
                  <a:srgbClr val="0000FF"/>
                </a:solidFill>
              </a:rPr>
              <a:t>? </a:t>
            </a:r>
            <a:r>
              <a:rPr lang="en-US" sz="2600" dirty="0" smtClean="0"/>
              <a:t> </a:t>
            </a:r>
            <a:endParaRPr lang="en-US" sz="2600" dirty="0"/>
          </a:p>
          <a:p>
            <a:pPr marL="0" indent="0">
              <a:buNone/>
            </a:pPr>
            <a:endParaRPr lang="en-US" sz="2600" dirty="0"/>
          </a:p>
          <a:p>
            <a:pPr marL="0" indent="0">
              <a:buNone/>
            </a:pPr>
            <a:r>
              <a:rPr lang="en-US" sz="2600" dirty="0"/>
              <a:t>Focus today on hypothesis testing rather than estimation. </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a:t>1/1/2020</a:t>
            </a:r>
          </a:p>
        </p:txBody>
      </p:sp>
      <p:sp>
        <p:nvSpPr>
          <p:cNvPr id="5" name="Slide Number Placeholder 4"/>
          <p:cNvSpPr>
            <a:spLocks noGrp="1"/>
          </p:cNvSpPr>
          <p:nvPr>
            <p:ph type="sldNum" sz="quarter" idx="12"/>
          </p:nvPr>
        </p:nvSpPr>
        <p:spPr/>
        <p:txBody>
          <a:bodyPr/>
          <a:lstStyle/>
          <a:p>
            <a:fld id="{A86DC3C0-80BF-FC4D-BE0C-25AD1038F306}" type="slidenum">
              <a:rPr lang="en-US" smtClean="0"/>
              <a:t>5</a:t>
            </a:fld>
            <a:endParaRPr lang="en-US"/>
          </a:p>
        </p:txBody>
      </p:sp>
    </p:spTree>
    <p:extLst>
      <p:ext uri="{BB962C8B-B14F-4D97-AF65-F5344CB8AC3E}">
        <p14:creationId xmlns:p14="http://schemas.microsoft.com/office/powerpoint/2010/main" val="758406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3679"/>
            <a:ext cx="8229600" cy="5053604"/>
          </a:xfrm>
        </p:spPr>
        <p:txBody>
          <a:bodyPr>
            <a:normAutofit fontScale="70000" lnSpcReduction="20000"/>
          </a:bodyPr>
          <a:lstStyle/>
          <a:p>
            <a:pPr marL="0" indent="0">
              <a:buNone/>
            </a:pPr>
            <a:r>
              <a:rPr lang="en-US" i="1" dirty="0"/>
              <a:t>Bias = True value </a:t>
            </a:r>
            <a:r>
              <a:rPr lang="mr-IN" i="1" dirty="0"/>
              <a:t>–</a:t>
            </a:r>
            <a:r>
              <a:rPr lang="en-US" i="1" dirty="0"/>
              <a:t> Measured value</a:t>
            </a:r>
          </a:p>
          <a:p>
            <a:pPr marL="0" indent="0">
              <a:buNone/>
            </a:pPr>
            <a:endParaRPr lang="en-US" dirty="0"/>
          </a:p>
          <a:p>
            <a:pPr marL="0" indent="0">
              <a:buNone/>
            </a:pPr>
            <a:r>
              <a:rPr lang="en-US" dirty="0"/>
              <a:t>All </a:t>
            </a:r>
            <a:r>
              <a:rPr lang="en-US" u="sng" dirty="0"/>
              <a:t>experimental uncertainty</a:t>
            </a:r>
            <a:r>
              <a:rPr lang="en-US" dirty="0"/>
              <a:t> is due to either random errors or systematic errors.</a:t>
            </a:r>
          </a:p>
          <a:p>
            <a:r>
              <a:rPr lang="en-US" b="1" dirty="0"/>
              <a:t>Random errors</a:t>
            </a:r>
            <a:r>
              <a:rPr lang="en-US" dirty="0"/>
              <a:t> are statistical fluctuations (in either direction) in the measured data due to the precision limitations of the measurement device. Random errors usually result from the experimenter's inability to take the same measurement in exactly the same way to get exact the same number. </a:t>
            </a:r>
          </a:p>
          <a:p>
            <a:r>
              <a:rPr lang="en-US" b="1" dirty="0"/>
              <a:t>Systematic errors</a:t>
            </a:r>
            <a:r>
              <a:rPr lang="en-US" dirty="0"/>
              <a:t>, by contrast, are reproducible inaccuracies that are consistently in the same direction. Systematic errors are often due to a problem which persists throughout the entire experiment.</a:t>
            </a:r>
          </a:p>
          <a:p>
            <a:pPr marL="0" indent="0">
              <a:buNone/>
            </a:pPr>
            <a:endParaRPr lang="en-US" sz="1700" dirty="0"/>
          </a:p>
          <a:p>
            <a:pPr marL="0" indent="0">
              <a:buNone/>
            </a:pPr>
            <a:r>
              <a:rPr lang="en-US" dirty="0"/>
              <a:t>Note that systematic and random errors refer to problems associated with making measurements. </a:t>
            </a:r>
            <a:r>
              <a:rPr lang="en-US" b="1" i="1" dirty="0"/>
              <a:t>Mistakes</a:t>
            </a:r>
            <a:r>
              <a:rPr lang="en-US" dirty="0"/>
              <a:t> made in the calculations or in reading the instrument </a:t>
            </a:r>
            <a:r>
              <a:rPr lang="en-US" b="1" i="1" dirty="0"/>
              <a:t>are not considered in error analysis</a:t>
            </a:r>
            <a:r>
              <a:rPr lang="en-US" dirty="0"/>
              <a:t>. It is assumed that the experimenters are careful and competent!</a:t>
            </a:r>
          </a:p>
        </p:txBody>
      </p:sp>
      <p:sp>
        <p:nvSpPr>
          <p:cNvPr id="4" name="Date Placeholder 3"/>
          <p:cNvSpPr>
            <a:spLocks noGrp="1"/>
          </p:cNvSpPr>
          <p:nvPr>
            <p:ph type="dt" sz="half" idx="10"/>
          </p:nvPr>
        </p:nvSpPr>
        <p:spPr/>
        <p:txBody>
          <a:bodyPr/>
          <a:lstStyle/>
          <a:p>
            <a:r>
              <a:rPr lang="en-US"/>
              <a:t>1/1/2020</a:t>
            </a:r>
          </a:p>
        </p:txBody>
      </p:sp>
      <p:sp>
        <p:nvSpPr>
          <p:cNvPr id="5" name="Slide Number Placeholder 4"/>
          <p:cNvSpPr>
            <a:spLocks noGrp="1"/>
          </p:cNvSpPr>
          <p:nvPr>
            <p:ph type="sldNum" sz="quarter" idx="12"/>
          </p:nvPr>
        </p:nvSpPr>
        <p:spPr/>
        <p:txBody>
          <a:bodyPr/>
          <a:lstStyle/>
          <a:p>
            <a:fld id="{A86DC3C0-80BF-FC4D-BE0C-25AD1038F306}" type="slidenum">
              <a:rPr lang="en-US" smtClean="0"/>
              <a:t>6</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081555797"/>
              </p:ext>
            </p:extLst>
          </p:nvPr>
        </p:nvGraphicFramePr>
        <p:xfrm>
          <a:off x="457200" y="414654"/>
          <a:ext cx="8229600" cy="441960"/>
        </p:xfrm>
        <a:graphic>
          <a:graphicData uri="http://schemas.openxmlformats.org/drawingml/2006/table">
            <a:tbl>
              <a:tblPr firstRow="1" bandRow="1">
                <a:tableStyleId>{5C22544A-7EE6-4342-B048-85BDC9FD1C3A}</a:tableStyleId>
              </a:tblPr>
              <a:tblGrid>
                <a:gridCol w="8229600">
                  <a:extLst>
                    <a:ext uri="{9D8B030D-6E8A-4147-A177-3AD203B41FA5}">
                      <a16:colId xmlns="" xmlns:a16="http://schemas.microsoft.com/office/drawing/2014/main" val="20000"/>
                    </a:ext>
                  </a:extLst>
                </a:gridCol>
              </a:tblGrid>
              <a:tr h="3395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300" b="1" dirty="0"/>
                        <a:t>Two types of measurement error, random and systematic </a:t>
                      </a:r>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1075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fontScale="92500"/>
          </a:bodyPr>
          <a:lstStyle/>
          <a:p>
            <a:pPr marL="0" indent="0">
              <a:buNone/>
            </a:pPr>
            <a:r>
              <a:rPr lang="en-US" sz="2400" b="1" dirty="0">
                <a:effectLst/>
              </a:rPr>
              <a:t>What is a </a:t>
            </a:r>
            <a:r>
              <a:rPr lang="en-US" sz="2400" b="1" i="1" dirty="0">
                <a:effectLst/>
              </a:rPr>
              <a:t>Valid Trial?</a:t>
            </a:r>
            <a:endParaRPr lang="en-US" sz="2400" b="1" dirty="0">
              <a:effectLst/>
            </a:endParaRPr>
          </a:p>
          <a:p>
            <a:pPr marL="0" indent="0">
              <a:buNone/>
            </a:pPr>
            <a:r>
              <a:rPr lang="en-US" sz="2400" dirty="0">
                <a:effectLst/>
              </a:rPr>
              <a:t>Definition … </a:t>
            </a:r>
          </a:p>
          <a:p>
            <a:pPr marL="400050" lvl="1" indent="0">
              <a:buNone/>
            </a:pPr>
            <a:r>
              <a:rPr lang="en-US" sz="2400" dirty="0">
                <a:solidFill>
                  <a:srgbClr val="008000"/>
                </a:solidFill>
                <a:effectLst/>
              </a:rPr>
              <a:t>A </a:t>
            </a:r>
            <a:r>
              <a:rPr lang="en-US" sz="2400" i="1" dirty="0">
                <a:solidFill>
                  <a:srgbClr val="008000"/>
                </a:solidFill>
                <a:effectLst/>
              </a:rPr>
              <a:t>valid trial</a:t>
            </a:r>
            <a:r>
              <a:rPr lang="en-US" sz="2400" dirty="0">
                <a:solidFill>
                  <a:srgbClr val="008000"/>
                </a:solidFill>
                <a:effectLst/>
              </a:rPr>
              <a:t> is a trial that establishes, up to a predetermined level of </a:t>
            </a:r>
            <a:r>
              <a:rPr lang="en-US" sz="2400" i="1" dirty="0">
                <a:solidFill>
                  <a:srgbClr val="008000"/>
                </a:solidFill>
                <a:effectLst/>
              </a:rPr>
              <a:t>statistical certainty</a:t>
            </a:r>
            <a:r>
              <a:rPr lang="en-US" sz="2400" dirty="0">
                <a:solidFill>
                  <a:srgbClr val="008000"/>
                </a:solidFill>
                <a:effectLst/>
              </a:rPr>
              <a:t>, whether an experimental treatment is superior (or non-inferior) to a control treatment. </a:t>
            </a:r>
          </a:p>
          <a:p>
            <a:pPr marL="0" indent="0">
              <a:buNone/>
            </a:pPr>
            <a:r>
              <a:rPr lang="en-US" sz="2400" dirty="0">
                <a:effectLst/>
              </a:rPr>
              <a:t>Importantly, the </a:t>
            </a:r>
            <a:r>
              <a:rPr lang="en-US" sz="2400" i="1" dirty="0">
                <a:effectLst/>
              </a:rPr>
              <a:t>sole</a:t>
            </a:r>
            <a:r>
              <a:rPr lang="en-US" sz="2400" dirty="0">
                <a:effectLst/>
              </a:rPr>
              <a:t> source of uncertainty allowed by this definition is </a:t>
            </a:r>
            <a:r>
              <a:rPr lang="en-US" sz="2400" i="1" dirty="0">
                <a:effectLst/>
              </a:rPr>
              <a:t>statistical,</a:t>
            </a:r>
            <a:r>
              <a:rPr lang="en-US" sz="2400" dirty="0">
                <a:effectLst/>
              </a:rPr>
              <a:t> by which we mean </a:t>
            </a:r>
            <a:r>
              <a:rPr lang="en-US" sz="2400" i="1" dirty="0">
                <a:effectLst/>
              </a:rPr>
              <a:t>non-systematic, random variation</a:t>
            </a:r>
            <a:r>
              <a:rPr lang="en-US" sz="2400" dirty="0">
                <a:effectLst/>
              </a:rPr>
              <a:t>. </a:t>
            </a:r>
          </a:p>
          <a:p>
            <a:pPr marL="0" indent="0">
              <a:buNone/>
            </a:pPr>
            <a:endParaRPr lang="en-US" sz="1800" dirty="0">
              <a:effectLst/>
            </a:endParaRPr>
          </a:p>
          <a:p>
            <a:pPr marL="0" indent="0">
              <a:buNone/>
            </a:pPr>
            <a:r>
              <a:rPr lang="en-US" sz="2400" dirty="0">
                <a:effectLst/>
              </a:rPr>
              <a:t>Therefore, the </a:t>
            </a:r>
            <a:r>
              <a:rPr lang="en-US" sz="2400" u="sng" dirty="0">
                <a:effectLst/>
              </a:rPr>
              <a:t>Goals of an investigator conducting a valid trial</a:t>
            </a:r>
            <a:r>
              <a:rPr lang="en-US" sz="2400" dirty="0">
                <a:effectLst/>
              </a:rPr>
              <a:t> are to: </a:t>
            </a:r>
          </a:p>
          <a:p>
            <a:r>
              <a:rPr lang="en-US" sz="2400" dirty="0">
                <a:solidFill>
                  <a:srgbClr val="0000FF"/>
                </a:solidFill>
                <a:effectLst/>
              </a:rPr>
              <a:t>limit the impact of </a:t>
            </a:r>
            <a:r>
              <a:rPr lang="en-US" sz="2400" b="1" dirty="0">
                <a:solidFill>
                  <a:srgbClr val="0000FF"/>
                </a:solidFill>
                <a:effectLst/>
              </a:rPr>
              <a:t>random variation</a:t>
            </a:r>
            <a:r>
              <a:rPr lang="en-US" sz="2400" dirty="0">
                <a:solidFill>
                  <a:srgbClr val="0000FF"/>
                </a:solidFill>
                <a:effectLst/>
              </a:rPr>
              <a:t>, in particular by ensuring that the trial has sufficient sample size </a:t>
            </a:r>
          </a:p>
          <a:p>
            <a:r>
              <a:rPr lang="en-US" sz="2400" i="1" dirty="0">
                <a:solidFill>
                  <a:srgbClr val="0000FF"/>
                </a:solidFill>
                <a:effectLst/>
              </a:rPr>
              <a:t>eliminate</a:t>
            </a:r>
            <a:r>
              <a:rPr lang="en-US" sz="2400" dirty="0">
                <a:solidFill>
                  <a:srgbClr val="0000FF"/>
                </a:solidFill>
                <a:effectLst/>
              </a:rPr>
              <a:t> (to the greatest extent possible) all other sources of uncertainty. </a:t>
            </a:r>
          </a:p>
          <a:p>
            <a:pPr marL="0" indent="0">
              <a:buNone/>
            </a:pPr>
            <a:r>
              <a:rPr lang="en-US" sz="2400" dirty="0">
                <a:effectLst/>
              </a:rPr>
              <a:t>If </a:t>
            </a:r>
            <a:r>
              <a:rPr lang="en-US" sz="2400" i="1" dirty="0">
                <a:effectLst/>
              </a:rPr>
              <a:t>any</a:t>
            </a:r>
            <a:r>
              <a:rPr lang="en-US" sz="2400" dirty="0">
                <a:effectLst/>
              </a:rPr>
              <a:t> </a:t>
            </a:r>
            <a:r>
              <a:rPr lang="en-US" sz="2400" b="1" dirty="0">
                <a:effectLst/>
              </a:rPr>
              <a:t>systematic</a:t>
            </a:r>
            <a:r>
              <a:rPr lang="en-US" sz="2400" dirty="0">
                <a:effectLst/>
              </a:rPr>
              <a:t> sources of uncertainty remain, the validity of the trial is diminished, and whether the trial is salvageable will depend on a </a:t>
            </a:r>
            <a:r>
              <a:rPr lang="en-US" sz="2400" i="1" dirty="0">
                <a:effectLst/>
              </a:rPr>
              <a:t>subjective</a:t>
            </a:r>
            <a:r>
              <a:rPr lang="en-US" sz="2400" dirty="0">
                <a:effectLst/>
              </a:rPr>
              <a:t> assessment of the potential impact of the systematic error. </a:t>
            </a:r>
          </a:p>
          <a:p>
            <a:pPr marL="0" indent="0">
              <a:buNone/>
            </a:pPr>
            <a:endParaRPr lang="en-US" sz="1800" dirty="0">
              <a:effectLst/>
            </a:endParaRPr>
          </a:p>
          <a:p>
            <a:pPr marL="0" indent="0">
              <a:buNone/>
            </a:pPr>
            <a:endParaRPr lang="en-US" sz="1800" dirty="0">
              <a:effectLst/>
            </a:endParaRPr>
          </a:p>
          <a:p>
            <a:pPr marL="0" indent="0">
              <a:buNone/>
            </a:pPr>
            <a:endParaRPr lang="en-US" sz="1800" dirty="0"/>
          </a:p>
        </p:txBody>
      </p:sp>
      <p:sp>
        <p:nvSpPr>
          <p:cNvPr id="5" name="Date Placeholder 4"/>
          <p:cNvSpPr>
            <a:spLocks noGrp="1"/>
          </p:cNvSpPr>
          <p:nvPr>
            <p:ph type="dt" sz="half" idx="10"/>
          </p:nvPr>
        </p:nvSpPr>
        <p:spPr/>
        <p:txBody>
          <a:bodyPr/>
          <a:lstStyle/>
          <a:p>
            <a:r>
              <a:rPr lang="en-US"/>
              <a:t>1/1/2020</a:t>
            </a:r>
          </a:p>
        </p:txBody>
      </p:sp>
      <p:sp>
        <p:nvSpPr>
          <p:cNvPr id="6" name="Slide Number Placeholder 5"/>
          <p:cNvSpPr>
            <a:spLocks noGrp="1"/>
          </p:cNvSpPr>
          <p:nvPr>
            <p:ph type="sldNum" sz="quarter" idx="12"/>
          </p:nvPr>
        </p:nvSpPr>
        <p:spPr/>
        <p:txBody>
          <a:bodyPr/>
          <a:lstStyle/>
          <a:p>
            <a:fld id="{A86DC3C0-80BF-FC4D-BE0C-25AD1038F306}" type="slidenum">
              <a:rPr lang="en-US" smtClean="0"/>
              <a:t>7</a:t>
            </a:fld>
            <a:endParaRPr lang="en-US"/>
          </a:p>
        </p:txBody>
      </p:sp>
    </p:spTree>
    <p:extLst>
      <p:ext uri="{BB962C8B-B14F-4D97-AF65-F5344CB8AC3E}">
        <p14:creationId xmlns:p14="http://schemas.microsoft.com/office/powerpoint/2010/main" val="426012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7193"/>
            <a:ext cx="8229600" cy="5849958"/>
          </a:xfrm>
        </p:spPr>
        <p:txBody>
          <a:bodyPr>
            <a:normAutofit/>
          </a:bodyPr>
          <a:lstStyle/>
          <a:p>
            <a:pPr marL="0" indent="0">
              <a:buNone/>
            </a:pPr>
            <a:r>
              <a:rPr lang="en-US" sz="2000" b="1" dirty="0"/>
              <a:t>How to minimize experimental error: some examples</a:t>
            </a:r>
          </a:p>
        </p:txBody>
      </p:sp>
      <p:sp>
        <p:nvSpPr>
          <p:cNvPr id="4" name="Date Placeholder 3"/>
          <p:cNvSpPr>
            <a:spLocks noGrp="1"/>
          </p:cNvSpPr>
          <p:nvPr>
            <p:ph type="dt" sz="half" idx="10"/>
          </p:nvPr>
        </p:nvSpPr>
        <p:spPr/>
        <p:txBody>
          <a:bodyPr/>
          <a:lstStyle/>
          <a:p>
            <a:r>
              <a:rPr lang="en-US"/>
              <a:t>1/1/2020</a:t>
            </a:r>
          </a:p>
        </p:txBody>
      </p:sp>
      <p:sp>
        <p:nvSpPr>
          <p:cNvPr id="5" name="Slide Number Placeholder 4"/>
          <p:cNvSpPr>
            <a:spLocks noGrp="1"/>
          </p:cNvSpPr>
          <p:nvPr>
            <p:ph type="sldNum" sz="quarter" idx="12"/>
          </p:nvPr>
        </p:nvSpPr>
        <p:spPr/>
        <p:txBody>
          <a:bodyPr/>
          <a:lstStyle/>
          <a:p>
            <a:fld id="{A86DC3C0-80BF-FC4D-BE0C-25AD1038F306}" type="slidenum">
              <a:rPr lang="en-US" smtClean="0"/>
              <a:t>8</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784895532"/>
              </p:ext>
            </p:extLst>
          </p:nvPr>
        </p:nvGraphicFramePr>
        <p:xfrm>
          <a:off x="533400" y="1108075"/>
          <a:ext cx="8153400" cy="5491480"/>
        </p:xfrm>
        <a:graphic>
          <a:graphicData uri="http://schemas.openxmlformats.org/drawingml/2006/table">
            <a:tbl>
              <a:tblPr firstRow="1" bandRow="1">
                <a:tableStyleId>{5C22544A-7EE6-4342-B048-85BDC9FD1C3A}</a:tableStyleId>
              </a:tblPr>
              <a:tblGrid>
                <a:gridCol w="1219200">
                  <a:extLst>
                    <a:ext uri="{9D8B030D-6E8A-4147-A177-3AD203B41FA5}">
                      <a16:colId xmlns="" xmlns:a16="http://schemas.microsoft.com/office/drawing/2014/main" val="20000"/>
                    </a:ext>
                  </a:extLst>
                </a:gridCol>
                <a:gridCol w="3136900">
                  <a:extLst>
                    <a:ext uri="{9D8B030D-6E8A-4147-A177-3AD203B41FA5}">
                      <a16:colId xmlns="" xmlns:a16="http://schemas.microsoft.com/office/drawing/2014/main" val="20001"/>
                    </a:ext>
                  </a:extLst>
                </a:gridCol>
                <a:gridCol w="3797300">
                  <a:extLst>
                    <a:ext uri="{9D8B030D-6E8A-4147-A177-3AD203B41FA5}">
                      <a16:colId xmlns="" xmlns:a16="http://schemas.microsoft.com/office/drawing/2014/main" val="20002"/>
                    </a:ext>
                  </a:extLst>
                </a:gridCol>
              </a:tblGrid>
              <a:tr h="370840">
                <a:tc>
                  <a:txBody>
                    <a:bodyPr/>
                    <a:lstStyle/>
                    <a:p>
                      <a:r>
                        <a:rPr lang="en-US" b="1" dirty="0"/>
                        <a:t>Type</a:t>
                      </a:r>
                      <a:endParaRPr lang="en-US" dirty="0"/>
                    </a:p>
                  </a:txBody>
                  <a:tcPr/>
                </a:tc>
                <a:tc>
                  <a:txBody>
                    <a:bodyPr/>
                    <a:lstStyle/>
                    <a:p>
                      <a:r>
                        <a:rPr lang="en-US" b="1" dirty="0"/>
                        <a:t>Example</a:t>
                      </a:r>
                      <a:endParaRPr lang="en-US" dirty="0"/>
                    </a:p>
                  </a:txBody>
                  <a:tcPr/>
                </a:tc>
                <a:tc>
                  <a:txBody>
                    <a:bodyPr/>
                    <a:lstStyle/>
                    <a:p>
                      <a:r>
                        <a:rPr lang="en-US" b="1" dirty="0"/>
                        <a:t>How to minimize it</a:t>
                      </a:r>
                      <a:r>
                        <a:rPr lang="en-US" dirty="0"/>
                        <a:t> </a:t>
                      </a:r>
                    </a:p>
                  </a:txBody>
                  <a:tcPr/>
                </a:tc>
                <a:extLst>
                  <a:ext uri="{0D108BD9-81ED-4DB2-BD59-A6C34878D82A}">
                    <a16:rowId xmlns="" xmlns:a16="http://schemas.microsoft.com/office/drawing/2014/main" val="10000"/>
                  </a:ext>
                </a:extLst>
              </a:tr>
              <a:tr h="370840">
                <a:tc>
                  <a:txBody>
                    <a:bodyPr/>
                    <a:lstStyle/>
                    <a:p>
                      <a:r>
                        <a:rPr lang="en-US" b="1" dirty="0"/>
                        <a:t>Random errors </a:t>
                      </a:r>
                      <a:endParaRPr lang="en-US" dirty="0"/>
                    </a:p>
                  </a:txBody>
                  <a:tcPr/>
                </a:tc>
                <a:tc>
                  <a:txBody>
                    <a:bodyPr/>
                    <a:lstStyle/>
                    <a:p>
                      <a:r>
                        <a:rPr lang="en-US" sz="1800" dirty="0"/>
                        <a:t>You measure the </a:t>
                      </a:r>
                      <a:r>
                        <a:rPr lang="en-US" sz="1800" dirty="0" smtClean="0"/>
                        <a:t>weight of a baby three </a:t>
                      </a:r>
                      <a:r>
                        <a:rPr lang="en-US" sz="1800" dirty="0"/>
                        <a:t>times using the same balance and get slightly different values: </a:t>
                      </a:r>
                      <a:endParaRPr lang="en-US" sz="1800" dirty="0" smtClean="0"/>
                    </a:p>
                    <a:p>
                      <a:r>
                        <a:rPr lang="en-US" sz="1800" dirty="0" smtClean="0"/>
                        <a:t>7.46</a:t>
                      </a:r>
                      <a:r>
                        <a:rPr lang="en-US" sz="1800" dirty="0"/>
                        <a:t> </a:t>
                      </a:r>
                      <a:r>
                        <a:rPr lang="en-US" sz="1800" dirty="0" err="1" smtClean="0"/>
                        <a:t>lb</a:t>
                      </a:r>
                      <a:r>
                        <a:rPr lang="en-US" sz="1800" dirty="0" smtClean="0"/>
                        <a:t>, 7.42</a:t>
                      </a:r>
                      <a:r>
                        <a:rPr lang="en-US" sz="1800" dirty="0"/>
                        <a:t> </a:t>
                      </a:r>
                      <a:r>
                        <a:rPr lang="en-US" sz="1800" dirty="0" err="1" smtClean="0"/>
                        <a:t>lb</a:t>
                      </a:r>
                      <a:r>
                        <a:rPr lang="en-US" sz="1800" dirty="0" smtClean="0"/>
                        <a:t>, 7.44</a:t>
                      </a:r>
                      <a:r>
                        <a:rPr lang="en-US" sz="1800" dirty="0"/>
                        <a:t> </a:t>
                      </a:r>
                      <a:r>
                        <a:rPr lang="en-US" sz="1800" dirty="0" err="1" smtClean="0"/>
                        <a:t>lb</a:t>
                      </a:r>
                      <a:r>
                        <a:rPr lang="en-US" sz="1800" dirty="0" smtClean="0"/>
                        <a:t> </a:t>
                      </a:r>
                      <a:endParaRPr lang="en-US" sz="1800" dirty="0"/>
                    </a:p>
                  </a:txBody>
                  <a:tcPr/>
                </a:tc>
                <a:tc>
                  <a:txBody>
                    <a:bodyPr/>
                    <a:lstStyle/>
                    <a:p>
                      <a:r>
                        <a:rPr lang="en-US" dirty="0"/>
                        <a:t>Take more data. </a:t>
                      </a:r>
                      <a:r>
                        <a:rPr lang="en-US" b="1" dirty="0"/>
                        <a:t>Random errors</a:t>
                      </a:r>
                      <a:r>
                        <a:rPr lang="en-US" dirty="0"/>
                        <a:t> </a:t>
                      </a:r>
                      <a:r>
                        <a:rPr lang="en-US" dirty="0">
                          <a:solidFill>
                            <a:srgbClr val="FF0000"/>
                          </a:solidFill>
                        </a:rPr>
                        <a:t>can be evaluated through statistical analysis </a:t>
                      </a:r>
                      <a:r>
                        <a:rPr lang="en-US" dirty="0"/>
                        <a:t>and can be reduced by averaging over a large number of observations. </a:t>
                      </a:r>
                    </a:p>
                  </a:txBody>
                  <a:tcPr/>
                </a:tc>
                <a:extLst>
                  <a:ext uri="{0D108BD9-81ED-4DB2-BD59-A6C34878D82A}">
                    <a16:rowId xmlns="" xmlns:a16="http://schemas.microsoft.com/office/drawing/2014/main" val="10001"/>
                  </a:ext>
                </a:extLst>
              </a:tr>
              <a:tr h="370840">
                <a:tc>
                  <a:txBody>
                    <a:bodyPr/>
                    <a:lstStyle/>
                    <a:p>
                      <a:r>
                        <a:rPr lang="en-US" b="1" dirty="0"/>
                        <a:t>Systematic errors</a:t>
                      </a:r>
                      <a:r>
                        <a:rPr lang="en-US" dirty="0"/>
                        <a:t>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 In a multi-site </a:t>
                      </a:r>
                      <a:r>
                        <a:rPr lang="en-US" baseline="0" dirty="0"/>
                        <a:t>trial, investigators at some sites interpret and apply the protocol differently than at other sites.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 Over the course of a trial, the central lab modifies the procedure for evaluating the primary outcome.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In a cluster randomized</a:t>
                      </a:r>
                      <a:r>
                        <a:rPr lang="en-US" baseline="0" dirty="0"/>
                        <a:t> trial, clinicians’ adherence to practice guidelines varies. </a:t>
                      </a:r>
                      <a:r>
                        <a:rPr lang="en-US" dirty="0"/>
                        <a:t> </a:t>
                      </a:r>
                    </a:p>
                  </a:txBody>
                  <a:tcPr/>
                </a:tc>
                <a:tc>
                  <a:txBody>
                    <a:bodyPr/>
                    <a:lstStyle/>
                    <a:p>
                      <a:pPr marL="0" indent="0">
                        <a:buNone/>
                      </a:pPr>
                      <a:r>
                        <a:rPr lang="en-US" b="1" dirty="0"/>
                        <a:t>Systematic errors</a:t>
                      </a:r>
                      <a:r>
                        <a:rPr lang="en-US" dirty="0"/>
                        <a:t> are difficult to detect and </a:t>
                      </a:r>
                      <a:r>
                        <a:rPr lang="en-US" dirty="0">
                          <a:solidFill>
                            <a:srgbClr val="FF0000"/>
                          </a:solidFill>
                        </a:rPr>
                        <a:t>cannot be analyzed statistically</a:t>
                      </a:r>
                      <a:r>
                        <a:rPr lang="en-US" dirty="0"/>
                        <a:t>, because all of the </a:t>
                      </a:r>
                      <a:r>
                        <a:rPr lang="en-US" dirty="0" smtClean="0"/>
                        <a:t>errors are </a:t>
                      </a:r>
                      <a:r>
                        <a:rPr lang="en-US" dirty="0"/>
                        <a:t>in the same direction (either </a:t>
                      </a:r>
                      <a:r>
                        <a:rPr lang="en-US" dirty="0" smtClean="0"/>
                        <a:t>too </a:t>
                      </a:r>
                      <a:r>
                        <a:rPr lang="en-US" dirty="0"/>
                        <a:t>high or too low). Spotting and correcting for systematic </a:t>
                      </a:r>
                      <a:r>
                        <a:rPr lang="en-US" dirty="0" smtClean="0"/>
                        <a:t>errors </a:t>
                      </a:r>
                      <a:r>
                        <a:rPr lang="en-US" dirty="0"/>
                        <a:t>takes a lot of care.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Q: </a:t>
                      </a:r>
                      <a:r>
                        <a:rPr lang="en-US" i="1" dirty="0"/>
                        <a:t>How would</a:t>
                      </a:r>
                      <a:r>
                        <a:rPr lang="en-US" i="1" baseline="0" dirty="0"/>
                        <a:t> you </a:t>
                      </a:r>
                      <a:r>
                        <a:rPr lang="en-US" i="1" dirty="0"/>
                        <a:t>correct for inconsistently generated</a:t>
                      </a:r>
                      <a:r>
                        <a:rPr lang="en-US" i="1" baseline="0" dirty="0"/>
                        <a:t> laboratory </a:t>
                      </a:r>
                      <a:r>
                        <a:rPr lang="en-US" i="1" dirty="0"/>
                        <a:t>values?</a:t>
                      </a:r>
                    </a:p>
                    <a:p>
                      <a:pPr marL="0" indent="0">
                        <a:buNone/>
                      </a:pPr>
                      <a:r>
                        <a:rPr lang="en-US" dirty="0"/>
                        <a:t>Q: </a:t>
                      </a:r>
                      <a:r>
                        <a:rPr lang="en-US" i="1" dirty="0"/>
                        <a:t>How would you compensate for</a:t>
                      </a:r>
                      <a:r>
                        <a:rPr lang="en-US" i="1" baseline="0" dirty="0"/>
                        <a:t> </a:t>
                      </a:r>
                      <a:r>
                        <a:rPr lang="en-US" i="1" dirty="0"/>
                        <a:t>differential protocol &amp; guideline adherence?</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95491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400" dirty="0"/>
              <a:t>Alternative statement of </a:t>
            </a:r>
            <a:r>
              <a:rPr lang="en-US" sz="2400" u="sng" dirty="0"/>
              <a:t>the goal of the trial</a:t>
            </a:r>
            <a:r>
              <a:rPr lang="en-US" sz="2400" dirty="0"/>
              <a:t>: </a:t>
            </a:r>
          </a:p>
          <a:p>
            <a:r>
              <a:rPr lang="en-US" sz="2000" dirty="0">
                <a:solidFill>
                  <a:srgbClr val="0000FF"/>
                </a:solidFill>
              </a:rPr>
              <a:t>to establish a treatment’s effectiveness to the satisfaction of a </a:t>
            </a:r>
            <a:r>
              <a:rPr lang="en-US" sz="2000" i="1" dirty="0">
                <a:solidFill>
                  <a:srgbClr val="0000FF"/>
                </a:solidFill>
              </a:rPr>
              <a:t>skeptic</a:t>
            </a:r>
            <a:r>
              <a:rPr lang="en-US" sz="2000" dirty="0">
                <a:solidFill>
                  <a:srgbClr val="0000FF"/>
                </a:solidFill>
              </a:rPr>
              <a:t> who is not prepared to believe the treatment is effective without convincing evidence. </a:t>
            </a:r>
          </a:p>
          <a:p>
            <a:pPr marL="0" indent="0">
              <a:buNone/>
            </a:pPr>
            <a:endParaRPr lang="en-US" sz="1800" dirty="0"/>
          </a:p>
          <a:p>
            <a:pPr marL="0" indent="0">
              <a:buNone/>
            </a:pPr>
            <a:endParaRPr lang="en-US" sz="1800" dirty="0"/>
          </a:p>
          <a:p>
            <a:pPr marL="0" indent="0">
              <a:buNone/>
            </a:pPr>
            <a:r>
              <a:rPr lang="en-US" sz="2000" dirty="0"/>
              <a:t>This goal explicitly puts the burden on the </a:t>
            </a:r>
          </a:p>
          <a:p>
            <a:pPr marL="0" indent="0">
              <a:buNone/>
            </a:pPr>
            <a:r>
              <a:rPr lang="en-US" sz="2000" dirty="0"/>
              <a:t>investigator/sponsor of the trial to conduct a trial </a:t>
            </a:r>
          </a:p>
          <a:p>
            <a:pPr marL="0" indent="0">
              <a:buNone/>
            </a:pPr>
            <a:r>
              <a:rPr lang="en-US" sz="2000" dirty="0"/>
              <a:t>that will be convincing, not just to themselves, </a:t>
            </a:r>
          </a:p>
          <a:p>
            <a:pPr marL="0" indent="0">
              <a:buNone/>
            </a:pPr>
            <a:r>
              <a:rPr lang="en-US" sz="2000" dirty="0"/>
              <a:t>but to the broader scientific community. </a:t>
            </a:r>
          </a:p>
          <a:p>
            <a:pPr marL="0" indent="0">
              <a:buNone/>
            </a:pPr>
            <a:endParaRPr lang="en-US" sz="2000" dirty="0"/>
          </a:p>
          <a:p>
            <a:pPr marL="0" indent="0">
              <a:buNone/>
            </a:pPr>
            <a:r>
              <a:rPr lang="en-US" sz="2000" dirty="0"/>
              <a:t>Study investigators &amp; sponsors have an ethical obligation to </a:t>
            </a:r>
          </a:p>
          <a:p>
            <a:r>
              <a:rPr lang="en-US" sz="2000" dirty="0"/>
              <a:t>patients in the trial </a:t>
            </a:r>
          </a:p>
          <a:p>
            <a:r>
              <a:rPr lang="en-US" sz="2000" dirty="0"/>
              <a:t>future patients </a:t>
            </a:r>
          </a:p>
          <a:p>
            <a:r>
              <a:rPr lang="en-US" sz="2000" dirty="0"/>
              <a:t>the scientific community </a:t>
            </a:r>
          </a:p>
          <a:p>
            <a:pPr marL="0" indent="0">
              <a:buNone/>
            </a:pPr>
            <a:r>
              <a:rPr lang="en-US" sz="2000" dirty="0"/>
              <a:t>to conduct a trial according to the highest possible scientific standards. </a:t>
            </a:r>
          </a:p>
          <a:p>
            <a:pPr marL="0" indent="0">
              <a:buNone/>
            </a:pPr>
            <a:endParaRPr lang="en-US" sz="1800" dirty="0"/>
          </a:p>
        </p:txBody>
      </p:sp>
      <p:sp>
        <p:nvSpPr>
          <p:cNvPr id="4" name="TextBox 3"/>
          <p:cNvSpPr txBox="1"/>
          <p:nvPr/>
        </p:nvSpPr>
        <p:spPr>
          <a:xfrm>
            <a:off x="7029991" y="2450777"/>
            <a:ext cx="1656810" cy="584776"/>
          </a:xfrm>
          <a:prstGeom prst="rect">
            <a:avLst/>
          </a:prstGeom>
          <a:noFill/>
        </p:spPr>
        <p:txBody>
          <a:bodyPr wrap="square" rtlCol="0">
            <a:spAutoFit/>
          </a:bodyPr>
          <a:lstStyle/>
          <a:p>
            <a:endParaRPr lang="en-US" sz="1600" dirty="0">
              <a:solidFill>
                <a:srgbClr val="0000FF"/>
              </a:solidFill>
            </a:endParaRPr>
          </a:p>
          <a:p>
            <a:r>
              <a:rPr lang="en-US" sz="1600" dirty="0">
                <a:solidFill>
                  <a:srgbClr val="0000FF"/>
                </a:solidFill>
              </a:rPr>
              <a:t>The skeptic</a:t>
            </a:r>
          </a:p>
        </p:txBody>
      </p:sp>
      <p:sp>
        <p:nvSpPr>
          <p:cNvPr id="7" name="TextBox 6"/>
          <p:cNvSpPr txBox="1"/>
          <p:nvPr/>
        </p:nvSpPr>
        <p:spPr>
          <a:xfrm>
            <a:off x="6751464" y="3954664"/>
            <a:ext cx="2262172" cy="369332"/>
          </a:xfrm>
          <a:prstGeom prst="rect">
            <a:avLst/>
          </a:prstGeom>
          <a:noFill/>
        </p:spPr>
        <p:txBody>
          <a:bodyPr wrap="square" rtlCol="0">
            <a:spAutoFit/>
          </a:bodyPr>
          <a:lstStyle/>
          <a:p>
            <a:pPr algn="ctr"/>
            <a:r>
              <a:rPr lang="en-US" i="1" dirty="0">
                <a:solidFill>
                  <a:srgbClr val="0000FF"/>
                </a:solidFill>
              </a:rPr>
              <a:t>The skeptic </a:t>
            </a:r>
          </a:p>
        </p:txBody>
      </p:sp>
      <p:pic>
        <p:nvPicPr>
          <p:cNvPr id="8" name="Picture 7" descr="skept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028" y="2030233"/>
            <a:ext cx="2217608" cy="1869389"/>
          </a:xfrm>
          <a:prstGeom prst="rect">
            <a:avLst/>
          </a:prstGeom>
        </p:spPr>
      </p:pic>
      <p:graphicFrame>
        <p:nvGraphicFramePr>
          <p:cNvPr id="9" name="Table 8"/>
          <p:cNvGraphicFramePr>
            <a:graphicFrameLocks noGrp="1"/>
          </p:cNvGraphicFramePr>
          <p:nvPr/>
        </p:nvGraphicFramePr>
        <p:xfrm>
          <a:off x="6751464" y="2005182"/>
          <a:ext cx="2295052" cy="1949482"/>
        </p:xfrm>
        <a:graphic>
          <a:graphicData uri="http://schemas.openxmlformats.org/drawingml/2006/table">
            <a:tbl>
              <a:tblPr/>
              <a:tblGrid>
                <a:gridCol w="2295052">
                  <a:extLst>
                    <a:ext uri="{9D8B030D-6E8A-4147-A177-3AD203B41FA5}">
                      <a16:colId xmlns="" xmlns:a16="http://schemas.microsoft.com/office/drawing/2014/main" val="20000"/>
                    </a:ext>
                  </a:extLst>
                </a:gridCol>
              </a:tblGrid>
              <a:tr h="1949482">
                <a:tc>
                  <a:txBody>
                    <a:bodyPr/>
                    <a:lstStyle/>
                    <a:p>
                      <a:endParaRPr lang="en-US" dirty="0"/>
                    </a:p>
                  </a:txBody>
                  <a:tcPr>
                    <a:lnL w="6350" cmpd="sng">
                      <a:solidFill>
                        <a:scrgbClr r="0" g="0" b="0"/>
                      </a:solidFill>
                      <a:prstDash val="solid"/>
                    </a:lnL>
                    <a:lnR w="6350" cmpd="sng">
                      <a:solidFill>
                        <a:scrgbClr r="0" g="0" b="0"/>
                      </a:solidFill>
                      <a:prstDash val="solid"/>
                    </a:lnR>
                    <a:lnT w="6350" cmpd="sng">
                      <a:solidFill>
                        <a:scrgbClr r="0" g="0" b="0"/>
                      </a:solidFill>
                      <a:prstDash val="solid"/>
                    </a:lnT>
                    <a:lnB w="6350" cmpd="sng">
                      <a:solidFill>
                        <a:scrgbClr r="0" g="0" b="0"/>
                      </a:solidFill>
                      <a:prstDash val="solid"/>
                    </a:lnB>
                  </a:tcPr>
                </a:tc>
                <a:extLst>
                  <a:ext uri="{0D108BD9-81ED-4DB2-BD59-A6C34878D82A}">
                    <a16:rowId xmlns="" xmlns:a16="http://schemas.microsoft.com/office/drawing/2014/main" val="10000"/>
                  </a:ext>
                </a:extLst>
              </a:tr>
            </a:tbl>
          </a:graphicData>
        </a:graphic>
      </p:graphicFrame>
      <p:sp>
        <p:nvSpPr>
          <p:cNvPr id="10" name="Date Placeholder 9"/>
          <p:cNvSpPr>
            <a:spLocks noGrp="1"/>
          </p:cNvSpPr>
          <p:nvPr>
            <p:ph type="dt" sz="half" idx="10"/>
          </p:nvPr>
        </p:nvSpPr>
        <p:spPr/>
        <p:txBody>
          <a:bodyPr/>
          <a:lstStyle/>
          <a:p>
            <a:r>
              <a:rPr lang="en-US"/>
              <a:t>1/1/2020</a:t>
            </a:r>
          </a:p>
        </p:txBody>
      </p:sp>
      <p:sp>
        <p:nvSpPr>
          <p:cNvPr id="11" name="Slide Number Placeholder 10"/>
          <p:cNvSpPr>
            <a:spLocks noGrp="1"/>
          </p:cNvSpPr>
          <p:nvPr>
            <p:ph type="sldNum" sz="quarter" idx="12"/>
          </p:nvPr>
        </p:nvSpPr>
        <p:spPr/>
        <p:txBody>
          <a:bodyPr/>
          <a:lstStyle/>
          <a:p>
            <a:fld id="{A86DC3C0-80BF-FC4D-BE0C-25AD1038F306}" type="slidenum">
              <a:rPr lang="en-US" smtClean="0"/>
              <a:t>9</a:t>
            </a:fld>
            <a:endParaRPr lang="en-US"/>
          </a:p>
        </p:txBody>
      </p:sp>
    </p:spTree>
    <p:extLst>
      <p:ext uri="{BB962C8B-B14F-4D97-AF65-F5344CB8AC3E}">
        <p14:creationId xmlns:p14="http://schemas.microsoft.com/office/powerpoint/2010/main" val="2717959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3657</TotalTime>
  <Words>5914</Words>
  <Application>Microsoft Macintosh PowerPoint</Application>
  <PresentationFormat>On-screen Show (4:3)</PresentationFormat>
  <Paragraphs>847</Paragraphs>
  <Slides>49</Slides>
  <Notes>26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Regulatory phases for assessing investigational agents in humans</vt:lpstr>
      <vt:lpstr>Forest View of Randomized Controlled Trials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Adherence Failure can break the link between Statistical Findings  and Scientific Conclusions</vt:lpstr>
      <vt:lpstr>PowerPoint Presentation</vt:lpstr>
      <vt:lpstr>PowerPoint Presentation</vt:lpstr>
      <vt:lpstr>PowerPoint Presentation</vt:lpstr>
      <vt:lpstr>PowerPoint Presentation</vt:lpstr>
      <vt:lpstr>PowerPoint Presentation</vt:lpstr>
      <vt:lpstr>PowerPoint Presentation</vt:lpstr>
      <vt:lpstr>Conducting Valid Trials The Critical (and Misunderstood) Roles  of Randomization and Complete Follow-Up   Society for Clinical Trials, May 15, 2016, Montréal, Québec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Valid Trials The Critical (and Misunderstood) Roles  of Randomization and Complete Follow-Up  Society for Clinical Trials, May 15, 2016, Montréal, Québec </dc:title>
  <dc:creator>Joan Hilton</dc:creator>
  <cp:lastModifiedBy>Joan Hilton</cp:lastModifiedBy>
  <cp:revision>331</cp:revision>
  <cp:lastPrinted>2020-01-07T16:59:03Z</cp:lastPrinted>
  <dcterms:created xsi:type="dcterms:W3CDTF">2018-01-01T23:03:34Z</dcterms:created>
  <dcterms:modified xsi:type="dcterms:W3CDTF">2020-01-07T18:18:31Z</dcterms:modified>
</cp:coreProperties>
</file>