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7" r:id="rId1"/>
  </p:sldMasterIdLst>
  <p:notesMasterIdLst>
    <p:notesMasterId r:id="rId35"/>
  </p:notesMasterIdLst>
  <p:sldIdLst>
    <p:sldId id="256" r:id="rId2"/>
    <p:sldId id="274" r:id="rId3"/>
    <p:sldId id="295" r:id="rId4"/>
    <p:sldId id="259" r:id="rId5"/>
    <p:sldId id="257" r:id="rId6"/>
    <p:sldId id="258" r:id="rId7"/>
    <p:sldId id="260" r:id="rId8"/>
    <p:sldId id="261" r:id="rId9"/>
    <p:sldId id="264" r:id="rId10"/>
    <p:sldId id="287" r:id="rId11"/>
    <p:sldId id="270" r:id="rId12"/>
    <p:sldId id="288" r:id="rId13"/>
    <p:sldId id="289" r:id="rId14"/>
    <p:sldId id="290" r:id="rId15"/>
    <p:sldId id="296" r:id="rId16"/>
    <p:sldId id="291" r:id="rId17"/>
    <p:sldId id="307" r:id="rId18"/>
    <p:sldId id="298" r:id="rId19"/>
    <p:sldId id="300" r:id="rId20"/>
    <p:sldId id="299" r:id="rId21"/>
    <p:sldId id="305" r:id="rId22"/>
    <p:sldId id="301" r:id="rId23"/>
    <p:sldId id="302" r:id="rId24"/>
    <p:sldId id="304" r:id="rId25"/>
    <p:sldId id="303" r:id="rId26"/>
    <p:sldId id="285" r:id="rId27"/>
    <p:sldId id="276" r:id="rId28"/>
    <p:sldId id="272" r:id="rId29"/>
    <p:sldId id="280" r:id="rId30"/>
    <p:sldId id="281" r:id="rId31"/>
    <p:sldId id="263" r:id="rId32"/>
    <p:sldId id="297" r:id="rId33"/>
    <p:sldId id="306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1061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D7555-5835-4441-AB47-47DE69D8A269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C13C0-8B68-B84C-8D5A-04EA2C417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718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B0392FE2-698C-B14A-8A94-1AF4C6B1C58E}" type="slidenum">
              <a:rPr lang="en-GB" sz="1200">
                <a:cs typeface="Arial" charset="0"/>
              </a:rPr>
              <a:pPr algn="r" eaLnBrk="1" hangingPunct="1"/>
              <a:t>13</a:t>
            </a:fld>
            <a:endParaRPr lang="en-GB" sz="1200">
              <a:cs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10B759-2974-8F4A-BCC6-EE9A0E7CDB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DD9F3-98DC-C74E-A7CC-ACBCB80732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DD9F3-98DC-C74E-A7CC-ACBCB80732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DD9F3-98DC-C74E-A7CC-ACBCB80732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DD9F3-98DC-C74E-A7CC-ACBCB80732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DD9F3-98DC-C74E-A7CC-ACBCB80732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DD9F3-98DC-C74E-A7CC-ACBCB80732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DD9F3-98DC-C74E-A7CC-ACBCB80732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DD9F3-98DC-C74E-A7CC-ACBCB80732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DD9F3-98DC-C74E-A7CC-ACBCB80732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9DD9F3-98DC-C74E-A7CC-ACBCB80732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A9DD9F3-98DC-C74E-A7CC-ACBCB80732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1"/>
            <a:ext cx="7543800" cy="1535052"/>
          </a:xfrm>
        </p:spPr>
        <p:txBody>
          <a:bodyPr/>
          <a:lstStyle/>
          <a:p>
            <a:r>
              <a:rPr lang="en-US" sz="4000" dirty="0" smtClean="0"/>
              <a:t>What is Health Policy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616878"/>
          </a:xfrm>
        </p:spPr>
        <p:txBody>
          <a:bodyPr>
            <a:noAutofit/>
          </a:bodyPr>
          <a:lstStyle/>
          <a:p>
            <a:r>
              <a:rPr lang="en-US" sz="2800" dirty="0" smtClean="0"/>
              <a:t>Andy Bindman, MD</a:t>
            </a:r>
          </a:p>
          <a:p>
            <a:r>
              <a:rPr lang="en-US" sz="2800" dirty="0" err="1" smtClean="0"/>
              <a:t>Epi</a:t>
            </a:r>
            <a:r>
              <a:rPr lang="en-US" sz="2800" dirty="0" smtClean="0"/>
              <a:t> 249</a:t>
            </a:r>
          </a:p>
          <a:p>
            <a:r>
              <a:rPr lang="en-US" sz="2800" dirty="0" smtClean="0"/>
              <a:t>January 8, 2015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8258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Major Health Policy Content Areas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+mj-lt"/>
              </a:rPr>
              <a:t>Financing health care:</a:t>
            </a:r>
            <a:r>
              <a:rPr lang="en-US" sz="2400" dirty="0" smtClean="0">
                <a:latin typeface="Arial" charset="0"/>
              </a:rPr>
              <a:t> </a:t>
            </a:r>
          </a:p>
          <a:p>
            <a:pPr lvl="1"/>
            <a:r>
              <a:rPr lang="en-US" dirty="0" smtClean="0">
                <a:latin typeface="+mj-lt"/>
              </a:rPr>
              <a:t>Coverage, benefits, provider payment</a:t>
            </a:r>
          </a:p>
          <a:p>
            <a:endParaRPr lang="en-US" sz="2400" dirty="0">
              <a:latin typeface="Arial" charset="0"/>
            </a:endParaRPr>
          </a:p>
          <a:p>
            <a:r>
              <a:rPr lang="en-US" dirty="0" smtClean="0">
                <a:latin typeface="+mj-lt"/>
              </a:rPr>
              <a:t>Public health: </a:t>
            </a:r>
          </a:p>
          <a:p>
            <a:pPr lvl="1"/>
            <a:r>
              <a:rPr lang="en-US" dirty="0" smtClean="0">
                <a:latin typeface="+mj-lt"/>
              </a:rPr>
              <a:t>Infectious disease control, drug safety</a:t>
            </a:r>
          </a:p>
          <a:p>
            <a:endParaRPr lang="en-US" sz="2400" dirty="0">
              <a:latin typeface="Arial" charset="0"/>
            </a:endParaRPr>
          </a:p>
          <a:p>
            <a:r>
              <a:rPr lang="en-US" dirty="0" smtClean="0">
                <a:latin typeface="+mj-lt"/>
              </a:rPr>
              <a:t>Research: </a:t>
            </a:r>
          </a:p>
          <a:p>
            <a:pPr lvl="1"/>
            <a:r>
              <a:rPr lang="en-US" dirty="0" smtClean="0">
                <a:latin typeface="+mj-lt"/>
              </a:rPr>
              <a:t>Basic science, clinical and health system</a:t>
            </a:r>
          </a:p>
          <a:p>
            <a:endParaRPr lang="en-US" sz="2400" dirty="0">
              <a:latin typeface="Arial" charset="0"/>
            </a:endParaRPr>
          </a:p>
          <a:p>
            <a:r>
              <a:rPr lang="en-US" dirty="0" smtClean="0">
                <a:latin typeface="+mj-lt"/>
              </a:rPr>
              <a:t>Workforce/Health professions education:</a:t>
            </a:r>
          </a:p>
          <a:p>
            <a:pPr lvl="1"/>
            <a:r>
              <a:rPr lang="en-US" dirty="0" smtClean="0">
                <a:latin typeface="+mj-lt"/>
              </a:rPr>
              <a:t>Physicians, nurses, dentists, allied health</a:t>
            </a:r>
          </a:p>
          <a:p>
            <a:endParaRPr lang="en-US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36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1C010"/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3366"/>
                </a:solidFill>
                <a:cs typeface="Times New Roman"/>
              </a:rPr>
              <a:t>Who Makes Health Policy</a:t>
            </a:r>
            <a:endParaRPr lang="en-US" b="1" dirty="0">
              <a:solidFill>
                <a:srgbClr val="003366"/>
              </a:solidFill>
              <a:cs typeface="Times New Roman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69507" y="1676400"/>
            <a:ext cx="3955031" cy="44958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sz="2800" dirty="0" smtClean="0">
              <a:solidFill>
                <a:srgbClr val="003366"/>
              </a:solidFill>
              <a:cs typeface="Times New Roman"/>
            </a:endParaRPr>
          </a:p>
          <a:p>
            <a:r>
              <a:rPr lang="en-US" dirty="0" smtClean="0">
                <a:latin typeface="+mj-lt"/>
              </a:rPr>
              <a:t>Legislative branch passes laws</a:t>
            </a:r>
            <a:endParaRPr lang="en-US" sz="2800" dirty="0" smtClean="0"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Executive branch writes regulations to implement laws</a:t>
            </a:r>
          </a:p>
          <a:p>
            <a:endParaRPr lang="en-US" sz="2800" dirty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Courts render decisions on legality of laws</a:t>
            </a:r>
          </a:p>
          <a:p>
            <a:pPr marL="0" indent="0">
              <a:buNone/>
            </a:pPr>
            <a:endParaRPr lang="en-US" sz="2800" dirty="0" smtClean="0">
              <a:solidFill>
                <a:srgbClr val="003366"/>
              </a:solidFill>
              <a:cs typeface="Times New Roman"/>
            </a:endParaRPr>
          </a:p>
        </p:txBody>
      </p:sp>
      <p:pic>
        <p:nvPicPr>
          <p:cNvPr id="2" name="Picture 1" descr="branches of governme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0" y="1961152"/>
            <a:ext cx="4074049" cy="421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9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1C010"/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3366"/>
                </a:solidFill>
                <a:cs typeface="Times New Roman"/>
              </a:rPr>
              <a:t>Federal Health Care Reform</a:t>
            </a:r>
            <a:endParaRPr lang="en-US" b="1" dirty="0">
              <a:solidFill>
                <a:srgbClr val="003366"/>
              </a:solidFill>
              <a:cs typeface="Times New Roman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69507" y="1676400"/>
            <a:ext cx="3955031" cy="489827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2800" dirty="0" smtClean="0">
              <a:solidFill>
                <a:srgbClr val="003366"/>
              </a:solidFill>
              <a:cs typeface="Times New Roman"/>
            </a:endParaRPr>
          </a:p>
          <a:p>
            <a:r>
              <a:rPr lang="en-US" dirty="0" smtClean="0">
                <a:latin typeface="+mj-lt"/>
              </a:rPr>
              <a:t>Congress passed law 2010</a:t>
            </a:r>
            <a:endParaRPr lang="en-US" sz="2800" dirty="0" smtClean="0"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Executive branch wrote regulations covering the more than 700 cases where ACA said “Secretary shall…”</a:t>
            </a:r>
          </a:p>
          <a:p>
            <a:endParaRPr lang="en-US" sz="2800" dirty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Supreme Court upheld law but made Medicaid expansion optional</a:t>
            </a:r>
          </a:p>
          <a:p>
            <a:pPr marL="0" indent="0">
              <a:buNone/>
            </a:pPr>
            <a:endParaRPr lang="en-US" sz="2800" dirty="0" smtClean="0">
              <a:solidFill>
                <a:srgbClr val="003366"/>
              </a:solidFill>
              <a:cs typeface="Times New Roman"/>
            </a:endParaRPr>
          </a:p>
        </p:txBody>
      </p:sp>
      <p:pic>
        <p:nvPicPr>
          <p:cNvPr id="5" name="Picture 4" descr="affordable-care-act-obamac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51" y="2604150"/>
            <a:ext cx="4051495" cy="339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8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  <a:effectLst/>
              </a:rPr>
              <a:t>Making a Law</a:t>
            </a:r>
          </a:p>
        </p:txBody>
      </p:sp>
      <p:pic>
        <p:nvPicPr>
          <p:cNvPr id="44034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371600"/>
            <a:ext cx="8458200" cy="5029200"/>
          </a:xfrm>
        </p:spPr>
      </p:pic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12607925" y="-2349500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 sz="1800" baseline="300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92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3600" dirty="0" smtClean="0">
                <a:effectLst/>
              </a:rPr>
              <a:t>Legislative Process</a:t>
            </a:r>
            <a:endParaRPr lang="en-US" sz="3600" dirty="0">
              <a:effectLst/>
            </a:endParaRP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1676400"/>
            <a:ext cx="7399490" cy="5181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effectLst/>
                <a:latin typeface="+mj-lt"/>
              </a:rPr>
              <a:t>Typically legislation evolves through </a:t>
            </a:r>
            <a:r>
              <a:rPr lang="en-US" sz="2800" dirty="0" smtClean="0">
                <a:effectLst/>
                <a:latin typeface="+mj-lt"/>
              </a:rPr>
              <a:t>subcommittees </a:t>
            </a:r>
            <a:r>
              <a:rPr lang="en-US" sz="2800" dirty="0">
                <a:effectLst/>
                <a:latin typeface="+mj-lt"/>
              </a:rPr>
              <a:t>and full committees of jurisdiction before full chamber level votes</a:t>
            </a:r>
          </a:p>
          <a:p>
            <a:pPr>
              <a:lnSpc>
                <a:spcPct val="90000"/>
              </a:lnSpc>
            </a:pPr>
            <a:endParaRPr lang="en-US" sz="2800" dirty="0">
              <a:effectLst/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ja-JP" altLang="en-US" sz="2800" dirty="0">
                <a:effectLst/>
                <a:latin typeface="+mj-lt"/>
              </a:rPr>
              <a:t>“</a:t>
            </a:r>
            <a:r>
              <a:rPr lang="en-US" altLang="ja-JP" sz="2800" dirty="0">
                <a:effectLst/>
                <a:latin typeface="+mj-lt"/>
              </a:rPr>
              <a:t>Hearings</a:t>
            </a:r>
            <a:r>
              <a:rPr lang="ja-JP" altLang="en-US" sz="2800" dirty="0">
                <a:effectLst/>
                <a:latin typeface="+mj-lt"/>
              </a:rPr>
              <a:t>”</a:t>
            </a:r>
            <a:r>
              <a:rPr lang="en-US" altLang="ja-JP" sz="2800" dirty="0">
                <a:effectLst/>
                <a:latin typeface="+mj-lt"/>
              </a:rPr>
              <a:t> and </a:t>
            </a:r>
            <a:r>
              <a:rPr lang="ja-JP" altLang="en-US" sz="2800" dirty="0">
                <a:effectLst/>
                <a:latin typeface="+mj-lt"/>
              </a:rPr>
              <a:t>“</a:t>
            </a:r>
            <a:r>
              <a:rPr lang="en-US" altLang="ja-JP" sz="2800" dirty="0">
                <a:effectLst/>
                <a:latin typeface="+mj-lt"/>
              </a:rPr>
              <a:t>Mark-ups</a:t>
            </a:r>
            <a:r>
              <a:rPr lang="ja-JP" altLang="en-US" sz="2800" dirty="0">
                <a:effectLst/>
                <a:latin typeface="+mj-lt"/>
              </a:rPr>
              <a:t>”</a:t>
            </a:r>
            <a:endParaRPr lang="en-US" altLang="ja-JP" sz="2800" dirty="0">
              <a:effectLst/>
              <a:latin typeface="+mj-lt"/>
            </a:endParaRPr>
          </a:p>
          <a:p>
            <a:pPr>
              <a:lnSpc>
                <a:spcPct val="90000"/>
              </a:lnSpc>
            </a:pPr>
            <a:endParaRPr lang="en-US" sz="2800" dirty="0">
              <a:effectLst/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ffectLst/>
                <a:latin typeface="+mj-lt"/>
              </a:rPr>
              <a:t>If multiple committees of jurisdiction then bills must be merged before chamber votes</a:t>
            </a:r>
          </a:p>
          <a:p>
            <a:pPr>
              <a:lnSpc>
                <a:spcPct val="90000"/>
              </a:lnSpc>
            </a:pPr>
            <a:endParaRPr lang="en-US" sz="2800" dirty="0">
              <a:effectLst/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ffectLst/>
                <a:latin typeface="+mj-lt"/>
              </a:rPr>
              <a:t>House and Senate must pass the same version of  bill and President must sign to become law</a:t>
            </a:r>
          </a:p>
        </p:txBody>
      </p:sp>
    </p:spTree>
    <p:extLst>
      <p:ext uri="{BB962C8B-B14F-4D97-AF65-F5344CB8AC3E}">
        <p14:creationId xmlns:p14="http://schemas.microsoft.com/office/powerpoint/2010/main" val="306693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3600" dirty="0" smtClean="0">
                <a:effectLst/>
              </a:rPr>
              <a:t>ACA’s Long and Winding Road</a:t>
            </a:r>
            <a:endParaRPr lang="en-US" sz="3600" dirty="0">
              <a:effectLst/>
            </a:endParaRP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76400"/>
            <a:ext cx="7967338" cy="5181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+mj-lt"/>
              </a:rPr>
              <a:t>ACA is a package of </a:t>
            </a:r>
            <a:r>
              <a:rPr lang="en-US" dirty="0" smtClean="0">
                <a:latin typeface="+mj-lt"/>
              </a:rPr>
              <a:t>health reform laws</a:t>
            </a:r>
            <a:endParaRPr lang="en-US" dirty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effectLst/>
                <a:latin typeface="+mj-lt"/>
              </a:rPr>
              <a:t>3 House Committees (E&amp;C/W&amp;M/Labor)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+mj-lt"/>
              </a:rPr>
              <a:t>2 Senate Committees (Finance/HELP)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+mj-lt"/>
              </a:rPr>
              <a:t>Full chambers passed similar but different bills with no Republican votes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+mj-lt"/>
              </a:rPr>
              <a:t>“Conference” to create a single bill aborted when Democrats lost 60</a:t>
            </a:r>
            <a:r>
              <a:rPr lang="en-US" baseline="30000" dirty="0" smtClean="0">
                <a:latin typeface="+mj-lt"/>
              </a:rPr>
              <a:t>th</a:t>
            </a:r>
            <a:r>
              <a:rPr lang="en-US" dirty="0" smtClean="0">
                <a:latin typeface="+mj-lt"/>
              </a:rPr>
              <a:t> vote </a:t>
            </a:r>
          </a:p>
          <a:p>
            <a:pPr>
              <a:lnSpc>
                <a:spcPct val="90000"/>
              </a:lnSpc>
            </a:pPr>
            <a:r>
              <a:rPr lang="en-US" altLang="ja-JP" dirty="0" smtClean="0">
                <a:latin typeface="+mj-lt"/>
              </a:rPr>
              <a:t>House agreed to Senate version and modified using “Reconciliation”</a:t>
            </a:r>
            <a:r>
              <a:rPr lang="en-US" altLang="ja-JP" dirty="0">
                <a:latin typeface="+mj-lt"/>
              </a:rPr>
              <a:t> </a:t>
            </a:r>
            <a:r>
              <a:rPr lang="en-US" altLang="ja-JP" dirty="0" smtClean="0">
                <a:latin typeface="+mj-lt"/>
              </a:rPr>
              <a:t>which only required majority of Senate</a:t>
            </a:r>
            <a:endParaRPr lang="en-US" altLang="ja-JP" sz="280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314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3600" dirty="0" smtClean="0">
                <a:effectLst/>
              </a:rPr>
              <a:t>Behind the Scenes of the ACA</a:t>
            </a:r>
            <a:endParaRPr lang="en-US" sz="3600" dirty="0">
              <a:effectLst/>
            </a:endParaRP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1676400"/>
            <a:ext cx="7309506" cy="5181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effectLst/>
                <a:latin typeface="+mj-lt"/>
              </a:rPr>
              <a:t>Iron Triangle: Congress, WH, Stakeholders</a:t>
            </a:r>
          </a:p>
          <a:p>
            <a:pPr>
              <a:lnSpc>
                <a:spcPct val="90000"/>
              </a:lnSpc>
            </a:pPr>
            <a:endParaRPr lang="en-US" dirty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latin typeface="+mj-lt"/>
              </a:rPr>
              <a:t>Small team of leaders in WH, Senate and House set budget targets and high level policy</a:t>
            </a:r>
            <a:endParaRPr lang="en-US" sz="2800" dirty="0" smtClean="0">
              <a:effectLst/>
              <a:latin typeface="+mj-lt"/>
            </a:endParaRPr>
          </a:p>
          <a:p>
            <a:pPr marL="114300" indent="0">
              <a:lnSpc>
                <a:spcPct val="90000"/>
              </a:lnSpc>
              <a:buNone/>
            </a:pPr>
            <a:endParaRPr lang="en-US" sz="2800" dirty="0">
              <a:effectLst/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altLang="ja-JP" sz="2800" dirty="0" smtClean="0">
                <a:effectLst/>
                <a:latin typeface="+mj-lt"/>
              </a:rPr>
              <a:t>Staff develops legislative language </a:t>
            </a:r>
            <a:endParaRPr lang="en-US" altLang="ja-JP" sz="2800" dirty="0">
              <a:effectLst/>
              <a:latin typeface="+mj-lt"/>
            </a:endParaRPr>
          </a:p>
          <a:p>
            <a:pPr>
              <a:lnSpc>
                <a:spcPct val="90000"/>
              </a:lnSpc>
            </a:pPr>
            <a:endParaRPr lang="en-US" sz="2800" dirty="0">
              <a:effectLst/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effectLst/>
                <a:latin typeface="+mj-lt"/>
              </a:rPr>
              <a:t>CBO estimates federal budget impact</a:t>
            </a:r>
          </a:p>
          <a:p>
            <a:pPr>
              <a:lnSpc>
                <a:spcPct val="90000"/>
              </a:lnSpc>
            </a:pPr>
            <a:endParaRPr lang="en-US" dirty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latin typeface="+mj-lt"/>
              </a:rPr>
              <a:t>Provisions added, dropped, and adjusted to meet budget targets or to acquire necessary votes</a:t>
            </a:r>
            <a:endParaRPr lang="en-US" sz="2800" dirty="0">
              <a:effectLst/>
              <a:latin typeface="+mj-lt"/>
            </a:endParaRPr>
          </a:p>
          <a:p>
            <a:pPr>
              <a:lnSpc>
                <a:spcPct val="90000"/>
              </a:lnSpc>
            </a:pPr>
            <a:endParaRPr lang="en-US" sz="2800" dirty="0">
              <a:effectLst/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effectLst/>
                <a:latin typeface="+mj-lt"/>
              </a:rPr>
              <a:t>Stakeholders remain active throughout process – lobbying, communicating and brokering</a:t>
            </a:r>
            <a:endParaRPr lang="en-US" sz="280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411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of the ACA Policy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+mj-lt"/>
              </a:rPr>
              <a:t>PROGRAM: Steven </a:t>
            </a:r>
            <a:r>
              <a:rPr lang="en-US" b="1" dirty="0" smtClean="0">
                <a:latin typeface="+mj-lt"/>
              </a:rPr>
              <a:t>Brill</a:t>
            </a:r>
          </a:p>
          <a:p>
            <a:pPr lvl="1"/>
            <a:r>
              <a:rPr lang="pt-BR" i="1" dirty="0" err="1" smtClean="0">
                <a:latin typeface="+mj-lt"/>
              </a:rPr>
              <a:t>America’s</a:t>
            </a:r>
            <a:r>
              <a:rPr lang="pt-BR" i="1" dirty="0" smtClean="0">
                <a:latin typeface="+mj-lt"/>
              </a:rPr>
              <a:t> </a:t>
            </a:r>
            <a:r>
              <a:rPr lang="pt-BR" i="1" dirty="0" err="1">
                <a:latin typeface="+mj-lt"/>
              </a:rPr>
              <a:t>Bitter</a:t>
            </a:r>
            <a:r>
              <a:rPr lang="pt-BR" i="1" dirty="0">
                <a:latin typeface="+mj-lt"/>
              </a:rPr>
              <a:t> </a:t>
            </a:r>
            <a:r>
              <a:rPr lang="pt-BR" i="1" dirty="0" err="1">
                <a:latin typeface="+mj-lt"/>
              </a:rPr>
              <a:t>Pill</a:t>
            </a:r>
            <a:r>
              <a:rPr lang="pt-BR" i="1" dirty="0">
                <a:latin typeface="+mj-lt"/>
              </a:rPr>
              <a:t>: Money, </a:t>
            </a:r>
            <a:r>
              <a:rPr lang="pt-BR" i="1" dirty="0" err="1">
                <a:latin typeface="+mj-lt"/>
              </a:rPr>
              <a:t>Politics</a:t>
            </a:r>
            <a:r>
              <a:rPr lang="pt-BR" i="1" dirty="0">
                <a:latin typeface="+mj-lt"/>
              </a:rPr>
              <a:t>, Back-</a:t>
            </a:r>
            <a:r>
              <a:rPr lang="pt-BR" i="1" dirty="0" err="1">
                <a:latin typeface="+mj-lt"/>
              </a:rPr>
              <a:t>Room</a:t>
            </a:r>
            <a:r>
              <a:rPr lang="pt-BR" i="1" dirty="0">
                <a:latin typeface="+mj-lt"/>
              </a:rPr>
              <a:t> </a:t>
            </a:r>
            <a:r>
              <a:rPr lang="pt-BR" i="1" dirty="0" err="1">
                <a:latin typeface="+mj-lt"/>
              </a:rPr>
              <a:t>Deals</a:t>
            </a:r>
            <a:r>
              <a:rPr lang="pt-BR" i="1" dirty="0">
                <a:latin typeface="+mj-lt"/>
              </a:rPr>
              <a:t>, </a:t>
            </a:r>
            <a:r>
              <a:rPr lang="pt-BR" i="1" dirty="0" err="1">
                <a:latin typeface="+mj-lt"/>
              </a:rPr>
              <a:t>and</a:t>
            </a:r>
            <a:r>
              <a:rPr lang="pt-BR" i="1" dirty="0">
                <a:latin typeface="+mj-lt"/>
              </a:rPr>
              <a:t> </a:t>
            </a:r>
            <a:r>
              <a:rPr lang="pt-BR" i="1" dirty="0" err="1">
                <a:latin typeface="+mj-lt"/>
              </a:rPr>
              <a:t>the</a:t>
            </a:r>
            <a:r>
              <a:rPr lang="pt-BR" i="1" dirty="0">
                <a:latin typeface="+mj-lt"/>
              </a:rPr>
              <a:t> </a:t>
            </a:r>
            <a:r>
              <a:rPr lang="pt-BR" i="1" dirty="0" err="1">
                <a:latin typeface="+mj-lt"/>
              </a:rPr>
              <a:t>Fight</a:t>
            </a:r>
            <a:r>
              <a:rPr lang="pt-BR" i="1" dirty="0">
                <a:latin typeface="+mj-lt"/>
              </a:rPr>
              <a:t> </a:t>
            </a:r>
            <a:r>
              <a:rPr lang="pt-BR" i="1" dirty="0" err="1">
                <a:latin typeface="+mj-lt"/>
              </a:rPr>
              <a:t>to</a:t>
            </a:r>
            <a:r>
              <a:rPr lang="pt-BR" i="1" dirty="0">
                <a:latin typeface="+mj-lt"/>
              </a:rPr>
              <a:t> </a:t>
            </a:r>
            <a:r>
              <a:rPr lang="pt-BR" i="1" dirty="0" err="1">
                <a:latin typeface="+mj-lt"/>
              </a:rPr>
              <a:t>Fix</a:t>
            </a:r>
            <a:r>
              <a:rPr lang="pt-BR" i="1" dirty="0">
                <a:latin typeface="+mj-lt"/>
              </a:rPr>
              <a:t> </a:t>
            </a:r>
            <a:r>
              <a:rPr lang="pt-BR" i="1" dirty="0" err="1">
                <a:latin typeface="+mj-lt"/>
              </a:rPr>
              <a:t>Our</a:t>
            </a:r>
            <a:r>
              <a:rPr lang="pt-BR" i="1" dirty="0">
                <a:latin typeface="+mj-lt"/>
              </a:rPr>
              <a:t> </a:t>
            </a:r>
            <a:r>
              <a:rPr lang="pt-BR" i="1" dirty="0" err="1">
                <a:latin typeface="+mj-lt"/>
              </a:rPr>
              <a:t>Broken</a:t>
            </a:r>
            <a:r>
              <a:rPr lang="pt-BR" i="1" dirty="0">
                <a:latin typeface="+mj-lt"/>
              </a:rPr>
              <a:t> </a:t>
            </a:r>
            <a:r>
              <a:rPr lang="pt-BR" i="1" dirty="0" err="1">
                <a:latin typeface="+mj-lt"/>
              </a:rPr>
              <a:t>Healthcare</a:t>
            </a:r>
            <a:r>
              <a:rPr lang="pt-BR" i="1" dirty="0">
                <a:latin typeface="+mj-lt"/>
              </a:rPr>
              <a:t> System</a:t>
            </a:r>
            <a:r>
              <a:rPr lang="pt-BR" dirty="0">
                <a:latin typeface="+mj-lt"/>
              </a:rPr>
              <a:t>; </a:t>
            </a:r>
            <a:endParaRPr lang="en-US" dirty="0">
              <a:latin typeface="+mj-lt"/>
            </a:endParaRPr>
          </a:p>
          <a:p>
            <a:r>
              <a:rPr lang="en-US" b="1" dirty="0">
                <a:latin typeface="+mj-lt"/>
              </a:rPr>
              <a:t>6:</a:t>
            </a:r>
            <a:r>
              <a:rPr lang="en-US" b="1" dirty="0" smtClean="0">
                <a:latin typeface="+mj-lt"/>
              </a:rPr>
              <a:t>00pm – 7:00 PM </a:t>
            </a:r>
            <a:r>
              <a:rPr lang="en-US" b="1" dirty="0">
                <a:latin typeface="+mj-lt"/>
              </a:rPr>
              <a:t>Tuesday,  Jan 13 2015</a:t>
            </a:r>
            <a:endParaRPr lang="en-US" dirty="0">
              <a:latin typeface="+mj-lt"/>
            </a:endParaRPr>
          </a:p>
          <a:p>
            <a:r>
              <a:rPr lang="en-US" b="1" dirty="0">
                <a:latin typeface="+mj-lt"/>
              </a:rPr>
              <a:t>Location: 595 Market St @ 2</a:t>
            </a:r>
            <a:r>
              <a:rPr lang="en-US" b="1" baseline="30000" dirty="0">
                <a:latin typeface="+mj-lt"/>
              </a:rPr>
              <a:t>nd</a:t>
            </a:r>
            <a:r>
              <a:rPr lang="en-US" b="1" dirty="0">
                <a:latin typeface="+mj-lt"/>
              </a:rPr>
              <a:t> Street, 2</a:t>
            </a:r>
            <a:r>
              <a:rPr lang="en-US" b="1" baseline="30000" dirty="0">
                <a:latin typeface="+mj-lt"/>
              </a:rPr>
              <a:t>nd</a:t>
            </a:r>
            <a:r>
              <a:rPr lang="en-US" b="1" dirty="0">
                <a:latin typeface="+mj-lt"/>
              </a:rPr>
              <a:t> floor, San </a:t>
            </a:r>
            <a:r>
              <a:rPr lang="en-US" b="1" dirty="0" smtClean="0">
                <a:latin typeface="+mj-lt"/>
              </a:rPr>
              <a:t>Francisco</a:t>
            </a:r>
          </a:p>
          <a:p>
            <a:r>
              <a:rPr lang="en-US" b="1" dirty="0" smtClean="0">
                <a:latin typeface="+mj-lt"/>
              </a:rPr>
              <a:t>Limited number of free tickets under my name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9963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3600" dirty="0" smtClean="0">
                <a:effectLst/>
              </a:rPr>
              <a:t>Inertia in the Policy Process</a:t>
            </a:r>
            <a:endParaRPr lang="en-US" sz="3600" dirty="0">
              <a:effectLst/>
            </a:endParaRP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1676400"/>
            <a:ext cx="7309506" cy="5181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effectLst/>
                <a:latin typeface="+mj-lt"/>
              </a:rPr>
              <a:t>Stakeholders tend to focus on preserving status quo and promoting their narrow interest</a:t>
            </a:r>
          </a:p>
          <a:p>
            <a:pPr>
              <a:lnSpc>
                <a:spcPct val="90000"/>
              </a:lnSpc>
            </a:pPr>
            <a:endParaRPr lang="en-US" dirty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effectLst/>
                <a:latin typeface="+mj-lt"/>
              </a:rPr>
              <a:t>They express this through words and financial contributions</a:t>
            </a:r>
          </a:p>
          <a:p>
            <a:pPr>
              <a:lnSpc>
                <a:spcPct val="90000"/>
              </a:lnSpc>
            </a:pPr>
            <a:endParaRPr lang="en-US" sz="2800" dirty="0">
              <a:effectLst/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effectLst/>
                <a:latin typeface="+mj-lt"/>
              </a:rPr>
              <a:t>Consensus for votes typically results in incremental change rather than ideal solution</a:t>
            </a:r>
          </a:p>
          <a:p>
            <a:pPr>
              <a:lnSpc>
                <a:spcPct val="90000"/>
              </a:lnSpc>
            </a:pPr>
            <a:endParaRPr lang="en-US" sz="2800" dirty="0" smtClean="0">
              <a:effectLst/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effectLst/>
                <a:latin typeface="+mj-lt"/>
              </a:rPr>
              <a:t>Laws can be rendered ineffectual by authorizing but not appropriating funding</a:t>
            </a:r>
          </a:p>
          <a:p>
            <a:pPr>
              <a:lnSpc>
                <a:spcPct val="90000"/>
              </a:lnSpc>
            </a:pPr>
            <a:endParaRPr lang="en-US" sz="2800" dirty="0" smtClean="0">
              <a:effectLst/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latin typeface="+mj-lt"/>
              </a:rPr>
              <a:t>Downstream actions by executive branch, state or local governments can slow effects of a law</a:t>
            </a:r>
            <a:endParaRPr lang="en-US" sz="280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398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1C010"/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3366"/>
                </a:solidFill>
                <a:cs typeface="Times New Roman"/>
              </a:rPr>
              <a:t>Role of Research in the Policy Process</a:t>
            </a:r>
            <a:endParaRPr lang="en-US" b="1" dirty="0">
              <a:solidFill>
                <a:srgbClr val="003366"/>
              </a:solidFill>
              <a:cs typeface="Times New Roman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0" y="1676400"/>
            <a:ext cx="3916847" cy="4495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2800" dirty="0" smtClean="0">
              <a:solidFill>
                <a:srgbClr val="003366"/>
              </a:solidFill>
              <a:latin typeface="+mj-lt"/>
              <a:cs typeface="Times New Roman"/>
            </a:endParaRPr>
          </a:p>
          <a:p>
            <a:r>
              <a:rPr lang="en-US" dirty="0">
                <a:latin typeface="+mj-lt"/>
              </a:rPr>
              <a:t>To identify problems in need of a solution</a:t>
            </a:r>
          </a:p>
          <a:p>
            <a:endParaRPr lang="en-US" sz="2800" dirty="0" smtClean="0">
              <a:latin typeface="+mj-lt"/>
            </a:endParaRPr>
          </a:p>
          <a:p>
            <a:r>
              <a:rPr lang="en-US" dirty="0">
                <a:latin typeface="+mj-lt"/>
              </a:rPr>
              <a:t>To provide evidence regarding policy options</a:t>
            </a:r>
          </a:p>
          <a:p>
            <a:endParaRPr lang="en-US" sz="2800" dirty="0" smtClean="0">
              <a:latin typeface="+mj-lt"/>
            </a:endParaRPr>
          </a:p>
          <a:p>
            <a:r>
              <a:rPr lang="en-US" dirty="0">
                <a:latin typeface="+mj-lt"/>
              </a:rPr>
              <a:t>To monitor/evaluate the anticipated and unanticipated impacts of a policy</a:t>
            </a:r>
          </a:p>
          <a:p>
            <a:pPr marL="0" indent="0">
              <a:buNone/>
            </a:pPr>
            <a:endParaRPr lang="en-US" sz="2800" dirty="0" smtClean="0">
              <a:solidFill>
                <a:srgbClr val="003366"/>
              </a:solidFill>
              <a:cs typeface="Times New Roman"/>
            </a:endParaRPr>
          </a:p>
        </p:txBody>
      </p:sp>
      <p:pic>
        <p:nvPicPr>
          <p:cNvPr id="5" name="Picture 4" descr="role of resear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8" y="2363025"/>
            <a:ext cx="4227230" cy="350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9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1C010"/>
          </a:solidFill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003366"/>
                </a:solidFill>
                <a:cs typeface="Times New Roman"/>
              </a:rPr>
              <a:t>Andy Bindman</a:t>
            </a:r>
            <a:endParaRPr lang="en-US" sz="3600" b="1" dirty="0">
              <a:solidFill>
                <a:srgbClr val="003366"/>
              </a:solidFill>
              <a:cs typeface="Times New Roman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0" y="1676400"/>
            <a:ext cx="3852538" cy="4495800"/>
          </a:xfrm>
        </p:spPr>
        <p:txBody>
          <a:bodyPr>
            <a:normAutofit lnSpcReduction="10000"/>
          </a:bodyPr>
          <a:lstStyle/>
          <a:p>
            <a:r>
              <a:rPr lang="en-US" sz="3000" dirty="0" smtClean="0"/>
              <a:t>Primary care physician</a:t>
            </a:r>
          </a:p>
          <a:p>
            <a:r>
              <a:rPr lang="en-US" sz="3000" dirty="0"/>
              <a:t>H</a:t>
            </a:r>
            <a:r>
              <a:rPr lang="en-US" sz="3000" dirty="0" smtClean="0"/>
              <a:t>ealth services researcher </a:t>
            </a:r>
          </a:p>
          <a:p>
            <a:r>
              <a:rPr lang="en-US" sz="3000" dirty="0" smtClean="0">
                <a:cs typeface="Times New Roman"/>
              </a:rPr>
              <a:t>RWJ Health Policy Fellow in Congress during ACA</a:t>
            </a:r>
          </a:p>
          <a:p>
            <a:r>
              <a:rPr lang="en-US" sz="3000" dirty="0" smtClean="0">
                <a:cs typeface="Times New Roman"/>
              </a:rPr>
              <a:t>Part-time senior advisor at HHS/CMS since 2011</a:t>
            </a:r>
          </a:p>
          <a:p>
            <a:endParaRPr lang="en-US" sz="2800" dirty="0">
              <a:solidFill>
                <a:srgbClr val="003366"/>
              </a:solidFill>
              <a:cs typeface="Times New Roman"/>
            </a:endParaRPr>
          </a:p>
          <a:p>
            <a:endParaRPr lang="en-US" sz="2800" dirty="0" smtClean="0"/>
          </a:p>
        </p:txBody>
      </p:sp>
      <p:pic>
        <p:nvPicPr>
          <p:cNvPr id="6" name="Picture 5" descr="UsCapitol0308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72348"/>
            <a:ext cx="4495801" cy="2767621"/>
          </a:xfrm>
          <a:prstGeom prst="rect">
            <a:avLst/>
          </a:prstGeom>
        </p:spPr>
      </p:pic>
      <p:pic>
        <p:nvPicPr>
          <p:cNvPr id="7" name="Picture 6" descr="Graduate-academic-cap-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74" y="1150867"/>
            <a:ext cx="1899504" cy="2964335"/>
          </a:xfrm>
          <a:prstGeom prst="rect">
            <a:avLst/>
          </a:prstGeom>
        </p:spPr>
      </p:pic>
      <p:pic>
        <p:nvPicPr>
          <p:cNvPr id="2" name="Picture 1" descr="doctor ima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2181698" cy="205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2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Defines Health Policy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66576"/>
            <a:ext cx="7620000" cy="413422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+mj-lt"/>
              </a:rPr>
              <a:t>Policymakers own special interest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Constituents/Personal Stories</a:t>
            </a:r>
            <a:endParaRPr lang="en-US" sz="2800" dirty="0" smtClean="0">
              <a:latin typeface="+mj-lt"/>
            </a:endParaRPr>
          </a:p>
          <a:p>
            <a:endParaRPr lang="en-US" sz="2800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Journalists</a:t>
            </a:r>
          </a:p>
          <a:p>
            <a:endParaRPr lang="en-US" dirty="0" smtClean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Stakeholder/Interest Groups</a:t>
            </a:r>
          </a:p>
          <a:p>
            <a:endParaRPr lang="en-US" dirty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Researchers</a:t>
            </a:r>
          </a:p>
        </p:txBody>
      </p:sp>
    </p:spTree>
    <p:extLst>
      <p:ext uri="{BB962C8B-B14F-4D97-AF65-F5344CB8AC3E}">
        <p14:creationId xmlns:p14="http://schemas.microsoft.com/office/powerpoint/2010/main" val="248098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Policymakers Decision to 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Is it a policy issue</a:t>
            </a:r>
          </a:p>
          <a:p>
            <a:pPr lvl="1"/>
            <a:r>
              <a:rPr lang="en-US" dirty="0" smtClean="0">
                <a:latin typeface="+mj-lt"/>
              </a:rPr>
              <a:t>Health professionals given a great deal of autonomy</a:t>
            </a: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Will issue resolve itself with time</a:t>
            </a:r>
          </a:p>
          <a:p>
            <a:pPr lvl="1"/>
            <a:r>
              <a:rPr lang="en-US" dirty="0" smtClean="0">
                <a:latin typeface="+mj-lt"/>
              </a:rPr>
              <a:t>Marketplace versus regulatory solution</a:t>
            </a:r>
          </a:p>
          <a:p>
            <a:pPr lvl="1"/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Is there a viable policy solution</a:t>
            </a:r>
          </a:p>
          <a:p>
            <a:pPr lvl="1"/>
            <a:r>
              <a:rPr lang="en-US" dirty="0" smtClean="0">
                <a:latin typeface="+mj-lt"/>
              </a:rPr>
              <a:t>Benefits and harms of a possible solution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625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1C010"/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3366"/>
                </a:solidFill>
                <a:cs typeface="Times New Roman"/>
              </a:rPr>
              <a:t>How Do Policymakers Weigh Evidence </a:t>
            </a:r>
            <a:endParaRPr lang="en-US" b="1" dirty="0">
              <a:solidFill>
                <a:srgbClr val="003366"/>
              </a:solidFill>
              <a:cs typeface="Times New Roman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0" y="1676400"/>
            <a:ext cx="3916847" cy="4495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2800" dirty="0" smtClean="0">
              <a:solidFill>
                <a:srgbClr val="003366"/>
              </a:solidFill>
              <a:latin typeface="+mj-lt"/>
              <a:cs typeface="Times New Roman"/>
            </a:endParaRPr>
          </a:p>
          <a:p>
            <a:r>
              <a:rPr lang="en-US" sz="2800" dirty="0" smtClean="0">
                <a:latin typeface="+mj-lt"/>
              </a:rPr>
              <a:t>Little primary assessment of research</a:t>
            </a:r>
          </a:p>
          <a:p>
            <a:endParaRPr lang="en-US" sz="2800" dirty="0" smtClean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Information filtered via media, stakeholders, think tanks, and experts</a:t>
            </a:r>
          </a:p>
          <a:p>
            <a:endParaRPr lang="en-US" sz="2800" dirty="0" smtClean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Selective rather than systematic use of evidence </a:t>
            </a:r>
            <a:endParaRPr lang="en-US" sz="2800" dirty="0">
              <a:latin typeface="+mj-lt"/>
            </a:endParaRPr>
          </a:p>
          <a:p>
            <a:pPr marL="0" indent="0">
              <a:buNone/>
            </a:pPr>
            <a:endParaRPr lang="en-US" sz="2800" dirty="0" smtClean="0">
              <a:solidFill>
                <a:srgbClr val="003366"/>
              </a:solidFill>
              <a:cs typeface="Times New Roman"/>
            </a:endParaRPr>
          </a:p>
        </p:txBody>
      </p:sp>
      <p:pic>
        <p:nvPicPr>
          <p:cNvPr id="5" name="Picture 4" descr="tru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8" y="2006600"/>
            <a:ext cx="3944982" cy="323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Limits Research Impact on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66576"/>
            <a:ext cx="7620000" cy="4134224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Findings often related but not  exactly aligned with policy question</a:t>
            </a:r>
          </a:p>
          <a:p>
            <a:endParaRPr lang="en-US" dirty="0" smtClean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Data are often old by the time research is published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Policymakers often don</a:t>
            </a:r>
            <a:r>
              <a:rPr lang="fr-FR" dirty="0">
                <a:latin typeface="+mj-lt"/>
              </a:rPr>
              <a:t>’</a:t>
            </a:r>
            <a:r>
              <a:rPr lang="en-US" dirty="0">
                <a:latin typeface="+mj-lt"/>
              </a:rPr>
              <a:t>t know about it</a:t>
            </a:r>
          </a:p>
          <a:p>
            <a:endParaRPr lang="en-US" sz="2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74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Translating Research into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813714" cy="48006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+mj-lt"/>
              </a:rPr>
              <a:t>Requires a good understanding of policymakers questions</a:t>
            </a:r>
          </a:p>
          <a:p>
            <a:pPr lvl="1"/>
            <a:r>
              <a:rPr lang="en-US" dirty="0" smtClean="0">
                <a:latin typeface="+mj-lt"/>
              </a:rPr>
              <a:t>Need to move from general to the specific</a:t>
            </a:r>
          </a:p>
          <a:p>
            <a:pPr lvl="1"/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Requires capacity to act quickly</a:t>
            </a:r>
          </a:p>
          <a:p>
            <a:pPr lvl="1"/>
            <a:r>
              <a:rPr lang="en-US" dirty="0" smtClean="0">
                <a:latin typeface="+mj-lt"/>
              </a:rPr>
              <a:t>Need up to date information and rapid analytic capacity</a:t>
            </a:r>
          </a:p>
          <a:p>
            <a:pPr lvl="1"/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Requires ability to get findings in hands of policymakers</a:t>
            </a:r>
          </a:p>
          <a:p>
            <a:pPr lvl="1"/>
            <a:r>
              <a:rPr lang="en-US" dirty="0" smtClean="0">
                <a:latin typeface="+mj-lt"/>
              </a:rPr>
              <a:t>Akin to effective clinical referrals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468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 Clinical Referrals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66576"/>
            <a:ext cx="7620000" cy="4134224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Select appropriate consultant</a:t>
            </a:r>
          </a:p>
          <a:p>
            <a:endParaRPr lang="en-US" dirty="0" smtClean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Begun the work up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Provide a summary of the case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Make clear what asking consultant to do</a:t>
            </a:r>
            <a:endParaRPr lang="en-US" dirty="0">
              <a:latin typeface="+mj-lt"/>
            </a:endParaRPr>
          </a:p>
          <a:p>
            <a:endParaRPr lang="en-US" sz="2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735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Policy Counterparts of Referral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4326"/>
            <a:ext cx="3562141" cy="4616474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sz="3200" b="1" dirty="0" smtClean="0">
                <a:latin typeface="+mj-lt"/>
              </a:rPr>
              <a:t>Clinical</a:t>
            </a:r>
          </a:p>
          <a:p>
            <a:endParaRPr lang="en-US" sz="2600" dirty="0">
              <a:latin typeface="+mj-lt"/>
            </a:endParaRPr>
          </a:p>
          <a:p>
            <a:r>
              <a:rPr lang="en-US" sz="2600" dirty="0" smtClean="0">
                <a:latin typeface="+mj-lt"/>
              </a:rPr>
              <a:t>Type of consultant</a:t>
            </a:r>
          </a:p>
          <a:p>
            <a:endParaRPr lang="en-US" sz="2600" dirty="0">
              <a:latin typeface="+mj-lt"/>
            </a:endParaRPr>
          </a:p>
          <a:p>
            <a:r>
              <a:rPr lang="en-US" sz="2600" dirty="0" smtClean="0">
                <a:latin typeface="+mj-lt"/>
              </a:rPr>
              <a:t>Have begun work up</a:t>
            </a:r>
          </a:p>
          <a:p>
            <a:endParaRPr lang="en-US" sz="2600" dirty="0">
              <a:latin typeface="+mj-lt"/>
            </a:endParaRPr>
          </a:p>
          <a:p>
            <a:r>
              <a:rPr lang="en-US" sz="2600" dirty="0" smtClean="0">
                <a:latin typeface="+mj-lt"/>
              </a:rPr>
              <a:t>Summarize the case</a:t>
            </a:r>
          </a:p>
          <a:p>
            <a:endParaRPr lang="en-US" sz="2600" dirty="0">
              <a:latin typeface="+mj-lt"/>
            </a:endParaRPr>
          </a:p>
          <a:p>
            <a:r>
              <a:rPr lang="en-US" sz="2600" dirty="0" smtClean="0">
                <a:latin typeface="+mj-lt"/>
              </a:rPr>
              <a:t>Explain what asking consultant to do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74956" y="1784326"/>
            <a:ext cx="4523792" cy="4862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j-lt"/>
              </a:rPr>
              <a:t>Health Policy</a:t>
            </a:r>
          </a:p>
          <a:p>
            <a:endParaRPr lang="en-US" sz="2600" dirty="0">
              <a:latin typeface="+mj-lt"/>
            </a:endParaRPr>
          </a:p>
          <a:p>
            <a:r>
              <a:rPr lang="en-US" sz="2600" dirty="0" smtClean="0">
                <a:latin typeface="+mj-lt"/>
              </a:rPr>
              <a:t>• Who in the government</a:t>
            </a:r>
          </a:p>
          <a:p>
            <a:endParaRPr lang="en-US" sz="3600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• </a:t>
            </a:r>
            <a:r>
              <a:rPr lang="en-US" sz="2600" dirty="0" smtClean="0">
                <a:latin typeface="+mj-lt"/>
              </a:rPr>
              <a:t>Homework on policy context</a:t>
            </a:r>
          </a:p>
          <a:p>
            <a:endParaRPr lang="en-US" sz="2800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• </a:t>
            </a:r>
            <a:r>
              <a:rPr lang="en-US" sz="2600" dirty="0" smtClean="0">
                <a:latin typeface="+mj-lt"/>
              </a:rPr>
              <a:t>Summarize research and its</a:t>
            </a:r>
            <a:br>
              <a:rPr lang="en-US" sz="2600" dirty="0" smtClean="0">
                <a:latin typeface="+mj-lt"/>
              </a:rPr>
            </a:br>
            <a:r>
              <a:rPr lang="en-US" sz="2600" dirty="0" smtClean="0">
                <a:latin typeface="+mj-lt"/>
              </a:rPr>
              <a:t>   relevance for policy</a:t>
            </a:r>
          </a:p>
          <a:p>
            <a:endParaRPr lang="en-US" sz="1000" dirty="0">
              <a:latin typeface="+mj-lt"/>
            </a:endParaRPr>
          </a:p>
          <a:p>
            <a:r>
              <a:rPr lang="en-US" sz="2600" dirty="0" smtClean="0">
                <a:latin typeface="+mj-lt"/>
              </a:rPr>
              <a:t>•The Ask</a:t>
            </a: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977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1C010"/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3366"/>
                </a:solidFill>
                <a:cs typeface="Times New Roman"/>
              </a:rPr>
              <a:t>Figure Out Who to Talk To</a:t>
            </a:r>
            <a:endParaRPr lang="en-US" b="1" dirty="0">
              <a:solidFill>
                <a:srgbClr val="003366"/>
              </a:solidFill>
              <a:cs typeface="Times New Roman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0" y="1676400"/>
            <a:ext cx="3916847" cy="4495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800" dirty="0" smtClean="0">
              <a:solidFill>
                <a:srgbClr val="003366"/>
              </a:solidFill>
              <a:latin typeface="+mj-lt"/>
              <a:cs typeface="Times New Roman"/>
            </a:endParaRPr>
          </a:p>
          <a:p>
            <a:r>
              <a:rPr lang="en-US" sz="2800" dirty="0" smtClean="0">
                <a:latin typeface="+mj-lt"/>
              </a:rPr>
              <a:t>Level of government: local v state v federal</a:t>
            </a:r>
          </a:p>
          <a:p>
            <a:endParaRPr lang="en-US" sz="2800" dirty="0" smtClean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Branch of government: legislative v executive</a:t>
            </a:r>
          </a:p>
          <a:p>
            <a:endParaRPr lang="en-US" sz="2800" dirty="0" smtClean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Agency or </a:t>
            </a:r>
            <a:r>
              <a:rPr lang="en-US" dirty="0">
                <a:latin typeface="+mj-lt"/>
              </a:rPr>
              <a:t>C</a:t>
            </a:r>
            <a:r>
              <a:rPr lang="en-US" sz="2800" dirty="0" smtClean="0">
                <a:latin typeface="+mj-lt"/>
              </a:rPr>
              <a:t>ommittee of jurisdiction  </a:t>
            </a:r>
            <a:endParaRPr lang="en-US" sz="2800" dirty="0">
              <a:latin typeface="+mj-lt"/>
            </a:endParaRPr>
          </a:p>
          <a:p>
            <a:pPr marL="0" indent="0">
              <a:buNone/>
            </a:pPr>
            <a:endParaRPr lang="en-US" sz="2800" dirty="0" smtClean="0">
              <a:solidFill>
                <a:srgbClr val="003366"/>
              </a:solidFill>
              <a:cs typeface="Times New Roman"/>
            </a:endParaRPr>
          </a:p>
        </p:txBody>
      </p:sp>
      <p:pic>
        <p:nvPicPr>
          <p:cNvPr id="2" name="Picture 1" descr="not-sure-you-know-who-is-in-charge-around-he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752600"/>
            <a:ext cx="36576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1C010"/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3366"/>
                </a:solidFill>
                <a:cs typeface="Times New Roman"/>
              </a:rPr>
              <a:t>Doing Your Policy Homework</a:t>
            </a:r>
            <a:endParaRPr lang="en-US" b="1" dirty="0">
              <a:solidFill>
                <a:srgbClr val="003366"/>
              </a:solidFill>
              <a:cs typeface="Times New Roman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0" y="1676400"/>
            <a:ext cx="3916847" cy="4495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2800" dirty="0" smtClean="0">
              <a:solidFill>
                <a:srgbClr val="003366"/>
              </a:solidFill>
              <a:latin typeface="+mj-lt"/>
              <a:cs typeface="Times New Roman"/>
            </a:endParaRPr>
          </a:p>
          <a:p>
            <a:r>
              <a:rPr lang="en-US" sz="2800" dirty="0" smtClean="0">
                <a:latin typeface="+mj-lt"/>
              </a:rPr>
              <a:t>Identify political context for action –e.g. election cycle</a:t>
            </a:r>
          </a:p>
          <a:p>
            <a:endParaRPr lang="en-US" sz="2800" dirty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Learn about current law and pending legislation</a:t>
            </a:r>
          </a:p>
          <a:p>
            <a:endParaRPr lang="en-US" sz="2800" dirty="0" smtClean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Know policymakers voting and personal history with the issue</a:t>
            </a:r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 smtClean="0">
              <a:solidFill>
                <a:srgbClr val="003366"/>
              </a:solidFill>
              <a:cs typeface="Times New Roman"/>
            </a:endParaRPr>
          </a:p>
        </p:txBody>
      </p:sp>
      <p:pic>
        <p:nvPicPr>
          <p:cNvPr id="2" name="Picture 1" descr="homework_2158249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81200"/>
            <a:ext cx="40386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3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1C010"/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3366"/>
                </a:solidFill>
                <a:cs typeface="Times New Roman"/>
              </a:rPr>
              <a:t>Communicate Effectively</a:t>
            </a:r>
            <a:endParaRPr lang="en-US" b="1" dirty="0">
              <a:solidFill>
                <a:srgbClr val="003366"/>
              </a:solidFill>
              <a:cs typeface="Times New Roman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19600" y="1676400"/>
            <a:ext cx="4037093" cy="4495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+mj-lt"/>
              </a:rPr>
              <a:t>Organize a simple message</a:t>
            </a:r>
          </a:p>
          <a:p>
            <a:endParaRPr lang="en-US" sz="2800" dirty="0" smtClean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A story can be helpful</a:t>
            </a:r>
          </a:p>
          <a:p>
            <a:endParaRPr lang="en-US" sz="2800" dirty="0" smtClean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Make it relevant to policymaker’s constituents</a:t>
            </a:r>
          </a:p>
        </p:txBody>
      </p:sp>
      <p:pic>
        <p:nvPicPr>
          <p:cNvPr id="2" name="Picture 1" descr="04.05.13-keep-it-simp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05000"/>
            <a:ext cx="3733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1C010"/>
          </a:solidFill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003366"/>
                </a:solidFill>
                <a:cs typeface="Times New Roman"/>
              </a:rPr>
              <a:t>Brooke Hollister, PhD</a:t>
            </a:r>
            <a:endParaRPr lang="en-US" sz="3600" b="1" dirty="0">
              <a:solidFill>
                <a:srgbClr val="003366"/>
              </a:solidFill>
              <a:cs typeface="Times New Roman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0" y="1676400"/>
            <a:ext cx="3852538" cy="44958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Assistant Professor in School of Nursing</a:t>
            </a:r>
          </a:p>
          <a:p>
            <a:r>
              <a:rPr lang="en-US" sz="3000" dirty="0" smtClean="0"/>
              <a:t>Policy research on long-term care</a:t>
            </a:r>
          </a:p>
          <a:p>
            <a:r>
              <a:rPr lang="en-US" sz="3000" dirty="0" smtClean="0">
                <a:cs typeface="Times New Roman"/>
              </a:rPr>
              <a:t>Fellow in Congress working with Minority Leader, Representative Nancy Pelosi</a:t>
            </a:r>
            <a:endParaRPr lang="en-US" sz="2800" dirty="0">
              <a:solidFill>
                <a:srgbClr val="003366"/>
              </a:solidFill>
              <a:cs typeface="Times New Roman"/>
            </a:endParaRPr>
          </a:p>
          <a:p>
            <a:endParaRPr lang="en-US" sz="2800" dirty="0" smtClean="0"/>
          </a:p>
        </p:txBody>
      </p:sp>
      <p:pic>
        <p:nvPicPr>
          <p:cNvPr id="2" name="Picture 1" descr="BrookeHollister+NancyPelos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75" y="2170125"/>
            <a:ext cx="3810000" cy="368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8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1C010"/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3366"/>
                </a:solidFill>
                <a:cs typeface="Times New Roman"/>
              </a:rPr>
              <a:t>State What You Are Asking For</a:t>
            </a:r>
            <a:endParaRPr lang="en-US" b="1" dirty="0">
              <a:solidFill>
                <a:srgbClr val="003366"/>
              </a:solidFill>
              <a:cs typeface="Times New Roman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19600" y="1676400"/>
            <a:ext cx="4062971" cy="4495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800" dirty="0" smtClean="0">
              <a:solidFill>
                <a:srgbClr val="003366"/>
              </a:solidFill>
              <a:cs typeface="Times New Roman"/>
            </a:endParaRPr>
          </a:p>
          <a:p>
            <a:r>
              <a:rPr lang="en-US" sz="2800" dirty="0" smtClean="0">
                <a:latin typeface="+mj-lt"/>
              </a:rPr>
              <a:t>Be specific</a:t>
            </a:r>
          </a:p>
          <a:p>
            <a:pPr lvl="1"/>
            <a:r>
              <a:rPr lang="en-US" sz="2400" dirty="0" smtClean="0">
                <a:latin typeface="+mj-lt"/>
              </a:rPr>
              <a:t>A letter of support</a:t>
            </a:r>
          </a:p>
          <a:p>
            <a:pPr lvl="1"/>
            <a:r>
              <a:rPr lang="en-US" sz="2400" dirty="0" smtClean="0">
                <a:latin typeface="+mj-lt"/>
              </a:rPr>
              <a:t>Participation in a meeting</a:t>
            </a:r>
          </a:p>
          <a:p>
            <a:pPr lvl="1"/>
            <a:r>
              <a:rPr lang="en-US" sz="2400" dirty="0" smtClean="0">
                <a:latin typeface="+mj-lt"/>
              </a:rPr>
              <a:t>A hearing or an investigation</a:t>
            </a:r>
          </a:p>
          <a:p>
            <a:pPr lvl="1"/>
            <a:r>
              <a:rPr lang="en-US" sz="2400" dirty="0" smtClean="0">
                <a:latin typeface="+mj-lt"/>
              </a:rPr>
              <a:t>Support for pending legislation</a:t>
            </a:r>
          </a:p>
          <a:p>
            <a:pPr lvl="1"/>
            <a:r>
              <a:rPr lang="en-US" sz="2400" dirty="0" smtClean="0">
                <a:latin typeface="+mj-lt"/>
              </a:rPr>
              <a:t>Drafting of new legislation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7" name="Picture 6" descr="what-do-you-wa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200"/>
            <a:ext cx="43434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2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Relationship with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393" y="1417638"/>
            <a:ext cx="7990449" cy="5253490"/>
          </a:xfrm>
        </p:spPr>
        <p:txBody>
          <a:bodyPr>
            <a:normAutofit fontScale="62500" lnSpcReduction="20000"/>
          </a:bodyPr>
          <a:lstStyle/>
          <a:p>
            <a:r>
              <a:rPr lang="en-US" sz="4500" dirty="0" smtClean="0">
                <a:latin typeface="+mj-lt"/>
              </a:rPr>
              <a:t>For most: </a:t>
            </a:r>
          </a:p>
          <a:p>
            <a:pPr lvl="1"/>
            <a:r>
              <a:rPr lang="en-US" sz="3600" dirty="0" smtClean="0">
                <a:latin typeface="+mj-lt"/>
              </a:rPr>
              <a:t>Aligning research to inform policy</a:t>
            </a:r>
          </a:p>
          <a:p>
            <a:pPr lvl="1"/>
            <a:r>
              <a:rPr lang="en-US" sz="3600" dirty="0" smtClean="0">
                <a:latin typeface="+mj-lt"/>
              </a:rPr>
              <a:t>Want to know how to effectively translate research into policy</a:t>
            </a:r>
          </a:p>
          <a:p>
            <a:pPr marL="114300" indent="0">
              <a:buNone/>
            </a:pPr>
            <a:endParaRPr lang="en-US" sz="3600" dirty="0">
              <a:latin typeface="+mj-lt"/>
            </a:endParaRPr>
          </a:p>
          <a:p>
            <a:r>
              <a:rPr lang="en-US" sz="4500" dirty="0" smtClean="0">
                <a:latin typeface="+mj-lt"/>
              </a:rPr>
              <a:t>For some: </a:t>
            </a:r>
          </a:p>
          <a:p>
            <a:pPr lvl="1"/>
            <a:r>
              <a:rPr lang="en-US" sz="3600" dirty="0" smtClean="0">
                <a:latin typeface="+mj-lt"/>
              </a:rPr>
              <a:t>On-going advisory role with policy decision-makers</a:t>
            </a:r>
          </a:p>
          <a:p>
            <a:pPr lvl="1"/>
            <a:r>
              <a:rPr lang="en-US" sz="3600" dirty="0" smtClean="0">
                <a:latin typeface="+mj-lt"/>
              </a:rPr>
              <a:t>Requires some understanding of the policy process</a:t>
            </a:r>
          </a:p>
          <a:p>
            <a:pPr marL="411480" lvl="1" indent="0">
              <a:buNone/>
            </a:pPr>
            <a:endParaRPr lang="en-US" sz="2800" dirty="0">
              <a:latin typeface="+mj-lt"/>
            </a:endParaRPr>
          </a:p>
          <a:p>
            <a:r>
              <a:rPr lang="en-US" sz="4500" dirty="0" smtClean="0">
                <a:latin typeface="+mj-lt"/>
              </a:rPr>
              <a:t>For </a:t>
            </a:r>
            <a:r>
              <a:rPr lang="en-US" sz="4500" dirty="0">
                <a:latin typeface="+mj-lt"/>
              </a:rPr>
              <a:t>few: </a:t>
            </a:r>
          </a:p>
          <a:p>
            <a:pPr lvl="1"/>
            <a:r>
              <a:rPr lang="en-US" sz="3600" dirty="0">
                <a:latin typeface="+mj-lt"/>
              </a:rPr>
              <a:t>Direct role as a policy decision-</a:t>
            </a:r>
            <a:r>
              <a:rPr lang="en-US" sz="3600" dirty="0" smtClean="0">
                <a:latin typeface="+mj-lt"/>
              </a:rPr>
              <a:t>maker</a:t>
            </a:r>
          </a:p>
          <a:p>
            <a:pPr lvl="1"/>
            <a:r>
              <a:rPr lang="en-US" sz="3600" dirty="0" smtClean="0">
                <a:latin typeface="+mj-lt"/>
              </a:rPr>
              <a:t>Requires a detailed knowledge of the policy process</a:t>
            </a:r>
          </a:p>
          <a:p>
            <a:pPr lvl="1"/>
            <a:endParaRPr lang="en-US" dirty="0">
              <a:latin typeface="+mj-lt"/>
            </a:endParaRPr>
          </a:p>
          <a:p>
            <a:pPr lvl="1"/>
            <a:endParaRPr lang="en-US" dirty="0">
              <a:latin typeface="+mj-lt"/>
            </a:endParaRPr>
          </a:p>
          <a:p>
            <a:r>
              <a:rPr lang="en-US" sz="4500" dirty="0" smtClean="0">
                <a:latin typeface="+mj-lt"/>
              </a:rPr>
              <a:t>Relationship may evolve over time</a:t>
            </a:r>
            <a:endParaRPr lang="en-US" sz="4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872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Research and Policy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393" y="1417638"/>
            <a:ext cx="7990449" cy="525349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State in 90 seconds or less</a:t>
            </a:r>
          </a:p>
          <a:p>
            <a:pPr lvl="1"/>
            <a:r>
              <a:rPr lang="en-US" dirty="0" smtClean="0">
                <a:latin typeface="+mj-lt"/>
              </a:rPr>
              <a:t>What is your area of research</a:t>
            </a:r>
          </a:p>
          <a:p>
            <a:pPr lvl="1"/>
            <a:r>
              <a:rPr lang="en-US" dirty="0" smtClean="0">
                <a:latin typeface="+mj-lt"/>
              </a:rPr>
              <a:t>What is an important policy questions in your area of research</a:t>
            </a:r>
          </a:p>
          <a:p>
            <a:pPr lvl="1"/>
            <a:r>
              <a:rPr lang="en-US" dirty="0" smtClean="0">
                <a:latin typeface="+mj-lt"/>
              </a:rPr>
              <a:t>Who is the policy target- level/branch of government</a:t>
            </a:r>
          </a:p>
          <a:p>
            <a:pPr lvl="1"/>
            <a:endParaRPr lang="en-US" sz="4100" dirty="0"/>
          </a:p>
        </p:txBody>
      </p:sp>
    </p:spTree>
    <p:extLst>
      <p:ext uri="{BB962C8B-B14F-4D97-AF65-F5344CB8AC3E}">
        <p14:creationId xmlns:p14="http://schemas.microsoft.com/office/powerpoint/2010/main" val="249947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393" y="1417638"/>
            <a:ext cx="7990449" cy="525349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I am interested in evaluating Medicaid patients’ access to care</a:t>
            </a:r>
          </a:p>
          <a:p>
            <a:r>
              <a:rPr lang="en-US" dirty="0" smtClean="0">
                <a:latin typeface="+mj-lt"/>
              </a:rPr>
              <a:t>I do this through physician surveys of whether they are accepting </a:t>
            </a:r>
            <a:r>
              <a:rPr lang="en-US" dirty="0" err="1" smtClean="0">
                <a:latin typeface="+mj-lt"/>
              </a:rPr>
              <a:t>Medi</a:t>
            </a:r>
            <a:r>
              <a:rPr lang="en-US" dirty="0" smtClean="0">
                <a:latin typeface="+mj-lt"/>
              </a:rPr>
              <a:t>-Cal patients in California</a:t>
            </a:r>
          </a:p>
          <a:p>
            <a:r>
              <a:rPr lang="en-US" dirty="0" smtClean="0">
                <a:latin typeface="+mj-lt"/>
              </a:rPr>
              <a:t>One important policy question related to this issue is whether the Medicaid payment rate is adequate to support access to primary care physicians</a:t>
            </a:r>
          </a:p>
          <a:p>
            <a:r>
              <a:rPr lang="en-US" dirty="0" smtClean="0">
                <a:latin typeface="+mj-lt"/>
              </a:rPr>
              <a:t>My work is targeted primarily toward the state government in California which </a:t>
            </a:r>
            <a:r>
              <a:rPr lang="en-US" smtClean="0">
                <a:latin typeface="+mj-lt"/>
              </a:rPr>
              <a:t>is responsible </a:t>
            </a:r>
            <a:r>
              <a:rPr lang="en-US" dirty="0" smtClean="0">
                <a:latin typeface="+mj-lt"/>
              </a:rPr>
              <a:t>for setting </a:t>
            </a:r>
            <a:r>
              <a:rPr lang="en-US" dirty="0" err="1" smtClean="0">
                <a:latin typeface="+mj-lt"/>
              </a:rPr>
              <a:t>Medi</a:t>
            </a:r>
            <a:r>
              <a:rPr lang="en-US" dirty="0" smtClean="0">
                <a:latin typeface="+mj-lt"/>
              </a:rPr>
              <a:t>-Cal payment rates.</a:t>
            </a:r>
          </a:p>
          <a:p>
            <a:pPr lvl="1"/>
            <a:endParaRPr lang="en-US" sz="4100" dirty="0"/>
          </a:p>
        </p:txBody>
      </p:sp>
    </p:spTree>
    <p:extLst>
      <p:ext uri="{BB962C8B-B14F-4D97-AF65-F5344CB8AC3E}">
        <p14:creationId xmlns:p14="http://schemas.microsoft.com/office/powerpoint/2010/main" val="242091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Format of the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Flipped classroom</a:t>
            </a:r>
          </a:p>
          <a:p>
            <a:endParaRPr lang="en-US" dirty="0"/>
          </a:p>
          <a:p>
            <a:r>
              <a:rPr lang="en-US" dirty="0" smtClean="0"/>
              <a:t>Done at Home</a:t>
            </a:r>
          </a:p>
          <a:p>
            <a:pPr lvl="1"/>
            <a:r>
              <a:rPr lang="en-US" dirty="0" smtClean="0"/>
              <a:t>Watch video documentaries</a:t>
            </a:r>
          </a:p>
          <a:p>
            <a:pPr lvl="1"/>
            <a:r>
              <a:rPr lang="en-US" dirty="0" smtClean="0"/>
              <a:t>Do readings for upcoming class</a:t>
            </a:r>
          </a:p>
          <a:p>
            <a:pPr lvl="1"/>
            <a:r>
              <a:rPr lang="en-US" dirty="0" smtClean="0"/>
              <a:t>Prepare homework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Done in the Classroom</a:t>
            </a:r>
          </a:p>
          <a:p>
            <a:pPr lvl="1"/>
            <a:r>
              <a:rPr lang="en-US" dirty="0" smtClean="0"/>
              <a:t>Discussion of video and reading</a:t>
            </a:r>
          </a:p>
          <a:p>
            <a:pPr lvl="1"/>
            <a:r>
              <a:rPr lang="en-US" dirty="0" smtClean="0"/>
              <a:t>Workshop homework assignments in small group</a:t>
            </a:r>
          </a:p>
          <a:p>
            <a:pPr lvl="1"/>
            <a:r>
              <a:rPr lang="en-US" dirty="0" smtClean="0"/>
              <a:t>Present revised homework exercise before entire 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6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Instruction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6" descr="Coming attractions5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8" b="11508"/>
          <a:stretch>
            <a:fillRect/>
          </a:stretch>
        </p:blipFill>
        <p:spPr>
          <a:xfrm>
            <a:off x="457200" y="1613780"/>
            <a:ext cx="7620000" cy="419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3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raile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417638"/>
            <a:ext cx="7620000" cy="4286250"/>
          </a:xfrm>
        </p:spPr>
      </p:pic>
    </p:spTree>
    <p:extLst>
      <p:ext uri="{BB962C8B-B14F-4D97-AF65-F5344CB8AC3E}">
        <p14:creationId xmlns:p14="http://schemas.microsoft.com/office/powerpoint/2010/main" val="289779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Grading and Class Credit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7620000" cy="4983162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+mj-lt"/>
              </a:rPr>
              <a:t>Based on homework assignments and class participation</a:t>
            </a: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Revised assignments with track changes due to Brooke Hollister at the end of each class</a:t>
            </a: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Homework is designed to relate to your area of research</a:t>
            </a: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Cannot miss more than 1 class and receive credit</a:t>
            </a: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No final exam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845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Policy</a:t>
            </a:r>
            <a:endParaRPr lang="en-US" dirty="0"/>
          </a:p>
        </p:txBody>
      </p:sp>
      <p:pic>
        <p:nvPicPr>
          <p:cNvPr id="4" name="Content Placeholder 3" descr="Matri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8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131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What is Health Policy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Government </a:t>
            </a:r>
            <a:r>
              <a:rPr lang="en-US" dirty="0">
                <a:latin typeface="+mj-lt"/>
              </a:rPr>
              <a:t>decisions that are discretionary,  unstructured, and </a:t>
            </a:r>
            <a:r>
              <a:rPr lang="en-US" dirty="0" smtClean="0">
                <a:latin typeface="+mj-lt"/>
              </a:rPr>
              <a:t>consequential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Reflected in things policymakers choose to do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R</a:t>
            </a:r>
            <a:r>
              <a:rPr lang="en-US" dirty="0" smtClean="0">
                <a:latin typeface="+mj-lt"/>
              </a:rPr>
              <a:t>eflected in things they choose not to do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654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Custom 2">
      <a:dk1>
        <a:srgbClr val="33A7CE"/>
      </a:dk1>
      <a:lt1>
        <a:sysClr val="window" lastClr="FFFFFF"/>
      </a:lt1>
      <a:dk2>
        <a:srgbClr val="FFA427"/>
      </a:dk2>
      <a:lt2>
        <a:srgbClr val="545454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FFFFFF"/>
      </a:hlink>
      <a:folHlink>
        <a:srgbClr val="FFFFFF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3954</TotalTime>
  <Words>1108</Words>
  <Application>Microsoft Office PowerPoint</Application>
  <PresentationFormat>On-screen Show (4:3)</PresentationFormat>
  <Paragraphs>244</Paragraphs>
  <Slides>33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Adjacency</vt:lpstr>
      <vt:lpstr>What is Health Policy</vt:lpstr>
      <vt:lpstr>Andy Bindman</vt:lpstr>
      <vt:lpstr>Brooke Hollister, PhD</vt:lpstr>
      <vt:lpstr>Format of the Class</vt:lpstr>
      <vt:lpstr>Video Instruction</vt:lpstr>
      <vt:lpstr>PowerPoint Presentation</vt:lpstr>
      <vt:lpstr>Grading and Class Credit</vt:lpstr>
      <vt:lpstr>Health Policy</vt:lpstr>
      <vt:lpstr>What is Health Policy</vt:lpstr>
      <vt:lpstr>Major Health Policy Content Areas</vt:lpstr>
      <vt:lpstr>Who Makes Health Policy</vt:lpstr>
      <vt:lpstr>Federal Health Care Reform</vt:lpstr>
      <vt:lpstr>Making a Law</vt:lpstr>
      <vt:lpstr>Legislative Process</vt:lpstr>
      <vt:lpstr>ACA’s Long and Winding Road</vt:lpstr>
      <vt:lpstr>Behind the Scenes of the ACA</vt:lpstr>
      <vt:lpstr>Discussion of the ACA Policy Process</vt:lpstr>
      <vt:lpstr>Inertia in the Policy Process</vt:lpstr>
      <vt:lpstr>Role of Research in the Policy Process</vt:lpstr>
      <vt:lpstr>Who Defines Health Policy Agenda</vt:lpstr>
      <vt:lpstr>Policymakers Decision to Act</vt:lpstr>
      <vt:lpstr>How Do Policymakers Weigh Evidence </vt:lpstr>
      <vt:lpstr>What Limits Research Impact on Policy</vt:lpstr>
      <vt:lpstr>Translating Research into Policy</vt:lpstr>
      <vt:lpstr>Effective Clinical Referrals</vt:lpstr>
      <vt:lpstr>Health Policy Counterparts of Referral</vt:lpstr>
      <vt:lpstr>Figure Out Who to Talk To</vt:lpstr>
      <vt:lpstr>Doing Your Policy Homework</vt:lpstr>
      <vt:lpstr>Communicate Effectively</vt:lpstr>
      <vt:lpstr>State What You Are Asking For</vt:lpstr>
      <vt:lpstr>Your Relationship with Policy</vt:lpstr>
      <vt:lpstr>Your Research and Policy Goals</vt:lpstr>
      <vt:lpstr>For Example</vt:lpstr>
    </vt:vector>
  </TitlesOfParts>
  <Company>UCSF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Bindman</dc:creator>
  <cp:lastModifiedBy>Clair Dunne</cp:lastModifiedBy>
  <cp:revision>95</cp:revision>
  <dcterms:created xsi:type="dcterms:W3CDTF">2014-12-19T23:50:42Z</dcterms:created>
  <dcterms:modified xsi:type="dcterms:W3CDTF">2015-01-05T22:22:27Z</dcterms:modified>
</cp:coreProperties>
</file>