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61" r:id="rId3"/>
    <p:sldId id="263" r:id="rId4"/>
    <p:sldId id="264" r:id="rId5"/>
    <p:sldId id="262" r:id="rId6"/>
    <p:sldId id="257" r:id="rId7"/>
    <p:sldId id="258" r:id="rId8"/>
    <p:sldId id="265" r:id="rId9"/>
    <p:sldId id="259" r:id="rId10"/>
    <p:sldId id="260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80" r:id="rId19"/>
    <p:sldId id="283" r:id="rId20"/>
    <p:sldId id="273" r:id="rId21"/>
    <p:sldId id="274" r:id="rId22"/>
    <p:sldId id="277" r:id="rId23"/>
    <p:sldId id="275" r:id="rId24"/>
    <p:sldId id="276" r:id="rId25"/>
    <p:sldId id="278" r:id="rId26"/>
    <p:sldId id="279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/>
    <p:restoredTop sz="94692"/>
  </p:normalViewPr>
  <p:slideViewPr>
    <p:cSldViewPr snapToGrid="0" snapToObjects="1">
      <p:cViewPr varScale="1">
        <p:scale>
          <a:sx n="119" d="100"/>
          <a:sy n="119" d="100"/>
        </p:scale>
        <p:origin x="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D19F2-335E-9E46-851E-B0C2C075798E}" type="datetimeFigureOut">
              <a:rPr lang="en-US" smtClean="0"/>
              <a:t>5/9/19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9ADDD-0FC3-BF46-9F95-0E5FF2FDD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</a:t>
            </a:r>
            <a:r>
              <a:rPr lang="en-US" baseline="0" dirty="0"/>
              <a:t> boosting interpretable according to our </a:t>
            </a:r>
            <a:r>
              <a:rPr lang="en-US" baseline="0" dirty="0" err="1"/>
              <a:t>definiion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92D93-5608-9E48-8A8F-50136F55BC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0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9B2B-04AB-EB4D-8825-D5F0CFBCF4C6}" type="datetimeFigureOut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FFA5-0938-2B43-8D4E-8004A6F5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4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9B2B-04AB-EB4D-8825-D5F0CFBCF4C6}" type="datetimeFigureOut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FFA5-0938-2B43-8D4E-8004A6F5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1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9B2B-04AB-EB4D-8825-D5F0CFBCF4C6}" type="datetimeFigureOut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FFA5-0938-2B43-8D4E-8004A6F5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9B2B-04AB-EB4D-8825-D5F0CFBCF4C6}" type="datetimeFigureOut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FFA5-0938-2B43-8D4E-8004A6F5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4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9B2B-04AB-EB4D-8825-D5F0CFBCF4C6}" type="datetimeFigureOut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FFA5-0938-2B43-8D4E-8004A6F5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7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9B2B-04AB-EB4D-8825-D5F0CFBCF4C6}" type="datetimeFigureOut">
              <a:rPr lang="en-US" smtClean="0"/>
              <a:t>5/9/19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FFA5-0938-2B43-8D4E-8004A6F5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9B2B-04AB-EB4D-8825-D5F0CFBCF4C6}" type="datetimeFigureOut">
              <a:rPr lang="en-US" smtClean="0"/>
              <a:t>5/9/19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FFA5-0938-2B43-8D4E-8004A6F5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5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9B2B-04AB-EB4D-8825-D5F0CFBCF4C6}" type="datetimeFigureOut">
              <a:rPr lang="en-US" smtClean="0"/>
              <a:t>5/9/19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FFA5-0938-2B43-8D4E-8004A6F5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5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9B2B-04AB-EB4D-8825-D5F0CFBCF4C6}" type="datetimeFigureOut">
              <a:rPr lang="en-US" smtClean="0"/>
              <a:t>5/9/19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FFA5-0938-2B43-8D4E-8004A6F5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1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9B2B-04AB-EB4D-8825-D5F0CFBCF4C6}" type="datetimeFigureOut">
              <a:rPr lang="en-US" smtClean="0"/>
              <a:t>5/9/19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FFA5-0938-2B43-8D4E-8004A6F5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3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9B2B-04AB-EB4D-8825-D5F0CFBCF4C6}" type="datetimeFigureOut">
              <a:rPr lang="en-US" smtClean="0"/>
              <a:t>5/9/19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FFA5-0938-2B43-8D4E-8004A6F5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7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D9B2B-04AB-EB4D-8825-D5F0CFBCF4C6}" type="datetimeFigureOut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7FFA5-0938-2B43-8D4E-8004A6F52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9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euclid.org/download/pdf_1/euclid.aos/1016218223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cran.r-project.org/web/packages/gbm/gbm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cran.r-project.org/web/packages/gbm/gbm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Gilmer.valdes@ucsf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s.upenn.edu/~mkearns/papers/boostnote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eb.eecs.utk.edu/~leparker/Courses/CS425-528-fall12/Handouts/AdaBoost.M1.pdf" TargetMode="External"/><Relationship Id="rId2" Type="http://schemas.openxmlformats.org/officeDocument/2006/relationships/hyperlink" Target="https://alliance.seas.upenn.edu/~cis520/dynamic/2018/wiki/index.php?n=Lectures.Boost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eb.eecs.utk.edu/~leparker/Courses/CS425-528-fall12/Handouts/AdaBoost.M1.pdf" TargetMode="External"/><Relationship Id="rId2" Type="http://schemas.openxmlformats.org/officeDocument/2006/relationships/hyperlink" Target="https://alliance.seas.upenn.edu/~cis520/dynamic/2018/wiki/index.php?n=Lectures.Boost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Boosting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623" y="4304682"/>
            <a:ext cx="9144000" cy="1655762"/>
          </a:xfrm>
        </p:spPr>
        <p:txBody>
          <a:bodyPr/>
          <a:lstStyle/>
          <a:p>
            <a:r>
              <a:rPr lang="en-US" dirty="0"/>
              <a:t>Gilmer Valdes, PhD DABR</a:t>
            </a:r>
          </a:p>
          <a:p>
            <a:r>
              <a:rPr lang="en-US" dirty="0"/>
              <a:t>Assistant Professor, Department of Radiation Oncology</a:t>
            </a:r>
          </a:p>
          <a:p>
            <a:r>
              <a:rPr lang="en-US" dirty="0"/>
              <a:t>University of California, San Francisco. </a:t>
            </a:r>
          </a:p>
        </p:txBody>
      </p:sp>
    </p:spTree>
    <p:extLst>
      <p:ext uri="{BB962C8B-B14F-4D97-AF65-F5344CB8AC3E}">
        <p14:creationId xmlns:p14="http://schemas.microsoft.com/office/powerpoint/2010/main" val="2005021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12991" y="24033"/>
            <a:ext cx="8466666" cy="696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u="sng" dirty="0">
                <a:solidFill>
                  <a:srgbClr val="000000"/>
                </a:solidFill>
              </a:rPr>
              <a:t>Boosting Decision Stumps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6266" y="1162554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final classifier: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89" y="1888529"/>
            <a:ext cx="7981950" cy="3673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975" y="1162555"/>
            <a:ext cx="2266950" cy="466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39494" y="5749935"/>
            <a:ext cx="30700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alliance.seas.upenn.edu</a:t>
            </a:r>
            <a:r>
              <a:rPr lang="en-US" sz="1200" dirty="0"/>
              <a:t>/~cis520/wiki/</a:t>
            </a:r>
          </a:p>
        </p:txBody>
      </p:sp>
    </p:spTree>
    <p:extLst>
      <p:ext uri="{BB962C8B-B14F-4D97-AF65-F5344CB8AC3E}">
        <p14:creationId xmlns:p14="http://schemas.microsoft.com/office/powerpoint/2010/main" val="1293951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Why boosting works?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 machine Learning algorithms consist of:</a:t>
                </a:r>
              </a:p>
              <a:p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Choose a function class f(x)  (ex trees, ensemble)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Choose a loss function given the data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is-I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Choose an optimization method to find parameters (ex gradient descent).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94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21895" y="1866114"/>
            <a:ext cx="6304033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charset="0"/>
              </a:rPr>
              <a:t>Minimizes exponential loss</a:t>
            </a:r>
            <a:endParaRPr kumimoji="0" lang="en-US" altLang="en-US" sz="900" b="0" i="0" u="sng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charset="0"/>
              </a:rPr>
              <a:t>Using Forward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  <a:latin typeface="Arial" charset="0"/>
              </a:rPr>
              <a:t>Stagewise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charset="0"/>
              </a:rPr>
              <a:t> Additive Modeling</a:t>
            </a:r>
            <a:endParaRPr kumimoji="0" lang="en-US" altLang="en-US" sz="900" b="0" i="0" u="sng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endParaRPr kumimoji="0" lang="en-US" altLang="en-US" sz="7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https://lh3.googleusercontent.com/nCHMXgnMpe4k-gFEDlhNxFdgXe3SpfCpRpVVzTX0XBQ1kxh9ncoe5HwResjhgOnOhFjcwSr86OyOdFtNKQ0kMH_EizmL6cVT5kakvxGSkIABPeI-b3aUhXZRNi1mJhjUPSt42ceDRC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7" y="2683995"/>
            <a:ext cx="52768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5817" y="-22174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Why boosting works?</a:t>
            </a:r>
          </a:p>
        </p:txBody>
      </p:sp>
      <p:sp>
        <p:nvSpPr>
          <p:cNvPr id="6" name="Rectangle 5"/>
          <p:cNvSpPr/>
          <p:nvPr/>
        </p:nvSpPr>
        <p:spPr>
          <a:xfrm>
            <a:off x="833674" y="6062432"/>
            <a:ext cx="8550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https://projecteuclid.org/download/pdf_1/euclid.aos/1016218223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1895" y="5283801"/>
            <a:ext cx="7675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“Additive Logistic Regression: Statistical View of Boosting” (2000). Friedman et al</a:t>
            </a:r>
          </a:p>
        </p:txBody>
      </p:sp>
    </p:spTree>
    <p:extLst>
      <p:ext uri="{BB962C8B-B14F-4D97-AF65-F5344CB8AC3E}">
        <p14:creationId xmlns:p14="http://schemas.microsoft.com/office/powerpoint/2010/main" val="100991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32322" y="-545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/>
              <a:t>Why boosting works?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8778" y="1667004"/>
            <a:ext cx="8816741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Arial" charset="0"/>
              </a:rPr>
              <a:t>1. Type of function: Additive modeling is just the fact that the solution to </a:t>
            </a:r>
            <a:r>
              <a:rPr lang="en-US" b="0" i="0" u="none" strike="noStrike" dirty="0" err="1">
                <a:solidFill>
                  <a:srgbClr val="595959"/>
                </a:solidFill>
                <a:effectLst/>
                <a:latin typeface="Arial" charset="0"/>
              </a:rPr>
              <a:t>adaboost</a:t>
            </a:r>
            <a:r>
              <a:rPr lang="en-US" b="0" i="0" u="none" strike="noStrike" dirty="0">
                <a:solidFill>
                  <a:srgbClr val="595959"/>
                </a:solidFill>
                <a:effectLst/>
                <a:latin typeface="Arial" charset="0"/>
              </a:rPr>
              <a:t> is a weighted sum of “basis” functions</a:t>
            </a:r>
            <a:endParaRPr lang="en-US" b="0" dirty="0">
              <a:effectLst/>
            </a:endParaRPr>
          </a:p>
          <a:p>
            <a:pPr>
              <a:spcAft>
                <a:spcPts val="1600"/>
              </a:spcAft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Arial" charset="0"/>
              </a:rPr>
              <a:t>  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96478" y="4327438"/>
            <a:ext cx="8816741" cy="161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>
                <a:solidFill>
                  <a:srgbClr val="595959"/>
                </a:solidFill>
                <a:latin typeface="Arial" charset="0"/>
              </a:rPr>
              <a:t>2</a:t>
            </a:r>
            <a:r>
              <a:rPr lang="en-US" b="0" i="0" u="none" strike="noStrike">
                <a:solidFill>
                  <a:srgbClr val="595959"/>
                </a:solidFill>
                <a:effectLst/>
                <a:latin typeface="Arial" charset="0"/>
              </a:rPr>
              <a:t>. Loss function: Average over the training data. </a:t>
            </a:r>
            <a:endParaRPr lang="en-US" b="0">
              <a:effectLst/>
            </a:endParaRPr>
          </a:p>
          <a:p>
            <a:pPr>
              <a:spcAft>
                <a:spcPts val="1600"/>
              </a:spcAft>
            </a:pPr>
            <a:r>
              <a:rPr lang="en-US" b="0" i="0" u="none" strike="noStrike">
                <a:solidFill>
                  <a:srgbClr val="595959"/>
                </a:solidFill>
                <a:effectLst/>
                <a:latin typeface="Arial" charset="0"/>
              </a:rPr>
              <a:t>  </a:t>
            </a:r>
            <a:endParaRPr lang="en-US" b="0">
              <a:effectLst/>
            </a:endParaRPr>
          </a:p>
          <a:p>
            <a:br>
              <a:rPr lang="en-US"/>
            </a:br>
            <a:endParaRPr lang="en-US" dirty="0"/>
          </a:p>
        </p:txBody>
      </p:sp>
      <p:pic>
        <p:nvPicPr>
          <p:cNvPr id="10" name="Picture 2" descr="https://lh3.googleusercontent.com/nCHMXgnMpe4k-gFEDlhNxFdgXe3SpfCpRpVVzTX0XBQ1kxh9ncoe5HwResjhgOnOhFjcwSr86OyOdFtNKQ0kMH_EizmL6cVT5kakvxGSkIABPeI-b3aUhXZRNi1mJhjUPSt42ceDRC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775" y="5119361"/>
            <a:ext cx="3077487" cy="86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78" y="2610852"/>
            <a:ext cx="2476500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78" y="3230582"/>
            <a:ext cx="2882900" cy="71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01823" y="5038937"/>
                <a:ext cx="5555110" cy="87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𝐿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𝑎𝑟𝑔𝑚𝑖𝑛</m:t>
                          </m:r>
                        </m:e>
                        <m: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𝑀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is-I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𝑒𝑥𝑝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∗</m:t>
                          </m:r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;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823" y="5038937"/>
                <a:ext cx="5555110" cy="8712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884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03697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/>
              <a:t>Why boosting works?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8520" y="1831547"/>
            <a:ext cx="8816741" cy="161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dirty="0">
                <a:solidFill>
                  <a:srgbClr val="595959"/>
                </a:solidFill>
                <a:latin typeface="Arial" charset="0"/>
              </a:rPr>
              <a:t>3</a:t>
            </a:r>
            <a:r>
              <a:rPr lang="en-US" b="0" i="0" u="none" strike="noStrike" dirty="0">
                <a:solidFill>
                  <a:srgbClr val="595959"/>
                </a:solidFill>
                <a:effectLst/>
                <a:latin typeface="Arial" charset="0"/>
              </a:rPr>
              <a:t>. Stage forward fitting</a:t>
            </a:r>
            <a:endParaRPr lang="en-US" b="0" dirty="0">
              <a:effectLst/>
            </a:endParaRPr>
          </a:p>
          <a:p>
            <a:pPr>
              <a:spcAft>
                <a:spcPts val="1600"/>
              </a:spcAft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Arial" charset="0"/>
              </a:rPr>
              <a:t>  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03697" y="2526140"/>
            <a:ext cx="60960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Aft>
                <a:spcPts val="1600"/>
              </a:spcAft>
              <a:buFont typeface="Arial" charset="0"/>
              <a:buChar char="•"/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Arial" charset="0"/>
              </a:rPr>
              <a:t>It is a greedy optimization algorithm in which each function is added one at a time. </a:t>
            </a:r>
          </a:p>
          <a:p>
            <a:pPr fontAlgn="base">
              <a:buFont typeface="Arial" charset="0"/>
              <a:buChar char="•"/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Arial" charset="0"/>
              </a:rPr>
              <a:t>Previously added terms are not modified.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65" y="3907280"/>
            <a:ext cx="7289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82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1198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/>
              <a:t>Gradient Boosting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199"/>
            <a:ext cx="9448800" cy="49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16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Gradient Boosting vs </a:t>
            </a:r>
            <a:r>
              <a:rPr lang="en-US" b="1" u="sng" dirty="0" err="1"/>
              <a:t>Adaboost</a:t>
            </a: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1142198" y="2454204"/>
            <a:ext cx="4324951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b="1" i="0" u="sng" strike="noStrike" dirty="0">
                <a:solidFill>
                  <a:srgbClr val="595959"/>
                </a:solidFill>
                <a:effectLst/>
                <a:latin typeface="Arial" charset="0"/>
              </a:rPr>
              <a:t>Similar</a:t>
            </a:r>
            <a:endParaRPr lang="en-US" b="1" u="sng" dirty="0">
              <a:effectLst/>
            </a:endParaRPr>
          </a:p>
          <a:p>
            <a:pPr fontAlgn="base">
              <a:buFont typeface="Arial" charset="0"/>
              <a:buChar char="•"/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Arial" charset="0"/>
              </a:rPr>
              <a:t>Computing trees in a sequential way</a:t>
            </a:r>
          </a:p>
          <a:p>
            <a:pPr fontAlgn="base">
              <a:buFont typeface="Arial" charset="0"/>
              <a:buChar char="•"/>
            </a:pPr>
            <a:endParaRPr lang="en-US" b="0" i="0" u="none" strike="noStrike" dirty="0">
              <a:solidFill>
                <a:srgbClr val="595959"/>
              </a:solidFill>
              <a:effectLst/>
              <a:latin typeface="Arial" charset="0"/>
            </a:endParaRPr>
          </a:p>
          <a:p>
            <a:pPr fontAlgn="base">
              <a:spcAft>
                <a:spcPts val="1600"/>
              </a:spcAft>
              <a:buFont typeface="Arial" charset="0"/>
              <a:buChar char="•"/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Arial" charset="0"/>
              </a:rPr>
              <a:t>Final model is a sum of weighted trees</a:t>
            </a:r>
          </a:p>
          <a:p>
            <a:pPr>
              <a:spcAft>
                <a:spcPts val="1600"/>
              </a:spcAft>
            </a:pPr>
            <a:br>
              <a:rPr lang="en-US" b="0" dirty="0">
                <a:effectLst/>
              </a:rPr>
            </a:br>
            <a:endParaRPr lang="en-US" b="0" i="0" u="none" strike="noStrike" dirty="0">
              <a:solidFill>
                <a:srgbClr val="595959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3588" y="2425329"/>
            <a:ext cx="6096000" cy="19595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600"/>
              </a:spcAft>
            </a:pPr>
            <a:r>
              <a:rPr lang="en-US" b="1" i="0" u="sng" strike="noStrike" dirty="0">
                <a:solidFill>
                  <a:srgbClr val="595959"/>
                </a:solidFill>
                <a:effectLst/>
                <a:latin typeface="Arial" charset="0"/>
              </a:rPr>
              <a:t>Different</a:t>
            </a:r>
            <a:endParaRPr lang="en-US" b="1" u="sng" dirty="0">
              <a:effectLst/>
            </a:endParaRPr>
          </a:p>
          <a:p>
            <a:pPr fontAlgn="base">
              <a:buFont typeface="Arial" charset="0"/>
              <a:buChar char="•"/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Arial" charset="0"/>
              </a:rPr>
              <a:t>Trees in </a:t>
            </a:r>
            <a:r>
              <a:rPr lang="en-US" dirty="0" err="1">
                <a:solidFill>
                  <a:srgbClr val="595959"/>
                </a:solidFill>
                <a:latin typeface="Arial" charset="0"/>
              </a:rPr>
              <a:t>A</a:t>
            </a:r>
            <a:r>
              <a:rPr lang="en-US" b="0" i="0" u="none" strike="noStrike" dirty="0" err="1">
                <a:solidFill>
                  <a:srgbClr val="595959"/>
                </a:solidFill>
                <a:effectLst/>
                <a:latin typeface="Arial" charset="0"/>
              </a:rPr>
              <a:t>daboost</a:t>
            </a:r>
            <a:r>
              <a:rPr lang="en-US" b="0" i="0" u="none" strike="noStrike" dirty="0">
                <a:solidFill>
                  <a:srgbClr val="595959"/>
                </a:solidFill>
                <a:effectLst/>
                <a:latin typeface="Arial" charset="0"/>
              </a:rPr>
              <a:t> are fitted on the same data but changing weights</a:t>
            </a:r>
          </a:p>
          <a:p>
            <a:pPr fontAlgn="base">
              <a:buFont typeface="Arial" charset="0"/>
              <a:buChar char="•"/>
            </a:pPr>
            <a:endParaRPr lang="en-US" b="0" i="0" u="none" strike="noStrike" dirty="0">
              <a:solidFill>
                <a:srgbClr val="595959"/>
              </a:solidFill>
              <a:effectLst/>
              <a:latin typeface="Arial" charset="0"/>
            </a:endParaRPr>
          </a:p>
          <a:p>
            <a:pPr fontAlgn="base">
              <a:spcAft>
                <a:spcPts val="1600"/>
              </a:spcAft>
              <a:buFont typeface="Arial" charset="0"/>
              <a:buChar char="•"/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Arial" charset="0"/>
              </a:rPr>
              <a:t>Trees in boosting are fitted by modifying the target variable</a:t>
            </a:r>
          </a:p>
        </p:txBody>
      </p:sp>
    </p:spTree>
    <p:extLst>
      <p:ext uri="{BB962C8B-B14F-4D97-AF65-F5344CB8AC3E}">
        <p14:creationId xmlns:p14="http://schemas.microsoft.com/office/powerpoint/2010/main" val="1414647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17044" y="211755"/>
            <a:ext cx="9259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/>
              <a:t>Gradient Boosting: Regression with Least Squared Loss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41" y="2729429"/>
            <a:ext cx="9490508" cy="38253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40479" y="1743908"/>
                <a:ext cx="4225492" cy="7789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𝐿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is-I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s-I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𝐹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79" y="1743908"/>
                <a:ext cx="4225492" cy="7789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132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1381" y="211755"/>
            <a:ext cx="113578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/>
              <a:t>Least Squared Loss is a bad loss for classification</a:t>
            </a:r>
          </a:p>
        </p:txBody>
      </p:sp>
      <p:pic>
        <p:nvPicPr>
          <p:cNvPr id="8194" name="Picture 2" descr="https://lh5.googleusercontent.com/IQCp3prTGziR0Bkv51ylRl8HiVz9GWThVJKL4u5BuYZ7xbol_xOh7zOqBA2MV0OUY1W8hYBtZG7-rklD_a0h6OZ5tDvKbxD9xNbGshbmeiCtrh-BSi0XyeRRjSXvEHMZDcpv_juiN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88" y="2064418"/>
            <a:ext cx="5813658" cy="344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lh5.googleusercontent.com/ZTJUtQ5Sg40zNk1_DbVqnMK8PZBXtILxFdHf3zXCXnM2hSnMRNaWGTgQfVDjdO6-13mcENzRKKSiNK0Fy_btLX5Eq_gdCMg2YJ0eqP4ButfovmCjkGEnazcQYiN96ke_-7Qap2vhh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0" y="2290812"/>
            <a:ext cx="5139891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125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367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Gradient Boosting for Classification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2417010"/>
            <a:ext cx="9626600" cy="420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03" y="1401930"/>
            <a:ext cx="71501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3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origin of Boosting</a:t>
            </a:r>
          </a:p>
          <a:p>
            <a:endParaRPr lang="en-US" dirty="0"/>
          </a:p>
          <a:p>
            <a:r>
              <a:rPr lang="en-US" dirty="0" err="1"/>
              <a:t>Adaboost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Adaboost</a:t>
            </a:r>
            <a:r>
              <a:rPr lang="en-US" dirty="0"/>
              <a:t> as a exponential loss minimizer</a:t>
            </a:r>
          </a:p>
          <a:p>
            <a:endParaRPr lang="en-US" dirty="0"/>
          </a:p>
          <a:p>
            <a:r>
              <a:rPr lang="en-US" dirty="0"/>
              <a:t>Gradient Boosting</a:t>
            </a:r>
          </a:p>
          <a:p>
            <a:endParaRPr lang="en-US" dirty="0"/>
          </a:p>
          <a:p>
            <a:r>
              <a:rPr lang="en-US" dirty="0"/>
              <a:t>Practical considerations.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59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27751" y="2967051"/>
            <a:ext cx="9648795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charset="0"/>
              </a:rPr>
              <a:t>Learning rate (also called shrinkage)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Arial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charset="0"/>
              </a:rPr>
              <a:t>If decrease learning rate need to increase the number of three (M)</a:t>
            </a:r>
            <a:endParaRPr kumimoji="0" lang="en-US" altLang="en-US" sz="900" b="0" i="0" u="sng" strike="noStrike" cap="none" normalizeH="0" baseline="0" dirty="0">
              <a:ln>
                <a:noFill/>
              </a:ln>
              <a:effectLst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charset="0"/>
              </a:rPr>
              <a:t>First fix a learning rate (say 0.1).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charset="0"/>
              </a:rPr>
              <a:t>Then find the optimal M.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charset="0"/>
              </a:rPr>
              <a:t>Then you can divide learning rate by 2 and set M = 2M.</a:t>
            </a: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900" b="0" i="0" u="sng" strike="noStrike" cap="none" normalizeH="0" baseline="0" dirty="0">
              <a:ln>
                <a:noFill/>
              </a:ln>
              <a:effectLst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charset="0"/>
              </a:rPr>
              <a:t>Very important parameter in gradient boosting</a:t>
            </a:r>
            <a:endParaRPr kumimoji="0" lang="en-US" altLang="en-US" sz="900" b="0" i="0" u="sng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146" name="Picture 2" descr="https://lh4.googleusercontent.com/7SLVVkNqFJ8uGv6cRBB9jCOcE7hV91R5Ne2AAbienz328teBwq8xeJvWBo6HZcKypZjl9_ValhvXtzJmpf2ewYtFFiANskc5eg6nSjIXwUc2Ak4PIQu2ptJDOCsqdDcZKodjqAdbn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995" y="1730615"/>
            <a:ext cx="4419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17044" y="0"/>
            <a:ext cx="9259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/>
              <a:t>Regularization in Gradient Boosting</a:t>
            </a:r>
          </a:p>
        </p:txBody>
      </p:sp>
    </p:spTree>
    <p:extLst>
      <p:ext uri="{BB962C8B-B14F-4D97-AF65-F5344CB8AC3E}">
        <p14:creationId xmlns:p14="http://schemas.microsoft.com/office/powerpoint/2010/main" val="1709415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778916"/>
              </p:ext>
            </p:extLst>
          </p:nvPr>
        </p:nvGraphicFramePr>
        <p:xfrm>
          <a:off x="1404839" y="1757792"/>
          <a:ext cx="8670053" cy="3400268"/>
        </p:xfrm>
        <a:graphic>
          <a:graphicData uri="http://schemas.openxmlformats.org/drawingml/2006/table">
            <a:tbl>
              <a:tblPr/>
              <a:tblGrid>
                <a:gridCol w="7064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65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60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eta: shrinkage</a:t>
                      </a:r>
                      <a:endParaRPr lang="en-US" sz="1800" dirty="0">
                        <a:effectLst/>
                      </a:endParaRPr>
                    </a:p>
                  </a:txBody>
                  <a:tcPr marL="125471" marR="125471" marT="125471" marB="125471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0.1 </a:t>
                      </a:r>
                      <a:endParaRPr lang="nb-NO" sz="1800">
                        <a:effectLst/>
                      </a:endParaRPr>
                    </a:p>
                  </a:txBody>
                  <a:tcPr marL="125471" marR="125471" marT="125471" marB="125471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8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60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num_rounds: number of trees</a:t>
                      </a:r>
                      <a:endParaRPr lang="en-US" sz="1800">
                        <a:effectLst/>
                      </a:endParaRPr>
                    </a:p>
                  </a:txBody>
                  <a:tcPr marL="125471" marR="125471" marT="125471" marB="125471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sz="1800">
                          <a:effectLst/>
                        </a:rPr>
                        <a:t> </a:t>
                      </a:r>
                    </a:p>
                  </a:txBody>
                  <a:tcPr marL="125471" marR="125471" marT="125471" marB="125471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82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160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max_depth : maximum depth of tree</a:t>
                      </a:r>
                      <a:endParaRPr lang="en-US" sz="1800">
                        <a:effectLst/>
                      </a:endParaRPr>
                    </a:p>
                  </a:txBody>
                  <a:tcPr marL="125471" marR="125471" marT="125471" marB="125471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lang="en-US" sz="1800">
                        <a:effectLst/>
                      </a:endParaRPr>
                    </a:p>
                  </a:txBody>
                  <a:tcPr marL="125471" marR="125471" marT="125471" marB="125471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97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sub_sample: subsample ratio of the training instance</a:t>
                      </a:r>
                      <a:endParaRPr lang="en-US" sz="1800">
                        <a:effectLst/>
                      </a:endParaRPr>
                    </a:p>
                  </a:txBody>
                  <a:tcPr marL="125471" marR="125471" marT="125471" marB="125471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</a:t>
                      </a:r>
                      <a:endParaRPr lang="nb-NO" sz="1800">
                        <a:effectLst/>
                      </a:endParaRPr>
                    </a:p>
                  </a:txBody>
                  <a:tcPr marL="125471" marR="125471" marT="125471" marB="125471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97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colsample_bytree: fraction of columns to sample</a:t>
                      </a:r>
                      <a:endParaRPr lang="en-US" sz="1800">
                        <a:effectLst/>
                      </a:endParaRPr>
                    </a:p>
                  </a:txBody>
                  <a:tcPr marL="125471" marR="125471" marT="125471" marB="125471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k-SK" sz="1800" dirty="0">
                          <a:effectLst/>
                        </a:rPr>
                        <a:t> </a:t>
                      </a:r>
                    </a:p>
                  </a:txBody>
                  <a:tcPr marL="125471" marR="125471" marT="125471" marB="125471">
                    <a:lnL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404839" y="-2825"/>
            <a:ext cx="9259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/>
              <a:t>Regularization in Gradient Boosting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517582" y="6028168"/>
            <a:ext cx="7385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charset="0"/>
              </a:rPr>
              <a:t>http://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charset="0"/>
              </a:rPr>
              <a:t>xgboost.readthedocs.io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charset="0"/>
              </a:rPr>
              <a:t>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charset="0"/>
              </a:rPr>
              <a:t>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charset="0"/>
              </a:rPr>
              <a:t>/latest/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charset="0"/>
              </a:rPr>
              <a:t>parameter.html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7925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823" y="1749605"/>
            <a:ext cx="8566484" cy="436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charset="0"/>
              <a:buChar char="•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Arial" charset="0"/>
              </a:rPr>
              <a:t>Gradient Boosting generally perform better than a random forest. </a:t>
            </a:r>
          </a:p>
          <a:p>
            <a:pPr fontAlgn="base">
              <a:buFont typeface="Arial" charset="0"/>
              <a:buChar char="•"/>
            </a:pPr>
            <a:endParaRPr lang="en-US" sz="2400" dirty="0">
              <a:solidFill>
                <a:srgbClr val="595959"/>
              </a:solidFill>
              <a:latin typeface="Arial" charset="0"/>
            </a:endParaRPr>
          </a:p>
          <a:p>
            <a:pPr fontAlgn="base">
              <a:buFont typeface="Arial" charset="0"/>
              <a:buChar char="•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Arial" charset="0"/>
              </a:rPr>
              <a:t>Gradient Boosting have a few hyper-parameters to tune.</a:t>
            </a:r>
          </a:p>
          <a:p>
            <a:pPr fontAlgn="base">
              <a:buFont typeface="Arial" charset="0"/>
              <a:buChar char="•"/>
            </a:pPr>
            <a:endParaRPr lang="en-US" sz="2400" dirty="0">
              <a:solidFill>
                <a:srgbClr val="595959"/>
              </a:solidFill>
              <a:latin typeface="Arial" charset="0"/>
            </a:endParaRPr>
          </a:p>
          <a:p>
            <a:pPr fontAlgn="base">
              <a:buFont typeface="Arial" charset="0"/>
              <a:buChar char="•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Arial" charset="0"/>
              </a:rPr>
              <a:t>Random forest is almost tuning-free:</a:t>
            </a:r>
          </a:p>
          <a:p>
            <a:pPr fontAlgn="base">
              <a:buFont typeface="Arial" charset="0"/>
              <a:buChar char="•"/>
            </a:pPr>
            <a:endParaRPr lang="en-US" sz="2400" b="0" i="0" u="none" strike="noStrike" dirty="0">
              <a:solidFill>
                <a:srgbClr val="595959"/>
              </a:solidFill>
              <a:effectLst/>
              <a:latin typeface="Arial" charset="0"/>
            </a:endParaRPr>
          </a:p>
          <a:p>
            <a:pPr marL="1143000" lvl="2" indent="-228600" fontAlgn="base">
              <a:spcAft>
                <a:spcPts val="1600"/>
              </a:spcAft>
              <a:buFont typeface="Arial" charset="0"/>
              <a:buChar char="•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Arial" charset="0"/>
              </a:rPr>
              <a:t>You may want to control how big a tree can grow</a:t>
            </a:r>
          </a:p>
          <a:p>
            <a:pPr marL="1600200" lvl="3" indent="-228600" fontAlgn="base">
              <a:buFont typeface="Arial" charset="0"/>
              <a:buChar char="•"/>
            </a:pPr>
            <a:r>
              <a:rPr lang="en-US" sz="2400" b="0" i="0" u="none" strike="noStrike" dirty="0" err="1">
                <a:solidFill>
                  <a:srgbClr val="595959"/>
                </a:solidFill>
                <a:effectLst/>
                <a:latin typeface="Baumans" charset="0"/>
              </a:rPr>
              <a:t>max_depth</a:t>
            </a: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Baumans" charset="0"/>
              </a:rPr>
              <a:t> or min sample per leaf</a:t>
            </a:r>
          </a:p>
          <a:p>
            <a:pPr marL="1600200" lvl="3" indent="-228600" fontAlgn="base">
              <a:buFont typeface="Arial" charset="0"/>
              <a:buChar char="•"/>
            </a:pPr>
            <a:endParaRPr lang="en-US" sz="2400" b="0" i="0" u="none" strike="noStrike" dirty="0">
              <a:solidFill>
                <a:srgbClr val="595959"/>
              </a:solidFill>
              <a:effectLst/>
              <a:latin typeface="Baumans" charset="0"/>
            </a:endParaRPr>
          </a:p>
          <a:p>
            <a:pPr marL="1143000" lvl="2" indent="-228600" fontAlgn="base">
              <a:spcAft>
                <a:spcPts val="1600"/>
              </a:spcAft>
              <a:buFont typeface="Arial" charset="0"/>
              <a:buChar char="•"/>
            </a:pPr>
            <a:r>
              <a:rPr lang="en-US" sz="2400" b="0" i="0" u="none" strike="noStrike" dirty="0" err="1">
                <a:solidFill>
                  <a:srgbClr val="595959"/>
                </a:solidFill>
                <a:effectLst/>
                <a:latin typeface="Arial" charset="0"/>
              </a:rPr>
              <a:t>max_features</a:t>
            </a: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Gradient Boosting vs Random Forests</a:t>
            </a:r>
          </a:p>
        </p:txBody>
      </p:sp>
    </p:spTree>
    <p:extLst>
      <p:ext uri="{BB962C8B-B14F-4D97-AF65-F5344CB8AC3E}">
        <p14:creationId xmlns:p14="http://schemas.microsoft.com/office/powerpoint/2010/main" val="88946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82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Gradient Boosting vs Neural Nets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319" y="1714848"/>
            <a:ext cx="10375231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charset="0"/>
              <a:buChar char="•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Arial" charset="0"/>
              </a:rPr>
              <a:t>Random Forest and Gradient Boosting models work well on tabular data.</a:t>
            </a:r>
          </a:p>
          <a:p>
            <a:pPr fontAlgn="base">
              <a:buFont typeface="Arial" charset="0"/>
              <a:buChar char="•"/>
            </a:pPr>
            <a:endParaRPr lang="en-US" sz="2400" b="0" i="0" u="none" strike="noStrike" dirty="0">
              <a:solidFill>
                <a:srgbClr val="595959"/>
              </a:solidFill>
              <a:effectLst/>
              <a:latin typeface="Arial" charset="0"/>
            </a:endParaRPr>
          </a:p>
          <a:p>
            <a:pPr marL="742950" lvl="1" indent="-285750" fontAlgn="base">
              <a:buFont typeface="Arial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charset="0"/>
              </a:rPr>
              <a:t>Each column of a tabular data has high information content on its own 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charset="0"/>
              </a:rPr>
              <a:t>Demographic features, such as the age and gender of a person</a:t>
            </a:r>
          </a:p>
          <a:p>
            <a:pPr marL="742950" lvl="1" indent="-285750" fontAlgn="base">
              <a:buFont typeface="Arial" charset="0"/>
              <a:buChar char="•"/>
            </a:pPr>
            <a:endParaRPr lang="en-US" dirty="0">
              <a:solidFill>
                <a:srgbClr val="595959"/>
              </a:solidFill>
              <a:latin typeface="Arial" charset="0"/>
            </a:endParaRPr>
          </a:p>
          <a:p>
            <a:pPr fontAlgn="base">
              <a:buFont typeface="Arial" charset="0"/>
              <a:buChar char="•"/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Arial" charset="0"/>
              </a:rPr>
              <a:t>Neural Nets useful when applied to “raw” sensory data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charset="0"/>
              </a:rPr>
              <a:t>Speech, Images, NLP 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charset="0"/>
              </a:rPr>
              <a:t>Individual feature contains very little information </a:t>
            </a:r>
          </a:p>
          <a:p>
            <a:pPr marL="742950" lvl="1" indent="-285750" fontAlgn="base">
              <a:spcAft>
                <a:spcPts val="1600"/>
              </a:spcAft>
              <a:buFont typeface="Arial" charset="0"/>
              <a:buChar char="•"/>
            </a:pPr>
            <a:r>
              <a:rPr lang="en-US" dirty="0">
                <a:solidFill>
                  <a:srgbClr val="595959"/>
                </a:solidFill>
                <a:latin typeface="Arial" charset="0"/>
              </a:rPr>
              <a:t>Some success on training </a:t>
            </a:r>
            <a:r>
              <a:rPr lang="en-US" dirty="0" err="1">
                <a:solidFill>
                  <a:srgbClr val="595959"/>
                </a:solidFill>
                <a:latin typeface="Arial" charset="0"/>
              </a:rPr>
              <a:t>embeddings</a:t>
            </a:r>
            <a:r>
              <a:rPr lang="en-US" dirty="0">
                <a:solidFill>
                  <a:srgbClr val="595959"/>
                </a:solidFill>
                <a:latin typeface="Arial" charset="0"/>
              </a:rPr>
              <a:t> for categorical features on tabular data</a:t>
            </a: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94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697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Empirical Comparison of Algorithms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653" y="1325563"/>
            <a:ext cx="8432800" cy="4359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1653" y="6035813"/>
            <a:ext cx="8685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CMBX12"/>
              </a:rPr>
              <a:t>“An Empirical Comparison of Supervised Learning Algorithms.”</a:t>
            </a:r>
            <a:r>
              <a:rPr lang="en-US" sz="1200" dirty="0">
                <a:latin typeface="CMBX12"/>
              </a:rPr>
              <a:t> </a:t>
            </a:r>
            <a:r>
              <a:rPr lang="en-US" sz="1200" dirty="0"/>
              <a:t>Rich </a:t>
            </a:r>
            <a:r>
              <a:rPr lang="en-US" sz="1200" dirty="0" err="1"/>
              <a:t>Caruana</a:t>
            </a:r>
            <a:r>
              <a:rPr lang="en-US" sz="1200" dirty="0"/>
              <a:t>, </a:t>
            </a:r>
            <a:r>
              <a:rPr lang="en-US" sz="1200" dirty="0" err="1"/>
              <a:t>Alexandru</a:t>
            </a:r>
            <a:r>
              <a:rPr lang="en-US" sz="1200" dirty="0"/>
              <a:t> </a:t>
            </a:r>
            <a:r>
              <a:rPr lang="en-US" sz="1200" dirty="0" err="1"/>
              <a:t>Niculescu-Mizil</a:t>
            </a:r>
            <a:r>
              <a:rPr lang="en-US" sz="1200" dirty="0"/>
              <a:t>. </a:t>
            </a:r>
          </a:p>
          <a:p>
            <a:r>
              <a:rPr lang="en-US" sz="1200" dirty="0"/>
              <a:t> Cornell University. </a:t>
            </a:r>
            <a:r>
              <a:rPr lang="en-US" sz="1200" dirty="0">
                <a:latin typeface="CMBX12"/>
              </a:rPr>
              <a:t>https://www.cs.cornell.edu/~caruana/ctp/ct.papers/caruana.icml06.pdf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4271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Gradient Boosting in R</a:t>
            </a:r>
          </a:p>
        </p:txBody>
      </p:sp>
      <p:sp>
        <p:nvSpPr>
          <p:cNvPr id="4" name="Rectangle 3"/>
          <p:cNvSpPr/>
          <p:nvPr/>
        </p:nvSpPr>
        <p:spPr>
          <a:xfrm>
            <a:off x="3090187" y="1781294"/>
            <a:ext cx="5357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https://cran.r-project.org/web/packages/gbm/gbm.pdf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399" y="2608446"/>
            <a:ext cx="3283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Package </a:t>
            </a:r>
            <a:r>
              <a:rPr lang="en-US" b="1" dirty="0"/>
              <a:t>GBM</a:t>
            </a:r>
            <a:r>
              <a:rPr lang="en-US" b="1"/>
              <a:t>: hyper-parameters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96" y="3536616"/>
            <a:ext cx="74041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52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Gradient Boosting in R</a:t>
            </a:r>
          </a:p>
        </p:txBody>
      </p:sp>
      <p:sp>
        <p:nvSpPr>
          <p:cNvPr id="4" name="Rectangle 3"/>
          <p:cNvSpPr/>
          <p:nvPr/>
        </p:nvSpPr>
        <p:spPr>
          <a:xfrm>
            <a:off x="3090187" y="1781294"/>
            <a:ext cx="5357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https://cran.r-project.org/web/packages/gbm/gbm.pdf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399" y="2608446"/>
            <a:ext cx="3283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Package </a:t>
            </a:r>
            <a:r>
              <a:rPr lang="en-US" b="1" dirty="0"/>
              <a:t>GBM</a:t>
            </a:r>
            <a:r>
              <a:rPr lang="en-US" b="1"/>
              <a:t>: hyper-parameters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35598"/>
            <a:ext cx="7264400" cy="307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9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59789"/>
            <a:ext cx="10515600" cy="73469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Email: gilmer.valdes@ucsf.edu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728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55" y="0"/>
            <a:ext cx="10515600" cy="1325563"/>
          </a:xfrm>
        </p:spPr>
        <p:txBody>
          <a:bodyPr/>
          <a:lstStyle/>
          <a:p>
            <a:pPr algn="ctr"/>
            <a:r>
              <a:rPr lang="en-US" b="1" u="sng"/>
              <a:t>Recap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06" y="1346705"/>
            <a:ext cx="10515600" cy="4351338"/>
          </a:xfrm>
        </p:spPr>
        <p:txBody>
          <a:bodyPr/>
          <a:lstStyle/>
          <a:p>
            <a:r>
              <a:rPr lang="en-US" dirty="0"/>
              <a:t>Decision Trees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48" y="2095808"/>
            <a:ext cx="6087948" cy="3782772"/>
            <a:chOff x="48535" y="1672580"/>
            <a:chExt cx="4544981" cy="34277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110" y="1672580"/>
              <a:ext cx="4186406" cy="310146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67842" y="4731010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22246" y="2915321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X1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814" y="2095808"/>
            <a:ext cx="4741244" cy="349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8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482" y="0"/>
            <a:ext cx="11300059" cy="1325563"/>
          </a:xfrm>
        </p:spPr>
        <p:txBody>
          <a:bodyPr/>
          <a:lstStyle/>
          <a:p>
            <a:pPr algn="ctr"/>
            <a:r>
              <a:rPr lang="en-US" b="1" u="sng" dirty="0"/>
              <a:t>Advantages and Disadvantages of Decision Trees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48158" y="2689179"/>
            <a:ext cx="51923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Each rule is obtained with exponentially </a:t>
            </a:r>
            <a:r>
              <a:rPr lang="en-US"/>
              <a:t>less data.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Rules are </a:t>
            </a:r>
            <a:r>
              <a:rPr lang="en-US" i="1" dirty="0"/>
              <a:t>memory-less. </a:t>
            </a:r>
          </a:p>
          <a:p>
            <a:pPr marL="342900" indent="-342900">
              <a:buAutoNum type="arabicPeriod"/>
            </a:pPr>
            <a:endParaRPr lang="en-US" i="1" dirty="0"/>
          </a:p>
          <a:p>
            <a:pPr marL="342900" indent="-342900">
              <a:buAutoNum type="arabicPeriod"/>
            </a:pPr>
            <a:r>
              <a:rPr lang="en-US" i="1" dirty="0"/>
              <a:t>They are unstable procedures.</a:t>
            </a:r>
          </a:p>
          <a:p>
            <a:pPr marL="342900" indent="-342900">
              <a:buAutoNum type="arabicPeriod"/>
            </a:pPr>
            <a:endParaRPr lang="en-US" i="1" dirty="0"/>
          </a:p>
          <a:p>
            <a:pPr marL="342900" indent="-342900">
              <a:buAutoNum type="arabicPeriod"/>
            </a:pPr>
            <a:r>
              <a:rPr lang="en-US" i="1" dirty="0"/>
              <a:t>Do not model linear data very well.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802" y="1962981"/>
            <a:ext cx="20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Disadvantages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136" y="2689179"/>
            <a:ext cx="51976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Consistent estimators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Fast</a:t>
            </a:r>
          </a:p>
          <a:p>
            <a:pPr marL="342900" indent="-342900">
              <a:buAutoNum type="arabicPeriod"/>
            </a:pPr>
            <a:endParaRPr lang="en-US" i="1" dirty="0"/>
          </a:p>
          <a:p>
            <a:pPr marL="342900" indent="-342900">
              <a:buAutoNum type="arabicPeriod"/>
            </a:pPr>
            <a:r>
              <a:rPr lang="en-US" i="1" dirty="0"/>
              <a:t>Natural way to handle missing data</a:t>
            </a:r>
          </a:p>
          <a:p>
            <a:pPr marL="342900" indent="-342900">
              <a:buAutoNum type="arabicPeriod"/>
            </a:pPr>
            <a:endParaRPr lang="en-US" i="1" dirty="0"/>
          </a:p>
          <a:p>
            <a:pPr marL="342900" indent="-342900">
              <a:buAutoNum type="arabicPeriod"/>
            </a:pPr>
            <a:r>
              <a:rPr lang="en-US" i="1" dirty="0"/>
              <a:t>Independent of monotonic transformations of the input variables.</a:t>
            </a:r>
          </a:p>
          <a:p>
            <a:pPr marL="342900" indent="-342900">
              <a:buAutoNum type="arabicPeriod"/>
            </a:pPr>
            <a:endParaRPr lang="en-US" i="1" dirty="0"/>
          </a:p>
          <a:p>
            <a:pPr marL="342900" indent="-342900">
              <a:buAutoNum type="arabicPeriod"/>
            </a:pPr>
            <a:r>
              <a:rPr lang="en-US" i="1" dirty="0"/>
              <a:t>Interpretable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135" y="1930226"/>
            <a:ext cx="1670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Advantages</a:t>
            </a:r>
          </a:p>
        </p:txBody>
      </p:sp>
    </p:spTree>
    <p:extLst>
      <p:ext uri="{BB962C8B-B14F-4D97-AF65-F5344CB8AC3E}">
        <p14:creationId xmlns:p14="http://schemas.microsoft.com/office/powerpoint/2010/main" val="214492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825" y="27468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The origin of Boosting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771" y="5833529"/>
            <a:ext cx="5831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http://www.cis.upenn.edu/~mkearns/papers/boostnote.pdf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0771" y="2795942"/>
            <a:ext cx="109498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Hypothesis: </a:t>
            </a:r>
            <a:r>
              <a:rPr lang="en-US" sz="2400" i="1" dirty="0"/>
              <a:t>Does the existence of a weak algorithm that outputs a hypothesis that is </a:t>
            </a:r>
          </a:p>
          <a:p>
            <a:r>
              <a:rPr lang="en-US" sz="2400" i="1" dirty="0"/>
              <a:t>just slightly better than random implies that there is a strong algorithm which outputs </a:t>
            </a:r>
          </a:p>
          <a:p>
            <a:r>
              <a:rPr lang="en-US" sz="2400" i="1" dirty="0"/>
              <a:t>a hypothesis of arbitrary accuracy? (1988)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8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99" y="0"/>
            <a:ext cx="10515600" cy="1046203"/>
          </a:xfrm>
        </p:spPr>
        <p:txBody>
          <a:bodyPr/>
          <a:lstStyle/>
          <a:p>
            <a:pPr algn="ctr"/>
            <a:r>
              <a:rPr lang="en-US" b="1" u="sng" dirty="0" err="1"/>
              <a:t>Adaboost</a:t>
            </a: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170045" y="6465226"/>
            <a:ext cx="10465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https://alliance.seas.upenn.edu/~cis520/dynamic/2018/wiki/index.php?n=Lectures.Boosting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0045" y="5757571"/>
            <a:ext cx="8679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“Experiments with a new boosting algorithm.” </a:t>
            </a:r>
            <a:r>
              <a:rPr lang="en-US" dirty="0" err="1"/>
              <a:t>Yoav</a:t>
            </a:r>
            <a:r>
              <a:rPr lang="en-US" dirty="0"/>
              <a:t> Freund and Robert E. </a:t>
            </a:r>
            <a:r>
              <a:rPr lang="en-US" dirty="0" err="1"/>
              <a:t>Schapire</a:t>
            </a:r>
            <a:r>
              <a:rPr lang="en-US" dirty="0"/>
              <a:t> (1996)</a:t>
            </a:r>
          </a:p>
          <a:p>
            <a:r>
              <a:rPr lang="en-US" dirty="0">
                <a:hlinkClick r:id="rId3"/>
              </a:rPr>
              <a:t>http://web.eecs.utk.edu/~leparker/Courses/CS425-528-fall12/Handouts/AdaBoost.M1.pdf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16" y="1344487"/>
            <a:ext cx="101214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3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32242" y="131601"/>
            <a:ext cx="8466666" cy="696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u="sng" dirty="0">
                <a:solidFill>
                  <a:srgbClr val="000000"/>
                </a:solidFill>
              </a:rPr>
              <a:t>Boosting Decision Stumps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551" y="1592206"/>
            <a:ext cx="2447925" cy="2083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021" y="3687346"/>
            <a:ext cx="5562600" cy="2648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4279" y="3502679"/>
            <a:ext cx="1262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round: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526" y="1033644"/>
            <a:ext cx="2266950" cy="4667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18587" y="6180250"/>
            <a:ext cx="30700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alliance.seas.upenn.edu</a:t>
            </a:r>
            <a:r>
              <a:rPr lang="en-US" sz="1200" dirty="0"/>
              <a:t>/~cis520/wiki/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0149" y="2076172"/>
            <a:ext cx="883577" cy="506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24801" y="2110659"/>
            <a:ext cx="82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  <a:r>
              <a:rPr lang="en-US" dirty="0"/>
              <a:t>(x) =</a:t>
            </a:r>
          </a:p>
        </p:txBody>
      </p:sp>
    </p:spTree>
    <p:extLst>
      <p:ext uri="{BB962C8B-B14F-4D97-AF65-F5344CB8AC3E}">
        <p14:creationId xmlns:p14="http://schemas.microsoft.com/office/powerpoint/2010/main" val="181279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99" y="0"/>
            <a:ext cx="10515600" cy="1046203"/>
          </a:xfrm>
        </p:spPr>
        <p:txBody>
          <a:bodyPr/>
          <a:lstStyle/>
          <a:p>
            <a:pPr algn="ctr"/>
            <a:r>
              <a:rPr lang="en-US" b="1" u="sng" dirty="0" err="1"/>
              <a:t>Adaboost</a:t>
            </a: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170045" y="6465226"/>
            <a:ext cx="10465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https://alliance.seas.upenn.edu/~cis520/dynamic/2018/wiki/index.php?n=Lectures.Boosting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0045" y="5757571"/>
            <a:ext cx="8679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“Experiments with a new boosting algorithm.” </a:t>
            </a:r>
            <a:r>
              <a:rPr lang="en-US" dirty="0" err="1"/>
              <a:t>Yoav</a:t>
            </a:r>
            <a:r>
              <a:rPr lang="en-US" dirty="0"/>
              <a:t> Freund and Robert E. </a:t>
            </a:r>
            <a:r>
              <a:rPr lang="en-US" dirty="0" err="1"/>
              <a:t>Schapire</a:t>
            </a:r>
            <a:r>
              <a:rPr lang="en-US" dirty="0"/>
              <a:t> (1996)</a:t>
            </a:r>
          </a:p>
          <a:p>
            <a:r>
              <a:rPr lang="en-US" dirty="0">
                <a:hlinkClick r:id="rId3"/>
              </a:rPr>
              <a:t>http://web.eecs.utk.edu/~leparker/Courses/CS425-528-fall12/Handouts/AdaBoost.M1.pdf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16" y="1344487"/>
            <a:ext cx="101214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28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1" y="1457740"/>
            <a:ext cx="7515225" cy="2677927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941867" y="10348"/>
            <a:ext cx="8466666" cy="696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u="sng" dirty="0">
                <a:solidFill>
                  <a:srgbClr val="000000"/>
                </a:solidFill>
              </a:rPr>
              <a:t>Boosting Decision Stumps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8258" y="1403878"/>
            <a:ext cx="1546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 round: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5043" y="3700458"/>
            <a:ext cx="134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Third round: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016" y="4169509"/>
            <a:ext cx="6877050" cy="21299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9494" y="6260074"/>
            <a:ext cx="30700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alliance.seas.upenn.edu</a:t>
            </a:r>
            <a:r>
              <a:rPr lang="en-US" sz="1200" dirty="0"/>
              <a:t>/~cis520/wiki/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725" y="903306"/>
            <a:ext cx="22669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29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956</Words>
  <Application>Microsoft Macintosh PowerPoint</Application>
  <PresentationFormat>Widescreen</PresentationFormat>
  <Paragraphs>165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Baumans</vt:lpstr>
      <vt:lpstr>Calibri</vt:lpstr>
      <vt:lpstr>Calibri Light</vt:lpstr>
      <vt:lpstr>Cambria Math</vt:lpstr>
      <vt:lpstr>CMBX12</vt:lpstr>
      <vt:lpstr>Office Theme</vt:lpstr>
      <vt:lpstr>Boosting Algorithms</vt:lpstr>
      <vt:lpstr>Outline</vt:lpstr>
      <vt:lpstr>Recap</vt:lpstr>
      <vt:lpstr>Advantages and Disadvantages of Decision Trees</vt:lpstr>
      <vt:lpstr>The origin of Boosting</vt:lpstr>
      <vt:lpstr>Adaboost</vt:lpstr>
      <vt:lpstr>PowerPoint Presentation</vt:lpstr>
      <vt:lpstr>Adaboost</vt:lpstr>
      <vt:lpstr>PowerPoint Presentation</vt:lpstr>
      <vt:lpstr>PowerPoint Presentation</vt:lpstr>
      <vt:lpstr>Why boosting works?</vt:lpstr>
      <vt:lpstr>Why boosting works?</vt:lpstr>
      <vt:lpstr>PowerPoint Presentation</vt:lpstr>
      <vt:lpstr>PowerPoint Presentation</vt:lpstr>
      <vt:lpstr>PowerPoint Presentation</vt:lpstr>
      <vt:lpstr>Gradient Boosting vs Adaboost</vt:lpstr>
      <vt:lpstr>PowerPoint Presentation</vt:lpstr>
      <vt:lpstr>PowerPoint Presentation</vt:lpstr>
      <vt:lpstr>Gradient Boosting for Classification</vt:lpstr>
      <vt:lpstr>PowerPoint Presentation</vt:lpstr>
      <vt:lpstr>PowerPoint Presentation</vt:lpstr>
      <vt:lpstr>Gradient Boosting vs Random Forests</vt:lpstr>
      <vt:lpstr>Gradient Boosting vs Neural Nets</vt:lpstr>
      <vt:lpstr>Empirical Comparison of Algorithms</vt:lpstr>
      <vt:lpstr>Gradient Boosting in R</vt:lpstr>
      <vt:lpstr>Gradient Boosting in R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Boosting Algorithms</dc:title>
  <dc:creator>Microsoft Office User</dc:creator>
  <cp:lastModifiedBy>Kornak, John</cp:lastModifiedBy>
  <cp:revision>39</cp:revision>
  <cp:lastPrinted>2019-05-09T20:28:49Z</cp:lastPrinted>
  <dcterms:created xsi:type="dcterms:W3CDTF">2019-05-06T18:40:59Z</dcterms:created>
  <dcterms:modified xsi:type="dcterms:W3CDTF">2019-05-09T20:32:18Z</dcterms:modified>
</cp:coreProperties>
</file>