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8" r:id="rId4"/>
    <p:sldId id="270" r:id="rId5"/>
    <p:sldId id="269" r:id="rId6"/>
    <p:sldId id="271" r:id="rId7"/>
    <p:sldId id="279" r:id="rId8"/>
    <p:sldId id="272" r:id="rId9"/>
    <p:sldId id="258" r:id="rId10"/>
    <p:sldId id="259" r:id="rId11"/>
    <p:sldId id="260" r:id="rId12"/>
    <p:sldId id="261" r:id="rId13"/>
    <p:sldId id="262" r:id="rId14"/>
    <p:sldId id="263" r:id="rId15"/>
    <p:sldId id="266" r:id="rId16"/>
    <p:sldId id="267" r:id="rId17"/>
    <p:sldId id="265" r:id="rId18"/>
    <p:sldId id="273" r:id="rId19"/>
    <p:sldId id="264" r:id="rId20"/>
    <p:sldId id="274" r:id="rId21"/>
    <p:sldId id="275" r:id="rId22"/>
    <p:sldId id="277" r:id="rId23"/>
    <p:sldId id="278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0406" autoAdjust="0"/>
  </p:normalViewPr>
  <p:slideViewPr>
    <p:cSldViewPr>
      <p:cViewPr>
        <p:scale>
          <a:sx n="90" d="100"/>
          <a:sy n="90" d="100"/>
        </p:scale>
        <p:origin x="-297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093E6-91C6-41AE-BD79-70ED7DE3B56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033B3-7264-4856-8847-0C7B4E2EF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7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58818992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3B3-7264-4856-8847-0C7B4E2EF2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28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3B3-7264-4856-8847-0C7B4E2EF22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with MEN 1 have a genetic mutation in all of their cells; therefore, all four glands have a propensity for hyperplasia.  The primary surgery in these patients is therefore a 3.5 gland (subtotal) resection.  The goal is to achieve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normocalcemia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as long as possible while avoiding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hypoparathyroidism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These patients also have a greater incidence of supernumerary and ectopic glands, as well as having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thymic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carcinoids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therefore bilateral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thymectomy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also indicated in these patients.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3B3-7264-4856-8847-0C7B4E2EF228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Intraoperative PTH?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3B3-7264-4856-8847-0C7B4E2EF228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Nonrecurrent</a:t>
            </a:r>
            <a:r>
              <a:rPr lang="en-US" dirty="0" smtClean="0"/>
              <a:t> laryngeal</a:t>
            </a:r>
            <a:r>
              <a:rPr lang="en-US" baseline="0" dirty="0" smtClean="0"/>
              <a:t> nerve? 1% of cases. Mistaken for inferior thyroid artery</a:t>
            </a:r>
          </a:p>
          <a:p>
            <a:r>
              <a:rPr lang="en-US" baseline="0" dirty="0" smtClean="0"/>
              <a:t>What if you are unable to identify all the glands?</a:t>
            </a:r>
          </a:p>
          <a:p>
            <a:r>
              <a:rPr lang="en-US" baseline="0" dirty="0" smtClean="0"/>
              <a:t>% of </a:t>
            </a:r>
            <a:r>
              <a:rPr lang="en-US" baseline="0" dirty="0" err="1" smtClean="0"/>
              <a:t>supranumerary</a:t>
            </a:r>
            <a:r>
              <a:rPr lang="en-US" baseline="0" dirty="0" smtClean="0"/>
              <a:t> glands?</a:t>
            </a:r>
            <a:br>
              <a:rPr lang="en-US" baseline="0" dirty="0" smtClean="0"/>
            </a:br>
            <a:r>
              <a:rPr lang="en-US" baseline="0" dirty="0" err="1" smtClean="0"/>
              <a:t>Reimplantnation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3B3-7264-4856-8847-0C7B4E2EF2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45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intraoperative PTH levels fall appropriately after the removal of a single adenoma in a patient with a history of lithium use, a minimally invasive surgery can be considered. However, patients with lithium-induced HPT are more likely to warrant a four-gland exploration since all four glands are exposed to the effects of lithium.  Lithium has a higher tendency to cause four-gland hyperplasia than in the normal population, making visualization of all four glands essential.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3B3-7264-4856-8847-0C7B4E2EF2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29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Recurrent</a:t>
            </a:r>
            <a:r>
              <a:rPr lang="en-US" baseline="0" dirty="0" smtClean="0"/>
              <a:t> laryngeal nerve injury</a:t>
            </a:r>
          </a:p>
          <a:p>
            <a:r>
              <a:rPr lang="en-US" baseline="0" dirty="0" smtClean="0"/>
              <a:t>5-10%</a:t>
            </a:r>
          </a:p>
          <a:p>
            <a:r>
              <a:rPr lang="en-US" baseline="0" dirty="0" smtClean="0"/>
              <a:t>No, only permanent in 1% of cases</a:t>
            </a:r>
          </a:p>
          <a:p>
            <a:r>
              <a:rPr lang="en-US" baseline="0" dirty="0" smtClean="0"/>
              <a:t>Bilateral paralysis. Tracheostomy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3B3-7264-4856-8847-0C7B4E2EF2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29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Post-op labs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3B3-7264-4856-8847-0C7B4E2EF2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2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</a:t>
            </a:r>
            <a:r>
              <a:rPr lang="en-US" baseline="0" dirty="0" smtClean="0"/>
              <a:t> supply can vary. Occasionally the superior thyroid a. or </a:t>
            </a:r>
            <a:r>
              <a:rPr lang="en-US" baseline="0" dirty="0" err="1" smtClean="0"/>
              <a:t>thyroidea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ima</a:t>
            </a:r>
            <a:r>
              <a:rPr lang="en-US" baseline="0" dirty="0" smtClean="0"/>
              <a:t> 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3B3-7264-4856-8847-0C7B4E2EF22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kidney,</a:t>
            </a:r>
            <a:r>
              <a:rPr lang="en-US" baseline="0" dirty="0" smtClean="0"/>
              <a:t> stimulates 1-alpha </a:t>
            </a:r>
            <a:r>
              <a:rPr lang="en-US" baseline="0" dirty="0" err="1" smtClean="0"/>
              <a:t>hydroxylase</a:t>
            </a:r>
            <a:r>
              <a:rPr lang="en-US" baseline="0" dirty="0" smtClean="0"/>
              <a:t> which creates active form of </a:t>
            </a:r>
            <a:r>
              <a:rPr lang="en-US" baseline="0" dirty="0" err="1" smtClean="0"/>
              <a:t>VitD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3B3-7264-4856-8847-0C7B4E2EF22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kidney,</a:t>
            </a:r>
            <a:r>
              <a:rPr lang="en-US" baseline="0" dirty="0" smtClean="0"/>
              <a:t> stimulates 1-alpha </a:t>
            </a:r>
            <a:r>
              <a:rPr lang="en-US" baseline="0" dirty="0" err="1" smtClean="0"/>
              <a:t>hydroxylase</a:t>
            </a:r>
            <a:r>
              <a:rPr lang="en-US" baseline="0" dirty="0" smtClean="0"/>
              <a:t> which creates active form of </a:t>
            </a:r>
            <a:r>
              <a:rPr lang="en-US" baseline="0" smtClean="0"/>
              <a:t>VitD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3B3-7264-4856-8847-0C7B4E2EF22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Inherited,</a:t>
            </a:r>
            <a:r>
              <a:rPr lang="en-US" baseline="0" dirty="0" smtClean="0"/>
              <a:t> affects Ca sensing receptor in kidney altering urinary Ca excretion. Mimics primary </a:t>
            </a:r>
            <a:r>
              <a:rPr lang="en-US" baseline="0" dirty="0" err="1" smtClean="0"/>
              <a:t>hyperparathyroid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3B3-7264-4856-8847-0C7B4E2EF228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PRAD1 </a:t>
            </a:r>
            <a:r>
              <a:rPr lang="en-US" dirty="0" err="1" smtClean="0"/>
              <a:t>oncogene</a:t>
            </a:r>
            <a:r>
              <a:rPr lang="en-US" dirty="0" smtClean="0"/>
              <a:t> associated with large</a:t>
            </a:r>
            <a:r>
              <a:rPr lang="en-US" baseline="0" dirty="0" smtClean="0"/>
              <a:t> adenomas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3B3-7264-4856-8847-0C7B4E2EF22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3B3-7264-4856-8847-0C7B4E2EF22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PTH can</a:t>
            </a:r>
            <a:r>
              <a:rPr lang="en-US" baseline="0" dirty="0" smtClean="0"/>
              <a:t> be either elevated, normal, or low</a:t>
            </a:r>
          </a:p>
          <a:p>
            <a:pPr>
              <a:buFontTx/>
              <a:buChar char="-"/>
            </a:pPr>
            <a:r>
              <a:rPr lang="en-US" baseline="0" dirty="0" smtClean="0"/>
              <a:t>If normal, can be “inappropriately” elevated</a:t>
            </a:r>
          </a:p>
          <a:p>
            <a:pPr>
              <a:buFontTx/>
              <a:buNone/>
            </a:pPr>
            <a:r>
              <a:rPr lang="en-US" baseline="0" dirty="0" smtClean="0"/>
              <a:t>Elevated PTH alone is not diagnostic, but in setting of elevated Ca its practically is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24hr urinary Ca, may be normal with HPT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3B3-7264-4856-8847-0C7B4E2EF22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3B3-7264-4856-8847-0C7B4E2EF22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6C7-1607-4688-AEB1-B101D2A4EDF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20-C7B8-49BB-A833-C335F4CAC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6C7-1607-4688-AEB1-B101D2A4EDF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20-C7B8-49BB-A833-C335F4CAC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6C7-1607-4688-AEB1-B101D2A4EDF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20-C7B8-49BB-A833-C335F4CAC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6C7-1607-4688-AEB1-B101D2A4EDF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20-C7B8-49BB-A833-C335F4CAC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6C7-1607-4688-AEB1-B101D2A4EDF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20-C7B8-49BB-A833-C335F4CAC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6C7-1607-4688-AEB1-B101D2A4EDF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20-C7B8-49BB-A833-C335F4CAC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6C7-1607-4688-AEB1-B101D2A4EDF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20-C7B8-49BB-A833-C335F4CAC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6C7-1607-4688-AEB1-B101D2A4EDF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20-C7B8-49BB-A833-C335F4CAC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6C7-1607-4688-AEB1-B101D2A4EDF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20-C7B8-49BB-A833-C335F4CAC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6C7-1607-4688-AEB1-B101D2A4EDF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20-C7B8-49BB-A833-C335F4CAC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96C7-1607-4688-AEB1-B101D2A4EDF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20-C7B8-49BB-A833-C335F4CAC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96C7-1607-4688-AEB1-B101D2A4EDF6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8F520-C7B8-49BB-A833-C335F4CACD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TQsfeSBJX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ccesssurgery.mhmedical.com/MultimediaPlayer.aspx?MultimediaID=548172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Parathyroid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5908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Wen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Shen</a:t>
            </a:r>
            <a:r>
              <a:rPr lang="en-US" dirty="0" smtClean="0">
                <a:solidFill>
                  <a:schemeClr val="bg1"/>
                </a:solidFill>
              </a:rPr>
              <a:t>, MD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Michael Zobel, MD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November 9, 2016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6508" y="2943225"/>
            <a:ext cx="4592692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57180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38200" y="3810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Posterior, superior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2854" y="2410415"/>
            <a:ext cx="213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Inferior, anterior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Parathyroid Physiology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Chief cells produce parathyroid hormone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Most important regulator of Ca, PO4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Stimulate bone </a:t>
            </a:r>
            <a:r>
              <a:rPr lang="en-US" dirty="0" err="1" smtClean="0">
                <a:solidFill>
                  <a:schemeClr val="bg1"/>
                </a:solidFill>
              </a:rPr>
              <a:t>resorption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via </a:t>
            </a:r>
            <a:r>
              <a:rPr lang="en-US" dirty="0" err="1" smtClean="0">
                <a:solidFill>
                  <a:schemeClr val="bg1"/>
                </a:solidFill>
              </a:rPr>
              <a:t>osteoclasts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Stimulates </a:t>
            </a:r>
            <a:r>
              <a:rPr lang="en-US" dirty="0" err="1" smtClean="0">
                <a:solidFill>
                  <a:schemeClr val="bg1"/>
                </a:solidFill>
              </a:rPr>
              <a:t>reabsorption</a:t>
            </a:r>
            <a:r>
              <a:rPr lang="en-US" dirty="0" smtClean="0">
                <a:solidFill>
                  <a:schemeClr val="bg1"/>
                </a:solidFill>
              </a:rPr>
              <a:t> in the distal tubules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Inhibits </a:t>
            </a:r>
            <a:r>
              <a:rPr lang="en-US" dirty="0" err="1" smtClean="0">
                <a:solidFill>
                  <a:schemeClr val="bg1"/>
                </a:solidFill>
              </a:rPr>
              <a:t>reabsorption</a:t>
            </a:r>
            <a:r>
              <a:rPr lang="en-US" dirty="0" smtClean="0">
                <a:solidFill>
                  <a:schemeClr val="bg1"/>
                </a:solidFill>
              </a:rPr>
              <a:t> of PO4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Indirectly stimulates GI </a:t>
            </a:r>
            <a:r>
              <a:rPr lang="en-US" dirty="0" err="1" smtClean="0">
                <a:solidFill>
                  <a:schemeClr val="bg1"/>
                </a:solidFill>
              </a:rPr>
              <a:t>reabsoprtion</a:t>
            </a:r>
            <a:r>
              <a:rPr lang="en-US" dirty="0" smtClean="0">
                <a:solidFill>
                  <a:schemeClr val="bg1"/>
                </a:solidFill>
              </a:rPr>
              <a:t> by increasing </a:t>
            </a:r>
            <a:r>
              <a:rPr lang="en-US" dirty="0" err="1" smtClean="0">
                <a:solidFill>
                  <a:schemeClr val="bg1"/>
                </a:solidFill>
              </a:rPr>
              <a:t>VitD</a:t>
            </a:r>
            <a:r>
              <a:rPr lang="en-US" dirty="0" smtClean="0">
                <a:solidFill>
                  <a:schemeClr val="bg1"/>
                </a:solidFill>
              </a:rPr>
              <a:t> levels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Hyperparathyroidism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Primary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Autonomous production of PTH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Secondary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Low Ca levels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increase in PTH </a:t>
            </a:r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fxn</a:t>
            </a: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Commonly with CKD patients (low </a:t>
            </a:r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VitD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, high PO4)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Tertiary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After renal transplant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Occurs in patient previously with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ary </a:t>
            </a:r>
            <a:r>
              <a:rPr lang="en-US" dirty="0" err="1" smtClean="0">
                <a:solidFill>
                  <a:schemeClr val="bg1"/>
                </a:solidFill>
              </a:rPr>
              <a:t>hyperpara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 asymptomatic patient presents with a serum Ca of 10.2, incidentally during routine lab testing. PTH is normal. What “benign” condition aside from primary hyperparathyroidism should be considered?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Familial </a:t>
            </a:r>
            <a:r>
              <a:rPr lang="en-US" b="1" i="1" dirty="0" err="1" smtClean="0">
                <a:solidFill>
                  <a:schemeClr val="bg1"/>
                </a:solidFill>
              </a:rPr>
              <a:t>hypercalcemic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hypocalcemia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876800"/>
            <a:ext cx="6781800" cy="1200329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Primary Hyperparathyroidism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Causes of primary hyperparathyroidism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Adenoma 80%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Multiple adenomas 5%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Hyperplasia 15%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Associated with MEN I and MEN IIA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MEN I: Parathyroid, pituitary, pancreas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MEN IIA: Parathyroid, </a:t>
            </a:r>
            <a:r>
              <a:rPr lang="en-US" dirty="0" err="1" smtClean="0">
                <a:solidFill>
                  <a:schemeClr val="bg1"/>
                </a:solidFill>
              </a:rPr>
              <a:t>pheo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medullary</a:t>
            </a:r>
            <a:r>
              <a:rPr lang="en-US" dirty="0" smtClean="0">
                <a:solidFill>
                  <a:schemeClr val="bg1"/>
                </a:solidFill>
              </a:rPr>
              <a:t> thyroid CA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Presentation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Asymptomatic </a:t>
            </a:r>
            <a:r>
              <a:rPr lang="en-US" dirty="0" err="1" smtClean="0">
                <a:solidFill>
                  <a:schemeClr val="bg1"/>
                </a:solidFill>
              </a:rPr>
              <a:t>hypercalcemia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80% of cases in western countries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Symptomatic hyperparathyroidism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“Bones, stones, groans, psychiatric overtones”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Parathyroid crisis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Rare (1-2% of patients with PHPT)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Severe </a:t>
            </a:r>
            <a:r>
              <a:rPr lang="en-US" dirty="0" err="1" smtClean="0">
                <a:solidFill>
                  <a:schemeClr val="bg1"/>
                </a:solidFill>
              </a:rPr>
              <a:t>hyperCa</a:t>
            </a:r>
            <a:r>
              <a:rPr lang="en-US" dirty="0" smtClean="0">
                <a:solidFill>
                  <a:schemeClr val="bg1"/>
                </a:solidFill>
              </a:rPr>
              <a:t> (&gt;15) with marked symptoms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Normocalcemic</a:t>
            </a:r>
            <a:r>
              <a:rPr lang="en-US" dirty="0" smtClean="0">
                <a:solidFill>
                  <a:schemeClr val="bg1"/>
                </a:solidFill>
              </a:rPr>
              <a:t> PHPT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Elevated PTH, normal Ca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Atypical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Diagnostic Work-up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Rarely palpated on exam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Palpable mass is more likely parathyroid CA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Lab work-up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Repeat serum Ca (consider </a:t>
            </a:r>
            <a:r>
              <a:rPr lang="en-US" dirty="0" err="1" smtClean="0">
                <a:solidFill>
                  <a:schemeClr val="bg1"/>
                </a:solidFill>
              </a:rPr>
              <a:t>iCa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Serum PTH (sensitivity 80-90%)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24hr urinary Ca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Imaging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Sestamibi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scintigraphy</a:t>
            </a:r>
            <a:r>
              <a:rPr lang="en-US" dirty="0" smtClean="0">
                <a:solidFill>
                  <a:schemeClr val="bg1"/>
                </a:solidFill>
              </a:rPr>
              <a:t> (50-60% sensitivity)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High resolution ultrasound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(equivalent)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Management of Asymptomatic PHPT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 do you think needs an intervention? Does everyone?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Management of Asymptomatic PHPT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Some suggested criteria for surgery: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 concentration of 1.0 mg/</a:t>
            </a:r>
            <a:r>
              <a:rPr lang="en-US" dirty="0" err="1" smtClean="0">
                <a:solidFill>
                  <a:schemeClr val="bg1"/>
                </a:solidFill>
              </a:rPr>
              <a:t>dL</a:t>
            </a:r>
            <a:r>
              <a:rPr lang="en-US" dirty="0" smtClean="0">
                <a:solidFill>
                  <a:schemeClr val="bg1"/>
                </a:solidFill>
              </a:rPr>
              <a:t> or more above ULN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eGFR</a:t>
            </a:r>
            <a:r>
              <a:rPr lang="en-US" dirty="0" smtClean="0">
                <a:solidFill>
                  <a:schemeClr val="bg1"/>
                </a:solidFill>
              </a:rPr>
              <a:t> &lt; 60 ml/min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DEXA T-score &lt; -2.5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24hr urine Ca &gt; 400mg/day (no data)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Nephrolithiasis, </a:t>
            </a:r>
            <a:r>
              <a:rPr lang="en-US" dirty="0" err="1" smtClean="0">
                <a:solidFill>
                  <a:schemeClr val="bg1"/>
                </a:solidFill>
              </a:rPr>
              <a:t>nephrocalcinosis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Age &lt; 50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MEN syndrome?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6096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Fourth International Workshop on Asymptomatic Primary Hyperparathyroidism, 2013</a:t>
            </a:r>
          </a:p>
        </p:txBody>
      </p:sp>
    </p:spTree>
    <p:extLst>
      <p:ext uri="{BB962C8B-B14F-4D97-AF65-F5344CB8AC3E}">
        <p14:creationId xmlns:p14="http://schemas.microsoft.com/office/powerpoint/2010/main" val="22679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dirty="0">
                <a:solidFill>
                  <a:schemeClr val="bg1"/>
                </a:solidFill>
              </a:rPr>
              <a:t>A 26-year-old male with primary HPT was sent f</a:t>
            </a:r>
            <a:r>
              <a:rPr lang="en-US" sz="3000" dirty="0" smtClean="0">
                <a:solidFill>
                  <a:schemeClr val="bg1"/>
                </a:solidFill>
              </a:rPr>
              <a:t>or </a:t>
            </a:r>
            <a:r>
              <a:rPr lang="en-US" sz="3000" dirty="0">
                <a:solidFill>
                  <a:schemeClr val="bg1"/>
                </a:solidFill>
              </a:rPr>
              <a:t>genetic testing and was found to have MEN </a:t>
            </a:r>
            <a:r>
              <a:rPr lang="en-US" sz="3000" dirty="0" smtClean="0">
                <a:solidFill>
                  <a:schemeClr val="bg1"/>
                </a:solidFill>
              </a:rPr>
              <a:t>I.</a:t>
            </a:r>
            <a:r>
              <a:rPr lang="en-US" sz="3000" dirty="0">
                <a:solidFill>
                  <a:schemeClr val="bg1"/>
                </a:solidFill>
              </a:rPr>
              <a:t>  He has a left inferior parathyroid adenoma </a:t>
            </a:r>
            <a:r>
              <a:rPr lang="en-US" sz="3000" dirty="0" smtClean="0">
                <a:solidFill>
                  <a:schemeClr val="bg1"/>
                </a:solidFill>
              </a:rPr>
              <a:t>localized </a:t>
            </a:r>
            <a:r>
              <a:rPr lang="en-US" sz="3000" dirty="0">
                <a:solidFill>
                  <a:schemeClr val="bg1"/>
                </a:solidFill>
              </a:rPr>
              <a:t>on ultrasound and </a:t>
            </a:r>
            <a:r>
              <a:rPr lang="en-US" sz="3000" dirty="0" err="1">
                <a:solidFill>
                  <a:schemeClr val="bg1"/>
                </a:solidFill>
              </a:rPr>
              <a:t>sestamibi</a:t>
            </a:r>
            <a:r>
              <a:rPr lang="en-US" sz="3000" dirty="0">
                <a:solidFill>
                  <a:schemeClr val="bg1"/>
                </a:solidFill>
              </a:rPr>
              <a:t>.  What procedure should be done</a:t>
            </a:r>
            <a:r>
              <a:rPr lang="en-US" sz="3000" dirty="0" smtClean="0">
                <a:solidFill>
                  <a:schemeClr val="bg1"/>
                </a:solidFill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Minimally </a:t>
            </a:r>
            <a:r>
              <a:rPr lang="en-US" sz="2800" dirty="0">
                <a:solidFill>
                  <a:schemeClr val="bg1"/>
                </a:solidFill>
              </a:rPr>
              <a:t>invasive </a:t>
            </a:r>
            <a:r>
              <a:rPr lang="en-US" sz="2800" dirty="0" err="1">
                <a:solidFill>
                  <a:schemeClr val="bg1"/>
                </a:solidFill>
              </a:rPr>
              <a:t>parathyroidectomy</a:t>
            </a:r>
            <a:r>
              <a:rPr lang="en-US" sz="2800" dirty="0">
                <a:solidFill>
                  <a:schemeClr val="bg1"/>
                </a:solidFill>
              </a:rPr>
              <a:t> with removal of the localized </a:t>
            </a:r>
            <a:r>
              <a:rPr lang="en-US" sz="2800" dirty="0" smtClean="0">
                <a:solidFill>
                  <a:schemeClr val="bg1"/>
                </a:solidFill>
              </a:rPr>
              <a:t>parathyroid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chemeClr val="bg1"/>
                </a:solidFill>
              </a:rPr>
              <a:t>Minimally invasive </a:t>
            </a:r>
            <a:r>
              <a:rPr lang="en-US" sz="2800" dirty="0" err="1">
                <a:solidFill>
                  <a:schemeClr val="bg1"/>
                </a:solidFill>
              </a:rPr>
              <a:t>parathyroidectomy</a:t>
            </a:r>
            <a:r>
              <a:rPr lang="en-US" sz="2800" dirty="0">
                <a:solidFill>
                  <a:schemeClr val="bg1"/>
                </a:solidFill>
              </a:rPr>
              <a:t> with removal of the localized parathyroid and </a:t>
            </a:r>
            <a:r>
              <a:rPr lang="en-US" sz="2800" dirty="0" err="1">
                <a:solidFill>
                  <a:schemeClr val="bg1"/>
                </a:solidFill>
              </a:rPr>
              <a:t>intraoperative</a:t>
            </a:r>
            <a:r>
              <a:rPr lang="en-US" sz="2800" dirty="0">
                <a:solidFill>
                  <a:schemeClr val="bg1"/>
                </a:solidFill>
              </a:rPr>
              <a:t> PTH </a:t>
            </a:r>
            <a:r>
              <a:rPr lang="en-US" sz="2800" dirty="0" smtClean="0">
                <a:solidFill>
                  <a:schemeClr val="bg1"/>
                </a:solidFill>
              </a:rPr>
              <a:t>monitoring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chemeClr val="bg1"/>
                </a:solidFill>
              </a:rPr>
              <a:t>Bilateral cervical exploration with resection of 3 ½ glands and bilateral </a:t>
            </a:r>
            <a:r>
              <a:rPr lang="en-US" sz="2800" dirty="0" err="1" smtClean="0">
                <a:solidFill>
                  <a:schemeClr val="bg1"/>
                </a:solidFill>
              </a:rPr>
              <a:t>thymectomy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chemeClr val="bg1"/>
                </a:solidFill>
              </a:rPr>
              <a:t>Bilateral cervical exploration with resection of 3.5 glands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26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Overview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Parathyroid pathologies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Presentation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Diagnostic work-up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Management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Operative Planning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Goals of operation?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Major pitfalls to avoid?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4800600"/>
            <a:ext cx="66294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3"/>
              </a:rPr>
              <a:t>https://www.youtube.com/watch?v=CTQsfeSBJXk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accesssurgery.mhmedical.com/MultimediaPlayer.aspx?MultimediaID=5481727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429917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n a 55-year-old male with primary HPT, which of the following would be an indication for bilateral exploration as the primary </a:t>
            </a:r>
            <a:r>
              <a:rPr lang="en-US" dirty="0" smtClean="0">
                <a:solidFill>
                  <a:schemeClr val="bg1"/>
                </a:solidFill>
              </a:rPr>
              <a:t>surgery?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A. </a:t>
            </a:r>
            <a:r>
              <a:rPr lang="en-US" dirty="0">
                <a:solidFill>
                  <a:schemeClr val="bg1"/>
                </a:solidFill>
              </a:rPr>
              <a:t>Intraoperative PTH drops from a </a:t>
            </a:r>
            <a:r>
              <a:rPr lang="en-US" dirty="0" smtClean="0">
                <a:solidFill>
                  <a:schemeClr val="bg1"/>
                </a:solidFill>
              </a:rPr>
              <a:t>baseline </a:t>
            </a:r>
            <a:r>
              <a:rPr lang="en-US" dirty="0">
                <a:solidFill>
                  <a:schemeClr val="bg1"/>
                </a:solidFill>
              </a:rPr>
              <a:t>of 110 to 32 at 10 </a:t>
            </a:r>
            <a:r>
              <a:rPr lang="en-US" dirty="0" err="1" smtClean="0">
                <a:solidFill>
                  <a:schemeClr val="bg1"/>
                </a:solidFill>
              </a:rPr>
              <a:t>mins</a:t>
            </a:r>
            <a:endParaRPr lang="en-US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B. </a:t>
            </a:r>
            <a:r>
              <a:rPr lang="en-US" dirty="0">
                <a:solidFill>
                  <a:schemeClr val="bg1"/>
                </a:solidFill>
              </a:rPr>
              <a:t>Lithium-induced </a:t>
            </a:r>
            <a:r>
              <a:rPr lang="en-US" dirty="0" smtClean="0">
                <a:solidFill>
                  <a:schemeClr val="bg1"/>
                </a:solidFill>
              </a:rPr>
              <a:t>HPT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C. </a:t>
            </a:r>
            <a:r>
              <a:rPr lang="en-US" dirty="0">
                <a:solidFill>
                  <a:schemeClr val="bg1"/>
                </a:solidFill>
              </a:rPr>
              <a:t>History of radiation </a:t>
            </a:r>
            <a:r>
              <a:rPr lang="en-US" dirty="0" smtClean="0">
                <a:solidFill>
                  <a:schemeClr val="bg1"/>
                </a:solidFill>
              </a:rPr>
              <a:t>exposure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D. </a:t>
            </a:r>
            <a:r>
              <a:rPr lang="en-US" dirty="0" err="1" smtClean="0">
                <a:solidFill>
                  <a:schemeClr val="bg1"/>
                </a:solidFill>
              </a:rPr>
              <a:t>Amiodarone</a:t>
            </a:r>
            <a:r>
              <a:rPr lang="en-US" dirty="0" smtClean="0">
                <a:solidFill>
                  <a:schemeClr val="bg1"/>
                </a:solidFill>
              </a:rPr>
              <a:t>-induced HPT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E. </a:t>
            </a:r>
            <a:r>
              <a:rPr lang="en-US" dirty="0">
                <a:solidFill>
                  <a:schemeClr val="bg1"/>
                </a:solidFill>
              </a:rPr>
              <a:t>Nephrolithiasis</a:t>
            </a:r>
          </a:p>
        </p:txBody>
      </p:sp>
    </p:spTree>
    <p:extLst>
      <p:ext uri="{BB962C8B-B14F-4D97-AF65-F5344CB8AC3E}">
        <p14:creationId xmlns:p14="http://schemas.microsoft.com/office/powerpoint/2010/main" val="9767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Postoperative Complications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Following a </a:t>
            </a:r>
            <a:r>
              <a:rPr lang="en-US" dirty="0" err="1" smtClean="0">
                <a:solidFill>
                  <a:schemeClr val="bg1"/>
                </a:solidFill>
              </a:rPr>
              <a:t>parathyroidectomy</a:t>
            </a:r>
            <a:r>
              <a:rPr lang="en-US" dirty="0" smtClean="0">
                <a:solidFill>
                  <a:schemeClr val="bg1"/>
                </a:solidFill>
              </a:rPr>
              <a:t>, a woman endorses hoarseness.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What are you concerned for?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How common is this outcome?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Is this permanent?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What is the worst case scenario? What would you do in that scenario?</a:t>
            </a:r>
          </a:p>
        </p:txBody>
      </p:sp>
    </p:spTree>
    <p:extLst>
      <p:ext uri="{BB962C8B-B14F-4D97-AF65-F5344CB8AC3E}">
        <p14:creationId xmlns:p14="http://schemas.microsoft.com/office/powerpoint/2010/main" val="9639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Postoperative Complications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Post-operatively from a </a:t>
            </a:r>
            <a:r>
              <a:rPr lang="en-US" dirty="0" err="1" smtClean="0">
                <a:solidFill>
                  <a:schemeClr val="bg1"/>
                </a:solidFill>
              </a:rPr>
              <a:t>parathyroidectomy</a:t>
            </a:r>
            <a:r>
              <a:rPr lang="en-US" dirty="0" smtClean="0">
                <a:solidFill>
                  <a:schemeClr val="bg1"/>
                </a:solidFill>
              </a:rPr>
              <a:t>, a man endorses tingling around his mouth.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What are you concerned for?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What post-op labs are ordered to screen?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How is this managed?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Is it permanent?</a:t>
            </a:r>
          </a:p>
        </p:txBody>
      </p:sp>
    </p:spTree>
    <p:extLst>
      <p:ext uri="{BB962C8B-B14F-4D97-AF65-F5344CB8AC3E}">
        <p14:creationId xmlns:p14="http://schemas.microsoft.com/office/powerpoint/2010/main" val="10894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55 </a:t>
            </a:r>
            <a:r>
              <a:rPr lang="en-US" dirty="0" err="1">
                <a:solidFill>
                  <a:schemeClr val="bg1"/>
                </a:solidFill>
              </a:rPr>
              <a:t>y.o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woman </a:t>
            </a: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 err="1">
                <a:solidFill>
                  <a:schemeClr val="bg1"/>
                </a:solidFill>
              </a:rPr>
              <a:t>hypercalcemia</a:t>
            </a:r>
            <a:r>
              <a:rPr lang="en-US" dirty="0">
                <a:solidFill>
                  <a:schemeClr val="bg1"/>
                </a:solidFill>
              </a:rPr>
              <a:t> diagnosed on bloodwork which was done in follow up after contracting malaria overseas. Her calcium has risen from 11.1 mg/dl in 2013 to 11.4 mg/dl in 2016. She is referred </a:t>
            </a:r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dirty="0">
                <a:solidFill>
                  <a:schemeClr val="bg1"/>
                </a:solidFill>
              </a:rPr>
              <a:t>surgical evaluation. </a:t>
            </a:r>
          </a:p>
        </p:txBody>
      </p:sp>
    </p:spTree>
    <p:extLst>
      <p:ext uri="{BB962C8B-B14F-4D97-AF65-F5344CB8AC3E}">
        <p14:creationId xmlns:p14="http://schemas.microsoft.com/office/powerpoint/2010/main" val="38561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Moment to Reflect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What question(s) would you ask next?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Why?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What information do you think the attending will want to know?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What does the attending </a:t>
            </a:r>
            <a:r>
              <a:rPr lang="en-US" b="1" i="1" dirty="0" smtClean="0">
                <a:solidFill>
                  <a:schemeClr val="bg1"/>
                </a:solidFill>
              </a:rPr>
              <a:t>actually</a:t>
            </a:r>
            <a:r>
              <a:rPr lang="en-US" dirty="0" smtClean="0">
                <a:solidFill>
                  <a:schemeClr val="bg1"/>
                </a:solidFill>
              </a:rPr>
              <a:t> want to 	know?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What is on your differential? What are you most concerned about?</a:t>
            </a:r>
          </a:p>
        </p:txBody>
      </p:sp>
    </p:spTree>
    <p:extLst>
      <p:ext uri="{BB962C8B-B14F-4D97-AF65-F5344CB8AC3E}">
        <p14:creationId xmlns:p14="http://schemas.microsoft.com/office/powerpoint/2010/main" val="14652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PMHx</a:t>
            </a:r>
            <a:r>
              <a:rPr lang="en-US" dirty="0" smtClean="0">
                <a:solidFill>
                  <a:schemeClr val="bg1"/>
                </a:solidFill>
              </a:rPr>
              <a:t>: None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PSHx</a:t>
            </a:r>
            <a:r>
              <a:rPr lang="en-US" dirty="0" smtClean="0">
                <a:solidFill>
                  <a:schemeClr val="bg1"/>
                </a:solidFill>
              </a:rPr>
              <a:t>: C-section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Meds: None/ All: None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Exam: Fullness of L neck with palpable nodule, otherwise normal</a:t>
            </a:r>
          </a:p>
        </p:txBody>
      </p:sp>
      <p:pic>
        <p:nvPicPr>
          <p:cNvPr id="1026" name="Picture 2" descr="http://clientswithendocrinedisorders.weebly.com/uploads/1/3/6/7/13678731/9274715.jpg?13789355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05" y="4114800"/>
            <a:ext cx="359079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7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Moment to Reflect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What labs do you want?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Why?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How would these narrow your differential?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Do you want any imaging?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If so, which first?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2616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Labs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PTH = </a:t>
            </a:r>
            <a:r>
              <a:rPr lang="en-US" dirty="0">
                <a:solidFill>
                  <a:schemeClr val="bg1"/>
                </a:solidFill>
              </a:rPr>
              <a:t>141 </a:t>
            </a:r>
            <a:r>
              <a:rPr lang="en-US" dirty="0" err="1">
                <a:solidFill>
                  <a:schemeClr val="bg1"/>
                </a:solidFill>
              </a:rPr>
              <a:t>pg</a:t>
            </a:r>
            <a:r>
              <a:rPr lang="en-US" dirty="0">
                <a:solidFill>
                  <a:schemeClr val="bg1"/>
                </a:solidFill>
              </a:rPr>
              <a:t>/ml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Alb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= 4.8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Vit</a:t>
            </a:r>
            <a:r>
              <a:rPr lang="en-US" dirty="0" smtClean="0">
                <a:solidFill>
                  <a:schemeClr val="bg1"/>
                </a:solidFill>
              </a:rPr>
              <a:t> D = 20.7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24hr </a:t>
            </a:r>
            <a:r>
              <a:rPr lang="en-US" dirty="0">
                <a:solidFill>
                  <a:schemeClr val="bg1"/>
                </a:solidFill>
              </a:rPr>
              <a:t>urine calcium= </a:t>
            </a:r>
            <a:r>
              <a:rPr lang="en-US" dirty="0" smtClean="0">
                <a:solidFill>
                  <a:schemeClr val="bg1"/>
                </a:solidFill>
              </a:rPr>
              <a:t>228.8mg/24hr</a:t>
            </a:r>
          </a:p>
        </p:txBody>
      </p:sp>
    </p:spTree>
    <p:extLst>
      <p:ext uri="{BB962C8B-B14F-4D97-AF65-F5344CB8AC3E}">
        <p14:creationId xmlns:p14="http://schemas.microsoft.com/office/powerpoint/2010/main" val="4697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Imaging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42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83488"/>
            <a:ext cx="5943600" cy="467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Parathyroid Glands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 glands – 2 superior, 2 inferior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Embryologic origin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Superior glands – 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pharyngeal pouch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Inferior glands – 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pharyngeal pouch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Anatomical location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Differs based on variable migration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Arterial supply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Inferior thyroid a. (most commonly)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Venous drainage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Inferior, middle, superior thyroid 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918</Words>
  <Application>Microsoft Office PowerPoint</Application>
  <PresentationFormat>On-screen Show (4:3)</PresentationFormat>
  <Paragraphs>185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Parathyroid</vt:lpstr>
      <vt:lpstr>Overview</vt:lpstr>
      <vt:lpstr>Case</vt:lpstr>
      <vt:lpstr>A Moment to Reflect</vt:lpstr>
      <vt:lpstr>Case</vt:lpstr>
      <vt:lpstr>A Moment to Reflect</vt:lpstr>
      <vt:lpstr>Labs</vt:lpstr>
      <vt:lpstr>Imaging</vt:lpstr>
      <vt:lpstr>Parathyroid Glands</vt:lpstr>
      <vt:lpstr>PowerPoint Presentation</vt:lpstr>
      <vt:lpstr>Parathyroid Physiology</vt:lpstr>
      <vt:lpstr>Hyperparathyroidism</vt:lpstr>
      <vt:lpstr>Question</vt:lpstr>
      <vt:lpstr>Primary Hyperparathyroidism</vt:lpstr>
      <vt:lpstr>Presentation</vt:lpstr>
      <vt:lpstr>Diagnostic Work-up</vt:lpstr>
      <vt:lpstr>Management of Asymptomatic PHPT</vt:lpstr>
      <vt:lpstr>Management of Asymptomatic PHPT</vt:lpstr>
      <vt:lpstr>Question</vt:lpstr>
      <vt:lpstr>Operative Planning</vt:lpstr>
      <vt:lpstr>PowerPoint Presentation</vt:lpstr>
      <vt:lpstr>Question</vt:lpstr>
      <vt:lpstr>Postoperative Complications</vt:lpstr>
      <vt:lpstr>Postoperative Complications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Parathyroid</dc:title>
  <dc:creator>Michael Zobel</dc:creator>
  <cp:lastModifiedBy>Cancer Center, Group Policy Object</cp:lastModifiedBy>
  <cp:revision>39</cp:revision>
  <dcterms:created xsi:type="dcterms:W3CDTF">2016-11-04T17:29:53Z</dcterms:created>
  <dcterms:modified xsi:type="dcterms:W3CDTF">2016-11-08T21:31:35Z</dcterms:modified>
</cp:coreProperties>
</file>