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5"/>
  </p:notesMasterIdLst>
  <p:handoutMasterIdLst>
    <p:handoutMasterId r:id="rId36"/>
  </p:handoutMasterIdLst>
  <p:sldIdLst>
    <p:sldId id="336" r:id="rId2"/>
    <p:sldId id="1073" r:id="rId3"/>
    <p:sldId id="774" r:id="rId4"/>
    <p:sldId id="287" r:id="rId5"/>
    <p:sldId id="288" r:id="rId6"/>
    <p:sldId id="286" r:id="rId7"/>
    <p:sldId id="314" r:id="rId8"/>
    <p:sldId id="771" r:id="rId9"/>
    <p:sldId id="646" r:id="rId10"/>
    <p:sldId id="647" r:id="rId11"/>
    <p:sldId id="599" r:id="rId12"/>
    <p:sldId id="600" r:id="rId13"/>
    <p:sldId id="601" r:id="rId14"/>
    <p:sldId id="473" r:id="rId15"/>
    <p:sldId id="475" r:id="rId16"/>
    <p:sldId id="758" r:id="rId17"/>
    <p:sldId id="596" r:id="rId18"/>
    <p:sldId id="687" r:id="rId19"/>
    <p:sldId id="496" r:id="rId20"/>
    <p:sldId id="497" r:id="rId21"/>
    <p:sldId id="602" r:id="rId22"/>
    <p:sldId id="500" r:id="rId23"/>
    <p:sldId id="764" r:id="rId24"/>
    <p:sldId id="694" r:id="rId25"/>
    <p:sldId id="503" r:id="rId26"/>
    <p:sldId id="623" r:id="rId27"/>
    <p:sldId id="504" r:id="rId28"/>
    <p:sldId id="700" r:id="rId29"/>
    <p:sldId id="483" r:id="rId30"/>
    <p:sldId id="701" r:id="rId31"/>
    <p:sldId id="604" r:id="rId32"/>
    <p:sldId id="1072" r:id="rId33"/>
    <p:sldId id="772"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9"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1368" autoAdjust="0"/>
    <p:restoredTop sz="68544" autoAdjust="0"/>
  </p:normalViewPr>
  <p:slideViewPr>
    <p:cSldViewPr snapToGrid="0">
      <p:cViewPr varScale="1">
        <p:scale>
          <a:sx n="78" d="100"/>
          <a:sy n="78" d="100"/>
        </p:scale>
        <p:origin x="192" y="312"/>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96" d="100"/>
          <a:sy n="96" d="100"/>
        </p:scale>
        <p:origin x="4328"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D83D15-4A82-484F-89E9-366CF9D72EE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93FB49D-091A-2447-98D1-CCDBFF26510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3C463CC-F89D-CC48-B4FC-D75CEDBB5BE8}" type="datetimeFigureOut">
              <a:rPr lang="en-US" smtClean="0"/>
              <a:t>2/2/22</a:t>
            </a:fld>
            <a:endParaRPr lang="en-US"/>
          </a:p>
        </p:txBody>
      </p:sp>
      <p:sp>
        <p:nvSpPr>
          <p:cNvPr id="4" name="Footer Placeholder 3">
            <a:extLst>
              <a:ext uri="{FF2B5EF4-FFF2-40B4-BE49-F238E27FC236}">
                <a16:creationId xmlns:a16="http://schemas.microsoft.com/office/drawing/2014/main" id="{42EDF867-BA2B-C34A-8621-38BE3B8BF4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1A8E942-EB28-8540-B21D-307ECB390F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C1A5F1-8D46-3344-8C9B-4BA06B292AB7}" type="slidenum">
              <a:rPr lang="en-US" smtClean="0"/>
              <a:t>‹#›</a:t>
            </a:fld>
            <a:endParaRPr lang="en-US"/>
          </a:p>
        </p:txBody>
      </p:sp>
    </p:spTree>
    <p:extLst>
      <p:ext uri="{BB962C8B-B14F-4D97-AF65-F5344CB8AC3E}">
        <p14:creationId xmlns:p14="http://schemas.microsoft.com/office/powerpoint/2010/main" val="95152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2/1/22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1769525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8BC87A9D-79E4-3846-9BAD-19FE55B4CA97}"/>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343466A-B5D9-C548-BEE2-5ADDCBFC511B}" type="slidenum">
              <a:rPr lang="en-US" altLang="en-US" sz="1200" smtClean="0"/>
              <a:pPr/>
              <a:t>10</a:t>
            </a:fld>
            <a:endParaRPr lang="en-US" altLang="en-US" sz="1200"/>
          </a:p>
        </p:txBody>
      </p:sp>
      <p:sp>
        <p:nvSpPr>
          <p:cNvPr id="18435" name="Rectangle 2">
            <a:extLst>
              <a:ext uri="{FF2B5EF4-FFF2-40B4-BE49-F238E27FC236}">
                <a16:creationId xmlns:a16="http://schemas.microsoft.com/office/drawing/2014/main" id="{DEF29095-6D3B-5B43-A452-D28190F54DBF}"/>
              </a:ext>
            </a:extLst>
          </p:cNvPr>
          <p:cNvSpPr>
            <a:spLocks noGrp="1" noRot="1" noChangeAspect="1" noChangeArrowheads="1" noTextEdit="1"/>
          </p:cNvSpPr>
          <p:nvPr>
            <p:ph type="sldImg"/>
          </p:nvPr>
        </p:nvSpPr>
        <p:spPr>
          <a:xfrm>
            <a:off x="407988" y="696913"/>
            <a:ext cx="6197600" cy="3486150"/>
          </a:xfrm>
          <a:ln/>
        </p:spPr>
      </p:sp>
      <p:sp>
        <p:nvSpPr>
          <p:cNvPr id="18436" name="Rectangle 3">
            <a:extLst>
              <a:ext uri="{FF2B5EF4-FFF2-40B4-BE49-F238E27FC236}">
                <a16:creationId xmlns:a16="http://schemas.microsoft.com/office/drawing/2014/main" id="{DE018F17-19F7-1B4B-B535-EE503985EF80}"/>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The case-crossover study design is analogous to the crossover trial, except it is observational.</a:t>
            </a:r>
          </a:p>
          <a:p>
            <a:pPr eaLnBrk="1" hangingPunct="1"/>
            <a:endParaRPr lang="en-US" altLang="en-US" dirty="0"/>
          </a:p>
          <a:p>
            <a:pPr eaLnBrk="1" hangingPunct="1"/>
            <a:r>
              <a:rPr lang="en-US" altLang="en-US" dirty="0"/>
              <a:t>You can think of a case-crossover study as one in which the cases are matched to themselves at different times. So rather than using other people to give you an estimate of the exposure distribution in the population that gave rise to the cases, you are using the cases to obtain this measure. </a:t>
            </a:r>
          </a:p>
          <a:p>
            <a:pPr eaLnBrk="1" hangingPunct="1"/>
            <a:endParaRPr lang="en-US" altLang="en-US" dirty="0"/>
          </a:p>
          <a:p>
            <a:pPr eaLnBrk="1" hangingPunct="1"/>
            <a:r>
              <a:rPr lang="en-US" altLang="en-US" dirty="0"/>
              <a:t>To conduct a case-crossover study, the exposure must vary within a person. Recall that only discordant cases and controls contribute to the effect estimate of a case-control study.</a:t>
            </a:r>
          </a:p>
          <a:p>
            <a:pPr eaLnBrk="1" hangingPunct="1"/>
            <a:endParaRPr lang="en-US" altLang="en-US" dirty="0"/>
          </a:p>
          <a:p>
            <a:pPr eaLnBrk="1" hangingPunct="1"/>
            <a:r>
              <a:rPr lang="en-US" altLang="en-US" dirty="0"/>
              <a:t>Other important assumptions include a short induction period, meaning the effect of the exposure on the outcome occurs soon after the exposure, limited carryover effect (so that the control period exposure is not affecting the outcome), and acute onset outcome. </a:t>
            </a:r>
          </a:p>
        </p:txBody>
      </p:sp>
    </p:spTree>
    <p:extLst>
      <p:ext uri="{BB962C8B-B14F-4D97-AF65-F5344CB8AC3E}">
        <p14:creationId xmlns:p14="http://schemas.microsoft.com/office/powerpoint/2010/main" val="2972322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77EFA7A4-9055-D345-A004-7A40F3F320A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9F119E0-3C50-9B49-9766-4BF2537717B6}" type="slidenum">
              <a:rPr lang="en-US" altLang="en-US" sz="1200" smtClean="0">
                <a:solidFill>
                  <a:schemeClr val="tx1"/>
                </a:solidFill>
                <a:latin typeface="Arial" panose="020B0604020202020204" pitchFamily="34" charset="0"/>
                <a:ea typeface="MS PGothic" panose="020B0600070205080204" pitchFamily="34" charset="-128"/>
              </a:rPr>
              <a:pPr/>
              <a:t>11</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6627" name="Rectangle 2">
            <a:extLst>
              <a:ext uri="{FF2B5EF4-FFF2-40B4-BE49-F238E27FC236}">
                <a16:creationId xmlns:a16="http://schemas.microsoft.com/office/drawing/2014/main" id="{96F1BB9C-911F-E946-80D3-5325F84237E7}"/>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EC7F2AC0-D69E-C84E-A2ED-6E55D422D36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Recall that case-control studies often match on time. In this diagram, the horizontal lines are individuals in a cohort. Black is unexposed person-time and red is exposed person-time, and the circles are when events occur. If you are doing a case-control study with incidence density sampling, you would select all of the cases and select controls that were at risk for the outcome at the time the case occurred (as shown by the blue boxes).</a:t>
            </a:r>
          </a:p>
        </p:txBody>
      </p:sp>
    </p:spTree>
    <p:extLst>
      <p:ext uri="{BB962C8B-B14F-4D97-AF65-F5344CB8AC3E}">
        <p14:creationId xmlns:p14="http://schemas.microsoft.com/office/powerpoint/2010/main" val="17491202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79AF6BF-6770-5E42-A9D4-EBB871DFAE7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3F7ABBD-EDAE-1D4A-8C60-D55AAEC0B90A}" type="slidenum">
              <a:rPr lang="en-US" altLang="en-US" sz="1200" smtClean="0">
                <a:solidFill>
                  <a:schemeClr val="tx1"/>
                </a:solidFill>
                <a:latin typeface="Arial" panose="020B0604020202020204" pitchFamily="34" charset="0"/>
                <a:ea typeface="MS PGothic" panose="020B0600070205080204" pitchFamily="34" charset="-128"/>
              </a:rPr>
              <a:pPr/>
              <a:t>12</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8675" name="Rectangle 2">
            <a:extLst>
              <a:ext uri="{FF2B5EF4-FFF2-40B4-BE49-F238E27FC236}">
                <a16:creationId xmlns:a16="http://schemas.microsoft.com/office/drawing/2014/main" id="{C5749F0C-4119-3049-B6DC-523F26D5EBE6}"/>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A64490A0-EFC3-AD48-879E-9DD294A91CC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Now imagine that instead of matching on time, you matched on person. So you keep all the cases and compare the exposure at the time that the event occurred to the individual’s exposure history.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Case-crossover studies are matched studies that take personal matching to its limit: </a:t>
            </a:r>
          </a:p>
          <a:p>
            <a:pPr eaLnBrk="1" hangingPunct="1"/>
            <a:r>
              <a:rPr lang="en-US" altLang="en-US" dirty="0">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2933923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483DD20B-CF62-CE49-85D4-65932CDC50C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CA830803-1928-324C-A156-AA8FF6B34D1C}" type="slidenum">
              <a:rPr lang="en-US" altLang="en-US" sz="1200" smtClean="0">
                <a:solidFill>
                  <a:schemeClr val="tx1"/>
                </a:solidFill>
                <a:latin typeface="Arial" panose="020B0604020202020204" pitchFamily="34" charset="0"/>
                <a:ea typeface="MS PGothic" panose="020B0600070205080204" pitchFamily="34" charset="-128"/>
              </a:rPr>
              <a:pPr/>
              <a:t>13</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30723" name="Rectangle 2">
            <a:extLst>
              <a:ext uri="{FF2B5EF4-FFF2-40B4-BE49-F238E27FC236}">
                <a16:creationId xmlns:a16="http://schemas.microsoft.com/office/drawing/2014/main" id="{4586FEC4-D2F6-0C42-A804-2B9EF7DFD586}"/>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66C4F1B5-467B-7745-8FE0-498F3655464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It may be difficult to measure all of the cases’ past exposure, so you can sample instead. </a:t>
            </a:r>
          </a:p>
        </p:txBody>
      </p:sp>
    </p:spTree>
    <p:extLst>
      <p:ext uri="{BB962C8B-B14F-4D97-AF65-F5344CB8AC3E}">
        <p14:creationId xmlns:p14="http://schemas.microsoft.com/office/powerpoint/2010/main" val="7861867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0AA1ADE-0E5E-AC40-8B89-7296CCB6698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FE68769-AD8B-FA4F-81B3-0DD607109FD4}" type="slidenum">
              <a:rPr lang="en-US" altLang="en-US" sz="1200" smtClean="0"/>
              <a:pPr/>
              <a:t>14</a:t>
            </a:fld>
            <a:endParaRPr lang="en-US" altLang="en-US" sz="1200"/>
          </a:p>
        </p:txBody>
      </p:sp>
      <p:sp>
        <p:nvSpPr>
          <p:cNvPr id="32771" name="Rectangle 2">
            <a:extLst>
              <a:ext uri="{FF2B5EF4-FFF2-40B4-BE49-F238E27FC236}">
                <a16:creationId xmlns:a16="http://schemas.microsoft.com/office/drawing/2014/main" id="{5EA581DB-DA61-C64F-AA02-6A48C3B8FE17}"/>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96FE4DCA-E7CC-7748-A74E-9348CC60F0EF}"/>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end up with what the case-crossover design might look like from within a cohort study concept</a:t>
            </a:r>
          </a:p>
        </p:txBody>
      </p:sp>
    </p:spTree>
    <p:extLst>
      <p:ext uri="{BB962C8B-B14F-4D97-AF65-F5344CB8AC3E}">
        <p14:creationId xmlns:p14="http://schemas.microsoft.com/office/powerpoint/2010/main" val="1200495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A098590F-2A03-0E44-88A8-44A0B09F43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FC37FA62-B567-7244-9812-F8BB1E81216C}" type="slidenum">
              <a:rPr lang="en-US" altLang="en-US" sz="1200" smtClean="0"/>
              <a:pPr/>
              <a:t>15</a:t>
            </a:fld>
            <a:endParaRPr lang="en-US" altLang="en-US" sz="1200"/>
          </a:p>
        </p:txBody>
      </p:sp>
      <p:sp>
        <p:nvSpPr>
          <p:cNvPr id="35843" name="Rectangle 2">
            <a:extLst>
              <a:ext uri="{FF2B5EF4-FFF2-40B4-BE49-F238E27FC236}">
                <a16:creationId xmlns:a16="http://schemas.microsoft.com/office/drawing/2014/main" id="{5BEA1D23-AEFD-5F4B-97DB-C298A4CF4727}"/>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5B4BE92A-5194-A843-873D-9D2AB3373F82}"/>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dirty="0"/>
              <a:t>Once you drop the non-cases from the study, you’re left what what you see here.</a:t>
            </a:r>
          </a:p>
          <a:p>
            <a:pPr marL="171450" indent="-171450" eaLnBrk="1" hangingPunct="1">
              <a:buFontTx/>
              <a:buChar char="-"/>
            </a:pPr>
            <a:r>
              <a:rPr lang="en-US" altLang="en-US" dirty="0"/>
              <a:t>Each individual now makes up their own stratum</a:t>
            </a:r>
          </a:p>
          <a:p>
            <a:pPr marL="171450" indent="-171450" eaLnBrk="1" hangingPunct="1">
              <a:buFontTx/>
              <a:buChar char="-"/>
            </a:pPr>
            <a:r>
              <a:rPr lang="en-US" altLang="en-US" dirty="0"/>
              <a:t>The case window (or effect period) is the time right before the event occurs</a:t>
            </a:r>
          </a:p>
          <a:p>
            <a:pPr marL="171450" indent="-171450" eaLnBrk="1" hangingPunct="1">
              <a:buFontTx/>
              <a:buChar char="-"/>
            </a:pPr>
            <a:r>
              <a:rPr lang="en-US" altLang="en-US" dirty="0"/>
              <a:t>The control window is a set time or it could be multiple times, usually prior to when the event occurs</a:t>
            </a:r>
          </a:p>
        </p:txBody>
      </p:sp>
    </p:spTree>
    <p:extLst>
      <p:ext uri="{BB962C8B-B14F-4D97-AF65-F5344CB8AC3E}">
        <p14:creationId xmlns:p14="http://schemas.microsoft.com/office/powerpoint/2010/main" val="943555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7585EECE-D61E-C04C-87C3-B94290E91397}"/>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454CA8B0-7291-CB46-984A-B1C2BD06142B}"/>
              </a:ext>
            </a:extLst>
          </p:cNvPr>
          <p:cNvSpPr>
            <a:spLocks noGrp="1" noChangeArrowheads="1"/>
          </p:cNvSpPr>
          <p:nvPr>
            <p:ph type="body" idx="1"/>
          </p:nvPr>
        </p:nvSpPr>
        <p:spPr>
          <a:noFill/>
        </p:spPr>
        <p:txBody>
          <a:bodyPr/>
          <a:lstStyle/>
          <a:p>
            <a:endParaRPr lang="en-US" altLang="en-US" dirty="0"/>
          </a:p>
        </p:txBody>
      </p:sp>
      <p:sp>
        <p:nvSpPr>
          <p:cNvPr id="41988" name="Slide Number Placeholder 3">
            <a:extLst>
              <a:ext uri="{FF2B5EF4-FFF2-40B4-BE49-F238E27FC236}">
                <a16:creationId xmlns:a16="http://schemas.microsoft.com/office/drawing/2014/main" id="{80A17010-D905-BA4D-AC22-B67F4DBE90E6}"/>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CB7A38D-DF41-B54D-B681-E638F7C5CDD1}" type="slidenum">
              <a:rPr lang="en-US" altLang="en-US" sz="1200" smtClean="0"/>
              <a:pPr/>
              <a:t>16</a:t>
            </a:fld>
            <a:endParaRPr lang="en-US" altLang="en-US" sz="1200"/>
          </a:p>
        </p:txBody>
      </p:sp>
    </p:spTree>
    <p:extLst>
      <p:ext uri="{BB962C8B-B14F-4D97-AF65-F5344CB8AC3E}">
        <p14:creationId xmlns:p14="http://schemas.microsoft.com/office/powerpoint/2010/main" val="16431324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A9FF8159-1DDC-3E45-A9FE-B84592B73B0B}"/>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C8CE68B6-8742-CA48-9F5E-1E805D15F811}"/>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To review, when conducting a case-crossover study, you identify a sample of cases from the underlying population of interest. </a:t>
            </a:r>
          </a:p>
          <a:p>
            <a:pPr marL="171450" indent="-171450" eaLnBrk="1" hangingPunct="1">
              <a:buFontTx/>
              <a:buChar char="-"/>
            </a:pPr>
            <a:r>
              <a:rPr lang="en-US" altLang="en-US" dirty="0"/>
              <a:t>Measure their exposure in what is called the “case window.” It should be measured based on what you hypothesize is the effect period. </a:t>
            </a:r>
          </a:p>
          <a:p>
            <a:pPr marL="628650" lvl="1" indent="-171450" eaLnBrk="1" hangingPunct="1">
              <a:buFontTx/>
              <a:buChar char="-"/>
            </a:pPr>
            <a:r>
              <a:rPr lang="en-US" altLang="en-US" dirty="0"/>
              <a:t>The </a:t>
            </a:r>
            <a:r>
              <a:rPr lang="en-US" sz="1200" kern="1200" dirty="0">
                <a:solidFill>
                  <a:schemeClr val="tx1"/>
                </a:solidFill>
                <a:effectLst/>
                <a:latin typeface="+mn-lt"/>
                <a:ea typeface="+mn-ea"/>
                <a:cs typeface="+mn-cs"/>
              </a:rPr>
              <a:t>“effect period” is the period of time following exposure when the risk in the population differs from the baseline risk. </a:t>
            </a:r>
          </a:p>
          <a:p>
            <a:pPr marL="628650" lvl="1" indent="-171450" eaLnBrk="1" hangingPunct="1">
              <a:buFontTx/>
              <a:buChar char="-"/>
            </a:pPr>
            <a:r>
              <a:rPr lang="en-US" sz="1200" kern="1200" dirty="0">
                <a:solidFill>
                  <a:schemeClr val="tx1"/>
                </a:solidFill>
                <a:effectLst/>
                <a:latin typeface="+mn-lt"/>
                <a:ea typeface="+mn-ea"/>
                <a:cs typeface="+mn-cs"/>
              </a:rPr>
              <a:t>It’s when you want to measure the effect of exposure on outcome.</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It’s usually a short time period before the event occurred but can to some extent be empirically derived. You may not know how long that period should be or when it should be. You can use the data to inform your decisions but we’ll circle back to that. </a:t>
            </a:r>
            <a:endParaRPr lang="en-US" altLang="en-US" sz="1200" kern="1200" dirty="0">
              <a:solidFill>
                <a:schemeClr val="tx1"/>
              </a:solidFill>
              <a:effectLst/>
              <a:latin typeface="+mn-lt"/>
              <a:ea typeface="+mn-ea"/>
              <a:cs typeface="+mn-cs"/>
            </a:endParaRPr>
          </a:p>
        </p:txBody>
      </p:sp>
      <p:sp>
        <p:nvSpPr>
          <p:cNvPr id="47108" name="Slide Number Placeholder 3">
            <a:extLst>
              <a:ext uri="{FF2B5EF4-FFF2-40B4-BE49-F238E27FC236}">
                <a16:creationId xmlns:a16="http://schemas.microsoft.com/office/drawing/2014/main" id="{00EE1D72-B9A5-654A-A55B-907915F7013E}"/>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AB68DBD-9357-0C42-A372-857C89E805DF}" type="slidenum">
              <a:rPr lang="en-US" altLang="en-US" sz="1200" smtClean="0"/>
              <a:pPr/>
              <a:t>17</a:t>
            </a:fld>
            <a:endParaRPr lang="en-US" altLang="en-US" sz="1200"/>
          </a:p>
        </p:txBody>
      </p:sp>
    </p:spTree>
    <p:extLst>
      <p:ext uri="{BB962C8B-B14F-4D97-AF65-F5344CB8AC3E}">
        <p14:creationId xmlns:p14="http://schemas.microsoft.com/office/powerpoint/2010/main" val="38417205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71A04F5-172A-7649-BA9F-1E07B414795E}"/>
              </a:ext>
            </a:extLst>
          </p:cNvPr>
          <p:cNvSpPr>
            <a:spLocks noGrp="1" noRot="1" noChangeAspect="1" noChangeArrowheads="1" noTextEdit="1"/>
          </p:cNvSpPr>
          <p:nvPr>
            <p:ph type="sldImg"/>
          </p:nvPr>
        </p:nvSpPr>
        <p:spPr>
          <a:ln/>
        </p:spPr>
      </p:sp>
      <p:sp>
        <p:nvSpPr>
          <p:cNvPr id="49155" name="Notes Placeholder 2">
            <a:extLst>
              <a:ext uri="{FF2B5EF4-FFF2-40B4-BE49-F238E27FC236}">
                <a16:creationId xmlns:a16="http://schemas.microsoft.com/office/drawing/2014/main" id="{C8292D17-0EA4-184E-B618-EE540EA73E5A}"/>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then will estimate the expected exposure in the case window from exposure in one or more control windows. </a:t>
            </a:r>
          </a:p>
          <a:p>
            <a:pPr marL="628650" lvl="1" indent="-171450" eaLnBrk="1" hangingPunct="1">
              <a:buFontTx/>
              <a:buChar char="-"/>
            </a:pPr>
            <a:r>
              <a:rPr lang="en-US" altLang="en-US" dirty="0"/>
              <a:t>How you select your control window or windows might depend on resources or the type of research question you’re trying to answer</a:t>
            </a:r>
          </a:p>
          <a:p>
            <a:pPr marL="628650" lvl="1" indent="-171450" eaLnBrk="1" hangingPunct="1">
              <a:buFontTx/>
              <a:buChar char="-"/>
            </a:pPr>
            <a:r>
              <a:rPr lang="en-US" altLang="en-US" dirty="0"/>
              <a:t>You may want to match your control window to your case window on certain factors (e.g., time of day, day of week, season, etc.) in order to account for recurring exposure patterns</a:t>
            </a:r>
          </a:p>
          <a:p>
            <a:pPr marL="628650" lvl="1" indent="-171450" eaLnBrk="1" hangingPunct="1">
              <a:buFontTx/>
              <a:buChar char="-"/>
            </a:pPr>
            <a:r>
              <a:rPr lang="en-US" altLang="en-US" dirty="0"/>
              <a:t>You might also look at the usual frequency of exposure over a longer time (as in the diagrams with the larger boxes drawn)</a:t>
            </a:r>
          </a:p>
          <a:p>
            <a:pPr marL="171450" lvl="0" indent="-171450" eaLnBrk="1" hangingPunct="1">
              <a:buFontTx/>
              <a:buChar char="-"/>
            </a:pPr>
            <a:r>
              <a:rPr lang="en-US" altLang="en-US" dirty="0"/>
              <a:t>Once you have your observed exposure during the case window, you can compare it to the expected exposure based on the control window</a:t>
            </a:r>
          </a:p>
          <a:p>
            <a:pPr marL="628650" lvl="1" indent="-171450" eaLnBrk="1" hangingPunct="1">
              <a:buFontTx/>
              <a:buChar char="-"/>
            </a:pPr>
            <a:r>
              <a:rPr lang="en-US" altLang="en-US" dirty="0"/>
              <a:t>Depending on the structure of the models you can use the Mantel Haenszel odds ratio for counts or conditional logistic regression for person-time data</a:t>
            </a:r>
            <a:endParaRPr lang="en-US" dirty="0">
              <a:effectLst/>
            </a:endParaRPr>
          </a:p>
          <a:p>
            <a:pPr eaLnBrk="1" hangingPunct="1"/>
            <a:endParaRPr lang="en-US" altLang="en-US" dirty="0"/>
          </a:p>
        </p:txBody>
      </p:sp>
      <p:sp>
        <p:nvSpPr>
          <p:cNvPr id="49156" name="Slide Number Placeholder 3">
            <a:extLst>
              <a:ext uri="{FF2B5EF4-FFF2-40B4-BE49-F238E27FC236}">
                <a16:creationId xmlns:a16="http://schemas.microsoft.com/office/drawing/2014/main" id="{E377FD97-0662-EB4A-BCED-54538D736139}"/>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8F3DF62-D6A4-1F4D-97EF-82ECD75680C3}" type="slidenum">
              <a:rPr lang="en-US" altLang="en-US" sz="1200" smtClean="0"/>
              <a:pPr/>
              <a:t>18</a:t>
            </a:fld>
            <a:endParaRPr lang="en-US" altLang="en-US" sz="1200"/>
          </a:p>
        </p:txBody>
      </p:sp>
    </p:spTree>
    <p:extLst>
      <p:ext uri="{BB962C8B-B14F-4D97-AF65-F5344CB8AC3E}">
        <p14:creationId xmlns:p14="http://schemas.microsoft.com/office/powerpoint/2010/main" val="37781720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A838D01D-FB72-6C48-9252-EFE1ECBB3DE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3A158E4-F70C-DA45-B107-0D1628C87B18}" type="slidenum">
              <a:rPr lang="en-US" altLang="en-US" sz="1200" smtClean="0"/>
              <a:pPr/>
              <a:t>19</a:t>
            </a:fld>
            <a:endParaRPr lang="en-US" altLang="en-US" sz="1200"/>
          </a:p>
        </p:txBody>
      </p:sp>
      <p:sp>
        <p:nvSpPr>
          <p:cNvPr id="52227" name="Rectangle 2">
            <a:extLst>
              <a:ext uri="{FF2B5EF4-FFF2-40B4-BE49-F238E27FC236}">
                <a16:creationId xmlns:a16="http://schemas.microsoft.com/office/drawing/2014/main" id="{A24172E9-917C-444C-9862-3FCBC8E5781A}"/>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BBD68CAD-027B-D94D-A354-99245CA80C50}"/>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There are a lot of choices that have to be made by the investigators to specify the effect period</a:t>
            </a:r>
          </a:p>
          <a:p>
            <a:pPr marL="171450" indent="-171450" eaLnBrk="1" hangingPunct="1">
              <a:buFontTx/>
              <a:buChar char="-"/>
            </a:pPr>
            <a:r>
              <a:rPr lang="en-US" altLang="en-US" dirty="0"/>
              <a:t>Here you have time on the x-axis, and the risk of MI on the y-axis</a:t>
            </a:r>
          </a:p>
          <a:p>
            <a:pPr marL="171450" indent="-171450" eaLnBrk="1" hangingPunct="1">
              <a:buFontTx/>
              <a:buChar char="-"/>
            </a:pPr>
            <a:r>
              <a:rPr lang="en-US" altLang="en-US" dirty="0"/>
              <a:t>This is an appropriate research question for a case-crossover design because you have exercise, an exposure that occurs at a point in time. </a:t>
            </a:r>
          </a:p>
          <a:p>
            <a:pPr marL="628650" lvl="1" indent="-171450" eaLnBrk="1" hangingPunct="1">
              <a:buFontTx/>
              <a:buChar char="-"/>
            </a:pPr>
            <a:r>
              <a:rPr lang="en-US" altLang="en-US" dirty="0"/>
              <a:t>Risk goes up pretty quickly following exposure. That’s your induction period – the amount of time between exposure and the increased risk of the outcome</a:t>
            </a:r>
          </a:p>
          <a:p>
            <a:pPr marL="171450" lvl="0" indent="-171450" eaLnBrk="1" hangingPunct="1">
              <a:buFontTx/>
              <a:buChar char="-"/>
            </a:pPr>
            <a:r>
              <a:rPr lang="en-US" altLang="en-US" dirty="0"/>
              <a:t>Then you have your effect period during which the risk is highest</a:t>
            </a:r>
          </a:p>
          <a:p>
            <a:pPr marL="171450" lvl="0" indent="-171450" eaLnBrk="1" hangingPunct="1">
              <a:buFontTx/>
              <a:buChar char="-"/>
            </a:pPr>
            <a:r>
              <a:rPr lang="en-US" altLang="en-US" dirty="0"/>
              <a:t>And then there’s some carryover during which the effect of exposure has mostly gone away but hasn’t yet gotten all the way back to baseline</a:t>
            </a:r>
          </a:p>
        </p:txBody>
      </p:sp>
    </p:spTree>
    <p:extLst>
      <p:ext uri="{BB962C8B-B14F-4D97-AF65-F5344CB8AC3E}">
        <p14:creationId xmlns:p14="http://schemas.microsoft.com/office/powerpoint/2010/main" val="2177500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35291262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D0247075-54D7-664B-8EC1-3DD1384710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4EBE2D8-1943-384C-8045-DC6192D538C4}" type="slidenum">
              <a:rPr lang="en-US" altLang="en-US" sz="1200" smtClean="0"/>
              <a:pPr/>
              <a:t>20</a:t>
            </a:fld>
            <a:endParaRPr lang="en-US" altLang="en-US" sz="1200"/>
          </a:p>
        </p:txBody>
      </p:sp>
      <p:sp>
        <p:nvSpPr>
          <p:cNvPr id="59395" name="Rectangle 2">
            <a:extLst>
              <a:ext uri="{FF2B5EF4-FFF2-40B4-BE49-F238E27FC236}">
                <a16:creationId xmlns:a16="http://schemas.microsoft.com/office/drawing/2014/main" id="{452B6FDC-948E-3549-AE17-CA49DC34DE95}"/>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863C4F55-7855-FB48-8DE1-6B35643D7295}"/>
              </a:ext>
            </a:extLst>
          </p:cNvPr>
          <p:cNvSpPr>
            <a:spLocks noGrp="1" noChangeArrowheads="1"/>
          </p:cNvSpPr>
          <p:nvPr>
            <p:ph type="body" idx="1"/>
          </p:nvPr>
        </p:nvSpPr>
        <p:spPr>
          <a:noFill/>
        </p:spPr>
        <p:txBody>
          <a:bodyPr/>
          <a:lstStyle/>
          <a:p>
            <a:pPr marL="171450" lvl="0" indent="-171450" eaLnBrk="1" hangingPunct="1">
              <a:buFontTx/>
              <a:buChar char="-"/>
            </a:pPr>
            <a:r>
              <a:rPr lang="en-US" altLang="en-US" dirty="0"/>
              <a:t>You have to make the choice of when the effect window should be and think about whether there will be carry over</a:t>
            </a:r>
          </a:p>
          <a:p>
            <a:pPr marL="171450" lvl="0" indent="-171450" eaLnBrk="1" hangingPunct="1">
              <a:buFontTx/>
              <a:buChar char="-"/>
            </a:pPr>
            <a:r>
              <a:rPr lang="en-US" altLang="en-US" dirty="0"/>
              <a:t>These decisions will depend on your hypothesis and what the exposure and outcome are</a:t>
            </a:r>
          </a:p>
          <a:p>
            <a:pPr marL="171450" lvl="0" indent="-171450" eaLnBrk="1" hangingPunct="1">
              <a:buFontTx/>
              <a:buChar char="-"/>
            </a:pPr>
            <a:r>
              <a:rPr lang="en-US" altLang="en-US" dirty="0"/>
              <a:t>If there is uncertainty about the duration of the effect-period, the investigator can evaluate it empirically using the data </a:t>
            </a:r>
            <a:r>
              <a:rPr lang="en-US" altLang="en-US" sz="1000" dirty="0"/>
              <a:t>by examining the change in magnitude of the relative risk under different assumptions about duration. </a:t>
            </a:r>
          </a:p>
          <a:p>
            <a:pPr marL="628650" lvl="1" indent="-171450" eaLnBrk="1" hangingPunct="1">
              <a:buFontTx/>
              <a:buChar char="-"/>
            </a:pPr>
            <a:r>
              <a:rPr lang="en-US" altLang="en-US" sz="1000" dirty="0"/>
              <a:t>The best estimate of duration is the one that maximizes the RR estimate. </a:t>
            </a:r>
          </a:p>
          <a:p>
            <a:pPr marL="628650" lvl="1" indent="-171450" eaLnBrk="1" hangingPunct="1">
              <a:buFontTx/>
              <a:buChar char="-"/>
            </a:pPr>
            <a:r>
              <a:rPr lang="en-US" altLang="en-US" sz="1000" dirty="0"/>
              <a:t>For example, in the optional reading on forest fire smoke exposure and out-of-hospital cardiac arrests, analyses </a:t>
            </a:r>
            <a:r>
              <a:rPr lang="en-US" sz="1200" kern="1200" dirty="0">
                <a:solidFill>
                  <a:schemeClr val="tx1"/>
                </a:solidFill>
                <a:effectLst/>
                <a:latin typeface="+mn-lt"/>
                <a:ea typeface="+mn-ea"/>
                <a:cs typeface="+mn-cs"/>
              </a:rPr>
              <a:t>were done for lag 0 (hour of arrest), lag 1 (hour before arrest), lag 2, and so on, and average concentrations of lag 0–2 (average of hour of arrest, lag 1, and lag 2), lag 0–3, lag 0–4, lag 0–8, lag 0–12, lag 0–24, and lag 0–48. In addition, analyses were done using the whole year (from 1 July 2006 through 30 June 2007) and for the fire season only (1 November 2006 through 31 March 2007).  </a:t>
            </a:r>
          </a:p>
          <a:p>
            <a:pPr eaLnBrk="1" hangingPunct="1"/>
            <a:endParaRPr lang="en-US" altLang="en-US" sz="1000" dirty="0"/>
          </a:p>
          <a:p>
            <a:pPr eaLnBrk="1" hangingPunct="1"/>
            <a:endParaRPr lang="en-US" altLang="en-US" dirty="0"/>
          </a:p>
          <a:p>
            <a:pPr eaLnBrk="1" hangingPunct="1"/>
            <a:endParaRPr lang="en-US" altLang="en-US" sz="1000" dirty="0"/>
          </a:p>
        </p:txBody>
      </p:sp>
    </p:spTree>
    <p:extLst>
      <p:ext uri="{BB962C8B-B14F-4D97-AF65-F5344CB8AC3E}">
        <p14:creationId xmlns:p14="http://schemas.microsoft.com/office/powerpoint/2010/main" val="22648049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Here we’re back the physical activity and MI example. You can see that in the one hour prior to MI there’s a big spike in risk but that effect is pretty much gone after the hour is over.</a:t>
            </a:r>
          </a:p>
          <a:p>
            <a:pPr marL="171450" indent="-171450">
              <a:buFontTx/>
              <a:buChar char="-"/>
            </a:pPr>
            <a:r>
              <a:rPr lang="en-US" dirty="0"/>
              <a:t>You’d thus infer that there’s very little induction time, the relevant effect is right away, and there is very little carry over as well</a:t>
            </a:r>
          </a:p>
          <a:p>
            <a:pPr marL="171450" indent="-171450">
              <a:buFontTx/>
              <a:buChar char="-"/>
            </a:pPr>
            <a:r>
              <a:rPr lang="en-US" dirty="0"/>
              <a:t>In this scenario, if you chose a different effect period from one hour then you could get a very different result</a:t>
            </a:r>
          </a:p>
          <a:p>
            <a:pPr marL="171450" indent="-171450">
              <a:buFontTx/>
              <a:buChar char="-"/>
            </a:pPr>
            <a:r>
              <a:rPr lang="en-US" dirty="0"/>
              <a:t>It’s acceptable in a case-crossover study to look at these different scenarios to understand when risk is truly elevated</a:t>
            </a:r>
          </a:p>
        </p:txBody>
      </p:sp>
      <p:sp>
        <p:nvSpPr>
          <p:cNvPr id="4" name="Slide Number Placeholder 3"/>
          <p:cNvSpPr>
            <a:spLocks noGrp="1"/>
          </p:cNvSpPr>
          <p:nvPr>
            <p:ph type="sldNum" sz="quarter" idx="5"/>
          </p:nvPr>
        </p:nvSpPr>
        <p:spPr/>
        <p:txBody>
          <a:bodyPr/>
          <a:lstStyle/>
          <a:p>
            <a:fld id="{C3D3DC8E-344A-4AFD-831C-16B2F2D6DCE1}" type="slidenum">
              <a:rPr lang="en-US" smtClean="0"/>
              <a:t>21</a:t>
            </a:fld>
            <a:endParaRPr lang="en-US"/>
          </a:p>
        </p:txBody>
      </p:sp>
    </p:spTree>
    <p:extLst>
      <p:ext uri="{BB962C8B-B14F-4D97-AF65-F5344CB8AC3E}">
        <p14:creationId xmlns:p14="http://schemas.microsoft.com/office/powerpoint/2010/main" val="2114185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7F42DE35-5423-984B-84DA-3FB2324CB0C0}"/>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219C18F-5959-E54D-BF5D-77591DDD75B4}" type="slidenum">
              <a:rPr lang="en-US" altLang="en-US" sz="1200" smtClean="0"/>
              <a:pPr/>
              <a:t>22</a:t>
            </a:fld>
            <a:endParaRPr lang="en-US" altLang="en-US" sz="1200"/>
          </a:p>
        </p:txBody>
      </p:sp>
      <p:sp>
        <p:nvSpPr>
          <p:cNvPr id="64515" name="Rectangle 2">
            <a:extLst>
              <a:ext uri="{FF2B5EF4-FFF2-40B4-BE49-F238E27FC236}">
                <a16:creationId xmlns:a16="http://schemas.microsoft.com/office/drawing/2014/main" id="{6F9FB226-4A1B-BD4B-A95D-D31528419031}"/>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705E6E3D-6A78-9446-8B68-640A2BF2CBB3}"/>
              </a:ext>
            </a:extLst>
          </p:cNvPr>
          <p:cNvSpPr>
            <a:spLocks noGrp="1" noChangeArrowheads="1"/>
          </p:cNvSpPr>
          <p:nvPr>
            <p:ph type="body" idx="1"/>
          </p:nvPr>
        </p:nvSpPr>
        <p:spPr>
          <a:noFill/>
        </p:spPr>
        <p:txBody>
          <a:bodyPr/>
          <a:lstStyle/>
          <a:p>
            <a:pPr marL="171450" indent="-171450" eaLnBrk="1" hangingPunct="1">
              <a:buFontTx/>
              <a:buChar char="-"/>
            </a:pPr>
            <a:r>
              <a:rPr lang="en-US" altLang="en-US" sz="1000" dirty="0"/>
              <a:t>Once you’ve selected the length of your case window, your control window or windows should be the same length, but not overlapping</a:t>
            </a:r>
          </a:p>
          <a:p>
            <a:pPr marL="171450" indent="-171450" eaLnBrk="1" hangingPunct="1">
              <a:buFontTx/>
              <a:buChar char="-"/>
            </a:pPr>
            <a:r>
              <a:rPr lang="en-US" altLang="en-US" sz="1000" dirty="0"/>
              <a:t>To decide </a:t>
            </a:r>
            <a:r>
              <a:rPr lang="en-US" altLang="en-US" sz="1000" i="1" dirty="0"/>
              <a:t>when</a:t>
            </a:r>
            <a:r>
              <a:rPr lang="en-US" altLang="en-US" sz="1000" i="0" dirty="0"/>
              <a:t> the reference window should be, you have to ensure that your subject would have been at risk for the outcome</a:t>
            </a:r>
          </a:p>
          <a:p>
            <a:pPr marL="171450" indent="-171450" eaLnBrk="1" hangingPunct="1">
              <a:buFontTx/>
              <a:buChar char="-"/>
            </a:pPr>
            <a:r>
              <a:rPr lang="en-US" altLang="en-US" sz="1000" dirty="0"/>
              <a:t>You also want the control windows close enough in time so that the baseline risk of outcome might be the same in the case and control window but not so close together that the exposure might be correlated</a:t>
            </a:r>
          </a:p>
          <a:p>
            <a:pPr marL="171450" indent="-171450" eaLnBrk="1" hangingPunct="1">
              <a:buFontTx/>
              <a:buChar char="-"/>
            </a:pPr>
            <a:r>
              <a:rPr lang="en-US" altLang="en-US" sz="1000" dirty="0"/>
              <a:t>You’ll have to decide whether the reference period will be before or after the case window</a:t>
            </a:r>
          </a:p>
          <a:p>
            <a:pPr marL="628650" lvl="1" indent="-171450" eaLnBrk="1" hangingPunct="1">
              <a:buFontTx/>
              <a:buChar char="-"/>
            </a:pPr>
            <a:r>
              <a:rPr lang="en-US" altLang="en-US" sz="1000" dirty="0"/>
              <a:t>Before is much more common because a reference period after is only appropriate if you can assume that the event does not affect exposure</a:t>
            </a:r>
          </a:p>
          <a:p>
            <a:pPr marL="628650" lvl="1" indent="-171450" eaLnBrk="1" hangingPunct="1">
              <a:buFontTx/>
              <a:buChar char="-"/>
            </a:pPr>
            <a:r>
              <a:rPr lang="en-US" altLang="en-US" sz="1000" dirty="0"/>
              <a:t>Example of after</a:t>
            </a:r>
            <a:r>
              <a:rPr lang="en-US" altLang="en-US" sz="1000" dirty="0">
                <a:sym typeface="Wingdings" pitchFamily="2" charset="2"/>
              </a:rPr>
              <a:t> – common in environmental epi – smoke exposure and acute cardiac events</a:t>
            </a:r>
            <a:endParaRPr lang="en-US" altLang="en-US" sz="1000" dirty="0"/>
          </a:p>
          <a:p>
            <a:pPr marL="171450" indent="-171450" eaLnBrk="1" hangingPunct="1">
              <a:buFontTx/>
              <a:buChar char="-"/>
            </a:pPr>
            <a:r>
              <a:rPr lang="en-US" altLang="en-US" sz="1000" dirty="0"/>
              <a:t>Whether or not an adjacent period is appropriate will depend on any carryover effects.</a:t>
            </a:r>
          </a:p>
          <a:p>
            <a:pPr marL="171450" indent="-171450" eaLnBrk="1" hangingPunct="1">
              <a:buFontTx/>
              <a:buChar char="-"/>
            </a:pPr>
            <a:r>
              <a:rPr lang="en-US" altLang="en-US" sz="1000" dirty="0"/>
              <a:t>You’ll also have to decide how many control windows you should use.</a:t>
            </a:r>
          </a:p>
          <a:p>
            <a:pPr marL="628650" lvl="1" indent="-171450" eaLnBrk="1" hangingPunct="1">
              <a:buFontTx/>
              <a:buChar char="-"/>
            </a:pPr>
            <a:r>
              <a:rPr lang="en-US" altLang="en-US" sz="1000" dirty="0"/>
              <a:t>You get the most out of your data in terms of efficiency if you use the usual frequency approach, but that might not be feasible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sz="1000" dirty="0"/>
              <a:t>The overall goal is to select control windows that reflect the exposure distribution in the person-time at risk. </a:t>
            </a:r>
            <a:r>
              <a:rPr lang="en-US" sz="1000" b="0" kern="1200" dirty="0">
                <a:solidFill>
                  <a:schemeClr val="tx1"/>
                </a:solidFill>
                <a:effectLst/>
                <a:latin typeface="+mn-lt"/>
                <a:ea typeface="+mn-ea"/>
                <a:cs typeface="+mn-cs"/>
              </a:rPr>
              <a:t>You’re assuming that control periods reflect the long-term exposure distribution in the study base that gave rise to the cases (i.e. no time trend in exposure)</a:t>
            </a:r>
            <a:endParaRPr lang="en-US" sz="1000" dirty="0"/>
          </a:p>
          <a:p>
            <a:endParaRPr lang="en-US" sz="1000" dirty="0"/>
          </a:p>
          <a:p>
            <a:pPr eaLnBrk="1" hangingPunct="1"/>
            <a:endParaRPr lang="en-US" altLang="en-US" sz="1000" dirty="0"/>
          </a:p>
        </p:txBody>
      </p:sp>
    </p:spTree>
    <p:extLst>
      <p:ext uri="{BB962C8B-B14F-4D97-AF65-F5344CB8AC3E}">
        <p14:creationId xmlns:p14="http://schemas.microsoft.com/office/powerpoint/2010/main" val="42935186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8F13F100-E682-994D-8A04-0A81CA46D83F}"/>
              </a:ext>
            </a:extLst>
          </p:cNvPr>
          <p:cNvSpPr>
            <a:spLocks noGrp="1" noRot="1" noChangeAspect="1" noChangeArrowheads="1" noTextEdit="1"/>
          </p:cNvSpPr>
          <p:nvPr>
            <p:ph type="sldImg"/>
          </p:nvPr>
        </p:nvSpPr>
        <p:spPr>
          <a:ln/>
        </p:spPr>
      </p:sp>
      <p:sp>
        <p:nvSpPr>
          <p:cNvPr id="67587" name="Notes Placeholder 2">
            <a:extLst>
              <a:ext uri="{FF2B5EF4-FFF2-40B4-BE49-F238E27FC236}">
                <a16:creationId xmlns:a16="http://schemas.microsoft.com/office/drawing/2014/main" id="{D3A300CC-DD65-8044-8115-B50F707390D8}"/>
              </a:ext>
            </a:extLst>
          </p:cNvPr>
          <p:cNvSpPr>
            <a:spLocks noGrp="1" noChangeArrowheads="1"/>
          </p:cNvSpPr>
          <p:nvPr>
            <p:ph type="body" idx="1"/>
          </p:nvPr>
        </p:nvSpPr>
        <p:spPr>
          <a:noFill/>
        </p:spPr>
        <p:txBody>
          <a:bodyPr/>
          <a:lstStyle/>
          <a:p>
            <a:endParaRPr lang="en-US" altLang="en-US" dirty="0"/>
          </a:p>
        </p:txBody>
      </p:sp>
      <p:sp>
        <p:nvSpPr>
          <p:cNvPr id="67588" name="Slide Number Placeholder 3">
            <a:extLst>
              <a:ext uri="{FF2B5EF4-FFF2-40B4-BE49-F238E27FC236}">
                <a16:creationId xmlns:a16="http://schemas.microsoft.com/office/drawing/2014/main" id="{BADE5AA5-93C2-0C4A-9127-FAF03697E9D7}"/>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A3EFF9E-D761-BF49-A988-3A4253FD8924}" type="slidenum">
              <a:rPr lang="en-US" altLang="en-US" sz="1200" smtClean="0"/>
              <a:pPr/>
              <a:t>23</a:t>
            </a:fld>
            <a:endParaRPr lang="en-US" altLang="en-US" sz="1200"/>
          </a:p>
        </p:txBody>
      </p:sp>
    </p:spTree>
    <p:extLst>
      <p:ext uri="{BB962C8B-B14F-4D97-AF65-F5344CB8AC3E}">
        <p14:creationId xmlns:p14="http://schemas.microsoft.com/office/powerpoint/2010/main" val="29106639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 case-crossover is most useful when you have an intermittent exposure</a:t>
            </a:r>
          </a:p>
          <a:p>
            <a:pPr marL="171450" indent="-171450">
              <a:buFontTx/>
              <a:buChar char="-"/>
            </a:pPr>
            <a:r>
              <a:rPr lang="en-US" altLang="en-US" dirty="0"/>
              <a:t>The effect of the exposure on the outcome occurs soon after the exposure</a:t>
            </a:r>
            <a:endParaRPr lang="en-US" dirty="0"/>
          </a:p>
          <a:p>
            <a:pPr marL="171450" indent="-171450">
              <a:buFontTx/>
              <a:buChar char="-"/>
            </a:pPr>
            <a:r>
              <a:rPr lang="en-US" dirty="0"/>
              <a:t>And the effect of the exposure is transient…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If exposure changes systematically over time and you only sample control periods prior to the event, the referent periods may all have higher or lower exposure = you may observe an association on average even under the null due to the temporal trend in exposure</a:t>
            </a:r>
            <a:endParaRPr lang="en-US" dirty="0"/>
          </a:p>
          <a:p>
            <a:pPr marL="171450" indent="-171450">
              <a:buFontTx/>
              <a:buChar char="-"/>
            </a:pPr>
            <a:r>
              <a:rPr lang="en-US" dirty="0"/>
              <a:t>The exposure should be the last component cause of the outcome.</a:t>
            </a:r>
          </a:p>
        </p:txBody>
      </p:sp>
      <p:sp>
        <p:nvSpPr>
          <p:cNvPr id="4" name="Slide Number Placeholder 3"/>
          <p:cNvSpPr>
            <a:spLocks noGrp="1"/>
          </p:cNvSpPr>
          <p:nvPr>
            <p:ph type="sldNum" sz="quarter" idx="5"/>
          </p:nvPr>
        </p:nvSpPr>
        <p:spPr/>
        <p:txBody>
          <a:bodyPr/>
          <a:lstStyle/>
          <a:p>
            <a:fld id="{C3D3DC8E-344A-4AFD-831C-16B2F2D6DCE1}" type="slidenum">
              <a:rPr lang="en-US" smtClean="0"/>
              <a:t>24</a:t>
            </a:fld>
            <a:endParaRPr lang="en-US"/>
          </a:p>
        </p:txBody>
      </p:sp>
    </p:spTree>
    <p:extLst>
      <p:ext uri="{BB962C8B-B14F-4D97-AF65-F5344CB8AC3E}">
        <p14:creationId xmlns:p14="http://schemas.microsoft.com/office/powerpoint/2010/main" val="21304480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BC0A8F8B-C1A8-2E43-95E8-BF3AC95D6B8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A4D0EF8-A35E-AD40-ACAE-FD648534C1AD}" type="slidenum">
              <a:rPr lang="en-US" altLang="en-US" sz="1200" smtClean="0"/>
              <a:pPr/>
              <a:t>25</a:t>
            </a:fld>
            <a:endParaRPr lang="en-US" altLang="en-US" sz="1200"/>
          </a:p>
        </p:txBody>
      </p:sp>
      <p:sp>
        <p:nvSpPr>
          <p:cNvPr id="113667" name="Rectangle 2">
            <a:extLst>
              <a:ext uri="{FF2B5EF4-FFF2-40B4-BE49-F238E27FC236}">
                <a16:creationId xmlns:a16="http://schemas.microsoft.com/office/drawing/2014/main" id="{A239E414-2A38-0547-8032-16931D6EDD50}"/>
              </a:ext>
            </a:extLst>
          </p:cNvPr>
          <p:cNvSpPr>
            <a:spLocks noGrp="1" noRot="1" noChangeAspect="1" noChangeArrowheads="1" noTextEdit="1"/>
          </p:cNvSpPr>
          <p:nvPr>
            <p:ph type="sldImg"/>
          </p:nvPr>
        </p:nvSpPr>
        <p:spPr>
          <a:ln/>
        </p:spPr>
      </p:sp>
      <p:sp>
        <p:nvSpPr>
          <p:cNvPr id="113668" name="Rectangle 3">
            <a:extLst>
              <a:ext uri="{FF2B5EF4-FFF2-40B4-BE49-F238E27FC236}">
                <a16:creationId xmlns:a16="http://schemas.microsoft.com/office/drawing/2014/main" id="{882890D4-29C5-DC41-805A-E390C8839F9A}"/>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The first advantage of the case-crossover design is that by using the same subject as his or her own control we automatically matched by all characteristics that do not change within individuals</a:t>
            </a:r>
          </a:p>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Within the case-crossover analysis, any fixed personal characteristics that may affect the incidence of the outcome event are removed as confounders, though they may be examined still as effect modifiers</a:t>
            </a:r>
          </a:p>
          <a:p>
            <a:pPr eaLnBrk="1" hangingPunct="1">
              <a:lnSpc>
                <a:spcPct val="90000"/>
              </a:lnSpc>
            </a:pPr>
            <a:endParaRPr lang="en-US" altLang="en-US" dirty="0"/>
          </a:p>
          <a:p>
            <a:pPr eaLnBrk="1" hangingPunct="1">
              <a:lnSpc>
                <a:spcPct val="90000"/>
              </a:lnSpc>
            </a:pPr>
            <a:endParaRPr lang="en-US" altLang="en-US" dirty="0"/>
          </a:p>
          <a:p>
            <a:pPr eaLnBrk="1" hangingPunct="1">
              <a:lnSpc>
                <a:spcPct val="90000"/>
              </a:lnSpc>
            </a:pPr>
            <a:endParaRPr lang="en-US" altLang="en-US" sz="1400" dirty="0"/>
          </a:p>
        </p:txBody>
      </p:sp>
    </p:spTree>
    <p:extLst>
      <p:ext uri="{BB962C8B-B14F-4D97-AF65-F5344CB8AC3E}">
        <p14:creationId xmlns:p14="http://schemas.microsoft.com/office/powerpoint/2010/main" val="8216691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766A18D1-4F16-2A43-9263-910BC444392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E6DF7F2-A102-8D4A-AA8F-6B638895F039}" type="slidenum">
              <a:rPr lang="en-US" altLang="en-US" sz="1200" smtClean="0"/>
              <a:pPr/>
              <a:t>26</a:t>
            </a:fld>
            <a:endParaRPr lang="en-US" altLang="en-US" sz="1200"/>
          </a:p>
        </p:txBody>
      </p:sp>
      <p:sp>
        <p:nvSpPr>
          <p:cNvPr id="115715" name="Rectangle 2">
            <a:extLst>
              <a:ext uri="{FF2B5EF4-FFF2-40B4-BE49-F238E27FC236}">
                <a16:creationId xmlns:a16="http://schemas.microsoft.com/office/drawing/2014/main" id="{51108A10-B623-0F4D-BE64-3A4FFE07977B}"/>
              </a:ext>
            </a:extLst>
          </p:cNvPr>
          <p:cNvSpPr>
            <a:spLocks noGrp="1" noRot="1" noChangeAspect="1" noChangeArrowheads="1" noTextEdit="1"/>
          </p:cNvSpPr>
          <p:nvPr>
            <p:ph type="sldImg"/>
          </p:nvPr>
        </p:nvSpPr>
        <p:spPr>
          <a:ln/>
        </p:spPr>
      </p:sp>
      <p:sp>
        <p:nvSpPr>
          <p:cNvPr id="115716" name="Rectangle 3">
            <a:extLst>
              <a:ext uri="{FF2B5EF4-FFF2-40B4-BE49-F238E27FC236}">
                <a16:creationId xmlns:a16="http://schemas.microsoft.com/office/drawing/2014/main" id="{F826830A-8E7B-ED4C-ACAC-D4989326B61C}"/>
              </a:ext>
            </a:extLst>
          </p:cNvPr>
          <p:cNvSpPr>
            <a:spLocks noGrp="1" noChangeArrowheads="1"/>
          </p:cNvSpPr>
          <p:nvPr>
            <p:ph type="body" idx="1"/>
          </p:nvPr>
        </p:nvSpPr>
        <p:spPr>
          <a:noFill/>
        </p:spPr>
        <p:txBody>
          <a:bodyPr/>
          <a:lstStyle/>
          <a:p>
            <a:pPr marL="171450" indent="-171450" eaLnBrk="1" hangingPunct="1">
              <a:lnSpc>
                <a:spcPct val="90000"/>
              </a:lnSpc>
              <a:buFontTx/>
              <a:buChar char="-"/>
            </a:pPr>
            <a:r>
              <a:rPr lang="en-US" altLang="en-US" dirty="0"/>
              <a:t>A parallel challenge is that case-crossover studies do not control for within individual confounding by those characteristics that do change over time. </a:t>
            </a:r>
          </a:p>
          <a:p>
            <a:pPr marL="171450" indent="-171450" eaLnBrk="1" hangingPunct="1">
              <a:lnSpc>
                <a:spcPct val="90000"/>
              </a:lnSpc>
              <a:buFontTx/>
              <a:buChar char="-"/>
            </a:pPr>
            <a:r>
              <a:rPr lang="en-US" altLang="en-US" dirty="0"/>
              <a:t>You can control for them though it can be challenging to measure them correctly.</a:t>
            </a:r>
          </a:p>
          <a:p>
            <a:pPr marL="171450" indent="-171450" eaLnBrk="1" hangingPunct="1">
              <a:lnSpc>
                <a:spcPct val="90000"/>
              </a:lnSpc>
              <a:buFontTx/>
              <a:buChar char="-"/>
            </a:pPr>
            <a:r>
              <a:rPr lang="en-US" altLang="en-US" dirty="0"/>
              <a:t>Time-varying factors have strong potential to confound these studies</a:t>
            </a:r>
          </a:p>
          <a:p>
            <a:pPr marL="628650" lvl="1" indent="-171450" eaLnBrk="1" hangingPunct="1">
              <a:lnSpc>
                <a:spcPct val="90000"/>
              </a:lnSpc>
              <a:buFontTx/>
              <a:buChar char="-"/>
            </a:pPr>
            <a:r>
              <a:rPr lang="en-US" altLang="en-US" dirty="0"/>
              <a:t>This problem arises when multiple transient exposures are correlated in time within an individual (confounding factor coincides with the exposure of interest).</a:t>
            </a:r>
          </a:p>
          <a:p>
            <a:pPr marL="628650" lvl="1" indent="-171450" eaLnBrk="1" hangingPunct="1">
              <a:lnSpc>
                <a:spcPct val="90000"/>
              </a:lnSpc>
              <a:buFontTx/>
              <a:buChar char="-"/>
            </a:pPr>
            <a:r>
              <a:rPr lang="en-US" altLang="en-US" dirty="0"/>
              <a:t>Provided that there exists good data regarding the temporal correlation between exposures (better in short periods before outcome), confounding could be controlled as long as the temporal correlation among exposure episodes in the study population is not too high (e.g. coffee/sex)</a:t>
            </a:r>
            <a:endParaRPr lang="en-US" altLang="en-US" sz="1400" dirty="0"/>
          </a:p>
        </p:txBody>
      </p:sp>
    </p:spTree>
    <p:extLst>
      <p:ext uri="{BB962C8B-B14F-4D97-AF65-F5344CB8AC3E}">
        <p14:creationId xmlns:p14="http://schemas.microsoft.com/office/powerpoint/2010/main" val="39059458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8725BA5F-A4F7-5846-AC6B-3A81A8FED59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83CA0B0-3853-C346-A824-41A16F2A1ECE}" type="slidenum">
              <a:rPr lang="en-US" altLang="en-US" sz="1200" smtClean="0"/>
              <a:pPr/>
              <a:t>27</a:t>
            </a:fld>
            <a:endParaRPr lang="en-US" altLang="en-US" sz="1200"/>
          </a:p>
        </p:txBody>
      </p:sp>
      <p:sp>
        <p:nvSpPr>
          <p:cNvPr id="117763" name="Rectangle 2">
            <a:extLst>
              <a:ext uri="{FF2B5EF4-FFF2-40B4-BE49-F238E27FC236}">
                <a16:creationId xmlns:a16="http://schemas.microsoft.com/office/drawing/2014/main" id="{F887972B-4712-DA46-A9B9-1DDF0681BD5E}"/>
              </a:ext>
            </a:extLst>
          </p:cNvPr>
          <p:cNvSpPr>
            <a:spLocks noGrp="1" noRot="1" noChangeAspect="1" noChangeArrowheads="1" noTextEdit="1"/>
          </p:cNvSpPr>
          <p:nvPr>
            <p:ph type="sldImg"/>
          </p:nvPr>
        </p:nvSpPr>
        <p:spPr>
          <a:ln/>
        </p:spPr>
      </p:sp>
      <p:sp>
        <p:nvSpPr>
          <p:cNvPr id="117764" name="Rectangle 3">
            <a:extLst>
              <a:ext uri="{FF2B5EF4-FFF2-40B4-BE49-F238E27FC236}">
                <a16:creationId xmlns:a16="http://schemas.microsoft.com/office/drawing/2014/main" id="{082E3A68-A97F-5A41-B7E8-F9573A329E03}"/>
              </a:ext>
            </a:extLst>
          </p:cNvPr>
          <p:cNvSpPr>
            <a:spLocks noGrp="1" noChangeArrowheads="1"/>
          </p:cNvSpPr>
          <p:nvPr>
            <p:ph type="body" idx="1"/>
          </p:nvPr>
        </p:nvSpPr>
        <p:spPr>
          <a:noFill/>
        </p:spPr>
        <p:txBody>
          <a:bodyPr/>
          <a:lstStyle/>
          <a:p>
            <a:pPr marL="171450" indent="-171450" eaLnBrk="1" hangingPunct="1">
              <a:lnSpc>
                <a:spcPct val="80000"/>
              </a:lnSpc>
              <a:buFontTx/>
              <a:buChar char="-"/>
            </a:pPr>
            <a:r>
              <a:rPr lang="en-US" altLang="en-US" sz="900" dirty="0"/>
              <a:t>Another advantage is that data collection is restricted to just cases, which improves cost and time efficiency.</a:t>
            </a:r>
          </a:p>
          <a:p>
            <a:pPr marL="628650" lvl="1" indent="-171450" eaLnBrk="1" hangingPunct="1">
              <a:lnSpc>
                <a:spcPct val="80000"/>
              </a:lnSpc>
              <a:buFontTx/>
              <a:buChar char="-"/>
            </a:pPr>
            <a:r>
              <a:rPr lang="en-US" altLang="en-US" sz="900" dirty="0"/>
              <a:t>You can have half the sample size of a traditional case-control study.</a:t>
            </a:r>
          </a:p>
          <a:p>
            <a:pPr marL="171450" lvl="0" indent="-171450" eaLnBrk="1" hangingPunct="1">
              <a:lnSpc>
                <a:spcPct val="80000"/>
              </a:lnSpc>
              <a:buFontTx/>
              <a:buChar char="-"/>
            </a:pPr>
            <a:r>
              <a:rPr lang="en-US" altLang="en-US" sz="900" dirty="0"/>
              <a:t>It also avoids the selection bias that can result from the selection of controls</a:t>
            </a:r>
          </a:p>
          <a:p>
            <a:pPr marL="628650" lvl="1" indent="-171450" eaLnBrk="1" hangingPunct="1">
              <a:lnSpc>
                <a:spcPct val="80000"/>
              </a:lnSpc>
              <a:buFontTx/>
              <a:buChar char="-"/>
            </a:pPr>
            <a:r>
              <a:rPr lang="en-US" altLang="en-US" sz="900" dirty="0"/>
              <a:t>Self-matched controls guarantee representativeness since the most appropriate population source for the cases are the cases themselves. </a:t>
            </a:r>
          </a:p>
        </p:txBody>
      </p:sp>
    </p:spTree>
    <p:extLst>
      <p:ext uri="{BB962C8B-B14F-4D97-AF65-F5344CB8AC3E}">
        <p14:creationId xmlns:p14="http://schemas.microsoft.com/office/powerpoint/2010/main" val="26604517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a:extLst>
              <a:ext uri="{FF2B5EF4-FFF2-40B4-BE49-F238E27FC236}">
                <a16:creationId xmlns:a16="http://schemas.microsoft.com/office/drawing/2014/main" id="{AD9E780E-1622-004D-BDE4-E22512AAE8EB}"/>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3871149-83E5-8A4F-8078-92FA0CC231F0}" type="slidenum">
              <a:rPr lang="en-US" altLang="en-US" sz="1200" smtClean="0"/>
              <a:pPr/>
              <a:t>28</a:t>
            </a:fld>
            <a:endParaRPr lang="en-US" altLang="en-US" sz="1200"/>
          </a:p>
        </p:txBody>
      </p:sp>
      <p:sp>
        <p:nvSpPr>
          <p:cNvPr id="119811" name="Rectangle 2">
            <a:extLst>
              <a:ext uri="{FF2B5EF4-FFF2-40B4-BE49-F238E27FC236}">
                <a16:creationId xmlns:a16="http://schemas.microsoft.com/office/drawing/2014/main" id="{ABA1F210-747F-1647-BE24-0B67F91755B2}"/>
              </a:ext>
            </a:extLst>
          </p:cNvPr>
          <p:cNvSpPr>
            <a:spLocks noGrp="1" noRot="1" noChangeAspect="1" noChangeArrowheads="1" noTextEdit="1"/>
          </p:cNvSpPr>
          <p:nvPr>
            <p:ph type="sldImg"/>
          </p:nvPr>
        </p:nvSpPr>
        <p:spPr>
          <a:ln/>
        </p:spPr>
      </p:sp>
      <p:sp>
        <p:nvSpPr>
          <p:cNvPr id="119812" name="Rectangle 3">
            <a:extLst>
              <a:ext uri="{FF2B5EF4-FFF2-40B4-BE49-F238E27FC236}">
                <a16:creationId xmlns:a16="http://schemas.microsoft.com/office/drawing/2014/main" id="{E84CFAE4-E852-8D40-9754-CB15BDB8C2C4}"/>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However, biased case-selection is still possible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the cases aren’t a random sample of the cases that have occurred in the population, then you could end up with a form of selection bias called participation bias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participation is related to exposure around the event then effect estimates can be biased.</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An example might be looking at cocaine use and MI. If cocaine use influences whether or not someone participates in a research study, then you might not get valid estimates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Selection can also be difficult when considering person-time at risk, especially for the control windows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Person time should be selected to be periods in which the event can occur</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with cell phone usage and car accidents, the person time is driving time, not all time (not an issue for the studies of MI)</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There can be temptation to exclude person time in which the exposure could not have occurred (for example during sleep)</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This is only alright if the </a:t>
            </a:r>
            <a:r>
              <a:rPr lang="en-US" altLang="en-US" sz="1000" u="sng" dirty="0"/>
              <a:t>same restriction</a:t>
            </a:r>
            <a:r>
              <a:rPr lang="en-US" altLang="en-US" sz="1000" dirty="0"/>
              <a:t> is used for cases and for control time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different restrictions are imposed this can result in bias</a:t>
            </a:r>
          </a:p>
          <a:p>
            <a:pPr marL="1085850" marR="0" lvl="2"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if sleep is excluded from control time but not cases, may get downward bias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It can be challenging to choose when the control periods should be</a:t>
            </a:r>
          </a:p>
        </p:txBody>
      </p:sp>
    </p:spTree>
    <p:extLst>
      <p:ext uri="{BB962C8B-B14F-4D97-AF65-F5344CB8AC3E}">
        <p14:creationId xmlns:p14="http://schemas.microsoft.com/office/powerpoint/2010/main" val="42614645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a:extLst>
              <a:ext uri="{FF2B5EF4-FFF2-40B4-BE49-F238E27FC236}">
                <a16:creationId xmlns:a16="http://schemas.microsoft.com/office/drawing/2014/main" id="{1C4B2B49-806C-B743-A5EF-CA14E6C057D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9B89D37-19C0-CC41-ACCC-84B89CEC3AB0}" type="slidenum">
              <a:rPr lang="en-US" altLang="en-US" sz="1200" smtClean="0"/>
              <a:pPr/>
              <a:t>29</a:t>
            </a:fld>
            <a:endParaRPr lang="en-US" altLang="en-US" sz="1200"/>
          </a:p>
        </p:txBody>
      </p:sp>
      <p:sp>
        <p:nvSpPr>
          <p:cNvPr id="121859" name="Rectangle 2">
            <a:extLst>
              <a:ext uri="{FF2B5EF4-FFF2-40B4-BE49-F238E27FC236}">
                <a16:creationId xmlns:a16="http://schemas.microsoft.com/office/drawing/2014/main" id="{8B4EF4DC-D732-E149-990C-4915EEB042C7}"/>
              </a:ext>
            </a:extLst>
          </p:cNvPr>
          <p:cNvSpPr>
            <a:spLocks noGrp="1" noRot="1" noChangeAspect="1" noChangeArrowheads="1" noTextEdit="1"/>
          </p:cNvSpPr>
          <p:nvPr>
            <p:ph type="sldImg"/>
          </p:nvPr>
        </p:nvSpPr>
        <p:spPr>
          <a:ln/>
        </p:spPr>
      </p:sp>
      <p:sp>
        <p:nvSpPr>
          <p:cNvPr id="121860" name="Rectangle 3">
            <a:extLst>
              <a:ext uri="{FF2B5EF4-FFF2-40B4-BE49-F238E27FC236}">
                <a16:creationId xmlns:a16="http://schemas.microsoft.com/office/drawing/2014/main" id="{F80E4380-8C17-1A47-925D-125F32799D97}"/>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Another advantage is the elimination of between subject differential misclassification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r>
              <a:rPr lang="en-US" altLang="en-US" dirty="0"/>
              <a:t>You’re not asking cases to recall their exposure and then separate controls to recall their exposure. It’s the same person.</a:t>
            </a:r>
          </a:p>
          <a:p>
            <a:pPr marL="171450" indent="-171450" eaLnBrk="1" hangingPunct="1">
              <a:buFontTx/>
              <a:buChar char="-"/>
            </a:pPr>
            <a:endParaRPr lang="en-US" altLang="en-US" dirty="0"/>
          </a:p>
        </p:txBody>
      </p:sp>
    </p:spTree>
    <p:extLst>
      <p:ext uri="{BB962C8B-B14F-4D97-AF65-F5344CB8AC3E}">
        <p14:creationId xmlns:p14="http://schemas.microsoft.com/office/powerpoint/2010/main" val="3047429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31289339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a:extLst>
              <a:ext uri="{FF2B5EF4-FFF2-40B4-BE49-F238E27FC236}">
                <a16:creationId xmlns:a16="http://schemas.microsoft.com/office/drawing/2014/main" id="{540905A0-DEB8-0542-B05C-24B5338CEE3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E9BE770-F65A-B041-83B9-EA90D5E24241}" type="slidenum">
              <a:rPr lang="en-US" altLang="en-US" sz="1200" smtClean="0"/>
              <a:pPr/>
              <a:t>30</a:t>
            </a:fld>
            <a:endParaRPr lang="en-US" altLang="en-US" sz="1200"/>
          </a:p>
        </p:txBody>
      </p:sp>
      <p:sp>
        <p:nvSpPr>
          <p:cNvPr id="123907" name="Rectangle 2">
            <a:extLst>
              <a:ext uri="{FF2B5EF4-FFF2-40B4-BE49-F238E27FC236}">
                <a16:creationId xmlns:a16="http://schemas.microsoft.com/office/drawing/2014/main" id="{AD22BD96-B81C-FA41-8F14-E59B7F1CC5E4}"/>
              </a:ext>
            </a:extLst>
          </p:cNvPr>
          <p:cNvSpPr>
            <a:spLocks noGrp="1" noRot="1" noChangeAspect="1" noChangeArrowheads="1" noTextEdit="1"/>
          </p:cNvSpPr>
          <p:nvPr>
            <p:ph type="sldImg"/>
          </p:nvPr>
        </p:nvSpPr>
        <p:spPr>
          <a:ln/>
        </p:spPr>
      </p:sp>
      <p:sp>
        <p:nvSpPr>
          <p:cNvPr id="123908" name="Rectangle 3">
            <a:extLst>
              <a:ext uri="{FF2B5EF4-FFF2-40B4-BE49-F238E27FC236}">
                <a16:creationId xmlns:a16="http://schemas.microsoft.com/office/drawing/2014/main" id="{364C2EC9-7B9B-814A-9CDF-ACFE029E2B85}"/>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But you may still have differential misclassification because time since the outcome may affect how well exposure is recalled</a:t>
            </a:r>
          </a:p>
          <a:p>
            <a:pPr marL="171450" indent="-171450" eaLnBrk="1" hangingPunct="1">
              <a:buFontTx/>
              <a:buChar char="-"/>
            </a:pPr>
            <a:r>
              <a:rPr lang="en-US" altLang="en-US" sz="1200" dirty="0"/>
              <a:t>Interviewers might make more of an effort to interview patients consistent with the hypothesis (reduced by standardized procedures) and temporal differences between case and control windows can bias results. Memory recall of exposure during case and control intervals may differ (e.g. exaggeration or denial of the exposure the day of the outcome). However, in the example of physical activity and MI, it was unlikely since patients were unaware of the hypothesis; the entire 26-hour period before the MI was treated as one long hazard period; heavy physical exertion is a rare event and is easy to remember and assess.</a:t>
            </a:r>
          </a:p>
          <a:p>
            <a:pPr marL="171450" indent="-171450" eaLnBrk="1" hangingPunct="1">
              <a:buFontTx/>
              <a:buChar char="-"/>
            </a:pPr>
            <a:r>
              <a:rPr lang="en-US" altLang="en-US" sz="1200" dirty="0"/>
              <a:t>More prone to misclassification than non-matched designs. Hence, information bias can be more severe than in case control studies. Non-differential misclassification tends to bias toward the null.</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sz="1200" dirty="0"/>
              <a:t>E.g., random data entry errors in case and control windows</a:t>
            </a:r>
          </a:p>
          <a:p>
            <a:pPr marL="171450" indent="-171450" eaLnBrk="1" hangingPunct="1">
              <a:buFontTx/>
              <a:buChar char="-"/>
            </a:pPr>
            <a:r>
              <a:rPr lang="en-US" altLang="en-US" sz="1200" dirty="0"/>
              <a:t>Trends in exposure information quality will also bias the results.</a:t>
            </a:r>
          </a:p>
        </p:txBody>
      </p:sp>
    </p:spTree>
    <p:extLst>
      <p:ext uri="{BB962C8B-B14F-4D97-AF65-F5344CB8AC3E}">
        <p14:creationId xmlns:p14="http://schemas.microsoft.com/office/powerpoint/2010/main" val="35041433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31</a:t>
            </a:fld>
            <a:endParaRPr lang="en-US"/>
          </a:p>
        </p:txBody>
      </p:sp>
    </p:spTree>
    <p:extLst>
      <p:ext uri="{BB962C8B-B14F-4D97-AF65-F5344CB8AC3E}">
        <p14:creationId xmlns:p14="http://schemas.microsoft.com/office/powerpoint/2010/main" val="23920629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33</a:t>
            </a:fld>
            <a:endParaRPr lang="en-US"/>
          </a:p>
        </p:txBody>
      </p:sp>
    </p:spTree>
    <p:extLst>
      <p:ext uri="{BB962C8B-B14F-4D97-AF65-F5344CB8AC3E}">
        <p14:creationId xmlns:p14="http://schemas.microsoft.com/office/powerpoint/2010/main" val="2145597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sym typeface="Wingdings" pitchFamily="2" charset="2"/>
            </a:endParaRPr>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43416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2123893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2631174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4290451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1764021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F7781220-2040-7F48-82C8-0359E1CED61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D6B8535-F73B-0846-84C0-A677F4CB61B9}" type="slidenum">
              <a:rPr lang="en-US" altLang="en-US" sz="1200" smtClean="0"/>
              <a:pPr/>
              <a:t>9</a:t>
            </a:fld>
            <a:endParaRPr lang="en-US" altLang="en-US" sz="1200"/>
          </a:p>
        </p:txBody>
      </p:sp>
      <p:sp>
        <p:nvSpPr>
          <p:cNvPr id="16387" name="Rectangle 2">
            <a:extLst>
              <a:ext uri="{FF2B5EF4-FFF2-40B4-BE49-F238E27FC236}">
                <a16:creationId xmlns:a16="http://schemas.microsoft.com/office/drawing/2014/main" id="{7A58B8FD-F9CF-C545-8C83-24EFB68AAB24}"/>
              </a:ext>
            </a:extLst>
          </p:cNvPr>
          <p:cNvSpPr>
            <a:spLocks noGrp="1" noRot="1" noChangeAspect="1" noChangeArrowheads="1" noTextEdit="1"/>
          </p:cNvSpPr>
          <p:nvPr>
            <p:ph type="sldImg"/>
          </p:nvPr>
        </p:nvSpPr>
        <p:spPr>
          <a:xfrm>
            <a:off x="407988" y="696913"/>
            <a:ext cx="6197600" cy="3486150"/>
          </a:xfrm>
          <a:ln/>
        </p:spPr>
      </p:sp>
      <p:sp>
        <p:nvSpPr>
          <p:cNvPr id="16388" name="Rectangle 3">
            <a:extLst>
              <a:ext uri="{FF2B5EF4-FFF2-40B4-BE49-F238E27FC236}">
                <a16:creationId xmlns:a16="http://schemas.microsoft.com/office/drawing/2014/main" id="{BC77ABB8-2CBC-B747-8569-4AE0AB594F47}"/>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Crossover randomized controlled trials use self-control, meaning the participants are their own controls. Participants are randomized to receive one of two or more treatments at enrollment, then receive that treatment for a short time period, then have a break where they are not receiving any treatment (called a washout period) and then receive the other treatment for the short time period. Outcomes are assessed and compared during the two treatment periods.</a:t>
            </a:r>
          </a:p>
          <a:p>
            <a:pPr eaLnBrk="1" hangingPunct="1"/>
            <a:endParaRPr lang="en-US" altLang="en-US" dirty="0"/>
          </a:p>
          <a:p>
            <a:pPr eaLnBrk="1" hangingPunct="1"/>
            <a:r>
              <a:rPr lang="en-US" altLang="en-US" dirty="0"/>
              <a:t>This design is useful for studying short term effects of treatments on acute onset outcomes. It’s important that the effect of the exposure has a limited amount of carryover, meaning that the effect is removed when the treatment is removed. </a:t>
            </a:r>
          </a:p>
          <a:p>
            <a:pPr eaLnBrk="1" hangingPunct="1"/>
            <a:endParaRPr lang="en-US" altLang="en-US" dirty="0"/>
          </a:p>
          <a:p>
            <a:pPr eaLnBrk="1" hangingPunct="1"/>
            <a:r>
              <a:rPr lang="en-US" altLang="en-US" dirty="0"/>
              <a:t>An advantage of this design is that it controls for confounding by factors that do not vary within a person, such as sex at birth or race. It is also an efficient design because it reduces variability in factors that affecting the outcome.</a:t>
            </a:r>
          </a:p>
        </p:txBody>
      </p:sp>
    </p:spTree>
    <p:extLst>
      <p:ext uri="{BB962C8B-B14F-4D97-AF65-F5344CB8AC3E}">
        <p14:creationId xmlns:p14="http://schemas.microsoft.com/office/powerpoint/2010/main" val="2699513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914400" y="2438400"/>
            <a:ext cx="10363200" cy="3657600"/>
          </a:xfrm>
        </p:spPr>
        <p:txBody>
          <a:bodyPr/>
          <a:lstStyle/>
          <a:p>
            <a:pPr lvl="0"/>
            <a:endParaRPr lang="en-US" noProof="0"/>
          </a:p>
        </p:txBody>
      </p:sp>
      <p:sp>
        <p:nvSpPr>
          <p:cNvPr id="4" name="Rectangle 4">
            <a:extLst>
              <a:ext uri="{FF2B5EF4-FFF2-40B4-BE49-F238E27FC236}">
                <a16:creationId xmlns:a16="http://schemas.microsoft.com/office/drawing/2014/main" id="{0AAE612B-23B6-6F43-B2E4-11639859ADD3}"/>
              </a:ext>
            </a:extLst>
          </p:cNvPr>
          <p:cNvSpPr>
            <a:spLocks noGrp="1" noChangeArrowheads="1"/>
          </p:cNvSpPr>
          <p:nvPr>
            <p:ph type="dt" sz="half" idx="10"/>
          </p:nvPr>
        </p:nvSpPr>
        <p:spPr>
          <a:ln/>
        </p:spPr>
        <p:txBody>
          <a:bodyPr/>
          <a:lstStyle>
            <a:lvl1pPr>
              <a:defRPr/>
            </a:lvl1pPr>
          </a:lstStyle>
          <a:p>
            <a:pPr>
              <a:defRPr/>
            </a:pPr>
            <a:fld id="{0E92DFC7-0950-064D-91AB-A3525311279C}" type="datetime1">
              <a:rPr lang="en-US" altLang="en-US"/>
              <a:pPr>
                <a:defRPr/>
              </a:pPr>
              <a:t>2/1/22</a:t>
            </a:fld>
            <a:endParaRPr lang="en-US" altLang="en-US"/>
          </a:p>
        </p:txBody>
      </p:sp>
      <p:sp>
        <p:nvSpPr>
          <p:cNvPr id="5" name="Rectangle 5">
            <a:extLst>
              <a:ext uri="{FF2B5EF4-FFF2-40B4-BE49-F238E27FC236}">
                <a16:creationId xmlns:a16="http://schemas.microsoft.com/office/drawing/2014/main" id="{CC968FB1-6243-AC4C-BF3C-767C50946FC9}"/>
              </a:ext>
            </a:extLst>
          </p:cNvPr>
          <p:cNvSpPr>
            <a:spLocks noGrp="1" noChangeArrowheads="1"/>
          </p:cNvSpPr>
          <p:nvPr>
            <p:ph type="ftr" sz="quarter" idx="11"/>
          </p:nvPr>
        </p:nvSpPr>
        <p:spPr>
          <a:ln/>
        </p:spPr>
        <p:txBody>
          <a:bodyPr/>
          <a:lstStyle>
            <a:lvl1pPr>
              <a:defRPr/>
            </a:lvl1pPr>
          </a:lstStyle>
          <a:p>
            <a:pPr>
              <a:defRPr/>
            </a:pPr>
            <a:r>
              <a:rPr lang="en-US" altLang="en-US"/>
              <a:t>Sonia Hernandez-Diaz</a:t>
            </a:r>
          </a:p>
        </p:txBody>
      </p:sp>
      <p:sp>
        <p:nvSpPr>
          <p:cNvPr id="6" name="Rectangle 6">
            <a:extLst>
              <a:ext uri="{FF2B5EF4-FFF2-40B4-BE49-F238E27FC236}">
                <a16:creationId xmlns:a16="http://schemas.microsoft.com/office/drawing/2014/main" id="{A1FA4E12-8233-DB4D-9D89-0A04AC3164BD}"/>
              </a:ext>
            </a:extLst>
          </p:cNvPr>
          <p:cNvSpPr>
            <a:spLocks noGrp="1" noChangeArrowheads="1"/>
          </p:cNvSpPr>
          <p:nvPr>
            <p:ph type="sldNum" sz="quarter" idx="12"/>
          </p:nvPr>
        </p:nvSpPr>
        <p:spPr>
          <a:ln/>
        </p:spPr>
        <p:txBody>
          <a:bodyPr/>
          <a:lstStyle>
            <a:lvl1pPr>
              <a:defRPr/>
            </a:lvl1pPr>
          </a:lstStyle>
          <a:p>
            <a:pPr>
              <a:defRPr/>
            </a:pPr>
            <a:fld id="{BAD12AFC-67C9-974D-BA12-5D1737993D38}" type="slidenum">
              <a:rPr lang="en-US" altLang="en-US"/>
              <a:pPr>
                <a:defRPr/>
              </a:pPr>
              <a:t>‹#›</a:t>
            </a:fld>
            <a:endParaRPr lang="en-US" altLang="en-US"/>
          </a:p>
        </p:txBody>
      </p:sp>
    </p:spTree>
    <p:extLst>
      <p:ext uri="{BB962C8B-B14F-4D97-AF65-F5344CB8AC3E}">
        <p14:creationId xmlns:p14="http://schemas.microsoft.com/office/powerpoint/2010/main" val="3586757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E80C933-BA8D-4A43-87AE-7E44A037315A}"/>
              </a:ext>
            </a:extLst>
          </p:cNvPr>
          <p:cNvSpPr>
            <a:spLocks noGrp="1" noChangeArrowheads="1"/>
          </p:cNvSpPr>
          <p:nvPr>
            <p:ph type="dt" sz="half" idx="10"/>
          </p:nvPr>
        </p:nvSpPr>
        <p:spPr/>
        <p:txBody>
          <a:bodyPr/>
          <a:lstStyle>
            <a:lvl1pPr>
              <a:defRPr/>
            </a:lvl1pPr>
          </a:lstStyle>
          <a:p>
            <a:pPr>
              <a:defRPr/>
            </a:pPr>
            <a:fld id="{D0CC0147-6769-DC41-9984-F094C6B45D7B}" type="datetime1">
              <a:rPr lang="en-US"/>
              <a:pPr>
                <a:defRPr/>
              </a:pPr>
              <a:t>2/1/22</a:t>
            </a:fld>
            <a:endParaRPr lang="en-US"/>
          </a:p>
        </p:txBody>
      </p:sp>
      <p:sp>
        <p:nvSpPr>
          <p:cNvPr id="5" name="Rectangle 3">
            <a:extLst>
              <a:ext uri="{FF2B5EF4-FFF2-40B4-BE49-F238E27FC236}">
                <a16:creationId xmlns:a16="http://schemas.microsoft.com/office/drawing/2014/main" id="{4CA3B743-07AA-794A-9761-9AF5393BC678}"/>
              </a:ext>
            </a:extLst>
          </p:cNvPr>
          <p:cNvSpPr>
            <a:spLocks noGrp="1" noChangeArrowheads="1"/>
          </p:cNvSpPr>
          <p:nvPr>
            <p:ph type="sldNum" sz="quarter" idx="11"/>
          </p:nvPr>
        </p:nvSpPr>
        <p:spPr/>
        <p:txBody>
          <a:bodyPr/>
          <a:lstStyle>
            <a:lvl1pPr>
              <a:defRPr/>
            </a:lvl1pPr>
          </a:lstStyle>
          <a:p>
            <a:pPr>
              <a:defRPr/>
            </a:pPr>
            <a:fld id="{76B3EF1C-B4C0-0340-BECC-0B82604001C4}" type="slidenum">
              <a:rPr lang="en-US"/>
              <a:pPr>
                <a:defRPr/>
              </a:pPr>
              <a:t>‹#›</a:t>
            </a:fld>
            <a:endParaRPr lang="en-US"/>
          </a:p>
        </p:txBody>
      </p:sp>
      <p:sp>
        <p:nvSpPr>
          <p:cNvPr id="6" name="Rectangle 14">
            <a:extLst>
              <a:ext uri="{FF2B5EF4-FFF2-40B4-BE49-F238E27FC236}">
                <a16:creationId xmlns:a16="http://schemas.microsoft.com/office/drawing/2014/main" id="{3BFF6386-C724-3F49-AFF5-DF23B4B7CFC4}"/>
              </a:ext>
            </a:extLst>
          </p:cNvPr>
          <p:cNvSpPr>
            <a:spLocks noGrp="1" noChangeArrowheads="1"/>
          </p:cNvSpPr>
          <p:nvPr>
            <p:ph type="ftr" sz="quarter" idx="12"/>
          </p:nvPr>
        </p:nvSpPr>
        <p:spPr/>
        <p:txBody>
          <a:bodyPr/>
          <a:lstStyle>
            <a:lvl1pPr>
              <a:defRPr/>
            </a:lvl1pPr>
          </a:lstStyle>
          <a:p>
            <a:pPr>
              <a:defRPr/>
            </a:pPr>
            <a:r>
              <a:rPr lang="en-US"/>
              <a:t>Breast Cancer Screening</a:t>
            </a:r>
          </a:p>
        </p:txBody>
      </p:sp>
    </p:spTree>
    <p:extLst>
      <p:ext uri="{BB962C8B-B14F-4D97-AF65-F5344CB8AC3E}">
        <p14:creationId xmlns:p14="http://schemas.microsoft.com/office/powerpoint/2010/main" val="227936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2/1/22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2/1/22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2/1/22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2/1/22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1.png"/><Relationship Id="rId5" Type="http://schemas.openxmlformats.org/officeDocument/2006/relationships/notesSlide" Target="../notesSlides/notesSlide16.xml"/><Relationship Id="rId4"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fontScale="90000"/>
          </a:bodyPr>
          <a:lstStyle/>
          <a:p>
            <a:r>
              <a:rPr lang="en-US" dirty="0"/>
              <a:t>Matching (Brief Review)</a:t>
            </a:r>
            <a:br>
              <a:rPr lang="en-US" dirty="0"/>
            </a:br>
            <a:r>
              <a:rPr lang="en-US" dirty="0"/>
              <a:t>&amp; Case-Crossover Studies</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Rebecca Graff, ScD</a:t>
            </a:r>
          </a:p>
          <a:p>
            <a:r>
              <a:rPr lang="en-US" sz="1200" dirty="0"/>
              <a:t>based on slides from:</a:t>
            </a:r>
          </a:p>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4293052777"/>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0BF926D-4E03-FC49-9AEC-505D9068A212}"/>
              </a:ext>
            </a:extLst>
          </p:cNvPr>
          <p:cNvSpPr>
            <a:spLocks noGrp="1" noChangeArrowheads="1"/>
          </p:cNvSpPr>
          <p:nvPr>
            <p:ph type="title"/>
          </p:nvPr>
        </p:nvSpPr>
        <p:spPr/>
        <p:txBody>
          <a:bodyPr/>
          <a:lstStyle/>
          <a:p>
            <a:pPr eaLnBrk="1" hangingPunct="1"/>
            <a:r>
              <a:rPr lang="en-US" altLang="en-US">
                <a:latin typeface="Helvetica Neue" panose="02000503000000020004" pitchFamily="2" charset="0"/>
                <a:ea typeface="Helvetica Neue" panose="02000503000000020004" pitchFamily="2" charset="0"/>
                <a:cs typeface="Helvetica Neue" panose="02000503000000020004" pitchFamily="2" charset="0"/>
              </a:rPr>
              <a:t>Case-crossover studies</a:t>
            </a:r>
          </a:p>
        </p:txBody>
      </p:sp>
      <p:sp>
        <p:nvSpPr>
          <p:cNvPr id="17411" name="Text Box 3">
            <a:extLst>
              <a:ext uri="{FF2B5EF4-FFF2-40B4-BE49-F238E27FC236}">
                <a16:creationId xmlns:a16="http://schemas.microsoft.com/office/drawing/2014/main" id="{7D8B555F-ABC9-334C-AD44-2A611A302B1C}"/>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02468" name="Text Box 4">
            <a:extLst>
              <a:ext uri="{FF2B5EF4-FFF2-40B4-BE49-F238E27FC236}">
                <a16:creationId xmlns:a16="http://schemas.microsoft.com/office/drawing/2014/main" id="{A7256699-C4AD-3247-9215-806147C25B43}"/>
              </a:ext>
            </a:extLst>
          </p:cNvPr>
          <p:cNvSpPr txBox="1">
            <a:spLocks noChangeArrowheads="1"/>
          </p:cNvSpPr>
          <p:nvPr/>
        </p:nvSpPr>
        <p:spPr bwMode="white">
          <a:xfrm>
            <a:off x="527538" y="1832035"/>
            <a:ext cx="11236569" cy="4154984"/>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Case-control analogue of the crossover trial. Observational; no randomization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Matched case-control study with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each case matched to itself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at a different time or times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Exposures not assigned, but must vary within some individuals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Like crossover experiment, assumes:</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short induction period</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limited carryover effects (transient effect)</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acute onset outcome</a:t>
            </a:r>
          </a:p>
        </p:txBody>
      </p:sp>
      <p:sp>
        <p:nvSpPr>
          <p:cNvPr id="17413" name="Slide Number Placeholder 1">
            <a:extLst>
              <a:ext uri="{FF2B5EF4-FFF2-40B4-BE49-F238E27FC236}">
                <a16:creationId xmlns:a16="http://schemas.microsoft.com/office/drawing/2014/main" id="{6A42259D-76D6-CB4E-BEB2-2BB42F1E7F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BF785D2-3069-6348-8125-EC27E48FE49E}" type="slidenum">
              <a:rPr lang="en-US" altLang="en-US" sz="1400" b="0">
                <a:latin typeface="Times New Roman" panose="02020603050405020304" pitchFamily="18" charset="0"/>
              </a:rPr>
              <a:pPr>
                <a:spcBef>
                  <a:spcPct val="0"/>
                </a:spcBef>
                <a:buFontTx/>
                <a:buNone/>
              </a:pPr>
              <a:t>10</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309434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246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246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246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2468">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2468">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2468">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024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246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DE01E81-F0CF-6744-B603-BD801AE6D415}"/>
              </a:ext>
            </a:extLst>
          </p:cNvPr>
          <p:cNvSpPr>
            <a:spLocks noGrp="1" noChangeArrowheads="1"/>
          </p:cNvSpPr>
          <p:nvPr>
            <p:ph type="title"/>
          </p:nvPr>
        </p:nvSpPr>
        <p:spPr>
          <a:xfrm>
            <a:off x="838200" y="-4763"/>
            <a:ext cx="10515600" cy="1143001"/>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a:t>
            </a:r>
            <a:r>
              <a:rPr lang="en-US" altLang="en-US" sz="2400" u="sng" dirty="0">
                <a:latin typeface="Helvetica Neue" panose="02000503000000020004" pitchFamily="2" charset="0"/>
                <a:ea typeface="Helvetica Neue" panose="02000503000000020004" pitchFamily="2" charset="0"/>
                <a:cs typeface="Helvetica Neue" panose="02000503000000020004" pitchFamily="2" charset="0"/>
              </a:rPr>
              <a:t>Control</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Studies Often Match on Time</a:t>
            </a:r>
          </a:p>
        </p:txBody>
      </p:sp>
      <p:sp>
        <p:nvSpPr>
          <p:cNvPr id="25603" name="Line 3">
            <a:extLst>
              <a:ext uri="{FF2B5EF4-FFF2-40B4-BE49-F238E27FC236}">
                <a16:creationId xmlns:a16="http://schemas.microsoft.com/office/drawing/2014/main" id="{28EFCA65-49C7-0C44-9A9C-3A79DF509770}"/>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4" name="Line 4">
            <a:extLst>
              <a:ext uri="{FF2B5EF4-FFF2-40B4-BE49-F238E27FC236}">
                <a16:creationId xmlns:a16="http://schemas.microsoft.com/office/drawing/2014/main" id="{B542934F-E4C8-2E41-9DA7-65FEE17EF343}"/>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5" name="Line 5">
            <a:extLst>
              <a:ext uri="{FF2B5EF4-FFF2-40B4-BE49-F238E27FC236}">
                <a16:creationId xmlns:a16="http://schemas.microsoft.com/office/drawing/2014/main" id="{2A54EFB0-C518-6341-8415-8CF15F5FFBC1}"/>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6" name="Line 6">
            <a:extLst>
              <a:ext uri="{FF2B5EF4-FFF2-40B4-BE49-F238E27FC236}">
                <a16:creationId xmlns:a16="http://schemas.microsoft.com/office/drawing/2014/main" id="{61CE93A1-2C92-CE48-9949-193B70C774EF}"/>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07" name="Line 7">
            <a:extLst>
              <a:ext uri="{FF2B5EF4-FFF2-40B4-BE49-F238E27FC236}">
                <a16:creationId xmlns:a16="http://schemas.microsoft.com/office/drawing/2014/main" id="{2ADE5323-2B03-8545-98BB-F63400074E1C}"/>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8" name="Line 8">
            <a:extLst>
              <a:ext uri="{FF2B5EF4-FFF2-40B4-BE49-F238E27FC236}">
                <a16:creationId xmlns:a16="http://schemas.microsoft.com/office/drawing/2014/main" id="{1F9F5ECD-C2F1-0F4F-9EC1-92A4BD71E168}"/>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9" name="Line 9">
            <a:extLst>
              <a:ext uri="{FF2B5EF4-FFF2-40B4-BE49-F238E27FC236}">
                <a16:creationId xmlns:a16="http://schemas.microsoft.com/office/drawing/2014/main" id="{9D22E25A-4C6E-0B42-A14D-29322B87E961}"/>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0" name="Line 10">
            <a:extLst>
              <a:ext uri="{FF2B5EF4-FFF2-40B4-BE49-F238E27FC236}">
                <a16:creationId xmlns:a16="http://schemas.microsoft.com/office/drawing/2014/main" id="{E873F5B3-9891-7641-9379-6A752BC81DA2}"/>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1" name="Line 11">
            <a:extLst>
              <a:ext uri="{FF2B5EF4-FFF2-40B4-BE49-F238E27FC236}">
                <a16:creationId xmlns:a16="http://schemas.microsoft.com/office/drawing/2014/main" id="{E214E69F-279B-A141-B6A2-F47F0B9ECA4F}"/>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2" name="Line 12">
            <a:extLst>
              <a:ext uri="{FF2B5EF4-FFF2-40B4-BE49-F238E27FC236}">
                <a16:creationId xmlns:a16="http://schemas.microsoft.com/office/drawing/2014/main" id="{4B714756-0CFE-5641-86B0-550E9A7E226B}"/>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3" name="Line 13">
            <a:extLst>
              <a:ext uri="{FF2B5EF4-FFF2-40B4-BE49-F238E27FC236}">
                <a16:creationId xmlns:a16="http://schemas.microsoft.com/office/drawing/2014/main" id="{7E800A2C-7B7C-5242-92B6-608BC6499056}"/>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4" name="Line 14">
            <a:extLst>
              <a:ext uri="{FF2B5EF4-FFF2-40B4-BE49-F238E27FC236}">
                <a16:creationId xmlns:a16="http://schemas.microsoft.com/office/drawing/2014/main" id="{8C6528FF-531E-9942-9B88-D40F22CC0FEB}"/>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5" name="Line 15">
            <a:extLst>
              <a:ext uri="{FF2B5EF4-FFF2-40B4-BE49-F238E27FC236}">
                <a16:creationId xmlns:a16="http://schemas.microsoft.com/office/drawing/2014/main" id="{F14ECAA1-9B42-FA40-BBB6-7F904C2BCD1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6" name="Line 16">
            <a:extLst>
              <a:ext uri="{FF2B5EF4-FFF2-40B4-BE49-F238E27FC236}">
                <a16:creationId xmlns:a16="http://schemas.microsoft.com/office/drawing/2014/main" id="{8EF09F02-E4C1-0D4C-A486-D08E4806DA5C}"/>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7" name="Line 17">
            <a:extLst>
              <a:ext uri="{FF2B5EF4-FFF2-40B4-BE49-F238E27FC236}">
                <a16:creationId xmlns:a16="http://schemas.microsoft.com/office/drawing/2014/main" id="{6D04D062-DF11-8E4A-8A34-F408BCC0418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8" name="Line 18">
            <a:extLst>
              <a:ext uri="{FF2B5EF4-FFF2-40B4-BE49-F238E27FC236}">
                <a16:creationId xmlns:a16="http://schemas.microsoft.com/office/drawing/2014/main" id="{F1E17BCE-E118-1641-A849-D41EE29E6108}"/>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9" name="Line 19">
            <a:extLst>
              <a:ext uri="{FF2B5EF4-FFF2-40B4-BE49-F238E27FC236}">
                <a16:creationId xmlns:a16="http://schemas.microsoft.com/office/drawing/2014/main" id="{6630FC27-AF77-CD43-AEEF-9EBBF895A48C}"/>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0" name="Line 20">
            <a:extLst>
              <a:ext uri="{FF2B5EF4-FFF2-40B4-BE49-F238E27FC236}">
                <a16:creationId xmlns:a16="http://schemas.microsoft.com/office/drawing/2014/main" id="{B75B60FE-E874-A14E-A717-CCA42F466920}"/>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1" name="Line 21">
            <a:extLst>
              <a:ext uri="{FF2B5EF4-FFF2-40B4-BE49-F238E27FC236}">
                <a16:creationId xmlns:a16="http://schemas.microsoft.com/office/drawing/2014/main" id="{E468F3A5-E4F2-2B48-B34A-6EF2841D8DB3}"/>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2" name="Line 22">
            <a:extLst>
              <a:ext uri="{FF2B5EF4-FFF2-40B4-BE49-F238E27FC236}">
                <a16:creationId xmlns:a16="http://schemas.microsoft.com/office/drawing/2014/main" id="{4AEBF4D0-DE0A-E84B-A979-2D38F204D2F0}"/>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3" name="Line 23">
            <a:extLst>
              <a:ext uri="{FF2B5EF4-FFF2-40B4-BE49-F238E27FC236}">
                <a16:creationId xmlns:a16="http://schemas.microsoft.com/office/drawing/2014/main" id="{1E3A265A-4B67-7C4E-B406-156B488CAB52}"/>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4" name="Line 24">
            <a:extLst>
              <a:ext uri="{FF2B5EF4-FFF2-40B4-BE49-F238E27FC236}">
                <a16:creationId xmlns:a16="http://schemas.microsoft.com/office/drawing/2014/main" id="{44088A7E-7A79-1045-A75C-0585E382187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5" name="Line 25">
            <a:extLst>
              <a:ext uri="{FF2B5EF4-FFF2-40B4-BE49-F238E27FC236}">
                <a16:creationId xmlns:a16="http://schemas.microsoft.com/office/drawing/2014/main" id="{D03635FF-D881-5445-B48F-CD4F330BF4FA}"/>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6" name="Line 26">
            <a:extLst>
              <a:ext uri="{FF2B5EF4-FFF2-40B4-BE49-F238E27FC236}">
                <a16:creationId xmlns:a16="http://schemas.microsoft.com/office/drawing/2014/main" id="{34716D99-774B-D140-8E6C-A54E61AD3ED0}"/>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7" name="Line 27">
            <a:extLst>
              <a:ext uri="{FF2B5EF4-FFF2-40B4-BE49-F238E27FC236}">
                <a16:creationId xmlns:a16="http://schemas.microsoft.com/office/drawing/2014/main" id="{B366005A-DD04-CE4E-BD47-4D67C9F05DBE}"/>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8" name="Line 28">
            <a:extLst>
              <a:ext uri="{FF2B5EF4-FFF2-40B4-BE49-F238E27FC236}">
                <a16:creationId xmlns:a16="http://schemas.microsoft.com/office/drawing/2014/main" id="{894DA0E3-2B6C-8144-9FDF-FDE0D25A3045}"/>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9" name="Line 29">
            <a:extLst>
              <a:ext uri="{FF2B5EF4-FFF2-40B4-BE49-F238E27FC236}">
                <a16:creationId xmlns:a16="http://schemas.microsoft.com/office/drawing/2014/main" id="{9B0BF805-CD1C-BD4C-A6A8-57961CC31701}"/>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0" name="Line 30">
            <a:extLst>
              <a:ext uri="{FF2B5EF4-FFF2-40B4-BE49-F238E27FC236}">
                <a16:creationId xmlns:a16="http://schemas.microsoft.com/office/drawing/2014/main" id="{9F3E00FE-B8F1-E647-B13E-1CFD1E792C7B}"/>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31" name="Line 31">
            <a:extLst>
              <a:ext uri="{FF2B5EF4-FFF2-40B4-BE49-F238E27FC236}">
                <a16:creationId xmlns:a16="http://schemas.microsoft.com/office/drawing/2014/main" id="{611D21A5-DD9C-B647-8E27-F9418C1ACC3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2" name="Line 32">
            <a:extLst>
              <a:ext uri="{FF2B5EF4-FFF2-40B4-BE49-F238E27FC236}">
                <a16:creationId xmlns:a16="http://schemas.microsoft.com/office/drawing/2014/main" id="{745B32AE-1D4D-4742-9124-48490C257BFF}"/>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3" name="Line 33">
            <a:extLst>
              <a:ext uri="{FF2B5EF4-FFF2-40B4-BE49-F238E27FC236}">
                <a16:creationId xmlns:a16="http://schemas.microsoft.com/office/drawing/2014/main" id="{0FF4E869-2C8B-D04E-A4EA-98C69D78072C}"/>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4" name="Rectangle 49">
            <a:extLst>
              <a:ext uri="{FF2B5EF4-FFF2-40B4-BE49-F238E27FC236}">
                <a16:creationId xmlns:a16="http://schemas.microsoft.com/office/drawing/2014/main" id="{8394126E-311E-6945-AEA4-725CAB45DAED}"/>
              </a:ext>
            </a:extLst>
          </p:cNvPr>
          <p:cNvSpPr>
            <a:spLocks noChangeArrowheads="1"/>
          </p:cNvSpPr>
          <p:nvPr/>
        </p:nvSpPr>
        <p:spPr bwMode="auto">
          <a:xfrm>
            <a:off x="92202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5" name="Rectangle 49">
            <a:extLst>
              <a:ext uri="{FF2B5EF4-FFF2-40B4-BE49-F238E27FC236}">
                <a16:creationId xmlns:a16="http://schemas.microsoft.com/office/drawing/2014/main" id="{1B2B4566-254E-7143-A254-4DF9F6246152}"/>
              </a:ext>
            </a:extLst>
          </p:cNvPr>
          <p:cNvSpPr>
            <a:spLocks noChangeArrowheads="1"/>
          </p:cNvSpPr>
          <p:nvPr/>
        </p:nvSpPr>
        <p:spPr bwMode="auto">
          <a:xfrm>
            <a:off x="79787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6" name="Rectangle 49">
            <a:extLst>
              <a:ext uri="{FF2B5EF4-FFF2-40B4-BE49-F238E27FC236}">
                <a16:creationId xmlns:a16="http://schemas.microsoft.com/office/drawing/2014/main" id="{4D2D8640-E408-F24A-B1BF-CF5EF28C4B74}"/>
              </a:ext>
            </a:extLst>
          </p:cNvPr>
          <p:cNvSpPr>
            <a:spLocks noChangeArrowheads="1"/>
          </p:cNvSpPr>
          <p:nvPr/>
        </p:nvSpPr>
        <p:spPr bwMode="auto">
          <a:xfrm>
            <a:off x="7662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7" name="Rectangle 49">
            <a:extLst>
              <a:ext uri="{FF2B5EF4-FFF2-40B4-BE49-F238E27FC236}">
                <a16:creationId xmlns:a16="http://schemas.microsoft.com/office/drawing/2014/main" id="{1350EA7D-BA26-434B-BEEA-F99047C77EB5}"/>
              </a:ext>
            </a:extLst>
          </p:cNvPr>
          <p:cNvSpPr>
            <a:spLocks noChangeArrowheads="1"/>
          </p:cNvSpPr>
          <p:nvPr/>
        </p:nvSpPr>
        <p:spPr bwMode="auto">
          <a:xfrm>
            <a:off x="86868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8" name="Rectangle 49">
            <a:extLst>
              <a:ext uri="{FF2B5EF4-FFF2-40B4-BE49-F238E27FC236}">
                <a16:creationId xmlns:a16="http://schemas.microsoft.com/office/drawing/2014/main" id="{FFCFC3C3-6625-A649-B303-94F9263F76AD}"/>
              </a:ext>
            </a:extLst>
          </p:cNvPr>
          <p:cNvSpPr>
            <a:spLocks noChangeArrowheads="1"/>
          </p:cNvSpPr>
          <p:nvPr/>
        </p:nvSpPr>
        <p:spPr bwMode="auto">
          <a:xfrm>
            <a:off x="82296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9" name="Rectangle 49">
            <a:extLst>
              <a:ext uri="{FF2B5EF4-FFF2-40B4-BE49-F238E27FC236}">
                <a16:creationId xmlns:a16="http://schemas.microsoft.com/office/drawing/2014/main" id="{F97B193A-A5E2-CB46-908B-86961BB82C21}"/>
              </a:ext>
            </a:extLst>
          </p:cNvPr>
          <p:cNvSpPr>
            <a:spLocks noChangeArrowheads="1"/>
          </p:cNvSpPr>
          <p:nvPr/>
        </p:nvSpPr>
        <p:spPr bwMode="auto">
          <a:xfrm>
            <a:off x="6138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0" name="Rectangle 49">
            <a:extLst>
              <a:ext uri="{FF2B5EF4-FFF2-40B4-BE49-F238E27FC236}">
                <a16:creationId xmlns:a16="http://schemas.microsoft.com/office/drawing/2014/main" id="{EB308023-186F-4940-AEEC-AE6886E1E7F2}"/>
              </a:ext>
            </a:extLst>
          </p:cNvPr>
          <p:cNvSpPr>
            <a:spLocks noChangeArrowheads="1"/>
          </p:cNvSpPr>
          <p:nvPr/>
        </p:nvSpPr>
        <p:spPr bwMode="auto">
          <a:xfrm>
            <a:off x="57372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1" name="Rectangle 49">
            <a:extLst>
              <a:ext uri="{FF2B5EF4-FFF2-40B4-BE49-F238E27FC236}">
                <a16:creationId xmlns:a16="http://schemas.microsoft.com/office/drawing/2014/main" id="{A8AB6169-6481-6948-9E94-AF00248CA1A3}"/>
              </a:ext>
            </a:extLst>
          </p:cNvPr>
          <p:cNvSpPr>
            <a:spLocks noChangeArrowheads="1"/>
          </p:cNvSpPr>
          <p:nvPr/>
        </p:nvSpPr>
        <p:spPr bwMode="auto">
          <a:xfrm>
            <a:off x="43973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2" name="Rectangle 49">
            <a:extLst>
              <a:ext uri="{FF2B5EF4-FFF2-40B4-BE49-F238E27FC236}">
                <a16:creationId xmlns:a16="http://schemas.microsoft.com/office/drawing/2014/main" id="{B4A47D1F-87D6-FE49-95CD-6E4D31CDBB61}"/>
              </a:ext>
            </a:extLst>
          </p:cNvPr>
          <p:cNvSpPr>
            <a:spLocks noChangeArrowheads="1"/>
          </p:cNvSpPr>
          <p:nvPr/>
        </p:nvSpPr>
        <p:spPr bwMode="auto">
          <a:xfrm>
            <a:off x="39084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6667" name="TextBox 42">
            <a:extLst>
              <a:ext uri="{FF2B5EF4-FFF2-40B4-BE49-F238E27FC236}">
                <a16:creationId xmlns:a16="http://schemas.microsoft.com/office/drawing/2014/main" id="{CAABE991-BBBD-4A05-9F3A-609C5EE11FB2}"/>
              </a:ext>
            </a:extLst>
          </p:cNvPr>
          <p:cNvSpPr txBox="1">
            <a:spLocks noChangeArrowheads="1"/>
          </p:cNvSpPr>
          <p:nvPr/>
        </p:nvSpPr>
        <p:spPr bwMode="auto">
          <a:xfrm>
            <a:off x="1600200" y="990600"/>
            <a:ext cx="9067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 sample of persons at risk on the day a case occurs is compared to that day’s case with respect to exposure</a:t>
            </a: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a:p>
            <a:pPr algn="ctr" eaLnBrk="1" hangingPunct="1">
              <a:defRPr/>
            </a:pP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p:txBody>
      </p:sp>
      <p:sp>
        <p:nvSpPr>
          <p:cNvPr id="25653" name="Slide Number Placeholder 1">
            <a:extLst>
              <a:ext uri="{FF2B5EF4-FFF2-40B4-BE49-F238E27FC236}">
                <a16:creationId xmlns:a16="http://schemas.microsoft.com/office/drawing/2014/main" id="{C0BE781A-442C-9546-B6EB-4A2A151B2AC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94AE22F-6A1B-4746-950E-E95F14063A8F}" type="slidenum">
              <a:rPr lang="en-US" altLang="en-US" sz="1400" b="0">
                <a:latin typeface="Times New Roman" panose="02020603050405020304" pitchFamily="18" charset="0"/>
              </a:rPr>
              <a:pPr>
                <a:spcBef>
                  <a:spcPct val="0"/>
                </a:spcBef>
                <a:buFontTx/>
                <a:buNone/>
              </a:pPr>
              <a:t>11</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964656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6F904DD-1E9E-3343-81F1-F5AF67C7D154}"/>
              </a:ext>
            </a:extLst>
          </p:cNvPr>
          <p:cNvSpPr>
            <a:spLocks noGrp="1" noChangeArrowheads="1"/>
          </p:cNvSpPr>
          <p:nvPr>
            <p:ph type="title"/>
          </p:nvPr>
        </p:nvSpPr>
        <p:spPr>
          <a:xfrm>
            <a:off x="2209800" y="0"/>
            <a:ext cx="7772400" cy="1143000"/>
          </a:xfrm>
        </p:spPr>
        <p:txBody>
          <a:bodyPr/>
          <a:lstStyle/>
          <a:p>
            <a:pPr eaLnBrk="1" hangingPunct="1"/>
            <a:r>
              <a:rPr lang="en-US" altLang="en-US"/>
              <a:t>You Can Also Match on Person</a:t>
            </a:r>
          </a:p>
        </p:txBody>
      </p:sp>
      <p:sp>
        <p:nvSpPr>
          <p:cNvPr id="27651" name="Line 3">
            <a:extLst>
              <a:ext uri="{FF2B5EF4-FFF2-40B4-BE49-F238E27FC236}">
                <a16:creationId xmlns:a16="http://schemas.microsoft.com/office/drawing/2014/main" id="{1B6AA673-7F9B-8F4F-B90A-1A5745504D25}"/>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2" name="Line 4">
            <a:extLst>
              <a:ext uri="{FF2B5EF4-FFF2-40B4-BE49-F238E27FC236}">
                <a16:creationId xmlns:a16="http://schemas.microsoft.com/office/drawing/2014/main" id="{31C45181-6B08-ED41-BDD9-5E6E296326D0}"/>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3" name="Line 5">
            <a:extLst>
              <a:ext uri="{FF2B5EF4-FFF2-40B4-BE49-F238E27FC236}">
                <a16:creationId xmlns:a16="http://schemas.microsoft.com/office/drawing/2014/main" id="{25AB7B24-4241-D648-93FC-958EC7679302}"/>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Line 6">
            <a:extLst>
              <a:ext uri="{FF2B5EF4-FFF2-40B4-BE49-F238E27FC236}">
                <a16:creationId xmlns:a16="http://schemas.microsoft.com/office/drawing/2014/main" id="{ABB0553E-C310-8840-BFDB-09DDF1CC46BD}"/>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55" name="Line 7">
            <a:extLst>
              <a:ext uri="{FF2B5EF4-FFF2-40B4-BE49-F238E27FC236}">
                <a16:creationId xmlns:a16="http://schemas.microsoft.com/office/drawing/2014/main" id="{DD2B9D80-7567-2249-B5D0-570F879B1BA7}"/>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8">
            <a:extLst>
              <a:ext uri="{FF2B5EF4-FFF2-40B4-BE49-F238E27FC236}">
                <a16:creationId xmlns:a16="http://schemas.microsoft.com/office/drawing/2014/main" id="{D2A327A5-6738-794B-92BF-4001C2D827E1}"/>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9">
            <a:extLst>
              <a:ext uri="{FF2B5EF4-FFF2-40B4-BE49-F238E27FC236}">
                <a16:creationId xmlns:a16="http://schemas.microsoft.com/office/drawing/2014/main" id="{C560C171-AEEE-684D-988E-CB022DC087A2}"/>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0">
            <a:extLst>
              <a:ext uri="{FF2B5EF4-FFF2-40B4-BE49-F238E27FC236}">
                <a16:creationId xmlns:a16="http://schemas.microsoft.com/office/drawing/2014/main" id="{96CBF440-B00E-714C-A0D3-961CF81C2501}"/>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1">
            <a:extLst>
              <a:ext uri="{FF2B5EF4-FFF2-40B4-BE49-F238E27FC236}">
                <a16:creationId xmlns:a16="http://schemas.microsoft.com/office/drawing/2014/main" id="{489F8683-7FD3-9A4A-93A4-A4561D85FB23}"/>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2">
            <a:extLst>
              <a:ext uri="{FF2B5EF4-FFF2-40B4-BE49-F238E27FC236}">
                <a16:creationId xmlns:a16="http://schemas.microsoft.com/office/drawing/2014/main" id="{DFA3C178-B459-354D-82FB-8BC3149D1482}"/>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3">
            <a:extLst>
              <a:ext uri="{FF2B5EF4-FFF2-40B4-BE49-F238E27FC236}">
                <a16:creationId xmlns:a16="http://schemas.microsoft.com/office/drawing/2014/main" id="{5CFCA76F-6A4C-BC4D-9F58-87821240DBC4}"/>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4">
            <a:extLst>
              <a:ext uri="{FF2B5EF4-FFF2-40B4-BE49-F238E27FC236}">
                <a16:creationId xmlns:a16="http://schemas.microsoft.com/office/drawing/2014/main" id="{FA621C05-9787-164C-8749-CF0B6C6BF52C}"/>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5">
            <a:extLst>
              <a:ext uri="{FF2B5EF4-FFF2-40B4-BE49-F238E27FC236}">
                <a16:creationId xmlns:a16="http://schemas.microsoft.com/office/drawing/2014/main" id="{510FFD03-435E-6546-BB2A-BCE32BA0254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4" name="Line 16">
            <a:extLst>
              <a:ext uri="{FF2B5EF4-FFF2-40B4-BE49-F238E27FC236}">
                <a16:creationId xmlns:a16="http://schemas.microsoft.com/office/drawing/2014/main" id="{6872A236-9E6D-9B40-B154-63601DB964FB}"/>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5" name="Line 17">
            <a:extLst>
              <a:ext uri="{FF2B5EF4-FFF2-40B4-BE49-F238E27FC236}">
                <a16:creationId xmlns:a16="http://schemas.microsoft.com/office/drawing/2014/main" id="{705B692C-708A-0A4D-A7E3-F14404563BD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6" name="Line 18">
            <a:extLst>
              <a:ext uri="{FF2B5EF4-FFF2-40B4-BE49-F238E27FC236}">
                <a16:creationId xmlns:a16="http://schemas.microsoft.com/office/drawing/2014/main" id="{ED34DF5D-A64D-CB4D-B644-1604F12DA5ED}"/>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9">
            <a:extLst>
              <a:ext uri="{FF2B5EF4-FFF2-40B4-BE49-F238E27FC236}">
                <a16:creationId xmlns:a16="http://schemas.microsoft.com/office/drawing/2014/main" id="{89CDC0E0-88C7-514D-8FA6-E7B7458DB413}"/>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20">
            <a:extLst>
              <a:ext uri="{FF2B5EF4-FFF2-40B4-BE49-F238E27FC236}">
                <a16:creationId xmlns:a16="http://schemas.microsoft.com/office/drawing/2014/main" id="{EF79EA6A-2588-7E40-A5E5-2F022FAFFAD6}"/>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21">
            <a:extLst>
              <a:ext uri="{FF2B5EF4-FFF2-40B4-BE49-F238E27FC236}">
                <a16:creationId xmlns:a16="http://schemas.microsoft.com/office/drawing/2014/main" id="{571F017B-3C36-AC44-BE4F-E2F56366212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0" name="Line 22">
            <a:extLst>
              <a:ext uri="{FF2B5EF4-FFF2-40B4-BE49-F238E27FC236}">
                <a16:creationId xmlns:a16="http://schemas.microsoft.com/office/drawing/2014/main" id="{1206981D-3DE4-3D43-A561-31350B6A7B04}"/>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23">
            <a:extLst>
              <a:ext uri="{FF2B5EF4-FFF2-40B4-BE49-F238E27FC236}">
                <a16:creationId xmlns:a16="http://schemas.microsoft.com/office/drawing/2014/main" id="{7505BB6D-E8EF-394C-9019-372FB17A6F8F}"/>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24">
            <a:extLst>
              <a:ext uri="{FF2B5EF4-FFF2-40B4-BE49-F238E27FC236}">
                <a16:creationId xmlns:a16="http://schemas.microsoft.com/office/drawing/2014/main" id="{D6DC7E26-35EF-4940-B9A7-13BEDD657D1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3" name="Line 25">
            <a:extLst>
              <a:ext uri="{FF2B5EF4-FFF2-40B4-BE49-F238E27FC236}">
                <a16:creationId xmlns:a16="http://schemas.microsoft.com/office/drawing/2014/main" id="{7ED7714E-B77C-1C43-9CA7-EE7312CAF2E0}"/>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26">
            <a:extLst>
              <a:ext uri="{FF2B5EF4-FFF2-40B4-BE49-F238E27FC236}">
                <a16:creationId xmlns:a16="http://schemas.microsoft.com/office/drawing/2014/main" id="{6920626B-0435-4445-91B5-73EDEBF17148}"/>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5" name="Line 27">
            <a:extLst>
              <a:ext uri="{FF2B5EF4-FFF2-40B4-BE49-F238E27FC236}">
                <a16:creationId xmlns:a16="http://schemas.microsoft.com/office/drawing/2014/main" id="{9C752530-E49A-B74B-A754-370D22107D68}"/>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6" name="Line 28">
            <a:extLst>
              <a:ext uri="{FF2B5EF4-FFF2-40B4-BE49-F238E27FC236}">
                <a16:creationId xmlns:a16="http://schemas.microsoft.com/office/drawing/2014/main" id="{DA1496BD-16FE-EC41-A67E-9166EFE97A5C}"/>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9">
            <a:extLst>
              <a:ext uri="{FF2B5EF4-FFF2-40B4-BE49-F238E27FC236}">
                <a16:creationId xmlns:a16="http://schemas.microsoft.com/office/drawing/2014/main" id="{0C451D31-EE77-5A46-8E1C-990D48CF562D}"/>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30">
            <a:extLst>
              <a:ext uri="{FF2B5EF4-FFF2-40B4-BE49-F238E27FC236}">
                <a16:creationId xmlns:a16="http://schemas.microsoft.com/office/drawing/2014/main" id="{BD6268CE-BE2A-A448-81B2-BDDB28046E2E}"/>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9" name="Line 31">
            <a:extLst>
              <a:ext uri="{FF2B5EF4-FFF2-40B4-BE49-F238E27FC236}">
                <a16:creationId xmlns:a16="http://schemas.microsoft.com/office/drawing/2014/main" id="{DC306E89-B295-2043-823D-834AE59CE2D1}"/>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32">
            <a:extLst>
              <a:ext uri="{FF2B5EF4-FFF2-40B4-BE49-F238E27FC236}">
                <a16:creationId xmlns:a16="http://schemas.microsoft.com/office/drawing/2014/main" id="{29966BF7-FCE4-8B4C-B209-D22C2A3ABDB0}"/>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33">
            <a:extLst>
              <a:ext uri="{FF2B5EF4-FFF2-40B4-BE49-F238E27FC236}">
                <a16:creationId xmlns:a16="http://schemas.microsoft.com/office/drawing/2014/main" id="{725B0075-58B4-D746-8168-FB2D111B639B}"/>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Rectangle 49">
            <a:extLst>
              <a:ext uri="{FF2B5EF4-FFF2-40B4-BE49-F238E27FC236}">
                <a16:creationId xmlns:a16="http://schemas.microsoft.com/office/drawing/2014/main" id="{FEC29789-E175-F449-AE75-2F808840F2CB}"/>
              </a:ext>
            </a:extLst>
          </p:cNvPr>
          <p:cNvSpPr>
            <a:spLocks noChangeArrowheads="1"/>
          </p:cNvSpPr>
          <p:nvPr/>
        </p:nvSpPr>
        <p:spPr bwMode="auto">
          <a:xfrm rot="16200000" flipH="1">
            <a:off x="5029200" y="228600"/>
            <a:ext cx="152400" cy="5181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3" name="Rectangle 49">
            <a:extLst>
              <a:ext uri="{FF2B5EF4-FFF2-40B4-BE49-F238E27FC236}">
                <a16:creationId xmlns:a16="http://schemas.microsoft.com/office/drawing/2014/main" id="{00CA050B-0FD5-824A-98B7-788AF79C20D8}"/>
              </a:ext>
            </a:extLst>
          </p:cNvPr>
          <p:cNvSpPr>
            <a:spLocks noChangeArrowheads="1"/>
          </p:cNvSpPr>
          <p:nvPr/>
        </p:nvSpPr>
        <p:spPr bwMode="auto">
          <a:xfrm rot="16200000" flipH="1">
            <a:off x="4076700" y="1409700"/>
            <a:ext cx="152400" cy="3276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4" name="Rectangle 49">
            <a:extLst>
              <a:ext uri="{FF2B5EF4-FFF2-40B4-BE49-F238E27FC236}">
                <a16:creationId xmlns:a16="http://schemas.microsoft.com/office/drawing/2014/main" id="{9FC16977-1C4B-9342-8E14-B8873C69B5D8}"/>
              </a:ext>
            </a:extLst>
          </p:cNvPr>
          <p:cNvSpPr>
            <a:spLocks noChangeArrowheads="1"/>
          </p:cNvSpPr>
          <p:nvPr/>
        </p:nvSpPr>
        <p:spPr bwMode="auto">
          <a:xfrm rot="16200000" flipH="1">
            <a:off x="6172200" y="1524000"/>
            <a:ext cx="152400" cy="3962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5" name="Rectangle 49">
            <a:extLst>
              <a:ext uri="{FF2B5EF4-FFF2-40B4-BE49-F238E27FC236}">
                <a16:creationId xmlns:a16="http://schemas.microsoft.com/office/drawing/2014/main" id="{979F8395-BDF8-5A4B-8992-F46367D06C95}"/>
              </a:ext>
            </a:extLst>
          </p:cNvPr>
          <p:cNvSpPr>
            <a:spLocks noChangeArrowheads="1"/>
          </p:cNvSpPr>
          <p:nvPr/>
        </p:nvSpPr>
        <p:spPr bwMode="auto">
          <a:xfrm rot="16200000" flipH="1">
            <a:off x="5181600" y="1524000"/>
            <a:ext cx="152400" cy="5486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6" name="Rectangle 49">
            <a:extLst>
              <a:ext uri="{FF2B5EF4-FFF2-40B4-BE49-F238E27FC236}">
                <a16:creationId xmlns:a16="http://schemas.microsoft.com/office/drawing/2014/main" id="{FEF67A47-8AD4-A240-A981-C2175BD9F9A5}"/>
              </a:ext>
            </a:extLst>
          </p:cNvPr>
          <p:cNvSpPr>
            <a:spLocks noChangeArrowheads="1"/>
          </p:cNvSpPr>
          <p:nvPr/>
        </p:nvSpPr>
        <p:spPr bwMode="auto">
          <a:xfrm rot="16200000" flipH="1">
            <a:off x="5524500" y="1943100"/>
            <a:ext cx="152400" cy="6172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7" name="Rectangle 49">
            <a:extLst>
              <a:ext uri="{FF2B5EF4-FFF2-40B4-BE49-F238E27FC236}">
                <a16:creationId xmlns:a16="http://schemas.microsoft.com/office/drawing/2014/main" id="{4BC78CED-4998-3B4E-BDBD-BF406A987689}"/>
              </a:ext>
            </a:extLst>
          </p:cNvPr>
          <p:cNvSpPr>
            <a:spLocks noChangeArrowheads="1"/>
          </p:cNvSpPr>
          <p:nvPr/>
        </p:nvSpPr>
        <p:spPr bwMode="auto">
          <a:xfrm rot="16200000" flipH="1">
            <a:off x="5867400" y="2667000"/>
            <a:ext cx="152400" cy="6553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8" name="Rectangle 49">
            <a:extLst>
              <a:ext uri="{FF2B5EF4-FFF2-40B4-BE49-F238E27FC236}">
                <a16:creationId xmlns:a16="http://schemas.microsoft.com/office/drawing/2014/main" id="{0CE8C2C8-568F-454E-9D8F-BD7AD959206D}"/>
              </a:ext>
            </a:extLst>
          </p:cNvPr>
          <p:cNvSpPr>
            <a:spLocks noChangeArrowheads="1"/>
          </p:cNvSpPr>
          <p:nvPr/>
        </p:nvSpPr>
        <p:spPr bwMode="auto">
          <a:xfrm rot="16200000" flipH="1">
            <a:off x="4686300" y="3924300"/>
            <a:ext cx="152400" cy="2819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9" name="Rectangle 49">
            <a:extLst>
              <a:ext uri="{FF2B5EF4-FFF2-40B4-BE49-F238E27FC236}">
                <a16:creationId xmlns:a16="http://schemas.microsoft.com/office/drawing/2014/main" id="{2B1F1BD5-C893-8249-8EA6-51AD714606D0}"/>
              </a:ext>
            </a:extLst>
          </p:cNvPr>
          <p:cNvSpPr>
            <a:spLocks noChangeArrowheads="1"/>
          </p:cNvSpPr>
          <p:nvPr/>
        </p:nvSpPr>
        <p:spPr bwMode="auto">
          <a:xfrm rot="16200000" flipH="1">
            <a:off x="3390900" y="1714500"/>
            <a:ext cx="152400" cy="19050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90" name="Rectangle 49">
            <a:extLst>
              <a:ext uri="{FF2B5EF4-FFF2-40B4-BE49-F238E27FC236}">
                <a16:creationId xmlns:a16="http://schemas.microsoft.com/office/drawing/2014/main" id="{7E894174-8F50-474F-8318-0C6F390DD018}"/>
              </a:ext>
            </a:extLst>
          </p:cNvPr>
          <p:cNvSpPr>
            <a:spLocks noChangeArrowheads="1"/>
          </p:cNvSpPr>
          <p:nvPr/>
        </p:nvSpPr>
        <p:spPr bwMode="auto">
          <a:xfrm rot="16200000" flipH="1">
            <a:off x="3238500" y="4991100"/>
            <a:ext cx="152400" cy="1295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8715" name="TextBox 42">
            <a:extLst>
              <a:ext uri="{FF2B5EF4-FFF2-40B4-BE49-F238E27FC236}">
                <a16:creationId xmlns:a16="http://schemas.microsoft.com/office/drawing/2014/main" id="{062557E9-9B70-4889-94F1-3044DD40C99C}"/>
              </a:ext>
            </a:extLst>
          </p:cNvPr>
          <p:cNvSpPr txBox="1">
            <a:spLocks noChangeArrowheads="1"/>
          </p:cNvSpPr>
          <p:nvPr/>
        </p:nvSpPr>
        <p:spPr bwMode="auto">
          <a:xfrm>
            <a:off x="1676400" y="1066801"/>
            <a:ext cx="8763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mn-lt"/>
              </a:rPr>
              <a:t>The exposure status of each case on the occurrence date is compared to the </a:t>
            </a:r>
            <a:r>
              <a:rPr lang="en-US" altLang="en-US" sz="2000" i="1" dirty="0">
                <a:latin typeface="+mn-lt"/>
              </a:rPr>
              <a:t>fraction of time spent exposed in the past.</a:t>
            </a:r>
          </a:p>
        </p:txBody>
      </p:sp>
      <p:sp>
        <p:nvSpPr>
          <p:cNvPr id="27692" name="Slide Number Placeholder 1">
            <a:extLst>
              <a:ext uri="{FF2B5EF4-FFF2-40B4-BE49-F238E27FC236}">
                <a16:creationId xmlns:a16="http://schemas.microsoft.com/office/drawing/2014/main" id="{BA60CDD9-EC96-1740-B820-B228CF7C047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19D93EC2-EA86-DC40-98F1-053CB236BE46}" type="slidenum">
              <a:rPr lang="en-US" altLang="en-US" sz="1400" b="0">
                <a:latin typeface="Times New Roman" panose="02020603050405020304" pitchFamily="18" charset="0"/>
              </a:rPr>
              <a:pPr>
                <a:spcBef>
                  <a:spcPct val="0"/>
                </a:spcBef>
                <a:buFontTx/>
                <a:buNone/>
              </a:pPr>
              <a:t>12</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83152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FA127CB-B27D-B04F-BD65-DA6B1FB504DF}"/>
              </a:ext>
            </a:extLst>
          </p:cNvPr>
          <p:cNvSpPr>
            <a:spLocks noGrp="1" noChangeArrowheads="1"/>
          </p:cNvSpPr>
          <p:nvPr>
            <p:ph type="title"/>
          </p:nvPr>
        </p:nvSpPr>
        <p:spPr>
          <a:xfrm>
            <a:off x="474785" y="355599"/>
            <a:ext cx="11166230" cy="1444625"/>
          </a:xfrm>
        </p:spPr>
        <p:txBody>
          <a:bodyPr/>
          <a:lstStyle/>
          <a:p>
            <a:pPr eaLnBrk="1" hangingPunct="1"/>
            <a:r>
              <a:rPr lang="en-US" altLang="en-US" sz="3200" dirty="0"/>
              <a:t>If It’s Difficult to Ascertain Exposure at all Times in the Past, </a:t>
            </a:r>
            <a:r>
              <a:rPr lang="en-US" altLang="en-US" sz="3200" i="1" dirty="0"/>
              <a:t>Sample</a:t>
            </a:r>
          </a:p>
        </p:txBody>
      </p:sp>
      <p:sp>
        <p:nvSpPr>
          <p:cNvPr id="29699" name="Line 3">
            <a:extLst>
              <a:ext uri="{FF2B5EF4-FFF2-40B4-BE49-F238E27FC236}">
                <a16:creationId xmlns:a16="http://schemas.microsoft.com/office/drawing/2014/main" id="{871849F7-21F3-C74E-8046-CD3A00AC6417}"/>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0" name="Line 4">
            <a:extLst>
              <a:ext uri="{FF2B5EF4-FFF2-40B4-BE49-F238E27FC236}">
                <a16:creationId xmlns:a16="http://schemas.microsoft.com/office/drawing/2014/main" id="{55077E5C-E864-2548-9481-FBC83CA59501}"/>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1" name="Line 5">
            <a:extLst>
              <a:ext uri="{FF2B5EF4-FFF2-40B4-BE49-F238E27FC236}">
                <a16:creationId xmlns:a16="http://schemas.microsoft.com/office/drawing/2014/main" id="{4B23D814-49D9-E940-9AE0-317769E4DC50}"/>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2" name="Line 6">
            <a:extLst>
              <a:ext uri="{FF2B5EF4-FFF2-40B4-BE49-F238E27FC236}">
                <a16:creationId xmlns:a16="http://schemas.microsoft.com/office/drawing/2014/main" id="{121E5E62-9C3F-8947-8D63-1D8779307AE8}"/>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03" name="Line 7">
            <a:extLst>
              <a:ext uri="{FF2B5EF4-FFF2-40B4-BE49-F238E27FC236}">
                <a16:creationId xmlns:a16="http://schemas.microsoft.com/office/drawing/2014/main" id="{BE16753A-8948-4E47-AFCD-9CBB4FD0108B}"/>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8">
            <a:extLst>
              <a:ext uri="{FF2B5EF4-FFF2-40B4-BE49-F238E27FC236}">
                <a16:creationId xmlns:a16="http://schemas.microsoft.com/office/drawing/2014/main" id="{18D5ECFF-8F0B-9D46-8B5C-2C467887629F}"/>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Line 9">
            <a:extLst>
              <a:ext uri="{FF2B5EF4-FFF2-40B4-BE49-F238E27FC236}">
                <a16:creationId xmlns:a16="http://schemas.microsoft.com/office/drawing/2014/main" id="{ABD2BF79-82E8-FC4A-AA5E-80DA7F0792A4}"/>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Line 10">
            <a:extLst>
              <a:ext uri="{FF2B5EF4-FFF2-40B4-BE49-F238E27FC236}">
                <a16:creationId xmlns:a16="http://schemas.microsoft.com/office/drawing/2014/main" id="{8C9A97C0-0035-5C41-B938-D8419EA6F8CB}"/>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Line 11">
            <a:extLst>
              <a:ext uri="{FF2B5EF4-FFF2-40B4-BE49-F238E27FC236}">
                <a16:creationId xmlns:a16="http://schemas.microsoft.com/office/drawing/2014/main" id="{27956D05-C75F-7548-A66E-F1FA76140367}"/>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2">
            <a:extLst>
              <a:ext uri="{FF2B5EF4-FFF2-40B4-BE49-F238E27FC236}">
                <a16:creationId xmlns:a16="http://schemas.microsoft.com/office/drawing/2014/main" id="{36CCC897-6877-7C43-A277-E33DC1259343}"/>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3">
            <a:extLst>
              <a:ext uri="{FF2B5EF4-FFF2-40B4-BE49-F238E27FC236}">
                <a16:creationId xmlns:a16="http://schemas.microsoft.com/office/drawing/2014/main" id="{4D5BAAEA-EB4A-234A-A906-00906B85956F}"/>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4">
            <a:extLst>
              <a:ext uri="{FF2B5EF4-FFF2-40B4-BE49-F238E27FC236}">
                <a16:creationId xmlns:a16="http://schemas.microsoft.com/office/drawing/2014/main" id="{74A28B87-97F2-034C-BA2D-1138FD12D8AD}"/>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a:extLst>
              <a:ext uri="{FF2B5EF4-FFF2-40B4-BE49-F238E27FC236}">
                <a16:creationId xmlns:a16="http://schemas.microsoft.com/office/drawing/2014/main" id="{5699E741-4066-6D40-A889-5D128DF3E918}"/>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2" name="Line 16">
            <a:extLst>
              <a:ext uri="{FF2B5EF4-FFF2-40B4-BE49-F238E27FC236}">
                <a16:creationId xmlns:a16="http://schemas.microsoft.com/office/drawing/2014/main" id="{2CD7C2CB-A968-4A45-8D49-0ED2586731CE}"/>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3" name="Line 17">
            <a:extLst>
              <a:ext uri="{FF2B5EF4-FFF2-40B4-BE49-F238E27FC236}">
                <a16:creationId xmlns:a16="http://schemas.microsoft.com/office/drawing/2014/main" id="{11CC18A2-88B3-B140-AB2F-94258D68851D}"/>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4" name="Line 18">
            <a:extLst>
              <a:ext uri="{FF2B5EF4-FFF2-40B4-BE49-F238E27FC236}">
                <a16:creationId xmlns:a16="http://schemas.microsoft.com/office/drawing/2014/main" id="{6FD0000A-5648-5B43-A009-0D980AF3C9C1}"/>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19">
            <a:extLst>
              <a:ext uri="{FF2B5EF4-FFF2-40B4-BE49-F238E27FC236}">
                <a16:creationId xmlns:a16="http://schemas.microsoft.com/office/drawing/2014/main" id="{BBFCD844-DB57-F24A-9B82-C9669A210B7F}"/>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0">
            <a:extLst>
              <a:ext uri="{FF2B5EF4-FFF2-40B4-BE49-F238E27FC236}">
                <a16:creationId xmlns:a16="http://schemas.microsoft.com/office/drawing/2014/main" id="{E35119F9-6BFB-DB4C-9247-49B3E51D7FE2}"/>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1">
            <a:extLst>
              <a:ext uri="{FF2B5EF4-FFF2-40B4-BE49-F238E27FC236}">
                <a16:creationId xmlns:a16="http://schemas.microsoft.com/office/drawing/2014/main" id="{D6749BDF-AE90-2940-BB0E-0CD1D709245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8" name="Line 22">
            <a:extLst>
              <a:ext uri="{FF2B5EF4-FFF2-40B4-BE49-F238E27FC236}">
                <a16:creationId xmlns:a16="http://schemas.microsoft.com/office/drawing/2014/main" id="{A047106C-A30B-AD40-9CD3-0920A64860CB}"/>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Line 23">
            <a:extLst>
              <a:ext uri="{FF2B5EF4-FFF2-40B4-BE49-F238E27FC236}">
                <a16:creationId xmlns:a16="http://schemas.microsoft.com/office/drawing/2014/main" id="{0A7DAA08-EBAF-134A-9A44-40DE2FB4AB8A}"/>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0" name="Line 24">
            <a:extLst>
              <a:ext uri="{FF2B5EF4-FFF2-40B4-BE49-F238E27FC236}">
                <a16:creationId xmlns:a16="http://schemas.microsoft.com/office/drawing/2014/main" id="{36F1A95B-CFBC-5C4A-A0AA-B2F8D76C9FC8}"/>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1" name="Line 25">
            <a:extLst>
              <a:ext uri="{FF2B5EF4-FFF2-40B4-BE49-F238E27FC236}">
                <a16:creationId xmlns:a16="http://schemas.microsoft.com/office/drawing/2014/main" id="{7BA8DD76-A7AD-F84E-9776-D41C3A182255}"/>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2" name="Line 26">
            <a:extLst>
              <a:ext uri="{FF2B5EF4-FFF2-40B4-BE49-F238E27FC236}">
                <a16:creationId xmlns:a16="http://schemas.microsoft.com/office/drawing/2014/main" id="{7241795E-1A17-DC42-AD90-9E3FD745F42C}"/>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3" name="Line 27">
            <a:extLst>
              <a:ext uri="{FF2B5EF4-FFF2-40B4-BE49-F238E27FC236}">
                <a16:creationId xmlns:a16="http://schemas.microsoft.com/office/drawing/2014/main" id="{A2AD141A-EB3F-224D-8106-3213AD7964D2}"/>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24" name="Line 28">
            <a:extLst>
              <a:ext uri="{FF2B5EF4-FFF2-40B4-BE49-F238E27FC236}">
                <a16:creationId xmlns:a16="http://schemas.microsoft.com/office/drawing/2014/main" id="{805B9050-94C0-8941-B37D-544E86E700E7}"/>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29">
            <a:extLst>
              <a:ext uri="{FF2B5EF4-FFF2-40B4-BE49-F238E27FC236}">
                <a16:creationId xmlns:a16="http://schemas.microsoft.com/office/drawing/2014/main" id="{1ADB3C51-ECB8-D948-B1B4-7D1E54958946}"/>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6" name="Line 30">
            <a:extLst>
              <a:ext uri="{FF2B5EF4-FFF2-40B4-BE49-F238E27FC236}">
                <a16:creationId xmlns:a16="http://schemas.microsoft.com/office/drawing/2014/main" id="{F034C2B4-272A-BB46-B7C8-A3729B339F11}"/>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7" name="Line 31">
            <a:extLst>
              <a:ext uri="{FF2B5EF4-FFF2-40B4-BE49-F238E27FC236}">
                <a16:creationId xmlns:a16="http://schemas.microsoft.com/office/drawing/2014/main" id="{BFE364D7-64C8-8F41-AFE3-B1B7E6724C6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2">
            <a:extLst>
              <a:ext uri="{FF2B5EF4-FFF2-40B4-BE49-F238E27FC236}">
                <a16:creationId xmlns:a16="http://schemas.microsoft.com/office/drawing/2014/main" id="{89325D3C-31C5-DF4A-BE82-1CE5F5B2FBA2}"/>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33">
            <a:extLst>
              <a:ext uri="{FF2B5EF4-FFF2-40B4-BE49-F238E27FC236}">
                <a16:creationId xmlns:a16="http://schemas.microsoft.com/office/drawing/2014/main" id="{05F1657D-A17F-F349-AF66-4A84BCA46FD2}"/>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7" name="Rectangle 49">
            <a:extLst>
              <a:ext uri="{FF2B5EF4-FFF2-40B4-BE49-F238E27FC236}">
                <a16:creationId xmlns:a16="http://schemas.microsoft.com/office/drawing/2014/main" id="{5800C5C9-227F-9948-8C26-EB2DE6B1906D}"/>
              </a:ext>
            </a:extLst>
          </p:cNvPr>
          <p:cNvSpPr>
            <a:spLocks noChangeArrowheads="1"/>
          </p:cNvSpPr>
          <p:nvPr/>
        </p:nvSpPr>
        <p:spPr bwMode="auto">
          <a:xfrm rot="16200000" flipH="1">
            <a:off x="3147650" y="223031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9739" name="TextBox 42">
            <a:extLst>
              <a:ext uri="{FF2B5EF4-FFF2-40B4-BE49-F238E27FC236}">
                <a16:creationId xmlns:a16="http://schemas.microsoft.com/office/drawing/2014/main" id="{30A44D50-A266-D742-BE26-F627665EC7D7}"/>
              </a:ext>
            </a:extLst>
          </p:cNvPr>
          <p:cNvSpPr txBox="1">
            <a:spLocks noChangeArrowheads="1"/>
          </p:cNvSpPr>
          <p:nvPr/>
        </p:nvSpPr>
        <p:spPr bwMode="auto">
          <a:xfrm rot="16200000">
            <a:off x="-204350" y="3730001"/>
            <a:ext cx="447269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a:latin typeface="Verdana" panose="020B0604030504040204" pitchFamily="34" charset="0"/>
                <a:ea typeface="MS PGothic" panose="020B0600070205080204" pitchFamily="34" charset="-128"/>
              </a:rPr>
              <a:t>Sampling Frames for Controls</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Choose  past days from</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 the matching person.</a:t>
            </a:r>
          </a:p>
        </p:txBody>
      </p:sp>
      <p:sp>
        <p:nvSpPr>
          <p:cNvPr id="29740" name="Slide Number Placeholder 1">
            <a:extLst>
              <a:ext uri="{FF2B5EF4-FFF2-40B4-BE49-F238E27FC236}">
                <a16:creationId xmlns:a16="http://schemas.microsoft.com/office/drawing/2014/main" id="{2EA9AD89-A7E7-2542-B845-4F345910E8B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058D6BF-2D23-FF4D-A3D0-DFF4F6FEC9F9}" type="slidenum">
              <a:rPr lang="en-US" altLang="en-US" sz="1400" b="0">
                <a:latin typeface="Times New Roman" panose="02020603050405020304" pitchFamily="18" charset="0"/>
              </a:rPr>
              <a:pPr>
                <a:spcBef>
                  <a:spcPct val="0"/>
                </a:spcBef>
                <a:buFontTx/>
                <a:buNone/>
              </a:pPr>
              <a:t>13</a:t>
            </a:fld>
            <a:endParaRPr lang="en-US" altLang="en-US" sz="1400" b="0">
              <a:latin typeface="Times New Roman" panose="02020603050405020304" pitchFamily="18" charset="0"/>
            </a:endParaRPr>
          </a:p>
        </p:txBody>
      </p:sp>
      <p:sp>
        <p:nvSpPr>
          <p:cNvPr id="45" name="Rectangle 49">
            <a:extLst>
              <a:ext uri="{FF2B5EF4-FFF2-40B4-BE49-F238E27FC236}">
                <a16:creationId xmlns:a16="http://schemas.microsoft.com/office/drawing/2014/main" id="{21794771-3E40-3D40-8241-0A5C185792A5}"/>
              </a:ext>
            </a:extLst>
          </p:cNvPr>
          <p:cNvSpPr>
            <a:spLocks noChangeArrowheads="1"/>
          </p:cNvSpPr>
          <p:nvPr/>
        </p:nvSpPr>
        <p:spPr bwMode="auto">
          <a:xfrm rot="16200000" flipH="1">
            <a:off x="6477000" y="236220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6" name="Rectangle 49">
            <a:extLst>
              <a:ext uri="{FF2B5EF4-FFF2-40B4-BE49-F238E27FC236}">
                <a16:creationId xmlns:a16="http://schemas.microsoft.com/office/drawing/2014/main" id="{F9A72346-DD23-3B48-AD75-9B2D6AF12FEE}"/>
              </a:ext>
            </a:extLst>
          </p:cNvPr>
          <p:cNvSpPr>
            <a:spLocks noChangeArrowheads="1"/>
          </p:cNvSpPr>
          <p:nvPr/>
        </p:nvSpPr>
        <p:spPr bwMode="auto">
          <a:xfrm rot="16200000" flipH="1">
            <a:off x="4432215" y="25907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7" name="Rectangle 49">
            <a:extLst>
              <a:ext uri="{FF2B5EF4-FFF2-40B4-BE49-F238E27FC236}">
                <a16:creationId xmlns:a16="http://schemas.microsoft.com/office/drawing/2014/main" id="{2A106B75-CCBD-6A44-8CDC-DA0060A32F34}"/>
              </a:ext>
            </a:extLst>
          </p:cNvPr>
          <p:cNvSpPr>
            <a:spLocks noChangeArrowheads="1"/>
          </p:cNvSpPr>
          <p:nvPr/>
        </p:nvSpPr>
        <p:spPr bwMode="auto">
          <a:xfrm rot="16200000" flipH="1">
            <a:off x="6781800" y="30479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8" name="Rectangle 49">
            <a:extLst>
              <a:ext uri="{FF2B5EF4-FFF2-40B4-BE49-F238E27FC236}">
                <a16:creationId xmlns:a16="http://schemas.microsoft.com/office/drawing/2014/main" id="{09683F7C-B406-4040-8B62-5E5D4B4E8FCB}"/>
              </a:ext>
            </a:extLst>
          </p:cNvPr>
          <p:cNvSpPr>
            <a:spLocks noChangeArrowheads="1"/>
          </p:cNvSpPr>
          <p:nvPr/>
        </p:nvSpPr>
        <p:spPr bwMode="auto">
          <a:xfrm rot="16200000" flipH="1">
            <a:off x="6505166" y="381293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9" name="Rectangle 49">
            <a:extLst>
              <a:ext uri="{FF2B5EF4-FFF2-40B4-BE49-F238E27FC236}">
                <a16:creationId xmlns:a16="http://schemas.microsoft.com/office/drawing/2014/main" id="{4E2A86C9-BD0B-FF4E-9F9B-7AA3B19CBCA0}"/>
              </a:ext>
            </a:extLst>
          </p:cNvPr>
          <p:cNvSpPr>
            <a:spLocks noChangeArrowheads="1"/>
          </p:cNvSpPr>
          <p:nvPr/>
        </p:nvSpPr>
        <p:spPr bwMode="auto">
          <a:xfrm rot="16200000" flipH="1">
            <a:off x="7239000" y="458787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0" name="Rectangle 49">
            <a:extLst>
              <a:ext uri="{FF2B5EF4-FFF2-40B4-BE49-F238E27FC236}">
                <a16:creationId xmlns:a16="http://schemas.microsoft.com/office/drawing/2014/main" id="{326B7C15-FDC1-9F4B-B43E-79C39C934DDC}"/>
              </a:ext>
            </a:extLst>
          </p:cNvPr>
          <p:cNvSpPr>
            <a:spLocks noChangeArrowheads="1"/>
          </p:cNvSpPr>
          <p:nvPr/>
        </p:nvSpPr>
        <p:spPr bwMode="auto">
          <a:xfrm rot="16200000" flipH="1">
            <a:off x="2905068" y="5345045"/>
            <a:ext cx="152386" cy="628523"/>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1" name="Rectangle 49">
            <a:extLst>
              <a:ext uri="{FF2B5EF4-FFF2-40B4-BE49-F238E27FC236}">
                <a16:creationId xmlns:a16="http://schemas.microsoft.com/office/drawing/2014/main" id="{A0F42D28-EE31-A249-B4FF-875FCA2A1457}"/>
              </a:ext>
            </a:extLst>
          </p:cNvPr>
          <p:cNvSpPr>
            <a:spLocks noChangeArrowheads="1"/>
          </p:cNvSpPr>
          <p:nvPr/>
        </p:nvSpPr>
        <p:spPr bwMode="auto">
          <a:xfrm rot="16200000" flipH="1">
            <a:off x="4903181" y="4884738"/>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2" name="Rectangle 49">
            <a:extLst>
              <a:ext uri="{FF2B5EF4-FFF2-40B4-BE49-F238E27FC236}">
                <a16:creationId xmlns:a16="http://schemas.microsoft.com/office/drawing/2014/main" id="{1F9E2CA3-5DF5-0E4C-8FEC-6A8563A087EB}"/>
              </a:ext>
            </a:extLst>
          </p:cNvPr>
          <p:cNvSpPr>
            <a:spLocks noChangeArrowheads="1"/>
          </p:cNvSpPr>
          <p:nvPr/>
        </p:nvSpPr>
        <p:spPr bwMode="auto">
          <a:xfrm rot="16200000" flipH="1">
            <a:off x="8001000" y="5489331"/>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39228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74E0F3C0-F26C-0145-8EAA-254B18B43C6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92CA7C3-C003-9D4F-96A0-69266DAECB6E}" type="slidenum">
              <a:rPr lang="en-US" altLang="en-US" sz="1400" b="0">
                <a:latin typeface="Times New Roman" panose="02020603050405020304" pitchFamily="18" charset="0"/>
              </a:rPr>
              <a:pPr>
                <a:spcBef>
                  <a:spcPct val="0"/>
                </a:spcBef>
                <a:buFontTx/>
                <a:buNone/>
              </a:pPr>
              <a:t>14</a:t>
            </a:fld>
            <a:endParaRPr lang="en-US" altLang="en-US" sz="1400" b="0">
              <a:latin typeface="Times New Roman" panose="02020603050405020304" pitchFamily="18" charset="0"/>
            </a:endParaRPr>
          </a:p>
        </p:txBody>
      </p:sp>
      <p:sp>
        <p:nvSpPr>
          <p:cNvPr id="31747" name="Rectangle 2">
            <a:extLst>
              <a:ext uri="{FF2B5EF4-FFF2-40B4-BE49-F238E27FC236}">
                <a16:creationId xmlns:a16="http://schemas.microsoft.com/office/drawing/2014/main" id="{CA9CC14E-C789-ED4D-88D0-4C3850295687}"/>
              </a:ext>
            </a:extLst>
          </p:cNvPr>
          <p:cNvSpPr>
            <a:spLocks noGrp="1" noChangeArrowheads="1"/>
          </p:cNvSpPr>
          <p:nvPr>
            <p:ph type="title"/>
          </p:nvPr>
        </p:nvSpPr>
        <p:spPr/>
        <p:txBody>
          <a:bodyPr/>
          <a:lstStyle/>
          <a:p>
            <a:pPr eaLnBrk="1" hangingPunct="1"/>
            <a:r>
              <a:rPr lang="en-US" altLang="en-US" dirty="0"/>
              <a:t>Case-crossover</a:t>
            </a:r>
          </a:p>
        </p:txBody>
      </p:sp>
      <p:sp>
        <p:nvSpPr>
          <p:cNvPr id="31748" name="Line 3">
            <a:extLst>
              <a:ext uri="{FF2B5EF4-FFF2-40B4-BE49-F238E27FC236}">
                <a16:creationId xmlns:a16="http://schemas.microsoft.com/office/drawing/2014/main" id="{A98ACC6D-4F5E-174D-8416-BFD588AF1C9E}"/>
              </a:ext>
            </a:extLst>
          </p:cNvPr>
          <p:cNvSpPr>
            <a:spLocks noChangeShapeType="1"/>
          </p:cNvSpPr>
          <p:nvPr/>
        </p:nvSpPr>
        <p:spPr bwMode="auto">
          <a:xfrm>
            <a:off x="2590800" y="2438400"/>
            <a:ext cx="10668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49" name="Line 4">
            <a:extLst>
              <a:ext uri="{FF2B5EF4-FFF2-40B4-BE49-F238E27FC236}">
                <a16:creationId xmlns:a16="http://schemas.microsoft.com/office/drawing/2014/main" id="{B2DE3CA5-E3C2-9D47-A9E3-CE347A3E3B12}"/>
              </a:ext>
            </a:extLst>
          </p:cNvPr>
          <p:cNvSpPr>
            <a:spLocks noChangeShapeType="1"/>
          </p:cNvSpPr>
          <p:nvPr/>
        </p:nvSpPr>
        <p:spPr bwMode="auto">
          <a:xfrm>
            <a:off x="3657600" y="2438400"/>
            <a:ext cx="5638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Line 5">
            <a:extLst>
              <a:ext uri="{FF2B5EF4-FFF2-40B4-BE49-F238E27FC236}">
                <a16:creationId xmlns:a16="http://schemas.microsoft.com/office/drawing/2014/main" id="{B734658A-E5C6-6140-8CF6-BE852B20A280}"/>
              </a:ext>
            </a:extLst>
          </p:cNvPr>
          <p:cNvSpPr>
            <a:spLocks noChangeShapeType="1"/>
          </p:cNvSpPr>
          <p:nvPr/>
        </p:nvSpPr>
        <p:spPr bwMode="auto">
          <a:xfrm>
            <a:off x="2590800" y="2819400"/>
            <a:ext cx="3733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6">
            <a:extLst>
              <a:ext uri="{FF2B5EF4-FFF2-40B4-BE49-F238E27FC236}">
                <a16:creationId xmlns:a16="http://schemas.microsoft.com/office/drawing/2014/main" id="{C9337898-033B-0143-93D0-E7190DBA0282}"/>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7">
            <a:extLst>
              <a:ext uri="{FF2B5EF4-FFF2-40B4-BE49-F238E27FC236}">
                <a16:creationId xmlns:a16="http://schemas.microsoft.com/office/drawing/2014/main" id="{B1D84238-90C7-6D45-8D5D-90C771D66A19}"/>
              </a:ext>
            </a:extLst>
          </p:cNvPr>
          <p:cNvSpPr>
            <a:spLocks noChangeShapeType="1"/>
          </p:cNvSpPr>
          <p:nvPr/>
        </p:nvSpPr>
        <p:spPr bwMode="auto">
          <a:xfrm>
            <a:off x="2590800" y="3276600"/>
            <a:ext cx="6705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Line 8">
            <a:extLst>
              <a:ext uri="{FF2B5EF4-FFF2-40B4-BE49-F238E27FC236}">
                <a16:creationId xmlns:a16="http://schemas.microsoft.com/office/drawing/2014/main" id="{CCBC761A-BD51-1844-800C-F399A850A410}"/>
              </a:ext>
            </a:extLst>
          </p:cNvPr>
          <p:cNvSpPr>
            <a:spLocks noChangeShapeType="1"/>
          </p:cNvSpPr>
          <p:nvPr/>
        </p:nvSpPr>
        <p:spPr bwMode="auto">
          <a:xfrm>
            <a:off x="2667000" y="3733800"/>
            <a:ext cx="2971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4" name="Line 9">
            <a:extLst>
              <a:ext uri="{FF2B5EF4-FFF2-40B4-BE49-F238E27FC236}">
                <a16:creationId xmlns:a16="http://schemas.microsoft.com/office/drawing/2014/main" id="{F75B84CE-E443-AA4E-8FAA-A18363161972}"/>
              </a:ext>
            </a:extLst>
          </p:cNvPr>
          <p:cNvSpPr>
            <a:spLocks noChangeShapeType="1"/>
          </p:cNvSpPr>
          <p:nvPr/>
        </p:nvSpPr>
        <p:spPr bwMode="auto">
          <a:xfrm>
            <a:off x="6553200" y="3733800"/>
            <a:ext cx="2743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5" name="Line 10">
            <a:extLst>
              <a:ext uri="{FF2B5EF4-FFF2-40B4-BE49-F238E27FC236}">
                <a16:creationId xmlns:a16="http://schemas.microsoft.com/office/drawing/2014/main" id="{D070FC7C-2202-D049-89CE-C3B781F674E8}"/>
              </a:ext>
            </a:extLst>
          </p:cNvPr>
          <p:cNvSpPr>
            <a:spLocks noChangeShapeType="1"/>
          </p:cNvSpPr>
          <p:nvPr/>
        </p:nvSpPr>
        <p:spPr bwMode="auto">
          <a:xfrm>
            <a:off x="5562600" y="3733800"/>
            <a:ext cx="990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6" name="Line 11">
            <a:extLst>
              <a:ext uri="{FF2B5EF4-FFF2-40B4-BE49-F238E27FC236}">
                <a16:creationId xmlns:a16="http://schemas.microsoft.com/office/drawing/2014/main" id="{B0FBA346-5C46-E047-8272-DCF3EC6FED64}"/>
              </a:ext>
            </a:extLst>
          </p:cNvPr>
          <p:cNvSpPr>
            <a:spLocks noChangeShapeType="1"/>
          </p:cNvSpPr>
          <p:nvPr/>
        </p:nvSpPr>
        <p:spPr bwMode="auto">
          <a:xfrm>
            <a:off x="2590800" y="42672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7" name="Line 12">
            <a:extLst>
              <a:ext uri="{FF2B5EF4-FFF2-40B4-BE49-F238E27FC236}">
                <a16:creationId xmlns:a16="http://schemas.microsoft.com/office/drawing/2014/main" id="{460EBFA2-E689-0E40-BDBE-ABD2747A7276}"/>
              </a:ext>
            </a:extLst>
          </p:cNvPr>
          <p:cNvSpPr>
            <a:spLocks noChangeShapeType="1"/>
          </p:cNvSpPr>
          <p:nvPr/>
        </p:nvSpPr>
        <p:spPr bwMode="auto">
          <a:xfrm>
            <a:off x="4724400" y="4267200"/>
            <a:ext cx="2667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8" name="Line 13">
            <a:extLst>
              <a:ext uri="{FF2B5EF4-FFF2-40B4-BE49-F238E27FC236}">
                <a16:creationId xmlns:a16="http://schemas.microsoft.com/office/drawing/2014/main" id="{586188EA-2D85-DB4B-90BD-5CC85AB2DE7E}"/>
              </a:ext>
            </a:extLst>
          </p:cNvPr>
          <p:cNvSpPr>
            <a:spLocks noChangeShapeType="1"/>
          </p:cNvSpPr>
          <p:nvPr/>
        </p:nvSpPr>
        <p:spPr bwMode="auto">
          <a:xfrm>
            <a:off x="2667000" y="59436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9" name="Line 14">
            <a:extLst>
              <a:ext uri="{FF2B5EF4-FFF2-40B4-BE49-F238E27FC236}">
                <a16:creationId xmlns:a16="http://schemas.microsoft.com/office/drawing/2014/main" id="{97606855-E918-7344-8610-B43FBC35C04E}"/>
              </a:ext>
            </a:extLst>
          </p:cNvPr>
          <p:cNvSpPr>
            <a:spLocks noChangeShapeType="1"/>
          </p:cNvSpPr>
          <p:nvPr/>
        </p:nvSpPr>
        <p:spPr bwMode="auto">
          <a:xfrm>
            <a:off x="3886200" y="4267200"/>
            <a:ext cx="9144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0" name="Line 15">
            <a:extLst>
              <a:ext uri="{FF2B5EF4-FFF2-40B4-BE49-F238E27FC236}">
                <a16:creationId xmlns:a16="http://schemas.microsoft.com/office/drawing/2014/main" id="{0D0585D5-BB36-A548-A66D-A727C21FEFFC}"/>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1" name="Line 16">
            <a:extLst>
              <a:ext uri="{FF2B5EF4-FFF2-40B4-BE49-F238E27FC236}">
                <a16:creationId xmlns:a16="http://schemas.microsoft.com/office/drawing/2014/main" id="{3793575F-CC17-F440-84F1-2413302485ED}"/>
              </a:ext>
            </a:extLst>
          </p:cNvPr>
          <p:cNvSpPr>
            <a:spLocks noChangeShapeType="1"/>
          </p:cNvSpPr>
          <p:nvPr/>
        </p:nvSpPr>
        <p:spPr bwMode="auto">
          <a:xfrm>
            <a:off x="2590800" y="3048000"/>
            <a:ext cx="3276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2" name="Line 17">
            <a:extLst>
              <a:ext uri="{FF2B5EF4-FFF2-40B4-BE49-F238E27FC236}">
                <a16:creationId xmlns:a16="http://schemas.microsoft.com/office/drawing/2014/main" id="{C1C1080B-7710-8342-80FB-FC6CDA462869}"/>
              </a:ext>
            </a:extLst>
          </p:cNvPr>
          <p:cNvSpPr>
            <a:spLocks noChangeShapeType="1"/>
          </p:cNvSpPr>
          <p:nvPr/>
        </p:nvSpPr>
        <p:spPr bwMode="auto">
          <a:xfrm>
            <a:off x="4267200" y="3505200"/>
            <a:ext cx="403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3" name="Line 18">
            <a:extLst>
              <a:ext uri="{FF2B5EF4-FFF2-40B4-BE49-F238E27FC236}">
                <a16:creationId xmlns:a16="http://schemas.microsoft.com/office/drawing/2014/main" id="{76E27258-4640-E449-88F7-AFD0A710EE3D}"/>
              </a:ext>
            </a:extLst>
          </p:cNvPr>
          <p:cNvSpPr>
            <a:spLocks noChangeShapeType="1"/>
          </p:cNvSpPr>
          <p:nvPr/>
        </p:nvSpPr>
        <p:spPr bwMode="auto">
          <a:xfrm>
            <a:off x="3505200" y="3962400"/>
            <a:ext cx="3352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4" name="Line 19">
            <a:extLst>
              <a:ext uri="{FF2B5EF4-FFF2-40B4-BE49-F238E27FC236}">
                <a16:creationId xmlns:a16="http://schemas.microsoft.com/office/drawing/2014/main" id="{5757E1E9-48B1-3E47-B45D-8A1E8F872C02}"/>
              </a:ext>
            </a:extLst>
          </p:cNvPr>
          <p:cNvSpPr>
            <a:spLocks noChangeShapeType="1"/>
          </p:cNvSpPr>
          <p:nvPr/>
        </p:nvSpPr>
        <p:spPr bwMode="auto">
          <a:xfrm>
            <a:off x="2590800" y="4648200"/>
            <a:ext cx="6781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5" name="Line 20">
            <a:extLst>
              <a:ext uri="{FF2B5EF4-FFF2-40B4-BE49-F238E27FC236}">
                <a16:creationId xmlns:a16="http://schemas.microsoft.com/office/drawing/2014/main" id="{EA1EE7A7-D0BE-134B-858B-323F89191ABA}"/>
              </a:ext>
            </a:extLst>
          </p:cNvPr>
          <p:cNvSpPr>
            <a:spLocks noChangeShapeType="1"/>
          </p:cNvSpPr>
          <p:nvPr/>
        </p:nvSpPr>
        <p:spPr bwMode="auto">
          <a:xfrm>
            <a:off x="2590800" y="5029200"/>
            <a:ext cx="4495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6" name="Line 21">
            <a:extLst>
              <a:ext uri="{FF2B5EF4-FFF2-40B4-BE49-F238E27FC236}">
                <a16:creationId xmlns:a16="http://schemas.microsoft.com/office/drawing/2014/main" id="{3DCB2550-6EB1-4141-BAB1-65556C9A30C3}"/>
              </a:ext>
            </a:extLst>
          </p:cNvPr>
          <p:cNvSpPr>
            <a:spLocks noChangeShapeType="1"/>
          </p:cNvSpPr>
          <p:nvPr/>
        </p:nvSpPr>
        <p:spPr bwMode="auto">
          <a:xfrm>
            <a:off x="7772400" y="5029200"/>
            <a:ext cx="990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7" name="Line 22">
            <a:extLst>
              <a:ext uri="{FF2B5EF4-FFF2-40B4-BE49-F238E27FC236}">
                <a16:creationId xmlns:a16="http://schemas.microsoft.com/office/drawing/2014/main" id="{48646179-B0C0-BB4E-89D9-B5D1B114C872}"/>
              </a:ext>
            </a:extLst>
          </p:cNvPr>
          <p:cNvSpPr>
            <a:spLocks noChangeShapeType="1"/>
          </p:cNvSpPr>
          <p:nvPr/>
        </p:nvSpPr>
        <p:spPr bwMode="auto">
          <a:xfrm>
            <a:off x="7010400" y="5029200"/>
            <a:ext cx="762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8" name="Line 23">
            <a:extLst>
              <a:ext uri="{FF2B5EF4-FFF2-40B4-BE49-F238E27FC236}">
                <a16:creationId xmlns:a16="http://schemas.microsoft.com/office/drawing/2014/main" id="{E46136F7-D809-2740-A45D-DC164AE53E5A}"/>
              </a:ext>
            </a:extLst>
          </p:cNvPr>
          <p:cNvSpPr>
            <a:spLocks noChangeShapeType="1"/>
          </p:cNvSpPr>
          <p:nvPr/>
        </p:nvSpPr>
        <p:spPr bwMode="auto">
          <a:xfrm>
            <a:off x="3352800" y="5334000"/>
            <a:ext cx="2209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9" name="Line 24">
            <a:extLst>
              <a:ext uri="{FF2B5EF4-FFF2-40B4-BE49-F238E27FC236}">
                <a16:creationId xmlns:a16="http://schemas.microsoft.com/office/drawing/2014/main" id="{15826F55-9C35-E847-97BD-05B0DA73F161}"/>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0" name="Line 25">
            <a:extLst>
              <a:ext uri="{FF2B5EF4-FFF2-40B4-BE49-F238E27FC236}">
                <a16:creationId xmlns:a16="http://schemas.microsoft.com/office/drawing/2014/main" id="{8AD2D98E-57AB-D347-A2FE-131EA6072650}"/>
              </a:ext>
            </a:extLst>
          </p:cNvPr>
          <p:cNvSpPr>
            <a:spLocks noChangeShapeType="1"/>
          </p:cNvSpPr>
          <p:nvPr/>
        </p:nvSpPr>
        <p:spPr bwMode="auto">
          <a:xfrm>
            <a:off x="2590800" y="2667000"/>
            <a:ext cx="121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1" name="Line 26">
            <a:extLst>
              <a:ext uri="{FF2B5EF4-FFF2-40B4-BE49-F238E27FC236}">
                <a16:creationId xmlns:a16="http://schemas.microsoft.com/office/drawing/2014/main" id="{9718559E-FF09-9948-941B-EF27337BF1AD}"/>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2" name="Line 27">
            <a:extLst>
              <a:ext uri="{FF2B5EF4-FFF2-40B4-BE49-F238E27FC236}">
                <a16:creationId xmlns:a16="http://schemas.microsoft.com/office/drawing/2014/main" id="{721B6133-3365-9842-A360-D7A50C23549D}"/>
              </a:ext>
            </a:extLst>
          </p:cNvPr>
          <p:cNvSpPr>
            <a:spLocks noChangeShapeType="1"/>
          </p:cNvSpPr>
          <p:nvPr/>
        </p:nvSpPr>
        <p:spPr bwMode="auto">
          <a:xfrm>
            <a:off x="2667000" y="5638800"/>
            <a:ext cx="1371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3" name="Line 28">
            <a:extLst>
              <a:ext uri="{FF2B5EF4-FFF2-40B4-BE49-F238E27FC236}">
                <a16:creationId xmlns:a16="http://schemas.microsoft.com/office/drawing/2014/main" id="{F45F66E5-ABAA-9849-B74A-CAB5DEEB7A34}"/>
              </a:ext>
            </a:extLst>
          </p:cNvPr>
          <p:cNvSpPr>
            <a:spLocks noChangeShapeType="1"/>
          </p:cNvSpPr>
          <p:nvPr/>
        </p:nvSpPr>
        <p:spPr bwMode="auto">
          <a:xfrm>
            <a:off x="3962400" y="5943600"/>
            <a:ext cx="8382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4" name="Line 29">
            <a:extLst>
              <a:ext uri="{FF2B5EF4-FFF2-40B4-BE49-F238E27FC236}">
                <a16:creationId xmlns:a16="http://schemas.microsoft.com/office/drawing/2014/main" id="{35DC1C0C-107F-B24A-A66B-BEA597FDABBA}"/>
              </a:ext>
            </a:extLst>
          </p:cNvPr>
          <p:cNvSpPr>
            <a:spLocks noChangeShapeType="1"/>
          </p:cNvSpPr>
          <p:nvPr/>
        </p:nvSpPr>
        <p:spPr bwMode="auto">
          <a:xfrm>
            <a:off x="4800600" y="5943600"/>
            <a:ext cx="3505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5" name="Line 30">
            <a:extLst>
              <a:ext uri="{FF2B5EF4-FFF2-40B4-BE49-F238E27FC236}">
                <a16:creationId xmlns:a16="http://schemas.microsoft.com/office/drawing/2014/main" id="{4696064E-4CBA-7E45-9300-B65000C54374}"/>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6" name="Line 31">
            <a:extLst>
              <a:ext uri="{FF2B5EF4-FFF2-40B4-BE49-F238E27FC236}">
                <a16:creationId xmlns:a16="http://schemas.microsoft.com/office/drawing/2014/main" id="{615E4A0D-4B12-5D4E-A8EF-D04C1D253BF9}"/>
              </a:ext>
            </a:extLst>
          </p:cNvPr>
          <p:cNvSpPr>
            <a:spLocks noChangeShapeType="1"/>
          </p:cNvSpPr>
          <p:nvPr/>
        </p:nvSpPr>
        <p:spPr bwMode="auto">
          <a:xfrm>
            <a:off x="5029200" y="5562600"/>
            <a:ext cx="3581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7" name="Line 32">
            <a:extLst>
              <a:ext uri="{FF2B5EF4-FFF2-40B4-BE49-F238E27FC236}">
                <a16:creationId xmlns:a16="http://schemas.microsoft.com/office/drawing/2014/main" id="{5A316CDF-0922-944B-9EDB-31C74AC5B608}"/>
              </a:ext>
            </a:extLst>
          </p:cNvPr>
          <p:cNvSpPr>
            <a:spLocks noChangeShapeType="1"/>
          </p:cNvSpPr>
          <p:nvPr/>
        </p:nvSpPr>
        <p:spPr bwMode="auto">
          <a:xfrm>
            <a:off x="5867400" y="2133600"/>
            <a:ext cx="2286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8" name="Line 33">
            <a:extLst>
              <a:ext uri="{FF2B5EF4-FFF2-40B4-BE49-F238E27FC236}">
                <a16:creationId xmlns:a16="http://schemas.microsoft.com/office/drawing/2014/main" id="{53BC07E5-110B-9A4C-8B64-BAE8C52F92DF}"/>
              </a:ext>
            </a:extLst>
          </p:cNvPr>
          <p:cNvSpPr>
            <a:spLocks noChangeShapeType="1"/>
          </p:cNvSpPr>
          <p:nvPr/>
        </p:nvSpPr>
        <p:spPr bwMode="auto">
          <a:xfrm>
            <a:off x="8153400" y="2133600"/>
            <a:ext cx="1143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9" name="AutoShape 34">
            <a:extLst>
              <a:ext uri="{FF2B5EF4-FFF2-40B4-BE49-F238E27FC236}">
                <a16:creationId xmlns:a16="http://schemas.microsoft.com/office/drawing/2014/main" id="{9029FC58-9B23-D943-A073-8E851AE3D2CC}"/>
              </a:ext>
            </a:extLst>
          </p:cNvPr>
          <p:cNvSpPr>
            <a:spLocks noChangeArrowheads="1"/>
          </p:cNvSpPr>
          <p:nvPr/>
        </p:nvSpPr>
        <p:spPr bwMode="auto">
          <a:xfrm rot="10975747">
            <a:off x="3200400" y="27384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0" name="AutoShape 35">
            <a:extLst>
              <a:ext uri="{FF2B5EF4-FFF2-40B4-BE49-F238E27FC236}">
                <a16:creationId xmlns:a16="http://schemas.microsoft.com/office/drawing/2014/main" id="{7538693F-DFD3-7C49-85A3-94EFF3A49406}"/>
              </a:ext>
            </a:extLst>
          </p:cNvPr>
          <p:cNvSpPr>
            <a:spLocks noChangeArrowheads="1"/>
          </p:cNvSpPr>
          <p:nvPr/>
        </p:nvSpPr>
        <p:spPr bwMode="auto">
          <a:xfrm rot="10975747">
            <a:off x="6477000" y="2895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1" name="AutoShape 36">
            <a:extLst>
              <a:ext uri="{FF2B5EF4-FFF2-40B4-BE49-F238E27FC236}">
                <a16:creationId xmlns:a16="http://schemas.microsoft.com/office/drawing/2014/main" id="{FAC121E0-B900-484D-96B3-4B27C4F99E2D}"/>
              </a:ext>
            </a:extLst>
          </p:cNvPr>
          <p:cNvSpPr>
            <a:spLocks noChangeArrowheads="1"/>
          </p:cNvSpPr>
          <p:nvPr/>
        </p:nvSpPr>
        <p:spPr bwMode="auto">
          <a:xfrm rot="10975747">
            <a:off x="4572000" y="3124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2" name="AutoShape 37">
            <a:extLst>
              <a:ext uri="{FF2B5EF4-FFF2-40B4-BE49-F238E27FC236}">
                <a16:creationId xmlns:a16="http://schemas.microsoft.com/office/drawing/2014/main" id="{F2F1D542-3AD5-6142-8125-FC5632508ED0}"/>
              </a:ext>
            </a:extLst>
          </p:cNvPr>
          <p:cNvSpPr>
            <a:spLocks noChangeArrowheads="1"/>
          </p:cNvSpPr>
          <p:nvPr/>
        </p:nvSpPr>
        <p:spPr bwMode="auto">
          <a:xfrm rot="10975747">
            <a:off x="7086600" y="3581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3" name="AutoShape 38">
            <a:extLst>
              <a:ext uri="{FF2B5EF4-FFF2-40B4-BE49-F238E27FC236}">
                <a16:creationId xmlns:a16="http://schemas.microsoft.com/office/drawing/2014/main" id="{D715CF6A-2D01-204E-A614-BD9DE5A896BF}"/>
              </a:ext>
            </a:extLst>
          </p:cNvPr>
          <p:cNvSpPr>
            <a:spLocks noChangeArrowheads="1"/>
          </p:cNvSpPr>
          <p:nvPr/>
        </p:nvSpPr>
        <p:spPr bwMode="auto">
          <a:xfrm rot="10975747">
            <a:off x="6781800" y="4343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4" name="AutoShape 39">
            <a:extLst>
              <a:ext uri="{FF2B5EF4-FFF2-40B4-BE49-F238E27FC236}">
                <a16:creationId xmlns:a16="http://schemas.microsoft.com/office/drawing/2014/main" id="{AAAF6339-7F11-2747-B169-A11A892EC6BB}"/>
              </a:ext>
            </a:extLst>
          </p:cNvPr>
          <p:cNvSpPr>
            <a:spLocks noChangeArrowheads="1"/>
          </p:cNvSpPr>
          <p:nvPr/>
        </p:nvSpPr>
        <p:spPr bwMode="auto">
          <a:xfrm rot="10975747">
            <a:off x="4953000" y="5410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5" name="AutoShape 40">
            <a:extLst>
              <a:ext uri="{FF2B5EF4-FFF2-40B4-BE49-F238E27FC236}">
                <a16:creationId xmlns:a16="http://schemas.microsoft.com/office/drawing/2014/main" id="{5F6911E8-FF87-7F42-8445-173670CB264B}"/>
              </a:ext>
            </a:extLst>
          </p:cNvPr>
          <p:cNvSpPr>
            <a:spLocks noChangeArrowheads="1"/>
          </p:cNvSpPr>
          <p:nvPr/>
        </p:nvSpPr>
        <p:spPr bwMode="auto">
          <a:xfrm rot="10975747">
            <a:off x="2743200" y="5638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6" name="AutoShape 41">
            <a:extLst>
              <a:ext uri="{FF2B5EF4-FFF2-40B4-BE49-F238E27FC236}">
                <a16:creationId xmlns:a16="http://schemas.microsoft.com/office/drawing/2014/main" id="{C708E826-CB26-EF43-8418-58085C0A5B1E}"/>
              </a:ext>
            </a:extLst>
          </p:cNvPr>
          <p:cNvSpPr>
            <a:spLocks noChangeArrowheads="1"/>
          </p:cNvSpPr>
          <p:nvPr/>
        </p:nvSpPr>
        <p:spPr bwMode="auto">
          <a:xfrm rot="10975747">
            <a:off x="7315200" y="51006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7" name="AutoShape 42">
            <a:extLst>
              <a:ext uri="{FF2B5EF4-FFF2-40B4-BE49-F238E27FC236}">
                <a16:creationId xmlns:a16="http://schemas.microsoft.com/office/drawing/2014/main" id="{DB1C3945-EA1A-5541-8D86-C5074B808EFC}"/>
              </a:ext>
            </a:extLst>
          </p:cNvPr>
          <p:cNvSpPr>
            <a:spLocks noChangeArrowheads="1"/>
          </p:cNvSpPr>
          <p:nvPr/>
        </p:nvSpPr>
        <p:spPr bwMode="auto">
          <a:xfrm rot="10975747">
            <a:off x="7696200" y="59372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extLst>
      <p:ext uri="{BB962C8B-B14F-4D97-AF65-F5344CB8AC3E}">
        <p14:creationId xmlns:p14="http://schemas.microsoft.com/office/powerpoint/2010/main" val="1476699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a:extLst>
              <a:ext uri="{FF2B5EF4-FFF2-40B4-BE49-F238E27FC236}">
                <a16:creationId xmlns:a16="http://schemas.microsoft.com/office/drawing/2014/main" id="{4B468F07-A27C-3447-8031-E0A34E3BF666}"/>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9FB12B5-07C4-E949-BB41-9CDE03128AFF}" type="slidenum">
              <a:rPr lang="en-US" altLang="en-US" sz="1400" b="0">
                <a:latin typeface="Times New Roman" panose="02020603050405020304" pitchFamily="18" charset="0"/>
              </a:rPr>
              <a:pPr>
                <a:spcBef>
                  <a:spcPct val="0"/>
                </a:spcBef>
                <a:buFontTx/>
                <a:buNone/>
              </a:pPr>
              <a:t>15</a:t>
            </a:fld>
            <a:endParaRPr lang="en-US" altLang="en-US" sz="1400" b="0">
              <a:latin typeface="Times New Roman" panose="02020603050405020304" pitchFamily="18" charset="0"/>
            </a:endParaRPr>
          </a:p>
        </p:txBody>
      </p:sp>
      <p:sp>
        <p:nvSpPr>
          <p:cNvPr id="34819" name="Rectangle 2">
            <a:extLst>
              <a:ext uri="{FF2B5EF4-FFF2-40B4-BE49-F238E27FC236}">
                <a16:creationId xmlns:a16="http://schemas.microsoft.com/office/drawing/2014/main" id="{57B5B23D-B548-734C-B6E1-8FCF0412BC49}"/>
              </a:ext>
            </a:extLst>
          </p:cNvPr>
          <p:cNvSpPr>
            <a:spLocks noGrp="1" noChangeArrowheads="1"/>
          </p:cNvSpPr>
          <p:nvPr>
            <p:ph type="title"/>
          </p:nvPr>
        </p:nvSpPr>
        <p:spPr>
          <a:xfrm>
            <a:off x="876300" y="273735"/>
            <a:ext cx="10515600" cy="1325563"/>
          </a:xfrm>
        </p:spPr>
        <p:txBody>
          <a:bodyPr/>
          <a:lstStyle/>
          <a:p>
            <a:pPr eaLnBrk="1" hangingPunct="1"/>
            <a:r>
              <a:rPr lang="en-US" altLang="en-US" dirty="0"/>
              <a:t>Case-crossover</a:t>
            </a:r>
          </a:p>
        </p:txBody>
      </p:sp>
      <p:sp>
        <p:nvSpPr>
          <p:cNvPr id="34820" name="Line 3">
            <a:extLst>
              <a:ext uri="{FF2B5EF4-FFF2-40B4-BE49-F238E27FC236}">
                <a16:creationId xmlns:a16="http://schemas.microsoft.com/office/drawing/2014/main" id="{6CF5DB8E-ABCA-8245-8E34-ACDD5D0B47B2}"/>
              </a:ext>
            </a:extLst>
          </p:cNvPr>
          <p:cNvSpPr>
            <a:spLocks noChangeShapeType="1"/>
          </p:cNvSpPr>
          <p:nvPr/>
        </p:nvSpPr>
        <p:spPr bwMode="auto">
          <a:xfrm>
            <a:off x="7543800" y="29718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1" name="Line 4">
            <a:extLst>
              <a:ext uri="{FF2B5EF4-FFF2-40B4-BE49-F238E27FC236}">
                <a16:creationId xmlns:a16="http://schemas.microsoft.com/office/drawing/2014/main" id="{E79FCD93-2037-0845-A17E-3CAB2A0D7405}"/>
              </a:ext>
            </a:extLst>
          </p:cNvPr>
          <p:cNvSpPr>
            <a:spLocks noChangeShapeType="1"/>
          </p:cNvSpPr>
          <p:nvPr/>
        </p:nvSpPr>
        <p:spPr bwMode="auto">
          <a:xfrm>
            <a:off x="6858000" y="44196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2" name="Line 5">
            <a:extLst>
              <a:ext uri="{FF2B5EF4-FFF2-40B4-BE49-F238E27FC236}">
                <a16:creationId xmlns:a16="http://schemas.microsoft.com/office/drawing/2014/main" id="{FC27DDB5-8061-294D-A24E-5CEFF5BAC43E}"/>
              </a:ext>
            </a:extLst>
          </p:cNvPr>
          <p:cNvSpPr>
            <a:spLocks noChangeShapeType="1"/>
          </p:cNvSpPr>
          <p:nvPr/>
        </p:nvSpPr>
        <p:spPr bwMode="auto">
          <a:xfrm>
            <a:off x="7848600" y="44196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3" name="Line 6">
            <a:extLst>
              <a:ext uri="{FF2B5EF4-FFF2-40B4-BE49-F238E27FC236}">
                <a16:creationId xmlns:a16="http://schemas.microsoft.com/office/drawing/2014/main" id="{75DC128D-23A8-DE4F-A1EB-32AFFA62E4C2}"/>
              </a:ext>
            </a:extLst>
          </p:cNvPr>
          <p:cNvSpPr>
            <a:spLocks noChangeShapeType="1"/>
          </p:cNvSpPr>
          <p:nvPr/>
        </p:nvSpPr>
        <p:spPr bwMode="auto">
          <a:xfrm>
            <a:off x="5638800" y="32004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4" name="Line 7">
            <a:extLst>
              <a:ext uri="{FF2B5EF4-FFF2-40B4-BE49-F238E27FC236}">
                <a16:creationId xmlns:a16="http://schemas.microsoft.com/office/drawing/2014/main" id="{89D670A5-EEAB-C541-AFE0-398F81237448}"/>
              </a:ext>
            </a:extLst>
          </p:cNvPr>
          <p:cNvSpPr>
            <a:spLocks noChangeShapeType="1"/>
          </p:cNvSpPr>
          <p:nvPr/>
        </p:nvSpPr>
        <p:spPr bwMode="auto">
          <a:xfrm>
            <a:off x="8001000" y="3657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5" name="Line 8">
            <a:extLst>
              <a:ext uri="{FF2B5EF4-FFF2-40B4-BE49-F238E27FC236}">
                <a16:creationId xmlns:a16="http://schemas.microsoft.com/office/drawing/2014/main" id="{3C52E60A-FBFD-EF41-88E9-2AD82746246C}"/>
              </a:ext>
            </a:extLst>
          </p:cNvPr>
          <p:cNvSpPr>
            <a:spLocks noChangeShapeType="1"/>
          </p:cNvSpPr>
          <p:nvPr/>
        </p:nvSpPr>
        <p:spPr bwMode="auto">
          <a:xfrm>
            <a:off x="8458200" y="5181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6" name="Line 9">
            <a:extLst>
              <a:ext uri="{FF2B5EF4-FFF2-40B4-BE49-F238E27FC236}">
                <a16:creationId xmlns:a16="http://schemas.microsoft.com/office/drawing/2014/main" id="{DD985B08-8DE3-CE45-8C97-34B80B4462F6}"/>
              </a:ext>
            </a:extLst>
          </p:cNvPr>
          <p:cNvSpPr>
            <a:spLocks noChangeShapeType="1"/>
          </p:cNvSpPr>
          <p:nvPr/>
        </p:nvSpPr>
        <p:spPr bwMode="auto">
          <a:xfrm>
            <a:off x="7391400" y="51816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7" name="Line 10">
            <a:extLst>
              <a:ext uri="{FF2B5EF4-FFF2-40B4-BE49-F238E27FC236}">
                <a16:creationId xmlns:a16="http://schemas.microsoft.com/office/drawing/2014/main" id="{0FF80B8F-0A78-6549-9176-92BD0065AD6C}"/>
              </a:ext>
            </a:extLst>
          </p:cNvPr>
          <p:cNvSpPr>
            <a:spLocks noChangeShapeType="1"/>
          </p:cNvSpPr>
          <p:nvPr/>
        </p:nvSpPr>
        <p:spPr bwMode="auto">
          <a:xfrm>
            <a:off x="5029200" y="5486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8" name="Line 11">
            <a:extLst>
              <a:ext uri="{FF2B5EF4-FFF2-40B4-BE49-F238E27FC236}">
                <a16:creationId xmlns:a16="http://schemas.microsoft.com/office/drawing/2014/main" id="{6A6419BA-87F1-314E-8369-7E5A1B46A782}"/>
              </a:ext>
            </a:extLst>
          </p:cNvPr>
          <p:cNvSpPr>
            <a:spLocks noChangeShapeType="1"/>
          </p:cNvSpPr>
          <p:nvPr/>
        </p:nvSpPr>
        <p:spPr bwMode="auto">
          <a:xfrm>
            <a:off x="6019800" y="54864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9" name="Line 12">
            <a:extLst>
              <a:ext uri="{FF2B5EF4-FFF2-40B4-BE49-F238E27FC236}">
                <a16:creationId xmlns:a16="http://schemas.microsoft.com/office/drawing/2014/main" id="{51BB5435-5AF2-2043-A307-DACF729EA9BC}"/>
              </a:ext>
            </a:extLst>
          </p:cNvPr>
          <p:cNvSpPr>
            <a:spLocks noChangeShapeType="1"/>
          </p:cNvSpPr>
          <p:nvPr/>
        </p:nvSpPr>
        <p:spPr bwMode="auto">
          <a:xfrm>
            <a:off x="3276600" y="2819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0" name="Line 13">
            <a:extLst>
              <a:ext uri="{FF2B5EF4-FFF2-40B4-BE49-F238E27FC236}">
                <a16:creationId xmlns:a16="http://schemas.microsoft.com/office/drawing/2014/main" id="{68F45A23-58B9-4C43-B509-1299126645FD}"/>
              </a:ext>
            </a:extLst>
          </p:cNvPr>
          <p:cNvSpPr>
            <a:spLocks noChangeShapeType="1"/>
          </p:cNvSpPr>
          <p:nvPr/>
        </p:nvSpPr>
        <p:spPr bwMode="auto">
          <a:xfrm>
            <a:off x="4191000" y="28194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1" name="Line 14">
            <a:extLst>
              <a:ext uri="{FF2B5EF4-FFF2-40B4-BE49-F238E27FC236}">
                <a16:creationId xmlns:a16="http://schemas.microsoft.com/office/drawing/2014/main" id="{3369FFA6-1FFB-8745-AA08-E5096B017343}"/>
              </a:ext>
            </a:extLst>
          </p:cNvPr>
          <p:cNvSpPr>
            <a:spLocks noChangeShapeType="1"/>
          </p:cNvSpPr>
          <p:nvPr/>
        </p:nvSpPr>
        <p:spPr bwMode="auto">
          <a:xfrm>
            <a:off x="3810000" y="57912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2" name="Line 15">
            <a:extLst>
              <a:ext uri="{FF2B5EF4-FFF2-40B4-BE49-F238E27FC236}">
                <a16:creationId xmlns:a16="http://schemas.microsoft.com/office/drawing/2014/main" id="{3432F640-7CA5-9747-AAE5-2ABED382259E}"/>
              </a:ext>
            </a:extLst>
          </p:cNvPr>
          <p:cNvSpPr>
            <a:spLocks noChangeShapeType="1"/>
          </p:cNvSpPr>
          <p:nvPr/>
        </p:nvSpPr>
        <p:spPr bwMode="auto">
          <a:xfrm>
            <a:off x="7848600" y="60198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3" name="Line 16">
            <a:extLst>
              <a:ext uri="{FF2B5EF4-FFF2-40B4-BE49-F238E27FC236}">
                <a16:creationId xmlns:a16="http://schemas.microsoft.com/office/drawing/2014/main" id="{644B9A4E-848A-AD45-A311-CAED037551FF}"/>
              </a:ext>
            </a:extLst>
          </p:cNvPr>
          <p:cNvSpPr>
            <a:spLocks noChangeShapeType="1"/>
          </p:cNvSpPr>
          <p:nvPr/>
        </p:nvSpPr>
        <p:spPr bwMode="auto">
          <a:xfrm>
            <a:off x="8991600" y="60198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4" name="AutoShape 17">
            <a:extLst>
              <a:ext uri="{FF2B5EF4-FFF2-40B4-BE49-F238E27FC236}">
                <a16:creationId xmlns:a16="http://schemas.microsoft.com/office/drawing/2014/main" id="{1FF3EC83-C6AE-C645-BFA1-A3FB2C5DEC58}"/>
              </a:ext>
            </a:extLst>
          </p:cNvPr>
          <p:cNvSpPr>
            <a:spLocks noChangeArrowheads="1"/>
          </p:cNvSpPr>
          <p:nvPr/>
        </p:nvSpPr>
        <p:spPr bwMode="auto">
          <a:xfrm rot="10975747">
            <a:off x="3200400" y="28908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5" name="AutoShape 18">
            <a:extLst>
              <a:ext uri="{FF2B5EF4-FFF2-40B4-BE49-F238E27FC236}">
                <a16:creationId xmlns:a16="http://schemas.microsoft.com/office/drawing/2014/main" id="{6358F0F4-AC97-1D4E-BD35-312506EFBE81}"/>
              </a:ext>
            </a:extLst>
          </p:cNvPr>
          <p:cNvSpPr>
            <a:spLocks noChangeArrowheads="1"/>
          </p:cNvSpPr>
          <p:nvPr/>
        </p:nvSpPr>
        <p:spPr bwMode="auto">
          <a:xfrm rot="10975747">
            <a:off x="6477000" y="30480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6" name="AutoShape 19">
            <a:extLst>
              <a:ext uri="{FF2B5EF4-FFF2-40B4-BE49-F238E27FC236}">
                <a16:creationId xmlns:a16="http://schemas.microsoft.com/office/drawing/2014/main" id="{8FADCF11-ACB3-7640-B36F-468E9C945E30}"/>
              </a:ext>
            </a:extLst>
          </p:cNvPr>
          <p:cNvSpPr>
            <a:spLocks noChangeArrowheads="1"/>
          </p:cNvSpPr>
          <p:nvPr/>
        </p:nvSpPr>
        <p:spPr bwMode="auto">
          <a:xfrm rot="10975747">
            <a:off x="4572000" y="3276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7" name="AutoShape 20">
            <a:extLst>
              <a:ext uri="{FF2B5EF4-FFF2-40B4-BE49-F238E27FC236}">
                <a16:creationId xmlns:a16="http://schemas.microsoft.com/office/drawing/2014/main" id="{A06A9B0A-4BDC-354E-8F69-6696EF9DFDA1}"/>
              </a:ext>
            </a:extLst>
          </p:cNvPr>
          <p:cNvSpPr>
            <a:spLocks noChangeArrowheads="1"/>
          </p:cNvSpPr>
          <p:nvPr/>
        </p:nvSpPr>
        <p:spPr bwMode="auto">
          <a:xfrm rot="10975747">
            <a:off x="7086600" y="3733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8" name="AutoShape 21">
            <a:extLst>
              <a:ext uri="{FF2B5EF4-FFF2-40B4-BE49-F238E27FC236}">
                <a16:creationId xmlns:a16="http://schemas.microsoft.com/office/drawing/2014/main" id="{DC63FADE-CC89-F740-A8C0-37CE63F18E23}"/>
              </a:ext>
            </a:extLst>
          </p:cNvPr>
          <p:cNvSpPr>
            <a:spLocks noChangeArrowheads="1"/>
          </p:cNvSpPr>
          <p:nvPr/>
        </p:nvSpPr>
        <p:spPr bwMode="auto">
          <a:xfrm rot="10975747">
            <a:off x="6781800" y="4495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9" name="AutoShape 22">
            <a:extLst>
              <a:ext uri="{FF2B5EF4-FFF2-40B4-BE49-F238E27FC236}">
                <a16:creationId xmlns:a16="http://schemas.microsoft.com/office/drawing/2014/main" id="{9018ECF0-1A5F-1C45-9DAA-B5E26780CE7E}"/>
              </a:ext>
            </a:extLst>
          </p:cNvPr>
          <p:cNvSpPr>
            <a:spLocks noChangeArrowheads="1"/>
          </p:cNvSpPr>
          <p:nvPr/>
        </p:nvSpPr>
        <p:spPr bwMode="auto">
          <a:xfrm rot="10975747">
            <a:off x="4953000" y="5562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0" name="AutoShape 23">
            <a:extLst>
              <a:ext uri="{FF2B5EF4-FFF2-40B4-BE49-F238E27FC236}">
                <a16:creationId xmlns:a16="http://schemas.microsoft.com/office/drawing/2014/main" id="{E222EF3C-6E0E-634E-B4F6-F2B450ACEC2E}"/>
              </a:ext>
            </a:extLst>
          </p:cNvPr>
          <p:cNvSpPr>
            <a:spLocks noChangeArrowheads="1"/>
          </p:cNvSpPr>
          <p:nvPr/>
        </p:nvSpPr>
        <p:spPr bwMode="auto">
          <a:xfrm rot="10975747">
            <a:off x="2743200" y="5867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1" name="AutoShape 24">
            <a:extLst>
              <a:ext uri="{FF2B5EF4-FFF2-40B4-BE49-F238E27FC236}">
                <a16:creationId xmlns:a16="http://schemas.microsoft.com/office/drawing/2014/main" id="{40468143-EA8C-5D45-9AEC-5888FB9C63AB}"/>
              </a:ext>
            </a:extLst>
          </p:cNvPr>
          <p:cNvSpPr>
            <a:spLocks noChangeArrowheads="1"/>
          </p:cNvSpPr>
          <p:nvPr/>
        </p:nvSpPr>
        <p:spPr bwMode="auto">
          <a:xfrm rot="10975747">
            <a:off x="7315200" y="52530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2" name="AutoShape 25">
            <a:extLst>
              <a:ext uri="{FF2B5EF4-FFF2-40B4-BE49-F238E27FC236}">
                <a16:creationId xmlns:a16="http://schemas.microsoft.com/office/drawing/2014/main" id="{E92705C0-30AF-564B-AFBF-FE678C0E2C04}"/>
              </a:ext>
            </a:extLst>
          </p:cNvPr>
          <p:cNvSpPr>
            <a:spLocks noChangeArrowheads="1"/>
          </p:cNvSpPr>
          <p:nvPr/>
        </p:nvSpPr>
        <p:spPr bwMode="auto">
          <a:xfrm rot="10975747">
            <a:off x="7696200" y="60896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3" name="Line 26">
            <a:extLst>
              <a:ext uri="{FF2B5EF4-FFF2-40B4-BE49-F238E27FC236}">
                <a16:creationId xmlns:a16="http://schemas.microsoft.com/office/drawing/2014/main" id="{51A38717-2C23-F843-95CB-DE2EF7FF3F00}"/>
              </a:ext>
            </a:extLst>
          </p:cNvPr>
          <p:cNvSpPr>
            <a:spLocks noChangeShapeType="1"/>
          </p:cNvSpPr>
          <p:nvPr/>
        </p:nvSpPr>
        <p:spPr bwMode="auto">
          <a:xfrm>
            <a:off x="6477000" y="29718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4" name="Line 27">
            <a:extLst>
              <a:ext uri="{FF2B5EF4-FFF2-40B4-BE49-F238E27FC236}">
                <a16:creationId xmlns:a16="http://schemas.microsoft.com/office/drawing/2014/main" id="{B6F7A8EE-785D-2C47-9B6C-38A744A43DD9}"/>
              </a:ext>
            </a:extLst>
          </p:cNvPr>
          <p:cNvSpPr>
            <a:spLocks noChangeShapeType="1"/>
          </p:cNvSpPr>
          <p:nvPr/>
        </p:nvSpPr>
        <p:spPr bwMode="auto">
          <a:xfrm>
            <a:off x="4648200" y="3200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5" name="Line 28">
            <a:extLst>
              <a:ext uri="{FF2B5EF4-FFF2-40B4-BE49-F238E27FC236}">
                <a16:creationId xmlns:a16="http://schemas.microsoft.com/office/drawing/2014/main" id="{AF5115CA-CB18-0B4B-A3DD-6353CAD8B311}"/>
              </a:ext>
            </a:extLst>
          </p:cNvPr>
          <p:cNvSpPr>
            <a:spLocks noChangeShapeType="1"/>
          </p:cNvSpPr>
          <p:nvPr/>
        </p:nvSpPr>
        <p:spPr bwMode="auto">
          <a:xfrm>
            <a:off x="7162800" y="36576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6" name="Line 29">
            <a:extLst>
              <a:ext uri="{FF2B5EF4-FFF2-40B4-BE49-F238E27FC236}">
                <a16:creationId xmlns:a16="http://schemas.microsoft.com/office/drawing/2014/main" id="{343AF13D-078E-F747-8302-4A308B26E4EA}"/>
              </a:ext>
            </a:extLst>
          </p:cNvPr>
          <p:cNvSpPr>
            <a:spLocks noChangeShapeType="1"/>
          </p:cNvSpPr>
          <p:nvPr/>
        </p:nvSpPr>
        <p:spPr bwMode="auto">
          <a:xfrm>
            <a:off x="2819400" y="5791200"/>
            <a:ext cx="381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7" name="Text Box 30">
            <a:extLst>
              <a:ext uri="{FF2B5EF4-FFF2-40B4-BE49-F238E27FC236}">
                <a16:creationId xmlns:a16="http://schemas.microsoft.com/office/drawing/2014/main" id="{13F14FA5-44CB-B04D-A87D-563E4252F4D4}"/>
              </a:ext>
            </a:extLst>
          </p:cNvPr>
          <p:cNvSpPr txBox="1">
            <a:spLocks noChangeArrowheads="1"/>
          </p:cNvSpPr>
          <p:nvPr/>
        </p:nvSpPr>
        <p:spPr bwMode="auto">
          <a:xfrm>
            <a:off x="3938954" y="4686300"/>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Case window</a:t>
            </a:r>
          </a:p>
        </p:txBody>
      </p:sp>
      <p:sp>
        <p:nvSpPr>
          <p:cNvPr id="34848" name="Text Box 31">
            <a:extLst>
              <a:ext uri="{FF2B5EF4-FFF2-40B4-BE49-F238E27FC236}">
                <a16:creationId xmlns:a16="http://schemas.microsoft.com/office/drawing/2014/main" id="{0B5628F4-29DD-5041-826B-6AF20354B02D}"/>
              </a:ext>
            </a:extLst>
          </p:cNvPr>
          <p:cNvSpPr txBox="1">
            <a:spLocks noChangeArrowheads="1"/>
          </p:cNvSpPr>
          <p:nvPr/>
        </p:nvSpPr>
        <p:spPr bwMode="auto">
          <a:xfrm>
            <a:off x="1315915" y="4706263"/>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Control window</a:t>
            </a:r>
          </a:p>
        </p:txBody>
      </p:sp>
      <p:sp>
        <p:nvSpPr>
          <p:cNvPr id="34849" name="AutoShape 32">
            <a:extLst>
              <a:ext uri="{FF2B5EF4-FFF2-40B4-BE49-F238E27FC236}">
                <a16:creationId xmlns:a16="http://schemas.microsoft.com/office/drawing/2014/main" id="{DC3D3DF0-4C79-4A46-88B1-73D6C3E59DDB}"/>
              </a:ext>
            </a:extLst>
          </p:cNvPr>
          <p:cNvSpPr>
            <a:spLocks noChangeArrowheads="1"/>
          </p:cNvSpPr>
          <p:nvPr/>
        </p:nvSpPr>
        <p:spPr bwMode="auto">
          <a:xfrm>
            <a:off x="4144108" y="4668903"/>
            <a:ext cx="1600200" cy="838200"/>
          </a:xfrm>
          <a:prstGeom prst="wedgeEllipseCallout">
            <a:avLst>
              <a:gd name="adj1" fmla="val -52977"/>
              <a:gd name="adj2" fmla="val 63259"/>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50" name="AutoShape 33">
            <a:extLst>
              <a:ext uri="{FF2B5EF4-FFF2-40B4-BE49-F238E27FC236}">
                <a16:creationId xmlns:a16="http://schemas.microsoft.com/office/drawing/2014/main" id="{6BF42300-E178-C64E-9DA0-79FAC98F799D}"/>
              </a:ext>
            </a:extLst>
          </p:cNvPr>
          <p:cNvSpPr>
            <a:spLocks noChangeArrowheads="1"/>
          </p:cNvSpPr>
          <p:nvPr/>
        </p:nvSpPr>
        <p:spPr bwMode="auto">
          <a:xfrm>
            <a:off x="1447800" y="4648200"/>
            <a:ext cx="1600200" cy="838200"/>
          </a:xfrm>
          <a:prstGeom prst="wedgeEllipseCallout">
            <a:avLst>
              <a:gd name="adj1" fmla="val 29167"/>
              <a:gd name="adj2" fmla="val 67801"/>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5" name="TextBox 34">
            <a:extLst>
              <a:ext uri="{FF2B5EF4-FFF2-40B4-BE49-F238E27FC236}">
                <a16:creationId xmlns:a16="http://schemas.microsoft.com/office/drawing/2014/main" id="{B4E7AB39-CFDB-1E4E-AC1A-046A2EC6F060}"/>
              </a:ext>
            </a:extLst>
          </p:cNvPr>
          <p:cNvSpPr txBox="1">
            <a:spLocks noChangeArrowheads="1"/>
          </p:cNvSpPr>
          <p:nvPr/>
        </p:nvSpPr>
        <p:spPr bwMode="auto">
          <a:xfrm>
            <a:off x="574431" y="1527296"/>
            <a:ext cx="110431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 the individual as the unit of stratum formation, all the individuals for whom no event is recorded (all strata in which no event occurs) drop out of the analysis. </a:t>
            </a:r>
          </a:p>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Enormous implications for data gathering and cost.</a:t>
            </a:r>
          </a:p>
        </p:txBody>
      </p:sp>
      <p:sp>
        <p:nvSpPr>
          <p:cNvPr id="36" name="Rectangle 2">
            <a:extLst>
              <a:ext uri="{FF2B5EF4-FFF2-40B4-BE49-F238E27FC236}">
                <a16:creationId xmlns:a16="http://schemas.microsoft.com/office/drawing/2014/main" id="{997999B5-774B-BC4E-9E75-A59CC55DBBEF}"/>
              </a:ext>
            </a:extLst>
          </p:cNvPr>
          <p:cNvSpPr txBox="1">
            <a:spLocks noChangeArrowheads="1"/>
          </p:cNvSpPr>
          <p:nvPr/>
        </p:nvSpPr>
        <p:spPr>
          <a:xfrm>
            <a:off x="381000" y="585256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2800"/>
              <a:t>Final product: Matched sets of person-days</a:t>
            </a:r>
            <a:endParaRPr lang="en-US" altLang="en-US" sz="4000" dirty="0"/>
          </a:p>
        </p:txBody>
      </p:sp>
    </p:spTree>
    <p:extLst>
      <p:ext uri="{BB962C8B-B14F-4D97-AF65-F5344CB8AC3E}">
        <p14:creationId xmlns:p14="http://schemas.microsoft.com/office/powerpoint/2010/main" val="2721761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PQuestion">
            <a:extLst>
              <a:ext uri="{FF2B5EF4-FFF2-40B4-BE49-F238E27FC236}">
                <a16:creationId xmlns:a16="http://schemas.microsoft.com/office/drawing/2014/main" id="{D9A49DD0-FC20-8749-B660-DED05DDB437E}"/>
              </a:ext>
            </a:extLst>
          </p:cNvPr>
          <p:cNvSpPr>
            <a:spLocks noGrp="1" noChangeArrowheads="1"/>
          </p:cNvSpPr>
          <p:nvPr>
            <p:ph type="title"/>
          </p:nvPr>
        </p:nvSpPr>
        <p:spPr>
          <a:xfrm>
            <a:off x="598854" y="381000"/>
            <a:ext cx="11092960" cy="1371600"/>
          </a:xfrm>
        </p:spPr>
        <p:txBody>
          <a:bodyPr/>
          <a:lstStyle/>
          <a:p>
            <a:pPr algn="l"/>
            <a:r>
              <a:rPr lang="en-US" altLang="en-US" sz="2800" dirty="0"/>
              <a:t>Case-crossover studies require historical exposure data from cases, but not from anyone else in the source population.</a:t>
            </a:r>
          </a:p>
        </p:txBody>
      </p:sp>
      <p:sp>
        <p:nvSpPr>
          <p:cNvPr id="40963" name="TPAnswers">
            <a:extLst>
              <a:ext uri="{FF2B5EF4-FFF2-40B4-BE49-F238E27FC236}">
                <a16:creationId xmlns:a16="http://schemas.microsoft.com/office/drawing/2014/main" id="{BDCCA98F-4AAF-AC4A-8B1C-CDE9E3492358}"/>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b="0" dirty="0"/>
              <a:t>True</a:t>
            </a:r>
          </a:p>
          <a:p>
            <a:pPr marL="514350" indent="-514350">
              <a:lnSpc>
                <a:spcPct val="120000"/>
              </a:lnSpc>
              <a:buFont typeface="Wingdings" pitchFamily="2" charset="2"/>
              <a:buAutoNum type="alphaUcPeriod"/>
            </a:pPr>
            <a:r>
              <a:rPr lang="en-US" altLang="en-US" b="0" dirty="0"/>
              <a:t>False</a:t>
            </a:r>
          </a:p>
        </p:txBody>
      </p:sp>
      <p:sp>
        <p:nvSpPr>
          <p:cNvPr id="40964" name="Slide Number Placeholder 4">
            <a:extLst>
              <a:ext uri="{FF2B5EF4-FFF2-40B4-BE49-F238E27FC236}">
                <a16:creationId xmlns:a16="http://schemas.microsoft.com/office/drawing/2014/main" id="{5A74353A-B7FC-CF4C-8ADF-73B335FEACCB}"/>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FEBDE77-DDF5-164B-8DC1-317FF12C50F3}" type="slidenum">
              <a:rPr lang="en-US" altLang="en-US" sz="1200" b="0">
                <a:latin typeface="Arial" panose="020B0604020202020204" pitchFamily="34" charset="0"/>
              </a:rPr>
              <a:pPr>
                <a:spcBef>
                  <a:spcPct val="0"/>
                </a:spcBef>
                <a:buFontTx/>
                <a:buNone/>
              </a:pPr>
              <a:t>16</a:t>
            </a:fld>
            <a:endParaRPr lang="en-US" altLang="en-US" sz="1200" b="0">
              <a:latin typeface="Arial" panose="020B0604020202020204" pitchFamily="34" charset="0"/>
            </a:endParaRPr>
          </a:p>
        </p:txBody>
      </p:sp>
      <p:sp>
        <p:nvSpPr>
          <p:cNvPr id="7" name="TPChart" descr="True got 0.5, False got 0.5, ">
            <a:extLst>
              <a:ext uri="{FF2B5EF4-FFF2-40B4-BE49-F238E27FC236}">
                <a16:creationId xmlns:a16="http://schemas.microsoft.com/office/drawing/2014/main" id="{953F8DBC-5DC6-6D47-AC24-1AD2AA906C56}"/>
              </a:ext>
            </a:extLst>
          </p:cNvPr>
          <p:cNvSpPr>
            <a:spLocks noChangeArrowheads="1"/>
          </p:cNvSpPr>
          <p:nvPr>
            <p:custDataLst>
              <p:tags r:id="rId3"/>
            </p:custDataLst>
          </p:nvPr>
        </p:nvSpPr>
        <p:spPr bwMode="auto">
          <a:xfrm>
            <a:off x="6032500" y="1600200"/>
            <a:ext cx="4572000" cy="5143500"/>
          </a:xfrm>
          <a:prstGeom prst="rect">
            <a:avLst/>
          </a:prstGeom>
          <a:blipFill dpi="0" rotWithShape="1">
            <a:blip r:embed="rId6"/>
            <a:srcRect/>
            <a:stretch>
              <a:fillRect/>
            </a:stretch>
          </a:blip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pPr algn="ctr" eaLnBrk="1" hangingPunct="1"/>
            <a:endParaRPr lang="en-US" altLang="en-US"/>
          </a:p>
        </p:txBody>
      </p:sp>
      <p:sp>
        <p:nvSpPr>
          <p:cNvPr id="2" name="TPPolling">
            <a:extLst>
              <a:ext uri="{FF2B5EF4-FFF2-40B4-BE49-F238E27FC236}">
                <a16:creationId xmlns:a16="http://schemas.microsoft.com/office/drawing/2014/main" id="{B48C29D8-BB04-FD4A-BDD1-055219706089}"/>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2129945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A85D7B7-A07F-8C48-9C2E-F8CB03B2A691}"/>
              </a:ext>
            </a:extLst>
          </p:cNvPr>
          <p:cNvSpPr>
            <a:spLocks noGrp="1" noChangeArrowheads="1"/>
          </p:cNvSpPr>
          <p:nvPr>
            <p:ph type="title"/>
          </p:nvPr>
        </p:nvSpPr>
        <p:spPr/>
        <p:txBody>
          <a:bodyPr/>
          <a:lstStyle/>
          <a:p>
            <a:pPr eaLnBrk="1" hangingPunct="1"/>
            <a:r>
              <a:rPr lang="en-US" altLang="en-US"/>
              <a:t>Case-Crossover Approach</a:t>
            </a:r>
          </a:p>
        </p:txBody>
      </p:sp>
      <p:sp>
        <p:nvSpPr>
          <p:cNvPr id="46083" name="Content Placeholder 2">
            <a:extLst>
              <a:ext uri="{FF2B5EF4-FFF2-40B4-BE49-F238E27FC236}">
                <a16:creationId xmlns:a16="http://schemas.microsoft.com/office/drawing/2014/main" id="{40BB7F70-2393-EA48-BA97-041E97DF8797}"/>
              </a:ext>
            </a:extLst>
          </p:cNvPr>
          <p:cNvSpPr>
            <a:spLocks noGrp="1" noChangeArrowheads="1"/>
          </p:cNvSpPr>
          <p:nvPr>
            <p:ph idx="1"/>
          </p:nvPr>
        </p:nvSpPr>
        <p:spPr>
          <a:xfrm>
            <a:off x="838200" y="2133600"/>
            <a:ext cx="10873154" cy="38862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Identify a sample of cases from the underlying population base of interest</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For each case, identify the presence or absence of the exposure during the postulated case window</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Effect period (trigger period, hazard period</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the period during which one desires to assess the effect of the exposure on the outcome</a:t>
            </a:r>
          </a:p>
        </p:txBody>
      </p:sp>
      <p:sp>
        <p:nvSpPr>
          <p:cNvPr id="46084" name="Slide Number Placeholder 3">
            <a:extLst>
              <a:ext uri="{FF2B5EF4-FFF2-40B4-BE49-F238E27FC236}">
                <a16:creationId xmlns:a16="http://schemas.microsoft.com/office/drawing/2014/main" id="{1C36B87E-2FBF-F449-9A3C-53E9A3EC1577}"/>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11801C6A-3B33-864C-9751-0323009C0326}" type="slidenum">
              <a:rPr lang="en-US" altLang="en-US" sz="1200" b="0">
                <a:latin typeface="Verdana" panose="020B0604030504040204" pitchFamily="34" charset="0"/>
                <a:ea typeface="MS PGothic" panose="020B0600070205080204" pitchFamily="34" charset="-128"/>
              </a:rPr>
              <a:pPr algn="l">
                <a:spcBef>
                  <a:spcPct val="0"/>
                </a:spcBef>
                <a:buFontTx/>
                <a:buNone/>
              </a:pPr>
              <a:t>17</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87425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36586A0-0FC8-AF47-9FB0-1D29C00D2BEF}"/>
              </a:ext>
            </a:extLst>
          </p:cNvPr>
          <p:cNvSpPr>
            <a:spLocks noGrp="1" noChangeArrowheads="1"/>
          </p:cNvSpPr>
          <p:nvPr>
            <p:ph type="title"/>
          </p:nvPr>
        </p:nvSpPr>
        <p:spPr/>
        <p:txBody>
          <a:bodyPr/>
          <a:lstStyle/>
          <a:p>
            <a:pPr eaLnBrk="1" hangingPunct="1"/>
            <a:r>
              <a:rPr lang="en-US" altLang="en-US"/>
              <a:t>Case-Crossover Approach</a:t>
            </a:r>
          </a:p>
        </p:txBody>
      </p:sp>
      <p:sp>
        <p:nvSpPr>
          <p:cNvPr id="48131" name="Content Placeholder 2">
            <a:extLst>
              <a:ext uri="{FF2B5EF4-FFF2-40B4-BE49-F238E27FC236}">
                <a16:creationId xmlns:a16="http://schemas.microsoft.com/office/drawing/2014/main" id="{4AAB3062-45DF-A344-A19A-CA06E8901997}"/>
              </a:ext>
            </a:extLst>
          </p:cNvPr>
          <p:cNvSpPr>
            <a:spLocks noGrp="1" noChangeArrowheads="1"/>
          </p:cNvSpPr>
          <p:nvPr>
            <p:ph idx="1"/>
          </p:nvPr>
        </p:nvSpPr>
        <p:spPr>
          <a:xfrm>
            <a:off x="838199" y="2057400"/>
            <a:ext cx="10515599" cy="3886200"/>
          </a:xfrm>
        </p:spPr>
        <p:txBody>
          <a:bodyPr>
            <a:noAutofit/>
          </a:bodyPr>
          <a:lstStyle/>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Identify the “expected” exposure in the case window from:</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Occurrence of exposure during 1+ comparable times (</a:t>
            </a:r>
            <a:r>
              <a:rPr lang="en-US" altLang="en-US" sz="2200" b="1" dirty="0">
                <a:latin typeface="Helvetica Neue" panose="02000503000000020004" pitchFamily="2" charset="0"/>
                <a:ea typeface="Helvetica Neue" panose="02000503000000020004" pitchFamily="2" charset="0"/>
                <a:cs typeface="Helvetica Neue" panose="02000503000000020004" pitchFamily="2" charset="0"/>
              </a:rPr>
              <a:t>control windows</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exposure during same period as when event occurred, usually in the past (previous day, week, etc.)</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Usual frequency of exposure over a long time</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proportion of time exposed in the last week or year</a:t>
            </a:r>
          </a:p>
          <a:p>
            <a:pPr lvl="2" eaLnBrk="1" hangingPunct="1">
              <a:spcBef>
                <a:spcPct val="0"/>
              </a:spcBef>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Summarize Observed to Expected ratio across all cases. Use Mantel </a:t>
            </a:r>
            <a:r>
              <a:rPr lang="en-US" altLang="en-US" sz="220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OR to estimate rate ratio for exposure-disease relation during the </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r>
              <a:rPr lang="en-US" altLang="ja-JP" sz="2200" dirty="0">
                <a:latin typeface="Helvetica Neue" panose="02000503000000020004" pitchFamily="2" charset="0"/>
                <a:ea typeface="Helvetica Neue" panose="02000503000000020004" pitchFamily="2" charset="0"/>
                <a:cs typeface="Helvetica Neue" panose="02000503000000020004" pitchFamily="2" charset="0"/>
              </a:rPr>
              <a:t>effect period</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spcAft>
                <a:spcPts val="600"/>
              </a:spcAft>
              <a:buFontTx/>
              <a:buNone/>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a:t>
            </a:r>
          </a:p>
          <a:p>
            <a:pPr eaLnBrk="1" hangingPunct="1">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8132" name="Slide Number Placeholder 3">
            <a:extLst>
              <a:ext uri="{FF2B5EF4-FFF2-40B4-BE49-F238E27FC236}">
                <a16:creationId xmlns:a16="http://schemas.microsoft.com/office/drawing/2014/main" id="{2A116652-BC43-DB43-9D82-D204E9CC6099}"/>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89A26D12-1619-1F4F-AD97-7D3ADB55050C}" type="slidenum">
              <a:rPr lang="en-US" altLang="en-US" sz="1200" b="0">
                <a:latin typeface="Verdana" panose="020B0604030504040204" pitchFamily="34" charset="0"/>
                <a:ea typeface="MS PGothic" panose="020B0600070205080204" pitchFamily="34" charset="-128"/>
              </a:rPr>
              <a:pPr algn="l">
                <a:spcBef>
                  <a:spcPct val="0"/>
                </a:spcBef>
                <a:buFontTx/>
                <a:buNone/>
              </a:pPr>
              <a:t>18</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10859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a:extLst>
              <a:ext uri="{FF2B5EF4-FFF2-40B4-BE49-F238E27FC236}">
                <a16:creationId xmlns:a16="http://schemas.microsoft.com/office/drawing/2014/main" id="{7A9331B4-E5C2-AD44-A173-80693C6B914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45956C-9B41-EE4F-9FBA-2FD69DE5AF85}" type="slidenum">
              <a:rPr lang="en-US" altLang="en-US" sz="1400" b="0">
                <a:latin typeface="Times New Roman" panose="02020603050405020304" pitchFamily="18" charset="0"/>
              </a:rPr>
              <a:pPr>
                <a:spcBef>
                  <a:spcPct val="0"/>
                </a:spcBef>
                <a:buFontTx/>
                <a:buNone/>
              </a:pPr>
              <a:t>19</a:t>
            </a:fld>
            <a:endParaRPr lang="en-US" altLang="en-US" sz="1400" b="0">
              <a:latin typeface="Times New Roman" panose="02020603050405020304" pitchFamily="18" charset="0"/>
            </a:endParaRPr>
          </a:p>
        </p:txBody>
      </p:sp>
      <p:sp>
        <p:nvSpPr>
          <p:cNvPr id="51203" name="Rectangle 2">
            <a:extLst>
              <a:ext uri="{FF2B5EF4-FFF2-40B4-BE49-F238E27FC236}">
                <a16:creationId xmlns:a16="http://schemas.microsoft.com/office/drawing/2014/main" id="{D5CD1E93-9268-B64B-9BCA-1AB6B914D3A6}"/>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1204" name="Freeform 3">
            <a:extLst>
              <a:ext uri="{FF2B5EF4-FFF2-40B4-BE49-F238E27FC236}">
                <a16:creationId xmlns:a16="http://schemas.microsoft.com/office/drawing/2014/main" id="{810FF9BC-6097-A04D-8736-3CADE67018FE}"/>
              </a:ext>
            </a:extLst>
          </p:cNvPr>
          <p:cNvSpPr>
            <a:spLocks/>
          </p:cNvSpPr>
          <p:nvPr/>
        </p:nvSpPr>
        <p:spPr bwMode="auto">
          <a:xfrm>
            <a:off x="4137026" y="3040063"/>
            <a:ext cx="5853113" cy="2005012"/>
          </a:xfrm>
          <a:custGeom>
            <a:avLst/>
            <a:gdLst>
              <a:gd name="T0" fmla="*/ 2147483646 w 3687"/>
              <a:gd name="T1" fmla="*/ 2147483646 h 1263"/>
              <a:gd name="T2" fmla="*/ 2147483646 w 3687"/>
              <a:gd name="T3" fmla="*/ 2147483646 h 1263"/>
              <a:gd name="T4" fmla="*/ 2147483646 w 3687"/>
              <a:gd name="T5" fmla="*/ 2147483646 h 1263"/>
              <a:gd name="T6" fmla="*/ 2147483646 w 3687"/>
              <a:gd name="T7" fmla="*/ 2147483646 h 1263"/>
              <a:gd name="T8" fmla="*/ 2147483646 w 3687"/>
              <a:gd name="T9" fmla="*/ 2147483646 h 1263"/>
              <a:gd name="T10" fmla="*/ 2147483646 w 3687"/>
              <a:gd name="T11" fmla="*/ 2147483646 h 1263"/>
              <a:gd name="T12" fmla="*/ 2147483646 w 3687"/>
              <a:gd name="T13" fmla="*/ 2147483646 h 1263"/>
              <a:gd name="T14" fmla="*/ 2147483646 w 3687"/>
              <a:gd name="T15" fmla="*/ 2147483646 h 1263"/>
              <a:gd name="T16" fmla="*/ 2147483646 w 3687"/>
              <a:gd name="T17" fmla="*/ 2147483646 h 1263"/>
              <a:gd name="T18" fmla="*/ 2147483646 w 3687"/>
              <a:gd name="T19" fmla="*/ 2147483646 h 1263"/>
              <a:gd name="T20" fmla="*/ 2147483646 w 3687"/>
              <a:gd name="T21" fmla="*/ 2147483646 h 1263"/>
              <a:gd name="T22" fmla="*/ 2147483646 w 3687"/>
              <a:gd name="T23" fmla="*/ 2147483646 h 1263"/>
              <a:gd name="T24" fmla="*/ 2147483646 w 3687"/>
              <a:gd name="T25" fmla="*/ 2147483646 h 1263"/>
              <a:gd name="T26" fmla="*/ 2147483646 w 3687"/>
              <a:gd name="T27" fmla="*/ 2147483646 h 1263"/>
              <a:gd name="T28" fmla="*/ 2147483646 w 3687"/>
              <a:gd name="T29" fmla="*/ 2147483646 h 1263"/>
              <a:gd name="T30" fmla="*/ 2147483646 w 3687"/>
              <a:gd name="T31" fmla="*/ 2147483646 h 1263"/>
              <a:gd name="T32" fmla="*/ 2147483646 w 3687"/>
              <a:gd name="T33" fmla="*/ 2147483646 h 1263"/>
              <a:gd name="T34" fmla="*/ 2147483646 w 3687"/>
              <a:gd name="T35" fmla="*/ 2147483646 h 1263"/>
              <a:gd name="T36" fmla="*/ 2147483646 w 3687"/>
              <a:gd name="T37" fmla="*/ 2147483646 h 1263"/>
              <a:gd name="T38" fmla="*/ 2147483646 w 3687"/>
              <a:gd name="T39" fmla="*/ 2147483646 h 1263"/>
              <a:gd name="T40" fmla="*/ 2147483646 w 3687"/>
              <a:gd name="T41" fmla="*/ 2147483646 h 1263"/>
              <a:gd name="T42" fmla="*/ 2147483646 w 3687"/>
              <a:gd name="T43" fmla="*/ 2147483646 h 1263"/>
              <a:gd name="T44" fmla="*/ 2147483646 w 3687"/>
              <a:gd name="T45" fmla="*/ 2147483646 h 1263"/>
              <a:gd name="T46" fmla="*/ 2147483646 w 3687"/>
              <a:gd name="T47" fmla="*/ 2147483646 h 1263"/>
              <a:gd name="T48" fmla="*/ 2147483646 w 3687"/>
              <a:gd name="T49" fmla="*/ 2147483646 h 1263"/>
              <a:gd name="T50" fmla="*/ 2147483646 w 3687"/>
              <a:gd name="T51" fmla="*/ 2147483646 h 1263"/>
              <a:gd name="T52" fmla="*/ 2147483646 w 3687"/>
              <a:gd name="T53" fmla="*/ 2147483646 h 1263"/>
              <a:gd name="T54" fmla="*/ 2147483646 w 3687"/>
              <a:gd name="T55" fmla="*/ 2147483646 h 1263"/>
              <a:gd name="T56" fmla="*/ 2147483646 w 3687"/>
              <a:gd name="T57" fmla="*/ 2147483646 h 1263"/>
              <a:gd name="T58" fmla="*/ 2147483646 w 3687"/>
              <a:gd name="T59" fmla="*/ 2147483646 h 1263"/>
              <a:gd name="T60" fmla="*/ 2147483646 w 3687"/>
              <a:gd name="T61" fmla="*/ 2147483646 h 1263"/>
              <a:gd name="T62" fmla="*/ 2147483646 w 3687"/>
              <a:gd name="T63" fmla="*/ 2147483646 h 1263"/>
              <a:gd name="T64" fmla="*/ 2147483646 w 3687"/>
              <a:gd name="T65" fmla="*/ 2147483646 h 1263"/>
              <a:gd name="T66" fmla="*/ 2147483646 w 3687"/>
              <a:gd name="T67" fmla="*/ 2147483646 h 1263"/>
              <a:gd name="T68" fmla="*/ 2147483646 w 3687"/>
              <a:gd name="T69" fmla="*/ 2147483646 h 1263"/>
              <a:gd name="T70" fmla="*/ 2147483646 w 3687"/>
              <a:gd name="T71" fmla="*/ 2147483646 h 1263"/>
              <a:gd name="T72" fmla="*/ 2147483646 w 3687"/>
              <a:gd name="T73" fmla="*/ 2147483646 h 1263"/>
              <a:gd name="T74" fmla="*/ 2147483646 w 3687"/>
              <a:gd name="T75" fmla="*/ 2147483646 h 1263"/>
              <a:gd name="T76" fmla="*/ 2147483646 w 3687"/>
              <a:gd name="T77" fmla="*/ 2147483646 h 1263"/>
              <a:gd name="T78" fmla="*/ 2147483646 w 3687"/>
              <a:gd name="T79" fmla="*/ 2147483646 h 1263"/>
              <a:gd name="T80" fmla="*/ 2147483646 w 3687"/>
              <a:gd name="T81" fmla="*/ 2147483646 h 1263"/>
              <a:gd name="T82" fmla="*/ 2147483646 w 3687"/>
              <a:gd name="T83" fmla="*/ 0 h 1263"/>
              <a:gd name="T84" fmla="*/ 2147483646 w 3687"/>
              <a:gd name="T85" fmla="*/ 2147483646 h 1263"/>
              <a:gd name="T86" fmla="*/ 2147483646 w 3687"/>
              <a:gd name="T87" fmla="*/ 2147483646 h 1263"/>
              <a:gd name="T88" fmla="*/ 2147483646 w 3687"/>
              <a:gd name="T89" fmla="*/ 2147483646 h 1263"/>
              <a:gd name="T90" fmla="*/ 2147483646 w 3687"/>
              <a:gd name="T91" fmla="*/ 2147483646 h 1263"/>
              <a:gd name="T92" fmla="*/ 2147483646 w 3687"/>
              <a:gd name="T93" fmla="*/ 2147483646 h 1263"/>
              <a:gd name="T94" fmla="*/ 2147483646 w 3687"/>
              <a:gd name="T95" fmla="*/ 2147483646 h 1263"/>
              <a:gd name="T96" fmla="*/ 2147483646 w 3687"/>
              <a:gd name="T97" fmla="*/ 2147483646 h 1263"/>
              <a:gd name="T98" fmla="*/ 2147483646 w 3687"/>
              <a:gd name="T99" fmla="*/ 2147483646 h 1263"/>
              <a:gd name="T100" fmla="*/ 2147483646 w 3687"/>
              <a:gd name="T101" fmla="*/ 2147483646 h 1263"/>
              <a:gd name="T102" fmla="*/ 2147483646 w 3687"/>
              <a:gd name="T103" fmla="*/ 2147483646 h 1263"/>
              <a:gd name="T104" fmla="*/ 2147483646 w 3687"/>
              <a:gd name="T105" fmla="*/ 2147483646 h 1263"/>
              <a:gd name="T106" fmla="*/ 2147483646 w 3687"/>
              <a:gd name="T107" fmla="*/ 2147483646 h 1263"/>
              <a:gd name="T108" fmla="*/ 2147483646 w 3687"/>
              <a:gd name="T109" fmla="*/ 2147483646 h 126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687" h="1263">
                <a:moveTo>
                  <a:pt x="0" y="1229"/>
                </a:moveTo>
                <a:lnTo>
                  <a:pt x="15" y="1258"/>
                </a:lnTo>
                <a:lnTo>
                  <a:pt x="43" y="1248"/>
                </a:lnTo>
                <a:lnTo>
                  <a:pt x="29" y="1234"/>
                </a:lnTo>
                <a:lnTo>
                  <a:pt x="29" y="1253"/>
                </a:lnTo>
                <a:lnTo>
                  <a:pt x="67" y="1243"/>
                </a:lnTo>
                <a:lnTo>
                  <a:pt x="111" y="1239"/>
                </a:lnTo>
                <a:lnTo>
                  <a:pt x="159" y="1229"/>
                </a:lnTo>
                <a:lnTo>
                  <a:pt x="207" y="1215"/>
                </a:lnTo>
                <a:lnTo>
                  <a:pt x="216" y="1210"/>
                </a:lnTo>
                <a:lnTo>
                  <a:pt x="264" y="1186"/>
                </a:lnTo>
                <a:lnTo>
                  <a:pt x="308" y="1157"/>
                </a:lnTo>
                <a:lnTo>
                  <a:pt x="346" y="1119"/>
                </a:lnTo>
                <a:lnTo>
                  <a:pt x="370" y="1071"/>
                </a:lnTo>
                <a:lnTo>
                  <a:pt x="375" y="1056"/>
                </a:lnTo>
                <a:lnTo>
                  <a:pt x="399" y="994"/>
                </a:lnTo>
                <a:lnTo>
                  <a:pt x="423" y="922"/>
                </a:lnTo>
                <a:lnTo>
                  <a:pt x="442" y="840"/>
                </a:lnTo>
                <a:lnTo>
                  <a:pt x="456" y="763"/>
                </a:lnTo>
                <a:lnTo>
                  <a:pt x="476" y="682"/>
                </a:lnTo>
                <a:lnTo>
                  <a:pt x="495" y="615"/>
                </a:lnTo>
                <a:lnTo>
                  <a:pt x="509" y="557"/>
                </a:lnTo>
                <a:lnTo>
                  <a:pt x="528" y="500"/>
                </a:lnTo>
                <a:lnTo>
                  <a:pt x="548" y="456"/>
                </a:lnTo>
                <a:lnTo>
                  <a:pt x="576" y="375"/>
                </a:lnTo>
                <a:lnTo>
                  <a:pt x="562" y="375"/>
                </a:lnTo>
                <a:lnTo>
                  <a:pt x="572" y="384"/>
                </a:lnTo>
                <a:lnTo>
                  <a:pt x="591" y="346"/>
                </a:lnTo>
                <a:lnTo>
                  <a:pt x="610" y="312"/>
                </a:lnTo>
                <a:lnTo>
                  <a:pt x="639" y="279"/>
                </a:lnTo>
                <a:lnTo>
                  <a:pt x="672" y="250"/>
                </a:lnTo>
                <a:lnTo>
                  <a:pt x="711" y="216"/>
                </a:lnTo>
                <a:lnTo>
                  <a:pt x="759" y="183"/>
                </a:lnTo>
                <a:lnTo>
                  <a:pt x="812" y="154"/>
                </a:lnTo>
                <a:lnTo>
                  <a:pt x="864" y="125"/>
                </a:lnTo>
                <a:lnTo>
                  <a:pt x="980" y="82"/>
                </a:lnTo>
                <a:lnTo>
                  <a:pt x="965" y="68"/>
                </a:lnTo>
                <a:lnTo>
                  <a:pt x="965" y="87"/>
                </a:lnTo>
                <a:lnTo>
                  <a:pt x="1018" y="68"/>
                </a:lnTo>
                <a:lnTo>
                  <a:pt x="1066" y="48"/>
                </a:lnTo>
                <a:lnTo>
                  <a:pt x="1100" y="39"/>
                </a:lnTo>
                <a:lnTo>
                  <a:pt x="1138" y="34"/>
                </a:lnTo>
                <a:lnTo>
                  <a:pt x="1200" y="34"/>
                </a:lnTo>
                <a:lnTo>
                  <a:pt x="1263" y="48"/>
                </a:lnTo>
                <a:lnTo>
                  <a:pt x="1325" y="63"/>
                </a:lnTo>
                <a:lnTo>
                  <a:pt x="1330" y="63"/>
                </a:lnTo>
                <a:lnTo>
                  <a:pt x="1412" y="92"/>
                </a:lnTo>
                <a:lnTo>
                  <a:pt x="1493" y="125"/>
                </a:lnTo>
                <a:lnTo>
                  <a:pt x="1493" y="106"/>
                </a:lnTo>
                <a:lnTo>
                  <a:pt x="1484" y="120"/>
                </a:lnTo>
                <a:lnTo>
                  <a:pt x="1565" y="159"/>
                </a:lnTo>
                <a:lnTo>
                  <a:pt x="1642" y="207"/>
                </a:lnTo>
                <a:lnTo>
                  <a:pt x="1704" y="255"/>
                </a:lnTo>
                <a:lnTo>
                  <a:pt x="1762" y="312"/>
                </a:lnTo>
                <a:lnTo>
                  <a:pt x="1815" y="380"/>
                </a:lnTo>
                <a:lnTo>
                  <a:pt x="1877" y="447"/>
                </a:lnTo>
                <a:lnTo>
                  <a:pt x="1940" y="514"/>
                </a:lnTo>
                <a:lnTo>
                  <a:pt x="2007" y="586"/>
                </a:lnTo>
                <a:lnTo>
                  <a:pt x="2074" y="663"/>
                </a:lnTo>
                <a:lnTo>
                  <a:pt x="2151" y="735"/>
                </a:lnTo>
                <a:lnTo>
                  <a:pt x="2304" y="855"/>
                </a:lnTo>
                <a:lnTo>
                  <a:pt x="2477" y="970"/>
                </a:lnTo>
                <a:lnTo>
                  <a:pt x="2564" y="1023"/>
                </a:lnTo>
                <a:lnTo>
                  <a:pt x="2660" y="1075"/>
                </a:lnTo>
                <a:lnTo>
                  <a:pt x="2756" y="1123"/>
                </a:lnTo>
                <a:lnTo>
                  <a:pt x="2770" y="1128"/>
                </a:lnTo>
                <a:lnTo>
                  <a:pt x="2852" y="1162"/>
                </a:lnTo>
                <a:lnTo>
                  <a:pt x="2895" y="1176"/>
                </a:lnTo>
                <a:lnTo>
                  <a:pt x="2924" y="1186"/>
                </a:lnTo>
                <a:lnTo>
                  <a:pt x="2981" y="1200"/>
                </a:lnTo>
                <a:lnTo>
                  <a:pt x="3010" y="1200"/>
                </a:lnTo>
                <a:lnTo>
                  <a:pt x="3044" y="1205"/>
                </a:lnTo>
                <a:lnTo>
                  <a:pt x="3082" y="1210"/>
                </a:lnTo>
                <a:lnTo>
                  <a:pt x="3130" y="1215"/>
                </a:lnTo>
                <a:lnTo>
                  <a:pt x="3188" y="1219"/>
                </a:lnTo>
                <a:lnTo>
                  <a:pt x="3260" y="1229"/>
                </a:lnTo>
                <a:lnTo>
                  <a:pt x="3332" y="1234"/>
                </a:lnTo>
                <a:lnTo>
                  <a:pt x="3413" y="1243"/>
                </a:lnTo>
                <a:lnTo>
                  <a:pt x="3490" y="1248"/>
                </a:lnTo>
                <a:lnTo>
                  <a:pt x="3567" y="1258"/>
                </a:lnTo>
                <a:lnTo>
                  <a:pt x="3629" y="1258"/>
                </a:lnTo>
                <a:lnTo>
                  <a:pt x="3687" y="1263"/>
                </a:lnTo>
                <a:lnTo>
                  <a:pt x="3687" y="1229"/>
                </a:lnTo>
                <a:lnTo>
                  <a:pt x="3629" y="1224"/>
                </a:lnTo>
                <a:lnTo>
                  <a:pt x="3567" y="1224"/>
                </a:lnTo>
                <a:lnTo>
                  <a:pt x="3490" y="1215"/>
                </a:lnTo>
                <a:lnTo>
                  <a:pt x="3413" y="1210"/>
                </a:lnTo>
                <a:lnTo>
                  <a:pt x="3332" y="1200"/>
                </a:lnTo>
                <a:lnTo>
                  <a:pt x="3260" y="1195"/>
                </a:lnTo>
                <a:lnTo>
                  <a:pt x="3188" y="1186"/>
                </a:lnTo>
                <a:lnTo>
                  <a:pt x="3135" y="1181"/>
                </a:lnTo>
                <a:lnTo>
                  <a:pt x="3082" y="1176"/>
                </a:lnTo>
                <a:lnTo>
                  <a:pt x="3044" y="1171"/>
                </a:lnTo>
                <a:lnTo>
                  <a:pt x="3010" y="1167"/>
                </a:lnTo>
                <a:lnTo>
                  <a:pt x="2981" y="1167"/>
                </a:lnTo>
                <a:lnTo>
                  <a:pt x="2924" y="1152"/>
                </a:lnTo>
                <a:lnTo>
                  <a:pt x="2895" y="1143"/>
                </a:lnTo>
                <a:lnTo>
                  <a:pt x="2861" y="1133"/>
                </a:lnTo>
                <a:lnTo>
                  <a:pt x="2770" y="1095"/>
                </a:lnTo>
                <a:lnTo>
                  <a:pt x="2770" y="1114"/>
                </a:lnTo>
                <a:lnTo>
                  <a:pt x="2780" y="1099"/>
                </a:lnTo>
                <a:lnTo>
                  <a:pt x="2684" y="1051"/>
                </a:lnTo>
                <a:lnTo>
                  <a:pt x="2588" y="999"/>
                </a:lnTo>
                <a:lnTo>
                  <a:pt x="2496" y="946"/>
                </a:lnTo>
                <a:lnTo>
                  <a:pt x="2328" y="831"/>
                </a:lnTo>
                <a:lnTo>
                  <a:pt x="2170" y="711"/>
                </a:lnTo>
                <a:lnTo>
                  <a:pt x="2160" y="720"/>
                </a:lnTo>
                <a:lnTo>
                  <a:pt x="2175" y="711"/>
                </a:lnTo>
                <a:lnTo>
                  <a:pt x="2098" y="639"/>
                </a:lnTo>
                <a:lnTo>
                  <a:pt x="2031" y="562"/>
                </a:lnTo>
                <a:lnTo>
                  <a:pt x="1964" y="490"/>
                </a:lnTo>
                <a:lnTo>
                  <a:pt x="1901" y="423"/>
                </a:lnTo>
                <a:lnTo>
                  <a:pt x="1839" y="356"/>
                </a:lnTo>
                <a:lnTo>
                  <a:pt x="1786" y="288"/>
                </a:lnTo>
                <a:lnTo>
                  <a:pt x="1728" y="231"/>
                </a:lnTo>
                <a:lnTo>
                  <a:pt x="1661" y="183"/>
                </a:lnTo>
                <a:lnTo>
                  <a:pt x="1589" y="135"/>
                </a:lnTo>
                <a:lnTo>
                  <a:pt x="1508" y="96"/>
                </a:lnTo>
                <a:lnTo>
                  <a:pt x="1493" y="92"/>
                </a:lnTo>
                <a:lnTo>
                  <a:pt x="1412" y="58"/>
                </a:lnTo>
                <a:lnTo>
                  <a:pt x="1335" y="34"/>
                </a:lnTo>
                <a:lnTo>
                  <a:pt x="1330" y="48"/>
                </a:lnTo>
                <a:lnTo>
                  <a:pt x="1335" y="34"/>
                </a:lnTo>
                <a:lnTo>
                  <a:pt x="1263" y="15"/>
                </a:lnTo>
                <a:lnTo>
                  <a:pt x="1200" y="0"/>
                </a:lnTo>
                <a:lnTo>
                  <a:pt x="1138" y="0"/>
                </a:lnTo>
                <a:lnTo>
                  <a:pt x="1100" y="5"/>
                </a:lnTo>
                <a:lnTo>
                  <a:pt x="1056" y="20"/>
                </a:lnTo>
                <a:lnTo>
                  <a:pt x="1018" y="34"/>
                </a:lnTo>
                <a:lnTo>
                  <a:pt x="965" y="53"/>
                </a:lnTo>
                <a:lnTo>
                  <a:pt x="956" y="58"/>
                </a:lnTo>
                <a:lnTo>
                  <a:pt x="840" y="101"/>
                </a:lnTo>
                <a:lnTo>
                  <a:pt x="788" y="130"/>
                </a:lnTo>
                <a:lnTo>
                  <a:pt x="735" y="159"/>
                </a:lnTo>
                <a:lnTo>
                  <a:pt x="687" y="192"/>
                </a:lnTo>
                <a:lnTo>
                  <a:pt x="648" y="226"/>
                </a:lnTo>
                <a:lnTo>
                  <a:pt x="615" y="255"/>
                </a:lnTo>
                <a:lnTo>
                  <a:pt x="586" y="288"/>
                </a:lnTo>
                <a:lnTo>
                  <a:pt x="567" y="322"/>
                </a:lnTo>
                <a:lnTo>
                  <a:pt x="548" y="360"/>
                </a:lnTo>
                <a:lnTo>
                  <a:pt x="543" y="375"/>
                </a:lnTo>
                <a:lnTo>
                  <a:pt x="514" y="456"/>
                </a:lnTo>
                <a:lnTo>
                  <a:pt x="495" y="500"/>
                </a:lnTo>
                <a:lnTo>
                  <a:pt x="480" y="548"/>
                </a:lnTo>
                <a:lnTo>
                  <a:pt x="461" y="615"/>
                </a:lnTo>
                <a:lnTo>
                  <a:pt x="442" y="682"/>
                </a:lnTo>
                <a:lnTo>
                  <a:pt x="423" y="763"/>
                </a:lnTo>
                <a:lnTo>
                  <a:pt x="408" y="840"/>
                </a:lnTo>
                <a:lnTo>
                  <a:pt x="389" y="922"/>
                </a:lnTo>
                <a:lnTo>
                  <a:pt x="365" y="994"/>
                </a:lnTo>
                <a:lnTo>
                  <a:pt x="341" y="1056"/>
                </a:lnTo>
                <a:lnTo>
                  <a:pt x="360" y="1056"/>
                </a:lnTo>
                <a:lnTo>
                  <a:pt x="346" y="1047"/>
                </a:lnTo>
                <a:lnTo>
                  <a:pt x="322" y="1099"/>
                </a:lnTo>
                <a:lnTo>
                  <a:pt x="284" y="1133"/>
                </a:lnTo>
                <a:lnTo>
                  <a:pt x="240" y="1162"/>
                </a:lnTo>
                <a:lnTo>
                  <a:pt x="192" y="1186"/>
                </a:lnTo>
                <a:lnTo>
                  <a:pt x="207" y="1195"/>
                </a:lnTo>
                <a:lnTo>
                  <a:pt x="207" y="1181"/>
                </a:lnTo>
                <a:lnTo>
                  <a:pt x="159" y="1195"/>
                </a:lnTo>
                <a:lnTo>
                  <a:pt x="111" y="1205"/>
                </a:lnTo>
                <a:lnTo>
                  <a:pt x="67" y="1210"/>
                </a:lnTo>
                <a:lnTo>
                  <a:pt x="29" y="1219"/>
                </a:lnTo>
                <a:lnTo>
                  <a:pt x="19" y="1224"/>
                </a:lnTo>
                <a:lnTo>
                  <a:pt x="0" y="122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05" name="Line 4">
            <a:extLst>
              <a:ext uri="{FF2B5EF4-FFF2-40B4-BE49-F238E27FC236}">
                <a16:creationId xmlns:a16="http://schemas.microsoft.com/office/drawing/2014/main" id="{771A0A39-13EA-7F41-8D35-E9D14813487A}"/>
              </a:ext>
            </a:extLst>
          </p:cNvPr>
          <p:cNvSpPr>
            <a:spLocks noChangeShapeType="1"/>
          </p:cNvSpPr>
          <p:nvPr/>
        </p:nvSpPr>
        <p:spPr bwMode="auto">
          <a:xfrm>
            <a:off x="2819401" y="5029200"/>
            <a:ext cx="21256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6" name="Rectangle 5">
            <a:extLst>
              <a:ext uri="{FF2B5EF4-FFF2-40B4-BE49-F238E27FC236}">
                <a16:creationId xmlns:a16="http://schemas.microsoft.com/office/drawing/2014/main" id="{B6430CF8-CE6D-004D-B378-B9948913C786}"/>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07" name="Rectangle 6">
            <a:extLst>
              <a:ext uri="{FF2B5EF4-FFF2-40B4-BE49-F238E27FC236}">
                <a16:creationId xmlns:a16="http://schemas.microsoft.com/office/drawing/2014/main" id="{5B1763FA-97E5-9542-9477-ABCF430D8D55}"/>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08" name="Line 7">
            <a:extLst>
              <a:ext uri="{FF2B5EF4-FFF2-40B4-BE49-F238E27FC236}">
                <a16:creationId xmlns:a16="http://schemas.microsoft.com/office/drawing/2014/main" id="{A507A927-AFE2-2248-BAE2-E81B552B055F}"/>
              </a:ext>
            </a:extLst>
          </p:cNvPr>
          <p:cNvSpPr>
            <a:spLocks noChangeShapeType="1"/>
          </p:cNvSpPr>
          <p:nvPr/>
        </p:nvSpPr>
        <p:spPr bwMode="auto">
          <a:xfrm flipH="1" flipV="1">
            <a:off x="4953000" y="3429000"/>
            <a:ext cx="0" cy="16002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9" name="Rectangle 8">
            <a:extLst>
              <a:ext uri="{FF2B5EF4-FFF2-40B4-BE49-F238E27FC236}">
                <a16:creationId xmlns:a16="http://schemas.microsoft.com/office/drawing/2014/main" id="{06F23FAD-5ADD-3545-83AE-5CCB85A9C935}"/>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0" name="Rectangle 9">
            <a:extLst>
              <a:ext uri="{FF2B5EF4-FFF2-40B4-BE49-F238E27FC236}">
                <a16:creationId xmlns:a16="http://schemas.microsoft.com/office/drawing/2014/main" id="{54B00781-9FF3-414D-9423-20D9E1E0F4FB}"/>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1" name="Line 10">
            <a:extLst>
              <a:ext uri="{FF2B5EF4-FFF2-40B4-BE49-F238E27FC236}">
                <a16:creationId xmlns:a16="http://schemas.microsoft.com/office/drawing/2014/main" id="{CD5636CD-7DC9-9749-AB31-B0970FEC7448}"/>
              </a:ext>
            </a:extLst>
          </p:cNvPr>
          <p:cNvSpPr>
            <a:spLocks noChangeShapeType="1"/>
          </p:cNvSpPr>
          <p:nvPr/>
        </p:nvSpPr>
        <p:spPr bwMode="auto">
          <a:xfrm>
            <a:off x="4975225" y="3398839"/>
            <a:ext cx="2279650"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2" name="Rectangle 11">
            <a:extLst>
              <a:ext uri="{FF2B5EF4-FFF2-40B4-BE49-F238E27FC236}">
                <a16:creationId xmlns:a16="http://schemas.microsoft.com/office/drawing/2014/main" id="{560D5D45-C224-A548-AD1B-072DF95192AF}"/>
              </a:ext>
            </a:extLst>
          </p:cNvPr>
          <p:cNvSpPr>
            <a:spLocks noChangeArrowheads="1"/>
          </p:cNvSpPr>
          <p:nvPr/>
        </p:nvSpPr>
        <p:spPr bwMode="auto">
          <a:xfrm>
            <a:off x="4975225" y="2789238"/>
            <a:ext cx="2889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3" name="Rectangle 12">
            <a:extLst>
              <a:ext uri="{FF2B5EF4-FFF2-40B4-BE49-F238E27FC236}">
                <a16:creationId xmlns:a16="http://schemas.microsoft.com/office/drawing/2014/main" id="{3D8C8DEE-4370-8D44-863C-4EC76EF10DA5}"/>
              </a:ext>
            </a:extLst>
          </p:cNvPr>
          <p:cNvSpPr>
            <a:spLocks noChangeArrowheads="1"/>
          </p:cNvSpPr>
          <p:nvPr/>
        </p:nvSpPr>
        <p:spPr bwMode="auto">
          <a:xfrm>
            <a:off x="5102809" y="2843213"/>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4" name="Line 13">
            <a:extLst>
              <a:ext uri="{FF2B5EF4-FFF2-40B4-BE49-F238E27FC236}">
                <a16:creationId xmlns:a16="http://schemas.microsoft.com/office/drawing/2014/main" id="{0F62E52D-6E95-EA4E-BCDB-DB972C841465}"/>
              </a:ext>
            </a:extLst>
          </p:cNvPr>
          <p:cNvSpPr>
            <a:spLocks noChangeShapeType="1"/>
          </p:cNvSpPr>
          <p:nvPr/>
        </p:nvSpPr>
        <p:spPr bwMode="auto">
          <a:xfrm>
            <a:off x="7254875" y="3398838"/>
            <a:ext cx="1588" cy="9064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5" name="Line 14">
            <a:extLst>
              <a:ext uri="{FF2B5EF4-FFF2-40B4-BE49-F238E27FC236}">
                <a16:creationId xmlns:a16="http://schemas.microsoft.com/office/drawing/2014/main" id="{E2BA977D-8D7C-B444-9744-E23A00577AF6}"/>
              </a:ext>
            </a:extLst>
          </p:cNvPr>
          <p:cNvSpPr>
            <a:spLocks noChangeShapeType="1"/>
          </p:cNvSpPr>
          <p:nvPr/>
        </p:nvSpPr>
        <p:spPr bwMode="auto">
          <a:xfrm>
            <a:off x="7254876" y="4305300"/>
            <a:ext cx="12874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6" name="Line 15">
            <a:extLst>
              <a:ext uri="{FF2B5EF4-FFF2-40B4-BE49-F238E27FC236}">
                <a16:creationId xmlns:a16="http://schemas.microsoft.com/office/drawing/2014/main" id="{095A2043-2751-A943-B169-AA40F07FA29D}"/>
              </a:ext>
            </a:extLst>
          </p:cNvPr>
          <p:cNvSpPr>
            <a:spLocks noChangeShapeType="1"/>
          </p:cNvSpPr>
          <p:nvPr/>
        </p:nvSpPr>
        <p:spPr bwMode="auto">
          <a:xfrm>
            <a:off x="8542339" y="4305300"/>
            <a:ext cx="1587" cy="6858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7" name="Line 16">
            <a:extLst>
              <a:ext uri="{FF2B5EF4-FFF2-40B4-BE49-F238E27FC236}">
                <a16:creationId xmlns:a16="http://schemas.microsoft.com/office/drawing/2014/main" id="{CF530566-37F3-E144-B91C-848DE421BB34}"/>
              </a:ext>
            </a:extLst>
          </p:cNvPr>
          <p:cNvSpPr>
            <a:spLocks noChangeShapeType="1"/>
          </p:cNvSpPr>
          <p:nvPr/>
        </p:nvSpPr>
        <p:spPr bwMode="auto">
          <a:xfrm>
            <a:off x="8542338" y="4991100"/>
            <a:ext cx="1295400"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1218" name="Group 17">
            <a:extLst>
              <a:ext uri="{FF2B5EF4-FFF2-40B4-BE49-F238E27FC236}">
                <a16:creationId xmlns:a16="http://schemas.microsoft.com/office/drawing/2014/main" id="{BC8D910D-D3E2-8B44-BA36-002AD22F282A}"/>
              </a:ext>
            </a:extLst>
          </p:cNvPr>
          <p:cNvGrpSpPr>
            <a:grpSpLocks/>
          </p:cNvGrpSpPr>
          <p:nvPr/>
        </p:nvGrpSpPr>
        <p:grpSpPr bwMode="auto">
          <a:xfrm>
            <a:off x="4114800" y="3886200"/>
            <a:ext cx="152400" cy="1066800"/>
            <a:chOff x="1665" y="2520"/>
            <a:chExt cx="63" cy="629"/>
          </a:xfrm>
        </p:grpSpPr>
        <p:sp>
          <p:nvSpPr>
            <p:cNvPr id="51235" name="Line 18">
              <a:extLst>
                <a:ext uri="{FF2B5EF4-FFF2-40B4-BE49-F238E27FC236}">
                  <a16:creationId xmlns:a16="http://schemas.microsoft.com/office/drawing/2014/main" id="{6755CD30-079B-484B-AFC7-B1A6A44DB345}"/>
                </a:ext>
              </a:extLst>
            </p:cNvPr>
            <p:cNvSpPr>
              <a:spLocks noChangeShapeType="1"/>
            </p:cNvSpPr>
            <p:nvPr/>
          </p:nvSpPr>
          <p:spPr bwMode="auto">
            <a:xfrm>
              <a:off x="1694" y="2520"/>
              <a:ext cx="1" cy="57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6" name="Freeform 19">
              <a:extLst>
                <a:ext uri="{FF2B5EF4-FFF2-40B4-BE49-F238E27FC236}">
                  <a16:creationId xmlns:a16="http://schemas.microsoft.com/office/drawing/2014/main" id="{3775E85A-A7C1-3440-910D-637D5D90960A}"/>
                </a:ext>
              </a:extLst>
            </p:cNvPr>
            <p:cNvSpPr>
              <a:spLocks/>
            </p:cNvSpPr>
            <p:nvPr/>
          </p:nvSpPr>
          <p:spPr bwMode="auto">
            <a:xfrm>
              <a:off x="1665" y="3082"/>
              <a:ext cx="63" cy="67"/>
            </a:xfrm>
            <a:custGeom>
              <a:avLst/>
              <a:gdLst>
                <a:gd name="T0" fmla="*/ 0 w 63"/>
                <a:gd name="T1" fmla="*/ 0 h 67"/>
                <a:gd name="T2" fmla="*/ 34 w 63"/>
                <a:gd name="T3" fmla="*/ 67 h 67"/>
                <a:gd name="T4" fmla="*/ 63 w 63"/>
                <a:gd name="T5" fmla="*/ 0 h 67"/>
                <a:gd name="T6" fmla="*/ 0 w 63"/>
                <a:gd name="T7" fmla="*/ 0 h 6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7">
                  <a:moveTo>
                    <a:pt x="0" y="0"/>
                  </a:moveTo>
                  <a:lnTo>
                    <a:pt x="34" y="67"/>
                  </a:lnTo>
                  <a:lnTo>
                    <a:pt x="63"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51219" name="Group 20">
            <a:extLst>
              <a:ext uri="{FF2B5EF4-FFF2-40B4-BE49-F238E27FC236}">
                <a16:creationId xmlns:a16="http://schemas.microsoft.com/office/drawing/2014/main" id="{DF204A37-3901-2949-A3D5-C0DF21C2F884}"/>
              </a:ext>
            </a:extLst>
          </p:cNvPr>
          <p:cNvGrpSpPr>
            <a:grpSpLocks/>
          </p:cNvGrpSpPr>
          <p:nvPr/>
        </p:nvGrpSpPr>
        <p:grpSpPr bwMode="auto">
          <a:xfrm>
            <a:off x="4953001" y="4572001"/>
            <a:ext cx="3567113" cy="100013"/>
            <a:chOff x="2179" y="2875"/>
            <a:chExt cx="2247" cy="63"/>
          </a:xfrm>
        </p:grpSpPr>
        <p:sp>
          <p:nvSpPr>
            <p:cNvPr id="51232" name="Line 21">
              <a:extLst>
                <a:ext uri="{FF2B5EF4-FFF2-40B4-BE49-F238E27FC236}">
                  <a16:creationId xmlns:a16="http://schemas.microsoft.com/office/drawing/2014/main" id="{582A4C6B-3EF1-0440-9ACD-80C8667FBB0F}"/>
                </a:ext>
              </a:extLst>
            </p:cNvPr>
            <p:cNvSpPr>
              <a:spLocks noChangeShapeType="1"/>
            </p:cNvSpPr>
            <p:nvPr/>
          </p:nvSpPr>
          <p:spPr bwMode="auto">
            <a:xfrm>
              <a:off x="2227" y="2904"/>
              <a:ext cx="2141"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3" name="Freeform 22">
              <a:extLst>
                <a:ext uri="{FF2B5EF4-FFF2-40B4-BE49-F238E27FC236}">
                  <a16:creationId xmlns:a16="http://schemas.microsoft.com/office/drawing/2014/main" id="{3F730556-1E26-714B-863C-B1EFCD22FDFE}"/>
                </a:ext>
              </a:extLst>
            </p:cNvPr>
            <p:cNvSpPr>
              <a:spLocks/>
            </p:cNvSpPr>
            <p:nvPr/>
          </p:nvSpPr>
          <p:spPr bwMode="auto">
            <a:xfrm>
              <a:off x="2179" y="2875"/>
              <a:ext cx="63" cy="63"/>
            </a:xfrm>
            <a:custGeom>
              <a:avLst/>
              <a:gdLst>
                <a:gd name="T0" fmla="*/ 63 w 63"/>
                <a:gd name="T1" fmla="*/ 0 h 63"/>
                <a:gd name="T2" fmla="*/ 0 w 63"/>
                <a:gd name="T3" fmla="*/ 34 h 63"/>
                <a:gd name="T4" fmla="*/ 63 w 63"/>
                <a:gd name="T5" fmla="*/ 63 h 63"/>
                <a:gd name="T6" fmla="*/ 63 w 63"/>
                <a:gd name="T7" fmla="*/ 0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3">
                  <a:moveTo>
                    <a:pt x="63" y="0"/>
                  </a:moveTo>
                  <a:lnTo>
                    <a:pt x="0" y="34"/>
                  </a:lnTo>
                  <a:lnTo>
                    <a:pt x="63" y="63"/>
                  </a:lnTo>
                  <a:lnTo>
                    <a:pt x="6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34" name="Freeform 23">
              <a:extLst>
                <a:ext uri="{FF2B5EF4-FFF2-40B4-BE49-F238E27FC236}">
                  <a16:creationId xmlns:a16="http://schemas.microsoft.com/office/drawing/2014/main" id="{03036C1C-438B-6145-B7A6-97D6F8024703}"/>
                </a:ext>
              </a:extLst>
            </p:cNvPr>
            <p:cNvSpPr>
              <a:spLocks/>
            </p:cNvSpPr>
            <p:nvPr/>
          </p:nvSpPr>
          <p:spPr bwMode="auto">
            <a:xfrm>
              <a:off x="4359" y="2875"/>
              <a:ext cx="67" cy="63"/>
            </a:xfrm>
            <a:custGeom>
              <a:avLst/>
              <a:gdLst>
                <a:gd name="T0" fmla="*/ 0 w 67"/>
                <a:gd name="T1" fmla="*/ 63 h 63"/>
                <a:gd name="T2" fmla="*/ 67 w 67"/>
                <a:gd name="T3" fmla="*/ 34 h 63"/>
                <a:gd name="T4" fmla="*/ 0 w 67"/>
                <a:gd name="T5" fmla="*/ 0 h 63"/>
                <a:gd name="T6" fmla="*/ 0 w 67"/>
                <a:gd name="T7" fmla="*/ 63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7" h="63">
                  <a:moveTo>
                    <a:pt x="0" y="63"/>
                  </a:moveTo>
                  <a:lnTo>
                    <a:pt x="67" y="34"/>
                  </a:lnTo>
                  <a:lnTo>
                    <a:pt x="0" y="0"/>
                  </a:lnTo>
                  <a:lnTo>
                    <a:pt x="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220" name="Text Box 24">
            <a:extLst>
              <a:ext uri="{FF2B5EF4-FFF2-40B4-BE49-F238E27FC236}">
                <a16:creationId xmlns:a16="http://schemas.microsoft.com/office/drawing/2014/main" id="{CC56A829-8B98-C54D-A920-AE564A2A6FCC}"/>
              </a:ext>
            </a:extLst>
          </p:cNvPr>
          <p:cNvSpPr txBox="1">
            <a:spLocks noChangeArrowheads="1"/>
          </p:cNvSpPr>
          <p:nvPr/>
        </p:nvSpPr>
        <p:spPr bwMode="auto">
          <a:xfrm>
            <a:off x="1828800" y="5105401"/>
            <a:ext cx="259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a:t>Time</a:t>
            </a:r>
          </a:p>
        </p:txBody>
      </p:sp>
      <p:sp>
        <p:nvSpPr>
          <p:cNvPr id="51221" name="Line 25">
            <a:extLst>
              <a:ext uri="{FF2B5EF4-FFF2-40B4-BE49-F238E27FC236}">
                <a16:creationId xmlns:a16="http://schemas.microsoft.com/office/drawing/2014/main" id="{FEF2CF0D-F5A3-A34F-B8DE-6C64C4CB516A}"/>
              </a:ext>
            </a:extLst>
          </p:cNvPr>
          <p:cNvSpPr>
            <a:spLocks noChangeShapeType="1"/>
          </p:cNvSpPr>
          <p:nvPr/>
        </p:nvSpPr>
        <p:spPr bwMode="auto">
          <a:xfrm>
            <a:off x="2819400" y="2667000"/>
            <a:ext cx="0" cy="2362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2" name="Text Box 26">
            <a:extLst>
              <a:ext uri="{FF2B5EF4-FFF2-40B4-BE49-F238E27FC236}">
                <a16:creationId xmlns:a16="http://schemas.microsoft.com/office/drawing/2014/main" id="{26491D13-B7BE-B041-BC6C-8811C90FF44D}"/>
              </a:ext>
            </a:extLst>
          </p:cNvPr>
          <p:cNvSpPr txBox="1">
            <a:spLocks noChangeArrowheads="1"/>
          </p:cNvSpPr>
          <p:nvPr/>
        </p:nvSpPr>
        <p:spPr bwMode="auto">
          <a:xfrm>
            <a:off x="1139382" y="3124201"/>
            <a:ext cx="152761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50000"/>
              </a:spcBef>
              <a:buNone/>
            </a:pPr>
            <a:r>
              <a:rPr lang="en-US" altLang="en-US" sz="2000" dirty="0"/>
              <a:t>Risk of acute onset disease </a:t>
            </a:r>
            <a:r>
              <a:rPr lang="en-US" altLang="en-US" sz="2000" dirty="0">
                <a:solidFill>
                  <a:srgbClr val="0066FF"/>
                </a:solidFill>
              </a:rPr>
              <a:t>(MI)</a:t>
            </a:r>
            <a:endParaRPr lang="en-US" altLang="en-US" sz="2000" dirty="0">
              <a:solidFill>
                <a:srgbClr val="00B0F0"/>
              </a:solidFill>
            </a:endParaRPr>
          </a:p>
        </p:txBody>
      </p:sp>
      <p:sp>
        <p:nvSpPr>
          <p:cNvPr id="51224" name="Line 28">
            <a:extLst>
              <a:ext uri="{FF2B5EF4-FFF2-40B4-BE49-F238E27FC236}">
                <a16:creationId xmlns:a16="http://schemas.microsoft.com/office/drawing/2014/main" id="{1E095386-C2CB-184B-8B9C-0F1147DD361D}"/>
              </a:ext>
            </a:extLst>
          </p:cNvPr>
          <p:cNvSpPr>
            <a:spLocks noChangeShapeType="1"/>
          </p:cNvSpPr>
          <p:nvPr/>
        </p:nvSpPr>
        <p:spPr bwMode="auto">
          <a:xfrm>
            <a:off x="4191000" y="5334000"/>
            <a:ext cx="7620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5" name="Line 29">
            <a:extLst>
              <a:ext uri="{FF2B5EF4-FFF2-40B4-BE49-F238E27FC236}">
                <a16:creationId xmlns:a16="http://schemas.microsoft.com/office/drawing/2014/main" id="{29C2F8F2-96A4-7E4F-9239-F2D02FA21789}"/>
              </a:ext>
            </a:extLst>
          </p:cNvPr>
          <p:cNvSpPr>
            <a:spLocks noChangeShapeType="1"/>
          </p:cNvSpPr>
          <p:nvPr/>
        </p:nvSpPr>
        <p:spPr bwMode="auto">
          <a:xfrm>
            <a:off x="5029200" y="5334000"/>
            <a:ext cx="22098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6" name="Line 30">
            <a:extLst>
              <a:ext uri="{FF2B5EF4-FFF2-40B4-BE49-F238E27FC236}">
                <a16:creationId xmlns:a16="http://schemas.microsoft.com/office/drawing/2014/main" id="{BBB3A60B-6C3F-6C41-92EE-26C7541D0816}"/>
              </a:ext>
            </a:extLst>
          </p:cNvPr>
          <p:cNvSpPr>
            <a:spLocks noChangeShapeType="1"/>
          </p:cNvSpPr>
          <p:nvPr/>
        </p:nvSpPr>
        <p:spPr bwMode="auto">
          <a:xfrm>
            <a:off x="7315200" y="5334000"/>
            <a:ext cx="12954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7" name="Text Box 31">
            <a:extLst>
              <a:ext uri="{FF2B5EF4-FFF2-40B4-BE49-F238E27FC236}">
                <a16:creationId xmlns:a16="http://schemas.microsoft.com/office/drawing/2014/main" id="{F972F76D-8CE8-1E42-99DF-EB83F9EA3349}"/>
              </a:ext>
            </a:extLst>
          </p:cNvPr>
          <p:cNvSpPr txBox="1">
            <a:spLocks noChangeArrowheads="1"/>
          </p:cNvSpPr>
          <p:nvPr/>
        </p:nvSpPr>
        <p:spPr bwMode="auto">
          <a:xfrm>
            <a:off x="3810000" y="5715001"/>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Induction</a:t>
            </a:r>
          </a:p>
        </p:txBody>
      </p:sp>
      <p:sp>
        <p:nvSpPr>
          <p:cNvPr id="51228" name="Text Box 32">
            <a:extLst>
              <a:ext uri="{FF2B5EF4-FFF2-40B4-BE49-F238E27FC236}">
                <a16:creationId xmlns:a16="http://schemas.microsoft.com/office/drawing/2014/main" id="{41B1D7AB-E3A3-7246-B642-21DD5314DB15}"/>
              </a:ext>
            </a:extLst>
          </p:cNvPr>
          <p:cNvSpPr txBox="1">
            <a:spLocks noChangeArrowheads="1"/>
          </p:cNvSpPr>
          <p:nvPr/>
        </p:nvSpPr>
        <p:spPr bwMode="auto">
          <a:xfrm>
            <a:off x="5486400" y="5791201"/>
            <a:ext cx="15240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dirty="0"/>
              <a:t>Effect</a:t>
            </a:r>
          </a:p>
          <a:p>
            <a:pPr algn="ctr">
              <a:spcBef>
                <a:spcPct val="50000"/>
              </a:spcBef>
              <a:buNone/>
            </a:pPr>
            <a:r>
              <a:rPr lang="en-US" altLang="en-US" sz="1800" dirty="0">
                <a:solidFill>
                  <a:srgbClr val="0066FF"/>
                </a:solidFill>
              </a:rPr>
              <a:t>(Transient)</a:t>
            </a:r>
            <a:endParaRPr lang="en-US" altLang="en-US" sz="1800" dirty="0"/>
          </a:p>
        </p:txBody>
      </p:sp>
      <p:sp>
        <p:nvSpPr>
          <p:cNvPr id="51229" name="Text Box 33">
            <a:extLst>
              <a:ext uri="{FF2B5EF4-FFF2-40B4-BE49-F238E27FC236}">
                <a16:creationId xmlns:a16="http://schemas.microsoft.com/office/drawing/2014/main" id="{CCAE164C-055B-F74D-AC64-854F75D86DC0}"/>
              </a:ext>
            </a:extLst>
          </p:cNvPr>
          <p:cNvSpPr txBox="1">
            <a:spLocks noChangeArrowheads="1"/>
          </p:cNvSpPr>
          <p:nvPr/>
        </p:nvSpPr>
        <p:spPr bwMode="auto">
          <a:xfrm>
            <a:off x="7391400" y="5715001"/>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Carry-over</a:t>
            </a:r>
          </a:p>
        </p:txBody>
      </p:sp>
      <p:sp>
        <p:nvSpPr>
          <p:cNvPr id="51230" name="Line 34">
            <a:extLst>
              <a:ext uri="{FF2B5EF4-FFF2-40B4-BE49-F238E27FC236}">
                <a16:creationId xmlns:a16="http://schemas.microsoft.com/office/drawing/2014/main" id="{448AE256-F58F-DA42-8C4B-A4676ACB1625}"/>
              </a:ext>
            </a:extLst>
          </p:cNvPr>
          <p:cNvSpPr>
            <a:spLocks noChangeShapeType="1"/>
          </p:cNvSpPr>
          <p:nvPr/>
        </p:nvSpPr>
        <p:spPr bwMode="auto">
          <a:xfrm>
            <a:off x="3429000" y="5334000"/>
            <a:ext cx="304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Box 5">
            <a:extLst>
              <a:ext uri="{FF2B5EF4-FFF2-40B4-BE49-F238E27FC236}">
                <a16:creationId xmlns:a16="http://schemas.microsoft.com/office/drawing/2014/main" id="{DE4056BC-9692-40E7-BB0A-D6A68ED321D5}"/>
              </a:ext>
            </a:extLst>
          </p:cNvPr>
          <p:cNvSpPr txBox="1">
            <a:spLocks noChangeArrowheads="1"/>
          </p:cNvSpPr>
          <p:nvPr/>
        </p:nvSpPr>
        <p:spPr bwMode="auto">
          <a:xfrm>
            <a:off x="7315200" y="406954"/>
            <a:ext cx="45145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Maclure M. Am J Epidemiol 1991:133:144-53. </a:t>
            </a:r>
          </a:p>
        </p:txBody>
      </p:sp>
      <p:sp>
        <p:nvSpPr>
          <p:cNvPr id="37" name="Text Box 19">
            <a:extLst>
              <a:ext uri="{FF2B5EF4-FFF2-40B4-BE49-F238E27FC236}">
                <a16:creationId xmlns:a16="http://schemas.microsoft.com/office/drawing/2014/main" id="{CCB451D0-3A2F-134A-92C4-4366E2903562}"/>
              </a:ext>
            </a:extLst>
          </p:cNvPr>
          <p:cNvSpPr txBox="1">
            <a:spLocks noChangeArrowheads="1"/>
          </p:cNvSpPr>
          <p:nvPr/>
        </p:nvSpPr>
        <p:spPr bwMode="auto">
          <a:xfrm>
            <a:off x="3265046" y="2849562"/>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00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dirty="0"/>
              <a:t>Point</a:t>
            </a:r>
          </a:p>
          <a:p>
            <a:pPr algn="ctr" eaLnBrk="1" hangingPunct="1">
              <a:spcBef>
                <a:spcPct val="0"/>
              </a:spcBef>
              <a:buFontTx/>
              <a:buNone/>
            </a:pPr>
            <a:r>
              <a:rPr lang="en-US" altLang="en-US" sz="2000" dirty="0"/>
              <a:t>Exposure </a:t>
            </a:r>
            <a:r>
              <a:rPr lang="en-US" altLang="en-US" sz="2000" dirty="0">
                <a:solidFill>
                  <a:srgbClr val="0066FF"/>
                </a:solidFill>
              </a:rPr>
              <a:t>(Exercise)</a:t>
            </a:r>
          </a:p>
        </p:txBody>
      </p:sp>
    </p:spTree>
    <p:extLst>
      <p:ext uri="{BB962C8B-B14F-4D97-AF65-F5344CB8AC3E}">
        <p14:creationId xmlns:p14="http://schemas.microsoft.com/office/powerpoint/2010/main" val="1105448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281E2-CB9E-994E-AB49-25FB69B628FF}"/>
              </a:ext>
            </a:extLst>
          </p:cNvPr>
          <p:cNvSpPr>
            <a:spLocks noGrp="1"/>
          </p:cNvSpPr>
          <p:nvPr>
            <p:ph type="title"/>
          </p:nvPr>
        </p:nvSpPr>
        <p:spPr/>
        <p:txBody>
          <a:bodyPr/>
          <a:lstStyle/>
          <a:p>
            <a:r>
              <a:rPr lang="en-US" dirty="0"/>
              <a:t>Utility of Matching in Case-Control Studies</a:t>
            </a:r>
          </a:p>
        </p:txBody>
      </p:sp>
      <p:sp>
        <p:nvSpPr>
          <p:cNvPr id="3" name="Content Placeholder 2">
            <a:extLst>
              <a:ext uri="{FF2B5EF4-FFF2-40B4-BE49-F238E27FC236}">
                <a16:creationId xmlns:a16="http://schemas.microsoft.com/office/drawing/2014/main" id="{AE525A2D-7C50-5C41-B3E3-1328CDE47214}"/>
              </a:ext>
            </a:extLst>
          </p:cNvPr>
          <p:cNvSpPr>
            <a:spLocks noGrp="1"/>
          </p:cNvSpPr>
          <p:nvPr>
            <p:ph idx="1"/>
          </p:nvPr>
        </p:nvSpPr>
        <p:spPr/>
        <p:txBody>
          <a:bodyPr/>
          <a:lstStyle/>
          <a:p>
            <a:r>
              <a:rPr lang="en-US" dirty="0"/>
              <a:t>Appropriate Matching: Matching that improves statistical efficiency when adjusting for the matching factors</a:t>
            </a:r>
          </a:p>
          <a:p>
            <a:endParaRPr lang="en-US" dirty="0"/>
          </a:p>
          <a:p>
            <a:r>
              <a:rPr lang="en-US" dirty="0"/>
              <a:t>Overmatching: Matching that harms statistical efficiency, validity, or cost efficiency</a:t>
            </a:r>
          </a:p>
          <a:p>
            <a:pPr lvl="1"/>
            <a:r>
              <a:rPr lang="en-US" dirty="0"/>
              <a:t>Unnecessary Matching: Overmatching that harms cost efficiency</a:t>
            </a:r>
          </a:p>
        </p:txBody>
      </p:sp>
    </p:spTree>
    <p:extLst>
      <p:ext uri="{BB962C8B-B14F-4D97-AF65-F5344CB8AC3E}">
        <p14:creationId xmlns:p14="http://schemas.microsoft.com/office/powerpoint/2010/main" val="599732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a:extLst>
              <a:ext uri="{FF2B5EF4-FFF2-40B4-BE49-F238E27FC236}">
                <a16:creationId xmlns:a16="http://schemas.microsoft.com/office/drawing/2014/main" id="{CD1928AD-55FC-C941-ABBD-4B2A1EE91D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759EFA5-388D-DB49-841A-9A997A734F11}" type="slidenum">
              <a:rPr lang="en-US" altLang="en-US" sz="1400" b="0">
                <a:latin typeface="Times New Roman" panose="02020603050405020304" pitchFamily="18" charset="0"/>
              </a:rPr>
              <a:pPr>
                <a:spcBef>
                  <a:spcPct val="0"/>
                </a:spcBef>
                <a:buFontTx/>
                <a:buNone/>
              </a:pPr>
              <a:t>20</a:t>
            </a:fld>
            <a:endParaRPr lang="en-US" altLang="en-US" sz="1400" b="0">
              <a:latin typeface="Times New Roman" panose="02020603050405020304" pitchFamily="18" charset="0"/>
            </a:endParaRPr>
          </a:p>
        </p:txBody>
      </p:sp>
      <p:sp>
        <p:nvSpPr>
          <p:cNvPr id="58371" name="Rectangle 2">
            <a:extLst>
              <a:ext uri="{FF2B5EF4-FFF2-40B4-BE49-F238E27FC236}">
                <a16:creationId xmlns:a16="http://schemas.microsoft.com/office/drawing/2014/main" id="{F64A24A3-1234-8040-9EE8-CFB9DC86E662}"/>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4276" name="Text Box 3">
            <a:extLst>
              <a:ext uri="{FF2B5EF4-FFF2-40B4-BE49-F238E27FC236}">
                <a16:creationId xmlns:a16="http://schemas.microsoft.com/office/drawing/2014/main" id="{62A0FBCE-A95B-8B4F-A9CB-0F8C965A9CAC}"/>
              </a:ext>
            </a:extLst>
          </p:cNvPr>
          <p:cNvSpPr txBox="1">
            <a:spLocks noChangeArrowheads="1"/>
          </p:cNvSpPr>
          <p:nvPr/>
        </p:nvSpPr>
        <p:spPr bwMode="auto">
          <a:xfrm>
            <a:off x="838200" y="1951893"/>
            <a:ext cx="10515600" cy="3524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342900" indent="-57150">
              <a:spcBef>
                <a:spcPct val="20000"/>
              </a:spcBef>
              <a:buChar char="–"/>
              <a:defRPr sz="2800" b="1">
                <a:solidFill>
                  <a:schemeClr val="tx1"/>
                </a:solidFill>
                <a:latin typeface="Arial Rounded MT Bold" panose="020F0704030504030204" pitchFamily="34" charset="77"/>
              </a:defRPr>
            </a:lvl2pPr>
            <a:lvl3pPr marL="971550" indent="-457200">
              <a:spcBef>
                <a:spcPct val="20000"/>
              </a:spcBef>
              <a:buChar char="•"/>
              <a:defRPr sz="2400" b="1">
                <a:solidFill>
                  <a:schemeClr val="tx1"/>
                </a:solidFill>
                <a:latin typeface="Arial Rounded MT Bold" panose="020F0704030504030204" pitchFamily="34" charset="77"/>
              </a:defRPr>
            </a:lvl3pPr>
            <a:lvl4pPr marL="2114550" indent="-228600">
              <a:spcBef>
                <a:spcPct val="20000"/>
              </a:spcBef>
              <a:buChar char="–"/>
              <a:defRPr sz="2000" b="1">
                <a:solidFill>
                  <a:schemeClr val="tx1"/>
                </a:solidFill>
                <a:latin typeface="Arial Rounded MT Bold" panose="020F0704030504030204" pitchFamily="34" charset="77"/>
              </a:defRPr>
            </a:lvl4pPr>
            <a:lvl5pPr marL="2228850" indent="-228600">
              <a:spcBef>
                <a:spcPct val="20000"/>
              </a:spcBef>
              <a:buChar char="»"/>
              <a:defRPr sz="2000" b="1">
                <a:solidFill>
                  <a:schemeClr val="tx1"/>
                </a:solidFill>
                <a:latin typeface="Arial Rounded MT Bold" panose="020F0704030504030204" pitchFamily="34" charset="77"/>
              </a:defRPr>
            </a:lvl5pPr>
            <a:lvl6pPr marL="26860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1432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004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0576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Duration of effect-window?</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Carry-over?</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Investigator chooses unit of analysis (duration)</a:t>
            </a:r>
          </a:p>
          <a:p>
            <a:pPr lvl="1">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Depends on:</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Hypothesis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Exposure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Outcome</a:t>
            </a:r>
          </a:p>
          <a:p>
            <a:pPr lvl="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Empirically defined = maximizes RR</a:t>
            </a:r>
          </a:p>
        </p:txBody>
      </p:sp>
    </p:spTree>
    <p:extLst>
      <p:ext uri="{BB962C8B-B14F-4D97-AF65-F5344CB8AC3E}">
        <p14:creationId xmlns:p14="http://schemas.microsoft.com/office/powerpoint/2010/main" val="2613237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95E272F1-1577-1E44-9022-7C67C5231318}"/>
              </a:ext>
            </a:extLst>
          </p:cNvPr>
          <p:cNvSpPr>
            <a:spLocks noGrp="1" noChangeArrowheads="1"/>
          </p:cNvSpPr>
          <p:nvPr>
            <p:ph type="title"/>
          </p:nvPr>
        </p:nvSpPr>
        <p:spPr/>
        <p:txBody>
          <a:bodyPr/>
          <a:lstStyle/>
          <a:p>
            <a:pPr eaLnBrk="1" hangingPunct="1"/>
            <a:r>
              <a:rPr lang="en-US" altLang="en-US"/>
              <a:t>Exertion and MI</a:t>
            </a:r>
          </a:p>
        </p:txBody>
      </p:sp>
      <p:sp>
        <p:nvSpPr>
          <p:cNvPr id="60419" name="Slide Number Placeholder 3">
            <a:extLst>
              <a:ext uri="{FF2B5EF4-FFF2-40B4-BE49-F238E27FC236}">
                <a16:creationId xmlns:a16="http://schemas.microsoft.com/office/drawing/2014/main" id="{ACD10969-F848-604C-B116-6E2F52E1A5CA}"/>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09B34B26-3FF4-674F-B040-47F57561512E}" type="slidenum">
              <a:rPr lang="en-US" altLang="en-US" sz="1200" b="0">
                <a:latin typeface="Verdana" panose="020B0604030504040204" pitchFamily="34" charset="0"/>
                <a:ea typeface="MS PGothic" panose="020B0600070205080204" pitchFamily="34" charset="-128"/>
              </a:rPr>
              <a:pPr algn="l">
                <a:spcBef>
                  <a:spcPct val="0"/>
                </a:spcBef>
                <a:buFontTx/>
                <a:buNone/>
              </a:pPr>
              <a:t>21</a:t>
            </a:fld>
            <a:endParaRPr lang="en-US" altLang="en-US" sz="1200" b="0">
              <a:latin typeface="Verdana" panose="020B0604030504040204" pitchFamily="34" charset="0"/>
              <a:ea typeface="MS PGothic" panose="020B0600070205080204" pitchFamily="34" charset="-128"/>
            </a:endParaRPr>
          </a:p>
        </p:txBody>
      </p:sp>
      <p:sp>
        <p:nvSpPr>
          <p:cNvPr id="55300" name="TextBox 5">
            <a:extLst>
              <a:ext uri="{FF2B5EF4-FFF2-40B4-BE49-F238E27FC236}">
                <a16:creationId xmlns:a16="http://schemas.microsoft.com/office/drawing/2014/main" id="{2A5F8B31-FE05-492B-8992-3FA87D64FE76}"/>
              </a:ext>
            </a:extLst>
          </p:cNvPr>
          <p:cNvSpPr txBox="1">
            <a:spLocks noChangeArrowheads="1"/>
          </p:cNvSpPr>
          <p:nvPr/>
        </p:nvSpPr>
        <p:spPr bwMode="auto">
          <a:xfrm>
            <a:off x="2667001" y="6324600"/>
            <a:ext cx="5516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600" dirty="0" err="1">
                <a:latin typeface="+mn-lt"/>
              </a:rPr>
              <a:t>Mittleman</a:t>
            </a:r>
            <a:r>
              <a:rPr lang="en-US" altLang="en-US" sz="1600" dirty="0">
                <a:latin typeface="+mn-lt"/>
              </a:rPr>
              <a:t> M et al. N </a:t>
            </a:r>
            <a:r>
              <a:rPr lang="en-US" altLang="en-US" sz="1600" dirty="0" err="1">
                <a:latin typeface="+mn-lt"/>
              </a:rPr>
              <a:t>Engl</a:t>
            </a:r>
            <a:r>
              <a:rPr lang="en-US" altLang="en-US" sz="1600" dirty="0">
                <a:latin typeface="+mn-lt"/>
              </a:rPr>
              <a:t> J Med 1993; 329:1677-168</a:t>
            </a:r>
          </a:p>
        </p:txBody>
      </p:sp>
      <p:pic>
        <p:nvPicPr>
          <p:cNvPr id="60421" name="Picture 8">
            <a:extLst>
              <a:ext uri="{FF2B5EF4-FFF2-40B4-BE49-F238E27FC236}">
                <a16:creationId xmlns:a16="http://schemas.microsoft.com/office/drawing/2014/main" id="{19749D31-956D-5F48-A504-FF932EC2F947}"/>
              </a:ext>
            </a:extLst>
          </p:cNvPr>
          <p:cNvPicPr>
            <a:picLocks noChangeAspect="1"/>
          </p:cNvPicPr>
          <p:nvPr/>
        </p:nvPicPr>
        <p:blipFill>
          <a:blip r:embed="rId3">
            <a:clrChange>
              <a:clrFrom>
                <a:srgbClr val="FEFFFD"/>
              </a:clrFrom>
              <a:clrTo>
                <a:srgbClr val="FEFFFD">
                  <a:alpha val="0"/>
                </a:srgbClr>
              </a:clrTo>
            </a:clrChange>
            <a:extLst>
              <a:ext uri="{28A0092B-C50C-407E-A947-70E740481C1C}">
                <a14:useLocalDpi xmlns:a14="http://schemas.microsoft.com/office/drawing/2010/main" val="0"/>
              </a:ext>
            </a:extLst>
          </a:blip>
          <a:srcRect/>
          <a:stretch>
            <a:fillRect/>
          </a:stretch>
        </p:blipFill>
        <p:spPr bwMode="auto">
          <a:xfrm>
            <a:off x="2590800" y="2209801"/>
            <a:ext cx="3721100" cy="385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2" name="TextBox 1">
            <a:extLst>
              <a:ext uri="{FF2B5EF4-FFF2-40B4-BE49-F238E27FC236}">
                <a16:creationId xmlns:a16="http://schemas.microsoft.com/office/drawing/2014/main" id="{303FE9D5-C54C-B842-8A8F-95136EBEB2F7}"/>
              </a:ext>
            </a:extLst>
          </p:cNvPr>
          <p:cNvSpPr txBox="1">
            <a:spLocks noChangeArrowheads="1"/>
          </p:cNvSpPr>
          <p:nvPr/>
        </p:nvSpPr>
        <p:spPr bwMode="auto">
          <a:xfrm>
            <a:off x="5425282" y="2461438"/>
            <a:ext cx="6084276"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It appears relevant effect period has no delay</a:t>
            </a:r>
          </a:p>
          <a:p>
            <a:pPr eaLnBrk="1" hangingPunct="1">
              <a:lnSpc>
                <a:spcPct val="90000"/>
              </a:lnSpc>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Note: If effect period was selected to be 2 hours instead of 1, we would have a diluted RR (3?)  </a:t>
            </a:r>
          </a:p>
          <a:p>
            <a:pPr eaLnBrk="1" hangingPunct="1">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597755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a:extLst>
              <a:ext uri="{FF2B5EF4-FFF2-40B4-BE49-F238E27FC236}">
                <a16:creationId xmlns:a16="http://schemas.microsoft.com/office/drawing/2014/main" id="{BDFAE655-D75F-344F-9C49-9D5ED83FE08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EEFE9E2-B2C1-734C-A850-A68EA48FB229}" type="slidenum">
              <a:rPr lang="en-US" altLang="en-US" sz="1400" b="0">
                <a:latin typeface="Times New Roman" panose="02020603050405020304" pitchFamily="18" charset="0"/>
              </a:rPr>
              <a:pPr>
                <a:spcBef>
                  <a:spcPct val="0"/>
                </a:spcBef>
                <a:buFontTx/>
                <a:buNone/>
              </a:pPr>
              <a:t>22</a:t>
            </a:fld>
            <a:endParaRPr lang="en-US" altLang="en-US" sz="1400" b="0" dirty="0">
              <a:latin typeface="Times New Roman" panose="02020603050405020304" pitchFamily="18" charset="0"/>
            </a:endParaRPr>
          </a:p>
        </p:txBody>
      </p:sp>
      <p:sp>
        <p:nvSpPr>
          <p:cNvPr id="63491" name="Rectangle 2">
            <a:extLst>
              <a:ext uri="{FF2B5EF4-FFF2-40B4-BE49-F238E27FC236}">
                <a16:creationId xmlns:a16="http://schemas.microsoft.com/office/drawing/2014/main" id="{7C4C6745-2F71-894D-BE91-D98F9693F370}"/>
              </a:ext>
            </a:extLst>
          </p:cNvPr>
          <p:cNvSpPr>
            <a:spLocks noGrp="1" noChangeArrowheads="1"/>
          </p:cNvSpPr>
          <p:nvPr>
            <p:ph type="title"/>
          </p:nvPr>
        </p:nvSpPr>
        <p:spPr/>
        <p:txBody>
          <a:bodyPr/>
          <a:lstStyle/>
          <a:p>
            <a:pPr eaLnBrk="1" hangingPunct="1"/>
            <a:r>
              <a:rPr lang="en-US" altLang="en-US" b="0"/>
              <a:t>Reference period</a:t>
            </a:r>
            <a:endParaRPr lang="en-US" altLang="en-US"/>
          </a:p>
        </p:txBody>
      </p:sp>
      <p:sp>
        <p:nvSpPr>
          <p:cNvPr id="63492" name="Text Box 3">
            <a:extLst>
              <a:ext uri="{FF2B5EF4-FFF2-40B4-BE49-F238E27FC236}">
                <a16:creationId xmlns:a16="http://schemas.microsoft.com/office/drawing/2014/main" id="{9160702F-F90D-7240-A234-667FE91479DE}"/>
              </a:ext>
            </a:extLst>
          </p:cNvPr>
          <p:cNvSpPr txBox="1">
            <a:spLocks noChangeArrowheads="1"/>
          </p:cNvSpPr>
          <p:nvPr/>
        </p:nvSpPr>
        <p:spPr bwMode="auto">
          <a:xfrm>
            <a:off x="838200" y="2086002"/>
            <a:ext cx="10515600"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742950" indent="-171450">
              <a:spcBef>
                <a:spcPct val="20000"/>
              </a:spcBef>
              <a:buChar char="–"/>
              <a:defRPr sz="2800" b="1">
                <a:solidFill>
                  <a:schemeClr val="tx1"/>
                </a:solidFill>
                <a:latin typeface="Arial Rounded MT Bold" panose="020F0704030504030204" pitchFamily="34" charset="77"/>
              </a:defRPr>
            </a:lvl2pPr>
            <a:lvl3pPr marL="1085850" indent="-3429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Length of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control window</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 must be equal to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case window</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Best reference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Subject at risk of the outcome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Close enough in time to case window so that baseline risk is similar</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Separated enough in</a:t>
            </a:r>
            <a:r>
              <a:rPr lang="en-US" altLang="en-US" b="0" dirty="0">
                <a:solidFill>
                  <a:schemeClr val="accent2"/>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b="0" dirty="0">
                <a:latin typeface="Helvetica Neue" panose="02000503000000020004" pitchFamily="2" charset="0"/>
                <a:ea typeface="Helvetica Neue" panose="02000503000000020004" pitchFamily="2" charset="0"/>
                <a:cs typeface="Helvetica Neue" panose="02000503000000020004" pitchFamily="2" charset="0"/>
              </a:rPr>
              <a:t>time so that exposures are uncorrelated</a:t>
            </a:r>
          </a:p>
          <a:p>
            <a:pPr marL="742950" lvl="2" indent="0" eaLnBrk="1" hangingPunct="1">
              <a:spcBef>
                <a:spcPct val="0"/>
              </a:spcBef>
              <a:buNone/>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Decisions: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Before or after the case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Adjacent or “wash-out” period?</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How many?</a:t>
            </a:r>
          </a:p>
        </p:txBody>
      </p:sp>
    </p:spTree>
    <p:extLst>
      <p:ext uri="{BB962C8B-B14F-4D97-AF65-F5344CB8AC3E}">
        <p14:creationId xmlns:p14="http://schemas.microsoft.com/office/powerpoint/2010/main" val="792688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PQuestion">
            <a:extLst>
              <a:ext uri="{FF2B5EF4-FFF2-40B4-BE49-F238E27FC236}">
                <a16:creationId xmlns:a16="http://schemas.microsoft.com/office/drawing/2014/main" id="{0B194A04-690E-6E40-B8C7-42B0ECB51B07}"/>
              </a:ext>
            </a:extLst>
          </p:cNvPr>
          <p:cNvSpPr>
            <a:spLocks noGrp="1" noChangeArrowheads="1"/>
          </p:cNvSpPr>
          <p:nvPr>
            <p:ph type="title"/>
          </p:nvPr>
        </p:nvSpPr>
        <p:spPr>
          <a:xfrm>
            <a:off x="1676400" y="381000"/>
            <a:ext cx="8686800" cy="1371600"/>
          </a:xfrm>
        </p:spPr>
        <p:txBody>
          <a:bodyPr/>
          <a:lstStyle/>
          <a:p>
            <a:pPr algn="l"/>
            <a:r>
              <a:rPr lang="en-US" altLang="en-US" sz="2800" dirty="0"/>
              <a:t>To study exercise and MI, would you use as a reference window a period 14 days after the event?</a:t>
            </a:r>
          </a:p>
        </p:txBody>
      </p:sp>
      <p:sp>
        <p:nvSpPr>
          <p:cNvPr id="66563" name="TPAnswers">
            <a:extLst>
              <a:ext uri="{FF2B5EF4-FFF2-40B4-BE49-F238E27FC236}">
                <a16:creationId xmlns:a16="http://schemas.microsoft.com/office/drawing/2014/main" id="{B928AB0B-AAA5-BD4C-BA0D-99A2BF7E22BF}"/>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sz="2400"/>
              <a:t>Yes</a:t>
            </a:r>
          </a:p>
          <a:p>
            <a:pPr marL="514350" indent="-514350">
              <a:lnSpc>
                <a:spcPct val="120000"/>
              </a:lnSpc>
              <a:buFont typeface="Wingdings" pitchFamily="2" charset="2"/>
              <a:buAutoNum type="alphaUcPeriod"/>
            </a:pPr>
            <a:r>
              <a:rPr lang="en-US" altLang="en-US" sz="2400"/>
              <a:t>No</a:t>
            </a:r>
          </a:p>
        </p:txBody>
      </p:sp>
      <p:sp>
        <p:nvSpPr>
          <p:cNvPr id="66564" name="Slide Number Placeholder 4">
            <a:extLst>
              <a:ext uri="{FF2B5EF4-FFF2-40B4-BE49-F238E27FC236}">
                <a16:creationId xmlns:a16="http://schemas.microsoft.com/office/drawing/2014/main" id="{02D393D9-BB97-3942-932D-E0899B7AB565}"/>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D41CA43-27DF-DC48-BA60-232F8F586A79}" type="slidenum">
              <a:rPr lang="en-US" altLang="en-US" sz="1200" b="0">
                <a:latin typeface="Arial" panose="020B0604020202020204" pitchFamily="34" charset="0"/>
              </a:rPr>
              <a:pPr>
                <a:spcBef>
                  <a:spcPct val="0"/>
                </a:spcBef>
                <a:buFontTx/>
                <a:buNone/>
              </a:pPr>
              <a:t>23</a:t>
            </a:fld>
            <a:endParaRPr lang="en-US" altLang="en-US" sz="1200" b="0">
              <a:latin typeface="Arial" panose="020B0604020202020204" pitchFamily="34" charset="0"/>
            </a:endParaRPr>
          </a:p>
        </p:txBody>
      </p:sp>
      <p:sp>
        <p:nvSpPr>
          <p:cNvPr id="2" name="TPPolling">
            <a:extLst>
              <a:ext uri="{FF2B5EF4-FFF2-40B4-BE49-F238E27FC236}">
                <a16:creationId xmlns:a16="http://schemas.microsoft.com/office/drawing/2014/main" id="{3154A799-218A-1643-9366-749198203DE0}"/>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custDataLst>
      <p:tags r:id="rId1"/>
    </p:custDataLst>
    <p:extLst>
      <p:ext uri="{BB962C8B-B14F-4D97-AF65-F5344CB8AC3E}">
        <p14:creationId xmlns:p14="http://schemas.microsoft.com/office/powerpoint/2010/main" val="36634896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980A18CE-6E99-EB41-BEC7-AD662CF80DF9}"/>
              </a:ext>
            </a:extLst>
          </p:cNvPr>
          <p:cNvSpPr>
            <a:spLocks noGrp="1" noChangeArrowheads="1"/>
          </p:cNvSpPr>
          <p:nvPr>
            <p:ph type="title"/>
          </p:nvPr>
        </p:nvSpPr>
        <p:spPr>
          <a:xfrm>
            <a:off x="838200" y="838200"/>
            <a:ext cx="9448800" cy="838200"/>
          </a:xfrm>
        </p:spPr>
        <p:txBody>
          <a:bodyPr/>
          <a:lstStyle/>
          <a:p>
            <a:pPr eaLnBrk="1" hangingPunct="1"/>
            <a:r>
              <a:rPr lang="en-US" altLang="en-US" dirty="0"/>
              <a:t>When is the case-crossover useful?</a:t>
            </a:r>
          </a:p>
        </p:txBody>
      </p:sp>
      <p:sp>
        <p:nvSpPr>
          <p:cNvPr id="38914" name="Rectangle 3">
            <a:extLst>
              <a:ext uri="{FF2B5EF4-FFF2-40B4-BE49-F238E27FC236}">
                <a16:creationId xmlns:a16="http://schemas.microsoft.com/office/drawing/2014/main" id="{F3ADAF15-601E-4E45-8043-956BAC4F1FA2}"/>
              </a:ext>
            </a:extLst>
          </p:cNvPr>
          <p:cNvSpPr>
            <a:spLocks noGrp="1" noChangeArrowheads="1"/>
          </p:cNvSpPr>
          <p:nvPr>
            <p:ph type="body" idx="1"/>
          </p:nvPr>
        </p:nvSpPr>
        <p:spPr>
          <a:xfrm>
            <a:off x="838200" y="2057400"/>
            <a:ext cx="10515600" cy="4343400"/>
          </a:xfrm>
        </p:spPr>
        <p:txBody>
          <a:bodyPr/>
          <a:lstStyle/>
          <a:p>
            <a:pPr marL="457200" indent="-457200">
              <a:spcBef>
                <a:spcPts val="600"/>
              </a:spcBef>
              <a:buFont typeface="+mj-lt"/>
              <a:buAutoNum type="arabicPeriod"/>
              <a:defRPr/>
            </a:pPr>
            <a:r>
              <a:rPr lang="en-US" altLang="en-US" sz="2400" dirty="0"/>
              <a:t>Intermittent exposure (cross-over) </a:t>
            </a:r>
          </a:p>
          <a:p>
            <a:pPr marL="457200" indent="-457200">
              <a:spcBef>
                <a:spcPts val="600"/>
              </a:spcBef>
              <a:buFont typeface="+mj-lt"/>
              <a:buAutoNum type="arabicPeriod"/>
              <a:defRPr/>
            </a:pPr>
            <a:r>
              <a:rPr lang="en-US" altLang="en-US" sz="2400" dirty="0"/>
              <a:t>Exposure has a short induction period</a:t>
            </a:r>
          </a:p>
          <a:p>
            <a:pPr marL="457200" indent="-457200">
              <a:spcBef>
                <a:spcPts val="600"/>
              </a:spcBef>
              <a:buFont typeface="+mj-lt"/>
              <a:buAutoNum type="arabicPeriod"/>
              <a:defRPr/>
            </a:pPr>
            <a:r>
              <a:rPr lang="en-US" altLang="en-US" sz="2400" dirty="0"/>
              <a:t>Effect of the exposure is transient: </a:t>
            </a:r>
            <a:r>
              <a:rPr lang="en-US" altLang="en-US" sz="2400" i="1" dirty="0"/>
              <a:t>“Was this event triggered by something unusual that happened just before the event”</a:t>
            </a:r>
          </a:p>
          <a:p>
            <a:pPr lvl="1">
              <a:spcBef>
                <a:spcPts val="600"/>
              </a:spcBef>
              <a:defRPr/>
            </a:pPr>
            <a:r>
              <a:rPr lang="en-US" altLang="en-US" sz="2000" dirty="0"/>
              <a:t>Even if the exposure or its the effects are not transient, at least one of its effects should be</a:t>
            </a:r>
          </a:p>
          <a:p>
            <a:pPr lvl="1">
              <a:spcBef>
                <a:spcPts val="600"/>
              </a:spcBef>
              <a:defRPr/>
            </a:pPr>
            <a:r>
              <a:rPr lang="en-US" altLang="en-US" sz="2000" dirty="0"/>
              <a:t>E.g. Death of a spouse is not transient but the effect may be</a:t>
            </a:r>
          </a:p>
          <a:p>
            <a:pPr lvl="1">
              <a:spcBef>
                <a:spcPts val="600"/>
              </a:spcBef>
              <a:defRPr/>
            </a:pPr>
            <a:r>
              <a:rPr lang="en-US" altLang="en-US" sz="2000" dirty="0"/>
              <a:t>E.g. Physical activity may have long term benefit, but also have an immediate effect</a:t>
            </a:r>
          </a:p>
          <a:p>
            <a:pPr marL="403225" indent="-403225">
              <a:spcBef>
                <a:spcPts val="600"/>
              </a:spcBef>
              <a:buNone/>
              <a:defRPr/>
            </a:pPr>
            <a:r>
              <a:rPr lang="en-US" altLang="en-US" sz="2400" dirty="0"/>
              <a:t>4.	Exposure does not change over time in a systematic way</a:t>
            </a:r>
          </a:p>
          <a:p>
            <a:pPr marL="403225" indent="-403225">
              <a:spcBef>
                <a:spcPts val="600"/>
              </a:spcBef>
              <a:buNone/>
              <a:defRPr/>
            </a:pPr>
            <a:r>
              <a:rPr lang="en-US" altLang="en-US" sz="2400" dirty="0"/>
              <a:t>5.	The effect of the exposure on triggering the outcome is of interest</a:t>
            </a:r>
          </a:p>
        </p:txBody>
      </p:sp>
      <p:sp>
        <p:nvSpPr>
          <p:cNvPr id="109572" name="Slide Number Placeholder 3">
            <a:extLst>
              <a:ext uri="{FF2B5EF4-FFF2-40B4-BE49-F238E27FC236}">
                <a16:creationId xmlns:a16="http://schemas.microsoft.com/office/drawing/2014/main" id="{3E6A7CB7-D269-A547-A892-28DB6AEB7B6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3867311-9F11-BA45-AF60-4CB8C032ABA8}" type="slidenum">
              <a:rPr lang="en-US" altLang="en-US" sz="1400" b="0">
                <a:latin typeface="Arial" panose="020B0604020202020204" pitchFamily="34" charset="0"/>
                <a:ea typeface="MS PGothic" panose="020B0600070205080204" pitchFamily="34" charset="-128"/>
              </a:rPr>
              <a:pPr>
                <a:spcBef>
                  <a:spcPct val="0"/>
                </a:spcBef>
                <a:buFontTx/>
                <a:buNone/>
              </a:pPr>
              <a:t>24</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1744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Number Placeholder 5">
            <a:extLst>
              <a:ext uri="{FF2B5EF4-FFF2-40B4-BE49-F238E27FC236}">
                <a16:creationId xmlns:a16="http://schemas.microsoft.com/office/drawing/2014/main" id="{ABA4F987-972D-CF4A-9FF8-42EAC0BFB299}"/>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5D45627-F5A1-8145-B03D-EB20DE27BBE2}" type="slidenum">
              <a:rPr lang="en-US" altLang="en-US" sz="1400" b="0">
                <a:latin typeface="Times New Roman" panose="02020603050405020304" pitchFamily="18" charset="0"/>
              </a:rPr>
              <a:pPr>
                <a:spcBef>
                  <a:spcPct val="0"/>
                </a:spcBef>
                <a:buFontTx/>
                <a:buNone/>
              </a:pPr>
              <a:t>25</a:t>
            </a:fld>
            <a:endParaRPr lang="en-US" altLang="en-US" sz="1400" b="0">
              <a:latin typeface="Times New Roman" panose="02020603050405020304" pitchFamily="18" charset="0"/>
            </a:endParaRPr>
          </a:p>
        </p:txBody>
      </p:sp>
      <p:sp>
        <p:nvSpPr>
          <p:cNvPr id="112643" name="Text Box 2">
            <a:extLst>
              <a:ext uri="{FF2B5EF4-FFF2-40B4-BE49-F238E27FC236}">
                <a16:creationId xmlns:a16="http://schemas.microsoft.com/office/drawing/2014/main" id="{ED535C47-0597-A348-89D6-7B98486DFAED}"/>
              </a:ext>
            </a:extLst>
          </p:cNvPr>
          <p:cNvSpPr txBox="1">
            <a:spLocks noChangeArrowheads="1"/>
          </p:cNvSpPr>
          <p:nvPr/>
        </p:nvSpPr>
        <p:spPr bwMode="auto">
          <a:xfrm>
            <a:off x="838200" y="1690688"/>
            <a:ext cx="10515599" cy="2160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(self-matched)</a:t>
            </a:r>
          </a:p>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within subject confounding by characteristics that remain constant (they may be examined as effect modifiers)</a:t>
            </a:r>
          </a:p>
        </p:txBody>
      </p:sp>
      <p:sp>
        <p:nvSpPr>
          <p:cNvPr id="112644" name="Rectangle 3">
            <a:extLst>
              <a:ext uri="{FF2B5EF4-FFF2-40B4-BE49-F238E27FC236}">
                <a16:creationId xmlns:a16="http://schemas.microsoft.com/office/drawing/2014/main" id="{C8AD0A1B-5B38-8941-9793-3353EEE9FF32}"/>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1921986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Number Placeholder 5">
            <a:extLst>
              <a:ext uri="{FF2B5EF4-FFF2-40B4-BE49-F238E27FC236}">
                <a16:creationId xmlns:a16="http://schemas.microsoft.com/office/drawing/2014/main" id="{CDAAE1F8-6D2C-8946-8229-3CC00CA6CEB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B831CFA-A5FE-5F48-8600-0034EE62D359}" type="slidenum">
              <a:rPr lang="en-US" altLang="en-US" sz="1400" b="0">
                <a:latin typeface="Times New Roman" panose="02020603050405020304" pitchFamily="18" charset="0"/>
              </a:rPr>
              <a:pPr>
                <a:spcBef>
                  <a:spcPct val="0"/>
                </a:spcBef>
                <a:buFontTx/>
                <a:buNone/>
              </a:pPr>
              <a:t>26</a:t>
            </a:fld>
            <a:endParaRPr lang="en-US" altLang="en-US" sz="1400" b="0">
              <a:latin typeface="Times New Roman" panose="02020603050405020304" pitchFamily="18" charset="0"/>
            </a:endParaRPr>
          </a:p>
        </p:txBody>
      </p:sp>
      <p:sp>
        <p:nvSpPr>
          <p:cNvPr id="114691" name="Text Box 2">
            <a:extLst>
              <a:ext uri="{FF2B5EF4-FFF2-40B4-BE49-F238E27FC236}">
                <a16:creationId xmlns:a16="http://schemas.microsoft.com/office/drawing/2014/main" id="{5CFDD44C-9044-5C49-8ABF-4A9341059B90}"/>
              </a:ext>
            </a:extLst>
          </p:cNvPr>
          <p:cNvSpPr txBox="1">
            <a:spLocks noChangeArrowheads="1"/>
          </p:cNvSpPr>
          <p:nvPr/>
        </p:nvSpPr>
        <p:spPr bwMode="auto">
          <a:xfrm>
            <a:off x="838200" y="1927560"/>
            <a:ext cx="10240108" cy="3810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80010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by risk factors that vary over time in synchrony with exposure status</a:t>
            </a:r>
          </a:p>
          <a:p>
            <a:pPr lvl="1"/>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Within-person confounding can be controlled using standard approaches</a:t>
            </a:r>
          </a:p>
          <a:p>
            <a:pPr eaLnBrk="1" hangingPunct="1"/>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Time-dependent confounding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is a threat</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Exposures and outcomes for which case-crossover studies are most useful are susceptible to strong confounding by time-varying factors </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 the illness that causes the drug to be taken might also be the origin of the adverse “reaction”</a:t>
            </a:r>
          </a:p>
          <a:p>
            <a:pPr lvl="1" eaLnBrk="1" hangingPunct="1">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4692" name="Rectangle 3">
            <a:extLst>
              <a:ext uri="{FF2B5EF4-FFF2-40B4-BE49-F238E27FC236}">
                <a16:creationId xmlns:a16="http://schemas.microsoft.com/office/drawing/2014/main" id="{A0A314EF-0A23-044A-BA27-C8D3A3A972CE}"/>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17147787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Number Placeholder 5">
            <a:extLst>
              <a:ext uri="{FF2B5EF4-FFF2-40B4-BE49-F238E27FC236}">
                <a16:creationId xmlns:a16="http://schemas.microsoft.com/office/drawing/2014/main" id="{A61D468A-1C8F-0E43-A608-EC2765E827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A8E7FA-C775-C04E-9A52-6FA6DA84D332}" type="slidenum">
              <a:rPr lang="en-US" altLang="en-US" sz="1400" b="0">
                <a:latin typeface="Times New Roman" panose="02020603050405020304" pitchFamily="18" charset="0"/>
              </a:rPr>
              <a:pPr>
                <a:spcBef>
                  <a:spcPct val="0"/>
                </a:spcBef>
                <a:buFontTx/>
                <a:buNone/>
              </a:pPr>
              <a:t>27</a:t>
            </a:fld>
            <a:endParaRPr lang="en-US" altLang="en-US" sz="1400" b="0">
              <a:latin typeface="Times New Roman" panose="02020603050405020304" pitchFamily="18" charset="0"/>
            </a:endParaRPr>
          </a:p>
        </p:txBody>
      </p:sp>
      <p:sp>
        <p:nvSpPr>
          <p:cNvPr id="116739" name="Text Box 2">
            <a:extLst>
              <a:ext uri="{FF2B5EF4-FFF2-40B4-BE49-F238E27FC236}">
                <a16:creationId xmlns:a16="http://schemas.microsoft.com/office/drawing/2014/main" id="{38FC6723-25B5-3B4C-A354-F475072B7D51}"/>
              </a:ext>
            </a:extLst>
          </p:cNvPr>
          <p:cNvSpPr txBox="1">
            <a:spLocks noChangeArrowheads="1"/>
          </p:cNvSpPr>
          <p:nvPr/>
        </p:nvSpPr>
        <p:spPr bwMode="auto">
          <a:xfrm>
            <a:off x="838199" y="2286001"/>
            <a:ext cx="10515599"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Data collection is restricted to those individuals who experience an event</a:t>
            </a:r>
          </a:p>
          <a:p>
            <a:pPr eaLnBrk="1" hangingPunct="1">
              <a:spcBef>
                <a:spcPct val="0"/>
              </a:spcBef>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Avoids selection of control subjects</a:t>
            </a:r>
          </a:p>
          <a:p>
            <a:pPr lvl="1" eaLnBrk="1" hangingPunct="1">
              <a:spcBef>
                <a:spcPct val="0"/>
              </a:spcBef>
              <a:buFont typeface="Arial" panose="020B0604020202020204" pitchFamily="34" charset="0"/>
              <a:buChar cha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Avoids some selection bias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concerns</a:t>
            </a: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Highly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cost efficient</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6740" name="Rectangle 3">
            <a:extLst>
              <a:ext uri="{FF2B5EF4-FFF2-40B4-BE49-F238E27FC236}">
                <a16:creationId xmlns:a16="http://schemas.microsoft.com/office/drawing/2014/main" id="{D6EF2A76-A2D5-9B49-84C6-04C39FE407F6}"/>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39934335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Number Placeholder 5">
            <a:extLst>
              <a:ext uri="{FF2B5EF4-FFF2-40B4-BE49-F238E27FC236}">
                <a16:creationId xmlns:a16="http://schemas.microsoft.com/office/drawing/2014/main" id="{04A367CD-969E-4D46-BFAF-69DB79B92A8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54BDF61-F20D-2B48-82FD-CF61E4ED635E}" type="slidenum">
              <a:rPr lang="en-US" altLang="en-US" sz="1400" b="0">
                <a:latin typeface="Times New Roman" panose="02020603050405020304" pitchFamily="18" charset="0"/>
              </a:rPr>
              <a:pPr>
                <a:spcBef>
                  <a:spcPct val="0"/>
                </a:spcBef>
                <a:buFontTx/>
                <a:buNone/>
              </a:pPr>
              <a:t>28</a:t>
            </a:fld>
            <a:endParaRPr lang="en-US" altLang="en-US" sz="1400" b="0">
              <a:latin typeface="Times New Roman" panose="02020603050405020304" pitchFamily="18" charset="0"/>
            </a:endParaRPr>
          </a:p>
        </p:txBody>
      </p:sp>
      <p:sp>
        <p:nvSpPr>
          <p:cNvPr id="118787" name="Text Box 2">
            <a:extLst>
              <a:ext uri="{FF2B5EF4-FFF2-40B4-BE49-F238E27FC236}">
                <a16:creationId xmlns:a16="http://schemas.microsoft.com/office/drawing/2014/main" id="{34CB1269-C7A3-DB48-8D98-229BA22694A2}"/>
              </a:ext>
            </a:extLst>
          </p:cNvPr>
          <p:cNvSpPr txBox="1">
            <a:spLocks noChangeArrowheads="1"/>
          </p:cNvSpPr>
          <p:nvPr/>
        </p:nvSpPr>
        <p:spPr bwMode="auto">
          <a:xfrm>
            <a:off x="838200" y="2099915"/>
            <a:ext cx="10515600" cy="2985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28600" indent="-2286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cases. Risk of case selection /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participation bias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2">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If exposure is related to participation = effect estimates may be biased</a:t>
            </a:r>
          </a:p>
          <a:p>
            <a:pPr lvl="2">
              <a:spcBef>
                <a:spcPct val="0"/>
              </a:spcBef>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person-time at risk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(e.g., if the event of interest is car accidents, person-time evaluated should only be driving time)</a:t>
            </a:r>
          </a:p>
          <a:p>
            <a:pPr lvl="1" eaLnBrk="1" hangingPunct="1">
              <a:spcBef>
                <a:spcPct val="0"/>
              </a:spcBef>
              <a:buFont typeface="Arial" panose="020B0604020202020204" pitchFamily="34" charset="0"/>
              <a:buChar char="•"/>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control periods</a:t>
            </a: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8788" name="Rectangle 3">
            <a:extLst>
              <a:ext uri="{FF2B5EF4-FFF2-40B4-BE49-F238E27FC236}">
                <a16:creationId xmlns:a16="http://schemas.microsoft.com/office/drawing/2014/main" id="{1C934653-0695-674A-8C9E-2F58A200A758}"/>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33018405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Number Placeholder 5">
            <a:extLst>
              <a:ext uri="{FF2B5EF4-FFF2-40B4-BE49-F238E27FC236}">
                <a16:creationId xmlns:a16="http://schemas.microsoft.com/office/drawing/2014/main" id="{B04E3E22-34F0-7843-8279-E5E3320F6E3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DE9BBB6-F511-F146-83EB-27A7209D3B10}" type="slidenum">
              <a:rPr lang="en-US" altLang="en-US" sz="1400" b="0">
                <a:latin typeface="Times New Roman" panose="02020603050405020304" pitchFamily="18" charset="0"/>
              </a:rPr>
              <a:pPr>
                <a:spcBef>
                  <a:spcPct val="0"/>
                </a:spcBef>
                <a:buFontTx/>
                <a:buNone/>
              </a:pPr>
              <a:t>29</a:t>
            </a:fld>
            <a:endParaRPr lang="en-US" altLang="en-US" sz="1400" b="0">
              <a:latin typeface="Times New Roman" panose="02020603050405020304" pitchFamily="18" charset="0"/>
            </a:endParaRPr>
          </a:p>
        </p:txBody>
      </p:sp>
      <p:sp>
        <p:nvSpPr>
          <p:cNvPr id="120835" name="Rectangle 2">
            <a:extLst>
              <a:ext uri="{FF2B5EF4-FFF2-40B4-BE49-F238E27FC236}">
                <a16:creationId xmlns:a16="http://schemas.microsoft.com/office/drawing/2014/main" id="{DFFDB513-A0FC-DB4F-A2A1-C8B8C4B15C3F}"/>
              </a:ext>
            </a:extLst>
          </p:cNvPr>
          <p:cNvSpPr>
            <a:spLocks noGrp="1" noChangeArrowheads="1"/>
          </p:cNvSpPr>
          <p:nvPr>
            <p:ph type="title"/>
          </p:nvPr>
        </p:nvSpPr>
        <p:spPr/>
        <p:txBody>
          <a:bodyPr/>
          <a:lstStyle/>
          <a:p>
            <a:pPr eaLnBrk="1" hangingPunct="1"/>
            <a:r>
              <a:rPr lang="en-US" altLang="en-US"/>
              <a:t>Advantage</a:t>
            </a:r>
          </a:p>
        </p:txBody>
      </p:sp>
      <p:sp>
        <p:nvSpPr>
          <p:cNvPr id="120836" name="Rectangle 3">
            <a:extLst>
              <a:ext uri="{FF2B5EF4-FFF2-40B4-BE49-F238E27FC236}">
                <a16:creationId xmlns:a16="http://schemas.microsoft.com/office/drawing/2014/main" id="{FDC94376-792A-6A49-B57D-FD6CB216398B}"/>
              </a:ext>
            </a:extLst>
          </p:cNvPr>
          <p:cNvSpPr>
            <a:spLocks noGrp="1" noChangeArrowheads="1"/>
          </p:cNvSpPr>
          <p:nvPr>
            <p:ph type="body" idx="1"/>
          </p:nvPr>
        </p:nvSpPr>
        <p:spPr>
          <a:xfrm>
            <a:off x="838200" y="2133600"/>
            <a:ext cx="10515600"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 (recall bias)</a:t>
            </a:r>
          </a:p>
        </p:txBody>
      </p:sp>
    </p:spTree>
    <p:extLst>
      <p:ext uri="{BB962C8B-B14F-4D97-AF65-F5344CB8AC3E}">
        <p14:creationId xmlns:p14="http://schemas.microsoft.com/office/powerpoint/2010/main" val="1186661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Appropriate or Overmatching?</a:t>
            </a:r>
          </a:p>
        </p:txBody>
      </p:sp>
      <p:sp>
        <p:nvSpPr>
          <p:cNvPr id="3" name="Content Placeholder 2"/>
          <p:cNvSpPr>
            <a:spLocks noGrp="1"/>
          </p:cNvSpPr>
          <p:nvPr>
            <p:ph idx="1"/>
          </p:nvPr>
        </p:nvSpPr>
        <p:spPr/>
        <p:txBody>
          <a:bodyPr>
            <a:normAutofit/>
          </a:bodyPr>
          <a:lstStyle/>
          <a:p>
            <a:r>
              <a:rPr lang="en-US" sz="3200" dirty="0"/>
              <a:t>Matching factor is a confounder</a:t>
            </a:r>
          </a:p>
        </p:txBody>
      </p:sp>
      <p:graphicFrame>
        <p:nvGraphicFramePr>
          <p:cNvPr id="4" name="Table 3"/>
          <p:cNvGraphicFramePr>
            <a:graphicFrameLocks noGrp="1"/>
          </p:cNvGraphicFramePr>
          <p:nvPr/>
        </p:nvGraphicFramePr>
        <p:xfrm>
          <a:off x="2540000" y="4646899"/>
          <a:ext cx="7079963"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2684562">
                  <a:extLst>
                    <a:ext uri="{9D8B030D-6E8A-4147-A177-3AD203B41FA5}">
                      <a16:colId xmlns:a16="http://schemas.microsoft.com/office/drawing/2014/main" val="20001"/>
                    </a:ext>
                  </a:extLst>
                </a:gridCol>
                <a:gridCol w="2591634">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r>
                        <a:rPr lang="en-US" sz="2400" b="1" dirty="0"/>
                        <a:t>Stratified</a:t>
                      </a:r>
                    </a:p>
                  </a:txBody>
                  <a:tcPr/>
                </a:tc>
                <a:tc>
                  <a:txBody>
                    <a:bodyPr/>
                    <a:lstStyle/>
                    <a:p>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37692" y="2715845"/>
            <a:ext cx="2065900"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35488" y="2715846"/>
            <a:ext cx="142574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671469" y="3536462"/>
            <a:ext cx="2973644"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7268308" y="3184769"/>
            <a:ext cx="566615" cy="4298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239846" y="3243385"/>
            <a:ext cx="703385" cy="37123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7044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Number Placeholder 5">
            <a:extLst>
              <a:ext uri="{FF2B5EF4-FFF2-40B4-BE49-F238E27FC236}">
                <a16:creationId xmlns:a16="http://schemas.microsoft.com/office/drawing/2014/main" id="{78BBB6FF-B897-5E42-A8C0-DCB168F520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C2CA43F-8891-D741-B5D5-996516CF981E}" type="slidenum">
              <a:rPr lang="en-US" altLang="en-US" sz="1400" b="0">
                <a:latin typeface="Times New Roman" panose="02020603050405020304" pitchFamily="18" charset="0"/>
              </a:rPr>
              <a:pPr>
                <a:spcBef>
                  <a:spcPct val="0"/>
                </a:spcBef>
                <a:buFontTx/>
                <a:buNone/>
              </a:pPr>
              <a:t>30</a:t>
            </a:fld>
            <a:endParaRPr lang="en-US" altLang="en-US" sz="1400" b="0">
              <a:latin typeface="Times New Roman" panose="02020603050405020304" pitchFamily="18" charset="0"/>
            </a:endParaRPr>
          </a:p>
        </p:txBody>
      </p:sp>
      <p:sp>
        <p:nvSpPr>
          <p:cNvPr id="122883" name="Rectangle 2">
            <a:extLst>
              <a:ext uri="{FF2B5EF4-FFF2-40B4-BE49-F238E27FC236}">
                <a16:creationId xmlns:a16="http://schemas.microsoft.com/office/drawing/2014/main" id="{CA6D7703-8A9B-6B47-9C6A-DFAC3731F40A}"/>
              </a:ext>
            </a:extLst>
          </p:cNvPr>
          <p:cNvSpPr>
            <a:spLocks noGrp="1" noChangeArrowheads="1"/>
          </p:cNvSpPr>
          <p:nvPr>
            <p:ph type="title"/>
          </p:nvPr>
        </p:nvSpPr>
        <p:spPr/>
        <p:txBody>
          <a:bodyPr/>
          <a:lstStyle/>
          <a:p>
            <a:pPr eaLnBrk="1" hangingPunct="1"/>
            <a:r>
              <a:rPr lang="en-US" altLang="en-US"/>
              <a:t>Challenge</a:t>
            </a:r>
          </a:p>
        </p:txBody>
      </p:sp>
      <p:sp>
        <p:nvSpPr>
          <p:cNvPr id="122884" name="Rectangle 3">
            <a:extLst>
              <a:ext uri="{FF2B5EF4-FFF2-40B4-BE49-F238E27FC236}">
                <a16:creationId xmlns:a16="http://schemas.microsoft.com/office/drawing/2014/main" id="{975226B2-7311-5749-8CBC-F857A9B7B533}"/>
              </a:ext>
            </a:extLst>
          </p:cNvPr>
          <p:cNvSpPr>
            <a:spLocks noGrp="1" noChangeArrowheads="1"/>
          </p:cNvSpPr>
          <p:nvPr>
            <p:ph type="body" idx="1"/>
          </p:nvPr>
        </p:nvSpPr>
        <p:spPr>
          <a:xfrm>
            <a:off x="838199" y="2057400"/>
            <a:ext cx="10515599"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Comparability of information, retrospective, self-reported exposure</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Recall bias: Cases may move up exposure to be within effect period if experiencing the outcome was traumatic or may exaggerate exposure (e.g., report heavier physical activity than was actually performed)</a:t>
            </a:r>
          </a:p>
          <a:p>
            <a:pPr lvl="1">
              <a:spcBef>
                <a:spcPts val="600"/>
              </a:spcBef>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non-differential misclassification</a:t>
            </a:r>
          </a:p>
        </p:txBody>
      </p:sp>
    </p:spTree>
    <p:extLst>
      <p:ext uri="{BB962C8B-B14F-4D97-AF65-F5344CB8AC3E}">
        <p14:creationId xmlns:p14="http://schemas.microsoft.com/office/powerpoint/2010/main" val="17409180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a:extLst>
              <a:ext uri="{FF2B5EF4-FFF2-40B4-BE49-F238E27FC236}">
                <a16:creationId xmlns:a16="http://schemas.microsoft.com/office/drawing/2014/main" id="{ABB8A2B8-8C43-DD47-9E83-EBDE63A381BC}"/>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Summary</a:t>
            </a:r>
          </a:p>
        </p:txBody>
      </p:sp>
      <p:sp>
        <p:nvSpPr>
          <p:cNvPr id="152579" name="Content Placeholder 2">
            <a:extLst>
              <a:ext uri="{FF2B5EF4-FFF2-40B4-BE49-F238E27FC236}">
                <a16:creationId xmlns:a16="http://schemas.microsoft.com/office/drawing/2014/main" id="{6F963276-5934-4D40-A5DC-85F6C62F66F5}"/>
              </a:ext>
            </a:extLst>
          </p:cNvPr>
          <p:cNvSpPr>
            <a:spLocks noGrp="1" noChangeArrowheads="1"/>
          </p:cNvSpPr>
          <p:nvPr>
            <p:ph idx="1"/>
          </p:nvPr>
        </p:nvSpPr>
        <p:spPr>
          <a:xfrm>
            <a:off x="838200" y="1863969"/>
            <a:ext cx="10515599" cy="4308231"/>
          </a:xfrm>
        </p:spPr>
        <p:txBody>
          <a:bodyPr>
            <a:normAutofit/>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 crossover studies compare exposure at the time of an event to the historical frequency of exposure in the same person</a:t>
            </a:r>
          </a:p>
          <a:p>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no control selection, (ii) limits potential confounding, (iii) limits potential measurement bias</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Give mathematical meaning to: “Were you doing anything unusual just before you got sick?”</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Work for easily ascertained, intermittent exposures whose associated risks rise and fall quickly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Requires that the onset time of the outcome event can be pinned down with precision</a:t>
            </a:r>
          </a:p>
        </p:txBody>
      </p:sp>
      <p:sp>
        <p:nvSpPr>
          <p:cNvPr id="152580" name="Slide Number Placeholder 3">
            <a:extLst>
              <a:ext uri="{FF2B5EF4-FFF2-40B4-BE49-F238E27FC236}">
                <a16:creationId xmlns:a16="http://schemas.microsoft.com/office/drawing/2014/main" id="{89B288F3-BADE-7F4F-8EF0-E8D6F522F602}"/>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C947641C-9C7F-F147-AA50-0BC6911CAED8}" type="slidenum">
              <a:rPr lang="en-US" altLang="en-US" sz="1200" b="0">
                <a:latin typeface="Verdana" panose="020B0604030504040204" pitchFamily="34" charset="0"/>
                <a:ea typeface="MS PGothic" panose="020B0600070205080204" pitchFamily="34" charset="-128"/>
              </a:rPr>
              <a:pPr algn="l">
                <a:spcBef>
                  <a:spcPct val="0"/>
                </a:spcBef>
                <a:buFontTx/>
                <a:buNone/>
              </a:pPr>
              <a:t>31</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230549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B3216-4F72-C24B-994C-619520FCE71B}"/>
              </a:ext>
            </a:extLst>
          </p:cNvPr>
          <p:cNvSpPr>
            <a:spLocks noGrp="1"/>
          </p:cNvSpPr>
          <p:nvPr>
            <p:ph type="title"/>
          </p:nvPr>
        </p:nvSpPr>
        <p:spPr/>
        <p:txBody>
          <a:bodyPr/>
          <a:lstStyle/>
          <a:p>
            <a:r>
              <a:rPr lang="en-US" dirty="0"/>
              <a:t>Until Next Time…</a:t>
            </a:r>
          </a:p>
        </p:txBody>
      </p:sp>
      <p:sp>
        <p:nvSpPr>
          <p:cNvPr id="3" name="Content Placeholder 2">
            <a:extLst>
              <a:ext uri="{FF2B5EF4-FFF2-40B4-BE49-F238E27FC236}">
                <a16:creationId xmlns:a16="http://schemas.microsoft.com/office/drawing/2014/main" id="{E162F299-87D7-1E4D-8E67-3EC6BD5C577E}"/>
              </a:ext>
            </a:extLst>
          </p:cNvPr>
          <p:cNvSpPr>
            <a:spLocks noGrp="1"/>
          </p:cNvSpPr>
          <p:nvPr>
            <p:ph idx="1"/>
          </p:nvPr>
        </p:nvSpPr>
        <p:spPr/>
        <p:txBody>
          <a:bodyPr/>
          <a:lstStyle/>
          <a:p>
            <a:r>
              <a:rPr lang="en-US" dirty="0"/>
              <a:t>Matching Homework</a:t>
            </a:r>
          </a:p>
          <a:p>
            <a:r>
              <a:rPr lang="en-US" dirty="0"/>
              <a:t>Readings and recorded lectures regarding interaction / effect modification</a:t>
            </a:r>
          </a:p>
          <a:p>
            <a:r>
              <a:rPr lang="en-US" dirty="0"/>
              <a:t>Office Hours: Monday @ 4:10pm on Zoom</a:t>
            </a:r>
          </a:p>
          <a:p>
            <a:endParaRPr lang="en-US" dirty="0"/>
          </a:p>
        </p:txBody>
      </p:sp>
    </p:spTree>
    <p:extLst>
      <p:ext uri="{BB962C8B-B14F-4D97-AF65-F5344CB8AC3E}">
        <p14:creationId xmlns:p14="http://schemas.microsoft.com/office/powerpoint/2010/main" val="13190763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2510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correlated ONLY with exposure</a:t>
            </a:r>
          </a:p>
        </p:txBody>
      </p:sp>
      <p:graphicFrame>
        <p:nvGraphicFramePr>
          <p:cNvPr id="4" name="Table 3"/>
          <p:cNvGraphicFramePr>
            <a:graphicFrameLocks noGrp="1"/>
          </p:cNvGraphicFramePr>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pPr algn="l"/>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pPr algn="l"/>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9FBB3802-9C09-4E44-8AF2-C4CC63F81382}"/>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2889389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an intermediate / mediator</a:t>
            </a:r>
          </a:p>
        </p:txBody>
      </p:sp>
      <p:graphicFrame>
        <p:nvGraphicFramePr>
          <p:cNvPr id="4" name="Table 3"/>
          <p:cNvGraphicFramePr>
            <a:graphicFrameLocks noGrp="1"/>
          </p:cNvGraphicFramePr>
          <p:nvPr/>
        </p:nvGraphicFramePr>
        <p:xfrm>
          <a:off x="2833077" y="4744590"/>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2" name="Title 1">
            <a:extLst>
              <a:ext uri="{FF2B5EF4-FFF2-40B4-BE49-F238E27FC236}">
                <a16:creationId xmlns:a16="http://schemas.microsoft.com/office/drawing/2014/main" id="{F754F101-5367-A442-8B0D-F3D039BAAE7F}"/>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3514119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not correlated with exposure</a:t>
            </a:r>
          </a:p>
        </p:txBody>
      </p:sp>
      <p:graphicFrame>
        <p:nvGraphicFramePr>
          <p:cNvPr id="4" name="Table 3"/>
          <p:cNvGraphicFramePr>
            <a:graphicFrameLocks noGrp="1"/>
          </p:cNvGraphicFramePr>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a:t>Exposure</a:t>
            </a:r>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a:t>Disease</a:t>
            </a:r>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a:t>Matching Factor</a:t>
            </a:r>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BC0EB7FD-708E-6D4C-AB4D-659EA39D5C93}"/>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3727209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DA7767-1273-FD41-93FC-A1E1D894A8BB}"/>
              </a:ext>
            </a:extLst>
          </p:cNvPr>
          <p:cNvSpPr>
            <a:spLocks noGrp="1"/>
          </p:cNvSpPr>
          <p:nvPr>
            <p:ph type="title"/>
          </p:nvPr>
        </p:nvSpPr>
        <p:spPr/>
        <p:txBody>
          <a:bodyPr/>
          <a:lstStyle/>
          <a:p>
            <a:r>
              <a:rPr lang="en-US" dirty="0"/>
              <a:t>Case-crossover studies</a:t>
            </a:r>
          </a:p>
        </p:txBody>
      </p:sp>
      <p:sp>
        <p:nvSpPr>
          <p:cNvPr id="5" name="Text Placeholder 4">
            <a:extLst>
              <a:ext uri="{FF2B5EF4-FFF2-40B4-BE49-F238E27FC236}">
                <a16:creationId xmlns:a16="http://schemas.microsoft.com/office/drawing/2014/main" id="{3C991E0D-4E2C-2C43-B066-5F50C026F4FD}"/>
              </a:ext>
            </a:extLst>
          </p:cNvPr>
          <p:cNvSpPr>
            <a:spLocks noGrp="1"/>
          </p:cNvSpPr>
          <p:nvPr>
            <p:ph type="body" idx="1"/>
          </p:nvPr>
        </p:nvSpPr>
        <p:spPr/>
        <p:txBody>
          <a:bodyPr/>
          <a:lstStyle/>
          <a:p>
            <a:r>
              <a:rPr lang="en-US" dirty="0">
                <a:solidFill>
                  <a:schemeClr val="tx1"/>
                </a:solidFill>
              </a:rPr>
              <a:t>CREDIT: </a:t>
            </a:r>
            <a:r>
              <a:rPr lang="en-US" altLang="en-US" dirty="0">
                <a:solidFill>
                  <a:schemeClr val="tx1"/>
                </a:solidFill>
              </a:rPr>
              <a:t>Sonia Hernández-Díaz, MD, DrPH and Murray </a:t>
            </a:r>
            <a:r>
              <a:rPr lang="en-US" altLang="en-US" dirty="0" err="1">
                <a:solidFill>
                  <a:schemeClr val="tx1"/>
                </a:solidFill>
              </a:rPr>
              <a:t>Mittleman</a:t>
            </a:r>
            <a:r>
              <a:rPr lang="en-US" altLang="en-US" dirty="0">
                <a:solidFill>
                  <a:schemeClr val="tx1"/>
                </a:solidFill>
              </a:rPr>
              <a:t>, MD</a:t>
            </a:r>
          </a:p>
          <a:p>
            <a:r>
              <a:rPr lang="en-US" dirty="0">
                <a:solidFill>
                  <a:schemeClr val="tx1"/>
                </a:solidFill>
              </a:rPr>
              <a:t>Harvard TH Chan School of Public Health</a:t>
            </a:r>
          </a:p>
        </p:txBody>
      </p:sp>
    </p:spTree>
    <p:extLst>
      <p:ext uri="{BB962C8B-B14F-4D97-AF65-F5344CB8AC3E}">
        <p14:creationId xmlns:p14="http://schemas.microsoft.com/office/powerpoint/2010/main" val="1192369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771F2B-D4AB-9645-9A61-90CDA07CB977}"/>
              </a:ext>
            </a:extLst>
          </p:cNvPr>
          <p:cNvSpPr>
            <a:spLocks noGrp="1"/>
          </p:cNvSpPr>
          <p:nvPr>
            <p:ph type="title"/>
          </p:nvPr>
        </p:nvSpPr>
        <p:spPr/>
        <p:txBody>
          <a:bodyPr/>
          <a:lstStyle/>
          <a:p>
            <a:r>
              <a:rPr lang="en-US" dirty="0"/>
              <a:t>Key Terms</a:t>
            </a:r>
          </a:p>
        </p:txBody>
      </p:sp>
      <p:sp>
        <p:nvSpPr>
          <p:cNvPr id="5" name="Content Placeholder 4">
            <a:extLst>
              <a:ext uri="{FF2B5EF4-FFF2-40B4-BE49-F238E27FC236}">
                <a16:creationId xmlns:a16="http://schemas.microsoft.com/office/drawing/2014/main" id="{25F6A2E3-8634-9748-B95E-DCE708D77E5F}"/>
              </a:ext>
            </a:extLst>
          </p:cNvPr>
          <p:cNvSpPr>
            <a:spLocks noGrp="1"/>
          </p:cNvSpPr>
          <p:nvPr>
            <p:ph idx="1"/>
          </p:nvPr>
        </p:nvSpPr>
        <p:spPr/>
        <p:txBody>
          <a:bodyPr/>
          <a:lstStyle/>
          <a:p>
            <a:r>
              <a:rPr lang="en-US" dirty="0"/>
              <a:t>Induction period</a:t>
            </a:r>
          </a:p>
          <a:p>
            <a:r>
              <a:rPr lang="en-US" dirty="0"/>
              <a:t>Wash-out period</a:t>
            </a:r>
          </a:p>
          <a:p>
            <a:r>
              <a:rPr lang="en-US" dirty="0"/>
              <a:t>Effect/trigger/hazard period</a:t>
            </a:r>
          </a:p>
          <a:p>
            <a:r>
              <a:rPr lang="en-US" dirty="0"/>
              <a:t>Case window</a:t>
            </a:r>
          </a:p>
          <a:p>
            <a:r>
              <a:rPr lang="en-US" dirty="0"/>
              <a:t>Control window</a:t>
            </a:r>
          </a:p>
          <a:p>
            <a:endParaRPr lang="en-US" dirty="0"/>
          </a:p>
        </p:txBody>
      </p:sp>
    </p:spTree>
    <p:extLst>
      <p:ext uri="{BB962C8B-B14F-4D97-AF65-F5344CB8AC3E}">
        <p14:creationId xmlns:p14="http://schemas.microsoft.com/office/powerpoint/2010/main" val="3244180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9022F7A-EB3D-EB47-A7B1-FA3C67165202}"/>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Self-controlled randomized experiments</a:t>
            </a:r>
          </a:p>
        </p:txBody>
      </p:sp>
      <p:sp>
        <p:nvSpPr>
          <p:cNvPr id="15363" name="Text Box 3">
            <a:extLst>
              <a:ext uri="{FF2B5EF4-FFF2-40B4-BE49-F238E27FC236}">
                <a16:creationId xmlns:a16="http://schemas.microsoft.com/office/drawing/2014/main" id="{E9366D6E-3D85-D144-A9F7-6418E09D0260}"/>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64581" name="Text Box 5">
            <a:extLst>
              <a:ext uri="{FF2B5EF4-FFF2-40B4-BE49-F238E27FC236}">
                <a16:creationId xmlns:a16="http://schemas.microsoft.com/office/drawing/2014/main" id="{823EEA22-46CB-3B41-8438-DA2783CC5D9F}"/>
              </a:ext>
            </a:extLst>
          </p:cNvPr>
          <p:cNvSpPr txBox="1">
            <a:spLocks noChangeArrowheads="1"/>
          </p:cNvSpPr>
          <p:nvPr/>
        </p:nvSpPr>
        <p:spPr bwMode="white">
          <a:xfrm>
            <a:off x="914400" y="2028825"/>
            <a:ext cx="10744200" cy="3970318"/>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Crossover randomized trial</a:t>
            </a:r>
            <a:r>
              <a:rPr lang="en-US" altLang="en-US" sz="2400" b="0" dirty="0">
                <a:solidFill>
                  <a:srgbClr val="FF9933"/>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uses self-control in an experimental design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Subjects receive 2 (or more) treatments at different times, in random order</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Outcomes measured after each treatment is given</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Effects studied limited to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short-term effects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Often</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require a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wash-out period</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so previous treatment does not affect outcomes in the second treatment period (</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carryover effect</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Self-matching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reduces potential for confounding</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and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improves efficiency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by reducing variability of factors affecting the outcome</a:t>
            </a:r>
          </a:p>
        </p:txBody>
      </p:sp>
      <p:sp>
        <p:nvSpPr>
          <p:cNvPr id="15365" name="Slide Number Placeholder 1">
            <a:extLst>
              <a:ext uri="{FF2B5EF4-FFF2-40B4-BE49-F238E27FC236}">
                <a16:creationId xmlns:a16="http://schemas.microsoft.com/office/drawing/2014/main" id="{E5412B93-4702-E045-998D-69B987D2276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4D3C8B9-468C-B643-91F9-7191074E0F6E}" type="slidenum">
              <a:rPr lang="en-US" altLang="en-US" sz="1400" b="0">
                <a:latin typeface="Helvetica Neue" panose="02000503000000020004" pitchFamily="2" charset="0"/>
                <a:ea typeface="Helvetica Neue" panose="02000503000000020004" pitchFamily="2" charset="0"/>
                <a:cs typeface="Helvetica Neue" panose="02000503000000020004" pitchFamily="2" charset="0"/>
              </a:rPr>
              <a:pPr>
                <a:spcBef>
                  <a:spcPct val="0"/>
                </a:spcBef>
                <a:buFontTx/>
                <a:buNone/>
              </a:pPr>
              <a:t>9</a:t>
            </a:fld>
            <a:endParaRPr lang="en-US" altLang="en-US" sz="1400" b="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691572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45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458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458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458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458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6458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4581"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33350314F83543AE96F516DC5D256811&lt;/guid&gt;&#13;&#10;            &lt;repollguid&gt;7AB300C433E841548747237AAC41DBEC&lt;/repollguid&gt;&#13;&#10;            &lt;sourceid&gt;41D7EC1205A54970AA9994B119C63783&lt;/sourceid&gt;&#13;&#10;            &lt;questiontext&gt;Case-crossover studies require historical exposure data from cases, but not from anyone else in the source population&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True&lt;/answertext&gt;&#13;&#10;                    &lt;valuetype&gt;0&lt;/valuetype&gt;&#13;&#10;                &lt;/answer&gt;&#13;&#10;                &lt;answer&gt;&#13;&#10;                    &lt;guid&gt;5BE4709E15E0495A84396BB578FFFE58&lt;/guid&gt;&#13;&#10;                    &lt;answertext&gt;False&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HASRESULTS" val="False"/>
  <p:tag name="LIVECHARTING" val="False"/>
  <p:tag name="AUTOOPENPOLL" val="True"/>
  <p:tag name="AUTOFORMATCHART" val="True"/>
</p:tagLst>
</file>

<file path=ppt/tags/tag2.xml><?xml version="1.0" encoding="utf-8"?>
<p:tagLst xmlns:a="http://schemas.openxmlformats.org/drawingml/2006/main" xmlns:r="http://schemas.openxmlformats.org/officeDocument/2006/relationships" xmlns:p="http://schemas.openxmlformats.org/presentationml/2006/main">
  <p:tag name="ZEROBASED" val="False"/>
</p:tagLst>
</file>

<file path=ppt/tags/tag3.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LABELFORMAT" val="0"/>
  <p:tag name="NUMBERFORMAT" val="0"/>
  <p:tag name="RGBCOLORS" val="-16724839,-13421620,-1,-65536,-16711936,-8355712,-256,-65281,-16711681,-8388608,-16777216"/>
  <p:tag name="COLORTYPE" val="DEFINED"/>
  <p:tag name="CHARTFORMAT" val="UEsDBBQABgAIAAAAIQAncm1TAQEAANABAAATAAAAW0NvbnRlbnRfVHlwZXNdLnhtbHyRTU/DMAyG70j8hyhX1KRwQAi13YGPI3AYP8AkbhstX0qysf173HZIMA0uUWL7ff3EblZ7Z9kOUzbBt/xa1JyhV0EbP7T8ff1c3XGWC3gNNnhs+QEzX3WXF836EDEzUvvc8rGUeC9lViM6yCJE9JTpQ3JQ6JkGGUFtYEB5U9e3UgVf0JeqTB68ax6xh60t7GlP4YXkw0XOHpa6qVXLjZv0U1yeVSS0+UQCMVqjoNDf5M7rE67qyCRIOdfk0cR8ReB/dJgyv5l+NjjqXmmYyWhkb5DKCzgil2qk+3KK/03OUIa+Nwp1UFtHMxM6wSctx1kxu37jynkf3RcAAAD//wMAUEsDBBQABgAIAAAAIQAZqpLz0QAAALMBAAALAAAAX3JlbHMvLnJlbHOskMuKAjEQRfcD/kOovV3dLkQG025EcCv6ATVJdXew8yCJon9vnNlMizCbWRaXOvdw15ubHcWVYzLeSWiqGgQ75bVxvYTTcTdfgUiZnKbRO5Zw5wSbdvaxPvBIuTylwYQkCsUlCUPO4RMxqYEtpcoHdiXpfLSUyxl7DKTO1DMu6nqJ8TcD2glT7LWEuNcLEMd7KM1/s33XGcVbry6WXX5TgcaW7gKk2HOWoAaKGS1rQz9RU33ZAPjepPlPk6nrq9K3WFWme7rgZOr2AQAA//8DAFBLAwQUAAYACAAAACEAjuTTSMgFAAC5EgAADwAAAGNoYXJ0L2NoYXJ0LnhtbNxYW4/aOBR+X2n/A4q0jxnIhauGqZgAu1WZzqgzbXf3zSQGvDh2ajsMtOp/3+PYCYGi6YWptFpecI6PT87l83cOXL7YprSxwUISzoaOd9FyGpjFPCFsOXTePkzdntOQCrEEUc7w0Nlh6by4+vWXy3gQr5BQ9xmKcQOMMDmIh85KqWzQbMp4hVMkL3iGGewtuEiRgkexbCYCPYLxlDb9VqvTLIw41gD6AQMpIqw8L77lPF8sSIzHPM5TzJTxQmCKFGRArkgmS2ux1xH+FxZTEgsu+UJdxDxtGmNlUGDMazerqK4gSQlS2Ou3wsYG0aHTcppaSBFbGgFm7tt7IxQ8ZwlOIi4YlKOmn8aDEVVYMDAVcabAa5uv9JsyniKxzjMX3M0gyDmhRO2KsJ2rS7AdrTjko/EGf8iJwHLoxF64T0H4vQlodZu9pm/rCsF64UCqHcUmIK/l62ib1XsLF6aI0jmK1zo3NeVKdb+vDx4nQ5+KqbhB2e1GnA/F+dIbOlR5TkNtYZWsYTVfAhCo8rUMVskaViiOoRKgYRelBPaNpNIJSklQ6kBWjQ5k2izapaRdSjqlpOM0VpSwNVRCfzmNBad/GEG5Mggq7pLOBsoVfyCK4jGmWOHE5t5obQh+DMZaTXD1Zw1nheCvQ8GILUfbA1EG4MxwrMjGlrRTgLoZD/aGF5Rzod+gViReMyzrcAbNal+SBL+H4j+hW1fRGPmKel0lo1yNBEbaOkU7niu9ShHLEZ1Vz9sbnthQcLLEJkm7U0KbiN5FcPjxJ25gj5lUdS+8TivsBz2/WyzCiVtgOR482lxe9Ptep/bpmvOrcrvX6vW7bd/zwkCzR2CuwrHzkMp9XHMkgnGkOVlHCU9jIoy5mFNjfgkckwH5WjHNJdAKTszmBoldxCkvucczYomLSpLkEAZcJNiat6Smtvq9Uok3eKGvOFS/kBAG7UW9XLzGS6CfEjX2UDKbU1mcy+7Ov7tXl2jA+JRQem5DgQDQgLJzzewd0hnRFrUELxZwgWaypPEfbnsmzRJSV6RwxR9neIlZ8grvLJBsDWHnHYI+r3tQWVeQRUi9RqkFv62IBPk9Fifld1hozvvC9nU+n1N8Tz5+aWqGEQBlRoAEDo7hrU6AdhtWjVyQofMpmnTaQXfkuePONHLDRaft9sd9z+36fhiF/bDdu77+vG9NQJlH48bXenO9LbUHOtLT7gF2wasCw6WfIKqwGqPC8TrUrQgSrENieVpdAisq7RzEGwS9VhSFbnvcmbhhqx+515PAdyddf+z3u0E7iKJavNAQvjPesNaGO4OckQ85fmm7waeW+YRuGEzh7X67544iyHbQ96fhpDcNxl74WePndDYsL1RJMdn8KvpqKPup6KvXa4my9yRRlly9duUDyixg4x30U8CpuS5oWybJ9/zQC/3Qnjje6BhehoZbnSg04eWHbAzwGBVkuFc8Mi1jBC4sNXq4IHDJinnUXJmUsBu0taWoKSZFdz+4Vmh7x+1Fm5tgAIvTVMHMoEfwCFrd0Pkdw4SJKAz2PIcLDZdzjZOKGFL0DxcP0LdvYG40xqFzGmPgyfEeg58FZlPBGaDzygEGmH/gZk9z1Nmj2fNwcuNx6HQCAMEpcobKlXSqx3xZDj+mWlW9i72S0fS09TcWNlL9ZLJmiZbO6YgumZHFymIMpLeLhcSWTL2WhRjjNzlVZLahkMpaacGxCkRAKafRVPlXA8kTaIJxgli/StjWDj6NLjtRnEBX67efDqwKcv8PWFX88gSsiq1rrB4xtiWbmwd9vwAcFhOwqk+9ev2OyFtG7UBgMZkQmV3Dr9C1HFm2kBli9qpCWxwD+OQtzG3AO0cgLAfMZ0v9f2pg+1ZyUNtn4rM5T3aVqXMGQRgupbovfmmbf2POM5Y9x+hbDKZokODFG4hRfoQe0zNEB7Ow3YRx9Q4JpBX03yJDp/pLROsU2NbJLhb7f5yu/gUAAP//AwBQSwMEFAAGAAgAAAAhAATy4L1DBgAANhsAABYAAABjaGFydC9tZWRpYS9pbWFnZTEuYm1w7JhJUFNZFIZvkn2vu6oX2orggEQzrxpELVdtabmDlGZroVa56epVpwcHcEIRAZkCqASQBIWESSBqQkIIiEAShlCEwW4ZRVHLWft/74bX6ZRJ+SB29YJTyaub98495zv/PTcveck/Kr4jrClw3Ij3tsBbQL7FiJrtG0KY95J9WrVVBf6vCjxlrY+1+vp6vV6fl5eXkZGBwddGRubx8XFkttlswamRHQwwnITBAW44iUG0kLjUNAWKRXxqyIuPOA+qzsZGr9G42NX18uXL+fl5ZH///v3i4iIGgIE/wHghhVMbodiK/1UyDe7701LjTmoY22Hzaa9t3PhQJuuTycoPHJicnETq169fU30oD7C/hAelcQtNU3Mldzc1DTscr169evv2LUKh8JCAZY2ay+2kxCPIaCRlSzzX9u+nPG/evEGoXNbMZrPVag2Z/tmP4ElPT4czSp554rePalGvc0JbdeCHB1Jpr1RqSE199uwZ5s7NzblcLsiIemFIcSI/OdtBdB7B2Saii4vrYf3L9u2bmJiAP6qgg8/mjXASJKdPnwbS7II/vZ6pN8tKru5eA/0fgketpjyzs7OZmZm03vLycvBcrtwf4GkmxXFx8Ad/2d69fr8f6d69ezc4OBghb4RLqPrGjRtZOSczGkiJV3DxHinYE+AxqtW0LaHP0NBQcJDSBg144H++hRTGxjI8Mlnlnj0+nw9u6Gc6CJ7Ca9xmrT3TxMTPvEuuKtYhOPSpOXiQ02dmZiY4YGm9JtvO+J+7Q66yPOhn/e7dw8PDcIM+o6Ojwf58x95Ry7kWxBdmWkihcj1dr0g8DWw/szy5Gzb0sPtLv2sXlRH6jI2N8WUI9h/w/8NTrFwf0OfQIbpeECdUH46nhVyJiQFPP/TZuZPq8+HDh+X1M4c0OG4538roc6GNUB5smZuHD4fjKanXZNmY9cKsXNk68Ljlcn1ystfrRcyPHz/Sjc/F5zsYmrCAhPKUKGOgD3gMaWkcz/T0dHBMhsca4MmRreuWSsFTsWNHf38/YGButzvYn+94eNKCTqY8pcqYPrkcX0HVaWnPnz9HKMCE8pgD+qCKbOn34PHI5QaVqre3l/KscH/df6C7xNQrhP5lqg39cjlSGI4cefHixWd5dKYAz8W75IqM4YE+RpWK02dkZISvJsH+7X0MTyl4WpjvfwSPzFNcR/cXsx+zWR7oU61UOp3Ox48fT01N0cYOTsFrbHfrLt0npQPCc83kOsvTJZUajx7l9EGK4IDFtQEeZr3AI5OBp2bLFmxzLBlshfu9w6PDfoE+Z5tJ+aZNCO6SSIzHjqEt8c2PVQjhKWJ54H/BQrJka2n/3IqPD2Zeydg5oGPu114hvqX14FEowNN2/PjCwgL0xzEkuMmuhT/0RL9dkq2FmCihNno8dTYaX4S72M3Nm8HTKZHUqtUhGNxHU7sWK1XYI7zQSs5vXwMer0JRFx8/x97fObdlD8wOLe5HpQOiM42kKDYWyqMZbofn8T2y5JqSTlWsxVGXmOhiecxbtz5hf48tG4ObWO/UXulgePCro9N6/S+nEy/uauRBUWJip1Q6oFCYosfT6NLmdgrQn+lmgntrZICQq4VLPNBnIUr6NHVRHtGpOuIZ4ceDNmP0USobosfT/ECb5xKUeEUna4nbx48HbUZ5mhISnkZJn/JWTV4Xw3PiNukf5sdzS63ukEgGlcrm6PHo72ryu4UlHtEfNQS/7T/xMehDee4kJIzY7XymhvWtuKcp6BHqPMLl8TgkkiGVqk0s9jscYXPwuVBlBY9A5xb9biAz834+Uz8ZU1Mpj0UsHosmD/QR/VZNpnny4G8as14qlWXbtvEo8eTUJeWz+vxaRabn+OlTnZJiX+KZ6OjgpW045zxzEl0vbSWZmuXHU5WS0r59O/qnRSyejBJPflNSwUMh9vsvFbx5KlNS0Mm9CkWrWDweJZ6C5qSMBgFePxWRcBqGOz9kMHRnZd37+WccFx89CufG9/yTRT9efGet+v83CuAxzgoT0adqOOKhDYx9MsQc8PQGZloyPDyB5eTkRE4HBzz5wRFzEe3Lw9KJmBtiOE+NAizhmFg665eUDwY4YzoXeSlkTriYVARWD+ZAJYpc+OrVVQW+hgJ/AwAA//8DAFBLAQItABQABgAIAAAAIQAncm1TAQEAANABAAATAAAAAAAAAAAAAAAAAAAAAABbQ29udGVudF9UeXBlc10ueG1sUEsBAi0AFAAGAAgAAAAhABmqkvPRAAAAswEAAAsAAAAAAAAAAAAAAAAAMgEAAF9yZWxzLy5yZWxzUEsBAi0AFAAGAAgAAAAhAI7k00jIBQAAuRIAAA8AAAAAAAAAAAAAAAAALAIAAGNoYXJ0L2NoYXJ0LnhtbFBLAQItABQABgAIAAAAIQAE8uC9QwYAADYbAAAWAAAAAAAAAAAAAAAAACEIAABjaGFydC9tZWRpYS9pbWFnZTEuYm1wUEsFBgAAAAAEAAQA+wAAAJgOAAAAAA=="/>
</p:tagLst>
</file>

<file path=ppt/tags/tag4.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3805399F259D4BBCBCD23FEBCD518CF2&lt;/guid&gt;&#13;&#10;            &lt;repollguid&gt;7AB300C433E841548747237AAC41DBEC&lt;/repollguid&gt;&#13;&#10;            &lt;sourceid&gt;41D7EC1205A54970AA9994B119C63783&lt;/sourceid&gt;&#13;&#10;            &lt;questiontext&gt;To study exercise and MI, would you use as a reference window a period 14 days after the event?&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Yes&lt;/answertext&gt;&#13;&#10;                    &lt;valuetype&gt;0&lt;/valuetype&gt;&#13;&#10;                &lt;/answer&gt;&#13;&#10;                &lt;answer&gt;&#13;&#10;                    &lt;guid&gt;5BE4709E15E0495A84396BB578FFFE58&lt;/guid&gt;&#13;&#10;                    &lt;answertext&gt;No&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HASRESULTS" val="False"/>
  <p:tag name="LIVECHARTING" val="False"/>
  <p:tag name="AUTOOPENPOLL" val="True"/>
  <p:tag name="AUTOFORMATCHART" val="True"/>
</p:tagLst>
</file>

<file path=ppt/tags/tag5.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16181</TotalTime>
  <Words>3785</Words>
  <Application>Microsoft Macintosh PowerPoint</Application>
  <PresentationFormat>Widescreen</PresentationFormat>
  <Paragraphs>360</Paragraphs>
  <Slides>33</Slides>
  <Notes>32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33</vt:i4>
      </vt:variant>
    </vt:vector>
  </HeadingPairs>
  <TitlesOfParts>
    <vt:vector size="43" baseType="lpstr">
      <vt:lpstr>Arial</vt:lpstr>
      <vt:lpstr>Arial Rounded MT Bold</vt:lpstr>
      <vt:lpstr>Calibri</vt:lpstr>
      <vt:lpstr>Calibri Light</vt:lpstr>
      <vt:lpstr>Helvetica Neue</vt:lpstr>
      <vt:lpstr>Symbol</vt:lpstr>
      <vt:lpstr>Times New Roman</vt:lpstr>
      <vt:lpstr>Verdana</vt:lpstr>
      <vt:lpstr>Wingdings</vt:lpstr>
      <vt:lpstr>Office Theme</vt:lpstr>
      <vt:lpstr>Matching (Brief Review) &amp; Case-Crossover Studies EPI 207</vt:lpstr>
      <vt:lpstr>Utility of Matching in Case-Control Studies</vt:lpstr>
      <vt:lpstr>Appropriate or Overmatching?</vt:lpstr>
      <vt:lpstr>Appropriate or Over Matching?</vt:lpstr>
      <vt:lpstr>Appropriate or Over Matching?</vt:lpstr>
      <vt:lpstr>Appropriate or Over Matching?</vt:lpstr>
      <vt:lpstr>Case-crossover studies</vt:lpstr>
      <vt:lpstr>Key Terms</vt:lpstr>
      <vt:lpstr>Self-controlled randomized experiments</vt:lpstr>
      <vt:lpstr>Case-crossover studies</vt:lpstr>
      <vt:lpstr>Case-Control Studies Often Match on Time</vt:lpstr>
      <vt:lpstr>You Can Also Match on Person</vt:lpstr>
      <vt:lpstr>If It’s Difficult to Ascertain Exposure at all Times in the Past, Sample</vt:lpstr>
      <vt:lpstr>Case-crossover</vt:lpstr>
      <vt:lpstr>Case-crossover</vt:lpstr>
      <vt:lpstr>Case-crossover studies require historical exposure data from cases, but not from anyone else in the source population.</vt:lpstr>
      <vt:lpstr>Case-Crossover Approach</vt:lpstr>
      <vt:lpstr>Case-Crossover Approach</vt:lpstr>
      <vt:lpstr>Effect period</vt:lpstr>
      <vt:lpstr>Effect period</vt:lpstr>
      <vt:lpstr>Exertion and MI</vt:lpstr>
      <vt:lpstr>Reference period</vt:lpstr>
      <vt:lpstr>To study exercise and MI, would you use as a reference window a period 14 days after the event?</vt:lpstr>
      <vt:lpstr>When is the case-crossover useful?</vt:lpstr>
      <vt:lpstr>Advantage</vt:lpstr>
      <vt:lpstr>Challenge</vt:lpstr>
      <vt:lpstr>Advantage</vt:lpstr>
      <vt:lpstr>Challenge</vt:lpstr>
      <vt:lpstr>Advantage</vt:lpstr>
      <vt:lpstr>Challenge</vt:lpstr>
      <vt:lpstr>Summary</vt:lpstr>
      <vt:lpstr>Until Next Time…</vt:lpstr>
      <vt:lpstr>Questions?</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263</cp:revision>
  <dcterms:created xsi:type="dcterms:W3CDTF">2018-02-06T23:39:25Z</dcterms:created>
  <dcterms:modified xsi:type="dcterms:W3CDTF">2022-02-03T07:38:44Z</dcterms:modified>
</cp:coreProperties>
</file>