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2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12"/>
  </p:notesMasterIdLst>
  <p:handoutMasterIdLst>
    <p:handoutMasterId r:id="rId13"/>
  </p:handoutMasterIdLst>
  <p:sldIdLst>
    <p:sldId id="1110" r:id="rId2"/>
    <p:sldId id="1111" r:id="rId3"/>
    <p:sldId id="1112" r:id="rId4"/>
    <p:sldId id="1104" r:id="rId5"/>
    <p:sldId id="1113" r:id="rId6"/>
    <p:sldId id="1105" r:id="rId7"/>
    <p:sldId id="1106" r:id="rId8"/>
    <p:sldId id="1114" r:id="rId9"/>
    <p:sldId id="1115" r:id="rId10"/>
    <p:sldId id="1116" r:id="rId11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har char="–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har char="–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har char="–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har char="–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har char="–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 userDrawn="1">
          <p15:clr>
            <a:srgbClr val="A4A3A4"/>
          </p15:clr>
        </p15:guide>
        <p15:guide id="2" pos="9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7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ebecca Graff" initials="" lastIdx="35" clrIdx="0"/>
  <p:cmAuthor id="1" name="Rebecca Graff" initials="RG" lastIdx="3" clrIdx="1">
    <p:extLst>
      <p:ext uri="{19B8F6BF-5375-455C-9EA6-DF929625EA0E}">
        <p15:presenceInfo xmlns:p15="http://schemas.microsoft.com/office/powerpoint/2012/main" userId="a6ba10420d7fc8b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FFFF00"/>
    <a:srgbClr val="FF9900"/>
    <a:srgbClr val="00CC00"/>
    <a:srgbClr val="FF3300"/>
    <a:srgbClr val="000068"/>
    <a:srgbClr val="000066"/>
    <a:srgbClr val="008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3323" autoAdjust="0"/>
    <p:restoredTop sz="74301" autoAdjust="0"/>
  </p:normalViewPr>
  <p:slideViewPr>
    <p:cSldViewPr snapToGrid="0">
      <p:cViewPr varScale="1">
        <p:scale>
          <a:sx n="95" d="100"/>
          <a:sy n="95" d="100"/>
        </p:scale>
        <p:origin x="2168" y="192"/>
      </p:cViewPr>
      <p:guideLst>
        <p:guide orient="horz" pos="2112"/>
        <p:guide pos="9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5" d="100"/>
          <a:sy n="55" d="100"/>
        </p:scale>
        <p:origin x="-1722" y="-90"/>
      </p:cViewPr>
      <p:guideLst>
        <p:guide orient="horz" pos="2927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72421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0" tIns="46476" rIns="92950" bIns="46476" numCol="1" anchor="t" anchorCtr="0" compatLnSpc="1">
            <a:prstTxWarp prst="textNoShape">
              <a:avLst/>
            </a:prstTxWarp>
          </a:bodyPr>
          <a:lstStyle>
            <a:lvl1pPr defTabSz="930081">
              <a:spcBef>
                <a:spcPct val="0"/>
              </a:spcBef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5579" y="0"/>
            <a:ext cx="2972421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0" tIns="46476" rIns="92950" bIns="46476" numCol="1" anchor="t" anchorCtr="0" compatLnSpc="1">
            <a:prstTxWarp prst="textNoShape">
              <a:avLst/>
            </a:prstTxWarp>
          </a:bodyPr>
          <a:lstStyle>
            <a:lvl1pPr algn="r" defTabSz="930081">
              <a:spcBef>
                <a:spcPct val="0"/>
              </a:spcBef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31264"/>
            <a:ext cx="2972421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0" tIns="46476" rIns="92950" bIns="46476" numCol="1" anchor="b" anchorCtr="0" compatLnSpc="1">
            <a:prstTxWarp prst="textNoShape">
              <a:avLst/>
            </a:prstTxWarp>
          </a:bodyPr>
          <a:lstStyle>
            <a:lvl1pPr defTabSz="930081">
              <a:spcBef>
                <a:spcPct val="0"/>
              </a:spcBef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5579" y="8831264"/>
            <a:ext cx="2972421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0" tIns="46476" rIns="92950" bIns="46476" numCol="1" anchor="b" anchorCtr="0" compatLnSpc="1">
            <a:prstTxWarp prst="textNoShape">
              <a:avLst/>
            </a:prstTxWarp>
          </a:bodyPr>
          <a:lstStyle>
            <a:lvl1pPr algn="r" defTabSz="930081">
              <a:spcBef>
                <a:spcPct val="0"/>
              </a:spcBef>
              <a:buFontTx/>
              <a:buNone/>
              <a:defRPr sz="1200"/>
            </a:lvl1pPr>
          </a:lstStyle>
          <a:p>
            <a:pPr>
              <a:defRPr/>
            </a:pPr>
            <a:fld id="{411B3E41-D366-4F39-8F80-300A9B4185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70328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72421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0" tIns="46476" rIns="92950" bIns="46476" numCol="1" anchor="t" anchorCtr="0" compatLnSpc="1">
            <a:prstTxWarp prst="textNoShape">
              <a:avLst/>
            </a:prstTxWarp>
          </a:bodyPr>
          <a:lstStyle>
            <a:lvl1pPr defTabSz="930081">
              <a:spcBef>
                <a:spcPct val="0"/>
              </a:spcBef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5579" y="0"/>
            <a:ext cx="2972421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0" tIns="46476" rIns="92950" bIns="46476" numCol="1" anchor="t" anchorCtr="0" compatLnSpc="1">
            <a:prstTxWarp prst="textNoShape">
              <a:avLst/>
            </a:prstTxWarp>
          </a:bodyPr>
          <a:lstStyle>
            <a:lvl1pPr algn="r" defTabSz="930081">
              <a:spcBef>
                <a:spcPct val="0"/>
              </a:spcBef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56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711" y="4416426"/>
            <a:ext cx="5028579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0" tIns="46476" rIns="92950" bIns="4647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31264"/>
            <a:ext cx="2972421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0" tIns="46476" rIns="92950" bIns="46476" numCol="1" anchor="b" anchorCtr="0" compatLnSpc="1">
            <a:prstTxWarp prst="textNoShape">
              <a:avLst/>
            </a:prstTxWarp>
          </a:bodyPr>
          <a:lstStyle>
            <a:lvl1pPr defTabSz="930081">
              <a:spcBef>
                <a:spcPct val="0"/>
              </a:spcBef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5579" y="8831264"/>
            <a:ext cx="2972421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0" tIns="46476" rIns="92950" bIns="46476" numCol="1" anchor="b" anchorCtr="0" compatLnSpc="1">
            <a:prstTxWarp prst="textNoShape">
              <a:avLst/>
            </a:prstTxWarp>
          </a:bodyPr>
          <a:lstStyle>
            <a:lvl1pPr algn="r" defTabSz="930081">
              <a:spcBef>
                <a:spcPct val="0"/>
              </a:spcBef>
              <a:buFontTx/>
              <a:buNone/>
              <a:defRPr sz="1200"/>
            </a:lvl1pPr>
          </a:lstStyle>
          <a:p>
            <a:pPr>
              <a:defRPr/>
            </a:pPr>
            <a:fld id="{0804B553-72BD-4DD0-89C7-4B996FCF12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52258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3008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53D27D4-BC53-4761-9695-E64EA36487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30081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3748208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008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804B553-72BD-4DD0-89C7-4B996FCF122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30081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83726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286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2709565-02B6-433C-8081-84B5311D300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286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eaLnBrk="1" hangingPunct="1">
              <a:buFont typeface="+mj-lt"/>
              <a:buNone/>
            </a:pPr>
            <a:endParaRPr lang="en-US" altLang="en-US" sz="800" dirty="0"/>
          </a:p>
        </p:txBody>
      </p:sp>
    </p:spTree>
    <p:extLst>
      <p:ext uri="{BB962C8B-B14F-4D97-AF65-F5344CB8AC3E}">
        <p14:creationId xmlns:p14="http://schemas.microsoft.com/office/powerpoint/2010/main" val="25577491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008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804B553-72BD-4DD0-89C7-4B996FCF122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30081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87528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sz="1200" kern="1200" dirty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008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804B553-72BD-4DD0-89C7-4B996FCF122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30081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64077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8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There are no common causes of A and any other variable on account of treatment being randomly assigned</a:t>
            </a:r>
          </a:p>
          <a:p>
            <a:pPr marL="171450" indent="-171450">
              <a:buFontTx/>
              <a:buChar char="-"/>
            </a:pPr>
            <a:r>
              <a:rPr lang="en-US" sz="8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Individuals in both randomized experiments and observational studies may be lost to follow-up or drop out of the study before their outcome is ascertained.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008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804B553-72BD-4DD0-89C7-4B996FCF122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30081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58877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sz="8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When individuals are lost to follow-up the risk of the outcome among those assigned to antiretrovirals and among those assigned to no therapy cannot be computed because the value of the outcome Y is unknown for the censored individuals (C = 1).</a:t>
            </a:r>
          </a:p>
          <a:p>
            <a:pPr marL="171450" indent="-171450">
              <a:buFontTx/>
              <a:buChar char="-"/>
            </a:pPr>
            <a:r>
              <a:rPr lang="en-US" sz="8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Only the risks among the uncensored </a:t>
            </a:r>
            <a:r>
              <a:rPr lang="en-US" sz="800" b="0" i="0" u="none" strike="noStrike" kern="1200" baseline="0" dirty="0" err="1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Pr</a:t>
            </a:r>
            <a:r>
              <a:rPr lang="en-US" sz="8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[Y= 1|A = a, C = 0]  can be computed. </a:t>
            </a:r>
          </a:p>
          <a:p>
            <a:pPr marL="171450" indent="-171450">
              <a:buFontTx/>
              <a:buChar char="-"/>
            </a:pPr>
            <a:r>
              <a:rPr lang="en-US" sz="8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Unfortunately, this restriction of the analysis to the uncensored individuals induces selection bias. </a:t>
            </a:r>
          </a:p>
          <a:p>
            <a:pPr marL="628650" lvl="1" indent="-171450">
              <a:buFontTx/>
              <a:buChar char="-"/>
            </a:pPr>
            <a:r>
              <a:rPr lang="en-US" sz="8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Uncensored individuals who remained through the end of the study (C = 0) are not exchangeable with individuals that were lost (C = 1); conditioning on the collider C induces an association between A and 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008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804B553-72BD-4DD0-89C7-4B996FCF122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30081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06399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Tx/>
              <a:buChar char="-"/>
            </a:pPr>
            <a:r>
              <a:rPr lang="en-US" sz="8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No bias arises in randomized experiments from selection into the study before treatment is assigned. </a:t>
            </a:r>
          </a:p>
          <a:p>
            <a:pPr marL="171450" lvl="0" indent="-171450">
              <a:buFontTx/>
              <a:buChar char="-"/>
            </a:pPr>
            <a:r>
              <a:rPr lang="en-US" sz="8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Even though only volunteers are included in RCTs, they are not affected by volunteer bias because participants are randomly assigned to treatment only after agreeing to participate (C = 0).</a:t>
            </a:r>
          </a:p>
          <a:p>
            <a:pPr marL="171450" lvl="0" indent="-171450">
              <a:buFontTx/>
              <a:buChar char="-"/>
            </a:pPr>
            <a:r>
              <a:rPr lang="en-US" sz="8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Generalizability or external validity will be affected, but the results from the randomized trial will be internally valid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008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804B553-72BD-4DD0-89C7-4B996FCF122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30081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75916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sz="800" dirty="0"/>
              <a:t>intention to treat is generally favored in randomized experiments to preserve the lack of confounding that is guaranteed by randomization in large enough samples</a:t>
            </a:r>
          </a:p>
          <a:p>
            <a:pPr marL="171450" indent="-171450">
              <a:buFontTx/>
              <a:buChar char="-"/>
            </a:pPr>
            <a:endParaRPr lang="en-US" sz="800" dirty="0"/>
          </a:p>
          <a:p>
            <a:endParaRPr lang="en-US" sz="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008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804B553-72BD-4DD0-89C7-4B996FCF122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30081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87048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sz="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008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804B553-72BD-4DD0-89C7-4B996FCF122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30081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6689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/>
        </p:nvSpPr>
        <p:spPr bwMode="ltGray">
          <a:xfrm>
            <a:off x="0" y="0"/>
            <a:ext cx="9144000" cy="513556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9"/>
          <p:cNvSpPr/>
          <p:nvPr/>
        </p:nvSpPr>
        <p:spPr bwMode="invGray">
          <a:xfrm>
            <a:off x="0" y="5127625"/>
            <a:ext cx="9144000" cy="46038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tIns="0" bIns="0" anchor="t"/>
          <a:lstStyle>
            <a:lvl1pPr algn="l">
              <a:defRPr sz="4700" b="1"/>
            </a:lvl1pPr>
            <a:extLst/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B97FA7-874E-D548-9FFE-DA6F63440D6D}" type="datetime1">
              <a:rPr lang="en-US" smtClean="0"/>
              <a:t>1/12/22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9988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C38339-0CBD-4B42-8B0C-5C132D2D6714}" type="datetime1">
              <a:rPr lang="en-US" smtClean="0"/>
              <a:t>1/12/22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178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/>
        </p:nvSpPr>
        <p:spPr bwMode="invGray">
          <a:xfrm>
            <a:off x="6599238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 bwMode="ltGray">
          <a:xfrm>
            <a:off x="6648450" y="0"/>
            <a:ext cx="2514600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113479-5A60-C348-B9E9-DCE1950A81B0}" type="datetime1">
              <a:rPr lang="en-US" smtClean="0"/>
              <a:t>1/12/22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013" y="6376988"/>
            <a:ext cx="38369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7233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B33A0F-F8A8-F34E-8E6D-2B6FAB13776B}" type="datetime1">
              <a:rPr lang="en-US" smtClean="0"/>
              <a:t>1/12/22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931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738354-A79B-5E47-AA17-A97F359EDDDE}" type="datetime1">
              <a:rPr lang="en-US" smtClean="0"/>
              <a:t>1/12/22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616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/>
        </p:nvSpPr>
        <p:spPr bwMode="ltGray">
          <a:xfrm>
            <a:off x="0" y="0"/>
            <a:ext cx="9144000" cy="26019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11"/>
          <p:cNvSpPr/>
          <p:nvPr/>
        </p:nvSpPr>
        <p:spPr bwMode="invGray">
          <a:xfrm>
            <a:off x="0" y="2601913"/>
            <a:ext cx="9144000" cy="46037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tIns="0" rIns="91440" bIns="0" anchor="b"/>
          <a:lstStyle>
            <a:lvl1pPr algn="l">
              <a:defRPr sz="4700" b="1" cap="none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C7B825-1CE1-5E4A-AB1C-EEF25DCC30BC}" type="datetime1">
              <a:rPr lang="en-US" smtClean="0"/>
              <a:t>1/12/22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9566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1062FF-5D0F-D046-8A37-E869D447302E}" type="datetime1">
              <a:rPr lang="en-US" smtClean="0"/>
              <a:t>1/12/22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703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626B73-EC02-8544-B582-34B717058B75}" type="datetime1">
              <a:rPr lang="en-US" smtClean="0"/>
              <a:t>1/12/22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018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5705D-330C-3C46-AF5B-9F8C2A716ADD}" type="datetime1">
              <a:rPr lang="en-US" smtClean="0"/>
              <a:t>1/12/22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47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F2833C-67ED-DF43-A6D4-C066E1C767F5}" type="datetime1">
              <a:rPr lang="en-US" smtClean="0"/>
              <a:t>1/12/22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38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75AA3E-1826-8C47-9C1E-8A3673D668AF}" type="datetime1">
              <a:rPr lang="en-US" smtClean="0"/>
              <a:t>1/12/22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692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/>
          <p:nvPr/>
        </p:nvSpPr>
        <p:spPr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 bwMode="invGray"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165100" y="1169988"/>
            <a:ext cx="2522538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1F3799-DEE1-B94A-A6E8-699BEF2CA94A}" type="datetime1">
              <a:rPr lang="en-US" smtClean="0"/>
              <a:t>1/12/22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300" y="1169988"/>
            <a:ext cx="5194300" cy="201612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138" y="1169988"/>
            <a:ext cx="733425" cy="2016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C4FDC5-323E-4770-86DB-DB7061AC96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631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6688"/>
            <a:ext cx="9144000" cy="444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4000" cy="14335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74825"/>
            <a:ext cx="8229600" cy="46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95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BBF9353C-E390-9D43-A347-DBC56F5C3C83}" type="datetime1">
              <a:rPr lang="en-US" smtClean="0"/>
              <a:t>1/12/22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95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080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500" b="1" kern="1200">
          <a:solidFill>
            <a:srgbClr val="FFC8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9pPr>
      <a:extLst/>
    </p:titleStyle>
    <p:bodyStyle>
      <a:lvl1pPr marL="438150" indent="-319088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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0250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rgbClr val="E66C7D"/>
        </a:buClr>
        <a:buFont typeface="Arial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025" indent="-182563" algn="l" rtl="0" eaLnBrk="0" fontAlgn="base" hangingPunct="0">
        <a:spcBef>
          <a:spcPct val="20000"/>
        </a:spcBef>
        <a:spcAft>
          <a:spcPct val="0"/>
        </a:spcAft>
        <a:buClr>
          <a:srgbClr val="6BB76D"/>
        </a:buClr>
        <a:buFont typeface="Arial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5575" indent="-182563" algn="l" rtl="0" eaLnBrk="0" fontAlgn="base" hangingPunct="0">
        <a:spcBef>
          <a:spcPct val="20000"/>
        </a:spcBef>
        <a:spcAft>
          <a:spcPct val="0"/>
        </a:spcAft>
        <a:buClr>
          <a:srgbClr val="E88651"/>
        </a:buClr>
        <a:buFont typeface="Wingdings 3" pitchFamily="18" charset="2"/>
        <a:buChar char=""/>
        <a:defRPr lang="en-US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" y="5116286"/>
            <a:ext cx="8839200" cy="1560285"/>
          </a:xfrm>
        </p:spPr>
        <p:txBody>
          <a:bodyPr/>
          <a:lstStyle/>
          <a:p>
            <a:pPr marL="457200" indent="-457200" eaLnBrk="1" hangingPunct="1"/>
            <a:r>
              <a:rPr lang="en-US" sz="3600" dirty="0"/>
              <a:t>Rebecca E. Graff, ScD</a:t>
            </a:r>
          </a:p>
          <a:p>
            <a:pPr marL="457200" indent="-457200" eaLnBrk="1" hangingPunct="1"/>
            <a:r>
              <a:rPr lang="en-US" sz="2400" dirty="0"/>
              <a:t>Assistant Professor, Department of Epidemiology &amp; Biostatistics</a:t>
            </a:r>
          </a:p>
          <a:p>
            <a:pPr marL="457200" indent="-457200" eaLnBrk="1" hangingPunct="1"/>
            <a:r>
              <a:rPr lang="en-US" sz="2400" dirty="0"/>
              <a:t>Based on Slides from Maria </a:t>
            </a:r>
            <a:r>
              <a:rPr lang="en-US" sz="2400" dirty="0" err="1"/>
              <a:t>Glymour</a:t>
            </a:r>
            <a:r>
              <a:rPr lang="en-US" sz="2400" dirty="0"/>
              <a:t> and Miguel </a:t>
            </a:r>
            <a:r>
              <a:rPr lang="en-US" sz="2400" dirty="0" err="1"/>
              <a:t>Hernán</a:t>
            </a:r>
            <a:endParaRPr lang="en-US" sz="2400" dirty="0"/>
          </a:p>
        </p:txBody>
      </p:sp>
      <p:sp>
        <p:nvSpPr>
          <p:cNvPr id="15363" name="Text Box 5"/>
          <p:cNvSpPr txBox="1">
            <a:spLocks noChangeArrowheads="1"/>
          </p:cNvSpPr>
          <p:nvPr/>
        </p:nvSpPr>
        <p:spPr bwMode="auto">
          <a:xfrm>
            <a:off x="0" y="781731"/>
            <a:ext cx="9143999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Directed Acyclic Graphs – Part III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Epidemiology 207 - Epidemiology Methods II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22EB06-A601-0646-BFCD-9925E8581EF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6672"/>
          <a:stretch/>
        </p:blipFill>
        <p:spPr>
          <a:xfrm>
            <a:off x="7782747" y="3429000"/>
            <a:ext cx="1208853" cy="1509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473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219"/>
    </mc:Choice>
    <mc:Fallback xmlns="">
      <p:transition spd="slow" advTm="9219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Unblinding</a:t>
            </a:r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15B76B1-0873-4B31-A30C-3952D810BB6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Corbel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/>
              <a:ea typeface="+mn-ea"/>
              <a:cs typeface="Corbel"/>
            </a:endParaRPr>
          </a:p>
        </p:txBody>
      </p:sp>
      <p:pic>
        <p:nvPicPr>
          <p:cNvPr id="3" name="Picture 2" descr="Screen Shot 2020-02-02 at 8.46.5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7291" y="3280919"/>
            <a:ext cx="3339509" cy="1645555"/>
          </a:xfrm>
          <a:prstGeom prst="rect">
            <a:avLst/>
          </a:prstGeom>
        </p:spPr>
      </p:pic>
      <p:cxnSp>
        <p:nvCxnSpPr>
          <p:cNvPr id="6" name="Straight Arrow Connector 20"/>
          <p:cNvCxnSpPr/>
          <p:nvPr/>
        </p:nvCxnSpPr>
        <p:spPr>
          <a:xfrm rot="5400000" flipH="1" flipV="1">
            <a:off x="7230934" y="2029060"/>
            <a:ext cx="12700" cy="2456543"/>
          </a:xfrm>
          <a:prstGeom prst="curvedConnector3">
            <a:avLst>
              <a:gd name="adj1" fmla="val 3085717"/>
            </a:avLst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465285" y="2050143"/>
            <a:ext cx="1846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921828" y="2050143"/>
            <a:ext cx="1846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02BBA89-B3FD-BB4B-AAED-999D254B516F}"/>
              </a:ext>
            </a:extLst>
          </p:cNvPr>
          <p:cNvSpPr txBox="1">
            <a:spLocks/>
          </p:cNvSpPr>
          <p:nvPr/>
        </p:nvSpPr>
        <p:spPr>
          <a:xfrm>
            <a:off x="457200" y="1905000"/>
            <a:ext cx="8229600" cy="4372429"/>
          </a:xfrm>
          <a:prstGeom prst="rect">
            <a:avLst/>
          </a:prstGeom>
        </p:spPr>
        <p:txBody>
          <a:bodyPr/>
          <a:lstStyle>
            <a:lvl1pPr marL="438150" indent="-319088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02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53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C7D"/>
              </a:buClr>
              <a:buFont typeface="Arial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02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BB76D"/>
              </a:buClr>
              <a:buFont typeface="Arial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55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38150" marR="0" lvl="0" indent="-3190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0AD00"/>
              </a:buClr>
              <a:buSzPct val="80000"/>
              <a:buFont typeface="Wingdings 2" pitchFamily="18" charset="2"/>
              <a:buChar char="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How might you draw a DAG representing unblinding?</a:t>
            </a:r>
          </a:p>
          <a:p>
            <a:pPr marL="858837" marR="0" lvl="1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0B5CC"/>
              </a:buClr>
              <a:buSzPct val="90000"/>
              <a:buFont typeface="Wingdings" pitchFamily="2" charset="2"/>
              <a:buChar char=""/>
              <a:tabLst/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Z: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Exposure assignment</a:t>
            </a: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  <a:p>
            <a:pPr marL="858837" marR="0" lvl="1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0B5CC"/>
              </a:buClr>
              <a:buSzPct val="90000"/>
              <a:buFont typeface="Wingdings" pitchFamily="2" charset="2"/>
              <a:buChar char=""/>
              <a:tabLst/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: Exposure</a:t>
            </a:r>
          </a:p>
          <a:p>
            <a:pPr marL="858837" marR="0" lvl="1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0B5CC"/>
              </a:buClr>
              <a:buSzPct val="90000"/>
              <a:buFont typeface="Wingdings" pitchFamily="2" charset="2"/>
              <a:buChar char=""/>
              <a:tabLst/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: Outcome</a:t>
            </a:r>
          </a:p>
          <a:p>
            <a:pPr marL="858837" marR="0" lvl="1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0B5CC"/>
              </a:buClr>
              <a:buSzPct val="90000"/>
              <a:buFont typeface="Wingdings" pitchFamily="2" charset="2"/>
              <a:buChar char=""/>
              <a:tabLst/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U: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Blinded status</a:t>
            </a:r>
          </a:p>
          <a:p>
            <a:pPr marL="438150" marR="0" lvl="0" indent="-3190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0AD00"/>
              </a:buClr>
              <a:buSzPct val="80000"/>
              <a:buFont typeface="Wingdings 2" pitchFamily="18" charset="2"/>
              <a:buChar char=""/>
              <a:tabLst/>
              <a:defRPr/>
            </a:pPr>
            <a:endParaRPr kumimoji="0" lang="en-US" sz="32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5113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3456"/>
    </mc:Choice>
    <mc:Fallback xmlns="">
      <p:transition spd="slow" advTm="73456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Learning Objectives (Weeks 2 &amp; 3)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4125" y="1584562"/>
            <a:ext cx="8511446" cy="4565867"/>
          </a:xfrm>
        </p:spPr>
        <p:txBody>
          <a:bodyPr/>
          <a:lstStyle/>
          <a:p>
            <a:pPr eaLnBrk="1" hangingPunct="1"/>
            <a:r>
              <a:rPr lang="en-US" altLang="en-US" dirty="0"/>
              <a:t>Overview of DAGs</a:t>
            </a:r>
          </a:p>
          <a:p>
            <a:pPr eaLnBrk="1" hangingPunct="1"/>
            <a:r>
              <a:rPr lang="en-US" altLang="en-US" dirty="0"/>
              <a:t>Research Design Interlude</a:t>
            </a:r>
          </a:p>
          <a:p>
            <a:pPr eaLnBrk="1" hangingPunct="1"/>
            <a:r>
              <a:rPr lang="en-US" altLang="en-US" dirty="0"/>
              <a:t>DAGs for Common Problems in Epidemiology</a:t>
            </a:r>
          </a:p>
          <a:p>
            <a:pPr lvl="1" eaLnBrk="1" hangingPunct="1"/>
            <a:r>
              <a:rPr lang="en-US" altLang="en-US" dirty="0"/>
              <a:t>Confounding</a:t>
            </a:r>
          </a:p>
          <a:p>
            <a:pPr lvl="1" eaLnBrk="1" hangingPunct="1"/>
            <a:r>
              <a:rPr lang="en-US" altLang="en-US" dirty="0"/>
              <a:t>Bias in RCTs</a:t>
            </a:r>
          </a:p>
          <a:p>
            <a:pPr lvl="1" eaLnBrk="1" hangingPunct="1"/>
            <a:r>
              <a:rPr lang="en-US" altLang="en-US" dirty="0"/>
              <a:t>Selection Bias</a:t>
            </a:r>
          </a:p>
          <a:p>
            <a:pPr lvl="1" eaLnBrk="1" hangingPunct="1"/>
            <a:r>
              <a:rPr lang="en-US" altLang="en-US" dirty="0"/>
              <a:t>Measurement Bias</a:t>
            </a:r>
          </a:p>
          <a:p>
            <a:pPr eaLnBrk="1" hangingPunct="1"/>
            <a:r>
              <a:rPr lang="en-US" altLang="en-US" dirty="0"/>
              <a:t>Limitations of DAGs</a:t>
            </a:r>
          </a:p>
          <a:p>
            <a:pPr marL="862012" indent="-742950" eaLnBrk="1" hangingPunct="1">
              <a:buFont typeface="+mj-lt"/>
              <a:buAutoNum type="arabicPeriod"/>
            </a:pPr>
            <a:endParaRPr lang="en-US" altLang="en-US" dirty="0"/>
          </a:p>
        </p:txBody>
      </p:sp>
      <p:sp>
        <p:nvSpPr>
          <p:cNvPr id="5" name="Slide Number Placeholder 1"/>
          <p:cNvSpPr txBox="1">
            <a:spLocks/>
          </p:cNvSpPr>
          <p:nvPr/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15B76B1-0873-4B31-A30C-3952D810BB6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Corbel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/>
              <a:ea typeface="+mn-ea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1842288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400"/>
    </mc:Choice>
    <mc:Fallback xmlns="">
      <p:transition spd="slow" advTm="194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DAGs for Common Problems in Epidemiology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Bias in RCTs</a:t>
            </a:r>
          </a:p>
        </p:txBody>
      </p:sp>
    </p:spTree>
    <p:extLst>
      <p:ext uri="{BB962C8B-B14F-4D97-AF65-F5344CB8AC3E}">
        <p14:creationId xmlns:p14="http://schemas.microsoft.com/office/powerpoint/2010/main" val="483277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22"/>
    </mc:Choice>
    <mc:Fallback xmlns="">
      <p:transition spd="slow" advTm="2322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RCT</a:t>
            </a:r>
            <a:endParaRPr lang="en-US" dirty="0"/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15B76B1-0873-4B31-A30C-3952D810BB6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Corbel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/>
              <a:ea typeface="+mn-ea"/>
              <a:cs typeface="Corbel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905000"/>
            <a:ext cx="8229600" cy="4372429"/>
          </a:xfrm>
          <a:prstGeom prst="rect">
            <a:avLst/>
          </a:prstGeom>
        </p:spPr>
        <p:txBody>
          <a:bodyPr/>
          <a:lstStyle>
            <a:lvl1pPr marL="438150" indent="-319088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02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53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C7D"/>
              </a:buClr>
              <a:buFont typeface="Arial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02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BB76D"/>
              </a:buClr>
              <a:buFont typeface="Arial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55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38150" marR="0" lvl="0" indent="-3190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0AD00"/>
              </a:buClr>
              <a:buSzPct val="80000"/>
              <a:buFont typeface="Wingdings 2" pitchFamily="18" charset="2"/>
              <a:buChar char=""/>
              <a:tabLst/>
              <a:defRPr/>
            </a:pP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A: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ART Treatment Arm</a:t>
            </a:r>
          </a:p>
          <a:p>
            <a:pPr marL="438150" marR="0" lvl="0" indent="-3190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0AD00"/>
              </a:buClr>
              <a:buSzPct val="80000"/>
              <a:buFont typeface="Wingdings 2" pitchFamily="18" charset="2"/>
              <a:buChar char=""/>
              <a:tabLst/>
              <a:defRPr/>
            </a:pP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: 3-year Risk of Death</a:t>
            </a:r>
          </a:p>
          <a:p>
            <a:pPr marL="438150" marR="0" lvl="0" indent="-3190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0AD00"/>
              </a:buClr>
              <a:buSzPct val="80000"/>
              <a:buFont typeface="Wingdings 2" pitchFamily="18" charset="2"/>
              <a:buChar char=""/>
              <a:tabLst/>
              <a:defRPr/>
            </a:pP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: Level of Immunosuppression</a:t>
            </a:r>
          </a:p>
          <a:p>
            <a:pPr marL="438150" marR="0" lvl="0" indent="-3190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0AD00"/>
              </a:buClr>
              <a:buSzPct val="80000"/>
              <a:buFont typeface="Wingdings 2" pitchFamily="18" charset="2"/>
              <a:buChar char=""/>
              <a:tabLst/>
              <a:defRPr/>
            </a:pP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L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: Symptoms, CD4 Count, etc.</a:t>
            </a:r>
          </a:p>
          <a:p>
            <a:pPr marL="438150" marR="0" lvl="0" indent="-3190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0AD00"/>
              </a:buClr>
              <a:buSzPct val="80000"/>
              <a:buFont typeface="Wingdings 2" pitchFamily="18" charset="2"/>
              <a:buChar char=""/>
              <a:tabLst/>
              <a:defRPr/>
            </a:pP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: Loss to Follow-up</a:t>
            </a:r>
          </a:p>
          <a:p>
            <a:pPr marL="438150" marR="0" lvl="0" indent="-3190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0AD00"/>
              </a:buClr>
              <a:buSzPct val="80000"/>
              <a:buFont typeface="Wingdings 2" pitchFamily="18" charset="2"/>
              <a:buChar char=""/>
              <a:tabLst/>
              <a:defRPr/>
            </a:pPr>
            <a:endParaRPr kumimoji="0" lang="en-US" sz="32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  <a:p>
            <a:pPr marL="438150" marR="0" lvl="0" indent="-3190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0AD00"/>
              </a:buClr>
              <a:buSzPct val="80000"/>
              <a:buFont typeface="Wingdings 2" pitchFamily="18" charset="2"/>
              <a:buChar char=""/>
              <a:tabLst/>
              <a:defRPr/>
            </a:pPr>
            <a:endParaRPr kumimoji="0" lang="en-US" sz="32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pic>
        <p:nvPicPr>
          <p:cNvPr id="6" name="Picture 5" descr="Screen Shot 2020-02-01 at 10.28.0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6609" y="4543098"/>
            <a:ext cx="4290783" cy="1869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947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860"/>
    </mc:Choice>
    <mc:Fallback xmlns="">
      <p:transition spd="slow" advTm="5886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Confounding &amp; Selection Bias</a:t>
            </a:r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15B76B1-0873-4B31-A30C-3952D810BB6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Corbel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/>
              <a:ea typeface="+mn-ea"/>
              <a:cs typeface="Corbel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3165230"/>
            <a:ext cx="8229600" cy="3112199"/>
          </a:xfrm>
          <a:prstGeom prst="rect">
            <a:avLst/>
          </a:prstGeom>
        </p:spPr>
        <p:txBody>
          <a:bodyPr/>
          <a:lstStyle>
            <a:lvl1pPr marL="438150" indent="-319088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02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53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C7D"/>
              </a:buClr>
              <a:buFont typeface="Arial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02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BB76D"/>
              </a:buClr>
              <a:buFont typeface="Arial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55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38150" marR="0" lvl="0" indent="-3190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0AD00"/>
              </a:buClr>
              <a:buSzPct val="80000"/>
              <a:buFont typeface="Wingdings 2" pitchFamily="18" charset="2"/>
              <a:buChar char="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Can confounding occur in this marginally randomized RCT?</a:t>
            </a:r>
          </a:p>
          <a:p>
            <a:pPr marL="730250" marR="0" lvl="1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0B5CC"/>
              </a:buClr>
              <a:buSzPct val="90000"/>
              <a:buFont typeface="Wingdings" pitchFamily="2" charset="2"/>
              <a:buChar char="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No</a:t>
            </a:r>
          </a:p>
          <a:p>
            <a:pPr marL="438150" marR="0" lvl="0" indent="-3190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0AD00"/>
              </a:buClr>
              <a:buSzPct val="80000"/>
              <a:buFont typeface="Wingdings 2" pitchFamily="18" charset="2"/>
              <a:buChar char="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Can selection bias occur in this marginally randomized RCT?</a:t>
            </a:r>
          </a:p>
          <a:p>
            <a:pPr marL="730250" marR="0" lvl="1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0B5CC"/>
              </a:buClr>
              <a:buSzPct val="90000"/>
              <a:buFont typeface="Wingdings" pitchFamily="2" charset="2"/>
              <a:buChar char="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Yes</a:t>
            </a:r>
          </a:p>
        </p:txBody>
      </p:sp>
      <p:pic>
        <p:nvPicPr>
          <p:cNvPr id="6" name="Picture 5" descr="Screen Shot 2020-02-01 at 10.28.04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6403" y="1705429"/>
            <a:ext cx="3351195" cy="14598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0476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625"/>
    </mc:Choice>
    <mc:Fallback xmlns="">
      <p:transition spd="slow" advTm="416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on Selection Bias in RCTs</a:t>
            </a:r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15B76B1-0873-4B31-A30C-3952D810BB6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Corbel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/>
              <a:ea typeface="+mn-ea"/>
              <a:cs typeface="Corbel"/>
            </a:endParaRPr>
          </a:p>
        </p:txBody>
      </p:sp>
      <p:pic>
        <p:nvPicPr>
          <p:cNvPr id="6" name="Picture 5" descr="Screen Shot 2020-02-01 at 10.28.0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1" y="1705429"/>
            <a:ext cx="3657600" cy="1593273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AED8948-D639-D64D-A96D-E7709332D3AE}"/>
              </a:ext>
            </a:extLst>
          </p:cNvPr>
          <p:cNvSpPr txBox="1">
            <a:spLocks/>
          </p:cNvSpPr>
          <p:nvPr/>
        </p:nvSpPr>
        <p:spPr>
          <a:xfrm>
            <a:off x="457200" y="1954516"/>
            <a:ext cx="8229600" cy="2237657"/>
          </a:xfrm>
          <a:prstGeom prst="rect">
            <a:avLst/>
          </a:prstGeom>
        </p:spPr>
        <p:txBody>
          <a:bodyPr/>
          <a:lstStyle>
            <a:lvl1pPr marL="438150" indent="-319088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02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53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C7D"/>
              </a:buClr>
              <a:buFont typeface="Arial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02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BB76D"/>
              </a:buClr>
              <a:buFont typeface="Arial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55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19062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0AD00"/>
              </a:buClr>
              <a:buSzPct val="80000"/>
              <a:buFont typeface="Wingdings 2" pitchFamily="18" charset="2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⛔️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Pr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(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Y</a:t>
            </a:r>
            <a:r>
              <a:rPr kumimoji="0" lang="en-US" sz="3200" b="0" i="1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= 1 |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= a)</a:t>
            </a:r>
          </a:p>
          <a:p>
            <a:pPr marL="119062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0AD00"/>
              </a:buClr>
              <a:buSzPct val="80000"/>
              <a:buFont typeface="Wingdings 2" pitchFamily="18" charset="2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✅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Pr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(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Y</a:t>
            </a:r>
            <a:r>
              <a:rPr kumimoji="0" lang="en-US" sz="3200" b="0" i="1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= 1 |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= a,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= 0)</a:t>
            </a:r>
          </a:p>
          <a:p>
            <a:pPr marL="119062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0AD00"/>
              </a:buClr>
              <a:buSzPct val="80000"/>
              <a:buFont typeface="Wingdings 2" pitchFamily="18" charset="2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  <a:p>
            <a:pPr marL="438150" marR="0" lvl="0" indent="-3190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0AD00"/>
              </a:buClr>
              <a:buSzPct val="80000"/>
              <a:buFont typeface="Wingdings 2" pitchFamily="18" charset="2"/>
              <a:buChar char="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Randomization protects against confounding, but not necessarily against selection bias</a:t>
            </a:r>
          </a:p>
          <a:p>
            <a:pPr marL="119062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0AD00"/>
              </a:buClr>
              <a:buSzPct val="80000"/>
              <a:buFont typeface="Wingdings 2" pitchFamily="18" charset="2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  <a:p>
            <a:pPr marL="119062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0AD00"/>
              </a:buClr>
              <a:buSzPct val="80000"/>
              <a:buFont typeface="Wingdings 2" pitchFamily="18" charset="2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F7439A7-11CB-F24D-8D02-AA6741BA7B99}"/>
              </a:ext>
            </a:extLst>
          </p:cNvPr>
          <p:cNvSpPr txBox="1">
            <a:spLocks/>
          </p:cNvSpPr>
          <p:nvPr/>
        </p:nvSpPr>
        <p:spPr>
          <a:xfrm>
            <a:off x="609600" y="4192172"/>
            <a:ext cx="8229600" cy="2237657"/>
          </a:xfrm>
          <a:prstGeom prst="rect">
            <a:avLst/>
          </a:prstGeom>
        </p:spPr>
        <p:txBody>
          <a:bodyPr/>
          <a:lstStyle>
            <a:lvl1pPr marL="438150" indent="-319088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02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53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C7D"/>
              </a:buClr>
              <a:buFont typeface="Arial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02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BB76D"/>
              </a:buClr>
              <a:buFont typeface="Arial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55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38150" marR="0" lvl="0" indent="-3190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0AD00"/>
              </a:buClr>
              <a:buSzPct val="80000"/>
              <a:buFont typeface="Wingdings 2" pitchFamily="18" charset="2"/>
              <a:buChar char="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0989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8296"/>
    </mc:Choice>
    <mc:Fallback xmlns="">
      <p:transition spd="slow" advTm="138296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Selection Before Randomization</a:t>
            </a:r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15B76B1-0873-4B31-A30C-3952D810BB6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Corbel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/>
              <a:ea typeface="+mn-ea"/>
              <a:cs typeface="Corbel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FE03CC8-B1C1-E64E-B459-DAD5996B029A}"/>
              </a:ext>
            </a:extLst>
          </p:cNvPr>
          <p:cNvSpPr txBox="1">
            <a:spLocks/>
          </p:cNvSpPr>
          <p:nvPr/>
        </p:nvSpPr>
        <p:spPr>
          <a:xfrm>
            <a:off x="457200" y="1905000"/>
            <a:ext cx="8229600" cy="4372429"/>
          </a:xfrm>
          <a:prstGeom prst="rect">
            <a:avLst/>
          </a:prstGeom>
        </p:spPr>
        <p:txBody>
          <a:bodyPr/>
          <a:lstStyle>
            <a:lvl1pPr marL="438150" indent="-319088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02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53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C7D"/>
              </a:buClr>
              <a:buFont typeface="Arial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02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BB76D"/>
              </a:buClr>
              <a:buFont typeface="Arial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55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38150" marR="0" lvl="0" indent="-3190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0AD00"/>
              </a:buClr>
              <a:buSzPct val="80000"/>
              <a:buFont typeface="Wingdings 2" pitchFamily="18" charset="2"/>
              <a:buChar char=""/>
              <a:tabLst/>
              <a:defRPr/>
            </a:pP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A: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ART Treatment Arm</a:t>
            </a:r>
          </a:p>
          <a:p>
            <a:pPr marL="438150" marR="0" lvl="0" indent="-3190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0AD00"/>
              </a:buClr>
              <a:buSzPct val="80000"/>
              <a:buFont typeface="Wingdings 2" pitchFamily="18" charset="2"/>
              <a:buChar char=""/>
              <a:tabLst/>
              <a:defRPr/>
            </a:pP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: 3-year Risk of Death</a:t>
            </a:r>
          </a:p>
          <a:p>
            <a:pPr marL="438150" marR="0" lvl="0" indent="-3190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0AD00"/>
              </a:buClr>
              <a:buSzPct val="80000"/>
              <a:buFont typeface="Wingdings 2" pitchFamily="18" charset="2"/>
              <a:buChar char=""/>
              <a:tabLst/>
              <a:defRPr/>
            </a:pP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: Level of Immunosuppression</a:t>
            </a:r>
          </a:p>
          <a:p>
            <a:pPr marL="438150" marR="0" lvl="0" indent="-3190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0AD00"/>
              </a:buClr>
              <a:buSzPct val="80000"/>
              <a:buFont typeface="Wingdings 2" pitchFamily="18" charset="2"/>
              <a:buChar char=""/>
              <a:tabLst/>
              <a:defRPr/>
            </a:pP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L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: Symptoms, CD4 Count, etc.</a:t>
            </a:r>
          </a:p>
          <a:p>
            <a:pPr marL="438150" marR="0" lvl="0" indent="-3190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0AD00"/>
              </a:buClr>
              <a:buSzPct val="80000"/>
              <a:buFont typeface="Wingdings 2" pitchFamily="18" charset="2"/>
              <a:buChar char=""/>
              <a:tabLst/>
              <a:defRPr/>
            </a:pP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: Volunteer Status</a:t>
            </a:r>
          </a:p>
          <a:p>
            <a:pPr marL="438150" marR="0" lvl="0" indent="-3190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0AD00"/>
              </a:buClr>
              <a:buSzPct val="80000"/>
              <a:buFont typeface="Wingdings 2" pitchFamily="18" charset="2"/>
              <a:buChar char=""/>
              <a:tabLst/>
              <a:defRPr/>
            </a:pPr>
            <a:endParaRPr kumimoji="0" lang="en-US" sz="32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  <a:p>
            <a:pPr marL="438150" marR="0" lvl="0" indent="-3190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0AD00"/>
              </a:buClr>
              <a:buSzPct val="80000"/>
              <a:buFont typeface="Wingdings 2" pitchFamily="18" charset="2"/>
              <a:buChar char=""/>
              <a:tabLst/>
              <a:defRPr/>
            </a:pPr>
            <a:endParaRPr kumimoji="0" lang="en-US" sz="32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15DB7BBE-3FEE-D149-8F25-0ACDBDB8104A}"/>
              </a:ext>
            </a:extLst>
          </p:cNvPr>
          <p:cNvGrpSpPr/>
          <p:nvPr/>
        </p:nvGrpSpPr>
        <p:grpSpPr>
          <a:xfrm>
            <a:off x="2126875" y="4848268"/>
            <a:ext cx="4890250" cy="1611614"/>
            <a:chOff x="1510544" y="4848268"/>
            <a:chExt cx="4890250" cy="1611614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215894A-38FF-D940-97EC-1EE5444C3F9D}"/>
                </a:ext>
              </a:extLst>
            </p:cNvPr>
            <p:cNvSpPr txBox="1"/>
            <p:nvPr/>
          </p:nvSpPr>
          <p:spPr>
            <a:xfrm>
              <a:off x="4751288" y="4848268"/>
              <a:ext cx="41237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A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3F9D4DE-FA58-5140-ACFC-284931DC56F5}"/>
                </a:ext>
              </a:extLst>
            </p:cNvPr>
            <p:cNvSpPr txBox="1"/>
            <p:nvPr/>
          </p:nvSpPr>
          <p:spPr>
            <a:xfrm>
              <a:off x="5988417" y="4848268"/>
              <a:ext cx="41237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Y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351ABDD-67D1-2248-AF94-1513D2E6338D}"/>
                </a:ext>
              </a:extLst>
            </p:cNvPr>
            <p:cNvSpPr txBox="1"/>
            <p:nvPr/>
          </p:nvSpPr>
          <p:spPr>
            <a:xfrm>
              <a:off x="3388652" y="4848268"/>
              <a:ext cx="412377" cy="52322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2F7FDF2-CB5B-6848-98E8-3EA1991EED4A}"/>
                </a:ext>
              </a:extLst>
            </p:cNvPr>
            <p:cNvSpPr txBox="1"/>
            <p:nvPr/>
          </p:nvSpPr>
          <p:spPr>
            <a:xfrm>
              <a:off x="1510544" y="5936662"/>
              <a:ext cx="41237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U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5AEBBFB-C21A-6C4C-AB51-97967F98650A}"/>
                </a:ext>
              </a:extLst>
            </p:cNvPr>
            <p:cNvSpPr txBox="1"/>
            <p:nvPr/>
          </p:nvSpPr>
          <p:spPr>
            <a:xfrm>
              <a:off x="2474253" y="5386152"/>
              <a:ext cx="41237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L</a:t>
              </a: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83FA50A5-6BB6-BA4D-8EA7-F2969EF2F392}"/>
                </a:ext>
              </a:extLst>
            </p:cNvPr>
            <p:cNvCxnSpPr>
              <a:cxnSpLocks/>
              <a:stCxn id="12" idx="3"/>
            </p:cNvCxnSpPr>
            <p:nvPr/>
          </p:nvCxnSpPr>
          <p:spPr>
            <a:xfrm flipV="1">
              <a:off x="1922921" y="5774678"/>
              <a:ext cx="551332" cy="423594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w="lg" len="med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EDB03596-EA2C-3E46-BDB6-1D63D3BC3C17}"/>
                </a:ext>
              </a:extLst>
            </p:cNvPr>
            <p:cNvCxnSpPr>
              <a:cxnSpLocks/>
              <a:stCxn id="13" idx="3"/>
            </p:cNvCxnSpPr>
            <p:nvPr/>
          </p:nvCxnSpPr>
          <p:spPr>
            <a:xfrm flipV="1">
              <a:off x="2886630" y="5353560"/>
              <a:ext cx="502022" cy="294202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w="lg" len="med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urved Connector 36">
              <a:extLst>
                <a:ext uri="{FF2B5EF4-FFF2-40B4-BE49-F238E27FC236}">
                  <a16:creationId xmlns:a16="http://schemas.microsoft.com/office/drawing/2014/main" id="{BEFE6197-12CA-1243-B547-6AB331291255}"/>
                </a:ext>
              </a:extLst>
            </p:cNvPr>
            <p:cNvCxnSpPr>
              <a:cxnSpLocks/>
              <a:stCxn id="12" idx="3"/>
              <a:endCxn id="10" idx="2"/>
            </p:cNvCxnSpPr>
            <p:nvPr/>
          </p:nvCxnSpPr>
          <p:spPr>
            <a:xfrm flipV="1">
              <a:off x="1922921" y="5371488"/>
              <a:ext cx="4271685" cy="826784"/>
            </a:xfrm>
            <a:prstGeom prst="curvedConnector2">
              <a:avLst/>
            </a:prstGeom>
            <a:ln w="25400">
              <a:solidFill>
                <a:schemeClr val="tx1"/>
              </a:solidFill>
              <a:headEnd w="lg" len="med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14079147-7906-7F4F-BC7F-C03EA4DB7550}"/>
                </a:ext>
              </a:extLst>
            </p:cNvPr>
            <p:cNvCxnSpPr>
              <a:cxnSpLocks/>
              <a:stCxn id="9" idx="3"/>
              <a:endCxn id="10" idx="1"/>
            </p:cNvCxnSpPr>
            <p:nvPr/>
          </p:nvCxnSpPr>
          <p:spPr>
            <a:xfrm>
              <a:off x="5163665" y="5109878"/>
              <a:ext cx="824752" cy="0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w="lg" len="med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00183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476"/>
    </mc:Choice>
    <mc:Fallback xmlns="">
      <p:transition spd="slow" advTm="56476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Noncompliance</a:t>
            </a:r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15B76B1-0873-4B31-A30C-3952D810BB6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Corbel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/>
              <a:ea typeface="+mn-ea"/>
              <a:cs typeface="Corbel"/>
            </a:endParaRPr>
          </a:p>
        </p:txBody>
      </p:sp>
      <p:pic>
        <p:nvPicPr>
          <p:cNvPr id="5" name="Picture 4" descr="Screen Shot 2020-02-02 at 8.46.51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9247" y="1710871"/>
            <a:ext cx="3339509" cy="1645555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905000"/>
            <a:ext cx="8229600" cy="4372429"/>
          </a:xfrm>
          <a:prstGeom prst="rect">
            <a:avLst/>
          </a:prstGeom>
        </p:spPr>
        <p:txBody>
          <a:bodyPr/>
          <a:lstStyle>
            <a:lvl1pPr marL="438150" indent="-319088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02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53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C7D"/>
              </a:buClr>
              <a:buFont typeface="Arial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02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BB76D"/>
              </a:buClr>
              <a:buFont typeface="Arial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55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38150" marR="0" lvl="0" indent="-3190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0AD00"/>
              </a:buClr>
              <a:buSzPct val="80000"/>
              <a:buFont typeface="Wingdings 2" pitchFamily="18" charset="2"/>
              <a:buChar char="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For example:</a:t>
            </a:r>
          </a:p>
          <a:p>
            <a:pPr marL="858837" marR="0" lvl="1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0B5CC"/>
              </a:buClr>
              <a:buSzPct val="90000"/>
              <a:buFont typeface="Wingdings" pitchFamily="2" charset="2"/>
              <a:buChar char=""/>
              <a:tabLst/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Z: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Exposure assignment</a:t>
            </a: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  <a:p>
            <a:pPr marL="858837" marR="0" lvl="1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0B5CC"/>
              </a:buClr>
              <a:buSzPct val="90000"/>
              <a:buFont typeface="Wingdings" pitchFamily="2" charset="2"/>
              <a:buChar char=""/>
              <a:tabLst/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: Exposure</a:t>
            </a:r>
          </a:p>
          <a:p>
            <a:pPr marL="858837" marR="0" lvl="1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0B5CC"/>
              </a:buClr>
              <a:buSzPct val="90000"/>
              <a:buFont typeface="Wingdings" pitchFamily="2" charset="2"/>
              <a:buChar char=""/>
              <a:tabLst/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: Outcome</a:t>
            </a:r>
          </a:p>
          <a:p>
            <a:pPr marL="858837" marR="0" lvl="1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0B5CC"/>
              </a:buClr>
              <a:buSzPct val="90000"/>
              <a:buFont typeface="Wingdings" pitchFamily="2" charset="2"/>
              <a:buChar char=""/>
              <a:tabLst/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U: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Factors affecting adherence and the outcome</a:t>
            </a:r>
          </a:p>
          <a:p>
            <a:pPr marL="566737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0AD00"/>
              </a:buClr>
              <a:buSzPct val="80000"/>
              <a:buFont typeface="Wingdings 2" pitchFamily="18" charset="2"/>
              <a:buChar char="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What kind of analysis looks at the effect of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on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?</a:t>
            </a:r>
            <a:endParaRPr kumimoji="0" lang="en-US" sz="32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  <a:p>
            <a:pPr marL="566737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0AD00"/>
              </a:buClr>
              <a:buSzPct val="80000"/>
              <a:buFont typeface="Wingdings 2" pitchFamily="18" charset="2"/>
              <a:buChar char="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What kind of analysis looks at the effect of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Z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on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?</a:t>
            </a:r>
          </a:p>
          <a:p>
            <a:pPr marL="566737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0AD00"/>
              </a:buClr>
              <a:buSzPct val="80000"/>
              <a:buFont typeface="Wingdings 2" pitchFamily="18" charset="2"/>
              <a:buChar char=""/>
              <a:tabLst/>
              <a:defRPr/>
            </a:pPr>
            <a:endParaRPr kumimoji="0" lang="en-US" sz="32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17857D1-04B1-9044-BC49-0B247A06E347}"/>
              </a:ext>
            </a:extLst>
          </p:cNvPr>
          <p:cNvSpPr txBox="1"/>
          <p:nvPr/>
        </p:nvSpPr>
        <p:spPr>
          <a:xfrm>
            <a:off x="2205322" y="4966446"/>
            <a:ext cx="21435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  <a:sym typeface="Wingdings" pitchFamily="2" charset="2"/>
              </a:rPr>
              <a:t> as-treated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B80797-CFA7-6A44-9221-D10694557434}"/>
              </a:ext>
            </a:extLst>
          </p:cNvPr>
          <p:cNvSpPr txBox="1"/>
          <p:nvPr/>
        </p:nvSpPr>
        <p:spPr>
          <a:xfrm>
            <a:off x="2205322" y="5934634"/>
            <a:ext cx="32383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  <a:sym typeface="Wingdings" pitchFamily="2" charset="2"/>
              </a:rPr>
              <a:t> intention-to-treat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25285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3126"/>
    </mc:Choice>
    <mc:Fallback xmlns="">
      <p:transition spd="slow" advTm="7312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Unblinding</a:t>
            </a:r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15B76B1-0873-4B31-A30C-3952D810BB6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Corbel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/>
              <a:ea typeface="+mn-ea"/>
              <a:cs typeface="Corbel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905000"/>
            <a:ext cx="8229600" cy="4372429"/>
          </a:xfrm>
          <a:prstGeom prst="rect">
            <a:avLst/>
          </a:prstGeom>
        </p:spPr>
        <p:txBody>
          <a:bodyPr/>
          <a:lstStyle>
            <a:lvl1pPr marL="438150" indent="-319088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02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53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C7D"/>
              </a:buClr>
              <a:buFont typeface="Arial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02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BB76D"/>
              </a:buClr>
              <a:buFont typeface="Arial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55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38150" marR="0" lvl="0" indent="-3190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0AD00"/>
              </a:buClr>
              <a:buSzPct val="80000"/>
              <a:buFont typeface="Wingdings 2" pitchFamily="18" charset="2"/>
              <a:buChar char="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How might you draw a DAG representing unblinding?</a:t>
            </a:r>
          </a:p>
          <a:p>
            <a:pPr marL="858837" marR="0" lvl="1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0B5CC"/>
              </a:buClr>
              <a:buSzPct val="90000"/>
              <a:buFont typeface="Wingdings" pitchFamily="2" charset="2"/>
              <a:buChar char=""/>
              <a:tabLst/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Z: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Exposure assignment</a:t>
            </a: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  <a:p>
            <a:pPr marL="858837" marR="0" lvl="1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0B5CC"/>
              </a:buClr>
              <a:buSzPct val="90000"/>
              <a:buFont typeface="Wingdings" pitchFamily="2" charset="2"/>
              <a:buChar char=""/>
              <a:tabLst/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: Exposure</a:t>
            </a:r>
          </a:p>
          <a:p>
            <a:pPr marL="858837" marR="0" lvl="1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0B5CC"/>
              </a:buClr>
              <a:buSzPct val="90000"/>
              <a:buFont typeface="Wingdings" pitchFamily="2" charset="2"/>
              <a:buChar char=""/>
              <a:tabLst/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: Outcome</a:t>
            </a:r>
          </a:p>
          <a:p>
            <a:pPr marL="858837" marR="0" lvl="1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0B5CC"/>
              </a:buClr>
              <a:buSzPct val="90000"/>
              <a:buFont typeface="Wingdings" pitchFamily="2" charset="2"/>
              <a:buChar char=""/>
              <a:tabLst/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U: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Blinded status</a:t>
            </a:r>
          </a:p>
          <a:p>
            <a:pPr marL="438150" marR="0" lvl="0" indent="-3190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0AD00"/>
              </a:buClr>
              <a:buSzPct val="80000"/>
              <a:buFont typeface="Wingdings 2" pitchFamily="18" charset="2"/>
              <a:buChar char=""/>
              <a:tabLst/>
              <a:defRPr/>
            </a:pPr>
            <a:endParaRPr kumimoji="0" lang="en-US" sz="32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9619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811"/>
    </mc:Choice>
    <mc:Fallback xmlns="">
      <p:transition spd="slow" advTm="47811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|10.2|9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3.9|7|3.7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2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Designs\Straight Edge.pot</Template>
  <TotalTime>55886</TotalTime>
  <Words>590</Words>
  <Application>Microsoft Macintosh PowerPoint</Application>
  <PresentationFormat>On-screen Show (4:3)</PresentationFormat>
  <Paragraphs>96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Corbel</vt:lpstr>
      <vt:lpstr>Times New Roman</vt:lpstr>
      <vt:lpstr>Wingdings</vt:lpstr>
      <vt:lpstr>Wingdings 2</vt:lpstr>
      <vt:lpstr>Wingdings 3</vt:lpstr>
      <vt:lpstr>Module</vt:lpstr>
      <vt:lpstr>PowerPoint Presentation</vt:lpstr>
      <vt:lpstr>Learning Objectives (Weeks 2 &amp; 3)</vt:lpstr>
      <vt:lpstr>DAGs for Common Problems in Epidemiology</vt:lpstr>
      <vt:lpstr>Example RCT</vt:lpstr>
      <vt:lpstr>Confounding &amp; Selection Bias</vt:lpstr>
      <vt:lpstr>More on Selection Bias in RCTs</vt:lpstr>
      <vt:lpstr>Selection Before Randomization</vt:lpstr>
      <vt:lpstr>Noncompliance</vt:lpstr>
      <vt:lpstr>Unblinding</vt:lpstr>
      <vt:lpstr>Unblinding</vt:lpstr>
    </vt:vector>
  </TitlesOfParts>
  <Company>Harvard School of Public Health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Rebecca Graff</cp:lastModifiedBy>
  <cp:revision>1266</cp:revision>
  <cp:lastPrinted>2014-02-10T19:53:01Z</cp:lastPrinted>
  <dcterms:created xsi:type="dcterms:W3CDTF">2001-12-12T23:21:39Z</dcterms:created>
  <dcterms:modified xsi:type="dcterms:W3CDTF">2022-01-12T21:23:45Z</dcterms:modified>
</cp:coreProperties>
</file>