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334" r:id="rId2"/>
    <p:sldId id="271" r:id="rId3"/>
    <p:sldId id="783" r:id="rId4"/>
    <p:sldId id="784" r:id="rId5"/>
    <p:sldId id="1071" r:id="rId6"/>
    <p:sldId id="297" r:id="rId7"/>
    <p:sldId id="786" r:id="rId8"/>
    <p:sldId id="305" r:id="rId9"/>
    <p:sldId id="272" r:id="rId10"/>
    <p:sldId id="274" r:id="rId11"/>
    <p:sldId id="273" r:id="rId12"/>
    <p:sldId id="307" r:id="rId13"/>
    <p:sldId id="335" r:id="rId14"/>
    <p:sldId id="276" r:id="rId15"/>
    <p:sldId id="277" r:id="rId16"/>
    <p:sldId id="317" r:id="rId17"/>
    <p:sldId id="308" r:id="rId18"/>
    <p:sldId id="292" r:id="rId19"/>
    <p:sldId id="311" r:id="rId20"/>
    <p:sldId id="315"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7" clrIdx="0">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24" autoAdjust="0"/>
    <p:restoredTop sz="68442" autoAdjust="0"/>
  </p:normalViewPr>
  <p:slideViewPr>
    <p:cSldViewPr snapToGrid="0">
      <p:cViewPr varScale="1">
        <p:scale>
          <a:sx n="83" d="100"/>
          <a:sy n="83" d="100"/>
        </p:scale>
        <p:origin x="1384" y="1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4204817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There</a:t>
            </a:r>
            <a:r>
              <a:rPr lang="en-US" baseline="0" dirty="0"/>
              <a:t> are additional costs of matching in a case-control study. </a:t>
            </a:r>
          </a:p>
          <a:p>
            <a:pPr lvl="1"/>
            <a:endParaRPr lang="en-US" baseline="0" dirty="0"/>
          </a:p>
          <a:p>
            <a:pPr lvl="1"/>
            <a:r>
              <a:rPr lang="en-US" baseline="0" dirty="0"/>
              <a:t>Because you have eliminated the association between the matching factor and disease, you can no longer examine this potential association in your matched dataset. You can examine effect modification by the matching factor, however.</a:t>
            </a:r>
          </a:p>
          <a:p>
            <a:pPr lvl="1"/>
            <a:endParaRPr lang="en-US" baseline="0" dirty="0"/>
          </a:p>
          <a:p>
            <a:pPr lvl="1"/>
            <a:r>
              <a:rPr lang="en-US" baseline="0" dirty="0"/>
              <a:t>Matching increases the time and money needed to find controls, and the increased statistical efficiency gained by matching may not counteract the decreased cost efficiency. </a:t>
            </a:r>
            <a:r>
              <a:rPr lang="en-US" dirty="0"/>
              <a:t>You could use the time and money to recruit more subjects, which could balance out the statistical efficiency gain.</a:t>
            </a:r>
            <a:r>
              <a:rPr lang="en-US" baseline="0" dirty="0"/>
              <a:t> </a:t>
            </a:r>
            <a:r>
              <a:rPr lang="en-US" dirty="0"/>
              <a:t>This applies to cohort studies as well.</a:t>
            </a:r>
            <a:endParaRPr lang="en-US" baseline="0" dirty="0"/>
          </a:p>
          <a:p>
            <a:pPr lvl="1"/>
            <a:endParaRPr lang="en-US" baseline="0" dirty="0"/>
          </a:p>
          <a:p>
            <a:pPr lvl="1"/>
            <a:r>
              <a:rPr lang="en-US" baseline="0" dirty="0"/>
              <a:t>As we mentioned on the previous slide, if the matching factor is not in fact a confounder, statistical precision may actually decrease.</a:t>
            </a:r>
          </a:p>
          <a:p>
            <a:pPr lvl="1"/>
            <a:endParaRPr lang="en-US" baseline="0" dirty="0"/>
          </a:p>
          <a:p>
            <a:pPr lvl="1"/>
            <a:r>
              <a:rPr lang="en-US" baseline="0" dirty="0"/>
              <a:t>And finally, the decision is permanent. If you have matched on an intermediate or collider, rather than a confounder, the data will not be useful for answering your research question.</a:t>
            </a:r>
          </a:p>
          <a:p>
            <a:pPr lvl="1"/>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156948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demonstrates why it takes more time and money to find controls in a matched study than an unmatched study, and in an individually matched study compared to a frequency matched study. </a:t>
            </a:r>
          </a:p>
          <a:p>
            <a:endParaRPr lang="en-US" baseline="0" dirty="0"/>
          </a:p>
          <a:p>
            <a:r>
              <a:rPr lang="en-US" baseline="0" dirty="0"/>
              <a:t>For this example, there are 1,373 eligible potential controls for your cases. In an unmatched analysis, you can randomly sample from this group to identify your controls. </a:t>
            </a:r>
          </a:p>
          <a:p>
            <a:endParaRPr lang="en-US" baseline="0" dirty="0"/>
          </a:p>
          <a:p>
            <a:r>
              <a:rPr lang="en-US" baseline="0" dirty="0"/>
              <a:t>In a matched study using frequency matching to control for age, you would need to conditionally randomly sample your controls so that 53% of your controls are over 65 y (same proportion as the cases). </a:t>
            </a:r>
          </a:p>
          <a:p>
            <a:endParaRPr lang="en-US" baseline="0" dirty="0"/>
          </a:p>
          <a:p>
            <a:r>
              <a:rPr lang="en-US" baseline="0" dirty="0"/>
              <a:t>Now imagine you are doing an individually matched study matching on age, smoking status, and BMI and you have a case who is a 62 year old, overweight, past smoker. Starting from your 1373 potential controls, you first have to identify those that fall into the same 5-year age category, of which there are 281. Then you need to determine who is also overweight, bringing the number of potential controls to 58. Finally, you need those who are past smokers, for 22 remaining eligible controls. This is clearly far fewer than 1373. It can be difficult to enroll individuals in a research study, so reducing the number of potentially eligible patients can cause delays and increase staff effort to identify, recruit and enroll participants.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228834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put</a:t>
            </a:r>
            <a:r>
              <a:rPr lang="en-US" baseline="0" dirty="0"/>
              <a:t> this quote from Rothman here again, which I mentioned in Part I of this lecture, to remind us that matching should not necessarily be the default approach to adjusting for confounding in a case-control study.</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36780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a:t>
            </a:r>
            <a:r>
              <a:rPr lang="en-US" baseline="0" dirty="0"/>
              <a:t>e are benefits to matching as well. In particular, if obtaining the exposure and covariate info is expensive, which many biomarkers may be, it can be better to maximize the information you are obtaining from a few subjects rather than enrolling more people. If there is no confounding, you don’t need to match, but if confounding is present, matching ensures you can analyze all the data that was expensive or burdensome to collect because you will have controls in all the strata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14</a:t>
            </a:fld>
            <a:endParaRPr lang="en-US"/>
          </a:p>
        </p:txBody>
      </p:sp>
    </p:spTree>
    <p:extLst>
      <p:ext uri="{BB962C8B-B14F-4D97-AF65-F5344CB8AC3E}">
        <p14:creationId xmlns:p14="http://schemas.microsoft.com/office/powerpoint/2010/main" val="263710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is beneficial</a:t>
            </a:r>
            <a:r>
              <a:rPr lang="en-US" baseline="0" dirty="0"/>
              <a:t> when randomly selected controls may not have the same level of the potential confounder as the cases. For example if the confounder has many possible categories and/or there are few people in each category of the confounder, matching will ensure that you have controls in every level of the matching factor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15</a:t>
            </a:fld>
            <a:endParaRPr lang="en-US"/>
          </a:p>
        </p:txBody>
      </p:sp>
    </p:spTree>
    <p:extLst>
      <p:ext uri="{BB962C8B-B14F-4D97-AF65-F5344CB8AC3E}">
        <p14:creationId xmlns:p14="http://schemas.microsoft.com/office/powerpoint/2010/main" val="376313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benefit extends to continuous</a:t>
            </a:r>
            <a:r>
              <a:rPr lang="en-US" baseline="0" dirty="0"/>
              <a:t> variables as well, by improving the overlap in the distribution of the matching factor between the cases and controls. For example, say you are studying whether aspirin use is associated with risk of prostate cancer. Age is an important potential confounder, because age is positively associated with aspirin use and prostate cancer risk. The median age at prostate cancer diagnosis is 66 years, and a random sample of men at risk for prostate cancer may very well have a lower median age. As a result, cases at the older end of the age spectrum would drop out of the analysis because they have no controls in their age strata. Matching ensures that you enroll controls at older ages so that the older cases contribute to your estimate of the effect of aspirin on prostate cancer risk.</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16</a:t>
            </a:fld>
            <a:endParaRPr lang="en-US"/>
          </a:p>
        </p:txBody>
      </p:sp>
    </p:spTree>
    <p:extLst>
      <p:ext uri="{BB962C8B-B14F-4D97-AF65-F5344CB8AC3E}">
        <p14:creationId xmlns:p14="http://schemas.microsoft.com/office/powerpoint/2010/main" val="543155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situation where</a:t>
            </a:r>
            <a:r>
              <a:rPr lang="en-US" baseline="0" dirty="0"/>
              <a:t> matching would be beneficial and you need to decide which variables to match on and which to control for in the analysis phase, </a:t>
            </a:r>
            <a:r>
              <a:rPr lang="en-US" dirty="0"/>
              <a:t>Rothman’s recommends</a:t>
            </a:r>
            <a:r>
              <a:rPr lang="en-US" baseline="0" dirty="0"/>
              <a:t> matching on age, sex and one or 2 nominal confounders with many possible categories and then control for the remaining potential confounders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17</a:t>
            </a:fld>
            <a:endParaRPr lang="en-US"/>
          </a:p>
        </p:txBody>
      </p:sp>
    </p:spTree>
    <p:extLst>
      <p:ext uri="{BB962C8B-B14F-4D97-AF65-F5344CB8AC3E}">
        <p14:creationId xmlns:p14="http://schemas.microsoft.com/office/powerpoint/2010/main" val="66522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matching on a factor may necessitate adjusting for it in the analysis phase.</a:t>
            </a:r>
          </a:p>
          <a:p>
            <a:endParaRPr lang="en-US" baseline="0" dirty="0"/>
          </a:p>
          <a:p>
            <a:r>
              <a:rPr lang="en-US" baseline="0" dirty="0"/>
              <a:t>This is especially true in a case-control study if the matching factor is associated with exposure, even if it is not associated with disease in the underlying causal DAG, because matching alters the exposure distribution in the controls to be more similar to the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18</a:t>
            </a:fld>
            <a:endParaRPr lang="en-US"/>
          </a:p>
        </p:txBody>
      </p:sp>
    </p:spTree>
    <p:extLst>
      <p:ext uri="{BB962C8B-B14F-4D97-AF65-F5344CB8AC3E}">
        <p14:creationId xmlns:p14="http://schemas.microsoft.com/office/powerpoint/2010/main" val="414051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category of the matching factor should be adjusted for as it’s own stratum. If multiple case-control</a:t>
            </a:r>
            <a:r>
              <a:rPr lang="en-US" baseline="0" dirty="0"/>
              <a:t> pairs have the same values for the matching factor, those cases and controls can be collapsed into one stratum. It is important to use the same – or finer – categories for the strata used in the analysis phase as those used for matching. For example, if you match in 5-y age categories, you must adjust for age in 5-year or even 1-year age categories. You cannot use 10-year age categories in your analysis or you may have residual confounding or selection bias present.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19</a:t>
            </a:fld>
            <a:endParaRPr lang="en-US"/>
          </a:p>
        </p:txBody>
      </p:sp>
    </p:spTree>
    <p:extLst>
      <p:ext uri="{BB962C8B-B14F-4D97-AF65-F5344CB8AC3E}">
        <p14:creationId xmlns:p14="http://schemas.microsoft.com/office/powerpoint/2010/main" val="234630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logistic</a:t>
            </a:r>
            <a:r>
              <a:rPr lang="en-US" baseline="0" dirty="0"/>
              <a:t> regression is the model used to analyze matched case-control data. You will learn more about this regression approach in </a:t>
            </a:r>
            <a:r>
              <a:rPr lang="en-US" baseline="0" dirty="0" err="1"/>
              <a:t>Biostat</a:t>
            </a:r>
            <a:r>
              <a:rPr lang="en-US" baseline="0" dirty="0"/>
              <a:t> 209, but this slide presents a brief overview. Key points include that there is a new intercept for each matched pair. Risk sets are informative if they have both a case and a control. And actually only the discordant pairs contribute to the likelihood estimate of the exposure-disease association. But strata with concordant pairs can still contribute to the estimate of the covariate effects and improve control for confounding by those factors. Lastly, the OR from this model estimates the incidence rate ratio or hazard ratio from a cox proportional hazards regression model if incidence density sampling is used.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20</a:t>
            </a:fld>
            <a:endParaRPr lang="en-US"/>
          </a:p>
        </p:txBody>
      </p:sp>
    </p:spTree>
    <p:extLst>
      <p:ext uri="{BB962C8B-B14F-4D97-AF65-F5344CB8AC3E}">
        <p14:creationId xmlns:p14="http://schemas.microsoft.com/office/powerpoint/2010/main" val="207178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3203893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21</a:t>
            </a:fld>
            <a:endParaRPr lang="en-US"/>
          </a:p>
        </p:txBody>
      </p:sp>
    </p:spTree>
    <p:extLst>
      <p:ext uri="{BB962C8B-B14F-4D97-AF65-F5344CB8AC3E}">
        <p14:creationId xmlns:p14="http://schemas.microsoft.com/office/powerpoint/2010/main" val="132557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368549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is an arrow from Y to S because, by definition of a matched case-control study, disease status affects selection. </a:t>
            </a:r>
          </a:p>
          <a:p>
            <a:pPr marL="171450" indent="-171450">
              <a:buFontTx/>
              <a:buChar char="-"/>
            </a:pPr>
            <a:r>
              <a:rPr lang="en-US" dirty="0"/>
              <a:t>The arrow from M to S indicates that, among the controls, a subject’s value of M will affect selection given that M affects Y (both directly and indirectly).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336390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The variables M and Y are d-connected via three paths: M-Y, M-A-Y and M-S-Y.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Nonetheless, M and Y are independent in the matched population.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Matching induces an association between M and Y, via the path M-S-Y, that is of equal magnitude but opposite direction to the net association via the paths M-A-Y and M-Y, ensuring that M and Y are unconditionally independent in the matched distribution.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Thus, because of the matching, the joint distribution of the matched data is unfaithful to the DAG in the figure.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0588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DAG more easily conveys that the matching factor is no longer associated with Y, but that you still need to adjust for it in the analyses due to the open pathway from Y to S to M to 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While it isn’t technically the correct </a:t>
            </a:r>
            <a:r>
              <a:rPr lang="en-US" i="1" dirty="0"/>
              <a:t>causal</a:t>
            </a:r>
            <a:r>
              <a:rPr lang="en-US" i="0" dirty="0"/>
              <a:t> DAG, it’s often used for simplicity</a:t>
            </a:r>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41365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bias introduced by matching, it is important to remember the purpose of the controls in a case-control study. Controls are used to estimate the distribution of the exposure in the population that gave rise to the cases. Therefore, t</a:t>
            </a:r>
            <a:r>
              <a:rPr lang="en-US" dirty="0"/>
              <a:t>o</a:t>
            </a:r>
            <a:r>
              <a:rPr lang="en-US" baseline="0" dirty="0"/>
              <a:t> the extent that the matching factor is associated with the exposure, the controls’ exposure distribution in the matched study population will be more similar to the cases compared to the exposure distribution in controls randomly selected from the population that gave rise to the cases. SO matching on a confounder in a case-control study may actually introduce bias in the raw matched dataset.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56224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bias can be accounted for however, but adjusting</a:t>
            </a:r>
            <a:r>
              <a:rPr lang="en-US" baseline="0" dirty="0"/>
              <a:t> for the matching factor in your analysis. Thus, a key point is that matching alone does not control for confounding in a case-control study. You must also adjust for the matching factor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239636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if matching introduces bias in a case-control</a:t>
            </a:r>
            <a:r>
              <a:rPr lang="en-US" baseline="0" dirty="0"/>
              <a:t> study, why do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Matching in a case-control study will increase the efficiency or statistical power that you have for controlling for confounding by that factor. In the analysis of a case-control study, strata without a case or a control do not contribute to the estimate of the main effect. Matching ensures you have a control in every strata of the matching factor present among the cases, so none of the cases drop out of the analysis and you maximize your statistical power for estimating the association between exposure and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t is important not to m</a:t>
            </a:r>
            <a:r>
              <a:rPr lang="en-US" dirty="0"/>
              <a:t>atch</a:t>
            </a:r>
            <a:r>
              <a:rPr lang="en-US" baseline="0" dirty="0"/>
              <a:t> on variables that are not confounders. Matching improves efficiency under the assumption that the matching factor must be adjusted for (whether or not you have matched on it). If you did not need to stratify by the factor to begin with, because it wasn’t a confounder, matching and stratifying by it will decrease efficiency compared to the unadjusted, unmatched analysis.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291966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3"/>
            <a:ext cx="10898107"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612915"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25577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1/27/22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Case-Control Studies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91050689"/>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Matching in Case-Control Studies</a:t>
            </a:r>
          </a:p>
        </p:txBody>
      </p:sp>
      <p:sp>
        <p:nvSpPr>
          <p:cNvPr id="3" name="Content Placeholder 2"/>
          <p:cNvSpPr>
            <a:spLocks noGrp="1"/>
          </p:cNvSpPr>
          <p:nvPr>
            <p:ph idx="1"/>
          </p:nvPr>
        </p:nvSpPr>
        <p:spPr/>
        <p:txBody>
          <a:bodyPr>
            <a:normAutofit/>
          </a:bodyPr>
          <a:lstStyle/>
          <a:p>
            <a:r>
              <a:rPr lang="en-US" sz="3200" dirty="0"/>
              <a:t>Primary purpose of matching in a case-control study is to increase statistical efficiency </a:t>
            </a:r>
          </a:p>
          <a:p>
            <a:r>
              <a:rPr lang="en-US" sz="3200" dirty="0"/>
              <a:t>In a case-control analysis, strata without a case or control do not contribute to the main effect estimate</a:t>
            </a:r>
          </a:p>
          <a:p>
            <a:r>
              <a:rPr lang="en-US" sz="3200" dirty="0"/>
              <a:t>Matching ensures you have an even distribution of cases &amp; controls in all strata of a potential confounder</a:t>
            </a:r>
          </a:p>
          <a:p>
            <a:endParaRPr lang="en-US" sz="3200" dirty="0"/>
          </a:p>
        </p:txBody>
      </p:sp>
      <p:pic>
        <p:nvPicPr>
          <p:cNvPr id="5" name="Audio 3">
            <a:hlinkClick r:id="" action="ppaction://media"/>
            <a:extLst>
              <a:ext uri="{FF2B5EF4-FFF2-40B4-BE49-F238E27FC236}">
                <a16:creationId xmlns:a16="http://schemas.microsoft.com/office/drawing/2014/main" id="{96BD3C2B-10D0-DC41-83FC-84ABB14B2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646503427"/>
      </p:ext>
    </p:extLst>
  </p:cSld>
  <p:clrMapOvr>
    <a:masterClrMapping/>
  </p:clrMapOvr>
  <mc:AlternateContent xmlns:mc="http://schemas.openxmlformats.org/markup-compatibility/2006" xmlns:p14="http://schemas.microsoft.com/office/powerpoint/2010/main">
    <mc:Choice Requires="p14">
      <p:transition spd="slow" p14:dur="2000" advTm="79047"/>
    </mc:Choice>
    <mc:Fallback xmlns="">
      <p:transition spd="slow" advTm="7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p:txBody>
          <a:bodyPr>
            <a:noAutofit/>
          </a:bodyPr>
          <a:lstStyle/>
          <a:p>
            <a:r>
              <a:rPr lang="en-US" dirty="0"/>
              <a:t>Cannot examine the association between the matching factor and disease (can examine effect modification)</a:t>
            </a:r>
          </a:p>
          <a:p>
            <a:r>
              <a:rPr lang="en-US" dirty="0"/>
              <a:t>Increased time and money to find controls (esp. individual matching)</a:t>
            </a:r>
          </a:p>
          <a:p>
            <a:r>
              <a:rPr lang="en-US" dirty="0"/>
              <a:t>The increased statistical efficiency in a matched analysis (fewer subjects required) may not counteract the decreased cost efficiency (increased time and money per subject)</a:t>
            </a:r>
          </a:p>
          <a:p>
            <a:r>
              <a:rPr lang="en-US" dirty="0"/>
              <a:t>If the matching factor isn’t a confounder, statistical precision may decrease</a:t>
            </a:r>
          </a:p>
          <a:p>
            <a:r>
              <a:rPr lang="en-US" dirty="0"/>
              <a:t>Decisions are irrevocable – if you match on a mediator or collider, the data have permanent bias</a:t>
            </a:r>
          </a:p>
          <a:p>
            <a:endParaRPr lang="en-US" dirty="0"/>
          </a:p>
        </p:txBody>
      </p:sp>
      <p:pic>
        <p:nvPicPr>
          <p:cNvPr id="4" name="Audio 3">
            <a:hlinkClick r:id="" action="ppaction://media"/>
            <a:extLst>
              <a:ext uri="{FF2B5EF4-FFF2-40B4-BE49-F238E27FC236}">
                <a16:creationId xmlns:a16="http://schemas.microsoft.com/office/drawing/2014/main" id="{395DE00F-419B-482E-A456-5EA276D4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104267849"/>
      </p:ext>
    </p:extLst>
  </p:cSld>
  <p:clrMapOvr>
    <a:masterClrMapping/>
  </p:clrMapOvr>
  <mc:AlternateContent xmlns:mc="http://schemas.openxmlformats.org/markup-compatibility/2006" xmlns:p14="http://schemas.microsoft.com/office/powerpoint/2010/main">
    <mc:Choice Requires="p14">
      <p:transition spd="slow" p14:dur="2000" advTm="73446"/>
    </mc:Choice>
    <mc:Fallback xmlns="">
      <p:transition spd="slow" advTm="7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Available Controls with More Matching Factors</a:t>
            </a:r>
          </a:p>
        </p:txBody>
      </p:sp>
      <p:sp>
        <p:nvSpPr>
          <p:cNvPr id="3" name="Content Placeholder 2"/>
          <p:cNvSpPr>
            <a:spLocks noGrp="1"/>
          </p:cNvSpPr>
          <p:nvPr>
            <p:ph idx="1"/>
          </p:nvPr>
        </p:nvSpPr>
        <p:spPr/>
        <p:txBody>
          <a:bodyPr>
            <a:normAutofit lnSpcReduction="10000"/>
          </a:bodyPr>
          <a:lstStyle/>
          <a:p>
            <a:r>
              <a:rPr lang="en-US" dirty="0"/>
              <a:t>Unmatched analysis: randomly sample 1373 eligible cohort members for each case</a:t>
            </a:r>
          </a:p>
          <a:p>
            <a:r>
              <a:rPr lang="en-US" dirty="0"/>
              <a:t>Frequency matched on age: 53% of cases are &gt;65 y, conditionally randomly sample the eligible cohort to obtain 53% of controls &gt;65 y</a:t>
            </a:r>
          </a:p>
          <a:p>
            <a:r>
              <a:rPr lang="en-US" dirty="0"/>
              <a:t>Individually match on age (5-y categories), smoking status, and BMI: Case is a 62 year old, overweight, past smoker</a:t>
            </a:r>
          </a:p>
          <a:p>
            <a:pPr marL="0" indent="0">
              <a:buNone/>
            </a:pPr>
            <a:r>
              <a:rPr lang="en-US" dirty="0"/>
              <a:t>   </a:t>
            </a:r>
            <a:r>
              <a:rPr lang="en-US" dirty="0">
                <a:sym typeface="Wingdings" panose="05000000000000000000" pitchFamily="2" charset="2"/>
              </a:rPr>
              <a:t> 1373 potential controls</a:t>
            </a:r>
            <a:endParaRPr lang="en-US" dirty="0"/>
          </a:p>
          <a:p>
            <a:pPr marL="457200" lvl="1" indent="0">
              <a:buNone/>
            </a:pPr>
            <a:r>
              <a:rPr lang="en-US" sz="2800" dirty="0">
                <a:sym typeface="Wingdings"/>
              </a:rPr>
              <a:t> 281 are</a:t>
            </a:r>
            <a:r>
              <a:rPr lang="en-US" sz="2800" dirty="0"/>
              <a:t> 60-64 years old</a:t>
            </a:r>
          </a:p>
          <a:p>
            <a:pPr lvl="2">
              <a:buFont typeface="Wingdings" charset="0"/>
              <a:buChar char="à"/>
            </a:pPr>
            <a:r>
              <a:rPr lang="en-US" sz="2800" dirty="0"/>
              <a:t>58 are 60-64 years old and overweight</a:t>
            </a:r>
          </a:p>
          <a:p>
            <a:pPr lvl="3">
              <a:buFont typeface="Wingdings" charset="0"/>
              <a:buChar char="à"/>
            </a:pPr>
            <a:r>
              <a:rPr lang="en-US" sz="2800" dirty="0"/>
              <a:t> 22 are 60-64 years old, overweight, and past smokers</a:t>
            </a:r>
          </a:p>
        </p:txBody>
      </p:sp>
      <p:pic>
        <p:nvPicPr>
          <p:cNvPr id="4" name="Audio 3">
            <a:hlinkClick r:id="" action="ppaction://media"/>
            <a:extLst>
              <a:ext uri="{FF2B5EF4-FFF2-40B4-BE49-F238E27FC236}">
                <a16:creationId xmlns:a16="http://schemas.microsoft.com/office/drawing/2014/main" id="{31584030-A982-48C2-93FD-20570D6A6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664644530"/>
      </p:ext>
    </p:extLst>
  </p:cSld>
  <p:clrMapOvr>
    <a:masterClrMapping/>
  </p:clrMapOvr>
  <mc:AlternateContent xmlns:mc="http://schemas.openxmlformats.org/markup-compatibility/2006" xmlns:p14="http://schemas.microsoft.com/office/powerpoint/2010/main">
    <mc:Choice Requires="p14">
      <p:transition spd="slow" p14:dur="2000" advTm="103208"/>
    </mc:Choice>
    <mc:Fallback xmlns="">
      <p:transition spd="slow" advTm="10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0DAEE2FB-6D14-403E-BD59-207649E9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3737452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a Case-Control Study</a:t>
            </a:r>
          </a:p>
        </p:txBody>
      </p:sp>
      <p:sp>
        <p:nvSpPr>
          <p:cNvPr id="3" name="Content Placeholder 2"/>
          <p:cNvSpPr>
            <a:spLocks noGrp="1"/>
          </p:cNvSpPr>
          <p:nvPr>
            <p:ph idx="1"/>
          </p:nvPr>
        </p:nvSpPr>
        <p:spPr/>
        <p:txBody>
          <a:bodyPr>
            <a:normAutofit/>
          </a:bodyPr>
          <a:lstStyle/>
          <a:p>
            <a:r>
              <a:rPr lang="en-US" sz="3200" dirty="0"/>
              <a:t>If obtaining exposure and covariate info is expensive, it may be better to maximize the amount of info you get from each subject rather than enrolling more people (ex: expensive lab test on blood samples)</a:t>
            </a:r>
          </a:p>
          <a:p>
            <a:pPr lvl="1"/>
            <a:r>
              <a:rPr lang="en-US" sz="3200" dirty="0"/>
              <a:t>If a variable isn’t a confounder, then there is no need to match on it</a:t>
            </a:r>
          </a:p>
          <a:p>
            <a:pPr lvl="1"/>
            <a:r>
              <a:rPr lang="en-US" sz="3200" dirty="0"/>
              <a:t>But if confounding, matching ensures you don’t lose info that was expensive to collect by having strata without cases or controls</a:t>
            </a:r>
          </a:p>
        </p:txBody>
      </p:sp>
      <p:pic>
        <p:nvPicPr>
          <p:cNvPr id="5" name="Audio 4">
            <a:hlinkClick r:id="" action="ppaction://media"/>
            <a:extLst>
              <a:ext uri="{FF2B5EF4-FFF2-40B4-BE49-F238E27FC236}">
                <a16:creationId xmlns:a16="http://schemas.microsoft.com/office/drawing/2014/main" id="{032EC9A9-DADF-4E50-96AB-8DCEFE8E4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31624734"/>
      </p:ext>
    </p:extLst>
  </p:cSld>
  <p:clrMapOvr>
    <a:masterClrMapping/>
  </p:clrMapOvr>
  <mc:AlternateContent xmlns:mc="http://schemas.openxmlformats.org/markup-compatibility/2006" xmlns:p14="http://schemas.microsoft.com/office/powerpoint/2010/main">
    <mc:Choice Requires="p14">
      <p:transition spd="slow" p14:dur="2000" advTm="34961"/>
    </mc:Choice>
    <mc:Fallback xmlns="">
      <p:transition spd="slow" advTm="3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a:xfrm>
            <a:off x="838200" y="1973385"/>
            <a:ext cx="10515600" cy="4203578"/>
          </a:xfrm>
        </p:spPr>
        <p:txBody>
          <a:bodyPr>
            <a:noAutofit/>
          </a:bodyPr>
          <a:lstStyle/>
          <a:p>
            <a:r>
              <a:rPr lang="en-US" sz="3200" dirty="0"/>
              <a:t>Confounders measured on a nominal scale with many categories (e.g., neighborhood, referring physician) may need to be matched on to efficiently control for them</a:t>
            </a:r>
          </a:p>
          <a:p>
            <a:r>
              <a:rPr lang="en-US" sz="3200" dirty="0"/>
              <a:t>Small number of potential subjects available for each possible category, so randomly selected controls may result in no controls from neighborhoods present in the case group</a:t>
            </a:r>
          </a:p>
          <a:p>
            <a:r>
              <a:rPr lang="en-US" sz="3200" dirty="0"/>
              <a:t>By ensuring a balanced number of cases and controls within strata, statistical precision may be increased</a:t>
            </a:r>
          </a:p>
        </p:txBody>
      </p:sp>
      <p:pic>
        <p:nvPicPr>
          <p:cNvPr id="4" name="Audio 3">
            <a:hlinkClick r:id="" action="ppaction://media"/>
            <a:extLst>
              <a:ext uri="{FF2B5EF4-FFF2-40B4-BE49-F238E27FC236}">
                <a16:creationId xmlns:a16="http://schemas.microsoft.com/office/drawing/2014/main" id="{A24D6D71-B4DA-44A7-B046-8F59C9FC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767804162"/>
      </p:ext>
    </p:extLst>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r>
              <a:rPr lang="en-US" sz="2400" dirty="0"/>
              <a:t>Advantage for complex nominal variables extends to continuous and ordinal variables</a:t>
            </a:r>
          </a:p>
          <a:p>
            <a:r>
              <a:rPr lang="en-US" sz="2400" dirty="0"/>
              <a:t>Ensures overlap between cases and controls in distribution of confounder(s)</a:t>
            </a:r>
          </a:p>
          <a:p>
            <a:r>
              <a:rPr lang="en-US" sz="2400" dirty="0"/>
              <a:t>Ex: Case-control study of aspirin use and prostate cancer, confounding by age</a:t>
            </a:r>
          </a:p>
          <a:p>
            <a:pPr lvl="1"/>
            <a:r>
              <a:rPr lang="en-US" dirty="0"/>
              <a:t>Cases – many old individuals; random sample for controls may not contain oldest individuals</a:t>
            </a:r>
          </a:p>
          <a:p>
            <a:pPr lvl="1"/>
            <a:r>
              <a:rPr lang="en-US" dirty="0"/>
              <a:t>Matching ensures complete overlap in age between cases and controls</a:t>
            </a:r>
          </a:p>
          <a:p>
            <a:endParaRPr lang="en-US" sz="2400" dirty="0"/>
          </a:p>
        </p:txBody>
      </p:sp>
      <p:grpSp>
        <p:nvGrpSpPr>
          <p:cNvPr id="4" name="Group 3"/>
          <p:cNvGrpSpPr/>
          <p:nvPr/>
        </p:nvGrpSpPr>
        <p:grpSpPr>
          <a:xfrm>
            <a:off x="1600200" y="5085388"/>
            <a:ext cx="3429000" cy="1644650"/>
            <a:chOff x="1600200" y="4419600"/>
            <a:chExt cx="3429000" cy="1644650"/>
          </a:xfrm>
        </p:grpSpPr>
        <p:sp>
          <p:nvSpPr>
            <p:cNvPr id="5" name="Freeform 4"/>
            <p:cNvSpPr>
              <a:spLocks/>
            </p:cNvSpPr>
            <p:nvPr/>
          </p:nvSpPr>
          <p:spPr bwMode="auto">
            <a:xfrm>
              <a:off x="3048000" y="47244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6" name="Freeform 7"/>
            <p:cNvSpPr>
              <a:spLocks/>
            </p:cNvSpPr>
            <p:nvPr/>
          </p:nvSpPr>
          <p:spPr bwMode="auto">
            <a:xfrm>
              <a:off x="2438400" y="4724400"/>
              <a:ext cx="1371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nvGrpSpPr>
            <p:cNvPr id="7" name="Group 6"/>
            <p:cNvGrpSpPr/>
            <p:nvPr/>
          </p:nvGrpSpPr>
          <p:grpSpPr>
            <a:xfrm>
              <a:off x="1600200" y="4419600"/>
              <a:ext cx="3429000" cy="1644650"/>
              <a:chOff x="1600200" y="4321175"/>
              <a:chExt cx="3429000" cy="1644650"/>
            </a:xfrm>
          </p:grpSpPr>
          <p:sp>
            <p:nvSpPr>
              <p:cNvPr id="8" name="Text Box 8"/>
              <p:cNvSpPr txBox="1">
                <a:spLocks noChangeArrowheads="1"/>
              </p:cNvSpPr>
              <p:nvPr/>
            </p:nvSpPr>
            <p:spPr bwMode="auto">
              <a:xfrm>
                <a:off x="4038600" y="4321175"/>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9" name="Text Box 9"/>
              <p:cNvSpPr txBox="1">
                <a:spLocks noChangeArrowheads="1"/>
              </p:cNvSpPr>
              <p:nvPr/>
            </p:nvSpPr>
            <p:spPr bwMode="auto">
              <a:xfrm>
                <a:off x="1676400" y="4321175"/>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controls</a:t>
                </a:r>
              </a:p>
            </p:txBody>
          </p:sp>
          <p:sp>
            <p:nvSpPr>
              <p:cNvPr id="10" name="Line 11"/>
              <p:cNvSpPr>
                <a:spLocks noChangeShapeType="1"/>
              </p:cNvSpPr>
              <p:nvPr/>
            </p:nvSpPr>
            <p:spPr bwMode="auto">
              <a:xfrm>
                <a:off x="2057400" y="4724400"/>
                <a:ext cx="381000" cy="282575"/>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11" name="Line 12"/>
              <p:cNvSpPr>
                <a:spLocks noChangeShapeType="1"/>
              </p:cNvSpPr>
              <p:nvPr/>
            </p:nvSpPr>
            <p:spPr bwMode="auto">
              <a:xfrm flipH="1">
                <a:off x="3962400" y="4724400"/>
                <a:ext cx="304800" cy="228600"/>
              </a:xfrm>
              <a:prstGeom prst="line">
                <a:avLst/>
              </a:prstGeom>
              <a:noFill/>
              <a:ln w="9525">
                <a:solidFill>
                  <a:schemeClr val="tx1"/>
                </a:solidFill>
                <a:round/>
                <a:headEnd/>
                <a:tailEnd type="triangle" w="med" len="med"/>
              </a:ln>
            </p:spPr>
            <p:txBody>
              <a:bodyPr lIns="95125" tIns="49148" rIns="95125" bIns="49148"/>
              <a:lstStyle/>
              <a:p>
                <a:endParaRPr lang="en-US"/>
              </a:p>
            </p:txBody>
          </p:sp>
          <p:grpSp>
            <p:nvGrpSpPr>
              <p:cNvPr id="12" name="Group 14"/>
              <p:cNvGrpSpPr>
                <a:grpSpLocks/>
              </p:cNvGrpSpPr>
              <p:nvPr/>
            </p:nvGrpSpPr>
            <p:grpSpPr bwMode="auto">
              <a:xfrm>
                <a:off x="1600200" y="4495800"/>
                <a:ext cx="3352800" cy="1470025"/>
                <a:chOff x="1008" y="2592"/>
                <a:chExt cx="2112" cy="926"/>
              </a:xfrm>
            </p:grpSpPr>
            <p:sp>
              <p:nvSpPr>
                <p:cNvPr id="13" name="Line 5"/>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14" name="Line 6"/>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15" name="Text Box 13"/>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grpSp>
      </p:grpSp>
      <p:grpSp>
        <p:nvGrpSpPr>
          <p:cNvPr id="16" name="Group 15"/>
          <p:cNvGrpSpPr/>
          <p:nvPr/>
        </p:nvGrpSpPr>
        <p:grpSpPr>
          <a:xfrm>
            <a:off x="7190117" y="5260013"/>
            <a:ext cx="3352800" cy="1470025"/>
            <a:chOff x="1600200" y="7010400"/>
            <a:chExt cx="3352800" cy="1470025"/>
          </a:xfrm>
        </p:grpSpPr>
        <p:grpSp>
          <p:nvGrpSpPr>
            <p:cNvPr id="17" name="Group 15"/>
            <p:cNvGrpSpPr>
              <a:grpSpLocks/>
            </p:cNvGrpSpPr>
            <p:nvPr/>
          </p:nvGrpSpPr>
          <p:grpSpPr bwMode="auto">
            <a:xfrm>
              <a:off x="1600200" y="7010400"/>
              <a:ext cx="3352800" cy="1470025"/>
              <a:chOff x="1008" y="2592"/>
              <a:chExt cx="2112" cy="926"/>
            </a:xfrm>
          </p:grpSpPr>
          <p:sp>
            <p:nvSpPr>
              <p:cNvPr id="20" name="Line 16"/>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21" name="Line 17"/>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22" name="Text Box 18"/>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sp>
          <p:nvSpPr>
            <p:cNvPr id="18" name="Freeform 19"/>
            <p:cNvSpPr>
              <a:spLocks/>
            </p:cNvSpPr>
            <p:nvPr/>
          </p:nvSpPr>
          <p:spPr bwMode="auto">
            <a:xfrm>
              <a:off x="3200400" y="72390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19" name="Freeform 20"/>
            <p:cNvSpPr>
              <a:spLocks/>
            </p:cNvSpPr>
            <p:nvPr/>
          </p:nvSpPr>
          <p:spPr bwMode="auto">
            <a:xfrm>
              <a:off x="3124200" y="7086600"/>
              <a:ext cx="1143000" cy="9144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sp>
        <p:nvSpPr>
          <p:cNvPr id="23" name="Text Box 8"/>
          <p:cNvSpPr txBox="1">
            <a:spLocks noChangeArrowheads="1"/>
          </p:cNvSpPr>
          <p:nvPr/>
        </p:nvSpPr>
        <p:spPr bwMode="auto">
          <a:xfrm>
            <a:off x="10134600" y="5260013"/>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24" name="Text Box 9"/>
          <p:cNvSpPr txBox="1">
            <a:spLocks noChangeArrowheads="1"/>
          </p:cNvSpPr>
          <p:nvPr/>
        </p:nvSpPr>
        <p:spPr bwMode="auto">
          <a:xfrm>
            <a:off x="7444597" y="5112866"/>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controls</a:t>
            </a:r>
          </a:p>
        </p:txBody>
      </p:sp>
      <p:sp>
        <p:nvSpPr>
          <p:cNvPr id="25" name="Line 11"/>
          <p:cNvSpPr>
            <a:spLocks noChangeShapeType="1"/>
          </p:cNvSpPr>
          <p:nvPr/>
        </p:nvSpPr>
        <p:spPr bwMode="auto">
          <a:xfrm>
            <a:off x="7962900" y="5507918"/>
            <a:ext cx="887082" cy="134937"/>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26" name="Line 12"/>
          <p:cNvSpPr>
            <a:spLocks noChangeShapeType="1"/>
          </p:cNvSpPr>
          <p:nvPr/>
        </p:nvSpPr>
        <p:spPr bwMode="auto">
          <a:xfrm flipH="1">
            <a:off x="9269082" y="5507918"/>
            <a:ext cx="903618" cy="0"/>
          </a:xfrm>
          <a:prstGeom prst="line">
            <a:avLst/>
          </a:prstGeom>
          <a:noFill/>
          <a:ln w="9525">
            <a:solidFill>
              <a:schemeClr val="tx1"/>
            </a:solidFill>
            <a:round/>
            <a:headEnd/>
            <a:tailEnd type="triangle" w="med" len="med"/>
          </a:ln>
        </p:spPr>
        <p:txBody>
          <a:bodyPr lIns="95125" tIns="49148" rIns="95125" bIns="49148"/>
          <a:lstStyle/>
          <a:p>
            <a:endParaRPr lang="en-US"/>
          </a:p>
        </p:txBody>
      </p:sp>
      <p:pic>
        <p:nvPicPr>
          <p:cNvPr id="27" name="Audio 26">
            <a:hlinkClick r:id="" action="ppaction://media"/>
            <a:extLst>
              <a:ext uri="{FF2B5EF4-FFF2-40B4-BE49-F238E27FC236}">
                <a16:creationId xmlns:a16="http://schemas.microsoft.com/office/drawing/2014/main" id="{8ECB0D76-A820-4321-8EFB-EB6FC0F5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84704563"/>
      </p:ext>
    </p:extLst>
  </p:cSld>
  <p:clrMapOvr>
    <a:masterClrMapping/>
  </p:clrMapOvr>
  <mc:AlternateContent xmlns:mc="http://schemas.openxmlformats.org/markup-compatibility/2006" xmlns:p14="http://schemas.microsoft.com/office/powerpoint/2010/main">
    <mc:Choice Requires="p14">
      <p:transition spd="slow" p14:dur="2000" advTm="56972"/>
    </mc:Choice>
    <mc:Fallback xmlns="">
      <p:transition spd="slow" advTm="5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pPr marL="0" indent="0">
              <a:buNone/>
            </a:pPr>
            <a:r>
              <a:rPr lang="en-US" sz="3200" dirty="0"/>
              <a:t>In a situation with many likely confounders </a:t>
            </a:r>
            <a:r>
              <a:rPr lang="en-US" sz="3200" dirty="0">
                <a:sym typeface="Wingdings" panose="05000000000000000000" pitchFamily="2" charset="2"/>
              </a:rPr>
              <a:t> </a:t>
            </a:r>
          </a:p>
          <a:p>
            <a:r>
              <a:rPr lang="en-US" sz="3200" dirty="0">
                <a:sym typeface="Wingdings" panose="05000000000000000000" pitchFamily="2" charset="2"/>
              </a:rPr>
              <a:t>Match on age, sex, and 1 or 2 nominal confounders with a large number of possible values</a:t>
            </a:r>
          </a:p>
          <a:p>
            <a:r>
              <a:rPr lang="en-US" sz="3200" dirty="0">
                <a:sym typeface="Wingdings" panose="05000000000000000000" pitchFamily="2" charset="2"/>
              </a:rPr>
              <a:t>Control for remaining confounders along with matching factors using stratification/regression methods</a:t>
            </a:r>
            <a:endParaRPr lang="en-US" sz="3200" dirty="0"/>
          </a:p>
        </p:txBody>
      </p:sp>
      <p:pic>
        <p:nvPicPr>
          <p:cNvPr id="4" name="Audio 3">
            <a:hlinkClick r:id="" action="ppaction://media"/>
            <a:extLst>
              <a:ext uri="{FF2B5EF4-FFF2-40B4-BE49-F238E27FC236}">
                <a16:creationId xmlns:a16="http://schemas.microsoft.com/office/drawing/2014/main" id="{B25CF176-3808-4485-AE78-77FA55202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25369936"/>
      </p:ext>
    </p:extLst>
  </p:cSld>
  <p:clrMapOvr>
    <a:masterClrMapping/>
  </p:clrMapOvr>
  <mc:AlternateContent xmlns:mc="http://schemas.openxmlformats.org/markup-compatibility/2006" xmlns:p14="http://schemas.microsoft.com/office/powerpoint/2010/main">
    <mc:Choice Requires="p14">
      <p:transition spd="slow" p14:dur="2000" advTm="26479"/>
    </mc:Choice>
    <mc:Fallback xmlns="">
      <p:transition spd="slow" advTm="2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rmAutofit/>
          </a:bodyPr>
          <a:lstStyle/>
          <a:p>
            <a:r>
              <a:rPr lang="en-US" sz="3200" dirty="0"/>
              <a:t>Matching on a factor may necessitate adjusting for the variable in the analysis</a:t>
            </a:r>
          </a:p>
          <a:p>
            <a:r>
              <a:rPr lang="en-US" sz="3200" dirty="0"/>
              <a:t>Especially true in case-control studies, where matching may lead to biased effect estimates due to selection bias</a:t>
            </a:r>
          </a:p>
          <a:p>
            <a:r>
              <a:rPr lang="en-US" sz="3200" dirty="0"/>
              <a:t>Must stratify in a case-control study if matching factor is associated with the exposure, even if it is not associated with the disease</a:t>
            </a:r>
          </a:p>
        </p:txBody>
      </p:sp>
      <p:pic>
        <p:nvPicPr>
          <p:cNvPr id="5" name="Audio 4">
            <a:hlinkClick r:id="" action="ppaction://media"/>
            <a:extLst>
              <a:ext uri="{FF2B5EF4-FFF2-40B4-BE49-F238E27FC236}">
                <a16:creationId xmlns:a16="http://schemas.microsoft.com/office/drawing/2014/main" id="{B3F05C08-CBDC-4AE7-852B-B387AD41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11314469"/>
      </p:ext>
    </p:extLst>
  </p:cSld>
  <p:clrMapOvr>
    <a:masterClrMapping/>
  </p:clrMapOvr>
  <mc:AlternateContent xmlns:mc="http://schemas.openxmlformats.org/markup-compatibility/2006" xmlns:p14="http://schemas.microsoft.com/office/powerpoint/2010/main">
    <mc:Choice Requires="p14">
      <p:transition spd="slow" p14:dur="2000" advTm="22316"/>
    </mc:Choice>
    <mc:Fallback xmlns="">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Autofit/>
          </a:bodyPr>
          <a:lstStyle/>
          <a:p>
            <a:r>
              <a:rPr lang="en-US" sz="3200" dirty="0"/>
              <a:t>Each matching category should be treated as a unique stratum initially</a:t>
            </a:r>
          </a:p>
          <a:p>
            <a:r>
              <a:rPr lang="en-US" sz="3200" dirty="0"/>
              <a:t>Combine data from matched pairs with identical matching factor values</a:t>
            </a:r>
          </a:p>
          <a:p>
            <a:r>
              <a:rPr lang="en-US" sz="3200" dirty="0"/>
              <a:t>Use the same, or finer, categories to define strata </a:t>
            </a:r>
            <a:r>
              <a:rPr lang="mr-IN" sz="3200" dirty="0"/>
              <a:t>–</a:t>
            </a:r>
            <a:r>
              <a:rPr lang="en-US" sz="3200" dirty="0"/>
              <a:t> larger categories will not remove bias introduced by matching</a:t>
            </a:r>
          </a:p>
          <a:p>
            <a:pPr lvl="1"/>
            <a:r>
              <a:rPr lang="en-US" sz="3200" dirty="0"/>
              <a:t>Ex: If you matched on 5-y age categories, must control for 5-y (or smaller) age categories. Cannot control for 10-y age categories. </a:t>
            </a:r>
          </a:p>
        </p:txBody>
      </p:sp>
      <p:pic>
        <p:nvPicPr>
          <p:cNvPr id="5" name="Audio 4">
            <a:hlinkClick r:id="" action="ppaction://media"/>
            <a:extLst>
              <a:ext uri="{FF2B5EF4-FFF2-40B4-BE49-F238E27FC236}">
                <a16:creationId xmlns:a16="http://schemas.microsoft.com/office/drawing/2014/main" id="{3E0F2F31-BB46-45A3-A5B6-22B3DFDBF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36389570"/>
      </p:ext>
    </p:extLst>
  </p:cSld>
  <p:clrMapOvr>
    <a:masterClrMapping/>
  </p:clrMapOvr>
  <mc:AlternateContent xmlns:mc="http://schemas.openxmlformats.org/markup-compatibility/2006" xmlns:p14="http://schemas.microsoft.com/office/powerpoint/2010/main">
    <mc:Choice Requires="p14">
      <p:transition spd="slow" p14:dur="2000" advTm="45728"/>
    </mc:Choice>
    <mc:Fallback xmlns="">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a:t>
            </a:r>
          </a:p>
          <a:p>
            <a:endParaRPr lang="en-US" dirty="0"/>
          </a:p>
          <a:p>
            <a:r>
              <a:rPr lang="en-US" dirty="0"/>
              <a:t>One or more controls are matched to each case</a:t>
            </a:r>
          </a:p>
          <a:p>
            <a:endParaRPr lang="en-US" dirty="0"/>
          </a:p>
          <a:p>
            <a:r>
              <a:rPr lang="en-US" dirty="0"/>
              <a:t>Matching is performed in a case-control study to reduce the variance of the effect estimates </a:t>
            </a:r>
            <a:r>
              <a:rPr lang="en-US" i="1" dirty="0"/>
              <a:t>after adjusting for matching factors</a:t>
            </a:r>
          </a:p>
          <a:p>
            <a:endParaRPr lang="en-US" dirty="0"/>
          </a:p>
        </p:txBody>
      </p:sp>
    </p:spTree>
    <p:extLst>
      <p:ext uri="{BB962C8B-B14F-4D97-AF65-F5344CB8AC3E}">
        <p14:creationId xmlns:p14="http://schemas.microsoft.com/office/powerpoint/2010/main" val="3403546719"/>
      </p:ext>
    </p:extLst>
  </p:cSld>
  <p:clrMapOvr>
    <a:masterClrMapping/>
  </p:clrMapOvr>
  <mc:AlternateContent xmlns:mc="http://schemas.openxmlformats.org/markup-compatibility/2006" xmlns:p14="http://schemas.microsoft.com/office/powerpoint/2010/main">
    <mc:Choice Requires="p14">
      <p:transition spd="slow" p14:dur="2000" advTm="54423"/>
    </mc:Choice>
    <mc:Fallback xmlns="">
      <p:transition spd="slow" advTm="5442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Logistic Regression</a:t>
            </a:r>
          </a:p>
        </p:txBody>
      </p:sp>
      <p:sp>
        <p:nvSpPr>
          <p:cNvPr id="3" name="Content Placeholder 2"/>
          <p:cNvSpPr>
            <a:spLocks noGrp="1"/>
          </p:cNvSpPr>
          <p:nvPr>
            <p:ph idx="1"/>
          </p:nvPr>
        </p:nvSpPr>
        <p:spPr/>
        <p:txBody>
          <a:bodyPr/>
          <a:lstStyle/>
          <a:p>
            <a:r>
              <a:rPr lang="en-US" dirty="0"/>
              <a:t>Model used to analyze individually matched case-control studies</a:t>
            </a:r>
          </a:p>
          <a:p>
            <a:r>
              <a:rPr lang="en-US" dirty="0"/>
              <a:t>New intercept for each matched pair</a:t>
            </a:r>
          </a:p>
          <a:p>
            <a:r>
              <a:rPr lang="en-US" dirty="0"/>
              <a:t>Risk sets are informative if they have at least 1 case and 1 control</a:t>
            </a:r>
          </a:p>
          <a:p>
            <a:r>
              <a:rPr lang="en-US" dirty="0"/>
              <a:t>Only discordant pairs contribute to likelihood estimate, but strata that are not informative for exposure may contribute to estimates for other covariates</a:t>
            </a:r>
          </a:p>
          <a:p>
            <a:r>
              <a:rPr lang="en-US" dirty="0"/>
              <a:t>OR approaches IRR estimate from a Cox PH regression model if incidence density sampling is used (matched on time)</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ECD8C5E2-6376-42B2-BD29-F07D56E57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pic>
        <p:nvPicPr>
          <p:cNvPr id="6" name="Picture 5">
            <a:extLst>
              <a:ext uri="{FF2B5EF4-FFF2-40B4-BE49-F238E27FC236}">
                <a16:creationId xmlns:a16="http://schemas.microsoft.com/office/drawing/2014/main" id="{30A94FEA-D738-F440-9F07-0E764C51E05A}"/>
              </a:ext>
            </a:extLst>
          </p:cNvPr>
          <p:cNvPicPr>
            <a:picLocks noChangeAspect="1"/>
          </p:cNvPicPr>
          <p:nvPr/>
        </p:nvPicPr>
        <p:blipFill>
          <a:blip r:embed="rId6"/>
          <a:stretch>
            <a:fillRect/>
          </a:stretch>
        </p:blipFill>
        <p:spPr>
          <a:xfrm>
            <a:off x="3123535" y="5762888"/>
            <a:ext cx="5944929" cy="414075"/>
          </a:xfrm>
          <a:prstGeom prst="rect">
            <a:avLst/>
          </a:prstGeom>
        </p:spPr>
      </p:pic>
      <p:sp>
        <p:nvSpPr>
          <p:cNvPr id="8" name="TextBox 7">
            <a:extLst>
              <a:ext uri="{FF2B5EF4-FFF2-40B4-BE49-F238E27FC236}">
                <a16:creationId xmlns:a16="http://schemas.microsoft.com/office/drawing/2014/main" id="{5881F422-9F2D-AD4D-9D5E-A0A1F0A824DF}"/>
              </a:ext>
            </a:extLst>
          </p:cNvPr>
          <p:cNvSpPr txBox="1"/>
          <p:nvPr/>
        </p:nvSpPr>
        <p:spPr bwMode="auto">
          <a:xfrm>
            <a:off x="6787116" y="5879819"/>
            <a:ext cx="85061" cy="246221"/>
          </a:xfrm>
          <a:prstGeom prst="rect">
            <a:avLst/>
          </a:prstGeom>
          <a:noFill/>
          <a:ln w="19050" algn="ctr">
            <a:noFill/>
            <a:miter lim="800000"/>
            <a:headEnd/>
            <a:tailEnd/>
          </a:ln>
        </p:spPr>
        <p:txBody>
          <a:bodyPr wrap="square" lIns="0" tIns="0" rIns="0" bIns="0" rtlCol="0">
            <a:spAutoFit/>
          </a:bodyPr>
          <a:lstStyle/>
          <a:p>
            <a:r>
              <a:rPr lang="en-US" sz="1600" i="1" dirty="0" err="1">
                <a:solidFill>
                  <a:srgbClr val="FF0000"/>
                </a:solidFill>
              </a:rPr>
              <a:t>i</a:t>
            </a:r>
            <a:endParaRPr lang="en-US" sz="1600" i="1" dirty="0">
              <a:solidFill>
                <a:srgbClr val="FF0000"/>
              </a:solidFill>
            </a:endParaRPr>
          </a:p>
        </p:txBody>
      </p:sp>
    </p:spTree>
    <p:extLst>
      <p:ext uri="{BB962C8B-B14F-4D97-AF65-F5344CB8AC3E}">
        <p14:creationId xmlns:p14="http://schemas.microsoft.com/office/powerpoint/2010/main" val="2434086245"/>
      </p:ext>
    </p:extLst>
  </p:cSld>
  <p:clrMapOvr>
    <a:masterClrMapping/>
  </p:clrMapOvr>
  <mc:AlternateContent xmlns:mc="http://schemas.openxmlformats.org/markup-compatibility/2006" xmlns:p14="http://schemas.microsoft.com/office/powerpoint/2010/main">
    <mc:Choice Requires="p14">
      <p:transition spd="slow" p14:dur="2000" advTm="60896"/>
    </mc:Choice>
    <mc:Fallback xmlns="">
      <p:transition spd="slow" advTm="6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Matched Case-Control Studies</a:t>
            </a:r>
          </a:p>
        </p:txBody>
      </p:sp>
      <p:sp>
        <p:nvSpPr>
          <p:cNvPr id="3" name="Content Placeholder 2"/>
          <p:cNvSpPr>
            <a:spLocks noGrp="1"/>
          </p:cNvSpPr>
          <p:nvPr>
            <p:ph idx="1"/>
          </p:nvPr>
        </p:nvSpPr>
        <p:spPr/>
        <p:txBody>
          <a:bodyPr>
            <a:normAutofit/>
          </a:bodyPr>
          <a:lstStyle/>
          <a:p>
            <a:r>
              <a:rPr lang="en-US" sz="3200" dirty="0"/>
              <a:t>Matching is done in case-control studies to improve efficiency to control for confounding</a:t>
            </a:r>
          </a:p>
          <a:p>
            <a:r>
              <a:rPr lang="en-US" sz="3200" dirty="0"/>
              <a:t>Case-control matching is helpful for known confounders measured on a nominal scale, especially those with many possible values</a:t>
            </a:r>
          </a:p>
          <a:p>
            <a:r>
              <a:rPr lang="en-US" sz="3200" dirty="0"/>
              <a:t>Control for the matching factors in the analysis phase to account for confounding and selection bias</a:t>
            </a:r>
          </a:p>
        </p:txBody>
      </p:sp>
    </p:spTree>
    <p:extLst>
      <p:ext uri="{BB962C8B-B14F-4D97-AF65-F5344CB8AC3E}">
        <p14:creationId xmlns:p14="http://schemas.microsoft.com/office/powerpoint/2010/main" val="743371321"/>
      </p:ext>
    </p:extLst>
  </p:cSld>
  <p:clrMapOvr>
    <a:masterClrMapping/>
  </p:clrMapOvr>
  <mc:AlternateContent xmlns:mc="http://schemas.openxmlformats.org/markup-compatibility/2006" xmlns:p14="http://schemas.microsoft.com/office/powerpoint/2010/main">
    <mc:Choice Requires="p14">
      <p:transition spd="slow" p14:dur="2000" advTm="25416"/>
    </mc:Choice>
    <mc:Fallback xmlns="">
      <p:transition spd="slow" advTm="2541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40"/>
            <a:ext cx="11597995" cy="2954214"/>
          </a:xfrm>
        </p:spPr>
        <p:txBody>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the above factors?</a:t>
            </a:r>
          </a:p>
        </p:txBody>
      </p:sp>
      <p:grpSp>
        <p:nvGrpSpPr>
          <p:cNvPr id="41" name="Group 40">
            <a:extLst>
              <a:ext uri="{FF2B5EF4-FFF2-40B4-BE49-F238E27FC236}">
                <a16:creationId xmlns:a16="http://schemas.microsoft.com/office/drawing/2014/main" id="{16B54538-F41A-5A4C-9E2D-CB205A0C497A}"/>
              </a:ext>
            </a:extLst>
          </p:cNvPr>
          <p:cNvGrpSpPr/>
          <p:nvPr/>
        </p:nvGrpSpPr>
        <p:grpSpPr>
          <a:xfrm>
            <a:off x="4369153" y="4577054"/>
            <a:ext cx="3226384" cy="433405"/>
            <a:chOff x="3224659" y="4765147"/>
            <a:chExt cx="3226384" cy="433405"/>
          </a:xfrm>
        </p:grpSpPr>
        <p:sp>
          <p:nvSpPr>
            <p:cNvPr id="42" name="Content Placeholder 5">
              <a:extLst>
                <a:ext uri="{FF2B5EF4-FFF2-40B4-BE49-F238E27FC236}">
                  <a16:creationId xmlns:a16="http://schemas.microsoft.com/office/drawing/2014/main" id="{774A0615-8DA5-204A-9190-1C4E91D7882F}"/>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43" name="Content Placeholder 5">
              <a:extLst>
                <a:ext uri="{FF2B5EF4-FFF2-40B4-BE49-F238E27FC236}">
                  <a16:creationId xmlns:a16="http://schemas.microsoft.com/office/drawing/2014/main" id="{72EB3CE3-10D0-744E-82FE-0FE7AD597B77}"/>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44" name="Content Placeholder 5">
              <a:extLst>
                <a:ext uri="{FF2B5EF4-FFF2-40B4-BE49-F238E27FC236}">
                  <a16:creationId xmlns:a16="http://schemas.microsoft.com/office/drawing/2014/main" id="{678D2310-A800-6147-844F-EAE9CF77CC77}"/>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45" name="Straight Arrow Connector 44">
              <a:extLst>
                <a:ext uri="{FF2B5EF4-FFF2-40B4-BE49-F238E27FC236}">
                  <a16:creationId xmlns:a16="http://schemas.microsoft.com/office/drawing/2014/main" id="{F8B35D31-F428-9C4B-9411-679B475A9D72}"/>
                </a:ext>
              </a:extLst>
            </p:cNvPr>
            <p:cNvCxnSpPr>
              <a:stCxn id="42" idx="3"/>
              <a:endCxn id="4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5F891B-27E1-DC46-8402-F9604CE55DD2}"/>
                </a:ext>
              </a:extLst>
            </p:cNvPr>
            <p:cNvCxnSpPr>
              <a:cxnSpLocks/>
              <a:stCxn id="4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8326B18-858D-3443-B7E6-2D19A7FBC605}"/>
                </a:ext>
              </a:extLst>
            </p:cNvPr>
            <p:cNvCxnSpPr>
              <a:stCxn id="42" idx="0"/>
              <a:endCxn id="4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0628275"/>
      </p:ext>
    </p:extLst>
  </p:cSld>
  <p:clrMapOvr>
    <a:masterClrMapping/>
  </p:clrMapOvr>
  <mc:AlternateContent xmlns:mc="http://schemas.openxmlformats.org/markup-compatibility/2006" xmlns:p14="http://schemas.microsoft.com/office/powerpoint/2010/main">
    <mc:Choice Requires="p14">
      <p:transition spd="slow" p14:dur="2000" advTm="23129"/>
    </mc:Choice>
    <mc:Fallback xmlns="">
      <p:transition spd="slow" advTm="23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Matched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sz="800" dirty="0"/>
          </a:p>
          <a:p>
            <a:pPr marL="0" indent="0">
              <a:buNone/>
            </a:pPr>
            <a:r>
              <a:rPr lang="en-US" dirty="0"/>
              <a:t>But don’t M and Y appear to be associated in this DAG?</a:t>
            </a:r>
          </a:p>
        </p:txBody>
      </p:sp>
      <p:grpSp>
        <p:nvGrpSpPr>
          <p:cNvPr id="22" name="Group 21">
            <a:extLst>
              <a:ext uri="{FF2B5EF4-FFF2-40B4-BE49-F238E27FC236}">
                <a16:creationId xmlns:a16="http://schemas.microsoft.com/office/drawing/2014/main" id="{63842F22-4439-FA47-8EEF-D3960F56185F}"/>
              </a:ext>
            </a:extLst>
          </p:cNvPr>
          <p:cNvGrpSpPr/>
          <p:nvPr/>
        </p:nvGrpSpPr>
        <p:grpSpPr>
          <a:xfrm>
            <a:off x="3592059" y="4408928"/>
            <a:ext cx="4346620" cy="433405"/>
            <a:chOff x="2958808" y="4348088"/>
            <a:chExt cx="4346620" cy="433405"/>
          </a:xfrm>
        </p:grpSpPr>
        <p:grpSp>
          <p:nvGrpSpPr>
            <p:cNvPr id="23" name="Group 22">
              <a:extLst>
                <a:ext uri="{FF2B5EF4-FFF2-40B4-BE49-F238E27FC236}">
                  <a16:creationId xmlns:a16="http://schemas.microsoft.com/office/drawing/2014/main" id="{862CFA93-15D3-2C44-9053-73DCDF583022}"/>
                </a:ext>
              </a:extLst>
            </p:cNvPr>
            <p:cNvGrpSpPr/>
            <p:nvPr/>
          </p:nvGrpSpPr>
          <p:grpSpPr>
            <a:xfrm>
              <a:off x="2958808" y="4348088"/>
              <a:ext cx="4346620" cy="433405"/>
              <a:chOff x="2958808" y="4767186"/>
              <a:chExt cx="4346620" cy="433405"/>
            </a:xfrm>
          </p:grpSpPr>
          <p:grpSp>
            <p:nvGrpSpPr>
              <p:cNvPr id="25" name="Group 24">
                <a:extLst>
                  <a:ext uri="{FF2B5EF4-FFF2-40B4-BE49-F238E27FC236}">
                    <a16:creationId xmlns:a16="http://schemas.microsoft.com/office/drawing/2014/main" id="{3BA4FC25-06B9-734F-B5BB-5842A6E275B9}"/>
                  </a:ext>
                </a:extLst>
              </p:cNvPr>
              <p:cNvGrpSpPr/>
              <p:nvPr/>
            </p:nvGrpSpPr>
            <p:grpSpPr>
              <a:xfrm>
                <a:off x="2958808" y="4767186"/>
                <a:ext cx="3226384" cy="433405"/>
                <a:chOff x="3224659" y="4765147"/>
                <a:chExt cx="3226384" cy="433405"/>
              </a:xfrm>
            </p:grpSpPr>
            <p:sp>
              <p:nvSpPr>
                <p:cNvPr id="28" name="Content Placeholder 5">
                  <a:extLst>
                    <a:ext uri="{FF2B5EF4-FFF2-40B4-BE49-F238E27FC236}">
                      <a16:creationId xmlns:a16="http://schemas.microsoft.com/office/drawing/2014/main" id="{889D9785-BB37-8843-B7A1-EDE8D47CB626}"/>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M</a:t>
                  </a:r>
                </a:p>
              </p:txBody>
            </p:sp>
            <p:sp>
              <p:nvSpPr>
                <p:cNvPr id="29" name="Content Placeholder 5">
                  <a:extLst>
                    <a:ext uri="{FF2B5EF4-FFF2-40B4-BE49-F238E27FC236}">
                      <a16:creationId xmlns:a16="http://schemas.microsoft.com/office/drawing/2014/main" id="{0C0CFFB2-CF5F-C646-83E4-2373407136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A</a:t>
                  </a:r>
                </a:p>
              </p:txBody>
            </p:sp>
            <p:sp>
              <p:nvSpPr>
                <p:cNvPr id="30" name="Content Placeholder 5">
                  <a:extLst>
                    <a:ext uri="{FF2B5EF4-FFF2-40B4-BE49-F238E27FC236}">
                      <a16:creationId xmlns:a16="http://schemas.microsoft.com/office/drawing/2014/main" id="{08402046-1B72-BE45-974F-E73081B1C844}"/>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Y</a:t>
                  </a:r>
                </a:p>
              </p:txBody>
            </p:sp>
            <p:cxnSp>
              <p:nvCxnSpPr>
                <p:cNvPr id="31" name="Straight Arrow Connector 30">
                  <a:extLst>
                    <a:ext uri="{FF2B5EF4-FFF2-40B4-BE49-F238E27FC236}">
                      <a16:creationId xmlns:a16="http://schemas.microsoft.com/office/drawing/2014/main" id="{773710E9-1F60-4943-A5F1-B51B4C33AD34}"/>
                    </a:ext>
                  </a:extLst>
                </p:cNvPr>
                <p:cNvCxnSpPr>
                  <a:stCxn id="28" idx="3"/>
                  <a:endCxn id="2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33F061B-0E54-8D4D-AC13-FDC0AA9DBFFE}"/>
                    </a:ext>
                  </a:extLst>
                </p:cNvPr>
                <p:cNvCxnSpPr>
                  <a:cxnSpLocks/>
                  <a:stCxn id="2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50CB7B29-E442-6B4A-B395-87B2B2BF84C1}"/>
                    </a:ext>
                  </a:extLst>
                </p:cNvPr>
                <p:cNvCxnSpPr>
                  <a:stCxn id="28" idx="0"/>
                  <a:endCxn id="30"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ontent Placeholder 5">
                <a:extLst>
                  <a:ext uri="{FF2B5EF4-FFF2-40B4-BE49-F238E27FC236}">
                    <a16:creationId xmlns:a16="http://schemas.microsoft.com/office/drawing/2014/main" id="{E8710140-C7C8-464F-95AE-07390689C395}"/>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dirty="0"/>
                  <a:t>S</a:t>
                </a:r>
              </a:p>
            </p:txBody>
          </p:sp>
          <p:cxnSp>
            <p:nvCxnSpPr>
              <p:cNvPr id="27" name="Straight Arrow Connector 26">
                <a:extLst>
                  <a:ext uri="{FF2B5EF4-FFF2-40B4-BE49-F238E27FC236}">
                    <a16:creationId xmlns:a16="http://schemas.microsoft.com/office/drawing/2014/main" id="{60AC71BE-FFD1-2448-9EFE-51333EE5775E}"/>
                  </a:ext>
                </a:extLst>
              </p:cNvPr>
              <p:cNvCxnSpPr>
                <a:cxnSpLocks/>
                <a:stCxn id="30" idx="3"/>
                <a:endCxn id="26"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Curved Connector 23">
              <a:extLst>
                <a:ext uri="{FF2B5EF4-FFF2-40B4-BE49-F238E27FC236}">
                  <a16:creationId xmlns:a16="http://schemas.microsoft.com/office/drawing/2014/main" id="{8A395016-2447-8647-AA53-850908ECFBE7}"/>
                </a:ext>
              </a:extLst>
            </p:cNvPr>
            <p:cNvCxnSpPr>
              <a:cxnSpLocks/>
              <a:stCxn id="28" idx="2"/>
              <a:endCxn id="26"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73159864"/>
      </p:ext>
    </p:extLst>
  </p:cSld>
  <p:clrMapOvr>
    <a:masterClrMapping/>
  </p:clrMapOvr>
  <mc:AlternateContent xmlns:mc="http://schemas.openxmlformats.org/markup-compatibility/2006" xmlns:p14="http://schemas.microsoft.com/office/powerpoint/2010/main">
    <mc:Choice Requires="p14">
      <p:transition spd="slow" p14:dur="2000" advTm="40561"/>
    </mc:Choice>
    <mc:Fallback xmlns="">
      <p:transition spd="slow" advTm="40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604781" y="1426868"/>
            <a:ext cx="11142934"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 affect statin use, cardiovascular disease, and selection into the study for at least one individual</a:t>
            </a:r>
          </a:p>
          <a:p>
            <a:r>
              <a:rPr lang="en-US" dirty="0"/>
              <a:t>Matching ensures that M and Y are not associated</a:t>
            </a:r>
          </a:p>
          <a:p>
            <a:pPr lvl="1"/>
            <a:r>
              <a:rPr lang="en-US" dirty="0"/>
              <a:t>Equal magnitude of M </a:t>
            </a:r>
            <a:r>
              <a:rPr lang="en-US" dirty="0">
                <a:sym typeface="Wingdings" pitchFamily="2" charset="2"/>
              </a:rPr>
              <a:t> S  Y and the net association of M  A  Y and M  Y</a:t>
            </a:r>
          </a:p>
          <a:p>
            <a:pPr lvl="1"/>
            <a:r>
              <a:rPr lang="en-US" dirty="0">
                <a:sym typeface="Wingdings" pitchFamily="2" charset="2"/>
              </a:rPr>
              <a:t>The matched data are </a:t>
            </a:r>
            <a:r>
              <a:rPr lang="en-US" i="1" dirty="0">
                <a:sym typeface="Wingdings" pitchFamily="2" charset="2"/>
              </a:rPr>
              <a:t>unfaithful</a:t>
            </a:r>
            <a:r>
              <a:rPr lang="en-US" dirty="0">
                <a:sym typeface="Wingdings" pitchFamily="2" charset="2"/>
              </a:rPr>
              <a:t> to the DAG in the figure</a:t>
            </a:r>
            <a:endParaRPr lang="en-US" dirty="0"/>
          </a:p>
          <a:p>
            <a:endParaRPr lang="en-US" dirty="0"/>
          </a:p>
        </p:txBody>
      </p:sp>
      <p:grpSp>
        <p:nvGrpSpPr>
          <p:cNvPr id="28" name="Group 27">
            <a:extLst>
              <a:ext uri="{FF2B5EF4-FFF2-40B4-BE49-F238E27FC236}">
                <a16:creationId xmlns:a16="http://schemas.microsoft.com/office/drawing/2014/main" id="{89271FF2-9664-E74F-AAC5-8F6F9F65FC8C}"/>
              </a:ext>
            </a:extLst>
          </p:cNvPr>
          <p:cNvGrpSpPr/>
          <p:nvPr/>
        </p:nvGrpSpPr>
        <p:grpSpPr>
          <a:xfrm>
            <a:off x="3922690" y="1572382"/>
            <a:ext cx="4346620" cy="433405"/>
            <a:chOff x="2958808" y="4348088"/>
            <a:chExt cx="4346620" cy="433405"/>
          </a:xfrm>
        </p:grpSpPr>
        <p:grpSp>
          <p:nvGrpSpPr>
            <p:cNvPr id="29" name="Group 28">
              <a:extLst>
                <a:ext uri="{FF2B5EF4-FFF2-40B4-BE49-F238E27FC236}">
                  <a16:creationId xmlns:a16="http://schemas.microsoft.com/office/drawing/2014/main" id="{F0BA8CD5-8251-6D40-B4C7-D8CE6FEA885C}"/>
                </a:ext>
              </a:extLst>
            </p:cNvPr>
            <p:cNvGrpSpPr/>
            <p:nvPr/>
          </p:nvGrpSpPr>
          <p:grpSpPr>
            <a:xfrm>
              <a:off x="2958808" y="4348088"/>
              <a:ext cx="4346620" cy="433405"/>
              <a:chOff x="2958808" y="4767186"/>
              <a:chExt cx="4346620" cy="433405"/>
            </a:xfrm>
          </p:grpSpPr>
          <p:grpSp>
            <p:nvGrpSpPr>
              <p:cNvPr id="32" name="Group 31">
                <a:extLst>
                  <a:ext uri="{FF2B5EF4-FFF2-40B4-BE49-F238E27FC236}">
                    <a16:creationId xmlns:a16="http://schemas.microsoft.com/office/drawing/2014/main" id="{12E92E72-3494-2D48-9277-7E7761F3680C}"/>
                  </a:ext>
                </a:extLst>
              </p:cNvPr>
              <p:cNvGrpSpPr/>
              <p:nvPr/>
            </p:nvGrpSpPr>
            <p:grpSpPr>
              <a:xfrm>
                <a:off x="2958808" y="4767186"/>
                <a:ext cx="3226384" cy="433405"/>
                <a:chOff x="3224659" y="4765147"/>
                <a:chExt cx="3226384" cy="433405"/>
              </a:xfrm>
            </p:grpSpPr>
            <p:sp>
              <p:nvSpPr>
                <p:cNvPr id="35" name="Content Placeholder 5">
                  <a:extLst>
                    <a:ext uri="{FF2B5EF4-FFF2-40B4-BE49-F238E27FC236}">
                      <a16:creationId xmlns:a16="http://schemas.microsoft.com/office/drawing/2014/main" id="{7822EA90-C9A7-DA4E-8F7C-99A1C6A6FDF2}"/>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M</a:t>
                  </a:r>
                </a:p>
              </p:txBody>
            </p:sp>
            <p:sp>
              <p:nvSpPr>
                <p:cNvPr id="36" name="Content Placeholder 5">
                  <a:extLst>
                    <a:ext uri="{FF2B5EF4-FFF2-40B4-BE49-F238E27FC236}">
                      <a16:creationId xmlns:a16="http://schemas.microsoft.com/office/drawing/2014/main" id="{670CC90D-3355-EE45-AA4F-34B2EE7DFE5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a:t>
                  </a:r>
                </a:p>
              </p:txBody>
            </p:sp>
            <p:sp>
              <p:nvSpPr>
                <p:cNvPr id="37" name="Content Placeholder 5">
                  <a:extLst>
                    <a:ext uri="{FF2B5EF4-FFF2-40B4-BE49-F238E27FC236}">
                      <a16:creationId xmlns:a16="http://schemas.microsoft.com/office/drawing/2014/main" id="{21B3ABD0-470B-494E-969C-48B135C9C8E9}"/>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Y</a:t>
                  </a:r>
                </a:p>
              </p:txBody>
            </p:sp>
            <p:cxnSp>
              <p:nvCxnSpPr>
                <p:cNvPr id="38" name="Straight Arrow Connector 37">
                  <a:extLst>
                    <a:ext uri="{FF2B5EF4-FFF2-40B4-BE49-F238E27FC236}">
                      <a16:creationId xmlns:a16="http://schemas.microsoft.com/office/drawing/2014/main" id="{38AFB0BB-588B-5E40-AB4D-AA67E46B93CC}"/>
                    </a:ext>
                  </a:extLst>
                </p:cNvPr>
                <p:cNvCxnSpPr>
                  <a:stCxn id="35" idx="3"/>
                  <a:endCxn id="3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6E22E5-1FE5-5B4D-A724-E3A51E7C7E76}"/>
                    </a:ext>
                  </a:extLst>
                </p:cNvPr>
                <p:cNvCxnSpPr>
                  <a:cxnSpLocks/>
                  <a:stCxn id="3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7E1A4158-3A79-564F-9A5C-0DA5912A70B5}"/>
                    </a:ext>
                  </a:extLst>
                </p:cNvPr>
                <p:cNvCxnSpPr>
                  <a:stCxn id="35" idx="0"/>
                  <a:endCxn id="3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5">
                <a:extLst>
                  <a:ext uri="{FF2B5EF4-FFF2-40B4-BE49-F238E27FC236}">
                    <a16:creationId xmlns:a16="http://schemas.microsoft.com/office/drawing/2014/main" id="{89A44BC7-B298-C84D-B3E4-C5199536D8D2}"/>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S</a:t>
                </a:r>
              </a:p>
            </p:txBody>
          </p:sp>
          <p:cxnSp>
            <p:nvCxnSpPr>
              <p:cNvPr id="34" name="Straight Arrow Connector 33">
                <a:extLst>
                  <a:ext uri="{FF2B5EF4-FFF2-40B4-BE49-F238E27FC236}">
                    <a16:creationId xmlns:a16="http://schemas.microsoft.com/office/drawing/2014/main" id="{E1A24E42-50BA-3746-B9F3-2DDF8F22BF4A}"/>
                  </a:ext>
                </a:extLst>
              </p:cNvPr>
              <p:cNvCxnSpPr>
                <a:cxnSpLocks/>
                <a:stCxn id="37" idx="3"/>
                <a:endCxn id="3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Curved Connector 30">
              <a:extLst>
                <a:ext uri="{FF2B5EF4-FFF2-40B4-BE49-F238E27FC236}">
                  <a16:creationId xmlns:a16="http://schemas.microsoft.com/office/drawing/2014/main" id="{5C253424-237B-3D47-A87F-83EEDD240881}"/>
                </a:ext>
              </a:extLst>
            </p:cNvPr>
            <p:cNvCxnSpPr>
              <a:cxnSpLocks/>
              <a:stCxn id="35" idx="2"/>
              <a:endCxn id="3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9611585"/>
      </p:ext>
    </p:extLst>
  </p:cSld>
  <p:clrMapOvr>
    <a:masterClrMapping/>
  </p:clrMapOvr>
  <p:transition advTm="652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Adjustment for the Matching Factor(s)</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1984376" y="1427164"/>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604781" y="2526993"/>
            <a:ext cx="11127436" cy="3810307"/>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Do we need to adjust for M in the analysis?</a:t>
            </a:r>
          </a:p>
          <a:p>
            <a:pPr lvl="1"/>
            <a:r>
              <a:rPr lang="en-US" sz="2400" dirty="0"/>
              <a:t>Yes!</a:t>
            </a:r>
          </a:p>
          <a:p>
            <a:r>
              <a:rPr lang="en-US" sz="2400" dirty="0"/>
              <a:t>The cancellation over M-S-Y and M-A-Y / M-Y implies that the net association over the two paths M-S-Y and M-Y is not zero, implying that M and Y are associated conditional on A</a:t>
            </a:r>
          </a:p>
          <a:p>
            <a:pPr lvl="1"/>
            <a:r>
              <a:rPr lang="en-US" sz="2400" dirty="0"/>
              <a:t>I.e., matching does not break the biasing path A-M-Y </a:t>
            </a:r>
            <a:r>
              <a:rPr lang="en-US" sz="2400" dirty="0">
                <a:sym typeface="Wingdings" pitchFamily="2" charset="2"/>
              </a:rPr>
              <a:t> </a:t>
            </a:r>
            <a:r>
              <a:rPr lang="en-US" sz="2400" dirty="0"/>
              <a:t>matching on M does not adjust for confounding due to M</a:t>
            </a:r>
          </a:p>
          <a:p>
            <a:r>
              <a:rPr lang="en-US" sz="2400" dirty="0"/>
              <a:t>Case-control matching on M also introduces selection bias via the path A-M-S-Y</a:t>
            </a:r>
          </a:p>
          <a:p>
            <a:r>
              <a:rPr lang="en-US" sz="2400" dirty="0"/>
              <a:t>Adjusting for M addresses confounding and selection bias</a:t>
            </a:r>
          </a:p>
          <a:p>
            <a:pPr lvl="1"/>
            <a:endParaRPr lang="en-US" sz="2400" dirty="0"/>
          </a:p>
        </p:txBody>
      </p:sp>
      <p:grpSp>
        <p:nvGrpSpPr>
          <p:cNvPr id="19" name="Group 18">
            <a:extLst>
              <a:ext uri="{FF2B5EF4-FFF2-40B4-BE49-F238E27FC236}">
                <a16:creationId xmlns:a16="http://schemas.microsoft.com/office/drawing/2014/main" id="{9163803E-C487-5244-8E9F-E44246600423}"/>
              </a:ext>
            </a:extLst>
          </p:cNvPr>
          <p:cNvGrpSpPr/>
          <p:nvPr/>
        </p:nvGrpSpPr>
        <p:grpSpPr>
          <a:xfrm>
            <a:off x="3922690" y="1523086"/>
            <a:ext cx="4346620" cy="433405"/>
            <a:chOff x="2958808" y="4348088"/>
            <a:chExt cx="4346620" cy="433405"/>
          </a:xfrm>
        </p:grpSpPr>
        <p:grpSp>
          <p:nvGrpSpPr>
            <p:cNvPr id="20" name="Group 19">
              <a:extLst>
                <a:ext uri="{FF2B5EF4-FFF2-40B4-BE49-F238E27FC236}">
                  <a16:creationId xmlns:a16="http://schemas.microsoft.com/office/drawing/2014/main" id="{4A9D89C4-9BCE-0148-8EB0-369BC2CAC512}"/>
                </a:ext>
              </a:extLst>
            </p:cNvPr>
            <p:cNvGrpSpPr/>
            <p:nvPr/>
          </p:nvGrpSpPr>
          <p:grpSpPr>
            <a:xfrm>
              <a:off x="2958808" y="4348088"/>
              <a:ext cx="4346620" cy="433405"/>
              <a:chOff x="2958808" y="4767186"/>
              <a:chExt cx="4346620" cy="433405"/>
            </a:xfrm>
          </p:grpSpPr>
          <p:grpSp>
            <p:nvGrpSpPr>
              <p:cNvPr id="22" name="Group 21">
                <a:extLst>
                  <a:ext uri="{FF2B5EF4-FFF2-40B4-BE49-F238E27FC236}">
                    <a16:creationId xmlns:a16="http://schemas.microsoft.com/office/drawing/2014/main" id="{FCB9DE08-AA2A-1747-BC9B-340E69DEBEB1}"/>
                  </a:ext>
                </a:extLst>
              </p:cNvPr>
              <p:cNvGrpSpPr/>
              <p:nvPr/>
            </p:nvGrpSpPr>
            <p:grpSpPr>
              <a:xfrm>
                <a:off x="2958808" y="4767186"/>
                <a:ext cx="3226384" cy="433405"/>
                <a:chOff x="3224659" y="4765147"/>
                <a:chExt cx="3226384" cy="433405"/>
              </a:xfrm>
            </p:grpSpPr>
            <p:sp>
              <p:nvSpPr>
                <p:cNvPr id="25" name="Content Placeholder 5">
                  <a:extLst>
                    <a:ext uri="{FF2B5EF4-FFF2-40B4-BE49-F238E27FC236}">
                      <a16:creationId xmlns:a16="http://schemas.microsoft.com/office/drawing/2014/main" id="{73493857-BE24-4D43-AB2E-3E8318523A0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M</a:t>
                  </a:r>
                </a:p>
              </p:txBody>
            </p:sp>
            <p:sp>
              <p:nvSpPr>
                <p:cNvPr id="26" name="Content Placeholder 5">
                  <a:extLst>
                    <a:ext uri="{FF2B5EF4-FFF2-40B4-BE49-F238E27FC236}">
                      <a16:creationId xmlns:a16="http://schemas.microsoft.com/office/drawing/2014/main" id="{9FD28927-05B2-624C-9197-F61E74866E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a:t>
                  </a:r>
                </a:p>
              </p:txBody>
            </p:sp>
            <p:sp>
              <p:nvSpPr>
                <p:cNvPr id="27" name="Content Placeholder 5">
                  <a:extLst>
                    <a:ext uri="{FF2B5EF4-FFF2-40B4-BE49-F238E27FC236}">
                      <a16:creationId xmlns:a16="http://schemas.microsoft.com/office/drawing/2014/main" id="{F99F87FC-5768-714C-A338-B05DBA60D15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Y</a:t>
                  </a:r>
                </a:p>
              </p:txBody>
            </p:sp>
            <p:cxnSp>
              <p:nvCxnSpPr>
                <p:cNvPr id="28" name="Straight Arrow Connector 27">
                  <a:extLst>
                    <a:ext uri="{FF2B5EF4-FFF2-40B4-BE49-F238E27FC236}">
                      <a16:creationId xmlns:a16="http://schemas.microsoft.com/office/drawing/2014/main" id="{AA339F5D-1E0C-EC4F-9FD9-8CE649F1E84B}"/>
                    </a:ext>
                  </a:extLst>
                </p:cNvPr>
                <p:cNvCxnSpPr>
                  <a:stCxn id="25" idx="3"/>
                  <a:endCxn id="2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F3F60A-0F84-E048-92CF-C9BA65772E7F}"/>
                    </a:ext>
                  </a:extLst>
                </p:cNvPr>
                <p:cNvCxnSpPr>
                  <a:cxnSpLocks/>
                  <a:stCxn id="2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4528C99-D94D-624A-9C94-9FFC8D9C234E}"/>
                    </a:ext>
                  </a:extLst>
                </p:cNvPr>
                <p:cNvCxnSpPr>
                  <a:stCxn id="25" idx="0"/>
                  <a:endCxn id="2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5">
                <a:extLst>
                  <a:ext uri="{FF2B5EF4-FFF2-40B4-BE49-F238E27FC236}">
                    <a16:creationId xmlns:a16="http://schemas.microsoft.com/office/drawing/2014/main" id="{72E0B0BD-7362-834F-8E19-F850498FACBF}"/>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S</a:t>
                </a:r>
              </a:p>
            </p:txBody>
          </p:sp>
          <p:cxnSp>
            <p:nvCxnSpPr>
              <p:cNvPr id="24" name="Straight Arrow Connector 23">
                <a:extLst>
                  <a:ext uri="{FF2B5EF4-FFF2-40B4-BE49-F238E27FC236}">
                    <a16:creationId xmlns:a16="http://schemas.microsoft.com/office/drawing/2014/main" id="{F32223D1-3A90-BA41-AD40-47CD18B6B227}"/>
                  </a:ext>
                </a:extLst>
              </p:cNvPr>
              <p:cNvCxnSpPr>
                <a:cxnSpLocks/>
                <a:stCxn id="27" idx="3"/>
                <a:endCxn id="2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Curved Connector 20">
              <a:extLst>
                <a:ext uri="{FF2B5EF4-FFF2-40B4-BE49-F238E27FC236}">
                  <a16:creationId xmlns:a16="http://schemas.microsoft.com/office/drawing/2014/main" id="{4EA8A546-BB57-6A4A-8B20-AE0614B02585}"/>
                </a:ext>
              </a:extLst>
            </p:cNvPr>
            <p:cNvCxnSpPr>
              <a:cxnSpLocks/>
              <a:stCxn id="25" idx="2"/>
              <a:endCxn id="2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A0BCED-149E-2949-911E-6A80D7613627}"/>
              </a:ext>
            </a:extLst>
          </p:cNvPr>
          <p:cNvSpPr/>
          <p:nvPr/>
        </p:nvSpPr>
        <p:spPr bwMode="auto">
          <a:xfrm>
            <a:off x="3922690" y="1535786"/>
            <a:ext cx="372652" cy="427055"/>
          </a:xfrm>
          <a:prstGeom prst="rect">
            <a:avLst/>
          </a:prstGeom>
          <a:noFill/>
          <a:ln w="28575" algn="ctr">
            <a:solidFill>
              <a:schemeClr val="tx2"/>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custDataLst>
      <p:tags r:id="rId1"/>
    </p:custDataLst>
    <p:extLst>
      <p:ext uri="{BB962C8B-B14F-4D97-AF65-F5344CB8AC3E}">
        <p14:creationId xmlns:p14="http://schemas.microsoft.com/office/powerpoint/2010/main" val="820435647"/>
      </p:ext>
    </p:extLst>
  </p:cSld>
  <p:clrMapOvr>
    <a:masterClrMapping/>
  </p:clrMapOvr>
  <p:transition advTm="50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Alternative (Technically Incorrect) DAG</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p:txBody>
      </p:sp>
      <p:grpSp>
        <p:nvGrpSpPr>
          <p:cNvPr id="9" name="Group 8">
            <a:extLst>
              <a:ext uri="{FF2B5EF4-FFF2-40B4-BE49-F238E27FC236}">
                <a16:creationId xmlns:a16="http://schemas.microsoft.com/office/drawing/2014/main" id="{4BB6BD1A-D9CF-9248-B2AC-60754D6987AF}"/>
              </a:ext>
            </a:extLst>
          </p:cNvPr>
          <p:cNvGrpSpPr/>
          <p:nvPr/>
        </p:nvGrpSpPr>
        <p:grpSpPr>
          <a:xfrm>
            <a:off x="3922690" y="3429000"/>
            <a:ext cx="4346620" cy="433405"/>
            <a:chOff x="2958808" y="4348088"/>
            <a:chExt cx="4346620" cy="433405"/>
          </a:xfrm>
        </p:grpSpPr>
        <p:grpSp>
          <p:nvGrpSpPr>
            <p:cNvPr id="10" name="Group 9">
              <a:extLst>
                <a:ext uri="{FF2B5EF4-FFF2-40B4-BE49-F238E27FC236}">
                  <a16:creationId xmlns:a16="http://schemas.microsoft.com/office/drawing/2014/main" id="{0179ABF6-FA25-D54C-8167-AD249FDD3DAA}"/>
                </a:ext>
              </a:extLst>
            </p:cNvPr>
            <p:cNvGrpSpPr/>
            <p:nvPr/>
          </p:nvGrpSpPr>
          <p:grpSpPr>
            <a:xfrm>
              <a:off x="2958808" y="4348088"/>
              <a:ext cx="4346620" cy="433405"/>
              <a:chOff x="2958808" y="4767186"/>
              <a:chExt cx="4346620" cy="433405"/>
            </a:xfrm>
          </p:grpSpPr>
          <p:grpSp>
            <p:nvGrpSpPr>
              <p:cNvPr id="12" name="Group 11">
                <a:extLst>
                  <a:ext uri="{FF2B5EF4-FFF2-40B4-BE49-F238E27FC236}">
                    <a16:creationId xmlns:a16="http://schemas.microsoft.com/office/drawing/2014/main" id="{30468B0F-789D-8F4F-BE63-248CD5937927}"/>
                  </a:ext>
                </a:extLst>
              </p:cNvPr>
              <p:cNvGrpSpPr/>
              <p:nvPr/>
            </p:nvGrpSpPr>
            <p:grpSpPr>
              <a:xfrm>
                <a:off x="2958808" y="4773536"/>
                <a:ext cx="3226384" cy="427055"/>
                <a:chOff x="3224659" y="4771497"/>
                <a:chExt cx="3226384" cy="427055"/>
              </a:xfrm>
            </p:grpSpPr>
            <p:sp>
              <p:nvSpPr>
                <p:cNvPr id="15" name="Content Placeholder 5">
                  <a:extLst>
                    <a:ext uri="{FF2B5EF4-FFF2-40B4-BE49-F238E27FC236}">
                      <a16:creationId xmlns:a16="http://schemas.microsoft.com/office/drawing/2014/main" id="{0A8118DA-4BA3-1040-8598-E03AD526A14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M</a:t>
                  </a:r>
                </a:p>
              </p:txBody>
            </p:sp>
            <p:sp>
              <p:nvSpPr>
                <p:cNvPr id="19" name="Content Placeholder 5">
                  <a:extLst>
                    <a:ext uri="{FF2B5EF4-FFF2-40B4-BE49-F238E27FC236}">
                      <a16:creationId xmlns:a16="http://schemas.microsoft.com/office/drawing/2014/main" id="{C88FB732-6A66-164F-A538-DCD09727E8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a:t>
                  </a:r>
                </a:p>
              </p:txBody>
            </p:sp>
            <p:sp>
              <p:nvSpPr>
                <p:cNvPr id="22" name="Content Placeholder 5">
                  <a:extLst>
                    <a:ext uri="{FF2B5EF4-FFF2-40B4-BE49-F238E27FC236}">
                      <a16:creationId xmlns:a16="http://schemas.microsoft.com/office/drawing/2014/main" id="{0667FD67-A05A-F643-9554-4C25C6A9EB7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Y</a:t>
                  </a:r>
                </a:p>
              </p:txBody>
            </p:sp>
            <p:cxnSp>
              <p:nvCxnSpPr>
                <p:cNvPr id="23" name="Straight Arrow Connector 22">
                  <a:extLst>
                    <a:ext uri="{FF2B5EF4-FFF2-40B4-BE49-F238E27FC236}">
                      <a16:creationId xmlns:a16="http://schemas.microsoft.com/office/drawing/2014/main" id="{DCB2AD32-22C6-674E-AD8C-F691B0DC9566}"/>
                    </a:ext>
                  </a:extLst>
                </p:cNvPr>
                <p:cNvCxnSpPr>
                  <a:stCxn id="15" idx="3"/>
                  <a:endCxn id="1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5B22A-AF7B-854D-A865-5661423F9850}"/>
                    </a:ext>
                  </a:extLst>
                </p:cNvPr>
                <p:cNvCxnSpPr>
                  <a:cxnSpLocks/>
                  <a:stCxn id="1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ontent Placeholder 5">
                <a:extLst>
                  <a:ext uri="{FF2B5EF4-FFF2-40B4-BE49-F238E27FC236}">
                    <a16:creationId xmlns:a16="http://schemas.microsoft.com/office/drawing/2014/main" id="{74E24744-620D-9047-B4F4-547DC3A3CBCB}"/>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S</a:t>
                </a:r>
              </a:p>
            </p:txBody>
          </p:sp>
          <p:cxnSp>
            <p:nvCxnSpPr>
              <p:cNvPr id="14" name="Straight Arrow Connector 13">
                <a:extLst>
                  <a:ext uri="{FF2B5EF4-FFF2-40B4-BE49-F238E27FC236}">
                    <a16:creationId xmlns:a16="http://schemas.microsoft.com/office/drawing/2014/main" id="{4F4FEB8C-E57A-4A44-A6B3-CA39FB8B5D68}"/>
                  </a:ext>
                </a:extLst>
              </p:cNvPr>
              <p:cNvCxnSpPr>
                <a:cxnSpLocks/>
                <a:stCxn id="22" idx="3"/>
                <a:endCxn id="1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Curved Connector 10">
              <a:extLst>
                <a:ext uri="{FF2B5EF4-FFF2-40B4-BE49-F238E27FC236}">
                  <a16:creationId xmlns:a16="http://schemas.microsoft.com/office/drawing/2014/main" id="{6D7C417C-2D8C-6249-9066-A1D62AEA664D}"/>
                </a:ext>
              </a:extLst>
            </p:cNvPr>
            <p:cNvCxnSpPr>
              <a:cxnSpLocks/>
              <a:stCxn id="15" idx="2"/>
              <a:endCxn id="1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939988"/>
      </p:ext>
    </p:extLst>
  </p:cSld>
  <p:clrMapOvr>
    <a:masterClrMapping/>
  </p:clrMapOvr>
  <mc:AlternateContent xmlns:mc="http://schemas.openxmlformats.org/markup-compatibility/2006" xmlns:p14="http://schemas.microsoft.com/office/powerpoint/2010/main">
    <mc:Choice Requires="p14">
      <p:transition spd="slow" p14:dur="2000" advTm="29836"/>
    </mc:Choice>
    <mc:Fallback xmlns="">
      <p:transition spd="slow" advTm="298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If the matching factor is associated with exposure, the controls’ exposure distribution in the matched study population will be more similar to that of the cases compared to the exposure distribution of controls selected at random from the study base</a:t>
            </a:r>
          </a:p>
          <a:p>
            <a:pPr lvl="1"/>
            <a:r>
              <a:rPr lang="en-US" dirty="0"/>
              <a:t>Resulting bias tends to be toward the null</a:t>
            </a:r>
          </a:p>
          <a:p>
            <a:pPr lvl="1"/>
            <a:endParaRPr lang="en-US" dirty="0"/>
          </a:p>
          <a:p>
            <a:r>
              <a:rPr lang="en-US" b="1" dirty="0"/>
              <a:t>Key point: Matching on a confounder in a case-control study introduces bias in the crude data</a:t>
            </a:r>
          </a:p>
        </p:txBody>
      </p:sp>
    </p:spTree>
    <p:extLst>
      <p:ext uri="{BB962C8B-B14F-4D97-AF65-F5344CB8AC3E}">
        <p14:creationId xmlns:p14="http://schemas.microsoft.com/office/powerpoint/2010/main" val="2888540856"/>
      </p:ext>
    </p:extLst>
  </p:cSld>
  <p:clrMapOvr>
    <a:masterClrMapping/>
  </p:clrMapOvr>
  <mc:AlternateContent xmlns:mc="http://schemas.openxmlformats.org/markup-compatibility/2006" xmlns:p14="http://schemas.microsoft.com/office/powerpoint/2010/main">
    <mc:Choice Requires="p14">
      <p:transition spd="slow" p14:dur="2000" advTm="43558"/>
    </mc:Choice>
    <mc:Fallback xmlns="">
      <p:transition spd="slow" advTm="435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 cont.</a:t>
            </a:r>
          </a:p>
        </p:txBody>
      </p:sp>
      <p:sp>
        <p:nvSpPr>
          <p:cNvPr id="3" name="Content Placeholder 2"/>
          <p:cNvSpPr>
            <a:spLocks noGrp="1"/>
          </p:cNvSpPr>
          <p:nvPr>
            <p:ph idx="1"/>
          </p:nvPr>
        </p:nvSpPr>
        <p:spPr/>
        <p:txBody>
          <a:bodyPr>
            <a:normAutofit/>
          </a:bodyPr>
          <a:lstStyle/>
          <a:p>
            <a:r>
              <a:rPr lang="en-US" dirty="0"/>
              <a:t>Both the selection bias introduced by matching and the confounding that the matching is designed to control can be remedied using a stratified analysis</a:t>
            </a:r>
          </a:p>
          <a:p>
            <a:endParaRPr lang="en-US" dirty="0"/>
          </a:p>
          <a:p>
            <a:r>
              <a:rPr lang="en-US" b="1" dirty="0"/>
              <a:t>Key point: Adjustment for the matching factors in the analysis of a case-control study is necessary for valid estimates of association</a:t>
            </a:r>
          </a:p>
          <a:p>
            <a:endParaRPr lang="en-US" dirty="0"/>
          </a:p>
        </p:txBody>
      </p:sp>
    </p:spTree>
    <p:extLst>
      <p:ext uri="{BB962C8B-B14F-4D97-AF65-F5344CB8AC3E}">
        <p14:creationId xmlns:p14="http://schemas.microsoft.com/office/powerpoint/2010/main" val="1871756038"/>
      </p:ext>
    </p:extLst>
  </p:cSld>
  <p:clrMapOvr>
    <a:masterClrMapping/>
  </p:clrMapOvr>
  <mc:AlternateContent xmlns:mc="http://schemas.openxmlformats.org/markup-compatibility/2006" xmlns:p14="http://schemas.microsoft.com/office/powerpoint/2010/main">
    <mc:Choice Requires="p14">
      <p:transition spd="slow" p14:dur="2000" advTm="23490"/>
    </mc:Choice>
    <mc:Fallback xmlns="">
      <p:transition spd="slow" advTm="2349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5"/>
</p:tagLst>
</file>

<file path=ppt/tags/tag2.xml><?xml version="1.0" encoding="utf-8"?>
<p:tagLst xmlns:a="http://schemas.openxmlformats.org/drawingml/2006/main" xmlns:r="http://schemas.openxmlformats.org/officeDocument/2006/relationships" xmlns:p="http://schemas.openxmlformats.org/presentationml/2006/main">
  <p:tag name="TIMING" val="|4.2|26.4"/>
</p:tagLst>
</file>

<file path=ppt/tags/tag3.xml><?xml version="1.0" encoding="utf-8"?>
<p:tagLst xmlns:a="http://schemas.openxmlformats.org/drawingml/2006/main" xmlns:r="http://schemas.openxmlformats.org/officeDocument/2006/relationships" xmlns:p="http://schemas.openxmlformats.org/presentationml/2006/main">
  <p:tag name="TIMING" val="|31.7|6.2|10.7"/>
</p:tagLst>
</file>

<file path=ppt/tags/tag4.xml><?xml version="1.0" encoding="utf-8"?>
<p:tagLst xmlns:a="http://schemas.openxmlformats.org/drawingml/2006/main" xmlns:r="http://schemas.openxmlformats.org/officeDocument/2006/relationships" xmlns:p="http://schemas.openxmlformats.org/presentationml/2006/main">
  <p:tag name="TIMING" val="|4|1.6|18.8|10.1|1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13002</TotalTime>
  <Words>3046</Words>
  <Application>Microsoft Macintosh PowerPoint</Application>
  <PresentationFormat>Widescreen</PresentationFormat>
  <Paragraphs>203</Paragraphs>
  <Slides>21</Slides>
  <Notes>20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.AppleSystemUIFont</vt:lpstr>
      <vt:lpstr>Arial</vt:lpstr>
      <vt:lpstr>Calibri</vt:lpstr>
      <vt:lpstr>Calibri Light</vt:lpstr>
      <vt:lpstr>Wingdings</vt:lpstr>
      <vt:lpstr>Office Theme</vt:lpstr>
      <vt:lpstr>Matching in Case-Control Studies</vt:lpstr>
      <vt:lpstr>Matching in Case-Control Studies</vt:lpstr>
      <vt:lpstr>DAG for a Case-control Study</vt:lpstr>
      <vt:lpstr>DAG for a Matched Case-control Study</vt:lpstr>
      <vt:lpstr>Faithfulness</vt:lpstr>
      <vt:lpstr>Adjustment for the Matching Factor(s)</vt:lpstr>
      <vt:lpstr>An Alternative (Technically Incorrect) DAG</vt:lpstr>
      <vt:lpstr>Matching in Case-Control Studies</vt:lpstr>
      <vt:lpstr>Matching in Case-Control Studies, cont.</vt:lpstr>
      <vt:lpstr>Purpose of Matching in Case-Control Studies</vt:lpstr>
      <vt:lpstr>Costs of Matching in a Case-Control Study</vt:lpstr>
      <vt:lpstr>Decrease in Available Controls with More Matching Factors</vt:lpstr>
      <vt:lpstr>Costs of Matching in a Case-Control Study</vt:lpstr>
      <vt:lpstr>Benefits of Matching in a Case-Control Study</vt:lpstr>
      <vt:lpstr>Benefits of Matching in Case-Control Studies, cont.</vt:lpstr>
      <vt:lpstr>Benefits of Matching in Case-control Studies, cont.</vt:lpstr>
      <vt:lpstr>Benefits of Matching in Case-Control Studies, cont.</vt:lpstr>
      <vt:lpstr>Analysis of Matched Data</vt:lpstr>
      <vt:lpstr>Analysis of Matched Data</vt:lpstr>
      <vt:lpstr>Conditional Logistic Regression</vt:lpstr>
      <vt:lpstr>Summary of Matched Case-Control Studies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Rebecca Graff</cp:lastModifiedBy>
  <cp:revision>254</cp:revision>
  <dcterms:created xsi:type="dcterms:W3CDTF">2018-02-06T23:39:25Z</dcterms:created>
  <dcterms:modified xsi:type="dcterms:W3CDTF">2022-01-27T19:27:09Z</dcterms:modified>
</cp:coreProperties>
</file>