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4550" r:id="rId2"/>
  </p:sldMasterIdLst>
  <p:notesMasterIdLst>
    <p:notesMasterId r:id="rId15"/>
  </p:notesMasterIdLst>
  <p:sldIdLst>
    <p:sldId id="257" r:id="rId3"/>
    <p:sldId id="538" r:id="rId4"/>
    <p:sldId id="539" r:id="rId5"/>
    <p:sldId id="540" r:id="rId6"/>
    <p:sldId id="541" r:id="rId7"/>
    <p:sldId id="542" r:id="rId8"/>
    <p:sldId id="543" r:id="rId9"/>
    <p:sldId id="544" r:id="rId10"/>
    <p:sldId id="545" r:id="rId11"/>
    <p:sldId id="536" r:id="rId12"/>
    <p:sldId id="522" r:id="rId13"/>
    <p:sldId id="52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CC66"/>
    <a:srgbClr val="000000"/>
    <a:srgbClr val="FF0066"/>
    <a:srgbClr val="00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66" autoAdjust="0"/>
    <p:restoredTop sz="90364" autoAdjust="0"/>
  </p:normalViewPr>
  <p:slideViewPr>
    <p:cSldViewPr snapToGrid="0" snapToObjects="1">
      <p:cViewPr varScale="1">
        <p:scale>
          <a:sx n="115" d="100"/>
          <a:sy n="115" d="100"/>
        </p:scale>
        <p:origin x="8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4" d="100"/>
          <a:sy n="154" d="100"/>
        </p:scale>
        <p:origin x="-605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C5A4F-567A-B04C-A8E4-9B4BA21D8B87}" type="datetimeFigureOut">
              <a:rPr lang="en-US" smtClean="0"/>
              <a:t>3/25/22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0955E-2D55-5645-9F86-E2666830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5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7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(e.g. other very recent review -- or review-in-progress --  on very similar topic)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9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If it’s a new field you can write up your protocol and then when the papers are published you can start the systematic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41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5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3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0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1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711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61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0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0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8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0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7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7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0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7822-12B3-AD4C-8C29-1F632553333B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d.york.ac.uk/prospero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247" y="1449420"/>
            <a:ext cx="8878753" cy="2586539"/>
          </a:xfrm>
        </p:spPr>
        <p:txBody>
          <a:bodyPr>
            <a:normAutofit/>
          </a:bodyPr>
          <a:lstStyle/>
          <a:p>
            <a:r>
              <a:rPr lang="en-US" dirty="0"/>
              <a:t>Systematic Reviews</a:t>
            </a:r>
            <a:br>
              <a:rPr lang="en-US" dirty="0"/>
            </a:br>
            <a:r>
              <a:rPr lang="en-US" dirty="0"/>
              <a:t>EPI 214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48826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Module 1-B: Choosing Topic</a:t>
            </a:r>
          </a:p>
          <a:p>
            <a:r>
              <a:rPr lang="en-US" dirty="0"/>
              <a:t>Mohsen Malekinejad, MD, DrPH</a:t>
            </a:r>
          </a:p>
        </p:txBody>
      </p:sp>
    </p:spTree>
    <p:extLst>
      <p:ext uri="{BB962C8B-B14F-4D97-AF65-F5344CB8AC3E}">
        <p14:creationId xmlns:p14="http://schemas.microsoft.com/office/powerpoint/2010/main" val="1083300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7F90A-D8D7-304A-8EC7-FBF9432A7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2351165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62F1AC-95AC-6943-A685-211321984929}"/>
              </a:ext>
            </a:extLst>
          </p:cNvPr>
          <p:cNvSpPr/>
          <p:nvPr/>
        </p:nvSpPr>
        <p:spPr>
          <a:xfrm>
            <a:off x="215671" y="1179096"/>
            <a:ext cx="89283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Educational interventions to decrease gender-based violence for adolescent boys in low- and middle-income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Pre-Exposure Prophylaxis for Reducing Risk of Maternal to Child Transmission in High-Risk HIV-negative Women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Implementation interventions to improve the uptake of cardiovascular disease prevention strategies in sub-Saharan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Micronutrient Supplementation Interventions Administered During the Pregnancy Period to Improve Newborn Morbidity and Mortality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Impact of health literacy interventions on outcome of patients with diabetes and hypertension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Association between Adverse Childhood Experiences and Initiation of Substance Use During Childhood and Young Adulthood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Identifying  the association between Adverse Childhood Experiences and Pediatric Asthma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0E9CE0-8BE5-5249-8772-05978EF1496D}"/>
              </a:ext>
            </a:extLst>
          </p:cNvPr>
          <p:cNvSpPr txBox="1">
            <a:spLocks/>
          </p:cNvSpPr>
          <p:nvPr/>
        </p:nvSpPr>
        <p:spPr>
          <a:xfrm>
            <a:off x="343681" y="168442"/>
            <a:ext cx="8229600" cy="85825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GH213 – Students’ SR Topics</a:t>
            </a:r>
          </a:p>
        </p:txBody>
      </p:sp>
    </p:spTree>
    <p:extLst>
      <p:ext uri="{BB962C8B-B14F-4D97-AF65-F5344CB8AC3E}">
        <p14:creationId xmlns:p14="http://schemas.microsoft.com/office/powerpoint/2010/main" val="1314125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6BC6C4-A0C5-894C-810D-2984A3B3D5A0}"/>
              </a:ext>
            </a:extLst>
          </p:cNvPr>
          <p:cNvSpPr/>
          <p:nvPr/>
        </p:nvSpPr>
        <p:spPr>
          <a:xfrm>
            <a:off x="263471" y="1053885"/>
            <a:ext cx="867925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Effect of Home-based care on STI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Phospholipase II (PLA2) Inhibitor Candidates for Snakebite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Dietary Interventions for Reducing Cardiovascular Disease in South Asia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Tax Policies to Reduce Consumption of Foods High in Saturated Fats, Highly Processed Foods &amp; Sugar-Sweetened Beverages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Smartphone Applications, wearables, and consumer gadgets for sleep disorder breathing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Effectiveness of early enrollment into palliative care for Central Nervous System cancer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Intersection between Climate Change and Malaria in Sub-Saharan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Intermittent preventative  treatment for decreasing malaria incidence among infants in Sub Saharan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Global uptake of syphilis point of care rapid diagnostic testing in community and institutional settings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Interventions  to Reduce Malnutrition in Children Living in Slums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Trans-disciplinary Academic Partnerships in Global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Palliative care services for children with terminal illness in Sub-Saharan Africa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733283-A2AB-5F4C-A62C-2606CE57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1" y="16844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GH213 Students’ SR Topics (~</a:t>
            </a:r>
            <a:r>
              <a:rPr lang="en-US" sz="4000" dirty="0" err="1"/>
              <a:t>cont</a:t>
            </a:r>
            <a:r>
              <a:rPr lang="en-US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08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topic for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How should you choose a topic for review? </a:t>
            </a:r>
          </a:p>
          <a:p>
            <a:r>
              <a:rPr lang="en-US" dirty="0"/>
              <a:t>It’s </a:t>
            </a:r>
            <a:r>
              <a:rPr lang="en-US" dirty="0">
                <a:solidFill>
                  <a:srgbClr val="FFCC66"/>
                </a:solidFill>
              </a:rPr>
              <a:t>optimal</a:t>
            </a:r>
            <a:r>
              <a:rPr lang="en-US" dirty="0"/>
              <a:t> to fill a need (a global health research priority)</a:t>
            </a:r>
          </a:p>
          <a:p>
            <a:r>
              <a:rPr lang="en-US" dirty="0"/>
              <a:t>Best </a:t>
            </a:r>
            <a:r>
              <a:rPr lang="en-US" dirty="0">
                <a:solidFill>
                  <a:srgbClr val="FFCC66"/>
                </a:solidFill>
              </a:rPr>
              <a:t>not to duplicate </a:t>
            </a:r>
            <a:r>
              <a:rPr lang="en-US" dirty="0"/>
              <a:t>effort </a:t>
            </a:r>
          </a:p>
          <a:p>
            <a:r>
              <a:rPr lang="en-US" dirty="0"/>
              <a:t>It’s </a:t>
            </a:r>
            <a:r>
              <a:rPr lang="en-US" dirty="0">
                <a:solidFill>
                  <a:srgbClr val="FFCC66"/>
                </a:solidFill>
              </a:rPr>
              <a:t>optimal</a:t>
            </a:r>
            <a:r>
              <a:rPr lang="en-US" dirty="0"/>
              <a:t> if you already know there are some studies that would likely be eligible for inclusion</a:t>
            </a:r>
          </a:p>
          <a:p>
            <a:r>
              <a:rPr lang="en-US" dirty="0"/>
              <a:t>It’s </a:t>
            </a:r>
            <a:r>
              <a:rPr lang="en-US" dirty="0">
                <a:solidFill>
                  <a:srgbClr val="FFCC66"/>
                </a:solidFill>
              </a:rPr>
              <a:t>optimal </a:t>
            </a:r>
            <a:r>
              <a:rPr lang="en-US" dirty="0"/>
              <a:t>if the topic interests you!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644"/>
            <a:ext cx="8229600" cy="1143000"/>
          </a:xfrm>
        </p:spPr>
        <p:txBody>
          <a:bodyPr/>
          <a:lstStyle/>
          <a:p>
            <a:r>
              <a:rPr lang="en-US" dirty="0"/>
              <a:t>Research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8" y="1059874"/>
            <a:ext cx="9060872" cy="5621482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Several ways to identify research priorities. </a:t>
            </a:r>
          </a:p>
          <a:p>
            <a:pPr lvl="1"/>
            <a:r>
              <a:rPr lang="en-US" sz="3300" dirty="0"/>
              <a:t>Policy document (e.g. WHO) explicitly addresses research priorities</a:t>
            </a:r>
          </a:p>
          <a:p>
            <a:pPr lvl="1"/>
            <a:r>
              <a:rPr lang="en-US" sz="3300" dirty="0"/>
              <a:t>Recent “narrative” (non-systematic) review on the general area of research points out  a gap in the evidence for your topic</a:t>
            </a:r>
          </a:p>
          <a:p>
            <a:pPr lvl="1"/>
            <a:r>
              <a:rPr lang="en-US" sz="3300" dirty="0"/>
              <a:t>You notice a few recent  RCTs of a “new” and promising intervention</a:t>
            </a:r>
          </a:p>
          <a:p>
            <a:pPr lvl="1"/>
            <a:r>
              <a:rPr lang="en-US" sz="3300" dirty="0"/>
              <a:t>You notice a rather “old” systematic review with inconclusive findings, while topic remains very important</a:t>
            </a:r>
          </a:p>
        </p:txBody>
      </p:sp>
    </p:spTree>
    <p:extLst>
      <p:ext uri="{BB962C8B-B14F-4D97-AF65-F5344CB8AC3E}">
        <p14:creationId xmlns:p14="http://schemas.microsoft.com/office/powerpoint/2010/main" val="297374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duplicating effort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“Scoping” searches: You want to be sure someone hasn’t recently done (or is doing) a review on your topic</a:t>
            </a:r>
          </a:p>
          <a:p>
            <a:r>
              <a:rPr lang="en-US" dirty="0"/>
              <a:t>In PubMed, put a few relevant keywords AND “systematic review,” and see what you get</a:t>
            </a:r>
          </a:p>
          <a:p>
            <a:pPr lvl="1"/>
            <a:r>
              <a:rPr lang="en-US" dirty="0"/>
              <a:t>put the same keywords and </a:t>
            </a:r>
            <a:r>
              <a:rPr lang="en-US" b="1" dirty="0">
                <a:solidFill>
                  <a:srgbClr val="00FF00"/>
                </a:solidFill>
              </a:rPr>
              <a:t>(</a:t>
            </a:r>
            <a:r>
              <a:rPr lang="en-US" dirty="0">
                <a:solidFill>
                  <a:srgbClr val="FFCC66"/>
                </a:solidFill>
              </a:rPr>
              <a:t>randomized OR randomized</a:t>
            </a:r>
            <a:r>
              <a:rPr lang="en-US" b="1" dirty="0">
                <a:solidFill>
                  <a:srgbClr val="00FF00"/>
                </a:solidFill>
              </a:rPr>
              <a:t>)</a:t>
            </a:r>
            <a:r>
              <a:rPr lang="en-US" dirty="0"/>
              <a:t> instead of “systematic review” to get a rough idea of whether there may be RCTs on the topic)</a:t>
            </a:r>
          </a:p>
        </p:txBody>
      </p:sp>
    </p:spTree>
    <p:extLst>
      <p:ext uri="{BB962C8B-B14F-4D97-AF65-F5344CB8AC3E}">
        <p14:creationId xmlns:p14="http://schemas.microsoft.com/office/powerpoint/2010/main" val="694816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Checking for ongoing (but not yet published) reviews on your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11" y="1693387"/>
            <a:ext cx="8527312" cy="50042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Protocol =  detailed </a:t>
            </a:r>
            <a:r>
              <a:rPr lang="en-US" i="1" dirty="0"/>
              <a:t>a priori  </a:t>
            </a:r>
            <a:r>
              <a:rPr lang="en-US" dirty="0"/>
              <a:t>“work-plan” for review</a:t>
            </a:r>
          </a:p>
          <a:p>
            <a:r>
              <a:rPr lang="en-US" dirty="0"/>
              <a:t>Most important protocol registry: </a:t>
            </a:r>
            <a:r>
              <a:rPr lang="en-US" dirty="0">
                <a:solidFill>
                  <a:srgbClr val="FFCC66"/>
                </a:solidFill>
              </a:rPr>
              <a:t>PROSPERO </a:t>
            </a:r>
            <a:r>
              <a:rPr lang="en-US" dirty="0"/>
              <a:t>at University of York, BMC, Systematic Reviews.</a:t>
            </a:r>
          </a:p>
          <a:p>
            <a:pPr lvl="1"/>
            <a:r>
              <a:rPr lang="en-US" dirty="0"/>
              <a:t>Includes Cochrane review protocols</a:t>
            </a:r>
          </a:p>
          <a:p>
            <a:pPr lvl="1"/>
            <a:r>
              <a:rPr lang="en-US" dirty="0">
                <a:hlinkClick r:id="rId2"/>
              </a:rPr>
              <a:t>https://www.crd.york.ac.uk/prospero/</a:t>
            </a:r>
            <a:r>
              <a:rPr lang="en-US" dirty="0"/>
              <a:t> </a:t>
            </a:r>
          </a:p>
          <a:p>
            <a:r>
              <a:rPr lang="en-US" dirty="0"/>
              <a:t>Cochrane Library: “publishes” Cochrane protocols on its site, but protocols not usually indexed in PubMed etc.</a:t>
            </a:r>
          </a:p>
        </p:txBody>
      </p:sp>
    </p:spTree>
    <p:extLst>
      <p:ext uri="{BB962C8B-B14F-4D97-AF65-F5344CB8AC3E}">
        <p14:creationId xmlns:p14="http://schemas.microsoft.com/office/powerpoint/2010/main" val="343944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15B094-F45C-8447-9BC8-DBF62C3D3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7371"/>
            <a:ext cx="9144000" cy="5143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13C6F7B-2E3B-2745-8610-625C8AD15631}"/>
              </a:ext>
            </a:extLst>
          </p:cNvPr>
          <p:cNvSpPr txBox="1">
            <a:spLocks/>
          </p:cNvSpPr>
          <p:nvPr/>
        </p:nvSpPr>
        <p:spPr>
          <a:xfrm>
            <a:off x="457200" y="33437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Choosing topic: e.g., HIV-STI review</a:t>
            </a:r>
          </a:p>
        </p:txBody>
      </p:sp>
    </p:spTree>
    <p:extLst>
      <p:ext uri="{BB962C8B-B14F-4D97-AF65-F5344CB8AC3E}">
        <p14:creationId xmlns:p14="http://schemas.microsoft.com/office/powerpoint/2010/main" val="340991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F381CF-2512-7A4D-95CA-61B0ECE6D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1438"/>
            <a:ext cx="9144000" cy="5143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75E3A2A-F7FA-A646-8A9A-930D7626A3EC}"/>
              </a:ext>
            </a:extLst>
          </p:cNvPr>
          <p:cNvSpPr txBox="1">
            <a:spLocks/>
          </p:cNvSpPr>
          <p:nvPr/>
        </p:nvSpPr>
        <p:spPr>
          <a:xfrm>
            <a:off x="457200" y="286245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Choosing topic: e.g., HIV-STI review</a:t>
            </a:r>
          </a:p>
        </p:txBody>
      </p:sp>
    </p:spTree>
    <p:extLst>
      <p:ext uri="{BB962C8B-B14F-4D97-AF65-F5344CB8AC3E}">
        <p14:creationId xmlns:p14="http://schemas.microsoft.com/office/powerpoint/2010/main" val="296505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32EA0A-E7E6-F24C-BE8E-B7EF84B04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0FC5E23-355E-B444-B564-F778ACED0F3C}"/>
              </a:ext>
            </a:extLst>
          </p:cNvPr>
          <p:cNvSpPr txBox="1">
            <a:spLocks/>
          </p:cNvSpPr>
          <p:nvPr/>
        </p:nvSpPr>
        <p:spPr>
          <a:xfrm>
            <a:off x="457200" y="27020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Choosing topic: e.g., HIV-STI review</a:t>
            </a:r>
          </a:p>
        </p:txBody>
      </p:sp>
    </p:spTree>
    <p:extLst>
      <p:ext uri="{BB962C8B-B14F-4D97-AF65-F5344CB8AC3E}">
        <p14:creationId xmlns:p14="http://schemas.microsoft.com/office/powerpoint/2010/main" val="4222136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437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Scoping in PubMed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08ECAF-680E-43B8-8AD7-7824ABEA9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101"/>
            <a:ext cx="9144000" cy="539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231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H213 - Lecture 2 - PICO  PROTOCOL 2020 Final" id="{4A10DDA1-393C-A541-8954-BE6260A348A0}" vid="{08C6DF5A-F7BA-9C4A-8C90-54B7AD3820EB}"/>
    </a:ext>
  </a:extLst>
</a:theme>
</file>

<file path=ppt/theme/theme2.xml><?xml version="1.0" encoding="utf-8"?>
<a:theme xmlns:a="http://schemas.openxmlformats.org/drawingml/2006/main" name="Twilight">
  <a:themeElements>
    <a:clrScheme name="Custom 5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4A2467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H213 - Lecture 2 - PICO  PROTOCOL 2020 Final" id="{4A10DDA1-393C-A541-8954-BE6260A348A0}" vid="{CD6D2141-32EC-1644-9590-EA35FEEA6BE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36</TotalTime>
  <Words>624</Words>
  <Application>Microsoft Macintosh PowerPoint</Application>
  <PresentationFormat>On-screen Show (4:3)</PresentationFormat>
  <Paragraphs>57</Paragraphs>
  <Slides>12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Custom Design</vt:lpstr>
      <vt:lpstr>Twilight</vt:lpstr>
      <vt:lpstr>Systematic Reviews EPI 214</vt:lpstr>
      <vt:lpstr>Choosing a topic for review</vt:lpstr>
      <vt:lpstr>Research priorities</vt:lpstr>
      <vt:lpstr>Not duplicating effort</vt:lpstr>
      <vt:lpstr>Checking for ongoing (but not yet published) reviews on your topic</vt:lpstr>
      <vt:lpstr>PowerPoint Presentation</vt:lpstr>
      <vt:lpstr>PowerPoint Presentation</vt:lpstr>
      <vt:lpstr>PowerPoint Presentation</vt:lpstr>
      <vt:lpstr>PowerPoint Presentation</vt:lpstr>
      <vt:lpstr>Additional Slides</vt:lpstr>
      <vt:lpstr>PowerPoint Presentation</vt:lpstr>
      <vt:lpstr>GH213 Students’ SR Topics (~cont)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 Reviews for Global Health Decision-making (GHS 213)</dc:title>
  <dc:creator>Shuman, Halemah</dc:creator>
  <cp:lastModifiedBy>Malekinejad, Mohsen</cp:lastModifiedBy>
  <cp:revision>4</cp:revision>
  <dcterms:created xsi:type="dcterms:W3CDTF">2020-12-28T01:23:36Z</dcterms:created>
  <dcterms:modified xsi:type="dcterms:W3CDTF">2022-03-26T00:08:43Z</dcterms:modified>
</cp:coreProperties>
</file>