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2"/>
  </p:notesMasterIdLst>
  <p:sldIdLst>
    <p:sldId id="724" r:id="rId3"/>
    <p:sldId id="726" r:id="rId4"/>
    <p:sldId id="754" r:id="rId5"/>
    <p:sldId id="727" r:id="rId6"/>
    <p:sldId id="729" r:id="rId7"/>
    <p:sldId id="700" r:id="rId8"/>
    <p:sldId id="744" r:id="rId9"/>
    <p:sldId id="686" r:id="rId10"/>
    <p:sldId id="725" r:id="rId11"/>
    <p:sldId id="473" r:id="rId12"/>
    <p:sldId id="723" r:id="rId13"/>
    <p:sldId id="509" r:id="rId14"/>
    <p:sldId id="728" r:id="rId15"/>
    <p:sldId id="731" r:id="rId16"/>
    <p:sldId id="704" r:id="rId17"/>
    <p:sldId id="730" r:id="rId18"/>
    <p:sldId id="755" r:id="rId19"/>
    <p:sldId id="732" r:id="rId20"/>
    <p:sldId id="733" r:id="rId21"/>
    <p:sldId id="734" r:id="rId22"/>
    <p:sldId id="735" r:id="rId23"/>
    <p:sldId id="736" r:id="rId24"/>
    <p:sldId id="737" r:id="rId25"/>
    <p:sldId id="738" r:id="rId26"/>
    <p:sldId id="739" r:id="rId27"/>
    <p:sldId id="740" r:id="rId28"/>
    <p:sldId id="741" r:id="rId29"/>
    <p:sldId id="742" r:id="rId30"/>
    <p:sldId id="743" r:id="rId31"/>
    <p:sldId id="747" r:id="rId32"/>
    <p:sldId id="711" r:id="rId33"/>
    <p:sldId id="698" r:id="rId34"/>
    <p:sldId id="709" r:id="rId35"/>
    <p:sldId id="703" r:id="rId36"/>
    <p:sldId id="664" r:id="rId37"/>
    <p:sldId id="665" r:id="rId38"/>
    <p:sldId id="666" r:id="rId39"/>
    <p:sldId id="667" r:id="rId40"/>
    <p:sldId id="691" r:id="rId41"/>
    <p:sldId id="668" r:id="rId42"/>
    <p:sldId id="669" r:id="rId43"/>
    <p:sldId id="680" r:id="rId44"/>
    <p:sldId id="677" r:id="rId45"/>
    <p:sldId id="678" r:id="rId46"/>
    <p:sldId id="746" r:id="rId47"/>
    <p:sldId id="748" r:id="rId48"/>
    <p:sldId id="759" r:id="rId49"/>
    <p:sldId id="756" r:id="rId50"/>
    <p:sldId id="749" r:id="rId51"/>
    <p:sldId id="712" r:id="rId52"/>
    <p:sldId id="763" r:id="rId53"/>
    <p:sldId id="764" r:id="rId54"/>
    <p:sldId id="761" r:id="rId55"/>
    <p:sldId id="714" r:id="rId56"/>
    <p:sldId id="715" r:id="rId57"/>
    <p:sldId id="757" r:id="rId58"/>
    <p:sldId id="503" r:id="rId59"/>
    <p:sldId id="499" r:id="rId60"/>
    <p:sldId id="501" r:id="rId61"/>
    <p:sldId id="760" r:id="rId62"/>
    <p:sldId id="765" r:id="rId63"/>
    <p:sldId id="504" r:id="rId64"/>
    <p:sldId id="750" r:id="rId65"/>
    <p:sldId id="542" r:id="rId66"/>
    <p:sldId id="758" r:id="rId67"/>
    <p:sldId id="751" r:id="rId68"/>
    <p:sldId id="752" r:id="rId69"/>
    <p:sldId id="745" r:id="rId70"/>
    <p:sldId id="75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13" autoAdjust="0"/>
  </p:normalViewPr>
  <p:slideViewPr>
    <p:cSldViewPr snapToGrid="0">
      <p:cViewPr>
        <p:scale>
          <a:sx n="91" d="100"/>
          <a:sy n="91" d="100"/>
        </p:scale>
        <p:origin x="768" y="96"/>
      </p:cViewPr>
      <p:guideLst/>
    </p:cSldViewPr>
  </p:slideViewPr>
  <p:notesTextViewPr>
    <p:cViewPr>
      <p:scale>
        <a:sx n="1" d="1"/>
        <a:sy n="1" d="1"/>
      </p:scale>
      <p:origin x="0" y="0"/>
    </p:cViewPr>
  </p:notesTextViewPr>
  <p:sorterViewPr>
    <p:cViewPr>
      <p:scale>
        <a:sx n="79" d="100"/>
        <a:sy n="79" d="100"/>
      </p:scale>
      <p:origin x="0" y="-2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2400" b="1" dirty="0">
                <a:solidFill>
                  <a:schemeClr val="bg1"/>
                </a:solidFill>
              </a:rPr>
              <a:t>Percent of Providers Recommending IUC, by Race/Ethnicity (n=173)</a:t>
            </a:r>
          </a:p>
        </c:rich>
      </c:tx>
      <c:layout>
        <c:manualLayout>
          <c:xMode val="edge"/>
          <c:yMode val="edge"/>
          <c:x val="0.13021419864038322"/>
          <c:y val="2.0730757572072437E-3"/>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9.9848714069591532E-2"/>
          <c:y val="0.17449664429530201"/>
          <c:w val="0.8910741301059002"/>
          <c:h val="0.73825503355704702"/>
        </c:manualLayout>
      </c:layout>
      <c:barChart>
        <c:barDir val="col"/>
        <c:grouping val="clustered"/>
        <c:varyColors val="0"/>
        <c:ser>
          <c:idx val="0"/>
          <c:order val="0"/>
          <c:tx>
            <c:strRef>
              <c:f>Sheet1!$B$1</c:f>
              <c:strCache>
                <c:ptCount val="1"/>
                <c:pt idx="0">
                  <c:v>% IUD Rec</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0"/>
              <c:layout>
                <c:manualLayout>
                  <c:x val="-3.8222149183607316E-3"/>
                  <c:y val="-0.161422737201083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
41.9</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0A-40FC-B2C9-3EFADF6C2C82}"/>
                </c:ext>
              </c:extLst>
            </c:dLbl>
            <c:dLbl>
              <c:idx val="1"/>
              <c:layout>
                <c:manualLayout>
                  <c:x val="-5.7309999855126971E-3"/>
                  <c:y val="-0.16426023923947175"/>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
63.0</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0A-40FC-B2C9-3EFADF6C2C82}"/>
                </c:ext>
              </c:extLst>
            </c:dLbl>
            <c:dLbl>
              <c:idx val="2"/>
              <c:layout>
                <c:manualLayout>
                  <c:x val="7.0553163921838902E-3"/>
                  <c:y val="-0.14547947875366685"/>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
66.7</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0A-40FC-B2C9-3EFADF6C2C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Lit>
                <c:formatCode>General</c:formatCode>
                <c:ptCount val="3"/>
                <c:pt idx="0">
                  <c:v>18.399999999999899</c:v>
                </c:pt>
                <c:pt idx="1">
                  <c:v>19.5</c:v>
                </c:pt>
                <c:pt idx="2">
                  <c:v>17.899999999999899</c:v>
                </c:pt>
              </c:numLit>
            </c:plus>
            <c:minus>
              <c:numLit>
                <c:formatCode>General</c:formatCode>
                <c:ptCount val="3"/>
                <c:pt idx="0">
                  <c:v>18.399999999999899</c:v>
                </c:pt>
                <c:pt idx="1">
                  <c:v>19.5</c:v>
                </c:pt>
                <c:pt idx="2">
                  <c:v>17.899999999999899</c:v>
                </c:pt>
              </c:numLit>
            </c:minus>
            <c:spPr>
              <a:noFill/>
              <a:ln w="9525">
                <a:solidFill>
                  <a:schemeClr val="tx1">
                    <a:lumMod val="50000"/>
                    <a:lumOff val="50000"/>
                  </a:schemeClr>
                </a:solidFill>
              </a:ln>
              <a:effectLst/>
            </c:spPr>
          </c:errBars>
          <c:cat>
            <c:strRef>
              <c:f>Sheet1!$A$2:$A$4</c:f>
              <c:strCache>
                <c:ptCount val="3"/>
                <c:pt idx="0">
                  <c:v>Whites</c:v>
                </c:pt>
                <c:pt idx="1">
                  <c:v>Blacks</c:v>
                </c:pt>
                <c:pt idx="2">
                  <c:v> Latinas</c:v>
                </c:pt>
              </c:strCache>
            </c:strRef>
          </c:cat>
          <c:val>
            <c:numRef>
              <c:f>Sheet1!$B$2:$B$4</c:f>
              <c:numCache>
                <c:formatCode>General</c:formatCode>
                <c:ptCount val="3"/>
                <c:pt idx="0">
                  <c:v>41.9</c:v>
                </c:pt>
                <c:pt idx="1">
                  <c:v>63</c:v>
                </c:pt>
                <c:pt idx="2">
                  <c:v>66.7</c:v>
                </c:pt>
              </c:numCache>
            </c:numRef>
          </c:val>
          <c:extLst>
            <c:ext xmlns:c16="http://schemas.microsoft.com/office/drawing/2014/chart" uri="{C3380CC4-5D6E-409C-BE32-E72D297353CC}">
              <c16:uniqueId val="{00000003-690A-40FC-B2C9-3EFADF6C2C82}"/>
            </c:ext>
          </c:extLst>
        </c:ser>
        <c:ser>
          <c:idx val="1"/>
          <c:order val="1"/>
          <c:tx>
            <c:strRef>
              <c:f>Sheet1!$C$1</c:f>
              <c:strCache>
                <c:ptCount val="1"/>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dLbl>
              <c:idx val="0"/>
              <c:layout>
                <c:manualLayout>
                  <c:x val="8.3025860484738159E-3"/>
                  <c:y val="-0.13034892048754837"/>
                </c:manualLayout>
              </c:layout>
              <c:tx>
                <c:rich>
                  <a:bodyPr/>
                  <a:lstStyle/>
                  <a:p>
                    <a:r>
                      <a:rPr lang="en-US"/>
                      <a:t>High SES
74.1</a:t>
                    </a:r>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0A-40FC-B2C9-3EFADF6C2C82}"/>
                </c:ext>
              </c:extLst>
            </c:dLbl>
            <c:dLbl>
              <c:idx val="1"/>
              <c:layout>
                <c:manualLayout>
                  <c:x val="7.798215346681377E-3"/>
                  <c:y val="-0.10512520020391609"/>
                </c:manualLayout>
              </c:layout>
              <c:tx>
                <c:rich>
                  <a:bodyPr/>
                  <a:lstStyle/>
                  <a:p>
                    <a:r>
                      <a:rPr lang="en-US"/>
                      <a:t>High SES
86.2</a:t>
                    </a:r>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0A-40FC-B2C9-3EFADF6C2C82}"/>
                </c:ext>
              </c:extLst>
            </c:dLbl>
            <c:dLbl>
              <c:idx val="2"/>
              <c:layout>
                <c:manualLayout>
                  <c:x val="8.8068145390824935E-3"/>
                  <c:y val="-0.12732866686459943"/>
                </c:manualLayout>
              </c:layout>
              <c:tx>
                <c:rich>
                  <a:bodyPr/>
                  <a:lstStyle/>
                  <a:p>
                    <a:r>
                      <a:rPr lang="en-US"/>
                      <a:t>High SES
65.5</a:t>
                    </a:r>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0A-40FC-B2C9-3EFADF6C2C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Lit>
                <c:formatCode>General</c:formatCode>
                <c:ptCount val="3"/>
                <c:pt idx="0">
                  <c:v>17.7</c:v>
                </c:pt>
                <c:pt idx="1">
                  <c:v>13.3</c:v>
                </c:pt>
                <c:pt idx="2">
                  <c:v>18.399999999999899</c:v>
                </c:pt>
              </c:numLit>
            </c:plus>
            <c:minus>
              <c:numLit>
                <c:formatCode>General</c:formatCode>
                <c:ptCount val="3"/>
                <c:pt idx="0">
                  <c:v>17.7</c:v>
                </c:pt>
                <c:pt idx="1">
                  <c:v>13.3</c:v>
                </c:pt>
                <c:pt idx="2">
                  <c:v>18.399999999999899</c:v>
                </c:pt>
              </c:numLit>
            </c:minus>
            <c:spPr>
              <a:noFill/>
              <a:ln w="9525">
                <a:solidFill>
                  <a:schemeClr val="tx1">
                    <a:lumMod val="50000"/>
                    <a:lumOff val="50000"/>
                  </a:schemeClr>
                </a:solidFill>
              </a:ln>
              <a:effectLst/>
            </c:spPr>
          </c:errBars>
          <c:cat>
            <c:strRef>
              <c:f>Sheet1!$A$2:$A$4</c:f>
              <c:strCache>
                <c:ptCount val="3"/>
                <c:pt idx="0">
                  <c:v>Whites</c:v>
                </c:pt>
                <c:pt idx="1">
                  <c:v>Blacks</c:v>
                </c:pt>
                <c:pt idx="2">
                  <c:v> Latinas</c:v>
                </c:pt>
              </c:strCache>
            </c:strRef>
          </c:cat>
          <c:val>
            <c:numRef>
              <c:f>Sheet1!$C$2:$C$4</c:f>
              <c:numCache>
                <c:formatCode>General</c:formatCode>
                <c:ptCount val="3"/>
              </c:numCache>
            </c:numRef>
          </c:val>
          <c:extLst>
            <c:ext xmlns:c16="http://schemas.microsoft.com/office/drawing/2014/chart" uri="{C3380CC4-5D6E-409C-BE32-E72D297353CC}">
              <c16:uniqueId val="{00000007-690A-40FC-B2C9-3EFADF6C2C82}"/>
            </c:ext>
          </c:extLst>
        </c:ser>
        <c:dLbls>
          <c:showLegendKey val="0"/>
          <c:showVal val="0"/>
          <c:showCatName val="0"/>
          <c:showSerName val="0"/>
          <c:showPercent val="0"/>
          <c:showBubbleSize val="0"/>
        </c:dLbls>
        <c:gapWidth val="100"/>
        <c:overlap val="-24"/>
        <c:axId val="277147648"/>
        <c:axId val="277149184"/>
      </c:barChart>
      <c:catAx>
        <c:axId val="27714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bg1"/>
                </a:solidFill>
                <a:latin typeface="+mn-lt"/>
                <a:ea typeface="+mn-ea"/>
                <a:cs typeface="+mn-cs"/>
              </a:defRPr>
            </a:pPr>
            <a:endParaRPr lang="en-US"/>
          </a:p>
        </c:txPr>
        <c:crossAx val="277149184"/>
        <c:crosses val="autoZero"/>
        <c:auto val="1"/>
        <c:lblAlgn val="ctr"/>
        <c:lblOffset val="100"/>
        <c:tickLblSkip val="1"/>
        <c:tickMarkSkip val="1"/>
        <c:noMultiLvlLbl val="0"/>
      </c:catAx>
      <c:valAx>
        <c:axId val="277149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cap="all" baseline="0">
                    <a:solidFill>
                      <a:schemeClr val="tx1">
                        <a:lumMod val="50000"/>
                        <a:lumOff val="50000"/>
                      </a:schemeClr>
                    </a:solidFill>
                    <a:latin typeface="+mn-lt"/>
                    <a:ea typeface="+mn-ea"/>
                    <a:cs typeface="+mn-cs"/>
                  </a:defRPr>
                </a:pPr>
                <a:r>
                  <a:rPr lang="en-US" sz="1400" dirty="0">
                    <a:solidFill>
                      <a:schemeClr val="bg1"/>
                    </a:solidFill>
                  </a:rPr>
                  <a:t>% </a:t>
                </a:r>
                <a:r>
                  <a:rPr lang="en-US" sz="1400" b="1" dirty="0">
                    <a:solidFill>
                      <a:schemeClr val="bg1"/>
                    </a:solidFill>
                  </a:rPr>
                  <a:t>Recommending</a:t>
                </a:r>
                <a:r>
                  <a:rPr lang="en-US" sz="1400" dirty="0">
                    <a:solidFill>
                      <a:schemeClr val="bg1"/>
                    </a:solidFill>
                  </a:rPr>
                  <a:t> IUC</a:t>
                </a:r>
              </a:p>
            </c:rich>
          </c:tx>
          <c:layout>
            <c:manualLayout>
              <c:xMode val="edge"/>
              <c:yMode val="edge"/>
              <c:x val="2.4205774278215225E-2"/>
              <c:y val="0.40268450139384754"/>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7714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10092-5896-4125-8115-DFE8F7272F65}" type="datetimeFigureOut">
              <a:rPr lang="en-US" smtClean="0"/>
              <a:t>1/31/2021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FBF37-A851-443F-A285-0BCB279049FF}" type="slidenum">
              <a:rPr lang="en-US" smtClean="0"/>
              <a:t>‹#›</a:t>
            </a:fld>
            <a:endParaRPr lang="en-US"/>
          </a:p>
        </p:txBody>
      </p:sp>
    </p:spTree>
    <p:extLst>
      <p:ext uri="{BB962C8B-B14F-4D97-AF65-F5344CB8AC3E}">
        <p14:creationId xmlns:p14="http://schemas.microsoft.com/office/powerpoint/2010/main" val="304465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jama.jamanetwork.com/article.aspx?articleid=196632#REF-JSC20385-78" TargetMode="External"/><Relationship Id="rId3" Type="http://schemas.openxmlformats.org/officeDocument/2006/relationships/hyperlink" Target="http://jama.jamanetwork.com/article.aspx?articleid=196632#REF-JSC20385-43" TargetMode="External"/><Relationship Id="rId7" Type="http://schemas.openxmlformats.org/officeDocument/2006/relationships/hyperlink" Target="http://jama.jamanetwork.com/article.aspx?articleid=196632#REF-JSC20385-77"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jama.jamanetwork.com/article.aspx?articleid=196632#REF-JSC20385-79" TargetMode="External"/><Relationship Id="rId5" Type="http://schemas.openxmlformats.org/officeDocument/2006/relationships/hyperlink" Target="http://jama.jamanetwork.com/article.aspx?articleid=196632#REF-JSC20385-76" TargetMode="External"/><Relationship Id="rId4" Type="http://schemas.openxmlformats.org/officeDocument/2006/relationships/hyperlink" Target="http://jama.jamanetwork.com/article.aspx?articleid=196632#REF-JSC20385-67"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B2"/><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B4"/><Relationship Id="rId4" Type="http://schemas.openxmlformats.org/officeDocument/2006/relationships/hyperlink" Target="#B3"/></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FBF37-A851-443F-A285-0BCB279049FF}" type="slidenum">
              <a:rPr lang="en-US" smtClean="0"/>
              <a:t>1</a:t>
            </a:fld>
            <a:endParaRPr lang="en-US"/>
          </a:p>
        </p:txBody>
      </p:sp>
    </p:spTree>
    <p:extLst>
      <p:ext uri="{BB962C8B-B14F-4D97-AF65-F5344CB8AC3E}">
        <p14:creationId xmlns:p14="http://schemas.microsoft.com/office/powerpoint/2010/main" val="375493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76338" y="679450"/>
            <a:ext cx="4533900" cy="34004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bwMode="auto">
          <a:xfrm>
            <a:off x="907780" y="4306881"/>
            <a:ext cx="5072062" cy="41573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23</a:t>
            </a:fld>
            <a:endParaRPr lang="en-US"/>
          </a:p>
        </p:txBody>
      </p:sp>
    </p:spTree>
    <p:extLst>
      <p:ext uri="{BB962C8B-B14F-4D97-AF65-F5344CB8AC3E}">
        <p14:creationId xmlns:p14="http://schemas.microsoft.com/office/powerpoint/2010/main" val="1533942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African American participants possessed lower WTP than white participants (27% vs. 39%, p = 0.001) and had higher mean distrust scores than whites (p &lt; 0.0001). African American participants more frequently reported that doctors would less fully explain research participation to them (24% vs. 13%, p &lt; 0.001), use them as guinea pigs without their consent (72% vs. 49%, p &lt; 0.001), prescribe medication as a way of experimenting on people without their knowledge (35% vs. 16%, p &lt; 0.001), and ask them to participate in research even if it could harm them (24% vs. 15%, p = 0.002). African American participants also more often believed they could less freely ask their doctor questions (8% vs. 2%, p &lt; 0.001) and that doctors had previously experimented on them without their consent (58% vs. 25%, p &lt; 0.001).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24</a:t>
            </a:fld>
            <a:endParaRPr lang="en-US"/>
          </a:p>
        </p:txBody>
      </p:sp>
    </p:spTree>
    <p:extLst>
      <p:ext uri="{BB962C8B-B14F-4D97-AF65-F5344CB8AC3E}">
        <p14:creationId xmlns:p14="http://schemas.microsoft.com/office/powerpoint/2010/main" val="244932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25</a:t>
            </a:fld>
            <a:endParaRPr lang="en-US"/>
          </a:p>
        </p:txBody>
      </p:sp>
    </p:spTree>
    <p:extLst>
      <p:ext uri="{BB962C8B-B14F-4D97-AF65-F5344CB8AC3E}">
        <p14:creationId xmlns:p14="http://schemas.microsoft.com/office/powerpoint/2010/main" val="36357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r>
              <a:rPr lang="en-US" dirty="0"/>
              <a:t>Be careful around what is considered “culturally sensitive” – community engagement can help with this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xfrm>
            <a:off x="686498" y="4343137"/>
            <a:ext cx="5485006" cy="41150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bwMode="auto">
          <a:xfrm>
            <a:off x="1108075" y="652463"/>
            <a:ext cx="4641850" cy="3481387"/>
          </a:xfrm>
          <a:noFill/>
          <a:ln>
            <a:solidFill>
              <a:srgbClr val="000000"/>
            </a:solidFill>
            <a:miter lim="800000"/>
            <a:headEnd/>
            <a:tailEnd/>
          </a:ln>
        </p:spPr>
      </p:sp>
      <p:sp>
        <p:nvSpPr>
          <p:cNvPr id="204802" name="Rectangle 3"/>
          <p:cNvSpPr>
            <a:spLocks noGrp="1" noChangeArrowheads="1"/>
          </p:cNvSpPr>
          <p:nvPr>
            <p:ph type="body" idx="1"/>
          </p:nvPr>
        </p:nvSpPr>
        <p:spPr>
          <a:xfrm>
            <a:off x="919370" y="4350271"/>
            <a:ext cx="5019261" cy="4133226"/>
          </a:xfrm>
        </p:spPr>
        <p:txBody>
          <a:bodyPr/>
          <a:lstStyle/>
          <a:p>
            <a:pPr eaLnBrk="1" hangingPunct="1"/>
            <a:endParaRPr lang="en-US" dirty="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Should include to think about what</a:t>
            </a:r>
            <a:r>
              <a:rPr lang="en-US" baseline="0" dirty="0"/>
              <a:t> measures to collect and also collecting mechanisms rather than just </a:t>
            </a:r>
            <a:r>
              <a:rPr lang="en-US" baseline="0"/>
              <a:t>these constructs</a:t>
            </a:r>
            <a:endParaRPr lang="en-US"/>
          </a:p>
        </p:txBody>
      </p:sp>
      <p:sp>
        <p:nvSpPr>
          <p:cNvPr id="4" name="Slide Number Placeholder 3"/>
          <p:cNvSpPr>
            <a:spLocks noGrp="1"/>
          </p:cNvSpPr>
          <p:nvPr>
            <p:ph type="sldNum" sz="quarter" idx="10"/>
          </p:nvPr>
        </p:nvSpPr>
        <p:spPr/>
        <p:txBody>
          <a:bodyPr/>
          <a:lstStyle/>
          <a:p>
            <a:fld id="{EF8CE332-6E9C-4D11-9F5B-65AA288B18B8}" type="slidenum">
              <a:rPr lang="en-US" smtClean="0"/>
              <a:t>31</a:t>
            </a:fld>
            <a:endParaRPr lang="en-US"/>
          </a:p>
        </p:txBody>
      </p:sp>
    </p:spTree>
    <p:extLst>
      <p:ext uri="{BB962C8B-B14F-4D97-AF65-F5344CB8AC3E}">
        <p14:creationId xmlns:p14="http://schemas.microsoft.com/office/powerpoint/2010/main" val="34040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some of these may be primary questions or can be secondary questions – e.g. think about including them </a:t>
            </a:r>
          </a:p>
        </p:txBody>
      </p:sp>
      <p:sp>
        <p:nvSpPr>
          <p:cNvPr id="4" name="Slide Number Placeholder 3"/>
          <p:cNvSpPr>
            <a:spLocks noGrp="1"/>
          </p:cNvSpPr>
          <p:nvPr>
            <p:ph type="sldNum" sz="quarter" idx="5"/>
          </p:nvPr>
        </p:nvSpPr>
        <p:spPr/>
        <p:txBody>
          <a:bodyPr/>
          <a:lstStyle/>
          <a:p>
            <a:fld id="{928FBF37-A851-443F-A285-0BCB279049FF}" type="slidenum">
              <a:rPr lang="en-US" smtClean="0"/>
              <a:t>5</a:t>
            </a:fld>
            <a:endParaRPr lang="en-US"/>
          </a:p>
        </p:txBody>
      </p:sp>
    </p:spTree>
    <p:extLst>
      <p:ext uri="{BB962C8B-B14F-4D97-AF65-F5344CB8AC3E}">
        <p14:creationId xmlns:p14="http://schemas.microsoft.com/office/powerpoint/2010/main" val="1040449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answer the question about why we can’t be “race blind”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26364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https://www.sjsu.edu/people/carol.mukhopadhyay/race/Mukhopadhyay-Caucasian-article.pdf </a:t>
            </a:r>
          </a:p>
        </p:txBody>
      </p:sp>
      <p:sp>
        <p:nvSpPr>
          <p:cNvPr id="4" name="Slide Number Placeholder 3"/>
          <p:cNvSpPr>
            <a:spLocks noGrp="1"/>
          </p:cNvSpPr>
          <p:nvPr>
            <p:ph type="sldNum" sz="quarter" idx="5"/>
          </p:nvPr>
        </p:nvSpPr>
        <p:spPr/>
        <p:txBody>
          <a:bodyPr/>
          <a:lstStyle/>
          <a:p>
            <a:fld id="{928FBF37-A851-443F-A285-0BCB279049FF}" type="slidenum">
              <a:rPr lang="en-US" smtClean="0"/>
              <a:t>34</a:t>
            </a:fld>
            <a:endParaRPr lang="en-US"/>
          </a:p>
        </p:txBody>
      </p:sp>
    </p:spTree>
    <p:extLst>
      <p:ext uri="{BB962C8B-B14F-4D97-AF65-F5344CB8AC3E}">
        <p14:creationId xmlns:p14="http://schemas.microsoft.com/office/powerpoint/2010/main" val="1405461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http://www.ncbi.nlm.nih.gov/pubmed/8840198</a:t>
            </a:r>
          </a:p>
          <a:p>
            <a:endParaRPr lang="en-US" dirty="0"/>
          </a:p>
          <a:p>
            <a:r>
              <a:rPr lang="en-US" sz="1200" b="0" i="0" u="none" strike="noStrike" kern="1200" baseline="0" dirty="0">
                <a:solidFill>
                  <a:schemeClr val="tx1"/>
                </a:solidFill>
                <a:latin typeface="+mn-lt"/>
                <a:ea typeface="+mn-ea"/>
                <a:cs typeface="+mn-cs"/>
              </a:rPr>
              <a:t>When researchers</a:t>
            </a:r>
          </a:p>
          <a:p>
            <a:r>
              <a:rPr lang="en-US" sz="1200" b="0" i="0" u="none" strike="noStrike" kern="1200" baseline="0" dirty="0">
                <a:solidFill>
                  <a:schemeClr val="tx1"/>
                </a:solidFill>
                <a:latin typeface="+mn-lt"/>
                <a:ea typeface="+mn-ea"/>
                <a:cs typeface="+mn-cs"/>
              </a:rPr>
              <a:t>use race/ethnicity as a variable</a:t>
            </a:r>
          </a:p>
          <a:p>
            <a:r>
              <a:rPr lang="en-US" sz="1200" b="0" i="0" u="none" strike="noStrike" kern="1200" baseline="0" dirty="0">
                <a:solidFill>
                  <a:schemeClr val="tx1"/>
                </a:solidFill>
                <a:latin typeface="+mn-lt"/>
                <a:ea typeface="+mn-ea"/>
                <a:cs typeface="+mn-cs"/>
              </a:rPr>
              <a:t>without explanation, they imply that</a:t>
            </a:r>
          </a:p>
          <a:p>
            <a:r>
              <a:rPr lang="en-US" sz="1200" b="0" i="0" u="none" strike="noStrike" kern="1200" baseline="0" dirty="0">
                <a:solidFill>
                  <a:schemeClr val="tx1"/>
                </a:solidFill>
                <a:latin typeface="+mn-lt"/>
                <a:ea typeface="+mn-ea"/>
                <a:cs typeface="+mn-cs"/>
              </a:rPr>
              <a:t>race/ethnicity is “a primary, natural, and</a:t>
            </a:r>
          </a:p>
          <a:p>
            <a:r>
              <a:rPr lang="en-US" sz="1200" b="0" i="0" u="none" strike="noStrike" kern="1200" baseline="0" dirty="0">
                <a:solidFill>
                  <a:schemeClr val="tx1"/>
                </a:solidFill>
                <a:latin typeface="+mn-lt"/>
                <a:ea typeface="+mn-ea"/>
                <a:cs typeface="+mn-cs"/>
              </a:rPr>
              <a:t>neutral means of grouping humans.”25</a:t>
            </a:r>
          </a:p>
          <a:p>
            <a:r>
              <a:rPr lang="en-US" sz="1200" b="0" i="0" u="none" strike="noStrike" kern="1200" baseline="0" dirty="0">
                <a:solidFill>
                  <a:schemeClr val="tx1"/>
                </a:solidFill>
                <a:latin typeface="+mn-lt"/>
                <a:ea typeface="+mn-ea"/>
                <a:cs typeface="+mn-cs"/>
              </a:rPr>
              <a:t>Using race/ethnicity without specifying</a:t>
            </a:r>
          </a:p>
          <a:p>
            <a:r>
              <a:rPr lang="en-US" sz="1200" b="0" i="0" u="none" strike="noStrike" kern="1200" baseline="0" dirty="0">
                <a:solidFill>
                  <a:schemeClr val="tx1"/>
                </a:solidFill>
                <a:latin typeface="+mn-lt"/>
                <a:ea typeface="+mn-ea"/>
                <a:cs typeface="+mn-cs"/>
              </a:rPr>
              <a:t>a reason for doing so can also reinforce</a:t>
            </a:r>
          </a:p>
          <a:p>
            <a:r>
              <a:rPr lang="en-US" sz="1200" b="0" i="0" u="none" strike="noStrike" kern="1200" baseline="0" dirty="0">
                <a:solidFill>
                  <a:schemeClr val="tx1"/>
                </a:solidFill>
                <a:latin typeface="+mn-lt"/>
                <a:ea typeface="+mn-ea"/>
                <a:cs typeface="+mn-cs"/>
              </a:rPr>
              <a:t>perceptions that the categories used</a:t>
            </a:r>
          </a:p>
          <a:p>
            <a:r>
              <a:rPr lang="en-US" sz="1200" b="0" i="0" u="none" strike="noStrike" kern="1200" baseline="0" dirty="0">
                <a:solidFill>
                  <a:schemeClr val="tx1"/>
                </a:solidFill>
                <a:latin typeface="+mn-lt"/>
                <a:ea typeface="+mn-ea"/>
                <a:cs typeface="+mn-cs"/>
              </a:rPr>
              <a:t>are mutually exclusive and exhaustive</a:t>
            </a:r>
          </a:p>
          <a:p>
            <a:r>
              <a:rPr lang="en-US" sz="1200" b="0" i="0" u="none" strike="noStrike" kern="1200" baseline="0" dirty="0">
                <a:solidFill>
                  <a:schemeClr val="tx1"/>
                </a:solidFill>
                <a:latin typeface="+mn-lt"/>
                <a:ea typeface="+mn-ea"/>
                <a:cs typeface="+mn-cs"/>
              </a:rPr>
              <a:t>and that individuals can be validly and</a:t>
            </a:r>
          </a:p>
          <a:p>
            <a:r>
              <a:rPr lang="en-US" sz="1200" b="0" i="0" u="none" strike="noStrike" kern="1200" baseline="0" dirty="0">
                <a:solidFill>
                  <a:schemeClr val="tx1"/>
                </a:solidFill>
                <a:latin typeface="+mn-lt"/>
                <a:ea typeface="+mn-ea"/>
                <a:cs typeface="+mn-cs"/>
              </a:rPr>
              <a:t>reliably assigned to categories. As noted</a:t>
            </a:r>
          </a:p>
          <a:p>
            <a:r>
              <a:rPr lang="en-US" sz="1200" b="0" i="0" u="none" strike="noStrike" kern="1200" baseline="0" dirty="0">
                <a:solidFill>
                  <a:schemeClr val="tx1"/>
                </a:solidFill>
                <a:latin typeface="+mn-lt"/>
                <a:ea typeface="+mn-ea"/>
                <a:cs typeface="+mn-cs"/>
              </a:rPr>
              <a:t>by Hahn and Stroup, “scientific use of</a:t>
            </a:r>
          </a:p>
          <a:p>
            <a:r>
              <a:rPr lang="en-US" sz="1200" b="0" i="0" u="none" strike="noStrike" kern="1200" baseline="0" dirty="0">
                <a:solidFill>
                  <a:schemeClr val="tx1"/>
                </a:solidFill>
                <a:latin typeface="+mn-lt"/>
                <a:ea typeface="+mn-ea"/>
                <a:cs typeface="+mn-cs"/>
              </a:rPr>
              <a:t>a social category may be interpreted as</a:t>
            </a:r>
          </a:p>
          <a:p>
            <a:r>
              <a:rPr lang="en-US" sz="1200" b="0" i="0" u="none" strike="noStrike" kern="1200" baseline="0" dirty="0">
                <a:solidFill>
                  <a:schemeClr val="tx1"/>
                </a:solidFill>
                <a:latin typeface="+mn-lt"/>
                <a:ea typeface="+mn-ea"/>
                <a:cs typeface="+mn-cs"/>
              </a:rPr>
              <a:t>endorsement of its validity.”59</a:t>
            </a:r>
          </a:p>
          <a:p>
            <a:endParaRPr lang="en-US" dirty="0"/>
          </a:p>
          <a:p>
            <a:r>
              <a:rPr lang="en-US" sz="1200" b="0" i="0" kern="1200" dirty="0">
                <a:solidFill>
                  <a:schemeClr val="tx1"/>
                </a:solidFill>
                <a:effectLst/>
                <a:latin typeface="+mn-lt"/>
                <a:ea typeface="+mn-ea"/>
                <a:cs typeface="+mn-cs"/>
              </a:rPr>
              <a:t>Neither the validity nor the reliability of racial/ethnic assignment can be assumed.</a:t>
            </a:r>
            <a:r>
              <a:rPr lang="en-US" sz="1200" b="0" i="0" u="sng" kern="1200" baseline="30000" dirty="0">
                <a:solidFill>
                  <a:schemeClr val="tx1"/>
                </a:solidFill>
                <a:effectLst/>
                <a:latin typeface="+mn-lt"/>
                <a:ea typeface="+mn-ea"/>
                <a:cs typeface="+mn-cs"/>
                <a:hlinkClick r:id="rId3"/>
              </a:rPr>
              <a:t>43</a:t>
            </a:r>
            <a:r>
              <a:rPr lang="en-US" sz="1200" b="0" i="0" kern="1200" baseline="30000" dirty="0">
                <a:solidFill>
                  <a:schemeClr val="tx1"/>
                </a:solidFill>
                <a:effectLst/>
                <a:latin typeface="+mn-lt"/>
                <a:ea typeface="+mn-ea"/>
                <a:cs typeface="+mn-cs"/>
              </a:rPr>
              <a:t>,</a:t>
            </a:r>
            <a:r>
              <a:rPr lang="en-US" sz="1200" b="0" i="0" u="sng" kern="1200" baseline="30000" dirty="0">
                <a:solidFill>
                  <a:schemeClr val="tx1"/>
                </a:solidFill>
                <a:effectLst/>
                <a:latin typeface="+mn-lt"/>
                <a:ea typeface="+mn-ea"/>
                <a:cs typeface="+mn-cs"/>
                <a:hlinkClick r:id="rId4"/>
              </a:rPr>
              <a:t>67</a:t>
            </a:r>
            <a:r>
              <a:rPr lang="en-US" sz="1200" b="0" i="0" kern="1200" baseline="30000" dirty="0">
                <a:solidFill>
                  <a:schemeClr val="tx1"/>
                </a:solidFill>
                <a:effectLst/>
                <a:latin typeface="+mn-lt"/>
                <a:ea typeface="+mn-ea"/>
                <a:cs typeface="+mn-cs"/>
              </a:rPr>
              <a:t>- </a:t>
            </a:r>
            <a:r>
              <a:rPr lang="en-US" sz="1200" b="0" i="0" u="sng" kern="1200" baseline="30000" dirty="0">
                <a:solidFill>
                  <a:schemeClr val="tx1"/>
                </a:solidFill>
                <a:effectLst/>
                <a:latin typeface="+mn-lt"/>
                <a:ea typeface="+mn-ea"/>
                <a:cs typeface="+mn-cs"/>
                <a:hlinkClick r:id="rId4"/>
              </a:rPr>
              <a:t>79</a:t>
            </a:r>
            <a:r>
              <a:rPr lang="en-US" sz="1200" b="0" i="0" kern="1200" dirty="0">
                <a:solidFill>
                  <a:schemeClr val="tx1"/>
                </a:solidFill>
                <a:effectLst/>
                <a:latin typeface="+mn-lt"/>
                <a:ea typeface="+mn-ea"/>
                <a:cs typeface="+mn-cs"/>
              </a:rPr>
              <a:t> Individuals are frequently assigned to racial/ethnic categories by researchers, interviewers, hospital admitting clerks, clinicians, undertakers, and medical examiners.</a:t>
            </a:r>
            <a:r>
              <a:rPr lang="en-US" sz="1200" b="0" i="0" u="sng" kern="1200" baseline="30000" dirty="0">
                <a:solidFill>
                  <a:schemeClr val="tx1"/>
                </a:solidFill>
                <a:effectLst/>
                <a:latin typeface="+mn-lt"/>
                <a:ea typeface="+mn-ea"/>
                <a:cs typeface="+mn-cs"/>
                <a:hlinkClick r:id="rId3"/>
              </a:rPr>
              <a:t>43</a:t>
            </a:r>
            <a:r>
              <a:rPr lang="en-US" sz="1200" b="0" i="0" kern="1200" baseline="30000" dirty="0">
                <a:solidFill>
                  <a:schemeClr val="tx1"/>
                </a:solidFill>
                <a:effectLst/>
                <a:latin typeface="+mn-lt"/>
                <a:ea typeface="+mn-ea"/>
                <a:cs typeface="+mn-cs"/>
              </a:rPr>
              <a:t>,</a:t>
            </a:r>
            <a:r>
              <a:rPr lang="en-US" sz="1200" b="0" i="0" u="sng" kern="1200" baseline="30000" dirty="0">
                <a:solidFill>
                  <a:schemeClr val="tx1"/>
                </a:solidFill>
                <a:effectLst/>
                <a:latin typeface="+mn-lt"/>
                <a:ea typeface="+mn-ea"/>
                <a:cs typeface="+mn-cs"/>
                <a:hlinkClick r:id="rId5"/>
              </a:rPr>
              <a:t>76</a:t>
            </a:r>
            <a:r>
              <a:rPr lang="en-US" sz="1200" b="0" i="0" kern="1200" baseline="30000" dirty="0">
                <a:solidFill>
                  <a:schemeClr val="tx1"/>
                </a:solidFill>
                <a:effectLst/>
                <a:latin typeface="+mn-lt"/>
                <a:ea typeface="+mn-ea"/>
                <a:cs typeface="+mn-cs"/>
              </a:rPr>
              <a:t>,</a:t>
            </a:r>
            <a:r>
              <a:rPr lang="en-US" sz="1200" b="0" i="0" u="sng" kern="1200" baseline="30000" dirty="0">
                <a:solidFill>
                  <a:schemeClr val="tx1"/>
                </a:solidFill>
                <a:effectLst/>
                <a:latin typeface="+mn-lt"/>
                <a:ea typeface="+mn-ea"/>
                <a:cs typeface="+mn-cs"/>
                <a:hlinkClick r:id="rId6"/>
              </a:rPr>
              <a:t>79</a:t>
            </a:r>
            <a:r>
              <a:rPr lang="en-US" sz="1200" b="0" i="0" kern="1200" dirty="0">
                <a:solidFill>
                  <a:schemeClr val="tx1"/>
                </a:solidFill>
                <a:effectLst/>
                <a:latin typeface="+mn-lt"/>
                <a:ea typeface="+mn-ea"/>
                <a:cs typeface="+mn-cs"/>
              </a:rPr>
              <a:t> These assignments are made according to the assumptions and biases of the observer, based on factors such as appearance, surname, language spoken, and neighborhood of residence. </a:t>
            </a:r>
            <a:r>
              <a:rPr lang="en-US" sz="1200" b="0" i="0" kern="1200" dirty="0" err="1">
                <a:solidFill>
                  <a:schemeClr val="tx1"/>
                </a:solidFill>
                <a:effectLst/>
                <a:latin typeface="+mn-lt"/>
                <a:ea typeface="+mn-ea"/>
                <a:cs typeface="+mn-cs"/>
              </a:rPr>
              <a:t>Boehmer</a:t>
            </a:r>
            <a:r>
              <a:rPr lang="en-US" sz="1200" b="0" i="0" kern="1200" dirty="0">
                <a:solidFill>
                  <a:schemeClr val="tx1"/>
                </a:solidFill>
                <a:effectLst/>
                <a:latin typeface="+mn-lt"/>
                <a:ea typeface="+mn-ea"/>
                <a:cs typeface="+mn-cs"/>
              </a:rPr>
              <a:t> et al</a:t>
            </a:r>
            <a:r>
              <a:rPr lang="en-US" sz="1200" b="0" i="0" u="sng" kern="1200" baseline="30000" dirty="0">
                <a:solidFill>
                  <a:schemeClr val="tx1"/>
                </a:solidFill>
                <a:effectLst/>
                <a:latin typeface="+mn-lt"/>
                <a:ea typeface="+mn-ea"/>
                <a:cs typeface="+mn-cs"/>
                <a:hlinkClick r:id="rId7"/>
              </a:rPr>
              <a:t>77</a:t>
            </a:r>
            <a:r>
              <a:rPr lang="en-US" sz="1200" b="0" i="0" kern="1200" dirty="0">
                <a:solidFill>
                  <a:schemeClr val="tx1"/>
                </a:solidFill>
                <a:effectLst/>
                <a:latin typeface="+mn-lt"/>
                <a:ea typeface="+mn-ea"/>
                <a:cs typeface="+mn-cs"/>
              </a:rPr>
              <a:t> found high rates of discordance between race/ethnicity as self-perceived and as recorded in clinical records for a large sample of Veterans Administration dental outpatients. Among 12 444 survey respondents who selected a single race/ethnicity, 70.5% of those who selected American Indian or Alaska Native were inconsistently classified in the clinical database, as were 14.1% of those who chose Spanish, Hispanic, or Latino, 13.8% of those who chose Asian, 5.0% of those who chose black or African American, and 1.5% of those who chose white.</a:t>
            </a:r>
            <a:r>
              <a:rPr lang="en-US" sz="1200" b="0" i="0" u="sng" kern="1200" baseline="30000" dirty="0">
                <a:solidFill>
                  <a:schemeClr val="tx1"/>
                </a:solidFill>
                <a:effectLst/>
                <a:latin typeface="+mn-lt"/>
                <a:ea typeface="+mn-ea"/>
                <a:cs typeface="+mn-cs"/>
                <a:hlinkClick r:id="rId8"/>
              </a:rPr>
              <a:t>78</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2271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713395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challenge we currently face is how Americans view “race” and “ethnicity” differently than in decades past. In our diverse society, a growing number of people find the current race and ethnic categories confusing, or they wish to see their own specific group reflected on the census questionnaire. Our research has found that over time, there have been a growing number of people who do not identify with any of the official OMB race categories, and this means that an increasing number of respondents have been racially classified as “Some Other Race.” In fact, </a:t>
            </a:r>
            <a:r>
              <a:rPr lang="en-US" sz="1200" b="1" i="0" kern="1200" dirty="0">
                <a:solidFill>
                  <a:schemeClr val="tx1"/>
                </a:solidFill>
                <a:effectLst/>
                <a:latin typeface="+mn-lt"/>
                <a:ea typeface="+mn-ea"/>
                <a:cs typeface="+mn-cs"/>
              </a:rPr>
              <a:t>in 2000 and in 2010</a:t>
            </a:r>
            <a:r>
              <a:rPr lang="en-US" sz="1200" b="0" i="0" kern="1200" dirty="0">
                <a:solidFill>
                  <a:schemeClr val="tx1"/>
                </a:solidFill>
                <a:effectLst/>
                <a:latin typeface="+mn-lt"/>
                <a:ea typeface="+mn-ea"/>
                <a:cs typeface="+mn-cs"/>
              </a:rPr>
              <a:t>, the Some Other Race (SOR) population, which was intended to be a small residual category, was the third largest race group. This was primarily due to reporting by Hispanics, who make up the overwhelming majority of those classified as SOR, not identifying with any of the OMB race categories. In addition, segments of other populations, such as Afro-Caribbean and Middle Eastern or North African populations, did not identify with any of the OMB race categories and identified as SOR.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Census</a:t>
            </a:r>
            <a:r>
              <a:rPr lang="en-US" sz="1200" b="0" i="0" kern="1200" baseline="0" dirty="0">
                <a:solidFill>
                  <a:schemeClr val="tx1"/>
                </a:solidFill>
                <a:effectLst/>
                <a:latin typeface="+mn-lt"/>
                <a:ea typeface="+mn-ea"/>
                <a:cs typeface="+mn-cs"/>
              </a:rPr>
              <a:t> bureau recommended collapsing to race and including Hispanic as a race and creating MENA (middle eastern and north Africa race – </a:t>
            </a:r>
            <a:r>
              <a:rPr lang="en-US" sz="1200" b="0" i="0" kern="1200" baseline="0" dirty="0" err="1">
                <a:solidFill>
                  <a:schemeClr val="tx1"/>
                </a:solidFill>
                <a:effectLst/>
                <a:latin typeface="+mn-lt"/>
                <a:ea typeface="+mn-ea"/>
                <a:cs typeface="+mn-cs"/>
              </a:rPr>
              <a:t>omb</a:t>
            </a:r>
            <a:r>
              <a:rPr lang="en-US" sz="1200" b="0" i="0" kern="1200" baseline="0" dirty="0">
                <a:solidFill>
                  <a:schemeClr val="tx1"/>
                </a:solidFill>
                <a:effectLst/>
                <a:latin typeface="+mn-lt"/>
                <a:ea typeface="+mn-ea"/>
                <a:cs typeface="+mn-cs"/>
              </a:rPr>
              <a:t> did not respond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25445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challenge we currently face is how Americans view “race” and “ethnicity” differently than in decades past. In our diverse society, a growing number of people find the current race and ethnic categories confusing, or they wish to see their own specific group reflected on the census questionnaire. Our research has found that over time, there have been a growing number of people who do not identify with any of the official OMB race categories, and this means that an increasing number of respondents have been racially classified as “Some Other Race.” In fact, </a:t>
            </a:r>
            <a:r>
              <a:rPr lang="en-US" sz="1200" b="1" i="0" kern="1200" dirty="0">
                <a:solidFill>
                  <a:schemeClr val="tx1"/>
                </a:solidFill>
                <a:effectLst/>
                <a:latin typeface="+mn-lt"/>
                <a:ea typeface="+mn-ea"/>
                <a:cs typeface="+mn-cs"/>
              </a:rPr>
              <a:t>in 2000 and in 2010</a:t>
            </a:r>
            <a:r>
              <a:rPr lang="en-US" sz="1200" b="0" i="0" kern="1200" dirty="0">
                <a:solidFill>
                  <a:schemeClr val="tx1"/>
                </a:solidFill>
                <a:effectLst/>
                <a:latin typeface="+mn-lt"/>
                <a:ea typeface="+mn-ea"/>
                <a:cs typeface="+mn-cs"/>
              </a:rPr>
              <a:t>, the Some Other Race (SOR) population, which was intended to be a small residual category, was the third largest race group. This was primarily due to reporting by Hispanics, who make up the overwhelming majority of those classified as SOR, not identifying with any of the OMB race categories. In addition, segments of other populations, such as Afro-Caribbean and Middle Eastern or North African populations, did not identify with any of the OMB race categories and identified as SOR.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006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http://www.pewresearch.org/fact-tank/2017/04/20/seeking-better-data-on-hispanics-census-bureau-may-change-how-it-asks-about-race/</a:t>
            </a:r>
          </a:p>
          <a:p>
            <a:endParaRPr lang="en-US" dirty="0"/>
          </a:p>
          <a:p>
            <a:r>
              <a:rPr lang="en-US" dirty="0"/>
              <a:t>https://www.census.gov/content/dam/Census/library/publications/2011/dec/c2010br-04.pdf</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71147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696811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45</a:t>
            </a:fld>
            <a:endParaRPr lang="en-US"/>
          </a:p>
        </p:txBody>
      </p:sp>
    </p:spTree>
    <p:extLst>
      <p:ext uri="{BB962C8B-B14F-4D97-AF65-F5344CB8AC3E}">
        <p14:creationId xmlns:p14="http://schemas.microsoft.com/office/powerpoint/2010/main" val="707928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with EHR data</a:t>
            </a:r>
          </a:p>
        </p:txBody>
      </p:sp>
      <p:sp>
        <p:nvSpPr>
          <p:cNvPr id="4" name="Slide Number Placeholder 3"/>
          <p:cNvSpPr>
            <a:spLocks noGrp="1"/>
          </p:cNvSpPr>
          <p:nvPr>
            <p:ph type="sldNum" sz="quarter" idx="5"/>
          </p:nvPr>
        </p:nvSpPr>
        <p:spPr/>
        <p:txBody>
          <a:bodyPr/>
          <a:lstStyle/>
          <a:p>
            <a:fld id="{928FBF37-A851-443F-A285-0BCB279049FF}" type="slidenum">
              <a:rPr lang="en-US" smtClean="0"/>
              <a:t>47</a:t>
            </a:fld>
            <a:endParaRPr lang="en-US"/>
          </a:p>
        </p:txBody>
      </p:sp>
    </p:spTree>
    <p:extLst>
      <p:ext uri="{BB962C8B-B14F-4D97-AF65-F5344CB8AC3E}">
        <p14:creationId xmlns:p14="http://schemas.microsoft.com/office/powerpoint/2010/main" val="127394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Examples of incorporating a multilevel socioecological perspective even while investigating/intervening on more proximal mechanisms include</a:t>
            </a:r>
          </a:p>
        </p:txBody>
      </p:sp>
      <p:sp>
        <p:nvSpPr>
          <p:cNvPr id="4" name="Slide Number Placeholder 3"/>
          <p:cNvSpPr>
            <a:spLocks noGrp="1"/>
          </p:cNvSpPr>
          <p:nvPr>
            <p:ph type="sldNum" sz="quarter" idx="10"/>
          </p:nvPr>
        </p:nvSpPr>
        <p:spPr/>
        <p:txBody>
          <a:bodyPr/>
          <a:lstStyle/>
          <a:p>
            <a:fld id="{EF8CE332-6E9C-4D11-9F5B-65AA288B18B8}" type="slidenum">
              <a:rPr lang="en-US" smtClean="0"/>
              <a:t>6</a:t>
            </a:fld>
            <a:endParaRPr lang="en-US"/>
          </a:p>
        </p:txBody>
      </p:sp>
    </p:spTree>
    <p:extLst>
      <p:ext uri="{BB962C8B-B14F-4D97-AF65-F5344CB8AC3E}">
        <p14:creationId xmlns:p14="http://schemas.microsoft.com/office/powerpoint/2010/main" val="371795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are doing it to identify</a:t>
            </a:r>
            <a:r>
              <a:rPr lang="en-US" baseline="0" dirty="0"/>
              <a:t> confounding can be important, but still need to recognize are identifying social risks – if actually care about what causes the cancer are probably missing something big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50</a:t>
            </a:fld>
            <a:endParaRPr lang="en-US"/>
          </a:p>
        </p:txBody>
      </p:sp>
    </p:spTree>
    <p:extLst>
      <p:ext uri="{BB962C8B-B14F-4D97-AF65-F5344CB8AC3E}">
        <p14:creationId xmlns:p14="http://schemas.microsoft.com/office/powerpoint/2010/main" val="2713692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51</a:t>
            </a:fld>
            <a:endParaRPr lang="en-US"/>
          </a:p>
        </p:txBody>
      </p:sp>
    </p:spTree>
    <p:extLst>
      <p:ext uri="{BB962C8B-B14F-4D97-AF65-F5344CB8AC3E}">
        <p14:creationId xmlns:p14="http://schemas.microsoft.com/office/powerpoint/2010/main" val="3603295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52</a:t>
            </a:fld>
            <a:endParaRPr lang="en-US"/>
          </a:p>
        </p:txBody>
      </p:sp>
    </p:spTree>
    <p:extLst>
      <p:ext uri="{BB962C8B-B14F-4D97-AF65-F5344CB8AC3E}">
        <p14:creationId xmlns:p14="http://schemas.microsoft.com/office/powerpoint/2010/main" val="1040225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Good example of this is with</a:t>
            </a:r>
            <a:r>
              <a:rPr lang="en-US" baseline="0" dirty="0"/>
              <a:t> respect to infectious disease – vaccines and </a:t>
            </a:r>
            <a:r>
              <a:rPr lang="en-US" baseline="0" dirty="0" err="1"/>
              <a:t>stis</a:t>
            </a:r>
            <a:endParaRPr lang="en-US" dirty="0"/>
          </a:p>
          <a:p>
            <a:endParaRPr lang="en-US" dirty="0"/>
          </a:p>
          <a:p>
            <a:r>
              <a:rPr lang="en-US" dirty="0"/>
              <a:t>http://www.ncbi.nlm.nih.gov/pubmed/10974802</a:t>
            </a:r>
          </a:p>
          <a:p>
            <a:r>
              <a:rPr lang="en-US" dirty="0"/>
              <a:t>With respect to discharged</a:t>
            </a:r>
            <a:r>
              <a:rPr lang="en-US" baseline="0" dirty="0"/>
              <a:t> psychiatric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http://aje.oxfordjournals.org/content/151/4/409.full.pdf+html</a:t>
            </a:r>
          </a:p>
          <a:p>
            <a:endParaRPr lang="en-US" baseline="0" dirty="0"/>
          </a:p>
          <a:p>
            <a:endParaRPr lang="en-US" baseline="0" dirty="0"/>
          </a:p>
          <a:p>
            <a:r>
              <a:rPr lang="en-US" baseline="0" dirty="0"/>
              <a:t>Examples – air pollution </a:t>
            </a:r>
            <a:r>
              <a:rPr lang="en-US" baseline="0" dirty="0" err="1"/>
              <a:t>etc</a:t>
            </a:r>
            <a:endParaRPr lang="en-US" baseline="0" dirty="0"/>
          </a:p>
          <a:p>
            <a:r>
              <a:rPr lang="en-US" baseline="0" dirty="0"/>
              <a:t>Some variables are not measurable on the individual level</a:t>
            </a:r>
          </a:p>
          <a:p>
            <a:endParaRPr lang="en-US" baseline="0" dirty="0"/>
          </a:p>
          <a:p>
            <a:r>
              <a:rPr lang="en-US" baseline="0" dirty="0"/>
              <a:t>http://www.ncbi.nlm.nih.gov/pmc/articles/PMC1615039/pdf/amjph00456-0117.pdf</a:t>
            </a:r>
          </a:p>
          <a:p>
            <a:endParaRPr lang="en-US" baseline="0" dirty="0"/>
          </a:p>
          <a:p>
            <a:r>
              <a:rPr lang="en-US" sz="1200" b="0" i="0" u="none" strike="noStrike" kern="1200" baseline="0" dirty="0">
                <a:solidFill>
                  <a:schemeClr val="tx1"/>
                </a:solidFill>
                <a:latin typeface="+mn-lt"/>
                <a:ea typeface="+mn-ea"/>
                <a:cs typeface="+mn-cs"/>
              </a:rPr>
              <a:t>Individualistic fallacy is the erroneous presumption</a:t>
            </a:r>
          </a:p>
          <a:p>
            <a:r>
              <a:rPr lang="en-US" sz="1200" b="0" i="0" u="none" strike="noStrike" kern="1200" baseline="0" dirty="0">
                <a:solidFill>
                  <a:schemeClr val="tx1"/>
                </a:solidFill>
                <a:latin typeface="+mn-lt"/>
                <a:ea typeface="+mn-ea"/>
                <a:cs typeface="+mn-cs"/>
              </a:rPr>
              <a:t>that differences in population outcomes can be entirely</a:t>
            </a:r>
          </a:p>
          <a:p>
            <a:r>
              <a:rPr lang="en-US" sz="1200" b="0" i="0" u="none" strike="noStrike" kern="1200" baseline="0" dirty="0">
                <a:solidFill>
                  <a:schemeClr val="tx1"/>
                </a:solidFill>
                <a:latin typeface="+mn-lt"/>
                <a:ea typeface="+mn-ea"/>
                <a:cs typeface="+mn-cs"/>
              </a:rPr>
              <a:t>explained by differences in individual-level characteristics.</a:t>
            </a:r>
          </a:p>
          <a:p>
            <a:r>
              <a:rPr lang="en-US" sz="1200" b="0" i="0" u="none" strike="noStrike" kern="1200" baseline="0" dirty="0">
                <a:solidFill>
                  <a:schemeClr val="tx1"/>
                </a:solidFill>
                <a:latin typeface="+mn-lt"/>
                <a:ea typeface="+mn-ea"/>
                <a:cs typeface="+mn-cs"/>
              </a:rPr>
              <a:t>In the present study, the census-based variables</a:t>
            </a:r>
          </a:p>
          <a:p>
            <a:r>
              <a:rPr lang="en-US" sz="1200" b="0" i="0" u="none" strike="noStrike" kern="1200" baseline="0" dirty="0">
                <a:solidFill>
                  <a:schemeClr val="tx1"/>
                </a:solidFill>
                <a:latin typeface="+mn-lt"/>
                <a:ea typeface="+mn-ea"/>
                <a:cs typeface="+mn-cs"/>
              </a:rPr>
              <a:t>are intended to capture neighborhood or "contextual"</a:t>
            </a:r>
          </a:p>
          <a:p>
            <a:r>
              <a:rPr lang="en-US" sz="1200" b="0" i="0" u="none" strike="noStrike" kern="1200" baseline="0" dirty="0">
                <a:solidFill>
                  <a:schemeClr val="tx1"/>
                </a:solidFill>
                <a:latin typeface="+mn-lt"/>
                <a:ea typeface="+mn-ea"/>
                <a:cs typeface="+mn-cs"/>
              </a:rPr>
              <a:t>effects of SES, and not to stand as proxies for </a:t>
            </a:r>
            <a:r>
              <a:rPr lang="en-US" sz="1200" b="0" i="0" u="none" strike="noStrike" kern="1200" baseline="0" dirty="0" err="1">
                <a:solidFill>
                  <a:schemeClr val="tx1"/>
                </a:solidFill>
                <a:latin typeface="+mn-lt"/>
                <a:ea typeface="+mn-ea"/>
                <a:cs typeface="+mn-cs"/>
              </a:rPr>
              <a:t>personlevel</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SES variables.</a:t>
            </a:r>
          </a:p>
          <a:p>
            <a:endParaRPr lang="en-US" baseline="0" dirty="0"/>
          </a:p>
          <a:p>
            <a:endParaRPr lang="en-US" baseline="0" dirty="0"/>
          </a:p>
          <a:p>
            <a:r>
              <a:rPr lang="en-US" sz="1200" b="0" i="0" u="none" strike="noStrike" kern="1200" baseline="0" dirty="0">
                <a:solidFill>
                  <a:schemeClr val="tx1"/>
                </a:solidFill>
                <a:latin typeface="+mn-lt"/>
                <a:ea typeface="+mn-ea"/>
                <a:cs typeface="+mn-cs"/>
              </a:rPr>
              <a:t>The use of the ecological fallacy in</a:t>
            </a:r>
          </a:p>
          <a:p>
            <a:r>
              <a:rPr lang="en-US" sz="1200" b="0" i="0" u="none" strike="noStrike" kern="1200" baseline="0" dirty="0">
                <a:solidFill>
                  <a:schemeClr val="tx1"/>
                </a:solidFill>
                <a:latin typeface="+mn-lt"/>
                <a:ea typeface="+mn-ea"/>
                <a:cs typeface="+mn-cs"/>
              </a:rPr>
              <a:t>epidemiology also fosters a dismissal of</a:t>
            </a:r>
          </a:p>
          <a:p>
            <a:r>
              <a:rPr lang="en-US" sz="1200" b="0" i="0" u="none" strike="noStrike" kern="1200" baseline="0" dirty="0">
                <a:solidFill>
                  <a:schemeClr val="tx1"/>
                </a:solidFill>
                <a:latin typeface="+mn-lt"/>
                <a:ea typeface="+mn-ea"/>
                <a:cs typeface="+mn-cs"/>
              </a:rPr>
              <a:t>social variables as causal factors in disease.</a:t>
            </a:r>
          </a:p>
          <a:p>
            <a:r>
              <a:rPr lang="en-US" sz="1200" b="0" i="0" u="none" strike="noStrike" kern="1200" baseline="0" dirty="0">
                <a:solidFill>
                  <a:schemeClr val="tx1"/>
                </a:solidFill>
                <a:latin typeface="+mn-lt"/>
                <a:ea typeface="+mn-ea"/>
                <a:cs typeface="+mn-cs"/>
              </a:rPr>
              <a:t>First, as seen above, it leads to a</a:t>
            </a:r>
          </a:p>
          <a:p>
            <a:r>
              <a:rPr lang="en-US" sz="1200" b="0" i="0" u="none" strike="noStrike" kern="1200" baseline="0" dirty="0">
                <a:solidFill>
                  <a:schemeClr val="tx1"/>
                </a:solidFill>
                <a:latin typeface="+mn-lt"/>
                <a:ea typeface="+mn-ea"/>
                <a:cs typeface="+mn-cs"/>
              </a:rPr>
              <a:t>consignment of sociological and anthropological</a:t>
            </a:r>
          </a:p>
          <a:p>
            <a:r>
              <a:rPr lang="en-US" sz="1200" b="0" i="0" u="none" strike="noStrike" kern="1200" baseline="0" dirty="0">
                <a:solidFill>
                  <a:schemeClr val="tx1"/>
                </a:solidFill>
                <a:latin typeface="+mn-lt"/>
                <a:ea typeface="+mn-ea"/>
                <a:cs typeface="+mn-cs"/>
              </a:rPr>
              <a:t>studies to examining impacts on</a:t>
            </a:r>
          </a:p>
          <a:p>
            <a:r>
              <a:rPr lang="en-US" sz="1200" b="0" i="0" u="none" strike="noStrike" kern="1200" baseline="0" dirty="0">
                <a:solidFill>
                  <a:schemeClr val="tx1"/>
                </a:solidFill>
                <a:latin typeface="+mn-lt"/>
                <a:ea typeface="+mn-ea"/>
                <a:cs typeface="+mn-cs"/>
              </a:rPr>
              <a:t>whole societies,2 and it denies that ecological</a:t>
            </a:r>
          </a:p>
          <a:p>
            <a:r>
              <a:rPr lang="en-US" sz="1200" b="0" i="0" u="none" strike="noStrike" kern="1200" baseline="0" dirty="0">
                <a:solidFill>
                  <a:schemeClr val="tx1"/>
                </a:solidFill>
                <a:latin typeface="+mn-lt"/>
                <a:ea typeface="+mn-ea"/>
                <a:cs typeface="+mn-cs"/>
              </a:rPr>
              <a:t>variables can affect individual processes.</a:t>
            </a:r>
          </a:p>
          <a:p>
            <a:r>
              <a:rPr lang="en-US" sz="1200" b="0" i="0" u="none" strike="noStrike" kern="1200" baseline="0" dirty="0">
                <a:solidFill>
                  <a:schemeClr val="tx1"/>
                </a:solidFill>
                <a:latin typeface="+mn-lt"/>
                <a:ea typeface="+mn-ea"/>
                <a:cs typeface="+mn-cs"/>
              </a:rPr>
              <a:t>28 Second, it reinforces an assumption</a:t>
            </a:r>
          </a:p>
          <a:p>
            <a:r>
              <a:rPr lang="en-US" sz="1200" b="0" i="0" u="none" strike="noStrike" kern="1200" baseline="0" dirty="0">
                <a:solidFill>
                  <a:schemeClr val="tx1"/>
                </a:solidFill>
                <a:latin typeface="+mn-lt"/>
                <a:ea typeface="+mn-ea"/>
                <a:cs typeface="+mn-cs"/>
              </a:rPr>
              <a:t>that aggregated variables are</a:t>
            </a:r>
          </a:p>
          <a:p>
            <a:r>
              <a:rPr lang="en-US" sz="1200" b="0" i="0" u="none" strike="noStrike" kern="1200" baseline="0" dirty="0">
                <a:solidFill>
                  <a:schemeClr val="tx1"/>
                </a:solidFill>
                <a:latin typeface="+mn-lt"/>
                <a:ea typeface="+mn-ea"/>
                <a:cs typeface="+mn-cs"/>
              </a:rPr>
              <a:t>substitutes for individual-level variables.</a:t>
            </a:r>
          </a:p>
          <a:p>
            <a:r>
              <a:rPr lang="en-US" sz="1200" b="0" i="0" u="none" strike="noStrike" kern="1200" baseline="0" dirty="0">
                <a:solidFill>
                  <a:schemeClr val="tx1"/>
                </a:solidFill>
                <a:latin typeface="+mn-lt"/>
                <a:ea typeface="+mn-ea"/>
                <a:cs typeface="+mn-cs"/>
              </a:rPr>
              <a:t>Under such an assumption, the potential</a:t>
            </a:r>
          </a:p>
          <a:p>
            <a:r>
              <a:rPr lang="en-US" sz="1200" b="0" i="0" u="none" strike="noStrike" kern="1200" baseline="0" dirty="0">
                <a:solidFill>
                  <a:schemeClr val="tx1"/>
                </a:solidFill>
                <a:latin typeface="+mn-lt"/>
                <a:ea typeface="+mn-ea"/>
                <a:cs typeface="+mn-cs"/>
              </a:rPr>
              <a:t>etiological influence of aggregate-level</a:t>
            </a:r>
          </a:p>
          <a:p>
            <a:r>
              <a:rPr lang="en-US" sz="1200" b="0" i="0" u="none" strike="noStrike" kern="1200" baseline="0" dirty="0">
                <a:solidFill>
                  <a:schemeClr val="tx1"/>
                </a:solidFill>
                <a:latin typeface="+mn-lt"/>
                <a:ea typeface="+mn-ea"/>
                <a:cs typeface="+mn-cs"/>
              </a:rPr>
              <a:t>variables, distinct from the effects of the</a:t>
            </a:r>
          </a:p>
          <a:p>
            <a:r>
              <a:rPr lang="en-US" sz="1200" b="0" i="0" u="none" strike="noStrike" kern="1200" baseline="0" dirty="0">
                <a:solidFill>
                  <a:schemeClr val="tx1"/>
                </a:solidFill>
                <a:latin typeface="+mn-lt"/>
                <a:ea typeface="+mn-ea"/>
                <a:cs typeface="+mn-cs"/>
              </a:rPr>
              <a:t>same measures on an individual level,</a:t>
            </a:r>
          </a:p>
          <a:p>
            <a:r>
              <a:rPr lang="en-US" sz="1200" b="0" i="0" u="none" strike="noStrike" kern="1200" baseline="0" dirty="0">
                <a:solidFill>
                  <a:schemeClr val="tx1"/>
                </a:solidFill>
                <a:latin typeface="+mn-lt"/>
                <a:ea typeface="+mn-ea"/>
                <a:cs typeface="+mn-cs"/>
              </a:rPr>
              <a:t>would not be considered.</a:t>
            </a:r>
            <a:endParaRPr lang="en-US" dirty="0"/>
          </a:p>
          <a:p>
            <a:endParaRPr lang="en-US" dirty="0"/>
          </a:p>
          <a:p>
            <a:r>
              <a:rPr lang="en-US" dirty="0"/>
              <a:t>http://www.ete-online.com/content/11/1/18</a:t>
            </a:r>
          </a:p>
        </p:txBody>
      </p:sp>
      <p:sp>
        <p:nvSpPr>
          <p:cNvPr id="4" name="Slide Number Placeholder 3"/>
          <p:cNvSpPr>
            <a:spLocks noGrp="1"/>
          </p:cNvSpPr>
          <p:nvPr>
            <p:ph type="sldNum" sz="quarter" idx="10"/>
          </p:nvPr>
        </p:nvSpPr>
        <p:spPr/>
        <p:txBody>
          <a:bodyPr/>
          <a:lstStyle/>
          <a:p>
            <a:fld id="{EF8CE332-6E9C-4D11-9F5B-65AA288B18B8}" type="slidenum">
              <a:rPr lang="en-US" smtClean="0"/>
              <a:t>53</a:t>
            </a:fld>
            <a:endParaRPr lang="en-US"/>
          </a:p>
        </p:txBody>
      </p:sp>
    </p:spTree>
    <p:extLst>
      <p:ext uri="{BB962C8B-B14F-4D97-AF65-F5344CB8AC3E}">
        <p14:creationId xmlns:p14="http://schemas.microsoft.com/office/powerpoint/2010/main" val="3445598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Consider neighborhood too!</a:t>
            </a:r>
          </a:p>
          <a:p>
            <a:r>
              <a:rPr lang="en-US" dirty="0"/>
              <a:t>https://www.ncbi.nlm.nih.gov/pmc/articles/PMC6734101/ - can also vary by contextual factors </a:t>
            </a:r>
          </a:p>
          <a:p>
            <a:r>
              <a:rPr lang="en-US" dirty="0"/>
              <a:t>Recognize the limitations of the methods and analytic tools we have</a:t>
            </a:r>
          </a:p>
          <a:p>
            <a:r>
              <a:rPr lang="en-US" dirty="0"/>
              <a:t>- People are not just combined 0s and 1s in different cells</a:t>
            </a:r>
          </a:p>
        </p:txBody>
      </p:sp>
      <p:sp>
        <p:nvSpPr>
          <p:cNvPr id="4" name="Slide Number Placeholder 3"/>
          <p:cNvSpPr>
            <a:spLocks noGrp="1"/>
          </p:cNvSpPr>
          <p:nvPr>
            <p:ph type="sldNum" sz="quarter" idx="10"/>
          </p:nvPr>
        </p:nvSpPr>
        <p:spPr/>
        <p:txBody>
          <a:bodyPr/>
          <a:lstStyle/>
          <a:p>
            <a:fld id="{EF8CE332-6E9C-4D11-9F5B-65AA288B18B8}" type="slidenum">
              <a:rPr lang="en-US" smtClean="0"/>
              <a:t>54</a:t>
            </a:fld>
            <a:endParaRPr lang="en-US"/>
          </a:p>
        </p:txBody>
      </p:sp>
    </p:spTree>
    <p:extLst>
      <p:ext uri="{BB962C8B-B14F-4D97-AF65-F5344CB8AC3E}">
        <p14:creationId xmlns:p14="http://schemas.microsoft.com/office/powerpoint/2010/main" val="691531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Think about</a:t>
            </a:r>
            <a:r>
              <a:rPr lang="en-US" baseline="0" dirty="0"/>
              <a:t> parental education….etc. what are you controlling for?</a:t>
            </a:r>
          </a:p>
          <a:p>
            <a:endParaRPr lang="en-US" baseline="0" dirty="0"/>
          </a:p>
          <a:p>
            <a:r>
              <a:rPr lang="en-US" baseline="0" dirty="0"/>
              <a:t>Think about whether to flesh this out</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55</a:t>
            </a:fld>
            <a:endParaRPr lang="en-US"/>
          </a:p>
        </p:txBody>
      </p:sp>
    </p:spTree>
    <p:extLst>
      <p:ext uri="{BB962C8B-B14F-4D97-AF65-F5344CB8AC3E}">
        <p14:creationId xmlns:p14="http://schemas.microsoft.com/office/powerpoint/2010/main" val="1313709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You</a:t>
            </a:r>
            <a:r>
              <a:rPr lang="en-US" baseline="0" dirty="0"/>
              <a:t> have all learned about ecologic fallacy – but the other side is an issue as well.</a:t>
            </a:r>
            <a:endParaRPr lang="en-US" dirty="0"/>
          </a:p>
          <a:p>
            <a:endParaRPr lang="en-US" dirty="0"/>
          </a:p>
          <a:p>
            <a:r>
              <a:rPr lang="en-US" dirty="0"/>
              <a:t>Only controlled for education, was looking at individual</a:t>
            </a:r>
            <a:r>
              <a:rPr lang="en-US" baseline="0" dirty="0"/>
              <a:t> level factors – </a:t>
            </a:r>
            <a:r>
              <a:rPr lang="en-US" baseline="0" dirty="0" err="1"/>
              <a:t>intepreted</a:t>
            </a:r>
            <a:r>
              <a:rPr lang="en-US" baseline="0" dirty="0"/>
              <a:t> this as “independent of SES”. Studies that have controlled for multiple factors have found a much bigger effect of controlling.</a:t>
            </a:r>
          </a:p>
          <a:p>
            <a:r>
              <a:rPr lang="en-US" baseline="0" dirty="0"/>
              <a:t>So did not collect right data, and provided overly broad interpretation – even if was not SES controlled, then needs to say why lifestyle factors might be </a:t>
            </a:r>
            <a:r>
              <a:rPr lang="en-US" baseline="0" dirty="0" err="1"/>
              <a:t>diferrent</a:t>
            </a:r>
            <a:r>
              <a:rPr lang="en-US" baseline="0" dirty="0"/>
              <a:t>.</a:t>
            </a:r>
          </a:p>
          <a:p>
            <a:endParaRPr lang="en-US" baseline="0" dirty="0"/>
          </a:p>
          <a:p>
            <a:r>
              <a:rPr lang="en-US" dirty="0"/>
              <a:t>http://www.ncbi.nlm.nih.gov/books/NBK25517/#a2000af96rrr00690</a:t>
            </a:r>
          </a:p>
          <a:p>
            <a:endParaRPr lang="en-US" dirty="0"/>
          </a:p>
          <a:p>
            <a:r>
              <a:rPr lang="en-US" dirty="0"/>
              <a:t>Kaufman, cooper and </a:t>
            </a:r>
            <a:r>
              <a:rPr lang="en-US" dirty="0" err="1"/>
              <a:t>mcgee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May even be a factor in genetic studies</a:t>
            </a:r>
          </a:p>
          <a:p>
            <a:r>
              <a:rPr lang="en-US" dirty="0"/>
              <a:t> 1996</a:t>
            </a:r>
            <a:r>
              <a:rPr lang="en-US" baseline="0" dirty="0"/>
              <a:t> </a:t>
            </a:r>
          </a:p>
          <a:p>
            <a:endParaRPr lang="en-US" baseline="0" dirty="0"/>
          </a:p>
          <a:p>
            <a:r>
              <a:rPr lang="en-US" dirty="0"/>
              <a:t>Such a conclusion is unwarranted</a:t>
            </a:r>
          </a:p>
          <a:p>
            <a:r>
              <a:rPr lang="en-US" dirty="0"/>
              <a:t>because of our limited knowledge of non-biologic factors,</a:t>
            </a:r>
          </a:p>
          <a:p>
            <a:r>
              <a:rPr lang="en-US" dirty="0"/>
              <a:t>combined with our inability to measure and</a:t>
            </a:r>
          </a:p>
          <a:p>
            <a:r>
              <a:rPr lang="en-US" dirty="0"/>
              <a:t>adjust for known non-biologic factors.</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58</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Good example of this is with</a:t>
            </a:r>
            <a:r>
              <a:rPr lang="en-US" baseline="0" dirty="0"/>
              <a:t> respect to infectious disease – vaccines and </a:t>
            </a:r>
            <a:r>
              <a:rPr lang="en-US" baseline="0" dirty="0" err="1"/>
              <a:t>stis</a:t>
            </a:r>
            <a:endParaRPr lang="en-US" dirty="0"/>
          </a:p>
          <a:p>
            <a:endParaRPr lang="en-US" dirty="0"/>
          </a:p>
          <a:p>
            <a:r>
              <a:rPr lang="en-US" dirty="0"/>
              <a:t>http://www.ncbi.nlm.nih.gov/pubmed/10974802</a:t>
            </a:r>
          </a:p>
          <a:p>
            <a:r>
              <a:rPr lang="en-US" dirty="0"/>
              <a:t>With respect to discharged</a:t>
            </a:r>
            <a:r>
              <a:rPr lang="en-US" baseline="0" dirty="0"/>
              <a:t> psychiatric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http://aje.oxfordjournals.org/content/151/4/409.full.pdf+html</a:t>
            </a:r>
          </a:p>
          <a:p>
            <a:endParaRPr lang="en-US" baseline="0" dirty="0"/>
          </a:p>
          <a:p>
            <a:endParaRPr lang="en-US" baseline="0" dirty="0"/>
          </a:p>
          <a:p>
            <a:r>
              <a:rPr lang="en-US" baseline="0" dirty="0"/>
              <a:t>Examples – air pollution </a:t>
            </a:r>
            <a:r>
              <a:rPr lang="en-US" baseline="0" dirty="0" err="1"/>
              <a:t>etc</a:t>
            </a:r>
            <a:endParaRPr lang="en-US" baseline="0" dirty="0"/>
          </a:p>
          <a:p>
            <a:r>
              <a:rPr lang="en-US" baseline="0" dirty="0"/>
              <a:t>Some variables are not measurable on the individual level</a:t>
            </a:r>
          </a:p>
          <a:p>
            <a:endParaRPr lang="en-US" baseline="0" dirty="0"/>
          </a:p>
          <a:p>
            <a:r>
              <a:rPr lang="en-US" baseline="0" dirty="0"/>
              <a:t>http://www.ncbi.nlm.nih.gov/pmc/articles/PMC1615039/pdf/amjph00456-0117.pdf</a:t>
            </a:r>
          </a:p>
          <a:p>
            <a:endParaRPr lang="en-US" baseline="0" dirty="0"/>
          </a:p>
          <a:p>
            <a:r>
              <a:rPr lang="en-US" sz="1200" b="0" i="0" u="none" strike="noStrike" kern="1200" baseline="0" dirty="0">
                <a:solidFill>
                  <a:schemeClr val="tx1"/>
                </a:solidFill>
                <a:latin typeface="+mn-lt"/>
                <a:ea typeface="+mn-ea"/>
                <a:cs typeface="+mn-cs"/>
              </a:rPr>
              <a:t>Individualistic fallacy is the erroneous presumption</a:t>
            </a:r>
          </a:p>
          <a:p>
            <a:r>
              <a:rPr lang="en-US" sz="1200" b="0" i="0" u="none" strike="noStrike" kern="1200" baseline="0" dirty="0">
                <a:solidFill>
                  <a:schemeClr val="tx1"/>
                </a:solidFill>
                <a:latin typeface="+mn-lt"/>
                <a:ea typeface="+mn-ea"/>
                <a:cs typeface="+mn-cs"/>
              </a:rPr>
              <a:t>that differences in population outcomes can be entirely</a:t>
            </a:r>
          </a:p>
          <a:p>
            <a:r>
              <a:rPr lang="en-US" sz="1200" b="0" i="0" u="none" strike="noStrike" kern="1200" baseline="0" dirty="0">
                <a:solidFill>
                  <a:schemeClr val="tx1"/>
                </a:solidFill>
                <a:latin typeface="+mn-lt"/>
                <a:ea typeface="+mn-ea"/>
                <a:cs typeface="+mn-cs"/>
              </a:rPr>
              <a:t>explained by differences in individual-level characteristics.</a:t>
            </a:r>
          </a:p>
          <a:p>
            <a:r>
              <a:rPr lang="en-US" sz="1200" b="0" i="0" u="none" strike="noStrike" kern="1200" baseline="0" dirty="0">
                <a:solidFill>
                  <a:schemeClr val="tx1"/>
                </a:solidFill>
                <a:latin typeface="+mn-lt"/>
                <a:ea typeface="+mn-ea"/>
                <a:cs typeface="+mn-cs"/>
              </a:rPr>
              <a:t>In the present study, the census-based variables</a:t>
            </a:r>
          </a:p>
          <a:p>
            <a:r>
              <a:rPr lang="en-US" sz="1200" b="0" i="0" u="none" strike="noStrike" kern="1200" baseline="0" dirty="0">
                <a:solidFill>
                  <a:schemeClr val="tx1"/>
                </a:solidFill>
                <a:latin typeface="+mn-lt"/>
                <a:ea typeface="+mn-ea"/>
                <a:cs typeface="+mn-cs"/>
              </a:rPr>
              <a:t>are intended to capture neighborhood or "contextual"</a:t>
            </a:r>
          </a:p>
          <a:p>
            <a:r>
              <a:rPr lang="en-US" sz="1200" b="0" i="0" u="none" strike="noStrike" kern="1200" baseline="0" dirty="0">
                <a:solidFill>
                  <a:schemeClr val="tx1"/>
                </a:solidFill>
                <a:latin typeface="+mn-lt"/>
                <a:ea typeface="+mn-ea"/>
                <a:cs typeface="+mn-cs"/>
              </a:rPr>
              <a:t>effects of SES, and not to stand as proxies for </a:t>
            </a:r>
            <a:r>
              <a:rPr lang="en-US" sz="1200" b="0" i="0" u="none" strike="noStrike" kern="1200" baseline="0" dirty="0" err="1">
                <a:solidFill>
                  <a:schemeClr val="tx1"/>
                </a:solidFill>
                <a:latin typeface="+mn-lt"/>
                <a:ea typeface="+mn-ea"/>
                <a:cs typeface="+mn-cs"/>
              </a:rPr>
              <a:t>personlevel</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SES variables.</a:t>
            </a:r>
          </a:p>
          <a:p>
            <a:endParaRPr lang="en-US" baseline="0" dirty="0"/>
          </a:p>
          <a:p>
            <a:endParaRPr lang="en-US" baseline="0" dirty="0"/>
          </a:p>
          <a:p>
            <a:r>
              <a:rPr lang="en-US" sz="1200" b="0" i="0" u="none" strike="noStrike" kern="1200" baseline="0" dirty="0">
                <a:solidFill>
                  <a:schemeClr val="tx1"/>
                </a:solidFill>
                <a:latin typeface="+mn-lt"/>
                <a:ea typeface="+mn-ea"/>
                <a:cs typeface="+mn-cs"/>
              </a:rPr>
              <a:t>The use of the ecological fallacy in</a:t>
            </a:r>
          </a:p>
          <a:p>
            <a:r>
              <a:rPr lang="en-US" sz="1200" b="0" i="0" u="none" strike="noStrike" kern="1200" baseline="0" dirty="0">
                <a:solidFill>
                  <a:schemeClr val="tx1"/>
                </a:solidFill>
                <a:latin typeface="+mn-lt"/>
                <a:ea typeface="+mn-ea"/>
                <a:cs typeface="+mn-cs"/>
              </a:rPr>
              <a:t>epidemiology also fosters a dismissal of</a:t>
            </a:r>
          </a:p>
          <a:p>
            <a:r>
              <a:rPr lang="en-US" sz="1200" b="0" i="0" u="none" strike="noStrike" kern="1200" baseline="0" dirty="0">
                <a:solidFill>
                  <a:schemeClr val="tx1"/>
                </a:solidFill>
                <a:latin typeface="+mn-lt"/>
                <a:ea typeface="+mn-ea"/>
                <a:cs typeface="+mn-cs"/>
              </a:rPr>
              <a:t>social variables as causal factors in disease.</a:t>
            </a:r>
          </a:p>
          <a:p>
            <a:r>
              <a:rPr lang="en-US" sz="1200" b="0" i="0" u="none" strike="noStrike" kern="1200" baseline="0" dirty="0">
                <a:solidFill>
                  <a:schemeClr val="tx1"/>
                </a:solidFill>
                <a:latin typeface="+mn-lt"/>
                <a:ea typeface="+mn-ea"/>
                <a:cs typeface="+mn-cs"/>
              </a:rPr>
              <a:t>First, as seen above, it leads to a</a:t>
            </a:r>
          </a:p>
          <a:p>
            <a:r>
              <a:rPr lang="en-US" sz="1200" b="0" i="0" u="none" strike="noStrike" kern="1200" baseline="0" dirty="0">
                <a:solidFill>
                  <a:schemeClr val="tx1"/>
                </a:solidFill>
                <a:latin typeface="+mn-lt"/>
                <a:ea typeface="+mn-ea"/>
                <a:cs typeface="+mn-cs"/>
              </a:rPr>
              <a:t>consignment of sociological and anthropological</a:t>
            </a:r>
          </a:p>
          <a:p>
            <a:r>
              <a:rPr lang="en-US" sz="1200" b="0" i="0" u="none" strike="noStrike" kern="1200" baseline="0" dirty="0">
                <a:solidFill>
                  <a:schemeClr val="tx1"/>
                </a:solidFill>
                <a:latin typeface="+mn-lt"/>
                <a:ea typeface="+mn-ea"/>
                <a:cs typeface="+mn-cs"/>
              </a:rPr>
              <a:t>studies to examining impacts on</a:t>
            </a:r>
          </a:p>
          <a:p>
            <a:r>
              <a:rPr lang="en-US" sz="1200" b="0" i="0" u="none" strike="noStrike" kern="1200" baseline="0" dirty="0">
                <a:solidFill>
                  <a:schemeClr val="tx1"/>
                </a:solidFill>
                <a:latin typeface="+mn-lt"/>
                <a:ea typeface="+mn-ea"/>
                <a:cs typeface="+mn-cs"/>
              </a:rPr>
              <a:t>whole societies,2 and it denies that ecological</a:t>
            </a:r>
          </a:p>
          <a:p>
            <a:r>
              <a:rPr lang="en-US" sz="1200" b="0" i="0" u="none" strike="noStrike" kern="1200" baseline="0" dirty="0">
                <a:solidFill>
                  <a:schemeClr val="tx1"/>
                </a:solidFill>
                <a:latin typeface="+mn-lt"/>
                <a:ea typeface="+mn-ea"/>
                <a:cs typeface="+mn-cs"/>
              </a:rPr>
              <a:t>variables can affect individual processes.</a:t>
            </a:r>
          </a:p>
          <a:p>
            <a:r>
              <a:rPr lang="en-US" sz="1200" b="0" i="0" u="none" strike="noStrike" kern="1200" baseline="0" dirty="0">
                <a:solidFill>
                  <a:schemeClr val="tx1"/>
                </a:solidFill>
                <a:latin typeface="+mn-lt"/>
                <a:ea typeface="+mn-ea"/>
                <a:cs typeface="+mn-cs"/>
              </a:rPr>
              <a:t>28 Second, it reinforces an assumption</a:t>
            </a:r>
          </a:p>
          <a:p>
            <a:r>
              <a:rPr lang="en-US" sz="1200" b="0" i="0" u="none" strike="noStrike" kern="1200" baseline="0" dirty="0">
                <a:solidFill>
                  <a:schemeClr val="tx1"/>
                </a:solidFill>
                <a:latin typeface="+mn-lt"/>
                <a:ea typeface="+mn-ea"/>
                <a:cs typeface="+mn-cs"/>
              </a:rPr>
              <a:t>that aggregated variables are</a:t>
            </a:r>
          </a:p>
          <a:p>
            <a:r>
              <a:rPr lang="en-US" sz="1200" b="0" i="0" u="none" strike="noStrike" kern="1200" baseline="0" dirty="0">
                <a:solidFill>
                  <a:schemeClr val="tx1"/>
                </a:solidFill>
                <a:latin typeface="+mn-lt"/>
                <a:ea typeface="+mn-ea"/>
                <a:cs typeface="+mn-cs"/>
              </a:rPr>
              <a:t>substitutes for individual-level variables.</a:t>
            </a:r>
          </a:p>
          <a:p>
            <a:r>
              <a:rPr lang="en-US" sz="1200" b="0" i="0" u="none" strike="noStrike" kern="1200" baseline="0" dirty="0">
                <a:solidFill>
                  <a:schemeClr val="tx1"/>
                </a:solidFill>
                <a:latin typeface="+mn-lt"/>
                <a:ea typeface="+mn-ea"/>
                <a:cs typeface="+mn-cs"/>
              </a:rPr>
              <a:t>Under such an assumption, the potential</a:t>
            </a:r>
          </a:p>
          <a:p>
            <a:r>
              <a:rPr lang="en-US" sz="1200" b="0" i="0" u="none" strike="noStrike" kern="1200" baseline="0" dirty="0">
                <a:solidFill>
                  <a:schemeClr val="tx1"/>
                </a:solidFill>
                <a:latin typeface="+mn-lt"/>
                <a:ea typeface="+mn-ea"/>
                <a:cs typeface="+mn-cs"/>
              </a:rPr>
              <a:t>etiological influence of aggregate-level</a:t>
            </a:r>
          </a:p>
          <a:p>
            <a:r>
              <a:rPr lang="en-US" sz="1200" b="0" i="0" u="none" strike="noStrike" kern="1200" baseline="0" dirty="0">
                <a:solidFill>
                  <a:schemeClr val="tx1"/>
                </a:solidFill>
                <a:latin typeface="+mn-lt"/>
                <a:ea typeface="+mn-ea"/>
                <a:cs typeface="+mn-cs"/>
              </a:rPr>
              <a:t>variables, distinct from the effects of the</a:t>
            </a:r>
          </a:p>
          <a:p>
            <a:r>
              <a:rPr lang="en-US" sz="1200" b="0" i="0" u="none" strike="noStrike" kern="1200" baseline="0" dirty="0">
                <a:solidFill>
                  <a:schemeClr val="tx1"/>
                </a:solidFill>
                <a:latin typeface="+mn-lt"/>
                <a:ea typeface="+mn-ea"/>
                <a:cs typeface="+mn-cs"/>
              </a:rPr>
              <a:t>same measures on an individual level,</a:t>
            </a:r>
          </a:p>
          <a:p>
            <a:r>
              <a:rPr lang="en-US" sz="1200" b="0" i="0" u="none" strike="noStrike" kern="1200" baseline="0" dirty="0">
                <a:solidFill>
                  <a:schemeClr val="tx1"/>
                </a:solidFill>
                <a:latin typeface="+mn-lt"/>
                <a:ea typeface="+mn-ea"/>
                <a:cs typeface="+mn-cs"/>
              </a:rPr>
              <a:t>would not be considered.</a:t>
            </a:r>
            <a:endParaRPr lang="en-US" dirty="0"/>
          </a:p>
          <a:p>
            <a:endParaRPr lang="en-US" dirty="0"/>
          </a:p>
          <a:p>
            <a:r>
              <a:rPr lang="en-US" dirty="0"/>
              <a:t>http://www.ete-online.com/content/11/1/18</a:t>
            </a:r>
          </a:p>
          <a:p>
            <a:endParaRPr lang="en-US" dirty="0"/>
          </a:p>
          <a:p>
            <a:r>
              <a:rPr lang="en-US" dirty="0">
                <a:effectLst/>
              </a:rPr>
              <a:t>ecological study design may also be </a:t>
            </a:r>
            <a:r>
              <a:rPr lang="en-US" dirty="0" err="1">
                <a:effectLst/>
              </a:rPr>
              <a:t>utilised</a:t>
            </a:r>
            <a:r>
              <a:rPr lang="en-US" dirty="0">
                <a:effectLst/>
              </a:rPr>
              <a:t> when the underlying question regards individuals, such as when one is interested in the effects of air quality on health. In this context, ecological studies are potentially susceptible to the “ecological fallacy”; biases that may occur when an observed relationship between aggregated variables differs from the true, i.e. causal, association at an individual level [</a:t>
            </a:r>
            <a:r>
              <a:rPr lang="en-US" dirty="0">
                <a:effectLst/>
                <a:hlinkClick r:id="rId3" action="ppaction://hlinkfile"/>
              </a:rPr>
              <a:t>2</a:t>
            </a:r>
            <a:r>
              <a:rPr lang="en-US" dirty="0">
                <a:effectLst/>
              </a:rPr>
              <a:t>]. Indeed, since Robinson in 1950 showed that correlations on an individual level can differ markedly from those on an aggregate, ecological level, epidemiological textbooks, papers and courses have warned us about the dangers of this ecological fallacy [</a:t>
            </a:r>
            <a:r>
              <a:rPr lang="en-US" dirty="0">
                <a:effectLst/>
                <a:hlinkClick r:id="rId4" action="ppaction://hlinkfile"/>
              </a:rPr>
              <a:t>3</a:t>
            </a:r>
            <a:r>
              <a:rPr lang="en-US" dirty="0">
                <a:effectLst/>
              </a:rPr>
              <a:t>,</a:t>
            </a:r>
            <a:r>
              <a:rPr lang="en-US" dirty="0">
                <a:effectLst/>
                <a:hlinkClick r:id="rId5" action="ppaction://hlinkfile"/>
              </a:rPr>
              <a:t>4</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59</a:t>
            </a:fld>
            <a:endParaRPr lang="en-US"/>
          </a:p>
        </p:txBody>
      </p:sp>
    </p:spTree>
    <p:extLst>
      <p:ext uri="{BB962C8B-B14F-4D97-AF65-F5344CB8AC3E}">
        <p14:creationId xmlns:p14="http://schemas.microsoft.com/office/powerpoint/2010/main" val="2213843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However, product</a:t>
            </a:r>
          </a:p>
          <a:p>
            <a:r>
              <a:rPr lang="en-US" sz="1200" b="0" i="0" u="none" strike="noStrike" kern="1200" baseline="0" dirty="0">
                <a:solidFill>
                  <a:schemeClr val="tx1"/>
                </a:solidFill>
                <a:latin typeface="+mn-lt"/>
                <a:ea typeface="+mn-ea"/>
                <a:cs typeface="+mn-cs"/>
              </a:rPr>
              <a:t>diversity alone is not enough: </a:t>
            </a:r>
            <a:r>
              <a:rPr lang="en-US" sz="1200" b="0" i="0" u="none" strike="noStrike" kern="1200" baseline="0" dirty="0" err="1">
                <a:solidFill>
                  <a:schemeClr val="tx1"/>
                </a:solidFill>
                <a:latin typeface="+mn-lt"/>
                <a:ea typeface="+mn-ea"/>
                <a:cs typeface="+mn-cs"/>
              </a:rPr>
              <a:t>preexposure</a:t>
            </a:r>
            <a:r>
              <a:rPr lang="en-US" sz="1200" b="0" i="0" u="none" strike="noStrike" kern="1200" baseline="0" dirty="0">
                <a:solidFill>
                  <a:schemeClr val="tx1"/>
                </a:solidFill>
                <a:latin typeface="+mn-lt"/>
                <a:ea typeface="+mn-ea"/>
                <a:cs typeface="+mn-cs"/>
              </a:rPr>
              <a:t> prophylaxis</a:t>
            </a:r>
          </a:p>
          <a:p>
            <a:r>
              <a:rPr lang="en-US" sz="1200" b="0" i="0" u="none" strike="noStrike" kern="1200" baseline="0" dirty="0">
                <a:solidFill>
                  <a:schemeClr val="tx1"/>
                </a:solidFill>
                <a:latin typeface="+mn-lt"/>
                <a:ea typeface="+mn-ea"/>
                <a:cs typeface="+mn-cs"/>
              </a:rPr>
              <a:t>implementation requires careful attention to</a:t>
            </a:r>
          </a:p>
          <a:p>
            <a:r>
              <a:rPr lang="en-US" sz="1200" b="0" i="0" u="none" strike="noStrike" kern="1200" baseline="0" dirty="0">
                <a:solidFill>
                  <a:schemeClr val="tx1"/>
                </a:solidFill>
                <a:latin typeface="+mn-lt"/>
                <a:ea typeface="+mn-ea"/>
                <a:cs typeface="+mn-cs"/>
              </a:rPr>
              <a:t>both women’s preferences and powerful social forces</a:t>
            </a:r>
          </a:p>
          <a:p>
            <a:r>
              <a:rPr lang="en-US" sz="1200" b="0" i="0" u="none" strike="noStrike" kern="1200" baseline="0" dirty="0">
                <a:solidFill>
                  <a:schemeClr val="tx1"/>
                </a:solidFill>
                <a:latin typeface="+mn-lt"/>
                <a:ea typeface="+mn-ea"/>
                <a:cs typeface="+mn-cs"/>
              </a:rPr>
              <a:t>at play. Without developing implementation strategies</a:t>
            </a:r>
          </a:p>
          <a:p>
            <a:r>
              <a:rPr lang="en-US" sz="1200" b="0" i="0" u="none" strike="noStrike" kern="1200" baseline="0" dirty="0">
                <a:solidFill>
                  <a:schemeClr val="tx1"/>
                </a:solidFill>
                <a:latin typeface="+mn-lt"/>
                <a:ea typeface="+mn-ea"/>
                <a:cs typeface="+mn-cs"/>
              </a:rPr>
              <a:t>that incorporate an individual’s sexual health goals</a:t>
            </a:r>
          </a:p>
          <a:p>
            <a:r>
              <a:rPr lang="en-US" sz="1200" b="0" i="0" u="none" strike="noStrike" kern="1200" baseline="0" dirty="0">
                <a:solidFill>
                  <a:schemeClr val="tx1"/>
                </a:solidFill>
                <a:latin typeface="+mn-lt"/>
                <a:ea typeface="+mn-ea"/>
                <a:cs typeface="+mn-cs"/>
              </a:rPr>
              <a:t>and the context of her community and greater structural</a:t>
            </a:r>
          </a:p>
          <a:p>
            <a:r>
              <a:rPr lang="en-US" sz="1200" b="0" i="0" u="none" strike="noStrike" kern="1200" baseline="0" dirty="0">
                <a:solidFill>
                  <a:schemeClr val="tx1"/>
                </a:solidFill>
                <a:latin typeface="+mn-lt"/>
                <a:ea typeface="+mn-ea"/>
                <a:cs typeface="+mn-cs"/>
              </a:rPr>
              <a:t>environment (Fig. 1), the full potential of </a:t>
            </a:r>
            <a:r>
              <a:rPr lang="en-US" sz="1200" b="0" i="0" u="none" strike="noStrike" kern="1200" baseline="0" dirty="0" err="1">
                <a:solidFill>
                  <a:schemeClr val="tx1"/>
                </a:solidFill>
                <a:latin typeface="+mn-lt"/>
                <a:ea typeface="+mn-ea"/>
                <a:cs typeface="+mn-cs"/>
              </a:rPr>
              <a:t>preexposure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prophylaxis’ effect is unlikely to be realized.</a:t>
            </a:r>
          </a:p>
          <a:p>
            <a:r>
              <a:rPr lang="en-US" sz="1200" b="0" i="0" u="none" strike="noStrike" kern="1200" baseline="0" dirty="0">
                <a:solidFill>
                  <a:schemeClr val="tx1"/>
                </a:solidFill>
                <a:latin typeface="+mn-lt"/>
                <a:ea typeface="+mn-ea"/>
                <a:cs typeface="+mn-cs"/>
              </a:rPr>
              <a:t>The implications of negative </a:t>
            </a:r>
            <a:r>
              <a:rPr lang="en-US" sz="1200" b="0" i="0" u="none" strike="noStrike" kern="1200" baseline="0" dirty="0" err="1">
                <a:solidFill>
                  <a:schemeClr val="tx1"/>
                </a:solidFill>
                <a:latin typeface="+mn-lt"/>
                <a:ea typeface="+mn-ea"/>
                <a:cs typeface="+mn-cs"/>
              </a:rPr>
              <a:t>preexposure</a:t>
            </a:r>
            <a:r>
              <a:rPr lang="en-US" sz="1200" b="0" i="0" u="none" strike="noStrike" kern="1200" baseline="0" dirty="0">
                <a:solidFill>
                  <a:schemeClr val="tx1"/>
                </a:solidFill>
                <a:latin typeface="+mn-lt"/>
                <a:ea typeface="+mn-ea"/>
                <a:cs typeface="+mn-cs"/>
              </a:rPr>
              <a:t> prophylaxis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62</a:t>
            </a:fld>
            <a:endParaRPr lang="en-US"/>
          </a:p>
        </p:txBody>
      </p:sp>
    </p:spTree>
    <p:extLst>
      <p:ext uri="{BB962C8B-B14F-4D97-AF65-F5344CB8AC3E}">
        <p14:creationId xmlns:p14="http://schemas.microsoft.com/office/powerpoint/2010/main" val="3005786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Underscores interconnections between question you ask and how you interpret it</a:t>
            </a:r>
          </a:p>
        </p:txBody>
      </p:sp>
      <p:sp>
        <p:nvSpPr>
          <p:cNvPr id="4" name="Slide Number Placeholder 3"/>
          <p:cNvSpPr>
            <a:spLocks noGrp="1"/>
          </p:cNvSpPr>
          <p:nvPr>
            <p:ph type="sldNum" sz="quarter" idx="5"/>
          </p:nvPr>
        </p:nvSpPr>
        <p:spPr/>
        <p:txBody>
          <a:bodyPr/>
          <a:lstStyle/>
          <a:p>
            <a:fld id="{928FBF37-A851-443F-A285-0BCB279049FF}" type="slidenum">
              <a:rPr lang="en-US" smtClean="0"/>
              <a:t>63</a:t>
            </a:fld>
            <a:endParaRPr lang="en-US"/>
          </a:p>
        </p:txBody>
      </p:sp>
    </p:spTree>
    <p:extLst>
      <p:ext uri="{BB962C8B-B14F-4D97-AF65-F5344CB8AC3E}">
        <p14:creationId xmlns:p14="http://schemas.microsoft.com/office/powerpoint/2010/main" val="207030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FBF37-A851-443F-A285-0BCB279049FF}" type="slidenum">
              <a:rPr lang="en-US" smtClean="0"/>
              <a:t>7</a:t>
            </a:fld>
            <a:endParaRPr lang="en-US"/>
          </a:p>
        </p:txBody>
      </p:sp>
    </p:spTree>
    <p:extLst>
      <p:ext uri="{BB962C8B-B14F-4D97-AF65-F5344CB8AC3E}">
        <p14:creationId xmlns:p14="http://schemas.microsoft.com/office/powerpoint/2010/main" val="3583430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730D4C60-9A5A-4757-939E-C11FBF5DB014}" type="slidenum">
              <a:rPr lang="en-US" altLang="en-US" smtClean="0">
                <a:solidFill>
                  <a:prstClr val="black"/>
                </a:solidFill>
              </a:rPr>
              <a:pPr eaLnBrk="1" hangingPunct="1"/>
              <a:t>64</a:t>
            </a:fld>
            <a:endParaRPr lang="en-US" altLang="en-US">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dirty="0"/>
              <a:t>Need to understand sociohistorical context </a:t>
            </a:r>
          </a:p>
        </p:txBody>
      </p:sp>
    </p:spTree>
    <p:extLst>
      <p:ext uri="{BB962C8B-B14F-4D97-AF65-F5344CB8AC3E}">
        <p14:creationId xmlns:p14="http://schemas.microsoft.com/office/powerpoint/2010/main" val="33961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next</a:t>
            </a:r>
            <a:r>
              <a:rPr lang="en-US" baseline="0" dirty="0"/>
              <a:t> few weeks will help you do this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12</a:t>
            </a:fld>
            <a:endParaRPr lang="en-US"/>
          </a:p>
        </p:txBody>
      </p:sp>
    </p:spTree>
    <p:extLst>
      <p:ext uri="{BB962C8B-B14F-4D97-AF65-F5344CB8AC3E}">
        <p14:creationId xmlns:p14="http://schemas.microsoft.com/office/powerpoint/2010/main" val="78872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Underscores interconnections between question you ask and how you interpret it</a:t>
            </a:r>
          </a:p>
        </p:txBody>
      </p:sp>
      <p:sp>
        <p:nvSpPr>
          <p:cNvPr id="4" name="Slide Number Placeholder 3"/>
          <p:cNvSpPr>
            <a:spLocks noGrp="1"/>
          </p:cNvSpPr>
          <p:nvPr>
            <p:ph type="sldNum" sz="quarter" idx="5"/>
          </p:nvPr>
        </p:nvSpPr>
        <p:spPr/>
        <p:txBody>
          <a:bodyPr/>
          <a:lstStyle/>
          <a:p>
            <a:fld id="{928FBF37-A851-443F-A285-0BCB279049FF}" type="slidenum">
              <a:rPr lang="en-US" smtClean="0"/>
              <a:t>14</a:t>
            </a:fld>
            <a:endParaRPr lang="en-US"/>
          </a:p>
        </p:txBody>
      </p:sp>
    </p:spTree>
    <p:extLst>
      <p:ext uri="{BB962C8B-B14F-4D97-AF65-F5344CB8AC3E}">
        <p14:creationId xmlns:p14="http://schemas.microsoft.com/office/powerpoint/2010/main" val="124916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4396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89038" y="657225"/>
            <a:ext cx="4570412" cy="3429000"/>
          </a:xfrm>
          <a:noFill/>
          <a:ln>
            <a:solidFill>
              <a:srgbClr val="000000"/>
            </a:solidFill>
            <a:miter lim="800000"/>
            <a:headEnd/>
            <a:tailEnd/>
          </a:ln>
        </p:spPr>
      </p:sp>
      <p:sp>
        <p:nvSpPr>
          <p:cNvPr id="22530" name="Rectangle 3"/>
          <p:cNvSpPr>
            <a:spLocks noGrp="1" noChangeArrowheads="1"/>
          </p:cNvSpPr>
          <p:nvPr>
            <p:ph type="body" idx="1"/>
          </p:nvPr>
        </p:nvSpPr>
        <p:spPr>
          <a:xfrm>
            <a:off x="686421" y="4342464"/>
            <a:ext cx="5485158" cy="4114487"/>
          </a:xfrm>
        </p:spPr>
        <p:txBody>
          <a:bodyPr/>
          <a:lstStyle/>
          <a:p>
            <a:pPr marL="297543" indent="-297543">
              <a:buFontTx/>
              <a:buChar char="•"/>
            </a:pPr>
            <a:r>
              <a:rPr lang="en-US" dirty="0"/>
              <a:t>The Revitalization Act of 1993 mandated, for the first time, the inclusion of women and minorities in research funded by The National Institutes of Health. Before then, medical researchers – working on every scientific stage from early discovery to clinical trials – were encouraged to include women but, as it was never enforced, they rarely did. Male mice were almost exclusively used in laboratory experiments. In fact, before 1990, the term “women’s health” was limited primarily to reproductive health. To the extent there was any interest at all in the field, it was in terms of family planning, maternal and child health, and abortion. While these are important aspects of women’s health, they are not the drivers of the women’s health field, which, thanks to the Revitalization Act now connotes the overall health of women, including an acknowledgement of sex differences in the physiology of men and women down to the molecular level.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20</a:t>
            </a:fld>
            <a:endParaRPr lang="en-US"/>
          </a:p>
        </p:txBody>
      </p:sp>
    </p:spTree>
    <p:extLst>
      <p:ext uri="{BB962C8B-B14F-4D97-AF65-F5344CB8AC3E}">
        <p14:creationId xmlns:p14="http://schemas.microsoft.com/office/powerpoint/2010/main" val="146990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4"/>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solidFill>
                  <a:prstClr val="black"/>
                </a:solidFill>
              </a:rPr>
              <a:pPr>
                <a:defRPr/>
              </a:pPr>
              <a:t>1/31/2021</a:t>
            </a:fld>
            <a:endParaRPr lang="en-US">
              <a:solidFill>
                <a:prstClr val="black"/>
              </a:solidFill>
            </a:endParaRPr>
          </a:p>
        </p:txBody>
      </p:sp>
      <p:sp>
        <p:nvSpPr>
          <p:cNvPr id="5" name="Footer Placeholder 4"/>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0795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solidFill>
                  <a:prstClr val="black"/>
                </a:solidFill>
              </a:rPr>
              <a:pPr>
                <a:defRPr/>
              </a:pPr>
              <a:t>1/31/2021</a:t>
            </a:fld>
            <a:endParaRPr lang="en-US">
              <a:solidFill>
                <a:prstClr val="black"/>
              </a:solidFill>
            </a:endParaRPr>
          </a:p>
        </p:txBody>
      </p:sp>
      <p:sp>
        <p:nvSpPr>
          <p:cNvPr id="5" name="Footer Placeholder 4"/>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471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solidFill>
                  <a:prstClr val="black"/>
                </a:solidFill>
              </a:rPr>
              <a:pPr>
                <a:defRPr/>
              </a:pPr>
              <a:t>1/31/2021</a:t>
            </a:fld>
            <a:endParaRPr lang="en-US">
              <a:solidFill>
                <a:prstClr val="black"/>
              </a:solidFill>
            </a:endParaRPr>
          </a:p>
        </p:txBody>
      </p:sp>
      <p:sp>
        <p:nvSpPr>
          <p:cNvPr id="5" name="Footer Placeholder 4"/>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846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5" y="481016"/>
            <a:ext cx="7248525" cy="5900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
          <p:cNvSpPr>
            <a:spLocks noGrp="1" noChangeArrowheads="1"/>
          </p:cNvSpPr>
          <p:nvPr>
            <p:ph type="sldNum" sz="quarter" idx="10"/>
          </p:nvPr>
        </p:nvSpPr>
        <p:spPr>
          <a:xfrm>
            <a:off x="8458202" y="6613529"/>
            <a:ext cx="517525" cy="244475"/>
          </a:xfrm>
          <a:prstGeom prst="rect">
            <a:avLst/>
          </a:prstGeom>
          <a:ln/>
        </p:spPr>
        <p:txBody>
          <a:bodyPr/>
          <a:lstStyle>
            <a:lvl1pPr>
              <a:defRPr/>
            </a:lvl1pPr>
          </a:lstStyle>
          <a:p>
            <a:pPr>
              <a:defRPr/>
            </a:pPr>
            <a:fld id="{5884051E-9D28-4C97-ADB1-223A01D6F1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75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4"/>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1/31/2021</a:t>
            </a:fld>
            <a:endParaRPr lang="en-US">
              <a:solidFill>
                <a:prstClr val="black"/>
              </a:solidFill>
            </a:endParaRPr>
          </a:p>
        </p:txBody>
      </p:sp>
      <p:sp>
        <p:nvSpPr>
          <p:cNvPr id="5" name="Footer Placeholder 4"/>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22931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9"/>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9429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1/31/2021</a:t>
            </a:fld>
            <a:endParaRPr lang="en-US">
              <a:solidFill>
                <a:prstClr val="black"/>
              </a:solidFill>
            </a:endParaRPr>
          </a:p>
        </p:txBody>
      </p:sp>
      <p:sp>
        <p:nvSpPr>
          <p:cNvPr id="5" name="Footer Placeholder 4"/>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7813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1/31/2021</a:t>
            </a:fld>
            <a:endParaRPr lang="en-US">
              <a:solidFill>
                <a:prstClr val="black"/>
              </a:solidFill>
            </a:endParaRPr>
          </a:p>
        </p:txBody>
      </p:sp>
      <p:sp>
        <p:nvSpPr>
          <p:cNvPr id="6" name="Footer Placeholder 5"/>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0585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1/31/2021</a:t>
            </a:fld>
            <a:endParaRPr lang="en-US">
              <a:solidFill>
                <a:prstClr val="black"/>
              </a:solidFill>
            </a:endParaRPr>
          </a:p>
        </p:txBody>
      </p:sp>
      <p:sp>
        <p:nvSpPr>
          <p:cNvPr id="8" name="Footer Placeholder 7"/>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68047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1/31/2021</a:t>
            </a:fld>
            <a:endParaRPr lang="en-US">
              <a:solidFill>
                <a:prstClr val="black"/>
              </a:solidFill>
            </a:endParaRPr>
          </a:p>
        </p:txBody>
      </p:sp>
      <p:sp>
        <p:nvSpPr>
          <p:cNvPr id="4" name="Footer Placeholder 3"/>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72294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1/31/2021</a:t>
            </a:fld>
            <a:endParaRPr lang="en-US">
              <a:solidFill>
                <a:prstClr val="black"/>
              </a:solidFill>
            </a:endParaRPr>
          </a:p>
        </p:txBody>
      </p:sp>
      <p:sp>
        <p:nvSpPr>
          <p:cNvPr id="3" name="Footer Placeholder 2"/>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7285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9"/>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56943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1/31/2021</a:t>
            </a:fld>
            <a:endParaRPr lang="en-US">
              <a:solidFill>
                <a:prstClr val="black"/>
              </a:solidFill>
            </a:endParaRPr>
          </a:p>
        </p:txBody>
      </p:sp>
      <p:sp>
        <p:nvSpPr>
          <p:cNvPr id="6" name="Footer Placeholder 5"/>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35884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1/31/2021</a:t>
            </a:fld>
            <a:endParaRPr lang="en-US">
              <a:solidFill>
                <a:prstClr val="black"/>
              </a:solidFill>
            </a:endParaRPr>
          </a:p>
        </p:txBody>
      </p:sp>
      <p:sp>
        <p:nvSpPr>
          <p:cNvPr id="6" name="Footer Placeholder 5"/>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81164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1/31/2021</a:t>
            </a:fld>
            <a:endParaRPr lang="en-US">
              <a:solidFill>
                <a:prstClr val="black"/>
              </a:solidFill>
            </a:endParaRPr>
          </a:p>
        </p:txBody>
      </p:sp>
      <p:sp>
        <p:nvSpPr>
          <p:cNvPr id="5" name="Footer Placeholder 4"/>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7649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1/31/2021</a:t>
            </a:fld>
            <a:endParaRPr lang="en-US">
              <a:solidFill>
                <a:prstClr val="black"/>
              </a:solidFill>
            </a:endParaRPr>
          </a:p>
        </p:txBody>
      </p:sp>
      <p:sp>
        <p:nvSpPr>
          <p:cNvPr id="5" name="Footer Placeholder 4"/>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3312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a:defRPr/>
            </a:pPr>
            <a:fld id="{5884051E-9D28-4C97-ADB1-223A01D6F1A8}" type="slidenum">
              <a:rPr lang="en-US"/>
              <a:pPr>
                <a:defRPr/>
              </a:pPr>
              <a:t>‹#›</a:t>
            </a:fld>
            <a:endParaRPr lang="en-US"/>
          </a:p>
        </p:txBody>
      </p:sp>
    </p:spTree>
    <p:extLst>
      <p:ext uri="{BB962C8B-B14F-4D97-AF65-F5344CB8AC3E}">
        <p14:creationId xmlns:p14="http://schemas.microsoft.com/office/powerpoint/2010/main" val="322158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solidFill>
                  <a:prstClr val="black"/>
                </a:solidFill>
              </a:rPr>
              <a:pPr>
                <a:defRPr/>
              </a:pPr>
              <a:t>1/31/2021</a:t>
            </a:fld>
            <a:endParaRPr lang="en-US">
              <a:solidFill>
                <a:prstClr val="black"/>
              </a:solidFill>
            </a:endParaRPr>
          </a:p>
        </p:txBody>
      </p:sp>
      <p:sp>
        <p:nvSpPr>
          <p:cNvPr id="5" name="Footer Placeholder 4"/>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1250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solidFill>
                  <a:prstClr val="black"/>
                </a:solidFill>
              </a:rPr>
              <a:pPr>
                <a:defRPr/>
              </a:pPr>
              <a:t>1/31/2021</a:t>
            </a:fld>
            <a:endParaRPr lang="en-US">
              <a:solidFill>
                <a:prstClr val="black"/>
              </a:solidFill>
            </a:endParaRPr>
          </a:p>
        </p:txBody>
      </p:sp>
      <p:sp>
        <p:nvSpPr>
          <p:cNvPr id="6" name="Footer Placeholder 5"/>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8614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solidFill>
                  <a:prstClr val="black"/>
                </a:solidFill>
              </a:rPr>
              <a:pPr>
                <a:defRPr/>
              </a:pPr>
              <a:t>1/31/2021</a:t>
            </a:fld>
            <a:endParaRPr lang="en-US">
              <a:solidFill>
                <a:prstClr val="black"/>
              </a:solidFill>
            </a:endParaRPr>
          </a:p>
        </p:txBody>
      </p:sp>
      <p:sp>
        <p:nvSpPr>
          <p:cNvPr id="8" name="Footer Placeholder 7"/>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64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solidFill>
                  <a:prstClr val="black"/>
                </a:solidFill>
              </a:rPr>
              <a:pPr>
                <a:defRPr/>
              </a:pPr>
              <a:t>1/31/2021</a:t>
            </a:fld>
            <a:endParaRPr lang="en-US">
              <a:solidFill>
                <a:prstClr val="black"/>
              </a:solidFill>
            </a:endParaRPr>
          </a:p>
        </p:txBody>
      </p:sp>
      <p:sp>
        <p:nvSpPr>
          <p:cNvPr id="4" name="Footer Placeholder 3"/>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1584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solidFill>
                  <a:prstClr val="black"/>
                </a:solidFill>
              </a:rPr>
              <a:pPr>
                <a:defRPr/>
              </a:pPr>
              <a:t>1/31/2021</a:t>
            </a:fld>
            <a:endParaRPr lang="en-US">
              <a:solidFill>
                <a:prstClr val="black"/>
              </a:solidFill>
            </a:endParaRPr>
          </a:p>
        </p:txBody>
      </p:sp>
      <p:sp>
        <p:nvSpPr>
          <p:cNvPr id="3" name="Footer Placeholder 2"/>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6922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solidFill>
                  <a:prstClr val="black"/>
                </a:solidFill>
              </a:rPr>
              <a:pPr>
                <a:defRPr/>
              </a:pPr>
              <a:t>1/31/2021</a:t>
            </a:fld>
            <a:endParaRPr lang="en-US">
              <a:solidFill>
                <a:prstClr val="black"/>
              </a:solidFill>
            </a:endParaRPr>
          </a:p>
        </p:txBody>
      </p:sp>
      <p:sp>
        <p:nvSpPr>
          <p:cNvPr id="6" name="Footer Placeholder 5"/>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8469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solidFill>
                  <a:prstClr val="black"/>
                </a:solidFill>
              </a:rPr>
              <a:pPr>
                <a:defRPr/>
              </a:pPr>
              <a:t>1/31/2021</a:t>
            </a:fld>
            <a:endParaRPr lang="en-US">
              <a:solidFill>
                <a:prstClr val="black"/>
              </a:solidFill>
            </a:endParaRPr>
          </a:p>
        </p:txBody>
      </p:sp>
      <p:sp>
        <p:nvSpPr>
          <p:cNvPr id="6" name="Footer Placeholder 5"/>
          <p:cNvSpPr>
            <a:spLocks noGrp="1"/>
          </p:cNvSpPr>
          <p:nvPr>
            <p:ph type="ftr" sz="quarter" idx="11"/>
          </p:nvPr>
        </p:nvSpPr>
        <p:spPr>
          <a:xfrm>
            <a:off x="0" y="6096004"/>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117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30" name="TextBox 10"/>
          <p:cNvSpPr txBox="1">
            <a:spLocks noChangeArrowheads="1"/>
          </p:cNvSpPr>
          <p:nvPr/>
        </p:nvSpPr>
        <p:spPr bwMode="auto">
          <a:xfrm>
            <a:off x="152400" y="6335714"/>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800" b="1" dirty="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2"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007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2"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85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EE04C-7B21-4C86-BC1A-B623C6120402}"/>
              </a:ext>
            </a:extLst>
          </p:cNvPr>
          <p:cNvSpPr>
            <a:spLocks noGrp="1"/>
          </p:cNvSpPr>
          <p:nvPr>
            <p:ph type="ctrTitle"/>
          </p:nvPr>
        </p:nvSpPr>
        <p:spPr>
          <a:xfrm>
            <a:off x="-609600" y="1349378"/>
            <a:ext cx="10363200" cy="1470025"/>
          </a:xfrm>
        </p:spPr>
        <p:txBody>
          <a:bodyPr/>
          <a:lstStyle/>
          <a:p>
            <a:r>
              <a:rPr lang="en-US" b="1" dirty="0"/>
              <a:t>Bringing it together: </a:t>
            </a:r>
            <a:br>
              <a:rPr lang="en-US" b="1" dirty="0"/>
            </a:br>
            <a:r>
              <a:rPr lang="en-US" b="1" dirty="0"/>
              <a:t>Applying the socioecological model in clinical and translational research</a:t>
            </a:r>
            <a:endParaRPr lang="en-US" dirty="0"/>
          </a:p>
        </p:txBody>
      </p:sp>
      <p:sp>
        <p:nvSpPr>
          <p:cNvPr id="7" name="Subtitle 6">
            <a:extLst>
              <a:ext uri="{FF2B5EF4-FFF2-40B4-BE49-F238E27FC236}">
                <a16:creationId xmlns:a16="http://schemas.microsoft.com/office/drawing/2014/main" id="{3848B825-4A21-4CD9-AD99-BF5525EDEA83}"/>
              </a:ext>
            </a:extLst>
          </p:cNvPr>
          <p:cNvSpPr>
            <a:spLocks noGrp="1"/>
          </p:cNvSpPr>
          <p:nvPr>
            <p:ph type="subTitle" idx="1"/>
          </p:nvPr>
        </p:nvSpPr>
        <p:spPr/>
        <p:txBody>
          <a:bodyPr/>
          <a:lstStyle/>
          <a:p>
            <a:r>
              <a:rPr lang="en-US" dirty="0"/>
              <a:t>Christine Dehlendorf, MD MAS</a:t>
            </a:r>
          </a:p>
          <a:p>
            <a:r>
              <a:rPr lang="en-US" dirty="0"/>
              <a:t>Safyer McKenzie-Sampson, MSc</a:t>
            </a:r>
          </a:p>
        </p:txBody>
      </p:sp>
    </p:spTree>
    <p:extLst>
      <p:ext uri="{BB962C8B-B14F-4D97-AF65-F5344CB8AC3E}">
        <p14:creationId xmlns:p14="http://schemas.microsoft.com/office/powerpoint/2010/main" val="5925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dirty="0"/>
              <a:t>Incorporating the SEM Model</a:t>
            </a:r>
          </a:p>
        </p:txBody>
      </p:sp>
      <p:sp>
        <p:nvSpPr>
          <p:cNvPr id="5" name="Content Placeholder 4"/>
          <p:cNvSpPr>
            <a:spLocks noGrp="1"/>
          </p:cNvSpPr>
          <p:nvPr>
            <p:ph idx="1"/>
          </p:nvPr>
        </p:nvSpPr>
        <p:spPr>
          <a:xfrm>
            <a:off x="440377" y="1652652"/>
            <a:ext cx="8229600" cy="4525963"/>
          </a:xfrm>
        </p:spPr>
        <p:txBody>
          <a:bodyPr/>
          <a:lstStyle/>
          <a:p>
            <a:r>
              <a:rPr lang="en-US" dirty="0"/>
              <a:t>Specify contextual relationships:</a:t>
            </a:r>
          </a:p>
          <a:p>
            <a:pPr lvl="1"/>
            <a:r>
              <a:rPr lang="en-US" dirty="0"/>
              <a:t>Ensures that ecologic thinking is incorporated into research question and design</a:t>
            </a:r>
          </a:p>
          <a:p>
            <a:pPr lvl="1"/>
            <a:r>
              <a:rPr lang="en-US" dirty="0"/>
              <a:t>Provides clarity into pathways being investigated and how they relate to other influences</a:t>
            </a:r>
          </a:p>
          <a:p>
            <a:pPr lvl="1"/>
            <a:endParaRPr lang="en-US" dirty="0"/>
          </a:p>
        </p:txBody>
      </p:sp>
    </p:spTree>
    <p:extLst>
      <p:ext uri="{BB962C8B-B14F-4D97-AF65-F5344CB8AC3E}">
        <p14:creationId xmlns:p14="http://schemas.microsoft.com/office/powerpoint/2010/main" val="352964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2" y="838200"/>
            <a:ext cx="7481095" cy="4419600"/>
          </a:xfrm>
          <a:prstGeom prst="rect">
            <a:avLst/>
          </a:prstGeom>
        </p:spPr>
      </p:pic>
    </p:spTree>
    <p:extLst>
      <p:ext uri="{BB962C8B-B14F-4D97-AF65-F5344CB8AC3E}">
        <p14:creationId xmlns:p14="http://schemas.microsoft.com/office/powerpoint/2010/main" val="87723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100">
                <a:solidFill>
                  <a:srgbClr val="999999"/>
                </a:solidFill>
                <a:latin typeface="Helvetica" charset="0"/>
              </a:rPr>
              <a:t>Date of download:  2/9/2015</a:t>
            </a: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10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0" y="692151"/>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00">
                <a:latin typeface="Helvetica" charset="0"/>
              </a:rPr>
              <a:t>From: </a:t>
            </a:r>
            <a:r>
              <a:rPr lang="en-US" altLang="en-US" sz="1300" b="1">
                <a:latin typeface="Helvetica" charset="0"/>
              </a:rPr>
              <a:t>Mechanisms for Racial and Ethnic Disparities in Glycemic Control in Middle-aged and Older Americans in the Health and Retirement Study</a:t>
            </a:r>
          </a:p>
        </p:txBody>
      </p:sp>
      <p:cxnSp>
        <p:nvCxnSpPr>
          <p:cNvPr id="14342" name="Straight Connector 8"/>
          <p:cNvCxnSpPr>
            <a:cxnSpLocks noChangeShapeType="1"/>
          </p:cNvCxnSpPr>
          <p:nvPr/>
        </p:nvCxnSpPr>
        <p:spPr bwMode="auto">
          <a:xfrm flipV="1">
            <a:off x="0" y="6215066"/>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1"/>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Helvetica" charset="0"/>
              </a:rPr>
              <a:t>Arch Intern Med. 2007;167(17):1853-1860. doi:10.1001/archinte.167.17.1853</a:t>
            </a:r>
          </a:p>
        </p:txBody>
      </p:sp>
      <p:sp>
        <p:nvSpPr>
          <p:cNvPr id="14344" name="Text Placeholder 2"/>
          <p:cNvSpPr txBox="1">
            <a:spLocks/>
          </p:cNvSpPr>
          <p:nvPr/>
        </p:nvSpPr>
        <p:spPr bwMode="auto">
          <a:xfrm>
            <a:off x="29029" y="5897563"/>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solidFill>
                  <a:schemeClr val="bg1"/>
                </a:solidFill>
                <a:latin typeface="Helvetica" charset="0"/>
              </a:rPr>
              <a:t>Hypothesized mechanisms for racial/ethnic disparities in glycemic control. HbA</a:t>
            </a:r>
            <a:r>
              <a:rPr lang="en-US" altLang="en-US" sz="1200" baseline="-25000" dirty="0">
                <a:solidFill>
                  <a:schemeClr val="bg1"/>
                </a:solidFill>
                <a:latin typeface="Helvetica" charset="0"/>
              </a:rPr>
              <a:t>1c</a:t>
            </a:r>
            <a:r>
              <a:rPr lang="en-US" altLang="en-US" sz="1200" dirty="0">
                <a:solidFill>
                  <a:schemeClr val="bg1"/>
                </a:solidFill>
                <a:latin typeface="Helvetica" charset="0"/>
              </a:rPr>
              <a:t> indicates hemoglobin A</a:t>
            </a:r>
            <a:r>
              <a:rPr lang="en-US" altLang="en-US" sz="1200" baseline="-25000" dirty="0">
                <a:solidFill>
                  <a:schemeClr val="bg1"/>
                </a:solidFill>
                <a:latin typeface="Helvetica" charset="0"/>
              </a:rPr>
              <a:t>1c</a:t>
            </a:r>
            <a:r>
              <a:rPr lang="en-US" altLang="en-US" sz="1200" dirty="0">
                <a:solidFill>
                  <a:schemeClr val="bg1"/>
                </a:solidFill>
                <a:latin typeface="Helvetica" charset="0"/>
              </a:rPr>
              <a:t>.
</a:t>
            </a:r>
          </a:p>
        </p:txBody>
      </p:sp>
      <p:sp>
        <p:nvSpPr>
          <p:cNvPr id="14345" name="TextBox 11"/>
          <p:cNvSpPr txBox="1">
            <a:spLocks noChangeArrowheads="1"/>
          </p:cNvSpPr>
          <p:nvPr/>
        </p:nvSpPr>
        <p:spPr bwMode="auto">
          <a:xfrm>
            <a:off x="29029" y="5553075"/>
            <a:ext cx="9144000" cy="24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solidFill>
                  <a:schemeClr val="bg1"/>
                </a:solidFill>
              </a:rPr>
              <a:t>Figure Legend: </a:t>
            </a:r>
          </a:p>
        </p:txBody>
      </p:sp>
      <p:cxnSp>
        <p:nvCxnSpPr>
          <p:cNvPr id="14346" name="Straight Connector 5"/>
          <p:cNvCxnSpPr>
            <a:cxnSpLocks noChangeShapeType="1"/>
          </p:cNvCxnSpPr>
          <p:nvPr/>
        </p:nvCxnSpPr>
        <p:spPr bwMode="auto">
          <a:xfrm>
            <a:off x="0" y="666751"/>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27001"/>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3" y="1685780"/>
            <a:ext cx="3892689" cy="411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1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D737-E2E0-4766-A865-6B40E3A5A54A}"/>
              </a:ext>
            </a:extLst>
          </p:cNvPr>
          <p:cNvSpPr>
            <a:spLocks noGrp="1"/>
          </p:cNvSpPr>
          <p:nvPr>
            <p:ph type="title"/>
          </p:nvPr>
        </p:nvSpPr>
        <p:spPr>
          <a:xfrm>
            <a:off x="195943" y="380769"/>
            <a:ext cx="8752114" cy="1143000"/>
          </a:xfrm>
        </p:spPr>
        <p:txBody>
          <a:bodyPr/>
          <a:lstStyle/>
          <a:p>
            <a:r>
              <a:rPr lang="en-US" dirty="0"/>
              <a:t>Avoid the Pitfalls of Decontextualized Research Questions</a:t>
            </a:r>
          </a:p>
        </p:txBody>
      </p:sp>
      <p:sp>
        <p:nvSpPr>
          <p:cNvPr id="3" name="Content Placeholder 2">
            <a:extLst>
              <a:ext uri="{FF2B5EF4-FFF2-40B4-BE49-F238E27FC236}">
                <a16:creationId xmlns:a16="http://schemas.microsoft.com/office/drawing/2014/main" id="{6DBF9F7A-E8F7-47AD-BC87-B03E8DC56D34}"/>
              </a:ext>
            </a:extLst>
          </p:cNvPr>
          <p:cNvSpPr>
            <a:spLocks noGrp="1"/>
          </p:cNvSpPr>
          <p:nvPr>
            <p:ph idx="1"/>
          </p:nvPr>
        </p:nvSpPr>
        <p:spPr>
          <a:xfrm>
            <a:off x="457200" y="2122715"/>
            <a:ext cx="8229600" cy="4166738"/>
          </a:xfrm>
        </p:spPr>
        <p:txBody>
          <a:bodyPr/>
          <a:lstStyle/>
          <a:p>
            <a:pPr>
              <a:spcAft>
                <a:spcPts val="1200"/>
              </a:spcAft>
            </a:pPr>
            <a:r>
              <a:rPr lang="en-US" sz="2800" dirty="0"/>
              <a:t>Focusing in on behavior change or health care delivery without consideration of contextual factors</a:t>
            </a:r>
          </a:p>
          <a:p>
            <a:pPr>
              <a:spcAft>
                <a:spcPts val="1200"/>
              </a:spcAft>
            </a:pPr>
            <a:r>
              <a:rPr lang="en-US" sz="2800" dirty="0"/>
              <a:t>Overestimating the conclusions you can draw from a narrow research question</a:t>
            </a:r>
          </a:p>
          <a:p>
            <a:pPr>
              <a:spcAft>
                <a:spcPts val="1200"/>
              </a:spcAft>
            </a:pPr>
            <a:r>
              <a:rPr lang="en-US" sz="2800" dirty="0"/>
              <a:t>Exacerbating inequalities by not considering how flexible resources will contribute to who benefits from your work</a:t>
            </a:r>
          </a:p>
        </p:txBody>
      </p:sp>
    </p:spTree>
    <p:extLst>
      <p:ext uri="{BB962C8B-B14F-4D97-AF65-F5344CB8AC3E}">
        <p14:creationId xmlns:p14="http://schemas.microsoft.com/office/powerpoint/2010/main" val="241061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C41A-6427-4CA1-93AB-7B4280A06E9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867BEA7-7EA4-4F36-9212-3320252FD149}"/>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74D3928-26FA-49AC-AE93-24CD1B0227C5}"/>
              </a:ext>
            </a:extLst>
          </p:cNvPr>
          <p:cNvPicPr>
            <a:picLocks noChangeAspect="1"/>
          </p:cNvPicPr>
          <p:nvPr/>
        </p:nvPicPr>
        <p:blipFill>
          <a:blip r:embed="rId3"/>
          <a:stretch>
            <a:fillRect/>
          </a:stretch>
        </p:blipFill>
        <p:spPr>
          <a:xfrm>
            <a:off x="238125" y="213632"/>
            <a:ext cx="8667750" cy="5924550"/>
          </a:xfrm>
          <a:prstGeom prst="rect">
            <a:avLst/>
          </a:prstGeom>
        </p:spPr>
      </p:pic>
      <p:sp>
        <p:nvSpPr>
          <p:cNvPr id="5" name="Rectangle 4">
            <a:extLst>
              <a:ext uri="{FF2B5EF4-FFF2-40B4-BE49-F238E27FC236}">
                <a16:creationId xmlns:a16="http://schemas.microsoft.com/office/drawing/2014/main" id="{737A5E80-4652-4232-BE7F-C450548DA743}"/>
              </a:ext>
            </a:extLst>
          </p:cNvPr>
          <p:cNvSpPr/>
          <p:nvPr/>
        </p:nvSpPr>
        <p:spPr>
          <a:xfrm>
            <a:off x="783771" y="4988378"/>
            <a:ext cx="7935686" cy="6613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8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BiDil</a:t>
            </a:r>
            <a:r>
              <a:rPr lang="en-US" dirty="0"/>
              <a:t>: A cautionary tale</a:t>
            </a:r>
          </a:p>
        </p:txBody>
      </p:sp>
      <p:sp>
        <p:nvSpPr>
          <p:cNvPr id="5" name="Content Placeholder 4"/>
          <p:cNvSpPr>
            <a:spLocks noGrp="1"/>
          </p:cNvSpPr>
          <p:nvPr>
            <p:ph idx="1"/>
          </p:nvPr>
        </p:nvSpPr>
        <p:spPr>
          <a:xfrm>
            <a:off x="457200" y="1143002"/>
            <a:ext cx="8229600" cy="4525963"/>
          </a:xfrm>
        </p:spPr>
        <p:txBody>
          <a:bodyPr/>
          <a:lstStyle/>
          <a:p>
            <a:r>
              <a:rPr lang="en-US" sz="2800" dirty="0"/>
              <a:t>Trial in only African Americans found a benefit with hydralazine/</a:t>
            </a:r>
            <a:r>
              <a:rPr lang="en-US" sz="2800" dirty="0" err="1"/>
              <a:t>isosorbide</a:t>
            </a:r>
            <a:r>
              <a:rPr lang="en-US" sz="2800" dirty="0"/>
              <a:t> </a:t>
            </a:r>
            <a:r>
              <a:rPr lang="en-US" sz="2800" dirty="0" err="1"/>
              <a:t>dinitrate</a:t>
            </a:r>
            <a:endParaRPr lang="en-US" sz="2800" dirty="0"/>
          </a:p>
          <a:p>
            <a:pPr marL="0" indent="0">
              <a:buNone/>
            </a:pPr>
            <a:endParaRPr lang="en-US" sz="900" dirty="0"/>
          </a:p>
          <a:p>
            <a:r>
              <a:rPr lang="en-US" sz="2800" dirty="0"/>
              <a:t>FDA approved combination ONLY for African Americans</a:t>
            </a:r>
          </a:p>
          <a:p>
            <a:pPr marL="0" indent="0">
              <a:buNone/>
            </a:pPr>
            <a:endParaRPr lang="en-US" sz="900" dirty="0"/>
          </a:p>
          <a:p>
            <a:r>
              <a:rPr lang="en-US" sz="2800" dirty="0"/>
              <a:t>Lead to outcry about presumption of genetic differences </a:t>
            </a:r>
          </a:p>
          <a:p>
            <a:pPr lvl="1"/>
            <a:r>
              <a:rPr lang="en-US" sz="2400" dirty="0"/>
              <a:t>Potential for this type of approach to increase health disparities</a:t>
            </a:r>
          </a:p>
          <a:p>
            <a:pPr lvl="1"/>
            <a:r>
              <a:rPr lang="en-US" sz="2400" dirty="0"/>
              <a:t>(Consider how relates to other examples of using race in clinical decision making)</a:t>
            </a:r>
          </a:p>
          <a:p>
            <a:pPr lvl="1"/>
            <a:endParaRPr lang="en-US" dirty="0"/>
          </a:p>
          <a:p>
            <a:endParaRPr lang="en-US" dirty="0"/>
          </a:p>
        </p:txBody>
      </p:sp>
    </p:spTree>
    <p:extLst>
      <p:ext uri="{BB962C8B-B14F-4D97-AF65-F5344CB8AC3E}">
        <p14:creationId xmlns:p14="http://schemas.microsoft.com/office/powerpoint/2010/main" val="298228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FAD6E-D76A-404D-880C-5879CAA3EBB6}"/>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F7CF4D71-8E29-418C-B58D-7B3A058C91AB}"/>
              </a:ext>
            </a:extLst>
          </p:cNvPr>
          <p:cNvSpPr>
            <a:spLocks noGrp="1"/>
          </p:cNvSpPr>
          <p:nvPr>
            <p:ph idx="1"/>
          </p:nvPr>
        </p:nvSpPr>
        <p:spPr/>
        <p:txBody>
          <a:bodyPr/>
          <a:lstStyle/>
          <a:p>
            <a:pPr marL="0" indent="0">
              <a:buNone/>
            </a:pPr>
            <a:endParaRPr lang="en-US" dirty="0"/>
          </a:p>
        </p:txBody>
      </p:sp>
      <p:pic>
        <p:nvPicPr>
          <p:cNvPr id="6" name="Picture 5">
            <a:extLst>
              <a:ext uri="{FF2B5EF4-FFF2-40B4-BE49-F238E27FC236}">
                <a16:creationId xmlns:a16="http://schemas.microsoft.com/office/drawing/2014/main" id="{F1D1F3EE-224B-4883-9CE4-D26496464E40}"/>
              </a:ext>
            </a:extLst>
          </p:cNvPr>
          <p:cNvPicPr>
            <a:picLocks noChangeAspect="1"/>
          </p:cNvPicPr>
          <p:nvPr/>
        </p:nvPicPr>
        <p:blipFill>
          <a:blip r:embed="rId2"/>
          <a:stretch>
            <a:fillRect/>
          </a:stretch>
        </p:blipFill>
        <p:spPr>
          <a:xfrm>
            <a:off x="310664" y="712557"/>
            <a:ext cx="8522672" cy="4802641"/>
          </a:xfrm>
          <a:prstGeom prst="rect">
            <a:avLst/>
          </a:prstGeom>
        </p:spPr>
      </p:pic>
    </p:spTree>
    <p:extLst>
      <p:ext uri="{BB962C8B-B14F-4D97-AF65-F5344CB8AC3E}">
        <p14:creationId xmlns:p14="http://schemas.microsoft.com/office/powerpoint/2010/main" val="210183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866B20-CC9B-43B8-AA36-EADD01134568}"/>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B0569936-9143-48EC-833B-7C2B2794F9D0}"/>
              </a:ext>
            </a:extLst>
          </p:cNvPr>
          <p:cNvSpPr>
            <a:spLocks noGrp="1"/>
          </p:cNvSpPr>
          <p:nvPr>
            <p:ph idx="1"/>
          </p:nvPr>
        </p:nvSpPr>
        <p:spPr>
          <a:xfrm>
            <a:off x="457200" y="1253974"/>
            <a:ext cx="8229600" cy="4525963"/>
          </a:xfrm>
        </p:spPr>
        <p:txBody>
          <a:bodyPr/>
          <a:lstStyle/>
          <a:p>
            <a:r>
              <a:rPr lang="en-US" dirty="0"/>
              <a:t>To apply the socioecological model and understanding of the fundamental causes of racism and SES to:</a:t>
            </a:r>
          </a:p>
          <a:p>
            <a:pPr lvl="1"/>
            <a:r>
              <a:rPr lang="en-US" dirty="0"/>
              <a:t>Identification of research questions</a:t>
            </a:r>
          </a:p>
          <a:p>
            <a:pPr lvl="1"/>
            <a:r>
              <a:rPr lang="en-US" b="1" u="sng" dirty="0"/>
              <a:t>Methods selection</a:t>
            </a:r>
          </a:p>
          <a:p>
            <a:pPr lvl="1"/>
            <a:r>
              <a:rPr lang="en-US" dirty="0"/>
              <a:t>Analysis</a:t>
            </a:r>
          </a:p>
          <a:p>
            <a:pPr lvl="1"/>
            <a:r>
              <a:rPr lang="en-US" dirty="0"/>
              <a:t>Interpretation</a:t>
            </a:r>
          </a:p>
          <a:p>
            <a:pPr lvl="1"/>
            <a:r>
              <a:rPr lang="en-US" dirty="0"/>
              <a:t>Dissemination</a:t>
            </a:r>
          </a:p>
        </p:txBody>
      </p:sp>
    </p:spTree>
    <p:extLst>
      <p:ext uri="{BB962C8B-B14F-4D97-AF65-F5344CB8AC3E}">
        <p14:creationId xmlns:p14="http://schemas.microsoft.com/office/powerpoint/2010/main" val="83025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1A6D-2BC8-4AA3-B809-ED782F3574D0}"/>
              </a:ext>
            </a:extLst>
          </p:cNvPr>
          <p:cNvSpPr>
            <a:spLocks noGrp="1"/>
          </p:cNvSpPr>
          <p:nvPr>
            <p:ph type="title"/>
          </p:nvPr>
        </p:nvSpPr>
        <p:spPr>
          <a:xfrm>
            <a:off x="457200" y="315459"/>
            <a:ext cx="8229600" cy="1143000"/>
          </a:xfrm>
        </p:spPr>
        <p:txBody>
          <a:bodyPr/>
          <a:lstStyle/>
          <a:p>
            <a:r>
              <a:rPr lang="en-US" dirty="0"/>
              <a:t>Methodologic Considerations</a:t>
            </a:r>
          </a:p>
        </p:txBody>
      </p:sp>
      <p:sp>
        <p:nvSpPr>
          <p:cNvPr id="4" name="Content Placeholder 3">
            <a:extLst>
              <a:ext uri="{FF2B5EF4-FFF2-40B4-BE49-F238E27FC236}">
                <a16:creationId xmlns:a16="http://schemas.microsoft.com/office/drawing/2014/main" id="{12733855-9240-4445-92A2-341B6F386229}"/>
              </a:ext>
            </a:extLst>
          </p:cNvPr>
          <p:cNvSpPr>
            <a:spLocks noGrp="1"/>
          </p:cNvSpPr>
          <p:nvPr>
            <p:ph idx="1"/>
          </p:nvPr>
        </p:nvSpPr>
        <p:spPr/>
        <p:txBody>
          <a:bodyPr/>
          <a:lstStyle/>
          <a:p>
            <a:pPr>
              <a:spcAft>
                <a:spcPts val="1200"/>
              </a:spcAft>
            </a:pPr>
            <a:r>
              <a:rPr lang="en-US" dirty="0"/>
              <a:t>Recruitment and retention of diverse populations</a:t>
            </a:r>
          </a:p>
          <a:p>
            <a:pPr>
              <a:spcAft>
                <a:spcPts val="1200"/>
              </a:spcAft>
            </a:pPr>
            <a:r>
              <a:rPr lang="en-US" dirty="0"/>
              <a:t>Development and training of research teams</a:t>
            </a:r>
          </a:p>
          <a:p>
            <a:pPr>
              <a:spcAft>
                <a:spcPts val="1200"/>
              </a:spcAft>
            </a:pPr>
            <a:r>
              <a:rPr lang="en-US" dirty="0"/>
              <a:t>Appropriate measurement of sociodemographic and contextual characteristics</a:t>
            </a:r>
          </a:p>
          <a:p>
            <a:endParaRPr lang="en-US" dirty="0"/>
          </a:p>
        </p:txBody>
      </p:sp>
    </p:spTree>
    <p:extLst>
      <p:ext uri="{BB962C8B-B14F-4D97-AF65-F5344CB8AC3E}">
        <p14:creationId xmlns:p14="http://schemas.microsoft.com/office/powerpoint/2010/main" val="75415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685800" y="381000"/>
            <a:ext cx="7772400" cy="762000"/>
          </a:xfrm>
          <a:prstGeom prst="rect">
            <a:avLst/>
          </a:prstGeom>
          <a:noFill/>
          <a:ln>
            <a:miter lim="800000"/>
            <a:headEnd/>
            <a:tailEnd/>
          </a:ln>
        </p:spPr>
        <p:txBody>
          <a:bodyPr/>
          <a:lstStyle/>
          <a:p>
            <a:pPr eaLnBrk="1" hangingPunct="1"/>
            <a:r>
              <a:rPr lang="en-US" sz="4000" b="1" dirty="0">
                <a:solidFill>
                  <a:schemeClr val="bg1"/>
                </a:solidFill>
              </a:rPr>
              <a:t>Methods: Recruitment and Retention</a:t>
            </a:r>
          </a:p>
        </p:txBody>
      </p:sp>
      <p:sp>
        <p:nvSpPr>
          <p:cNvPr id="21506" name="Rectangle 3"/>
          <p:cNvSpPr>
            <a:spLocks noGrp="1" noChangeArrowheads="1"/>
          </p:cNvSpPr>
          <p:nvPr>
            <p:ph type="body" idx="4294967295"/>
          </p:nvPr>
        </p:nvSpPr>
        <p:spPr bwMode="auto">
          <a:xfrm>
            <a:off x="381000" y="1765300"/>
            <a:ext cx="8382000" cy="4038600"/>
          </a:xfrm>
          <a:prstGeom prst="rect">
            <a:avLst/>
          </a:prstGeom>
          <a:noFill/>
          <a:ln>
            <a:miter lim="800000"/>
            <a:headEnd/>
            <a:tailEnd/>
          </a:ln>
        </p:spPr>
        <p:txBody>
          <a:bodyPr/>
          <a:lstStyle/>
          <a:p>
            <a:pPr eaLnBrk="1" hangingPunct="1"/>
            <a:r>
              <a:rPr lang="en-US" dirty="0">
                <a:solidFill>
                  <a:schemeClr val="bg1"/>
                </a:solidFill>
                <a:latin typeface="+mj-lt"/>
              </a:rPr>
              <a:t>1993 NIH Revitalization Act: Women and  minorities must be included in clinical research supported by NIH</a:t>
            </a:r>
          </a:p>
          <a:p>
            <a:pPr marL="0" indent="0" eaLnBrk="1" hangingPunct="1">
              <a:buNone/>
            </a:pPr>
            <a:endParaRPr lang="en-US" dirty="0">
              <a:solidFill>
                <a:schemeClr val="bg1"/>
              </a:solidFill>
              <a:latin typeface="+mj-lt"/>
            </a:endParaRPr>
          </a:p>
          <a:p>
            <a:pPr eaLnBrk="1" hangingPunct="1"/>
            <a:r>
              <a:rPr lang="en-US" dirty="0">
                <a:solidFill>
                  <a:schemeClr val="bg1"/>
                </a:solidFill>
                <a:latin typeface="+mj-lt"/>
              </a:rPr>
              <a:t>Sufficient numbers to allow valid evaluation of differences for major groups</a:t>
            </a:r>
          </a:p>
        </p:txBody>
      </p:sp>
    </p:spTree>
    <p:extLst>
      <p:ext uri="{BB962C8B-B14F-4D97-AF65-F5344CB8AC3E}">
        <p14:creationId xmlns:p14="http://schemas.microsoft.com/office/powerpoint/2010/main" val="63442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866B20-CC9B-43B8-AA36-EADD01134568}"/>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B0569936-9143-48EC-833B-7C2B2794F9D0}"/>
              </a:ext>
            </a:extLst>
          </p:cNvPr>
          <p:cNvSpPr>
            <a:spLocks noGrp="1"/>
          </p:cNvSpPr>
          <p:nvPr>
            <p:ph idx="1"/>
          </p:nvPr>
        </p:nvSpPr>
        <p:spPr>
          <a:xfrm>
            <a:off x="457200" y="1253974"/>
            <a:ext cx="8229600" cy="4525963"/>
          </a:xfrm>
        </p:spPr>
        <p:txBody>
          <a:bodyPr/>
          <a:lstStyle/>
          <a:p>
            <a:r>
              <a:rPr lang="en-US" dirty="0"/>
              <a:t>To apply the socioecological model and understanding of the fundamental causes of racism and SES to:</a:t>
            </a:r>
          </a:p>
          <a:p>
            <a:pPr lvl="1"/>
            <a:r>
              <a:rPr lang="en-US" dirty="0"/>
              <a:t>Identification of research questions</a:t>
            </a:r>
          </a:p>
          <a:p>
            <a:pPr lvl="1"/>
            <a:r>
              <a:rPr lang="en-US" dirty="0"/>
              <a:t>Methods selection</a:t>
            </a:r>
          </a:p>
          <a:p>
            <a:pPr lvl="1"/>
            <a:r>
              <a:rPr lang="en-US" dirty="0"/>
              <a:t>Analysis</a:t>
            </a:r>
          </a:p>
          <a:p>
            <a:pPr lvl="1"/>
            <a:r>
              <a:rPr lang="en-US" dirty="0"/>
              <a:t>Interpretation</a:t>
            </a:r>
          </a:p>
          <a:p>
            <a:pPr lvl="1"/>
            <a:r>
              <a:rPr lang="en-US" dirty="0"/>
              <a:t>Dissemination</a:t>
            </a:r>
          </a:p>
        </p:txBody>
      </p:sp>
    </p:spTree>
    <p:extLst>
      <p:ext uri="{BB962C8B-B14F-4D97-AF65-F5344CB8AC3E}">
        <p14:creationId xmlns:p14="http://schemas.microsoft.com/office/powerpoint/2010/main" val="25432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p:txBody>
          <a:bodyPr/>
          <a:lstStyle/>
          <a:p>
            <a:pPr eaLnBrk="1" hangingPunct="1">
              <a:lnSpc>
                <a:spcPct val="90000"/>
              </a:lnSpc>
            </a:pPr>
            <a:r>
              <a:rPr lang="en-US" dirty="0"/>
              <a:t>Participation of diverse participants ensures that:</a:t>
            </a:r>
          </a:p>
          <a:p>
            <a:pPr lvl="1" eaLnBrk="1" hangingPunct="1">
              <a:lnSpc>
                <a:spcPct val="90000"/>
              </a:lnSpc>
            </a:pPr>
            <a:r>
              <a:rPr lang="en-US" dirty="0"/>
              <a:t>Research findings are generalizable and can be translated into diverse communities </a:t>
            </a:r>
          </a:p>
          <a:p>
            <a:pPr lvl="1" eaLnBrk="1" hangingPunct="1">
              <a:lnSpc>
                <a:spcPct val="90000"/>
              </a:lnSpc>
            </a:pPr>
            <a:r>
              <a:rPr lang="en-US" dirty="0"/>
              <a:t>The benefits of clinical research are broadly distributed</a:t>
            </a:r>
          </a:p>
          <a:p>
            <a:pPr lvl="1" eaLnBrk="1" hangingPunct="1">
              <a:lnSpc>
                <a:spcPct val="90000"/>
              </a:lnSpc>
            </a:pPr>
            <a:r>
              <a:rPr lang="en-US" dirty="0"/>
              <a:t>Disparities can be investigated and understood</a:t>
            </a:r>
          </a:p>
          <a:p>
            <a:pPr lvl="1" eaLnBrk="1" hangingPunct="1">
              <a:lnSpc>
                <a:spcPct val="90000"/>
              </a:lnSpc>
            </a:pPr>
            <a:endParaRPr lang="en-US" dirty="0"/>
          </a:p>
        </p:txBody>
      </p:sp>
    </p:spTree>
    <p:extLst>
      <p:ext uri="{BB962C8B-B14F-4D97-AF65-F5344CB8AC3E}">
        <p14:creationId xmlns:p14="http://schemas.microsoft.com/office/powerpoint/2010/main" val="328634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a:t>Dismal Representation</a:t>
            </a:r>
          </a:p>
        </p:txBody>
      </p:sp>
      <p:sp>
        <p:nvSpPr>
          <p:cNvPr id="23554" name="Rectangle 3"/>
          <p:cNvSpPr>
            <a:spLocks noGrp="1" noChangeArrowheads="1"/>
          </p:cNvSpPr>
          <p:nvPr>
            <p:ph type="body" idx="1"/>
          </p:nvPr>
        </p:nvSpPr>
        <p:spPr bwMode="auto">
          <a:xfrm>
            <a:off x="381000" y="1219200"/>
            <a:ext cx="84582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Jan 2013 review of NCI-sponsored trials </a:t>
            </a:r>
          </a:p>
          <a:p>
            <a:pPr lvl="1"/>
            <a:r>
              <a:rPr lang="en-US" sz="2400" dirty="0"/>
              <a:t>&lt; 100/10,000 cancer trials focused on racial/ethnic marginalized populations</a:t>
            </a:r>
          </a:p>
          <a:p>
            <a:r>
              <a:rPr lang="en-US" sz="2800" dirty="0"/>
              <a:t>Of participants in cancer research, only 10%</a:t>
            </a:r>
            <a:r>
              <a:rPr lang="en-US" sz="2400" dirty="0"/>
              <a:t> </a:t>
            </a:r>
            <a:r>
              <a:rPr lang="en-US" sz="2800" dirty="0"/>
              <a:t>are racialized, while they make up almost 40% of U.S. population</a:t>
            </a:r>
          </a:p>
          <a:p>
            <a:r>
              <a:rPr lang="en-US" sz="2800" dirty="0"/>
              <a:t>Overall, Black and Hispanic people make up 5% and 1% of clinical trial participants</a:t>
            </a:r>
          </a:p>
          <a:p>
            <a:pPr marL="0" indent="0">
              <a:buNone/>
            </a:pPr>
            <a:r>
              <a:rPr lang="en-US" sz="1800" dirty="0"/>
              <a:t>				Chen M. Cancer 2014; 120(7 supple):109-6</a:t>
            </a:r>
          </a:p>
          <a:p>
            <a:pPr algn="r">
              <a:buNone/>
            </a:pPr>
            <a:r>
              <a:rPr lang="en-US" sz="1800" dirty="0"/>
              <a:t>www2.mdanderson.org/cancerwise/2010/03/minority-participation-in-clinical-trials.html </a:t>
            </a:r>
          </a:p>
        </p:txBody>
      </p:sp>
    </p:spTree>
    <p:extLst>
      <p:ext uri="{BB962C8B-B14F-4D97-AF65-F5344CB8AC3E}">
        <p14:creationId xmlns:p14="http://schemas.microsoft.com/office/powerpoint/2010/main" val="415949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endParaRPr lang="en-US" sz="1400" dirty="0"/>
          </a:p>
        </p:txBody>
      </p:sp>
      <p:sp>
        <p:nvSpPr>
          <p:cNvPr id="21507" name="Rectangle 2"/>
          <p:cNvSpPr>
            <a:spLocks noGrp="1" noChangeArrowheads="1"/>
          </p:cNvSpPr>
          <p:nvPr>
            <p:ph type="title"/>
          </p:nvPr>
        </p:nvSpPr>
        <p:spPr>
          <a:xfrm>
            <a:off x="457200" y="228600"/>
            <a:ext cx="8305800" cy="1143000"/>
          </a:xfrm>
          <a:noFill/>
        </p:spPr>
        <p:txBody>
          <a:bodyPr lIns="90488" tIns="44450" rIns="90488" bIns="44450" anchor="ctr"/>
          <a:lstStyle/>
          <a:p>
            <a:r>
              <a:rPr lang="en-US" sz="4000" dirty="0">
                <a:latin typeface="+mn-lt"/>
              </a:rPr>
              <a:t>Barriers to Participation in Research</a:t>
            </a:r>
            <a:endParaRPr lang="en-US" sz="2800" dirty="0">
              <a:latin typeface="+mn-lt"/>
            </a:endParaRPr>
          </a:p>
        </p:txBody>
      </p:sp>
      <p:sp>
        <p:nvSpPr>
          <p:cNvPr id="21508" name="Rectangle 3"/>
          <p:cNvSpPr>
            <a:spLocks noGrp="1" noChangeArrowheads="1"/>
          </p:cNvSpPr>
          <p:nvPr>
            <p:ph type="body" idx="1"/>
          </p:nvPr>
        </p:nvSpPr>
        <p:spPr>
          <a:xfrm>
            <a:off x="304800" y="1676400"/>
            <a:ext cx="8382000" cy="4648200"/>
          </a:xfrm>
          <a:noFill/>
        </p:spPr>
        <p:txBody>
          <a:bodyPr lIns="90488" tIns="44450" rIns="90488" bIns="44450"/>
          <a:lstStyle/>
          <a:p>
            <a:pPr>
              <a:spcBef>
                <a:spcPts val="600"/>
              </a:spcBef>
            </a:pPr>
            <a:r>
              <a:rPr lang="en-US" sz="3000" dirty="0"/>
              <a:t>Inconvenience</a:t>
            </a:r>
          </a:p>
          <a:p>
            <a:pPr>
              <a:spcBef>
                <a:spcPts val="600"/>
              </a:spcBef>
            </a:pPr>
            <a:r>
              <a:rPr lang="en-US" sz="3000" dirty="0"/>
              <a:t>Lack of transportation</a:t>
            </a:r>
          </a:p>
          <a:p>
            <a:pPr>
              <a:spcBef>
                <a:spcPts val="600"/>
              </a:spcBef>
            </a:pPr>
            <a:r>
              <a:rPr lang="en-US" sz="3000" dirty="0"/>
              <a:t>Caregiver obligations</a:t>
            </a:r>
          </a:p>
          <a:p>
            <a:pPr>
              <a:spcBef>
                <a:spcPts val="600"/>
              </a:spcBef>
            </a:pPr>
            <a:r>
              <a:rPr lang="en-US" sz="3000" dirty="0"/>
              <a:t>Distrust of doctors, researchers, institutions</a:t>
            </a:r>
          </a:p>
          <a:p>
            <a:pPr>
              <a:spcBef>
                <a:spcPts val="600"/>
              </a:spcBef>
            </a:pPr>
            <a:r>
              <a:rPr lang="en-US" sz="3000" dirty="0"/>
              <a:t>Lack of information</a:t>
            </a:r>
          </a:p>
          <a:p>
            <a:pPr>
              <a:spcBef>
                <a:spcPts val="600"/>
              </a:spcBef>
            </a:pPr>
            <a:r>
              <a:rPr lang="en-US" sz="3000" dirty="0"/>
              <a:t>Lack of outreach</a:t>
            </a:r>
          </a:p>
          <a:p>
            <a:pPr>
              <a:lnSpc>
                <a:spcPct val="80000"/>
              </a:lnSpc>
              <a:buFont typeface="Monotype Sorts" charset="0"/>
              <a:buNone/>
            </a:pPr>
            <a:endParaRPr lang="en-US" sz="1400" dirty="0"/>
          </a:p>
          <a:p>
            <a:pPr marL="0" indent="0">
              <a:lnSpc>
                <a:spcPct val="80000"/>
              </a:lnSpc>
              <a:buNone/>
            </a:pPr>
            <a:endParaRPr lang="en-US" sz="3000" dirty="0">
              <a:latin typeface="Times New Roman" charset="0"/>
            </a:endParaRPr>
          </a:p>
        </p:txBody>
      </p:sp>
    </p:spTree>
    <p:extLst>
      <p:ext uri="{BB962C8B-B14F-4D97-AF65-F5344CB8AC3E}">
        <p14:creationId xmlns:p14="http://schemas.microsoft.com/office/powerpoint/2010/main" val="28376190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1143000"/>
          </a:xfrm>
        </p:spPr>
        <p:txBody>
          <a:bodyPr/>
          <a:lstStyle/>
          <a:p>
            <a:r>
              <a:rPr lang="en-US" dirty="0"/>
              <a:t>Differences in Willingness to Participate in Research</a:t>
            </a:r>
          </a:p>
        </p:txBody>
      </p:sp>
      <p:sp>
        <p:nvSpPr>
          <p:cNvPr id="5" name="Content Placeholder 4"/>
          <p:cNvSpPr>
            <a:spLocks noGrp="1"/>
          </p:cNvSpPr>
          <p:nvPr>
            <p:ph idx="1"/>
          </p:nvPr>
        </p:nvSpPr>
        <p:spPr/>
        <p:txBody>
          <a:bodyPr/>
          <a:lstStyle/>
          <a:p>
            <a:endParaRPr lang="en-US" dirty="0"/>
          </a:p>
        </p:txBody>
      </p:sp>
      <p:pic>
        <p:nvPicPr>
          <p:cNvPr id="72706" name="Picture 2" descr="C:\Users\cdehlendorf\AppData\Local\Microsoft\Windows\Temporary Internet Files\Content.IE5\O5IBMG1L\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477000" cy="4622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6451704"/>
            <a:ext cx="3962400" cy="369332"/>
          </a:xfrm>
          <a:prstGeom prst="rect">
            <a:avLst/>
          </a:prstGeom>
          <a:noFill/>
        </p:spPr>
        <p:txBody>
          <a:bodyPr wrap="square" rtlCol="0">
            <a:spAutoFit/>
          </a:bodyPr>
          <a:lstStyle/>
          <a:p>
            <a:r>
              <a:rPr lang="en-US" dirty="0" err="1"/>
              <a:t>Braunstein</a:t>
            </a:r>
            <a:r>
              <a:rPr lang="en-US" dirty="0"/>
              <a:t>, Medicine (Baltimore), 2008</a:t>
            </a:r>
          </a:p>
        </p:txBody>
      </p:sp>
    </p:spTree>
    <p:extLst>
      <p:ext uri="{BB962C8B-B14F-4D97-AF65-F5344CB8AC3E}">
        <p14:creationId xmlns:p14="http://schemas.microsoft.com/office/powerpoint/2010/main" val="27237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Perceived Risk with Research</a:t>
            </a:r>
          </a:p>
        </p:txBody>
      </p:sp>
      <p:sp>
        <p:nvSpPr>
          <p:cNvPr id="5" name="Content Placeholder 4"/>
          <p:cNvSpPr>
            <a:spLocks noGrp="1"/>
          </p:cNvSpPr>
          <p:nvPr>
            <p:ph idx="1"/>
          </p:nvPr>
        </p:nvSpPr>
        <p:spPr/>
        <p:txBody>
          <a:bodyPr/>
          <a:lstStyle/>
          <a:p>
            <a:endParaRPr lang="en-US" dirty="0"/>
          </a:p>
        </p:txBody>
      </p:sp>
      <p:pic>
        <p:nvPicPr>
          <p:cNvPr id="73730" name="Picture 2" descr="C:\Users\cdehlendorf\AppData\Local\Microsoft\Windows\Temporary Internet Files\Content.IE5\TZXR7F38\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914" y="1295400"/>
            <a:ext cx="6629400" cy="4582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6451704"/>
            <a:ext cx="3962400" cy="369332"/>
          </a:xfrm>
          <a:prstGeom prst="rect">
            <a:avLst/>
          </a:prstGeom>
          <a:noFill/>
        </p:spPr>
        <p:txBody>
          <a:bodyPr wrap="square" rtlCol="0">
            <a:spAutoFit/>
          </a:bodyPr>
          <a:lstStyle/>
          <a:p>
            <a:r>
              <a:rPr lang="en-US" dirty="0"/>
              <a:t>Braunstein, Medicine (Baltimore), 2008</a:t>
            </a:r>
          </a:p>
        </p:txBody>
      </p:sp>
    </p:spTree>
    <p:extLst>
      <p:ext uri="{BB962C8B-B14F-4D97-AF65-F5344CB8AC3E}">
        <p14:creationId xmlns:p14="http://schemas.microsoft.com/office/powerpoint/2010/main" val="370288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Lack of Access to and Information about Research</a:t>
            </a:r>
          </a:p>
        </p:txBody>
      </p:sp>
      <p:sp>
        <p:nvSpPr>
          <p:cNvPr id="5" name="Content Placeholder 4"/>
          <p:cNvSpPr>
            <a:spLocks noGrp="1"/>
          </p:cNvSpPr>
          <p:nvPr>
            <p:ph idx="1"/>
          </p:nvPr>
        </p:nvSpPr>
        <p:spPr>
          <a:xfrm>
            <a:off x="457200" y="1828800"/>
            <a:ext cx="8229600" cy="4525963"/>
          </a:xfrm>
        </p:spPr>
        <p:txBody>
          <a:bodyPr/>
          <a:lstStyle/>
          <a:p>
            <a:r>
              <a:rPr lang="en-US" dirty="0"/>
              <a:t>Clinical trials often not available at safety net institutions or publicized in low income/communities of color</a:t>
            </a:r>
          </a:p>
          <a:p>
            <a:r>
              <a:rPr lang="en-US" dirty="0"/>
              <a:t>Differential recruitment by study staff</a:t>
            </a:r>
          </a:p>
          <a:p>
            <a:r>
              <a:rPr lang="en-US" dirty="0"/>
              <a:t>Overly rigid exclusion criteria</a:t>
            </a:r>
          </a:p>
          <a:p>
            <a:endParaRPr lang="en-US" dirty="0"/>
          </a:p>
          <a:p>
            <a:endParaRPr lang="en-US" dirty="0"/>
          </a:p>
        </p:txBody>
      </p:sp>
    </p:spTree>
    <p:extLst>
      <p:ext uri="{BB962C8B-B14F-4D97-AF65-F5344CB8AC3E}">
        <p14:creationId xmlns:p14="http://schemas.microsoft.com/office/powerpoint/2010/main" val="1656261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4000" dirty="0">
                <a:solidFill>
                  <a:schemeClr val="bg1"/>
                </a:solidFill>
              </a:rPr>
              <a:t>How Do We Address Barriers?</a:t>
            </a:r>
            <a:endParaRPr lang="en-US" sz="2800" dirty="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a:solidFill>
                  <a:schemeClr val="bg1"/>
                </a:solidFill>
              </a:rPr>
              <a:t>Need to budget time and effort </a:t>
            </a:r>
          </a:p>
          <a:p>
            <a:pPr eaLnBrk="1" hangingPunct="1"/>
            <a:r>
              <a:rPr lang="en-US" dirty="0">
                <a:solidFill>
                  <a:schemeClr val="bg1"/>
                </a:solidFill>
              </a:rPr>
              <a:t>Engage with the community</a:t>
            </a:r>
          </a:p>
          <a:p>
            <a:pPr lvl="1" eaLnBrk="1" hangingPunct="1"/>
            <a:r>
              <a:rPr lang="en-US" dirty="0">
                <a:solidFill>
                  <a:schemeClr val="bg1"/>
                </a:solidFill>
              </a:rPr>
              <a:t>Enhance relevance of research </a:t>
            </a:r>
          </a:p>
          <a:p>
            <a:pPr lvl="1" eaLnBrk="1" hangingPunct="1"/>
            <a:r>
              <a:rPr lang="en-US" dirty="0">
                <a:solidFill>
                  <a:schemeClr val="bg1"/>
                </a:solidFill>
              </a:rPr>
              <a:t>Develop trust</a:t>
            </a:r>
          </a:p>
          <a:p>
            <a:pPr lvl="1" eaLnBrk="1" hangingPunct="1"/>
            <a:r>
              <a:rPr lang="en-US" dirty="0">
                <a:solidFill>
                  <a:schemeClr val="bg1"/>
                </a:solidFill>
              </a:rPr>
              <a:t>Disseminate information</a:t>
            </a:r>
          </a:p>
          <a:p>
            <a:pPr eaLnBrk="1" hangingPunct="1"/>
            <a:r>
              <a:rPr lang="en-US" dirty="0">
                <a:solidFill>
                  <a:schemeClr val="bg1"/>
                </a:solidFill>
              </a:rPr>
              <a:t>Make research accessible</a:t>
            </a:r>
          </a:p>
          <a:p>
            <a:pPr eaLnBrk="1" hangingPunct="1">
              <a:lnSpc>
                <a:spcPct val="30000"/>
              </a:lnSpc>
              <a:buFont typeface="Monotype Sorts" pitchFamily="2" charset="2"/>
              <a:buNone/>
            </a:pPr>
            <a:endParaRPr lang="en-US" sz="2000" b="1" dirty="0"/>
          </a:p>
        </p:txBody>
      </p:sp>
    </p:spTree>
    <p:extLst>
      <p:ext uri="{BB962C8B-B14F-4D97-AF65-F5344CB8AC3E}">
        <p14:creationId xmlns:p14="http://schemas.microsoft.com/office/powerpoint/2010/main" val="1097697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4000" dirty="0">
                <a:solidFill>
                  <a:schemeClr val="bg1"/>
                </a:solidFill>
              </a:rPr>
              <a:t>How Do We Address Barriers?</a:t>
            </a:r>
            <a:endParaRPr lang="en-US" sz="2800" dirty="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a:solidFill>
                  <a:schemeClr val="bg1"/>
                </a:solidFill>
              </a:rPr>
              <a:t>Provide adequate financial incentives</a:t>
            </a:r>
          </a:p>
          <a:p>
            <a:pPr eaLnBrk="1" hangingPunct="1"/>
            <a:r>
              <a:rPr lang="en-US" dirty="0">
                <a:solidFill>
                  <a:schemeClr val="bg1"/>
                </a:solidFill>
              </a:rPr>
              <a:t>Multiple methods of recruitment are higher yield</a:t>
            </a:r>
          </a:p>
          <a:p>
            <a:pPr eaLnBrk="1" hangingPunct="1"/>
            <a:r>
              <a:rPr lang="en-US" dirty="0">
                <a:solidFill>
                  <a:schemeClr val="bg1"/>
                </a:solidFill>
              </a:rPr>
              <a:t>Use personal contacts </a:t>
            </a:r>
          </a:p>
          <a:p>
            <a:pPr eaLnBrk="1" hangingPunct="1"/>
            <a:r>
              <a:rPr lang="en-US" dirty="0">
                <a:solidFill>
                  <a:schemeClr val="bg1"/>
                </a:solidFill>
              </a:rPr>
              <a:t>Employ culturally sensitive (and pretested) recruitment methods</a:t>
            </a:r>
          </a:p>
          <a:p>
            <a:pPr eaLnBrk="1" hangingPunct="1"/>
            <a:r>
              <a:rPr lang="en-US" dirty="0">
                <a:solidFill>
                  <a:schemeClr val="bg1"/>
                </a:solidFill>
              </a:rPr>
              <a:t>Monitor recruitment and adjust as necessary</a:t>
            </a:r>
          </a:p>
          <a:p>
            <a:pPr eaLnBrk="1" hangingPunct="1"/>
            <a:r>
              <a:rPr lang="en-US" dirty="0">
                <a:solidFill>
                  <a:schemeClr val="bg1"/>
                </a:solidFill>
              </a:rPr>
              <a:t>Feed results back to the community</a:t>
            </a:r>
          </a:p>
          <a:p>
            <a:pPr eaLnBrk="1" hangingPunct="1"/>
            <a:endParaRPr lang="en-US" dirty="0">
              <a:solidFill>
                <a:schemeClr val="bg1"/>
              </a:solidFill>
            </a:endParaRPr>
          </a:p>
          <a:p>
            <a:pPr eaLnBrk="1" hangingPunct="1">
              <a:lnSpc>
                <a:spcPct val="30000"/>
              </a:lnSpc>
              <a:buFont typeface="Monotype Sorts" pitchFamily="2" charset="2"/>
              <a:buNone/>
            </a:pPr>
            <a:endParaRPr lang="en-US" sz="2000" b="1" dirty="0"/>
          </a:p>
        </p:txBody>
      </p:sp>
    </p:spTree>
    <p:extLst>
      <p:ext uri="{BB962C8B-B14F-4D97-AF65-F5344CB8AC3E}">
        <p14:creationId xmlns:p14="http://schemas.microsoft.com/office/powerpoint/2010/main" val="13604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28</a:t>
            </a:fld>
            <a:endParaRPr lang="en-US" sz="1400"/>
          </a:p>
        </p:txBody>
      </p:sp>
      <p:sp>
        <p:nvSpPr>
          <p:cNvPr id="46083" name="Rectangle 2"/>
          <p:cNvSpPr>
            <a:spLocks noGrp="1" noChangeArrowheads="1"/>
          </p:cNvSpPr>
          <p:nvPr>
            <p:ph type="title"/>
          </p:nvPr>
        </p:nvSpPr>
        <p:spPr>
          <a:xfrm>
            <a:off x="228600" y="457200"/>
            <a:ext cx="8382000" cy="1143000"/>
          </a:xfrm>
        </p:spPr>
        <p:txBody>
          <a:bodyPr/>
          <a:lstStyle/>
          <a:p>
            <a:pPr>
              <a:lnSpc>
                <a:spcPct val="80000"/>
              </a:lnSpc>
            </a:pPr>
            <a:r>
              <a:rPr lang="en-US" sz="4000" dirty="0">
                <a:latin typeface="+mn-lt"/>
              </a:rPr>
              <a:t>Considerations for Retention</a:t>
            </a:r>
          </a:p>
        </p:txBody>
      </p:sp>
      <p:sp>
        <p:nvSpPr>
          <p:cNvPr id="46084" name="Rectangle 3"/>
          <p:cNvSpPr>
            <a:spLocks noGrp="1" noChangeArrowheads="1"/>
          </p:cNvSpPr>
          <p:nvPr>
            <p:ph type="body" idx="1"/>
          </p:nvPr>
        </p:nvSpPr>
        <p:spPr>
          <a:xfrm>
            <a:off x="457200" y="1295400"/>
            <a:ext cx="8229600" cy="4495800"/>
          </a:xfrm>
        </p:spPr>
        <p:txBody>
          <a:bodyPr/>
          <a:lstStyle/>
          <a:p>
            <a:pPr>
              <a:lnSpc>
                <a:spcPct val="90000"/>
              </a:lnSpc>
            </a:pPr>
            <a:r>
              <a:rPr lang="en-US" dirty="0"/>
              <a:t>Is the respondent burden reasonable (transportation, poor health)?</a:t>
            </a:r>
          </a:p>
          <a:p>
            <a:pPr marL="0" indent="0">
              <a:lnSpc>
                <a:spcPct val="90000"/>
              </a:lnSpc>
              <a:buNone/>
            </a:pPr>
            <a:endParaRPr lang="en-US" sz="1600" dirty="0"/>
          </a:p>
          <a:p>
            <a:pPr>
              <a:lnSpc>
                <a:spcPct val="90000"/>
              </a:lnSpc>
            </a:pPr>
            <a:r>
              <a:rPr lang="en-US" dirty="0"/>
              <a:t>Are there tangible benefits to participating?</a:t>
            </a:r>
          </a:p>
          <a:p>
            <a:pPr marL="0" indent="0">
              <a:lnSpc>
                <a:spcPct val="90000"/>
              </a:lnSpc>
              <a:buNone/>
            </a:pPr>
            <a:endParaRPr lang="en-US" sz="1600" dirty="0"/>
          </a:p>
          <a:p>
            <a:pPr>
              <a:lnSpc>
                <a:spcPct val="90000"/>
              </a:lnSpc>
            </a:pPr>
            <a:r>
              <a:rPr lang="en-US" dirty="0"/>
              <a:t>Are setting, approach, personnel welcoming?</a:t>
            </a:r>
          </a:p>
          <a:p>
            <a:pPr>
              <a:lnSpc>
                <a:spcPct val="90000"/>
              </a:lnSpc>
            </a:pPr>
            <a:endParaRPr lang="en-US" sz="1600" dirty="0"/>
          </a:p>
          <a:p>
            <a:pPr>
              <a:lnSpc>
                <a:spcPct val="90000"/>
              </a:lnSpc>
            </a:pPr>
            <a:r>
              <a:rPr lang="en-US" dirty="0"/>
              <a:t>Is research relevant and interesting?</a:t>
            </a:r>
          </a:p>
          <a:p>
            <a:pPr marL="0" indent="0">
              <a:lnSpc>
                <a:spcPct val="90000"/>
              </a:lnSpc>
              <a:buNone/>
            </a:pPr>
            <a:endParaRPr lang="en-US" sz="1800" dirty="0"/>
          </a:p>
          <a:p>
            <a:pPr>
              <a:lnSpc>
                <a:spcPct val="90000"/>
              </a:lnSpc>
            </a:pPr>
            <a:r>
              <a:rPr lang="en-US" dirty="0"/>
              <a:t>How can I feed back interim and final results to participants and the communities involved?</a:t>
            </a:r>
            <a:endParaRPr lang="en-US" sz="2800" dirty="0"/>
          </a:p>
          <a:p>
            <a:pPr>
              <a:lnSpc>
                <a:spcPct val="90000"/>
              </a:lnSpc>
            </a:pPr>
            <a:endParaRPr lang="en-US" dirty="0"/>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955998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title" idx="4294967295"/>
          </p:nvPr>
        </p:nvSpPr>
        <p:spPr bwMode="auto">
          <a:xfrm>
            <a:off x="381000" y="381000"/>
            <a:ext cx="7772400" cy="762000"/>
          </a:xfrm>
          <a:prstGeom prst="rect">
            <a:avLst/>
          </a:prstGeom>
          <a:ln>
            <a:miter lim="800000"/>
            <a:headEnd/>
            <a:tailEnd/>
          </a:ln>
        </p:spPr>
        <p:txBody>
          <a:bodyPr/>
          <a:lstStyle/>
          <a:p>
            <a:pPr eaLnBrk="1" hangingPunct="1">
              <a:defRPr/>
            </a:pPr>
            <a:r>
              <a:rPr lang="en-US" dirty="0">
                <a:solidFill>
                  <a:schemeClr val="bg1"/>
                </a:solidFill>
                <a:latin typeface="+mn-lt"/>
              </a:rPr>
              <a:t>Summary of Recruitment and Retention</a:t>
            </a:r>
          </a:p>
        </p:txBody>
      </p:sp>
      <p:sp>
        <p:nvSpPr>
          <p:cNvPr id="203778" name="Rectangle 3"/>
          <p:cNvSpPr>
            <a:spLocks noGrp="1" noChangeArrowheads="1"/>
          </p:cNvSpPr>
          <p:nvPr>
            <p:ph type="body" idx="4294967295"/>
          </p:nvPr>
        </p:nvSpPr>
        <p:spPr bwMode="auto">
          <a:xfrm>
            <a:off x="457200" y="1991638"/>
            <a:ext cx="8382000" cy="4256762"/>
          </a:xfrm>
          <a:prstGeom prst="rect">
            <a:avLst/>
          </a:prstGeom>
          <a:noFill/>
          <a:ln>
            <a:miter lim="800000"/>
            <a:headEnd/>
            <a:tailEnd/>
          </a:ln>
        </p:spPr>
        <p:txBody>
          <a:bodyPr/>
          <a:lstStyle/>
          <a:p>
            <a:pPr eaLnBrk="1" hangingPunct="1">
              <a:lnSpc>
                <a:spcPct val="90000"/>
              </a:lnSpc>
            </a:pPr>
            <a:r>
              <a:rPr lang="en-US" dirty="0">
                <a:solidFill>
                  <a:schemeClr val="bg1"/>
                </a:solidFill>
              </a:rPr>
              <a:t>Recruitment and retention of diverse groups is an </a:t>
            </a:r>
            <a:r>
              <a:rPr lang="en-US" u="sng" dirty="0">
                <a:solidFill>
                  <a:schemeClr val="bg1"/>
                </a:solidFill>
              </a:rPr>
              <a:t>equity</a:t>
            </a:r>
            <a:r>
              <a:rPr lang="en-US" dirty="0">
                <a:solidFill>
                  <a:schemeClr val="bg1"/>
                </a:solidFill>
              </a:rPr>
              <a:t> and scientific issue </a:t>
            </a:r>
          </a:p>
          <a:p>
            <a:pPr marL="0" indent="0" eaLnBrk="1" hangingPunct="1">
              <a:lnSpc>
                <a:spcPct val="90000"/>
              </a:lnSpc>
              <a:buNone/>
            </a:pPr>
            <a:endParaRPr lang="en-US" dirty="0">
              <a:solidFill>
                <a:schemeClr val="bg1"/>
              </a:solidFill>
            </a:endParaRPr>
          </a:p>
          <a:p>
            <a:pPr eaLnBrk="1" hangingPunct="1">
              <a:lnSpc>
                <a:spcPct val="90000"/>
              </a:lnSpc>
            </a:pPr>
            <a:r>
              <a:rPr lang="en-US" dirty="0">
                <a:solidFill>
                  <a:schemeClr val="bg1"/>
                </a:solidFill>
              </a:rPr>
              <a:t>Planning and awareness of potential barriers can help ensure adequate representation among research participants </a:t>
            </a:r>
          </a:p>
        </p:txBody>
      </p:sp>
    </p:spTree>
    <p:extLst>
      <p:ext uri="{BB962C8B-B14F-4D97-AF65-F5344CB8AC3E}">
        <p14:creationId xmlns:p14="http://schemas.microsoft.com/office/powerpoint/2010/main" val="340957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866B20-CC9B-43B8-AA36-EADD01134568}"/>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B0569936-9143-48EC-833B-7C2B2794F9D0}"/>
              </a:ext>
            </a:extLst>
          </p:cNvPr>
          <p:cNvSpPr>
            <a:spLocks noGrp="1"/>
          </p:cNvSpPr>
          <p:nvPr>
            <p:ph idx="1"/>
          </p:nvPr>
        </p:nvSpPr>
        <p:spPr>
          <a:xfrm>
            <a:off x="457200" y="1253974"/>
            <a:ext cx="8229600" cy="4525963"/>
          </a:xfrm>
        </p:spPr>
        <p:txBody>
          <a:bodyPr/>
          <a:lstStyle/>
          <a:p>
            <a:r>
              <a:rPr lang="en-US" dirty="0"/>
              <a:t>To apply the socioecological model and understanding of the fundamental causes of racism and SES to:</a:t>
            </a:r>
          </a:p>
          <a:p>
            <a:pPr lvl="1"/>
            <a:r>
              <a:rPr lang="en-US" b="1" u="sng" dirty="0"/>
              <a:t>Identification of research questions</a:t>
            </a:r>
          </a:p>
          <a:p>
            <a:pPr lvl="1"/>
            <a:r>
              <a:rPr lang="en-US" dirty="0"/>
              <a:t>Methods selection</a:t>
            </a:r>
          </a:p>
          <a:p>
            <a:pPr lvl="1"/>
            <a:r>
              <a:rPr lang="en-US" dirty="0"/>
              <a:t>Analysis</a:t>
            </a:r>
          </a:p>
          <a:p>
            <a:pPr lvl="1"/>
            <a:r>
              <a:rPr lang="en-US" dirty="0"/>
              <a:t>Interpretation</a:t>
            </a:r>
          </a:p>
          <a:p>
            <a:pPr lvl="1"/>
            <a:r>
              <a:rPr lang="en-US" dirty="0"/>
              <a:t>Dissemination</a:t>
            </a:r>
          </a:p>
        </p:txBody>
      </p:sp>
    </p:spTree>
    <p:extLst>
      <p:ext uri="{BB962C8B-B14F-4D97-AF65-F5344CB8AC3E}">
        <p14:creationId xmlns:p14="http://schemas.microsoft.com/office/powerpoint/2010/main" val="3306189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9478-1021-4CC5-A259-84E558C3F1B5}"/>
              </a:ext>
            </a:extLst>
          </p:cNvPr>
          <p:cNvSpPr>
            <a:spLocks noGrp="1"/>
          </p:cNvSpPr>
          <p:nvPr>
            <p:ph type="title"/>
          </p:nvPr>
        </p:nvSpPr>
        <p:spPr>
          <a:xfrm>
            <a:off x="457200" y="160333"/>
            <a:ext cx="8229600" cy="1143000"/>
          </a:xfrm>
        </p:spPr>
        <p:txBody>
          <a:bodyPr/>
          <a:lstStyle/>
          <a:p>
            <a:r>
              <a:rPr lang="en-US" dirty="0"/>
              <a:t>Methods: Development and Training of Research Teams</a:t>
            </a:r>
          </a:p>
        </p:txBody>
      </p:sp>
      <p:sp>
        <p:nvSpPr>
          <p:cNvPr id="3" name="Content Placeholder 2">
            <a:extLst>
              <a:ext uri="{FF2B5EF4-FFF2-40B4-BE49-F238E27FC236}">
                <a16:creationId xmlns:a16="http://schemas.microsoft.com/office/drawing/2014/main" id="{009266F4-C15C-4ABC-BC52-E90D917616A8}"/>
              </a:ext>
            </a:extLst>
          </p:cNvPr>
          <p:cNvSpPr>
            <a:spLocks noGrp="1"/>
          </p:cNvSpPr>
          <p:nvPr>
            <p:ph idx="1"/>
          </p:nvPr>
        </p:nvSpPr>
        <p:spPr>
          <a:xfrm>
            <a:off x="457200" y="1701800"/>
            <a:ext cx="8229600" cy="4246567"/>
          </a:xfrm>
        </p:spPr>
        <p:txBody>
          <a:bodyPr/>
          <a:lstStyle/>
          <a:p>
            <a:r>
              <a:rPr lang="en-US" dirty="0"/>
              <a:t>Prioritize representation/diversity in research teams </a:t>
            </a:r>
          </a:p>
          <a:p>
            <a:r>
              <a:rPr lang="en-US" dirty="0"/>
              <a:t>Proactively address the potential for bias and structural factors to impact the conduct and outcomes of research</a:t>
            </a:r>
          </a:p>
          <a:p>
            <a:pPr lvl="1"/>
            <a:r>
              <a:rPr lang="en-US" dirty="0"/>
              <a:t>Consider implicit bias/structural competency training</a:t>
            </a:r>
          </a:p>
          <a:p>
            <a:pPr lvl="1"/>
            <a:r>
              <a:rPr lang="en-US" dirty="0"/>
              <a:t>Assess the policies and practices of sites and environments where research is conducted</a:t>
            </a:r>
          </a:p>
          <a:p>
            <a:pPr lvl="1"/>
            <a:endParaRPr lang="en-US" dirty="0"/>
          </a:p>
        </p:txBody>
      </p:sp>
    </p:spTree>
    <p:extLst>
      <p:ext uri="{BB962C8B-B14F-4D97-AF65-F5344CB8AC3E}">
        <p14:creationId xmlns:p14="http://schemas.microsoft.com/office/powerpoint/2010/main" val="117135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Methods: Collect appropriate race/ethnicity  and SES data </a:t>
            </a:r>
          </a:p>
        </p:txBody>
      </p:sp>
      <p:sp>
        <p:nvSpPr>
          <p:cNvPr id="5" name="Content Placeholder 4"/>
          <p:cNvSpPr>
            <a:spLocks noGrp="1"/>
          </p:cNvSpPr>
          <p:nvPr>
            <p:ph idx="1"/>
          </p:nvPr>
        </p:nvSpPr>
        <p:spPr>
          <a:xfrm>
            <a:off x="457200" y="1828802"/>
            <a:ext cx="8229600" cy="4297363"/>
          </a:xfrm>
        </p:spPr>
        <p:txBody>
          <a:bodyPr/>
          <a:lstStyle/>
          <a:p>
            <a:r>
              <a:rPr lang="en-US" dirty="0"/>
              <a:t>Assess representativeness/generalizability</a:t>
            </a:r>
          </a:p>
          <a:p>
            <a:r>
              <a:rPr lang="en-US" dirty="0"/>
              <a:t>Control for confounding/assess effect modification</a:t>
            </a:r>
          </a:p>
          <a:p>
            <a:r>
              <a:rPr lang="en-US" dirty="0"/>
              <a:t>Investigate disparities</a:t>
            </a:r>
          </a:p>
        </p:txBody>
      </p:sp>
    </p:spTree>
    <p:extLst>
      <p:ext uri="{BB962C8B-B14F-4D97-AF65-F5344CB8AC3E}">
        <p14:creationId xmlns:p14="http://schemas.microsoft.com/office/powerpoint/2010/main" val="315352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Should we measure race/ethnicity?</a:t>
            </a:r>
          </a:p>
        </p:txBody>
      </p:sp>
      <p:sp>
        <p:nvSpPr>
          <p:cNvPr id="5" name="Content Placeholder 4"/>
          <p:cNvSpPr>
            <a:spLocks noGrp="1"/>
          </p:cNvSpPr>
          <p:nvPr>
            <p:ph idx="1"/>
          </p:nvPr>
        </p:nvSpPr>
        <p:spPr>
          <a:xfrm>
            <a:off x="441960" y="1417641"/>
            <a:ext cx="8229600" cy="4297363"/>
          </a:xfrm>
        </p:spPr>
        <p:txBody>
          <a:bodyPr/>
          <a:lstStyle/>
          <a:p>
            <a:r>
              <a:rPr lang="en-US" dirty="0"/>
              <a:t>Health does vary by race/ethnicity – so can’t ignore it</a:t>
            </a:r>
          </a:p>
          <a:p>
            <a:pPr marL="0" indent="0">
              <a:buNone/>
            </a:pPr>
            <a:endParaRPr lang="en-US" sz="1200" dirty="0"/>
          </a:p>
          <a:p>
            <a:r>
              <a:rPr lang="en-US" dirty="0"/>
              <a:t>Social constructions of race/ethnicity are most important for understanding health disparities</a:t>
            </a:r>
          </a:p>
          <a:p>
            <a:endParaRPr lang="en-US" sz="1200" dirty="0"/>
          </a:p>
          <a:p>
            <a:r>
              <a:rPr lang="en-US" dirty="0"/>
              <a:t>Need to be thoughtful and conceptually motivated when measuring, analyzing and reporting results related to racial/ethnic differences</a:t>
            </a:r>
          </a:p>
        </p:txBody>
      </p:sp>
    </p:spTree>
    <p:extLst>
      <p:ext uri="{BB962C8B-B14F-4D97-AF65-F5344CB8AC3E}">
        <p14:creationId xmlns:p14="http://schemas.microsoft.com/office/powerpoint/2010/main" val="556999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you measuring when you measure race?</a:t>
            </a:r>
          </a:p>
        </p:txBody>
      </p:sp>
      <p:sp>
        <p:nvSpPr>
          <p:cNvPr id="5" name="Content Placeholder 4"/>
          <p:cNvSpPr>
            <a:spLocks noGrp="1"/>
          </p:cNvSpPr>
          <p:nvPr>
            <p:ph idx="1"/>
          </p:nvPr>
        </p:nvSpPr>
        <p:spPr>
          <a:xfrm>
            <a:off x="457200" y="1828802"/>
            <a:ext cx="8229600" cy="4297363"/>
          </a:xfrm>
        </p:spPr>
        <p:txBody>
          <a:bodyPr/>
          <a:lstStyle/>
          <a:p>
            <a:r>
              <a:rPr lang="en-US" dirty="0"/>
              <a:t>Historical discrimination</a:t>
            </a:r>
          </a:p>
          <a:p>
            <a:r>
              <a:rPr lang="en-US" dirty="0"/>
              <a:t>Socioeconomic status</a:t>
            </a:r>
          </a:p>
          <a:p>
            <a:r>
              <a:rPr lang="en-US" dirty="0"/>
              <a:t>Structural racism</a:t>
            </a:r>
          </a:p>
          <a:p>
            <a:r>
              <a:rPr lang="en-US" dirty="0"/>
              <a:t>Interpersonal racism </a:t>
            </a:r>
          </a:p>
        </p:txBody>
      </p:sp>
    </p:spTree>
    <p:extLst>
      <p:ext uri="{BB962C8B-B14F-4D97-AF65-F5344CB8AC3E}">
        <p14:creationId xmlns:p14="http://schemas.microsoft.com/office/powerpoint/2010/main" val="19002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Most important recommendations from Caulfield</a:t>
            </a:r>
          </a:p>
        </p:txBody>
      </p:sp>
      <p:sp>
        <p:nvSpPr>
          <p:cNvPr id="5" name="Content Placeholder 4"/>
          <p:cNvSpPr>
            <a:spLocks noGrp="1"/>
          </p:cNvSpPr>
          <p:nvPr>
            <p:ph idx="1"/>
          </p:nvPr>
        </p:nvSpPr>
        <p:spPr>
          <a:xfrm>
            <a:off x="457200" y="1828802"/>
            <a:ext cx="8229600" cy="4297363"/>
          </a:xfrm>
        </p:spPr>
        <p:txBody>
          <a:bodyPr/>
          <a:lstStyle/>
          <a:p>
            <a:r>
              <a:rPr lang="en-US" sz="2800" dirty="0"/>
              <a:t>Define why you are measuring/analyzing race, and consider potential for misinterpretation</a:t>
            </a:r>
          </a:p>
          <a:p>
            <a:endParaRPr lang="en-US" sz="1000" dirty="0"/>
          </a:p>
          <a:p>
            <a:r>
              <a:rPr lang="en-US" sz="2800" dirty="0"/>
              <a:t>Use appropriate terms </a:t>
            </a:r>
          </a:p>
          <a:p>
            <a:pPr lvl="1"/>
            <a:r>
              <a:rPr lang="en-US" sz="2400" dirty="0"/>
              <a:t>Do not use Caucasian</a:t>
            </a:r>
          </a:p>
          <a:p>
            <a:pPr lvl="1"/>
            <a:r>
              <a:rPr lang="en-US" sz="2400" dirty="0"/>
              <a:t>Consider what groups themselves prefer to be called</a:t>
            </a:r>
          </a:p>
          <a:p>
            <a:pPr marL="457189" lvl="1" indent="0">
              <a:buNone/>
            </a:pPr>
            <a:endParaRPr lang="en-US" sz="1000" dirty="0"/>
          </a:p>
          <a:p>
            <a:r>
              <a:rPr lang="en-US" sz="2800" dirty="0"/>
              <a:t>Collect data about mechanisms by which race/ethnicity can have an impact</a:t>
            </a:r>
          </a:p>
          <a:p>
            <a:pPr marL="0" indent="0">
              <a:buNone/>
            </a:pPr>
            <a:endParaRPr lang="en-US" sz="1000" dirty="0"/>
          </a:p>
          <a:p>
            <a:r>
              <a:rPr lang="en-US" sz="2800" dirty="0"/>
              <a:t>Carefully report results</a:t>
            </a:r>
          </a:p>
        </p:txBody>
      </p:sp>
    </p:spTree>
    <p:extLst>
      <p:ext uri="{BB962C8B-B14F-4D97-AF65-F5344CB8AC3E}">
        <p14:creationId xmlns:p14="http://schemas.microsoft.com/office/powerpoint/2010/main" val="2659473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7" y="152400"/>
            <a:ext cx="8839200" cy="1143000"/>
          </a:xfrm>
        </p:spPr>
        <p:txBody>
          <a:bodyPr/>
          <a:lstStyle/>
          <a:p>
            <a:r>
              <a:rPr lang="en-US" dirty="0"/>
              <a:t>Measuring race/ethnicity</a:t>
            </a:r>
          </a:p>
        </p:txBody>
      </p:sp>
      <p:sp>
        <p:nvSpPr>
          <p:cNvPr id="5" name="Content Placeholder 4"/>
          <p:cNvSpPr>
            <a:spLocks noGrp="1"/>
          </p:cNvSpPr>
          <p:nvPr>
            <p:ph idx="1"/>
          </p:nvPr>
        </p:nvSpPr>
        <p:spPr>
          <a:xfrm>
            <a:off x="533400" y="1676400"/>
            <a:ext cx="8229600" cy="4267200"/>
          </a:xfrm>
        </p:spPr>
        <p:txBody>
          <a:bodyPr/>
          <a:lstStyle/>
          <a:p>
            <a:r>
              <a:rPr lang="en-US" dirty="0"/>
              <a:t>Self-identification is the gold standard</a:t>
            </a:r>
          </a:p>
          <a:p>
            <a:pPr lvl="1"/>
            <a:r>
              <a:rPr lang="en-US" altLang="en-US" dirty="0">
                <a:latin typeface="Helvetica" charset="0"/>
              </a:rPr>
              <a:t>Preferred NIH approach, as administrative data has limitations with up to 30% misclassification</a:t>
            </a:r>
            <a:endParaRPr lang="en-US" dirty="0"/>
          </a:p>
          <a:p>
            <a:pPr lvl="1"/>
            <a:r>
              <a:rPr lang="en-US" dirty="0">
                <a:latin typeface="Helvetica" pitchFamily="34" charset="0"/>
              </a:rPr>
              <a:t>May depend on research question and whether external assessment is relevant</a:t>
            </a:r>
          </a:p>
          <a:p>
            <a:r>
              <a:rPr lang="en-US" dirty="0"/>
              <a:t>Specify reason for measuring/including race/ethnicity </a:t>
            </a:r>
          </a:p>
        </p:txBody>
      </p:sp>
      <p:sp>
        <p:nvSpPr>
          <p:cNvPr id="6" name="TextBox 5"/>
          <p:cNvSpPr txBox="1"/>
          <p:nvPr/>
        </p:nvSpPr>
        <p:spPr>
          <a:xfrm>
            <a:off x="4648200" y="6211670"/>
            <a:ext cx="35814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pitchFamily="34" charset="0"/>
                <a:cs typeface="Arial" charset="0"/>
              </a:rPr>
              <a:t>Kaplan and Bennett, JAMA, 2003</a:t>
            </a:r>
          </a:p>
          <a:p>
            <a:pPr fontAlgn="base">
              <a:spcBef>
                <a:spcPct val="0"/>
              </a:spcBef>
              <a:spcAft>
                <a:spcPct val="0"/>
              </a:spcAft>
            </a:pPr>
            <a:r>
              <a:rPr lang="en-US" dirty="0">
                <a:solidFill>
                  <a:prstClr val="black"/>
                </a:solidFill>
                <a:latin typeface="Calibri" pitchFamily="34" charset="0"/>
                <a:cs typeface="Arial" charset="0"/>
              </a:rPr>
              <a:t>Krieger,  AJPH, 2005</a:t>
            </a:r>
          </a:p>
        </p:txBody>
      </p:sp>
    </p:spTree>
    <p:extLst>
      <p:ext uri="{BB962C8B-B14F-4D97-AF65-F5344CB8AC3E}">
        <p14:creationId xmlns:p14="http://schemas.microsoft.com/office/powerpoint/2010/main" val="3191769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dirty="0">
                <a:solidFill>
                  <a:srgbClr val="FEFDFA"/>
                </a:solidFill>
                <a:ea typeface="+mj-ea"/>
                <a:cs typeface="+mj-cs"/>
              </a:rPr>
              <a:t>Measurement of Race/Ethnicity in Clinical Research</a:t>
            </a:r>
            <a:endParaRPr lang="en-US" dirty="0">
              <a:ea typeface="+mj-ea"/>
              <a:cs typeface="+mj-cs"/>
            </a:endParaRPr>
          </a:p>
        </p:txBody>
      </p:sp>
      <p:sp>
        <p:nvSpPr>
          <p:cNvPr id="124931" name="Rectangle 3"/>
          <p:cNvSpPr>
            <a:spLocks noGrp="1" noChangeArrowheads="1"/>
          </p:cNvSpPr>
          <p:nvPr>
            <p:ph type="body" idx="1"/>
          </p:nvPr>
        </p:nvSpPr>
        <p:spPr>
          <a:xfrm>
            <a:off x="457200" y="1905002"/>
            <a:ext cx="8229600" cy="4525963"/>
          </a:xfrm>
        </p:spPr>
        <p:txBody>
          <a:bodyPr/>
          <a:lstStyle/>
          <a:p>
            <a:r>
              <a:rPr lang="en-US" dirty="0">
                <a:solidFill>
                  <a:srgbClr val="FEFDFA"/>
                </a:solidFill>
                <a:latin typeface="+mj-lt"/>
              </a:rPr>
              <a:t>Office of Management and Budget (OMB) Directive 15</a:t>
            </a:r>
            <a:r>
              <a:rPr lang="en-US" dirty="0">
                <a:latin typeface="+mj-lt"/>
              </a:rPr>
              <a:t> s</a:t>
            </a:r>
            <a:r>
              <a:rPr lang="en-US" altLang="en-US" dirty="0">
                <a:latin typeface="+mj-lt"/>
              </a:rPr>
              <a:t>ets guidelines for the collection of racial and ethnic categories to </a:t>
            </a:r>
            <a:r>
              <a:rPr lang="ja-JP" altLang="en-US" dirty="0">
                <a:latin typeface="+mj-lt"/>
              </a:rPr>
              <a:t>“</a:t>
            </a:r>
            <a:r>
              <a:rPr lang="en-US" altLang="ja-JP" dirty="0">
                <a:latin typeface="+mj-lt"/>
              </a:rPr>
              <a:t>provide for the collection and use of compatible, non-duplicated, exchangeable racial and ethnic data by Federal agencies.</a:t>
            </a:r>
            <a:r>
              <a:rPr lang="ja-JP" altLang="en-US" dirty="0">
                <a:latin typeface="+mj-lt"/>
              </a:rPr>
              <a:t>”</a:t>
            </a:r>
            <a:endParaRPr lang="en-US" altLang="ja-JP" dirty="0">
              <a:latin typeface="+mj-lt"/>
            </a:endParaRPr>
          </a:p>
          <a:p>
            <a:r>
              <a:rPr lang="en-US" altLang="en-US" dirty="0">
                <a:latin typeface="+mj-lt"/>
              </a:rPr>
              <a:t>Separate race and ethnicity question</a:t>
            </a:r>
          </a:p>
        </p:txBody>
      </p:sp>
    </p:spTree>
    <p:extLst>
      <p:ext uri="{BB962C8B-B14F-4D97-AF65-F5344CB8AC3E}">
        <p14:creationId xmlns:p14="http://schemas.microsoft.com/office/powerpoint/2010/main" val="2380149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dirty="0">
                <a:solidFill>
                  <a:srgbClr val="FEFDFA"/>
                </a:solidFill>
                <a:ea typeface="+mj-ea"/>
                <a:cs typeface="+mj-cs"/>
              </a:rPr>
              <a:t>OMB Standards set in </a:t>
            </a:r>
            <a:r>
              <a:rPr lang="en-US" dirty="0">
                <a:solidFill>
                  <a:srgbClr val="FEFDFA"/>
                </a:solidFill>
              </a:rPr>
              <a:t>1997</a:t>
            </a:r>
            <a:endParaRPr lang="en-US" sz="3600" dirty="0"/>
          </a:p>
        </p:txBody>
      </p:sp>
      <p:sp>
        <p:nvSpPr>
          <p:cNvPr id="126979" name="Rectangle 3"/>
          <p:cNvSpPr>
            <a:spLocks noGrp="1" noChangeArrowheads="1"/>
          </p:cNvSpPr>
          <p:nvPr>
            <p:ph type="body" idx="1"/>
          </p:nvPr>
        </p:nvSpPr>
        <p:spPr>
          <a:xfrm>
            <a:off x="381000" y="1371600"/>
            <a:ext cx="8534400" cy="4800600"/>
          </a:xfrm>
        </p:spPr>
        <p:txBody>
          <a:bodyPr/>
          <a:lstStyle/>
          <a:p>
            <a:r>
              <a:rPr lang="en-US" altLang="en-US" dirty="0">
                <a:latin typeface="+mj-lt"/>
              </a:rPr>
              <a:t>Allow for reporting 2 or more race categories––multi-racial</a:t>
            </a:r>
          </a:p>
          <a:p>
            <a:r>
              <a:rPr lang="en-US" altLang="en-US" dirty="0">
                <a:latin typeface="+mj-lt"/>
              </a:rPr>
              <a:t>Separate Asian/Pacific Islander  into 2 categories: Asian and Native Hawaiian or Other Pacific Islander</a:t>
            </a:r>
            <a:endParaRPr lang="en-US" altLang="en-US" b="0" dirty="0">
              <a:latin typeface="+mj-lt"/>
            </a:endParaRPr>
          </a:p>
          <a:p>
            <a:r>
              <a:rPr lang="en-US" altLang="en-US" dirty="0">
                <a:latin typeface="+mj-lt"/>
              </a:rPr>
              <a:t>Change to Hispanic or Latino</a:t>
            </a:r>
          </a:p>
          <a:p>
            <a:r>
              <a:rPr lang="en-US" altLang="en-US" dirty="0">
                <a:latin typeface="+mj-lt"/>
              </a:rPr>
              <a:t>Change to Black or African American</a:t>
            </a:r>
            <a:endParaRPr lang="en-US" altLang="en-US" b="0" dirty="0">
              <a:latin typeface="+mj-lt"/>
            </a:endParaRPr>
          </a:p>
          <a:p>
            <a:r>
              <a:rPr lang="en-US" altLang="en-US" dirty="0">
                <a:latin typeface="+mj-lt"/>
              </a:rPr>
              <a:t>Strongly endorse self-identification</a:t>
            </a:r>
            <a:endParaRPr lang="en-US" altLang="en-US" sz="2800" dirty="0">
              <a:latin typeface="+mj-lt"/>
            </a:endParaRPr>
          </a:p>
        </p:txBody>
      </p:sp>
    </p:spTree>
    <p:extLst>
      <p:ext uri="{BB962C8B-B14F-4D97-AF65-F5344CB8AC3E}">
        <p14:creationId xmlns:p14="http://schemas.microsoft.com/office/powerpoint/2010/main" val="2171193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NIH Required Categories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2" y="914402"/>
            <a:ext cx="6646023" cy="5135563"/>
          </a:xfrm>
        </p:spPr>
      </p:pic>
    </p:spTree>
    <p:extLst>
      <p:ext uri="{BB962C8B-B14F-4D97-AF65-F5344CB8AC3E}">
        <p14:creationId xmlns:p14="http://schemas.microsoft.com/office/powerpoint/2010/main" val="158445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74638"/>
            <a:ext cx="8229600" cy="639763"/>
          </a:xfrm>
        </p:spPr>
        <p:txBody>
          <a:bodyPr/>
          <a:lstStyle/>
          <a:p>
            <a:pPr>
              <a:defRPr/>
            </a:pPr>
            <a:r>
              <a:rPr lang="en-US" sz="3600" dirty="0">
                <a:solidFill>
                  <a:srgbClr val="FEFDFA"/>
                </a:solidFill>
                <a:latin typeface="+mn-lt"/>
              </a:rPr>
              <a:t>2020 U.S. Census Questions Racial Groups</a:t>
            </a:r>
            <a:endParaRPr lang="en-US" sz="2800" dirty="0">
              <a:latin typeface="+mn-lt"/>
            </a:endParaRPr>
          </a:p>
        </p:txBody>
      </p:sp>
      <p:sp>
        <p:nvSpPr>
          <p:cNvPr id="125955" name="Rectangle 3"/>
          <p:cNvSpPr>
            <a:spLocks noGrp="1" noChangeArrowheads="1"/>
          </p:cNvSpPr>
          <p:nvPr>
            <p:ph type="body" idx="1"/>
          </p:nvPr>
        </p:nvSpPr>
        <p:spPr>
          <a:xfrm>
            <a:off x="609600" y="914400"/>
            <a:ext cx="7924800" cy="4876800"/>
          </a:xfrm>
        </p:spPr>
        <p:txBody>
          <a:bodyPr/>
          <a:lstStyle/>
          <a:p>
            <a:pPr>
              <a:lnSpc>
                <a:spcPct val="90000"/>
              </a:lnSpc>
              <a:defRPr/>
            </a:pPr>
            <a:endParaRPr lang="en-US" sz="2400" dirty="0">
              <a:latin typeface="+mj-lt"/>
            </a:endParaRPr>
          </a:p>
        </p:txBody>
      </p:sp>
      <p:pic>
        <p:nvPicPr>
          <p:cNvPr id="2" name="Picture 1"/>
          <p:cNvPicPr>
            <a:picLocks noChangeAspect="1"/>
          </p:cNvPicPr>
          <p:nvPr/>
        </p:nvPicPr>
        <p:blipFill>
          <a:blip r:embed="rId3"/>
          <a:stretch>
            <a:fillRect/>
          </a:stretch>
        </p:blipFill>
        <p:spPr>
          <a:xfrm>
            <a:off x="2895602" y="1143001"/>
            <a:ext cx="3876675" cy="5600700"/>
          </a:xfrm>
          <a:prstGeom prst="rect">
            <a:avLst/>
          </a:prstGeom>
        </p:spPr>
      </p:pic>
    </p:spTree>
    <p:extLst>
      <p:ext uri="{BB962C8B-B14F-4D97-AF65-F5344CB8AC3E}">
        <p14:creationId xmlns:p14="http://schemas.microsoft.com/office/powerpoint/2010/main" val="153652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C4E46-D482-4D70-98D0-DC2E8D3613BC}"/>
              </a:ext>
            </a:extLst>
          </p:cNvPr>
          <p:cNvSpPr>
            <a:spLocks noGrp="1"/>
          </p:cNvSpPr>
          <p:nvPr>
            <p:ph type="title"/>
          </p:nvPr>
        </p:nvSpPr>
        <p:spPr/>
        <p:txBody>
          <a:bodyPr/>
          <a:lstStyle/>
          <a:p>
            <a:r>
              <a:rPr lang="en-US" dirty="0"/>
              <a:t>Identification of a Research Question</a:t>
            </a:r>
          </a:p>
        </p:txBody>
      </p:sp>
      <p:sp>
        <p:nvSpPr>
          <p:cNvPr id="5" name="Content Placeholder 4">
            <a:extLst>
              <a:ext uri="{FF2B5EF4-FFF2-40B4-BE49-F238E27FC236}">
                <a16:creationId xmlns:a16="http://schemas.microsoft.com/office/drawing/2014/main" id="{9A5AA810-39F1-4B6E-A43A-0B604952E08F}"/>
              </a:ext>
            </a:extLst>
          </p:cNvPr>
          <p:cNvSpPr>
            <a:spLocks noGrp="1"/>
          </p:cNvSpPr>
          <p:nvPr>
            <p:ph idx="1"/>
          </p:nvPr>
        </p:nvSpPr>
        <p:spPr>
          <a:xfrm>
            <a:off x="457200" y="1919800"/>
            <a:ext cx="8229600" cy="4525963"/>
          </a:xfrm>
        </p:spPr>
        <p:txBody>
          <a:bodyPr/>
          <a:lstStyle/>
          <a:p>
            <a:r>
              <a:rPr lang="en-US" sz="2800" dirty="0"/>
              <a:t>Considering the socioecological context of health conditions provides broader and more accurate insight into possible approaches to understand and improve health (and address health disparities)</a:t>
            </a:r>
          </a:p>
          <a:p>
            <a:pPr lvl="1"/>
            <a:r>
              <a:rPr lang="en-US" dirty="0"/>
              <a:t>Relevant even when targeting proximal risk factors</a:t>
            </a:r>
          </a:p>
          <a:p>
            <a:pPr lvl="1"/>
            <a:endParaRPr lang="en-US" sz="2400" dirty="0"/>
          </a:p>
          <a:p>
            <a:endParaRPr lang="en-US" sz="2800" dirty="0"/>
          </a:p>
          <a:p>
            <a:endParaRPr lang="en-US" dirty="0"/>
          </a:p>
        </p:txBody>
      </p:sp>
    </p:spTree>
    <p:extLst>
      <p:ext uri="{BB962C8B-B14F-4D97-AF65-F5344CB8AC3E}">
        <p14:creationId xmlns:p14="http://schemas.microsoft.com/office/powerpoint/2010/main" val="325517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z="3600" dirty="0">
                <a:solidFill>
                  <a:srgbClr val="FEFDFA"/>
                </a:solidFill>
                <a:latin typeface="+mn-lt"/>
              </a:rPr>
              <a:t>2020 U.S. Census Questions</a:t>
            </a:r>
            <a:endParaRPr lang="en-US" sz="2800" dirty="0">
              <a:latin typeface="+mn-lt"/>
            </a:endParaRPr>
          </a:p>
        </p:txBody>
      </p:sp>
      <p:sp>
        <p:nvSpPr>
          <p:cNvPr id="125955" name="Rectangle 3"/>
          <p:cNvSpPr>
            <a:spLocks noGrp="1" noChangeArrowheads="1"/>
          </p:cNvSpPr>
          <p:nvPr>
            <p:ph type="body" idx="1"/>
          </p:nvPr>
        </p:nvSpPr>
        <p:spPr>
          <a:xfrm>
            <a:off x="685800" y="1295400"/>
            <a:ext cx="7924800" cy="4876800"/>
          </a:xfrm>
        </p:spPr>
        <p:txBody>
          <a:bodyPr/>
          <a:lstStyle/>
          <a:p>
            <a:pPr>
              <a:lnSpc>
                <a:spcPct val="90000"/>
              </a:lnSpc>
              <a:buFontTx/>
              <a:buNone/>
              <a:defRPr/>
            </a:pPr>
            <a:r>
              <a:rPr lang="en-US" sz="3600" dirty="0">
                <a:latin typeface="+mj-lt"/>
              </a:rPr>
              <a:t>Ethnicity question:</a:t>
            </a:r>
            <a:endParaRPr lang="en-US" b="0" dirty="0">
              <a:latin typeface="+mj-lt"/>
              <a:ea typeface="+mn-ea"/>
              <a:cs typeface="+mn-cs"/>
            </a:endParaRPr>
          </a:p>
          <a:p>
            <a:pPr>
              <a:lnSpc>
                <a:spcPct val="90000"/>
              </a:lnSpc>
              <a:buFontTx/>
              <a:buNone/>
              <a:defRPr/>
            </a:pPr>
            <a:r>
              <a:rPr lang="en-US" dirty="0">
                <a:solidFill>
                  <a:srgbClr val="FEFDFA"/>
                </a:solidFill>
                <a:latin typeface="+mj-lt"/>
                <a:ea typeface="+mn-ea"/>
                <a:cs typeface="+mn-cs"/>
              </a:rPr>
              <a:t>Is this person or Hispanic, Latino, or Spanish origin?</a:t>
            </a:r>
            <a:endParaRPr lang="en-US" sz="2800" dirty="0">
              <a:latin typeface="+mj-lt"/>
            </a:endParaRPr>
          </a:p>
          <a:p>
            <a:pPr>
              <a:lnSpc>
                <a:spcPct val="90000"/>
              </a:lnSpc>
              <a:buFontTx/>
              <a:buNone/>
              <a:defRPr/>
            </a:pPr>
            <a:r>
              <a:rPr lang="en-US" dirty="0">
                <a:latin typeface="+mj-lt"/>
                <a:ea typeface="+mn-ea"/>
                <a:cs typeface="+mn-cs"/>
              </a:rPr>
              <a:t>Ethnicity response options:</a:t>
            </a:r>
            <a:endParaRPr lang="en-US" sz="2800" dirty="0">
              <a:latin typeface="+mj-lt"/>
            </a:endParaRPr>
          </a:p>
          <a:p>
            <a:pPr>
              <a:lnSpc>
                <a:spcPct val="90000"/>
              </a:lnSpc>
              <a:defRPr/>
            </a:pPr>
            <a:r>
              <a:rPr lang="en-US" dirty="0">
                <a:latin typeface="+mj-lt"/>
                <a:ea typeface="+mn-ea"/>
                <a:cs typeface="+mn-cs"/>
              </a:rPr>
              <a:t>No, not Hispanic/Latino/Spanish </a:t>
            </a:r>
          </a:p>
          <a:p>
            <a:pPr>
              <a:lnSpc>
                <a:spcPct val="90000"/>
              </a:lnSpc>
              <a:defRPr/>
            </a:pPr>
            <a:r>
              <a:rPr lang="en-US" dirty="0">
                <a:latin typeface="+mj-lt"/>
                <a:ea typeface="+mn-ea"/>
                <a:cs typeface="+mn-cs"/>
              </a:rPr>
              <a:t>Yes, Mexican, Mexican-Am, Chicano</a:t>
            </a:r>
          </a:p>
          <a:p>
            <a:pPr>
              <a:lnSpc>
                <a:spcPct val="90000"/>
              </a:lnSpc>
              <a:defRPr/>
            </a:pPr>
            <a:r>
              <a:rPr lang="en-US" dirty="0">
                <a:latin typeface="+mj-lt"/>
                <a:ea typeface="+mn-ea"/>
                <a:cs typeface="+mn-cs"/>
              </a:rPr>
              <a:t>Yes, Puerto Rican</a:t>
            </a:r>
          </a:p>
          <a:p>
            <a:pPr>
              <a:lnSpc>
                <a:spcPct val="90000"/>
              </a:lnSpc>
              <a:defRPr/>
            </a:pPr>
            <a:r>
              <a:rPr lang="en-US" dirty="0">
                <a:latin typeface="+mj-lt"/>
                <a:ea typeface="+mn-ea"/>
                <a:cs typeface="+mn-cs"/>
              </a:rPr>
              <a:t>Yes, Cuban</a:t>
            </a:r>
          </a:p>
          <a:p>
            <a:pPr>
              <a:lnSpc>
                <a:spcPct val="90000"/>
              </a:lnSpc>
              <a:defRPr/>
            </a:pPr>
            <a:r>
              <a:rPr lang="en-US" dirty="0">
                <a:latin typeface="+mj-lt"/>
                <a:ea typeface="+mn-ea"/>
                <a:cs typeface="+mn-cs"/>
              </a:rPr>
              <a:t>Yes, other Spanish/Hispanic/Latino</a:t>
            </a:r>
          </a:p>
        </p:txBody>
      </p:sp>
    </p:spTree>
    <p:extLst>
      <p:ext uri="{BB962C8B-B14F-4D97-AF65-F5344CB8AC3E}">
        <p14:creationId xmlns:p14="http://schemas.microsoft.com/office/powerpoint/2010/main" val="1933967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a:solidFill>
                  <a:srgbClr val="FEFDFA"/>
                </a:solidFill>
              </a:rPr>
              <a:t>2010 US Census Latinos by Race  </a:t>
            </a:r>
          </a:p>
        </p:txBody>
      </p:sp>
      <p:graphicFrame>
        <p:nvGraphicFramePr>
          <p:cNvPr id="4" name="Content Placeholder 3"/>
          <p:cNvGraphicFramePr>
            <a:graphicFrameLocks noGrp="1"/>
          </p:cNvGraphicFramePr>
          <p:nvPr>
            <p:ph idx="1"/>
          </p:nvPr>
        </p:nvGraphicFramePr>
        <p:xfrm>
          <a:off x="685800" y="1295403"/>
          <a:ext cx="7772400" cy="4103687"/>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76287">
                <a:tc>
                  <a:txBody>
                    <a:bodyPr/>
                    <a:lstStyle/>
                    <a:p>
                      <a:r>
                        <a:rPr lang="en-US" sz="2400" b="1" dirty="0">
                          <a:latin typeface="+mj-lt"/>
                        </a:rPr>
                        <a:t>Race Category</a:t>
                      </a:r>
                    </a:p>
                  </a:txBody>
                  <a:tcPr marT="45724" marB="45724"/>
                </a:tc>
                <a:tc>
                  <a:txBody>
                    <a:bodyPr/>
                    <a:lstStyle/>
                    <a:p>
                      <a:pPr algn="ctr"/>
                      <a:r>
                        <a:rPr lang="en-US" sz="2400" dirty="0">
                          <a:latin typeface="+mj-lt"/>
                        </a:rPr>
                        <a:t>Percent</a:t>
                      </a:r>
                    </a:p>
                  </a:txBody>
                  <a:tcPr marT="45724" marB="45724"/>
                </a:tc>
                <a:extLst>
                  <a:ext uri="{0D108BD9-81ED-4DB2-BD59-A6C34878D82A}">
                    <a16:rowId xmlns:a16="http://schemas.microsoft.com/office/drawing/2014/main" val="10000"/>
                  </a:ext>
                </a:extLst>
              </a:tr>
              <a:tr h="518200">
                <a:tc>
                  <a:txBody>
                    <a:bodyPr/>
                    <a:lstStyle/>
                    <a:p>
                      <a:r>
                        <a:rPr lang="en-US" sz="2800" b="1" dirty="0">
                          <a:solidFill>
                            <a:srgbClr val="000000"/>
                          </a:solidFill>
                          <a:latin typeface="+mj-lt"/>
                        </a:rPr>
                        <a:t>White</a:t>
                      </a:r>
                    </a:p>
                  </a:txBody>
                  <a:tcPr marT="45724" marB="45724"/>
                </a:tc>
                <a:tc>
                  <a:txBody>
                    <a:bodyPr/>
                    <a:lstStyle/>
                    <a:p>
                      <a:pPr algn="ctr"/>
                      <a:r>
                        <a:rPr lang="en-US" sz="2800" b="1" dirty="0">
                          <a:solidFill>
                            <a:srgbClr val="000000"/>
                          </a:solidFill>
                        </a:rPr>
                        <a:t>53</a:t>
                      </a:r>
                    </a:p>
                  </a:txBody>
                  <a:tcPr marT="45724" marB="45724"/>
                </a:tc>
                <a:extLst>
                  <a:ext uri="{0D108BD9-81ED-4DB2-BD59-A6C34878D82A}">
                    <a16:rowId xmlns:a16="http://schemas.microsoft.com/office/drawing/2014/main" val="10001"/>
                  </a:ext>
                </a:extLst>
              </a:tr>
              <a:tr h="518200">
                <a:tc>
                  <a:txBody>
                    <a:bodyPr/>
                    <a:lstStyle/>
                    <a:p>
                      <a:r>
                        <a:rPr lang="en-US" sz="2800" b="1" dirty="0">
                          <a:solidFill>
                            <a:srgbClr val="000000"/>
                          </a:solidFill>
                          <a:latin typeface="+mj-lt"/>
                        </a:rPr>
                        <a:t>Black</a:t>
                      </a:r>
                    </a:p>
                  </a:txBody>
                  <a:tcPr marT="45724" marB="45724"/>
                </a:tc>
                <a:tc>
                  <a:txBody>
                    <a:bodyPr/>
                    <a:lstStyle/>
                    <a:p>
                      <a:pPr algn="ctr"/>
                      <a:r>
                        <a:rPr lang="en-US" sz="2800" b="1" dirty="0">
                          <a:solidFill>
                            <a:srgbClr val="000000"/>
                          </a:solidFill>
                        </a:rPr>
                        <a:t>2.5</a:t>
                      </a:r>
                    </a:p>
                  </a:txBody>
                  <a:tcPr marT="45724" marB="45724"/>
                </a:tc>
                <a:extLst>
                  <a:ext uri="{0D108BD9-81ED-4DB2-BD59-A6C34878D82A}">
                    <a16:rowId xmlns:a16="http://schemas.microsoft.com/office/drawing/2014/main" val="10002"/>
                  </a:ext>
                </a:extLst>
              </a:tr>
              <a:tr h="518200">
                <a:tc>
                  <a:txBody>
                    <a:bodyPr/>
                    <a:lstStyle/>
                    <a:p>
                      <a:r>
                        <a:rPr lang="en-US" sz="2800" b="1" dirty="0">
                          <a:solidFill>
                            <a:srgbClr val="000000"/>
                          </a:solidFill>
                          <a:latin typeface="+mj-lt"/>
                        </a:rPr>
                        <a:t>American Indian</a:t>
                      </a:r>
                    </a:p>
                  </a:txBody>
                  <a:tcPr marT="45724" marB="45724"/>
                </a:tc>
                <a:tc>
                  <a:txBody>
                    <a:bodyPr/>
                    <a:lstStyle/>
                    <a:p>
                      <a:pPr algn="ctr"/>
                      <a:r>
                        <a:rPr lang="en-US" sz="2800" b="1" dirty="0">
                          <a:solidFill>
                            <a:srgbClr val="000000"/>
                          </a:solidFill>
                        </a:rPr>
                        <a:t>1.4</a:t>
                      </a:r>
                    </a:p>
                  </a:txBody>
                  <a:tcPr marT="45724" marB="45724"/>
                </a:tc>
                <a:extLst>
                  <a:ext uri="{0D108BD9-81ED-4DB2-BD59-A6C34878D82A}">
                    <a16:rowId xmlns:a16="http://schemas.microsoft.com/office/drawing/2014/main" val="10003"/>
                  </a:ext>
                </a:extLst>
              </a:tr>
              <a:tr h="518200">
                <a:tc>
                  <a:txBody>
                    <a:bodyPr/>
                    <a:lstStyle/>
                    <a:p>
                      <a:r>
                        <a:rPr lang="en-US" sz="2800" b="1" dirty="0">
                          <a:solidFill>
                            <a:srgbClr val="000000"/>
                          </a:solidFill>
                          <a:latin typeface="+mj-lt"/>
                        </a:rPr>
                        <a:t>Asian</a:t>
                      </a:r>
                    </a:p>
                  </a:txBody>
                  <a:tcPr marT="45724" marB="45724"/>
                </a:tc>
                <a:tc>
                  <a:txBody>
                    <a:bodyPr/>
                    <a:lstStyle/>
                    <a:p>
                      <a:pPr algn="ctr"/>
                      <a:r>
                        <a:rPr lang="en-US" sz="2800" b="1" dirty="0">
                          <a:solidFill>
                            <a:srgbClr val="000000"/>
                          </a:solidFill>
                        </a:rPr>
                        <a:t>0.4</a:t>
                      </a:r>
                    </a:p>
                  </a:txBody>
                  <a:tcPr marT="45724" marB="45724"/>
                </a:tc>
                <a:extLst>
                  <a:ext uri="{0D108BD9-81ED-4DB2-BD59-A6C34878D82A}">
                    <a16:rowId xmlns:a16="http://schemas.microsoft.com/office/drawing/2014/main" val="10004"/>
                  </a:ext>
                </a:extLst>
              </a:tr>
              <a:tr h="518200">
                <a:tc>
                  <a:txBody>
                    <a:bodyPr/>
                    <a:lstStyle/>
                    <a:p>
                      <a:r>
                        <a:rPr lang="en-US" sz="2800" b="1" dirty="0">
                          <a:solidFill>
                            <a:srgbClr val="000000"/>
                          </a:solidFill>
                          <a:latin typeface="+mj-lt"/>
                        </a:rPr>
                        <a:t>Pacific Islander</a:t>
                      </a:r>
                    </a:p>
                  </a:txBody>
                  <a:tcPr marT="45724" marB="45724"/>
                </a:tc>
                <a:tc>
                  <a:txBody>
                    <a:bodyPr/>
                    <a:lstStyle/>
                    <a:p>
                      <a:pPr algn="ctr"/>
                      <a:r>
                        <a:rPr lang="en-US" sz="2800" b="1" dirty="0">
                          <a:solidFill>
                            <a:srgbClr val="000000"/>
                          </a:solidFill>
                        </a:rPr>
                        <a:t>0.1</a:t>
                      </a:r>
                    </a:p>
                  </a:txBody>
                  <a:tcPr marT="45724" marB="45724"/>
                </a:tc>
                <a:extLst>
                  <a:ext uri="{0D108BD9-81ED-4DB2-BD59-A6C34878D82A}">
                    <a16:rowId xmlns:a16="http://schemas.microsoft.com/office/drawing/2014/main" val="10005"/>
                  </a:ext>
                </a:extLst>
              </a:tr>
              <a:tr h="518200">
                <a:tc>
                  <a:txBody>
                    <a:bodyPr/>
                    <a:lstStyle/>
                    <a:p>
                      <a:r>
                        <a:rPr lang="en-US" sz="2800" b="1" dirty="0">
                          <a:solidFill>
                            <a:srgbClr val="000000"/>
                          </a:solidFill>
                          <a:latin typeface="+mj-lt"/>
                        </a:rPr>
                        <a:t>Some Other Race</a:t>
                      </a:r>
                    </a:p>
                  </a:txBody>
                  <a:tcPr marT="45724" marB="45724"/>
                </a:tc>
                <a:tc>
                  <a:txBody>
                    <a:bodyPr/>
                    <a:lstStyle/>
                    <a:p>
                      <a:pPr algn="ctr"/>
                      <a:r>
                        <a:rPr lang="en-US" sz="2800" b="1" dirty="0">
                          <a:solidFill>
                            <a:srgbClr val="000000"/>
                          </a:solidFill>
                        </a:rPr>
                        <a:t>36.7</a:t>
                      </a:r>
                    </a:p>
                  </a:txBody>
                  <a:tcPr marT="45724" marB="45724"/>
                </a:tc>
                <a:extLst>
                  <a:ext uri="{0D108BD9-81ED-4DB2-BD59-A6C34878D82A}">
                    <a16:rowId xmlns:a16="http://schemas.microsoft.com/office/drawing/2014/main" val="10006"/>
                  </a:ext>
                </a:extLst>
              </a:tr>
              <a:tr h="518200">
                <a:tc>
                  <a:txBody>
                    <a:bodyPr/>
                    <a:lstStyle/>
                    <a:p>
                      <a:r>
                        <a:rPr lang="en-US" sz="2800" b="1" dirty="0">
                          <a:solidFill>
                            <a:srgbClr val="000000"/>
                          </a:solidFill>
                          <a:latin typeface="+mj-lt"/>
                        </a:rPr>
                        <a:t>Mixed Race</a:t>
                      </a:r>
                    </a:p>
                  </a:txBody>
                  <a:tcPr marT="45724" marB="45724"/>
                </a:tc>
                <a:tc>
                  <a:txBody>
                    <a:bodyPr/>
                    <a:lstStyle/>
                    <a:p>
                      <a:pPr algn="ctr"/>
                      <a:r>
                        <a:rPr lang="en-US" sz="2800" b="1" dirty="0">
                          <a:solidFill>
                            <a:srgbClr val="000000"/>
                          </a:solidFill>
                        </a:rPr>
                        <a:t>6                         </a:t>
                      </a:r>
                    </a:p>
                  </a:txBody>
                  <a:tcPr marT="45724" marB="4572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99596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Measurement of SES</a:t>
            </a:r>
          </a:p>
        </p:txBody>
      </p:sp>
      <p:sp>
        <p:nvSpPr>
          <p:cNvPr id="5" name="Content Placeholder 4"/>
          <p:cNvSpPr>
            <a:spLocks noGrp="1"/>
          </p:cNvSpPr>
          <p:nvPr>
            <p:ph idx="1"/>
          </p:nvPr>
        </p:nvSpPr>
        <p:spPr>
          <a:xfrm>
            <a:off x="457200" y="1417641"/>
            <a:ext cx="8534400" cy="4525963"/>
          </a:xfrm>
        </p:spPr>
        <p:txBody>
          <a:bodyPr/>
          <a:lstStyle/>
          <a:p>
            <a:r>
              <a:rPr lang="en-US" dirty="0"/>
              <a:t>Think about measures that have most relevance to your research question</a:t>
            </a:r>
          </a:p>
          <a:p>
            <a:pPr lvl="1"/>
            <a:r>
              <a:rPr lang="en-US" dirty="0"/>
              <a:t>May need multiple measures</a:t>
            </a:r>
          </a:p>
          <a:p>
            <a:pPr lvl="1"/>
            <a:r>
              <a:rPr lang="en-US" dirty="0"/>
              <a:t>Results may depend on what measures you use</a:t>
            </a:r>
          </a:p>
          <a:p>
            <a:r>
              <a:rPr lang="en-US" dirty="0"/>
              <a:t>Use validated question </a:t>
            </a:r>
          </a:p>
          <a:p>
            <a:r>
              <a:rPr lang="en-US" dirty="0"/>
              <a:t>Consider life course perspective</a:t>
            </a:r>
          </a:p>
          <a:p>
            <a:r>
              <a:rPr lang="en-US" dirty="0"/>
              <a:t>Don’t say you “controlled for SES”</a:t>
            </a:r>
          </a:p>
          <a:p>
            <a:r>
              <a:rPr lang="en-US" dirty="0"/>
              <a:t>Always think about both race/ethnicity and SES</a:t>
            </a:r>
          </a:p>
        </p:txBody>
      </p:sp>
    </p:spTree>
    <p:extLst>
      <p:ext uri="{BB962C8B-B14F-4D97-AF65-F5344CB8AC3E}">
        <p14:creationId xmlns:p14="http://schemas.microsoft.com/office/powerpoint/2010/main" val="1270746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solidFill>
                  <a:srgbClr val="FEFDFA"/>
                </a:solidFill>
              </a:rPr>
              <a:t>Measures of SES</a:t>
            </a:r>
          </a:p>
        </p:txBody>
      </p:sp>
      <p:sp>
        <p:nvSpPr>
          <p:cNvPr id="96259" name="Rectangle 3"/>
          <p:cNvSpPr>
            <a:spLocks noGrp="1" noChangeArrowheads="1"/>
          </p:cNvSpPr>
          <p:nvPr>
            <p:ph type="body" idx="1"/>
          </p:nvPr>
        </p:nvSpPr>
        <p:spPr>
          <a:xfrm>
            <a:off x="685800" y="1447800"/>
            <a:ext cx="7772400" cy="4191000"/>
          </a:xfrm>
        </p:spPr>
        <p:txBody>
          <a:bodyPr/>
          <a:lstStyle/>
          <a:p>
            <a:r>
              <a:rPr lang="en-US" altLang="en-US" dirty="0">
                <a:latin typeface="+mj-lt"/>
              </a:rPr>
              <a:t>Education – years of formal or establish ordinal categories</a:t>
            </a:r>
          </a:p>
          <a:p>
            <a:r>
              <a:rPr lang="en-US" altLang="en-US" dirty="0">
                <a:latin typeface="+mj-lt"/>
              </a:rPr>
              <a:t>Income defined in terms of annual household and factor number of dependents.  Frequently decline to report or inaccurate</a:t>
            </a:r>
          </a:p>
          <a:p>
            <a:r>
              <a:rPr lang="en-US" altLang="en-US" dirty="0">
                <a:latin typeface="+mj-lt"/>
              </a:rPr>
              <a:t>Occupation– laborer, technical, professional, business</a:t>
            </a:r>
          </a:p>
        </p:txBody>
      </p:sp>
    </p:spTree>
    <p:extLst>
      <p:ext uri="{BB962C8B-B14F-4D97-AF65-F5344CB8AC3E}">
        <p14:creationId xmlns:p14="http://schemas.microsoft.com/office/powerpoint/2010/main" val="2277732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dirty="0">
                <a:solidFill>
                  <a:srgbClr val="FEFDFA"/>
                </a:solidFill>
                <a:latin typeface="+mn-lt"/>
              </a:rPr>
              <a:t>Additional SES Measures</a:t>
            </a:r>
          </a:p>
        </p:txBody>
      </p:sp>
      <p:sp>
        <p:nvSpPr>
          <p:cNvPr id="161795" name="Rectangle 3"/>
          <p:cNvSpPr>
            <a:spLocks noGrp="1" noChangeArrowheads="1"/>
          </p:cNvSpPr>
          <p:nvPr>
            <p:ph type="body" idx="1"/>
          </p:nvPr>
        </p:nvSpPr>
        <p:spPr>
          <a:xfrm>
            <a:off x="762000" y="1219200"/>
            <a:ext cx="7772400" cy="4572000"/>
          </a:xfrm>
        </p:spPr>
        <p:txBody>
          <a:bodyPr/>
          <a:lstStyle/>
          <a:p>
            <a:r>
              <a:rPr lang="en-US" altLang="en-US" dirty="0">
                <a:latin typeface="+mj-lt"/>
              </a:rPr>
              <a:t>Wealth</a:t>
            </a:r>
          </a:p>
          <a:p>
            <a:r>
              <a:rPr lang="en-US" altLang="en-US" dirty="0">
                <a:latin typeface="+mj-lt"/>
              </a:rPr>
              <a:t>Class measure over the life course––childhood exposure</a:t>
            </a:r>
          </a:p>
          <a:p>
            <a:r>
              <a:rPr lang="en-US" altLang="en-US" dirty="0">
                <a:latin typeface="+mj-lt"/>
              </a:rPr>
              <a:t>Parental occupation and education</a:t>
            </a:r>
          </a:p>
          <a:p>
            <a:r>
              <a:rPr lang="en-US" altLang="en-US" dirty="0">
                <a:latin typeface="+mj-lt"/>
              </a:rPr>
              <a:t>Self-perceived </a:t>
            </a:r>
            <a:r>
              <a:rPr lang="ja-JP" altLang="en-US" dirty="0">
                <a:latin typeface="+mj-lt"/>
              </a:rPr>
              <a:t>‘</a:t>
            </a:r>
            <a:r>
              <a:rPr lang="en-US" altLang="ja-JP" dirty="0">
                <a:latin typeface="+mj-lt"/>
              </a:rPr>
              <a:t>standing</a:t>
            </a:r>
            <a:r>
              <a:rPr lang="ja-JP" altLang="en-US" dirty="0">
                <a:latin typeface="+mj-lt"/>
              </a:rPr>
              <a:t>’</a:t>
            </a:r>
            <a:r>
              <a:rPr lang="en-US" altLang="ja-JP" dirty="0">
                <a:latin typeface="+mj-lt"/>
              </a:rPr>
              <a:t> on a ladder ranging from 1 to 10</a:t>
            </a:r>
          </a:p>
        </p:txBody>
      </p:sp>
    </p:spTree>
    <p:extLst>
      <p:ext uri="{BB962C8B-B14F-4D97-AF65-F5344CB8AC3E}">
        <p14:creationId xmlns:p14="http://schemas.microsoft.com/office/powerpoint/2010/main" val="3288511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l="9583" t="31111" r="37083" b="16296"/>
          <a:stretch>
            <a:fillRect/>
          </a:stretch>
        </p:blipFill>
        <p:spPr bwMode="auto">
          <a:xfrm>
            <a:off x="77273" y="457200"/>
            <a:ext cx="9066727" cy="5029200"/>
          </a:xfrm>
          <a:prstGeom prst="rect">
            <a:avLst/>
          </a:prstGeom>
          <a:noFill/>
          <a:ln w="9525">
            <a:noFill/>
            <a:miter lim="800000"/>
            <a:headEnd/>
            <a:tailEnd/>
          </a:ln>
        </p:spPr>
      </p:pic>
      <p:sp>
        <p:nvSpPr>
          <p:cNvPr id="3" name="Oval 2"/>
          <p:cNvSpPr/>
          <p:nvPr/>
        </p:nvSpPr>
        <p:spPr>
          <a:xfrm>
            <a:off x="7239000" y="2590800"/>
            <a:ext cx="1676400" cy="381000"/>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315200" y="2895600"/>
            <a:ext cx="1676400" cy="381000"/>
          </a:xfrm>
          <a:prstGeom prst="ellipse">
            <a:avLst/>
          </a:prstGeom>
          <a:no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39000" y="3429000"/>
            <a:ext cx="1676400" cy="4572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1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A0D-7D36-4BB5-A0A6-F21630893944}"/>
              </a:ext>
            </a:extLst>
          </p:cNvPr>
          <p:cNvSpPr>
            <a:spLocks noGrp="1"/>
          </p:cNvSpPr>
          <p:nvPr>
            <p:ph type="title"/>
          </p:nvPr>
        </p:nvSpPr>
        <p:spPr/>
        <p:txBody>
          <a:bodyPr/>
          <a:lstStyle/>
          <a:p>
            <a:r>
              <a:rPr lang="en-US" dirty="0"/>
              <a:t>Methods: Considerations with Other Measurements </a:t>
            </a:r>
          </a:p>
        </p:txBody>
      </p:sp>
      <p:sp>
        <p:nvSpPr>
          <p:cNvPr id="3" name="Content Placeholder 2">
            <a:extLst>
              <a:ext uri="{FF2B5EF4-FFF2-40B4-BE49-F238E27FC236}">
                <a16:creationId xmlns:a16="http://schemas.microsoft.com/office/drawing/2014/main" id="{8FA01C78-87BA-417A-B222-805E465AC608}"/>
              </a:ext>
            </a:extLst>
          </p:cNvPr>
          <p:cNvSpPr>
            <a:spLocks noGrp="1"/>
          </p:cNvSpPr>
          <p:nvPr>
            <p:ph idx="1"/>
          </p:nvPr>
        </p:nvSpPr>
        <p:spPr>
          <a:xfrm>
            <a:off x="457200" y="1879600"/>
            <a:ext cx="8229600" cy="4246567"/>
          </a:xfrm>
        </p:spPr>
        <p:txBody>
          <a:bodyPr/>
          <a:lstStyle/>
          <a:p>
            <a:pPr>
              <a:spcAft>
                <a:spcPts val="1200"/>
              </a:spcAft>
            </a:pPr>
            <a:r>
              <a:rPr lang="en-US" dirty="0"/>
              <a:t>Ensure measurements of “latent variables” have been developed or assessed in diverse populations</a:t>
            </a:r>
          </a:p>
          <a:p>
            <a:r>
              <a:rPr lang="en-US" dirty="0"/>
              <a:t>Consider collection of contextual variables – e.g. neighborhood or zip code </a:t>
            </a:r>
          </a:p>
        </p:txBody>
      </p:sp>
    </p:spTree>
    <p:extLst>
      <p:ext uri="{BB962C8B-B14F-4D97-AF65-F5344CB8AC3E}">
        <p14:creationId xmlns:p14="http://schemas.microsoft.com/office/powerpoint/2010/main" val="1003590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BC0C6-76B4-4741-8DD3-B7A86AD9CBE2}"/>
              </a:ext>
            </a:extLst>
          </p:cNvPr>
          <p:cNvSpPr>
            <a:spLocks noGrp="1"/>
          </p:cNvSpPr>
          <p:nvPr>
            <p:ph type="title"/>
          </p:nvPr>
        </p:nvSpPr>
        <p:spPr>
          <a:xfrm>
            <a:off x="220717" y="274638"/>
            <a:ext cx="8744607" cy="1533380"/>
          </a:xfrm>
        </p:spPr>
        <p:txBody>
          <a:bodyPr/>
          <a:lstStyle/>
          <a:p>
            <a:r>
              <a:rPr lang="en-US" dirty="0"/>
              <a:t>What about secondary data analyses?</a:t>
            </a:r>
          </a:p>
        </p:txBody>
      </p:sp>
      <p:sp>
        <p:nvSpPr>
          <p:cNvPr id="5" name="Content Placeholder 4">
            <a:extLst>
              <a:ext uri="{FF2B5EF4-FFF2-40B4-BE49-F238E27FC236}">
                <a16:creationId xmlns:a16="http://schemas.microsoft.com/office/drawing/2014/main" id="{36076E1C-7074-45B9-9ED7-D6C76BB0F90D}"/>
              </a:ext>
            </a:extLst>
          </p:cNvPr>
          <p:cNvSpPr>
            <a:spLocks noGrp="1"/>
          </p:cNvSpPr>
          <p:nvPr>
            <p:ph idx="1"/>
          </p:nvPr>
        </p:nvSpPr>
        <p:spPr>
          <a:xfrm>
            <a:off x="457200" y="1808018"/>
            <a:ext cx="8229600" cy="4318149"/>
          </a:xfrm>
        </p:spPr>
        <p:txBody>
          <a:bodyPr/>
          <a:lstStyle/>
          <a:p>
            <a:pPr>
              <a:spcAft>
                <a:spcPts val="1200"/>
              </a:spcAft>
            </a:pPr>
            <a:r>
              <a:rPr lang="en-US" dirty="0"/>
              <a:t>Sometimes you don’t have control over the data you have access to </a:t>
            </a:r>
          </a:p>
          <a:p>
            <a:pPr>
              <a:spcAft>
                <a:spcPts val="1200"/>
              </a:spcAft>
            </a:pPr>
            <a:r>
              <a:rPr lang="en-US" dirty="0"/>
              <a:t>Carefully consider what you CAN say with the available data and whether it adds value</a:t>
            </a:r>
          </a:p>
          <a:p>
            <a:pPr>
              <a:spcAft>
                <a:spcPts val="1200"/>
              </a:spcAft>
            </a:pPr>
            <a:r>
              <a:rPr lang="en-US" dirty="0"/>
              <a:t>Carefully plan analysis and interpretation so as to not overstate your findings and acknowledge their limitations</a:t>
            </a:r>
          </a:p>
        </p:txBody>
      </p:sp>
    </p:spTree>
    <p:extLst>
      <p:ext uri="{BB962C8B-B14F-4D97-AF65-F5344CB8AC3E}">
        <p14:creationId xmlns:p14="http://schemas.microsoft.com/office/powerpoint/2010/main" val="1976661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866B20-CC9B-43B8-AA36-EADD01134568}"/>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B0569936-9143-48EC-833B-7C2B2794F9D0}"/>
              </a:ext>
            </a:extLst>
          </p:cNvPr>
          <p:cNvSpPr>
            <a:spLocks noGrp="1"/>
          </p:cNvSpPr>
          <p:nvPr>
            <p:ph idx="1"/>
          </p:nvPr>
        </p:nvSpPr>
        <p:spPr>
          <a:xfrm>
            <a:off x="457200" y="1253974"/>
            <a:ext cx="8229600" cy="4525963"/>
          </a:xfrm>
        </p:spPr>
        <p:txBody>
          <a:bodyPr/>
          <a:lstStyle/>
          <a:p>
            <a:r>
              <a:rPr lang="en-US" dirty="0"/>
              <a:t>To apply the socioecological model and understanding of the fundamental causes of racism and SES to:</a:t>
            </a:r>
          </a:p>
          <a:p>
            <a:pPr lvl="1"/>
            <a:r>
              <a:rPr lang="en-US" dirty="0"/>
              <a:t>Identification of research questions</a:t>
            </a:r>
          </a:p>
          <a:p>
            <a:pPr lvl="1"/>
            <a:r>
              <a:rPr lang="en-US" dirty="0"/>
              <a:t>Methods selection</a:t>
            </a:r>
          </a:p>
          <a:p>
            <a:pPr lvl="1"/>
            <a:r>
              <a:rPr lang="en-US" b="1" u="sng" dirty="0"/>
              <a:t>Analysis</a:t>
            </a:r>
          </a:p>
          <a:p>
            <a:pPr lvl="1"/>
            <a:r>
              <a:rPr lang="en-US" dirty="0"/>
              <a:t>Interpretation</a:t>
            </a:r>
          </a:p>
          <a:p>
            <a:pPr lvl="1"/>
            <a:r>
              <a:rPr lang="en-US" dirty="0"/>
              <a:t>Dissemination</a:t>
            </a:r>
          </a:p>
        </p:txBody>
      </p:sp>
    </p:spTree>
    <p:extLst>
      <p:ext uri="{BB962C8B-B14F-4D97-AF65-F5344CB8AC3E}">
        <p14:creationId xmlns:p14="http://schemas.microsoft.com/office/powerpoint/2010/main" val="3367853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A0E29-E391-4DAF-98C7-FE2DEF7B2EBB}"/>
              </a:ext>
            </a:extLst>
          </p:cNvPr>
          <p:cNvSpPr>
            <a:spLocks noGrp="1"/>
          </p:cNvSpPr>
          <p:nvPr>
            <p:ph type="title"/>
          </p:nvPr>
        </p:nvSpPr>
        <p:spPr/>
        <p:txBody>
          <a:bodyPr/>
          <a:lstStyle/>
          <a:p>
            <a:r>
              <a:rPr lang="en-US" dirty="0"/>
              <a:t>Analytic Considerations</a:t>
            </a:r>
          </a:p>
        </p:txBody>
      </p:sp>
      <p:sp>
        <p:nvSpPr>
          <p:cNvPr id="5" name="Content Placeholder 4">
            <a:extLst>
              <a:ext uri="{FF2B5EF4-FFF2-40B4-BE49-F238E27FC236}">
                <a16:creationId xmlns:a16="http://schemas.microsoft.com/office/drawing/2014/main" id="{1C0CEA36-9DD3-43F0-8AC7-20A238294918}"/>
              </a:ext>
            </a:extLst>
          </p:cNvPr>
          <p:cNvSpPr>
            <a:spLocks noGrp="1"/>
          </p:cNvSpPr>
          <p:nvPr>
            <p:ph idx="1"/>
          </p:nvPr>
        </p:nvSpPr>
        <p:spPr/>
        <p:txBody>
          <a:bodyPr/>
          <a:lstStyle/>
          <a:p>
            <a:r>
              <a:rPr lang="en-US" dirty="0"/>
              <a:t>Incorporate a socioecological perspective in choices about statistical models</a:t>
            </a:r>
          </a:p>
          <a:p>
            <a:pPr lvl="1"/>
            <a:r>
              <a:rPr lang="en-US" dirty="0"/>
              <a:t>Consider confounding and effect modification by both race/ethnicity and markers of SES</a:t>
            </a:r>
          </a:p>
          <a:p>
            <a:pPr lvl="1"/>
            <a:r>
              <a:rPr lang="en-US" dirty="0"/>
              <a:t>Include contextual variables and multilevel analyses as appropriate</a:t>
            </a:r>
          </a:p>
          <a:p>
            <a:pPr lvl="1"/>
            <a:r>
              <a:rPr lang="en-US" dirty="0"/>
              <a:t>Investigate disparities, including with interactions between race and SES</a:t>
            </a:r>
          </a:p>
          <a:p>
            <a:pPr lvl="1"/>
            <a:endParaRPr lang="en-US" dirty="0"/>
          </a:p>
          <a:p>
            <a:endParaRPr lang="en-US" dirty="0"/>
          </a:p>
          <a:p>
            <a:endParaRPr lang="en-US" dirty="0"/>
          </a:p>
        </p:txBody>
      </p:sp>
    </p:spTree>
    <p:extLst>
      <p:ext uri="{BB962C8B-B14F-4D97-AF65-F5344CB8AC3E}">
        <p14:creationId xmlns:p14="http://schemas.microsoft.com/office/powerpoint/2010/main" val="202076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0D73F-1C4E-480D-BE5B-62D2AC480B35}"/>
              </a:ext>
            </a:extLst>
          </p:cNvPr>
          <p:cNvSpPr>
            <a:spLocks noGrp="1"/>
          </p:cNvSpPr>
          <p:nvPr>
            <p:ph type="title"/>
          </p:nvPr>
        </p:nvSpPr>
        <p:spPr>
          <a:xfrm>
            <a:off x="457200" y="160333"/>
            <a:ext cx="8229600" cy="1143000"/>
          </a:xfrm>
        </p:spPr>
        <p:txBody>
          <a:bodyPr/>
          <a:lstStyle/>
          <a:p>
            <a:r>
              <a:rPr lang="en-US" dirty="0"/>
              <a:t>Examples in Descriptive/Exploratory Studies</a:t>
            </a:r>
          </a:p>
        </p:txBody>
      </p:sp>
      <p:sp>
        <p:nvSpPr>
          <p:cNvPr id="5" name="Content Placeholder 4">
            <a:extLst>
              <a:ext uri="{FF2B5EF4-FFF2-40B4-BE49-F238E27FC236}">
                <a16:creationId xmlns:a16="http://schemas.microsoft.com/office/drawing/2014/main" id="{1C37E28C-C332-4E8C-AAEC-B22F92C91478}"/>
              </a:ext>
            </a:extLst>
          </p:cNvPr>
          <p:cNvSpPr>
            <a:spLocks noGrp="1"/>
          </p:cNvSpPr>
          <p:nvPr>
            <p:ph idx="1"/>
          </p:nvPr>
        </p:nvSpPr>
        <p:spPr>
          <a:xfrm>
            <a:off x="457200" y="1747157"/>
            <a:ext cx="8229600" cy="4379010"/>
          </a:xfrm>
        </p:spPr>
        <p:txBody>
          <a:bodyPr/>
          <a:lstStyle/>
          <a:p>
            <a:pPr>
              <a:spcAft>
                <a:spcPts val="1200"/>
              </a:spcAft>
            </a:pPr>
            <a:r>
              <a:rPr lang="en-US" sz="2800" dirty="0"/>
              <a:t>Qualitative research to understand contextual factors influencing diabetic control</a:t>
            </a:r>
          </a:p>
          <a:p>
            <a:pPr>
              <a:spcAft>
                <a:spcPts val="1200"/>
              </a:spcAft>
            </a:pPr>
            <a:r>
              <a:rPr lang="en-US" sz="2800" dirty="0"/>
              <a:t>Inclusion of questions related to experience of racism in cohort studies of medication adherence</a:t>
            </a:r>
          </a:p>
          <a:p>
            <a:pPr>
              <a:spcAft>
                <a:spcPts val="1200"/>
              </a:spcAft>
            </a:pPr>
            <a:r>
              <a:rPr lang="en-US" sz="2800" dirty="0"/>
              <a:t>Assessing </a:t>
            </a:r>
            <a:r>
              <a:rPr lang="en-US" sz="2800" dirty="0" err="1"/>
              <a:t>lifecourse</a:t>
            </a:r>
            <a:r>
              <a:rPr lang="en-US" sz="2800" dirty="0"/>
              <a:t> SES when investigating predictors of CVD</a:t>
            </a:r>
          </a:p>
          <a:p>
            <a:endParaRPr lang="en-US" dirty="0"/>
          </a:p>
        </p:txBody>
      </p:sp>
    </p:spTree>
    <p:extLst>
      <p:ext uri="{BB962C8B-B14F-4D97-AF65-F5344CB8AC3E}">
        <p14:creationId xmlns:p14="http://schemas.microsoft.com/office/powerpoint/2010/main" val="892064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803"/>
            <a:ext cx="7772400" cy="1015901"/>
          </a:xfrm>
        </p:spPr>
        <p:txBody>
          <a:bodyPr/>
          <a:lstStyle/>
          <a:p>
            <a:r>
              <a:rPr lang="en-US" dirty="0"/>
              <a:t>Confounding</a:t>
            </a:r>
          </a:p>
        </p:txBody>
      </p:sp>
      <p:sp>
        <p:nvSpPr>
          <p:cNvPr id="4" name="Rectangle 3"/>
          <p:cNvSpPr/>
          <p:nvPr/>
        </p:nvSpPr>
        <p:spPr>
          <a:xfrm>
            <a:off x="381000" y="1676400"/>
            <a:ext cx="2590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1981203"/>
            <a:ext cx="1905000" cy="646331"/>
          </a:xfrm>
          <a:prstGeom prst="rect">
            <a:avLst/>
          </a:prstGeom>
          <a:noFill/>
        </p:spPr>
        <p:txBody>
          <a:bodyPr wrap="square" rtlCol="0">
            <a:spAutoFit/>
          </a:bodyPr>
          <a:lstStyle/>
          <a:p>
            <a:r>
              <a:rPr lang="en-US" sz="3600" dirty="0"/>
              <a:t>Exposure</a:t>
            </a:r>
          </a:p>
        </p:txBody>
      </p:sp>
      <p:sp>
        <p:nvSpPr>
          <p:cNvPr id="6" name="Subtitle 5"/>
          <p:cNvSpPr>
            <a:spLocks noGrp="1"/>
          </p:cNvSpPr>
          <p:nvPr>
            <p:ph type="subTitle" idx="1"/>
          </p:nvPr>
        </p:nvSpPr>
        <p:spPr>
          <a:xfrm>
            <a:off x="3352800" y="4038600"/>
            <a:ext cx="2286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Race</a:t>
            </a:r>
          </a:p>
          <a:p>
            <a:r>
              <a:rPr lang="en-US" dirty="0">
                <a:solidFill>
                  <a:schemeClr val="tx1"/>
                </a:solidFill>
              </a:rPr>
              <a:t>SES</a:t>
            </a:r>
          </a:p>
        </p:txBody>
      </p:sp>
      <p:sp>
        <p:nvSpPr>
          <p:cNvPr id="7" name="Rectangle 6"/>
          <p:cNvSpPr/>
          <p:nvPr/>
        </p:nvSpPr>
        <p:spPr>
          <a:xfrm>
            <a:off x="6172200" y="1676403"/>
            <a:ext cx="2590800" cy="173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Cancer</a:t>
            </a:r>
          </a:p>
        </p:txBody>
      </p:sp>
      <p:cxnSp>
        <p:nvCxnSpPr>
          <p:cNvPr id="9" name="Straight Arrow Connector 8"/>
          <p:cNvCxnSpPr/>
          <p:nvPr/>
        </p:nvCxnSpPr>
        <p:spPr>
          <a:xfrm>
            <a:off x="2971800" y="2416175"/>
            <a:ext cx="3200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a:off x="1104901" y="3543300"/>
            <a:ext cx="2247900" cy="1371600"/>
          </a:xfrm>
          <a:prstGeom prst="straightConnector1">
            <a:avLst/>
          </a:prstGeom>
          <a:ln w="476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38800" y="3505201"/>
            <a:ext cx="1828800" cy="13182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506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803"/>
            <a:ext cx="7772400" cy="1015901"/>
          </a:xfrm>
        </p:spPr>
        <p:txBody>
          <a:bodyPr/>
          <a:lstStyle/>
          <a:p>
            <a:r>
              <a:rPr lang="en-US" dirty="0"/>
              <a:t>Effect Modification</a:t>
            </a:r>
          </a:p>
        </p:txBody>
      </p:sp>
      <p:sp>
        <p:nvSpPr>
          <p:cNvPr id="4" name="Rectangle 3"/>
          <p:cNvSpPr/>
          <p:nvPr/>
        </p:nvSpPr>
        <p:spPr>
          <a:xfrm>
            <a:off x="228600" y="2627534"/>
            <a:ext cx="2590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3045786"/>
            <a:ext cx="2552700" cy="646331"/>
          </a:xfrm>
          <a:prstGeom prst="rect">
            <a:avLst/>
          </a:prstGeom>
          <a:noFill/>
        </p:spPr>
        <p:txBody>
          <a:bodyPr wrap="square" rtlCol="0">
            <a:spAutoFit/>
          </a:bodyPr>
          <a:lstStyle/>
          <a:p>
            <a:r>
              <a:rPr lang="en-US" sz="3600" dirty="0"/>
              <a:t>Intervention</a:t>
            </a:r>
          </a:p>
        </p:txBody>
      </p:sp>
      <p:sp>
        <p:nvSpPr>
          <p:cNvPr id="6" name="Subtitle 5"/>
          <p:cNvSpPr>
            <a:spLocks noGrp="1"/>
          </p:cNvSpPr>
          <p:nvPr>
            <p:ph type="subTitle" idx="1"/>
          </p:nvPr>
        </p:nvSpPr>
        <p:spPr>
          <a:xfrm>
            <a:off x="3411920" y="4227463"/>
            <a:ext cx="2286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Race B</a:t>
            </a:r>
          </a:p>
        </p:txBody>
      </p:sp>
      <p:sp>
        <p:nvSpPr>
          <p:cNvPr id="7" name="Rectangle 6"/>
          <p:cNvSpPr/>
          <p:nvPr/>
        </p:nvSpPr>
        <p:spPr>
          <a:xfrm>
            <a:off x="6324600" y="2676746"/>
            <a:ext cx="2590800" cy="173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Behavior</a:t>
            </a:r>
          </a:p>
        </p:txBody>
      </p:sp>
      <p:cxnSp>
        <p:nvCxnSpPr>
          <p:cNvPr id="9" name="Straight Arrow Connector 8"/>
          <p:cNvCxnSpPr>
            <a:cxnSpLocks/>
          </p:cNvCxnSpPr>
          <p:nvPr/>
        </p:nvCxnSpPr>
        <p:spPr>
          <a:xfrm>
            <a:off x="2819400" y="2939725"/>
            <a:ext cx="3471041"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0" name="Subtitle 5">
            <a:extLst>
              <a:ext uri="{FF2B5EF4-FFF2-40B4-BE49-F238E27FC236}">
                <a16:creationId xmlns:a16="http://schemas.microsoft.com/office/drawing/2014/main" id="{34A41DF0-95AF-4596-A54D-27C411657B74}"/>
              </a:ext>
            </a:extLst>
          </p:cNvPr>
          <p:cNvSpPr txBox="1">
            <a:spLocks/>
          </p:cNvSpPr>
          <p:nvPr/>
        </p:nvSpPr>
        <p:spPr>
          <a:xfrm>
            <a:off x="3429000" y="1069130"/>
            <a:ext cx="2286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rtl="0" eaLnBrk="0" fontAlgn="base" hangingPunct="0">
              <a:spcBef>
                <a:spcPct val="20000"/>
              </a:spcBef>
              <a:spcAft>
                <a:spcPct val="0"/>
              </a:spcAft>
              <a:buFont typeface="Arial" charset="0"/>
              <a:buNone/>
              <a:defRPr sz="3200" kern="1200">
                <a:solidFill>
                  <a:schemeClr val="bg1"/>
                </a:solidFill>
                <a:latin typeface="+mn-lt"/>
                <a:ea typeface="+mn-ea"/>
                <a:cs typeface="+mn-cs"/>
              </a:defRPr>
            </a:lvl1pPr>
            <a:lvl2pPr marL="457189"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377"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566"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754"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tx1"/>
                </a:solidFill>
              </a:rPr>
              <a:t>Race A</a:t>
            </a:r>
          </a:p>
        </p:txBody>
      </p:sp>
      <p:cxnSp>
        <p:nvCxnSpPr>
          <p:cNvPr id="13" name="Straight Arrow Connector 12">
            <a:extLst>
              <a:ext uri="{FF2B5EF4-FFF2-40B4-BE49-F238E27FC236}">
                <a16:creationId xmlns:a16="http://schemas.microsoft.com/office/drawing/2014/main" id="{608C5682-97C0-48B3-84BE-957A02D7A3EF}"/>
              </a:ext>
            </a:extLst>
          </p:cNvPr>
          <p:cNvCxnSpPr>
            <a:cxnSpLocks/>
          </p:cNvCxnSpPr>
          <p:nvPr/>
        </p:nvCxnSpPr>
        <p:spPr>
          <a:xfrm>
            <a:off x="2853559" y="3964483"/>
            <a:ext cx="3471041"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565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803"/>
            <a:ext cx="7772400" cy="1015901"/>
          </a:xfrm>
        </p:spPr>
        <p:txBody>
          <a:bodyPr/>
          <a:lstStyle/>
          <a:p>
            <a:r>
              <a:rPr lang="en-US" dirty="0"/>
              <a:t>Effect Modification</a:t>
            </a:r>
          </a:p>
        </p:txBody>
      </p:sp>
      <p:sp>
        <p:nvSpPr>
          <p:cNvPr id="4" name="Rectangle 3"/>
          <p:cNvSpPr/>
          <p:nvPr/>
        </p:nvSpPr>
        <p:spPr>
          <a:xfrm>
            <a:off x="228600" y="2627534"/>
            <a:ext cx="2590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3045786"/>
            <a:ext cx="2552700" cy="646331"/>
          </a:xfrm>
          <a:prstGeom prst="rect">
            <a:avLst/>
          </a:prstGeom>
          <a:noFill/>
        </p:spPr>
        <p:txBody>
          <a:bodyPr wrap="square" rtlCol="0">
            <a:spAutoFit/>
          </a:bodyPr>
          <a:lstStyle/>
          <a:p>
            <a:r>
              <a:rPr lang="en-US" sz="3600" dirty="0"/>
              <a:t>Intervention</a:t>
            </a:r>
          </a:p>
        </p:txBody>
      </p:sp>
      <p:sp>
        <p:nvSpPr>
          <p:cNvPr id="6" name="Subtitle 5"/>
          <p:cNvSpPr>
            <a:spLocks noGrp="1"/>
          </p:cNvSpPr>
          <p:nvPr>
            <p:ph type="subTitle" idx="1"/>
          </p:nvPr>
        </p:nvSpPr>
        <p:spPr>
          <a:xfrm>
            <a:off x="3411920" y="4227463"/>
            <a:ext cx="2286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“Low SES”</a:t>
            </a:r>
          </a:p>
        </p:txBody>
      </p:sp>
      <p:sp>
        <p:nvSpPr>
          <p:cNvPr id="7" name="Rectangle 6"/>
          <p:cNvSpPr/>
          <p:nvPr/>
        </p:nvSpPr>
        <p:spPr>
          <a:xfrm>
            <a:off x="6324600" y="2676746"/>
            <a:ext cx="2590800" cy="173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Behavior</a:t>
            </a:r>
          </a:p>
        </p:txBody>
      </p:sp>
      <p:cxnSp>
        <p:nvCxnSpPr>
          <p:cNvPr id="9" name="Straight Arrow Connector 8"/>
          <p:cNvCxnSpPr>
            <a:cxnSpLocks/>
          </p:cNvCxnSpPr>
          <p:nvPr/>
        </p:nvCxnSpPr>
        <p:spPr>
          <a:xfrm>
            <a:off x="2819400" y="2939725"/>
            <a:ext cx="3471041"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0" name="Subtitle 5">
            <a:extLst>
              <a:ext uri="{FF2B5EF4-FFF2-40B4-BE49-F238E27FC236}">
                <a16:creationId xmlns:a16="http://schemas.microsoft.com/office/drawing/2014/main" id="{34A41DF0-95AF-4596-A54D-27C411657B74}"/>
              </a:ext>
            </a:extLst>
          </p:cNvPr>
          <p:cNvSpPr txBox="1">
            <a:spLocks/>
          </p:cNvSpPr>
          <p:nvPr/>
        </p:nvSpPr>
        <p:spPr>
          <a:xfrm>
            <a:off x="3429000" y="1069130"/>
            <a:ext cx="2286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rtl="0" eaLnBrk="0" fontAlgn="base" hangingPunct="0">
              <a:spcBef>
                <a:spcPct val="20000"/>
              </a:spcBef>
              <a:spcAft>
                <a:spcPct val="0"/>
              </a:spcAft>
              <a:buFont typeface="Arial" charset="0"/>
              <a:buNone/>
              <a:defRPr sz="3200" kern="1200">
                <a:solidFill>
                  <a:schemeClr val="bg1"/>
                </a:solidFill>
                <a:latin typeface="+mn-lt"/>
                <a:ea typeface="+mn-ea"/>
                <a:cs typeface="+mn-cs"/>
              </a:defRPr>
            </a:lvl1pPr>
            <a:lvl2pPr marL="457189"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377"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566"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754"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tx1"/>
                </a:solidFill>
              </a:rPr>
              <a:t>“High SES”</a:t>
            </a:r>
          </a:p>
        </p:txBody>
      </p:sp>
      <p:cxnSp>
        <p:nvCxnSpPr>
          <p:cNvPr id="13" name="Straight Arrow Connector 12">
            <a:extLst>
              <a:ext uri="{FF2B5EF4-FFF2-40B4-BE49-F238E27FC236}">
                <a16:creationId xmlns:a16="http://schemas.microsoft.com/office/drawing/2014/main" id="{608C5682-97C0-48B3-84BE-957A02D7A3EF}"/>
              </a:ext>
            </a:extLst>
          </p:cNvPr>
          <p:cNvCxnSpPr>
            <a:cxnSpLocks/>
          </p:cNvCxnSpPr>
          <p:nvPr/>
        </p:nvCxnSpPr>
        <p:spPr>
          <a:xfrm>
            <a:off x="2853559" y="3964483"/>
            <a:ext cx="3471041"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50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Multilevel/Contextual Analyses</a:t>
            </a:r>
          </a:p>
        </p:txBody>
      </p:sp>
      <p:sp>
        <p:nvSpPr>
          <p:cNvPr id="5" name="Content Placeholder 4"/>
          <p:cNvSpPr>
            <a:spLocks noGrp="1"/>
          </p:cNvSpPr>
          <p:nvPr>
            <p:ph idx="1"/>
          </p:nvPr>
        </p:nvSpPr>
        <p:spPr>
          <a:xfrm>
            <a:off x="457200" y="1219202"/>
            <a:ext cx="8229600" cy="4525963"/>
          </a:xfrm>
        </p:spPr>
        <p:txBody>
          <a:bodyPr/>
          <a:lstStyle/>
          <a:p>
            <a:r>
              <a:rPr lang="en-US" dirty="0"/>
              <a:t>“Living in a low SES neighborhood confers additional mortality risk beyond individual SES.”</a:t>
            </a:r>
          </a:p>
          <a:p>
            <a:r>
              <a:rPr lang="en-US" dirty="0"/>
              <a:t>“The odds of violence for African Americans was 2.7 times greater than the odds of violence for Whites… when neighborhood disadvantage was added to the logistic regression equation, the significant effect of race was eliminated.”</a:t>
            </a:r>
          </a:p>
          <a:p>
            <a:pPr marL="0" indent="0">
              <a:buNone/>
            </a:pPr>
            <a:endParaRPr lang="en-US" dirty="0"/>
          </a:p>
        </p:txBody>
      </p:sp>
      <p:sp>
        <p:nvSpPr>
          <p:cNvPr id="2" name="TextBox 1"/>
          <p:cNvSpPr txBox="1"/>
          <p:nvPr/>
        </p:nvSpPr>
        <p:spPr>
          <a:xfrm>
            <a:off x="4648200" y="6172200"/>
            <a:ext cx="3733800" cy="923330"/>
          </a:xfrm>
          <a:prstGeom prst="rect">
            <a:avLst/>
          </a:prstGeom>
          <a:noFill/>
        </p:spPr>
        <p:txBody>
          <a:bodyPr wrap="square" rtlCol="0">
            <a:spAutoFit/>
          </a:bodyPr>
          <a:lstStyle/>
          <a:p>
            <a:r>
              <a:rPr lang="en-US" dirty="0" err="1"/>
              <a:t>Winkleby</a:t>
            </a:r>
            <a:r>
              <a:rPr lang="en-US" dirty="0"/>
              <a:t>, J </a:t>
            </a:r>
            <a:r>
              <a:rPr lang="en-US" dirty="0" err="1"/>
              <a:t>Epi</a:t>
            </a:r>
            <a:r>
              <a:rPr lang="en-US" dirty="0"/>
              <a:t> </a:t>
            </a:r>
            <a:r>
              <a:rPr lang="en-US" dirty="0" err="1"/>
              <a:t>Comm</a:t>
            </a:r>
            <a:r>
              <a:rPr lang="en-US" dirty="0"/>
              <a:t> Health, 2003</a:t>
            </a:r>
          </a:p>
          <a:p>
            <a:r>
              <a:rPr lang="en-US" dirty="0"/>
              <a:t>Silver, Law Hum </a:t>
            </a:r>
            <a:r>
              <a:rPr lang="en-US" dirty="0" err="1"/>
              <a:t>Behav</a:t>
            </a:r>
            <a:r>
              <a:rPr lang="en-US" dirty="0"/>
              <a:t>, 2000</a:t>
            </a:r>
          </a:p>
          <a:p>
            <a:endParaRPr lang="en-US" dirty="0"/>
          </a:p>
        </p:txBody>
      </p:sp>
    </p:spTree>
    <p:extLst>
      <p:ext uri="{BB962C8B-B14F-4D97-AF65-F5344CB8AC3E}">
        <p14:creationId xmlns:p14="http://schemas.microsoft.com/office/powerpoint/2010/main" val="176125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Investigating Disparities</a:t>
            </a:r>
          </a:p>
        </p:txBody>
      </p:sp>
      <p:sp>
        <p:nvSpPr>
          <p:cNvPr id="5" name="Content Placeholder 4"/>
          <p:cNvSpPr>
            <a:spLocks noGrp="1"/>
          </p:cNvSpPr>
          <p:nvPr>
            <p:ph idx="1"/>
          </p:nvPr>
        </p:nvSpPr>
        <p:spPr>
          <a:xfrm>
            <a:off x="457200" y="1219202"/>
            <a:ext cx="8229600" cy="4525963"/>
          </a:xfrm>
        </p:spPr>
        <p:txBody>
          <a:bodyPr/>
          <a:lstStyle/>
          <a:p>
            <a:r>
              <a:rPr lang="en-US" dirty="0"/>
              <a:t>Consider interactions between race/ethnicity and measures of SES:</a:t>
            </a:r>
          </a:p>
          <a:p>
            <a:pPr lvl="2"/>
            <a:r>
              <a:rPr lang="en-US" sz="2800" dirty="0"/>
              <a:t>“Both neighborhood and individual SES are associated with survival after breast cancer diagnosis, but these relationships vary by race/ethnicity.” - </a:t>
            </a:r>
            <a:r>
              <a:rPr lang="en-US" sz="1400" dirty="0"/>
              <a:t>Shariff-Marco S, 2014</a:t>
            </a:r>
          </a:p>
          <a:p>
            <a:r>
              <a:rPr lang="en-US" dirty="0"/>
              <a:t>Be thoughtful about what variables to include in models as confounders vs. mediators </a:t>
            </a:r>
          </a:p>
          <a:p>
            <a:pPr lvl="1"/>
            <a:r>
              <a:rPr lang="en-US" dirty="0"/>
              <a:t>Depends on the research question</a:t>
            </a:r>
          </a:p>
        </p:txBody>
      </p:sp>
    </p:spTree>
    <p:extLst>
      <p:ext uri="{BB962C8B-B14F-4D97-AF65-F5344CB8AC3E}">
        <p14:creationId xmlns:p14="http://schemas.microsoft.com/office/powerpoint/2010/main" val="3288542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Rectangle 3"/>
          <p:cNvSpPr/>
          <p:nvPr/>
        </p:nvSpPr>
        <p:spPr>
          <a:xfrm>
            <a:off x="228600" y="361051"/>
            <a:ext cx="2590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9151" y="871109"/>
            <a:ext cx="1905000" cy="646331"/>
          </a:xfrm>
          <a:prstGeom prst="rect">
            <a:avLst/>
          </a:prstGeom>
          <a:noFill/>
        </p:spPr>
        <p:txBody>
          <a:bodyPr wrap="square" rtlCol="0">
            <a:spAutoFit/>
          </a:bodyPr>
          <a:lstStyle/>
          <a:p>
            <a:r>
              <a:rPr lang="en-US" sz="3600" dirty="0"/>
              <a:t>Race</a:t>
            </a:r>
          </a:p>
        </p:txBody>
      </p:sp>
      <p:sp>
        <p:nvSpPr>
          <p:cNvPr id="6" name="Subtitle 5"/>
          <p:cNvSpPr>
            <a:spLocks noGrp="1"/>
          </p:cNvSpPr>
          <p:nvPr>
            <p:ph type="subTitle" idx="1"/>
          </p:nvPr>
        </p:nvSpPr>
        <p:spPr>
          <a:xfrm>
            <a:off x="3098800" y="2175781"/>
            <a:ext cx="3097154" cy="3767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SES? </a:t>
            </a:r>
          </a:p>
          <a:p>
            <a:r>
              <a:rPr lang="en-US" dirty="0">
                <a:solidFill>
                  <a:schemeClr val="tx1"/>
                </a:solidFill>
              </a:rPr>
              <a:t>Marital status?</a:t>
            </a:r>
          </a:p>
          <a:p>
            <a:r>
              <a:rPr lang="en-US" dirty="0">
                <a:solidFill>
                  <a:schemeClr val="tx1"/>
                </a:solidFill>
              </a:rPr>
              <a:t>Exposure to police violence?</a:t>
            </a:r>
          </a:p>
          <a:p>
            <a:r>
              <a:rPr lang="en-US" dirty="0">
                <a:solidFill>
                  <a:schemeClr val="tx1"/>
                </a:solidFill>
              </a:rPr>
              <a:t>Experience of interpersonal racism?</a:t>
            </a:r>
          </a:p>
        </p:txBody>
      </p:sp>
      <p:sp>
        <p:nvSpPr>
          <p:cNvPr id="7" name="Rectangle 6"/>
          <p:cNvSpPr/>
          <p:nvPr/>
        </p:nvSpPr>
        <p:spPr>
          <a:xfrm>
            <a:off x="6032912" y="372166"/>
            <a:ext cx="2590800" cy="173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Maternal Mortality</a:t>
            </a:r>
          </a:p>
        </p:txBody>
      </p:sp>
      <p:cxnSp>
        <p:nvCxnSpPr>
          <p:cNvPr id="9" name="Straight Arrow Connector 8"/>
          <p:cNvCxnSpPr/>
          <p:nvPr/>
        </p:nvCxnSpPr>
        <p:spPr>
          <a:xfrm>
            <a:off x="2819400" y="1268415"/>
            <a:ext cx="3200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endCxn id="6" idx="1"/>
          </p:cNvCxnSpPr>
          <p:nvPr/>
        </p:nvCxnSpPr>
        <p:spPr>
          <a:xfrm>
            <a:off x="914400" y="2189851"/>
            <a:ext cx="2184400" cy="1869841"/>
          </a:xfrm>
          <a:prstGeom prst="straightConnector1">
            <a:avLst/>
          </a:prstGeom>
          <a:ln w="4762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6172200" y="2189851"/>
            <a:ext cx="1460500" cy="219736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7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866B20-CC9B-43B8-AA36-EADD01134568}"/>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B0569936-9143-48EC-833B-7C2B2794F9D0}"/>
              </a:ext>
            </a:extLst>
          </p:cNvPr>
          <p:cNvSpPr>
            <a:spLocks noGrp="1"/>
          </p:cNvSpPr>
          <p:nvPr>
            <p:ph idx="1"/>
          </p:nvPr>
        </p:nvSpPr>
        <p:spPr>
          <a:xfrm>
            <a:off x="457200" y="1253974"/>
            <a:ext cx="8229600" cy="4525963"/>
          </a:xfrm>
        </p:spPr>
        <p:txBody>
          <a:bodyPr/>
          <a:lstStyle/>
          <a:p>
            <a:r>
              <a:rPr lang="en-US" dirty="0"/>
              <a:t>To apply the socioecological model and understanding of the fundamental causes of racism and SES to:</a:t>
            </a:r>
          </a:p>
          <a:p>
            <a:pPr lvl="1"/>
            <a:r>
              <a:rPr lang="en-US" dirty="0"/>
              <a:t>Identification of research questions</a:t>
            </a:r>
          </a:p>
          <a:p>
            <a:pPr lvl="1"/>
            <a:r>
              <a:rPr lang="en-US" dirty="0"/>
              <a:t>Methods selection</a:t>
            </a:r>
          </a:p>
          <a:p>
            <a:pPr lvl="1"/>
            <a:r>
              <a:rPr lang="en-US" dirty="0"/>
              <a:t>Analysis</a:t>
            </a:r>
          </a:p>
          <a:p>
            <a:pPr lvl="1"/>
            <a:r>
              <a:rPr lang="en-US" b="1" u="sng" dirty="0"/>
              <a:t>Interpretation</a:t>
            </a:r>
          </a:p>
          <a:p>
            <a:pPr lvl="1"/>
            <a:r>
              <a:rPr lang="en-US" dirty="0"/>
              <a:t>Dissemination</a:t>
            </a:r>
          </a:p>
        </p:txBody>
      </p:sp>
    </p:spTree>
    <p:extLst>
      <p:ext uri="{BB962C8B-B14F-4D97-AF65-F5344CB8AC3E}">
        <p14:creationId xmlns:p14="http://schemas.microsoft.com/office/powerpoint/2010/main" val="2233850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Considerations with Interpretation</a:t>
            </a:r>
          </a:p>
        </p:txBody>
      </p:sp>
      <p:sp>
        <p:nvSpPr>
          <p:cNvPr id="5" name="Content Placeholder 4"/>
          <p:cNvSpPr>
            <a:spLocks noGrp="1"/>
          </p:cNvSpPr>
          <p:nvPr>
            <p:ph idx="1"/>
          </p:nvPr>
        </p:nvSpPr>
        <p:spPr/>
        <p:txBody>
          <a:bodyPr/>
          <a:lstStyle/>
          <a:p>
            <a:r>
              <a:rPr lang="en-US" dirty="0"/>
              <a:t>Risk of misinterpreting data from multivariate models </a:t>
            </a:r>
          </a:p>
          <a:p>
            <a:pPr lvl="1"/>
            <a:r>
              <a:rPr lang="en-US" dirty="0"/>
              <a:t>Genetic fallacy</a:t>
            </a:r>
          </a:p>
          <a:p>
            <a:pPr lvl="1"/>
            <a:r>
              <a:rPr lang="en-US" dirty="0"/>
              <a:t>Individualistic fallacy</a:t>
            </a:r>
          </a:p>
          <a:p>
            <a:r>
              <a:rPr lang="en-US" dirty="0"/>
              <a:t>Implications of results may depend on context</a:t>
            </a:r>
          </a:p>
          <a:p>
            <a:endParaRPr lang="en-US" dirty="0"/>
          </a:p>
        </p:txBody>
      </p:sp>
    </p:spTree>
    <p:extLst>
      <p:ext uri="{BB962C8B-B14F-4D97-AF65-F5344CB8AC3E}">
        <p14:creationId xmlns:p14="http://schemas.microsoft.com/office/powerpoint/2010/main" val="726533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Genetic Fallacy</a:t>
            </a:r>
          </a:p>
        </p:txBody>
      </p:sp>
      <p:sp>
        <p:nvSpPr>
          <p:cNvPr id="5" name="Content Placeholder 4"/>
          <p:cNvSpPr>
            <a:spLocks noGrp="1"/>
          </p:cNvSpPr>
          <p:nvPr>
            <p:ph idx="1"/>
          </p:nvPr>
        </p:nvSpPr>
        <p:spPr>
          <a:xfrm>
            <a:off x="381000" y="1219202"/>
            <a:ext cx="8229600" cy="4525963"/>
          </a:xfrm>
        </p:spPr>
        <p:txBody>
          <a:bodyPr/>
          <a:lstStyle/>
          <a:p>
            <a:r>
              <a:rPr lang="en-US" dirty="0"/>
              <a:t>The presumption that differences that cannot be explained by identified non-biologic factors must be due to biologic differences. </a:t>
            </a:r>
          </a:p>
          <a:p>
            <a:pPr marL="857229" lvl="1" indent="-457189"/>
            <a:r>
              <a:rPr lang="en-US" dirty="0"/>
              <a:t>“High rates of ESRD among blacks is not fully explained by racial differences in age, socioeconomic status, or access to health care…. suggest[</a:t>
            </a:r>
            <a:r>
              <a:rPr lang="en-US" dirty="0" err="1"/>
              <a:t>ing</a:t>
            </a:r>
            <a:r>
              <a:rPr lang="en-US" dirty="0"/>
              <a:t>] an inheritable genetic predisposition.“ – </a:t>
            </a:r>
            <a:r>
              <a:rPr lang="en-US" i="1" dirty="0"/>
              <a:t>Controlled for percent of individuals with college education in zip code</a:t>
            </a:r>
          </a:p>
          <a:p>
            <a:pPr marL="457189" indent="-457189"/>
            <a:endParaRPr lang="en-US" sz="2800" i="1" dirty="0"/>
          </a:p>
        </p:txBody>
      </p:sp>
    </p:spTree>
    <p:extLst>
      <p:ext uri="{BB962C8B-B14F-4D97-AF65-F5344CB8AC3E}">
        <p14:creationId xmlns:p14="http://schemas.microsoft.com/office/powerpoint/2010/main" val="3128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Individualistic Fallacy</a:t>
            </a:r>
          </a:p>
        </p:txBody>
      </p:sp>
      <p:sp>
        <p:nvSpPr>
          <p:cNvPr id="5" name="Content Placeholder 4"/>
          <p:cNvSpPr>
            <a:spLocks noGrp="1"/>
          </p:cNvSpPr>
          <p:nvPr>
            <p:ph idx="1"/>
          </p:nvPr>
        </p:nvSpPr>
        <p:spPr>
          <a:xfrm>
            <a:off x="457200" y="1219202"/>
            <a:ext cx="8229600" cy="4525963"/>
          </a:xfrm>
        </p:spPr>
        <p:txBody>
          <a:bodyPr/>
          <a:lstStyle/>
          <a:p>
            <a:r>
              <a:rPr lang="en-US" dirty="0"/>
              <a:t>The fallacy of assuming that individual-level outcomes can be explained exclusively in terms of individual-level characteristics</a:t>
            </a:r>
          </a:p>
          <a:p>
            <a:pPr lvl="1"/>
            <a:r>
              <a:rPr lang="en-US" dirty="0"/>
              <a:t>“Living in a low SES neighborhood confers additional mortality risk beyond individual SES.”</a:t>
            </a:r>
          </a:p>
          <a:p>
            <a:pPr lvl="1"/>
            <a:r>
              <a:rPr lang="en-US" dirty="0"/>
              <a:t>“The odds of violence for African Americans was 2.7 times greater than the odds of violence for Whites… when neighborhood disadvantage was added to the logistic regression equation, the significant effect of race was eliminated.”</a:t>
            </a:r>
          </a:p>
          <a:p>
            <a:pPr marL="0" indent="0">
              <a:buNone/>
            </a:pPr>
            <a:endParaRPr lang="en-US" dirty="0"/>
          </a:p>
        </p:txBody>
      </p:sp>
      <p:sp>
        <p:nvSpPr>
          <p:cNvPr id="2" name="TextBox 1"/>
          <p:cNvSpPr txBox="1"/>
          <p:nvPr/>
        </p:nvSpPr>
        <p:spPr>
          <a:xfrm>
            <a:off x="4175234" y="6228064"/>
            <a:ext cx="3733800" cy="923330"/>
          </a:xfrm>
          <a:prstGeom prst="rect">
            <a:avLst/>
          </a:prstGeom>
          <a:noFill/>
        </p:spPr>
        <p:txBody>
          <a:bodyPr wrap="square" rtlCol="0">
            <a:spAutoFit/>
          </a:bodyPr>
          <a:lstStyle/>
          <a:p>
            <a:r>
              <a:rPr lang="en-US" dirty="0" err="1"/>
              <a:t>Winkleby</a:t>
            </a:r>
            <a:r>
              <a:rPr lang="en-US" dirty="0"/>
              <a:t>, J </a:t>
            </a:r>
            <a:r>
              <a:rPr lang="en-US" dirty="0" err="1"/>
              <a:t>Epi</a:t>
            </a:r>
            <a:r>
              <a:rPr lang="en-US" dirty="0"/>
              <a:t> </a:t>
            </a:r>
            <a:r>
              <a:rPr lang="en-US" dirty="0" err="1"/>
              <a:t>Comm</a:t>
            </a:r>
            <a:r>
              <a:rPr lang="en-US" dirty="0"/>
              <a:t> Health, 2003</a:t>
            </a:r>
          </a:p>
          <a:p>
            <a:r>
              <a:rPr lang="en-US" dirty="0"/>
              <a:t>Silver, Law Hum </a:t>
            </a:r>
            <a:r>
              <a:rPr lang="en-US" dirty="0" err="1"/>
              <a:t>Behav</a:t>
            </a:r>
            <a:r>
              <a:rPr lang="en-US" dirty="0"/>
              <a:t>, 2000</a:t>
            </a:r>
          </a:p>
          <a:p>
            <a:endParaRPr lang="en-US" dirty="0"/>
          </a:p>
        </p:txBody>
      </p:sp>
    </p:spTree>
    <p:extLst>
      <p:ext uri="{BB962C8B-B14F-4D97-AF65-F5344CB8AC3E}">
        <p14:creationId xmlns:p14="http://schemas.microsoft.com/office/powerpoint/2010/main" val="42516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in Intervention Studies</a:t>
            </a:r>
          </a:p>
        </p:txBody>
      </p:sp>
      <p:sp>
        <p:nvSpPr>
          <p:cNvPr id="3" name="Content Placeholder 2"/>
          <p:cNvSpPr>
            <a:spLocks noGrp="1"/>
          </p:cNvSpPr>
          <p:nvPr>
            <p:ph idx="1"/>
          </p:nvPr>
        </p:nvSpPr>
        <p:spPr>
          <a:xfrm>
            <a:off x="381000" y="1219202"/>
            <a:ext cx="8229600" cy="4525963"/>
          </a:xfrm>
        </p:spPr>
        <p:txBody>
          <a:bodyPr/>
          <a:lstStyle/>
          <a:p>
            <a:r>
              <a:rPr lang="en-US" sz="2400" dirty="0"/>
              <a:t>Health coaches that help with diet and medication adherence in the context of social situation (including food insecurity)</a:t>
            </a:r>
          </a:p>
          <a:p>
            <a:endParaRPr lang="en-US" sz="1000" dirty="0"/>
          </a:p>
          <a:p>
            <a:r>
              <a:rPr lang="en-US" sz="2400" dirty="0" err="1"/>
              <a:t>PrEP</a:t>
            </a:r>
            <a:r>
              <a:rPr lang="en-US" sz="2400" dirty="0"/>
              <a:t> promotion efforts that acknowledge issues of gender-based power and relationship dynamics (e.g. not just stopping at offering </a:t>
            </a:r>
            <a:r>
              <a:rPr lang="en-US" sz="2400" dirty="0" err="1"/>
              <a:t>PrEP</a:t>
            </a:r>
            <a:r>
              <a:rPr lang="en-US" sz="2400" dirty="0"/>
              <a:t>)</a:t>
            </a:r>
          </a:p>
          <a:p>
            <a:endParaRPr lang="en-US" sz="1000" dirty="0"/>
          </a:p>
          <a:p>
            <a:r>
              <a:rPr lang="en-US" sz="2400" dirty="0"/>
              <a:t>Barbershop/church interventions to address risk for chronic diseases </a:t>
            </a:r>
          </a:p>
          <a:p>
            <a:endParaRPr lang="en-US" sz="1000" dirty="0"/>
          </a:p>
          <a:p>
            <a:r>
              <a:rPr lang="en-US" sz="2400" dirty="0"/>
              <a:t>Studying policies with impacts on determinants of health, such as soda taxes and improved housing </a:t>
            </a:r>
          </a:p>
          <a:p>
            <a:endParaRPr lang="en-US" dirty="0"/>
          </a:p>
        </p:txBody>
      </p:sp>
    </p:spTree>
    <p:extLst>
      <p:ext uri="{BB962C8B-B14F-4D97-AF65-F5344CB8AC3E}">
        <p14:creationId xmlns:p14="http://schemas.microsoft.com/office/powerpoint/2010/main" val="1402144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D5FBB-02F9-4B2F-8C8B-F8A3DA41BC68}"/>
              </a:ext>
            </a:extLst>
          </p:cNvPr>
          <p:cNvSpPr>
            <a:spLocks noGrp="1"/>
          </p:cNvSpPr>
          <p:nvPr>
            <p:ph type="title"/>
          </p:nvPr>
        </p:nvSpPr>
        <p:spPr/>
        <p:txBody>
          <a:bodyPr/>
          <a:lstStyle/>
          <a:p>
            <a:r>
              <a:rPr lang="en-US" dirty="0"/>
              <a:t>Remember to acknowledge limitations</a:t>
            </a:r>
          </a:p>
        </p:txBody>
      </p:sp>
      <p:sp>
        <p:nvSpPr>
          <p:cNvPr id="5" name="Content Placeholder 4">
            <a:extLst>
              <a:ext uri="{FF2B5EF4-FFF2-40B4-BE49-F238E27FC236}">
                <a16:creationId xmlns:a16="http://schemas.microsoft.com/office/drawing/2014/main" id="{5D361D30-45EF-456B-A323-F740CF9DD0F3}"/>
              </a:ext>
            </a:extLst>
          </p:cNvPr>
          <p:cNvSpPr>
            <a:spLocks noGrp="1"/>
          </p:cNvSpPr>
          <p:nvPr>
            <p:ph idx="1"/>
          </p:nvPr>
        </p:nvSpPr>
        <p:spPr>
          <a:xfrm>
            <a:off x="457200" y="1808480"/>
            <a:ext cx="8229600" cy="4317687"/>
          </a:xfrm>
        </p:spPr>
        <p:txBody>
          <a:bodyPr/>
          <a:lstStyle/>
          <a:p>
            <a:r>
              <a:rPr lang="en-US" dirty="0"/>
              <a:t>Limitation sections provide an important way to avoid misinterpretation of your findings</a:t>
            </a:r>
          </a:p>
          <a:p>
            <a:pPr lvl="1"/>
            <a:r>
              <a:rPr lang="en-US" dirty="0"/>
              <a:t>Can set up rationale for future studies</a:t>
            </a:r>
          </a:p>
          <a:p>
            <a:pPr lvl="1"/>
            <a:endParaRPr lang="en-US" dirty="0"/>
          </a:p>
          <a:p>
            <a:r>
              <a:rPr lang="en-US" dirty="0"/>
              <a:t>Can provide an opportunity to shape narrative around what research questions are needed and what methodological issues need to be considered</a:t>
            </a:r>
          </a:p>
          <a:p>
            <a:endParaRPr lang="en-US" dirty="0"/>
          </a:p>
          <a:p>
            <a:endParaRPr lang="en-US" dirty="0"/>
          </a:p>
        </p:txBody>
      </p:sp>
    </p:spTree>
    <p:extLst>
      <p:ext uri="{BB962C8B-B14F-4D97-AF65-F5344CB8AC3E}">
        <p14:creationId xmlns:p14="http://schemas.microsoft.com/office/powerpoint/2010/main" val="965899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Considerations with Interpretation</a:t>
            </a:r>
          </a:p>
        </p:txBody>
      </p:sp>
      <p:sp>
        <p:nvSpPr>
          <p:cNvPr id="5" name="Content Placeholder 4"/>
          <p:cNvSpPr>
            <a:spLocks noGrp="1"/>
          </p:cNvSpPr>
          <p:nvPr>
            <p:ph idx="1"/>
          </p:nvPr>
        </p:nvSpPr>
        <p:spPr/>
        <p:txBody>
          <a:bodyPr/>
          <a:lstStyle/>
          <a:p>
            <a:r>
              <a:rPr lang="en-US" dirty="0"/>
              <a:t>Risk of misinterpreting data from multivariate models </a:t>
            </a:r>
          </a:p>
          <a:p>
            <a:pPr lvl="1"/>
            <a:r>
              <a:rPr lang="en-US" dirty="0"/>
              <a:t>Genetic fallacy</a:t>
            </a:r>
          </a:p>
          <a:p>
            <a:pPr lvl="1"/>
            <a:r>
              <a:rPr lang="en-US" dirty="0"/>
              <a:t>Individualistic fallacy</a:t>
            </a:r>
          </a:p>
          <a:p>
            <a:r>
              <a:rPr lang="en-US" dirty="0"/>
              <a:t>Implications of results may depend on context</a:t>
            </a:r>
          </a:p>
          <a:p>
            <a:endParaRPr lang="en-US" dirty="0"/>
          </a:p>
        </p:txBody>
      </p:sp>
    </p:spTree>
    <p:extLst>
      <p:ext uri="{BB962C8B-B14F-4D97-AF65-F5344CB8AC3E}">
        <p14:creationId xmlns:p14="http://schemas.microsoft.com/office/powerpoint/2010/main" val="3094527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52400"/>
            <a:ext cx="8229600" cy="1143000"/>
          </a:xfrm>
        </p:spPr>
        <p:txBody>
          <a:bodyPr/>
          <a:lstStyle/>
          <a:p>
            <a:r>
              <a:rPr lang="en-US" dirty="0"/>
              <a:t>Interpretation of Results: </a:t>
            </a:r>
            <a:br>
              <a:rPr lang="en-US" dirty="0"/>
            </a:br>
            <a:r>
              <a:rPr lang="en-US" dirty="0" err="1"/>
              <a:t>PrEP</a:t>
            </a:r>
            <a:r>
              <a:rPr lang="en-US" dirty="0"/>
              <a:t> Studies in Women</a:t>
            </a:r>
          </a:p>
        </p:txBody>
      </p:sp>
      <p:pic>
        <p:nvPicPr>
          <p:cNvPr id="2" name="Content Placeholder 1"/>
          <p:cNvPicPr>
            <a:picLocks noGrp="1" noChangeAspect="1"/>
          </p:cNvPicPr>
          <p:nvPr>
            <p:ph idx="1"/>
          </p:nvPr>
        </p:nvPicPr>
        <p:blipFill>
          <a:blip r:embed="rId3"/>
          <a:stretch>
            <a:fillRect/>
          </a:stretch>
        </p:blipFill>
        <p:spPr>
          <a:xfrm>
            <a:off x="2297170" y="1600202"/>
            <a:ext cx="4549665" cy="4525963"/>
          </a:xfrm>
          <a:prstGeom prst="rect">
            <a:avLst/>
          </a:prstGeom>
        </p:spPr>
      </p:pic>
      <p:sp>
        <p:nvSpPr>
          <p:cNvPr id="3" name="TextBox 2"/>
          <p:cNvSpPr txBox="1"/>
          <p:nvPr/>
        </p:nvSpPr>
        <p:spPr>
          <a:xfrm>
            <a:off x="5257800" y="6308726"/>
            <a:ext cx="2667000" cy="369332"/>
          </a:xfrm>
          <a:prstGeom prst="rect">
            <a:avLst/>
          </a:prstGeom>
          <a:noFill/>
        </p:spPr>
        <p:txBody>
          <a:bodyPr wrap="square" rtlCol="0">
            <a:spAutoFit/>
          </a:bodyPr>
          <a:lstStyle/>
          <a:p>
            <a:r>
              <a:rPr lang="en-US" dirty="0"/>
              <a:t>Seidman, Ob </a:t>
            </a:r>
            <a:r>
              <a:rPr lang="en-US" dirty="0" err="1"/>
              <a:t>Gyn</a:t>
            </a:r>
            <a:r>
              <a:rPr lang="en-US" dirty="0"/>
              <a:t>, 2016</a:t>
            </a:r>
          </a:p>
        </p:txBody>
      </p:sp>
    </p:spTree>
    <p:extLst>
      <p:ext uri="{BB962C8B-B14F-4D97-AF65-F5344CB8AC3E}">
        <p14:creationId xmlns:p14="http://schemas.microsoft.com/office/powerpoint/2010/main" val="3187638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C41A-6427-4CA1-93AB-7B4280A06E9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867BEA7-7EA4-4F36-9212-3320252FD149}"/>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74D3928-26FA-49AC-AE93-24CD1B0227C5}"/>
              </a:ext>
            </a:extLst>
          </p:cNvPr>
          <p:cNvPicPr>
            <a:picLocks noChangeAspect="1"/>
          </p:cNvPicPr>
          <p:nvPr/>
        </p:nvPicPr>
        <p:blipFill>
          <a:blip r:embed="rId3"/>
          <a:stretch>
            <a:fillRect/>
          </a:stretch>
        </p:blipFill>
        <p:spPr>
          <a:xfrm>
            <a:off x="238125" y="213632"/>
            <a:ext cx="8667750" cy="5924550"/>
          </a:xfrm>
          <a:prstGeom prst="rect">
            <a:avLst/>
          </a:prstGeom>
        </p:spPr>
      </p:pic>
      <p:sp>
        <p:nvSpPr>
          <p:cNvPr id="5" name="Rectangle 4">
            <a:extLst>
              <a:ext uri="{FF2B5EF4-FFF2-40B4-BE49-F238E27FC236}">
                <a16:creationId xmlns:a16="http://schemas.microsoft.com/office/drawing/2014/main" id="{737A5E80-4652-4232-BE7F-C450548DA743}"/>
              </a:ext>
            </a:extLst>
          </p:cNvPr>
          <p:cNvSpPr/>
          <p:nvPr/>
        </p:nvSpPr>
        <p:spPr>
          <a:xfrm>
            <a:off x="783771" y="4988378"/>
            <a:ext cx="7935686" cy="6613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18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p:nvPr>
        </p:nvGraphicFramePr>
        <p:xfrm>
          <a:off x="36511" y="208756"/>
          <a:ext cx="9042401" cy="6126163"/>
        </p:xfrm>
        <a:graphic>
          <a:graphicData uri="http://schemas.openxmlformats.org/drawingml/2006/chart">
            <c:chart xmlns:c="http://schemas.openxmlformats.org/drawingml/2006/chart" xmlns:r="http://schemas.openxmlformats.org/officeDocument/2006/relationships" r:id="rId3"/>
          </a:graphicData>
        </a:graphic>
      </p:graphicFrame>
      <p:sp>
        <p:nvSpPr>
          <p:cNvPr id="40967" name="Text Box 9"/>
          <p:cNvSpPr txBox="1">
            <a:spLocks noChangeArrowheads="1"/>
          </p:cNvSpPr>
          <p:nvPr/>
        </p:nvSpPr>
        <p:spPr bwMode="auto">
          <a:xfrm>
            <a:off x="4626199" y="6406237"/>
            <a:ext cx="351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dirty="0">
                <a:solidFill>
                  <a:srgbClr val="031417"/>
                </a:solidFill>
                <a:cs typeface="Arial" charset="0"/>
              </a:rPr>
              <a:t>Dehlendorf, et al.</a:t>
            </a:r>
            <a:r>
              <a:rPr lang="en-US" altLang="en-US" sz="1600" b="1" i="1" dirty="0">
                <a:solidFill>
                  <a:srgbClr val="031417"/>
                </a:solidFill>
                <a:cs typeface="Arial" charset="0"/>
              </a:rPr>
              <a:t> AJOG</a:t>
            </a:r>
            <a:r>
              <a:rPr lang="en-US" altLang="en-US" sz="1600" b="1" dirty="0">
                <a:solidFill>
                  <a:srgbClr val="031417"/>
                </a:solidFill>
                <a:cs typeface="Arial" charset="0"/>
              </a:rPr>
              <a:t>, 2010</a:t>
            </a:r>
          </a:p>
        </p:txBody>
      </p:sp>
      <p:sp>
        <p:nvSpPr>
          <p:cNvPr id="3" name="TextBox 2"/>
          <p:cNvSpPr txBox="1"/>
          <p:nvPr/>
        </p:nvSpPr>
        <p:spPr>
          <a:xfrm>
            <a:off x="8109751" y="5486400"/>
            <a:ext cx="914400" cy="369332"/>
          </a:xfrm>
          <a:prstGeom prst="rect">
            <a:avLst/>
          </a:prstGeom>
          <a:noFill/>
        </p:spPr>
        <p:txBody>
          <a:bodyPr wrap="square" rtlCol="0">
            <a:spAutoFit/>
          </a:bodyPr>
          <a:lstStyle/>
          <a:p>
            <a:r>
              <a:rPr lang="en-US" b="1" dirty="0">
                <a:solidFill>
                  <a:schemeClr val="bg1"/>
                </a:solidFill>
              </a:rPr>
              <a:t>P&lt;0.05</a:t>
            </a:r>
          </a:p>
        </p:txBody>
      </p:sp>
    </p:spTree>
    <p:extLst>
      <p:ext uri="{BB962C8B-B14F-4D97-AF65-F5344CB8AC3E}">
        <p14:creationId xmlns:p14="http://schemas.microsoft.com/office/powerpoint/2010/main" val="2505998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866B20-CC9B-43B8-AA36-EADD01134568}"/>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B0569936-9143-48EC-833B-7C2B2794F9D0}"/>
              </a:ext>
            </a:extLst>
          </p:cNvPr>
          <p:cNvSpPr>
            <a:spLocks noGrp="1"/>
          </p:cNvSpPr>
          <p:nvPr>
            <p:ph idx="1"/>
          </p:nvPr>
        </p:nvSpPr>
        <p:spPr>
          <a:xfrm>
            <a:off x="457200" y="1253974"/>
            <a:ext cx="8229600" cy="4525963"/>
          </a:xfrm>
        </p:spPr>
        <p:txBody>
          <a:bodyPr/>
          <a:lstStyle/>
          <a:p>
            <a:r>
              <a:rPr lang="en-US" dirty="0"/>
              <a:t>To apply the socioecological model and understanding of the fundamental causes of racism and SES to:</a:t>
            </a:r>
          </a:p>
          <a:p>
            <a:pPr lvl="1"/>
            <a:r>
              <a:rPr lang="en-US" dirty="0"/>
              <a:t>Identification of research questions</a:t>
            </a:r>
          </a:p>
          <a:p>
            <a:pPr lvl="1"/>
            <a:r>
              <a:rPr lang="en-US" dirty="0"/>
              <a:t>Methods selection</a:t>
            </a:r>
          </a:p>
          <a:p>
            <a:pPr lvl="1"/>
            <a:r>
              <a:rPr lang="en-US" dirty="0"/>
              <a:t>Analysis</a:t>
            </a:r>
          </a:p>
          <a:p>
            <a:pPr lvl="1"/>
            <a:r>
              <a:rPr lang="en-US" dirty="0"/>
              <a:t>Interpretation</a:t>
            </a:r>
          </a:p>
          <a:p>
            <a:pPr lvl="1"/>
            <a:r>
              <a:rPr lang="en-US" b="1" u="sng" dirty="0"/>
              <a:t>Dissemination</a:t>
            </a:r>
          </a:p>
        </p:txBody>
      </p:sp>
    </p:spTree>
    <p:extLst>
      <p:ext uri="{BB962C8B-B14F-4D97-AF65-F5344CB8AC3E}">
        <p14:creationId xmlns:p14="http://schemas.microsoft.com/office/powerpoint/2010/main" val="1216448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500C0-BFD7-4456-BCA9-1D5109244C3F}"/>
              </a:ext>
            </a:extLst>
          </p:cNvPr>
          <p:cNvSpPr>
            <a:spLocks noGrp="1"/>
          </p:cNvSpPr>
          <p:nvPr>
            <p:ph type="title"/>
          </p:nvPr>
        </p:nvSpPr>
        <p:spPr/>
        <p:txBody>
          <a:bodyPr/>
          <a:lstStyle/>
          <a:p>
            <a:r>
              <a:rPr lang="en-US" dirty="0"/>
              <a:t>Dissemination </a:t>
            </a:r>
          </a:p>
        </p:txBody>
      </p:sp>
      <p:sp>
        <p:nvSpPr>
          <p:cNvPr id="5" name="Content Placeholder 4">
            <a:extLst>
              <a:ext uri="{FF2B5EF4-FFF2-40B4-BE49-F238E27FC236}">
                <a16:creationId xmlns:a16="http://schemas.microsoft.com/office/drawing/2014/main" id="{0C05D270-518B-4F09-B4E7-97A211147339}"/>
              </a:ext>
            </a:extLst>
          </p:cNvPr>
          <p:cNvSpPr>
            <a:spLocks noGrp="1"/>
          </p:cNvSpPr>
          <p:nvPr>
            <p:ph idx="1"/>
          </p:nvPr>
        </p:nvSpPr>
        <p:spPr>
          <a:xfrm>
            <a:off x="457200" y="1166018"/>
            <a:ext cx="8229600" cy="4525963"/>
          </a:xfrm>
        </p:spPr>
        <p:txBody>
          <a:bodyPr/>
          <a:lstStyle/>
          <a:p>
            <a:pPr>
              <a:spcAft>
                <a:spcPts val="600"/>
              </a:spcAft>
            </a:pPr>
            <a:r>
              <a:rPr lang="en-US" dirty="0"/>
              <a:t>Consider non-academic routes of communication and Open Access publishing</a:t>
            </a:r>
          </a:p>
          <a:p>
            <a:pPr>
              <a:spcAft>
                <a:spcPts val="600"/>
              </a:spcAft>
            </a:pPr>
            <a:r>
              <a:rPr lang="en-US" dirty="0"/>
              <a:t>Work to ensure that communities who contribute to research have the findings reported to them, and benefit from the impacts of the work</a:t>
            </a:r>
          </a:p>
          <a:p>
            <a:pPr>
              <a:spcAft>
                <a:spcPts val="600"/>
              </a:spcAft>
            </a:pPr>
            <a:r>
              <a:rPr lang="en-US" dirty="0"/>
              <a:t>Consider and act on policy implications, including by collaborating with relevant advocates/non-profits</a:t>
            </a:r>
          </a:p>
        </p:txBody>
      </p:sp>
    </p:spTree>
    <p:extLst>
      <p:ext uri="{BB962C8B-B14F-4D97-AF65-F5344CB8AC3E}">
        <p14:creationId xmlns:p14="http://schemas.microsoft.com/office/powerpoint/2010/main" val="3254626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7A76C-CEA0-4DD8-8A60-067AB3239BEE}"/>
              </a:ext>
            </a:extLst>
          </p:cNvPr>
          <p:cNvSpPr>
            <a:spLocks noGrp="1"/>
          </p:cNvSpPr>
          <p:nvPr>
            <p:ph type="title"/>
          </p:nvPr>
        </p:nvSpPr>
        <p:spPr/>
        <p:txBody>
          <a:bodyPr/>
          <a:lstStyle/>
          <a:p>
            <a:r>
              <a:rPr lang="en-US" dirty="0"/>
              <a:t>A few random points</a:t>
            </a:r>
          </a:p>
        </p:txBody>
      </p:sp>
      <p:sp>
        <p:nvSpPr>
          <p:cNvPr id="5" name="Content Placeholder 4">
            <a:extLst>
              <a:ext uri="{FF2B5EF4-FFF2-40B4-BE49-F238E27FC236}">
                <a16:creationId xmlns:a16="http://schemas.microsoft.com/office/drawing/2014/main" id="{66A085D2-A90A-4734-B4C9-E3EA31459326}"/>
              </a:ext>
            </a:extLst>
          </p:cNvPr>
          <p:cNvSpPr>
            <a:spLocks noGrp="1"/>
          </p:cNvSpPr>
          <p:nvPr>
            <p:ph idx="1"/>
          </p:nvPr>
        </p:nvSpPr>
        <p:spPr/>
        <p:txBody>
          <a:bodyPr/>
          <a:lstStyle/>
          <a:p>
            <a:pPr>
              <a:spcAft>
                <a:spcPts val="1200"/>
              </a:spcAft>
            </a:pPr>
            <a:r>
              <a:rPr lang="en-US" dirty="0"/>
              <a:t>Recognize that sometimes new measures are needed to answer questions that matter</a:t>
            </a:r>
          </a:p>
          <a:p>
            <a:pPr>
              <a:spcAft>
                <a:spcPts val="1200"/>
              </a:spcAft>
            </a:pPr>
            <a:r>
              <a:rPr lang="en-US" dirty="0"/>
              <a:t>Consider qualitative research (or collaborating with qualitative researchers) to deepen insights</a:t>
            </a:r>
          </a:p>
          <a:p>
            <a:pPr>
              <a:spcAft>
                <a:spcPts val="1200"/>
              </a:spcAft>
            </a:pPr>
            <a:r>
              <a:rPr lang="en-US" dirty="0"/>
              <a:t>Build in money for recruitment, community engagement, and dissemination into grants</a:t>
            </a:r>
          </a:p>
        </p:txBody>
      </p:sp>
    </p:spTree>
    <p:extLst>
      <p:ext uri="{BB962C8B-B14F-4D97-AF65-F5344CB8AC3E}">
        <p14:creationId xmlns:p14="http://schemas.microsoft.com/office/powerpoint/2010/main" val="160969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3B44C-B34D-44CE-8551-F30BD2F58A08}"/>
              </a:ext>
            </a:extLst>
          </p:cNvPr>
          <p:cNvSpPr>
            <a:spLocks noGrp="1"/>
          </p:cNvSpPr>
          <p:nvPr>
            <p:ph type="title"/>
          </p:nvPr>
        </p:nvSpPr>
        <p:spPr/>
        <p:txBody>
          <a:bodyPr/>
          <a:lstStyle/>
          <a:p>
            <a:r>
              <a:rPr lang="en-US" dirty="0"/>
              <a:t>Summary </a:t>
            </a:r>
          </a:p>
        </p:txBody>
      </p:sp>
      <p:sp>
        <p:nvSpPr>
          <p:cNvPr id="5" name="Content Placeholder 4">
            <a:extLst>
              <a:ext uri="{FF2B5EF4-FFF2-40B4-BE49-F238E27FC236}">
                <a16:creationId xmlns:a16="http://schemas.microsoft.com/office/drawing/2014/main" id="{C482B886-2518-405B-87D1-6DFBA3093916}"/>
              </a:ext>
            </a:extLst>
          </p:cNvPr>
          <p:cNvSpPr>
            <a:spLocks noGrp="1"/>
          </p:cNvSpPr>
          <p:nvPr>
            <p:ph idx="1"/>
          </p:nvPr>
        </p:nvSpPr>
        <p:spPr>
          <a:xfrm>
            <a:off x="457200" y="1166018"/>
            <a:ext cx="8229600" cy="4525963"/>
          </a:xfrm>
        </p:spPr>
        <p:txBody>
          <a:bodyPr/>
          <a:lstStyle/>
          <a:p>
            <a:pPr>
              <a:spcAft>
                <a:spcPts val="1200"/>
              </a:spcAft>
            </a:pPr>
            <a:r>
              <a:rPr lang="en-US" dirty="0"/>
              <a:t>Incorporate contextual considerations into research questions and methods</a:t>
            </a:r>
          </a:p>
          <a:p>
            <a:pPr>
              <a:spcAft>
                <a:spcPts val="1200"/>
              </a:spcAft>
            </a:pPr>
            <a:r>
              <a:rPr lang="en-US" dirty="0"/>
              <a:t>Consider the role of inequities in access and justified mistrust of health systems in the development of research questions and methods </a:t>
            </a:r>
          </a:p>
          <a:p>
            <a:pPr>
              <a:spcAft>
                <a:spcPts val="1200"/>
              </a:spcAft>
            </a:pPr>
            <a:r>
              <a:rPr lang="en-US" dirty="0"/>
              <a:t>Conduct analysis and interpretation with consideration of </a:t>
            </a:r>
            <a:r>
              <a:rPr lang="en-US" dirty="0" err="1"/>
              <a:t>socioecologic</a:t>
            </a:r>
            <a:r>
              <a:rPr lang="en-US" dirty="0"/>
              <a:t> perspectives</a:t>
            </a:r>
          </a:p>
        </p:txBody>
      </p:sp>
    </p:spTree>
    <p:extLst>
      <p:ext uri="{BB962C8B-B14F-4D97-AF65-F5344CB8AC3E}">
        <p14:creationId xmlns:p14="http://schemas.microsoft.com/office/powerpoint/2010/main" val="2261138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E8330-5EFA-4860-B789-B054CF6AD939}"/>
              </a:ext>
            </a:extLst>
          </p:cNvPr>
          <p:cNvSpPr>
            <a:spLocks noGrp="1"/>
          </p:cNvSpPr>
          <p:nvPr>
            <p:ph type="title"/>
          </p:nvPr>
        </p:nvSpPr>
        <p:spPr/>
        <p:txBody>
          <a:bodyPr/>
          <a:lstStyle/>
          <a:p>
            <a:r>
              <a:rPr lang="en-US" dirty="0"/>
              <a:t>Breakout Groups</a:t>
            </a:r>
          </a:p>
        </p:txBody>
      </p:sp>
      <p:sp>
        <p:nvSpPr>
          <p:cNvPr id="5" name="Content Placeholder 4">
            <a:extLst>
              <a:ext uri="{FF2B5EF4-FFF2-40B4-BE49-F238E27FC236}">
                <a16:creationId xmlns:a16="http://schemas.microsoft.com/office/drawing/2014/main" id="{FD216814-2CD9-49C9-8F62-2C25876C14DD}"/>
              </a:ext>
            </a:extLst>
          </p:cNvPr>
          <p:cNvSpPr>
            <a:spLocks noGrp="1"/>
          </p:cNvSpPr>
          <p:nvPr>
            <p:ph idx="1"/>
          </p:nvPr>
        </p:nvSpPr>
        <p:spPr/>
        <p:txBody>
          <a:bodyPr/>
          <a:lstStyle/>
          <a:p>
            <a:pPr>
              <a:spcAft>
                <a:spcPts val="1200"/>
              </a:spcAft>
            </a:pPr>
            <a:r>
              <a:rPr lang="en-US" dirty="0"/>
              <a:t>What are the most interesting or relevant things you have learned in this class?</a:t>
            </a:r>
          </a:p>
          <a:p>
            <a:pPr>
              <a:spcAft>
                <a:spcPts val="1200"/>
              </a:spcAft>
            </a:pPr>
            <a:r>
              <a:rPr lang="en-US" dirty="0"/>
              <a:t>What will you change in your research from this class?</a:t>
            </a:r>
          </a:p>
        </p:txBody>
      </p:sp>
    </p:spTree>
    <p:extLst>
      <p:ext uri="{BB962C8B-B14F-4D97-AF65-F5344CB8AC3E}">
        <p14:creationId xmlns:p14="http://schemas.microsoft.com/office/powerpoint/2010/main" val="276734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70D8-F829-41F9-8ED3-CE6F70906E3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4A9F31F-B82E-4CBC-81AA-BED393BDBFD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F15D226-23CC-4200-B6BC-DB5E6CDDF9E3}"/>
              </a:ext>
            </a:extLst>
          </p:cNvPr>
          <p:cNvPicPr>
            <a:picLocks noChangeAspect="1"/>
          </p:cNvPicPr>
          <p:nvPr/>
        </p:nvPicPr>
        <p:blipFill>
          <a:blip r:embed="rId3"/>
          <a:stretch>
            <a:fillRect/>
          </a:stretch>
        </p:blipFill>
        <p:spPr>
          <a:xfrm>
            <a:off x="134960" y="201616"/>
            <a:ext cx="8610600" cy="4581525"/>
          </a:xfrm>
          <a:prstGeom prst="rect">
            <a:avLst/>
          </a:prstGeom>
        </p:spPr>
      </p:pic>
      <p:pic>
        <p:nvPicPr>
          <p:cNvPr id="6" name="Picture 5">
            <a:extLst>
              <a:ext uri="{FF2B5EF4-FFF2-40B4-BE49-F238E27FC236}">
                <a16:creationId xmlns:a16="http://schemas.microsoft.com/office/drawing/2014/main" id="{23A65364-4758-46C8-B061-E32C2ACC9BBF}"/>
              </a:ext>
            </a:extLst>
          </p:cNvPr>
          <p:cNvPicPr>
            <a:picLocks noChangeAspect="1"/>
          </p:cNvPicPr>
          <p:nvPr/>
        </p:nvPicPr>
        <p:blipFill>
          <a:blip r:embed="rId4"/>
          <a:stretch>
            <a:fillRect/>
          </a:stretch>
        </p:blipFill>
        <p:spPr>
          <a:xfrm>
            <a:off x="652796" y="5163202"/>
            <a:ext cx="7838407" cy="808381"/>
          </a:xfrm>
          <a:prstGeom prst="rect">
            <a:avLst/>
          </a:prstGeom>
        </p:spPr>
      </p:pic>
    </p:spTree>
    <p:extLst>
      <p:ext uri="{BB962C8B-B14F-4D97-AF65-F5344CB8AC3E}">
        <p14:creationId xmlns:p14="http://schemas.microsoft.com/office/powerpoint/2010/main" val="189216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Community Engaged Research</a:t>
            </a:r>
          </a:p>
        </p:txBody>
      </p:sp>
      <p:sp>
        <p:nvSpPr>
          <p:cNvPr id="5" name="Content Placeholder 4"/>
          <p:cNvSpPr>
            <a:spLocks noGrp="1"/>
          </p:cNvSpPr>
          <p:nvPr>
            <p:ph idx="1"/>
          </p:nvPr>
        </p:nvSpPr>
        <p:spPr>
          <a:xfrm>
            <a:off x="457200" y="1342009"/>
            <a:ext cx="8229600" cy="4525963"/>
          </a:xfrm>
        </p:spPr>
        <p:txBody>
          <a:bodyPr/>
          <a:lstStyle/>
          <a:p>
            <a:pPr>
              <a:spcAft>
                <a:spcPts val="1200"/>
              </a:spcAft>
            </a:pPr>
            <a:r>
              <a:rPr lang="en-US" sz="2800" dirty="0"/>
              <a:t>“The process of working collaboratively with and through groups of people affiliated by geographic proximity, special interest, or similar situations to address issues affecting the well-being of those people” – CDC</a:t>
            </a:r>
          </a:p>
          <a:p>
            <a:pPr>
              <a:spcAft>
                <a:spcPts val="1200"/>
              </a:spcAft>
            </a:pPr>
            <a:r>
              <a:rPr lang="en-US" sz="2800" dirty="0"/>
              <a:t>Occurs across continuum, from consultation to CBPR</a:t>
            </a:r>
          </a:p>
          <a:p>
            <a:pPr>
              <a:spcAft>
                <a:spcPts val="1200"/>
              </a:spcAft>
            </a:pPr>
            <a:r>
              <a:rPr lang="en-US" sz="2800" dirty="0"/>
              <a:t>Helps to ensure ask relevant questions, get relevant answers, and disseminate in appropriate manner</a:t>
            </a:r>
          </a:p>
          <a:p>
            <a:endParaRPr lang="en-US" dirty="0"/>
          </a:p>
        </p:txBody>
      </p:sp>
    </p:spTree>
    <p:extLst>
      <p:ext uri="{BB962C8B-B14F-4D97-AF65-F5344CB8AC3E}">
        <p14:creationId xmlns:p14="http://schemas.microsoft.com/office/powerpoint/2010/main" val="16256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
        <p:nvSpPr>
          <p:cNvPr id="5" name="Content Placeholder 4"/>
          <p:cNvSpPr>
            <a:spLocks noGrp="1"/>
          </p:cNvSpPr>
          <p:nvPr>
            <p:ph idx="1"/>
          </p:nvPr>
        </p:nvSpPr>
        <p:spPr/>
        <p:txBody>
          <a:bodyPr/>
          <a:lstStyle/>
          <a:p>
            <a:r>
              <a:rPr lang="en-US" dirty="0"/>
              <a:t>http://ctsi.ucsf.edu/about-us/programs/community-engagement-health-policy</a:t>
            </a:r>
          </a:p>
        </p:txBody>
      </p:sp>
    </p:spTree>
    <p:extLst>
      <p:ext uri="{BB962C8B-B14F-4D97-AF65-F5344CB8AC3E}">
        <p14:creationId xmlns:p14="http://schemas.microsoft.com/office/powerpoint/2010/main" val="611676765"/>
      </p:ext>
    </p:extLst>
  </p:cSld>
  <p:clrMapOvr>
    <a:masterClrMapping/>
  </p:clrMapOvr>
</p:sld>
</file>

<file path=ppt/theme/theme1.xml><?xml version="1.0" encoding="utf-8"?>
<a:theme xmlns:a="http://schemas.openxmlformats.org/drawingml/2006/main" name="3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2884</TotalTime>
  <Words>4611</Words>
  <Application>Microsoft Office PowerPoint</Application>
  <PresentationFormat>On-screen Show (4:3)</PresentationFormat>
  <Paragraphs>525</Paragraphs>
  <Slides>69</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Calibri</vt:lpstr>
      <vt:lpstr>Helvetica</vt:lpstr>
      <vt:lpstr>Monotype Sorts</vt:lpstr>
      <vt:lpstr>Times New Roman</vt:lpstr>
      <vt:lpstr>3_FCM Template border no shading</vt:lpstr>
      <vt:lpstr>2_FCM Template 10 border with shading</vt:lpstr>
      <vt:lpstr>Bringing it together:  Applying the socioecological model in clinical and translational research</vt:lpstr>
      <vt:lpstr>Objectives</vt:lpstr>
      <vt:lpstr>Objectives</vt:lpstr>
      <vt:lpstr>Identification of a Research Question</vt:lpstr>
      <vt:lpstr>Examples in Descriptive/Exploratory Studies</vt:lpstr>
      <vt:lpstr>Examples in Intervention Studies</vt:lpstr>
      <vt:lpstr>PowerPoint Presentation</vt:lpstr>
      <vt:lpstr>Community Engaged Research</vt:lpstr>
      <vt:lpstr>Resources</vt:lpstr>
      <vt:lpstr>Incorporating the SEM Model</vt:lpstr>
      <vt:lpstr>PowerPoint Presentation</vt:lpstr>
      <vt:lpstr>PowerPoint Presentation</vt:lpstr>
      <vt:lpstr>Avoid the Pitfalls of Decontextualized Research Questions</vt:lpstr>
      <vt:lpstr>PowerPoint Presentation</vt:lpstr>
      <vt:lpstr>BiDil: A cautionary tale</vt:lpstr>
      <vt:lpstr>PowerPoint Presentation</vt:lpstr>
      <vt:lpstr>Objectives</vt:lpstr>
      <vt:lpstr>Methodologic Considerations</vt:lpstr>
      <vt:lpstr>Methods: Recruitment and Retention</vt:lpstr>
      <vt:lpstr>Why is this important?</vt:lpstr>
      <vt:lpstr>Dismal Representation</vt:lpstr>
      <vt:lpstr>Barriers to Participation in Research</vt:lpstr>
      <vt:lpstr>Differences in Willingness to Participate in Research</vt:lpstr>
      <vt:lpstr>Perceived Risk with Research</vt:lpstr>
      <vt:lpstr>Lack of Access to and Information about Research</vt:lpstr>
      <vt:lpstr>How Do We Address Barriers?</vt:lpstr>
      <vt:lpstr>How Do We Address Barriers?</vt:lpstr>
      <vt:lpstr>Considerations for Retention</vt:lpstr>
      <vt:lpstr>Summary of Recruitment and Retention</vt:lpstr>
      <vt:lpstr>Methods: Development and Training of Research Teams</vt:lpstr>
      <vt:lpstr>Methods: Collect appropriate race/ethnicity  and SES data </vt:lpstr>
      <vt:lpstr>Should we measure race/ethnicity?</vt:lpstr>
      <vt:lpstr>What are you measuring when you measure race?</vt:lpstr>
      <vt:lpstr>Most important recommendations from Caulfield</vt:lpstr>
      <vt:lpstr>Measuring race/ethnicity</vt:lpstr>
      <vt:lpstr>Measurement of Race/Ethnicity in Clinical Research</vt:lpstr>
      <vt:lpstr>OMB Standards set in 1997</vt:lpstr>
      <vt:lpstr>NIH Required Categories</vt:lpstr>
      <vt:lpstr>2020 U.S. Census Questions Racial Groups</vt:lpstr>
      <vt:lpstr>2020 U.S. Census Questions</vt:lpstr>
      <vt:lpstr>2010 US Census Latinos by Race  </vt:lpstr>
      <vt:lpstr>Measurement of SES</vt:lpstr>
      <vt:lpstr>Measures of SES</vt:lpstr>
      <vt:lpstr>Additional SES Measures</vt:lpstr>
      <vt:lpstr>PowerPoint Presentation</vt:lpstr>
      <vt:lpstr>Methods: Considerations with Other Measurements </vt:lpstr>
      <vt:lpstr>What about secondary data analyses?</vt:lpstr>
      <vt:lpstr>Objectives</vt:lpstr>
      <vt:lpstr>Analytic Considerations</vt:lpstr>
      <vt:lpstr>Confounding</vt:lpstr>
      <vt:lpstr>Effect Modification</vt:lpstr>
      <vt:lpstr>Effect Modification</vt:lpstr>
      <vt:lpstr>Multilevel/Contextual Analyses</vt:lpstr>
      <vt:lpstr>Investigating Disparities</vt:lpstr>
      <vt:lpstr>PowerPoint Presentation</vt:lpstr>
      <vt:lpstr>Objectives</vt:lpstr>
      <vt:lpstr>Considerations with Interpretation</vt:lpstr>
      <vt:lpstr>Genetic Fallacy</vt:lpstr>
      <vt:lpstr>Individualistic Fallacy</vt:lpstr>
      <vt:lpstr>Remember to acknowledge limitations</vt:lpstr>
      <vt:lpstr>Considerations with Interpretation</vt:lpstr>
      <vt:lpstr>Interpretation of Results:  PrEP Studies in Women</vt:lpstr>
      <vt:lpstr>PowerPoint Presentation</vt:lpstr>
      <vt:lpstr>PowerPoint Presentation</vt:lpstr>
      <vt:lpstr>Objectives</vt:lpstr>
      <vt:lpstr>Dissemination </vt:lpstr>
      <vt:lpstr>A few random points</vt:lpstr>
      <vt:lpstr>Summary </vt:lpstr>
      <vt:lpstr>Breakout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Dehlendorf, Christine</dc:creator>
  <cp:lastModifiedBy>Christine</cp:lastModifiedBy>
  <cp:revision>30</cp:revision>
  <dcterms:created xsi:type="dcterms:W3CDTF">2020-12-12T16:47:50Z</dcterms:created>
  <dcterms:modified xsi:type="dcterms:W3CDTF">2021-02-02T16:27:55Z</dcterms:modified>
</cp:coreProperties>
</file>