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notesMasterIdLst>
    <p:notesMasterId r:id="rId22"/>
  </p:notesMasterIdLst>
  <p:sldIdLst>
    <p:sldId id="256" r:id="rId2"/>
    <p:sldId id="257" r:id="rId3"/>
    <p:sldId id="276" r:id="rId4"/>
    <p:sldId id="264" r:id="rId5"/>
    <p:sldId id="259" r:id="rId6"/>
    <p:sldId id="260" r:id="rId7"/>
    <p:sldId id="265" r:id="rId8"/>
    <p:sldId id="266" r:id="rId9"/>
    <p:sldId id="261" r:id="rId10"/>
    <p:sldId id="277" r:id="rId11"/>
    <p:sldId id="278" r:id="rId12"/>
    <p:sldId id="272" r:id="rId13"/>
    <p:sldId id="268" r:id="rId14"/>
    <p:sldId id="270" r:id="rId15"/>
    <p:sldId id="273" r:id="rId16"/>
    <p:sldId id="274" r:id="rId17"/>
    <p:sldId id="275" r:id="rId18"/>
    <p:sldId id="271" r:id="rId19"/>
    <p:sldId id="262" r:id="rId20"/>
    <p:sldId id="263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EBEFE-45B0-8549-83B3-A851BE58ED8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9DE6A-270B-A743-87DE-D8C20B5E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09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DE6A-270B-A743-87DE-D8C20B5EFC5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7820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Let’s say that in the blood pressure dataset, there is a variable indicating the number of blood pressure medications the patient reports taking, called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bpmed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DE6A-270B-A743-87DE-D8C20B5EFC5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39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When patient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didn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 know what medication they are taking or they don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 know the pill count.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 RA has entered a ??”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Having this character in the variable list makes Stata treat this as a string variable, not a numeric one, when you import the data.  But you want to use these numbers in your analysis.</a:t>
            </a:r>
            <a:r>
              <a:rPr lang="en-US" dirty="0" smtClean="0">
                <a:effectLst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DE6A-270B-A743-87DE-D8C20B5EFC5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8168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list to assure it</a:t>
            </a:r>
            <a:r>
              <a:rPr lang="en-US" baseline="0" dirty="0" smtClean="0"/>
              <a:t> worked correctly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DE6A-270B-A743-87DE-D8C20B5EFC5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50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DE6A-270B-A743-87DE-D8C20B5EFC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79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 do this, we’ll first have to convert the id variable into a string variable, and then we can concatenate the two strings together.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DE6A-270B-A743-87DE-D8C20B5EFC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40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DE6A-270B-A743-87DE-D8C20B5EFC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49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 use the list command to assure that the concatenation worked correctly: </a:t>
            </a:r>
          </a:p>
          <a:p>
            <a:r>
              <a:rPr lang="en-US" dirty="0" smtClean="0"/>
              <a:t>It worked.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DE6A-270B-A743-87DE-D8C20B5EFC5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33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</a:rPr>
              <a:t>You can use the split and destring commands to get what you need for your analysis.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Different dataset.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DE6A-270B-A743-87DE-D8C20B5EFC5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50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DE6A-270B-A743-87DE-D8C20B5EFC5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368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Next, you’ll destring the variables so that you can run numeric analyses on them. </a:t>
            </a:r>
          </a:p>
          <a:p>
            <a:r>
              <a:rPr lang="en-US" dirty="0" smtClean="0"/>
              <a:t>Gen new variable</a:t>
            </a:r>
            <a:r>
              <a:rPr lang="en-US" baseline="0" dirty="0" smtClean="0"/>
              <a:t> and destring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DE6A-270B-A743-87DE-D8C20B5EFC5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374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DE6A-270B-A743-87DE-D8C20B5EFC5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21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349871D-293D-B844-96FD-60C0562F9E22}" type="datetimeFigureOut">
              <a:rPr lang="en-US" smtClean="0"/>
              <a:t>09/08/16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471F9F89-8CF8-BE46-A449-CA14089291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courses.ucsf.edu/mod/resource/view.php?id=264826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329" y="1849348"/>
            <a:ext cx="6884623" cy="1442492"/>
          </a:xfrm>
        </p:spPr>
        <p:txBody>
          <a:bodyPr/>
          <a:lstStyle/>
          <a:p>
            <a:r>
              <a:rPr lang="en-US" sz="4000" dirty="0" smtClean="0"/>
              <a:t>Handling String Data in Stata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270" y="4588415"/>
            <a:ext cx="5200120" cy="774695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Qurratul Ann Warsi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416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368300"/>
            <a:ext cx="8042276" cy="5575301"/>
          </a:xfrm>
        </p:spPr>
        <p:txBody>
          <a:bodyPr/>
          <a:lstStyle/>
          <a:p>
            <a:pPr marL="0" indent="0">
              <a:buNone/>
            </a:pPr>
            <a:r>
              <a:rPr lang="da-DK" dirty="0">
                <a:latin typeface="Courier"/>
                <a:cs typeface="Courier"/>
              </a:rPr>
              <a:t>. </a:t>
            </a:r>
            <a:r>
              <a:rPr lang="da-DK" dirty="0" err="1">
                <a:latin typeface="Courier"/>
                <a:cs typeface="Courier"/>
              </a:rPr>
              <a:t>bpstring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da-DK" dirty="0">
                <a:latin typeface="Courier"/>
                <a:cs typeface="Courier"/>
              </a:rPr>
              <a:t>122/079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da-DK" dirty="0">
                <a:latin typeface="Courier"/>
                <a:cs typeface="Courier"/>
              </a:rPr>
              <a:t>155/099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da-DK" dirty="0">
                <a:latin typeface="Courier"/>
                <a:cs typeface="Courier"/>
              </a:rPr>
              <a:t>160/088       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da-DK" dirty="0">
                <a:latin typeface="Courier"/>
                <a:cs typeface="Courier"/>
              </a:rPr>
              <a:t>183/099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da-DK" dirty="0">
                <a:latin typeface="Courier"/>
                <a:cs typeface="Courier"/>
              </a:rPr>
              <a:t>140/088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da-DK" dirty="0">
                <a:latin typeface="Courier"/>
                <a:cs typeface="Courier"/>
              </a:rPr>
              <a:t>138/079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da-DK" dirty="0">
                <a:latin typeface="Courier"/>
                <a:cs typeface="Courier"/>
              </a:rPr>
              <a:t>145/082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063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444500"/>
            <a:ext cx="8042276" cy="5499101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split command tell Stata to separate, or “parse”, the variable into 2 parts, the part before and the part after a character that you specify.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In this case, we would parse the blood pressure variable using the </a:t>
            </a:r>
            <a:r>
              <a:rPr lang="en-US" b="1" dirty="0">
                <a:solidFill>
                  <a:schemeClr val="tx1"/>
                </a:solidFill>
              </a:rPr>
              <a:t>“/” </a:t>
            </a:r>
            <a:r>
              <a:rPr lang="en-US" dirty="0">
                <a:solidFill>
                  <a:schemeClr val="tx1"/>
                </a:solidFill>
              </a:rPr>
              <a:t>character. 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For </a:t>
            </a:r>
            <a:r>
              <a:rPr lang="en-US" dirty="0">
                <a:solidFill>
                  <a:schemeClr val="tx1"/>
                </a:solidFill>
              </a:rPr>
              <a:t>example, if your blood pressure string variable is called </a:t>
            </a:r>
            <a:r>
              <a:rPr lang="en-US" dirty="0" err="1">
                <a:solidFill>
                  <a:schemeClr val="tx1"/>
                </a:solidFill>
              </a:rPr>
              <a:t>bpstring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0" indent="0">
              <a:buNone/>
            </a:pPr>
            <a:r>
              <a:rPr lang="da-DK" b="1" dirty="0">
                <a:latin typeface="Courier"/>
                <a:cs typeface="Courier"/>
              </a:rPr>
              <a:t>. split </a:t>
            </a:r>
            <a:r>
              <a:rPr lang="da-DK" b="1" dirty="0" err="1">
                <a:latin typeface="Courier"/>
                <a:cs typeface="Courier"/>
              </a:rPr>
              <a:t>bpstring</a:t>
            </a:r>
            <a:r>
              <a:rPr lang="da-DK" b="1" dirty="0">
                <a:latin typeface="Courier"/>
                <a:cs typeface="Courier"/>
              </a:rPr>
              <a:t>, parse(/)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332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308225"/>
            <a:ext cx="8042276" cy="5635376"/>
          </a:xfrm>
        </p:spPr>
        <p:txBody>
          <a:bodyPr/>
          <a:lstStyle/>
          <a:p>
            <a:pPr marL="0" indent="0">
              <a:buNone/>
            </a:pPr>
            <a:r>
              <a:rPr lang="da-DK" dirty="0">
                <a:latin typeface="Courier"/>
                <a:cs typeface="Courier"/>
              </a:rPr>
              <a:t>.</a:t>
            </a:r>
            <a:r>
              <a:rPr lang="da-DK" dirty="0" err="1">
                <a:latin typeface="Courier"/>
                <a:cs typeface="Courier"/>
              </a:rPr>
              <a:t>bpstring</a:t>
            </a:r>
            <a:r>
              <a:rPr lang="da-DK" dirty="0">
                <a:latin typeface="Courier"/>
                <a:cs typeface="Courier"/>
              </a:rPr>
              <a:t>	       bpstring1	bpstring2</a:t>
            </a:r>
            <a:endParaRPr lang="en-US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122</a:t>
            </a:r>
            <a:r>
              <a:rPr lang="en-US" dirty="0" smtClean="0">
                <a:latin typeface="Courier"/>
                <a:cs typeface="Courier"/>
              </a:rPr>
              <a:t>/079</a:t>
            </a:r>
            <a:r>
              <a:rPr lang="en-US" dirty="0">
                <a:latin typeface="Courier"/>
                <a:cs typeface="Courier"/>
              </a:rPr>
              <a:t>	          122		079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155</a:t>
            </a:r>
            <a:r>
              <a:rPr lang="en-US" dirty="0" smtClean="0">
                <a:latin typeface="Courier"/>
                <a:cs typeface="Courier"/>
              </a:rPr>
              <a:t>/099</a:t>
            </a:r>
            <a:r>
              <a:rPr lang="en-US" dirty="0">
                <a:latin typeface="Courier"/>
                <a:cs typeface="Courier"/>
              </a:rPr>
              <a:t>	          155		099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160</a:t>
            </a:r>
            <a:r>
              <a:rPr lang="en-US" dirty="0" smtClean="0">
                <a:latin typeface="Courier"/>
                <a:cs typeface="Courier"/>
              </a:rPr>
              <a:t>/088</a:t>
            </a:r>
            <a:r>
              <a:rPr lang="en-US" dirty="0">
                <a:latin typeface="Courier"/>
                <a:cs typeface="Courier"/>
              </a:rPr>
              <a:t>	          160		088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183</a:t>
            </a:r>
            <a:r>
              <a:rPr lang="en-US" dirty="0" smtClean="0">
                <a:latin typeface="Courier"/>
                <a:cs typeface="Courier"/>
              </a:rPr>
              <a:t>/099</a:t>
            </a:r>
            <a:r>
              <a:rPr lang="en-US" dirty="0">
                <a:latin typeface="Courier"/>
                <a:cs typeface="Courier"/>
              </a:rPr>
              <a:t>	          183		099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140/088	          140		088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138/079	          138		079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145/082	          145		082</a:t>
            </a:r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71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Destring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6400" b="1" dirty="0" smtClean="0">
                <a:latin typeface="Courier"/>
                <a:cs typeface="Courier"/>
              </a:rPr>
              <a:t>.destring </a:t>
            </a:r>
            <a:r>
              <a:rPr lang="en-US" sz="6400" b="1" dirty="0">
                <a:latin typeface="Courier"/>
                <a:cs typeface="Courier"/>
              </a:rPr>
              <a:t>bpstring1, generate(</a:t>
            </a:r>
            <a:r>
              <a:rPr lang="en-US" sz="6400" b="1" dirty="0" err="1">
                <a:latin typeface="Courier"/>
                <a:cs typeface="Courier"/>
              </a:rPr>
              <a:t>sbp</a:t>
            </a:r>
            <a:r>
              <a:rPr lang="en-US" sz="6400" b="1" dirty="0">
                <a:latin typeface="Courier"/>
                <a:cs typeface="Courier"/>
              </a:rPr>
              <a:t>)</a:t>
            </a:r>
          </a:p>
          <a:p>
            <a:pPr marL="0" indent="0">
              <a:buNone/>
            </a:pPr>
            <a:r>
              <a:rPr lang="en-US" sz="6400" b="1" dirty="0" smtClean="0">
                <a:latin typeface="Courier"/>
                <a:cs typeface="Courier"/>
              </a:rPr>
              <a:t>.destring </a:t>
            </a:r>
            <a:r>
              <a:rPr lang="en-US" sz="6400" b="1" dirty="0">
                <a:latin typeface="Courier"/>
                <a:cs typeface="Courier"/>
              </a:rPr>
              <a:t>bpstring2, generate(</a:t>
            </a:r>
            <a:r>
              <a:rPr lang="en-US" sz="6400" b="1" dirty="0" err="1">
                <a:latin typeface="Courier"/>
                <a:cs typeface="Courier"/>
              </a:rPr>
              <a:t>dbp</a:t>
            </a:r>
            <a:r>
              <a:rPr lang="en-US" sz="6400" b="1" dirty="0">
                <a:latin typeface="Courier"/>
                <a:cs typeface="Courier"/>
              </a:rPr>
              <a:t>)</a:t>
            </a:r>
          </a:p>
          <a:p>
            <a:pPr marL="0" indent="0">
              <a:buNone/>
            </a:pPr>
            <a:r>
              <a:rPr lang="en-US" sz="3700" b="1" dirty="0">
                <a:latin typeface="Courier"/>
                <a:cs typeface="Courier"/>
              </a:rPr>
              <a:t> </a:t>
            </a:r>
          </a:p>
          <a:p>
            <a:pPr marL="0" indent="0">
              <a:buNone/>
            </a:pPr>
            <a:r>
              <a:rPr lang="en-US" sz="2900" b="1" dirty="0" smtClean="0">
                <a:latin typeface="Courier"/>
                <a:cs typeface="Courier"/>
              </a:rPr>
              <a:t>.</a:t>
            </a:r>
            <a:r>
              <a:rPr lang="en-US" sz="4000" b="1" dirty="0" err="1" smtClean="0">
                <a:latin typeface="Courier"/>
                <a:cs typeface="Courier"/>
              </a:rPr>
              <a:t>bpstring</a:t>
            </a:r>
            <a:r>
              <a:rPr lang="en-US" sz="4000" b="1" dirty="0">
                <a:latin typeface="Courier"/>
                <a:cs typeface="Courier"/>
              </a:rPr>
              <a:t>	</a:t>
            </a:r>
            <a:r>
              <a:rPr lang="en-US" sz="4000" b="1" dirty="0" smtClean="0">
                <a:latin typeface="Courier"/>
                <a:cs typeface="Courier"/>
              </a:rPr>
              <a:t>   </a:t>
            </a:r>
            <a:r>
              <a:rPr lang="en-US" sz="4000" b="1" dirty="0" smtClean="0">
                <a:latin typeface="Courier"/>
                <a:cs typeface="Courier"/>
              </a:rPr>
              <a:t>bpstring1            </a:t>
            </a:r>
            <a:r>
              <a:rPr lang="en-US" sz="4000" b="1" dirty="0" err="1" smtClean="0">
                <a:latin typeface="Courier"/>
                <a:cs typeface="Courier"/>
              </a:rPr>
              <a:t>sbp</a:t>
            </a:r>
            <a:r>
              <a:rPr lang="en-US" sz="4000" b="1" dirty="0">
                <a:latin typeface="Courier"/>
                <a:cs typeface="Courier"/>
              </a:rPr>
              <a:t> </a:t>
            </a:r>
            <a:r>
              <a:rPr lang="en-US" sz="4000" b="1" dirty="0" smtClean="0">
                <a:latin typeface="Courier"/>
                <a:cs typeface="Courier"/>
              </a:rPr>
              <a:t>          bpstring2               </a:t>
            </a:r>
            <a:r>
              <a:rPr lang="en-US" sz="4000" b="1" dirty="0" smtClean="0">
                <a:latin typeface="Courier"/>
                <a:cs typeface="Courier"/>
              </a:rPr>
              <a:t> </a:t>
            </a:r>
            <a:r>
              <a:rPr lang="en-US" sz="4000" b="1" dirty="0" err="1" smtClean="0">
                <a:latin typeface="Courier"/>
                <a:cs typeface="Courier"/>
              </a:rPr>
              <a:t>dbp</a:t>
            </a:r>
            <a:endParaRPr lang="en-US" sz="4000" b="1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122/079	</a:t>
            </a:r>
            <a:r>
              <a:rPr lang="en-US" sz="4000" dirty="0" smtClean="0">
                <a:latin typeface="Courier"/>
                <a:cs typeface="Courier"/>
              </a:rPr>
              <a:t>      122</a:t>
            </a:r>
            <a:r>
              <a:rPr lang="en-US" sz="4000" dirty="0">
                <a:latin typeface="Courier"/>
                <a:cs typeface="Courier"/>
              </a:rPr>
              <a:t>	</a:t>
            </a:r>
            <a:r>
              <a:rPr lang="en-US" sz="4000" dirty="0" smtClean="0">
                <a:latin typeface="Courier"/>
                <a:cs typeface="Courier"/>
              </a:rPr>
              <a:t>     </a:t>
            </a:r>
            <a:r>
              <a:rPr lang="en-US" sz="4000" dirty="0">
                <a:latin typeface="Courier"/>
                <a:cs typeface="Courier"/>
              </a:rPr>
              <a:t>	122	</a:t>
            </a:r>
            <a:r>
              <a:rPr lang="en-US" sz="4000" dirty="0" smtClean="0">
                <a:latin typeface="Courier"/>
                <a:cs typeface="Courier"/>
              </a:rPr>
              <a:t>  079</a:t>
            </a:r>
            <a:r>
              <a:rPr lang="en-US" sz="4000" dirty="0">
                <a:latin typeface="Courier"/>
                <a:cs typeface="Courier"/>
              </a:rPr>
              <a:t>		</a:t>
            </a:r>
            <a:r>
              <a:rPr lang="en-US" sz="4000" dirty="0" smtClean="0">
                <a:latin typeface="Courier"/>
                <a:cs typeface="Courier"/>
              </a:rPr>
              <a:t>   79</a:t>
            </a:r>
            <a:endParaRPr lang="en-US" sz="4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155/099	</a:t>
            </a:r>
            <a:r>
              <a:rPr lang="en-US" sz="4000" dirty="0" smtClean="0">
                <a:latin typeface="Courier"/>
                <a:cs typeface="Courier"/>
              </a:rPr>
              <a:t>      155</a:t>
            </a:r>
            <a:r>
              <a:rPr lang="en-US" sz="4000" dirty="0">
                <a:latin typeface="Courier"/>
                <a:cs typeface="Courier"/>
              </a:rPr>
              <a:t>		155	</a:t>
            </a:r>
            <a:r>
              <a:rPr lang="en-US" sz="4000" dirty="0" smtClean="0">
                <a:latin typeface="Courier"/>
                <a:cs typeface="Courier"/>
              </a:rPr>
              <a:t>  099</a:t>
            </a:r>
            <a:r>
              <a:rPr lang="en-US" sz="4000" dirty="0">
                <a:latin typeface="Courier"/>
                <a:cs typeface="Courier"/>
              </a:rPr>
              <a:t>		</a:t>
            </a:r>
            <a:r>
              <a:rPr lang="en-US" sz="4000" dirty="0" smtClean="0">
                <a:latin typeface="Courier"/>
                <a:cs typeface="Courier"/>
              </a:rPr>
              <a:t>   99</a:t>
            </a:r>
            <a:endParaRPr lang="en-US" sz="4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160/088	</a:t>
            </a:r>
            <a:r>
              <a:rPr lang="en-US" sz="4000" dirty="0" smtClean="0">
                <a:latin typeface="Courier"/>
                <a:cs typeface="Courier"/>
              </a:rPr>
              <a:t>      160</a:t>
            </a:r>
            <a:r>
              <a:rPr lang="en-US" sz="4000" dirty="0">
                <a:latin typeface="Courier"/>
                <a:cs typeface="Courier"/>
              </a:rPr>
              <a:t>		160	</a:t>
            </a:r>
            <a:r>
              <a:rPr lang="en-US" sz="4000" dirty="0" smtClean="0">
                <a:latin typeface="Courier"/>
                <a:cs typeface="Courier"/>
              </a:rPr>
              <a:t>  088</a:t>
            </a:r>
            <a:r>
              <a:rPr lang="en-US" sz="4000" dirty="0">
                <a:latin typeface="Courier"/>
                <a:cs typeface="Courier"/>
              </a:rPr>
              <a:t>		</a:t>
            </a:r>
            <a:r>
              <a:rPr lang="en-US" sz="4000" dirty="0" smtClean="0">
                <a:latin typeface="Courier"/>
                <a:cs typeface="Courier"/>
              </a:rPr>
              <a:t>   88</a:t>
            </a:r>
            <a:endParaRPr lang="en-US" sz="4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183/099	</a:t>
            </a:r>
            <a:r>
              <a:rPr lang="en-US" sz="4000" dirty="0" smtClean="0">
                <a:latin typeface="Courier"/>
                <a:cs typeface="Courier"/>
              </a:rPr>
              <a:t>      183</a:t>
            </a:r>
            <a:r>
              <a:rPr lang="en-US" sz="4000" dirty="0">
                <a:latin typeface="Courier"/>
                <a:cs typeface="Courier"/>
              </a:rPr>
              <a:t>		183	</a:t>
            </a:r>
            <a:r>
              <a:rPr lang="en-US" sz="4000" dirty="0" smtClean="0">
                <a:latin typeface="Courier"/>
                <a:cs typeface="Courier"/>
              </a:rPr>
              <a:t>  099</a:t>
            </a:r>
            <a:r>
              <a:rPr lang="en-US" sz="4000" dirty="0">
                <a:latin typeface="Courier"/>
                <a:cs typeface="Courier"/>
              </a:rPr>
              <a:t>		</a:t>
            </a:r>
            <a:r>
              <a:rPr lang="en-US" sz="4000" dirty="0" smtClean="0">
                <a:latin typeface="Courier"/>
                <a:cs typeface="Courier"/>
              </a:rPr>
              <a:t>   99</a:t>
            </a:r>
            <a:endParaRPr lang="en-US" sz="4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140/088	</a:t>
            </a:r>
            <a:r>
              <a:rPr lang="en-US" sz="4000" dirty="0" smtClean="0">
                <a:latin typeface="Courier"/>
                <a:cs typeface="Courier"/>
              </a:rPr>
              <a:t>      140</a:t>
            </a:r>
            <a:r>
              <a:rPr lang="en-US" sz="4000" dirty="0">
                <a:latin typeface="Courier"/>
                <a:cs typeface="Courier"/>
              </a:rPr>
              <a:t>		140	</a:t>
            </a:r>
            <a:r>
              <a:rPr lang="en-US" sz="4000" dirty="0" smtClean="0">
                <a:latin typeface="Courier"/>
                <a:cs typeface="Courier"/>
              </a:rPr>
              <a:t>  088</a:t>
            </a:r>
            <a:r>
              <a:rPr lang="en-US" sz="4000" dirty="0">
                <a:latin typeface="Courier"/>
                <a:cs typeface="Courier"/>
              </a:rPr>
              <a:t>		</a:t>
            </a:r>
            <a:r>
              <a:rPr lang="en-US" sz="4000" dirty="0" smtClean="0">
                <a:latin typeface="Courier"/>
                <a:cs typeface="Courier"/>
              </a:rPr>
              <a:t>   88</a:t>
            </a:r>
            <a:endParaRPr lang="en-US" sz="4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138/079	</a:t>
            </a:r>
            <a:r>
              <a:rPr lang="en-US" sz="4000" dirty="0" smtClean="0">
                <a:latin typeface="Courier"/>
                <a:cs typeface="Courier"/>
              </a:rPr>
              <a:t>      138</a:t>
            </a:r>
            <a:r>
              <a:rPr lang="en-US" sz="4000" dirty="0">
                <a:latin typeface="Courier"/>
                <a:cs typeface="Courier"/>
              </a:rPr>
              <a:t>		138	</a:t>
            </a:r>
            <a:r>
              <a:rPr lang="en-US" sz="4000" dirty="0" smtClean="0">
                <a:latin typeface="Courier"/>
                <a:cs typeface="Courier"/>
              </a:rPr>
              <a:t>  079</a:t>
            </a:r>
            <a:r>
              <a:rPr lang="en-US" sz="4000" dirty="0">
                <a:latin typeface="Courier"/>
                <a:cs typeface="Courier"/>
              </a:rPr>
              <a:t>		</a:t>
            </a:r>
            <a:r>
              <a:rPr lang="en-US" sz="4000" dirty="0" smtClean="0">
                <a:latin typeface="Courier"/>
                <a:cs typeface="Courier"/>
              </a:rPr>
              <a:t>   79</a:t>
            </a:r>
            <a:endParaRPr lang="en-US" sz="4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145/082	</a:t>
            </a:r>
            <a:r>
              <a:rPr lang="en-US" sz="4000" dirty="0" smtClean="0">
                <a:latin typeface="Courier"/>
                <a:cs typeface="Courier"/>
              </a:rPr>
              <a:t>      145</a:t>
            </a:r>
            <a:r>
              <a:rPr lang="en-US" sz="4000" dirty="0">
                <a:latin typeface="Courier"/>
                <a:cs typeface="Courier"/>
              </a:rPr>
              <a:t>		145	</a:t>
            </a:r>
            <a:r>
              <a:rPr lang="en-US" sz="4000" dirty="0" smtClean="0">
                <a:latin typeface="Courier"/>
                <a:cs typeface="Courier"/>
              </a:rPr>
              <a:t>  082</a:t>
            </a:r>
            <a:r>
              <a:rPr lang="en-US" sz="4000" dirty="0">
                <a:latin typeface="Courier"/>
                <a:cs typeface="Courier"/>
              </a:rPr>
              <a:t>		</a:t>
            </a:r>
            <a:r>
              <a:rPr lang="en-US" sz="4000" dirty="0" smtClean="0">
                <a:latin typeface="Courier"/>
                <a:cs typeface="Courier"/>
              </a:rPr>
              <a:t>   82</a:t>
            </a:r>
            <a:endParaRPr lang="en-US" sz="4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684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13367"/>
            <a:ext cx="8042276" cy="754109"/>
          </a:xfrm>
        </p:spPr>
        <p:txBody>
          <a:bodyPr>
            <a:normAutofit/>
          </a:bodyPr>
          <a:lstStyle/>
          <a:p>
            <a:r>
              <a:rPr lang="en-US" sz="3600" u="sng" dirty="0"/>
              <a:t>Using </a:t>
            </a:r>
            <a:r>
              <a:rPr lang="en-US" sz="3600" i="1" u="sng" dirty="0"/>
              <a:t>force</a:t>
            </a:r>
            <a:r>
              <a:rPr lang="en-US" sz="3600" u="sng" dirty="0"/>
              <a:t> and </a:t>
            </a:r>
            <a:r>
              <a:rPr lang="en-US" sz="3600" i="1" u="sng" dirty="0"/>
              <a:t>ignore</a:t>
            </a:r>
            <a:r>
              <a:rPr lang="en-US" sz="3600" u="sng" dirty="0"/>
              <a:t> with </a:t>
            </a:r>
            <a:r>
              <a:rPr lang="en-US" sz="3600" u="sng" dirty="0" smtClean="0"/>
              <a:t>destring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983479"/>
          </a:xfrm>
        </p:spPr>
        <p:txBody>
          <a:bodyPr>
            <a:normAutofit/>
          </a:bodyPr>
          <a:lstStyle/>
          <a:p>
            <a:pPr defTabSz="457200">
              <a:spcBef>
                <a:spcPts val="0"/>
              </a:spcBef>
              <a:buClrTx/>
              <a:buSzTx/>
              <a:defRPr/>
            </a:pPr>
            <a:r>
              <a:rPr lang="en-US" dirty="0" smtClean="0">
                <a:solidFill>
                  <a:schemeClr val="tx1"/>
                </a:solidFill>
              </a:rPr>
              <a:t>When </a:t>
            </a:r>
            <a:r>
              <a:rPr lang="en-US" dirty="0">
                <a:solidFill>
                  <a:schemeClr val="tx1"/>
                </a:solidFill>
              </a:rPr>
              <a:t>a variable is mostly numeric but has some extra non-numeral characters, the destring command will need some additional help/clarifications to make it work.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 defTabSz="457200">
              <a:spcBef>
                <a:spcPts val="0"/>
              </a:spcBef>
              <a:buClrTx/>
              <a:buSzTx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defTabSz="457200">
              <a:spcBef>
                <a:spcPts val="0"/>
              </a:spcBef>
              <a:buClrTx/>
              <a:buSzTx/>
              <a:defRPr/>
            </a:pPr>
            <a:r>
              <a:rPr lang="en-US" dirty="0" smtClean="0">
                <a:solidFill>
                  <a:schemeClr val="tx1"/>
                </a:solidFill>
              </a:rPr>
              <a:t>There </a:t>
            </a:r>
            <a:r>
              <a:rPr lang="en-US" dirty="0">
                <a:solidFill>
                  <a:schemeClr val="tx1"/>
                </a:solidFill>
              </a:rPr>
              <a:t>are two destring options that can be useful: </a:t>
            </a:r>
            <a:r>
              <a:rPr lang="en-US" b="1" dirty="0">
                <a:solidFill>
                  <a:schemeClr val="tx1"/>
                </a:solidFill>
              </a:rPr>
              <a:t>force and </a:t>
            </a:r>
            <a:r>
              <a:rPr lang="en-US" b="1" dirty="0" smtClean="0">
                <a:solidFill>
                  <a:schemeClr val="tx1"/>
                </a:solidFill>
              </a:rPr>
              <a:t>ignore 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971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83567"/>
            <a:ext cx="8042276" cy="566003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"/>
                <a:cs typeface="Courier"/>
              </a:rPr>
              <a:t>.list </a:t>
            </a:r>
            <a:r>
              <a:rPr lang="en-US" b="1" dirty="0" err="1">
                <a:latin typeface="Courier"/>
                <a:cs typeface="Courier"/>
              </a:rPr>
              <a:t>bpmed</a:t>
            </a:r>
            <a:endParaRPr lang="en-US" b="1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    +-------+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    | </a:t>
            </a:r>
            <a:r>
              <a:rPr lang="en-US" dirty="0" err="1">
                <a:latin typeface="Courier"/>
                <a:cs typeface="Courier"/>
              </a:rPr>
              <a:t>bpmed</a:t>
            </a:r>
            <a:r>
              <a:rPr lang="en-US" dirty="0">
                <a:latin typeface="Courier"/>
                <a:cs typeface="Courier"/>
              </a:rPr>
              <a:t> |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    |-------|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 1. |     1 |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 2. |     2 |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 3. |     0 |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 4. |     ? </a:t>
            </a:r>
            <a:r>
              <a:rPr lang="en-US" dirty="0">
                <a:latin typeface="Courier"/>
                <a:cs typeface="Courier"/>
              </a:rPr>
              <a:t>|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 5. |     1 |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    |-------|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 6. |    &gt;4 |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 7. |     3 |</a:t>
            </a:r>
          </a:p>
          <a:p>
            <a:pPr marL="0" indent="0">
              <a:buNone/>
            </a:pPr>
            <a:r>
              <a:rPr lang="en-US" dirty="0">
                <a:latin typeface="Courier"/>
                <a:cs typeface="Courier"/>
              </a:rPr>
              <a:t>     +-------+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502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21922"/>
            <a:ext cx="8042276" cy="5721679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“?”</a:t>
            </a:r>
            <a:r>
              <a:rPr lang="en-US" dirty="0" smtClean="0"/>
              <a:t> is treated by </a:t>
            </a:r>
            <a:r>
              <a:rPr lang="en-US" dirty="0" err="1" smtClean="0"/>
              <a:t>stata</a:t>
            </a:r>
            <a:r>
              <a:rPr lang="en-US" dirty="0" smtClean="0"/>
              <a:t> as string variable and not a numeric one.</a:t>
            </a:r>
          </a:p>
          <a:p>
            <a:r>
              <a:rPr lang="en-US" dirty="0" smtClean="0"/>
              <a:t>You </a:t>
            </a:r>
            <a:r>
              <a:rPr lang="en-US" dirty="0"/>
              <a:t>can use the </a:t>
            </a:r>
            <a:r>
              <a:rPr lang="en-US" b="1" dirty="0"/>
              <a:t>force</a:t>
            </a:r>
            <a:r>
              <a:rPr lang="en-US" dirty="0"/>
              <a:t> command to convert observations containing nonnumeric characters into </a:t>
            </a:r>
            <a:r>
              <a:rPr lang="en-US" b="1" dirty="0"/>
              <a:t>missing values </a:t>
            </a:r>
            <a:r>
              <a:rPr lang="en-US" dirty="0"/>
              <a:t>and then </a:t>
            </a:r>
            <a:r>
              <a:rPr lang="en-US" b="1" dirty="0"/>
              <a:t>destring</a:t>
            </a:r>
            <a:r>
              <a:rPr lang="en-US" dirty="0"/>
              <a:t> the variable into a </a:t>
            </a:r>
            <a:r>
              <a:rPr lang="en-US" b="1" dirty="0"/>
              <a:t>numeric</a:t>
            </a:r>
            <a:r>
              <a:rPr lang="en-US" dirty="0"/>
              <a:t> variable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6678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71238"/>
            <a:ext cx="8042276" cy="5672363"/>
          </a:xfrm>
        </p:spPr>
        <p:txBody>
          <a:bodyPr/>
          <a:lstStyle/>
          <a:p>
            <a:r>
              <a:rPr lang="en-US" dirty="0"/>
              <a:t>In addition, there are some entries of the </a:t>
            </a:r>
            <a:r>
              <a:rPr lang="en-US" dirty="0" err="1"/>
              <a:t>bpmed</a:t>
            </a:r>
            <a:r>
              <a:rPr lang="en-US" dirty="0"/>
              <a:t> variable that are </a:t>
            </a:r>
            <a:r>
              <a:rPr lang="en-US" b="1" dirty="0"/>
              <a:t>“&gt;4,” </a:t>
            </a:r>
            <a:r>
              <a:rPr lang="en-US" b="1" dirty="0" smtClean="0"/>
              <a:t>.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goal is to drop the non-numeric character and just use the numeric portion of that observation.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do this using the </a:t>
            </a:r>
            <a:r>
              <a:rPr lang="en-US" b="1" dirty="0"/>
              <a:t>ignore</a:t>
            </a:r>
            <a:r>
              <a:rPr lang="en-US" dirty="0"/>
              <a:t> command, which tells Stata to ignore specified non-numeric characters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5799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542476"/>
            <a:ext cx="8042276" cy="5401125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</a:t>
            </a:r>
            <a:r>
              <a:rPr lang="en-US" sz="2000" dirty="0"/>
              <a:t>following command tells Stata to </a:t>
            </a:r>
            <a:r>
              <a:rPr lang="en-US" sz="2000" b="1" dirty="0"/>
              <a:t>ignore the “&gt;” </a:t>
            </a:r>
            <a:r>
              <a:rPr lang="en-US" sz="2000" b="1" dirty="0" smtClean="0"/>
              <a:t>sign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o </a:t>
            </a:r>
            <a:r>
              <a:rPr lang="en-US" sz="2000" dirty="0"/>
              <a:t>replace the remaining values containing non-numeric characters (in this case, the “?s”) with a missing value, and to generate a new variable called </a:t>
            </a:r>
            <a:r>
              <a:rPr lang="en-US" sz="2000" b="1" dirty="0" err="1"/>
              <a:t>bpmednew</a:t>
            </a:r>
            <a:r>
              <a:rPr lang="en-US" sz="2000" b="1" dirty="0" smtClean="0"/>
              <a:t>:</a:t>
            </a:r>
            <a:endParaRPr lang="en-US" sz="2000" b="1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ourier"/>
                <a:cs typeface="Courier"/>
              </a:rPr>
              <a:t>.destring </a:t>
            </a:r>
            <a:r>
              <a:rPr lang="en-US" sz="2000" b="1" dirty="0" err="1">
                <a:latin typeface="Courier"/>
                <a:cs typeface="Courier"/>
              </a:rPr>
              <a:t>bpmed</a:t>
            </a:r>
            <a:r>
              <a:rPr lang="en-US" sz="2000" b="1" dirty="0">
                <a:latin typeface="Courier"/>
                <a:cs typeface="Courier"/>
              </a:rPr>
              <a:t>, ignore(&gt;) force generate(</a:t>
            </a:r>
            <a:r>
              <a:rPr lang="en-US" sz="2000" b="1" dirty="0" err="1">
                <a:latin typeface="Courier"/>
                <a:cs typeface="Courier"/>
              </a:rPr>
              <a:t>bpmednew</a:t>
            </a:r>
            <a:r>
              <a:rPr lang="en-US" sz="2000" b="1" dirty="0" smtClean="0">
                <a:latin typeface="Courier"/>
                <a:cs typeface="Courier"/>
              </a:rPr>
              <a:t>)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bpmed</a:t>
            </a:r>
            <a:r>
              <a:rPr lang="en-US" sz="2000" dirty="0" smtClean="0">
                <a:latin typeface="Courier"/>
                <a:cs typeface="Courier"/>
              </a:rPr>
              <a:t> contains nonnumeric characters; </a:t>
            </a:r>
            <a:r>
              <a:rPr lang="en-US" sz="2000" dirty="0" err="1" smtClean="0">
                <a:latin typeface="Courier"/>
                <a:cs typeface="Courier"/>
              </a:rPr>
              <a:t>bpmednew</a:t>
            </a:r>
            <a:r>
              <a:rPr lang="en-US" sz="2000" dirty="0" smtClean="0">
                <a:latin typeface="Courier"/>
                <a:cs typeface="Courier"/>
              </a:rPr>
              <a:t> generated as byte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bpmed</a:t>
            </a:r>
            <a:r>
              <a:rPr lang="en-US" sz="2000" dirty="0">
                <a:latin typeface="Courier"/>
                <a:cs typeface="Courier"/>
              </a:rPr>
              <a:t>: characters &gt; removed; </a:t>
            </a:r>
            <a:r>
              <a:rPr lang="en-US" sz="2000" dirty="0" err="1" smtClean="0">
                <a:latin typeface="Courier"/>
                <a:cs typeface="Courier"/>
              </a:rPr>
              <a:t>bpmednew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generated as </a:t>
            </a:r>
            <a:r>
              <a:rPr lang="en-US" sz="2000" dirty="0" smtClean="0">
                <a:latin typeface="Courier"/>
                <a:cs typeface="Courier"/>
              </a:rPr>
              <a:t>byte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(</a:t>
            </a:r>
            <a:r>
              <a:rPr lang="en-US" sz="2000" dirty="0">
                <a:latin typeface="Courier"/>
                <a:cs typeface="Courier"/>
              </a:rPr>
              <a:t>1 missing value generated)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787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1516"/>
            <a:ext cx="8229600" cy="569464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list </a:t>
            </a:r>
            <a:r>
              <a:rPr lang="en-US" sz="2000" dirty="0" err="1">
                <a:latin typeface="Courier"/>
                <a:cs typeface="Courier"/>
              </a:rPr>
              <a:t>bpmednew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bpmed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 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 +------------------+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 | </a:t>
            </a:r>
            <a:r>
              <a:rPr lang="en-US" sz="2000" dirty="0" err="1">
                <a:latin typeface="Courier"/>
                <a:cs typeface="Courier"/>
              </a:rPr>
              <a:t>bpmednew</a:t>
            </a:r>
            <a:r>
              <a:rPr lang="en-US" sz="2000" dirty="0">
                <a:latin typeface="Courier"/>
                <a:cs typeface="Courier"/>
              </a:rPr>
              <a:t>   </a:t>
            </a:r>
            <a:r>
              <a:rPr lang="en-US" sz="2000" dirty="0" err="1">
                <a:latin typeface="Courier"/>
                <a:cs typeface="Courier"/>
              </a:rPr>
              <a:t>bpmed</a:t>
            </a:r>
            <a:r>
              <a:rPr lang="en-US" sz="2000" dirty="0">
                <a:latin typeface="Courier"/>
                <a:cs typeface="Courier"/>
              </a:rPr>
              <a:t> |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 |------------------|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1. |        1       1 |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2. |        2       2 |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3. |        0       0 |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urier"/>
                <a:cs typeface="Courier"/>
              </a:rPr>
              <a:t> 4. |        .       ? |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5. |        1       1 |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 |------------------|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</a:t>
            </a:r>
            <a:r>
              <a:rPr lang="en-US" sz="2000" dirty="0">
                <a:solidFill>
                  <a:srgbClr val="FF0000"/>
                </a:solidFill>
                <a:latin typeface="Courier"/>
                <a:cs typeface="Courier"/>
              </a:rPr>
              <a:t>6. |        4      &gt;4 |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7. |        3       3 |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     +------------------+</a:t>
            </a:r>
            <a:r>
              <a:rPr lang="en-US" sz="2000" dirty="0" smtClean="0">
                <a:effectLst/>
                <a:latin typeface="Courier"/>
                <a:cs typeface="Courier"/>
              </a:rPr>
              <a:t> </a:t>
            </a:r>
            <a:endParaRPr lang="en-US" sz="20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565968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Definition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 smtClean="0"/>
              <a:t>What is a string variable</a:t>
            </a:r>
            <a:r>
              <a:rPr lang="en-US" u="sng" dirty="0" smtClean="0"/>
              <a:t>.</a:t>
            </a:r>
          </a:p>
          <a:p>
            <a:r>
              <a:rPr lang="en-US" dirty="0"/>
              <a:t>The word string is shorthand for a string of characters. </a:t>
            </a:r>
            <a:endParaRPr lang="en-US" u="sng" dirty="0" smtClean="0"/>
          </a:p>
          <a:p>
            <a:r>
              <a:rPr lang="en-US" dirty="0" smtClean="0"/>
              <a:t>“</a:t>
            </a:r>
            <a:r>
              <a:rPr lang="en-US" dirty="0"/>
              <a:t>Male” and “Female”, “yes” and “no”, and </a:t>
            </a:r>
            <a:r>
              <a:rPr lang="en-US" dirty="0" smtClean="0"/>
              <a:t>“W. Joules” </a:t>
            </a:r>
            <a:r>
              <a:rPr lang="en-US" dirty="0"/>
              <a:t>and </a:t>
            </a:r>
            <a:r>
              <a:rPr lang="en-US" dirty="0" smtClean="0"/>
              <a:t>“A. Smith” </a:t>
            </a:r>
            <a:r>
              <a:rPr lang="en-US" dirty="0"/>
              <a:t>are examples of strings.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alternative to strings is </a:t>
            </a:r>
            <a:r>
              <a:rPr lang="en-US" dirty="0" smtClean="0"/>
              <a:t>“numbers”—</a:t>
            </a:r>
            <a:r>
              <a:rPr lang="en-US" dirty="0"/>
              <a:t>0, 1, 2, </a:t>
            </a:r>
            <a:r>
              <a:rPr lang="en-US" dirty="0" smtClean="0"/>
              <a:t>5,7</a:t>
            </a:r>
            <a:r>
              <a:rPr lang="en-US" dirty="0"/>
              <a:t>, and so on.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938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135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Thank you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55857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333501"/>
            <a:ext cx="8042276" cy="4064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String variables are commonly encountered in datasets used for clinical research. 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/>
              <a:t>Variables containing strings—called string variables—occur in data for a variety of reasons.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Stata </a:t>
            </a:r>
            <a:r>
              <a:rPr lang="en-US" dirty="0">
                <a:solidFill>
                  <a:schemeClr val="tx1"/>
                </a:solidFill>
              </a:rPr>
              <a:t>provides a variety of ways to manipulate strings, search them, and convert them into numeric </a:t>
            </a:r>
            <a:r>
              <a:rPr lang="en-US" dirty="0" smtClean="0">
                <a:solidFill>
                  <a:schemeClr val="tx1"/>
                </a:solidFill>
              </a:rPr>
              <a:t>variables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458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u="sng" dirty="0"/>
              <a:t>Converting numeric variables to string </a:t>
            </a:r>
            <a:r>
              <a:rPr lang="en-US" sz="3200" u="sng" dirty="0" smtClean="0"/>
              <a:t>variables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4532"/>
            <a:ext cx="8229600" cy="4942580"/>
          </a:xfrm>
        </p:spPr>
        <p:txBody>
          <a:bodyPr>
            <a:normAutofit/>
          </a:bodyPr>
          <a:lstStyle/>
          <a:p>
            <a:r>
              <a:rPr lang="en-US" dirty="0"/>
              <a:t>It is </a:t>
            </a:r>
            <a:r>
              <a:rPr lang="en-US" dirty="0" smtClean="0"/>
              <a:t>helpful </a:t>
            </a:r>
            <a:r>
              <a:rPr lang="en-US" dirty="0"/>
              <a:t>to convert a numeric variable into a string variable.  </a:t>
            </a:r>
            <a:endParaRPr lang="en-US" dirty="0" smtClean="0"/>
          </a:p>
          <a:p>
            <a:r>
              <a:rPr lang="en-US" dirty="0" smtClean="0"/>
              <a:t>Let’s </a:t>
            </a:r>
            <a:r>
              <a:rPr lang="en-US" dirty="0"/>
              <a:t>look at an example. </a:t>
            </a:r>
            <a:r>
              <a:rPr lang="en-US" dirty="0">
                <a:hlinkClick r:id="rId3"/>
              </a:rPr>
              <a:t>coronary calcium </a:t>
            </a:r>
            <a:r>
              <a:rPr lang="en-US" dirty="0" smtClean="0">
                <a:hlinkClick r:id="rId3"/>
              </a:rPr>
              <a:t>dataset File</a:t>
            </a:r>
            <a:endParaRPr lang="en-US" dirty="0">
              <a:hlinkClick r:id="rId3"/>
            </a:endParaRPr>
          </a:p>
          <a:p>
            <a:r>
              <a:rPr lang="en-US" dirty="0" smtClean="0"/>
              <a:t>In this </a:t>
            </a:r>
            <a:r>
              <a:rPr lang="en-US" dirty="0"/>
              <a:t>dataset, </a:t>
            </a:r>
            <a:r>
              <a:rPr lang="en-US" b="1" dirty="0" smtClean="0"/>
              <a:t>id </a:t>
            </a:r>
            <a:r>
              <a:rPr lang="en-US" b="1" dirty="0"/>
              <a:t>and </a:t>
            </a:r>
            <a:r>
              <a:rPr lang="en-US" b="1" dirty="0" smtClean="0"/>
              <a:t>sex </a:t>
            </a:r>
            <a:r>
              <a:rPr lang="en-US" dirty="0" smtClean="0"/>
              <a:t>are </a:t>
            </a:r>
            <a:r>
              <a:rPr lang="en-US" dirty="0"/>
              <a:t>in two separate variables, but you’d like to put them together and make a single </a:t>
            </a:r>
            <a:r>
              <a:rPr lang="en-US" dirty="0" smtClean="0"/>
              <a:t>ID </a:t>
            </a:r>
            <a:r>
              <a:rPr lang="en-US" dirty="0"/>
              <a:t>variable that includes the </a:t>
            </a:r>
            <a:r>
              <a:rPr lang="en-US" dirty="0" smtClean="0"/>
              <a:t>sex as well. 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63026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6580"/>
            <a:ext cx="8229600" cy="6472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de-DE" sz="4800" b="1" dirty="0" smtClean="0">
                <a:latin typeface="Courier"/>
                <a:cs typeface="Courier"/>
              </a:rPr>
              <a:t>.</a:t>
            </a:r>
            <a:r>
              <a:rPr lang="de-DE" sz="4800" b="1" dirty="0" err="1" smtClean="0">
                <a:latin typeface="Courier"/>
                <a:cs typeface="Courier"/>
              </a:rPr>
              <a:t>list</a:t>
            </a:r>
            <a:r>
              <a:rPr lang="de-DE" sz="4800" b="1" dirty="0" smtClean="0">
                <a:latin typeface="Courier"/>
                <a:cs typeface="Courier"/>
              </a:rPr>
              <a:t> </a:t>
            </a:r>
            <a:r>
              <a:rPr lang="de-DE" sz="4800" b="1" dirty="0" err="1" smtClean="0">
                <a:latin typeface="Courier"/>
                <a:cs typeface="Courier"/>
              </a:rPr>
              <a:t>id</a:t>
            </a:r>
            <a:r>
              <a:rPr lang="de-DE" sz="4800" b="1" dirty="0" smtClean="0">
                <a:latin typeface="Courier"/>
                <a:cs typeface="Courier"/>
              </a:rPr>
              <a:t> </a:t>
            </a:r>
            <a:r>
              <a:rPr lang="de-DE" sz="4800" b="1" dirty="0" err="1" smtClean="0">
                <a:latin typeface="Courier"/>
                <a:cs typeface="Courier"/>
              </a:rPr>
              <a:t>sex</a:t>
            </a:r>
            <a:endParaRPr lang="de-DE" sz="4800" b="1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   +----------------+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   |    </a:t>
            </a:r>
            <a:r>
              <a:rPr lang="de-DE" sz="4800" dirty="0" err="1" smtClean="0">
                <a:latin typeface="Courier"/>
                <a:cs typeface="Courier"/>
              </a:rPr>
              <a:t>id</a:t>
            </a:r>
            <a:r>
              <a:rPr lang="de-DE" sz="4800" dirty="0" smtClean="0">
                <a:latin typeface="Courier"/>
                <a:cs typeface="Courier"/>
              </a:rPr>
              <a:t>      </a:t>
            </a:r>
            <a:r>
              <a:rPr lang="de-DE" sz="4800" dirty="0" err="1" smtClean="0">
                <a:latin typeface="Courier"/>
                <a:cs typeface="Courier"/>
              </a:rPr>
              <a:t>sex</a:t>
            </a:r>
            <a:r>
              <a:rPr lang="de-DE" sz="4800" dirty="0" smtClean="0">
                <a:latin typeface="Courier"/>
                <a:cs typeface="Courier"/>
              </a:rPr>
              <a:t>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   |----------------|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1. |     1     male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2. |     2   </a:t>
            </a:r>
            <a:r>
              <a:rPr lang="de-DE" sz="4800" dirty="0" err="1" smtClean="0">
                <a:latin typeface="Courier"/>
                <a:cs typeface="Courier"/>
              </a:rPr>
              <a:t>female</a:t>
            </a:r>
            <a:r>
              <a:rPr lang="de-DE" sz="4800" dirty="0" smtClean="0">
                <a:latin typeface="Courier"/>
                <a:cs typeface="Courier"/>
              </a:rPr>
              <a:t>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3. |     3   </a:t>
            </a:r>
            <a:r>
              <a:rPr lang="de-DE" sz="4800" dirty="0" err="1" smtClean="0">
                <a:latin typeface="Courier"/>
                <a:cs typeface="Courier"/>
              </a:rPr>
              <a:t>female</a:t>
            </a:r>
            <a:r>
              <a:rPr lang="de-DE" sz="4800" dirty="0" smtClean="0">
                <a:latin typeface="Courier"/>
                <a:cs typeface="Courier"/>
              </a:rPr>
              <a:t>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4. |     4   </a:t>
            </a:r>
            <a:r>
              <a:rPr lang="de-DE" sz="4800" dirty="0" err="1" smtClean="0">
                <a:latin typeface="Courier"/>
                <a:cs typeface="Courier"/>
              </a:rPr>
              <a:t>female</a:t>
            </a:r>
            <a:r>
              <a:rPr lang="de-DE" sz="4800" dirty="0" smtClean="0">
                <a:latin typeface="Courier"/>
                <a:cs typeface="Courier"/>
              </a:rPr>
              <a:t>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5. |     5     male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   |----------------|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6. |     6   </a:t>
            </a:r>
            <a:r>
              <a:rPr lang="de-DE" sz="4800" dirty="0" err="1" smtClean="0">
                <a:latin typeface="Courier"/>
                <a:cs typeface="Courier"/>
              </a:rPr>
              <a:t>female</a:t>
            </a:r>
            <a:r>
              <a:rPr lang="de-DE" sz="4800" dirty="0" smtClean="0">
                <a:latin typeface="Courier"/>
                <a:cs typeface="Courier"/>
              </a:rPr>
              <a:t>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7. |     7     male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8. |     8     male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9. |     9   </a:t>
            </a:r>
            <a:r>
              <a:rPr lang="de-DE" sz="4800" dirty="0" err="1" smtClean="0">
                <a:latin typeface="Courier"/>
                <a:cs typeface="Courier"/>
              </a:rPr>
              <a:t>female</a:t>
            </a:r>
            <a:r>
              <a:rPr lang="de-DE" sz="4800" dirty="0" smtClean="0">
                <a:latin typeface="Courier"/>
                <a:cs typeface="Courier"/>
              </a:rPr>
              <a:t> |</a:t>
            </a:r>
          </a:p>
          <a:p>
            <a:pPr marL="0" indent="0">
              <a:buNone/>
            </a:pPr>
            <a:r>
              <a:rPr lang="is-IS" sz="4800" dirty="0" smtClean="0">
                <a:latin typeface="Courier"/>
                <a:cs typeface="Courier"/>
              </a:rPr>
              <a:t>--Break--</a:t>
            </a:r>
          </a:p>
          <a:p>
            <a:pPr marL="0" indent="0">
              <a:buNone/>
            </a:pPr>
            <a:r>
              <a:rPr lang="is-IS" sz="4800" dirty="0" smtClean="0">
                <a:latin typeface="Courier"/>
                <a:cs typeface="Courier"/>
              </a:rPr>
              <a:t>r(1);</a:t>
            </a:r>
          </a:p>
          <a:p>
            <a:pPr marL="0" indent="0">
              <a:buNone/>
            </a:pPr>
            <a:endParaRPr lang="de-DE" sz="2900" dirty="0" smtClean="0">
              <a:latin typeface="Courier"/>
              <a:cs typeface="Courier"/>
            </a:endParaRPr>
          </a:p>
          <a:p>
            <a:endParaRPr lang="en-US" dirty="0"/>
          </a:p>
          <a:p>
            <a:r>
              <a:rPr lang="en-US" dirty="0" err="1" smtClean="0"/>
              <a:t>idstring</a:t>
            </a:r>
            <a:r>
              <a:rPr lang="en-US" dirty="0" smtClean="0"/>
              <a:t> </a:t>
            </a:r>
            <a:r>
              <a:rPr lang="en-US" dirty="0"/>
              <a:t>generated as </a:t>
            </a:r>
            <a:r>
              <a:rPr lang="en-US" dirty="0" smtClean="0"/>
              <a:t>str4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05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6580"/>
            <a:ext cx="8229600" cy="587958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. </a:t>
            </a:r>
            <a:r>
              <a:rPr lang="en-US" sz="2000" b="1" dirty="0" err="1" smtClean="0">
                <a:latin typeface="Courier"/>
                <a:cs typeface="Courier"/>
              </a:rPr>
              <a:t>tostring</a:t>
            </a:r>
            <a:r>
              <a:rPr lang="en-US" sz="2000" b="1" dirty="0" smtClean="0">
                <a:latin typeface="Courier"/>
                <a:cs typeface="Courier"/>
              </a:rPr>
              <a:t> id, generate(</a:t>
            </a:r>
            <a:r>
              <a:rPr lang="en-US" sz="2000" b="1" dirty="0" err="1" smtClean="0">
                <a:latin typeface="Courier"/>
                <a:cs typeface="Courier"/>
              </a:rPr>
              <a:t>idstring</a:t>
            </a:r>
            <a:r>
              <a:rPr lang="en-US" sz="2000" b="1" dirty="0" smtClean="0">
                <a:latin typeface="Courier"/>
                <a:cs typeface="Courier"/>
              </a:rPr>
              <a:t>)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idstring</a:t>
            </a:r>
            <a:r>
              <a:rPr lang="en-US" sz="2000" dirty="0" smtClean="0">
                <a:latin typeface="Courier"/>
                <a:cs typeface="Courier"/>
              </a:rPr>
              <a:t> generated as </a:t>
            </a:r>
            <a:r>
              <a:rPr lang="en-US" sz="2000" dirty="0" smtClean="0">
                <a:latin typeface="Courier"/>
                <a:cs typeface="Courier"/>
              </a:rPr>
              <a:t>str5</a:t>
            </a:r>
            <a:endParaRPr lang="en-US" sz="2000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170317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1" y="345212"/>
            <a:ext cx="8229600" cy="850700"/>
          </a:xfrm>
        </p:spPr>
        <p:txBody>
          <a:bodyPr>
            <a:normAutofit/>
          </a:bodyPr>
          <a:lstStyle/>
          <a:p>
            <a:r>
              <a:rPr lang="en-US" sz="3600" u="sng" dirty="0" smtClean="0"/>
              <a:t>Concatenation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Joining two string variables into </a:t>
            </a:r>
            <a:r>
              <a:rPr lang="en-US" b="1" dirty="0" smtClean="0"/>
              <a:t>one string.</a:t>
            </a:r>
          </a:p>
          <a:p>
            <a:r>
              <a:rPr lang="en-US" dirty="0" smtClean="0"/>
              <a:t>Use </a:t>
            </a:r>
            <a:r>
              <a:rPr lang="en-US" dirty="0"/>
              <a:t>the </a:t>
            </a:r>
            <a:r>
              <a:rPr lang="en-US" sz="2000" dirty="0" err="1">
                <a:latin typeface="Courier"/>
                <a:cs typeface="Courier"/>
              </a:rPr>
              <a:t>concat</a:t>
            </a:r>
            <a:r>
              <a:rPr lang="en-US" dirty="0"/>
              <a:t> function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dirty="0" smtClean="0"/>
              <a:t>Use </a:t>
            </a:r>
            <a:r>
              <a:rPr lang="en-US" dirty="0"/>
              <a:t>the </a:t>
            </a:r>
            <a:r>
              <a:rPr lang="en-US" sz="2000" dirty="0" err="1">
                <a:latin typeface="Courier"/>
                <a:cs typeface="Courier"/>
              </a:rPr>
              <a:t>egen</a:t>
            </a:r>
            <a:r>
              <a:rPr lang="en-US" dirty="0"/>
              <a:t> command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create the new </a:t>
            </a:r>
            <a:r>
              <a:rPr lang="en-US" b="1" dirty="0" smtClean="0"/>
              <a:t>id2</a:t>
            </a:r>
            <a:r>
              <a:rPr lang="en-US" dirty="0" smtClean="0"/>
              <a:t> </a:t>
            </a:r>
            <a:r>
              <a:rPr lang="en-US" dirty="0"/>
              <a:t>variable, making the new variable equal to the concatenation of the two variables </a:t>
            </a:r>
            <a:r>
              <a:rPr lang="en-US" dirty="0" smtClean="0"/>
              <a:t>sex </a:t>
            </a:r>
            <a:r>
              <a:rPr lang="en-US" dirty="0"/>
              <a:t>and </a:t>
            </a:r>
            <a:r>
              <a:rPr lang="en-US" dirty="0" err="1"/>
              <a:t>idnumber</a:t>
            </a:r>
            <a:r>
              <a:rPr lang="en-US" dirty="0"/>
              <a:t>, like this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sz="2000" b="1" dirty="0" err="1">
                <a:latin typeface="Courier"/>
                <a:cs typeface="Courier"/>
              </a:rPr>
              <a:t>egen</a:t>
            </a:r>
            <a:r>
              <a:rPr lang="en-US" sz="2000" b="1" dirty="0">
                <a:latin typeface="Courier"/>
                <a:cs typeface="Courier"/>
              </a:rPr>
              <a:t> </a:t>
            </a:r>
            <a:r>
              <a:rPr lang="en-US" sz="2000" b="1" dirty="0" smtClean="0">
                <a:latin typeface="Courier"/>
                <a:cs typeface="Courier"/>
              </a:rPr>
              <a:t>id2 </a:t>
            </a:r>
            <a:r>
              <a:rPr lang="en-US" sz="2000" b="1" dirty="0">
                <a:latin typeface="Courier"/>
                <a:cs typeface="Courier"/>
              </a:rPr>
              <a:t>= </a:t>
            </a:r>
            <a:r>
              <a:rPr lang="en-US" sz="2000" b="1" dirty="0" err="1">
                <a:latin typeface="Courier"/>
                <a:cs typeface="Courier"/>
              </a:rPr>
              <a:t>concat</a:t>
            </a:r>
            <a:r>
              <a:rPr lang="en-US" sz="2000" b="1" dirty="0" smtClean="0">
                <a:latin typeface="Courier"/>
                <a:cs typeface="Courier"/>
              </a:rPr>
              <a:t>(sex </a:t>
            </a:r>
            <a:r>
              <a:rPr lang="en-US" sz="2000" b="1" dirty="0" err="1">
                <a:latin typeface="Courier"/>
                <a:cs typeface="Courier"/>
              </a:rPr>
              <a:t>idstring</a:t>
            </a:r>
            <a:r>
              <a:rPr lang="en-US" sz="2000" b="1" dirty="0">
                <a:latin typeface="Courier"/>
                <a:cs typeface="Courier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279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5896"/>
            <a:ext cx="8229600" cy="644806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de-DE" sz="3600" b="1" dirty="0">
                <a:latin typeface="Courier"/>
                <a:cs typeface="Courier"/>
              </a:rPr>
              <a:t>.</a:t>
            </a:r>
            <a:r>
              <a:rPr lang="de-DE" sz="4800" b="1" dirty="0" err="1" smtClean="0">
                <a:latin typeface="Courier"/>
                <a:cs typeface="Courier"/>
              </a:rPr>
              <a:t>list</a:t>
            </a:r>
            <a:r>
              <a:rPr lang="de-DE" sz="4800" b="1" dirty="0" smtClean="0">
                <a:latin typeface="Courier"/>
                <a:cs typeface="Courier"/>
              </a:rPr>
              <a:t> id2 </a:t>
            </a:r>
            <a:r>
              <a:rPr lang="de-DE" sz="4800" b="1" dirty="0" err="1" smtClean="0">
                <a:latin typeface="Courier"/>
                <a:cs typeface="Courier"/>
              </a:rPr>
              <a:t>idstring</a:t>
            </a:r>
            <a:r>
              <a:rPr lang="de-DE" sz="4800" b="1" dirty="0" smtClean="0">
                <a:latin typeface="Courier"/>
                <a:cs typeface="Courier"/>
              </a:rPr>
              <a:t> </a:t>
            </a:r>
            <a:r>
              <a:rPr lang="de-DE" sz="4800" b="1" dirty="0" err="1" smtClean="0">
                <a:latin typeface="Courier"/>
                <a:cs typeface="Courier"/>
              </a:rPr>
              <a:t>sex</a:t>
            </a:r>
            <a:r>
              <a:rPr lang="de-DE" sz="4800" b="1" dirty="0" smtClean="0">
                <a:latin typeface="Courier"/>
                <a:cs typeface="Courier"/>
              </a:rPr>
              <a:t> </a:t>
            </a:r>
            <a:r>
              <a:rPr lang="de-DE" sz="4800" b="1" dirty="0" err="1" smtClean="0">
                <a:latin typeface="Courier"/>
                <a:cs typeface="Courier"/>
              </a:rPr>
              <a:t>id</a:t>
            </a:r>
            <a:endParaRPr lang="de-DE" sz="4800" b="1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   +-----------------------------------------+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   |         id2   </a:t>
            </a:r>
            <a:r>
              <a:rPr lang="de-DE" sz="4800" dirty="0" err="1" smtClean="0">
                <a:latin typeface="Courier"/>
                <a:cs typeface="Courier"/>
              </a:rPr>
              <a:t>idstring</a:t>
            </a:r>
            <a:r>
              <a:rPr lang="de-DE" sz="4800" dirty="0" smtClean="0">
                <a:latin typeface="Courier"/>
                <a:cs typeface="Courier"/>
              </a:rPr>
              <a:t>      </a:t>
            </a:r>
            <a:r>
              <a:rPr lang="de-DE" sz="4800" dirty="0" err="1" smtClean="0">
                <a:latin typeface="Courier"/>
                <a:cs typeface="Courier"/>
              </a:rPr>
              <a:t>sex</a:t>
            </a:r>
            <a:r>
              <a:rPr lang="de-DE" sz="4800" dirty="0" smtClean="0">
                <a:latin typeface="Courier"/>
                <a:cs typeface="Courier"/>
              </a:rPr>
              <a:t>      </a:t>
            </a:r>
            <a:r>
              <a:rPr lang="de-DE" sz="4800" dirty="0" err="1" smtClean="0">
                <a:latin typeface="Courier"/>
                <a:cs typeface="Courier"/>
              </a:rPr>
              <a:t>id</a:t>
            </a:r>
            <a:r>
              <a:rPr lang="de-DE" sz="4800" dirty="0" smtClean="0">
                <a:latin typeface="Courier"/>
                <a:cs typeface="Courier"/>
              </a:rPr>
              <a:t>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   |-----------------------------------------|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1. |       male1          1     male       1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2. |     female2          2   </a:t>
            </a:r>
            <a:r>
              <a:rPr lang="de-DE" sz="4800" dirty="0" err="1" smtClean="0">
                <a:latin typeface="Courier"/>
                <a:cs typeface="Courier"/>
              </a:rPr>
              <a:t>female</a:t>
            </a:r>
            <a:r>
              <a:rPr lang="de-DE" sz="4800" dirty="0" smtClean="0">
                <a:latin typeface="Courier"/>
                <a:cs typeface="Courier"/>
              </a:rPr>
              <a:t>       2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3. |     female3          3   </a:t>
            </a:r>
            <a:r>
              <a:rPr lang="de-DE" sz="4800" dirty="0" err="1" smtClean="0">
                <a:latin typeface="Courier"/>
                <a:cs typeface="Courier"/>
              </a:rPr>
              <a:t>female</a:t>
            </a:r>
            <a:r>
              <a:rPr lang="de-DE" sz="4800" dirty="0" smtClean="0">
                <a:latin typeface="Courier"/>
                <a:cs typeface="Courier"/>
              </a:rPr>
              <a:t>       3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4. |     female4          4   </a:t>
            </a:r>
            <a:r>
              <a:rPr lang="de-DE" sz="4800" dirty="0" err="1" smtClean="0">
                <a:latin typeface="Courier"/>
                <a:cs typeface="Courier"/>
              </a:rPr>
              <a:t>female</a:t>
            </a:r>
            <a:r>
              <a:rPr lang="de-DE" sz="4800" dirty="0" smtClean="0">
                <a:latin typeface="Courier"/>
                <a:cs typeface="Courier"/>
              </a:rPr>
              <a:t>       4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5. |       male5          5     male       5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   |-----------------------------------------|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6. |     female6          6   </a:t>
            </a:r>
            <a:r>
              <a:rPr lang="de-DE" sz="4800" dirty="0" err="1" smtClean="0">
                <a:latin typeface="Courier"/>
                <a:cs typeface="Courier"/>
              </a:rPr>
              <a:t>female</a:t>
            </a:r>
            <a:r>
              <a:rPr lang="de-DE" sz="4800" dirty="0" smtClean="0">
                <a:latin typeface="Courier"/>
                <a:cs typeface="Courier"/>
              </a:rPr>
              <a:t>       6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7. |       male7          7     male       7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8. |       male8          8     male       8 |</a:t>
            </a:r>
          </a:p>
          <a:p>
            <a:pPr marL="0" indent="0">
              <a:buNone/>
            </a:pPr>
            <a:r>
              <a:rPr lang="de-DE" sz="4800" dirty="0" smtClean="0">
                <a:latin typeface="Courier"/>
                <a:cs typeface="Courier"/>
              </a:rPr>
              <a:t>    9. |     female9          9   </a:t>
            </a:r>
            <a:r>
              <a:rPr lang="de-DE" sz="4800" dirty="0" err="1" smtClean="0">
                <a:latin typeface="Courier"/>
                <a:cs typeface="Courier"/>
              </a:rPr>
              <a:t>female</a:t>
            </a:r>
            <a:r>
              <a:rPr lang="de-DE" sz="4800" dirty="0" smtClean="0">
                <a:latin typeface="Courier"/>
                <a:cs typeface="Courier"/>
              </a:rPr>
              <a:t>       9 |</a:t>
            </a:r>
          </a:p>
          <a:p>
            <a:pPr marL="0" indent="0">
              <a:buNone/>
            </a:pPr>
            <a:r>
              <a:rPr lang="is-IS" sz="4800" dirty="0" smtClean="0">
                <a:latin typeface="Courier"/>
                <a:cs typeface="Courier"/>
              </a:rPr>
              <a:t>--Break--</a:t>
            </a:r>
          </a:p>
          <a:p>
            <a:pPr marL="0" indent="0">
              <a:buNone/>
            </a:pPr>
            <a:r>
              <a:rPr lang="is-IS" sz="4800" dirty="0" smtClean="0">
                <a:latin typeface="Courier"/>
                <a:cs typeface="Courier"/>
              </a:rPr>
              <a:t>r(1);</a:t>
            </a:r>
          </a:p>
          <a:p>
            <a:pPr marL="0" indent="0">
              <a:buNone/>
            </a:pPr>
            <a:endParaRPr lang="de-DE" sz="3600" dirty="0" smtClean="0">
              <a:latin typeface="Courier"/>
              <a:cs typeface="Couri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848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and Destring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plit </a:t>
            </a:r>
            <a:r>
              <a:rPr lang="en-US" dirty="0">
                <a:solidFill>
                  <a:schemeClr val="tx1"/>
                </a:solidFill>
              </a:rPr>
              <a:t>a string variable, and then convert the pieces into numeric variables.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We’ll use the case of blood pressure, recorded in the standard format with a slash between the systolic and diastolic numbers, e.g. </a:t>
            </a:r>
            <a:r>
              <a:rPr lang="en-US" b="1" dirty="0">
                <a:solidFill>
                  <a:schemeClr val="tx1"/>
                </a:solidFill>
              </a:rPr>
              <a:t>“120/80</a:t>
            </a:r>
            <a:r>
              <a:rPr lang="en-US" b="1" dirty="0" smtClean="0">
                <a:solidFill>
                  <a:schemeClr val="tx1"/>
                </a:solidFill>
              </a:rPr>
              <a:t>”</a:t>
            </a:r>
          </a:p>
          <a:p>
            <a:r>
              <a:rPr lang="en-US" dirty="0">
                <a:solidFill>
                  <a:schemeClr val="tx1"/>
                </a:solidFill>
              </a:rPr>
              <a:t>We want to be able to analyze the systolic and diastolic blood pressure measurements as </a:t>
            </a:r>
            <a:r>
              <a:rPr lang="en-US" dirty="0" smtClean="0">
                <a:solidFill>
                  <a:schemeClr val="tx1"/>
                </a:solidFill>
              </a:rPr>
              <a:t>numbers.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5000" dirty="0" smtClean="0">
              <a:latin typeface="Courier"/>
              <a:cs typeface="Courier"/>
            </a:endParaRPr>
          </a:p>
          <a:p>
            <a:pPr marL="0" indent="0">
              <a:buNone/>
            </a:pPr>
            <a:endParaRPr lang="da-DK" sz="5000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9404267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170</TotalTime>
  <Words>1336</Words>
  <Application>Microsoft Macintosh PowerPoint</Application>
  <PresentationFormat>On-screen Show (4:3)</PresentationFormat>
  <Paragraphs>163</Paragraphs>
  <Slides>20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Breeze</vt:lpstr>
      <vt:lpstr>Handling String Data in Stata</vt:lpstr>
      <vt:lpstr>Definition</vt:lpstr>
      <vt:lpstr>PowerPoint Presentation</vt:lpstr>
      <vt:lpstr>Converting numeric variables to string variables</vt:lpstr>
      <vt:lpstr>PowerPoint Presentation</vt:lpstr>
      <vt:lpstr>PowerPoint Presentation</vt:lpstr>
      <vt:lpstr>Concatenation</vt:lpstr>
      <vt:lpstr>PowerPoint Presentation</vt:lpstr>
      <vt:lpstr>Splitting and Destring</vt:lpstr>
      <vt:lpstr>PowerPoint Presentation</vt:lpstr>
      <vt:lpstr>PowerPoint Presentation</vt:lpstr>
      <vt:lpstr>PowerPoint Presentation</vt:lpstr>
      <vt:lpstr>Destring</vt:lpstr>
      <vt:lpstr>Using force and ignore with destring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Handling String Dta</dc:title>
  <dc:creator>Annie Warsi</dc:creator>
  <cp:lastModifiedBy>Annie Warsi</cp:lastModifiedBy>
  <cp:revision>19</cp:revision>
  <dcterms:created xsi:type="dcterms:W3CDTF">2016-07-31T21:43:37Z</dcterms:created>
  <dcterms:modified xsi:type="dcterms:W3CDTF">2016-08-09T20:27:03Z</dcterms:modified>
</cp:coreProperties>
</file>