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notesSlides/notesSlide69.xml" ContentType="application/vnd.openxmlformats-officedocument.presentationml.notesSlide+xml"/>
  <Override PartName="/ppt/notesSlides/notesSlide70.xml" ContentType="application/vnd.openxmlformats-officedocument.presentationml.notesSlide+xml"/>
  <Override PartName="/ppt/notesSlides/notesSlide71.xml" ContentType="application/vnd.openxmlformats-officedocument.presentationml.notesSlide+xml"/>
  <Override PartName="/ppt/notesSlides/notesSlide72.xml" ContentType="application/vnd.openxmlformats-officedocument.presentationml.notesSlide+xml"/>
  <Override PartName="/ppt/notesSlides/notesSlide73.xml" ContentType="application/vnd.openxmlformats-officedocument.presentationml.notesSlide+xml"/>
  <Override PartName="/ppt/notesSlides/notesSlide74.xml" ContentType="application/vnd.openxmlformats-officedocument.presentationml.notesSlide+xml"/>
  <Override PartName="/ppt/notesSlides/notesSlide75.xml" ContentType="application/vnd.openxmlformats-officedocument.presentationml.notesSlide+xml"/>
  <Override PartName="/ppt/notesSlides/notesSlide76.xml" ContentType="application/vnd.openxmlformats-officedocument.presentationml.notesSlide+xml"/>
  <Override PartName="/ppt/notesSlides/notesSlide77.xml" ContentType="application/vnd.openxmlformats-officedocument.presentationml.notesSlide+xml"/>
  <Override PartName="/ppt/notesSlides/notesSlide78.xml" ContentType="application/vnd.openxmlformats-officedocument.presentationml.notesSlide+xml"/>
  <Override PartName="/ppt/notesSlides/notesSlide79.xml" ContentType="application/vnd.openxmlformats-officedocument.presentationml.notesSlide+xml"/>
  <Override PartName="/ppt/notesSlides/notesSlide80.xml" ContentType="application/vnd.openxmlformats-officedocument.presentationml.notesSlide+xml"/>
  <Override PartName="/ppt/notesSlides/notesSlide81.xml" ContentType="application/vnd.openxmlformats-officedocument.presentationml.notesSlide+xml"/>
  <Override PartName="/ppt/notesSlides/notesSlide82.xml" ContentType="application/vnd.openxmlformats-officedocument.presentationml.notesSlide+xml"/>
  <Override PartName="/ppt/notesSlides/notesSlide83.xml" ContentType="application/vnd.openxmlformats-officedocument.presentationml.notesSlide+xml"/>
  <Override PartName="/ppt/notesSlides/notesSlide84.xml" ContentType="application/vnd.openxmlformats-officedocument.presentationml.notesSlide+xml"/>
  <Override PartName="/ppt/notesSlides/notesSlide85.xml" ContentType="application/vnd.openxmlformats-officedocument.presentationml.notesSlide+xml"/>
  <Override PartName="/ppt/notesSlides/notesSlide86.xml" ContentType="application/vnd.openxmlformats-officedocument.presentationml.notesSlide+xml"/>
  <Override PartName="/ppt/notesSlides/notesSlide87.xml" ContentType="application/vnd.openxmlformats-officedocument.presentationml.notesSlide+xml"/>
  <Override PartName="/ppt/notesSlides/notesSlide88.xml" ContentType="application/vnd.openxmlformats-officedocument.presentationml.notesSlide+xml"/>
  <Override PartName="/ppt/notesSlides/notesSlide89.xml" ContentType="application/vnd.openxmlformats-officedocument.presentationml.notesSlide+xml"/>
  <Override PartName="/ppt/notesSlides/notesSlide90.xml" ContentType="application/vnd.openxmlformats-officedocument.presentationml.notesSlide+xml"/>
  <Override PartName="/ppt/notesSlides/notesSlide91.xml" ContentType="application/vnd.openxmlformats-officedocument.presentationml.notesSlide+xml"/>
  <Override PartName="/ppt/notesSlides/notesSlide92.xml" ContentType="application/vnd.openxmlformats-officedocument.presentationml.notesSlide+xml"/>
  <Override PartName="/ppt/notesSlides/notesSlide93.xml" ContentType="application/vnd.openxmlformats-officedocument.presentationml.notesSlide+xml"/>
  <Override PartName="/ppt/notesSlides/notesSlide94.xml" ContentType="application/vnd.openxmlformats-officedocument.presentationml.notesSlide+xml"/>
  <Override PartName="/ppt/notesSlides/notesSlide95.xml" ContentType="application/vnd.openxmlformats-officedocument.presentationml.notesSlide+xml"/>
  <Override PartName="/ppt/notesSlides/notesSlide96.xml" ContentType="application/vnd.openxmlformats-officedocument.presentationml.notesSlide+xml"/>
  <Override PartName="/ppt/charts/chart1.xml" ContentType="application/vnd.openxmlformats-officedocument.drawingml.chart+xml"/>
  <Override PartName="/ppt/notesSlides/notesSlide97.xml" ContentType="application/vnd.openxmlformats-officedocument.presentationml.notesSlide+xml"/>
  <Override PartName="/ppt/notesSlides/notesSlide98.xml" ContentType="application/vnd.openxmlformats-officedocument.presentationml.notesSlide+xml"/>
  <Override PartName="/ppt/notesSlides/notesSlide99.xml" ContentType="application/vnd.openxmlformats-officedocument.presentationml.notesSlide+xml"/>
  <Override PartName="/ppt/notesSlides/notesSlide100.xml" ContentType="application/vnd.openxmlformats-officedocument.presentationml.notesSlide+xml"/>
  <Override PartName="/ppt/notesSlides/notesSlide101.xml" ContentType="application/vnd.openxmlformats-officedocument.presentationml.notesSlide+xml"/>
  <Override PartName="/ppt/notesSlides/notesSlide102.xml" ContentType="application/vnd.openxmlformats-officedocument.presentationml.notesSlide+xml"/>
  <Override PartName="/ppt/notesSlides/notesSlide103.xml" ContentType="application/vnd.openxmlformats-officedocument.presentationml.notesSlide+xml"/>
  <Override PartName="/ppt/notesSlides/notesSlide10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16"/>
  </p:notesMasterIdLst>
  <p:handoutMasterIdLst>
    <p:handoutMasterId r:id="rId117"/>
  </p:handoutMasterIdLst>
  <p:sldIdLst>
    <p:sldId id="256" r:id="rId2"/>
    <p:sldId id="377" r:id="rId3"/>
    <p:sldId id="381" r:id="rId4"/>
    <p:sldId id="390" r:id="rId5"/>
    <p:sldId id="391" r:id="rId6"/>
    <p:sldId id="392" r:id="rId7"/>
    <p:sldId id="257" r:id="rId8"/>
    <p:sldId id="372" r:id="rId9"/>
    <p:sldId id="394" r:id="rId10"/>
    <p:sldId id="375" r:id="rId11"/>
    <p:sldId id="470" r:id="rId12"/>
    <p:sldId id="382" r:id="rId13"/>
    <p:sldId id="469" r:id="rId14"/>
    <p:sldId id="404" r:id="rId15"/>
    <p:sldId id="303" r:id="rId16"/>
    <p:sldId id="405" r:id="rId17"/>
    <p:sldId id="318" r:id="rId18"/>
    <p:sldId id="277" r:id="rId19"/>
    <p:sldId id="407" r:id="rId20"/>
    <p:sldId id="408" r:id="rId21"/>
    <p:sldId id="278" r:id="rId22"/>
    <p:sldId id="501" r:id="rId23"/>
    <p:sldId id="263" r:id="rId24"/>
    <p:sldId id="437" r:id="rId25"/>
    <p:sldId id="409" r:id="rId26"/>
    <p:sldId id="385" r:id="rId27"/>
    <p:sldId id="502" r:id="rId28"/>
    <p:sldId id="386" r:id="rId29"/>
    <p:sldId id="416" r:id="rId30"/>
    <p:sldId id="419" r:id="rId31"/>
    <p:sldId id="420" r:id="rId32"/>
    <p:sldId id="396" r:id="rId33"/>
    <p:sldId id="505" r:id="rId34"/>
    <p:sldId id="471" r:id="rId35"/>
    <p:sldId id="472" r:id="rId36"/>
    <p:sldId id="506" r:id="rId37"/>
    <p:sldId id="325" r:id="rId38"/>
    <p:sldId id="324" r:id="rId39"/>
    <p:sldId id="330" r:id="rId40"/>
    <p:sldId id="262" r:id="rId41"/>
    <p:sldId id="282" r:id="rId42"/>
    <p:sldId id="522" r:id="rId43"/>
    <p:sldId id="523" r:id="rId44"/>
    <p:sldId id="297" r:id="rId45"/>
    <p:sldId id="359" r:id="rId46"/>
    <p:sldId id="524" r:id="rId47"/>
    <p:sldId id="421" r:id="rId48"/>
    <p:sldId id="422" r:id="rId49"/>
    <p:sldId id="423" r:id="rId50"/>
    <p:sldId id="424" r:id="rId51"/>
    <p:sldId id="438" r:id="rId52"/>
    <p:sldId id="514" r:id="rId53"/>
    <p:sldId id="515" r:id="rId54"/>
    <p:sldId id="491" r:id="rId55"/>
    <p:sldId id="474" r:id="rId56"/>
    <p:sldId id="525" r:id="rId57"/>
    <p:sldId id="526" r:id="rId58"/>
    <p:sldId id="333" r:id="rId59"/>
    <p:sldId id="397" r:id="rId60"/>
    <p:sldId id="492" r:id="rId61"/>
    <p:sldId id="476" r:id="rId62"/>
    <p:sldId id="323" r:id="rId63"/>
    <p:sldId id="478" r:id="rId64"/>
    <p:sldId id="273" r:id="rId65"/>
    <p:sldId id="412" r:id="rId66"/>
    <p:sldId id="320" r:id="rId67"/>
    <p:sldId id="259" r:id="rId68"/>
    <p:sldId id="433" r:id="rId69"/>
    <p:sldId id="434" r:id="rId70"/>
    <p:sldId id="435" r:id="rId71"/>
    <p:sldId id="332" r:id="rId72"/>
    <p:sldId id="481" r:id="rId73"/>
    <p:sldId id="480" r:id="rId74"/>
    <p:sldId id="483" r:id="rId75"/>
    <p:sldId id="485" r:id="rId76"/>
    <p:sldId id="484" r:id="rId77"/>
    <p:sldId id="486" r:id="rId78"/>
    <p:sldId id="281" r:id="rId79"/>
    <p:sldId id="388" r:id="rId80"/>
    <p:sldId id="487" r:id="rId81"/>
    <p:sldId id="286" r:id="rId82"/>
    <p:sldId id="287" r:id="rId83"/>
    <p:sldId id="299" r:id="rId84"/>
    <p:sldId id="518" r:id="rId85"/>
    <p:sldId id="519" r:id="rId86"/>
    <p:sldId id="520" r:id="rId87"/>
    <p:sldId id="521" r:id="rId88"/>
    <p:sldId id="439" r:id="rId89"/>
    <p:sldId id="453" r:id="rId90"/>
    <p:sldId id="440" r:id="rId91"/>
    <p:sldId id="441" r:id="rId92"/>
    <p:sldId id="454" r:id="rId93"/>
    <p:sldId id="443" r:id="rId94"/>
    <p:sldId id="508" r:id="rId95"/>
    <p:sldId id="509" r:id="rId96"/>
    <p:sldId id="446" r:id="rId97"/>
    <p:sldId id="447" r:id="rId98"/>
    <p:sldId id="510" r:id="rId99"/>
    <p:sldId id="511" r:id="rId100"/>
    <p:sldId id="512" r:id="rId101"/>
    <p:sldId id="451" r:id="rId102"/>
    <p:sldId id="452" r:id="rId103"/>
    <p:sldId id="500" r:id="rId104"/>
    <p:sldId id="467" r:id="rId105"/>
    <p:sldId id="493" r:id="rId106"/>
    <p:sldId id="527" r:id="rId107"/>
    <p:sldId id="473" r:id="rId108"/>
    <p:sldId id="513" r:id="rId109"/>
    <p:sldId id="495" r:id="rId110"/>
    <p:sldId id="499" r:id="rId111"/>
    <p:sldId id="496" r:id="rId112"/>
    <p:sldId id="497" r:id="rId113"/>
    <p:sldId id="498" r:id="rId114"/>
    <p:sldId id="517" r:id="rId115"/>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nn Schwartz" initials="" lastIdx="33" clrIdx="0"/>
  <p:cmAuthor id="7" name="Schwartz, Ann" initials="SA" lastIdx="23" clrIdx="7">
    <p:extLst/>
  </p:cmAuthor>
  <p:cmAuthor id="1" name="jmartin" initials="" lastIdx="62" clrIdx="1"/>
  <p:cmAuthor id="2" name="aschwartz" initials="" lastIdx="34" clrIdx="2"/>
  <p:cmAuthor id="3" name="Jeff Martin" initials="JM" lastIdx="126" clrIdx="3"/>
  <p:cmAuthor id="4" name="Schwartz, Ann" initials="xx" lastIdx="31" clrIdx="4"/>
  <p:cmAuthor id="5" name="Martin, Jeff" initials="JM" lastIdx="5" clrIdx="5"/>
  <p:cmAuthor id="6" name="Ann Schwartz" initials="AS" lastIdx="18" clrIdx="6"/>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015" autoAdjust="0"/>
    <p:restoredTop sz="63597" autoAdjust="0"/>
  </p:normalViewPr>
  <p:slideViewPr>
    <p:cSldViewPr>
      <p:cViewPr varScale="1">
        <p:scale>
          <a:sx n="53" d="100"/>
          <a:sy n="53" d="100"/>
        </p:scale>
        <p:origin x="-2070" y="-96"/>
      </p:cViewPr>
      <p:guideLst>
        <p:guide orient="horz" pos="2160"/>
        <p:guide pos="2880"/>
      </p:guideLst>
    </p:cSldViewPr>
  </p:slideViewPr>
  <p:outlineViewPr>
    <p:cViewPr>
      <p:scale>
        <a:sx n="33" d="100"/>
        <a:sy n="33" d="100"/>
      </p:scale>
      <p:origin x="0" y="0"/>
    </p:cViewPr>
  </p:outlineViewPr>
  <p:notesTextViewPr>
    <p:cViewPr>
      <p:scale>
        <a:sx n="150" d="100"/>
        <a:sy n="150" d="100"/>
      </p:scale>
      <p:origin x="0" y="0"/>
    </p:cViewPr>
  </p:notesTextViewPr>
  <p:sorterViewPr>
    <p:cViewPr>
      <p:scale>
        <a:sx n="100" d="100"/>
        <a:sy n="100" d="100"/>
      </p:scale>
      <p:origin x="0" y="0"/>
    </p:cViewPr>
  </p:sorterViewPr>
  <p:notesViewPr>
    <p:cSldViewPr>
      <p:cViewPr>
        <p:scale>
          <a:sx n="100" d="100"/>
          <a:sy n="100" d="100"/>
        </p:scale>
        <p:origin x="-792" y="108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handoutMaster" Target="handoutMasters/handoutMaster1.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commentAuthors" Target="commentAuthor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charts/_rels/chart1.xml.rels><?xml version="1.0" encoding="UTF-8" standalone="yes"?>
<Relationships xmlns="http://schemas.openxmlformats.org/package/2006/relationships"><Relationship Id="rId1" Type="http://schemas.openxmlformats.org/officeDocument/2006/relationships/oleObject" Target="http://www-ncbi-nlm-nih-gov.ucsf.idm.oclc.org/pubmed?p$l=Email&amp;Mode=download&amp;term=attributable%20risk&amp;dlid=timeline&amp;filename=timeline.csv&amp;bbid=NCID_1_286066080_130.14.18.34_9001_1444704620_1609952310_0MetA0_S_MegaStore_F_1&amp;p$debugoutput=off"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"Attributable</a:t>
            </a:r>
            <a:r>
              <a:rPr lang="en-US" baseline="0"/>
              <a:t> risk" in PubMed articles</a:t>
            </a:r>
            <a:endParaRPr lang="en-US"/>
          </a:p>
        </c:rich>
      </c:tx>
      <c:layout/>
      <c:overlay val="0"/>
    </c:title>
    <c:autoTitleDeleted val="0"/>
    <c:plotArea>
      <c:layout/>
      <c:barChart>
        <c:barDir val="col"/>
        <c:grouping val="clustered"/>
        <c:varyColors val="0"/>
        <c:ser>
          <c:idx val="1"/>
          <c:order val="0"/>
          <c:tx>
            <c:strRef>
              <c:f>[pubmed]pubmed!$B$2</c:f>
              <c:strCache>
                <c:ptCount val="1"/>
                <c:pt idx="0">
                  <c:v>count</c:v>
                </c:pt>
              </c:strCache>
            </c:strRef>
          </c:tx>
          <c:invertIfNegative val="0"/>
          <c:dPt>
            <c:idx val="45"/>
            <c:invertIfNegative val="0"/>
            <c:bubble3D val="0"/>
            <c:spPr>
              <a:solidFill>
                <a:schemeClr val="bg1"/>
              </a:solidFill>
            </c:spPr>
          </c:dPt>
          <c:cat>
            <c:numRef>
              <c:f>[pubmed]pubmed!$A$4:$A$49</c:f>
              <c:numCache>
                <c:formatCode>General</c:formatCode>
                <c:ptCount val="46"/>
                <c:pt idx="0">
                  <c:v>1970</c:v>
                </c:pt>
                <c:pt idx="1">
                  <c:v>1971</c:v>
                </c:pt>
                <c:pt idx="2">
                  <c:v>1973</c:v>
                </c:pt>
                <c:pt idx="3">
                  <c:v>1974</c:v>
                </c:pt>
                <c:pt idx="4">
                  <c:v>1975</c:v>
                </c:pt>
                <c:pt idx="5">
                  <c:v>1976</c:v>
                </c:pt>
                <c:pt idx="6">
                  <c:v>1977</c:v>
                </c:pt>
                <c:pt idx="7">
                  <c:v>1978</c:v>
                </c:pt>
                <c:pt idx="8">
                  <c:v>1979</c:v>
                </c:pt>
                <c:pt idx="9">
                  <c:v>1980</c:v>
                </c:pt>
                <c:pt idx="10">
                  <c:v>1981</c:v>
                </c:pt>
                <c:pt idx="11">
                  <c:v>1982</c:v>
                </c:pt>
                <c:pt idx="12">
                  <c:v>1983</c:v>
                </c:pt>
                <c:pt idx="13">
                  <c:v>1984</c:v>
                </c:pt>
                <c:pt idx="14">
                  <c:v>1985</c:v>
                </c:pt>
                <c:pt idx="15">
                  <c:v>1986</c:v>
                </c:pt>
                <c:pt idx="16">
                  <c:v>1987</c:v>
                </c:pt>
                <c:pt idx="17">
                  <c:v>1988</c:v>
                </c:pt>
                <c:pt idx="18">
                  <c:v>1989</c:v>
                </c:pt>
                <c:pt idx="19">
                  <c:v>1990</c:v>
                </c:pt>
                <c:pt idx="20">
                  <c:v>1991</c:v>
                </c:pt>
                <c:pt idx="21">
                  <c:v>1992</c:v>
                </c:pt>
                <c:pt idx="22">
                  <c:v>1993</c:v>
                </c:pt>
                <c:pt idx="23">
                  <c:v>1994</c:v>
                </c:pt>
                <c:pt idx="24">
                  <c:v>1995</c:v>
                </c:pt>
                <c:pt idx="25">
                  <c:v>1996</c:v>
                </c:pt>
                <c:pt idx="26">
                  <c:v>1997</c:v>
                </c:pt>
                <c:pt idx="27">
                  <c:v>1998</c:v>
                </c:pt>
                <c:pt idx="28">
                  <c:v>1999</c:v>
                </c:pt>
                <c:pt idx="29">
                  <c:v>2000</c:v>
                </c:pt>
                <c:pt idx="30">
                  <c:v>2001</c:v>
                </c:pt>
                <c:pt idx="31">
                  <c:v>2002</c:v>
                </c:pt>
                <c:pt idx="32">
                  <c:v>2003</c:v>
                </c:pt>
                <c:pt idx="33">
                  <c:v>2004</c:v>
                </c:pt>
                <c:pt idx="34">
                  <c:v>2005</c:v>
                </c:pt>
                <c:pt idx="35">
                  <c:v>2006</c:v>
                </c:pt>
                <c:pt idx="36">
                  <c:v>2007</c:v>
                </c:pt>
                <c:pt idx="37">
                  <c:v>2008</c:v>
                </c:pt>
                <c:pt idx="38">
                  <c:v>2009</c:v>
                </c:pt>
                <c:pt idx="39">
                  <c:v>2010</c:v>
                </c:pt>
                <c:pt idx="40">
                  <c:v>2011</c:v>
                </c:pt>
                <c:pt idx="41">
                  <c:v>2012</c:v>
                </c:pt>
                <c:pt idx="42">
                  <c:v>2013</c:v>
                </c:pt>
                <c:pt idx="43">
                  <c:v>2014</c:v>
                </c:pt>
                <c:pt idx="44">
                  <c:v>2015</c:v>
                </c:pt>
              </c:numCache>
            </c:numRef>
          </c:cat>
          <c:val>
            <c:numRef>
              <c:f>[pubmed]pubmed!$B$3:$B$49</c:f>
              <c:numCache>
                <c:formatCode>General</c:formatCode>
                <c:ptCount val="47"/>
                <c:pt idx="0">
                  <c:v>1</c:v>
                </c:pt>
                <c:pt idx="1">
                  <c:v>2</c:v>
                </c:pt>
                <c:pt idx="2">
                  <c:v>2</c:v>
                </c:pt>
                <c:pt idx="3">
                  <c:v>4</c:v>
                </c:pt>
                <c:pt idx="4">
                  <c:v>1</c:v>
                </c:pt>
                <c:pt idx="5">
                  <c:v>16</c:v>
                </c:pt>
                <c:pt idx="6">
                  <c:v>27</c:v>
                </c:pt>
                <c:pt idx="7">
                  <c:v>34</c:v>
                </c:pt>
                <c:pt idx="8">
                  <c:v>32</c:v>
                </c:pt>
                <c:pt idx="9">
                  <c:v>24</c:v>
                </c:pt>
                <c:pt idx="10">
                  <c:v>43</c:v>
                </c:pt>
                <c:pt idx="11">
                  <c:v>49</c:v>
                </c:pt>
                <c:pt idx="12">
                  <c:v>54</c:v>
                </c:pt>
                <c:pt idx="13">
                  <c:v>56</c:v>
                </c:pt>
                <c:pt idx="14">
                  <c:v>72</c:v>
                </c:pt>
                <c:pt idx="15">
                  <c:v>84</c:v>
                </c:pt>
                <c:pt idx="16">
                  <c:v>93</c:v>
                </c:pt>
                <c:pt idx="17">
                  <c:v>116</c:v>
                </c:pt>
                <c:pt idx="18">
                  <c:v>151</c:v>
                </c:pt>
                <c:pt idx="19">
                  <c:v>160</c:v>
                </c:pt>
                <c:pt idx="20">
                  <c:v>171</c:v>
                </c:pt>
                <c:pt idx="21">
                  <c:v>183</c:v>
                </c:pt>
                <c:pt idx="22">
                  <c:v>221</c:v>
                </c:pt>
                <c:pt idx="23">
                  <c:v>226</c:v>
                </c:pt>
                <c:pt idx="24">
                  <c:v>262</c:v>
                </c:pt>
                <c:pt idx="25">
                  <c:v>331</c:v>
                </c:pt>
                <c:pt idx="26">
                  <c:v>361</c:v>
                </c:pt>
                <c:pt idx="27">
                  <c:v>378</c:v>
                </c:pt>
                <c:pt idx="28">
                  <c:v>447</c:v>
                </c:pt>
                <c:pt idx="29">
                  <c:v>481</c:v>
                </c:pt>
                <c:pt idx="30">
                  <c:v>494</c:v>
                </c:pt>
                <c:pt idx="31">
                  <c:v>557</c:v>
                </c:pt>
                <c:pt idx="32">
                  <c:v>546</c:v>
                </c:pt>
                <c:pt idx="33">
                  <c:v>590</c:v>
                </c:pt>
                <c:pt idx="34">
                  <c:v>658</c:v>
                </c:pt>
                <c:pt idx="35">
                  <c:v>759</c:v>
                </c:pt>
                <c:pt idx="36">
                  <c:v>752</c:v>
                </c:pt>
                <c:pt idx="37">
                  <c:v>786</c:v>
                </c:pt>
                <c:pt idx="38">
                  <c:v>796</c:v>
                </c:pt>
                <c:pt idx="39">
                  <c:v>881</c:v>
                </c:pt>
                <c:pt idx="40">
                  <c:v>893</c:v>
                </c:pt>
                <c:pt idx="41">
                  <c:v>926</c:v>
                </c:pt>
                <c:pt idx="42">
                  <c:v>1012</c:v>
                </c:pt>
                <c:pt idx="43">
                  <c:v>1053</c:v>
                </c:pt>
                <c:pt idx="44">
                  <c:v>1138</c:v>
                </c:pt>
                <c:pt idx="45">
                  <c:v>1059</c:v>
                </c:pt>
              </c:numCache>
            </c:numRef>
          </c:val>
        </c:ser>
        <c:dLbls>
          <c:showLegendKey val="0"/>
          <c:showVal val="0"/>
          <c:showCatName val="0"/>
          <c:showSerName val="0"/>
          <c:showPercent val="0"/>
          <c:showBubbleSize val="0"/>
        </c:dLbls>
        <c:gapWidth val="150"/>
        <c:axId val="39386112"/>
        <c:axId val="39654144"/>
      </c:barChart>
      <c:catAx>
        <c:axId val="39386112"/>
        <c:scaling>
          <c:orientation val="minMax"/>
        </c:scaling>
        <c:delete val="0"/>
        <c:axPos val="b"/>
        <c:numFmt formatCode="General" sourceLinked="1"/>
        <c:majorTickMark val="out"/>
        <c:minorTickMark val="none"/>
        <c:tickLblPos val="nextTo"/>
        <c:crossAx val="39654144"/>
        <c:crosses val="autoZero"/>
        <c:auto val="1"/>
        <c:lblAlgn val="ctr"/>
        <c:lblOffset val="100"/>
        <c:noMultiLvlLbl val="0"/>
      </c:catAx>
      <c:valAx>
        <c:axId val="39654144"/>
        <c:scaling>
          <c:orientation val="minMax"/>
        </c:scaling>
        <c:delete val="0"/>
        <c:axPos val="l"/>
        <c:majorGridlines/>
        <c:numFmt formatCode="General" sourceLinked="1"/>
        <c:majorTickMark val="out"/>
        <c:minorTickMark val="none"/>
        <c:tickLblPos val="nextTo"/>
        <c:crossAx val="39386112"/>
        <c:crosses val="autoZero"/>
        <c:crossBetween val="between"/>
      </c:valAx>
    </c:plotArea>
    <c:plotVisOnly val="1"/>
    <c:dispBlanksAs val="gap"/>
    <c:showDLblsOverMax val="0"/>
  </c:chart>
  <c:externalData r:id="rId1">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image" Target="../media/image19.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image" Target="../media/image8.wmf"/><Relationship Id="rId1" Type="http://schemas.openxmlformats.org/officeDocument/2006/relationships/image" Target="../media/image7.wmf"/><Relationship Id="rId4"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5.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8.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3789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a:p>
        </p:txBody>
      </p:sp>
      <p:sp>
        <p:nvSpPr>
          <p:cNvPr id="3789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3789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89FE9641-1E7C-4E8E-BB4B-1F34EA4752F2}" type="slidenum">
              <a:rPr lang="en-US"/>
              <a:pPr>
                <a:defRPr/>
              </a:pPr>
              <a:t>‹#›</a:t>
            </a:fld>
            <a:endParaRPr lang="en-US"/>
          </a:p>
        </p:txBody>
      </p:sp>
    </p:spTree>
    <p:extLst>
      <p:ext uri="{BB962C8B-B14F-4D97-AF65-F5344CB8AC3E}">
        <p14:creationId xmlns:p14="http://schemas.microsoft.com/office/powerpoint/2010/main" val="42948319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421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200"/>
            </a:lvl1pPr>
          </a:lstStyle>
          <a:p>
            <a:pPr>
              <a:defRPr/>
            </a:pPr>
            <a:endParaRPr lang="en-US"/>
          </a:p>
        </p:txBody>
      </p:sp>
      <p:sp>
        <p:nvSpPr>
          <p:cNvPr id="9421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200"/>
            </a:lvl1pPr>
          </a:lstStyle>
          <a:p>
            <a:pPr>
              <a:defRPr/>
            </a:pPr>
            <a:endParaRPr lang="en-US"/>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9421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421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0" hangingPunct="0">
              <a:defRPr sz="1200"/>
            </a:lvl1pPr>
          </a:lstStyle>
          <a:p>
            <a:pPr>
              <a:defRPr/>
            </a:pPr>
            <a:endParaRPr lang="en-US"/>
          </a:p>
        </p:txBody>
      </p:sp>
      <p:sp>
        <p:nvSpPr>
          <p:cNvPr id="9421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0" hangingPunct="0">
              <a:defRPr sz="1200"/>
            </a:lvl1pPr>
          </a:lstStyle>
          <a:p>
            <a:pPr>
              <a:defRPr/>
            </a:pPr>
            <a:fld id="{EAB7F47C-1AC8-4B17-A011-251E5998FCF5}" type="slidenum">
              <a:rPr lang="en-US"/>
              <a:pPr>
                <a:defRPr/>
              </a:pPr>
              <a:t>‹#›</a:t>
            </a:fld>
            <a:endParaRPr lang="en-US"/>
          </a:p>
        </p:txBody>
      </p:sp>
    </p:spTree>
    <p:extLst>
      <p:ext uri="{BB962C8B-B14F-4D97-AF65-F5344CB8AC3E}">
        <p14:creationId xmlns:p14="http://schemas.microsoft.com/office/powerpoint/2010/main" val="351859856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00.xml.rels><?xml version="1.0" encoding="UTF-8" standalone="yes"?>
<Relationships xmlns="http://schemas.openxmlformats.org/package/2006/relationships"><Relationship Id="rId2" Type="http://schemas.openxmlformats.org/officeDocument/2006/relationships/slide" Target="../slides/slide110.xml"/><Relationship Id="rId1" Type="http://schemas.openxmlformats.org/officeDocument/2006/relationships/notesMaster" Target="../notesMasters/notesMaster1.xml"/></Relationships>
</file>

<file path=ppt/notesSlides/_rels/notesSlide101.xml.rels><?xml version="1.0" encoding="UTF-8" standalone="yes"?>
<Relationships xmlns="http://schemas.openxmlformats.org/package/2006/relationships"><Relationship Id="rId2" Type="http://schemas.openxmlformats.org/officeDocument/2006/relationships/slide" Target="../slides/slide111.xml"/><Relationship Id="rId1" Type="http://schemas.openxmlformats.org/officeDocument/2006/relationships/notesMaster" Target="../notesMasters/notesMaster1.xml"/></Relationships>
</file>

<file path=ppt/notesSlides/_rels/notesSlide102.xml.rels><?xml version="1.0" encoding="UTF-8" standalone="yes"?>
<Relationships xmlns="http://schemas.openxmlformats.org/package/2006/relationships"><Relationship Id="rId2" Type="http://schemas.openxmlformats.org/officeDocument/2006/relationships/slide" Target="../slides/slide112.xml"/><Relationship Id="rId1" Type="http://schemas.openxmlformats.org/officeDocument/2006/relationships/notesMaster" Target="../notesMasters/notesMaster1.xml"/></Relationships>
</file>

<file path=ppt/notesSlides/_rels/notesSlide103.xml.rels><?xml version="1.0" encoding="UTF-8" standalone="yes"?>
<Relationships xmlns="http://schemas.openxmlformats.org/package/2006/relationships"><Relationship Id="rId2" Type="http://schemas.openxmlformats.org/officeDocument/2006/relationships/slide" Target="../slides/slide113.xml"/><Relationship Id="rId1" Type="http://schemas.openxmlformats.org/officeDocument/2006/relationships/notesMaster" Target="../notesMasters/notesMaster1.xml"/></Relationships>
</file>

<file path=ppt/notesSlides/_rels/notesSlide104.xml.rels><?xml version="1.0" encoding="UTF-8" standalone="yes"?>
<Relationships xmlns="http://schemas.openxmlformats.org/package/2006/relationships"><Relationship Id="rId2" Type="http://schemas.openxmlformats.org/officeDocument/2006/relationships/slide" Target="../slides/slide1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7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72.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73.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4.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75.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76.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77.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78.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79.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0.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81.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82.xml.rels><?xml version="1.0" encoding="UTF-8" standalone="yes"?>
<Relationships xmlns="http://schemas.openxmlformats.org/package/2006/relationships"><Relationship Id="rId2" Type="http://schemas.openxmlformats.org/officeDocument/2006/relationships/slide" Target="../slides/slide85.xml"/><Relationship Id="rId1" Type="http://schemas.openxmlformats.org/officeDocument/2006/relationships/notesMaster" Target="../notesMasters/notesMaster1.xml"/></Relationships>
</file>

<file path=ppt/notesSlides/_rels/notesSlide83.xml.rels><?xml version="1.0" encoding="UTF-8" standalone="yes"?>
<Relationships xmlns="http://schemas.openxmlformats.org/package/2006/relationships"><Relationship Id="rId2" Type="http://schemas.openxmlformats.org/officeDocument/2006/relationships/slide" Target="../slides/slide86.xml"/><Relationship Id="rId1" Type="http://schemas.openxmlformats.org/officeDocument/2006/relationships/notesMaster" Target="../notesMasters/notesMaster1.xml"/></Relationships>
</file>

<file path=ppt/notesSlides/_rels/notesSlide84.xml.rels><?xml version="1.0" encoding="UTF-8" standalone="yes"?>
<Relationships xmlns="http://schemas.openxmlformats.org/package/2006/relationships"><Relationship Id="rId2" Type="http://schemas.openxmlformats.org/officeDocument/2006/relationships/slide" Target="../slides/slide87.xml"/><Relationship Id="rId1" Type="http://schemas.openxmlformats.org/officeDocument/2006/relationships/notesMaster" Target="../notesMasters/notesMaster1.xml"/></Relationships>
</file>

<file path=ppt/notesSlides/_rels/notesSlide85.xml.rels><?xml version="1.0" encoding="UTF-8" standalone="yes"?>
<Relationships xmlns="http://schemas.openxmlformats.org/package/2006/relationships"><Relationship Id="rId2" Type="http://schemas.openxmlformats.org/officeDocument/2006/relationships/slide" Target="../slides/slide92.xml"/><Relationship Id="rId1" Type="http://schemas.openxmlformats.org/officeDocument/2006/relationships/notesMaster" Target="../notesMasters/notesMaster1.xml"/></Relationships>
</file>

<file path=ppt/notesSlides/_rels/notesSlide86.xml.rels><?xml version="1.0" encoding="UTF-8" standalone="yes"?>
<Relationships xmlns="http://schemas.openxmlformats.org/package/2006/relationships"><Relationship Id="rId2" Type="http://schemas.openxmlformats.org/officeDocument/2006/relationships/slide" Target="../slides/slide93.xml"/><Relationship Id="rId1" Type="http://schemas.openxmlformats.org/officeDocument/2006/relationships/notesMaster" Target="../notesMasters/notesMaster1.xml"/></Relationships>
</file>

<file path=ppt/notesSlides/_rels/notesSlide87.xml.rels><?xml version="1.0" encoding="UTF-8" standalone="yes"?>
<Relationships xmlns="http://schemas.openxmlformats.org/package/2006/relationships"><Relationship Id="rId2" Type="http://schemas.openxmlformats.org/officeDocument/2006/relationships/slide" Target="../slides/slide94.xml"/><Relationship Id="rId1" Type="http://schemas.openxmlformats.org/officeDocument/2006/relationships/notesMaster" Target="../notesMasters/notesMaster1.xml"/></Relationships>
</file>

<file path=ppt/notesSlides/_rels/notesSlide88.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89.xml.rels><?xml version="1.0" encoding="UTF-8" standalone="yes"?>
<Relationships xmlns="http://schemas.openxmlformats.org/package/2006/relationships"><Relationship Id="rId2" Type="http://schemas.openxmlformats.org/officeDocument/2006/relationships/slide" Target="../slides/slide9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0.xml.rels><?xml version="1.0" encoding="UTF-8" standalone="yes"?>
<Relationships xmlns="http://schemas.openxmlformats.org/package/2006/relationships"><Relationship Id="rId2" Type="http://schemas.openxmlformats.org/officeDocument/2006/relationships/slide" Target="../slides/slide99.xml"/><Relationship Id="rId1" Type="http://schemas.openxmlformats.org/officeDocument/2006/relationships/notesMaster" Target="../notesMasters/notesMaster1.xml"/></Relationships>
</file>

<file path=ppt/notesSlides/_rels/notesSlide91.xml.rels><?xml version="1.0" encoding="UTF-8" standalone="yes"?>
<Relationships xmlns="http://schemas.openxmlformats.org/package/2006/relationships"><Relationship Id="rId2" Type="http://schemas.openxmlformats.org/officeDocument/2006/relationships/slide" Target="../slides/slide101.xml"/><Relationship Id="rId1" Type="http://schemas.openxmlformats.org/officeDocument/2006/relationships/notesMaster" Target="../notesMasters/notesMaster1.xml"/></Relationships>
</file>

<file path=ppt/notesSlides/_rels/notesSlide92.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93.xml.rels><?xml version="1.0" encoding="UTF-8" standalone="yes"?>
<Relationships xmlns="http://schemas.openxmlformats.org/package/2006/relationships"><Relationship Id="rId2" Type="http://schemas.openxmlformats.org/officeDocument/2006/relationships/slide" Target="../slides/slide103.xml"/><Relationship Id="rId1" Type="http://schemas.openxmlformats.org/officeDocument/2006/relationships/notesMaster" Target="../notesMasters/notesMaster1.xml"/></Relationships>
</file>

<file path=ppt/notesSlides/_rels/notesSlide94.xml.rels><?xml version="1.0" encoding="UTF-8" standalone="yes"?>
<Relationships xmlns="http://schemas.openxmlformats.org/package/2006/relationships"><Relationship Id="rId2" Type="http://schemas.openxmlformats.org/officeDocument/2006/relationships/slide" Target="../slides/slide104.xml"/><Relationship Id="rId1" Type="http://schemas.openxmlformats.org/officeDocument/2006/relationships/notesMaster" Target="../notesMasters/notesMaster1.xml"/></Relationships>
</file>

<file path=ppt/notesSlides/_rels/notesSlide95.xml.rels><?xml version="1.0" encoding="UTF-8" standalone="yes"?>
<Relationships xmlns="http://schemas.openxmlformats.org/package/2006/relationships"><Relationship Id="rId2" Type="http://schemas.openxmlformats.org/officeDocument/2006/relationships/slide" Target="../slides/slide105.xml"/><Relationship Id="rId1" Type="http://schemas.openxmlformats.org/officeDocument/2006/relationships/notesMaster" Target="../notesMasters/notesMaster1.xml"/></Relationships>
</file>

<file path=ppt/notesSlides/_rels/notesSlide96.xml.rels><?xml version="1.0" encoding="UTF-8" standalone="yes"?>
<Relationships xmlns="http://schemas.openxmlformats.org/package/2006/relationships"><Relationship Id="rId2" Type="http://schemas.openxmlformats.org/officeDocument/2006/relationships/slide" Target="../slides/slide106.xml"/><Relationship Id="rId1" Type="http://schemas.openxmlformats.org/officeDocument/2006/relationships/notesMaster" Target="../notesMasters/notesMaster1.xml"/></Relationships>
</file>

<file path=ppt/notesSlides/_rels/notesSlide97.xml.rels><?xml version="1.0" encoding="UTF-8" standalone="yes"?>
<Relationships xmlns="http://schemas.openxmlformats.org/package/2006/relationships"><Relationship Id="rId2" Type="http://schemas.openxmlformats.org/officeDocument/2006/relationships/slide" Target="../slides/slide107.xml"/><Relationship Id="rId1" Type="http://schemas.openxmlformats.org/officeDocument/2006/relationships/notesMaster" Target="../notesMasters/notesMaster1.xml"/></Relationships>
</file>

<file path=ppt/notesSlides/_rels/notesSlide98.xml.rels><?xml version="1.0" encoding="UTF-8" standalone="yes"?>
<Relationships xmlns="http://schemas.openxmlformats.org/package/2006/relationships"><Relationship Id="rId2" Type="http://schemas.openxmlformats.org/officeDocument/2006/relationships/slide" Target="../slides/slide108.xml"/><Relationship Id="rId1" Type="http://schemas.openxmlformats.org/officeDocument/2006/relationships/notesMaster" Target="../notesMasters/notesMaster1.xml"/></Relationships>
</file>

<file path=ppt/notesSlides/_rels/notesSlide99.xml.rels><?xml version="1.0" encoding="UTF-8" standalone="yes"?>
<Relationships xmlns="http://schemas.openxmlformats.org/package/2006/relationships"><Relationship Id="rId2" Type="http://schemas.openxmlformats.org/officeDocument/2006/relationships/slide" Target="../slides/slide10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a:spLocks noGrp="1" noChangeArrowheads="1"/>
          </p:cNvSpPr>
          <p:nvPr>
            <p:ph type="sldNum" sz="quarter" idx="5"/>
          </p:nvPr>
        </p:nvSpPr>
        <p:spPr>
          <a:noFill/>
        </p:spPr>
        <p:txBody>
          <a:bodyPr/>
          <a:lstStyle/>
          <a:p>
            <a:fld id="{6579484A-47E6-44E5-8FD3-3FA57350FB33}" type="slidenum">
              <a:rPr lang="en-US" altLang="en-US" smtClean="0"/>
              <a:pPr/>
              <a:t>1</a:t>
            </a:fld>
            <a:endParaRPr lang="en-US" altLang="en-US" smtClean="0"/>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p:spPr>
        <p:txBody>
          <a:bodyPr/>
          <a:lstStyle/>
          <a:p>
            <a:endParaRPr lang="en-US" altLang="en-US" smtClean="0"/>
          </a:p>
        </p:txBody>
      </p:sp>
    </p:spTree>
    <p:extLst>
      <p:ext uri="{BB962C8B-B14F-4D97-AF65-F5344CB8AC3E}">
        <p14:creationId xmlns:p14="http://schemas.microsoft.com/office/powerpoint/2010/main" val="198181447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a:noFill/>
        </p:spPr>
        <p:txBody>
          <a:bodyPr/>
          <a:lstStyle/>
          <a:p>
            <a:fld id="{03F0F486-17F8-4059-BBFE-FD734DBE000B}" type="slidenum">
              <a:rPr lang="en-US" altLang="en-US" smtClean="0"/>
              <a:pPr/>
              <a:t>10</a:t>
            </a:fld>
            <a:endParaRPr lang="en-US" altLang="en-US" smtClean="0"/>
          </a:p>
        </p:txBody>
      </p:sp>
      <p:sp>
        <p:nvSpPr>
          <p:cNvPr id="44034" name="Rectangle 2"/>
          <p:cNvSpPr>
            <a:spLocks noGrp="1" noRot="1" noChangeAspect="1" noChangeArrowheads="1" noTextEdit="1"/>
          </p:cNvSpPr>
          <p:nvPr>
            <p:ph type="sldImg"/>
          </p:nvPr>
        </p:nvSpPr>
        <p:spPr>
          <a:ln/>
        </p:spPr>
      </p:sp>
      <p:sp>
        <p:nvSpPr>
          <p:cNvPr id="44035" name="Rectangle 3"/>
          <p:cNvSpPr>
            <a:spLocks noGrp="1" noChangeArrowheads="1"/>
          </p:cNvSpPr>
          <p:nvPr>
            <p:ph type="body" idx="1"/>
          </p:nvPr>
        </p:nvSpPr>
        <p:spPr>
          <a:noFill/>
          <a:ln/>
        </p:spPr>
        <p:txBody>
          <a:bodyPr/>
          <a:lstStyle/>
          <a:p>
            <a:r>
              <a:rPr lang="en-US" altLang="en-US" dirty="0" smtClean="0"/>
              <a:t>Some algebra demonstrates that we can</a:t>
            </a:r>
            <a:r>
              <a:rPr lang="en-US" altLang="en-US" baseline="0" dirty="0" smtClean="0"/>
              <a:t> get the odds ratio for disease from the odds ratio for exposure.</a:t>
            </a:r>
            <a:r>
              <a:rPr lang="en-US" altLang="en-US" dirty="0" smtClean="0"/>
              <a:t>  This is an important property of the odds ratio and its use in case-control studies. Note that measuring prevalence of exposure (rather than odds) in cases and controls does not give you a prevalence ratio that has any meaningful interpretation.  In other</a:t>
            </a:r>
            <a:r>
              <a:rPr lang="en-US" altLang="en-US" baseline="0" dirty="0" smtClean="0"/>
              <a:t> words, it does not give you a prevalence ratio comparing prevalence of disease in exposed vs unexposed.  </a:t>
            </a:r>
            <a:endParaRPr lang="en-US" altLang="en-US" dirty="0" smtClean="0"/>
          </a:p>
        </p:txBody>
      </p:sp>
    </p:spTree>
    <p:extLst>
      <p:ext uri="{BB962C8B-B14F-4D97-AF65-F5344CB8AC3E}">
        <p14:creationId xmlns:p14="http://schemas.microsoft.com/office/powerpoint/2010/main" val="4051386117"/>
      </p:ext>
    </p:extLst>
  </p:cSld>
  <p:clrMapOvr>
    <a:masterClrMapping/>
  </p:clrMapOvr>
</p:notes>
</file>

<file path=ppt/notesSlides/notesSlide10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7" name="Rectangle 7"/>
          <p:cNvSpPr>
            <a:spLocks noGrp="1" noChangeArrowheads="1"/>
          </p:cNvSpPr>
          <p:nvPr>
            <p:ph type="sldNum" sz="quarter" idx="5"/>
          </p:nvPr>
        </p:nvSpPr>
        <p:spPr>
          <a:noFill/>
        </p:spPr>
        <p:txBody>
          <a:bodyPr/>
          <a:lstStyle/>
          <a:p>
            <a:fld id="{09FF3689-0D8F-413F-AF15-3E50D2AF9F98}" type="slidenum">
              <a:rPr lang="en-US" altLang="en-US" smtClean="0"/>
              <a:pPr/>
              <a:t>110</a:t>
            </a:fld>
            <a:endParaRPr lang="en-US" altLang="en-US" smtClean="0"/>
          </a:p>
        </p:txBody>
      </p:sp>
      <p:sp>
        <p:nvSpPr>
          <p:cNvPr id="239618" name="Rectangle 2"/>
          <p:cNvSpPr>
            <a:spLocks noGrp="1" noRot="1" noChangeAspect="1" noChangeArrowheads="1" noTextEdit="1"/>
          </p:cNvSpPr>
          <p:nvPr>
            <p:ph type="sldImg"/>
          </p:nvPr>
        </p:nvSpPr>
        <p:spPr>
          <a:ln/>
        </p:spPr>
      </p:sp>
      <p:sp>
        <p:nvSpPr>
          <p:cNvPr id="239619" name="Rectangle 3"/>
          <p:cNvSpPr>
            <a:spLocks noGrp="1" noChangeArrowheads="1"/>
          </p:cNvSpPr>
          <p:nvPr>
            <p:ph type="body" idx="1"/>
          </p:nvPr>
        </p:nvSpPr>
        <p:spPr>
          <a:noFill/>
          <a:ln/>
        </p:spPr>
        <p:txBody>
          <a:bodyPr/>
          <a:lstStyle/>
          <a:p>
            <a:endParaRPr lang="en-US" altLang="en-US" smtClean="0"/>
          </a:p>
        </p:txBody>
      </p:sp>
    </p:spTree>
    <p:extLst>
      <p:ext uri="{BB962C8B-B14F-4D97-AF65-F5344CB8AC3E}">
        <p14:creationId xmlns:p14="http://schemas.microsoft.com/office/powerpoint/2010/main" val="4165727137"/>
      </p:ext>
    </p:extLst>
  </p:cSld>
  <p:clrMapOvr>
    <a:masterClrMapping/>
  </p:clrMapOvr>
</p:notes>
</file>

<file path=ppt/notesSlides/notesSlide10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111</a:t>
            </a:fld>
            <a:endParaRPr lang="en-US"/>
          </a:p>
        </p:txBody>
      </p:sp>
    </p:spTree>
    <p:extLst>
      <p:ext uri="{BB962C8B-B14F-4D97-AF65-F5344CB8AC3E}">
        <p14:creationId xmlns:p14="http://schemas.microsoft.com/office/powerpoint/2010/main" val="3930435771"/>
      </p:ext>
    </p:extLst>
  </p:cSld>
  <p:clrMapOvr>
    <a:masterClrMapping/>
  </p:clrMapOvr>
</p:notes>
</file>

<file path=ppt/notesSlides/notesSlide10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112</a:t>
            </a:fld>
            <a:endParaRPr lang="en-US"/>
          </a:p>
        </p:txBody>
      </p:sp>
    </p:spTree>
    <p:extLst>
      <p:ext uri="{BB962C8B-B14F-4D97-AF65-F5344CB8AC3E}">
        <p14:creationId xmlns:p14="http://schemas.microsoft.com/office/powerpoint/2010/main" val="628399476"/>
      </p:ext>
    </p:extLst>
  </p:cSld>
  <p:clrMapOvr>
    <a:masterClrMapping/>
  </p:clrMapOvr>
</p:notes>
</file>

<file path=ppt/notesSlides/notesSlide10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3" name="Rectangle 7"/>
          <p:cNvSpPr>
            <a:spLocks noGrp="1" noChangeArrowheads="1"/>
          </p:cNvSpPr>
          <p:nvPr>
            <p:ph type="sldNum" sz="quarter" idx="5"/>
          </p:nvPr>
        </p:nvSpPr>
        <p:spPr>
          <a:noFill/>
        </p:spPr>
        <p:txBody>
          <a:bodyPr/>
          <a:lstStyle/>
          <a:p>
            <a:fld id="{FBEE02C3-1036-4138-9E5B-195265E01F6D}" type="slidenum">
              <a:rPr lang="en-US" altLang="en-US" smtClean="0"/>
              <a:pPr/>
              <a:t>113</a:t>
            </a:fld>
            <a:endParaRPr lang="en-US" altLang="en-US" smtClean="0"/>
          </a:p>
        </p:txBody>
      </p:sp>
      <p:sp>
        <p:nvSpPr>
          <p:cNvPr id="243714" name="Rectangle 2"/>
          <p:cNvSpPr>
            <a:spLocks noGrp="1" noRot="1" noChangeAspect="1" noChangeArrowheads="1" noTextEdit="1"/>
          </p:cNvSpPr>
          <p:nvPr>
            <p:ph type="sldImg"/>
          </p:nvPr>
        </p:nvSpPr>
        <p:spPr>
          <a:ln/>
        </p:spPr>
      </p:sp>
      <p:sp>
        <p:nvSpPr>
          <p:cNvPr id="243715" name="Rectangle 3"/>
          <p:cNvSpPr>
            <a:spLocks noGrp="1" noChangeArrowheads="1"/>
          </p:cNvSpPr>
          <p:nvPr>
            <p:ph type="body" idx="1"/>
          </p:nvPr>
        </p:nvSpPr>
        <p:spPr>
          <a:noFill/>
          <a:ln/>
        </p:spPr>
        <p:txBody>
          <a:bodyPr/>
          <a:lstStyle/>
          <a:p>
            <a:r>
              <a:rPr lang="en-US" altLang="en-US" dirty="0" smtClean="0"/>
              <a:t>This is an example of a study that used prevalent cases and prevalent controls -- essentially a cross-sectional study.  This is a common case-control design.  But, note that the OR is not estimating either a risk ratio or rate ratio.  Even if the disease is rare, the OR is not an estimate of the risk ratio since the cases are prevalent, not incident, disease.  </a:t>
            </a:r>
          </a:p>
          <a:p>
            <a:endParaRPr lang="en-US" altLang="en-US" dirty="0" smtClean="0"/>
          </a:p>
          <a:p>
            <a:r>
              <a:rPr lang="en-US" altLang="en-US" dirty="0" smtClean="0"/>
              <a:t>If prevalence of disease is low in all exposed groups, then OR is a close approximation of the </a:t>
            </a:r>
            <a:r>
              <a:rPr lang="en-US" altLang="en-US" b="1" dirty="0" smtClean="0"/>
              <a:t>prevalence ratio</a:t>
            </a:r>
            <a:r>
              <a:rPr lang="en-US" altLang="en-US" b="0" dirty="0" smtClean="0"/>
              <a:t>,</a:t>
            </a:r>
            <a:r>
              <a:rPr lang="en-US" altLang="en-US" b="0" baseline="0" dirty="0" smtClean="0"/>
              <a:t> which has its problems in distinguishing between determinants of disease incidence and determinants of survival once </a:t>
            </a:r>
            <a:r>
              <a:rPr lang="en-US" altLang="en-US" b="0" baseline="0" smtClean="0"/>
              <a:t>disease occurs.  </a:t>
            </a:r>
            <a:endParaRPr lang="en-US" altLang="en-US" dirty="0" smtClean="0"/>
          </a:p>
          <a:p>
            <a:endParaRPr lang="en-US" altLang="en-US" dirty="0" smtClean="0"/>
          </a:p>
          <a:p>
            <a:r>
              <a:rPr lang="en-US" altLang="en-US" dirty="0" smtClean="0"/>
              <a:t>Can we directly calculate a prevalence ratio?  Not if participants were sampled based on disease status.</a:t>
            </a:r>
          </a:p>
          <a:p>
            <a:endParaRPr lang="en-US" altLang="en-US" dirty="0" smtClean="0"/>
          </a:p>
        </p:txBody>
      </p:sp>
    </p:spTree>
    <p:extLst>
      <p:ext uri="{BB962C8B-B14F-4D97-AF65-F5344CB8AC3E}">
        <p14:creationId xmlns:p14="http://schemas.microsoft.com/office/powerpoint/2010/main" val="1292784694"/>
      </p:ext>
    </p:extLst>
  </p:cSld>
  <p:clrMapOvr>
    <a:masterClrMapping/>
  </p:clrMapOvr>
</p:notes>
</file>

<file path=ppt/notesSlides/notesSlide10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Speaking</a:t>
            </a:r>
            <a:r>
              <a:rPr lang="en-US" baseline="0" dirty="0" smtClean="0"/>
              <a:t> of the concept of the strength of an exposure, perhaps the most meaningful metric of strength of an exposure in causing disease is one we cannot directly estimate.  To understand this, we go back to the sufficient-component cause model of disease, in which we can see that it would be very useful if we could fully describe each of the component causes in each of the sufficient causes that resulted in disease.  If we could do this, we could then define the etiologic fraction for a given component cause (say, “B”) as the percentage of all sufficient causes that contained the component cause.  This has obvious appeal because it fulfills at least one definition of strength.  The higher the fraction, the stronger the exposure. Unfortunately, in any given person, we cannot describe the sufficient cause.  For example, all cases of lung cancer among smokers don’t necessarily have smoking as a component cause in the sufficient cause that led to lung cancer.  This seems strange but this is currently a limitation of modern medicine, pathology, and epidemiology.  The only exception is when we know that a given cause is a necessary cause; that is, it must occur for disease to happen.  However, by definition, we know that a necessary cause has a 100% etiologic fraction.  </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114</a:t>
            </a:fld>
            <a:endParaRPr lang="en-US"/>
          </a:p>
        </p:txBody>
      </p:sp>
    </p:spTree>
    <p:extLst>
      <p:ext uri="{BB962C8B-B14F-4D97-AF65-F5344CB8AC3E}">
        <p14:creationId xmlns:p14="http://schemas.microsoft.com/office/powerpoint/2010/main" val="32253414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7"/>
          <p:cNvSpPr>
            <a:spLocks noGrp="1" noChangeArrowheads="1"/>
          </p:cNvSpPr>
          <p:nvPr>
            <p:ph type="sldNum" sz="quarter" idx="5"/>
          </p:nvPr>
        </p:nvSpPr>
        <p:spPr>
          <a:noFill/>
        </p:spPr>
        <p:txBody>
          <a:bodyPr/>
          <a:lstStyle/>
          <a:p>
            <a:fld id="{E806A784-705F-4B4E-9166-030E103D42CC}" type="slidenum">
              <a:rPr lang="en-US" altLang="en-US" smtClean="0"/>
              <a:pPr/>
              <a:t>11</a:t>
            </a:fld>
            <a:endParaRPr lang="en-US" altLang="en-US" smtClean="0"/>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a:noFill/>
          <a:ln/>
        </p:spPr>
        <p:txBody>
          <a:bodyPr/>
          <a:lstStyle/>
          <a:p>
            <a:r>
              <a:rPr lang="en-US" altLang="en-US" dirty="0" smtClean="0"/>
              <a:t>Recall</a:t>
            </a:r>
            <a:r>
              <a:rPr lang="en-US" altLang="en-US" baseline="0" dirty="0" smtClean="0"/>
              <a:t> this favorable property from last week.  </a:t>
            </a:r>
            <a:endParaRPr lang="en-US" altLang="en-US" dirty="0" smtClean="0"/>
          </a:p>
        </p:txBody>
      </p:sp>
    </p:spTree>
    <p:extLst>
      <p:ext uri="{BB962C8B-B14F-4D97-AF65-F5344CB8AC3E}">
        <p14:creationId xmlns:p14="http://schemas.microsoft.com/office/powerpoint/2010/main" val="17753352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7"/>
          <p:cNvSpPr>
            <a:spLocks noGrp="1" noChangeArrowheads="1"/>
          </p:cNvSpPr>
          <p:nvPr>
            <p:ph type="sldNum" sz="quarter" idx="5"/>
          </p:nvPr>
        </p:nvSpPr>
        <p:spPr>
          <a:noFill/>
        </p:spPr>
        <p:txBody>
          <a:bodyPr/>
          <a:lstStyle/>
          <a:p>
            <a:fld id="{8CE91494-750E-495E-A98D-FECB0B67F426}" type="slidenum">
              <a:rPr lang="en-US" altLang="en-US" smtClean="0"/>
              <a:pPr/>
              <a:t>12</a:t>
            </a:fld>
            <a:endParaRPr lang="en-US" altLang="en-US" smtClean="0"/>
          </a:p>
        </p:txBody>
      </p:sp>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r>
              <a:rPr lang="en-US" altLang="en-US" dirty="0" smtClean="0"/>
              <a:t>The answer is yes and these tables (on this slide and the next) give a summary of just what useful measures of association the OR from a case-control study can estimate.  </a:t>
            </a:r>
          </a:p>
          <a:p>
            <a:endParaRPr lang="en-US" altLang="en-US" dirty="0" smtClean="0"/>
          </a:p>
          <a:p>
            <a:r>
              <a:rPr lang="en-US" altLang="en-US" dirty="0" smtClean="0"/>
              <a:t>For a long time, it was generally accepted that the OR in a case-control study in a fixed underlying cohort could be thought of as approximating the risk ratio if “the disease was rare.”   This is known as the “rare disease assumption”.   This idea stems from the properties of odds we discussed in the last lecture; i.e., the odds approximates the probability when the probability is low (say, less than 10%) and therefore a ratio of odds approximates a ratio of probabilities when the probabilities are low.  We will illustrate this again later in the lecture.  </a:t>
            </a:r>
          </a:p>
          <a:p>
            <a:endParaRPr lang="en-US" altLang="en-US" dirty="0" smtClean="0"/>
          </a:p>
          <a:p>
            <a:r>
              <a:rPr lang="en-US" altLang="en-US" dirty="0" smtClean="0"/>
              <a:t>Current epidemiologic theory has demonstrated that we don’t always need the outcome to be rare in order for the odds ratio to estimate meaningful measures of association.  Depending on the sampling design, the odds ratio can give an unbiased estimate of risk</a:t>
            </a:r>
            <a:r>
              <a:rPr lang="en-US" altLang="en-US" baseline="0" dirty="0" smtClean="0"/>
              <a:t> and rate </a:t>
            </a:r>
            <a:r>
              <a:rPr lang="en-US" altLang="en-US" dirty="0" smtClean="0"/>
              <a:t>ratio measures without this “rare disease” assumption.</a:t>
            </a:r>
          </a:p>
          <a:p>
            <a:endParaRPr lang="en-US" altLang="en-US" dirty="0" smtClean="0"/>
          </a:p>
          <a:p>
            <a:r>
              <a:rPr lang="en-US" altLang="en-US" dirty="0" smtClean="0"/>
              <a:t>Specifically, what the OR in a case-control study estimates depends upon the nature of the underlying cohort and the control sampling.  This slide focuses on case-control studies in the context of a fixed cohort, and the next slide focuses on dynamic cohorts.  In a fixed cohort, we can take a random sample of the cohort at baseline for our control group (case-cohort design).  We could also use incidence density sampling, identifying control(s) each time a case occurs.  Or, we can take a random sample of non-cases after all cases have been identified.  </a:t>
            </a:r>
          </a:p>
          <a:p>
            <a:endParaRPr lang="en-US" altLang="en-US" dirty="0" smtClean="0"/>
          </a:p>
        </p:txBody>
      </p:sp>
    </p:spTree>
    <p:extLst>
      <p:ext uri="{BB962C8B-B14F-4D97-AF65-F5344CB8AC3E}">
        <p14:creationId xmlns:p14="http://schemas.microsoft.com/office/powerpoint/2010/main" val="33415629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7"/>
          <p:cNvSpPr>
            <a:spLocks noGrp="1" noChangeArrowheads="1"/>
          </p:cNvSpPr>
          <p:nvPr>
            <p:ph type="sldNum" sz="quarter" idx="5"/>
          </p:nvPr>
        </p:nvSpPr>
        <p:spPr>
          <a:noFill/>
        </p:spPr>
        <p:txBody>
          <a:bodyPr/>
          <a:lstStyle/>
          <a:p>
            <a:fld id="{96BA82EC-F0CB-459C-A42F-AEADA99DCB52}" type="slidenum">
              <a:rPr lang="en-US" altLang="en-US" smtClean="0"/>
              <a:pPr/>
              <a:t>13</a:t>
            </a:fld>
            <a:endParaRPr lang="en-US" altLang="en-US" smtClean="0"/>
          </a:p>
        </p:txBody>
      </p:sp>
      <p:sp>
        <p:nvSpPr>
          <p:cNvPr id="50178" name="Rectangle 2"/>
          <p:cNvSpPr>
            <a:spLocks noGrp="1" noRot="1" noChangeAspect="1" noChangeArrowheads="1" noTextEdit="1"/>
          </p:cNvSpPr>
          <p:nvPr>
            <p:ph type="sldImg"/>
          </p:nvPr>
        </p:nvSpPr>
        <p:spPr>
          <a:ln/>
        </p:spPr>
      </p:sp>
      <p:sp>
        <p:nvSpPr>
          <p:cNvPr id="50179" name="Rectangle 3"/>
          <p:cNvSpPr>
            <a:spLocks noGrp="1" noChangeArrowheads="1"/>
          </p:cNvSpPr>
          <p:nvPr>
            <p:ph type="body" idx="1"/>
          </p:nvPr>
        </p:nvSpPr>
        <p:spPr>
          <a:noFill/>
          <a:ln/>
        </p:spPr>
        <p:txBody>
          <a:bodyPr/>
          <a:lstStyle/>
          <a:p>
            <a:r>
              <a:rPr lang="en-US" altLang="en-US" dirty="0" smtClean="0"/>
              <a:t>In a dynamic cohort, we can also use incidence density sampling by taking control(s) when a case occurs.  This is the </a:t>
            </a:r>
            <a:r>
              <a:rPr lang="en-US" altLang="en-US" dirty="0" err="1" smtClean="0"/>
              <a:t>cadillac</a:t>
            </a:r>
            <a:r>
              <a:rPr lang="en-US" altLang="en-US" dirty="0" smtClean="0"/>
              <a:t> approach for an underlying dynamic cohort.  However, if we are willing to assume that the dynamic cohort is in “steady state” in terms of the exposure we can also use a random sample of the dynamic cohort taken at one time point, such as the midpoint or after all cases have been identified.   However, if exposure is not a steady state, as we will discuss,  then we can still have an unbiased estimate of the rate ratio as long as we assume that the exposure is changing linearly over time, which is often a hard assumption to swallow.   If are unable to make this assumption about exposure prevalence, and you don’t perform incidence density</a:t>
            </a:r>
            <a:r>
              <a:rPr lang="en-US" altLang="en-US" baseline="0" dirty="0" smtClean="0"/>
              <a:t> sampling, </a:t>
            </a:r>
            <a:r>
              <a:rPr lang="en-US" altLang="en-US" dirty="0" smtClean="0"/>
              <a:t>then all you have is an odds ratio which is essentially uninterpretable.   </a:t>
            </a:r>
          </a:p>
        </p:txBody>
      </p:sp>
    </p:spTree>
    <p:extLst>
      <p:ext uri="{BB962C8B-B14F-4D97-AF65-F5344CB8AC3E}">
        <p14:creationId xmlns:p14="http://schemas.microsoft.com/office/powerpoint/2010/main" val="260954979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now look at how odds ratios can give us unbiased estimates</a:t>
            </a:r>
            <a:r>
              <a:rPr lang="en-US" baseline="0" dirty="0" smtClean="0"/>
              <a:t> of some interpretable measures of association, such as risk ratios or rate ratios. </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14</a:t>
            </a:fld>
            <a:endParaRPr lang="en-US"/>
          </a:p>
        </p:txBody>
      </p:sp>
    </p:spTree>
    <p:extLst>
      <p:ext uri="{BB962C8B-B14F-4D97-AF65-F5344CB8AC3E}">
        <p14:creationId xmlns:p14="http://schemas.microsoft.com/office/powerpoint/2010/main" val="12882697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7"/>
          <p:cNvSpPr>
            <a:spLocks noGrp="1" noChangeArrowheads="1"/>
          </p:cNvSpPr>
          <p:nvPr>
            <p:ph type="sldNum" sz="quarter" idx="5"/>
          </p:nvPr>
        </p:nvSpPr>
        <p:spPr>
          <a:noFill/>
        </p:spPr>
        <p:txBody>
          <a:bodyPr/>
          <a:lstStyle/>
          <a:p>
            <a:fld id="{A0BAE479-8CED-435E-A049-407913268F12}" type="slidenum">
              <a:rPr lang="en-US" altLang="en-US" smtClean="0"/>
              <a:pPr/>
              <a:t>15</a:t>
            </a:fld>
            <a:endParaRPr lang="en-US" altLang="en-US" smtClean="0"/>
          </a:p>
        </p:txBody>
      </p:sp>
      <p:sp>
        <p:nvSpPr>
          <p:cNvPr id="54274" name="Rectangle 2"/>
          <p:cNvSpPr>
            <a:spLocks noGrp="1" noRot="1" noChangeAspect="1" noChangeArrowheads="1" noTextEdit="1"/>
          </p:cNvSpPr>
          <p:nvPr>
            <p:ph type="sldImg"/>
          </p:nvPr>
        </p:nvSpPr>
        <p:spPr>
          <a:ln/>
        </p:spPr>
      </p:sp>
      <p:sp>
        <p:nvSpPr>
          <p:cNvPr id="54275" name="Rectangle 3"/>
          <p:cNvSpPr>
            <a:spLocks noGrp="1" noChangeArrowheads="1"/>
          </p:cNvSpPr>
          <p:nvPr>
            <p:ph type="body" idx="1"/>
          </p:nvPr>
        </p:nvSpPr>
        <p:spPr>
          <a:noFill/>
          <a:ln/>
        </p:spPr>
        <p:txBody>
          <a:bodyPr/>
          <a:lstStyle/>
          <a:p>
            <a:r>
              <a:rPr lang="en-US" altLang="en-US" smtClean="0"/>
              <a:t>Some notation we will need to see how the OR estimates other ratio measures.  This is the same notation we used previously in illustrating the measures of disease occurrence with the addition of a 1 or 0 subscript to distinguish exposed from unexposed persons.</a:t>
            </a:r>
          </a:p>
        </p:txBody>
      </p:sp>
    </p:spTree>
    <p:extLst>
      <p:ext uri="{BB962C8B-B14F-4D97-AF65-F5344CB8AC3E}">
        <p14:creationId xmlns:p14="http://schemas.microsoft.com/office/powerpoint/2010/main" val="425825611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7"/>
          <p:cNvSpPr>
            <a:spLocks noGrp="1" noChangeArrowheads="1"/>
          </p:cNvSpPr>
          <p:nvPr>
            <p:ph type="sldNum" sz="quarter" idx="5"/>
          </p:nvPr>
        </p:nvSpPr>
        <p:spPr>
          <a:noFill/>
        </p:spPr>
        <p:txBody>
          <a:bodyPr/>
          <a:lstStyle/>
          <a:p>
            <a:fld id="{A66D6B6D-688F-42F2-BC39-7F03770B12BB}" type="slidenum">
              <a:rPr lang="en-US" altLang="en-US" smtClean="0"/>
              <a:pPr/>
              <a:t>16</a:t>
            </a:fld>
            <a:endParaRPr lang="en-US" altLang="en-US" smtClean="0"/>
          </a:p>
        </p:txBody>
      </p:sp>
      <p:sp>
        <p:nvSpPr>
          <p:cNvPr id="56322" name="Rectangle 2"/>
          <p:cNvSpPr>
            <a:spLocks noGrp="1" noRot="1" noChangeAspect="1" noChangeArrowheads="1" noTextEdit="1"/>
          </p:cNvSpPr>
          <p:nvPr>
            <p:ph type="sldImg"/>
          </p:nvPr>
        </p:nvSpPr>
        <p:spPr>
          <a:ln/>
        </p:spPr>
      </p:sp>
      <p:sp>
        <p:nvSpPr>
          <p:cNvPr id="56323" name="Rectangle 3"/>
          <p:cNvSpPr>
            <a:spLocks noGrp="1" noChangeArrowheads="1"/>
          </p:cNvSpPr>
          <p:nvPr>
            <p:ph type="body" idx="1"/>
          </p:nvPr>
        </p:nvSpPr>
        <p:spPr>
          <a:noFill/>
          <a:ln/>
        </p:spPr>
        <p:txBody>
          <a:bodyPr/>
          <a:lstStyle/>
          <a:p>
            <a:r>
              <a:rPr lang="en-US" altLang="en-US" smtClean="0"/>
              <a:t>This graphic puts our new notation for a cohort study in a 2x2 table. </a:t>
            </a:r>
          </a:p>
        </p:txBody>
      </p:sp>
    </p:spTree>
    <p:extLst>
      <p:ext uri="{BB962C8B-B14F-4D97-AF65-F5344CB8AC3E}">
        <p14:creationId xmlns:p14="http://schemas.microsoft.com/office/powerpoint/2010/main" val="331715350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7"/>
          <p:cNvSpPr>
            <a:spLocks noGrp="1" noChangeArrowheads="1"/>
          </p:cNvSpPr>
          <p:nvPr>
            <p:ph type="sldNum" sz="quarter" idx="5"/>
          </p:nvPr>
        </p:nvSpPr>
        <p:spPr>
          <a:noFill/>
        </p:spPr>
        <p:txBody>
          <a:bodyPr/>
          <a:lstStyle/>
          <a:p>
            <a:fld id="{5E505002-00B7-417C-AE16-87E3B00F88BC}" type="slidenum">
              <a:rPr lang="en-US" altLang="en-US" smtClean="0"/>
              <a:pPr/>
              <a:t>17</a:t>
            </a:fld>
            <a:endParaRPr lang="en-US" altLang="en-US" smtClean="0"/>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a:noFill/>
          <a:ln/>
        </p:spPr>
        <p:txBody>
          <a:bodyPr/>
          <a:lstStyle/>
          <a:p>
            <a:r>
              <a:rPr lang="en-US" altLang="en-US" dirty="0" smtClean="0"/>
              <a:t>To simplify the presentation, assume a fixed cohort with complete and equal follow-up on everyone in both exposed</a:t>
            </a:r>
            <a:r>
              <a:rPr lang="en-US" altLang="en-US" baseline="0" dirty="0" smtClean="0"/>
              <a:t> and unexposed </a:t>
            </a:r>
            <a:r>
              <a:rPr lang="en-US" altLang="en-US" dirty="0" smtClean="0"/>
              <a:t>groups (i.e., the outbreak example we have talked about).  In this case, everyone at baseline is present at the end of the study and the risk ratio is calculated simply as shown above.  In the situation of the typical cohort with censoring, it is a bit more complicated, but one can easily see that if the assumption of no informative censoring is met, then our demonstration that the OR is an unbiased estimate of the risk ratio will also hold true in a situation with censoring. Note, the meaning of no informative censoring is that the censoring is not related to the event nor to exposure so the four numbers above retain their original proportions.</a:t>
            </a:r>
          </a:p>
          <a:p>
            <a:endParaRPr lang="en-US" altLang="en-US" dirty="0" smtClean="0"/>
          </a:p>
          <a:p>
            <a:r>
              <a:rPr lang="en-US" altLang="en-US" dirty="0" smtClean="0"/>
              <a:t>The algebra just rearranges the risk ratio such that we can focus on two separate ratios.   The first is the ratio of exposed cases to unexposed cases.  The second is the ratio of unexposed subjects at baseline to exposed subjects at baseline.  Also remember that when the risk ratio is reported it has to be reported for some time period (e.g., the risk ratio at 12 months of follow-up), but that time period does not affect the algebra we are illustrating.  </a:t>
            </a:r>
          </a:p>
        </p:txBody>
      </p:sp>
    </p:spTree>
    <p:extLst>
      <p:ext uri="{BB962C8B-B14F-4D97-AF65-F5344CB8AC3E}">
        <p14:creationId xmlns:p14="http://schemas.microsoft.com/office/powerpoint/2010/main" val="352137598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Rectangle 7"/>
          <p:cNvSpPr>
            <a:spLocks noGrp="1" noChangeArrowheads="1"/>
          </p:cNvSpPr>
          <p:nvPr>
            <p:ph type="sldNum" sz="quarter" idx="5"/>
          </p:nvPr>
        </p:nvSpPr>
        <p:spPr>
          <a:noFill/>
        </p:spPr>
        <p:txBody>
          <a:bodyPr/>
          <a:lstStyle/>
          <a:p>
            <a:fld id="{81312707-14D4-41D5-BAC0-76DD43623C14}" type="slidenum">
              <a:rPr lang="en-US" altLang="en-US" smtClean="0"/>
              <a:pPr/>
              <a:t>18</a:t>
            </a:fld>
            <a:endParaRPr lang="en-US" altLang="en-US" smtClean="0"/>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a:noFill/>
          <a:ln/>
        </p:spPr>
        <p:txBody>
          <a:bodyPr/>
          <a:lstStyle/>
          <a:p>
            <a:r>
              <a:rPr lang="en-US" altLang="en-US" smtClean="0"/>
              <a:t>In a fixed cohort, it is often quite feasible to capture all incident cases of a given disease or outcome.  If all cases can be captured or even a random sample, then E1/E0 can be formed.    </a:t>
            </a:r>
          </a:p>
        </p:txBody>
      </p:sp>
    </p:spTree>
    <p:extLst>
      <p:ext uri="{BB962C8B-B14F-4D97-AF65-F5344CB8AC3E}">
        <p14:creationId xmlns:p14="http://schemas.microsoft.com/office/powerpoint/2010/main" val="360442887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1" name="Rectangle 7"/>
          <p:cNvSpPr>
            <a:spLocks noGrp="1" noChangeArrowheads="1"/>
          </p:cNvSpPr>
          <p:nvPr>
            <p:ph type="sldNum" sz="quarter" idx="5"/>
          </p:nvPr>
        </p:nvSpPr>
        <p:spPr>
          <a:noFill/>
        </p:spPr>
        <p:txBody>
          <a:bodyPr/>
          <a:lstStyle/>
          <a:p>
            <a:fld id="{720B55B1-308E-4216-8228-E6E2DC4211B8}" type="slidenum">
              <a:rPr lang="en-US" altLang="en-US" smtClean="0"/>
              <a:pPr/>
              <a:t>19</a:t>
            </a:fld>
            <a:endParaRPr lang="en-US" altLang="en-US" smtClean="0"/>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a:noFill/>
          <a:ln/>
        </p:spPr>
        <p:txBody>
          <a:bodyPr/>
          <a:lstStyle/>
          <a:p>
            <a:r>
              <a:rPr lang="en-US" altLang="en-US" dirty="0" smtClean="0"/>
              <a:t>Returning to the earlier slide of how the risk ratio is calculated in a cohort study with complete follow-up and comparing this to the 2x2 table for a case-control study, inverting the ratio on the bottom from the 2x2 table slide and multiplying gets the same right-hand term shown above.  </a:t>
            </a:r>
          </a:p>
        </p:txBody>
      </p:sp>
    </p:spTree>
    <p:extLst>
      <p:ext uri="{BB962C8B-B14F-4D97-AF65-F5344CB8AC3E}">
        <p14:creationId xmlns:p14="http://schemas.microsoft.com/office/powerpoint/2010/main" val="31244991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Rectangle 7"/>
          <p:cNvSpPr>
            <a:spLocks noGrp="1" noChangeArrowheads="1"/>
          </p:cNvSpPr>
          <p:nvPr>
            <p:ph type="sldNum" sz="quarter" idx="5"/>
          </p:nvPr>
        </p:nvSpPr>
        <p:spPr>
          <a:noFill/>
        </p:spPr>
        <p:txBody>
          <a:bodyPr/>
          <a:lstStyle/>
          <a:p>
            <a:fld id="{CA8CDA7B-72C0-4892-92C5-89B5807ABE6C}" type="slidenum">
              <a:rPr lang="en-US" altLang="en-US" smtClean="0"/>
              <a:pPr/>
              <a:t>2</a:t>
            </a:fld>
            <a:endParaRPr lang="en-US" altLang="en-US" smtClean="0"/>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a:noFill/>
          <a:ln/>
        </p:spPr>
        <p:txBody>
          <a:bodyPr/>
          <a:lstStyle/>
          <a:p>
            <a:endParaRPr lang="en-US" altLang="en-US" smtClean="0"/>
          </a:p>
        </p:txBody>
      </p:sp>
    </p:spTree>
    <p:extLst>
      <p:ext uri="{BB962C8B-B14F-4D97-AF65-F5344CB8AC3E}">
        <p14:creationId xmlns:p14="http://schemas.microsoft.com/office/powerpoint/2010/main" val="10207154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9" name="Rectangle 7"/>
          <p:cNvSpPr>
            <a:spLocks noGrp="1" noChangeArrowheads="1"/>
          </p:cNvSpPr>
          <p:nvPr>
            <p:ph type="sldNum" sz="quarter" idx="5"/>
          </p:nvPr>
        </p:nvSpPr>
        <p:spPr>
          <a:noFill/>
        </p:spPr>
        <p:txBody>
          <a:bodyPr/>
          <a:lstStyle/>
          <a:p>
            <a:fld id="{74AE6C2C-9163-4985-AD11-F0AED561426C}" type="slidenum">
              <a:rPr lang="en-US" altLang="en-US" smtClean="0"/>
              <a:pPr/>
              <a:t>20</a:t>
            </a:fld>
            <a:endParaRPr lang="en-US" altLang="en-US" smtClean="0"/>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a:noFill/>
          <a:ln/>
        </p:spPr>
        <p:txBody>
          <a:bodyPr/>
          <a:lstStyle/>
          <a:p>
            <a:r>
              <a:rPr lang="en-US" altLang="en-US" smtClean="0"/>
              <a:t>Reminder:  Here’s the 2x2 table for a cohort, showing N1 and N0.  These are just the number of exposed and unexposed participants in the cohort at baseline. </a:t>
            </a:r>
          </a:p>
        </p:txBody>
      </p:sp>
    </p:spTree>
    <p:extLst>
      <p:ext uri="{BB962C8B-B14F-4D97-AF65-F5344CB8AC3E}">
        <p14:creationId xmlns:p14="http://schemas.microsoft.com/office/powerpoint/2010/main" val="109710356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1" name="Rectangle 7"/>
          <p:cNvSpPr>
            <a:spLocks noGrp="1" noChangeArrowheads="1"/>
          </p:cNvSpPr>
          <p:nvPr>
            <p:ph type="sldNum" sz="quarter" idx="5"/>
          </p:nvPr>
        </p:nvSpPr>
        <p:spPr>
          <a:noFill/>
        </p:spPr>
        <p:txBody>
          <a:bodyPr/>
          <a:lstStyle/>
          <a:p>
            <a:fld id="{951BBA8A-9817-4D3D-903B-C49985D79699}" type="slidenum">
              <a:rPr lang="en-US" altLang="en-US" smtClean="0"/>
              <a:pPr/>
              <a:t>21</a:t>
            </a:fld>
            <a:endParaRPr lang="en-US" altLang="en-US" smtClean="0"/>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a:noFill/>
          <a:ln/>
        </p:spPr>
        <p:txBody>
          <a:bodyPr/>
          <a:lstStyle/>
          <a:p>
            <a:endParaRPr lang="en-US" altLang="en-US" smtClean="0"/>
          </a:p>
        </p:txBody>
      </p:sp>
    </p:spTree>
    <p:extLst>
      <p:ext uri="{BB962C8B-B14F-4D97-AF65-F5344CB8AC3E}">
        <p14:creationId xmlns:p14="http://schemas.microsoft.com/office/powerpoint/2010/main" val="423383960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29" name="Slide Image Placeholder 1"/>
          <p:cNvSpPr>
            <a:spLocks noGrp="1" noRot="1" noChangeAspect="1"/>
          </p:cNvSpPr>
          <p:nvPr>
            <p:ph type="sldImg"/>
          </p:nvPr>
        </p:nvSpPr>
        <p:spPr>
          <a:ln/>
        </p:spPr>
      </p:sp>
      <p:sp>
        <p:nvSpPr>
          <p:cNvPr id="73730" name="Notes Placeholder 2"/>
          <p:cNvSpPr>
            <a:spLocks noGrp="1"/>
          </p:cNvSpPr>
          <p:nvPr>
            <p:ph type="body" idx="1"/>
          </p:nvPr>
        </p:nvSpPr>
        <p:spPr>
          <a:noFill/>
          <a:ln/>
        </p:spPr>
        <p:txBody>
          <a:bodyPr/>
          <a:lstStyle/>
          <a:p>
            <a:r>
              <a:rPr lang="en-US" altLang="en-US" smtClean="0"/>
              <a:t>The answer to finding an unbiased estimate of the  N</a:t>
            </a:r>
            <a:r>
              <a:rPr lang="en-US" altLang="en-US" baseline="-25000" smtClean="0"/>
              <a:t>0</a:t>
            </a:r>
            <a:r>
              <a:rPr lang="en-US" altLang="en-US" smtClean="0"/>
              <a:t> / N</a:t>
            </a:r>
            <a:r>
              <a:rPr lang="en-US" altLang="en-US" baseline="-25000" smtClean="0"/>
              <a:t>1 </a:t>
            </a:r>
            <a:r>
              <a:rPr lang="en-US" altLang="en-US" smtClean="0"/>
              <a:t> ratio is in the case-cohort design.  This design is distinguished by taking a random sample of the baseline.  Since everyone is eligible to be in this sample and it is taken independently of exposure, the sample will give an unbiased approximation of the ratio N</a:t>
            </a:r>
            <a:r>
              <a:rPr lang="en-US" altLang="en-US" baseline="-25000" smtClean="0"/>
              <a:t>0</a:t>
            </a:r>
            <a:r>
              <a:rPr lang="en-US" altLang="en-US" smtClean="0"/>
              <a:t> / N</a:t>
            </a:r>
            <a:r>
              <a:rPr lang="en-US" altLang="en-US" baseline="-25000" smtClean="0"/>
              <a:t>1 </a:t>
            </a:r>
            <a:r>
              <a:rPr lang="en-US" altLang="en-US" smtClean="0"/>
              <a:t>. </a:t>
            </a:r>
            <a:r>
              <a:rPr lang="nl-NL" altLang="en-US" smtClean="0"/>
              <a:t>The fraction N</a:t>
            </a:r>
            <a:r>
              <a:rPr lang="nl-NL" altLang="en-US" baseline="-25000" smtClean="0"/>
              <a:t>0</a:t>
            </a:r>
            <a:r>
              <a:rPr lang="nl-NL" altLang="en-US" smtClean="0"/>
              <a:t> / N</a:t>
            </a:r>
            <a:r>
              <a:rPr lang="nl-NL" altLang="en-US" baseline="-25000" smtClean="0"/>
              <a:t>1</a:t>
            </a:r>
            <a:r>
              <a:rPr lang="nl-NL" altLang="en-US" smtClean="0"/>
              <a:t> comes from the sampling everyone in the cohort at random at the baseline thereby obtaining a random sample of the proportions exposed and unexposed in the entire cohort.</a:t>
            </a:r>
          </a:p>
          <a:p>
            <a:endParaRPr lang="en-US" altLang="en-US" smtClean="0"/>
          </a:p>
          <a:p>
            <a:r>
              <a:rPr lang="nl-NL" altLang="en-US" smtClean="0"/>
              <a:t>The fraction E</a:t>
            </a:r>
            <a:r>
              <a:rPr lang="nl-NL" altLang="en-US" baseline="-25000" smtClean="0"/>
              <a:t>1</a:t>
            </a:r>
            <a:r>
              <a:rPr lang="nl-NL" altLang="en-US" smtClean="0"/>
              <a:t> / E</a:t>
            </a:r>
            <a:r>
              <a:rPr lang="nl-NL" altLang="en-US" baseline="-25000" smtClean="0"/>
              <a:t>0</a:t>
            </a:r>
            <a:r>
              <a:rPr lang="nl-NL" altLang="en-US" smtClean="0"/>
              <a:t> comes from all the cases, some of whom have the exposure and some of whom do not. </a:t>
            </a:r>
            <a:r>
              <a:rPr lang="en-US" altLang="en-US" smtClean="0"/>
              <a:t>All of the cases are included in the study (although also could be a random sample), so unbiased estimates of both the ratio of exposed to unexposed cases and the ratio of exposed to unexposed in the original cohort are obtained in a case-cohort design.  </a:t>
            </a:r>
          </a:p>
          <a:p>
            <a:endParaRPr lang="en-US" altLang="en-US" smtClean="0"/>
          </a:p>
          <a:p>
            <a:endParaRPr lang="en-US" smtClean="0"/>
          </a:p>
        </p:txBody>
      </p:sp>
      <p:sp>
        <p:nvSpPr>
          <p:cNvPr id="73731" name="Slide Number Placeholder 3"/>
          <p:cNvSpPr>
            <a:spLocks noGrp="1"/>
          </p:cNvSpPr>
          <p:nvPr>
            <p:ph type="sldNum" sz="quarter" idx="5"/>
          </p:nvPr>
        </p:nvSpPr>
        <p:spPr>
          <a:noFill/>
        </p:spPr>
        <p:txBody>
          <a:bodyPr/>
          <a:lstStyle/>
          <a:p>
            <a:fld id="{20D076DD-A9F8-4EE6-BC90-00F8B0C0915A}" type="slidenum">
              <a:rPr lang="en-US" smtClean="0"/>
              <a:pPr/>
              <a:t>22</a:t>
            </a:fld>
            <a:endParaRPr lang="en-US" smtClean="0"/>
          </a:p>
        </p:txBody>
      </p:sp>
    </p:spTree>
    <p:extLst>
      <p:ext uri="{BB962C8B-B14F-4D97-AF65-F5344CB8AC3E}">
        <p14:creationId xmlns:p14="http://schemas.microsoft.com/office/powerpoint/2010/main" val="10483564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5" name="Rectangle 7"/>
          <p:cNvSpPr>
            <a:spLocks noGrp="1" noChangeArrowheads="1"/>
          </p:cNvSpPr>
          <p:nvPr>
            <p:ph type="sldNum" sz="quarter" idx="5"/>
          </p:nvPr>
        </p:nvSpPr>
        <p:spPr>
          <a:noFill/>
        </p:spPr>
        <p:txBody>
          <a:bodyPr/>
          <a:lstStyle/>
          <a:p>
            <a:fld id="{56F85894-304C-4509-9E34-3CAAC25EAA5A}" type="slidenum">
              <a:rPr lang="en-US" altLang="en-US" smtClean="0"/>
              <a:pPr/>
              <a:t>23</a:t>
            </a:fld>
            <a:endParaRPr lang="en-US" altLang="en-US" smtClean="0"/>
          </a:p>
        </p:txBody>
      </p:sp>
      <p:sp>
        <p:nvSpPr>
          <p:cNvPr id="82946" name="Rectangle 2"/>
          <p:cNvSpPr>
            <a:spLocks noGrp="1" noRot="1" noChangeAspect="1" noChangeArrowheads="1" noTextEdit="1"/>
          </p:cNvSpPr>
          <p:nvPr>
            <p:ph type="sldImg"/>
          </p:nvPr>
        </p:nvSpPr>
        <p:spPr>
          <a:ln/>
        </p:spPr>
      </p:sp>
      <p:sp>
        <p:nvSpPr>
          <p:cNvPr id="82947" name="Rectangle 3"/>
          <p:cNvSpPr>
            <a:spLocks noGrp="1" noChangeArrowheads="1"/>
          </p:cNvSpPr>
          <p:nvPr>
            <p:ph type="body" idx="1"/>
          </p:nvPr>
        </p:nvSpPr>
        <p:spPr>
          <a:noFill/>
          <a:ln/>
        </p:spPr>
        <p:txBody>
          <a:bodyPr/>
          <a:lstStyle/>
          <a:p>
            <a:pPr>
              <a:lnSpc>
                <a:spcPct val="90000"/>
              </a:lnSpc>
            </a:pPr>
            <a:r>
              <a:rPr lang="en-US" altLang="en-US" dirty="0" smtClean="0"/>
              <a:t>The case-cohort design differs from the other approaches to sampling controls by taking a sample of the cohort, or the study base, at time zero.  This random sample of the baseline population will estimate the proportion exposed and unexposed in the entire study base.  With that ratio, the risk ratio for the study base experience can be estimated without bias. </a:t>
            </a:r>
          </a:p>
          <a:p>
            <a:pPr>
              <a:lnSpc>
                <a:spcPct val="90000"/>
              </a:lnSpc>
            </a:pPr>
            <a:endParaRPr lang="en-US" altLang="en-US" dirty="0" smtClean="0"/>
          </a:p>
          <a:p>
            <a:pPr>
              <a:lnSpc>
                <a:spcPct val="90000"/>
              </a:lnSpc>
            </a:pPr>
            <a:r>
              <a:rPr lang="en-US" altLang="en-US" dirty="0" smtClean="0"/>
              <a:t>This design is not very well known as it is relatively new in the scheme of designs.  Among its advantages is that the use of</a:t>
            </a:r>
            <a:r>
              <a:rPr lang="en-US" altLang="en-US" baseline="0" dirty="0" smtClean="0"/>
              <a:t> one</a:t>
            </a:r>
            <a:r>
              <a:rPr lang="en-US" altLang="en-US" dirty="0" smtClean="0"/>
              <a:t> control group can serve for more than one outcome or for additional follow-up at time later on</a:t>
            </a:r>
            <a:r>
              <a:rPr lang="en-US" altLang="en-US" baseline="0" dirty="0" smtClean="0"/>
              <a:t> for the original disease under study</a:t>
            </a:r>
            <a:r>
              <a:rPr lang="en-US" altLang="en-US" dirty="0" smtClean="0"/>
              <a:t>. </a:t>
            </a:r>
            <a:r>
              <a:rPr lang="en-US" altLang="en-US" baseline="0" dirty="0" smtClean="0"/>
              <a:t> T</a:t>
            </a:r>
            <a:r>
              <a:rPr lang="en-US" altLang="en-US" dirty="0" smtClean="0"/>
              <a:t>ime-varying exposures can also</a:t>
            </a:r>
            <a:r>
              <a:rPr lang="en-US" altLang="en-US" baseline="0" dirty="0" smtClean="0"/>
              <a:t> be accommodated in that the investigator need not be limited to using the baseline (time 0) measurement</a:t>
            </a:r>
            <a:r>
              <a:rPr lang="en-US" altLang="en-US" dirty="0" smtClean="0"/>
              <a:t>.  One can examine exposure</a:t>
            </a:r>
            <a:r>
              <a:rPr lang="en-US" altLang="en-US" baseline="0" dirty="0" smtClean="0"/>
              <a:t> measurements on the random sub-cohort after time zero.</a:t>
            </a:r>
            <a:endParaRPr lang="en-US" altLang="en-US" dirty="0" smtClean="0"/>
          </a:p>
          <a:p>
            <a:pPr>
              <a:lnSpc>
                <a:spcPct val="90000"/>
              </a:lnSpc>
            </a:pPr>
            <a:endParaRPr lang="nl-NL" altLang="en-US" dirty="0" smtClean="0"/>
          </a:p>
          <a:p>
            <a:pPr>
              <a:lnSpc>
                <a:spcPct val="90000"/>
              </a:lnSpc>
            </a:pPr>
            <a:r>
              <a:rPr lang="nl-NL" altLang="en-US" dirty="0" smtClean="0"/>
              <a:t>An example of a situation where case-cohort sampling is an excellent design option is where one may have data from a population-based survey (questionnaires, perhaps biological samples stored) and that population can be tracked for the incidence of a disease outcome but you don’t have direct access to the subjects anymore for exposure measurements.  Because the measurements of predictors were made only at one point in time, incidence density sampling is not possible but case-cohort sampling is.</a:t>
            </a:r>
            <a:endParaRPr lang="en-US" altLang="en-US" dirty="0" smtClean="0"/>
          </a:p>
        </p:txBody>
      </p:sp>
    </p:spTree>
    <p:extLst>
      <p:ext uri="{BB962C8B-B14F-4D97-AF65-F5344CB8AC3E}">
        <p14:creationId xmlns:p14="http://schemas.microsoft.com/office/powerpoint/2010/main" val="313838824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Implementing case-cohort sampling in </a:t>
            </a:r>
            <a:r>
              <a:rPr lang="en-US" dirty="0" smtClean="0"/>
              <a:t>Stata.  </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24</a:t>
            </a:fld>
            <a:endParaRPr lang="en-US"/>
          </a:p>
        </p:txBody>
      </p:sp>
    </p:spTree>
    <p:extLst>
      <p:ext uri="{BB962C8B-B14F-4D97-AF65-F5344CB8AC3E}">
        <p14:creationId xmlns:p14="http://schemas.microsoft.com/office/powerpoint/2010/main" val="247996120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7"/>
          <p:cNvSpPr>
            <a:spLocks noGrp="1" noChangeArrowheads="1"/>
          </p:cNvSpPr>
          <p:nvPr>
            <p:ph type="sldNum" sz="quarter" idx="5"/>
          </p:nvPr>
        </p:nvSpPr>
        <p:spPr>
          <a:noFill/>
        </p:spPr>
        <p:txBody>
          <a:bodyPr/>
          <a:lstStyle/>
          <a:p>
            <a:fld id="{94877178-4985-4CB6-83B1-ED0B079B2B86}" type="slidenum">
              <a:rPr lang="en-US" altLang="en-US" smtClean="0"/>
              <a:pPr/>
              <a:t>25</a:t>
            </a:fld>
            <a:endParaRPr lang="en-US" altLang="en-US" smtClean="0"/>
          </a:p>
        </p:txBody>
      </p:sp>
      <p:sp>
        <p:nvSpPr>
          <p:cNvPr id="86018" name="Rectangle 2"/>
          <p:cNvSpPr>
            <a:spLocks noGrp="1" noRot="1" noChangeAspect="1" noChangeArrowheads="1" noTextEdit="1"/>
          </p:cNvSpPr>
          <p:nvPr>
            <p:ph type="sldImg"/>
          </p:nvPr>
        </p:nvSpPr>
        <p:spPr>
          <a:ln/>
        </p:spPr>
      </p:sp>
      <p:sp>
        <p:nvSpPr>
          <p:cNvPr id="86019" name="Rectangle 3"/>
          <p:cNvSpPr>
            <a:spLocks noGrp="1" noChangeArrowheads="1"/>
          </p:cNvSpPr>
          <p:nvPr>
            <p:ph type="body" idx="1"/>
          </p:nvPr>
        </p:nvSpPr>
        <p:spPr>
          <a:noFill/>
          <a:ln/>
        </p:spPr>
        <p:txBody>
          <a:bodyPr/>
          <a:lstStyle/>
          <a:p>
            <a:r>
              <a:rPr lang="en-US" altLang="en-US" smtClean="0"/>
              <a:t>It turns out that the case-cohort design can also provide an unbiased estimate of the hazard ratio.  Indeed, this is the most common method for multivariable-adjusted analyses of case-cohort studies.  We will not provide a heuristic proof in this course, as we did with the OR as an unbiased estimate of the risk ratio.</a:t>
            </a:r>
          </a:p>
        </p:txBody>
      </p:sp>
    </p:spTree>
    <p:extLst>
      <p:ext uri="{BB962C8B-B14F-4D97-AF65-F5344CB8AC3E}">
        <p14:creationId xmlns:p14="http://schemas.microsoft.com/office/powerpoint/2010/main" val="347389880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5" name="Rectangle 7"/>
          <p:cNvSpPr>
            <a:spLocks noGrp="1" noChangeArrowheads="1"/>
          </p:cNvSpPr>
          <p:nvPr>
            <p:ph type="sldNum" sz="quarter" idx="5"/>
          </p:nvPr>
        </p:nvSpPr>
        <p:spPr>
          <a:noFill/>
        </p:spPr>
        <p:txBody>
          <a:bodyPr/>
          <a:lstStyle/>
          <a:p>
            <a:fld id="{C2C337C0-94C6-4F77-A63B-429B0C1FECF7}" type="slidenum">
              <a:rPr lang="en-US" altLang="en-US" smtClean="0"/>
              <a:pPr/>
              <a:t>26</a:t>
            </a:fld>
            <a:endParaRPr lang="en-US" altLang="en-US" smtClean="0"/>
          </a:p>
        </p:txBody>
      </p:sp>
      <p:sp>
        <p:nvSpPr>
          <p:cNvPr id="88066" name="Rectangle 2"/>
          <p:cNvSpPr>
            <a:spLocks noGrp="1" noRot="1" noChangeAspect="1" noChangeArrowheads="1" noTextEdit="1"/>
          </p:cNvSpPr>
          <p:nvPr>
            <p:ph type="sldImg"/>
          </p:nvPr>
        </p:nvSpPr>
        <p:spPr>
          <a:ln/>
        </p:spPr>
      </p:sp>
      <p:sp>
        <p:nvSpPr>
          <p:cNvPr id="88067" name="Rectangle 3"/>
          <p:cNvSpPr>
            <a:spLocks noGrp="1" noChangeArrowheads="1"/>
          </p:cNvSpPr>
          <p:nvPr>
            <p:ph type="body" idx="1"/>
          </p:nvPr>
        </p:nvSpPr>
        <p:spPr>
          <a:noFill/>
          <a:ln/>
        </p:spPr>
        <p:txBody>
          <a:bodyPr/>
          <a:lstStyle/>
          <a:p>
            <a:r>
              <a:rPr lang="en-US" altLang="en-US" dirty="0" smtClean="0"/>
              <a:t>Here is more detail on the methods for selecting cases and controls in a</a:t>
            </a:r>
            <a:r>
              <a:rPr lang="en-US" altLang="en-US" baseline="0" dirty="0" smtClean="0"/>
              <a:t> case-cohort sampling design</a:t>
            </a:r>
            <a:r>
              <a:rPr lang="en-US" altLang="en-US" dirty="0" smtClean="0"/>
              <a:t>.  Cases were ALL incident cases of non-spine fracture.  It would also be valid to take a random sample of the cases.  Investigators might choose this random sample of cases approach if they have a large number of cases.  In this study, the investigators elected to examine all available cases.  They selected a “</a:t>
            </a:r>
            <a:r>
              <a:rPr lang="en-US" altLang="en-US" dirty="0" err="1" smtClean="0"/>
              <a:t>subcohort</a:t>
            </a:r>
            <a:r>
              <a:rPr lang="en-US" altLang="en-US" dirty="0" smtClean="0"/>
              <a:t>” that was about 4 times larger than the cases.   The term “</a:t>
            </a:r>
            <a:r>
              <a:rPr lang="en-US" altLang="en-US" dirty="0" err="1" smtClean="0"/>
              <a:t>subcohort</a:t>
            </a:r>
            <a:r>
              <a:rPr lang="en-US" altLang="en-US" dirty="0" smtClean="0"/>
              <a:t>” is often used for the random sample of the baseline population.  This illustrates that the </a:t>
            </a:r>
            <a:r>
              <a:rPr lang="en-US" altLang="en-US" dirty="0" err="1" smtClean="0"/>
              <a:t>subcohort</a:t>
            </a:r>
            <a:r>
              <a:rPr lang="en-US" altLang="en-US" dirty="0" smtClean="0"/>
              <a:t> can include subjects that become cases as well as those that remain non-cases during the follow-up period.  The authors tell</a:t>
            </a:r>
            <a:r>
              <a:rPr lang="en-US" altLang="en-US" baseline="0" dirty="0" smtClean="0"/>
              <a:t> us, although they really don’t have to,</a:t>
            </a:r>
            <a:r>
              <a:rPr lang="en-US" altLang="en-US" dirty="0" smtClean="0"/>
              <a:t> that 112 men in the </a:t>
            </a:r>
            <a:r>
              <a:rPr lang="en-US" altLang="en-US" dirty="0" err="1" smtClean="0"/>
              <a:t>subcohort</a:t>
            </a:r>
            <a:r>
              <a:rPr lang="en-US" altLang="en-US" dirty="0" smtClean="0"/>
              <a:t> also go on to become</a:t>
            </a:r>
            <a:r>
              <a:rPr lang="en-US" altLang="en-US" baseline="0" dirty="0" smtClean="0"/>
              <a:t> </a:t>
            </a:r>
            <a:r>
              <a:rPr lang="en-US" altLang="en-US" dirty="0" smtClean="0"/>
              <a:t>fracture cases.</a:t>
            </a:r>
          </a:p>
        </p:txBody>
      </p:sp>
    </p:spTree>
    <p:extLst>
      <p:ext uri="{BB962C8B-B14F-4D97-AF65-F5344CB8AC3E}">
        <p14:creationId xmlns:p14="http://schemas.microsoft.com/office/powerpoint/2010/main" val="384252699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3" name="Slide Image Placeholder 1"/>
          <p:cNvSpPr>
            <a:spLocks noGrp="1" noRot="1" noChangeAspect="1"/>
          </p:cNvSpPr>
          <p:nvPr>
            <p:ph type="sldImg"/>
          </p:nvPr>
        </p:nvSpPr>
        <p:spPr>
          <a:ln/>
        </p:spPr>
      </p:sp>
      <p:sp>
        <p:nvSpPr>
          <p:cNvPr id="90114" name="Notes Placeholder 2"/>
          <p:cNvSpPr>
            <a:spLocks noGrp="1"/>
          </p:cNvSpPr>
          <p:nvPr>
            <p:ph type="body" idx="1"/>
          </p:nvPr>
        </p:nvSpPr>
        <p:spPr>
          <a:noFill/>
          <a:ln/>
        </p:spPr>
        <p:txBody>
          <a:bodyPr/>
          <a:lstStyle/>
          <a:p>
            <a:r>
              <a:rPr lang="en-US" altLang="en-US" dirty="0" smtClean="0"/>
              <a:t>This uses our text graphic to illustrate the case-cohort study from the </a:t>
            </a:r>
            <a:r>
              <a:rPr lang="en-US" altLang="en-US" dirty="0" err="1" smtClean="0"/>
              <a:t>MrOS</a:t>
            </a:r>
            <a:r>
              <a:rPr lang="en-US" altLang="en-US" dirty="0" smtClean="0"/>
              <a:t> study just described.  The efficiency of the design is seen in the need to do biological tests on stored serum samples.  Questionnaire variables such as age and gender were captured on everyone in the cohort and for questions using on questionnaire variables, the investigators could just use the entire cohort, but for biological measures, that would have been prohibitively expensive and also inefficient since there are far more controls than are needed for 435 cases (4 controls per case is usually considered about the maximum useful number since additional controls add very little to power).  Instead of obtaining assays on 5908 participants, the investigators only had to obtain assays on 1608 (controls in the </a:t>
            </a:r>
            <a:r>
              <a:rPr lang="en-US" altLang="en-US" dirty="0" err="1" smtClean="0"/>
              <a:t>subcohort</a:t>
            </a:r>
            <a:r>
              <a:rPr lang="en-US" altLang="en-US" dirty="0" smtClean="0"/>
              <a:t>)+435 (cases)-112 (cases also in </a:t>
            </a:r>
            <a:r>
              <a:rPr lang="en-US" altLang="en-US" dirty="0" err="1" smtClean="0"/>
              <a:t>subcohort</a:t>
            </a:r>
            <a:r>
              <a:rPr lang="en-US" altLang="en-US" dirty="0" smtClean="0"/>
              <a:t>) =1931.  To have 1931 subjects represent</a:t>
            </a:r>
            <a:r>
              <a:rPr lang="en-US" altLang="en-US" baseline="0" dirty="0" smtClean="0"/>
              <a:t> 5908 is very efficient.</a:t>
            </a:r>
            <a:endParaRPr lang="en-US" dirty="0" smtClean="0"/>
          </a:p>
        </p:txBody>
      </p:sp>
      <p:sp>
        <p:nvSpPr>
          <p:cNvPr id="90115" name="Slide Number Placeholder 3"/>
          <p:cNvSpPr>
            <a:spLocks noGrp="1"/>
          </p:cNvSpPr>
          <p:nvPr>
            <p:ph type="sldNum" sz="quarter" idx="5"/>
          </p:nvPr>
        </p:nvSpPr>
        <p:spPr>
          <a:noFill/>
        </p:spPr>
        <p:txBody>
          <a:bodyPr/>
          <a:lstStyle/>
          <a:p>
            <a:fld id="{33A665C2-1ABB-4C04-A3A7-46FDE52DE472}" type="slidenum">
              <a:rPr lang="en-US" smtClean="0"/>
              <a:pPr/>
              <a:t>27</a:t>
            </a:fld>
            <a:endParaRPr lang="en-US" smtClean="0"/>
          </a:p>
        </p:txBody>
      </p:sp>
    </p:spTree>
    <p:extLst>
      <p:ext uri="{BB962C8B-B14F-4D97-AF65-F5344CB8AC3E}">
        <p14:creationId xmlns:p14="http://schemas.microsoft.com/office/powerpoint/2010/main" val="317647294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1" name="Rectangle 7"/>
          <p:cNvSpPr>
            <a:spLocks noGrp="1" noChangeArrowheads="1"/>
          </p:cNvSpPr>
          <p:nvPr>
            <p:ph type="sldNum" sz="quarter" idx="5"/>
          </p:nvPr>
        </p:nvSpPr>
        <p:spPr>
          <a:noFill/>
        </p:spPr>
        <p:txBody>
          <a:bodyPr/>
          <a:lstStyle/>
          <a:p>
            <a:fld id="{D4951F3F-EF58-4697-AF09-9D9085EF0AE9}" type="slidenum">
              <a:rPr lang="en-US" altLang="en-US" smtClean="0"/>
              <a:pPr/>
              <a:t>28</a:t>
            </a:fld>
            <a:endParaRPr lang="en-US" altLang="en-US" smtClean="0"/>
          </a:p>
        </p:txBody>
      </p:sp>
      <p:sp>
        <p:nvSpPr>
          <p:cNvPr id="92162" name="Rectangle 2"/>
          <p:cNvSpPr>
            <a:spLocks noGrp="1" noRot="1" noChangeAspect="1" noChangeArrowheads="1" noTextEdit="1"/>
          </p:cNvSpPr>
          <p:nvPr>
            <p:ph type="sldImg"/>
          </p:nvPr>
        </p:nvSpPr>
        <p:spPr>
          <a:ln/>
        </p:spPr>
      </p:sp>
      <p:sp>
        <p:nvSpPr>
          <p:cNvPr id="92163" name="Rectangle 3"/>
          <p:cNvSpPr>
            <a:spLocks noGrp="1" noChangeArrowheads="1"/>
          </p:cNvSpPr>
          <p:nvPr>
            <p:ph type="body" idx="1"/>
          </p:nvPr>
        </p:nvSpPr>
        <p:spPr>
          <a:noFill/>
          <a:ln/>
        </p:spPr>
        <p:txBody>
          <a:bodyPr/>
          <a:lstStyle/>
          <a:p>
            <a:r>
              <a:rPr lang="en-US" altLang="en-US" dirty="0" smtClean="0"/>
              <a:t>This particular example was analyzed with a modified version of proportional hazards regression.  The modification takes into account the sampling scheme.  Use of a proportional hazards regression model allows for multivariable adjustment for confounders.  The resulting measure of association is a hazard ratio.  </a:t>
            </a:r>
          </a:p>
        </p:txBody>
      </p:sp>
    </p:spTree>
    <p:extLst>
      <p:ext uri="{BB962C8B-B14F-4D97-AF65-F5344CB8AC3E}">
        <p14:creationId xmlns:p14="http://schemas.microsoft.com/office/powerpoint/2010/main" val="391351883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5" name="Rectangle 7"/>
          <p:cNvSpPr>
            <a:spLocks noGrp="1" noChangeArrowheads="1"/>
          </p:cNvSpPr>
          <p:nvPr>
            <p:ph type="sldNum" sz="quarter" idx="5"/>
          </p:nvPr>
        </p:nvSpPr>
        <p:spPr>
          <a:noFill/>
        </p:spPr>
        <p:txBody>
          <a:bodyPr/>
          <a:lstStyle/>
          <a:p>
            <a:fld id="{A963B834-CAC9-4DF4-88D2-C7966CFDF4E3}" type="slidenum">
              <a:rPr lang="en-US" altLang="en-US" smtClean="0"/>
              <a:pPr/>
              <a:t>29</a:t>
            </a:fld>
            <a:endParaRPr lang="en-US" altLang="en-US" smtClean="0"/>
          </a:p>
        </p:txBody>
      </p:sp>
      <p:sp>
        <p:nvSpPr>
          <p:cNvPr id="210946" name="Rectangle 2"/>
          <p:cNvSpPr>
            <a:spLocks noGrp="1" noRot="1" noChangeAspect="1" noChangeArrowheads="1" noTextEdit="1"/>
          </p:cNvSpPr>
          <p:nvPr>
            <p:ph type="sldImg"/>
          </p:nvPr>
        </p:nvSpPr>
        <p:spPr>
          <a:ln/>
        </p:spPr>
      </p:sp>
      <p:sp>
        <p:nvSpPr>
          <p:cNvPr id="210947" name="Rectangle 3"/>
          <p:cNvSpPr>
            <a:spLocks noGrp="1" noChangeArrowheads="1"/>
          </p:cNvSpPr>
          <p:nvPr>
            <p:ph type="body" idx="1"/>
          </p:nvPr>
        </p:nvSpPr>
        <p:spPr>
          <a:noFill/>
          <a:ln/>
        </p:spPr>
        <p:txBody>
          <a:bodyPr/>
          <a:lstStyle/>
          <a:p>
            <a:r>
              <a:rPr lang="en-US" altLang="en-US" dirty="0" smtClean="0"/>
              <a:t>These results give us more practice of how to display measures of association when the exposure is a continuous variable.  </a:t>
            </a:r>
          </a:p>
          <a:p>
            <a:endParaRPr lang="en-US" altLang="en-US" dirty="0" smtClean="0"/>
          </a:p>
          <a:p>
            <a:r>
              <a:rPr lang="en-US" altLang="en-US" dirty="0" smtClean="0"/>
              <a:t>(Note: authors appropriately reported the results of this case-cohort study as a “relative hazard.”  We prefer hazard ratio, but relative hazard is also clear.)</a:t>
            </a:r>
          </a:p>
          <a:p>
            <a:endParaRPr lang="en-US" altLang="en-US" dirty="0" smtClean="0"/>
          </a:p>
          <a:p>
            <a:r>
              <a:rPr lang="en-US" altLang="en-US" dirty="0" smtClean="0"/>
              <a:t>The authors described vitamin D level, which is natively continuous, in several ways.  One way was to break it into quartiles.  As we described before, with any categorical variable, it is essential to provide the reference category, as the authors have done here.   The 4</a:t>
            </a:r>
            <a:r>
              <a:rPr lang="en-US" altLang="en-US" baseline="30000" dirty="0" smtClean="0"/>
              <a:t>th</a:t>
            </a:r>
            <a:r>
              <a:rPr lang="en-US" altLang="en-US" dirty="0" smtClean="0"/>
              <a:t> quartile is set as the “reference” group or “referent” group, and this reference category is clearly labeled.  Hazard of fracture in other quartiles is compared to the hazard of fracture in the 4</a:t>
            </a:r>
            <a:r>
              <a:rPr lang="en-US" altLang="en-US" baseline="30000" dirty="0" smtClean="0"/>
              <a:t>th</a:t>
            </a:r>
            <a:r>
              <a:rPr lang="en-US" altLang="en-US" dirty="0" smtClean="0"/>
              <a:t> quartile.  For example,</a:t>
            </a:r>
            <a:r>
              <a:rPr lang="en-US" altLang="en-US" baseline="0" dirty="0" smtClean="0"/>
              <a:t> the hazard ratio comparing the 1</a:t>
            </a:r>
            <a:r>
              <a:rPr lang="en-US" altLang="en-US" baseline="30000" dirty="0" smtClean="0"/>
              <a:t>st</a:t>
            </a:r>
            <a:r>
              <a:rPr lang="en-US" altLang="en-US" baseline="0" dirty="0" smtClean="0"/>
              <a:t> quartile of vitamin D to the 4</a:t>
            </a:r>
            <a:r>
              <a:rPr lang="en-US" altLang="en-US" baseline="30000" dirty="0" smtClean="0"/>
              <a:t>th</a:t>
            </a:r>
            <a:r>
              <a:rPr lang="en-US" altLang="en-US" baseline="0" dirty="0" smtClean="0"/>
              <a:t> quartile is 2.36. </a:t>
            </a:r>
            <a:endParaRPr lang="en-US" altLang="en-US" dirty="0" smtClean="0"/>
          </a:p>
          <a:p>
            <a:endParaRPr lang="en-US" altLang="en-US" dirty="0" smtClean="0"/>
          </a:p>
          <a:p>
            <a:endParaRPr lang="en-US" altLang="en-US" dirty="0" smtClean="0"/>
          </a:p>
        </p:txBody>
      </p:sp>
    </p:spTree>
    <p:extLst>
      <p:ext uri="{BB962C8B-B14F-4D97-AF65-F5344CB8AC3E}">
        <p14:creationId xmlns:p14="http://schemas.microsoft.com/office/powerpoint/2010/main" val="25396376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7" name="Rectangle 7"/>
          <p:cNvSpPr>
            <a:spLocks noGrp="1" noChangeArrowheads="1"/>
          </p:cNvSpPr>
          <p:nvPr>
            <p:ph type="sldNum" sz="quarter" idx="5"/>
          </p:nvPr>
        </p:nvSpPr>
        <p:spPr>
          <a:noFill/>
        </p:spPr>
        <p:txBody>
          <a:bodyPr/>
          <a:lstStyle/>
          <a:p>
            <a:fld id="{9B8BB3EF-C949-490B-99F9-28154A6D7331}" type="slidenum">
              <a:rPr lang="en-US" altLang="en-US" smtClean="0"/>
              <a:pPr/>
              <a:t>3</a:t>
            </a:fld>
            <a:endParaRPr lang="en-US" altLang="en-US" smtClean="0"/>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a:noFill/>
          <a:ln/>
        </p:spPr>
        <p:txBody>
          <a:bodyPr/>
          <a:lstStyle/>
          <a:p>
            <a:r>
              <a:rPr lang="en-US" altLang="en-US" dirty="0" smtClean="0"/>
              <a:t>Here’s an example of a case-control study.  The investigators selected about four controls per case (1020 cases to 3728 controls).  </a:t>
            </a:r>
          </a:p>
        </p:txBody>
      </p:sp>
    </p:spTree>
    <p:extLst>
      <p:ext uri="{BB962C8B-B14F-4D97-AF65-F5344CB8AC3E}">
        <p14:creationId xmlns:p14="http://schemas.microsoft.com/office/powerpoint/2010/main" val="262098086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7" name="Rectangle 7"/>
          <p:cNvSpPr>
            <a:spLocks noGrp="1" noChangeArrowheads="1"/>
          </p:cNvSpPr>
          <p:nvPr>
            <p:ph type="sldNum" sz="quarter" idx="5"/>
          </p:nvPr>
        </p:nvSpPr>
        <p:spPr>
          <a:noFill/>
        </p:spPr>
        <p:txBody>
          <a:bodyPr/>
          <a:lstStyle/>
          <a:p>
            <a:fld id="{5FC11499-D599-4A95-B976-CE92D7FE39ED}" type="slidenum">
              <a:rPr lang="en-US" altLang="en-US" smtClean="0"/>
              <a:pPr/>
              <a:t>30</a:t>
            </a:fld>
            <a:endParaRPr lang="en-US" altLang="en-US" smtClean="0"/>
          </a:p>
        </p:txBody>
      </p:sp>
      <p:sp>
        <p:nvSpPr>
          <p:cNvPr id="96258" name="Rectangle 2"/>
          <p:cNvSpPr>
            <a:spLocks noGrp="1" noRot="1" noChangeAspect="1" noChangeArrowheads="1" noTextEdit="1"/>
          </p:cNvSpPr>
          <p:nvPr>
            <p:ph type="sldImg"/>
          </p:nvPr>
        </p:nvSpPr>
        <p:spPr>
          <a:ln/>
        </p:spPr>
      </p:sp>
      <p:sp>
        <p:nvSpPr>
          <p:cNvPr id="96259" name="Rectangle 3"/>
          <p:cNvSpPr>
            <a:spLocks noGrp="1" noChangeArrowheads="1"/>
          </p:cNvSpPr>
          <p:nvPr>
            <p:ph type="body" idx="1"/>
          </p:nvPr>
        </p:nvSpPr>
        <p:spPr>
          <a:noFill/>
          <a:ln/>
        </p:spPr>
        <p:txBody>
          <a:bodyPr/>
          <a:lstStyle/>
          <a:p>
            <a:r>
              <a:rPr lang="en-US" altLang="en-US" smtClean="0"/>
              <a:t>Reporting the exposure-disease association using quartiles of the exposure is an approach that we discussed last week.  In this report the highest quartile of vitamin D is the reference group, assigned a HR of 1.00 (i.e. no association).  The other quartiles of vitamin D are compared to this reference group.  Thus, the hazard ratio for non-spine fracture, comparing those in the first and fourth quartiles, is 1.21.  Or, we could say that “Those in the lowest quartile of serum vitamin D have a rate of non-spine fracture that is 1.21 times as high as those in the highest quartile.” </a:t>
            </a:r>
          </a:p>
          <a:p>
            <a:endParaRPr lang="en-US" altLang="en-US" smtClean="0"/>
          </a:p>
          <a:p>
            <a:endParaRPr lang="en-US" altLang="en-US" smtClean="0"/>
          </a:p>
        </p:txBody>
      </p:sp>
    </p:spTree>
    <p:extLst>
      <p:ext uri="{BB962C8B-B14F-4D97-AF65-F5344CB8AC3E}">
        <p14:creationId xmlns:p14="http://schemas.microsoft.com/office/powerpoint/2010/main" val="215615406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89" name="Rectangle 7"/>
          <p:cNvSpPr>
            <a:spLocks noGrp="1" noChangeArrowheads="1"/>
          </p:cNvSpPr>
          <p:nvPr>
            <p:ph type="sldNum" sz="quarter" idx="5"/>
          </p:nvPr>
        </p:nvSpPr>
        <p:spPr>
          <a:noFill/>
        </p:spPr>
        <p:txBody>
          <a:bodyPr/>
          <a:lstStyle/>
          <a:p>
            <a:fld id="{F28E72CC-1D8D-4FD9-93A2-4539578376E9}" type="slidenum">
              <a:rPr lang="en-US" altLang="en-US" smtClean="0"/>
              <a:pPr/>
              <a:t>31</a:t>
            </a:fld>
            <a:endParaRPr lang="en-US" altLang="en-US" smtClean="0"/>
          </a:p>
        </p:txBody>
      </p:sp>
      <p:sp>
        <p:nvSpPr>
          <p:cNvPr id="217090" name="Rectangle 2"/>
          <p:cNvSpPr>
            <a:spLocks noGrp="1" noRot="1" noChangeAspect="1" noChangeArrowheads="1" noTextEdit="1"/>
          </p:cNvSpPr>
          <p:nvPr>
            <p:ph type="sldImg"/>
          </p:nvPr>
        </p:nvSpPr>
        <p:spPr>
          <a:ln/>
        </p:spPr>
      </p:sp>
      <p:sp>
        <p:nvSpPr>
          <p:cNvPr id="217091" name="Rectangle 3"/>
          <p:cNvSpPr>
            <a:spLocks noGrp="1" noChangeArrowheads="1"/>
          </p:cNvSpPr>
          <p:nvPr>
            <p:ph type="body" idx="1"/>
          </p:nvPr>
        </p:nvSpPr>
        <p:spPr>
          <a:noFill/>
          <a:ln/>
        </p:spPr>
        <p:txBody>
          <a:bodyPr/>
          <a:lstStyle/>
          <a:p>
            <a:r>
              <a:rPr lang="en-US" altLang="en-US" smtClean="0"/>
              <a:t>For a continuous variable, the hazard ratio estimates the association between a 1 unit change in the exposure and the outcome of interest. </a:t>
            </a:r>
          </a:p>
          <a:p>
            <a:endParaRPr lang="en-US" altLang="en-US" smtClean="0"/>
          </a:p>
          <a:p>
            <a:r>
              <a:rPr lang="en-US" altLang="en-US" smtClean="0"/>
              <a:t>How do we interpret the other results?  “per SD” and “per 10 ng/ml”? Per SD stands for “per standard deviation.”  In this case the SD is 7.9 ng/ml, and the hazard ratio of 1.07 is for a 7.9 ng/ml decrease in vitamin D.  The HR of 1.11 is for a 10 ng/ml decrease in vitamin D.  This HR could be described as “The rate of non-spine fracture is 1.11 times as high for each 10 ng/ml decrease in vitamin D.”   </a:t>
            </a:r>
          </a:p>
          <a:p>
            <a:endParaRPr lang="en-US" altLang="en-US" smtClean="0"/>
          </a:p>
          <a:p>
            <a:endParaRPr lang="en-US" altLang="en-US" smtClean="0"/>
          </a:p>
        </p:txBody>
      </p:sp>
    </p:spTree>
    <p:extLst>
      <p:ext uri="{BB962C8B-B14F-4D97-AF65-F5344CB8AC3E}">
        <p14:creationId xmlns:p14="http://schemas.microsoft.com/office/powerpoint/2010/main" val="10067976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3" name="Rectangle 7"/>
          <p:cNvSpPr>
            <a:spLocks noGrp="1" noChangeArrowheads="1"/>
          </p:cNvSpPr>
          <p:nvPr>
            <p:ph type="sldNum" sz="quarter" idx="5"/>
          </p:nvPr>
        </p:nvSpPr>
        <p:spPr>
          <a:noFill/>
        </p:spPr>
        <p:txBody>
          <a:bodyPr/>
          <a:lstStyle/>
          <a:p>
            <a:fld id="{293EA637-1CE1-47DA-BF59-ABFCAB565227}" type="slidenum">
              <a:rPr lang="en-US" altLang="en-US" smtClean="0"/>
              <a:pPr/>
              <a:t>32</a:t>
            </a:fld>
            <a:endParaRPr lang="en-US" altLang="en-US" smtClean="0"/>
          </a:p>
        </p:txBody>
      </p:sp>
      <p:sp>
        <p:nvSpPr>
          <p:cNvPr id="100354" name="Rectangle 2"/>
          <p:cNvSpPr>
            <a:spLocks noGrp="1" noRot="1" noChangeAspect="1" noChangeArrowheads="1" noTextEdit="1"/>
          </p:cNvSpPr>
          <p:nvPr>
            <p:ph type="sldImg"/>
          </p:nvPr>
        </p:nvSpPr>
        <p:spPr>
          <a:ln/>
        </p:spPr>
      </p:sp>
      <p:sp>
        <p:nvSpPr>
          <p:cNvPr id="100355" name="Rectangle 3"/>
          <p:cNvSpPr>
            <a:spLocks noGrp="1" noChangeArrowheads="1"/>
          </p:cNvSpPr>
          <p:nvPr>
            <p:ph type="body" idx="1"/>
          </p:nvPr>
        </p:nvSpPr>
        <p:spPr>
          <a:noFill/>
          <a:ln/>
        </p:spPr>
        <p:txBody>
          <a:bodyPr/>
          <a:lstStyle/>
          <a:p>
            <a:r>
              <a:rPr lang="en-US" altLang="en-US" dirty="0" smtClean="0"/>
              <a:t>Although the case-cohort design is very powerful, it is important in designing these studies to have an up-to-date assessment of the state of the cohort archives for the materials essential to the study.  It may not be possible to obtain a random sample of the baseline cohort because of practical constraints.  For example, specimens may not have been stored, or may have become corrupted, for some of the participants.  One</a:t>
            </a:r>
            <a:r>
              <a:rPr lang="en-US" altLang="en-US" baseline="0" dirty="0" smtClean="0"/>
              <a:t> n</a:t>
            </a:r>
            <a:r>
              <a:rPr lang="en-US" altLang="en-US" dirty="0" smtClean="0"/>
              <a:t>eed to know if these</a:t>
            </a:r>
            <a:r>
              <a:rPr lang="en-US" altLang="en-US" baseline="0" dirty="0" smtClean="0"/>
              <a:t> losses of specimens (or images, etc.) was random or not.</a:t>
            </a:r>
            <a:r>
              <a:rPr lang="en-US" altLang="en-US" dirty="0" smtClean="0"/>
              <a:t>  Or, a more likely source of bias, stored specimens may have been used up</a:t>
            </a:r>
            <a:r>
              <a:rPr lang="en-US" altLang="en-US" baseline="0" dirty="0" smtClean="0"/>
              <a:t> </a:t>
            </a:r>
            <a:r>
              <a:rPr lang="en-US" altLang="en-US" dirty="0" smtClean="0"/>
              <a:t>for previous case-control studies that oversampled particular groups of subjects.</a:t>
            </a:r>
          </a:p>
        </p:txBody>
      </p:sp>
    </p:spTree>
    <p:extLst>
      <p:ext uri="{BB962C8B-B14F-4D97-AF65-F5344CB8AC3E}">
        <p14:creationId xmlns:p14="http://schemas.microsoft.com/office/powerpoint/2010/main" val="49006593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1" name="Rectangle 7"/>
          <p:cNvSpPr>
            <a:spLocks noGrp="1" noChangeArrowheads="1"/>
          </p:cNvSpPr>
          <p:nvPr>
            <p:ph type="sldNum" sz="quarter" idx="5"/>
          </p:nvPr>
        </p:nvSpPr>
        <p:spPr>
          <a:noFill/>
        </p:spPr>
        <p:txBody>
          <a:bodyPr/>
          <a:lstStyle/>
          <a:p>
            <a:fld id="{162CC328-F816-47AA-B44C-E0509E7F57AE}" type="slidenum">
              <a:rPr lang="en-US" altLang="en-US" smtClean="0"/>
              <a:pPr/>
              <a:t>34</a:t>
            </a:fld>
            <a:endParaRPr lang="en-US" altLang="en-US" smtClean="0"/>
          </a:p>
        </p:txBody>
      </p:sp>
      <p:sp>
        <p:nvSpPr>
          <p:cNvPr id="102402" name="Rectangle 2"/>
          <p:cNvSpPr>
            <a:spLocks noGrp="1" noRot="1" noChangeAspect="1" noChangeArrowheads="1" noTextEdit="1"/>
          </p:cNvSpPr>
          <p:nvPr>
            <p:ph type="sldImg"/>
          </p:nvPr>
        </p:nvSpPr>
        <p:spPr>
          <a:ln/>
        </p:spPr>
      </p:sp>
      <p:sp>
        <p:nvSpPr>
          <p:cNvPr id="102403" name="Rectangle 3"/>
          <p:cNvSpPr>
            <a:spLocks noGrp="1" noChangeArrowheads="1"/>
          </p:cNvSpPr>
          <p:nvPr>
            <p:ph type="body" idx="1"/>
          </p:nvPr>
        </p:nvSpPr>
        <p:spPr>
          <a:noFill/>
          <a:ln/>
        </p:spPr>
        <p:txBody>
          <a:bodyPr/>
          <a:lstStyle/>
          <a:p>
            <a:r>
              <a:rPr lang="en-US" altLang="en-US" smtClean="0"/>
              <a:t>What if we are interested in estimating a rate ratio from a case-control study and cannot do case-cohort sampling.  </a:t>
            </a:r>
          </a:p>
        </p:txBody>
      </p:sp>
    </p:spTree>
    <p:extLst>
      <p:ext uri="{BB962C8B-B14F-4D97-AF65-F5344CB8AC3E}">
        <p14:creationId xmlns:p14="http://schemas.microsoft.com/office/powerpoint/2010/main" val="2408525818"/>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49" name="Rectangle 7"/>
          <p:cNvSpPr>
            <a:spLocks noGrp="1" noChangeArrowheads="1"/>
          </p:cNvSpPr>
          <p:nvPr>
            <p:ph type="sldNum" sz="quarter" idx="5"/>
          </p:nvPr>
        </p:nvSpPr>
        <p:spPr>
          <a:noFill/>
        </p:spPr>
        <p:txBody>
          <a:bodyPr/>
          <a:lstStyle/>
          <a:p>
            <a:fld id="{B3730063-8B4E-4995-9BAA-3B5EB07D8655}" type="slidenum">
              <a:rPr lang="en-US" altLang="en-US" smtClean="0"/>
              <a:pPr/>
              <a:t>35</a:t>
            </a:fld>
            <a:endParaRPr lang="en-US" altLang="en-US" smtClean="0"/>
          </a:p>
        </p:txBody>
      </p:sp>
      <p:sp>
        <p:nvSpPr>
          <p:cNvPr id="104450" name="Rectangle 2"/>
          <p:cNvSpPr>
            <a:spLocks noGrp="1" noRot="1" noChangeAspect="1" noChangeArrowheads="1" noTextEdit="1"/>
          </p:cNvSpPr>
          <p:nvPr>
            <p:ph type="sldImg"/>
          </p:nvPr>
        </p:nvSpPr>
        <p:spPr>
          <a:ln/>
        </p:spPr>
      </p:sp>
      <p:sp>
        <p:nvSpPr>
          <p:cNvPr id="104451" name="Rectangle 3"/>
          <p:cNvSpPr>
            <a:spLocks noGrp="1" noChangeArrowheads="1"/>
          </p:cNvSpPr>
          <p:nvPr>
            <p:ph type="body" idx="1"/>
          </p:nvPr>
        </p:nvSpPr>
        <p:spPr>
          <a:noFill/>
          <a:ln/>
        </p:spPr>
        <p:txBody>
          <a:bodyPr/>
          <a:lstStyle/>
          <a:p>
            <a:r>
              <a:rPr lang="en-US" altLang="en-US" dirty="0" smtClean="0"/>
              <a:t>This is particularly an issue in a dynamic cohort where there is no time zero to sample. </a:t>
            </a:r>
          </a:p>
        </p:txBody>
      </p:sp>
    </p:spTree>
    <p:extLst>
      <p:ext uri="{BB962C8B-B14F-4D97-AF65-F5344CB8AC3E}">
        <p14:creationId xmlns:p14="http://schemas.microsoft.com/office/powerpoint/2010/main" val="1943118616"/>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7" name="Rectangle 2"/>
          <p:cNvSpPr>
            <a:spLocks noGrp="1" noRot="1" noChangeAspect="1" noChangeArrowheads="1" noTextEdit="1"/>
          </p:cNvSpPr>
          <p:nvPr>
            <p:ph type="sldImg"/>
          </p:nvPr>
        </p:nvSpPr>
        <p:spPr>
          <a:xfrm>
            <a:off x="1143000" y="685800"/>
            <a:ext cx="4572000" cy="3429000"/>
          </a:xfrm>
          <a:ln/>
        </p:spPr>
      </p:sp>
      <p:sp>
        <p:nvSpPr>
          <p:cNvPr id="198658" name="Rectangle 3"/>
          <p:cNvSpPr>
            <a:spLocks noGrp="1" noChangeArrowheads="1"/>
          </p:cNvSpPr>
          <p:nvPr>
            <p:ph type="body" idx="1"/>
          </p:nvPr>
        </p:nvSpPr>
        <p:spPr>
          <a:noFill/>
          <a:ln/>
        </p:spPr>
        <p:txBody>
          <a:bodyPr/>
          <a:lstStyle/>
          <a:p>
            <a:r>
              <a:rPr lang="en-US" sz="1200" dirty="0" smtClean="0"/>
              <a:t>Schematic</a:t>
            </a:r>
            <a:r>
              <a:rPr lang="en-US" sz="1200" baseline="0" dirty="0" smtClean="0"/>
              <a:t> of dynamic cohort to illustrate that we cannot identify a baseline for a dynamic cohort because new members are coming in.  In a dynamic cohort, we cannot identify a random sample of the baseline cohort, so it is not possible to use case-cohort sampling.  Instead, in a dynamic cohort we can obtain an estimate of the rate ratio.</a:t>
            </a:r>
            <a:endParaRPr lang="en-US" sz="1200" dirty="0"/>
          </a:p>
        </p:txBody>
      </p:sp>
    </p:spTree>
    <p:extLst>
      <p:ext uri="{BB962C8B-B14F-4D97-AF65-F5344CB8AC3E}">
        <p14:creationId xmlns:p14="http://schemas.microsoft.com/office/powerpoint/2010/main" val="1799280595"/>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7"/>
          <p:cNvSpPr>
            <a:spLocks noGrp="1" noChangeArrowheads="1"/>
          </p:cNvSpPr>
          <p:nvPr>
            <p:ph type="sldNum" sz="quarter" idx="5"/>
          </p:nvPr>
        </p:nvSpPr>
        <p:spPr>
          <a:noFill/>
        </p:spPr>
        <p:txBody>
          <a:bodyPr/>
          <a:lstStyle/>
          <a:p>
            <a:fld id="{364F75CB-E133-4C9C-9469-18469B505DC9}" type="slidenum">
              <a:rPr lang="en-US" altLang="en-US" smtClean="0"/>
              <a:pPr/>
              <a:t>37</a:t>
            </a:fld>
            <a:endParaRPr lang="en-US" altLang="en-US" smtClean="0"/>
          </a:p>
        </p:txBody>
      </p:sp>
      <p:sp>
        <p:nvSpPr>
          <p:cNvPr id="106498" name="Rectangle 2"/>
          <p:cNvSpPr>
            <a:spLocks noGrp="1" noRot="1" noChangeAspect="1" noChangeArrowheads="1" noTextEdit="1"/>
          </p:cNvSpPr>
          <p:nvPr>
            <p:ph type="sldImg"/>
          </p:nvPr>
        </p:nvSpPr>
        <p:spPr>
          <a:ln/>
        </p:spPr>
      </p:sp>
      <p:sp>
        <p:nvSpPr>
          <p:cNvPr id="106499" name="Rectangle 3"/>
          <p:cNvSpPr>
            <a:spLocks noGrp="1" noChangeArrowheads="1"/>
          </p:cNvSpPr>
          <p:nvPr>
            <p:ph type="body" idx="1"/>
          </p:nvPr>
        </p:nvSpPr>
        <p:spPr>
          <a:noFill/>
          <a:ln/>
        </p:spPr>
        <p:txBody>
          <a:bodyPr/>
          <a:lstStyle/>
          <a:p>
            <a:r>
              <a:rPr lang="en-US" altLang="en-US" dirty="0" smtClean="0"/>
              <a:t>The first concept is to remember that when we talk about rates, we are talking about person-time and when we talk about measures of association we are talking about looking at incidence rates within the groups of exposed and unexposed persons.  To calculate the risk ratio in a case-control setting we needed to get an unbiased estimate of the proportion of persons with and without the exposure at cohort baseline.  For the rate ratio, we need an analogous estimate of exposed and unexposed person-time.</a:t>
            </a:r>
          </a:p>
        </p:txBody>
      </p:sp>
    </p:spTree>
    <p:extLst>
      <p:ext uri="{BB962C8B-B14F-4D97-AF65-F5344CB8AC3E}">
        <p14:creationId xmlns:p14="http://schemas.microsoft.com/office/powerpoint/2010/main" val="856063840"/>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Rectangle 7"/>
          <p:cNvSpPr>
            <a:spLocks noGrp="1" noChangeArrowheads="1"/>
          </p:cNvSpPr>
          <p:nvPr>
            <p:ph type="sldNum" sz="quarter" idx="5"/>
          </p:nvPr>
        </p:nvSpPr>
        <p:spPr>
          <a:noFill/>
        </p:spPr>
        <p:txBody>
          <a:bodyPr/>
          <a:lstStyle/>
          <a:p>
            <a:fld id="{E5D2D34A-D42B-4773-8246-74FD819BACA0}" type="slidenum">
              <a:rPr lang="en-US" altLang="en-US" smtClean="0"/>
              <a:pPr/>
              <a:t>38</a:t>
            </a:fld>
            <a:endParaRPr lang="en-US" altLang="en-US" smtClean="0"/>
          </a:p>
        </p:txBody>
      </p:sp>
      <p:sp>
        <p:nvSpPr>
          <p:cNvPr id="109570" name="Rectangle 2"/>
          <p:cNvSpPr>
            <a:spLocks noGrp="1" noRot="1" noChangeAspect="1" noChangeArrowheads="1" noTextEdit="1"/>
          </p:cNvSpPr>
          <p:nvPr>
            <p:ph type="sldImg"/>
          </p:nvPr>
        </p:nvSpPr>
        <p:spPr>
          <a:ln/>
        </p:spPr>
      </p:sp>
      <p:sp>
        <p:nvSpPr>
          <p:cNvPr id="109571" name="Rectangle 3"/>
          <p:cNvSpPr>
            <a:spLocks noGrp="1" noChangeArrowheads="1"/>
          </p:cNvSpPr>
          <p:nvPr>
            <p:ph type="body" idx="1"/>
          </p:nvPr>
        </p:nvSpPr>
        <p:spPr>
          <a:noFill/>
          <a:ln/>
        </p:spPr>
        <p:txBody>
          <a:bodyPr/>
          <a:lstStyle/>
          <a:p>
            <a:r>
              <a:rPr lang="en-US" altLang="en-US" smtClean="0"/>
              <a:t>This just does the same algebra we have seen in manipulating the form of the risk ratio for the rate ratio to isolate the crucial proportion we need to estimate in order to get the rate ratio.</a:t>
            </a:r>
          </a:p>
        </p:txBody>
      </p:sp>
    </p:spTree>
    <p:extLst>
      <p:ext uri="{BB962C8B-B14F-4D97-AF65-F5344CB8AC3E}">
        <p14:creationId xmlns:p14="http://schemas.microsoft.com/office/powerpoint/2010/main" val="2879293221"/>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Rectangle 7"/>
          <p:cNvSpPr>
            <a:spLocks noGrp="1" noChangeArrowheads="1"/>
          </p:cNvSpPr>
          <p:nvPr>
            <p:ph type="sldNum" sz="quarter" idx="5"/>
          </p:nvPr>
        </p:nvSpPr>
        <p:spPr>
          <a:noFill/>
        </p:spPr>
        <p:txBody>
          <a:bodyPr/>
          <a:lstStyle/>
          <a:p>
            <a:fld id="{AC7912DE-F1DC-4FD2-BCA9-666EBA3392A4}" type="slidenum">
              <a:rPr lang="en-US" altLang="en-US" smtClean="0"/>
              <a:pPr/>
              <a:t>39</a:t>
            </a:fld>
            <a:endParaRPr lang="en-US" altLang="en-US" smtClean="0"/>
          </a:p>
        </p:txBody>
      </p:sp>
      <p:sp>
        <p:nvSpPr>
          <p:cNvPr id="111618" name="Rectangle 2"/>
          <p:cNvSpPr>
            <a:spLocks noGrp="1" noRot="1" noChangeAspect="1" noChangeArrowheads="1" noTextEdit="1"/>
          </p:cNvSpPr>
          <p:nvPr>
            <p:ph type="sldImg"/>
          </p:nvPr>
        </p:nvSpPr>
        <p:spPr>
          <a:ln/>
        </p:spPr>
      </p:sp>
      <p:sp>
        <p:nvSpPr>
          <p:cNvPr id="111619" name="Rectangle 3"/>
          <p:cNvSpPr>
            <a:spLocks noGrp="1" noChangeArrowheads="1"/>
          </p:cNvSpPr>
          <p:nvPr>
            <p:ph type="body" idx="1"/>
          </p:nvPr>
        </p:nvSpPr>
        <p:spPr>
          <a:noFill/>
          <a:ln/>
        </p:spPr>
        <p:txBody>
          <a:bodyPr/>
          <a:lstStyle/>
          <a:p>
            <a:r>
              <a:rPr lang="en-US" altLang="en-US" dirty="0" smtClean="0"/>
              <a:t>In a cohort study, we calculate the rate in the exposed and the rate in the unexposed, to form the rate ratio.  In</a:t>
            </a:r>
            <a:r>
              <a:rPr lang="en-US" altLang="en-US" baseline="0" dirty="0" smtClean="0"/>
              <a:t> case-control design, we have E1 and E0.  We do not have N1T1 or N0T0, but we can estimate the ratio of the exposed and unexposed person-time using incidence density sampling.</a:t>
            </a:r>
            <a:endParaRPr lang="en-US" altLang="en-US" dirty="0" smtClean="0"/>
          </a:p>
        </p:txBody>
      </p:sp>
    </p:spTree>
    <p:extLst>
      <p:ext uri="{BB962C8B-B14F-4D97-AF65-F5344CB8AC3E}">
        <p14:creationId xmlns:p14="http://schemas.microsoft.com/office/powerpoint/2010/main" val="964751806"/>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5" name="Rectangle 7"/>
          <p:cNvSpPr>
            <a:spLocks noGrp="1" noChangeArrowheads="1"/>
          </p:cNvSpPr>
          <p:nvPr>
            <p:ph type="sldNum" sz="quarter" idx="5"/>
          </p:nvPr>
        </p:nvSpPr>
        <p:spPr>
          <a:noFill/>
        </p:spPr>
        <p:txBody>
          <a:bodyPr/>
          <a:lstStyle/>
          <a:p>
            <a:fld id="{AEA0849C-3E55-4AC0-ABE1-4846EDD47B7D}" type="slidenum">
              <a:rPr lang="en-US" altLang="en-US" smtClean="0"/>
              <a:pPr/>
              <a:t>40</a:t>
            </a:fld>
            <a:endParaRPr lang="en-US" altLang="en-US" smtClean="0"/>
          </a:p>
        </p:txBody>
      </p:sp>
      <p:sp>
        <p:nvSpPr>
          <p:cNvPr id="113666" name="Rectangle 2"/>
          <p:cNvSpPr>
            <a:spLocks noGrp="1" noRot="1" noChangeAspect="1" noChangeArrowheads="1" noTextEdit="1"/>
          </p:cNvSpPr>
          <p:nvPr>
            <p:ph type="sldImg"/>
          </p:nvPr>
        </p:nvSpPr>
        <p:spPr>
          <a:ln/>
        </p:spPr>
      </p:sp>
      <p:sp>
        <p:nvSpPr>
          <p:cNvPr id="113667" name="Rectangle 3"/>
          <p:cNvSpPr>
            <a:spLocks noGrp="1" noChangeArrowheads="1"/>
          </p:cNvSpPr>
          <p:nvPr>
            <p:ph type="body" idx="1"/>
          </p:nvPr>
        </p:nvSpPr>
        <p:spPr>
          <a:noFill/>
          <a:ln/>
        </p:spPr>
        <p:txBody>
          <a:bodyPr/>
          <a:lstStyle/>
          <a:p>
            <a:r>
              <a:rPr lang="en-US" altLang="en-US" dirty="0" smtClean="0"/>
              <a:t>A case-control study with incidence density sampling gives an odds ratio that estimates the rate ratio because the sampling method is based on person-time of exposure.  Every time a case is diagnosed the person-time of the subjects at risk in the underlying study base</a:t>
            </a:r>
            <a:r>
              <a:rPr lang="en-US" altLang="en-US" baseline="0" dirty="0" smtClean="0"/>
              <a:t> (the underlying cohort)</a:t>
            </a:r>
            <a:r>
              <a:rPr lang="en-US" altLang="en-US" dirty="0" smtClean="0"/>
              <a:t> is sampled randomly.</a:t>
            </a:r>
          </a:p>
        </p:txBody>
      </p:sp>
    </p:spTree>
    <p:extLst>
      <p:ext uri="{BB962C8B-B14F-4D97-AF65-F5344CB8AC3E}">
        <p14:creationId xmlns:p14="http://schemas.microsoft.com/office/powerpoint/2010/main" val="11433367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p:spPr>
        <p:txBody>
          <a:bodyPr/>
          <a:lstStyle/>
          <a:p>
            <a:fld id="{3FA1EB0E-6562-46B7-97CB-689DD3EE1AB3}" type="slidenum">
              <a:rPr lang="en-US" altLang="en-US" smtClean="0"/>
              <a:pPr/>
              <a:t>4</a:t>
            </a:fld>
            <a:endParaRPr lang="en-US" altLang="en-US" smtClean="0"/>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p:spPr>
        <p:txBody>
          <a:bodyPr/>
          <a:lstStyle/>
          <a:p>
            <a:r>
              <a:rPr lang="en-US" altLang="en-US" smtClean="0"/>
              <a:t>If we try to estimate fracture “probability” in the exposed, it appears to be 0.25.  But, this number does not make sense.  We can alter it simply by changing the number of controls for the study.</a:t>
            </a:r>
          </a:p>
        </p:txBody>
      </p:sp>
    </p:spTree>
    <p:extLst>
      <p:ext uri="{BB962C8B-B14F-4D97-AF65-F5344CB8AC3E}">
        <p14:creationId xmlns:p14="http://schemas.microsoft.com/office/powerpoint/2010/main" val="311083461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3" name="Rectangle 7"/>
          <p:cNvSpPr>
            <a:spLocks noGrp="1" noChangeArrowheads="1"/>
          </p:cNvSpPr>
          <p:nvPr>
            <p:ph type="sldNum" sz="quarter" idx="5"/>
          </p:nvPr>
        </p:nvSpPr>
        <p:spPr>
          <a:noFill/>
        </p:spPr>
        <p:txBody>
          <a:bodyPr/>
          <a:lstStyle/>
          <a:p>
            <a:fld id="{5BA6C33B-E3D1-4643-8AD4-CEBC54CECACA}" type="slidenum">
              <a:rPr lang="en-US" altLang="en-US" smtClean="0"/>
              <a:pPr/>
              <a:t>41</a:t>
            </a:fld>
            <a:endParaRPr lang="en-US" altLang="en-US" smtClean="0"/>
          </a:p>
        </p:txBody>
      </p:sp>
      <p:sp>
        <p:nvSpPr>
          <p:cNvPr id="115714" name="Rectangle 2"/>
          <p:cNvSpPr>
            <a:spLocks noGrp="1" noRot="1" noChangeAspect="1" noChangeArrowheads="1" noTextEdit="1"/>
          </p:cNvSpPr>
          <p:nvPr>
            <p:ph type="sldImg"/>
          </p:nvPr>
        </p:nvSpPr>
        <p:spPr>
          <a:ln/>
        </p:spPr>
      </p:sp>
      <p:sp>
        <p:nvSpPr>
          <p:cNvPr id="115715" name="Rectangle 3"/>
          <p:cNvSpPr>
            <a:spLocks noGrp="1" noChangeArrowheads="1"/>
          </p:cNvSpPr>
          <p:nvPr>
            <p:ph type="body" idx="1"/>
          </p:nvPr>
        </p:nvSpPr>
        <p:spPr>
          <a:noFill/>
          <a:ln/>
        </p:spPr>
        <p:txBody>
          <a:bodyPr/>
          <a:lstStyle/>
          <a:p>
            <a:r>
              <a:rPr lang="en-US" altLang="en-US" dirty="0" smtClean="0"/>
              <a:t>In incidence density sampling, controls are matched to cases on the time</a:t>
            </a:r>
            <a:r>
              <a:rPr lang="en-US" altLang="en-US" baseline="0" dirty="0" smtClean="0"/>
              <a:t> at risk.  In fixed cohorts, this is follow-up time.  In a dynamic cohort, which we will discuss in later slides, calendar time is used.</a:t>
            </a:r>
          </a:p>
          <a:p>
            <a:endParaRPr lang="en-US" altLang="en-US" baseline="0" dirty="0" smtClean="0"/>
          </a:p>
          <a:p>
            <a:r>
              <a:rPr lang="en-US" altLang="en-US" baseline="0" dirty="0" smtClean="0"/>
              <a:t>This approach allows us to sample </a:t>
            </a:r>
            <a:r>
              <a:rPr lang="en-US" altLang="en-US" i="1" baseline="0" dirty="0" smtClean="0"/>
              <a:t>person-time.  </a:t>
            </a:r>
            <a:r>
              <a:rPr lang="en-US" altLang="en-US" i="0" baseline="0" dirty="0" smtClean="0"/>
              <a:t>In contrast, in the previous design that we discussed - obtaining a random sample at baseline, </a:t>
            </a:r>
            <a:r>
              <a:rPr lang="en-US" altLang="en-US" i="1" baseline="0" dirty="0" smtClean="0"/>
              <a:t> </a:t>
            </a:r>
            <a:r>
              <a:rPr lang="en-US" altLang="en-US" i="0" baseline="0" dirty="0" smtClean="0"/>
              <a:t>we were sampling from the participants without regard to </a:t>
            </a:r>
            <a:r>
              <a:rPr lang="en-US" altLang="en-US" i="0" baseline="0" dirty="0" err="1" smtClean="0"/>
              <a:t>followup</a:t>
            </a:r>
            <a:r>
              <a:rPr lang="en-US" altLang="en-US" i="0" baseline="0" dirty="0" smtClean="0"/>
              <a:t> time.</a:t>
            </a:r>
          </a:p>
          <a:p>
            <a:endParaRPr lang="en-US" altLang="en-US" i="0" baseline="0" dirty="0" smtClean="0"/>
          </a:p>
          <a:p>
            <a:r>
              <a:rPr lang="en-US" altLang="en-US" dirty="0" smtClean="0"/>
              <a:t>As with the case-cohort design, someone who is a control can later become a case but this should not be seen as a problem.  Additionally, someone who is a control at one time point can be sampled as a control at a subsequent</a:t>
            </a:r>
            <a:r>
              <a:rPr lang="en-US" altLang="en-US" baseline="0" dirty="0" smtClean="0"/>
              <a:t> time point.  </a:t>
            </a:r>
            <a:endParaRPr lang="en-US" altLang="en-US" dirty="0" smtClean="0"/>
          </a:p>
        </p:txBody>
      </p:sp>
    </p:spTree>
    <p:extLst>
      <p:ext uri="{BB962C8B-B14F-4D97-AF65-F5344CB8AC3E}">
        <p14:creationId xmlns:p14="http://schemas.microsoft.com/office/powerpoint/2010/main" val="241184372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7" name="Rectangle 2"/>
          <p:cNvSpPr>
            <a:spLocks noGrp="1" noRot="1" noChangeAspect="1" noChangeArrowheads="1" noTextEdit="1"/>
          </p:cNvSpPr>
          <p:nvPr>
            <p:ph type="sldImg"/>
          </p:nvPr>
        </p:nvSpPr>
        <p:spPr>
          <a:ln/>
        </p:spPr>
      </p:sp>
      <p:sp>
        <p:nvSpPr>
          <p:cNvPr id="86018" name="Rectangle 3"/>
          <p:cNvSpPr>
            <a:spLocks noGrp="1" noChangeArrowheads="1"/>
          </p:cNvSpPr>
          <p:nvPr>
            <p:ph type="body" idx="1"/>
          </p:nvPr>
        </p:nvSpPr>
        <p:spPr>
          <a:noFill/>
          <a:ln/>
        </p:spPr>
        <p:txBody>
          <a:bodyPr/>
          <a:lstStyle/>
          <a:p>
            <a:r>
              <a:rPr lang="en-US" altLang="en-US" sz="1000" dirty="0" smtClean="0"/>
              <a:t>The schematic illustrates how matching on follow-up time would be sampling the person-time follow-up of the cohort as time progresses.  Imagine ending the study after the first event occurs.  A random sample of those still at risk at that time will give a ratio of exposed and unexposed person-time that is the same as the ratio obtained using everyone in the cohort at that time point (give or take random sampling error).  The same reasoning applies to each subsequent event.  The average of all these person-time ratios is</a:t>
            </a:r>
            <a:r>
              <a:rPr lang="en-US" altLang="en-US" sz="1000" baseline="0" dirty="0" smtClean="0"/>
              <a:t> an unbiased estimate of the ratio of exposed vs unexposed person-time if the entire cohort was measured. </a:t>
            </a:r>
            <a:endParaRPr lang="en-US" altLang="en-US" sz="1000" dirty="0" smtClean="0"/>
          </a:p>
          <a:p>
            <a:endParaRPr lang="en-US" sz="1000" dirty="0" smtClean="0"/>
          </a:p>
          <a:p>
            <a:endParaRPr lang="en-US" sz="1000" dirty="0" smtClean="0"/>
          </a:p>
        </p:txBody>
      </p:sp>
    </p:spTree>
    <p:extLst>
      <p:ext uri="{BB962C8B-B14F-4D97-AF65-F5344CB8AC3E}">
        <p14:creationId xmlns:p14="http://schemas.microsoft.com/office/powerpoint/2010/main" val="3785522221"/>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Rot="1" noChangeAspect="1" noChangeArrowheads="1" noTextEdit="1"/>
          </p:cNvSpPr>
          <p:nvPr>
            <p:ph type="sldImg"/>
          </p:nvPr>
        </p:nvSpPr>
        <p:spPr>
          <a:ln/>
        </p:spPr>
      </p:sp>
      <p:sp>
        <p:nvSpPr>
          <p:cNvPr id="106498" name="Rectangle 3"/>
          <p:cNvSpPr>
            <a:spLocks noGrp="1" noChangeArrowheads="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sz="1000" dirty="0" smtClean="0"/>
              <a:t>This is incidence density</a:t>
            </a:r>
            <a:r>
              <a:rPr lang="en-US" altLang="en-US" sz="1000" baseline="0" dirty="0" smtClean="0"/>
              <a:t> sampling in a dynamic cohort.  This gives an unbiased estimate of the ratio of exposed and unexposed person-time similar to incidence density sampling in a fixed cohort.</a:t>
            </a:r>
            <a:endParaRPr lang="en-US" altLang="en-US" sz="1000" dirty="0" smtClean="0"/>
          </a:p>
          <a:p>
            <a:endParaRPr lang="en-US" sz="1000" dirty="0" smtClean="0"/>
          </a:p>
        </p:txBody>
      </p:sp>
    </p:spTree>
    <p:extLst>
      <p:ext uri="{BB962C8B-B14F-4D97-AF65-F5344CB8AC3E}">
        <p14:creationId xmlns:p14="http://schemas.microsoft.com/office/powerpoint/2010/main" val="321963437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1" name="Rectangle 7"/>
          <p:cNvSpPr>
            <a:spLocks noGrp="1" noChangeArrowheads="1"/>
          </p:cNvSpPr>
          <p:nvPr>
            <p:ph type="sldNum" sz="quarter" idx="5"/>
          </p:nvPr>
        </p:nvSpPr>
        <p:spPr>
          <a:noFill/>
        </p:spPr>
        <p:txBody>
          <a:bodyPr/>
          <a:lstStyle/>
          <a:p>
            <a:fld id="{2A2C7FAF-342F-422C-8376-737BE7811415}" type="slidenum">
              <a:rPr lang="en-US" altLang="en-US" smtClean="0"/>
              <a:pPr/>
              <a:t>44</a:t>
            </a:fld>
            <a:endParaRPr lang="en-US" altLang="en-US" smtClean="0"/>
          </a:p>
        </p:txBody>
      </p:sp>
      <p:sp>
        <p:nvSpPr>
          <p:cNvPr id="128002" name="Rectangle 2"/>
          <p:cNvSpPr>
            <a:spLocks noGrp="1" noRot="1" noChangeAspect="1" noChangeArrowheads="1" noTextEdit="1"/>
          </p:cNvSpPr>
          <p:nvPr>
            <p:ph type="sldImg"/>
          </p:nvPr>
        </p:nvSpPr>
        <p:spPr>
          <a:ln/>
        </p:spPr>
      </p:sp>
      <p:sp>
        <p:nvSpPr>
          <p:cNvPr id="128003" name="Rectangle 3"/>
          <p:cNvSpPr>
            <a:spLocks noGrp="1" noChangeArrowheads="1"/>
          </p:cNvSpPr>
          <p:nvPr>
            <p:ph type="body" idx="1"/>
          </p:nvPr>
        </p:nvSpPr>
        <p:spPr>
          <a:noFill/>
          <a:ln/>
        </p:spPr>
        <p:txBody>
          <a:bodyPr/>
          <a:lstStyle/>
          <a:p>
            <a:r>
              <a:rPr lang="en-US" altLang="en-US" dirty="0" smtClean="0"/>
              <a:t>This is an example of a study using incidence</a:t>
            </a:r>
            <a:r>
              <a:rPr lang="en-US" altLang="en-US" baseline="0" dirty="0" smtClean="0"/>
              <a:t> </a:t>
            </a:r>
            <a:r>
              <a:rPr lang="en-US" altLang="en-US" dirty="0" smtClean="0"/>
              <a:t>density sampling in a dynamic cohort.  Matching on calendar date tells you that they used incidence density sampling.  The study was carried out in a primary study base, a geographical region of Germany. </a:t>
            </a:r>
            <a:r>
              <a:rPr lang="en-US" altLang="en-US" baseline="0" dirty="0" smtClean="0"/>
              <a:t> A</a:t>
            </a:r>
            <a:r>
              <a:rPr lang="en-US" altLang="en-US" dirty="0" smtClean="0"/>
              <a:t>ll new cases of breast cancer during a four-year period were identified; and two controls were selected from the population at the time of each diagnosis (incidence density sampling) who were also matched on area of residence and age group.  This has become a very popular design in cancer epidemiology.  Cancer</a:t>
            </a:r>
            <a:r>
              <a:rPr lang="en-US" altLang="en-US" baseline="0" dirty="0" smtClean="0"/>
              <a:t> registries c</a:t>
            </a:r>
            <a:r>
              <a:rPr lang="en-US" altLang="en-US" dirty="0" smtClean="0"/>
              <a:t>apture all (or nearly all) of the cases in a geographic area and the area population becomes a very good primary study base.</a:t>
            </a:r>
          </a:p>
        </p:txBody>
      </p:sp>
    </p:spTree>
    <p:extLst>
      <p:ext uri="{BB962C8B-B14F-4D97-AF65-F5344CB8AC3E}">
        <p14:creationId xmlns:p14="http://schemas.microsoft.com/office/powerpoint/2010/main" val="247502631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49" name="Rectangle 7"/>
          <p:cNvSpPr>
            <a:spLocks noGrp="1" noChangeArrowheads="1"/>
          </p:cNvSpPr>
          <p:nvPr>
            <p:ph type="sldNum" sz="quarter" idx="5"/>
          </p:nvPr>
        </p:nvSpPr>
        <p:spPr>
          <a:noFill/>
        </p:spPr>
        <p:txBody>
          <a:bodyPr/>
          <a:lstStyle/>
          <a:p>
            <a:fld id="{01E31BFA-201D-4BF4-9924-F4808F1F8D57}" type="slidenum">
              <a:rPr lang="en-US" altLang="en-US" smtClean="0"/>
              <a:pPr/>
              <a:t>45</a:t>
            </a:fld>
            <a:endParaRPr lang="en-US" altLang="en-US" smtClean="0"/>
          </a:p>
        </p:txBody>
      </p:sp>
      <p:sp>
        <p:nvSpPr>
          <p:cNvPr id="130050" name="Rectangle 2"/>
          <p:cNvSpPr>
            <a:spLocks noGrp="1" noRot="1" noChangeAspect="1" noChangeArrowheads="1" noTextEdit="1"/>
          </p:cNvSpPr>
          <p:nvPr>
            <p:ph type="sldImg"/>
          </p:nvPr>
        </p:nvSpPr>
        <p:spPr>
          <a:ln/>
        </p:spPr>
      </p:sp>
      <p:sp>
        <p:nvSpPr>
          <p:cNvPr id="130051" name="Rectangle 3"/>
          <p:cNvSpPr>
            <a:spLocks noGrp="1" noChangeArrowheads="1"/>
          </p:cNvSpPr>
          <p:nvPr>
            <p:ph type="body" idx="1"/>
          </p:nvPr>
        </p:nvSpPr>
        <p:spPr>
          <a:noFill/>
          <a:ln/>
        </p:spPr>
        <p:txBody>
          <a:bodyPr/>
          <a:lstStyle/>
          <a:p>
            <a:r>
              <a:rPr lang="en-US" altLang="en-US" dirty="0" smtClean="0"/>
              <a:t>Two controls sampled from the population each time a case of breast cancer was diagnosed.  Matching occurred on calendar date, area of residence, and age. A</a:t>
            </a:r>
            <a:r>
              <a:rPr lang="en-US" altLang="en-US" baseline="0" dirty="0" smtClean="0"/>
              <a:t> q</a:t>
            </a:r>
            <a:r>
              <a:rPr lang="en-US" altLang="en-US" dirty="0" smtClean="0"/>
              <a:t>uestionnaire was administered to both cases and controls as soon after initial contact as possible.</a:t>
            </a:r>
          </a:p>
          <a:p>
            <a:endParaRPr lang="en-US" altLang="en-US" dirty="0" smtClean="0"/>
          </a:p>
        </p:txBody>
      </p:sp>
    </p:spTree>
    <p:extLst>
      <p:ext uri="{BB962C8B-B14F-4D97-AF65-F5344CB8AC3E}">
        <p14:creationId xmlns:p14="http://schemas.microsoft.com/office/powerpoint/2010/main" val="1000426710"/>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7" name="Rectangle 2"/>
          <p:cNvSpPr>
            <a:spLocks noGrp="1" noRot="1" noChangeAspect="1" noChangeArrowheads="1" noTextEdit="1"/>
          </p:cNvSpPr>
          <p:nvPr>
            <p:ph type="sldImg"/>
          </p:nvPr>
        </p:nvSpPr>
        <p:spPr>
          <a:ln/>
        </p:spPr>
      </p:sp>
      <p:sp>
        <p:nvSpPr>
          <p:cNvPr id="106498" name="Rectangle 3"/>
          <p:cNvSpPr>
            <a:spLocks noGrp="1" noChangeArrowheads="1"/>
          </p:cNvSpPr>
          <p:nvPr>
            <p:ph type="body" idx="1"/>
          </p:nvPr>
        </p:nvSpPr>
        <p:spPr>
          <a:noFill/>
          <a:ln/>
        </p:spPr>
        <p:txBody>
          <a:bodyPr/>
          <a:lstStyle/>
          <a:p>
            <a:r>
              <a:rPr lang="en-US" altLang="en-US" sz="1000" dirty="0" smtClean="0"/>
              <a:t>We can graph the study as shown here.  The underlying cohort, or primary study base, is the German-speaking population of this particular area during 1992-95.  Specifically, it was women younger than 51 years old with no previous history of breast cancer.   This is an open, or dynamic study base, with women entering and leaving the area during the study period.  The goal of case ascertainment was to identify all incident cases of breast cancer that occurred in this cohort during the relevant study period.   Note that a control at one point in time could become a breast cancer case at a later point in time, although given the large primary study base, this is unlikely.  To take into account the matching that is essential to the incidence density sampling design, the study results were analyzed using conditional logistic regression.  This is the standard approach for a nested case-control study with incidence density sampling.</a:t>
            </a:r>
          </a:p>
          <a:p>
            <a:endParaRPr lang="en-US" altLang="en-US" sz="1000" dirty="0" smtClean="0"/>
          </a:p>
          <a:p>
            <a:r>
              <a:rPr lang="en-US" altLang="en-US" sz="1000" dirty="0" smtClean="0"/>
              <a:t>The interview method relies on participant recall, for both cases and controls.  As we will discuss in upcoming lectures, this introduces the possibility of error in the measurement of exposure, in this case alcohol intake. </a:t>
            </a:r>
            <a:endParaRPr lang="en-US" sz="1000" dirty="0" smtClean="0"/>
          </a:p>
        </p:txBody>
      </p:sp>
    </p:spTree>
    <p:extLst>
      <p:ext uri="{BB962C8B-B14F-4D97-AF65-F5344CB8AC3E}">
        <p14:creationId xmlns:p14="http://schemas.microsoft.com/office/powerpoint/2010/main" val="415669117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5" name="Rectangle 7"/>
          <p:cNvSpPr>
            <a:spLocks noGrp="1" noChangeArrowheads="1"/>
          </p:cNvSpPr>
          <p:nvPr>
            <p:ph type="sldNum" sz="quarter" idx="5"/>
          </p:nvPr>
        </p:nvSpPr>
        <p:spPr>
          <a:noFill/>
        </p:spPr>
        <p:txBody>
          <a:bodyPr/>
          <a:lstStyle/>
          <a:p>
            <a:fld id="{5664EDC2-70A6-4436-A174-A7E93DAB9B0E}" type="slidenum">
              <a:rPr lang="en-US" altLang="en-US" smtClean="0"/>
              <a:pPr/>
              <a:t>47</a:t>
            </a:fld>
            <a:endParaRPr lang="en-US" altLang="en-US" smtClean="0"/>
          </a:p>
        </p:txBody>
      </p:sp>
      <p:sp>
        <p:nvSpPr>
          <p:cNvPr id="134146" name="Rectangle 2"/>
          <p:cNvSpPr>
            <a:spLocks noGrp="1" noRot="1" noChangeAspect="1" noChangeArrowheads="1" noTextEdit="1"/>
          </p:cNvSpPr>
          <p:nvPr>
            <p:ph type="sldImg"/>
          </p:nvPr>
        </p:nvSpPr>
        <p:spPr>
          <a:ln/>
        </p:spPr>
      </p:sp>
      <p:sp>
        <p:nvSpPr>
          <p:cNvPr id="134147" name="Rectangle 3"/>
          <p:cNvSpPr>
            <a:spLocks noGrp="1" noChangeArrowheads="1"/>
          </p:cNvSpPr>
          <p:nvPr>
            <p:ph type="body" idx="1"/>
          </p:nvPr>
        </p:nvSpPr>
        <p:spPr>
          <a:noFill/>
          <a:ln/>
        </p:spPr>
        <p:txBody>
          <a:bodyPr/>
          <a:lstStyle/>
          <a:p>
            <a:r>
              <a:rPr lang="en-US" altLang="en-US" dirty="0" smtClean="0"/>
              <a:t>The authors of this report on alcohol intake and breast cancer incidence reported an odds ratio.  Because this study used incidence density sampling, they could also have reported an incidence rate ratio.  To do this, they could have briefly declared in their methods that the OR is an unbiased estimate of the incidence rate ratio, and then reported results as rate ratios.  This is the approach that we suggest. </a:t>
            </a:r>
          </a:p>
          <a:p>
            <a:endParaRPr lang="en-US" altLang="en-US" dirty="0" smtClean="0"/>
          </a:p>
          <a:p>
            <a:r>
              <a:rPr lang="en-US" altLang="en-US" dirty="0" smtClean="0"/>
              <a:t>In this report, the authors provide 6 levels of the outcome.  “No alcohol intake” is the exposure level that defines the reference group, and odds ratios are reported for the other levels of alcohol intake compared to this reference group.  The reference group is clearly labeled, as it should always be.</a:t>
            </a:r>
          </a:p>
        </p:txBody>
      </p:sp>
    </p:spTree>
    <p:extLst>
      <p:ext uri="{BB962C8B-B14F-4D97-AF65-F5344CB8AC3E}">
        <p14:creationId xmlns:p14="http://schemas.microsoft.com/office/powerpoint/2010/main" val="404678932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3" name="Rectangle 7"/>
          <p:cNvSpPr>
            <a:spLocks noGrp="1" noChangeArrowheads="1"/>
          </p:cNvSpPr>
          <p:nvPr>
            <p:ph type="sldNum" sz="quarter" idx="5"/>
          </p:nvPr>
        </p:nvSpPr>
        <p:spPr>
          <a:noFill/>
        </p:spPr>
        <p:txBody>
          <a:bodyPr/>
          <a:lstStyle/>
          <a:p>
            <a:fld id="{F5B89E73-84CA-464B-AD54-B0F505616195}" type="slidenum">
              <a:rPr lang="en-US" altLang="en-US" smtClean="0"/>
              <a:pPr/>
              <a:t>48</a:t>
            </a:fld>
            <a:endParaRPr lang="en-US" altLang="en-US" smtClean="0"/>
          </a:p>
        </p:txBody>
      </p:sp>
      <p:sp>
        <p:nvSpPr>
          <p:cNvPr id="136194" name="Rectangle 2"/>
          <p:cNvSpPr>
            <a:spLocks noGrp="1" noRot="1" noChangeAspect="1" noChangeArrowheads="1" noTextEdit="1"/>
          </p:cNvSpPr>
          <p:nvPr>
            <p:ph type="sldImg"/>
          </p:nvPr>
        </p:nvSpPr>
        <p:spPr>
          <a:ln/>
        </p:spPr>
      </p:sp>
      <p:sp>
        <p:nvSpPr>
          <p:cNvPr id="136195" name="Rectangle 3"/>
          <p:cNvSpPr>
            <a:spLocks noGrp="1" noChangeArrowheads="1"/>
          </p:cNvSpPr>
          <p:nvPr>
            <p:ph type="body" idx="1"/>
          </p:nvPr>
        </p:nvSpPr>
        <p:spPr>
          <a:noFill/>
          <a:ln/>
        </p:spPr>
        <p:txBody>
          <a:bodyPr/>
          <a:lstStyle/>
          <a:p>
            <a:endParaRPr lang="en-US" altLang="en-US" dirty="0" smtClean="0"/>
          </a:p>
          <a:p>
            <a:endParaRPr lang="en-US" altLang="en-US" dirty="0" smtClean="0"/>
          </a:p>
          <a:p>
            <a:r>
              <a:rPr lang="en-US" altLang="en-US" dirty="0" smtClean="0"/>
              <a:t>This study of IGF1 and IGFBP3 and risk of MI in women used a nested case-control design within the Nurses Health Study, a large cohort study.  Because the authors used a design with incidence density sampling, the OR is an unbiased estimate of the incidence rate ratio. Appropriately, they note this in their Methods section.  A statement like this should include citation(s) as these authors provided.  One option is to reference our text </a:t>
            </a:r>
            <a:r>
              <a:rPr lang="en-US" altLang="en-US" dirty="0" err="1" smtClean="0"/>
              <a:t>Szklo</a:t>
            </a:r>
            <a:r>
              <a:rPr lang="en-US" altLang="en-US" dirty="0" smtClean="0"/>
              <a:t> and Nieto.  Another good primary reference is Greenland and Thomas “On the need for the rare disease assumption in case-control studies” </a:t>
            </a:r>
            <a:r>
              <a:rPr lang="en-US" altLang="en-US" u="sng" dirty="0" smtClean="0"/>
              <a:t>Am J </a:t>
            </a:r>
            <a:r>
              <a:rPr lang="en-US" altLang="en-US" u="sng" dirty="0" err="1" smtClean="0"/>
              <a:t>Epidemiol</a:t>
            </a:r>
            <a:r>
              <a:rPr lang="en-US" altLang="en-US" u="sng" dirty="0" smtClean="0"/>
              <a:t>.</a:t>
            </a:r>
            <a:r>
              <a:rPr lang="en-US" altLang="en-US" dirty="0" smtClean="0"/>
              <a:t> 1982;116:547-53. </a:t>
            </a:r>
          </a:p>
          <a:p>
            <a:pPr>
              <a:spcBef>
                <a:spcPts val="500"/>
              </a:spcBef>
              <a:spcAft>
                <a:spcPts val="500"/>
              </a:spcAft>
            </a:pPr>
            <a:endParaRPr lang="en-US" altLang="en-US" dirty="0" smtClean="0"/>
          </a:p>
          <a:p>
            <a:endParaRPr lang="en-US" altLang="en-US" dirty="0" smtClean="0"/>
          </a:p>
        </p:txBody>
      </p:sp>
    </p:spTree>
    <p:extLst>
      <p:ext uri="{BB962C8B-B14F-4D97-AF65-F5344CB8AC3E}">
        <p14:creationId xmlns:p14="http://schemas.microsoft.com/office/powerpoint/2010/main" val="80556746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1" name="Rectangle 7"/>
          <p:cNvSpPr>
            <a:spLocks noGrp="1" noChangeArrowheads="1"/>
          </p:cNvSpPr>
          <p:nvPr>
            <p:ph type="sldNum" sz="quarter" idx="5"/>
          </p:nvPr>
        </p:nvSpPr>
        <p:spPr>
          <a:noFill/>
        </p:spPr>
        <p:txBody>
          <a:bodyPr/>
          <a:lstStyle/>
          <a:p>
            <a:fld id="{249C7C2A-F423-48F4-A274-724C2859504D}" type="slidenum">
              <a:rPr lang="en-US" altLang="en-US" smtClean="0"/>
              <a:pPr/>
              <a:t>49</a:t>
            </a:fld>
            <a:endParaRPr lang="en-US" altLang="en-US" smtClean="0"/>
          </a:p>
        </p:txBody>
      </p:sp>
      <p:sp>
        <p:nvSpPr>
          <p:cNvPr id="138242" name="Rectangle 2"/>
          <p:cNvSpPr>
            <a:spLocks noGrp="1" noRot="1" noChangeAspect="1" noChangeArrowheads="1" noTextEdit="1"/>
          </p:cNvSpPr>
          <p:nvPr>
            <p:ph type="sldImg"/>
          </p:nvPr>
        </p:nvSpPr>
        <p:spPr>
          <a:ln/>
        </p:spPr>
      </p:sp>
      <p:sp>
        <p:nvSpPr>
          <p:cNvPr id="138243" name="Rectangle 3"/>
          <p:cNvSpPr>
            <a:spLocks noGrp="1" noChangeArrowheads="1"/>
          </p:cNvSpPr>
          <p:nvPr>
            <p:ph type="body" idx="1"/>
          </p:nvPr>
        </p:nvSpPr>
        <p:spPr>
          <a:noFill/>
          <a:ln/>
        </p:spPr>
        <p:txBody>
          <a:bodyPr/>
          <a:lstStyle/>
          <a:p>
            <a:r>
              <a:rPr lang="en-US" altLang="en-US" dirty="0" smtClean="0"/>
              <a:t>Then, the authors can report the results as rate ratios.  </a:t>
            </a:r>
          </a:p>
          <a:p>
            <a:r>
              <a:rPr lang="en-US" altLang="en-US" dirty="0" smtClean="0"/>
              <a:t>It would have been preferable to spell out “rate ratio” in the title rather than using the abbreviation RR without any explanation.  As we discussed earlier, this</a:t>
            </a:r>
            <a:r>
              <a:rPr lang="en-US" altLang="en-US" baseline="0" dirty="0" smtClean="0"/>
              <a:t> leaves readers guessing if the authors are reporting a risk ratio or rate ratio.  </a:t>
            </a:r>
          </a:p>
          <a:p>
            <a:endParaRPr lang="en-US" altLang="en-US" baseline="0" dirty="0" smtClean="0"/>
          </a:p>
          <a:p>
            <a:r>
              <a:rPr lang="en-US" altLang="en-US" dirty="0" smtClean="0"/>
              <a:t>The exposure, IGF1 levels in stored plasma, is divided into quartiles.  The authors have clearly identified the reference group.   Interpretation:</a:t>
            </a:r>
            <a:r>
              <a:rPr lang="en-US" altLang="en-US" baseline="0" dirty="0" smtClean="0"/>
              <a:t>  for example, “those participants with values in the third quartile of IGF1 had 1.5 times the rate of myocardial infarction as those in the lowest quartile”. </a:t>
            </a:r>
            <a:endParaRPr lang="en-US" altLang="en-US" dirty="0" smtClean="0"/>
          </a:p>
          <a:p>
            <a:endParaRPr lang="en-US" altLang="en-US" dirty="0" smtClean="0"/>
          </a:p>
        </p:txBody>
      </p:sp>
    </p:spTree>
    <p:extLst>
      <p:ext uri="{BB962C8B-B14F-4D97-AF65-F5344CB8AC3E}">
        <p14:creationId xmlns:p14="http://schemas.microsoft.com/office/powerpoint/2010/main" val="350802628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3" name="Slide Image Placeholder 1"/>
          <p:cNvSpPr>
            <a:spLocks noGrp="1" noRot="1" noChangeAspect="1"/>
          </p:cNvSpPr>
          <p:nvPr>
            <p:ph type="sldImg"/>
          </p:nvPr>
        </p:nvSpPr>
        <p:spPr>
          <a:ln/>
        </p:spPr>
      </p:sp>
      <p:sp>
        <p:nvSpPr>
          <p:cNvPr id="141314" name="Notes Placeholder 2"/>
          <p:cNvSpPr>
            <a:spLocks noGrp="1"/>
          </p:cNvSpPr>
          <p:nvPr>
            <p:ph type="body" idx="1"/>
          </p:nvPr>
        </p:nvSpPr>
        <p:spPr>
          <a:noFill/>
          <a:ln/>
        </p:spPr>
        <p:txBody>
          <a:bodyPr/>
          <a:lstStyle/>
          <a:p>
            <a:r>
              <a:rPr lang="en-US" dirty="0" smtClean="0"/>
              <a:t>If you have a dataset from a fixed cohort, </a:t>
            </a:r>
            <a:r>
              <a:rPr lang="en-US" dirty="0" smtClean="0"/>
              <a:t>Stata </a:t>
            </a:r>
            <a:r>
              <a:rPr lang="en-US" dirty="0" smtClean="0"/>
              <a:t>can identify controls matched to cases on follow-up time, i.e. identify controls using incidence density sampling.  You can specify how many controls per case.</a:t>
            </a:r>
          </a:p>
        </p:txBody>
      </p:sp>
      <p:sp>
        <p:nvSpPr>
          <p:cNvPr id="141315" name="Slide Number Placeholder 3"/>
          <p:cNvSpPr>
            <a:spLocks noGrp="1"/>
          </p:cNvSpPr>
          <p:nvPr>
            <p:ph type="sldNum" sz="quarter" idx="5"/>
          </p:nvPr>
        </p:nvSpPr>
        <p:spPr>
          <a:noFill/>
        </p:spPr>
        <p:txBody>
          <a:bodyPr/>
          <a:lstStyle/>
          <a:p>
            <a:fld id="{E62209A9-C570-4836-80B0-CCA5323B8ECE}" type="slidenum">
              <a:rPr lang="en-US" smtClean="0"/>
              <a:pPr/>
              <a:t>51</a:t>
            </a:fld>
            <a:endParaRPr lang="en-US" smtClean="0"/>
          </a:p>
        </p:txBody>
      </p:sp>
    </p:spTree>
    <p:extLst>
      <p:ext uri="{BB962C8B-B14F-4D97-AF65-F5344CB8AC3E}">
        <p14:creationId xmlns:p14="http://schemas.microsoft.com/office/powerpoint/2010/main" val="11848949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7"/>
          <p:cNvSpPr>
            <a:spLocks noGrp="1" noChangeArrowheads="1"/>
          </p:cNvSpPr>
          <p:nvPr>
            <p:ph type="sldNum" sz="quarter" idx="5"/>
          </p:nvPr>
        </p:nvSpPr>
        <p:spPr>
          <a:noFill/>
        </p:spPr>
        <p:txBody>
          <a:bodyPr/>
          <a:lstStyle/>
          <a:p>
            <a:fld id="{6C230B6C-EAEA-4727-A99B-368E7A722F40}" type="slidenum">
              <a:rPr lang="en-US" altLang="en-US" smtClean="0"/>
              <a:pPr/>
              <a:t>5</a:t>
            </a:fld>
            <a:endParaRPr lang="en-US" altLang="en-US" smtClean="0"/>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a:noFill/>
          <a:ln/>
        </p:spPr>
        <p:txBody>
          <a:bodyPr/>
          <a:lstStyle/>
          <a:p>
            <a:r>
              <a:rPr lang="en-US" altLang="en-US" dirty="0" smtClean="0"/>
              <a:t>For example, if the investigators had selected only ~2 controls per case (a total of 1864), the calculated “probability” of a fracture would go up to 0.40.  Doing the math in this example illustrates the general principle that disease occurrence cannot be estimated from a case-control design.  Just by changing</a:t>
            </a:r>
            <a:r>
              <a:rPr lang="en-US" altLang="en-US" baseline="0" dirty="0" smtClean="0"/>
              <a:t> the number of controls, the investigator could artificially alter the incidence of disease, by exposure.  </a:t>
            </a:r>
            <a:endParaRPr lang="en-US" altLang="en-US" dirty="0" smtClean="0"/>
          </a:p>
        </p:txBody>
      </p:sp>
    </p:spTree>
    <p:extLst>
      <p:ext uri="{BB962C8B-B14F-4D97-AF65-F5344CB8AC3E}">
        <p14:creationId xmlns:p14="http://schemas.microsoft.com/office/powerpoint/2010/main" val="144821819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slide from the Disease Occurrence lectures.  Here, we were</a:t>
            </a:r>
            <a:r>
              <a:rPr lang="en-US" baseline="0" dirty="0" smtClean="0"/>
              <a:t> illustrating how survival data look in STATA. This slide shows the first 9 observations in the biliary cirrhosis dataset provided for student use in the course.  </a:t>
            </a:r>
          </a:p>
          <a:p>
            <a:endParaRPr lang="en-US" baseline="0" dirty="0" smtClean="0"/>
          </a:p>
          <a:p>
            <a:r>
              <a:rPr lang="en-US" baseline="0" dirty="0" smtClean="0"/>
              <a:t>The 3 essential variables are ID, follow-up time and event (or outcome).  In this study, the outcome is death.</a:t>
            </a:r>
          </a:p>
          <a:p>
            <a:endParaRPr lang="en-US" baseline="0" dirty="0" smtClean="0"/>
          </a:p>
          <a:p>
            <a:r>
              <a:rPr lang="en-US" baseline="0" dirty="0" smtClean="0"/>
              <a:t>Id = Participant identification number</a:t>
            </a:r>
          </a:p>
          <a:p>
            <a:r>
              <a:rPr lang="en-US" baseline="0" dirty="0" smtClean="0"/>
              <a:t>Time = Follow-up time (in years – you know this from other source)</a:t>
            </a:r>
          </a:p>
          <a:p>
            <a:r>
              <a:rPr lang="en-US" baseline="0" dirty="0" smtClean="0"/>
              <a:t>d = death (1=dead, 0=alive)</a:t>
            </a:r>
            <a:endParaRPr lang="en-US" dirty="0"/>
          </a:p>
        </p:txBody>
      </p:sp>
      <p:sp>
        <p:nvSpPr>
          <p:cNvPr id="4" name="Slide Number Placeholder 3"/>
          <p:cNvSpPr>
            <a:spLocks noGrp="1"/>
          </p:cNvSpPr>
          <p:nvPr>
            <p:ph type="sldNum" sz="quarter" idx="10"/>
          </p:nvPr>
        </p:nvSpPr>
        <p:spPr/>
        <p:txBody>
          <a:bodyPr/>
          <a:lstStyle/>
          <a:p>
            <a:pPr>
              <a:defRPr/>
            </a:pPr>
            <a:fld id="{F50DA902-1AD4-4A3A-8B47-891175DB11A7}" type="slidenum">
              <a:rPr lang="en-US" smtClean="0"/>
              <a:pPr>
                <a:defRPr/>
              </a:pPr>
              <a:t>52</a:t>
            </a:fld>
            <a:endParaRPr lang="en-US"/>
          </a:p>
        </p:txBody>
      </p:sp>
    </p:spTree>
    <p:extLst>
      <p:ext uri="{BB962C8B-B14F-4D97-AF65-F5344CB8AC3E}">
        <p14:creationId xmlns:p14="http://schemas.microsoft.com/office/powerpoint/2010/main" val="223004882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the added variables in the dataset:</a:t>
            </a:r>
          </a:p>
          <a:p>
            <a:r>
              <a:rPr lang="en-US" dirty="0" smtClean="0"/>
              <a:t>_case	0 for control, 1 for case</a:t>
            </a:r>
          </a:p>
          <a:p>
            <a:r>
              <a:rPr lang="en-US" dirty="0" smtClean="0"/>
              <a:t>_set	Identifies the case and 3 controls that make up a set</a:t>
            </a:r>
          </a:p>
          <a:p>
            <a:r>
              <a:rPr lang="en-US" dirty="0" smtClean="0"/>
              <a:t>_time	Matching follow-up time, defined by when case occurred.  Not the same as 	“time” variable for the controls.</a:t>
            </a:r>
          </a:p>
          <a:p>
            <a:endParaRPr lang="en-US" dirty="0" smtClean="0"/>
          </a:p>
          <a:p>
            <a:r>
              <a:rPr lang="en-US" dirty="0" smtClean="0"/>
              <a:t>The listing</a:t>
            </a:r>
            <a:r>
              <a:rPr lang="en-US" baseline="0" dirty="0" smtClean="0"/>
              <a:t> is organized by _set number.  The first four observations constitute the first set, with a case (id 950) that occurred at 0.0246 years and 3 controls (id 907, 75, 74) randomly selected from those still under observation at that time.</a:t>
            </a:r>
          </a:p>
          <a:p>
            <a:endParaRPr lang="en-US" baseline="0" dirty="0" smtClean="0"/>
          </a:p>
          <a:p>
            <a:r>
              <a:rPr lang="en-US" baseline="0" dirty="0" smtClean="0"/>
              <a:t>The next four observations constitute the second set (_set = 2) with id 213 as the defining case at time 0.0246 years.  [Note that </a:t>
            </a:r>
            <a:r>
              <a:rPr lang="en-US" baseline="0" dirty="0" err="1" smtClean="0"/>
              <a:t>Stata</a:t>
            </a:r>
            <a:r>
              <a:rPr lang="en-US" baseline="0" dirty="0" smtClean="0"/>
              <a:t> had to randomly assign which was first and second since cases occurred with same follow-up time.]</a:t>
            </a:r>
          </a:p>
          <a:p>
            <a:endParaRPr lang="en-US" baseline="0" dirty="0" smtClean="0"/>
          </a:p>
          <a:p>
            <a:r>
              <a:rPr lang="en-US" baseline="0" dirty="0" err="1" smtClean="0"/>
              <a:t>Obs</a:t>
            </a:r>
            <a:r>
              <a:rPr lang="en-US" baseline="0" dirty="0" smtClean="0"/>
              <a:t> 9-12 are the third set with id 922 as the defining case at time 0.0520 years.</a:t>
            </a:r>
          </a:p>
          <a:p>
            <a:endParaRPr lang="en-US" dirty="0"/>
          </a:p>
        </p:txBody>
      </p:sp>
      <p:sp>
        <p:nvSpPr>
          <p:cNvPr id="4" name="Slide Number Placeholder 3"/>
          <p:cNvSpPr>
            <a:spLocks noGrp="1"/>
          </p:cNvSpPr>
          <p:nvPr>
            <p:ph type="sldNum" sz="quarter" idx="10"/>
          </p:nvPr>
        </p:nvSpPr>
        <p:spPr/>
        <p:txBody>
          <a:bodyPr/>
          <a:lstStyle/>
          <a:p>
            <a:pPr>
              <a:defRPr/>
            </a:pPr>
            <a:fld id="{F50DA902-1AD4-4A3A-8B47-891175DB11A7}" type="slidenum">
              <a:rPr lang="en-US" smtClean="0"/>
              <a:pPr>
                <a:defRPr/>
              </a:pPr>
              <a:t>53</a:t>
            </a:fld>
            <a:endParaRPr lang="en-US"/>
          </a:p>
        </p:txBody>
      </p:sp>
    </p:spTree>
    <p:extLst>
      <p:ext uri="{BB962C8B-B14F-4D97-AF65-F5344CB8AC3E}">
        <p14:creationId xmlns:p14="http://schemas.microsoft.com/office/powerpoint/2010/main" val="2230048825"/>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1" name="Slide Image Placeholder 1"/>
          <p:cNvSpPr>
            <a:spLocks noGrp="1" noRot="1" noChangeAspect="1"/>
          </p:cNvSpPr>
          <p:nvPr>
            <p:ph type="sldImg"/>
          </p:nvPr>
        </p:nvSpPr>
        <p:spPr>
          <a:ln/>
        </p:spPr>
      </p:sp>
      <p:sp>
        <p:nvSpPr>
          <p:cNvPr id="143362" name="Notes Placeholder 2"/>
          <p:cNvSpPr>
            <a:spLocks noGrp="1"/>
          </p:cNvSpPr>
          <p:nvPr>
            <p:ph type="body" idx="1"/>
          </p:nvPr>
        </p:nvSpPr>
        <p:spPr>
          <a:noFill/>
          <a:ln/>
        </p:spPr>
        <p:txBody>
          <a:bodyPr/>
          <a:lstStyle/>
          <a:p>
            <a:r>
              <a:rPr lang="en-US" dirty="0" smtClean="0"/>
              <a:t>Incidence density</a:t>
            </a:r>
            <a:r>
              <a:rPr lang="en-US" baseline="0" dirty="0" smtClean="0"/>
              <a:t> sampling selects controls at the same time that the case occurs.  Thus, the resulting estimate of exposed and unexposed person-time derived from the controls already accounts for any changes in exposure prevalence over the time of the study. However, it is also possible to sample controls at one time point IF you are convinced that exposure prevalence has not changed (or if changes can be modeled, e.g. linear change).  In this situation, a sample at one time point can be used as an estimate for the entire study period.</a:t>
            </a:r>
            <a:endParaRPr lang="en-US" dirty="0" smtClean="0"/>
          </a:p>
        </p:txBody>
      </p:sp>
      <p:sp>
        <p:nvSpPr>
          <p:cNvPr id="143363" name="Slide Number Placeholder 3"/>
          <p:cNvSpPr>
            <a:spLocks noGrp="1"/>
          </p:cNvSpPr>
          <p:nvPr>
            <p:ph type="sldNum" sz="quarter" idx="5"/>
          </p:nvPr>
        </p:nvSpPr>
        <p:spPr>
          <a:noFill/>
        </p:spPr>
        <p:txBody>
          <a:bodyPr/>
          <a:lstStyle/>
          <a:p>
            <a:fld id="{0C51D8E5-CCD3-43E9-A523-33D0B00D7C14}" type="slidenum">
              <a:rPr lang="en-US" smtClean="0"/>
              <a:pPr/>
              <a:t>54</a:t>
            </a:fld>
            <a:endParaRPr lang="en-US" smtClean="0"/>
          </a:p>
        </p:txBody>
      </p:sp>
    </p:spTree>
    <p:extLst>
      <p:ext uri="{BB962C8B-B14F-4D97-AF65-F5344CB8AC3E}">
        <p14:creationId xmlns:p14="http://schemas.microsoft.com/office/powerpoint/2010/main" val="375285930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09" name="Rectangle 7"/>
          <p:cNvSpPr>
            <a:spLocks noGrp="1" noChangeArrowheads="1"/>
          </p:cNvSpPr>
          <p:nvPr>
            <p:ph type="sldNum" sz="quarter" idx="5"/>
          </p:nvPr>
        </p:nvSpPr>
        <p:spPr>
          <a:noFill/>
        </p:spPr>
        <p:txBody>
          <a:bodyPr/>
          <a:lstStyle/>
          <a:p>
            <a:fld id="{78C1E9AF-2B4B-404B-9EAB-A8B899FA9D74}" type="slidenum">
              <a:rPr lang="en-US" altLang="en-US" smtClean="0"/>
              <a:pPr/>
              <a:t>55</a:t>
            </a:fld>
            <a:endParaRPr lang="en-US" altLang="en-US" smtClean="0"/>
          </a:p>
        </p:txBody>
      </p:sp>
      <p:sp>
        <p:nvSpPr>
          <p:cNvPr id="145410" name="Rectangle 2"/>
          <p:cNvSpPr>
            <a:spLocks noGrp="1" noRot="1" noChangeAspect="1" noChangeArrowheads="1" noTextEdit="1"/>
          </p:cNvSpPr>
          <p:nvPr>
            <p:ph type="sldImg"/>
          </p:nvPr>
        </p:nvSpPr>
        <p:spPr>
          <a:ln/>
        </p:spPr>
      </p:sp>
      <p:sp>
        <p:nvSpPr>
          <p:cNvPr id="145411" name="Rectangle 3"/>
          <p:cNvSpPr>
            <a:spLocks noGrp="1" noChangeArrowheads="1"/>
          </p:cNvSpPr>
          <p:nvPr>
            <p:ph type="body" idx="1"/>
          </p:nvPr>
        </p:nvSpPr>
        <p:spPr>
          <a:noFill/>
          <a:ln/>
        </p:spPr>
        <p:txBody>
          <a:bodyPr/>
          <a:lstStyle/>
          <a:p>
            <a:r>
              <a:rPr lang="en-US" altLang="en-US" dirty="0" smtClean="0"/>
              <a:t>Let’s consider some easier control sampling approaches within a dynamic cohort.  Easier because you just have to perform the sample at one slice of time.   If sampling occurs at the midpoint of case accumulation, we have to assume that exposure prevalence in the cohort is in steady state or, if changing, is changing linearly over time.  If sampling occurs at one point</a:t>
            </a:r>
            <a:r>
              <a:rPr lang="en-US" altLang="en-US" baseline="0" dirty="0" smtClean="0"/>
              <a:t> in time other </a:t>
            </a:r>
            <a:r>
              <a:rPr lang="en-US" altLang="en-US" baseline="0" dirty="0" smtClean="0"/>
              <a:t>than </a:t>
            </a:r>
            <a:r>
              <a:rPr lang="en-US" altLang="en-US" baseline="0" dirty="0" smtClean="0"/>
              <a:t>the midpoint, including</a:t>
            </a:r>
            <a:r>
              <a:rPr lang="en-US" altLang="en-US" dirty="0" smtClean="0"/>
              <a:t> after all cases are identified, then we have to assume that the exposure prevalence is in steady state during the study period. </a:t>
            </a:r>
            <a:r>
              <a:rPr lang="en-US" altLang="en-US" baseline="0" dirty="0" smtClean="0"/>
              <a:t> </a:t>
            </a:r>
            <a:r>
              <a:rPr lang="en-US" altLang="en-US" dirty="0" smtClean="0"/>
              <a:t>In these scenarios, the OR is again an unbiased estimate of the rate ratio.</a:t>
            </a:r>
          </a:p>
        </p:txBody>
      </p:sp>
    </p:spTree>
    <p:extLst>
      <p:ext uri="{BB962C8B-B14F-4D97-AF65-F5344CB8AC3E}">
        <p14:creationId xmlns:p14="http://schemas.microsoft.com/office/powerpoint/2010/main" val="3542534880"/>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7" name="Rectangle 2"/>
          <p:cNvSpPr>
            <a:spLocks noGrp="1" noRot="1" noChangeAspect="1" noChangeArrowheads="1" noTextEdit="1"/>
          </p:cNvSpPr>
          <p:nvPr>
            <p:ph type="sldImg"/>
          </p:nvPr>
        </p:nvSpPr>
        <p:spPr>
          <a:ln/>
        </p:spPr>
      </p:sp>
      <p:sp>
        <p:nvSpPr>
          <p:cNvPr id="147458" name="Rectangle 3"/>
          <p:cNvSpPr>
            <a:spLocks noGrp="1" noChangeArrowheads="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sz="1000" dirty="0" smtClean="0"/>
              <a:t>In a dynamic cohort with exposure that is changing in a linear fashion, we can take a sample of controls at the midpoint of the study period to provide an unbiased estimate of exposed and unexposed person-time in the cohort.  It can be mathematically proven that the midpoint pattern is a good representation of the entire pattern.  With this information, we can calculate an OR that is an unbiased estimate of the rate ratio.  </a:t>
            </a:r>
          </a:p>
          <a:p>
            <a:endParaRPr lang="en-US" altLang="en-US" sz="1000" dirty="0" smtClean="0"/>
          </a:p>
        </p:txBody>
      </p:sp>
    </p:spTree>
    <p:extLst>
      <p:ext uri="{BB962C8B-B14F-4D97-AF65-F5344CB8AC3E}">
        <p14:creationId xmlns:p14="http://schemas.microsoft.com/office/powerpoint/2010/main" val="3494173647"/>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5" name="Rectangle 2"/>
          <p:cNvSpPr>
            <a:spLocks noGrp="1" noRot="1" noChangeAspect="1" noChangeArrowheads="1" noTextEdit="1"/>
          </p:cNvSpPr>
          <p:nvPr>
            <p:ph type="sldImg"/>
          </p:nvPr>
        </p:nvSpPr>
        <p:spPr>
          <a:ln/>
        </p:spPr>
      </p:sp>
      <p:sp>
        <p:nvSpPr>
          <p:cNvPr id="149506" name="Rectangle 3"/>
          <p:cNvSpPr>
            <a:spLocks noGrp="1" noChangeArrowheads="1"/>
          </p:cNvSpPr>
          <p:nvPr>
            <p:ph type="body" idx="1"/>
          </p:nvPr>
        </p:nvSpPr>
        <p:spPr>
          <a:noFill/>
          <a:ln/>
        </p:spPr>
        <p:txBody>
          <a:bodyPr/>
          <a:lstStyle/>
          <a:p>
            <a:r>
              <a:rPr lang="en-US" altLang="en-US" sz="1000" dirty="0" smtClean="0"/>
              <a:t>In a dynamic cohort with steady state exposure, we can take a sample of controls at one time point during the study and obtain an unbiased estimate of the rate ratio.  In this illustration, the controls are sampled at the end of accrual of incident cases, but they could also have been sampled at other time points.  Controls are sampled from those in the cohort who do not currently have the outcome of interest.  For this to be an unbiased estimate of exposed and unexposed person-time in this dynamic cohort, the exposure prevalence in the population has to be in “steady state” during the study period.  Although participants leave the cohort and competing events occur</a:t>
            </a:r>
            <a:r>
              <a:rPr lang="en-US" altLang="en-US" sz="1000" baseline="0" dirty="0" smtClean="0"/>
              <a:t> </a:t>
            </a:r>
            <a:r>
              <a:rPr lang="en-US" altLang="en-US" sz="1000" dirty="0" smtClean="0"/>
              <a:t>during the study period, there are also new members coming into the population.  Assuming those leaving and entering are similar, samples of the population at different points in time will differ only due to chance. </a:t>
            </a:r>
          </a:p>
        </p:txBody>
      </p:sp>
    </p:spTree>
    <p:extLst>
      <p:ext uri="{BB962C8B-B14F-4D97-AF65-F5344CB8AC3E}">
        <p14:creationId xmlns:p14="http://schemas.microsoft.com/office/powerpoint/2010/main" val="4201276410"/>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3" name="Rectangle 7"/>
          <p:cNvSpPr>
            <a:spLocks noGrp="1" noChangeArrowheads="1"/>
          </p:cNvSpPr>
          <p:nvPr>
            <p:ph type="sldNum" sz="quarter" idx="5"/>
          </p:nvPr>
        </p:nvSpPr>
        <p:spPr>
          <a:noFill/>
        </p:spPr>
        <p:txBody>
          <a:bodyPr/>
          <a:lstStyle/>
          <a:p>
            <a:fld id="{3EC21108-66EC-437E-AA22-79972B28DE09}" type="slidenum">
              <a:rPr lang="en-US" altLang="en-US" smtClean="0"/>
              <a:pPr/>
              <a:t>58</a:t>
            </a:fld>
            <a:endParaRPr lang="en-US" altLang="en-US" smtClean="0"/>
          </a:p>
        </p:txBody>
      </p:sp>
      <p:sp>
        <p:nvSpPr>
          <p:cNvPr id="151554" name="Rectangle 2"/>
          <p:cNvSpPr>
            <a:spLocks noGrp="1" noRot="1" noChangeAspect="1" noChangeArrowheads="1" noTextEdit="1"/>
          </p:cNvSpPr>
          <p:nvPr>
            <p:ph type="sldImg"/>
          </p:nvPr>
        </p:nvSpPr>
        <p:spPr>
          <a:ln/>
        </p:spPr>
      </p:sp>
      <p:sp>
        <p:nvSpPr>
          <p:cNvPr id="151555" name="Rectangle 3"/>
          <p:cNvSpPr>
            <a:spLocks noGrp="1" noChangeArrowheads="1"/>
          </p:cNvSpPr>
          <p:nvPr>
            <p:ph type="body" idx="1"/>
          </p:nvPr>
        </p:nvSpPr>
        <p:spPr>
          <a:noFill/>
          <a:ln/>
        </p:spPr>
        <p:txBody>
          <a:bodyPr/>
          <a:lstStyle/>
          <a:p>
            <a:r>
              <a:rPr lang="en-US" altLang="en-US" dirty="0" smtClean="0"/>
              <a:t>This design sampled “non-case” controls from among all the women of Wisconsin in 1980, after all the incident cases of toxic-shock syndrome from 1975-80 were identified.  This requires an assumption that the exposure, tampon use, did not change much during 1975-1980, key content knowledge for these investigators.   The investigators could also have sampled controls from an earlier time point in the study, say 1979, given that the assumption of “steady state” for the exposure is correct.   </a:t>
            </a:r>
          </a:p>
          <a:p>
            <a:endParaRPr lang="en-US" altLang="en-US" dirty="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smtClean="0"/>
              <a:t>Later studies</a:t>
            </a:r>
            <a:r>
              <a:rPr lang="en-US" altLang="en-US" baseline="0" dirty="0" smtClean="0"/>
              <a:t> identified a particular brand of tampon (Rely) and a particular type of extra absorbent material as the exposure that caused TSS. (</a:t>
            </a:r>
            <a:r>
              <a:rPr lang="en-US" sz="1200" b="0" i="0" u="none" strike="noStrike" baseline="0" dirty="0" err="1" smtClean="0"/>
              <a:t>Schlech</a:t>
            </a:r>
            <a:r>
              <a:rPr lang="en-US" sz="1200" b="0" i="0" u="none" strike="noStrike" baseline="0" dirty="0" smtClean="0"/>
              <a:t> WF 3rd, et al. Risk factors for development of toxic shock syndrome. Association with a tampon brand. JAMA. 1982 248(7):835-9)</a:t>
            </a:r>
          </a:p>
          <a:p>
            <a:pPr marL="0" marR="0" indent="0" algn="l" defTabSz="914400" rtl="0" eaLnBrk="0" fontAlgn="base" latinLnBrk="0" hangingPunct="0">
              <a:lnSpc>
                <a:spcPct val="100000"/>
              </a:lnSpc>
              <a:spcBef>
                <a:spcPct val="30000"/>
              </a:spcBef>
              <a:spcAft>
                <a:spcPct val="0"/>
              </a:spcAft>
              <a:buClrTx/>
              <a:buSzTx/>
              <a:buFontTx/>
              <a:buNone/>
              <a:tabLst/>
              <a:defRPr/>
            </a:pPr>
            <a:r>
              <a:rPr lang="en-US" sz="1200" b="0" i="0" u="none" strike="noStrike" baseline="0" dirty="0" smtClean="0"/>
              <a:t> </a:t>
            </a:r>
          </a:p>
          <a:p>
            <a:r>
              <a:rPr lang="en-US" altLang="en-US" baseline="0" dirty="0" smtClean="0"/>
              <a:t>Although the investigators in the NEJM paper found an association with tampon use in general, the exposure was really too broadly defined to identify.  With a narrower definition of the exposure (e.g. use of Rely tampons), the assumption of a “steady state” of exposure for 1975-80 would not hold since Rely became available in 1978.</a:t>
            </a:r>
          </a:p>
          <a:p>
            <a:endParaRPr lang="en-US" altLang="en-US" baseline="0" dirty="0" smtClean="0"/>
          </a:p>
          <a:p>
            <a:r>
              <a:rPr lang="en-US" altLang="en-US" dirty="0" smtClean="0"/>
              <a:t>As is always the case, the strength of the study design also depends on how complete case ascertainment was, i.e. that nearly every case occurring in Wisconsin during those years (or a random sample of all cases) was ascertained.  </a:t>
            </a:r>
          </a:p>
        </p:txBody>
      </p:sp>
    </p:spTree>
    <p:extLst>
      <p:ext uri="{BB962C8B-B14F-4D97-AF65-F5344CB8AC3E}">
        <p14:creationId xmlns:p14="http://schemas.microsoft.com/office/powerpoint/2010/main" val="1680225376"/>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Both case cohort and incidence</a:t>
            </a:r>
            <a:r>
              <a:rPr lang="en-US" baseline="0" dirty="0" smtClean="0"/>
              <a:t> </a:t>
            </a:r>
            <a:r>
              <a:rPr lang="en-US" dirty="0" smtClean="0"/>
              <a:t>density sampling require foresight.  What if you did not have this foresight?</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60</a:t>
            </a:fld>
            <a:endParaRPr lang="en-US"/>
          </a:p>
        </p:txBody>
      </p:sp>
    </p:spTree>
    <p:extLst>
      <p:ext uri="{BB962C8B-B14F-4D97-AF65-F5344CB8AC3E}">
        <p14:creationId xmlns:p14="http://schemas.microsoft.com/office/powerpoint/2010/main" val="422050543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7" name="Rectangle 7"/>
          <p:cNvSpPr>
            <a:spLocks noGrp="1" noChangeArrowheads="1"/>
          </p:cNvSpPr>
          <p:nvPr>
            <p:ph type="sldNum" sz="quarter" idx="5"/>
          </p:nvPr>
        </p:nvSpPr>
        <p:spPr>
          <a:noFill/>
        </p:spPr>
        <p:txBody>
          <a:bodyPr/>
          <a:lstStyle/>
          <a:p>
            <a:fld id="{7FAA8407-4F0B-4EFB-B927-CBF7B17BD63F}" type="slidenum">
              <a:rPr lang="en-US" altLang="en-US" smtClean="0"/>
              <a:pPr/>
              <a:t>61</a:t>
            </a:fld>
            <a:endParaRPr lang="en-US" altLang="en-US" smtClean="0"/>
          </a:p>
        </p:txBody>
      </p:sp>
      <p:sp>
        <p:nvSpPr>
          <p:cNvPr id="157698" name="Rectangle 2"/>
          <p:cNvSpPr>
            <a:spLocks noGrp="1" noRot="1" noChangeAspect="1" noChangeArrowheads="1" noTextEdit="1"/>
          </p:cNvSpPr>
          <p:nvPr>
            <p:ph type="sldImg"/>
          </p:nvPr>
        </p:nvSpPr>
        <p:spPr>
          <a:ln/>
        </p:spPr>
      </p:sp>
      <p:sp>
        <p:nvSpPr>
          <p:cNvPr id="157699" name="Rectangle 3"/>
          <p:cNvSpPr>
            <a:spLocks noGrp="1" noChangeArrowheads="1"/>
          </p:cNvSpPr>
          <p:nvPr>
            <p:ph type="body" idx="1"/>
          </p:nvPr>
        </p:nvSpPr>
        <p:spPr>
          <a:noFill/>
          <a:ln/>
        </p:spPr>
        <p:txBody>
          <a:bodyPr/>
          <a:lstStyle/>
          <a:p>
            <a:r>
              <a:rPr lang="en-US" altLang="en-US" smtClean="0"/>
              <a:t>With incident cases and prevalent non-cases in a fixed cohort, the OR is a close approximation of the risk ratio IF the disease incidence is low in all exposure groups.</a:t>
            </a:r>
          </a:p>
          <a:p>
            <a:endParaRPr lang="en-US" altLang="en-US" smtClean="0"/>
          </a:p>
        </p:txBody>
      </p:sp>
    </p:spTree>
    <p:extLst>
      <p:ext uri="{BB962C8B-B14F-4D97-AF65-F5344CB8AC3E}">
        <p14:creationId xmlns:p14="http://schemas.microsoft.com/office/powerpoint/2010/main" val="1437081104"/>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5" name="Rectangle 7"/>
          <p:cNvSpPr>
            <a:spLocks noGrp="1" noChangeArrowheads="1"/>
          </p:cNvSpPr>
          <p:nvPr>
            <p:ph type="sldNum" sz="quarter" idx="5"/>
          </p:nvPr>
        </p:nvSpPr>
        <p:spPr>
          <a:noFill/>
        </p:spPr>
        <p:txBody>
          <a:bodyPr/>
          <a:lstStyle/>
          <a:p>
            <a:fld id="{A166EFF6-B4E7-43FE-961D-9FB43B1177EB}" type="slidenum">
              <a:rPr lang="en-US" altLang="en-US" smtClean="0"/>
              <a:pPr/>
              <a:t>62</a:t>
            </a:fld>
            <a:endParaRPr lang="en-US" altLang="en-US" smtClean="0"/>
          </a:p>
        </p:txBody>
      </p:sp>
      <p:sp>
        <p:nvSpPr>
          <p:cNvPr id="159746" name="Rectangle 2"/>
          <p:cNvSpPr>
            <a:spLocks noGrp="1" noRot="1" noChangeAspect="1" noChangeArrowheads="1" noTextEdit="1"/>
          </p:cNvSpPr>
          <p:nvPr>
            <p:ph type="sldImg"/>
          </p:nvPr>
        </p:nvSpPr>
        <p:spPr>
          <a:ln/>
        </p:spPr>
      </p:sp>
      <p:sp>
        <p:nvSpPr>
          <p:cNvPr id="159747" name="Rectangle 3"/>
          <p:cNvSpPr>
            <a:spLocks noGrp="1" noChangeArrowheads="1"/>
          </p:cNvSpPr>
          <p:nvPr>
            <p:ph type="body" idx="1"/>
          </p:nvPr>
        </p:nvSpPr>
        <p:spPr>
          <a:noFill/>
          <a:ln/>
        </p:spPr>
        <p:txBody>
          <a:bodyPr/>
          <a:lstStyle/>
          <a:p>
            <a:r>
              <a:rPr lang="en-US" altLang="en-US" dirty="0" smtClean="0"/>
              <a:t>This is the last of the methods of sampling controls for a case-control study that we have described earlier.  It is the least desirable and becoming less common now that researchers are becoming more sophisticated about case-control design.</a:t>
            </a:r>
          </a:p>
          <a:p>
            <a:endParaRPr lang="en-US" altLang="en-US" dirty="0" smtClean="0"/>
          </a:p>
          <a:p>
            <a:r>
              <a:rPr lang="en-US" altLang="en-US" dirty="0" smtClean="0"/>
              <a:t>This sampling is the classic instance of needing the “rare disease” assumption that many text books discuss because the OR will approximate the risk ratio only if the incidence is low or rare in all exposure groups. Note that the</a:t>
            </a:r>
            <a:r>
              <a:rPr lang="en-US" altLang="en-US" baseline="0" dirty="0" smtClean="0"/>
              <a:t> OR is a </a:t>
            </a:r>
            <a:r>
              <a:rPr lang="en-US" altLang="en-US" i="1" baseline="0" dirty="0" smtClean="0"/>
              <a:t>close approximation</a:t>
            </a:r>
            <a:r>
              <a:rPr lang="en-US" altLang="en-US" baseline="0" dirty="0" smtClean="0"/>
              <a:t> of the risk ratio when disease incidence is low.  However, it is never an </a:t>
            </a:r>
            <a:r>
              <a:rPr lang="en-US" altLang="en-US" i="1" baseline="0" dirty="0" smtClean="0"/>
              <a:t>unbi</a:t>
            </a:r>
            <a:r>
              <a:rPr lang="en-US" altLang="en-US" i="1" dirty="0" smtClean="0"/>
              <a:t>ased estimate</a:t>
            </a:r>
            <a:r>
              <a:rPr lang="en-US" altLang="en-US" i="0" dirty="0" smtClean="0"/>
              <a:t>, but will always be further from 1.0 than the risk ratio, if exposure</a:t>
            </a:r>
            <a:r>
              <a:rPr lang="en-US" altLang="en-US" i="0" baseline="0" dirty="0" smtClean="0"/>
              <a:t> and disease are associated, i.e. if risk ratio ≠ </a:t>
            </a:r>
            <a:r>
              <a:rPr lang="en-US" altLang="en-US" dirty="0" smtClean="0"/>
              <a:t>1.0.  And, if disease</a:t>
            </a:r>
            <a:r>
              <a:rPr lang="en-US" altLang="en-US" baseline="0" dirty="0" smtClean="0"/>
              <a:t> incidence is not low, the OR is not a close approximation of the risk ratio.</a:t>
            </a:r>
            <a:r>
              <a:rPr lang="en-US" altLang="en-US" dirty="0" smtClean="0"/>
              <a:t>  </a:t>
            </a:r>
          </a:p>
          <a:p>
            <a:endParaRPr lang="en-US" altLang="en-US" dirty="0" smtClean="0"/>
          </a:p>
        </p:txBody>
      </p:sp>
    </p:spTree>
    <p:extLst>
      <p:ext uri="{BB962C8B-B14F-4D97-AF65-F5344CB8AC3E}">
        <p14:creationId xmlns:p14="http://schemas.microsoft.com/office/powerpoint/2010/main" val="7274263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7"/>
          <p:cNvSpPr>
            <a:spLocks noGrp="1" noChangeArrowheads="1"/>
          </p:cNvSpPr>
          <p:nvPr>
            <p:ph type="sldNum" sz="quarter" idx="5"/>
          </p:nvPr>
        </p:nvSpPr>
        <p:spPr>
          <a:noFill/>
        </p:spPr>
        <p:txBody>
          <a:bodyPr/>
          <a:lstStyle/>
          <a:p>
            <a:fld id="{B62A697C-345F-46F3-838C-D47840A910E0}" type="slidenum">
              <a:rPr lang="en-US" altLang="en-US" smtClean="0"/>
              <a:pPr/>
              <a:t>6</a:t>
            </a:fld>
            <a:endParaRPr lang="en-US" altLang="en-US" smtClean="0"/>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a:noFill/>
          <a:ln/>
        </p:spPr>
        <p:txBody>
          <a:bodyPr/>
          <a:lstStyle/>
          <a:p>
            <a:r>
              <a:rPr lang="en-US" altLang="en-US" dirty="0" smtClean="0"/>
              <a:t>Since the case-control design starts with the cases and controls and fixes the ratio of the two by selecting one or more controls per case, the investigator cannot assess disease occurrence (probability, rate or odds) within the different exposure groups.   The investigator cannot</a:t>
            </a:r>
            <a:r>
              <a:rPr lang="en-US" altLang="en-US" baseline="0" dirty="0" smtClean="0"/>
              <a:t> work across the table. </a:t>
            </a:r>
            <a:r>
              <a:rPr lang="en-US" altLang="en-US" dirty="0" smtClean="0"/>
              <a:t>All the investigator can do is to work down the table. </a:t>
            </a:r>
          </a:p>
        </p:txBody>
      </p:sp>
    </p:spTree>
    <p:extLst>
      <p:ext uri="{BB962C8B-B14F-4D97-AF65-F5344CB8AC3E}">
        <p14:creationId xmlns:p14="http://schemas.microsoft.com/office/powerpoint/2010/main" val="4156439594"/>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3" name="Rectangle 2"/>
          <p:cNvSpPr>
            <a:spLocks noGrp="1" noRot="1" noChangeAspect="1" noChangeArrowheads="1" noTextEdit="1"/>
          </p:cNvSpPr>
          <p:nvPr>
            <p:ph type="sldImg"/>
          </p:nvPr>
        </p:nvSpPr>
        <p:spPr>
          <a:ln/>
        </p:spPr>
      </p:sp>
      <p:sp>
        <p:nvSpPr>
          <p:cNvPr id="161794" name="Rectangle 3"/>
          <p:cNvSpPr>
            <a:spLocks noGrp="1" noChangeArrowheads="1"/>
          </p:cNvSpPr>
          <p:nvPr>
            <p:ph type="body" idx="1"/>
          </p:nvPr>
        </p:nvSpPr>
        <p:spPr>
          <a:noFill/>
          <a:ln/>
        </p:spPr>
        <p:txBody>
          <a:bodyPr/>
          <a:lstStyle/>
          <a:p>
            <a:r>
              <a:rPr lang="en-US" altLang="en-US" dirty="0" smtClean="0"/>
              <a:t>This illustrates the selection of prevalent controls in a fixed cohort.  </a:t>
            </a:r>
          </a:p>
          <a:p>
            <a:endParaRPr lang="en-US" altLang="en-US" dirty="0" smtClean="0"/>
          </a:p>
          <a:p>
            <a:r>
              <a:rPr lang="en-US" altLang="en-US" dirty="0" smtClean="0"/>
              <a:t>Even if all the cases are captured as in the schematic, the controls are drawn only from those present at the time the study is conducted. So unlike the case-cohort and the case-control with incidence density sampling designs in a fixed cohort, no case can be included in the control group. Because the cases are excluded, the control group can no longer represent the entire baseline population of the cohort.  Furthermore, losses to follow-up and deaths also make this group of controls not representative of the person-time of the cohort.</a:t>
            </a:r>
          </a:p>
          <a:p>
            <a:endParaRPr lang="en-US" altLang="en-US" dirty="0" smtClean="0"/>
          </a:p>
          <a:p>
            <a:r>
              <a:rPr lang="en-US" altLang="en-US" dirty="0" smtClean="0"/>
              <a:t>As an example, this design is used in the investigation of diarrheal epidemics after social gatherings.  Cases are closely interrogated for what they ate and a sample of controls (non-cases), taken after the dust has settled and no more cases are occurring, is also closely interrogated.  Whether the OR will be a close approximation of the risk ratio in this setting depends on the incidence of GI illness in the exposed and unexposed.</a:t>
            </a:r>
          </a:p>
          <a:p>
            <a:endParaRPr lang="en-US" dirty="0" smtClean="0"/>
          </a:p>
        </p:txBody>
      </p:sp>
    </p:spTree>
    <p:extLst>
      <p:ext uri="{BB962C8B-B14F-4D97-AF65-F5344CB8AC3E}">
        <p14:creationId xmlns:p14="http://schemas.microsoft.com/office/powerpoint/2010/main" val="249261812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1" name="Rectangle 7"/>
          <p:cNvSpPr>
            <a:spLocks noGrp="1" noChangeArrowheads="1"/>
          </p:cNvSpPr>
          <p:nvPr>
            <p:ph type="sldNum" sz="quarter" idx="5"/>
          </p:nvPr>
        </p:nvSpPr>
        <p:spPr>
          <a:noFill/>
        </p:spPr>
        <p:txBody>
          <a:bodyPr/>
          <a:lstStyle/>
          <a:p>
            <a:fld id="{B17546CD-507F-4452-AE31-459161DEA4D1}" type="slidenum">
              <a:rPr lang="en-US" altLang="en-US" smtClean="0"/>
              <a:pPr/>
              <a:t>64</a:t>
            </a:fld>
            <a:endParaRPr lang="en-US" altLang="en-US" smtClean="0"/>
          </a:p>
        </p:txBody>
      </p:sp>
      <p:sp>
        <p:nvSpPr>
          <p:cNvPr id="163842" name="Rectangle 2"/>
          <p:cNvSpPr>
            <a:spLocks noGrp="1" noRot="1" noChangeAspect="1" noChangeArrowheads="1" noTextEdit="1"/>
          </p:cNvSpPr>
          <p:nvPr>
            <p:ph type="sldImg"/>
          </p:nvPr>
        </p:nvSpPr>
        <p:spPr>
          <a:ln/>
        </p:spPr>
      </p:sp>
      <p:sp>
        <p:nvSpPr>
          <p:cNvPr id="163843" name="Rectangle 3"/>
          <p:cNvSpPr>
            <a:spLocks noGrp="1" noChangeArrowheads="1"/>
          </p:cNvSpPr>
          <p:nvPr>
            <p:ph type="body" idx="1"/>
          </p:nvPr>
        </p:nvSpPr>
        <p:spPr>
          <a:noFill/>
          <a:ln/>
        </p:spPr>
        <p:txBody>
          <a:bodyPr/>
          <a:lstStyle/>
          <a:p>
            <a:r>
              <a:rPr lang="en-US" altLang="en-US" smtClean="0"/>
              <a:t>The ratio of exposed to unexposed in the whole cohort can only be estimated by a sample of everyone at the beginning of follow-up, not just those who remain non-cases at the end of follow-up.   </a:t>
            </a:r>
          </a:p>
        </p:txBody>
      </p:sp>
    </p:spTree>
    <p:extLst>
      <p:ext uri="{BB962C8B-B14F-4D97-AF65-F5344CB8AC3E}">
        <p14:creationId xmlns:p14="http://schemas.microsoft.com/office/powerpoint/2010/main" val="1871021965"/>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89" name="Rectangle 7"/>
          <p:cNvSpPr>
            <a:spLocks noGrp="1" noChangeArrowheads="1"/>
          </p:cNvSpPr>
          <p:nvPr>
            <p:ph type="sldNum" sz="quarter" idx="5"/>
          </p:nvPr>
        </p:nvSpPr>
        <p:spPr>
          <a:noFill/>
        </p:spPr>
        <p:txBody>
          <a:bodyPr/>
          <a:lstStyle/>
          <a:p>
            <a:fld id="{0D6152F1-C1F7-40C2-A7FA-88947C3D3847}" type="slidenum">
              <a:rPr lang="en-US" altLang="en-US" smtClean="0"/>
              <a:pPr/>
              <a:t>65</a:t>
            </a:fld>
            <a:endParaRPr lang="en-US" altLang="en-US" smtClean="0"/>
          </a:p>
        </p:txBody>
      </p:sp>
      <p:sp>
        <p:nvSpPr>
          <p:cNvPr id="165890" name="Rectangle 2"/>
          <p:cNvSpPr>
            <a:spLocks noGrp="1" noRot="1" noChangeAspect="1" noChangeArrowheads="1" noTextEdit="1"/>
          </p:cNvSpPr>
          <p:nvPr>
            <p:ph type="sldImg"/>
          </p:nvPr>
        </p:nvSpPr>
        <p:spPr>
          <a:ln/>
        </p:spPr>
      </p:sp>
      <p:sp>
        <p:nvSpPr>
          <p:cNvPr id="165891" name="Rectangle 3"/>
          <p:cNvSpPr>
            <a:spLocks noGrp="1" noChangeArrowheads="1"/>
          </p:cNvSpPr>
          <p:nvPr>
            <p:ph type="body" idx="1"/>
          </p:nvPr>
        </p:nvSpPr>
        <p:spPr>
          <a:noFill/>
          <a:ln/>
        </p:spPr>
        <p:txBody>
          <a:bodyPr/>
          <a:lstStyle/>
          <a:p>
            <a:r>
              <a:rPr lang="en-US" altLang="en-US" dirty="0" smtClean="0"/>
              <a:t>Back to the 2x2 table notation for a cohort study, now with the “No disease” column values indicated.  For an unbiased estimate</a:t>
            </a:r>
            <a:r>
              <a:rPr lang="en-US" altLang="en-US" baseline="0" dirty="0" smtClean="0"/>
              <a:t> of the risk ratio, we have E1 and E0, and we want an estimate of the ratio of N1 and N0.  However, if we sample “Non-cases” in a fixed cohort for our controls, we can only get the ratio of N1-E1 to N0-E0.</a:t>
            </a:r>
            <a:endParaRPr lang="en-US" altLang="en-US" dirty="0" smtClean="0"/>
          </a:p>
        </p:txBody>
      </p:sp>
    </p:spTree>
    <p:extLst>
      <p:ext uri="{BB962C8B-B14F-4D97-AF65-F5344CB8AC3E}">
        <p14:creationId xmlns:p14="http://schemas.microsoft.com/office/powerpoint/2010/main" val="2141620983"/>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7" name="Rectangle 7"/>
          <p:cNvSpPr>
            <a:spLocks noGrp="1" noChangeArrowheads="1"/>
          </p:cNvSpPr>
          <p:nvPr>
            <p:ph type="sldNum" sz="quarter" idx="5"/>
          </p:nvPr>
        </p:nvSpPr>
        <p:spPr>
          <a:noFill/>
        </p:spPr>
        <p:txBody>
          <a:bodyPr/>
          <a:lstStyle/>
          <a:p>
            <a:fld id="{F3DEA407-605E-45B7-A41A-EA16A8987E1A}" type="slidenum">
              <a:rPr lang="en-US" altLang="en-US" smtClean="0"/>
              <a:pPr/>
              <a:t>66</a:t>
            </a:fld>
            <a:endParaRPr lang="en-US" altLang="en-US" smtClean="0"/>
          </a:p>
        </p:txBody>
      </p:sp>
      <p:sp>
        <p:nvSpPr>
          <p:cNvPr id="167938" name="Rectangle 2"/>
          <p:cNvSpPr>
            <a:spLocks noGrp="1" noRot="1" noChangeAspect="1" noChangeArrowheads="1" noTextEdit="1"/>
          </p:cNvSpPr>
          <p:nvPr>
            <p:ph type="sldImg"/>
          </p:nvPr>
        </p:nvSpPr>
        <p:spPr>
          <a:ln/>
        </p:spPr>
      </p:sp>
      <p:sp>
        <p:nvSpPr>
          <p:cNvPr id="167939" name="Rectangle 3"/>
          <p:cNvSpPr>
            <a:spLocks noGrp="1" noChangeArrowheads="1"/>
          </p:cNvSpPr>
          <p:nvPr>
            <p:ph type="body" idx="1"/>
          </p:nvPr>
        </p:nvSpPr>
        <p:spPr>
          <a:noFill/>
          <a:ln/>
        </p:spPr>
        <p:txBody>
          <a:bodyPr/>
          <a:lstStyle/>
          <a:p>
            <a:r>
              <a:rPr lang="en-US" altLang="en-US" dirty="0" smtClean="0"/>
              <a:t>If the disease only removes a few persons from the original cohort, the ratio of exposure in those remaining will stay close to the original ratio at baseline.  It follows that estimating N</a:t>
            </a:r>
            <a:r>
              <a:rPr lang="en-US" altLang="en-US" baseline="-25000" dirty="0" smtClean="0"/>
              <a:t>0</a:t>
            </a:r>
            <a:r>
              <a:rPr lang="en-US" altLang="en-US" dirty="0" smtClean="0"/>
              <a:t>/N</a:t>
            </a:r>
            <a:r>
              <a:rPr lang="en-US" altLang="en-US" baseline="-25000" dirty="0" smtClean="0"/>
              <a:t>1 </a:t>
            </a:r>
            <a:r>
              <a:rPr lang="en-US" altLang="en-US" dirty="0" smtClean="0"/>
              <a:t>by using non-case controls becomes increasingly more valid as the number removed by the disease is smaller. </a:t>
            </a:r>
          </a:p>
        </p:txBody>
      </p:sp>
    </p:spTree>
    <p:extLst>
      <p:ext uri="{BB962C8B-B14F-4D97-AF65-F5344CB8AC3E}">
        <p14:creationId xmlns:p14="http://schemas.microsoft.com/office/powerpoint/2010/main" val="2748276064"/>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5" name="Rectangle 7"/>
          <p:cNvSpPr>
            <a:spLocks noGrp="1" noChangeArrowheads="1"/>
          </p:cNvSpPr>
          <p:nvPr>
            <p:ph type="sldNum" sz="quarter" idx="5"/>
          </p:nvPr>
        </p:nvSpPr>
        <p:spPr>
          <a:noFill/>
        </p:spPr>
        <p:txBody>
          <a:bodyPr/>
          <a:lstStyle/>
          <a:p>
            <a:fld id="{2E09373F-B7EA-4FCF-BF00-D434B0C0C6DC}" type="slidenum">
              <a:rPr lang="en-US" altLang="en-US" smtClean="0"/>
              <a:pPr/>
              <a:t>67</a:t>
            </a:fld>
            <a:endParaRPr lang="en-US" altLang="en-US" smtClean="0"/>
          </a:p>
        </p:txBody>
      </p:sp>
      <p:sp>
        <p:nvSpPr>
          <p:cNvPr id="169986" name="Rectangle 2"/>
          <p:cNvSpPr>
            <a:spLocks noGrp="1" noRot="1" noChangeAspect="1" noChangeArrowheads="1" noTextEdit="1"/>
          </p:cNvSpPr>
          <p:nvPr>
            <p:ph type="sldImg"/>
          </p:nvPr>
        </p:nvSpPr>
        <p:spPr>
          <a:ln/>
        </p:spPr>
      </p:sp>
      <p:sp>
        <p:nvSpPr>
          <p:cNvPr id="169987" name="Rectangle 3"/>
          <p:cNvSpPr>
            <a:spLocks noGrp="1" noChangeArrowheads="1"/>
          </p:cNvSpPr>
          <p:nvPr>
            <p:ph type="body" idx="1"/>
          </p:nvPr>
        </p:nvSpPr>
        <p:spPr>
          <a:noFill/>
          <a:ln/>
        </p:spPr>
        <p:txBody>
          <a:bodyPr/>
          <a:lstStyle/>
          <a:p>
            <a:r>
              <a:rPr lang="en-US" altLang="en-US" dirty="0" smtClean="0"/>
              <a:t>The rare disease assumption says that if the incidence of the disease under study is low in all</a:t>
            </a:r>
            <a:r>
              <a:rPr lang="en-US" altLang="en-US" baseline="0" dirty="0" smtClean="0"/>
              <a:t> exposure groups,</a:t>
            </a:r>
            <a:r>
              <a:rPr lang="en-US" altLang="en-US" dirty="0" smtClean="0"/>
              <a:t> the OR from a case-control study with sampling of prevalent controls approximates the risk ratio.  Although there is no absolute number, less than 10% is often given as a definition of what is meant by “rare.” </a:t>
            </a:r>
          </a:p>
        </p:txBody>
      </p:sp>
    </p:spTree>
    <p:extLst>
      <p:ext uri="{BB962C8B-B14F-4D97-AF65-F5344CB8AC3E}">
        <p14:creationId xmlns:p14="http://schemas.microsoft.com/office/powerpoint/2010/main" val="2896104710"/>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3" name="Rectangle 7"/>
          <p:cNvSpPr>
            <a:spLocks noGrp="1" noChangeArrowheads="1"/>
          </p:cNvSpPr>
          <p:nvPr>
            <p:ph type="sldNum" sz="quarter" idx="5"/>
          </p:nvPr>
        </p:nvSpPr>
        <p:spPr>
          <a:noFill/>
        </p:spPr>
        <p:txBody>
          <a:bodyPr/>
          <a:lstStyle/>
          <a:p>
            <a:fld id="{C94AD459-6C6F-4F58-A82E-6B5095547181}" type="slidenum">
              <a:rPr lang="en-US" altLang="en-US" smtClean="0"/>
              <a:pPr/>
              <a:t>68</a:t>
            </a:fld>
            <a:endParaRPr lang="en-US" altLang="en-US" smtClean="0"/>
          </a:p>
        </p:txBody>
      </p:sp>
      <p:sp>
        <p:nvSpPr>
          <p:cNvPr id="172034" name="Rectangle 2"/>
          <p:cNvSpPr>
            <a:spLocks noGrp="1" noRot="1" noChangeAspect="1" noChangeArrowheads="1" noTextEdit="1"/>
          </p:cNvSpPr>
          <p:nvPr>
            <p:ph type="sldImg"/>
          </p:nvPr>
        </p:nvSpPr>
        <p:spPr>
          <a:ln/>
        </p:spPr>
      </p:sp>
      <p:sp>
        <p:nvSpPr>
          <p:cNvPr id="172035" name="Rectangle 3"/>
          <p:cNvSpPr>
            <a:spLocks noGrp="1" noChangeArrowheads="1"/>
          </p:cNvSpPr>
          <p:nvPr>
            <p:ph type="body" idx="1"/>
          </p:nvPr>
        </p:nvSpPr>
        <p:spPr>
          <a:noFill/>
          <a:ln/>
        </p:spPr>
        <p:txBody>
          <a:bodyPr/>
          <a:lstStyle/>
          <a:p>
            <a:r>
              <a:rPr lang="en-US" altLang="en-US" dirty="0" smtClean="0"/>
              <a:t>A numerical example to illustrate who is left to sample for controls using the prevalent controls design.</a:t>
            </a:r>
          </a:p>
        </p:txBody>
      </p:sp>
    </p:spTree>
    <p:extLst>
      <p:ext uri="{BB962C8B-B14F-4D97-AF65-F5344CB8AC3E}">
        <p14:creationId xmlns:p14="http://schemas.microsoft.com/office/powerpoint/2010/main" val="2994013848"/>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1" name="Rectangle 7"/>
          <p:cNvSpPr>
            <a:spLocks noGrp="1" noChangeArrowheads="1"/>
          </p:cNvSpPr>
          <p:nvPr>
            <p:ph type="sldNum" sz="quarter" idx="5"/>
          </p:nvPr>
        </p:nvSpPr>
        <p:spPr>
          <a:noFill/>
        </p:spPr>
        <p:txBody>
          <a:bodyPr/>
          <a:lstStyle/>
          <a:p>
            <a:fld id="{22EE7EA6-6C15-4DBA-BF9F-67A63841CC9F}" type="slidenum">
              <a:rPr lang="en-US" altLang="en-US" smtClean="0"/>
              <a:pPr/>
              <a:t>69</a:t>
            </a:fld>
            <a:endParaRPr lang="en-US" altLang="en-US" smtClean="0"/>
          </a:p>
        </p:txBody>
      </p:sp>
      <p:sp>
        <p:nvSpPr>
          <p:cNvPr id="174082" name="Rectangle 2"/>
          <p:cNvSpPr>
            <a:spLocks noGrp="1" noRot="1" noChangeAspect="1" noChangeArrowheads="1" noTextEdit="1"/>
          </p:cNvSpPr>
          <p:nvPr>
            <p:ph type="sldImg"/>
          </p:nvPr>
        </p:nvSpPr>
        <p:spPr>
          <a:ln/>
        </p:spPr>
      </p:sp>
      <p:sp>
        <p:nvSpPr>
          <p:cNvPr id="174083" name="Rectangle 3"/>
          <p:cNvSpPr>
            <a:spLocks noGrp="1" noChangeArrowheads="1"/>
          </p:cNvSpPr>
          <p:nvPr>
            <p:ph type="body" idx="1"/>
          </p:nvPr>
        </p:nvSpPr>
        <p:spPr>
          <a:noFill/>
          <a:ln/>
        </p:spPr>
        <p:txBody>
          <a:bodyPr/>
          <a:lstStyle/>
          <a:p>
            <a:endParaRPr lang="en-US" altLang="en-US" smtClean="0"/>
          </a:p>
        </p:txBody>
      </p:sp>
    </p:spTree>
    <p:extLst>
      <p:ext uri="{BB962C8B-B14F-4D97-AF65-F5344CB8AC3E}">
        <p14:creationId xmlns:p14="http://schemas.microsoft.com/office/powerpoint/2010/main" val="3796812399"/>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29" name="Rectangle 7"/>
          <p:cNvSpPr>
            <a:spLocks noGrp="1" noChangeArrowheads="1"/>
          </p:cNvSpPr>
          <p:nvPr>
            <p:ph type="sldNum" sz="quarter" idx="5"/>
          </p:nvPr>
        </p:nvSpPr>
        <p:spPr>
          <a:noFill/>
        </p:spPr>
        <p:txBody>
          <a:bodyPr/>
          <a:lstStyle/>
          <a:p>
            <a:fld id="{3D056088-F089-4B1E-B248-2B33717F0924}" type="slidenum">
              <a:rPr lang="en-US" altLang="en-US" smtClean="0"/>
              <a:pPr/>
              <a:t>70</a:t>
            </a:fld>
            <a:endParaRPr lang="en-US" altLang="en-US" smtClean="0"/>
          </a:p>
        </p:txBody>
      </p:sp>
      <p:sp>
        <p:nvSpPr>
          <p:cNvPr id="176130" name="Rectangle 2"/>
          <p:cNvSpPr>
            <a:spLocks noGrp="1" noRot="1" noChangeAspect="1" noChangeArrowheads="1" noTextEdit="1"/>
          </p:cNvSpPr>
          <p:nvPr>
            <p:ph type="sldImg"/>
          </p:nvPr>
        </p:nvSpPr>
        <p:spPr>
          <a:ln/>
        </p:spPr>
      </p:sp>
      <p:sp>
        <p:nvSpPr>
          <p:cNvPr id="176131" name="Rectangle 3"/>
          <p:cNvSpPr>
            <a:spLocks noGrp="1" noChangeArrowheads="1"/>
          </p:cNvSpPr>
          <p:nvPr>
            <p:ph type="body" idx="1"/>
          </p:nvPr>
        </p:nvSpPr>
        <p:spPr>
          <a:noFill/>
          <a:ln/>
        </p:spPr>
        <p:txBody>
          <a:bodyPr/>
          <a:lstStyle/>
          <a:p>
            <a:r>
              <a:rPr lang="en-US" altLang="en-US" dirty="0" smtClean="0"/>
              <a:t>One quarter of the cohort has been diagnosed with disease during the cohort follow-up leaving only 150 of the original 200 left from which to select controls using the prevalent control case-control design.  Since the original cohort was divided 50/50 by exposure and the odds of disease among exposed versus unexposed cases is 4 to 1, the remaining subjects without disease will have a ratio of 60/90 or 2/3 of exposed to unexposed.  In other words, the odds of exposure in the eligible controls will be 2/3 and the odds ratio will be 4 divided by 2/3 = 6.0.  These numbers use everyone in the cohort but</a:t>
            </a:r>
            <a:r>
              <a:rPr lang="en-US" altLang="en-US" baseline="0" dirty="0" smtClean="0"/>
              <a:t> a c</a:t>
            </a:r>
            <a:r>
              <a:rPr lang="en-US" altLang="en-US" dirty="0" smtClean="0"/>
              <a:t>ase-control study would</a:t>
            </a:r>
            <a:r>
              <a:rPr lang="en-US" altLang="en-US" baseline="0" dirty="0" smtClean="0"/>
              <a:t> indeed only use a sample of these 1</a:t>
            </a:r>
            <a:r>
              <a:rPr lang="en-US" altLang="en-US" dirty="0" smtClean="0"/>
              <a:t>50 remaining without disease.  However, </a:t>
            </a:r>
            <a:r>
              <a:rPr lang="en-US" altLang="en-US" baseline="0" dirty="0" smtClean="0"/>
              <a:t> </a:t>
            </a:r>
            <a:r>
              <a:rPr lang="en-US" altLang="en-US" dirty="0" smtClean="0"/>
              <a:t>as they will be sampled independently of exposure status the ratio of 2/3 also applies to any random sample of controls.  Thus the OR in this example is much larger than the risk ratio and cannot be considered even an approximation of it. </a:t>
            </a:r>
          </a:p>
        </p:txBody>
      </p:sp>
    </p:spTree>
    <p:extLst>
      <p:ext uri="{BB962C8B-B14F-4D97-AF65-F5344CB8AC3E}">
        <p14:creationId xmlns:p14="http://schemas.microsoft.com/office/powerpoint/2010/main" val="3273239840"/>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7" name="Rectangle 7"/>
          <p:cNvSpPr>
            <a:spLocks noGrp="1" noChangeArrowheads="1"/>
          </p:cNvSpPr>
          <p:nvPr>
            <p:ph type="sldNum" sz="quarter" idx="5"/>
          </p:nvPr>
        </p:nvSpPr>
        <p:spPr>
          <a:noFill/>
        </p:spPr>
        <p:txBody>
          <a:bodyPr/>
          <a:lstStyle/>
          <a:p>
            <a:fld id="{D2480618-D438-4013-AB6B-8323C55278F6}" type="slidenum">
              <a:rPr lang="en-US" altLang="en-US" smtClean="0"/>
              <a:pPr/>
              <a:t>71</a:t>
            </a:fld>
            <a:endParaRPr lang="en-US" altLang="en-US" smtClean="0"/>
          </a:p>
        </p:txBody>
      </p:sp>
      <p:sp>
        <p:nvSpPr>
          <p:cNvPr id="178178" name="Rectangle 2"/>
          <p:cNvSpPr>
            <a:spLocks noGrp="1" noRot="1" noChangeAspect="1" noChangeArrowheads="1" noTextEdit="1"/>
          </p:cNvSpPr>
          <p:nvPr>
            <p:ph type="sldImg"/>
          </p:nvPr>
        </p:nvSpPr>
        <p:spPr>
          <a:ln/>
        </p:spPr>
      </p:sp>
      <p:sp>
        <p:nvSpPr>
          <p:cNvPr id="178179" name="Rectangle 3"/>
          <p:cNvSpPr>
            <a:spLocks noGrp="1" noChangeArrowheads="1"/>
          </p:cNvSpPr>
          <p:nvPr>
            <p:ph type="body" idx="1"/>
          </p:nvPr>
        </p:nvSpPr>
        <p:spPr>
          <a:noFill/>
          <a:ln/>
        </p:spPr>
        <p:txBody>
          <a:bodyPr/>
          <a:lstStyle/>
          <a:p>
            <a:r>
              <a:rPr lang="en-US" altLang="en-US" dirty="0" smtClean="0"/>
              <a:t>Using the same hypothetical cohort numbers as before but now assuming that the incidence of disease was 2.5% (5 out of 200 developed disease), the OR is only slightly higher than the risk ratio for the simple reason that the ratio of exposure in the remaining non-cases is close to 1.0, which is what it was in the whole cohort at baseline.  The somewhat arbitrary rule of thumb of incidence below 10% is sometimes given as what is meant by a “rare disease.”  You can work out for yourself how the OR = 4.57 is arrived at if the incidence were 10% (hint: there will be 16 exposed cases and 4 unexposed cases).   It might also be debatable whether 4.57 is a good approximation of 4.0, but the point should be clear.</a:t>
            </a:r>
          </a:p>
        </p:txBody>
      </p:sp>
    </p:spTree>
    <p:extLst>
      <p:ext uri="{BB962C8B-B14F-4D97-AF65-F5344CB8AC3E}">
        <p14:creationId xmlns:p14="http://schemas.microsoft.com/office/powerpoint/2010/main" val="1260295498"/>
      </p:ext>
    </p:extLst>
  </p:cSld>
  <p:clrMapOvr>
    <a:masterClrMapping/>
  </p:clrMapOvr>
</p:notes>
</file>

<file path=ppt/notesSlides/notesSlide6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3" name="Slide Image Placeholder 1"/>
          <p:cNvSpPr>
            <a:spLocks noGrp="1" noRot="1" noChangeAspect="1"/>
          </p:cNvSpPr>
          <p:nvPr>
            <p:ph type="sldImg"/>
          </p:nvPr>
        </p:nvSpPr>
        <p:spPr>
          <a:ln/>
        </p:spPr>
      </p:sp>
      <p:sp>
        <p:nvSpPr>
          <p:cNvPr id="182274" name="Notes Placeholder 2"/>
          <p:cNvSpPr>
            <a:spLocks noGrp="1"/>
          </p:cNvSpPr>
          <p:nvPr>
            <p:ph type="body" idx="1"/>
          </p:nvPr>
        </p:nvSpPr>
        <p:spPr>
          <a:noFill/>
          <a:ln/>
        </p:spPr>
        <p:txBody>
          <a:bodyPr/>
          <a:lstStyle/>
          <a:p>
            <a:r>
              <a:rPr lang="en-US" altLang="en-US" smtClean="0"/>
              <a:t>So far today, we have discussed case-control study designs within a primary study base.  </a:t>
            </a:r>
          </a:p>
          <a:p>
            <a:endParaRPr lang="en-US" altLang="en-US" smtClean="0"/>
          </a:p>
          <a:p>
            <a:r>
              <a:rPr lang="en-US" altLang="en-US" smtClean="0"/>
              <a:t>In a case-control study with a secondary study base, the investigators first identify a set of incident cases.  They then wish to select controls from the study base that gave rise to those incident cases.  It is possible to describe this secondary study base conceptually, but usually extremely difficult to delineate the individual members.  </a:t>
            </a:r>
          </a:p>
          <a:p>
            <a:endParaRPr lang="en-US" altLang="en-US" smtClean="0"/>
          </a:p>
          <a:p>
            <a:r>
              <a:rPr lang="en-US" altLang="en-US" smtClean="0"/>
              <a:t>Use of a secondary study base is a less desirable study design than a primary study base because of the difficulty to identify the study base in practical terms.   This used to be the most common design by far.  That may no longer be the case as researchers are becoming more sophisticated about case-control design.  </a:t>
            </a:r>
          </a:p>
          <a:p>
            <a:endParaRPr lang="en-US" altLang="en-US" smtClean="0"/>
          </a:p>
          <a:p>
            <a:endParaRPr lang="en-US" smtClean="0"/>
          </a:p>
        </p:txBody>
      </p:sp>
      <p:sp>
        <p:nvSpPr>
          <p:cNvPr id="182275" name="Slide Number Placeholder 3"/>
          <p:cNvSpPr>
            <a:spLocks noGrp="1"/>
          </p:cNvSpPr>
          <p:nvPr>
            <p:ph type="sldNum" sz="quarter" idx="5"/>
          </p:nvPr>
        </p:nvSpPr>
        <p:spPr>
          <a:noFill/>
        </p:spPr>
        <p:txBody>
          <a:bodyPr/>
          <a:lstStyle/>
          <a:p>
            <a:fld id="{B139ED4B-E20C-4E69-B67A-0AA068DB37AA}" type="slidenum">
              <a:rPr lang="en-US" smtClean="0"/>
              <a:pPr/>
              <a:t>72</a:t>
            </a:fld>
            <a:endParaRPr lang="en-US" smtClean="0"/>
          </a:p>
        </p:txBody>
      </p:sp>
    </p:spTree>
    <p:extLst>
      <p:ext uri="{BB962C8B-B14F-4D97-AF65-F5344CB8AC3E}">
        <p14:creationId xmlns:p14="http://schemas.microsoft.com/office/powerpoint/2010/main" val="6704192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7"/>
          <p:cNvSpPr>
            <a:spLocks noGrp="1" noChangeArrowheads="1"/>
          </p:cNvSpPr>
          <p:nvPr>
            <p:ph type="sldNum" sz="quarter" idx="5"/>
          </p:nvPr>
        </p:nvSpPr>
        <p:spPr>
          <a:noFill/>
        </p:spPr>
        <p:txBody>
          <a:bodyPr/>
          <a:lstStyle/>
          <a:p>
            <a:fld id="{44436EDC-F8CC-486D-8FDD-46648A0A8CFE}" type="slidenum">
              <a:rPr lang="en-US" altLang="en-US" smtClean="0"/>
              <a:pPr/>
              <a:t>7</a:t>
            </a:fld>
            <a:endParaRPr lang="en-US" altLang="en-US" smtClean="0"/>
          </a:p>
        </p:txBody>
      </p:sp>
      <p:sp>
        <p:nvSpPr>
          <p:cNvPr id="33794" name="Rectangle 2"/>
          <p:cNvSpPr>
            <a:spLocks noGrp="1" noRot="1" noChangeAspect="1" noChangeArrowheads="1" noTextEdit="1"/>
          </p:cNvSpPr>
          <p:nvPr>
            <p:ph type="sldImg"/>
          </p:nvPr>
        </p:nvSpPr>
        <p:spPr>
          <a:ln/>
        </p:spPr>
      </p:sp>
      <p:sp>
        <p:nvSpPr>
          <p:cNvPr id="33795" name="Rectangle 3"/>
          <p:cNvSpPr>
            <a:spLocks noGrp="1" noChangeArrowheads="1"/>
          </p:cNvSpPr>
          <p:nvPr>
            <p:ph type="body" idx="1"/>
          </p:nvPr>
        </p:nvSpPr>
        <p:spPr>
          <a:noFill/>
          <a:ln/>
        </p:spPr>
        <p:txBody>
          <a:bodyPr/>
          <a:lstStyle/>
          <a:p>
            <a:r>
              <a:rPr lang="en-US" altLang="en-US" dirty="0" smtClean="0"/>
              <a:t>Since the case-control design starts with the cases and controls and fixes the ratio of the two by selecting one or more controls per case, the investigator cannot assess disease occurrence within the different exposure groups.  However, the odds of exposure in the cases and controls can be estimated from a case-control study.  As we will illustrate in the next few slides, the OR of exposure is equal to the OR of disease. This useful property of the OR enables us to properly analyze exposure-disease association in a case-control study.  </a:t>
            </a:r>
          </a:p>
        </p:txBody>
      </p:sp>
    </p:spTree>
    <p:extLst>
      <p:ext uri="{BB962C8B-B14F-4D97-AF65-F5344CB8AC3E}">
        <p14:creationId xmlns:p14="http://schemas.microsoft.com/office/powerpoint/2010/main" val="3165812447"/>
      </p:ext>
    </p:extLst>
  </p:cSld>
  <p:clrMapOvr>
    <a:masterClrMapping/>
  </p:clrMapOvr>
</p:notes>
</file>

<file path=ppt/notesSlides/notesSlide7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1" name="Rectangle 2"/>
          <p:cNvSpPr>
            <a:spLocks noGrp="1" noRot="1" noChangeAspect="1" noChangeArrowheads="1" noTextEdit="1"/>
          </p:cNvSpPr>
          <p:nvPr>
            <p:ph type="sldImg"/>
          </p:nvPr>
        </p:nvSpPr>
        <p:spPr>
          <a:ln/>
        </p:spPr>
      </p:sp>
      <p:sp>
        <p:nvSpPr>
          <p:cNvPr id="184322" name="Rectangle 3"/>
          <p:cNvSpPr>
            <a:spLocks noGrp="1" noChangeArrowheads="1"/>
          </p:cNvSpPr>
          <p:nvPr>
            <p:ph type="body" idx="1"/>
          </p:nvPr>
        </p:nvSpPr>
        <p:spPr>
          <a:noFill/>
          <a:ln/>
        </p:spPr>
        <p:txBody>
          <a:bodyPr/>
          <a:lstStyle/>
          <a:p>
            <a:r>
              <a:rPr lang="en-US" altLang="en-US" sz="1000" dirty="0" smtClean="0"/>
              <a:t>This illustrates a case-control study with a secondary study base. It is possible to describe this secondary study base conceptually, but usually extremely difficult to delineate the individual members.  In theory, </a:t>
            </a:r>
            <a:r>
              <a:rPr lang="en-US" altLang="en-US" sz="1000" b="1" dirty="0" smtClean="0"/>
              <a:t>IF</a:t>
            </a:r>
            <a:r>
              <a:rPr lang="en-US" altLang="en-US" sz="1000" dirty="0" smtClean="0"/>
              <a:t> it is possible to identify this underlying secondary study base, then the design is analogous to sampling a dynamic cohort from a primary study base.   As</a:t>
            </a:r>
            <a:r>
              <a:rPr lang="en-US" altLang="en-US" sz="1000" baseline="0" dirty="0" smtClean="0"/>
              <a:t> such, incidence density sampling, midpoint sampling, or any other single point in time sampling could be done.  Shown here is single point in time sampling, done after all cases have occurred. </a:t>
            </a:r>
            <a:r>
              <a:rPr lang="en-US" altLang="en-US" sz="1000" dirty="0" smtClean="0"/>
              <a:t> In practice, in a secondary study base situation, it is difficult to accurately</a:t>
            </a:r>
            <a:r>
              <a:rPr lang="en-US" altLang="en-US" sz="1000" baseline="0" dirty="0" smtClean="0"/>
              <a:t> find the control group which represents the underlying study base</a:t>
            </a:r>
            <a:r>
              <a:rPr lang="en-US" altLang="en-US" sz="1000" dirty="0" smtClean="0"/>
              <a:t>.</a:t>
            </a:r>
          </a:p>
        </p:txBody>
      </p:sp>
    </p:spTree>
    <p:extLst>
      <p:ext uri="{BB962C8B-B14F-4D97-AF65-F5344CB8AC3E}">
        <p14:creationId xmlns:p14="http://schemas.microsoft.com/office/powerpoint/2010/main" val="1246827768"/>
      </p:ext>
    </p:extLst>
  </p:cSld>
  <p:clrMapOvr>
    <a:masterClrMapping/>
  </p:clrMapOvr>
</p:notes>
</file>

<file path=ppt/notesSlides/notesSlide7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69" name="Rectangle 7"/>
          <p:cNvSpPr>
            <a:spLocks noGrp="1" noChangeArrowheads="1"/>
          </p:cNvSpPr>
          <p:nvPr>
            <p:ph type="sldNum" sz="quarter" idx="5"/>
          </p:nvPr>
        </p:nvSpPr>
        <p:spPr>
          <a:noFill/>
        </p:spPr>
        <p:txBody>
          <a:bodyPr/>
          <a:lstStyle/>
          <a:p>
            <a:fld id="{AECB1ED9-8E6F-4F29-8859-BBD289D24874}" type="slidenum">
              <a:rPr lang="en-US" altLang="en-US" smtClean="0"/>
              <a:pPr/>
              <a:t>74</a:t>
            </a:fld>
            <a:endParaRPr lang="en-US" altLang="en-US" smtClean="0"/>
          </a:p>
        </p:txBody>
      </p:sp>
      <p:sp>
        <p:nvSpPr>
          <p:cNvPr id="186370" name="Rectangle 2"/>
          <p:cNvSpPr>
            <a:spLocks noGrp="1" noRot="1" noChangeAspect="1" noChangeArrowheads="1" noTextEdit="1"/>
          </p:cNvSpPr>
          <p:nvPr>
            <p:ph type="sldImg"/>
          </p:nvPr>
        </p:nvSpPr>
        <p:spPr>
          <a:ln/>
        </p:spPr>
      </p:sp>
      <p:sp>
        <p:nvSpPr>
          <p:cNvPr id="186371" name="Rectangle 3"/>
          <p:cNvSpPr>
            <a:spLocks noGrp="1" noChangeArrowheads="1"/>
          </p:cNvSpPr>
          <p:nvPr>
            <p:ph type="body" idx="1"/>
          </p:nvPr>
        </p:nvSpPr>
        <p:spPr>
          <a:noFill/>
          <a:ln/>
        </p:spPr>
        <p:txBody>
          <a:bodyPr/>
          <a:lstStyle/>
          <a:p>
            <a:r>
              <a:rPr lang="en-US" altLang="en-US" smtClean="0"/>
              <a:t>Review of what we’ve covered</a:t>
            </a:r>
          </a:p>
        </p:txBody>
      </p:sp>
    </p:spTree>
    <p:extLst>
      <p:ext uri="{BB962C8B-B14F-4D97-AF65-F5344CB8AC3E}">
        <p14:creationId xmlns:p14="http://schemas.microsoft.com/office/powerpoint/2010/main" val="665443216"/>
      </p:ext>
    </p:extLst>
  </p:cSld>
  <p:clrMapOvr>
    <a:masterClrMapping/>
  </p:clrMapOvr>
</p:notes>
</file>

<file path=ppt/notesSlides/notesSlide7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7" name="Rectangle 7"/>
          <p:cNvSpPr>
            <a:spLocks noGrp="1" noChangeArrowheads="1"/>
          </p:cNvSpPr>
          <p:nvPr>
            <p:ph type="sldNum" sz="quarter" idx="5"/>
          </p:nvPr>
        </p:nvSpPr>
        <p:spPr>
          <a:noFill/>
        </p:spPr>
        <p:txBody>
          <a:bodyPr/>
          <a:lstStyle/>
          <a:p>
            <a:fld id="{03D476FD-9811-46FE-8795-07F0A7155D28}" type="slidenum">
              <a:rPr lang="en-US" altLang="en-US" smtClean="0"/>
              <a:pPr/>
              <a:t>75</a:t>
            </a:fld>
            <a:endParaRPr lang="en-US" altLang="en-US" smtClean="0"/>
          </a:p>
        </p:txBody>
      </p:sp>
      <p:sp>
        <p:nvSpPr>
          <p:cNvPr id="188418" name="Rectangle 2"/>
          <p:cNvSpPr>
            <a:spLocks noGrp="1" noRot="1" noChangeAspect="1" noChangeArrowheads="1" noTextEdit="1"/>
          </p:cNvSpPr>
          <p:nvPr>
            <p:ph type="sldImg"/>
          </p:nvPr>
        </p:nvSpPr>
        <p:spPr>
          <a:ln/>
        </p:spPr>
      </p:sp>
      <p:sp>
        <p:nvSpPr>
          <p:cNvPr id="188419" name="Rectangle 3"/>
          <p:cNvSpPr>
            <a:spLocks noGrp="1" noChangeArrowheads="1"/>
          </p:cNvSpPr>
          <p:nvPr>
            <p:ph type="body" idx="1"/>
          </p:nvPr>
        </p:nvSpPr>
        <p:spPr>
          <a:noFill/>
          <a:ln/>
        </p:spPr>
        <p:txBody>
          <a:bodyPr/>
          <a:lstStyle/>
          <a:p>
            <a:r>
              <a:rPr lang="en-US" altLang="en-US" dirty="0" smtClean="0"/>
              <a:t>Here are the names of the regression models that allow for estimation of adjusted measures of association in case-control studies in a fixed cohort.  </a:t>
            </a:r>
          </a:p>
          <a:p>
            <a:r>
              <a:rPr lang="en-US" altLang="en-US" dirty="0" smtClean="0"/>
              <a:t>For case-cohort: proportional hazards regression. </a:t>
            </a:r>
          </a:p>
          <a:p>
            <a:r>
              <a:rPr lang="en-US" altLang="en-US" dirty="0" smtClean="0"/>
              <a:t>For incidence density sampling: conditional logistic regression.  Conditional logistic regression to account for the matching on follow-up time that is intrinsic to this design.  </a:t>
            </a:r>
          </a:p>
          <a:p>
            <a:r>
              <a:rPr lang="en-US" altLang="en-US" dirty="0" smtClean="0"/>
              <a:t>For prevalent case-control: logistic regression (or conditional logistic regression if matching is used).  We are not going to teach the mechanics of these approaches (this will come in the Winter/Spring </a:t>
            </a:r>
            <a:r>
              <a:rPr lang="en-US" altLang="en-US" dirty="0" err="1" smtClean="0"/>
              <a:t>biostat</a:t>
            </a:r>
            <a:r>
              <a:rPr lang="en-US" altLang="en-US" dirty="0" smtClean="0"/>
              <a:t> courses) but we just want to associate the regression techniques with the study designs.</a:t>
            </a:r>
          </a:p>
          <a:p>
            <a:endParaRPr lang="en-US" altLang="en-US" dirty="0" smtClean="0"/>
          </a:p>
        </p:txBody>
      </p:sp>
    </p:spTree>
    <p:extLst>
      <p:ext uri="{BB962C8B-B14F-4D97-AF65-F5344CB8AC3E}">
        <p14:creationId xmlns:p14="http://schemas.microsoft.com/office/powerpoint/2010/main" val="1623076307"/>
      </p:ext>
    </p:extLst>
  </p:cSld>
  <p:clrMapOvr>
    <a:masterClrMapping/>
  </p:clrMapOvr>
</p:notes>
</file>

<file path=ppt/notesSlides/notesSlide7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5" name="Rectangle 7"/>
          <p:cNvSpPr>
            <a:spLocks noGrp="1" noChangeArrowheads="1"/>
          </p:cNvSpPr>
          <p:nvPr>
            <p:ph type="sldNum" sz="quarter" idx="5"/>
          </p:nvPr>
        </p:nvSpPr>
        <p:spPr>
          <a:noFill/>
        </p:spPr>
        <p:txBody>
          <a:bodyPr/>
          <a:lstStyle/>
          <a:p>
            <a:fld id="{9544C231-2F59-4C8D-966D-4F9232DC61C2}" type="slidenum">
              <a:rPr lang="en-US" altLang="en-US" smtClean="0"/>
              <a:pPr/>
              <a:t>76</a:t>
            </a:fld>
            <a:endParaRPr lang="en-US" altLang="en-US" smtClean="0"/>
          </a:p>
        </p:txBody>
      </p:sp>
      <p:sp>
        <p:nvSpPr>
          <p:cNvPr id="190466" name="Rectangle 2"/>
          <p:cNvSpPr>
            <a:spLocks noGrp="1" noRot="1" noChangeAspect="1" noChangeArrowheads="1" noTextEdit="1"/>
          </p:cNvSpPr>
          <p:nvPr>
            <p:ph type="sldImg"/>
          </p:nvPr>
        </p:nvSpPr>
        <p:spPr>
          <a:ln/>
        </p:spPr>
      </p:sp>
      <p:sp>
        <p:nvSpPr>
          <p:cNvPr id="190467" name="Rectangle 3"/>
          <p:cNvSpPr>
            <a:spLocks noGrp="1" noChangeArrowheads="1"/>
          </p:cNvSpPr>
          <p:nvPr>
            <p:ph type="body" idx="1"/>
          </p:nvPr>
        </p:nvSpPr>
        <p:spPr>
          <a:noFill/>
          <a:ln/>
        </p:spPr>
        <p:txBody>
          <a:bodyPr/>
          <a:lstStyle/>
          <a:p>
            <a:r>
              <a:rPr lang="en-US" altLang="en-US" smtClean="0"/>
              <a:t>Review of what we’ve covered</a:t>
            </a:r>
          </a:p>
          <a:p>
            <a:endParaRPr lang="en-US" altLang="en-US" smtClean="0"/>
          </a:p>
        </p:txBody>
      </p:sp>
    </p:spTree>
    <p:extLst>
      <p:ext uri="{BB962C8B-B14F-4D97-AF65-F5344CB8AC3E}">
        <p14:creationId xmlns:p14="http://schemas.microsoft.com/office/powerpoint/2010/main" val="3340000746"/>
      </p:ext>
    </p:extLst>
  </p:cSld>
  <p:clrMapOvr>
    <a:masterClrMapping/>
  </p:clrMapOvr>
</p:notes>
</file>

<file path=ppt/notesSlides/notesSlide7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3" name="Rectangle 7"/>
          <p:cNvSpPr>
            <a:spLocks noGrp="1" noChangeArrowheads="1"/>
          </p:cNvSpPr>
          <p:nvPr>
            <p:ph type="sldNum" sz="quarter" idx="5"/>
          </p:nvPr>
        </p:nvSpPr>
        <p:spPr>
          <a:noFill/>
        </p:spPr>
        <p:txBody>
          <a:bodyPr/>
          <a:lstStyle/>
          <a:p>
            <a:fld id="{901DAE58-FE45-4122-9A44-B1DA41266090}" type="slidenum">
              <a:rPr lang="en-US" altLang="en-US" smtClean="0"/>
              <a:pPr/>
              <a:t>77</a:t>
            </a:fld>
            <a:endParaRPr lang="en-US" altLang="en-US" smtClean="0"/>
          </a:p>
        </p:txBody>
      </p:sp>
      <p:sp>
        <p:nvSpPr>
          <p:cNvPr id="192514" name="Rectangle 2"/>
          <p:cNvSpPr>
            <a:spLocks noGrp="1" noRot="1" noChangeAspect="1" noChangeArrowheads="1" noTextEdit="1"/>
          </p:cNvSpPr>
          <p:nvPr>
            <p:ph type="sldImg"/>
          </p:nvPr>
        </p:nvSpPr>
        <p:spPr>
          <a:ln/>
        </p:spPr>
      </p:sp>
      <p:sp>
        <p:nvSpPr>
          <p:cNvPr id="192515" name="Rectangle 3"/>
          <p:cNvSpPr>
            <a:spLocks noGrp="1" noChangeArrowheads="1"/>
          </p:cNvSpPr>
          <p:nvPr>
            <p:ph type="body" idx="1"/>
          </p:nvPr>
        </p:nvSpPr>
        <p:spPr>
          <a:noFill/>
          <a:ln/>
        </p:spPr>
        <p:txBody>
          <a:bodyPr/>
          <a:lstStyle/>
          <a:p>
            <a:r>
              <a:rPr lang="en-US" altLang="en-US" smtClean="0"/>
              <a:t>Here are the names of the regression models that allow for estimation of adjusted measures of association in case-control studies in a dynamic cohort.  </a:t>
            </a:r>
          </a:p>
          <a:p>
            <a:r>
              <a:rPr lang="en-US" altLang="en-US" smtClean="0"/>
              <a:t>For incidence density sampling: conditional logistic regression.  </a:t>
            </a:r>
          </a:p>
          <a:p>
            <a:r>
              <a:rPr lang="en-US" altLang="en-US" smtClean="0"/>
              <a:t>For “one time” sampling of non-case controls: logistic regression (or conditional logistic regression if matching is used).  </a:t>
            </a:r>
          </a:p>
          <a:p>
            <a:endParaRPr lang="en-US" altLang="en-US" smtClean="0"/>
          </a:p>
          <a:p>
            <a:endParaRPr lang="en-US" altLang="en-US" smtClean="0"/>
          </a:p>
        </p:txBody>
      </p:sp>
    </p:spTree>
    <p:extLst>
      <p:ext uri="{BB962C8B-B14F-4D97-AF65-F5344CB8AC3E}">
        <p14:creationId xmlns:p14="http://schemas.microsoft.com/office/powerpoint/2010/main" val="1432065860"/>
      </p:ext>
    </p:extLst>
  </p:cSld>
  <p:clrMapOvr>
    <a:masterClrMapping/>
  </p:clrMapOvr>
</p:notes>
</file>

<file path=ppt/notesSlides/notesSlide7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1" name="Rectangle 7"/>
          <p:cNvSpPr>
            <a:spLocks noGrp="1" noChangeArrowheads="1"/>
          </p:cNvSpPr>
          <p:nvPr>
            <p:ph type="sldNum" sz="quarter" idx="5"/>
          </p:nvPr>
        </p:nvSpPr>
        <p:spPr>
          <a:noFill/>
        </p:spPr>
        <p:txBody>
          <a:bodyPr/>
          <a:lstStyle/>
          <a:p>
            <a:fld id="{2422D99C-E7E7-4A27-83C5-49D5ACF02F8F}" type="slidenum">
              <a:rPr lang="en-US" altLang="en-US" smtClean="0"/>
              <a:pPr/>
              <a:t>78</a:t>
            </a:fld>
            <a:endParaRPr lang="en-US" altLang="en-US" smtClean="0"/>
          </a:p>
        </p:txBody>
      </p:sp>
      <p:sp>
        <p:nvSpPr>
          <p:cNvPr id="194562" name="Rectangle 2"/>
          <p:cNvSpPr>
            <a:spLocks noGrp="1" noRot="1" noChangeAspect="1" noChangeArrowheads="1" noTextEdit="1"/>
          </p:cNvSpPr>
          <p:nvPr>
            <p:ph type="sldImg"/>
          </p:nvPr>
        </p:nvSpPr>
        <p:spPr>
          <a:ln/>
        </p:spPr>
      </p:sp>
      <p:sp>
        <p:nvSpPr>
          <p:cNvPr id="194563" name="Rectangle 3"/>
          <p:cNvSpPr>
            <a:spLocks noGrp="1" noChangeArrowheads="1"/>
          </p:cNvSpPr>
          <p:nvPr>
            <p:ph type="body" idx="1"/>
          </p:nvPr>
        </p:nvSpPr>
        <p:spPr>
          <a:noFill/>
          <a:ln/>
        </p:spPr>
        <p:txBody>
          <a:bodyPr/>
          <a:lstStyle/>
          <a:p>
            <a:endParaRPr lang="en-US" altLang="en-US" smtClean="0"/>
          </a:p>
        </p:txBody>
      </p:sp>
    </p:spTree>
    <p:extLst>
      <p:ext uri="{BB962C8B-B14F-4D97-AF65-F5344CB8AC3E}">
        <p14:creationId xmlns:p14="http://schemas.microsoft.com/office/powerpoint/2010/main" val="3983031702"/>
      </p:ext>
    </p:extLst>
  </p:cSld>
  <p:clrMapOvr>
    <a:masterClrMapping/>
  </p:clrMapOvr>
</p:notes>
</file>

<file path=ppt/notesSlides/notesSlide7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09" name="Rectangle 7"/>
          <p:cNvSpPr>
            <a:spLocks noGrp="1" noChangeArrowheads="1"/>
          </p:cNvSpPr>
          <p:nvPr>
            <p:ph type="sldNum" sz="quarter" idx="5"/>
          </p:nvPr>
        </p:nvSpPr>
        <p:spPr>
          <a:noFill/>
        </p:spPr>
        <p:txBody>
          <a:bodyPr/>
          <a:lstStyle/>
          <a:p>
            <a:fld id="{81FA215C-DF24-4370-B8B3-49F3DB09D25D}" type="slidenum">
              <a:rPr lang="en-US" altLang="en-US" smtClean="0"/>
              <a:pPr/>
              <a:t>79</a:t>
            </a:fld>
            <a:endParaRPr lang="en-US" altLang="en-US" smtClean="0"/>
          </a:p>
        </p:txBody>
      </p:sp>
      <p:sp>
        <p:nvSpPr>
          <p:cNvPr id="196610" name="Rectangle 2"/>
          <p:cNvSpPr>
            <a:spLocks noGrp="1" noRot="1" noChangeAspect="1" noChangeArrowheads="1" noTextEdit="1"/>
          </p:cNvSpPr>
          <p:nvPr>
            <p:ph type="sldImg"/>
          </p:nvPr>
        </p:nvSpPr>
        <p:spPr>
          <a:ln/>
        </p:spPr>
      </p:sp>
      <p:sp>
        <p:nvSpPr>
          <p:cNvPr id="196611" name="Rectangle 3"/>
          <p:cNvSpPr>
            <a:spLocks noGrp="1" noChangeArrowheads="1"/>
          </p:cNvSpPr>
          <p:nvPr>
            <p:ph type="body" idx="1"/>
          </p:nvPr>
        </p:nvSpPr>
        <p:spPr>
          <a:noFill/>
          <a:ln/>
        </p:spPr>
        <p:txBody>
          <a:bodyPr/>
          <a:lstStyle/>
          <a:p>
            <a:r>
              <a:rPr lang="en-US" altLang="en-US" dirty="0" smtClean="0"/>
              <a:t>This shows the number of case-control sets required in a matched design to have 80% power to identify a particular odds ratio (assuming that 30% of controls are exposed).  For example, to have 80% power to detect an OR of 2.0 with 1 set of matched controls would require 122 cases (and 122 controls), a total of 244 participants.  In a case-control study, the limiting factor for sample size is usually the number of cases. Say we have 70 cases.  With a 1:1 match (total N=140) we would have 80% power to detect an OR of about 2.5.  But, by increasing the number of controls so that we have 4 controls per case (total N = 70x5=350), we would have 80% power to detect an OR of ~2.0.  </a:t>
            </a:r>
          </a:p>
          <a:p>
            <a:endParaRPr lang="en-US" altLang="en-US" dirty="0" smtClean="0"/>
          </a:p>
          <a:p>
            <a:r>
              <a:rPr lang="en-US" altLang="en-US" dirty="0" smtClean="0"/>
              <a:t>Another way to think about this is to look down a column.  For example, if you want to be able to detect an OR of 2.0 or more in your study, you’ll need 122 cases with a 1:1 match, but only 74 cases with a 1:4 match.  Using a 1:10 match will reduce your required sample size only a small amount, to N=65, but at substantially larger cost with a total N of 65x11 =715.</a:t>
            </a:r>
          </a:p>
        </p:txBody>
      </p:sp>
    </p:spTree>
    <p:extLst>
      <p:ext uri="{BB962C8B-B14F-4D97-AF65-F5344CB8AC3E}">
        <p14:creationId xmlns:p14="http://schemas.microsoft.com/office/powerpoint/2010/main" val="855604582"/>
      </p:ext>
    </p:extLst>
  </p:cSld>
  <p:clrMapOvr>
    <a:masterClrMapping/>
  </p:clrMapOvr>
</p:notes>
</file>

<file path=ppt/notesSlides/notesSlide7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7" name="Rectangle 7"/>
          <p:cNvSpPr>
            <a:spLocks noGrp="1" noChangeArrowheads="1"/>
          </p:cNvSpPr>
          <p:nvPr>
            <p:ph type="sldNum" sz="quarter" idx="5"/>
          </p:nvPr>
        </p:nvSpPr>
        <p:spPr>
          <a:noFill/>
        </p:spPr>
        <p:txBody>
          <a:bodyPr/>
          <a:lstStyle/>
          <a:p>
            <a:fld id="{9928F521-1642-47E7-9BFA-AE9740376D7B}" type="slidenum">
              <a:rPr lang="en-US" altLang="en-US" smtClean="0"/>
              <a:pPr/>
              <a:t>80</a:t>
            </a:fld>
            <a:endParaRPr lang="en-US" altLang="en-US" smtClean="0"/>
          </a:p>
        </p:txBody>
      </p:sp>
      <p:sp>
        <p:nvSpPr>
          <p:cNvPr id="198658" name="Rectangle 2"/>
          <p:cNvSpPr>
            <a:spLocks noGrp="1" noRot="1" noChangeAspect="1" noChangeArrowheads="1" noTextEdit="1"/>
          </p:cNvSpPr>
          <p:nvPr>
            <p:ph type="sldImg"/>
          </p:nvPr>
        </p:nvSpPr>
        <p:spPr>
          <a:ln/>
        </p:spPr>
      </p:sp>
      <p:sp>
        <p:nvSpPr>
          <p:cNvPr id="198659" name="Rectangle 3"/>
          <p:cNvSpPr>
            <a:spLocks noGrp="1" noChangeArrowheads="1"/>
          </p:cNvSpPr>
          <p:nvPr>
            <p:ph type="body" idx="1"/>
          </p:nvPr>
        </p:nvSpPr>
        <p:spPr>
          <a:noFill/>
          <a:ln/>
        </p:spPr>
        <p:txBody>
          <a:bodyPr/>
          <a:lstStyle/>
          <a:p>
            <a:r>
              <a:rPr lang="en-US" altLang="en-US" dirty="0" smtClean="0"/>
              <a:t>Regardless of the actual measure of association that was calculated by the study or what measure it validly estimates, many researchers want to use the language of probability or words that suggest probabilities when they discuss their results.  As a result, it is uncommon to hear the appropriate language: “the odds of disease among those who had ever smoked were 3.6 fold greater than among those who never smoked.” The language of probability can be justified if the rare disease assumption is met although we would hope that you will generally avoid the prevalent controls study design in a fixed cohort.  </a:t>
            </a:r>
          </a:p>
          <a:p>
            <a:endParaRPr lang="en-US" altLang="en-US" dirty="0" smtClean="0"/>
          </a:p>
          <a:p>
            <a:r>
              <a:rPr lang="en-US" altLang="en-US" dirty="0" smtClean="0"/>
              <a:t>Preferable is to attempt to use either incidence density sampling of controls or a case-cohort design for a case-control study in fixed cohort and to point out in the Methods section that the OR from your design is an unbiased estimated of the risk ratio, hazard ratio, or rate ratio, depending on which design and regression model you have used.  It then becomes legitimate to use the language of risk ratios or rate ratios in reporting your findings.  Similarly, in a case-control study within a dynamic cohort, it is preferable to identify the OR as an unbiased estimate of the rate ratio in your methods, and then it is legitimate to use the language of rate ratios in reporting your findings.  If sampling of controls from a dynamic cohort is done at one time point, some discussion of the underlying assumptions regarding exposure prevalence is also needed.</a:t>
            </a:r>
          </a:p>
          <a:p>
            <a:endParaRPr lang="en-US" altLang="en-US" dirty="0" smtClean="0"/>
          </a:p>
        </p:txBody>
      </p:sp>
    </p:spTree>
    <p:extLst>
      <p:ext uri="{BB962C8B-B14F-4D97-AF65-F5344CB8AC3E}">
        <p14:creationId xmlns:p14="http://schemas.microsoft.com/office/powerpoint/2010/main" val="3747594470"/>
      </p:ext>
    </p:extLst>
  </p:cSld>
  <p:clrMapOvr>
    <a:masterClrMapping/>
  </p:clrMapOvr>
</p:notes>
</file>

<file path=ppt/notesSlides/notesSlide7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5" name="Rectangle 7"/>
          <p:cNvSpPr>
            <a:spLocks noGrp="1" noChangeArrowheads="1"/>
          </p:cNvSpPr>
          <p:nvPr>
            <p:ph type="sldNum" sz="quarter" idx="5"/>
          </p:nvPr>
        </p:nvSpPr>
        <p:spPr>
          <a:noFill/>
        </p:spPr>
        <p:txBody>
          <a:bodyPr/>
          <a:lstStyle/>
          <a:p>
            <a:fld id="{11BF696C-ECA6-4B30-975B-D8D1EE1B245A}" type="slidenum">
              <a:rPr lang="en-US" altLang="en-US" smtClean="0"/>
              <a:pPr/>
              <a:t>81</a:t>
            </a:fld>
            <a:endParaRPr lang="en-US" altLang="en-US" smtClean="0"/>
          </a:p>
        </p:txBody>
      </p:sp>
      <p:sp>
        <p:nvSpPr>
          <p:cNvPr id="200706" name="Rectangle 2"/>
          <p:cNvSpPr>
            <a:spLocks noGrp="1" noRot="1" noChangeAspect="1" noChangeArrowheads="1" noTextEdit="1"/>
          </p:cNvSpPr>
          <p:nvPr>
            <p:ph type="sldImg"/>
          </p:nvPr>
        </p:nvSpPr>
        <p:spPr>
          <a:ln/>
        </p:spPr>
      </p:sp>
      <p:sp>
        <p:nvSpPr>
          <p:cNvPr id="200707" name="Rectangle 3"/>
          <p:cNvSpPr>
            <a:spLocks noGrp="1" noChangeArrowheads="1"/>
          </p:cNvSpPr>
          <p:nvPr>
            <p:ph type="body" idx="1"/>
          </p:nvPr>
        </p:nvSpPr>
        <p:spPr>
          <a:noFill/>
          <a:ln/>
        </p:spPr>
        <p:txBody>
          <a:bodyPr/>
          <a:lstStyle/>
          <a:p>
            <a:endParaRPr lang="en-US" altLang="en-US" smtClean="0"/>
          </a:p>
        </p:txBody>
      </p:sp>
    </p:spTree>
    <p:extLst>
      <p:ext uri="{BB962C8B-B14F-4D97-AF65-F5344CB8AC3E}">
        <p14:creationId xmlns:p14="http://schemas.microsoft.com/office/powerpoint/2010/main" val="3358370841"/>
      </p:ext>
    </p:extLst>
  </p:cSld>
  <p:clrMapOvr>
    <a:masterClrMapping/>
  </p:clrMapOvr>
</p:notes>
</file>

<file path=ppt/notesSlides/notesSlide7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3" name="Rectangle 7"/>
          <p:cNvSpPr>
            <a:spLocks noGrp="1" noChangeArrowheads="1"/>
          </p:cNvSpPr>
          <p:nvPr>
            <p:ph type="sldNum" sz="quarter" idx="5"/>
          </p:nvPr>
        </p:nvSpPr>
        <p:spPr>
          <a:noFill/>
        </p:spPr>
        <p:txBody>
          <a:bodyPr/>
          <a:lstStyle/>
          <a:p>
            <a:fld id="{AFB21557-F730-41FA-BE17-032C8ED7EE3A}" type="slidenum">
              <a:rPr lang="en-US" altLang="en-US" smtClean="0"/>
              <a:pPr/>
              <a:t>82</a:t>
            </a:fld>
            <a:endParaRPr lang="en-US" altLang="en-US" smtClean="0"/>
          </a:p>
        </p:txBody>
      </p:sp>
      <p:sp>
        <p:nvSpPr>
          <p:cNvPr id="202754" name="Rectangle 2"/>
          <p:cNvSpPr>
            <a:spLocks noGrp="1" noRot="1" noChangeAspect="1" noChangeArrowheads="1" noTextEdit="1"/>
          </p:cNvSpPr>
          <p:nvPr>
            <p:ph type="sldImg"/>
          </p:nvPr>
        </p:nvSpPr>
        <p:spPr>
          <a:ln/>
        </p:spPr>
      </p:sp>
      <p:sp>
        <p:nvSpPr>
          <p:cNvPr id="202755" name="Rectangle 3"/>
          <p:cNvSpPr>
            <a:spLocks noGrp="1" noChangeArrowheads="1"/>
          </p:cNvSpPr>
          <p:nvPr>
            <p:ph type="body" idx="1"/>
          </p:nvPr>
        </p:nvSpPr>
        <p:spPr>
          <a:noFill/>
          <a:ln/>
        </p:spPr>
        <p:txBody>
          <a:bodyPr/>
          <a:lstStyle/>
          <a:p>
            <a:endParaRPr lang="en-US" altLang="en-US" smtClean="0"/>
          </a:p>
        </p:txBody>
      </p:sp>
    </p:spTree>
    <p:extLst>
      <p:ext uri="{BB962C8B-B14F-4D97-AF65-F5344CB8AC3E}">
        <p14:creationId xmlns:p14="http://schemas.microsoft.com/office/powerpoint/2010/main" val="36603074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7"/>
          <p:cNvSpPr>
            <a:spLocks noGrp="1" noChangeArrowheads="1"/>
          </p:cNvSpPr>
          <p:nvPr>
            <p:ph type="sldNum" sz="quarter" idx="5"/>
          </p:nvPr>
        </p:nvSpPr>
        <p:spPr>
          <a:noFill/>
        </p:spPr>
        <p:txBody>
          <a:bodyPr/>
          <a:lstStyle/>
          <a:p>
            <a:fld id="{CC34950A-1431-48A7-BE5C-A2718AFC7341}" type="slidenum">
              <a:rPr lang="en-US" altLang="en-US" smtClean="0"/>
              <a:pPr/>
              <a:t>8</a:t>
            </a:fld>
            <a:endParaRPr lang="en-US" altLang="en-US" smtClean="0"/>
          </a:p>
        </p:txBody>
      </p:sp>
      <p:sp>
        <p:nvSpPr>
          <p:cNvPr id="35842" name="Rectangle 2"/>
          <p:cNvSpPr>
            <a:spLocks noGrp="1" noRot="1" noChangeAspect="1" noChangeArrowheads="1" noTextEdit="1"/>
          </p:cNvSpPr>
          <p:nvPr>
            <p:ph type="sldImg"/>
          </p:nvPr>
        </p:nvSpPr>
        <p:spPr>
          <a:ln/>
        </p:spPr>
      </p:sp>
      <p:sp>
        <p:nvSpPr>
          <p:cNvPr id="35843" name="Rectangle 3"/>
          <p:cNvSpPr>
            <a:spLocks noGrp="1" noChangeArrowheads="1"/>
          </p:cNvSpPr>
          <p:nvPr>
            <p:ph type="body" idx="1"/>
          </p:nvPr>
        </p:nvSpPr>
        <p:spPr>
          <a:noFill/>
          <a:ln/>
        </p:spPr>
        <p:txBody>
          <a:bodyPr/>
          <a:lstStyle/>
          <a:p>
            <a:r>
              <a:rPr lang="en-US" altLang="en-US" smtClean="0"/>
              <a:t>We introduced this concept last week in our discussion of the odds ratio.  This property of the odds ratio is crucial to case-control design because it is the odds ratio of exposure in the diseased (cases) and controls that is actually measured in a case-control study, but it is the odds ratio of disease in the exposed and unexposed that we are interested in.  Fortunately, they are mathematically identical.  This identity was pointed out in 1951 by Jerome Cornfield, a pioneer theorist who at the time was working at the nascent National Cancer Institute.  Without the work of Cornfield and others, most of us in the room today would be smoking. </a:t>
            </a:r>
          </a:p>
        </p:txBody>
      </p:sp>
    </p:spTree>
    <p:extLst>
      <p:ext uri="{BB962C8B-B14F-4D97-AF65-F5344CB8AC3E}">
        <p14:creationId xmlns:p14="http://schemas.microsoft.com/office/powerpoint/2010/main" val="672250196"/>
      </p:ext>
    </p:extLst>
  </p:cSld>
  <p:clrMapOvr>
    <a:masterClrMapping/>
  </p:clrMapOvr>
</p:notes>
</file>

<file path=ppt/notesSlides/notesSlide8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1" name="Rectangle 7"/>
          <p:cNvSpPr>
            <a:spLocks noGrp="1" noChangeArrowheads="1"/>
          </p:cNvSpPr>
          <p:nvPr>
            <p:ph type="sldNum" sz="quarter" idx="5"/>
          </p:nvPr>
        </p:nvSpPr>
        <p:spPr>
          <a:noFill/>
        </p:spPr>
        <p:txBody>
          <a:bodyPr/>
          <a:lstStyle/>
          <a:p>
            <a:fld id="{270FFB7D-499D-4204-A411-3F1AAA0F24EC}" type="slidenum">
              <a:rPr lang="en-US" altLang="en-US" smtClean="0"/>
              <a:pPr/>
              <a:t>83</a:t>
            </a:fld>
            <a:endParaRPr lang="en-US" altLang="en-US" smtClean="0"/>
          </a:p>
        </p:txBody>
      </p:sp>
      <p:sp>
        <p:nvSpPr>
          <p:cNvPr id="204802" name="Rectangle 2"/>
          <p:cNvSpPr>
            <a:spLocks noGrp="1" noRot="1" noChangeAspect="1" noChangeArrowheads="1" noTextEdit="1"/>
          </p:cNvSpPr>
          <p:nvPr>
            <p:ph type="sldImg"/>
          </p:nvPr>
        </p:nvSpPr>
        <p:spPr>
          <a:ln/>
        </p:spPr>
      </p:sp>
      <p:sp>
        <p:nvSpPr>
          <p:cNvPr id="204803" name="Rectangle 3"/>
          <p:cNvSpPr>
            <a:spLocks noGrp="1" noChangeArrowheads="1"/>
          </p:cNvSpPr>
          <p:nvPr>
            <p:ph type="body" idx="1"/>
          </p:nvPr>
        </p:nvSpPr>
        <p:spPr>
          <a:noFill/>
          <a:ln/>
        </p:spPr>
        <p:txBody>
          <a:bodyPr/>
          <a:lstStyle/>
          <a:p>
            <a:r>
              <a:rPr lang="en-US" altLang="en-US" dirty="0" smtClean="0"/>
              <a:t>Historically, the two chief weaknesses of case-control studies have been inappropriate selection of a control group and poor measurement of exposure.  The former has usually occurred in the setting of hospital-based studies with secondary study bases where it is very difficult to determine the study base that gave rise to the cases.  This difficulty has been exacerbated by the lack of awareness on the part of many investigators of the study base concept.  Poor measurement often occurs from using questionnaire recall of exposures after the event has already happened.  If those weaknesses can be avoided, the case-control approach can be a valid study design.</a:t>
            </a:r>
          </a:p>
        </p:txBody>
      </p:sp>
    </p:spTree>
    <p:extLst>
      <p:ext uri="{BB962C8B-B14F-4D97-AF65-F5344CB8AC3E}">
        <p14:creationId xmlns:p14="http://schemas.microsoft.com/office/powerpoint/2010/main" val="2699654771"/>
      </p:ext>
    </p:extLst>
  </p:cSld>
  <p:clrMapOvr>
    <a:masterClrMapping/>
  </p:clrMapOvr>
</p:notes>
</file>

<file path=ppt/notesSlides/notesSlide8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have spent two sessions on calculating measures of association. There</a:t>
            </a:r>
            <a:r>
              <a:rPr lang="en-US" baseline="0" dirty="0" smtClean="0"/>
              <a:t> is one additional deeper topic, which is what does the magnitude of a measure of association actually tell you.  </a:t>
            </a:r>
          </a:p>
          <a:p>
            <a:endParaRPr lang="en-US" baseline="0" dirty="0" smtClean="0"/>
          </a:p>
          <a:p>
            <a:r>
              <a:rPr lang="en-US" baseline="0" dirty="0" smtClean="0"/>
              <a:t>In particular, larger magnitude values of measures of association are commonly referred to as “strong” associations.  But, what exactly does strong mean?  What is true is that for both ratio and difference measures, the larger the value the less apt the association is the result of some occult bias.  That is, assuming we are interested in etiology/causation (does an exposure cause an outcome), the larger the value the more likely – all else being equal – that the association is true rather than the result of some bias.  The reasoning behind this is that if bias was responsible for the nominal large magnitude association, then it would have to be large in its own right.  If so, then the reasoning is that researchers would have been aware of it and precluded it.  Thus, large associations are believed to have a higher likelihood of being unbiased.  In this sense, “strong” is good in that it helps you gauge validity in the qualitative sense.  </a:t>
            </a:r>
          </a:p>
          <a:p>
            <a:endParaRPr lang="en-US" baseline="0" dirty="0" smtClean="0"/>
          </a:p>
          <a:p>
            <a:r>
              <a:rPr lang="en-US" baseline="0" dirty="0" smtClean="0"/>
              <a:t>One other virtue of “strong” applies to difference measures in that strong association do translate into smaller numbers to treat, harm, or protect.  This means the </a:t>
            </a:r>
            <a:r>
              <a:rPr lang="en-US" baseline="0" smtClean="0"/>
              <a:t>exposure doesn’t </a:t>
            </a:r>
            <a:r>
              <a:rPr lang="en-US" baseline="0" dirty="0" smtClean="0"/>
              <a:t>have to affect too many people to have an impact.  </a:t>
            </a:r>
          </a:p>
          <a:p>
            <a:endParaRPr lang="en-US" baseline="0" dirty="0" smtClean="0"/>
          </a:p>
          <a:p>
            <a:r>
              <a:rPr lang="en-US" baseline="0" dirty="0" smtClean="0"/>
              <a:t>However, for neither difference nor ratio measures does “strong” translate into anything with actual biologic meaning.</a:t>
            </a:r>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84</a:t>
            </a:fld>
            <a:endParaRPr lang="en-US"/>
          </a:p>
        </p:txBody>
      </p:sp>
    </p:spTree>
    <p:extLst>
      <p:ext uri="{BB962C8B-B14F-4D97-AF65-F5344CB8AC3E}">
        <p14:creationId xmlns:p14="http://schemas.microsoft.com/office/powerpoint/2010/main" val="3224242970"/>
      </p:ext>
    </p:extLst>
  </p:cSld>
  <p:clrMapOvr>
    <a:masterClrMapping/>
  </p:clrMapOvr>
</p:notes>
</file>

<file path=ppt/notesSlides/notesSlide8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To understand this, we need to introduce a very simple but extremely useful model of human disease, which is called the “sufficient-component cause” model.  It was first described by Ken Rothman, while he was at Harvard, in 1976, but, in truth, its origins were described by philosophers much earlier, particularly JL Mackie.  The theory basically says that any time an instance of disease occurs, it is because multiple “component” causes came together.  The minimal set of component causes is known as a “sufficient cause”.   For each “component” cause within a “sufficient” cause, the rest of the necessary causes are collectively known as complementary causes.  Thus, for virtually all diseases, there are multiple sufficient causes that can result in the disease.  This is another way of saying that virtually all disease is “multifactorial” in its causes, a theory that almost no one disputes.  It is a simple concept but it has far ranging implications.</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85</a:t>
            </a:fld>
            <a:endParaRPr lang="en-US"/>
          </a:p>
        </p:txBody>
      </p:sp>
    </p:spTree>
    <p:extLst>
      <p:ext uri="{BB962C8B-B14F-4D97-AF65-F5344CB8AC3E}">
        <p14:creationId xmlns:p14="http://schemas.microsoft.com/office/powerpoint/2010/main" val="115072737"/>
      </p:ext>
    </p:extLst>
  </p:cSld>
  <p:clrMapOvr>
    <a:masterClrMapping/>
  </p:clrMapOvr>
</p:notes>
</file>

<file path=ppt/notesSlides/notesSlide8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One direct extension of the</a:t>
            </a:r>
            <a:r>
              <a:rPr lang="en-US" baseline="0" dirty="0" smtClean="0"/>
              <a:t> SCC model is that whether a given exposed person gets disease more often than an unexposed person (which is indeed what we are estimating in our measures of association) mainly depends upon whether the other requisite complementary component causes are in place.  One classic example of this is the disease known as phenylketonuria (PKU), which clinically features decreased cognitive function.  For this disease, we can consider two main exposures.  The first is a mutation in the gene phenylalanine hydroxylase (PAH).  Persons with such a mutation are unable to breakdown the amino acid phenylalanine.  The second is whether phenylalanine is present in one’s diet.  </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86</a:t>
            </a:fld>
            <a:endParaRPr lang="en-US"/>
          </a:p>
        </p:txBody>
      </p:sp>
    </p:spTree>
    <p:extLst>
      <p:ext uri="{BB962C8B-B14F-4D97-AF65-F5344CB8AC3E}">
        <p14:creationId xmlns:p14="http://schemas.microsoft.com/office/powerpoint/2010/main" val="4150928737"/>
      </p:ext>
    </p:extLst>
  </p:cSld>
  <p:clrMapOvr>
    <a:masterClrMapping/>
  </p:clrMapOvr>
</p:notes>
</file>

<file path=ppt/notesSlides/notesSlide8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Finally,</a:t>
            </a:r>
            <a:r>
              <a:rPr lang="en-US" baseline="0" dirty="0" smtClean="0"/>
              <a:t> b</a:t>
            </a:r>
            <a:r>
              <a:rPr lang="en-US" dirty="0" smtClean="0"/>
              <a:t>efore we move on, now that we have described</a:t>
            </a:r>
            <a:r>
              <a:rPr lang="en-US" baseline="0" dirty="0" smtClean="0"/>
              <a:t> measures of disease occurrence and association, we should spend a moment on how to display them in your publication-quality tables, figures, and text.   We list this under the field we call “numeracy”, which is the ability to understand and work with numbers.  It is analogous to literacy.</a:t>
            </a:r>
          </a:p>
          <a:p>
            <a:endParaRPr lang="en-US" baseline="0" dirty="0" smtClean="0"/>
          </a:p>
          <a:p>
            <a:r>
              <a:rPr lang="en-US" baseline="0" dirty="0" smtClean="0"/>
              <a:t>Our main message is to help your readers improve their numeracy by limiting your digits in your publication-quality tables, figures, and text.  Specifically, be easy on the eye.  For %’s, this means limiting to two significant digits, such as 33%, 3.3%, or 0.33%.  </a:t>
            </a:r>
          </a:p>
          <a:p>
            <a:endParaRPr lang="en-US" baseline="0" dirty="0" smtClean="0"/>
          </a:p>
          <a:p>
            <a:r>
              <a:rPr lang="en-US" baseline="0" dirty="0" smtClean="0"/>
              <a:t>For measures of association, also try to keep things to 2 significant digits, although when you above 10, you will conventionally see 1 digit shown to the right of the decimal, which we also view as fine. </a:t>
            </a:r>
          </a:p>
          <a:p>
            <a:endParaRPr lang="en-US" baseline="0" dirty="0" smtClean="0"/>
          </a:p>
          <a:p>
            <a:r>
              <a:rPr lang="en-US" baseline="0" dirty="0" smtClean="0"/>
              <a:t>Note:  this rounding to 2 significant digits does not apply to making internal calculations with these numbers.  When making internal calculations, do not round off at all. </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87</a:t>
            </a:fld>
            <a:endParaRPr lang="en-US"/>
          </a:p>
        </p:txBody>
      </p:sp>
    </p:spTree>
    <p:extLst>
      <p:ext uri="{BB962C8B-B14F-4D97-AF65-F5344CB8AC3E}">
        <p14:creationId xmlns:p14="http://schemas.microsoft.com/office/powerpoint/2010/main" val="1415095691"/>
      </p:ext>
    </p:extLst>
  </p:cSld>
  <p:clrMapOvr>
    <a:masterClrMapping/>
  </p:clrMapOvr>
</p:notes>
</file>

<file path=ppt/notesSlides/notesSlide8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69" name="Rectangle 7"/>
          <p:cNvSpPr>
            <a:spLocks noGrp="1" noChangeArrowheads="1"/>
          </p:cNvSpPr>
          <p:nvPr>
            <p:ph type="sldNum" sz="quarter" idx="5"/>
          </p:nvPr>
        </p:nvSpPr>
        <p:spPr>
          <a:noFill/>
        </p:spPr>
        <p:txBody>
          <a:bodyPr/>
          <a:lstStyle/>
          <a:p>
            <a:fld id="{47045FF0-1BF3-4FB4-ABFE-5C0C9CEDCA87}" type="slidenum">
              <a:rPr lang="en-US" altLang="en-US" smtClean="0"/>
              <a:pPr/>
              <a:t>92</a:t>
            </a:fld>
            <a:endParaRPr lang="en-US" altLang="en-US" smtClean="0"/>
          </a:p>
        </p:txBody>
      </p:sp>
      <p:sp>
        <p:nvSpPr>
          <p:cNvPr id="211970" name="Rectangle 2"/>
          <p:cNvSpPr>
            <a:spLocks noGrp="1" noRot="1" noChangeAspect="1" noChangeArrowheads="1" noTextEdit="1"/>
          </p:cNvSpPr>
          <p:nvPr>
            <p:ph type="sldImg"/>
          </p:nvPr>
        </p:nvSpPr>
        <p:spPr>
          <a:ln/>
        </p:spPr>
      </p:sp>
      <p:sp>
        <p:nvSpPr>
          <p:cNvPr id="211971" name="Rectangle 3"/>
          <p:cNvSpPr>
            <a:spLocks noGrp="1" noChangeArrowheads="1"/>
          </p:cNvSpPr>
          <p:nvPr>
            <p:ph type="body" idx="1"/>
          </p:nvPr>
        </p:nvSpPr>
        <p:spPr>
          <a:noFill/>
          <a:ln/>
        </p:spPr>
        <p:txBody>
          <a:bodyPr/>
          <a:lstStyle/>
          <a:p>
            <a:r>
              <a:rPr lang="en-US" altLang="en-US" dirty="0" smtClean="0"/>
              <a:t>In this example, risk of the outcome is 0.10 in the unexposed and 0.20 in the exposed.  The difference – which we have already termed the risk difference - is also called the attributable risk in the exposed.  As</a:t>
            </a:r>
            <a:r>
              <a:rPr lang="en-US" altLang="en-US" baseline="0" dirty="0" smtClean="0"/>
              <a:t> it is, it is not that interesting.  </a:t>
            </a:r>
            <a:r>
              <a:rPr lang="en-US" altLang="en-US" dirty="0" smtClean="0"/>
              <a:t>As we show in the next slide, this can also be expressed in a more interesting way as a percent of the risk in the exposed, called the percent attributable risk in the exposed.</a:t>
            </a:r>
          </a:p>
          <a:p>
            <a:endParaRPr lang="en-US" altLang="en-US" dirty="0" smtClean="0"/>
          </a:p>
          <a:p>
            <a:r>
              <a:rPr lang="en-US" altLang="en-US" dirty="0" smtClean="0"/>
              <a:t>Assumes that the exposed would experience the same risk of outcome as the unexposed if the exposure were removed.</a:t>
            </a:r>
          </a:p>
        </p:txBody>
      </p:sp>
    </p:spTree>
    <p:extLst>
      <p:ext uri="{BB962C8B-B14F-4D97-AF65-F5344CB8AC3E}">
        <p14:creationId xmlns:p14="http://schemas.microsoft.com/office/powerpoint/2010/main" val="314508332"/>
      </p:ext>
    </p:extLst>
  </p:cSld>
  <p:clrMapOvr>
    <a:masterClrMapping/>
  </p:clrMapOvr>
</p:notes>
</file>

<file path=ppt/notesSlides/notesSlide8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Here are the general equations</a:t>
            </a:r>
            <a:r>
              <a:rPr lang="en-US" baseline="0" dirty="0" smtClean="0"/>
              <a:t> for calculation of attributable risk in the exposed, as an absolute value and as a percentage.</a:t>
            </a:r>
            <a:endParaRPr lang="en-US" dirty="0" smtClean="0"/>
          </a:p>
          <a:p>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93</a:t>
            </a:fld>
            <a:endParaRPr lang="en-US"/>
          </a:p>
        </p:txBody>
      </p:sp>
    </p:spTree>
    <p:extLst>
      <p:ext uri="{BB962C8B-B14F-4D97-AF65-F5344CB8AC3E}">
        <p14:creationId xmlns:p14="http://schemas.microsoft.com/office/powerpoint/2010/main" val="188326084"/>
      </p:ext>
    </p:extLst>
  </p:cSld>
  <p:clrMapOvr>
    <a:masterClrMapping/>
  </p:clrMapOvr>
</p:notes>
</file>

<file path=ppt/notesSlides/notesSlide8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r>
              <a:rPr lang="en-US" dirty="0" err="1" smtClean="0"/>
              <a:t>csi</a:t>
            </a:r>
            <a:r>
              <a:rPr lang="en-US" dirty="0" smtClean="0"/>
              <a:t> 800 600 3200 5400</a:t>
            </a:r>
          </a:p>
          <a:p>
            <a:endParaRPr lang="en-US" dirty="0" smtClean="0"/>
          </a:p>
          <a:p>
            <a:r>
              <a:rPr lang="en-US" sz="1000" baseline="0" dirty="0" smtClean="0">
                <a:latin typeface="Courier New" pitchFamily="49" charset="0"/>
              </a:rPr>
              <a:t>                 |   Exposed   Unexposed  |      Total</a:t>
            </a:r>
          </a:p>
          <a:p>
            <a:r>
              <a:rPr lang="en-US" sz="1000" baseline="0" dirty="0" smtClean="0">
                <a:latin typeface="Courier New" pitchFamily="49" charset="0"/>
              </a:rPr>
              <a:t>-----------------+------------------------+------------</a:t>
            </a:r>
          </a:p>
          <a:p>
            <a:r>
              <a:rPr lang="en-US" sz="1000" baseline="0" dirty="0" smtClean="0">
                <a:latin typeface="Courier New" pitchFamily="49" charset="0"/>
              </a:rPr>
              <a:t>           Cases |       800         600  |       1400</a:t>
            </a:r>
          </a:p>
          <a:p>
            <a:r>
              <a:rPr lang="en-US" sz="1000" baseline="0" dirty="0" smtClean="0">
                <a:latin typeface="Courier New" pitchFamily="49" charset="0"/>
              </a:rPr>
              <a:t>        </a:t>
            </a:r>
            <a:r>
              <a:rPr lang="en-US" sz="1000" baseline="0" dirty="0" err="1" smtClean="0">
                <a:latin typeface="Courier New" pitchFamily="49" charset="0"/>
              </a:rPr>
              <a:t>Noncases</a:t>
            </a:r>
            <a:r>
              <a:rPr lang="en-US" sz="1000" baseline="0" dirty="0" smtClean="0">
                <a:latin typeface="Courier New" pitchFamily="49" charset="0"/>
              </a:rPr>
              <a:t> |      3200        5400  |       8600</a:t>
            </a:r>
          </a:p>
          <a:p>
            <a:r>
              <a:rPr lang="en-US" sz="1000" baseline="0" dirty="0" smtClean="0">
                <a:latin typeface="Courier New" pitchFamily="49" charset="0"/>
              </a:rPr>
              <a:t>-----------------+------------------------+------------</a:t>
            </a:r>
          </a:p>
          <a:p>
            <a:r>
              <a:rPr lang="en-US" sz="1000" baseline="0" dirty="0" smtClean="0">
                <a:latin typeface="Courier New" pitchFamily="49" charset="0"/>
              </a:rPr>
              <a:t>           Total |      4000        6000  |      10000</a:t>
            </a:r>
          </a:p>
          <a:p>
            <a:r>
              <a:rPr lang="en-US" sz="1000" baseline="0" dirty="0" smtClean="0">
                <a:latin typeface="Courier New" pitchFamily="49" charset="0"/>
              </a:rPr>
              <a:t>                 |                        |</a:t>
            </a:r>
          </a:p>
          <a:p>
            <a:r>
              <a:rPr lang="en-US" sz="1000" baseline="0" dirty="0" smtClean="0">
                <a:latin typeface="Courier New" pitchFamily="49" charset="0"/>
              </a:rPr>
              <a:t>            Risk |        .2          .1  |        .14</a:t>
            </a:r>
          </a:p>
          <a:p>
            <a:r>
              <a:rPr lang="en-US" sz="1000" baseline="0" dirty="0" smtClean="0">
                <a:latin typeface="Courier New" pitchFamily="49" charset="0"/>
              </a:rPr>
              <a:t>                 |                        |</a:t>
            </a:r>
          </a:p>
          <a:p>
            <a:r>
              <a:rPr lang="en-US" sz="1000" baseline="0" dirty="0" smtClean="0">
                <a:latin typeface="Courier New" pitchFamily="49" charset="0"/>
              </a:rPr>
              <a:t>                 |      Point estimate    |    [95% Conf. Interval]</a:t>
            </a:r>
          </a:p>
          <a:p>
            <a:r>
              <a:rPr lang="en-US" sz="1000" baseline="0" dirty="0" smtClean="0">
                <a:latin typeface="Courier New" pitchFamily="49" charset="0"/>
              </a:rPr>
              <a:t>                 |------------------------+------------------------</a:t>
            </a:r>
          </a:p>
          <a:p>
            <a:r>
              <a:rPr lang="en-US" sz="1000" baseline="0" dirty="0" smtClean="0">
                <a:latin typeface="Courier New" pitchFamily="49" charset="0"/>
              </a:rPr>
              <a:t> Risk difference |               .1       |    .0854645    .1145355 </a:t>
            </a:r>
          </a:p>
          <a:p>
            <a:r>
              <a:rPr lang="en-US" sz="1000" baseline="0" dirty="0" smtClean="0">
                <a:latin typeface="Courier New" pitchFamily="49" charset="0"/>
              </a:rPr>
              <a:t>      Risk ratio |                2       |    1.813301    2.205922 </a:t>
            </a:r>
          </a:p>
          <a:p>
            <a:r>
              <a:rPr lang="en-US" sz="1000" baseline="0" dirty="0" smtClean="0">
                <a:latin typeface="Courier New" pitchFamily="49" charset="0"/>
              </a:rPr>
              <a:t> </a:t>
            </a:r>
            <a:r>
              <a:rPr lang="en-US" sz="1000" baseline="0" dirty="0" err="1" smtClean="0">
                <a:latin typeface="Courier New" pitchFamily="49" charset="0"/>
              </a:rPr>
              <a:t>Attr</a:t>
            </a:r>
            <a:r>
              <a:rPr lang="en-US" sz="1000" baseline="0" dirty="0" smtClean="0">
                <a:latin typeface="Courier New" pitchFamily="49" charset="0"/>
              </a:rPr>
              <a:t>. </a:t>
            </a:r>
            <a:r>
              <a:rPr lang="en-US" sz="1000" baseline="0" dirty="0" err="1" smtClean="0">
                <a:latin typeface="Courier New" pitchFamily="49" charset="0"/>
              </a:rPr>
              <a:t>frac</a:t>
            </a:r>
            <a:r>
              <a:rPr lang="en-US" sz="1000" baseline="0" dirty="0" smtClean="0">
                <a:latin typeface="Courier New" pitchFamily="49" charset="0"/>
              </a:rPr>
              <a:t>. ex. |               .5       |    .4485196    .5466747 </a:t>
            </a:r>
          </a:p>
          <a:p>
            <a:r>
              <a:rPr lang="en-US" sz="1000" baseline="0" dirty="0" smtClean="0">
                <a:latin typeface="Courier New" pitchFamily="49" charset="0"/>
              </a:rPr>
              <a:t> </a:t>
            </a:r>
            <a:r>
              <a:rPr lang="en-US" sz="1000" baseline="0" dirty="0" err="1" smtClean="0">
                <a:latin typeface="Courier New" pitchFamily="49" charset="0"/>
              </a:rPr>
              <a:t>Attr</a:t>
            </a:r>
            <a:r>
              <a:rPr lang="en-US" sz="1000" baseline="0" dirty="0" smtClean="0">
                <a:latin typeface="Courier New" pitchFamily="49" charset="0"/>
              </a:rPr>
              <a:t>. </a:t>
            </a:r>
            <a:r>
              <a:rPr lang="en-US" sz="1000" baseline="0" dirty="0" err="1" smtClean="0">
                <a:latin typeface="Courier New" pitchFamily="49" charset="0"/>
              </a:rPr>
              <a:t>frac</a:t>
            </a:r>
            <a:r>
              <a:rPr lang="en-US" sz="1000" baseline="0" dirty="0" smtClean="0">
                <a:latin typeface="Courier New" pitchFamily="49" charset="0"/>
              </a:rPr>
              <a:t>. pop |         .2857143       |</a:t>
            </a:r>
          </a:p>
          <a:p>
            <a:r>
              <a:rPr lang="en-US" sz="1000" baseline="0" dirty="0" smtClean="0">
                <a:latin typeface="Courier New" pitchFamily="49" charset="0"/>
              </a:rPr>
              <a:t>                 +-------------------------------------------------</a:t>
            </a:r>
          </a:p>
          <a:p>
            <a:r>
              <a:rPr lang="en-US" sz="1000" baseline="0" dirty="0" smtClean="0">
                <a:latin typeface="Courier New" pitchFamily="49" charset="0"/>
              </a:rPr>
              <a:t>                               chi2(1) =   199.34  </a:t>
            </a:r>
            <a:r>
              <a:rPr lang="en-US" sz="1000" baseline="0" dirty="0" err="1" smtClean="0">
                <a:latin typeface="Courier New" pitchFamily="49" charset="0"/>
              </a:rPr>
              <a:t>Pr</a:t>
            </a:r>
            <a:r>
              <a:rPr lang="en-US" sz="1000" baseline="0" dirty="0" smtClean="0">
                <a:latin typeface="Courier New" pitchFamily="49" charset="0"/>
              </a:rPr>
              <a:t>&gt;chi2 = 0.0000</a:t>
            </a:r>
            <a:endParaRPr lang="en-US" sz="1000" baseline="0" dirty="0">
              <a:latin typeface="Courier New" pitchFamily="49" charset="0"/>
            </a:endParaRPr>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94</a:t>
            </a:fld>
            <a:endParaRPr lang="en-US"/>
          </a:p>
        </p:txBody>
      </p:sp>
    </p:spTree>
    <p:extLst>
      <p:ext uri="{BB962C8B-B14F-4D97-AF65-F5344CB8AC3E}">
        <p14:creationId xmlns:p14="http://schemas.microsoft.com/office/powerpoint/2010/main" val="3620883622"/>
      </p:ext>
    </p:extLst>
  </p:cSld>
  <p:clrMapOvr>
    <a:masterClrMapping/>
  </p:clrMapOvr>
</p:notes>
</file>

<file path=ppt/notesSlides/notesSlide8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percent</a:t>
            </a:r>
            <a:r>
              <a:rPr lang="en-US" baseline="0" dirty="0" smtClean="0"/>
              <a:t> attributable risk in the exposed can be interpreted as “how much risk of the outcome would be reduced in the exposed if the exposure was removed.”   This assumes that the exposure is causal for the outcome.</a:t>
            </a:r>
          </a:p>
          <a:p>
            <a:r>
              <a:rPr lang="en-US" baseline="0" dirty="0" smtClean="0"/>
              <a:t>However, we cannot say that exposure was the cause of the outcome ONLY in those that would not have the outcome if the exposure was removed.  The exposure may have caused the outcome in additional cases but, with removal of the exposure, those people have the outcome for some other reason.</a:t>
            </a:r>
          </a:p>
          <a:p>
            <a:endParaRPr lang="en-US" dirty="0" smtClean="0"/>
          </a:p>
          <a:p>
            <a:r>
              <a:rPr lang="en-US" dirty="0" smtClean="0"/>
              <a:t>The percentage</a:t>
            </a:r>
            <a:r>
              <a:rPr lang="en-US" baseline="0" dirty="0" smtClean="0"/>
              <a:t> of the exposed who experience the outcome because of exposure is </a:t>
            </a:r>
            <a:r>
              <a:rPr lang="en-US" dirty="0" smtClean="0"/>
              <a:t>known as yet a third entity -- etiologic fraction (see Optional Reading).  The</a:t>
            </a:r>
            <a:r>
              <a:rPr lang="en-US" baseline="0" dirty="0" smtClean="0"/>
              <a:t> etiologic fraction will generally be larger than the percent attributable risk.</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95</a:t>
            </a:fld>
            <a:endParaRPr lang="en-US"/>
          </a:p>
        </p:txBody>
      </p:sp>
    </p:spTree>
    <p:extLst>
      <p:ext uri="{BB962C8B-B14F-4D97-AF65-F5344CB8AC3E}">
        <p14:creationId xmlns:p14="http://schemas.microsoft.com/office/powerpoint/2010/main" val="3633897722"/>
      </p:ext>
    </p:extLst>
  </p:cSld>
  <p:clrMapOvr>
    <a:masterClrMapping/>
  </p:clrMapOvr>
</p:notes>
</file>

<file path=ppt/notesSlides/notesSlide8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3" name="Rectangle 7"/>
          <p:cNvSpPr>
            <a:spLocks noGrp="1" noChangeArrowheads="1"/>
          </p:cNvSpPr>
          <p:nvPr>
            <p:ph type="sldNum" sz="quarter" idx="5"/>
          </p:nvPr>
        </p:nvSpPr>
        <p:spPr>
          <a:noFill/>
        </p:spPr>
        <p:txBody>
          <a:bodyPr/>
          <a:lstStyle/>
          <a:p>
            <a:fld id="{6EE057CA-4409-4A1F-B109-B20146214CB1}" type="slidenum">
              <a:rPr lang="en-US" altLang="en-US" smtClean="0"/>
              <a:pPr/>
              <a:t>96</a:t>
            </a:fld>
            <a:endParaRPr lang="en-US" altLang="en-US" smtClean="0"/>
          </a:p>
        </p:txBody>
      </p:sp>
      <p:sp>
        <p:nvSpPr>
          <p:cNvPr id="218114" name="Rectangle 2"/>
          <p:cNvSpPr>
            <a:spLocks noGrp="1" noRot="1" noChangeAspect="1" noChangeArrowheads="1" noTextEdit="1"/>
          </p:cNvSpPr>
          <p:nvPr>
            <p:ph type="sldImg"/>
          </p:nvPr>
        </p:nvSpPr>
        <p:spPr>
          <a:ln/>
        </p:spPr>
      </p:sp>
      <p:sp>
        <p:nvSpPr>
          <p:cNvPr id="218115" name="Rectangle 3"/>
          <p:cNvSpPr>
            <a:spLocks noGrp="1" noChangeArrowheads="1"/>
          </p:cNvSpPr>
          <p:nvPr>
            <p:ph type="body" idx="1"/>
          </p:nvPr>
        </p:nvSpPr>
        <p:spPr>
          <a:noFill/>
          <a:ln/>
        </p:spPr>
        <p:txBody>
          <a:bodyPr/>
          <a:lstStyle/>
          <a:p>
            <a:r>
              <a:rPr lang="en-US" altLang="en-US" smtClean="0"/>
              <a:t>As in previous graphic example, risk is 0.10 in the unexposed and 0.20 in the exposed.  In the total population, including exposed and unexposed, the risk is 0.17, between 0.10 and 0.20.  The population AR is the difference between the risk in the total population and the unexposed.</a:t>
            </a:r>
          </a:p>
        </p:txBody>
      </p:sp>
    </p:spTree>
    <p:extLst>
      <p:ext uri="{BB962C8B-B14F-4D97-AF65-F5344CB8AC3E}">
        <p14:creationId xmlns:p14="http://schemas.microsoft.com/office/powerpoint/2010/main" val="15416000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7"/>
          <p:cNvSpPr>
            <a:spLocks noGrp="1" noChangeArrowheads="1"/>
          </p:cNvSpPr>
          <p:nvPr>
            <p:ph type="sldNum" sz="quarter" idx="5"/>
          </p:nvPr>
        </p:nvSpPr>
        <p:spPr>
          <a:noFill/>
        </p:spPr>
        <p:txBody>
          <a:bodyPr/>
          <a:lstStyle/>
          <a:p>
            <a:fld id="{8850E188-C891-4805-8E37-7334DA55586F}" type="slidenum">
              <a:rPr lang="en-US" altLang="en-US" smtClean="0"/>
              <a:pPr/>
              <a:t>9</a:t>
            </a:fld>
            <a:endParaRPr lang="en-US" altLang="en-US" smtClean="0"/>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a:noFill/>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altLang="en-US" dirty="0" smtClean="0"/>
              <a:t>So now we are calculating the odds</a:t>
            </a:r>
            <a:r>
              <a:rPr lang="en-US" altLang="en-US" baseline="0" dirty="0" smtClean="0"/>
              <a:t> </a:t>
            </a:r>
            <a:r>
              <a:rPr lang="en-US" altLang="en-US" dirty="0" smtClean="0"/>
              <a:t>of exposure in those with disease and similarly for those without disease and then forming an odds ratio.  The odds, with our arrangement of disease across the top, are calculated within the columns rather than within the rows.  This is what we can actually calculate in a case-control study.  We next</a:t>
            </a:r>
            <a:r>
              <a:rPr lang="en-US" altLang="en-US" baseline="0" dirty="0" smtClean="0"/>
              <a:t> s</a:t>
            </a:r>
            <a:r>
              <a:rPr lang="en-US" altLang="en-US" dirty="0" smtClean="0"/>
              <a:t>how that the calculation on this slide, the odds ratio for exposure, equals the odds ratio for disease.</a:t>
            </a:r>
          </a:p>
          <a:p>
            <a:endParaRPr lang="en-US" altLang="en-US" dirty="0" smtClean="0"/>
          </a:p>
        </p:txBody>
      </p:sp>
    </p:spTree>
    <p:extLst>
      <p:ext uri="{BB962C8B-B14F-4D97-AF65-F5344CB8AC3E}">
        <p14:creationId xmlns:p14="http://schemas.microsoft.com/office/powerpoint/2010/main" val="2503464126"/>
      </p:ext>
    </p:extLst>
  </p:cSld>
  <p:clrMapOvr>
    <a:masterClrMapping/>
  </p:clrMapOvr>
</p:notes>
</file>

<file path=ppt/notesSlides/notesSlide9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000" baseline="0" dirty="0" smtClean="0">
                <a:latin typeface="Courier New" pitchFamily="49" charset="0"/>
              </a:rPr>
              <a:t>. </a:t>
            </a:r>
            <a:r>
              <a:rPr lang="en-US" sz="1000" baseline="0" dirty="0" err="1" smtClean="0">
                <a:latin typeface="Courier New" pitchFamily="49" charset="0"/>
              </a:rPr>
              <a:t>csi</a:t>
            </a:r>
            <a:r>
              <a:rPr lang="en-US" sz="1000" baseline="0" dirty="0" smtClean="0">
                <a:latin typeface="Courier New" pitchFamily="49" charset="0"/>
              </a:rPr>
              <a:t> 800 600 3200 5400</a:t>
            </a:r>
          </a:p>
          <a:p>
            <a:endParaRPr lang="en-US" sz="1000" baseline="0" dirty="0" smtClean="0">
              <a:latin typeface="Courier New" pitchFamily="49" charset="0"/>
            </a:endParaRPr>
          </a:p>
          <a:p>
            <a:r>
              <a:rPr lang="en-US" sz="1000" baseline="0" dirty="0" smtClean="0">
                <a:latin typeface="Courier New" pitchFamily="49" charset="0"/>
              </a:rPr>
              <a:t>                 |   Exposed   Unexposed  |      Total</a:t>
            </a:r>
          </a:p>
          <a:p>
            <a:r>
              <a:rPr lang="en-US" sz="1000" baseline="0" dirty="0" smtClean="0">
                <a:latin typeface="Courier New" pitchFamily="49" charset="0"/>
              </a:rPr>
              <a:t>-----------------+------------------------+------------</a:t>
            </a:r>
          </a:p>
          <a:p>
            <a:r>
              <a:rPr lang="en-US" sz="1000" baseline="0" dirty="0" smtClean="0">
                <a:latin typeface="Courier New" pitchFamily="49" charset="0"/>
              </a:rPr>
              <a:t>           Cases |       800         600  |       1400</a:t>
            </a:r>
          </a:p>
          <a:p>
            <a:r>
              <a:rPr lang="en-US" sz="1000" baseline="0" dirty="0" smtClean="0">
                <a:latin typeface="Courier New" pitchFamily="49" charset="0"/>
              </a:rPr>
              <a:t>        </a:t>
            </a:r>
            <a:r>
              <a:rPr lang="en-US" sz="1000" baseline="0" dirty="0" err="1" smtClean="0">
                <a:latin typeface="Courier New" pitchFamily="49" charset="0"/>
              </a:rPr>
              <a:t>Noncases</a:t>
            </a:r>
            <a:r>
              <a:rPr lang="en-US" sz="1000" baseline="0" dirty="0" smtClean="0">
                <a:latin typeface="Courier New" pitchFamily="49" charset="0"/>
              </a:rPr>
              <a:t> |      3200        5400  |       8600</a:t>
            </a:r>
          </a:p>
          <a:p>
            <a:r>
              <a:rPr lang="en-US" sz="1000" baseline="0" dirty="0" smtClean="0">
                <a:latin typeface="Courier New" pitchFamily="49" charset="0"/>
              </a:rPr>
              <a:t>-----------------+------------------------+------------</a:t>
            </a:r>
          </a:p>
          <a:p>
            <a:r>
              <a:rPr lang="en-US" sz="1000" baseline="0" dirty="0" smtClean="0">
                <a:latin typeface="Courier New" pitchFamily="49" charset="0"/>
              </a:rPr>
              <a:t>           Total |      4000        6000  |      10000</a:t>
            </a:r>
          </a:p>
          <a:p>
            <a:r>
              <a:rPr lang="en-US" sz="1000" baseline="0" dirty="0" smtClean="0">
                <a:latin typeface="Courier New" pitchFamily="49" charset="0"/>
              </a:rPr>
              <a:t>                 |                        |</a:t>
            </a:r>
          </a:p>
          <a:p>
            <a:r>
              <a:rPr lang="en-US" sz="1000" baseline="0" dirty="0" smtClean="0">
                <a:latin typeface="Courier New" pitchFamily="49" charset="0"/>
              </a:rPr>
              <a:t>            Risk |        .2          .1  |        .14</a:t>
            </a:r>
          </a:p>
          <a:p>
            <a:r>
              <a:rPr lang="en-US" sz="1000" baseline="0" dirty="0" smtClean="0">
                <a:latin typeface="Courier New" pitchFamily="49" charset="0"/>
              </a:rPr>
              <a:t>                 |                        |</a:t>
            </a:r>
          </a:p>
          <a:p>
            <a:r>
              <a:rPr lang="en-US" sz="1000" baseline="0" dirty="0" smtClean="0">
                <a:latin typeface="Courier New" pitchFamily="49" charset="0"/>
              </a:rPr>
              <a:t>                 |      Point estimate    |    [95% Conf. Interval]</a:t>
            </a:r>
          </a:p>
          <a:p>
            <a:r>
              <a:rPr lang="en-US" sz="1000" baseline="0" dirty="0" smtClean="0">
                <a:latin typeface="Courier New" pitchFamily="49" charset="0"/>
              </a:rPr>
              <a:t>                 |------------------------+------------------------</a:t>
            </a:r>
          </a:p>
          <a:p>
            <a:r>
              <a:rPr lang="en-US" sz="1000" baseline="0" dirty="0" smtClean="0">
                <a:latin typeface="Courier New" pitchFamily="49" charset="0"/>
              </a:rPr>
              <a:t> Risk difference |               .1       |    .0854645    .1145355 </a:t>
            </a:r>
          </a:p>
          <a:p>
            <a:r>
              <a:rPr lang="en-US" sz="1000" baseline="0" dirty="0" smtClean="0">
                <a:latin typeface="Courier New" pitchFamily="49" charset="0"/>
              </a:rPr>
              <a:t>      Risk ratio |                2       |    1.813301    2.205922 </a:t>
            </a:r>
          </a:p>
          <a:p>
            <a:r>
              <a:rPr lang="en-US" sz="1000" baseline="0" dirty="0" smtClean="0">
                <a:latin typeface="Courier New" pitchFamily="49" charset="0"/>
              </a:rPr>
              <a:t> </a:t>
            </a:r>
            <a:r>
              <a:rPr lang="en-US" sz="1000" baseline="0" dirty="0" err="1" smtClean="0">
                <a:latin typeface="Courier New" pitchFamily="49" charset="0"/>
              </a:rPr>
              <a:t>Attr</a:t>
            </a:r>
            <a:r>
              <a:rPr lang="en-US" sz="1000" baseline="0" dirty="0" smtClean="0">
                <a:latin typeface="Courier New" pitchFamily="49" charset="0"/>
              </a:rPr>
              <a:t>. </a:t>
            </a:r>
            <a:r>
              <a:rPr lang="en-US" sz="1000" baseline="0" dirty="0" err="1" smtClean="0">
                <a:latin typeface="Courier New" pitchFamily="49" charset="0"/>
              </a:rPr>
              <a:t>frac</a:t>
            </a:r>
            <a:r>
              <a:rPr lang="en-US" sz="1000" baseline="0" dirty="0" smtClean="0">
                <a:latin typeface="Courier New" pitchFamily="49" charset="0"/>
              </a:rPr>
              <a:t>. ex. |               .5       |    .4485196    .5466747 </a:t>
            </a:r>
          </a:p>
          <a:p>
            <a:r>
              <a:rPr lang="en-US" sz="1000" baseline="0" dirty="0" smtClean="0">
                <a:latin typeface="Courier New" pitchFamily="49" charset="0"/>
              </a:rPr>
              <a:t> </a:t>
            </a:r>
            <a:r>
              <a:rPr lang="en-US" sz="1000" b="1" baseline="0" dirty="0" err="1" smtClean="0">
                <a:latin typeface="Courier New" pitchFamily="49" charset="0"/>
              </a:rPr>
              <a:t>Attr</a:t>
            </a:r>
            <a:r>
              <a:rPr lang="en-US" sz="1000" b="1" baseline="0" dirty="0" smtClean="0">
                <a:latin typeface="Courier New" pitchFamily="49" charset="0"/>
              </a:rPr>
              <a:t>. </a:t>
            </a:r>
            <a:r>
              <a:rPr lang="en-US" sz="1000" b="1" baseline="0" dirty="0" err="1" smtClean="0">
                <a:latin typeface="Courier New" pitchFamily="49" charset="0"/>
              </a:rPr>
              <a:t>frac</a:t>
            </a:r>
            <a:r>
              <a:rPr lang="en-US" sz="1000" b="1" baseline="0" dirty="0" smtClean="0">
                <a:latin typeface="Courier New" pitchFamily="49" charset="0"/>
              </a:rPr>
              <a:t>. pop |         .2857143 </a:t>
            </a:r>
            <a:r>
              <a:rPr lang="en-US" sz="1000" baseline="0" dirty="0" smtClean="0">
                <a:latin typeface="Courier New" pitchFamily="49" charset="0"/>
              </a:rPr>
              <a:t>      |</a:t>
            </a:r>
          </a:p>
          <a:p>
            <a:r>
              <a:rPr lang="en-US" sz="1000" baseline="0" dirty="0" smtClean="0">
                <a:latin typeface="Courier New" pitchFamily="49" charset="0"/>
              </a:rPr>
              <a:t>                 +-------------------------------------------------</a:t>
            </a:r>
          </a:p>
          <a:p>
            <a:r>
              <a:rPr lang="en-US" sz="1000" baseline="0" dirty="0" smtClean="0">
                <a:latin typeface="Courier New" pitchFamily="49" charset="0"/>
              </a:rPr>
              <a:t>                               chi2(1) =   199.34  </a:t>
            </a:r>
            <a:r>
              <a:rPr lang="en-US" sz="1000" baseline="0" dirty="0" err="1" smtClean="0">
                <a:latin typeface="Courier New" pitchFamily="49" charset="0"/>
              </a:rPr>
              <a:t>Pr</a:t>
            </a:r>
            <a:r>
              <a:rPr lang="en-US" sz="1000" baseline="0" dirty="0" smtClean="0">
                <a:latin typeface="Courier New" pitchFamily="49" charset="0"/>
              </a:rPr>
              <a:t>&gt;chi2 = 0.0000</a:t>
            </a:r>
            <a:endParaRPr lang="en-US" sz="1000" baseline="0" dirty="0">
              <a:latin typeface="Courier New" pitchFamily="49" charset="0"/>
            </a:endParaRPr>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99</a:t>
            </a:fld>
            <a:endParaRPr lang="en-US"/>
          </a:p>
        </p:txBody>
      </p:sp>
    </p:spTree>
    <p:extLst>
      <p:ext uri="{BB962C8B-B14F-4D97-AF65-F5344CB8AC3E}">
        <p14:creationId xmlns:p14="http://schemas.microsoft.com/office/powerpoint/2010/main" val="2574963989"/>
      </p:ext>
    </p:extLst>
  </p:cSld>
  <p:clrMapOvr>
    <a:masterClrMapping/>
  </p:clrMapOvr>
</p:notes>
</file>

<file path=ppt/notesSlides/notesSlide9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1" name="Rectangle 7"/>
          <p:cNvSpPr>
            <a:spLocks noGrp="1" noChangeArrowheads="1"/>
          </p:cNvSpPr>
          <p:nvPr>
            <p:ph type="sldNum" sz="quarter" idx="5"/>
          </p:nvPr>
        </p:nvSpPr>
        <p:spPr>
          <a:noFill/>
        </p:spPr>
        <p:txBody>
          <a:bodyPr/>
          <a:lstStyle/>
          <a:p>
            <a:fld id="{EDB59CE9-9F91-4AAC-A599-09F04C498909}" type="slidenum">
              <a:rPr lang="en-US" altLang="en-US" smtClean="0"/>
              <a:pPr/>
              <a:t>101</a:t>
            </a:fld>
            <a:endParaRPr lang="en-US" altLang="en-US" smtClean="0"/>
          </a:p>
        </p:txBody>
      </p:sp>
      <p:sp>
        <p:nvSpPr>
          <p:cNvPr id="225282" name="Rectangle 2"/>
          <p:cNvSpPr>
            <a:spLocks noGrp="1" noRot="1" noChangeAspect="1" noChangeArrowheads="1" noTextEdit="1"/>
          </p:cNvSpPr>
          <p:nvPr>
            <p:ph type="sldImg"/>
          </p:nvPr>
        </p:nvSpPr>
        <p:spPr>
          <a:ln/>
        </p:spPr>
      </p:sp>
      <p:sp>
        <p:nvSpPr>
          <p:cNvPr id="225283" name="Rectangle 3"/>
          <p:cNvSpPr>
            <a:spLocks noGrp="1" noChangeArrowheads="1"/>
          </p:cNvSpPr>
          <p:nvPr>
            <p:ph type="body" idx="1"/>
          </p:nvPr>
        </p:nvSpPr>
        <p:spPr>
          <a:noFill/>
          <a:ln/>
        </p:spPr>
        <p:txBody>
          <a:bodyPr/>
          <a:lstStyle/>
          <a:p>
            <a:r>
              <a:rPr lang="en-US" altLang="en-US" smtClean="0"/>
              <a:t>Population attributable risk depends on prevalence of exposure.  With higher prevalence of exposure, the population AR will be larger for a given risk ratio.  This makes sense when we consider that exposure prevalence is included in the calculation of the population attributable risk. </a:t>
            </a:r>
          </a:p>
        </p:txBody>
      </p:sp>
    </p:spTree>
    <p:extLst>
      <p:ext uri="{BB962C8B-B14F-4D97-AF65-F5344CB8AC3E}">
        <p14:creationId xmlns:p14="http://schemas.microsoft.com/office/powerpoint/2010/main" val="2770771870"/>
      </p:ext>
    </p:extLst>
  </p:cSld>
  <p:clrMapOvr>
    <a:masterClrMapping/>
  </p:clrMapOvr>
</p:notes>
</file>

<file path=ppt/notesSlides/notesSlide9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329" name="Rectangle 7"/>
          <p:cNvSpPr>
            <a:spLocks noGrp="1" noChangeArrowheads="1"/>
          </p:cNvSpPr>
          <p:nvPr>
            <p:ph type="sldNum" sz="quarter" idx="5"/>
          </p:nvPr>
        </p:nvSpPr>
        <p:spPr>
          <a:noFill/>
        </p:spPr>
        <p:txBody>
          <a:bodyPr/>
          <a:lstStyle/>
          <a:p>
            <a:fld id="{DCF9D701-43A0-4F52-85BA-2DF28DBA8429}" type="slidenum">
              <a:rPr lang="en-US" altLang="en-US" smtClean="0"/>
              <a:pPr/>
              <a:t>102</a:t>
            </a:fld>
            <a:endParaRPr lang="en-US" altLang="en-US" smtClean="0"/>
          </a:p>
        </p:txBody>
      </p:sp>
      <p:sp>
        <p:nvSpPr>
          <p:cNvPr id="227330" name="Rectangle 2"/>
          <p:cNvSpPr>
            <a:spLocks noGrp="1" noRot="1" noChangeAspect="1" noChangeArrowheads="1" noTextEdit="1"/>
          </p:cNvSpPr>
          <p:nvPr>
            <p:ph type="sldImg"/>
          </p:nvPr>
        </p:nvSpPr>
        <p:spPr>
          <a:ln/>
        </p:spPr>
      </p:sp>
      <p:sp>
        <p:nvSpPr>
          <p:cNvPr id="227331" name="Rectangle 3"/>
          <p:cNvSpPr>
            <a:spLocks noGrp="1" noChangeArrowheads="1"/>
          </p:cNvSpPr>
          <p:nvPr>
            <p:ph type="body" idx="1"/>
          </p:nvPr>
        </p:nvSpPr>
        <p:spPr>
          <a:noFill/>
          <a:ln/>
        </p:spPr>
        <p:txBody>
          <a:bodyPr/>
          <a:lstStyle/>
          <a:p>
            <a:r>
              <a:rPr lang="en-US" altLang="en-US" smtClean="0"/>
              <a:t>% Population AR depends on the risk ratio as well as the prevalence of exposure.  This figure shows %Population AR for different combinations of exposure prevalence in a population (x-axis) and different risk ratios, ranging from 2 to 10.</a:t>
            </a:r>
          </a:p>
        </p:txBody>
      </p:sp>
    </p:spTree>
    <p:extLst>
      <p:ext uri="{BB962C8B-B14F-4D97-AF65-F5344CB8AC3E}">
        <p14:creationId xmlns:p14="http://schemas.microsoft.com/office/powerpoint/2010/main" val="160042599"/>
      </p:ext>
    </p:extLst>
  </p:cSld>
  <p:clrMapOvr>
    <a:masterClrMapping/>
  </p:clrMapOvr>
</p:notes>
</file>

<file path=ppt/notesSlides/notesSlide9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7" name="Slide Image Placeholder 1"/>
          <p:cNvSpPr>
            <a:spLocks noGrp="1" noRot="1" noChangeAspect="1"/>
          </p:cNvSpPr>
          <p:nvPr>
            <p:ph type="sldImg"/>
          </p:nvPr>
        </p:nvSpPr>
        <p:spPr>
          <a:ln/>
        </p:spPr>
      </p:sp>
      <p:sp>
        <p:nvSpPr>
          <p:cNvPr id="229378" name="Notes Placeholder 2"/>
          <p:cNvSpPr>
            <a:spLocks noGrp="1"/>
          </p:cNvSpPr>
          <p:nvPr>
            <p:ph type="body" idx="1"/>
          </p:nvPr>
        </p:nvSpPr>
        <p:spPr>
          <a:noFill/>
          <a:ln/>
        </p:spPr>
        <p:txBody>
          <a:bodyPr/>
          <a:lstStyle/>
          <a:p>
            <a:r>
              <a:rPr lang="en-US" smtClean="0"/>
              <a:t>Here is an example of a study reporting the percent population attributable risk for the outcome of stroke, stratified by age.  For example, atrial fibrillation is associated with a percent population attributable risk of 1.5% in 50-59 year olds and 23.5% in 80-89 year olds.  The table also lists “events occurring with condition.”  This illustrates a point made in the readings for this week:  The % pop AR is not the same as the percent of those with the outcome who had the exposure of interest. </a:t>
            </a:r>
          </a:p>
        </p:txBody>
      </p:sp>
      <p:sp>
        <p:nvSpPr>
          <p:cNvPr id="229379" name="Slide Number Placeholder 3"/>
          <p:cNvSpPr>
            <a:spLocks noGrp="1"/>
          </p:cNvSpPr>
          <p:nvPr>
            <p:ph type="sldNum" sz="quarter" idx="5"/>
          </p:nvPr>
        </p:nvSpPr>
        <p:spPr>
          <a:noFill/>
        </p:spPr>
        <p:txBody>
          <a:bodyPr/>
          <a:lstStyle/>
          <a:p>
            <a:fld id="{4DB3A999-0043-4C9B-9A72-0758B59F2A74}" type="slidenum">
              <a:rPr lang="en-US" smtClean="0"/>
              <a:pPr/>
              <a:t>103</a:t>
            </a:fld>
            <a:endParaRPr lang="en-US" smtClean="0"/>
          </a:p>
        </p:txBody>
      </p:sp>
    </p:spTree>
    <p:extLst>
      <p:ext uri="{BB962C8B-B14F-4D97-AF65-F5344CB8AC3E}">
        <p14:creationId xmlns:p14="http://schemas.microsoft.com/office/powerpoint/2010/main" val="3887575547"/>
      </p:ext>
    </p:extLst>
  </p:cSld>
  <p:clrMapOvr>
    <a:masterClrMapping/>
  </p:clrMapOvr>
</p:notes>
</file>

<file path=ppt/notesSlides/notesSlide9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5" name="Slide Image Placeholder 1"/>
          <p:cNvSpPr>
            <a:spLocks noGrp="1" noRot="1" noChangeAspect="1"/>
          </p:cNvSpPr>
          <p:nvPr>
            <p:ph type="sldImg"/>
          </p:nvPr>
        </p:nvSpPr>
        <p:spPr>
          <a:ln/>
        </p:spPr>
      </p:sp>
      <p:sp>
        <p:nvSpPr>
          <p:cNvPr id="231426" name="Notes Placeholder 2"/>
          <p:cNvSpPr>
            <a:spLocks noGrp="1"/>
          </p:cNvSpPr>
          <p:nvPr>
            <p:ph type="body" idx="1"/>
          </p:nvPr>
        </p:nvSpPr>
        <p:spPr>
          <a:noFill/>
          <a:ln/>
        </p:spPr>
        <p:txBody>
          <a:bodyPr/>
          <a:lstStyle/>
          <a:p>
            <a:endParaRPr lang="en-US" smtClean="0"/>
          </a:p>
        </p:txBody>
      </p:sp>
      <p:sp>
        <p:nvSpPr>
          <p:cNvPr id="231427" name="Slide Number Placeholder 3"/>
          <p:cNvSpPr>
            <a:spLocks noGrp="1"/>
          </p:cNvSpPr>
          <p:nvPr>
            <p:ph type="sldNum" sz="quarter" idx="5"/>
          </p:nvPr>
        </p:nvSpPr>
        <p:spPr>
          <a:noFill/>
        </p:spPr>
        <p:txBody>
          <a:bodyPr/>
          <a:lstStyle/>
          <a:p>
            <a:fld id="{C9FDDACC-11FE-448D-AE62-2BB3EBF32023}" type="slidenum">
              <a:rPr lang="en-US" smtClean="0"/>
              <a:pPr/>
              <a:t>104</a:t>
            </a:fld>
            <a:endParaRPr lang="en-US" smtClean="0"/>
          </a:p>
        </p:txBody>
      </p:sp>
    </p:spTree>
    <p:extLst>
      <p:ext uri="{BB962C8B-B14F-4D97-AF65-F5344CB8AC3E}">
        <p14:creationId xmlns:p14="http://schemas.microsoft.com/office/powerpoint/2010/main" val="3185237172"/>
      </p:ext>
    </p:extLst>
  </p:cSld>
  <p:clrMapOvr>
    <a:masterClrMapping/>
  </p:clrMapOvr>
</p:notes>
</file>

<file path=ppt/notesSlides/notesSlide9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3" name="Slide Image Placeholder 1"/>
          <p:cNvSpPr>
            <a:spLocks noGrp="1" noRot="1" noChangeAspect="1"/>
          </p:cNvSpPr>
          <p:nvPr>
            <p:ph type="sldImg"/>
          </p:nvPr>
        </p:nvSpPr>
        <p:spPr>
          <a:ln/>
        </p:spPr>
      </p:sp>
      <p:sp>
        <p:nvSpPr>
          <p:cNvPr id="233474" name="Notes Placeholder 2"/>
          <p:cNvSpPr>
            <a:spLocks noGrp="1"/>
          </p:cNvSpPr>
          <p:nvPr>
            <p:ph type="body" idx="1"/>
          </p:nvPr>
        </p:nvSpPr>
        <p:spPr>
          <a:noFill/>
          <a:ln/>
        </p:spPr>
        <p:txBody>
          <a:bodyPr/>
          <a:lstStyle/>
          <a:p>
            <a:endParaRPr lang="en-US" smtClean="0"/>
          </a:p>
        </p:txBody>
      </p:sp>
      <p:sp>
        <p:nvSpPr>
          <p:cNvPr id="233475" name="Slide Number Placeholder 3"/>
          <p:cNvSpPr>
            <a:spLocks noGrp="1"/>
          </p:cNvSpPr>
          <p:nvPr>
            <p:ph type="sldNum" sz="quarter" idx="5"/>
          </p:nvPr>
        </p:nvSpPr>
        <p:spPr>
          <a:noFill/>
        </p:spPr>
        <p:txBody>
          <a:bodyPr/>
          <a:lstStyle/>
          <a:p>
            <a:fld id="{E13F7411-DE79-4192-8B30-F15B9A0758F9}" type="slidenum">
              <a:rPr lang="en-US" smtClean="0"/>
              <a:pPr/>
              <a:t>105</a:t>
            </a:fld>
            <a:endParaRPr lang="en-US" smtClean="0"/>
          </a:p>
        </p:txBody>
      </p:sp>
    </p:spTree>
    <p:extLst>
      <p:ext uri="{BB962C8B-B14F-4D97-AF65-F5344CB8AC3E}">
        <p14:creationId xmlns:p14="http://schemas.microsoft.com/office/powerpoint/2010/main" val="1874872460"/>
      </p:ext>
    </p:extLst>
  </p:cSld>
  <p:clrMapOvr>
    <a:masterClrMapping/>
  </p:clrMapOvr>
</p:notes>
</file>

<file path=ppt/notesSlides/notesSlide9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3" name="Slide Image Placeholder 1"/>
          <p:cNvSpPr>
            <a:spLocks noGrp="1" noRot="1" noChangeAspect="1"/>
          </p:cNvSpPr>
          <p:nvPr>
            <p:ph type="sldImg"/>
          </p:nvPr>
        </p:nvSpPr>
        <p:spPr>
          <a:ln/>
        </p:spPr>
      </p:sp>
      <p:sp>
        <p:nvSpPr>
          <p:cNvPr id="233474" name="Notes Placeholder 2"/>
          <p:cNvSpPr>
            <a:spLocks noGrp="1"/>
          </p:cNvSpPr>
          <p:nvPr>
            <p:ph type="body" idx="1"/>
          </p:nvPr>
        </p:nvSpPr>
        <p:spPr>
          <a:noFill/>
          <a:ln/>
        </p:spPr>
        <p:txBody>
          <a:bodyPr/>
          <a:lstStyle/>
          <a:p>
            <a:r>
              <a:rPr lang="en-US" dirty="0" smtClean="0"/>
              <a:t>This is a plot of how often “attributable risk” is used in articles cited in PubMed.</a:t>
            </a:r>
          </a:p>
        </p:txBody>
      </p:sp>
      <p:sp>
        <p:nvSpPr>
          <p:cNvPr id="233475" name="Slide Number Placeholder 3"/>
          <p:cNvSpPr>
            <a:spLocks noGrp="1"/>
          </p:cNvSpPr>
          <p:nvPr>
            <p:ph type="sldNum" sz="quarter" idx="5"/>
          </p:nvPr>
        </p:nvSpPr>
        <p:spPr>
          <a:noFill/>
        </p:spPr>
        <p:txBody>
          <a:bodyPr/>
          <a:lstStyle/>
          <a:p>
            <a:fld id="{E13F7411-DE79-4192-8B30-F15B9A0758F9}" type="slidenum">
              <a:rPr lang="en-US" smtClean="0"/>
              <a:pPr/>
              <a:t>106</a:t>
            </a:fld>
            <a:endParaRPr lang="en-US" smtClean="0"/>
          </a:p>
        </p:txBody>
      </p:sp>
    </p:spTree>
    <p:extLst>
      <p:ext uri="{BB962C8B-B14F-4D97-AF65-F5344CB8AC3E}">
        <p14:creationId xmlns:p14="http://schemas.microsoft.com/office/powerpoint/2010/main" val="3808017532"/>
      </p:ext>
    </p:extLst>
  </p:cSld>
  <p:clrMapOvr>
    <a:masterClrMapping/>
  </p:clrMapOvr>
</p:notes>
</file>

<file path=ppt/notesSlides/notesSlide9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1" name="Rectangle 7"/>
          <p:cNvSpPr>
            <a:spLocks noGrp="1" noChangeArrowheads="1"/>
          </p:cNvSpPr>
          <p:nvPr>
            <p:ph type="sldNum" sz="quarter" idx="5"/>
          </p:nvPr>
        </p:nvSpPr>
        <p:spPr>
          <a:noFill/>
        </p:spPr>
        <p:txBody>
          <a:bodyPr/>
          <a:lstStyle/>
          <a:p>
            <a:fld id="{04155587-EE6E-400C-BA16-61078D29DCC0}" type="slidenum">
              <a:rPr lang="en-US" altLang="en-US" smtClean="0"/>
              <a:pPr/>
              <a:t>107</a:t>
            </a:fld>
            <a:endParaRPr lang="en-US" altLang="en-US" smtClean="0"/>
          </a:p>
        </p:txBody>
      </p:sp>
      <p:sp>
        <p:nvSpPr>
          <p:cNvPr id="235522" name="Rectangle 2"/>
          <p:cNvSpPr>
            <a:spLocks noGrp="1" noRot="1" noChangeAspect="1" noChangeArrowheads="1" noTextEdit="1"/>
          </p:cNvSpPr>
          <p:nvPr>
            <p:ph type="sldImg"/>
          </p:nvPr>
        </p:nvSpPr>
        <p:spPr>
          <a:ln/>
        </p:spPr>
      </p:sp>
      <p:sp>
        <p:nvSpPr>
          <p:cNvPr id="235523" name="Rectangle 3"/>
          <p:cNvSpPr>
            <a:spLocks noGrp="1" noChangeArrowheads="1"/>
          </p:cNvSpPr>
          <p:nvPr>
            <p:ph type="body" idx="1"/>
          </p:nvPr>
        </p:nvSpPr>
        <p:spPr>
          <a:noFill/>
          <a:ln/>
        </p:spPr>
        <p:txBody>
          <a:bodyPr/>
          <a:lstStyle/>
          <a:p>
            <a:r>
              <a:rPr lang="en-US" altLang="en-US" dirty="0" smtClean="0"/>
              <a:t>This is the schematic from the previous lecture, showing all the possible ratio and difference measures that can be calculated from cross-sectional and from cohort studies, and now with case-control studies added. Difference measures cannot be calculated directly from case-control data.  As we pointed out in calculating the OR, a case-control design cannot provide estimates of the odds of disease in different exposure groups. For measures of association, we can measure the odds of exposure and calculate the OR of exposure which is equal to the OR of disease.   However, to obtain a difference measure we would need the odds of disease.  Since this is unavailable in a case-control design, we cannot directly calculate the odds difference.    </a:t>
            </a:r>
          </a:p>
          <a:p>
            <a:endParaRPr lang="en-US" altLang="en-US" dirty="0" smtClean="0"/>
          </a:p>
          <a:p>
            <a:r>
              <a:rPr lang="en-US" altLang="en-US" dirty="0" smtClean="0"/>
              <a:t>This completes our lectures on disease association.  We have covered the basic approach to reporting exposure-disease associations (ratio and difference where possible) for the 3 basic designs:  cross-sectional, cohort and case-control.</a:t>
            </a:r>
          </a:p>
        </p:txBody>
      </p:sp>
    </p:spTree>
    <p:extLst>
      <p:ext uri="{BB962C8B-B14F-4D97-AF65-F5344CB8AC3E}">
        <p14:creationId xmlns:p14="http://schemas.microsoft.com/office/powerpoint/2010/main" val="1332098008"/>
      </p:ext>
    </p:extLst>
  </p:cSld>
  <p:clrMapOvr>
    <a:masterClrMapping/>
  </p:clrMapOvr>
</p:notes>
</file>

<file path=ppt/notesSlides/notesSlide9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slide summarizes</a:t>
            </a:r>
            <a:r>
              <a:rPr lang="en-US" baseline="0" dirty="0" smtClean="0"/>
              <a:t> the measures of attribution that we introduced today.  </a:t>
            </a:r>
            <a:endParaRPr lang="en-US" dirty="0"/>
          </a:p>
        </p:txBody>
      </p:sp>
      <p:sp>
        <p:nvSpPr>
          <p:cNvPr id="4" name="Slide Number Placeholder 3"/>
          <p:cNvSpPr>
            <a:spLocks noGrp="1"/>
          </p:cNvSpPr>
          <p:nvPr>
            <p:ph type="sldNum" sz="quarter" idx="10"/>
          </p:nvPr>
        </p:nvSpPr>
        <p:spPr/>
        <p:txBody>
          <a:bodyPr/>
          <a:lstStyle/>
          <a:p>
            <a:pPr>
              <a:defRPr/>
            </a:pPr>
            <a:fld id="{EAB7F47C-1AC8-4B17-A011-251E5998FCF5}" type="slidenum">
              <a:rPr lang="en-US" smtClean="0"/>
              <a:pPr>
                <a:defRPr/>
              </a:pPr>
              <a:t>108</a:t>
            </a:fld>
            <a:endParaRPr lang="en-US"/>
          </a:p>
        </p:txBody>
      </p:sp>
    </p:spTree>
    <p:extLst>
      <p:ext uri="{BB962C8B-B14F-4D97-AF65-F5344CB8AC3E}">
        <p14:creationId xmlns:p14="http://schemas.microsoft.com/office/powerpoint/2010/main" val="3855913883"/>
      </p:ext>
    </p:extLst>
  </p:cSld>
  <p:clrMapOvr>
    <a:masterClrMapping/>
  </p:clrMapOvr>
</p:notes>
</file>

<file path=ppt/notesSlides/notesSlide9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69" name="Rectangle 7"/>
          <p:cNvSpPr>
            <a:spLocks noGrp="1" noChangeArrowheads="1"/>
          </p:cNvSpPr>
          <p:nvPr>
            <p:ph type="sldNum" sz="quarter" idx="5"/>
          </p:nvPr>
        </p:nvSpPr>
        <p:spPr>
          <a:noFill/>
        </p:spPr>
        <p:txBody>
          <a:bodyPr/>
          <a:lstStyle/>
          <a:p>
            <a:fld id="{7DE09DA9-F980-4ED1-965A-A894656F7C89}" type="slidenum">
              <a:rPr lang="en-US" altLang="en-US" smtClean="0"/>
              <a:pPr/>
              <a:t>109</a:t>
            </a:fld>
            <a:endParaRPr lang="en-US" altLang="en-US" smtClean="0"/>
          </a:p>
        </p:txBody>
      </p:sp>
      <p:sp>
        <p:nvSpPr>
          <p:cNvPr id="237570" name="Rectangle 2"/>
          <p:cNvSpPr>
            <a:spLocks noGrp="1" noRot="1" noChangeAspect="1" noChangeArrowheads="1" noTextEdit="1"/>
          </p:cNvSpPr>
          <p:nvPr>
            <p:ph type="sldImg"/>
          </p:nvPr>
        </p:nvSpPr>
        <p:spPr>
          <a:ln/>
        </p:spPr>
      </p:sp>
      <p:sp>
        <p:nvSpPr>
          <p:cNvPr id="237571" name="Rectangle 3"/>
          <p:cNvSpPr>
            <a:spLocks noGrp="1" noChangeArrowheads="1"/>
          </p:cNvSpPr>
          <p:nvPr>
            <p:ph type="body" idx="1"/>
          </p:nvPr>
        </p:nvSpPr>
        <p:spPr>
          <a:noFill/>
          <a:ln/>
        </p:spPr>
        <p:txBody>
          <a:bodyPr/>
          <a:lstStyle/>
          <a:p>
            <a:endParaRPr lang="en-US" altLang="en-US" smtClean="0"/>
          </a:p>
        </p:txBody>
      </p:sp>
    </p:spTree>
    <p:extLst>
      <p:ext uri="{BB962C8B-B14F-4D97-AF65-F5344CB8AC3E}">
        <p14:creationId xmlns:p14="http://schemas.microsoft.com/office/powerpoint/2010/main" val="5094749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84FE9E5-9C5F-48FB-8C61-2C2C536EC8D7}"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5F68A65-F533-4CAE-88F2-BEB918CA610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9B1543F-590F-475C-B9F3-70FAFA6F370C}"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726820F-612B-4B2E-9D28-25734EE4D87B}"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0BD38FE-0643-42F1-B052-E1C47A270C97}"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9812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8200" y="4114800"/>
            <a:ext cx="38100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4"/>
          <p:cNvSpPr>
            <a:spLocks noGrp="1" noChangeArrowheads="1"/>
          </p:cNvSpPr>
          <p:nvPr>
            <p:ph type="dt" sz="half" idx="10"/>
          </p:nvPr>
        </p:nvSpPr>
        <p:spPr>
          <a:ln/>
        </p:spPr>
        <p:txBody>
          <a:bodyPr/>
          <a:lstStyle>
            <a:lvl1pPr>
              <a:defRPr/>
            </a:lvl1pPr>
          </a:lstStyle>
          <a:p>
            <a:pPr>
              <a:defRPr/>
            </a:pPr>
            <a:endParaRPr lang="en-US"/>
          </a:p>
        </p:txBody>
      </p:sp>
      <p:sp>
        <p:nvSpPr>
          <p:cNvPr id="7" name="Rectangle 5"/>
          <p:cNvSpPr>
            <a:spLocks noGrp="1" noChangeArrowheads="1"/>
          </p:cNvSpPr>
          <p:nvPr>
            <p:ph type="ftr" sz="quarter" idx="11"/>
          </p:nvPr>
        </p:nvSpPr>
        <p:spPr>
          <a:ln/>
        </p:spPr>
        <p:txBody>
          <a:bodyPr/>
          <a:lstStyle>
            <a:lvl1pPr>
              <a:defRPr/>
            </a:lvl1pPr>
          </a:lstStyle>
          <a:p>
            <a:pPr>
              <a:defRPr/>
            </a:pPr>
            <a:endParaRPr lang="en-US"/>
          </a:p>
        </p:txBody>
      </p:sp>
      <p:sp>
        <p:nvSpPr>
          <p:cNvPr id="8" name="Rectangle 6"/>
          <p:cNvSpPr>
            <a:spLocks noGrp="1" noChangeArrowheads="1"/>
          </p:cNvSpPr>
          <p:nvPr>
            <p:ph type="sldNum" sz="quarter" idx="12"/>
          </p:nvPr>
        </p:nvSpPr>
        <p:spPr>
          <a:ln/>
        </p:spPr>
        <p:txBody>
          <a:bodyPr/>
          <a:lstStyle>
            <a:lvl1pPr>
              <a:defRPr/>
            </a:lvl1pPr>
          </a:lstStyle>
          <a:p>
            <a:pPr>
              <a:defRPr/>
            </a:pPr>
            <a:fld id="{5C5A539F-09B9-489D-93BA-A75FC4141FF0}"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981200"/>
            <a:ext cx="77724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7D073EF-780D-490D-A9EE-97EA81D266C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C7CACC3-C541-4633-9C17-E209F0CD0220}"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D264870-4AB4-45CA-ACE5-D18DEB1B1AD8}"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74701EC-F8E1-404D-ABC4-039B4EFD392A}"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67D76AA-DB01-44D6-BD17-E5C01605112A}"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0F0182D-4F35-4DE0-B72D-593226E83E20}"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5FC431C4-4308-46A4-83D8-EF6914818BF5}"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FAE22BD-BD05-49A2-AA98-4DD4368D5589}"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30DD712-CDC4-4A9D-9E24-96B8AA01CAD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lvl1pPr>
          </a:lstStyle>
          <a:p>
            <a:pPr>
              <a:defRPr/>
            </a:pP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400"/>
            </a:lvl1pPr>
          </a:lstStyle>
          <a:p>
            <a:pPr>
              <a:defRPr/>
            </a:pPr>
            <a:fld id="{A7B4A973-2335-4C84-8D6B-B498AC6CA7D0}"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3" r:id="rId1"/>
    <p:sldLayoutId id="2147483662" r:id="rId2"/>
    <p:sldLayoutId id="2147483661" r:id="rId3"/>
    <p:sldLayoutId id="2147483660" r:id="rId4"/>
    <p:sldLayoutId id="2147483659" r:id="rId5"/>
    <p:sldLayoutId id="2147483658" r:id="rId6"/>
    <p:sldLayoutId id="2147483657" r:id="rId7"/>
    <p:sldLayoutId id="2147483656" r:id="rId8"/>
    <p:sldLayoutId id="2147483655" r:id="rId9"/>
    <p:sldLayoutId id="2147483654" r:id="rId10"/>
    <p:sldLayoutId id="2147483653" r:id="rId11"/>
    <p:sldLayoutId id="2147483652" r:id="rId12"/>
    <p:sldLayoutId id="2147483651" r:id="rId13"/>
    <p:sldLayoutId id="2147483650" r:id="rId14"/>
    <p:sldLayoutId id="2147483649" r:id="rId15"/>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eaLnBrk="0" fontAlgn="base" hangingPunct="0">
        <a:spcBef>
          <a:spcPct val="0"/>
        </a:spcBef>
        <a:spcAft>
          <a:spcPct val="0"/>
        </a:spcAft>
        <a:defRPr sz="4400">
          <a:solidFill>
            <a:schemeClr val="tx2"/>
          </a:solidFill>
          <a:latin typeface="Times New Roman" pitchFamily="18" charset="0"/>
        </a:defRPr>
      </a:lvl6pPr>
      <a:lvl7pPr marL="914400" algn="ctr" rtl="0" eaLnBrk="0" fontAlgn="base" hangingPunct="0">
        <a:spcBef>
          <a:spcPct val="0"/>
        </a:spcBef>
        <a:spcAft>
          <a:spcPct val="0"/>
        </a:spcAft>
        <a:defRPr sz="4400">
          <a:solidFill>
            <a:schemeClr val="tx2"/>
          </a:solidFill>
          <a:latin typeface="Times New Roman" pitchFamily="18" charset="0"/>
        </a:defRPr>
      </a:lvl7pPr>
      <a:lvl8pPr marL="1371600" algn="ctr" rtl="0" eaLnBrk="0" fontAlgn="base" hangingPunct="0">
        <a:spcBef>
          <a:spcPct val="0"/>
        </a:spcBef>
        <a:spcAft>
          <a:spcPct val="0"/>
        </a:spcAft>
        <a:defRPr sz="4400">
          <a:solidFill>
            <a:schemeClr val="tx2"/>
          </a:solidFill>
          <a:latin typeface="Times New Roman" pitchFamily="18" charset="0"/>
        </a:defRPr>
      </a:lvl8pPr>
      <a:lvl9pPr marL="1828800" algn="ctr" rtl="0" eaLnBrk="0" fontAlgn="base" hangingPunct="0">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3" Type="http://schemas.openxmlformats.org/officeDocument/2006/relationships/notesSlide" Target="../notesSlides/notesSlide91.xml"/><Relationship Id="rId7" Type="http://schemas.openxmlformats.org/officeDocument/2006/relationships/image" Target="../media/image20.emf"/><Relationship Id="rId2" Type="http://schemas.openxmlformats.org/officeDocument/2006/relationships/slideLayout" Target="../slideLayouts/slideLayout4.xml"/><Relationship Id="rId1" Type="http://schemas.openxmlformats.org/officeDocument/2006/relationships/vmlDrawing" Target="../drawings/vmlDrawing10.vml"/><Relationship Id="rId6" Type="http://schemas.openxmlformats.org/officeDocument/2006/relationships/oleObject" Target="../embeddings/oleObject18.bin"/><Relationship Id="rId5" Type="http://schemas.openxmlformats.org/officeDocument/2006/relationships/image" Target="../media/image19.emf"/><Relationship Id="rId4" Type="http://schemas.openxmlformats.org/officeDocument/2006/relationships/oleObject" Target="../embeddings/oleObject17.bin"/></Relationships>
</file>

<file path=ppt/slides/_rels/slide10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92.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93.xml"/><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2" Type="http://schemas.openxmlformats.org/officeDocument/2006/relationships/notesSlide" Target="../notesSlides/notesSlide94.xml"/><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2" Type="http://schemas.openxmlformats.org/officeDocument/2006/relationships/notesSlide" Target="../notesSlides/notesSlide95.xml"/><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96.xml"/><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2" Type="http://schemas.openxmlformats.org/officeDocument/2006/relationships/notesSlide" Target="../notesSlides/notesSlide97.xml"/><Relationship Id="rId1" Type="http://schemas.openxmlformats.org/officeDocument/2006/relationships/slideLayout" Target="../slideLayouts/slideLayout12.xml"/></Relationships>
</file>

<file path=ppt/slides/_rels/slide108.xml.rels><?xml version="1.0" encoding="UTF-8" standalone="yes"?>
<Relationships xmlns="http://schemas.openxmlformats.org/package/2006/relationships"><Relationship Id="rId2" Type="http://schemas.openxmlformats.org/officeDocument/2006/relationships/notesSlide" Target="../notesSlides/notesSlide98.xml"/><Relationship Id="rId1" Type="http://schemas.openxmlformats.org/officeDocument/2006/relationships/slideLayout" Target="../slideLayouts/slideLayout12.xml"/></Relationships>
</file>

<file path=ppt/slides/_rels/slide109.xml.rels><?xml version="1.0" encoding="UTF-8" standalone="yes"?>
<Relationships xmlns="http://schemas.openxmlformats.org/package/2006/relationships"><Relationship Id="rId2" Type="http://schemas.openxmlformats.org/officeDocument/2006/relationships/notesSlide" Target="../notesSlides/notesSlide9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2" Type="http://schemas.openxmlformats.org/officeDocument/2006/relationships/notesSlide" Target="../notesSlides/notesSlide100.xml"/><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2" Type="http://schemas.openxmlformats.org/officeDocument/2006/relationships/notesSlide" Target="../notesSlides/notesSlide101.xml"/><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2" Type="http://schemas.openxmlformats.org/officeDocument/2006/relationships/notesSlide" Target="../notesSlides/notesSlide102.xml"/><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notesSlide" Target="../notesSlides/notesSlide103.xm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10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notesSlide" Target="../notesSlides/notesSlide17.xml"/><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wmf"/><Relationship Id="rId4" Type="http://schemas.openxmlformats.org/officeDocument/2006/relationships/oleObject" Target="../embeddings/oleObject1.bin"/></Relationships>
</file>

<file path=ppt/slides/_rels/slide18.xml.rels><?xml version="1.0" encoding="UTF-8" standalone="yes"?>
<Relationships xmlns="http://schemas.openxmlformats.org/package/2006/relationships"><Relationship Id="rId3" Type="http://schemas.openxmlformats.org/officeDocument/2006/relationships/notesSlide" Target="../notesSlides/notesSlide18.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image" Target="../media/image3.wmf"/><Relationship Id="rId4" Type="http://schemas.openxmlformats.org/officeDocument/2006/relationships/oleObject" Target="../embeddings/oleObject2.bin"/></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5.bin"/><Relationship Id="rId3" Type="http://schemas.openxmlformats.org/officeDocument/2006/relationships/notesSlide" Target="../notesSlides/notesSlide19.xml"/><Relationship Id="rId7" Type="http://schemas.openxmlformats.org/officeDocument/2006/relationships/image" Target="../media/image4.wmf"/><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4.bin"/><Relationship Id="rId5" Type="http://schemas.openxmlformats.org/officeDocument/2006/relationships/image" Target="../media/image2.wmf"/><Relationship Id="rId4" Type="http://schemas.openxmlformats.org/officeDocument/2006/relationships/oleObject" Target="../embeddings/oleObject3.bin"/><Relationship Id="rId9" Type="http://schemas.openxmlformats.org/officeDocument/2006/relationships/image" Target="../media/image5.wmf"/></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2.xml"/><Relationship Id="rId1" Type="http://schemas.openxmlformats.org/officeDocument/2006/relationships/vmlDrawing" Target="../drawings/vmlDrawing4.vml"/><Relationship Id="rId5" Type="http://schemas.openxmlformats.org/officeDocument/2006/relationships/image" Target="../media/image5.wmf"/><Relationship Id="rId4" Type="http://schemas.openxmlformats.org/officeDocument/2006/relationships/oleObject" Target="../embeddings/oleObject6.bin"/></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8" Type="http://schemas.openxmlformats.org/officeDocument/2006/relationships/oleObject" Target="../embeddings/oleObject9.bin"/><Relationship Id="rId3" Type="http://schemas.openxmlformats.org/officeDocument/2006/relationships/notesSlide" Target="../notesSlides/notesSlide37.xml"/><Relationship Id="rId7" Type="http://schemas.openxmlformats.org/officeDocument/2006/relationships/image" Target="../media/image8.wmf"/><Relationship Id="rId2" Type="http://schemas.openxmlformats.org/officeDocument/2006/relationships/slideLayout" Target="../slideLayouts/slideLayout7.xml"/><Relationship Id="rId1" Type="http://schemas.openxmlformats.org/officeDocument/2006/relationships/vmlDrawing" Target="../drawings/vmlDrawing5.vml"/><Relationship Id="rId6" Type="http://schemas.openxmlformats.org/officeDocument/2006/relationships/oleObject" Target="../embeddings/oleObject8.bin"/><Relationship Id="rId11" Type="http://schemas.openxmlformats.org/officeDocument/2006/relationships/image" Target="../media/image10.wmf"/><Relationship Id="rId5" Type="http://schemas.openxmlformats.org/officeDocument/2006/relationships/image" Target="../media/image7.wmf"/><Relationship Id="rId10" Type="http://schemas.openxmlformats.org/officeDocument/2006/relationships/oleObject" Target="../embeddings/oleObject10.bin"/><Relationship Id="rId4" Type="http://schemas.openxmlformats.org/officeDocument/2006/relationships/oleObject" Target="../embeddings/oleObject7.bin"/><Relationship Id="rId9" Type="http://schemas.openxmlformats.org/officeDocument/2006/relationships/image" Target="../media/image9.wmf"/></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image" Target="../media/image12.wmf"/><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13.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7.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7.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13.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7.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7.xml"/></Relationships>
</file>

<file path=ppt/slides/_rels/slide64.xml.rels><?xml version="1.0" encoding="UTF-8" standalone="yes"?>
<Relationships xmlns="http://schemas.openxmlformats.org/package/2006/relationships"><Relationship Id="rId3" Type="http://schemas.openxmlformats.org/officeDocument/2006/relationships/notesSlide" Target="../notesSlides/notesSlide61.xml"/><Relationship Id="rId7" Type="http://schemas.openxmlformats.org/officeDocument/2006/relationships/image" Target="../media/image4.wmf"/><Relationship Id="rId2" Type="http://schemas.openxmlformats.org/officeDocument/2006/relationships/slideLayout" Target="../slideLayouts/slideLayout6.xml"/><Relationship Id="rId1" Type="http://schemas.openxmlformats.org/officeDocument/2006/relationships/vmlDrawing" Target="../drawings/vmlDrawing6.vml"/><Relationship Id="rId6" Type="http://schemas.openxmlformats.org/officeDocument/2006/relationships/oleObject" Target="../embeddings/oleObject12.bin"/><Relationship Id="rId5" Type="http://schemas.openxmlformats.org/officeDocument/2006/relationships/image" Target="../media/image5.wmf"/><Relationship Id="rId4" Type="http://schemas.openxmlformats.org/officeDocument/2006/relationships/oleObject" Target="../embeddings/oleObject11.bin"/></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7.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12.xml"/></Relationships>
</file>

<file path=ppt/slides/_rels/slide69.xml.rels><?xml version="1.0" encoding="UTF-8" standalone="yes"?>
<Relationships xmlns="http://schemas.openxmlformats.org/package/2006/relationships"><Relationship Id="rId3" Type="http://schemas.openxmlformats.org/officeDocument/2006/relationships/notesSlide" Target="../notesSlides/notesSlide66.xml"/><Relationship Id="rId7" Type="http://schemas.openxmlformats.org/officeDocument/2006/relationships/image" Target="../media/image14.wmf"/><Relationship Id="rId2" Type="http://schemas.openxmlformats.org/officeDocument/2006/relationships/slideLayout" Target="../slideLayouts/slideLayout14.xml"/><Relationship Id="rId1" Type="http://schemas.openxmlformats.org/officeDocument/2006/relationships/vmlDrawing" Target="../drawings/vmlDrawing7.vml"/><Relationship Id="rId6" Type="http://schemas.openxmlformats.org/officeDocument/2006/relationships/oleObject" Target="../embeddings/oleObject14.bin"/><Relationship Id="rId5" Type="http://schemas.openxmlformats.org/officeDocument/2006/relationships/image" Target="../media/image13.wmf"/><Relationship Id="rId4" Type="http://schemas.openxmlformats.org/officeDocument/2006/relationships/oleObject" Target="../embeddings/oleObject13.bin"/></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7.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7.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9.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70.xml"/><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71.xml"/><Relationship Id="rId1" Type="http://schemas.openxmlformats.org/officeDocument/2006/relationships/slideLayout" Target="../slideLayouts/slideLayout13.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72.xml"/><Relationship Id="rId1" Type="http://schemas.openxmlformats.org/officeDocument/2006/relationships/slideLayout" Target="../slideLayouts/slideLayout13.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73.xml"/><Relationship Id="rId1" Type="http://schemas.openxmlformats.org/officeDocument/2006/relationships/slideLayout" Target="../slideLayouts/slideLayout13.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74.xml"/><Relationship Id="rId1" Type="http://schemas.openxmlformats.org/officeDocument/2006/relationships/slideLayout" Target="../slideLayouts/slideLayout13.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75.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7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77.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78.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79.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80.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81.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3" Type="http://schemas.openxmlformats.org/officeDocument/2006/relationships/image" Target="../media/image16.emf"/><Relationship Id="rId2" Type="http://schemas.openxmlformats.org/officeDocument/2006/relationships/notesSlide" Target="../notesSlides/notesSlide82.xml"/><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2" Type="http://schemas.openxmlformats.org/officeDocument/2006/relationships/notesSlide" Target="../notesSlides/notesSlide83.xml"/><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2" Type="http://schemas.openxmlformats.org/officeDocument/2006/relationships/notesSlide" Target="../notesSlides/notesSlide84.xml"/><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2.xml.rels><?xml version="1.0" encoding="UTF-8" standalone="yes"?>
<Relationships xmlns="http://schemas.openxmlformats.org/package/2006/relationships"><Relationship Id="rId3" Type="http://schemas.openxmlformats.org/officeDocument/2006/relationships/notesSlide" Target="../notesSlides/notesSlide85.xml"/><Relationship Id="rId2" Type="http://schemas.openxmlformats.org/officeDocument/2006/relationships/slideLayout" Target="../slideLayouts/slideLayout15.xml"/><Relationship Id="rId1" Type="http://schemas.openxmlformats.org/officeDocument/2006/relationships/vmlDrawing" Target="../drawings/vmlDrawing8.vml"/><Relationship Id="rId5" Type="http://schemas.openxmlformats.org/officeDocument/2006/relationships/image" Target="../media/image17.emf"/><Relationship Id="rId4" Type="http://schemas.openxmlformats.org/officeDocument/2006/relationships/oleObject" Target="../embeddings/oleObject15.bin"/></Relationships>
</file>

<file path=ppt/slides/_rels/slide93.xml.rels><?xml version="1.0" encoding="UTF-8" standalone="yes"?>
<Relationships xmlns="http://schemas.openxmlformats.org/package/2006/relationships"><Relationship Id="rId2" Type="http://schemas.openxmlformats.org/officeDocument/2006/relationships/notesSlide" Target="../notesSlides/notesSlide86.xm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2" Type="http://schemas.openxmlformats.org/officeDocument/2006/relationships/notesSlide" Target="../notesSlides/notesSlide87.xml"/><Relationship Id="rId1" Type="http://schemas.openxmlformats.org/officeDocument/2006/relationships/slideLayout" Target="../slideLayouts/slideLayout12.xml"/></Relationships>
</file>

<file path=ppt/slides/_rels/slide95.xml.rels><?xml version="1.0" encoding="UTF-8" standalone="yes"?>
<Relationships xmlns="http://schemas.openxmlformats.org/package/2006/relationships"><Relationship Id="rId2" Type="http://schemas.openxmlformats.org/officeDocument/2006/relationships/notesSlide" Target="../notesSlides/notesSlide88.xml"/><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3" Type="http://schemas.openxmlformats.org/officeDocument/2006/relationships/notesSlide" Target="../notesSlides/notesSlide89.xml"/><Relationship Id="rId2" Type="http://schemas.openxmlformats.org/officeDocument/2006/relationships/slideLayout" Target="../slideLayouts/slideLayout15.xml"/><Relationship Id="rId1" Type="http://schemas.openxmlformats.org/officeDocument/2006/relationships/vmlDrawing" Target="../drawings/vmlDrawing9.vml"/><Relationship Id="rId5" Type="http://schemas.openxmlformats.org/officeDocument/2006/relationships/image" Target="../media/image18.emf"/><Relationship Id="rId4" Type="http://schemas.openxmlformats.org/officeDocument/2006/relationships/oleObject" Target="../embeddings/oleObject16.bin"/></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9.xml.rels><?xml version="1.0" encoding="UTF-8" standalone="yes"?>
<Relationships xmlns="http://schemas.openxmlformats.org/package/2006/relationships"><Relationship Id="rId2" Type="http://schemas.openxmlformats.org/officeDocument/2006/relationships/notesSlide" Target="../notesSlides/notesSlide90.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a:xfrm>
            <a:off x="685800" y="533400"/>
            <a:ext cx="7772400" cy="1143000"/>
          </a:xfrm>
        </p:spPr>
        <p:txBody>
          <a:bodyPr/>
          <a:lstStyle/>
          <a:p>
            <a:r>
              <a:rPr lang="en-US" altLang="en-US" sz="3600" b="1" smtClean="0"/>
              <a:t>Measures of Disease Association II</a:t>
            </a:r>
            <a:br>
              <a:rPr lang="en-US" altLang="en-US" sz="3600" b="1" smtClean="0"/>
            </a:br>
            <a:r>
              <a:rPr lang="en-US" altLang="en-US" sz="3600" b="1" smtClean="0"/>
              <a:t>and Measures of Attribution</a:t>
            </a:r>
            <a:br>
              <a:rPr lang="en-US" altLang="en-US" sz="3600" b="1" smtClean="0"/>
            </a:br>
            <a:r>
              <a:rPr lang="en-US" altLang="en-US" sz="2400" b="1" smtClean="0"/>
              <a:t>Main points to be covered</a:t>
            </a:r>
            <a:r>
              <a:rPr lang="en-US" altLang="en-US" sz="4000" b="1" smtClean="0"/>
              <a:t/>
            </a:r>
            <a:br>
              <a:rPr lang="en-US" altLang="en-US" sz="4000" b="1" smtClean="0"/>
            </a:br>
            <a:endParaRPr lang="en-US" altLang="en-US" sz="2800" b="1" smtClean="0"/>
          </a:p>
        </p:txBody>
      </p:sp>
      <p:sp>
        <p:nvSpPr>
          <p:cNvPr id="20482" name="Rectangle 3"/>
          <p:cNvSpPr>
            <a:spLocks noGrp="1" noChangeArrowheads="1"/>
          </p:cNvSpPr>
          <p:nvPr>
            <p:ph type="body" idx="1"/>
          </p:nvPr>
        </p:nvSpPr>
        <p:spPr>
          <a:xfrm>
            <a:off x="381000" y="1905000"/>
            <a:ext cx="8610600" cy="4724400"/>
          </a:xfrm>
        </p:spPr>
        <p:txBody>
          <a:bodyPr/>
          <a:lstStyle/>
          <a:p>
            <a:r>
              <a:rPr lang="en-US" altLang="en-US" sz="3000" dirty="0" smtClean="0"/>
              <a:t>Measure of association in case-control studies</a:t>
            </a:r>
          </a:p>
          <a:p>
            <a:endParaRPr lang="en-US" altLang="en-US" sz="1000" dirty="0" smtClean="0"/>
          </a:p>
          <a:p>
            <a:pPr lvl="1"/>
            <a:r>
              <a:rPr lang="en-US" altLang="en-US" sz="2600" dirty="0" smtClean="0"/>
              <a:t>If/how the OR estimates other ratio measures depends on type of control sampling &amp; nature of underlying cohort</a:t>
            </a:r>
          </a:p>
          <a:p>
            <a:endParaRPr lang="en-US" altLang="en-US" sz="1000" dirty="0" smtClean="0"/>
          </a:p>
          <a:p>
            <a:r>
              <a:rPr lang="en-US" altLang="en-US" sz="3000" dirty="0" smtClean="0"/>
              <a:t>Strengths and weaknesses of case-control studies</a:t>
            </a:r>
          </a:p>
          <a:p>
            <a:endParaRPr lang="en-US" altLang="en-US" sz="1000" dirty="0" smtClean="0"/>
          </a:p>
          <a:p>
            <a:r>
              <a:rPr lang="en-US" altLang="en-US" sz="3000" dirty="0" smtClean="0"/>
              <a:t>Measures of attribution</a:t>
            </a:r>
          </a:p>
          <a:p>
            <a:pPr lvl="1"/>
            <a:r>
              <a:rPr lang="en-US" altLang="en-US" sz="2600" dirty="0" smtClean="0"/>
              <a:t>Attribution among the exposed</a:t>
            </a:r>
          </a:p>
          <a:p>
            <a:pPr lvl="1"/>
            <a:r>
              <a:rPr lang="en-US" altLang="en-US" sz="2600" dirty="0" smtClean="0"/>
              <a:t>Attribution among the entire population</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Text Box 2"/>
          <p:cNvSpPr txBox="1">
            <a:spLocks noChangeArrowheads="1"/>
          </p:cNvSpPr>
          <p:nvPr/>
        </p:nvSpPr>
        <p:spPr bwMode="auto">
          <a:xfrm>
            <a:off x="609600" y="4648200"/>
            <a:ext cx="8229600" cy="1006475"/>
          </a:xfrm>
          <a:prstGeom prst="rect">
            <a:avLst/>
          </a:prstGeom>
          <a:noFill/>
          <a:ln w="9525">
            <a:noFill/>
            <a:miter lim="800000"/>
            <a:headEnd/>
            <a:tailEnd/>
          </a:ln>
        </p:spPr>
        <p:txBody>
          <a:bodyPr>
            <a:spAutoFit/>
          </a:bodyPr>
          <a:lstStyle/>
          <a:p>
            <a:pPr eaLnBrk="0" hangingPunct="0"/>
            <a:endParaRPr lang="en-US" altLang="en-US" sz="3600" baseline="-25000"/>
          </a:p>
          <a:p>
            <a:pPr eaLnBrk="0" hangingPunct="0"/>
            <a:r>
              <a:rPr lang="en-US" altLang="en-US" sz="3600" b="1"/>
              <a:t>OR for exposure = OR for disease</a:t>
            </a:r>
          </a:p>
        </p:txBody>
      </p:sp>
      <p:sp>
        <p:nvSpPr>
          <p:cNvPr id="108546" name="Text Box 7"/>
          <p:cNvSpPr txBox="1">
            <a:spLocks noChangeArrowheads="1"/>
          </p:cNvSpPr>
          <p:nvPr/>
        </p:nvSpPr>
        <p:spPr bwMode="auto">
          <a:xfrm>
            <a:off x="685800" y="1828800"/>
            <a:ext cx="1663700" cy="641350"/>
          </a:xfrm>
          <a:prstGeom prst="rect">
            <a:avLst/>
          </a:prstGeom>
          <a:noFill/>
          <a:ln w="9525">
            <a:noFill/>
            <a:miter lim="800000"/>
            <a:headEnd/>
            <a:tailEnd/>
          </a:ln>
        </p:spPr>
        <p:txBody>
          <a:bodyPr wrap="none">
            <a:spAutoFit/>
          </a:bodyPr>
          <a:lstStyle/>
          <a:p>
            <a:pPr eaLnBrk="0" hangingPunct="0"/>
            <a:r>
              <a:rPr lang="en-US" altLang="en-US" sz="3600" b="1"/>
              <a:t>OR</a:t>
            </a:r>
            <a:r>
              <a:rPr lang="en-US" altLang="en-US" b="1"/>
              <a:t>exp </a:t>
            </a:r>
            <a:r>
              <a:rPr lang="en-US" altLang="en-US" sz="3600" b="1"/>
              <a:t>=</a:t>
            </a:r>
            <a:endParaRPr lang="en-US" altLang="en-US"/>
          </a:p>
        </p:txBody>
      </p:sp>
      <p:sp>
        <p:nvSpPr>
          <p:cNvPr id="108547" name="Rectangle 29"/>
          <p:cNvSpPr>
            <a:spLocks noChangeArrowheads="1"/>
          </p:cNvSpPr>
          <p:nvPr/>
        </p:nvSpPr>
        <p:spPr bwMode="auto">
          <a:xfrm>
            <a:off x="2438400" y="0"/>
            <a:ext cx="838200" cy="3937000"/>
          </a:xfrm>
          <a:prstGeom prst="rect">
            <a:avLst/>
          </a:prstGeom>
          <a:noFill/>
          <a:ln w="9525">
            <a:noFill/>
            <a:miter lim="800000"/>
            <a:headEnd/>
            <a:tailEnd/>
          </a:ln>
        </p:spPr>
        <p:txBody>
          <a:bodyPr>
            <a:spAutoFit/>
          </a:bodyPr>
          <a:lstStyle/>
          <a:p>
            <a:pPr eaLnBrk="0" hangingPunct="0"/>
            <a:r>
              <a:rPr lang="en-US" altLang="en-US" sz="3600"/>
              <a:t>   </a:t>
            </a:r>
          </a:p>
          <a:p>
            <a:pPr eaLnBrk="0" hangingPunct="0"/>
            <a:r>
              <a:rPr lang="en-US" altLang="en-US" sz="3600"/>
              <a:t> </a:t>
            </a:r>
          </a:p>
          <a:p>
            <a:pPr eaLnBrk="0" hangingPunct="0"/>
            <a:r>
              <a:rPr lang="en-US" altLang="en-US" sz="3600"/>
              <a:t> a</a:t>
            </a:r>
          </a:p>
          <a:p>
            <a:pPr eaLnBrk="0" hangingPunct="0"/>
            <a:r>
              <a:rPr lang="en-US" altLang="en-US" sz="3600"/>
              <a:t> c</a:t>
            </a:r>
          </a:p>
          <a:p>
            <a:pPr eaLnBrk="0" hangingPunct="0"/>
            <a:r>
              <a:rPr lang="en-US" altLang="en-US" sz="3600"/>
              <a:t> b</a:t>
            </a:r>
          </a:p>
          <a:p>
            <a:pPr eaLnBrk="0" hangingPunct="0"/>
            <a:r>
              <a:rPr lang="en-US" altLang="en-US" sz="3600"/>
              <a:t> d</a:t>
            </a:r>
          </a:p>
          <a:p>
            <a:pPr eaLnBrk="0" hangingPunct="0"/>
            <a:endParaRPr lang="en-US" altLang="en-US" sz="3600"/>
          </a:p>
        </p:txBody>
      </p:sp>
      <p:sp>
        <p:nvSpPr>
          <p:cNvPr id="108548" name="Line 31"/>
          <p:cNvSpPr>
            <a:spLocks noChangeShapeType="1"/>
          </p:cNvSpPr>
          <p:nvPr/>
        </p:nvSpPr>
        <p:spPr bwMode="auto">
          <a:xfrm>
            <a:off x="2590800" y="2819400"/>
            <a:ext cx="381000" cy="0"/>
          </a:xfrm>
          <a:prstGeom prst="line">
            <a:avLst/>
          </a:prstGeom>
          <a:noFill/>
          <a:ln w="9525">
            <a:solidFill>
              <a:schemeClr val="tx1"/>
            </a:solidFill>
            <a:round/>
            <a:headEnd/>
            <a:tailEnd/>
          </a:ln>
        </p:spPr>
        <p:txBody>
          <a:bodyPr wrap="none" anchor="ctr"/>
          <a:lstStyle/>
          <a:p>
            <a:endParaRPr lang="en-US"/>
          </a:p>
        </p:txBody>
      </p:sp>
      <p:sp>
        <p:nvSpPr>
          <p:cNvPr id="108549" name="Line 32"/>
          <p:cNvSpPr>
            <a:spLocks noChangeShapeType="1"/>
          </p:cNvSpPr>
          <p:nvPr/>
        </p:nvSpPr>
        <p:spPr bwMode="auto">
          <a:xfrm>
            <a:off x="2514600" y="1752600"/>
            <a:ext cx="457200" cy="0"/>
          </a:xfrm>
          <a:prstGeom prst="line">
            <a:avLst/>
          </a:prstGeom>
          <a:noFill/>
          <a:ln w="9525">
            <a:solidFill>
              <a:schemeClr val="tx1"/>
            </a:solidFill>
            <a:round/>
            <a:headEnd/>
            <a:tailEnd/>
          </a:ln>
        </p:spPr>
        <p:txBody>
          <a:bodyPr wrap="none" anchor="ctr"/>
          <a:lstStyle/>
          <a:p>
            <a:endParaRPr lang="en-US"/>
          </a:p>
        </p:txBody>
      </p:sp>
      <p:sp>
        <p:nvSpPr>
          <p:cNvPr id="108550" name="Line 33"/>
          <p:cNvSpPr>
            <a:spLocks noChangeShapeType="1"/>
          </p:cNvSpPr>
          <p:nvPr/>
        </p:nvSpPr>
        <p:spPr bwMode="auto">
          <a:xfrm>
            <a:off x="2362200" y="2209800"/>
            <a:ext cx="914400" cy="0"/>
          </a:xfrm>
          <a:prstGeom prst="line">
            <a:avLst/>
          </a:prstGeom>
          <a:noFill/>
          <a:ln w="9525">
            <a:solidFill>
              <a:schemeClr val="tx1"/>
            </a:solidFill>
            <a:round/>
            <a:headEnd/>
            <a:tailEnd/>
          </a:ln>
        </p:spPr>
        <p:txBody>
          <a:bodyPr wrap="none" anchor="ctr"/>
          <a:lstStyle/>
          <a:p>
            <a:endParaRPr lang="en-US"/>
          </a:p>
        </p:txBody>
      </p:sp>
      <p:sp>
        <p:nvSpPr>
          <p:cNvPr id="108551" name="Line 36"/>
          <p:cNvSpPr>
            <a:spLocks noChangeShapeType="1"/>
          </p:cNvSpPr>
          <p:nvPr/>
        </p:nvSpPr>
        <p:spPr bwMode="auto">
          <a:xfrm>
            <a:off x="5943600" y="2209800"/>
            <a:ext cx="914400" cy="0"/>
          </a:xfrm>
          <a:prstGeom prst="line">
            <a:avLst/>
          </a:prstGeom>
          <a:noFill/>
          <a:ln w="25400">
            <a:solidFill>
              <a:schemeClr val="tx1"/>
            </a:solidFill>
            <a:round/>
            <a:headEnd/>
            <a:tailEnd/>
          </a:ln>
        </p:spPr>
        <p:txBody>
          <a:bodyPr wrap="none" anchor="ctr"/>
          <a:lstStyle/>
          <a:p>
            <a:endParaRPr lang="en-US"/>
          </a:p>
        </p:txBody>
      </p:sp>
      <p:sp>
        <p:nvSpPr>
          <p:cNvPr id="108552" name="Rectangle 37"/>
          <p:cNvSpPr>
            <a:spLocks noChangeArrowheads="1"/>
          </p:cNvSpPr>
          <p:nvPr/>
        </p:nvSpPr>
        <p:spPr bwMode="auto">
          <a:xfrm>
            <a:off x="381000" y="228600"/>
            <a:ext cx="8402638" cy="701675"/>
          </a:xfrm>
          <a:prstGeom prst="rect">
            <a:avLst/>
          </a:prstGeom>
          <a:noFill/>
          <a:ln w="9525">
            <a:noFill/>
            <a:miter lim="800000"/>
            <a:headEnd/>
            <a:tailEnd/>
          </a:ln>
        </p:spPr>
        <p:txBody>
          <a:bodyPr wrap="none">
            <a:spAutoFit/>
          </a:bodyPr>
          <a:lstStyle/>
          <a:p>
            <a:pPr eaLnBrk="0" hangingPunct="0"/>
            <a:r>
              <a:rPr lang="en-US" altLang="en-US" sz="4000" b="1"/>
              <a:t>Important characteristic of odds ratio</a:t>
            </a:r>
            <a:endParaRPr lang="en-US" altLang="en-US" sz="4000"/>
          </a:p>
        </p:txBody>
      </p:sp>
      <p:sp>
        <p:nvSpPr>
          <p:cNvPr id="108553" name="Text Box 40"/>
          <p:cNvSpPr txBox="1">
            <a:spLocks noChangeArrowheads="1"/>
          </p:cNvSpPr>
          <p:nvPr/>
        </p:nvSpPr>
        <p:spPr bwMode="auto">
          <a:xfrm>
            <a:off x="457200" y="5791200"/>
            <a:ext cx="8382000" cy="457200"/>
          </a:xfrm>
          <a:prstGeom prst="rect">
            <a:avLst/>
          </a:prstGeom>
          <a:noFill/>
          <a:ln w="9525">
            <a:noFill/>
            <a:miter lim="800000"/>
            <a:headEnd/>
            <a:tailEnd/>
          </a:ln>
        </p:spPr>
        <p:txBody>
          <a:bodyPr>
            <a:spAutoFit/>
          </a:bodyPr>
          <a:lstStyle/>
          <a:p>
            <a:pPr eaLnBrk="0" hangingPunct="0">
              <a:spcBef>
                <a:spcPct val="50000"/>
              </a:spcBef>
            </a:pPr>
            <a:endParaRPr lang="en-US" altLang="en-US"/>
          </a:p>
        </p:txBody>
      </p:sp>
      <p:sp>
        <p:nvSpPr>
          <p:cNvPr id="108554" name="Rectangle 42"/>
          <p:cNvSpPr>
            <a:spLocks noChangeArrowheads="1"/>
          </p:cNvSpPr>
          <p:nvPr/>
        </p:nvSpPr>
        <p:spPr bwMode="auto">
          <a:xfrm>
            <a:off x="5943600" y="0"/>
            <a:ext cx="838200" cy="3937000"/>
          </a:xfrm>
          <a:prstGeom prst="rect">
            <a:avLst/>
          </a:prstGeom>
          <a:noFill/>
          <a:ln w="9525">
            <a:noFill/>
            <a:miter lim="800000"/>
            <a:headEnd/>
            <a:tailEnd/>
          </a:ln>
        </p:spPr>
        <p:txBody>
          <a:bodyPr>
            <a:spAutoFit/>
          </a:bodyPr>
          <a:lstStyle/>
          <a:p>
            <a:pPr eaLnBrk="0" hangingPunct="0"/>
            <a:r>
              <a:rPr lang="en-US" altLang="en-US" sz="3600"/>
              <a:t>   </a:t>
            </a:r>
          </a:p>
          <a:p>
            <a:pPr eaLnBrk="0" hangingPunct="0"/>
            <a:r>
              <a:rPr lang="en-US" altLang="en-US" sz="3600"/>
              <a:t> </a:t>
            </a:r>
          </a:p>
          <a:p>
            <a:pPr eaLnBrk="0" hangingPunct="0"/>
            <a:r>
              <a:rPr lang="en-US" altLang="en-US" sz="3600"/>
              <a:t> a</a:t>
            </a:r>
          </a:p>
          <a:p>
            <a:pPr eaLnBrk="0" hangingPunct="0"/>
            <a:r>
              <a:rPr lang="en-US" altLang="en-US" sz="3600"/>
              <a:t> b</a:t>
            </a:r>
          </a:p>
          <a:p>
            <a:pPr eaLnBrk="0" hangingPunct="0"/>
            <a:r>
              <a:rPr lang="en-US" altLang="en-US" sz="3600"/>
              <a:t> c</a:t>
            </a:r>
          </a:p>
          <a:p>
            <a:pPr eaLnBrk="0" hangingPunct="0"/>
            <a:r>
              <a:rPr lang="en-US" altLang="en-US" sz="3600"/>
              <a:t> d</a:t>
            </a:r>
          </a:p>
          <a:p>
            <a:pPr eaLnBrk="0" hangingPunct="0"/>
            <a:endParaRPr lang="en-US" altLang="en-US" sz="3600"/>
          </a:p>
        </p:txBody>
      </p:sp>
      <p:sp>
        <p:nvSpPr>
          <p:cNvPr id="108555" name="Rectangle 43"/>
          <p:cNvSpPr>
            <a:spLocks noChangeArrowheads="1"/>
          </p:cNvSpPr>
          <p:nvPr/>
        </p:nvSpPr>
        <p:spPr bwMode="auto">
          <a:xfrm>
            <a:off x="5181600" y="1905000"/>
            <a:ext cx="441325" cy="641350"/>
          </a:xfrm>
          <a:prstGeom prst="rect">
            <a:avLst/>
          </a:prstGeom>
          <a:noFill/>
          <a:ln w="9525">
            <a:noFill/>
            <a:miter lim="800000"/>
            <a:headEnd/>
            <a:tailEnd/>
          </a:ln>
        </p:spPr>
        <p:txBody>
          <a:bodyPr wrap="none">
            <a:spAutoFit/>
          </a:bodyPr>
          <a:lstStyle/>
          <a:p>
            <a:pPr eaLnBrk="0" hangingPunct="0"/>
            <a:r>
              <a:rPr lang="en-US" altLang="en-US" sz="3600"/>
              <a:t>=</a:t>
            </a:r>
          </a:p>
        </p:txBody>
      </p:sp>
      <p:sp>
        <p:nvSpPr>
          <p:cNvPr id="108556" name="Line 44"/>
          <p:cNvSpPr>
            <a:spLocks noChangeShapeType="1"/>
          </p:cNvSpPr>
          <p:nvPr/>
        </p:nvSpPr>
        <p:spPr bwMode="auto">
          <a:xfrm>
            <a:off x="6019800" y="1752600"/>
            <a:ext cx="533400" cy="0"/>
          </a:xfrm>
          <a:prstGeom prst="line">
            <a:avLst/>
          </a:prstGeom>
          <a:noFill/>
          <a:ln w="9525">
            <a:solidFill>
              <a:schemeClr val="tx1"/>
            </a:solidFill>
            <a:round/>
            <a:headEnd/>
            <a:tailEnd/>
          </a:ln>
        </p:spPr>
        <p:txBody>
          <a:bodyPr/>
          <a:lstStyle/>
          <a:p>
            <a:endParaRPr lang="en-US"/>
          </a:p>
        </p:txBody>
      </p:sp>
      <p:sp>
        <p:nvSpPr>
          <p:cNvPr id="108557" name="Line 46"/>
          <p:cNvSpPr>
            <a:spLocks noChangeShapeType="1"/>
          </p:cNvSpPr>
          <p:nvPr/>
        </p:nvSpPr>
        <p:spPr bwMode="auto">
          <a:xfrm>
            <a:off x="6019800" y="2819400"/>
            <a:ext cx="533400" cy="0"/>
          </a:xfrm>
          <a:prstGeom prst="line">
            <a:avLst/>
          </a:prstGeom>
          <a:noFill/>
          <a:ln w="9525">
            <a:solidFill>
              <a:schemeClr val="tx1"/>
            </a:solidFill>
            <a:round/>
            <a:headEnd/>
            <a:tailEnd/>
          </a:ln>
        </p:spPr>
        <p:txBody>
          <a:bodyPr/>
          <a:lstStyle/>
          <a:p>
            <a:endParaRPr lang="en-US"/>
          </a:p>
        </p:txBody>
      </p:sp>
      <p:sp>
        <p:nvSpPr>
          <p:cNvPr id="108558" name="Text Box 47"/>
          <p:cNvSpPr txBox="1">
            <a:spLocks noChangeArrowheads="1"/>
          </p:cNvSpPr>
          <p:nvPr/>
        </p:nvSpPr>
        <p:spPr bwMode="auto">
          <a:xfrm>
            <a:off x="7086600" y="1752600"/>
            <a:ext cx="2057400" cy="641350"/>
          </a:xfrm>
          <a:prstGeom prst="rect">
            <a:avLst/>
          </a:prstGeom>
          <a:noFill/>
          <a:ln w="9525">
            <a:noFill/>
            <a:miter lim="800000"/>
            <a:headEnd/>
            <a:tailEnd/>
          </a:ln>
        </p:spPr>
        <p:txBody>
          <a:bodyPr>
            <a:spAutoFit/>
          </a:bodyPr>
          <a:lstStyle/>
          <a:p>
            <a:pPr eaLnBrk="0" hangingPunct="0"/>
            <a:r>
              <a:rPr lang="en-US" altLang="en-US" sz="3600" b="1"/>
              <a:t>= OR</a:t>
            </a:r>
            <a:r>
              <a:rPr lang="en-US" altLang="en-US" sz="3600" b="1" baseline="-25000"/>
              <a:t>dis</a:t>
            </a:r>
          </a:p>
        </p:txBody>
      </p:sp>
      <p:sp>
        <p:nvSpPr>
          <p:cNvPr id="108559" name="Rectangle 48"/>
          <p:cNvSpPr>
            <a:spLocks noChangeArrowheads="1"/>
          </p:cNvSpPr>
          <p:nvPr/>
        </p:nvSpPr>
        <p:spPr bwMode="auto">
          <a:xfrm>
            <a:off x="3962400" y="0"/>
            <a:ext cx="838200" cy="3937000"/>
          </a:xfrm>
          <a:prstGeom prst="rect">
            <a:avLst/>
          </a:prstGeom>
          <a:noFill/>
          <a:ln w="9525">
            <a:noFill/>
            <a:miter lim="800000"/>
            <a:headEnd/>
            <a:tailEnd/>
          </a:ln>
        </p:spPr>
        <p:txBody>
          <a:bodyPr>
            <a:spAutoFit/>
          </a:bodyPr>
          <a:lstStyle/>
          <a:p>
            <a:pPr eaLnBrk="0" hangingPunct="0"/>
            <a:r>
              <a:rPr lang="en-US" altLang="en-US" sz="3600"/>
              <a:t>   </a:t>
            </a:r>
          </a:p>
          <a:p>
            <a:pPr eaLnBrk="0" hangingPunct="0"/>
            <a:r>
              <a:rPr lang="en-US" altLang="en-US" sz="3600"/>
              <a:t> </a:t>
            </a:r>
          </a:p>
          <a:p>
            <a:pPr eaLnBrk="0" hangingPunct="0"/>
            <a:r>
              <a:rPr lang="en-US" altLang="en-US" sz="3600"/>
              <a:t> c</a:t>
            </a:r>
          </a:p>
          <a:p>
            <a:pPr eaLnBrk="0" hangingPunct="0"/>
            <a:r>
              <a:rPr lang="en-US" altLang="en-US" sz="3600"/>
              <a:t> b</a:t>
            </a:r>
          </a:p>
          <a:p>
            <a:pPr eaLnBrk="0" hangingPunct="0"/>
            <a:r>
              <a:rPr lang="en-US" altLang="en-US" sz="3600"/>
              <a:t> c</a:t>
            </a:r>
          </a:p>
          <a:p>
            <a:pPr eaLnBrk="0" hangingPunct="0"/>
            <a:r>
              <a:rPr lang="en-US" altLang="en-US" sz="3600"/>
              <a:t> b</a:t>
            </a:r>
          </a:p>
          <a:p>
            <a:pPr eaLnBrk="0" hangingPunct="0"/>
            <a:endParaRPr lang="en-US" altLang="en-US" sz="3600"/>
          </a:p>
        </p:txBody>
      </p:sp>
      <p:sp>
        <p:nvSpPr>
          <p:cNvPr id="108560" name="Line 49"/>
          <p:cNvSpPr>
            <a:spLocks noChangeShapeType="1"/>
          </p:cNvSpPr>
          <p:nvPr/>
        </p:nvSpPr>
        <p:spPr bwMode="auto">
          <a:xfrm>
            <a:off x="4191000" y="2819400"/>
            <a:ext cx="381000" cy="0"/>
          </a:xfrm>
          <a:prstGeom prst="line">
            <a:avLst/>
          </a:prstGeom>
          <a:noFill/>
          <a:ln w="9525">
            <a:solidFill>
              <a:schemeClr val="tx1"/>
            </a:solidFill>
            <a:round/>
            <a:headEnd/>
            <a:tailEnd/>
          </a:ln>
        </p:spPr>
        <p:txBody>
          <a:bodyPr wrap="none" anchor="ctr"/>
          <a:lstStyle/>
          <a:p>
            <a:endParaRPr lang="en-US"/>
          </a:p>
        </p:txBody>
      </p:sp>
      <p:sp>
        <p:nvSpPr>
          <p:cNvPr id="108561" name="Line 50"/>
          <p:cNvSpPr>
            <a:spLocks noChangeShapeType="1"/>
          </p:cNvSpPr>
          <p:nvPr/>
        </p:nvSpPr>
        <p:spPr bwMode="auto">
          <a:xfrm>
            <a:off x="4114800" y="1752600"/>
            <a:ext cx="457200" cy="0"/>
          </a:xfrm>
          <a:prstGeom prst="line">
            <a:avLst/>
          </a:prstGeom>
          <a:noFill/>
          <a:ln w="9525">
            <a:solidFill>
              <a:schemeClr val="tx1"/>
            </a:solidFill>
            <a:round/>
            <a:headEnd/>
            <a:tailEnd/>
          </a:ln>
        </p:spPr>
        <p:txBody>
          <a:bodyPr wrap="none" anchor="ctr"/>
          <a:lstStyle/>
          <a:p>
            <a:endParaRPr lang="en-US"/>
          </a:p>
        </p:txBody>
      </p:sp>
      <p:sp>
        <p:nvSpPr>
          <p:cNvPr id="108562" name="Line 51"/>
          <p:cNvSpPr>
            <a:spLocks noChangeShapeType="1"/>
          </p:cNvSpPr>
          <p:nvPr/>
        </p:nvSpPr>
        <p:spPr bwMode="auto">
          <a:xfrm>
            <a:off x="3962400" y="2209800"/>
            <a:ext cx="914400" cy="0"/>
          </a:xfrm>
          <a:prstGeom prst="line">
            <a:avLst/>
          </a:prstGeom>
          <a:noFill/>
          <a:ln w="9525">
            <a:solidFill>
              <a:schemeClr val="tx1"/>
            </a:solidFill>
            <a:round/>
            <a:headEnd/>
            <a:tailEnd/>
          </a:ln>
        </p:spPr>
        <p:txBody>
          <a:bodyPr wrap="none" anchor="ctr"/>
          <a:lstStyle/>
          <a:p>
            <a:endParaRPr lang="en-US"/>
          </a:p>
        </p:txBody>
      </p:sp>
      <p:sp>
        <p:nvSpPr>
          <p:cNvPr id="108563" name="Text Box 52"/>
          <p:cNvSpPr txBox="1">
            <a:spLocks noChangeArrowheads="1"/>
          </p:cNvSpPr>
          <p:nvPr/>
        </p:nvSpPr>
        <p:spPr bwMode="auto">
          <a:xfrm>
            <a:off x="3429000" y="2057400"/>
            <a:ext cx="457200" cy="457200"/>
          </a:xfrm>
          <a:prstGeom prst="rect">
            <a:avLst/>
          </a:prstGeom>
          <a:noFill/>
          <a:ln w="9525">
            <a:noFill/>
            <a:miter lim="800000"/>
            <a:headEnd/>
            <a:tailEnd/>
          </a:ln>
        </p:spPr>
        <p:txBody>
          <a:bodyPr>
            <a:spAutoFit/>
          </a:bodyPr>
          <a:lstStyle/>
          <a:p>
            <a:pPr eaLnBrk="0" hangingPunct="0">
              <a:spcBef>
                <a:spcPct val="50000"/>
              </a:spcBef>
            </a:pPr>
            <a:r>
              <a:rPr lang="en-US" altLang="en-US"/>
              <a:t>X</a:t>
            </a:r>
          </a:p>
        </p:txBody>
      </p:sp>
    </p:spTree>
  </p:cSld>
  <p:clrMapOvr>
    <a:masterClrMapping/>
  </p:clrMapOvr>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09" name="Rectangle 3"/>
          <p:cNvSpPr>
            <a:spLocks noGrp="1" noChangeArrowheads="1"/>
          </p:cNvSpPr>
          <p:nvPr>
            <p:ph type="body" idx="1"/>
          </p:nvPr>
        </p:nvSpPr>
        <p:spPr>
          <a:xfrm>
            <a:off x="228600" y="1981200"/>
            <a:ext cx="8610600" cy="4114800"/>
          </a:xfrm>
        </p:spPr>
        <p:txBody>
          <a:bodyPr/>
          <a:lstStyle/>
          <a:p>
            <a:pPr>
              <a:lnSpc>
                <a:spcPct val="90000"/>
              </a:lnSpc>
            </a:pPr>
            <a:r>
              <a:rPr lang="en-US" altLang="en-US" dirty="0" smtClean="0"/>
              <a:t>% Pop AR = 29%</a:t>
            </a:r>
          </a:p>
          <a:p>
            <a:pPr>
              <a:lnSpc>
                <a:spcPct val="90000"/>
              </a:lnSpc>
            </a:pPr>
            <a:endParaRPr lang="en-US" altLang="en-US" sz="1200" dirty="0" smtClean="0"/>
          </a:p>
          <a:p>
            <a:pPr>
              <a:lnSpc>
                <a:spcPct val="90000"/>
              </a:lnSpc>
            </a:pPr>
            <a:r>
              <a:rPr lang="en-US" altLang="en-US" dirty="0" smtClean="0"/>
              <a:t>If we removed the exposure, the risk of the outcome in the population would be reduced by 29%, from 14% to 10%.</a:t>
            </a:r>
          </a:p>
          <a:p>
            <a:pPr>
              <a:lnSpc>
                <a:spcPct val="90000"/>
              </a:lnSpc>
            </a:pPr>
            <a:endParaRPr lang="en-US" altLang="en-US" sz="1200" dirty="0" smtClean="0"/>
          </a:p>
          <a:p>
            <a:pPr>
              <a:lnSpc>
                <a:spcPct val="90000"/>
              </a:lnSpc>
            </a:pPr>
            <a:r>
              <a:rPr lang="en-US" altLang="en-US" dirty="0" smtClean="0"/>
              <a:t>As was the case for % </a:t>
            </a:r>
            <a:r>
              <a:rPr lang="en-US" altLang="en-US" dirty="0" err="1" smtClean="0"/>
              <a:t>ARexp</a:t>
            </a:r>
            <a:r>
              <a:rPr lang="en-US" altLang="en-US" dirty="0" smtClean="0"/>
              <a:t>, we cannot say the exposure is responsible for 29% of all disease.  Exposure might be involved in much more than 29%.  </a:t>
            </a:r>
          </a:p>
        </p:txBody>
      </p:sp>
      <p:sp>
        <p:nvSpPr>
          <p:cNvPr id="4" name="Rectangle 2"/>
          <p:cNvSpPr txBox="1">
            <a:spLocks noChangeArrowheads="1"/>
          </p:cNvSpPr>
          <p:nvPr/>
        </p:nvSpPr>
        <p:spPr bwMode="auto">
          <a:xfrm>
            <a:off x="457200" y="533400"/>
            <a:ext cx="8153400" cy="1143000"/>
          </a:xfrm>
          <a:prstGeom prst="rect">
            <a:avLst/>
          </a:prstGeom>
          <a:noFill/>
          <a:ln>
            <a:noFill/>
          </a:ln>
          <a:extLst/>
        </p:spPr>
        <p:txBody>
          <a:bodyPr anchor="ctr"/>
          <a:lstStyle/>
          <a:p>
            <a:pPr algn="ctr" eaLnBrk="0" hangingPunct="0">
              <a:defRPr/>
            </a:pPr>
            <a:r>
              <a:rPr lang="en-US" altLang="en-US" sz="3200" b="1" kern="0" dirty="0">
                <a:solidFill>
                  <a:schemeClr val="tx2"/>
                </a:solidFill>
                <a:latin typeface="+mj-lt"/>
                <a:ea typeface="+mj-ea"/>
                <a:cs typeface="+mj-cs"/>
              </a:rPr>
              <a:t>Percent Population Attributable Risk: Interpretation</a:t>
            </a:r>
          </a:p>
        </p:txBody>
      </p:sp>
    </p:spTree>
    <p:extLst>
      <p:ext uri="{BB962C8B-B14F-4D97-AF65-F5344CB8AC3E}">
        <p14:creationId xmlns:p14="http://schemas.microsoft.com/office/powerpoint/2010/main" val="3218805738"/>
      </p:ext>
    </p:extLst>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73" name="Rectangle 2"/>
          <p:cNvSpPr>
            <a:spLocks noGrp="1" noChangeArrowheads="1"/>
          </p:cNvSpPr>
          <p:nvPr>
            <p:ph type="title"/>
          </p:nvPr>
        </p:nvSpPr>
        <p:spPr/>
        <p:txBody>
          <a:bodyPr/>
          <a:lstStyle/>
          <a:p>
            <a:r>
              <a:rPr lang="en-US" altLang="en-US" sz="4000" b="1" smtClean="0"/>
              <a:t>Prevalence of exposure and Population Attributable Risk</a:t>
            </a:r>
          </a:p>
        </p:txBody>
      </p:sp>
      <p:graphicFrame>
        <p:nvGraphicFramePr>
          <p:cNvPr id="103471" name="Object 47"/>
          <p:cNvGraphicFramePr>
            <a:graphicFrameLocks noGrp="1" noChangeAspect="1"/>
          </p:cNvGraphicFramePr>
          <p:nvPr>
            <p:ph sz="half" idx="1"/>
          </p:nvPr>
        </p:nvGraphicFramePr>
        <p:xfrm>
          <a:off x="685800" y="2817813"/>
          <a:ext cx="3802063" cy="2339975"/>
        </p:xfrm>
        <a:graphic>
          <a:graphicData uri="http://schemas.openxmlformats.org/presentationml/2006/ole">
            <mc:AlternateContent xmlns:mc="http://schemas.openxmlformats.org/markup-compatibility/2006">
              <mc:Choice xmlns:v="urn:schemas-microsoft-com:vml" Requires="v">
                <p:oleObj spid="_x0000_s103655" name="Chart" r:id="rId4" imgW="6391275" imgH="4086225" progId="MSGraph.Chart.8">
                  <p:embed followColorScheme="full"/>
                </p:oleObj>
              </mc:Choice>
              <mc:Fallback>
                <p:oleObj name="Chart" r:id="rId4" imgW="6391275" imgH="4086225" progId="MSGraph.Chart.8">
                  <p:embed followColorScheme="full"/>
                  <p:pic>
                    <p:nvPicPr>
                      <p:cNvPr id="0" name="Picture 47"/>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5800" y="2817813"/>
                        <a:ext cx="3802063" cy="2339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472" name="Object 48"/>
          <p:cNvGraphicFramePr>
            <a:graphicFrameLocks noGrp="1" noChangeAspect="1"/>
          </p:cNvGraphicFramePr>
          <p:nvPr>
            <p:ph sz="half" idx="2"/>
          </p:nvPr>
        </p:nvGraphicFramePr>
        <p:xfrm>
          <a:off x="4572000" y="2835275"/>
          <a:ext cx="3886200" cy="2392363"/>
        </p:xfrm>
        <a:graphic>
          <a:graphicData uri="http://schemas.openxmlformats.org/presentationml/2006/ole">
            <mc:AlternateContent xmlns:mc="http://schemas.openxmlformats.org/markup-compatibility/2006">
              <mc:Choice xmlns:v="urn:schemas-microsoft-com:vml" Requires="v">
                <p:oleObj spid="_x0000_s103656" name="Chart" r:id="rId6" imgW="6391275" imgH="4086225" progId="MSGraph.Chart.8">
                  <p:embed followColorScheme="full"/>
                </p:oleObj>
              </mc:Choice>
              <mc:Fallback>
                <p:oleObj name="Chart" r:id="rId6" imgW="6391275" imgH="4086225" progId="MSGraph.Chart.8">
                  <p:embed followColorScheme="full"/>
                  <p:pic>
                    <p:nvPicPr>
                      <p:cNvPr id="0" name="Picture 48"/>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72000" y="2835275"/>
                        <a:ext cx="3886200" cy="2392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3474" name="Text Box 5"/>
          <p:cNvSpPr txBox="1">
            <a:spLocks noChangeArrowheads="1"/>
          </p:cNvSpPr>
          <p:nvPr/>
        </p:nvSpPr>
        <p:spPr bwMode="auto">
          <a:xfrm>
            <a:off x="304800" y="5410200"/>
            <a:ext cx="8991600" cy="461963"/>
          </a:xfrm>
          <a:prstGeom prst="rect">
            <a:avLst/>
          </a:prstGeom>
          <a:noFill/>
          <a:ln w="9525">
            <a:noFill/>
            <a:miter lim="800000"/>
            <a:headEnd/>
            <a:tailEnd/>
          </a:ln>
        </p:spPr>
        <p:txBody>
          <a:bodyPr>
            <a:spAutoFit/>
          </a:bodyPr>
          <a:lstStyle/>
          <a:p>
            <a:pPr eaLnBrk="0" hangingPunct="0">
              <a:spcBef>
                <a:spcPct val="50000"/>
              </a:spcBef>
            </a:pPr>
            <a:r>
              <a:rPr lang="en-US" altLang="en-US"/>
              <a:t>Higher prevalence of exposure -&gt; larger %Pop AR for same risk ratio  </a:t>
            </a:r>
          </a:p>
        </p:txBody>
      </p:sp>
      <p:sp>
        <p:nvSpPr>
          <p:cNvPr id="103475" name="Text Box 6"/>
          <p:cNvSpPr txBox="1">
            <a:spLocks noChangeArrowheads="1"/>
          </p:cNvSpPr>
          <p:nvPr/>
        </p:nvSpPr>
        <p:spPr bwMode="auto">
          <a:xfrm>
            <a:off x="304800" y="2133600"/>
            <a:ext cx="8077200" cy="461963"/>
          </a:xfrm>
          <a:prstGeom prst="rect">
            <a:avLst/>
          </a:prstGeom>
          <a:noFill/>
          <a:ln w="9525">
            <a:noFill/>
            <a:miter lim="800000"/>
            <a:headEnd/>
            <a:tailEnd/>
          </a:ln>
        </p:spPr>
        <p:txBody>
          <a:bodyPr>
            <a:spAutoFit/>
          </a:bodyPr>
          <a:lstStyle/>
          <a:p>
            <a:pPr eaLnBrk="0" hangingPunct="0">
              <a:spcBef>
                <a:spcPct val="50000"/>
              </a:spcBef>
            </a:pPr>
            <a:r>
              <a:rPr lang="en-US" altLang="en-US" u="sng"/>
              <a:t>Low prevalence of exposure</a:t>
            </a:r>
            <a:r>
              <a:rPr lang="en-US" altLang="en-US"/>
              <a:t>	        </a:t>
            </a:r>
            <a:r>
              <a:rPr lang="en-US" altLang="en-US" u="sng"/>
              <a:t>High prevalence of exposure</a:t>
            </a:r>
          </a:p>
        </p:txBody>
      </p:sp>
    </p:spTree>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5" name="Rectangle 2"/>
          <p:cNvSpPr>
            <a:spLocks noGrp="1" noChangeArrowheads="1"/>
          </p:cNvSpPr>
          <p:nvPr>
            <p:ph type="title"/>
          </p:nvPr>
        </p:nvSpPr>
        <p:spPr>
          <a:xfrm>
            <a:off x="914400" y="76200"/>
            <a:ext cx="7772400" cy="1143000"/>
          </a:xfrm>
        </p:spPr>
        <p:txBody>
          <a:bodyPr/>
          <a:lstStyle/>
          <a:p>
            <a:r>
              <a:rPr lang="en-US" altLang="en-US" sz="3200" b="1" smtClean="0"/>
              <a:t>% Population Attributable Risk depends on exposure prevalence and risk ratio</a:t>
            </a:r>
          </a:p>
        </p:txBody>
      </p:sp>
      <p:pic>
        <p:nvPicPr>
          <p:cNvPr id="226306" name="Picture 3"/>
          <p:cNvPicPr>
            <a:picLocks noGrp="1" noChangeAspect="1" noChangeArrowheads="1"/>
          </p:cNvPicPr>
          <p:nvPr>
            <p:ph type="body" idx="1"/>
          </p:nvPr>
        </p:nvPicPr>
        <p:blipFill>
          <a:blip r:embed="rId3"/>
          <a:srcRect l="-514" b="5717"/>
          <a:stretch>
            <a:fillRect/>
          </a:stretch>
        </p:blipFill>
        <p:spPr>
          <a:xfrm>
            <a:off x="304800" y="1219200"/>
            <a:ext cx="8229600" cy="5503863"/>
          </a:xfrm>
        </p:spPr>
      </p:pic>
    </p:spTree>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457200" y="533400"/>
            <a:ext cx="8153400" cy="1143000"/>
          </a:xfrm>
          <a:prstGeom prst="rect">
            <a:avLst/>
          </a:prstGeom>
          <a:noFill/>
          <a:ln>
            <a:noFill/>
          </a:ln>
          <a:extLst/>
        </p:spPr>
        <p:txBody>
          <a:bodyPr anchor="ctr"/>
          <a:lstStyle/>
          <a:p>
            <a:pPr algn="ctr" eaLnBrk="0" hangingPunct="0">
              <a:defRPr/>
            </a:pPr>
            <a:r>
              <a:rPr lang="en-US" altLang="en-US" sz="3200" b="1" kern="0" dirty="0">
                <a:solidFill>
                  <a:schemeClr val="tx2"/>
                </a:solidFill>
                <a:latin typeface="+mj-lt"/>
                <a:ea typeface="+mj-ea"/>
                <a:cs typeface="+mj-cs"/>
              </a:rPr>
              <a:t>Percent Population Attributable Risk: Example from Framingham</a:t>
            </a:r>
          </a:p>
        </p:txBody>
      </p:sp>
      <p:pic>
        <p:nvPicPr>
          <p:cNvPr id="228354" name="Picture 3"/>
          <p:cNvPicPr>
            <a:picLocks noGrp="1" noChangeAspect="1" noChangeArrowheads="1"/>
          </p:cNvPicPr>
          <p:nvPr>
            <p:ph idx="1"/>
          </p:nvPr>
        </p:nvPicPr>
        <p:blipFill>
          <a:blip r:embed="rId3"/>
          <a:srcRect/>
          <a:stretch>
            <a:fillRect/>
          </a:stretch>
        </p:blipFill>
        <p:spPr>
          <a:xfrm>
            <a:off x="-381000" y="1981200"/>
            <a:ext cx="9575800" cy="4419600"/>
          </a:xfrm>
        </p:spPr>
      </p:pic>
      <p:sp>
        <p:nvSpPr>
          <p:cNvPr id="228355" name="TextBox 7"/>
          <p:cNvSpPr txBox="1">
            <a:spLocks noChangeArrowheads="1"/>
          </p:cNvSpPr>
          <p:nvPr/>
        </p:nvSpPr>
        <p:spPr bwMode="auto">
          <a:xfrm>
            <a:off x="6172200" y="6324600"/>
            <a:ext cx="2667000" cy="369888"/>
          </a:xfrm>
          <a:prstGeom prst="rect">
            <a:avLst/>
          </a:prstGeom>
          <a:noFill/>
          <a:ln w="9525">
            <a:noFill/>
            <a:miter lim="800000"/>
            <a:headEnd/>
            <a:tailEnd/>
          </a:ln>
        </p:spPr>
        <p:txBody>
          <a:bodyPr>
            <a:spAutoFit/>
          </a:bodyPr>
          <a:lstStyle/>
          <a:p>
            <a:pPr eaLnBrk="0" hangingPunct="0"/>
            <a:r>
              <a:rPr lang="en-US" sz="1800"/>
              <a:t>Wolf et al. </a:t>
            </a:r>
            <a:r>
              <a:rPr lang="en-US" sz="1800" i="1"/>
              <a:t>Stroke </a:t>
            </a:r>
            <a:r>
              <a:rPr lang="en-US" sz="1800"/>
              <a:t>1991</a:t>
            </a: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1" name="Title 1"/>
          <p:cNvSpPr>
            <a:spLocks noGrp="1"/>
          </p:cNvSpPr>
          <p:nvPr>
            <p:ph type="title"/>
          </p:nvPr>
        </p:nvSpPr>
        <p:spPr>
          <a:xfrm>
            <a:off x="685800" y="-76200"/>
            <a:ext cx="7772400" cy="838200"/>
          </a:xfrm>
        </p:spPr>
        <p:txBody>
          <a:bodyPr/>
          <a:lstStyle/>
          <a:p>
            <a:r>
              <a:rPr lang="en-US" sz="3600" b="1" smtClean="0"/>
              <a:t>Measures of Attribution</a:t>
            </a:r>
          </a:p>
        </p:txBody>
      </p:sp>
      <p:sp>
        <p:nvSpPr>
          <p:cNvPr id="230402" name="Content Placeholder 2"/>
          <p:cNvSpPr>
            <a:spLocks noGrp="1"/>
          </p:cNvSpPr>
          <p:nvPr>
            <p:ph idx="1"/>
          </p:nvPr>
        </p:nvSpPr>
        <p:spPr>
          <a:xfrm>
            <a:off x="152400" y="914400"/>
            <a:ext cx="8915400" cy="4114800"/>
          </a:xfrm>
        </p:spPr>
        <p:txBody>
          <a:bodyPr/>
          <a:lstStyle/>
          <a:p>
            <a:r>
              <a:rPr lang="en-US" sz="2400" dirty="0" smtClean="0"/>
              <a:t>Can be expressed with risks or rates, but take on different meanings depending upon which you use</a:t>
            </a:r>
          </a:p>
          <a:p>
            <a:endParaRPr lang="en-US" sz="800" dirty="0" smtClean="0"/>
          </a:p>
          <a:p>
            <a:r>
              <a:rPr lang="en-US" sz="2400" dirty="0" smtClean="0"/>
              <a:t>Main utility:  inform where to most efficiently allocate resources</a:t>
            </a:r>
          </a:p>
          <a:p>
            <a:pPr lvl="1"/>
            <a:r>
              <a:rPr lang="en-US" sz="2200" dirty="0" smtClean="0"/>
              <a:t>Prioritize elimination of exposures with highest % pop AR </a:t>
            </a:r>
          </a:p>
          <a:p>
            <a:pPr lvl="2"/>
            <a:r>
              <a:rPr lang="en-US" sz="2000" dirty="0" smtClean="0"/>
              <a:t>assuming they don’t cost a fortune to alter/eliminate</a:t>
            </a:r>
          </a:p>
          <a:p>
            <a:pPr lvl="2"/>
            <a:endParaRPr lang="en-US" sz="800" dirty="0" smtClean="0"/>
          </a:p>
          <a:p>
            <a:r>
              <a:rPr lang="en-US" sz="2400" dirty="0" smtClean="0"/>
              <a:t>Remind us why we need accurate </a:t>
            </a:r>
            <a:r>
              <a:rPr lang="en-US" sz="2400" u="sng" dirty="0" smtClean="0"/>
              <a:t>quantitative</a:t>
            </a:r>
            <a:r>
              <a:rPr lang="en-US" sz="2400" dirty="0" smtClean="0"/>
              <a:t> measures of association (and not just the qualitative estimate). </a:t>
            </a:r>
          </a:p>
          <a:p>
            <a:pPr lvl="1"/>
            <a:r>
              <a:rPr lang="en-US" sz="2000" dirty="0" smtClean="0"/>
              <a:t>Prior graph: the AR for a RR of 2 is considerably different than an RR of 5</a:t>
            </a:r>
          </a:p>
          <a:p>
            <a:pPr lvl="1"/>
            <a:r>
              <a:rPr lang="en-US" sz="2000" dirty="0" smtClean="0"/>
              <a:t>We cannot blithely think that an OR of 5 is the same as a risk ratio of 5</a:t>
            </a:r>
          </a:p>
          <a:p>
            <a:pPr lvl="1"/>
            <a:endParaRPr lang="en-US" sz="1200" dirty="0" smtClean="0"/>
          </a:p>
          <a:p>
            <a:r>
              <a:rPr lang="en-US" sz="2400" dirty="0" smtClean="0"/>
              <a:t>AR’s across a set of exposures for a given disease typically will sum to more than 100%. </a:t>
            </a:r>
          </a:p>
          <a:p>
            <a:pPr lvl="1"/>
            <a:r>
              <a:rPr lang="en-US" sz="2000" dirty="0" smtClean="0"/>
              <a:t>Explanation is apparent in Rothman’s </a:t>
            </a:r>
            <a:r>
              <a:rPr lang="en-US" sz="2000" dirty="0" smtClean="0"/>
              <a:t>sufficient-component </a:t>
            </a:r>
            <a:r>
              <a:rPr lang="en-US" sz="2000" dirty="0" smtClean="0"/>
              <a:t>cause model</a:t>
            </a:r>
          </a:p>
          <a:p>
            <a:endParaRPr lang="en-US" dirty="0" smtClean="0"/>
          </a:p>
        </p:txBody>
      </p:sp>
    </p:spTree>
  </p:cSld>
  <p:clrMapOvr>
    <a:masterClrMapping/>
  </p:clrMapOvr>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49" name="Title 1"/>
          <p:cNvSpPr>
            <a:spLocks noGrp="1"/>
          </p:cNvSpPr>
          <p:nvPr>
            <p:ph type="title"/>
          </p:nvPr>
        </p:nvSpPr>
        <p:spPr>
          <a:xfrm>
            <a:off x="685800" y="152400"/>
            <a:ext cx="7772400" cy="838200"/>
          </a:xfrm>
        </p:spPr>
        <p:txBody>
          <a:bodyPr/>
          <a:lstStyle/>
          <a:p>
            <a:r>
              <a:rPr lang="en-US" sz="3600" b="1" smtClean="0"/>
              <a:t>Measures of Attribution: </a:t>
            </a:r>
            <a:br>
              <a:rPr lang="en-US" sz="3600" b="1" smtClean="0"/>
            </a:br>
            <a:r>
              <a:rPr lang="en-US" sz="3600" b="1" smtClean="0"/>
              <a:t>Reality Check</a:t>
            </a:r>
          </a:p>
        </p:txBody>
      </p:sp>
      <p:sp>
        <p:nvSpPr>
          <p:cNvPr id="232450" name="Content Placeholder 2"/>
          <p:cNvSpPr>
            <a:spLocks noGrp="1"/>
          </p:cNvSpPr>
          <p:nvPr>
            <p:ph idx="1"/>
          </p:nvPr>
        </p:nvSpPr>
        <p:spPr>
          <a:xfrm>
            <a:off x="152400" y="1295400"/>
            <a:ext cx="8915400" cy="4114800"/>
          </a:xfrm>
        </p:spPr>
        <p:txBody>
          <a:bodyPr/>
          <a:lstStyle/>
          <a:p>
            <a:r>
              <a:rPr lang="en-US" sz="2400" dirty="0" smtClean="0"/>
              <a:t>This is a theoretical construct</a:t>
            </a:r>
          </a:p>
          <a:p>
            <a:endParaRPr lang="en-US" sz="1000" dirty="0" smtClean="0"/>
          </a:p>
          <a:p>
            <a:r>
              <a:rPr lang="en-US" sz="2400" dirty="0" smtClean="0"/>
              <a:t>Completely removing an exposure is easier said than done</a:t>
            </a:r>
          </a:p>
          <a:p>
            <a:endParaRPr lang="en-US" sz="1000" dirty="0" smtClean="0"/>
          </a:p>
          <a:p>
            <a:r>
              <a:rPr lang="en-US" sz="2400" dirty="0" smtClean="0"/>
              <a:t>Even if you removed the exposure today, its prior cumulative effects may last for years</a:t>
            </a:r>
          </a:p>
          <a:p>
            <a:pPr lvl="1"/>
            <a:r>
              <a:rPr lang="en-US" sz="2200" dirty="0" smtClean="0"/>
              <a:t>Thus, idea of removing an exposure today might not fully take effect until everyone alive today has died</a:t>
            </a:r>
          </a:p>
          <a:p>
            <a:endParaRPr lang="en-US" sz="1000" dirty="0" smtClean="0"/>
          </a:p>
          <a:p>
            <a:r>
              <a:rPr lang="en-US" sz="2400" dirty="0" smtClean="0"/>
              <a:t>Furthermore, these attribution measures assume that removing one exposure would not influence others</a:t>
            </a:r>
          </a:p>
          <a:p>
            <a:pPr lvl="1"/>
            <a:r>
              <a:rPr lang="en-US" sz="2200" dirty="0" smtClean="0"/>
              <a:t>Warning: Among humans, removing one unhealthy volitional behavior might simply be replaced by another</a:t>
            </a:r>
          </a:p>
        </p:txBody>
      </p:sp>
    </p:spTree>
  </p:cSld>
  <p:clrMapOvr>
    <a:masterClrMapping/>
  </p:clrMapOvr>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49" name="Title 1"/>
          <p:cNvSpPr>
            <a:spLocks noGrp="1"/>
          </p:cNvSpPr>
          <p:nvPr>
            <p:ph type="title"/>
          </p:nvPr>
        </p:nvSpPr>
        <p:spPr>
          <a:xfrm>
            <a:off x="685800" y="152400"/>
            <a:ext cx="7772400" cy="838200"/>
          </a:xfrm>
        </p:spPr>
        <p:txBody>
          <a:bodyPr/>
          <a:lstStyle/>
          <a:p>
            <a:r>
              <a:rPr lang="en-US" sz="3600" b="1" dirty="0" smtClean="0"/>
              <a:t>Measures of Attribution: </a:t>
            </a:r>
            <a:br>
              <a:rPr lang="en-US" sz="3600" b="1" dirty="0" smtClean="0"/>
            </a:br>
            <a:r>
              <a:rPr lang="en-US" sz="3600" b="1" dirty="0" smtClean="0"/>
              <a:t>Increasing use in medical literature</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442448153"/>
              </p:ext>
            </p:extLst>
          </p:nvPr>
        </p:nvGraphicFramePr>
        <p:xfrm>
          <a:off x="381000" y="1295400"/>
          <a:ext cx="8534400" cy="5257800"/>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
          <p:cNvSpPr txBox="1"/>
          <p:nvPr/>
        </p:nvSpPr>
        <p:spPr>
          <a:xfrm rot="16200000">
            <a:off x="-1467968" y="3866033"/>
            <a:ext cx="3541069" cy="461665"/>
          </a:xfrm>
          <a:prstGeom prst="rect">
            <a:avLst/>
          </a:prstGeom>
          <a:noFill/>
        </p:spPr>
        <p:txBody>
          <a:bodyPr wrap="square" rtlCol="0">
            <a:spAutoFit/>
          </a:bodyPr>
          <a:lstStyle/>
          <a:p>
            <a:pPr algn="ctr"/>
            <a:r>
              <a:rPr lang="en-US" dirty="0" smtClean="0"/>
              <a:t>Number of articles</a:t>
            </a:r>
            <a:endParaRPr lang="en-US" dirty="0"/>
          </a:p>
        </p:txBody>
      </p:sp>
    </p:spTree>
    <p:extLst>
      <p:ext uri="{BB962C8B-B14F-4D97-AF65-F5344CB8AC3E}">
        <p14:creationId xmlns:p14="http://schemas.microsoft.com/office/powerpoint/2010/main" val="2072906078"/>
      </p:ext>
    </p:extLst>
  </p:cSld>
  <p:clrMapOvr>
    <a:masterClrMapping/>
  </p:clrMapOvr>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7" name="Rectangle 2"/>
          <p:cNvSpPr>
            <a:spLocks noGrp="1" noChangeArrowheads="1"/>
          </p:cNvSpPr>
          <p:nvPr>
            <p:ph type="title"/>
          </p:nvPr>
        </p:nvSpPr>
        <p:spPr>
          <a:xfrm>
            <a:off x="0" y="-152400"/>
            <a:ext cx="9144000" cy="1143000"/>
          </a:xfrm>
        </p:spPr>
        <p:txBody>
          <a:bodyPr/>
          <a:lstStyle/>
          <a:p>
            <a:r>
              <a:rPr lang="en-US" altLang="en-US" sz="3200" b="1" dirty="0" smtClean="0"/>
              <a:t>Summary of Measures of Association</a:t>
            </a:r>
          </a:p>
        </p:txBody>
      </p:sp>
      <p:graphicFrame>
        <p:nvGraphicFramePr>
          <p:cNvPr id="446514" name="Group 50"/>
          <p:cNvGraphicFramePr>
            <a:graphicFrameLocks noGrp="1"/>
          </p:cNvGraphicFramePr>
          <p:nvPr>
            <p:ph idx="1"/>
            <p:extLst>
              <p:ext uri="{D42A27DB-BD31-4B8C-83A1-F6EECF244321}">
                <p14:modId xmlns:p14="http://schemas.microsoft.com/office/powerpoint/2010/main" val="3084556330"/>
              </p:ext>
            </p:extLst>
          </p:nvPr>
        </p:nvGraphicFramePr>
        <p:xfrm>
          <a:off x="76200" y="685800"/>
          <a:ext cx="9067799" cy="5656696"/>
        </p:xfrm>
        <a:graphic>
          <a:graphicData uri="http://schemas.openxmlformats.org/drawingml/2006/table">
            <a:tbl>
              <a:tblPr/>
              <a:tblGrid>
                <a:gridCol w="1829468"/>
                <a:gridCol w="3275932"/>
                <a:gridCol w="3962399"/>
              </a:tblGrid>
              <a:tr h="12954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Design</a:t>
                      </a:r>
                    </a:p>
                  </a:txBody>
                  <a:tcPr marT="45726" marB="45726" horzOverflow="overflow">
                    <a:lnL cap="flat">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Ratio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(often easiest to assess for strength of association)</a:t>
                      </a:r>
                    </a:p>
                  </a:txBody>
                  <a:tcPr marT="45726" marB="45726" horzOverflow="overflow">
                    <a:lnL>
                      <a:noFill/>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Difference </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(for public health impact, especially of interventions)</a:t>
                      </a:r>
                    </a:p>
                  </a:txBody>
                  <a:tcPr marT="45726" marB="45726" horzOverflow="overflow">
                    <a:lnL>
                      <a:noFill/>
                    </a:lnL>
                    <a:lnR cap="flat">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7828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smtClean="0">
                          <a:ln>
                            <a:noFill/>
                          </a:ln>
                          <a:solidFill>
                            <a:schemeClr val="tx1"/>
                          </a:solidFill>
                          <a:effectLst/>
                          <a:latin typeface="Times New Roman" pitchFamily="18" charset="0"/>
                        </a:rPr>
                        <a:t>Cross-</a:t>
                      </a:r>
                    </a:p>
                  </a:txBody>
                  <a:tcPr marT="45726" marB="45726" horzOverflow="overflow">
                    <a:lnL cap="flat">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prevalence ratio</a:t>
                      </a:r>
                    </a:p>
                  </a:txBody>
                  <a:tcPr marT="45726" marB="45726"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prevalence difference*</a:t>
                      </a:r>
                    </a:p>
                  </a:txBody>
                  <a:tcPr marT="45726" marB="45726"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53642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smtClean="0">
                          <a:ln>
                            <a:noFill/>
                          </a:ln>
                          <a:solidFill>
                            <a:schemeClr val="tx1"/>
                          </a:solidFill>
                          <a:effectLst/>
                          <a:latin typeface="Times New Roman" pitchFamily="18" charset="0"/>
                        </a:rPr>
                        <a:t>sectional</a:t>
                      </a:r>
                    </a:p>
                  </a:txBody>
                  <a:tcPr marT="45726" marB="45726" horzOverflow="overflow">
                    <a:lnL cap="flat">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prevalence odds ratio</a:t>
                      </a:r>
                    </a:p>
                  </a:txBody>
                  <a:tcPr marT="45726" marB="45726"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smtClean="0">
                          <a:ln>
                            <a:noFill/>
                          </a:ln>
                          <a:solidFill>
                            <a:schemeClr val="tx1"/>
                          </a:solidFill>
                          <a:effectLst/>
                          <a:latin typeface="Times New Roman" pitchFamily="18" charset="0"/>
                        </a:rPr>
                        <a:t>prevalence odds difference*</a:t>
                      </a:r>
                    </a:p>
                  </a:txBody>
                  <a:tcPr marT="45726" marB="45726"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55430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smtClean="0">
                          <a:ln>
                            <a:noFill/>
                          </a:ln>
                          <a:solidFill>
                            <a:schemeClr val="tx1"/>
                          </a:solidFill>
                          <a:effectLst/>
                          <a:latin typeface="Times New Roman" pitchFamily="18" charset="0"/>
                        </a:rPr>
                        <a:t>Cohort</a:t>
                      </a:r>
                    </a:p>
                  </a:txBody>
                  <a:tcPr marT="45726" marB="45726" horzOverflow="overflow">
                    <a:lnL cap="flat">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risk ratio</a:t>
                      </a:r>
                    </a:p>
                  </a:txBody>
                  <a:tcPr marT="45726" marB="45726" horzOverflow="overflow">
                    <a:lnL>
                      <a:noFill/>
                    </a:lnL>
                    <a:lnR>
                      <a:noFill/>
                    </a:lnR>
                    <a:lnT w="12700" cap="flat" cmpd="sng" algn="ctr">
                      <a:solidFill>
                        <a:schemeClr val="tx1"/>
                      </a:solidFill>
                      <a:prstDash val="solid"/>
                      <a:round/>
                      <a:headEnd type="none" w="med" len="med"/>
                      <a:tailEnd type="none" w="med" len="med"/>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risk difference</a:t>
                      </a:r>
                    </a:p>
                  </a:txBody>
                  <a:tcPr marT="45726" marB="45726" horzOverflow="overflow">
                    <a:lnL>
                      <a:noFill/>
                    </a:lnL>
                    <a:lnR cap="flat">
                      <a:noFill/>
                    </a:lnR>
                    <a:lnT w="12700" cap="flat" cmpd="sng" algn="ctr">
                      <a:solidFill>
                        <a:schemeClr val="tx1"/>
                      </a:solidFill>
                      <a:prstDash val="solid"/>
                      <a:round/>
                      <a:headEnd type="none" w="med" len="med"/>
                      <a:tailEnd type="none" w="med" len="med"/>
                    </a:lnT>
                    <a:lnB>
                      <a:noFill/>
                    </a:lnB>
                    <a:lnTlToBr>
                      <a:noFill/>
                    </a:lnTlToBr>
                    <a:lnBlToTr>
                      <a:noFill/>
                    </a:lnBlToTr>
                    <a:noFill/>
                  </a:tcPr>
                </a:tc>
              </a:tr>
              <a:tr h="68589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26" marB="45726" horzOverflow="overflow">
                    <a:lnL cap="flat">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rate ratio</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hazard ratio</a:t>
                      </a:r>
                    </a:p>
                  </a:txBody>
                  <a:tcPr marT="45726" marB="45726" horzOverflow="overflow">
                    <a:lnL>
                      <a:noFill/>
                    </a:lnL>
                    <a:lnR>
                      <a:noFill/>
                    </a:lnR>
                    <a:lnT>
                      <a:noFill/>
                    </a:lnT>
                    <a:lnB>
                      <a:noFill/>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rate difference</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chemeClr val="tx1"/>
                          </a:solidFill>
                          <a:effectLst/>
                          <a:latin typeface="Times New Roman" pitchFamily="18" charset="0"/>
                        </a:rPr>
                        <a:t>hazard difference*</a:t>
                      </a:r>
                    </a:p>
                  </a:txBody>
                  <a:tcPr marT="45726" marB="45726" horzOverflow="overflow">
                    <a:lnL>
                      <a:noFill/>
                    </a:lnL>
                    <a:lnR cap="flat">
                      <a:noFill/>
                    </a:lnR>
                    <a:lnT>
                      <a:noFill/>
                    </a:lnT>
                    <a:lnB>
                      <a:noFill/>
                    </a:lnB>
                    <a:lnTlToBr>
                      <a:noFill/>
                    </a:lnTlToBr>
                    <a:lnBlToTr>
                      <a:noFill/>
                    </a:lnBlToTr>
                    <a:noFill/>
                  </a:tcPr>
                </a:tc>
              </a:tr>
              <a:tr h="5066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26" marB="45726" horzOverflow="overflow">
                    <a:lnL cap="flat">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chemeClr val="tx1"/>
                          </a:solidFill>
                          <a:effectLst/>
                          <a:latin typeface="Times New Roman" pitchFamily="18" charset="0"/>
                        </a:rPr>
                        <a:t>incidence odds ratio*</a:t>
                      </a:r>
                    </a:p>
                  </a:txBody>
                  <a:tcPr marT="45726" marB="45726" horzOverflow="overflow">
                    <a:lnL>
                      <a:noFill/>
                    </a:lnL>
                    <a:lnR>
                      <a:noFill/>
                    </a:lnR>
                    <a:lnT>
                      <a:noFill/>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chemeClr val="tx1"/>
                          </a:solidFill>
                          <a:effectLst/>
                          <a:latin typeface="Times New Roman" pitchFamily="18" charset="0"/>
                        </a:rPr>
                        <a:t>incidence odds difference*</a:t>
                      </a:r>
                    </a:p>
                  </a:txBody>
                  <a:tcPr marT="45726" marB="45726" horzOverflow="overflow">
                    <a:lnL>
                      <a:noFill/>
                    </a:lnL>
                    <a:lnR cap="flat">
                      <a:noFill/>
                    </a:lnR>
                    <a:lnT>
                      <a:noFill/>
                    </a:lnT>
                    <a:lnB w="12700" cap="flat" cmpd="sng" algn="ctr">
                      <a:solidFill>
                        <a:schemeClr val="tx1"/>
                      </a:solidFill>
                      <a:prstDash val="solid"/>
                      <a:round/>
                      <a:headEnd type="none" w="med" len="med"/>
                      <a:tailEnd type="none" w="med" len="med"/>
                    </a:lnB>
                    <a:lnTlToBr>
                      <a:noFill/>
                    </a:lnTlToBr>
                    <a:lnBlToTr>
                      <a:noFill/>
                    </a:lnBlToTr>
                    <a:noFill/>
                  </a:tcPr>
                </a:tc>
              </a:tr>
              <a:tr h="68589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1" i="0" u="none" strike="noStrike" cap="none" normalizeH="0" baseline="0" dirty="0" smtClean="0">
                          <a:ln>
                            <a:noFill/>
                          </a:ln>
                          <a:solidFill>
                            <a:schemeClr val="tx1"/>
                          </a:solidFill>
                          <a:effectLst/>
                          <a:latin typeface="Times New Roman" pitchFamily="18" charset="0"/>
                        </a:rPr>
                        <a:t>Case-control</a:t>
                      </a:r>
                    </a:p>
                  </a:txBody>
                  <a:tcPr marT="45726" marB="45726" horzOverflow="overflow">
                    <a:lnL cap="flat">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1" i="0" u="none" strike="noStrike" cap="none" normalizeH="0" baseline="0" dirty="0" smtClean="0">
                          <a:ln>
                            <a:noFill/>
                          </a:ln>
                          <a:solidFill>
                            <a:srgbClr val="FF0000"/>
                          </a:solidFill>
                          <a:effectLst/>
                          <a:latin typeface="Times New Roman" pitchFamily="18" charset="0"/>
                        </a:rPr>
                        <a:t>odds ratio</a:t>
                      </a:r>
                    </a:p>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600" b="1" i="0" u="none" strike="noStrike" cap="none" normalizeH="0" baseline="0" dirty="0" smtClean="0">
                          <a:ln>
                            <a:noFill/>
                          </a:ln>
                          <a:solidFill>
                            <a:srgbClr val="FF0000"/>
                          </a:solidFill>
                          <a:effectLst/>
                          <a:latin typeface="Times New Roman" pitchFamily="18" charset="0"/>
                        </a:rPr>
                        <a:t>(can estimate risk ratio, hazard ratio &amp; rate ratio)</a:t>
                      </a:r>
                    </a:p>
                  </a:txBody>
                  <a:tcPr marT="45726" marB="45726" horzOverflow="overflow">
                    <a:lnL>
                      <a:noFill/>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600" b="0" i="0" u="none" strike="noStrike" cap="none" normalizeH="0" baseline="0" dirty="0" smtClean="0">
                          <a:ln>
                            <a:noFill/>
                          </a:ln>
                          <a:solidFill>
                            <a:schemeClr val="tx1"/>
                          </a:solidFill>
                          <a:effectLst/>
                          <a:latin typeface="Times New Roman" pitchFamily="18" charset="0"/>
                        </a:rPr>
                        <a:t>not available</a:t>
                      </a:r>
                    </a:p>
                  </a:txBody>
                  <a:tcPr marT="45726" marB="45726" horzOverflow="overflow">
                    <a:lnL>
                      <a:noFill/>
                    </a:lnL>
                    <a:lnR cap="flat">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34525" name="Text Box 38"/>
          <p:cNvSpPr txBox="1">
            <a:spLocks noChangeArrowheads="1"/>
          </p:cNvSpPr>
          <p:nvPr/>
        </p:nvSpPr>
        <p:spPr bwMode="auto">
          <a:xfrm>
            <a:off x="228600" y="6400800"/>
            <a:ext cx="3429000" cy="400050"/>
          </a:xfrm>
          <a:prstGeom prst="rect">
            <a:avLst/>
          </a:prstGeom>
          <a:noFill/>
          <a:ln w="9525">
            <a:noFill/>
            <a:miter lim="800000"/>
            <a:headEnd/>
            <a:tailEnd/>
          </a:ln>
        </p:spPr>
        <p:txBody>
          <a:bodyPr>
            <a:spAutoFit/>
          </a:bodyPr>
          <a:lstStyle/>
          <a:p>
            <a:pPr eaLnBrk="0" hangingPunct="0">
              <a:spcBef>
                <a:spcPct val="50000"/>
              </a:spcBef>
            </a:pPr>
            <a:r>
              <a:rPr lang="en-US" altLang="en-US" sz="2000"/>
              <a:t>* Rarely used</a:t>
            </a: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7" name="Rectangle 2"/>
          <p:cNvSpPr>
            <a:spLocks noGrp="1" noChangeArrowheads="1"/>
          </p:cNvSpPr>
          <p:nvPr>
            <p:ph type="title"/>
          </p:nvPr>
        </p:nvSpPr>
        <p:spPr>
          <a:xfrm>
            <a:off x="0" y="0"/>
            <a:ext cx="9144000" cy="1143000"/>
          </a:xfrm>
        </p:spPr>
        <p:txBody>
          <a:bodyPr/>
          <a:lstStyle/>
          <a:p>
            <a:r>
              <a:rPr lang="en-US" altLang="en-US" sz="2800" b="1" dirty="0" smtClean="0"/>
              <a:t>SUMMARY: Measures of Attribution:</a:t>
            </a:r>
            <a:br>
              <a:rPr lang="en-US" altLang="en-US" sz="2800" b="1" dirty="0" smtClean="0"/>
            </a:br>
            <a:r>
              <a:rPr lang="en-US" altLang="en-US" sz="2800" b="1" dirty="0" smtClean="0"/>
              <a:t>I</a:t>
            </a:r>
            <a:r>
              <a:rPr lang="en-US" altLang="en-US" sz="2400" b="1" dirty="0" smtClean="0"/>
              <a:t>n context of cumulative incidence (“risk”)</a:t>
            </a:r>
          </a:p>
        </p:txBody>
      </p:sp>
      <p:graphicFrame>
        <p:nvGraphicFramePr>
          <p:cNvPr id="377879" name="Group 23"/>
          <p:cNvGraphicFramePr>
            <a:graphicFrameLocks noGrp="1"/>
          </p:cNvGraphicFramePr>
          <p:nvPr>
            <p:ph idx="1"/>
            <p:extLst>
              <p:ext uri="{D42A27DB-BD31-4B8C-83A1-F6EECF244321}">
                <p14:modId xmlns:p14="http://schemas.microsoft.com/office/powerpoint/2010/main" val="2521483407"/>
              </p:ext>
            </p:extLst>
          </p:nvPr>
        </p:nvGraphicFramePr>
        <p:xfrm>
          <a:off x="381000" y="1219200"/>
          <a:ext cx="8610600" cy="4995316"/>
        </p:xfrm>
        <a:graphic>
          <a:graphicData uri="http://schemas.openxmlformats.org/drawingml/2006/table">
            <a:tbl>
              <a:tblPr/>
              <a:tblGrid>
                <a:gridCol w="1676400"/>
                <a:gridCol w="3089336"/>
                <a:gridCol w="3844864"/>
              </a:tblGrid>
              <a:tr h="86222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Scale</a:t>
                      </a:r>
                    </a:p>
                  </a:txBody>
                  <a:tcPr anchor="b"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Among the exposed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Among a population (exposed and unexposed)</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Absolute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“Attributable risk in the exposed”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err="1" smtClean="0">
                          <a:ln>
                            <a:noFill/>
                          </a:ln>
                          <a:solidFill>
                            <a:schemeClr val="tx1"/>
                          </a:solidFill>
                          <a:effectLst/>
                          <a:latin typeface="Times New Roman" pitchFamily="18" charset="0"/>
                        </a:rPr>
                        <a:t>AR</a:t>
                      </a:r>
                      <a:r>
                        <a:rPr kumimoji="0" lang="en-US" sz="2400" b="0" i="0" u="none" strike="noStrike" cap="none" normalizeH="0" baseline="-25000" dirty="0" err="1" smtClean="0">
                          <a:ln>
                            <a:noFill/>
                          </a:ln>
                          <a:solidFill>
                            <a:schemeClr val="tx1"/>
                          </a:solidFill>
                          <a:effectLst/>
                          <a:latin typeface="Times New Roman" pitchFamily="18" charset="0"/>
                        </a:rPr>
                        <a:t>exp</a:t>
                      </a:r>
                      <a:r>
                        <a:rPr kumimoji="0" lang="en-US" sz="2400" b="0" i="0" u="none" strike="noStrike" cap="none" normalizeH="0" baseline="0" dirty="0" smtClean="0">
                          <a:ln>
                            <a:noFill/>
                          </a:ln>
                          <a:solidFill>
                            <a:schemeClr val="tx1"/>
                          </a:solidFill>
                          <a:effectLst/>
                          <a:latin typeface="Times New Roman" pitchFamily="18" charset="0"/>
                        </a:rPr>
                        <a:t>*</a:t>
                      </a:r>
                      <a:endParaRPr kumimoji="0" lang="en-US" sz="2400" b="0" i="0" u="none" strike="noStrike" cap="none" normalizeH="0" baseline="-25000" dirty="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“Attributable risk in the population” </a:t>
                      </a:r>
                    </a:p>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or “Population attributable risk”</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err="1" smtClean="0">
                          <a:ln>
                            <a:noFill/>
                          </a:ln>
                          <a:solidFill>
                            <a:schemeClr val="tx1"/>
                          </a:solidFill>
                          <a:effectLst/>
                          <a:latin typeface="Times New Roman" pitchFamily="18" charset="0"/>
                        </a:rPr>
                        <a:t>AR</a:t>
                      </a:r>
                      <a:r>
                        <a:rPr kumimoji="0" lang="en-US" sz="2400" b="0" i="0" u="none" strike="noStrike" cap="none" normalizeH="0" baseline="-25000" dirty="0" err="1" smtClean="0">
                          <a:ln>
                            <a:noFill/>
                          </a:ln>
                          <a:solidFill>
                            <a:schemeClr val="tx1"/>
                          </a:solidFill>
                          <a:effectLst/>
                          <a:latin typeface="Times New Roman" pitchFamily="18" charset="0"/>
                        </a:rPr>
                        <a:t>pop</a:t>
                      </a:r>
                      <a:r>
                        <a:rPr kumimoji="0" lang="en-US" sz="2400" b="0" i="0" u="none" strike="noStrike" cap="none" normalizeH="0" baseline="0" dirty="0" smtClean="0">
                          <a:ln>
                            <a:noFill/>
                          </a:ln>
                          <a:solidFill>
                            <a:schemeClr val="tx1"/>
                          </a:solidFill>
                          <a:effectLst/>
                          <a:latin typeface="Times New Roman" pitchFamily="18" charset="0"/>
                        </a:rPr>
                        <a:t> or  Pop AR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130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Percentage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“Percent attributable risk in the exposed”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a:t>
                      </a:r>
                      <a:r>
                        <a:rPr kumimoji="0" lang="en-US" sz="2400" b="0" i="0" u="none" strike="noStrike" cap="none" normalizeH="0" baseline="0" dirty="0" err="1" smtClean="0">
                          <a:ln>
                            <a:noFill/>
                          </a:ln>
                          <a:solidFill>
                            <a:schemeClr val="tx1"/>
                          </a:solidFill>
                          <a:effectLst/>
                          <a:latin typeface="Times New Roman" pitchFamily="18" charset="0"/>
                        </a:rPr>
                        <a:t>AR</a:t>
                      </a:r>
                      <a:r>
                        <a:rPr kumimoji="0" lang="en-US" sz="2400" b="0" i="0" u="none" strike="noStrike" cap="none" normalizeH="0" baseline="-25000" dirty="0" err="1" smtClean="0">
                          <a:ln>
                            <a:noFill/>
                          </a:ln>
                          <a:solidFill>
                            <a:schemeClr val="tx1"/>
                          </a:solidFill>
                          <a:effectLst/>
                          <a:latin typeface="Times New Roman" pitchFamily="18" charset="0"/>
                        </a:rPr>
                        <a:t>exp</a:t>
                      </a:r>
                      <a:endParaRPr kumimoji="0" lang="en-US" sz="2400" b="0" i="0" u="none" strike="noStrike" cap="none" normalizeH="0" baseline="-25000" dirty="0" smtClean="0">
                        <a:ln>
                          <a:noFill/>
                        </a:ln>
                        <a:solidFill>
                          <a:schemeClr val="tx1"/>
                        </a:solidFill>
                        <a:effectLst/>
                        <a:latin typeface="Times New Roman" pitchFamily="18" charset="0"/>
                      </a:endParaRPr>
                    </a:p>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“Percent attributable risk in the population” or</a:t>
                      </a:r>
                    </a:p>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 “Percent population attributable risk”</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rPr>
                        <a:t>AR</a:t>
                      </a:r>
                      <a:r>
                        <a:rPr kumimoji="0" lang="en-US" sz="2400" b="0" i="0" u="none" strike="noStrike" cap="none" normalizeH="0" baseline="-25000" dirty="0" err="1" smtClean="0">
                          <a:ln>
                            <a:noFill/>
                          </a:ln>
                          <a:solidFill>
                            <a:schemeClr val="tx1"/>
                          </a:solidFill>
                          <a:effectLst/>
                          <a:latin typeface="Times New Roman" pitchFamily="18" charset="0"/>
                        </a:rPr>
                        <a:t>pop</a:t>
                      </a:r>
                      <a:r>
                        <a:rPr kumimoji="0" lang="en-US" sz="2400" b="0" i="0" u="none" strike="noStrike" cap="none" normalizeH="0" baseline="0" dirty="0" smtClean="0">
                          <a:ln>
                            <a:noFill/>
                          </a:ln>
                          <a:solidFill>
                            <a:schemeClr val="tx1"/>
                          </a:solidFill>
                          <a:effectLst/>
                          <a:latin typeface="Times New Roman" pitchFamily="18" charset="0"/>
                        </a:rPr>
                        <a:t> or  %Pop AR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8916" name="TextBox 3"/>
          <p:cNvSpPr txBox="1">
            <a:spLocks noChangeArrowheads="1"/>
          </p:cNvSpPr>
          <p:nvPr/>
        </p:nvSpPr>
        <p:spPr bwMode="auto">
          <a:xfrm>
            <a:off x="228600" y="6243638"/>
            <a:ext cx="8763000" cy="461962"/>
          </a:xfrm>
          <a:prstGeom prst="rect">
            <a:avLst/>
          </a:prstGeom>
          <a:noFill/>
          <a:ln w="9525">
            <a:noFill/>
            <a:miter lim="800000"/>
            <a:headEnd/>
            <a:tailEnd/>
          </a:ln>
        </p:spPr>
        <p:txBody>
          <a:bodyPr>
            <a:spAutoFit/>
          </a:bodyPr>
          <a:lstStyle/>
          <a:p>
            <a:pPr eaLnBrk="0" hangingPunct="0"/>
            <a:r>
              <a:rPr lang="en-US"/>
              <a:t>*</a:t>
            </a:r>
            <a:r>
              <a:rPr lang="en-US" sz="1800"/>
              <a:t>We earlier called this “risk difference”             ** analogous terms used in context of rates </a:t>
            </a:r>
          </a:p>
        </p:txBody>
      </p:sp>
    </p:spTree>
    <p:extLst>
      <p:ext uri="{BB962C8B-B14F-4D97-AF65-F5344CB8AC3E}">
        <p14:creationId xmlns:p14="http://schemas.microsoft.com/office/powerpoint/2010/main" val="1201403233"/>
      </p:ext>
    </p:extLst>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5" name="Rectangle 2"/>
          <p:cNvSpPr>
            <a:spLocks noGrp="1" noChangeArrowheads="1"/>
          </p:cNvSpPr>
          <p:nvPr>
            <p:ph type="title"/>
          </p:nvPr>
        </p:nvSpPr>
        <p:spPr>
          <a:xfrm>
            <a:off x="0" y="76200"/>
            <a:ext cx="8763000" cy="1143000"/>
          </a:xfrm>
        </p:spPr>
        <p:txBody>
          <a:bodyPr/>
          <a:lstStyle/>
          <a:p>
            <a:r>
              <a:rPr lang="en-US" altLang="en-US" sz="3200" b="1" dirty="0" smtClean="0"/>
              <a:t>Extra Slides</a:t>
            </a:r>
          </a:p>
        </p:txBody>
      </p:sp>
      <p:sp>
        <p:nvSpPr>
          <p:cNvPr id="236546" name="Rectangle 3"/>
          <p:cNvSpPr>
            <a:spLocks noGrp="1" noChangeArrowheads="1"/>
          </p:cNvSpPr>
          <p:nvPr>
            <p:ph type="body" idx="1"/>
          </p:nvPr>
        </p:nvSpPr>
        <p:spPr>
          <a:xfrm>
            <a:off x="304800" y="1676400"/>
            <a:ext cx="8458200" cy="4114800"/>
          </a:xfrm>
        </p:spPr>
        <p:txBody>
          <a:bodyPr/>
          <a:lstStyle/>
          <a:p>
            <a:pPr>
              <a:lnSpc>
                <a:spcPct val="80000"/>
              </a:lnSpc>
            </a:pPr>
            <a:r>
              <a:rPr lang="en-US" altLang="en-US" sz="2800" dirty="0" smtClean="0"/>
              <a:t>Example of case-control study in secondary study base</a:t>
            </a:r>
          </a:p>
          <a:p>
            <a:pPr>
              <a:lnSpc>
                <a:spcPct val="80000"/>
              </a:lnSpc>
            </a:pPr>
            <a:endParaRPr lang="en-US" altLang="en-US" sz="2800" dirty="0" smtClean="0"/>
          </a:p>
          <a:p>
            <a:pPr>
              <a:lnSpc>
                <a:spcPct val="80000"/>
              </a:lnSpc>
            </a:pPr>
            <a:r>
              <a:rPr lang="en-US" altLang="en-US" sz="2800" dirty="0" smtClean="0"/>
              <a:t>Example of case-control study with prevalent cases and prevalent </a:t>
            </a:r>
            <a:r>
              <a:rPr lang="en-US" altLang="en-US" sz="2800" dirty="0" smtClean="0"/>
              <a:t>controls</a:t>
            </a:r>
          </a:p>
          <a:p>
            <a:pPr>
              <a:lnSpc>
                <a:spcPct val="80000"/>
              </a:lnSpc>
            </a:pPr>
            <a:endParaRPr lang="en-US" altLang="en-US" sz="2800" dirty="0"/>
          </a:p>
          <a:p>
            <a:pPr>
              <a:lnSpc>
                <a:spcPct val="80000"/>
              </a:lnSpc>
            </a:pPr>
            <a:r>
              <a:rPr lang="en-US" altLang="en-US" sz="2800" dirty="0" smtClean="0"/>
              <a:t>Etiologic fraction</a:t>
            </a:r>
            <a:endParaRPr lang="en-US" altLang="en-US" sz="280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2"/>
          <p:cNvSpPr>
            <a:spLocks noChangeArrowheads="1"/>
          </p:cNvSpPr>
          <p:nvPr/>
        </p:nvSpPr>
        <p:spPr bwMode="auto">
          <a:xfrm>
            <a:off x="228600" y="76200"/>
            <a:ext cx="8534400" cy="1143000"/>
          </a:xfrm>
          <a:prstGeom prst="rect">
            <a:avLst/>
          </a:prstGeom>
          <a:noFill/>
          <a:ln w="9525">
            <a:noFill/>
            <a:miter lim="800000"/>
            <a:headEnd/>
            <a:tailEnd/>
          </a:ln>
        </p:spPr>
        <p:txBody>
          <a:bodyPr anchor="ctr"/>
          <a:lstStyle/>
          <a:p>
            <a:pPr algn="ctr" eaLnBrk="0" hangingPunct="0"/>
            <a:r>
              <a:rPr lang="en-US" altLang="en-US" sz="3600" b="1" dirty="0">
                <a:solidFill>
                  <a:schemeClr val="tx2"/>
                </a:solidFill>
              </a:rPr>
              <a:t>Favorable property of odds ratio #3:</a:t>
            </a:r>
          </a:p>
          <a:p>
            <a:pPr algn="ctr" eaLnBrk="0" hangingPunct="0"/>
            <a:r>
              <a:rPr lang="en-US" altLang="en-US" sz="3600" b="1" dirty="0">
                <a:solidFill>
                  <a:schemeClr val="tx2"/>
                </a:solidFill>
              </a:rPr>
              <a:t>OR is a lifesaver in case-control studies</a:t>
            </a:r>
          </a:p>
        </p:txBody>
      </p:sp>
      <p:sp>
        <p:nvSpPr>
          <p:cNvPr id="6" name="Rectangle 3"/>
          <p:cNvSpPr txBox="1">
            <a:spLocks noChangeArrowheads="1"/>
          </p:cNvSpPr>
          <p:nvPr/>
        </p:nvSpPr>
        <p:spPr bwMode="auto">
          <a:xfrm>
            <a:off x="228600" y="1371600"/>
            <a:ext cx="8915400" cy="2895600"/>
          </a:xfrm>
          <a:prstGeom prst="rect">
            <a:avLst/>
          </a:prstGeom>
          <a:noFill/>
          <a:ln>
            <a:noFill/>
          </a:ln>
          <a:extLst/>
        </p:spPr>
        <p:txBody>
          <a:bodyPr/>
          <a:lstStyle/>
          <a:p>
            <a:pPr marL="342900" indent="-342900" eaLnBrk="0" hangingPunct="0">
              <a:spcBef>
                <a:spcPct val="40000"/>
              </a:spcBef>
              <a:buFontTx/>
              <a:buChar char="•"/>
              <a:defRPr/>
            </a:pPr>
            <a:r>
              <a:rPr lang="en-US" altLang="en-US" sz="3200" kern="0" dirty="0">
                <a:latin typeface="+mn-lt"/>
              </a:rPr>
              <a:t>We can get OR of disease in a case-control study</a:t>
            </a:r>
          </a:p>
          <a:p>
            <a:pPr marL="342900" indent="-342900" eaLnBrk="0" hangingPunct="0">
              <a:spcBef>
                <a:spcPct val="40000"/>
              </a:spcBef>
              <a:buFontTx/>
              <a:buChar char="•"/>
              <a:defRPr/>
            </a:pPr>
            <a:endParaRPr lang="en-US" altLang="en-US" sz="1400" kern="0" dirty="0">
              <a:latin typeface="+mn-lt"/>
            </a:endParaRPr>
          </a:p>
          <a:p>
            <a:pPr marL="342900" indent="-342900" eaLnBrk="0" hangingPunct="0">
              <a:spcBef>
                <a:spcPct val="40000"/>
              </a:spcBef>
              <a:buFontTx/>
              <a:buChar char="•"/>
              <a:defRPr/>
            </a:pPr>
            <a:r>
              <a:rPr lang="en-US" altLang="en-US" sz="3200" kern="0" dirty="0">
                <a:latin typeface="+mn-lt"/>
              </a:rPr>
              <a:t>Yet, we spoke earlier about some of the problems with ORs (e.g., interpretation, non-collapsibility)</a:t>
            </a:r>
          </a:p>
          <a:p>
            <a:pPr marL="342900" indent="-342900" eaLnBrk="0" hangingPunct="0">
              <a:spcBef>
                <a:spcPct val="40000"/>
              </a:spcBef>
              <a:buFontTx/>
              <a:buChar char="•"/>
              <a:defRPr/>
            </a:pPr>
            <a:endParaRPr lang="en-US" altLang="en-US" sz="1400" kern="0" dirty="0">
              <a:latin typeface="+mn-lt"/>
            </a:endParaRPr>
          </a:p>
          <a:p>
            <a:pPr marL="342900" indent="-342900" eaLnBrk="0" hangingPunct="0">
              <a:spcBef>
                <a:spcPct val="40000"/>
              </a:spcBef>
              <a:buFontTx/>
              <a:buChar char="•"/>
              <a:defRPr/>
            </a:pPr>
            <a:r>
              <a:rPr lang="en-US" altLang="en-US" sz="3200" kern="0" dirty="0">
                <a:latin typeface="+mn-lt"/>
              </a:rPr>
              <a:t>Can we get OR of disease in case-control design to estimate even more useful measures of association (e.g., risk ratio or rate ratio)?</a:t>
            </a:r>
          </a:p>
        </p:txBody>
      </p:sp>
    </p:spTree>
  </p:cSld>
  <p:clrMapOvr>
    <a:masterClrMapping/>
  </p:clrMapOvr>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3" name="Rectangle 2"/>
          <p:cNvSpPr>
            <a:spLocks noGrp="1" noChangeArrowheads="1"/>
          </p:cNvSpPr>
          <p:nvPr>
            <p:ph type="title"/>
          </p:nvPr>
        </p:nvSpPr>
        <p:spPr>
          <a:xfrm>
            <a:off x="0" y="533400"/>
            <a:ext cx="8763000" cy="1143000"/>
          </a:xfrm>
        </p:spPr>
        <p:txBody>
          <a:bodyPr/>
          <a:lstStyle/>
          <a:p>
            <a:r>
              <a:rPr lang="en-US" altLang="en-US" sz="2800" b="1" smtClean="0"/>
              <a:t>Controls from Secondary Study Base</a:t>
            </a:r>
            <a:r>
              <a:rPr lang="en-US" altLang="en-US" sz="2800" smtClean="0"/>
              <a:t>:  </a:t>
            </a:r>
            <a:br>
              <a:rPr lang="en-US" altLang="en-US" sz="2800" smtClean="0"/>
            </a:br>
            <a:r>
              <a:rPr lang="en-US" altLang="en-US" sz="2800" smtClean="0"/>
              <a:t/>
            </a:r>
            <a:br>
              <a:rPr lang="en-US" altLang="en-US" sz="2800" smtClean="0"/>
            </a:br>
            <a:r>
              <a:rPr lang="en-US" altLang="en-US" sz="2800" smtClean="0"/>
              <a:t>Association of MicroRNA-196a-2 Gene Polymorphism</a:t>
            </a:r>
            <a:br>
              <a:rPr lang="en-US" altLang="en-US" sz="2800" smtClean="0"/>
            </a:br>
            <a:r>
              <a:rPr lang="en-US" altLang="en-US" sz="2800" smtClean="0"/>
              <a:t>with Gastric Cancer Risk in a Chinese Population</a:t>
            </a:r>
          </a:p>
        </p:txBody>
      </p:sp>
      <p:sp>
        <p:nvSpPr>
          <p:cNvPr id="238594" name="Rectangle 3"/>
          <p:cNvSpPr>
            <a:spLocks noGrp="1" noChangeArrowheads="1"/>
          </p:cNvSpPr>
          <p:nvPr>
            <p:ph type="body" idx="1"/>
          </p:nvPr>
        </p:nvSpPr>
        <p:spPr>
          <a:xfrm>
            <a:off x="685800" y="2362200"/>
            <a:ext cx="7772400" cy="4114800"/>
          </a:xfrm>
        </p:spPr>
        <p:txBody>
          <a:bodyPr/>
          <a:lstStyle/>
          <a:p>
            <a:pPr>
              <a:lnSpc>
                <a:spcPct val="80000"/>
              </a:lnSpc>
              <a:buFontTx/>
              <a:buNone/>
            </a:pPr>
            <a:r>
              <a:rPr lang="en-US" altLang="en-US" sz="2000" smtClean="0"/>
              <a:t>ABSTRACT</a:t>
            </a:r>
          </a:p>
          <a:p>
            <a:pPr>
              <a:lnSpc>
                <a:spcPct val="80000"/>
              </a:lnSpc>
            </a:pPr>
            <a:r>
              <a:rPr lang="en-US" altLang="en-US" sz="2000" b="1" smtClean="0"/>
              <a:t>Objectives</a:t>
            </a:r>
            <a:r>
              <a:rPr lang="en-US" altLang="en-US" sz="2000" smtClean="0"/>
              <a:t> To evaluate the association between genetic polymorphism of miR-196a-2 (rs11614913) and risk of gastric cancer, a hospital-based case–control study was conducted in a Chinese population. </a:t>
            </a:r>
          </a:p>
          <a:p>
            <a:pPr>
              <a:lnSpc>
                <a:spcPct val="80000"/>
              </a:lnSpc>
            </a:pPr>
            <a:r>
              <a:rPr lang="en-US" altLang="en-US" sz="2000" b="1" smtClean="0"/>
              <a:t>Methods </a:t>
            </a:r>
            <a:r>
              <a:rPr lang="en-US" altLang="en-US" sz="2000" smtClean="0"/>
              <a:t>The miR-196a-2 polymorphism was determined using the method of polymerase chain reaction (PCR)– restriction fragment length polymorphism (RFLP) in 213 gastric cancer patients and 213 age- and sex-matched controls. </a:t>
            </a:r>
          </a:p>
          <a:p>
            <a:pPr>
              <a:lnSpc>
                <a:spcPct val="80000"/>
              </a:lnSpc>
            </a:pPr>
            <a:r>
              <a:rPr lang="en-US" altLang="en-US" sz="2000" b="1" smtClean="0"/>
              <a:t>Results</a:t>
            </a:r>
            <a:r>
              <a:rPr lang="en-US" altLang="en-US" sz="2000" smtClean="0"/>
              <a:t> In the present study, we found that a significantly increased risk of gastric cancer in subjects with the variant homozygote CC of miR-196a-2 compared with wild-type homozygote TT and heterozygote CT carriers (adjusted odds ratio (OR) = 1.57, 95% confidence interval (CI) = 1.03–2.39, P = 0.038).</a:t>
            </a:r>
          </a:p>
        </p:txBody>
      </p:sp>
      <p:sp>
        <p:nvSpPr>
          <p:cNvPr id="238595" name="Text Box 4"/>
          <p:cNvSpPr txBox="1">
            <a:spLocks noChangeArrowheads="1"/>
          </p:cNvSpPr>
          <p:nvPr/>
        </p:nvSpPr>
        <p:spPr bwMode="auto">
          <a:xfrm>
            <a:off x="5105400" y="6324600"/>
            <a:ext cx="3581400" cy="366713"/>
          </a:xfrm>
          <a:prstGeom prst="rect">
            <a:avLst/>
          </a:prstGeom>
          <a:noFill/>
          <a:ln w="9525">
            <a:noFill/>
            <a:miter lim="800000"/>
            <a:headEnd/>
            <a:tailEnd/>
          </a:ln>
        </p:spPr>
        <p:txBody>
          <a:bodyPr>
            <a:spAutoFit/>
          </a:bodyPr>
          <a:lstStyle/>
          <a:p>
            <a:pPr eaLnBrk="0" hangingPunct="0">
              <a:spcBef>
                <a:spcPct val="50000"/>
              </a:spcBef>
            </a:pPr>
            <a:r>
              <a:rPr lang="en-US" altLang="en-US" sz="1800" i="1"/>
              <a:t>Peng et al. Dig Dis Sci 2009</a:t>
            </a:r>
          </a:p>
        </p:txBody>
      </p:sp>
    </p:spTree>
  </p:cSld>
  <p:clrMapOvr>
    <a:masterClrMapping/>
  </p:clrMapOvr>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1" name="Rectangle 2"/>
          <p:cNvSpPr>
            <a:spLocks noGrp="1" noChangeArrowheads="1"/>
          </p:cNvSpPr>
          <p:nvPr>
            <p:ph type="title"/>
          </p:nvPr>
        </p:nvSpPr>
        <p:spPr>
          <a:xfrm>
            <a:off x="609600" y="228600"/>
            <a:ext cx="7772400" cy="1143000"/>
          </a:xfrm>
        </p:spPr>
        <p:txBody>
          <a:bodyPr/>
          <a:lstStyle/>
          <a:p>
            <a:r>
              <a:rPr lang="en-US" altLang="en-US" sz="3200" b="1" smtClean="0"/>
              <a:t>Methods:  Selection of cases and controls</a:t>
            </a:r>
          </a:p>
        </p:txBody>
      </p:sp>
      <p:sp>
        <p:nvSpPr>
          <p:cNvPr id="240642" name="Rectangle 3"/>
          <p:cNvSpPr>
            <a:spLocks noGrp="1" noChangeArrowheads="1"/>
          </p:cNvSpPr>
          <p:nvPr>
            <p:ph type="body" idx="1"/>
          </p:nvPr>
        </p:nvSpPr>
        <p:spPr>
          <a:xfrm>
            <a:off x="228600" y="1219200"/>
            <a:ext cx="8686800" cy="4876800"/>
          </a:xfrm>
        </p:spPr>
        <p:txBody>
          <a:bodyPr/>
          <a:lstStyle/>
          <a:p>
            <a:pPr>
              <a:lnSpc>
                <a:spcPct val="80000"/>
              </a:lnSpc>
            </a:pPr>
            <a:r>
              <a:rPr lang="en-US" altLang="en-US" sz="2400" dirty="0" smtClean="0"/>
              <a:t>The hospital-based study population included 213 patients with gastric cancer and 213 cancer-free controls. </a:t>
            </a:r>
          </a:p>
          <a:p>
            <a:pPr>
              <a:lnSpc>
                <a:spcPct val="80000"/>
              </a:lnSpc>
            </a:pPr>
            <a:endParaRPr lang="en-US" altLang="en-US" sz="1000" dirty="0" smtClean="0"/>
          </a:p>
          <a:p>
            <a:pPr>
              <a:lnSpc>
                <a:spcPct val="80000"/>
              </a:lnSpc>
              <a:spcBef>
                <a:spcPct val="40000"/>
              </a:spcBef>
            </a:pPr>
            <a:r>
              <a:rPr lang="en-US" altLang="en-US" sz="2400" dirty="0" smtClean="0"/>
              <a:t>All cases were inpatients </a:t>
            </a:r>
            <a:r>
              <a:rPr lang="en-US" altLang="en-US" sz="2400" b="1" dirty="0" smtClean="0"/>
              <a:t>newly diagnosed</a:t>
            </a:r>
            <a:r>
              <a:rPr lang="en-US" altLang="en-US" sz="2400" dirty="0" smtClean="0"/>
              <a:t> and </a:t>
            </a:r>
            <a:r>
              <a:rPr lang="en-US" altLang="en-US" sz="2400" dirty="0" err="1" smtClean="0"/>
              <a:t>histopathologically</a:t>
            </a:r>
            <a:r>
              <a:rPr lang="en-US" altLang="en-US" sz="2400" dirty="0" smtClean="0"/>
              <a:t> confirmed gastric cancer. The subjects in this study were unrelated Han Chinese and they were consecutively recruited from the Fourth Affiliated Hospital of Soochow University. The case populations were diagnosed with primary incident gastric cancer and the secondary, recurrent tumors were excluded. </a:t>
            </a:r>
          </a:p>
          <a:p>
            <a:pPr>
              <a:lnSpc>
                <a:spcPct val="80000"/>
              </a:lnSpc>
              <a:spcBef>
                <a:spcPct val="40000"/>
              </a:spcBef>
            </a:pPr>
            <a:endParaRPr lang="en-US" altLang="en-US" sz="1000" dirty="0" smtClean="0"/>
          </a:p>
          <a:p>
            <a:pPr>
              <a:lnSpc>
                <a:spcPct val="80000"/>
              </a:lnSpc>
              <a:spcBef>
                <a:spcPct val="40000"/>
              </a:spcBef>
            </a:pPr>
            <a:r>
              <a:rPr lang="en-US" altLang="en-US" sz="2400" b="1" dirty="0" smtClean="0"/>
              <a:t>Control subjects had no current or previous diagnosis of cancer</a:t>
            </a:r>
            <a:r>
              <a:rPr lang="en-US" altLang="en-US" sz="2400" dirty="0" smtClean="0"/>
              <a:t> and were frequency matched to cases on age (±5 years) and gender.</a:t>
            </a:r>
          </a:p>
        </p:txBody>
      </p:sp>
    </p:spTree>
  </p:cSld>
  <p:clrMapOvr>
    <a:masterClrMapping/>
  </p:clrMapOvr>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5" name="Rectangle 2"/>
          <p:cNvSpPr>
            <a:spLocks noGrp="1" noChangeArrowheads="1"/>
          </p:cNvSpPr>
          <p:nvPr>
            <p:ph type="title"/>
          </p:nvPr>
        </p:nvSpPr>
        <p:spPr>
          <a:xfrm>
            <a:off x="685800" y="0"/>
            <a:ext cx="7772400" cy="1143000"/>
          </a:xfrm>
        </p:spPr>
        <p:txBody>
          <a:bodyPr/>
          <a:lstStyle/>
          <a:p>
            <a:r>
              <a:rPr lang="en-US" altLang="en-US" sz="3600" b="1" dirty="0" smtClean="0"/>
              <a:t>Gastric Cancer example (cont.)</a:t>
            </a:r>
          </a:p>
        </p:txBody>
      </p:sp>
      <p:sp>
        <p:nvSpPr>
          <p:cNvPr id="292867" name="Rectangle 3"/>
          <p:cNvSpPr>
            <a:spLocks noGrp="1" noChangeArrowheads="1"/>
          </p:cNvSpPr>
          <p:nvPr>
            <p:ph type="body" idx="1"/>
          </p:nvPr>
        </p:nvSpPr>
        <p:spPr>
          <a:xfrm>
            <a:off x="0" y="1143000"/>
            <a:ext cx="8915400" cy="4724400"/>
          </a:xfrm>
        </p:spPr>
        <p:txBody>
          <a:bodyPr/>
          <a:lstStyle/>
          <a:p>
            <a:r>
              <a:rPr lang="en-US" altLang="en-US" sz="2800" smtClean="0"/>
              <a:t>Secondary study base.  How would we describe the study base?</a:t>
            </a:r>
          </a:p>
          <a:p>
            <a:r>
              <a:rPr lang="en-US" altLang="en-US" sz="2800" i="1" smtClean="0"/>
              <a:t>Those who would have been admitted to the Fourth Affiliated Hospital of Soochow University if they developed gastric cancer.</a:t>
            </a:r>
          </a:p>
          <a:p>
            <a:r>
              <a:rPr lang="en-US" altLang="en-US" sz="2800" smtClean="0"/>
              <a:t>Controls were: 213 cancer-free controls from same hospital as cases.  Unrelated Han Chinese. Matched on age, gender.</a:t>
            </a:r>
          </a:p>
          <a:p>
            <a:r>
              <a:rPr lang="en-US" altLang="en-US" sz="2800" smtClean="0"/>
              <a:t>Possible problem in controls?</a:t>
            </a:r>
          </a:p>
          <a:p>
            <a:pPr lvl="1"/>
            <a:r>
              <a:rPr lang="en-US" altLang="en-US" sz="2400" smtClean="0"/>
              <a:t>i.e. Are controls from same study base as cases?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928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28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28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92867">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9286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89" name="Rectangle 2"/>
          <p:cNvSpPr>
            <a:spLocks noGrp="1" noChangeArrowheads="1"/>
          </p:cNvSpPr>
          <p:nvPr>
            <p:ph type="title"/>
          </p:nvPr>
        </p:nvSpPr>
        <p:spPr>
          <a:xfrm>
            <a:off x="609600" y="228600"/>
            <a:ext cx="7772400" cy="1143000"/>
          </a:xfrm>
        </p:spPr>
        <p:txBody>
          <a:bodyPr/>
          <a:lstStyle/>
          <a:p>
            <a:r>
              <a:rPr lang="en-US" altLang="en-US" sz="3600" b="1" dirty="0" smtClean="0"/>
              <a:t>Example: </a:t>
            </a:r>
            <a:br>
              <a:rPr lang="en-US" altLang="en-US" sz="3600" b="1" dirty="0" smtClean="0"/>
            </a:br>
            <a:r>
              <a:rPr lang="en-US" altLang="en-US" sz="3600" b="1" dirty="0" smtClean="0"/>
              <a:t>Prevalent cases and prevalent controls</a:t>
            </a:r>
          </a:p>
        </p:txBody>
      </p:sp>
      <p:sp>
        <p:nvSpPr>
          <p:cNvPr id="242690" name="Rectangle 3"/>
          <p:cNvSpPr>
            <a:spLocks noGrp="1" noChangeArrowheads="1"/>
          </p:cNvSpPr>
          <p:nvPr>
            <p:ph type="body" idx="1"/>
          </p:nvPr>
        </p:nvSpPr>
        <p:spPr>
          <a:xfrm>
            <a:off x="228600" y="1981200"/>
            <a:ext cx="8610600" cy="4114800"/>
          </a:xfrm>
        </p:spPr>
        <p:txBody>
          <a:bodyPr/>
          <a:lstStyle/>
          <a:p>
            <a:pPr>
              <a:lnSpc>
                <a:spcPct val="90000"/>
              </a:lnSpc>
            </a:pPr>
            <a:r>
              <a:rPr lang="en-US" altLang="en-US" b="1" dirty="0" smtClean="0"/>
              <a:t>Study of high resolution </a:t>
            </a:r>
            <a:r>
              <a:rPr lang="en-US" altLang="en-US" b="1" dirty="0" err="1" smtClean="0"/>
              <a:t>pQCT</a:t>
            </a:r>
            <a:r>
              <a:rPr lang="en-US" altLang="en-US" b="1" dirty="0" smtClean="0"/>
              <a:t> in older women with fracture</a:t>
            </a:r>
          </a:p>
          <a:p>
            <a:pPr>
              <a:lnSpc>
                <a:spcPct val="90000"/>
              </a:lnSpc>
            </a:pPr>
            <a:endParaRPr lang="en-US" altLang="en-US" sz="1800" b="1" dirty="0" smtClean="0"/>
          </a:p>
          <a:p>
            <a:pPr>
              <a:lnSpc>
                <a:spcPct val="90000"/>
              </a:lnSpc>
              <a:spcBef>
                <a:spcPct val="0"/>
              </a:spcBef>
            </a:pPr>
            <a:r>
              <a:rPr lang="en-US" altLang="en-US" sz="2400" dirty="0" smtClean="0"/>
              <a:t>“Subjects were eligible for inclusion as fracture cases if they had a documented history of a low-trauma vertebral or </a:t>
            </a:r>
            <a:r>
              <a:rPr lang="en-US" altLang="en-US" sz="2400" dirty="0" err="1" smtClean="0"/>
              <a:t>nonvertebral</a:t>
            </a:r>
            <a:r>
              <a:rPr lang="en-US" altLang="en-US" sz="2400" dirty="0" smtClean="0"/>
              <a:t> fracture that occurred after menopause… Control subjects had no history of low-trauma fractures and no vertebral deformity on lateral radiographs.”</a:t>
            </a:r>
          </a:p>
          <a:p>
            <a:pPr>
              <a:lnSpc>
                <a:spcPct val="90000"/>
              </a:lnSpc>
              <a:spcBef>
                <a:spcPct val="0"/>
              </a:spcBef>
            </a:pPr>
            <a:endParaRPr lang="en-US" altLang="en-US" sz="1000" dirty="0" smtClean="0"/>
          </a:p>
          <a:p>
            <a:pPr>
              <a:lnSpc>
                <a:spcPct val="90000"/>
              </a:lnSpc>
              <a:spcBef>
                <a:spcPct val="0"/>
              </a:spcBef>
            </a:pPr>
            <a:r>
              <a:rPr lang="en-US" altLang="en-US" dirty="0" smtClean="0"/>
              <a:t>Can report OR as measure of association, but it’s not an approximation of risk ratio</a:t>
            </a:r>
          </a:p>
          <a:p>
            <a:pPr>
              <a:lnSpc>
                <a:spcPct val="90000"/>
              </a:lnSpc>
              <a:spcBef>
                <a:spcPct val="0"/>
              </a:spcBef>
            </a:pPr>
            <a:endParaRPr lang="en-US" altLang="en-US" sz="800" dirty="0" smtClean="0"/>
          </a:p>
          <a:p>
            <a:pPr>
              <a:lnSpc>
                <a:spcPct val="90000"/>
              </a:lnSpc>
              <a:spcBef>
                <a:spcPct val="0"/>
              </a:spcBef>
            </a:pPr>
            <a:r>
              <a:rPr lang="en-US" altLang="en-US" i="1" dirty="0" smtClean="0"/>
              <a:t>Why?</a:t>
            </a:r>
          </a:p>
        </p:txBody>
      </p:sp>
      <p:sp>
        <p:nvSpPr>
          <p:cNvPr id="242691" name="Text Box 5"/>
          <p:cNvSpPr txBox="1">
            <a:spLocks noChangeArrowheads="1"/>
          </p:cNvSpPr>
          <p:nvPr/>
        </p:nvSpPr>
        <p:spPr bwMode="auto">
          <a:xfrm>
            <a:off x="4114800" y="6172200"/>
            <a:ext cx="4876800" cy="461665"/>
          </a:xfrm>
          <a:prstGeom prst="rect">
            <a:avLst/>
          </a:prstGeom>
          <a:noFill/>
          <a:ln w="9525">
            <a:noFill/>
            <a:miter lim="800000"/>
            <a:headEnd/>
            <a:tailEnd/>
          </a:ln>
        </p:spPr>
        <p:txBody>
          <a:bodyPr wrap="square">
            <a:spAutoFit/>
          </a:bodyPr>
          <a:lstStyle/>
          <a:p>
            <a:pPr eaLnBrk="0" hangingPunct="0">
              <a:spcBef>
                <a:spcPct val="50000"/>
              </a:spcBef>
            </a:pPr>
            <a:r>
              <a:rPr lang="en-US" altLang="en-US" dirty="0"/>
              <a:t>Stein et al. J Bone Miner </a:t>
            </a:r>
            <a:r>
              <a:rPr lang="en-US" altLang="en-US" dirty="0" smtClean="0"/>
              <a:t>Res. 2010</a:t>
            </a:r>
            <a:endParaRPr lang="en-US" altLang="en-US" dirty="0"/>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76200"/>
            <a:ext cx="8839200" cy="1143000"/>
          </a:xfrm>
        </p:spPr>
        <p:txBody>
          <a:bodyPr/>
          <a:lstStyle/>
          <a:p>
            <a:r>
              <a:rPr lang="en-US" sz="2800" b="1" dirty="0" smtClean="0"/>
              <a:t>Perhaps the most meaningful metric of “strength” of an exposure in causing disease is one we </a:t>
            </a:r>
            <a:r>
              <a:rPr lang="en-US" sz="2800" b="1" u="sng" dirty="0" smtClean="0"/>
              <a:t>cannot</a:t>
            </a:r>
            <a:r>
              <a:rPr lang="en-US" sz="2800" b="1" dirty="0" smtClean="0"/>
              <a:t> estimate</a:t>
            </a:r>
            <a:endParaRPr lang="en-US" sz="2800" b="1" dirty="0"/>
          </a:p>
        </p:txBody>
      </p:sp>
      <p:sp>
        <p:nvSpPr>
          <p:cNvPr id="3" name="Content Placeholder 2"/>
          <p:cNvSpPr>
            <a:spLocks noGrp="1"/>
          </p:cNvSpPr>
          <p:nvPr>
            <p:ph idx="1"/>
          </p:nvPr>
        </p:nvSpPr>
        <p:spPr>
          <a:xfrm>
            <a:off x="76200" y="3048000"/>
            <a:ext cx="8839200" cy="4114800"/>
          </a:xfrm>
        </p:spPr>
        <p:txBody>
          <a:bodyPr/>
          <a:lstStyle/>
          <a:p>
            <a:r>
              <a:rPr lang="en-US" sz="2400" dirty="0" smtClean="0"/>
              <a:t>The fraction of all “sufficient causes” that contain a particular component cause (say cause “B”) is known as the etiologic fraction </a:t>
            </a:r>
          </a:p>
          <a:p>
            <a:endParaRPr lang="en-US" sz="1200" dirty="0" smtClean="0"/>
          </a:p>
          <a:p>
            <a:r>
              <a:rPr lang="en-US" sz="2400" dirty="0"/>
              <a:t>E</a:t>
            </a:r>
            <a:r>
              <a:rPr lang="en-US" sz="2400" dirty="0" smtClean="0"/>
              <a:t>tiologic fraction has intuitive appeal; e.g., it tells what fraction of all instances of disease were (in part) caused by exposure B. </a:t>
            </a:r>
          </a:p>
          <a:p>
            <a:endParaRPr lang="en-US" sz="800" dirty="0" smtClean="0"/>
          </a:p>
          <a:p>
            <a:r>
              <a:rPr lang="en-US" sz="2400" dirty="0" smtClean="0"/>
              <a:t>Unfortunately, in any given person we cannot describe the sufficient cause.  </a:t>
            </a:r>
            <a:r>
              <a:rPr lang="en-US" sz="2400" b="1" dirty="0" smtClean="0"/>
              <a:t>Hence, we cannot estimate etiologic fraction.</a:t>
            </a:r>
            <a:r>
              <a:rPr lang="en-US" sz="2400" dirty="0" smtClean="0"/>
              <a:t> </a:t>
            </a:r>
          </a:p>
          <a:p>
            <a:pPr lvl="1">
              <a:spcBef>
                <a:spcPts val="0"/>
              </a:spcBef>
            </a:pPr>
            <a:r>
              <a:rPr lang="en-US" sz="2000" dirty="0" smtClean="0"/>
              <a:t>This is because we cannot fully describe how disease occurred in a given person.  This is a limitation of modern medicine, pathology, &amp; epidemiology.</a:t>
            </a:r>
          </a:p>
          <a:p>
            <a:pPr lvl="1">
              <a:spcBef>
                <a:spcPts val="0"/>
              </a:spcBef>
            </a:pPr>
            <a:r>
              <a:rPr lang="en-US" sz="2000" dirty="0" smtClean="0"/>
              <a:t>This is unless a cause is NECESSARY in all instances of disease</a:t>
            </a:r>
          </a:p>
        </p:txBody>
      </p:sp>
      <p:pic>
        <p:nvPicPr>
          <p:cNvPr id="104450"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8019"/>
          <a:stretch/>
        </p:blipFill>
        <p:spPr bwMode="auto">
          <a:xfrm>
            <a:off x="4572000" y="1078347"/>
            <a:ext cx="4267200" cy="18934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4821836" y="2526268"/>
            <a:ext cx="2514600" cy="369332"/>
          </a:xfrm>
          <a:prstGeom prst="rect">
            <a:avLst/>
          </a:prstGeom>
          <a:noFill/>
        </p:spPr>
        <p:txBody>
          <a:bodyPr wrap="square" rtlCol="0">
            <a:spAutoFit/>
          </a:bodyPr>
          <a:lstStyle/>
          <a:p>
            <a:r>
              <a:rPr lang="en-US" sz="1400" dirty="0" smtClean="0">
                <a:latin typeface="Arial" panose="020B0604020202020204" pitchFamily="34" charset="0"/>
                <a:cs typeface="Arial" panose="020B0604020202020204" pitchFamily="34" charset="0"/>
              </a:rPr>
              <a:t>A “sufficient cause</a:t>
            </a:r>
            <a:r>
              <a:rPr lang="en-US" sz="1800" dirty="0" smtClean="0">
                <a:latin typeface="Arial" panose="020B0604020202020204" pitchFamily="34" charset="0"/>
                <a:cs typeface="Arial" panose="020B0604020202020204" pitchFamily="34" charset="0"/>
              </a:rPr>
              <a:t>”</a:t>
            </a:r>
            <a:endParaRPr lang="en-US" sz="1800" dirty="0">
              <a:latin typeface="Arial" panose="020B0604020202020204" pitchFamily="34" charset="0"/>
              <a:cs typeface="Arial" panose="020B0604020202020204" pitchFamily="34" charset="0"/>
            </a:endParaRPr>
          </a:p>
        </p:txBody>
      </p:sp>
      <p:sp>
        <p:nvSpPr>
          <p:cNvPr id="7" name="Content Placeholder 2"/>
          <p:cNvSpPr txBox="1">
            <a:spLocks/>
          </p:cNvSpPr>
          <p:nvPr/>
        </p:nvSpPr>
        <p:spPr bwMode="auto">
          <a:xfrm>
            <a:off x="0" y="1219200"/>
            <a:ext cx="5029200" cy="914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r>
              <a:rPr lang="en-US" sz="2400" kern="0" dirty="0" smtClean="0"/>
              <a:t>It would be useful to be able to fully describe all of the “component causes” in all of the “sufficient causes” that resulted in disease </a:t>
            </a:r>
          </a:p>
        </p:txBody>
      </p:sp>
    </p:spTree>
    <p:extLst>
      <p:ext uri="{BB962C8B-B14F-4D97-AF65-F5344CB8AC3E}">
        <p14:creationId xmlns:p14="http://schemas.microsoft.com/office/powerpoint/2010/main" val="352959053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2"/>
          <p:cNvSpPr>
            <a:spLocks noGrp="1" noChangeArrowheads="1"/>
          </p:cNvSpPr>
          <p:nvPr>
            <p:ph type="title"/>
          </p:nvPr>
        </p:nvSpPr>
        <p:spPr>
          <a:xfrm>
            <a:off x="304800" y="-76200"/>
            <a:ext cx="8534400" cy="1143000"/>
          </a:xfrm>
        </p:spPr>
        <p:txBody>
          <a:bodyPr/>
          <a:lstStyle/>
          <a:p>
            <a:r>
              <a:rPr lang="en-US" altLang="en-US" sz="3200" b="1" smtClean="0"/>
              <a:t>What the OR in a case-control study estimates</a:t>
            </a:r>
          </a:p>
        </p:txBody>
      </p:sp>
      <p:sp>
        <p:nvSpPr>
          <p:cNvPr id="47106" name="Rectangle 3"/>
          <p:cNvSpPr>
            <a:spLocks noGrp="1" noChangeArrowheads="1"/>
          </p:cNvSpPr>
          <p:nvPr>
            <p:ph type="body" sz="half" idx="1"/>
          </p:nvPr>
        </p:nvSpPr>
        <p:spPr>
          <a:xfrm>
            <a:off x="762000" y="685800"/>
            <a:ext cx="7848600" cy="533400"/>
          </a:xfrm>
        </p:spPr>
        <p:txBody>
          <a:bodyPr/>
          <a:lstStyle/>
          <a:p>
            <a:pPr>
              <a:buFontTx/>
              <a:buNone/>
            </a:pPr>
            <a:r>
              <a:rPr lang="en-US" altLang="en-US" sz="2800" smtClean="0"/>
              <a:t>Depends on underlying cohort and control sampling</a:t>
            </a:r>
          </a:p>
          <a:p>
            <a:endParaRPr lang="en-US" altLang="en-US" sz="2800" smtClean="0"/>
          </a:p>
        </p:txBody>
      </p:sp>
      <p:graphicFrame>
        <p:nvGraphicFramePr>
          <p:cNvPr id="244773" name="Group 37"/>
          <p:cNvGraphicFramePr>
            <a:graphicFrameLocks noGrp="1"/>
          </p:cNvGraphicFramePr>
          <p:nvPr>
            <p:ph sz="half" idx="2"/>
          </p:nvPr>
        </p:nvGraphicFramePr>
        <p:xfrm>
          <a:off x="381000" y="1524000"/>
          <a:ext cx="8458200" cy="4873700"/>
        </p:xfrm>
        <a:graphic>
          <a:graphicData uri="http://schemas.openxmlformats.org/drawingml/2006/table">
            <a:tbl>
              <a:tblPr/>
              <a:tblGrid>
                <a:gridCol w="1295400"/>
                <a:gridCol w="4800600"/>
                <a:gridCol w="2362200"/>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Control Sampling Scheme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86142">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Fixed</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everyone at time zero (baseline)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“case-cohort”</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risk ratio</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(and hazard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794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Random sample of non-cases each time a case occurs</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 “incidence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rate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9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non-cases after cases have been identified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 “prevalent control”, “cumulative”, “epidemic”, “exclusive”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If disease incidence low:  Approximation of risk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2"/>
          <p:cNvSpPr>
            <a:spLocks noGrp="1" noChangeArrowheads="1"/>
          </p:cNvSpPr>
          <p:nvPr>
            <p:ph type="title"/>
          </p:nvPr>
        </p:nvSpPr>
        <p:spPr>
          <a:xfrm>
            <a:off x="304800" y="-228600"/>
            <a:ext cx="8534400" cy="1143000"/>
          </a:xfrm>
        </p:spPr>
        <p:txBody>
          <a:bodyPr/>
          <a:lstStyle/>
          <a:p>
            <a:r>
              <a:rPr lang="en-US" altLang="en-US" sz="3200" b="1" smtClean="0"/>
              <a:t>What the OR in a case-control study estimates</a:t>
            </a:r>
          </a:p>
        </p:txBody>
      </p:sp>
      <p:sp>
        <p:nvSpPr>
          <p:cNvPr id="49154" name="Rectangle 3"/>
          <p:cNvSpPr>
            <a:spLocks noGrp="1" noChangeArrowheads="1"/>
          </p:cNvSpPr>
          <p:nvPr>
            <p:ph type="body" sz="half" idx="1"/>
          </p:nvPr>
        </p:nvSpPr>
        <p:spPr>
          <a:xfrm>
            <a:off x="762000" y="457200"/>
            <a:ext cx="7848600" cy="533400"/>
          </a:xfrm>
        </p:spPr>
        <p:txBody>
          <a:bodyPr/>
          <a:lstStyle/>
          <a:p>
            <a:pPr>
              <a:buFontTx/>
              <a:buNone/>
            </a:pPr>
            <a:r>
              <a:rPr lang="en-US" altLang="en-US" sz="2800" dirty="0" smtClean="0"/>
              <a:t>Depends on underlying cohort and control sampling</a:t>
            </a:r>
          </a:p>
          <a:p>
            <a:endParaRPr lang="en-US" altLang="en-US" sz="2800" dirty="0" smtClean="0"/>
          </a:p>
        </p:txBody>
      </p:sp>
      <p:graphicFrame>
        <p:nvGraphicFramePr>
          <p:cNvPr id="244773" name="Group 37"/>
          <p:cNvGraphicFramePr>
            <a:graphicFrameLocks noGrp="1"/>
          </p:cNvGraphicFramePr>
          <p:nvPr>
            <p:ph sz="half" idx="2"/>
            <p:extLst>
              <p:ext uri="{D42A27DB-BD31-4B8C-83A1-F6EECF244321}">
                <p14:modId xmlns:p14="http://schemas.microsoft.com/office/powerpoint/2010/main" val="888294212"/>
              </p:ext>
            </p:extLst>
          </p:nvPr>
        </p:nvGraphicFramePr>
        <p:xfrm>
          <a:off x="381000" y="990600"/>
          <a:ext cx="8458201" cy="5562522"/>
        </p:xfrm>
        <a:graphic>
          <a:graphicData uri="http://schemas.openxmlformats.org/drawingml/2006/table">
            <a:tbl>
              <a:tblPr/>
              <a:tblGrid>
                <a:gridCol w="1066800"/>
                <a:gridCol w="2514600"/>
                <a:gridCol w="2438400"/>
                <a:gridCol w="2438401"/>
              </a:tblGrid>
              <a:tr h="838200">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Control Sampling</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Assumption Regarding Exposure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0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919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Dynamic</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Each time a case occurs </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None</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97737">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midpoint of case accumulation period</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 or changing linearly over time</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Changing in a non-linear, unknown way: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err="1" smtClean="0">
                          <a:ln>
                            <a:noFill/>
                          </a:ln>
                          <a:solidFill>
                            <a:schemeClr val="tx1"/>
                          </a:solidFill>
                          <a:effectLst/>
                          <a:latin typeface="Times New Roman" pitchFamily="18" charset="0"/>
                        </a:rPr>
                        <a:t>Uninterpretable</a:t>
                      </a:r>
                      <a:r>
                        <a:rPr kumimoji="0" lang="en-US" sz="2000" b="0" i="0" u="none" strike="noStrike" cap="none" normalizeH="0" baseline="0" dirty="0" smtClean="0">
                          <a:ln>
                            <a:noFill/>
                          </a:ln>
                          <a:solidFill>
                            <a:schemeClr val="tx1"/>
                          </a:solidFill>
                          <a:effectLst/>
                          <a:latin typeface="Times New Roman" pitchFamily="18" charset="0"/>
                        </a:rPr>
                        <a:t> odds ratio </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239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any point, including after all cases identified</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“prevalent/cumulative epidemic/exclusive”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Not at steady state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 </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7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Uninterpretable odds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a:xfrm>
            <a:off x="76200" y="457200"/>
            <a:ext cx="8915400" cy="1143000"/>
          </a:xfrm>
        </p:spPr>
        <p:txBody>
          <a:bodyPr/>
          <a:lstStyle/>
          <a:p>
            <a:r>
              <a:rPr lang="en-US" altLang="en-US" sz="4000" b="1" smtClean="0"/>
              <a:t>OR as unbiased estimate of risk ratio</a:t>
            </a:r>
          </a:p>
        </p:txBody>
      </p:sp>
      <p:sp>
        <p:nvSpPr>
          <p:cNvPr id="57346" name="Rectangle 3"/>
          <p:cNvSpPr>
            <a:spLocks noGrp="1" noChangeArrowheads="1"/>
          </p:cNvSpPr>
          <p:nvPr>
            <p:ph type="body" idx="1"/>
          </p:nvPr>
        </p:nvSpPr>
        <p:spPr/>
        <p:txBody>
          <a:bodyPr/>
          <a:lstStyle/>
          <a:p>
            <a:r>
              <a:rPr lang="en-US" altLang="en-US" smtClean="0"/>
              <a:t>How can the odds ratio in a case-control study, specifically in context of a fixed cohort study base, estimate the risk ratio?</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2"/>
          <p:cNvSpPr>
            <a:spLocks noGrp="1" noChangeArrowheads="1"/>
          </p:cNvSpPr>
          <p:nvPr>
            <p:ph type="title"/>
          </p:nvPr>
        </p:nvSpPr>
        <p:spPr>
          <a:xfrm>
            <a:off x="228600" y="228600"/>
            <a:ext cx="8610600" cy="1143000"/>
          </a:xfrm>
        </p:spPr>
        <p:txBody>
          <a:bodyPr/>
          <a:lstStyle/>
          <a:p>
            <a:r>
              <a:rPr lang="en-US" altLang="en-US" sz="3200" b="1" smtClean="0"/>
              <a:t> To understand what OR in a case-control study estimates, we return to setting of fixed cohort</a:t>
            </a:r>
            <a:r>
              <a:rPr lang="en-US" altLang="en-US" sz="4000" b="1" smtClean="0"/>
              <a:t> </a:t>
            </a:r>
          </a:p>
        </p:txBody>
      </p:sp>
      <p:sp>
        <p:nvSpPr>
          <p:cNvPr id="53250" name="Text Box 4"/>
          <p:cNvSpPr txBox="1">
            <a:spLocks noChangeArrowheads="1"/>
          </p:cNvSpPr>
          <p:nvPr/>
        </p:nvSpPr>
        <p:spPr bwMode="auto">
          <a:xfrm>
            <a:off x="381000" y="1676400"/>
            <a:ext cx="8926513" cy="4724400"/>
          </a:xfrm>
          <a:prstGeom prst="rect">
            <a:avLst/>
          </a:prstGeom>
          <a:noFill/>
          <a:ln w="9525">
            <a:noFill/>
            <a:miter lim="800000"/>
            <a:headEnd/>
            <a:tailEnd/>
          </a:ln>
        </p:spPr>
        <p:txBody>
          <a:bodyPr>
            <a:spAutoFit/>
          </a:bodyPr>
          <a:lstStyle/>
          <a:p>
            <a:pPr eaLnBrk="0" hangingPunct="0"/>
            <a:r>
              <a:rPr lang="en-US" altLang="en-US" sz="4000"/>
              <a:t>          Some abbreviations/notation: </a:t>
            </a:r>
          </a:p>
          <a:p>
            <a:pPr eaLnBrk="0" hangingPunct="0"/>
            <a:r>
              <a:rPr lang="en-US" altLang="en-US" sz="4000"/>
              <a:t>1= exposed and 0 = not exposed </a:t>
            </a:r>
          </a:p>
          <a:p>
            <a:pPr eaLnBrk="0" hangingPunct="0"/>
            <a:endParaRPr lang="en-US" altLang="en-US" sz="4000"/>
          </a:p>
          <a:p>
            <a:pPr eaLnBrk="0" hangingPunct="0"/>
            <a:r>
              <a:rPr lang="en-US" altLang="en-US" sz="4000"/>
              <a:t>E</a:t>
            </a:r>
            <a:r>
              <a:rPr lang="en-US" altLang="en-US"/>
              <a:t>1    = </a:t>
            </a:r>
            <a:r>
              <a:rPr lang="en-US" altLang="en-US" sz="3200"/>
              <a:t>Events = cases in exposed group</a:t>
            </a:r>
          </a:p>
          <a:p>
            <a:pPr eaLnBrk="0" hangingPunct="0"/>
            <a:r>
              <a:rPr lang="en-US" altLang="en-US" sz="4000"/>
              <a:t>E</a:t>
            </a:r>
            <a:r>
              <a:rPr lang="en-US" altLang="en-US"/>
              <a:t>0    = </a:t>
            </a:r>
            <a:r>
              <a:rPr lang="en-US" altLang="en-US" sz="3200"/>
              <a:t>Events = cases in unexposed group</a:t>
            </a:r>
          </a:p>
          <a:p>
            <a:pPr eaLnBrk="0" hangingPunct="0"/>
            <a:endParaRPr lang="en-US" altLang="en-US"/>
          </a:p>
          <a:p>
            <a:pPr eaLnBrk="0" hangingPunct="0"/>
            <a:r>
              <a:rPr lang="en-US" altLang="en-US" sz="4000"/>
              <a:t>N</a:t>
            </a:r>
            <a:r>
              <a:rPr lang="en-US" altLang="en-US"/>
              <a:t>1    = </a:t>
            </a:r>
            <a:r>
              <a:rPr lang="en-US" altLang="en-US" sz="3200"/>
              <a:t>no. of persons in exposed group (at baseline)</a:t>
            </a:r>
          </a:p>
          <a:p>
            <a:pPr eaLnBrk="0" hangingPunct="0"/>
            <a:r>
              <a:rPr lang="en-US" altLang="en-US" sz="4000"/>
              <a:t>N</a:t>
            </a:r>
            <a:r>
              <a:rPr lang="en-US" altLang="en-US"/>
              <a:t>0    = </a:t>
            </a:r>
            <a:r>
              <a:rPr lang="en-US" altLang="en-US" sz="3200"/>
              <a:t>no. of persons in unexposed group (baseline)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2"/>
          <p:cNvSpPr>
            <a:spLocks noChangeArrowheads="1"/>
          </p:cNvSpPr>
          <p:nvPr/>
        </p:nvSpPr>
        <p:spPr bwMode="auto">
          <a:xfrm>
            <a:off x="1371600" y="2514600"/>
            <a:ext cx="4572000" cy="3886200"/>
          </a:xfrm>
          <a:prstGeom prst="rect">
            <a:avLst/>
          </a:prstGeom>
          <a:noFill/>
          <a:ln w="9525">
            <a:solidFill>
              <a:schemeClr val="tx1"/>
            </a:solidFill>
            <a:miter lim="800000"/>
            <a:headEnd/>
            <a:tailEnd/>
          </a:ln>
        </p:spPr>
        <p:txBody>
          <a:bodyPr wrap="none" anchor="ctr"/>
          <a:lstStyle/>
          <a:p>
            <a:pPr eaLnBrk="0" hangingPunct="0"/>
            <a:endParaRPr lang="en-US" altLang="en-US"/>
          </a:p>
        </p:txBody>
      </p:sp>
      <p:sp>
        <p:nvSpPr>
          <p:cNvPr id="55298" name="Text Box 3"/>
          <p:cNvSpPr txBox="1">
            <a:spLocks noChangeArrowheads="1"/>
          </p:cNvSpPr>
          <p:nvPr/>
        </p:nvSpPr>
        <p:spPr bwMode="auto">
          <a:xfrm>
            <a:off x="304800" y="304800"/>
            <a:ext cx="8077200" cy="646113"/>
          </a:xfrm>
          <a:prstGeom prst="rect">
            <a:avLst/>
          </a:prstGeom>
          <a:noFill/>
          <a:ln w="9525">
            <a:noFill/>
            <a:miter lim="800000"/>
            <a:headEnd/>
            <a:tailEnd/>
          </a:ln>
        </p:spPr>
        <p:txBody>
          <a:bodyPr>
            <a:spAutoFit/>
          </a:bodyPr>
          <a:lstStyle/>
          <a:p>
            <a:pPr algn="ctr" eaLnBrk="0" hangingPunct="0"/>
            <a:r>
              <a:rPr lang="en-US" altLang="en-US" sz="3600" b="1"/>
              <a:t>Notation in a 2x2 table in fixed cohort</a:t>
            </a:r>
            <a:endParaRPr lang="en-US" altLang="en-US" sz="3600"/>
          </a:p>
        </p:txBody>
      </p:sp>
      <p:sp>
        <p:nvSpPr>
          <p:cNvPr id="55299" name="Text Box 4"/>
          <p:cNvSpPr txBox="1">
            <a:spLocks noChangeArrowheads="1"/>
          </p:cNvSpPr>
          <p:nvPr/>
        </p:nvSpPr>
        <p:spPr bwMode="auto">
          <a:xfrm>
            <a:off x="2133600" y="19812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55300" name="Text Box 5"/>
          <p:cNvSpPr txBox="1">
            <a:spLocks noChangeArrowheads="1"/>
          </p:cNvSpPr>
          <p:nvPr/>
        </p:nvSpPr>
        <p:spPr bwMode="auto">
          <a:xfrm>
            <a:off x="4114800" y="19812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55301" name="Text Box 6"/>
          <p:cNvSpPr txBox="1">
            <a:spLocks noChangeArrowheads="1"/>
          </p:cNvSpPr>
          <p:nvPr/>
        </p:nvSpPr>
        <p:spPr bwMode="auto">
          <a:xfrm rot="-5397717">
            <a:off x="-134144" y="4171157"/>
            <a:ext cx="1335087" cy="457200"/>
          </a:xfrm>
          <a:prstGeom prst="rect">
            <a:avLst/>
          </a:prstGeom>
          <a:noFill/>
          <a:ln w="9525">
            <a:noFill/>
            <a:miter lim="800000"/>
            <a:headEnd/>
            <a:tailEnd/>
          </a:ln>
        </p:spPr>
        <p:txBody>
          <a:bodyPr wrap="none">
            <a:spAutoFit/>
          </a:bodyPr>
          <a:lstStyle/>
          <a:p>
            <a:pPr eaLnBrk="0" hangingPunct="0"/>
            <a:r>
              <a:rPr lang="en-US" altLang="en-US"/>
              <a:t>Exposure</a:t>
            </a:r>
          </a:p>
        </p:txBody>
      </p:sp>
      <p:sp>
        <p:nvSpPr>
          <p:cNvPr id="55302" name="Text Box 7"/>
          <p:cNvSpPr txBox="1">
            <a:spLocks noChangeArrowheads="1"/>
          </p:cNvSpPr>
          <p:nvPr/>
        </p:nvSpPr>
        <p:spPr bwMode="auto">
          <a:xfrm>
            <a:off x="685800" y="31242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55303" name="Text Box 8"/>
          <p:cNvSpPr txBox="1">
            <a:spLocks noChangeArrowheads="1"/>
          </p:cNvSpPr>
          <p:nvPr/>
        </p:nvSpPr>
        <p:spPr bwMode="auto">
          <a:xfrm>
            <a:off x="685800" y="52578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55304" name="Line 9"/>
          <p:cNvSpPr>
            <a:spLocks noChangeShapeType="1"/>
          </p:cNvSpPr>
          <p:nvPr/>
        </p:nvSpPr>
        <p:spPr bwMode="auto">
          <a:xfrm>
            <a:off x="3505200" y="2514600"/>
            <a:ext cx="0" cy="3886200"/>
          </a:xfrm>
          <a:prstGeom prst="line">
            <a:avLst/>
          </a:prstGeom>
          <a:noFill/>
          <a:ln w="9525">
            <a:solidFill>
              <a:schemeClr val="tx1"/>
            </a:solidFill>
            <a:round/>
            <a:headEnd/>
            <a:tailEnd/>
          </a:ln>
        </p:spPr>
        <p:txBody>
          <a:bodyPr wrap="none" anchor="ctr"/>
          <a:lstStyle/>
          <a:p>
            <a:endParaRPr lang="en-US"/>
          </a:p>
        </p:txBody>
      </p:sp>
      <p:sp>
        <p:nvSpPr>
          <p:cNvPr id="55305" name="Line 10"/>
          <p:cNvSpPr>
            <a:spLocks noChangeShapeType="1"/>
          </p:cNvSpPr>
          <p:nvPr/>
        </p:nvSpPr>
        <p:spPr bwMode="auto">
          <a:xfrm>
            <a:off x="1295400" y="4267200"/>
            <a:ext cx="4572000" cy="0"/>
          </a:xfrm>
          <a:prstGeom prst="line">
            <a:avLst/>
          </a:prstGeom>
          <a:noFill/>
          <a:ln w="9525">
            <a:solidFill>
              <a:schemeClr val="tx1"/>
            </a:solidFill>
            <a:round/>
            <a:headEnd/>
            <a:tailEnd/>
          </a:ln>
        </p:spPr>
        <p:txBody>
          <a:bodyPr wrap="none" anchor="ctr"/>
          <a:lstStyle/>
          <a:p>
            <a:endParaRPr lang="en-US"/>
          </a:p>
        </p:txBody>
      </p:sp>
      <p:sp>
        <p:nvSpPr>
          <p:cNvPr id="55306" name="Text Box 11"/>
          <p:cNvSpPr txBox="1">
            <a:spLocks noChangeArrowheads="1"/>
          </p:cNvSpPr>
          <p:nvPr/>
        </p:nvSpPr>
        <p:spPr bwMode="auto">
          <a:xfrm>
            <a:off x="1828800" y="3048000"/>
            <a:ext cx="615950" cy="641350"/>
          </a:xfrm>
          <a:prstGeom prst="rect">
            <a:avLst/>
          </a:prstGeom>
          <a:noFill/>
          <a:ln w="9525">
            <a:noFill/>
            <a:miter lim="800000"/>
            <a:headEnd/>
            <a:tailEnd/>
          </a:ln>
        </p:spPr>
        <p:txBody>
          <a:bodyPr wrap="none">
            <a:spAutoFit/>
          </a:bodyPr>
          <a:lstStyle/>
          <a:p>
            <a:pPr eaLnBrk="0" hangingPunct="0"/>
            <a:r>
              <a:rPr lang="en-US" altLang="en-US" sz="3600"/>
              <a:t>E</a:t>
            </a:r>
            <a:r>
              <a:rPr lang="en-US" altLang="en-US" sz="3600" baseline="-25000"/>
              <a:t>1</a:t>
            </a:r>
          </a:p>
        </p:txBody>
      </p:sp>
      <p:sp>
        <p:nvSpPr>
          <p:cNvPr id="55307" name="Rectangle 12"/>
          <p:cNvSpPr>
            <a:spLocks noChangeArrowheads="1"/>
          </p:cNvSpPr>
          <p:nvPr/>
        </p:nvSpPr>
        <p:spPr bwMode="auto">
          <a:xfrm>
            <a:off x="6172200" y="3276600"/>
            <a:ext cx="781050" cy="641350"/>
          </a:xfrm>
          <a:prstGeom prst="rect">
            <a:avLst/>
          </a:prstGeom>
          <a:noFill/>
          <a:ln w="9525">
            <a:noFill/>
            <a:miter lim="800000"/>
            <a:headEnd/>
            <a:tailEnd/>
          </a:ln>
        </p:spPr>
        <p:txBody>
          <a:bodyPr wrap="none">
            <a:spAutoFit/>
          </a:bodyPr>
          <a:lstStyle/>
          <a:p>
            <a:pPr eaLnBrk="0" hangingPunct="0"/>
            <a:r>
              <a:rPr lang="en-US" altLang="en-US" sz="3600"/>
              <a:t> N</a:t>
            </a:r>
            <a:r>
              <a:rPr lang="en-US" altLang="en-US" sz="3600" baseline="-25000"/>
              <a:t>1</a:t>
            </a:r>
          </a:p>
        </p:txBody>
      </p:sp>
      <p:sp>
        <p:nvSpPr>
          <p:cNvPr id="55308" name="Rectangle 13"/>
          <p:cNvSpPr>
            <a:spLocks noChangeArrowheads="1"/>
          </p:cNvSpPr>
          <p:nvPr/>
        </p:nvSpPr>
        <p:spPr bwMode="auto">
          <a:xfrm>
            <a:off x="1752600" y="5181600"/>
            <a:ext cx="615950" cy="641350"/>
          </a:xfrm>
          <a:prstGeom prst="rect">
            <a:avLst/>
          </a:prstGeom>
          <a:noFill/>
          <a:ln w="9525">
            <a:noFill/>
            <a:miter lim="800000"/>
            <a:headEnd/>
            <a:tailEnd/>
          </a:ln>
        </p:spPr>
        <p:txBody>
          <a:bodyPr wrap="none">
            <a:spAutoFit/>
          </a:bodyPr>
          <a:lstStyle/>
          <a:p>
            <a:pPr eaLnBrk="0" hangingPunct="0"/>
            <a:r>
              <a:rPr lang="en-US" altLang="en-US" sz="3600"/>
              <a:t>E</a:t>
            </a:r>
            <a:r>
              <a:rPr lang="en-US" altLang="en-US" sz="3600" baseline="-25000"/>
              <a:t>0</a:t>
            </a:r>
          </a:p>
        </p:txBody>
      </p:sp>
      <p:sp>
        <p:nvSpPr>
          <p:cNvPr id="55309" name="Text Box 14"/>
          <p:cNvSpPr txBox="1">
            <a:spLocks noChangeArrowheads="1"/>
          </p:cNvSpPr>
          <p:nvPr/>
        </p:nvSpPr>
        <p:spPr bwMode="auto">
          <a:xfrm>
            <a:off x="7391400" y="4264025"/>
            <a:ext cx="336550" cy="457200"/>
          </a:xfrm>
          <a:prstGeom prst="rect">
            <a:avLst/>
          </a:prstGeom>
          <a:noFill/>
          <a:ln w="9525">
            <a:noFill/>
            <a:miter lim="800000"/>
            <a:headEnd/>
            <a:tailEnd/>
          </a:ln>
        </p:spPr>
        <p:txBody>
          <a:bodyPr wrap="none">
            <a:spAutoFit/>
          </a:bodyPr>
          <a:lstStyle/>
          <a:p>
            <a:pPr eaLnBrk="0" hangingPunct="0"/>
            <a:r>
              <a:rPr lang="en-US" altLang="en-US"/>
              <a:t>  </a:t>
            </a:r>
          </a:p>
        </p:txBody>
      </p:sp>
      <p:sp>
        <p:nvSpPr>
          <p:cNvPr id="55310" name="Rectangle 17"/>
          <p:cNvSpPr>
            <a:spLocks noChangeArrowheads="1"/>
          </p:cNvSpPr>
          <p:nvPr/>
        </p:nvSpPr>
        <p:spPr bwMode="auto">
          <a:xfrm>
            <a:off x="3429000" y="2559050"/>
            <a:ext cx="184150" cy="641350"/>
          </a:xfrm>
          <a:prstGeom prst="rect">
            <a:avLst/>
          </a:prstGeom>
          <a:noFill/>
          <a:ln w="9525">
            <a:noFill/>
            <a:miter lim="800000"/>
            <a:headEnd/>
            <a:tailEnd/>
          </a:ln>
        </p:spPr>
        <p:txBody>
          <a:bodyPr wrap="none">
            <a:spAutoFit/>
          </a:bodyPr>
          <a:lstStyle/>
          <a:p>
            <a:pPr eaLnBrk="0" hangingPunct="0"/>
            <a:endParaRPr lang="en-US" altLang="en-US" sz="3600" b="1"/>
          </a:p>
        </p:txBody>
      </p:sp>
      <p:sp>
        <p:nvSpPr>
          <p:cNvPr id="55311" name="Text Box 20"/>
          <p:cNvSpPr txBox="1">
            <a:spLocks noChangeArrowheads="1"/>
          </p:cNvSpPr>
          <p:nvPr/>
        </p:nvSpPr>
        <p:spPr bwMode="auto">
          <a:xfrm>
            <a:off x="6248400" y="5181600"/>
            <a:ext cx="666750" cy="641350"/>
          </a:xfrm>
          <a:prstGeom prst="rect">
            <a:avLst/>
          </a:prstGeom>
          <a:noFill/>
          <a:ln w="9525">
            <a:noFill/>
            <a:miter lim="800000"/>
            <a:headEnd/>
            <a:tailEnd/>
          </a:ln>
        </p:spPr>
        <p:txBody>
          <a:bodyPr wrap="none">
            <a:spAutoFit/>
          </a:bodyPr>
          <a:lstStyle/>
          <a:p>
            <a:pPr eaLnBrk="0" hangingPunct="0"/>
            <a:r>
              <a:rPr lang="en-US" altLang="en-US" sz="3600"/>
              <a:t>N</a:t>
            </a:r>
            <a:r>
              <a:rPr lang="en-US" altLang="en-US" sz="3600" baseline="-25000"/>
              <a:t>0</a:t>
            </a:r>
          </a:p>
        </p:txBody>
      </p:sp>
      <p:sp>
        <p:nvSpPr>
          <p:cNvPr id="55312" name="Text Box 21"/>
          <p:cNvSpPr txBox="1">
            <a:spLocks noChangeArrowheads="1"/>
          </p:cNvSpPr>
          <p:nvPr/>
        </p:nvSpPr>
        <p:spPr bwMode="auto">
          <a:xfrm>
            <a:off x="2057400" y="5867400"/>
            <a:ext cx="184150" cy="457200"/>
          </a:xfrm>
          <a:prstGeom prst="rect">
            <a:avLst/>
          </a:prstGeom>
          <a:noFill/>
          <a:ln w="9525">
            <a:noFill/>
            <a:miter lim="800000"/>
            <a:headEnd/>
            <a:tailEnd/>
          </a:ln>
        </p:spPr>
        <p:txBody>
          <a:bodyPr wrap="none">
            <a:spAutoFit/>
          </a:bodyPr>
          <a:lstStyle/>
          <a:p>
            <a:pPr eaLnBrk="0" hangingPunct="0"/>
            <a:endParaRPr lang="en-US" altLang="en-US"/>
          </a:p>
        </p:txBody>
      </p:sp>
      <p:sp>
        <p:nvSpPr>
          <p:cNvPr id="55313" name="Text Box 22"/>
          <p:cNvSpPr txBox="1">
            <a:spLocks noChangeArrowheads="1"/>
          </p:cNvSpPr>
          <p:nvPr/>
        </p:nvSpPr>
        <p:spPr bwMode="auto">
          <a:xfrm>
            <a:off x="2971800" y="1447800"/>
            <a:ext cx="1600200" cy="457200"/>
          </a:xfrm>
          <a:prstGeom prst="rect">
            <a:avLst/>
          </a:prstGeom>
          <a:noFill/>
          <a:ln w="9525">
            <a:noFill/>
            <a:miter lim="800000"/>
            <a:headEnd/>
            <a:tailEnd/>
          </a:ln>
        </p:spPr>
        <p:txBody>
          <a:bodyPr>
            <a:spAutoFit/>
          </a:bodyPr>
          <a:lstStyle/>
          <a:p>
            <a:pPr eaLnBrk="0" hangingPunct="0">
              <a:spcBef>
                <a:spcPct val="50000"/>
              </a:spcBef>
            </a:pPr>
            <a:r>
              <a:rPr lang="en-US" altLang="en-US"/>
              <a:t>Disease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1535" name="Object 31"/>
          <p:cNvGraphicFramePr>
            <a:graphicFrameLocks noChangeAspect="1"/>
          </p:cNvGraphicFramePr>
          <p:nvPr/>
        </p:nvGraphicFramePr>
        <p:xfrm>
          <a:off x="2667000" y="1066800"/>
          <a:ext cx="5319713" cy="2786063"/>
        </p:xfrm>
        <a:graphic>
          <a:graphicData uri="http://schemas.openxmlformats.org/presentationml/2006/ole">
            <mc:AlternateContent xmlns:mc="http://schemas.openxmlformats.org/markup-compatibility/2006">
              <mc:Choice xmlns:v="urn:schemas-microsoft-com:vml" Requires="v">
                <p:oleObj spid="_x0000_s21628" name="Equation" r:id="rId4" imgW="1600200" imgH="838200" progId="Equation.3">
                  <p:embed/>
                </p:oleObj>
              </mc:Choice>
              <mc:Fallback>
                <p:oleObj name="Equation" r:id="rId4" imgW="1600200" imgH="838200" progId="Equation.3">
                  <p:embed/>
                  <p:pic>
                    <p:nvPicPr>
                      <p:cNvPr id="0" name="Picture 3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1066800"/>
                        <a:ext cx="5319713" cy="2786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1536" name="Rectangle 3"/>
          <p:cNvSpPr>
            <a:spLocks noChangeArrowheads="1"/>
          </p:cNvSpPr>
          <p:nvPr/>
        </p:nvSpPr>
        <p:spPr bwMode="auto">
          <a:xfrm>
            <a:off x="1143000" y="228600"/>
            <a:ext cx="6400800" cy="708025"/>
          </a:xfrm>
          <a:prstGeom prst="rect">
            <a:avLst/>
          </a:prstGeom>
          <a:noFill/>
          <a:ln w="9525">
            <a:noFill/>
            <a:miter lim="800000"/>
            <a:headEnd/>
            <a:tailEnd/>
          </a:ln>
        </p:spPr>
        <p:txBody>
          <a:bodyPr>
            <a:spAutoFit/>
          </a:bodyPr>
          <a:lstStyle/>
          <a:p>
            <a:pPr eaLnBrk="0" hangingPunct="0"/>
            <a:r>
              <a:rPr lang="en-US" altLang="en-US" sz="4000" b="1"/>
              <a:t>Risk ratio in a cohort study</a:t>
            </a:r>
          </a:p>
        </p:txBody>
      </p:sp>
      <p:sp>
        <p:nvSpPr>
          <p:cNvPr id="21537" name="Text Box 4"/>
          <p:cNvSpPr txBox="1">
            <a:spLocks noChangeArrowheads="1"/>
          </p:cNvSpPr>
          <p:nvPr/>
        </p:nvSpPr>
        <p:spPr bwMode="auto">
          <a:xfrm>
            <a:off x="381000" y="2209800"/>
            <a:ext cx="2106613" cy="579438"/>
          </a:xfrm>
          <a:prstGeom prst="rect">
            <a:avLst/>
          </a:prstGeom>
          <a:noFill/>
          <a:ln w="9525">
            <a:noFill/>
            <a:miter lim="800000"/>
            <a:headEnd/>
            <a:tailEnd/>
          </a:ln>
        </p:spPr>
        <p:txBody>
          <a:bodyPr wrap="none">
            <a:spAutoFit/>
          </a:bodyPr>
          <a:lstStyle/>
          <a:p>
            <a:pPr eaLnBrk="0" hangingPunct="0"/>
            <a:r>
              <a:rPr lang="en-US" altLang="en-US" sz="3200"/>
              <a:t>Risk ratio =</a:t>
            </a:r>
          </a:p>
        </p:txBody>
      </p:sp>
      <p:sp>
        <p:nvSpPr>
          <p:cNvPr id="21538" name="Text Box 5"/>
          <p:cNvSpPr txBox="1">
            <a:spLocks noChangeArrowheads="1"/>
          </p:cNvSpPr>
          <p:nvPr/>
        </p:nvSpPr>
        <p:spPr bwMode="auto">
          <a:xfrm>
            <a:off x="838200" y="4419600"/>
            <a:ext cx="184150" cy="457200"/>
          </a:xfrm>
          <a:prstGeom prst="rect">
            <a:avLst/>
          </a:prstGeom>
          <a:noFill/>
          <a:ln w="9525">
            <a:noFill/>
            <a:miter lim="800000"/>
            <a:headEnd/>
            <a:tailEnd/>
          </a:ln>
        </p:spPr>
        <p:txBody>
          <a:bodyPr wrap="none">
            <a:spAutoFit/>
          </a:bodyPr>
          <a:lstStyle/>
          <a:p>
            <a:pPr eaLnBrk="0" hangingPunct="0"/>
            <a:endParaRPr lang="en-US" altLang="en-US"/>
          </a:p>
        </p:txBody>
      </p:sp>
      <p:sp>
        <p:nvSpPr>
          <p:cNvPr id="21539" name="Text Box 6"/>
          <p:cNvSpPr txBox="1">
            <a:spLocks noChangeArrowheads="1"/>
          </p:cNvSpPr>
          <p:nvPr/>
        </p:nvSpPr>
        <p:spPr bwMode="auto">
          <a:xfrm>
            <a:off x="1219200" y="4800600"/>
            <a:ext cx="6553200" cy="1066800"/>
          </a:xfrm>
          <a:prstGeom prst="rect">
            <a:avLst/>
          </a:prstGeom>
          <a:noFill/>
          <a:ln w="9525">
            <a:noFill/>
            <a:miter lim="800000"/>
            <a:headEnd/>
            <a:tailEnd/>
          </a:ln>
        </p:spPr>
        <p:txBody>
          <a:bodyPr>
            <a:spAutoFit/>
          </a:bodyPr>
          <a:lstStyle/>
          <a:p>
            <a:pPr eaLnBrk="0" hangingPunct="0"/>
            <a:r>
              <a:rPr lang="en-US" altLang="en-US" sz="3200"/>
              <a:t>How can we estimate these two ratios with a case-control design? </a:t>
            </a:r>
          </a:p>
        </p:txBody>
      </p:sp>
      <p:sp>
        <p:nvSpPr>
          <p:cNvPr id="21540" name="Text Box 8"/>
          <p:cNvSpPr txBox="1">
            <a:spLocks noChangeArrowheads="1"/>
          </p:cNvSpPr>
          <p:nvPr/>
        </p:nvSpPr>
        <p:spPr bwMode="auto">
          <a:xfrm>
            <a:off x="609600" y="5562600"/>
            <a:ext cx="381000" cy="457200"/>
          </a:xfrm>
          <a:prstGeom prst="rect">
            <a:avLst/>
          </a:prstGeom>
          <a:noFill/>
          <a:ln w="9525">
            <a:noFill/>
            <a:miter lim="800000"/>
            <a:headEnd/>
            <a:tailEnd/>
          </a:ln>
        </p:spPr>
        <p:txBody>
          <a:bodyPr>
            <a:spAutoFit/>
          </a:bodyPr>
          <a:lstStyle/>
          <a:p>
            <a:pPr eaLnBrk="0" hangingPunct="0">
              <a:spcBef>
                <a:spcPct val="50000"/>
              </a:spcBef>
            </a:pPr>
            <a:endParaRPr lang="en-US" altLang="en-US"/>
          </a:p>
        </p:txBody>
      </p:sp>
      <p:sp>
        <p:nvSpPr>
          <p:cNvPr id="21541" name="Text Box 9"/>
          <p:cNvSpPr txBox="1">
            <a:spLocks noChangeArrowheads="1"/>
          </p:cNvSpPr>
          <p:nvPr/>
        </p:nvSpPr>
        <p:spPr bwMode="auto">
          <a:xfrm>
            <a:off x="685800" y="5410200"/>
            <a:ext cx="533400" cy="579438"/>
          </a:xfrm>
          <a:prstGeom prst="rect">
            <a:avLst/>
          </a:prstGeom>
          <a:noFill/>
          <a:ln w="9525">
            <a:noFill/>
            <a:miter lim="800000"/>
            <a:headEnd/>
            <a:tailEnd/>
          </a:ln>
        </p:spPr>
        <p:txBody>
          <a:bodyPr>
            <a:spAutoFit/>
          </a:bodyPr>
          <a:lstStyle/>
          <a:p>
            <a:pPr eaLnBrk="0" hangingPunct="0"/>
            <a:endParaRPr lang="en-US" altLang="en-US" sz="3200"/>
          </a:p>
        </p:txBody>
      </p:sp>
      <p:sp>
        <p:nvSpPr>
          <p:cNvPr id="21542" name="Text Box 12"/>
          <p:cNvSpPr txBox="1">
            <a:spLocks noChangeArrowheads="1"/>
          </p:cNvSpPr>
          <p:nvPr/>
        </p:nvSpPr>
        <p:spPr bwMode="auto">
          <a:xfrm>
            <a:off x="4876800" y="5334000"/>
            <a:ext cx="184150" cy="579438"/>
          </a:xfrm>
          <a:prstGeom prst="rect">
            <a:avLst/>
          </a:prstGeom>
          <a:noFill/>
          <a:ln w="9525">
            <a:noFill/>
            <a:miter lim="800000"/>
            <a:headEnd/>
            <a:tailEnd/>
          </a:ln>
        </p:spPr>
        <p:txBody>
          <a:bodyPr wrap="none">
            <a:spAutoFit/>
          </a:bodyPr>
          <a:lstStyle/>
          <a:p>
            <a:pPr eaLnBrk="0" hangingPunct="0"/>
            <a:endParaRPr lang="en-US" altLang="en-US" sz="3200"/>
          </a:p>
        </p:txBody>
      </p:sp>
      <p:sp>
        <p:nvSpPr>
          <p:cNvPr id="21543" name="Text Box 15"/>
          <p:cNvSpPr txBox="1">
            <a:spLocks noChangeArrowheads="1"/>
          </p:cNvSpPr>
          <p:nvPr/>
        </p:nvSpPr>
        <p:spPr bwMode="auto">
          <a:xfrm>
            <a:off x="609600" y="3886200"/>
            <a:ext cx="7467600" cy="457200"/>
          </a:xfrm>
          <a:prstGeom prst="rect">
            <a:avLst/>
          </a:prstGeom>
          <a:noFill/>
          <a:ln w="9525">
            <a:noFill/>
            <a:miter lim="800000"/>
            <a:headEnd/>
            <a:tailEnd/>
          </a:ln>
        </p:spPr>
        <p:txBody>
          <a:bodyPr>
            <a:spAutoFit/>
          </a:bodyPr>
          <a:lstStyle/>
          <a:p>
            <a:pPr eaLnBrk="0" hangingPunct="0">
              <a:spcBef>
                <a:spcPct val="50000"/>
              </a:spcBef>
            </a:pPr>
            <a:r>
              <a:rPr lang="en-US" altLang="en-US" dirty="0"/>
              <a:t>In a fixed cohort study </a:t>
            </a:r>
            <a:r>
              <a:rPr lang="en-US" altLang="en-US" dirty="0" smtClean="0"/>
              <a:t>with complete and equal follow-up</a:t>
            </a:r>
            <a:endParaRPr lang="en-US" altLang="en-US" dirty="0"/>
          </a:p>
        </p:txBody>
      </p:sp>
      <p:sp>
        <p:nvSpPr>
          <p:cNvPr id="11" name="Oval 5"/>
          <p:cNvSpPr>
            <a:spLocks noChangeArrowheads="1"/>
          </p:cNvSpPr>
          <p:nvPr/>
        </p:nvSpPr>
        <p:spPr bwMode="auto">
          <a:xfrm>
            <a:off x="5943600" y="1752600"/>
            <a:ext cx="1066800" cy="1447800"/>
          </a:xfrm>
          <a:prstGeom prst="ellipse">
            <a:avLst/>
          </a:prstGeom>
          <a:noFill/>
          <a:ln w="25400" algn="ctr">
            <a:solidFill>
              <a:srgbClr val="FF0000"/>
            </a:solidFill>
            <a:round/>
            <a:headEnd/>
            <a:tailEnd/>
          </a:ln>
        </p:spPr>
        <p:txBody>
          <a:bodyPr/>
          <a:lstStyle/>
          <a:p>
            <a:pPr eaLnBrk="0" hangingPunct="0"/>
            <a:endParaRPr lang="en-US"/>
          </a:p>
        </p:txBody>
      </p:sp>
      <p:sp>
        <p:nvSpPr>
          <p:cNvPr id="13" name="Oval 5"/>
          <p:cNvSpPr>
            <a:spLocks noChangeArrowheads="1"/>
          </p:cNvSpPr>
          <p:nvPr/>
        </p:nvSpPr>
        <p:spPr bwMode="auto">
          <a:xfrm>
            <a:off x="7086600" y="1752600"/>
            <a:ext cx="1066800" cy="1447800"/>
          </a:xfrm>
          <a:prstGeom prst="ellipse">
            <a:avLst/>
          </a:prstGeom>
          <a:noFill/>
          <a:ln w="25400" algn="ctr">
            <a:solidFill>
              <a:srgbClr val="FF0000"/>
            </a:solidFill>
            <a:round/>
            <a:headEnd/>
            <a:tailEnd/>
          </a:ln>
        </p:spPr>
        <p:txBody>
          <a:bodyPr/>
          <a:lstStyle/>
          <a:p>
            <a:pPr eaLnBrk="0" hangingPunct="0"/>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55" name="Rectangle 2"/>
          <p:cNvSpPr>
            <a:spLocks noGrp="1" noChangeArrowheads="1"/>
          </p:cNvSpPr>
          <p:nvPr>
            <p:ph type="title"/>
          </p:nvPr>
        </p:nvSpPr>
        <p:spPr>
          <a:xfrm>
            <a:off x="304800" y="304800"/>
            <a:ext cx="8763000" cy="1143000"/>
          </a:xfrm>
        </p:spPr>
        <p:txBody>
          <a:bodyPr/>
          <a:lstStyle/>
          <a:p>
            <a:r>
              <a:rPr lang="en-US" altLang="en-US" sz="3200" b="1" smtClean="0"/>
              <a:t>Capturing the events with a case-control design </a:t>
            </a:r>
          </a:p>
        </p:txBody>
      </p:sp>
      <p:sp>
        <p:nvSpPr>
          <p:cNvPr id="22556" name="Rectangle 3"/>
          <p:cNvSpPr>
            <a:spLocks noGrp="1" noChangeArrowheads="1"/>
          </p:cNvSpPr>
          <p:nvPr>
            <p:ph type="body" idx="1"/>
          </p:nvPr>
        </p:nvSpPr>
        <p:spPr>
          <a:xfrm>
            <a:off x="609600" y="1981200"/>
            <a:ext cx="7848600" cy="1905000"/>
          </a:xfrm>
        </p:spPr>
        <p:txBody>
          <a:bodyPr/>
          <a:lstStyle/>
          <a:p>
            <a:pPr>
              <a:buFontTx/>
              <a:buNone/>
            </a:pPr>
            <a:r>
              <a:rPr lang="en-US" altLang="en-US" sz="3600" smtClean="0"/>
              <a:t>From a well-defined study base:</a:t>
            </a:r>
          </a:p>
          <a:p>
            <a:pPr lvl="1"/>
            <a:r>
              <a:rPr lang="en-US" altLang="en-US" smtClean="0"/>
              <a:t>Capture all the incident cases (E) that arise, measure exposure.  Can then form the ratio </a:t>
            </a:r>
            <a:endParaRPr lang="en-US" altLang="en-US" sz="2400" smtClean="0"/>
          </a:p>
        </p:txBody>
      </p:sp>
      <p:graphicFrame>
        <p:nvGraphicFramePr>
          <p:cNvPr id="22554" name="Object 26"/>
          <p:cNvGraphicFramePr>
            <a:graphicFrameLocks noChangeAspect="1"/>
          </p:cNvGraphicFramePr>
          <p:nvPr/>
        </p:nvGraphicFramePr>
        <p:xfrm>
          <a:off x="4038600" y="3581400"/>
          <a:ext cx="847725" cy="1600200"/>
        </p:xfrm>
        <a:graphic>
          <a:graphicData uri="http://schemas.openxmlformats.org/presentationml/2006/ole">
            <mc:AlternateContent xmlns:mc="http://schemas.openxmlformats.org/markup-compatibility/2006">
              <mc:Choice xmlns:v="urn:schemas-microsoft-com:vml" Requires="v">
                <p:oleObj spid="_x0000_s22646" name="Equation" r:id="rId4" imgW="228501" imgH="431613" progId="Equation.3">
                  <p:embed/>
                </p:oleObj>
              </mc:Choice>
              <mc:Fallback>
                <p:oleObj name="Equation" r:id="rId4" imgW="228501" imgH="431613" progId="Equation.3">
                  <p:embed/>
                  <p:pic>
                    <p:nvPicPr>
                      <p:cNvPr id="0" name="Picture 2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3581400"/>
                        <a:ext cx="847725"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2557" name="Text Box 6"/>
          <p:cNvSpPr txBox="1">
            <a:spLocks noChangeArrowheads="1"/>
          </p:cNvSpPr>
          <p:nvPr/>
        </p:nvSpPr>
        <p:spPr bwMode="auto">
          <a:xfrm>
            <a:off x="1295400" y="5105400"/>
            <a:ext cx="6934200" cy="2014538"/>
          </a:xfrm>
          <a:prstGeom prst="rect">
            <a:avLst/>
          </a:prstGeom>
          <a:noFill/>
          <a:ln w="9525">
            <a:noFill/>
            <a:miter lim="800000"/>
            <a:headEnd/>
            <a:tailEnd/>
          </a:ln>
        </p:spPr>
        <p:txBody>
          <a:bodyPr>
            <a:spAutoFit/>
          </a:bodyPr>
          <a:lstStyle/>
          <a:p>
            <a:pPr lvl="1" eaLnBrk="0" hangingPunct="0">
              <a:buFont typeface="Times New Roman" pitchFamily="18" charset="0"/>
              <a:buChar char="–"/>
            </a:pPr>
            <a:r>
              <a:rPr lang="en-US" altLang="en-US" sz="2800"/>
              <a:t> Or a random sample of the cases will give the same ratio </a:t>
            </a:r>
          </a:p>
          <a:p>
            <a:pPr eaLnBrk="0" hangingPunct="0"/>
            <a:endParaRPr lang="en-US" altLang="en-US" sz="2800"/>
          </a:p>
          <a:p>
            <a:pPr eaLnBrk="0" hangingPunct="0">
              <a:spcBef>
                <a:spcPct val="50000"/>
              </a:spcBef>
            </a:pPr>
            <a:endParaRPr lang="en-US" altLang="en-US" sz="280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625" name="Object 73"/>
          <p:cNvGraphicFramePr>
            <a:graphicFrameLocks noChangeAspect="1"/>
          </p:cNvGraphicFramePr>
          <p:nvPr/>
        </p:nvGraphicFramePr>
        <p:xfrm>
          <a:off x="2667000" y="1066800"/>
          <a:ext cx="5319713" cy="2786063"/>
        </p:xfrm>
        <a:graphic>
          <a:graphicData uri="http://schemas.openxmlformats.org/presentationml/2006/ole">
            <mc:AlternateContent xmlns:mc="http://schemas.openxmlformats.org/markup-compatibility/2006">
              <mc:Choice xmlns:v="urn:schemas-microsoft-com:vml" Requires="v">
                <p:oleObj spid="_x0000_s23901" name="Equation" r:id="rId4" imgW="1600200" imgH="838200" progId="Equation.3">
                  <p:embed/>
                </p:oleObj>
              </mc:Choice>
              <mc:Fallback>
                <p:oleObj name="Equation" r:id="rId4" imgW="1600200" imgH="838200" progId="Equation.3">
                  <p:embed/>
                  <p:pic>
                    <p:nvPicPr>
                      <p:cNvPr id="0" name="Picture 7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67000" y="1066800"/>
                        <a:ext cx="5319713" cy="27860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628" name="Rectangle 3"/>
          <p:cNvSpPr>
            <a:spLocks noChangeArrowheads="1"/>
          </p:cNvSpPr>
          <p:nvPr/>
        </p:nvSpPr>
        <p:spPr bwMode="auto">
          <a:xfrm>
            <a:off x="609600" y="330200"/>
            <a:ext cx="7827963" cy="584200"/>
          </a:xfrm>
          <a:prstGeom prst="rect">
            <a:avLst/>
          </a:prstGeom>
          <a:noFill/>
          <a:ln w="9525">
            <a:noFill/>
            <a:miter lim="800000"/>
            <a:headEnd/>
            <a:tailEnd/>
          </a:ln>
        </p:spPr>
        <p:txBody>
          <a:bodyPr>
            <a:spAutoFit/>
          </a:bodyPr>
          <a:lstStyle/>
          <a:p>
            <a:pPr algn="ctr" eaLnBrk="0" hangingPunct="0"/>
            <a:r>
              <a:rPr lang="en-US" altLang="en-US" sz="3200" b="1"/>
              <a:t>Estimating risk ratio in a case-control study</a:t>
            </a:r>
          </a:p>
        </p:txBody>
      </p:sp>
      <p:sp>
        <p:nvSpPr>
          <p:cNvPr id="23629" name="Text Box 4"/>
          <p:cNvSpPr txBox="1">
            <a:spLocks noChangeArrowheads="1"/>
          </p:cNvSpPr>
          <p:nvPr/>
        </p:nvSpPr>
        <p:spPr bwMode="auto">
          <a:xfrm>
            <a:off x="381000" y="2209800"/>
            <a:ext cx="2106613" cy="579438"/>
          </a:xfrm>
          <a:prstGeom prst="rect">
            <a:avLst/>
          </a:prstGeom>
          <a:noFill/>
          <a:ln w="9525">
            <a:noFill/>
            <a:miter lim="800000"/>
            <a:headEnd/>
            <a:tailEnd/>
          </a:ln>
        </p:spPr>
        <p:txBody>
          <a:bodyPr wrap="none">
            <a:spAutoFit/>
          </a:bodyPr>
          <a:lstStyle/>
          <a:p>
            <a:pPr eaLnBrk="0" hangingPunct="0"/>
            <a:r>
              <a:rPr lang="en-US" altLang="en-US" sz="3200"/>
              <a:t>Risk ratio =</a:t>
            </a:r>
          </a:p>
        </p:txBody>
      </p:sp>
      <p:sp>
        <p:nvSpPr>
          <p:cNvPr id="23630" name="Text Box 5"/>
          <p:cNvSpPr txBox="1">
            <a:spLocks noChangeArrowheads="1"/>
          </p:cNvSpPr>
          <p:nvPr/>
        </p:nvSpPr>
        <p:spPr bwMode="auto">
          <a:xfrm>
            <a:off x="838200" y="4419600"/>
            <a:ext cx="184150" cy="457200"/>
          </a:xfrm>
          <a:prstGeom prst="rect">
            <a:avLst/>
          </a:prstGeom>
          <a:noFill/>
          <a:ln w="9525">
            <a:noFill/>
            <a:miter lim="800000"/>
            <a:headEnd/>
            <a:tailEnd/>
          </a:ln>
        </p:spPr>
        <p:txBody>
          <a:bodyPr wrap="none">
            <a:spAutoFit/>
          </a:bodyPr>
          <a:lstStyle/>
          <a:p>
            <a:pPr eaLnBrk="0" hangingPunct="0"/>
            <a:endParaRPr lang="en-US" altLang="en-US"/>
          </a:p>
        </p:txBody>
      </p:sp>
      <p:sp>
        <p:nvSpPr>
          <p:cNvPr id="23631" name="Text Box 6"/>
          <p:cNvSpPr txBox="1">
            <a:spLocks noChangeArrowheads="1"/>
          </p:cNvSpPr>
          <p:nvPr/>
        </p:nvSpPr>
        <p:spPr bwMode="auto">
          <a:xfrm>
            <a:off x="457200" y="4038600"/>
            <a:ext cx="6181725" cy="579438"/>
          </a:xfrm>
          <a:prstGeom prst="rect">
            <a:avLst/>
          </a:prstGeom>
          <a:noFill/>
          <a:ln w="9525">
            <a:noFill/>
            <a:miter lim="800000"/>
            <a:headEnd/>
            <a:tailEnd/>
          </a:ln>
        </p:spPr>
        <p:txBody>
          <a:bodyPr wrap="none">
            <a:spAutoFit/>
          </a:bodyPr>
          <a:lstStyle/>
          <a:p>
            <a:pPr eaLnBrk="0" hangingPunct="0"/>
            <a:r>
              <a:rPr lang="en-US" altLang="en-US" sz="3200"/>
              <a:t>So we have this ratio with the cases, </a:t>
            </a:r>
          </a:p>
        </p:txBody>
      </p:sp>
      <p:graphicFrame>
        <p:nvGraphicFramePr>
          <p:cNvPr id="23626" name="Object 74"/>
          <p:cNvGraphicFramePr>
            <a:graphicFrameLocks noChangeAspect="1"/>
          </p:cNvGraphicFramePr>
          <p:nvPr/>
        </p:nvGraphicFramePr>
        <p:xfrm>
          <a:off x="6629400" y="3581400"/>
          <a:ext cx="847725" cy="1600200"/>
        </p:xfrm>
        <a:graphic>
          <a:graphicData uri="http://schemas.openxmlformats.org/presentationml/2006/ole">
            <mc:AlternateContent xmlns:mc="http://schemas.openxmlformats.org/markup-compatibility/2006">
              <mc:Choice xmlns:v="urn:schemas-microsoft-com:vml" Requires="v">
                <p:oleObj spid="_x0000_s23902" name="Equation" r:id="rId6" imgW="228501" imgH="431613" progId="Equation.3">
                  <p:embed/>
                </p:oleObj>
              </mc:Choice>
              <mc:Fallback>
                <p:oleObj name="Equation" r:id="rId6" imgW="228501" imgH="431613" progId="Equation.3">
                  <p:embed/>
                  <p:pic>
                    <p:nvPicPr>
                      <p:cNvPr id="0" name="Picture 7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9400" y="3581400"/>
                        <a:ext cx="847725"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3632" name="Text Box 8"/>
          <p:cNvSpPr txBox="1">
            <a:spLocks noChangeArrowheads="1"/>
          </p:cNvSpPr>
          <p:nvPr/>
        </p:nvSpPr>
        <p:spPr bwMode="auto">
          <a:xfrm>
            <a:off x="609600" y="5562600"/>
            <a:ext cx="381000" cy="457200"/>
          </a:xfrm>
          <a:prstGeom prst="rect">
            <a:avLst/>
          </a:prstGeom>
          <a:noFill/>
          <a:ln w="9525">
            <a:noFill/>
            <a:miter lim="800000"/>
            <a:headEnd/>
            <a:tailEnd/>
          </a:ln>
        </p:spPr>
        <p:txBody>
          <a:bodyPr>
            <a:spAutoFit/>
          </a:bodyPr>
          <a:lstStyle/>
          <a:p>
            <a:pPr eaLnBrk="0" hangingPunct="0">
              <a:spcBef>
                <a:spcPct val="50000"/>
              </a:spcBef>
            </a:pPr>
            <a:endParaRPr lang="en-US" altLang="en-US"/>
          </a:p>
        </p:txBody>
      </p:sp>
      <p:sp>
        <p:nvSpPr>
          <p:cNvPr id="23633" name="Text Box 9"/>
          <p:cNvSpPr txBox="1">
            <a:spLocks noChangeArrowheads="1"/>
          </p:cNvSpPr>
          <p:nvPr/>
        </p:nvSpPr>
        <p:spPr bwMode="auto">
          <a:xfrm>
            <a:off x="685800" y="5410200"/>
            <a:ext cx="533400" cy="579438"/>
          </a:xfrm>
          <a:prstGeom prst="rect">
            <a:avLst/>
          </a:prstGeom>
          <a:noFill/>
          <a:ln w="9525">
            <a:noFill/>
            <a:miter lim="800000"/>
            <a:headEnd/>
            <a:tailEnd/>
          </a:ln>
        </p:spPr>
        <p:txBody>
          <a:bodyPr>
            <a:spAutoFit/>
          </a:bodyPr>
          <a:lstStyle/>
          <a:p>
            <a:pPr eaLnBrk="0" hangingPunct="0"/>
            <a:endParaRPr lang="en-US" altLang="en-US" sz="3200"/>
          </a:p>
        </p:txBody>
      </p:sp>
      <p:sp>
        <p:nvSpPr>
          <p:cNvPr id="23634" name="Text Box 10"/>
          <p:cNvSpPr txBox="1">
            <a:spLocks noChangeArrowheads="1"/>
          </p:cNvSpPr>
          <p:nvPr/>
        </p:nvSpPr>
        <p:spPr bwMode="auto">
          <a:xfrm>
            <a:off x="304800" y="5334000"/>
            <a:ext cx="7129463" cy="579438"/>
          </a:xfrm>
          <a:prstGeom prst="rect">
            <a:avLst/>
          </a:prstGeom>
          <a:noFill/>
          <a:ln w="9525">
            <a:noFill/>
            <a:miter lim="800000"/>
            <a:headEnd/>
            <a:tailEnd/>
          </a:ln>
        </p:spPr>
        <p:txBody>
          <a:bodyPr wrap="none">
            <a:spAutoFit/>
          </a:bodyPr>
          <a:lstStyle/>
          <a:p>
            <a:pPr eaLnBrk="0" hangingPunct="0"/>
            <a:r>
              <a:rPr lang="en-US" altLang="en-US" sz="3200"/>
              <a:t>Now we just need an estimate of this ratio </a:t>
            </a:r>
          </a:p>
        </p:txBody>
      </p:sp>
      <p:graphicFrame>
        <p:nvGraphicFramePr>
          <p:cNvPr id="23627" name="Object 75"/>
          <p:cNvGraphicFramePr>
            <a:graphicFrameLocks noChangeAspect="1"/>
          </p:cNvGraphicFramePr>
          <p:nvPr/>
        </p:nvGraphicFramePr>
        <p:xfrm>
          <a:off x="7620000" y="4876800"/>
          <a:ext cx="896938" cy="1524000"/>
        </p:xfrm>
        <a:graphic>
          <a:graphicData uri="http://schemas.openxmlformats.org/presentationml/2006/ole">
            <mc:AlternateContent xmlns:mc="http://schemas.openxmlformats.org/markup-compatibility/2006">
              <mc:Choice xmlns:v="urn:schemas-microsoft-com:vml" Requires="v">
                <p:oleObj spid="_x0000_s23903" name="Equation" r:id="rId8" imgW="253890" imgH="431613" progId="Equation.3">
                  <p:embed/>
                </p:oleObj>
              </mc:Choice>
              <mc:Fallback>
                <p:oleObj name="Equation" r:id="rId8" imgW="253890" imgH="431613" progId="Equation.3">
                  <p:embed/>
                  <p:pic>
                    <p:nvPicPr>
                      <p:cNvPr id="0" name="Picture 7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20000" y="4876800"/>
                        <a:ext cx="896938"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3635" name="Text Box 12"/>
          <p:cNvSpPr txBox="1">
            <a:spLocks noChangeArrowheads="1"/>
          </p:cNvSpPr>
          <p:nvPr/>
        </p:nvSpPr>
        <p:spPr bwMode="auto">
          <a:xfrm>
            <a:off x="4876800" y="5334000"/>
            <a:ext cx="184150" cy="579438"/>
          </a:xfrm>
          <a:prstGeom prst="rect">
            <a:avLst/>
          </a:prstGeom>
          <a:noFill/>
          <a:ln w="9525">
            <a:noFill/>
            <a:miter lim="800000"/>
            <a:headEnd/>
            <a:tailEnd/>
          </a:ln>
        </p:spPr>
        <p:txBody>
          <a:bodyPr wrap="none">
            <a:spAutoFit/>
          </a:bodyPr>
          <a:lstStyle/>
          <a:p>
            <a:pPr eaLnBrk="0" hangingPunct="0"/>
            <a:endParaRPr lang="en-US" altLang="en-US" sz="32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Rectangle 2"/>
          <p:cNvSpPr>
            <a:spLocks noGrp="1" noChangeArrowheads="1"/>
          </p:cNvSpPr>
          <p:nvPr>
            <p:ph type="title"/>
          </p:nvPr>
        </p:nvSpPr>
        <p:spPr>
          <a:xfrm>
            <a:off x="685800" y="228600"/>
            <a:ext cx="7772400" cy="1143000"/>
          </a:xfrm>
        </p:spPr>
        <p:txBody>
          <a:bodyPr/>
          <a:lstStyle/>
          <a:p>
            <a:r>
              <a:rPr lang="en-US" altLang="en-US" sz="3600" b="1" smtClean="0"/>
              <a:t>How to measure disease association in case-control designs?</a:t>
            </a:r>
          </a:p>
        </p:txBody>
      </p:sp>
      <p:sp>
        <p:nvSpPr>
          <p:cNvPr id="62466" name="Rectangle 3"/>
          <p:cNvSpPr>
            <a:spLocks noGrp="1" noChangeArrowheads="1"/>
          </p:cNvSpPr>
          <p:nvPr>
            <p:ph type="body" idx="1"/>
          </p:nvPr>
        </p:nvSpPr>
        <p:spPr>
          <a:xfrm>
            <a:off x="152400" y="1600200"/>
            <a:ext cx="8915400" cy="3505200"/>
          </a:xfrm>
        </p:spPr>
        <p:txBody>
          <a:bodyPr/>
          <a:lstStyle/>
          <a:p>
            <a:r>
              <a:rPr lang="en-US" altLang="en-US" smtClean="0"/>
              <a:t>In cross-sectional or cohort study, we compare the occurrence of disease in exposed vs unexposed</a:t>
            </a:r>
          </a:p>
          <a:p>
            <a:pPr lvl="1"/>
            <a:r>
              <a:rPr lang="en-US" altLang="en-US" smtClean="0"/>
              <a:t>Most intuitive approach to evaluating causal effect of the exposure</a:t>
            </a:r>
          </a:p>
          <a:p>
            <a:pPr>
              <a:spcBef>
                <a:spcPct val="40000"/>
              </a:spcBef>
            </a:pPr>
            <a:endParaRPr lang="en-US" altLang="en-US" sz="1200" smtClean="0"/>
          </a:p>
          <a:p>
            <a:pPr>
              <a:spcBef>
                <a:spcPct val="40000"/>
              </a:spcBef>
            </a:pPr>
            <a:r>
              <a:rPr lang="en-US" altLang="en-US" smtClean="0"/>
              <a:t>In case-control design, we can’t do this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5" name="Rectangle 2"/>
          <p:cNvSpPr>
            <a:spLocks noChangeArrowheads="1"/>
          </p:cNvSpPr>
          <p:nvPr/>
        </p:nvSpPr>
        <p:spPr bwMode="auto">
          <a:xfrm>
            <a:off x="1371600" y="2514600"/>
            <a:ext cx="4572000" cy="3886200"/>
          </a:xfrm>
          <a:prstGeom prst="rect">
            <a:avLst/>
          </a:prstGeom>
          <a:noFill/>
          <a:ln w="9525">
            <a:solidFill>
              <a:schemeClr val="tx1"/>
            </a:solidFill>
            <a:miter lim="800000"/>
            <a:headEnd/>
            <a:tailEnd/>
          </a:ln>
        </p:spPr>
        <p:txBody>
          <a:bodyPr wrap="none" anchor="ctr"/>
          <a:lstStyle/>
          <a:p>
            <a:pPr eaLnBrk="0" hangingPunct="0"/>
            <a:endParaRPr lang="en-US" altLang="en-US"/>
          </a:p>
        </p:txBody>
      </p:sp>
      <p:sp>
        <p:nvSpPr>
          <p:cNvPr id="67586" name="Text Box 3"/>
          <p:cNvSpPr txBox="1">
            <a:spLocks noChangeArrowheads="1"/>
          </p:cNvSpPr>
          <p:nvPr/>
        </p:nvSpPr>
        <p:spPr bwMode="auto">
          <a:xfrm>
            <a:off x="990600" y="304800"/>
            <a:ext cx="7239000" cy="579438"/>
          </a:xfrm>
          <a:prstGeom prst="rect">
            <a:avLst/>
          </a:prstGeom>
          <a:noFill/>
          <a:ln w="9525">
            <a:noFill/>
            <a:miter lim="800000"/>
            <a:headEnd/>
            <a:tailEnd/>
          </a:ln>
        </p:spPr>
        <p:txBody>
          <a:bodyPr>
            <a:spAutoFit/>
          </a:bodyPr>
          <a:lstStyle/>
          <a:p>
            <a:pPr eaLnBrk="0" hangingPunct="0"/>
            <a:r>
              <a:rPr lang="en-US" altLang="en-US" sz="3200" b="1" dirty="0"/>
              <a:t>Notation in a 2x2 table of a cohort study</a:t>
            </a:r>
            <a:endParaRPr lang="en-US" altLang="en-US" sz="2800" dirty="0"/>
          </a:p>
        </p:txBody>
      </p:sp>
      <p:sp>
        <p:nvSpPr>
          <p:cNvPr id="67587" name="Text Box 4"/>
          <p:cNvSpPr txBox="1">
            <a:spLocks noChangeArrowheads="1"/>
          </p:cNvSpPr>
          <p:nvPr/>
        </p:nvSpPr>
        <p:spPr bwMode="auto">
          <a:xfrm>
            <a:off x="2133600" y="19812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67588" name="Text Box 5"/>
          <p:cNvSpPr txBox="1">
            <a:spLocks noChangeArrowheads="1"/>
          </p:cNvSpPr>
          <p:nvPr/>
        </p:nvSpPr>
        <p:spPr bwMode="auto">
          <a:xfrm>
            <a:off x="4114800" y="19812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67589" name="Text Box 6"/>
          <p:cNvSpPr txBox="1">
            <a:spLocks noChangeArrowheads="1"/>
          </p:cNvSpPr>
          <p:nvPr/>
        </p:nvSpPr>
        <p:spPr bwMode="auto">
          <a:xfrm rot="-5397717">
            <a:off x="-134144" y="4171157"/>
            <a:ext cx="1335087" cy="457200"/>
          </a:xfrm>
          <a:prstGeom prst="rect">
            <a:avLst/>
          </a:prstGeom>
          <a:noFill/>
          <a:ln w="9525">
            <a:noFill/>
            <a:miter lim="800000"/>
            <a:headEnd/>
            <a:tailEnd/>
          </a:ln>
        </p:spPr>
        <p:txBody>
          <a:bodyPr wrap="none">
            <a:spAutoFit/>
          </a:bodyPr>
          <a:lstStyle/>
          <a:p>
            <a:pPr eaLnBrk="0" hangingPunct="0"/>
            <a:r>
              <a:rPr lang="en-US" altLang="en-US"/>
              <a:t>Exposure</a:t>
            </a:r>
          </a:p>
        </p:txBody>
      </p:sp>
      <p:sp>
        <p:nvSpPr>
          <p:cNvPr id="67590" name="Text Box 7"/>
          <p:cNvSpPr txBox="1">
            <a:spLocks noChangeArrowheads="1"/>
          </p:cNvSpPr>
          <p:nvPr/>
        </p:nvSpPr>
        <p:spPr bwMode="auto">
          <a:xfrm>
            <a:off x="685800" y="31242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67591" name="Text Box 8"/>
          <p:cNvSpPr txBox="1">
            <a:spLocks noChangeArrowheads="1"/>
          </p:cNvSpPr>
          <p:nvPr/>
        </p:nvSpPr>
        <p:spPr bwMode="auto">
          <a:xfrm>
            <a:off x="685800" y="52578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67592" name="Line 9"/>
          <p:cNvSpPr>
            <a:spLocks noChangeShapeType="1"/>
          </p:cNvSpPr>
          <p:nvPr/>
        </p:nvSpPr>
        <p:spPr bwMode="auto">
          <a:xfrm>
            <a:off x="3505200" y="2438400"/>
            <a:ext cx="0" cy="3886200"/>
          </a:xfrm>
          <a:prstGeom prst="line">
            <a:avLst/>
          </a:prstGeom>
          <a:noFill/>
          <a:ln w="9525">
            <a:solidFill>
              <a:schemeClr val="tx1"/>
            </a:solidFill>
            <a:round/>
            <a:headEnd/>
            <a:tailEnd/>
          </a:ln>
        </p:spPr>
        <p:txBody>
          <a:bodyPr wrap="none" anchor="ctr"/>
          <a:lstStyle/>
          <a:p>
            <a:endParaRPr lang="en-US"/>
          </a:p>
        </p:txBody>
      </p:sp>
      <p:sp>
        <p:nvSpPr>
          <p:cNvPr id="67593" name="Line 10"/>
          <p:cNvSpPr>
            <a:spLocks noChangeShapeType="1"/>
          </p:cNvSpPr>
          <p:nvPr/>
        </p:nvSpPr>
        <p:spPr bwMode="auto">
          <a:xfrm>
            <a:off x="1371600" y="4419600"/>
            <a:ext cx="4572000" cy="0"/>
          </a:xfrm>
          <a:prstGeom prst="line">
            <a:avLst/>
          </a:prstGeom>
          <a:noFill/>
          <a:ln w="9525">
            <a:solidFill>
              <a:schemeClr val="tx1"/>
            </a:solidFill>
            <a:round/>
            <a:headEnd/>
            <a:tailEnd/>
          </a:ln>
        </p:spPr>
        <p:txBody>
          <a:bodyPr wrap="none" anchor="ctr"/>
          <a:lstStyle/>
          <a:p>
            <a:endParaRPr lang="en-US"/>
          </a:p>
        </p:txBody>
      </p:sp>
      <p:sp>
        <p:nvSpPr>
          <p:cNvPr id="67594" name="Text Box 11"/>
          <p:cNvSpPr txBox="1">
            <a:spLocks noChangeArrowheads="1"/>
          </p:cNvSpPr>
          <p:nvPr/>
        </p:nvSpPr>
        <p:spPr bwMode="auto">
          <a:xfrm>
            <a:off x="1828800" y="3048000"/>
            <a:ext cx="615950" cy="641350"/>
          </a:xfrm>
          <a:prstGeom prst="rect">
            <a:avLst/>
          </a:prstGeom>
          <a:noFill/>
          <a:ln w="9525">
            <a:noFill/>
            <a:miter lim="800000"/>
            <a:headEnd/>
            <a:tailEnd/>
          </a:ln>
        </p:spPr>
        <p:txBody>
          <a:bodyPr wrap="none">
            <a:spAutoFit/>
          </a:bodyPr>
          <a:lstStyle/>
          <a:p>
            <a:pPr eaLnBrk="0" hangingPunct="0"/>
            <a:r>
              <a:rPr lang="en-US" altLang="en-US" sz="3600"/>
              <a:t>E</a:t>
            </a:r>
            <a:r>
              <a:rPr lang="en-US" altLang="en-US" sz="3600" baseline="-25000"/>
              <a:t>1</a:t>
            </a:r>
          </a:p>
        </p:txBody>
      </p:sp>
      <p:sp>
        <p:nvSpPr>
          <p:cNvPr id="67595" name="Rectangle 12"/>
          <p:cNvSpPr>
            <a:spLocks noChangeArrowheads="1"/>
          </p:cNvSpPr>
          <p:nvPr/>
        </p:nvSpPr>
        <p:spPr bwMode="auto">
          <a:xfrm>
            <a:off x="6172200" y="3276600"/>
            <a:ext cx="781050" cy="641350"/>
          </a:xfrm>
          <a:prstGeom prst="rect">
            <a:avLst/>
          </a:prstGeom>
          <a:noFill/>
          <a:ln w="9525">
            <a:noFill/>
            <a:miter lim="800000"/>
            <a:headEnd/>
            <a:tailEnd/>
          </a:ln>
        </p:spPr>
        <p:txBody>
          <a:bodyPr wrap="none">
            <a:spAutoFit/>
          </a:bodyPr>
          <a:lstStyle/>
          <a:p>
            <a:pPr eaLnBrk="0" hangingPunct="0"/>
            <a:r>
              <a:rPr lang="en-US" altLang="en-US" sz="3600">
                <a:solidFill>
                  <a:srgbClr val="FF0000"/>
                </a:solidFill>
              </a:rPr>
              <a:t> N</a:t>
            </a:r>
            <a:r>
              <a:rPr lang="en-US" altLang="en-US" sz="3600" baseline="-25000">
                <a:solidFill>
                  <a:srgbClr val="FF0000"/>
                </a:solidFill>
              </a:rPr>
              <a:t>1</a:t>
            </a:r>
          </a:p>
        </p:txBody>
      </p:sp>
      <p:sp>
        <p:nvSpPr>
          <p:cNvPr id="67596" name="Rectangle 13"/>
          <p:cNvSpPr>
            <a:spLocks noChangeArrowheads="1"/>
          </p:cNvSpPr>
          <p:nvPr/>
        </p:nvSpPr>
        <p:spPr bwMode="auto">
          <a:xfrm>
            <a:off x="1752600" y="5181600"/>
            <a:ext cx="615950" cy="641350"/>
          </a:xfrm>
          <a:prstGeom prst="rect">
            <a:avLst/>
          </a:prstGeom>
          <a:noFill/>
          <a:ln w="9525">
            <a:noFill/>
            <a:miter lim="800000"/>
            <a:headEnd/>
            <a:tailEnd/>
          </a:ln>
        </p:spPr>
        <p:txBody>
          <a:bodyPr wrap="none">
            <a:spAutoFit/>
          </a:bodyPr>
          <a:lstStyle/>
          <a:p>
            <a:pPr eaLnBrk="0" hangingPunct="0"/>
            <a:r>
              <a:rPr lang="en-US" altLang="en-US" sz="3600"/>
              <a:t>E</a:t>
            </a:r>
            <a:r>
              <a:rPr lang="en-US" altLang="en-US" sz="3600" baseline="-25000"/>
              <a:t>0</a:t>
            </a:r>
          </a:p>
        </p:txBody>
      </p:sp>
      <p:sp>
        <p:nvSpPr>
          <p:cNvPr id="67597" name="Text Box 14"/>
          <p:cNvSpPr txBox="1">
            <a:spLocks noChangeArrowheads="1"/>
          </p:cNvSpPr>
          <p:nvPr/>
        </p:nvSpPr>
        <p:spPr bwMode="auto">
          <a:xfrm>
            <a:off x="7391400" y="4264025"/>
            <a:ext cx="336550" cy="457200"/>
          </a:xfrm>
          <a:prstGeom prst="rect">
            <a:avLst/>
          </a:prstGeom>
          <a:noFill/>
          <a:ln w="9525">
            <a:noFill/>
            <a:miter lim="800000"/>
            <a:headEnd/>
            <a:tailEnd/>
          </a:ln>
        </p:spPr>
        <p:txBody>
          <a:bodyPr wrap="none">
            <a:spAutoFit/>
          </a:bodyPr>
          <a:lstStyle/>
          <a:p>
            <a:pPr eaLnBrk="0" hangingPunct="0"/>
            <a:r>
              <a:rPr lang="en-US" altLang="en-US"/>
              <a:t>  </a:t>
            </a:r>
          </a:p>
        </p:txBody>
      </p:sp>
      <p:sp>
        <p:nvSpPr>
          <p:cNvPr id="67598" name="Rectangle 15"/>
          <p:cNvSpPr>
            <a:spLocks noChangeArrowheads="1"/>
          </p:cNvSpPr>
          <p:nvPr/>
        </p:nvSpPr>
        <p:spPr bwMode="auto">
          <a:xfrm>
            <a:off x="3429000" y="2422525"/>
            <a:ext cx="184150" cy="641350"/>
          </a:xfrm>
          <a:prstGeom prst="rect">
            <a:avLst/>
          </a:prstGeom>
          <a:noFill/>
          <a:ln w="9525">
            <a:noFill/>
            <a:miter lim="800000"/>
            <a:headEnd/>
            <a:tailEnd/>
          </a:ln>
        </p:spPr>
        <p:txBody>
          <a:bodyPr wrap="none">
            <a:spAutoFit/>
          </a:bodyPr>
          <a:lstStyle/>
          <a:p>
            <a:pPr eaLnBrk="0" hangingPunct="0"/>
            <a:endParaRPr lang="en-US" altLang="en-US" sz="3600" b="1"/>
          </a:p>
        </p:txBody>
      </p:sp>
      <p:sp>
        <p:nvSpPr>
          <p:cNvPr id="67599" name="Text Box 16"/>
          <p:cNvSpPr txBox="1">
            <a:spLocks noChangeArrowheads="1"/>
          </p:cNvSpPr>
          <p:nvPr/>
        </p:nvSpPr>
        <p:spPr bwMode="auto">
          <a:xfrm>
            <a:off x="6248400" y="5181600"/>
            <a:ext cx="666750" cy="641350"/>
          </a:xfrm>
          <a:prstGeom prst="rect">
            <a:avLst/>
          </a:prstGeom>
          <a:noFill/>
          <a:ln w="9525">
            <a:noFill/>
            <a:miter lim="800000"/>
            <a:headEnd/>
            <a:tailEnd/>
          </a:ln>
        </p:spPr>
        <p:txBody>
          <a:bodyPr wrap="none">
            <a:spAutoFit/>
          </a:bodyPr>
          <a:lstStyle/>
          <a:p>
            <a:pPr eaLnBrk="0" hangingPunct="0"/>
            <a:r>
              <a:rPr lang="en-US" altLang="en-US" sz="3600">
                <a:solidFill>
                  <a:srgbClr val="FF0000"/>
                </a:solidFill>
              </a:rPr>
              <a:t>N</a:t>
            </a:r>
            <a:r>
              <a:rPr lang="en-US" altLang="en-US" sz="3600" baseline="-25000">
                <a:solidFill>
                  <a:srgbClr val="FF0000"/>
                </a:solidFill>
              </a:rPr>
              <a:t>0</a:t>
            </a:r>
          </a:p>
        </p:txBody>
      </p:sp>
      <p:sp>
        <p:nvSpPr>
          <p:cNvPr id="67600" name="Text Box 17"/>
          <p:cNvSpPr txBox="1">
            <a:spLocks noChangeArrowheads="1"/>
          </p:cNvSpPr>
          <p:nvPr/>
        </p:nvSpPr>
        <p:spPr bwMode="auto">
          <a:xfrm>
            <a:off x="2057400" y="5867400"/>
            <a:ext cx="184150" cy="457200"/>
          </a:xfrm>
          <a:prstGeom prst="rect">
            <a:avLst/>
          </a:prstGeom>
          <a:noFill/>
          <a:ln w="9525">
            <a:noFill/>
            <a:miter lim="800000"/>
            <a:headEnd/>
            <a:tailEnd/>
          </a:ln>
        </p:spPr>
        <p:txBody>
          <a:bodyPr wrap="none">
            <a:spAutoFit/>
          </a:bodyPr>
          <a:lstStyle/>
          <a:p>
            <a:pPr eaLnBrk="0" hangingPunct="0"/>
            <a:endParaRPr lang="en-US" altLang="en-US"/>
          </a:p>
        </p:txBody>
      </p:sp>
      <p:sp>
        <p:nvSpPr>
          <p:cNvPr id="67601" name="Text Box 18"/>
          <p:cNvSpPr txBox="1">
            <a:spLocks noChangeArrowheads="1"/>
          </p:cNvSpPr>
          <p:nvPr/>
        </p:nvSpPr>
        <p:spPr bwMode="auto">
          <a:xfrm>
            <a:off x="2590800" y="1447800"/>
            <a:ext cx="1600200" cy="457200"/>
          </a:xfrm>
          <a:prstGeom prst="rect">
            <a:avLst/>
          </a:prstGeom>
          <a:noFill/>
          <a:ln w="9525">
            <a:noFill/>
            <a:miter lim="800000"/>
            <a:headEnd/>
            <a:tailEnd/>
          </a:ln>
        </p:spPr>
        <p:txBody>
          <a:bodyPr>
            <a:spAutoFit/>
          </a:bodyPr>
          <a:lstStyle/>
          <a:p>
            <a:pPr eaLnBrk="0" hangingPunct="0">
              <a:spcBef>
                <a:spcPct val="50000"/>
              </a:spcBef>
            </a:pPr>
            <a:r>
              <a:rPr lang="en-US" altLang="en-US"/>
              <a:t>Disease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27" name="Rectangle 2"/>
          <p:cNvSpPr>
            <a:spLocks noGrp="1" noChangeArrowheads="1"/>
          </p:cNvSpPr>
          <p:nvPr>
            <p:ph type="title"/>
          </p:nvPr>
        </p:nvSpPr>
        <p:spPr>
          <a:xfrm>
            <a:off x="685800" y="228600"/>
            <a:ext cx="7772400" cy="1143000"/>
          </a:xfrm>
        </p:spPr>
        <p:txBody>
          <a:bodyPr/>
          <a:lstStyle/>
          <a:p>
            <a:r>
              <a:rPr lang="en-US" altLang="en-US" sz="3200" b="1" dirty="0" smtClean="0"/>
              <a:t>Estimating exposure in the baseline cohort</a:t>
            </a:r>
          </a:p>
        </p:txBody>
      </p:sp>
      <p:sp>
        <p:nvSpPr>
          <p:cNvPr id="25628" name="Rectangle 3"/>
          <p:cNvSpPr>
            <a:spLocks noGrp="1" noChangeArrowheads="1"/>
          </p:cNvSpPr>
          <p:nvPr>
            <p:ph type="body" idx="1"/>
          </p:nvPr>
        </p:nvSpPr>
        <p:spPr>
          <a:xfrm>
            <a:off x="3048000" y="1981200"/>
            <a:ext cx="6096000" cy="1600200"/>
          </a:xfrm>
        </p:spPr>
        <p:txBody>
          <a:bodyPr/>
          <a:lstStyle/>
          <a:p>
            <a:pPr>
              <a:lnSpc>
                <a:spcPct val="90000"/>
              </a:lnSpc>
            </a:pPr>
            <a:r>
              <a:rPr lang="en-US" altLang="en-US" sz="3600" smtClean="0"/>
              <a:t>This is the ratio of unexposed and exposed in the study at baseline (time 0).  </a:t>
            </a:r>
            <a:endParaRPr lang="en-US" altLang="en-US" sz="3600" b="1" smtClean="0"/>
          </a:p>
        </p:txBody>
      </p:sp>
      <p:graphicFrame>
        <p:nvGraphicFramePr>
          <p:cNvPr id="25626" name="Object 26"/>
          <p:cNvGraphicFramePr>
            <a:graphicFrameLocks noChangeAspect="1"/>
          </p:cNvGraphicFramePr>
          <p:nvPr/>
        </p:nvGraphicFramePr>
        <p:xfrm>
          <a:off x="1447800" y="1676400"/>
          <a:ext cx="942975" cy="1600200"/>
        </p:xfrm>
        <a:graphic>
          <a:graphicData uri="http://schemas.openxmlformats.org/presentationml/2006/ole">
            <mc:AlternateContent xmlns:mc="http://schemas.openxmlformats.org/markup-compatibility/2006">
              <mc:Choice xmlns:v="urn:schemas-microsoft-com:vml" Requires="v">
                <p:oleObj spid="_x0000_s25719" name="Equation" r:id="rId4" imgW="253890" imgH="431613" progId="Equation.3">
                  <p:embed/>
                </p:oleObj>
              </mc:Choice>
              <mc:Fallback>
                <p:oleObj name="Equation" r:id="rId4" imgW="253890" imgH="431613" progId="Equation.3">
                  <p:embed/>
                  <p:pic>
                    <p:nvPicPr>
                      <p:cNvPr id="0" name="Picture 2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447800" y="1676400"/>
                        <a:ext cx="942975"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5629" name="Text Box 7"/>
          <p:cNvSpPr txBox="1">
            <a:spLocks noChangeArrowheads="1"/>
          </p:cNvSpPr>
          <p:nvPr/>
        </p:nvSpPr>
        <p:spPr bwMode="auto">
          <a:xfrm>
            <a:off x="457200" y="4191000"/>
            <a:ext cx="7924800" cy="1190625"/>
          </a:xfrm>
          <a:prstGeom prst="rect">
            <a:avLst/>
          </a:prstGeom>
          <a:noFill/>
          <a:ln w="9525">
            <a:noFill/>
            <a:miter lim="800000"/>
            <a:headEnd/>
            <a:tailEnd/>
          </a:ln>
        </p:spPr>
        <p:txBody>
          <a:bodyPr>
            <a:spAutoFit/>
          </a:bodyPr>
          <a:lstStyle/>
          <a:p>
            <a:pPr eaLnBrk="0" hangingPunct="0">
              <a:spcBef>
                <a:spcPct val="50000"/>
              </a:spcBef>
              <a:buFontTx/>
              <a:buChar char="•"/>
            </a:pPr>
            <a:r>
              <a:rPr lang="en-US" altLang="en-US" sz="3600"/>
              <a:t> Obtain unbiased estimate of this ratio by taking a </a:t>
            </a:r>
            <a:r>
              <a:rPr lang="en-US" altLang="en-US" sz="3600" i="1"/>
              <a:t>sample</a:t>
            </a:r>
            <a:r>
              <a:rPr lang="en-US" altLang="en-US" sz="3600"/>
              <a:t> of the study at baseline.</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26"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2724"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pPr eaLnBrk="0" hangingPunct="0"/>
            <a:r>
              <a:rPr lang="en-US">
                <a:latin typeface="Calibri" pitchFamily="34" charset="0"/>
              </a:rPr>
              <a:t>CE</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2730"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pPr eaLnBrk="0" hangingPunct="0"/>
            <a:r>
              <a:rPr lang="en-US">
                <a:latin typeface="Calibri" pitchFamily="34" charset="0"/>
              </a:rPr>
              <a:t>Cases</a:t>
            </a:r>
          </a:p>
        </p:txBody>
      </p:sp>
      <p:cxnSp>
        <p:nvCxnSpPr>
          <p:cNvPr id="50" name="Shape 49"/>
          <p:cNvCxnSpPr>
            <a:endCxn id="72730" idx="0"/>
          </p:cNvCxnSpPr>
          <p:nvPr/>
        </p:nvCxnSpPr>
        <p:spPr>
          <a:xfrm>
            <a:off x="7772400" y="16002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72732" name="TextBox 54"/>
          <p:cNvSpPr txBox="1">
            <a:spLocks noChangeArrowheads="1"/>
          </p:cNvSpPr>
          <p:nvPr/>
        </p:nvSpPr>
        <p:spPr bwMode="auto">
          <a:xfrm>
            <a:off x="7924800" y="6096000"/>
            <a:ext cx="966788" cy="369888"/>
          </a:xfrm>
          <a:prstGeom prst="rect">
            <a:avLst/>
          </a:prstGeom>
          <a:noFill/>
          <a:ln w="9525">
            <a:noFill/>
            <a:miter lim="800000"/>
            <a:headEnd/>
            <a:tailEnd/>
          </a:ln>
        </p:spPr>
        <p:txBody>
          <a:bodyPr wrap="none">
            <a:spAutoFit/>
          </a:bodyPr>
          <a:lstStyle/>
          <a:p>
            <a:pPr eaLnBrk="0" hangingPunct="0"/>
            <a:r>
              <a:rPr lang="en-US">
                <a:latin typeface="Calibri" pitchFamily="34" charset="0"/>
              </a:rPr>
              <a:t>Controls</a:t>
            </a:r>
          </a:p>
        </p:txBody>
      </p:sp>
      <p:cxnSp>
        <p:nvCxnSpPr>
          <p:cNvPr id="59" name="Shape 58"/>
          <p:cNvCxnSpPr>
            <a:stCxn id="56" idx="2"/>
          </p:cNvCxnSpPr>
          <p:nvPr/>
        </p:nvCxnSpPr>
        <p:spPr>
          <a:xfrm rot="16200000" flipH="1">
            <a:off x="4019550" y="2419350"/>
            <a:ext cx="1104900" cy="65532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56" name="Rectangle 55"/>
          <p:cNvSpPr/>
          <p:nvPr/>
        </p:nvSpPr>
        <p:spPr>
          <a:xfrm>
            <a:off x="1181100" y="3086100"/>
            <a:ext cx="228600" cy="20574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cxnSp>
        <p:nvCxnSpPr>
          <p:cNvPr id="62" name="Straight Arrow Connector 61"/>
          <p:cNvCxnSpPr/>
          <p:nvPr/>
        </p:nvCxnSpPr>
        <p:spPr>
          <a:xfrm>
            <a:off x="1219200" y="6477000"/>
            <a:ext cx="6172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2736" name="TextBox 75"/>
          <p:cNvSpPr txBox="1">
            <a:spLocks noChangeArrowheads="1"/>
          </p:cNvSpPr>
          <p:nvPr/>
        </p:nvSpPr>
        <p:spPr bwMode="auto">
          <a:xfrm>
            <a:off x="3733800" y="6400800"/>
            <a:ext cx="649288" cy="369888"/>
          </a:xfrm>
          <a:prstGeom prst="rect">
            <a:avLst/>
          </a:prstGeom>
          <a:noFill/>
          <a:ln w="9525">
            <a:noFill/>
            <a:miter lim="800000"/>
            <a:headEnd/>
            <a:tailEnd/>
          </a:ln>
        </p:spPr>
        <p:txBody>
          <a:bodyPr wrap="none">
            <a:spAutoFit/>
          </a:bodyPr>
          <a:lstStyle/>
          <a:p>
            <a:pPr eaLnBrk="0" hangingPunct="0"/>
            <a:r>
              <a:rPr lang="en-US">
                <a:latin typeface="Calibri" pitchFamily="34" charset="0"/>
              </a:rPr>
              <a:t>Time</a:t>
            </a:r>
          </a:p>
        </p:txBody>
      </p:sp>
      <p:sp>
        <p:nvSpPr>
          <p:cNvPr id="72737" name="Text Box 4"/>
          <p:cNvSpPr txBox="1">
            <a:spLocks noChangeArrowheads="1"/>
          </p:cNvSpPr>
          <p:nvPr/>
        </p:nvSpPr>
        <p:spPr bwMode="auto">
          <a:xfrm>
            <a:off x="-685800" y="0"/>
            <a:ext cx="9668609" cy="1138773"/>
          </a:xfrm>
          <a:prstGeom prst="rect">
            <a:avLst/>
          </a:prstGeom>
          <a:noFill/>
          <a:ln w="9525">
            <a:noFill/>
            <a:miter lim="800000"/>
            <a:headEnd/>
            <a:tailEnd/>
          </a:ln>
        </p:spPr>
        <p:txBody>
          <a:bodyPr wrap="none">
            <a:spAutoFit/>
          </a:bodyPr>
          <a:lstStyle/>
          <a:p>
            <a:pPr algn="ctr" eaLnBrk="0" hangingPunct="0"/>
            <a:r>
              <a:rPr lang="en-US" altLang="en-US" sz="3600" b="1" dirty="0"/>
              <a:t>     </a:t>
            </a:r>
            <a:r>
              <a:rPr lang="en-US" altLang="en-US" sz="3600" b="1" dirty="0" smtClean="0"/>
              <a:t>Case-cohort sampling: </a:t>
            </a:r>
            <a:endParaRPr lang="en-US" altLang="en-US" sz="3600" dirty="0"/>
          </a:p>
          <a:p>
            <a:pPr algn="ctr" eaLnBrk="0" hangingPunct="0"/>
            <a:r>
              <a:rPr lang="en-US" altLang="en-US" b="1" dirty="0"/>
              <a:t>           </a:t>
            </a:r>
            <a:r>
              <a:rPr lang="en-US" altLang="en-US" sz="3200" b="1" dirty="0"/>
              <a:t>N</a:t>
            </a:r>
            <a:r>
              <a:rPr lang="en-US" altLang="en-US" b="1" baseline="-25000" dirty="0"/>
              <a:t>0 </a:t>
            </a:r>
            <a:r>
              <a:rPr lang="en-US" altLang="en-US" b="1" dirty="0"/>
              <a:t>/ </a:t>
            </a:r>
            <a:r>
              <a:rPr lang="en-US" altLang="en-US" sz="3200" b="1" dirty="0"/>
              <a:t>N</a:t>
            </a:r>
            <a:r>
              <a:rPr lang="en-US" altLang="en-US" b="1" baseline="-25000" dirty="0"/>
              <a:t>1  </a:t>
            </a:r>
            <a:r>
              <a:rPr lang="en-US" altLang="en-US" sz="3200" b="1" dirty="0"/>
              <a:t>is </a:t>
            </a:r>
            <a:r>
              <a:rPr lang="en-US" altLang="en-US" sz="3200" b="1" dirty="0" smtClean="0"/>
              <a:t>derived from random sample at baseline</a:t>
            </a:r>
            <a:r>
              <a:rPr lang="en-US" altLang="en-US" b="1" dirty="0" smtClean="0"/>
              <a:t> </a:t>
            </a:r>
            <a:endParaRPr lang="en-US" altLang="en-US" b="1" dirty="0"/>
          </a:p>
        </p:txBody>
      </p:sp>
      <p:sp>
        <p:nvSpPr>
          <p:cNvPr id="72738" name="Text Box 5"/>
          <p:cNvSpPr txBox="1">
            <a:spLocks noChangeArrowheads="1"/>
          </p:cNvSpPr>
          <p:nvPr/>
        </p:nvSpPr>
        <p:spPr bwMode="auto">
          <a:xfrm>
            <a:off x="8229600" y="2514600"/>
            <a:ext cx="685800" cy="858838"/>
          </a:xfrm>
          <a:prstGeom prst="rect">
            <a:avLst/>
          </a:prstGeom>
          <a:noFill/>
          <a:ln w="9525">
            <a:noFill/>
            <a:miter lim="800000"/>
            <a:headEnd/>
            <a:tailEnd/>
          </a:ln>
        </p:spPr>
        <p:txBody>
          <a:bodyPr>
            <a:spAutoFit/>
          </a:bodyPr>
          <a:lstStyle/>
          <a:p>
            <a:pPr eaLnBrk="0" hangingPunct="0">
              <a:spcBef>
                <a:spcPct val="50000"/>
              </a:spcBef>
            </a:pPr>
            <a:r>
              <a:rPr lang="en-US" altLang="en-US" u="sng"/>
              <a:t>E</a:t>
            </a:r>
            <a:r>
              <a:rPr lang="en-US" altLang="en-US" u="sng" baseline="-25000"/>
              <a:t>1</a:t>
            </a:r>
          </a:p>
          <a:p>
            <a:pPr eaLnBrk="0" hangingPunct="0">
              <a:spcBef>
                <a:spcPct val="10000"/>
              </a:spcBef>
            </a:pPr>
            <a:r>
              <a:rPr lang="en-US" altLang="en-US"/>
              <a:t>E</a:t>
            </a:r>
            <a:r>
              <a:rPr lang="en-US" altLang="en-US" baseline="-25000"/>
              <a:t>0</a:t>
            </a:r>
          </a:p>
        </p:txBody>
      </p:sp>
      <p:sp>
        <p:nvSpPr>
          <p:cNvPr id="72739" name="Text Box 7"/>
          <p:cNvSpPr txBox="1">
            <a:spLocks noChangeArrowheads="1"/>
          </p:cNvSpPr>
          <p:nvPr/>
        </p:nvSpPr>
        <p:spPr bwMode="auto">
          <a:xfrm>
            <a:off x="8229600" y="4876800"/>
            <a:ext cx="685800" cy="858838"/>
          </a:xfrm>
          <a:prstGeom prst="rect">
            <a:avLst/>
          </a:prstGeom>
          <a:noFill/>
          <a:ln w="9525">
            <a:noFill/>
            <a:miter lim="800000"/>
            <a:headEnd/>
            <a:tailEnd/>
          </a:ln>
        </p:spPr>
        <p:txBody>
          <a:bodyPr>
            <a:spAutoFit/>
          </a:bodyPr>
          <a:lstStyle/>
          <a:p>
            <a:pPr eaLnBrk="0" hangingPunct="0">
              <a:spcBef>
                <a:spcPct val="50000"/>
              </a:spcBef>
            </a:pPr>
            <a:r>
              <a:rPr lang="en-US" altLang="en-US" u="sng"/>
              <a:t>N</a:t>
            </a:r>
            <a:r>
              <a:rPr lang="en-US" altLang="en-US" u="sng" baseline="-25000"/>
              <a:t>0</a:t>
            </a:r>
          </a:p>
          <a:p>
            <a:pPr eaLnBrk="0" hangingPunct="0">
              <a:spcBef>
                <a:spcPct val="10000"/>
              </a:spcBef>
            </a:pPr>
            <a:r>
              <a:rPr lang="en-US" altLang="en-US"/>
              <a:t>N</a:t>
            </a:r>
            <a:r>
              <a:rPr lang="en-US" altLang="en-US" baseline="-25000"/>
              <a:t>1</a:t>
            </a:r>
          </a:p>
        </p:txBody>
      </p:sp>
      <p:sp>
        <p:nvSpPr>
          <p:cNvPr id="72740" name="Line 8"/>
          <p:cNvSpPr>
            <a:spLocks noChangeShapeType="1"/>
          </p:cNvSpPr>
          <p:nvPr/>
        </p:nvSpPr>
        <p:spPr bwMode="auto">
          <a:xfrm flipV="1">
            <a:off x="8458200" y="5867400"/>
            <a:ext cx="0" cy="304800"/>
          </a:xfrm>
          <a:prstGeom prst="line">
            <a:avLst/>
          </a:prstGeom>
          <a:noFill/>
          <a:ln w="9525">
            <a:solidFill>
              <a:schemeClr val="tx1"/>
            </a:solidFill>
            <a:round/>
            <a:headEnd/>
            <a:tailEnd type="triangle" w="med" len="med"/>
          </a:ln>
        </p:spPr>
        <p:txBody>
          <a:bodyPr/>
          <a:lstStyle/>
          <a:p>
            <a:endParaRPr lang="en-US"/>
          </a:p>
        </p:txBody>
      </p:sp>
      <p:sp>
        <p:nvSpPr>
          <p:cNvPr id="72741" name="Line 6"/>
          <p:cNvSpPr>
            <a:spLocks noChangeShapeType="1"/>
          </p:cNvSpPr>
          <p:nvPr/>
        </p:nvSpPr>
        <p:spPr bwMode="auto">
          <a:xfrm>
            <a:off x="7772400" y="2438400"/>
            <a:ext cx="381000" cy="30480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2"/>
          <p:cNvSpPr>
            <a:spLocks noGrp="1" noChangeArrowheads="1"/>
          </p:cNvSpPr>
          <p:nvPr>
            <p:ph type="title"/>
          </p:nvPr>
        </p:nvSpPr>
        <p:spPr>
          <a:xfrm>
            <a:off x="685800" y="0"/>
            <a:ext cx="7772400" cy="1143000"/>
          </a:xfrm>
        </p:spPr>
        <p:txBody>
          <a:bodyPr/>
          <a:lstStyle/>
          <a:p>
            <a:r>
              <a:rPr lang="en-US" altLang="en-US" sz="3600" b="1" smtClean="0"/>
              <a:t>Case-Cohort Sampling</a:t>
            </a:r>
          </a:p>
        </p:txBody>
      </p:sp>
      <p:sp>
        <p:nvSpPr>
          <p:cNvPr id="81922" name="Rectangle 3"/>
          <p:cNvSpPr>
            <a:spLocks noGrp="1" noChangeArrowheads="1"/>
          </p:cNvSpPr>
          <p:nvPr>
            <p:ph type="body" idx="1"/>
          </p:nvPr>
        </p:nvSpPr>
        <p:spPr>
          <a:xfrm>
            <a:off x="304800" y="990600"/>
            <a:ext cx="8839200" cy="5486400"/>
          </a:xfrm>
        </p:spPr>
        <p:txBody>
          <a:bodyPr/>
          <a:lstStyle/>
          <a:p>
            <a:r>
              <a:rPr lang="en-US" altLang="en-US" dirty="0" smtClean="0"/>
              <a:t>Control (reference) group is random sample of cohort at baseline</a:t>
            </a:r>
          </a:p>
          <a:p>
            <a:r>
              <a:rPr lang="en-US" altLang="en-US" dirty="0" smtClean="0"/>
              <a:t>Estimates the odds of exposure in the study base (i.e., estimates N</a:t>
            </a:r>
            <a:r>
              <a:rPr lang="en-US" altLang="en-US" sz="2400" dirty="0" smtClean="0"/>
              <a:t>0 / </a:t>
            </a:r>
            <a:r>
              <a:rPr lang="en-US" altLang="en-US" dirty="0" smtClean="0"/>
              <a:t>N</a:t>
            </a:r>
            <a:r>
              <a:rPr lang="en-US" altLang="en-US" sz="2400" dirty="0" smtClean="0"/>
              <a:t>1</a:t>
            </a:r>
            <a:r>
              <a:rPr lang="en-US" altLang="en-US" dirty="0" smtClean="0"/>
              <a:t>)</a:t>
            </a:r>
          </a:p>
          <a:p>
            <a:r>
              <a:rPr lang="en-US" altLang="en-US" dirty="0" smtClean="0"/>
              <a:t>Control group can be used for &gt;1 outcome</a:t>
            </a:r>
          </a:p>
          <a:p>
            <a:r>
              <a:rPr lang="en-US" altLang="en-US" dirty="0" smtClean="0"/>
              <a:t>Can use same controls later for more follow-up or other outcome</a:t>
            </a:r>
          </a:p>
          <a:p>
            <a:r>
              <a:rPr lang="en-US" altLang="en-US" dirty="0" smtClean="0"/>
              <a:t>Relatively new design: first described by </a:t>
            </a:r>
            <a:r>
              <a:rPr lang="en-US" altLang="en-US" dirty="0" err="1" smtClean="0"/>
              <a:t>Kupper</a:t>
            </a:r>
            <a:r>
              <a:rPr lang="en-US" altLang="en-US" dirty="0" smtClean="0"/>
              <a:t> (1975) and extended by Prentice (1986)</a:t>
            </a:r>
          </a:p>
          <a:p>
            <a:r>
              <a:rPr lang="en-US" altLang="en-US" b="1" dirty="0" smtClean="0"/>
              <a:t>Odds ratio estimates the risk ratio</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69" name="Rectangle 2"/>
          <p:cNvSpPr>
            <a:spLocks noGrp="1" noChangeArrowheads="1"/>
          </p:cNvSpPr>
          <p:nvPr>
            <p:ph type="title"/>
          </p:nvPr>
        </p:nvSpPr>
        <p:spPr>
          <a:xfrm>
            <a:off x="685800" y="228600"/>
            <a:ext cx="7772400" cy="838200"/>
          </a:xfrm>
        </p:spPr>
        <p:txBody>
          <a:bodyPr/>
          <a:lstStyle/>
          <a:p>
            <a:r>
              <a:rPr lang="en-US" altLang="en-US" sz="3600" b="1" dirty="0" smtClean="0"/>
              <a:t>Stata: </a:t>
            </a:r>
            <a:r>
              <a:rPr lang="en-US" altLang="en-US" sz="3600" b="1" dirty="0" smtClean="0"/>
              <a:t>Case-cohort sampling </a:t>
            </a:r>
          </a:p>
        </p:txBody>
      </p:sp>
      <p:sp>
        <p:nvSpPr>
          <p:cNvPr id="83970" name="Rectangle 3"/>
          <p:cNvSpPr>
            <a:spLocks noGrp="1" noChangeArrowheads="1"/>
          </p:cNvSpPr>
          <p:nvPr>
            <p:ph type="body" idx="1"/>
          </p:nvPr>
        </p:nvSpPr>
        <p:spPr>
          <a:xfrm>
            <a:off x="304800" y="1219200"/>
            <a:ext cx="7772400" cy="4114800"/>
          </a:xfrm>
        </p:spPr>
        <p:txBody>
          <a:bodyPr/>
          <a:lstStyle/>
          <a:p>
            <a:r>
              <a:rPr lang="en-US" altLang="en-US" sz="2800" dirty="0" smtClean="0"/>
              <a:t>Once incident cases are identified, need a random sample of the baseline cohort</a:t>
            </a:r>
          </a:p>
          <a:p>
            <a:endParaRPr lang="en-US" altLang="en-US" sz="1000" dirty="0" smtClean="0"/>
          </a:p>
          <a:p>
            <a:r>
              <a:rPr lang="en-US" altLang="en-US" sz="2800" dirty="0" smtClean="0"/>
              <a:t>Exclude prevalent cases at baseline</a:t>
            </a:r>
          </a:p>
          <a:p>
            <a:endParaRPr lang="en-US" altLang="en-US" sz="1000" dirty="0" smtClean="0"/>
          </a:p>
          <a:p>
            <a:r>
              <a:rPr lang="en-US" altLang="en-US" sz="2800" dirty="0" smtClean="0"/>
              <a:t>Take random sample of all other participants</a:t>
            </a:r>
          </a:p>
          <a:p>
            <a:endParaRPr lang="en-US" altLang="en-US" sz="1000" dirty="0" smtClean="0"/>
          </a:p>
          <a:p>
            <a:r>
              <a:rPr lang="en-US" altLang="en-US" sz="2800" dirty="0" smtClean="0"/>
              <a:t>Stata </a:t>
            </a:r>
            <a:r>
              <a:rPr lang="en-US" altLang="en-US" sz="2800" dirty="0" smtClean="0"/>
              <a:t>command for random sample:</a:t>
            </a:r>
          </a:p>
          <a:p>
            <a:pPr lvl="1">
              <a:buFontTx/>
              <a:buChar char="•"/>
            </a:pPr>
            <a:r>
              <a:rPr lang="en-US" altLang="en-US" sz="2400" dirty="0" smtClean="0"/>
              <a:t>Sample #, count</a:t>
            </a:r>
          </a:p>
          <a:p>
            <a:pPr lvl="1">
              <a:buFontTx/>
              <a:buChar char="•"/>
            </a:pPr>
            <a:endParaRPr lang="en-US" altLang="en-US" sz="1000" dirty="0" smtClean="0"/>
          </a:p>
          <a:p>
            <a:r>
              <a:rPr lang="en-US" altLang="en-US" sz="2800" dirty="0" smtClean="0"/>
              <a:t>For example, to obtain a sample of 200</a:t>
            </a:r>
          </a:p>
          <a:p>
            <a:pPr lvl="1">
              <a:buFontTx/>
              <a:buChar char="•"/>
            </a:pPr>
            <a:r>
              <a:rPr lang="en-US" altLang="en-US" sz="2400" dirty="0" smtClean="0"/>
              <a:t>Sample 200, count</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3" name="Rectangle 2"/>
          <p:cNvSpPr>
            <a:spLocks noGrp="1" noChangeArrowheads="1"/>
          </p:cNvSpPr>
          <p:nvPr>
            <p:ph type="title"/>
          </p:nvPr>
        </p:nvSpPr>
        <p:spPr>
          <a:xfrm>
            <a:off x="533400" y="228600"/>
            <a:ext cx="8229600" cy="1143000"/>
          </a:xfrm>
        </p:spPr>
        <p:txBody>
          <a:bodyPr/>
          <a:lstStyle/>
          <a:p>
            <a:r>
              <a:rPr lang="en-US" altLang="en-US" sz="4000" b="1" smtClean="0"/>
              <a:t>Case-cohort design and hazard ratio</a:t>
            </a:r>
          </a:p>
        </p:txBody>
      </p:sp>
      <p:sp>
        <p:nvSpPr>
          <p:cNvPr id="84994" name="Rectangle 3"/>
          <p:cNvSpPr>
            <a:spLocks noGrp="1" noChangeArrowheads="1"/>
          </p:cNvSpPr>
          <p:nvPr>
            <p:ph type="body" idx="1"/>
          </p:nvPr>
        </p:nvSpPr>
        <p:spPr>
          <a:xfrm>
            <a:off x="76200" y="1447800"/>
            <a:ext cx="9067800" cy="3733800"/>
          </a:xfrm>
        </p:spPr>
        <p:txBody>
          <a:bodyPr/>
          <a:lstStyle/>
          <a:p>
            <a:pPr>
              <a:buFontTx/>
              <a:buNone/>
            </a:pPr>
            <a:r>
              <a:rPr lang="en-US" altLang="en-US" u="sng" smtClean="0"/>
              <a:t>For completeness, it is important to note:</a:t>
            </a:r>
          </a:p>
          <a:p>
            <a:r>
              <a:rPr lang="en-US" altLang="en-US" smtClean="0"/>
              <a:t>Case-cohort design can also provide an unbiased estimate of the hazard ratio</a:t>
            </a:r>
          </a:p>
          <a:p>
            <a:endParaRPr lang="en-US" altLang="en-US" sz="1600" smtClean="0"/>
          </a:p>
          <a:p>
            <a:r>
              <a:rPr lang="en-US" altLang="en-US" smtClean="0"/>
              <a:t>Requires statistical regression models to estimate (e.g., modified form of proportional hazards model)</a:t>
            </a:r>
          </a:p>
          <a:p>
            <a:endParaRPr lang="en-US" altLang="en-US" sz="1800" smtClean="0"/>
          </a:p>
          <a:p>
            <a:r>
              <a:rPr lang="en-US" altLang="en-US" smtClean="0"/>
              <a:t>We won’t derive the proof</a:t>
            </a:r>
          </a:p>
          <a:p>
            <a:endParaRPr lang="en-US" altLang="en-US" smtClean="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1" name="Rectangle 3"/>
          <p:cNvSpPr>
            <a:spLocks noGrp="1" noChangeArrowheads="1"/>
          </p:cNvSpPr>
          <p:nvPr>
            <p:ph type="body" idx="1"/>
          </p:nvPr>
        </p:nvSpPr>
        <p:spPr>
          <a:xfrm>
            <a:off x="457200" y="1295400"/>
            <a:ext cx="8305800" cy="2057400"/>
          </a:xfrm>
        </p:spPr>
        <p:txBody>
          <a:bodyPr/>
          <a:lstStyle/>
          <a:p>
            <a:pPr>
              <a:buFontTx/>
              <a:buNone/>
            </a:pPr>
            <a:r>
              <a:rPr lang="en-US" altLang="en-US" sz="2200" smtClean="0"/>
              <a:t>The present study is a case-cohort study nested within the prospective design of MrOS. Men without sufficient serum for vitamin D assays were excluded from all analyses. Of the 5,908 eligible participants, we randomly selected 1608 men to serve as the sub-cohort. In this subcohort, two participants were excluded: one participant with insufficient serum, and another who had 25(OH) vitamin D levels &gt;3 SD above the mean (75.6 ng/ml). The resulting 1606 men constituted the subcohort for this study. </a:t>
            </a:r>
          </a:p>
          <a:p>
            <a:pPr>
              <a:buFontTx/>
              <a:buNone/>
            </a:pPr>
            <a:endParaRPr lang="en-US" altLang="en-US" sz="2200" smtClean="0"/>
          </a:p>
          <a:p>
            <a:pPr>
              <a:buFontTx/>
              <a:buNone/>
            </a:pPr>
            <a:r>
              <a:rPr lang="en-US" altLang="en-US" sz="2200" smtClean="0"/>
              <a:t>We observed 435 incident non spine fracture cases (including 81 hip fractures) in the entire cohort over the 5.3 years of follow-up. </a:t>
            </a:r>
            <a:r>
              <a:rPr lang="en-US" altLang="en-US" sz="2200" b="1" smtClean="0"/>
              <a:t>Among these cases, 112 individuals were also sampled within the subcohort.</a:t>
            </a:r>
            <a:r>
              <a:rPr lang="en-US" altLang="en-US" sz="2200" smtClean="0"/>
              <a:t> </a:t>
            </a:r>
          </a:p>
        </p:txBody>
      </p:sp>
      <p:sp>
        <p:nvSpPr>
          <p:cNvPr id="87042" name="Rectangle 4"/>
          <p:cNvSpPr>
            <a:spLocks noChangeArrowheads="1"/>
          </p:cNvSpPr>
          <p:nvPr/>
        </p:nvSpPr>
        <p:spPr bwMode="auto">
          <a:xfrm>
            <a:off x="457200" y="228600"/>
            <a:ext cx="8153400" cy="1143000"/>
          </a:xfrm>
          <a:prstGeom prst="rect">
            <a:avLst/>
          </a:prstGeom>
          <a:noFill/>
          <a:ln w="9525">
            <a:noFill/>
            <a:miter lim="800000"/>
            <a:headEnd/>
            <a:tailEnd/>
          </a:ln>
        </p:spPr>
        <p:txBody>
          <a:bodyPr anchor="ctr"/>
          <a:lstStyle/>
          <a:p>
            <a:pPr algn="ctr" eaLnBrk="0" hangingPunct="0"/>
            <a:r>
              <a:rPr lang="en-US" altLang="en-US" b="1">
                <a:solidFill>
                  <a:schemeClr val="tx2"/>
                </a:solidFill>
              </a:rPr>
              <a:t>Case-Cohort Study:  Serum 25 Hydroxyvitamin D and the Risk of Hip and Non-spine Fractures in Older Men</a:t>
            </a:r>
          </a:p>
        </p:txBody>
      </p:sp>
      <p:sp>
        <p:nvSpPr>
          <p:cNvPr id="87043" name="Text Box 6"/>
          <p:cNvSpPr txBox="1">
            <a:spLocks noChangeArrowheads="1"/>
          </p:cNvSpPr>
          <p:nvPr/>
        </p:nvSpPr>
        <p:spPr bwMode="auto">
          <a:xfrm>
            <a:off x="5410200" y="6324600"/>
            <a:ext cx="3429000" cy="366713"/>
          </a:xfrm>
          <a:prstGeom prst="rect">
            <a:avLst/>
          </a:prstGeom>
          <a:noFill/>
          <a:ln w="9525">
            <a:noFill/>
            <a:miter lim="800000"/>
            <a:headEnd/>
            <a:tailEnd/>
          </a:ln>
        </p:spPr>
        <p:txBody>
          <a:bodyPr>
            <a:spAutoFit/>
          </a:bodyPr>
          <a:lstStyle/>
          <a:p>
            <a:pPr eaLnBrk="0" hangingPunct="0">
              <a:spcBef>
                <a:spcPct val="50000"/>
              </a:spcBef>
            </a:pPr>
            <a:r>
              <a:rPr lang="en-US" altLang="en-US" sz="1800" dirty="0" err="1"/>
              <a:t>Cauley</a:t>
            </a:r>
            <a:r>
              <a:rPr lang="en-US" altLang="en-US" sz="1800" dirty="0"/>
              <a:t> et al. </a:t>
            </a:r>
            <a:r>
              <a:rPr lang="en-US" altLang="en-US" sz="1800" i="1" dirty="0"/>
              <a:t>JBMR </a:t>
            </a:r>
            <a:r>
              <a:rPr lang="en-US" altLang="en-US" sz="1800" dirty="0"/>
              <a:t>2009</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dirty="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sp>
        <p:nvSpPr>
          <p:cNvPr id="26"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cxnSp>
        <p:nvCxnSpPr>
          <p:cNvPr id="35" name="Straight Connector 34"/>
          <p:cNvCxnSpPr/>
          <p:nvPr/>
        </p:nvCxnSpPr>
        <p:spPr>
          <a:xfrm flipV="1">
            <a:off x="3276600" y="2057400"/>
            <a:ext cx="304800" cy="3048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9108"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pPr eaLnBrk="0" hangingPunct="0"/>
            <a:r>
              <a:rPr lang="en-US">
                <a:latin typeface="Calibri" pitchFamily="34" charset="0"/>
              </a:rPr>
              <a:t>CE</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9114"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pPr eaLnBrk="0" hangingPunct="0"/>
            <a:r>
              <a:rPr lang="en-US">
                <a:latin typeface="Calibri" pitchFamily="34" charset="0"/>
              </a:rPr>
              <a:t>Cases</a:t>
            </a:r>
          </a:p>
        </p:txBody>
      </p:sp>
      <p:cxnSp>
        <p:nvCxnSpPr>
          <p:cNvPr id="50" name="Shape 49"/>
          <p:cNvCxnSpPr>
            <a:endCxn id="89114" idx="0"/>
          </p:cNvCxnSpPr>
          <p:nvPr/>
        </p:nvCxnSpPr>
        <p:spPr>
          <a:xfrm>
            <a:off x="7772400" y="16002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89116" name="TextBox 54"/>
          <p:cNvSpPr txBox="1">
            <a:spLocks noChangeArrowheads="1"/>
          </p:cNvSpPr>
          <p:nvPr/>
        </p:nvSpPr>
        <p:spPr bwMode="auto">
          <a:xfrm>
            <a:off x="7924800" y="6096000"/>
            <a:ext cx="966788" cy="369888"/>
          </a:xfrm>
          <a:prstGeom prst="rect">
            <a:avLst/>
          </a:prstGeom>
          <a:noFill/>
          <a:ln w="9525">
            <a:noFill/>
            <a:miter lim="800000"/>
            <a:headEnd/>
            <a:tailEnd/>
          </a:ln>
        </p:spPr>
        <p:txBody>
          <a:bodyPr wrap="none">
            <a:spAutoFit/>
          </a:bodyPr>
          <a:lstStyle/>
          <a:p>
            <a:pPr eaLnBrk="0" hangingPunct="0"/>
            <a:r>
              <a:rPr lang="en-US">
                <a:latin typeface="Calibri" pitchFamily="34" charset="0"/>
              </a:rPr>
              <a:t>Controls</a:t>
            </a:r>
          </a:p>
        </p:txBody>
      </p:sp>
      <p:cxnSp>
        <p:nvCxnSpPr>
          <p:cNvPr id="59" name="Shape 58"/>
          <p:cNvCxnSpPr/>
          <p:nvPr/>
        </p:nvCxnSpPr>
        <p:spPr>
          <a:xfrm>
            <a:off x="1219200" y="5181600"/>
            <a:ext cx="6172200" cy="457200"/>
          </a:xfrm>
          <a:prstGeom prst="bentConnector3">
            <a:avLst>
              <a:gd name="adj1" fmla="val 1174"/>
            </a:avLst>
          </a:prstGeom>
          <a:ln>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56" name="Rectangle 55"/>
          <p:cNvSpPr/>
          <p:nvPr/>
        </p:nvSpPr>
        <p:spPr>
          <a:xfrm>
            <a:off x="1143000" y="2895600"/>
            <a:ext cx="228600" cy="2667000"/>
          </a:xfrm>
          <a:prstGeom prst="rect">
            <a:avLst/>
          </a:prstGeom>
          <a:solidFill>
            <a:schemeClr val="tx1"/>
          </a:solid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0" fontAlgn="auto" hangingPunct="0">
              <a:spcBef>
                <a:spcPts val="0"/>
              </a:spcBef>
              <a:spcAft>
                <a:spcPts val="0"/>
              </a:spcAft>
              <a:defRPr/>
            </a:pPr>
            <a:endParaRPr lang="en-US"/>
          </a:p>
        </p:txBody>
      </p:sp>
      <p:cxnSp>
        <p:nvCxnSpPr>
          <p:cNvPr id="62" name="Straight Arrow Connector 61"/>
          <p:cNvCxnSpPr/>
          <p:nvPr/>
        </p:nvCxnSpPr>
        <p:spPr>
          <a:xfrm>
            <a:off x="1219200" y="6477000"/>
            <a:ext cx="61722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9120"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pPr eaLnBrk="0" hangingPunct="0"/>
            <a:r>
              <a:rPr lang="en-US">
                <a:latin typeface="Calibri" pitchFamily="34" charset="0"/>
              </a:rPr>
              <a:t>Time</a:t>
            </a:r>
          </a:p>
        </p:txBody>
      </p:sp>
      <p:sp>
        <p:nvSpPr>
          <p:cNvPr id="89121" name="Text Box 3"/>
          <p:cNvSpPr txBox="1">
            <a:spLocks noChangeArrowheads="1"/>
          </p:cNvSpPr>
          <p:nvPr/>
        </p:nvSpPr>
        <p:spPr bwMode="auto">
          <a:xfrm>
            <a:off x="609600" y="0"/>
            <a:ext cx="6889750" cy="641350"/>
          </a:xfrm>
          <a:prstGeom prst="rect">
            <a:avLst/>
          </a:prstGeom>
          <a:noFill/>
          <a:ln w="9525">
            <a:noFill/>
            <a:miter lim="800000"/>
            <a:headEnd/>
            <a:tailEnd/>
          </a:ln>
        </p:spPr>
        <p:txBody>
          <a:bodyPr wrap="none">
            <a:spAutoFit/>
          </a:bodyPr>
          <a:lstStyle/>
          <a:p>
            <a:pPr eaLnBrk="0" hangingPunct="0"/>
            <a:r>
              <a:rPr lang="en-US" altLang="en-US" sz="3600" b="1"/>
              <a:t>Case-cohort within MrOS Cohort </a:t>
            </a:r>
            <a:endParaRPr lang="en-US" altLang="en-US" sz="3200" b="1"/>
          </a:p>
        </p:txBody>
      </p:sp>
      <p:sp>
        <p:nvSpPr>
          <p:cNvPr id="89122" name="Text Box 4"/>
          <p:cNvSpPr txBox="1">
            <a:spLocks noChangeArrowheads="1"/>
          </p:cNvSpPr>
          <p:nvPr/>
        </p:nvSpPr>
        <p:spPr bwMode="auto">
          <a:xfrm>
            <a:off x="0" y="990600"/>
            <a:ext cx="4379913" cy="457200"/>
          </a:xfrm>
          <a:prstGeom prst="rect">
            <a:avLst/>
          </a:prstGeom>
          <a:noFill/>
          <a:ln w="9525">
            <a:noFill/>
            <a:miter lim="800000"/>
            <a:headEnd/>
            <a:tailEnd/>
          </a:ln>
        </p:spPr>
        <p:txBody>
          <a:bodyPr wrap="none">
            <a:spAutoFit/>
          </a:bodyPr>
          <a:lstStyle/>
          <a:p>
            <a:pPr eaLnBrk="0" hangingPunct="0"/>
            <a:r>
              <a:rPr lang="en-US" altLang="en-US" b="1"/>
              <a:t>Cohort baseline = 5,908 subjects</a:t>
            </a:r>
          </a:p>
        </p:txBody>
      </p:sp>
      <p:sp>
        <p:nvSpPr>
          <p:cNvPr id="89123" name="Line 5"/>
          <p:cNvSpPr>
            <a:spLocks noChangeShapeType="1"/>
          </p:cNvSpPr>
          <p:nvPr/>
        </p:nvSpPr>
        <p:spPr bwMode="auto">
          <a:xfrm>
            <a:off x="1219200" y="1447800"/>
            <a:ext cx="0" cy="457200"/>
          </a:xfrm>
          <a:prstGeom prst="line">
            <a:avLst/>
          </a:prstGeom>
          <a:noFill/>
          <a:ln w="9525">
            <a:solidFill>
              <a:schemeClr val="tx1"/>
            </a:solidFill>
            <a:round/>
            <a:headEnd/>
            <a:tailEnd type="triangle" w="med" len="med"/>
          </a:ln>
        </p:spPr>
        <p:txBody>
          <a:bodyPr/>
          <a:lstStyle/>
          <a:p>
            <a:endParaRPr lang="en-US"/>
          </a:p>
        </p:txBody>
      </p:sp>
      <p:sp>
        <p:nvSpPr>
          <p:cNvPr id="45" name="Text Box 7"/>
          <p:cNvSpPr txBox="1">
            <a:spLocks noChangeArrowheads="1"/>
          </p:cNvSpPr>
          <p:nvPr/>
        </p:nvSpPr>
        <p:spPr bwMode="auto">
          <a:xfrm>
            <a:off x="7086600" y="2438400"/>
            <a:ext cx="1905000" cy="1323975"/>
          </a:xfrm>
          <a:prstGeom prst="rect">
            <a:avLst/>
          </a:prstGeom>
          <a:noFill/>
          <a:ln w="9525">
            <a:noFill/>
            <a:miter lim="800000"/>
            <a:headEnd/>
            <a:tailEnd/>
          </a:ln>
        </p:spPr>
        <p:txBody>
          <a:bodyPr>
            <a:spAutoFit/>
          </a:bodyPr>
          <a:lstStyle/>
          <a:p>
            <a:pPr algn="r" eaLnBrk="0" hangingPunct="0"/>
            <a:r>
              <a:rPr lang="en-US" altLang="en-US" sz="2000" b="1"/>
              <a:t>435 incident</a:t>
            </a:r>
          </a:p>
          <a:p>
            <a:pPr algn="r" eaLnBrk="0" hangingPunct="0"/>
            <a:r>
              <a:rPr lang="en-US" altLang="en-US" sz="2000" b="1"/>
              <a:t>cases of </a:t>
            </a:r>
          </a:p>
          <a:p>
            <a:pPr algn="r" eaLnBrk="0" hangingPunct="0"/>
            <a:r>
              <a:rPr lang="en-US" altLang="en-US" sz="2000" b="1"/>
              <a:t>non-spine fracture</a:t>
            </a:r>
          </a:p>
        </p:txBody>
      </p:sp>
      <p:sp>
        <p:nvSpPr>
          <p:cNvPr id="46" name="Text Box 6"/>
          <p:cNvSpPr txBox="1">
            <a:spLocks noChangeArrowheads="1"/>
          </p:cNvSpPr>
          <p:nvPr/>
        </p:nvSpPr>
        <p:spPr bwMode="auto">
          <a:xfrm>
            <a:off x="7391400" y="4495800"/>
            <a:ext cx="1676400" cy="1631950"/>
          </a:xfrm>
          <a:prstGeom prst="rect">
            <a:avLst/>
          </a:prstGeom>
          <a:noFill/>
          <a:ln w="9525">
            <a:noFill/>
            <a:miter lim="800000"/>
            <a:headEnd/>
            <a:tailEnd/>
          </a:ln>
        </p:spPr>
        <p:txBody>
          <a:bodyPr>
            <a:spAutoFit/>
          </a:bodyPr>
          <a:lstStyle/>
          <a:p>
            <a:pPr algn="r" eaLnBrk="0" hangingPunct="0"/>
            <a:r>
              <a:rPr lang="en-US" altLang="en-US" sz="2000" b="1"/>
              <a:t>1608 men</a:t>
            </a:r>
          </a:p>
          <a:p>
            <a:pPr algn="r" eaLnBrk="0" hangingPunct="0"/>
            <a:r>
              <a:rPr lang="en-US" altLang="en-US" sz="2000" b="1"/>
              <a:t>randomly </a:t>
            </a:r>
          </a:p>
          <a:p>
            <a:pPr algn="r" eaLnBrk="0" hangingPunct="0"/>
            <a:r>
              <a:rPr lang="en-US" altLang="en-US" sz="2000" b="1"/>
              <a:t>sampled      for </a:t>
            </a:r>
          </a:p>
          <a:p>
            <a:pPr algn="r" eaLnBrk="0" hangingPunct="0"/>
            <a:r>
              <a:rPr lang="nl-NL" altLang="en-US" sz="2000" b="1"/>
              <a:t>blood tests</a:t>
            </a:r>
            <a:endParaRPr lang="en-US" altLang="en-US" sz="2000" b="1"/>
          </a:p>
        </p:txBody>
      </p:sp>
      <p:sp>
        <p:nvSpPr>
          <p:cNvPr id="47" name="Text Box 8"/>
          <p:cNvSpPr txBox="1">
            <a:spLocks noChangeArrowheads="1"/>
          </p:cNvSpPr>
          <p:nvPr/>
        </p:nvSpPr>
        <p:spPr bwMode="auto">
          <a:xfrm>
            <a:off x="1752600" y="4419600"/>
            <a:ext cx="4572000" cy="461963"/>
          </a:xfrm>
          <a:prstGeom prst="rect">
            <a:avLst/>
          </a:prstGeom>
          <a:noFill/>
          <a:ln w="9525">
            <a:noFill/>
            <a:miter lim="800000"/>
            <a:headEnd/>
            <a:tailEnd/>
          </a:ln>
        </p:spPr>
        <p:txBody>
          <a:bodyPr>
            <a:spAutoFit/>
          </a:bodyPr>
          <a:lstStyle/>
          <a:p>
            <a:pPr eaLnBrk="0" hangingPunct="0">
              <a:spcBef>
                <a:spcPct val="50000"/>
              </a:spcBef>
            </a:pPr>
            <a:r>
              <a:rPr lang="en-US" altLang="en-US"/>
              <a:t>Assays on 1608+435-112 = 1931</a:t>
            </a:r>
          </a:p>
        </p:txBody>
      </p:sp>
      <p:sp>
        <p:nvSpPr>
          <p:cNvPr id="48" name="Text Box 8"/>
          <p:cNvSpPr txBox="1">
            <a:spLocks noChangeArrowheads="1"/>
          </p:cNvSpPr>
          <p:nvPr/>
        </p:nvSpPr>
        <p:spPr bwMode="auto">
          <a:xfrm>
            <a:off x="1752600" y="3962400"/>
            <a:ext cx="4572000" cy="461963"/>
          </a:xfrm>
          <a:prstGeom prst="rect">
            <a:avLst/>
          </a:prstGeom>
          <a:noFill/>
          <a:ln w="9525">
            <a:noFill/>
            <a:miter lim="800000"/>
            <a:headEnd/>
            <a:tailEnd/>
          </a:ln>
        </p:spPr>
        <p:txBody>
          <a:bodyPr>
            <a:spAutoFit/>
          </a:bodyPr>
          <a:lstStyle/>
          <a:p>
            <a:pPr eaLnBrk="0" hangingPunct="0">
              <a:spcBef>
                <a:spcPct val="50000"/>
              </a:spcBef>
            </a:pPr>
            <a:r>
              <a:rPr lang="en-US" altLang="en-US"/>
              <a:t>112 of 435 cases included in 1608</a:t>
            </a:r>
          </a:p>
        </p:txBody>
      </p:sp>
      <p:sp>
        <p:nvSpPr>
          <p:cNvPr id="51" name="Text Box 8"/>
          <p:cNvSpPr txBox="1">
            <a:spLocks noChangeArrowheads="1"/>
          </p:cNvSpPr>
          <p:nvPr/>
        </p:nvSpPr>
        <p:spPr bwMode="auto">
          <a:xfrm>
            <a:off x="1752600" y="4800600"/>
            <a:ext cx="4572000" cy="461963"/>
          </a:xfrm>
          <a:prstGeom prst="rect">
            <a:avLst/>
          </a:prstGeom>
          <a:noFill/>
          <a:ln w="9525">
            <a:noFill/>
            <a:miter lim="800000"/>
            <a:headEnd/>
            <a:tailEnd/>
          </a:ln>
        </p:spPr>
        <p:txBody>
          <a:bodyPr>
            <a:spAutoFit/>
          </a:bodyPr>
          <a:lstStyle/>
          <a:p>
            <a:pPr eaLnBrk="0" hangingPunct="0">
              <a:spcBef>
                <a:spcPct val="50000"/>
              </a:spcBef>
            </a:pPr>
            <a:r>
              <a:rPr lang="en-US" altLang="en-US"/>
              <a:t>Efficient!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 grpId="0"/>
      <p:bldP spid="46" grpId="0"/>
      <p:bldP spid="47" grpId="0"/>
      <p:bldP spid="48" grpId="0"/>
      <p:bldP spid="51"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7" name="Rectangle 2"/>
          <p:cNvSpPr>
            <a:spLocks noGrp="1" noChangeArrowheads="1"/>
          </p:cNvSpPr>
          <p:nvPr>
            <p:ph type="title"/>
          </p:nvPr>
        </p:nvSpPr>
        <p:spPr>
          <a:xfrm>
            <a:off x="685800" y="228600"/>
            <a:ext cx="7772400" cy="1143000"/>
          </a:xfrm>
        </p:spPr>
        <p:txBody>
          <a:bodyPr/>
          <a:lstStyle/>
          <a:p>
            <a:r>
              <a:rPr lang="en-US" altLang="en-US" sz="2800" b="1" dirty="0" smtClean="0"/>
              <a:t>Serum 25 </a:t>
            </a:r>
            <a:r>
              <a:rPr lang="en-US" altLang="en-US" sz="2800" b="1" dirty="0" err="1" smtClean="0"/>
              <a:t>Hydroxyvitamin</a:t>
            </a:r>
            <a:r>
              <a:rPr lang="en-US" altLang="en-US" sz="2800" b="1" dirty="0" smtClean="0"/>
              <a:t> D and the Risk of Hip and Non-spine Fractures in Older Men:  Results</a:t>
            </a:r>
          </a:p>
        </p:txBody>
      </p:sp>
      <p:sp>
        <p:nvSpPr>
          <p:cNvPr id="91138" name="Rectangle 3"/>
          <p:cNvSpPr>
            <a:spLocks noGrp="1" noChangeArrowheads="1"/>
          </p:cNvSpPr>
          <p:nvPr>
            <p:ph type="body" idx="1"/>
          </p:nvPr>
        </p:nvSpPr>
        <p:spPr/>
        <p:txBody>
          <a:bodyPr/>
          <a:lstStyle/>
          <a:p>
            <a:pPr>
              <a:lnSpc>
                <a:spcPct val="90000"/>
              </a:lnSpc>
              <a:buFontTx/>
              <a:buNone/>
            </a:pPr>
            <a:r>
              <a:rPr lang="en-US" altLang="en-US" sz="2400" smtClean="0"/>
              <a:t>ABSTRACT </a:t>
            </a:r>
          </a:p>
          <a:p>
            <a:pPr>
              <a:lnSpc>
                <a:spcPct val="90000"/>
              </a:lnSpc>
              <a:buFontTx/>
              <a:buNone/>
            </a:pPr>
            <a:r>
              <a:rPr lang="en-US" altLang="en-US" sz="2400" smtClean="0"/>
              <a:t>To test the hypothesis that low serum 25-hydroxyvitamin D [(25(OH) vitamin D] levels are associated with an increased risk of fracture we performed a </a:t>
            </a:r>
            <a:r>
              <a:rPr lang="en-US" altLang="en-US" sz="2400" b="1" smtClean="0">
                <a:solidFill>
                  <a:srgbClr val="FF0000"/>
                </a:solidFill>
              </a:rPr>
              <a:t>case-cohort study</a:t>
            </a:r>
            <a:r>
              <a:rPr lang="en-US" altLang="en-US" sz="2400" smtClean="0"/>
              <a:t> of 435 men with incident non-spine fractures including 81 hip fractures and a random subcohort of 1608 men; average follow-up time 5.3 years.  Serum 25(OH) vitamin D2 and D3 were measured on baseline sera… Modified Cox proportional hazards models were used to estimate the </a:t>
            </a:r>
            <a:r>
              <a:rPr lang="en-US" altLang="en-US" sz="2400" b="1" smtClean="0">
                <a:solidFill>
                  <a:srgbClr val="FF0000"/>
                </a:solidFill>
              </a:rPr>
              <a:t>hazard ratio (HR)</a:t>
            </a:r>
            <a:r>
              <a:rPr lang="en-US" altLang="en-US" sz="2400" smtClean="0"/>
              <a:t> of fracture with 95% confidence intervals. …</a:t>
            </a:r>
          </a:p>
        </p:txBody>
      </p:sp>
      <p:sp>
        <p:nvSpPr>
          <p:cNvPr id="91139" name="Text Box 4"/>
          <p:cNvSpPr txBox="1">
            <a:spLocks noChangeArrowheads="1"/>
          </p:cNvSpPr>
          <p:nvPr/>
        </p:nvSpPr>
        <p:spPr bwMode="auto">
          <a:xfrm>
            <a:off x="5105400" y="5867400"/>
            <a:ext cx="3429000" cy="366713"/>
          </a:xfrm>
          <a:prstGeom prst="rect">
            <a:avLst/>
          </a:prstGeom>
          <a:noFill/>
          <a:ln w="9525">
            <a:noFill/>
            <a:miter lim="800000"/>
            <a:headEnd/>
            <a:tailEnd/>
          </a:ln>
        </p:spPr>
        <p:txBody>
          <a:bodyPr>
            <a:spAutoFit/>
          </a:bodyPr>
          <a:lstStyle/>
          <a:p>
            <a:pPr eaLnBrk="0" hangingPunct="0">
              <a:spcBef>
                <a:spcPct val="50000"/>
              </a:spcBef>
            </a:pPr>
            <a:r>
              <a:rPr lang="en-US" altLang="en-US" sz="1800" i="1"/>
              <a:t>Cauley et al. JBMR 2009</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5" name="Rectangle 2"/>
          <p:cNvSpPr>
            <a:spLocks noGrp="1" noChangeArrowheads="1"/>
          </p:cNvSpPr>
          <p:nvPr>
            <p:ph type="title"/>
          </p:nvPr>
        </p:nvSpPr>
        <p:spPr>
          <a:xfrm>
            <a:off x="762000" y="-76200"/>
            <a:ext cx="7772400" cy="1143000"/>
          </a:xfrm>
        </p:spPr>
        <p:txBody>
          <a:bodyPr/>
          <a:lstStyle/>
          <a:p>
            <a:r>
              <a:rPr lang="en-US" altLang="en-US" sz="3600" b="1" dirty="0" smtClean="0"/>
              <a:t>Results</a:t>
            </a:r>
          </a:p>
        </p:txBody>
      </p:sp>
      <p:pic>
        <p:nvPicPr>
          <p:cNvPr id="93186" name="Picture 4"/>
          <p:cNvPicPr>
            <a:picLocks noGrp="1" noChangeAspect="1" noChangeArrowheads="1"/>
          </p:cNvPicPr>
          <p:nvPr>
            <p:ph type="body" idx="1"/>
          </p:nvPr>
        </p:nvPicPr>
        <p:blipFill>
          <a:blip r:embed="rId3"/>
          <a:srcRect/>
          <a:stretch>
            <a:fillRect/>
          </a:stretch>
        </p:blipFill>
        <p:spPr>
          <a:xfrm>
            <a:off x="304800" y="941388"/>
            <a:ext cx="8240713" cy="5164137"/>
          </a:xfrm>
        </p:spPr>
      </p:pic>
      <p:sp>
        <p:nvSpPr>
          <p:cNvPr id="93187" name="Text Box 5"/>
          <p:cNvSpPr txBox="1">
            <a:spLocks noChangeArrowheads="1"/>
          </p:cNvSpPr>
          <p:nvPr/>
        </p:nvSpPr>
        <p:spPr bwMode="auto">
          <a:xfrm>
            <a:off x="381000" y="6324600"/>
            <a:ext cx="4343400" cy="396875"/>
          </a:xfrm>
          <a:prstGeom prst="rect">
            <a:avLst/>
          </a:prstGeom>
          <a:noFill/>
          <a:ln w="9525">
            <a:noFill/>
            <a:miter lim="800000"/>
            <a:headEnd/>
            <a:tailEnd/>
          </a:ln>
        </p:spPr>
        <p:txBody>
          <a:bodyPr>
            <a:spAutoFit/>
          </a:bodyPr>
          <a:lstStyle/>
          <a:p>
            <a:pPr eaLnBrk="0" hangingPunct="0">
              <a:spcBef>
                <a:spcPct val="50000"/>
              </a:spcBef>
            </a:pPr>
            <a:r>
              <a:rPr lang="en-US" altLang="en-US" sz="2000"/>
              <a:t>** Per SD decrease in Vitamin D</a:t>
            </a:r>
          </a:p>
        </p:txBody>
      </p:sp>
      <p:sp>
        <p:nvSpPr>
          <p:cNvPr id="2" name="Line Callout 1 1"/>
          <p:cNvSpPr/>
          <p:nvPr/>
        </p:nvSpPr>
        <p:spPr bwMode="auto">
          <a:xfrm>
            <a:off x="7668126" y="4724400"/>
            <a:ext cx="1171074" cy="990600"/>
          </a:xfrm>
          <a:prstGeom prst="borderCallout1">
            <a:avLst>
              <a:gd name="adj1" fmla="val 18750"/>
              <a:gd name="adj2" fmla="val -8333"/>
              <a:gd name="adj3" fmla="val 64745"/>
              <a:gd name="adj4" fmla="val -67695"/>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rPr>
              <a:t>Clearly identified ref</a:t>
            </a:r>
            <a:r>
              <a:rPr lang="en-US" sz="1600" dirty="0"/>
              <a:t> </a:t>
            </a:r>
            <a:r>
              <a:rPr lang="en-US" sz="1600" dirty="0" smtClean="0"/>
              <a:t>group</a:t>
            </a:r>
            <a:endParaRPr kumimoji="0" lang="en-US" sz="1600" b="0" i="0" u="none" strike="noStrike" cap="none" normalizeH="0" baseline="0" dirty="0" smtClean="0">
              <a:ln>
                <a:noFill/>
              </a:ln>
              <a:solidFill>
                <a:schemeClr val="tx1"/>
              </a:solidFill>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a:xfrm>
            <a:off x="228600" y="0"/>
            <a:ext cx="8534400" cy="1143000"/>
          </a:xfrm>
        </p:spPr>
        <p:txBody>
          <a:bodyPr/>
          <a:lstStyle/>
          <a:p>
            <a:r>
              <a:rPr lang="en-US" altLang="en-US" sz="3200" b="1" smtClean="0"/>
              <a:t>What can we estimate in a case-control study?</a:t>
            </a:r>
          </a:p>
        </p:txBody>
      </p:sp>
      <p:graphicFrame>
        <p:nvGraphicFramePr>
          <p:cNvPr id="243715" name="Group 3"/>
          <p:cNvGraphicFramePr>
            <a:graphicFrameLocks noGrp="1"/>
          </p:cNvGraphicFramePr>
          <p:nvPr>
            <p:ph idx="1"/>
          </p:nvPr>
        </p:nvGraphicFramePr>
        <p:xfrm>
          <a:off x="609600" y="2667000"/>
          <a:ext cx="4953000" cy="3124200"/>
        </p:xfrm>
        <a:graphic>
          <a:graphicData uri="http://schemas.openxmlformats.org/drawingml/2006/table">
            <a:tbl>
              <a:tblPr/>
              <a:tblGrid>
                <a:gridCol w="2209800"/>
                <a:gridCol w="1447800"/>
                <a:gridCol w="1295400"/>
              </a:tblGrid>
              <a:tr h="1066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Fracture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 fracture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TZD use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65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198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No TZD use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955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3530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1020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3728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4600" name="Text Box 25"/>
          <p:cNvSpPr txBox="1">
            <a:spLocks noChangeArrowheads="1"/>
          </p:cNvSpPr>
          <p:nvPr/>
        </p:nvSpPr>
        <p:spPr bwMode="auto">
          <a:xfrm>
            <a:off x="3886200" y="5943600"/>
            <a:ext cx="4724400" cy="457200"/>
          </a:xfrm>
          <a:prstGeom prst="rect">
            <a:avLst/>
          </a:prstGeom>
          <a:noFill/>
          <a:ln w="9525">
            <a:noFill/>
            <a:miter lim="800000"/>
            <a:headEnd/>
            <a:tailEnd/>
          </a:ln>
        </p:spPr>
        <p:txBody>
          <a:bodyPr>
            <a:spAutoFit/>
          </a:bodyPr>
          <a:lstStyle/>
          <a:p>
            <a:pPr eaLnBrk="0" hangingPunct="0">
              <a:spcBef>
                <a:spcPct val="50000"/>
              </a:spcBef>
            </a:pPr>
            <a:r>
              <a:rPr lang="en-US" altLang="en-US" dirty="0"/>
              <a:t>Meier et al. </a:t>
            </a:r>
            <a:r>
              <a:rPr lang="en-US" altLang="en-US" i="1" dirty="0"/>
              <a:t>Arch Intern Med </a:t>
            </a:r>
            <a:r>
              <a:rPr lang="en-US" altLang="en-US" dirty="0"/>
              <a:t>2008</a:t>
            </a:r>
          </a:p>
        </p:txBody>
      </p:sp>
      <p:sp>
        <p:nvSpPr>
          <p:cNvPr id="24601" name="Text Box 26"/>
          <p:cNvSpPr txBox="1">
            <a:spLocks noChangeArrowheads="1"/>
          </p:cNvSpPr>
          <p:nvPr/>
        </p:nvSpPr>
        <p:spPr bwMode="auto">
          <a:xfrm>
            <a:off x="304800" y="1295400"/>
            <a:ext cx="8610600" cy="946150"/>
          </a:xfrm>
          <a:prstGeom prst="rect">
            <a:avLst/>
          </a:prstGeom>
          <a:noFill/>
          <a:ln w="9525">
            <a:noFill/>
            <a:miter lim="800000"/>
            <a:headEnd/>
            <a:tailEnd/>
          </a:ln>
        </p:spPr>
        <p:txBody>
          <a:bodyPr>
            <a:spAutoFit/>
          </a:bodyPr>
          <a:lstStyle/>
          <a:p>
            <a:pPr eaLnBrk="0" hangingPunct="0">
              <a:spcBef>
                <a:spcPct val="50000"/>
              </a:spcBef>
            </a:pPr>
            <a:r>
              <a:rPr lang="en-US" altLang="en-US" sz="2800"/>
              <a:t>Case-control study of TZD use &amp; fracture in diabetes  [TZD = thiazolidinedione, a class of diabetes meds]</a:t>
            </a:r>
          </a:p>
        </p:txBody>
      </p:sp>
      <p:sp>
        <p:nvSpPr>
          <p:cNvPr id="24602" name="Text Box 27"/>
          <p:cNvSpPr txBox="1">
            <a:spLocks noChangeArrowheads="1"/>
          </p:cNvSpPr>
          <p:nvPr/>
        </p:nvSpPr>
        <p:spPr bwMode="auto">
          <a:xfrm>
            <a:off x="5715000" y="2743200"/>
            <a:ext cx="2971800" cy="2647950"/>
          </a:xfrm>
          <a:prstGeom prst="rect">
            <a:avLst/>
          </a:prstGeom>
          <a:noFill/>
          <a:ln w="9525">
            <a:noFill/>
            <a:miter lim="800000"/>
            <a:headEnd/>
            <a:tailEnd/>
          </a:ln>
        </p:spPr>
        <p:txBody>
          <a:bodyPr>
            <a:spAutoFit/>
          </a:bodyPr>
          <a:lstStyle/>
          <a:p>
            <a:pPr eaLnBrk="0" hangingPunct="0">
              <a:spcBef>
                <a:spcPct val="50000"/>
              </a:spcBef>
            </a:pPr>
            <a:r>
              <a:rPr lang="en-US" altLang="en-US"/>
              <a:t>Study with 3-4 controls per case.  What happens if we try to estimate incidence or odds of fracture in either exposure group?</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3" name="Rectangle 2"/>
          <p:cNvSpPr>
            <a:spLocks noGrp="1" noChangeArrowheads="1"/>
          </p:cNvSpPr>
          <p:nvPr>
            <p:ph type="title"/>
          </p:nvPr>
        </p:nvSpPr>
        <p:spPr>
          <a:xfrm>
            <a:off x="914400" y="152400"/>
            <a:ext cx="7086600" cy="1143000"/>
          </a:xfrm>
        </p:spPr>
        <p:txBody>
          <a:bodyPr/>
          <a:lstStyle/>
          <a:p>
            <a:r>
              <a:rPr lang="en-US" altLang="en-US" sz="3200" b="1" dirty="0" smtClean="0"/>
              <a:t>Describing results for quartiles of vitamin D and fracture</a:t>
            </a:r>
          </a:p>
        </p:txBody>
      </p:sp>
      <p:sp>
        <p:nvSpPr>
          <p:cNvPr id="95234" name="Rectangle 3"/>
          <p:cNvSpPr>
            <a:spLocks noGrp="1" noChangeArrowheads="1"/>
          </p:cNvSpPr>
          <p:nvPr>
            <p:ph type="body" idx="1"/>
          </p:nvPr>
        </p:nvSpPr>
        <p:spPr>
          <a:xfrm>
            <a:off x="152400" y="1524000"/>
            <a:ext cx="8839200" cy="4114800"/>
          </a:xfrm>
        </p:spPr>
        <p:txBody>
          <a:bodyPr/>
          <a:lstStyle/>
          <a:p>
            <a:r>
              <a:rPr lang="en-US" altLang="en-US" sz="2800" smtClean="0"/>
              <a:t>Highest quartile of vitamin D is the reference group. Other quartiles of vitamin D are compared to this reference group.  </a:t>
            </a:r>
          </a:p>
          <a:p>
            <a:pPr lvl="1"/>
            <a:r>
              <a:rPr lang="en-US" altLang="en-US" sz="2400" smtClean="0">
                <a:solidFill>
                  <a:srgbClr val="FF0000"/>
                </a:solidFill>
              </a:rPr>
              <a:t>Always label reference group, even with dichotomous variable</a:t>
            </a:r>
          </a:p>
          <a:p>
            <a:pPr lvl="1"/>
            <a:r>
              <a:rPr lang="en-US" altLang="en-US" sz="2400" smtClean="0">
                <a:solidFill>
                  <a:srgbClr val="FF0000"/>
                </a:solidFill>
              </a:rPr>
              <a:t>Don’t make readers guess/assume the reference group</a:t>
            </a:r>
          </a:p>
          <a:p>
            <a:endParaRPr lang="en-US" altLang="en-US" sz="800" smtClean="0"/>
          </a:p>
          <a:p>
            <a:r>
              <a:rPr lang="en-US" altLang="en-US" sz="2800" smtClean="0"/>
              <a:t>HR for non-spine fracture, comparing those in the first and fourth quartiles, is 1.21.  </a:t>
            </a:r>
          </a:p>
          <a:p>
            <a:endParaRPr lang="en-US" altLang="en-US" sz="1200" smtClean="0"/>
          </a:p>
          <a:p>
            <a:r>
              <a:rPr lang="en-US" altLang="en-US" sz="2800" smtClean="0"/>
              <a:t>“Those in the lowest quartile of serum vitamin D have a rate of non-spine fracture that is 1.21 times as high as those in the highest quartile.” </a:t>
            </a:r>
          </a:p>
          <a:p>
            <a:endParaRPr lang="en-US" altLang="en-US" sz="2800" smtClean="0"/>
          </a:p>
          <a:p>
            <a:endParaRPr lang="en-US" altLang="en-US" sz="2800" smtClean="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1" name="Rectangle 2"/>
          <p:cNvSpPr>
            <a:spLocks noGrp="1" noChangeArrowheads="1"/>
          </p:cNvSpPr>
          <p:nvPr>
            <p:ph type="title"/>
          </p:nvPr>
        </p:nvSpPr>
        <p:spPr>
          <a:xfrm>
            <a:off x="685800" y="0"/>
            <a:ext cx="7772400" cy="1143000"/>
          </a:xfrm>
        </p:spPr>
        <p:txBody>
          <a:bodyPr/>
          <a:lstStyle/>
          <a:p>
            <a:r>
              <a:rPr lang="en-US" altLang="en-US" sz="3200" b="1" smtClean="0"/>
              <a:t>Describing results for continuous measure of vitamin D and fracture</a:t>
            </a:r>
          </a:p>
        </p:txBody>
      </p:sp>
      <p:sp>
        <p:nvSpPr>
          <p:cNvPr id="97282" name="Rectangle 3"/>
          <p:cNvSpPr>
            <a:spLocks noGrp="1" noChangeArrowheads="1"/>
          </p:cNvSpPr>
          <p:nvPr>
            <p:ph type="body" idx="1"/>
          </p:nvPr>
        </p:nvSpPr>
        <p:spPr>
          <a:xfrm>
            <a:off x="76200" y="1143000"/>
            <a:ext cx="8915400" cy="4343400"/>
          </a:xfrm>
        </p:spPr>
        <p:txBody>
          <a:bodyPr/>
          <a:lstStyle/>
          <a:p>
            <a:pPr>
              <a:lnSpc>
                <a:spcPct val="80000"/>
              </a:lnSpc>
            </a:pPr>
            <a:r>
              <a:rPr lang="en-US" altLang="en-US" sz="2800" smtClean="0"/>
              <a:t>For continuous exposures placed into a regression model in their native form, HR = association for 1 unit increment in the exposure  </a:t>
            </a:r>
          </a:p>
          <a:p>
            <a:pPr>
              <a:lnSpc>
                <a:spcPct val="80000"/>
              </a:lnSpc>
            </a:pPr>
            <a:endParaRPr lang="en-US" altLang="en-US" sz="1200" smtClean="0"/>
          </a:p>
          <a:p>
            <a:pPr>
              <a:lnSpc>
                <a:spcPct val="80000"/>
              </a:lnSpc>
            </a:pPr>
            <a:r>
              <a:rPr lang="en-US" altLang="en-US" sz="2800" smtClean="0"/>
              <a:t>For exposures with a wide range of values, expressing the measure of association for 1 unit increment in the scale can often produce very small measures of association</a:t>
            </a:r>
          </a:p>
          <a:p>
            <a:pPr lvl="1">
              <a:lnSpc>
                <a:spcPct val="80000"/>
              </a:lnSpc>
            </a:pPr>
            <a:r>
              <a:rPr lang="en-US" altLang="en-US" sz="2400" smtClean="0"/>
              <a:t>humans find these hard to interpret</a:t>
            </a:r>
          </a:p>
          <a:p>
            <a:pPr lvl="1">
              <a:lnSpc>
                <a:spcPct val="80000"/>
              </a:lnSpc>
            </a:pPr>
            <a:endParaRPr lang="en-US" altLang="en-US" sz="800" smtClean="0"/>
          </a:p>
          <a:p>
            <a:pPr>
              <a:lnSpc>
                <a:spcPct val="80000"/>
              </a:lnSpc>
            </a:pPr>
            <a:r>
              <a:rPr lang="en-US" altLang="en-US" sz="2800" smtClean="0"/>
              <a:t>As an alternative, measures of association expressed as:  </a:t>
            </a:r>
            <a:endParaRPr lang="en-US" altLang="en-US" smtClean="0"/>
          </a:p>
          <a:p>
            <a:pPr lvl="1">
              <a:lnSpc>
                <a:spcPct val="80000"/>
              </a:lnSpc>
            </a:pPr>
            <a:r>
              <a:rPr lang="en-US" altLang="en-US" sz="2400" smtClean="0"/>
              <a:t>“per standard deviation”</a:t>
            </a:r>
          </a:p>
          <a:p>
            <a:pPr lvl="2">
              <a:lnSpc>
                <a:spcPct val="80000"/>
              </a:lnSpc>
            </a:pPr>
            <a:r>
              <a:rPr lang="en-US" altLang="en-US" smtClean="0"/>
              <a:t>e.g., HR = 1.07 is for a SD decrease in vitamin D</a:t>
            </a:r>
          </a:p>
          <a:p>
            <a:pPr lvl="1">
              <a:lnSpc>
                <a:spcPct val="80000"/>
              </a:lnSpc>
            </a:pPr>
            <a:r>
              <a:rPr lang="en-US" altLang="en-US" sz="2400" smtClean="0"/>
              <a:t>per some larger increment in the scale</a:t>
            </a:r>
          </a:p>
          <a:p>
            <a:pPr lvl="2">
              <a:lnSpc>
                <a:spcPct val="80000"/>
              </a:lnSpc>
            </a:pPr>
            <a:r>
              <a:rPr lang="en-US" altLang="en-US" smtClean="0"/>
              <a:t>e.g., “The rate of non-spine fracture is 1.11 times as high for each 10 ng/ml decrease in vitamin D”</a:t>
            </a:r>
            <a:r>
              <a:rPr lang="en-US" altLang="en-US" sz="2800" smtClean="0"/>
              <a:t>  </a:t>
            </a:r>
          </a:p>
          <a:p>
            <a:pPr lvl="1">
              <a:lnSpc>
                <a:spcPct val="80000"/>
              </a:lnSpc>
            </a:pPr>
            <a:r>
              <a:rPr lang="en-US" altLang="en-US" sz="2400" smtClean="0">
                <a:solidFill>
                  <a:srgbClr val="FF0000"/>
                </a:solidFill>
              </a:rPr>
              <a:t>In any case, the units must always be clearly labeled</a:t>
            </a:r>
          </a:p>
          <a:p>
            <a:pPr>
              <a:lnSpc>
                <a:spcPct val="80000"/>
              </a:lnSpc>
            </a:pPr>
            <a:endParaRPr lang="en-US" altLang="en-US" sz="2800" smtClean="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29" name="Rectangle 2"/>
          <p:cNvSpPr>
            <a:spLocks noGrp="1" noChangeArrowheads="1"/>
          </p:cNvSpPr>
          <p:nvPr>
            <p:ph type="title"/>
          </p:nvPr>
        </p:nvSpPr>
        <p:spPr>
          <a:xfrm>
            <a:off x="0" y="381000"/>
            <a:ext cx="9144000" cy="1143000"/>
          </a:xfrm>
        </p:spPr>
        <p:txBody>
          <a:bodyPr/>
          <a:lstStyle/>
          <a:p>
            <a:r>
              <a:rPr lang="en-US" altLang="en-US" sz="3200" b="1" smtClean="0"/>
              <a:t>Some practical concerns in case-cohort design</a:t>
            </a:r>
          </a:p>
        </p:txBody>
      </p:sp>
      <p:sp>
        <p:nvSpPr>
          <p:cNvPr id="99330" name="Rectangle 3"/>
          <p:cNvSpPr>
            <a:spLocks noGrp="1" noChangeArrowheads="1"/>
          </p:cNvSpPr>
          <p:nvPr>
            <p:ph type="body" idx="1"/>
          </p:nvPr>
        </p:nvSpPr>
        <p:spPr>
          <a:xfrm>
            <a:off x="381000" y="1524000"/>
            <a:ext cx="8458200" cy="4114800"/>
          </a:xfrm>
        </p:spPr>
        <p:txBody>
          <a:bodyPr/>
          <a:lstStyle/>
          <a:p>
            <a:r>
              <a:rPr lang="en-US" altLang="en-US" sz="2800" dirty="0" smtClean="0"/>
              <a:t>What % of baseline subjects have specimens (or images, etc.) archived?  </a:t>
            </a:r>
          </a:p>
          <a:p>
            <a:endParaRPr lang="en-US" altLang="en-US" sz="1000" dirty="0" smtClean="0"/>
          </a:p>
          <a:p>
            <a:r>
              <a:rPr lang="en-US" altLang="en-US" sz="2800" dirty="0" smtClean="0"/>
              <a:t>Are specimens (or images, etc.) missing randomly?</a:t>
            </a:r>
          </a:p>
          <a:p>
            <a:endParaRPr lang="en-US" altLang="en-US" sz="1000" dirty="0" smtClean="0"/>
          </a:p>
          <a:p>
            <a:r>
              <a:rPr lang="en-US" altLang="en-US" sz="2800" dirty="0" smtClean="0"/>
              <a:t>Previous case-cohort or cross-sectional studies of the baseline may have used specimens.  What is the effect on distribution of those remaining? </a:t>
            </a:r>
          </a:p>
          <a:p>
            <a:endParaRPr lang="en-US" altLang="en-US" sz="1000" dirty="0" smtClean="0"/>
          </a:p>
          <a:p>
            <a:r>
              <a:rPr lang="en-US" altLang="en-US" sz="2800" dirty="0" smtClean="0"/>
              <a:t>If baseline accrual was lengthy, will different storage times affect assay?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Rectangle 2"/>
          <p:cNvSpPr>
            <a:spLocks noGrp="1" noChangeArrowheads="1"/>
          </p:cNvSpPr>
          <p:nvPr>
            <p:ph type="title"/>
          </p:nvPr>
        </p:nvSpPr>
        <p:spPr>
          <a:xfrm>
            <a:off x="76200" y="152400"/>
            <a:ext cx="8915400" cy="1143000"/>
          </a:xfrm>
        </p:spPr>
        <p:txBody>
          <a:bodyPr/>
          <a:lstStyle/>
          <a:p>
            <a:r>
              <a:rPr lang="en-US" altLang="en-US" sz="3600" b="1" dirty="0" smtClean="0"/>
              <a:t>OR as unbiased estimate of rate ratio</a:t>
            </a:r>
          </a:p>
        </p:txBody>
      </p:sp>
      <p:sp>
        <p:nvSpPr>
          <p:cNvPr id="57346" name="Rectangle 3"/>
          <p:cNvSpPr>
            <a:spLocks noGrp="1" noChangeArrowheads="1"/>
          </p:cNvSpPr>
          <p:nvPr>
            <p:ph type="body" idx="1"/>
          </p:nvPr>
        </p:nvSpPr>
        <p:spPr/>
        <p:txBody>
          <a:bodyPr/>
          <a:lstStyle/>
          <a:p>
            <a:r>
              <a:rPr lang="en-US" altLang="en-US" dirty="0" smtClean="0"/>
              <a:t>How can the odds ratio in a case-control study estimate the rate ratio?  </a:t>
            </a:r>
          </a:p>
          <a:p>
            <a:endParaRPr lang="en-US" altLang="en-US" dirty="0" smtClean="0"/>
          </a:p>
          <a:p>
            <a:r>
              <a:rPr lang="en-US" altLang="en-US" dirty="0" smtClean="0"/>
              <a:t>Particularly in a dynamic cohort where case-cohort sampling is not feasible</a:t>
            </a:r>
          </a:p>
        </p:txBody>
      </p:sp>
    </p:spTree>
    <p:extLst>
      <p:ext uri="{BB962C8B-B14F-4D97-AF65-F5344CB8AC3E}">
        <p14:creationId xmlns:p14="http://schemas.microsoft.com/office/powerpoint/2010/main" val="2709584497"/>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7" name="Rectangle 2"/>
          <p:cNvSpPr>
            <a:spLocks noGrp="1" noChangeArrowheads="1"/>
          </p:cNvSpPr>
          <p:nvPr>
            <p:ph type="title"/>
          </p:nvPr>
        </p:nvSpPr>
        <p:spPr>
          <a:xfrm>
            <a:off x="304800" y="-76200"/>
            <a:ext cx="8534400" cy="1143000"/>
          </a:xfrm>
        </p:spPr>
        <p:txBody>
          <a:bodyPr/>
          <a:lstStyle/>
          <a:p>
            <a:r>
              <a:rPr lang="en-US" altLang="en-US" sz="3200" b="1" smtClean="0"/>
              <a:t>What the OR in a case-control study estimates</a:t>
            </a:r>
          </a:p>
        </p:txBody>
      </p:sp>
      <p:sp>
        <p:nvSpPr>
          <p:cNvPr id="101378" name="Rectangle 3"/>
          <p:cNvSpPr>
            <a:spLocks noGrp="1" noChangeArrowheads="1"/>
          </p:cNvSpPr>
          <p:nvPr>
            <p:ph type="body" sz="half" idx="1"/>
          </p:nvPr>
        </p:nvSpPr>
        <p:spPr>
          <a:xfrm>
            <a:off x="762000" y="685800"/>
            <a:ext cx="7848600" cy="533400"/>
          </a:xfrm>
        </p:spPr>
        <p:txBody>
          <a:bodyPr/>
          <a:lstStyle/>
          <a:p>
            <a:pPr>
              <a:buFontTx/>
              <a:buNone/>
            </a:pPr>
            <a:r>
              <a:rPr lang="en-US" altLang="en-US" sz="2800" smtClean="0"/>
              <a:t>Depends on underlying cohort and control sampling</a:t>
            </a:r>
          </a:p>
          <a:p>
            <a:endParaRPr lang="en-US" altLang="en-US" sz="2800" smtClean="0"/>
          </a:p>
        </p:txBody>
      </p:sp>
      <p:graphicFrame>
        <p:nvGraphicFramePr>
          <p:cNvPr id="244773" name="Group 37"/>
          <p:cNvGraphicFramePr>
            <a:graphicFrameLocks noGrp="1"/>
          </p:cNvGraphicFramePr>
          <p:nvPr>
            <p:ph sz="half" idx="2"/>
          </p:nvPr>
        </p:nvGraphicFramePr>
        <p:xfrm>
          <a:off x="381000" y="1524000"/>
          <a:ext cx="8458200" cy="4873700"/>
        </p:xfrm>
        <a:graphic>
          <a:graphicData uri="http://schemas.openxmlformats.org/drawingml/2006/table">
            <a:tbl>
              <a:tblPr/>
              <a:tblGrid>
                <a:gridCol w="1295400"/>
                <a:gridCol w="4800600"/>
                <a:gridCol w="2362200"/>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Control Sampling Scheme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86142">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Fixed</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everyone at time zero (baseline)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“case-cohort”</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risk ratio</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(and hazard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794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Random sample of non-cases each time a case occurs</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 “incidence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rate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9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non-cases after cases have been identified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 “prevalent control”, “cumulative”, “epidemic”, “exclusive”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If disease incidence low:  Approximation of risk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01401" name="Oval 4"/>
          <p:cNvSpPr>
            <a:spLocks noChangeArrowheads="1"/>
          </p:cNvSpPr>
          <p:nvPr/>
        </p:nvSpPr>
        <p:spPr bwMode="auto">
          <a:xfrm>
            <a:off x="209550" y="3581400"/>
            <a:ext cx="8839200" cy="1371600"/>
          </a:xfrm>
          <a:prstGeom prst="ellipse">
            <a:avLst/>
          </a:prstGeom>
          <a:noFill/>
          <a:ln w="38100" algn="ctr">
            <a:solidFill>
              <a:srgbClr val="FF0000"/>
            </a:solidFill>
            <a:round/>
            <a:headEnd/>
            <a:tailEnd/>
          </a:ln>
        </p:spPr>
        <p:txBody>
          <a:bodyPr/>
          <a:lstStyle/>
          <a:p>
            <a:pPr eaLnBrk="0" hangingPunct="0"/>
            <a:endParaRPr lang="en-US">
              <a:solidFill>
                <a:srgbClr val="FF000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7" name="Rectangle 2"/>
          <p:cNvSpPr>
            <a:spLocks noGrp="1" noChangeArrowheads="1"/>
          </p:cNvSpPr>
          <p:nvPr>
            <p:ph type="title"/>
          </p:nvPr>
        </p:nvSpPr>
        <p:spPr>
          <a:xfrm>
            <a:off x="304800" y="-12032"/>
            <a:ext cx="8534400" cy="1143000"/>
          </a:xfrm>
        </p:spPr>
        <p:txBody>
          <a:bodyPr/>
          <a:lstStyle/>
          <a:p>
            <a:r>
              <a:rPr lang="en-US" altLang="en-US" sz="3200" b="1" dirty="0" smtClean="0"/>
              <a:t>Particularly </a:t>
            </a:r>
            <a:r>
              <a:rPr lang="en-US" altLang="en-US" sz="3200" b="1" dirty="0"/>
              <a:t>an issue in a dynamic cohort where there is no time zero to sample</a:t>
            </a:r>
            <a:endParaRPr lang="en-US" altLang="en-US" sz="3200" b="1" dirty="0" smtClean="0"/>
          </a:p>
        </p:txBody>
      </p:sp>
      <p:sp>
        <p:nvSpPr>
          <p:cNvPr id="224258" name="Rectangle 3"/>
          <p:cNvSpPr>
            <a:spLocks noGrp="1" noChangeArrowheads="1"/>
          </p:cNvSpPr>
          <p:nvPr>
            <p:ph type="body" sz="half" idx="1"/>
          </p:nvPr>
        </p:nvSpPr>
        <p:spPr>
          <a:xfrm>
            <a:off x="762000" y="457200"/>
            <a:ext cx="7848600" cy="533400"/>
          </a:xfrm>
        </p:spPr>
        <p:txBody>
          <a:bodyPr/>
          <a:lstStyle/>
          <a:p>
            <a:pPr>
              <a:buFontTx/>
              <a:buNone/>
            </a:pPr>
            <a:endParaRPr lang="en-US" altLang="en-US" sz="2800" dirty="0" smtClean="0"/>
          </a:p>
          <a:p>
            <a:endParaRPr lang="en-US" altLang="en-US" sz="2800" dirty="0" smtClean="0"/>
          </a:p>
        </p:txBody>
      </p:sp>
      <p:graphicFrame>
        <p:nvGraphicFramePr>
          <p:cNvPr id="244773" name="Group 37"/>
          <p:cNvGraphicFramePr>
            <a:graphicFrameLocks noGrp="1"/>
          </p:cNvGraphicFramePr>
          <p:nvPr>
            <p:ph sz="half" idx="2"/>
            <p:extLst>
              <p:ext uri="{D42A27DB-BD31-4B8C-83A1-F6EECF244321}">
                <p14:modId xmlns:p14="http://schemas.microsoft.com/office/powerpoint/2010/main" val="1365733961"/>
              </p:ext>
            </p:extLst>
          </p:nvPr>
        </p:nvGraphicFramePr>
        <p:xfrm>
          <a:off x="381000" y="1082675"/>
          <a:ext cx="8458201" cy="5821576"/>
        </p:xfrm>
        <a:graphic>
          <a:graphicData uri="http://schemas.openxmlformats.org/drawingml/2006/table">
            <a:tbl>
              <a:tblPr/>
              <a:tblGrid>
                <a:gridCol w="1066800"/>
                <a:gridCol w="2514600"/>
                <a:gridCol w="2438400"/>
                <a:gridCol w="2438401"/>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Control Sampling</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Assumption Regarding Exposure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919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Dynamic</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Each time a case occurs </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None</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40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midpoint of case accumulation period</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 or changing linearly over time</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Changing in a non-linear, unknown way: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err="1" smtClean="0">
                          <a:ln>
                            <a:noFill/>
                          </a:ln>
                          <a:solidFill>
                            <a:schemeClr val="tx1"/>
                          </a:solidFill>
                          <a:effectLst/>
                          <a:latin typeface="Times New Roman" pitchFamily="18" charset="0"/>
                        </a:rPr>
                        <a:t>Uninterpretable</a:t>
                      </a:r>
                      <a:r>
                        <a:rPr kumimoji="0" lang="en-US" sz="2000" b="0" i="0" u="none" strike="noStrike" cap="none" normalizeH="0" baseline="0" dirty="0" smtClean="0">
                          <a:ln>
                            <a:noFill/>
                          </a:ln>
                          <a:solidFill>
                            <a:schemeClr val="tx1"/>
                          </a:solidFill>
                          <a:effectLst/>
                          <a:latin typeface="Times New Roman" pitchFamily="18" charset="0"/>
                        </a:rPr>
                        <a:t> odds ratio </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239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any point, including after all cases identified</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“prevalent/cumulative epidemic/exclusive”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Not at steady state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 </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err="1" smtClean="0">
                          <a:ln>
                            <a:noFill/>
                          </a:ln>
                          <a:solidFill>
                            <a:schemeClr val="tx1"/>
                          </a:solidFill>
                          <a:effectLst/>
                          <a:latin typeface="Times New Roman" pitchFamily="18" charset="0"/>
                        </a:rPr>
                        <a:t>Uninterpretable</a:t>
                      </a:r>
                      <a:r>
                        <a:rPr kumimoji="0" lang="en-US" sz="2000" b="0" i="0" u="none" strike="noStrike" cap="none" normalizeH="0" baseline="0" dirty="0" smtClean="0">
                          <a:ln>
                            <a:noFill/>
                          </a:ln>
                          <a:solidFill>
                            <a:schemeClr val="tx1"/>
                          </a:solidFill>
                          <a:effectLst/>
                          <a:latin typeface="Times New Roman" pitchFamily="18" charset="0"/>
                        </a:rPr>
                        <a:t> odds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24286" name="Oval 4"/>
          <p:cNvSpPr>
            <a:spLocks noChangeArrowheads="1"/>
          </p:cNvSpPr>
          <p:nvPr/>
        </p:nvSpPr>
        <p:spPr bwMode="auto">
          <a:xfrm>
            <a:off x="304800" y="2057400"/>
            <a:ext cx="8839200" cy="1371600"/>
          </a:xfrm>
          <a:prstGeom prst="ellipse">
            <a:avLst/>
          </a:prstGeom>
          <a:noFill/>
          <a:ln w="38100" algn="ctr">
            <a:solidFill>
              <a:srgbClr val="FF0000"/>
            </a:solidFill>
            <a:round/>
            <a:headEnd/>
            <a:tailEnd/>
          </a:ln>
        </p:spPr>
        <p:txBody>
          <a:bodyPr/>
          <a:lstStyle/>
          <a:p>
            <a:pPr eaLnBrk="0" hangingPunct="0"/>
            <a:endParaRPr lang="en-US">
              <a:solidFill>
                <a:srgbClr val="FF0000"/>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7651" name="TextBox 35"/>
          <p:cNvSpPr txBox="1">
            <a:spLocks noChangeArrowheads="1"/>
          </p:cNvSpPr>
          <p:nvPr/>
        </p:nvSpPr>
        <p:spPr bwMode="auto">
          <a:xfrm>
            <a:off x="3465513" y="1752600"/>
            <a:ext cx="420308" cy="369332"/>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97652" name="TextBox 45"/>
          <p:cNvSpPr txBox="1">
            <a:spLocks noChangeArrowheads="1"/>
          </p:cNvSpPr>
          <p:nvPr/>
        </p:nvSpPr>
        <p:spPr bwMode="auto">
          <a:xfrm>
            <a:off x="322264" y="990600"/>
            <a:ext cx="4605941" cy="400110"/>
          </a:xfrm>
          <a:prstGeom prst="rect">
            <a:avLst/>
          </a:prstGeom>
          <a:noFill/>
          <a:ln w="9525">
            <a:noFill/>
            <a:miter lim="800000"/>
            <a:headEnd/>
            <a:tailEnd/>
          </a:ln>
        </p:spPr>
        <p:txBody>
          <a:bodyPr wrap="none">
            <a:spAutoFit/>
          </a:bodyPr>
          <a:lstStyle/>
          <a:p>
            <a:r>
              <a:rPr lang="en-US" sz="2000" b="1"/>
              <a:t>Dynamic Cohort (e.g. , Kaiser members)</a:t>
            </a:r>
          </a:p>
        </p:txBody>
      </p:sp>
      <p:sp>
        <p:nvSpPr>
          <p:cNvPr id="197653" name="AutoShape 3"/>
          <p:cNvSpPr>
            <a:spLocks noChangeArrowheads="1"/>
          </p:cNvSpPr>
          <p:nvPr/>
        </p:nvSpPr>
        <p:spPr bwMode="auto">
          <a:xfrm rot="10800000">
            <a:off x="1524000" y="457200"/>
            <a:ext cx="6248400" cy="685800"/>
          </a:xfrm>
          <a:prstGeom prst="rtTriangle">
            <a:avLst/>
          </a:prstGeom>
          <a:solidFill>
            <a:srgbClr val="FFFFFF"/>
          </a:solidFill>
          <a:ln w="9525">
            <a:solidFill>
              <a:schemeClr val="tx1"/>
            </a:solidFill>
            <a:miter lim="800000"/>
            <a:headEnd/>
            <a:tailEnd/>
          </a:ln>
        </p:spPr>
        <p:txBody>
          <a:bodyPr wrap="none" anchor="ctr"/>
          <a:lstStyle/>
          <a:p>
            <a:endParaRPr lang="en-US" sz="1800">
              <a:latin typeface="Calibri" pitchFamily="34" charset="0"/>
            </a:endParaRPr>
          </a:p>
        </p:txBody>
      </p:sp>
      <p:cxnSp>
        <p:nvCxnSpPr>
          <p:cNvPr id="197654"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sp>
        <p:nvSpPr>
          <p:cNvPr id="197655" name="TextBox 84"/>
          <p:cNvSpPr txBox="1">
            <a:spLocks noChangeArrowheads="1"/>
          </p:cNvSpPr>
          <p:nvPr/>
        </p:nvSpPr>
        <p:spPr bwMode="auto">
          <a:xfrm>
            <a:off x="882719" y="190914"/>
            <a:ext cx="1071960" cy="646331"/>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a:latin typeface="Calibri" pitchFamily="34" charset="0"/>
              </a:rPr>
              <a:t>members</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55" name="Straight Arrow Connector 54"/>
          <p:cNvCxnSpPr/>
          <p:nvPr/>
        </p:nvCxnSpPr>
        <p:spPr>
          <a:xfrm>
            <a:off x="5029200" y="914400"/>
            <a:ext cx="4572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6438901" y="990600"/>
            <a:ext cx="392113"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97660" name="TextBox 35"/>
          <p:cNvSpPr txBox="1">
            <a:spLocks noChangeArrowheads="1"/>
          </p:cNvSpPr>
          <p:nvPr/>
        </p:nvSpPr>
        <p:spPr bwMode="auto">
          <a:xfrm>
            <a:off x="6829425" y="1417639"/>
            <a:ext cx="420308" cy="369332"/>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60" name="Rectangle 59"/>
          <p:cNvSpPr/>
          <p:nvPr/>
        </p:nvSpPr>
        <p:spPr>
          <a:xfrm>
            <a:off x="7272339" y="457200"/>
            <a:ext cx="542925" cy="685800"/>
          </a:xfrm>
          <a:prstGeom prst="rect">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Tree>
    <p:extLst>
      <p:ext uri="{BB962C8B-B14F-4D97-AF65-F5344CB8AC3E}">
        <p14:creationId xmlns:p14="http://schemas.microsoft.com/office/powerpoint/2010/main" val="2823992077"/>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5473" name="Rectangle 2"/>
          <p:cNvSpPr>
            <a:spLocks noGrp="1" noChangeArrowheads="1"/>
          </p:cNvSpPr>
          <p:nvPr>
            <p:ph type="title"/>
          </p:nvPr>
        </p:nvSpPr>
        <p:spPr>
          <a:xfrm>
            <a:off x="0" y="304800"/>
            <a:ext cx="9144000" cy="1143000"/>
          </a:xfrm>
        </p:spPr>
        <p:txBody>
          <a:bodyPr/>
          <a:lstStyle/>
          <a:p>
            <a:r>
              <a:rPr lang="en-US" altLang="en-US" sz="3200" b="1" smtClean="0"/>
              <a:t>Estimating a rate ratio in a case-control study</a:t>
            </a:r>
          </a:p>
        </p:txBody>
      </p:sp>
      <p:sp>
        <p:nvSpPr>
          <p:cNvPr id="92163" name="Rectangle 3"/>
          <p:cNvSpPr>
            <a:spLocks noGrp="1" noChangeArrowheads="1"/>
          </p:cNvSpPr>
          <p:nvPr>
            <p:ph type="body" idx="1"/>
          </p:nvPr>
        </p:nvSpPr>
        <p:spPr>
          <a:xfrm>
            <a:off x="304800" y="1600200"/>
            <a:ext cx="8534400" cy="4114800"/>
          </a:xfrm>
        </p:spPr>
        <p:txBody>
          <a:bodyPr/>
          <a:lstStyle/>
          <a:p>
            <a:r>
              <a:rPr lang="en-US" altLang="en-US" smtClean="0"/>
              <a:t>For calculating an incidence rate ratio, what is analogous to estimating the proportion of exposed and unexposed persons in obtaining a risk ratio?</a:t>
            </a:r>
          </a:p>
          <a:p>
            <a:endParaRPr lang="en-US" altLang="en-US" smtClean="0"/>
          </a:p>
          <a:p>
            <a:r>
              <a:rPr lang="en-US" altLang="en-US" smtClean="0"/>
              <a:t>Answer: the proportion of exposed and unexposed </a:t>
            </a:r>
            <a:r>
              <a:rPr lang="en-US" altLang="en-US" b="1" smtClean="0"/>
              <a:t>person-time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16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16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3097" name="Object 89"/>
          <p:cNvGraphicFramePr>
            <a:graphicFrameLocks noChangeAspect="1"/>
          </p:cNvGraphicFramePr>
          <p:nvPr/>
        </p:nvGraphicFramePr>
        <p:xfrm>
          <a:off x="3505200" y="1295400"/>
          <a:ext cx="3200400" cy="2271713"/>
        </p:xfrm>
        <a:graphic>
          <a:graphicData uri="http://schemas.openxmlformats.org/presentationml/2006/ole">
            <mc:AlternateContent xmlns:mc="http://schemas.openxmlformats.org/markup-compatibility/2006">
              <mc:Choice xmlns:v="urn:schemas-microsoft-com:vml" Requires="v">
                <p:oleObj spid="_x0000_s43465" name="Equation" r:id="rId4" imgW="1181100" imgH="838200" progId="Equation.3">
                  <p:embed/>
                </p:oleObj>
              </mc:Choice>
              <mc:Fallback>
                <p:oleObj name="Equation" r:id="rId4" imgW="1181100" imgH="838200" progId="Equation.3">
                  <p:embed/>
                  <p:pic>
                    <p:nvPicPr>
                      <p:cNvPr id="0" name="Picture 8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505200" y="1295400"/>
                        <a:ext cx="3200400" cy="22717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3098" name="Object 90"/>
          <p:cNvGraphicFramePr>
            <a:graphicFrameLocks noChangeAspect="1"/>
          </p:cNvGraphicFramePr>
          <p:nvPr/>
        </p:nvGraphicFramePr>
        <p:xfrm>
          <a:off x="4953000" y="4114800"/>
          <a:ext cx="1104900" cy="1295400"/>
        </p:xfrm>
        <a:graphic>
          <a:graphicData uri="http://schemas.openxmlformats.org/presentationml/2006/ole">
            <mc:AlternateContent xmlns:mc="http://schemas.openxmlformats.org/markup-compatibility/2006">
              <mc:Choice xmlns:v="urn:schemas-microsoft-com:vml" Requires="v">
                <p:oleObj spid="_x0000_s43466" name="Equation" r:id="rId6" imgW="368140" imgH="431613" progId="Equation.3">
                  <p:embed/>
                </p:oleObj>
              </mc:Choice>
              <mc:Fallback>
                <p:oleObj name="Equation" r:id="rId6" imgW="368140" imgH="431613" progId="Equation.3">
                  <p:embed/>
                  <p:pic>
                    <p:nvPicPr>
                      <p:cNvPr id="0" name="Picture 9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953000" y="4114800"/>
                        <a:ext cx="1104900"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3101" name="Rectangle 6"/>
          <p:cNvSpPr>
            <a:spLocks noChangeArrowheads="1"/>
          </p:cNvSpPr>
          <p:nvPr/>
        </p:nvSpPr>
        <p:spPr bwMode="auto">
          <a:xfrm>
            <a:off x="304800" y="152400"/>
            <a:ext cx="8686800" cy="1066800"/>
          </a:xfrm>
          <a:prstGeom prst="rect">
            <a:avLst/>
          </a:prstGeom>
          <a:noFill/>
          <a:ln w="9525">
            <a:noFill/>
            <a:miter lim="800000"/>
            <a:headEnd/>
            <a:tailEnd/>
          </a:ln>
        </p:spPr>
        <p:txBody>
          <a:bodyPr>
            <a:spAutoFit/>
          </a:bodyPr>
          <a:lstStyle/>
          <a:p>
            <a:pPr eaLnBrk="0" hangingPunct="0"/>
            <a:r>
              <a:rPr lang="en-US" altLang="en-US" sz="3200" b="1">
                <a:solidFill>
                  <a:schemeClr val="tx2"/>
                </a:solidFill>
              </a:rPr>
              <a:t>Rate ratio in cohort where             = exposed</a:t>
            </a:r>
          </a:p>
          <a:p>
            <a:pPr eaLnBrk="0" hangingPunct="0"/>
            <a:r>
              <a:rPr lang="en-US" altLang="en-US" sz="3200" b="1">
                <a:solidFill>
                  <a:schemeClr val="tx2"/>
                </a:solidFill>
              </a:rPr>
              <a:t>and </a:t>
            </a:r>
            <a:r>
              <a:rPr lang="en-US" altLang="en-US" b="1">
                <a:solidFill>
                  <a:schemeClr val="tx2"/>
                </a:solidFill>
              </a:rPr>
              <a:t>                </a:t>
            </a:r>
            <a:r>
              <a:rPr lang="en-US" altLang="en-US" sz="3200" b="1">
                <a:solidFill>
                  <a:schemeClr val="tx2"/>
                </a:solidFill>
              </a:rPr>
              <a:t>= unexposed person-time</a:t>
            </a:r>
          </a:p>
        </p:txBody>
      </p:sp>
      <p:sp>
        <p:nvSpPr>
          <p:cNvPr id="43102" name="Text Box 7"/>
          <p:cNvSpPr txBox="1">
            <a:spLocks noChangeArrowheads="1"/>
          </p:cNvSpPr>
          <p:nvPr/>
        </p:nvSpPr>
        <p:spPr bwMode="auto">
          <a:xfrm>
            <a:off x="533400" y="3505200"/>
            <a:ext cx="8229600" cy="3046413"/>
          </a:xfrm>
          <a:prstGeom prst="rect">
            <a:avLst/>
          </a:prstGeom>
          <a:noFill/>
          <a:ln w="9525">
            <a:noFill/>
            <a:miter lim="800000"/>
            <a:headEnd/>
            <a:tailEnd/>
          </a:ln>
        </p:spPr>
        <p:txBody>
          <a:bodyPr>
            <a:spAutoFit/>
          </a:bodyPr>
          <a:lstStyle/>
          <a:p>
            <a:pPr eaLnBrk="0" hangingPunct="0"/>
            <a:r>
              <a:rPr lang="en-US" altLang="en-US" sz="3200"/>
              <a:t>So analogous to estimating risk ratio, we need to </a:t>
            </a:r>
          </a:p>
          <a:p>
            <a:pPr eaLnBrk="0" hangingPunct="0"/>
            <a:r>
              <a:rPr lang="en-US" altLang="en-US" sz="3200"/>
              <a:t>estimate the proportion</a:t>
            </a:r>
          </a:p>
          <a:p>
            <a:pPr eaLnBrk="0" hangingPunct="0"/>
            <a:endParaRPr lang="en-US" altLang="en-US" sz="3200"/>
          </a:p>
          <a:p>
            <a:pPr eaLnBrk="0" hangingPunct="0"/>
            <a:endParaRPr lang="en-US" altLang="en-US" sz="3200"/>
          </a:p>
          <a:p>
            <a:pPr eaLnBrk="0" hangingPunct="0"/>
            <a:r>
              <a:rPr lang="en-US" altLang="en-US" sz="3200"/>
              <a:t>If we can estimate this proportion in a case-</a:t>
            </a:r>
          </a:p>
          <a:p>
            <a:pPr eaLnBrk="0" hangingPunct="0"/>
            <a:r>
              <a:rPr lang="en-US" altLang="en-US" sz="3200"/>
              <a:t>control study, we can estimate the rate ratio</a:t>
            </a:r>
          </a:p>
        </p:txBody>
      </p:sp>
      <p:sp>
        <p:nvSpPr>
          <p:cNvPr id="43103" name="Text Box 8"/>
          <p:cNvSpPr txBox="1">
            <a:spLocks noChangeArrowheads="1"/>
          </p:cNvSpPr>
          <p:nvPr/>
        </p:nvSpPr>
        <p:spPr bwMode="auto">
          <a:xfrm>
            <a:off x="914400" y="2057400"/>
            <a:ext cx="2452688" cy="579438"/>
          </a:xfrm>
          <a:prstGeom prst="rect">
            <a:avLst/>
          </a:prstGeom>
          <a:noFill/>
          <a:ln w="9525">
            <a:noFill/>
            <a:miter lim="800000"/>
            <a:headEnd/>
            <a:tailEnd/>
          </a:ln>
        </p:spPr>
        <p:txBody>
          <a:bodyPr wrap="none">
            <a:spAutoFit/>
          </a:bodyPr>
          <a:lstStyle/>
          <a:p>
            <a:pPr eaLnBrk="0" hangingPunct="0"/>
            <a:r>
              <a:rPr lang="en-US" altLang="en-US" sz="3200" b="1"/>
              <a:t>Rate Ratio</a:t>
            </a:r>
            <a:r>
              <a:rPr lang="en-US" altLang="en-US" sz="3200"/>
              <a:t> =</a:t>
            </a:r>
            <a:r>
              <a:rPr lang="en-US" altLang="en-US"/>
              <a:t> </a:t>
            </a:r>
          </a:p>
        </p:txBody>
      </p:sp>
      <p:graphicFrame>
        <p:nvGraphicFramePr>
          <p:cNvPr id="43099" name="Object 91"/>
          <p:cNvGraphicFramePr>
            <a:graphicFrameLocks noChangeAspect="1"/>
          </p:cNvGraphicFramePr>
          <p:nvPr/>
        </p:nvGraphicFramePr>
        <p:xfrm>
          <a:off x="5181600" y="161925"/>
          <a:ext cx="954088" cy="676275"/>
        </p:xfrm>
        <a:graphic>
          <a:graphicData uri="http://schemas.openxmlformats.org/presentationml/2006/ole">
            <mc:AlternateContent xmlns:mc="http://schemas.openxmlformats.org/markup-compatibility/2006">
              <mc:Choice xmlns:v="urn:schemas-microsoft-com:vml" Requires="v">
                <p:oleObj spid="_x0000_s43467" name="Equation" r:id="rId8" imgW="304536" imgH="215713" progId="Equation.3">
                  <p:embed/>
                </p:oleObj>
              </mc:Choice>
              <mc:Fallback>
                <p:oleObj name="Equation" r:id="rId8" imgW="304536" imgH="215713" progId="Equation.3">
                  <p:embed/>
                  <p:pic>
                    <p:nvPicPr>
                      <p:cNvPr id="0" name="Picture 9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181600" y="161925"/>
                        <a:ext cx="954088" cy="676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100" name="Object 92"/>
          <p:cNvGraphicFramePr>
            <a:graphicFrameLocks noChangeAspect="1"/>
          </p:cNvGraphicFramePr>
          <p:nvPr/>
        </p:nvGraphicFramePr>
        <p:xfrm>
          <a:off x="1295400" y="608013"/>
          <a:ext cx="990600" cy="687387"/>
        </p:xfrm>
        <a:graphic>
          <a:graphicData uri="http://schemas.openxmlformats.org/presentationml/2006/ole">
            <mc:AlternateContent xmlns:mc="http://schemas.openxmlformats.org/markup-compatibility/2006">
              <mc:Choice xmlns:v="urn:schemas-microsoft-com:vml" Requires="v">
                <p:oleObj spid="_x0000_s43468" name="Equation" r:id="rId10" imgW="330200" imgH="228600" progId="Equation.3">
                  <p:embed/>
                </p:oleObj>
              </mc:Choice>
              <mc:Fallback>
                <p:oleObj name="Equation" r:id="rId10" imgW="330200" imgH="228600" progId="Equation.3">
                  <p:embed/>
                  <p:pic>
                    <p:nvPicPr>
                      <p:cNvPr id="0" name="Picture 9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295400" y="608013"/>
                        <a:ext cx="990600" cy="687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Rectangle 4"/>
          <p:cNvSpPr>
            <a:spLocks noChangeArrowheads="1"/>
          </p:cNvSpPr>
          <p:nvPr/>
        </p:nvSpPr>
        <p:spPr bwMode="auto">
          <a:xfrm>
            <a:off x="1295400" y="2057400"/>
            <a:ext cx="4572000" cy="3886200"/>
          </a:xfrm>
          <a:prstGeom prst="rect">
            <a:avLst/>
          </a:prstGeom>
          <a:noFill/>
          <a:ln w="9525">
            <a:solidFill>
              <a:schemeClr val="tx1"/>
            </a:solidFill>
            <a:miter lim="800000"/>
            <a:headEnd/>
            <a:tailEnd/>
          </a:ln>
        </p:spPr>
        <p:txBody>
          <a:bodyPr wrap="none" anchor="ctr"/>
          <a:lstStyle/>
          <a:p>
            <a:pPr eaLnBrk="0" hangingPunct="0"/>
            <a:endParaRPr lang="en-US" altLang="en-US"/>
          </a:p>
        </p:txBody>
      </p:sp>
      <p:sp>
        <p:nvSpPr>
          <p:cNvPr id="110594" name="Text Box 5"/>
          <p:cNvSpPr txBox="1">
            <a:spLocks noChangeArrowheads="1"/>
          </p:cNvSpPr>
          <p:nvPr/>
        </p:nvSpPr>
        <p:spPr bwMode="auto">
          <a:xfrm>
            <a:off x="990600" y="228600"/>
            <a:ext cx="8534400" cy="579438"/>
          </a:xfrm>
          <a:prstGeom prst="rect">
            <a:avLst/>
          </a:prstGeom>
          <a:noFill/>
          <a:ln w="9525">
            <a:noFill/>
            <a:miter lim="800000"/>
            <a:headEnd/>
            <a:tailEnd/>
          </a:ln>
        </p:spPr>
        <p:txBody>
          <a:bodyPr>
            <a:spAutoFit/>
          </a:bodyPr>
          <a:lstStyle/>
          <a:p>
            <a:pPr eaLnBrk="0" hangingPunct="0"/>
            <a:r>
              <a:rPr lang="en-US" altLang="en-US" sz="3200" b="1" dirty="0"/>
              <a:t>Incidence rate notation in a cohort study</a:t>
            </a:r>
            <a:endParaRPr lang="en-US" altLang="en-US" sz="2800" dirty="0"/>
          </a:p>
        </p:txBody>
      </p:sp>
      <p:sp>
        <p:nvSpPr>
          <p:cNvPr id="110595" name="Text Box 8"/>
          <p:cNvSpPr txBox="1">
            <a:spLocks noChangeArrowheads="1"/>
          </p:cNvSpPr>
          <p:nvPr/>
        </p:nvSpPr>
        <p:spPr bwMode="auto">
          <a:xfrm rot="-5397717">
            <a:off x="-210344" y="3410744"/>
            <a:ext cx="1335088" cy="457200"/>
          </a:xfrm>
          <a:prstGeom prst="rect">
            <a:avLst/>
          </a:prstGeom>
          <a:noFill/>
          <a:ln w="9525">
            <a:noFill/>
            <a:miter lim="800000"/>
            <a:headEnd/>
            <a:tailEnd/>
          </a:ln>
        </p:spPr>
        <p:txBody>
          <a:bodyPr wrap="none">
            <a:spAutoFit/>
          </a:bodyPr>
          <a:lstStyle/>
          <a:p>
            <a:pPr eaLnBrk="0" hangingPunct="0"/>
            <a:r>
              <a:rPr lang="en-US" altLang="en-US"/>
              <a:t>Exposure</a:t>
            </a:r>
          </a:p>
        </p:txBody>
      </p:sp>
      <p:sp>
        <p:nvSpPr>
          <p:cNvPr id="110596" name="Text Box 9"/>
          <p:cNvSpPr txBox="1">
            <a:spLocks noChangeArrowheads="1"/>
          </p:cNvSpPr>
          <p:nvPr/>
        </p:nvSpPr>
        <p:spPr bwMode="auto">
          <a:xfrm>
            <a:off x="609600" y="23622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110597" name="Text Box 10"/>
          <p:cNvSpPr txBox="1">
            <a:spLocks noChangeArrowheads="1"/>
          </p:cNvSpPr>
          <p:nvPr/>
        </p:nvSpPr>
        <p:spPr bwMode="auto">
          <a:xfrm>
            <a:off x="609600" y="45720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110598" name="Line 11"/>
          <p:cNvSpPr>
            <a:spLocks noChangeShapeType="1"/>
          </p:cNvSpPr>
          <p:nvPr/>
        </p:nvSpPr>
        <p:spPr bwMode="auto">
          <a:xfrm>
            <a:off x="3581400" y="2057400"/>
            <a:ext cx="0" cy="3886200"/>
          </a:xfrm>
          <a:prstGeom prst="line">
            <a:avLst/>
          </a:prstGeom>
          <a:noFill/>
          <a:ln w="9525">
            <a:solidFill>
              <a:schemeClr val="tx1"/>
            </a:solidFill>
            <a:round/>
            <a:headEnd/>
            <a:tailEnd/>
          </a:ln>
        </p:spPr>
        <p:txBody>
          <a:bodyPr wrap="none" anchor="ctr"/>
          <a:lstStyle/>
          <a:p>
            <a:endParaRPr lang="en-US"/>
          </a:p>
        </p:txBody>
      </p:sp>
      <p:sp>
        <p:nvSpPr>
          <p:cNvPr id="110599" name="Line 12"/>
          <p:cNvSpPr>
            <a:spLocks noChangeShapeType="1"/>
          </p:cNvSpPr>
          <p:nvPr/>
        </p:nvSpPr>
        <p:spPr bwMode="auto">
          <a:xfrm>
            <a:off x="1295400" y="3886200"/>
            <a:ext cx="4572000" cy="0"/>
          </a:xfrm>
          <a:prstGeom prst="line">
            <a:avLst/>
          </a:prstGeom>
          <a:noFill/>
          <a:ln w="9525">
            <a:solidFill>
              <a:schemeClr val="tx1"/>
            </a:solidFill>
            <a:round/>
            <a:headEnd/>
            <a:tailEnd/>
          </a:ln>
        </p:spPr>
        <p:txBody>
          <a:bodyPr wrap="none" anchor="ctr"/>
          <a:lstStyle/>
          <a:p>
            <a:endParaRPr lang="en-US"/>
          </a:p>
        </p:txBody>
      </p:sp>
      <p:sp>
        <p:nvSpPr>
          <p:cNvPr id="110600" name="Text Box 13"/>
          <p:cNvSpPr txBox="1">
            <a:spLocks noChangeArrowheads="1"/>
          </p:cNvSpPr>
          <p:nvPr/>
        </p:nvSpPr>
        <p:spPr bwMode="auto">
          <a:xfrm>
            <a:off x="1949450" y="2697162"/>
            <a:ext cx="565150" cy="579438"/>
          </a:xfrm>
          <a:prstGeom prst="rect">
            <a:avLst/>
          </a:prstGeom>
          <a:noFill/>
          <a:ln w="9525">
            <a:noFill/>
            <a:miter lim="800000"/>
            <a:headEnd/>
            <a:tailEnd/>
          </a:ln>
        </p:spPr>
        <p:txBody>
          <a:bodyPr wrap="none">
            <a:spAutoFit/>
          </a:bodyPr>
          <a:lstStyle/>
          <a:p>
            <a:pPr eaLnBrk="0" hangingPunct="0"/>
            <a:r>
              <a:rPr lang="en-US" altLang="en-US" sz="3200" dirty="0"/>
              <a:t>E</a:t>
            </a:r>
            <a:r>
              <a:rPr lang="en-US" altLang="en-US" sz="3200" baseline="-25000" dirty="0"/>
              <a:t>1</a:t>
            </a:r>
          </a:p>
        </p:txBody>
      </p:sp>
      <p:sp>
        <p:nvSpPr>
          <p:cNvPr id="110601" name="Rectangle 14"/>
          <p:cNvSpPr>
            <a:spLocks noChangeArrowheads="1"/>
          </p:cNvSpPr>
          <p:nvPr/>
        </p:nvSpPr>
        <p:spPr bwMode="auto">
          <a:xfrm>
            <a:off x="6027737" y="2787650"/>
            <a:ext cx="1287463" cy="641350"/>
          </a:xfrm>
          <a:prstGeom prst="rect">
            <a:avLst/>
          </a:prstGeom>
          <a:noFill/>
          <a:ln w="9525">
            <a:noFill/>
            <a:miter lim="800000"/>
            <a:headEnd/>
            <a:tailEnd/>
          </a:ln>
        </p:spPr>
        <p:txBody>
          <a:bodyPr wrap="none">
            <a:spAutoFit/>
          </a:bodyPr>
          <a:lstStyle/>
          <a:p>
            <a:pPr eaLnBrk="0" hangingPunct="0"/>
            <a:r>
              <a:rPr lang="en-US" altLang="en-US" sz="3600" dirty="0"/>
              <a:t>  </a:t>
            </a:r>
            <a:r>
              <a:rPr lang="en-US" altLang="en-US" sz="3200" dirty="0"/>
              <a:t>N</a:t>
            </a:r>
            <a:r>
              <a:rPr lang="en-US" altLang="en-US" sz="3200" baseline="-25000" dirty="0"/>
              <a:t>1 </a:t>
            </a:r>
            <a:r>
              <a:rPr lang="en-US" altLang="en-US" sz="3200" dirty="0"/>
              <a:t>T</a:t>
            </a:r>
            <a:r>
              <a:rPr lang="en-US" altLang="en-US" sz="3200" baseline="-25000" dirty="0"/>
              <a:t>1</a:t>
            </a:r>
          </a:p>
        </p:txBody>
      </p:sp>
      <p:sp>
        <p:nvSpPr>
          <p:cNvPr id="110602" name="Rectangle 15"/>
          <p:cNvSpPr>
            <a:spLocks noChangeArrowheads="1"/>
          </p:cNvSpPr>
          <p:nvPr/>
        </p:nvSpPr>
        <p:spPr bwMode="auto">
          <a:xfrm>
            <a:off x="2025650" y="4525962"/>
            <a:ext cx="565150" cy="579438"/>
          </a:xfrm>
          <a:prstGeom prst="rect">
            <a:avLst/>
          </a:prstGeom>
          <a:noFill/>
          <a:ln w="9525">
            <a:noFill/>
            <a:miter lim="800000"/>
            <a:headEnd/>
            <a:tailEnd/>
          </a:ln>
        </p:spPr>
        <p:txBody>
          <a:bodyPr wrap="none">
            <a:spAutoFit/>
          </a:bodyPr>
          <a:lstStyle/>
          <a:p>
            <a:pPr eaLnBrk="0" hangingPunct="0"/>
            <a:r>
              <a:rPr lang="en-US" altLang="en-US" sz="3200" dirty="0"/>
              <a:t>E</a:t>
            </a:r>
            <a:r>
              <a:rPr lang="en-US" altLang="en-US" sz="3200" baseline="-25000" dirty="0"/>
              <a:t>0</a:t>
            </a:r>
          </a:p>
        </p:txBody>
      </p:sp>
      <p:sp>
        <p:nvSpPr>
          <p:cNvPr id="110603" name="Text Box 16"/>
          <p:cNvSpPr txBox="1">
            <a:spLocks noChangeArrowheads="1"/>
          </p:cNvSpPr>
          <p:nvPr/>
        </p:nvSpPr>
        <p:spPr bwMode="auto">
          <a:xfrm>
            <a:off x="7391400" y="4264025"/>
            <a:ext cx="336550" cy="457200"/>
          </a:xfrm>
          <a:prstGeom prst="rect">
            <a:avLst/>
          </a:prstGeom>
          <a:noFill/>
          <a:ln w="9525">
            <a:noFill/>
            <a:miter lim="800000"/>
            <a:headEnd/>
            <a:tailEnd/>
          </a:ln>
        </p:spPr>
        <p:txBody>
          <a:bodyPr wrap="none">
            <a:spAutoFit/>
          </a:bodyPr>
          <a:lstStyle/>
          <a:p>
            <a:pPr eaLnBrk="0" hangingPunct="0"/>
            <a:r>
              <a:rPr lang="en-US" altLang="en-US"/>
              <a:t>  </a:t>
            </a:r>
          </a:p>
        </p:txBody>
      </p:sp>
      <p:sp>
        <p:nvSpPr>
          <p:cNvPr id="110604" name="Rectangle 19"/>
          <p:cNvSpPr>
            <a:spLocks noChangeArrowheads="1"/>
          </p:cNvSpPr>
          <p:nvPr/>
        </p:nvSpPr>
        <p:spPr bwMode="auto">
          <a:xfrm>
            <a:off x="3429000" y="2422525"/>
            <a:ext cx="184150" cy="641350"/>
          </a:xfrm>
          <a:prstGeom prst="rect">
            <a:avLst/>
          </a:prstGeom>
          <a:noFill/>
          <a:ln w="9525">
            <a:noFill/>
            <a:miter lim="800000"/>
            <a:headEnd/>
            <a:tailEnd/>
          </a:ln>
        </p:spPr>
        <p:txBody>
          <a:bodyPr wrap="none">
            <a:spAutoFit/>
          </a:bodyPr>
          <a:lstStyle/>
          <a:p>
            <a:pPr eaLnBrk="0" hangingPunct="0"/>
            <a:endParaRPr lang="en-US" altLang="en-US" sz="3600" b="1"/>
          </a:p>
        </p:txBody>
      </p:sp>
      <p:sp>
        <p:nvSpPr>
          <p:cNvPr id="110605" name="Text Box 22"/>
          <p:cNvSpPr txBox="1">
            <a:spLocks noChangeArrowheads="1"/>
          </p:cNvSpPr>
          <p:nvPr/>
        </p:nvSpPr>
        <p:spPr bwMode="auto">
          <a:xfrm>
            <a:off x="6170612" y="4602162"/>
            <a:ext cx="1068388" cy="579438"/>
          </a:xfrm>
          <a:prstGeom prst="rect">
            <a:avLst/>
          </a:prstGeom>
          <a:noFill/>
          <a:ln w="9525">
            <a:noFill/>
            <a:miter lim="800000"/>
            <a:headEnd/>
            <a:tailEnd/>
          </a:ln>
        </p:spPr>
        <p:txBody>
          <a:bodyPr wrap="none">
            <a:spAutoFit/>
          </a:bodyPr>
          <a:lstStyle/>
          <a:p>
            <a:pPr eaLnBrk="0" hangingPunct="0"/>
            <a:r>
              <a:rPr lang="en-US" altLang="en-US" sz="3200" dirty="0"/>
              <a:t>N</a:t>
            </a:r>
            <a:r>
              <a:rPr lang="en-US" altLang="en-US" sz="3200" baseline="-25000" dirty="0"/>
              <a:t>0</a:t>
            </a:r>
            <a:r>
              <a:rPr lang="en-US" altLang="en-US" sz="3600" baseline="-25000" dirty="0"/>
              <a:t> </a:t>
            </a:r>
            <a:r>
              <a:rPr lang="en-US" altLang="en-US" sz="3200" dirty="0"/>
              <a:t>T</a:t>
            </a:r>
            <a:r>
              <a:rPr lang="en-US" altLang="en-US" sz="3200" baseline="-25000" dirty="0"/>
              <a:t>0</a:t>
            </a:r>
          </a:p>
        </p:txBody>
      </p:sp>
      <p:sp>
        <p:nvSpPr>
          <p:cNvPr id="110606" name="Text Box 23"/>
          <p:cNvSpPr txBox="1">
            <a:spLocks noChangeArrowheads="1"/>
          </p:cNvSpPr>
          <p:nvPr/>
        </p:nvSpPr>
        <p:spPr bwMode="auto">
          <a:xfrm>
            <a:off x="2057400" y="5867400"/>
            <a:ext cx="184150" cy="457200"/>
          </a:xfrm>
          <a:prstGeom prst="rect">
            <a:avLst/>
          </a:prstGeom>
          <a:noFill/>
          <a:ln w="9525">
            <a:noFill/>
            <a:miter lim="800000"/>
            <a:headEnd/>
            <a:tailEnd/>
          </a:ln>
        </p:spPr>
        <p:txBody>
          <a:bodyPr wrap="none">
            <a:spAutoFit/>
          </a:bodyPr>
          <a:lstStyle/>
          <a:p>
            <a:pPr eaLnBrk="0" hangingPunct="0"/>
            <a:endParaRPr lang="en-US" altLang="en-US"/>
          </a:p>
        </p:txBody>
      </p:sp>
      <p:sp>
        <p:nvSpPr>
          <p:cNvPr id="110607" name="Text Box 24"/>
          <p:cNvSpPr txBox="1">
            <a:spLocks noChangeArrowheads="1"/>
          </p:cNvSpPr>
          <p:nvPr/>
        </p:nvSpPr>
        <p:spPr bwMode="auto">
          <a:xfrm>
            <a:off x="1631950" y="1198563"/>
            <a:ext cx="1981200" cy="457200"/>
          </a:xfrm>
          <a:prstGeom prst="rect">
            <a:avLst/>
          </a:prstGeom>
          <a:noFill/>
          <a:ln w="9525">
            <a:noFill/>
            <a:miter lim="800000"/>
            <a:headEnd/>
            <a:tailEnd/>
          </a:ln>
        </p:spPr>
        <p:txBody>
          <a:bodyPr>
            <a:spAutoFit/>
          </a:bodyPr>
          <a:lstStyle/>
          <a:p>
            <a:pPr eaLnBrk="0" hangingPunct="0">
              <a:spcBef>
                <a:spcPct val="50000"/>
              </a:spcBef>
            </a:pPr>
            <a:r>
              <a:rPr lang="en-US" altLang="en-US"/>
              <a:t>Disease</a:t>
            </a:r>
          </a:p>
        </p:txBody>
      </p:sp>
      <p:sp>
        <p:nvSpPr>
          <p:cNvPr id="110608" name="Text Box 24"/>
          <p:cNvSpPr txBox="1">
            <a:spLocks noChangeArrowheads="1"/>
          </p:cNvSpPr>
          <p:nvPr/>
        </p:nvSpPr>
        <p:spPr bwMode="auto">
          <a:xfrm>
            <a:off x="5746750" y="1198563"/>
            <a:ext cx="1981200" cy="457200"/>
          </a:xfrm>
          <a:prstGeom prst="rect">
            <a:avLst/>
          </a:prstGeom>
          <a:noFill/>
          <a:ln w="9525">
            <a:noFill/>
            <a:miter lim="800000"/>
            <a:headEnd/>
            <a:tailEnd/>
          </a:ln>
        </p:spPr>
        <p:txBody>
          <a:bodyPr>
            <a:spAutoFit/>
          </a:bodyPr>
          <a:lstStyle/>
          <a:p>
            <a:pPr eaLnBrk="0" hangingPunct="0">
              <a:spcBef>
                <a:spcPct val="50000"/>
              </a:spcBef>
            </a:pPr>
            <a:r>
              <a:rPr lang="en-US" altLang="en-US"/>
              <a:t>Person-time</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0" y="0"/>
            <a:ext cx="9144000" cy="1143000"/>
          </a:xfrm>
        </p:spPr>
        <p:txBody>
          <a:bodyPr/>
          <a:lstStyle/>
          <a:p>
            <a:r>
              <a:rPr lang="en-US" altLang="en-US" sz="2800" b="1" smtClean="0"/>
              <a:t>Can’t estimate probability of event by exposure status</a:t>
            </a:r>
          </a:p>
        </p:txBody>
      </p:sp>
      <p:graphicFrame>
        <p:nvGraphicFramePr>
          <p:cNvPr id="271426" name="Group 66"/>
          <p:cNvGraphicFramePr>
            <a:graphicFrameLocks noGrp="1"/>
          </p:cNvGraphicFramePr>
          <p:nvPr>
            <p:ph idx="1"/>
            <p:extLst>
              <p:ext uri="{D42A27DB-BD31-4B8C-83A1-F6EECF244321}">
                <p14:modId xmlns:p14="http://schemas.microsoft.com/office/powerpoint/2010/main" val="3114506105"/>
              </p:ext>
            </p:extLst>
          </p:nvPr>
        </p:nvGraphicFramePr>
        <p:xfrm>
          <a:off x="609600" y="2286000"/>
          <a:ext cx="8229601" cy="3200320"/>
        </p:xfrm>
        <a:graphic>
          <a:graphicData uri="http://schemas.openxmlformats.org/drawingml/2006/table">
            <a:tbl>
              <a:tblPr/>
              <a:tblGrid>
                <a:gridCol w="2460396"/>
                <a:gridCol w="1425804"/>
                <a:gridCol w="1295400"/>
                <a:gridCol w="3048001"/>
              </a:tblGrid>
              <a:tr h="106667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Fracture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No fracture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“Probability of event, by exposure”</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6212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TZD use</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65</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198</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65/(65+198) =0.25</a:t>
                      </a: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 TZD use</a:t>
                      </a:r>
                    </a:p>
                  </a:txBody>
                  <a:tcPr marT="45715" marB="45715"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955</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3530</a:t>
                      </a:r>
                    </a:p>
                  </a:txBody>
                  <a:tcPr marT="45715" marB="45715"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5" marB="45715"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7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1020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3728</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6653" name="Text Box 26"/>
          <p:cNvSpPr txBox="1">
            <a:spLocks noChangeArrowheads="1"/>
          </p:cNvSpPr>
          <p:nvPr/>
        </p:nvSpPr>
        <p:spPr bwMode="auto">
          <a:xfrm>
            <a:off x="228600" y="1066800"/>
            <a:ext cx="8610600" cy="954088"/>
          </a:xfrm>
          <a:prstGeom prst="rect">
            <a:avLst/>
          </a:prstGeom>
          <a:noFill/>
          <a:ln w="9525">
            <a:noFill/>
            <a:miter lim="800000"/>
            <a:headEnd/>
            <a:tailEnd/>
          </a:ln>
        </p:spPr>
        <p:txBody>
          <a:bodyPr>
            <a:spAutoFit/>
          </a:bodyPr>
          <a:lstStyle/>
          <a:p>
            <a:pPr eaLnBrk="0" hangingPunct="0">
              <a:spcBef>
                <a:spcPct val="50000"/>
              </a:spcBef>
            </a:pPr>
            <a:r>
              <a:rPr lang="en-US" altLang="en-US" sz="2800"/>
              <a:t>Case-control study of TZD use &amp; fracture in diabetes  Conducted over 10 yrs.   3-4 CONTROLS PER CASE</a:t>
            </a:r>
          </a:p>
        </p:txBody>
      </p:sp>
      <p:sp>
        <p:nvSpPr>
          <p:cNvPr id="26654" name="Text Box 56"/>
          <p:cNvSpPr txBox="1">
            <a:spLocks noChangeArrowheads="1"/>
          </p:cNvSpPr>
          <p:nvPr/>
        </p:nvSpPr>
        <p:spPr bwMode="auto">
          <a:xfrm>
            <a:off x="381000" y="5791200"/>
            <a:ext cx="8229600" cy="822325"/>
          </a:xfrm>
          <a:prstGeom prst="rect">
            <a:avLst/>
          </a:prstGeom>
          <a:noFill/>
          <a:ln w="9525">
            <a:noFill/>
            <a:miter lim="800000"/>
            <a:headEnd/>
            <a:tailEnd/>
          </a:ln>
        </p:spPr>
        <p:txBody>
          <a:bodyPr>
            <a:spAutoFit/>
          </a:bodyPr>
          <a:lstStyle/>
          <a:p>
            <a:pPr eaLnBrk="0" hangingPunct="0">
              <a:spcBef>
                <a:spcPct val="50000"/>
              </a:spcBef>
            </a:pPr>
            <a:r>
              <a:rPr lang="en-US" altLang="en-US"/>
              <a:t>“Probability” of a fracture in TZD users is 0.25 (over 10 years).  Seems high but we can make it even higher…</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Rectangle 2"/>
          <p:cNvSpPr>
            <a:spLocks noGrp="1" noChangeArrowheads="1"/>
          </p:cNvSpPr>
          <p:nvPr>
            <p:ph type="title"/>
          </p:nvPr>
        </p:nvSpPr>
        <p:spPr>
          <a:xfrm>
            <a:off x="381000" y="381000"/>
            <a:ext cx="8077200" cy="1143000"/>
          </a:xfrm>
        </p:spPr>
        <p:txBody>
          <a:bodyPr/>
          <a:lstStyle/>
          <a:p>
            <a:r>
              <a:rPr lang="en-US" altLang="en-US" sz="3600" b="1" smtClean="0"/>
              <a:t>Incidence density sampling</a:t>
            </a:r>
            <a:r>
              <a:rPr lang="en-US" altLang="en-US" sz="3600" smtClean="0"/>
              <a:t/>
            </a:r>
            <a:br>
              <a:rPr lang="en-US" altLang="en-US" sz="3600" smtClean="0"/>
            </a:br>
            <a:endParaRPr lang="en-US" altLang="en-US" sz="3600" smtClean="0"/>
          </a:p>
        </p:txBody>
      </p:sp>
      <p:sp>
        <p:nvSpPr>
          <p:cNvPr id="112642" name="Rectangle 3"/>
          <p:cNvSpPr>
            <a:spLocks noGrp="1" noChangeArrowheads="1"/>
          </p:cNvSpPr>
          <p:nvPr>
            <p:ph type="body" idx="1"/>
          </p:nvPr>
        </p:nvSpPr>
        <p:spPr>
          <a:xfrm>
            <a:off x="228600" y="1295400"/>
            <a:ext cx="8763000" cy="4343400"/>
          </a:xfrm>
        </p:spPr>
        <p:txBody>
          <a:bodyPr/>
          <a:lstStyle/>
          <a:p>
            <a:r>
              <a:rPr lang="en-US" altLang="en-US" dirty="0" smtClean="0"/>
              <a:t>Controls are sampled from the “risk set” at the time each case is diagnosed</a:t>
            </a:r>
          </a:p>
          <a:p>
            <a:pPr lvl="1"/>
            <a:r>
              <a:rPr lang="en-US" altLang="en-US" dirty="0" smtClean="0"/>
              <a:t>Samples person-time experience of the subjects at risk each time a case is </a:t>
            </a:r>
            <a:r>
              <a:rPr lang="en-US" altLang="en-US" dirty="0" smtClean="0"/>
              <a:t>diagnosed</a:t>
            </a:r>
          </a:p>
          <a:p>
            <a:pPr lvl="1"/>
            <a:endParaRPr lang="en-US" altLang="en-US" sz="1200" dirty="0" smtClean="0"/>
          </a:p>
          <a:p>
            <a:r>
              <a:rPr lang="en-US" altLang="en-US" dirty="0" smtClean="0"/>
              <a:t>Gives us an unbiased estimate of the ratio of exposed and unexposed person </a:t>
            </a:r>
            <a:r>
              <a:rPr lang="en-US" altLang="en-US" dirty="0" smtClean="0"/>
              <a:t>time</a:t>
            </a:r>
          </a:p>
          <a:p>
            <a:endParaRPr lang="en-US" altLang="en-US" sz="1200" dirty="0" smtClean="0"/>
          </a:p>
          <a:p>
            <a:r>
              <a:rPr lang="en-US" altLang="en-US" dirty="0" smtClean="0"/>
              <a:t>And, we can now calculate an odds ratio that estimates the rate ratio</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9" name="Rectangle 2"/>
          <p:cNvSpPr>
            <a:spLocks noGrp="1" noChangeArrowheads="1"/>
          </p:cNvSpPr>
          <p:nvPr>
            <p:ph type="title"/>
          </p:nvPr>
        </p:nvSpPr>
        <p:spPr>
          <a:xfrm>
            <a:off x="685800" y="152400"/>
            <a:ext cx="7772400" cy="1143000"/>
          </a:xfrm>
        </p:spPr>
        <p:txBody>
          <a:bodyPr/>
          <a:lstStyle/>
          <a:p>
            <a:r>
              <a:rPr lang="en-US" altLang="en-US" sz="3200" b="1" dirty="0" smtClean="0"/>
              <a:t>Incidence density sampling</a:t>
            </a:r>
          </a:p>
        </p:txBody>
      </p:sp>
      <p:sp>
        <p:nvSpPr>
          <p:cNvPr id="114690" name="Rectangle 3"/>
          <p:cNvSpPr>
            <a:spLocks noGrp="1" noChangeArrowheads="1"/>
          </p:cNvSpPr>
          <p:nvPr>
            <p:ph type="body" idx="1"/>
          </p:nvPr>
        </p:nvSpPr>
        <p:spPr>
          <a:xfrm>
            <a:off x="152400" y="1295400"/>
            <a:ext cx="8839200" cy="4267200"/>
          </a:xfrm>
        </p:spPr>
        <p:txBody>
          <a:bodyPr/>
          <a:lstStyle/>
          <a:p>
            <a:r>
              <a:rPr lang="en-US" altLang="en-US" dirty="0" smtClean="0"/>
              <a:t>Controls are matched to cases on time at risk</a:t>
            </a:r>
          </a:p>
          <a:p>
            <a:pPr lvl="1"/>
            <a:r>
              <a:rPr lang="en-US" altLang="en-US" dirty="0" smtClean="0"/>
              <a:t>Duration of follow-up time in fixed cohort</a:t>
            </a:r>
          </a:p>
          <a:p>
            <a:pPr lvl="1"/>
            <a:r>
              <a:rPr lang="en-US" altLang="en-US" dirty="0" smtClean="0"/>
              <a:t>Calendar time in dynamic cohort</a:t>
            </a:r>
          </a:p>
          <a:p>
            <a:endParaRPr lang="en-US" altLang="en-US" sz="1000" dirty="0" smtClean="0"/>
          </a:p>
          <a:p>
            <a:r>
              <a:rPr lang="en-US" altLang="en-US" dirty="0" smtClean="0"/>
              <a:t>Sampling non-cases at each time a case occurs in effect samples person-time</a:t>
            </a:r>
          </a:p>
          <a:p>
            <a:endParaRPr lang="en-US" altLang="en-US" sz="1000" dirty="0" smtClean="0"/>
          </a:p>
          <a:p>
            <a:r>
              <a:rPr lang="en-US" altLang="en-US" dirty="0" smtClean="0"/>
              <a:t>Consequence</a:t>
            </a:r>
          </a:p>
          <a:p>
            <a:pPr lvl="1"/>
            <a:r>
              <a:rPr lang="en-US" altLang="en-US" dirty="0" smtClean="0"/>
              <a:t>Someone who is a control at one time can later be a case and/or a control again</a:t>
            </a:r>
          </a:p>
          <a:p>
            <a:endParaRPr lang="en-US" altLang="en-US" dirty="0" smtClean="0"/>
          </a:p>
          <a:p>
            <a:endParaRPr lang="en-US" altLang="en-US" dirty="0" smtClean="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2766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19400"/>
            <a:ext cx="457200" cy="25908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2766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85012"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5018"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85019" name="Shape 49"/>
          <p:cNvCxnSpPr>
            <a:cxnSpLocks noChangeShapeType="1"/>
            <a:endCxn id="85018" idx="0"/>
          </p:cNvCxnSpPr>
          <p:nvPr/>
        </p:nvCxnSpPr>
        <p:spPr bwMode="auto">
          <a:xfrm>
            <a:off x="7772400" y="1600200"/>
            <a:ext cx="433388" cy="304800"/>
          </a:xfrm>
          <a:prstGeom prst="curvedConnector2">
            <a:avLst/>
          </a:prstGeom>
          <a:noFill/>
          <a:ln w="19050" algn="ctr">
            <a:solidFill>
              <a:srgbClr val="4A7EBB"/>
            </a:solidFill>
            <a:round/>
            <a:headEnd/>
            <a:tailEnd type="arrow" w="med" len="med"/>
          </a:ln>
        </p:spPr>
      </p:cxnSp>
      <p:sp>
        <p:nvSpPr>
          <p:cNvPr id="51" name="Rectangle 50"/>
          <p:cNvSpPr/>
          <p:nvPr/>
        </p:nvSpPr>
        <p:spPr>
          <a:xfrm>
            <a:off x="2667000" y="2286000"/>
            <a:ext cx="46038" cy="3124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2" name="Rectangle 51"/>
          <p:cNvSpPr/>
          <p:nvPr/>
        </p:nvSpPr>
        <p:spPr>
          <a:xfrm>
            <a:off x="4191000" y="2514600"/>
            <a:ext cx="46038" cy="2895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3" name="Rectangle 52"/>
          <p:cNvSpPr/>
          <p:nvPr/>
        </p:nvSpPr>
        <p:spPr>
          <a:xfrm flipH="1">
            <a:off x="5151438" y="2590800"/>
            <a:ext cx="46037" cy="2819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4" name="Rectangle 53"/>
          <p:cNvSpPr/>
          <p:nvPr/>
        </p:nvSpPr>
        <p:spPr>
          <a:xfrm>
            <a:off x="6248400" y="2724150"/>
            <a:ext cx="46038" cy="26860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85024" name="TextBox 54"/>
          <p:cNvSpPr txBox="1">
            <a:spLocks noChangeArrowheads="1"/>
          </p:cNvSpPr>
          <p:nvPr/>
        </p:nvSpPr>
        <p:spPr bwMode="auto">
          <a:xfrm>
            <a:off x="7989888" y="5410200"/>
            <a:ext cx="965200" cy="366713"/>
          </a:xfrm>
          <a:prstGeom prst="rect">
            <a:avLst/>
          </a:prstGeom>
          <a:noFill/>
          <a:ln w="9525">
            <a:noFill/>
            <a:miter lim="800000"/>
            <a:headEnd/>
            <a:tailEnd/>
          </a:ln>
        </p:spPr>
        <p:txBody>
          <a:bodyPr wrap="none">
            <a:spAutoFit/>
          </a:bodyPr>
          <a:lstStyle/>
          <a:p>
            <a:r>
              <a:rPr lang="en-US" sz="1800">
                <a:solidFill>
                  <a:srgbClr val="FF0066"/>
                </a:solidFill>
                <a:latin typeface="Calibri" pitchFamily="34" charset="0"/>
              </a:rPr>
              <a:t>Controls</a:t>
            </a:r>
          </a:p>
        </p:txBody>
      </p:sp>
      <p:cxnSp>
        <p:nvCxnSpPr>
          <p:cNvPr id="59" name="Shape 58"/>
          <p:cNvCxnSpPr>
            <a:stCxn id="51" idx="2"/>
          </p:cNvCxnSpPr>
          <p:nvPr/>
        </p:nvCxnSpPr>
        <p:spPr>
          <a:xfrm rot="16200000" flipH="1">
            <a:off x="5127625" y="2971800"/>
            <a:ext cx="304800" cy="51816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a:stCxn id="52" idx="2"/>
          </p:cNvCxnSpPr>
          <p:nvPr/>
        </p:nvCxnSpPr>
        <p:spPr>
          <a:xfrm>
            <a:off x="4213225" y="5410200"/>
            <a:ext cx="23813" cy="304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a:off x="5178425" y="5446713"/>
            <a:ext cx="38100" cy="228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a:off x="5753100" y="5405438"/>
            <a:ext cx="38100" cy="309562"/>
          </a:xfrm>
          <a:prstGeom prst="line">
            <a:avLst/>
          </a:prstGeom>
        </p:spPr>
        <p:style>
          <a:lnRef idx="1">
            <a:schemeClr val="accent1"/>
          </a:lnRef>
          <a:fillRef idx="0">
            <a:schemeClr val="accent1"/>
          </a:fillRef>
          <a:effectRef idx="0">
            <a:schemeClr val="accent1"/>
          </a:effectRef>
          <a:fontRef idx="minor">
            <a:schemeClr val="tx1"/>
          </a:fontRef>
        </p:style>
      </p:cxnSp>
      <p:sp>
        <p:nvSpPr>
          <p:cNvPr id="78" name="Rectangle 77"/>
          <p:cNvSpPr/>
          <p:nvPr/>
        </p:nvSpPr>
        <p:spPr>
          <a:xfrm>
            <a:off x="5715000" y="2628900"/>
            <a:ext cx="46038" cy="27813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56" name="Straight Arrow Connector 55"/>
          <p:cNvCxnSpPr>
            <a:stCxn id="85031" idx="3"/>
          </p:cNvCxnSpPr>
          <p:nvPr/>
        </p:nvCxnSpPr>
        <p:spPr>
          <a:xfrm>
            <a:off x="2322840" y="5861760"/>
            <a:ext cx="5017760" cy="27865"/>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5031" name="TextBox 56"/>
          <p:cNvSpPr txBox="1">
            <a:spLocks noChangeArrowheads="1"/>
          </p:cNvSpPr>
          <p:nvPr/>
        </p:nvSpPr>
        <p:spPr bwMode="auto">
          <a:xfrm>
            <a:off x="725159" y="5677094"/>
            <a:ext cx="1597681" cy="369332"/>
          </a:xfrm>
          <a:prstGeom prst="rect">
            <a:avLst/>
          </a:prstGeom>
          <a:noFill/>
          <a:ln w="9525">
            <a:noFill/>
            <a:miter lim="800000"/>
            <a:headEnd/>
            <a:tailEnd/>
          </a:ln>
        </p:spPr>
        <p:txBody>
          <a:bodyPr wrap="none">
            <a:spAutoFit/>
          </a:bodyPr>
          <a:lstStyle/>
          <a:p>
            <a:r>
              <a:rPr lang="en-US" sz="1800" dirty="0" smtClean="0">
                <a:latin typeface="Calibri" pitchFamily="34" charset="0"/>
              </a:rPr>
              <a:t>Follow-up time</a:t>
            </a:r>
            <a:endParaRPr lang="en-US" sz="1800" dirty="0">
              <a:latin typeface="Calibri" pitchFamily="34" charset="0"/>
            </a:endParaRPr>
          </a:p>
        </p:txBody>
      </p:sp>
      <p:cxnSp>
        <p:nvCxnSpPr>
          <p:cNvPr id="47" name="Straight Connector 46"/>
          <p:cNvCxnSpPr>
            <a:stCxn id="54" idx="2"/>
          </p:cNvCxnSpPr>
          <p:nvPr/>
        </p:nvCxnSpPr>
        <p:spPr>
          <a:xfrm>
            <a:off x="6270625" y="5410200"/>
            <a:ext cx="23813" cy="304800"/>
          </a:xfrm>
          <a:prstGeom prst="line">
            <a:avLst/>
          </a:prstGeom>
        </p:spPr>
        <p:style>
          <a:lnRef idx="1">
            <a:schemeClr val="accent1"/>
          </a:lnRef>
          <a:fillRef idx="0">
            <a:schemeClr val="accent1"/>
          </a:fillRef>
          <a:effectRef idx="0">
            <a:schemeClr val="accent1"/>
          </a:effectRef>
          <a:fontRef idx="minor">
            <a:schemeClr val="tx1"/>
          </a:fontRef>
        </p:style>
      </p:cxnSp>
      <p:sp>
        <p:nvSpPr>
          <p:cNvPr id="85035" name="Text Box 44"/>
          <p:cNvSpPr txBox="1">
            <a:spLocks noChangeArrowheads="1"/>
          </p:cNvSpPr>
          <p:nvPr/>
        </p:nvSpPr>
        <p:spPr bwMode="auto">
          <a:xfrm>
            <a:off x="2574925" y="2971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85036" name="Text Box 45"/>
          <p:cNvSpPr txBox="1">
            <a:spLocks noChangeArrowheads="1"/>
          </p:cNvSpPr>
          <p:nvPr/>
        </p:nvSpPr>
        <p:spPr bwMode="auto">
          <a:xfrm>
            <a:off x="2574925" y="39624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85037" name="Text Box 46"/>
          <p:cNvSpPr txBox="1">
            <a:spLocks noChangeArrowheads="1"/>
          </p:cNvSpPr>
          <p:nvPr/>
        </p:nvSpPr>
        <p:spPr bwMode="auto">
          <a:xfrm>
            <a:off x="2574925" y="4876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48" name="Text Box 44"/>
          <p:cNvSpPr txBox="1">
            <a:spLocks noChangeArrowheads="1"/>
          </p:cNvSpPr>
          <p:nvPr/>
        </p:nvSpPr>
        <p:spPr bwMode="auto">
          <a:xfrm>
            <a:off x="4090987" y="33210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49" name="Text Box 45"/>
          <p:cNvSpPr txBox="1">
            <a:spLocks noChangeArrowheads="1"/>
          </p:cNvSpPr>
          <p:nvPr/>
        </p:nvSpPr>
        <p:spPr bwMode="auto">
          <a:xfrm>
            <a:off x="4090987" y="40227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0" name="Text Box 46"/>
          <p:cNvSpPr txBox="1">
            <a:spLocks noChangeArrowheads="1"/>
          </p:cNvSpPr>
          <p:nvPr/>
        </p:nvSpPr>
        <p:spPr bwMode="auto">
          <a:xfrm>
            <a:off x="4090987" y="50736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5" name="Text Box 44"/>
          <p:cNvSpPr txBox="1">
            <a:spLocks noChangeArrowheads="1"/>
          </p:cNvSpPr>
          <p:nvPr/>
        </p:nvSpPr>
        <p:spPr bwMode="auto">
          <a:xfrm>
            <a:off x="5075237" y="30289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7" name="Text Box 45"/>
          <p:cNvSpPr txBox="1">
            <a:spLocks noChangeArrowheads="1"/>
          </p:cNvSpPr>
          <p:nvPr/>
        </p:nvSpPr>
        <p:spPr bwMode="auto">
          <a:xfrm>
            <a:off x="5075237" y="38100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8" name="Text Box 46"/>
          <p:cNvSpPr txBox="1">
            <a:spLocks noChangeArrowheads="1"/>
          </p:cNvSpPr>
          <p:nvPr/>
        </p:nvSpPr>
        <p:spPr bwMode="auto">
          <a:xfrm>
            <a:off x="5075237" y="49339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0" name="Text Box 44"/>
          <p:cNvSpPr txBox="1">
            <a:spLocks noChangeArrowheads="1"/>
          </p:cNvSpPr>
          <p:nvPr/>
        </p:nvSpPr>
        <p:spPr bwMode="auto">
          <a:xfrm>
            <a:off x="5615781" y="34734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2" name="Text Box 45"/>
          <p:cNvSpPr txBox="1">
            <a:spLocks noChangeArrowheads="1"/>
          </p:cNvSpPr>
          <p:nvPr/>
        </p:nvSpPr>
        <p:spPr bwMode="auto">
          <a:xfrm>
            <a:off x="5615781" y="40227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5" name="Text Box 46"/>
          <p:cNvSpPr txBox="1">
            <a:spLocks noChangeArrowheads="1"/>
          </p:cNvSpPr>
          <p:nvPr/>
        </p:nvSpPr>
        <p:spPr bwMode="auto">
          <a:xfrm>
            <a:off x="5615781" y="4495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6" name="Text Box 44"/>
          <p:cNvSpPr txBox="1">
            <a:spLocks noChangeArrowheads="1"/>
          </p:cNvSpPr>
          <p:nvPr/>
        </p:nvSpPr>
        <p:spPr bwMode="auto">
          <a:xfrm>
            <a:off x="6160293" y="36258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7" name="Text Box 45"/>
          <p:cNvSpPr txBox="1">
            <a:spLocks noChangeArrowheads="1"/>
          </p:cNvSpPr>
          <p:nvPr/>
        </p:nvSpPr>
        <p:spPr bwMode="auto">
          <a:xfrm>
            <a:off x="6160293" y="4051659"/>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8" name="Text Box 46"/>
          <p:cNvSpPr txBox="1">
            <a:spLocks noChangeArrowheads="1"/>
          </p:cNvSpPr>
          <p:nvPr/>
        </p:nvSpPr>
        <p:spPr bwMode="auto">
          <a:xfrm>
            <a:off x="6160293" y="46482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9" name="Rectangle 3"/>
          <p:cNvSpPr>
            <a:spLocks noChangeArrowheads="1"/>
          </p:cNvSpPr>
          <p:nvPr/>
        </p:nvSpPr>
        <p:spPr bwMode="auto">
          <a:xfrm>
            <a:off x="304800" y="228600"/>
            <a:ext cx="8662988" cy="584200"/>
          </a:xfrm>
          <a:prstGeom prst="rect">
            <a:avLst/>
          </a:prstGeom>
          <a:noFill/>
          <a:ln w="9525">
            <a:noFill/>
            <a:miter lim="800000"/>
            <a:headEnd/>
            <a:tailEnd/>
          </a:ln>
        </p:spPr>
        <p:txBody>
          <a:bodyPr wrap="none">
            <a:spAutoFit/>
          </a:bodyPr>
          <a:lstStyle/>
          <a:p>
            <a:pPr algn="ctr" eaLnBrk="0" hangingPunct="0"/>
            <a:r>
              <a:rPr lang="en-US" altLang="en-US" sz="3200" b="1" dirty="0"/>
              <a:t>Incidence density sampling within a fixed cohort</a:t>
            </a:r>
          </a:p>
        </p:txBody>
      </p:sp>
      <p:sp>
        <p:nvSpPr>
          <p:cNvPr id="70" name="Rectangle 4"/>
          <p:cNvSpPr>
            <a:spLocks noChangeArrowheads="1"/>
          </p:cNvSpPr>
          <p:nvPr/>
        </p:nvSpPr>
        <p:spPr bwMode="auto">
          <a:xfrm>
            <a:off x="76200" y="5943600"/>
            <a:ext cx="9144000" cy="830262"/>
          </a:xfrm>
          <a:prstGeom prst="rect">
            <a:avLst/>
          </a:prstGeom>
          <a:noFill/>
          <a:ln w="9525">
            <a:noFill/>
            <a:miter lim="800000"/>
            <a:headEnd/>
            <a:tailEnd/>
          </a:ln>
        </p:spPr>
        <p:txBody>
          <a:bodyPr>
            <a:spAutoFit/>
          </a:bodyPr>
          <a:lstStyle/>
          <a:p>
            <a:pPr eaLnBrk="0" hangingPunct="0"/>
            <a:r>
              <a:rPr lang="en-US" altLang="en-US" dirty="0"/>
              <a:t>Since controls are matched on follow-up time, sampling controls each</a:t>
            </a:r>
          </a:p>
          <a:p>
            <a:pPr eaLnBrk="0" hangingPunct="0"/>
            <a:r>
              <a:rPr lang="en-US" altLang="en-US" dirty="0"/>
              <a:t>time a case occurs samples the person-time of the cohort </a:t>
            </a:r>
            <a:r>
              <a:rPr lang="en-US" altLang="en-US" dirty="0" smtClean="0"/>
              <a:t>at that </a:t>
            </a:r>
            <a:r>
              <a:rPr lang="en-US" altLang="en-US" dirty="0"/>
              <a:t>point.  </a:t>
            </a:r>
          </a:p>
        </p:txBody>
      </p:sp>
    </p:spTree>
    <p:extLst>
      <p:ext uri="{BB962C8B-B14F-4D97-AF65-F5344CB8AC3E}">
        <p14:creationId xmlns:p14="http://schemas.microsoft.com/office/powerpoint/2010/main" val="149322217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5491"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05492" name="TextBox 45"/>
          <p:cNvSpPr txBox="1">
            <a:spLocks noChangeArrowheads="1"/>
          </p:cNvSpPr>
          <p:nvPr/>
        </p:nvSpPr>
        <p:spPr bwMode="auto">
          <a:xfrm>
            <a:off x="215900" y="76200"/>
            <a:ext cx="8242300" cy="396875"/>
          </a:xfrm>
          <a:prstGeom prst="rect">
            <a:avLst/>
          </a:prstGeom>
          <a:noFill/>
          <a:ln w="9525">
            <a:noFill/>
            <a:miter lim="800000"/>
            <a:headEnd/>
            <a:tailEnd/>
          </a:ln>
        </p:spPr>
        <p:txBody>
          <a:bodyPr wrap="none">
            <a:spAutoFit/>
          </a:bodyPr>
          <a:lstStyle/>
          <a:p>
            <a:r>
              <a:rPr lang="en-US" sz="2000" b="1" dirty="0"/>
              <a:t>Incidence Density Sampling In Dynamic Cohort (e.g. SF County residents)</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5497"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105498" name="Shape 49"/>
          <p:cNvCxnSpPr>
            <a:cxnSpLocks noChangeShapeType="1"/>
            <a:endCxn id="105497"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51" name="Rectangle 50"/>
          <p:cNvSpPr/>
          <p:nvPr/>
        </p:nvSpPr>
        <p:spPr>
          <a:xfrm>
            <a:off x="2667000" y="2286000"/>
            <a:ext cx="76200" cy="381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2" name="Rectangle 51"/>
          <p:cNvSpPr/>
          <p:nvPr/>
        </p:nvSpPr>
        <p:spPr>
          <a:xfrm>
            <a:off x="4191000" y="2514600"/>
            <a:ext cx="762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3" name="Rectangle 52"/>
          <p:cNvSpPr/>
          <p:nvPr/>
        </p:nvSpPr>
        <p:spPr>
          <a:xfrm>
            <a:off x="5105400" y="2667000"/>
            <a:ext cx="76200" cy="3429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4" name="Rectangle 53"/>
          <p:cNvSpPr/>
          <p:nvPr/>
        </p:nvSpPr>
        <p:spPr>
          <a:xfrm>
            <a:off x="6248400" y="2819400"/>
            <a:ext cx="76200" cy="32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05503" name="TextBox 54"/>
          <p:cNvSpPr txBox="1">
            <a:spLocks noChangeArrowheads="1"/>
          </p:cNvSpPr>
          <p:nvPr/>
        </p:nvSpPr>
        <p:spPr bwMode="auto">
          <a:xfrm>
            <a:off x="7924800" y="6096000"/>
            <a:ext cx="966788" cy="369888"/>
          </a:xfrm>
          <a:prstGeom prst="rect">
            <a:avLst/>
          </a:prstGeom>
          <a:noFill/>
          <a:ln w="9525">
            <a:noFill/>
            <a:miter lim="800000"/>
            <a:headEnd/>
            <a:tailEnd/>
          </a:ln>
        </p:spPr>
        <p:txBody>
          <a:bodyPr wrap="none">
            <a:spAutoFit/>
          </a:bodyPr>
          <a:lstStyle/>
          <a:p>
            <a:r>
              <a:rPr lang="en-US" sz="1800" dirty="0">
                <a:solidFill>
                  <a:srgbClr val="FF0000"/>
                </a:solidFill>
                <a:latin typeface="Calibri" pitchFamily="34" charset="0"/>
              </a:rPr>
              <a:t>Controls</a:t>
            </a:r>
          </a:p>
        </p:txBody>
      </p:sp>
      <p:cxnSp>
        <p:nvCxnSpPr>
          <p:cNvPr id="105504" name="Shape 58"/>
          <p:cNvCxnSpPr>
            <a:cxnSpLocks noChangeShapeType="1"/>
            <a:stCxn id="51" idx="2"/>
          </p:cNvCxnSpPr>
          <p:nvPr/>
        </p:nvCxnSpPr>
        <p:spPr bwMode="auto">
          <a:xfrm rot="16200000" flipH="1">
            <a:off x="5162550" y="3638550"/>
            <a:ext cx="228600" cy="5143500"/>
          </a:xfrm>
          <a:prstGeom prst="bentConnector2">
            <a:avLst/>
          </a:prstGeom>
          <a:noFill/>
          <a:ln w="25400" algn="ctr">
            <a:solidFill>
              <a:srgbClr val="4A7EBB"/>
            </a:solidFill>
            <a:miter lim="800000"/>
            <a:headEnd/>
            <a:tailEnd type="arrow" w="med" len="med"/>
          </a:ln>
        </p:spPr>
      </p:cxnSp>
      <p:cxnSp>
        <p:nvCxnSpPr>
          <p:cNvPr id="105505" name="Straight Connector 60"/>
          <p:cNvCxnSpPr>
            <a:cxnSpLocks noChangeShapeType="1"/>
            <a:stCxn id="52" idx="2"/>
          </p:cNvCxnSpPr>
          <p:nvPr/>
        </p:nvCxnSpPr>
        <p:spPr bwMode="auto">
          <a:xfrm>
            <a:off x="4229100" y="6096000"/>
            <a:ext cx="38100" cy="228600"/>
          </a:xfrm>
          <a:prstGeom prst="line">
            <a:avLst/>
          </a:prstGeom>
          <a:noFill/>
          <a:ln w="25400" algn="ctr">
            <a:solidFill>
              <a:srgbClr val="4A7EBB"/>
            </a:solidFill>
            <a:round/>
            <a:headEnd/>
            <a:tailEnd/>
          </a:ln>
        </p:spPr>
      </p:cxnSp>
      <p:cxnSp>
        <p:nvCxnSpPr>
          <p:cNvPr id="105506" name="Straight Connector 62"/>
          <p:cNvCxnSpPr>
            <a:cxnSpLocks noChangeShapeType="1"/>
          </p:cNvCxnSpPr>
          <p:nvPr/>
        </p:nvCxnSpPr>
        <p:spPr bwMode="auto">
          <a:xfrm>
            <a:off x="5143500" y="6096000"/>
            <a:ext cx="38100" cy="228600"/>
          </a:xfrm>
          <a:prstGeom prst="line">
            <a:avLst/>
          </a:prstGeom>
          <a:noFill/>
          <a:ln w="25400" algn="ctr">
            <a:solidFill>
              <a:srgbClr val="4A7EBB"/>
            </a:solidFill>
            <a:round/>
            <a:headEnd/>
            <a:tailEnd/>
          </a:ln>
        </p:spPr>
      </p:cxnSp>
      <p:cxnSp>
        <p:nvCxnSpPr>
          <p:cNvPr id="105507" name="Straight Connector 63"/>
          <p:cNvCxnSpPr>
            <a:cxnSpLocks noChangeShapeType="1"/>
          </p:cNvCxnSpPr>
          <p:nvPr/>
        </p:nvCxnSpPr>
        <p:spPr bwMode="auto">
          <a:xfrm>
            <a:off x="6286500" y="6096000"/>
            <a:ext cx="38100" cy="228600"/>
          </a:xfrm>
          <a:prstGeom prst="line">
            <a:avLst/>
          </a:prstGeom>
          <a:noFill/>
          <a:ln w="25400" algn="ctr">
            <a:solidFill>
              <a:srgbClr val="4A7EBB"/>
            </a:solidFill>
            <a:round/>
            <a:headEnd/>
            <a:tailEnd/>
          </a:ln>
        </p:spPr>
      </p:cxnSp>
      <p:sp>
        <p:nvSpPr>
          <p:cNvPr id="105508" name="AutoShape 3"/>
          <p:cNvSpPr>
            <a:spLocks noChangeArrowheads="1"/>
          </p:cNvSpPr>
          <p:nvPr/>
        </p:nvSpPr>
        <p:spPr bwMode="auto">
          <a:xfrm rot="10800000">
            <a:off x="1524000" y="457200"/>
            <a:ext cx="6248400" cy="685800"/>
          </a:xfrm>
          <a:prstGeom prst="rtTriangle">
            <a:avLst/>
          </a:prstGeom>
          <a:solidFill>
            <a:schemeClr val="bg2">
              <a:lumMod val="40000"/>
              <a:lumOff val="60000"/>
            </a:schemeClr>
          </a:solidFill>
          <a:ln w="9525">
            <a:solidFill>
              <a:schemeClr val="tx1"/>
            </a:solidFill>
            <a:miter lim="800000"/>
            <a:headEnd/>
            <a:tailEnd/>
          </a:ln>
        </p:spPr>
        <p:txBody>
          <a:bodyPr wrap="none" anchor="ctr"/>
          <a:lstStyle/>
          <a:p>
            <a:endParaRPr lang="en-US" sz="1800">
              <a:latin typeface="Calibri" pitchFamily="34" charset="0"/>
            </a:endParaRPr>
          </a:p>
        </p:txBody>
      </p:sp>
      <p:sp>
        <p:nvSpPr>
          <p:cNvPr id="66" name="Rectangle 65"/>
          <p:cNvSpPr/>
          <p:nvPr/>
        </p:nvSpPr>
        <p:spPr>
          <a:xfrm>
            <a:off x="6248400" y="457200"/>
            <a:ext cx="76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7" name="Rectangle 66"/>
          <p:cNvSpPr/>
          <p:nvPr/>
        </p:nvSpPr>
        <p:spPr>
          <a:xfrm>
            <a:off x="5105400" y="457200"/>
            <a:ext cx="762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8" name="Rectangle 67"/>
          <p:cNvSpPr/>
          <p:nvPr/>
        </p:nvSpPr>
        <p:spPr>
          <a:xfrm>
            <a:off x="4267200" y="457200"/>
            <a:ext cx="76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9" name="Rectangle 68"/>
          <p:cNvSpPr/>
          <p:nvPr/>
        </p:nvSpPr>
        <p:spPr>
          <a:xfrm>
            <a:off x="2667000" y="457200"/>
            <a:ext cx="762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7" name="Rectangle 76"/>
          <p:cNvSpPr/>
          <p:nvPr/>
        </p:nvSpPr>
        <p:spPr>
          <a:xfrm>
            <a:off x="5715000" y="457200"/>
            <a:ext cx="76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8" name="Rectangle 77"/>
          <p:cNvSpPr/>
          <p:nvPr/>
        </p:nvSpPr>
        <p:spPr>
          <a:xfrm>
            <a:off x="5715000" y="2743200"/>
            <a:ext cx="76200" cy="3352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105515"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105516"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105517" name="TextBox 84"/>
          <p:cNvSpPr txBox="1">
            <a:spLocks noChangeArrowheads="1"/>
          </p:cNvSpPr>
          <p:nvPr/>
        </p:nvSpPr>
        <p:spPr bwMode="auto">
          <a:xfrm>
            <a:off x="1362868" y="609600"/>
            <a:ext cx="1084263" cy="641350"/>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a:latin typeface="Calibri" pitchFamily="34" charset="0"/>
              </a:rPr>
              <a:t>Residents</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5" name="Text Box 44"/>
          <p:cNvSpPr txBox="1">
            <a:spLocks noChangeArrowheads="1"/>
          </p:cNvSpPr>
          <p:nvPr/>
        </p:nvSpPr>
        <p:spPr bwMode="auto">
          <a:xfrm>
            <a:off x="2574925" y="2971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6" name="Text Box 45"/>
          <p:cNvSpPr txBox="1">
            <a:spLocks noChangeArrowheads="1"/>
          </p:cNvSpPr>
          <p:nvPr/>
        </p:nvSpPr>
        <p:spPr bwMode="auto">
          <a:xfrm>
            <a:off x="2574925" y="36576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7" name="Text Box 46"/>
          <p:cNvSpPr txBox="1">
            <a:spLocks noChangeArrowheads="1"/>
          </p:cNvSpPr>
          <p:nvPr/>
        </p:nvSpPr>
        <p:spPr bwMode="auto">
          <a:xfrm>
            <a:off x="2574925" y="52260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8" name="Text Box 44"/>
          <p:cNvSpPr txBox="1">
            <a:spLocks noChangeArrowheads="1"/>
          </p:cNvSpPr>
          <p:nvPr/>
        </p:nvSpPr>
        <p:spPr bwMode="auto">
          <a:xfrm>
            <a:off x="4106862" y="312731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9" name="Text Box 45"/>
          <p:cNvSpPr txBox="1">
            <a:spLocks noChangeArrowheads="1"/>
          </p:cNvSpPr>
          <p:nvPr/>
        </p:nvSpPr>
        <p:spPr bwMode="auto">
          <a:xfrm>
            <a:off x="4060825" y="35655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0" name="Text Box 46"/>
          <p:cNvSpPr txBox="1">
            <a:spLocks noChangeArrowheads="1"/>
          </p:cNvSpPr>
          <p:nvPr/>
        </p:nvSpPr>
        <p:spPr bwMode="auto">
          <a:xfrm>
            <a:off x="4106862" y="503231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1" name="Text Box 44"/>
          <p:cNvSpPr txBox="1">
            <a:spLocks noChangeArrowheads="1"/>
          </p:cNvSpPr>
          <p:nvPr/>
        </p:nvSpPr>
        <p:spPr bwMode="auto">
          <a:xfrm>
            <a:off x="5040312" y="308999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2" name="Text Box 45"/>
          <p:cNvSpPr txBox="1">
            <a:spLocks noChangeArrowheads="1"/>
          </p:cNvSpPr>
          <p:nvPr/>
        </p:nvSpPr>
        <p:spPr bwMode="auto">
          <a:xfrm>
            <a:off x="5029200" y="34734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3" name="Text Box 46"/>
          <p:cNvSpPr txBox="1">
            <a:spLocks noChangeArrowheads="1"/>
          </p:cNvSpPr>
          <p:nvPr/>
        </p:nvSpPr>
        <p:spPr bwMode="auto">
          <a:xfrm>
            <a:off x="5040312" y="56070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4" name="Text Box 44"/>
          <p:cNvSpPr txBox="1">
            <a:spLocks noChangeArrowheads="1"/>
          </p:cNvSpPr>
          <p:nvPr/>
        </p:nvSpPr>
        <p:spPr bwMode="auto">
          <a:xfrm>
            <a:off x="5661025" y="31242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5" name="Text Box 45"/>
          <p:cNvSpPr txBox="1">
            <a:spLocks noChangeArrowheads="1"/>
          </p:cNvSpPr>
          <p:nvPr/>
        </p:nvSpPr>
        <p:spPr bwMode="auto">
          <a:xfrm>
            <a:off x="5661025" y="43116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0" name="Text Box 46"/>
          <p:cNvSpPr txBox="1">
            <a:spLocks noChangeArrowheads="1"/>
          </p:cNvSpPr>
          <p:nvPr/>
        </p:nvSpPr>
        <p:spPr bwMode="auto">
          <a:xfrm>
            <a:off x="5661025" y="56832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4" name="Text Box 44"/>
          <p:cNvSpPr txBox="1">
            <a:spLocks noChangeArrowheads="1"/>
          </p:cNvSpPr>
          <p:nvPr/>
        </p:nvSpPr>
        <p:spPr bwMode="auto">
          <a:xfrm>
            <a:off x="6183312" y="6096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5" name="Text Box 45"/>
          <p:cNvSpPr txBox="1">
            <a:spLocks noChangeArrowheads="1"/>
          </p:cNvSpPr>
          <p:nvPr/>
        </p:nvSpPr>
        <p:spPr bwMode="auto">
          <a:xfrm>
            <a:off x="6183312" y="408059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6" name="Text Box 46"/>
          <p:cNvSpPr txBox="1">
            <a:spLocks noChangeArrowheads="1"/>
          </p:cNvSpPr>
          <p:nvPr/>
        </p:nvSpPr>
        <p:spPr bwMode="auto">
          <a:xfrm>
            <a:off x="6183312" y="499499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cxnSp>
        <p:nvCxnSpPr>
          <p:cNvPr id="73" name="Straight Arrow Connector 72"/>
          <p:cNvCxnSpPr/>
          <p:nvPr/>
        </p:nvCxnSpPr>
        <p:spPr>
          <a:xfrm>
            <a:off x="6407030" y="643986"/>
            <a:ext cx="1816340" cy="5295899"/>
          </a:xfrm>
          <a:prstGeom prst="straightConnector1">
            <a:avLst/>
          </a:prstGeom>
          <a:ln w="19050">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71" name="Rectangle 70"/>
          <p:cNvSpPr/>
          <p:nvPr/>
        </p:nvSpPr>
        <p:spPr>
          <a:xfrm>
            <a:off x="7315200" y="495300"/>
            <a:ext cx="457200" cy="6032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2" name="Text Box 1036"/>
          <p:cNvSpPr txBox="1">
            <a:spLocks noChangeArrowheads="1"/>
          </p:cNvSpPr>
          <p:nvPr/>
        </p:nvSpPr>
        <p:spPr bwMode="auto">
          <a:xfrm>
            <a:off x="1780477" y="4016651"/>
            <a:ext cx="5410201" cy="1015663"/>
          </a:xfrm>
          <a:prstGeom prst="rect">
            <a:avLst/>
          </a:prstGeom>
          <a:solidFill>
            <a:schemeClr val="bg1"/>
          </a:solidFill>
          <a:ln w="9525">
            <a:noFill/>
            <a:miter lim="800000"/>
            <a:headEnd/>
            <a:tailEnd/>
          </a:ln>
        </p:spPr>
        <p:txBody>
          <a:bodyPr wrap="square" anchor="ctr">
            <a:spAutoFit/>
          </a:bodyPr>
          <a:lstStyle/>
          <a:p>
            <a:pPr algn="ctr" eaLnBrk="0" hangingPunct="0"/>
            <a:r>
              <a:rPr lang="en-US" altLang="en-US" sz="2000" dirty="0"/>
              <a:t>Sampling in a dynamic cohort gives </a:t>
            </a:r>
            <a:r>
              <a:rPr lang="en-US" altLang="en-US" sz="2000" dirty="0" smtClean="0"/>
              <a:t>unbiased estimate of ratio of exposed to unexposed person-time </a:t>
            </a:r>
            <a:r>
              <a:rPr lang="en-US" altLang="en-US" sz="2000" dirty="0"/>
              <a:t>in the same way as sampling in a </a:t>
            </a:r>
            <a:r>
              <a:rPr lang="en-US" altLang="en-US" sz="2000" dirty="0" smtClean="0"/>
              <a:t>fixed cohort</a:t>
            </a:r>
            <a:endParaRPr lang="en-US" altLang="en-US" sz="2000" dirty="0"/>
          </a:p>
        </p:txBody>
      </p:sp>
      <p:sp>
        <p:nvSpPr>
          <p:cNvPr id="79" name="TextBox 2"/>
          <p:cNvSpPr txBox="1">
            <a:spLocks noChangeArrowheads="1"/>
          </p:cNvSpPr>
          <p:nvPr/>
        </p:nvSpPr>
        <p:spPr bwMode="auto">
          <a:xfrm>
            <a:off x="1989221" y="6324600"/>
            <a:ext cx="3810000" cy="369888"/>
          </a:xfrm>
          <a:prstGeom prst="rect">
            <a:avLst/>
          </a:prstGeom>
          <a:noFill/>
          <a:ln w="9525">
            <a:noFill/>
            <a:miter lim="800000"/>
            <a:headEnd/>
            <a:tailEnd/>
          </a:ln>
        </p:spPr>
        <p:txBody>
          <a:bodyPr>
            <a:spAutoFit/>
          </a:bodyPr>
          <a:lstStyle/>
          <a:p>
            <a:pPr eaLnBrk="0" hangingPunct="0"/>
            <a:r>
              <a:rPr lang="en-US" sz="1800" dirty="0">
                <a:latin typeface="Calibri" pitchFamily="34" charset="0"/>
              </a:rPr>
              <a:t>Calendar Time </a:t>
            </a:r>
          </a:p>
        </p:txBody>
      </p:sp>
      <p:cxnSp>
        <p:nvCxnSpPr>
          <p:cNvPr id="80" name="Straight Arrow Connector 79"/>
          <p:cNvCxnSpPr/>
          <p:nvPr/>
        </p:nvCxnSpPr>
        <p:spPr>
          <a:xfrm>
            <a:off x="3589421" y="6553200"/>
            <a:ext cx="841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5525839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7" name="Rectangle 2"/>
          <p:cNvSpPr>
            <a:spLocks noGrp="1" noChangeArrowheads="1"/>
          </p:cNvSpPr>
          <p:nvPr>
            <p:ph type="title"/>
          </p:nvPr>
        </p:nvSpPr>
        <p:spPr>
          <a:xfrm>
            <a:off x="0" y="0"/>
            <a:ext cx="8915400" cy="838200"/>
          </a:xfrm>
        </p:spPr>
        <p:txBody>
          <a:bodyPr/>
          <a:lstStyle/>
          <a:p>
            <a:r>
              <a:rPr lang="en-US" altLang="en-US" sz="4000" b="1" dirty="0" smtClean="0"/>
              <a:t>Incidence </a:t>
            </a:r>
            <a:r>
              <a:rPr lang="en-US" altLang="en-US" sz="3600" b="1" dirty="0" smtClean="0"/>
              <a:t>density</a:t>
            </a:r>
            <a:r>
              <a:rPr lang="en-US" altLang="en-US" sz="4000" b="1" dirty="0" smtClean="0"/>
              <a:t> sampling</a:t>
            </a:r>
            <a:endParaRPr lang="en-US" altLang="en-US" b="1" dirty="0" smtClean="0"/>
          </a:p>
        </p:txBody>
      </p:sp>
      <p:sp>
        <p:nvSpPr>
          <p:cNvPr id="126978" name="Text Box 3"/>
          <p:cNvSpPr txBox="1">
            <a:spLocks noChangeArrowheads="1"/>
          </p:cNvSpPr>
          <p:nvPr/>
        </p:nvSpPr>
        <p:spPr bwMode="auto">
          <a:xfrm>
            <a:off x="285750" y="901779"/>
            <a:ext cx="8952451" cy="6032421"/>
          </a:xfrm>
          <a:prstGeom prst="rect">
            <a:avLst/>
          </a:prstGeom>
          <a:noFill/>
          <a:ln w="9525">
            <a:noFill/>
            <a:miter lim="800000"/>
            <a:headEnd/>
            <a:tailEnd/>
          </a:ln>
        </p:spPr>
        <p:txBody>
          <a:bodyPr wrap="none">
            <a:spAutoFit/>
          </a:bodyPr>
          <a:lstStyle/>
          <a:p>
            <a:pPr eaLnBrk="0" hangingPunct="0"/>
            <a:r>
              <a:rPr lang="en-US" altLang="en-US" sz="2300" dirty="0"/>
              <a:t>...In a population-based case-control study in Germany, the authors </a:t>
            </a:r>
          </a:p>
          <a:p>
            <a:pPr eaLnBrk="0" hangingPunct="0"/>
            <a:r>
              <a:rPr lang="en-US" altLang="en-US" sz="2300" dirty="0"/>
              <a:t>determined the effect of alcohol consumption at low-to-moderate levels </a:t>
            </a:r>
          </a:p>
          <a:p>
            <a:pPr eaLnBrk="0" hangingPunct="0"/>
            <a:r>
              <a:rPr lang="en-US" altLang="en-US" sz="2300" dirty="0"/>
              <a:t>on breast cancer risk among women up to age 50 years. The study </a:t>
            </a:r>
          </a:p>
          <a:p>
            <a:pPr eaLnBrk="0" hangingPunct="0"/>
            <a:r>
              <a:rPr lang="en-US" altLang="en-US" sz="2300" dirty="0"/>
              <a:t>included </a:t>
            </a:r>
            <a:r>
              <a:rPr lang="en-US" altLang="en-US" sz="2300" b="1" dirty="0"/>
              <a:t>706 case women whose breast cancer had been newly</a:t>
            </a:r>
          </a:p>
          <a:p>
            <a:pPr eaLnBrk="0" hangingPunct="0"/>
            <a:r>
              <a:rPr lang="en-US" altLang="en-US" sz="2300" b="1" dirty="0"/>
              <a:t>diagnosed in 1992-1995 and 1,381</a:t>
            </a:r>
            <a:r>
              <a:rPr lang="en-US" altLang="en-US" sz="2300" dirty="0"/>
              <a:t> </a:t>
            </a:r>
            <a:r>
              <a:rPr lang="en-US" altLang="en-US" sz="2300" b="1" dirty="0"/>
              <a:t>controls </a:t>
            </a:r>
            <a:r>
              <a:rPr lang="en-US" altLang="en-US" sz="2300" b="1" dirty="0">
                <a:solidFill>
                  <a:srgbClr val="FF0000"/>
                </a:solidFill>
              </a:rPr>
              <a:t>matched on date</a:t>
            </a:r>
            <a:r>
              <a:rPr lang="en-US" altLang="en-US" sz="2300" b="1" dirty="0"/>
              <a:t>, age,</a:t>
            </a:r>
          </a:p>
          <a:p>
            <a:pPr eaLnBrk="0" hangingPunct="0"/>
            <a:r>
              <a:rPr lang="en-US" altLang="en-US" sz="2300" b="1" dirty="0"/>
              <a:t>and residence</a:t>
            </a:r>
            <a:r>
              <a:rPr lang="en-US" altLang="en-US" sz="2300" dirty="0"/>
              <a:t>. In multivariate </a:t>
            </a:r>
            <a:r>
              <a:rPr lang="en-US" altLang="en-US" sz="2300" b="1" dirty="0">
                <a:solidFill>
                  <a:srgbClr val="FF0000"/>
                </a:solidFill>
              </a:rPr>
              <a:t>conditional </a:t>
            </a:r>
            <a:r>
              <a:rPr lang="en-US" altLang="en-US" sz="2300" b="1" dirty="0"/>
              <a:t>logistic regression</a:t>
            </a:r>
            <a:r>
              <a:rPr lang="en-US" altLang="en-US" sz="2300" dirty="0"/>
              <a:t> analysis, </a:t>
            </a:r>
          </a:p>
          <a:p>
            <a:pPr eaLnBrk="0" hangingPunct="0"/>
            <a:r>
              <a:rPr lang="en-US" altLang="en-US" sz="2300" dirty="0"/>
              <a:t>the </a:t>
            </a:r>
            <a:r>
              <a:rPr lang="en-US" altLang="en-US" sz="2300" b="1" dirty="0"/>
              <a:t>adjusted odds ratios</a:t>
            </a:r>
            <a:r>
              <a:rPr lang="en-US" altLang="en-US" sz="2300" dirty="0"/>
              <a:t> for breast cancer were 0.71 (95% confidence </a:t>
            </a:r>
          </a:p>
          <a:p>
            <a:pPr eaLnBrk="0" hangingPunct="0"/>
            <a:r>
              <a:rPr lang="en-US" altLang="en-US" sz="2300" dirty="0"/>
              <a:t>interval (CI): 0.54, 0.91) for average ethanol intake of 1-5 g/day, 0.67 </a:t>
            </a:r>
          </a:p>
          <a:p>
            <a:pPr eaLnBrk="0" hangingPunct="0"/>
            <a:r>
              <a:rPr lang="en-US" altLang="en-US" sz="2300" dirty="0"/>
              <a:t>(95% CI: 0.50, 0.91) for intake of 6-11 g/day, 0.73 (95% CI: 0.51, 1.05)</a:t>
            </a:r>
          </a:p>
          <a:p>
            <a:pPr eaLnBrk="0" hangingPunct="0"/>
            <a:r>
              <a:rPr lang="en-US" altLang="en-US" sz="2300" dirty="0"/>
              <a:t>for 12-18 g/day, 1.10 (95% CI: 0.73, 1.65) for 19-30 g/day, and 1.94 </a:t>
            </a:r>
          </a:p>
          <a:p>
            <a:pPr eaLnBrk="0" hangingPunct="0"/>
            <a:r>
              <a:rPr lang="en-US" altLang="en-US" sz="2300" dirty="0"/>
              <a:t>(95% CI: 1.18, 3.20) for &gt; or = 31 g/day. . . These data suggest that </a:t>
            </a:r>
          </a:p>
          <a:p>
            <a:pPr eaLnBrk="0" hangingPunct="0"/>
            <a:r>
              <a:rPr lang="en-US" altLang="en-US" sz="2300" dirty="0"/>
              <a:t>low-level consumption of alcohol does not increase breast cancer risk </a:t>
            </a:r>
          </a:p>
          <a:p>
            <a:pPr eaLnBrk="0" hangingPunct="0"/>
            <a:r>
              <a:rPr lang="en-US" altLang="en-US" sz="2300" dirty="0"/>
              <a:t>in premenopausal women.</a:t>
            </a:r>
          </a:p>
          <a:p>
            <a:pPr eaLnBrk="0" hangingPunct="0"/>
            <a:endParaRPr lang="en-US" altLang="en-US" sz="2300" dirty="0"/>
          </a:p>
          <a:p>
            <a:pPr eaLnBrk="0" hangingPunct="0"/>
            <a:r>
              <a:rPr lang="en-US" altLang="en-US" sz="2000" dirty="0" err="1" smtClean="0"/>
              <a:t>Kropp</a:t>
            </a:r>
            <a:r>
              <a:rPr lang="en-US" altLang="en-US" sz="2000" dirty="0" smtClean="0"/>
              <a:t> S et al. Low-to-moderate alcohol </a:t>
            </a:r>
            <a:r>
              <a:rPr lang="en-US" altLang="en-US" sz="2000" dirty="0"/>
              <a:t>consumption and breast cancer risk by </a:t>
            </a:r>
            <a:endParaRPr lang="en-US" altLang="en-US" sz="2000" dirty="0" smtClean="0"/>
          </a:p>
          <a:p>
            <a:pPr eaLnBrk="0" hangingPunct="0"/>
            <a:r>
              <a:rPr lang="en-US" altLang="en-US" sz="2000" dirty="0" smtClean="0"/>
              <a:t>age </a:t>
            </a:r>
            <a:r>
              <a:rPr lang="en-US" altLang="en-US" sz="2000" dirty="0"/>
              <a:t>50 years among </a:t>
            </a:r>
            <a:r>
              <a:rPr lang="en-US" altLang="en-US" sz="2000" dirty="0" smtClean="0"/>
              <a:t>women </a:t>
            </a:r>
            <a:r>
              <a:rPr lang="en-US" altLang="en-US" sz="2000" dirty="0"/>
              <a:t>in Germany. </a:t>
            </a:r>
            <a:r>
              <a:rPr lang="en-US" altLang="en-US" sz="2000" i="1" dirty="0"/>
              <a:t>Am J </a:t>
            </a:r>
            <a:r>
              <a:rPr lang="en-US" altLang="en-US" sz="2000" i="1" dirty="0" err="1"/>
              <a:t>Epidemiol</a:t>
            </a:r>
            <a:r>
              <a:rPr lang="en-US" altLang="en-US" sz="2000" dirty="0"/>
              <a:t> 2001 </a:t>
            </a:r>
          </a:p>
          <a:p>
            <a:pPr eaLnBrk="0" hangingPunct="0"/>
            <a:endParaRPr lang="en-US" alt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5" name="Rectangle 2"/>
          <p:cNvSpPr>
            <a:spLocks noGrp="1" noChangeArrowheads="1"/>
          </p:cNvSpPr>
          <p:nvPr>
            <p:ph type="title"/>
          </p:nvPr>
        </p:nvSpPr>
        <p:spPr>
          <a:xfrm>
            <a:off x="685800" y="0"/>
            <a:ext cx="7772400" cy="1143000"/>
          </a:xfrm>
        </p:spPr>
        <p:txBody>
          <a:bodyPr/>
          <a:lstStyle/>
          <a:p>
            <a:r>
              <a:rPr lang="en-US" altLang="en-US" sz="3600" b="1" dirty="0" smtClean="0"/>
              <a:t>Selection of cases and controls</a:t>
            </a:r>
          </a:p>
        </p:txBody>
      </p:sp>
      <p:sp>
        <p:nvSpPr>
          <p:cNvPr id="129026" name="Rectangle 3"/>
          <p:cNvSpPr>
            <a:spLocks noGrp="1" noChangeArrowheads="1"/>
          </p:cNvSpPr>
          <p:nvPr>
            <p:ph type="body" idx="1"/>
          </p:nvPr>
        </p:nvSpPr>
        <p:spPr>
          <a:xfrm>
            <a:off x="228600" y="1219200"/>
            <a:ext cx="8610600" cy="4876800"/>
          </a:xfrm>
        </p:spPr>
        <p:txBody>
          <a:bodyPr/>
          <a:lstStyle/>
          <a:p>
            <a:pPr>
              <a:lnSpc>
                <a:spcPct val="80000"/>
              </a:lnSpc>
            </a:pPr>
            <a:r>
              <a:rPr lang="en-US" altLang="en-US" sz="2100" dirty="0" smtClean="0"/>
              <a:t>Subjects eligible for participation were German-speaking women with no former history of breast cancer who resided in one of two geographic areas in southern Germany.  </a:t>
            </a:r>
            <a:r>
              <a:rPr lang="en-US" altLang="en-US" sz="2100" b="1" dirty="0" smtClean="0"/>
              <a:t>We attempted to recruit all patients who were under 51 years of age at the time of diagnosis of incident in-situ or invasive breast cancer.</a:t>
            </a:r>
            <a:r>
              <a:rPr lang="en-US" altLang="en-US" sz="2100" dirty="0" smtClean="0"/>
              <a:t>  We compiled cases diagnosed between January 1, 1992, and December 31, 1995, in the </a:t>
            </a:r>
            <a:r>
              <a:rPr lang="en-US" altLang="en-US" sz="2100" dirty="0" err="1" smtClean="0"/>
              <a:t>Rhein</a:t>
            </a:r>
            <a:r>
              <a:rPr lang="en-US" altLang="en-US" sz="2100" dirty="0" smtClean="0"/>
              <a:t>-Neckar-</a:t>
            </a:r>
            <a:r>
              <a:rPr lang="en-US" altLang="en-US" sz="2100" dirty="0" err="1" smtClean="0"/>
              <a:t>Odenwald</a:t>
            </a:r>
            <a:r>
              <a:rPr lang="en-US" altLang="en-US" sz="2100" dirty="0" smtClean="0"/>
              <a:t> study region and between January 1, 1993, and December 31, 1995, in the Freiburg study region, by surveying 38 hospitals that serve the populations of these two regions. </a:t>
            </a:r>
          </a:p>
          <a:p>
            <a:pPr>
              <a:lnSpc>
                <a:spcPct val="80000"/>
              </a:lnSpc>
            </a:pPr>
            <a:endParaRPr lang="en-US" altLang="en-US" sz="1000" dirty="0" smtClean="0"/>
          </a:p>
          <a:p>
            <a:pPr>
              <a:lnSpc>
                <a:spcPct val="80000"/>
              </a:lnSpc>
            </a:pPr>
            <a:r>
              <a:rPr lang="en-US" altLang="en-US" sz="2100" b="1" dirty="0" smtClean="0"/>
              <a:t>Controls were selected from random lists of residents supplied by the population registries.</a:t>
            </a:r>
            <a:r>
              <a:rPr lang="en-US" altLang="en-US" sz="2100" dirty="0" smtClean="0"/>
              <a:t> </a:t>
            </a:r>
            <a:r>
              <a:rPr lang="en-US" altLang="en-US" sz="2100" b="1" dirty="0" smtClean="0"/>
              <a:t>For every recruited patient, two controls matched according to exact age and study region were immediately contacted by letter.</a:t>
            </a:r>
            <a:r>
              <a:rPr lang="en-US" altLang="en-US" sz="2100" dirty="0" smtClean="0"/>
              <a:t>  </a:t>
            </a:r>
          </a:p>
          <a:p>
            <a:pPr>
              <a:lnSpc>
                <a:spcPct val="80000"/>
              </a:lnSpc>
            </a:pPr>
            <a:endParaRPr lang="en-US" altLang="en-US" sz="1000" dirty="0" smtClean="0"/>
          </a:p>
          <a:p>
            <a:pPr>
              <a:lnSpc>
                <a:spcPct val="80000"/>
              </a:lnSpc>
            </a:pPr>
            <a:r>
              <a:rPr lang="en-US" altLang="en-US" sz="2100" dirty="0" smtClean="0"/>
              <a:t>There were 1,020 eligible patients, of whom 1,005 were alive when identified. Of these living case subjects, 706 (70.2 percent) completed the study questionnaire. Among the 2,257 eligible controls, 1,381 (61.2 percent) participated.</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05491"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29" name="Rectangle 28"/>
          <p:cNvSpPr/>
          <p:nvPr/>
        </p:nvSpPr>
        <p:spPr>
          <a:xfrm>
            <a:off x="7239000" y="1581150"/>
            <a:ext cx="533400" cy="8001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5497"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105498" name="Shape 49"/>
          <p:cNvCxnSpPr>
            <a:cxnSpLocks noChangeShapeType="1"/>
            <a:endCxn id="105497"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51" name="Rectangle 50"/>
          <p:cNvSpPr/>
          <p:nvPr/>
        </p:nvSpPr>
        <p:spPr>
          <a:xfrm>
            <a:off x="2667000" y="2286000"/>
            <a:ext cx="76200" cy="3810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2" name="Rectangle 51"/>
          <p:cNvSpPr/>
          <p:nvPr/>
        </p:nvSpPr>
        <p:spPr>
          <a:xfrm>
            <a:off x="4191000" y="2514600"/>
            <a:ext cx="76200" cy="3581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3" name="Rectangle 52"/>
          <p:cNvSpPr/>
          <p:nvPr/>
        </p:nvSpPr>
        <p:spPr>
          <a:xfrm>
            <a:off x="5105400" y="2667000"/>
            <a:ext cx="76200" cy="3429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54" name="Rectangle 53"/>
          <p:cNvSpPr/>
          <p:nvPr/>
        </p:nvSpPr>
        <p:spPr>
          <a:xfrm>
            <a:off x="6248400" y="2819400"/>
            <a:ext cx="76200" cy="3276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105503" name="TextBox 54"/>
          <p:cNvSpPr txBox="1">
            <a:spLocks noChangeArrowheads="1"/>
          </p:cNvSpPr>
          <p:nvPr/>
        </p:nvSpPr>
        <p:spPr bwMode="auto">
          <a:xfrm>
            <a:off x="7924800" y="6096000"/>
            <a:ext cx="966788" cy="369888"/>
          </a:xfrm>
          <a:prstGeom prst="rect">
            <a:avLst/>
          </a:prstGeom>
          <a:noFill/>
          <a:ln w="9525">
            <a:noFill/>
            <a:miter lim="800000"/>
            <a:headEnd/>
            <a:tailEnd/>
          </a:ln>
        </p:spPr>
        <p:txBody>
          <a:bodyPr wrap="none">
            <a:spAutoFit/>
          </a:bodyPr>
          <a:lstStyle/>
          <a:p>
            <a:r>
              <a:rPr lang="en-US" sz="1800" dirty="0">
                <a:solidFill>
                  <a:srgbClr val="FF0000"/>
                </a:solidFill>
                <a:latin typeface="Calibri" pitchFamily="34" charset="0"/>
              </a:rPr>
              <a:t>Controls</a:t>
            </a:r>
          </a:p>
        </p:txBody>
      </p:sp>
      <p:cxnSp>
        <p:nvCxnSpPr>
          <p:cNvPr id="105504" name="Shape 58"/>
          <p:cNvCxnSpPr>
            <a:cxnSpLocks noChangeShapeType="1"/>
            <a:stCxn id="51" idx="2"/>
          </p:cNvCxnSpPr>
          <p:nvPr/>
        </p:nvCxnSpPr>
        <p:spPr bwMode="auto">
          <a:xfrm rot="16200000" flipH="1">
            <a:off x="5162550" y="3638550"/>
            <a:ext cx="228600" cy="5143500"/>
          </a:xfrm>
          <a:prstGeom prst="bentConnector2">
            <a:avLst/>
          </a:prstGeom>
          <a:noFill/>
          <a:ln w="25400" algn="ctr">
            <a:solidFill>
              <a:srgbClr val="4A7EBB"/>
            </a:solidFill>
            <a:miter lim="800000"/>
            <a:headEnd/>
            <a:tailEnd type="arrow" w="med" len="med"/>
          </a:ln>
        </p:spPr>
      </p:cxnSp>
      <p:cxnSp>
        <p:nvCxnSpPr>
          <p:cNvPr id="105505" name="Straight Connector 60"/>
          <p:cNvCxnSpPr>
            <a:cxnSpLocks noChangeShapeType="1"/>
            <a:stCxn id="52" idx="2"/>
          </p:cNvCxnSpPr>
          <p:nvPr/>
        </p:nvCxnSpPr>
        <p:spPr bwMode="auto">
          <a:xfrm>
            <a:off x="4229100" y="6096000"/>
            <a:ext cx="38100" cy="228600"/>
          </a:xfrm>
          <a:prstGeom prst="line">
            <a:avLst/>
          </a:prstGeom>
          <a:noFill/>
          <a:ln w="25400" algn="ctr">
            <a:solidFill>
              <a:srgbClr val="4A7EBB"/>
            </a:solidFill>
            <a:round/>
            <a:headEnd/>
            <a:tailEnd/>
          </a:ln>
        </p:spPr>
      </p:cxnSp>
      <p:cxnSp>
        <p:nvCxnSpPr>
          <p:cNvPr id="105506" name="Straight Connector 62"/>
          <p:cNvCxnSpPr>
            <a:cxnSpLocks noChangeShapeType="1"/>
          </p:cNvCxnSpPr>
          <p:nvPr/>
        </p:nvCxnSpPr>
        <p:spPr bwMode="auto">
          <a:xfrm>
            <a:off x="5143500" y="6096000"/>
            <a:ext cx="38100" cy="228600"/>
          </a:xfrm>
          <a:prstGeom prst="line">
            <a:avLst/>
          </a:prstGeom>
          <a:noFill/>
          <a:ln w="25400" algn="ctr">
            <a:solidFill>
              <a:srgbClr val="4A7EBB"/>
            </a:solidFill>
            <a:round/>
            <a:headEnd/>
            <a:tailEnd/>
          </a:ln>
        </p:spPr>
      </p:cxnSp>
      <p:cxnSp>
        <p:nvCxnSpPr>
          <p:cNvPr id="105507" name="Straight Connector 63"/>
          <p:cNvCxnSpPr>
            <a:cxnSpLocks noChangeShapeType="1"/>
          </p:cNvCxnSpPr>
          <p:nvPr/>
        </p:nvCxnSpPr>
        <p:spPr bwMode="auto">
          <a:xfrm>
            <a:off x="6286500" y="6096000"/>
            <a:ext cx="38100" cy="228600"/>
          </a:xfrm>
          <a:prstGeom prst="line">
            <a:avLst/>
          </a:prstGeom>
          <a:noFill/>
          <a:ln w="25400" algn="ctr">
            <a:solidFill>
              <a:srgbClr val="4A7EBB"/>
            </a:solidFill>
            <a:round/>
            <a:headEnd/>
            <a:tailEnd/>
          </a:ln>
        </p:spPr>
      </p:cxnSp>
      <p:sp>
        <p:nvSpPr>
          <p:cNvPr id="105508" name="AutoShape 3"/>
          <p:cNvSpPr>
            <a:spLocks noChangeArrowheads="1"/>
          </p:cNvSpPr>
          <p:nvPr/>
        </p:nvSpPr>
        <p:spPr bwMode="auto">
          <a:xfrm rot="10800000">
            <a:off x="1447800" y="819150"/>
            <a:ext cx="6248400" cy="685800"/>
          </a:xfrm>
          <a:prstGeom prst="rtTriangle">
            <a:avLst/>
          </a:prstGeom>
          <a:solidFill>
            <a:schemeClr val="bg2">
              <a:lumMod val="40000"/>
              <a:lumOff val="60000"/>
            </a:schemeClr>
          </a:solidFill>
          <a:ln w="9525">
            <a:solidFill>
              <a:schemeClr val="tx1"/>
            </a:solidFill>
            <a:miter lim="800000"/>
            <a:headEnd/>
            <a:tailEnd/>
          </a:ln>
        </p:spPr>
        <p:txBody>
          <a:bodyPr wrap="none" anchor="ctr"/>
          <a:lstStyle/>
          <a:p>
            <a:endParaRPr lang="en-US" sz="1800">
              <a:latin typeface="Calibri" pitchFamily="34" charset="0"/>
            </a:endParaRPr>
          </a:p>
        </p:txBody>
      </p:sp>
      <p:sp>
        <p:nvSpPr>
          <p:cNvPr id="66" name="Rectangle 65"/>
          <p:cNvSpPr/>
          <p:nvPr/>
        </p:nvSpPr>
        <p:spPr>
          <a:xfrm>
            <a:off x="6210300" y="781050"/>
            <a:ext cx="76200" cy="533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7" name="Rectangle 66"/>
          <p:cNvSpPr/>
          <p:nvPr/>
        </p:nvSpPr>
        <p:spPr>
          <a:xfrm>
            <a:off x="5029200" y="819150"/>
            <a:ext cx="76200" cy="381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8" name="Rectangle 67"/>
          <p:cNvSpPr/>
          <p:nvPr/>
        </p:nvSpPr>
        <p:spPr>
          <a:xfrm>
            <a:off x="4191000" y="819150"/>
            <a:ext cx="76200"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9" name="Rectangle 68"/>
          <p:cNvSpPr/>
          <p:nvPr/>
        </p:nvSpPr>
        <p:spPr>
          <a:xfrm>
            <a:off x="2590800" y="819150"/>
            <a:ext cx="762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7" name="Rectangle 76"/>
          <p:cNvSpPr/>
          <p:nvPr/>
        </p:nvSpPr>
        <p:spPr>
          <a:xfrm>
            <a:off x="5638800" y="819150"/>
            <a:ext cx="76200" cy="457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8" name="Rectangle 77"/>
          <p:cNvSpPr/>
          <p:nvPr/>
        </p:nvSpPr>
        <p:spPr>
          <a:xfrm>
            <a:off x="5715000" y="2743200"/>
            <a:ext cx="76200" cy="3352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105515" name="Straight Connector 80"/>
          <p:cNvCxnSpPr>
            <a:cxnSpLocks noChangeShapeType="1"/>
          </p:cNvCxnSpPr>
          <p:nvPr/>
        </p:nvCxnSpPr>
        <p:spPr bwMode="auto">
          <a:xfrm>
            <a:off x="5615259" y="1143000"/>
            <a:ext cx="381000" cy="609600"/>
          </a:xfrm>
          <a:prstGeom prst="line">
            <a:avLst/>
          </a:prstGeom>
          <a:noFill/>
          <a:ln w="19050" algn="ctr">
            <a:solidFill>
              <a:schemeClr val="tx1"/>
            </a:solidFill>
            <a:round/>
            <a:headEnd/>
            <a:tailEnd/>
          </a:ln>
        </p:spPr>
      </p:cxnSp>
      <p:cxnSp>
        <p:nvCxnSpPr>
          <p:cNvPr id="105516" name="Straight Arrow Connector 82"/>
          <p:cNvCxnSpPr>
            <a:cxnSpLocks noChangeShapeType="1"/>
          </p:cNvCxnSpPr>
          <p:nvPr/>
        </p:nvCxnSpPr>
        <p:spPr bwMode="auto">
          <a:xfrm>
            <a:off x="6008959" y="1714500"/>
            <a:ext cx="1054100" cy="38100"/>
          </a:xfrm>
          <a:prstGeom prst="straightConnector1">
            <a:avLst/>
          </a:prstGeom>
          <a:noFill/>
          <a:ln w="19050" algn="ctr">
            <a:solidFill>
              <a:schemeClr val="tx1"/>
            </a:solidFill>
            <a:round/>
            <a:headEnd/>
            <a:tailEnd type="arrow" w="med" len="med"/>
          </a:ln>
        </p:spPr>
      </p:cxnSp>
      <p:sp>
        <p:nvSpPr>
          <p:cNvPr id="105517" name="TextBox 84"/>
          <p:cNvSpPr txBox="1">
            <a:spLocks noChangeArrowheads="1"/>
          </p:cNvSpPr>
          <p:nvPr/>
        </p:nvSpPr>
        <p:spPr bwMode="auto">
          <a:xfrm>
            <a:off x="985024" y="879475"/>
            <a:ext cx="1084263" cy="641350"/>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a:latin typeface="Calibri" pitchFamily="34" charset="0"/>
              </a:rPr>
              <a:t>Residents</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55" name="Text Box 44"/>
          <p:cNvSpPr txBox="1">
            <a:spLocks noChangeArrowheads="1"/>
          </p:cNvSpPr>
          <p:nvPr/>
        </p:nvSpPr>
        <p:spPr bwMode="auto">
          <a:xfrm>
            <a:off x="2574925" y="2971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6" name="Text Box 45"/>
          <p:cNvSpPr txBox="1">
            <a:spLocks noChangeArrowheads="1"/>
          </p:cNvSpPr>
          <p:nvPr/>
        </p:nvSpPr>
        <p:spPr bwMode="auto">
          <a:xfrm>
            <a:off x="2574925" y="36576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7" name="Text Box 46"/>
          <p:cNvSpPr txBox="1">
            <a:spLocks noChangeArrowheads="1"/>
          </p:cNvSpPr>
          <p:nvPr/>
        </p:nvSpPr>
        <p:spPr bwMode="auto">
          <a:xfrm>
            <a:off x="2574925" y="52260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8" name="Text Box 44"/>
          <p:cNvSpPr txBox="1">
            <a:spLocks noChangeArrowheads="1"/>
          </p:cNvSpPr>
          <p:nvPr/>
        </p:nvSpPr>
        <p:spPr bwMode="auto">
          <a:xfrm>
            <a:off x="4106862" y="312731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9" name="Text Box 45"/>
          <p:cNvSpPr txBox="1">
            <a:spLocks noChangeArrowheads="1"/>
          </p:cNvSpPr>
          <p:nvPr/>
        </p:nvSpPr>
        <p:spPr bwMode="auto">
          <a:xfrm>
            <a:off x="4106862" y="411791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0" name="Text Box 46"/>
          <p:cNvSpPr txBox="1">
            <a:spLocks noChangeArrowheads="1"/>
          </p:cNvSpPr>
          <p:nvPr/>
        </p:nvSpPr>
        <p:spPr bwMode="auto">
          <a:xfrm>
            <a:off x="4106862" y="503231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1" name="Text Box 44"/>
          <p:cNvSpPr txBox="1">
            <a:spLocks noChangeArrowheads="1"/>
          </p:cNvSpPr>
          <p:nvPr/>
        </p:nvSpPr>
        <p:spPr bwMode="auto">
          <a:xfrm>
            <a:off x="5040312" y="308999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2" name="Text Box 45"/>
          <p:cNvSpPr txBox="1">
            <a:spLocks noChangeArrowheads="1"/>
          </p:cNvSpPr>
          <p:nvPr/>
        </p:nvSpPr>
        <p:spPr bwMode="auto">
          <a:xfrm>
            <a:off x="5029200" y="34734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3" name="Text Box 46"/>
          <p:cNvSpPr txBox="1">
            <a:spLocks noChangeArrowheads="1"/>
          </p:cNvSpPr>
          <p:nvPr/>
        </p:nvSpPr>
        <p:spPr bwMode="auto">
          <a:xfrm>
            <a:off x="5040312" y="56070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4" name="Text Box 44"/>
          <p:cNvSpPr txBox="1">
            <a:spLocks noChangeArrowheads="1"/>
          </p:cNvSpPr>
          <p:nvPr/>
        </p:nvSpPr>
        <p:spPr bwMode="auto">
          <a:xfrm>
            <a:off x="5661025" y="31242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5" name="Text Box 45"/>
          <p:cNvSpPr txBox="1">
            <a:spLocks noChangeArrowheads="1"/>
          </p:cNvSpPr>
          <p:nvPr/>
        </p:nvSpPr>
        <p:spPr bwMode="auto">
          <a:xfrm>
            <a:off x="5661025" y="43116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0" name="Text Box 46"/>
          <p:cNvSpPr txBox="1">
            <a:spLocks noChangeArrowheads="1"/>
          </p:cNvSpPr>
          <p:nvPr/>
        </p:nvSpPr>
        <p:spPr bwMode="auto">
          <a:xfrm>
            <a:off x="5661025" y="56832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4" name="Text Box 44"/>
          <p:cNvSpPr txBox="1">
            <a:spLocks noChangeArrowheads="1"/>
          </p:cNvSpPr>
          <p:nvPr/>
        </p:nvSpPr>
        <p:spPr bwMode="auto">
          <a:xfrm>
            <a:off x="6107112" y="9715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5" name="Text Box 45"/>
          <p:cNvSpPr txBox="1">
            <a:spLocks noChangeArrowheads="1"/>
          </p:cNvSpPr>
          <p:nvPr/>
        </p:nvSpPr>
        <p:spPr bwMode="auto">
          <a:xfrm>
            <a:off x="6183312" y="408059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76" name="Text Box 46"/>
          <p:cNvSpPr txBox="1">
            <a:spLocks noChangeArrowheads="1"/>
          </p:cNvSpPr>
          <p:nvPr/>
        </p:nvSpPr>
        <p:spPr bwMode="auto">
          <a:xfrm>
            <a:off x="6183312" y="499499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cxnSp>
        <p:nvCxnSpPr>
          <p:cNvPr id="73" name="Straight Arrow Connector 72"/>
          <p:cNvCxnSpPr/>
          <p:nvPr/>
        </p:nvCxnSpPr>
        <p:spPr>
          <a:xfrm>
            <a:off x="6400800" y="1063625"/>
            <a:ext cx="1822570" cy="4876260"/>
          </a:xfrm>
          <a:prstGeom prst="straightConnector1">
            <a:avLst/>
          </a:prstGeom>
          <a:ln w="19050">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71" name="Rectangle 70"/>
          <p:cNvSpPr/>
          <p:nvPr/>
        </p:nvSpPr>
        <p:spPr>
          <a:xfrm>
            <a:off x="7239000" y="857250"/>
            <a:ext cx="457200" cy="60325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2" name="Oval 71"/>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79" name="Rectangle 18"/>
          <p:cNvSpPr>
            <a:spLocks noChangeArrowheads="1"/>
          </p:cNvSpPr>
          <p:nvPr/>
        </p:nvSpPr>
        <p:spPr bwMode="auto">
          <a:xfrm>
            <a:off x="685800" y="0"/>
            <a:ext cx="7519987" cy="830997"/>
          </a:xfrm>
          <a:prstGeom prst="rect">
            <a:avLst/>
          </a:prstGeom>
          <a:noFill/>
          <a:ln w="9525">
            <a:noFill/>
            <a:miter lim="800000"/>
            <a:headEnd/>
            <a:tailEnd/>
          </a:ln>
        </p:spPr>
        <p:txBody>
          <a:bodyPr wrap="square">
            <a:spAutoFit/>
          </a:bodyPr>
          <a:lstStyle/>
          <a:p>
            <a:pPr eaLnBrk="0" hangingPunct="0">
              <a:spcBef>
                <a:spcPct val="50000"/>
              </a:spcBef>
            </a:pPr>
            <a:r>
              <a:rPr lang="en-US" altLang="en-US" dirty="0"/>
              <a:t>Incidence density sampling within a dynamic cohort </a:t>
            </a:r>
            <a:r>
              <a:rPr lang="en-US" altLang="en-US" dirty="0" smtClean="0"/>
              <a:t>(</a:t>
            </a:r>
            <a:r>
              <a:rPr lang="en-US" altLang="en-US" dirty="0"/>
              <a:t>German population 1992-1995)</a:t>
            </a:r>
          </a:p>
        </p:txBody>
      </p:sp>
      <p:sp>
        <p:nvSpPr>
          <p:cNvPr id="80" name="Text Box 19"/>
          <p:cNvSpPr txBox="1">
            <a:spLocks noChangeArrowheads="1"/>
          </p:cNvSpPr>
          <p:nvPr/>
        </p:nvSpPr>
        <p:spPr bwMode="auto">
          <a:xfrm>
            <a:off x="6972300" y="2804532"/>
            <a:ext cx="1935163" cy="1187450"/>
          </a:xfrm>
          <a:prstGeom prst="rect">
            <a:avLst/>
          </a:prstGeom>
          <a:solidFill>
            <a:schemeClr val="bg1"/>
          </a:solidFill>
          <a:ln w="9525">
            <a:noFill/>
            <a:miter lim="800000"/>
            <a:headEnd/>
            <a:tailEnd/>
          </a:ln>
        </p:spPr>
        <p:txBody>
          <a:bodyPr wrap="none">
            <a:spAutoFit/>
          </a:bodyPr>
          <a:lstStyle/>
          <a:p>
            <a:pPr eaLnBrk="0" hangingPunct="0"/>
            <a:r>
              <a:rPr lang="en-US" altLang="en-US" b="1" dirty="0"/>
              <a:t>706 incident</a:t>
            </a:r>
          </a:p>
          <a:p>
            <a:pPr eaLnBrk="0" hangingPunct="0"/>
            <a:r>
              <a:rPr lang="en-US" altLang="en-US" b="1" dirty="0"/>
              <a:t>cases of </a:t>
            </a:r>
          </a:p>
          <a:p>
            <a:pPr eaLnBrk="0" hangingPunct="0"/>
            <a:r>
              <a:rPr lang="en-US" altLang="en-US" b="1" dirty="0"/>
              <a:t>breast cancer</a:t>
            </a:r>
          </a:p>
        </p:txBody>
      </p:sp>
      <p:sp>
        <p:nvSpPr>
          <p:cNvPr id="81" name="Text Box 20"/>
          <p:cNvSpPr txBox="1">
            <a:spLocks noChangeArrowheads="1"/>
          </p:cNvSpPr>
          <p:nvPr/>
        </p:nvSpPr>
        <p:spPr bwMode="auto">
          <a:xfrm>
            <a:off x="6952456" y="4603750"/>
            <a:ext cx="1792288" cy="1187450"/>
          </a:xfrm>
          <a:prstGeom prst="rect">
            <a:avLst/>
          </a:prstGeom>
          <a:solidFill>
            <a:schemeClr val="bg1"/>
          </a:solidFill>
          <a:ln w="9525">
            <a:noFill/>
            <a:miter lim="800000"/>
            <a:headEnd/>
            <a:tailEnd/>
          </a:ln>
        </p:spPr>
        <p:txBody>
          <a:bodyPr wrap="none">
            <a:spAutoFit/>
          </a:bodyPr>
          <a:lstStyle/>
          <a:p>
            <a:pPr eaLnBrk="0" hangingPunct="0"/>
            <a:r>
              <a:rPr lang="en-US" altLang="en-US" b="1" dirty="0"/>
              <a:t>1,381 age &amp; </a:t>
            </a:r>
          </a:p>
          <a:p>
            <a:pPr eaLnBrk="0" hangingPunct="0"/>
            <a:r>
              <a:rPr lang="en-US" altLang="en-US" b="1" dirty="0"/>
              <a:t>residence</a:t>
            </a:r>
          </a:p>
          <a:p>
            <a:pPr eaLnBrk="0" hangingPunct="0"/>
            <a:r>
              <a:rPr lang="en-US" altLang="en-US" b="1" dirty="0"/>
              <a:t>matched</a:t>
            </a:r>
          </a:p>
        </p:txBody>
      </p:sp>
      <p:sp>
        <p:nvSpPr>
          <p:cNvPr id="82" name="Text Box 11"/>
          <p:cNvSpPr txBox="1">
            <a:spLocks noChangeArrowheads="1"/>
          </p:cNvSpPr>
          <p:nvPr/>
        </p:nvSpPr>
        <p:spPr bwMode="auto">
          <a:xfrm>
            <a:off x="371475" y="6328472"/>
            <a:ext cx="8096250" cy="457200"/>
          </a:xfrm>
          <a:prstGeom prst="rect">
            <a:avLst/>
          </a:prstGeom>
          <a:noFill/>
          <a:ln w="9525">
            <a:noFill/>
            <a:miter lim="800000"/>
            <a:headEnd/>
            <a:tailEnd/>
          </a:ln>
        </p:spPr>
        <p:txBody>
          <a:bodyPr wrap="none" anchor="ctr">
            <a:spAutoFit/>
          </a:bodyPr>
          <a:lstStyle/>
          <a:p>
            <a:pPr algn="ctr" eaLnBrk="0" hangingPunct="0"/>
            <a:r>
              <a:rPr lang="en-US" altLang="en-US" dirty="0"/>
              <a:t>Random sample of population each time breast cancer diagnosed</a:t>
            </a:r>
          </a:p>
        </p:txBody>
      </p:sp>
      <p:sp>
        <p:nvSpPr>
          <p:cNvPr id="83" name="Text Box 28"/>
          <p:cNvSpPr txBox="1">
            <a:spLocks noChangeArrowheads="1"/>
          </p:cNvSpPr>
          <p:nvPr/>
        </p:nvSpPr>
        <p:spPr bwMode="auto">
          <a:xfrm>
            <a:off x="1066800" y="5562600"/>
            <a:ext cx="2362200" cy="457200"/>
          </a:xfrm>
          <a:prstGeom prst="rect">
            <a:avLst/>
          </a:prstGeom>
          <a:noFill/>
          <a:ln w="9525">
            <a:noFill/>
            <a:miter lim="800000"/>
            <a:headEnd/>
            <a:tailEnd/>
          </a:ln>
        </p:spPr>
        <p:txBody>
          <a:bodyPr>
            <a:spAutoFit/>
          </a:bodyPr>
          <a:lstStyle/>
          <a:p>
            <a:pPr eaLnBrk="0" hangingPunct="0">
              <a:spcBef>
                <a:spcPct val="50000"/>
              </a:spcBef>
            </a:pPr>
            <a:r>
              <a:rPr lang="en-US" altLang="en-US" b="1" dirty="0"/>
              <a:t>Calendar time</a:t>
            </a:r>
          </a:p>
        </p:txBody>
      </p:sp>
      <p:cxnSp>
        <p:nvCxnSpPr>
          <p:cNvPr id="15" name="Straight Arrow Connector 14"/>
          <p:cNvCxnSpPr/>
          <p:nvPr/>
        </p:nvCxnSpPr>
        <p:spPr bwMode="auto">
          <a:xfrm>
            <a:off x="3276600" y="5791200"/>
            <a:ext cx="1074737" cy="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extLst>
      <p:ext uri="{BB962C8B-B14F-4D97-AF65-F5344CB8AC3E}">
        <p14:creationId xmlns:p14="http://schemas.microsoft.com/office/powerpoint/2010/main" val="317665415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1" name="Rectangle 2"/>
          <p:cNvSpPr>
            <a:spLocks noGrp="1" noChangeArrowheads="1"/>
          </p:cNvSpPr>
          <p:nvPr>
            <p:ph type="title"/>
          </p:nvPr>
        </p:nvSpPr>
        <p:spPr>
          <a:xfrm>
            <a:off x="685800" y="228600"/>
            <a:ext cx="7772400" cy="1143000"/>
          </a:xfrm>
        </p:spPr>
        <p:txBody>
          <a:bodyPr/>
          <a:lstStyle/>
          <a:p>
            <a:r>
              <a:rPr lang="en-US" altLang="en-US" sz="3600" b="1" dirty="0" smtClean="0"/>
              <a:t>Results reported as odds ratio</a:t>
            </a:r>
          </a:p>
        </p:txBody>
      </p:sp>
      <p:pic>
        <p:nvPicPr>
          <p:cNvPr id="133122" name="Picture 4"/>
          <p:cNvPicPr>
            <a:picLocks noGrp="1" noChangeAspect="1" noChangeArrowheads="1"/>
          </p:cNvPicPr>
          <p:nvPr>
            <p:ph type="body" idx="1"/>
          </p:nvPr>
        </p:nvPicPr>
        <p:blipFill>
          <a:blip r:embed="rId3"/>
          <a:srcRect/>
          <a:stretch>
            <a:fillRect/>
          </a:stretch>
        </p:blipFill>
        <p:spPr>
          <a:xfrm>
            <a:off x="685800" y="1752600"/>
            <a:ext cx="7772400" cy="3937000"/>
          </a:xfrm>
        </p:spPr>
      </p:pic>
      <p:sp>
        <p:nvSpPr>
          <p:cNvPr id="133123" name="Text Box 5"/>
          <p:cNvSpPr txBox="1">
            <a:spLocks noChangeArrowheads="1"/>
          </p:cNvSpPr>
          <p:nvPr/>
        </p:nvSpPr>
        <p:spPr bwMode="auto">
          <a:xfrm>
            <a:off x="304800" y="6096000"/>
            <a:ext cx="8534400" cy="457200"/>
          </a:xfrm>
          <a:prstGeom prst="rect">
            <a:avLst/>
          </a:prstGeom>
          <a:noFill/>
          <a:ln w="9525">
            <a:noFill/>
            <a:miter lim="800000"/>
            <a:headEnd/>
            <a:tailEnd/>
          </a:ln>
        </p:spPr>
        <p:txBody>
          <a:bodyPr>
            <a:spAutoFit/>
          </a:bodyPr>
          <a:lstStyle/>
          <a:p>
            <a:pPr eaLnBrk="0" hangingPunct="0">
              <a:spcBef>
                <a:spcPct val="50000"/>
              </a:spcBef>
            </a:pPr>
            <a:r>
              <a:rPr lang="en-US" altLang="en-US" dirty="0"/>
              <a:t>Rate ratio is easier to understand than an odds ratio</a:t>
            </a:r>
            <a:r>
              <a:rPr lang="en-US" altLang="en-US" dirty="0" smtClean="0"/>
              <a:t>.    </a:t>
            </a:r>
            <a:endParaRPr lang="en-US" altLang="en-US" dirty="0"/>
          </a:p>
        </p:txBody>
      </p:sp>
      <p:sp>
        <p:nvSpPr>
          <p:cNvPr id="133124" name="TextBox 4"/>
          <p:cNvSpPr txBox="1">
            <a:spLocks noChangeArrowheads="1"/>
          </p:cNvSpPr>
          <p:nvPr/>
        </p:nvSpPr>
        <p:spPr bwMode="auto">
          <a:xfrm>
            <a:off x="7162800" y="3352800"/>
            <a:ext cx="1981200" cy="708025"/>
          </a:xfrm>
          <a:prstGeom prst="rect">
            <a:avLst/>
          </a:prstGeom>
          <a:noFill/>
          <a:ln w="9525">
            <a:noFill/>
            <a:miter lim="800000"/>
            <a:headEnd/>
            <a:tailEnd/>
          </a:ln>
        </p:spPr>
        <p:txBody>
          <a:bodyPr>
            <a:spAutoFit/>
          </a:bodyPr>
          <a:lstStyle/>
          <a:p>
            <a:pPr eaLnBrk="0" hangingPunct="0"/>
            <a:r>
              <a:rPr lang="en-US" sz="2000">
                <a:solidFill>
                  <a:srgbClr val="FF0000"/>
                </a:solidFill>
              </a:rPr>
              <a:t>Reference group clearly labeled</a:t>
            </a:r>
          </a:p>
        </p:txBody>
      </p:sp>
      <p:cxnSp>
        <p:nvCxnSpPr>
          <p:cNvPr id="133125" name="Straight Arrow Connector 6"/>
          <p:cNvCxnSpPr>
            <a:cxnSpLocks noChangeShapeType="1"/>
          </p:cNvCxnSpPr>
          <p:nvPr/>
        </p:nvCxnSpPr>
        <p:spPr bwMode="auto">
          <a:xfrm flipH="1">
            <a:off x="6781800" y="3962400"/>
            <a:ext cx="381000" cy="76200"/>
          </a:xfrm>
          <a:prstGeom prst="straightConnector1">
            <a:avLst/>
          </a:prstGeom>
          <a:noFill/>
          <a:ln w="9525" algn="ctr">
            <a:solidFill>
              <a:srgbClr val="FF0000"/>
            </a:solidFill>
            <a:round/>
            <a:headEnd/>
            <a:tailEnd type="arrow" w="med" len="med"/>
          </a:ln>
        </p:spPr>
      </p:cxn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69" name="Rectangle 2"/>
          <p:cNvSpPr>
            <a:spLocks noGrp="1" noChangeArrowheads="1"/>
          </p:cNvSpPr>
          <p:nvPr>
            <p:ph type="title"/>
          </p:nvPr>
        </p:nvSpPr>
        <p:spPr/>
        <p:txBody>
          <a:bodyPr/>
          <a:lstStyle/>
          <a:p>
            <a:r>
              <a:rPr lang="en-US" altLang="en-US" sz="2800" b="1" smtClean="0"/>
              <a:t>Plasma Insulinlike Growth Factor 1 and</a:t>
            </a:r>
            <a:br>
              <a:rPr lang="en-US" altLang="en-US" sz="2800" b="1" smtClean="0"/>
            </a:br>
            <a:r>
              <a:rPr lang="en-US" altLang="en-US" sz="2800" b="1" smtClean="0"/>
              <a:t>Binding-Protein 3 and Risk of</a:t>
            </a:r>
            <a:br>
              <a:rPr lang="en-US" altLang="en-US" sz="2800" b="1" smtClean="0"/>
            </a:br>
            <a:r>
              <a:rPr lang="en-US" altLang="en-US" sz="2800" b="1" smtClean="0"/>
              <a:t>Myocardial Infarction in Women:</a:t>
            </a:r>
            <a:br>
              <a:rPr lang="en-US" altLang="en-US" sz="2800" b="1" smtClean="0"/>
            </a:br>
            <a:r>
              <a:rPr lang="en-US" altLang="en-US" sz="2800" b="1" smtClean="0"/>
              <a:t>A Prospective Study</a:t>
            </a:r>
          </a:p>
        </p:txBody>
      </p:sp>
      <p:sp>
        <p:nvSpPr>
          <p:cNvPr id="135170" name="Rectangle 3"/>
          <p:cNvSpPr>
            <a:spLocks noGrp="1" noChangeArrowheads="1"/>
          </p:cNvSpPr>
          <p:nvPr>
            <p:ph type="body" idx="1"/>
          </p:nvPr>
        </p:nvSpPr>
        <p:spPr>
          <a:xfrm>
            <a:off x="76200" y="2209800"/>
            <a:ext cx="9144000" cy="3733800"/>
          </a:xfrm>
        </p:spPr>
        <p:txBody>
          <a:bodyPr/>
          <a:lstStyle/>
          <a:p>
            <a:r>
              <a:rPr lang="en-US" altLang="en-US" sz="2700" dirty="0" smtClean="0"/>
              <a:t>Case-control study nested in Nurses Health Study, a large fixed cohort.  Incidence density sampling.</a:t>
            </a:r>
          </a:p>
          <a:p>
            <a:endParaRPr lang="en-US" altLang="en-US" sz="1000" dirty="0" smtClean="0"/>
          </a:p>
          <a:p>
            <a:r>
              <a:rPr lang="en-US" altLang="en-US" sz="2700" dirty="0" smtClean="0"/>
              <a:t>Appropriately, authors make this statement in the Methods, with citations:  “Conditional logistic regression was used to estimate odds ratios, which were taken as direct estimates of rate ratios ….”</a:t>
            </a:r>
          </a:p>
          <a:p>
            <a:endParaRPr lang="en-US" altLang="en-US" sz="2800" i="1" dirty="0" smtClean="0"/>
          </a:p>
        </p:txBody>
      </p:sp>
      <p:sp>
        <p:nvSpPr>
          <p:cNvPr id="135171" name="Text Box 4"/>
          <p:cNvSpPr txBox="1">
            <a:spLocks noChangeArrowheads="1"/>
          </p:cNvSpPr>
          <p:nvPr/>
        </p:nvSpPr>
        <p:spPr bwMode="auto">
          <a:xfrm>
            <a:off x="5105400" y="6096000"/>
            <a:ext cx="3886200" cy="461665"/>
          </a:xfrm>
          <a:prstGeom prst="rect">
            <a:avLst/>
          </a:prstGeom>
          <a:noFill/>
          <a:ln w="9525">
            <a:noFill/>
            <a:miter lim="800000"/>
            <a:headEnd/>
            <a:tailEnd/>
          </a:ln>
        </p:spPr>
        <p:txBody>
          <a:bodyPr wrap="square">
            <a:spAutoFit/>
          </a:bodyPr>
          <a:lstStyle/>
          <a:p>
            <a:pPr eaLnBrk="0" hangingPunct="0">
              <a:spcBef>
                <a:spcPct val="50000"/>
              </a:spcBef>
            </a:pPr>
            <a:r>
              <a:rPr lang="en-US" altLang="en-US" dirty="0"/>
              <a:t>Page et al. </a:t>
            </a:r>
            <a:r>
              <a:rPr lang="en-US" altLang="en-US" i="1" dirty="0" err="1" smtClean="0"/>
              <a:t>Clin</a:t>
            </a:r>
            <a:r>
              <a:rPr lang="en-US" altLang="en-US" i="1" dirty="0" smtClean="0"/>
              <a:t> </a:t>
            </a:r>
            <a:r>
              <a:rPr lang="en-US" altLang="en-US" i="1" dirty="0" err="1" smtClean="0"/>
              <a:t>Chem</a:t>
            </a:r>
            <a:r>
              <a:rPr lang="en-US" altLang="en-US" i="1" dirty="0" smtClean="0"/>
              <a:t>  </a:t>
            </a:r>
            <a:r>
              <a:rPr lang="en-US" altLang="en-US" dirty="0" smtClean="0"/>
              <a:t>2008</a:t>
            </a:r>
            <a:endParaRPr lang="en-US" alt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7" name="Rectangle 2"/>
          <p:cNvSpPr>
            <a:spLocks noGrp="1" noChangeArrowheads="1"/>
          </p:cNvSpPr>
          <p:nvPr>
            <p:ph type="title"/>
          </p:nvPr>
        </p:nvSpPr>
        <p:spPr>
          <a:xfrm>
            <a:off x="685800" y="304800"/>
            <a:ext cx="7772400" cy="1143000"/>
          </a:xfrm>
        </p:spPr>
        <p:txBody>
          <a:bodyPr/>
          <a:lstStyle/>
          <a:p>
            <a:r>
              <a:rPr lang="en-US" altLang="en-US" sz="3600" b="1" dirty="0" smtClean="0"/>
              <a:t>Report results as rate ratio</a:t>
            </a:r>
          </a:p>
        </p:txBody>
      </p:sp>
      <p:pic>
        <p:nvPicPr>
          <p:cNvPr id="137218" name="Picture 5"/>
          <p:cNvPicPr>
            <a:picLocks noChangeAspect="1" noChangeArrowheads="1"/>
          </p:cNvPicPr>
          <p:nvPr/>
        </p:nvPicPr>
        <p:blipFill>
          <a:blip r:embed="rId3"/>
          <a:srcRect/>
          <a:stretch>
            <a:fillRect/>
          </a:stretch>
        </p:blipFill>
        <p:spPr bwMode="auto">
          <a:xfrm>
            <a:off x="239713" y="2590800"/>
            <a:ext cx="8904287" cy="2211388"/>
          </a:xfrm>
          <a:prstGeom prst="rect">
            <a:avLst/>
          </a:prstGeom>
          <a:noFill/>
          <a:ln w="9525">
            <a:noFill/>
            <a:miter lim="800000"/>
            <a:headEnd/>
            <a:tailEnd/>
          </a:ln>
        </p:spPr>
      </p:pic>
      <p:sp>
        <p:nvSpPr>
          <p:cNvPr id="137219" name="TextBox 3"/>
          <p:cNvSpPr txBox="1">
            <a:spLocks noChangeArrowheads="1"/>
          </p:cNvSpPr>
          <p:nvPr/>
        </p:nvSpPr>
        <p:spPr bwMode="auto">
          <a:xfrm>
            <a:off x="381000" y="1905000"/>
            <a:ext cx="7315200" cy="461963"/>
          </a:xfrm>
          <a:prstGeom prst="rect">
            <a:avLst/>
          </a:prstGeom>
          <a:noFill/>
          <a:ln w="9525">
            <a:noFill/>
            <a:miter lim="800000"/>
            <a:headEnd/>
            <a:tailEnd/>
          </a:ln>
        </p:spPr>
        <p:txBody>
          <a:bodyPr>
            <a:spAutoFit/>
          </a:bodyPr>
          <a:lstStyle/>
          <a:p>
            <a:pPr eaLnBrk="0" hangingPunct="0"/>
            <a:r>
              <a:rPr lang="en-US" i="1">
                <a:solidFill>
                  <a:srgbClr val="FF0000"/>
                </a:solidFill>
              </a:rPr>
              <a:t>Better title:  </a:t>
            </a:r>
            <a:r>
              <a:rPr lang="en-US"/>
              <a:t>Rate ratio (RR) of myocardial infarction…</a:t>
            </a:r>
          </a:p>
        </p:txBody>
      </p:sp>
      <p:sp>
        <p:nvSpPr>
          <p:cNvPr id="137220" name="TextBox 4"/>
          <p:cNvSpPr txBox="1">
            <a:spLocks noChangeArrowheads="1"/>
          </p:cNvSpPr>
          <p:nvPr/>
        </p:nvSpPr>
        <p:spPr bwMode="auto">
          <a:xfrm>
            <a:off x="457200" y="5257800"/>
            <a:ext cx="1981200" cy="708025"/>
          </a:xfrm>
          <a:prstGeom prst="rect">
            <a:avLst/>
          </a:prstGeom>
          <a:noFill/>
          <a:ln w="9525">
            <a:noFill/>
            <a:miter lim="800000"/>
            <a:headEnd/>
            <a:tailEnd/>
          </a:ln>
        </p:spPr>
        <p:txBody>
          <a:bodyPr>
            <a:spAutoFit/>
          </a:bodyPr>
          <a:lstStyle/>
          <a:p>
            <a:pPr eaLnBrk="0" hangingPunct="0"/>
            <a:r>
              <a:rPr lang="en-US" sz="2000" dirty="0">
                <a:solidFill>
                  <a:srgbClr val="FF0000"/>
                </a:solidFill>
              </a:rPr>
              <a:t>Reference group clearly labeled</a:t>
            </a:r>
          </a:p>
        </p:txBody>
      </p:sp>
      <p:cxnSp>
        <p:nvCxnSpPr>
          <p:cNvPr id="137221" name="Straight Arrow Connector 5"/>
          <p:cNvCxnSpPr>
            <a:cxnSpLocks noChangeShapeType="1"/>
          </p:cNvCxnSpPr>
          <p:nvPr/>
        </p:nvCxnSpPr>
        <p:spPr bwMode="auto">
          <a:xfrm flipV="1">
            <a:off x="2209800" y="4876800"/>
            <a:ext cx="381000" cy="457200"/>
          </a:xfrm>
          <a:prstGeom prst="straightConnector1">
            <a:avLst/>
          </a:prstGeom>
          <a:noFill/>
          <a:ln w="9525" algn="ctr">
            <a:solidFill>
              <a:srgbClr val="FF0000"/>
            </a:solidFill>
            <a:round/>
            <a:headEnd/>
            <a:tailEnd type="arrow" w="med" len="med"/>
          </a:ln>
        </p:spPr>
      </p:cxnSp>
      <p:sp>
        <p:nvSpPr>
          <p:cNvPr id="2" name="TextBox 1"/>
          <p:cNvSpPr txBox="1"/>
          <p:nvPr/>
        </p:nvSpPr>
        <p:spPr>
          <a:xfrm>
            <a:off x="2971800" y="5096997"/>
            <a:ext cx="5638800" cy="1569660"/>
          </a:xfrm>
          <a:prstGeom prst="rect">
            <a:avLst/>
          </a:prstGeom>
          <a:noFill/>
        </p:spPr>
        <p:txBody>
          <a:bodyPr wrap="square" rtlCol="0">
            <a:spAutoFit/>
          </a:bodyPr>
          <a:lstStyle/>
          <a:p>
            <a:r>
              <a:rPr lang="en-US" altLang="en-US" dirty="0"/>
              <a:t>“those participants with values in the third quartile of IGF1 had 1.5 times the rate of myocardial infarction as those in the lowest quartile</a:t>
            </a:r>
            <a:r>
              <a:rPr lang="en-US" altLang="en-US" dirty="0" smtClean="0"/>
              <a:t>”</a:t>
            </a:r>
            <a:endParaRPr lang="en-US" dirty="0"/>
          </a:p>
        </p:txBody>
      </p:sp>
      <p:sp>
        <p:nvSpPr>
          <p:cNvPr id="3" name="Oval 2"/>
          <p:cNvSpPr/>
          <p:nvPr/>
        </p:nvSpPr>
        <p:spPr bwMode="auto">
          <a:xfrm>
            <a:off x="4914900" y="4304371"/>
            <a:ext cx="1752600" cy="609600"/>
          </a:xfrm>
          <a:prstGeom prst="ellipse">
            <a:avLst/>
          </a:prstGeom>
          <a:noFill/>
          <a:ln w="9525" cap="flat" cmpd="sng" algn="ctr">
            <a:solidFill>
              <a:srgbClr val="0070C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72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72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220" grpId="0"/>
      <p:bldP spid="2" grpId="0"/>
      <p:bldP spid="3"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a:xfrm>
            <a:off x="76200" y="0"/>
            <a:ext cx="8991600" cy="1143000"/>
          </a:xfrm>
        </p:spPr>
        <p:txBody>
          <a:bodyPr/>
          <a:lstStyle/>
          <a:p>
            <a:r>
              <a:rPr lang="en-US" altLang="en-US" sz="2800" b="1" smtClean="0"/>
              <a:t>Can’t estimate probability of event by exposure status</a:t>
            </a:r>
          </a:p>
        </p:txBody>
      </p:sp>
      <p:graphicFrame>
        <p:nvGraphicFramePr>
          <p:cNvPr id="274488" name="Group 56"/>
          <p:cNvGraphicFramePr>
            <a:graphicFrameLocks noGrp="1"/>
          </p:cNvGraphicFramePr>
          <p:nvPr>
            <p:ph idx="1"/>
            <p:extLst>
              <p:ext uri="{D42A27DB-BD31-4B8C-83A1-F6EECF244321}">
                <p14:modId xmlns:p14="http://schemas.microsoft.com/office/powerpoint/2010/main" val="892711933"/>
              </p:ext>
            </p:extLst>
          </p:nvPr>
        </p:nvGraphicFramePr>
        <p:xfrm>
          <a:off x="685800" y="2133600"/>
          <a:ext cx="8077200" cy="3047966"/>
        </p:xfrm>
        <a:graphic>
          <a:graphicData uri="http://schemas.openxmlformats.org/drawingml/2006/table">
            <a:tbl>
              <a:tblPr/>
              <a:tblGrid>
                <a:gridCol w="2057400"/>
                <a:gridCol w="1600200"/>
                <a:gridCol w="1295400"/>
                <a:gridCol w="3124200"/>
              </a:tblGrid>
              <a:tr h="990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Fracture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 fracture</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800" b="0" i="0" u="none" strike="noStrike" cap="none" normalizeH="0" baseline="0" dirty="0" smtClean="0">
                          <a:ln>
                            <a:noFill/>
                          </a:ln>
                          <a:solidFill>
                            <a:schemeClr val="tx1"/>
                          </a:solidFill>
                          <a:effectLst/>
                          <a:latin typeface="Times New Roman" pitchFamily="18" charset="0"/>
                        </a:rPr>
                        <a:t>“Probability of event, by exposure”</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926">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TZD use</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65</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rgbClr val="FF0000"/>
                          </a:solidFill>
                          <a:effectLst/>
                          <a:latin typeface="Times New Roman" pitchFamily="18" charset="0"/>
                        </a:rPr>
                        <a:t>99</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65/(99+65) =0.40</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7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No TZD use</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955</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rgbClr val="FF0000"/>
                          </a:solidFill>
                          <a:effectLst/>
                          <a:latin typeface="Times New Roman" pitchFamily="18" charset="0"/>
                        </a:rPr>
                        <a:t>1765</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72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1020</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rgbClr val="FF0000"/>
                          </a:solidFill>
                          <a:effectLst/>
                          <a:latin typeface="Times New Roman" pitchFamily="18" charset="0"/>
                        </a:rPr>
                        <a:t>1864</a:t>
                      </a:r>
                    </a:p>
                  </a:txBody>
                  <a:tcPr marT="45715" marB="4571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8701" name="Text Box 42"/>
          <p:cNvSpPr txBox="1">
            <a:spLocks noChangeArrowheads="1"/>
          </p:cNvSpPr>
          <p:nvPr/>
        </p:nvSpPr>
        <p:spPr bwMode="auto">
          <a:xfrm>
            <a:off x="533400" y="990600"/>
            <a:ext cx="8610600" cy="946150"/>
          </a:xfrm>
          <a:prstGeom prst="rect">
            <a:avLst/>
          </a:prstGeom>
          <a:noFill/>
          <a:ln w="9525">
            <a:noFill/>
            <a:miter lim="800000"/>
            <a:headEnd/>
            <a:tailEnd/>
          </a:ln>
        </p:spPr>
        <p:txBody>
          <a:bodyPr>
            <a:spAutoFit/>
          </a:bodyPr>
          <a:lstStyle/>
          <a:p>
            <a:pPr eaLnBrk="0" hangingPunct="0">
              <a:spcBef>
                <a:spcPct val="50000"/>
              </a:spcBef>
            </a:pPr>
            <a:r>
              <a:rPr lang="en-US" altLang="en-US" sz="2800"/>
              <a:t>Case-control study of TZD use &amp; fracture in diabetes REDUCE CONTROLS BY 50%</a:t>
            </a:r>
          </a:p>
        </p:txBody>
      </p:sp>
      <p:sp>
        <p:nvSpPr>
          <p:cNvPr id="28702" name="Text Box 43"/>
          <p:cNvSpPr txBox="1">
            <a:spLocks noChangeArrowheads="1"/>
          </p:cNvSpPr>
          <p:nvPr/>
        </p:nvSpPr>
        <p:spPr bwMode="auto">
          <a:xfrm>
            <a:off x="228600" y="5257800"/>
            <a:ext cx="8229600" cy="1384300"/>
          </a:xfrm>
          <a:prstGeom prst="rect">
            <a:avLst/>
          </a:prstGeom>
          <a:noFill/>
          <a:ln w="9525">
            <a:noFill/>
            <a:miter lim="800000"/>
            <a:headEnd/>
            <a:tailEnd/>
          </a:ln>
        </p:spPr>
        <p:txBody>
          <a:bodyPr>
            <a:spAutoFit/>
          </a:bodyPr>
          <a:lstStyle/>
          <a:p>
            <a:pPr eaLnBrk="0" hangingPunct="0">
              <a:spcBef>
                <a:spcPct val="50000"/>
              </a:spcBef>
            </a:pPr>
            <a:r>
              <a:rPr lang="en-US" altLang="en-US"/>
              <a:t>“Probability” of a fracture in TZD users is now 0.40  </a:t>
            </a:r>
          </a:p>
          <a:p>
            <a:pPr eaLnBrk="0" hangingPunct="0">
              <a:spcBef>
                <a:spcPct val="50000"/>
              </a:spcBef>
            </a:pPr>
            <a:r>
              <a:rPr lang="en-US" altLang="en-US"/>
              <a:t>Illustrates why the probability (or odds) of disease can’t be estimated in a case-control design</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5" name="Rectangle 2"/>
          <p:cNvSpPr>
            <a:spLocks noGrp="1" noChangeArrowheads="1"/>
          </p:cNvSpPr>
          <p:nvPr>
            <p:ph type="title"/>
          </p:nvPr>
        </p:nvSpPr>
        <p:spPr>
          <a:xfrm>
            <a:off x="304800" y="381000"/>
            <a:ext cx="8458200" cy="1143000"/>
          </a:xfrm>
        </p:spPr>
        <p:txBody>
          <a:bodyPr/>
          <a:lstStyle/>
          <a:p>
            <a:r>
              <a:rPr lang="en-US" altLang="en-US" sz="2800" b="1" dirty="0" smtClean="0"/>
              <a:t>Practical considerations in incidence density sampling</a:t>
            </a:r>
          </a:p>
        </p:txBody>
      </p:sp>
      <p:sp>
        <p:nvSpPr>
          <p:cNvPr id="139266" name="Rectangle 3"/>
          <p:cNvSpPr>
            <a:spLocks noGrp="1" noChangeArrowheads="1"/>
          </p:cNvSpPr>
          <p:nvPr>
            <p:ph type="body" idx="1"/>
          </p:nvPr>
        </p:nvSpPr>
        <p:spPr>
          <a:xfrm>
            <a:off x="228600" y="1752600"/>
            <a:ext cx="8763000" cy="4114800"/>
          </a:xfrm>
        </p:spPr>
        <p:txBody>
          <a:bodyPr/>
          <a:lstStyle/>
          <a:p>
            <a:pPr>
              <a:lnSpc>
                <a:spcPct val="90000"/>
              </a:lnSpc>
            </a:pPr>
            <a:r>
              <a:rPr lang="en-US" altLang="en-US" sz="2800" dirty="0" smtClean="0"/>
              <a:t>Specimen availability – Are samples missing at random?</a:t>
            </a:r>
          </a:p>
          <a:p>
            <a:pPr>
              <a:lnSpc>
                <a:spcPct val="90000"/>
              </a:lnSpc>
            </a:pPr>
            <a:endParaRPr lang="en-US" altLang="en-US" sz="1000" dirty="0" smtClean="0"/>
          </a:p>
          <a:p>
            <a:pPr>
              <a:lnSpc>
                <a:spcPct val="90000"/>
              </a:lnSpc>
            </a:pPr>
            <a:r>
              <a:rPr lang="en-US" altLang="en-US" sz="2800" dirty="0" smtClean="0"/>
              <a:t>Date that case occurred is key.  Not always easy to define.</a:t>
            </a:r>
          </a:p>
          <a:p>
            <a:pPr>
              <a:lnSpc>
                <a:spcPct val="90000"/>
              </a:lnSpc>
            </a:pPr>
            <a:endParaRPr lang="en-US" altLang="en-US" sz="1000" dirty="0" smtClean="0"/>
          </a:p>
          <a:p>
            <a:pPr>
              <a:lnSpc>
                <a:spcPct val="90000"/>
              </a:lnSpc>
            </a:pPr>
            <a:r>
              <a:rPr lang="en-US" altLang="en-US" sz="2800" dirty="0" smtClean="0"/>
              <a:t>Frequency of examination of underlying cohort (e.g., every 6 or 12 months) may be important and has cost considerations</a:t>
            </a:r>
          </a:p>
          <a:p>
            <a:pPr>
              <a:lnSpc>
                <a:spcPct val="90000"/>
              </a:lnSpc>
            </a:pPr>
            <a:endParaRPr lang="en-US" altLang="en-US" sz="1000" dirty="0" smtClean="0"/>
          </a:p>
          <a:p>
            <a:pPr>
              <a:lnSpc>
                <a:spcPct val="90000"/>
              </a:lnSpc>
            </a:pPr>
            <a:r>
              <a:rPr lang="en-US" altLang="en-US" sz="2800" dirty="0" smtClean="0"/>
              <a:t>Control group </a:t>
            </a:r>
            <a:r>
              <a:rPr lang="en-US" altLang="en-US" sz="2800" u="sng" dirty="0" smtClean="0"/>
              <a:t>cannot</a:t>
            </a:r>
            <a:r>
              <a:rPr lang="en-US" altLang="en-US" sz="2800" dirty="0" smtClean="0"/>
              <a:t> be used for other case/disease outcomes</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89" name="Rectangle 2"/>
          <p:cNvSpPr>
            <a:spLocks noGrp="1" noChangeArrowheads="1"/>
          </p:cNvSpPr>
          <p:nvPr>
            <p:ph type="title"/>
          </p:nvPr>
        </p:nvSpPr>
        <p:spPr>
          <a:xfrm>
            <a:off x="685800" y="0"/>
            <a:ext cx="7772400" cy="1143000"/>
          </a:xfrm>
        </p:spPr>
        <p:txBody>
          <a:bodyPr/>
          <a:lstStyle/>
          <a:p>
            <a:r>
              <a:rPr lang="en-US" altLang="en-US" sz="3200" b="1" dirty="0" smtClean="0"/>
              <a:t>Stata: </a:t>
            </a:r>
            <a:r>
              <a:rPr lang="en-US" altLang="en-US" sz="3200" b="1" dirty="0" smtClean="0"/>
              <a:t>Incidence density sampling </a:t>
            </a:r>
            <a:br>
              <a:rPr lang="en-US" altLang="en-US" sz="3200" b="1" dirty="0" smtClean="0"/>
            </a:br>
            <a:r>
              <a:rPr lang="en-US" altLang="en-US" sz="3200" b="1" dirty="0" smtClean="0"/>
              <a:t>(in a fixed cohort)</a:t>
            </a:r>
          </a:p>
        </p:txBody>
      </p:sp>
      <p:sp>
        <p:nvSpPr>
          <p:cNvPr id="140290" name="Rectangle 3"/>
          <p:cNvSpPr>
            <a:spLocks noGrp="1" noChangeArrowheads="1"/>
          </p:cNvSpPr>
          <p:nvPr>
            <p:ph type="body" idx="1"/>
          </p:nvPr>
        </p:nvSpPr>
        <p:spPr>
          <a:xfrm>
            <a:off x="304800" y="1447800"/>
            <a:ext cx="8763000" cy="4114800"/>
          </a:xfrm>
        </p:spPr>
        <p:txBody>
          <a:bodyPr/>
          <a:lstStyle/>
          <a:p>
            <a:pPr>
              <a:lnSpc>
                <a:spcPct val="90000"/>
              </a:lnSpc>
            </a:pPr>
            <a:r>
              <a:rPr lang="en-US" altLang="en-US" dirty="0" smtClean="0"/>
              <a:t>Stata </a:t>
            </a:r>
            <a:r>
              <a:rPr lang="en-US" altLang="en-US" dirty="0" smtClean="0"/>
              <a:t>command to identify controls matched to cases on follow-up time:</a:t>
            </a:r>
          </a:p>
          <a:p>
            <a:pPr marL="0" indent="0">
              <a:lnSpc>
                <a:spcPct val="90000"/>
              </a:lnSpc>
              <a:buNone/>
            </a:pPr>
            <a:r>
              <a:rPr lang="en-US" altLang="en-US" dirty="0" smtClean="0"/>
              <a:t>     </a:t>
            </a:r>
            <a:r>
              <a:rPr lang="en-US" altLang="en-US" sz="2800" dirty="0" smtClean="0"/>
              <a:t>Identify as survival data:  </a:t>
            </a:r>
            <a:r>
              <a:rPr lang="en-US" altLang="en-US" sz="2800" dirty="0" err="1" smtClean="0"/>
              <a:t>stset</a:t>
            </a:r>
            <a:r>
              <a:rPr lang="en-US" altLang="en-US" sz="2800" dirty="0" smtClean="0"/>
              <a:t> </a:t>
            </a:r>
            <a:r>
              <a:rPr lang="en-US" altLang="en-US" sz="2800" i="1" dirty="0" err="1" smtClean="0"/>
              <a:t>timevar</a:t>
            </a:r>
            <a:r>
              <a:rPr lang="en-US" altLang="en-US" sz="2800" i="1" dirty="0" smtClean="0"/>
              <a:t>, </a:t>
            </a:r>
            <a:r>
              <a:rPr lang="en-US" altLang="en-US" sz="2800" dirty="0" smtClean="0"/>
              <a:t>fail(</a:t>
            </a:r>
            <a:r>
              <a:rPr lang="en-US" altLang="en-US" sz="2800" i="1" dirty="0" err="1" smtClean="0"/>
              <a:t>failvar</a:t>
            </a:r>
            <a:r>
              <a:rPr lang="en-US" altLang="en-US" sz="2800" dirty="0" smtClean="0"/>
              <a:t>) </a:t>
            </a:r>
          </a:p>
          <a:p>
            <a:pPr lvl="1">
              <a:lnSpc>
                <a:spcPct val="90000"/>
              </a:lnSpc>
              <a:buFontTx/>
              <a:buNone/>
            </a:pPr>
            <a:r>
              <a:rPr lang="en-US" altLang="en-US" dirty="0" err="1" smtClean="0"/>
              <a:t>sttocc</a:t>
            </a:r>
            <a:endParaRPr lang="en-US" altLang="en-US" dirty="0" smtClean="0"/>
          </a:p>
          <a:p>
            <a:pPr lvl="1">
              <a:lnSpc>
                <a:spcPct val="90000"/>
              </a:lnSpc>
              <a:buFontTx/>
              <a:buNone/>
            </a:pPr>
            <a:r>
              <a:rPr lang="en-US" altLang="en-US" dirty="0" err="1" smtClean="0"/>
              <a:t>sttocc</a:t>
            </a:r>
            <a:r>
              <a:rPr lang="en-US" altLang="en-US" dirty="0" smtClean="0"/>
              <a:t>, n(3) [Will identify 3 controls per case]</a:t>
            </a:r>
          </a:p>
          <a:p>
            <a:pPr>
              <a:lnSpc>
                <a:spcPct val="90000"/>
              </a:lnSpc>
            </a:pPr>
            <a:endParaRPr lang="en-US" altLang="en-US" dirty="0" smtClean="0"/>
          </a:p>
          <a:p>
            <a:pPr>
              <a:lnSpc>
                <a:spcPct val="90000"/>
              </a:lnSpc>
            </a:pPr>
            <a:r>
              <a:rPr lang="en-US" altLang="en-US" dirty="0" smtClean="0"/>
              <a:t>Adds 3 variables to dataset:</a:t>
            </a:r>
          </a:p>
          <a:p>
            <a:pPr lvl="1">
              <a:lnSpc>
                <a:spcPct val="90000"/>
              </a:lnSpc>
              <a:buFontTx/>
              <a:buNone/>
            </a:pPr>
            <a:r>
              <a:rPr lang="en-US" altLang="en-US" dirty="0" smtClean="0"/>
              <a:t>_case   </a:t>
            </a:r>
            <a:r>
              <a:rPr lang="en-US" altLang="en-US" i="1" dirty="0" smtClean="0"/>
              <a:t>Control = 0, Case = 1</a:t>
            </a:r>
          </a:p>
          <a:p>
            <a:pPr lvl="1">
              <a:lnSpc>
                <a:spcPct val="90000"/>
              </a:lnSpc>
              <a:buFontTx/>
              <a:buNone/>
            </a:pPr>
            <a:r>
              <a:rPr lang="en-US" altLang="en-US" i="1" dirty="0" smtClean="0"/>
              <a:t>_</a:t>
            </a:r>
            <a:r>
              <a:rPr lang="en-US" altLang="en-US" dirty="0" smtClean="0"/>
              <a:t>set	</a:t>
            </a:r>
            <a:r>
              <a:rPr lang="en-US" altLang="en-US" i="1" dirty="0" smtClean="0"/>
              <a:t>ID that matches case and controls(s)</a:t>
            </a:r>
          </a:p>
          <a:p>
            <a:pPr lvl="1">
              <a:lnSpc>
                <a:spcPct val="90000"/>
              </a:lnSpc>
              <a:buFontTx/>
              <a:buNone/>
            </a:pPr>
            <a:r>
              <a:rPr lang="en-US" altLang="en-US" i="1" dirty="0" smtClean="0"/>
              <a:t>_</a:t>
            </a:r>
            <a:r>
              <a:rPr lang="en-US" altLang="en-US" dirty="0" smtClean="0"/>
              <a:t>time	</a:t>
            </a:r>
            <a:r>
              <a:rPr lang="en-US" altLang="en-US" i="1" dirty="0" smtClean="0"/>
              <a:t>Follow-up time</a:t>
            </a:r>
            <a:endParaRPr lang="en-US" altLang="en-US" dirty="0" smtClean="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191000" y="2286000"/>
            <a:ext cx="3444629" cy="4154984"/>
          </a:xfrm>
          <a:prstGeom prst="rect">
            <a:avLst/>
          </a:prstGeom>
        </p:spPr>
        <p:txBody>
          <a:bodyPr wrap="square">
            <a:spAutoFit/>
          </a:bodyPr>
          <a:lstStyle/>
          <a:p>
            <a:r>
              <a:rPr lang="en-US" dirty="0"/>
              <a:t> +--------------------+</a:t>
            </a:r>
          </a:p>
          <a:p>
            <a:r>
              <a:rPr lang="en-US" sz="2400" dirty="0"/>
              <a:t>     |  id       time    </a:t>
            </a:r>
            <a:r>
              <a:rPr lang="en-US" sz="2400" dirty="0" smtClean="0"/>
              <a:t>  d </a:t>
            </a:r>
            <a:r>
              <a:rPr lang="en-US" sz="2400" dirty="0"/>
              <a:t>|</a:t>
            </a:r>
          </a:p>
          <a:p>
            <a:r>
              <a:rPr lang="en-US" sz="2400" dirty="0" smtClean="0"/>
              <a:t>1</a:t>
            </a:r>
            <a:r>
              <a:rPr lang="en-US" sz="2400" dirty="0"/>
              <a:t>. |  </a:t>
            </a:r>
            <a:r>
              <a:rPr lang="en-US" sz="2400" dirty="0" smtClean="0"/>
              <a:t>51   </a:t>
            </a:r>
            <a:r>
              <a:rPr lang="en-US" sz="2400" dirty="0"/>
              <a:t>1.582478 </a:t>
            </a:r>
            <a:r>
              <a:rPr lang="en-US" sz="2400" dirty="0" smtClean="0"/>
              <a:t> </a:t>
            </a:r>
            <a:r>
              <a:rPr lang="en-US" sz="2400" dirty="0"/>
              <a:t>1 |</a:t>
            </a:r>
          </a:p>
          <a:p>
            <a:r>
              <a:rPr lang="en-US" sz="2400" dirty="0" smtClean="0"/>
              <a:t>2</a:t>
            </a:r>
            <a:r>
              <a:rPr lang="en-US" sz="2400" dirty="0"/>
              <a:t>. |  23   9.032169 </a:t>
            </a:r>
            <a:r>
              <a:rPr lang="en-US" sz="2400" dirty="0" smtClean="0"/>
              <a:t> 0 </a:t>
            </a:r>
            <a:r>
              <a:rPr lang="en-US" sz="2400" dirty="0"/>
              <a:t>|</a:t>
            </a:r>
          </a:p>
          <a:p>
            <a:r>
              <a:rPr lang="en-US" sz="2400" dirty="0" smtClean="0"/>
              <a:t>3</a:t>
            </a:r>
            <a:r>
              <a:rPr lang="en-US" sz="2400" dirty="0"/>
              <a:t>. |  40   2.286105  </a:t>
            </a:r>
            <a:r>
              <a:rPr lang="en-US" sz="2400" dirty="0" smtClean="0"/>
              <a:t>1 </a:t>
            </a:r>
            <a:r>
              <a:rPr lang="en-US" sz="2400" dirty="0"/>
              <a:t>|</a:t>
            </a:r>
          </a:p>
          <a:p>
            <a:r>
              <a:rPr lang="en-US" sz="2400" dirty="0" smtClean="0"/>
              <a:t>4</a:t>
            </a:r>
            <a:r>
              <a:rPr lang="en-US" sz="2400" dirty="0"/>
              <a:t>. |  42   2.078029  </a:t>
            </a:r>
            <a:r>
              <a:rPr lang="en-US" sz="2400" dirty="0" smtClean="0"/>
              <a:t>1 </a:t>
            </a:r>
            <a:r>
              <a:rPr lang="en-US" sz="2400" dirty="0"/>
              <a:t>|</a:t>
            </a:r>
          </a:p>
          <a:p>
            <a:r>
              <a:rPr lang="en-US" sz="2400" dirty="0" smtClean="0"/>
              <a:t>5</a:t>
            </a:r>
            <a:r>
              <a:rPr lang="en-US" sz="2400" dirty="0"/>
              <a:t>. |  45    5.31143   </a:t>
            </a:r>
            <a:r>
              <a:rPr lang="en-US" sz="2400" dirty="0" smtClean="0"/>
              <a:t>1 </a:t>
            </a:r>
            <a:r>
              <a:rPr lang="en-US" sz="2400" dirty="0"/>
              <a:t>|</a:t>
            </a:r>
          </a:p>
          <a:p>
            <a:r>
              <a:rPr lang="en-US" sz="2400" dirty="0" smtClean="0"/>
              <a:t>6</a:t>
            </a:r>
            <a:r>
              <a:rPr lang="en-US" sz="2400" dirty="0"/>
              <a:t>. |  48   2.633812 </a:t>
            </a:r>
            <a:r>
              <a:rPr lang="en-US" sz="2400" dirty="0" smtClean="0"/>
              <a:t> </a:t>
            </a:r>
            <a:r>
              <a:rPr lang="en-US" sz="2400" dirty="0"/>
              <a:t>0 |</a:t>
            </a:r>
          </a:p>
          <a:p>
            <a:r>
              <a:rPr lang="en-US" sz="2400" dirty="0" smtClean="0"/>
              <a:t>7</a:t>
            </a:r>
            <a:r>
              <a:rPr lang="en-US" sz="2400" dirty="0"/>
              <a:t>. |  50   3.931554  </a:t>
            </a:r>
            <a:r>
              <a:rPr lang="en-US" sz="2400" dirty="0" smtClean="0"/>
              <a:t>0 </a:t>
            </a:r>
            <a:r>
              <a:rPr lang="en-US" sz="2400" dirty="0"/>
              <a:t>|</a:t>
            </a:r>
          </a:p>
          <a:p>
            <a:r>
              <a:rPr lang="en-US" sz="2400" dirty="0" smtClean="0"/>
              <a:t>8</a:t>
            </a:r>
            <a:r>
              <a:rPr lang="en-US" sz="2400" dirty="0"/>
              <a:t>. |  52   4.843258  </a:t>
            </a:r>
            <a:r>
              <a:rPr lang="en-US" sz="2400" dirty="0" smtClean="0"/>
              <a:t>0 </a:t>
            </a:r>
            <a:r>
              <a:rPr lang="en-US" sz="2400" dirty="0"/>
              <a:t>|</a:t>
            </a:r>
          </a:p>
          <a:p>
            <a:r>
              <a:rPr lang="en-US" sz="2400" dirty="0" smtClean="0"/>
              <a:t>9</a:t>
            </a:r>
            <a:r>
              <a:rPr lang="en-US" sz="2400" dirty="0"/>
              <a:t>. |  54   2.105407  </a:t>
            </a:r>
            <a:r>
              <a:rPr lang="en-US" sz="2400" dirty="0" smtClean="0"/>
              <a:t>0 |</a:t>
            </a:r>
            <a:endParaRPr lang="en-US" sz="2400" dirty="0"/>
          </a:p>
        </p:txBody>
      </p:sp>
      <p:sp>
        <p:nvSpPr>
          <p:cNvPr id="6" name="TextBox 5"/>
          <p:cNvSpPr txBox="1"/>
          <p:nvPr/>
        </p:nvSpPr>
        <p:spPr>
          <a:xfrm>
            <a:off x="228600" y="3048000"/>
            <a:ext cx="3657600" cy="1569660"/>
          </a:xfrm>
          <a:prstGeom prst="rect">
            <a:avLst/>
          </a:prstGeom>
          <a:noFill/>
        </p:spPr>
        <p:txBody>
          <a:bodyPr wrap="square" rtlCol="0">
            <a:spAutoFit/>
          </a:bodyPr>
          <a:lstStyle/>
          <a:p>
            <a:r>
              <a:rPr lang="en-US" sz="2400" dirty="0" smtClean="0"/>
              <a:t>Example of survival data</a:t>
            </a:r>
            <a:r>
              <a:rPr lang="en-US" sz="2400" dirty="0" smtClean="0"/>
              <a:t>:</a:t>
            </a:r>
          </a:p>
          <a:p>
            <a:endParaRPr lang="en-US" sz="2400" dirty="0" smtClean="0"/>
          </a:p>
          <a:p>
            <a:r>
              <a:rPr lang="en-US" dirty="0" smtClean="0"/>
              <a:t>“time” is follow-up time </a:t>
            </a:r>
          </a:p>
          <a:p>
            <a:r>
              <a:rPr lang="en-US" dirty="0" smtClean="0"/>
              <a:t>“d” is outcome (death)</a:t>
            </a:r>
            <a:endParaRPr lang="en-US" sz="2400" dirty="0"/>
          </a:p>
        </p:txBody>
      </p:sp>
      <p:sp>
        <p:nvSpPr>
          <p:cNvPr id="9" name="TextBox 8"/>
          <p:cNvSpPr txBox="1"/>
          <p:nvPr/>
        </p:nvSpPr>
        <p:spPr>
          <a:xfrm>
            <a:off x="5105400" y="1371600"/>
            <a:ext cx="184731" cy="215444"/>
          </a:xfrm>
          <a:prstGeom prst="rect">
            <a:avLst/>
          </a:prstGeom>
          <a:noFill/>
        </p:spPr>
        <p:txBody>
          <a:bodyPr wrap="none" rtlCol="0">
            <a:spAutoFit/>
          </a:bodyPr>
          <a:lstStyle/>
          <a:p>
            <a:endParaRPr lang="en-US" dirty="0"/>
          </a:p>
        </p:txBody>
      </p:sp>
      <p:sp>
        <p:nvSpPr>
          <p:cNvPr id="10" name="TextBox 9"/>
          <p:cNvSpPr txBox="1"/>
          <p:nvPr/>
        </p:nvSpPr>
        <p:spPr>
          <a:xfrm>
            <a:off x="1764538" y="278993"/>
            <a:ext cx="5109091" cy="1200329"/>
          </a:xfrm>
          <a:prstGeom prst="rect">
            <a:avLst/>
          </a:prstGeom>
          <a:noFill/>
        </p:spPr>
        <p:txBody>
          <a:bodyPr wrap="none" rtlCol="0">
            <a:spAutoFit/>
          </a:bodyPr>
          <a:lstStyle/>
          <a:p>
            <a:pPr lvl="0" algn="ctr"/>
            <a:r>
              <a:rPr lang="en-US" sz="3600" b="1" dirty="0">
                <a:solidFill>
                  <a:srgbClr val="000000"/>
                </a:solidFill>
              </a:rPr>
              <a:t>Biliary Cirrhosis </a:t>
            </a:r>
            <a:r>
              <a:rPr lang="en-US" sz="3600" b="1" dirty="0" smtClean="0">
                <a:solidFill>
                  <a:srgbClr val="000000"/>
                </a:solidFill>
              </a:rPr>
              <a:t>Dataset</a:t>
            </a:r>
          </a:p>
          <a:p>
            <a:pPr lvl="0" algn="ctr"/>
            <a:r>
              <a:rPr lang="en-US" sz="3600" b="1" dirty="0" smtClean="0">
                <a:solidFill>
                  <a:srgbClr val="000000"/>
                </a:solidFill>
              </a:rPr>
              <a:t>First 9 observation</a:t>
            </a:r>
            <a:endParaRPr lang="en-US" sz="3600" b="1" dirty="0">
              <a:solidFill>
                <a:srgbClr val="000000"/>
              </a:solidFill>
            </a:endParaRPr>
          </a:p>
        </p:txBody>
      </p:sp>
      <p:sp>
        <p:nvSpPr>
          <p:cNvPr id="7" name="TextBox 6"/>
          <p:cNvSpPr txBox="1"/>
          <p:nvPr/>
        </p:nvSpPr>
        <p:spPr>
          <a:xfrm>
            <a:off x="3322514" y="2055167"/>
            <a:ext cx="2590800" cy="461665"/>
          </a:xfrm>
          <a:prstGeom prst="rect">
            <a:avLst/>
          </a:prstGeom>
          <a:solidFill>
            <a:schemeClr val="bg1"/>
          </a:solidFill>
        </p:spPr>
        <p:txBody>
          <a:bodyPr wrap="square" rtlCol="0">
            <a:spAutoFit/>
          </a:bodyPr>
          <a:lstStyle/>
          <a:p>
            <a:endParaRPr lang="en-US" sz="2400" dirty="0"/>
          </a:p>
        </p:txBody>
      </p:sp>
      <p:sp>
        <p:nvSpPr>
          <p:cNvPr id="2" name="TextBox 1"/>
          <p:cNvSpPr txBox="1"/>
          <p:nvPr/>
        </p:nvSpPr>
        <p:spPr>
          <a:xfrm>
            <a:off x="609600" y="1905000"/>
            <a:ext cx="5303714" cy="461665"/>
          </a:xfrm>
          <a:prstGeom prst="rect">
            <a:avLst/>
          </a:prstGeom>
          <a:noFill/>
        </p:spPr>
        <p:txBody>
          <a:bodyPr wrap="square" rtlCol="0">
            <a:spAutoFit/>
          </a:bodyPr>
          <a:lstStyle/>
          <a:p>
            <a:r>
              <a:rPr lang="en-US" dirty="0" smtClean="0"/>
              <a:t>. </a:t>
            </a:r>
            <a:r>
              <a:rPr lang="en-US" dirty="0" err="1"/>
              <a:t>s</a:t>
            </a:r>
            <a:r>
              <a:rPr lang="en-US" dirty="0" err="1" smtClean="0"/>
              <a:t>tset</a:t>
            </a:r>
            <a:r>
              <a:rPr lang="en-US" dirty="0" smtClean="0"/>
              <a:t> time, fail(d) </a:t>
            </a:r>
            <a:endParaRPr lang="en-US" dirty="0"/>
          </a:p>
        </p:txBody>
      </p:sp>
    </p:spTree>
    <p:extLst>
      <p:ext uri="{BB962C8B-B14F-4D97-AF65-F5344CB8AC3E}">
        <p14:creationId xmlns:p14="http://schemas.microsoft.com/office/powerpoint/2010/main" val="3604957199"/>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p:cNvSpPr txBox="1"/>
          <p:nvPr/>
        </p:nvSpPr>
        <p:spPr>
          <a:xfrm>
            <a:off x="5105400" y="1371600"/>
            <a:ext cx="184731" cy="215444"/>
          </a:xfrm>
          <a:prstGeom prst="rect">
            <a:avLst/>
          </a:prstGeom>
          <a:noFill/>
        </p:spPr>
        <p:txBody>
          <a:bodyPr wrap="none" rtlCol="0">
            <a:spAutoFit/>
          </a:bodyPr>
          <a:lstStyle/>
          <a:p>
            <a:endParaRPr lang="en-US" dirty="0"/>
          </a:p>
        </p:txBody>
      </p:sp>
      <p:sp>
        <p:nvSpPr>
          <p:cNvPr id="10" name="TextBox 9"/>
          <p:cNvSpPr txBox="1"/>
          <p:nvPr/>
        </p:nvSpPr>
        <p:spPr>
          <a:xfrm>
            <a:off x="319022" y="152400"/>
            <a:ext cx="8443978" cy="1200329"/>
          </a:xfrm>
          <a:prstGeom prst="rect">
            <a:avLst/>
          </a:prstGeom>
          <a:noFill/>
        </p:spPr>
        <p:txBody>
          <a:bodyPr wrap="none" rtlCol="0">
            <a:spAutoFit/>
          </a:bodyPr>
          <a:lstStyle/>
          <a:p>
            <a:pPr lvl="0" algn="ctr"/>
            <a:r>
              <a:rPr lang="en-US" sz="3600" b="1" dirty="0">
                <a:solidFill>
                  <a:srgbClr val="000000"/>
                </a:solidFill>
              </a:rPr>
              <a:t>Biliary Cirrhosis </a:t>
            </a:r>
            <a:r>
              <a:rPr lang="en-US" sz="3600" b="1" dirty="0" smtClean="0">
                <a:solidFill>
                  <a:srgbClr val="000000"/>
                </a:solidFill>
              </a:rPr>
              <a:t>Dataset</a:t>
            </a:r>
          </a:p>
          <a:p>
            <a:pPr lvl="0" algn="ctr"/>
            <a:r>
              <a:rPr lang="en-US" sz="3600" b="1" dirty="0" smtClean="0">
                <a:solidFill>
                  <a:srgbClr val="000000"/>
                </a:solidFill>
              </a:rPr>
              <a:t>With 3 controls per case, matched on time</a:t>
            </a:r>
          </a:p>
        </p:txBody>
      </p:sp>
      <p:sp>
        <p:nvSpPr>
          <p:cNvPr id="7" name="TextBox 6"/>
          <p:cNvSpPr txBox="1"/>
          <p:nvPr/>
        </p:nvSpPr>
        <p:spPr>
          <a:xfrm>
            <a:off x="3322514" y="2055167"/>
            <a:ext cx="2590800" cy="461665"/>
          </a:xfrm>
          <a:prstGeom prst="rect">
            <a:avLst/>
          </a:prstGeom>
          <a:solidFill>
            <a:schemeClr val="bg1"/>
          </a:solidFill>
        </p:spPr>
        <p:txBody>
          <a:bodyPr wrap="square" rtlCol="0">
            <a:spAutoFit/>
          </a:bodyPr>
          <a:lstStyle/>
          <a:p>
            <a:endParaRPr lang="en-US" sz="2400" dirty="0"/>
          </a:p>
        </p:txBody>
      </p:sp>
      <p:sp>
        <p:nvSpPr>
          <p:cNvPr id="2" name="Rectangle 1"/>
          <p:cNvSpPr/>
          <p:nvPr/>
        </p:nvSpPr>
        <p:spPr>
          <a:xfrm>
            <a:off x="1350722" y="2285999"/>
            <a:ext cx="6726477" cy="3754874"/>
          </a:xfrm>
          <a:prstGeom prst="rect">
            <a:avLst/>
          </a:prstGeom>
        </p:spPr>
        <p:txBody>
          <a:bodyPr wrap="square">
            <a:spAutoFit/>
          </a:bodyPr>
          <a:lstStyle/>
          <a:p>
            <a:r>
              <a:rPr lang="en-US" sz="1400" dirty="0" smtClean="0"/>
              <a:t>	</a:t>
            </a:r>
            <a:r>
              <a:rPr lang="en-US" sz="1400" dirty="0" smtClean="0">
                <a:latin typeface="Courier New" pitchFamily="49" charset="0"/>
                <a:cs typeface="Courier New" pitchFamily="49" charset="0"/>
              </a:rPr>
              <a:t>id    time     d    _</a:t>
            </a:r>
            <a:r>
              <a:rPr lang="en-US" sz="1400" dirty="0">
                <a:latin typeface="Courier New" pitchFamily="49" charset="0"/>
                <a:cs typeface="Courier New" pitchFamily="49" charset="0"/>
              </a:rPr>
              <a:t>case   _set    </a:t>
            </a:r>
            <a:r>
              <a:rPr lang="en-US" sz="1400" dirty="0" smtClean="0">
                <a:latin typeface="Courier New" pitchFamily="49" charset="0"/>
                <a:cs typeface="Courier New" pitchFamily="49" charset="0"/>
              </a:rPr>
              <a:t>_</a:t>
            </a:r>
            <a:r>
              <a:rPr lang="en-US" sz="1400" dirty="0">
                <a:latin typeface="Courier New" pitchFamily="49" charset="0"/>
                <a:cs typeface="Courier New" pitchFamily="49" charset="0"/>
              </a:rPr>
              <a:t>time |</a:t>
            </a:r>
          </a:p>
          <a:p>
            <a:r>
              <a:rPr lang="en-US" sz="1400" dirty="0">
                <a:latin typeface="Courier New" pitchFamily="49" charset="0"/>
                <a:cs typeface="Courier New" pitchFamily="49" charset="0"/>
              </a:rPr>
              <a:t>     |-----------------------------------------------|</a:t>
            </a:r>
          </a:p>
          <a:p>
            <a:r>
              <a:rPr lang="en-US" sz="1400" dirty="0">
                <a:latin typeface="Courier New" pitchFamily="49" charset="0"/>
                <a:cs typeface="Courier New" pitchFamily="49" charset="0"/>
              </a:rPr>
              <a:t>  1. | 907   6.047913   1       0      1   .02464066 |</a:t>
            </a:r>
          </a:p>
          <a:p>
            <a:r>
              <a:rPr lang="en-US" sz="1400" dirty="0">
                <a:latin typeface="Courier New" pitchFamily="49" charset="0"/>
                <a:cs typeface="Courier New" pitchFamily="49" charset="0"/>
              </a:rPr>
              <a:t>  2. |  75   9.500342   0       0      1   .02464066 |</a:t>
            </a:r>
          </a:p>
          <a:p>
            <a:r>
              <a:rPr lang="en-US" sz="1400" dirty="0">
                <a:latin typeface="Courier New" pitchFamily="49" charset="0"/>
                <a:cs typeface="Courier New" pitchFamily="49" charset="0"/>
              </a:rPr>
              <a:t>  3. |  74   6.844627   1       0      1   .02464066 |</a:t>
            </a:r>
          </a:p>
          <a:p>
            <a:r>
              <a:rPr lang="en-US" sz="1400" dirty="0">
                <a:latin typeface="Courier New" pitchFamily="49" charset="0"/>
                <a:cs typeface="Courier New" pitchFamily="49" charset="0"/>
              </a:rPr>
              <a:t>  4. | 950   .0246407   1       1      1   .02464066 |</a:t>
            </a:r>
          </a:p>
          <a:p>
            <a:r>
              <a:rPr lang="en-US" sz="1400" dirty="0">
                <a:latin typeface="Courier New" pitchFamily="49" charset="0"/>
                <a:cs typeface="Courier New" pitchFamily="49" charset="0"/>
              </a:rPr>
              <a:t>  5. | 936    1.36345   0       0      2   .02464066 |</a:t>
            </a:r>
          </a:p>
          <a:p>
            <a:r>
              <a:rPr lang="en-US" sz="1400" dirty="0">
                <a:latin typeface="Courier New" pitchFamily="49" charset="0"/>
                <a:cs typeface="Courier New" pitchFamily="49" charset="0"/>
              </a:rPr>
              <a:t>     |-----------------------------------------------|</a:t>
            </a:r>
          </a:p>
          <a:p>
            <a:r>
              <a:rPr lang="en-US" sz="1400" dirty="0">
                <a:latin typeface="Courier New" pitchFamily="49" charset="0"/>
                <a:cs typeface="Courier New" pitchFamily="49" charset="0"/>
              </a:rPr>
              <a:t>  6. | 145   3.655031   0       0      2   .02464066 |</a:t>
            </a:r>
          </a:p>
          <a:p>
            <a:r>
              <a:rPr lang="en-US" sz="1400" dirty="0">
                <a:latin typeface="Courier New" pitchFamily="49" charset="0"/>
                <a:cs typeface="Courier New" pitchFamily="49" charset="0"/>
              </a:rPr>
              <a:t>  7. | 915   2.475017   0       0      2   .02464066 |</a:t>
            </a:r>
          </a:p>
          <a:p>
            <a:r>
              <a:rPr lang="en-US" sz="1400" dirty="0">
                <a:latin typeface="Courier New" pitchFamily="49" charset="0"/>
                <a:cs typeface="Courier New" pitchFamily="49" charset="0"/>
              </a:rPr>
              <a:t>  8. | 213   .0246407   1       1      2   .02464066 |</a:t>
            </a:r>
          </a:p>
          <a:p>
            <a:r>
              <a:rPr lang="en-US" sz="1400" dirty="0">
                <a:latin typeface="Courier New" pitchFamily="49" charset="0"/>
                <a:cs typeface="Courier New" pitchFamily="49" charset="0"/>
              </a:rPr>
              <a:t>  9. |  97   5.952087   0       0      3   .05201916 |</a:t>
            </a:r>
          </a:p>
          <a:p>
            <a:r>
              <a:rPr lang="en-US" sz="1400" dirty="0">
                <a:latin typeface="Courier New" pitchFamily="49" charset="0"/>
                <a:cs typeface="Courier New" pitchFamily="49" charset="0"/>
              </a:rPr>
              <a:t> 10. | 166   3.386721   0       0      3   .05201916 |</a:t>
            </a:r>
          </a:p>
          <a:p>
            <a:r>
              <a:rPr lang="en-US" sz="1400" dirty="0">
                <a:latin typeface="Courier New" pitchFamily="49" charset="0"/>
                <a:cs typeface="Courier New" pitchFamily="49" charset="0"/>
              </a:rPr>
              <a:t>     |-----------------------------------------------|</a:t>
            </a:r>
          </a:p>
          <a:p>
            <a:r>
              <a:rPr lang="en-US" sz="1400" dirty="0">
                <a:latin typeface="Courier New" pitchFamily="49" charset="0"/>
                <a:cs typeface="Courier New" pitchFamily="49" charset="0"/>
              </a:rPr>
              <a:t> 11. | 265   6.830938   0       0      3   .05201916 |</a:t>
            </a:r>
          </a:p>
          <a:p>
            <a:r>
              <a:rPr lang="en-US" sz="1400" dirty="0">
                <a:latin typeface="Courier New" pitchFamily="49" charset="0"/>
                <a:cs typeface="Courier New" pitchFamily="49" charset="0"/>
              </a:rPr>
              <a:t> 12. | 922   .0520192   1       1      3   .05201916 |</a:t>
            </a:r>
          </a:p>
          <a:p>
            <a:r>
              <a:rPr lang="en-US" sz="1400" dirty="0">
                <a:latin typeface="Courier New" pitchFamily="49" charset="0"/>
                <a:cs typeface="Courier New" pitchFamily="49" charset="0"/>
              </a:rPr>
              <a:t> </a:t>
            </a:r>
          </a:p>
        </p:txBody>
      </p:sp>
      <p:sp>
        <p:nvSpPr>
          <p:cNvPr id="3" name="TextBox 2"/>
          <p:cNvSpPr txBox="1"/>
          <p:nvPr/>
        </p:nvSpPr>
        <p:spPr>
          <a:xfrm>
            <a:off x="457200" y="1371600"/>
            <a:ext cx="5257800" cy="461665"/>
          </a:xfrm>
          <a:prstGeom prst="rect">
            <a:avLst/>
          </a:prstGeom>
          <a:noFill/>
        </p:spPr>
        <p:txBody>
          <a:bodyPr wrap="square" rtlCol="0">
            <a:spAutoFit/>
          </a:bodyPr>
          <a:lstStyle/>
          <a:p>
            <a:r>
              <a:rPr lang="en-US" dirty="0" smtClean="0"/>
              <a:t>. </a:t>
            </a:r>
            <a:r>
              <a:rPr lang="en-US" dirty="0" err="1"/>
              <a:t>s</a:t>
            </a:r>
            <a:r>
              <a:rPr lang="en-US" dirty="0" err="1" smtClean="0"/>
              <a:t>ttocc</a:t>
            </a:r>
            <a:r>
              <a:rPr lang="en-US" dirty="0" smtClean="0"/>
              <a:t>, n(3)</a:t>
            </a:r>
            <a:endParaRPr lang="en-US" dirty="0"/>
          </a:p>
        </p:txBody>
      </p:sp>
    </p:spTree>
    <p:extLst>
      <p:ext uri="{BB962C8B-B14F-4D97-AF65-F5344CB8AC3E}">
        <p14:creationId xmlns:p14="http://schemas.microsoft.com/office/powerpoint/2010/main" val="3464942447"/>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7" name="Rectangle 2"/>
          <p:cNvSpPr>
            <a:spLocks noGrp="1" noChangeArrowheads="1"/>
          </p:cNvSpPr>
          <p:nvPr>
            <p:ph type="title"/>
          </p:nvPr>
        </p:nvSpPr>
        <p:spPr>
          <a:xfrm>
            <a:off x="228600" y="304800"/>
            <a:ext cx="8458200" cy="1143000"/>
          </a:xfrm>
        </p:spPr>
        <p:txBody>
          <a:bodyPr/>
          <a:lstStyle/>
          <a:p>
            <a:r>
              <a:rPr lang="en-US" altLang="en-US" sz="3200" b="1" smtClean="0"/>
              <a:t>Some other ways to estimate a rate ratio in a case-control study done in a dynamic cohort</a:t>
            </a:r>
          </a:p>
        </p:txBody>
      </p:sp>
      <p:sp>
        <p:nvSpPr>
          <p:cNvPr id="142338" name="Rectangle 3"/>
          <p:cNvSpPr>
            <a:spLocks noGrp="1" noChangeArrowheads="1"/>
          </p:cNvSpPr>
          <p:nvPr>
            <p:ph type="body" idx="1"/>
          </p:nvPr>
        </p:nvSpPr>
        <p:spPr>
          <a:xfrm>
            <a:off x="76200" y="1828800"/>
            <a:ext cx="8915400" cy="4114800"/>
          </a:xfrm>
        </p:spPr>
        <p:txBody>
          <a:bodyPr/>
          <a:lstStyle/>
          <a:p>
            <a:pPr>
              <a:lnSpc>
                <a:spcPct val="90000"/>
              </a:lnSpc>
            </a:pPr>
            <a:r>
              <a:rPr lang="en-US" altLang="en-US" sz="2800" dirty="0" smtClean="0"/>
              <a:t>Incidence density sampling in a dynamic cohort is the </a:t>
            </a:r>
            <a:r>
              <a:rPr lang="en-US" altLang="en-US" sz="2800" dirty="0" err="1" smtClean="0"/>
              <a:t>cadillac</a:t>
            </a:r>
            <a:r>
              <a:rPr lang="en-US" altLang="en-US" sz="2800" dirty="0" smtClean="0"/>
              <a:t> approach because it requires no assumptions about exposure change over time</a:t>
            </a:r>
          </a:p>
          <a:p>
            <a:pPr>
              <a:lnSpc>
                <a:spcPct val="90000"/>
              </a:lnSpc>
            </a:pPr>
            <a:endParaRPr lang="en-US" altLang="en-US" sz="2800" dirty="0" smtClean="0"/>
          </a:p>
          <a:p>
            <a:pPr>
              <a:lnSpc>
                <a:spcPct val="90000"/>
              </a:lnSpc>
            </a:pPr>
            <a:r>
              <a:rPr lang="en-US" altLang="en-US" sz="2800" dirty="0" smtClean="0"/>
              <a:t>However, if you can convince yourself and your reviewers that exposure prevalence over time has been stable or has changed in some other predictable fashion, there are some easier approaches to control sampling in a dynamic cohort which will still produce ORs that estimate rate ratios</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5" name="Rectangle 2"/>
          <p:cNvSpPr>
            <a:spLocks noGrp="1" noChangeArrowheads="1"/>
          </p:cNvSpPr>
          <p:nvPr>
            <p:ph type="title"/>
          </p:nvPr>
        </p:nvSpPr>
        <p:spPr>
          <a:xfrm>
            <a:off x="304800" y="-228600"/>
            <a:ext cx="8534400" cy="1143000"/>
          </a:xfrm>
        </p:spPr>
        <p:txBody>
          <a:bodyPr/>
          <a:lstStyle/>
          <a:p>
            <a:r>
              <a:rPr lang="en-US" altLang="en-US" sz="3200" b="1" smtClean="0"/>
              <a:t>What the OR in a case-control study estimates</a:t>
            </a:r>
          </a:p>
        </p:txBody>
      </p:sp>
      <p:sp>
        <p:nvSpPr>
          <p:cNvPr id="144386" name="Rectangle 3"/>
          <p:cNvSpPr>
            <a:spLocks noGrp="1" noChangeArrowheads="1"/>
          </p:cNvSpPr>
          <p:nvPr>
            <p:ph type="body" sz="half" idx="1"/>
          </p:nvPr>
        </p:nvSpPr>
        <p:spPr>
          <a:xfrm>
            <a:off x="762000" y="457200"/>
            <a:ext cx="7848600" cy="533400"/>
          </a:xfrm>
        </p:spPr>
        <p:txBody>
          <a:bodyPr/>
          <a:lstStyle/>
          <a:p>
            <a:pPr>
              <a:buFontTx/>
              <a:buNone/>
            </a:pPr>
            <a:r>
              <a:rPr lang="en-US" altLang="en-US" sz="2800" smtClean="0"/>
              <a:t>Depends on underlying cohort and control sampling</a:t>
            </a:r>
          </a:p>
          <a:p>
            <a:endParaRPr lang="en-US" altLang="en-US" sz="2800" smtClean="0"/>
          </a:p>
        </p:txBody>
      </p:sp>
      <p:graphicFrame>
        <p:nvGraphicFramePr>
          <p:cNvPr id="244773" name="Group 37"/>
          <p:cNvGraphicFramePr>
            <a:graphicFrameLocks noGrp="1"/>
          </p:cNvGraphicFramePr>
          <p:nvPr>
            <p:ph sz="half" idx="2"/>
            <p:extLst>
              <p:ext uri="{D42A27DB-BD31-4B8C-83A1-F6EECF244321}">
                <p14:modId xmlns:p14="http://schemas.microsoft.com/office/powerpoint/2010/main" val="4130434952"/>
              </p:ext>
            </p:extLst>
          </p:nvPr>
        </p:nvGraphicFramePr>
        <p:xfrm>
          <a:off x="381000" y="990600"/>
          <a:ext cx="8458201" cy="5821576"/>
        </p:xfrm>
        <a:graphic>
          <a:graphicData uri="http://schemas.openxmlformats.org/drawingml/2006/table">
            <a:tbl>
              <a:tblPr/>
              <a:tblGrid>
                <a:gridCol w="1066800"/>
                <a:gridCol w="2514600"/>
                <a:gridCol w="2438400"/>
                <a:gridCol w="2438401"/>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Control Sampling</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Assumption Regarding Exposure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919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Dynamic</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Each time a case occurs </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None</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40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midpoint of case accumulation period</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 or changing linearly over time</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Changing in a non-linear, unknown way: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err="1" smtClean="0">
                          <a:ln>
                            <a:noFill/>
                          </a:ln>
                          <a:solidFill>
                            <a:schemeClr val="tx1"/>
                          </a:solidFill>
                          <a:effectLst/>
                          <a:latin typeface="Times New Roman" pitchFamily="18" charset="0"/>
                        </a:rPr>
                        <a:t>Uninterpretable</a:t>
                      </a:r>
                      <a:r>
                        <a:rPr kumimoji="0" lang="en-US" sz="2000" b="0" i="0" u="none" strike="noStrike" cap="none" normalizeH="0" baseline="0" dirty="0" smtClean="0">
                          <a:ln>
                            <a:noFill/>
                          </a:ln>
                          <a:solidFill>
                            <a:schemeClr val="tx1"/>
                          </a:solidFill>
                          <a:effectLst/>
                          <a:latin typeface="Times New Roman" pitchFamily="18" charset="0"/>
                        </a:rPr>
                        <a:t> odds ratio </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239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any point, including after all cases identified</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“prevalent/cumulative epidemic/exclusive”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Not at steady state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 </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Uninterpretable odds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44414" name="Oval 4"/>
          <p:cNvSpPr>
            <a:spLocks noChangeArrowheads="1"/>
          </p:cNvSpPr>
          <p:nvPr/>
        </p:nvSpPr>
        <p:spPr bwMode="auto">
          <a:xfrm>
            <a:off x="304800" y="3352800"/>
            <a:ext cx="8839200" cy="3276600"/>
          </a:xfrm>
          <a:prstGeom prst="ellipse">
            <a:avLst/>
          </a:prstGeom>
          <a:noFill/>
          <a:ln w="38100" algn="ctr">
            <a:solidFill>
              <a:srgbClr val="FF0000"/>
            </a:solidFill>
            <a:round/>
            <a:headEnd/>
            <a:tailEnd/>
          </a:ln>
        </p:spPr>
        <p:txBody>
          <a:bodyPr/>
          <a:lstStyle/>
          <a:p>
            <a:pPr eaLnBrk="0" hangingPunct="0"/>
            <a:endParaRPr lang="en-US">
              <a:solidFill>
                <a:srgbClr val="FF0000"/>
              </a:solidFill>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6451"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46452" name="TextBox 45"/>
          <p:cNvSpPr txBox="1">
            <a:spLocks noChangeArrowheads="1"/>
          </p:cNvSpPr>
          <p:nvPr/>
        </p:nvSpPr>
        <p:spPr bwMode="auto">
          <a:xfrm>
            <a:off x="152400" y="889000"/>
            <a:ext cx="3733800" cy="1016000"/>
          </a:xfrm>
          <a:prstGeom prst="rect">
            <a:avLst/>
          </a:prstGeom>
          <a:noFill/>
          <a:ln w="9525">
            <a:noFill/>
            <a:miter lim="800000"/>
            <a:headEnd/>
            <a:tailEnd/>
          </a:ln>
        </p:spPr>
        <p:txBody>
          <a:bodyPr>
            <a:spAutoFit/>
          </a:bodyPr>
          <a:lstStyle/>
          <a:p>
            <a:r>
              <a:rPr lang="en-US" sz="2000" b="1" dirty="0"/>
              <a:t>Sampling controls at midpoint in dynamic cohort (e.g. SF county)</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6457"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146458" name="Shape 49"/>
          <p:cNvCxnSpPr>
            <a:cxnSpLocks noChangeShapeType="1"/>
            <a:endCxn id="146457"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54" name="Rectangle 53"/>
          <p:cNvSpPr/>
          <p:nvPr/>
        </p:nvSpPr>
        <p:spPr>
          <a:xfrm>
            <a:off x="4572000" y="2590800"/>
            <a:ext cx="76200" cy="3505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146460" name="TextBox 54"/>
          <p:cNvSpPr txBox="1">
            <a:spLocks noChangeArrowheads="1"/>
          </p:cNvSpPr>
          <p:nvPr/>
        </p:nvSpPr>
        <p:spPr bwMode="auto">
          <a:xfrm>
            <a:off x="7924800" y="6096000"/>
            <a:ext cx="966788" cy="369888"/>
          </a:xfrm>
          <a:prstGeom prst="rect">
            <a:avLst/>
          </a:prstGeom>
          <a:noFill/>
          <a:ln w="9525">
            <a:noFill/>
            <a:miter lim="800000"/>
            <a:headEnd/>
            <a:tailEnd/>
          </a:ln>
        </p:spPr>
        <p:txBody>
          <a:bodyPr wrap="none">
            <a:spAutoFit/>
          </a:bodyPr>
          <a:lstStyle/>
          <a:p>
            <a:r>
              <a:rPr lang="en-US" sz="1800">
                <a:latin typeface="Calibri" pitchFamily="34" charset="0"/>
              </a:rPr>
              <a:t>Controls</a:t>
            </a:r>
          </a:p>
        </p:txBody>
      </p:sp>
      <p:cxnSp>
        <p:nvCxnSpPr>
          <p:cNvPr id="146461" name="Shape 58"/>
          <p:cNvCxnSpPr>
            <a:cxnSpLocks noChangeShapeType="1"/>
          </p:cNvCxnSpPr>
          <p:nvPr/>
        </p:nvCxnSpPr>
        <p:spPr bwMode="auto">
          <a:xfrm flipV="1">
            <a:off x="4724400" y="6302375"/>
            <a:ext cx="3200400" cy="22225"/>
          </a:xfrm>
          <a:prstGeom prst="straightConnector1">
            <a:avLst/>
          </a:prstGeom>
          <a:noFill/>
          <a:ln w="25400" algn="ctr">
            <a:solidFill>
              <a:srgbClr val="4A7EBB"/>
            </a:solidFill>
            <a:miter lim="800000"/>
            <a:headEnd/>
            <a:tailEnd type="arrow" w="med" len="med"/>
          </a:ln>
        </p:spPr>
      </p:cxnSp>
      <p:cxnSp>
        <p:nvCxnSpPr>
          <p:cNvPr id="146462" name="Straight Connector 63"/>
          <p:cNvCxnSpPr>
            <a:cxnSpLocks noChangeShapeType="1"/>
          </p:cNvCxnSpPr>
          <p:nvPr/>
        </p:nvCxnSpPr>
        <p:spPr bwMode="auto">
          <a:xfrm>
            <a:off x="4648200" y="6172200"/>
            <a:ext cx="38100" cy="166688"/>
          </a:xfrm>
          <a:prstGeom prst="line">
            <a:avLst/>
          </a:prstGeom>
          <a:noFill/>
          <a:ln w="25400" algn="ctr">
            <a:solidFill>
              <a:srgbClr val="4A7EBB"/>
            </a:solidFill>
            <a:round/>
            <a:headEnd/>
            <a:tailEnd/>
          </a:ln>
        </p:spPr>
      </p:cxnSp>
      <p:sp>
        <p:nvSpPr>
          <p:cNvPr id="146463" name="AutoShape 3"/>
          <p:cNvSpPr>
            <a:spLocks noChangeArrowheads="1"/>
          </p:cNvSpPr>
          <p:nvPr/>
        </p:nvSpPr>
        <p:spPr bwMode="auto">
          <a:xfrm rot="10800000">
            <a:off x="1524000" y="457200"/>
            <a:ext cx="6248400" cy="685800"/>
          </a:xfrm>
          <a:prstGeom prst="rtTriangle">
            <a:avLst/>
          </a:prstGeom>
          <a:solidFill>
            <a:schemeClr val="bg2">
              <a:lumMod val="40000"/>
              <a:lumOff val="60000"/>
            </a:schemeClr>
          </a:solidFill>
          <a:ln w="9525">
            <a:solidFill>
              <a:schemeClr val="tx1"/>
            </a:solidFill>
            <a:miter lim="800000"/>
            <a:headEnd/>
            <a:tailEnd/>
          </a:ln>
        </p:spPr>
        <p:txBody>
          <a:bodyPr wrap="none" anchor="ctr"/>
          <a:lstStyle/>
          <a:p>
            <a:endParaRPr lang="en-US" sz="1800">
              <a:latin typeface="Calibri" pitchFamily="34" charset="0"/>
            </a:endParaRPr>
          </a:p>
        </p:txBody>
      </p:sp>
      <p:sp>
        <p:nvSpPr>
          <p:cNvPr id="66" name="Rectangle 65"/>
          <p:cNvSpPr/>
          <p:nvPr/>
        </p:nvSpPr>
        <p:spPr>
          <a:xfrm>
            <a:off x="4495800" y="457200"/>
            <a:ext cx="46038" cy="3048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146465"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146466"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146467" name="TextBox 84"/>
          <p:cNvSpPr txBox="1">
            <a:spLocks noChangeArrowheads="1"/>
          </p:cNvSpPr>
          <p:nvPr/>
        </p:nvSpPr>
        <p:spPr bwMode="auto">
          <a:xfrm>
            <a:off x="820737" y="196850"/>
            <a:ext cx="1084263" cy="641350"/>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a:latin typeface="Calibri" pitchFamily="34" charset="0"/>
              </a:rPr>
              <a:t>Residents</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838700" y="817563"/>
            <a:ext cx="4572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3613150" y="685800"/>
            <a:ext cx="39370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6474" name="TextBox 35"/>
          <p:cNvSpPr txBox="1">
            <a:spLocks noChangeArrowheads="1"/>
          </p:cNvSpPr>
          <p:nvPr/>
        </p:nvSpPr>
        <p:spPr bwMode="auto">
          <a:xfrm>
            <a:off x="3903663" y="10033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46475" name="TextBox 2"/>
          <p:cNvSpPr txBox="1">
            <a:spLocks noChangeArrowheads="1"/>
          </p:cNvSpPr>
          <p:nvPr/>
        </p:nvSpPr>
        <p:spPr bwMode="auto">
          <a:xfrm>
            <a:off x="2057400" y="5715000"/>
            <a:ext cx="3810000" cy="369888"/>
          </a:xfrm>
          <a:prstGeom prst="rect">
            <a:avLst/>
          </a:prstGeom>
          <a:noFill/>
          <a:ln w="9525">
            <a:noFill/>
            <a:miter lim="800000"/>
            <a:headEnd/>
            <a:tailEnd/>
          </a:ln>
        </p:spPr>
        <p:txBody>
          <a:bodyPr>
            <a:spAutoFit/>
          </a:bodyPr>
          <a:lstStyle/>
          <a:p>
            <a:pPr eaLnBrk="0" hangingPunct="0"/>
            <a:r>
              <a:rPr lang="en-US" sz="1800">
                <a:latin typeface="Calibri" pitchFamily="34" charset="0"/>
              </a:rPr>
              <a:t>Calendar Time </a:t>
            </a:r>
          </a:p>
        </p:txBody>
      </p:sp>
      <p:cxnSp>
        <p:nvCxnSpPr>
          <p:cNvPr id="58" name="Straight Arrow Connector 57"/>
          <p:cNvCxnSpPr/>
          <p:nvPr/>
        </p:nvCxnSpPr>
        <p:spPr>
          <a:xfrm>
            <a:off x="3581400" y="5867400"/>
            <a:ext cx="841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6" name="Text Box 44"/>
          <p:cNvSpPr txBox="1">
            <a:spLocks noChangeArrowheads="1"/>
          </p:cNvSpPr>
          <p:nvPr/>
        </p:nvSpPr>
        <p:spPr bwMode="auto">
          <a:xfrm>
            <a:off x="4488611" y="288697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47" name="Text Box 45"/>
          <p:cNvSpPr txBox="1">
            <a:spLocks noChangeArrowheads="1"/>
          </p:cNvSpPr>
          <p:nvPr/>
        </p:nvSpPr>
        <p:spPr bwMode="auto">
          <a:xfrm>
            <a:off x="4488611" y="372517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48" name="Text Box 46"/>
          <p:cNvSpPr txBox="1">
            <a:spLocks noChangeArrowheads="1"/>
          </p:cNvSpPr>
          <p:nvPr/>
        </p:nvSpPr>
        <p:spPr bwMode="auto">
          <a:xfrm>
            <a:off x="4505910" y="4607824"/>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49" name="Text Box 44"/>
          <p:cNvSpPr txBox="1">
            <a:spLocks noChangeArrowheads="1"/>
          </p:cNvSpPr>
          <p:nvPr/>
        </p:nvSpPr>
        <p:spPr bwMode="auto">
          <a:xfrm>
            <a:off x="4501520" y="34131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0" name="Text Box 45"/>
          <p:cNvSpPr txBox="1">
            <a:spLocks noChangeArrowheads="1"/>
          </p:cNvSpPr>
          <p:nvPr/>
        </p:nvSpPr>
        <p:spPr bwMode="auto">
          <a:xfrm>
            <a:off x="4501520" y="425132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1" name="Text Box 46"/>
          <p:cNvSpPr txBox="1">
            <a:spLocks noChangeArrowheads="1"/>
          </p:cNvSpPr>
          <p:nvPr/>
        </p:nvSpPr>
        <p:spPr bwMode="auto">
          <a:xfrm>
            <a:off x="4518819" y="513397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2" name="Text Box 44"/>
          <p:cNvSpPr txBox="1">
            <a:spLocks noChangeArrowheads="1"/>
          </p:cNvSpPr>
          <p:nvPr/>
        </p:nvSpPr>
        <p:spPr bwMode="auto">
          <a:xfrm>
            <a:off x="4489988" y="31559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3" name="Text Box 45"/>
          <p:cNvSpPr txBox="1">
            <a:spLocks noChangeArrowheads="1"/>
          </p:cNvSpPr>
          <p:nvPr/>
        </p:nvSpPr>
        <p:spPr bwMode="auto">
          <a:xfrm>
            <a:off x="4489988" y="39941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7" name="Text Box 46"/>
          <p:cNvSpPr txBox="1">
            <a:spLocks noChangeArrowheads="1"/>
          </p:cNvSpPr>
          <p:nvPr/>
        </p:nvSpPr>
        <p:spPr bwMode="auto">
          <a:xfrm>
            <a:off x="4507287" y="487680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2" name="Text Box 46"/>
          <p:cNvSpPr txBox="1">
            <a:spLocks noChangeArrowheads="1"/>
          </p:cNvSpPr>
          <p:nvPr/>
        </p:nvSpPr>
        <p:spPr bwMode="auto">
          <a:xfrm>
            <a:off x="4514519" y="5723267"/>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3" name="Text Box 46"/>
          <p:cNvSpPr txBox="1">
            <a:spLocks noChangeArrowheads="1"/>
          </p:cNvSpPr>
          <p:nvPr/>
        </p:nvSpPr>
        <p:spPr bwMode="auto">
          <a:xfrm>
            <a:off x="4502987" y="5466092"/>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64" name="Text Box 46"/>
          <p:cNvSpPr txBox="1">
            <a:spLocks noChangeArrowheads="1"/>
          </p:cNvSpPr>
          <p:nvPr/>
        </p:nvSpPr>
        <p:spPr bwMode="auto">
          <a:xfrm>
            <a:off x="4479925" y="2635250"/>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sp>
        <p:nvSpPr>
          <p:cNvPr id="59" name="Text Box 46"/>
          <p:cNvSpPr txBox="1">
            <a:spLocks noChangeArrowheads="1"/>
          </p:cNvSpPr>
          <p:nvPr/>
        </p:nvSpPr>
        <p:spPr bwMode="auto">
          <a:xfrm>
            <a:off x="4389406" y="550533"/>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cxnSp>
        <p:nvCxnSpPr>
          <p:cNvPr id="60" name="Straight Arrow Connector 59"/>
          <p:cNvCxnSpPr>
            <a:stCxn id="146463" idx="5"/>
          </p:cNvCxnSpPr>
          <p:nvPr/>
        </p:nvCxnSpPr>
        <p:spPr>
          <a:xfrm>
            <a:off x="4648200" y="800100"/>
            <a:ext cx="3575170" cy="5139785"/>
          </a:xfrm>
          <a:prstGeom prst="straightConnector1">
            <a:avLst/>
          </a:prstGeom>
          <a:ln w="19050">
            <a:solidFill>
              <a:schemeClr val="accent2">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sp>
        <p:nvSpPr>
          <p:cNvPr id="61" name="Rectangle 60"/>
          <p:cNvSpPr/>
          <p:nvPr/>
        </p:nvSpPr>
        <p:spPr>
          <a:xfrm>
            <a:off x="7343955" y="441325"/>
            <a:ext cx="457200" cy="719138"/>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65" name="Text Box 1036"/>
          <p:cNvSpPr txBox="1">
            <a:spLocks noChangeArrowheads="1"/>
          </p:cNvSpPr>
          <p:nvPr/>
        </p:nvSpPr>
        <p:spPr bwMode="auto">
          <a:xfrm>
            <a:off x="1814512" y="2855655"/>
            <a:ext cx="2566988" cy="2554545"/>
          </a:xfrm>
          <a:prstGeom prst="rect">
            <a:avLst/>
          </a:prstGeom>
          <a:solidFill>
            <a:schemeClr val="bg1"/>
          </a:solidFill>
          <a:ln w="9525">
            <a:noFill/>
            <a:miter lim="800000"/>
            <a:headEnd/>
            <a:tailEnd/>
          </a:ln>
        </p:spPr>
        <p:txBody>
          <a:bodyPr wrap="square" anchor="ctr">
            <a:spAutoFit/>
          </a:bodyPr>
          <a:lstStyle/>
          <a:p>
            <a:pPr eaLnBrk="0" hangingPunct="0"/>
            <a:r>
              <a:rPr lang="en-US" altLang="en-US" sz="2000" dirty="0"/>
              <a:t>Sampling in a dynamic cohort at midpoint gives unbiased estimate of </a:t>
            </a:r>
            <a:r>
              <a:rPr lang="en-US" altLang="en-US" sz="2000" dirty="0" smtClean="0"/>
              <a:t>exposed vs unexposed </a:t>
            </a:r>
            <a:r>
              <a:rPr lang="en-US" altLang="en-US" sz="2000" dirty="0"/>
              <a:t>person-time IF exposure changing linearly or in steady state</a:t>
            </a:r>
          </a:p>
        </p:txBody>
      </p:sp>
    </p:spTree>
    <p:extLst>
      <p:ext uri="{BB962C8B-B14F-4D97-AF65-F5344CB8AC3E}">
        <p14:creationId xmlns:p14="http://schemas.microsoft.com/office/powerpoint/2010/main" val="206463680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21336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499"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48500" name="TextBox 45"/>
          <p:cNvSpPr txBox="1">
            <a:spLocks noChangeArrowheads="1"/>
          </p:cNvSpPr>
          <p:nvPr/>
        </p:nvSpPr>
        <p:spPr bwMode="auto">
          <a:xfrm>
            <a:off x="228600" y="736600"/>
            <a:ext cx="3581400" cy="1016000"/>
          </a:xfrm>
          <a:prstGeom prst="rect">
            <a:avLst/>
          </a:prstGeom>
          <a:noFill/>
          <a:ln w="9525">
            <a:noFill/>
            <a:miter lim="800000"/>
            <a:headEnd/>
            <a:tailEnd/>
          </a:ln>
        </p:spPr>
        <p:txBody>
          <a:bodyPr>
            <a:spAutoFit/>
          </a:bodyPr>
          <a:lstStyle/>
          <a:p>
            <a:r>
              <a:rPr lang="en-US" sz="2000" b="1"/>
              <a:t>Sampling controls after case accrual in a dynamic cohort (e.g. SF County)</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8505"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148506" name="Shape 49"/>
          <p:cNvCxnSpPr>
            <a:cxnSpLocks noChangeShapeType="1"/>
            <a:endCxn id="148505"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148511" name="AutoShape 3"/>
          <p:cNvSpPr>
            <a:spLocks noChangeArrowheads="1"/>
          </p:cNvSpPr>
          <p:nvPr/>
        </p:nvSpPr>
        <p:spPr bwMode="auto">
          <a:xfrm rot="10800000">
            <a:off x="1524000" y="457200"/>
            <a:ext cx="6248400" cy="685800"/>
          </a:xfrm>
          <a:prstGeom prst="rtTriangle">
            <a:avLst/>
          </a:prstGeom>
          <a:solidFill>
            <a:schemeClr val="bg2">
              <a:lumMod val="40000"/>
              <a:lumOff val="60000"/>
            </a:schemeClr>
          </a:solidFill>
          <a:ln w="9525">
            <a:solidFill>
              <a:schemeClr val="tx1"/>
            </a:solidFill>
            <a:miter lim="800000"/>
            <a:headEnd/>
            <a:tailEnd/>
          </a:ln>
        </p:spPr>
        <p:txBody>
          <a:bodyPr wrap="none" anchor="ctr"/>
          <a:lstStyle/>
          <a:p>
            <a:endParaRPr lang="en-US" sz="1800">
              <a:latin typeface="Calibri" pitchFamily="34" charset="0"/>
            </a:endParaRPr>
          </a:p>
        </p:txBody>
      </p:sp>
      <p:sp>
        <p:nvSpPr>
          <p:cNvPr id="66" name="Rectangle 65"/>
          <p:cNvSpPr/>
          <p:nvPr/>
        </p:nvSpPr>
        <p:spPr>
          <a:xfrm>
            <a:off x="7534275" y="457200"/>
            <a:ext cx="46038" cy="6286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148513"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148514"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148515" name="TextBox 84"/>
          <p:cNvSpPr txBox="1">
            <a:spLocks noChangeArrowheads="1"/>
          </p:cNvSpPr>
          <p:nvPr/>
        </p:nvSpPr>
        <p:spPr bwMode="auto">
          <a:xfrm>
            <a:off x="7772400" y="457200"/>
            <a:ext cx="1084263" cy="641350"/>
          </a:xfrm>
          <a:prstGeom prst="rect">
            <a:avLst/>
          </a:prstGeom>
          <a:noFill/>
          <a:ln w="9525">
            <a:noFill/>
            <a:miter lim="800000"/>
            <a:headEnd/>
            <a:tailEnd/>
          </a:ln>
        </p:spPr>
        <p:txBody>
          <a:bodyPr wrap="none">
            <a:spAutoFit/>
          </a:bodyPr>
          <a:lstStyle/>
          <a:p>
            <a:r>
              <a:rPr lang="en-US" sz="1800">
                <a:latin typeface="Calibri" pitchFamily="34" charset="0"/>
              </a:rPr>
              <a:t>New</a:t>
            </a:r>
          </a:p>
          <a:p>
            <a:r>
              <a:rPr lang="en-US" sz="1800">
                <a:latin typeface="Calibri" pitchFamily="34" charset="0"/>
              </a:rPr>
              <a:t>Residents</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838700" y="817563"/>
            <a:ext cx="4572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3613150" y="685800"/>
            <a:ext cx="39370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48522" name="TextBox 35"/>
          <p:cNvSpPr txBox="1">
            <a:spLocks noChangeArrowheads="1"/>
          </p:cNvSpPr>
          <p:nvPr/>
        </p:nvSpPr>
        <p:spPr bwMode="auto">
          <a:xfrm>
            <a:off x="3903663" y="10033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48523" name="TextBox 2"/>
          <p:cNvSpPr txBox="1">
            <a:spLocks noChangeArrowheads="1"/>
          </p:cNvSpPr>
          <p:nvPr/>
        </p:nvSpPr>
        <p:spPr bwMode="auto">
          <a:xfrm>
            <a:off x="2133600" y="6107112"/>
            <a:ext cx="3810000" cy="369888"/>
          </a:xfrm>
          <a:prstGeom prst="rect">
            <a:avLst/>
          </a:prstGeom>
          <a:noFill/>
          <a:ln w="9525">
            <a:noFill/>
            <a:miter lim="800000"/>
            <a:headEnd/>
            <a:tailEnd/>
          </a:ln>
        </p:spPr>
        <p:txBody>
          <a:bodyPr>
            <a:spAutoFit/>
          </a:bodyPr>
          <a:lstStyle/>
          <a:p>
            <a:pPr eaLnBrk="0" hangingPunct="0"/>
            <a:r>
              <a:rPr lang="en-US" sz="1800" dirty="0">
                <a:latin typeface="Calibri" pitchFamily="34" charset="0"/>
              </a:rPr>
              <a:t>Calendar Time </a:t>
            </a:r>
          </a:p>
        </p:txBody>
      </p:sp>
      <p:cxnSp>
        <p:nvCxnSpPr>
          <p:cNvPr id="58" name="Straight Arrow Connector 57"/>
          <p:cNvCxnSpPr/>
          <p:nvPr/>
        </p:nvCxnSpPr>
        <p:spPr>
          <a:xfrm>
            <a:off x="3733800" y="6248400"/>
            <a:ext cx="841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2" name="TextBox 54"/>
          <p:cNvSpPr txBox="1">
            <a:spLocks noChangeArrowheads="1"/>
          </p:cNvSpPr>
          <p:nvPr/>
        </p:nvSpPr>
        <p:spPr bwMode="auto">
          <a:xfrm>
            <a:off x="7848600" y="4800600"/>
            <a:ext cx="966788" cy="369888"/>
          </a:xfrm>
          <a:prstGeom prst="rect">
            <a:avLst/>
          </a:prstGeom>
          <a:noFill/>
          <a:ln w="9525">
            <a:noFill/>
            <a:miter lim="800000"/>
            <a:headEnd/>
            <a:tailEnd/>
          </a:ln>
        </p:spPr>
        <p:txBody>
          <a:bodyPr>
            <a:spAutoFit/>
          </a:bodyPr>
          <a:lstStyle/>
          <a:p>
            <a:r>
              <a:rPr lang="en-US" sz="1800" dirty="0">
                <a:solidFill>
                  <a:srgbClr val="FF0000"/>
                </a:solidFill>
                <a:latin typeface="Calibri" pitchFamily="34" charset="0"/>
              </a:rPr>
              <a:t>Controls</a:t>
            </a:r>
          </a:p>
        </p:txBody>
      </p:sp>
      <p:cxnSp>
        <p:nvCxnSpPr>
          <p:cNvPr id="63" name="Shape 36"/>
          <p:cNvCxnSpPr/>
          <p:nvPr/>
        </p:nvCxnSpPr>
        <p:spPr>
          <a:xfrm>
            <a:off x="7848600" y="45720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64" name="Rectangle 63"/>
          <p:cNvSpPr>
            <a:spLocks noChangeArrowheads="1"/>
          </p:cNvSpPr>
          <p:nvPr/>
        </p:nvSpPr>
        <p:spPr bwMode="auto">
          <a:xfrm>
            <a:off x="7429500" y="3886200"/>
            <a:ext cx="228600" cy="1219200"/>
          </a:xfrm>
          <a:prstGeom prst="rect">
            <a:avLst/>
          </a:prstGeom>
          <a:solidFill>
            <a:srgbClr val="FF0000"/>
          </a:solidFill>
          <a:ln w="25400" algn="ctr">
            <a:solidFill>
              <a:srgbClr val="FF0000"/>
            </a:solidFill>
            <a:miter lim="800000"/>
            <a:headEnd/>
            <a:tailEnd/>
          </a:ln>
        </p:spPr>
        <p:txBody>
          <a:bodyPr anchor="ctr"/>
          <a:lstStyle/>
          <a:p>
            <a:pPr algn="ctr" fontAlgn="auto">
              <a:spcBef>
                <a:spcPts val="0"/>
              </a:spcBef>
              <a:spcAft>
                <a:spcPts val="0"/>
              </a:spcAft>
              <a:defRPr/>
            </a:pPr>
            <a:endParaRPr lang="en-US" sz="1800">
              <a:solidFill>
                <a:schemeClr val="lt1"/>
              </a:solidFill>
              <a:latin typeface="+mn-lt"/>
            </a:endParaRPr>
          </a:p>
        </p:txBody>
      </p:sp>
      <p:sp>
        <p:nvSpPr>
          <p:cNvPr id="47" name="Rectangle 46"/>
          <p:cNvSpPr/>
          <p:nvPr/>
        </p:nvSpPr>
        <p:spPr>
          <a:xfrm>
            <a:off x="7343955" y="441325"/>
            <a:ext cx="457200" cy="6445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5" name="Text Box 44"/>
          <p:cNvSpPr txBox="1">
            <a:spLocks noChangeArrowheads="1"/>
          </p:cNvSpPr>
          <p:nvPr/>
        </p:nvSpPr>
        <p:spPr bwMode="auto">
          <a:xfrm>
            <a:off x="7421562" y="70167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cxnSp>
        <p:nvCxnSpPr>
          <p:cNvPr id="46" name="Straight Arrow Connector 45"/>
          <p:cNvCxnSpPr/>
          <p:nvPr/>
        </p:nvCxnSpPr>
        <p:spPr>
          <a:xfrm>
            <a:off x="7645280" y="736061"/>
            <a:ext cx="686714" cy="3988339"/>
          </a:xfrm>
          <a:prstGeom prst="straightConnector1">
            <a:avLst/>
          </a:prstGeom>
          <a:ln w="19050">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48" name="Text Box 1036"/>
          <p:cNvSpPr txBox="1">
            <a:spLocks noChangeArrowheads="1"/>
          </p:cNvSpPr>
          <p:nvPr/>
        </p:nvSpPr>
        <p:spPr bwMode="auto">
          <a:xfrm>
            <a:off x="1905000" y="3778386"/>
            <a:ext cx="4038600" cy="1323439"/>
          </a:xfrm>
          <a:prstGeom prst="rect">
            <a:avLst/>
          </a:prstGeom>
          <a:solidFill>
            <a:schemeClr val="bg1"/>
          </a:solidFill>
          <a:ln w="9525">
            <a:noFill/>
            <a:miter lim="800000"/>
            <a:headEnd/>
            <a:tailEnd/>
          </a:ln>
        </p:spPr>
        <p:txBody>
          <a:bodyPr wrap="square" anchor="ctr">
            <a:spAutoFit/>
          </a:bodyPr>
          <a:lstStyle/>
          <a:p>
            <a:pPr eaLnBrk="0" hangingPunct="0"/>
            <a:r>
              <a:rPr lang="en-US" altLang="en-US" sz="2000" dirty="0"/>
              <a:t>Sampling in a dynamic cohort at </a:t>
            </a:r>
            <a:r>
              <a:rPr lang="en-US" altLang="en-US" sz="2000" dirty="0" smtClean="0"/>
              <a:t>one time </a:t>
            </a:r>
            <a:r>
              <a:rPr lang="en-US" altLang="en-US" sz="2000" dirty="0"/>
              <a:t>point gives unbiased estimate of exposed </a:t>
            </a:r>
            <a:r>
              <a:rPr lang="en-US" altLang="en-US" sz="2000" dirty="0" smtClean="0"/>
              <a:t>vs unexposed person-time </a:t>
            </a:r>
            <a:r>
              <a:rPr lang="en-US" altLang="en-US" sz="2000" dirty="0"/>
              <a:t>IF population is in steady state</a:t>
            </a:r>
          </a:p>
        </p:txBody>
      </p:sp>
    </p:spTree>
    <p:extLst>
      <p:ext uri="{BB962C8B-B14F-4D97-AF65-F5344CB8AC3E}">
        <p14:creationId xmlns:p14="http://schemas.microsoft.com/office/powerpoint/2010/main" val="2849657717"/>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29" name="Rectangle 4"/>
          <p:cNvSpPr>
            <a:spLocks noChangeArrowheads="1"/>
          </p:cNvSpPr>
          <p:nvPr/>
        </p:nvSpPr>
        <p:spPr bwMode="auto">
          <a:xfrm>
            <a:off x="228600" y="1537822"/>
            <a:ext cx="8723313" cy="2985433"/>
          </a:xfrm>
          <a:prstGeom prst="rect">
            <a:avLst/>
          </a:prstGeom>
          <a:noFill/>
          <a:ln w="9525">
            <a:noFill/>
            <a:miter lim="800000"/>
            <a:headEnd/>
            <a:tailEnd/>
          </a:ln>
        </p:spPr>
        <p:txBody>
          <a:bodyPr anchor="ctr">
            <a:spAutoFit/>
          </a:bodyPr>
          <a:lstStyle/>
          <a:p>
            <a:pPr eaLnBrk="0" hangingPunct="0"/>
            <a:r>
              <a:rPr lang="en-US" altLang="en-US" dirty="0"/>
              <a:t>Surveillance for toxic-shock syndrome (TSS) in Wisconsin detected </a:t>
            </a:r>
          </a:p>
          <a:p>
            <a:pPr eaLnBrk="0" hangingPunct="0"/>
            <a:r>
              <a:rPr lang="en-US" altLang="en-US" dirty="0"/>
              <a:t>cases with onsets from September 1975 through June 1980… 35 </a:t>
            </a:r>
          </a:p>
          <a:p>
            <a:pPr eaLnBrk="0" hangingPunct="0"/>
            <a:r>
              <a:rPr lang="en-US" altLang="en-US" dirty="0"/>
              <a:t>patients were matched for age and menstruation to 105 </a:t>
            </a:r>
            <a:r>
              <a:rPr lang="en-US" altLang="en-US" dirty="0" smtClean="0"/>
              <a:t>controls [selected in 1980]: </a:t>
            </a:r>
            <a:endParaRPr lang="en-US" altLang="en-US" dirty="0"/>
          </a:p>
          <a:p>
            <a:pPr eaLnBrk="0" hangingPunct="0"/>
            <a:r>
              <a:rPr lang="en-US" altLang="en-US" dirty="0"/>
              <a:t>34 of 35 cases (versus 80 of 105 controls) used tampons during every </a:t>
            </a:r>
          </a:p>
          <a:p>
            <a:pPr eaLnBrk="0" hangingPunct="0"/>
            <a:r>
              <a:rPr lang="en-US" altLang="en-US" dirty="0"/>
              <a:t>menstrual period (OR = 10.6, p &lt; 0.01)…</a:t>
            </a:r>
          </a:p>
          <a:p>
            <a:pPr eaLnBrk="0" hangingPunct="0"/>
            <a:endParaRPr lang="en-US" altLang="en-US" dirty="0"/>
          </a:p>
          <a:p>
            <a:pPr eaLnBrk="0" hangingPunct="0"/>
            <a:r>
              <a:rPr lang="en-US" altLang="en-US" sz="2000" b="1" dirty="0"/>
              <a:t>                    				   </a:t>
            </a:r>
            <a:r>
              <a:rPr lang="en-US" altLang="en-US" sz="2000" dirty="0"/>
              <a:t>Davis JP et al. </a:t>
            </a:r>
            <a:r>
              <a:rPr lang="en-US" altLang="en-US" sz="2000" i="1" dirty="0"/>
              <a:t>N </a:t>
            </a:r>
            <a:r>
              <a:rPr lang="en-US" altLang="en-US" sz="2000" i="1" dirty="0" err="1"/>
              <a:t>Engl</a:t>
            </a:r>
            <a:r>
              <a:rPr lang="en-US" altLang="en-US" sz="2000" i="1" dirty="0"/>
              <a:t> J Med</a:t>
            </a:r>
            <a:r>
              <a:rPr lang="en-US" altLang="en-US" sz="2000" dirty="0"/>
              <a:t>  1980</a:t>
            </a:r>
          </a:p>
        </p:txBody>
      </p:sp>
      <p:sp>
        <p:nvSpPr>
          <p:cNvPr id="150530" name="Text Box 5"/>
          <p:cNvSpPr txBox="1">
            <a:spLocks noChangeArrowheads="1"/>
          </p:cNvSpPr>
          <p:nvPr/>
        </p:nvSpPr>
        <p:spPr bwMode="auto">
          <a:xfrm>
            <a:off x="685800" y="341313"/>
            <a:ext cx="7683500" cy="954087"/>
          </a:xfrm>
          <a:prstGeom prst="rect">
            <a:avLst/>
          </a:prstGeom>
          <a:noFill/>
          <a:ln w="9525">
            <a:noFill/>
            <a:miter lim="800000"/>
            <a:headEnd/>
            <a:tailEnd/>
          </a:ln>
        </p:spPr>
        <p:txBody>
          <a:bodyPr>
            <a:spAutoFit/>
          </a:bodyPr>
          <a:lstStyle/>
          <a:p>
            <a:pPr algn="ctr" eaLnBrk="0" hangingPunct="0"/>
            <a:r>
              <a:rPr lang="en-US" altLang="en-US" sz="2800" b="1"/>
              <a:t>Example: Case-Control study with sampling of controls after case accrual in dynamic cohort </a:t>
            </a:r>
          </a:p>
        </p:txBody>
      </p:sp>
      <p:sp>
        <p:nvSpPr>
          <p:cNvPr id="150531" name="Rectangle 6"/>
          <p:cNvSpPr>
            <a:spLocks noChangeArrowheads="1"/>
          </p:cNvSpPr>
          <p:nvPr/>
        </p:nvSpPr>
        <p:spPr bwMode="auto">
          <a:xfrm>
            <a:off x="222250" y="5154512"/>
            <a:ext cx="8610600" cy="830997"/>
          </a:xfrm>
          <a:prstGeom prst="rect">
            <a:avLst/>
          </a:prstGeom>
          <a:noFill/>
          <a:ln w="9525">
            <a:noFill/>
            <a:miter lim="800000"/>
            <a:headEnd/>
            <a:tailEnd/>
          </a:ln>
        </p:spPr>
        <p:txBody>
          <a:bodyPr>
            <a:spAutoFit/>
          </a:bodyPr>
          <a:lstStyle/>
          <a:p>
            <a:pPr eaLnBrk="0" hangingPunct="0"/>
            <a:r>
              <a:rPr lang="en-US" altLang="en-US" dirty="0"/>
              <a:t>If tampon use can be assumed to be in steady state over study period, then the odds ratio of 10.6 is a unbiased estimate of the rate ratio</a:t>
            </a:r>
            <a:r>
              <a:rPr lang="en-US" altLang="en-US" dirty="0" smtClean="0"/>
              <a:t>.</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5" name="Rectangle 2"/>
          <p:cNvSpPr>
            <a:spLocks noGrp="1" noChangeArrowheads="1"/>
          </p:cNvSpPr>
          <p:nvPr>
            <p:ph type="title"/>
          </p:nvPr>
        </p:nvSpPr>
        <p:spPr>
          <a:xfrm>
            <a:off x="381000" y="76200"/>
            <a:ext cx="8305800" cy="1143000"/>
          </a:xfrm>
        </p:spPr>
        <p:txBody>
          <a:bodyPr/>
          <a:lstStyle/>
          <a:p>
            <a:r>
              <a:rPr lang="en-US" altLang="en-US" sz="3200" b="1" dirty="0" smtClean="0"/>
              <a:t>Risk or rate </a:t>
            </a:r>
            <a:r>
              <a:rPr lang="en-US" altLang="en-US" sz="3200" b="1" u="sng" dirty="0" smtClean="0"/>
              <a:t>difference</a:t>
            </a:r>
            <a:r>
              <a:rPr lang="en-US" altLang="en-US" sz="3200" b="1" dirty="0" smtClean="0"/>
              <a:t> in case-control study?</a:t>
            </a:r>
          </a:p>
        </p:txBody>
      </p:sp>
      <p:sp>
        <p:nvSpPr>
          <p:cNvPr id="290819" name="Rectangle 3"/>
          <p:cNvSpPr>
            <a:spLocks noGrp="1" noChangeArrowheads="1"/>
          </p:cNvSpPr>
          <p:nvPr>
            <p:ph type="body" idx="1"/>
          </p:nvPr>
        </p:nvSpPr>
        <p:spPr>
          <a:xfrm>
            <a:off x="0" y="1143000"/>
            <a:ext cx="8915400" cy="4114800"/>
          </a:xfrm>
        </p:spPr>
        <p:txBody>
          <a:bodyPr/>
          <a:lstStyle/>
          <a:p>
            <a:pPr>
              <a:lnSpc>
                <a:spcPct val="90000"/>
              </a:lnSpc>
            </a:pPr>
            <a:r>
              <a:rPr lang="en-US" altLang="en-US" sz="2800" dirty="0" smtClean="0"/>
              <a:t>We can obtain an unbiased estimate of the risk ratio or rate ratio in an appropriately designed case-control study. </a:t>
            </a:r>
            <a:endParaRPr lang="en-US" altLang="en-US" sz="1000" dirty="0" smtClean="0"/>
          </a:p>
          <a:p>
            <a:pPr>
              <a:lnSpc>
                <a:spcPct val="90000"/>
              </a:lnSpc>
              <a:buFontTx/>
              <a:buNone/>
            </a:pPr>
            <a:r>
              <a:rPr lang="en-US" altLang="en-US" sz="1000" dirty="0" smtClean="0"/>
              <a:t> </a:t>
            </a:r>
          </a:p>
          <a:p>
            <a:pPr>
              <a:lnSpc>
                <a:spcPct val="90000"/>
              </a:lnSpc>
            </a:pPr>
            <a:r>
              <a:rPr lang="en-US" altLang="en-US" sz="2800" dirty="0" smtClean="0"/>
              <a:t>Can we calculate a similar unbiased estimate of the risk or rate </a:t>
            </a:r>
            <a:r>
              <a:rPr lang="en-US" altLang="en-US" sz="2800" i="1" dirty="0" smtClean="0"/>
              <a:t>difference </a:t>
            </a:r>
            <a:r>
              <a:rPr lang="en-US" altLang="en-US" sz="2800" dirty="0" smtClean="0"/>
              <a:t>from a case control study? </a:t>
            </a:r>
          </a:p>
          <a:p>
            <a:pPr>
              <a:lnSpc>
                <a:spcPct val="90000"/>
              </a:lnSpc>
            </a:pPr>
            <a:endParaRPr lang="en-US" altLang="en-US" sz="1000" dirty="0" smtClean="0"/>
          </a:p>
          <a:p>
            <a:pPr>
              <a:lnSpc>
                <a:spcPct val="90000"/>
              </a:lnSpc>
            </a:pPr>
            <a:r>
              <a:rPr lang="en-US" altLang="en-US" sz="2800" dirty="0" smtClean="0"/>
              <a:t>No. Not possible to calculate a difference directly.  </a:t>
            </a:r>
          </a:p>
          <a:p>
            <a:pPr>
              <a:lnSpc>
                <a:spcPct val="90000"/>
              </a:lnSpc>
            </a:pPr>
            <a:endParaRPr lang="en-US" altLang="en-US" sz="1000" dirty="0" smtClean="0"/>
          </a:p>
          <a:p>
            <a:pPr>
              <a:lnSpc>
                <a:spcPct val="90000"/>
              </a:lnSpc>
            </a:pPr>
            <a:r>
              <a:rPr lang="en-US" altLang="en-US" sz="2800" dirty="0" smtClean="0"/>
              <a:t>For an estimate, could use external data for absolute incidence in unexposed.  From this, you can apply your case-control derived risk or rate ratio to estimate absolute incidence in exposed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0819">
                                            <p:txEl>
                                              <p:pRg st="4" end="4"/>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908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Rectangle 2"/>
          <p:cNvSpPr>
            <a:spLocks noGrp="1" noChangeArrowheads="1"/>
          </p:cNvSpPr>
          <p:nvPr>
            <p:ph type="title"/>
          </p:nvPr>
        </p:nvSpPr>
        <p:spPr>
          <a:xfrm>
            <a:off x="381000" y="0"/>
            <a:ext cx="8534400" cy="1143000"/>
          </a:xfrm>
        </p:spPr>
        <p:txBody>
          <a:bodyPr/>
          <a:lstStyle/>
          <a:p>
            <a:r>
              <a:rPr lang="en-US" altLang="en-US" sz="3200" b="1" smtClean="0"/>
              <a:t>What can we estimate in a case-control study?</a:t>
            </a:r>
          </a:p>
        </p:txBody>
      </p:sp>
      <p:graphicFrame>
        <p:nvGraphicFramePr>
          <p:cNvPr id="276483" name="Group 3"/>
          <p:cNvGraphicFramePr>
            <a:graphicFrameLocks noGrp="1"/>
          </p:cNvGraphicFramePr>
          <p:nvPr>
            <p:ph idx="1"/>
          </p:nvPr>
        </p:nvGraphicFramePr>
        <p:xfrm>
          <a:off x="609600" y="2667000"/>
          <a:ext cx="4953000" cy="3124200"/>
        </p:xfrm>
        <a:graphic>
          <a:graphicData uri="http://schemas.openxmlformats.org/drawingml/2006/table">
            <a:tbl>
              <a:tblPr/>
              <a:tblGrid>
                <a:gridCol w="2209800"/>
                <a:gridCol w="1447800"/>
                <a:gridCol w="1295400"/>
              </a:tblGrid>
              <a:tr h="1066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Fracture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 fracture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TZD use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65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198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No TZD use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955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3530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1020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3728</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0744" name="Text Box 25"/>
          <p:cNvSpPr txBox="1">
            <a:spLocks noChangeArrowheads="1"/>
          </p:cNvSpPr>
          <p:nvPr/>
        </p:nvSpPr>
        <p:spPr bwMode="auto">
          <a:xfrm>
            <a:off x="3886200" y="5943600"/>
            <a:ext cx="4724400" cy="457200"/>
          </a:xfrm>
          <a:prstGeom prst="rect">
            <a:avLst/>
          </a:prstGeom>
          <a:noFill/>
          <a:ln w="9525">
            <a:noFill/>
            <a:miter lim="800000"/>
            <a:headEnd/>
            <a:tailEnd/>
          </a:ln>
        </p:spPr>
        <p:txBody>
          <a:bodyPr>
            <a:spAutoFit/>
          </a:bodyPr>
          <a:lstStyle/>
          <a:p>
            <a:pPr eaLnBrk="0" hangingPunct="0">
              <a:spcBef>
                <a:spcPct val="50000"/>
              </a:spcBef>
            </a:pPr>
            <a:r>
              <a:rPr lang="en-US" altLang="en-US" dirty="0"/>
              <a:t>Meier et al. </a:t>
            </a:r>
            <a:r>
              <a:rPr lang="en-US" altLang="en-US" i="1" dirty="0"/>
              <a:t>Arch Intern Med </a:t>
            </a:r>
            <a:r>
              <a:rPr lang="en-US" altLang="en-US" dirty="0"/>
              <a:t>2008</a:t>
            </a:r>
          </a:p>
        </p:txBody>
      </p:sp>
      <p:sp>
        <p:nvSpPr>
          <p:cNvPr id="30745" name="Text Box 26"/>
          <p:cNvSpPr txBox="1">
            <a:spLocks noChangeArrowheads="1"/>
          </p:cNvSpPr>
          <p:nvPr/>
        </p:nvSpPr>
        <p:spPr bwMode="auto">
          <a:xfrm>
            <a:off x="304800" y="1066800"/>
            <a:ext cx="8610600" cy="519113"/>
          </a:xfrm>
          <a:prstGeom prst="rect">
            <a:avLst/>
          </a:prstGeom>
          <a:noFill/>
          <a:ln w="9525">
            <a:noFill/>
            <a:miter lim="800000"/>
            <a:headEnd/>
            <a:tailEnd/>
          </a:ln>
        </p:spPr>
        <p:txBody>
          <a:bodyPr>
            <a:spAutoFit/>
          </a:bodyPr>
          <a:lstStyle/>
          <a:p>
            <a:pPr eaLnBrk="0" hangingPunct="0">
              <a:spcBef>
                <a:spcPct val="50000"/>
              </a:spcBef>
            </a:pPr>
            <a:r>
              <a:rPr lang="en-US" altLang="en-US" sz="2800"/>
              <a:t>Case-control study of TZD use &amp; fracture in diabetes  </a:t>
            </a:r>
          </a:p>
        </p:txBody>
      </p:sp>
      <p:sp>
        <p:nvSpPr>
          <p:cNvPr id="30746" name="Text Box 27"/>
          <p:cNvSpPr txBox="1">
            <a:spLocks noChangeArrowheads="1"/>
          </p:cNvSpPr>
          <p:nvPr/>
        </p:nvSpPr>
        <p:spPr bwMode="auto">
          <a:xfrm>
            <a:off x="5715000" y="2438400"/>
            <a:ext cx="2971800" cy="3378200"/>
          </a:xfrm>
          <a:prstGeom prst="rect">
            <a:avLst/>
          </a:prstGeom>
          <a:noFill/>
          <a:ln w="9525">
            <a:noFill/>
            <a:miter lim="800000"/>
            <a:headEnd/>
            <a:tailEnd/>
          </a:ln>
        </p:spPr>
        <p:txBody>
          <a:bodyPr>
            <a:spAutoFit/>
          </a:bodyPr>
          <a:lstStyle/>
          <a:p>
            <a:pPr eaLnBrk="0" hangingPunct="0">
              <a:spcBef>
                <a:spcPct val="50000"/>
              </a:spcBef>
            </a:pPr>
            <a:r>
              <a:rPr lang="en-US" altLang="en-US"/>
              <a:t>If we try to estimate incidence or odds of fracture in either exposure group, the result is nonsense. It depends on whether the study selected 4 controls per case, or 2 controls per case, etc.</a:t>
            </a:r>
          </a:p>
        </p:txBody>
      </p:sp>
      <p:sp>
        <p:nvSpPr>
          <p:cNvPr id="276508" name="Line 28"/>
          <p:cNvSpPr>
            <a:spLocks noChangeShapeType="1"/>
          </p:cNvSpPr>
          <p:nvPr/>
        </p:nvSpPr>
        <p:spPr bwMode="auto">
          <a:xfrm>
            <a:off x="1981200" y="4267200"/>
            <a:ext cx="3276600" cy="0"/>
          </a:xfrm>
          <a:prstGeom prst="line">
            <a:avLst/>
          </a:prstGeom>
          <a:noFill/>
          <a:ln w="76200">
            <a:solidFill>
              <a:srgbClr val="FF0000"/>
            </a:solidFill>
            <a:round/>
            <a:headEnd/>
            <a:tailEnd type="triangle" w="med" len="med"/>
          </a:ln>
        </p:spPr>
        <p:txBody>
          <a:bodyPr/>
          <a:lstStyle/>
          <a:p>
            <a:endParaRPr lang="en-US"/>
          </a:p>
        </p:txBody>
      </p:sp>
      <p:sp>
        <p:nvSpPr>
          <p:cNvPr id="276509" name="Line 29"/>
          <p:cNvSpPr>
            <a:spLocks noChangeShapeType="1"/>
          </p:cNvSpPr>
          <p:nvPr/>
        </p:nvSpPr>
        <p:spPr bwMode="auto">
          <a:xfrm>
            <a:off x="1981200" y="4953000"/>
            <a:ext cx="3276600" cy="0"/>
          </a:xfrm>
          <a:prstGeom prst="line">
            <a:avLst/>
          </a:prstGeom>
          <a:noFill/>
          <a:ln w="76200">
            <a:solidFill>
              <a:srgbClr val="FF0000"/>
            </a:solidFill>
            <a:round/>
            <a:headEnd/>
            <a:tailEnd type="triangle" w="med" len="med"/>
          </a:ln>
        </p:spPr>
        <p:txBody>
          <a:bodyPr/>
          <a:lstStyle/>
          <a:p>
            <a:endParaRPr lang="en-US"/>
          </a:p>
        </p:txBody>
      </p:sp>
      <p:sp>
        <p:nvSpPr>
          <p:cNvPr id="276510" name="Text Box 30"/>
          <p:cNvSpPr txBox="1">
            <a:spLocks noChangeArrowheads="1"/>
          </p:cNvSpPr>
          <p:nvPr/>
        </p:nvSpPr>
        <p:spPr bwMode="auto">
          <a:xfrm>
            <a:off x="2895600" y="3838575"/>
            <a:ext cx="838200" cy="823913"/>
          </a:xfrm>
          <a:prstGeom prst="rect">
            <a:avLst/>
          </a:prstGeom>
          <a:noFill/>
          <a:ln w="9525">
            <a:noFill/>
            <a:miter lim="800000"/>
            <a:headEnd/>
            <a:tailEnd/>
          </a:ln>
        </p:spPr>
        <p:txBody>
          <a:bodyPr>
            <a:spAutoFit/>
          </a:bodyPr>
          <a:lstStyle/>
          <a:p>
            <a:pPr eaLnBrk="0" hangingPunct="0">
              <a:spcBef>
                <a:spcPct val="50000"/>
              </a:spcBef>
            </a:pPr>
            <a:r>
              <a:rPr lang="en-US" altLang="en-US" sz="4800" b="1">
                <a:solidFill>
                  <a:srgbClr val="FF0000"/>
                </a:solidFill>
                <a:latin typeface="Arial" charset="0"/>
              </a:rPr>
              <a:t>X</a:t>
            </a:r>
          </a:p>
        </p:txBody>
      </p:sp>
      <p:sp>
        <p:nvSpPr>
          <p:cNvPr id="276511" name="Text Box 31"/>
          <p:cNvSpPr txBox="1">
            <a:spLocks noChangeArrowheads="1"/>
          </p:cNvSpPr>
          <p:nvPr/>
        </p:nvSpPr>
        <p:spPr bwMode="auto">
          <a:xfrm>
            <a:off x="2895600" y="4586288"/>
            <a:ext cx="838200" cy="823912"/>
          </a:xfrm>
          <a:prstGeom prst="rect">
            <a:avLst/>
          </a:prstGeom>
          <a:noFill/>
          <a:ln w="9525">
            <a:noFill/>
            <a:miter lim="800000"/>
            <a:headEnd/>
            <a:tailEnd/>
          </a:ln>
        </p:spPr>
        <p:txBody>
          <a:bodyPr>
            <a:spAutoFit/>
          </a:bodyPr>
          <a:lstStyle/>
          <a:p>
            <a:pPr eaLnBrk="0" hangingPunct="0">
              <a:spcBef>
                <a:spcPct val="50000"/>
              </a:spcBef>
            </a:pPr>
            <a:r>
              <a:rPr lang="en-US" altLang="en-US" sz="4800" b="1">
                <a:solidFill>
                  <a:srgbClr val="FF0000"/>
                </a:solidFill>
                <a:latin typeface="Arial" charset="0"/>
              </a:rPr>
              <a:t>X</a:t>
            </a:r>
          </a:p>
        </p:txBody>
      </p:sp>
      <p:sp>
        <p:nvSpPr>
          <p:cNvPr id="276512" name="Line 32"/>
          <p:cNvSpPr>
            <a:spLocks noChangeShapeType="1"/>
          </p:cNvSpPr>
          <p:nvPr/>
        </p:nvSpPr>
        <p:spPr bwMode="auto">
          <a:xfrm>
            <a:off x="3200400" y="3505200"/>
            <a:ext cx="0" cy="2057400"/>
          </a:xfrm>
          <a:prstGeom prst="line">
            <a:avLst/>
          </a:prstGeom>
          <a:noFill/>
          <a:ln w="76200">
            <a:solidFill>
              <a:srgbClr val="008000"/>
            </a:solidFill>
            <a:round/>
            <a:headEnd/>
            <a:tailEnd type="triangle" w="med" len="med"/>
          </a:ln>
        </p:spPr>
        <p:txBody>
          <a:bodyPr/>
          <a:lstStyle/>
          <a:p>
            <a:endParaRPr lang="en-US"/>
          </a:p>
        </p:txBody>
      </p:sp>
      <p:sp>
        <p:nvSpPr>
          <p:cNvPr id="276513" name="Line 33"/>
          <p:cNvSpPr>
            <a:spLocks noChangeShapeType="1"/>
          </p:cNvSpPr>
          <p:nvPr/>
        </p:nvSpPr>
        <p:spPr bwMode="auto">
          <a:xfrm>
            <a:off x="4495800" y="3505200"/>
            <a:ext cx="0" cy="2057400"/>
          </a:xfrm>
          <a:prstGeom prst="line">
            <a:avLst/>
          </a:prstGeom>
          <a:noFill/>
          <a:ln w="76200">
            <a:solidFill>
              <a:srgbClr val="008000"/>
            </a:solidFill>
            <a:round/>
            <a:headEnd/>
            <a:tailEnd type="triangle" w="med" len="me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7650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76509"/>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7651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76511"/>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3" presetClass="exit" presetSubtype="10" fill="hold" grpId="1" nodeType="clickEffect">
                                  <p:stCondLst>
                                    <p:cond delay="0"/>
                                  </p:stCondLst>
                                  <p:childTnLst>
                                    <p:animEffect transition="out" filter="blinds(horizontal)">
                                      <p:cBhvr>
                                        <p:cTn id="18" dur="500"/>
                                        <p:tgtEl>
                                          <p:spTgt spid="276508"/>
                                        </p:tgtEl>
                                      </p:cBhvr>
                                    </p:animEffect>
                                    <p:set>
                                      <p:cBhvr>
                                        <p:cTn id="19" dur="1" fill="hold">
                                          <p:stCondLst>
                                            <p:cond delay="499"/>
                                          </p:stCondLst>
                                        </p:cTn>
                                        <p:tgtEl>
                                          <p:spTgt spid="276508"/>
                                        </p:tgtEl>
                                        <p:attrNameLst>
                                          <p:attrName>style.visibility</p:attrName>
                                        </p:attrNameLst>
                                      </p:cBhvr>
                                      <p:to>
                                        <p:strVal val="hidden"/>
                                      </p:to>
                                    </p:set>
                                  </p:childTnLst>
                                </p:cTn>
                              </p:par>
                              <p:par>
                                <p:cTn id="20" presetID="3" presetClass="exit" presetSubtype="10" fill="hold" grpId="1" nodeType="withEffect">
                                  <p:stCondLst>
                                    <p:cond delay="0"/>
                                  </p:stCondLst>
                                  <p:childTnLst>
                                    <p:animEffect transition="out" filter="blinds(horizontal)">
                                      <p:cBhvr>
                                        <p:cTn id="21" dur="500"/>
                                        <p:tgtEl>
                                          <p:spTgt spid="276510"/>
                                        </p:tgtEl>
                                      </p:cBhvr>
                                    </p:animEffect>
                                    <p:set>
                                      <p:cBhvr>
                                        <p:cTn id="22" dur="1" fill="hold">
                                          <p:stCondLst>
                                            <p:cond delay="499"/>
                                          </p:stCondLst>
                                        </p:cTn>
                                        <p:tgtEl>
                                          <p:spTgt spid="276510"/>
                                        </p:tgtEl>
                                        <p:attrNameLst>
                                          <p:attrName>style.visibility</p:attrName>
                                        </p:attrNameLst>
                                      </p:cBhvr>
                                      <p:to>
                                        <p:strVal val="hidden"/>
                                      </p:to>
                                    </p:set>
                                  </p:childTnLst>
                                </p:cTn>
                              </p:par>
                              <p:par>
                                <p:cTn id="23" presetID="3" presetClass="exit" presetSubtype="10" fill="hold" grpId="1" nodeType="withEffect">
                                  <p:stCondLst>
                                    <p:cond delay="0"/>
                                  </p:stCondLst>
                                  <p:childTnLst>
                                    <p:animEffect transition="out" filter="blinds(horizontal)">
                                      <p:cBhvr>
                                        <p:cTn id="24" dur="500"/>
                                        <p:tgtEl>
                                          <p:spTgt spid="276511"/>
                                        </p:tgtEl>
                                      </p:cBhvr>
                                    </p:animEffect>
                                    <p:set>
                                      <p:cBhvr>
                                        <p:cTn id="25" dur="1" fill="hold">
                                          <p:stCondLst>
                                            <p:cond delay="499"/>
                                          </p:stCondLst>
                                        </p:cTn>
                                        <p:tgtEl>
                                          <p:spTgt spid="276511"/>
                                        </p:tgtEl>
                                        <p:attrNameLst>
                                          <p:attrName>style.visibility</p:attrName>
                                        </p:attrNameLst>
                                      </p:cBhvr>
                                      <p:to>
                                        <p:strVal val="hidden"/>
                                      </p:to>
                                    </p:set>
                                  </p:childTnLst>
                                </p:cTn>
                              </p:par>
                              <p:par>
                                <p:cTn id="26" presetID="3" presetClass="exit" presetSubtype="10" fill="hold" grpId="1" nodeType="withEffect">
                                  <p:stCondLst>
                                    <p:cond delay="0"/>
                                  </p:stCondLst>
                                  <p:childTnLst>
                                    <p:animEffect transition="out" filter="blinds(horizontal)">
                                      <p:cBhvr>
                                        <p:cTn id="27" dur="500"/>
                                        <p:tgtEl>
                                          <p:spTgt spid="276509"/>
                                        </p:tgtEl>
                                      </p:cBhvr>
                                    </p:animEffect>
                                    <p:set>
                                      <p:cBhvr>
                                        <p:cTn id="28" dur="1" fill="hold">
                                          <p:stCondLst>
                                            <p:cond delay="499"/>
                                          </p:stCondLst>
                                        </p:cTn>
                                        <p:tgtEl>
                                          <p:spTgt spid="276509"/>
                                        </p:tgtEl>
                                        <p:attrNameLst>
                                          <p:attrName>style.visibility</p:attrName>
                                        </p:attrNameLst>
                                      </p:cBhvr>
                                      <p:to>
                                        <p:strVal val="hidden"/>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276512"/>
                                        </p:tgtEl>
                                        <p:attrNameLst>
                                          <p:attrName>style.visibility</p:attrName>
                                        </p:attrNameLst>
                                      </p:cBhvr>
                                      <p:to>
                                        <p:strVal val="visible"/>
                                      </p:to>
                                    </p:set>
                                    <p:animEffect transition="in" filter="blinds(horizontal)">
                                      <p:cBhvr>
                                        <p:cTn id="33" dur="500"/>
                                        <p:tgtEl>
                                          <p:spTgt spid="276512"/>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276513"/>
                                        </p:tgtEl>
                                        <p:attrNameLst>
                                          <p:attrName>style.visibility</p:attrName>
                                        </p:attrNameLst>
                                      </p:cBhvr>
                                      <p:to>
                                        <p:strVal val="visible"/>
                                      </p:to>
                                    </p:set>
                                    <p:animEffect transition="in" filter="blinds(horizontal)">
                                      <p:cBhvr>
                                        <p:cTn id="36" dur="500"/>
                                        <p:tgtEl>
                                          <p:spTgt spid="2765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8" grpId="0" animBg="1"/>
      <p:bldP spid="276508" grpId="1" animBg="1"/>
      <p:bldP spid="276509" grpId="0" animBg="1"/>
      <p:bldP spid="276509" grpId="1" animBg="1"/>
      <p:bldP spid="276510" grpId="0"/>
      <p:bldP spid="276510" grpId="1"/>
      <p:bldP spid="276511" grpId="0"/>
      <p:bldP spid="276511" grpId="1"/>
      <p:bldP spid="276512" grpId="0" animBg="1"/>
      <p:bldP spid="276513" grpId="0" animBg="1"/>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49" name="Rectangle 2"/>
          <p:cNvSpPr>
            <a:spLocks noGrp="1" noChangeArrowheads="1"/>
          </p:cNvSpPr>
          <p:nvPr>
            <p:ph type="title"/>
          </p:nvPr>
        </p:nvSpPr>
        <p:spPr>
          <a:xfrm>
            <a:off x="228600" y="228600"/>
            <a:ext cx="8686800" cy="1143000"/>
          </a:xfrm>
        </p:spPr>
        <p:txBody>
          <a:bodyPr/>
          <a:lstStyle/>
          <a:p>
            <a:r>
              <a:rPr lang="en-US" altLang="en-US" sz="2800" b="1" smtClean="0"/>
              <a:t>What if you weren’t clever enough to perform case-cohort or incidence density sampling in a fixed cohort?</a:t>
            </a:r>
          </a:p>
        </p:txBody>
      </p:sp>
      <p:sp>
        <p:nvSpPr>
          <p:cNvPr id="155650" name="Rectangle 3"/>
          <p:cNvSpPr>
            <a:spLocks noGrp="1" noChangeArrowheads="1"/>
          </p:cNvSpPr>
          <p:nvPr>
            <p:ph type="body" idx="1"/>
          </p:nvPr>
        </p:nvSpPr>
        <p:spPr>
          <a:xfrm>
            <a:off x="152400" y="1752600"/>
            <a:ext cx="8915400" cy="4114800"/>
          </a:xfrm>
        </p:spPr>
        <p:txBody>
          <a:bodyPr/>
          <a:lstStyle/>
          <a:p>
            <a:pPr>
              <a:lnSpc>
                <a:spcPct val="90000"/>
              </a:lnSpc>
            </a:pPr>
            <a:r>
              <a:rPr lang="en-US" altLang="en-US" sz="2800" smtClean="0"/>
              <a:t>There still may be a salvageable interpretation of the OR</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3" name="Rectangle 2"/>
          <p:cNvSpPr>
            <a:spLocks noGrp="1" noChangeArrowheads="1"/>
          </p:cNvSpPr>
          <p:nvPr>
            <p:ph type="title"/>
          </p:nvPr>
        </p:nvSpPr>
        <p:spPr>
          <a:xfrm>
            <a:off x="304800" y="-76200"/>
            <a:ext cx="8534400" cy="1143000"/>
          </a:xfrm>
        </p:spPr>
        <p:txBody>
          <a:bodyPr/>
          <a:lstStyle/>
          <a:p>
            <a:r>
              <a:rPr lang="en-US" altLang="en-US" sz="3200" b="1" smtClean="0"/>
              <a:t>What the OR in a case-control study estimates</a:t>
            </a:r>
          </a:p>
        </p:txBody>
      </p:sp>
      <p:sp>
        <p:nvSpPr>
          <p:cNvPr id="156674" name="Rectangle 3"/>
          <p:cNvSpPr>
            <a:spLocks noGrp="1" noChangeArrowheads="1"/>
          </p:cNvSpPr>
          <p:nvPr>
            <p:ph type="body" sz="half" idx="1"/>
          </p:nvPr>
        </p:nvSpPr>
        <p:spPr>
          <a:xfrm>
            <a:off x="762000" y="685800"/>
            <a:ext cx="7848600" cy="533400"/>
          </a:xfrm>
        </p:spPr>
        <p:txBody>
          <a:bodyPr/>
          <a:lstStyle/>
          <a:p>
            <a:pPr>
              <a:buFontTx/>
              <a:buNone/>
            </a:pPr>
            <a:r>
              <a:rPr lang="en-US" altLang="en-US" sz="2800" smtClean="0"/>
              <a:t>Depends on underlying cohort and control sampling</a:t>
            </a:r>
          </a:p>
          <a:p>
            <a:endParaRPr lang="en-US" altLang="en-US" sz="2800" smtClean="0"/>
          </a:p>
        </p:txBody>
      </p:sp>
      <p:graphicFrame>
        <p:nvGraphicFramePr>
          <p:cNvPr id="244773" name="Group 37"/>
          <p:cNvGraphicFramePr>
            <a:graphicFrameLocks noGrp="1"/>
          </p:cNvGraphicFramePr>
          <p:nvPr>
            <p:ph sz="half" idx="2"/>
          </p:nvPr>
        </p:nvGraphicFramePr>
        <p:xfrm>
          <a:off x="381000" y="1524000"/>
          <a:ext cx="8458200" cy="4873700"/>
        </p:xfrm>
        <a:graphic>
          <a:graphicData uri="http://schemas.openxmlformats.org/drawingml/2006/table">
            <a:tbl>
              <a:tblPr/>
              <a:tblGrid>
                <a:gridCol w="1295400"/>
                <a:gridCol w="4800600"/>
                <a:gridCol w="2362200"/>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Control Sampling Scheme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86142">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Fixed</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everyone at time zero (baseline)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“case-cohort”</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risk ratio</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(and hazard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794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Random sample of non-cases each time a case occurs</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 “incidence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rate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9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non-cases after cases have been identified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 “prevalent control”, “cumulative”, “epidemic”, “exclusive”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If disease incidence low:  Approximation of risk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56697" name="Oval 4"/>
          <p:cNvSpPr>
            <a:spLocks noChangeArrowheads="1"/>
          </p:cNvSpPr>
          <p:nvPr/>
        </p:nvSpPr>
        <p:spPr bwMode="auto">
          <a:xfrm>
            <a:off x="0" y="4648200"/>
            <a:ext cx="8839200" cy="1905000"/>
          </a:xfrm>
          <a:prstGeom prst="ellipse">
            <a:avLst/>
          </a:prstGeom>
          <a:noFill/>
          <a:ln w="38100" algn="ctr">
            <a:solidFill>
              <a:srgbClr val="FF0000"/>
            </a:solidFill>
            <a:round/>
            <a:headEnd/>
            <a:tailEnd/>
          </a:ln>
        </p:spPr>
        <p:txBody>
          <a:bodyPr/>
          <a:lstStyle/>
          <a:p>
            <a:pPr eaLnBrk="0" hangingPunct="0"/>
            <a:endParaRPr lang="en-US">
              <a:solidFill>
                <a:srgbClr val="FF0000"/>
              </a:solidFill>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1" name="Rectangle 4"/>
          <p:cNvSpPr>
            <a:spLocks noChangeArrowheads="1"/>
          </p:cNvSpPr>
          <p:nvPr/>
        </p:nvSpPr>
        <p:spPr bwMode="auto">
          <a:xfrm>
            <a:off x="381000" y="0"/>
            <a:ext cx="8077200" cy="1143000"/>
          </a:xfrm>
          <a:prstGeom prst="rect">
            <a:avLst/>
          </a:prstGeom>
          <a:noFill/>
          <a:ln w="9525">
            <a:noFill/>
            <a:miter lim="800000"/>
            <a:headEnd/>
            <a:tailEnd/>
          </a:ln>
        </p:spPr>
        <p:txBody>
          <a:bodyPr anchor="ctr"/>
          <a:lstStyle/>
          <a:p>
            <a:pPr algn="ctr" eaLnBrk="0" hangingPunct="0"/>
            <a:r>
              <a:rPr lang="en-US" altLang="en-US" sz="3200" b="1">
                <a:solidFill>
                  <a:schemeClr val="tx2"/>
                </a:solidFill>
              </a:rPr>
              <a:t>Sampling of prevalent non-cases</a:t>
            </a:r>
          </a:p>
        </p:txBody>
      </p:sp>
      <p:sp>
        <p:nvSpPr>
          <p:cNvPr id="158722" name="Rectangle 5"/>
          <p:cNvSpPr>
            <a:spLocks noChangeArrowheads="1"/>
          </p:cNvSpPr>
          <p:nvPr/>
        </p:nvSpPr>
        <p:spPr bwMode="auto">
          <a:xfrm>
            <a:off x="304800" y="1219200"/>
            <a:ext cx="8610600" cy="5334000"/>
          </a:xfrm>
          <a:prstGeom prst="rect">
            <a:avLst/>
          </a:prstGeom>
          <a:noFill/>
          <a:ln w="9525">
            <a:noFill/>
            <a:miter lim="800000"/>
            <a:headEnd/>
            <a:tailEnd/>
          </a:ln>
        </p:spPr>
        <p:txBody>
          <a:bodyPr/>
          <a:lstStyle/>
          <a:p>
            <a:pPr marL="342900" indent="-342900" eaLnBrk="0" hangingPunct="0">
              <a:spcBef>
                <a:spcPct val="20000"/>
              </a:spcBef>
              <a:buFontTx/>
              <a:buChar char="•"/>
            </a:pPr>
            <a:r>
              <a:rPr lang="en-US" altLang="en-US" sz="3200" b="1" dirty="0"/>
              <a:t>Sampling only prevalent non-cases</a:t>
            </a:r>
            <a:r>
              <a:rPr lang="en-US" altLang="en-US" sz="3200" dirty="0"/>
              <a:t> in a fixed cohort</a:t>
            </a:r>
          </a:p>
          <a:p>
            <a:pPr marL="342900" indent="-342900" eaLnBrk="0" hangingPunct="0">
              <a:spcBef>
                <a:spcPct val="20000"/>
              </a:spcBef>
              <a:buFontTx/>
              <a:buChar char="•"/>
            </a:pPr>
            <a:endParaRPr lang="en-US" altLang="en-US" sz="1100" dirty="0"/>
          </a:p>
          <a:p>
            <a:pPr lvl="1" eaLnBrk="0" hangingPunct="0">
              <a:spcBef>
                <a:spcPct val="20000"/>
              </a:spcBef>
            </a:pPr>
            <a:r>
              <a:rPr lang="en-US" altLang="en-US" sz="3200" dirty="0" smtClean="0"/>
              <a:t>- Controls </a:t>
            </a:r>
            <a:r>
              <a:rPr lang="en-US" altLang="en-US" sz="3200" dirty="0"/>
              <a:t>are sampled from those without disease, after all the cases are identified, with a cross-sectional sample </a:t>
            </a:r>
            <a:r>
              <a:rPr lang="en-US" altLang="en-US" sz="3200" dirty="0" smtClean="0"/>
              <a:t>who is left</a:t>
            </a:r>
            <a:endParaRPr lang="en-US" altLang="en-US" sz="3200" dirty="0"/>
          </a:p>
          <a:p>
            <a:pPr marL="342900" indent="-342900" eaLnBrk="0" hangingPunct="0">
              <a:spcBef>
                <a:spcPct val="20000"/>
              </a:spcBef>
              <a:buFontTx/>
              <a:buChar char="•"/>
            </a:pPr>
            <a:endParaRPr lang="en-US" altLang="en-US" sz="1000" dirty="0"/>
          </a:p>
          <a:p>
            <a:pPr marL="342900" indent="-342900" eaLnBrk="0" hangingPunct="0">
              <a:spcBef>
                <a:spcPct val="20000"/>
              </a:spcBef>
              <a:buFontTx/>
              <a:buChar char="•"/>
            </a:pPr>
            <a:r>
              <a:rPr lang="en-US" altLang="en-US" sz="3200" b="1" dirty="0"/>
              <a:t>Odds ratio </a:t>
            </a:r>
            <a:r>
              <a:rPr lang="en-US" altLang="en-US" sz="3200" b="1" dirty="0" smtClean="0"/>
              <a:t>is “close approximation” of </a:t>
            </a:r>
            <a:r>
              <a:rPr lang="en-US" altLang="en-US" sz="3200" b="1" dirty="0"/>
              <a:t>risk ratio only if disease occurrence is </a:t>
            </a:r>
            <a:r>
              <a:rPr lang="en-US" altLang="en-US" sz="3200" b="1" dirty="0" smtClean="0"/>
              <a:t>rare</a:t>
            </a:r>
          </a:p>
          <a:p>
            <a:pPr marL="342900" indent="-342900" eaLnBrk="0" hangingPunct="0">
              <a:spcBef>
                <a:spcPct val="20000"/>
              </a:spcBef>
              <a:buFontTx/>
              <a:buChar char="•"/>
            </a:pPr>
            <a:endParaRPr lang="en-US" altLang="en-US" sz="1200" b="1" dirty="0" smtClean="0"/>
          </a:p>
          <a:p>
            <a:pPr marL="342900" indent="-342900" eaLnBrk="0" hangingPunct="0">
              <a:spcBef>
                <a:spcPct val="20000"/>
              </a:spcBef>
              <a:buFontTx/>
              <a:buChar char="•"/>
            </a:pPr>
            <a:r>
              <a:rPr lang="en-US" altLang="en-US" sz="3200" dirty="0" smtClean="0"/>
              <a:t>If there’s an association, the OR is never an “unbiased estimate” of the risk ratio </a:t>
            </a:r>
            <a:endParaRPr lang="en-US" altLang="en-US" sz="3200" dirty="0"/>
          </a:p>
          <a:p>
            <a:pPr eaLnBrk="0" hangingPunct="0">
              <a:spcBef>
                <a:spcPct val="20000"/>
              </a:spcBef>
            </a:pPr>
            <a:endParaRPr lang="en-US" altLang="en-US" sz="3200" b="1"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lowchart: Manual Input 3"/>
          <p:cNvSpPr/>
          <p:nvPr/>
        </p:nvSpPr>
        <p:spPr>
          <a:xfrm>
            <a:off x="1524000" y="1828800"/>
            <a:ext cx="5791200" cy="3962400"/>
          </a:xfrm>
          <a:prstGeom prst="flowChartManualInput">
            <a:avLst/>
          </a:prstGeom>
          <a:solidFill>
            <a:schemeClr val="bg1"/>
          </a:solidFill>
          <a:ln>
            <a:solidFill>
              <a:schemeClr val="tx1"/>
            </a:solidFill>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5" name="Rectangle 4"/>
          <p:cNvSpPr/>
          <p:nvPr/>
        </p:nvSpPr>
        <p:spPr>
          <a:xfrm>
            <a:off x="7315200" y="2590800"/>
            <a:ext cx="457200" cy="3200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6" name="Rectangle 5"/>
          <p:cNvSpPr/>
          <p:nvPr/>
        </p:nvSpPr>
        <p:spPr>
          <a:xfrm>
            <a:off x="1066800" y="1828800"/>
            <a:ext cx="457200" cy="3962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8" name="Straight Arrow Connector 7"/>
          <p:cNvCxnSpPr/>
          <p:nvPr/>
        </p:nvCxnSpPr>
        <p:spPr>
          <a:xfrm flipV="1">
            <a:off x="1905000" y="1524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600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1752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19812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1336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1336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600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18288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p:nvCxnSpPr>
        <p:spPr>
          <a:xfrm flipV="1">
            <a:off x="6248400" y="20574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524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4" name="Oval 23"/>
          <p:cNvSpPr/>
          <p:nvPr/>
        </p:nvSpPr>
        <p:spPr>
          <a:xfrm>
            <a:off x="4572000" y="17526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5" name="Oval 24"/>
          <p:cNvSpPr/>
          <p:nvPr/>
        </p:nvSpPr>
        <p:spPr>
          <a:xfrm>
            <a:off x="5486400" y="1905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6" name="Oval 25"/>
          <p:cNvSpPr/>
          <p:nvPr/>
        </p:nvSpPr>
        <p:spPr>
          <a:xfrm>
            <a:off x="6629400" y="19812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160787" name="TextBox 35"/>
          <p:cNvSpPr txBox="1">
            <a:spLocks noChangeArrowheads="1"/>
          </p:cNvSpPr>
          <p:nvPr/>
        </p:nvSpPr>
        <p:spPr bwMode="auto">
          <a:xfrm>
            <a:off x="3886200" y="990600"/>
            <a:ext cx="417513" cy="366713"/>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29" name="Rectangle 28"/>
          <p:cNvSpPr/>
          <p:nvPr/>
        </p:nvSpPr>
        <p:spPr>
          <a:xfrm>
            <a:off x="7239000" y="9144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1" name="Straight Arrow Connector 30"/>
          <p:cNvCxnSpPr/>
          <p:nvPr/>
        </p:nvCxnSpPr>
        <p:spPr>
          <a:xfrm>
            <a:off x="3086100" y="15240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17526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19050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a:off x="6705600" y="19812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0793"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160794" name="Shape 49"/>
          <p:cNvCxnSpPr>
            <a:cxnSpLocks noChangeShapeType="1"/>
            <a:endCxn id="160793"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160795" name="TextBox 54"/>
          <p:cNvSpPr txBox="1">
            <a:spLocks noChangeArrowheads="1"/>
          </p:cNvSpPr>
          <p:nvPr/>
        </p:nvSpPr>
        <p:spPr bwMode="auto">
          <a:xfrm>
            <a:off x="7848600" y="4648200"/>
            <a:ext cx="966788" cy="369888"/>
          </a:xfrm>
          <a:prstGeom prst="rect">
            <a:avLst/>
          </a:prstGeom>
          <a:noFill/>
          <a:ln w="9525">
            <a:noFill/>
            <a:miter lim="800000"/>
            <a:headEnd/>
            <a:tailEnd/>
          </a:ln>
        </p:spPr>
        <p:txBody>
          <a:bodyPr>
            <a:spAutoFit/>
          </a:bodyPr>
          <a:lstStyle/>
          <a:p>
            <a:r>
              <a:rPr lang="en-US" sz="1800">
                <a:latin typeface="Calibri" pitchFamily="34" charset="0"/>
              </a:rPr>
              <a:t>Controls</a:t>
            </a:r>
          </a:p>
        </p:txBody>
      </p:sp>
      <p:cxnSp>
        <p:nvCxnSpPr>
          <p:cNvPr id="62" name="Straight Arrow Connector 61"/>
          <p:cNvCxnSpPr/>
          <p:nvPr/>
        </p:nvCxnSpPr>
        <p:spPr>
          <a:xfrm>
            <a:off x="1219200" y="6477000"/>
            <a:ext cx="5334000"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0797" name="TextBox 75"/>
          <p:cNvSpPr txBox="1">
            <a:spLocks noChangeArrowheads="1"/>
          </p:cNvSpPr>
          <p:nvPr/>
        </p:nvSpPr>
        <p:spPr bwMode="auto">
          <a:xfrm>
            <a:off x="3733800" y="6488113"/>
            <a:ext cx="649288" cy="369887"/>
          </a:xfrm>
          <a:prstGeom prst="rect">
            <a:avLst/>
          </a:prstGeom>
          <a:noFill/>
          <a:ln w="9525">
            <a:noFill/>
            <a:miter lim="800000"/>
            <a:headEnd/>
            <a:tailEnd/>
          </a:ln>
        </p:spPr>
        <p:txBody>
          <a:bodyPr wrap="none">
            <a:spAutoFit/>
          </a:bodyPr>
          <a:lstStyle/>
          <a:p>
            <a:r>
              <a:rPr lang="en-US" sz="1800">
                <a:latin typeface="Calibri" pitchFamily="34" charset="0"/>
              </a:rPr>
              <a:t>Time</a:t>
            </a:r>
          </a:p>
        </p:txBody>
      </p:sp>
      <p:cxnSp>
        <p:nvCxnSpPr>
          <p:cNvPr id="160798" name="Shape 36"/>
          <p:cNvCxnSpPr>
            <a:cxnSpLocks noChangeShapeType="1"/>
          </p:cNvCxnSpPr>
          <p:nvPr/>
        </p:nvCxnSpPr>
        <p:spPr bwMode="auto">
          <a:xfrm>
            <a:off x="7620000" y="4343400"/>
            <a:ext cx="433388" cy="304800"/>
          </a:xfrm>
          <a:prstGeom prst="curvedConnector2">
            <a:avLst/>
          </a:prstGeom>
          <a:noFill/>
          <a:ln w="25400" algn="ctr">
            <a:solidFill>
              <a:srgbClr val="4A7EBB"/>
            </a:solidFill>
            <a:round/>
            <a:headEnd/>
            <a:tailEnd type="arrow" w="med" len="med"/>
          </a:ln>
        </p:spPr>
      </p:cxnSp>
      <p:sp>
        <p:nvSpPr>
          <p:cNvPr id="160799" name="TextBox 43"/>
          <p:cNvSpPr txBox="1">
            <a:spLocks noChangeArrowheads="1"/>
          </p:cNvSpPr>
          <p:nvPr/>
        </p:nvSpPr>
        <p:spPr bwMode="auto">
          <a:xfrm>
            <a:off x="6934200" y="6211888"/>
            <a:ext cx="1524000" cy="641350"/>
          </a:xfrm>
          <a:prstGeom prst="rect">
            <a:avLst/>
          </a:prstGeom>
          <a:noFill/>
          <a:ln w="9525">
            <a:noFill/>
            <a:miter lim="800000"/>
            <a:headEnd/>
            <a:tailEnd/>
          </a:ln>
        </p:spPr>
        <p:txBody>
          <a:bodyPr>
            <a:spAutoFit/>
          </a:bodyPr>
          <a:lstStyle/>
          <a:p>
            <a:r>
              <a:rPr lang="en-US" sz="1800">
                <a:latin typeface="Calibri" pitchFamily="34" charset="0"/>
              </a:rPr>
              <a:t>Time of the Study</a:t>
            </a:r>
          </a:p>
        </p:txBody>
      </p:sp>
      <p:sp>
        <p:nvSpPr>
          <p:cNvPr id="45" name="Up Arrow 44"/>
          <p:cNvSpPr/>
          <p:nvPr/>
        </p:nvSpPr>
        <p:spPr>
          <a:xfrm>
            <a:off x="7467600" y="5867400"/>
            <a:ext cx="152400" cy="3810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8" name="Straight Arrow Connector 37"/>
          <p:cNvCxnSpPr/>
          <p:nvPr/>
        </p:nvCxnSpPr>
        <p:spPr>
          <a:xfrm flipV="1">
            <a:off x="3200400" y="1295400"/>
            <a:ext cx="762000" cy="762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0802" name="Text Box 5"/>
          <p:cNvSpPr txBox="1">
            <a:spLocks noChangeArrowheads="1"/>
          </p:cNvSpPr>
          <p:nvPr/>
        </p:nvSpPr>
        <p:spPr bwMode="auto">
          <a:xfrm>
            <a:off x="76200" y="167809"/>
            <a:ext cx="9144000" cy="523220"/>
          </a:xfrm>
          <a:prstGeom prst="rect">
            <a:avLst/>
          </a:prstGeom>
          <a:noFill/>
          <a:ln w="9525">
            <a:noFill/>
            <a:miter lim="800000"/>
            <a:headEnd/>
            <a:tailEnd/>
          </a:ln>
        </p:spPr>
        <p:txBody>
          <a:bodyPr anchor="ctr">
            <a:spAutoFit/>
          </a:bodyPr>
          <a:lstStyle/>
          <a:p>
            <a:pPr eaLnBrk="0" hangingPunct="0"/>
            <a:r>
              <a:rPr lang="en-US" sz="2800" b="1" dirty="0"/>
              <a:t>Case-control design: incident cases + “prevalent” controls</a:t>
            </a:r>
          </a:p>
        </p:txBody>
      </p:sp>
      <p:sp>
        <p:nvSpPr>
          <p:cNvPr id="39" name="Rectangle 38"/>
          <p:cNvSpPr/>
          <p:nvPr/>
        </p:nvSpPr>
        <p:spPr>
          <a:xfrm>
            <a:off x="7391400" y="3429000"/>
            <a:ext cx="228600" cy="12192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160804" name="TextBox 39"/>
          <p:cNvSpPr txBox="1">
            <a:spLocks noChangeArrowheads="1"/>
          </p:cNvSpPr>
          <p:nvPr/>
        </p:nvSpPr>
        <p:spPr bwMode="auto">
          <a:xfrm>
            <a:off x="685800" y="5943600"/>
            <a:ext cx="1447800" cy="369888"/>
          </a:xfrm>
          <a:prstGeom prst="rect">
            <a:avLst/>
          </a:prstGeom>
          <a:noFill/>
          <a:ln w="9525">
            <a:noFill/>
            <a:miter lim="800000"/>
            <a:headEnd/>
            <a:tailEnd/>
          </a:ln>
        </p:spPr>
        <p:txBody>
          <a:bodyPr>
            <a:spAutoFit/>
          </a:bodyPr>
          <a:lstStyle/>
          <a:p>
            <a:pPr eaLnBrk="0" hangingPunct="0"/>
            <a:r>
              <a:rPr lang="en-US" sz="1800">
                <a:latin typeface="Calibri" pitchFamily="34" charset="0"/>
              </a:rPr>
              <a:t>Fixed cohort</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61" name="Rectangle 2"/>
          <p:cNvSpPr>
            <a:spLocks noGrp="1" noChangeArrowheads="1"/>
          </p:cNvSpPr>
          <p:nvPr>
            <p:ph type="title"/>
          </p:nvPr>
        </p:nvSpPr>
        <p:spPr>
          <a:xfrm>
            <a:off x="457200" y="228600"/>
            <a:ext cx="8229600" cy="1143000"/>
          </a:xfrm>
        </p:spPr>
        <p:txBody>
          <a:bodyPr/>
          <a:lstStyle/>
          <a:p>
            <a:r>
              <a:rPr lang="en-US" altLang="en-US" sz="3200" b="1" dirty="0" smtClean="0"/>
              <a:t>Inability to calculate unbiased estimate of risk ratio if controls sampled from non-cases</a:t>
            </a:r>
          </a:p>
        </p:txBody>
      </p:sp>
      <p:sp>
        <p:nvSpPr>
          <p:cNvPr id="64562" name="Text Box 3"/>
          <p:cNvSpPr txBox="1">
            <a:spLocks noChangeArrowheads="1"/>
          </p:cNvSpPr>
          <p:nvPr/>
        </p:nvSpPr>
        <p:spPr bwMode="auto">
          <a:xfrm>
            <a:off x="152400" y="1654175"/>
            <a:ext cx="8763000" cy="944563"/>
          </a:xfrm>
          <a:prstGeom prst="rect">
            <a:avLst/>
          </a:prstGeom>
          <a:noFill/>
          <a:ln w="9525">
            <a:noFill/>
            <a:miter lim="800000"/>
            <a:headEnd/>
            <a:tailEnd/>
          </a:ln>
        </p:spPr>
        <p:txBody>
          <a:bodyPr>
            <a:spAutoFit/>
          </a:bodyPr>
          <a:lstStyle/>
          <a:p>
            <a:pPr eaLnBrk="0" hangingPunct="0"/>
            <a:endParaRPr lang="en-US" altLang="en-US" b="1"/>
          </a:p>
          <a:p>
            <a:pPr eaLnBrk="0" hangingPunct="0"/>
            <a:endParaRPr lang="en-US" altLang="en-US" sz="3200"/>
          </a:p>
        </p:txBody>
      </p:sp>
      <p:sp>
        <p:nvSpPr>
          <p:cNvPr id="64563" name="Rectangle 4"/>
          <p:cNvSpPr>
            <a:spLocks noChangeArrowheads="1"/>
          </p:cNvSpPr>
          <p:nvPr/>
        </p:nvSpPr>
        <p:spPr bwMode="auto">
          <a:xfrm>
            <a:off x="304800" y="1905000"/>
            <a:ext cx="8458200" cy="4192588"/>
          </a:xfrm>
          <a:prstGeom prst="rect">
            <a:avLst/>
          </a:prstGeom>
          <a:noFill/>
          <a:ln w="9525">
            <a:noFill/>
            <a:miter lim="800000"/>
            <a:headEnd/>
            <a:tailEnd/>
          </a:ln>
        </p:spPr>
        <p:txBody>
          <a:bodyPr>
            <a:spAutoFit/>
          </a:bodyPr>
          <a:lstStyle/>
          <a:p>
            <a:pPr eaLnBrk="0" hangingPunct="0"/>
            <a:r>
              <a:rPr lang="en-US" altLang="en-US" sz="3600"/>
              <a:t>        	ratio is known in all case-control     		designs </a:t>
            </a:r>
          </a:p>
          <a:p>
            <a:pPr eaLnBrk="0" hangingPunct="0"/>
            <a:r>
              <a:rPr lang="en-US" altLang="en-US" sz="3600"/>
              <a:t>    </a:t>
            </a:r>
          </a:p>
          <a:p>
            <a:pPr eaLnBrk="0" hangingPunct="0">
              <a:spcBef>
                <a:spcPct val="40000"/>
              </a:spcBef>
            </a:pPr>
            <a:r>
              <a:rPr lang="en-US" altLang="en-US" sz="3600"/>
              <a:t>But sampling only non-cases at a point in time after cases have occurred cannot get unbiased estimate of</a:t>
            </a:r>
          </a:p>
          <a:p>
            <a:pPr eaLnBrk="0" hangingPunct="0"/>
            <a:r>
              <a:rPr lang="en-US" altLang="en-US" sz="3600"/>
              <a:t>                                                                                                 </a:t>
            </a:r>
          </a:p>
        </p:txBody>
      </p:sp>
      <p:graphicFrame>
        <p:nvGraphicFramePr>
          <p:cNvPr id="64559" name="Object 47"/>
          <p:cNvGraphicFramePr>
            <a:graphicFrameLocks noChangeAspect="1"/>
          </p:cNvGraphicFramePr>
          <p:nvPr/>
        </p:nvGraphicFramePr>
        <p:xfrm>
          <a:off x="4648200" y="4953000"/>
          <a:ext cx="942975" cy="1600200"/>
        </p:xfrm>
        <a:graphic>
          <a:graphicData uri="http://schemas.openxmlformats.org/presentationml/2006/ole">
            <mc:AlternateContent xmlns:mc="http://schemas.openxmlformats.org/markup-compatibility/2006">
              <mc:Choice xmlns:v="urn:schemas-microsoft-com:vml" Requires="v">
                <p:oleObj spid="_x0000_s64745" name="Equation" r:id="rId4" imgW="253890" imgH="431613" progId="Equation.3">
                  <p:embed/>
                </p:oleObj>
              </mc:Choice>
              <mc:Fallback>
                <p:oleObj name="Equation" r:id="rId4" imgW="253890" imgH="431613" progId="Equation.3">
                  <p:embed/>
                  <p:pic>
                    <p:nvPicPr>
                      <p:cNvPr id="0" name="Picture 4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48200" y="4953000"/>
                        <a:ext cx="942975"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4560" name="Object 48"/>
          <p:cNvGraphicFramePr>
            <a:graphicFrameLocks noChangeAspect="1"/>
          </p:cNvGraphicFramePr>
          <p:nvPr/>
        </p:nvGraphicFramePr>
        <p:xfrm>
          <a:off x="1219200" y="1828800"/>
          <a:ext cx="847725" cy="1600200"/>
        </p:xfrm>
        <a:graphic>
          <a:graphicData uri="http://schemas.openxmlformats.org/presentationml/2006/ole">
            <mc:AlternateContent xmlns:mc="http://schemas.openxmlformats.org/markup-compatibility/2006">
              <mc:Choice xmlns:v="urn:schemas-microsoft-com:vml" Requires="v">
                <p:oleObj spid="_x0000_s64746" name="Equation" r:id="rId6" imgW="228501" imgH="431613" progId="Equation.3">
                  <p:embed/>
                </p:oleObj>
              </mc:Choice>
              <mc:Fallback>
                <p:oleObj name="Equation" r:id="rId6" imgW="228501" imgH="431613" progId="Equation.3">
                  <p:embed/>
                  <p:pic>
                    <p:nvPicPr>
                      <p:cNvPr id="0" name="Picture 4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219200" y="1828800"/>
                        <a:ext cx="847725"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5" name="Rectangle 2"/>
          <p:cNvSpPr>
            <a:spLocks noChangeArrowheads="1"/>
          </p:cNvSpPr>
          <p:nvPr/>
        </p:nvSpPr>
        <p:spPr bwMode="auto">
          <a:xfrm>
            <a:off x="1371600" y="2514600"/>
            <a:ext cx="4572000" cy="3886200"/>
          </a:xfrm>
          <a:prstGeom prst="rect">
            <a:avLst/>
          </a:prstGeom>
          <a:noFill/>
          <a:ln w="9525">
            <a:solidFill>
              <a:schemeClr val="tx1"/>
            </a:solidFill>
            <a:miter lim="800000"/>
            <a:headEnd/>
            <a:tailEnd/>
          </a:ln>
        </p:spPr>
        <p:txBody>
          <a:bodyPr wrap="none" anchor="ctr"/>
          <a:lstStyle/>
          <a:p>
            <a:pPr eaLnBrk="0" hangingPunct="0"/>
            <a:endParaRPr lang="en-US" altLang="en-US"/>
          </a:p>
        </p:txBody>
      </p:sp>
      <p:sp>
        <p:nvSpPr>
          <p:cNvPr id="164866" name="Text Box 3"/>
          <p:cNvSpPr txBox="1">
            <a:spLocks noChangeArrowheads="1"/>
          </p:cNvSpPr>
          <p:nvPr/>
        </p:nvSpPr>
        <p:spPr bwMode="auto">
          <a:xfrm>
            <a:off x="381000" y="304800"/>
            <a:ext cx="7620000" cy="584200"/>
          </a:xfrm>
          <a:prstGeom prst="rect">
            <a:avLst/>
          </a:prstGeom>
          <a:noFill/>
          <a:ln w="9525">
            <a:noFill/>
            <a:miter lim="800000"/>
            <a:headEnd/>
            <a:tailEnd/>
          </a:ln>
        </p:spPr>
        <p:txBody>
          <a:bodyPr>
            <a:spAutoFit/>
          </a:bodyPr>
          <a:lstStyle/>
          <a:p>
            <a:pPr algn="ctr" eaLnBrk="0" hangingPunct="0"/>
            <a:r>
              <a:rPr lang="en-US" altLang="en-US" sz="3200" b="1"/>
              <a:t>Notation in a 2x2 table for a cohort study</a:t>
            </a:r>
            <a:endParaRPr lang="en-US" altLang="en-US" sz="2800"/>
          </a:p>
        </p:txBody>
      </p:sp>
      <p:sp>
        <p:nvSpPr>
          <p:cNvPr id="164867" name="Text Box 4"/>
          <p:cNvSpPr txBox="1">
            <a:spLocks noChangeArrowheads="1"/>
          </p:cNvSpPr>
          <p:nvPr/>
        </p:nvSpPr>
        <p:spPr bwMode="auto">
          <a:xfrm>
            <a:off x="2133600" y="19812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164868" name="Text Box 5"/>
          <p:cNvSpPr txBox="1">
            <a:spLocks noChangeArrowheads="1"/>
          </p:cNvSpPr>
          <p:nvPr/>
        </p:nvSpPr>
        <p:spPr bwMode="auto">
          <a:xfrm>
            <a:off x="4114800" y="19812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164869" name="Text Box 6"/>
          <p:cNvSpPr txBox="1">
            <a:spLocks noChangeArrowheads="1"/>
          </p:cNvSpPr>
          <p:nvPr/>
        </p:nvSpPr>
        <p:spPr bwMode="auto">
          <a:xfrm rot="-5397717">
            <a:off x="-134144" y="4171157"/>
            <a:ext cx="1335087" cy="457200"/>
          </a:xfrm>
          <a:prstGeom prst="rect">
            <a:avLst/>
          </a:prstGeom>
          <a:noFill/>
          <a:ln w="9525">
            <a:noFill/>
            <a:miter lim="800000"/>
            <a:headEnd/>
            <a:tailEnd/>
          </a:ln>
        </p:spPr>
        <p:txBody>
          <a:bodyPr wrap="none">
            <a:spAutoFit/>
          </a:bodyPr>
          <a:lstStyle/>
          <a:p>
            <a:pPr eaLnBrk="0" hangingPunct="0"/>
            <a:r>
              <a:rPr lang="en-US" altLang="en-US"/>
              <a:t>Exposure</a:t>
            </a:r>
          </a:p>
        </p:txBody>
      </p:sp>
      <p:sp>
        <p:nvSpPr>
          <p:cNvPr id="164870" name="Text Box 7"/>
          <p:cNvSpPr txBox="1">
            <a:spLocks noChangeArrowheads="1"/>
          </p:cNvSpPr>
          <p:nvPr/>
        </p:nvSpPr>
        <p:spPr bwMode="auto">
          <a:xfrm>
            <a:off x="685800" y="31242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164871" name="Text Box 8"/>
          <p:cNvSpPr txBox="1">
            <a:spLocks noChangeArrowheads="1"/>
          </p:cNvSpPr>
          <p:nvPr/>
        </p:nvSpPr>
        <p:spPr bwMode="auto">
          <a:xfrm>
            <a:off x="685800" y="52578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164872" name="Line 9"/>
          <p:cNvSpPr>
            <a:spLocks noChangeShapeType="1"/>
          </p:cNvSpPr>
          <p:nvPr/>
        </p:nvSpPr>
        <p:spPr bwMode="auto">
          <a:xfrm>
            <a:off x="3581400" y="2514600"/>
            <a:ext cx="0" cy="3886200"/>
          </a:xfrm>
          <a:prstGeom prst="line">
            <a:avLst/>
          </a:prstGeom>
          <a:noFill/>
          <a:ln w="9525">
            <a:solidFill>
              <a:schemeClr val="tx1"/>
            </a:solidFill>
            <a:round/>
            <a:headEnd/>
            <a:tailEnd/>
          </a:ln>
        </p:spPr>
        <p:txBody>
          <a:bodyPr wrap="none" anchor="ctr"/>
          <a:lstStyle/>
          <a:p>
            <a:endParaRPr lang="en-US"/>
          </a:p>
        </p:txBody>
      </p:sp>
      <p:sp>
        <p:nvSpPr>
          <p:cNvPr id="164873" name="Line 10"/>
          <p:cNvSpPr>
            <a:spLocks noChangeShapeType="1"/>
          </p:cNvSpPr>
          <p:nvPr/>
        </p:nvSpPr>
        <p:spPr bwMode="auto">
          <a:xfrm>
            <a:off x="1371600" y="4267200"/>
            <a:ext cx="4572000" cy="0"/>
          </a:xfrm>
          <a:prstGeom prst="line">
            <a:avLst/>
          </a:prstGeom>
          <a:noFill/>
          <a:ln w="9525">
            <a:solidFill>
              <a:schemeClr val="tx1"/>
            </a:solidFill>
            <a:round/>
            <a:headEnd/>
            <a:tailEnd/>
          </a:ln>
        </p:spPr>
        <p:txBody>
          <a:bodyPr wrap="none" anchor="ctr"/>
          <a:lstStyle/>
          <a:p>
            <a:endParaRPr lang="en-US"/>
          </a:p>
        </p:txBody>
      </p:sp>
      <p:sp>
        <p:nvSpPr>
          <p:cNvPr id="164874" name="Text Box 11"/>
          <p:cNvSpPr txBox="1">
            <a:spLocks noChangeArrowheads="1"/>
          </p:cNvSpPr>
          <p:nvPr/>
        </p:nvSpPr>
        <p:spPr bwMode="auto">
          <a:xfrm>
            <a:off x="1828800" y="3048000"/>
            <a:ext cx="615950" cy="641350"/>
          </a:xfrm>
          <a:prstGeom prst="rect">
            <a:avLst/>
          </a:prstGeom>
          <a:noFill/>
          <a:ln w="9525">
            <a:noFill/>
            <a:miter lim="800000"/>
            <a:headEnd/>
            <a:tailEnd/>
          </a:ln>
        </p:spPr>
        <p:txBody>
          <a:bodyPr wrap="none">
            <a:spAutoFit/>
          </a:bodyPr>
          <a:lstStyle/>
          <a:p>
            <a:pPr eaLnBrk="0" hangingPunct="0"/>
            <a:r>
              <a:rPr lang="en-US" altLang="en-US" sz="3600"/>
              <a:t>E</a:t>
            </a:r>
            <a:r>
              <a:rPr lang="en-US" altLang="en-US" sz="3600" baseline="-25000"/>
              <a:t>1</a:t>
            </a:r>
          </a:p>
        </p:txBody>
      </p:sp>
      <p:sp>
        <p:nvSpPr>
          <p:cNvPr id="164875" name="Rectangle 12"/>
          <p:cNvSpPr>
            <a:spLocks noChangeArrowheads="1"/>
          </p:cNvSpPr>
          <p:nvPr/>
        </p:nvSpPr>
        <p:spPr bwMode="auto">
          <a:xfrm>
            <a:off x="6172200" y="3276600"/>
            <a:ext cx="781050" cy="641350"/>
          </a:xfrm>
          <a:prstGeom prst="rect">
            <a:avLst/>
          </a:prstGeom>
          <a:noFill/>
          <a:ln w="9525">
            <a:noFill/>
            <a:miter lim="800000"/>
            <a:headEnd/>
            <a:tailEnd/>
          </a:ln>
        </p:spPr>
        <p:txBody>
          <a:bodyPr wrap="none">
            <a:spAutoFit/>
          </a:bodyPr>
          <a:lstStyle/>
          <a:p>
            <a:pPr eaLnBrk="0" hangingPunct="0"/>
            <a:r>
              <a:rPr lang="en-US" altLang="en-US" sz="3600"/>
              <a:t> N</a:t>
            </a:r>
            <a:r>
              <a:rPr lang="en-US" altLang="en-US" sz="3600" baseline="-25000"/>
              <a:t>1</a:t>
            </a:r>
          </a:p>
        </p:txBody>
      </p:sp>
      <p:sp>
        <p:nvSpPr>
          <p:cNvPr id="164876" name="Rectangle 13"/>
          <p:cNvSpPr>
            <a:spLocks noChangeArrowheads="1"/>
          </p:cNvSpPr>
          <p:nvPr/>
        </p:nvSpPr>
        <p:spPr bwMode="auto">
          <a:xfrm>
            <a:off x="1752600" y="5181600"/>
            <a:ext cx="615950" cy="641350"/>
          </a:xfrm>
          <a:prstGeom prst="rect">
            <a:avLst/>
          </a:prstGeom>
          <a:noFill/>
          <a:ln w="9525">
            <a:noFill/>
            <a:miter lim="800000"/>
            <a:headEnd/>
            <a:tailEnd/>
          </a:ln>
        </p:spPr>
        <p:txBody>
          <a:bodyPr wrap="none">
            <a:spAutoFit/>
          </a:bodyPr>
          <a:lstStyle/>
          <a:p>
            <a:pPr eaLnBrk="0" hangingPunct="0"/>
            <a:r>
              <a:rPr lang="en-US" altLang="en-US" sz="3600"/>
              <a:t>E</a:t>
            </a:r>
            <a:r>
              <a:rPr lang="en-US" altLang="en-US" sz="3600" baseline="-25000"/>
              <a:t>0</a:t>
            </a:r>
          </a:p>
        </p:txBody>
      </p:sp>
      <p:sp>
        <p:nvSpPr>
          <p:cNvPr id="164877" name="Text Box 14"/>
          <p:cNvSpPr txBox="1">
            <a:spLocks noChangeArrowheads="1"/>
          </p:cNvSpPr>
          <p:nvPr/>
        </p:nvSpPr>
        <p:spPr bwMode="auto">
          <a:xfrm>
            <a:off x="7391400" y="4264025"/>
            <a:ext cx="336550" cy="457200"/>
          </a:xfrm>
          <a:prstGeom prst="rect">
            <a:avLst/>
          </a:prstGeom>
          <a:noFill/>
          <a:ln w="9525">
            <a:noFill/>
            <a:miter lim="800000"/>
            <a:headEnd/>
            <a:tailEnd/>
          </a:ln>
        </p:spPr>
        <p:txBody>
          <a:bodyPr wrap="none">
            <a:spAutoFit/>
          </a:bodyPr>
          <a:lstStyle/>
          <a:p>
            <a:pPr eaLnBrk="0" hangingPunct="0"/>
            <a:r>
              <a:rPr lang="en-US" altLang="en-US"/>
              <a:t>  </a:t>
            </a:r>
          </a:p>
        </p:txBody>
      </p:sp>
      <p:sp>
        <p:nvSpPr>
          <p:cNvPr id="164878" name="Rectangle 15"/>
          <p:cNvSpPr>
            <a:spLocks noChangeArrowheads="1"/>
          </p:cNvSpPr>
          <p:nvPr/>
        </p:nvSpPr>
        <p:spPr bwMode="auto">
          <a:xfrm>
            <a:off x="3429000" y="2422525"/>
            <a:ext cx="184150" cy="641350"/>
          </a:xfrm>
          <a:prstGeom prst="rect">
            <a:avLst/>
          </a:prstGeom>
          <a:noFill/>
          <a:ln w="9525">
            <a:noFill/>
            <a:miter lim="800000"/>
            <a:headEnd/>
            <a:tailEnd/>
          </a:ln>
        </p:spPr>
        <p:txBody>
          <a:bodyPr wrap="none">
            <a:spAutoFit/>
          </a:bodyPr>
          <a:lstStyle/>
          <a:p>
            <a:pPr eaLnBrk="0" hangingPunct="0"/>
            <a:endParaRPr lang="en-US" altLang="en-US" sz="3600" b="1"/>
          </a:p>
        </p:txBody>
      </p:sp>
      <p:sp>
        <p:nvSpPr>
          <p:cNvPr id="164879" name="Text Box 16"/>
          <p:cNvSpPr txBox="1">
            <a:spLocks noChangeArrowheads="1"/>
          </p:cNvSpPr>
          <p:nvPr/>
        </p:nvSpPr>
        <p:spPr bwMode="auto">
          <a:xfrm>
            <a:off x="6248400" y="5181600"/>
            <a:ext cx="666750" cy="641350"/>
          </a:xfrm>
          <a:prstGeom prst="rect">
            <a:avLst/>
          </a:prstGeom>
          <a:noFill/>
          <a:ln w="9525">
            <a:noFill/>
            <a:miter lim="800000"/>
            <a:headEnd/>
            <a:tailEnd/>
          </a:ln>
        </p:spPr>
        <p:txBody>
          <a:bodyPr wrap="none">
            <a:spAutoFit/>
          </a:bodyPr>
          <a:lstStyle/>
          <a:p>
            <a:pPr eaLnBrk="0" hangingPunct="0"/>
            <a:r>
              <a:rPr lang="en-US" altLang="en-US" sz="3600"/>
              <a:t>N</a:t>
            </a:r>
            <a:r>
              <a:rPr lang="en-US" altLang="en-US" sz="3600" baseline="-25000"/>
              <a:t>0</a:t>
            </a:r>
          </a:p>
        </p:txBody>
      </p:sp>
      <p:sp>
        <p:nvSpPr>
          <p:cNvPr id="164880" name="Text Box 17"/>
          <p:cNvSpPr txBox="1">
            <a:spLocks noChangeArrowheads="1"/>
          </p:cNvSpPr>
          <p:nvPr/>
        </p:nvSpPr>
        <p:spPr bwMode="auto">
          <a:xfrm>
            <a:off x="2057400" y="5867400"/>
            <a:ext cx="184150" cy="457200"/>
          </a:xfrm>
          <a:prstGeom prst="rect">
            <a:avLst/>
          </a:prstGeom>
          <a:noFill/>
          <a:ln w="9525">
            <a:noFill/>
            <a:miter lim="800000"/>
            <a:headEnd/>
            <a:tailEnd/>
          </a:ln>
        </p:spPr>
        <p:txBody>
          <a:bodyPr wrap="none">
            <a:spAutoFit/>
          </a:bodyPr>
          <a:lstStyle/>
          <a:p>
            <a:pPr eaLnBrk="0" hangingPunct="0"/>
            <a:endParaRPr lang="en-US" altLang="en-US"/>
          </a:p>
        </p:txBody>
      </p:sp>
      <p:sp>
        <p:nvSpPr>
          <p:cNvPr id="164881" name="Text Box 18"/>
          <p:cNvSpPr txBox="1">
            <a:spLocks noChangeArrowheads="1"/>
          </p:cNvSpPr>
          <p:nvPr/>
        </p:nvSpPr>
        <p:spPr bwMode="auto">
          <a:xfrm>
            <a:off x="2895600" y="1524000"/>
            <a:ext cx="1600200" cy="457200"/>
          </a:xfrm>
          <a:prstGeom prst="rect">
            <a:avLst/>
          </a:prstGeom>
          <a:noFill/>
          <a:ln w="9525">
            <a:noFill/>
            <a:miter lim="800000"/>
            <a:headEnd/>
            <a:tailEnd/>
          </a:ln>
        </p:spPr>
        <p:txBody>
          <a:bodyPr>
            <a:spAutoFit/>
          </a:bodyPr>
          <a:lstStyle/>
          <a:p>
            <a:pPr eaLnBrk="0" hangingPunct="0">
              <a:spcBef>
                <a:spcPct val="50000"/>
              </a:spcBef>
            </a:pPr>
            <a:r>
              <a:rPr lang="en-US" altLang="en-US"/>
              <a:t>Disease</a:t>
            </a:r>
          </a:p>
        </p:txBody>
      </p:sp>
      <p:sp>
        <p:nvSpPr>
          <p:cNvPr id="164882" name="Text Box 19"/>
          <p:cNvSpPr txBox="1">
            <a:spLocks noChangeArrowheads="1"/>
          </p:cNvSpPr>
          <p:nvPr/>
        </p:nvSpPr>
        <p:spPr bwMode="auto">
          <a:xfrm>
            <a:off x="4191000" y="3048000"/>
            <a:ext cx="1441450" cy="641350"/>
          </a:xfrm>
          <a:prstGeom prst="rect">
            <a:avLst/>
          </a:prstGeom>
          <a:noFill/>
          <a:ln w="9525">
            <a:noFill/>
            <a:miter lim="800000"/>
            <a:headEnd/>
            <a:tailEnd/>
          </a:ln>
        </p:spPr>
        <p:txBody>
          <a:bodyPr wrap="none">
            <a:spAutoFit/>
          </a:bodyPr>
          <a:lstStyle/>
          <a:p>
            <a:pPr eaLnBrk="0" hangingPunct="0"/>
            <a:r>
              <a:rPr lang="en-US" altLang="en-US" sz="3600"/>
              <a:t>N</a:t>
            </a:r>
            <a:r>
              <a:rPr lang="en-US" altLang="en-US" sz="3600" baseline="-25000"/>
              <a:t>1 </a:t>
            </a:r>
            <a:r>
              <a:rPr lang="en-US" altLang="en-US" sz="3600"/>
              <a:t>- E</a:t>
            </a:r>
            <a:r>
              <a:rPr lang="en-US" altLang="en-US" sz="3600" baseline="-25000"/>
              <a:t>1</a:t>
            </a:r>
          </a:p>
        </p:txBody>
      </p:sp>
      <p:sp>
        <p:nvSpPr>
          <p:cNvPr id="164883" name="Text Box 21"/>
          <p:cNvSpPr txBox="1">
            <a:spLocks noChangeArrowheads="1"/>
          </p:cNvSpPr>
          <p:nvPr/>
        </p:nvSpPr>
        <p:spPr bwMode="auto">
          <a:xfrm>
            <a:off x="4191000" y="4953000"/>
            <a:ext cx="1441450" cy="641350"/>
          </a:xfrm>
          <a:prstGeom prst="rect">
            <a:avLst/>
          </a:prstGeom>
          <a:noFill/>
          <a:ln w="9525">
            <a:noFill/>
            <a:miter lim="800000"/>
            <a:headEnd/>
            <a:tailEnd/>
          </a:ln>
        </p:spPr>
        <p:txBody>
          <a:bodyPr wrap="none">
            <a:spAutoFit/>
          </a:bodyPr>
          <a:lstStyle/>
          <a:p>
            <a:pPr eaLnBrk="0" hangingPunct="0"/>
            <a:r>
              <a:rPr lang="en-US" altLang="en-US" sz="3600"/>
              <a:t>N</a:t>
            </a:r>
            <a:r>
              <a:rPr lang="en-US" altLang="en-US" sz="3600" baseline="-25000"/>
              <a:t>0 </a:t>
            </a:r>
            <a:r>
              <a:rPr lang="en-US" altLang="en-US" sz="3600"/>
              <a:t>- E</a:t>
            </a:r>
            <a:r>
              <a:rPr lang="en-US" altLang="en-US" sz="3600" baseline="-25000"/>
              <a:t>0</a:t>
            </a:r>
          </a:p>
        </p:txBody>
      </p:sp>
      <p:sp>
        <p:nvSpPr>
          <p:cNvPr id="2" name="Right Brace 1"/>
          <p:cNvSpPr/>
          <p:nvPr/>
        </p:nvSpPr>
        <p:spPr bwMode="auto">
          <a:xfrm>
            <a:off x="6953250" y="3124200"/>
            <a:ext cx="606425" cy="274320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3" name="TextBox 2"/>
          <p:cNvSpPr txBox="1"/>
          <p:nvPr/>
        </p:nvSpPr>
        <p:spPr>
          <a:xfrm>
            <a:off x="7559675" y="4151266"/>
            <a:ext cx="1279525" cy="830997"/>
          </a:xfrm>
          <a:prstGeom prst="rect">
            <a:avLst/>
          </a:prstGeom>
          <a:noFill/>
        </p:spPr>
        <p:txBody>
          <a:bodyPr wrap="square" rtlCol="0">
            <a:spAutoFit/>
          </a:bodyPr>
          <a:lstStyle/>
          <a:p>
            <a:r>
              <a:rPr lang="en-US" dirty="0" smtClean="0"/>
              <a:t>We want this ratio</a:t>
            </a:r>
            <a:endParaRPr lang="en-US" dirty="0"/>
          </a:p>
        </p:txBody>
      </p:sp>
      <p:sp>
        <p:nvSpPr>
          <p:cNvPr id="23" name="Right Brace 22"/>
          <p:cNvSpPr/>
          <p:nvPr/>
        </p:nvSpPr>
        <p:spPr bwMode="auto">
          <a:xfrm>
            <a:off x="5334000" y="3048000"/>
            <a:ext cx="606425" cy="274320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smtClean="0">
              <a:ln>
                <a:noFill/>
              </a:ln>
              <a:solidFill>
                <a:schemeClr val="tx1"/>
              </a:solidFill>
              <a:effectLst/>
              <a:latin typeface="Times New Roman" pitchFamily="18" charset="0"/>
            </a:endParaRPr>
          </a:p>
        </p:txBody>
      </p:sp>
      <p:sp>
        <p:nvSpPr>
          <p:cNvPr id="4" name="TextBox 3"/>
          <p:cNvSpPr txBox="1"/>
          <p:nvPr/>
        </p:nvSpPr>
        <p:spPr>
          <a:xfrm>
            <a:off x="6562725" y="1752600"/>
            <a:ext cx="1819275" cy="830997"/>
          </a:xfrm>
          <a:prstGeom prst="rect">
            <a:avLst/>
          </a:prstGeom>
          <a:noFill/>
        </p:spPr>
        <p:txBody>
          <a:bodyPr wrap="square" rtlCol="0">
            <a:spAutoFit/>
          </a:bodyPr>
          <a:lstStyle/>
          <a:p>
            <a:r>
              <a:rPr lang="en-US" dirty="0" smtClean="0"/>
              <a:t>We can only get this ratio</a:t>
            </a:r>
            <a:endParaRPr lang="en-US" dirty="0"/>
          </a:p>
        </p:txBody>
      </p:sp>
      <p:cxnSp>
        <p:nvCxnSpPr>
          <p:cNvPr id="6" name="Straight Arrow Connector 5"/>
          <p:cNvCxnSpPr>
            <a:endCxn id="23" idx="1"/>
          </p:cNvCxnSpPr>
          <p:nvPr/>
        </p:nvCxnSpPr>
        <p:spPr bwMode="auto">
          <a:xfrm flipH="1">
            <a:off x="5940425" y="2583597"/>
            <a:ext cx="622301" cy="183600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3" name="Rectangle 2"/>
          <p:cNvSpPr>
            <a:spLocks noGrp="1" noChangeArrowheads="1"/>
          </p:cNvSpPr>
          <p:nvPr>
            <p:ph type="title"/>
          </p:nvPr>
        </p:nvSpPr>
        <p:spPr>
          <a:xfrm>
            <a:off x="533400" y="381000"/>
            <a:ext cx="7772400" cy="1143000"/>
          </a:xfrm>
        </p:spPr>
        <p:txBody>
          <a:bodyPr/>
          <a:lstStyle/>
          <a:p>
            <a:r>
              <a:rPr lang="en-US" altLang="en-US" sz="3200" b="1" smtClean="0"/>
              <a:t>Sampling controls after cases identified at the end of a fixed cohort</a:t>
            </a:r>
          </a:p>
        </p:txBody>
      </p:sp>
      <p:sp>
        <p:nvSpPr>
          <p:cNvPr id="166914" name="Rectangle 3"/>
          <p:cNvSpPr>
            <a:spLocks noGrp="1" noChangeArrowheads="1"/>
          </p:cNvSpPr>
          <p:nvPr>
            <p:ph type="body" idx="1"/>
          </p:nvPr>
        </p:nvSpPr>
        <p:spPr>
          <a:xfrm>
            <a:off x="304800" y="1752600"/>
            <a:ext cx="8610600" cy="4114800"/>
          </a:xfrm>
        </p:spPr>
        <p:txBody>
          <a:bodyPr/>
          <a:lstStyle/>
          <a:p>
            <a:r>
              <a:rPr lang="en-US" altLang="en-US" sz="2800" dirty="0" smtClean="0"/>
              <a:t>To estimate the risk ratio, we have E</a:t>
            </a:r>
            <a:r>
              <a:rPr lang="en-US" altLang="en-US" sz="2800" baseline="-25000" dirty="0" smtClean="0"/>
              <a:t>1</a:t>
            </a:r>
            <a:r>
              <a:rPr lang="en-US" altLang="en-US" sz="2800" dirty="0" smtClean="0"/>
              <a:t> / E</a:t>
            </a:r>
            <a:r>
              <a:rPr lang="en-US" altLang="en-US" sz="2800" baseline="-25000" dirty="0" smtClean="0"/>
              <a:t>0</a:t>
            </a:r>
            <a:r>
              <a:rPr lang="en-US" altLang="en-US" sz="2800" dirty="0" smtClean="0"/>
              <a:t>, and we are trying to estimate the ratio of N</a:t>
            </a:r>
            <a:r>
              <a:rPr lang="en-US" altLang="en-US" sz="2800" baseline="-25000" dirty="0" smtClean="0"/>
              <a:t>1</a:t>
            </a:r>
            <a:r>
              <a:rPr lang="en-US" altLang="en-US" sz="2800" dirty="0" smtClean="0"/>
              <a:t> / N</a:t>
            </a:r>
            <a:r>
              <a:rPr lang="en-US" altLang="en-US" sz="2800" baseline="-25000" dirty="0" smtClean="0"/>
              <a:t>0</a:t>
            </a:r>
            <a:endParaRPr lang="en-US" altLang="en-US" sz="2800" dirty="0" smtClean="0"/>
          </a:p>
          <a:p>
            <a:endParaRPr lang="en-US" altLang="en-US" sz="1000" dirty="0" smtClean="0"/>
          </a:p>
          <a:p>
            <a:r>
              <a:rPr lang="en-US" altLang="en-US" sz="2800" dirty="0" smtClean="0"/>
              <a:t>Sampling only non-cases after all cases identified means sampling from  N</a:t>
            </a:r>
            <a:r>
              <a:rPr lang="en-US" altLang="en-US" sz="2800" baseline="-25000" dirty="0" smtClean="0"/>
              <a:t>1</a:t>
            </a:r>
            <a:r>
              <a:rPr lang="en-US" altLang="en-US" sz="2800" dirty="0" smtClean="0"/>
              <a:t>– E</a:t>
            </a:r>
            <a:r>
              <a:rPr lang="en-US" altLang="en-US" sz="2800" baseline="-25000" dirty="0" smtClean="0"/>
              <a:t>1.</a:t>
            </a:r>
            <a:r>
              <a:rPr lang="en-US" altLang="en-US" sz="2800" dirty="0" smtClean="0"/>
              <a:t>(and N</a:t>
            </a:r>
            <a:r>
              <a:rPr lang="en-US" altLang="en-US" sz="2800" baseline="-25000" dirty="0" smtClean="0"/>
              <a:t>0</a:t>
            </a:r>
            <a:r>
              <a:rPr lang="en-US" altLang="en-US" sz="2800" dirty="0" smtClean="0"/>
              <a:t>-E</a:t>
            </a:r>
            <a:r>
              <a:rPr lang="en-US" altLang="en-US" sz="2800" baseline="-25000" dirty="0" smtClean="0"/>
              <a:t>0</a:t>
            </a:r>
            <a:r>
              <a:rPr lang="en-US" altLang="en-US" sz="2800" dirty="0" smtClean="0"/>
              <a:t>)</a:t>
            </a:r>
          </a:p>
          <a:p>
            <a:endParaRPr lang="en-US" altLang="en-US" sz="1000" dirty="0" smtClean="0"/>
          </a:p>
          <a:p>
            <a:r>
              <a:rPr lang="en-US" altLang="en-US" sz="2800" b="1" dirty="0" smtClean="0"/>
              <a:t>If E</a:t>
            </a:r>
            <a:r>
              <a:rPr lang="en-US" altLang="en-US" sz="2800" b="1" baseline="-25000" dirty="0" smtClean="0"/>
              <a:t>1</a:t>
            </a:r>
            <a:r>
              <a:rPr lang="en-US" altLang="en-US" sz="2800" b="1" dirty="0" smtClean="0"/>
              <a:t> is small</a:t>
            </a:r>
            <a:r>
              <a:rPr lang="en-US" altLang="en-US" sz="2800" dirty="0" smtClean="0"/>
              <a:t>, then N</a:t>
            </a:r>
            <a:r>
              <a:rPr lang="en-US" altLang="en-US" sz="2800" baseline="-25000" dirty="0" smtClean="0"/>
              <a:t>1</a:t>
            </a:r>
            <a:r>
              <a:rPr lang="en-US" altLang="en-US" sz="2800" dirty="0" smtClean="0"/>
              <a:t>-E</a:t>
            </a:r>
            <a:r>
              <a:rPr lang="en-US" altLang="en-US" sz="2800" baseline="-25000" dirty="0" smtClean="0"/>
              <a:t>1</a:t>
            </a:r>
            <a:r>
              <a:rPr lang="en-US" altLang="en-US" sz="2800" dirty="0" smtClean="0"/>
              <a:t> is very close to N</a:t>
            </a:r>
            <a:r>
              <a:rPr lang="en-US" altLang="en-US" sz="2800" baseline="-25000" dirty="0" smtClean="0"/>
              <a:t>1</a:t>
            </a:r>
            <a:r>
              <a:rPr lang="en-US" altLang="en-US" sz="2800" dirty="0" smtClean="0"/>
              <a:t> which is what you want.  Likewise, </a:t>
            </a:r>
            <a:r>
              <a:rPr lang="en-US" altLang="en-US" sz="2800" b="1" dirty="0" smtClean="0"/>
              <a:t>if E</a:t>
            </a:r>
            <a:r>
              <a:rPr lang="en-US" altLang="en-US" sz="2800" b="1" baseline="-25000" dirty="0" smtClean="0"/>
              <a:t>0</a:t>
            </a:r>
            <a:r>
              <a:rPr lang="en-US" altLang="en-US" sz="2800" b="1" dirty="0" smtClean="0"/>
              <a:t> is small</a:t>
            </a:r>
            <a:r>
              <a:rPr lang="en-US" altLang="en-US" sz="2800" dirty="0" smtClean="0"/>
              <a:t>, then N</a:t>
            </a:r>
            <a:r>
              <a:rPr lang="en-US" altLang="en-US" sz="2800" baseline="-25000" dirty="0" smtClean="0"/>
              <a:t>0</a:t>
            </a:r>
            <a:r>
              <a:rPr lang="en-US" altLang="en-US" sz="2800" dirty="0" smtClean="0"/>
              <a:t>-E</a:t>
            </a:r>
            <a:r>
              <a:rPr lang="en-US" altLang="en-US" sz="2800" baseline="-25000" dirty="0" smtClean="0"/>
              <a:t>0</a:t>
            </a:r>
            <a:r>
              <a:rPr lang="en-US" altLang="en-US" sz="2800" dirty="0" smtClean="0"/>
              <a:t> closely approximates N</a:t>
            </a:r>
            <a:r>
              <a:rPr lang="en-US" altLang="en-US" sz="2800" baseline="-25000" dirty="0" smtClean="0"/>
              <a:t>0</a:t>
            </a:r>
            <a:r>
              <a:rPr lang="en-US" altLang="en-US" sz="2800" dirty="0" smtClean="0"/>
              <a:t>. </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1" name="Rectangle 2"/>
          <p:cNvSpPr>
            <a:spLocks noGrp="1" noChangeArrowheads="1"/>
          </p:cNvSpPr>
          <p:nvPr>
            <p:ph type="title"/>
          </p:nvPr>
        </p:nvSpPr>
        <p:spPr>
          <a:xfrm>
            <a:off x="685800" y="152400"/>
            <a:ext cx="7924800" cy="1143000"/>
          </a:xfrm>
        </p:spPr>
        <p:txBody>
          <a:bodyPr/>
          <a:lstStyle/>
          <a:p>
            <a:r>
              <a:rPr lang="en-US" altLang="en-US" sz="3200" b="1" smtClean="0"/>
              <a:t>Sampling controls after cases identified at the end of a fixed cohort</a:t>
            </a:r>
            <a:endParaRPr lang="en-US" altLang="en-US" sz="3200" smtClean="0"/>
          </a:p>
        </p:txBody>
      </p:sp>
      <p:sp>
        <p:nvSpPr>
          <p:cNvPr id="168962" name="Rectangle 3"/>
          <p:cNvSpPr>
            <a:spLocks noGrp="1" noChangeArrowheads="1"/>
          </p:cNvSpPr>
          <p:nvPr>
            <p:ph type="body" idx="1"/>
          </p:nvPr>
        </p:nvSpPr>
        <p:spPr>
          <a:xfrm>
            <a:off x="228600" y="1524000"/>
            <a:ext cx="8915400" cy="5334000"/>
          </a:xfrm>
        </p:spPr>
        <p:txBody>
          <a:bodyPr/>
          <a:lstStyle/>
          <a:p>
            <a:r>
              <a:rPr lang="en-US" altLang="en-US" smtClean="0"/>
              <a:t>If controls are selected among those without disease at end of study, the OR approximates risk ratio only with the</a:t>
            </a:r>
          </a:p>
          <a:p>
            <a:pPr>
              <a:buFontTx/>
              <a:buNone/>
            </a:pPr>
            <a:r>
              <a:rPr lang="en-US" altLang="en-US" smtClean="0"/>
              <a:t>   			</a:t>
            </a:r>
            <a:r>
              <a:rPr lang="en-US" altLang="en-US" b="1" smtClean="0"/>
              <a:t>rare disease assumption</a:t>
            </a:r>
          </a:p>
          <a:p>
            <a:endParaRPr lang="en-US" altLang="en-US" b="1" smtClean="0"/>
          </a:p>
          <a:p>
            <a:r>
              <a:rPr lang="en-US" altLang="en-US" smtClean="0"/>
              <a:t>Rare disease assumption: if disease incidence assumed low in unexposed and exposed (&lt;10%),                     				OR </a:t>
            </a:r>
            <a:r>
              <a:rPr lang="en-US" altLang="en-US" smtClean="0">
                <a:sym typeface="Symbol" pitchFamily="18" charset="2"/>
              </a:rPr>
              <a:t></a:t>
            </a:r>
            <a:r>
              <a:rPr lang="en-US" altLang="en-US" smtClean="0"/>
              <a:t>  Risk Ratio</a:t>
            </a:r>
          </a:p>
          <a:p>
            <a:pPr lvl="1"/>
            <a:r>
              <a:rPr lang="en-US" altLang="en-US" smtClean="0"/>
              <a:t>Exposure in controls </a:t>
            </a:r>
            <a:r>
              <a:rPr lang="en-US" altLang="en-US" smtClean="0">
                <a:sym typeface="Symbol" pitchFamily="18" charset="2"/>
              </a:rPr>
              <a:t> exposure in whole cohort</a:t>
            </a:r>
            <a:endParaRPr lang="en-US" altLang="en-US" smtClean="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09" name="Rectangle 2"/>
          <p:cNvSpPr>
            <a:spLocks noGrp="1" noChangeArrowheads="1"/>
          </p:cNvSpPr>
          <p:nvPr>
            <p:ph type="title"/>
          </p:nvPr>
        </p:nvSpPr>
        <p:spPr>
          <a:xfrm>
            <a:off x="0" y="381000"/>
            <a:ext cx="9144000" cy="1143000"/>
          </a:xfrm>
        </p:spPr>
        <p:txBody>
          <a:bodyPr/>
          <a:lstStyle/>
          <a:p>
            <a:r>
              <a:rPr lang="en-US" altLang="en-US" sz="3200" b="1" dirty="0" smtClean="0"/>
              <a:t>Inability to calculate risk ratio if controls sampled from non-cases when outcome is not rare</a:t>
            </a:r>
          </a:p>
        </p:txBody>
      </p:sp>
      <p:graphicFrame>
        <p:nvGraphicFramePr>
          <p:cNvPr id="366595" name="Group 3"/>
          <p:cNvGraphicFramePr>
            <a:graphicFrameLocks noGrp="1"/>
          </p:cNvGraphicFramePr>
          <p:nvPr>
            <p:ph idx="1"/>
          </p:nvPr>
        </p:nvGraphicFramePr>
        <p:xfrm>
          <a:off x="1828800" y="3048000"/>
          <a:ext cx="6324600" cy="2849591"/>
        </p:xfrm>
        <a:graphic>
          <a:graphicData uri="http://schemas.openxmlformats.org/drawingml/2006/table">
            <a:tbl>
              <a:tblPr/>
              <a:tblGrid>
                <a:gridCol w="2590800"/>
                <a:gridCol w="1143000"/>
                <a:gridCol w="1295400"/>
                <a:gridCol w="1295400"/>
              </a:tblGrid>
              <a:tr h="94483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Case</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Non-case</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smtClean="0">
                        <a:ln>
                          <a:noFill/>
                        </a:ln>
                        <a:solidFill>
                          <a:schemeClr val="tx1"/>
                        </a:solidFill>
                        <a:effectLst/>
                        <a:latin typeface="Times New Roman" pitchFamily="18" charset="0"/>
                      </a:endParaRPr>
                    </a:p>
                  </a:txBody>
                  <a:tcPr marT="45713" marB="45713" horzOverflow="overflow">
                    <a:lnL w="28575" cap="flat" cmpd="sng" algn="ctr">
                      <a:solidFill>
                        <a:schemeClr val="tx1"/>
                      </a:solidFill>
                      <a:prstDash val="solid"/>
                      <a:round/>
                      <a:headEnd type="none" w="med" len="med"/>
                      <a:tailEnd type="none" w="med" len="med"/>
                    </a:lnL>
                    <a:lnR cap="flat">
                      <a:noFill/>
                    </a:lnR>
                    <a:lnT cap="flat">
                      <a:noFill/>
                    </a:lnT>
                    <a:lnB>
                      <a:noFill/>
                    </a:lnB>
                    <a:lnTlToBr>
                      <a:noFill/>
                    </a:lnTlToBr>
                    <a:lnBlToTr>
                      <a:noFill/>
                    </a:lnBlToTr>
                    <a:noFill/>
                  </a:tcPr>
                </a:tc>
              </a:tr>
              <a:tr h="533323">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Exposed</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40</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60</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100</a:t>
                      </a:r>
                    </a:p>
                  </a:txBody>
                  <a:tcPr marT="45713" marB="45713" horzOverflow="overflow">
                    <a:lnL w="28575"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68570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Unexposed</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10</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90</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100</a:t>
                      </a:r>
                    </a:p>
                  </a:txBody>
                  <a:tcPr marT="45713" marB="45713" horzOverflow="overflow">
                    <a:lnL w="28575" cap="flat" cmpd="sng" algn="ctr">
                      <a:solidFill>
                        <a:schemeClr val="tx1"/>
                      </a:solidFill>
                      <a:prstDash val="solid"/>
                      <a:round/>
                      <a:headEnd type="none" w="med" len="med"/>
                      <a:tailEnd type="none" w="med" len="med"/>
                    </a:lnL>
                    <a:lnR cap="flat">
                      <a:noFill/>
                    </a:lnR>
                    <a:lnT>
                      <a:noFill/>
                    </a:lnT>
                    <a:lnB>
                      <a:noFill/>
                    </a:lnB>
                    <a:lnTlToBr>
                      <a:noFill/>
                    </a:lnTlToBr>
                    <a:lnBlToTr>
                      <a:noFill/>
                    </a:lnBlToTr>
                    <a:noFill/>
                  </a:tcPr>
                </a:tc>
              </a:tr>
              <a:tr h="685701">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Total</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50</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150</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200</a:t>
                      </a:r>
                    </a:p>
                  </a:txBody>
                  <a:tcPr marT="45713" marB="45713" horzOverflow="overflow">
                    <a:lnL w="28575" cap="flat" cmpd="sng" algn="ctr">
                      <a:solidFill>
                        <a:schemeClr val="tx1"/>
                      </a:solidFill>
                      <a:prstDash val="solid"/>
                      <a:round/>
                      <a:headEnd type="none" w="med" len="med"/>
                      <a:tailEnd type="none" w="med" len="med"/>
                    </a:lnL>
                    <a:lnR cap="flat">
                      <a:noFill/>
                    </a:lnR>
                    <a:lnT>
                      <a:noFill/>
                    </a:lnT>
                    <a:lnB cap="flat">
                      <a:noFill/>
                    </a:lnB>
                    <a:lnTlToBr>
                      <a:noFill/>
                    </a:lnTlToBr>
                    <a:lnBlToTr>
                      <a:noFill/>
                    </a:lnBlToTr>
                    <a:noFill/>
                  </a:tcPr>
                </a:tc>
              </a:tr>
            </a:tbl>
          </a:graphicData>
        </a:graphic>
      </p:graphicFrame>
      <p:sp>
        <p:nvSpPr>
          <p:cNvPr id="171036" name="Text Box 44"/>
          <p:cNvSpPr txBox="1">
            <a:spLocks noChangeArrowheads="1"/>
          </p:cNvSpPr>
          <p:nvPr/>
        </p:nvSpPr>
        <p:spPr bwMode="auto">
          <a:xfrm>
            <a:off x="762000" y="2286000"/>
            <a:ext cx="6781800" cy="523220"/>
          </a:xfrm>
          <a:prstGeom prst="rect">
            <a:avLst/>
          </a:prstGeom>
          <a:noFill/>
          <a:ln w="9525">
            <a:noFill/>
            <a:miter lim="800000"/>
            <a:headEnd/>
            <a:tailEnd/>
          </a:ln>
        </p:spPr>
        <p:txBody>
          <a:bodyPr wrap="square">
            <a:spAutoFit/>
          </a:bodyPr>
          <a:lstStyle/>
          <a:p>
            <a:pPr eaLnBrk="0" hangingPunct="0">
              <a:spcBef>
                <a:spcPct val="50000"/>
              </a:spcBef>
            </a:pPr>
            <a:r>
              <a:rPr lang="en-US" altLang="en-US" sz="2800" dirty="0"/>
              <a:t>In a hypothetical cohort of </a:t>
            </a:r>
            <a:r>
              <a:rPr lang="en-US" altLang="en-US" sz="2800" dirty="0" smtClean="0"/>
              <a:t>200, over 2 years:</a:t>
            </a:r>
            <a:endParaRPr lang="en-US" altLang="en-US" sz="2800" dirty="0"/>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80" name="Rectangle 2"/>
          <p:cNvSpPr>
            <a:spLocks noGrp="1" noChangeArrowheads="1"/>
          </p:cNvSpPr>
          <p:nvPr>
            <p:ph type="title"/>
          </p:nvPr>
        </p:nvSpPr>
        <p:spPr>
          <a:xfrm>
            <a:off x="685800" y="152400"/>
            <a:ext cx="7772400" cy="1143000"/>
          </a:xfrm>
        </p:spPr>
        <p:txBody>
          <a:bodyPr/>
          <a:lstStyle/>
          <a:p>
            <a:r>
              <a:rPr lang="en-US" altLang="en-US" sz="3200" b="1" smtClean="0"/>
              <a:t>Inability to calculate risk ratio if controls sampled from non-cases</a:t>
            </a:r>
          </a:p>
        </p:txBody>
      </p:sp>
      <p:sp>
        <p:nvSpPr>
          <p:cNvPr id="69681" name="Rectangle 3"/>
          <p:cNvSpPr>
            <a:spLocks noGrp="1" noChangeArrowheads="1"/>
          </p:cNvSpPr>
          <p:nvPr>
            <p:ph type="body" sz="half" idx="1"/>
          </p:nvPr>
        </p:nvSpPr>
        <p:spPr>
          <a:xfrm>
            <a:off x="457200" y="1524000"/>
            <a:ext cx="7391400" cy="4800600"/>
          </a:xfrm>
        </p:spPr>
        <p:txBody>
          <a:bodyPr/>
          <a:lstStyle/>
          <a:p>
            <a:r>
              <a:rPr lang="en-US" altLang="en-US" sz="3600" dirty="0" smtClean="0"/>
              <a:t>So in this example:</a:t>
            </a:r>
            <a:r>
              <a:rPr lang="en-US" altLang="en-US" sz="2800" dirty="0" smtClean="0"/>
              <a:t> </a:t>
            </a:r>
          </a:p>
          <a:p>
            <a:endParaRPr lang="en-US" altLang="en-US" sz="2800" dirty="0" smtClean="0"/>
          </a:p>
          <a:p>
            <a:endParaRPr lang="en-US" altLang="en-US" sz="2800" dirty="0" smtClean="0"/>
          </a:p>
          <a:p>
            <a:endParaRPr lang="en-US" altLang="en-US" sz="2800" dirty="0" smtClean="0"/>
          </a:p>
          <a:p>
            <a:r>
              <a:rPr lang="en-US" altLang="en-US" sz="3600" dirty="0" smtClean="0"/>
              <a:t>And:</a:t>
            </a:r>
          </a:p>
          <a:p>
            <a:endParaRPr lang="en-US" altLang="en-US" sz="2800" dirty="0" smtClean="0"/>
          </a:p>
          <a:p>
            <a:endParaRPr lang="en-US" altLang="en-US" sz="2800" dirty="0" smtClean="0"/>
          </a:p>
          <a:p>
            <a:r>
              <a:rPr lang="en-US" altLang="en-US" sz="3600" dirty="0" smtClean="0"/>
              <a:t>True risk ratio = 4.0 over 2 years</a:t>
            </a:r>
          </a:p>
        </p:txBody>
      </p:sp>
      <p:graphicFrame>
        <p:nvGraphicFramePr>
          <p:cNvPr id="69678" name="Object 46"/>
          <p:cNvGraphicFramePr>
            <a:graphicFrameLocks noGrp="1" noChangeAspect="1"/>
          </p:cNvGraphicFramePr>
          <p:nvPr>
            <p:ph sz="quarter" idx="2"/>
          </p:nvPr>
        </p:nvGraphicFramePr>
        <p:xfrm>
          <a:off x="4800600" y="1447800"/>
          <a:ext cx="3048000" cy="1671638"/>
        </p:xfrm>
        <a:graphic>
          <a:graphicData uri="http://schemas.openxmlformats.org/presentationml/2006/ole">
            <mc:AlternateContent xmlns:mc="http://schemas.openxmlformats.org/markup-compatibility/2006">
              <mc:Choice xmlns:v="urn:schemas-microsoft-com:vml" Requires="v">
                <p:oleObj spid="_x0000_s69864" name="Equation" r:id="rId4" imgW="787400" imgH="431800" progId="Equation.3">
                  <p:embed/>
                </p:oleObj>
              </mc:Choice>
              <mc:Fallback>
                <p:oleObj name="Equation" r:id="rId4" imgW="787400" imgH="431800" progId="Equation.3">
                  <p:embed/>
                  <p:pic>
                    <p:nvPicPr>
                      <p:cNvPr id="0" name="Picture 46"/>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800600" y="1447800"/>
                        <a:ext cx="3048000" cy="16716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9679" name="Object 47"/>
          <p:cNvGraphicFramePr>
            <a:graphicFrameLocks noGrp="1" noChangeAspect="1"/>
          </p:cNvGraphicFramePr>
          <p:nvPr>
            <p:ph sz="quarter" idx="3"/>
          </p:nvPr>
        </p:nvGraphicFramePr>
        <p:xfrm>
          <a:off x="2286000" y="3200400"/>
          <a:ext cx="3240088" cy="1668463"/>
        </p:xfrm>
        <a:graphic>
          <a:graphicData uri="http://schemas.openxmlformats.org/presentationml/2006/ole">
            <mc:AlternateContent xmlns:mc="http://schemas.openxmlformats.org/markup-compatibility/2006">
              <mc:Choice xmlns:v="urn:schemas-microsoft-com:vml" Requires="v">
                <p:oleObj spid="_x0000_s69865" name="Equation" r:id="rId6" imgW="837836" imgH="431613" progId="Equation.3">
                  <p:embed/>
                </p:oleObj>
              </mc:Choice>
              <mc:Fallback>
                <p:oleObj name="Equation" r:id="rId6" imgW="837836" imgH="431613" progId="Equation.3">
                  <p:embed/>
                  <p:pic>
                    <p:nvPicPr>
                      <p:cNvPr id="0" name="Picture 47"/>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86000" y="3200400"/>
                        <a:ext cx="3240088" cy="1668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2"/>
          <p:cNvSpPr>
            <a:spLocks noGrp="1" noChangeArrowheads="1"/>
          </p:cNvSpPr>
          <p:nvPr>
            <p:ph type="title"/>
          </p:nvPr>
        </p:nvSpPr>
        <p:spPr>
          <a:xfrm>
            <a:off x="152400" y="228600"/>
            <a:ext cx="8991600" cy="1143000"/>
          </a:xfrm>
        </p:spPr>
        <p:txBody>
          <a:bodyPr/>
          <a:lstStyle/>
          <a:p>
            <a:r>
              <a:rPr lang="en-US" altLang="en-US" sz="3600" b="1" smtClean="0"/>
              <a:t>Measure of Association in </a:t>
            </a:r>
            <a:br>
              <a:rPr lang="en-US" altLang="en-US" sz="3600" b="1" smtClean="0"/>
            </a:br>
            <a:r>
              <a:rPr lang="en-US" altLang="en-US" sz="3600" b="1" smtClean="0"/>
              <a:t>Case-Control Studies</a:t>
            </a:r>
          </a:p>
        </p:txBody>
      </p:sp>
      <p:sp>
        <p:nvSpPr>
          <p:cNvPr id="32770" name="Rectangle 3"/>
          <p:cNvSpPr>
            <a:spLocks noGrp="1" noChangeArrowheads="1"/>
          </p:cNvSpPr>
          <p:nvPr>
            <p:ph type="body" idx="1"/>
          </p:nvPr>
        </p:nvSpPr>
        <p:spPr>
          <a:xfrm>
            <a:off x="152400" y="1524000"/>
            <a:ext cx="8305800" cy="4343400"/>
          </a:xfrm>
        </p:spPr>
        <p:txBody>
          <a:bodyPr/>
          <a:lstStyle/>
          <a:p>
            <a:r>
              <a:rPr lang="en-US" altLang="en-US" smtClean="0"/>
              <a:t>Can’t measure disease occurrence (prevalence, risk, rate, or odds) in case-control design </a:t>
            </a:r>
          </a:p>
          <a:p>
            <a:endParaRPr lang="en-US" altLang="en-US" sz="1400" smtClean="0"/>
          </a:p>
          <a:p>
            <a:r>
              <a:rPr lang="en-US" altLang="en-US" smtClean="0"/>
              <a:t>But we can measure </a:t>
            </a:r>
            <a:r>
              <a:rPr lang="en-US" altLang="en-US" b="1" smtClean="0"/>
              <a:t>odds of exposure in diseased and non-diseased</a:t>
            </a:r>
          </a:p>
          <a:p>
            <a:pPr lvl="1"/>
            <a:r>
              <a:rPr lang="en-US" altLang="en-US" smtClean="0"/>
              <a:t>and hence </a:t>
            </a:r>
            <a:r>
              <a:rPr lang="en-US" altLang="en-US" b="1" smtClean="0"/>
              <a:t>odds ratio </a:t>
            </a:r>
            <a:r>
              <a:rPr lang="en-US" altLang="en-US" smtClean="0"/>
              <a:t>of exposure</a:t>
            </a:r>
          </a:p>
          <a:p>
            <a:pPr lvl="1"/>
            <a:r>
              <a:rPr lang="en-US" altLang="en-US" smtClean="0"/>
              <a:t>not immediately apparent that this is what we want</a:t>
            </a:r>
          </a:p>
          <a:p>
            <a:pPr lvl="1"/>
            <a:r>
              <a:rPr lang="en-US" altLang="en-US" smtClean="0"/>
              <a:t>until we take advantage of mathematical properties of OR to obtain our desired measure</a:t>
            </a:r>
          </a:p>
          <a:p>
            <a:pPr lvl="2"/>
            <a:r>
              <a:rPr lang="en-US" altLang="en-US" sz="2800" smtClean="0"/>
              <a:t>the OR of </a:t>
            </a:r>
            <a:r>
              <a:rPr lang="en-US" altLang="en-US" sz="2800" b="1" smtClean="0"/>
              <a:t>disease</a:t>
            </a:r>
            <a:endParaRPr lang="en-US" altLang="en-US" sz="3200" b="1" smtClean="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5" name="Text Box 2"/>
          <p:cNvSpPr txBox="1">
            <a:spLocks noChangeArrowheads="1"/>
          </p:cNvSpPr>
          <p:nvPr/>
        </p:nvSpPr>
        <p:spPr bwMode="auto">
          <a:xfrm>
            <a:off x="838200" y="228600"/>
            <a:ext cx="7856538" cy="584200"/>
          </a:xfrm>
          <a:prstGeom prst="rect">
            <a:avLst/>
          </a:prstGeom>
          <a:noFill/>
          <a:ln w="9525">
            <a:noFill/>
            <a:miter lim="800000"/>
            <a:headEnd/>
            <a:tailEnd/>
          </a:ln>
        </p:spPr>
        <p:txBody>
          <a:bodyPr wrap="none">
            <a:spAutoFit/>
          </a:bodyPr>
          <a:lstStyle/>
          <a:p>
            <a:pPr eaLnBrk="0" hangingPunct="0"/>
            <a:r>
              <a:rPr lang="en-US" altLang="en-US" sz="3200" b="1"/>
              <a:t>OR using controls from prevalent non-cases</a:t>
            </a:r>
            <a:endParaRPr lang="en-US" altLang="en-US" b="1"/>
          </a:p>
        </p:txBody>
      </p:sp>
      <p:sp>
        <p:nvSpPr>
          <p:cNvPr id="175106" name="Text Box 3"/>
          <p:cNvSpPr txBox="1">
            <a:spLocks noChangeArrowheads="1"/>
          </p:cNvSpPr>
          <p:nvPr/>
        </p:nvSpPr>
        <p:spPr bwMode="auto">
          <a:xfrm>
            <a:off x="5257800" y="1371600"/>
            <a:ext cx="1131888" cy="457200"/>
          </a:xfrm>
          <a:prstGeom prst="rect">
            <a:avLst/>
          </a:prstGeom>
          <a:noFill/>
          <a:ln w="9525">
            <a:noFill/>
            <a:miter lim="800000"/>
            <a:headEnd/>
            <a:tailEnd/>
          </a:ln>
        </p:spPr>
        <p:txBody>
          <a:bodyPr wrap="none">
            <a:spAutoFit/>
          </a:bodyPr>
          <a:lstStyle/>
          <a:p>
            <a:pPr eaLnBrk="0" hangingPunct="0"/>
            <a:r>
              <a:rPr lang="en-US" altLang="en-US"/>
              <a:t>Disease</a:t>
            </a:r>
          </a:p>
        </p:txBody>
      </p:sp>
      <p:sp>
        <p:nvSpPr>
          <p:cNvPr id="175107" name="Text Box 4"/>
          <p:cNvSpPr txBox="1">
            <a:spLocks noChangeArrowheads="1"/>
          </p:cNvSpPr>
          <p:nvPr/>
        </p:nvSpPr>
        <p:spPr bwMode="auto">
          <a:xfrm>
            <a:off x="6705600" y="1371600"/>
            <a:ext cx="1512888" cy="457200"/>
          </a:xfrm>
          <a:prstGeom prst="rect">
            <a:avLst/>
          </a:prstGeom>
          <a:noFill/>
          <a:ln w="9525">
            <a:noFill/>
            <a:miter lim="800000"/>
            <a:headEnd/>
            <a:tailEnd/>
          </a:ln>
        </p:spPr>
        <p:txBody>
          <a:bodyPr wrap="none">
            <a:spAutoFit/>
          </a:bodyPr>
          <a:lstStyle/>
          <a:p>
            <a:pPr eaLnBrk="0" hangingPunct="0"/>
            <a:r>
              <a:rPr lang="en-US" altLang="en-US"/>
              <a:t>No disease</a:t>
            </a:r>
          </a:p>
        </p:txBody>
      </p:sp>
      <p:sp>
        <p:nvSpPr>
          <p:cNvPr id="175108" name="Text Box 5"/>
          <p:cNvSpPr txBox="1">
            <a:spLocks noChangeArrowheads="1"/>
          </p:cNvSpPr>
          <p:nvPr/>
        </p:nvSpPr>
        <p:spPr bwMode="auto">
          <a:xfrm rot="-9771">
            <a:off x="474663" y="1963738"/>
            <a:ext cx="1233487" cy="457200"/>
          </a:xfrm>
          <a:prstGeom prst="rect">
            <a:avLst/>
          </a:prstGeom>
          <a:noFill/>
          <a:ln w="9525">
            <a:noFill/>
            <a:miter lim="800000"/>
            <a:headEnd/>
            <a:tailEnd/>
          </a:ln>
        </p:spPr>
        <p:txBody>
          <a:bodyPr wrap="none">
            <a:spAutoFit/>
          </a:bodyPr>
          <a:lstStyle/>
          <a:p>
            <a:pPr eaLnBrk="0" hangingPunct="0"/>
            <a:r>
              <a:rPr lang="en-US" altLang="en-US"/>
              <a:t>Exposed</a:t>
            </a:r>
          </a:p>
        </p:txBody>
      </p:sp>
      <p:sp>
        <p:nvSpPr>
          <p:cNvPr id="175109" name="Line 6"/>
          <p:cNvSpPr>
            <a:spLocks noChangeShapeType="1"/>
          </p:cNvSpPr>
          <p:nvPr/>
        </p:nvSpPr>
        <p:spPr bwMode="auto">
          <a:xfrm>
            <a:off x="6629400" y="1295400"/>
            <a:ext cx="0" cy="2819400"/>
          </a:xfrm>
          <a:prstGeom prst="line">
            <a:avLst/>
          </a:prstGeom>
          <a:noFill/>
          <a:ln w="9525">
            <a:solidFill>
              <a:schemeClr val="tx1"/>
            </a:solidFill>
            <a:round/>
            <a:headEnd/>
            <a:tailEnd/>
          </a:ln>
        </p:spPr>
        <p:txBody>
          <a:bodyPr wrap="none" anchor="ctr"/>
          <a:lstStyle/>
          <a:p>
            <a:endParaRPr lang="en-US"/>
          </a:p>
        </p:txBody>
      </p:sp>
      <p:sp>
        <p:nvSpPr>
          <p:cNvPr id="175110" name="Line 7"/>
          <p:cNvSpPr>
            <a:spLocks noChangeShapeType="1"/>
          </p:cNvSpPr>
          <p:nvPr/>
        </p:nvSpPr>
        <p:spPr bwMode="auto">
          <a:xfrm>
            <a:off x="533400" y="2667000"/>
            <a:ext cx="7772400" cy="0"/>
          </a:xfrm>
          <a:prstGeom prst="line">
            <a:avLst/>
          </a:prstGeom>
          <a:noFill/>
          <a:ln w="9525">
            <a:solidFill>
              <a:schemeClr val="tx1"/>
            </a:solidFill>
            <a:round/>
            <a:headEnd/>
            <a:tailEnd/>
          </a:ln>
        </p:spPr>
        <p:txBody>
          <a:bodyPr wrap="none" anchor="ctr"/>
          <a:lstStyle/>
          <a:p>
            <a:endParaRPr lang="en-US"/>
          </a:p>
        </p:txBody>
      </p:sp>
      <p:sp>
        <p:nvSpPr>
          <p:cNvPr id="175111" name="Text Box 8"/>
          <p:cNvSpPr txBox="1">
            <a:spLocks noChangeArrowheads="1"/>
          </p:cNvSpPr>
          <p:nvPr/>
        </p:nvSpPr>
        <p:spPr bwMode="auto">
          <a:xfrm>
            <a:off x="5638800" y="1828800"/>
            <a:ext cx="641350" cy="641350"/>
          </a:xfrm>
          <a:prstGeom prst="rect">
            <a:avLst/>
          </a:prstGeom>
          <a:noFill/>
          <a:ln w="9525">
            <a:noFill/>
            <a:miter lim="800000"/>
            <a:headEnd/>
            <a:tailEnd/>
          </a:ln>
        </p:spPr>
        <p:txBody>
          <a:bodyPr wrap="none">
            <a:spAutoFit/>
          </a:bodyPr>
          <a:lstStyle/>
          <a:p>
            <a:pPr eaLnBrk="0" hangingPunct="0"/>
            <a:r>
              <a:rPr lang="en-US" altLang="en-US" sz="3600"/>
              <a:t>40</a:t>
            </a:r>
          </a:p>
        </p:txBody>
      </p:sp>
      <p:sp>
        <p:nvSpPr>
          <p:cNvPr id="175112" name="Rectangle 9"/>
          <p:cNvSpPr>
            <a:spLocks noChangeArrowheads="1"/>
          </p:cNvSpPr>
          <p:nvPr/>
        </p:nvSpPr>
        <p:spPr bwMode="auto">
          <a:xfrm>
            <a:off x="5638800" y="3352800"/>
            <a:ext cx="641350" cy="641350"/>
          </a:xfrm>
          <a:prstGeom prst="rect">
            <a:avLst/>
          </a:prstGeom>
          <a:noFill/>
          <a:ln w="9525">
            <a:noFill/>
            <a:miter lim="800000"/>
            <a:headEnd/>
            <a:tailEnd/>
          </a:ln>
        </p:spPr>
        <p:txBody>
          <a:bodyPr wrap="none">
            <a:spAutoFit/>
          </a:bodyPr>
          <a:lstStyle/>
          <a:p>
            <a:pPr eaLnBrk="0" hangingPunct="0"/>
            <a:r>
              <a:rPr lang="en-US" altLang="en-US" sz="3600"/>
              <a:t>10</a:t>
            </a:r>
          </a:p>
        </p:txBody>
      </p:sp>
      <p:sp>
        <p:nvSpPr>
          <p:cNvPr id="175113" name="Rectangle 10"/>
          <p:cNvSpPr>
            <a:spLocks noChangeArrowheads="1"/>
          </p:cNvSpPr>
          <p:nvPr/>
        </p:nvSpPr>
        <p:spPr bwMode="auto">
          <a:xfrm>
            <a:off x="7239000" y="3352800"/>
            <a:ext cx="641350" cy="641350"/>
          </a:xfrm>
          <a:prstGeom prst="rect">
            <a:avLst/>
          </a:prstGeom>
          <a:noFill/>
          <a:ln w="9525">
            <a:noFill/>
            <a:miter lim="800000"/>
            <a:headEnd/>
            <a:tailEnd/>
          </a:ln>
        </p:spPr>
        <p:txBody>
          <a:bodyPr wrap="none">
            <a:spAutoFit/>
          </a:bodyPr>
          <a:lstStyle/>
          <a:p>
            <a:pPr eaLnBrk="0" hangingPunct="0"/>
            <a:r>
              <a:rPr lang="en-US" altLang="en-US" sz="3600"/>
              <a:t>90</a:t>
            </a:r>
          </a:p>
        </p:txBody>
      </p:sp>
      <p:sp>
        <p:nvSpPr>
          <p:cNvPr id="175114" name="Text Box 11"/>
          <p:cNvSpPr txBox="1">
            <a:spLocks noChangeArrowheads="1"/>
          </p:cNvSpPr>
          <p:nvPr/>
        </p:nvSpPr>
        <p:spPr bwMode="auto">
          <a:xfrm>
            <a:off x="1828800" y="3121025"/>
            <a:ext cx="260350" cy="457200"/>
          </a:xfrm>
          <a:prstGeom prst="rect">
            <a:avLst/>
          </a:prstGeom>
          <a:noFill/>
          <a:ln w="9525">
            <a:noFill/>
            <a:miter lim="800000"/>
            <a:headEnd/>
            <a:tailEnd/>
          </a:ln>
        </p:spPr>
        <p:txBody>
          <a:bodyPr wrap="none">
            <a:spAutoFit/>
          </a:bodyPr>
          <a:lstStyle/>
          <a:p>
            <a:pPr eaLnBrk="0" hangingPunct="0"/>
            <a:r>
              <a:rPr lang="en-US" altLang="en-US"/>
              <a:t> </a:t>
            </a:r>
          </a:p>
        </p:txBody>
      </p:sp>
      <p:sp>
        <p:nvSpPr>
          <p:cNvPr id="175115" name="Rectangle 12"/>
          <p:cNvSpPr>
            <a:spLocks noChangeArrowheads="1"/>
          </p:cNvSpPr>
          <p:nvPr/>
        </p:nvSpPr>
        <p:spPr bwMode="auto">
          <a:xfrm>
            <a:off x="304800" y="3124200"/>
            <a:ext cx="1708150" cy="457200"/>
          </a:xfrm>
          <a:prstGeom prst="rect">
            <a:avLst/>
          </a:prstGeom>
          <a:noFill/>
          <a:ln w="9525">
            <a:noFill/>
            <a:miter lim="800000"/>
            <a:headEnd/>
            <a:tailEnd/>
          </a:ln>
        </p:spPr>
        <p:txBody>
          <a:bodyPr wrap="none">
            <a:spAutoFit/>
          </a:bodyPr>
          <a:lstStyle/>
          <a:p>
            <a:pPr eaLnBrk="0" hangingPunct="0"/>
            <a:r>
              <a:rPr lang="en-US" altLang="en-US"/>
              <a:t>  Unexposed</a:t>
            </a:r>
          </a:p>
        </p:txBody>
      </p:sp>
      <p:sp>
        <p:nvSpPr>
          <p:cNvPr id="175116" name="Rectangle 13"/>
          <p:cNvSpPr>
            <a:spLocks noChangeArrowheads="1"/>
          </p:cNvSpPr>
          <p:nvPr/>
        </p:nvSpPr>
        <p:spPr bwMode="auto">
          <a:xfrm>
            <a:off x="5334000" y="2895600"/>
            <a:ext cx="1131888" cy="457200"/>
          </a:xfrm>
          <a:prstGeom prst="rect">
            <a:avLst/>
          </a:prstGeom>
          <a:noFill/>
          <a:ln w="9525">
            <a:noFill/>
            <a:miter lim="800000"/>
            <a:headEnd/>
            <a:tailEnd/>
          </a:ln>
        </p:spPr>
        <p:txBody>
          <a:bodyPr wrap="none">
            <a:spAutoFit/>
          </a:bodyPr>
          <a:lstStyle/>
          <a:p>
            <a:pPr eaLnBrk="0" hangingPunct="0"/>
            <a:r>
              <a:rPr lang="en-US" altLang="en-US"/>
              <a:t>Disease</a:t>
            </a:r>
          </a:p>
        </p:txBody>
      </p:sp>
      <p:sp>
        <p:nvSpPr>
          <p:cNvPr id="175117" name="Rectangle 14"/>
          <p:cNvSpPr>
            <a:spLocks noChangeArrowheads="1"/>
          </p:cNvSpPr>
          <p:nvPr/>
        </p:nvSpPr>
        <p:spPr bwMode="auto">
          <a:xfrm>
            <a:off x="7239000" y="1905000"/>
            <a:ext cx="641350" cy="641350"/>
          </a:xfrm>
          <a:prstGeom prst="rect">
            <a:avLst/>
          </a:prstGeom>
          <a:noFill/>
          <a:ln w="9525">
            <a:noFill/>
            <a:miter lim="800000"/>
            <a:headEnd/>
            <a:tailEnd/>
          </a:ln>
        </p:spPr>
        <p:txBody>
          <a:bodyPr wrap="none">
            <a:spAutoFit/>
          </a:bodyPr>
          <a:lstStyle/>
          <a:p>
            <a:pPr eaLnBrk="0" hangingPunct="0"/>
            <a:r>
              <a:rPr lang="en-US" altLang="en-US" sz="3600"/>
              <a:t>60</a:t>
            </a:r>
          </a:p>
        </p:txBody>
      </p:sp>
      <p:sp>
        <p:nvSpPr>
          <p:cNvPr id="175118" name="Rectangle 15"/>
          <p:cNvSpPr>
            <a:spLocks noChangeArrowheads="1"/>
          </p:cNvSpPr>
          <p:nvPr/>
        </p:nvSpPr>
        <p:spPr bwMode="auto">
          <a:xfrm>
            <a:off x="6781800" y="2819400"/>
            <a:ext cx="1512888" cy="457200"/>
          </a:xfrm>
          <a:prstGeom prst="rect">
            <a:avLst/>
          </a:prstGeom>
          <a:noFill/>
          <a:ln w="9525">
            <a:noFill/>
            <a:miter lim="800000"/>
            <a:headEnd/>
            <a:tailEnd/>
          </a:ln>
        </p:spPr>
        <p:txBody>
          <a:bodyPr wrap="none">
            <a:spAutoFit/>
          </a:bodyPr>
          <a:lstStyle/>
          <a:p>
            <a:pPr eaLnBrk="0" hangingPunct="0"/>
            <a:r>
              <a:rPr lang="en-US" altLang="en-US"/>
              <a:t>No disease</a:t>
            </a:r>
          </a:p>
        </p:txBody>
      </p:sp>
      <p:sp>
        <p:nvSpPr>
          <p:cNvPr id="175119" name="Rectangle 16"/>
          <p:cNvSpPr>
            <a:spLocks noChangeArrowheads="1"/>
          </p:cNvSpPr>
          <p:nvPr/>
        </p:nvSpPr>
        <p:spPr bwMode="auto">
          <a:xfrm>
            <a:off x="5181600" y="1295400"/>
            <a:ext cx="3124200" cy="2819400"/>
          </a:xfrm>
          <a:prstGeom prst="rect">
            <a:avLst/>
          </a:prstGeom>
          <a:noFill/>
          <a:ln w="9525">
            <a:solidFill>
              <a:schemeClr val="tx1"/>
            </a:solidFill>
            <a:miter lim="800000"/>
            <a:headEnd/>
            <a:tailEnd/>
          </a:ln>
        </p:spPr>
        <p:txBody>
          <a:bodyPr wrap="none" anchor="ctr"/>
          <a:lstStyle/>
          <a:p>
            <a:pPr eaLnBrk="0" hangingPunct="0"/>
            <a:endParaRPr lang="en-US" altLang="en-US"/>
          </a:p>
        </p:txBody>
      </p:sp>
      <p:sp>
        <p:nvSpPr>
          <p:cNvPr id="175120" name="Line 17"/>
          <p:cNvSpPr>
            <a:spLocks noChangeShapeType="1"/>
          </p:cNvSpPr>
          <p:nvPr/>
        </p:nvSpPr>
        <p:spPr bwMode="auto">
          <a:xfrm>
            <a:off x="1752600" y="2209800"/>
            <a:ext cx="3276600" cy="0"/>
          </a:xfrm>
          <a:prstGeom prst="line">
            <a:avLst/>
          </a:prstGeom>
          <a:noFill/>
          <a:ln w="9525">
            <a:solidFill>
              <a:schemeClr val="tx1"/>
            </a:solidFill>
            <a:round/>
            <a:headEnd/>
            <a:tailEnd type="triangle" w="med" len="med"/>
          </a:ln>
        </p:spPr>
        <p:txBody>
          <a:bodyPr wrap="none" anchor="ctr"/>
          <a:lstStyle/>
          <a:p>
            <a:endParaRPr lang="en-US"/>
          </a:p>
        </p:txBody>
      </p:sp>
      <p:sp>
        <p:nvSpPr>
          <p:cNvPr id="175121" name="Line 18"/>
          <p:cNvSpPr>
            <a:spLocks noChangeShapeType="1"/>
          </p:cNvSpPr>
          <p:nvPr/>
        </p:nvSpPr>
        <p:spPr bwMode="auto">
          <a:xfrm>
            <a:off x="2057400" y="3352800"/>
            <a:ext cx="3048000" cy="0"/>
          </a:xfrm>
          <a:prstGeom prst="line">
            <a:avLst/>
          </a:prstGeom>
          <a:noFill/>
          <a:ln w="9525">
            <a:solidFill>
              <a:schemeClr val="tx1"/>
            </a:solidFill>
            <a:round/>
            <a:headEnd/>
            <a:tailEnd type="triangle" w="med" len="med"/>
          </a:ln>
        </p:spPr>
        <p:txBody>
          <a:bodyPr wrap="none" anchor="ctr"/>
          <a:lstStyle/>
          <a:p>
            <a:endParaRPr lang="en-US"/>
          </a:p>
        </p:txBody>
      </p:sp>
      <p:sp>
        <p:nvSpPr>
          <p:cNvPr id="175122" name="Text Box 19"/>
          <p:cNvSpPr txBox="1">
            <a:spLocks noChangeArrowheads="1"/>
          </p:cNvSpPr>
          <p:nvPr/>
        </p:nvSpPr>
        <p:spPr bwMode="auto">
          <a:xfrm>
            <a:off x="3733800" y="2209800"/>
            <a:ext cx="723900" cy="457200"/>
          </a:xfrm>
          <a:prstGeom prst="rect">
            <a:avLst/>
          </a:prstGeom>
          <a:noFill/>
          <a:ln w="9525">
            <a:noFill/>
            <a:miter lim="800000"/>
            <a:headEnd/>
            <a:tailEnd/>
          </a:ln>
        </p:spPr>
        <p:txBody>
          <a:bodyPr wrap="none">
            <a:spAutoFit/>
          </a:bodyPr>
          <a:lstStyle/>
          <a:p>
            <a:pPr eaLnBrk="0" hangingPunct="0"/>
            <a:r>
              <a:rPr lang="en-US" altLang="en-US"/>
              <a:t>time</a:t>
            </a:r>
          </a:p>
        </p:txBody>
      </p:sp>
      <p:sp>
        <p:nvSpPr>
          <p:cNvPr id="175123" name="Text Box 20"/>
          <p:cNvSpPr txBox="1">
            <a:spLocks noChangeArrowheads="1"/>
          </p:cNvSpPr>
          <p:nvPr/>
        </p:nvSpPr>
        <p:spPr bwMode="auto">
          <a:xfrm>
            <a:off x="838200" y="4724400"/>
            <a:ext cx="5257800" cy="641350"/>
          </a:xfrm>
          <a:prstGeom prst="rect">
            <a:avLst/>
          </a:prstGeom>
          <a:noFill/>
          <a:ln w="9525">
            <a:noFill/>
            <a:miter lim="800000"/>
            <a:headEnd/>
            <a:tailEnd/>
          </a:ln>
        </p:spPr>
        <p:txBody>
          <a:bodyPr>
            <a:spAutoFit/>
          </a:bodyPr>
          <a:lstStyle/>
          <a:p>
            <a:pPr eaLnBrk="0" hangingPunct="0"/>
            <a:endParaRPr lang="en-US" altLang="en-US" sz="3600"/>
          </a:p>
        </p:txBody>
      </p:sp>
      <p:sp>
        <p:nvSpPr>
          <p:cNvPr id="175124" name="Text Box 21"/>
          <p:cNvSpPr txBox="1">
            <a:spLocks noChangeArrowheads="1"/>
          </p:cNvSpPr>
          <p:nvPr/>
        </p:nvSpPr>
        <p:spPr bwMode="auto">
          <a:xfrm>
            <a:off x="5486400" y="838200"/>
            <a:ext cx="895350" cy="457200"/>
          </a:xfrm>
          <a:prstGeom prst="rect">
            <a:avLst/>
          </a:prstGeom>
          <a:noFill/>
          <a:ln w="9525">
            <a:noFill/>
            <a:miter lim="800000"/>
            <a:headEnd/>
            <a:tailEnd/>
          </a:ln>
        </p:spPr>
        <p:txBody>
          <a:bodyPr wrap="none">
            <a:spAutoFit/>
          </a:bodyPr>
          <a:lstStyle/>
          <a:p>
            <a:pPr eaLnBrk="0" hangingPunct="0"/>
            <a:r>
              <a:rPr lang="en-US" altLang="en-US"/>
              <a:t>Cases</a:t>
            </a:r>
          </a:p>
        </p:txBody>
      </p:sp>
      <p:sp>
        <p:nvSpPr>
          <p:cNvPr id="175125" name="Text Box 22"/>
          <p:cNvSpPr txBox="1">
            <a:spLocks noChangeArrowheads="1"/>
          </p:cNvSpPr>
          <p:nvPr/>
        </p:nvSpPr>
        <p:spPr bwMode="auto">
          <a:xfrm>
            <a:off x="6934200" y="838200"/>
            <a:ext cx="1454150" cy="457200"/>
          </a:xfrm>
          <a:prstGeom prst="rect">
            <a:avLst/>
          </a:prstGeom>
          <a:noFill/>
          <a:ln w="9525">
            <a:noFill/>
            <a:miter lim="800000"/>
            <a:headEnd/>
            <a:tailEnd/>
          </a:ln>
        </p:spPr>
        <p:txBody>
          <a:bodyPr wrap="none">
            <a:spAutoFit/>
          </a:bodyPr>
          <a:lstStyle/>
          <a:p>
            <a:pPr eaLnBrk="0" hangingPunct="0"/>
            <a:r>
              <a:rPr lang="en-US" altLang="en-US"/>
              <a:t>Non-cases</a:t>
            </a:r>
          </a:p>
        </p:txBody>
      </p:sp>
      <p:sp>
        <p:nvSpPr>
          <p:cNvPr id="175126" name="Text Box 23"/>
          <p:cNvSpPr txBox="1">
            <a:spLocks noChangeArrowheads="1"/>
          </p:cNvSpPr>
          <p:nvPr/>
        </p:nvSpPr>
        <p:spPr bwMode="auto">
          <a:xfrm>
            <a:off x="1828800" y="5181600"/>
            <a:ext cx="184150" cy="457200"/>
          </a:xfrm>
          <a:prstGeom prst="rect">
            <a:avLst/>
          </a:prstGeom>
          <a:noFill/>
          <a:ln w="9525">
            <a:noFill/>
            <a:miter lim="800000"/>
            <a:headEnd/>
            <a:tailEnd/>
          </a:ln>
        </p:spPr>
        <p:txBody>
          <a:bodyPr wrap="none">
            <a:spAutoFit/>
          </a:bodyPr>
          <a:lstStyle/>
          <a:p>
            <a:pPr eaLnBrk="0" hangingPunct="0"/>
            <a:endParaRPr lang="en-US" altLang="en-US"/>
          </a:p>
        </p:txBody>
      </p:sp>
      <p:sp>
        <p:nvSpPr>
          <p:cNvPr id="175127" name="Text Box 24"/>
          <p:cNvSpPr txBox="1">
            <a:spLocks noChangeArrowheads="1"/>
          </p:cNvSpPr>
          <p:nvPr/>
        </p:nvSpPr>
        <p:spPr bwMode="auto">
          <a:xfrm>
            <a:off x="304800" y="4191000"/>
            <a:ext cx="8839200" cy="2465388"/>
          </a:xfrm>
          <a:prstGeom prst="rect">
            <a:avLst/>
          </a:prstGeom>
          <a:noFill/>
          <a:ln w="9525">
            <a:noFill/>
            <a:miter lim="800000"/>
            <a:headEnd/>
            <a:tailEnd/>
          </a:ln>
        </p:spPr>
        <p:txBody>
          <a:bodyPr>
            <a:spAutoFit/>
          </a:bodyPr>
          <a:lstStyle/>
          <a:p>
            <a:pPr eaLnBrk="0" hangingPunct="0"/>
            <a:r>
              <a:rPr lang="en-US" altLang="en-US"/>
              <a:t>Using all prevalent non-cases in cohort, the OR would be:</a:t>
            </a:r>
          </a:p>
          <a:p>
            <a:pPr eaLnBrk="0" hangingPunct="0"/>
            <a:r>
              <a:rPr lang="en-US" altLang="en-US"/>
              <a:t>              </a:t>
            </a:r>
            <a:r>
              <a:rPr lang="en-US" altLang="en-US" b="1"/>
              <a:t>OR = </a:t>
            </a:r>
            <a:r>
              <a:rPr lang="en-US" altLang="en-US" b="1" u="sng"/>
              <a:t>40/10</a:t>
            </a:r>
            <a:r>
              <a:rPr lang="en-US" altLang="en-US" b="1"/>
              <a:t>   = 6.0</a:t>
            </a:r>
          </a:p>
          <a:p>
            <a:pPr eaLnBrk="0" hangingPunct="0"/>
            <a:r>
              <a:rPr lang="en-US" altLang="en-US" b="1"/>
              <a:t>                        60/90 </a:t>
            </a:r>
          </a:p>
          <a:p>
            <a:pPr eaLnBrk="0" hangingPunct="0">
              <a:spcBef>
                <a:spcPct val="20000"/>
              </a:spcBef>
            </a:pPr>
            <a:r>
              <a:rPr lang="en-US" altLang="en-US"/>
              <a:t>A random sample of the non-cases would give the same OR.  </a:t>
            </a:r>
          </a:p>
          <a:p>
            <a:pPr eaLnBrk="0" hangingPunct="0">
              <a:spcBef>
                <a:spcPct val="30000"/>
              </a:spcBef>
            </a:pPr>
            <a:r>
              <a:rPr lang="en-US" altLang="en-US"/>
              <a:t>OR is not an unbiased estimate of risk ratio. In this example, with high incidence of disease, OR also not a close approximation of risk ratio.</a:t>
            </a: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3" name="Text Box 4"/>
          <p:cNvSpPr txBox="1">
            <a:spLocks noChangeArrowheads="1"/>
          </p:cNvSpPr>
          <p:nvPr/>
        </p:nvSpPr>
        <p:spPr bwMode="auto">
          <a:xfrm>
            <a:off x="533400" y="228600"/>
            <a:ext cx="7856538" cy="1077913"/>
          </a:xfrm>
          <a:prstGeom prst="rect">
            <a:avLst/>
          </a:prstGeom>
          <a:noFill/>
          <a:ln w="9525">
            <a:noFill/>
            <a:miter lim="800000"/>
            <a:headEnd/>
            <a:tailEnd/>
          </a:ln>
        </p:spPr>
        <p:txBody>
          <a:bodyPr wrap="none">
            <a:spAutoFit/>
          </a:bodyPr>
          <a:lstStyle/>
          <a:p>
            <a:pPr eaLnBrk="0" hangingPunct="0"/>
            <a:r>
              <a:rPr lang="en-US" altLang="en-US" sz="3200" b="1" dirty="0"/>
              <a:t>OR using controls from prevalent non-cases</a:t>
            </a:r>
          </a:p>
          <a:p>
            <a:pPr eaLnBrk="0" hangingPunct="0"/>
            <a:r>
              <a:rPr lang="en-US" altLang="en-US" sz="3200" b="1" dirty="0"/>
              <a:t>when incidence low </a:t>
            </a:r>
            <a:endParaRPr lang="en-US" altLang="en-US" b="1" dirty="0"/>
          </a:p>
        </p:txBody>
      </p:sp>
      <p:sp>
        <p:nvSpPr>
          <p:cNvPr id="177154" name="Text Box 5"/>
          <p:cNvSpPr txBox="1">
            <a:spLocks noChangeArrowheads="1"/>
          </p:cNvSpPr>
          <p:nvPr/>
        </p:nvSpPr>
        <p:spPr bwMode="auto">
          <a:xfrm>
            <a:off x="5257800" y="1371600"/>
            <a:ext cx="1131888" cy="457200"/>
          </a:xfrm>
          <a:prstGeom prst="rect">
            <a:avLst/>
          </a:prstGeom>
          <a:noFill/>
          <a:ln w="9525">
            <a:noFill/>
            <a:miter lim="800000"/>
            <a:headEnd/>
            <a:tailEnd/>
          </a:ln>
        </p:spPr>
        <p:txBody>
          <a:bodyPr wrap="none">
            <a:spAutoFit/>
          </a:bodyPr>
          <a:lstStyle/>
          <a:p>
            <a:pPr eaLnBrk="0" hangingPunct="0"/>
            <a:r>
              <a:rPr lang="en-US" altLang="en-US"/>
              <a:t>Disease</a:t>
            </a:r>
          </a:p>
        </p:txBody>
      </p:sp>
      <p:sp>
        <p:nvSpPr>
          <p:cNvPr id="177155" name="Text Box 6"/>
          <p:cNvSpPr txBox="1">
            <a:spLocks noChangeArrowheads="1"/>
          </p:cNvSpPr>
          <p:nvPr/>
        </p:nvSpPr>
        <p:spPr bwMode="auto">
          <a:xfrm>
            <a:off x="6705600" y="1371600"/>
            <a:ext cx="1512888" cy="457200"/>
          </a:xfrm>
          <a:prstGeom prst="rect">
            <a:avLst/>
          </a:prstGeom>
          <a:noFill/>
          <a:ln w="9525">
            <a:noFill/>
            <a:miter lim="800000"/>
            <a:headEnd/>
            <a:tailEnd/>
          </a:ln>
        </p:spPr>
        <p:txBody>
          <a:bodyPr wrap="none">
            <a:spAutoFit/>
          </a:bodyPr>
          <a:lstStyle/>
          <a:p>
            <a:pPr eaLnBrk="0" hangingPunct="0"/>
            <a:r>
              <a:rPr lang="en-US" altLang="en-US"/>
              <a:t>No disease</a:t>
            </a:r>
          </a:p>
        </p:txBody>
      </p:sp>
      <p:sp>
        <p:nvSpPr>
          <p:cNvPr id="177156" name="Text Box 7"/>
          <p:cNvSpPr txBox="1">
            <a:spLocks noChangeArrowheads="1"/>
          </p:cNvSpPr>
          <p:nvPr/>
        </p:nvSpPr>
        <p:spPr bwMode="auto">
          <a:xfrm rot="-9771">
            <a:off x="474663" y="1963738"/>
            <a:ext cx="1233487" cy="457200"/>
          </a:xfrm>
          <a:prstGeom prst="rect">
            <a:avLst/>
          </a:prstGeom>
          <a:noFill/>
          <a:ln w="9525">
            <a:noFill/>
            <a:miter lim="800000"/>
            <a:headEnd/>
            <a:tailEnd/>
          </a:ln>
        </p:spPr>
        <p:txBody>
          <a:bodyPr wrap="none">
            <a:spAutoFit/>
          </a:bodyPr>
          <a:lstStyle/>
          <a:p>
            <a:pPr eaLnBrk="0" hangingPunct="0"/>
            <a:r>
              <a:rPr lang="en-US" altLang="en-US"/>
              <a:t>Exposed</a:t>
            </a:r>
          </a:p>
        </p:txBody>
      </p:sp>
      <p:sp>
        <p:nvSpPr>
          <p:cNvPr id="177157" name="Line 8"/>
          <p:cNvSpPr>
            <a:spLocks noChangeShapeType="1"/>
          </p:cNvSpPr>
          <p:nvPr/>
        </p:nvSpPr>
        <p:spPr bwMode="auto">
          <a:xfrm>
            <a:off x="6629400" y="1295400"/>
            <a:ext cx="0" cy="2819400"/>
          </a:xfrm>
          <a:prstGeom prst="line">
            <a:avLst/>
          </a:prstGeom>
          <a:noFill/>
          <a:ln w="9525">
            <a:solidFill>
              <a:schemeClr val="tx1"/>
            </a:solidFill>
            <a:round/>
            <a:headEnd/>
            <a:tailEnd/>
          </a:ln>
        </p:spPr>
        <p:txBody>
          <a:bodyPr wrap="none" anchor="ctr"/>
          <a:lstStyle/>
          <a:p>
            <a:endParaRPr lang="en-US"/>
          </a:p>
        </p:txBody>
      </p:sp>
      <p:sp>
        <p:nvSpPr>
          <p:cNvPr id="177158" name="Line 9"/>
          <p:cNvSpPr>
            <a:spLocks noChangeShapeType="1"/>
          </p:cNvSpPr>
          <p:nvPr/>
        </p:nvSpPr>
        <p:spPr bwMode="auto">
          <a:xfrm>
            <a:off x="533400" y="2667000"/>
            <a:ext cx="7772400" cy="0"/>
          </a:xfrm>
          <a:prstGeom prst="line">
            <a:avLst/>
          </a:prstGeom>
          <a:noFill/>
          <a:ln w="9525">
            <a:solidFill>
              <a:schemeClr val="tx1"/>
            </a:solidFill>
            <a:round/>
            <a:headEnd/>
            <a:tailEnd/>
          </a:ln>
        </p:spPr>
        <p:txBody>
          <a:bodyPr wrap="none" anchor="ctr"/>
          <a:lstStyle/>
          <a:p>
            <a:endParaRPr lang="en-US"/>
          </a:p>
        </p:txBody>
      </p:sp>
      <p:sp>
        <p:nvSpPr>
          <p:cNvPr id="177159" name="Text Box 10"/>
          <p:cNvSpPr txBox="1">
            <a:spLocks noChangeArrowheads="1"/>
          </p:cNvSpPr>
          <p:nvPr/>
        </p:nvSpPr>
        <p:spPr bwMode="auto">
          <a:xfrm>
            <a:off x="5638800" y="1828800"/>
            <a:ext cx="412750" cy="641350"/>
          </a:xfrm>
          <a:prstGeom prst="rect">
            <a:avLst/>
          </a:prstGeom>
          <a:noFill/>
          <a:ln w="9525">
            <a:noFill/>
            <a:miter lim="800000"/>
            <a:headEnd/>
            <a:tailEnd/>
          </a:ln>
        </p:spPr>
        <p:txBody>
          <a:bodyPr wrap="none">
            <a:spAutoFit/>
          </a:bodyPr>
          <a:lstStyle/>
          <a:p>
            <a:pPr eaLnBrk="0" hangingPunct="0"/>
            <a:r>
              <a:rPr lang="en-US" altLang="en-US" sz="3600"/>
              <a:t>4</a:t>
            </a:r>
          </a:p>
        </p:txBody>
      </p:sp>
      <p:sp>
        <p:nvSpPr>
          <p:cNvPr id="177160" name="Rectangle 11"/>
          <p:cNvSpPr>
            <a:spLocks noChangeArrowheads="1"/>
          </p:cNvSpPr>
          <p:nvPr/>
        </p:nvSpPr>
        <p:spPr bwMode="auto">
          <a:xfrm>
            <a:off x="5638800" y="3352800"/>
            <a:ext cx="412750" cy="641350"/>
          </a:xfrm>
          <a:prstGeom prst="rect">
            <a:avLst/>
          </a:prstGeom>
          <a:noFill/>
          <a:ln w="9525">
            <a:noFill/>
            <a:miter lim="800000"/>
            <a:headEnd/>
            <a:tailEnd/>
          </a:ln>
        </p:spPr>
        <p:txBody>
          <a:bodyPr wrap="none">
            <a:spAutoFit/>
          </a:bodyPr>
          <a:lstStyle/>
          <a:p>
            <a:pPr eaLnBrk="0" hangingPunct="0"/>
            <a:r>
              <a:rPr lang="en-US" altLang="en-US" sz="3600"/>
              <a:t>1</a:t>
            </a:r>
          </a:p>
        </p:txBody>
      </p:sp>
      <p:sp>
        <p:nvSpPr>
          <p:cNvPr id="177161" name="Rectangle 12"/>
          <p:cNvSpPr>
            <a:spLocks noChangeArrowheads="1"/>
          </p:cNvSpPr>
          <p:nvPr/>
        </p:nvSpPr>
        <p:spPr bwMode="auto">
          <a:xfrm>
            <a:off x="7239000" y="3352800"/>
            <a:ext cx="641350" cy="641350"/>
          </a:xfrm>
          <a:prstGeom prst="rect">
            <a:avLst/>
          </a:prstGeom>
          <a:noFill/>
          <a:ln w="9525">
            <a:noFill/>
            <a:miter lim="800000"/>
            <a:headEnd/>
            <a:tailEnd/>
          </a:ln>
        </p:spPr>
        <p:txBody>
          <a:bodyPr wrap="none">
            <a:spAutoFit/>
          </a:bodyPr>
          <a:lstStyle/>
          <a:p>
            <a:pPr eaLnBrk="0" hangingPunct="0"/>
            <a:r>
              <a:rPr lang="en-US" altLang="en-US" sz="3600"/>
              <a:t>99</a:t>
            </a:r>
          </a:p>
        </p:txBody>
      </p:sp>
      <p:sp>
        <p:nvSpPr>
          <p:cNvPr id="177162" name="Text Box 13"/>
          <p:cNvSpPr txBox="1">
            <a:spLocks noChangeArrowheads="1"/>
          </p:cNvSpPr>
          <p:nvPr/>
        </p:nvSpPr>
        <p:spPr bwMode="auto">
          <a:xfrm>
            <a:off x="1828800" y="3121025"/>
            <a:ext cx="260350" cy="457200"/>
          </a:xfrm>
          <a:prstGeom prst="rect">
            <a:avLst/>
          </a:prstGeom>
          <a:noFill/>
          <a:ln w="9525">
            <a:noFill/>
            <a:miter lim="800000"/>
            <a:headEnd/>
            <a:tailEnd/>
          </a:ln>
        </p:spPr>
        <p:txBody>
          <a:bodyPr wrap="none">
            <a:spAutoFit/>
          </a:bodyPr>
          <a:lstStyle/>
          <a:p>
            <a:pPr eaLnBrk="0" hangingPunct="0"/>
            <a:r>
              <a:rPr lang="en-US" altLang="en-US"/>
              <a:t> </a:t>
            </a:r>
          </a:p>
        </p:txBody>
      </p:sp>
      <p:sp>
        <p:nvSpPr>
          <p:cNvPr id="177163" name="Rectangle 14"/>
          <p:cNvSpPr>
            <a:spLocks noChangeArrowheads="1"/>
          </p:cNvSpPr>
          <p:nvPr/>
        </p:nvSpPr>
        <p:spPr bwMode="auto">
          <a:xfrm>
            <a:off x="304800" y="3124200"/>
            <a:ext cx="1708150" cy="457200"/>
          </a:xfrm>
          <a:prstGeom prst="rect">
            <a:avLst/>
          </a:prstGeom>
          <a:noFill/>
          <a:ln w="9525">
            <a:noFill/>
            <a:miter lim="800000"/>
            <a:headEnd/>
            <a:tailEnd/>
          </a:ln>
        </p:spPr>
        <p:txBody>
          <a:bodyPr wrap="none">
            <a:spAutoFit/>
          </a:bodyPr>
          <a:lstStyle/>
          <a:p>
            <a:pPr eaLnBrk="0" hangingPunct="0"/>
            <a:r>
              <a:rPr lang="en-US" altLang="en-US"/>
              <a:t>  Unexposed</a:t>
            </a:r>
          </a:p>
        </p:txBody>
      </p:sp>
      <p:sp>
        <p:nvSpPr>
          <p:cNvPr id="177164" name="Rectangle 15"/>
          <p:cNvSpPr>
            <a:spLocks noChangeArrowheads="1"/>
          </p:cNvSpPr>
          <p:nvPr/>
        </p:nvSpPr>
        <p:spPr bwMode="auto">
          <a:xfrm>
            <a:off x="5334000" y="2895600"/>
            <a:ext cx="1131888" cy="457200"/>
          </a:xfrm>
          <a:prstGeom prst="rect">
            <a:avLst/>
          </a:prstGeom>
          <a:noFill/>
          <a:ln w="9525">
            <a:noFill/>
            <a:miter lim="800000"/>
            <a:headEnd/>
            <a:tailEnd/>
          </a:ln>
        </p:spPr>
        <p:txBody>
          <a:bodyPr wrap="none">
            <a:spAutoFit/>
          </a:bodyPr>
          <a:lstStyle/>
          <a:p>
            <a:pPr eaLnBrk="0" hangingPunct="0"/>
            <a:r>
              <a:rPr lang="en-US" altLang="en-US"/>
              <a:t>Disease</a:t>
            </a:r>
          </a:p>
        </p:txBody>
      </p:sp>
      <p:sp>
        <p:nvSpPr>
          <p:cNvPr id="177165" name="Rectangle 16"/>
          <p:cNvSpPr>
            <a:spLocks noChangeArrowheads="1"/>
          </p:cNvSpPr>
          <p:nvPr/>
        </p:nvSpPr>
        <p:spPr bwMode="auto">
          <a:xfrm>
            <a:off x="7239000" y="1905000"/>
            <a:ext cx="641350" cy="641350"/>
          </a:xfrm>
          <a:prstGeom prst="rect">
            <a:avLst/>
          </a:prstGeom>
          <a:noFill/>
          <a:ln w="9525">
            <a:noFill/>
            <a:miter lim="800000"/>
            <a:headEnd/>
            <a:tailEnd/>
          </a:ln>
        </p:spPr>
        <p:txBody>
          <a:bodyPr wrap="none">
            <a:spAutoFit/>
          </a:bodyPr>
          <a:lstStyle/>
          <a:p>
            <a:pPr eaLnBrk="0" hangingPunct="0"/>
            <a:r>
              <a:rPr lang="en-US" altLang="en-US" sz="3600"/>
              <a:t>96</a:t>
            </a:r>
          </a:p>
        </p:txBody>
      </p:sp>
      <p:sp>
        <p:nvSpPr>
          <p:cNvPr id="177166" name="Rectangle 17"/>
          <p:cNvSpPr>
            <a:spLocks noChangeArrowheads="1"/>
          </p:cNvSpPr>
          <p:nvPr/>
        </p:nvSpPr>
        <p:spPr bwMode="auto">
          <a:xfrm>
            <a:off x="6781800" y="2819400"/>
            <a:ext cx="1512888" cy="457200"/>
          </a:xfrm>
          <a:prstGeom prst="rect">
            <a:avLst/>
          </a:prstGeom>
          <a:noFill/>
          <a:ln w="9525">
            <a:noFill/>
            <a:miter lim="800000"/>
            <a:headEnd/>
            <a:tailEnd/>
          </a:ln>
        </p:spPr>
        <p:txBody>
          <a:bodyPr wrap="none">
            <a:spAutoFit/>
          </a:bodyPr>
          <a:lstStyle/>
          <a:p>
            <a:pPr eaLnBrk="0" hangingPunct="0"/>
            <a:r>
              <a:rPr lang="en-US" altLang="en-US"/>
              <a:t>No disease</a:t>
            </a:r>
          </a:p>
        </p:txBody>
      </p:sp>
      <p:sp>
        <p:nvSpPr>
          <p:cNvPr id="177167" name="Rectangle 18"/>
          <p:cNvSpPr>
            <a:spLocks noChangeArrowheads="1"/>
          </p:cNvSpPr>
          <p:nvPr/>
        </p:nvSpPr>
        <p:spPr bwMode="auto">
          <a:xfrm>
            <a:off x="5181600" y="1295400"/>
            <a:ext cx="3124200" cy="2819400"/>
          </a:xfrm>
          <a:prstGeom prst="rect">
            <a:avLst/>
          </a:prstGeom>
          <a:noFill/>
          <a:ln w="9525">
            <a:solidFill>
              <a:schemeClr val="tx1"/>
            </a:solidFill>
            <a:miter lim="800000"/>
            <a:headEnd/>
            <a:tailEnd/>
          </a:ln>
        </p:spPr>
        <p:txBody>
          <a:bodyPr wrap="none" anchor="ctr"/>
          <a:lstStyle/>
          <a:p>
            <a:pPr eaLnBrk="0" hangingPunct="0"/>
            <a:endParaRPr lang="en-US" altLang="en-US"/>
          </a:p>
        </p:txBody>
      </p:sp>
      <p:sp>
        <p:nvSpPr>
          <p:cNvPr id="177168" name="Line 19"/>
          <p:cNvSpPr>
            <a:spLocks noChangeShapeType="1"/>
          </p:cNvSpPr>
          <p:nvPr/>
        </p:nvSpPr>
        <p:spPr bwMode="auto">
          <a:xfrm>
            <a:off x="1752600" y="2209800"/>
            <a:ext cx="3276600" cy="0"/>
          </a:xfrm>
          <a:prstGeom prst="line">
            <a:avLst/>
          </a:prstGeom>
          <a:noFill/>
          <a:ln w="9525">
            <a:solidFill>
              <a:schemeClr val="tx1"/>
            </a:solidFill>
            <a:round/>
            <a:headEnd/>
            <a:tailEnd type="triangle" w="med" len="med"/>
          </a:ln>
        </p:spPr>
        <p:txBody>
          <a:bodyPr wrap="none" anchor="ctr"/>
          <a:lstStyle/>
          <a:p>
            <a:endParaRPr lang="en-US"/>
          </a:p>
        </p:txBody>
      </p:sp>
      <p:sp>
        <p:nvSpPr>
          <p:cNvPr id="177169" name="Line 20"/>
          <p:cNvSpPr>
            <a:spLocks noChangeShapeType="1"/>
          </p:cNvSpPr>
          <p:nvPr/>
        </p:nvSpPr>
        <p:spPr bwMode="auto">
          <a:xfrm>
            <a:off x="2057400" y="3352800"/>
            <a:ext cx="3048000" cy="0"/>
          </a:xfrm>
          <a:prstGeom prst="line">
            <a:avLst/>
          </a:prstGeom>
          <a:noFill/>
          <a:ln w="9525">
            <a:solidFill>
              <a:schemeClr val="tx1"/>
            </a:solidFill>
            <a:round/>
            <a:headEnd/>
            <a:tailEnd type="triangle" w="med" len="med"/>
          </a:ln>
        </p:spPr>
        <p:txBody>
          <a:bodyPr wrap="none" anchor="ctr"/>
          <a:lstStyle/>
          <a:p>
            <a:endParaRPr lang="en-US"/>
          </a:p>
        </p:txBody>
      </p:sp>
      <p:sp>
        <p:nvSpPr>
          <p:cNvPr id="177170" name="Text Box 21"/>
          <p:cNvSpPr txBox="1">
            <a:spLocks noChangeArrowheads="1"/>
          </p:cNvSpPr>
          <p:nvPr/>
        </p:nvSpPr>
        <p:spPr bwMode="auto">
          <a:xfrm>
            <a:off x="3733800" y="2209800"/>
            <a:ext cx="723900" cy="457200"/>
          </a:xfrm>
          <a:prstGeom prst="rect">
            <a:avLst/>
          </a:prstGeom>
          <a:noFill/>
          <a:ln w="9525">
            <a:noFill/>
            <a:miter lim="800000"/>
            <a:headEnd/>
            <a:tailEnd/>
          </a:ln>
        </p:spPr>
        <p:txBody>
          <a:bodyPr wrap="none">
            <a:spAutoFit/>
          </a:bodyPr>
          <a:lstStyle/>
          <a:p>
            <a:pPr eaLnBrk="0" hangingPunct="0"/>
            <a:r>
              <a:rPr lang="en-US" altLang="en-US"/>
              <a:t>time</a:t>
            </a:r>
          </a:p>
        </p:txBody>
      </p:sp>
      <p:sp>
        <p:nvSpPr>
          <p:cNvPr id="177171" name="Text Box 22"/>
          <p:cNvSpPr txBox="1">
            <a:spLocks noChangeArrowheads="1"/>
          </p:cNvSpPr>
          <p:nvPr/>
        </p:nvSpPr>
        <p:spPr bwMode="auto">
          <a:xfrm>
            <a:off x="838200" y="4724400"/>
            <a:ext cx="5257800" cy="641350"/>
          </a:xfrm>
          <a:prstGeom prst="rect">
            <a:avLst/>
          </a:prstGeom>
          <a:noFill/>
          <a:ln w="9525">
            <a:noFill/>
            <a:miter lim="800000"/>
            <a:headEnd/>
            <a:tailEnd/>
          </a:ln>
        </p:spPr>
        <p:txBody>
          <a:bodyPr>
            <a:spAutoFit/>
          </a:bodyPr>
          <a:lstStyle/>
          <a:p>
            <a:pPr eaLnBrk="0" hangingPunct="0"/>
            <a:endParaRPr lang="en-US" altLang="en-US" sz="3600"/>
          </a:p>
        </p:txBody>
      </p:sp>
      <p:sp>
        <p:nvSpPr>
          <p:cNvPr id="177172" name="Text Box 23"/>
          <p:cNvSpPr txBox="1">
            <a:spLocks noChangeArrowheads="1"/>
          </p:cNvSpPr>
          <p:nvPr/>
        </p:nvSpPr>
        <p:spPr bwMode="auto">
          <a:xfrm>
            <a:off x="5486400" y="838200"/>
            <a:ext cx="895350" cy="457200"/>
          </a:xfrm>
          <a:prstGeom prst="rect">
            <a:avLst/>
          </a:prstGeom>
          <a:noFill/>
          <a:ln w="9525">
            <a:noFill/>
            <a:miter lim="800000"/>
            <a:headEnd/>
            <a:tailEnd/>
          </a:ln>
        </p:spPr>
        <p:txBody>
          <a:bodyPr wrap="none">
            <a:spAutoFit/>
          </a:bodyPr>
          <a:lstStyle/>
          <a:p>
            <a:pPr eaLnBrk="0" hangingPunct="0"/>
            <a:r>
              <a:rPr lang="en-US" altLang="en-US"/>
              <a:t>Cases</a:t>
            </a:r>
          </a:p>
        </p:txBody>
      </p:sp>
      <p:sp>
        <p:nvSpPr>
          <p:cNvPr id="177173" name="Text Box 24"/>
          <p:cNvSpPr txBox="1">
            <a:spLocks noChangeArrowheads="1"/>
          </p:cNvSpPr>
          <p:nvPr/>
        </p:nvSpPr>
        <p:spPr bwMode="auto">
          <a:xfrm>
            <a:off x="6934200" y="838200"/>
            <a:ext cx="1454150" cy="457200"/>
          </a:xfrm>
          <a:prstGeom prst="rect">
            <a:avLst/>
          </a:prstGeom>
          <a:noFill/>
          <a:ln w="9525">
            <a:noFill/>
            <a:miter lim="800000"/>
            <a:headEnd/>
            <a:tailEnd/>
          </a:ln>
        </p:spPr>
        <p:txBody>
          <a:bodyPr wrap="none">
            <a:spAutoFit/>
          </a:bodyPr>
          <a:lstStyle/>
          <a:p>
            <a:pPr eaLnBrk="0" hangingPunct="0"/>
            <a:r>
              <a:rPr lang="en-US" altLang="en-US"/>
              <a:t>Non-cases</a:t>
            </a:r>
          </a:p>
        </p:txBody>
      </p:sp>
      <p:sp>
        <p:nvSpPr>
          <p:cNvPr id="177174" name="Text Box 25"/>
          <p:cNvSpPr txBox="1">
            <a:spLocks noChangeArrowheads="1"/>
          </p:cNvSpPr>
          <p:nvPr/>
        </p:nvSpPr>
        <p:spPr bwMode="auto">
          <a:xfrm>
            <a:off x="1828800" y="5181600"/>
            <a:ext cx="184150" cy="457200"/>
          </a:xfrm>
          <a:prstGeom prst="rect">
            <a:avLst/>
          </a:prstGeom>
          <a:noFill/>
          <a:ln w="9525">
            <a:noFill/>
            <a:miter lim="800000"/>
            <a:headEnd/>
            <a:tailEnd/>
          </a:ln>
        </p:spPr>
        <p:txBody>
          <a:bodyPr wrap="none">
            <a:spAutoFit/>
          </a:bodyPr>
          <a:lstStyle/>
          <a:p>
            <a:pPr eaLnBrk="0" hangingPunct="0"/>
            <a:endParaRPr lang="en-US" altLang="en-US"/>
          </a:p>
        </p:txBody>
      </p:sp>
      <p:sp>
        <p:nvSpPr>
          <p:cNvPr id="177175" name="Text Box 26"/>
          <p:cNvSpPr txBox="1">
            <a:spLocks noChangeArrowheads="1"/>
          </p:cNvSpPr>
          <p:nvPr/>
        </p:nvSpPr>
        <p:spPr bwMode="auto">
          <a:xfrm>
            <a:off x="228600" y="5334000"/>
            <a:ext cx="8534400" cy="1917700"/>
          </a:xfrm>
          <a:prstGeom prst="rect">
            <a:avLst/>
          </a:prstGeom>
          <a:noFill/>
          <a:ln w="9525">
            <a:noFill/>
            <a:miter lim="800000"/>
            <a:headEnd/>
            <a:tailEnd/>
          </a:ln>
        </p:spPr>
        <p:txBody>
          <a:bodyPr>
            <a:spAutoFit/>
          </a:bodyPr>
          <a:lstStyle/>
          <a:p>
            <a:pPr eaLnBrk="0" hangingPunct="0"/>
            <a:r>
              <a:rPr lang="en-US" altLang="en-US"/>
              <a:t>A random sample from cells b (60) and d (90) will give a ratio equal to 96/99 and therefore an </a:t>
            </a:r>
            <a:r>
              <a:rPr lang="en-US" altLang="en-US" b="1"/>
              <a:t>OR = 4.13.  With this low incidence of disease, a close approximation to true risk ratio = 4.0 </a:t>
            </a:r>
            <a:r>
              <a:rPr lang="en-US" altLang="en-US"/>
              <a:t>(but not an unbiased estimate).</a:t>
            </a:r>
          </a:p>
          <a:p>
            <a:pPr eaLnBrk="0" hangingPunct="0"/>
            <a:endParaRPr lang="en-US" altLang="en-US"/>
          </a:p>
        </p:txBody>
      </p:sp>
      <p:sp>
        <p:nvSpPr>
          <p:cNvPr id="177176" name="Text Box 27"/>
          <p:cNvSpPr txBox="1">
            <a:spLocks noChangeArrowheads="1"/>
          </p:cNvSpPr>
          <p:nvPr/>
        </p:nvSpPr>
        <p:spPr bwMode="auto">
          <a:xfrm>
            <a:off x="974725" y="4308475"/>
            <a:ext cx="6146800" cy="1187450"/>
          </a:xfrm>
          <a:prstGeom prst="rect">
            <a:avLst/>
          </a:prstGeom>
          <a:noFill/>
          <a:ln w="9525">
            <a:noFill/>
            <a:miter lim="800000"/>
            <a:headEnd/>
            <a:tailEnd/>
          </a:ln>
        </p:spPr>
        <p:txBody>
          <a:bodyPr wrap="none">
            <a:spAutoFit/>
          </a:bodyPr>
          <a:lstStyle/>
          <a:p>
            <a:pPr eaLnBrk="0" hangingPunct="0"/>
            <a:r>
              <a:rPr lang="en-US" altLang="en-US"/>
              <a:t>Using all prevalent non-cases in cohort would be</a:t>
            </a:r>
          </a:p>
          <a:p>
            <a:pPr eaLnBrk="0" hangingPunct="0"/>
            <a:r>
              <a:rPr lang="en-US" altLang="en-US"/>
              <a:t>              </a:t>
            </a:r>
            <a:r>
              <a:rPr lang="en-US" altLang="en-US" b="1"/>
              <a:t>OR = </a:t>
            </a:r>
            <a:r>
              <a:rPr lang="en-US" altLang="en-US" b="1" u="sng"/>
              <a:t>4/1</a:t>
            </a:r>
            <a:r>
              <a:rPr lang="en-US" altLang="en-US" b="1"/>
              <a:t>    = 4.13</a:t>
            </a:r>
          </a:p>
          <a:p>
            <a:pPr eaLnBrk="0" hangingPunct="0"/>
            <a:r>
              <a:rPr lang="en-US" altLang="en-US" b="1"/>
              <a:t>                      96/99</a:t>
            </a: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49" name="Title 1"/>
          <p:cNvSpPr>
            <a:spLocks noGrp="1"/>
          </p:cNvSpPr>
          <p:nvPr>
            <p:ph type="title"/>
          </p:nvPr>
        </p:nvSpPr>
        <p:spPr>
          <a:xfrm>
            <a:off x="685800" y="0"/>
            <a:ext cx="7772400" cy="1143000"/>
          </a:xfrm>
        </p:spPr>
        <p:txBody>
          <a:bodyPr/>
          <a:lstStyle/>
          <a:p>
            <a:r>
              <a:rPr lang="en-US" sz="3600" b="1" dirty="0" smtClean="0"/>
              <a:t>Secondary Study Base</a:t>
            </a:r>
          </a:p>
        </p:txBody>
      </p:sp>
      <p:sp>
        <p:nvSpPr>
          <p:cNvPr id="181250" name="Content Placeholder 2"/>
          <p:cNvSpPr>
            <a:spLocks noGrp="1"/>
          </p:cNvSpPr>
          <p:nvPr>
            <p:ph idx="1"/>
          </p:nvPr>
        </p:nvSpPr>
        <p:spPr>
          <a:xfrm>
            <a:off x="304800" y="1219200"/>
            <a:ext cx="8763000" cy="4114800"/>
          </a:xfrm>
        </p:spPr>
        <p:txBody>
          <a:bodyPr/>
          <a:lstStyle/>
          <a:p>
            <a:pPr>
              <a:buFontTx/>
              <a:buNone/>
            </a:pPr>
            <a:r>
              <a:rPr lang="en-US" dirty="0" smtClean="0"/>
              <a:t>So far today, we’ve looked at case-control designs in context of a primary study base.  Identity of individuals in study base is clearly known. </a:t>
            </a:r>
          </a:p>
          <a:p>
            <a:pPr>
              <a:buFontTx/>
              <a:buNone/>
            </a:pPr>
            <a:endParaRPr lang="en-US" sz="1000" dirty="0" smtClean="0"/>
          </a:p>
          <a:p>
            <a:pPr>
              <a:buFontTx/>
              <a:buNone/>
            </a:pPr>
            <a:r>
              <a:rPr lang="en-US" dirty="0" smtClean="0"/>
              <a:t>Case-control study via a </a:t>
            </a:r>
            <a:r>
              <a:rPr lang="en-US" dirty="0"/>
              <a:t>s</a:t>
            </a:r>
            <a:r>
              <a:rPr lang="en-US" dirty="0" smtClean="0"/>
              <a:t>econdary study base:</a:t>
            </a:r>
          </a:p>
          <a:p>
            <a:r>
              <a:rPr lang="en-US" sz="2800" dirty="0" smtClean="0"/>
              <a:t>Identify incident cases</a:t>
            </a:r>
          </a:p>
          <a:p>
            <a:r>
              <a:rPr lang="en-US" sz="2800" dirty="0" smtClean="0"/>
              <a:t>Then attempt to identify study base that gave rise to cases in order to sample controls</a:t>
            </a:r>
          </a:p>
          <a:p>
            <a:r>
              <a:rPr lang="en-US" sz="2800" dirty="0" smtClean="0"/>
              <a:t>Study base is always a dynamic cohort</a:t>
            </a:r>
          </a:p>
          <a:p>
            <a:r>
              <a:rPr lang="en-US" sz="2800" dirty="0" smtClean="0"/>
              <a:t>Possible to describe conceptually but difficult to identify individual members of that study base in practice.</a:t>
            </a:r>
          </a:p>
          <a:p>
            <a:pPr>
              <a:buFontTx/>
              <a:buNone/>
            </a:pPr>
            <a:endParaRPr lang="en-US" dirty="0" smtClean="0"/>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327" name="AutoShape 3"/>
          <p:cNvSpPr>
            <a:spLocks noChangeArrowheads="1"/>
          </p:cNvSpPr>
          <p:nvPr/>
        </p:nvSpPr>
        <p:spPr bwMode="auto">
          <a:xfrm rot="10800000">
            <a:off x="1524000" y="457200"/>
            <a:ext cx="6248400" cy="685800"/>
          </a:xfrm>
          <a:prstGeom prst="rtTriangle">
            <a:avLst/>
          </a:prstGeom>
          <a:solidFill>
            <a:schemeClr val="bg2">
              <a:lumMod val="40000"/>
              <a:lumOff val="60000"/>
            </a:schemeClr>
          </a:solidFill>
          <a:ln w="9525">
            <a:solidFill>
              <a:schemeClr val="tx1"/>
            </a:solidFill>
            <a:prstDash val="sysDash"/>
            <a:miter lim="800000"/>
            <a:headEnd/>
            <a:tailEnd/>
          </a:ln>
        </p:spPr>
        <p:txBody>
          <a:bodyPr wrap="none" anchor="ctr"/>
          <a:lstStyle/>
          <a:p>
            <a:endParaRPr lang="en-US" sz="1800">
              <a:latin typeface="Calibri" pitchFamily="34" charset="0"/>
            </a:endParaRPr>
          </a:p>
        </p:txBody>
      </p:sp>
      <p:sp>
        <p:nvSpPr>
          <p:cNvPr id="53" name="Rectangle 52"/>
          <p:cNvSpPr/>
          <p:nvPr/>
        </p:nvSpPr>
        <p:spPr>
          <a:xfrm>
            <a:off x="7343955" y="441325"/>
            <a:ext cx="457200" cy="64452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sz="1800"/>
          </a:p>
        </p:txBody>
      </p:sp>
      <p:sp>
        <p:nvSpPr>
          <p:cNvPr id="4" name="Flowchart: Manual Input 3"/>
          <p:cNvSpPr/>
          <p:nvPr/>
        </p:nvSpPr>
        <p:spPr>
          <a:xfrm>
            <a:off x="1524000" y="2133600"/>
            <a:ext cx="5791200" cy="3962400"/>
          </a:xfrm>
          <a:prstGeom prst="flowChartManualInput">
            <a:avLst/>
          </a:prstGeom>
          <a:solidFill>
            <a:schemeClr val="bg1"/>
          </a:solidFill>
          <a:ln>
            <a:solidFill>
              <a:schemeClr val="tx1"/>
            </a:solidFill>
            <a:prstDash val="sysDash"/>
          </a:ln>
          <a:scene3d>
            <a:camera prst="orthographicFront">
              <a:rot lat="0" lon="10799977" rev="0"/>
            </a:camera>
            <a:lightRig rig="threePt" dir="t"/>
          </a:scene3d>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5" name="Rectangle 4"/>
          <p:cNvSpPr/>
          <p:nvPr/>
        </p:nvSpPr>
        <p:spPr>
          <a:xfrm>
            <a:off x="7315200" y="2895600"/>
            <a:ext cx="457200" cy="32004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6" name="Rectangle 5"/>
          <p:cNvSpPr/>
          <p:nvPr/>
        </p:nvSpPr>
        <p:spPr>
          <a:xfrm>
            <a:off x="1066800" y="2133600"/>
            <a:ext cx="457200" cy="3962400"/>
          </a:xfrm>
          <a:prstGeom prst="rect">
            <a:avLst/>
          </a:prstGeom>
          <a:noFill/>
          <a:ln>
            <a:solidFill>
              <a:schemeClr val="tx1"/>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8" name="Straight Arrow Connector 7"/>
          <p:cNvCxnSpPr/>
          <p:nvPr/>
        </p:nvCxnSpPr>
        <p:spPr>
          <a:xfrm flipV="1">
            <a:off x="1905000" y="1828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flipV="1">
            <a:off x="2362200" y="1905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V="1">
            <a:off x="3810000" y="2057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flipV="1">
            <a:off x="4800600" y="22098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5562600" y="22860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6781800" y="2438400"/>
            <a:ext cx="457200" cy="3810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flipV="1">
            <a:off x="7010400" y="2438400"/>
            <a:ext cx="533400" cy="4572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V="1">
            <a:off x="2667000" y="1905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flipV="1">
            <a:off x="4191000" y="21336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flipV="1">
            <a:off x="5105400" y="22860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2" name="Oval 21"/>
          <p:cNvSpPr/>
          <p:nvPr/>
        </p:nvSpPr>
        <p:spPr>
          <a:xfrm>
            <a:off x="3048000" y="1828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4" name="Oval 23"/>
          <p:cNvSpPr/>
          <p:nvPr/>
        </p:nvSpPr>
        <p:spPr>
          <a:xfrm>
            <a:off x="4572000" y="20574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5" name="Oval 24"/>
          <p:cNvSpPr/>
          <p:nvPr/>
        </p:nvSpPr>
        <p:spPr>
          <a:xfrm>
            <a:off x="5486400" y="2209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sp>
        <p:nvSpPr>
          <p:cNvPr id="26" name="Oval 25"/>
          <p:cNvSpPr/>
          <p:nvPr/>
        </p:nvSpPr>
        <p:spPr>
          <a:xfrm>
            <a:off x="6019800" y="14478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5" name="Straight Connector 34"/>
          <p:cNvCxnSpPr/>
          <p:nvPr/>
        </p:nvCxnSpPr>
        <p:spPr>
          <a:xfrm flipV="1">
            <a:off x="3276600" y="1981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83315" name="TextBox 35"/>
          <p:cNvSpPr txBox="1">
            <a:spLocks noChangeArrowheads="1"/>
          </p:cNvSpPr>
          <p:nvPr/>
        </p:nvSpPr>
        <p:spPr bwMode="auto">
          <a:xfrm>
            <a:off x="3465513" y="17526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83316" name="TextBox 45"/>
          <p:cNvSpPr txBox="1">
            <a:spLocks noChangeArrowheads="1"/>
          </p:cNvSpPr>
          <p:nvPr/>
        </p:nvSpPr>
        <p:spPr bwMode="auto">
          <a:xfrm>
            <a:off x="304800" y="892175"/>
            <a:ext cx="3505200" cy="708025"/>
          </a:xfrm>
          <a:prstGeom prst="rect">
            <a:avLst/>
          </a:prstGeom>
          <a:noFill/>
          <a:ln w="9525">
            <a:noFill/>
            <a:miter lim="800000"/>
            <a:headEnd/>
            <a:tailEnd/>
          </a:ln>
        </p:spPr>
        <p:txBody>
          <a:bodyPr>
            <a:spAutoFit/>
          </a:bodyPr>
          <a:lstStyle/>
          <a:p>
            <a:r>
              <a:rPr lang="en-US" sz="2000" b="1"/>
              <a:t>Case Control Design in Secondary Study Base</a:t>
            </a:r>
          </a:p>
        </p:txBody>
      </p:sp>
      <p:sp>
        <p:nvSpPr>
          <p:cNvPr id="29" name="Rectangle 28"/>
          <p:cNvSpPr/>
          <p:nvPr/>
        </p:nvSpPr>
        <p:spPr>
          <a:xfrm>
            <a:off x="7239000" y="1219200"/>
            <a:ext cx="533400" cy="1066800"/>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31" name="Straight Arrow Connector 30"/>
          <p:cNvCxnSpPr>
            <a:stCxn id="22" idx="0"/>
          </p:cNvCxnSpPr>
          <p:nvPr/>
        </p:nvCxnSpPr>
        <p:spPr>
          <a:xfrm>
            <a:off x="3086100" y="1828800"/>
            <a:ext cx="41529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p:nvCxnSpPr>
        <p:spPr>
          <a:xfrm>
            <a:off x="4648200" y="2057400"/>
            <a:ext cx="25908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5562600" y="2209800"/>
            <a:ext cx="1676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3321" name="TextBox 47"/>
          <p:cNvSpPr txBox="1">
            <a:spLocks noChangeArrowheads="1"/>
          </p:cNvSpPr>
          <p:nvPr/>
        </p:nvSpPr>
        <p:spPr bwMode="auto">
          <a:xfrm>
            <a:off x="7848600" y="1905000"/>
            <a:ext cx="714375" cy="369888"/>
          </a:xfrm>
          <a:prstGeom prst="rect">
            <a:avLst/>
          </a:prstGeom>
          <a:noFill/>
          <a:ln w="9525">
            <a:noFill/>
            <a:miter lim="800000"/>
            <a:headEnd/>
            <a:tailEnd/>
          </a:ln>
        </p:spPr>
        <p:txBody>
          <a:bodyPr wrap="none">
            <a:spAutoFit/>
          </a:bodyPr>
          <a:lstStyle/>
          <a:p>
            <a:r>
              <a:rPr lang="en-US" sz="1800">
                <a:latin typeface="Calibri" pitchFamily="34" charset="0"/>
              </a:rPr>
              <a:t>Cases</a:t>
            </a:r>
          </a:p>
        </p:txBody>
      </p:sp>
      <p:cxnSp>
        <p:nvCxnSpPr>
          <p:cNvPr id="183322" name="Shape 49"/>
          <p:cNvCxnSpPr>
            <a:cxnSpLocks noChangeShapeType="1"/>
            <a:endCxn id="183321" idx="0"/>
          </p:cNvCxnSpPr>
          <p:nvPr/>
        </p:nvCxnSpPr>
        <p:spPr bwMode="auto">
          <a:xfrm>
            <a:off x="7772400" y="1600200"/>
            <a:ext cx="433388" cy="304800"/>
          </a:xfrm>
          <a:prstGeom prst="curvedConnector2">
            <a:avLst/>
          </a:prstGeom>
          <a:noFill/>
          <a:ln w="25400" algn="ctr">
            <a:solidFill>
              <a:srgbClr val="4A7EBB"/>
            </a:solidFill>
            <a:round/>
            <a:headEnd/>
            <a:tailEnd type="arrow" w="med" len="med"/>
          </a:ln>
        </p:spPr>
      </p:cxnSp>
      <p:sp>
        <p:nvSpPr>
          <p:cNvPr id="183324" name="TextBox 54"/>
          <p:cNvSpPr txBox="1">
            <a:spLocks noChangeArrowheads="1"/>
          </p:cNvSpPr>
          <p:nvPr/>
        </p:nvSpPr>
        <p:spPr bwMode="auto">
          <a:xfrm>
            <a:off x="7924800" y="6096000"/>
            <a:ext cx="966788" cy="369888"/>
          </a:xfrm>
          <a:prstGeom prst="rect">
            <a:avLst/>
          </a:prstGeom>
          <a:noFill/>
          <a:ln w="9525">
            <a:noFill/>
            <a:miter lim="800000"/>
            <a:headEnd/>
            <a:tailEnd/>
          </a:ln>
        </p:spPr>
        <p:txBody>
          <a:bodyPr wrap="none">
            <a:spAutoFit/>
          </a:bodyPr>
          <a:lstStyle/>
          <a:p>
            <a:r>
              <a:rPr lang="en-US" sz="1800">
                <a:latin typeface="Calibri" pitchFamily="34" charset="0"/>
              </a:rPr>
              <a:t>Controls</a:t>
            </a:r>
          </a:p>
        </p:txBody>
      </p:sp>
      <p:cxnSp>
        <p:nvCxnSpPr>
          <p:cNvPr id="183325" name="Shape 58"/>
          <p:cNvCxnSpPr>
            <a:cxnSpLocks noChangeShapeType="1"/>
          </p:cNvCxnSpPr>
          <p:nvPr/>
        </p:nvCxnSpPr>
        <p:spPr bwMode="auto">
          <a:xfrm flipV="1">
            <a:off x="7599363" y="6302375"/>
            <a:ext cx="325437" cy="20638"/>
          </a:xfrm>
          <a:prstGeom prst="straightConnector1">
            <a:avLst/>
          </a:prstGeom>
          <a:noFill/>
          <a:ln w="25400" algn="ctr">
            <a:solidFill>
              <a:srgbClr val="4A7EBB"/>
            </a:solidFill>
            <a:miter lim="800000"/>
            <a:headEnd/>
            <a:tailEnd type="arrow" w="med" len="med"/>
          </a:ln>
        </p:spPr>
      </p:cxnSp>
      <p:cxnSp>
        <p:nvCxnSpPr>
          <p:cNvPr id="183326" name="Straight Connector 63"/>
          <p:cNvCxnSpPr>
            <a:cxnSpLocks noChangeShapeType="1"/>
          </p:cNvCxnSpPr>
          <p:nvPr/>
        </p:nvCxnSpPr>
        <p:spPr bwMode="auto">
          <a:xfrm>
            <a:off x="7561263" y="6135688"/>
            <a:ext cx="38100" cy="166687"/>
          </a:xfrm>
          <a:prstGeom prst="line">
            <a:avLst/>
          </a:prstGeom>
          <a:noFill/>
          <a:ln w="25400" algn="ctr">
            <a:solidFill>
              <a:srgbClr val="4A7EBB"/>
            </a:solidFill>
            <a:round/>
            <a:headEnd/>
            <a:tailEnd/>
          </a:ln>
        </p:spPr>
      </p:cxnSp>
      <p:cxnSp>
        <p:nvCxnSpPr>
          <p:cNvPr id="183329" name="Straight Connector 80"/>
          <p:cNvCxnSpPr>
            <a:cxnSpLocks noChangeShapeType="1"/>
          </p:cNvCxnSpPr>
          <p:nvPr/>
        </p:nvCxnSpPr>
        <p:spPr bwMode="auto">
          <a:xfrm>
            <a:off x="5715000" y="914400"/>
            <a:ext cx="381000" cy="609600"/>
          </a:xfrm>
          <a:prstGeom prst="line">
            <a:avLst/>
          </a:prstGeom>
          <a:noFill/>
          <a:ln w="19050" algn="ctr">
            <a:solidFill>
              <a:schemeClr val="tx1"/>
            </a:solidFill>
            <a:round/>
            <a:headEnd/>
            <a:tailEnd/>
          </a:ln>
        </p:spPr>
      </p:cxnSp>
      <p:cxnSp>
        <p:nvCxnSpPr>
          <p:cNvPr id="183330" name="Straight Arrow Connector 82"/>
          <p:cNvCxnSpPr>
            <a:cxnSpLocks noChangeShapeType="1"/>
            <a:stCxn id="26" idx="6"/>
          </p:cNvCxnSpPr>
          <p:nvPr/>
        </p:nvCxnSpPr>
        <p:spPr bwMode="auto">
          <a:xfrm>
            <a:off x="6108700" y="1485900"/>
            <a:ext cx="1054100" cy="38100"/>
          </a:xfrm>
          <a:prstGeom prst="straightConnector1">
            <a:avLst/>
          </a:prstGeom>
          <a:noFill/>
          <a:ln w="19050" algn="ctr">
            <a:solidFill>
              <a:schemeClr val="tx1"/>
            </a:solidFill>
            <a:round/>
            <a:headEnd/>
            <a:tailEnd type="arrow" w="med" len="med"/>
          </a:ln>
        </p:spPr>
      </p:cxnSp>
      <p:sp>
        <p:nvSpPr>
          <p:cNvPr id="183331" name="TextBox 84"/>
          <p:cNvSpPr txBox="1">
            <a:spLocks noChangeArrowheads="1"/>
          </p:cNvSpPr>
          <p:nvPr/>
        </p:nvSpPr>
        <p:spPr bwMode="auto">
          <a:xfrm>
            <a:off x="833437" y="228600"/>
            <a:ext cx="1071563" cy="646113"/>
          </a:xfrm>
          <a:prstGeom prst="rect">
            <a:avLst/>
          </a:prstGeom>
          <a:noFill/>
          <a:ln w="9525">
            <a:noFill/>
            <a:miter lim="800000"/>
            <a:headEnd/>
            <a:tailEnd/>
          </a:ln>
        </p:spPr>
        <p:txBody>
          <a:bodyPr wrap="none">
            <a:spAutoFit/>
          </a:bodyPr>
          <a:lstStyle/>
          <a:p>
            <a:r>
              <a:rPr lang="en-US" sz="1800" dirty="0">
                <a:latin typeface="Calibri" pitchFamily="34" charset="0"/>
              </a:rPr>
              <a:t>New</a:t>
            </a:r>
          </a:p>
          <a:p>
            <a:r>
              <a:rPr lang="en-US" sz="1800" dirty="0">
                <a:latin typeface="Calibri" pitchFamily="34" charset="0"/>
              </a:rPr>
              <a:t>members</a:t>
            </a:r>
          </a:p>
        </p:txBody>
      </p:sp>
      <p:sp>
        <p:nvSpPr>
          <p:cNvPr id="183332" name="Text Box 1036"/>
          <p:cNvSpPr txBox="1">
            <a:spLocks noChangeArrowheads="1"/>
          </p:cNvSpPr>
          <p:nvPr/>
        </p:nvSpPr>
        <p:spPr bwMode="auto">
          <a:xfrm>
            <a:off x="214313" y="6091238"/>
            <a:ext cx="6757987" cy="708025"/>
          </a:xfrm>
          <a:prstGeom prst="rect">
            <a:avLst/>
          </a:prstGeom>
          <a:noFill/>
          <a:ln w="9525">
            <a:noFill/>
            <a:miter lim="800000"/>
            <a:headEnd/>
            <a:tailEnd/>
          </a:ln>
        </p:spPr>
        <p:txBody>
          <a:bodyPr anchor="ctr">
            <a:spAutoFit/>
          </a:bodyPr>
          <a:lstStyle/>
          <a:p>
            <a:pPr eaLnBrk="0" hangingPunct="0"/>
            <a:r>
              <a:rPr lang="en-US" altLang="en-US" sz="2000"/>
              <a:t>Selection of controls from secondary study base that gave rise to incident cases</a:t>
            </a:r>
          </a:p>
        </p:txBody>
      </p:sp>
      <p:cxnSp>
        <p:nvCxnSpPr>
          <p:cNvPr id="21" name="Straight Connector 20"/>
          <p:cNvCxnSpPr/>
          <p:nvPr/>
        </p:nvCxnSpPr>
        <p:spPr>
          <a:xfrm flipV="1">
            <a:off x="6248400" y="2362200"/>
            <a:ext cx="381000" cy="3810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Oval 25"/>
          <p:cNvSpPr/>
          <p:nvPr/>
        </p:nvSpPr>
        <p:spPr>
          <a:xfrm>
            <a:off x="6629400" y="2286000"/>
            <a:ext cx="76200" cy="76200"/>
          </a:xfrm>
          <a:prstGeom prst="ellipse">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endParaRPr lang="en-US" sz="1800"/>
          </a:p>
        </p:txBody>
      </p:sp>
      <p:cxnSp>
        <p:nvCxnSpPr>
          <p:cNvPr id="42" name="Straight Arrow Connector 41"/>
          <p:cNvCxnSpPr/>
          <p:nvPr/>
        </p:nvCxnSpPr>
        <p:spPr>
          <a:xfrm>
            <a:off x="6705600" y="2286000"/>
            <a:ext cx="533400"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5" name="Straight Arrow Connector 54"/>
          <p:cNvCxnSpPr/>
          <p:nvPr/>
        </p:nvCxnSpPr>
        <p:spPr>
          <a:xfrm>
            <a:off x="4838700" y="817563"/>
            <a:ext cx="457200" cy="68580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a:off x="3613150" y="685800"/>
            <a:ext cx="393700" cy="45720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183338" name="TextBox 35"/>
          <p:cNvSpPr txBox="1">
            <a:spLocks noChangeArrowheads="1"/>
          </p:cNvSpPr>
          <p:nvPr/>
        </p:nvSpPr>
        <p:spPr bwMode="auto">
          <a:xfrm>
            <a:off x="3903663" y="1003300"/>
            <a:ext cx="420687" cy="369888"/>
          </a:xfrm>
          <a:prstGeom prst="rect">
            <a:avLst/>
          </a:prstGeom>
          <a:noFill/>
          <a:ln w="9525">
            <a:noFill/>
            <a:miter lim="800000"/>
            <a:headEnd/>
            <a:tailEnd/>
          </a:ln>
        </p:spPr>
        <p:txBody>
          <a:bodyPr wrap="none">
            <a:spAutoFit/>
          </a:bodyPr>
          <a:lstStyle/>
          <a:p>
            <a:r>
              <a:rPr lang="en-US" sz="1800">
                <a:latin typeface="Calibri" pitchFamily="34" charset="0"/>
              </a:rPr>
              <a:t>CE</a:t>
            </a:r>
          </a:p>
        </p:txBody>
      </p:sp>
      <p:sp>
        <p:nvSpPr>
          <p:cNvPr id="183339" name="TextBox 2"/>
          <p:cNvSpPr txBox="1">
            <a:spLocks noChangeArrowheads="1"/>
          </p:cNvSpPr>
          <p:nvPr/>
        </p:nvSpPr>
        <p:spPr bwMode="auto">
          <a:xfrm>
            <a:off x="2133600" y="5715000"/>
            <a:ext cx="3810000" cy="369888"/>
          </a:xfrm>
          <a:prstGeom prst="rect">
            <a:avLst/>
          </a:prstGeom>
          <a:noFill/>
          <a:ln w="9525">
            <a:noFill/>
            <a:miter lim="800000"/>
            <a:headEnd/>
            <a:tailEnd/>
          </a:ln>
        </p:spPr>
        <p:txBody>
          <a:bodyPr>
            <a:spAutoFit/>
          </a:bodyPr>
          <a:lstStyle/>
          <a:p>
            <a:pPr eaLnBrk="0" hangingPunct="0"/>
            <a:r>
              <a:rPr lang="en-US" sz="1800">
                <a:latin typeface="Calibri" pitchFamily="34" charset="0"/>
              </a:rPr>
              <a:t>Calendar Time </a:t>
            </a:r>
          </a:p>
        </p:txBody>
      </p:sp>
      <p:cxnSp>
        <p:nvCxnSpPr>
          <p:cNvPr id="58" name="Straight Arrow Connector 57"/>
          <p:cNvCxnSpPr/>
          <p:nvPr/>
        </p:nvCxnSpPr>
        <p:spPr>
          <a:xfrm>
            <a:off x="3657600" y="5943600"/>
            <a:ext cx="8413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83341" name="TextBox 45"/>
          <p:cNvSpPr txBox="1">
            <a:spLocks noChangeArrowheads="1"/>
          </p:cNvSpPr>
          <p:nvPr/>
        </p:nvSpPr>
        <p:spPr bwMode="auto">
          <a:xfrm>
            <a:off x="152400" y="4572000"/>
            <a:ext cx="2819400" cy="369888"/>
          </a:xfrm>
          <a:prstGeom prst="rect">
            <a:avLst/>
          </a:prstGeom>
          <a:noFill/>
          <a:ln w="9525">
            <a:noFill/>
            <a:miter lim="800000"/>
            <a:headEnd/>
            <a:tailEnd/>
          </a:ln>
        </p:spPr>
        <p:txBody>
          <a:bodyPr>
            <a:spAutoFit/>
          </a:bodyPr>
          <a:lstStyle/>
          <a:p>
            <a:pPr eaLnBrk="0" hangingPunct="0"/>
            <a:r>
              <a:rPr lang="en-US" sz="1800">
                <a:latin typeface="Calibri" pitchFamily="34" charset="0"/>
              </a:rPr>
              <a:t>Hypothetical cohort</a:t>
            </a:r>
          </a:p>
        </p:txBody>
      </p:sp>
      <p:sp>
        <p:nvSpPr>
          <p:cNvPr id="47" name="TextBox 46"/>
          <p:cNvSpPr txBox="1">
            <a:spLocks noChangeArrowheads="1"/>
          </p:cNvSpPr>
          <p:nvPr/>
        </p:nvSpPr>
        <p:spPr bwMode="auto">
          <a:xfrm>
            <a:off x="2590800" y="3810000"/>
            <a:ext cx="3276600" cy="461963"/>
          </a:xfrm>
          <a:prstGeom prst="rect">
            <a:avLst/>
          </a:prstGeom>
          <a:noFill/>
          <a:ln w="9525">
            <a:noFill/>
            <a:miter lim="800000"/>
            <a:headEnd/>
            <a:tailEnd/>
          </a:ln>
        </p:spPr>
        <p:txBody>
          <a:bodyPr>
            <a:spAutoFit/>
          </a:bodyPr>
          <a:lstStyle/>
          <a:p>
            <a:pPr eaLnBrk="0" hangingPunct="0"/>
            <a:r>
              <a:rPr lang="en-US"/>
              <a:t>Example in Extra Slides</a:t>
            </a:r>
          </a:p>
        </p:txBody>
      </p:sp>
      <p:sp>
        <p:nvSpPr>
          <p:cNvPr id="48" name="TextBox 54"/>
          <p:cNvSpPr txBox="1">
            <a:spLocks noChangeArrowheads="1"/>
          </p:cNvSpPr>
          <p:nvPr/>
        </p:nvSpPr>
        <p:spPr bwMode="auto">
          <a:xfrm>
            <a:off x="7848600" y="4800600"/>
            <a:ext cx="966788" cy="369888"/>
          </a:xfrm>
          <a:prstGeom prst="rect">
            <a:avLst/>
          </a:prstGeom>
          <a:noFill/>
          <a:ln w="9525">
            <a:noFill/>
            <a:miter lim="800000"/>
            <a:headEnd/>
            <a:tailEnd/>
          </a:ln>
        </p:spPr>
        <p:txBody>
          <a:bodyPr>
            <a:spAutoFit/>
          </a:bodyPr>
          <a:lstStyle/>
          <a:p>
            <a:r>
              <a:rPr lang="en-US" sz="1800" dirty="0">
                <a:solidFill>
                  <a:srgbClr val="FF0000"/>
                </a:solidFill>
                <a:latin typeface="Calibri" pitchFamily="34" charset="0"/>
              </a:rPr>
              <a:t>Controls</a:t>
            </a:r>
          </a:p>
        </p:txBody>
      </p:sp>
      <p:cxnSp>
        <p:nvCxnSpPr>
          <p:cNvPr id="49" name="Shape 36"/>
          <p:cNvCxnSpPr/>
          <p:nvPr/>
        </p:nvCxnSpPr>
        <p:spPr>
          <a:xfrm>
            <a:off x="7848600" y="4572000"/>
            <a:ext cx="433388" cy="304800"/>
          </a:xfrm>
          <a:prstGeom prst="curvedConnector2">
            <a:avLst/>
          </a:prstGeom>
          <a:ln>
            <a:tailEnd type="arrow"/>
          </a:ln>
        </p:spPr>
        <p:style>
          <a:lnRef idx="1">
            <a:schemeClr val="accent1"/>
          </a:lnRef>
          <a:fillRef idx="0">
            <a:schemeClr val="accent1"/>
          </a:fillRef>
          <a:effectRef idx="0">
            <a:schemeClr val="accent1"/>
          </a:effectRef>
          <a:fontRef idx="minor">
            <a:schemeClr val="tx1"/>
          </a:fontRef>
        </p:style>
      </p:cxnSp>
      <p:sp>
        <p:nvSpPr>
          <p:cNvPr id="50" name="Rectangle 49"/>
          <p:cNvSpPr>
            <a:spLocks noChangeArrowheads="1"/>
          </p:cNvSpPr>
          <p:nvPr/>
        </p:nvSpPr>
        <p:spPr bwMode="auto">
          <a:xfrm>
            <a:off x="7429500" y="3886200"/>
            <a:ext cx="228600" cy="1219200"/>
          </a:xfrm>
          <a:prstGeom prst="rect">
            <a:avLst/>
          </a:prstGeom>
          <a:solidFill>
            <a:srgbClr val="FF0000"/>
          </a:solidFill>
          <a:ln w="25400" algn="ctr">
            <a:solidFill>
              <a:srgbClr val="FF0000"/>
            </a:solidFill>
            <a:miter lim="800000"/>
            <a:headEnd/>
            <a:tailEnd/>
          </a:ln>
        </p:spPr>
        <p:txBody>
          <a:bodyPr anchor="ctr"/>
          <a:lstStyle/>
          <a:p>
            <a:pPr algn="ctr" fontAlgn="auto">
              <a:spcBef>
                <a:spcPts val="0"/>
              </a:spcBef>
              <a:spcAft>
                <a:spcPts val="0"/>
              </a:spcAft>
              <a:defRPr/>
            </a:pPr>
            <a:endParaRPr lang="en-US" sz="1800">
              <a:solidFill>
                <a:schemeClr val="lt1"/>
              </a:solidFill>
              <a:latin typeface="+mn-lt"/>
            </a:endParaRPr>
          </a:p>
        </p:txBody>
      </p:sp>
      <p:sp>
        <p:nvSpPr>
          <p:cNvPr id="51" name="Text Box 44"/>
          <p:cNvSpPr txBox="1">
            <a:spLocks noChangeArrowheads="1"/>
          </p:cNvSpPr>
          <p:nvPr/>
        </p:nvSpPr>
        <p:spPr bwMode="auto">
          <a:xfrm>
            <a:off x="7421562" y="701675"/>
            <a:ext cx="244475" cy="184150"/>
          </a:xfrm>
          <a:prstGeom prst="rect">
            <a:avLst/>
          </a:prstGeom>
          <a:solidFill>
            <a:srgbClr val="FF0000"/>
          </a:solidFill>
          <a:ln w="9525">
            <a:noFill/>
            <a:miter lim="800000"/>
            <a:headEnd/>
            <a:tailEnd/>
          </a:ln>
        </p:spPr>
        <p:txBody>
          <a:bodyPr>
            <a:spAutoFit/>
          </a:bodyPr>
          <a:lstStyle/>
          <a:p>
            <a:pPr>
              <a:spcBef>
                <a:spcPct val="50000"/>
              </a:spcBef>
            </a:pPr>
            <a:endParaRPr lang="en-US" sz="600" i="1"/>
          </a:p>
        </p:txBody>
      </p:sp>
      <p:cxnSp>
        <p:nvCxnSpPr>
          <p:cNvPr id="52" name="Straight Arrow Connector 51"/>
          <p:cNvCxnSpPr/>
          <p:nvPr/>
        </p:nvCxnSpPr>
        <p:spPr>
          <a:xfrm>
            <a:off x="7645280" y="736061"/>
            <a:ext cx="686714" cy="3988339"/>
          </a:xfrm>
          <a:prstGeom prst="straightConnector1">
            <a:avLst/>
          </a:prstGeom>
          <a:ln w="19050">
            <a:solidFill>
              <a:schemeClr val="accent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5" name="Rectangle 2"/>
          <p:cNvSpPr>
            <a:spLocks noGrp="1" noChangeArrowheads="1"/>
          </p:cNvSpPr>
          <p:nvPr>
            <p:ph type="title"/>
          </p:nvPr>
        </p:nvSpPr>
        <p:spPr>
          <a:xfrm>
            <a:off x="304800" y="-76200"/>
            <a:ext cx="8534400" cy="1143000"/>
          </a:xfrm>
        </p:spPr>
        <p:txBody>
          <a:bodyPr/>
          <a:lstStyle/>
          <a:p>
            <a:r>
              <a:rPr lang="en-US" altLang="en-US" sz="3200" b="1" smtClean="0"/>
              <a:t>What the OR in a case-control study estimates</a:t>
            </a:r>
          </a:p>
        </p:txBody>
      </p:sp>
      <p:sp>
        <p:nvSpPr>
          <p:cNvPr id="185346" name="Rectangle 3"/>
          <p:cNvSpPr>
            <a:spLocks noGrp="1" noChangeArrowheads="1"/>
          </p:cNvSpPr>
          <p:nvPr>
            <p:ph type="body" sz="half" idx="1"/>
          </p:nvPr>
        </p:nvSpPr>
        <p:spPr>
          <a:xfrm>
            <a:off x="762000" y="685800"/>
            <a:ext cx="7848600" cy="533400"/>
          </a:xfrm>
        </p:spPr>
        <p:txBody>
          <a:bodyPr/>
          <a:lstStyle/>
          <a:p>
            <a:pPr>
              <a:buFontTx/>
              <a:buNone/>
            </a:pPr>
            <a:r>
              <a:rPr lang="en-US" altLang="en-US" sz="2800" smtClean="0"/>
              <a:t>Depends on underlying cohort and control sampling</a:t>
            </a:r>
          </a:p>
          <a:p>
            <a:endParaRPr lang="en-US" altLang="en-US" sz="2800" smtClean="0"/>
          </a:p>
        </p:txBody>
      </p:sp>
      <p:graphicFrame>
        <p:nvGraphicFramePr>
          <p:cNvPr id="244773" name="Group 37"/>
          <p:cNvGraphicFramePr>
            <a:graphicFrameLocks noGrp="1"/>
          </p:cNvGraphicFramePr>
          <p:nvPr>
            <p:ph sz="half" idx="2"/>
            <p:extLst>
              <p:ext uri="{D42A27DB-BD31-4B8C-83A1-F6EECF244321}">
                <p14:modId xmlns:p14="http://schemas.microsoft.com/office/powerpoint/2010/main" val="3759187905"/>
              </p:ext>
            </p:extLst>
          </p:nvPr>
        </p:nvGraphicFramePr>
        <p:xfrm>
          <a:off x="381000" y="1524000"/>
          <a:ext cx="8458200" cy="4873700"/>
        </p:xfrm>
        <a:graphic>
          <a:graphicData uri="http://schemas.openxmlformats.org/drawingml/2006/table">
            <a:tbl>
              <a:tblPr/>
              <a:tblGrid>
                <a:gridCol w="1295400"/>
                <a:gridCol w="4800600"/>
                <a:gridCol w="2362200"/>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Control Sampling Scheme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86142">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Fixed</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everyone at time zero (baseline)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“case-cohort”</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risk ratio</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(and hazard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794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Random sample of non-cases each time a case occurs</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 “incidence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Unbiased estimate of rate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9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non-cases after cases have been identified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 “prevalent control”, “cumulative”, “epidemic”, “exclusive”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If disease incidence low:  Approximation of risk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3" name="Rectangle 2"/>
          <p:cNvSpPr>
            <a:spLocks noGrp="1" noChangeArrowheads="1"/>
          </p:cNvSpPr>
          <p:nvPr>
            <p:ph type="title"/>
          </p:nvPr>
        </p:nvSpPr>
        <p:spPr>
          <a:xfrm>
            <a:off x="304800" y="-76200"/>
            <a:ext cx="8534400" cy="1143000"/>
          </a:xfrm>
        </p:spPr>
        <p:txBody>
          <a:bodyPr/>
          <a:lstStyle/>
          <a:p>
            <a:r>
              <a:rPr lang="en-US" altLang="en-US" sz="3200" b="1" smtClean="0"/>
              <a:t>Regression models available</a:t>
            </a:r>
          </a:p>
        </p:txBody>
      </p:sp>
      <p:sp>
        <p:nvSpPr>
          <p:cNvPr id="187394" name="Rectangle 3"/>
          <p:cNvSpPr>
            <a:spLocks noGrp="1" noChangeArrowheads="1"/>
          </p:cNvSpPr>
          <p:nvPr>
            <p:ph type="body" sz="half" idx="1"/>
          </p:nvPr>
        </p:nvSpPr>
        <p:spPr>
          <a:xfrm>
            <a:off x="762000" y="685800"/>
            <a:ext cx="7848600" cy="533400"/>
          </a:xfrm>
        </p:spPr>
        <p:txBody>
          <a:bodyPr/>
          <a:lstStyle/>
          <a:p>
            <a:pPr>
              <a:buFontTx/>
              <a:buNone/>
            </a:pPr>
            <a:r>
              <a:rPr lang="en-US" altLang="en-US" sz="2800" smtClean="0"/>
              <a:t>Depends on underlying cohort and control sampling</a:t>
            </a:r>
          </a:p>
          <a:p>
            <a:endParaRPr lang="en-US" altLang="en-US" sz="2800" smtClean="0"/>
          </a:p>
        </p:txBody>
      </p:sp>
      <p:graphicFrame>
        <p:nvGraphicFramePr>
          <p:cNvPr id="244773" name="Group 37"/>
          <p:cNvGraphicFramePr>
            <a:graphicFrameLocks noGrp="1"/>
          </p:cNvGraphicFramePr>
          <p:nvPr>
            <p:ph sz="half" idx="2"/>
          </p:nvPr>
        </p:nvGraphicFramePr>
        <p:xfrm>
          <a:off x="381000" y="1524000"/>
          <a:ext cx="8458200" cy="4873700"/>
        </p:xfrm>
        <a:graphic>
          <a:graphicData uri="http://schemas.openxmlformats.org/drawingml/2006/table">
            <a:tbl>
              <a:tblPr/>
              <a:tblGrid>
                <a:gridCol w="1295400"/>
                <a:gridCol w="4800600"/>
                <a:gridCol w="2362200"/>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Control Sampling Scheme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Regression model</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286142">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Fixed</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everyone at time zero (baseline)</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“case-cohort”</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Proportional hazards (modified)</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4794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Random sample of non-cases each time a case occurs</a:t>
                      </a:r>
                    </a:p>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 “incidence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Conditional logistic regression</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2289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2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Random sample of non-cases after cases have been identified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0" i="0" u="none" strike="noStrike" cap="none" normalizeH="0" baseline="0" dirty="0" smtClean="0">
                          <a:ln>
                            <a:noFill/>
                          </a:ln>
                          <a:solidFill>
                            <a:schemeClr val="tx1"/>
                          </a:solidFill>
                          <a:effectLst/>
                          <a:latin typeface="Times New Roman" pitchFamily="18" charset="0"/>
                        </a:rPr>
                        <a:t> “prevalent control”, “cumulative”, “epidemic”, “exclusive”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defRPr/>
                      </a:pPr>
                      <a:r>
                        <a:rPr kumimoji="0" lang="en-US" sz="2200" b="0" i="0" u="none" strike="noStrike" cap="none" normalizeH="0" baseline="0" dirty="0" smtClean="0">
                          <a:ln>
                            <a:noFill/>
                          </a:ln>
                          <a:solidFill>
                            <a:schemeClr val="tx1"/>
                          </a:solidFill>
                          <a:effectLst/>
                          <a:latin typeface="Times New Roman" pitchFamily="18" charset="0"/>
                        </a:rPr>
                        <a:t>Logistic regression</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1" name="Rectangle 2"/>
          <p:cNvSpPr>
            <a:spLocks noGrp="1" noChangeArrowheads="1"/>
          </p:cNvSpPr>
          <p:nvPr>
            <p:ph type="title"/>
          </p:nvPr>
        </p:nvSpPr>
        <p:spPr>
          <a:xfrm>
            <a:off x="304800" y="-228600"/>
            <a:ext cx="8534400" cy="1143000"/>
          </a:xfrm>
        </p:spPr>
        <p:txBody>
          <a:bodyPr/>
          <a:lstStyle/>
          <a:p>
            <a:r>
              <a:rPr lang="en-US" altLang="en-US" sz="3200" b="1" smtClean="0"/>
              <a:t>What the OR in a case-control study estimates</a:t>
            </a:r>
          </a:p>
        </p:txBody>
      </p:sp>
      <p:sp>
        <p:nvSpPr>
          <p:cNvPr id="189442" name="Rectangle 3"/>
          <p:cNvSpPr>
            <a:spLocks noGrp="1" noChangeArrowheads="1"/>
          </p:cNvSpPr>
          <p:nvPr>
            <p:ph type="body" sz="half" idx="1"/>
          </p:nvPr>
        </p:nvSpPr>
        <p:spPr>
          <a:xfrm>
            <a:off x="762000" y="457200"/>
            <a:ext cx="7848600" cy="533400"/>
          </a:xfrm>
        </p:spPr>
        <p:txBody>
          <a:bodyPr/>
          <a:lstStyle/>
          <a:p>
            <a:pPr>
              <a:buFontTx/>
              <a:buNone/>
            </a:pPr>
            <a:r>
              <a:rPr lang="en-US" altLang="en-US" sz="2800" smtClean="0"/>
              <a:t>Depends on underlying cohort and control sampling</a:t>
            </a:r>
          </a:p>
          <a:p>
            <a:endParaRPr lang="en-US" altLang="en-US" sz="2800" smtClean="0"/>
          </a:p>
        </p:txBody>
      </p:sp>
      <p:graphicFrame>
        <p:nvGraphicFramePr>
          <p:cNvPr id="244773" name="Group 37"/>
          <p:cNvGraphicFramePr>
            <a:graphicFrameLocks noGrp="1"/>
          </p:cNvGraphicFramePr>
          <p:nvPr>
            <p:ph sz="half" idx="2"/>
            <p:extLst>
              <p:ext uri="{D42A27DB-BD31-4B8C-83A1-F6EECF244321}">
                <p14:modId xmlns:p14="http://schemas.microsoft.com/office/powerpoint/2010/main" val="3726979893"/>
              </p:ext>
            </p:extLst>
          </p:nvPr>
        </p:nvGraphicFramePr>
        <p:xfrm>
          <a:off x="381000" y="1082675"/>
          <a:ext cx="8458201" cy="5821576"/>
        </p:xfrm>
        <a:graphic>
          <a:graphicData uri="http://schemas.openxmlformats.org/drawingml/2006/table">
            <a:tbl>
              <a:tblPr/>
              <a:tblGrid>
                <a:gridCol w="1066800"/>
                <a:gridCol w="2514600"/>
                <a:gridCol w="2438400"/>
                <a:gridCol w="2438401"/>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Control Sampling</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Assumption Regarding Exposure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919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Dynamic</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Each time a case occurs </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None</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40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midpoint of case accumulation period</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 or changing linearly over time</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Changing in a non-linear, unknown way: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err="1" smtClean="0">
                          <a:ln>
                            <a:noFill/>
                          </a:ln>
                          <a:solidFill>
                            <a:schemeClr val="tx1"/>
                          </a:solidFill>
                          <a:effectLst/>
                          <a:latin typeface="Times New Roman" pitchFamily="18" charset="0"/>
                        </a:rPr>
                        <a:t>Uninterpretable</a:t>
                      </a:r>
                      <a:r>
                        <a:rPr kumimoji="0" lang="en-US" sz="2000" b="0" i="0" u="none" strike="noStrike" cap="none" normalizeH="0" baseline="0" dirty="0" smtClean="0">
                          <a:ln>
                            <a:noFill/>
                          </a:ln>
                          <a:solidFill>
                            <a:schemeClr val="tx1"/>
                          </a:solidFill>
                          <a:effectLst/>
                          <a:latin typeface="Times New Roman" pitchFamily="18" charset="0"/>
                        </a:rPr>
                        <a:t> odds ratio </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239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any point, including after all cases identified</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“prevalent/cumulative epidemic/exclusive”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Not at steady state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Unbiased estimate of rate ratio </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err="1" smtClean="0">
                          <a:ln>
                            <a:noFill/>
                          </a:ln>
                          <a:solidFill>
                            <a:schemeClr val="tx1"/>
                          </a:solidFill>
                          <a:effectLst/>
                          <a:latin typeface="Times New Roman" pitchFamily="18" charset="0"/>
                        </a:rPr>
                        <a:t>Uninterpretable</a:t>
                      </a:r>
                      <a:r>
                        <a:rPr kumimoji="0" lang="en-US" sz="2000" b="0" i="0" u="none" strike="noStrike" cap="none" normalizeH="0" baseline="0" dirty="0" smtClean="0">
                          <a:ln>
                            <a:noFill/>
                          </a:ln>
                          <a:solidFill>
                            <a:schemeClr val="tx1"/>
                          </a:solidFill>
                          <a:effectLst/>
                          <a:latin typeface="Times New Roman" pitchFamily="18" charset="0"/>
                        </a:rPr>
                        <a:t> odds ratio</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89" name="Rectangle 3"/>
          <p:cNvSpPr>
            <a:spLocks noGrp="1" noChangeArrowheads="1"/>
          </p:cNvSpPr>
          <p:nvPr>
            <p:ph type="body" sz="half" idx="1"/>
          </p:nvPr>
        </p:nvSpPr>
        <p:spPr>
          <a:xfrm>
            <a:off x="762000" y="457200"/>
            <a:ext cx="7848600" cy="533400"/>
          </a:xfrm>
        </p:spPr>
        <p:txBody>
          <a:bodyPr/>
          <a:lstStyle/>
          <a:p>
            <a:pPr>
              <a:buFontTx/>
              <a:buNone/>
            </a:pPr>
            <a:r>
              <a:rPr lang="en-US" altLang="en-US" sz="2800" smtClean="0"/>
              <a:t>Depends on underlying cohort and control sampling</a:t>
            </a:r>
          </a:p>
          <a:p>
            <a:endParaRPr lang="en-US" altLang="en-US" sz="2800" smtClean="0"/>
          </a:p>
        </p:txBody>
      </p:sp>
      <p:graphicFrame>
        <p:nvGraphicFramePr>
          <p:cNvPr id="244773" name="Group 37"/>
          <p:cNvGraphicFramePr>
            <a:graphicFrameLocks noGrp="1"/>
          </p:cNvGraphicFramePr>
          <p:nvPr>
            <p:ph sz="half" idx="2"/>
            <p:extLst>
              <p:ext uri="{D42A27DB-BD31-4B8C-83A1-F6EECF244321}">
                <p14:modId xmlns:p14="http://schemas.microsoft.com/office/powerpoint/2010/main" val="2567084453"/>
              </p:ext>
            </p:extLst>
          </p:nvPr>
        </p:nvGraphicFramePr>
        <p:xfrm>
          <a:off x="381000" y="1082675"/>
          <a:ext cx="8458201" cy="5699656"/>
        </p:xfrm>
        <a:graphic>
          <a:graphicData uri="http://schemas.openxmlformats.org/drawingml/2006/table">
            <a:tbl>
              <a:tblPr/>
              <a:tblGrid>
                <a:gridCol w="1066800"/>
                <a:gridCol w="2514600"/>
                <a:gridCol w="2438400"/>
                <a:gridCol w="2438401"/>
              </a:tblGrid>
              <a:tr h="92365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Type of Cohort</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Control Sampling</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Assumption Regarding Exposure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200" b="1" i="0" u="none" strike="noStrike" cap="none" normalizeH="0" baseline="0" dirty="0" smtClean="0">
                          <a:ln>
                            <a:noFill/>
                          </a:ln>
                          <a:solidFill>
                            <a:schemeClr val="tx1"/>
                          </a:solidFill>
                          <a:effectLst/>
                          <a:latin typeface="Times New Roman" pitchFamily="18" charset="0"/>
                        </a:rPr>
                        <a:t>Interpretation of OR</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9198">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1800" b="0" i="0" u="none" strike="noStrike" cap="none" normalizeH="0" baseline="0" dirty="0" smtClean="0">
                          <a:ln>
                            <a:noFill/>
                          </a:ln>
                          <a:solidFill>
                            <a:schemeClr val="tx1"/>
                          </a:solidFill>
                          <a:effectLst/>
                          <a:latin typeface="Times New Roman" pitchFamily="18" charset="0"/>
                        </a:rPr>
                        <a:t>Dynamic</a:t>
                      </a: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Each time a case occurs </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“incidence density”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None</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Conditional logistic regression</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28402">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midpoint of case accumulation period</a:t>
                      </a:r>
                    </a:p>
                  </a:txBody>
                  <a:tcPr marT="45707" marB="45707"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 or changing linearly over time</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Changing in a non-linear, unknown way:</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Logistic regression</a:t>
                      </a:r>
                    </a:p>
                  </a:txBody>
                  <a:tcPr marT="45707" marB="45707"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239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Times New Roman" pitchFamily="18" charset="0"/>
                      </a:endParaRPr>
                    </a:p>
                  </a:txBody>
                  <a:tcPr marT="45707" marB="4570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At any point, including after all cases identified</a:t>
                      </a: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“prevalent/cumulative epidemic/exclusive”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Steady state</a:t>
                      </a:r>
                    </a:p>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Not at steady state</a:t>
                      </a:r>
                    </a:p>
                  </a:txBody>
                  <a:tcPr marT="45707" marB="45707"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40000"/>
                        </a:spcBef>
                        <a:spcAft>
                          <a:spcPct val="0"/>
                        </a:spcAft>
                        <a:buClrTx/>
                        <a:buSzTx/>
                        <a:buFontTx/>
                        <a:buNone/>
                        <a:tabLst/>
                        <a:defRPr/>
                      </a:pPr>
                      <a:endParaRPr kumimoji="0" lang="en-US" sz="20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0" fontAlgn="base" latinLnBrk="0" hangingPunct="0">
                        <a:lnSpc>
                          <a:spcPct val="100000"/>
                        </a:lnSpc>
                        <a:spcBef>
                          <a:spcPct val="40000"/>
                        </a:spcBef>
                        <a:spcAft>
                          <a:spcPct val="0"/>
                        </a:spcAft>
                        <a:buClrTx/>
                        <a:buSzTx/>
                        <a:buFontTx/>
                        <a:buNone/>
                        <a:tabLst/>
                        <a:defRPr/>
                      </a:pPr>
                      <a:r>
                        <a:rPr kumimoji="0" lang="en-US" sz="2000" b="0" i="0" u="none" strike="noStrike" cap="none" normalizeH="0" baseline="0" dirty="0" smtClean="0">
                          <a:ln>
                            <a:noFill/>
                          </a:ln>
                          <a:solidFill>
                            <a:schemeClr val="tx1"/>
                          </a:solidFill>
                          <a:effectLst/>
                          <a:latin typeface="Times New Roman" pitchFamily="18" charset="0"/>
                        </a:rPr>
                        <a:t>Logistic regression</a:t>
                      </a:r>
                    </a:p>
                  </a:txBody>
                  <a:tcPr marT="45707" marB="4570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 name="Rectangle 2"/>
          <p:cNvSpPr txBox="1">
            <a:spLocks noChangeArrowheads="1"/>
          </p:cNvSpPr>
          <p:nvPr/>
        </p:nvSpPr>
        <p:spPr bwMode="auto">
          <a:xfrm>
            <a:off x="609600" y="0"/>
            <a:ext cx="8534400" cy="762000"/>
          </a:xfrm>
          <a:prstGeom prst="rect">
            <a:avLst/>
          </a:prstGeom>
          <a:noFill/>
          <a:ln>
            <a:noFill/>
          </a:ln>
          <a:extLst/>
        </p:spPr>
        <p:txBody>
          <a:bodyPr anchor="ctr"/>
          <a:lstStyle/>
          <a:p>
            <a:pPr algn="ctr" eaLnBrk="0" hangingPunct="0">
              <a:defRPr/>
            </a:pPr>
            <a:r>
              <a:rPr lang="en-US" altLang="en-US" sz="3200" b="1" kern="0" dirty="0">
                <a:solidFill>
                  <a:schemeClr val="tx2"/>
                </a:solidFill>
                <a:latin typeface="+mj-lt"/>
                <a:ea typeface="+mj-ea"/>
                <a:cs typeface="+mj-cs"/>
              </a:rPr>
              <a:t>Regression models available</a:t>
            </a: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7" name="Rectangle 2"/>
          <p:cNvSpPr>
            <a:spLocks noGrp="1" noChangeArrowheads="1"/>
          </p:cNvSpPr>
          <p:nvPr>
            <p:ph type="title"/>
          </p:nvPr>
        </p:nvSpPr>
        <p:spPr>
          <a:xfrm>
            <a:off x="609600" y="152400"/>
            <a:ext cx="7772400" cy="1143000"/>
          </a:xfrm>
        </p:spPr>
        <p:txBody>
          <a:bodyPr/>
          <a:lstStyle/>
          <a:p>
            <a:r>
              <a:rPr lang="en-US" altLang="en-US" sz="3200" b="1" dirty="0" smtClean="0"/>
              <a:t>Statistical penalties for </a:t>
            </a:r>
            <a:br>
              <a:rPr lang="en-US" altLang="en-US" sz="3200" b="1" dirty="0" smtClean="0"/>
            </a:br>
            <a:r>
              <a:rPr lang="en-US" altLang="en-US" sz="3200" b="1" dirty="0" smtClean="0"/>
              <a:t>sampling the study base</a:t>
            </a:r>
          </a:p>
        </p:txBody>
      </p:sp>
      <p:sp>
        <p:nvSpPr>
          <p:cNvPr id="193538" name="Rectangle 3"/>
          <p:cNvSpPr>
            <a:spLocks noGrp="1" noChangeArrowheads="1"/>
          </p:cNvSpPr>
          <p:nvPr>
            <p:ph type="body" idx="1"/>
          </p:nvPr>
        </p:nvSpPr>
        <p:spPr>
          <a:xfrm>
            <a:off x="152400" y="1447800"/>
            <a:ext cx="8839200" cy="4800600"/>
          </a:xfrm>
        </p:spPr>
        <p:txBody>
          <a:bodyPr/>
          <a:lstStyle/>
          <a:p>
            <a:r>
              <a:rPr lang="en-US" altLang="en-US" dirty="0" smtClean="0"/>
              <a:t>Case-control design obtains a sample of the cohort denominator rather than entire denominator</a:t>
            </a:r>
          </a:p>
          <a:p>
            <a:endParaRPr lang="en-US" altLang="en-US" sz="1000" dirty="0" smtClean="0"/>
          </a:p>
          <a:p>
            <a:r>
              <a:rPr lang="en-US" altLang="en-US" dirty="0" smtClean="0"/>
              <a:t>Introduces some sampling error compared to analysis using entire cohort</a:t>
            </a:r>
          </a:p>
          <a:p>
            <a:endParaRPr lang="en-US" altLang="en-US" sz="1000" dirty="0" smtClean="0"/>
          </a:p>
          <a:p>
            <a:r>
              <a:rPr lang="en-US" altLang="en-US" dirty="0" smtClean="0"/>
              <a:t>Reduces precision of the risk ratio, rate ratio or odds ratio estimate (</a:t>
            </a:r>
            <a:r>
              <a:rPr lang="en-US" altLang="en-US" dirty="0"/>
              <a:t>i.e. </a:t>
            </a:r>
            <a:r>
              <a:rPr lang="en-US" altLang="en-US" dirty="0" smtClean="0"/>
              <a:t>increases </a:t>
            </a:r>
            <a:r>
              <a:rPr lang="en-US" altLang="en-US" dirty="0"/>
              <a:t>standard error and CIs</a:t>
            </a:r>
            <a:r>
              <a:rPr lang="en-US" altLang="en-US" dirty="0" smtClean="0"/>
              <a:t>) compared to analysis of whole cohort</a:t>
            </a:r>
          </a:p>
          <a:p>
            <a:endParaRPr lang="en-US" altLang="en-US" sz="1000" dirty="0" smtClean="0"/>
          </a:p>
          <a:p>
            <a:r>
              <a:rPr lang="en-US" altLang="en-US" dirty="0" smtClean="0"/>
              <a:t>Loss of precision offset by large reductions in cost and time of study  </a:t>
            </a: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5585" name="Picture 4"/>
          <p:cNvPicPr>
            <a:picLocks noChangeAspect="1" noChangeArrowheads="1"/>
          </p:cNvPicPr>
          <p:nvPr/>
        </p:nvPicPr>
        <p:blipFill>
          <a:blip r:embed="rId3"/>
          <a:srcRect l="28496" t="55637" r="16847" b="34546"/>
          <a:stretch>
            <a:fillRect/>
          </a:stretch>
        </p:blipFill>
        <p:spPr bwMode="auto">
          <a:xfrm>
            <a:off x="228600" y="2362200"/>
            <a:ext cx="8915400" cy="2057400"/>
          </a:xfrm>
          <a:prstGeom prst="rect">
            <a:avLst/>
          </a:prstGeom>
          <a:noFill/>
          <a:ln w="9525">
            <a:noFill/>
            <a:miter lim="800000"/>
            <a:headEnd/>
            <a:tailEnd/>
          </a:ln>
        </p:spPr>
      </p:pic>
      <p:sp>
        <p:nvSpPr>
          <p:cNvPr id="195586" name="Text Box 5"/>
          <p:cNvSpPr txBox="1">
            <a:spLocks noChangeArrowheads="1"/>
          </p:cNvSpPr>
          <p:nvPr/>
        </p:nvSpPr>
        <p:spPr bwMode="auto">
          <a:xfrm>
            <a:off x="457200" y="1981200"/>
            <a:ext cx="8458200" cy="457200"/>
          </a:xfrm>
          <a:prstGeom prst="rect">
            <a:avLst/>
          </a:prstGeom>
          <a:noFill/>
          <a:ln w="9525">
            <a:noFill/>
            <a:miter lim="800000"/>
            <a:headEnd/>
            <a:tailEnd/>
          </a:ln>
        </p:spPr>
        <p:txBody>
          <a:bodyPr>
            <a:spAutoFit/>
          </a:bodyPr>
          <a:lstStyle/>
          <a:p>
            <a:pPr eaLnBrk="0" hangingPunct="0">
              <a:spcBef>
                <a:spcPct val="50000"/>
              </a:spcBef>
            </a:pPr>
            <a:r>
              <a:rPr lang="en-US" altLang="en-US"/>
              <a:t>OR     1.5      2.0       2.5       3.0      3.5       4.0       4.5       5.0    10.0</a:t>
            </a:r>
          </a:p>
        </p:txBody>
      </p:sp>
      <p:sp>
        <p:nvSpPr>
          <p:cNvPr id="195587" name="Text Box 6"/>
          <p:cNvSpPr txBox="1">
            <a:spLocks noChangeArrowheads="1"/>
          </p:cNvSpPr>
          <p:nvPr/>
        </p:nvSpPr>
        <p:spPr bwMode="auto">
          <a:xfrm>
            <a:off x="381000" y="228600"/>
            <a:ext cx="8229600" cy="641350"/>
          </a:xfrm>
          <a:prstGeom prst="rect">
            <a:avLst/>
          </a:prstGeom>
          <a:noFill/>
          <a:ln w="9525">
            <a:noFill/>
            <a:miter lim="800000"/>
            <a:headEnd/>
            <a:tailEnd/>
          </a:ln>
        </p:spPr>
        <p:txBody>
          <a:bodyPr>
            <a:spAutoFit/>
          </a:bodyPr>
          <a:lstStyle/>
          <a:p>
            <a:pPr algn="ctr" eaLnBrk="0" hangingPunct="0">
              <a:spcBef>
                <a:spcPct val="50000"/>
              </a:spcBef>
            </a:pPr>
            <a:r>
              <a:rPr lang="en-US" altLang="en-US" sz="3600" b="1" dirty="0"/>
              <a:t>How many controls per case?</a:t>
            </a:r>
          </a:p>
        </p:txBody>
      </p:sp>
      <p:sp>
        <p:nvSpPr>
          <p:cNvPr id="195588" name="Text Box 7"/>
          <p:cNvSpPr txBox="1">
            <a:spLocks noChangeArrowheads="1"/>
          </p:cNvSpPr>
          <p:nvPr/>
        </p:nvSpPr>
        <p:spPr bwMode="auto">
          <a:xfrm>
            <a:off x="488795" y="5486400"/>
            <a:ext cx="8395010" cy="1200329"/>
          </a:xfrm>
          <a:prstGeom prst="rect">
            <a:avLst/>
          </a:prstGeom>
          <a:noFill/>
          <a:ln w="9525">
            <a:noFill/>
            <a:miter lim="800000"/>
            <a:headEnd/>
            <a:tailEnd/>
          </a:ln>
        </p:spPr>
        <p:txBody>
          <a:bodyPr wrap="square">
            <a:spAutoFit/>
          </a:bodyPr>
          <a:lstStyle/>
          <a:p>
            <a:pPr eaLnBrk="0" hangingPunct="0">
              <a:spcBef>
                <a:spcPct val="50000"/>
              </a:spcBef>
            </a:pPr>
            <a:r>
              <a:rPr lang="en-US" altLang="en-US" dirty="0"/>
              <a:t>Power with additional controls per case depends on the prevalence of the exposure and the strength of the disease association, but, in general, more than </a:t>
            </a:r>
            <a:r>
              <a:rPr lang="en-US" altLang="en-US" b="1" dirty="0"/>
              <a:t>4 controls per case</a:t>
            </a:r>
            <a:r>
              <a:rPr lang="en-US" altLang="en-US" dirty="0"/>
              <a:t> is not cost effective.</a:t>
            </a:r>
          </a:p>
        </p:txBody>
      </p:sp>
      <p:sp>
        <p:nvSpPr>
          <p:cNvPr id="195589" name="Text Box 8"/>
          <p:cNvSpPr txBox="1">
            <a:spLocks noChangeArrowheads="1"/>
          </p:cNvSpPr>
          <p:nvPr/>
        </p:nvSpPr>
        <p:spPr bwMode="auto">
          <a:xfrm>
            <a:off x="457200" y="1066800"/>
            <a:ext cx="8534400" cy="822325"/>
          </a:xfrm>
          <a:prstGeom prst="rect">
            <a:avLst/>
          </a:prstGeom>
          <a:noFill/>
          <a:ln w="9525">
            <a:noFill/>
            <a:miter lim="800000"/>
            <a:headEnd/>
            <a:tailEnd/>
          </a:ln>
        </p:spPr>
        <p:txBody>
          <a:bodyPr>
            <a:spAutoFit/>
          </a:bodyPr>
          <a:lstStyle/>
          <a:p>
            <a:pPr algn="ctr" eaLnBrk="0" hangingPunct="0">
              <a:spcBef>
                <a:spcPct val="50000"/>
              </a:spcBef>
            </a:pPr>
            <a:r>
              <a:rPr lang="en-US" altLang="en-US" b="1"/>
              <a:t>Number of case-control sets in a matched design required for the specified power</a:t>
            </a:r>
          </a:p>
        </p:txBody>
      </p:sp>
      <p:sp>
        <p:nvSpPr>
          <p:cNvPr id="268298" name="Rectangle 10"/>
          <p:cNvSpPr>
            <a:spLocks noChangeArrowheads="1"/>
          </p:cNvSpPr>
          <p:nvPr/>
        </p:nvSpPr>
        <p:spPr bwMode="auto">
          <a:xfrm>
            <a:off x="2209800" y="2819400"/>
            <a:ext cx="609600" cy="1524000"/>
          </a:xfrm>
          <a:prstGeom prst="rect">
            <a:avLst/>
          </a:prstGeom>
          <a:noFill/>
          <a:ln w="9525">
            <a:solidFill>
              <a:schemeClr val="tx1"/>
            </a:solidFill>
            <a:miter lim="800000"/>
            <a:headEnd/>
            <a:tailEnd/>
          </a:ln>
        </p:spPr>
        <p:txBody>
          <a:bodyPr wrap="none" anchor="ctr"/>
          <a:lstStyle/>
          <a:p>
            <a:pPr eaLnBrk="0" hangingPunct="0"/>
            <a:endParaRPr lang="en-US" altLang="en-US"/>
          </a:p>
        </p:txBody>
      </p:sp>
      <p:sp>
        <p:nvSpPr>
          <p:cNvPr id="2" name="TextBox 1"/>
          <p:cNvSpPr txBox="1"/>
          <p:nvPr/>
        </p:nvSpPr>
        <p:spPr>
          <a:xfrm>
            <a:off x="520390" y="4419600"/>
            <a:ext cx="8090210" cy="830997"/>
          </a:xfrm>
          <a:prstGeom prst="rect">
            <a:avLst/>
          </a:prstGeom>
          <a:noFill/>
        </p:spPr>
        <p:txBody>
          <a:bodyPr wrap="square" rtlCol="0">
            <a:spAutoFit/>
          </a:bodyPr>
          <a:lstStyle/>
          <a:p>
            <a:r>
              <a:rPr lang="en-US" dirty="0" smtClean="0"/>
              <a:t>Consider study with 70 cases.  How will number of controls affect power?</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68298"/>
                                        </p:tgtEl>
                                        <p:attrNameLst>
                                          <p:attrName>style.visibility</p:attrName>
                                        </p:attrNameLst>
                                      </p:cBhvr>
                                      <p:to>
                                        <p:strVal val="visible"/>
                                      </p:to>
                                    </p:set>
                                    <p:animEffect transition="in" filter="blinds(horizontal)">
                                      <p:cBhvr>
                                        <p:cTn id="7" dur="500"/>
                                        <p:tgtEl>
                                          <p:spTgt spid="268298"/>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19558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588" grpId="0"/>
      <p:bldP spid="268298" grpId="0" animBg="1"/>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2"/>
          <p:cNvSpPr>
            <a:spLocks noChangeArrowheads="1"/>
          </p:cNvSpPr>
          <p:nvPr/>
        </p:nvSpPr>
        <p:spPr bwMode="auto">
          <a:xfrm>
            <a:off x="228600" y="76200"/>
            <a:ext cx="8534400" cy="1143000"/>
          </a:xfrm>
          <a:prstGeom prst="rect">
            <a:avLst/>
          </a:prstGeom>
          <a:noFill/>
          <a:ln w="9525">
            <a:noFill/>
            <a:miter lim="800000"/>
            <a:headEnd/>
            <a:tailEnd/>
          </a:ln>
        </p:spPr>
        <p:txBody>
          <a:bodyPr anchor="ctr"/>
          <a:lstStyle/>
          <a:p>
            <a:pPr algn="ctr" eaLnBrk="0" hangingPunct="0"/>
            <a:r>
              <a:rPr lang="en-US" altLang="en-US" sz="3600" b="1" dirty="0">
                <a:solidFill>
                  <a:schemeClr val="tx2"/>
                </a:solidFill>
              </a:rPr>
              <a:t>Favorable property of odds ratio #3:</a:t>
            </a:r>
          </a:p>
          <a:p>
            <a:pPr algn="ctr" eaLnBrk="0" hangingPunct="0"/>
            <a:r>
              <a:rPr lang="en-US" altLang="en-US" sz="3600" b="1" dirty="0">
                <a:solidFill>
                  <a:schemeClr val="tx2"/>
                </a:solidFill>
              </a:rPr>
              <a:t>OR is a lifesaver in case-control studies</a:t>
            </a:r>
          </a:p>
        </p:txBody>
      </p:sp>
      <p:sp>
        <p:nvSpPr>
          <p:cNvPr id="6" name="Rectangle 3"/>
          <p:cNvSpPr txBox="1">
            <a:spLocks noChangeArrowheads="1"/>
          </p:cNvSpPr>
          <p:nvPr/>
        </p:nvSpPr>
        <p:spPr bwMode="auto">
          <a:xfrm>
            <a:off x="228600" y="1371600"/>
            <a:ext cx="7772400" cy="2895600"/>
          </a:xfrm>
          <a:prstGeom prst="rect">
            <a:avLst/>
          </a:prstGeom>
          <a:noFill/>
          <a:ln>
            <a:noFill/>
          </a:ln>
          <a:extLst/>
        </p:spPr>
        <p:txBody>
          <a:bodyPr/>
          <a:lstStyle/>
          <a:p>
            <a:pPr marL="342900" indent="-342900" eaLnBrk="0" hangingPunct="0">
              <a:spcBef>
                <a:spcPct val="40000"/>
              </a:spcBef>
              <a:buFontTx/>
              <a:buChar char="•"/>
              <a:defRPr/>
            </a:pPr>
            <a:r>
              <a:rPr lang="en-US" altLang="en-US" sz="3200" kern="0" dirty="0">
                <a:latin typeface="+mn-lt"/>
              </a:rPr>
              <a:t>A useful property of OR:</a:t>
            </a:r>
          </a:p>
          <a:p>
            <a:pPr marL="342900" indent="-342900" algn="ctr" eaLnBrk="0" hangingPunct="0">
              <a:spcBef>
                <a:spcPct val="20000"/>
              </a:spcBef>
              <a:defRPr/>
            </a:pPr>
            <a:r>
              <a:rPr lang="en-US" altLang="en-US" sz="3200" kern="0" dirty="0">
                <a:latin typeface="+mn-lt"/>
              </a:rPr>
              <a:t>OR of exposure (what we can get) </a:t>
            </a:r>
          </a:p>
          <a:p>
            <a:pPr marL="342900" indent="-342900" algn="ctr" eaLnBrk="0" hangingPunct="0">
              <a:spcBef>
                <a:spcPct val="20000"/>
              </a:spcBef>
              <a:defRPr/>
            </a:pPr>
            <a:r>
              <a:rPr lang="en-US" altLang="en-US" sz="3200" kern="0" dirty="0">
                <a:latin typeface="+mn-lt"/>
              </a:rPr>
              <a:t>= OR of disease (what we want)</a:t>
            </a:r>
          </a:p>
          <a:p>
            <a:pPr marL="342900" indent="-342900" algn="ctr" eaLnBrk="0" hangingPunct="0">
              <a:spcBef>
                <a:spcPct val="20000"/>
              </a:spcBef>
              <a:defRPr/>
            </a:pPr>
            <a:endParaRPr lang="en-US" altLang="en-US" sz="400" kern="0" dirty="0">
              <a:latin typeface="+mn-lt"/>
            </a:endParaRPr>
          </a:p>
          <a:p>
            <a:pPr marL="342900" indent="-342900" eaLnBrk="0" hangingPunct="0">
              <a:spcBef>
                <a:spcPct val="40000"/>
              </a:spcBef>
              <a:buFontTx/>
              <a:buChar char="•"/>
              <a:defRPr/>
            </a:pPr>
            <a:r>
              <a:rPr lang="en-US" altLang="en-US" sz="3000" kern="0" dirty="0">
                <a:latin typeface="+mn-lt"/>
              </a:rPr>
              <a:t>Key </a:t>
            </a:r>
            <a:r>
              <a:rPr lang="en-US" altLang="en-US" sz="3000" kern="0" dirty="0" err="1">
                <a:latin typeface="+mn-lt"/>
              </a:rPr>
              <a:t>methodologic</a:t>
            </a:r>
            <a:r>
              <a:rPr lang="en-US" altLang="en-US" sz="3000" kern="0" dirty="0">
                <a:latin typeface="+mn-lt"/>
              </a:rPr>
              <a:t> advancement in study of smoking and lung cancer, and of epidemiology </a:t>
            </a:r>
            <a:r>
              <a:rPr lang="en-US" altLang="en-US" sz="3000" i="1" kern="0" dirty="0">
                <a:latin typeface="+mn-lt"/>
              </a:rPr>
              <a:t>per se </a:t>
            </a:r>
            <a:r>
              <a:rPr lang="en-US" altLang="en-US" sz="3000" kern="0" dirty="0">
                <a:latin typeface="+mn-lt"/>
              </a:rPr>
              <a:t>as a field </a:t>
            </a:r>
          </a:p>
          <a:p>
            <a:pPr marL="800100" lvl="1" indent="-342900" eaLnBrk="0" hangingPunct="0">
              <a:spcBef>
                <a:spcPct val="40000"/>
              </a:spcBef>
              <a:buFont typeface="Times New Roman" pitchFamily="18" charset="0"/>
              <a:buChar char="−"/>
              <a:defRPr/>
            </a:pPr>
            <a:r>
              <a:rPr lang="en-US" altLang="en-US" sz="3200" kern="0" dirty="0">
                <a:latin typeface="+mn-lt"/>
              </a:rPr>
              <a:t>Jerome Cornfield’s work in 1951</a:t>
            </a:r>
          </a:p>
          <a:p>
            <a:pPr marL="742950" lvl="1" indent="-285750" eaLnBrk="0" hangingPunct="0">
              <a:spcBef>
                <a:spcPct val="20000"/>
              </a:spcBef>
              <a:defRPr/>
            </a:pPr>
            <a:endParaRPr lang="en-US" altLang="en-US" sz="3200" kern="0" dirty="0">
              <a:latin typeface="+mn-lt"/>
            </a:endParaRPr>
          </a:p>
        </p:txBody>
      </p:sp>
      <p:pic>
        <p:nvPicPr>
          <p:cNvPr id="34819" name="Picture 7" descr="Cornfield.jpg"/>
          <p:cNvPicPr>
            <a:picLocks noChangeAspect="1"/>
          </p:cNvPicPr>
          <p:nvPr/>
        </p:nvPicPr>
        <p:blipFill>
          <a:blip r:embed="rId3"/>
          <a:srcRect/>
          <a:stretch>
            <a:fillRect/>
          </a:stretch>
        </p:blipFill>
        <p:spPr bwMode="auto">
          <a:xfrm>
            <a:off x="7086600" y="4343400"/>
            <a:ext cx="1628775" cy="2133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3" name="Rectangle 2"/>
          <p:cNvSpPr>
            <a:spLocks noGrp="1" noChangeArrowheads="1"/>
          </p:cNvSpPr>
          <p:nvPr>
            <p:ph type="title"/>
          </p:nvPr>
        </p:nvSpPr>
        <p:spPr>
          <a:xfrm>
            <a:off x="228600" y="-76200"/>
            <a:ext cx="8686800" cy="1143000"/>
          </a:xfrm>
        </p:spPr>
        <p:txBody>
          <a:bodyPr/>
          <a:lstStyle/>
          <a:p>
            <a:r>
              <a:rPr lang="en-US" altLang="en-US" sz="3200" b="1" smtClean="0"/>
              <a:t>Presenting results in a case-control study</a:t>
            </a:r>
          </a:p>
        </p:txBody>
      </p:sp>
      <p:sp>
        <p:nvSpPr>
          <p:cNvPr id="197634" name="Rectangle 3"/>
          <p:cNvSpPr>
            <a:spLocks noGrp="1" noChangeArrowheads="1"/>
          </p:cNvSpPr>
          <p:nvPr>
            <p:ph type="body" idx="1"/>
          </p:nvPr>
        </p:nvSpPr>
        <p:spPr>
          <a:xfrm>
            <a:off x="228600" y="685800"/>
            <a:ext cx="8686800" cy="5181600"/>
          </a:xfrm>
        </p:spPr>
        <p:txBody>
          <a:bodyPr/>
          <a:lstStyle/>
          <a:p>
            <a:pPr>
              <a:spcBef>
                <a:spcPct val="0"/>
              </a:spcBef>
            </a:pPr>
            <a:r>
              <a:rPr lang="en-US" altLang="en-US" sz="2400" b="1" dirty="0" smtClean="0"/>
              <a:t>Case-cohort:</a:t>
            </a:r>
            <a:r>
              <a:rPr lang="en-US" altLang="en-US" b="1" dirty="0" smtClean="0"/>
              <a:t>  </a:t>
            </a:r>
          </a:p>
          <a:p>
            <a:pPr lvl="1">
              <a:spcBef>
                <a:spcPct val="0"/>
              </a:spcBef>
            </a:pPr>
            <a:r>
              <a:rPr lang="en-US" altLang="en-US" sz="2200" dirty="0" smtClean="0"/>
              <a:t>If using OR, describe as odds, </a:t>
            </a:r>
            <a:r>
              <a:rPr lang="en-US" altLang="en-US" sz="2200" i="1" dirty="0" smtClean="0"/>
              <a:t>or, even better,</a:t>
            </a:r>
          </a:p>
          <a:p>
            <a:pPr lvl="1">
              <a:spcBef>
                <a:spcPct val="0"/>
              </a:spcBef>
            </a:pPr>
            <a:r>
              <a:rPr lang="en-US" altLang="en-US" sz="2200" dirty="0"/>
              <a:t>D</a:t>
            </a:r>
            <a:r>
              <a:rPr lang="en-US" altLang="en-US" sz="2200" dirty="0" smtClean="0"/>
              <a:t>eclare OR is unbiased estimate of risk ratio and describe as risk</a:t>
            </a:r>
          </a:p>
          <a:p>
            <a:pPr lvl="1">
              <a:spcBef>
                <a:spcPct val="0"/>
              </a:spcBef>
            </a:pPr>
            <a:r>
              <a:rPr lang="en-US" altLang="en-US" sz="2200" dirty="0" smtClean="0"/>
              <a:t>If using proportional hazards, report hazard ratio &amp; describe w/rates</a:t>
            </a:r>
          </a:p>
          <a:p>
            <a:pPr lvl="1">
              <a:spcBef>
                <a:spcPct val="0"/>
              </a:spcBef>
            </a:pPr>
            <a:endParaRPr lang="en-US" altLang="en-US" sz="2200" dirty="0" smtClean="0"/>
          </a:p>
          <a:p>
            <a:pPr>
              <a:spcBef>
                <a:spcPct val="0"/>
              </a:spcBef>
            </a:pPr>
            <a:r>
              <a:rPr lang="en-US" altLang="en-US" sz="2400" b="1" dirty="0" smtClean="0"/>
              <a:t>In designs where OR estimates rate ratio:</a:t>
            </a:r>
          </a:p>
          <a:p>
            <a:pPr lvl="1">
              <a:spcBef>
                <a:spcPct val="0"/>
              </a:spcBef>
            </a:pPr>
            <a:r>
              <a:rPr lang="en-US" altLang="en-US" sz="2200" dirty="0" smtClean="0"/>
              <a:t>Describe as odds, </a:t>
            </a:r>
            <a:r>
              <a:rPr lang="en-US" altLang="en-US" sz="2200" i="1" dirty="0" smtClean="0"/>
              <a:t>or, even better,</a:t>
            </a:r>
          </a:p>
          <a:p>
            <a:pPr lvl="1">
              <a:spcBef>
                <a:spcPct val="0"/>
              </a:spcBef>
            </a:pPr>
            <a:r>
              <a:rPr lang="en-US" altLang="en-US" sz="2200" dirty="0" smtClean="0"/>
              <a:t>Declare OR is unbiased estimate of rate ratio and describe in language of rates</a:t>
            </a:r>
          </a:p>
          <a:p>
            <a:pPr lvl="1">
              <a:spcBef>
                <a:spcPct val="0"/>
              </a:spcBef>
            </a:pPr>
            <a:endParaRPr lang="en-US" altLang="en-US" sz="1000" dirty="0" smtClean="0"/>
          </a:p>
          <a:p>
            <a:pPr>
              <a:spcBef>
                <a:spcPct val="0"/>
              </a:spcBef>
            </a:pPr>
            <a:r>
              <a:rPr lang="en-US" altLang="en-US" sz="2400" b="1" dirty="0" smtClean="0"/>
              <a:t>All other situations:</a:t>
            </a:r>
          </a:p>
          <a:p>
            <a:pPr lvl="1">
              <a:spcBef>
                <a:spcPct val="0"/>
              </a:spcBef>
            </a:pPr>
            <a:r>
              <a:rPr lang="en-US" altLang="en-US" sz="2200" dirty="0" smtClean="0"/>
              <a:t>Only describe as odds</a:t>
            </a:r>
          </a:p>
          <a:p>
            <a:pPr lvl="1">
              <a:spcBef>
                <a:spcPct val="0"/>
              </a:spcBef>
            </a:pPr>
            <a:r>
              <a:rPr lang="en-US" altLang="en-US" sz="2200" dirty="0" smtClean="0"/>
              <a:t>Mention, if appropriate, if OR is an approximation of the risk ratio</a:t>
            </a:r>
          </a:p>
          <a:p>
            <a:pPr lvl="1">
              <a:spcBef>
                <a:spcPct val="0"/>
              </a:spcBef>
            </a:pPr>
            <a:endParaRPr lang="en-US" altLang="en-US" sz="800" dirty="0" smtClean="0"/>
          </a:p>
          <a:p>
            <a:r>
              <a:rPr lang="en-US" altLang="en-US" sz="2400" dirty="0" smtClean="0"/>
              <a:t>If using OR, language like “X times as likely to” implies a comparison of probabilities, not odds</a:t>
            </a:r>
          </a:p>
          <a:p>
            <a:r>
              <a:rPr lang="en-US" altLang="en-US" sz="2400" dirty="0" smtClean="0"/>
              <a:t>Abstracts/press releases determine how results are seen by public</a:t>
            </a:r>
          </a:p>
        </p:txBody>
      </p:sp>
    </p:spTree>
  </p:cSld>
  <p:clrMapOvr>
    <a:masterClrMapping/>
  </p:clrMapOvr>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1" name="Rectangle 2"/>
          <p:cNvSpPr>
            <a:spLocks noGrp="1" noChangeArrowheads="1"/>
          </p:cNvSpPr>
          <p:nvPr>
            <p:ph type="title"/>
          </p:nvPr>
        </p:nvSpPr>
        <p:spPr>
          <a:xfrm>
            <a:off x="228600" y="304800"/>
            <a:ext cx="8534400" cy="1143000"/>
          </a:xfrm>
        </p:spPr>
        <p:txBody>
          <a:bodyPr/>
          <a:lstStyle/>
          <a:p>
            <a:r>
              <a:rPr lang="en-US" altLang="en-US" sz="3200" b="1" smtClean="0"/>
              <a:t>Common misunderstandings about</a:t>
            </a:r>
            <a:br>
              <a:rPr lang="en-US" altLang="en-US" sz="3200" b="1" smtClean="0"/>
            </a:br>
            <a:r>
              <a:rPr lang="en-US" altLang="en-US" sz="3200" b="1" smtClean="0"/>
              <a:t> case-control studies</a:t>
            </a:r>
          </a:p>
        </p:txBody>
      </p:sp>
      <p:sp>
        <p:nvSpPr>
          <p:cNvPr id="199682" name="Rectangle 3"/>
          <p:cNvSpPr>
            <a:spLocks noGrp="1" noChangeArrowheads="1"/>
          </p:cNvSpPr>
          <p:nvPr>
            <p:ph type="body" idx="1"/>
          </p:nvPr>
        </p:nvSpPr>
        <p:spPr>
          <a:xfrm>
            <a:off x="228600" y="1524000"/>
            <a:ext cx="8839200" cy="4267200"/>
          </a:xfrm>
        </p:spPr>
        <p:txBody>
          <a:bodyPr/>
          <a:lstStyle/>
          <a:p>
            <a:r>
              <a:rPr lang="en-US" altLang="en-US" dirty="0" smtClean="0"/>
              <a:t>They can only study one disease outcome.  But, with case-cohort sampling can study multiple outcomes.</a:t>
            </a:r>
          </a:p>
          <a:p>
            <a:endParaRPr lang="en-US" altLang="en-US" sz="1000" dirty="0" smtClean="0"/>
          </a:p>
          <a:p>
            <a:r>
              <a:rPr lang="en-US" altLang="en-US" dirty="0" smtClean="0"/>
              <a:t>Inference is not as valid as from a cohort</a:t>
            </a:r>
          </a:p>
          <a:p>
            <a:endParaRPr lang="en-US" altLang="en-US" sz="1000" dirty="0" smtClean="0"/>
          </a:p>
          <a:p>
            <a:r>
              <a:rPr lang="en-US" altLang="en-US" dirty="0" smtClean="0"/>
              <a:t>“Rare disease assumption” is required for OR from case-control to estimate anything meaningful</a:t>
            </a:r>
          </a:p>
          <a:p>
            <a:endParaRPr lang="en-US" altLang="en-US" sz="1000" dirty="0" smtClean="0"/>
          </a:p>
          <a:p>
            <a:r>
              <a:rPr lang="en-US" altLang="en-US" dirty="0" smtClean="0"/>
              <a:t>It is not possible to obtain exposure measurements that occur before outcome </a:t>
            </a:r>
          </a:p>
        </p:txBody>
      </p:sp>
    </p:spTree>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29" name="Rectangle 2"/>
          <p:cNvSpPr>
            <a:spLocks noGrp="1" noChangeArrowheads="1"/>
          </p:cNvSpPr>
          <p:nvPr>
            <p:ph type="title"/>
          </p:nvPr>
        </p:nvSpPr>
        <p:spPr>
          <a:xfrm>
            <a:off x="685800" y="228600"/>
            <a:ext cx="7772400" cy="1143000"/>
          </a:xfrm>
        </p:spPr>
        <p:txBody>
          <a:bodyPr/>
          <a:lstStyle/>
          <a:p>
            <a:r>
              <a:rPr lang="en-US" altLang="en-US" sz="3200" b="1" smtClean="0"/>
              <a:t>What is true about case-control studies</a:t>
            </a:r>
          </a:p>
        </p:txBody>
      </p:sp>
      <p:sp>
        <p:nvSpPr>
          <p:cNvPr id="201730" name="Rectangle 3"/>
          <p:cNvSpPr>
            <a:spLocks noGrp="1" noChangeArrowheads="1"/>
          </p:cNvSpPr>
          <p:nvPr>
            <p:ph type="body" idx="1"/>
          </p:nvPr>
        </p:nvSpPr>
        <p:spPr>
          <a:xfrm>
            <a:off x="304800" y="1752600"/>
            <a:ext cx="8534400" cy="4495800"/>
          </a:xfrm>
        </p:spPr>
        <p:txBody>
          <a:bodyPr/>
          <a:lstStyle/>
          <a:p>
            <a:r>
              <a:rPr lang="en-US" altLang="en-US" dirty="0" smtClean="0"/>
              <a:t>There are typically more opportunities for bias in case-control than in cohort studies</a:t>
            </a:r>
          </a:p>
          <a:p>
            <a:endParaRPr lang="en-US" altLang="en-US" sz="1000" dirty="0" smtClean="0"/>
          </a:p>
          <a:p>
            <a:r>
              <a:rPr lang="en-US" altLang="en-US" dirty="0" smtClean="0"/>
              <a:t>Relative ease with which they can be done has encouraged a lot of badly designed studies</a:t>
            </a:r>
          </a:p>
          <a:p>
            <a:endParaRPr lang="en-US" altLang="en-US" sz="1000" dirty="0" smtClean="0"/>
          </a:p>
          <a:p>
            <a:r>
              <a:rPr lang="en-US" altLang="en-US" dirty="0" smtClean="0"/>
              <a:t>Low cost and shorter time should be an incentive for better, not worse, design</a:t>
            </a:r>
          </a:p>
        </p:txBody>
      </p:sp>
    </p:spTree>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7" name="Rectangle 2"/>
          <p:cNvSpPr>
            <a:spLocks noGrp="1" noChangeArrowheads="1"/>
          </p:cNvSpPr>
          <p:nvPr>
            <p:ph type="title"/>
          </p:nvPr>
        </p:nvSpPr>
        <p:spPr>
          <a:xfrm>
            <a:off x="685800" y="304800"/>
            <a:ext cx="7772400" cy="762000"/>
          </a:xfrm>
        </p:spPr>
        <p:txBody>
          <a:bodyPr/>
          <a:lstStyle/>
          <a:p>
            <a:r>
              <a:rPr lang="en-US" altLang="en-US" sz="3200" b="1" smtClean="0"/>
              <a:t>Case-control design recommendations</a:t>
            </a:r>
          </a:p>
        </p:txBody>
      </p:sp>
      <p:sp>
        <p:nvSpPr>
          <p:cNvPr id="203778" name="Rectangle 3"/>
          <p:cNvSpPr>
            <a:spLocks noGrp="1" noChangeArrowheads="1"/>
          </p:cNvSpPr>
          <p:nvPr>
            <p:ph type="body" idx="1"/>
          </p:nvPr>
        </p:nvSpPr>
        <p:spPr>
          <a:xfrm>
            <a:off x="304800" y="1219200"/>
            <a:ext cx="8153400" cy="5334000"/>
          </a:xfrm>
        </p:spPr>
        <p:txBody>
          <a:bodyPr/>
          <a:lstStyle/>
          <a:p>
            <a:r>
              <a:rPr lang="en-US" altLang="en-US" sz="2800" smtClean="0"/>
              <a:t>Look for a </a:t>
            </a:r>
            <a:r>
              <a:rPr lang="en-US" altLang="en-US" sz="2800" b="1" smtClean="0"/>
              <a:t>primary study base </a:t>
            </a:r>
            <a:r>
              <a:rPr lang="en-US" altLang="en-US" sz="2800" smtClean="0"/>
              <a:t>that can be clearly defined and has good case ascertainment</a:t>
            </a:r>
          </a:p>
          <a:p>
            <a:pPr lvl="1"/>
            <a:r>
              <a:rPr lang="en-US" altLang="en-US" sz="2400" smtClean="0"/>
              <a:t>Know research study bases available in your field</a:t>
            </a:r>
          </a:p>
          <a:p>
            <a:pPr lvl="1"/>
            <a:r>
              <a:rPr lang="en-US" altLang="en-US" sz="2400" smtClean="0"/>
              <a:t>Use incidence density or case-cohort sampling in fixed cohort</a:t>
            </a:r>
          </a:p>
          <a:p>
            <a:pPr lvl="1"/>
            <a:r>
              <a:rPr lang="en-US" altLang="en-US" sz="2400" smtClean="0"/>
              <a:t>In dynamic cohort, incidence density sampling if feasible.  Know if one time sampling makes sense in your field</a:t>
            </a:r>
          </a:p>
          <a:p>
            <a:pPr lvl="1"/>
            <a:endParaRPr lang="en-US" altLang="en-US" sz="1200" smtClean="0"/>
          </a:p>
          <a:p>
            <a:r>
              <a:rPr lang="en-US" altLang="en-US" sz="2800" smtClean="0"/>
              <a:t>Use </a:t>
            </a:r>
            <a:r>
              <a:rPr lang="en-US" altLang="en-US" sz="2800" b="1" smtClean="0"/>
              <a:t>measurements recorded prior to the diagnosis </a:t>
            </a:r>
            <a:r>
              <a:rPr lang="en-US" altLang="en-US" sz="2800" smtClean="0"/>
              <a:t>when possible (medical records, etc.) or perform measurements on stored specimens/records</a:t>
            </a:r>
          </a:p>
          <a:p>
            <a:endParaRPr lang="en-US" altLang="en-US" sz="2800" smtClean="0"/>
          </a:p>
          <a:p>
            <a:endParaRPr lang="en-US" altLang="en-US" sz="2800" smtClean="0"/>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0"/>
            <a:ext cx="7772400" cy="1143000"/>
          </a:xfrm>
        </p:spPr>
        <p:txBody>
          <a:bodyPr/>
          <a:lstStyle/>
          <a:p>
            <a:r>
              <a:rPr lang="en-US" sz="2800" b="1" dirty="0" smtClean="0"/>
              <a:t>What does the magnitude of a measure of association tell you?</a:t>
            </a:r>
            <a:endParaRPr lang="en-US" sz="2800" b="1" dirty="0"/>
          </a:p>
        </p:txBody>
      </p:sp>
      <p:sp>
        <p:nvSpPr>
          <p:cNvPr id="3" name="Content Placeholder 2"/>
          <p:cNvSpPr>
            <a:spLocks noGrp="1"/>
          </p:cNvSpPr>
          <p:nvPr>
            <p:ph idx="1"/>
          </p:nvPr>
        </p:nvSpPr>
        <p:spPr>
          <a:xfrm>
            <a:off x="76200" y="1066800"/>
            <a:ext cx="8915400" cy="4114800"/>
          </a:xfrm>
        </p:spPr>
        <p:txBody>
          <a:bodyPr/>
          <a:lstStyle/>
          <a:p>
            <a:r>
              <a:rPr lang="en-US" sz="2600" dirty="0" smtClean="0"/>
              <a:t>Larger magnitude values referred to as “strong” associations</a:t>
            </a:r>
          </a:p>
          <a:p>
            <a:endParaRPr lang="en-US" sz="500" dirty="0" smtClean="0"/>
          </a:p>
          <a:p>
            <a:r>
              <a:rPr lang="en-US" sz="2600" dirty="0" smtClean="0"/>
              <a:t>What does “strong” actually mean?</a:t>
            </a:r>
          </a:p>
          <a:p>
            <a:endParaRPr lang="en-US" sz="500" dirty="0" smtClean="0"/>
          </a:p>
          <a:p>
            <a:r>
              <a:rPr lang="en-US" sz="2600" dirty="0" smtClean="0"/>
              <a:t>For both ratio &amp; difference measures, the larger the value the less apt the association is the result of occult bias</a:t>
            </a:r>
          </a:p>
          <a:p>
            <a:pPr lvl="1"/>
            <a:r>
              <a:rPr lang="en-US" sz="2600" dirty="0" smtClean="0"/>
              <a:t>Reasoning: if bias was responsible, it would have to be large and researchers would presumably have noticed it</a:t>
            </a:r>
          </a:p>
          <a:p>
            <a:pPr lvl="1"/>
            <a:endParaRPr lang="en-US" sz="500" dirty="0" smtClean="0"/>
          </a:p>
          <a:p>
            <a:r>
              <a:rPr lang="en-US" sz="2600" dirty="0" smtClean="0"/>
              <a:t>For difference measures, strong associations translate to small numbers needed to treat/harm/protec</a:t>
            </a:r>
            <a:r>
              <a:rPr lang="en-US" sz="2800" dirty="0" smtClean="0"/>
              <a:t>t</a:t>
            </a:r>
          </a:p>
          <a:p>
            <a:pPr lvl="1"/>
            <a:r>
              <a:rPr lang="en-US" sz="2600" dirty="0" smtClean="0"/>
              <a:t>Strong translates directly to public health/clinical impact</a:t>
            </a:r>
          </a:p>
          <a:p>
            <a:pPr lvl="1"/>
            <a:endParaRPr lang="en-US" sz="500" dirty="0" smtClean="0"/>
          </a:p>
          <a:p>
            <a:r>
              <a:rPr lang="en-US" sz="2600" dirty="0" smtClean="0"/>
              <a:t>But for </a:t>
            </a:r>
            <a:r>
              <a:rPr lang="en-US" sz="2600" u="sng" dirty="0" smtClean="0"/>
              <a:t>neither</a:t>
            </a:r>
            <a:r>
              <a:rPr lang="en-US" sz="2600" dirty="0" smtClean="0"/>
              <a:t> difference nor ratio measures does “strong” translate into any particular intrinsic biologic strength</a:t>
            </a:r>
          </a:p>
        </p:txBody>
      </p:sp>
    </p:spTree>
    <p:extLst>
      <p:ext uri="{BB962C8B-B14F-4D97-AF65-F5344CB8AC3E}">
        <p14:creationId xmlns:p14="http://schemas.microsoft.com/office/powerpoint/2010/main" val="2809953321"/>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839200" cy="1143000"/>
          </a:xfrm>
        </p:spPr>
        <p:txBody>
          <a:bodyPr/>
          <a:lstStyle/>
          <a:p>
            <a:r>
              <a:rPr lang="en-US" sz="2800" b="1" dirty="0"/>
              <a:t>Why does “strong” not translate into </a:t>
            </a:r>
            <a:r>
              <a:rPr lang="en-US" sz="2800" b="1" dirty="0" smtClean="0"/>
              <a:t>biologic </a:t>
            </a:r>
            <a:r>
              <a:rPr lang="en-US" sz="2800" b="1" dirty="0"/>
              <a:t>meaning? </a:t>
            </a:r>
          </a:p>
        </p:txBody>
      </p:sp>
      <p:sp>
        <p:nvSpPr>
          <p:cNvPr id="3" name="Content Placeholder 2"/>
          <p:cNvSpPr>
            <a:spLocks noGrp="1"/>
          </p:cNvSpPr>
          <p:nvPr>
            <p:ph idx="1"/>
          </p:nvPr>
        </p:nvSpPr>
        <p:spPr>
          <a:xfrm>
            <a:off x="76200" y="609600"/>
            <a:ext cx="8839200" cy="4114800"/>
          </a:xfrm>
        </p:spPr>
        <p:txBody>
          <a:bodyPr/>
          <a:lstStyle/>
          <a:p>
            <a:r>
              <a:rPr lang="en-US" sz="2600" dirty="0" smtClean="0"/>
              <a:t>“Sufficient-component cause” model of human disease</a:t>
            </a:r>
          </a:p>
          <a:p>
            <a:pPr lvl="1"/>
            <a:r>
              <a:rPr lang="en-US" sz="2300" dirty="0" smtClean="0"/>
              <a:t>Popularized by Rothman (1976 – optional reading) in health research but originated earlier by philosophers</a:t>
            </a:r>
          </a:p>
          <a:p>
            <a:pPr lvl="1"/>
            <a:r>
              <a:rPr lang="en-US" sz="2300" dirty="0" smtClean="0"/>
              <a:t>Occurrence of a disease in a given person is because some set of culprit exposures comes together</a:t>
            </a:r>
          </a:p>
          <a:p>
            <a:pPr lvl="2">
              <a:spcBef>
                <a:spcPts val="0"/>
              </a:spcBef>
            </a:pPr>
            <a:r>
              <a:rPr lang="en-US" sz="2200" dirty="0" smtClean="0"/>
              <a:t>A minimal set of culprit exposures is called a “sufficient cause”</a:t>
            </a:r>
          </a:p>
          <a:p>
            <a:pPr lvl="2">
              <a:spcBef>
                <a:spcPts val="0"/>
              </a:spcBef>
            </a:pPr>
            <a:r>
              <a:rPr lang="en-US" sz="2200" dirty="0" smtClean="0"/>
              <a:t>Each individual culprit exposure is called a “component cause”</a:t>
            </a:r>
          </a:p>
          <a:p>
            <a:pPr lvl="1"/>
            <a:r>
              <a:rPr lang="en-US" sz="2300" dirty="0" smtClean="0"/>
              <a:t>For most diseases, there are several “sufficient causes”</a:t>
            </a:r>
          </a:p>
        </p:txBody>
      </p:sp>
      <p:pic>
        <p:nvPicPr>
          <p:cNvPr id="104450"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t="8019"/>
          <a:stretch/>
        </p:blipFill>
        <p:spPr bwMode="auto">
          <a:xfrm>
            <a:off x="1486686" y="3733800"/>
            <a:ext cx="5828514" cy="30025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1828800" y="6096000"/>
            <a:ext cx="2514600" cy="369332"/>
          </a:xfrm>
          <a:prstGeom prst="rect">
            <a:avLst/>
          </a:prstGeom>
          <a:noFill/>
        </p:spPr>
        <p:txBody>
          <a:bodyPr wrap="square" rtlCol="0">
            <a:spAutoFit/>
          </a:bodyPr>
          <a:lstStyle/>
          <a:p>
            <a:r>
              <a:rPr lang="en-US" sz="1800" dirty="0" smtClean="0">
                <a:latin typeface="Arial" panose="020B0604020202020204" pitchFamily="34" charset="0"/>
                <a:cs typeface="Arial" panose="020B0604020202020204" pitchFamily="34" charset="0"/>
              </a:rPr>
              <a:t>A “sufficient cause”</a:t>
            </a:r>
            <a:endParaRPr lang="en-US" sz="1800" dirty="0">
              <a:latin typeface="Arial" panose="020B0604020202020204" pitchFamily="34" charset="0"/>
              <a:cs typeface="Arial" panose="020B0604020202020204" pitchFamily="34" charset="0"/>
            </a:endParaRPr>
          </a:p>
        </p:txBody>
      </p:sp>
      <p:sp>
        <p:nvSpPr>
          <p:cNvPr id="6" name="TextBox 5"/>
          <p:cNvSpPr txBox="1"/>
          <p:nvPr/>
        </p:nvSpPr>
        <p:spPr>
          <a:xfrm>
            <a:off x="7696200" y="5943600"/>
            <a:ext cx="1447800" cy="738664"/>
          </a:xfrm>
          <a:prstGeom prst="rect">
            <a:avLst/>
          </a:prstGeom>
          <a:noFill/>
        </p:spPr>
        <p:txBody>
          <a:bodyPr wrap="square" rtlCol="0">
            <a:spAutoFit/>
          </a:bodyPr>
          <a:lstStyle/>
          <a:p>
            <a:r>
              <a:rPr lang="en-US" sz="1400" dirty="0" smtClean="0">
                <a:latin typeface="Arial" panose="020B0604020202020204" pitchFamily="34" charset="0"/>
                <a:cs typeface="Arial" panose="020B0604020202020204" pitchFamily="34" charset="0"/>
              </a:rPr>
              <a:t>Rothman &amp; Greenland, </a:t>
            </a:r>
            <a:r>
              <a:rPr lang="en-US" sz="1400" i="1" dirty="0" smtClean="0">
                <a:latin typeface="Arial" panose="020B0604020202020204" pitchFamily="34" charset="0"/>
                <a:cs typeface="Arial" panose="020B0604020202020204" pitchFamily="34" charset="0"/>
              </a:rPr>
              <a:t>AJPH</a:t>
            </a:r>
            <a:r>
              <a:rPr lang="en-US" sz="1400" dirty="0" smtClean="0">
                <a:latin typeface="Arial" panose="020B0604020202020204" pitchFamily="34" charset="0"/>
                <a:cs typeface="Arial" panose="020B0604020202020204" pitchFamily="34" charset="0"/>
              </a:rPr>
              <a:t> 2005</a:t>
            </a:r>
            <a:endParaRPr lang="en-US" sz="1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01090907"/>
      </p:ext>
    </p:extLst>
  </p:cSld>
  <p:clrMapOvr>
    <a:masterClrMapping/>
  </p:clrMapOvr>
  <p:timing>
    <p:tnLst>
      <p:par>
        <p:cTn id="1" dur="indefinite" restart="never" nodeType="tmRoot"/>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0"/>
            <a:ext cx="8839200" cy="762000"/>
          </a:xfrm>
        </p:spPr>
        <p:txBody>
          <a:bodyPr/>
          <a:lstStyle/>
          <a:p>
            <a:r>
              <a:rPr lang="en-US" sz="2800" b="1" dirty="0"/>
              <a:t>Why does “strong” not translate into </a:t>
            </a:r>
            <a:r>
              <a:rPr lang="en-US" sz="2800" b="1" dirty="0" smtClean="0"/>
              <a:t>biologic </a:t>
            </a:r>
            <a:r>
              <a:rPr lang="en-US" sz="2800" b="1" dirty="0"/>
              <a:t>meaning? </a:t>
            </a:r>
          </a:p>
        </p:txBody>
      </p:sp>
      <p:sp>
        <p:nvSpPr>
          <p:cNvPr id="3" name="Content Placeholder 2"/>
          <p:cNvSpPr>
            <a:spLocks noGrp="1"/>
          </p:cNvSpPr>
          <p:nvPr>
            <p:ph idx="1"/>
          </p:nvPr>
        </p:nvSpPr>
        <p:spPr>
          <a:xfrm>
            <a:off x="0" y="838200"/>
            <a:ext cx="9144000" cy="4114800"/>
          </a:xfrm>
        </p:spPr>
        <p:txBody>
          <a:bodyPr/>
          <a:lstStyle/>
          <a:p>
            <a:pPr marL="0" indent="0">
              <a:buNone/>
            </a:pPr>
            <a:r>
              <a:rPr lang="en-US" sz="2400" u="sng" dirty="0" smtClean="0"/>
              <a:t>Consequence of SCC model: </a:t>
            </a:r>
          </a:p>
          <a:p>
            <a:r>
              <a:rPr lang="en-US" sz="2400" dirty="0" smtClean="0"/>
              <a:t>Whether a given exposed person gets disease more often than an unexposed person (which is what we see in our conventional measures of association) mainly depends upon the prevalence of the requisite complementary component causes</a:t>
            </a:r>
          </a:p>
          <a:p>
            <a:endParaRPr lang="en-US" sz="800" dirty="0" smtClean="0"/>
          </a:p>
          <a:p>
            <a:r>
              <a:rPr lang="en-US" sz="2400" dirty="0"/>
              <a:t>Classic </a:t>
            </a:r>
            <a:r>
              <a:rPr lang="en-US" sz="2400" dirty="0" smtClean="0"/>
              <a:t>example: Disease called phenylketonuria (PKU)</a:t>
            </a:r>
          </a:p>
          <a:p>
            <a:pPr lvl="1"/>
            <a:r>
              <a:rPr lang="en-US" sz="2000" dirty="0" smtClean="0"/>
              <a:t>Exposures:  mutation in gene for </a:t>
            </a:r>
            <a:r>
              <a:rPr lang="en-US" sz="2000" dirty="0"/>
              <a:t>phenylalanine hydroxylase (PAH</a:t>
            </a:r>
            <a:r>
              <a:rPr lang="en-US" sz="2000" dirty="0" smtClean="0"/>
              <a:t>); and, phenylalanine in diet  (persons with mutation cannot break down phenylalanine)</a:t>
            </a:r>
          </a:p>
          <a:p>
            <a:pPr lvl="1"/>
            <a:endParaRPr lang="en-US" sz="600" dirty="0" smtClean="0"/>
          </a:p>
          <a:p>
            <a:pPr lvl="1"/>
            <a:r>
              <a:rPr lang="en-US" sz="2000" dirty="0"/>
              <a:t>If phenylalanine rarely in ambient diet, </a:t>
            </a:r>
            <a:r>
              <a:rPr lang="en-US" sz="2000" dirty="0" smtClean="0"/>
              <a:t>PAH mutation genotype </a:t>
            </a:r>
            <a:r>
              <a:rPr lang="en-US" sz="2000" dirty="0"/>
              <a:t>would rarely manifest </a:t>
            </a:r>
            <a:r>
              <a:rPr lang="en-US" sz="2000" dirty="0" smtClean="0"/>
              <a:t>in disease-PKU </a:t>
            </a:r>
            <a:r>
              <a:rPr lang="en-US" sz="2000" dirty="0"/>
              <a:t>(“weak” or absent measure of association</a:t>
            </a:r>
            <a:r>
              <a:rPr lang="en-US" sz="2000" dirty="0" smtClean="0"/>
              <a:t>)</a:t>
            </a:r>
          </a:p>
          <a:p>
            <a:pPr lvl="1"/>
            <a:endParaRPr lang="en-US" sz="600" dirty="0"/>
          </a:p>
          <a:p>
            <a:pPr lvl="1"/>
            <a:r>
              <a:rPr lang="en-US" sz="2000" dirty="0"/>
              <a:t>If </a:t>
            </a:r>
            <a:r>
              <a:rPr lang="en-US" sz="2000" dirty="0" smtClean="0"/>
              <a:t>phenylalanine </a:t>
            </a:r>
            <a:r>
              <a:rPr lang="en-US" sz="2000" dirty="0"/>
              <a:t>common in ambient diet, the </a:t>
            </a:r>
            <a:r>
              <a:rPr lang="en-US" sz="2000" dirty="0" smtClean="0"/>
              <a:t>PAH mutation genotype </a:t>
            </a:r>
            <a:r>
              <a:rPr lang="en-US" sz="2000" dirty="0"/>
              <a:t>would commonly manifest </a:t>
            </a:r>
            <a:r>
              <a:rPr lang="en-US" sz="2000" dirty="0" smtClean="0"/>
              <a:t>in disease-PKU </a:t>
            </a:r>
            <a:r>
              <a:rPr lang="en-US" sz="2000" dirty="0"/>
              <a:t>(“strong” measure of association</a:t>
            </a:r>
            <a:r>
              <a:rPr lang="en-US" sz="2000" dirty="0" smtClean="0"/>
              <a:t>)</a:t>
            </a:r>
          </a:p>
          <a:p>
            <a:pPr lvl="1"/>
            <a:endParaRPr lang="en-US" sz="600" dirty="0"/>
          </a:p>
          <a:p>
            <a:pPr lvl="1"/>
            <a:r>
              <a:rPr lang="en-US" sz="2000" dirty="0"/>
              <a:t>Thus, the measures of association that we </a:t>
            </a:r>
            <a:r>
              <a:rPr lang="en-US" sz="2000" dirty="0" smtClean="0"/>
              <a:t>observe </a:t>
            </a:r>
            <a:r>
              <a:rPr lang="en-US" sz="2000" dirty="0"/>
              <a:t>don’t tell us about </a:t>
            </a:r>
            <a:r>
              <a:rPr lang="en-US" sz="2000" dirty="0" smtClean="0"/>
              <a:t>intrinsic </a:t>
            </a:r>
            <a:r>
              <a:rPr lang="en-US" sz="2000" dirty="0"/>
              <a:t>biologic </a:t>
            </a:r>
            <a:r>
              <a:rPr lang="en-US" sz="2000" dirty="0" smtClean="0"/>
              <a:t>characteristics/ability </a:t>
            </a:r>
            <a:r>
              <a:rPr lang="en-US" sz="2000" dirty="0"/>
              <a:t>of </a:t>
            </a:r>
            <a:r>
              <a:rPr lang="en-US" sz="2000" dirty="0" smtClean="0"/>
              <a:t>a given exposure </a:t>
            </a:r>
            <a:r>
              <a:rPr lang="en-US" sz="2000" dirty="0"/>
              <a:t>in causing disease</a:t>
            </a:r>
          </a:p>
          <a:p>
            <a:pPr marL="742950" lvl="2" indent="-342900"/>
            <a:endParaRPr lang="en-US" sz="2000" dirty="0"/>
          </a:p>
        </p:txBody>
      </p:sp>
    </p:spTree>
    <p:extLst>
      <p:ext uri="{BB962C8B-B14F-4D97-AF65-F5344CB8AC3E}">
        <p14:creationId xmlns:p14="http://schemas.microsoft.com/office/powerpoint/2010/main" val="3648931640"/>
      </p:ext>
    </p:extLst>
  </p:cSld>
  <p:clrMapOvr>
    <a:masterClrMapping/>
  </p:clrMapOvr>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85800" y="0"/>
            <a:ext cx="7772400" cy="1143000"/>
          </a:xfrm>
        </p:spPr>
        <p:txBody>
          <a:bodyPr/>
          <a:lstStyle/>
          <a:p>
            <a:r>
              <a:rPr lang="en-US" sz="3200" b="1" dirty="0" smtClean="0"/>
              <a:t>Numeracy</a:t>
            </a:r>
            <a:endParaRPr lang="en-US" sz="3200" b="1" dirty="0"/>
          </a:p>
        </p:txBody>
      </p:sp>
      <p:sp>
        <p:nvSpPr>
          <p:cNvPr id="5" name="Content Placeholder 4"/>
          <p:cNvSpPr>
            <a:spLocks noGrp="1"/>
          </p:cNvSpPr>
          <p:nvPr>
            <p:ph idx="1"/>
          </p:nvPr>
        </p:nvSpPr>
        <p:spPr>
          <a:xfrm>
            <a:off x="152400" y="990600"/>
            <a:ext cx="8839200" cy="4114800"/>
          </a:xfrm>
        </p:spPr>
        <p:txBody>
          <a:bodyPr/>
          <a:lstStyle/>
          <a:p>
            <a:r>
              <a:rPr lang="en-US" sz="2800" dirty="0"/>
              <a:t>T</a:t>
            </a:r>
            <a:r>
              <a:rPr lang="en-US" sz="2800" dirty="0" smtClean="0"/>
              <a:t>he </a:t>
            </a:r>
            <a:r>
              <a:rPr lang="en-US" sz="2800" dirty="0"/>
              <a:t>ability to understand and work with </a:t>
            </a:r>
            <a:r>
              <a:rPr lang="en-US" sz="2800" dirty="0" smtClean="0"/>
              <a:t>numbers</a:t>
            </a:r>
          </a:p>
          <a:p>
            <a:endParaRPr lang="en-US" sz="1600" dirty="0"/>
          </a:p>
          <a:p>
            <a:r>
              <a:rPr lang="en-US" sz="2600" dirty="0" smtClean="0"/>
              <a:t>Help your readers improve their numeracy by limiting your digits in your publication-quality tables, figures, and text</a:t>
            </a:r>
          </a:p>
          <a:p>
            <a:pPr lvl="1"/>
            <a:r>
              <a:rPr lang="en-US" dirty="0" smtClean="0"/>
              <a:t>%’s (e.g., prevalence or cumulative incidence)</a:t>
            </a:r>
          </a:p>
          <a:p>
            <a:pPr lvl="2"/>
            <a:r>
              <a:rPr lang="en-US" dirty="0" smtClean="0"/>
              <a:t>2 significant digits:  33%, 3.3%, 0.33%</a:t>
            </a:r>
          </a:p>
          <a:p>
            <a:pPr marL="914400" lvl="2" indent="0">
              <a:buNone/>
            </a:pPr>
            <a:endParaRPr lang="en-US" sz="1000" dirty="0" smtClean="0"/>
          </a:p>
          <a:p>
            <a:pPr lvl="1"/>
            <a:r>
              <a:rPr lang="en-US" dirty="0" smtClean="0"/>
              <a:t>Measures of association</a:t>
            </a:r>
          </a:p>
          <a:p>
            <a:pPr lvl="2"/>
            <a:r>
              <a:rPr lang="en-US" dirty="0" smtClean="0"/>
              <a:t>Usually 2 significant digits, perhaps except when over 10: </a:t>
            </a:r>
          </a:p>
          <a:p>
            <a:pPr lvl="3"/>
            <a:r>
              <a:rPr lang="en-US" sz="2400" dirty="0"/>
              <a:t>p</a:t>
            </a:r>
            <a:r>
              <a:rPr lang="en-US" sz="2400" dirty="0" smtClean="0"/>
              <a:t>revalence ratio = 1.8 (95% CI: 1.3 to 2.3)</a:t>
            </a:r>
          </a:p>
          <a:p>
            <a:pPr lvl="3"/>
            <a:r>
              <a:rPr lang="en-US" sz="2400" dirty="0"/>
              <a:t>r</a:t>
            </a:r>
            <a:r>
              <a:rPr lang="en-US" sz="2400" dirty="0" smtClean="0"/>
              <a:t>isk ratio = 0.35 (95% CI: 0.11 to 0.49)</a:t>
            </a:r>
          </a:p>
          <a:p>
            <a:pPr lvl="3"/>
            <a:r>
              <a:rPr lang="en-US" sz="2400" dirty="0"/>
              <a:t>h</a:t>
            </a:r>
            <a:r>
              <a:rPr lang="en-US" sz="2400" dirty="0" smtClean="0"/>
              <a:t>azard ratio =  12.3 (95% CI: 10.5 to 14.7)</a:t>
            </a:r>
          </a:p>
          <a:p>
            <a:endParaRPr lang="en-US" dirty="0"/>
          </a:p>
        </p:txBody>
      </p:sp>
    </p:spTree>
    <p:extLst>
      <p:ext uri="{BB962C8B-B14F-4D97-AF65-F5344CB8AC3E}">
        <p14:creationId xmlns:p14="http://schemas.microsoft.com/office/powerpoint/2010/main" val="476848047"/>
      </p:ext>
    </p:extLst>
  </p:cSld>
  <p:clrMapOvr>
    <a:masterClrMapping/>
  </p:clrMapOvr>
  <p:timing>
    <p:tnLst>
      <p:par>
        <p:cTn id="1" dur="indefinite" restart="never" nodeType="tmRoot"/>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5" name="Rectangle 2"/>
          <p:cNvSpPr>
            <a:spLocks noGrp="1" noChangeArrowheads="1"/>
          </p:cNvSpPr>
          <p:nvPr>
            <p:ph type="title"/>
          </p:nvPr>
        </p:nvSpPr>
        <p:spPr>
          <a:xfrm>
            <a:off x="685800" y="0"/>
            <a:ext cx="7772400" cy="1143000"/>
          </a:xfrm>
        </p:spPr>
        <p:txBody>
          <a:bodyPr/>
          <a:lstStyle/>
          <a:p>
            <a:r>
              <a:rPr lang="en-US" altLang="en-US" b="1" smtClean="0"/>
              <a:t>Measures of Attribution</a:t>
            </a:r>
          </a:p>
        </p:txBody>
      </p:sp>
      <p:sp>
        <p:nvSpPr>
          <p:cNvPr id="205826" name="Rectangle 3"/>
          <p:cNvSpPr>
            <a:spLocks noGrp="1" noChangeArrowheads="1"/>
          </p:cNvSpPr>
          <p:nvPr>
            <p:ph type="body" idx="1"/>
          </p:nvPr>
        </p:nvSpPr>
        <p:spPr>
          <a:xfrm>
            <a:off x="304800" y="1295400"/>
            <a:ext cx="8610600" cy="4267200"/>
          </a:xfrm>
        </p:spPr>
        <p:txBody>
          <a:bodyPr/>
          <a:lstStyle/>
          <a:p>
            <a:r>
              <a:rPr lang="en-US" altLang="en-US" sz="2800" dirty="0" smtClean="0"/>
              <a:t>So far, we have introduced measures of association that compare occurrence of an outcome by exposure status, using ratio or absolute difference.</a:t>
            </a:r>
          </a:p>
          <a:p>
            <a:endParaRPr lang="en-US" altLang="en-US" sz="1000" dirty="0" smtClean="0"/>
          </a:p>
          <a:p>
            <a:endParaRPr lang="en-US" altLang="en-US" sz="1000" dirty="0" smtClean="0"/>
          </a:p>
          <a:p>
            <a:pPr>
              <a:lnSpc>
                <a:spcPts val="3500"/>
              </a:lnSpc>
              <a:spcBef>
                <a:spcPct val="0"/>
              </a:spcBef>
            </a:pPr>
            <a:r>
              <a:rPr lang="en-US" altLang="en-US" sz="2800" dirty="0" smtClean="0"/>
              <a:t>We can also ask how relevant the exposure is in causing the outcome, especially in comparison to other exposures causing the outcome.</a:t>
            </a:r>
            <a:r>
              <a:rPr lang="en-US" altLang="en-US" sz="3800" dirty="0" smtClean="0"/>
              <a:t>  </a:t>
            </a:r>
          </a:p>
          <a:p>
            <a:pPr lvl="1"/>
            <a:r>
              <a:rPr lang="en-US" altLang="en-US" dirty="0" smtClean="0"/>
              <a:t>i.e., how much would the outcome be reduced if exposure was removed?  </a:t>
            </a:r>
          </a:p>
          <a:p>
            <a:pPr lvl="1"/>
            <a:endParaRPr lang="en-US" altLang="en-US" dirty="0" smtClean="0"/>
          </a:p>
          <a:p>
            <a:r>
              <a:rPr lang="en-US" altLang="en-US" sz="2800" dirty="0" smtClean="0"/>
              <a:t>Concept known as “attribution” of outcome to exposure</a:t>
            </a:r>
          </a:p>
        </p:txBody>
      </p:sp>
    </p:spTree>
  </p:cSld>
  <p:clrMapOvr>
    <a:masterClrMapping/>
  </p:clrMapOvr>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49" name="Rectangle 2"/>
          <p:cNvSpPr>
            <a:spLocks noGrp="1" noChangeArrowheads="1"/>
          </p:cNvSpPr>
          <p:nvPr>
            <p:ph type="title"/>
          </p:nvPr>
        </p:nvSpPr>
        <p:spPr>
          <a:xfrm>
            <a:off x="685800" y="-152400"/>
            <a:ext cx="7772400" cy="1143000"/>
          </a:xfrm>
        </p:spPr>
        <p:txBody>
          <a:bodyPr/>
          <a:lstStyle/>
          <a:p>
            <a:r>
              <a:rPr lang="en-US" altLang="en-US" smtClean="0">
                <a:solidFill>
                  <a:srgbClr val="FF0000"/>
                </a:solidFill>
              </a:rPr>
              <a:t>Terminology Alert</a:t>
            </a:r>
          </a:p>
        </p:txBody>
      </p:sp>
      <p:sp>
        <p:nvSpPr>
          <p:cNvPr id="206850" name="Rectangle 3"/>
          <p:cNvSpPr>
            <a:spLocks noGrp="1" noChangeArrowheads="1"/>
          </p:cNvSpPr>
          <p:nvPr>
            <p:ph type="body" idx="1"/>
          </p:nvPr>
        </p:nvSpPr>
        <p:spPr>
          <a:xfrm>
            <a:off x="381000" y="914400"/>
            <a:ext cx="8458200" cy="3741738"/>
          </a:xfrm>
        </p:spPr>
        <p:txBody>
          <a:bodyPr/>
          <a:lstStyle/>
          <a:p>
            <a:r>
              <a:rPr lang="en-US" altLang="en-US" sz="2400" smtClean="0"/>
              <a:t>No field in epidemiology is so full of ambiguous terminology</a:t>
            </a:r>
          </a:p>
          <a:p>
            <a:pPr lvl="1"/>
            <a:r>
              <a:rPr lang="en-US" altLang="en-US" sz="2000" smtClean="0"/>
              <a:t>Attributable risk</a:t>
            </a:r>
          </a:p>
          <a:p>
            <a:pPr lvl="1"/>
            <a:r>
              <a:rPr lang="en-US" altLang="en-US" sz="2000" smtClean="0"/>
              <a:t>Attributable rate</a:t>
            </a:r>
          </a:p>
          <a:p>
            <a:pPr lvl="1"/>
            <a:r>
              <a:rPr lang="en-US" altLang="en-US" sz="2000" smtClean="0"/>
              <a:t>Attributable risk percent</a:t>
            </a:r>
          </a:p>
          <a:p>
            <a:pPr lvl="1"/>
            <a:r>
              <a:rPr lang="en-US" altLang="en-US" sz="2000" smtClean="0"/>
              <a:t>Attributable fraction</a:t>
            </a:r>
          </a:p>
          <a:p>
            <a:pPr lvl="1"/>
            <a:r>
              <a:rPr lang="en-US" altLang="en-US" sz="2000" smtClean="0"/>
              <a:t>Excess fraction</a:t>
            </a:r>
          </a:p>
          <a:p>
            <a:pPr lvl="1"/>
            <a:r>
              <a:rPr lang="en-US" altLang="en-US" sz="2000" smtClean="0"/>
              <a:t>Etiologic fraction</a:t>
            </a:r>
          </a:p>
          <a:p>
            <a:pPr lvl="1"/>
            <a:r>
              <a:rPr lang="en-US" altLang="en-US" sz="2000" smtClean="0"/>
              <a:t>Excess caseload due to exposure</a:t>
            </a:r>
          </a:p>
          <a:p>
            <a:pPr lvl="1"/>
            <a:r>
              <a:rPr lang="en-US" altLang="en-US" sz="2000" smtClean="0"/>
              <a:t>Attributable risk in the exposed</a:t>
            </a:r>
          </a:p>
          <a:p>
            <a:pPr lvl="1"/>
            <a:r>
              <a:rPr lang="en-US" altLang="en-US" sz="2000" smtClean="0"/>
              <a:t>Percent attributable risk in the exposed</a:t>
            </a:r>
          </a:p>
          <a:p>
            <a:pPr lvl="1"/>
            <a:r>
              <a:rPr lang="en-US" altLang="en-US" sz="2000" smtClean="0"/>
              <a:t>Population attributable risk</a:t>
            </a:r>
          </a:p>
          <a:p>
            <a:pPr lvl="1"/>
            <a:r>
              <a:rPr lang="en-US" altLang="en-US" sz="2000" smtClean="0"/>
              <a:t>Population attributable risk percent</a:t>
            </a:r>
          </a:p>
          <a:p>
            <a:pPr lvl="1"/>
            <a:r>
              <a:rPr lang="en-US" altLang="en-US" sz="2000" smtClean="0"/>
              <a:t>Population attributable fraction</a:t>
            </a:r>
          </a:p>
          <a:p>
            <a:pPr lvl="1"/>
            <a:r>
              <a:rPr lang="en-US" altLang="en-US" sz="2000" smtClean="0"/>
              <a:t>Percent population attributable risk</a:t>
            </a:r>
          </a:p>
          <a:p>
            <a:pPr lvl="1"/>
            <a:r>
              <a:rPr lang="en-US" altLang="en-US" sz="2000" smtClean="0"/>
              <a:t>Rate fraction</a:t>
            </a:r>
          </a:p>
        </p:txBody>
      </p:sp>
      <p:sp>
        <p:nvSpPr>
          <p:cNvPr id="4" name="TextBox 3"/>
          <p:cNvSpPr txBox="1">
            <a:spLocks noChangeArrowheads="1"/>
          </p:cNvSpPr>
          <p:nvPr/>
        </p:nvSpPr>
        <p:spPr bwMode="auto">
          <a:xfrm>
            <a:off x="5791200" y="1981200"/>
            <a:ext cx="2667000" cy="3046413"/>
          </a:xfrm>
          <a:prstGeom prst="rect">
            <a:avLst/>
          </a:prstGeom>
          <a:noFill/>
          <a:ln w="9525">
            <a:noFill/>
            <a:miter lim="800000"/>
            <a:headEnd/>
            <a:tailEnd/>
          </a:ln>
        </p:spPr>
        <p:txBody>
          <a:bodyPr>
            <a:spAutoFit/>
          </a:bodyPr>
          <a:lstStyle/>
          <a:p>
            <a:pPr algn="ctr" eaLnBrk="0" hangingPunct="0"/>
            <a:r>
              <a:rPr lang="en-US">
                <a:solidFill>
                  <a:srgbClr val="FF0000"/>
                </a:solidFill>
              </a:rPr>
              <a:t>Terminology is so confusing that you cannot simply choose the term you like and use it.  You always need to spell out what you are doing.</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2"/>
          <p:cNvSpPr>
            <a:spLocks noChangeArrowheads="1"/>
          </p:cNvSpPr>
          <p:nvPr/>
        </p:nvSpPr>
        <p:spPr bwMode="auto">
          <a:xfrm>
            <a:off x="1295400" y="1600200"/>
            <a:ext cx="4572000" cy="3886200"/>
          </a:xfrm>
          <a:prstGeom prst="rect">
            <a:avLst/>
          </a:prstGeom>
          <a:noFill/>
          <a:ln w="9525">
            <a:solidFill>
              <a:schemeClr val="tx1"/>
            </a:solidFill>
            <a:miter lim="800000"/>
            <a:headEnd/>
            <a:tailEnd/>
          </a:ln>
        </p:spPr>
        <p:txBody>
          <a:bodyPr wrap="none" anchor="ctr"/>
          <a:lstStyle/>
          <a:p>
            <a:pPr eaLnBrk="0" hangingPunct="0"/>
            <a:endParaRPr lang="en-US" altLang="en-US"/>
          </a:p>
        </p:txBody>
      </p:sp>
      <p:sp>
        <p:nvSpPr>
          <p:cNvPr id="40962" name="Text Box 3"/>
          <p:cNvSpPr txBox="1">
            <a:spLocks noChangeArrowheads="1"/>
          </p:cNvSpPr>
          <p:nvPr/>
        </p:nvSpPr>
        <p:spPr bwMode="auto">
          <a:xfrm>
            <a:off x="838200" y="152400"/>
            <a:ext cx="7742238" cy="519113"/>
          </a:xfrm>
          <a:prstGeom prst="rect">
            <a:avLst/>
          </a:prstGeom>
          <a:noFill/>
          <a:ln w="9525">
            <a:noFill/>
            <a:miter lim="800000"/>
            <a:headEnd/>
            <a:tailEnd/>
          </a:ln>
        </p:spPr>
        <p:txBody>
          <a:bodyPr wrap="none">
            <a:spAutoFit/>
          </a:bodyPr>
          <a:lstStyle/>
          <a:p>
            <a:pPr eaLnBrk="0" hangingPunct="0"/>
            <a:r>
              <a:rPr lang="en-US" altLang="en-US" sz="2800" b="1"/>
              <a:t>Odds ratio</a:t>
            </a:r>
            <a:r>
              <a:rPr lang="en-US" altLang="en-US" sz="2800"/>
              <a:t> of </a:t>
            </a:r>
            <a:r>
              <a:rPr lang="en-US" altLang="en-US" sz="2800" b="1"/>
              <a:t>exposure</a:t>
            </a:r>
            <a:r>
              <a:rPr lang="en-US" altLang="en-US" sz="2800"/>
              <a:t> in diseased and not diseased</a:t>
            </a:r>
          </a:p>
        </p:txBody>
      </p:sp>
      <p:sp>
        <p:nvSpPr>
          <p:cNvPr id="40963" name="Text Box 4"/>
          <p:cNvSpPr txBox="1">
            <a:spLocks noChangeArrowheads="1"/>
          </p:cNvSpPr>
          <p:nvPr/>
        </p:nvSpPr>
        <p:spPr bwMode="auto">
          <a:xfrm>
            <a:off x="3048000" y="762000"/>
            <a:ext cx="1131888" cy="457200"/>
          </a:xfrm>
          <a:prstGeom prst="rect">
            <a:avLst/>
          </a:prstGeom>
          <a:noFill/>
          <a:ln w="9525">
            <a:noFill/>
            <a:miter lim="800000"/>
            <a:headEnd/>
            <a:tailEnd/>
          </a:ln>
        </p:spPr>
        <p:txBody>
          <a:bodyPr wrap="none">
            <a:spAutoFit/>
          </a:bodyPr>
          <a:lstStyle/>
          <a:p>
            <a:pPr eaLnBrk="0" hangingPunct="0"/>
            <a:r>
              <a:rPr lang="en-US" altLang="en-US"/>
              <a:t>Disease</a:t>
            </a:r>
          </a:p>
        </p:txBody>
      </p:sp>
      <p:sp>
        <p:nvSpPr>
          <p:cNvPr id="40964" name="Text Box 5"/>
          <p:cNvSpPr txBox="1">
            <a:spLocks noChangeArrowheads="1"/>
          </p:cNvSpPr>
          <p:nvPr/>
        </p:nvSpPr>
        <p:spPr bwMode="auto">
          <a:xfrm>
            <a:off x="2057400" y="10668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40965" name="Text Box 6"/>
          <p:cNvSpPr txBox="1">
            <a:spLocks noChangeArrowheads="1"/>
          </p:cNvSpPr>
          <p:nvPr/>
        </p:nvSpPr>
        <p:spPr bwMode="auto">
          <a:xfrm>
            <a:off x="4495800" y="10668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40966" name="Text Box 7"/>
          <p:cNvSpPr txBox="1">
            <a:spLocks noChangeArrowheads="1"/>
          </p:cNvSpPr>
          <p:nvPr/>
        </p:nvSpPr>
        <p:spPr bwMode="auto">
          <a:xfrm rot="-5397717">
            <a:off x="-210344" y="3256757"/>
            <a:ext cx="1335087" cy="457200"/>
          </a:xfrm>
          <a:prstGeom prst="rect">
            <a:avLst/>
          </a:prstGeom>
          <a:noFill/>
          <a:ln w="9525">
            <a:noFill/>
            <a:miter lim="800000"/>
            <a:headEnd/>
            <a:tailEnd/>
          </a:ln>
        </p:spPr>
        <p:txBody>
          <a:bodyPr wrap="none">
            <a:spAutoFit/>
          </a:bodyPr>
          <a:lstStyle/>
          <a:p>
            <a:pPr eaLnBrk="0" hangingPunct="0"/>
            <a:r>
              <a:rPr lang="en-US" altLang="en-US"/>
              <a:t>Exposure</a:t>
            </a:r>
          </a:p>
        </p:txBody>
      </p:sp>
      <p:sp>
        <p:nvSpPr>
          <p:cNvPr id="40967" name="Text Box 8"/>
          <p:cNvSpPr txBox="1">
            <a:spLocks noChangeArrowheads="1"/>
          </p:cNvSpPr>
          <p:nvPr/>
        </p:nvSpPr>
        <p:spPr bwMode="auto">
          <a:xfrm>
            <a:off x="609600" y="2209800"/>
            <a:ext cx="658813" cy="457200"/>
          </a:xfrm>
          <a:prstGeom prst="rect">
            <a:avLst/>
          </a:prstGeom>
          <a:noFill/>
          <a:ln w="9525">
            <a:noFill/>
            <a:miter lim="800000"/>
            <a:headEnd/>
            <a:tailEnd/>
          </a:ln>
        </p:spPr>
        <p:txBody>
          <a:bodyPr wrap="none">
            <a:spAutoFit/>
          </a:bodyPr>
          <a:lstStyle/>
          <a:p>
            <a:pPr eaLnBrk="0" hangingPunct="0"/>
            <a:r>
              <a:rPr lang="en-US" altLang="en-US"/>
              <a:t>Yes</a:t>
            </a:r>
          </a:p>
        </p:txBody>
      </p:sp>
      <p:sp>
        <p:nvSpPr>
          <p:cNvPr id="40968" name="Text Box 9"/>
          <p:cNvSpPr txBox="1">
            <a:spLocks noChangeArrowheads="1"/>
          </p:cNvSpPr>
          <p:nvPr/>
        </p:nvSpPr>
        <p:spPr bwMode="auto">
          <a:xfrm>
            <a:off x="609600" y="4343400"/>
            <a:ext cx="557213" cy="457200"/>
          </a:xfrm>
          <a:prstGeom prst="rect">
            <a:avLst/>
          </a:prstGeom>
          <a:noFill/>
          <a:ln w="9525">
            <a:noFill/>
            <a:miter lim="800000"/>
            <a:headEnd/>
            <a:tailEnd/>
          </a:ln>
        </p:spPr>
        <p:txBody>
          <a:bodyPr wrap="none">
            <a:spAutoFit/>
          </a:bodyPr>
          <a:lstStyle/>
          <a:p>
            <a:pPr eaLnBrk="0" hangingPunct="0"/>
            <a:r>
              <a:rPr lang="en-US" altLang="en-US"/>
              <a:t>No</a:t>
            </a:r>
          </a:p>
        </p:txBody>
      </p:sp>
      <p:sp>
        <p:nvSpPr>
          <p:cNvPr id="40969" name="Line 10"/>
          <p:cNvSpPr>
            <a:spLocks noChangeShapeType="1"/>
          </p:cNvSpPr>
          <p:nvPr/>
        </p:nvSpPr>
        <p:spPr bwMode="auto">
          <a:xfrm>
            <a:off x="3505200" y="1600200"/>
            <a:ext cx="0" cy="3886200"/>
          </a:xfrm>
          <a:prstGeom prst="line">
            <a:avLst/>
          </a:prstGeom>
          <a:noFill/>
          <a:ln w="9525">
            <a:solidFill>
              <a:schemeClr val="tx1"/>
            </a:solidFill>
            <a:round/>
            <a:headEnd/>
            <a:tailEnd/>
          </a:ln>
        </p:spPr>
        <p:txBody>
          <a:bodyPr wrap="none" anchor="ctr"/>
          <a:lstStyle/>
          <a:p>
            <a:endParaRPr lang="en-US"/>
          </a:p>
        </p:txBody>
      </p:sp>
      <p:sp>
        <p:nvSpPr>
          <p:cNvPr id="40970" name="Line 11"/>
          <p:cNvSpPr>
            <a:spLocks noChangeShapeType="1"/>
          </p:cNvSpPr>
          <p:nvPr/>
        </p:nvSpPr>
        <p:spPr bwMode="auto">
          <a:xfrm>
            <a:off x="1295400" y="3429000"/>
            <a:ext cx="4572000" cy="0"/>
          </a:xfrm>
          <a:prstGeom prst="line">
            <a:avLst/>
          </a:prstGeom>
          <a:noFill/>
          <a:ln w="9525">
            <a:solidFill>
              <a:schemeClr val="tx1"/>
            </a:solidFill>
            <a:round/>
            <a:headEnd/>
            <a:tailEnd/>
          </a:ln>
        </p:spPr>
        <p:txBody>
          <a:bodyPr wrap="none" anchor="ctr"/>
          <a:lstStyle/>
          <a:p>
            <a:endParaRPr lang="en-US"/>
          </a:p>
        </p:txBody>
      </p:sp>
      <p:sp>
        <p:nvSpPr>
          <p:cNvPr id="40971" name="Text Box 12"/>
          <p:cNvSpPr txBox="1">
            <a:spLocks noChangeArrowheads="1"/>
          </p:cNvSpPr>
          <p:nvPr/>
        </p:nvSpPr>
        <p:spPr bwMode="auto">
          <a:xfrm>
            <a:off x="2362200" y="1981200"/>
            <a:ext cx="387350" cy="641350"/>
          </a:xfrm>
          <a:prstGeom prst="rect">
            <a:avLst/>
          </a:prstGeom>
          <a:noFill/>
          <a:ln w="9525">
            <a:noFill/>
            <a:miter lim="800000"/>
            <a:headEnd/>
            <a:tailEnd/>
          </a:ln>
        </p:spPr>
        <p:txBody>
          <a:bodyPr wrap="none">
            <a:spAutoFit/>
          </a:bodyPr>
          <a:lstStyle/>
          <a:p>
            <a:pPr eaLnBrk="0" hangingPunct="0"/>
            <a:r>
              <a:rPr lang="en-US" altLang="en-US" sz="3600"/>
              <a:t>a</a:t>
            </a:r>
          </a:p>
        </p:txBody>
      </p:sp>
      <p:sp>
        <p:nvSpPr>
          <p:cNvPr id="40972" name="Rectangle 13"/>
          <p:cNvSpPr>
            <a:spLocks noChangeArrowheads="1"/>
          </p:cNvSpPr>
          <p:nvPr/>
        </p:nvSpPr>
        <p:spPr bwMode="auto">
          <a:xfrm>
            <a:off x="4419600" y="1981200"/>
            <a:ext cx="412750" cy="641350"/>
          </a:xfrm>
          <a:prstGeom prst="rect">
            <a:avLst/>
          </a:prstGeom>
          <a:noFill/>
          <a:ln w="9525">
            <a:noFill/>
            <a:miter lim="800000"/>
            <a:headEnd/>
            <a:tailEnd/>
          </a:ln>
        </p:spPr>
        <p:txBody>
          <a:bodyPr wrap="none">
            <a:spAutoFit/>
          </a:bodyPr>
          <a:lstStyle/>
          <a:p>
            <a:pPr eaLnBrk="0" hangingPunct="0"/>
            <a:r>
              <a:rPr lang="en-US" altLang="en-US" sz="3600"/>
              <a:t>b</a:t>
            </a:r>
          </a:p>
        </p:txBody>
      </p:sp>
      <p:sp>
        <p:nvSpPr>
          <p:cNvPr id="40973" name="Rectangle 14"/>
          <p:cNvSpPr>
            <a:spLocks noChangeArrowheads="1"/>
          </p:cNvSpPr>
          <p:nvPr/>
        </p:nvSpPr>
        <p:spPr bwMode="auto">
          <a:xfrm>
            <a:off x="2438400" y="4114800"/>
            <a:ext cx="387350" cy="641350"/>
          </a:xfrm>
          <a:prstGeom prst="rect">
            <a:avLst/>
          </a:prstGeom>
          <a:noFill/>
          <a:ln w="9525">
            <a:noFill/>
            <a:miter lim="800000"/>
            <a:headEnd/>
            <a:tailEnd/>
          </a:ln>
        </p:spPr>
        <p:txBody>
          <a:bodyPr wrap="none">
            <a:spAutoFit/>
          </a:bodyPr>
          <a:lstStyle/>
          <a:p>
            <a:pPr eaLnBrk="0" hangingPunct="0"/>
            <a:r>
              <a:rPr lang="en-US" altLang="en-US" sz="3600"/>
              <a:t>c</a:t>
            </a:r>
          </a:p>
        </p:txBody>
      </p:sp>
      <p:sp>
        <p:nvSpPr>
          <p:cNvPr id="40974" name="Rectangle 15"/>
          <p:cNvSpPr>
            <a:spLocks noChangeArrowheads="1"/>
          </p:cNvSpPr>
          <p:nvPr/>
        </p:nvSpPr>
        <p:spPr bwMode="auto">
          <a:xfrm>
            <a:off x="4572000" y="4038600"/>
            <a:ext cx="412750" cy="641350"/>
          </a:xfrm>
          <a:prstGeom prst="rect">
            <a:avLst/>
          </a:prstGeom>
          <a:noFill/>
          <a:ln w="9525">
            <a:noFill/>
            <a:miter lim="800000"/>
            <a:headEnd/>
            <a:tailEnd/>
          </a:ln>
        </p:spPr>
        <p:txBody>
          <a:bodyPr wrap="none">
            <a:spAutoFit/>
          </a:bodyPr>
          <a:lstStyle/>
          <a:p>
            <a:pPr eaLnBrk="0" hangingPunct="0"/>
            <a:r>
              <a:rPr lang="en-US" altLang="en-US" sz="3600"/>
              <a:t>d</a:t>
            </a:r>
          </a:p>
        </p:txBody>
      </p:sp>
      <p:sp>
        <p:nvSpPr>
          <p:cNvPr id="40975" name="Rectangle 18"/>
          <p:cNvSpPr>
            <a:spLocks noChangeArrowheads="1"/>
          </p:cNvSpPr>
          <p:nvPr/>
        </p:nvSpPr>
        <p:spPr bwMode="auto">
          <a:xfrm>
            <a:off x="8121650" y="3429000"/>
            <a:ext cx="412750" cy="641350"/>
          </a:xfrm>
          <a:prstGeom prst="rect">
            <a:avLst/>
          </a:prstGeom>
          <a:noFill/>
          <a:ln w="9525">
            <a:noFill/>
            <a:miter lim="800000"/>
            <a:headEnd/>
            <a:tailEnd/>
          </a:ln>
        </p:spPr>
        <p:txBody>
          <a:bodyPr wrap="none">
            <a:spAutoFit/>
          </a:bodyPr>
          <a:lstStyle/>
          <a:p>
            <a:pPr eaLnBrk="0" hangingPunct="0"/>
            <a:r>
              <a:rPr lang="en-US" altLang="en-US" sz="3600"/>
              <a:t>b</a:t>
            </a:r>
          </a:p>
        </p:txBody>
      </p:sp>
      <p:sp>
        <p:nvSpPr>
          <p:cNvPr id="40976" name="Rectangle 19"/>
          <p:cNvSpPr>
            <a:spLocks noChangeArrowheads="1"/>
          </p:cNvSpPr>
          <p:nvPr/>
        </p:nvSpPr>
        <p:spPr bwMode="auto">
          <a:xfrm>
            <a:off x="8077200" y="1828800"/>
            <a:ext cx="387350" cy="641350"/>
          </a:xfrm>
          <a:prstGeom prst="rect">
            <a:avLst/>
          </a:prstGeom>
          <a:noFill/>
          <a:ln w="9525">
            <a:noFill/>
            <a:miter lim="800000"/>
            <a:headEnd/>
            <a:tailEnd/>
          </a:ln>
        </p:spPr>
        <p:txBody>
          <a:bodyPr wrap="none">
            <a:spAutoFit/>
          </a:bodyPr>
          <a:lstStyle/>
          <a:p>
            <a:pPr eaLnBrk="0" hangingPunct="0"/>
            <a:r>
              <a:rPr lang="en-US" altLang="en-US" sz="3600"/>
              <a:t>a</a:t>
            </a:r>
          </a:p>
        </p:txBody>
      </p:sp>
      <p:sp>
        <p:nvSpPr>
          <p:cNvPr id="40977" name="Text Box 20"/>
          <p:cNvSpPr txBox="1">
            <a:spLocks noChangeArrowheads="1"/>
          </p:cNvSpPr>
          <p:nvPr/>
        </p:nvSpPr>
        <p:spPr bwMode="auto">
          <a:xfrm>
            <a:off x="5867400" y="2940050"/>
            <a:ext cx="1701800" cy="641350"/>
          </a:xfrm>
          <a:prstGeom prst="rect">
            <a:avLst/>
          </a:prstGeom>
          <a:noFill/>
          <a:ln w="9525">
            <a:noFill/>
            <a:miter lim="800000"/>
            <a:headEnd/>
            <a:tailEnd/>
          </a:ln>
        </p:spPr>
        <p:txBody>
          <a:bodyPr wrap="none">
            <a:spAutoFit/>
          </a:bodyPr>
          <a:lstStyle/>
          <a:p>
            <a:pPr eaLnBrk="0" hangingPunct="0"/>
            <a:r>
              <a:rPr lang="en-US" altLang="en-US" sz="3600" b="1"/>
              <a:t>OR</a:t>
            </a:r>
            <a:r>
              <a:rPr lang="en-US" altLang="en-US" sz="3600" b="1" baseline="-25000"/>
              <a:t>exp</a:t>
            </a:r>
            <a:r>
              <a:rPr lang="en-US" altLang="en-US" sz="3600" b="1"/>
              <a:t> =</a:t>
            </a:r>
            <a:endParaRPr lang="en-US" altLang="en-US"/>
          </a:p>
        </p:txBody>
      </p:sp>
      <p:sp>
        <p:nvSpPr>
          <p:cNvPr id="40978" name="Line 22"/>
          <p:cNvSpPr>
            <a:spLocks noChangeShapeType="1"/>
          </p:cNvSpPr>
          <p:nvPr/>
        </p:nvSpPr>
        <p:spPr bwMode="auto">
          <a:xfrm>
            <a:off x="8001000" y="4191000"/>
            <a:ext cx="609600" cy="0"/>
          </a:xfrm>
          <a:prstGeom prst="line">
            <a:avLst/>
          </a:prstGeom>
          <a:noFill/>
          <a:ln w="9525">
            <a:solidFill>
              <a:schemeClr val="tx1"/>
            </a:solidFill>
            <a:round/>
            <a:headEnd/>
            <a:tailEnd/>
          </a:ln>
        </p:spPr>
        <p:txBody>
          <a:bodyPr wrap="none" anchor="ctr"/>
          <a:lstStyle/>
          <a:p>
            <a:endParaRPr lang="en-US"/>
          </a:p>
        </p:txBody>
      </p:sp>
      <p:sp>
        <p:nvSpPr>
          <p:cNvPr id="40979" name="Line 23"/>
          <p:cNvSpPr>
            <a:spLocks noChangeShapeType="1"/>
          </p:cNvSpPr>
          <p:nvPr/>
        </p:nvSpPr>
        <p:spPr bwMode="auto">
          <a:xfrm>
            <a:off x="7543800" y="3429000"/>
            <a:ext cx="1371600" cy="0"/>
          </a:xfrm>
          <a:prstGeom prst="line">
            <a:avLst/>
          </a:prstGeom>
          <a:noFill/>
          <a:ln w="9525">
            <a:solidFill>
              <a:schemeClr val="tx1"/>
            </a:solidFill>
            <a:round/>
            <a:headEnd/>
            <a:tailEnd/>
          </a:ln>
        </p:spPr>
        <p:txBody>
          <a:bodyPr wrap="none" anchor="ctr"/>
          <a:lstStyle/>
          <a:p>
            <a:endParaRPr lang="en-US"/>
          </a:p>
        </p:txBody>
      </p:sp>
      <p:sp>
        <p:nvSpPr>
          <p:cNvPr id="40980" name="Rectangle 24"/>
          <p:cNvSpPr>
            <a:spLocks noChangeArrowheads="1"/>
          </p:cNvSpPr>
          <p:nvPr/>
        </p:nvSpPr>
        <p:spPr bwMode="auto">
          <a:xfrm>
            <a:off x="8077200" y="2743200"/>
            <a:ext cx="387350" cy="641350"/>
          </a:xfrm>
          <a:prstGeom prst="rect">
            <a:avLst/>
          </a:prstGeom>
          <a:noFill/>
          <a:ln w="9525">
            <a:noFill/>
            <a:miter lim="800000"/>
            <a:headEnd/>
            <a:tailEnd/>
          </a:ln>
        </p:spPr>
        <p:txBody>
          <a:bodyPr wrap="none">
            <a:spAutoFit/>
          </a:bodyPr>
          <a:lstStyle/>
          <a:p>
            <a:pPr eaLnBrk="0" hangingPunct="0"/>
            <a:r>
              <a:rPr lang="en-US" altLang="en-US" sz="3600"/>
              <a:t>c</a:t>
            </a:r>
          </a:p>
        </p:txBody>
      </p:sp>
      <p:sp>
        <p:nvSpPr>
          <p:cNvPr id="40981" name="Line 26"/>
          <p:cNvSpPr>
            <a:spLocks noChangeShapeType="1"/>
          </p:cNvSpPr>
          <p:nvPr/>
        </p:nvSpPr>
        <p:spPr bwMode="auto">
          <a:xfrm>
            <a:off x="7848600" y="2667000"/>
            <a:ext cx="838200" cy="0"/>
          </a:xfrm>
          <a:prstGeom prst="line">
            <a:avLst/>
          </a:prstGeom>
          <a:noFill/>
          <a:ln w="9525">
            <a:solidFill>
              <a:schemeClr val="tx1"/>
            </a:solidFill>
            <a:round/>
            <a:headEnd/>
            <a:tailEnd/>
          </a:ln>
        </p:spPr>
        <p:txBody>
          <a:bodyPr wrap="none" anchor="ctr"/>
          <a:lstStyle/>
          <a:p>
            <a:endParaRPr lang="en-US"/>
          </a:p>
        </p:txBody>
      </p:sp>
      <p:sp>
        <p:nvSpPr>
          <p:cNvPr id="40982" name="Rectangle 29"/>
          <p:cNvSpPr>
            <a:spLocks noChangeArrowheads="1"/>
          </p:cNvSpPr>
          <p:nvPr/>
        </p:nvSpPr>
        <p:spPr bwMode="auto">
          <a:xfrm>
            <a:off x="8001000" y="4343400"/>
            <a:ext cx="530915" cy="646331"/>
          </a:xfrm>
          <a:prstGeom prst="rect">
            <a:avLst/>
          </a:prstGeom>
          <a:noFill/>
          <a:ln w="9525">
            <a:noFill/>
            <a:miter lim="800000"/>
            <a:headEnd/>
            <a:tailEnd/>
          </a:ln>
        </p:spPr>
        <p:txBody>
          <a:bodyPr wrap="none">
            <a:spAutoFit/>
          </a:bodyPr>
          <a:lstStyle/>
          <a:p>
            <a:pPr eaLnBrk="0" hangingPunct="0"/>
            <a:r>
              <a:rPr lang="en-US" altLang="en-US" sz="3600" dirty="0" smtClean="0"/>
              <a:t> d</a:t>
            </a:r>
            <a:endParaRPr lang="en-US" altLang="en-US" sz="3600" dirty="0"/>
          </a:p>
        </p:txBody>
      </p:sp>
      <p:sp>
        <p:nvSpPr>
          <p:cNvPr id="40983" name="Text Box 34"/>
          <p:cNvSpPr txBox="1">
            <a:spLocks noChangeArrowheads="1"/>
          </p:cNvSpPr>
          <p:nvPr/>
        </p:nvSpPr>
        <p:spPr bwMode="auto">
          <a:xfrm>
            <a:off x="1295400" y="5715000"/>
            <a:ext cx="2209800" cy="641350"/>
          </a:xfrm>
          <a:prstGeom prst="rect">
            <a:avLst/>
          </a:prstGeom>
          <a:noFill/>
          <a:ln w="9525">
            <a:noFill/>
            <a:miter lim="800000"/>
            <a:headEnd/>
            <a:tailEnd/>
          </a:ln>
        </p:spPr>
        <p:txBody>
          <a:bodyPr>
            <a:spAutoFit/>
          </a:bodyPr>
          <a:lstStyle/>
          <a:p>
            <a:pPr algn="ctr" eaLnBrk="0" hangingPunct="0">
              <a:spcBef>
                <a:spcPct val="50000"/>
              </a:spcBef>
            </a:pPr>
            <a:r>
              <a:rPr lang="en-US" altLang="en-US" sz="3600"/>
              <a:t>a + c</a:t>
            </a:r>
          </a:p>
        </p:txBody>
      </p:sp>
      <p:sp>
        <p:nvSpPr>
          <p:cNvPr id="40984" name="Text Box 35"/>
          <p:cNvSpPr txBox="1">
            <a:spLocks noChangeArrowheads="1"/>
          </p:cNvSpPr>
          <p:nvPr/>
        </p:nvSpPr>
        <p:spPr bwMode="auto">
          <a:xfrm>
            <a:off x="3733800" y="5791200"/>
            <a:ext cx="2209800" cy="641350"/>
          </a:xfrm>
          <a:prstGeom prst="rect">
            <a:avLst/>
          </a:prstGeom>
          <a:noFill/>
          <a:ln w="9525">
            <a:noFill/>
            <a:miter lim="800000"/>
            <a:headEnd/>
            <a:tailEnd/>
          </a:ln>
        </p:spPr>
        <p:txBody>
          <a:bodyPr>
            <a:spAutoFit/>
          </a:bodyPr>
          <a:lstStyle/>
          <a:p>
            <a:pPr algn="ctr" eaLnBrk="0" hangingPunct="0">
              <a:spcBef>
                <a:spcPct val="50000"/>
              </a:spcBef>
            </a:pPr>
            <a:r>
              <a:rPr lang="en-US" altLang="en-US" sz="3600"/>
              <a:t>b + d</a:t>
            </a:r>
          </a:p>
        </p:txBody>
      </p:sp>
      <p:sp>
        <p:nvSpPr>
          <p:cNvPr id="280612" name="Line 36"/>
          <p:cNvSpPr>
            <a:spLocks noChangeShapeType="1"/>
          </p:cNvSpPr>
          <p:nvPr/>
        </p:nvSpPr>
        <p:spPr bwMode="auto">
          <a:xfrm>
            <a:off x="1981200" y="2133600"/>
            <a:ext cx="0" cy="2819400"/>
          </a:xfrm>
          <a:prstGeom prst="line">
            <a:avLst/>
          </a:prstGeom>
          <a:noFill/>
          <a:ln w="76200">
            <a:solidFill>
              <a:srgbClr val="008000"/>
            </a:solidFill>
            <a:round/>
            <a:headEnd/>
            <a:tailEnd type="triangle" w="med" len="med"/>
          </a:ln>
        </p:spPr>
        <p:txBody>
          <a:bodyPr/>
          <a:lstStyle/>
          <a:p>
            <a:endParaRPr lang="en-US"/>
          </a:p>
        </p:txBody>
      </p:sp>
      <p:sp>
        <p:nvSpPr>
          <p:cNvPr id="280613" name="Line 37"/>
          <p:cNvSpPr>
            <a:spLocks noChangeShapeType="1"/>
          </p:cNvSpPr>
          <p:nvPr/>
        </p:nvSpPr>
        <p:spPr bwMode="auto">
          <a:xfrm>
            <a:off x="4191000" y="2133600"/>
            <a:ext cx="0" cy="2819400"/>
          </a:xfrm>
          <a:prstGeom prst="line">
            <a:avLst/>
          </a:prstGeom>
          <a:noFill/>
          <a:ln w="76200">
            <a:solidFill>
              <a:srgbClr val="008000"/>
            </a:solidFill>
            <a:round/>
            <a:headEnd/>
            <a:tailEnd type="triangle" w="med" len="me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80612"/>
                                        </p:tgtEl>
                                        <p:attrNameLst>
                                          <p:attrName>style.visibility</p:attrName>
                                        </p:attrNameLst>
                                      </p:cBhvr>
                                      <p:to>
                                        <p:strVal val="visible"/>
                                      </p:to>
                                    </p:set>
                                    <p:animEffect transition="in" filter="blinds(horizontal)">
                                      <p:cBhvr>
                                        <p:cTn id="7" dur="500"/>
                                        <p:tgtEl>
                                          <p:spTgt spid="28061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280613"/>
                                        </p:tgtEl>
                                        <p:attrNameLst>
                                          <p:attrName>style.visibility</p:attrName>
                                        </p:attrNameLst>
                                      </p:cBhvr>
                                      <p:to>
                                        <p:strVal val="visible"/>
                                      </p:to>
                                    </p:set>
                                    <p:animEffect transition="in" filter="blinds(horizontal)">
                                      <p:cBhvr>
                                        <p:cTn id="10" dur="500"/>
                                        <p:tgtEl>
                                          <p:spTgt spid="2806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0612" grpId="0" animBg="1"/>
      <p:bldP spid="280613" grpId="0" animBg="1"/>
    </p:bld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3" name="Rectangle 2"/>
          <p:cNvSpPr>
            <a:spLocks noGrp="1" noChangeArrowheads="1"/>
          </p:cNvSpPr>
          <p:nvPr>
            <p:ph type="title"/>
          </p:nvPr>
        </p:nvSpPr>
        <p:spPr>
          <a:xfrm>
            <a:off x="533400" y="152400"/>
            <a:ext cx="8534400" cy="914400"/>
          </a:xfrm>
        </p:spPr>
        <p:txBody>
          <a:bodyPr/>
          <a:lstStyle/>
          <a:p>
            <a:r>
              <a:rPr lang="en-US" altLang="en-US" sz="3600" b="1" smtClean="0">
                <a:solidFill>
                  <a:schemeClr val="tx1"/>
                </a:solidFill>
              </a:rPr>
              <a:t>Prerequisites &amp; Introductory Comments</a:t>
            </a:r>
          </a:p>
        </p:txBody>
      </p:sp>
      <p:sp>
        <p:nvSpPr>
          <p:cNvPr id="207874" name="Rectangle 3"/>
          <p:cNvSpPr>
            <a:spLocks noGrp="1" noChangeArrowheads="1"/>
          </p:cNvSpPr>
          <p:nvPr>
            <p:ph type="body" idx="1"/>
          </p:nvPr>
        </p:nvSpPr>
        <p:spPr>
          <a:xfrm>
            <a:off x="228600" y="1143000"/>
            <a:ext cx="8839200" cy="3741738"/>
          </a:xfrm>
        </p:spPr>
        <p:txBody>
          <a:bodyPr/>
          <a:lstStyle/>
          <a:p>
            <a:r>
              <a:rPr lang="en-US" altLang="en-US" sz="3000" dirty="0" smtClean="0"/>
              <a:t>Don’t bother to consider measure of attribution until:</a:t>
            </a:r>
          </a:p>
          <a:p>
            <a:pPr lvl="1"/>
            <a:r>
              <a:rPr lang="en-US" altLang="en-US" sz="2600" dirty="0" smtClean="0"/>
              <a:t>Pretty sure that exposure is “causally” related to outcome</a:t>
            </a:r>
          </a:p>
          <a:p>
            <a:pPr lvl="1"/>
            <a:r>
              <a:rPr lang="en-US" altLang="en-US" sz="2600" dirty="0" smtClean="0"/>
              <a:t>Measure of association free of bias (e.g., no selection, measurement or confounding bias)</a:t>
            </a:r>
          </a:p>
          <a:p>
            <a:pPr lvl="1"/>
            <a:endParaRPr lang="en-US" altLang="en-US" sz="800" dirty="0" smtClean="0"/>
          </a:p>
          <a:p>
            <a:r>
              <a:rPr lang="en-US" altLang="en-US" sz="3000" dirty="0" smtClean="0"/>
              <a:t>Measures of attribution can be expressed in the context of risks or rates</a:t>
            </a:r>
          </a:p>
          <a:p>
            <a:endParaRPr lang="en-US" altLang="en-US" sz="800" dirty="0" smtClean="0"/>
          </a:p>
          <a:p>
            <a:r>
              <a:rPr lang="en-US" altLang="en-US" sz="3000" dirty="0" smtClean="0"/>
              <a:t>All of the terminology boils down to 2 concepts:</a:t>
            </a:r>
          </a:p>
          <a:p>
            <a:pPr lvl="1"/>
            <a:r>
              <a:rPr lang="en-US" altLang="en-US" sz="2600" dirty="0" smtClean="0"/>
              <a:t>Attribution </a:t>
            </a:r>
            <a:r>
              <a:rPr lang="en-US" altLang="en-US" sz="2600" dirty="0"/>
              <a:t>of outcome to exposure</a:t>
            </a:r>
            <a:r>
              <a:rPr lang="en-US" altLang="en-US" sz="2400" dirty="0"/>
              <a:t> </a:t>
            </a:r>
            <a:r>
              <a:rPr lang="en-US" altLang="en-US" sz="2600" dirty="0" smtClean="0"/>
              <a:t>among the exposed</a:t>
            </a:r>
          </a:p>
          <a:p>
            <a:pPr lvl="1"/>
            <a:r>
              <a:rPr lang="en-US" altLang="en-US" sz="2600" dirty="0" smtClean="0"/>
              <a:t>Attribution </a:t>
            </a:r>
            <a:r>
              <a:rPr lang="en-US" altLang="en-US" sz="2600" dirty="0"/>
              <a:t>of outcome to exposure </a:t>
            </a:r>
            <a:r>
              <a:rPr lang="en-US" altLang="en-US" sz="2600" dirty="0" smtClean="0"/>
              <a:t>in a wider population </a:t>
            </a:r>
          </a:p>
          <a:p>
            <a:pPr lvl="2"/>
            <a:r>
              <a:rPr lang="en-US" altLang="en-US" sz="2200" dirty="0" smtClean="0"/>
              <a:t>Stata will automatically calculate both in </a:t>
            </a:r>
            <a:r>
              <a:rPr lang="en-US" altLang="en-US" sz="2200" dirty="0" err="1" smtClean="0"/>
              <a:t>epitab</a:t>
            </a:r>
            <a:r>
              <a:rPr lang="en-US" altLang="en-US" sz="2200" dirty="0" smtClean="0"/>
              <a:t> command</a:t>
            </a:r>
          </a:p>
          <a:p>
            <a:pPr lvl="3"/>
            <a:r>
              <a:rPr lang="en-US" altLang="en-US" dirty="0" smtClean="0"/>
              <a:t>even if not justified</a:t>
            </a:r>
          </a:p>
          <a:p>
            <a:pPr>
              <a:buFontTx/>
              <a:buNone/>
            </a:pPr>
            <a:endParaRPr lang="en-US" altLang="en-US" sz="3000" dirty="0" smtClean="0"/>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7" name="Rectangle 2"/>
          <p:cNvSpPr>
            <a:spLocks noGrp="1" noChangeArrowheads="1"/>
          </p:cNvSpPr>
          <p:nvPr>
            <p:ph type="title"/>
          </p:nvPr>
        </p:nvSpPr>
        <p:spPr>
          <a:xfrm>
            <a:off x="0" y="0"/>
            <a:ext cx="9144000" cy="1143000"/>
          </a:xfrm>
        </p:spPr>
        <p:txBody>
          <a:bodyPr/>
          <a:lstStyle/>
          <a:p>
            <a:r>
              <a:rPr lang="en-US" altLang="en-US" sz="2800" b="1" smtClean="0"/>
              <a:t>Measures of Attribution:</a:t>
            </a:r>
            <a:br>
              <a:rPr lang="en-US" altLang="en-US" sz="2800" b="1" smtClean="0"/>
            </a:br>
            <a:r>
              <a:rPr lang="en-US" altLang="en-US" sz="2400" b="1" smtClean="0"/>
              <a:t>Terminology we like in context of cumulative incidence (“risk”)**</a:t>
            </a:r>
          </a:p>
        </p:txBody>
      </p:sp>
      <p:graphicFrame>
        <p:nvGraphicFramePr>
          <p:cNvPr id="377879" name="Group 23"/>
          <p:cNvGraphicFramePr>
            <a:graphicFrameLocks noGrp="1"/>
          </p:cNvGraphicFramePr>
          <p:nvPr>
            <p:ph idx="1"/>
            <p:extLst>
              <p:ext uri="{D42A27DB-BD31-4B8C-83A1-F6EECF244321}">
                <p14:modId xmlns:p14="http://schemas.microsoft.com/office/powerpoint/2010/main" val="3331045264"/>
              </p:ext>
            </p:extLst>
          </p:nvPr>
        </p:nvGraphicFramePr>
        <p:xfrm>
          <a:off x="381000" y="1219200"/>
          <a:ext cx="8610600" cy="4995316"/>
        </p:xfrm>
        <a:graphic>
          <a:graphicData uri="http://schemas.openxmlformats.org/drawingml/2006/table">
            <a:tbl>
              <a:tblPr/>
              <a:tblGrid>
                <a:gridCol w="1676400"/>
                <a:gridCol w="3089336"/>
                <a:gridCol w="3844864"/>
              </a:tblGrid>
              <a:tr h="862228">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Scale</a:t>
                      </a:r>
                    </a:p>
                  </a:txBody>
                  <a:tcPr anchor="b"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Among the exposed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Among a population (exposed and unexposed)</a:t>
                      </a:r>
                    </a:p>
                  </a:txBody>
                  <a:tcPr anchor="ct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71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Absolute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“Attributable risk in the exposed”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err="1" smtClean="0">
                          <a:ln>
                            <a:noFill/>
                          </a:ln>
                          <a:solidFill>
                            <a:schemeClr val="tx1"/>
                          </a:solidFill>
                          <a:effectLst/>
                          <a:latin typeface="Times New Roman" pitchFamily="18" charset="0"/>
                        </a:rPr>
                        <a:t>AR</a:t>
                      </a:r>
                      <a:r>
                        <a:rPr kumimoji="0" lang="en-US" sz="2400" b="0" i="0" u="none" strike="noStrike" cap="none" normalizeH="0" baseline="-25000" dirty="0" err="1" smtClean="0">
                          <a:ln>
                            <a:noFill/>
                          </a:ln>
                          <a:solidFill>
                            <a:schemeClr val="tx1"/>
                          </a:solidFill>
                          <a:effectLst/>
                          <a:latin typeface="Times New Roman" pitchFamily="18" charset="0"/>
                        </a:rPr>
                        <a:t>exp</a:t>
                      </a:r>
                      <a:r>
                        <a:rPr kumimoji="0" lang="en-US" sz="2400" b="0" i="0" u="none" strike="noStrike" cap="none" normalizeH="0" baseline="0" dirty="0" smtClean="0">
                          <a:ln>
                            <a:noFill/>
                          </a:ln>
                          <a:solidFill>
                            <a:schemeClr val="tx1"/>
                          </a:solidFill>
                          <a:effectLst/>
                          <a:latin typeface="Times New Roman" pitchFamily="18" charset="0"/>
                        </a:rPr>
                        <a:t>*</a:t>
                      </a:r>
                      <a:endParaRPr kumimoji="0" lang="en-US" sz="2400" b="0" i="0" u="none" strike="noStrike" cap="none" normalizeH="0" baseline="-25000" dirty="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“Attributable risk in the population” </a:t>
                      </a:r>
                    </a:p>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or “Population attributable risk”</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err="1" smtClean="0">
                          <a:ln>
                            <a:noFill/>
                          </a:ln>
                          <a:solidFill>
                            <a:schemeClr val="tx1"/>
                          </a:solidFill>
                          <a:effectLst/>
                          <a:latin typeface="Times New Roman" pitchFamily="18" charset="0"/>
                        </a:rPr>
                        <a:t>AR</a:t>
                      </a:r>
                      <a:r>
                        <a:rPr kumimoji="0" lang="en-US" sz="2400" b="0" i="0" u="none" strike="noStrike" cap="none" normalizeH="0" baseline="-25000" dirty="0" err="1" smtClean="0">
                          <a:ln>
                            <a:noFill/>
                          </a:ln>
                          <a:solidFill>
                            <a:schemeClr val="tx1"/>
                          </a:solidFill>
                          <a:effectLst/>
                          <a:latin typeface="Times New Roman" pitchFamily="18" charset="0"/>
                        </a:rPr>
                        <a:t>pop</a:t>
                      </a:r>
                      <a:r>
                        <a:rPr kumimoji="0" lang="en-US" sz="2400" b="0" i="0" u="none" strike="noStrike" cap="none" normalizeH="0" baseline="0" dirty="0" smtClean="0">
                          <a:ln>
                            <a:noFill/>
                          </a:ln>
                          <a:solidFill>
                            <a:schemeClr val="tx1"/>
                          </a:solidFill>
                          <a:effectLst/>
                          <a:latin typeface="Times New Roman" pitchFamily="18" charset="0"/>
                        </a:rPr>
                        <a:t> or  Pop AR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361304">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400" b="1" i="0" u="none" strike="noStrike" cap="none" normalizeH="0" baseline="0" dirty="0" smtClean="0">
                          <a:ln>
                            <a:noFill/>
                          </a:ln>
                          <a:solidFill>
                            <a:schemeClr val="tx1"/>
                          </a:solidFill>
                          <a:effectLst/>
                          <a:latin typeface="Times New Roman" pitchFamily="18" charset="0"/>
                        </a:rPr>
                        <a:t>Percentage</a:t>
                      </a:r>
                    </a:p>
                  </a:txBody>
                  <a:tcPr anchor="ct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“Percent attributable risk in the exposed”</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a:t>
                      </a:r>
                      <a:r>
                        <a:rPr kumimoji="0" lang="en-US" sz="2400" b="0" i="0" u="none" strike="noStrike" cap="none" normalizeH="0" baseline="0" dirty="0" err="1" smtClean="0">
                          <a:ln>
                            <a:noFill/>
                          </a:ln>
                          <a:solidFill>
                            <a:schemeClr val="tx1"/>
                          </a:solidFill>
                          <a:effectLst/>
                          <a:latin typeface="Times New Roman" pitchFamily="18" charset="0"/>
                        </a:rPr>
                        <a:t>AR</a:t>
                      </a:r>
                      <a:r>
                        <a:rPr kumimoji="0" lang="en-US" sz="2400" b="0" i="0" u="none" strike="noStrike" cap="none" normalizeH="0" baseline="-25000" dirty="0" err="1" smtClean="0">
                          <a:ln>
                            <a:noFill/>
                          </a:ln>
                          <a:solidFill>
                            <a:schemeClr val="tx1"/>
                          </a:solidFill>
                          <a:effectLst/>
                          <a:latin typeface="Times New Roman" pitchFamily="18" charset="0"/>
                        </a:rPr>
                        <a:t>exp</a:t>
                      </a:r>
                      <a:endParaRPr kumimoji="0" lang="en-US" sz="2400" b="0" i="0" u="none" strike="noStrike" cap="none" normalizeH="0" baseline="-25000" dirty="0" smtClean="0">
                        <a:ln>
                          <a:noFill/>
                        </a:ln>
                        <a:solidFill>
                          <a:schemeClr val="tx1"/>
                        </a:solidFill>
                        <a:effectLst/>
                        <a:latin typeface="Times New Roman" pitchFamily="18" charset="0"/>
                      </a:endParaRPr>
                    </a:p>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“Percent attributable risk in the population” or</a:t>
                      </a:r>
                    </a:p>
                    <a:p>
                      <a:pPr marL="0" marR="0" lvl="0" indent="0" algn="l" defTabSz="914400" rtl="0" eaLnBrk="0" fontAlgn="base" latinLnBrk="0" hangingPunct="0">
                        <a:lnSpc>
                          <a:spcPct val="100000"/>
                        </a:lnSpc>
                        <a:spcBef>
                          <a:spcPct val="20000"/>
                        </a:spcBef>
                        <a:spcAft>
                          <a:spcPct val="0"/>
                        </a:spcAft>
                        <a:buClrTx/>
                        <a:buSzTx/>
                        <a:buFontTx/>
                        <a:buNone/>
                        <a:tabLst/>
                        <a:defRPr/>
                      </a:pPr>
                      <a:r>
                        <a:rPr kumimoji="0" lang="en-US" sz="2400" b="0" i="0" u="none" strike="noStrike" cap="none" normalizeH="0" baseline="0" dirty="0" smtClean="0">
                          <a:ln>
                            <a:noFill/>
                          </a:ln>
                          <a:solidFill>
                            <a:schemeClr val="tx1"/>
                          </a:solidFill>
                          <a:effectLst/>
                          <a:latin typeface="Times New Roman" pitchFamily="18" charset="0"/>
                        </a:rPr>
                        <a:t> “Percent population attributable risk”</a:t>
                      </a:r>
                    </a:p>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 </a:t>
                      </a:r>
                      <a:r>
                        <a:rPr kumimoji="0" lang="en-US" sz="2400" b="0" i="0" u="none" strike="noStrike" cap="none" normalizeH="0" baseline="0" dirty="0" err="1" smtClean="0">
                          <a:ln>
                            <a:noFill/>
                          </a:ln>
                          <a:solidFill>
                            <a:schemeClr val="tx1"/>
                          </a:solidFill>
                          <a:effectLst/>
                          <a:latin typeface="Times New Roman" pitchFamily="18" charset="0"/>
                        </a:rPr>
                        <a:t>AR</a:t>
                      </a:r>
                      <a:r>
                        <a:rPr kumimoji="0" lang="en-US" sz="2400" b="0" i="0" u="none" strike="noStrike" cap="none" normalizeH="0" baseline="-25000" dirty="0" err="1" smtClean="0">
                          <a:ln>
                            <a:noFill/>
                          </a:ln>
                          <a:solidFill>
                            <a:schemeClr val="tx1"/>
                          </a:solidFill>
                          <a:effectLst/>
                          <a:latin typeface="Times New Roman" pitchFamily="18" charset="0"/>
                        </a:rPr>
                        <a:t>pop</a:t>
                      </a:r>
                      <a:r>
                        <a:rPr kumimoji="0" lang="en-US" sz="2400" b="0" i="0" u="none" strike="noStrike" cap="none" normalizeH="0" baseline="0" dirty="0" smtClean="0">
                          <a:ln>
                            <a:noFill/>
                          </a:ln>
                          <a:solidFill>
                            <a:schemeClr val="tx1"/>
                          </a:solidFill>
                          <a:effectLst/>
                          <a:latin typeface="Times New Roman" pitchFamily="18" charset="0"/>
                        </a:rPr>
                        <a:t> or  %Pop AR</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08916" name="TextBox 3"/>
          <p:cNvSpPr txBox="1">
            <a:spLocks noChangeArrowheads="1"/>
          </p:cNvSpPr>
          <p:nvPr/>
        </p:nvSpPr>
        <p:spPr bwMode="auto">
          <a:xfrm>
            <a:off x="228600" y="6243638"/>
            <a:ext cx="8763000" cy="461962"/>
          </a:xfrm>
          <a:prstGeom prst="rect">
            <a:avLst/>
          </a:prstGeom>
          <a:noFill/>
          <a:ln w="9525">
            <a:noFill/>
            <a:miter lim="800000"/>
            <a:headEnd/>
            <a:tailEnd/>
          </a:ln>
        </p:spPr>
        <p:txBody>
          <a:bodyPr>
            <a:spAutoFit/>
          </a:bodyPr>
          <a:lstStyle/>
          <a:p>
            <a:pPr eaLnBrk="0" hangingPunct="0"/>
            <a:r>
              <a:rPr lang="en-US"/>
              <a:t>*</a:t>
            </a:r>
            <a:r>
              <a:rPr lang="en-US" sz="1800"/>
              <a:t>We earlier called this “risk difference”             ** analogous terms used in context of rates </a:t>
            </a: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35" name="Rectangle 2"/>
          <p:cNvSpPr>
            <a:spLocks noGrp="1" noChangeArrowheads="1"/>
          </p:cNvSpPr>
          <p:nvPr>
            <p:ph type="title"/>
          </p:nvPr>
        </p:nvSpPr>
        <p:spPr/>
        <p:txBody>
          <a:bodyPr/>
          <a:lstStyle/>
          <a:p>
            <a:r>
              <a:rPr lang="en-US" altLang="en-US" sz="3600" b="1" dirty="0" smtClean="0"/>
              <a:t>Attributable Risk in the Exposed</a:t>
            </a:r>
          </a:p>
        </p:txBody>
      </p:sp>
      <p:graphicFrame>
        <p:nvGraphicFramePr>
          <p:cNvPr id="94234" name="Object 26"/>
          <p:cNvGraphicFramePr>
            <a:graphicFrameLocks noGrp="1" noChangeAspect="1"/>
          </p:cNvGraphicFramePr>
          <p:nvPr>
            <p:ph idx="1"/>
          </p:nvPr>
        </p:nvGraphicFramePr>
        <p:xfrm>
          <a:off x="1371600" y="1752600"/>
          <a:ext cx="6450013" cy="4468813"/>
        </p:xfrm>
        <a:graphic>
          <a:graphicData uri="http://schemas.openxmlformats.org/presentationml/2006/ole">
            <mc:AlternateContent xmlns:mc="http://schemas.openxmlformats.org/markup-compatibility/2006">
              <mc:Choice xmlns:v="urn:schemas-microsoft-com:vml" Requires="v">
                <p:oleObj spid="_x0000_s94327" name="Chart" r:id="rId4" imgW="6095905" imgH="4067235" progId="MSGraph.Chart.8">
                  <p:embed followColorScheme="full"/>
                </p:oleObj>
              </mc:Choice>
              <mc:Fallback>
                <p:oleObj name="Chart" r:id="rId4" imgW="6095905" imgH="4067235" progId="MSGraph.Chart.8">
                  <p:embed followColorScheme="full"/>
                  <p:pic>
                    <p:nvPicPr>
                      <p:cNvPr id="0" name="Picture 26"/>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1600" y="1752600"/>
                        <a:ext cx="6450013" cy="44688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4236" name="AutoShape 4"/>
          <p:cNvSpPr>
            <a:spLocks/>
          </p:cNvSpPr>
          <p:nvPr/>
        </p:nvSpPr>
        <p:spPr bwMode="auto">
          <a:xfrm>
            <a:off x="5562600" y="3200400"/>
            <a:ext cx="76200" cy="1066800"/>
          </a:xfrm>
          <a:prstGeom prst="rightBrace">
            <a:avLst>
              <a:gd name="adj1" fmla="val 116667"/>
              <a:gd name="adj2" fmla="val 50000"/>
            </a:avLst>
          </a:prstGeom>
          <a:noFill/>
          <a:ln w="9525">
            <a:solidFill>
              <a:schemeClr val="tx1"/>
            </a:solidFill>
            <a:round/>
            <a:headEnd/>
            <a:tailEnd/>
          </a:ln>
        </p:spPr>
        <p:txBody>
          <a:bodyPr wrap="none" anchor="ctr"/>
          <a:lstStyle/>
          <a:p>
            <a:pPr eaLnBrk="0" hangingPunct="0"/>
            <a:endParaRPr lang="en-US" altLang="en-US"/>
          </a:p>
        </p:txBody>
      </p:sp>
      <p:sp>
        <p:nvSpPr>
          <p:cNvPr id="94237" name="Text Box 5"/>
          <p:cNvSpPr txBox="1">
            <a:spLocks noChangeArrowheads="1"/>
          </p:cNvSpPr>
          <p:nvPr/>
        </p:nvSpPr>
        <p:spPr bwMode="auto">
          <a:xfrm>
            <a:off x="5715000" y="2819400"/>
            <a:ext cx="1447800" cy="461963"/>
          </a:xfrm>
          <a:prstGeom prst="rect">
            <a:avLst/>
          </a:prstGeom>
          <a:noFill/>
          <a:ln w="9525">
            <a:noFill/>
            <a:miter lim="800000"/>
            <a:headEnd/>
            <a:tailEnd/>
          </a:ln>
        </p:spPr>
        <p:txBody>
          <a:bodyPr>
            <a:spAutoFit/>
          </a:bodyPr>
          <a:lstStyle/>
          <a:p>
            <a:pPr eaLnBrk="0" hangingPunct="0">
              <a:spcBef>
                <a:spcPct val="50000"/>
              </a:spcBef>
            </a:pPr>
            <a:r>
              <a:rPr lang="en-US" altLang="en-US"/>
              <a:t>ARexp</a:t>
            </a: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3" name="Rectangle 2"/>
          <p:cNvSpPr>
            <a:spLocks noGrp="1" noChangeArrowheads="1"/>
          </p:cNvSpPr>
          <p:nvPr>
            <p:ph type="title"/>
          </p:nvPr>
        </p:nvSpPr>
        <p:spPr>
          <a:xfrm>
            <a:off x="685800" y="76200"/>
            <a:ext cx="7772400" cy="1143000"/>
          </a:xfrm>
        </p:spPr>
        <p:txBody>
          <a:bodyPr/>
          <a:lstStyle/>
          <a:p>
            <a:r>
              <a:rPr lang="en-US" altLang="en-US" sz="3200" b="1" smtClean="0"/>
              <a:t>Attribution among the exposed</a:t>
            </a:r>
          </a:p>
        </p:txBody>
      </p:sp>
      <p:sp>
        <p:nvSpPr>
          <p:cNvPr id="212994" name="Rectangle 3"/>
          <p:cNvSpPr>
            <a:spLocks noGrp="1" noChangeArrowheads="1"/>
          </p:cNvSpPr>
          <p:nvPr>
            <p:ph type="body" idx="1"/>
          </p:nvPr>
        </p:nvSpPr>
        <p:spPr>
          <a:xfrm>
            <a:off x="152400" y="1066800"/>
            <a:ext cx="8991600" cy="5334000"/>
          </a:xfrm>
        </p:spPr>
        <p:txBody>
          <a:bodyPr/>
          <a:lstStyle/>
          <a:p>
            <a:pPr>
              <a:lnSpc>
                <a:spcPct val="90000"/>
              </a:lnSpc>
              <a:spcBef>
                <a:spcPct val="40000"/>
              </a:spcBef>
            </a:pPr>
            <a:r>
              <a:rPr lang="en-US" altLang="en-US" sz="2800" smtClean="0"/>
              <a:t>Can be expressed as difference measure, but not insightful</a:t>
            </a:r>
          </a:p>
          <a:p>
            <a:pPr algn="ctr">
              <a:lnSpc>
                <a:spcPct val="90000"/>
              </a:lnSpc>
              <a:spcBef>
                <a:spcPct val="40000"/>
              </a:spcBef>
              <a:buFontTx/>
              <a:buNone/>
            </a:pPr>
            <a:r>
              <a:rPr lang="en-US" altLang="en-US" sz="2800" smtClean="0"/>
              <a:t>AR</a:t>
            </a:r>
            <a:r>
              <a:rPr lang="en-US" altLang="en-US" sz="2800" baseline="-25000" smtClean="0"/>
              <a:t>exp</a:t>
            </a:r>
            <a:r>
              <a:rPr lang="en-US" altLang="en-US" sz="2800" smtClean="0"/>
              <a:t> = risk difference = Inc</a:t>
            </a:r>
            <a:r>
              <a:rPr lang="en-US" altLang="en-US" sz="2800" baseline="-25000" smtClean="0"/>
              <a:t>exp</a:t>
            </a:r>
            <a:r>
              <a:rPr lang="en-US" altLang="en-US" sz="2800" smtClean="0"/>
              <a:t>- Inc</a:t>
            </a:r>
            <a:r>
              <a:rPr lang="en-US" altLang="en-US" sz="2800" baseline="-25000" smtClean="0"/>
              <a:t>unexp</a:t>
            </a:r>
            <a:endParaRPr lang="en-US" altLang="en-US" sz="2800" smtClean="0"/>
          </a:p>
          <a:p>
            <a:pPr>
              <a:lnSpc>
                <a:spcPct val="90000"/>
              </a:lnSpc>
              <a:spcBef>
                <a:spcPct val="40000"/>
              </a:spcBef>
            </a:pPr>
            <a:endParaRPr lang="en-US" altLang="en-US" sz="1200" smtClean="0"/>
          </a:p>
          <a:p>
            <a:pPr>
              <a:lnSpc>
                <a:spcPct val="90000"/>
              </a:lnSpc>
              <a:spcBef>
                <a:spcPct val="40000"/>
              </a:spcBef>
            </a:pPr>
            <a:endParaRPr lang="en-US" altLang="en-US" sz="1200" smtClean="0"/>
          </a:p>
          <a:p>
            <a:pPr>
              <a:lnSpc>
                <a:spcPct val="90000"/>
              </a:lnSpc>
              <a:spcBef>
                <a:spcPct val="40000"/>
              </a:spcBef>
            </a:pPr>
            <a:r>
              <a:rPr lang="en-US" altLang="en-US" sz="2800" smtClean="0"/>
              <a:t>Or, even better, as a percent of incidence in exposed:</a:t>
            </a:r>
          </a:p>
          <a:p>
            <a:pPr algn="ctr">
              <a:lnSpc>
                <a:spcPct val="90000"/>
              </a:lnSpc>
              <a:spcBef>
                <a:spcPct val="40000"/>
              </a:spcBef>
              <a:buFontTx/>
              <a:buNone/>
            </a:pPr>
            <a:r>
              <a:rPr lang="en-US" altLang="en-US" sz="2800" smtClean="0"/>
              <a:t>%AR</a:t>
            </a:r>
            <a:r>
              <a:rPr lang="en-US" altLang="en-US" sz="2800" baseline="-25000" smtClean="0"/>
              <a:t>exp </a:t>
            </a:r>
            <a:r>
              <a:rPr lang="en-US" altLang="en-US" sz="2800" smtClean="0"/>
              <a:t>= [(Inc</a:t>
            </a:r>
            <a:r>
              <a:rPr lang="en-US" altLang="en-US" sz="2800" baseline="-25000" smtClean="0"/>
              <a:t>exp</a:t>
            </a:r>
            <a:r>
              <a:rPr lang="en-US" altLang="en-US" sz="2800" smtClean="0"/>
              <a:t>- Inc</a:t>
            </a:r>
            <a:r>
              <a:rPr lang="en-US" altLang="en-US" sz="2800" baseline="-25000" smtClean="0"/>
              <a:t>unexp</a:t>
            </a:r>
            <a:r>
              <a:rPr lang="en-US" altLang="en-US" sz="2800" smtClean="0"/>
              <a:t>)/(Inc</a:t>
            </a:r>
            <a:r>
              <a:rPr lang="en-US" altLang="en-US" sz="2800" baseline="-25000" smtClean="0"/>
              <a:t>exp</a:t>
            </a:r>
            <a:r>
              <a:rPr lang="en-US" altLang="en-US" sz="2800" smtClean="0"/>
              <a:t>)] x 100</a:t>
            </a:r>
          </a:p>
          <a:p>
            <a:pPr>
              <a:lnSpc>
                <a:spcPct val="90000"/>
              </a:lnSpc>
              <a:spcBef>
                <a:spcPct val="40000"/>
              </a:spcBef>
            </a:pPr>
            <a:endParaRPr lang="en-US" altLang="en-US" sz="2000" smtClean="0"/>
          </a:p>
          <a:p>
            <a:pPr>
              <a:lnSpc>
                <a:spcPct val="90000"/>
              </a:lnSpc>
              <a:spcBef>
                <a:spcPct val="40000"/>
              </a:spcBef>
            </a:pPr>
            <a:r>
              <a:rPr lang="en-US" altLang="en-US" sz="2800" smtClean="0"/>
              <a:t>%AR</a:t>
            </a:r>
            <a:r>
              <a:rPr lang="en-US" altLang="en-US" sz="2800" baseline="-25000" smtClean="0"/>
              <a:t>exp</a:t>
            </a:r>
            <a:r>
              <a:rPr lang="en-US" altLang="en-US" sz="2800" smtClean="0"/>
              <a:t> can also be calculated from the risk ratio:  </a:t>
            </a:r>
          </a:p>
          <a:p>
            <a:pPr algn="ctr">
              <a:lnSpc>
                <a:spcPct val="90000"/>
              </a:lnSpc>
              <a:spcBef>
                <a:spcPct val="10000"/>
              </a:spcBef>
              <a:buFontTx/>
              <a:buNone/>
            </a:pPr>
            <a:r>
              <a:rPr lang="en-US" altLang="en-US" sz="2800" smtClean="0"/>
              <a:t>[(RR-1)/RR] x 100</a:t>
            </a:r>
          </a:p>
          <a:p>
            <a:pPr lvl="1">
              <a:lnSpc>
                <a:spcPct val="90000"/>
              </a:lnSpc>
              <a:spcBef>
                <a:spcPct val="40000"/>
              </a:spcBef>
            </a:pPr>
            <a:r>
              <a:rPr lang="en-US" altLang="en-US" sz="2400" smtClean="0"/>
              <a:t>Useful for case-control design where risk ratio is estimated but not incidence</a:t>
            </a:r>
            <a:endParaRPr lang="en-US" altLang="en-US" sz="2400" baseline="-25000" smtClean="0"/>
          </a:p>
        </p:txBody>
      </p:sp>
    </p:spTree>
  </p:cSld>
  <p:clrMapOvr>
    <a:masterClrMapping/>
  </p:clrMapOvr>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1" name="Rectangle 2"/>
          <p:cNvSpPr>
            <a:spLocks noGrp="1" noChangeArrowheads="1"/>
          </p:cNvSpPr>
          <p:nvPr>
            <p:ph type="title"/>
          </p:nvPr>
        </p:nvSpPr>
        <p:spPr>
          <a:xfrm>
            <a:off x="685800" y="228600"/>
            <a:ext cx="7772400" cy="762000"/>
          </a:xfrm>
        </p:spPr>
        <p:txBody>
          <a:bodyPr/>
          <a:lstStyle/>
          <a:p>
            <a:r>
              <a:rPr lang="en-US" altLang="en-US" sz="3200" b="1" dirty="0" smtClean="0"/>
              <a:t>Example: %AR in exposed</a:t>
            </a:r>
          </a:p>
        </p:txBody>
      </p:sp>
      <p:graphicFrame>
        <p:nvGraphicFramePr>
          <p:cNvPr id="387075" name="Group 3"/>
          <p:cNvGraphicFramePr>
            <a:graphicFrameLocks noGrp="1"/>
          </p:cNvGraphicFramePr>
          <p:nvPr>
            <p:ph idx="1"/>
            <p:extLst>
              <p:ext uri="{D42A27DB-BD31-4B8C-83A1-F6EECF244321}">
                <p14:modId xmlns:p14="http://schemas.microsoft.com/office/powerpoint/2010/main" val="3833790034"/>
              </p:ext>
            </p:extLst>
          </p:nvPr>
        </p:nvGraphicFramePr>
        <p:xfrm>
          <a:off x="457200" y="1123201"/>
          <a:ext cx="5715000" cy="2682240"/>
        </p:xfrm>
        <a:graphic>
          <a:graphicData uri="http://schemas.openxmlformats.org/drawingml/2006/table">
            <a:tbl>
              <a:tblPr/>
              <a:tblGrid>
                <a:gridCol w="1828800"/>
                <a:gridCol w="1447800"/>
                <a:gridCol w="1371600"/>
                <a:gridCol w="1066800"/>
              </a:tblGrid>
              <a:tr h="762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Fracture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No fracture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Risk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Exposed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800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3200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0.20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Unexposed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600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5400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0.10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6720">
                <a:tc gridSpan="4">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 5 year study</a:t>
                      </a:r>
                    </a:p>
                  </a:txBody>
                  <a:tcPr horzOverflow="overflow">
                    <a:lnL w="28575" cap="flat" cmpd="sng" algn="ctr">
                      <a:noFill/>
                      <a:prstDash val="solid"/>
                      <a:round/>
                      <a:headEnd type="none" w="med" len="med"/>
                      <a:tailEnd type="none" w="med" len="med"/>
                    </a:lnL>
                    <a:lnR w="28575" cap="flat" cmpd="sng" algn="ctr">
                      <a:no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noFill/>
                      <a:prstDash val="solid"/>
                      <a:round/>
                      <a:headEnd type="none" w="med" len="med"/>
                      <a:tailEnd type="none" w="med" len="med"/>
                    </a:lnB>
                    <a:lnTlToBr>
                      <a:noFill/>
                    </a:lnTlToBr>
                    <a:lnBlToTr>
                      <a:noFill/>
                    </a:lnBlToTr>
                    <a:noFill/>
                  </a:tcPr>
                </a:tc>
                <a:tc hMerge="1">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hMerge="1">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20176" name="Text Box 21"/>
          <p:cNvSpPr txBox="1">
            <a:spLocks noChangeArrowheads="1"/>
          </p:cNvSpPr>
          <p:nvPr/>
        </p:nvSpPr>
        <p:spPr bwMode="auto">
          <a:xfrm>
            <a:off x="6446676" y="1692304"/>
            <a:ext cx="2057400" cy="1384995"/>
          </a:xfrm>
          <a:prstGeom prst="rect">
            <a:avLst/>
          </a:prstGeom>
          <a:noFill/>
          <a:ln w="9525">
            <a:noFill/>
            <a:miter lim="800000"/>
            <a:headEnd/>
            <a:tailEnd/>
          </a:ln>
        </p:spPr>
        <p:txBody>
          <a:bodyPr>
            <a:spAutoFit/>
          </a:bodyPr>
          <a:lstStyle/>
          <a:p>
            <a:pPr>
              <a:spcBef>
                <a:spcPct val="50000"/>
              </a:spcBef>
            </a:pPr>
            <a:r>
              <a:rPr lang="en-US" altLang="en-US" dirty="0">
                <a:latin typeface="Arial" charset="0"/>
              </a:rPr>
              <a:t>Risk Ratio </a:t>
            </a:r>
          </a:p>
          <a:p>
            <a:pPr>
              <a:spcBef>
                <a:spcPct val="50000"/>
              </a:spcBef>
            </a:pPr>
            <a:r>
              <a:rPr lang="en-US" altLang="en-US" dirty="0" smtClean="0">
                <a:latin typeface="Arial" charset="0"/>
              </a:rPr>
              <a:t>0.020/0.010  </a:t>
            </a:r>
            <a:r>
              <a:rPr lang="en-US" altLang="en-US" dirty="0">
                <a:latin typeface="Arial" charset="0"/>
              </a:rPr>
              <a:t>= </a:t>
            </a:r>
            <a:r>
              <a:rPr lang="en-US" altLang="en-US" dirty="0" smtClean="0">
                <a:latin typeface="Arial" charset="0"/>
              </a:rPr>
              <a:t>2.0</a:t>
            </a:r>
            <a:endParaRPr lang="en-US" altLang="en-US" dirty="0">
              <a:latin typeface="Arial" charset="0"/>
            </a:endParaRPr>
          </a:p>
        </p:txBody>
      </p:sp>
      <p:sp>
        <p:nvSpPr>
          <p:cNvPr id="6" name="Text Box 31"/>
          <p:cNvSpPr txBox="1">
            <a:spLocks noChangeArrowheads="1"/>
          </p:cNvSpPr>
          <p:nvPr/>
        </p:nvSpPr>
        <p:spPr bwMode="auto">
          <a:xfrm>
            <a:off x="685800" y="3779004"/>
            <a:ext cx="8077200" cy="3108543"/>
          </a:xfrm>
          <a:prstGeom prst="rect">
            <a:avLst/>
          </a:prstGeom>
          <a:noFill/>
          <a:ln w="9525">
            <a:noFill/>
            <a:miter lim="800000"/>
            <a:headEnd/>
            <a:tailEnd/>
          </a:ln>
        </p:spPr>
        <p:txBody>
          <a:bodyPr>
            <a:spAutoFit/>
          </a:bodyPr>
          <a:lstStyle/>
          <a:p>
            <a:pPr>
              <a:spcBef>
                <a:spcPct val="50000"/>
              </a:spcBef>
            </a:pPr>
            <a:r>
              <a:rPr lang="en-US" altLang="en-US" sz="2800" dirty="0" err="1">
                <a:latin typeface="Arial" charset="0"/>
              </a:rPr>
              <a:t>AR</a:t>
            </a:r>
            <a:r>
              <a:rPr lang="en-US" altLang="en-US" sz="2800" baseline="-25000" dirty="0" err="1">
                <a:latin typeface="Arial" charset="0"/>
              </a:rPr>
              <a:t>exp</a:t>
            </a:r>
            <a:r>
              <a:rPr lang="en-US" altLang="en-US" sz="2800" dirty="0">
                <a:latin typeface="Arial" charset="0"/>
              </a:rPr>
              <a:t> = risk difference = </a:t>
            </a:r>
            <a:r>
              <a:rPr lang="en-US" altLang="en-US" sz="2800" dirty="0" smtClean="0">
                <a:latin typeface="Arial" charset="0"/>
              </a:rPr>
              <a:t>0.20-0.10 </a:t>
            </a:r>
            <a:r>
              <a:rPr lang="en-US" altLang="en-US" sz="2800" dirty="0">
                <a:latin typeface="Arial" charset="0"/>
              </a:rPr>
              <a:t>= </a:t>
            </a:r>
            <a:r>
              <a:rPr lang="en-US" altLang="en-US" sz="2800" dirty="0" smtClean="0">
                <a:latin typeface="Arial" charset="0"/>
              </a:rPr>
              <a:t>0.10 </a:t>
            </a:r>
            <a:endParaRPr lang="en-US" altLang="en-US" sz="2800" dirty="0">
              <a:latin typeface="Arial" charset="0"/>
            </a:endParaRPr>
          </a:p>
          <a:p>
            <a:pPr>
              <a:spcBef>
                <a:spcPct val="50000"/>
              </a:spcBef>
            </a:pPr>
            <a:r>
              <a:rPr lang="en-US" altLang="en-US" sz="2800" dirty="0">
                <a:latin typeface="Arial" charset="0"/>
              </a:rPr>
              <a:t>% </a:t>
            </a:r>
            <a:r>
              <a:rPr lang="en-US" altLang="en-US" sz="2800" dirty="0" err="1">
                <a:latin typeface="Arial" charset="0"/>
              </a:rPr>
              <a:t>AR</a:t>
            </a:r>
            <a:r>
              <a:rPr lang="en-US" altLang="en-US" sz="2800" baseline="-25000" dirty="0" err="1">
                <a:latin typeface="Arial" charset="0"/>
              </a:rPr>
              <a:t>exp</a:t>
            </a:r>
            <a:r>
              <a:rPr lang="en-US" altLang="en-US" sz="2800" baseline="-25000" dirty="0">
                <a:latin typeface="Arial" charset="0"/>
              </a:rPr>
              <a:t> </a:t>
            </a:r>
            <a:r>
              <a:rPr lang="en-US" altLang="en-US" sz="2800" dirty="0">
                <a:latin typeface="Arial" charset="0"/>
              </a:rPr>
              <a:t>= [(</a:t>
            </a:r>
            <a:r>
              <a:rPr lang="en-US" altLang="en-US" sz="2800" dirty="0" smtClean="0">
                <a:latin typeface="Arial" charset="0"/>
              </a:rPr>
              <a:t>0.20-0.10)/0.20] </a:t>
            </a:r>
            <a:r>
              <a:rPr lang="en-US" altLang="en-US" sz="2800" dirty="0">
                <a:latin typeface="Arial" charset="0"/>
              </a:rPr>
              <a:t>x 100 = </a:t>
            </a:r>
            <a:r>
              <a:rPr lang="en-US" altLang="en-US" sz="2800" dirty="0" smtClean="0">
                <a:latin typeface="Arial" charset="0"/>
              </a:rPr>
              <a:t>50% </a:t>
            </a:r>
            <a:endParaRPr lang="en-US" altLang="en-US" sz="2800" dirty="0">
              <a:latin typeface="Arial" charset="0"/>
            </a:endParaRPr>
          </a:p>
          <a:p>
            <a:pPr>
              <a:spcBef>
                <a:spcPct val="50000"/>
              </a:spcBef>
            </a:pPr>
            <a:r>
              <a:rPr lang="en-US" altLang="en-US" sz="2800" dirty="0">
                <a:latin typeface="Arial" charset="0"/>
              </a:rPr>
              <a:t> 	 = [(RR-1)/RR] x 100 = </a:t>
            </a:r>
            <a:r>
              <a:rPr lang="en-US" altLang="en-US" sz="2800" dirty="0" smtClean="0">
                <a:latin typeface="Arial" charset="0"/>
              </a:rPr>
              <a:t>(2.0-1)/2.0  </a:t>
            </a:r>
            <a:r>
              <a:rPr lang="en-US" altLang="en-US" sz="2800" dirty="0">
                <a:latin typeface="Arial" charset="0"/>
              </a:rPr>
              <a:t>x 100</a:t>
            </a:r>
          </a:p>
          <a:p>
            <a:pPr>
              <a:spcBef>
                <a:spcPct val="50000"/>
              </a:spcBef>
            </a:pPr>
            <a:r>
              <a:rPr lang="en-US" altLang="en-US" sz="2800" dirty="0">
                <a:latin typeface="Arial" charset="0"/>
              </a:rPr>
              <a:t>	 = </a:t>
            </a:r>
            <a:r>
              <a:rPr lang="en-US" altLang="en-US" sz="2800" dirty="0" smtClean="0">
                <a:latin typeface="Arial" charset="0"/>
              </a:rPr>
              <a:t>50%</a:t>
            </a:r>
          </a:p>
          <a:p>
            <a:pPr>
              <a:spcBef>
                <a:spcPct val="50000"/>
              </a:spcBef>
            </a:pPr>
            <a:r>
              <a:rPr lang="en-US" altLang="en-US" sz="2800" dirty="0" smtClean="0">
                <a:latin typeface="Arial" charset="0"/>
              </a:rPr>
              <a:t>In </a:t>
            </a:r>
            <a:r>
              <a:rPr lang="en-US" altLang="en-US" sz="2800" dirty="0" err="1" smtClean="0">
                <a:latin typeface="Arial" charset="0"/>
              </a:rPr>
              <a:t>Stata</a:t>
            </a:r>
            <a:r>
              <a:rPr lang="en-US" altLang="en-US" sz="2800" dirty="0" smtClean="0">
                <a:latin typeface="Arial" charset="0"/>
              </a:rPr>
              <a:t>:  </a:t>
            </a:r>
            <a:r>
              <a:rPr lang="en-US" altLang="en-US" sz="2800" dirty="0" err="1" smtClean="0">
                <a:latin typeface="Arial" charset="0"/>
              </a:rPr>
              <a:t>csi</a:t>
            </a:r>
            <a:r>
              <a:rPr lang="en-US" altLang="en-US" sz="2800" dirty="0" smtClean="0">
                <a:latin typeface="Arial" charset="0"/>
              </a:rPr>
              <a:t> 800 600 3200 5400</a:t>
            </a:r>
            <a:endParaRPr lang="en-US" altLang="en-US" sz="2800" dirty="0">
              <a:latin typeface="Arial" charset="0"/>
            </a:endParaRPr>
          </a:p>
        </p:txBody>
      </p:sp>
    </p:spTree>
    <p:extLst>
      <p:ext uri="{BB962C8B-B14F-4D97-AF65-F5344CB8AC3E}">
        <p14:creationId xmlns:p14="http://schemas.microsoft.com/office/powerpoint/2010/main" val="168515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1" name="Rectangle 2"/>
          <p:cNvSpPr>
            <a:spLocks noGrp="1" noChangeArrowheads="1"/>
          </p:cNvSpPr>
          <p:nvPr>
            <p:ph type="title"/>
          </p:nvPr>
        </p:nvSpPr>
        <p:spPr>
          <a:xfrm>
            <a:off x="685800" y="304800"/>
            <a:ext cx="7772400" cy="1143000"/>
          </a:xfrm>
        </p:spPr>
        <p:txBody>
          <a:bodyPr/>
          <a:lstStyle/>
          <a:p>
            <a:r>
              <a:rPr lang="en-US" altLang="en-US" sz="3200" b="1" smtClean="0"/>
              <a:t>Percent Attributable Risk in the Exposed: Interpretation</a:t>
            </a:r>
          </a:p>
        </p:txBody>
      </p:sp>
      <p:sp>
        <p:nvSpPr>
          <p:cNvPr id="215042" name="Rectangle 3"/>
          <p:cNvSpPr>
            <a:spLocks noGrp="1" noChangeArrowheads="1"/>
          </p:cNvSpPr>
          <p:nvPr>
            <p:ph type="body" idx="1"/>
          </p:nvPr>
        </p:nvSpPr>
        <p:spPr>
          <a:xfrm>
            <a:off x="304800" y="1600200"/>
            <a:ext cx="8534400" cy="4114800"/>
          </a:xfrm>
        </p:spPr>
        <p:txBody>
          <a:bodyPr/>
          <a:lstStyle/>
          <a:p>
            <a:pPr>
              <a:lnSpc>
                <a:spcPct val="90000"/>
              </a:lnSpc>
            </a:pPr>
            <a:r>
              <a:rPr lang="en-US" altLang="en-US" dirty="0" smtClean="0"/>
              <a:t>% </a:t>
            </a:r>
            <a:r>
              <a:rPr lang="en-US" altLang="en-US" dirty="0" err="1" smtClean="0"/>
              <a:t>AR</a:t>
            </a:r>
            <a:r>
              <a:rPr lang="en-US" altLang="en-US" baseline="-25000" dirty="0" err="1" smtClean="0"/>
              <a:t>exp</a:t>
            </a:r>
            <a:r>
              <a:rPr lang="en-US" altLang="en-US" baseline="-25000" dirty="0" smtClean="0"/>
              <a:t> </a:t>
            </a:r>
            <a:r>
              <a:rPr lang="en-US" altLang="en-US" dirty="0" smtClean="0"/>
              <a:t>=  50%</a:t>
            </a:r>
          </a:p>
          <a:p>
            <a:pPr>
              <a:lnSpc>
                <a:spcPct val="90000"/>
              </a:lnSpc>
            </a:pPr>
            <a:endParaRPr lang="en-US" altLang="en-US" dirty="0" smtClean="0"/>
          </a:p>
          <a:p>
            <a:pPr>
              <a:lnSpc>
                <a:spcPct val="90000"/>
              </a:lnSpc>
            </a:pPr>
            <a:r>
              <a:rPr lang="en-US" altLang="en-US" dirty="0" smtClean="0"/>
              <a:t>If we remove exposure, the risk of the outcome in the exposed over one year would be reduced by 50%, from 20% to 10%.  </a:t>
            </a:r>
          </a:p>
          <a:p>
            <a:pPr>
              <a:lnSpc>
                <a:spcPct val="90000"/>
              </a:lnSpc>
            </a:pPr>
            <a:endParaRPr lang="en-US" altLang="en-US" dirty="0" smtClean="0"/>
          </a:p>
          <a:p>
            <a:pPr>
              <a:lnSpc>
                <a:spcPct val="90000"/>
              </a:lnSpc>
            </a:pPr>
            <a:r>
              <a:rPr lang="en-US" altLang="en-US" dirty="0" smtClean="0"/>
              <a:t>But, you can’t say that this exposure caused the outcome in only this 50%.  Exposure might have been the cause in 100% of the exposed.</a:t>
            </a:r>
          </a:p>
          <a:p>
            <a:pPr>
              <a:lnSpc>
                <a:spcPct val="90000"/>
              </a:lnSpc>
            </a:pPr>
            <a:endParaRPr lang="en-US" altLang="en-US" dirty="0" smtClean="0"/>
          </a:p>
        </p:txBody>
      </p:sp>
    </p:spTree>
    <p:extLst>
      <p:ext uri="{BB962C8B-B14F-4D97-AF65-F5344CB8AC3E}">
        <p14:creationId xmlns:p14="http://schemas.microsoft.com/office/powerpoint/2010/main" val="3049600313"/>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31" name="Rectangle 2"/>
          <p:cNvSpPr>
            <a:spLocks noGrp="1" noChangeArrowheads="1"/>
          </p:cNvSpPr>
          <p:nvPr>
            <p:ph type="title"/>
          </p:nvPr>
        </p:nvSpPr>
        <p:spPr/>
        <p:txBody>
          <a:bodyPr/>
          <a:lstStyle/>
          <a:p>
            <a:r>
              <a:rPr lang="en-US" altLang="en-US" b="1" smtClean="0"/>
              <a:t>Population Attributable Risk</a:t>
            </a:r>
          </a:p>
        </p:txBody>
      </p:sp>
      <p:graphicFrame>
        <p:nvGraphicFramePr>
          <p:cNvPr id="98330" name="Object 26"/>
          <p:cNvGraphicFramePr>
            <a:graphicFrameLocks noGrp="1" noChangeAspect="1"/>
          </p:cNvGraphicFramePr>
          <p:nvPr>
            <p:ph idx="1"/>
          </p:nvPr>
        </p:nvGraphicFramePr>
        <p:xfrm>
          <a:off x="1219200" y="1811338"/>
          <a:ext cx="6727825" cy="4284662"/>
        </p:xfrm>
        <a:graphic>
          <a:graphicData uri="http://schemas.openxmlformats.org/presentationml/2006/ole">
            <mc:AlternateContent xmlns:mc="http://schemas.openxmlformats.org/markup-compatibility/2006">
              <mc:Choice xmlns:v="urn:schemas-microsoft-com:vml" Requires="v">
                <p:oleObj spid="_x0000_s98422" name="Chart" r:id="rId4" imgW="6400890" imgH="4076790" progId="MSGraph.Chart.8">
                  <p:embed followColorScheme="full"/>
                </p:oleObj>
              </mc:Choice>
              <mc:Fallback>
                <p:oleObj name="Chart" r:id="rId4" imgW="6400890" imgH="4076790" progId="MSGraph.Chart.8">
                  <p:embed followColorScheme="full"/>
                  <p:pic>
                    <p:nvPicPr>
                      <p:cNvPr id="0" name="Picture 26"/>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19200" y="1811338"/>
                        <a:ext cx="6727825" cy="42846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8332" name="AutoShape 4"/>
          <p:cNvSpPr>
            <a:spLocks/>
          </p:cNvSpPr>
          <p:nvPr/>
        </p:nvSpPr>
        <p:spPr bwMode="auto">
          <a:xfrm>
            <a:off x="5181600" y="3657600"/>
            <a:ext cx="76200" cy="762000"/>
          </a:xfrm>
          <a:prstGeom prst="rightBrace">
            <a:avLst>
              <a:gd name="adj1" fmla="val 83333"/>
              <a:gd name="adj2" fmla="val 50000"/>
            </a:avLst>
          </a:prstGeom>
          <a:noFill/>
          <a:ln w="9525">
            <a:solidFill>
              <a:schemeClr val="tx1"/>
            </a:solidFill>
            <a:round/>
            <a:headEnd/>
            <a:tailEnd/>
          </a:ln>
        </p:spPr>
        <p:txBody>
          <a:bodyPr wrap="none" anchor="ctr"/>
          <a:lstStyle/>
          <a:p>
            <a:pPr eaLnBrk="0" hangingPunct="0"/>
            <a:endParaRPr lang="en-US" altLang="en-US"/>
          </a:p>
        </p:txBody>
      </p:sp>
      <p:sp>
        <p:nvSpPr>
          <p:cNvPr id="98333" name="Text Box 5"/>
          <p:cNvSpPr txBox="1">
            <a:spLocks noChangeArrowheads="1"/>
          </p:cNvSpPr>
          <p:nvPr/>
        </p:nvSpPr>
        <p:spPr bwMode="auto">
          <a:xfrm>
            <a:off x="5334000" y="3733800"/>
            <a:ext cx="1219200" cy="457200"/>
          </a:xfrm>
          <a:prstGeom prst="rect">
            <a:avLst/>
          </a:prstGeom>
          <a:noFill/>
          <a:ln w="9525">
            <a:noFill/>
            <a:miter lim="800000"/>
            <a:headEnd/>
            <a:tailEnd/>
          </a:ln>
        </p:spPr>
        <p:txBody>
          <a:bodyPr>
            <a:spAutoFit/>
          </a:bodyPr>
          <a:lstStyle/>
          <a:p>
            <a:pPr eaLnBrk="0" hangingPunct="0">
              <a:spcBef>
                <a:spcPct val="50000"/>
              </a:spcBef>
            </a:pPr>
            <a:r>
              <a:rPr lang="en-US" altLang="en-US"/>
              <a:t>Pop AR</a:t>
            </a:r>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7" name="Rectangle 2"/>
          <p:cNvSpPr>
            <a:spLocks noGrp="1" noChangeArrowheads="1"/>
          </p:cNvSpPr>
          <p:nvPr>
            <p:ph type="title"/>
          </p:nvPr>
        </p:nvSpPr>
        <p:spPr>
          <a:xfrm>
            <a:off x="685800" y="152400"/>
            <a:ext cx="7772400" cy="1143000"/>
          </a:xfrm>
        </p:spPr>
        <p:txBody>
          <a:bodyPr/>
          <a:lstStyle/>
          <a:p>
            <a:r>
              <a:rPr lang="en-US" altLang="en-US" sz="3600" b="1" smtClean="0"/>
              <a:t>Attribution in the Population</a:t>
            </a:r>
          </a:p>
        </p:txBody>
      </p:sp>
      <p:sp>
        <p:nvSpPr>
          <p:cNvPr id="219138" name="Rectangle 3"/>
          <p:cNvSpPr>
            <a:spLocks noGrp="1" noChangeArrowheads="1"/>
          </p:cNvSpPr>
          <p:nvPr>
            <p:ph type="body" idx="1"/>
          </p:nvPr>
        </p:nvSpPr>
        <p:spPr>
          <a:xfrm>
            <a:off x="685800" y="1295400"/>
            <a:ext cx="7772400" cy="4800600"/>
          </a:xfrm>
        </p:spPr>
        <p:txBody>
          <a:bodyPr/>
          <a:lstStyle/>
          <a:p>
            <a:pPr>
              <a:lnSpc>
                <a:spcPct val="80000"/>
              </a:lnSpc>
              <a:spcBef>
                <a:spcPct val="40000"/>
              </a:spcBef>
            </a:pPr>
            <a:r>
              <a:rPr lang="en-US" altLang="en-US" sz="2800" smtClean="0"/>
              <a:t>Pop AR = Inc</a:t>
            </a:r>
            <a:r>
              <a:rPr lang="en-US" altLang="en-US" sz="2800" baseline="-25000" smtClean="0"/>
              <a:t>pop</a:t>
            </a:r>
            <a:r>
              <a:rPr lang="en-US" altLang="en-US" sz="2800" smtClean="0"/>
              <a:t>- Inc</a:t>
            </a:r>
            <a:r>
              <a:rPr lang="en-US" altLang="en-US" sz="2800" baseline="-25000" smtClean="0"/>
              <a:t>unexp</a:t>
            </a:r>
            <a:endParaRPr lang="en-US" altLang="en-US" sz="2800" smtClean="0"/>
          </a:p>
          <a:p>
            <a:pPr>
              <a:lnSpc>
                <a:spcPct val="80000"/>
              </a:lnSpc>
              <a:spcBef>
                <a:spcPct val="40000"/>
              </a:spcBef>
            </a:pPr>
            <a:endParaRPr lang="en-US" altLang="en-US" sz="1400" smtClean="0"/>
          </a:p>
          <a:p>
            <a:pPr>
              <a:lnSpc>
                <a:spcPct val="80000"/>
              </a:lnSpc>
              <a:spcBef>
                <a:spcPct val="40000"/>
              </a:spcBef>
            </a:pPr>
            <a:r>
              <a:rPr lang="en-US" altLang="en-US" sz="2800" smtClean="0"/>
              <a:t>Most relevant to express as: </a:t>
            </a:r>
          </a:p>
          <a:p>
            <a:pPr algn="ctr">
              <a:lnSpc>
                <a:spcPct val="80000"/>
              </a:lnSpc>
              <a:spcBef>
                <a:spcPct val="40000"/>
              </a:spcBef>
              <a:buFontTx/>
              <a:buNone/>
            </a:pPr>
            <a:r>
              <a:rPr lang="en-US" altLang="en-US" sz="2800" smtClean="0"/>
              <a:t>%Pop AR = [(Inc</a:t>
            </a:r>
            <a:r>
              <a:rPr lang="en-US" altLang="en-US" sz="2800" baseline="-25000" smtClean="0"/>
              <a:t>pop</a:t>
            </a:r>
            <a:r>
              <a:rPr lang="en-US" altLang="en-US" sz="2800" smtClean="0"/>
              <a:t>- Inc</a:t>
            </a:r>
            <a:r>
              <a:rPr lang="en-US" altLang="en-US" sz="2800" baseline="-25000" smtClean="0"/>
              <a:t>unexp</a:t>
            </a:r>
            <a:r>
              <a:rPr lang="en-US" altLang="en-US" sz="2800" smtClean="0"/>
              <a:t>)/(Inc</a:t>
            </a:r>
            <a:r>
              <a:rPr lang="en-US" altLang="en-US" sz="2800" baseline="-25000" smtClean="0"/>
              <a:t>pop</a:t>
            </a:r>
            <a:r>
              <a:rPr lang="en-US" altLang="en-US" sz="2800" smtClean="0"/>
              <a:t>)] x100</a:t>
            </a:r>
          </a:p>
          <a:p>
            <a:pPr>
              <a:lnSpc>
                <a:spcPct val="80000"/>
              </a:lnSpc>
              <a:spcBef>
                <a:spcPct val="40000"/>
              </a:spcBef>
            </a:pPr>
            <a:endParaRPr lang="en-US" altLang="en-US" sz="1400" smtClean="0"/>
          </a:p>
          <a:p>
            <a:pPr>
              <a:lnSpc>
                <a:spcPct val="80000"/>
              </a:lnSpc>
              <a:spcBef>
                <a:spcPct val="40000"/>
              </a:spcBef>
            </a:pPr>
            <a:r>
              <a:rPr lang="en-US" altLang="en-US" sz="2800" smtClean="0"/>
              <a:t>Can also be calculated using risk ratio and prevalence of exposure in population:</a:t>
            </a:r>
          </a:p>
          <a:p>
            <a:pPr algn="ctr">
              <a:lnSpc>
                <a:spcPct val="80000"/>
              </a:lnSpc>
              <a:spcBef>
                <a:spcPct val="40000"/>
              </a:spcBef>
              <a:buFontTx/>
              <a:buNone/>
            </a:pPr>
            <a:r>
              <a:rPr lang="en-US" altLang="en-US" sz="2800" smtClean="0"/>
              <a:t>100 x [p</a:t>
            </a:r>
            <a:r>
              <a:rPr lang="en-US" altLang="en-US" sz="2800" baseline="-25000" smtClean="0"/>
              <a:t>e</a:t>
            </a:r>
            <a:r>
              <a:rPr lang="en-US" altLang="en-US" sz="2800" smtClean="0"/>
              <a:t> x (RR-1)]/ [p</a:t>
            </a:r>
            <a:r>
              <a:rPr lang="en-US" altLang="en-US" sz="2800" baseline="-25000" smtClean="0"/>
              <a:t>e </a:t>
            </a:r>
            <a:r>
              <a:rPr lang="en-US" altLang="en-US" sz="2800" smtClean="0"/>
              <a:t>x (RR-1) + 1]</a:t>
            </a:r>
          </a:p>
          <a:p>
            <a:pPr>
              <a:lnSpc>
                <a:spcPct val="80000"/>
              </a:lnSpc>
              <a:spcBef>
                <a:spcPct val="40000"/>
              </a:spcBef>
              <a:buFontTx/>
              <a:buNone/>
            </a:pPr>
            <a:endParaRPr lang="en-US" altLang="en-US" sz="1400" smtClean="0"/>
          </a:p>
          <a:p>
            <a:pPr>
              <a:lnSpc>
                <a:spcPct val="80000"/>
              </a:lnSpc>
              <a:spcBef>
                <a:spcPct val="40000"/>
              </a:spcBef>
            </a:pPr>
            <a:r>
              <a:rPr lang="en-US" altLang="en-US" sz="2800" smtClean="0"/>
              <a:t>To calculate in a case-control study, need knowledge of exposure prevalence in study base</a:t>
            </a:r>
          </a:p>
          <a:p>
            <a:pPr lvl="1">
              <a:lnSpc>
                <a:spcPct val="80000"/>
              </a:lnSpc>
              <a:spcBef>
                <a:spcPct val="40000"/>
              </a:spcBef>
            </a:pPr>
            <a:r>
              <a:rPr lang="en-US" altLang="en-US" sz="2400" smtClean="0"/>
              <a:t>Can be gleaned from control group when incidence density or case-cohort sampling performed</a:t>
            </a:r>
          </a:p>
          <a:p>
            <a:pPr>
              <a:lnSpc>
                <a:spcPct val="80000"/>
              </a:lnSpc>
              <a:buFontTx/>
              <a:buNone/>
            </a:pPr>
            <a:endParaRPr lang="en-US" altLang="en-US" sz="2800" baseline="-25000" smtClean="0"/>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1" name="Rectangle 2"/>
          <p:cNvSpPr>
            <a:spLocks noGrp="1" noChangeArrowheads="1"/>
          </p:cNvSpPr>
          <p:nvPr>
            <p:ph type="title"/>
          </p:nvPr>
        </p:nvSpPr>
        <p:spPr>
          <a:xfrm>
            <a:off x="685800" y="228600"/>
            <a:ext cx="7772400" cy="1143000"/>
          </a:xfrm>
        </p:spPr>
        <p:txBody>
          <a:bodyPr/>
          <a:lstStyle/>
          <a:p>
            <a:r>
              <a:rPr lang="en-US" altLang="en-US" sz="3200" b="1" smtClean="0"/>
              <a:t>Example: Attribution in the population</a:t>
            </a:r>
          </a:p>
        </p:txBody>
      </p:sp>
      <p:sp>
        <p:nvSpPr>
          <p:cNvPr id="220176" name="Text Box 21"/>
          <p:cNvSpPr txBox="1">
            <a:spLocks noChangeArrowheads="1"/>
          </p:cNvSpPr>
          <p:nvPr/>
        </p:nvSpPr>
        <p:spPr bwMode="auto">
          <a:xfrm>
            <a:off x="4800600" y="1532349"/>
            <a:ext cx="2057400" cy="1384995"/>
          </a:xfrm>
          <a:prstGeom prst="rect">
            <a:avLst/>
          </a:prstGeom>
          <a:noFill/>
          <a:ln w="9525">
            <a:noFill/>
            <a:miter lim="800000"/>
            <a:headEnd/>
            <a:tailEnd/>
          </a:ln>
        </p:spPr>
        <p:txBody>
          <a:bodyPr>
            <a:spAutoFit/>
          </a:bodyPr>
          <a:lstStyle/>
          <a:p>
            <a:pPr>
              <a:spcBef>
                <a:spcPct val="50000"/>
              </a:spcBef>
            </a:pPr>
            <a:r>
              <a:rPr lang="en-US" altLang="en-US" dirty="0">
                <a:latin typeface="Arial" charset="0"/>
              </a:rPr>
              <a:t>Risk Ratio </a:t>
            </a:r>
          </a:p>
          <a:p>
            <a:pPr>
              <a:spcBef>
                <a:spcPct val="50000"/>
              </a:spcBef>
            </a:pPr>
            <a:r>
              <a:rPr lang="en-US" altLang="en-US" dirty="0" smtClean="0">
                <a:latin typeface="Arial" charset="0"/>
              </a:rPr>
              <a:t>0.020/0.010  </a:t>
            </a:r>
            <a:r>
              <a:rPr lang="en-US" altLang="en-US" dirty="0">
                <a:latin typeface="Arial" charset="0"/>
              </a:rPr>
              <a:t>= </a:t>
            </a:r>
            <a:r>
              <a:rPr lang="en-US" altLang="en-US" dirty="0" smtClean="0">
                <a:latin typeface="Arial" charset="0"/>
              </a:rPr>
              <a:t>2.0</a:t>
            </a:r>
            <a:endParaRPr lang="en-US" altLang="en-US" dirty="0">
              <a:latin typeface="Arial" charset="0"/>
            </a:endParaRPr>
          </a:p>
        </p:txBody>
      </p:sp>
      <p:sp>
        <p:nvSpPr>
          <p:cNvPr id="220177" name="Text Box 22"/>
          <p:cNvSpPr txBox="1">
            <a:spLocks noChangeArrowheads="1"/>
          </p:cNvSpPr>
          <p:nvPr/>
        </p:nvSpPr>
        <p:spPr bwMode="auto">
          <a:xfrm>
            <a:off x="708764" y="3733800"/>
            <a:ext cx="7848600" cy="2308324"/>
          </a:xfrm>
          <a:prstGeom prst="rect">
            <a:avLst/>
          </a:prstGeom>
          <a:noFill/>
          <a:ln w="9525">
            <a:noFill/>
            <a:miter lim="800000"/>
            <a:headEnd/>
            <a:tailEnd/>
          </a:ln>
        </p:spPr>
        <p:txBody>
          <a:bodyPr>
            <a:spAutoFit/>
          </a:bodyPr>
          <a:lstStyle/>
          <a:p>
            <a:pPr>
              <a:spcBef>
                <a:spcPct val="50000"/>
              </a:spcBef>
            </a:pPr>
            <a:r>
              <a:rPr lang="en-US" altLang="en-US" dirty="0">
                <a:latin typeface="Arial" charset="0"/>
              </a:rPr>
              <a:t>What is the overall risk in the population? </a:t>
            </a:r>
            <a:r>
              <a:rPr lang="en-US" altLang="en-US" dirty="0" smtClean="0">
                <a:latin typeface="Arial" charset="0"/>
              </a:rPr>
              <a:t>Depends </a:t>
            </a:r>
            <a:r>
              <a:rPr lang="en-US" altLang="en-US" dirty="0">
                <a:latin typeface="Arial" charset="0"/>
              </a:rPr>
              <a:t>on prevalence of exposure.</a:t>
            </a:r>
          </a:p>
          <a:p>
            <a:pPr>
              <a:spcBef>
                <a:spcPct val="50000"/>
              </a:spcBef>
            </a:pPr>
            <a:r>
              <a:rPr lang="en-US" altLang="en-US" dirty="0" smtClean="0">
                <a:latin typeface="Arial" charset="0"/>
              </a:rPr>
              <a:t>If 40% </a:t>
            </a:r>
            <a:r>
              <a:rPr lang="en-US" altLang="en-US" dirty="0">
                <a:latin typeface="Arial" charset="0"/>
              </a:rPr>
              <a:t>exposed, </a:t>
            </a:r>
            <a:r>
              <a:rPr lang="en-US" altLang="en-US" dirty="0" smtClean="0">
                <a:latin typeface="Arial" charset="0"/>
              </a:rPr>
              <a:t>the </a:t>
            </a:r>
            <a:r>
              <a:rPr lang="en-US" altLang="en-US" dirty="0">
                <a:latin typeface="Arial" charset="0"/>
              </a:rPr>
              <a:t>risk of the outcome in </a:t>
            </a:r>
            <a:r>
              <a:rPr lang="en-US" altLang="en-US" dirty="0" smtClean="0">
                <a:latin typeface="Arial" charset="0"/>
              </a:rPr>
              <a:t>the </a:t>
            </a:r>
            <a:r>
              <a:rPr lang="en-US" altLang="en-US" dirty="0">
                <a:latin typeface="Arial" charset="0"/>
              </a:rPr>
              <a:t>population will be </a:t>
            </a:r>
          </a:p>
          <a:p>
            <a:pPr>
              <a:spcBef>
                <a:spcPct val="50000"/>
              </a:spcBef>
            </a:pPr>
            <a:r>
              <a:rPr lang="en-US" altLang="en-US" dirty="0">
                <a:latin typeface="Arial" charset="0"/>
              </a:rPr>
              <a:t>(0.40 x 0.20)+(0.60 x </a:t>
            </a:r>
            <a:r>
              <a:rPr lang="en-US" altLang="en-US" dirty="0" smtClean="0">
                <a:latin typeface="Arial" charset="0"/>
              </a:rPr>
              <a:t>0.10) </a:t>
            </a:r>
            <a:r>
              <a:rPr lang="en-US" altLang="en-US" dirty="0">
                <a:latin typeface="Arial" charset="0"/>
              </a:rPr>
              <a:t>= 0.08 + </a:t>
            </a:r>
            <a:r>
              <a:rPr lang="en-US" altLang="en-US" dirty="0" smtClean="0">
                <a:latin typeface="Arial" charset="0"/>
              </a:rPr>
              <a:t>0.06 </a:t>
            </a:r>
            <a:r>
              <a:rPr lang="en-US" altLang="en-US" dirty="0">
                <a:latin typeface="Arial" charset="0"/>
              </a:rPr>
              <a:t>= </a:t>
            </a:r>
            <a:r>
              <a:rPr lang="en-US" altLang="en-US" dirty="0" smtClean="0">
                <a:latin typeface="Arial" charset="0"/>
              </a:rPr>
              <a:t>0.14  </a:t>
            </a:r>
            <a:endParaRPr lang="en-US" altLang="en-US" dirty="0">
              <a:latin typeface="Arial" charset="0"/>
            </a:endParaRPr>
          </a:p>
        </p:txBody>
      </p:sp>
      <p:graphicFrame>
        <p:nvGraphicFramePr>
          <p:cNvPr id="6" name="Group 3"/>
          <p:cNvGraphicFramePr>
            <a:graphicFrameLocks/>
          </p:cNvGraphicFramePr>
          <p:nvPr>
            <p:extLst>
              <p:ext uri="{D42A27DB-BD31-4B8C-83A1-F6EECF244321}">
                <p14:modId xmlns:p14="http://schemas.microsoft.com/office/powerpoint/2010/main" val="3598992276"/>
              </p:ext>
            </p:extLst>
          </p:nvPr>
        </p:nvGraphicFramePr>
        <p:xfrm>
          <a:off x="664922" y="1295400"/>
          <a:ext cx="3907077" cy="2164080"/>
        </p:xfrm>
        <a:graphic>
          <a:graphicData uri="http://schemas.openxmlformats.org/drawingml/2006/table">
            <a:tbl>
              <a:tblPr/>
              <a:tblGrid>
                <a:gridCol w="2535443"/>
                <a:gridCol w="1371634"/>
              </a:tblGrid>
              <a:tr h="762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5-year risk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Exposed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0.20</a:t>
                      </a: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Unexposed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0.10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448651128"/>
      </p:ext>
    </p:extLst>
  </p:cSld>
  <p:clrMapOvr>
    <a:masterClrMapping/>
  </p:clrMapOvr>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5" name="Rectangle 2"/>
          <p:cNvSpPr>
            <a:spLocks noGrp="1" noChangeArrowheads="1"/>
          </p:cNvSpPr>
          <p:nvPr>
            <p:ph type="title"/>
          </p:nvPr>
        </p:nvSpPr>
        <p:spPr>
          <a:xfrm>
            <a:off x="685800" y="228600"/>
            <a:ext cx="7772400" cy="1143000"/>
          </a:xfrm>
        </p:spPr>
        <p:txBody>
          <a:bodyPr/>
          <a:lstStyle/>
          <a:p>
            <a:r>
              <a:rPr lang="en-US" altLang="en-US" sz="3200" b="1" smtClean="0"/>
              <a:t>Attribution in the population</a:t>
            </a:r>
          </a:p>
        </p:txBody>
      </p:sp>
      <p:graphicFrame>
        <p:nvGraphicFramePr>
          <p:cNvPr id="388099" name="Group 3"/>
          <p:cNvGraphicFramePr>
            <a:graphicFrameLocks noGrp="1"/>
          </p:cNvGraphicFramePr>
          <p:nvPr>
            <p:ph idx="1"/>
            <p:extLst>
              <p:ext uri="{D42A27DB-BD31-4B8C-83A1-F6EECF244321}">
                <p14:modId xmlns:p14="http://schemas.microsoft.com/office/powerpoint/2010/main" val="1542626896"/>
              </p:ext>
            </p:extLst>
          </p:nvPr>
        </p:nvGraphicFramePr>
        <p:xfrm>
          <a:off x="457200" y="1371600"/>
          <a:ext cx="2895600" cy="1981200"/>
        </p:xfrm>
        <a:graphic>
          <a:graphicData uri="http://schemas.openxmlformats.org/drawingml/2006/table">
            <a:tbl>
              <a:tblPr/>
              <a:tblGrid>
                <a:gridCol w="1828800"/>
                <a:gridCol w="1066800"/>
              </a:tblGrid>
              <a:tr h="7620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Times New Roman" pitchFamily="18"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Risk</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Exp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0.20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09600">
                <a:tc>
                  <a:txBody>
                    <a:bodyPr/>
                    <a:lstStyle/>
                    <a:p>
                      <a:pPr marL="0" marR="0" lvl="0" indent="0" algn="l"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Unexp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0.10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388117" name="Text Box 21"/>
          <p:cNvSpPr txBox="1">
            <a:spLocks noChangeArrowheads="1"/>
          </p:cNvSpPr>
          <p:nvPr/>
        </p:nvSpPr>
        <p:spPr bwMode="auto">
          <a:xfrm>
            <a:off x="148389" y="3505200"/>
            <a:ext cx="8763000" cy="3785652"/>
          </a:xfrm>
          <a:prstGeom prst="rect">
            <a:avLst/>
          </a:prstGeom>
          <a:noFill/>
          <a:ln w="9525">
            <a:noFill/>
            <a:miter lim="800000"/>
            <a:headEnd/>
            <a:tailEnd/>
          </a:ln>
        </p:spPr>
        <p:txBody>
          <a:bodyPr>
            <a:spAutoFit/>
          </a:bodyPr>
          <a:lstStyle/>
          <a:p>
            <a:pPr>
              <a:spcBef>
                <a:spcPct val="50000"/>
              </a:spcBef>
            </a:pPr>
            <a:r>
              <a:rPr lang="en-US" altLang="en-US" dirty="0">
                <a:latin typeface="Arial" charset="0"/>
              </a:rPr>
              <a:t>Pop AR = </a:t>
            </a:r>
            <a:r>
              <a:rPr lang="en-US" altLang="en-US" dirty="0" smtClean="0">
                <a:latin typeface="Arial" charset="0"/>
              </a:rPr>
              <a:t>0.14-0.10 </a:t>
            </a:r>
            <a:r>
              <a:rPr lang="en-US" altLang="en-US" dirty="0">
                <a:latin typeface="Arial" charset="0"/>
              </a:rPr>
              <a:t>= </a:t>
            </a:r>
            <a:r>
              <a:rPr lang="en-US" altLang="en-US" dirty="0" smtClean="0">
                <a:latin typeface="Arial" charset="0"/>
              </a:rPr>
              <a:t>0.04 </a:t>
            </a:r>
            <a:endParaRPr lang="en-US" altLang="en-US" dirty="0">
              <a:latin typeface="Arial" charset="0"/>
            </a:endParaRPr>
          </a:p>
          <a:p>
            <a:pPr>
              <a:spcBef>
                <a:spcPct val="50000"/>
              </a:spcBef>
            </a:pPr>
            <a:r>
              <a:rPr lang="en-US" altLang="en-US" dirty="0">
                <a:latin typeface="Arial" charset="0"/>
              </a:rPr>
              <a:t>% Pop AR</a:t>
            </a:r>
            <a:r>
              <a:rPr lang="en-US" altLang="en-US" baseline="-25000" dirty="0">
                <a:latin typeface="Arial" charset="0"/>
              </a:rPr>
              <a:t> </a:t>
            </a:r>
            <a:r>
              <a:rPr lang="en-US" altLang="en-US" dirty="0">
                <a:latin typeface="Arial" charset="0"/>
              </a:rPr>
              <a:t>= (</a:t>
            </a:r>
            <a:r>
              <a:rPr lang="en-US" altLang="en-US" dirty="0" smtClean="0">
                <a:latin typeface="Arial" charset="0"/>
              </a:rPr>
              <a:t>0.04/0.14) </a:t>
            </a:r>
            <a:r>
              <a:rPr lang="en-US" altLang="en-US" dirty="0">
                <a:latin typeface="Arial" charset="0"/>
              </a:rPr>
              <a:t>x 100 = </a:t>
            </a:r>
            <a:r>
              <a:rPr lang="en-US" altLang="en-US" dirty="0" smtClean="0">
                <a:latin typeface="Arial" charset="0"/>
              </a:rPr>
              <a:t>28.6% </a:t>
            </a:r>
            <a:endParaRPr lang="en-US" altLang="en-US" dirty="0">
              <a:latin typeface="Arial" charset="0"/>
            </a:endParaRPr>
          </a:p>
          <a:p>
            <a:pPr>
              <a:spcBef>
                <a:spcPct val="50000"/>
              </a:spcBef>
            </a:pPr>
            <a:r>
              <a:rPr lang="en-US" altLang="en-US" dirty="0">
                <a:latin typeface="Arial" charset="0"/>
              </a:rPr>
              <a:t>= 100 x [</a:t>
            </a:r>
            <a:r>
              <a:rPr lang="en-US" altLang="en-US" dirty="0" err="1">
                <a:latin typeface="Arial" charset="0"/>
              </a:rPr>
              <a:t>p</a:t>
            </a:r>
            <a:r>
              <a:rPr lang="en-US" altLang="en-US" baseline="-25000" dirty="0" err="1">
                <a:latin typeface="Arial" charset="0"/>
              </a:rPr>
              <a:t>e</a:t>
            </a:r>
            <a:r>
              <a:rPr lang="en-US" altLang="en-US" dirty="0">
                <a:latin typeface="Arial" charset="0"/>
              </a:rPr>
              <a:t> x (RR-1</a:t>
            </a:r>
            <a:r>
              <a:rPr lang="en-US" altLang="en-US" dirty="0" smtClean="0">
                <a:latin typeface="Arial" charset="0"/>
              </a:rPr>
              <a:t>)] / </a:t>
            </a:r>
            <a:r>
              <a:rPr lang="en-US" altLang="en-US" dirty="0">
                <a:latin typeface="Arial" charset="0"/>
              </a:rPr>
              <a:t>[</a:t>
            </a:r>
            <a:r>
              <a:rPr lang="en-US" altLang="en-US" dirty="0" err="1">
                <a:latin typeface="Arial" charset="0"/>
              </a:rPr>
              <a:t>p</a:t>
            </a:r>
            <a:r>
              <a:rPr lang="en-US" altLang="en-US" baseline="-25000" dirty="0" err="1">
                <a:latin typeface="Arial" charset="0"/>
              </a:rPr>
              <a:t>e</a:t>
            </a:r>
            <a:r>
              <a:rPr lang="en-US" altLang="en-US" dirty="0">
                <a:latin typeface="Arial" charset="0"/>
              </a:rPr>
              <a:t> x (RR-1) + 1]</a:t>
            </a:r>
          </a:p>
          <a:p>
            <a:pPr>
              <a:spcBef>
                <a:spcPct val="50000"/>
              </a:spcBef>
            </a:pPr>
            <a:r>
              <a:rPr lang="en-US" altLang="en-US" dirty="0" smtClean="0">
                <a:latin typeface="Arial" charset="0"/>
              </a:rPr>
              <a:t>= </a:t>
            </a:r>
            <a:r>
              <a:rPr lang="en-US" altLang="en-US" dirty="0">
                <a:latin typeface="Arial" charset="0"/>
              </a:rPr>
              <a:t>100 x [</a:t>
            </a:r>
            <a:r>
              <a:rPr lang="en-US" altLang="en-US" dirty="0" smtClean="0">
                <a:latin typeface="Arial" charset="0"/>
              </a:rPr>
              <a:t>0.40x(2.00-1</a:t>
            </a:r>
            <a:r>
              <a:rPr lang="en-US" altLang="en-US" dirty="0">
                <a:latin typeface="Arial" charset="0"/>
              </a:rPr>
              <a:t>)]/</a:t>
            </a:r>
            <a:r>
              <a:rPr lang="en-US" altLang="en-US" dirty="0" smtClean="0">
                <a:latin typeface="Arial" charset="0"/>
              </a:rPr>
              <a:t>0.40x(2.00-1</a:t>
            </a:r>
            <a:r>
              <a:rPr lang="en-US" altLang="en-US" dirty="0">
                <a:latin typeface="Arial" charset="0"/>
              </a:rPr>
              <a:t>)+1] = </a:t>
            </a:r>
            <a:r>
              <a:rPr lang="en-US" altLang="en-US" dirty="0" smtClean="0">
                <a:latin typeface="Arial" charset="0"/>
              </a:rPr>
              <a:t>100x[0.40/1.40] </a:t>
            </a:r>
            <a:endParaRPr lang="en-US" altLang="en-US" dirty="0">
              <a:latin typeface="Arial" charset="0"/>
            </a:endParaRPr>
          </a:p>
          <a:p>
            <a:pPr>
              <a:spcBef>
                <a:spcPct val="50000"/>
              </a:spcBef>
            </a:pPr>
            <a:r>
              <a:rPr lang="en-US" altLang="en-US" dirty="0">
                <a:latin typeface="Arial" charset="0"/>
              </a:rPr>
              <a:t>	= </a:t>
            </a:r>
            <a:r>
              <a:rPr lang="en-US" altLang="en-US" dirty="0" smtClean="0">
                <a:latin typeface="Arial" charset="0"/>
              </a:rPr>
              <a:t>28.6% </a:t>
            </a:r>
          </a:p>
          <a:p>
            <a:pPr>
              <a:spcBef>
                <a:spcPct val="50000"/>
              </a:spcBef>
            </a:pPr>
            <a:r>
              <a:rPr lang="en-US" altLang="en-US" dirty="0" smtClean="0">
                <a:latin typeface="Arial" charset="0"/>
              </a:rPr>
              <a:t>[Our earlier example in </a:t>
            </a:r>
            <a:r>
              <a:rPr lang="en-US" altLang="en-US" dirty="0" err="1" smtClean="0">
                <a:latin typeface="Arial" charset="0"/>
              </a:rPr>
              <a:t>Stata</a:t>
            </a:r>
            <a:r>
              <a:rPr lang="en-US" altLang="en-US" dirty="0" smtClean="0">
                <a:latin typeface="Arial" charset="0"/>
              </a:rPr>
              <a:t>:  </a:t>
            </a:r>
            <a:r>
              <a:rPr lang="en-US" altLang="en-US" dirty="0" err="1" smtClean="0">
                <a:latin typeface="Arial" charset="0"/>
              </a:rPr>
              <a:t>csi</a:t>
            </a:r>
            <a:r>
              <a:rPr lang="en-US" altLang="en-US" dirty="0" smtClean="0">
                <a:latin typeface="Arial" charset="0"/>
              </a:rPr>
              <a:t> 800 600 3200 5400]</a:t>
            </a:r>
            <a:endParaRPr lang="en-US" altLang="en-US" dirty="0">
              <a:latin typeface="Arial" charset="0"/>
            </a:endParaRPr>
          </a:p>
          <a:p>
            <a:pPr>
              <a:spcBef>
                <a:spcPct val="50000"/>
              </a:spcBef>
            </a:pPr>
            <a:endParaRPr lang="en-US" altLang="en-US" dirty="0">
              <a:latin typeface="Arial" charset="0"/>
            </a:endParaRPr>
          </a:p>
        </p:txBody>
      </p:sp>
      <p:sp>
        <p:nvSpPr>
          <p:cNvPr id="221201" name="Text Box 22"/>
          <p:cNvSpPr txBox="1">
            <a:spLocks noChangeArrowheads="1"/>
          </p:cNvSpPr>
          <p:nvPr/>
        </p:nvSpPr>
        <p:spPr bwMode="auto">
          <a:xfrm>
            <a:off x="3962400" y="1524000"/>
            <a:ext cx="2057400" cy="1384995"/>
          </a:xfrm>
          <a:prstGeom prst="rect">
            <a:avLst/>
          </a:prstGeom>
          <a:noFill/>
          <a:ln w="9525">
            <a:noFill/>
            <a:miter lim="800000"/>
            <a:headEnd/>
            <a:tailEnd/>
          </a:ln>
        </p:spPr>
        <p:txBody>
          <a:bodyPr>
            <a:spAutoFit/>
          </a:bodyPr>
          <a:lstStyle/>
          <a:p>
            <a:pPr>
              <a:spcBef>
                <a:spcPct val="50000"/>
              </a:spcBef>
            </a:pPr>
            <a:r>
              <a:rPr lang="en-US" altLang="en-US" dirty="0">
                <a:latin typeface="Arial" charset="0"/>
              </a:rPr>
              <a:t>Risk Ratio </a:t>
            </a:r>
          </a:p>
          <a:p>
            <a:pPr>
              <a:spcBef>
                <a:spcPct val="50000"/>
              </a:spcBef>
            </a:pPr>
            <a:r>
              <a:rPr lang="en-US" altLang="en-US" dirty="0" smtClean="0">
                <a:latin typeface="Arial" charset="0"/>
              </a:rPr>
              <a:t>0.020/0.010  </a:t>
            </a:r>
            <a:r>
              <a:rPr lang="en-US" altLang="en-US" dirty="0">
                <a:latin typeface="Arial" charset="0"/>
              </a:rPr>
              <a:t>= </a:t>
            </a:r>
            <a:r>
              <a:rPr lang="en-US" altLang="en-US" dirty="0" smtClean="0">
                <a:latin typeface="Arial" charset="0"/>
              </a:rPr>
              <a:t>2.00</a:t>
            </a:r>
            <a:endParaRPr lang="en-US" altLang="en-US" dirty="0">
              <a:latin typeface="Arial" charset="0"/>
            </a:endParaRPr>
          </a:p>
        </p:txBody>
      </p:sp>
      <p:sp>
        <p:nvSpPr>
          <p:cNvPr id="221202" name="Text Box 23"/>
          <p:cNvSpPr txBox="1">
            <a:spLocks noChangeArrowheads="1"/>
          </p:cNvSpPr>
          <p:nvPr/>
        </p:nvSpPr>
        <p:spPr bwMode="auto">
          <a:xfrm>
            <a:off x="5943600" y="1524000"/>
            <a:ext cx="3048000" cy="1384995"/>
          </a:xfrm>
          <a:prstGeom prst="rect">
            <a:avLst/>
          </a:prstGeom>
          <a:noFill/>
          <a:ln w="9525">
            <a:noFill/>
            <a:miter lim="800000"/>
            <a:headEnd/>
            <a:tailEnd/>
          </a:ln>
        </p:spPr>
        <p:txBody>
          <a:bodyPr>
            <a:spAutoFit/>
          </a:bodyPr>
          <a:lstStyle/>
          <a:p>
            <a:pPr>
              <a:spcBef>
                <a:spcPct val="50000"/>
              </a:spcBef>
            </a:pPr>
            <a:r>
              <a:rPr lang="en-US" altLang="en-US" dirty="0">
                <a:latin typeface="Arial" charset="0"/>
              </a:rPr>
              <a:t>Prevalence of exposure = 40%</a:t>
            </a:r>
          </a:p>
          <a:p>
            <a:pPr>
              <a:spcBef>
                <a:spcPct val="50000"/>
              </a:spcBef>
            </a:pPr>
            <a:r>
              <a:rPr lang="en-US" altLang="en-US" dirty="0">
                <a:latin typeface="Arial" charset="0"/>
              </a:rPr>
              <a:t>Risk in </a:t>
            </a:r>
            <a:r>
              <a:rPr lang="en-US" altLang="en-US" dirty="0" err="1">
                <a:latin typeface="Arial" charset="0"/>
              </a:rPr>
              <a:t>popn</a:t>
            </a:r>
            <a:r>
              <a:rPr lang="en-US" altLang="en-US" dirty="0">
                <a:latin typeface="Arial" charset="0"/>
              </a:rPr>
              <a:t> = </a:t>
            </a:r>
            <a:r>
              <a:rPr lang="en-US" altLang="en-US" dirty="0" smtClean="0">
                <a:latin typeface="Arial" charset="0"/>
              </a:rPr>
              <a:t>0.14</a:t>
            </a:r>
            <a:endParaRPr lang="en-US" altLang="en-US" dirty="0">
              <a:latin typeface="Arial" charset="0"/>
            </a:endParaRPr>
          </a:p>
        </p:txBody>
      </p:sp>
    </p:spTree>
    <p:extLst>
      <p:ext uri="{BB962C8B-B14F-4D97-AF65-F5344CB8AC3E}">
        <p14:creationId xmlns:p14="http://schemas.microsoft.com/office/powerpoint/2010/main" val="308128377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8811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88117">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88117">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88117">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8811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8811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Presentat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Presentat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Office\Templates\Blank Presentation.pot</Template>
  <TotalTime>13945</TotalTime>
  <Words>17003</Words>
  <Application>Microsoft Office PowerPoint</Application>
  <PresentationFormat>On-screen Show (4:3)</PresentationFormat>
  <Paragraphs>1498</Paragraphs>
  <Slides>114</Slides>
  <Notes>104</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114</vt:i4>
      </vt:variant>
    </vt:vector>
  </HeadingPairs>
  <TitlesOfParts>
    <vt:vector size="117" baseType="lpstr">
      <vt:lpstr>Blank Presentation</vt:lpstr>
      <vt:lpstr>Equation</vt:lpstr>
      <vt:lpstr>Chart</vt:lpstr>
      <vt:lpstr>Measures of Disease Association II and Measures of Attribution Main points to be covered </vt:lpstr>
      <vt:lpstr>How to measure disease association in case-control designs?</vt:lpstr>
      <vt:lpstr>What can we estimate in a case-control study?</vt:lpstr>
      <vt:lpstr>Can’t estimate probability of event by exposure status</vt:lpstr>
      <vt:lpstr>Can’t estimate probability of event by exposure status</vt:lpstr>
      <vt:lpstr>What can we estimate in a case-control study?</vt:lpstr>
      <vt:lpstr>Measure of Association in  Case-Control Studies</vt:lpstr>
      <vt:lpstr>PowerPoint Presentation</vt:lpstr>
      <vt:lpstr>PowerPoint Presentation</vt:lpstr>
      <vt:lpstr>PowerPoint Presentation</vt:lpstr>
      <vt:lpstr>PowerPoint Presentation</vt:lpstr>
      <vt:lpstr>What the OR in a case-control study estimates</vt:lpstr>
      <vt:lpstr>What the OR in a case-control study estimates</vt:lpstr>
      <vt:lpstr>OR as unbiased estimate of risk ratio</vt:lpstr>
      <vt:lpstr> To understand what OR in a case-control study estimates, we return to setting of fixed cohort </vt:lpstr>
      <vt:lpstr>PowerPoint Presentation</vt:lpstr>
      <vt:lpstr>PowerPoint Presentation</vt:lpstr>
      <vt:lpstr>Capturing the events with a case-control design </vt:lpstr>
      <vt:lpstr>PowerPoint Presentation</vt:lpstr>
      <vt:lpstr>PowerPoint Presentation</vt:lpstr>
      <vt:lpstr>Estimating exposure in the baseline cohort</vt:lpstr>
      <vt:lpstr>PowerPoint Presentation</vt:lpstr>
      <vt:lpstr>Case-Cohort Sampling</vt:lpstr>
      <vt:lpstr>Stata: Case-cohort sampling </vt:lpstr>
      <vt:lpstr>Case-cohort design and hazard ratio</vt:lpstr>
      <vt:lpstr>PowerPoint Presentation</vt:lpstr>
      <vt:lpstr>PowerPoint Presentation</vt:lpstr>
      <vt:lpstr>Serum 25 Hydroxyvitamin D and the Risk of Hip and Non-spine Fractures in Older Men:  Results</vt:lpstr>
      <vt:lpstr>Results</vt:lpstr>
      <vt:lpstr>Describing results for quartiles of vitamin D and fracture</vt:lpstr>
      <vt:lpstr>Describing results for continuous measure of vitamin D and fracture</vt:lpstr>
      <vt:lpstr>Some practical concerns in case-cohort design</vt:lpstr>
      <vt:lpstr>OR as unbiased estimate of rate ratio</vt:lpstr>
      <vt:lpstr>What the OR in a case-control study estimates</vt:lpstr>
      <vt:lpstr>Particularly an issue in a dynamic cohort where there is no time zero to sample</vt:lpstr>
      <vt:lpstr>PowerPoint Presentation</vt:lpstr>
      <vt:lpstr>Estimating a rate ratio in a case-control study</vt:lpstr>
      <vt:lpstr>PowerPoint Presentation</vt:lpstr>
      <vt:lpstr>PowerPoint Presentation</vt:lpstr>
      <vt:lpstr>Incidence density sampling </vt:lpstr>
      <vt:lpstr>Incidence density sampling</vt:lpstr>
      <vt:lpstr>PowerPoint Presentation</vt:lpstr>
      <vt:lpstr>PowerPoint Presentation</vt:lpstr>
      <vt:lpstr>Incidence density sampling</vt:lpstr>
      <vt:lpstr>Selection of cases and controls</vt:lpstr>
      <vt:lpstr>PowerPoint Presentation</vt:lpstr>
      <vt:lpstr>Results reported as odds ratio</vt:lpstr>
      <vt:lpstr>Plasma Insulinlike Growth Factor 1 and Binding-Protein 3 and Risk of Myocardial Infarction in Women: A Prospective Study</vt:lpstr>
      <vt:lpstr>Report results as rate ratio</vt:lpstr>
      <vt:lpstr>Practical considerations in incidence density sampling</vt:lpstr>
      <vt:lpstr>Stata: Incidence density sampling  (in a fixed cohort)</vt:lpstr>
      <vt:lpstr>PowerPoint Presentation</vt:lpstr>
      <vt:lpstr>PowerPoint Presentation</vt:lpstr>
      <vt:lpstr>Some other ways to estimate a rate ratio in a case-control study done in a dynamic cohort</vt:lpstr>
      <vt:lpstr>What the OR in a case-control study estimates</vt:lpstr>
      <vt:lpstr>PowerPoint Presentation</vt:lpstr>
      <vt:lpstr>PowerPoint Presentation</vt:lpstr>
      <vt:lpstr>PowerPoint Presentation</vt:lpstr>
      <vt:lpstr>Risk or rate difference in case-control study?</vt:lpstr>
      <vt:lpstr>What if you weren’t clever enough to perform case-cohort or incidence density sampling in a fixed cohort?</vt:lpstr>
      <vt:lpstr>What the OR in a case-control study estimates</vt:lpstr>
      <vt:lpstr>PowerPoint Presentation</vt:lpstr>
      <vt:lpstr>PowerPoint Presentation</vt:lpstr>
      <vt:lpstr>Inability to calculate unbiased estimate of risk ratio if controls sampled from non-cases</vt:lpstr>
      <vt:lpstr>PowerPoint Presentation</vt:lpstr>
      <vt:lpstr>Sampling controls after cases identified at the end of a fixed cohort</vt:lpstr>
      <vt:lpstr>Sampling controls after cases identified at the end of a fixed cohort</vt:lpstr>
      <vt:lpstr>Inability to calculate risk ratio if controls sampled from non-cases when outcome is not rare</vt:lpstr>
      <vt:lpstr>Inability to calculate risk ratio if controls sampled from non-cases</vt:lpstr>
      <vt:lpstr>PowerPoint Presentation</vt:lpstr>
      <vt:lpstr>PowerPoint Presentation</vt:lpstr>
      <vt:lpstr>Secondary Study Base</vt:lpstr>
      <vt:lpstr>PowerPoint Presentation</vt:lpstr>
      <vt:lpstr>What the OR in a case-control study estimates</vt:lpstr>
      <vt:lpstr>Regression models available</vt:lpstr>
      <vt:lpstr>What the OR in a case-control study estimates</vt:lpstr>
      <vt:lpstr>PowerPoint Presentation</vt:lpstr>
      <vt:lpstr>Statistical penalties for  sampling the study base</vt:lpstr>
      <vt:lpstr>PowerPoint Presentation</vt:lpstr>
      <vt:lpstr>Presenting results in a case-control study</vt:lpstr>
      <vt:lpstr>Common misunderstandings about  case-control studies</vt:lpstr>
      <vt:lpstr>What is true about case-control studies</vt:lpstr>
      <vt:lpstr>Case-control design recommendations</vt:lpstr>
      <vt:lpstr>What does the magnitude of a measure of association tell you?</vt:lpstr>
      <vt:lpstr>Why does “strong” not translate into biologic meaning? </vt:lpstr>
      <vt:lpstr>Why does “strong” not translate into biologic meaning? </vt:lpstr>
      <vt:lpstr>Numeracy</vt:lpstr>
      <vt:lpstr>Measures of Attribution</vt:lpstr>
      <vt:lpstr>Terminology Alert</vt:lpstr>
      <vt:lpstr>Prerequisites &amp; Introductory Comments</vt:lpstr>
      <vt:lpstr>Measures of Attribution: Terminology we like in context of cumulative incidence (“risk”)**</vt:lpstr>
      <vt:lpstr>Attributable Risk in the Exposed</vt:lpstr>
      <vt:lpstr>Attribution among the exposed</vt:lpstr>
      <vt:lpstr>Example: %AR in exposed</vt:lpstr>
      <vt:lpstr>Percent Attributable Risk in the Exposed: Interpretation</vt:lpstr>
      <vt:lpstr>Population Attributable Risk</vt:lpstr>
      <vt:lpstr>Attribution in the Population</vt:lpstr>
      <vt:lpstr>Example: Attribution in the population</vt:lpstr>
      <vt:lpstr>Attribution in the population</vt:lpstr>
      <vt:lpstr>PowerPoint Presentation</vt:lpstr>
      <vt:lpstr>Prevalence of exposure and Population Attributable Risk</vt:lpstr>
      <vt:lpstr>% Population Attributable Risk depends on exposure prevalence and risk ratio</vt:lpstr>
      <vt:lpstr>PowerPoint Presentation</vt:lpstr>
      <vt:lpstr>Measures of Attribution</vt:lpstr>
      <vt:lpstr>Measures of Attribution:  Reality Check</vt:lpstr>
      <vt:lpstr>Measures of Attribution:  Increasing use in medical literature</vt:lpstr>
      <vt:lpstr>Summary of Measures of Association</vt:lpstr>
      <vt:lpstr>SUMMARY: Measures of Attribution: In context of cumulative incidence (“risk”)</vt:lpstr>
      <vt:lpstr>Extra Slides</vt:lpstr>
      <vt:lpstr>Controls from Secondary Study Base:    Association of MicroRNA-196a-2 Gene Polymorphism with Gastric Cancer Risk in a Chinese Population</vt:lpstr>
      <vt:lpstr>Methods:  Selection of cases and controls</vt:lpstr>
      <vt:lpstr>Gastric Cancer example (cont.)</vt:lpstr>
      <vt:lpstr>Example:  Prevalent cases and prevalent controls</vt:lpstr>
      <vt:lpstr>Perhaps the most meaningful metric of “strength” of an exposure in causing disease is one we cannot estimate</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Main points to be covered</dc:title>
  <dc:creator>Dennis Osmond</dc:creator>
  <cp:lastModifiedBy>Jeff Martin</cp:lastModifiedBy>
  <cp:revision>863</cp:revision>
  <cp:lastPrinted>2001-10-27T00:05:06Z</cp:lastPrinted>
  <dcterms:created xsi:type="dcterms:W3CDTF">2001-10-20T19:41:12Z</dcterms:created>
  <dcterms:modified xsi:type="dcterms:W3CDTF">2015-10-13T07:59:40Z</dcterms:modified>
</cp:coreProperties>
</file>