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4"/>
  </p:notesMasterIdLst>
  <p:sldIdLst>
    <p:sldId id="257" r:id="rId3"/>
    <p:sldId id="25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259" r:id="rId17"/>
    <p:sldId id="260" r:id="rId18"/>
    <p:sldId id="261" r:id="rId19"/>
    <p:sldId id="262" r:id="rId20"/>
    <p:sldId id="263" r:id="rId21"/>
    <p:sldId id="264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1" r:id="rId46"/>
    <p:sldId id="290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51" r:id="rId64"/>
    <p:sldId id="308" r:id="rId65"/>
    <p:sldId id="309" r:id="rId66"/>
    <p:sldId id="310" r:id="rId67"/>
    <p:sldId id="311" r:id="rId68"/>
    <p:sldId id="313" r:id="rId69"/>
    <p:sldId id="314" r:id="rId70"/>
    <p:sldId id="312" r:id="rId71"/>
    <p:sldId id="315" r:id="rId72"/>
    <p:sldId id="316" r:id="rId73"/>
    <p:sldId id="317" r:id="rId74"/>
    <p:sldId id="318" r:id="rId75"/>
    <p:sldId id="337" r:id="rId76"/>
    <p:sldId id="352" r:id="rId77"/>
    <p:sldId id="320" r:id="rId78"/>
    <p:sldId id="321" r:id="rId79"/>
    <p:sldId id="322" r:id="rId80"/>
    <p:sldId id="323" r:id="rId81"/>
    <p:sldId id="324" r:id="rId82"/>
    <p:sldId id="325" r:id="rId83"/>
    <p:sldId id="326" r:id="rId84"/>
    <p:sldId id="327" r:id="rId85"/>
    <p:sldId id="329" r:id="rId86"/>
    <p:sldId id="330" r:id="rId87"/>
    <p:sldId id="331" r:id="rId88"/>
    <p:sldId id="332" r:id="rId89"/>
    <p:sldId id="333" r:id="rId90"/>
    <p:sldId id="334" r:id="rId91"/>
    <p:sldId id="335" r:id="rId92"/>
    <p:sldId id="336" r:id="rId9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ck, Dennis" initials="BD" lastIdx="2" clrIdx="0">
    <p:extLst>
      <p:ext uri="{19B8F6BF-5375-455C-9EA6-DF929625EA0E}">
        <p15:presenceInfo xmlns:p15="http://schemas.microsoft.com/office/powerpoint/2012/main" userId="S-1-5-21-85988526-270563788-795043731-13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03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0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commentAuthors" Target="commentAuthor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02T20:17:17.902" idx="2">
    <p:pos x="10" y="10"/>
    <p:text>this slide seems out of order..fix this..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27T13:29:07.847" idx="1">
    <p:pos x="5642" y="500"/>
    <p:text>insert rct design from lec ture 1</p:text>
    <p:extLst>
      <p:ext uri="{C676402C-5697-4E1C-873F-D02D1690AC5C}">
        <p15:threadingInfo xmlns:p15="http://schemas.microsoft.com/office/powerpoint/2012/main" timeZoneBias="4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A77BB-6256-4C86-B68F-10374E15FE84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F91B9-FA74-4F6D-931C-315805052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32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24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97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42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7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90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98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33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3637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779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96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 cap="flat"/>
        </p:spPr>
      </p:sp>
    </p:spTree>
    <p:extLst>
      <p:ext uri="{BB962C8B-B14F-4D97-AF65-F5344CB8AC3E}">
        <p14:creationId xmlns:p14="http://schemas.microsoft.com/office/powerpoint/2010/main" val="2956102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550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50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57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4853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15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992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88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422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3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123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495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821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28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408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397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4710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836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800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737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25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5624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597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092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573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3200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514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328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397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00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3002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0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629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611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085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848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734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0479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089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613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77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254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16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69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6539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36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6303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87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3159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48061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59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9945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80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6728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3478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20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2164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2733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8909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789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1903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0547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3395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01185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2211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5105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2992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546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4133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0022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252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86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85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6592-7C3B-42AC-8486-A6F5F0A4D40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D4D0-B80C-4428-9705-45EA4D290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4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6592-7C3B-42AC-8486-A6F5F0A4D40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D4D0-B80C-4428-9705-45EA4D290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6592-7C3B-42AC-8486-A6F5F0A4D40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D4D0-B80C-4428-9705-45EA4D290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35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2" y="222250"/>
            <a:ext cx="9791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23952" y="1866900"/>
            <a:ext cx="9842500" cy="4292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0515577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92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35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8260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1" y="1309688"/>
            <a:ext cx="4491567" cy="4819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9667" y="1309688"/>
            <a:ext cx="4493684" cy="4819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27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36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78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17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6592-7C3B-42AC-8486-A6F5F0A4D40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D4D0-B80C-4428-9705-45EA4D290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79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779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384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5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3418" y="0"/>
            <a:ext cx="3043767" cy="6129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0"/>
            <a:ext cx="8930217" cy="6129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1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6592-7C3B-42AC-8486-A6F5F0A4D40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D4D0-B80C-4428-9705-45EA4D290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7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6592-7C3B-42AC-8486-A6F5F0A4D40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D4D0-B80C-4428-9705-45EA4D290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6592-7C3B-42AC-8486-A6F5F0A4D40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D4D0-B80C-4428-9705-45EA4D290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7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6592-7C3B-42AC-8486-A6F5F0A4D40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D4D0-B80C-4428-9705-45EA4D290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3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6592-7C3B-42AC-8486-A6F5F0A4D40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D4D0-B80C-4428-9705-45EA4D290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2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6592-7C3B-42AC-8486-A6F5F0A4D40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D4D0-B80C-4428-9705-45EA4D290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4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6592-7C3B-42AC-8486-A6F5F0A4D40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5D4D0-B80C-4428-9705-45EA4D290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9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76592-7C3B-42AC-8486-A6F5F0A4D402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5D4D0-B80C-4428-9705-45EA4D290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77184" cy="1095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4900" y="1309688"/>
            <a:ext cx="9188451" cy="481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  Second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823385" y="1104900"/>
            <a:ext cx="107823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1522657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9pPr>
    </p:titleStyle>
    <p:bodyStyle>
      <a:lvl1pPr marL="285750" indent="-28575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SzPct val="100000"/>
        <a:buChar char="•"/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SzPct val="100000"/>
        <a:buChar char="–"/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pitchFamily="18" charset="0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8" charset="0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4574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3718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290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ds.epi-ucsf.org/ticr/syllabus/courses/9/2013/01/10/Lecture/readings/Gaziano_JAMA_2008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comments" Target="../comments/comment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1136" y="2735242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latin typeface="+mn-lt"/>
              </a:rPr>
              <a:t>Statistical Aspects of RCTs (+ factorial designs)</a:t>
            </a:r>
            <a:endParaRPr lang="en-US" sz="3200" b="1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16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461"/>
            <a:ext cx="12177184" cy="1095375"/>
          </a:xfrm>
          <a:effectLst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3-way Factorial Design of WHI</a:t>
            </a:r>
            <a:br>
              <a:rPr lang="en-US" dirty="0" smtClean="0">
                <a:solidFill>
                  <a:schemeClr val="bg2"/>
                </a:solidFill>
                <a:effectLst/>
              </a:rPr>
            </a:br>
            <a:r>
              <a:rPr lang="en-US" dirty="0" smtClean="0">
                <a:solidFill>
                  <a:schemeClr val="bg2"/>
                </a:solidFill>
                <a:effectLst/>
              </a:rPr>
              <a:t>(3 treatments, 3 outcomes)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1248729" y="1555750"/>
            <a:ext cx="3640137" cy="3600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3803016" y="3249613"/>
            <a:ext cx="18473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6560504" y="3462339"/>
            <a:ext cx="1658937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HRT vs. no HRT (CHD)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6022" name="Group 16"/>
          <p:cNvGrpSpPr>
            <a:grpSpLocks/>
          </p:cNvGrpSpPr>
          <p:nvPr/>
        </p:nvGrpSpPr>
        <p:grpSpPr bwMode="auto">
          <a:xfrm>
            <a:off x="2731454" y="2419350"/>
            <a:ext cx="3690937" cy="3740150"/>
            <a:chOff x="1644" y="1092"/>
            <a:chExt cx="2616" cy="2356"/>
          </a:xfrm>
        </p:grpSpPr>
        <p:sp>
          <p:nvSpPr>
            <p:cNvPr id="241677" name="Rectangle 13"/>
            <p:cNvSpPr>
              <a:spLocks noChangeArrowheads="1"/>
            </p:cNvSpPr>
            <p:nvPr/>
          </p:nvSpPr>
          <p:spPr bwMode="auto">
            <a:xfrm>
              <a:off x="1644" y="1092"/>
              <a:ext cx="2580" cy="22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037" name="Line 14"/>
            <p:cNvSpPr>
              <a:spLocks noChangeShapeType="1"/>
            </p:cNvSpPr>
            <p:nvPr/>
          </p:nvSpPr>
          <p:spPr bwMode="auto">
            <a:xfrm flipH="1">
              <a:off x="2820" y="1120"/>
              <a:ext cx="24" cy="2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038" name="Line 15"/>
            <p:cNvSpPr>
              <a:spLocks noChangeShapeType="1"/>
            </p:cNvSpPr>
            <p:nvPr/>
          </p:nvSpPr>
          <p:spPr bwMode="auto">
            <a:xfrm>
              <a:off x="1764" y="2064"/>
              <a:ext cx="2496" cy="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6023" name="Line 17"/>
          <p:cNvSpPr>
            <a:spLocks noChangeShapeType="1"/>
          </p:cNvSpPr>
          <p:nvPr/>
        </p:nvSpPr>
        <p:spPr bwMode="auto">
          <a:xfrm>
            <a:off x="1269365" y="1582739"/>
            <a:ext cx="1479550" cy="77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24" name="Line 18"/>
          <p:cNvSpPr>
            <a:spLocks noChangeShapeType="1"/>
          </p:cNvSpPr>
          <p:nvPr/>
        </p:nvSpPr>
        <p:spPr bwMode="auto">
          <a:xfrm>
            <a:off x="4934903" y="1587501"/>
            <a:ext cx="1477962" cy="77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25" name="Line 19"/>
          <p:cNvSpPr>
            <a:spLocks noChangeShapeType="1"/>
          </p:cNvSpPr>
          <p:nvPr/>
        </p:nvSpPr>
        <p:spPr bwMode="auto">
          <a:xfrm>
            <a:off x="4879340" y="5121276"/>
            <a:ext cx="1479550" cy="77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26" name="Line 20"/>
          <p:cNvSpPr>
            <a:spLocks noChangeShapeType="1"/>
          </p:cNvSpPr>
          <p:nvPr/>
        </p:nvSpPr>
        <p:spPr bwMode="auto">
          <a:xfrm>
            <a:off x="1247140" y="5194301"/>
            <a:ext cx="1479550" cy="77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27" name="Line 21"/>
          <p:cNvSpPr>
            <a:spLocks noChangeShapeType="1"/>
          </p:cNvSpPr>
          <p:nvPr/>
        </p:nvSpPr>
        <p:spPr bwMode="auto">
          <a:xfrm flipH="1">
            <a:off x="5633403" y="2012951"/>
            <a:ext cx="36512" cy="3635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28" name="Line 22"/>
          <p:cNvSpPr>
            <a:spLocks noChangeShapeType="1"/>
          </p:cNvSpPr>
          <p:nvPr/>
        </p:nvSpPr>
        <p:spPr bwMode="auto">
          <a:xfrm>
            <a:off x="1221741" y="3394075"/>
            <a:ext cx="1609725" cy="603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29" name="Line 23"/>
          <p:cNvSpPr>
            <a:spLocks noChangeShapeType="1"/>
          </p:cNvSpPr>
          <p:nvPr/>
        </p:nvSpPr>
        <p:spPr bwMode="auto">
          <a:xfrm>
            <a:off x="1926591" y="3662363"/>
            <a:ext cx="3611563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30" name="Line 24"/>
          <p:cNvSpPr>
            <a:spLocks noChangeShapeType="1"/>
          </p:cNvSpPr>
          <p:nvPr/>
        </p:nvSpPr>
        <p:spPr bwMode="auto">
          <a:xfrm flipH="1">
            <a:off x="2001203" y="2084389"/>
            <a:ext cx="36512" cy="3635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31" name="Line 25"/>
          <p:cNvSpPr>
            <a:spLocks noChangeShapeType="1"/>
          </p:cNvSpPr>
          <p:nvPr/>
        </p:nvSpPr>
        <p:spPr bwMode="auto">
          <a:xfrm>
            <a:off x="4814254" y="3411538"/>
            <a:ext cx="1609725" cy="603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32" name="Line 26"/>
          <p:cNvSpPr>
            <a:spLocks noChangeShapeType="1"/>
          </p:cNvSpPr>
          <p:nvPr/>
        </p:nvSpPr>
        <p:spPr bwMode="auto">
          <a:xfrm flipH="1">
            <a:off x="3698241" y="2195514"/>
            <a:ext cx="36513" cy="3635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33" name="Line 27"/>
          <p:cNvSpPr>
            <a:spLocks noChangeShapeType="1"/>
          </p:cNvSpPr>
          <p:nvPr/>
        </p:nvSpPr>
        <p:spPr bwMode="auto">
          <a:xfrm>
            <a:off x="2275840" y="2030413"/>
            <a:ext cx="3613150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34" name="Line 28"/>
          <p:cNvSpPr>
            <a:spLocks noChangeShapeType="1"/>
          </p:cNvSpPr>
          <p:nvPr/>
        </p:nvSpPr>
        <p:spPr bwMode="auto">
          <a:xfrm>
            <a:off x="2720341" y="1590676"/>
            <a:ext cx="1681163" cy="817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1693" name="Text Box 29"/>
          <p:cNvSpPr txBox="1">
            <a:spLocks noChangeArrowheads="1"/>
          </p:cNvSpPr>
          <p:nvPr/>
        </p:nvSpPr>
        <p:spPr bwMode="auto">
          <a:xfrm rot="1850515">
            <a:off x="408940" y="5718176"/>
            <a:ext cx="22352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Calcium/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Vit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D vs. no calcium/D (Fracture)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734322" y="6022977"/>
            <a:ext cx="2637276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Normal vs. Low Fat Diet (Breast Ca)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7190087" y="4311650"/>
            <a:ext cx="5001913" cy="20928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Key results: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HRT not protective for CHD or increased Breast 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Calcium D no effect on fractures,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Diet no effect on BC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1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2 WHI Key Fracture Publications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42989"/>
            <a:ext cx="899160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7" y="4943476"/>
            <a:ext cx="9458326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51673" y="3927813"/>
            <a:ext cx="8352791" cy="1015663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Conclusions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:  Calcium/D do not reduce hip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fx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(2006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) (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kinda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sorta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C0128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		HRT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reduces hip fractures (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2006)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46200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Estrogen and Calcium on Hip Fractures:  </a:t>
            </a:r>
            <a:br>
              <a:rPr lang="en-US" dirty="0" smtClean="0">
                <a:solidFill>
                  <a:schemeClr val="bg2"/>
                </a:solidFill>
                <a:effectLst/>
              </a:rPr>
            </a:br>
            <a:r>
              <a:rPr lang="en-US" dirty="0" smtClean="0">
                <a:solidFill>
                  <a:schemeClr val="bg2"/>
                </a:solidFill>
                <a:effectLst/>
              </a:rPr>
              <a:t>More Complex Story</a:t>
            </a:r>
          </a:p>
        </p:txBody>
      </p:sp>
      <p:pic>
        <p:nvPicPr>
          <p:cNvPr id="880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2111376"/>
            <a:ext cx="5713412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Box 3"/>
          <p:cNvSpPr txBox="1">
            <a:spLocks noChangeArrowheads="1"/>
          </p:cNvSpPr>
          <p:nvPr/>
        </p:nvSpPr>
        <p:spPr bwMode="auto">
          <a:xfrm>
            <a:off x="4033839" y="1362075"/>
            <a:ext cx="3228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Hip Fractures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94451" y="4619625"/>
            <a:ext cx="217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No CA, No HRT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73814" y="3636963"/>
            <a:ext cx="1876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CA, No HRT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3338" y="2933700"/>
            <a:ext cx="16383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1D58">
                    <a:lumMod val="50000"/>
                    <a:lumOff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No CA, HRT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8613" y="2278063"/>
            <a:ext cx="14144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1D58">
                    <a:lumMod val="50000"/>
                    <a:lumOff val="50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CA, HRT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98814" y="4110039"/>
            <a:ext cx="1895475" cy="384175"/>
          </a:xfrm>
          <a:prstGeom prst="rect">
            <a:avLst/>
          </a:prstGeom>
          <a:noFill/>
          <a:ln w="57150" algn="ctr">
            <a:solidFill>
              <a:srgbClr val="0001F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074" name="TextBox 11"/>
          <p:cNvSpPr txBox="1">
            <a:spLocks noChangeArrowheads="1"/>
          </p:cNvSpPr>
          <p:nvPr/>
        </p:nvSpPr>
        <p:spPr bwMode="auto">
          <a:xfrm>
            <a:off x="8961437" y="6243639"/>
            <a:ext cx="3230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Robbins 2013</a:t>
            </a:r>
          </a:p>
        </p:txBody>
      </p:sp>
    </p:spTree>
    <p:extLst>
      <p:ext uri="{BB962C8B-B14F-4D97-AF65-F5344CB8AC3E}">
        <p14:creationId xmlns:p14="http://schemas.microsoft.com/office/powerpoint/2010/main" val="320440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461"/>
            <a:ext cx="12177184" cy="1095375"/>
          </a:xfrm>
          <a:effectLst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3-way Factorial Design of WHI</a:t>
            </a:r>
            <a:br>
              <a:rPr lang="en-US" dirty="0" smtClean="0">
                <a:solidFill>
                  <a:schemeClr val="bg2"/>
                </a:solidFill>
                <a:effectLst/>
              </a:rPr>
            </a:br>
            <a:r>
              <a:rPr lang="en-US" dirty="0" smtClean="0">
                <a:solidFill>
                  <a:schemeClr val="bg2"/>
                </a:solidFill>
                <a:effectLst/>
              </a:rPr>
              <a:t>(3 treatments, 3 outcomes)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1248729" y="1555750"/>
            <a:ext cx="3640137" cy="3600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3803016" y="3249613"/>
            <a:ext cx="18473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6560504" y="3462339"/>
            <a:ext cx="1658937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HRT vs. no HRT (CHD)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6022" name="Group 16"/>
          <p:cNvGrpSpPr>
            <a:grpSpLocks/>
          </p:cNvGrpSpPr>
          <p:nvPr/>
        </p:nvGrpSpPr>
        <p:grpSpPr bwMode="auto">
          <a:xfrm>
            <a:off x="2731454" y="2419350"/>
            <a:ext cx="3690937" cy="3740150"/>
            <a:chOff x="1644" y="1092"/>
            <a:chExt cx="2616" cy="2356"/>
          </a:xfrm>
        </p:grpSpPr>
        <p:sp>
          <p:nvSpPr>
            <p:cNvPr id="241677" name="Rectangle 13"/>
            <p:cNvSpPr>
              <a:spLocks noChangeArrowheads="1"/>
            </p:cNvSpPr>
            <p:nvPr/>
          </p:nvSpPr>
          <p:spPr bwMode="auto">
            <a:xfrm>
              <a:off x="1644" y="1092"/>
              <a:ext cx="2580" cy="22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037" name="Line 14"/>
            <p:cNvSpPr>
              <a:spLocks noChangeShapeType="1"/>
            </p:cNvSpPr>
            <p:nvPr/>
          </p:nvSpPr>
          <p:spPr bwMode="auto">
            <a:xfrm flipH="1">
              <a:off x="2820" y="1120"/>
              <a:ext cx="24" cy="2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038" name="Line 15"/>
            <p:cNvSpPr>
              <a:spLocks noChangeShapeType="1"/>
            </p:cNvSpPr>
            <p:nvPr/>
          </p:nvSpPr>
          <p:spPr bwMode="auto">
            <a:xfrm>
              <a:off x="1764" y="2064"/>
              <a:ext cx="2496" cy="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6023" name="Line 17"/>
          <p:cNvSpPr>
            <a:spLocks noChangeShapeType="1"/>
          </p:cNvSpPr>
          <p:nvPr/>
        </p:nvSpPr>
        <p:spPr bwMode="auto">
          <a:xfrm>
            <a:off x="1269365" y="1582739"/>
            <a:ext cx="1479550" cy="77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24" name="Line 18"/>
          <p:cNvSpPr>
            <a:spLocks noChangeShapeType="1"/>
          </p:cNvSpPr>
          <p:nvPr/>
        </p:nvSpPr>
        <p:spPr bwMode="auto">
          <a:xfrm>
            <a:off x="4934903" y="1587501"/>
            <a:ext cx="1477962" cy="77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25" name="Line 19"/>
          <p:cNvSpPr>
            <a:spLocks noChangeShapeType="1"/>
          </p:cNvSpPr>
          <p:nvPr/>
        </p:nvSpPr>
        <p:spPr bwMode="auto">
          <a:xfrm>
            <a:off x="4879340" y="5121276"/>
            <a:ext cx="1479550" cy="77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26" name="Line 20"/>
          <p:cNvSpPr>
            <a:spLocks noChangeShapeType="1"/>
          </p:cNvSpPr>
          <p:nvPr/>
        </p:nvSpPr>
        <p:spPr bwMode="auto">
          <a:xfrm>
            <a:off x="1247140" y="5194301"/>
            <a:ext cx="1479550" cy="77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27" name="Line 21"/>
          <p:cNvSpPr>
            <a:spLocks noChangeShapeType="1"/>
          </p:cNvSpPr>
          <p:nvPr/>
        </p:nvSpPr>
        <p:spPr bwMode="auto">
          <a:xfrm flipH="1">
            <a:off x="5633403" y="2012951"/>
            <a:ext cx="36512" cy="3635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28" name="Line 22"/>
          <p:cNvSpPr>
            <a:spLocks noChangeShapeType="1"/>
          </p:cNvSpPr>
          <p:nvPr/>
        </p:nvSpPr>
        <p:spPr bwMode="auto">
          <a:xfrm>
            <a:off x="1221741" y="3394075"/>
            <a:ext cx="1609725" cy="603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29" name="Line 23"/>
          <p:cNvSpPr>
            <a:spLocks noChangeShapeType="1"/>
          </p:cNvSpPr>
          <p:nvPr/>
        </p:nvSpPr>
        <p:spPr bwMode="auto">
          <a:xfrm>
            <a:off x="1926591" y="3662363"/>
            <a:ext cx="3611563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30" name="Line 24"/>
          <p:cNvSpPr>
            <a:spLocks noChangeShapeType="1"/>
          </p:cNvSpPr>
          <p:nvPr/>
        </p:nvSpPr>
        <p:spPr bwMode="auto">
          <a:xfrm flipH="1">
            <a:off x="2001203" y="2084389"/>
            <a:ext cx="36512" cy="3635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31" name="Line 25"/>
          <p:cNvSpPr>
            <a:spLocks noChangeShapeType="1"/>
          </p:cNvSpPr>
          <p:nvPr/>
        </p:nvSpPr>
        <p:spPr bwMode="auto">
          <a:xfrm>
            <a:off x="4814254" y="3411538"/>
            <a:ext cx="1609725" cy="603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32" name="Line 26"/>
          <p:cNvSpPr>
            <a:spLocks noChangeShapeType="1"/>
          </p:cNvSpPr>
          <p:nvPr/>
        </p:nvSpPr>
        <p:spPr bwMode="auto">
          <a:xfrm flipH="1">
            <a:off x="3698241" y="2195514"/>
            <a:ext cx="36513" cy="3635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33" name="Line 27"/>
          <p:cNvSpPr>
            <a:spLocks noChangeShapeType="1"/>
          </p:cNvSpPr>
          <p:nvPr/>
        </p:nvSpPr>
        <p:spPr bwMode="auto">
          <a:xfrm>
            <a:off x="2275840" y="2030413"/>
            <a:ext cx="3613150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34" name="Line 28"/>
          <p:cNvSpPr>
            <a:spLocks noChangeShapeType="1"/>
          </p:cNvSpPr>
          <p:nvPr/>
        </p:nvSpPr>
        <p:spPr bwMode="auto">
          <a:xfrm>
            <a:off x="2720341" y="1590676"/>
            <a:ext cx="1681163" cy="817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1693" name="Text Box 29"/>
          <p:cNvSpPr txBox="1">
            <a:spLocks noChangeArrowheads="1"/>
          </p:cNvSpPr>
          <p:nvPr/>
        </p:nvSpPr>
        <p:spPr bwMode="auto">
          <a:xfrm rot="1850515">
            <a:off x="408940" y="5718176"/>
            <a:ext cx="22352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Calcium/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Vit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D vs. no calcium/D (Fracture)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734322" y="6022977"/>
            <a:ext cx="2637276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Normal vs. Low Fat Diet (Breast Ca)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8214999" y="1555750"/>
            <a:ext cx="3336921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Why Factorial?  Use $260 million (2012$) to answer several key PH questions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“Efficient”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Worth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it?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71137" y="3546250"/>
            <a:ext cx="6096000" cy="1569660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241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WHI:  2014 Cost-benefit Analysis (Roth, Ann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241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241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Med,2014)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2412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WHI resulted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in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4.3M fewer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users,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126k fewer breast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cancer cases,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76k fewer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cardiovascular disease cases,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263k more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fractures,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145k more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quality-adjusted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life-years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savings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of $35.2 billion.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The corresponding net economic return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was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$37.1 billion ($140 per dollar invested in the trial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)….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6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Factorial design conclusions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1" y="1309688"/>
            <a:ext cx="9339263" cy="4819650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Factorial designs are seductive but </a:t>
            </a:r>
            <a:r>
              <a:rPr lang="en-US" sz="2800" dirty="0" smtClean="0">
                <a:solidFill>
                  <a:schemeClr val="bg2"/>
                </a:solidFill>
                <a:effectLst/>
              </a:rPr>
              <a:t>complicated</a:t>
            </a:r>
          </a:p>
          <a:p>
            <a:pPr lvl="1">
              <a:defRPr/>
            </a:pPr>
            <a:r>
              <a:rPr lang="en-US" sz="2800" i="1" dirty="0" smtClean="0">
                <a:solidFill>
                  <a:schemeClr val="bg2"/>
                </a:solidFill>
                <a:effectLst/>
              </a:rPr>
              <a:t>Key assumption:  no interaction</a:t>
            </a:r>
            <a:endParaRPr lang="en-US" sz="2800" i="1" dirty="0">
              <a:solidFill>
                <a:schemeClr val="bg2"/>
              </a:solidFill>
              <a:effectLst/>
            </a:endParaRPr>
          </a:p>
          <a:p>
            <a:pPr lvl="1">
              <a:buFontTx/>
              <a:buNone/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Must weigh benefits in efficiency against compounded uncertainty and complexity</a:t>
            </a:r>
          </a:p>
          <a:p>
            <a:pPr>
              <a:defRPr/>
            </a:pPr>
            <a:endParaRPr lang="en-US" sz="2800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167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Use </a:t>
            </a:r>
            <a:r>
              <a:rPr lang="en-US" sz="3200" dirty="0" err="1"/>
              <a:t>Lippman</a:t>
            </a:r>
            <a:r>
              <a:rPr lang="en-US" sz="3200" dirty="0"/>
              <a:t> and </a:t>
            </a:r>
            <a:r>
              <a:rPr lang="en-US" sz="3200" dirty="0" err="1"/>
              <a:t>Gaziano</a:t>
            </a:r>
            <a:r>
              <a:rPr lang="en-US" sz="3200" dirty="0"/>
              <a:t> </a:t>
            </a:r>
            <a:r>
              <a:rPr lang="en-US" sz="3200" dirty="0" smtClean="0"/>
              <a:t>RCTs of Prostate cancer</a:t>
            </a:r>
            <a:endParaRPr lang="en-US" sz="3200" dirty="0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5088" y="1209676"/>
            <a:ext cx="9904412" cy="3533775"/>
          </a:xfrm>
        </p:spPr>
        <p:txBody>
          <a:bodyPr>
            <a:normAutofit/>
          </a:bodyPr>
          <a:lstStyle/>
          <a:p>
            <a:pPr>
              <a:tabLst>
                <a:tab pos="571500" algn="l"/>
              </a:tabLst>
              <a:defRPr/>
            </a:pPr>
            <a:r>
              <a:rPr lang="en-US" b="0" dirty="0" err="1" smtClean="0">
                <a:effectLst/>
              </a:rPr>
              <a:t>Lippman</a:t>
            </a:r>
            <a:r>
              <a:rPr lang="en-US" b="0" dirty="0" smtClean="0">
                <a:effectLst/>
              </a:rPr>
              <a:t>, et al. Effect of selenium and vitamin E on risk of prostate cancer and other cancers. JAMA. 2009;301(1)</a:t>
            </a:r>
            <a:r>
              <a:rPr lang="en-US" b="0" dirty="0" smtClean="0">
                <a:effectLst/>
                <a:hlinkClick r:id="rId3"/>
              </a:rPr>
              <a:t> </a:t>
            </a:r>
            <a:endParaRPr lang="en-US" b="0" dirty="0" smtClean="0">
              <a:effectLst/>
            </a:endParaRPr>
          </a:p>
          <a:p>
            <a:pPr>
              <a:tabLst>
                <a:tab pos="571500" algn="l"/>
              </a:tabLst>
              <a:defRPr/>
            </a:pPr>
            <a:endParaRPr lang="en-US" b="0" dirty="0" smtClean="0">
              <a:effectLst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Gaziano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J, et al. Vitamins E and C in the prevention of prostate and total cancer in men: The Physicians’ Health Study II randomized controlled trial. JAMA 2009;301(1):(doi:10.1001/jama.2008.862) 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None/>
              <a:tabLst>
                <a:tab pos="571500" algn="l"/>
              </a:tabLst>
              <a:defRPr/>
            </a:pPr>
            <a:endParaRPr lang="en-US" sz="2400" dirty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1495426" y="5495925"/>
            <a:ext cx="3865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93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Data analysis for parallel group clinical trials 	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412875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sz="2800" dirty="0"/>
              <a:t>Example:  2 treatment groups (active/placebo)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2800" dirty="0"/>
              <a:t>Goal:  Compare </a:t>
            </a:r>
            <a:r>
              <a:rPr lang="en-US" sz="2800" i="1" dirty="0"/>
              <a:t>intervention</a:t>
            </a:r>
            <a:r>
              <a:rPr lang="en-US" sz="2800" dirty="0"/>
              <a:t> in active vs. placebo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2800" dirty="0"/>
              <a:t>Appropriate analysis depends on type of outcome variable</a:t>
            </a:r>
          </a:p>
          <a:p>
            <a:pPr lvl="1">
              <a:tabLst>
                <a:tab pos="571500" algn="l"/>
              </a:tabLst>
              <a:defRPr/>
            </a:pPr>
            <a:endParaRPr lang="en-US" sz="2800" dirty="0"/>
          </a:p>
          <a:p>
            <a:pPr>
              <a:tabLst>
                <a:tab pos="571500" algn="l"/>
              </a:tabLst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707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0589" y="222250"/>
            <a:ext cx="7750175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Type of statistical tests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Depends on the types of variables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17411" name="Object 2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45675708"/>
              </p:ext>
            </p:extLst>
          </p:nvPr>
        </p:nvGraphicFramePr>
        <p:xfrm>
          <a:off x="2417763" y="2191544"/>
          <a:ext cx="72358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4" imgW="7769923" imgH="3959026" progId="Word.Document.8">
                  <p:embed/>
                </p:oleObj>
              </mc:Choice>
              <mc:Fallback>
                <p:oleObj name="Document" r:id="rId4" imgW="7769923" imgH="3959026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63" y="2191544"/>
                        <a:ext cx="72358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52501" y="1412875"/>
            <a:ext cx="8926513" cy="2687638"/>
            <a:chOff x="0" y="1412340"/>
            <a:chExt cx="8926717" cy="2688880"/>
          </a:xfrm>
        </p:grpSpPr>
        <p:sp>
          <p:nvSpPr>
            <p:cNvPr id="4" name="Rectangle 3"/>
            <p:cNvSpPr/>
            <p:nvPr/>
          </p:nvSpPr>
          <p:spPr bwMode="auto">
            <a:xfrm>
              <a:off x="995386" y="2997397"/>
              <a:ext cx="7931331" cy="1103823"/>
            </a:xfrm>
            <a:prstGeom prst="rect">
              <a:avLst/>
            </a:prstGeom>
            <a:noFill/>
            <a:ln w="38100" cap="flat" cmpd="sng" algn="ctr">
              <a:solidFill>
                <a:srgbClr val="60C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</a:endParaRPr>
            </a:p>
          </p:txBody>
        </p:sp>
        <p:sp>
          <p:nvSpPr>
            <p:cNvPr id="17414" name="TextBox 4"/>
            <p:cNvSpPr txBox="1">
              <a:spLocks noChangeArrowheads="1"/>
            </p:cNvSpPr>
            <p:nvPr/>
          </p:nvSpPr>
          <p:spPr bwMode="auto">
            <a:xfrm>
              <a:off x="0" y="1412340"/>
              <a:ext cx="1267485" cy="523220"/>
            </a:xfrm>
            <a:prstGeom prst="rect">
              <a:avLst/>
            </a:prstGeom>
            <a:noFill/>
            <a:ln w="57150">
              <a:solidFill>
                <a:srgbClr val="51D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</a:rPr>
                <a:t>RCTs</a:t>
              </a:r>
            </a:p>
          </p:txBody>
        </p:sp>
        <p:sp>
          <p:nvSpPr>
            <p:cNvPr id="6" name="Right Arrow 5"/>
            <p:cNvSpPr/>
            <p:nvPr/>
          </p:nvSpPr>
          <p:spPr bwMode="auto">
            <a:xfrm rot="3116303">
              <a:off x="260003" y="2544819"/>
              <a:ext cx="1607292" cy="311157"/>
            </a:xfrm>
            <a:prstGeom prst="rightArrow">
              <a:avLst/>
            </a:prstGeom>
            <a:solidFill>
              <a:srgbClr val="60C9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309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252457" y="1636552"/>
            <a:ext cx="7350125" cy="4746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Comparison of 2 treatment groups in RCT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9115" y="1143000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sz="3200" dirty="0"/>
              <a:t>Depends on type of outcome variable</a:t>
            </a:r>
          </a:p>
          <a:p>
            <a:pPr marL="971550" lvl="1" indent="-514350">
              <a:buFont typeface="+mj-lt"/>
              <a:buAutoNum type="arabicPeriod"/>
              <a:tabLst>
                <a:tab pos="571500" algn="l"/>
              </a:tabLst>
              <a:defRPr/>
            </a:pPr>
            <a:r>
              <a:rPr lang="en-US" sz="2800" dirty="0" smtClean="0"/>
              <a:t>Continuous (t-test or non-parametric)</a:t>
            </a:r>
          </a:p>
          <a:p>
            <a:pPr marL="971550" lvl="1" indent="-514350">
              <a:buFont typeface="+mj-lt"/>
              <a:buAutoNum type="arabicPeriod"/>
              <a:tabLst>
                <a:tab pos="571500" algn="l"/>
              </a:tabLst>
              <a:defRPr/>
            </a:pPr>
            <a:r>
              <a:rPr lang="en-US" sz="2800" dirty="0" smtClean="0"/>
              <a:t>Binary (y/n) (chi-squared)</a:t>
            </a:r>
          </a:p>
          <a:p>
            <a:pPr marL="971550" lvl="1" indent="-514350">
              <a:buFont typeface="+mj-lt"/>
              <a:buAutoNum type="arabicPeriod"/>
              <a:tabLst>
                <a:tab pos="571500" algn="l"/>
              </a:tabLst>
              <a:defRPr/>
            </a:pPr>
            <a:r>
              <a:rPr lang="en-US" sz="2800" dirty="0" smtClean="0"/>
              <a:t>Binary</a:t>
            </a:r>
            <a:r>
              <a:rPr lang="en-US" sz="2800" dirty="0"/>
              <a:t>, time to event (log rank)</a:t>
            </a:r>
          </a:p>
          <a:p>
            <a:pPr lvl="1">
              <a:tabLst>
                <a:tab pos="571500" algn="l"/>
              </a:tabLst>
              <a:defRPr/>
            </a:pPr>
            <a:endParaRPr lang="en-US" sz="2800" dirty="0"/>
          </a:p>
          <a:p>
            <a:pPr>
              <a:tabLst>
                <a:tab pos="571500" algn="l"/>
              </a:tabLst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802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Continuous Outcomes:  Analysis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412875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sz="2800" dirty="0"/>
              <a:t>Compare mean in placebo with mean in active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sz="2400" dirty="0"/>
              <a:t>e.g., effect of </a:t>
            </a:r>
            <a:r>
              <a:rPr lang="en-US" sz="2400" dirty="0" err="1"/>
              <a:t>statins</a:t>
            </a:r>
            <a:r>
              <a:rPr lang="en-US" sz="2400" dirty="0"/>
              <a:t> on lipids, b-blocker on BP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2800" dirty="0"/>
              <a:t>Other examples: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sz="2400" dirty="0"/>
              <a:t>Change in menopausal symptoms score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sz="2400" dirty="0"/>
              <a:t>Change in weight (RCT’s of diets)</a:t>
            </a:r>
          </a:p>
        </p:txBody>
      </p:sp>
    </p:spTree>
    <p:extLst>
      <p:ext uri="{BB962C8B-B14F-4D97-AF65-F5344CB8AC3E}">
        <p14:creationId xmlns:p14="http://schemas.microsoft.com/office/powerpoint/2010/main" val="28769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  <a:effectLst/>
        </p:spPr>
        <p:txBody>
          <a:bodyPr/>
          <a:lstStyle/>
          <a:p>
            <a:pPr>
              <a:defRPr/>
            </a:pPr>
            <a:r>
              <a:rPr lang="en-US" sz="3200" dirty="0"/>
              <a:t>Data Analysis/Statistical Issues in Clinical Trials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209675"/>
            <a:ext cx="10287000" cy="5278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tabLst>
                <a:tab pos="571500" algn="l"/>
              </a:tabLst>
              <a:defRPr/>
            </a:pPr>
            <a:r>
              <a:rPr lang="en-US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(More alternative designs)</a:t>
            </a:r>
          </a:p>
          <a:p>
            <a:pPr marL="0" indent="0">
              <a:buNone/>
              <a:tabLst>
                <a:tab pos="571500" algn="l"/>
              </a:tabLst>
              <a:defRPr/>
            </a:pPr>
            <a:endParaRPr lang="en-US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marL="457200" indent="-457200">
              <a:buFont typeface="+mj-lt"/>
              <a:buAutoNum type="arabicPeriod"/>
              <a:tabLst>
                <a:tab pos="571500" algn="l"/>
              </a:tabLst>
              <a:defRPr/>
            </a:pPr>
            <a:r>
              <a:rPr lang="en-US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Simple analysis for parallel group RCTs</a:t>
            </a:r>
          </a:p>
          <a:p>
            <a:pPr marL="457200" indent="-457200">
              <a:buFont typeface="+mj-lt"/>
              <a:buAutoNum type="arabicPeriod"/>
              <a:tabLst>
                <a:tab pos="571500" algn="l"/>
              </a:tabLst>
              <a:defRPr/>
            </a:pPr>
            <a:r>
              <a:rPr lang="en-US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Analysis for non-standard  study designs </a:t>
            </a:r>
            <a:endParaRPr lang="en-US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Factorial </a:t>
            </a:r>
            <a:r>
              <a:rPr lang="en-US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designs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Cross-over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Cluster randomization</a:t>
            </a:r>
          </a:p>
          <a:p>
            <a:pPr marL="457200" indent="-457200">
              <a:buFont typeface="+mj-lt"/>
              <a:buAutoNum type="arabicPeriod"/>
              <a:tabLst>
                <a:tab pos="571500" algn="l"/>
              </a:tabLst>
              <a:defRPr/>
            </a:pPr>
            <a:r>
              <a:rPr lang="en-US" dirty="0" smtClean="0">
                <a:effectLst>
                  <a:outerShdw blurRad="50800" dist="50800" dir="5400000" algn="ctr" rotWithShape="0">
                    <a:schemeClr val="bg2">
                      <a:lumMod val="25000"/>
                      <a:lumOff val="75000"/>
                    </a:schemeClr>
                  </a:outerShdw>
                </a:effectLst>
              </a:rPr>
              <a:t>Multiple comparisons in clinical trials</a:t>
            </a:r>
          </a:p>
          <a:p>
            <a:pPr marL="457200" indent="-457200">
              <a:buFont typeface="+mj-lt"/>
              <a:buAutoNum type="arabicPeriod"/>
              <a:tabLst>
                <a:tab pos="571500" algn="l"/>
              </a:tabLst>
              <a:defRPr/>
            </a:pPr>
            <a:r>
              <a:rPr lang="en-US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Special topics in data analysis in RCT’s (today and later lectures)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Subgroups (Wang, et al, assigned reading)</a:t>
            </a:r>
          </a:p>
          <a:p>
            <a:pPr lvl="1">
              <a:tabLst>
                <a:tab pos="571500" algn="l"/>
              </a:tabLst>
              <a:defRPr/>
            </a:pPr>
            <a:endParaRPr lang="en-US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Adjustment for baseline </a:t>
            </a:r>
            <a:r>
              <a:rPr lang="en-US" dirty="0" err="1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covariables</a:t>
            </a:r>
            <a:endParaRPr lang="en-US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Multiple endpoints and adverse events (later lectures)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ITT analysis (later lectures)</a:t>
            </a:r>
          </a:p>
          <a:p>
            <a:pPr>
              <a:tabLst>
                <a:tab pos="571500" algn="l"/>
              </a:tabLst>
              <a:defRPr/>
            </a:pPr>
            <a:endParaRPr lang="en-US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 lvl="1">
              <a:buNone/>
              <a:tabLst>
                <a:tab pos="571500" algn="l"/>
              </a:tabLst>
              <a:defRPr/>
            </a:pPr>
            <a:endParaRPr lang="en-US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  <a:p>
            <a:pPr>
              <a:tabLst>
                <a:tab pos="571500" algn="l"/>
              </a:tabLst>
              <a:defRPr/>
            </a:pPr>
            <a:endParaRPr lang="en-US" dirty="0" smtClean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033464" y="3685308"/>
            <a:ext cx="10104437" cy="1402629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323976" y="4454525"/>
            <a:ext cx="5927725" cy="514350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05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7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3937" y="1007269"/>
            <a:ext cx="8318500" cy="37925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dirty="0"/>
              <a:t>P-M women, 55-85 years </a:t>
            </a:r>
          </a:p>
          <a:p>
            <a:pPr eaLnBrk="1" hangingPunct="1">
              <a:defRPr/>
            </a:pPr>
            <a:r>
              <a:rPr lang="en-US" sz="2800" dirty="0"/>
              <a:t>Randomize to: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sz="2400" dirty="0"/>
              <a:t>PTH alone (119)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sz="2400" dirty="0"/>
              <a:t>PTH + </a:t>
            </a:r>
            <a:r>
              <a:rPr lang="en-US" sz="2400" dirty="0" err="1"/>
              <a:t>Alendronate</a:t>
            </a:r>
            <a:r>
              <a:rPr lang="en-US" sz="2400" dirty="0"/>
              <a:t> combination (59)</a:t>
            </a:r>
          </a:p>
          <a:p>
            <a:pPr lvl="1" eaLnBrk="1" hangingPunct="1">
              <a:buFontTx/>
              <a:buNone/>
              <a:defRPr/>
            </a:pPr>
            <a:r>
              <a:rPr lang="en-US" sz="2400" dirty="0"/>
              <a:t>      (Others) </a:t>
            </a:r>
          </a:p>
          <a:p>
            <a:pPr eaLnBrk="1" hangingPunct="1">
              <a:defRPr/>
            </a:pPr>
            <a:r>
              <a:rPr lang="en-US" sz="2800" dirty="0"/>
              <a:t>Tale of 2 endpoints (both continuous)- </a:t>
            </a:r>
          </a:p>
          <a:p>
            <a:pPr lvl="1" eaLnBrk="1" hangingPunct="1">
              <a:defRPr/>
            </a:pPr>
            <a:r>
              <a:rPr lang="en-US" sz="2400" dirty="0"/>
              <a:t>Require differing analyses</a:t>
            </a:r>
          </a:p>
          <a:p>
            <a:pPr marL="457200" lvl="1" indent="0" eaLnBrk="1" hangingPunct="1">
              <a:buNone/>
              <a:defRPr/>
            </a:pPr>
            <a:endParaRPr lang="en-US" sz="2800" dirty="0"/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Change in bone density (%)  (Normal distribution)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Change in biochemical markers of bone remodeling</a:t>
            </a:r>
          </a:p>
          <a:p>
            <a:pPr lvl="1" eaLnBrk="1" hangingPunct="1">
              <a:defRPr/>
            </a:pPr>
            <a:endParaRPr lang="en-US" sz="2400" dirty="0"/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1562100" y="0"/>
            <a:ext cx="90678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5000"/>
              </a:lnSpc>
              <a:defRPr/>
            </a:pPr>
            <a:r>
              <a:rPr lang="en-US" dirty="0" smtClean="0"/>
              <a:t>PTH and Alendronate (</a:t>
            </a:r>
            <a:r>
              <a:rPr lang="en-US" dirty="0" err="1" smtClean="0"/>
              <a:t>PaTH</a:t>
            </a:r>
            <a:r>
              <a:rPr lang="en-US" dirty="0" smtClean="0"/>
              <a:t>)* for Bone: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97668" name="Text Box 4"/>
          <p:cNvSpPr txBox="1">
            <a:spLocks noChangeArrowheads="1"/>
          </p:cNvSpPr>
          <p:nvPr/>
        </p:nvSpPr>
        <p:spPr bwMode="auto">
          <a:xfrm>
            <a:off x="7426325" y="6338889"/>
            <a:ext cx="5094288" cy="1038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00000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* Black, et. al. NEJM (9/23/03)</a:t>
            </a:r>
          </a:p>
          <a:p>
            <a:pPr>
              <a:spcBef>
                <a:spcPct val="50000"/>
              </a:spcBef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187" y="5058523"/>
            <a:ext cx="19272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000769" y="1658235"/>
            <a:ext cx="5120800" cy="3583068"/>
            <a:chOff x="2392363" y="1743076"/>
            <a:chExt cx="7370763" cy="4537075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060701" y="1743076"/>
              <a:ext cx="6702425" cy="453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825876" y="3049588"/>
              <a:ext cx="803275" cy="2120900"/>
            </a:xfrm>
            <a:prstGeom prst="rect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825875" y="3049589"/>
              <a:ext cx="788988" cy="2109787"/>
            </a:xfrm>
            <a:prstGeom prst="rect">
              <a:avLst/>
            </a:prstGeom>
            <a:noFill/>
            <a:ln w="1428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4614864" y="4089400"/>
              <a:ext cx="803275" cy="1081088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46275"/>
                    <a:invGamma/>
                  </a:srgbClr>
                </a:gs>
                <a:gs pos="100000">
                  <a:srgbClr val="FF0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614864" y="4089401"/>
              <a:ext cx="790575" cy="1069975"/>
            </a:xfrm>
            <a:prstGeom prst="rect">
              <a:avLst/>
            </a:prstGeom>
            <a:noFill/>
            <a:ln w="14288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4227514" y="2592389"/>
              <a:ext cx="1587" cy="923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60"/>
                </a:cxn>
                <a:cxn ang="0">
                  <a:pos x="0" y="1661"/>
                </a:cxn>
              </a:cxnLst>
              <a:rect l="0" t="0" r="r" b="b"/>
              <a:pathLst>
                <a:path h="1661">
                  <a:moveTo>
                    <a:pt x="0" y="0"/>
                  </a:moveTo>
                  <a:lnTo>
                    <a:pt x="0" y="1660"/>
                  </a:lnTo>
                  <a:lnTo>
                    <a:pt x="0" y="1661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4227514" y="2592389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227514" y="3516314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5018088" y="3600450"/>
              <a:ext cx="0" cy="990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80"/>
                </a:cxn>
                <a:cxn ang="0">
                  <a:pos x="0" y="1781"/>
                </a:cxn>
              </a:cxnLst>
              <a:rect l="0" t="0" r="r" b="b"/>
              <a:pathLst>
                <a:path h="1781">
                  <a:moveTo>
                    <a:pt x="0" y="0"/>
                  </a:moveTo>
                  <a:lnTo>
                    <a:pt x="0" y="1780"/>
                  </a:lnTo>
                  <a:lnTo>
                    <a:pt x="0" y="1781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5018088" y="3600450"/>
              <a:ext cx="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5018088" y="4591050"/>
              <a:ext cx="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355975" y="5164139"/>
              <a:ext cx="825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" y="0"/>
                </a:cxn>
                <a:cxn ang="0">
                  <a:pos x="121" y="0"/>
                </a:cxn>
              </a:cxnLst>
              <a:rect l="0" t="0" r="r" b="b"/>
              <a:pathLst>
                <a:path w="121">
                  <a:moveTo>
                    <a:pt x="0" y="0"/>
                  </a:moveTo>
                  <a:lnTo>
                    <a:pt x="120" y="0"/>
                  </a:lnTo>
                  <a:lnTo>
                    <a:pt x="121" y="0"/>
                  </a:lnTo>
                </a:path>
              </a:pathLst>
            </a:custGeom>
            <a:noFill/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355975" y="4338639"/>
              <a:ext cx="825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" y="0"/>
                </a:cxn>
                <a:cxn ang="0">
                  <a:pos x="121" y="0"/>
                </a:cxn>
              </a:cxnLst>
              <a:rect l="0" t="0" r="r" b="b"/>
              <a:pathLst>
                <a:path w="121">
                  <a:moveTo>
                    <a:pt x="0" y="0"/>
                  </a:moveTo>
                  <a:lnTo>
                    <a:pt x="120" y="0"/>
                  </a:lnTo>
                  <a:lnTo>
                    <a:pt x="121" y="0"/>
                  </a:lnTo>
                </a:path>
              </a:pathLst>
            </a:custGeom>
            <a:noFill/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3355975" y="3511550"/>
              <a:ext cx="825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" y="0"/>
                </a:cxn>
                <a:cxn ang="0">
                  <a:pos x="121" y="0"/>
                </a:cxn>
              </a:cxnLst>
              <a:rect l="0" t="0" r="r" b="b"/>
              <a:pathLst>
                <a:path w="121">
                  <a:moveTo>
                    <a:pt x="0" y="0"/>
                  </a:moveTo>
                  <a:lnTo>
                    <a:pt x="120" y="0"/>
                  </a:lnTo>
                  <a:lnTo>
                    <a:pt x="121" y="0"/>
                  </a:lnTo>
                </a:path>
              </a:pathLst>
            </a:custGeom>
            <a:noFill/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3355975" y="2686050"/>
              <a:ext cx="825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" y="0"/>
                </a:cxn>
                <a:cxn ang="0">
                  <a:pos x="121" y="0"/>
                </a:cxn>
              </a:cxnLst>
              <a:rect l="0" t="0" r="r" b="b"/>
              <a:pathLst>
                <a:path w="121">
                  <a:moveTo>
                    <a:pt x="0" y="0"/>
                  </a:moveTo>
                  <a:lnTo>
                    <a:pt x="120" y="0"/>
                  </a:lnTo>
                  <a:lnTo>
                    <a:pt x="121" y="0"/>
                  </a:lnTo>
                </a:path>
              </a:pathLst>
            </a:custGeom>
            <a:noFill/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3355975" y="1860550"/>
              <a:ext cx="825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" y="0"/>
                </a:cxn>
                <a:cxn ang="0">
                  <a:pos x="121" y="0"/>
                </a:cxn>
              </a:cxnLst>
              <a:rect l="0" t="0" r="r" b="b"/>
              <a:pathLst>
                <a:path w="121">
                  <a:moveTo>
                    <a:pt x="0" y="0"/>
                  </a:moveTo>
                  <a:lnTo>
                    <a:pt x="120" y="0"/>
                  </a:lnTo>
                  <a:lnTo>
                    <a:pt x="121" y="0"/>
                  </a:lnTo>
                </a:path>
              </a:pathLst>
            </a:custGeom>
            <a:noFill/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3436939" y="5164139"/>
              <a:ext cx="1587" cy="66675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21">
                  <a:moveTo>
                    <a:pt x="0" y="121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6596064" y="5164139"/>
              <a:ext cx="1587" cy="66675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21">
                  <a:moveTo>
                    <a:pt x="0" y="121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3436939" y="1858964"/>
              <a:ext cx="1587" cy="3305175"/>
            </a:xfrm>
            <a:custGeom>
              <a:avLst/>
              <a:gdLst/>
              <a:ahLst/>
              <a:cxnLst>
                <a:cxn ang="0">
                  <a:pos x="0" y="594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5942">
                  <a:moveTo>
                    <a:pt x="0" y="5942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3436939" y="5164139"/>
              <a:ext cx="631983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61" y="0"/>
                </a:cxn>
                <a:cxn ang="0">
                  <a:pos x="9362" y="0"/>
                </a:cxn>
              </a:cxnLst>
              <a:rect l="0" t="0" r="r" b="b"/>
              <a:pathLst>
                <a:path w="9362">
                  <a:moveTo>
                    <a:pt x="0" y="0"/>
                  </a:moveTo>
                  <a:lnTo>
                    <a:pt x="9361" y="0"/>
                  </a:lnTo>
                  <a:lnTo>
                    <a:pt x="9362" y="0"/>
                  </a:lnTo>
                </a:path>
              </a:pathLst>
            </a:custGeom>
            <a:noFill/>
            <a:ln w="14288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3962401" y="5260975"/>
              <a:ext cx="12858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Spine BMD</a:t>
              </a:r>
              <a:endParaRPr lang="en-US" sz="20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3194050" y="5056188"/>
              <a:ext cx="141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0</a:t>
              </a:r>
              <a:endParaRPr lang="en-US" sz="20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3060701" y="4229101"/>
              <a:ext cx="2853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10</a:t>
              </a:r>
              <a:endParaRPr lang="en-US" sz="20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3060701" y="3403601"/>
              <a:ext cx="2853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20</a:t>
              </a:r>
              <a:endParaRPr lang="en-US" sz="20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3060701" y="2576514"/>
              <a:ext cx="2853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30</a:t>
              </a:r>
              <a:endPara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3060701" y="1751014"/>
              <a:ext cx="2853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40</a:t>
              </a:r>
              <a:endPara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4403726" y="5634038"/>
              <a:ext cx="4130675" cy="635000"/>
            </a:xfrm>
            <a:prstGeom prst="rect">
              <a:avLst/>
            </a:prstGeom>
            <a:noFill/>
            <a:ln w="14288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4603751" y="5840413"/>
              <a:ext cx="282575" cy="233362"/>
            </a:xfrm>
            <a:prstGeom prst="rect">
              <a:avLst/>
            </a:prstGeom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4603751" y="5840413"/>
              <a:ext cx="271463" cy="222250"/>
            </a:xfrm>
            <a:prstGeom prst="rect">
              <a:avLst/>
            </a:prstGeom>
            <a:noFill/>
            <a:ln w="14288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5014913" y="5848351"/>
              <a:ext cx="5145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PTH</a:t>
              </a:r>
              <a:endParaRPr lang="en-US" sz="20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5775325" y="5840413"/>
              <a:ext cx="280988" cy="233362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46275"/>
                    <a:invGamma/>
                  </a:srgbClr>
                </a:gs>
                <a:gs pos="100000">
                  <a:srgbClr val="FF0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5775325" y="5840413"/>
              <a:ext cx="268288" cy="222250"/>
            </a:xfrm>
            <a:prstGeom prst="rect">
              <a:avLst/>
            </a:prstGeom>
            <a:noFill/>
            <a:ln w="14288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6184901" y="5848350"/>
              <a:ext cx="10763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PTH/ALN</a:t>
              </a:r>
              <a:endParaRPr lang="en-US" sz="20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 rot="16200000">
              <a:off x="1355726" y="3322638"/>
              <a:ext cx="2470150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Mean Change (%)</a:t>
              </a:r>
              <a:endParaRPr lang="en-US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4564063" y="2092325"/>
              <a:ext cx="3077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**</a:t>
              </a:r>
              <a:endPara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5186364" y="2195513"/>
              <a:ext cx="4238625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**</a:t>
              </a:r>
              <a:r>
                <a:rPr lang="en-US" sz="1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800" b="1" dirty="0">
                  <a:effectLst>
                    <a:outerShdw dist="38100" dir="2700000" algn="tl">
                      <a:srgbClr val="000000"/>
                    </a:outerShdw>
                  </a:effectLst>
                </a:rPr>
                <a:t>Compare</a:t>
              </a:r>
              <a:r>
                <a:rPr lang="en-US" sz="1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means, </a:t>
              </a:r>
            </a:p>
            <a:p>
              <a:pPr>
                <a:defRPr/>
              </a:pPr>
              <a:r>
                <a:rPr lang="en-US" sz="1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p&lt;.01 by “Student’s” t-test</a:t>
              </a:r>
              <a:endPara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43" name="Group 39"/>
            <p:cNvGrpSpPr>
              <a:grpSpLocks/>
            </p:cNvGrpSpPr>
            <p:nvPr/>
          </p:nvGrpSpPr>
          <p:grpSpPr bwMode="auto">
            <a:xfrm>
              <a:off x="4398964" y="2324100"/>
              <a:ext cx="536575" cy="103188"/>
              <a:chOff x="2563" y="1986"/>
              <a:chExt cx="300" cy="65"/>
            </a:xfrm>
            <a:effectLst/>
          </p:grpSpPr>
          <p:sp>
            <p:nvSpPr>
              <p:cNvPr id="44" name="Freeform 40"/>
              <p:cNvSpPr>
                <a:spLocks/>
              </p:cNvSpPr>
              <p:nvPr/>
            </p:nvSpPr>
            <p:spPr bwMode="auto">
              <a:xfrm>
                <a:off x="2610" y="1986"/>
                <a:ext cx="253" cy="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0" y="0"/>
                  </a:cxn>
                  <a:cxn ang="0">
                    <a:pos x="361" y="0"/>
                  </a:cxn>
                </a:cxnLst>
                <a:rect l="0" t="0" r="r" b="b"/>
                <a:pathLst>
                  <a:path w="361">
                    <a:moveTo>
                      <a:pt x="0" y="0"/>
                    </a:moveTo>
                    <a:lnTo>
                      <a:pt x="360" y="0"/>
                    </a:lnTo>
                    <a:lnTo>
                      <a:pt x="361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 flipH="1">
                <a:off x="2563" y="1990"/>
                <a:ext cx="55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5"/>
                  </a:cxn>
                  <a:cxn ang="0">
                    <a:pos x="0" y="86"/>
                  </a:cxn>
                </a:cxnLst>
                <a:rect l="0" t="0" r="r" b="b"/>
                <a:pathLst>
                  <a:path h="86">
                    <a:moveTo>
                      <a:pt x="0" y="0"/>
                    </a:moveTo>
                    <a:lnTo>
                      <a:pt x="0" y="85"/>
                    </a:lnTo>
                    <a:lnTo>
                      <a:pt x="0" y="86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 flipH="1">
                <a:off x="2798" y="1988"/>
                <a:ext cx="55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5"/>
                  </a:cxn>
                  <a:cxn ang="0">
                    <a:pos x="0" y="86"/>
                  </a:cxn>
                </a:cxnLst>
                <a:rect l="0" t="0" r="r" b="b"/>
                <a:pathLst>
                  <a:path h="86">
                    <a:moveTo>
                      <a:pt x="0" y="0"/>
                    </a:moveTo>
                    <a:lnTo>
                      <a:pt x="0" y="85"/>
                    </a:lnTo>
                    <a:lnTo>
                      <a:pt x="0" y="86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0212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632" y="0"/>
            <a:ext cx="1092486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 “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sordid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history” of Stat.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Tests: Who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is “Student”?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26" y="1192213"/>
            <a:ext cx="8728075" cy="485775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tabLst>
                <a:tab pos="571500" algn="l"/>
              </a:tabLst>
            </a:pPr>
            <a:r>
              <a:rPr lang="en-US" altLang="en-US" b="0" dirty="0" smtClean="0">
                <a:effectLst/>
              </a:rPr>
              <a:t>Student’s t-test</a:t>
            </a:r>
          </a:p>
          <a:p>
            <a:pPr>
              <a:spcBef>
                <a:spcPts val="500"/>
              </a:spcBef>
              <a:spcAft>
                <a:spcPts val="500"/>
              </a:spcAft>
              <a:tabLst>
                <a:tab pos="571500" algn="l"/>
              </a:tabLst>
            </a:pPr>
            <a:r>
              <a:rPr lang="en-US" altLang="en-US" b="0" dirty="0" smtClean="0">
                <a:effectLst/>
              </a:rPr>
              <a:t>Developed by W.S. Gossett ("Student”) [1876-1937]</a:t>
            </a:r>
          </a:p>
          <a:p>
            <a:pPr>
              <a:spcBef>
                <a:spcPts val="500"/>
              </a:spcBef>
              <a:spcAft>
                <a:spcPts val="500"/>
              </a:spcAft>
              <a:tabLst>
                <a:tab pos="571500" algn="l"/>
              </a:tabLst>
            </a:pPr>
            <a:r>
              <a:rPr lang="en-US" altLang="en-US" b="0" dirty="0" smtClean="0">
                <a:effectLst/>
              </a:rPr>
              <a:t>Developed as statistical method to solve problems stemming from his employment in...??</a:t>
            </a:r>
          </a:p>
          <a:p>
            <a:pPr>
              <a:spcBef>
                <a:spcPts val="500"/>
              </a:spcBef>
              <a:spcAft>
                <a:spcPts val="500"/>
              </a:spcAft>
              <a:tabLst>
                <a:tab pos="571500" algn="l"/>
              </a:tabLst>
            </a:pPr>
            <a:r>
              <a:rPr lang="en-US" altLang="en-US" b="0" dirty="0" smtClean="0">
                <a:effectLst/>
              </a:rPr>
              <a:t>A brewery</a:t>
            </a:r>
          </a:p>
          <a:p>
            <a:pPr>
              <a:spcBef>
                <a:spcPts val="500"/>
              </a:spcBef>
              <a:spcAft>
                <a:spcPts val="500"/>
              </a:spcAft>
              <a:tabLst>
                <a:tab pos="571500" algn="l"/>
              </a:tabLst>
            </a:pPr>
            <a:r>
              <a:rPr lang="en-US" altLang="en-US" b="0" dirty="0" smtClean="0">
                <a:effectLst/>
              </a:rPr>
              <a:t>Quiz 1:  Which brewery did “Student” work for?</a:t>
            </a:r>
          </a:p>
        </p:txBody>
      </p:sp>
      <p:pic>
        <p:nvPicPr>
          <p:cNvPr id="7" name="Picture 7" descr="William Sealy Goss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90" y="4068322"/>
            <a:ext cx="1928813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987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3200" dirty="0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26" y="1192213"/>
            <a:ext cx="8728075" cy="485775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tabLst>
                <a:tab pos="571500" algn="l"/>
              </a:tabLst>
            </a:pPr>
            <a:r>
              <a:rPr lang="en-US" altLang="en-US" b="0" smtClean="0">
                <a:effectLst/>
              </a:rPr>
              <a:t>Quiz 1:  Which brewery did “Student” work for?</a:t>
            </a:r>
          </a:p>
        </p:txBody>
      </p:sp>
      <p:pic>
        <p:nvPicPr>
          <p:cNvPr id="3747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9" y="1835151"/>
            <a:ext cx="17430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7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6" y="1254126"/>
            <a:ext cx="22955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 descr="William Sealy Goss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9" y="1600201"/>
            <a:ext cx="1927225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90639" y="4535439"/>
            <a:ext cx="8728075" cy="485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SzPct val="100000"/>
              <a:buFontTx/>
              <a:buChar char="•"/>
              <a:tabLst>
                <a:tab pos="571500" algn="l"/>
              </a:tabLst>
              <a:defRPr/>
            </a:pPr>
            <a:r>
              <a:rPr lang="en-US" sz="2400" kern="0" dirty="0">
                <a:latin typeface="+mn-lt"/>
              </a:rPr>
              <a:t>Final Jeopardy: Why did Gossett use the pseudonym “Student”?</a:t>
            </a:r>
          </a:p>
          <a:p>
            <a:pPr marL="685800" lvl="1" indent="-228600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SzPct val="100000"/>
              <a:buFontTx/>
              <a:buChar char="–"/>
              <a:tabLst>
                <a:tab pos="571500" algn="l"/>
              </a:tabLst>
              <a:defRPr/>
            </a:pPr>
            <a:r>
              <a:rPr lang="en-US" sz="2000" kern="0" dirty="0">
                <a:latin typeface="+mn-lt"/>
              </a:rPr>
              <a:t>Ans.  Guinness, worried about publishing trade secrets, forbade employees from publishing anything! Gossett begged </a:t>
            </a:r>
            <a:r>
              <a:rPr lang="en-US" sz="2000" kern="0" dirty="0" smtClean="0">
                <a:latin typeface="+mn-lt"/>
              </a:rPr>
              <a:t>compromise </a:t>
            </a:r>
            <a:r>
              <a:rPr lang="en-US" sz="2000" kern="0" dirty="0">
                <a:latin typeface="+mn-lt"/>
              </a:rPr>
              <a:t>was use pseudonym “Student”</a:t>
            </a:r>
          </a:p>
        </p:txBody>
      </p:sp>
    </p:spTree>
    <p:extLst>
      <p:ext uri="{BB962C8B-B14F-4D97-AF65-F5344CB8AC3E}">
        <p14:creationId xmlns:p14="http://schemas.microsoft.com/office/powerpoint/2010/main" val="1243509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 bldLvl="2" autoUpdateAnimBg="0"/>
      <p:bldP spid="7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8088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to do about bad behavior?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0413" y="1143000"/>
            <a:ext cx="9969501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i="1" dirty="0" smtClean="0"/>
              <a:t>t</a:t>
            </a:r>
            <a:r>
              <a:rPr lang="en-US" dirty="0" smtClean="0"/>
              <a:t>-test requires that sample means (not individuals) are well-behaved and normally distributed.</a:t>
            </a:r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</p:txBody>
      </p:sp>
      <p:sp>
        <p:nvSpPr>
          <p:cNvPr id="376837" name="Rectangle 5"/>
          <p:cNvSpPr>
            <a:spLocks noChangeArrowheads="1"/>
          </p:cNvSpPr>
          <p:nvPr/>
        </p:nvSpPr>
        <p:spPr bwMode="auto">
          <a:xfrm>
            <a:off x="1270000" y="4429125"/>
            <a:ext cx="9969500" cy="485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110000"/>
              </a:lnSpc>
              <a:spcBef>
                <a:spcPct val="50000"/>
              </a:spcBef>
              <a:buSzPct val="100000"/>
              <a:buFontTx/>
              <a:buChar char="•"/>
              <a:tabLst>
                <a:tab pos="571500" algn="l"/>
              </a:tabLst>
              <a:defRPr/>
            </a:pPr>
            <a:r>
              <a:rPr lang="en-US" sz="24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Practical implication: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-test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almost always valid for continuous data as long as n is large enough or variable not too weird.</a:t>
            </a:r>
          </a:p>
          <a:p>
            <a:pPr marL="285750" indent="-285750">
              <a:lnSpc>
                <a:spcPct val="110000"/>
              </a:lnSpc>
              <a:spcBef>
                <a:spcPct val="50000"/>
              </a:spcBef>
              <a:buSzPct val="100000"/>
              <a:buFontTx/>
              <a:buChar char="•"/>
              <a:tabLst>
                <a:tab pos="5715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about dramatic departures from normality?</a:t>
            </a: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127251"/>
            <a:ext cx="459105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https://tse2.mm.bing.net/th?id=OIP.M6ab5cbac3cdce98e1c5b18d0d3cfceaao0&amp;pid=15.1&amp;P=0&amp;w=300&amp;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571625"/>
            <a:ext cx="28384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228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build="p"/>
      <p:bldP spid="37683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5431" y="-359241"/>
            <a:ext cx="11403013" cy="15763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/>
              <a:t>Non-normal data:  </a:t>
            </a:r>
            <a:r>
              <a:rPr lang="en-US" sz="2800" dirty="0" smtClean="0"/>
              <a:t>Badly </a:t>
            </a:r>
            <a:r>
              <a:rPr lang="en-US" sz="2800" dirty="0"/>
              <a:t>behaved continuous </a:t>
            </a:r>
            <a:r>
              <a:rPr lang="en-US" sz="2800" dirty="0" smtClean="0"/>
              <a:t>outcomes (</a:t>
            </a:r>
            <a:r>
              <a:rPr lang="en-US" sz="2800" dirty="0" err="1" smtClean="0"/>
              <a:t>eg</a:t>
            </a:r>
            <a:r>
              <a:rPr lang="en-US" sz="2800" dirty="0"/>
              <a:t>. days of back pain)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3979" y="2099022"/>
            <a:ext cx="4652963" cy="202723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5000"/>
              </a:lnSpc>
              <a:tabLst>
                <a:tab pos="571500" algn="l"/>
              </a:tabLst>
              <a:defRPr/>
            </a:pPr>
            <a:r>
              <a:rPr lang="en-US" dirty="0" smtClean="0"/>
              <a:t>Can’t use T-tests and compare means</a:t>
            </a:r>
          </a:p>
          <a:p>
            <a:pPr>
              <a:lnSpc>
                <a:spcPct val="85000"/>
              </a:lnSpc>
              <a:tabLst>
                <a:tab pos="571500" algn="l"/>
              </a:tabLst>
              <a:defRPr/>
            </a:pPr>
            <a:r>
              <a:rPr lang="en-US" dirty="0" smtClean="0"/>
              <a:t>Use Non-parametric methods</a:t>
            </a:r>
          </a:p>
          <a:p>
            <a:pPr lvl="1">
              <a:lnSpc>
                <a:spcPct val="85000"/>
              </a:lnSpc>
              <a:tabLst>
                <a:tab pos="571500" algn="l"/>
              </a:tabLst>
              <a:defRPr/>
            </a:pPr>
            <a:r>
              <a:rPr lang="en-US" dirty="0" smtClean="0"/>
              <a:t>Descriptive:  medians, %-tiles</a:t>
            </a:r>
          </a:p>
          <a:p>
            <a:pPr lvl="1">
              <a:lnSpc>
                <a:spcPct val="85000"/>
              </a:lnSpc>
              <a:tabLst>
                <a:tab pos="571500" algn="l"/>
              </a:tabLst>
              <a:defRPr/>
            </a:pPr>
            <a:r>
              <a:rPr lang="en-US" dirty="0" smtClean="0"/>
              <a:t>Test for 2 groups:</a:t>
            </a:r>
          </a:p>
          <a:p>
            <a:pPr lvl="2">
              <a:lnSpc>
                <a:spcPct val="85000"/>
              </a:lnSpc>
              <a:tabLst>
                <a:tab pos="571500" algn="l"/>
              </a:tabLst>
              <a:defRPr/>
            </a:pPr>
            <a:r>
              <a:rPr lang="en-US" dirty="0" err="1" smtClean="0"/>
              <a:t>Wilcoxin</a:t>
            </a:r>
            <a:r>
              <a:rPr lang="en-US" dirty="0" smtClean="0"/>
              <a:t> (aka Rank-sum) test</a:t>
            </a:r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dirty="0" smtClean="0"/>
              <a:t>Other example:  </a:t>
            </a:r>
          </a:p>
          <a:p>
            <a:pPr lvl="1"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dirty="0" smtClean="0"/>
              <a:t>Cigarettes per day</a:t>
            </a:r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endParaRPr lang="en-US" dirty="0" smtClean="0"/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952501" y="428953"/>
            <a:ext cx="18473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5430" y="1358132"/>
            <a:ext cx="6430169" cy="4796862"/>
            <a:chOff x="1884" y="1053"/>
            <a:chExt cx="4596" cy="3267"/>
          </a:xfrm>
        </p:grpSpPr>
        <p:pic>
          <p:nvPicPr>
            <p:cNvPr id="3277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" y="1053"/>
              <a:ext cx="4596" cy="3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886" name="Rectangle 6"/>
            <p:cNvSpPr>
              <a:spLocks noChangeArrowheads="1"/>
            </p:cNvSpPr>
            <p:nvPr/>
          </p:nvSpPr>
          <p:spPr bwMode="auto">
            <a:xfrm flipV="1">
              <a:off x="4664" y="4133"/>
              <a:ext cx="713" cy="9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6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702" y="-206374"/>
            <a:ext cx="11245645" cy="1325563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% Change in Biochemical Bone Turnover Markers with PTH therapy in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PaTH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 rot="16200000">
            <a:off x="1399382" y="3297822"/>
            <a:ext cx="2057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chemeClr val="tx1"/>
                </a:solidFill>
              </a:rPr>
              <a:t>Frequency (%)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647951" y="2743200"/>
            <a:ext cx="42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565400" y="3595688"/>
            <a:ext cx="514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633664" y="4465638"/>
            <a:ext cx="42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752725" y="5257800"/>
            <a:ext cx="342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614614" y="1919288"/>
            <a:ext cx="42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981576" y="5867400"/>
            <a:ext cx="3000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chemeClr val="tx1"/>
                </a:solidFill>
              </a:rPr>
              <a:t>1 Year Change (%)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952875" y="5486400"/>
            <a:ext cx="342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4552951" y="5486400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5238751" y="5486400"/>
            <a:ext cx="771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tx1"/>
                </a:solidFill>
              </a:rPr>
              <a:t>180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6010275" y="5486400"/>
            <a:ext cx="642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tx1"/>
                </a:solidFill>
              </a:rPr>
              <a:t>270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781800" y="54864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tx1"/>
                </a:solidFill>
              </a:rPr>
              <a:t>360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3095625" y="5486400"/>
            <a:ext cx="514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tx1"/>
                </a:solidFill>
              </a:rPr>
              <a:t>-90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7467600" y="54864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tx1"/>
                </a:solidFill>
              </a:rPr>
              <a:t>450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8239125" y="54864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tx1"/>
                </a:solidFill>
              </a:rPr>
              <a:t>540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9010650" y="54864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tx1"/>
                </a:solidFill>
              </a:rPr>
              <a:t>630</a:t>
            </a:r>
          </a:p>
        </p:txBody>
      </p:sp>
      <p:sp>
        <p:nvSpPr>
          <p:cNvPr id="502803" name="Line 19"/>
          <p:cNvSpPr>
            <a:spLocks noChangeShapeType="1"/>
          </p:cNvSpPr>
          <p:nvPr/>
        </p:nvSpPr>
        <p:spPr bwMode="auto">
          <a:xfrm>
            <a:off x="3089275" y="1985964"/>
            <a:ext cx="1588" cy="344963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04" name="Line 20"/>
          <p:cNvSpPr>
            <a:spLocks noChangeShapeType="1"/>
          </p:cNvSpPr>
          <p:nvPr/>
        </p:nvSpPr>
        <p:spPr bwMode="auto">
          <a:xfrm flipH="1">
            <a:off x="3051175" y="5435600"/>
            <a:ext cx="38100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05" name="Line 21"/>
          <p:cNvSpPr>
            <a:spLocks noChangeShapeType="1"/>
          </p:cNvSpPr>
          <p:nvPr/>
        </p:nvSpPr>
        <p:spPr bwMode="auto">
          <a:xfrm flipH="1">
            <a:off x="3051175" y="4581525"/>
            <a:ext cx="38100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06" name="Line 22"/>
          <p:cNvSpPr>
            <a:spLocks noChangeShapeType="1"/>
          </p:cNvSpPr>
          <p:nvPr/>
        </p:nvSpPr>
        <p:spPr bwMode="auto">
          <a:xfrm flipH="1">
            <a:off x="3051175" y="3729039"/>
            <a:ext cx="38100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07" name="Line 23"/>
          <p:cNvSpPr>
            <a:spLocks noChangeShapeType="1"/>
          </p:cNvSpPr>
          <p:nvPr/>
        </p:nvSpPr>
        <p:spPr bwMode="auto">
          <a:xfrm flipH="1">
            <a:off x="3051175" y="2874964"/>
            <a:ext cx="38100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08" name="Line 24"/>
          <p:cNvSpPr>
            <a:spLocks noChangeShapeType="1"/>
          </p:cNvSpPr>
          <p:nvPr/>
        </p:nvSpPr>
        <p:spPr bwMode="auto">
          <a:xfrm flipH="1">
            <a:off x="3051175" y="2020889"/>
            <a:ext cx="38100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09" name="Line 25"/>
          <p:cNvSpPr>
            <a:spLocks noChangeShapeType="1"/>
          </p:cNvSpPr>
          <p:nvPr/>
        </p:nvSpPr>
        <p:spPr bwMode="auto">
          <a:xfrm flipH="1">
            <a:off x="3089276" y="5435600"/>
            <a:ext cx="6265863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10" name="Line 26"/>
          <p:cNvSpPr>
            <a:spLocks noChangeShapeType="1"/>
          </p:cNvSpPr>
          <p:nvPr/>
        </p:nvSpPr>
        <p:spPr bwMode="auto">
          <a:xfrm>
            <a:off x="3132139" y="5437189"/>
            <a:ext cx="1587" cy="396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11" name="Line 27"/>
          <p:cNvSpPr>
            <a:spLocks noChangeShapeType="1"/>
          </p:cNvSpPr>
          <p:nvPr/>
        </p:nvSpPr>
        <p:spPr bwMode="auto">
          <a:xfrm flipV="1">
            <a:off x="3378200" y="5437188"/>
            <a:ext cx="1588" cy="190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12" name="Line 28"/>
          <p:cNvSpPr>
            <a:spLocks noChangeShapeType="1"/>
          </p:cNvSpPr>
          <p:nvPr/>
        </p:nvSpPr>
        <p:spPr bwMode="auto">
          <a:xfrm flipV="1">
            <a:off x="3624264" y="5437188"/>
            <a:ext cx="1587" cy="190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13" name="Line 29"/>
          <p:cNvSpPr>
            <a:spLocks noChangeShapeType="1"/>
          </p:cNvSpPr>
          <p:nvPr/>
        </p:nvSpPr>
        <p:spPr bwMode="auto">
          <a:xfrm flipV="1">
            <a:off x="3871914" y="5437188"/>
            <a:ext cx="3175" cy="190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14" name="Line 30"/>
          <p:cNvSpPr>
            <a:spLocks noChangeShapeType="1"/>
          </p:cNvSpPr>
          <p:nvPr/>
        </p:nvSpPr>
        <p:spPr bwMode="auto">
          <a:xfrm flipV="1">
            <a:off x="4121150" y="5437188"/>
            <a:ext cx="1588" cy="190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15" name="Line 31"/>
          <p:cNvSpPr>
            <a:spLocks noChangeShapeType="1"/>
          </p:cNvSpPr>
          <p:nvPr/>
        </p:nvSpPr>
        <p:spPr bwMode="auto">
          <a:xfrm>
            <a:off x="4367214" y="5437189"/>
            <a:ext cx="1587" cy="396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16" name="Line 32"/>
          <p:cNvSpPr>
            <a:spLocks noChangeShapeType="1"/>
          </p:cNvSpPr>
          <p:nvPr/>
        </p:nvSpPr>
        <p:spPr bwMode="auto">
          <a:xfrm flipV="1">
            <a:off x="4613275" y="5437188"/>
            <a:ext cx="1588" cy="190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17" name="Line 33"/>
          <p:cNvSpPr>
            <a:spLocks noChangeShapeType="1"/>
          </p:cNvSpPr>
          <p:nvPr/>
        </p:nvSpPr>
        <p:spPr bwMode="auto">
          <a:xfrm flipV="1">
            <a:off x="4862514" y="5437188"/>
            <a:ext cx="1587" cy="190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18" name="Line 34"/>
          <p:cNvSpPr>
            <a:spLocks noChangeShapeType="1"/>
          </p:cNvSpPr>
          <p:nvPr/>
        </p:nvSpPr>
        <p:spPr bwMode="auto">
          <a:xfrm flipV="1">
            <a:off x="5110164" y="5437188"/>
            <a:ext cx="1587" cy="190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19" name="Line 35"/>
          <p:cNvSpPr>
            <a:spLocks noChangeShapeType="1"/>
          </p:cNvSpPr>
          <p:nvPr/>
        </p:nvSpPr>
        <p:spPr bwMode="auto">
          <a:xfrm flipV="1">
            <a:off x="5356225" y="5437188"/>
            <a:ext cx="1588" cy="190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20" name="Line 36"/>
          <p:cNvSpPr>
            <a:spLocks noChangeShapeType="1"/>
          </p:cNvSpPr>
          <p:nvPr/>
        </p:nvSpPr>
        <p:spPr bwMode="auto">
          <a:xfrm>
            <a:off x="5605464" y="5437189"/>
            <a:ext cx="1587" cy="396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21" name="Line 37"/>
          <p:cNvSpPr>
            <a:spLocks noChangeShapeType="1"/>
          </p:cNvSpPr>
          <p:nvPr/>
        </p:nvSpPr>
        <p:spPr bwMode="auto">
          <a:xfrm flipV="1">
            <a:off x="5851525" y="5437188"/>
            <a:ext cx="1588" cy="190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22" name="Line 38"/>
          <p:cNvSpPr>
            <a:spLocks noChangeShapeType="1"/>
          </p:cNvSpPr>
          <p:nvPr/>
        </p:nvSpPr>
        <p:spPr bwMode="auto">
          <a:xfrm flipV="1">
            <a:off x="6099175" y="5437188"/>
            <a:ext cx="1588" cy="190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23" name="Line 39"/>
          <p:cNvSpPr>
            <a:spLocks noChangeShapeType="1"/>
          </p:cNvSpPr>
          <p:nvPr/>
        </p:nvSpPr>
        <p:spPr bwMode="auto">
          <a:xfrm flipV="1">
            <a:off x="6348414" y="5437188"/>
            <a:ext cx="1587" cy="190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24" name="Line 40"/>
          <p:cNvSpPr>
            <a:spLocks noChangeShapeType="1"/>
          </p:cNvSpPr>
          <p:nvPr/>
        </p:nvSpPr>
        <p:spPr bwMode="auto">
          <a:xfrm flipV="1">
            <a:off x="6594475" y="5437188"/>
            <a:ext cx="1588" cy="190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25" name="Line 41"/>
          <p:cNvSpPr>
            <a:spLocks noChangeShapeType="1"/>
          </p:cNvSpPr>
          <p:nvPr/>
        </p:nvSpPr>
        <p:spPr bwMode="auto">
          <a:xfrm>
            <a:off x="6840539" y="5437189"/>
            <a:ext cx="1587" cy="396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26" name="Line 42"/>
          <p:cNvSpPr>
            <a:spLocks noChangeShapeType="1"/>
          </p:cNvSpPr>
          <p:nvPr/>
        </p:nvSpPr>
        <p:spPr bwMode="auto">
          <a:xfrm flipV="1">
            <a:off x="7089775" y="5437188"/>
            <a:ext cx="1588" cy="190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27" name="Line 43"/>
          <p:cNvSpPr>
            <a:spLocks noChangeShapeType="1"/>
          </p:cNvSpPr>
          <p:nvPr/>
        </p:nvSpPr>
        <p:spPr bwMode="auto">
          <a:xfrm flipV="1">
            <a:off x="7337425" y="5437188"/>
            <a:ext cx="1588" cy="190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28" name="Line 44"/>
          <p:cNvSpPr>
            <a:spLocks noChangeShapeType="1"/>
          </p:cNvSpPr>
          <p:nvPr/>
        </p:nvSpPr>
        <p:spPr bwMode="auto">
          <a:xfrm flipV="1">
            <a:off x="7583489" y="5437188"/>
            <a:ext cx="1587" cy="190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29" name="Line 45"/>
          <p:cNvSpPr>
            <a:spLocks noChangeShapeType="1"/>
          </p:cNvSpPr>
          <p:nvPr/>
        </p:nvSpPr>
        <p:spPr bwMode="auto">
          <a:xfrm flipV="1">
            <a:off x="7829551" y="5437188"/>
            <a:ext cx="3175" cy="190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30" name="Line 46"/>
          <p:cNvSpPr>
            <a:spLocks noChangeShapeType="1"/>
          </p:cNvSpPr>
          <p:nvPr/>
        </p:nvSpPr>
        <p:spPr bwMode="auto">
          <a:xfrm>
            <a:off x="8080375" y="5437189"/>
            <a:ext cx="1588" cy="396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31" name="Line 47"/>
          <p:cNvSpPr>
            <a:spLocks noChangeShapeType="1"/>
          </p:cNvSpPr>
          <p:nvPr/>
        </p:nvSpPr>
        <p:spPr bwMode="auto">
          <a:xfrm flipV="1">
            <a:off x="8326439" y="5437188"/>
            <a:ext cx="1587" cy="190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32" name="Line 48"/>
          <p:cNvSpPr>
            <a:spLocks noChangeShapeType="1"/>
          </p:cNvSpPr>
          <p:nvPr/>
        </p:nvSpPr>
        <p:spPr bwMode="auto">
          <a:xfrm flipV="1">
            <a:off x="8572501" y="5437188"/>
            <a:ext cx="3175" cy="190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33" name="Line 49"/>
          <p:cNvSpPr>
            <a:spLocks noChangeShapeType="1"/>
          </p:cNvSpPr>
          <p:nvPr/>
        </p:nvSpPr>
        <p:spPr bwMode="auto">
          <a:xfrm flipV="1">
            <a:off x="8821739" y="5437188"/>
            <a:ext cx="1587" cy="190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34" name="Line 50"/>
          <p:cNvSpPr>
            <a:spLocks noChangeShapeType="1"/>
          </p:cNvSpPr>
          <p:nvPr/>
        </p:nvSpPr>
        <p:spPr bwMode="auto">
          <a:xfrm flipV="1">
            <a:off x="9069389" y="5437188"/>
            <a:ext cx="1587" cy="190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35" name="Line 51"/>
          <p:cNvSpPr>
            <a:spLocks noChangeShapeType="1"/>
          </p:cNvSpPr>
          <p:nvPr/>
        </p:nvSpPr>
        <p:spPr bwMode="auto">
          <a:xfrm>
            <a:off x="9315451" y="5437189"/>
            <a:ext cx="3175" cy="396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36" name="Freeform 52"/>
          <p:cNvSpPr>
            <a:spLocks/>
          </p:cNvSpPr>
          <p:nvPr/>
        </p:nvSpPr>
        <p:spPr bwMode="auto">
          <a:xfrm>
            <a:off x="4383088" y="5435600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0"/>
              </a:cxn>
              <a:cxn ang="0">
                <a:pos x="26" y="0"/>
              </a:cxn>
              <a:cxn ang="0">
                <a:pos x="37" y="0"/>
              </a:cxn>
            </a:cxnLst>
            <a:rect l="0" t="0" r="r" b="b"/>
            <a:pathLst>
              <a:path w="37">
                <a:moveTo>
                  <a:pt x="0" y="0"/>
                </a:moveTo>
                <a:lnTo>
                  <a:pt x="10" y="0"/>
                </a:lnTo>
                <a:lnTo>
                  <a:pt x="26" y="0"/>
                </a:lnTo>
                <a:lnTo>
                  <a:pt x="37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837" name="Line 53"/>
          <p:cNvSpPr>
            <a:spLocks noChangeShapeType="1"/>
          </p:cNvSpPr>
          <p:nvPr/>
        </p:nvSpPr>
        <p:spPr bwMode="auto">
          <a:xfrm>
            <a:off x="3132139" y="5435600"/>
            <a:ext cx="47625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870" name="Group 54"/>
          <p:cNvGrpSpPr>
            <a:grpSpLocks/>
          </p:cNvGrpSpPr>
          <p:nvPr/>
        </p:nvGrpSpPr>
        <p:grpSpPr bwMode="auto">
          <a:xfrm>
            <a:off x="3089276" y="2686050"/>
            <a:ext cx="6265863" cy="2789238"/>
            <a:chOff x="1148" y="1405"/>
            <a:chExt cx="3509" cy="1757"/>
          </a:xfrm>
        </p:grpSpPr>
        <p:sp>
          <p:nvSpPr>
            <p:cNvPr id="502839" name="Line 55"/>
            <p:cNvSpPr>
              <a:spLocks noChangeShapeType="1"/>
            </p:cNvSpPr>
            <p:nvPr/>
          </p:nvSpPr>
          <p:spPr bwMode="auto">
            <a:xfrm flipH="1">
              <a:off x="1148" y="3136"/>
              <a:ext cx="3509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40" name="Line 56"/>
            <p:cNvSpPr>
              <a:spLocks noChangeShapeType="1"/>
            </p:cNvSpPr>
            <p:nvPr/>
          </p:nvSpPr>
          <p:spPr bwMode="auto">
            <a:xfrm>
              <a:off x="1172" y="3137"/>
              <a:ext cx="1" cy="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41" name="Line 57"/>
            <p:cNvSpPr>
              <a:spLocks noChangeShapeType="1"/>
            </p:cNvSpPr>
            <p:nvPr/>
          </p:nvSpPr>
          <p:spPr bwMode="auto">
            <a:xfrm flipV="1">
              <a:off x="1310" y="3137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42" name="Line 58"/>
            <p:cNvSpPr>
              <a:spLocks noChangeShapeType="1"/>
            </p:cNvSpPr>
            <p:nvPr/>
          </p:nvSpPr>
          <p:spPr bwMode="auto">
            <a:xfrm flipV="1">
              <a:off x="1448" y="3137"/>
              <a:ext cx="4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43" name="Line 59"/>
            <p:cNvSpPr>
              <a:spLocks noChangeShapeType="1"/>
            </p:cNvSpPr>
            <p:nvPr/>
          </p:nvSpPr>
          <p:spPr bwMode="auto">
            <a:xfrm flipV="1">
              <a:off x="1587" y="3137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44" name="Line 60"/>
            <p:cNvSpPr>
              <a:spLocks noChangeShapeType="1"/>
            </p:cNvSpPr>
            <p:nvPr/>
          </p:nvSpPr>
          <p:spPr bwMode="auto">
            <a:xfrm flipV="1">
              <a:off x="1726" y="3137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45" name="Line 61"/>
            <p:cNvSpPr>
              <a:spLocks noChangeShapeType="1"/>
            </p:cNvSpPr>
            <p:nvPr/>
          </p:nvSpPr>
          <p:spPr bwMode="auto">
            <a:xfrm>
              <a:off x="1864" y="3137"/>
              <a:ext cx="1" cy="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46" name="Line 62"/>
            <p:cNvSpPr>
              <a:spLocks noChangeShapeType="1"/>
            </p:cNvSpPr>
            <p:nvPr/>
          </p:nvSpPr>
          <p:spPr bwMode="auto">
            <a:xfrm flipV="1">
              <a:off x="2002" y="3137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47" name="Line 63"/>
            <p:cNvSpPr>
              <a:spLocks noChangeShapeType="1"/>
            </p:cNvSpPr>
            <p:nvPr/>
          </p:nvSpPr>
          <p:spPr bwMode="auto">
            <a:xfrm flipV="1">
              <a:off x="2141" y="3137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48" name="Line 64"/>
            <p:cNvSpPr>
              <a:spLocks noChangeShapeType="1"/>
            </p:cNvSpPr>
            <p:nvPr/>
          </p:nvSpPr>
          <p:spPr bwMode="auto">
            <a:xfrm flipV="1">
              <a:off x="2280" y="3137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49" name="Line 65"/>
            <p:cNvSpPr>
              <a:spLocks noChangeShapeType="1"/>
            </p:cNvSpPr>
            <p:nvPr/>
          </p:nvSpPr>
          <p:spPr bwMode="auto">
            <a:xfrm flipV="1">
              <a:off x="2418" y="3137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50" name="Line 66"/>
            <p:cNvSpPr>
              <a:spLocks noChangeShapeType="1"/>
            </p:cNvSpPr>
            <p:nvPr/>
          </p:nvSpPr>
          <p:spPr bwMode="auto">
            <a:xfrm>
              <a:off x="2557" y="3137"/>
              <a:ext cx="1" cy="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51" name="Line 67"/>
            <p:cNvSpPr>
              <a:spLocks noChangeShapeType="1"/>
            </p:cNvSpPr>
            <p:nvPr/>
          </p:nvSpPr>
          <p:spPr bwMode="auto">
            <a:xfrm flipV="1">
              <a:off x="2695" y="3137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52" name="Line 68"/>
            <p:cNvSpPr>
              <a:spLocks noChangeShapeType="1"/>
            </p:cNvSpPr>
            <p:nvPr/>
          </p:nvSpPr>
          <p:spPr bwMode="auto">
            <a:xfrm flipV="1">
              <a:off x="2834" y="3137"/>
              <a:ext cx="4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53" name="Line 69"/>
            <p:cNvSpPr>
              <a:spLocks noChangeShapeType="1"/>
            </p:cNvSpPr>
            <p:nvPr/>
          </p:nvSpPr>
          <p:spPr bwMode="auto">
            <a:xfrm flipV="1">
              <a:off x="2973" y="3137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54" name="Line 70"/>
            <p:cNvSpPr>
              <a:spLocks noChangeShapeType="1"/>
            </p:cNvSpPr>
            <p:nvPr/>
          </p:nvSpPr>
          <p:spPr bwMode="auto">
            <a:xfrm flipV="1">
              <a:off x="3111" y="3137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55" name="Line 71"/>
            <p:cNvSpPr>
              <a:spLocks noChangeShapeType="1"/>
            </p:cNvSpPr>
            <p:nvPr/>
          </p:nvSpPr>
          <p:spPr bwMode="auto">
            <a:xfrm>
              <a:off x="3249" y="3137"/>
              <a:ext cx="1" cy="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56" name="Line 72"/>
            <p:cNvSpPr>
              <a:spLocks noChangeShapeType="1"/>
            </p:cNvSpPr>
            <p:nvPr/>
          </p:nvSpPr>
          <p:spPr bwMode="auto">
            <a:xfrm flipV="1">
              <a:off x="3388" y="3137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57" name="Line 73"/>
            <p:cNvSpPr>
              <a:spLocks noChangeShapeType="1"/>
            </p:cNvSpPr>
            <p:nvPr/>
          </p:nvSpPr>
          <p:spPr bwMode="auto">
            <a:xfrm flipV="1">
              <a:off x="3527" y="3137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58" name="Line 74"/>
            <p:cNvSpPr>
              <a:spLocks noChangeShapeType="1"/>
            </p:cNvSpPr>
            <p:nvPr/>
          </p:nvSpPr>
          <p:spPr bwMode="auto">
            <a:xfrm flipV="1">
              <a:off x="3665" y="3137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59" name="Line 75"/>
            <p:cNvSpPr>
              <a:spLocks noChangeShapeType="1"/>
            </p:cNvSpPr>
            <p:nvPr/>
          </p:nvSpPr>
          <p:spPr bwMode="auto">
            <a:xfrm flipV="1">
              <a:off x="3803" y="3137"/>
              <a:ext cx="4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60" name="Line 76"/>
            <p:cNvSpPr>
              <a:spLocks noChangeShapeType="1"/>
            </p:cNvSpPr>
            <p:nvPr/>
          </p:nvSpPr>
          <p:spPr bwMode="auto">
            <a:xfrm>
              <a:off x="3943" y="3137"/>
              <a:ext cx="1" cy="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61" name="Line 77"/>
            <p:cNvSpPr>
              <a:spLocks noChangeShapeType="1"/>
            </p:cNvSpPr>
            <p:nvPr/>
          </p:nvSpPr>
          <p:spPr bwMode="auto">
            <a:xfrm flipV="1">
              <a:off x="4081" y="3137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62" name="Line 78"/>
            <p:cNvSpPr>
              <a:spLocks noChangeShapeType="1"/>
            </p:cNvSpPr>
            <p:nvPr/>
          </p:nvSpPr>
          <p:spPr bwMode="auto">
            <a:xfrm flipV="1">
              <a:off x="4219" y="3137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63" name="Line 79"/>
            <p:cNvSpPr>
              <a:spLocks noChangeShapeType="1"/>
            </p:cNvSpPr>
            <p:nvPr/>
          </p:nvSpPr>
          <p:spPr bwMode="auto">
            <a:xfrm flipV="1">
              <a:off x="4358" y="3137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64" name="Line 80"/>
            <p:cNvSpPr>
              <a:spLocks noChangeShapeType="1"/>
            </p:cNvSpPr>
            <p:nvPr/>
          </p:nvSpPr>
          <p:spPr bwMode="auto">
            <a:xfrm flipV="1">
              <a:off x="4497" y="3137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65" name="Line 81"/>
            <p:cNvSpPr>
              <a:spLocks noChangeShapeType="1"/>
            </p:cNvSpPr>
            <p:nvPr/>
          </p:nvSpPr>
          <p:spPr bwMode="auto">
            <a:xfrm>
              <a:off x="4635" y="3137"/>
              <a:ext cx="1" cy="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66" name="Freeform 82"/>
            <p:cNvSpPr>
              <a:spLocks/>
            </p:cNvSpPr>
            <p:nvPr/>
          </p:nvSpPr>
          <p:spPr bwMode="auto">
            <a:xfrm>
              <a:off x="1199" y="2897"/>
              <a:ext cx="165" cy="239"/>
            </a:xfrm>
            <a:custGeom>
              <a:avLst/>
              <a:gdLst/>
              <a:ahLst/>
              <a:cxnLst>
                <a:cxn ang="0">
                  <a:pos x="0" y="1194"/>
                </a:cxn>
                <a:cxn ang="0">
                  <a:pos x="10" y="1194"/>
                </a:cxn>
                <a:cxn ang="0">
                  <a:pos x="27" y="1194"/>
                </a:cxn>
                <a:cxn ang="0">
                  <a:pos x="37" y="1194"/>
                </a:cxn>
                <a:cxn ang="0">
                  <a:pos x="52" y="1194"/>
                </a:cxn>
                <a:cxn ang="0">
                  <a:pos x="62" y="1194"/>
                </a:cxn>
                <a:cxn ang="0">
                  <a:pos x="79" y="1194"/>
                </a:cxn>
                <a:cxn ang="0">
                  <a:pos x="89" y="1194"/>
                </a:cxn>
                <a:cxn ang="0">
                  <a:pos x="105" y="1194"/>
                </a:cxn>
                <a:cxn ang="0">
                  <a:pos x="116" y="1194"/>
                </a:cxn>
                <a:cxn ang="0">
                  <a:pos x="132" y="1189"/>
                </a:cxn>
                <a:cxn ang="0">
                  <a:pos x="143" y="1189"/>
                </a:cxn>
                <a:cxn ang="0">
                  <a:pos x="158" y="1189"/>
                </a:cxn>
                <a:cxn ang="0">
                  <a:pos x="168" y="1189"/>
                </a:cxn>
                <a:cxn ang="0">
                  <a:pos x="184" y="1189"/>
                </a:cxn>
                <a:cxn ang="0">
                  <a:pos x="200" y="1184"/>
                </a:cxn>
                <a:cxn ang="0">
                  <a:pos x="211" y="1184"/>
                </a:cxn>
                <a:cxn ang="0">
                  <a:pos x="227" y="1184"/>
                </a:cxn>
                <a:cxn ang="0">
                  <a:pos x="238" y="1179"/>
                </a:cxn>
                <a:cxn ang="0">
                  <a:pos x="253" y="1179"/>
                </a:cxn>
                <a:cxn ang="0">
                  <a:pos x="263" y="1174"/>
                </a:cxn>
                <a:cxn ang="0">
                  <a:pos x="279" y="1174"/>
                </a:cxn>
                <a:cxn ang="0">
                  <a:pos x="290" y="1169"/>
                </a:cxn>
                <a:cxn ang="0">
                  <a:pos x="306" y="1163"/>
                </a:cxn>
                <a:cxn ang="0">
                  <a:pos x="316" y="1159"/>
                </a:cxn>
                <a:cxn ang="0">
                  <a:pos x="333" y="1153"/>
                </a:cxn>
                <a:cxn ang="0">
                  <a:pos x="343" y="1149"/>
                </a:cxn>
                <a:cxn ang="0">
                  <a:pos x="358" y="1139"/>
                </a:cxn>
                <a:cxn ang="0">
                  <a:pos x="369" y="1133"/>
                </a:cxn>
                <a:cxn ang="0">
                  <a:pos x="385" y="1123"/>
                </a:cxn>
                <a:cxn ang="0">
                  <a:pos x="395" y="1114"/>
                </a:cxn>
                <a:cxn ang="0">
                  <a:pos x="412" y="1104"/>
                </a:cxn>
                <a:cxn ang="0">
                  <a:pos x="427" y="1094"/>
                </a:cxn>
                <a:cxn ang="0">
                  <a:pos x="438" y="1078"/>
                </a:cxn>
                <a:cxn ang="0">
                  <a:pos x="453" y="1068"/>
                </a:cxn>
                <a:cxn ang="0">
                  <a:pos x="464" y="1048"/>
                </a:cxn>
                <a:cxn ang="0">
                  <a:pos x="480" y="1033"/>
                </a:cxn>
                <a:cxn ang="0">
                  <a:pos x="490" y="1013"/>
                </a:cxn>
                <a:cxn ang="0">
                  <a:pos x="507" y="993"/>
                </a:cxn>
                <a:cxn ang="0">
                  <a:pos x="517" y="973"/>
                </a:cxn>
                <a:cxn ang="0">
                  <a:pos x="532" y="948"/>
                </a:cxn>
                <a:cxn ang="0">
                  <a:pos x="544" y="922"/>
                </a:cxn>
                <a:cxn ang="0">
                  <a:pos x="559" y="897"/>
                </a:cxn>
                <a:cxn ang="0">
                  <a:pos x="569" y="867"/>
                </a:cxn>
                <a:cxn ang="0">
                  <a:pos x="586" y="837"/>
                </a:cxn>
                <a:cxn ang="0">
                  <a:pos x="596" y="806"/>
                </a:cxn>
                <a:cxn ang="0">
                  <a:pos x="612" y="772"/>
                </a:cxn>
                <a:cxn ang="0">
                  <a:pos x="627" y="736"/>
                </a:cxn>
                <a:cxn ang="0">
                  <a:pos x="638" y="695"/>
                </a:cxn>
                <a:cxn ang="0">
                  <a:pos x="654" y="655"/>
                </a:cxn>
                <a:cxn ang="0">
                  <a:pos x="664" y="614"/>
                </a:cxn>
                <a:cxn ang="0">
                  <a:pos x="681" y="569"/>
                </a:cxn>
                <a:cxn ang="0">
                  <a:pos x="691" y="525"/>
                </a:cxn>
                <a:cxn ang="0">
                  <a:pos x="707" y="479"/>
                </a:cxn>
                <a:cxn ang="0">
                  <a:pos x="718" y="428"/>
                </a:cxn>
                <a:cxn ang="0">
                  <a:pos x="733" y="379"/>
                </a:cxn>
                <a:cxn ang="0">
                  <a:pos x="743" y="328"/>
                </a:cxn>
                <a:cxn ang="0">
                  <a:pos x="760" y="278"/>
                </a:cxn>
                <a:cxn ang="0">
                  <a:pos x="770" y="221"/>
                </a:cxn>
                <a:cxn ang="0">
                  <a:pos x="786" y="166"/>
                </a:cxn>
                <a:cxn ang="0">
                  <a:pos x="797" y="111"/>
                </a:cxn>
                <a:cxn ang="0">
                  <a:pos x="813" y="55"/>
                </a:cxn>
                <a:cxn ang="0">
                  <a:pos x="823" y="0"/>
                </a:cxn>
              </a:cxnLst>
              <a:rect l="0" t="0" r="r" b="b"/>
              <a:pathLst>
                <a:path w="823" h="1194">
                  <a:moveTo>
                    <a:pt x="0" y="1194"/>
                  </a:moveTo>
                  <a:lnTo>
                    <a:pt x="10" y="1194"/>
                  </a:lnTo>
                  <a:lnTo>
                    <a:pt x="27" y="1194"/>
                  </a:lnTo>
                  <a:lnTo>
                    <a:pt x="37" y="1194"/>
                  </a:lnTo>
                  <a:lnTo>
                    <a:pt x="52" y="1194"/>
                  </a:lnTo>
                  <a:lnTo>
                    <a:pt x="62" y="1194"/>
                  </a:lnTo>
                  <a:lnTo>
                    <a:pt x="79" y="1194"/>
                  </a:lnTo>
                  <a:lnTo>
                    <a:pt x="89" y="1194"/>
                  </a:lnTo>
                  <a:lnTo>
                    <a:pt x="105" y="1194"/>
                  </a:lnTo>
                  <a:lnTo>
                    <a:pt x="116" y="1194"/>
                  </a:lnTo>
                  <a:lnTo>
                    <a:pt x="132" y="1189"/>
                  </a:lnTo>
                  <a:lnTo>
                    <a:pt x="143" y="1189"/>
                  </a:lnTo>
                  <a:lnTo>
                    <a:pt x="158" y="1189"/>
                  </a:lnTo>
                  <a:lnTo>
                    <a:pt x="168" y="1189"/>
                  </a:lnTo>
                  <a:lnTo>
                    <a:pt x="184" y="1189"/>
                  </a:lnTo>
                  <a:lnTo>
                    <a:pt x="200" y="1184"/>
                  </a:lnTo>
                  <a:lnTo>
                    <a:pt x="211" y="1184"/>
                  </a:lnTo>
                  <a:lnTo>
                    <a:pt x="227" y="1184"/>
                  </a:lnTo>
                  <a:lnTo>
                    <a:pt x="238" y="1179"/>
                  </a:lnTo>
                  <a:lnTo>
                    <a:pt x="253" y="1179"/>
                  </a:lnTo>
                  <a:lnTo>
                    <a:pt x="263" y="1174"/>
                  </a:lnTo>
                  <a:lnTo>
                    <a:pt x="279" y="1174"/>
                  </a:lnTo>
                  <a:lnTo>
                    <a:pt x="290" y="1169"/>
                  </a:lnTo>
                  <a:lnTo>
                    <a:pt x="306" y="1163"/>
                  </a:lnTo>
                  <a:lnTo>
                    <a:pt x="316" y="1159"/>
                  </a:lnTo>
                  <a:lnTo>
                    <a:pt x="333" y="1153"/>
                  </a:lnTo>
                  <a:lnTo>
                    <a:pt x="343" y="1149"/>
                  </a:lnTo>
                  <a:lnTo>
                    <a:pt x="358" y="1139"/>
                  </a:lnTo>
                  <a:lnTo>
                    <a:pt x="369" y="1133"/>
                  </a:lnTo>
                  <a:lnTo>
                    <a:pt x="385" y="1123"/>
                  </a:lnTo>
                  <a:lnTo>
                    <a:pt x="395" y="1114"/>
                  </a:lnTo>
                  <a:lnTo>
                    <a:pt x="412" y="1104"/>
                  </a:lnTo>
                  <a:lnTo>
                    <a:pt x="427" y="1094"/>
                  </a:lnTo>
                  <a:lnTo>
                    <a:pt x="438" y="1078"/>
                  </a:lnTo>
                  <a:lnTo>
                    <a:pt x="453" y="1068"/>
                  </a:lnTo>
                  <a:lnTo>
                    <a:pt x="464" y="1048"/>
                  </a:lnTo>
                  <a:lnTo>
                    <a:pt x="480" y="1033"/>
                  </a:lnTo>
                  <a:lnTo>
                    <a:pt x="490" y="1013"/>
                  </a:lnTo>
                  <a:lnTo>
                    <a:pt x="507" y="993"/>
                  </a:lnTo>
                  <a:lnTo>
                    <a:pt x="517" y="973"/>
                  </a:lnTo>
                  <a:lnTo>
                    <a:pt x="532" y="948"/>
                  </a:lnTo>
                  <a:lnTo>
                    <a:pt x="544" y="922"/>
                  </a:lnTo>
                  <a:lnTo>
                    <a:pt x="559" y="897"/>
                  </a:lnTo>
                  <a:lnTo>
                    <a:pt x="569" y="867"/>
                  </a:lnTo>
                  <a:lnTo>
                    <a:pt x="586" y="837"/>
                  </a:lnTo>
                  <a:lnTo>
                    <a:pt x="596" y="806"/>
                  </a:lnTo>
                  <a:lnTo>
                    <a:pt x="612" y="772"/>
                  </a:lnTo>
                  <a:lnTo>
                    <a:pt x="627" y="736"/>
                  </a:lnTo>
                  <a:lnTo>
                    <a:pt x="638" y="695"/>
                  </a:lnTo>
                  <a:lnTo>
                    <a:pt x="654" y="655"/>
                  </a:lnTo>
                  <a:lnTo>
                    <a:pt x="664" y="614"/>
                  </a:lnTo>
                  <a:lnTo>
                    <a:pt x="681" y="569"/>
                  </a:lnTo>
                  <a:lnTo>
                    <a:pt x="691" y="525"/>
                  </a:lnTo>
                  <a:lnTo>
                    <a:pt x="707" y="479"/>
                  </a:lnTo>
                  <a:lnTo>
                    <a:pt x="718" y="428"/>
                  </a:lnTo>
                  <a:lnTo>
                    <a:pt x="733" y="379"/>
                  </a:lnTo>
                  <a:lnTo>
                    <a:pt x="743" y="328"/>
                  </a:lnTo>
                  <a:lnTo>
                    <a:pt x="760" y="278"/>
                  </a:lnTo>
                  <a:lnTo>
                    <a:pt x="770" y="221"/>
                  </a:lnTo>
                  <a:lnTo>
                    <a:pt x="786" y="166"/>
                  </a:lnTo>
                  <a:lnTo>
                    <a:pt x="797" y="111"/>
                  </a:lnTo>
                  <a:lnTo>
                    <a:pt x="813" y="55"/>
                  </a:lnTo>
                  <a:lnTo>
                    <a:pt x="823" y="0"/>
                  </a:lnTo>
                </a:path>
              </a:pathLst>
            </a:custGeom>
            <a:noFill/>
            <a:ln w="15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67" name="Freeform 83"/>
            <p:cNvSpPr>
              <a:spLocks/>
            </p:cNvSpPr>
            <p:nvPr/>
          </p:nvSpPr>
          <p:spPr bwMode="auto">
            <a:xfrm>
              <a:off x="1364" y="1460"/>
              <a:ext cx="172" cy="1437"/>
            </a:xfrm>
            <a:custGeom>
              <a:avLst/>
              <a:gdLst/>
              <a:ahLst/>
              <a:cxnLst>
                <a:cxn ang="0">
                  <a:pos x="15" y="7128"/>
                </a:cxn>
                <a:cxn ang="0">
                  <a:pos x="42" y="7012"/>
                </a:cxn>
                <a:cxn ang="0">
                  <a:pos x="69" y="6896"/>
                </a:cxn>
                <a:cxn ang="0">
                  <a:pos x="95" y="6775"/>
                </a:cxn>
                <a:cxn ang="0">
                  <a:pos x="121" y="6659"/>
                </a:cxn>
                <a:cxn ang="0">
                  <a:pos x="148" y="6538"/>
                </a:cxn>
                <a:cxn ang="0">
                  <a:pos x="174" y="6423"/>
                </a:cxn>
                <a:cxn ang="0">
                  <a:pos x="201" y="6301"/>
                </a:cxn>
                <a:cxn ang="0">
                  <a:pos x="232" y="6176"/>
                </a:cxn>
                <a:cxn ang="0">
                  <a:pos x="259" y="6045"/>
                </a:cxn>
                <a:cxn ang="0">
                  <a:pos x="286" y="5914"/>
                </a:cxn>
                <a:cxn ang="0">
                  <a:pos x="311" y="5768"/>
                </a:cxn>
                <a:cxn ang="0">
                  <a:pos x="338" y="5612"/>
                </a:cxn>
                <a:cxn ang="0">
                  <a:pos x="364" y="5440"/>
                </a:cxn>
                <a:cxn ang="0">
                  <a:pos x="391" y="5254"/>
                </a:cxn>
                <a:cxn ang="0">
                  <a:pos x="417" y="5053"/>
                </a:cxn>
                <a:cxn ang="0">
                  <a:pos x="443" y="4826"/>
                </a:cxn>
                <a:cxn ang="0">
                  <a:pos x="470" y="4574"/>
                </a:cxn>
                <a:cxn ang="0">
                  <a:pos x="497" y="4303"/>
                </a:cxn>
                <a:cxn ang="0">
                  <a:pos x="522" y="4010"/>
                </a:cxn>
                <a:cxn ang="0">
                  <a:pos x="549" y="3693"/>
                </a:cxn>
                <a:cxn ang="0">
                  <a:pos x="576" y="3355"/>
                </a:cxn>
                <a:cxn ang="0">
                  <a:pos x="602" y="3003"/>
                </a:cxn>
                <a:cxn ang="0">
                  <a:pos x="628" y="2635"/>
                </a:cxn>
                <a:cxn ang="0">
                  <a:pos x="660" y="2263"/>
                </a:cxn>
                <a:cxn ang="0">
                  <a:pos x="686" y="1894"/>
                </a:cxn>
                <a:cxn ang="0">
                  <a:pos x="712" y="1527"/>
                </a:cxn>
                <a:cxn ang="0">
                  <a:pos x="739" y="1179"/>
                </a:cxn>
                <a:cxn ang="0">
                  <a:pos x="766" y="857"/>
                </a:cxn>
                <a:cxn ang="0">
                  <a:pos x="791" y="559"/>
                </a:cxn>
                <a:cxn ang="0">
                  <a:pos x="818" y="302"/>
                </a:cxn>
                <a:cxn ang="0">
                  <a:pos x="845" y="87"/>
                </a:cxn>
              </a:cxnLst>
              <a:rect l="0" t="0" r="r" b="b"/>
              <a:pathLst>
                <a:path w="861" h="7188">
                  <a:moveTo>
                    <a:pt x="0" y="7188"/>
                  </a:moveTo>
                  <a:lnTo>
                    <a:pt x="15" y="7128"/>
                  </a:lnTo>
                  <a:lnTo>
                    <a:pt x="32" y="7073"/>
                  </a:lnTo>
                  <a:lnTo>
                    <a:pt x="42" y="7012"/>
                  </a:lnTo>
                  <a:lnTo>
                    <a:pt x="58" y="6957"/>
                  </a:lnTo>
                  <a:lnTo>
                    <a:pt x="69" y="6896"/>
                  </a:lnTo>
                  <a:lnTo>
                    <a:pt x="85" y="6836"/>
                  </a:lnTo>
                  <a:lnTo>
                    <a:pt x="95" y="6775"/>
                  </a:lnTo>
                  <a:lnTo>
                    <a:pt x="110" y="6720"/>
                  </a:lnTo>
                  <a:lnTo>
                    <a:pt x="121" y="6659"/>
                  </a:lnTo>
                  <a:lnTo>
                    <a:pt x="137" y="6599"/>
                  </a:lnTo>
                  <a:lnTo>
                    <a:pt x="148" y="6538"/>
                  </a:lnTo>
                  <a:lnTo>
                    <a:pt x="164" y="6483"/>
                  </a:lnTo>
                  <a:lnTo>
                    <a:pt x="174" y="6423"/>
                  </a:lnTo>
                  <a:lnTo>
                    <a:pt x="191" y="6362"/>
                  </a:lnTo>
                  <a:lnTo>
                    <a:pt x="201" y="6301"/>
                  </a:lnTo>
                  <a:lnTo>
                    <a:pt x="216" y="6236"/>
                  </a:lnTo>
                  <a:lnTo>
                    <a:pt x="232" y="6176"/>
                  </a:lnTo>
                  <a:lnTo>
                    <a:pt x="243" y="6110"/>
                  </a:lnTo>
                  <a:lnTo>
                    <a:pt x="259" y="6045"/>
                  </a:lnTo>
                  <a:lnTo>
                    <a:pt x="269" y="5979"/>
                  </a:lnTo>
                  <a:lnTo>
                    <a:pt x="286" y="5914"/>
                  </a:lnTo>
                  <a:lnTo>
                    <a:pt x="296" y="5839"/>
                  </a:lnTo>
                  <a:lnTo>
                    <a:pt x="311" y="5768"/>
                  </a:lnTo>
                  <a:lnTo>
                    <a:pt x="322" y="5693"/>
                  </a:lnTo>
                  <a:lnTo>
                    <a:pt x="338" y="5612"/>
                  </a:lnTo>
                  <a:lnTo>
                    <a:pt x="348" y="5531"/>
                  </a:lnTo>
                  <a:lnTo>
                    <a:pt x="364" y="5440"/>
                  </a:lnTo>
                  <a:lnTo>
                    <a:pt x="375" y="5350"/>
                  </a:lnTo>
                  <a:lnTo>
                    <a:pt x="391" y="5254"/>
                  </a:lnTo>
                  <a:lnTo>
                    <a:pt x="402" y="5154"/>
                  </a:lnTo>
                  <a:lnTo>
                    <a:pt x="417" y="5053"/>
                  </a:lnTo>
                  <a:lnTo>
                    <a:pt x="433" y="4942"/>
                  </a:lnTo>
                  <a:lnTo>
                    <a:pt x="443" y="4826"/>
                  </a:lnTo>
                  <a:lnTo>
                    <a:pt x="460" y="4705"/>
                  </a:lnTo>
                  <a:lnTo>
                    <a:pt x="470" y="4574"/>
                  </a:lnTo>
                  <a:lnTo>
                    <a:pt x="485" y="4443"/>
                  </a:lnTo>
                  <a:lnTo>
                    <a:pt x="497" y="4303"/>
                  </a:lnTo>
                  <a:lnTo>
                    <a:pt x="512" y="4161"/>
                  </a:lnTo>
                  <a:lnTo>
                    <a:pt x="522" y="4010"/>
                  </a:lnTo>
                  <a:lnTo>
                    <a:pt x="538" y="3854"/>
                  </a:lnTo>
                  <a:lnTo>
                    <a:pt x="549" y="3693"/>
                  </a:lnTo>
                  <a:lnTo>
                    <a:pt x="565" y="3527"/>
                  </a:lnTo>
                  <a:lnTo>
                    <a:pt x="576" y="3355"/>
                  </a:lnTo>
                  <a:lnTo>
                    <a:pt x="591" y="3179"/>
                  </a:lnTo>
                  <a:lnTo>
                    <a:pt x="602" y="3003"/>
                  </a:lnTo>
                  <a:lnTo>
                    <a:pt x="617" y="2822"/>
                  </a:lnTo>
                  <a:lnTo>
                    <a:pt x="628" y="2635"/>
                  </a:lnTo>
                  <a:lnTo>
                    <a:pt x="644" y="2449"/>
                  </a:lnTo>
                  <a:lnTo>
                    <a:pt x="660" y="2263"/>
                  </a:lnTo>
                  <a:lnTo>
                    <a:pt x="671" y="2076"/>
                  </a:lnTo>
                  <a:lnTo>
                    <a:pt x="686" y="1894"/>
                  </a:lnTo>
                  <a:lnTo>
                    <a:pt x="696" y="1708"/>
                  </a:lnTo>
                  <a:lnTo>
                    <a:pt x="712" y="1527"/>
                  </a:lnTo>
                  <a:lnTo>
                    <a:pt x="723" y="1351"/>
                  </a:lnTo>
                  <a:lnTo>
                    <a:pt x="739" y="1179"/>
                  </a:lnTo>
                  <a:lnTo>
                    <a:pt x="750" y="1013"/>
                  </a:lnTo>
                  <a:lnTo>
                    <a:pt x="766" y="857"/>
                  </a:lnTo>
                  <a:lnTo>
                    <a:pt x="776" y="705"/>
                  </a:lnTo>
                  <a:lnTo>
                    <a:pt x="791" y="559"/>
                  </a:lnTo>
                  <a:lnTo>
                    <a:pt x="802" y="429"/>
                  </a:lnTo>
                  <a:lnTo>
                    <a:pt x="818" y="302"/>
                  </a:lnTo>
                  <a:lnTo>
                    <a:pt x="828" y="192"/>
                  </a:lnTo>
                  <a:lnTo>
                    <a:pt x="845" y="87"/>
                  </a:lnTo>
                  <a:lnTo>
                    <a:pt x="861" y="0"/>
                  </a:lnTo>
                </a:path>
              </a:pathLst>
            </a:custGeom>
            <a:no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68" name="Freeform 84"/>
            <p:cNvSpPr>
              <a:spLocks/>
            </p:cNvSpPr>
            <p:nvPr/>
          </p:nvSpPr>
          <p:spPr bwMode="auto">
            <a:xfrm>
              <a:off x="1536" y="1405"/>
              <a:ext cx="164" cy="1210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10" y="191"/>
                </a:cxn>
                <a:cxn ang="0">
                  <a:pos x="25" y="126"/>
                </a:cxn>
                <a:cxn ang="0">
                  <a:pos x="36" y="76"/>
                </a:cxn>
                <a:cxn ang="0">
                  <a:pos x="52" y="41"/>
                </a:cxn>
                <a:cxn ang="0">
                  <a:pos x="63" y="15"/>
                </a:cxn>
                <a:cxn ang="0">
                  <a:pos x="79" y="0"/>
                </a:cxn>
                <a:cxn ang="0">
                  <a:pos x="89" y="0"/>
                </a:cxn>
                <a:cxn ang="0">
                  <a:pos x="105" y="15"/>
                </a:cxn>
                <a:cxn ang="0">
                  <a:pos x="116" y="41"/>
                </a:cxn>
                <a:cxn ang="0">
                  <a:pos x="131" y="76"/>
                </a:cxn>
                <a:cxn ang="0">
                  <a:pos x="141" y="126"/>
                </a:cxn>
                <a:cxn ang="0">
                  <a:pos x="158" y="187"/>
                </a:cxn>
                <a:cxn ang="0">
                  <a:pos x="168" y="258"/>
                </a:cxn>
                <a:cxn ang="0">
                  <a:pos x="184" y="333"/>
                </a:cxn>
                <a:cxn ang="0">
                  <a:pos x="195" y="424"/>
                </a:cxn>
                <a:cxn ang="0">
                  <a:pos x="211" y="519"/>
                </a:cxn>
                <a:cxn ang="0">
                  <a:pos x="226" y="620"/>
                </a:cxn>
                <a:cxn ang="0">
                  <a:pos x="236" y="730"/>
                </a:cxn>
                <a:cxn ang="0">
                  <a:pos x="253" y="847"/>
                </a:cxn>
                <a:cxn ang="0">
                  <a:pos x="263" y="967"/>
                </a:cxn>
                <a:cxn ang="0">
                  <a:pos x="279" y="1094"/>
                </a:cxn>
                <a:cxn ang="0">
                  <a:pos x="290" y="1220"/>
                </a:cxn>
                <a:cxn ang="0">
                  <a:pos x="305" y="1350"/>
                </a:cxn>
                <a:cxn ang="0">
                  <a:pos x="317" y="1486"/>
                </a:cxn>
                <a:cxn ang="0">
                  <a:pos x="332" y="1623"/>
                </a:cxn>
                <a:cxn ang="0">
                  <a:pos x="342" y="1759"/>
                </a:cxn>
                <a:cxn ang="0">
                  <a:pos x="358" y="1895"/>
                </a:cxn>
                <a:cxn ang="0">
                  <a:pos x="369" y="2030"/>
                </a:cxn>
                <a:cxn ang="0">
                  <a:pos x="385" y="2172"/>
                </a:cxn>
                <a:cxn ang="0">
                  <a:pos x="395" y="2308"/>
                </a:cxn>
                <a:cxn ang="0">
                  <a:pos x="412" y="2444"/>
                </a:cxn>
                <a:cxn ang="0">
                  <a:pos x="427" y="2579"/>
                </a:cxn>
                <a:cxn ang="0">
                  <a:pos x="437" y="2711"/>
                </a:cxn>
                <a:cxn ang="0">
                  <a:pos x="453" y="2841"/>
                </a:cxn>
                <a:cxn ang="0">
                  <a:pos x="464" y="2972"/>
                </a:cxn>
                <a:cxn ang="0">
                  <a:pos x="480" y="3104"/>
                </a:cxn>
                <a:cxn ang="0">
                  <a:pos x="490" y="3230"/>
                </a:cxn>
                <a:cxn ang="0">
                  <a:pos x="506" y="3355"/>
                </a:cxn>
                <a:cxn ang="0">
                  <a:pos x="517" y="3481"/>
                </a:cxn>
                <a:cxn ang="0">
                  <a:pos x="532" y="3602"/>
                </a:cxn>
                <a:cxn ang="0">
                  <a:pos x="543" y="3723"/>
                </a:cxn>
                <a:cxn ang="0">
                  <a:pos x="559" y="3844"/>
                </a:cxn>
                <a:cxn ang="0">
                  <a:pos x="569" y="3959"/>
                </a:cxn>
                <a:cxn ang="0">
                  <a:pos x="586" y="4075"/>
                </a:cxn>
                <a:cxn ang="0">
                  <a:pos x="596" y="4192"/>
                </a:cxn>
                <a:cxn ang="0">
                  <a:pos x="611" y="4307"/>
                </a:cxn>
                <a:cxn ang="0">
                  <a:pos x="627" y="4418"/>
                </a:cxn>
                <a:cxn ang="0">
                  <a:pos x="638" y="4534"/>
                </a:cxn>
                <a:cxn ang="0">
                  <a:pos x="654" y="4644"/>
                </a:cxn>
                <a:cxn ang="0">
                  <a:pos x="664" y="4755"/>
                </a:cxn>
                <a:cxn ang="0">
                  <a:pos x="681" y="4867"/>
                </a:cxn>
                <a:cxn ang="0">
                  <a:pos x="691" y="4977"/>
                </a:cxn>
                <a:cxn ang="0">
                  <a:pos x="706" y="5083"/>
                </a:cxn>
                <a:cxn ang="0">
                  <a:pos x="717" y="5193"/>
                </a:cxn>
                <a:cxn ang="0">
                  <a:pos x="733" y="5300"/>
                </a:cxn>
                <a:cxn ang="0">
                  <a:pos x="743" y="5410"/>
                </a:cxn>
                <a:cxn ang="0">
                  <a:pos x="760" y="5516"/>
                </a:cxn>
                <a:cxn ang="0">
                  <a:pos x="770" y="5627"/>
                </a:cxn>
                <a:cxn ang="0">
                  <a:pos x="786" y="5732"/>
                </a:cxn>
                <a:cxn ang="0">
                  <a:pos x="797" y="5839"/>
                </a:cxn>
                <a:cxn ang="0">
                  <a:pos x="812" y="5944"/>
                </a:cxn>
                <a:cxn ang="0">
                  <a:pos x="822" y="6050"/>
                </a:cxn>
              </a:cxnLst>
              <a:rect l="0" t="0" r="r" b="b"/>
              <a:pathLst>
                <a:path w="822" h="6050">
                  <a:moveTo>
                    <a:pt x="0" y="272"/>
                  </a:moveTo>
                  <a:lnTo>
                    <a:pt x="10" y="191"/>
                  </a:lnTo>
                  <a:lnTo>
                    <a:pt x="25" y="126"/>
                  </a:lnTo>
                  <a:lnTo>
                    <a:pt x="36" y="76"/>
                  </a:lnTo>
                  <a:lnTo>
                    <a:pt x="52" y="41"/>
                  </a:lnTo>
                  <a:lnTo>
                    <a:pt x="63" y="15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105" y="15"/>
                  </a:lnTo>
                  <a:lnTo>
                    <a:pt x="116" y="41"/>
                  </a:lnTo>
                  <a:lnTo>
                    <a:pt x="131" y="76"/>
                  </a:lnTo>
                  <a:lnTo>
                    <a:pt x="141" y="126"/>
                  </a:lnTo>
                  <a:lnTo>
                    <a:pt x="158" y="187"/>
                  </a:lnTo>
                  <a:lnTo>
                    <a:pt x="168" y="258"/>
                  </a:lnTo>
                  <a:lnTo>
                    <a:pt x="184" y="333"/>
                  </a:lnTo>
                  <a:lnTo>
                    <a:pt x="195" y="424"/>
                  </a:lnTo>
                  <a:lnTo>
                    <a:pt x="211" y="519"/>
                  </a:lnTo>
                  <a:lnTo>
                    <a:pt x="226" y="620"/>
                  </a:lnTo>
                  <a:lnTo>
                    <a:pt x="236" y="730"/>
                  </a:lnTo>
                  <a:lnTo>
                    <a:pt x="253" y="847"/>
                  </a:lnTo>
                  <a:lnTo>
                    <a:pt x="263" y="967"/>
                  </a:lnTo>
                  <a:lnTo>
                    <a:pt x="279" y="1094"/>
                  </a:lnTo>
                  <a:lnTo>
                    <a:pt x="290" y="1220"/>
                  </a:lnTo>
                  <a:lnTo>
                    <a:pt x="305" y="1350"/>
                  </a:lnTo>
                  <a:lnTo>
                    <a:pt x="317" y="1486"/>
                  </a:lnTo>
                  <a:lnTo>
                    <a:pt x="332" y="1623"/>
                  </a:lnTo>
                  <a:lnTo>
                    <a:pt x="342" y="1759"/>
                  </a:lnTo>
                  <a:lnTo>
                    <a:pt x="358" y="1895"/>
                  </a:lnTo>
                  <a:lnTo>
                    <a:pt x="369" y="2030"/>
                  </a:lnTo>
                  <a:lnTo>
                    <a:pt x="385" y="2172"/>
                  </a:lnTo>
                  <a:lnTo>
                    <a:pt x="395" y="2308"/>
                  </a:lnTo>
                  <a:lnTo>
                    <a:pt x="412" y="2444"/>
                  </a:lnTo>
                  <a:lnTo>
                    <a:pt x="427" y="2579"/>
                  </a:lnTo>
                  <a:lnTo>
                    <a:pt x="437" y="2711"/>
                  </a:lnTo>
                  <a:lnTo>
                    <a:pt x="453" y="2841"/>
                  </a:lnTo>
                  <a:lnTo>
                    <a:pt x="464" y="2972"/>
                  </a:lnTo>
                  <a:lnTo>
                    <a:pt x="480" y="3104"/>
                  </a:lnTo>
                  <a:lnTo>
                    <a:pt x="490" y="3230"/>
                  </a:lnTo>
                  <a:lnTo>
                    <a:pt x="506" y="3355"/>
                  </a:lnTo>
                  <a:lnTo>
                    <a:pt x="517" y="3481"/>
                  </a:lnTo>
                  <a:lnTo>
                    <a:pt x="532" y="3602"/>
                  </a:lnTo>
                  <a:lnTo>
                    <a:pt x="543" y="3723"/>
                  </a:lnTo>
                  <a:lnTo>
                    <a:pt x="559" y="3844"/>
                  </a:lnTo>
                  <a:lnTo>
                    <a:pt x="569" y="3959"/>
                  </a:lnTo>
                  <a:lnTo>
                    <a:pt x="586" y="4075"/>
                  </a:lnTo>
                  <a:lnTo>
                    <a:pt x="596" y="4192"/>
                  </a:lnTo>
                  <a:lnTo>
                    <a:pt x="611" y="4307"/>
                  </a:lnTo>
                  <a:lnTo>
                    <a:pt x="627" y="4418"/>
                  </a:lnTo>
                  <a:lnTo>
                    <a:pt x="638" y="4534"/>
                  </a:lnTo>
                  <a:lnTo>
                    <a:pt x="654" y="4644"/>
                  </a:lnTo>
                  <a:lnTo>
                    <a:pt x="664" y="4755"/>
                  </a:lnTo>
                  <a:lnTo>
                    <a:pt x="681" y="4867"/>
                  </a:lnTo>
                  <a:lnTo>
                    <a:pt x="691" y="4977"/>
                  </a:lnTo>
                  <a:lnTo>
                    <a:pt x="706" y="5083"/>
                  </a:lnTo>
                  <a:lnTo>
                    <a:pt x="717" y="5193"/>
                  </a:lnTo>
                  <a:lnTo>
                    <a:pt x="733" y="5300"/>
                  </a:lnTo>
                  <a:lnTo>
                    <a:pt x="743" y="5410"/>
                  </a:lnTo>
                  <a:lnTo>
                    <a:pt x="760" y="5516"/>
                  </a:lnTo>
                  <a:lnTo>
                    <a:pt x="770" y="5627"/>
                  </a:lnTo>
                  <a:lnTo>
                    <a:pt x="786" y="5732"/>
                  </a:lnTo>
                  <a:lnTo>
                    <a:pt x="797" y="5839"/>
                  </a:lnTo>
                  <a:lnTo>
                    <a:pt x="812" y="5944"/>
                  </a:lnTo>
                  <a:lnTo>
                    <a:pt x="822" y="6050"/>
                  </a:lnTo>
                </a:path>
              </a:pathLst>
            </a:custGeom>
            <a:noFill/>
            <a:ln w="16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69" name="Freeform 85"/>
            <p:cNvSpPr>
              <a:spLocks/>
            </p:cNvSpPr>
            <p:nvPr/>
          </p:nvSpPr>
          <p:spPr bwMode="auto">
            <a:xfrm>
              <a:off x="1700" y="2615"/>
              <a:ext cx="172" cy="521"/>
            </a:xfrm>
            <a:custGeom>
              <a:avLst/>
              <a:gdLst/>
              <a:ahLst/>
              <a:cxnLst>
                <a:cxn ang="0">
                  <a:pos x="16" y="101"/>
                </a:cxn>
                <a:cxn ang="0">
                  <a:pos x="43" y="308"/>
                </a:cxn>
                <a:cxn ang="0">
                  <a:pos x="70" y="509"/>
                </a:cxn>
                <a:cxn ang="0">
                  <a:pos x="95" y="705"/>
                </a:cxn>
                <a:cxn ang="0">
                  <a:pos x="122" y="896"/>
                </a:cxn>
                <a:cxn ang="0">
                  <a:pos x="149" y="1078"/>
                </a:cxn>
                <a:cxn ang="0">
                  <a:pos x="175" y="1250"/>
                </a:cxn>
                <a:cxn ang="0">
                  <a:pos x="201" y="1416"/>
                </a:cxn>
                <a:cxn ang="0">
                  <a:pos x="233" y="1566"/>
                </a:cxn>
                <a:cxn ang="0">
                  <a:pos x="259" y="1708"/>
                </a:cxn>
                <a:cxn ang="0">
                  <a:pos x="286" y="1834"/>
                </a:cxn>
                <a:cxn ang="0">
                  <a:pos x="312" y="1955"/>
                </a:cxn>
                <a:cxn ang="0">
                  <a:pos x="339" y="2055"/>
                </a:cxn>
                <a:cxn ang="0">
                  <a:pos x="364" y="2151"/>
                </a:cxn>
                <a:cxn ang="0">
                  <a:pos x="391" y="2231"/>
                </a:cxn>
                <a:cxn ang="0">
                  <a:pos x="418" y="2297"/>
                </a:cxn>
                <a:cxn ang="0">
                  <a:pos x="444" y="2358"/>
                </a:cxn>
                <a:cxn ang="0">
                  <a:pos x="470" y="2407"/>
                </a:cxn>
                <a:cxn ang="0">
                  <a:pos x="497" y="2448"/>
                </a:cxn>
                <a:cxn ang="0">
                  <a:pos x="523" y="2484"/>
                </a:cxn>
                <a:cxn ang="0">
                  <a:pos x="550" y="2514"/>
                </a:cxn>
                <a:cxn ang="0">
                  <a:pos x="577" y="2533"/>
                </a:cxn>
                <a:cxn ang="0">
                  <a:pos x="602" y="2549"/>
                </a:cxn>
                <a:cxn ang="0">
                  <a:pos x="629" y="2563"/>
                </a:cxn>
                <a:cxn ang="0">
                  <a:pos x="660" y="2573"/>
                </a:cxn>
                <a:cxn ang="0">
                  <a:pos x="687" y="2584"/>
                </a:cxn>
                <a:cxn ang="0">
                  <a:pos x="713" y="2589"/>
                </a:cxn>
                <a:cxn ang="0">
                  <a:pos x="740" y="2594"/>
                </a:cxn>
                <a:cxn ang="0">
                  <a:pos x="766" y="2599"/>
                </a:cxn>
                <a:cxn ang="0">
                  <a:pos x="792" y="2599"/>
                </a:cxn>
                <a:cxn ang="0">
                  <a:pos x="819" y="2599"/>
                </a:cxn>
                <a:cxn ang="0">
                  <a:pos x="846" y="2604"/>
                </a:cxn>
              </a:cxnLst>
              <a:rect l="0" t="0" r="r" b="b"/>
              <a:pathLst>
                <a:path w="861" h="2604">
                  <a:moveTo>
                    <a:pt x="0" y="0"/>
                  </a:moveTo>
                  <a:lnTo>
                    <a:pt x="16" y="101"/>
                  </a:lnTo>
                  <a:lnTo>
                    <a:pt x="33" y="207"/>
                  </a:lnTo>
                  <a:lnTo>
                    <a:pt x="43" y="308"/>
                  </a:lnTo>
                  <a:lnTo>
                    <a:pt x="59" y="408"/>
                  </a:lnTo>
                  <a:lnTo>
                    <a:pt x="70" y="509"/>
                  </a:lnTo>
                  <a:lnTo>
                    <a:pt x="85" y="610"/>
                  </a:lnTo>
                  <a:lnTo>
                    <a:pt x="95" y="705"/>
                  </a:lnTo>
                  <a:lnTo>
                    <a:pt x="112" y="801"/>
                  </a:lnTo>
                  <a:lnTo>
                    <a:pt x="122" y="896"/>
                  </a:lnTo>
                  <a:lnTo>
                    <a:pt x="138" y="987"/>
                  </a:lnTo>
                  <a:lnTo>
                    <a:pt x="149" y="1078"/>
                  </a:lnTo>
                  <a:lnTo>
                    <a:pt x="165" y="1163"/>
                  </a:lnTo>
                  <a:lnTo>
                    <a:pt x="175" y="1250"/>
                  </a:lnTo>
                  <a:lnTo>
                    <a:pt x="190" y="1335"/>
                  </a:lnTo>
                  <a:lnTo>
                    <a:pt x="201" y="1416"/>
                  </a:lnTo>
                  <a:lnTo>
                    <a:pt x="217" y="1491"/>
                  </a:lnTo>
                  <a:lnTo>
                    <a:pt x="233" y="1566"/>
                  </a:lnTo>
                  <a:lnTo>
                    <a:pt x="244" y="1637"/>
                  </a:lnTo>
                  <a:lnTo>
                    <a:pt x="259" y="1708"/>
                  </a:lnTo>
                  <a:lnTo>
                    <a:pt x="270" y="1773"/>
                  </a:lnTo>
                  <a:lnTo>
                    <a:pt x="286" y="1834"/>
                  </a:lnTo>
                  <a:lnTo>
                    <a:pt x="296" y="1894"/>
                  </a:lnTo>
                  <a:lnTo>
                    <a:pt x="312" y="1955"/>
                  </a:lnTo>
                  <a:lnTo>
                    <a:pt x="323" y="2004"/>
                  </a:lnTo>
                  <a:lnTo>
                    <a:pt x="339" y="2055"/>
                  </a:lnTo>
                  <a:lnTo>
                    <a:pt x="349" y="2105"/>
                  </a:lnTo>
                  <a:lnTo>
                    <a:pt x="364" y="2151"/>
                  </a:lnTo>
                  <a:lnTo>
                    <a:pt x="376" y="2191"/>
                  </a:lnTo>
                  <a:lnTo>
                    <a:pt x="391" y="2231"/>
                  </a:lnTo>
                  <a:lnTo>
                    <a:pt x="401" y="2267"/>
                  </a:lnTo>
                  <a:lnTo>
                    <a:pt x="418" y="2297"/>
                  </a:lnTo>
                  <a:lnTo>
                    <a:pt x="434" y="2332"/>
                  </a:lnTo>
                  <a:lnTo>
                    <a:pt x="444" y="2358"/>
                  </a:lnTo>
                  <a:lnTo>
                    <a:pt x="459" y="2383"/>
                  </a:lnTo>
                  <a:lnTo>
                    <a:pt x="470" y="2407"/>
                  </a:lnTo>
                  <a:lnTo>
                    <a:pt x="486" y="2428"/>
                  </a:lnTo>
                  <a:lnTo>
                    <a:pt x="497" y="2448"/>
                  </a:lnTo>
                  <a:lnTo>
                    <a:pt x="513" y="2468"/>
                  </a:lnTo>
                  <a:lnTo>
                    <a:pt x="523" y="2484"/>
                  </a:lnTo>
                  <a:lnTo>
                    <a:pt x="540" y="2498"/>
                  </a:lnTo>
                  <a:lnTo>
                    <a:pt x="550" y="2514"/>
                  </a:lnTo>
                  <a:lnTo>
                    <a:pt x="565" y="2524"/>
                  </a:lnTo>
                  <a:lnTo>
                    <a:pt x="577" y="2533"/>
                  </a:lnTo>
                  <a:lnTo>
                    <a:pt x="592" y="2543"/>
                  </a:lnTo>
                  <a:lnTo>
                    <a:pt x="602" y="2549"/>
                  </a:lnTo>
                  <a:lnTo>
                    <a:pt x="618" y="2559"/>
                  </a:lnTo>
                  <a:lnTo>
                    <a:pt x="629" y="2563"/>
                  </a:lnTo>
                  <a:lnTo>
                    <a:pt x="645" y="2569"/>
                  </a:lnTo>
                  <a:lnTo>
                    <a:pt x="660" y="2573"/>
                  </a:lnTo>
                  <a:lnTo>
                    <a:pt x="671" y="2579"/>
                  </a:lnTo>
                  <a:lnTo>
                    <a:pt x="687" y="2584"/>
                  </a:lnTo>
                  <a:lnTo>
                    <a:pt x="697" y="2589"/>
                  </a:lnTo>
                  <a:lnTo>
                    <a:pt x="713" y="2589"/>
                  </a:lnTo>
                  <a:lnTo>
                    <a:pt x="724" y="2594"/>
                  </a:lnTo>
                  <a:lnTo>
                    <a:pt x="740" y="2594"/>
                  </a:lnTo>
                  <a:lnTo>
                    <a:pt x="751" y="2594"/>
                  </a:lnTo>
                  <a:lnTo>
                    <a:pt x="766" y="2599"/>
                  </a:lnTo>
                  <a:lnTo>
                    <a:pt x="776" y="2599"/>
                  </a:lnTo>
                  <a:lnTo>
                    <a:pt x="792" y="2599"/>
                  </a:lnTo>
                  <a:lnTo>
                    <a:pt x="803" y="2599"/>
                  </a:lnTo>
                  <a:lnTo>
                    <a:pt x="819" y="2599"/>
                  </a:lnTo>
                  <a:lnTo>
                    <a:pt x="829" y="2599"/>
                  </a:lnTo>
                  <a:lnTo>
                    <a:pt x="846" y="2604"/>
                  </a:lnTo>
                  <a:lnTo>
                    <a:pt x="861" y="2604"/>
                  </a:lnTo>
                </a:path>
              </a:pathLst>
            </a:custGeom>
            <a:noFill/>
            <a:ln w="15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70" name="Freeform 86"/>
            <p:cNvSpPr>
              <a:spLocks/>
            </p:cNvSpPr>
            <p:nvPr/>
          </p:nvSpPr>
          <p:spPr bwMode="auto">
            <a:xfrm>
              <a:off x="1873" y="3136"/>
              <a:ext cx="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6" y="0"/>
                </a:cxn>
                <a:cxn ang="0">
                  <a:pos x="37" y="0"/>
                </a:cxn>
              </a:cxnLst>
              <a:rect l="0" t="0" r="r" b="b"/>
              <a:pathLst>
                <a:path w="37">
                  <a:moveTo>
                    <a:pt x="0" y="0"/>
                  </a:moveTo>
                  <a:lnTo>
                    <a:pt x="10" y="0"/>
                  </a:lnTo>
                  <a:lnTo>
                    <a:pt x="26" y="0"/>
                  </a:lnTo>
                  <a:lnTo>
                    <a:pt x="37" y="0"/>
                  </a:lnTo>
                </a:path>
              </a:pathLst>
            </a:custGeom>
            <a:noFill/>
            <a:ln w="15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71" name="Line 87"/>
            <p:cNvSpPr>
              <a:spLocks noChangeShapeType="1"/>
            </p:cNvSpPr>
            <p:nvPr/>
          </p:nvSpPr>
          <p:spPr bwMode="auto">
            <a:xfrm>
              <a:off x="1172" y="3136"/>
              <a:ext cx="27" cy="1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72" name="Line 88"/>
            <p:cNvSpPr>
              <a:spLocks noChangeShapeType="1"/>
            </p:cNvSpPr>
            <p:nvPr/>
          </p:nvSpPr>
          <p:spPr bwMode="auto">
            <a:xfrm flipH="1">
              <a:off x="1883" y="3136"/>
              <a:ext cx="2752" cy="1"/>
            </a:xfrm>
            <a:prstGeom prst="line">
              <a:avLst/>
            </a:prstGeom>
            <a:noFill/>
            <a:ln w="15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871" name="Group 89"/>
          <p:cNvGrpSpPr>
            <a:grpSpLocks/>
          </p:cNvGrpSpPr>
          <p:nvPr/>
        </p:nvGrpSpPr>
        <p:grpSpPr bwMode="auto">
          <a:xfrm>
            <a:off x="3052763" y="4508501"/>
            <a:ext cx="6303962" cy="969963"/>
            <a:chOff x="983" y="2647"/>
            <a:chExt cx="3530" cy="611"/>
          </a:xfrm>
        </p:grpSpPr>
        <p:sp>
          <p:nvSpPr>
            <p:cNvPr id="502874" name="Line 90"/>
            <p:cNvSpPr>
              <a:spLocks noChangeShapeType="1"/>
            </p:cNvSpPr>
            <p:nvPr/>
          </p:nvSpPr>
          <p:spPr bwMode="auto">
            <a:xfrm flipH="1">
              <a:off x="983" y="3232"/>
              <a:ext cx="2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75" name="Line 91"/>
            <p:cNvSpPr>
              <a:spLocks noChangeShapeType="1"/>
            </p:cNvSpPr>
            <p:nvPr/>
          </p:nvSpPr>
          <p:spPr bwMode="auto">
            <a:xfrm flipH="1">
              <a:off x="1004" y="3232"/>
              <a:ext cx="3509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76" name="Line 92"/>
            <p:cNvSpPr>
              <a:spLocks noChangeShapeType="1"/>
            </p:cNvSpPr>
            <p:nvPr/>
          </p:nvSpPr>
          <p:spPr bwMode="auto">
            <a:xfrm>
              <a:off x="1028" y="3233"/>
              <a:ext cx="1" cy="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77" name="Line 93"/>
            <p:cNvSpPr>
              <a:spLocks noChangeShapeType="1"/>
            </p:cNvSpPr>
            <p:nvPr/>
          </p:nvSpPr>
          <p:spPr bwMode="auto">
            <a:xfrm flipV="1">
              <a:off x="1166" y="3233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78" name="Line 94"/>
            <p:cNvSpPr>
              <a:spLocks noChangeShapeType="1"/>
            </p:cNvSpPr>
            <p:nvPr/>
          </p:nvSpPr>
          <p:spPr bwMode="auto">
            <a:xfrm flipV="1">
              <a:off x="1304" y="3233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79" name="Line 95"/>
            <p:cNvSpPr>
              <a:spLocks noChangeShapeType="1"/>
            </p:cNvSpPr>
            <p:nvPr/>
          </p:nvSpPr>
          <p:spPr bwMode="auto">
            <a:xfrm flipV="1">
              <a:off x="1443" y="3233"/>
              <a:ext cx="4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80" name="Line 96"/>
            <p:cNvSpPr>
              <a:spLocks noChangeShapeType="1"/>
            </p:cNvSpPr>
            <p:nvPr/>
          </p:nvSpPr>
          <p:spPr bwMode="auto">
            <a:xfrm flipV="1">
              <a:off x="1582" y="3233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81" name="Line 97"/>
            <p:cNvSpPr>
              <a:spLocks noChangeShapeType="1"/>
            </p:cNvSpPr>
            <p:nvPr/>
          </p:nvSpPr>
          <p:spPr bwMode="auto">
            <a:xfrm>
              <a:off x="1720" y="3233"/>
              <a:ext cx="1" cy="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82" name="Line 98"/>
            <p:cNvSpPr>
              <a:spLocks noChangeShapeType="1"/>
            </p:cNvSpPr>
            <p:nvPr/>
          </p:nvSpPr>
          <p:spPr bwMode="auto">
            <a:xfrm flipV="1">
              <a:off x="1858" y="3233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83" name="Line 99"/>
            <p:cNvSpPr>
              <a:spLocks noChangeShapeType="1"/>
            </p:cNvSpPr>
            <p:nvPr/>
          </p:nvSpPr>
          <p:spPr bwMode="auto">
            <a:xfrm flipV="1">
              <a:off x="1997" y="3233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84" name="Line 100"/>
            <p:cNvSpPr>
              <a:spLocks noChangeShapeType="1"/>
            </p:cNvSpPr>
            <p:nvPr/>
          </p:nvSpPr>
          <p:spPr bwMode="auto">
            <a:xfrm flipV="1">
              <a:off x="2136" y="3233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85" name="Line 101"/>
            <p:cNvSpPr>
              <a:spLocks noChangeShapeType="1"/>
            </p:cNvSpPr>
            <p:nvPr/>
          </p:nvSpPr>
          <p:spPr bwMode="auto">
            <a:xfrm flipV="1">
              <a:off x="2274" y="3233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86" name="Line 102"/>
            <p:cNvSpPr>
              <a:spLocks noChangeShapeType="1"/>
            </p:cNvSpPr>
            <p:nvPr/>
          </p:nvSpPr>
          <p:spPr bwMode="auto">
            <a:xfrm>
              <a:off x="2413" y="3233"/>
              <a:ext cx="1" cy="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87" name="Line 103"/>
            <p:cNvSpPr>
              <a:spLocks noChangeShapeType="1"/>
            </p:cNvSpPr>
            <p:nvPr/>
          </p:nvSpPr>
          <p:spPr bwMode="auto">
            <a:xfrm flipV="1">
              <a:off x="2551" y="3233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88" name="Line 104"/>
            <p:cNvSpPr>
              <a:spLocks noChangeShapeType="1"/>
            </p:cNvSpPr>
            <p:nvPr/>
          </p:nvSpPr>
          <p:spPr bwMode="auto">
            <a:xfrm flipV="1">
              <a:off x="2690" y="3233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89" name="Line 105"/>
            <p:cNvSpPr>
              <a:spLocks noChangeShapeType="1"/>
            </p:cNvSpPr>
            <p:nvPr/>
          </p:nvSpPr>
          <p:spPr bwMode="auto">
            <a:xfrm flipV="1">
              <a:off x="2829" y="3233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90" name="Line 106"/>
            <p:cNvSpPr>
              <a:spLocks noChangeShapeType="1"/>
            </p:cNvSpPr>
            <p:nvPr/>
          </p:nvSpPr>
          <p:spPr bwMode="auto">
            <a:xfrm flipV="1">
              <a:off x="2967" y="3233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91" name="Line 107"/>
            <p:cNvSpPr>
              <a:spLocks noChangeShapeType="1"/>
            </p:cNvSpPr>
            <p:nvPr/>
          </p:nvSpPr>
          <p:spPr bwMode="auto">
            <a:xfrm>
              <a:off x="3105" y="3233"/>
              <a:ext cx="1" cy="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92" name="Line 108"/>
            <p:cNvSpPr>
              <a:spLocks noChangeShapeType="1"/>
            </p:cNvSpPr>
            <p:nvPr/>
          </p:nvSpPr>
          <p:spPr bwMode="auto">
            <a:xfrm flipV="1">
              <a:off x="3244" y="3233"/>
              <a:ext cx="4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93" name="Line 109"/>
            <p:cNvSpPr>
              <a:spLocks noChangeShapeType="1"/>
            </p:cNvSpPr>
            <p:nvPr/>
          </p:nvSpPr>
          <p:spPr bwMode="auto">
            <a:xfrm flipV="1">
              <a:off x="3383" y="3233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94" name="Line 110"/>
            <p:cNvSpPr>
              <a:spLocks noChangeShapeType="1"/>
            </p:cNvSpPr>
            <p:nvPr/>
          </p:nvSpPr>
          <p:spPr bwMode="auto">
            <a:xfrm flipV="1">
              <a:off x="3521" y="3233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95" name="Line 111"/>
            <p:cNvSpPr>
              <a:spLocks noChangeShapeType="1"/>
            </p:cNvSpPr>
            <p:nvPr/>
          </p:nvSpPr>
          <p:spPr bwMode="auto">
            <a:xfrm flipV="1">
              <a:off x="3659" y="3233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96" name="Line 112"/>
            <p:cNvSpPr>
              <a:spLocks noChangeShapeType="1"/>
            </p:cNvSpPr>
            <p:nvPr/>
          </p:nvSpPr>
          <p:spPr bwMode="auto">
            <a:xfrm>
              <a:off x="3799" y="3233"/>
              <a:ext cx="1" cy="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97" name="Line 113"/>
            <p:cNvSpPr>
              <a:spLocks noChangeShapeType="1"/>
            </p:cNvSpPr>
            <p:nvPr/>
          </p:nvSpPr>
          <p:spPr bwMode="auto">
            <a:xfrm flipV="1">
              <a:off x="3937" y="3233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98" name="Line 114"/>
            <p:cNvSpPr>
              <a:spLocks noChangeShapeType="1"/>
            </p:cNvSpPr>
            <p:nvPr/>
          </p:nvSpPr>
          <p:spPr bwMode="auto">
            <a:xfrm flipV="1">
              <a:off x="4075" y="3233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899" name="Line 115"/>
            <p:cNvSpPr>
              <a:spLocks noChangeShapeType="1"/>
            </p:cNvSpPr>
            <p:nvPr/>
          </p:nvSpPr>
          <p:spPr bwMode="auto">
            <a:xfrm flipV="1">
              <a:off x="4214" y="3233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900" name="Line 116"/>
            <p:cNvSpPr>
              <a:spLocks noChangeShapeType="1"/>
            </p:cNvSpPr>
            <p:nvPr/>
          </p:nvSpPr>
          <p:spPr bwMode="auto">
            <a:xfrm flipV="1">
              <a:off x="4353" y="3233"/>
              <a:ext cx="1" cy="1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901" name="Line 117"/>
            <p:cNvSpPr>
              <a:spLocks noChangeShapeType="1"/>
            </p:cNvSpPr>
            <p:nvPr/>
          </p:nvSpPr>
          <p:spPr bwMode="auto">
            <a:xfrm>
              <a:off x="4491" y="3233"/>
              <a:ext cx="1" cy="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902" name="Line 118"/>
            <p:cNvSpPr>
              <a:spLocks noChangeShapeType="1"/>
            </p:cNvSpPr>
            <p:nvPr/>
          </p:nvSpPr>
          <p:spPr bwMode="auto">
            <a:xfrm>
              <a:off x="1028" y="3232"/>
              <a:ext cx="1" cy="1"/>
            </a:xfrm>
            <a:prstGeom prst="line">
              <a:avLst/>
            </a:prstGeom>
            <a:noFill/>
            <a:ln w="1588">
              <a:solidFill>
                <a:srgbClr val="6DA58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903" name="Freeform 119"/>
            <p:cNvSpPr>
              <a:spLocks/>
            </p:cNvSpPr>
            <p:nvPr/>
          </p:nvSpPr>
          <p:spPr bwMode="auto">
            <a:xfrm>
              <a:off x="1028" y="2647"/>
              <a:ext cx="3364" cy="585"/>
            </a:xfrm>
            <a:custGeom>
              <a:avLst/>
              <a:gdLst/>
              <a:ahLst/>
              <a:cxnLst>
                <a:cxn ang="0">
                  <a:pos x="923" y="2921"/>
                </a:cxn>
                <a:cxn ang="0">
                  <a:pos x="1246" y="2891"/>
                </a:cxn>
                <a:cxn ang="0">
                  <a:pos x="1562" y="2765"/>
                </a:cxn>
                <a:cxn ang="0">
                  <a:pos x="1884" y="2423"/>
                </a:cxn>
                <a:cxn ang="0">
                  <a:pos x="2206" y="1793"/>
                </a:cxn>
                <a:cxn ang="0">
                  <a:pos x="2523" y="1007"/>
                </a:cxn>
                <a:cxn ang="0">
                  <a:pos x="2844" y="352"/>
                </a:cxn>
                <a:cxn ang="0">
                  <a:pos x="3166" y="14"/>
                </a:cxn>
                <a:cxn ang="0">
                  <a:pos x="3483" y="130"/>
                </a:cxn>
                <a:cxn ang="0">
                  <a:pos x="3805" y="654"/>
                </a:cxn>
                <a:cxn ang="0">
                  <a:pos x="4127" y="1179"/>
                </a:cxn>
                <a:cxn ang="0">
                  <a:pos x="4443" y="1400"/>
                </a:cxn>
                <a:cxn ang="0">
                  <a:pos x="4766" y="1400"/>
                </a:cxn>
                <a:cxn ang="0">
                  <a:pos x="5082" y="1375"/>
                </a:cxn>
                <a:cxn ang="0">
                  <a:pos x="5405" y="1481"/>
                </a:cxn>
                <a:cxn ang="0">
                  <a:pos x="5726" y="1763"/>
                </a:cxn>
                <a:cxn ang="0">
                  <a:pos x="6043" y="2121"/>
                </a:cxn>
                <a:cxn ang="0">
                  <a:pos x="6365" y="2417"/>
                </a:cxn>
                <a:cxn ang="0">
                  <a:pos x="6686" y="2604"/>
                </a:cxn>
                <a:cxn ang="0">
                  <a:pos x="7003" y="2660"/>
                </a:cxn>
                <a:cxn ang="0">
                  <a:pos x="7325" y="2563"/>
                </a:cxn>
                <a:cxn ang="0">
                  <a:pos x="7642" y="2407"/>
                </a:cxn>
                <a:cxn ang="0">
                  <a:pos x="7964" y="2362"/>
                </a:cxn>
                <a:cxn ang="0">
                  <a:pos x="8286" y="2423"/>
                </a:cxn>
                <a:cxn ang="0">
                  <a:pos x="8602" y="2508"/>
                </a:cxn>
                <a:cxn ang="0">
                  <a:pos x="8925" y="2593"/>
                </a:cxn>
                <a:cxn ang="0">
                  <a:pos x="9247" y="2674"/>
                </a:cxn>
                <a:cxn ang="0">
                  <a:pos x="9564" y="2725"/>
                </a:cxn>
                <a:cxn ang="0">
                  <a:pos x="9885" y="2785"/>
                </a:cxn>
                <a:cxn ang="0">
                  <a:pos x="10207" y="2861"/>
                </a:cxn>
                <a:cxn ang="0">
                  <a:pos x="10524" y="2906"/>
                </a:cxn>
                <a:cxn ang="0">
                  <a:pos x="10845" y="2921"/>
                </a:cxn>
                <a:cxn ang="0">
                  <a:pos x="11590" y="2921"/>
                </a:cxn>
                <a:cxn ang="0">
                  <a:pos x="11912" y="2906"/>
                </a:cxn>
                <a:cxn ang="0">
                  <a:pos x="12234" y="2875"/>
                </a:cxn>
                <a:cxn ang="0">
                  <a:pos x="12550" y="2851"/>
                </a:cxn>
                <a:cxn ang="0">
                  <a:pos x="12978" y="2871"/>
                </a:cxn>
                <a:cxn ang="0">
                  <a:pos x="13301" y="2901"/>
                </a:cxn>
                <a:cxn ang="0">
                  <a:pos x="13617" y="2921"/>
                </a:cxn>
                <a:cxn ang="0">
                  <a:pos x="14472" y="2926"/>
                </a:cxn>
                <a:cxn ang="0">
                  <a:pos x="14793" y="2916"/>
                </a:cxn>
                <a:cxn ang="0">
                  <a:pos x="15111" y="2891"/>
                </a:cxn>
                <a:cxn ang="0">
                  <a:pos x="15432" y="2855"/>
                </a:cxn>
                <a:cxn ang="0">
                  <a:pos x="15749" y="2851"/>
                </a:cxn>
                <a:cxn ang="0">
                  <a:pos x="16071" y="2875"/>
                </a:cxn>
                <a:cxn ang="0">
                  <a:pos x="16393" y="2911"/>
                </a:cxn>
                <a:cxn ang="0">
                  <a:pos x="16709" y="2921"/>
                </a:cxn>
              </a:cxnLst>
              <a:rect l="0" t="0" r="r" b="b"/>
              <a:pathLst>
                <a:path w="16821" h="2926">
                  <a:moveTo>
                    <a:pt x="0" y="2926"/>
                  </a:moveTo>
                  <a:lnTo>
                    <a:pt x="818" y="2926"/>
                  </a:lnTo>
                  <a:lnTo>
                    <a:pt x="923" y="2921"/>
                  </a:lnTo>
                  <a:lnTo>
                    <a:pt x="1029" y="2916"/>
                  </a:lnTo>
                  <a:lnTo>
                    <a:pt x="1139" y="2906"/>
                  </a:lnTo>
                  <a:lnTo>
                    <a:pt x="1246" y="2891"/>
                  </a:lnTo>
                  <a:lnTo>
                    <a:pt x="1351" y="2861"/>
                  </a:lnTo>
                  <a:lnTo>
                    <a:pt x="1457" y="2820"/>
                  </a:lnTo>
                  <a:lnTo>
                    <a:pt x="1562" y="2765"/>
                  </a:lnTo>
                  <a:lnTo>
                    <a:pt x="1672" y="2680"/>
                  </a:lnTo>
                  <a:lnTo>
                    <a:pt x="1778" y="2569"/>
                  </a:lnTo>
                  <a:lnTo>
                    <a:pt x="1884" y="2423"/>
                  </a:lnTo>
                  <a:lnTo>
                    <a:pt x="1989" y="2246"/>
                  </a:lnTo>
                  <a:lnTo>
                    <a:pt x="2100" y="2034"/>
                  </a:lnTo>
                  <a:lnTo>
                    <a:pt x="2206" y="1793"/>
                  </a:lnTo>
                  <a:lnTo>
                    <a:pt x="2311" y="1536"/>
                  </a:lnTo>
                  <a:lnTo>
                    <a:pt x="2417" y="1269"/>
                  </a:lnTo>
                  <a:lnTo>
                    <a:pt x="2523" y="1007"/>
                  </a:lnTo>
                  <a:lnTo>
                    <a:pt x="2633" y="765"/>
                  </a:lnTo>
                  <a:lnTo>
                    <a:pt x="2738" y="543"/>
                  </a:lnTo>
                  <a:lnTo>
                    <a:pt x="2844" y="352"/>
                  </a:lnTo>
                  <a:lnTo>
                    <a:pt x="2949" y="196"/>
                  </a:lnTo>
                  <a:lnTo>
                    <a:pt x="3055" y="85"/>
                  </a:lnTo>
                  <a:lnTo>
                    <a:pt x="3166" y="14"/>
                  </a:lnTo>
                  <a:lnTo>
                    <a:pt x="3272" y="0"/>
                  </a:lnTo>
                  <a:lnTo>
                    <a:pt x="3377" y="35"/>
                  </a:lnTo>
                  <a:lnTo>
                    <a:pt x="3483" y="130"/>
                  </a:lnTo>
                  <a:lnTo>
                    <a:pt x="3588" y="272"/>
                  </a:lnTo>
                  <a:lnTo>
                    <a:pt x="3700" y="453"/>
                  </a:lnTo>
                  <a:lnTo>
                    <a:pt x="3805" y="654"/>
                  </a:lnTo>
                  <a:lnTo>
                    <a:pt x="3911" y="851"/>
                  </a:lnTo>
                  <a:lnTo>
                    <a:pt x="4016" y="1033"/>
                  </a:lnTo>
                  <a:lnTo>
                    <a:pt x="4127" y="1179"/>
                  </a:lnTo>
                  <a:lnTo>
                    <a:pt x="4232" y="1289"/>
                  </a:lnTo>
                  <a:lnTo>
                    <a:pt x="4338" y="1359"/>
                  </a:lnTo>
                  <a:lnTo>
                    <a:pt x="4443" y="1400"/>
                  </a:lnTo>
                  <a:lnTo>
                    <a:pt x="4549" y="1415"/>
                  </a:lnTo>
                  <a:lnTo>
                    <a:pt x="4660" y="1415"/>
                  </a:lnTo>
                  <a:lnTo>
                    <a:pt x="4766" y="1400"/>
                  </a:lnTo>
                  <a:lnTo>
                    <a:pt x="4871" y="1390"/>
                  </a:lnTo>
                  <a:lnTo>
                    <a:pt x="4977" y="1375"/>
                  </a:lnTo>
                  <a:lnTo>
                    <a:pt x="5082" y="1375"/>
                  </a:lnTo>
                  <a:lnTo>
                    <a:pt x="5194" y="1390"/>
                  </a:lnTo>
                  <a:lnTo>
                    <a:pt x="5299" y="1425"/>
                  </a:lnTo>
                  <a:lnTo>
                    <a:pt x="5405" y="1481"/>
                  </a:lnTo>
                  <a:lnTo>
                    <a:pt x="5510" y="1556"/>
                  </a:lnTo>
                  <a:lnTo>
                    <a:pt x="5616" y="1651"/>
                  </a:lnTo>
                  <a:lnTo>
                    <a:pt x="5726" y="1763"/>
                  </a:lnTo>
                  <a:lnTo>
                    <a:pt x="5832" y="1878"/>
                  </a:lnTo>
                  <a:lnTo>
                    <a:pt x="5937" y="1999"/>
                  </a:lnTo>
                  <a:lnTo>
                    <a:pt x="6043" y="2121"/>
                  </a:lnTo>
                  <a:lnTo>
                    <a:pt x="6154" y="2231"/>
                  </a:lnTo>
                  <a:lnTo>
                    <a:pt x="6259" y="2326"/>
                  </a:lnTo>
                  <a:lnTo>
                    <a:pt x="6365" y="2417"/>
                  </a:lnTo>
                  <a:lnTo>
                    <a:pt x="6471" y="2492"/>
                  </a:lnTo>
                  <a:lnTo>
                    <a:pt x="6576" y="2553"/>
                  </a:lnTo>
                  <a:lnTo>
                    <a:pt x="6686" y="2604"/>
                  </a:lnTo>
                  <a:lnTo>
                    <a:pt x="6792" y="2639"/>
                  </a:lnTo>
                  <a:lnTo>
                    <a:pt x="6897" y="2660"/>
                  </a:lnTo>
                  <a:lnTo>
                    <a:pt x="7003" y="2660"/>
                  </a:lnTo>
                  <a:lnTo>
                    <a:pt x="7108" y="2644"/>
                  </a:lnTo>
                  <a:lnTo>
                    <a:pt x="7220" y="2609"/>
                  </a:lnTo>
                  <a:lnTo>
                    <a:pt x="7325" y="2563"/>
                  </a:lnTo>
                  <a:lnTo>
                    <a:pt x="7431" y="2508"/>
                  </a:lnTo>
                  <a:lnTo>
                    <a:pt x="7536" y="2453"/>
                  </a:lnTo>
                  <a:lnTo>
                    <a:pt x="7642" y="2407"/>
                  </a:lnTo>
                  <a:lnTo>
                    <a:pt x="7753" y="2377"/>
                  </a:lnTo>
                  <a:lnTo>
                    <a:pt x="7859" y="2357"/>
                  </a:lnTo>
                  <a:lnTo>
                    <a:pt x="7964" y="2362"/>
                  </a:lnTo>
                  <a:lnTo>
                    <a:pt x="8070" y="2377"/>
                  </a:lnTo>
                  <a:lnTo>
                    <a:pt x="8180" y="2397"/>
                  </a:lnTo>
                  <a:lnTo>
                    <a:pt x="8286" y="2423"/>
                  </a:lnTo>
                  <a:lnTo>
                    <a:pt x="8391" y="2453"/>
                  </a:lnTo>
                  <a:lnTo>
                    <a:pt x="8497" y="2478"/>
                  </a:lnTo>
                  <a:lnTo>
                    <a:pt x="8602" y="2508"/>
                  </a:lnTo>
                  <a:lnTo>
                    <a:pt x="8714" y="2533"/>
                  </a:lnTo>
                  <a:lnTo>
                    <a:pt x="8819" y="2563"/>
                  </a:lnTo>
                  <a:lnTo>
                    <a:pt x="8925" y="2593"/>
                  </a:lnTo>
                  <a:lnTo>
                    <a:pt x="9030" y="2624"/>
                  </a:lnTo>
                  <a:lnTo>
                    <a:pt x="9136" y="2654"/>
                  </a:lnTo>
                  <a:lnTo>
                    <a:pt x="9247" y="2674"/>
                  </a:lnTo>
                  <a:lnTo>
                    <a:pt x="9353" y="2694"/>
                  </a:lnTo>
                  <a:lnTo>
                    <a:pt x="9458" y="2709"/>
                  </a:lnTo>
                  <a:lnTo>
                    <a:pt x="9564" y="2725"/>
                  </a:lnTo>
                  <a:lnTo>
                    <a:pt x="9669" y="2745"/>
                  </a:lnTo>
                  <a:lnTo>
                    <a:pt x="9780" y="2765"/>
                  </a:lnTo>
                  <a:lnTo>
                    <a:pt x="9885" y="2785"/>
                  </a:lnTo>
                  <a:lnTo>
                    <a:pt x="9991" y="2810"/>
                  </a:lnTo>
                  <a:lnTo>
                    <a:pt x="10096" y="2836"/>
                  </a:lnTo>
                  <a:lnTo>
                    <a:pt x="10207" y="2861"/>
                  </a:lnTo>
                  <a:lnTo>
                    <a:pt x="10313" y="2881"/>
                  </a:lnTo>
                  <a:lnTo>
                    <a:pt x="10419" y="2895"/>
                  </a:lnTo>
                  <a:lnTo>
                    <a:pt x="10524" y="2906"/>
                  </a:lnTo>
                  <a:lnTo>
                    <a:pt x="10630" y="2916"/>
                  </a:lnTo>
                  <a:lnTo>
                    <a:pt x="10740" y="2921"/>
                  </a:lnTo>
                  <a:lnTo>
                    <a:pt x="10845" y="2921"/>
                  </a:lnTo>
                  <a:lnTo>
                    <a:pt x="10951" y="2926"/>
                  </a:lnTo>
                  <a:lnTo>
                    <a:pt x="11484" y="2926"/>
                  </a:lnTo>
                  <a:lnTo>
                    <a:pt x="11590" y="2921"/>
                  </a:lnTo>
                  <a:lnTo>
                    <a:pt x="11696" y="2921"/>
                  </a:lnTo>
                  <a:lnTo>
                    <a:pt x="11807" y="2916"/>
                  </a:lnTo>
                  <a:lnTo>
                    <a:pt x="11912" y="2906"/>
                  </a:lnTo>
                  <a:lnTo>
                    <a:pt x="12018" y="2895"/>
                  </a:lnTo>
                  <a:lnTo>
                    <a:pt x="12123" y="2885"/>
                  </a:lnTo>
                  <a:lnTo>
                    <a:pt x="12234" y="2875"/>
                  </a:lnTo>
                  <a:lnTo>
                    <a:pt x="12339" y="2865"/>
                  </a:lnTo>
                  <a:lnTo>
                    <a:pt x="12445" y="2855"/>
                  </a:lnTo>
                  <a:lnTo>
                    <a:pt x="12550" y="2851"/>
                  </a:lnTo>
                  <a:lnTo>
                    <a:pt x="12767" y="2851"/>
                  </a:lnTo>
                  <a:lnTo>
                    <a:pt x="12873" y="2861"/>
                  </a:lnTo>
                  <a:lnTo>
                    <a:pt x="12978" y="2871"/>
                  </a:lnTo>
                  <a:lnTo>
                    <a:pt x="13084" y="2881"/>
                  </a:lnTo>
                  <a:lnTo>
                    <a:pt x="13189" y="2891"/>
                  </a:lnTo>
                  <a:lnTo>
                    <a:pt x="13301" y="2901"/>
                  </a:lnTo>
                  <a:lnTo>
                    <a:pt x="13406" y="2911"/>
                  </a:lnTo>
                  <a:lnTo>
                    <a:pt x="13512" y="2916"/>
                  </a:lnTo>
                  <a:lnTo>
                    <a:pt x="13617" y="2921"/>
                  </a:lnTo>
                  <a:lnTo>
                    <a:pt x="13723" y="2921"/>
                  </a:lnTo>
                  <a:lnTo>
                    <a:pt x="13833" y="2926"/>
                  </a:lnTo>
                  <a:lnTo>
                    <a:pt x="14472" y="2926"/>
                  </a:lnTo>
                  <a:lnTo>
                    <a:pt x="14578" y="2921"/>
                  </a:lnTo>
                  <a:lnTo>
                    <a:pt x="14683" y="2921"/>
                  </a:lnTo>
                  <a:lnTo>
                    <a:pt x="14793" y="2916"/>
                  </a:lnTo>
                  <a:lnTo>
                    <a:pt x="14900" y="2911"/>
                  </a:lnTo>
                  <a:lnTo>
                    <a:pt x="15006" y="2901"/>
                  </a:lnTo>
                  <a:lnTo>
                    <a:pt x="15111" y="2891"/>
                  </a:lnTo>
                  <a:lnTo>
                    <a:pt x="15217" y="2875"/>
                  </a:lnTo>
                  <a:lnTo>
                    <a:pt x="15327" y="2865"/>
                  </a:lnTo>
                  <a:lnTo>
                    <a:pt x="15432" y="2855"/>
                  </a:lnTo>
                  <a:lnTo>
                    <a:pt x="15538" y="2851"/>
                  </a:lnTo>
                  <a:lnTo>
                    <a:pt x="15643" y="2846"/>
                  </a:lnTo>
                  <a:lnTo>
                    <a:pt x="15749" y="2851"/>
                  </a:lnTo>
                  <a:lnTo>
                    <a:pt x="15860" y="2855"/>
                  </a:lnTo>
                  <a:lnTo>
                    <a:pt x="15966" y="2865"/>
                  </a:lnTo>
                  <a:lnTo>
                    <a:pt x="16071" y="2875"/>
                  </a:lnTo>
                  <a:lnTo>
                    <a:pt x="16177" y="2891"/>
                  </a:lnTo>
                  <a:lnTo>
                    <a:pt x="16287" y="2901"/>
                  </a:lnTo>
                  <a:lnTo>
                    <a:pt x="16393" y="2911"/>
                  </a:lnTo>
                  <a:lnTo>
                    <a:pt x="16498" y="2916"/>
                  </a:lnTo>
                  <a:lnTo>
                    <a:pt x="16604" y="2921"/>
                  </a:lnTo>
                  <a:lnTo>
                    <a:pt x="16709" y="2921"/>
                  </a:lnTo>
                  <a:lnTo>
                    <a:pt x="16821" y="2926"/>
                  </a:lnTo>
                  <a:lnTo>
                    <a:pt x="0" y="2926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4826">
              <a:solidFill>
                <a:srgbClr val="6DA58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904" name="Freeform 120"/>
            <p:cNvSpPr>
              <a:spLocks/>
            </p:cNvSpPr>
            <p:nvPr/>
          </p:nvSpPr>
          <p:spPr bwMode="auto">
            <a:xfrm>
              <a:off x="1028" y="2647"/>
              <a:ext cx="1337" cy="585"/>
            </a:xfrm>
            <a:custGeom>
              <a:avLst/>
              <a:gdLst/>
              <a:ahLst/>
              <a:cxnLst>
                <a:cxn ang="0">
                  <a:pos x="0" y="2926"/>
                </a:cxn>
                <a:cxn ang="0">
                  <a:pos x="179" y="2926"/>
                </a:cxn>
                <a:cxn ang="0">
                  <a:pos x="284" y="2926"/>
                </a:cxn>
                <a:cxn ang="0">
                  <a:pos x="390" y="2926"/>
                </a:cxn>
                <a:cxn ang="0">
                  <a:pos x="495" y="2926"/>
                </a:cxn>
                <a:cxn ang="0">
                  <a:pos x="607" y="2926"/>
                </a:cxn>
                <a:cxn ang="0">
                  <a:pos x="712" y="2926"/>
                </a:cxn>
                <a:cxn ang="0">
                  <a:pos x="818" y="2926"/>
                </a:cxn>
                <a:cxn ang="0">
                  <a:pos x="923" y="2921"/>
                </a:cxn>
                <a:cxn ang="0">
                  <a:pos x="1029" y="2916"/>
                </a:cxn>
                <a:cxn ang="0">
                  <a:pos x="1139" y="2906"/>
                </a:cxn>
                <a:cxn ang="0">
                  <a:pos x="1246" y="2891"/>
                </a:cxn>
                <a:cxn ang="0">
                  <a:pos x="1351" y="2861"/>
                </a:cxn>
                <a:cxn ang="0">
                  <a:pos x="1457" y="2820"/>
                </a:cxn>
                <a:cxn ang="0">
                  <a:pos x="1562" y="2765"/>
                </a:cxn>
                <a:cxn ang="0">
                  <a:pos x="1672" y="2680"/>
                </a:cxn>
                <a:cxn ang="0">
                  <a:pos x="1778" y="2569"/>
                </a:cxn>
                <a:cxn ang="0">
                  <a:pos x="1884" y="2423"/>
                </a:cxn>
                <a:cxn ang="0">
                  <a:pos x="1989" y="2246"/>
                </a:cxn>
                <a:cxn ang="0">
                  <a:pos x="2100" y="2034"/>
                </a:cxn>
                <a:cxn ang="0">
                  <a:pos x="2206" y="1793"/>
                </a:cxn>
                <a:cxn ang="0">
                  <a:pos x="2311" y="1536"/>
                </a:cxn>
                <a:cxn ang="0">
                  <a:pos x="2417" y="1269"/>
                </a:cxn>
                <a:cxn ang="0">
                  <a:pos x="2523" y="1007"/>
                </a:cxn>
                <a:cxn ang="0">
                  <a:pos x="2633" y="765"/>
                </a:cxn>
                <a:cxn ang="0">
                  <a:pos x="2738" y="543"/>
                </a:cxn>
                <a:cxn ang="0">
                  <a:pos x="2844" y="352"/>
                </a:cxn>
                <a:cxn ang="0">
                  <a:pos x="2949" y="196"/>
                </a:cxn>
                <a:cxn ang="0">
                  <a:pos x="3055" y="85"/>
                </a:cxn>
                <a:cxn ang="0">
                  <a:pos x="3166" y="14"/>
                </a:cxn>
                <a:cxn ang="0">
                  <a:pos x="3272" y="0"/>
                </a:cxn>
                <a:cxn ang="0">
                  <a:pos x="3377" y="35"/>
                </a:cxn>
                <a:cxn ang="0">
                  <a:pos x="3483" y="130"/>
                </a:cxn>
                <a:cxn ang="0">
                  <a:pos x="3588" y="272"/>
                </a:cxn>
                <a:cxn ang="0">
                  <a:pos x="3700" y="453"/>
                </a:cxn>
                <a:cxn ang="0">
                  <a:pos x="3805" y="654"/>
                </a:cxn>
                <a:cxn ang="0">
                  <a:pos x="3911" y="851"/>
                </a:cxn>
                <a:cxn ang="0">
                  <a:pos x="4016" y="1033"/>
                </a:cxn>
                <a:cxn ang="0">
                  <a:pos x="4127" y="1179"/>
                </a:cxn>
                <a:cxn ang="0">
                  <a:pos x="4232" y="1289"/>
                </a:cxn>
                <a:cxn ang="0">
                  <a:pos x="4338" y="1359"/>
                </a:cxn>
                <a:cxn ang="0">
                  <a:pos x="4443" y="1400"/>
                </a:cxn>
                <a:cxn ang="0">
                  <a:pos x="4549" y="1415"/>
                </a:cxn>
                <a:cxn ang="0">
                  <a:pos x="4660" y="1415"/>
                </a:cxn>
                <a:cxn ang="0">
                  <a:pos x="4766" y="1400"/>
                </a:cxn>
                <a:cxn ang="0">
                  <a:pos x="4871" y="1390"/>
                </a:cxn>
                <a:cxn ang="0">
                  <a:pos x="4977" y="1375"/>
                </a:cxn>
                <a:cxn ang="0">
                  <a:pos x="5082" y="1375"/>
                </a:cxn>
                <a:cxn ang="0">
                  <a:pos x="5194" y="1390"/>
                </a:cxn>
                <a:cxn ang="0">
                  <a:pos x="5299" y="1425"/>
                </a:cxn>
                <a:cxn ang="0">
                  <a:pos x="5405" y="1481"/>
                </a:cxn>
                <a:cxn ang="0">
                  <a:pos x="5510" y="1556"/>
                </a:cxn>
                <a:cxn ang="0">
                  <a:pos x="5616" y="1651"/>
                </a:cxn>
                <a:cxn ang="0">
                  <a:pos x="5726" y="1763"/>
                </a:cxn>
                <a:cxn ang="0">
                  <a:pos x="5832" y="1878"/>
                </a:cxn>
                <a:cxn ang="0">
                  <a:pos x="5937" y="1999"/>
                </a:cxn>
                <a:cxn ang="0">
                  <a:pos x="6043" y="2121"/>
                </a:cxn>
                <a:cxn ang="0">
                  <a:pos x="6154" y="2231"/>
                </a:cxn>
                <a:cxn ang="0">
                  <a:pos x="6259" y="2326"/>
                </a:cxn>
                <a:cxn ang="0">
                  <a:pos x="6365" y="2417"/>
                </a:cxn>
                <a:cxn ang="0">
                  <a:pos x="6471" y="2492"/>
                </a:cxn>
                <a:cxn ang="0">
                  <a:pos x="6576" y="2553"/>
                </a:cxn>
                <a:cxn ang="0">
                  <a:pos x="6686" y="2604"/>
                </a:cxn>
              </a:cxnLst>
              <a:rect l="0" t="0" r="r" b="b"/>
              <a:pathLst>
                <a:path w="6686" h="2926">
                  <a:moveTo>
                    <a:pt x="0" y="2926"/>
                  </a:moveTo>
                  <a:lnTo>
                    <a:pt x="179" y="2926"/>
                  </a:lnTo>
                  <a:lnTo>
                    <a:pt x="284" y="2926"/>
                  </a:lnTo>
                  <a:lnTo>
                    <a:pt x="390" y="2926"/>
                  </a:lnTo>
                  <a:lnTo>
                    <a:pt x="495" y="2926"/>
                  </a:lnTo>
                  <a:lnTo>
                    <a:pt x="607" y="2926"/>
                  </a:lnTo>
                  <a:lnTo>
                    <a:pt x="712" y="2926"/>
                  </a:lnTo>
                  <a:lnTo>
                    <a:pt x="818" y="2926"/>
                  </a:lnTo>
                  <a:lnTo>
                    <a:pt x="923" y="2921"/>
                  </a:lnTo>
                  <a:lnTo>
                    <a:pt x="1029" y="2916"/>
                  </a:lnTo>
                  <a:lnTo>
                    <a:pt x="1139" y="2906"/>
                  </a:lnTo>
                  <a:lnTo>
                    <a:pt x="1246" y="2891"/>
                  </a:lnTo>
                  <a:lnTo>
                    <a:pt x="1351" y="2861"/>
                  </a:lnTo>
                  <a:lnTo>
                    <a:pt x="1457" y="2820"/>
                  </a:lnTo>
                  <a:lnTo>
                    <a:pt x="1562" y="2765"/>
                  </a:lnTo>
                  <a:lnTo>
                    <a:pt x="1672" y="2680"/>
                  </a:lnTo>
                  <a:lnTo>
                    <a:pt x="1778" y="2569"/>
                  </a:lnTo>
                  <a:lnTo>
                    <a:pt x="1884" y="2423"/>
                  </a:lnTo>
                  <a:lnTo>
                    <a:pt x="1989" y="2246"/>
                  </a:lnTo>
                  <a:lnTo>
                    <a:pt x="2100" y="2034"/>
                  </a:lnTo>
                  <a:lnTo>
                    <a:pt x="2206" y="1793"/>
                  </a:lnTo>
                  <a:lnTo>
                    <a:pt x="2311" y="1536"/>
                  </a:lnTo>
                  <a:lnTo>
                    <a:pt x="2417" y="1269"/>
                  </a:lnTo>
                  <a:lnTo>
                    <a:pt x="2523" y="1007"/>
                  </a:lnTo>
                  <a:lnTo>
                    <a:pt x="2633" y="765"/>
                  </a:lnTo>
                  <a:lnTo>
                    <a:pt x="2738" y="543"/>
                  </a:lnTo>
                  <a:lnTo>
                    <a:pt x="2844" y="352"/>
                  </a:lnTo>
                  <a:lnTo>
                    <a:pt x="2949" y="196"/>
                  </a:lnTo>
                  <a:lnTo>
                    <a:pt x="3055" y="85"/>
                  </a:lnTo>
                  <a:lnTo>
                    <a:pt x="3166" y="14"/>
                  </a:lnTo>
                  <a:lnTo>
                    <a:pt x="3272" y="0"/>
                  </a:lnTo>
                  <a:lnTo>
                    <a:pt x="3377" y="35"/>
                  </a:lnTo>
                  <a:lnTo>
                    <a:pt x="3483" y="130"/>
                  </a:lnTo>
                  <a:lnTo>
                    <a:pt x="3588" y="272"/>
                  </a:lnTo>
                  <a:lnTo>
                    <a:pt x="3700" y="453"/>
                  </a:lnTo>
                  <a:lnTo>
                    <a:pt x="3805" y="654"/>
                  </a:lnTo>
                  <a:lnTo>
                    <a:pt x="3911" y="851"/>
                  </a:lnTo>
                  <a:lnTo>
                    <a:pt x="4016" y="1033"/>
                  </a:lnTo>
                  <a:lnTo>
                    <a:pt x="4127" y="1179"/>
                  </a:lnTo>
                  <a:lnTo>
                    <a:pt x="4232" y="1289"/>
                  </a:lnTo>
                  <a:lnTo>
                    <a:pt x="4338" y="1359"/>
                  </a:lnTo>
                  <a:lnTo>
                    <a:pt x="4443" y="1400"/>
                  </a:lnTo>
                  <a:lnTo>
                    <a:pt x="4549" y="1415"/>
                  </a:lnTo>
                  <a:lnTo>
                    <a:pt x="4660" y="1415"/>
                  </a:lnTo>
                  <a:lnTo>
                    <a:pt x="4766" y="1400"/>
                  </a:lnTo>
                  <a:lnTo>
                    <a:pt x="4871" y="1390"/>
                  </a:lnTo>
                  <a:lnTo>
                    <a:pt x="4977" y="1375"/>
                  </a:lnTo>
                  <a:lnTo>
                    <a:pt x="5082" y="1375"/>
                  </a:lnTo>
                  <a:lnTo>
                    <a:pt x="5194" y="1390"/>
                  </a:lnTo>
                  <a:lnTo>
                    <a:pt x="5299" y="1425"/>
                  </a:lnTo>
                  <a:lnTo>
                    <a:pt x="5405" y="1481"/>
                  </a:lnTo>
                  <a:lnTo>
                    <a:pt x="5510" y="1556"/>
                  </a:lnTo>
                  <a:lnTo>
                    <a:pt x="5616" y="1651"/>
                  </a:lnTo>
                  <a:lnTo>
                    <a:pt x="5726" y="1763"/>
                  </a:lnTo>
                  <a:lnTo>
                    <a:pt x="5832" y="1878"/>
                  </a:lnTo>
                  <a:lnTo>
                    <a:pt x="5937" y="1999"/>
                  </a:lnTo>
                  <a:lnTo>
                    <a:pt x="6043" y="2121"/>
                  </a:lnTo>
                  <a:lnTo>
                    <a:pt x="6154" y="2231"/>
                  </a:lnTo>
                  <a:lnTo>
                    <a:pt x="6259" y="2326"/>
                  </a:lnTo>
                  <a:lnTo>
                    <a:pt x="6365" y="2417"/>
                  </a:lnTo>
                  <a:lnTo>
                    <a:pt x="6471" y="2492"/>
                  </a:lnTo>
                  <a:lnTo>
                    <a:pt x="6576" y="2553"/>
                  </a:lnTo>
                  <a:lnTo>
                    <a:pt x="6686" y="2604"/>
                  </a:lnTo>
                </a:path>
              </a:pathLst>
            </a:custGeom>
            <a:solidFill>
              <a:schemeClr val="tx1"/>
            </a:solidFill>
            <a:ln w="1588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905" name="Freeform 121"/>
            <p:cNvSpPr>
              <a:spLocks/>
            </p:cNvSpPr>
            <p:nvPr/>
          </p:nvSpPr>
          <p:spPr bwMode="auto">
            <a:xfrm>
              <a:off x="2365" y="3118"/>
              <a:ext cx="1365" cy="114"/>
            </a:xfrm>
            <a:custGeom>
              <a:avLst/>
              <a:gdLst/>
              <a:ahLst/>
              <a:cxnLst>
                <a:cxn ang="0">
                  <a:pos x="106" y="282"/>
                </a:cxn>
                <a:cxn ang="0">
                  <a:pos x="317" y="303"/>
                </a:cxn>
                <a:cxn ang="0">
                  <a:pos x="534" y="252"/>
                </a:cxn>
                <a:cxn ang="0">
                  <a:pos x="745" y="151"/>
                </a:cxn>
                <a:cxn ang="0">
                  <a:pos x="956" y="50"/>
                </a:cxn>
                <a:cxn ang="0">
                  <a:pos x="1173" y="0"/>
                </a:cxn>
                <a:cxn ang="0">
                  <a:pos x="1384" y="20"/>
                </a:cxn>
                <a:cxn ang="0">
                  <a:pos x="1600" y="66"/>
                </a:cxn>
                <a:cxn ang="0">
                  <a:pos x="1811" y="121"/>
                </a:cxn>
                <a:cxn ang="0">
                  <a:pos x="2028" y="176"/>
                </a:cxn>
                <a:cxn ang="0">
                  <a:pos x="2239" y="236"/>
                </a:cxn>
                <a:cxn ang="0">
                  <a:pos x="2450" y="297"/>
                </a:cxn>
                <a:cxn ang="0">
                  <a:pos x="2667" y="337"/>
                </a:cxn>
                <a:cxn ang="0">
                  <a:pos x="2878" y="368"/>
                </a:cxn>
                <a:cxn ang="0">
                  <a:pos x="3094" y="408"/>
                </a:cxn>
                <a:cxn ang="0">
                  <a:pos x="3305" y="453"/>
                </a:cxn>
                <a:cxn ang="0">
                  <a:pos x="3521" y="504"/>
                </a:cxn>
                <a:cxn ang="0">
                  <a:pos x="3733" y="538"/>
                </a:cxn>
                <a:cxn ang="0">
                  <a:pos x="3944" y="559"/>
                </a:cxn>
                <a:cxn ang="0">
                  <a:pos x="4159" y="564"/>
                </a:cxn>
                <a:cxn ang="0">
                  <a:pos x="4372" y="569"/>
                </a:cxn>
                <a:cxn ang="0">
                  <a:pos x="4587" y="569"/>
                </a:cxn>
                <a:cxn ang="0">
                  <a:pos x="4798" y="569"/>
                </a:cxn>
                <a:cxn ang="0">
                  <a:pos x="5010" y="564"/>
                </a:cxn>
                <a:cxn ang="0">
                  <a:pos x="5226" y="549"/>
                </a:cxn>
                <a:cxn ang="0">
                  <a:pos x="5437" y="528"/>
                </a:cxn>
                <a:cxn ang="0">
                  <a:pos x="5653" y="508"/>
                </a:cxn>
                <a:cxn ang="0">
                  <a:pos x="5864" y="494"/>
                </a:cxn>
                <a:cxn ang="0">
                  <a:pos x="6081" y="494"/>
                </a:cxn>
                <a:cxn ang="0">
                  <a:pos x="6292" y="514"/>
                </a:cxn>
                <a:cxn ang="0">
                  <a:pos x="6503" y="534"/>
                </a:cxn>
                <a:cxn ang="0">
                  <a:pos x="6720" y="554"/>
                </a:cxn>
              </a:cxnLst>
              <a:rect l="0" t="0" r="r" b="b"/>
              <a:pathLst>
                <a:path w="6826" h="569">
                  <a:moveTo>
                    <a:pt x="0" y="247"/>
                  </a:moveTo>
                  <a:lnTo>
                    <a:pt x="106" y="282"/>
                  </a:lnTo>
                  <a:lnTo>
                    <a:pt x="211" y="303"/>
                  </a:lnTo>
                  <a:lnTo>
                    <a:pt x="317" y="303"/>
                  </a:lnTo>
                  <a:lnTo>
                    <a:pt x="422" y="287"/>
                  </a:lnTo>
                  <a:lnTo>
                    <a:pt x="534" y="252"/>
                  </a:lnTo>
                  <a:lnTo>
                    <a:pt x="639" y="206"/>
                  </a:lnTo>
                  <a:lnTo>
                    <a:pt x="745" y="151"/>
                  </a:lnTo>
                  <a:lnTo>
                    <a:pt x="850" y="96"/>
                  </a:lnTo>
                  <a:lnTo>
                    <a:pt x="956" y="50"/>
                  </a:lnTo>
                  <a:lnTo>
                    <a:pt x="1067" y="20"/>
                  </a:lnTo>
                  <a:lnTo>
                    <a:pt x="1173" y="0"/>
                  </a:lnTo>
                  <a:lnTo>
                    <a:pt x="1278" y="5"/>
                  </a:lnTo>
                  <a:lnTo>
                    <a:pt x="1384" y="20"/>
                  </a:lnTo>
                  <a:lnTo>
                    <a:pt x="1494" y="40"/>
                  </a:lnTo>
                  <a:lnTo>
                    <a:pt x="1600" y="66"/>
                  </a:lnTo>
                  <a:lnTo>
                    <a:pt x="1705" y="96"/>
                  </a:lnTo>
                  <a:lnTo>
                    <a:pt x="1811" y="121"/>
                  </a:lnTo>
                  <a:lnTo>
                    <a:pt x="1916" y="151"/>
                  </a:lnTo>
                  <a:lnTo>
                    <a:pt x="2028" y="176"/>
                  </a:lnTo>
                  <a:lnTo>
                    <a:pt x="2133" y="206"/>
                  </a:lnTo>
                  <a:lnTo>
                    <a:pt x="2239" y="236"/>
                  </a:lnTo>
                  <a:lnTo>
                    <a:pt x="2344" y="267"/>
                  </a:lnTo>
                  <a:lnTo>
                    <a:pt x="2450" y="297"/>
                  </a:lnTo>
                  <a:lnTo>
                    <a:pt x="2561" y="317"/>
                  </a:lnTo>
                  <a:lnTo>
                    <a:pt x="2667" y="337"/>
                  </a:lnTo>
                  <a:lnTo>
                    <a:pt x="2772" y="352"/>
                  </a:lnTo>
                  <a:lnTo>
                    <a:pt x="2878" y="368"/>
                  </a:lnTo>
                  <a:lnTo>
                    <a:pt x="2983" y="388"/>
                  </a:lnTo>
                  <a:lnTo>
                    <a:pt x="3094" y="408"/>
                  </a:lnTo>
                  <a:lnTo>
                    <a:pt x="3199" y="428"/>
                  </a:lnTo>
                  <a:lnTo>
                    <a:pt x="3305" y="453"/>
                  </a:lnTo>
                  <a:lnTo>
                    <a:pt x="3410" y="479"/>
                  </a:lnTo>
                  <a:lnTo>
                    <a:pt x="3521" y="504"/>
                  </a:lnTo>
                  <a:lnTo>
                    <a:pt x="3627" y="524"/>
                  </a:lnTo>
                  <a:lnTo>
                    <a:pt x="3733" y="538"/>
                  </a:lnTo>
                  <a:lnTo>
                    <a:pt x="3838" y="549"/>
                  </a:lnTo>
                  <a:lnTo>
                    <a:pt x="3944" y="559"/>
                  </a:lnTo>
                  <a:lnTo>
                    <a:pt x="4054" y="564"/>
                  </a:lnTo>
                  <a:lnTo>
                    <a:pt x="4159" y="564"/>
                  </a:lnTo>
                  <a:lnTo>
                    <a:pt x="4265" y="569"/>
                  </a:lnTo>
                  <a:lnTo>
                    <a:pt x="4372" y="569"/>
                  </a:lnTo>
                  <a:lnTo>
                    <a:pt x="4477" y="569"/>
                  </a:lnTo>
                  <a:lnTo>
                    <a:pt x="4587" y="569"/>
                  </a:lnTo>
                  <a:lnTo>
                    <a:pt x="4693" y="569"/>
                  </a:lnTo>
                  <a:lnTo>
                    <a:pt x="4798" y="569"/>
                  </a:lnTo>
                  <a:lnTo>
                    <a:pt x="4904" y="564"/>
                  </a:lnTo>
                  <a:lnTo>
                    <a:pt x="5010" y="564"/>
                  </a:lnTo>
                  <a:lnTo>
                    <a:pt x="5121" y="559"/>
                  </a:lnTo>
                  <a:lnTo>
                    <a:pt x="5226" y="549"/>
                  </a:lnTo>
                  <a:lnTo>
                    <a:pt x="5332" y="538"/>
                  </a:lnTo>
                  <a:lnTo>
                    <a:pt x="5437" y="528"/>
                  </a:lnTo>
                  <a:lnTo>
                    <a:pt x="5548" y="518"/>
                  </a:lnTo>
                  <a:lnTo>
                    <a:pt x="5653" y="508"/>
                  </a:lnTo>
                  <a:lnTo>
                    <a:pt x="5759" y="498"/>
                  </a:lnTo>
                  <a:lnTo>
                    <a:pt x="5864" y="494"/>
                  </a:lnTo>
                  <a:lnTo>
                    <a:pt x="5970" y="494"/>
                  </a:lnTo>
                  <a:lnTo>
                    <a:pt x="6081" y="494"/>
                  </a:lnTo>
                  <a:lnTo>
                    <a:pt x="6187" y="504"/>
                  </a:lnTo>
                  <a:lnTo>
                    <a:pt x="6292" y="514"/>
                  </a:lnTo>
                  <a:lnTo>
                    <a:pt x="6398" y="524"/>
                  </a:lnTo>
                  <a:lnTo>
                    <a:pt x="6503" y="534"/>
                  </a:lnTo>
                  <a:lnTo>
                    <a:pt x="6615" y="544"/>
                  </a:lnTo>
                  <a:lnTo>
                    <a:pt x="6720" y="554"/>
                  </a:lnTo>
                  <a:lnTo>
                    <a:pt x="6826" y="559"/>
                  </a:lnTo>
                </a:path>
              </a:pathLst>
            </a:custGeom>
            <a:solidFill>
              <a:schemeClr val="tx1"/>
            </a:solidFill>
            <a:ln w="1588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2906" name="Freeform 122"/>
            <p:cNvSpPr>
              <a:spLocks/>
            </p:cNvSpPr>
            <p:nvPr/>
          </p:nvSpPr>
          <p:spPr bwMode="auto">
            <a:xfrm>
              <a:off x="3730" y="3216"/>
              <a:ext cx="761" cy="16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105" y="75"/>
                </a:cxn>
                <a:cxn ang="0">
                  <a:pos x="211" y="75"/>
                </a:cxn>
                <a:cxn ang="0">
                  <a:pos x="321" y="80"/>
                </a:cxn>
                <a:cxn ang="0">
                  <a:pos x="427" y="80"/>
                </a:cxn>
                <a:cxn ang="0">
                  <a:pos x="532" y="80"/>
                </a:cxn>
                <a:cxn ang="0">
                  <a:pos x="638" y="80"/>
                </a:cxn>
                <a:cxn ang="0">
                  <a:pos x="749" y="80"/>
                </a:cxn>
                <a:cxn ang="0">
                  <a:pos x="855" y="80"/>
                </a:cxn>
                <a:cxn ang="0">
                  <a:pos x="960" y="80"/>
                </a:cxn>
                <a:cxn ang="0">
                  <a:pos x="1066" y="75"/>
                </a:cxn>
                <a:cxn ang="0">
                  <a:pos x="1171" y="75"/>
                </a:cxn>
                <a:cxn ang="0">
                  <a:pos x="1281" y="70"/>
                </a:cxn>
                <a:cxn ang="0">
                  <a:pos x="1388" y="65"/>
                </a:cxn>
                <a:cxn ang="0">
                  <a:pos x="1494" y="55"/>
                </a:cxn>
                <a:cxn ang="0">
                  <a:pos x="1599" y="45"/>
                </a:cxn>
                <a:cxn ang="0">
                  <a:pos x="1705" y="29"/>
                </a:cxn>
                <a:cxn ang="0">
                  <a:pos x="1815" y="19"/>
                </a:cxn>
                <a:cxn ang="0">
                  <a:pos x="1920" y="9"/>
                </a:cxn>
                <a:cxn ang="0">
                  <a:pos x="2026" y="5"/>
                </a:cxn>
                <a:cxn ang="0">
                  <a:pos x="2131" y="0"/>
                </a:cxn>
                <a:cxn ang="0">
                  <a:pos x="2237" y="5"/>
                </a:cxn>
                <a:cxn ang="0">
                  <a:pos x="2348" y="9"/>
                </a:cxn>
                <a:cxn ang="0">
                  <a:pos x="2454" y="19"/>
                </a:cxn>
                <a:cxn ang="0">
                  <a:pos x="2559" y="29"/>
                </a:cxn>
                <a:cxn ang="0">
                  <a:pos x="2665" y="45"/>
                </a:cxn>
                <a:cxn ang="0">
                  <a:pos x="2775" y="55"/>
                </a:cxn>
                <a:cxn ang="0">
                  <a:pos x="2881" y="65"/>
                </a:cxn>
                <a:cxn ang="0">
                  <a:pos x="2986" y="70"/>
                </a:cxn>
                <a:cxn ang="0">
                  <a:pos x="3092" y="75"/>
                </a:cxn>
                <a:cxn ang="0">
                  <a:pos x="3197" y="75"/>
                </a:cxn>
                <a:cxn ang="0">
                  <a:pos x="3309" y="80"/>
                </a:cxn>
                <a:cxn ang="0">
                  <a:pos x="3414" y="80"/>
                </a:cxn>
                <a:cxn ang="0">
                  <a:pos x="3520" y="80"/>
                </a:cxn>
                <a:cxn ang="0">
                  <a:pos x="3625" y="80"/>
                </a:cxn>
                <a:cxn ang="0">
                  <a:pos x="3731" y="80"/>
                </a:cxn>
                <a:cxn ang="0">
                  <a:pos x="3805" y="80"/>
                </a:cxn>
              </a:cxnLst>
              <a:rect l="0" t="0" r="r" b="b"/>
              <a:pathLst>
                <a:path w="3805" h="80">
                  <a:moveTo>
                    <a:pt x="0" y="70"/>
                  </a:moveTo>
                  <a:lnTo>
                    <a:pt x="105" y="75"/>
                  </a:lnTo>
                  <a:lnTo>
                    <a:pt x="211" y="75"/>
                  </a:lnTo>
                  <a:lnTo>
                    <a:pt x="321" y="80"/>
                  </a:lnTo>
                  <a:lnTo>
                    <a:pt x="427" y="80"/>
                  </a:lnTo>
                  <a:lnTo>
                    <a:pt x="532" y="80"/>
                  </a:lnTo>
                  <a:lnTo>
                    <a:pt x="638" y="80"/>
                  </a:lnTo>
                  <a:lnTo>
                    <a:pt x="749" y="80"/>
                  </a:lnTo>
                  <a:lnTo>
                    <a:pt x="855" y="80"/>
                  </a:lnTo>
                  <a:lnTo>
                    <a:pt x="960" y="80"/>
                  </a:lnTo>
                  <a:lnTo>
                    <a:pt x="1066" y="75"/>
                  </a:lnTo>
                  <a:lnTo>
                    <a:pt x="1171" y="75"/>
                  </a:lnTo>
                  <a:lnTo>
                    <a:pt x="1281" y="70"/>
                  </a:lnTo>
                  <a:lnTo>
                    <a:pt x="1388" y="65"/>
                  </a:lnTo>
                  <a:lnTo>
                    <a:pt x="1494" y="55"/>
                  </a:lnTo>
                  <a:lnTo>
                    <a:pt x="1599" y="45"/>
                  </a:lnTo>
                  <a:lnTo>
                    <a:pt x="1705" y="29"/>
                  </a:lnTo>
                  <a:lnTo>
                    <a:pt x="1815" y="19"/>
                  </a:lnTo>
                  <a:lnTo>
                    <a:pt x="1920" y="9"/>
                  </a:lnTo>
                  <a:lnTo>
                    <a:pt x="2026" y="5"/>
                  </a:lnTo>
                  <a:lnTo>
                    <a:pt x="2131" y="0"/>
                  </a:lnTo>
                  <a:lnTo>
                    <a:pt x="2237" y="5"/>
                  </a:lnTo>
                  <a:lnTo>
                    <a:pt x="2348" y="9"/>
                  </a:lnTo>
                  <a:lnTo>
                    <a:pt x="2454" y="19"/>
                  </a:lnTo>
                  <a:lnTo>
                    <a:pt x="2559" y="29"/>
                  </a:lnTo>
                  <a:lnTo>
                    <a:pt x="2665" y="45"/>
                  </a:lnTo>
                  <a:lnTo>
                    <a:pt x="2775" y="55"/>
                  </a:lnTo>
                  <a:lnTo>
                    <a:pt x="2881" y="65"/>
                  </a:lnTo>
                  <a:lnTo>
                    <a:pt x="2986" y="70"/>
                  </a:lnTo>
                  <a:lnTo>
                    <a:pt x="3092" y="75"/>
                  </a:lnTo>
                  <a:lnTo>
                    <a:pt x="3197" y="75"/>
                  </a:lnTo>
                  <a:lnTo>
                    <a:pt x="3309" y="80"/>
                  </a:lnTo>
                  <a:lnTo>
                    <a:pt x="3414" y="80"/>
                  </a:lnTo>
                  <a:lnTo>
                    <a:pt x="3520" y="80"/>
                  </a:lnTo>
                  <a:lnTo>
                    <a:pt x="3625" y="80"/>
                  </a:lnTo>
                  <a:lnTo>
                    <a:pt x="3731" y="80"/>
                  </a:lnTo>
                  <a:lnTo>
                    <a:pt x="3805" y="80"/>
                  </a:lnTo>
                </a:path>
              </a:pathLst>
            </a:custGeom>
            <a:solidFill>
              <a:schemeClr val="tx1"/>
            </a:solidFill>
            <a:ln w="1588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02907" name="Line 123"/>
          <p:cNvSpPr>
            <a:spLocks noChangeShapeType="1"/>
          </p:cNvSpPr>
          <p:nvPr/>
        </p:nvSpPr>
        <p:spPr bwMode="auto">
          <a:xfrm>
            <a:off x="8753475" y="4038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908" name="Text Box 124"/>
          <p:cNvSpPr txBox="1">
            <a:spLocks noChangeArrowheads="1"/>
          </p:cNvSpPr>
          <p:nvPr/>
        </p:nvSpPr>
        <p:spPr bwMode="auto">
          <a:xfrm>
            <a:off x="5278438" y="1684339"/>
            <a:ext cx="4324350" cy="646331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For strong departures from normality, use non-parametric techniques</a:t>
            </a:r>
          </a:p>
        </p:txBody>
      </p:sp>
      <p:sp>
        <p:nvSpPr>
          <p:cNvPr id="34874" name="Text Box 125"/>
          <p:cNvSpPr txBox="1">
            <a:spLocks noChangeArrowheads="1"/>
          </p:cNvSpPr>
          <p:nvPr/>
        </p:nvSpPr>
        <p:spPr bwMode="auto">
          <a:xfrm>
            <a:off x="1460500" y="6461126"/>
            <a:ext cx="5589588" cy="3968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tx1"/>
                </a:solidFill>
              </a:rPr>
              <a:t>Black, et. al. NEJM 2002</a:t>
            </a:r>
          </a:p>
        </p:txBody>
      </p:sp>
    </p:spTree>
    <p:extLst>
      <p:ext uri="{BB962C8B-B14F-4D97-AF65-F5344CB8AC3E}">
        <p14:creationId xmlns:p14="http://schemas.microsoft.com/office/powerpoint/2010/main" val="38409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52500" y="0"/>
            <a:ext cx="10287000" cy="1143000"/>
          </a:xfrm>
        </p:spPr>
        <p:txBody>
          <a:bodyPr/>
          <a:lstStyle/>
          <a:p>
            <a:pPr>
              <a:defRPr/>
            </a:pPr>
            <a:r>
              <a:rPr lang="en-US" sz="3200"/>
              <a:t>% Changes in Markers of Bone Turnover</a:t>
            </a:r>
            <a:br>
              <a:rPr lang="en-US" sz="3200"/>
            </a:br>
            <a:r>
              <a:rPr lang="en-US" sz="3200"/>
              <a:t>(Use medians and interquartile range, Wilcoxin test)</a:t>
            </a:r>
          </a:p>
        </p:txBody>
      </p:sp>
      <p:sp>
        <p:nvSpPr>
          <p:cNvPr id="373763" name="Text Box 1027"/>
          <p:cNvSpPr txBox="1">
            <a:spLocks noChangeArrowheads="1"/>
          </p:cNvSpPr>
          <p:nvPr/>
        </p:nvSpPr>
        <p:spPr bwMode="auto">
          <a:xfrm rot="16200000">
            <a:off x="382588" y="3148013"/>
            <a:ext cx="28384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chemeClr val="tx1"/>
                </a:solidFill>
              </a:rPr>
              <a:t>Median Change (%)</a:t>
            </a:r>
            <a:endParaRPr lang="en-US" b="1"/>
          </a:p>
        </p:txBody>
      </p:sp>
      <p:sp>
        <p:nvSpPr>
          <p:cNvPr id="373764" name="Rectangle 1028"/>
          <p:cNvSpPr>
            <a:spLocks noChangeArrowheads="1"/>
          </p:cNvSpPr>
          <p:nvPr/>
        </p:nvSpPr>
        <p:spPr bwMode="auto">
          <a:xfrm>
            <a:off x="2295525" y="1943100"/>
            <a:ext cx="7545388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69" name="Freeform 1133"/>
          <p:cNvSpPr>
            <a:spLocks/>
          </p:cNvSpPr>
          <p:nvPr/>
        </p:nvSpPr>
        <p:spPr bwMode="auto">
          <a:xfrm>
            <a:off x="2778125" y="4819650"/>
            <a:ext cx="762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0"/>
              </a:cxn>
              <a:cxn ang="0">
                <a:pos x="121" y="0"/>
              </a:cxn>
            </a:cxnLst>
            <a:rect l="0" t="0" r="r" b="b"/>
            <a:pathLst>
              <a:path w="121">
                <a:moveTo>
                  <a:pt x="0" y="0"/>
                </a:moveTo>
                <a:lnTo>
                  <a:pt x="120" y="0"/>
                </a:lnTo>
                <a:lnTo>
                  <a:pt x="121" y="0"/>
                </a:lnTo>
              </a:path>
            </a:pathLst>
          </a:custGeom>
          <a:noFill/>
          <a:ln w="635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70" name="Freeform 1134"/>
          <p:cNvSpPr>
            <a:spLocks/>
          </p:cNvSpPr>
          <p:nvPr/>
        </p:nvSpPr>
        <p:spPr bwMode="auto">
          <a:xfrm>
            <a:off x="2778125" y="4270375"/>
            <a:ext cx="762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0"/>
              </a:cxn>
              <a:cxn ang="0">
                <a:pos x="121" y="0"/>
              </a:cxn>
            </a:cxnLst>
            <a:rect l="0" t="0" r="r" b="b"/>
            <a:pathLst>
              <a:path w="121">
                <a:moveTo>
                  <a:pt x="0" y="0"/>
                </a:moveTo>
                <a:lnTo>
                  <a:pt x="120" y="0"/>
                </a:lnTo>
                <a:lnTo>
                  <a:pt x="121" y="0"/>
                </a:lnTo>
              </a:path>
            </a:pathLst>
          </a:custGeom>
          <a:noFill/>
          <a:ln w="635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71" name="Freeform 1135"/>
          <p:cNvSpPr>
            <a:spLocks/>
          </p:cNvSpPr>
          <p:nvPr/>
        </p:nvSpPr>
        <p:spPr bwMode="auto">
          <a:xfrm>
            <a:off x="2778125" y="3722689"/>
            <a:ext cx="762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0"/>
              </a:cxn>
              <a:cxn ang="0">
                <a:pos x="121" y="0"/>
              </a:cxn>
            </a:cxnLst>
            <a:rect l="0" t="0" r="r" b="b"/>
            <a:pathLst>
              <a:path w="121">
                <a:moveTo>
                  <a:pt x="0" y="0"/>
                </a:moveTo>
                <a:lnTo>
                  <a:pt x="120" y="0"/>
                </a:lnTo>
                <a:lnTo>
                  <a:pt x="121" y="0"/>
                </a:lnTo>
              </a:path>
            </a:pathLst>
          </a:custGeom>
          <a:noFill/>
          <a:ln w="635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72" name="Freeform 1136"/>
          <p:cNvSpPr>
            <a:spLocks/>
          </p:cNvSpPr>
          <p:nvPr/>
        </p:nvSpPr>
        <p:spPr bwMode="auto">
          <a:xfrm>
            <a:off x="2778125" y="3173414"/>
            <a:ext cx="762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0"/>
              </a:cxn>
              <a:cxn ang="0">
                <a:pos x="121" y="0"/>
              </a:cxn>
            </a:cxnLst>
            <a:rect l="0" t="0" r="r" b="b"/>
            <a:pathLst>
              <a:path w="121">
                <a:moveTo>
                  <a:pt x="0" y="0"/>
                </a:moveTo>
                <a:lnTo>
                  <a:pt x="120" y="0"/>
                </a:lnTo>
                <a:lnTo>
                  <a:pt x="121" y="0"/>
                </a:lnTo>
              </a:path>
            </a:pathLst>
          </a:custGeom>
          <a:noFill/>
          <a:ln w="635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73" name="Freeform 1137"/>
          <p:cNvSpPr>
            <a:spLocks/>
          </p:cNvSpPr>
          <p:nvPr/>
        </p:nvSpPr>
        <p:spPr bwMode="auto">
          <a:xfrm>
            <a:off x="2778125" y="2624139"/>
            <a:ext cx="762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0"/>
              </a:cxn>
              <a:cxn ang="0">
                <a:pos x="121" y="0"/>
              </a:cxn>
            </a:cxnLst>
            <a:rect l="0" t="0" r="r" b="b"/>
            <a:pathLst>
              <a:path w="121">
                <a:moveTo>
                  <a:pt x="0" y="0"/>
                </a:moveTo>
                <a:lnTo>
                  <a:pt x="120" y="0"/>
                </a:lnTo>
                <a:lnTo>
                  <a:pt x="121" y="0"/>
                </a:lnTo>
              </a:path>
            </a:pathLst>
          </a:custGeom>
          <a:noFill/>
          <a:ln w="635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74" name="Freeform 1138"/>
          <p:cNvSpPr>
            <a:spLocks/>
          </p:cNvSpPr>
          <p:nvPr/>
        </p:nvSpPr>
        <p:spPr bwMode="auto">
          <a:xfrm>
            <a:off x="2778125" y="2076450"/>
            <a:ext cx="762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" y="0"/>
              </a:cxn>
              <a:cxn ang="0">
                <a:pos x="121" y="0"/>
              </a:cxn>
            </a:cxnLst>
            <a:rect l="0" t="0" r="r" b="b"/>
            <a:pathLst>
              <a:path w="121">
                <a:moveTo>
                  <a:pt x="0" y="0"/>
                </a:moveTo>
                <a:lnTo>
                  <a:pt x="120" y="0"/>
                </a:lnTo>
                <a:lnTo>
                  <a:pt x="121" y="0"/>
                </a:lnTo>
              </a:path>
            </a:pathLst>
          </a:custGeom>
          <a:noFill/>
          <a:ln w="635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75" name="Freeform 1139"/>
          <p:cNvSpPr>
            <a:spLocks/>
          </p:cNvSpPr>
          <p:nvPr/>
        </p:nvSpPr>
        <p:spPr bwMode="auto">
          <a:xfrm>
            <a:off x="2854325" y="4819650"/>
            <a:ext cx="1588" cy="76200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"/>
              </a:cxn>
              <a:cxn ang="0">
                <a:pos x="0" y="0"/>
              </a:cxn>
            </a:cxnLst>
            <a:rect l="0" t="0" r="r" b="b"/>
            <a:pathLst>
              <a:path h="121">
                <a:moveTo>
                  <a:pt x="0" y="121"/>
                </a:move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76" name="Freeform 1140"/>
          <p:cNvSpPr>
            <a:spLocks/>
          </p:cNvSpPr>
          <p:nvPr/>
        </p:nvSpPr>
        <p:spPr bwMode="auto">
          <a:xfrm>
            <a:off x="3540125" y="4819650"/>
            <a:ext cx="1588" cy="76200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"/>
              </a:cxn>
              <a:cxn ang="0">
                <a:pos x="0" y="0"/>
              </a:cxn>
            </a:cxnLst>
            <a:rect l="0" t="0" r="r" b="b"/>
            <a:pathLst>
              <a:path h="121">
                <a:moveTo>
                  <a:pt x="0" y="121"/>
                </a:move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77" name="Freeform 1141"/>
          <p:cNvSpPr>
            <a:spLocks/>
          </p:cNvSpPr>
          <p:nvPr/>
        </p:nvSpPr>
        <p:spPr bwMode="auto">
          <a:xfrm>
            <a:off x="4225925" y="4819650"/>
            <a:ext cx="1588" cy="76200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"/>
              </a:cxn>
              <a:cxn ang="0">
                <a:pos x="0" y="0"/>
              </a:cxn>
            </a:cxnLst>
            <a:rect l="0" t="0" r="r" b="b"/>
            <a:pathLst>
              <a:path h="121">
                <a:moveTo>
                  <a:pt x="0" y="121"/>
                </a:move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78" name="Freeform 1142"/>
          <p:cNvSpPr>
            <a:spLocks/>
          </p:cNvSpPr>
          <p:nvPr/>
        </p:nvSpPr>
        <p:spPr bwMode="auto">
          <a:xfrm>
            <a:off x="4911725" y="4819650"/>
            <a:ext cx="1588" cy="76200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"/>
              </a:cxn>
              <a:cxn ang="0">
                <a:pos x="0" y="0"/>
              </a:cxn>
            </a:cxnLst>
            <a:rect l="0" t="0" r="r" b="b"/>
            <a:pathLst>
              <a:path h="121">
                <a:moveTo>
                  <a:pt x="0" y="121"/>
                </a:move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79" name="Freeform 1143"/>
          <p:cNvSpPr>
            <a:spLocks/>
          </p:cNvSpPr>
          <p:nvPr/>
        </p:nvSpPr>
        <p:spPr bwMode="auto">
          <a:xfrm>
            <a:off x="5597525" y="4819650"/>
            <a:ext cx="1588" cy="76200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"/>
              </a:cxn>
              <a:cxn ang="0">
                <a:pos x="0" y="0"/>
              </a:cxn>
            </a:cxnLst>
            <a:rect l="0" t="0" r="r" b="b"/>
            <a:pathLst>
              <a:path h="121">
                <a:moveTo>
                  <a:pt x="0" y="121"/>
                </a:move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80" name="Freeform 1144"/>
          <p:cNvSpPr>
            <a:spLocks/>
          </p:cNvSpPr>
          <p:nvPr/>
        </p:nvSpPr>
        <p:spPr bwMode="auto">
          <a:xfrm>
            <a:off x="2854325" y="2076450"/>
            <a:ext cx="1588" cy="2743200"/>
          </a:xfrm>
          <a:custGeom>
            <a:avLst/>
            <a:gdLst/>
            <a:ahLst/>
            <a:cxnLst>
              <a:cxn ang="0">
                <a:pos x="0" y="4321"/>
              </a:cxn>
              <a:cxn ang="0">
                <a:pos x="0" y="1"/>
              </a:cxn>
              <a:cxn ang="0">
                <a:pos x="0" y="0"/>
              </a:cxn>
            </a:cxnLst>
            <a:rect l="0" t="0" r="r" b="b"/>
            <a:pathLst>
              <a:path h="4321">
                <a:moveTo>
                  <a:pt x="0" y="4321"/>
                </a:move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dist="381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81" name="Freeform 1145"/>
          <p:cNvSpPr>
            <a:spLocks/>
          </p:cNvSpPr>
          <p:nvPr/>
        </p:nvSpPr>
        <p:spPr bwMode="auto">
          <a:xfrm>
            <a:off x="2854325" y="4819650"/>
            <a:ext cx="27447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0" y="0"/>
              </a:cxn>
              <a:cxn ang="0">
                <a:pos x="4321" y="0"/>
              </a:cxn>
            </a:cxnLst>
            <a:rect l="0" t="0" r="r" b="b"/>
            <a:pathLst>
              <a:path w="4321">
                <a:moveTo>
                  <a:pt x="0" y="0"/>
                </a:moveTo>
                <a:lnTo>
                  <a:pt x="4320" y="0"/>
                </a:lnTo>
                <a:lnTo>
                  <a:pt x="4321" y="0"/>
                </a:lnTo>
              </a:path>
            </a:pathLst>
          </a:custGeom>
          <a:solidFill>
            <a:srgbClr val="FFFF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dist="381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82" name="Freeform 1146"/>
          <p:cNvSpPr>
            <a:spLocks/>
          </p:cNvSpPr>
          <p:nvPr/>
        </p:nvSpPr>
        <p:spPr bwMode="auto">
          <a:xfrm>
            <a:off x="2854325" y="4270375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83" name="Freeform 1147"/>
          <p:cNvSpPr>
            <a:spLocks/>
          </p:cNvSpPr>
          <p:nvPr/>
        </p:nvSpPr>
        <p:spPr bwMode="auto">
          <a:xfrm>
            <a:off x="2808289" y="4270375"/>
            <a:ext cx="920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5" y="0"/>
              </a:cxn>
            </a:cxnLst>
            <a:rect l="0" t="0" r="r" b="b"/>
            <a:pathLst>
              <a:path w="145">
                <a:moveTo>
                  <a:pt x="0" y="0"/>
                </a:moveTo>
                <a:lnTo>
                  <a:pt x="144" y="0"/>
                </a:lnTo>
                <a:lnTo>
                  <a:pt x="145" y="0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84" name="Freeform 1148"/>
          <p:cNvSpPr>
            <a:spLocks/>
          </p:cNvSpPr>
          <p:nvPr/>
        </p:nvSpPr>
        <p:spPr bwMode="auto">
          <a:xfrm>
            <a:off x="3082925" y="3440114"/>
            <a:ext cx="1588" cy="407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2"/>
              </a:cxn>
              <a:cxn ang="0">
                <a:pos x="0" y="643"/>
              </a:cxn>
            </a:cxnLst>
            <a:rect l="0" t="0" r="r" b="b"/>
            <a:pathLst>
              <a:path h="643">
                <a:moveTo>
                  <a:pt x="0" y="0"/>
                </a:moveTo>
                <a:lnTo>
                  <a:pt x="0" y="642"/>
                </a:lnTo>
                <a:lnTo>
                  <a:pt x="0" y="643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85" name="Freeform 1149"/>
          <p:cNvSpPr>
            <a:spLocks/>
          </p:cNvSpPr>
          <p:nvPr/>
        </p:nvSpPr>
        <p:spPr bwMode="auto">
          <a:xfrm>
            <a:off x="3036889" y="3440114"/>
            <a:ext cx="920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5" y="0"/>
              </a:cxn>
            </a:cxnLst>
            <a:rect l="0" t="0" r="r" b="b"/>
            <a:pathLst>
              <a:path w="145">
                <a:moveTo>
                  <a:pt x="0" y="0"/>
                </a:moveTo>
                <a:lnTo>
                  <a:pt x="144" y="0"/>
                </a:lnTo>
                <a:lnTo>
                  <a:pt x="145" y="0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86" name="Freeform 1150"/>
          <p:cNvSpPr>
            <a:spLocks/>
          </p:cNvSpPr>
          <p:nvPr/>
        </p:nvSpPr>
        <p:spPr bwMode="auto">
          <a:xfrm>
            <a:off x="3540125" y="2581276"/>
            <a:ext cx="1588" cy="930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65"/>
              </a:cxn>
              <a:cxn ang="0">
                <a:pos x="0" y="1466"/>
              </a:cxn>
            </a:cxnLst>
            <a:rect l="0" t="0" r="r" b="b"/>
            <a:pathLst>
              <a:path h="1466">
                <a:moveTo>
                  <a:pt x="0" y="0"/>
                </a:moveTo>
                <a:lnTo>
                  <a:pt x="0" y="1465"/>
                </a:lnTo>
                <a:lnTo>
                  <a:pt x="0" y="1466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87" name="Freeform 1151"/>
          <p:cNvSpPr>
            <a:spLocks/>
          </p:cNvSpPr>
          <p:nvPr/>
        </p:nvSpPr>
        <p:spPr bwMode="auto">
          <a:xfrm>
            <a:off x="3494089" y="2581275"/>
            <a:ext cx="920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5" y="0"/>
              </a:cxn>
            </a:cxnLst>
            <a:rect l="0" t="0" r="r" b="b"/>
            <a:pathLst>
              <a:path w="145">
                <a:moveTo>
                  <a:pt x="0" y="0"/>
                </a:moveTo>
                <a:lnTo>
                  <a:pt x="144" y="0"/>
                </a:lnTo>
                <a:lnTo>
                  <a:pt x="145" y="0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88" name="Freeform 1152"/>
          <p:cNvSpPr>
            <a:spLocks/>
          </p:cNvSpPr>
          <p:nvPr/>
        </p:nvSpPr>
        <p:spPr bwMode="auto">
          <a:xfrm>
            <a:off x="5597525" y="2198688"/>
            <a:ext cx="1588" cy="1250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69"/>
              </a:cxn>
              <a:cxn ang="0">
                <a:pos x="0" y="1970"/>
              </a:cxn>
            </a:cxnLst>
            <a:rect l="0" t="0" r="r" b="b"/>
            <a:pathLst>
              <a:path h="1970">
                <a:moveTo>
                  <a:pt x="0" y="0"/>
                </a:moveTo>
                <a:lnTo>
                  <a:pt x="0" y="1969"/>
                </a:lnTo>
                <a:lnTo>
                  <a:pt x="0" y="1970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89" name="Freeform 1153"/>
          <p:cNvSpPr>
            <a:spLocks/>
          </p:cNvSpPr>
          <p:nvPr/>
        </p:nvSpPr>
        <p:spPr bwMode="auto">
          <a:xfrm>
            <a:off x="5551489" y="2198689"/>
            <a:ext cx="920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5" y="0"/>
              </a:cxn>
            </a:cxnLst>
            <a:rect l="0" t="0" r="r" b="b"/>
            <a:pathLst>
              <a:path w="145">
                <a:moveTo>
                  <a:pt x="0" y="0"/>
                </a:moveTo>
                <a:lnTo>
                  <a:pt x="144" y="0"/>
                </a:lnTo>
                <a:lnTo>
                  <a:pt x="145" y="0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90" name="Freeform 1154"/>
          <p:cNvSpPr>
            <a:spLocks/>
          </p:cNvSpPr>
          <p:nvPr/>
        </p:nvSpPr>
        <p:spPr bwMode="auto">
          <a:xfrm>
            <a:off x="2854325" y="4270375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1270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91" name="Freeform 1155"/>
          <p:cNvSpPr>
            <a:spLocks/>
          </p:cNvSpPr>
          <p:nvPr/>
        </p:nvSpPr>
        <p:spPr bwMode="auto">
          <a:xfrm>
            <a:off x="2808289" y="4270375"/>
            <a:ext cx="920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5" y="0"/>
              </a:cxn>
            </a:cxnLst>
            <a:rect l="0" t="0" r="r" b="b"/>
            <a:pathLst>
              <a:path w="145">
                <a:moveTo>
                  <a:pt x="0" y="0"/>
                </a:moveTo>
                <a:lnTo>
                  <a:pt x="144" y="0"/>
                </a:lnTo>
                <a:lnTo>
                  <a:pt x="145" y="0"/>
                </a:lnTo>
              </a:path>
            </a:pathLst>
          </a:custGeom>
          <a:noFill/>
          <a:ln w="1270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92" name="Freeform 1156"/>
          <p:cNvSpPr>
            <a:spLocks/>
          </p:cNvSpPr>
          <p:nvPr/>
        </p:nvSpPr>
        <p:spPr bwMode="auto">
          <a:xfrm>
            <a:off x="2990850" y="3748089"/>
            <a:ext cx="1588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54"/>
              </a:cxn>
              <a:cxn ang="0">
                <a:pos x="0" y="455"/>
              </a:cxn>
            </a:cxnLst>
            <a:rect l="0" t="0" r="r" b="b"/>
            <a:pathLst>
              <a:path h="455">
                <a:moveTo>
                  <a:pt x="0" y="0"/>
                </a:moveTo>
                <a:lnTo>
                  <a:pt x="0" y="454"/>
                </a:lnTo>
                <a:lnTo>
                  <a:pt x="0" y="455"/>
                </a:lnTo>
              </a:path>
            </a:pathLst>
          </a:custGeom>
          <a:noFill/>
          <a:ln w="1270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93" name="Freeform 1157"/>
          <p:cNvSpPr>
            <a:spLocks/>
          </p:cNvSpPr>
          <p:nvPr/>
        </p:nvSpPr>
        <p:spPr bwMode="auto">
          <a:xfrm>
            <a:off x="2946400" y="3748089"/>
            <a:ext cx="904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5" y="0"/>
              </a:cxn>
            </a:cxnLst>
            <a:rect l="0" t="0" r="r" b="b"/>
            <a:pathLst>
              <a:path w="145">
                <a:moveTo>
                  <a:pt x="0" y="0"/>
                </a:moveTo>
                <a:lnTo>
                  <a:pt x="144" y="0"/>
                </a:lnTo>
                <a:lnTo>
                  <a:pt x="145" y="0"/>
                </a:lnTo>
              </a:path>
            </a:pathLst>
          </a:custGeom>
          <a:noFill/>
          <a:ln w="1270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94" name="Freeform 1158"/>
          <p:cNvSpPr>
            <a:spLocks/>
          </p:cNvSpPr>
          <p:nvPr/>
        </p:nvSpPr>
        <p:spPr bwMode="auto">
          <a:xfrm>
            <a:off x="3448050" y="3889375"/>
            <a:ext cx="1588" cy="331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1"/>
              </a:cxn>
              <a:cxn ang="0">
                <a:pos x="0" y="522"/>
              </a:cxn>
            </a:cxnLst>
            <a:rect l="0" t="0" r="r" b="b"/>
            <a:pathLst>
              <a:path h="522">
                <a:moveTo>
                  <a:pt x="0" y="0"/>
                </a:moveTo>
                <a:lnTo>
                  <a:pt x="0" y="521"/>
                </a:lnTo>
                <a:lnTo>
                  <a:pt x="0" y="522"/>
                </a:lnTo>
              </a:path>
            </a:pathLst>
          </a:custGeom>
          <a:noFill/>
          <a:ln w="1270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95" name="Freeform 1159"/>
          <p:cNvSpPr>
            <a:spLocks/>
          </p:cNvSpPr>
          <p:nvPr/>
        </p:nvSpPr>
        <p:spPr bwMode="auto">
          <a:xfrm>
            <a:off x="3403600" y="3889375"/>
            <a:ext cx="904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5" y="0"/>
              </a:cxn>
            </a:cxnLst>
            <a:rect l="0" t="0" r="r" b="b"/>
            <a:pathLst>
              <a:path w="145">
                <a:moveTo>
                  <a:pt x="0" y="0"/>
                </a:moveTo>
                <a:lnTo>
                  <a:pt x="144" y="0"/>
                </a:lnTo>
                <a:lnTo>
                  <a:pt x="145" y="0"/>
                </a:lnTo>
              </a:path>
            </a:pathLst>
          </a:custGeom>
          <a:noFill/>
          <a:ln w="1270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96" name="Freeform 1160"/>
          <p:cNvSpPr>
            <a:spLocks/>
          </p:cNvSpPr>
          <p:nvPr/>
        </p:nvSpPr>
        <p:spPr bwMode="auto">
          <a:xfrm>
            <a:off x="5505450" y="4167188"/>
            <a:ext cx="1588" cy="190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0"/>
              </a:cxn>
              <a:cxn ang="0">
                <a:pos x="0" y="301"/>
              </a:cxn>
            </a:cxnLst>
            <a:rect l="0" t="0" r="r" b="b"/>
            <a:pathLst>
              <a:path h="301">
                <a:moveTo>
                  <a:pt x="0" y="0"/>
                </a:moveTo>
                <a:lnTo>
                  <a:pt x="0" y="300"/>
                </a:lnTo>
                <a:lnTo>
                  <a:pt x="0" y="301"/>
                </a:lnTo>
              </a:path>
            </a:pathLst>
          </a:custGeom>
          <a:noFill/>
          <a:ln w="1270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97" name="Freeform 1161"/>
          <p:cNvSpPr>
            <a:spLocks/>
          </p:cNvSpPr>
          <p:nvPr/>
        </p:nvSpPr>
        <p:spPr bwMode="auto">
          <a:xfrm>
            <a:off x="5461000" y="4167189"/>
            <a:ext cx="904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5" y="0"/>
              </a:cxn>
            </a:cxnLst>
            <a:rect l="0" t="0" r="r" b="b"/>
            <a:pathLst>
              <a:path w="145">
                <a:moveTo>
                  <a:pt x="0" y="0"/>
                </a:moveTo>
                <a:lnTo>
                  <a:pt x="144" y="0"/>
                </a:lnTo>
                <a:lnTo>
                  <a:pt x="145" y="0"/>
                </a:lnTo>
              </a:path>
            </a:pathLst>
          </a:custGeom>
          <a:noFill/>
          <a:ln w="1270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98" name="Freeform 1162"/>
          <p:cNvSpPr>
            <a:spLocks/>
          </p:cNvSpPr>
          <p:nvPr/>
        </p:nvSpPr>
        <p:spPr bwMode="auto">
          <a:xfrm>
            <a:off x="2854325" y="4270375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1270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899" name="Freeform 1163"/>
          <p:cNvSpPr>
            <a:spLocks/>
          </p:cNvSpPr>
          <p:nvPr/>
        </p:nvSpPr>
        <p:spPr bwMode="auto">
          <a:xfrm>
            <a:off x="2808289" y="4270375"/>
            <a:ext cx="920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5" y="0"/>
              </a:cxn>
            </a:cxnLst>
            <a:rect l="0" t="0" r="r" b="b"/>
            <a:pathLst>
              <a:path w="145">
                <a:moveTo>
                  <a:pt x="0" y="0"/>
                </a:moveTo>
                <a:lnTo>
                  <a:pt x="144" y="0"/>
                </a:lnTo>
                <a:lnTo>
                  <a:pt x="145" y="0"/>
                </a:lnTo>
              </a:path>
            </a:pathLst>
          </a:custGeom>
          <a:noFill/>
          <a:ln w="1270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06" name="Freeform 1170"/>
          <p:cNvSpPr>
            <a:spLocks/>
          </p:cNvSpPr>
          <p:nvPr/>
        </p:nvSpPr>
        <p:spPr bwMode="auto">
          <a:xfrm>
            <a:off x="2854325" y="4270375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07" name="Freeform 1171"/>
          <p:cNvSpPr>
            <a:spLocks/>
          </p:cNvSpPr>
          <p:nvPr/>
        </p:nvSpPr>
        <p:spPr bwMode="auto">
          <a:xfrm>
            <a:off x="2808289" y="4270375"/>
            <a:ext cx="920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5" y="0"/>
              </a:cxn>
            </a:cxnLst>
            <a:rect l="0" t="0" r="r" b="b"/>
            <a:pathLst>
              <a:path w="145">
                <a:moveTo>
                  <a:pt x="0" y="0"/>
                </a:moveTo>
                <a:lnTo>
                  <a:pt x="144" y="0"/>
                </a:lnTo>
                <a:lnTo>
                  <a:pt x="145" y="0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08" name="Freeform 1172"/>
          <p:cNvSpPr>
            <a:spLocks/>
          </p:cNvSpPr>
          <p:nvPr/>
        </p:nvSpPr>
        <p:spPr bwMode="auto">
          <a:xfrm>
            <a:off x="3082925" y="3846514"/>
            <a:ext cx="1588" cy="295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63"/>
              </a:cxn>
              <a:cxn ang="0">
                <a:pos x="0" y="464"/>
              </a:cxn>
            </a:cxnLst>
            <a:rect l="0" t="0" r="r" b="b"/>
            <a:pathLst>
              <a:path h="464">
                <a:moveTo>
                  <a:pt x="0" y="0"/>
                </a:moveTo>
                <a:lnTo>
                  <a:pt x="0" y="463"/>
                </a:lnTo>
                <a:lnTo>
                  <a:pt x="0" y="464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09" name="Freeform 1173"/>
          <p:cNvSpPr>
            <a:spLocks/>
          </p:cNvSpPr>
          <p:nvPr/>
        </p:nvSpPr>
        <p:spPr bwMode="auto">
          <a:xfrm>
            <a:off x="3036889" y="4141789"/>
            <a:ext cx="920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5" y="0"/>
              </a:cxn>
            </a:cxnLst>
            <a:rect l="0" t="0" r="r" b="b"/>
            <a:pathLst>
              <a:path w="145">
                <a:moveTo>
                  <a:pt x="0" y="0"/>
                </a:moveTo>
                <a:lnTo>
                  <a:pt x="144" y="0"/>
                </a:lnTo>
                <a:lnTo>
                  <a:pt x="145" y="0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10" name="Freeform 1174"/>
          <p:cNvSpPr>
            <a:spLocks/>
          </p:cNvSpPr>
          <p:nvPr/>
        </p:nvSpPr>
        <p:spPr bwMode="auto">
          <a:xfrm>
            <a:off x="3540125" y="3511551"/>
            <a:ext cx="1588" cy="512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07"/>
              </a:cxn>
              <a:cxn ang="0">
                <a:pos x="0" y="808"/>
              </a:cxn>
            </a:cxnLst>
            <a:rect l="0" t="0" r="r" b="b"/>
            <a:pathLst>
              <a:path h="808">
                <a:moveTo>
                  <a:pt x="0" y="0"/>
                </a:moveTo>
                <a:lnTo>
                  <a:pt x="0" y="807"/>
                </a:lnTo>
                <a:lnTo>
                  <a:pt x="0" y="808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11" name="Freeform 1175"/>
          <p:cNvSpPr>
            <a:spLocks/>
          </p:cNvSpPr>
          <p:nvPr/>
        </p:nvSpPr>
        <p:spPr bwMode="auto">
          <a:xfrm>
            <a:off x="3494089" y="4024314"/>
            <a:ext cx="920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5" y="0"/>
              </a:cxn>
            </a:cxnLst>
            <a:rect l="0" t="0" r="r" b="b"/>
            <a:pathLst>
              <a:path w="145">
                <a:moveTo>
                  <a:pt x="0" y="0"/>
                </a:moveTo>
                <a:lnTo>
                  <a:pt x="144" y="0"/>
                </a:lnTo>
                <a:lnTo>
                  <a:pt x="145" y="0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12" name="Freeform 1176"/>
          <p:cNvSpPr>
            <a:spLocks/>
          </p:cNvSpPr>
          <p:nvPr/>
        </p:nvSpPr>
        <p:spPr bwMode="auto">
          <a:xfrm>
            <a:off x="5597525" y="3449639"/>
            <a:ext cx="1588" cy="650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24"/>
              </a:cxn>
              <a:cxn ang="0">
                <a:pos x="0" y="1025"/>
              </a:cxn>
            </a:cxnLst>
            <a:rect l="0" t="0" r="r" b="b"/>
            <a:pathLst>
              <a:path h="1025">
                <a:moveTo>
                  <a:pt x="0" y="0"/>
                </a:moveTo>
                <a:lnTo>
                  <a:pt x="0" y="1024"/>
                </a:lnTo>
                <a:lnTo>
                  <a:pt x="0" y="1025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13" name="Freeform 1177"/>
          <p:cNvSpPr>
            <a:spLocks/>
          </p:cNvSpPr>
          <p:nvPr/>
        </p:nvSpPr>
        <p:spPr bwMode="auto">
          <a:xfrm>
            <a:off x="5551489" y="4100514"/>
            <a:ext cx="920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5" y="0"/>
              </a:cxn>
            </a:cxnLst>
            <a:rect l="0" t="0" r="r" b="b"/>
            <a:pathLst>
              <a:path w="145">
                <a:moveTo>
                  <a:pt x="0" y="0"/>
                </a:moveTo>
                <a:lnTo>
                  <a:pt x="144" y="0"/>
                </a:lnTo>
                <a:lnTo>
                  <a:pt x="145" y="0"/>
                </a:lnTo>
              </a:path>
            </a:pathLst>
          </a:custGeom>
          <a:noFill/>
          <a:ln w="1270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14" name="Freeform 1178"/>
          <p:cNvSpPr>
            <a:spLocks/>
          </p:cNvSpPr>
          <p:nvPr/>
        </p:nvSpPr>
        <p:spPr bwMode="auto">
          <a:xfrm>
            <a:off x="2854325" y="4270375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1270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15" name="Freeform 1179"/>
          <p:cNvSpPr>
            <a:spLocks/>
          </p:cNvSpPr>
          <p:nvPr/>
        </p:nvSpPr>
        <p:spPr bwMode="auto">
          <a:xfrm>
            <a:off x="2808289" y="4270375"/>
            <a:ext cx="920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5" y="0"/>
              </a:cxn>
            </a:cxnLst>
            <a:rect l="0" t="0" r="r" b="b"/>
            <a:pathLst>
              <a:path w="145">
                <a:moveTo>
                  <a:pt x="0" y="0"/>
                </a:moveTo>
                <a:lnTo>
                  <a:pt x="144" y="0"/>
                </a:lnTo>
                <a:lnTo>
                  <a:pt x="145" y="0"/>
                </a:lnTo>
              </a:path>
            </a:pathLst>
          </a:custGeom>
          <a:noFill/>
          <a:ln w="1270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16" name="Freeform 1180"/>
          <p:cNvSpPr>
            <a:spLocks/>
          </p:cNvSpPr>
          <p:nvPr/>
        </p:nvSpPr>
        <p:spPr bwMode="auto">
          <a:xfrm>
            <a:off x="2990850" y="4037013"/>
            <a:ext cx="1588" cy="171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8"/>
              </a:cxn>
              <a:cxn ang="0">
                <a:pos x="0" y="269"/>
              </a:cxn>
            </a:cxnLst>
            <a:rect l="0" t="0" r="r" b="b"/>
            <a:pathLst>
              <a:path h="269">
                <a:moveTo>
                  <a:pt x="0" y="0"/>
                </a:moveTo>
                <a:lnTo>
                  <a:pt x="0" y="268"/>
                </a:lnTo>
                <a:lnTo>
                  <a:pt x="0" y="269"/>
                </a:lnTo>
              </a:path>
            </a:pathLst>
          </a:custGeom>
          <a:noFill/>
          <a:ln w="1270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17" name="Freeform 1181"/>
          <p:cNvSpPr>
            <a:spLocks/>
          </p:cNvSpPr>
          <p:nvPr/>
        </p:nvSpPr>
        <p:spPr bwMode="auto">
          <a:xfrm>
            <a:off x="2946400" y="4206875"/>
            <a:ext cx="904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5" y="0"/>
              </a:cxn>
            </a:cxnLst>
            <a:rect l="0" t="0" r="r" b="b"/>
            <a:pathLst>
              <a:path w="145">
                <a:moveTo>
                  <a:pt x="0" y="0"/>
                </a:moveTo>
                <a:lnTo>
                  <a:pt x="144" y="0"/>
                </a:lnTo>
                <a:lnTo>
                  <a:pt x="145" y="0"/>
                </a:lnTo>
              </a:path>
            </a:pathLst>
          </a:custGeom>
          <a:noFill/>
          <a:ln w="1270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18" name="Freeform 1182"/>
          <p:cNvSpPr>
            <a:spLocks/>
          </p:cNvSpPr>
          <p:nvPr/>
        </p:nvSpPr>
        <p:spPr bwMode="auto">
          <a:xfrm>
            <a:off x="3448050" y="4221164"/>
            <a:ext cx="1588" cy="301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75"/>
              </a:cxn>
              <a:cxn ang="0">
                <a:pos x="0" y="476"/>
              </a:cxn>
            </a:cxnLst>
            <a:rect l="0" t="0" r="r" b="b"/>
            <a:pathLst>
              <a:path h="476">
                <a:moveTo>
                  <a:pt x="0" y="0"/>
                </a:moveTo>
                <a:lnTo>
                  <a:pt x="0" y="475"/>
                </a:lnTo>
                <a:lnTo>
                  <a:pt x="0" y="476"/>
                </a:lnTo>
              </a:path>
            </a:pathLst>
          </a:custGeom>
          <a:noFill/>
          <a:ln w="1270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19" name="Freeform 1183"/>
          <p:cNvSpPr>
            <a:spLocks/>
          </p:cNvSpPr>
          <p:nvPr/>
        </p:nvSpPr>
        <p:spPr bwMode="auto">
          <a:xfrm>
            <a:off x="3403600" y="4522789"/>
            <a:ext cx="904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5" y="0"/>
              </a:cxn>
            </a:cxnLst>
            <a:rect l="0" t="0" r="r" b="b"/>
            <a:pathLst>
              <a:path w="145">
                <a:moveTo>
                  <a:pt x="0" y="0"/>
                </a:moveTo>
                <a:lnTo>
                  <a:pt x="144" y="0"/>
                </a:lnTo>
                <a:lnTo>
                  <a:pt x="145" y="0"/>
                </a:lnTo>
              </a:path>
            </a:pathLst>
          </a:custGeom>
          <a:noFill/>
          <a:ln w="1270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20" name="Freeform 1184"/>
          <p:cNvSpPr>
            <a:spLocks/>
          </p:cNvSpPr>
          <p:nvPr/>
        </p:nvSpPr>
        <p:spPr bwMode="auto">
          <a:xfrm>
            <a:off x="5505450" y="4357689"/>
            <a:ext cx="1588" cy="249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92"/>
              </a:cxn>
              <a:cxn ang="0">
                <a:pos x="0" y="393"/>
              </a:cxn>
            </a:cxnLst>
            <a:rect l="0" t="0" r="r" b="b"/>
            <a:pathLst>
              <a:path h="393">
                <a:moveTo>
                  <a:pt x="0" y="0"/>
                </a:moveTo>
                <a:lnTo>
                  <a:pt x="0" y="392"/>
                </a:lnTo>
                <a:lnTo>
                  <a:pt x="0" y="393"/>
                </a:lnTo>
              </a:path>
            </a:pathLst>
          </a:custGeom>
          <a:noFill/>
          <a:ln w="1270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21" name="Freeform 1185"/>
          <p:cNvSpPr>
            <a:spLocks/>
          </p:cNvSpPr>
          <p:nvPr/>
        </p:nvSpPr>
        <p:spPr bwMode="auto">
          <a:xfrm>
            <a:off x="5461000" y="4606925"/>
            <a:ext cx="904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5" y="0"/>
              </a:cxn>
            </a:cxnLst>
            <a:rect l="0" t="0" r="r" b="b"/>
            <a:pathLst>
              <a:path w="145">
                <a:moveTo>
                  <a:pt x="0" y="0"/>
                </a:moveTo>
                <a:lnTo>
                  <a:pt x="144" y="0"/>
                </a:lnTo>
                <a:lnTo>
                  <a:pt x="145" y="0"/>
                </a:lnTo>
              </a:path>
            </a:pathLst>
          </a:custGeom>
          <a:noFill/>
          <a:ln w="1270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22" name="Freeform 1186"/>
          <p:cNvSpPr>
            <a:spLocks/>
          </p:cNvSpPr>
          <p:nvPr/>
        </p:nvSpPr>
        <p:spPr bwMode="auto">
          <a:xfrm>
            <a:off x="2854325" y="4270375"/>
            <a:ext cx="158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1270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23" name="Freeform 1187"/>
          <p:cNvSpPr>
            <a:spLocks/>
          </p:cNvSpPr>
          <p:nvPr/>
        </p:nvSpPr>
        <p:spPr bwMode="auto">
          <a:xfrm>
            <a:off x="2808289" y="4270375"/>
            <a:ext cx="920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5" y="0"/>
              </a:cxn>
            </a:cxnLst>
            <a:rect l="0" t="0" r="r" b="b"/>
            <a:pathLst>
              <a:path w="145">
                <a:moveTo>
                  <a:pt x="0" y="0"/>
                </a:moveTo>
                <a:lnTo>
                  <a:pt x="144" y="0"/>
                </a:lnTo>
                <a:lnTo>
                  <a:pt x="145" y="0"/>
                </a:lnTo>
              </a:path>
            </a:pathLst>
          </a:custGeom>
          <a:noFill/>
          <a:ln w="1270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24" name="Freeform 1188"/>
          <p:cNvSpPr>
            <a:spLocks/>
          </p:cNvSpPr>
          <p:nvPr/>
        </p:nvSpPr>
        <p:spPr bwMode="auto">
          <a:xfrm>
            <a:off x="3036889" y="4381500"/>
            <a:ext cx="1587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9"/>
              </a:cxn>
              <a:cxn ang="0">
                <a:pos x="0" y="40"/>
              </a:cxn>
            </a:cxnLst>
            <a:rect l="0" t="0" r="r" b="b"/>
            <a:pathLst>
              <a:path h="40">
                <a:moveTo>
                  <a:pt x="0" y="0"/>
                </a:moveTo>
                <a:lnTo>
                  <a:pt x="0" y="39"/>
                </a:lnTo>
                <a:lnTo>
                  <a:pt x="0" y="40"/>
                </a:lnTo>
              </a:path>
            </a:pathLst>
          </a:custGeom>
          <a:noFill/>
          <a:ln w="1270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30" name="Freeform 1194"/>
          <p:cNvSpPr>
            <a:spLocks/>
          </p:cNvSpPr>
          <p:nvPr/>
        </p:nvSpPr>
        <p:spPr bwMode="auto">
          <a:xfrm>
            <a:off x="2841625" y="3833813"/>
            <a:ext cx="254000" cy="449262"/>
          </a:xfrm>
          <a:custGeom>
            <a:avLst/>
            <a:gdLst/>
            <a:ahLst/>
            <a:cxnLst>
              <a:cxn ang="0">
                <a:pos x="48" y="849"/>
              </a:cxn>
              <a:cxn ang="0">
                <a:pos x="0" y="849"/>
              </a:cxn>
              <a:cxn ang="0">
                <a:pos x="0" y="801"/>
              </a:cxn>
              <a:cxn ang="0">
                <a:pos x="432" y="0"/>
              </a:cxn>
              <a:cxn ang="0">
                <a:pos x="480" y="0"/>
              </a:cxn>
              <a:cxn ang="0">
                <a:pos x="480" y="48"/>
              </a:cxn>
              <a:cxn ang="0">
                <a:pos x="48" y="849"/>
              </a:cxn>
            </a:cxnLst>
            <a:rect l="0" t="0" r="r" b="b"/>
            <a:pathLst>
              <a:path w="480" h="849">
                <a:moveTo>
                  <a:pt x="48" y="849"/>
                </a:moveTo>
                <a:lnTo>
                  <a:pt x="0" y="849"/>
                </a:lnTo>
                <a:lnTo>
                  <a:pt x="0" y="801"/>
                </a:lnTo>
                <a:lnTo>
                  <a:pt x="432" y="0"/>
                </a:lnTo>
                <a:lnTo>
                  <a:pt x="480" y="0"/>
                </a:lnTo>
                <a:lnTo>
                  <a:pt x="480" y="48"/>
                </a:lnTo>
                <a:lnTo>
                  <a:pt x="48" y="849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31" name="Freeform 1195"/>
          <p:cNvSpPr>
            <a:spLocks/>
          </p:cNvSpPr>
          <p:nvPr/>
        </p:nvSpPr>
        <p:spPr bwMode="auto">
          <a:xfrm>
            <a:off x="3070225" y="3498851"/>
            <a:ext cx="482600" cy="360363"/>
          </a:xfrm>
          <a:custGeom>
            <a:avLst/>
            <a:gdLst/>
            <a:ahLst/>
            <a:cxnLst>
              <a:cxn ang="0">
                <a:pos x="48" y="683"/>
              </a:cxn>
              <a:cxn ang="0">
                <a:pos x="0" y="683"/>
              </a:cxn>
              <a:cxn ang="0">
                <a:pos x="0" y="635"/>
              </a:cxn>
              <a:cxn ang="0">
                <a:pos x="864" y="0"/>
              </a:cxn>
              <a:cxn ang="0">
                <a:pos x="912" y="0"/>
              </a:cxn>
              <a:cxn ang="0">
                <a:pos x="912" y="48"/>
              </a:cxn>
              <a:cxn ang="0">
                <a:pos x="48" y="683"/>
              </a:cxn>
            </a:cxnLst>
            <a:rect l="0" t="0" r="r" b="b"/>
            <a:pathLst>
              <a:path w="912" h="683">
                <a:moveTo>
                  <a:pt x="48" y="683"/>
                </a:moveTo>
                <a:lnTo>
                  <a:pt x="0" y="683"/>
                </a:lnTo>
                <a:lnTo>
                  <a:pt x="0" y="635"/>
                </a:lnTo>
                <a:lnTo>
                  <a:pt x="864" y="0"/>
                </a:lnTo>
                <a:lnTo>
                  <a:pt x="912" y="0"/>
                </a:lnTo>
                <a:lnTo>
                  <a:pt x="912" y="48"/>
                </a:lnTo>
                <a:lnTo>
                  <a:pt x="48" y="683"/>
                </a:lnTo>
                <a:close/>
              </a:path>
            </a:pathLst>
          </a:custGeom>
          <a:solidFill>
            <a:srgbClr val="FF0000"/>
          </a:solidFill>
          <a:ln w="19050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32" name="Freeform 1196"/>
          <p:cNvSpPr>
            <a:spLocks/>
          </p:cNvSpPr>
          <p:nvPr/>
        </p:nvSpPr>
        <p:spPr bwMode="auto">
          <a:xfrm>
            <a:off x="3527425" y="3436938"/>
            <a:ext cx="2082800" cy="87312"/>
          </a:xfrm>
          <a:custGeom>
            <a:avLst/>
            <a:gdLst/>
            <a:ahLst/>
            <a:cxnLst>
              <a:cxn ang="0">
                <a:pos x="48" y="164"/>
              </a:cxn>
              <a:cxn ang="0">
                <a:pos x="0" y="164"/>
              </a:cxn>
              <a:cxn ang="0">
                <a:pos x="0" y="116"/>
              </a:cxn>
              <a:cxn ang="0">
                <a:pos x="3889" y="0"/>
              </a:cxn>
              <a:cxn ang="0">
                <a:pos x="3937" y="0"/>
              </a:cxn>
              <a:cxn ang="0">
                <a:pos x="3937" y="48"/>
              </a:cxn>
              <a:cxn ang="0">
                <a:pos x="48" y="164"/>
              </a:cxn>
            </a:cxnLst>
            <a:rect l="0" t="0" r="r" b="b"/>
            <a:pathLst>
              <a:path w="3937" h="164">
                <a:moveTo>
                  <a:pt x="48" y="164"/>
                </a:moveTo>
                <a:lnTo>
                  <a:pt x="0" y="164"/>
                </a:lnTo>
                <a:lnTo>
                  <a:pt x="0" y="116"/>
                </a:lnTo>
                <a:lnTo>
                  <a:pt x="3889" y="0"/>
                </a:lnTo>
                <a:lnTo>
                  <a:pt x="3937" y="0"/>
                </a:lnTo>
                <a:lnTo>
                  <a:pt x="3937" y="48"/>
                </a:lnTo>
                <a:lnTo>
                  <a:pt x="48" y="164"/>
                </a:lnTo>
                <a:close/>
              </a:path>
            </a:pathLst>
          </a:custGeom>
          <a:solidFill>
            <a:srgbClr val="FF0000"/>
          </a:solidFill>
          <a:ln w="19050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33" name="Freeform 1197"/>
          <p:cNvSpPr>
            <a:spLocks/>
          </p:cNvSpPr>
          <p:nvPr/>
        </p:nvSpPr>
        <p:spPr bwMode="auto">
          <a:xfrm>
            <a:off x="2841626" y="4024313"/>
            <a:ext cx="161925" cy="258762"/>
          </a:xfrm>
          <a:custGeom>
            <a:avLst/>
            <a:gdLst/>
            <a:ahLst/>
            <a:cxnLst>
              <a:cxn ang="0">
                <a:pos x="48" y="490"/>
              </a:cxn>
              <a:cxn ang="0">
                <a:pos x="0" y="490"/>
              </a:cxn>
              <a:cxn ang="0">
                <a:pos x="0" y="442"/>
              </a:cxn>
              <a:cxn ang="0">
                <a:pos x="258" y="0"/>
              </a:cxn>
              <a:cxn ang="0">
                <a:pos x="306" y="0"/>
              </a:cxn>
              <a:cxn ang="0">
                <a:pos x="306" y="48"/>
              </a:cxn>
              <a:cxn ang="0">
                <a:pos x="48" y="490"/>
              </a:cxn>
            </a:cxnLst>
            <a:rect l="0" t="0" r="r" b="b"/>
            <a:pathLst>
              <a:path w="306" h="490">
                <a:moveTo>
                  <a:pt x="48" y="490"/>
                </a:moveTo>
                <a:lnTo>
                  <a:pt x="0" y="490"/>
                </a:lnTo>
                <a:lnTo>
                  <a:pt x="0" y="442"/>
                </a:lnTo>
                <a:lnTo>
                  <a:pt x="258" y="0"/>
                </a:lnTo>
                <a:lnTo>
                  <a:pt x="306" y="0"/>
                </a:lnTo>
                <a:lnTo>
                  <a:pt x="306" y="48"/>
                </a:lnTo>
                <a:lnTo>
                  <a:pt x="48" y="49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34" name="Freeform 1198"/>
          <p:cNvSpPr>
            <a:spLocks/>
          </p:cNvSpPr>
          <p:nvPr/>
        </p:nvSpPr>
        <p:spPr bwMode="auto">
          <a:xfrm>
            <a:off x="2978150" y="4024313"/>
            <a:ext cx="482600" cy="20955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0" y="0"/>
              </a:cxn>
              <a:cxn ang="0">
                <a:pos x="48" y="0"/>
              </a:cxn>
              <a:cxn ang="0">
                <a:pos x="912" y="347"/>
              </a:cxn>
              <a:cxn ang="0">
                <a:pos x="912" y="395"/>
              </a:cxn>
              <a:cxn ang="0">
                <a:pos x="864" y="395"/>
              </a:cxn>
              <a:cxn ang="0">
                <a:pos x="0" y="48"/>
              </a:cxn>
            </a:cxnLst>
            <a:rect l="0" t="0" r="r" b="b"/>
            <a:pathLst>
              <a:path w="912" h="395">
                <a:moveTo>
                  <a:pt x="0" y="48"/>
                </a:moveTo>
                <a:lnTo>
                  <a:pt x="0" y="0"/>
                </a:lnTo>
                <a:lnTo>
                  <a:pt x="48" y="0"/>
                </a:lnTo>
                <a:lnTo>
                  <a:pt x="912" y="347"/>
                </a:lnTo>
                <a:lnTo>
                  <a:pt x="912" y="395"/>
                </a:lnTo>
                <a:lnTo>
                  <a:pt x="864" y="395"/>
                </a:lnTo>
                <a:lnTo>
                  <a:pt x="0" y="48"/>
                </a:lnTo>
                <a:close/>
              </a:path>
            </a:pathLst>
          </a:custGeom>
          <a:solidFill>
            <a:srgbClr val="FF00FF"/>
          </a:solidFill>
          <a:ln w="19050" cmpd="sng">
            <a:solidFill>
              <a:srgbClr val="FF99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35" name="Freeform 1199"/>
          <p:cNvSpPr>
            <a:spLocks/>
          </p:cNvSpPr>
          <p:nvPr/>
        </p:nvSpPr>
        <p:spPr bwMode="auto">
          <a:xfrm>
            <a:off x="3435350" y="4208464"/>
            <a:ext cx="2082800" cy="161925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0" y="0"/>
              </a:cxn>
              <a:cxn ang="0">
                <a:pos x="48" y="0"/>
              </a:cxn>
              <a:cxn ang="0">
                <a:pos x="3937" y="258"/>
              </a:cxn>
              <a:cxn ang="0">
                <a:pos x="3937" y="306"/>
              </a:cxn>
              <a:cxn ang="0">
                <a:pos x="3889" y="306"/>
              </a:cxn>
              <a:cxn ang="0">
                <a:pos x="0" y="48"/>
              </a:cxn>
            </a:cxnLst>
            <a:rect l="0" t="0" r="r" b="b"/>
            <a:pathLst>
              <a:path w="3937" h="306">
                <a:moveTo>
                  <a:pt x="0" y="48"/>
                </a:moveTo>
                <a:lnTo>
                  <a:pt x="0" y="0"/>
                </a:lnTo>
                <a:lnTo>
                  <a:pt x="48" y="0"/>
                </a:lnTo>
                <a:lnTo>
                  <a:pt x="3937" y="258"/>
                </a:lnTo>
                <a:lnTo>
                  <a:pt x="3937" y="306"/>
                </a:lnTo>
                <a:lnTo>
                  <a:pt x="3889" y="306"/>
                </a:lnTo>
                <a:lnTo>
                  <a:pt x="0" y="48"/>
                </a:lnTo>
                <a:close/>
              </a:path>
            </a:pathLst>
          </a:custGeom>
          <a:solidFill>
            <a:srgbClr val="FF00FF"/>
          </a:solidFill>
          <a:ln w="19050" cmpd="sng">
            <a:solidFill>
              <a:srgbClr val="F806A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39" name="Rectangle 1203"/>
          <p:cNvSpPr>
            <a:spLocks noChangeArrowheads="1"/>
          </p:cNvSpPr>
          <p:nvPr/>
        </p:nvSpPr>
        <p:spPr bwMode="auto">
          <a:xfrm>
            <a:off x="2789239" y="4206875"/>
            <a:ext cx="128587" cy="1285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40" name="Rectangle 1204"/>
          <p:cNvSpPr>
            <a:spLocks noChangeArrowheads="1"/>
          </p:cNvSpPr>
          <p:nvPr/>
        </p:nvSpPr>
        <p:spPr bwMode="auto">
          <a:xfrm>
            <a:off x="2789239" y="4206875"/>
            <a:ext cx="115887" cy="115888"/>
          </a:xfrm>
          <a:prstGeom prst="rect">
            <a:avLst/>
          </a:prstGeom>
          <a:noFill/>
          <a:ln w="158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41" name="Rectangle 1205"/>
          <p:cNvSpPr>
            <a:spLocks noChangeArrowheads="1"/>
          </p:cNvSpPr>
          <p:nvPr/>
        </p:nvSpPr>
        <p:spPr bwMode="auto">
          <a:xfrm>
            <a:off x="3017839" y="3783014"/>
            <a:ext cx="128587" cy="1285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42" name="Rectangle 1206"/>
          <p:cNvSpPr>
            <a:spLocks noChangeArrowheads="1"/>
          </p:cNvSpPr>
          <p:nvPr/>
        </p:nvSpPr>
        <p:spPr bwMode="auto">
          <a:xfrm>
            <a:off x="3017839" y="3783014"/>
            <a:ext cx="115887" cy="115887"/>
          </a:xfrm>
          <a:prstGeom prst="rect">
            <a:avLst/>
          </a:prstGeom>
          <a:noFill/>
          <a:ln w="158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43" name="Rectangle 1207"/>
          <p:cNvSpPr>
            <a:spLocks noChangeArrowheads="1"/>
          </p:cNvSpPr>
          <p:nvPr/>
        </p:nvSpPr>
        <p:spPr bwMode="auto">
          <a:xfrm>
            <a:off x="3475039" y="3446464"/>
            <a:ext cx="130175" cy="1285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44" name="Rectangle 1208"/>
          <p:cNvSpPr>
            <a:spLocks noChangeArrowheads="1"/>
          </p:cNvSpPr>
          <p:nvPr/>
        </p:nvSpPr>
        <p:spPr bwMode="auto">
          <a:xfrm>
            <a:off x="3475039" y="3446464"/>
            <a:ext cx="117475" cy="115887"/>
          </a:xfrm>
          <a:prstGeom prst="rect">
            <a:avLst/>
          </a:prstGeom>
          <a:noFill/>
          <a:ln w="158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45" name="Rectangle 1209"/>
          <p:cNvSpPr>
            <a:spLocks noChangeArrowheads="1"/>
          </p:cNvSpPr>
          <p:nvPr/>
        </p:nvSpPr>
        <p:spPr bwMode="auto">
          <a:xfrm>
            <a:off x="5532439" y="3386138"/>
            <a:ext cx="130175" cy="127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46" name="Rectangle 1210"/>
          <p:cNvSpPr>
            <a:spLocks noChangeArrowheads="1"/>
          </p:cNvSpPr>
          <p:nvPr/>
        </p:nvSpPr>
        <p:spPr bwMode="auto">
          <a:xfrm>
            <a:off x="5532439" y="3386138"/>
            <a:ext cx="117475" cy="114300"/>
          </a:xfrm>
          <a:prstGeom prst="rect">
            <a:avLst/>
          </a:prstGeom>
          <a:noFill/>
          <a:ln w="1588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47" name="Oval 1211"/>
          <p:cNvSpPr>
            <a:spLocks noChangeArrowheads="1"/>
          </p:cNvSpPr>
          <p:nvPr/>
        </p:nvSpPr>
        <p:spPr bwMode="auto">
          <a:xfrm>
            <a:off x="2789239" y="4206875"/>
            <a:ext cx="115887" cy="115888"/>
          </a:xfrm>
          <a:prstGeom prst="ellipse">
            <a:avLst/>
          </a:pr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48" name="Arc 1212"/>
          <p:cNvSpPr>
            <a:spLocks/>
          </p:cNvSpPr>
          <p:nvPr/>
        </p:nvSpPr>
        <p:spPr bwMode="auto">
          <a:xfrm>
            <a:off x="2789239" y="4206875"/>
            <a:ext cx="115887" cy="1158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6874 w 43200"/>
              <a:gd name="T1" fmla="*/ 36874 h 43200"/>
              <a:gd name="T2" fmla="*/ 36874 w 43200"/>
              <a:gd name="T3" fmla="*/ 36874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6873" y="36873"/>
                </a:moveTo>
              </a:path>
              <a:path w="43200" h="43200" stroke="0" extrusionOk="0">
                <a:moveTo>
                  <a:pt x="36873" y="36873"/>
                </a:moveTo>
                <a:lnTo>
                  <a:pt x="21600" y="21600"/>
                </a:lnTo>
                <a:close/>
              </a:path>
            </a:pathLst>
          </a:custGeom>
          <a:solidFill>
            <a:srgbClr val="FF00FF"/>
          </a:solidFill>
          <a:ln w="1588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49" name="Oval 1213"/>
          <p:cNvSpPr>
            <a:spLocks noChangeArrowheads="1"/>
          </p:cNvSpPr>
          <p:nvPr/>
        </p:nvSpPr>
        <p:spPr bwMode="auto">
          <a:xfrm>
            <a:off x="2927350" y="3973514"/>
            <a:ext cx="115888" cy="115887"/>
          </a:xfrm>
          <a:prstGeom prst="ellipse">
            <a:avLst/>
          </a:pr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50" name="Arc 1214"/>
          <p:cNvSpPr>
            <a:spLocks/>
          </p:cNvSpPr>
          <p:nvPr/>
        </p:nvSpPr>
        <p:spPr bwMode="auto">
          <a:xfrm>
            <a:off x="2927350" y="3973514"/>
            <a:ext cx="115888" cy="1158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6874 w 43200"/>
              <a:gd name="T1" fmla="*/ 36874 h 43200"/>
              <a:gd name="T2" fmla="*/ 36874 w 43200"/>
              <a:gd name="T3" fmla="*/ 36874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6873" y="36873"/>
                </a:moveTo>
              </a:path>
              <a:path w="43200" h="43200" stroke="0" extrusionOk="0">
                <a:moveTo>
                  <a:pt x="36873" y="36873"/>
                </a:moveTo>
                <a:lnTo>
                  <a:pt x="21600" y="21600"/>
                </a:lnTo>
                <a:close/>
              </a:path>
            </a:pathLst>
          </a:custGeom>
          <a:solidFill>
            <a:srgbClr val="FF00FF"/>
          </a:solidFill>
          <a:ln w="1588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51" name="Oval 1215"/>
          <p:cNvSpPr>
            <a:spLocks noChangeArrowheads="1"/>
          </p:cNvSpPr>
          <p:nvPr/>
        </p:nvSpPr>
        <p:spPr bwMode="auto">
          <a:xfrm>
            <a:off x="3384550" y="4156076"/>
            <a:ext cx="115888" cy="117475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99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52" name="Arc 1216"/>
          <p:cNvSpPr>
            <a:spLocks/>
          </p:cNvSpPr>
          <p:nvPr/>
        </p:nvSpPr>
        <p:spPr bwMode="auto">
          <a:xfrm>
            <a:off x="3384550" y="4156076"/>
            <a:ext cx="115888" cy="1174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6768 w 43200"/>
              <a:gd name="T1" fmla="*/ 36978 h 43200"/>
              <a:gd name="T2" fmla="*/ 36768 w 43200"/>
              <a:gd name="T3" fmla="*/ 36978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6768" y="36978"/>
                </a:moveTo>
              </a:path>
              <a:path w="43200" h="43200" stroke="0" extrusionOk="0">
                <a:moveTo>
                  <a:pt x="36768" y="36978"/>
                </a:moveTo>
                <a:lnTo>
                  <a:pt x="21600" y="21600"/>
                </a:lnTo>
                <a:close/>
              </a:path>
            </a:pathLst>
          </a:custGeom>
          <a:solidFill>
            <a:srgbClr val="FF00FF"/>
          </a:solidFill>
          <a:ln w="1588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53" name="Oval 1217"/>
          <p:cNvSpPr>
            <a:spLocks noChangeArrowheads="1"/>
          </p:cNvSpPr>
          <p:nvPr/>
        </p:nvSpPr>
        <p:spPr bwMode="auto">
          <a:xfrm>
            <a:off x="5441950" y="4292601"/>
            <a:ext cx="115888" cy="117475"/>
          </a:xfrm>
          <a:prstGeom prst="ellipse">
            <a:avLst/>
          </a:pr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54" name="Arc 1218"/>
          <p:cNvSpPr>
            <a:spLocks/>
          </p:cNvSpPr>
          <p:nvPr/>
        </p:nvSpPr>
        <p:spPr bwMode="auto">
          <a:xfrm>
            <a:off x="5441950" y="4292601"/>
            <a:ext cx="115888" cy="1174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6768 w 43200"/>
              <a:gd name="T1" fmla="*/ 36978 h 43200"/>
              <a:gd name="T2" fmla="*/ 36768 w 43200"/>
              <a:gd name="T3" fmla="*/ 36978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6768" y="36978"/>
                </a:moveTo>
              </a:path>
              <a:path w="43200" h="43200" stroke="0" extrusionOk="0">
                <a:moveTo>
                  <a:pt x="36768" y="36978"/>
                </a:moveTo>
                <a:lnTo>
                  <a:pt x="21600" y="21600"/>
                </a:lnTo>
                <a:close/>
              </a:path>
            </a:pathLst>
          </a:custGeom>
          <a:solidFill>
            <a:srgbClr val="FF00FF"/>
          </a:solidFill>
          <a:ln w="1588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63" name="Rectangle 1227"/>
          <p:cNvSpPr>
            <a:spLocks noChangeArrowheads="1"/>
          </p:cNvSpPr>
          <p:nvPr/>
        </p:nvSpPr>
        <p:spPr bwMode="auto">
          <a:xfrm>
            <a:off x="2295525" y="4695825"/>
            <a:ext cx="468077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dist="38100" algn="tl">
                    <a:srgbClr val="000000"/>
                  </a:outerShdw>
                </a:effectLst>
              </a:rPr>
              <a:t>-100</a:t>
            </a:r>
            <a:endParaRPr lang="en-US" sz="2000" b="1">
              <a:effectLst>
                <a:outerShdw dist="38100" algn="tl">
                  <a:srgbClr val="000000"/>
                </a:outerShdw>
              </a:effectLst>
            </a:endParaRPr>
          </a:p>
        </p:txBody>
      </p:sp>
      <p:sp>
        <p:nvSpPr>
          <p:cNvPr id="373964" name="Rectangle 1228"/>
          <p:cNvSpPr>
            <a:spLocks noChangeArrowheads="1"/>
          </p:cNvSpPr>
          <p:nvPr/>
        </p:nvSpPr>
        <p:spPr bwMode="auto">
          <a:xfrm>
            <a:off x="2625725" y="4146550"/>
            <a:ext cx="129844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dist="38100" algn="tl">
                    <a:srgbClr val="000000"/>
                  </a:outerShdw>
                </a:effectLst>
              </a:rPr>
              <a:t>0</a:t>
            </a:r>
            <a:endParaRPr lang="en-US" sz="2000" b="1">
              <a:effectLst>
                <a:outerShdw dist="38100" algn="tl">
                  <a:srgbClr val="000000"/>
                </a:outerShdw>
              </a:effectLst>
            </a:endParaRPr>
          </a:p>
        </p:txBody>
      </p:sp>
      <p:sp>
        <p:nvSpPr>
          <p:cNvPr id="373965" name="Rectangle 1229"/>
          <p:cNvSpPr>
            <a:spLocks noChangeArrowheads="1"/>
          </p:cNvSpPr>
          <p:nvPr/>
        </p:nvSpPr>
        <p:spPr bwMode="auto">
          <a:xfrm>
            <a:off x="2371726" y="3598863"/>
            <a:ext cx="38953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dist="38100" algn="tl">
                    <a:srgbClr val="000000"/>
                  </a:outerShdw>
                </a:effectLst>
              </a:rPr>
              <a:t>100</a:t>
            </a:r>
            <a:endParaRPr lang="en-US" sz="2000" b="1">
              <a:effectLst>
                <a:outerShdw dist="38100" algn="tl">
                  <a:srgbClr val="000000"/>
                </a:outerShdw>
              </a:effectLst>
            </a:endParaRPr>
          </a:p>
        </p:txBody>
      </p:sp>
      <p:sp>
        <p:nvSpPr>
          <p:cNvPr id="373966" name="Rectangle 1230"/>
          <p:cNvSpPr>
            <a:spLocks noChangeArrowheads="1"/>
          </p:cNvSpPr>
          <p:nvPr/>
        </p:nvSpPr>
        <p:spPr bwMode="auto">
          <a:xfrm>
            <a:off x="2371726" y="3049588"/>
            <a:ext cx="38953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dist="38100" algn="tl">
                    <a:srgbClr val="000000"/>
                  </a:outerShdw>
                </a:effectLst>
              </a:rPr>
              <a:t>200</a:t>
            </a:r>
            <a:endParaRPr lang="en-US" sz="2000" b="1">
              <a:effectLst>
                <a:outerShdw dist="38100" algn="tl">
                  <a:srgbClr val="000000"/>
                </a:outerShdw>
              </a:effectLst>
            </a:endParaRPr>
          </a:p>
        </p:txBody>
      </p:sp>
      <p:sp>
        <p:nvSpPr>
          <p:cNvPr id="373967" name="Rectangle 1231"/>
          <p:cNvSpPr>
            <a:spLocks noChangeArrowheads="1"/>
          </p:cNvSpPr>
          <p:nvPr/>
        </p:nvSpPr>
        <p:spPr bwMode="auto">
          <a:xfrm>
            <a:off x="2371726" y="2500313"/>
            <a:ext cx="38953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dist="38100" algn="tl">
                    <a:srgbClr val="000000"/>
                  </a:outerShdw>
                </a:effectLst>
              </a:rPr>
              <a:t>300</a:t>
            </a:r>
            <a:endParaRPr lang="en-US" sz="2000" b="1" dirty="0">
              <a:effectLst>
                <a:outerShdw dist="38100" algn="tl">
                  <a:srgbClr val="000000"/>
                </a:outerShdw>
              </a:effectLst>
            </a:endParaRPr>
          </a:p>
        </p:txBody>
      </p:sp>
      <p:sp>
        <p:nvSpPr>
          <p:cNvPr id="373968" name="Rectangle 1232"/>
          <p:cNvSpPr>
            <a:spLocks noChangeArrowheads="1"/>
          </p:cNvSpPr>
          <p:nvPr/>
        </p:nvSpPr>
        <p:spPr bwMode="auto">
          <a:xfrm>
            <a:off x="2371726" y="1952625"/>
            <a:ext cx="38953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dist="38100" algn="tl">
                    <a:srgbClr val="000000"/>
                  </a:outerShdw>
                </a:effectLst>
              </a:rPr>
              <a:t>400</a:t>
            </a:r>
            <a:endParaRPr lang="en-US" sz="2000" b="1" dirty="0">
              <a:effectLst>
                <a:outerShdw dist="38100" algn="tl">
                  <a:srgbClr val="000000"/>
                </a:outerShdw>
              </a:effectLst>
            </a:endParaRPr>
          </a:p>
        </p:txBody>
      </p:sp>
      <p:sp>
        <p:nvSpPr>
          <p:cNvPr id="373969" name="Rectangle 1233"/>
          <p:cNvSpPr>
            <a:spLocks noChangeArrowheads="1"/>
          </p:cNvSpPr>
          <p:nvPr/>
        </p:nvSpPr>
        <p:spPr bwMode="auto">
          <a:xfrm>
            <a:off x="2790825" y="4930775"/>
            <a:ext cx="129844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dist="38100" algn="tl">
                    <a:srgbClr val="000000"/>
                  </a:outerShdw>
                </a:effectLst>
              </a:rPr>
              <a:t>0</a:t>
            </a:r>
            <a:endParaRPr lang="en-US" sz="2000" b="1">
              <a:effectLst>
                <a:outerShdw dist="38100" algn="tl">
                  <a:srgbClr val="000000"/>
                </a:outerShdw>
              </a:effectLst>
            </a:endParaRPr>
          </a:p>
        </p:txBody>
      </p:sp>
      <p:sp>
        <p:nvSpPr>
          <p:cNvPr id="373970" name="Rectangle 1234"/>
          <p:cNvSpPr>
            <a:spLocks noChangeArrowheads="1"/>
          </p:cNvSpPr>
          <p:nvPr/>
        </p:nvSpPr>
        <p:spPr bwMode="auto">
          <a:xfrm>
            <a:off x="3476625" y="4930775"/>
            <a:ext cx="129844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dist="38100" algn="tl">
                    <a:srgbClr val="000000"/>
                  </a:outerShdw>
                </a:effectLst>
              </a:rPr>
              <a:t>3</a:t>
            </a:r>
            <a:endParaRPr lang="en-US" sz="2000" b="1">
              <a:effectLst>
                <a:outerShdw dist="38100" algn="tl">
                  <a:srgbClr val="000000"/>
                </a:outerShdw>
              </a:effectLst>
            </a:endParaRPr>
          </a:p>
        </p:txBody>
      </p:sp>
      <p:sp>
        <p:nvSpPr>
          <p:cNvPr id="373971" name="Rectangle 1235"/>
          <p:cNvSpPr>
            <a:spLocks noChangeArrowheads="1"/>
          </p:cNvSpPr>
          <p:nvPr/>
        </p:nvSpPr>
        <p:spPr bwMode="auto">
          <a:xfrm>
            <a:off x="4162425" y="4930775"/>
            <a:ext cx="129844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dist="38100" algn="tl">
                    <a:srgbClr val="000000"/>
                  </a:outerShdw>
                </a:effectLst>
              </a:rPr>
              <a:t>6</a:t>
            </a:r>
            <a:endParaRPr lang="en-US" sz="2000" b="1">
              <a:effectLst>
                <a:outerShdw dist="38100" algn="tl">
                  <a:srgbClr val="000000"/>
                </a:outerShdw>
              </a:effectLst>
            </a:endParaRPr>
          </a:p>
        </p:txBody>
      </p:sp>
      <p:sp>
        <p:nvSpPr>
          <p:cNvPr id="373972" name="Rectangle 1236"/>
          <p:cNvSpPr>
            <a:spLocks noChangeArrowheads="1"/>
          </p:cNvSpPr>
          <p:nvPr/>
        </p:nvSpPr>
        <p:spPr bwMode="auto">
          <a:xfrm>
            <a:off x="4848225" y="4930775"/>
            <a:ext cx="129844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dist="38100" algn="tl">
                    <a:srgbClr val="000000"/>
                  </a:outerShdw>
                </a:effectLst>
              </a:rPr>
              <a:t>9</a:t>
            </a:r>
            <a:endParaRPr lang="en-US" sz="2000" b="1">
              <a:effectLst>
                <a:outerShdw dist="38100" algn="tl">
                  <a:srgbClr val="000000"/>
                </a:outerShdw>
              </a:effectLst>
            </a:endParaRPr>
          </a:p>
        </p:txBody>
      </p:sp>
      <p:sp>
        <p:nvSpPr>
          <p:cNvPr id="373973" name="Rectangle 1237"/>
          <p:cNvSpPr>
            <a:spLocks noChangeArrowheads="1"/>
          </p:cNvSpPr>
          <p:nvPr/>
        </p:nvSpPr>
        <p:spPr bwMode="auto">
          <a:xfrm>
            <a:off x="5470526" y="4930775"/>
            <a:ext cx="259686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dist="38100" algn="tl">
                    <a:srgbClr val="000000"/>
                  </a:outerShdw>
                </a:effectLst>
              </a:rPr>
              <a:t>12</a:t>
            </a:r>
            <a:endParaRPr lang="en-US" sz="2000" b="1">
              <a:effectLst>
                <a:outerShdw dist="38100" algn="tl">
                  <a:srgbClr val="000000"/>
                </a:outerShdw>
              </a:effectLst>
            </a:endParaRPr>
          </a:p>
        </p:txBody>
      </p:sp>
      <p:sp>
        <p:nvSpPr>
          <p:cNvPr id="373974" name="Rectangle 1238"/>
          <p:cNvSpPr>
            <a:spLocks noChangeArrowheads="1"/>
          </p:cNvSpPr>
          <p:nvPr/>
        </p:nvSpPr>
        <p:spPr bwMode="auto">
          <a:xfrm>
            <a:off x="3940175" y="5222875"/>
            <a:ext cx="706438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dist="38100" algn="tl">
                    <a:srgbClr val="000000"/>
                  </a:outerShdw>
                </a:effectLst>
              </a:rPr>
              <a:t>Month</a:t>
            </a:r>
            <a:endParaRPr lang="en-US" sz="2000" b="1">
              <a:effectLst>
                <a:outerShdw dist="38100" algn="tl">
                  <a:srgbClr val="000000"/>
                </a:outerShdw>
              </a:effectLst>
            </a:endParaRPr>
          </a:p>
        </p:txBody>
      </p:sp>
      <p:sp>
        <p:nvSpPr>
          <p:cNvPr id="373975" name="Rectangle 1239"/>
          <p:cNvSpPr>
            <a:spLocks noChangeArrowheads="1"/>
          </p:cNvSpPr>
          <p:nvPr/>
        </p:nvSpPr>
        <p:spPr bwMode="auto">
          <a:xfrm>
            <a:off x="2584450" y="5729288"/>
            <a:ext cx="4764088" cy="431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dist="381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76" name="Rectangle 1240"/>
          <p:cNvSpPr>
            <a:spLocks noChangeArrowheads="1"/>
          </p:cNvSpPr>
          <p:nvPr/>
        </p:nvSpPr>
        <p:spPr bwMode="auto">
          <a:xfrm>
            <a:off x="2708276" y="5938838"/>
            <a:ext cx="328613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77" name="Rectangle 1241"/>
          <p:cNvSpPr>
            <a:spLocks noChangeArrowheads="1"/>
          </p:cNvSpPr>
          <p:nvPr/>
        </p:nvSpPr>
        <p:spPr bwMode="auto">
          <a:xfrm>
            <a:off x="2819401" y="5897564"/>
            <a:ext cx="104775" cy="104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78" name="Rectangle 1242"/>
          <p:cNvSpPr>
            <a:spLocks noChangeArrowheads="1"/>
          </p:cNvSpPr>
          <p:nvPr/>
        </p:nvSpPr>
        <p:spPr bwMode="auto">
          <a:xfrm>
            <a:off x="2819401" y="5897564"/>
            <a:ext cx="92075" cy="92075"/>
          </a:xfrm>
          <a:prstGeom prst="rect">
            <a:avLst/>
          </a:prstGeom>
          <a:noFill/>
          <a:ln w="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79" name="Rectangle 1243"/>
          <p:cNvSpPr>
            <a:spLocks noChangeArrowheads="1"/>
          </p:cNvSpPr>
          <p:nvPr/>
        </p:nvSpPr>
        <p:spPr bwMode="auto">
          <a:xfrm>
            <a:off x="3151189" y="5827713"/>
            <a:ext cx="821187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dist="38100" algn="tl">
                    <a:srgbClr val="000000"/>
                  </a:outerShdw>
                </a:effectLst>
              </a:rPr>
              <a:t>PTH       </a:t>
            </a:r>
            <a:endParaRPr lang="en-US" sz="2000" b="1">
              <a:effectLst>
                <a:outerShdw dist="38100" algn="tl">
                  <a:srgbClr val="000000"/>
                </a:outerShdw>
              </a:effectLst>
            </a:endParaRPr>
          </a:p>
        </p:txBody>
      </p:sp>
      <p:sp>
        <p:nvSpPr>
          <p:cNvPr id="373980" name="Rectangle 1244"/>
          <p:cNvSpPr>
            <a:spLocks noChangeArrowheads="1"/>
          </p:cNvSpPr>
          <p:nvPr/>
        </p:nvSpPr>
        <p:spPr bwMode="auto">
          <a:xfrm>
            <a:off x="4184650" y="5938838"/>
            <a:ext cx="330200" cy="25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81" name="Oval 1245"/>
          <p:cNvSpPr>
            <a:spLocks noChangeArrowheads="1"/>
          </p:cNvSpPr>
          <p:nvPr/>
        </p:nvSpPr>
        <p:spPr bwMode="auto">
          <a:xfrm>
            <a:off x="4297364" y="5897564"/>
            <a:ext cx="92075" cy="92075"/>
          </a:xfrm>
          <a:prstGeom prst="ellipse">
            <a:avLst/>
          </a:pr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82" name="Arc 1246"/>
          <p:cNvSpPr>
            <a:spLocks/>
          </p:cNvSpPr>
          <p:nvPr/>
        </p:nvSpPr>
        <p:spPr bwMode="auto">
          <a:xfrm>
            <a:off x="4297364" y="5897564"/>
            <a:ext cx="92075" cy="920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6874 w 43200"/>
              <a:gd name="T1" fmla="*/ 36874 h 43200"/>
              <a:gd name="T2" fmla="*/ 36874 w 43200"/>
              <a:gd name="T3" fmla="*/ 36874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36873" y="36873"/>
                </a:moveTo>
              </a:path>
              <a:path w="43200" h="43200" stroke="0" extrusionOk="0">
                <a:moveTo>
                  <a:pt x="36873" y="36873"/>
                </a:moveTo>
                <a:lnTo>
                  <a:pt x="21600" y="21600"/>
                </a:lnTo>
                <a:close/>
              </a:path>
            </a:pathLst>
          </a:custGeom>
          <a:solidFill>
            <a:srgbClr val="FF00FF"/>
          </a:solidFill>
          <a:ln w="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83" name="Rectangle 1247"/>
          <p:cNvSpPr>
            <a:spLocks noChangeArrowheads="1"/>
          </p:cNvSpPr>
          <p:nvPr/>
        </p:nvSpPr>
        <p:spPr bwMode="auto">
          <a:xfrm>
            <a:off x="4629150" y="5827713"/>
            <a:ext cx="1102418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dist="38100" algn="tl">
                    <a:srgbClr val="000000"/>
                  </a:outerShdw>
                </a:effectLst>
              </a:rPr>
              <a:t>PTH/ALN   </a:t>
            </a:r>
            <a:endParaRPr lang="en-US" sz="2000" b="1">
              <a:effectLst>
                <a:outerShdw dist="38100" algn="tl">
                  <a:srgbClr val="000000"/>
                </a:outerShdw>
              </a:effectLst>
            </a:endParaRPr>
          </a:p>
        </p:txBody>
      </p:sp>
      <p:sp>
        <p:nvSpPr>
          <p:cNvPr id="373989" name="Rectangle 1253"/>
          <p:cNvSpPr>
            <a:spLocks noChangeArrowheads="1"/>
          </p:cNvSpPr>
          <p:nvPr/>
        </p:nvSpPr>
        <p:spPr bwMode="auto">
          <a:xfrm>
            <a:off x="3121025" y="1984375"/>
            <a:ext cx="185679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dist="38100" algn="tl">
                    <a:srgbClr val="000000"/>
                  </a:outerShdw>
                </a:effectLst>
              </a:rPr>
              <a:t>Formation (P1NP)</a:t>
            </a:r>
            <a:endParaRPr lang="en-US" sz="2000" b="1" dirty="0">
              <a:effectLst>
                <a:outerShdw dist="38100" algn="tl">
                  <a:srgbClr val="000000"/>
                </a:outerShdw>
              </a:effectLst>
            </a:endParaRPr>
          </a:p>
        </p:txBody>
      </p:sp>
      <p:sp>
        <p:nvSpPr>
          <p:cNvPr id="373990" name="Text Box 1254"/>
          <p:cNvSpPr txBox="1">
            <a:spLocks noChangeArrowheads="1"/>
          </p:cNvSpPr>
          <p:nvPr/>
        </p:nvSpPr>
        <p:spPr bwMode="auto">
          <a:xfrm>
            <a:off x="6905626" y="1897063"/>
            <a:ext cx="31210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/>
              <a:t>75</a:t>
            </a:r>
            <a:r>
              <a:rPr lang="en-US" sz="1800" b="1" baseline="30000" dirty="0"/>
              <a:t>th</a:t>
            </a:r>
            <a:r>
              <a:rPr lang="en-US" sz="1800" b="1" dirty="0"/>
              <a:t> percentile:  +400%</a:t>
            </a:r>
          </a:p>
        </p:txBody>
      </p:sp>
      <p:sp>
        <p:nvSpPr>
          <p:cNvPr id="373991" name="Line 1255"/>
          <p:cNvSpPr>
            <a:spLocks noChangeShapeType="1"/>
          </p:cNvSpPr>
          <p:nvPr/>
        </p:nvSpPr>
        <p:spPr bwMode="auto">
          <a:xfrm flipH="1">
            <a:off x="5770564" y="2119314"/>
            <a:ext cx="987425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92" name="Text Box 1256"/>
          <p:cNvSpPr txBox="1">
            <a:spLocks noChangeArrowheads="1"/>
          </p:cNvSpPr>
          <p:nvPr/>
        </p:nvSpPr>
        <p:spPr bwMode="auto">
          <a:xfrm>
            <a:off x="7851776" y="5753100"/>
            <a:ext cx="31210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/>
              <a:t>*(Increases as high as 800%)</a:t>
            </a:r>
          </a:p>
        </p:txBody>
      </p:sp>
      <p:sp>
        <p:nvSpPr>
          <p:cNvPr id="373993" name="Text Box 1257"/>
          <p:cNvSpPr txBox="1">
            <a:spLocks noChangeArrowheads="1"/>
          </p:cNvSpPr>
          <p:nvPr/>
        </p:nvSpPr>
        <p:spPr bwMode="auto">
          <a:xfrm>
            <a:off x="6778626" y="3829051"/>
            <a:ext cx="31210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/>
              <a:t>25</a:t>
            </a:r>
            <a:r>
              <a:rPr lang="en-US" sz="1800" b="1" baseline="30000" dirty="0"/>
              <a:t>th</a:t>
            </a:r>
            <a:r>
              <a:rPr lang="en-US" sz="1800" b="1" dirty="0"/>
              <a:t> percentile (25%)</a:t>
            </a:r>
          </a:p>
        </p:txBody>
      </p:sp>
      <p:sp>
        <p:nvSpPr>
          <p:cNvPr id="373994" name="Line 1258"/>
          <p:cNvSpPr>
            <a:spLocks noChangeShapeType="1"/>
          </p:cNvSpPr>
          <p:nvPr/>
        </p:nvSpPr>
        <p:spPr bwMode="auto">
          <a:xfrm flipH="1" flipV="1">
            <a:off x="5588000" y="4044951"/>
            <a:ext cx="1016000" cy="28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995" name="Text Box 1259"/>
          <p:cNvSpPr txBox="1">
            <a:spLocks noChangeArrowheads="1"/>
          </p:cNvSpPr>
          <p:nvPr/>
        </p:nvSpPr>
        <p:spPr bwMode="auto">
          <a:xfrm>
            <a:off x="7045326" y="3175001"/>
            <a:ext cx="312102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/>
              <a:t>Median (150%)</a:t>
            </a:r>
          </a:p>
        </p:txBody>
      </p:sp>
      <p:sp>
        <p:nvSpPr>
          <p:cNvPr id="373996" name="Line 1260"/>
          <p:cNvSpPr>
            <a:spLocks noChangeShapeType="1"/>
          </p:cNvSpPr>
          <p:nvPr/>
        </p:nvSpPr>
        <p:spPr bwMode="auto">
          <a:xfrm flipH="1" flipV="1">
            <a:off x="5726113" y="3436939"/>
            <a:ext cx="1016000" cy="28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538" name="Picture 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4276726"/>
            <a:ext cx="38687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ext Box 1256"/>
          <p:cNvSpPr txBox="1">
            <a:spLocks noChangeArrowheads="1"/>
          </p:cNvSpPr>
          <p:nvPr/>
        </p:nvSpPr>
        <p:spPr bwMode="auto">
          <a:xfrm>
            <a:off x="9269745" y="5222875"/>
            <a:ext cx="106362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/>
              <a:t>P&lt;.001</a:t>
            </a:r>
          </a:p>
        </p:txBody>
      </p:sp>
      <p:sp>
        <p:nvSpPr>
          <p:cNvPr id="108" name="Text Box 125"/>
          <p:cNvSpPr txBox="1">
            <a:spLocks noChangeArrowheads="1"/>
          </p:cNvSpPr>
          <p:nvPr/>
        </p:nvSpPr>
        <p:spPr bwMode="auto">
          <a:xfrm>
            <a:off x="1460500" y="6461126"/>
            <a:ext cx="55895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/>
              <a:t>Black, et. al. NEJM 2002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496050" y="4294188"/>
            <a:ext cx="2084388" cy="207962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FFFFFF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8622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Comparison of 2 treatment groups in RCT</a:t>
            </a:r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728075" cy="2389188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sz="3200" dirty="0"/>
              <a:t>Depends on type of outcome variable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sz="2800" dirty="0"/>
              <a:t>Continuous (t-test)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sz="2800" dirty="0"/>
              <a:t>Binary (y/n) (chi-squared)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sz="2800" dirty="0"/>
              <a:t>Binary, time to event (log rank)</a:t>
            </a:r>
          </a:p>
          <a:p>
            <a:pPr lvl="1">
              <a:tabLst>
                <a:tab pos="571500" algn="l"/>
              </a:tabLst>
              <a:defRPr/>
            </a:pPr>
            <a:endParaRPr lang="en-US" sz="2800" dirty="0"/>
          </a:p>
          <a:p>
            <a:pPr>
              <a:tabLst>
                <a:tab pos="571500" algn="l"/>
              </a:tabLst>
              <a:defRPr/>
            </a:pPr>
            <a:endParaRPr lang="en-US" sz="3200" dirty="0"/>
          </a:p>
        </p:txBody>
      </p:sp>
      <p:sp>
        <p:nvSpPr>
          <p:cNvPr id="624644" name="Rectangle 4"/>
          <p:cNvSpPr>
            <a:spLocks noChangeArrowheads="1"/>
          </p:cNvSpPr>
          <p:nvPr/>
        </p:nvSpPr>
        <p:spPr bwMode="auto">
          <a:xfrm>
            <a:off x="158492" y="2060137"/>
            <a:ext cx="5661025" cy="565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8492" y="3372144"/>
            <a:ext cx="6923443" cy="2389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285750" indent="-285750"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457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371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29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tabLst>
                <a:tab pos="571500" algn="l"/>
              </a:tabLst>
              <a:defRPr/>
            </a:pPr>
            <a:r>
              <a:rPr lang="en-US" sz="2800" kern="0" dirty="0">
                <a:solidFill>
                  <a:schemeClr val="tx1"/>
                </a:solidFill>
                <a:effectLst/>
              </a:rPr>
              <a:t>Compare proportions across treatments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sz="2400" kern="0" dirty="0">
                <a:solidFill>
                  <a:schemeClr val="tx1"/>
                </a:solidFill>
                <a:effectLst/>
              </a:rPr>
              <a:t>e.g., </a:t>
            </a:r>
          </a:p>
          <a:p>
            <a:pPr lvl="2">
              <a:tabLst>
                <a:tab pos="571500" algn="l"/>
              </a:tabLst>
              <a:defRPr/>
            </a:pPr>
            <a:r>
              <a:rPr lang="en-US" sz="2200" kern="0" dirty="0">
                <a:solidFill>
                  <a:schemeClr val="tx1"/>
                </a:solidFill>
                <a:effectLst/>
              </a:rPr>
              <a:t>vertebral fracture on baseline vs. follow-up x-ray (yes/no, don’t know date)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2800" kern="0" dirty="0">
                <a:solidFill>
                  <a:schemeClr val="tx1"/>
                </a:solidFill>
                <a:effectLst/>
              </a:rPr>
              <a:t>Relative risk, test with Chi-square</a:t>
            </a:r>
          </a:p>
          <a:p>
            <a:pPr>
              <a:tabLst>
                <a:tab pos="571500" algn="l"/>
              </a:tabLst>
              <a:defRPr/>
            </a:pPr>
            <a:endParaRPr lang="en-US" sz="2800" kern="0" dirty="0">
              <a:solidFill>
                <a:schemeClr val="tx1"/>
              </a:solidFill>
              <a:effectLst/>
            </a:endParaRPr>
          </a:p>
          <a:p>
            <a:pPr>
              <a:tabLst>
                <a:tab pos="571500" algn="l"/>
              </a:tabLst>
              <a:defRPr/>
            </a:pPr>
            <a:endParaRPr lang="en-US" sz="2800" kern="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01" y="1439603"/>
            <a:ext cx="4358731" cy="370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775" y="4566737"/>
            <a:ext cx="2131429" cy="47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7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Analysis of trials with </a:t>
            </a:r>
            <a:r>
              <a:rPr lang="en-US" u="sng" smtClean="0"/>
              <a:t>binary</a:t>
            </a:r>
            <a:r>
              <a:rPr lang="en-US" smtClean="0"/>
              <a:t> outcomes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9851" y="1412875"/>
            <a:ext cx="9294813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sz="2800" dirty="0"/>
              <a:t>Compare proportions across treatments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sz="2400" dirty="0"/>
              <a:t>e.g., </a:t>
            </a:r>
          </a:p>
          <a:p>
            <a:pPr lvl="2">
              <a:tabLst>
                <a:tab pos="571500" algn="l"/>
              </a:tabLst>
              <a:defRPr/>
            </a:pPr>
            <a:r>
              <a:rPr lang="en-US" sz="2200" dirty="0"/>
              <a:t>vertebral fracture on baseline vs. follow-up x-ray (yes/no, don’t know date)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2800" dirty="0"/>
              <a:t>Relative risk, test with Chi-square</a:t>
            </a:r>
          </a:p>
          <a:p>
            <a:pPr>
              <a:tabLst>
                <a:tab pos="571500" algn="l"/>
              </a:tabLst>
              <a:defRPr/>
            </a:pPr>
            <a:endParaRPr lang="en-US" sz="2800" dirty="0"/>
          </a:p>
          <a:p>
            <a:pPr>
              <a:tabLst>
                <a:tab pos="571500" algn="l"/>
              </a:tabLst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01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1768476" y="0"/>
            <a:ext cx="86788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Dichotomous Outcome: 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Morphometric Vertebral Fracture </a:t>
            </a:r>
            <a:endParaRPr lang="en-US" sz="48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49192" name="Rectangle 8"/>
          <p:cNvSpPr>
            <a:spLocks noChangeArrowheads="1"/>
          </p:cNvSpPr>
          <p:nvPr/>
        </p:nvSpPr>
        <p:spPr bwMode="auto">
          <a:xfrm>
            <a:off x="2473325" y="1217613"/>
            <a:ext cx="724535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7" rIns="92075" bIns="46037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Compare 2 Radiographs:  Follow-up vs Baseline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(Don’t know time of event)</a:t>
            </a: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096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2036763"/>
            <a:ext cx="5359400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2444751"/>
            <a:ext cx="33083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9" y="6357938"/>
            <a:ext cx="10445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1"/>
          <p:cNvSpPr txBox="1">
            <a:spLocks noChangeArrowheads="1"/>
          </p:cNvSpPr>
          <p:nvPr/>
        </p:nvSpPr>
        <p:spPr bwMode="auto">
          <a:xfrm>
            <a:off x="8874126" y="6418264"/>
            <a:ext cx="2943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600"/>
              <a:t>Black et al NEJM 2007</a:t>
            </a:r>
          </a:p>
        </p:txBody>
      </p:sp>
      <p:sp>
        <p:nvSpPr>
          <p:cNvPr id="40968" name="TextBox 2"/>
          <p:cNvSpPr txBox="1">
            <a:spLocks noChangeArrowheads="1"/>
          </p:cNvSpPr>
          <p:nvPr/>
        </p:nvSpPr>
        <p:spPr bwMode="auto">
          <a:xfrm>
            <a:off x="8250239" y="4454526"/>
            <a:ext cx="2624137" cy="7080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/>
              <a:t>Essentially a chi-square test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6859588" y="4664076"/>
            <a:ext cx="1471612" cy="244475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837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Alternative designs for RCT’s:</a:t>
            </a:r>
            <a:br>
              <a:rPr lang="en-US" dirty="0" smtClean="0">
                <a:solidFill>
                  <a:schemeClr val="bg2"/>
                </a:solidFill>
                <a:effectLst/>
              </a:rPr>
            </a:br>
            <a:endParaRPr lang="en-US" dirty="0" smtClean="0">
              <a:solidFill>
                <a:schemeClr val="bg2"/>
              </a:solidFill>
              <a:effectLst/>
            </a:endParaRP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3225" y="1328738"/>
            <a:ext cx="6891338" cy="4819650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  <a:p>
            <a:pPr>
              <a:defRPr/>
            </a:pPr>
            <a:r>
              <a:rPr lang="en-US" sz="3200" strike="sngStrike" dirty="0" smtClean="0">
                <a:solidFill>
                  <a:schemeClr val="bg2"/>
                </a:solidFill>
                <a:effectLst/>
              </a:rPr>
              <a:t>Cross-over </a:t>
            </a:r>
            <a:r>
              <a:rPr lang="en-US" sz="3200" strike="sngStrike" dirty="0">
                <a:solidFill>
                  <a:schemeClr val="bg2"/>
                </a:solidFill>
                <a:effectLst/>
              </a:rPr>
              <a:t>designs</a:t>
            </a:r>
          </a:p>
          <a:p>
            <a:pPr>
              <a:defRPr/>
            </a:pPr>
            <a:r>
              <a:rPr lang="en-US" sz="3200" strike="sngStrike" dirty="0">
                <a:solidFill>
                  <a:schemeClr val="bg2"/>
                </a:solidFill>
                <a:effectLst/>
              </a:rPr>
              <a:t>Matched pair designs</a:t>
            </a:r>
          </a:p>
          <a:p>
            <a:pPr>
              <a:defRPr/>
            </a:pPr>
            <a:r>
              <a:rPr lang="en-US" sz="3200" strike="sngStrike" dirty="0">
                <a:solidFill>
                  <a:schemeClr val="bg2"/>
                </a:solidFill>
                <a:effectLst/>
              </a:rPr>
              <a:t>Cluster randomization</a:t>
            </a:r>
          </a:p>
          <a:p>
            <a:pPr>
              <a:defRPr/>
            </a:pPr>
            <a:r>
              <a:rPr lang="en-US" sz="3200" strike="sngStrike" dirty="0">
                <a:solidFill>
                  <a:schemeClr val="bg2"/>
                </a:solidFill>
                <a:effectLst/>
              </a:rPr>
              <a:t>Large, simple </a:t>
            </a:r>
            <a:r>
              <a:rPr lang="en-US" sz="3200" strike="sngStrike" dirty="0" smtClean="0">
                <a:solidFill>
                  <a:schemeClr val="bg2"/>
                </a:solidFill>
                <a:effectLst/>
              </a:rPr>
              <a:t>trials</a:t>
            </a:r>
          </a:p>
          <a:p>
            <a:pPr>
              <a:defRPr/>
            </a:pPr>
            <a:r>
              <a:rPr lang="en-US" sz="3200" dirty="0">
                <a:solidFill>
                  <a:schemeClr val="bg2"/>
                </a:solidFill>
                <a:effectLst/>
              </a:rPr>
              <a:t>Factorial designs</a:t>
            </a:r>
          </a:p>
          <a:p>
            <a:pPr>
              <a:defRPr/>
            </a:pPr>
            <a:endParaRPr lang="en-US" sz="3200" dirty="0">
              <a:solidFill>
                <a:schemeClr val="bg2"/>
              </a:solidFill>
              <a:effectLst/>
            </a:endParaRPr>
          </a:p>
          <a:p>
            <a:pPr>
              <a:defRPr/>
            </a:pPr>
            <a:endParaRPr lang="en-US" sz="3200" dirty="0">
              <a:solidFill>
                <a:schemeClr val="bg2"/>
              </a:solidFill>
              <a:effectLst/>
            </a:endParaRPr>
          </a:p>
          <a:p>
            <a:pPr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  <a:p>
            <a:pPr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94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Comparison of 2 treatment groups in RCT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451" y="909022"/>
            <a:ext cx="6696236" cy="2608619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sz="3200" dirty="0"/>
              <a:t>Depends on type of outcome variable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sz="2800" dirty="0"/>
              <a:t>Continuous (t-test)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sz="2800" dirty="0"/>
              <a:t>Binary (y/n) (chi-squared)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sz="2800" dirty="0"/>
              <a:t>Binary, time to event (log rank)</a:t>
            </a:r>
          </a:p>
          <a:p>
            <a:pPr lvl="1">
              <a:tabLst>
                <a:tab pos="571500" algn="l"/>
              </a:tabLst>
              <a:defRPr/>
            </a:pPr>
            <a:endParaRPr lang="en-US" sz="2800" dirty="0"/>
          </a:p>
          <a:p>
            <a:pPr>
              <a:tabLst>
                <a:tab pos="571500" algn="l"/>
              </a:tabLst>
              <a:defRPr/>
            </a:pPr>
            <a:endParaRPr lang="en-US" sz="3200" dirty="0"/>
          </a:p>
        </p:txBody>
      </p:sp>
      <p:sp>
        <p:nvSpPr>
          <p:cNvPr id="622596" name="Rectangle 4"/>
          <p:cNvSpPr>
            <a:spLocks noChangeArrowheads="1"/>
          </p:cNvSpPr>
          <p:nvPr/>
        </p:nvSpPr>
        <p:spPr bwMode="auto">
          <a:xfrm>
            <a:off x="266184" y="2241194"/>
            <a:ext cx="5661025" cy="56515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6452" y="3009123"/>
            <a:ext cx="7881222" cy="34476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71500" algn="l"/>
              </a:tabLst>
              <a:defRPr/>
            </a:pPr>
            <a:r>
              <a:rPr lang="en-US" smtClean="0"/>
              <a:t>Compare </a:t>
            </a:r>
            <a:r>
              <a:rPr lang="en-US" i="1" smtClean="0"/>
              <a:t>survival curves </a:t>
            </a:r>
            <a:r>
              <a:rPr lang="en-US" smtClean="0"/>
              <a:t>in active vs. placebo groups</a:t>
            </a:r>
          </a:p>
          <a:p>
            <a:pPr>
              <a:tabLst>
                <a:tab pos="571500" algn="l"/>
              </a:tabLst>
              <a:defRPr/>
            </a:pPr>
            <a:r>
              <a:rPr lang="en-US" smtClean="0"/>
              <a:t>Measure of association is the Relative Hazard (RH) or Hazard Ratio (HR)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smtClean="0"/>
              <a:t>RH usually similar to RR </a:t>
            </a:r>
          </a:p>
          <a:p>
            <a:pPr>
              <a:tabLst>
                <a:tab pos="571500" algn="l"/>
              </a:tabLst>
              <a:defRPr/>
            </a:pPr>
            <a:r>
              <a:rPr lang="en-US" smtClean="0"/>
              <a:t>Describe with Kaplan-Meier survival curve</a:t>
            </a:r>
          </a:p>
          <a:p>
            <a:pPr>
              <a:tabLst>
                <a:tab pos="571500" algn="l"/>
              </a:tabLst>
              <a:defRPr/>
            </a:pPr>
            <a:r>
              <a:rPr lang="en-US" smtClean="0"/>
              <a:t>Use log rank test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smtClean="0"/>
              <a:t>Equivalent to PH model with single binary predictor</a:t>
            </a:r>
          </a:p>
          <a:p>
            <a:pPr>
              <a:tabLst>
                <a:tab pos="571500" algn="l"/>
              </a:tabLst>
              <a:defRPr/>
            </a:pPr>
            <a:endParaRPr lang="en-US" smtClean="0"/>
          </a:p>
          <a:p>
            <a:pPr>
              <a:tabLst>
                <a:tab pos="571500" algn="l"/>
              </a:tabLst>
              <a:defRPr/>
            </a:pPr>
            <a:endParaRPr lang="en-US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27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3" y="1304827"/>
            <a:ext cx="9232012" cy="569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 descr="lege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906" y="1126914"/>
            <a:ext cx="3686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028" name="Rectangle 4"/>
          <p:cNvSpPr>
            <a:spLocks noChangeArrowheads="1"/>
          </p:cNvSpPr>
          <p:nvPr/>
        </p:nvSpPr>
        <p:spPr bwMode="auto">
          <a:xfrm>
            <a:off x="952500" y="161827"/>
            <a:ext cx="10287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Survival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Curve </a:t>
            </a:r>
            <a:endParaRPr lang="en-US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Women’s Health Initiative (HRT vs PBO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CHD</a:t>
            </a:r>
          </a:p>
        </p:txBody>
      </p:sp>
      <p:sp>
        <p:nvSpPr>
          <p:cNvPr id="385030" name="Text Box 6"/>
          <p:cNvSpPr txBox="1">
            <a:spLocks noChangeArrowheads="1"/>
          </p:cNvSpPr>
          <p:nvPr/>
        </p:nvSpPr>
        <p:spPr bwMode="auto">
          <a:xfrm>
            <a:off x="3313491" y="5679223"/>
            <a:ext cx="73493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777777"/>
                </a:solidFill>
              </a:rPr>
              <a:t>  years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1600" dirty="0">
                <a:solidFill>
                  <a:srgbClr val="777777"/>
                </a:solidFill>
              </a:rPr>
              <a:t>1            </a:t>
            </a:r>
            <a:r>
              <a:rPr lang="en-US" sz="1600" dirty="0" smtClean="0">
                <a:solidFill>
                  <a:srgbClr val="777777"/>
                </a:solidFill>
              </a:rPr>
              <a:t>      </a:t>
            </a:r>
            <a:r>
              <a:rPr lang="en-US" sz="1600" dirty="0">
                <a:solidFill>
                  <a:srgbClr val="777777"/>
                </a:solidFill>
              </a:rPr>
              <a:t>2           </a:t>
            </a:r>
            <a:r>
              <a:rPr lang="en-US" sz="1600" dirty="0" smtClean="0">
                <a:solidFill>
                  <a:srgbClr val="777777"/>
                </a:solidFill>
              </a:rPr>
              <a:t>      </a:t>
            </a:r>
            <a:r>
              <a:rPr lang="en-US" sz="1600" dirty="0">
                <a:solidFill>
                  <a:srgbClr val="777777"/>
                </a:solidFill>
              </a:rPr>
              <a:t>3         </a:t>
            </a:r>
            <a:r>
              <a:rPr lang="en-US" sz="1600" dirty="0" smtClean="0">
                <a:solidFill>
                  <a:srgbClr val="777777"/>
                </a:solidFill>
              </a:rPr>
              <a:t>         </a:t>
            </a:r>
            <a:r>
              <a:rPr lang="en-US" sz="1600" dirty="0">
                <a:solidFill>
                  <a:srgbClr val="777777"/>
                </a:solidFill>
              </a:rPr>
              <a:t>4             </a:t>
            </a:r>
            <a:r>
              <a:rPr lang="en-US" sz="1600" dirty="0" smtClean="0">
                <a:solidFill>
                  <a:srgbClr val="777777"/>
                </a:solidFill>
              </a:rPr>
              <a:t>    5                6                 7      </a:t>
            </a:r>
            <a:endParaRPr lang="en-US" sz="1600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ChangeArrowheads="1"/>
          </p:cNvSpPr>
          <p:nvPr/>
        </p:nvSpPr>
        <p:spPr bwMode="auto">
          <a:xfrm>
            <a:off x="8496300" y="3352801"/>
            <a:ext cx="2067874" cy="83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7" rIns="92075" bIns="46037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 &lt; 0.001</a:t>
            </a: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(log rank test)</a:t>
            </a:r>
            <a:endParaRPr lang="en-US" sz="2000">
              <a:latin typeface="Arial" charset="0"/>
            </a:endParaRPr>
          </a:p>
        </p:txBody>
      </p:sp>
      <p:sp>
        <p:nvSpPr>
          <p:cNvPr id="352259" name="Rectangle 3"/>
          <p:cNvSpPr>
            <a:spLocks noChangeArrowheads="1"/>
          </p:cNvSpPr>
          <p:nvPr/>
        </p:nvSpPr>
        <p:spPr bwMode="auto">
          <a:xfrm>
            <a:off x="1798638" y="1"/>
            <a:ext cx="8877300" cy="109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Raloxifene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and Risk of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Breast Cancer (MORE trial)</a:t>
            </a:r>
            <a:endParaRPr lang="en-US" sz="3600" b="1" dirty="0">
              <a:latin typeface="Arial" charset="0"/>
            </a:endParaRP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5906654" y="6430964"/>
            <a:ext cx="1008930" cy="46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7" rIns="92075" bIns="46037">
            <a:spAutoFit/>
          </a:bodyPr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Years</a:t>
            </a:r>
            <a:endParaRPr lang="en-US" sz="2200">
              <a:latin typeface="Arial" charset="0"/>
            </a:endParaRPr>
          </a:p>
        </p:txBody>
      </p:sp>
      <p:sp>
        <p:nvSpPr>
          <p:cNvPr id="352261" name="Freeform 5"/>
          <p:cNvSpPr>
            <a:spLocks/>
          </p:cNvSpPr>
          <p:nvPr/>
        </p:nvSpPr>
        <p:spPr bwMode="auto">
          <a:xfrm>
            <a:off x="2782888" y="5075239"/>
            <a:ext cx="49212" cy="1587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0" y="0"/>
              </a:cxn>
              <a:cxn ang="0">
                <a:pos x="0" y="0"/>
              </a:cxn>
              <a:cxn ang="0">
                <a:pos x="29" y="0"/>
              </a:cxn>
              <a:cxn ang="0">
                <a:pos x="29" y="0"/>
              </a:cxn>
            </a:cxnLst>
            <a:rect l="0" t="0" r="r" b="b"/>
            <a:pathLst>
              <a:path w="30" h="1">
                <a:moveTo>
                  <a:pt x="29" y="0"/>
                </a:moveTo>
                <a:lnTo>
                  <a:pt x="0" y="0"/>
                </a:lnTo>
                <a:lnTo>
                  <a:pt x="0" y="0"/>
                </a:lnTo>
                <a:lnTo>
                  <a:pt x="29" y="0"/>
                </a:lnTo>
                <a:lnTo>
                  <a:pt x="2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262" name="Freeform 6"/>
          <p:cNvSpPr>
            <a:spLocks/>
          </p:cNvSpPr>
          <p:nvPr/>
        </p:nvSpPr>
        <p:spPr bwMode="auto">
          <a:xfrm>
            <a:off x="2782888" y="4275139"/>
            <a:ext cx="49212" cy="1587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0" y="0"/>
              </a:cxn>
              <a:cxn ang="0">
                <a:pos x="0" y="0"/>
              </a:cxn>
              <a:cxn ang="0">
                <a:pos x="29" y="0"/>
              </a:cxn>
              <a:cxn ang="0">
                <a:pos x="29" y="0"/>
              </a:cxn>
            </a:cxnLst>
            <a:rect l="0" t="0" r="r" b="b"/>
            <a:pathLst>
              <a:path w="30" h="1">
                <a:moveTo>
                  <a:pt x="29" y="0"/>
                </a:moveTo>
                <a:lnTo>
                  <a:pt x="0" y="0"/>
                </a:lnTo>
                <a:lnTo>
                  <a:pt x="0" y="0"/>
                </a:lnTo>
                <a:lnTo>
                  <a:pt x="29" y="0"/>
                </a:lnTo>
                <a:lnTo>
                  <a:pt x="2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263" name="Freeform 7"/>
          <p:cNvSpPr>
            <a:spLocks/>
          </p:cNvSpPr>
          <p:nvPr/>
        </p:nvSpPr>
        <p:spPr bwMode="auto">
          <a:xfrm>
            <a:off x="2782888" y="3476625"/>
            <a:ext cx="49212" cy="1588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0" y="0"/>
              </a:cxn>
              <a:cxn ang="0">
                <a:pos x="0" y="0"/>
              </a:cxn>
              <a:cxn ang="0">
                <a:pos x="29" y="0"/>
              </a:cxn>
              <a:cxn ang="0">
                <a:pos x="29" y="0"/>
              </a:cxn>
            </a:cxnLst>
            <a:rect l="0" t="0" r="r" b="b"/>
            <a:pathLst>
              <a:path w="30" h="1">
                <a:moveTo>
                  <a:pt x="29" y="0"/>
                </a:moveTo>
                <a:lnTo>
                  <a:pt x="0" y="0"/>
                </a:lnTo>
                <a:lnTo>
                  <a:pt x="0" y="0"/>
                </a:lnTo>
                <a:lnTo>
                  <a:pt x="29" y="0"/>
                </a:lnTo>
                <a:lnTo>
                  <a:pt x="2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264" name="Freeform 8"/>
          <p:cNvSpPr>
            <a:spLocks/>
          </p:cNvSpPr>
          <p:nvPr/>
        </p:nvSpPr>
        <p:spPr bwMode="auto">
          <a:xfrm>
            <a:off x="2782888" y="2679700"/>
            <a:ext cx="49212" cy="1588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0" y="0"/>
              </a:cxn>
              <a:cxn ang="0">
                <a:pos x="0" y="0"/>
              </a:cxn>
              <a:cxn ang="0">
                <a:pos x="29" y="0"/>
              </a:cxn>
              <a:cxn ang="0">
                <a:pos x="29" y="0"/>
              </a:cxn>
            </a:cxnLst>
            <a:rect l="0" t="0" r="r" b="b"/>
            <a:pathLst>
              <a:path w="30" h="1">
                <a:moveTo>
                  <a:pt x="29" y="0"/>
                </a:moveTo>
                <a:lnTo>
                  <a:pt x="0" y="0"/>
                </a:lnTo>
                <a:lnTo>
                  <a:pt x="0" y="0"/>
                </a:lnTo>
                <a:lnTo>
                  <a:pt x="29" y="0"/>
                </a:lnTo>
                <a:lnTo>
                  <a:pt x="2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120901" y="5718176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r"/>
            <a:r>
              <a:rPr lang="en-US" altLang="en-US" sz="2000">
                <a:latin typeface="Arial" panose="020B0604020202020204" pitchFamily="34" charset="0"/>
              </a:rPr>
              <a:t>0.00</a:t>
            </a: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2120901" y="4919664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r"/>
            <a:r>
              <a:rPr lang="en-US" altLang="en-US" sz="2000">
                <a:latin typeface="Arial" panose="020B0604020202020204" pitchFamily="34" charset="0"/>
              </a:rPr>
              <a:t>0.25</a:t>
            </a: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2120901" y="4121151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r"/>
            <a:r>
              <a:rPr lang="en-US" altLang="en-US" sz="2000">
                <a:latin typeface="Arial" panose="020B0604020202020204" pitchFamily="34" charset="0"/>
              </a:rPr>
              <a:t>0.50</a:t>
            </a: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2120901" y="3324226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r"/>
            <a:r>
              <a:rPr lang="en-US" altLang="en-US" sz="2000">
                <a:latin typeface="Arial" panose="020B0604020202020204" pitchFamily="34" charset="0"/>
              </a:rPr>
              <a:t>0.75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2120901" y="2522539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r"/>
            <a:r>
              <a:rPr lang="en-US" altLang="en-US" sz="2000">
                <a:latin typeface="Arial" panose="020B0604020202020204" pitchFamily="34" charset="0"/>
              </a:rPr>
              <a:t>1.00</a:t>
            </a: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2120901" y="1725614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r"/>
            <a:r>
              <a:rPr lang="en-US" altLang="en-US" sz="2000">
                <a:latin typeface="Arial" panose="020B0604020202020204" pitchFamily="34" charset="0"/>
              </a:rPr>
              <a:t>1.25</a:t>
            </a:r>
          </a:p>
        </p:txBody>
      </p:sp>
      <p:sp>
        <p:nvSpPr>
          <p:cNvPr id="352271" name="Freeform 15"/>
          <p:cNvSpPr>
            <a:spLocks/>
          </p:cNvSpPr>
          <p:nvPr/>
        </p:nvSpPr>
        <p:spPr bwMode="auto">
          <a:xfrm>
            <a:off x="8086726" y="5942014"/>
            <a:ext cx="3175" cy="66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1"/>
              </a:cxn>
              <a:cxn ang="0">
                <a:pos x="0" y="41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42">
                <a:moveTo>
                  <a:pt x="0" y="0"/>
                </a:moveTo>
                <a:lnTo>
                  <a:pt x="0" y="41"/>
                </a:lnTo>
                <a:lnTo>
                  <a:pt x="0" y="4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272" name="Freeform 16"/>
          <p:cNvSpPr>
            <a:spLocks/>
          </p:cNvSpPr>
          <p:nvPr/>
        </p:nvSpPr>
        <p:spPr bwMode="auto">
          <a:xfrm>
            <a:off x="9826625" y="5942014"/>
            <a:ext cx="1588" cy="66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1"/>
              </a:cxn>
              <a:cxn ang="0">
                <a:pos x="0" y="41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42">
                <a:moveTo>
                  <a:pt x="0" y="0"/>
                </a:moveTo>
                <a:lnTo>
                  <a:pt x="0" y="41"/>
                </a:lnTo>
                <a:lnTo>
                  <a:pt x="0" y="4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2740024" y="6054725"/>
            <a:ext cx="328616" cy="4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4476749" y="6054725"/>
            <a:ext cx="328616" cy="4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6213474" y="6054725"/>
            <a:ext cx="328616" cy="4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7950199" y="6054725"/>
            <a:ext cx="328616" cy="4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9686925" y="6054726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>
            <a:spAutoFit/>
          </a:bodyPr>
          <a:lstStyle>
            <a:lvl1pPr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52278" name="Freeform 22"/>
          <p:cNvSpPr>
            <a:spLocks/>
          </p:cNvSpPr>
          <p:nvPr/>
        </p:nvSpPr>
        <p:spPr bwMode="auto">
          <a:xfrm>
            <a:off x="2878139" y="2649538"/>
            <a:ext cx="6097587" cy="3225800"/>
          </a:xfrm>
          <a:custGeom>
            <a:avLst/>
            <a:gdLst/>
            <a:ahLst/>
            <a:cxnLst>
              <a:cxn ang="0">
                <a:pos x="0" y="2031"/>
              </a:cxn>
              <a:cxn ang="0">
                <a:pos x="47" y="1972"/>
              </a:cxn>
              <a:cxn ang="0">
                <a:pos x="199" y="1914"/>
              </a:cxn>
              <a:cxn ang="0">
                <a:pos x="410" y="1857"/>
              </a:cxn>
              <a:cxn ang="0">
                <a:pos x="1093" y="1798"/>
              </a:cxn>
              <a:cxn ang="0">
                <a:pos x="1188" y="1740"/>
              </a:cxn>
              <a:cxn ang="0">
                <a:pos x="1194" y="1683"/>
              </a:cxn>
              <a:cxn ang="0">
                <a:pos x="1194" y="1624"/>
              </a:cxn>
              <a:cxn ang="0">
                <a:pos x="1275" y="1566"/>
              </a:cxn>
              <a:cxn ang="0">
                <a:pos x="1808" y="1507"/>
              </a:cxn>
              <a:cxn ang="0">
                <a:pos x="1976" y="1450"/>
              </a:cxn>
              <a:cxn ang="0">
                <a:pos x="2041" y="1392"/>
              </a:cxn>
              <a:cxn ang="0">
                <a:pos x="2078" y="1333"/>
              </a:cxn>
              <a:cxn ang="0">
                <a:pos x="2090" y="1277"/>
              </a:cxn>
              <a:cxn ang="0">
                <a:pos x="2180" y="1218"/>
              </a:cxn>
              <a:cxn ang="0">
                <a:pos x="2186" y="1101"/>
              </a:cxn>
              <a:cxn ang="0">
                <a:pos x="2186" y="1044"/>
              </a:cxn>
              <a:cxn ang="0">
                <a:pos x="2219" y="986"/>
              </a:cxn>
              <a:cxn ang="0">
                <a:pos x="2234" y="927"/>
              </a:cxn>
              <a:cxn ang="0">
                <a:pos x="2246" y="869"/>
              </a:cxn>
              <a:cxn ang="0">
                <a:pos x="2252" y="812"/>
              </a:cxn>
              <a:cxn ang="0">
                <a:pos x="2284" y="753"/>
              </a:cxn>
              <a:cxn ang="0">
                <a:pos x="2291" y="695"/>
              </a:cxn>
              <a:cxn ang="0">
                <a:pos x="2299" y="636"/>
              </a:cxn>
              <a:cxn ang="0">
                <a:pos x="2330" y="580"/>
              </a:cxn>
              <a:cxn ang="0">
                <a:pos x="2375" y="521"/>
              </a:cxn>
              <a:cxn ang="0">
                <a:pos x="2602" y="463"/>
              </a:cxn>
              <a:cxn ang="0">
                <a:pos x="2737" y="406"/>
              </a:cxn>
              <a:cxn ang="0">
                <a:pos x="3247" y="347"/>
              </a:cxn>
              <a:cxn ang="0">
                <a:pos x="3249" y="289"/>
              </a:cxn>
              <a:cxn ang="0">
                <a:pos x="3270" y="232"/>
              </a:cxn>
              <a:cxn ang="0">
                <a:pos x="3298" y="173"/>
              </a:cxn>
              <a:cxn ang="0">
                <a:pos x="3378" y="115"/>
              </a:cxn>
              <a:cxn ang="0">
                <a:pos x="3411" y="56"/>
              </a:cxn>
              <a:cxn ang="0">
                <a:pos x="3554" y="0"/>
              </a:cxn>
              <a:cxn ang="0">
                <a:pos x="3840" y="0"/>
              </a:cxn>
            </a:cxnLst>
            <a:rect l="0" t="0" r="r" b="b"/>
            <a:pathLst>
              <a:path w="3841" h="2032">
                <a:moveTo>
                  <a:pt x="0" y="2031"/>
                </a:moveTo>
                <a:lnTo>
                  <a:pt x="47" y="1972"/>
                </a:lnTo>
                <a:lnTo>
                  <a:pt x="199" y="1914"/>
                </a:lnTo>
                <a:lnTo>
                  <a:pt x="410" y="1857"/>
                </a:lnTo>
                <a:lnTo>
                  <a:pt x="1093" y="1798"/>
                </a:lnTo>
                <a:lnTo>
                  <a:pt x="1188" y="1740"/>
                </a:lnTo>
                <a:lnTo>
                  <a:pt x="1194" y="1683"/>
                </a:lnTo>
                <a:lnTo>
                  <a:pt x="1194" y="1624"/>
                </a:lnTo>
                <a:lnTo>
                  <a:pt x="1275" y="1566"/>
                </a:lnTo>
                <a:lnTo>
                  <a:pt x="1808" y="1507"/>
                </a:lnTo>
                <a:lnTo>
                  <a:pt x="1976" y="1450"/>
                </a:lnTo>
                <a:lnTo>
                  <a:pt x="2041" y="1392"/>
                </a:lnTo>
                <a:lnTo>
                  <a:pt x="2078" y="1333"/>
                </a:lnTo>
                <a:lnTo>
                  <a:pt x="2090" y="1277"/>
                </a:lnTo>
                <a:lnTo>
                  <a:pt x="2180" y="1218"/>
                </a:lnTo>
                <a:lnTo>
                  <a:pt x="2186" y="1101"/>
                </a:lnTo>
                <a:lnTo>
                  <a:pt x="2186" y="1044"/>
                </a:lnTo>
                <a:lnTo>
                  <a:pt x="2219" y="986"/>
                </a:lnTo>
                <a:lnTo>
                  <a:pt x="2234" y="927"/>
                </a:lnTo>
                <a:lnTo>
                  <a:pt x="2246" y="869"/>
                </a:lnTo>
                <a:lnTo>
                  <a:pt x="2252" y="812"/>
                </a:lnTo>
                <a:lnTo>
                  <a:pt x="2284" y="753"/>
                </a:lnTo>
                <a:lnTo>
                  <a:pt x="2291" y="695"/>
                </a:lnTo>
                <a:lnTo>
                  <a:pt x="2299" y="636"/>
                </a:lnTo>
                <a:lnTo>
                  <a:pt x="2330" y="580"/>
                </a:lnTo>
                <a:lnTo>
                  <a:pt x="2375" y="521"/>
                </a:lnTo>
                <a:lnTo>
                  <a:pt x="2602" y="463"/>
                </a:lnTo>
                <a:lnTo>
                  <a:pt x="2737" y="406"/>
                </a:lnTo>
                <a:lnTo>
                  <a:pt x="3247" y="347"/>
                </a:lnTo>
                <a:lnTo>
                  <a:pt x="3249" y="289"/>
                </a:lnTo>
                <a:lnTo>
                  <a:pt x="3270" y="232"/>
                </a:lnTo>
                <a:lnTo>
                  <a:pt x="3298" y="173"/>
                </a:lnTo>
                <a:lnTo>
                  <a:pt x="3378" y="115"/>
                </a:lnTo>
                <a:lnTo>
                  <a:pt x="3411" y="56"/>
                </a:lnTo>
                <a:lnTo>
                  <a:pt x="3554" y="0"/>
                </a:lnTo>
                <a:lnTo>
                  <a:pt x="3840" y="0"/>
                </a:lnTo>
              </a:path>
            </a:pathLst>
          </a:custGeom>
          <a:noFill/>
          <a:ln w="38100" cap="flat" cmpd="sng">
            <a:solidFill>
              <a:srgbClr val="60C9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279" name="Freeform 23"/>
          <p:cNvSpPr>
            <a:spLocks/>
          </p:cNvSpPr>
          <p:nvPr/>
        </p:nvSpPr>
        <p:spPr bwMode="auto">
          <a:xfrm>
            <a:off x="2878139" y="4435476"/>
            <a:ext cx="6097587" cy="1439863"/>
          </a:xfrm>
          <a:custGeom>
            <a:avLst/>
            <a:gdLst/>
            <a:ahLst/>
            <a:cxnLst>
              <a:cxn ang="0">
                <a:pos x="0" y="906"/>
              </a:cxn>
              <a:cxn ang="0">
                <a:pos x="2" y="876"/>
              </a:cxn>
              <a:cxn ang="0">
                <a:pos x="2" y="849"/>
              </a:cxn>
              <a:cxn ang="0">
                <a:pos x="104" y="821"/>
              </a:cxn>
              <a:cxn ang="0">
                <a:pos x="119" y="792"/>
              </a:cxn>
              <a:cxn ang="0">
                <a:pos x="166" y="764"/>
              </a:cxn>
              <a:cxn ang="0">
                <a:pos x="295" y="736"/>
              </a:cxn>
              <a:cxn ang="0">
                <a:pos x="344" y="707"/>
              </a:cxn>
              <a:cxn ang="0">
                <a:pos x="370" y="679"/>
              </a:cxn>
              <a:cxn ang="0">
                <a:pos x="679" y="650"/>
              </a:cxn>
              <a:cxn ang="0">
                <a:pos x="1063" y="622"/>
              </a:cxn>
              <a:cxn ang="0">
                <a:pos x="1068" y="593"/>
              </a:cxn>
              <a:cxn ang="0">
                <a:pos x="1171" y="566"/>
              </a:cxn>
              <a:cxn ang="0">
                <a:pos x="1253" y="536"/>
              </a:cxn>
              <a:cxn ang="0">
                <a:pos x="1485" y="509"/>
              </a:cxn>
              <a:cxn ang="0">
                <a:pos x="1841" y="481"/>
              </a:cxn>
              <a:cxn ang="0">
                <a:pos x="2215" y="452"/>
              </a:cxn>
              <a:cxn ang="0">
                <a:pos x="2225" y="424"/>
              </a:cxn>
              <a:cxn ang="0">
                <a:pos x="2264" y="396"/>
              </a:cxn>
              <a:cxn ang="0">
                <a:pos x="2270" y="367"/>
              </a:cxn>
              <a:cxn ang="0">
                <a:pos x="2287" y="339"/>
              </a:cxn>
              <a:cxn ang="0">
                <a:pos x="2368" y="310"/>
              </a:cxn>
              <a:cxn ang="0">
                <a:pos x="2428" y="283"/>
              </a:cxn>
              <a:cxn ang="0">
                <a:pos x="2473" y="255"/>
              </a:cxn>
              <a:cxn ang="0">
                <a:pos x="2746" y="226"/>
              </a:cxn>
              <a:cxn ang="0">
                <a:pos x="2811" y="198"/>
              </a:cxn>
              <a:cxn ang="0">
                <a:pos x="2833" y="170"/>
              </a:cxn>
              <a:cxn ang="0">
                <a:pos x="3252" y="141"/>
              </a:cxn>
              <a:cxn ang="0">
                <a:pos x="3288" y="113"/>
              </a:cxn>
              <a:cxn ang="0">
                <a:pos x="3300" y="84"/>
              </a:cxn>
              <a:cxn ang="0">
                <a:pos x="3300" y="56"/>
              </a:cxn>
              <a:cxn ang="0">
                <a:pos x="3482" y="27"/>
              </a:cxn>
              <a:cxn ang="0">
                <a:pos x="3519" y="0"/>
              </a:cxn>
              <a:cxn ang="0">
                <a:pos x="3840" y="0"/>
              </a:cxn>
            </a:cxnLst>
            <a:rect l="0" t="0" r="r" b="b"/>
            <a:pathLst>
              <a:path w="3841" h="907">
                <a:moveTo>
                  <a:pt x="0" y="906"/>
                </a:moveTo>
                <a:lnTo>
                  <a:pt x="2" y="876"/>
                </a:lnTo>
                <a:lnTo>
                  <a:pt x="2" y="849"/>
                </a:lnTo>
                <a:lnTo>
                  <a:pt x="104" y="821"/>
                </a:lnTo>
                <a:lnTo>
                  <a:pt x="119" y="792"/>
                </a:lnTo>
                <a:lnTo>
                  <a:pt x="166" y="764"/>
                </a:lnTo>
                <a:lnTo>
                  <a:pt x="295" y="736"/>
                </a:lnTo>
                <a:lnTo>
                  <a:pt x="344" y="707"/>
                </a:lnTo>
                <a:lnTo>
                  <a:pt x="370" y="679"/>
                </a:lnTo>
                <a:lnTo>
                  <a:pt x="679" y="650"/>
                </a:lnTo>
                <a:lnTo>
                  <a:pt x="1063" y="622"/>
                </a:lnTo>
                <a:lnTo>
                  <a:pt x="1068" y="593"/>
                </a:lnTo>
                <a:lnTo>
                  <a:pt x="1171" y="566"/>
                </a:lnTo>
                <a:lnTo>
                  <a:pt x="1253" y="536"/>
                </a:lnTo>
                <a:lnTo>
                  <a:pt x="1485" y="509"/>
                </a:lnTo>
                <a:lnTo>
                  <a:pt x="1841" y="481"/>
                </a:lnTo>
                <a:lnTo>
                  <a:pt x="2215" y="452"/>
                </a:lnTo>
                <a:lnTo>
                  <a:pt x="2225" y="424"/>
                </a:lnTo>
                <a:lnTo>
                  <a:pt x="2264" y="396"/>
                </a:lnTo>
                <a:lnTo>
                  <a:pt x="2270" y="367"/>
                </a:lnTo>
                <a:lnTo>
                  <a:pt x="2287" y="339"/>
                </a:lnTo>
                <a:lnTo>
                  <a:pt x="2368" y="310"/>
                </a:lnTo>
                <a:lnTo>
                  <a:pt x="2428" y="283"/>
                </a:lnTo>
                <a:lnTo>
                  <a:pt x="2473" y="255"/>
                </a:lnTo>
                <a:lnTo>
                  <a:pt x="2746" y="226"/>
                </a:lnTo>
                <a:lnTo>
                  <a:pt x="2811" y="198"/>
                </a:lnTo>
                <a:lnTo>
                  <a:pt x="2833" y="170"/>
                </a:lnTo>
                <a:lnTo>
                  <a:pt x="3252" y="141"/>
                </a:lnTo>
                <a:lnTo>
                  <a:pt x="3288" y="113"/>
                </a:lnTo>
                <a:lnTo>
                  <a:pt x="3300" y="84"/>
                </a:lnTo>
                <a:lnTo>
                  <a:pt x="3300" y="56"/>
                </a:lnTo>
                <a:lnTo>
                  <a:pt x="3482" y="27"/>
                </a:lnTo>
                <a:lnTo>
                  <a:pt x="3519" y="0"/>
                </a:lnTo>
                <a:lnTo>
                  <a:pt x="3840" y="0"/>
                </a:lnTo>
              </a:path>
            </a:pathLst>
          </a:custGeom>
          <a:noFill/>
          <a:ln w="38100" cap="rnd" cmpd="sng">
            <a:solidFill>
              <a:srgbClr val="F35B1B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280" name="Rectangle 24"/>
          <p:cNvSpPr>
            <a:spLocks noChangeArrowheads="1"/>
          </p:cNvSpPr>
          <p:nvPr/>
        </p:nvSpPr>
        <p:spPr bwMode="auto">
          <a:xfrm rot="16200000">
            <a:off x="400504" y="3693149"/>
            <a:ext cx="2532745" cy="46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7" rIns="92075" bIns="46037">
            <a:spAutoFit/>
          </a:bodyPr>
          <a:lstStyle/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% of participants</a:t>
            </a:r>
            <a:endParaRPr lang="en-US" sz="2000">
              <a:latin typeface="Arial" charset="0"/>
            </a:endParaRPr>
          </a:p>
        </p:txBody>
      </p:sp>
      <p:sp>
        <p:nvSpPr>
          <p:cNvPr id="352281" name="Line 25"/>
          <p:cNvSpPr>
            <a:spLocks noChangeShapeType="1"/>
          </p:cNvSpPr>
          <p:nvPr/>
        </p:nvSpPr>
        <p:spPr bwMode="auto">
          <a:xfrm>
            <a:off x="2828925" y="1897064"/>
            <a:ext cx="0" cy="40417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282" name="Line 26"/>
          <p:cNvSpPr>
            <a:spLocks noChangeShapeType="1"/>
          </p:cNvSpPr>
          <p:nvPr/>
        </p:nvSpPr>
        <p:spPr bwMode="auto">
          <a:xfrm>
            <a:off x="2828925" y="5938838"/>
            <a:ext cx="706278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283" name="Freeform 27"/>
          <p:cNvSpPr>
            <a:spLocks/>
          </p:cNvSpPr>
          <p:nvPr/>
        </p:nvSpPr>
        <p:spPr bwMode="auto">
          <a:xfrm>
            <a:off x="6381750" y="5942014"/>
            <a:ext cx="1588" cy="66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1"/>
              </a:cxn>
              <a:cxn ang="0">
                <a:pos x="0" y="41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42">
                <a:moveTo>
                  <a:pt x="0" y="0"/>
                </a:moveTo>
                <a:lnTo>
                  <a:pt x="0" y="41"/>
                </a:lnTo>
                <a:lnTo>
                  <a:pt x="0" y="4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284" name="Freeform 28"/>
          <p:cNvSpPr>
            <a:spLocks/>
          </p:cNvSpPr>
          <p:nvPr/>
        </p:nvSpPr>
        <p:spPr bwMode="auto">
          <a:xfrm>
            <a:off x="4643439" y="5942014"/>
            <a:ext cx="3175" cy="66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1"/>
              </a:cxn>
              <a:cxn ang="0">
                <a:pos x="0" y="41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42">
                <a:moveTo>
                  <a:pt x="0" y="0"/>
                </a:moveTo>
                <a:lnTo>
                  <a:pt x="0" y="41"/>
                </a:lnTo>
                <a:lnTo>
                  <a:pt x="0" y="4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285" name="Freeform 29"/>
          <p:cNvSpPr>
            <a:spLocks/>
          </p:cNvSpPr>
          <p:nvPr/>
        </p:nvSpPr>
        <p:spPr bwMode="auto">
          <a:xfrm>
            <a:off x="2900364" y="5946776"/>
            <a:ext cx="3175" cy="66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1"/>
              </a:cxn>
              <a:cxn ang="0">
                <a:pos x="0" y="41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42">
                <a:moveTo>
                  <a:pt x="0" y="0"/>
                </a:moveTo>
                <a:lnTo>
                  <a:pt x="0" y="41"/>
                </a:lnTo>
                <a:lnTo>
                  <a:pt x="0" y="4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286" name="Freeform 30"/>
          <p:cNvSpPr>
            <a:spLocks/>
          </p:cNvSpPr>
          <p:nvPr/>
        </p:nvSpPr>
        <p:spPr bwMode="auto">
          <a:xfrm>
            <a:off x="2782888" y="5908675"/>
            <a:ext cx="49212" cy="1588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0" y="0"/>
              </a:cxn>
              <a:cxn ang="0">
                <a:pos x="0" y="0"/>
              </a:cxn>
              <a:cxn ang="0">
                <a:pos x="29" y="0"/>
              </a:cxn>
              <a:cxn ang="0">
                <a:pos x="29" y="0"/>
              </a:cxn>
            </a:cxnLst>
            <a:rect l="0" t="0" r="r" b="b"/>
            <a:pathLst>
              <a:path w="30" h="1">
                <a:moveTo>
                  <a:pt x="29" y="0"/>
                </a:moveTo>
                <a:lnTo>
                  <a:pt x="0" y="0"/>
                </a:lnTo>
                <a:lnTo>
                  <a:pt x="0" y="0"/>
                </a:lnTo>
                <a:lnTo>
                  <a:pt x="29" y="0"/>
                </a:lnTo>
                <a:lnTo>
                  <a:pt x="2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287" name="Freeform 31"/>
          <p:cNvSpPr>
            <a:spLocks/>
          </p:cNvSpPr>
          <p:nvPr/>
        </p:nvSpPr>
        <p:spPr bwMode="auto">
          <a:xfrm>
            <a:off x="2782888" y="1922464"/>
            <a:ext cx="49212" cy="1587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0" y="0"/>
              </a:cxn>
              <a:cxn ang="0">
                <a:pos x="0" y="0"/>
              </a:cxn>
              <a:cxn ang="0">
                <a:pos x="29" y="0"/>
              </a:cxn>
              <a:cxn ang="0">
                <a:pos x="29" y="0"/>
              </a:cxn>
            </a:cxnLst>
            <a:rect l="0" t="0" r="r" b="b"/>
            <a:pathLst>
              <a:path w="30" h="1">
                <a:moveTo>
                  <a:pt x="29" y="0"/>
                </a:moveTo>
                <a:lnTo>
                  <a:pt x="0" y="0"/>
                </a:lnTo>
                <a:lnTo>
                  <a:pt x="0" y="0"/>
                </a:lnTo>
                <a:lnTo>
                  <a:pt x="29" y="0"/>
                </a:lnTo>
                <a:lnTo>
                  <a:pt x="29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2288" name="Rectangle 32"/>
          <p:cNvSpPr>
            <a:spLocks noChangeArrowheads="1"/>
          </p:cNvSpPr>
          <p:nvPr/>
        </p:nvSpPr>
        <p:spPr bwMode="auto">
          <a:xfrm>
            <a:off x="5553075" y="2300289"/>
            <a:ext cx="2000548" cy="83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7" rIns="92075" bIns="46037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Placebo</a:t>
            </a: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3.8 per 1,000</a:t>
            </a:r>
          </a:p>
        </p:txBody>
      </p:sp>
      <p:sp>
        <p:nvSpPr>
          <p:cNvPr id="352289" name="Rectangle 33"/>
          <p:cNvSpPr>
            <a:spLocks noChangeArrowheads="1"/>
          </p:cNvSpPr>
          <p:nvPr/>
        </p:nvSpPr>
        <p:spPr bwMode="auto">
          <a:xfrm>
            <a:off x="7748588" y="4673601"/>
            <a:ext cx="2000548" cy="83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7" rIns="92075" bIns="46037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Raloxifene</a:t>
            </a:r>
          </a:p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1.7 per 1,000</a:t>
            </a:r>
            <a:endParaRPr lang="en-US" sz="2200">
              <a:latin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595717" y="2417149"/>
            <a:ext cx="19664" cy="37159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615381" y="6054725"/>
            <a:ext cx="7948793" cy="60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28925" y="6187773"/>
            <a:ext cx="721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0                                 1                              2                                  3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2" name="Rectangle 4"/>
          <p:cNvSpPr>
            <a:spLocks noChangeArrowheads="1"/>
          </p:cNvSpPr>
          <p:nvPr/>
        </p:nvSpPr>
        <p:spPr bwMode="auto">
          <a:xfrm>
            <a:off x="1892301" y="184150"/>
            <a:ext cx="8310563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Survival Curves Can Be Informative: 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  CHD 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Invasive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Breast 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Cancer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7400" y="1651519"/>
            <a:ext cx="11491050" cy="4320073"/>
            <a:chOff x="-2923377" y="2006082"/>
            <a:chExt cx="11491050" cy="4320073"/>
          </a:xfrm>
        </p:grpSpPr>
        <p:grpSp>
          <p:nvGrpSpPr>
            <p:cNvPr id="2" name="Group 1"/>
            <p:cNvGrpSpPr/>
            <p:nvPr/>
          </p:nvGrpSpPr>
          <p:grpSpPr>
            <a:xfrm>
              <a:off x="-2923377" y="2006082"/>
              <a:ext cx="11491050" cy="4320073"/>
              <a:chOff x="-4347116" y="1371600"/>
              <a:chExt cx="14288040" cy="5486400"/>
            </a:xfrm>
          </p:grpSpPr>
          <p:pic>
            <p:nvPicPr>
              <p:cNvPr id="48130" name="Picture 2" descr="fig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2575" y="1371600"/>
                <a:ext cx="7118349" cy="525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31" name="Picture 3" descr="legen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9051" y="6375400"/>
                <a:ext cx="3857625" cy="48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0454" name="Text Box 6"/>
              <p:cNvSpPr txBox="1">
                <a:spLocks noChangeArrowheads="1"/>
              </p:cNvSpPr>
              <p:nvPr/>
            </p:nvSpPr>
            <p:spPr bwMode="auto">
              <a:xfrm>
                <a:off x="2746377" y="5295901"/>
                <a:ext cx="6913563" cy="4690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 dirty="0">
                    <a:solidFill>
                      <a:srgbClr val="777777"/>
                    </a:solidFill>
                  </a:rPr>
                  <a:t>  years</a:t>
                </a:r>
                <a:r>
                  <a:rPr lang="en-US" sz="1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      </a:t>
                </a:r>
                <a:r>
                  <a:rPr lang="en-US" sz="1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sz="1600" dirty="0">
                    <a:solidFill>
                      <a:srgbClr val="777777"/>
                    </a:solidFill>
                  </a:rPr>
                  <a:t>1              2             </a:t>
                </a:r>
                <a:r>
                  <a:rPr lang="en-US" sz="1600" dirty="0" smtClean="0">
                    <a:solidFill>
                      <a:srgbClr val="777777"/>
                    </a:solidFill>
                  </a:rPr>
                  <a:t>3           4             </a:t>
                </a:r>
                <a:r>
                  <a:rPr lang="en-US" sz="1600" dirty="0">
                    <a:solidFill>
                      <a:srgbClr val="777777"/>
                    </a:solidFill>
                  </a:rPr>
                  <a:t>5       </a:t>
                </a:r>
                <a:r>
                  <a:rPr lang="en-US" sz="1600" dirty="0" smtClean="0">
                    <a:solidFill>
                      <a:srgbClr val="777777"/>
                    </a:solidFill>
                  </a:rPr>
                  <a:t>     </a:t>
                </a:r>
                <a:r>
                  <a:rPr lang="en-US" sz="1600" dirty="0">
                    <a:solidFill>
                      <a:srgbClr val="777777"/>
                    </a:solidFill>
                  </a:rPr>
                  <a:t>6          </a:t>
                </a:r>
                <a:r>
                  <a:rPr lang="en-US" sz="1600" dirty="0" smtClean="0">
                    <a:solidFill>
                      <a:srgbClr val="777777"/>
                    </a:solidFill>
                  </a:rPr>
                  <a:t> 7  </a:t>
                </a:r>
                <a:endParaRPr lang="en-US" sz="1600" dirty="0">
                  <a:solidFill>
                    <a:srgbClr val="777777"/>
                  </a:solidFill>
                </a:endParaRPr>
              </a:p>
            </p:txBody>
          </p:sp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>
                <a:off x="-4347116" y="5295901"/>
                <a:ext cx="6913563" cy="4690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 dirty="0">
                    <a:solidFill>
                      <a:srgbClr val="777777"/>
                    </a:solidFill>
                  </a:rPr>
                  <a:t>  years</a:t>
                </a:r>
                <a:r>
                  <a:rPr lang="en-US" sz="1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      </a:t>
                </a:r>
                <a:r>
                  <a:rPr lang="en-US" sz="1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sz="1600" dirty="0">
                    <a:solidFill>
                      <a:srgbClr val="777777"/>
                    </a:solidFill>
                  </a:rPr>
                  <a:t>1              2             </a:t>
                </a:r>
                <a:r>
                  <a:rPr lang="en-US" sz="1600" dirty="0" smtClean="0">
                    <a:solidFill>
                      <a:srgbClr val="777777"/>
                    </a:solidFill>
                  </a:rPr>
                  <a:t>3           4             </a:t>
                </a:r>
                <a:r>
                  <a:rPr lang="en-US" sz="1600" dirty="0">
                    <a:solidFill>
                      <a:srgbClr val="777777"/>
                    </a:solidFill>
                  </a:rPr>
                  <a:t>5       </a:t>
                </a:r>
                <a:r>
                  <a:rPr lang="en-US" sz="1600" dirty="0" smtClean="0">
                    <a:solidFill>
                      <a:srgbClr val="777777"/>
                    </a:solidFill>
                  </a:rPr>
                  <a:t>     </a:t>
                </a:r>
                <a:r>
                  <a:rPr lang="en-US" sz="1600" dirty="0">
                    <a:solidFill>
                      <a:srgbClr val="777777"/>
                    </a:solidFill>
                  </a:rPr>
                  <a:t>6          </a:t>
                </a:r>
                <a:r>
                  <a:rPr lang="en-US" sz="1600" dirty="0" smtClean="0">
                    <a:solidFill>
                      <a:srgbClr val="777777"/>
                    </a:solidFill>
                  </a:rPr>
                  <a:t> 7  </a:t>
                </a:r>
                <a:endParaRPr lang="en-US" sz="1600" dirty="0">
                  <a:solidFill>
                    <a:srgbClr val="777777"/>
                  </a:solidFill>
                </a:endParaRPr>
              </a:p>
            </p:txBody>
          </p:sp>
        </p:grpSp>
        <p:sp>
          <p:nvSpPr>
            <p:cNvPr id="48134" name="Text Box 7"/>
            <p:cNvSpPr txBox="1">
              <a:spLocks noChangeArrowheads="1"/>
            </p:cNvSpPr>
            <p:nvPr/>
          </p:nvSpPr>
          <p:spPr bwMode="auto">
            <a:xfrm>
              <a:off x="2636805" y="3969748"/>
              <a:ext cx="7000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rgbClr val="777777"/>
                  </a:solidFill>
                </a:rPr>
                <a:t>  1%  </a:t>
              </a:r>
            </a:p>
          </p:txBody>
        </p:sp>
        <p:sp>
          <p:nvSpPr>
            <p:cNvPr id="48135" name="Text Box 8"/>
            <p:cNvSpPr txBox="1">
              <a:spLocks noChangeArrowheads="1"/>
            </p:cNvSpPr>
            <p:nvPr/>
          </p:nvSpPr>
          <p:spPr bwMode="auto">
            <a:xfrm>
              <a:off x="2636805" y="3179911"/>
              <a:ext cx="6302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>
                  <a:solidFill>
                    <a:srgbClr val="777777"/>
                  </a:solidFill>
                </a:rPr>
                <a:t>  2%  </a:t>
              </a:r>
            </a:p>
          </p:txBody>
        </p:sp>
        <p:sp>
          <p:nvSpPr>
            <p:cNvPr id="48136" name="Text Box 9"/>
            <p:cNvSpPr txBox="1">
              <a:spLocks noChangeArrowheads="1"/>
            </p:cNvSpPr>
            <p:nvPr/>
          </p:nvSpPr>
          <p:spPr bwMode="auto">
            <a:xfrm>
              <a:off x="2636805" y="2458779"/>
              <a:ext cx="7000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FFFFFF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rgbClr val="777777"/>
                  </a:solidFill>
                </a:rPr>
                <a:t>  3%  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551368" y="3049169"/>
              <a:ext cx="2960687" cy="392112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2" name="Picture 2" descr="fig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" y="1554408"/>
            <a:ext cx="6171584" cy="380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lege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634" y="5588893"/>
            <a:ext cx="3230517" cy="40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fig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48" y="1711571"/>
            <a:ext cx="6171584" cy="380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401963" y="4633106"/>
            <a:ext cx="5560182" cy="36933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777777"/>
                </a:solidFill>
              </a:rPr>
              <a:t>  years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1600" dirty="0" smtClean="0">
                <a:solidFill>
                  <a:srgbClr val="777777"/>
                </a:solidFill>
              </a:rPr>
              <a:t>1          2         3           4             </a:t>
            </a:r>
            <a:r>
              <a:rPr lang="en-US" sz="1600" dirty="0">
                <a:solidFill>
                  <a:srgbClr val="777777"/>
                </a:solidFill>
              </a:rPr>
              <a:t>5       </a:t>
            </a:r>
            <a:r>
              <a:rPr lang="en-US" sz="1600" dirty="0" smtClean="0">
                <a:solidFill>
                  <a:srgbClr val="777777"/>
                </a:solidFill>
              </a:rPr>
              <a:t>     </a:t>
            </a:r>
            <a:r>
              <a:rPr lang="en-US" sz="1600" dirty="0">
                <a:solidFill>
                  <a:srgbClr val="777777"/>
                </a:solidFill>
              </a:rPr>
              <a:t>6          </a:t>
            </a:r>
            <a:r>
              <a:rPr lang="en-US" sz="1600" dirty="0" smtClean="0">
                <a:solidFill>
                  <a:srgbClr val="777777"/>
                </a:solidFill>
              </a:rPr>
              <a:t> 7  </a:t>
            </a:r>
            <a:endParaRPr lang="en-US" sz="1600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06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Intro to Data Analysis for </a:t>
            </a:r>
            <a:br>
              <a:rPr lang="en-US" smtClean="0"/>
            </a:br>
            <a:r>
              <a:rPr lang="en-US" smtClean="0"/>
              <a:t>    More Exotic RCT Designs	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412875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sz="3200"/>
              <a:t>Cluster randomization designs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3200"/>
              <a:t>Factorial designs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3200"/>
              <a:t>Repeated measures design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3200"/>
              <a:t>Cross-over designs</a:t>
            </a:r>
          </a:p>
          <a:p>
            <a:pPr>
              <a:buNone/>
              <a:tabLst>
                <a:tab pos="571500" algn="l"/>
              </a:tabLst>
              <a:defRPr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948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Cluster randomization:  Data analysis	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7163" y="1412876"/>
            <a:ext cx="9207500" cy="5445125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dirty="0" smtClean="0"/>
              <a:t>Cluster randomization designs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/>
              <a:t>Randomize/analyze clusters</a:t>
            </a:r>
          </a:p>
          <a:p>
            <a:pPr>
              <a:tabLst>
                <a:tab pos="571500" algn="l"/>
              </a:tabLst>
              <a:defRPr/>
            </a:pPr>
            <a:r>
              <a:rPr lang="en-US" dirty="0" smtClean="0"/>
              <a:t>Example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/>
              <a:t>Collaborative Care for Pain </a:t>
            </a:r>
            <a:r>
              <a:rPr lang="en-US" dirty="0" smtClean="0"/>
              <a:t>Randomize </a:t>
            </a:r>
            <a:r>
              <a:rPr lang="en-US" dirty="0" smtClean="0"/>
              <a:t>Medical Practices (clusters)</a:t>
            </a:r>
          </a:p>
          <a:p>
            <a:pPr lvl="1">
              <a:tabLst>
                <a:tab pos="571500" algn="l"/>
              </a:tabLst>
              <a:defRPr/>
            </a:pPr>
            <a:endParaRPr lang="en-US" dirty="0" smtClean="0"/>
          </a:p>
          <a:p>
            <a:pPr lvl="1">
              <a:tabLst>
                <a:tab pos="571500" algn="l"/>
              </a:tabLst>
              <a:defRPr/>
            </a:pPr>
            <a:endParaRPr lang="en-US" dirty="0" smtClean="0"/>
          </a:p>
          <a:p>
            <a:pPr lvl="1">
              <a:tabLst>
                <a:tab pos="571500" algn="l"/>
              </a:tabLst>
              <a:defRPr/>
            </a:pPr>
            <a:endParaRPr lang="en-US" dirty="0" smtClean="0"/>
          </a:p>
          <a:p>
            <a:pPr lvl="1"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r>
              <a:rPr lang="en-US" dirty="0" smtClean="0"/>
              <a:t>Interesting and underutilized design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/>
              <a:t>Popular (</a:t>
            </a:r>
            <a:r>
              <a:rPr lang="en-US" dirty="0" err="1" smtClean="0"/>
              <a:t>epi</a:t>
            </a:r>
            <a:r>
              <a:rPr lang="en-US" dirty="0" smtClean="0"/>
              <a:t> 205)</a:t>
            </a:r>
          </a:p>
          <a:p>
            <a:pPr lvl="1">
              <a:tabLst>
                <a:tab pos="571500" algn="l"/>
              </a:tabLst>
              <a:defRPr/>
            </a:pPr>
            <a:endParaRPr lang="en-US" dirty="0" smtClean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911" y="3165185"/>
            <a:ext cx="5646738" cy="153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6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Cluster randomization:  JAMA study</a:t>
            </a:r>
          </a:p>
        </p:txBody>
      </p:sp>
      <p:pic>
        <p:nvPicPr>
          <p:cNvPr id="53251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1328738"/>
            <a:ext cx="7753350" cy="4722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9111" name="Text Box 7"/>
          <p:cNvSpPr txBox="1">
            <a:spLocks noChangeArrowheads="1"/>
          </p:cNvSpPr>
          <p:nvPr/>
        </p:nvSpPr>
        <p:spPr bwMode="auto">
          <a:xfrm>
            <a:off x="9118600" y="2003426"/>
            <a:ext cx="21209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46 clinicians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401 patients</a:t>
            </a:r>
          </a:p>
        </p:txBody>
      </p:sp>
    </p:spTree>
    <p:extLst>
      <p:ext uri="{BB962C8B-B14F-4D97-AF65-F5344CB8AC3E}">
        <p14:creationId xmlns:p14="http://schemas.microsoft.com/office/powerpoint/2010/main" val="23118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Cluster randomization of Clinicians	</a:t>
            </a:r>
          </a:p>
        </p:txBody>
      </p:sp>
      <p:sp>
        <p:nvSpPr>
          <p:cNvPr id="487428" name="Oval 4"/>
          <p:cNvSpPr>
            <a:spLocks noChangeArrowheads="1"/>
          </p:cNvSpPr>
          <p:nvPr/>
        </p:nvSpPr>
        <p:spPr bwMode="auto">
          <a:xfrm>
            <a:off x="2185989" y="3140076"/>
            <a:ext cx="1481137" cy="14192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B760F9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100 kids</a:t>
            </a:r>
          </a:p>
        </p:txBody>
      </p:sp>
      <p:sp>
        <p:nvSpPr>
          <p:cNvPr id="487430" name="Oval 6"/>
          <p:cNvSpPr>
            <a:spLocks noChangeArrowheads="1"/>
          </p:cNvSpPr>
          <p:nvPr/>
        </p:nvSpPr>
        <p:spPr bwMode="auto">
          <a:xfrm>
            <a:off x="4356100" y="2719389"/>
            <a:ext cx="1481138" cy="14192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B760F9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~10 patients</a:t>
            </a:r>
          </a:p>
        </p:txBody>
      </p:sp>
      <p:sp>
        <p:nvSpPr>
          <p:cNvPr id="487441" name="Oval 17"/>
          <p:cNvSpPr>
            <a:spLocks noChangeArrowheads="1"/>
          </p:cNvSpPr>
          <p:nvPr/>
        </p:nvSpPr>
        <p:spPr bwMode="auto">
          <a:xfrm>
            <a:off x="2173289" y="3140076"/>
            <a:ext cx="1481137" cy="14192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B760F9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~10 patients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952500" y="1"/>
            <a:ext cx="10274300" cy="6315075"/>
            <a:chOff x="0" y="0"/>
            <a:chExt cx="6472" cy="3978"/>
          </a:xfrm>
        </p:grpSpPr>
        <p:sp>
          <p:nvSpPr>
            <p:cNvPr id="48743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6472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3600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	</a:t>
              </a:r>
            </a:p>
          </p:txBody>
        </p:sp>
        <p:sp>
          <p:nvSpPr>
            <p:cNvPr id="487444" name="Oval 20"/>
            <p:cNvSpPr>
              <a:spLocks noChangeArrowheads="1"/>
            </p:cNvSpPr>
            <p:nvPr/>
          </p:nvSpPr>
          <p:spPr bwMode="auto">
            <a:xfrm>
              <a:off x="3485" y="1000"/>
              <a:ext cx="933" cy="89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~10 patients</a:t>
              </a:r>
            </a:p>
          </p:txBody>
        </p:sp>
        <p:sp>
          <p:nvSpPr>
            <p:cNvPr id="487445" name="Oval 21"/>
            <p:cNvSpPr>
              <a:spLocks noChangeArrowheads="1"/>
            </p:cNvSpPr>
            <p:nvPr/>
          </p:nvSpPr>
          <p:spPr bwMode="auto">
            <a:xfrm>
              <a:off x="4686" y="2160"/>
              <a:ext cx="933" cy="89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~10 patients</a:t>
              </a:r>
            </a:p>
          </p:txBody>
        </p:sp>
        <p:sp>
          <p:nvSpPr>
            <p:cNvPr id="487446" name="Oval 22"/>
            <p:cNvSpPr>
              <a:spLocks noChangeArrowheads="1"/>
            </p:cNvSpPr>
            <p:nvPr/>
          </p:nvSpPr>
          <p:spPr bwMode="auto">
            <a:xfrm>
              <a:off x="2570" y="2769"/>
              <a:ext cx="933" cy="89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~10 patients</a:t>
              </a:r>
            </a:p>
          </p:txBody>
        </p:sp>
        <p:sp>
          <p:nvSpPr>
            <p:cNvPr id="487447" name="Oval 23"/>
            <p:cNvSpPr>
              <a:spLocks noChangeArrowheads="1"/>
            </p:cNvSpPr>
            <p:nvPr/>
          </p:nvSpPr>
          <p:spPr bwMode="auto">
            <a:xfrm>
              <a:off x="1294" y="3084"/>
              <a:ext cx="933" cy="89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~10 patients</a:t>
              </a:r>
            </a:p>
          </p:txBody>
        </p:sp>
        <p:sp>
          <p:nvSpPr>
            <p:cNvPr id="487448" name="Oval 24"/>
            <p:cNvSpPr>
              <a:spLocks noChangeArrowheads="1"/>
            </p:cNvSpPr>
            <p:nvPr/>
          </p:nvSpPr>
          <p:spPr bwMode="auto">
            <a:xfrm>
              <a:off x="3882" y="2956"/>
              <a:ext cx="933" cy="89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B760F9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~10 patients</a:t>
              </a:r>
            </a:p>
          </p:txBody>
        </p:sp>
        <p:sp>
          <p:nvSpPr>
            <p:cNvPr id="487449" name="Oval 25"/>
            <p:cNvSpPr>
              <a:spLocks noChangeArrowheads="1"/>
            </p:cNvSpPr>
            <p:nvPr/>
          </p:nvSpPr>
          <p:spPr bwMode="auto">
            <a:xfrm>
              <a:off x="5285" y="1076"/>
              <a:ext cx="933" cy="89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~10 patients</a:t>
              </a:r>
            </a:p>
          </p:txBody>
        </p:sp>
        <p:sp>
          <p:nvSpPr>
            <p:cNvPr id="487450" name="Text Box 26"/>
            <p:cNvSpPr txBox="1">
              <a:spLocks noChangeArrowheads="1"/>
            </p:cNvSpPr>
            <p:nvPr/>
          </p:nvSpPr>
          <p:spPr bwMode="auto">
            <a:xfrm>
              <a:off x="5149" y="3255"/>
              <a:ext cx="1323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46 clinicians, 401 patients</a:t>
              </a:r>
            </a:p>
          </p:txBody>
        </p:sp>
      </p:grpSp>
      <p:pic>
        <p:nvPicPr>
          <p:cNvPr id="487451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3648076"/>
            <a:ext cx="114458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1" y="1358901"/>
            <a:ext cx="195897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9" y="3697288"/>
            <a:ext cx="12414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7" descr="Image result for female physicia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763" y="844551"/>
            <a:ext cx="1408112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94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Cluster randomization of Clinicians	</a:t>
            </a:r>
          </a:p>
        </p:txBody>
      </p:sp>
      <p:sp>
        <p:nvSpPr>
          <p:cNvPr id="561155" name="Oval 3"/>
          <p:cNvSpPr>
            <a:spLocks noChangeArrowheads="1"/>
          </p:cNvSpPr>
          <p:nvPr/>
        </p:nvSpPr>
        <p:spPr bwMode="auto">
          <a:xfrm>
            <a:off x="2185989" y="3140076"/>
            <a:ext cx="1481137" cy="14192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B760F9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100 kids</a:t>
            </a:r>
          </a:p>
        </p:txBody>
      </p:sp>
      <p:sp>
        <p:nvSpPr>
          <p:cNvPr id="561156" name="Oval 4"/>
          <p:cNvSpPr>
            <a:spLocks noChangeArrowheads="1"/>
          </p:cNvSpPr>
          <p:nvPr/>
        </p:nvSpPr>
        <p:spPr bwMode="auto">
          <a:xfrm>
            <a:off x="4356100" y="2719389"/>
            <a:ext cx="1481138" cy="1419225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B760F9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~10 patients</a:t>
            </a:r>
          </a:p>
        </p:txBody>
      </p:sp>
      <p:sp>
        <p:nvSpPr>
          <p:cNvPr id="561157" name="Oval 5"/>
          <p:cNvSpPr>
            <a:spLocks noChangeArrowheads="1"/>
          </p:cNvSpPr>
          <p:nvPr/>
        </p:nvSpPr>
        <p:spPr bwMode="auto">
          <a:xfrm>
            <a:off x="2173289" y="3140076"/>
            <a:ext cx="1481137" cy="1419225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B760F9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~10 patients</a:t>
            </a:r>
          </a:p>
        </p:txBody>
      </p:sp>
      <p:sp>
        <p:nvSpPr>
          <p:cNvPr id="561159" name="Rectangle 7"/>
          <p:cNvSpPr>
            <a:spLocks noChangeArrowheads="1"/>
          </p:cNvSpPr>
          <p:nvPr/>
        </p:nvSpPr>
        <p:spPr bwMode="auto">
          <a:xfrm>
            <a:off x="952500" y="0"/>
            <a:ext cx="102743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  <p:sp>
        <p:nvSpPr>
          <p:cNvPr id="561160" name="Oval 8"/>
          <p:cNvSpPr>
            <a:spLocks noChangeArrowheads="1"/>
          </p:cNvSpPr>
          <p:nvPr/>
        </p:nvSpPr>
        <p:spPr bwMode="auto">
          <a:xfrm>
            <a:off x="6484939" y="1587501"/>
            <a:ext cx="1481137" cy="1419225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~10 patients</a:t>
            </a:r>
          </a:p>
        </p:txBody>
      </p:sp>
      <p:sp>
        <p:nvSpPr>
          <p:cNvPr id="561161" name="Oval 9"/>
          <p:cNvSpPr>
            <a:spLocks noChangeArrowheads="1"/>
          </p:cNvSpPr>
          <p:nvPr/>
        </p:nvSpPr>
        <p:spPr bwMode="auto">
          <a:xfrm>
            <a:off x="8391525" y="3429001"/>
            <a:ext cx="1481138" cy="1419225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~10 patients</a:t>
            </a:r>
          </a:p>
        </p:txBody>
      </p:sp>
      <p:sp>
        <p:nvSpPr>
          <p:cNvPr id="561162" name="Oval 10"/>
          <p:cNvSpPr>
            <a:spLocks noChangeArrowheads="1"/>
          </p:cNvSpPr>
          <p:nvPr/>
        </p:nvSpPr>
        <p:spPr bwMode="auto">
          <a:xfrm>
            <a:off x="5032375" y="4395789"/>
            <a:ext cx="1481138" cy="14192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~10 patients</a:t>
            </a:r>
          </a:p>
        </p:txBody>
      </p:sp>
      <p:sp>
        <p:nvSpPr>
          <p:cNvPr id="561163" name="Oval 11"/>
          <p:cNvSpPr>
            <a:spLocks noChangeArrowheads="1"/>
          </p:cNvSpPr>
          <p:nvPr/>
        </p:nvSpPr>
        <p:spPr bwMode="auto">
          <a:xfrm>
            <a:off x="3006725" y="4895851"/>
            <a:ext cx="1481138" cy="1419225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~10 patients</a:t>
            </a:r>
          </a:p>
        </p:txBody>
      </p:sp>
      <p:sp>
        <p:nvSpPr>
          <p:cNvPr id="561164" name="Oval 12"/>
          <p:cNvSpPr>
            <a:spLocks noChangeArrowheads="1"/>
          </p:cNvSpPr>
          <p:nvPr/>
        </p:nvSpPr>
        <p:spPr bwMode="auto">
          <a:xfrm>
            <a:off x="7115175" y="4692651"/>
            <a:ext cx="1481138" cy="1419225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B760F9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~10 patients</a:t>
            </a:r>
          </a:p>
        </p:txBody>
      </p:sp>
      <p:sp>
        <p:nvSpPr>
          <p:cNvPr id="561165" name="Oval 13"/>
          <p:cNvSpPr>
            <a:spLocks noChangeArrowheads="1"/>
          </p:cNvSpPr>
          <p:nvPr/>
        </p:nvSpPr>
        <p:spPr bwMode="auto">
          <a:xfrm>
            <a:off x="9342439" y="1708151"/>
            <a:ext cx="1481137" cy="1419225"/>
          </a:xfrm>
          <a:prstGeom prst="ellipse">
            <a:avLst/>
          </a:prstGeom>
          <a:solidFill>
            <a:srgbClr val="B760F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~10 patients</a:t>
            </a:r>
          </a:p>
        </p:txBody>
      </p:sp>
      <p:pic>
        <p:nvPicPr>
          <p:cNvPr id="5735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1" y="1358901"/>
            <a:ext cx="195897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4" y="3481388"/>
            <a:ext cx="12414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9126538" y="5167314"/>
            <a:ext cx="210026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46 clinicians, 401 patients</a:t>
            </a:r>
          </a:p>
        </p:txBody>
      </p:sp>
      <p:pic>
        <p:nvPicPr>
          <p:cNvPr id="57360" name="Picture 17" descr="Image result for female physicia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5" y="754063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9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Cluster randomization:  Analysis	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4" y="1412876"/>
            <a:ext cx="9642475" cy="5445125"/>
          </a:xfrm>
        </p:spPr>
        <p:txBody>
          <a:bodyPr/>
          <a:lstStyle/>
          <a:p>
            <a:pPr marL="457200" indent="-457200">
              <a:tabLst>
                <a:tab pos="571500" algn="l"/>
              </a:tabLst>
              <a:defRPr/>
            </a:pPr>
            <a:r>
              <a:rPr lang="en-US" dirty="0" smtClean="0"/>
              <a:t>Analysis must account for randomization of clusters, not individuals</a:t>
            </a:r>
          </a:p>
          <a:p>
            <a:pPr marL="457200" indent="-457200">
              <a:tabLst>
                <a:tab pos="571500" algn="l"/>
              </a:tabLst>
              <a:defRPr/>
            </a:pPr>
            <a:r>
              <a:rPr lang="en-US" dirty="0" smtClean="0"/>
              <a:t>Most commonly used technique:  Generalized Estimating Equations (GEE)</a:t>
            </a:r>
          </a:p>
          <a:p>
            <a:pPr marL="838200" lvl="1" indent="-381000">
              <a:tabLst>
                <a:tab pos="571500" algn="l"/>
              </a:tabLst>
              <a:defRPr/>
            </a:pPr>
            <a:r>
              <a:rPr lang="en-US" dirty="0" smtClean="0"/>
              <a:t>Type of multiple regression (</a:t>
            </a:r>
            <a:r>
              <a:rPr lang="en-US" dirty="0" err="1" smtClean="0"/>
              <a:t>Stata</a:t>
            </a:r>
            <a:r>
              <a:rPr lang="en-US" dirty="0" smtClean="0"/>
              <a:t> and SAS) </a:t>
            </a:r>
          </a:p>
          <a:p>
            <a:pPr marL="457200" indent="-457200">
              <a:tabLst>
                <a:tab pos="571500" algn="l"/>
              </a:tabLst>
              <a:defRPr/>
            </a:pPr>
            <a:r>
              <a:rPr lang="en-US" dirty="0" smtClean="0"/>
              <a:t>Effective sample size is between total n and number of clusters</a:t>
            </a:r>
          </a:p>
          <a:p>
            <a:pPr marL="838200" lvl="1" indent="-381000">
              <a:tabLst>
                <a:tab pos="571500" algn="l"/>
              </a:tabLst>
              <a:defRPr/>
            </a:pPr>
            <a:r>
              <a:rPr lang="en-US" sz="2400" dirty="0"/>
              <a:t>Methods (see following 3 slides, not presented in class)</a:t>
            </a:r>
          </a:p>
        </p:txBody>
      </p:sp>
    </p:spTree>
    <p:extLst>
      <p:ext uri="{BB962C8B-B14F-4D97-AF65-F5344CB8AC3E}">
        <p14:creationId xmlns:p14="http://schemas.microsoft.com/office/powerpoint/2010/main" val="4642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Alternative RCT designs: </a:t>
            </a:r>
            <a:br>
              <a:rPr lang="en-US" dirty="0" smtClean="0">
                <a:solidFill>
                  <a:schemeClr val="bg2"/>
                </a:solidFill>
                <a:effectLst/>
              </a:rPr>
            </a:br>
            <a:r>
              <a:rPr lang="en-US" dirty="0" smtClean="0">
                <a:solidFill>
                  <a:schemeClr val="bg2"/>
                </a:solidFill>
                <a:effectLst/>
              </a:rPr>
              <a:t>Factorial design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1" y="435610"/>
            <a:ext cx="10000934" cy="4819650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Test of more than one treatment (vs. </a:t>
            </a:r>
            <a:r>
              <a:rPr lang="en-US" sz="2800" dirty="0" smtClean="0">
                <a:solidFill>
                  <a:schemeClr val="bg2"/>
                </a:solidFill>
                <a:effectLst/>
              </a:rPr>
              <a:t>control)</a:t>
            </a:r>
            <a:endParaRPr lang="en-US" sz="2800" dirty="0">
              <a:solidFill>
                <a:schemeClr val="bg2"/>
              </a:solidFill>
              <a:effectLst/>
            </a:endParaRP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Each </a:t>
            </a:r>
            <a:r>
              <a:rPr lang="en-US" sz="2800" dirty="0" smtClean="0">
                <a:solidFill>
                  <a:schemeClr val="bg2"/>
                </a:solidFill>
                <a:effectLst/>
              </a:rPr>
              <a:t>treatment </a:t>
            </a:r>
            <a:r>
              <a:rPr lang="en-US" sz="2800" dirty="0">
                <a:solidFill>
                  <a:schemeClr val="bg2"/>
                </a:solidFill>
                <a:effectLst/>
              </a:rPr>
              <a:t>alone and in combination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Allows multiple hypotheses in single trial, efficient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Examples</a:t>
            </a:r>
          </a:p>
          <a:p>
            <a:pPr lvl="1"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Physician’s </a:t>
            </a:r>
            <a:r>
              <a:rPr lang="en-US" sz="2800" dirty="0">
                <a:solidFill>
                  <a:schemeClr val="bg2"/>
                </a:solidFill>
                <a:effectLst/>
              </a:rPr>
              <a:t>Health Study (classic)</a:t>
            </a:r>
          </a:p>
          <a:p>
            <a:pPr lvl="2"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Aspirin </a:t>
            </a:r>
            <a:r>
              <a:rPr lang="en-US" sz="2800" dirty="0">
                <a:solidFill>
                  <a:schemeClr val="bg2"/>
                </a:solidFill>
              </a:rPr>
              <a:t>==&gt; MI </a:t>
            </a:r>
            <a:r>
              <a:rPr lang="en-US" sz="2800" dirty="0" smtClean="0">
                <a:solidFill>
                  <a:schemeClr val="bg2"/>
                </a:solidFill>
              </a:rPr>
              <a:t>  </a:t>
            </a:r>
            <a:r>
              <a:rPr lang="en-US" sz="2800" i="1" dirty="0" smtClean="0">
                <a:solidFill>
                  <a:schemeClr val="bg2"/>
                </a:solidFill>
              </a:rPr>
              <a:t>vs</a:t>
            </a:r>
            <a:endParaRPr lang="en-US" sz="2800" i="1" dirty="0">
              <a:solidFill>
                <a:schemeClr val="bg2"/>
              </a:solidFill>
            </a:endParaRPr>
          </a:p>
          <a:p>
            <a:pPr lvl="2"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Beta </a:t>
            </a:r>
            <a:r>
              <a:rPr lang="en-US" sz="2800" dirty="0">
                <a:solidFill>
                  <a:schemeClr val="bg2"/>
                </a:solidFill>
              </a:rPr>
              <a:t>carotene ==&gt; </a:t>
            </a:r>
            <a:r>
              <a:rPr lang="en-US" sz="2800" dirty="0" smtClean="0">
                <a:solidFill>
                  <a:schemeClr val="bg2"/>
                </a:solidFill>
              </a:rPr>
              <a:t>cancer</a:t>
            </a:r>
          </a:p>
          <a:p>
            <a:pPr lvl="1">
              <a:defRPr/>
            </a:pP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>
                <a:solidFill>
                  <a:schemeClr val="bg2"/>
                </a:solidFill>
                <a:effectLst/>
              </a:rPr>
              <a:t> Vitamin E and Selenium for prostate CA</a:t>
            </a:r>
          </a:p>
          <a:p>
            <a:pPr lvl="1"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 Vitamin D/Omega 3 Fatty acids for Cancer and CHD (Homework) (2019)</a:t>
            </a:r>
            <a:endParaRPr lang="en-US" sz="2800" dirty="0">
              <a:solidFill>
                <a:schemeClr val="bg2"/>
              </a:solidFill>
              <a:effectLst/>
            </a:endParaRPr>
          </a:p>
          <a:p>
            <a:pPr lvl="1">
              <a:buFontTx/>
              <a:buNone/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69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Cluster randomization:  </a:t>
            </a:r>
            <a:br>
              <a:rPr lang="en-US" smtClean="0"/>
            </a:br>
            <a:r>
              <a:rPr lang="en-US" smtClean="0"/>
              <a:t>Steps in sample size calculation	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964" y="1412876"/>
            <a:ext cx="6492875" cy="5445125"/>
          </a:xfrm>
        </p:spPr>
        <p:txBody>
          <a:bodyPr/>
          <a:lstStyle/>
          <a:p>
            <a:pPr>
              <a:lnSpc>
                <a:spcPct val="100000"/>
              </a:lnSpc>
              <a:buNone/>
              <a:tabLst>
                <a:tab pos="571500" algn="l"/>
              </a:tabLst>
              <a:defRPr/>
            </a:pPr>
            <a:r>
              <a:rPr lang="en-US" smtClean="0"/>
              <a:t>1.  Calculate sample size as if total n</a:t>
            </a:r>
          </a:p>
          <a:p>
            <a:pPr>
              <a:lnSpc>
                <a:spcPct val="100000"/>
              </a:lnSpc>
              <a:buNone/>
              <a:tabLst>
                <a:tab pos="571500" algn="l"/>
              </a:tabLst>
              <a:defRPr/>
            </a:pPr>
            <a:r>
              <a:rPr lang="en-US" smtClean="0"/>
              <a:t>2.  Inflation factor:</a:t>
            </a:r>
          </a:p>
          <a:p>
            <a:pPr>
              <a:lnSpc>
                <a:spcPct val="100000"/>
              </a:lnSpc>
              <a:buNone/>
              <a:tabLst>
                <a:tab pos="571500" algn="l"/>
              </a:tabLst>
              <a:defRPr/>
            </a:pPr>
            <a:r>
              <a:rPr lang="en-US" smtClean="0"/>
              <a:t>		= (1 + (CS-1)*RHO)</a:t>
            </a:r>
          </a:p>
          <a:p>
            <a:pPr>
              <a:lnSpc>
                <a:spcPct val="100000"/>
              </a:lnSpc>
              <a:buNone/>
              <a:tabLst>
                <a:tab pos="571500" algn="l"/>
              </a:tabLst>
              <a:defRPr/>
            </a:pPr>
            <a:r>
              <a:rPr lang="en-US" smtClean="0"/>
              <a:t>		Where :	CS=cluster size</a:t>
            </a:r>
          </a:p>
          <a:p>
            <a:pPr>
              <a:lnSpc>
                <a:spcPct val="100000"/>
              </a:lnSpc>
              <a:buNone/>
              <a:tabLst>
                <a:tab pos="571500" algn="l"/>
              </a:tabLst>
              <a:defRPr/>
            </a:pPr>
            <a:r>
              <a:rPr lang="en-US" smtClean="0"/>
              <a:t>				RHO=Intraclass corr. coef.</a:t>
            </a:r>
          </a:p>
          <a:p>
            <a:pPr>
              <a:lnSpc>
                <a:spcPct val="100000"/>
              </a:lnSpc>
              <a:buNone/>
              <a:tabLst>
                <a:tab pos="571500" algn="l"/>
              </a:tabLst>
              <a:defRPr/>
            </a:pPr>
            <a:r>
              <a:rPr lang="en-US" smtClean="0"/>
              <a:t>	</a:t>
            </a:r>
            <a:r>
              <a:rPr lang="en-US" u="sng" smtClean="0"/>
              <a:t>CS	</a:t>
            </a:r>
            <a:r>
              <a:rPr lang="en-US" smtClean="0"/>
              <a:t>		</a:t>
            </a:r>
            <a:r>
              <a:rPr lang="en-US" u="sng" smtClean="0"/>
              <a:t>RHO</a:t>
            </a:r>
            <a:r>
              <a:rPr lang="en-US" smtClean="0"/>
              <a:t>		</a:t>
            </a:r>
            <a:r>
              <a:rPr lang="en-US" u="sng" smtClean="0"/>
              <a:t>Inflation</a:t>
            </a:r>
            <a:r>
              <a:rPr lang="en-US" smtClean="0"/>
              <a:t>	</a:t>
            </a:r>
          </a:p>
          <a:p>
            <a:pPr>
              <a:lnSpc>
                <a:spcPct val="100000"/>
              </a:lnSpc>
              <a:buNone/>
              <a:tabLst>
                <a:tab pos="571500" algn="l"/>
              </a:tabLst>
              <a:defRPr/>
            </a:pPr>
            <a:r>
              <a:rPr lang="en-US" smtClean="0"/>
              <a:t>	30			.05		x 1.5</a:t>
            </a:r>
          </a:p>
          <a:p>
            <a:pPr>
              <a:lnSpc>
                <a:spcPct val="100000"/>
              </a:lnSpc>
              <a:buNone/>
              <a:tabLst>
                <a:tab pos="571500" algn="l"/>
              </a:tabLst>
              <a:defRPr/>
            </a:pPr>
            <a:r>
              <a:rPr lang="en-US" smtClean="0"/>
              <a:t>	100			.05		x 6</a:t>
            </a:r>
          </a:p>
          <a:p>
            <a:pPr>
              <a:lnSpc>
                <a:spcPct val="100000"/>
              </a:lnSpc>
              <a:buNone/>
              <a:tabLst>
                <a:tab pos="571500" algn="l"/>
              </a:tabLst>
              <a:defRPr/>
            </a:pPr>
            <a:r>
              <a:rPr lang="en-US" smtClean="0"/>
              <a:t>	1000		.05		x 51</a:t>
            </a:r>
          </a:p>
        </p:txBody>
      </p:sp>
      <p:sp>
        <p:nvSpPr>
          <p:cNvPr id="423941" name="Text Box 5"/>
          <p:cNvSpPr txBox="1">
            <a:spLocks noChangeArrowheads="1"/>
          </p:cNvSpPr>
          <p:nvPr/>
        </p:nvSpPr>
        <p:spPr bwMode="auto">
          <a:xfrm>
            <a:off x="7729538" y="4133850"/>
            <a:ext cx="2684462" cy="24929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eg. if n=100 with no clusters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150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600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51,000</a:t>
            </a:r>
          </a:p>
        </p:txBody>
      </p:sp>
    </p:spTree>
    <p:extLst>
      <p:ext uri="{BB962C8B-B14F-4D97-AF65-F5344CB8AC3E}">
        <p14:creationId xmlns:p14="http://schemas.microsoft.com/office/powerpoint/2010/main" val="1653854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Cluster randomization:  Sample size	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0" y="1127126"/>
            <a:ext cx="9658350" cy="5445125"/>
          </a:xfrm>
        </p:spPr>
        <p:txBody>
          <a:bodyPr/>
          <a:lstStyle/>
          <a:p>
            <a:pPr>
              <a:buNone/>
              <a:tabLst>
                <a:tab pos="571500" algn="l"/>
              </a:tabLst>
              <a:defRPr/>
            </a:pPr>
            <a:r>
              <a:rPr lang="en-US" sz="2800"/>
              <a:t>How big is intraclass correlation (rho)?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2800"/>
              <a:t>	- Degree of similarity within cluster. Corr. Coefficient within cluster (0=no relationship to 1)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2800"/>
              <a:t>	-In Collaborative Pain Study in section, assumed rho=.05 for sample size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2800"/>
              <a:t>	-Some empiric studies suggest:  in range of .01 to .2 for clusters like medical practice or community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2800"/>
              <a:t>	- Need pilot data--Challenge in planning a cluster randomization study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2000"/>
              <a:t>	</a:t>
            </a:r>
          </a:p>
          <a:p>
            <a:pPr>
              <a:buNone/>
              <a:tabLst>
                <a:tab pos="571500" algn="l"/>
              </a:tabLst>
              <a:defRPr/>
            </a:pPr>
            <a:endParaRPr lang="en-US" sz="2000"/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160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656043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z="3200"/>
              <a:t>Some References for Cluster Randomization Designs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6989" y="2008189"/>
            <a:ext cx="9178925" cy="5278437"/>
          </a:xfrm>
        </p:spPr>
        <p:txBody>
          <a:bodyPr/>
          <a:lstStyle/>
          <a:p>
            <a:pPr lvl="1">
              <a:tabLst>
                <a:tab pos="571500" algn="l"/>
              </a:tabLst>
            </a:pPr>
            <a:r>
              <a:rPr lang="da-DK" altLang="en-US" smtClean="0">
                <a:effectLst/>
              </a:rPr>
              <a:t>Eldridge, S. M., D. Ashby, et al. </a:t>
            </a:r>
            <a:r>
              <a:rPr lang="en-US" altLang="en-US" smtClean="0">
                <a:effectLst/>
              </a:rPr>
              <a:t>(2004). "Lessons for cluster randomized trials in the twenty-first century: a systematic review of trials in primary care." </a:t>
            </a:r>
            <a:r>
              <a:rPr lang="en-US" altLang="en-US" u="sng" smtClean="0">
                <a:effectLst/>
              </a:rPr>
              <a:t>Clin Trials</a:t>
            </a:r>
            <a:r>
              <a:rPr lang="en-US" altLang="en-US" smtClean="0">
                <a:effectLst/>
              </a:rPr>
              <a:t> 1(1): 80-90.</a:t>
            </a:r>
          </a:p>
          <a:p>
            <a:pPr lvl="1">
              <a:tabLst>
                <a:tab pos="571500" algn="l"/>
              </a:tabLst>
            </a:pPr>
            <a:r>
              <a:rPr lang="en-US" altLang="en-US" smtClean="0">
                <a:effectLst/>
              </a:rPr>
              <a:t>Gulliford, M. C., O. C. Ukoumunne, et al. (1999). "Components of variance and intraclass correlations for the design of community-based surveys and intervention studies: data from the Health Survey for England 1994." </a:t>
            </a:r>
            <a:r>
              <a:rPr lang="en-US" altLang="en-US" u="sng" smtClean="0">
                <a:effectLst/>
              </a:rPr>
              <a:t>Am J Epidemiol</a:t>
            </a:r>
            <a:r>
              <a:rPr lang="en-US" altLang="en-US" smtClean="0">
                <a:effectLst/>
              </a:rPr>
              <a:t> 149(9): 876-83.</a:t>
            </a:r>
          </a:p>
          <a:p>
            <a:pPr lvl="1">
              <a:tabLst>
                <a:tab pos="571500" algn="l"/>
              </a:tabLst>
            </a:pPr>
            <a:r>
              <a:rPr lang="en-US" altLang="en-US" smtClean="0">
                <a:effectLst/>
              </a:rPr>
              <a:t>Smeeth, L. and E. S. Ng (2002). "Intraclass correlation coefficients for cluster randomized trials in primary care: data from the MRC Trial of the Assessment and Management of Older People in the Community." </a:t>
            </a:r>
            <a:r>
              <a:rPr lang="da-DK" altLang="en-US" u="sng" smtClean="0">
                <a:effectLst/>
              </a:rPr>
              <a:t>Control Clin Trials</a:t>
            </a:r>
            <a:r>
              <a:rPr lang="da-DK" altLang="en-US" smtClean="0">
                <a:effectLst/>
              </a:rPr>
              <a:t> 23(4): 409-21.</a:t>
            </a:r>
            <a:endParaRPr lang="en-US" altLang="en-US" smtClean="0">
              <a:effectLst/>
            </a:endParaRPr>
          </a:p>
          <a:p>
            <a:pPr>
              <a:tabLst>
                <a:tab pos="571500" algn="l"/>
              </a:tabLst>
            </a:pPr>
            <a:endParaRPr lang="en-US" altLang="en-US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51379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Factorial design:  Analysis Implications 	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9850" y="1412875"/>
            <a:ext cx="9899650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sz="3200" dirty="0"/>
              <a:t>Factorial designs </a:t>
            </a:r>
            <a:endParaRPr lang="en-US" sz="3200" dirty="0" smtClean="0"/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/>
              <a:t>Seductive </a:t>
            </a:r>
            <a:r>
              <a:rPr lang="en-US" dirty="0"/>
              <a:t>but tricky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sz="2800" dirty="0"/>
              <a:t>Need to believe and show that no interaction between treatments (statistical test)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3200" dirty="0"/>
              <a:t>Examples: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sz="2800" dirty="0"/>
              <a:t>Vitamin C and E on prostate cancer (</a:t>
            </a:r>
            <a:r>
              <a:rPr lang="en-US" sz="2800" dirty="0" err="1"/>
              <a:t>Gaziano</a:t>
            </a:r>
            <a:r>
              <a:rPr lang="en-US" sz="2800" dirty="0"/>
              <a:t>)</a:t>
            </a:r>
          </a:p>
          <a:p>
            <a:pPr lvl="2">
              <a:tabLst>
                <a:tab pos="571500" algn="l"/>
              </a:tabLst>
              <a:defRPr/>
            </a:pPr>
            <a:r>
              <a:rPr lang="en-US" sz="2400" dirty="0"/>
              <a:t>About 15,000 men</a:t>
            </a:r>
          </a:p>
          <a:p>
            <a:pPr lvl="2">
              <a:tabLst>
                <a:tab pos="571500" algn="l"/>
              </a:tabLst>
              <a:defRPr/>
            </a:pPr>
            <a:r>
              <a:rPr lang="en-US" sz="2400" dirty="0"/>
              <a:t>4 treatment groups (all combos)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sz="2800" dirty="0"/>
              <a:t>Selenium and Vitamin E (SELECT, </a:t>
            </a:r>
            <a:r>
              <a:rPr lang="en-US" sz="2800" dirty="0" err="1"/>
              <a:t>Lippman</a:t>
            </a:r>
            <a:r>
              <a:rPr lang="en-US" sz="2800" dirty="0"/>
              <a:t>)</a:t>
            </a:r>
          </a:p>
          <a:p>
            <a:pPr>
              <a:tabLst>
                <a:tab pos="571500" algn="l"/>
              </a:tabLst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73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49325" y="108745"/>
            <a:ext cx="1135083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Factorial design: 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Vitamin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 and E and Prostate Ca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.(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Gaziano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 JAMA, 1/7/09)</a:t>
            </a:r>
          </a:p>
        </p:txBody>
      </p:sp>
      <p:sp>
        <p:nvSpPr>
          <p:cNvPr id="464909" name="Text Box 13"/>
          <p:cNvSpPr txBox="1">
            <a:spLocks noChangeArrowheads="1"/>
          </p:cNvSpPr>
          <p:nvPr/>
        </p:nvSpPr>
        <p:spPr bwMode="auto">
          <a:xfrm>
            <a:off x="7385628" y="3056228"/>
            <a:ext cx="2514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N=7326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3765" y="1735428"/>
            <a:ext cx="8929688" cy="4911724"/>
            <a:chOff x="1443038" y="1338264"/>
            <a:chExt cx="8929688" cy="4911724"/>
          </a:xfrm>
          <a:effectLst/>
        </p:grpSpPr>
        <p:sp>
          <p:nvSpPr>
            <p:cNvPr id="464900" name="Rectangle 4"/>
            <p:cNvSpPr>
              <a:spLocks noChangeArrowheads="1"/>
            </p:cNvSpPr>
            <p:nvPr/>
          </p:nvSpPr>
          <p:spPr bwMode="auto">
            <a:xfrm>
              <a:off x="4340225" y="2155825"/>
              <a:ext cx="4095750" cy="360045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0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4901" name="Line 5"/>
            <p:cNvSpPr>
              <a:spLocks noChangeShapeType="1"/>
            </p:cNvSpPr>
            <p:nvPr/>
          </p:nvSpPr>
          <p:spPr bwMode="auto">
            <a:xfrm flipH="1">
              <a:off x="6207125" y="2200275"/>
              <a:ext cx="38100" cy="369570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4902" name="Line 6"/>
            <p:cNvSpPr>
              <a:spLocks noChangeShapeType="1"/>
            </p:cNvSpPr>
            <p:nvPr/>
          </p:nvSpPr>
          <p:spPr bwMode="auto">
            <a:xfrm>
              <a:off x="4530725" y="3698875"/>
              <a:ext cx="3962400" cy="3810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4903" name="Text Box 7"/>
            <p:cNvSpPr txBox="1">
              <a:spLocks noChangeArrowheads="1"/>
            </p:cNvSpPr>
            <p:nvPr/>
          </p:nvSpPr>
          <p:spPr bwMode="auto">
            <a:xfrm>
              <a:off x="4572000" y="2574926"/>
              <a:ext cx="1524000" cy="8540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Placebo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N=3653</a:t>
              </a:r>
              <a:endParaRPr lang="en-US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4904" name="Rectangle 8"/>
            <p:cNvSpPr>
              <a:spLocks noChangeArrowheads="1"/>
            </p:cNvSpPr>
            <p:nvPr/>
          </p:nvSpPr>
          <p:spPr bwMode="auto">
            <a:xfrm>
              <a:off x="7200900" y="3824289"/>
              <a:ext cx="184150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0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4905" name="Text Box 9"/>
            <p:cNvSpPr txBox="1">
              <a:spLocks noChangeArrowheads="1"/>
            </p:cNvSpPr>
            <p:nvPr/>
          </p:nvSpPr>
          <p:spPr bwMode="auto">
            <a:xfrm>
              <a:off x="4551364" y="4013201"/>
              <a:ext cx="1544637" cy="1158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Vitamin E alone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N=3659</a:t>
              </a:r>
              <a:endParaRPr lang="en-US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4906" name="Text Box 10"/>
            <p:cNvSpPr txBox="1">
              <a:spLocks noChangeArrowheads="1"/>
            </p:cNvSpPr>
            <p:nvPr/>
          </p:nvSpPr>
          <p:spPr bwMode="auto">
            <a:xfrm>
              <a:off x="6378576" y="2574926"/>
              <a:ext cx="1660525" cy="1158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Vitamin C alone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N=3673</a:t>
              </a:r>
              <a:endParaRPr lang="en-US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4907" name="Text Box 11"/>
            <p:cNvSpPr txBox="1">
              <a:spLocks noChangeArrowheads="1"/>
            </p:cNvSpPr>
            <p:nvPr/>
          </p:nvSpPr>
          <p:spPr bwMode="auto">
            <a:xfrm>
              <a:off x="6511925" y="3927476"/>
              <a:ext cx="1866900" cy="13112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Vitamin C  +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Vitamin 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n=3656	</a:t>
              </a:r>
              <a:endParaRPr lang="en-US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4910" name="Text Box 14"/>
            <p:cNvSpPr txBox="1">
              <a:spLocks noChangeArrowheads="1"/>
            </p:cNvSpPr>
            <p:nvPr/>
          </p:nvSpPr>
          <p:spPr bwMode="auto">
            <a:xfrm>
              <a:off x="1443038" y="3230564"/>
              <a:ext cx="1866900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Vitamin E</a:t>
              </a:r>
              <a:endParaRPr lang="en-US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4911" name="Text Box 15"/>
            <p:cNvSpPr txBox="1">
              <a:spLocks noChangeArrowheads="1"/>
            </p:cNvSpPr>
            <p:nvPr/>
          </p:nvSpPr>
          <p:spPr bwMode="auto">
            <a:xfrm>
              <a:off x="3322639" y="2659064"/>
              <a:ext cx="820737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</a:t>
              </a:r>
              <a:endParaRPr lang="en-US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4912" name="Text Box 16"/>
            <p:cNvSpPr txBox="1">
              <a:spLocks noChangeArrowheads="1"/>
            </p:cNvSpPr>
            <p:nvPr/>
          </p:nvSpPr>
          <p:spPr bwMode="auto">
            <a:xfrm>
              <a:off x="3244850" y="4305301"/>
              <a:ext cx="820738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Yes</a:t>
              </a:r>
              <a:endParaRPr lang="en-US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4913" name="Text Box 17"/>
            <p:cNvSpPr txBox="1">
              <a:spLocks noChangeArrowheads="1"/>
            </p:cNvSpPr>
            <p:nvPr/>
          </p:nvSpPr>
          <p:spPr bwMode="auto">
            <a:xfrm>
              <a:off x="4868864" y="1592264"/>
              <a:ext cx="820737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</a:t>
              </a:r>
              <a:endParaRPr lang="en-US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4914" name="Text Box 18"/>
            <p:cNvSpPr txBox="1">
              <a:spLocks noChangeArrowheads="1"/>
            </p:cNvSpPr>
            <p:nvPr/>
          </p:nvSpPr>
          <p:spPr bwMode="auto">
            <a:xfrm>
              <a:off x="6943725" y="1649414"/>
              <a:ext cx="820738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Yes</a:t>
              </a:r>
              <a:endParaRPr lang="en-US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4915" name="Text Box 19"/>
            <p:cNvSpPr txBox="1">
              <a:spLocks noChangeArrowheads="1"/>
            </p:cNvSpPr>
            <p:nvPr/>
          </p:nvSpPr>
          <p:spPr bwMode="auto">
            <a:xfrm>
              <a:off x="5526088" y="1338264"/>
              <a:ext cx="1866900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Vitamin C</a:t>
              </a:r>
              <a:endParaRPr lang="en-US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4916" name="Text Box 20"/>
            <p:cNvSpPr txBox="1">
              <a:spLocks noChangeArrowheads="1"/>
            </p:cNvSpPr>
            <p:nvPr/>
          </p:nvSpPr>
          <p:spPr bwMode="auto">
            <a:xfrm>
              <a:off x="8724901" y="4116388"/>
              <a:ext cx="1647825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N=7315</a:t>
              </a:r>
            </a:p>
          </p:txBody>
        </p:sp>
        <p:sp>
          <p:nvSpPr>
            <p:cNvPr id="464917" name="Text Box 21"/>
            <p:cNvSpPr txBox="1">
              <a:spLocks noChangeArrowheads="1"/>
            </p:cNvSpPr>
            <p:nvPr/>
          </p:nvSpPr>
          <p:spPr bwMode="auto">
            <a:xfrm>
              <a:off x="4217988" y="5770563"/>
              <a:ext cx="25146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N=7312</a:t>
              </a:r>
            </a:p>
          </p:txBody>
        </p:sp>
        <p:sp>
          <p:nvSpPr>
            <p:cNvPr id="464918" name="Text Box 22"/>
            <p:cNvSpPr txBox="1">
              <a:spLocks noChangeArrowheads="1"/>
            </p:cNvSpPr>
            <p:nvPr/>
          </p:nvSpPr>
          <p:spPr bwMode="auto">
            <a:xfrm>
              <a:off x="6530975" y="5792788"/>
              <a:ext cx="25146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N=7329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804103" y="2597439"/>
            <a:ext cx="4349749" cy="3570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756727" y="2597439"/>
            <a:ext cx="0" cy="3695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804103" y="4096039"/>
            <a:ext cx="4349749" cy="34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1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Factorial design:  Physicians Health Study II  Vitamin C and E and Prostate Ca. (JAMA, 1/7/09)</a:t>
            </a:r>
          </a:p>
        </p:txBody>
      </p:sp>
      <p:pic>
        <p:nvPicPr>
          <p:cNvPr id="6963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279651"/>
            <a:ext cx="10091738" cy="229711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64" name="Text Box 16"/>
          <p:cNvSpPr txBox="1">
            <a:spLocks noChangeArrowheads="1"/>
          </p:cNvSpPr>
          <p:nvPr/>
        </p:nvSpPr>
        <p:spPr bwMode="auto">
          <a:xfrm>
            <a:off x="1330325" y="4803775"/>
            <a:ext cx="18288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Vitamin E + C</a:t>
            </a:r>
          </a:p>
        </p:txBody>
      </p:sp>
      <p:sp>
        <p:nvSpPr>
          <p:cNvPr id="462865" name="Text Box 17"/>
          <p:cNvSpPr txBox="1">
            <a:spLocks noChangeArrowheads="1"/>
          </p:cNvSpPr>
          <p:nvPr/>
        </p:nvSpPr>
        <p:spPr bwMode="auto">
          <a:xfrm>
            <a:off x="3789363" y="4854575"/>
            <a:ext cx="18288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Vitamin E alone</a:t>
            </a:r>
          </a:p>
        </p:txBody>
      </p:sp>
      <p:sp>
        <p:nvSpPr>
          <p:cNvPr id="462866" name="Text Box 18"/>
          <p:cNvSpPr txBox="1">
            <a:spLocks noChangeArrowheads="1"/>
          </p:cNvSpPr>
          <p:nvPr/>
        </p:nvSpPr>
        <p:spPr bwMode="auto">
          <a:xfrm>
            <a:off x="6278563" y="4819650"/>
            <a:ext cx="18288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Vitamin C alone</a:t>
            </a:r>
          </a:p>
        </p:txBody>
      </p:sp>
      <p:sp>
        <p:nvSpPr>
          <p:cNvPr id="462867" name="Text Box 19"/>
          <p:cNvSpPr txBox="1">
            <a:spLocks noChangeArrowheads="1"/>
          </p:cNvSpPr>
          <p:nvPr/>
        </p:nvSpPr>
        <p:spPr bwMode="auto">
          <a:xfrm>
            <a:off x="8737601" y="4778952"/>
            <a:ext cx="182880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Placebos only</a:t>
            </a:r>
          </a:p>
        </p:txBody>
      </p:sp>
      <p:sp>
        <p:nvSpPr>
          <p:cNvPr id="462868" name="Text Box 20"/>
          <p:cNvSpPr txBox="1">
            <a:spLocks noChangeArrowheads="1"/>
          </p:cNvSpPr>
          <p:nvPr/>
        </p:nvSpPr>
        <p:spPr bwMode="auto">
          <a:xfrm>
            <a:off x="1179514" y="1546226"/>
            <a:ext cx="86645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From Figure 1 from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Gaziano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et al</a:t>
            </a:r>
          </a:p>
        </p:txBody>
      </p:sp>
    </p:spTree>
    <p:extLst>
      <p:ext uri="{BB962C8B-B14F-4D97-AF65-F5344CB8AC3E}">
        <p14:creationId xmlns:p14="http://schemas.microsoft.com/office/powerpoint/2010/main" val="36371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Factorial design:  Physicians Health Study II  Vitamin C and E and Prostate Ca. (JAMA, 1/7/09)</a:t>
            </a:r>
          </a:p>
        </p:txBody>
      </p:sp>
      <p:sp>
        <p:nvSpPr>
          <p:cNvPr id="477187" name="Rectangle 3"/>
          <p:cNvSpPr>
            <a:spLocks noChangeArrowheads="1"/>
          </p:cNvSpPr>
          <p:nvPr/>
        </p:nvSpPr>
        <p:spPr bwMode="auto">
          <a:xfrm>
            <a:off x="4340225" y="2155825"/>
            <a:ext cx="4095750" cy="3600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7188" name="Line 4"/>
          <p:cNvSpPr>
            <a:spLocks noChangeShapeType="1"/>
          </p:cNvSpPr>
          <p:nvPr/>
        </p:nvSpPr>
        <p:spPr bwMode="auto">
          <a:xfrm flipH="1">
            <a:off x="6207125" y="2200275"/>
            <a:ext cx="38100" cy="3695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7189" name="Line 5"/>
          <p:cNvSpPr>
            <a:spLocks noChangeShapeType="1"/>
          </p:cNvSpPr>
          <p:nvPr/>
        </p:nvSpPr>
        <p:spPr bwMode="auto">
          <a:xfrm>
            <a:off x="4530725" y="3698875"/>
            <a:ext cx="396240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7190" name="Text Box 6"/>
          <p:cNvSpPr txBox="1">
            <a:spLocks noChangeArrowheads="1"/>
          </p:cNvSpPr>
          <p:nvPr/>
        </p:nvSpPr>
        <p:spPr bwMode="auto">
          <a:xfrm>
            <a:off x="4572000" y="2574926"/>
            <a:ext cx="15240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Placebo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N=3653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7191" name="Rectangle 7"/>
          <p:cNvSpPr>
            <a:spLocks noChangeArrowheads="1"/>
          </p:cNvSpPr>
          <p:nvPr/>
        </p:nvSpPr>
        <p:spPr bwMode="auto">
          <a:xfrm>
            <a:off x="7200900" y="3824289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7192" name="Text Box 8"/>
          <p:cNvSpPr txBox="1">
            <a:spLocks noChangeArrowheads="1"/>
          </p:cNvSpPr>
          <p:nvPr/>
        </p:nvSpPr>
        <p:spPr bwMode="auto">
          <a:xfrm>
            <a:off x="4551364" y="4013201"/>
            <a:ext cx="1544637" cy="1158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E alone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N=3659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7193" name="Text Box 9"/>
          <p:cNvSpPr txBox="1">
            <a:spLocks noChangeArrowheads="1"/>
          </p:cNvSpPr>
          <p:nvPr/>
        </p:nvSpPr>
        <p:spPr bwMode="auto">
          <a:xfrm>
            <a:off x="6378576" y="2574926"/>
            <a:ext cx="1660525" cy="1158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C alone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N=3673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7194" name="Text Box 10"/>
          <p:cNvSpPr txBox="1">
            <a:spLocks noChangeArrowheads="1"/>
          </p:cNvSpPr>
          <p:nvPr/>
        </p:nvSpPr>
        <p:spPr bwMode="auto">
          <a:xfrm>
            <a:off x="6511925" y="3927476"/>
            <a:ext cx="1866900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C  +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E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n=3656	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7195" name="Text Box 11"/>
          <p:cNvSpPr txBox="1">
            <a:spLocks noChangeArrowheads="1"/>
          </p:cNvSpPr>
          <p:nvPr/>
        </p:nvSpPr>
        <p:spPr bwMode="auto">
          <a:xfrm>
            <a:off x="8724900" y="2600325"/>
            <a:ext cx="2514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N=7326</a:t>
            </a:r>
          </a:p>
        </p:txBody>
      </p:sp>
      <p:sp>
        <p:nvSpPr>
          <p:cNvPr id="477196" name="Text Box 12"/>
          <p:cNvSpPr txBox="1">
            <a:spLocks noChangeArrowheads="1"/>
          </p:cNvSpPr>
          <p:nvPr/>
        </p:nvSpPr>
        <p:spPr bwMode="auto">
          <a:xfrm>
            <a:off x="1443038" y="3230564"/>
            <a:ext cx="18669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E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7197" name="Text Box 13"/>
          <p:cNvSpPr txBox="1">
            <a:spLocks noChangeArrowheads="1"/>
          </p:cNvSpPr>
          <p:nvPr/>
        </p:nvSpPr>
        <p:spPr bwMode="auto">
          <a:xfrm>
            <a:off x="3322639" y="2659064"/>
            <a:ext cx="8207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7198" name="Text Box 14"/>
          <p:cNvSpPr txBox="1">
            <a:spLocks noChangeArrowheads="1"/>
          </p:cNvSpPr>
          <p:nvPr/>
        </p:nvSpPr>
        <p:spPr bwMode="auto">
          <a:xfrm>
            <a:off x="3244850" y="4305301"/>
            <a:ext cx="8207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Yes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7199" name="Text Box 15"/>
          <p:cNvSpPr txBox="1">
            <a:spLocks noChangeArrowheads="1"/>
          </p:cNvSpPr>
          <p:nvPr/>
        </p:nvSpPr>
        <p:spPr bwMode="auto">
          <a:xfrm>
            <a:off x="4868864" y="1592264"/>
            <a:ext cx="8207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7200" name="Text Box 16"/>
          <p:cNvSpPr txBox="1">
            <a:spLocks noChangeArrowheads="1"/>
          </p:cNvSpPr>
          <p:nvPr/>
        </p:nvSpPr>
        <p:spPr bwMode="auto">
          <a:xfrm>
            <a:off x="6943725" y="1649414"/>
            <a:ext cx="8207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Yes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7201" name="Text Box 17"/>
          <p:cNvSpPr txBox="1">
            <a:spLocks noChangeArrowheads="1"/>
          </p:cNvSpPr>
          <p:nvPr/>
        </p:nvSpPr>
        <p:spPr bwMode="auto">
          <a:xfrm>
            <a:off x="5526088" y="1338264"/>
            <a:ext cx="18669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C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7202" name="Text Box 18"/>
          <p:cNvSpPr txBox="1">
            <a:spLocks noChangeArrowheads="1"/>
          </p:cNvSpPr>
          <p:nvPr/>
        </p:nvSpPr>
        <p:spPr bwMode="auto">
          <a:xfrm>
            <a:off x="8680451" y="4144963"/>
            <a:ext cx="1647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N=7315</a:t>
            </a:r>
          </a:p>
        </p:txBody>
      </p:sp>
      <p:sp>
        <p:nvSpPr>
          <p:cNvPr id="477203" name="Text Box 19"/>
          <p:cNvSpPr txBox="1">
            <a:spLocks noChangeArrowheads="1"/>
          </p:cNvSpPr>
          <p:nvPr/>
        </p:nvSpPr>
        <p:spPr bwMode="auto">
          <a:xfrm>
            <a:off x="4217988" y="5770563"/>
            <a:ext cx="2514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N=7312</a:t>
            </a:r>
          </a:p>
        </p:txBody>
      </p:sp>
      <p:sp>
        <p:nvSpPr>
          <p:cNvPr id="477204" name="Text Box 20"/>
          <p:cNvSpPr txBox="1">
            <a:spLocks noChangeArrowheads="1"/>
          </p:cNvSpPr>
          <p:nvPr/>
        </p:nvSpPr>
        <p:spPr bwMode="auto">
          <a:xfrm>
            <a:off x="6530975" y="5792788"/>
            <a:ext cx="2514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N=7329</a:t>
            </a:r>
          </a:p>
        </p:txBody>
      </p:sp>
      <p:grpSp>
        <p:nvGrpSpPr>
          <p:cNvPr id="73749" name="Group 28"/>
          <p:cNvGrpSpPr>
            <a:grpSpLocks/>
          </p:cNvGrpSpPr>
          <p:nvPr/>
        </p:nvGrpSpPr>
        <p:grpSpPr bwMode="auto">
          <a:xfrm>
            <a:off x="10010776" y="2830513"/>
            <a:ext cx="906463" cy="1530350"/>
            <a:chOff x="5706" y="1783"/>
            <a:chExt cx="571" cy="964"/>
          </a:xfrm>
        </p:grpSpPr>
        <p:sp>
          <p:nvSpPr>
            <p:cNvPr id="477206" name="Line 22"/>
            <p:cNvSpPr>
              <a:spLocks noChangeShapeType="1"/>
            </p:cNvSpPr>
            <p:nvPr/>
          </p:nvSpPr>
          <p:spPr bwMode="auto">
            <a:xfrm>
              <a:off x="5733" y="1783"/>
              <a:ext cx="52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7207" name="Line 23"/>
            <p:cNvSpPr>
              <a:spLocks noChangeShapeType="1"/>
            </p:cNvSpPr>
            <p:nvPr/>
          </p:nvSpPr>
          <p:spPr bwMode="auto">
            <a:xfrm>
              <a:off x="5756" y="2747"/>
              <a:ext cx="52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7208" name="Line 24"/>
            <p:cNvSpPr>
              <a:spLocks noChangeShapeType="1"/>
            </p:cNvSpPr>
            <p:nvPr/>
          </p:nvSpPr>
          <p:spPr bwMode="auto">
            <a:xfrm>
              <a:off x="6254" y="1783"/>
              <a:ext cx="9" cy="95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7209" name="Text Box 25"/>
            <p:cNvSpPr txBox="1">
              <a:spLocks noChangeArrowheads="1"/>
            </p:cNvSpPr>
            <p:nvPr/>
          </p:nvSpPr>
          <p:spPr bwMode="auto">
            <a:xfrm>
              <a:off x="5706" y="1996"/>
              <a:ext cx="457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Vs.</a:t>
              </a:r>
            </a:p>
          </p:txBody>
        </p:sp>
      </p:grpSp>
      <p:sp>
        <p:nvSpPr>
          <p:cNvPr id="477229" name="Line 45"/>
          <p:cNvSpPr>
            <a:spLocks noChangeShapeType="1"/>
          </p:cNvSpPr>
          <p:nvPr/>
        </p:nvSpPr>
        <p:spPr bwMode="auto">
          <a:xfrm rot="5400000">
            <a:off x="6096001" y="5697538"/>
            <a:ext cx="0" cy="1857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7230" name="Text Box 46"/>
          <p:cNvSpPr txBox="1">
            <a:spLocks noChangeArrowheads="1"/>
          </p:cNvSpPr>
          <p:nvPr/>
        </p:nvSpPr>
        <p:spPr bwMode="auto">
          <a:xfrm>
            <a:off x="5732464" y="6134101"/>
            <a:ext cx="72548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Vs.</a:t>
            </a:r>
          </a:p>
        </p:txBody>
      </p:sp>
      <p:sp>
        <p:nvSpPr>
          <p:cNvPr id="477231" name="Line 47"/>
          <p:cNvSpPr>
            <a:spLocks noChangeShapeType="1"/>
          </p:cNvSpPr>
          <p:nvPr/>
        </p:nvSpPr>
        <p:spPr bwMode="auto">
          <a:xfrm rot="5400000">
            <a:off x="6852445" y="6444457"/>
            <a:ext cx="827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7232" name="Line 48"/>
          <p:cNvSpPr>
            <a:spLocks noChangeShapeType="1"/>
          </p:cNvSpPr>
          <p:nvPr/>
        </p:nvSpPr>
        <p:spPr bwMode="auto">
          <a:xfrm rot="5400000">
            <a:off x="4755357" y="6444457"/>
            <a:ext cx="827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46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Physicians Health Study II: </a:t>
            </a:r>
            <a:br>
              <a:rPr lang="en-US" dirty="0" smtClean="0"/>
            </a:br>
            <a:r>
              <a:rPr lang="en-US" dirty="0" smtClean="0"/>
              <a:t> Prostate CA Results for </a:t>
            </a:r>
            <a:r>
              <a:rPr lang="en-US" dirty="0" err="1" smtClean="0"/>
              <a:t>Vit</a:t>
            </a:r>
            <a:r>
              <a:rPr lang="en-US" dirty="0" smtClean="0"/>
              <a:t> E</a:t>
            </a:r>
          </a:p>
        </p:txBody>
      </p:sp>
      <p:sp>
        <p:nvSpPr>
          <p:cNvPr id="479235" name="Rectangle 3"/>
          <p:cNvSpPr>
            <a:spLocks noChangeArrowheads="1"/>
          </p:cNvSpPr>
          <p:nvPr/>
        </p:nvSpPr>
        <p:spPr bwMode="auto">
          <a:xfrm>
            <a:off x="4340225" y="2155825"/>
            <a:ext cx="4095750" cy="3600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9236" name="Line 4"/>
          <p:cNvSpPr>
            <a:spLocks noChangeShapeType="1"/>
          </p:cNvSpPr>
          <p:nvPr/>
        </p:nvSpPr>
        <p:spPr bwMode="auto">
          <a:xfrm flipH="1">
            <a:off x="6207125" y="2200275"/>
            <a:ext cx="38100" cy="3695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9237" name="Line 5"/>
          <p:cNvSpPr>
            <a:spLocks noChangeShapeType="1"/>
          </p:cNvSpPr>
          <p:nvPr/>
        </p:nvSpPr>
        <p:spPr bwMode="auto">
          <a:xfrm>
            <a:off x="4530725" y="3698875"/>
            <a:ext cx="396240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9238" name="Text Box 6"/>
          <p:cNvSpPr txBox="1">
            <a:spLocks noChangeArrowheads="1"/>
          </p:cNvSpPr>
          <p:nvPr/>
        </p:nvSpPr>
        <p:spPr bwMode="auto">
          <a:xfrm>
            <a:off x="4572000" y="2574926"/>
            <a:ext cx="15240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Placebo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N=3653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9239" name="Rectangle 7"/>
          <p:cNvSpPr>
            <a:spLocks noChangeArrowheads="1"/>
          </p:cNvSpPr>
          <p:nvPr/>
        </p:nvSpPr>
        <p:spPr bwMode="auto">
          <a:xfrm>
            <a:off x="7200900" y="3824289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9240" name="Text Box 8"/>
          <p:cNvSpPr txBox="1">
            <a:spLocks noChangeArrowheads="1"/>
          </p:cNvSpPr>
          <p:nvPr/>
        </p:nvSpPr>
        <p:spPr bwMode="auto">
          <a:xfrm>
            <a:off x="4551364" y="4013201"/>
            <a:ext cx="1544637" cy="1158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E alone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N=3659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9241" name="Text Box 9"/>
          <p:cNvSpPr txBox="1">
            <a:spLocks noChangeArrowheads="1"/>
          </p:cNvSpPr>
          <p:nvPr/>
        </p:nvSpPr>
        <p:spPr bwMode="auto">
          <a:xfrm>
            <a:off x="6378576" y="2574926"/>
            <a:ext cx="1660525" cy="1158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C alone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N=3673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9242" name="Text Box 10"/>
          <p:cNvSpPr txBox="1">
            <a:spLocks noChangeArrowheads="1"/>
          </p:cNvSpPr>
          <p:nvPr/>
        </p:nvSpPr>
        <p:spPr bwMode="auto">
          <a:xfrm>
            <a:off x="6511925" y="3927476"/>
            <a:ext cx="1866900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C  +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E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n=3656	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9243" name="Text Box 11"/>
          <p:cNvSpPr txBox="1">
            <a:spLocks noChangeArrowheads="1"/>
          </p:cNvSpPr>
          <p:nvPr/>
        </p:nvSpPr>
        <p:spPr bwMode="auto">
          <a:xfrm>
            <a:off x="8724900" y="2600326"/>
            <a:ext cx="25146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N=7326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9.3/1000</a:t>
            </a:r>
          </a:p>
        </p:txBody>
      </p:sp>
      <p:sp>
        <p:nvSpPr>
          <p:cNvPr id="479244" name="Text Box 12"/>
          <p:cNvSpPr txBox="1">
            <a:spLocks noChangeArrowheads="1"/>
          </p:cNvSpPr>
          <p:nvPr/>
        </p:nvSpPr>
        <p:spPr bwMode="auto">
          <a:xfrm>
            <a:off x="1443038" y="3230564"/>
            <a:ext cx="18669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E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9245" name="Text Box 13"/>
          <p:cNvSpPr txBox="1">
            <a:spLocks noChangeArrowheads="1"/>
          </p:cNvSpPr>
          <p:nvPr/>
        </p:nvSpPr>
        <p:spPr bwMode="auto">
          <a:xfrm>
            <a:off x="3322639" y="2659064"/>
            <a:ext cx="8207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9246" name="Text Box 14"/>
          <p:cNvSpPr txBox="1">
            <a:spLocks noChangeArrowheads="1"/>
          </p:cNvSpPr>
          <p:nvPr/>
        </p:nvSpPr>
        <p:spPr bwMode="auto">
          <a:xfrm>
            <a:off x="3244850" y="4305301"/>
            <a:ext cx="8207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Yes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9247" name="Text Box 15"/>
          <p:cNvSpPr txBox="1">
            <a:spLocks noChangeArrowheads="1"/>
          </p:cNvSpPr>
          <p:nvPr/>
        </p:nvSpPr>
        <p:spPr bwMode="auto">
          <a:xfrm>
            <a:off x="4868864" y="1592264"/>
            <a:ext cx="8207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9248" name="Text Box 16"/>
          <p:cNvSpPr txBox="1">
            <a:spLocks noChangeArrowheads="1"/>
          </p:cNvSpPr>
          <p:nvPr/>
        </p:nvSpPr>
        <p:spPr bwMode="auto">
          <a:xfrm>
            <a:off x="6943725" y="1649414"/>
            <a:ext cx="8207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Yes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9249" name="Text Box 17"/>
          <p:cNvSpPr txBox="1">
            <a:spLocks noChangeArrowheads="1"/>
          </p:cNvSpPr>
          <p:nvPr/>
        </p:nvSpPr>
        <p:spPr bwMode="auto">
          <a:xfrm>
            <a:off x="5526088" y="1338264"/>
            <a:ext cx="18669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C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9250" name="Text Box 18"/>
          <p:cNvSpPr txBox="1">
            <a:spLocks noChangeArrowheads="1"/>
          </p:cNvSpPr>
          <p:nvPr/>
        </p:nvSpPr>
        <p:spPr bwMode="auto">
          <a:xfrm>
            <a:off x="8680451" y="4144964"/>
            <a:ext cx="1647825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N=7315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9.5/1000</a:t>
            </a:r>
          </a:p>
        </p:txBody>
      </p:sp>
      <p:sp>
        <p:nvSpPr>
          <p:cNvPr id="479251" name="Text Box 19"/>
          <p:cNvSpPr txBox="1">
            <a:spLocks noChangeArrowheads="1"/>
          </p:cNvSpPr>
          <p:nvPr/>
        </p:nvSpPr>
        <p:spPr bwMode="auto">
          <a:xfrm>
            <a:off x="4217988" y="5770563"/>
            <a:ext cx="2514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N=7312</a:t>
            </a:r>
          </a:p>
        </p:txBody>
      </p:sp>
      <p:sp>
        <p:nvSpPr>
          <p:cNvPr id="479252" name="Text Box 20"/>
          <p:cNvSpPr txBox="1">
            <a:spLocks noChangeArrowheads="1"/>
          </p:cNvSpPr>
          <p:nvPr/>
        </p:nvSpPr>
        <p:spPr bwMode="auto">
          <a:xfrm>
            <a:off x="6530975" y="5792788"/>
            <a:ext cx="2514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N=7329</a:t>
            </a:r>
          </a:p>
        </p:txBody>
      </p:sp>
      <p:grpSp>
        <p:nvGrpSpPr>
          <p:cNvPr id="75797" name="Group 21"/>
          <p:cNvGrpSpPr>
            <a:grpSpLocks/>
          </p:cNvGrpSpPr>
          <p:nvPr/>
        </p:nvGrpSpPr>
        <p:grpSpPr bwMode="auto">
          <a:xfrm>
            <a:off x="10126663" y="3005138"/>
            <a:ext cx="906462" cy="1530350"/>
            <a:chOff x="5706" y="1783"/>
            <a:chExt cx="571" cy="964"/>
          </a:xfrm>
        </p:grpSpPr>
        <p:sp>
          <p:nvSpPr>
            <p:cNvPr id="479254" name="Line 22"/>
            <p:cNvSpPr>
              <a:spLocks noChangeShapeType="1"/>
            </p:cNvSpPr>
            <p:nvPr/>
          </p:nvSpPr>
          <p:spPr bwMode="auto">
            <a:xfrm>
              <a:off x="5733" y="1783"/>
              <a:ext cx="52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9255" name="Line 23"/>
            <p:cNvSpPr>
              <a:spLocks noChangeShapeType="1"/>
            </p:cNvSpPr>
            <p:nvPr/>
          </p:nvSpPr>
          <p:spPr bwMode="auto">
            <a:xfrm>
              <a:off x="5756" y="2747"/>
              <a:ext cx="52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9256" name="Line 24"/>
            <p:cNvSpPr>
              <a:spLocks noChangeShapeType="1"/>
            </p:cNvSpPr>
            <p:nvPr/>
          </p:nvSpPr>
          <p:spPr bwMode="auto">
            <a:xfrm>
              <a:off x="6254" y="1783"/>
              <a:ext cx="9" cy="95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9257" name="Text Box 25"/>
            <p:cNvSpPr txBox="1">
              <a:spLocks noChangeArrowheads="1"/>
            </p:cNvSpPr>
            <p:nvPr/>
          </p:nvSpPr>
          <p:spPr bwMode="auto">
            <a:xfrm>
              <a:off x="5706" y="1996"/>
              <a:ext cx="457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Vs.</a:t>
              </a:r>
            </a:p>
          </p:txBody>
        </p:sp>
      </p:grpSp>
      <p:sp>
        <p:nvSpPr>
          <p:cNvPr id="479258" name="Line 26"/>
          <p:cNvSpPr>
            <a:spLocks noChangeShapeType="1"/>
          </p:cNvSpPr>
          <p:nvPr/>
        </p:nvSpPr>
        <p:spPr bwMode="auto">
          <a:xfrm rot="5400000">
            <a:off x="6096001" y="5697538"/>
            <a:ext cx="0" cy="1857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9259" name="Text Box 27"/>
          <p:cNvSpPr txBox="1">
            <a:spLocks noChangeArrowheads="1"/>
          </p:cNvSpPr>
          <p:nvPr/>
        </p:nvSpPr>
        <p:spPr bwMode="auto">
          <a:xfrm>
            <a:off x="5732464" y="6134101"/>
            <a:ext cx="72548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Vs.</a:t>
            </a:r>
          </a:p>
        </p:txBody>
      </p:sp>
      <p:sp>
        <p:nvSpPr>
          <p:cNvPr id="479260" name="Line 28"/>
          <p:cNvSpPr>
            <a:spLocks noChangeShapeType="1"/>
          </p:cNvSpPr>
          <p:nvPr/>
        </p:nvSpPr>
        <p:spPr bwMode="auto">
          <a:xfrm rot="5400000">
            <a:off x="6852445" y="6444457"/>
            <a:ext cx="827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9261" name="Line 29"/>
          <p:cNvSpPr>
            <a:spLocks noChangeShapeType="1"/>
          </p:cNvSpPr>
          <p:nvPr/>
        </p:nvSpPr>
        <p:spPr bwMode="auto">
          <a:xfrm rot="5400000">
            <a:off x="4755357" y="6444457"/>
            <a:ext cx="827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9262" name="Text Box 30"/>
          <p:cNvSpPr txBox="1">
            <a:spLocks noChangeArrowheads="1"/>
          </p:cNvSpPr>
          <p:nvPr/>
        </p:nvSpPr>
        <p:spPr bwMode="auto">
          <a:xfrm>
            <a:off x="8745539" y="5530851"/>
            <a:ext cx="164782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HR=.97 (.85, 1.09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98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42637" y="0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Factorial design:  Physicians Health Study II  Vitamin C and E and Prostate Ca. (JAMA, 1/7/09)</a:t>
            </a:r>
          </a:p>
        </p:txBody>
      </p:sp>
      <p:pic>
        <p:nvPicPr>
          <p:cNvPr id="77827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7" y="1138381"/>
            <a:ext cx="105489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4333876" y="2787651"/>
            <a:ext cx="164782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HR=.97 (.85, 1.09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90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6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Factorial design assumption:  </a:t>
            </a:r>
            <a:br>
              <a:rPr lang="en-US" dirty="0" smtClean="0"/>
            </a:br>
            <a:r>
              <a:rPr lang="en-US" dirty="0" smtClean="0"/>
              <a:t>No interaction between treatments</a:t>
            </a:r>
          </a:p>
        </p:txBody>
      </p:sp>
      <p:sp>
        <p:nvSpPr>
          <p:cNvPr id="466947" name="Rectangle 3"/>
          <p:cNvSpPr>
            <a:spLocks noChangeArrowheads="1"/>
          </p:cNvSpPr>
          <p:nvPr/>
        </p:nvSpPr>
        <p:spPr bwMode="auto">
          <a:xfrm>
            <a:off x="4427538" y="2097088"/>
            <a:ext cx="4095750" cy="3600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6948" name="Line 4"/>
          <p:cNvSpPr>
            <a:spLocks noChangeShapeType="1"/>
          </p:cNvSpPr>
          <p:nvPr/>
        </p:nvSpPr>
        <p:spPr bwMode="auto">
          <a:xfrm flipH="1">
            <a:off x="6207125" y="2200275"/>
            <a:ext cx="38100" cy="3695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6949" name="Line 5"/>
          <p:cNvSpPr>
            <a:spLocks noChangeShapeType="1"/>
          </p:cNvSpPr>
          <p:nvPr/>
        </p:nvSpPr>
        <p:spPr bwMode="auto">
          <a:xfrm>
            <a:off x="4530725" y="3698875"/>
            <a:ext cx="396240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6950" name="Text Box 6"/>
          <p:cNvSpPr txBox="1">
            <a:spLocks noChangeArrowheads="1"/>
          </p:cNvSpPr>
          <p:nvPr/>
        </p:nvSpPr>
        <p:spPr bwMode="auto">
          <a:xfrm>
            <a:off x="4572000" y="2574926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10%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6951" name="Rectangle 7"/>
          <p:cNvSpPr>
            <a:spLocks noChangeArrowheads="1"/>
          </p:cNvSpPr>
          <p:nvPr/>
        </p:nvSpPr>
        <p:spPr bwMode="auto">
          <a:xfrm>
            <a:off x="7200900" y="3824289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6952" name="Text Box 8"/>
          <p:cNvSpPr txBox="1">
            <a:spLocks noChangeArrowheads="1"/>
          </p:cNvSpPr>
          <p:nvPr/>
        </p:nvSpPr>
        <p:spPr bwMode="auto">
          <a:xfrm>
            <a:off x="4551364" y="4346576"/>
            <a:ext cx="15446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8%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6953" name="Text Box 9"/>
          <p:cNvSpPr txBox="1">
            <a:spLocks noChangeArrowheads="1"/>
          </p:cNvSpPr>
          <p:nvPr/>
        </p:nvSpPr>
        <p:spPr bwMode="auto">
          <a:xfrm>
            <a:off x="6378576" y="2574926"/>
            <a:ext cx="16605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6%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6954" name="Text Box 10"/>
          <p:cNvSpPr txBox="1">
            <a:spLocks noChangeArrowheads="1"/>
          </p:cNvSpPr>
          <p:nvPr/>
        </p:nvSpPr>
        <p:spPr bwMode="auto">
          <a:xfrm>
            <a:off x="6396038" y="4349751"/>
            <a:ext cx="18669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4.8%	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6956" name="Text Box 12"/>
          <p:cNvSpPr txBox="1">
            <a:spLocks noChangeArrowheads="1"/>
          </p:cNvSpPr>
          <p:nvPr/>
        </p:nvSpPr>
        <p:spPr bwMode="auto">
          <a:xfrm>
            <a:off x="1443038" y="3230564"/>
            <a:ext cx="18669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E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6957" name="Text Box 13"/>
          <p:cNvSpPr txBox="1">
            <a:spLocks noChangeArrowheads="1"/>
          </p:cNvSpPr>
          <p:nvPr/>
        </p:nvSpPr>
        <p:spPr bwMode="auto">
          <a:xfrm>
            <a:off x="3322639" y="2659064"/>
            <a:ext cx="8207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6958" name="Text Box 14"/>
          <p:cNvSpPr txBox="1">
            <a:spLocks noChangeArrowheads="1"/>
          </p:cNvSpPr>
          <p:nvPr/>
        </p:nvSpPr>
        <p:spPr bwMode="auto">
          <a:xfrm>
            <a:off x="3244850" y="4305301"/>
            <a:ext cx="8207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Yes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6959" name="Text Box 15"/>
          <p:cNvSpPr txBox="1">
            <a:spLocks noChangeArrowheads="1"/>
          </p:cNvSpPr>
          <p:nvPr/>
        </p:nvSpPr>
        <p:spPr bwMode="auto">
          <a:xfrm>
            <a:off x="4868864" y="1592264"/>
            <a:ext cx="8207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6960" name="Text Box 16"/>
          <p:cNvSpPr txBox="1">
            <a:spLocks noChangeArrowheads="1"/>
          </p:cNvSpPr>
          <p:nvPr/>
        </p:nvSpPr>
        <p:spPr bwMode="auto">
          <a:xfrm>
            <a:off x="6943725" y="1649414"/>
            <a:ext cx="8207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Yes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6961" name="Text Box 17"/>
          <p:cNvSpPr txBox="1">
            <a:spLocks noChangeArrowheads="1"/>
          </p:cNvSpPr>
          <p:nvPr/>
        </p:nvSpPr>
        <p:spPr bwMode="auto">
          <a:xfrm>
            <a:off x="5526088" y="1338264"/>
            <a:ext cx="18669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C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6965" name="Text Box 21"/>
          <p:cNvSpPr txBox="1">
            <a:spLocks noChangeArrowheads="1"/>
          </p:cNvSpPr>
          <p:nvPr/>
        </p:nvSpPr>
        <p:spPr bwMode="auto">
          <a:xfrm>
            <a:off x="8859839" y="2551114"/>
            <a:ext cx="1836737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40% reduction for Vitamin C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6966" name="Text Box 22"/>
          <p:cNvSpPr txBox="1">
            <a:spLocks noChangeArrowheads="1"/>
          </p:cNvSpPr>
          <p:nvPr/>
        </p:nvSpPr>
        <p:spPr bwMode="auto">
          <a:xfrm>
            <a:off x="8924925" y="4329114"/>
            <a:ext cx="1836738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40% reduction for Vitamin C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6968" name="Text Box 24"/>
          <p:cNvSpPr txBox="1">
            <a:spLocks noChangeArrowheads="1"/>
          </p:cNvSpPr>
          <p:nvPr/>
        </p:nvSpPr>
        <p:spPr bwMode="auto">
          <a:xfrm>
            <a:off x="4259264" y="5851526"/>
            <a:ext cx="1836737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20% reduction for Vitamin E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6969" name="Text Box 25"/>
          <p:cNvSpPr txBox="1">
            <a:spLocks noChangeArrowheads="1"/>
          </p:cNvSpPr>
          <p:nvPr/>
        </p:nvSpPr>
        <p:spPr bwMode="auto">
          <a:xfrm>
            <a:off x="6327775" y="5851526"/>
            <a:ext cx="1836738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20% reduction for Vitamin E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6970" name="Rectangle 26"/>
          <p:cNvSpPr>
            <a:spLocks noChangeArrowheads="1"/>
          </p:cNvSpPr>
          <p:nvPr/>
        </p:nvSpPr>
        <p:spPr bwMode="auto">
          <a:xfrm>
            <a:off x="2547938" y="2127250"/>
            <a:ext cx="8240712" cy="1538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6974" name="Rectangle 30"/>
          <p:cNvSpPr>
            <a:spLocks noChangeArrowheads="1"/>
          </p:cNvSpPr>
          <p:nvPr/>
        </p:nvSpPr>
        <p:spPr bwMode="auto">
          <a:xfrm>
            <a:off x="4210050" y="1560514"/>
            <a:ext cx="1885950" cy="52974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6982" name="Rectangle 38"/>
          <p:cNvSpPr>
            <a:spLocks noChangeArrowheads="1"/>
          </p:cNvSpPr>
          <p:nvPr/>
        </p:nvSpPr>
        <p:spPr bwMode="auto">
          <a:xfrm>
            <a:off x="2533651" y="3787775"/>
            <a:ext cx="8240713" cy="1538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6985" name="Rectangle 41"/>
          <p:cNvSpPr>
            <a:spLocks noChangeArrowheads="1"/>
          </p:cNvSpPr>
          <p:nvPr/>
        </p:nvSpPr>
        <p:spPr bwMode="auto">
          <a:xfrm>
            <a:off x="6284913" y="1562100"/>
            <a:ext cx="1885950" cy="5295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8880475" y="5851526"/>
            <a:ext cx="1836738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40% reduction for Vitamin C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268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70" grpId="0" animBg="1"/>
      <p:bldP spid="466974" grpId="0" animBg="1"/>
      <p:bldP spid="466982" grpId="0" animBg="1"/>
      <p:bldP spid="4669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Factorial design Classic Example:  </a:t>
            </a:r>
            <a:br>
              <a:rPr lang="en-US" sz="2800" dirty="0">
                <a:solidFill>
                  <a:schemeClr val="bg2"/>
                </a:solidFill>
                <a:effectLst/>
              </a:rPr>
            </a:br>
            <a:r>
              <a:rPr lang="en-US" sz="2800" dirty="0">
                <a:solidFill>
                  <a:schemeClr val="bg2"/>
                </a:solidFill>
                <a:effectLst/>
              </a:rPr>
              <a:t>Physician’s Health Study</a:t>
            </a:r>
            <a:br>
              <a:rPr lang="en-US" sz="2800" dirty="0">
                <a:solidFill>
                  <a:schemeClr val="bg2"/>
                </a:solidFill>
                <a:effectLst/>
              </a:rPr>
            </a:br>
            <a:r>
              <a:rPr lang="en-US" sz="2800" dirty="0">
                <a:solidFill>
                  <a:schemeClr val="bg2"/>
                </a:solidFill>
                <a:effectLst/>
              </a:rPr>
              <a:t>( 2 treatments, 2 outcomes)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3717925" y="1600200"/>
            <a:ext cx="3640138" cy="3600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H="1">
            <a:off x="5367339" y="1625600"/>
            <a:ext cx="34925" cy="3695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3878264" y="3124200"/>
            <a:ext cx="3521075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3860800" y="2171701"/>
            <a:ext cx="13541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Placebo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6251576" y="3249613"/>
            <a:ext cx="18473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4064000" y="3409951"/>
            <a:ext cx="11509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Aspirin	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5519739" y="2171701"/>
            <a:ext cx="14763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Beta-carotene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5638800" y="3352801"/>
            <a:ext cx="1658938" cy="1463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Aspirin plus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Beta-carotene	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2219" name="Text Box 11"/>
          <p:cNvSpPr txBox="1">
            <a:spLocks noChangeArrowheads="1"/>
          </p:cNvSpPr>
          <p:nvPr/>
        </p:nvSpPr>
        <p:spPr bwMode="auto">
          <a:xfrm>
            <a:off x="8121650" y="2867025"/>
            <a:ext cx="1658938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Aspirin vs. no aspirin (MI)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2220" name="Text Box 12"/>
          <p:cNvSpPr txBox="1">
            <a:spLocks noChangeArrowheads="1"/>
          </p:cNvSpPr>
          <p:nvPr/>
        </p:nvSpPr>
        <p:spPr bwMode="auto">
          <a:xfrm>
            <a:off x="3843339" y="5499101"/>
            <a:ext cx="338772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Beta carotene vs. no beta carotene (cancer)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33" name="Text Box 14"/>
          <p:cNvSpPr txBox="1">
            <a:spLocks noChangeArrowheads="1"/>
          </p:cNvSpPr>
          <p:nvPr/>
        </p:nvSpPr>
        <p:spPr bwMode="auto">
          <a:xfrm>
            <a:off x="6781801" y="6362701"/>
            <a:ext cx="3419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NEJM 321; 1989</a:t>
            </a:r>
          </a:p>
        </p:txBody>
      </p:sp>
    </p:spTree>
    <p:extLst>
      <p:ext uri="{BB962C8B-B14F-4D97-AF65-F5344CB8AC3E}">
        <p14:creationId xmlns:p14="http://schemas.microsoft.com/office/powerpoint/2010/main" val="5333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8276"/>
            <a:ext cx="113538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Factorial design:  Interaction between treatments</a:t>
            </a:r>
          </a:p>
        </p:txBody>
      </p:sp>
      <p:sp>
        <p:nvSpPr>
          <p:cNvPr id="473091" name="Rectangle 3"/>
          <p:cNvSpPr>
            <a:spLocks noChangeArrowheads="1"/>
          </p:cNvSpPr>
          <p:nvPr/>
        </p:nvSpPr>
        <p:spPr bwMode="auto">
          <a:xfrm>
            <a:off x="4427538" y="2097088"/>
            <a:ext cx="4095750" cy="3600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3092" name="Line 4"/>
          <p:cNvSpPr>
            <a:spLocks noChangeShapeType="1"/>
          </p:cNvSpPr>
          <p:nvPr/>
        </p:nvSpPr>
        <p:spPr bwMode="auto">
          <a:xfrm flipH="1">
            <a:off x="6207125" y="2200275"/>
            <a:ext cx="38100" cy="3695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3093" name="Line 5"/>
          <p:cNvSpPr>
            <a:spLocks noChangeShapeType="1"/>
          </p:cNvSpPr>
          <p:nvPr/>
        </p:nvSpPr>
        <p:spPr bwMode="auto">
          <a:xfrm>
            <a:off x="4530725" y="3698875"/>
            <a:ext cx="396240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3094" name="Text Box 6"/>
          <p:cNvSpPr txBox="1">
            <a:spLocks noChangeArrowheads="1"/>
          </p:cNvSpPr>
          <p:nvPr/>
        </p:nvSpPr>
        <p:spPr bwMode="auto">
          <a:xfrm>
            <a:off x="4572000" y="2574926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10%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3095" name="Rectangle 7"/>
          <p:cNvSpPr>
            <a:spLocks noChangeArrowheads="1"/>
          </p:cNvSpPr>
          <p:nvPr/>
        </p:nvSpPr>
        <p:spPr bwMode="auto">
          <a:xfrm>
            <a:off x="7200900" y="3824289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3096" name="Text Box 8"/>
          <p:cNvSpPr txBox="1">
            <a:spLocks noChangeArrowheads="1"/>
          </p:cNvSpPr>
          <p:nvPr/>
        </p:nvSpPr>
        <p:spPr bwMode="auto">
          <a:xfrm>
            <a:off x="4551364" y="4346576"/>
            <a:ext cx="15446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8%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3097" name="Text Box 9"/>
          <p:cNvSpPr txBox="1">
            <a:spLocks noChangeArrowheads="1"/>
          </p:cNvSpPr>
          <p:nvPr/>
        </p:nvSpPr>
        <p:spPr bwMode="auto">
          <a:xfrm>
            <a:off x="6378576" y="2574926"/>
            <a:ext cx="16605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6%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3099" name="Text Box 11"/>
          <p:cNvSpPr txBox="1">
            <a:spLocks noChangeArrowheads="1"/>
          </p:cNvSpPr>
          <p:nvPr/>
        </p:nvSpPr>
        <p:spPr bwMode="auto">
          <a:xfrm>
            <a:off x="1443038" y="3230564"/>
            <a:ext cx="18669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E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3100" name="Text Box 12"/>
          <p:cNvSpPr txBox="1">
            <a:spLocks noChangeArrowheads="1"/>
          </p:cNvSpPr>
          <p:nvPr/>
        </p:nvSpPr>
        <p:spPr bwMode="auto">
          <a:xfrm>
            <a:off x="3322639" y="2659064"/>
            <a:ext cx="8207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3101" name="Text Box 13"/>
          <p:cNvSpPr txBox="1">
            <a:spLocks noChangeArrowheads="1"/>
          </p:cNvSpPr>
          <p:nvPr/>
        </p:nvSpPr>
        <p:spPr bwMode="auto">
          <a:xfrm>
            <a:off x="3244850" y="4305301"/>
            <a:ext cx="8207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Yes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3102" name="Text Box 14"/>
          <p:cNvSpPr txBox="1">
            <a:spLocks noChangeArrowheads="1"/>
          </p:cNvSpPr>
          <p:nvPr/>
        </p:nvSpPr>
        <p:spPr bwMode="auto">
          <a:xfrm>
            <a:off x="4868864" y="1592264"/>
            <a:ext cx="8207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3103" name="Text Box 15"/>
          <p:cNvSpPr txBox="1">
            <a:spLocks noChangeArrowheads="1"/>
          </p:cNvSpPr>
          <p:nvPr/>
        </p:nvSpPr>
        <p:spPr bwMode="auto">
          <a:xfrm>
            <a:off x="6943725" y="1649414"/>
            <a:ext cx="8207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Yes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3104" name="Text Box 16"/>
          <p:cNvSpPr txBox="1">
            <a:spLocks noChangeArrowheads="1"/>
          </p:cNvSpPr>
          <p:nvPr/>
        </p:nvSpPr>
        <p:spPr bwMode="auto">
          <a:xfrm>
            <a:off x="5526088" y="1338264"/>
            <a:ext cx="18669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C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3105" name="Text Box 17"/>
          <p:cNvSpPr txBox="1">
            <a:spLocks noChangeArrowheads="1"/>
          </p:cNvSpPr>
          <p:nvPr/>
        </p:nvSpPr>
        <p:spPr bwMode="auto">
          <a:xfrm>
            <a:off x="8859839" y="2551114"/>
            <a:ext cx="1836737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40% reduction for Vitamin C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3106" name="Text Box 18"/>
          <p:cNvSpPr txBox="1">
            <a:spLocks noChangeArrowheads="1"/>
          </p:cNvSpPr>
          <p:nvPr/>
        </p:nvSpPr>
        <p:spPr bwMode="auto">
          <a:xfrm>
            <a:off x="8924925" y="4329114"/>
            <a:ext cx="1836738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90% reduction for Vitamin C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3107" name="Text Box 19"/>
          <p:cNvSpPr txBox="1">
            <a:spLocks noChangeArrowheads="1"/>
          </p:cNvSpPr>
          <p:nvPr/>
        </p:nvSpPr>
        <p:spPr bwMode="auto">
          <a:xfrm>
            <a:off x="4259264" y="5851526"/>
            <a:ext cx="1836737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20% reduction for Vitamin E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3108" name="Text Box 20"/>
          <p:cNvSpPr txBox="1">
            <a:spLocks noChangeArrowheads="1"/>
          </p:cNvSpPr>
          <p:nvPr/>
        </p:nvSpPr>
        <p:spPr bwMode="auto">
          <a:xfrm>
            <a:off x="6327775" y="5851526"/>
            <a:ext cx="1836738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~80% reduction for Vitamin E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3113" name="Text Box 25"/>
          <p:cNvSpPr txBox="1">
            <a:spLocks noChangeArrowheads="1"/>
          </p:cNvSpPr>
          <p:nvPr/>
        </p:nvSpPr>
        <p:spPr bwMode="auto">
          <a:xfrm>
            <a:off x="6396038" y="4349751"/>
            <a:ext cx="18669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4.8%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1%	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3114" name="Line 26"/>
          <p:cNvSpPr>
            <a:spLocks noChangeShapeType="1"/>
          </p:cNvSpPr>
          <p:nvPr/>
        </p:nvSpPr>
        <p:spPr bwMode="auto">
          <a:xfrm>
            <a:off x="6308725" y="4543426"/>
            <a:ext cx="782638" cy="28575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45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Factorial design:  Interaction between treatments</a:t>
            </a:r>
          </a:p>
        </p:txBody>
      </p:sp>
      <p:sp>
        <p:nvSpPr>
          <p:cNvPr id="471043" name="Rectangle 3"/>
          <p:cNvSpPr>
            <a:spLocks noChangeArrowheads="1"/>
          </p:cNvSpPr>
          <p:nvPr/>
        </p:nvSpPr>
        <p:spPr bwMode="auto">
          <a:xfrm>
            <a:off x="4427538" y="2097088"/>
            <a:ext cx="4095750" cy="3600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44" name="Line 4"/>
          <p:cNvSpPr>
            <a:spLocks noChangeShapeType="1"/>
          </p:cNvSpPr>
          <p:nvPr/>
        </p:nvSpPr>
        <p:spPr bwMode="auto">
          <a:xfrm flipH="1">
            <a:off x="6207125" y="2200275"/>
            <a:ext cx="38100" cy="3695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45" name="Line 5"/>
          <p:cNvSpPr>
            <a:spLocks noChangeShapeType="1"/>
          </p:cNvSpPr>
          <p:nvPr/>
        </p:nvSpPr>
        <p:spPr bwMode="auto">
          <a:xfrm>
            <a:off x="4530725" y="3698875"/>
            <a:ext cx="396240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46" name="Text Box 6"/>
          <p:cNvSpPr txBox="1">
            <a:spLocks noChangeArrowheads="1"/>
          </p:cNvSpPr>
          <p:nvPr/>
        </p:nvSpPr>
        <p:spPr bwMode="auto">
          <a:xfrm>
            <a:off x="4572000" y="2574926"/>
            <a:ext cx="15240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10%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47" name="Rectangle 7"/>
          <p:cNvSpPr>
            <a:spLocks noChangeArrowheads="1"/>
          </p:cNvSpPr>
          <p:nvPr/>
        </p:nvSpPr>
        <p:spPr bwMode="auto">
          <a:xfrm>
            <a:off x="7200900" y="3824289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48" name="Text Box 8"/>
          <p:cNvSpPr txBox="1">
            <a:spLocks noChangeArrowheads="1"/>
          </p:cNvSpPr>
          <p:nvPr/>
        </p:nvSpPr>
        <p:spPr bwMode="auto">
          <a:xfrm>
            <a:off x="4551364" y="4346576"/>
            <a:ext cx="154463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8%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49" name="Text Box 9"/>
          <p:cNvSpPr txBox="1">
            <a:spLocks noChangeArrowheads="1"/>
          </p:cNvSpPr>
          <p:nvPr/>
        </p:nvSpPr>
        <p:spPr bwMode="auto">
          <a:xfrm>
            <a:off x="6378576" y="2574926"/>
            <a:ext cx="166052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6%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50" name="Text Box 10"/>
          <p:cNvSpPr txBox="1">
            <a:spLocks noChangeArrowheads="1"/>
          </p:cNvSpPr>
          <p:nvPr/>
        </p:nvSpPr>
        <p:spPr bwMode="auto">
          <a:xfrm>
            <a:off x="6396038" y="4349751"/>
            <a:ext cx="1866900" cy="1160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4.8%</a:t>
            </a:r>
          </a:p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10%	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51" name="Text Box 11"/>
          <p:cNvSpPr txBox="1">
            <a:spLocks noChangeArrowheads="1"/>
          </p:cNvSpPr>
          <p:nvPr/>
        </p:nvSpPr>
        <p:spPr bwMode="auto">
          <a:xfrm>
            <a:off x="1443038" y="3230564"/>
            <a:ext cx="18669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E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52" name="Text Box 12"/>
          <p:cNvSpPr txBox="1">
            <a:spLocks noChangeArrowheads="1"/>
          </p:cNvSpPr>
          <p:nvPr/>
        </p:nvSpPr>
        <p:spPr bwMode="auto">
          <a:xfrm>
            <a:off x="3322639" y="2659064"/>
            <a:ext cx="8207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53" name="Text Box 13"/>
          <p:cNvSpPr txBox="1">
            <a:spLocks noChangeArrowheads="1"/>
          </p:cNvSpPr>
          <p:nvPr/>
        </p:nvSpPr>
        <p:spPr bwMode="auto">
          <a:xfrm>
            <a:off x="3244850" y="4305301"/>
            <a:ext cx="8207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Yes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54" name="Text Box 14"/>
          <p:cNvSpPr txBox="1">
            <a:spLocks noChangeArrowheads="1"/>
          </p:cNvSpPr>
          <p:nvPr/>
        </p:nvSpPr>
        <p:spPr bwMode="auto">
          <a:xfrm>
            <a:off x="4868864" y="1592264"/>
            <a:ext cx="8207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55" name="Text Box 15"/>
          <p:cNvSpPr txBox="1">
            <a:spLocks noChangeArrowheads="1"/>
          </p:cNvSpPr>
          <p:nvPr/>
        </p:nvSpPr>
        <p:spPr bwMode="auto">
          <a:xfrm>
            <a:off x="6943725" y="1649414"/>
            <a:ext cx="8207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Yes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56" name="Text Box 16"/>
          <p:cNvSpPr txBox="1">
            <a:spLocks noChangeArrowheads="1"/>
          </p:cNvSpPr>
          <p:nvPr/>
        </p:nvSpPr>
        <p:spPr bwMode="auto">
          <a:xfrm>
            <a:off x="5526088" y="1338264"/>
            <a:ext cx="18669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C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57" name="Text Box 17"/>
          <p:cNvSpPr txBox="1">
            <a:spLocks noChangeArrowheads="1"/>
          </p:cNvSpPr>
          <p:nvPr/>
        </p:nvSpPr>
        <p:spPr bwMode="auto">
          <a:xfrm>
            <a:off x="8859839" y="2551114"/>
            <a:ext cx="1836737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40% reduction for Vitamin C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58" name="Text Box 18"/>
          <p:cNvSpPr txBox="1">
            <a:spLocks noChangeArrowheads="1"/>
          </p:cNvSpPr>
          <p:nvPr/>
        </p:nvSpPr>
        <p:spPr bwMode="auto">
          <a:xfrm>
            <a:off x="8924925" y="4329114"/>
            <a:ext cx="183673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20% increase for vitamin C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59" name="Text Box 19"/>
          <p:cNvSpPr txBox="1">
            <a:spLocks noChangeArrowheads="1"/>
          </p:cNvSpPr>
          <p:nvPr/>
        </p:nvSpPr>
        <p:spPr bwMode="auto">
          <a:xfrm>
            <a:off x="4259264" y="5851526"/>
            <a:ext cx="1836737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20% reduction for Vitamin E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60" name="Text Box 20"/>
          <p:cNvSpPr txBox="1">
            <a:spLocks noChangeArrowheads="1"/>
          </p:cNvSpPr>
          <p:nvPr/>
        </p:nvSpPr>
        <p:spPr bwMode="auto">
          <a:xfrm>
            <a:off x="6327775" y="5851526"/>
            <a:ext cx="183673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40% increase for Vitamin E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1065" name="Line 25"/>
          <p:cNvSpPr>
            <a:spLocks noChangeShapeType="1"/>
          </p:cNvSpPr>
          <p:nvPr/>
        </p:nvSpPr>
        <p:spPr bwMode="auto">
          <a:xfrm>
            <a:off x="6365875" y="4572001"/>
            <a:ext cx="782638" cy="285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28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Factorial design:  Analysis Implications 	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3344" y="1256145"/>
            <a:ext cx="11896437" cy="5014480"/>
          </a:xfrm>
        </p:spPr>
        <p:txBody>
          <a:bodyPr>
            <a:normAutofit/>
          </a:bodyPr>
          <a:lstStyle/>
          <a:p>
            <a:pPr>
              <a:tabLst>
                <a:tab pos="571500" algn="l"/>
              </a:tabLst>
              <a:defRPr/>
            </a:pPr>
            <a:r>
              <a:rPr lang="en-US" dirty="0" smtClean="0">
                <a:solidFill>
                  <a:srgbClr val="00B050"/>
                </a:solidFill>
              </a:rPr>
              <a:t>No interaction:  </a:t>
            </a:r>
            <a:r>
              <a:rPr lang="en-US" u="sng" dirty="0" smtClean="0"/>
              <a:t>the effect of treatment 1 is the same regardless of treatment 2</a:t>
            </a:r>
          </a:p>
          <a:p>
            <a:pPr>
              <a:tabLst>
                <a:tab pos="571500" algn="l"/>
              </a:tabLst>
              <a:defRPr/>
            </a:pPr>
            <a:r>
              <a:rPr lang="en-US" dirty="0" smtClean="0"/>
              <a:t>If you test for interactions and see none, simple comparison of groups</a:t>
            </a:r>
          </a:p>
          <a:p>
            <a:pPr>
              <a:tabLst>
                <a:tab pos="571500" algn="l"/>
              </a:tabLst>
              <a:defRPr/>
            </a:pPr>
            <a:r>
              <a:rPr lang="en-US" dirty="0" smtClean="0"/>
              <a:t>In prostate cancer paper end of results: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/>
              <a:t> “we examined 2 way interactions between vitamin C and E and found no interaction”</a:t>
            </a:r>
          </a:p>
          <a:p>
            <a:pPr>
              <a:tabLst>
                <a:tab pos="571500" algn="l"/>
              </a:tabLst>
              <a:defRPr/>
            </a:pPr>
            <a:r>
              <a:rPr lang="en-US" dirty="0" smtClean="0"/>
              <a:t>Effect of vitamin C was the same regardless of whether or not they received vitamin E</a:t>
            </a:r>
          </a:p>
          <a:p>
            <a:pPr>
              <a:tabLst>
                <a:tab pos="571500" algn="l"/>
              </a:tabLst>
              <a:defRPr/>
            </a:pPr>
            <a:r>
              <a:rPr lang="en-US" dirty="0" smtClean="0"/>
              <a:t>Effect of vitamin E was the same regardless of whether or not they received vitamin C</a:t>
            </a:r>
          </a:p>
          <a:p>
            <a:pPr>
              <a:tabLst>
                <a:tab pos="571500" algn="l"/>
              </a:tabLst>
              <a:defRPr/>
            </a:pPr>
            <a:r>
              <a:rPr lang="en-US" i="1" dirty="0" smtClean="0"/>
              <a:t>Caution:</a:t>
            </a:r>
            <a:r>
              <a:rPr lang="en-US" dirty="0" smtClean="0"/>
              <a:t>  test of interaction may have very low power</a:t>
            </a:r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94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Physicians Health Study II: Results</a:t>
            </a:r>
          </a:p>
        </p:txBody>
      </p:sp>
      <p:sp>
        <p:nvSpPr>
          <p:cNvPr id="601091" name="Rectangle 3"/>
          <p:cNvSpPr>
            <a:spLocks noChangeArrowheads="1"/>
          </p:cNvSpPr>
          <p:nvPr/>
        </p:nvSpPr>
        <p:spPr bwMode="auto">
          <a:xfrm>
            <a:off x="4340225" y="2155825"/>
            <a:ext cx="4095750" cy="3600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1092" name="Line 4"/>
          <p:cNvSpPr>
            <a:spLocks noChangeShapeType="1"/>
          </p:cNvSpPr>
          <p:nvPr/>
        </p:nvSpPr>
        <p:spPr bwMode="auto">
          <a:xfrm flipH="1">
            <a:off x="6207125" y="2200275"/>
            <a:ext cx="38100" cy="3695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1093" name="Line 5"/>
          <p:cNvSpPr>
            <a:spLocks noChangeShapeType="1"/>
          </p:cNvSpPr>
          <p:nvPr/>
        </p:nvSpPr>
        <p:spPr bwMode="auto">
          <a:xfrm>
            <a:off x="4530725" y="3698875"/>
            <a:ext cx="396240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1094" name="Text Box 6"/>
          <p:cNvSpPr txBox="1">
            <a:spLocks noChangeArrowheads="1"/>
          </p:cNvSpPr>
          <p:nvPr/>
        </p:nvSpPr>
        <p:spPr bwMode="auto">
          <a:xfrm>
            <a:off x="4572000" y="2574926"/>
            <a:ext cx="15240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Placebo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N=3653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1095" name="Rectangle 7"/>
          <p:cNvSpPr>
            <a:spLocks noChangeArrowheads="1"/>
          </p:cNvSpPr>
          <p:nvPr/>
        </p:nvSpPr>
        <p:spPr bwMode="auto">
          <a:xfrm>
            <a:off x="7200900" y="3824289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1096" name="Text Box 8"/>
          <p:cNvSpPr txBox="1">
            <a:spLocks noChangeArrowheads="1"/>
          </p:cNvSpPr>
          <p:nvPr/>
        </p:nvSpPr>
        <p:spPr bwMode="auto">
          <a:xfrm>
            <a:off x="4551364" y="4013201"/>
            <a:ext cx="1544637" cy="1158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E alone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N=3659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1097" name="Text Box 9"/>
          <p:cNvSpPr txBox="1">
            <a:spLocks noChangeArrowheads="1"/>
          </p:cNvSpPr>
          <p:nvPr/>
        </p:nvSpPr>
        <p:spPr bwMode="auto">
          <a:xfrm>
            <a:off x="6378576" y="2574926"/>
            <a:ext cx="1660525" cy="1158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C alone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N=3673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1098" name="Text Box 10"/>
          <p:cNvSpPr txBox="1">
            <a:spLocks noChangeArrowheads="1"/>
          </p:cNvSpPr>
          <p:nvPr/>
        </p:nvSpPr>
        <p:spPr bwMode="auto">
          <a:xfrm>
            <a:off x="6511925" y="3927476"/>
            <a:ext cx="1866900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C  +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E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n=3656	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1099" name="Text Box 11"/>
          <p:cNvSpPr txBox="1">
            <a:spLocks noChangeArrowheads="1"/>
          </p:cNvSpPr>
          <p:nvPr/>
        </p:nvSpPr>
        <p:spPr bwMode="auto">
          <a:xfrm>
            <a:off x="8724900" y="2600326"/>
            <a:ext cx="25146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N=7326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9.3/1000</a:t>
            </a:r>
          </a:p>
        </p:txBody>
      </p:sp>
      <p:sp>
        <p:nvSpPr>
          <p:cNvPr id="601100" name="Text Box 12"/>
          <p:cNvSpPr txBox="1">
            <a:spLocks noChangeArrowheads="1"/>
          </p:cNvSpPr>
          <p:nvPr/>
        </p:nvSpPr>
        <p:spPr bwMode="auto">
          <a:xfrm>
            <a:off x="1443038" y="3230564"/>
            <a:ext cx="18669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E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1101" name="Text Box 13"/>
          <p:cNvSpPr txBox="1">
            <a:spLocks noChangeArrowheads="1"/>
          </p:cNvSpPr>
          <p:nvPr/>
        </p:nvSpPr>
        <p:spPr bwMode="auto">
          <a:xfrm>
            <a:off x="3322639" y="2659064"/>
            <a:ext cx="8207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1102" name="Text Box 14"/>
          <p:cNvSpPr txBox="1">
            <a:spLocks noChangeArrowheads="1"/>
          </p:cNvSpPr>
          <p:nvPr/>
        </p:nvSpPr>
        <p:spPr bwMode="auto">
          <a:xfrm>
            <a:off x="3244850" y="4305301"/>
            <a:ext cx="8207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Yes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1103" name="Text Box 15"/>
          <p:cNvSpPr txBox="1">
            <a:spLocks noChangeArrowheads="1"/>
          </p:cNvSpPr>
          <p:nvPr/>
        </p:nvSpPr>
        <p:spPr bwMode="auto">
          <a:xfrm>
            <a:off x="4868864" y="1592264"/>
            <a:ext cx="8207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1104" name="Text Box 16"/>
          <p:cNvSpPr txBox="1">
            <a:spLocks noChangeArrowheads="1"/>
          </p:cNvSpPr>
          <p:nvPr/>
        </p:nvSpPr>
        <p:spPr bwMode="auto">
          <a:xfrm>
            <a:off x="6943725" y="1649414"/>
            <a:ext cx="8207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Yes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1105" name="Text Box 17"/>
          <p:cNvSpPr txBox="1">
            <a:spLocks noChangeArrowheads="1"/>
          </p:cNvSpPr>
          <p:nvPr/>
        </p:nvSpPr>
        <p:spPr bwMode="auto">
          <a:xfrm>
            <a:off x="5526088" y="1338264"/>
            <a:ext cx="18669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C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1106" name="Text Box 18"/>
          <p:cNvSpPr txBox="1">
            <a:spLocks noChangeArrowheads="1"/>
          </p:cNvSpPr>
          <p:nvPr/>
        </p:nvSpPr>
        <p:spPr bwMode="auto">
          <a:xfrm>
            <a:off x="8680451" y="4144964"/>
            <a:ext cx="1647825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N=7315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9.5/1000</a:t>
            </a:r>
          </a:p>
        </p:txBody>
      </p:sp>
      <p:sp>
        <p:nvSpPr>
          <p:cNvPr id="601107" name="Text Box 19"/>
          <p:cNvSpPr txBox="1">
            <a:spLocks noChangeArrowheads="1"/>
          </p:cNvSpPr>
          <p:nvPr/>
        </p:nvSpPr>
        <p:spPr bwMode="auto">
          <a:xfrm>
            <a:off x="4217988" y="5770563"/>
            <a:ext cx="2514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N=7312</a:t>
            </a:r>
          </a:p>
        </p:txBody>
      </p:sp>
      <p:sp>
        <p:nvSpPr>
          <p:cNvPr id="601108" name="Text Box 20"/>
          <p:cNvSpPr txBox="1">
            <a:spLocks noChangeArrowheads="1"/>
          </p:cNvSpPr>
          <p:nvPr/>
        </p:nvSpPr>
        <p:spPr bwMode="auto">
          <a:xfrm>
            <a:off x="6530975" y="5792788"/>
            <a:ext cx="2514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N=7329</a:t>
            </a:r>
          </a:p>
        </p:txBody>
      </p:sp>
      <p:grpSp>
        <p:nvGrpSpPr>
          <p:cNvPr id="88085" name="Group 21"/>
          <p:cNvGrpSpPr>
            <a:grpSpLocks/>
          </p:cNvGrpSpPr>
          <p:nvPr/>
        </p:nvGrpSpPr>
        <p:grpSpPr bwMode="auto">
          <a:xfrm>
            <a:off x="10126663" y="3005138"/>
            <a:ext cx="906462" cy="1530350"/>
            <a:chOff x="5706" y="1783"/>
            <a:chExt cx="571" cy="964"/>
          </a:xfrm>
        </p:grpSpPr>
        <p:sp>
          <p:nvSpPr>
            <p:cNvPr id="601110" name="Line 22"/>
            <p:cNvSpPr>
              <a:spLocks noChangeShapeType="1"/>
            </p:cNvSpPr>
            <p:nvPr/>
          </p:nvSpPr>
          <p:spPr bwMode="auto">
            <a:xfrm>
              <a:off x="5733" y="1783"/>
              <a:ext cx="52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1111" name="Line 23"/>
            <p:cNvSpPr>
              <a:spLocks noChangeShapeType="1"/>
            </p:cNvSpPr>
            <p:nvPr/>
          </p:nvSpPr>
          <p:spPr bwMode="auto">
            <a:xfrm>
              <a:off x="5756" y="2747"/>
              <a:ext cx="52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1112" name="Line 24"/>
            <p:cNvSpPr>
              <a:spLocks noChangeShapeType="1"/>
            </p:cNvSpPr>
            <p:nvPr/>
          </p:nvSpPr>
          <p:spPr bwMode="auto">
            <a:xfrm>
              <a:off x="6254" y="1783"/>
              <a:ext cx="9" cy="95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1113" name="Text Box 25"/>
            <p:cNvSpPr txBox="1">
              <a:spLocks noChangeArrowheads="1"/>
            </p:cNvSpPr>
            <p:nvPr/>
          </p:nvSpPr>
          <p:spPr bwMode="auto">
            <a:xfrm>
              <a:off x="5706" y="1996"/>
              <a:ext cx="457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Vs.</a:t>
              </a:r>
            </a:p>
          </p:txBody>
        </p:sp>
      </p:grpSp>
      <p:sp>
        <p:nvSpPr>
          <p:cNvPr id="601114" name="Line 26"/>
          <p:cNvSpPr>
            <a:spLocks noChangeShapeType="1"/>
          </p:cNvSpPr>
          <p:nvPr/>
        </p:nvSpPr>
        <p:spPr bwMode="auto">
          <a:xfrm rot="5400000">
            <a:off x="6096001" y="5697538"/>
            <a:ext cx="0" cy="1857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1115" name="Text Box 27"/>
          <p:cNvSpPr txBox="1">
            <a:spLocks noChangeArrowheads="1"/>
          </p:cNvSpPr>
          <p:nvPr/>
        </p:nvSpPr>
        <p:spPr bwMode="auto">
          <a:xfrm>
            <a:off x="5732464" y="6134101"/>
            <a:ext cx="72548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Vs.</a:t>
            </a:r>
          </a:p>
        </p:txBody>
      </p:sp>
      <p:sp>
        <p:nvSpPr>
          <p:cNvPr id="601116" name="Line 28"/>
          <p:cNvSpPr>
            <a:spLocks noChangeShapeType="1"/>
          </p:cNvSpPr>
          <p:nvPr/>
        </p:nvSpPr>
        <p:spPr bwMode="auto">
          <a:xfrm rot="5400000">
            <a:off x="6852445" y="6444457"/>
            <a:ext cx="827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1117" name="Line 29"/>
          <p:cNvSpPr>
            <a:spLocks noChangeShapeType="1"/>
          </p:cNvSpPr>
          <p:nvPr/>
        </p:nvSpPr>
        <p:spPr bwMode="auto">
          <a:xfrm rot="5400000">
            <a:off x="4755357" y="6444457"/>
            <a:ext cx="8270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1118" name="Text Box 30"/>
          <p:cNvSpPr txBox="1">
            <a:spLocks noChangeArrowheads="1"/>
          </p:cNvSpPr>
          <p:nvPr/>
        </p:nvSpPr>
        <p:spPr bwMode="auto">
          <a:xfrm>
            <a:off x="8745539" y="5530851"/>
            <a:ext cx="164782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HR=.97 (.85, 1.09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7176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477" y="203201"/>
            <a:ext cx="12083845" cy="1095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Factorial design:  SELECT study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(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Selenium and Vitamin E Trial)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and Prostate cancer (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Lippman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)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(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JAMA, 1/7/09)</a:t>
            </a:r>
          </a:p>
        </p:txBody>
      </p:sp>
      <p:pic>
        <p:nvPicPr>
          <p:cNvPr id="9011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2476500"/>
            <a:ext cx="9663112" cy="19129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3353" name="Text Box 25"/>
          <p:cNvSpPr txBox="1">
            <a:spLocks noChangeArrowheads="1"/>
          </p:cNvSpPr>
          <p:nvPr/>
        </p:nvSpPr>
        <p:spPr bwMode="auto">
          <a:xfrm>
            <a:off x="8442325" y="4686300"/>
            <a:ext cx="1828800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Vitamin E + Selenium</a:t>
            </a:r>
          </a:p>
        </p:txBody>
      </p:sp>
      <p:sp>
        <p:nvSpPr>
          <p:cNvPr id="483354" name="Text Box 26"/>
          <p:cNvSpPr txBox="1">
            <a:spLocks noChangeArrowheads="1"/>
          </p:cNvSpPr>
          <p:nvPr/>
        </p:nvSpPr>
        <p:spPr bwMode="auto">
          <a:xfrm>
            <a:off x="6096000" y="4605338"/>
            <a:ext cx="1828800" cy="1160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Selenium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alone</a:t>
            </a:r>
          </a:p>
        </p:txBody>
      </p:sp>
      <p:sp>
        <p:nvSpPr>
          <p:cNvPr id="483355" name="Text Box 27"/>
          <p:cNvSpPr txBox="1">
            <a:spLocks noChangeArrowheads="1"/>
          </p:cNvSpPr>
          <p:nvPr/>
        </p:nvSpPr>
        <p:spPr bwMode="auto">
          <a:xfrm>
            <a:off x="3911600" y="4613276"/>
            <a:ext cx="1828800" cy="1160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Vitamin E 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alone</a:t>
            </a:r>
          </a:p>
        </p:txBody>
      </p:sp>
      <p:sp>
        <p:nvSpPr>
          <p:cNvPr id="483356" name="Text Box 28"/>
          <p:cNvSpPr txBox="1">
            <a:spLocks noChangeArrowheads="1"/>
          </p:cNvSpPr>
          <p:nvPr/>
        </p:nvSpPr>
        <p:spPr bwMode="auto">
          <a:xfrm>
            <a:off x="1481138" y="4749801"/>
            <a:ext cx="18288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placebos</a:t>
            </a:r>
          </a:p>
        </p:txBody>
      </p:sp>
    </p:spTree>
    <p:extLst>
      <p:ext uri="{BB962C8B-B14F-4D97-AF65-F5344CB8AC3E}">
        <p14:creationId xmlns:p14="http://schemas.microsoft.com/office/powerpoint/2010/main" val="16342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Factorial design: 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Alternative methods of data analysis</a:t>
            </a:r>
            <a:r>
              <a:rPr lang="en-US" dirty="0" smtClean="0"/>
              <a:t>	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9850" y="1412875"/>
            <a:ext cx="9899650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dirty="0" smtClean="0"/>
              <a:t>Assume that </a:t>
            </a:r>
            <a:r>
              <a:rPr lang="en-US" i="1" dirty="0" smtClean="0"/>
              <a:t>there are interactions</a:t>
            </a:r>
          </a:p>
          <a:p>
            <a:pPr>
              <a:tabLst>
                <a:tab pos="571500" algn="l"/>
              </a:tabLst>
              <a:defRPr/>
            </a:pPr>
            <a:r>
              <a:rPr lang="en-US" dirty="0" smtClean="0"/>
              <a:t>Don’t collapse treatment groups</a:t>
            </a:r>
          </a:p>
          <a:p>
            <a:pPr>
              <a:tabLst>
                <a:tab pos="571500" algn="l"/>
              </a:tabLst>
              <a:defRPr/>
            </a:pPr>
            <a:r>
              <a:rPr lang="en-US" dirty="0"/>
              <a:t>Used in SELECT study (</a:t>
            </a:r>
            <a:r>
              <a:rPr lang="en-US" dirty="0" err="1"/>
              <a:t>Lippman</a:t>
            </a:r>
            <a:r>
              <a:rPr lang="en-US" dirty="0"/>
              <a:t>)</a:t>
            </a:r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29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Factorial design:  SELECT study (Lippman) (JAMA, 1/7/09)</a:t>
            </a:r>
          </a:p>
        </p:txBody>
      </p:sp>
      <p:sp>
        <p:nvSpPr>
          <p:cNvPr id="481283" name="Rectangle 3"/>
          <p:cNvSpPr>
            <a:spLocks noChangeArrowheads="1"/>
          </p:cNvSpPr>
          <p:nvPr/>
        </p:nvSpPr>
        <p:spPr bwMode="auto">
          <a:xfrm>
            <a:off x="3176588" y="2243138"/>
            <a:ext cx="4095750" cy="3600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284" name="Line 4"/>
          <p:cNvSpPr>
            <a:spLocks noChangeShapeType="1"/>
          </p:cNvSpPr>
          <p:nvPr/>
        </p:nvSpPr>
        <p:spPr bwMode="auto">
          <a:xfrm flipH="1">
            <a:off x="5335588" y="2200275"/>
            <a:ext cx="38100" cy="3695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285" name="Line 5"/>
          <p:cNvSpPr>
            <a:spLocks noChangeShapeType="1"/>
          </p:cNvSpPr>
          <p:nvPr/>
        </p:nvSpPr>
        <p:spPr bwMode="auto">
          <a:xfrm>
            <a:off x="3195638" y="3859213"/>
            <a:ext cx="396240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286" name="Text Box 6"/>
          <p:cNvSpPr txBox="1">
            <a:spLocks noChangeArrowheads="1"/>
          </p:cNvSpPr>
          <p:nvPr/>
        </p:nvSpPr>
        <p:spPr bwMode="auto">
          <a:xfrm>
            <a:off x="3700463" y="2574926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Placebo</a:t>
            </a:r>
          </a:p>
        </p:txBody>
      </p:sp>
      <p:sp>
        <p:nvSpPr>
          <p:cNvPr id="481287" name="Rectangle 7"/>
          <p:cNvSpPr>
            <a:spLocks noChangeArrowheads="1"/>
          </p:cNvSpPr>
          <p:nvPr/>
        </p:nvSpPr>
        <p:spPr bwMode="auto">
          <a:xfrm>
            <a:off x="6329363" y="3824289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288" name="Text Box 8"/>
          <p:cNvSpPr txBox="1">
            <a:spLocks noChangeArrowheads="1"/>
          </p:cNvSpPr>
          <p:nvPr/>
        </p:nvSpPr>
        <p:spPr bwMode="auto">
          <a:xfrm>
            <a:off x="3679825" y="4013201"/>
            <a:ext cx="154463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E alone</a:t>
            </a:r>
          </a:p>
        </p:txBody>
      </p:sp>
      <p:sp>
        <p:nvSpPr>
          <p:cNvPr id="481289" name="Text Box 9"/>
          <p:cNvSpPr txBox="1">
            <a:spLocks noChangeArrowheads="1"/>
          </p:cNvSpPr>
          <p:nvPr/>
        </p:nvSpPr>
        <p:spPr bwMode="auto">
          <a:xfrm>
            <a:off x="5507039" y="2574926"/>
            <a:ext cx="16605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Selenium alone</a:t>
            </a:r>
          </a:p>
        </p:txBody>
      </p:sp>
      <p:sp>
        <p:nvSpPr>
          <p:cNvPr id="481290" name="Text Box 10"/>
          <p:cNvSpPr txBox="1">
            <a:spLocks noChangeArrowheads="1"/>
          </p:cNvSpPr>
          <p:nvPr/>
        </p:nvSpPr>
        <p:spPr bwMode="auto">
          <a:xfrm>
            <a:off x="5640388" y="3927476"/>
            <a:ext cx="1866900" cy="149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Selenium  +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E</a:t>
            </a:r>
          </a:p>
          <a:p>
            <a:pPr>
              <a:spcBef>
                <a:spcPct val="50000"/>
              </a:spcBef>
              <a:defRPr/>
            </a:pP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292" name="Text Box 12"/>
          <p:cNvSpPr txBox="1">
            <a:spLocks noChangeArrowheads="1"/>
          </p:cNvSpPr>
          <p:nvPr/>
        </p:nvSpPr>
        <p:spPr bwMode="auto">
          <a:xfrm>
            <a:off x="1355725" y="3244851"/>
            <a:ext cx="18669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293" name="Text Box 13"/>
          <p:cNvSpPr txBox="1">
            <a:spLocks noChangeArrowheads="1"/>
          </p:cNvSpPr>
          <p:nvPr/>
        </p:nvSpPr>
        <p:spPr bwMode="auto">
          <a:xfrm>
            <a:off x="2451100" y="2659064"/>
            <a:ext cx="8207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294" name="Text Box 14"/>
          <p:cNvSpPr txBox="1">
            <a:spLocks noChangeArrowheads="1"/>
          </p:cNvSpPr>
          <p:nvPr/>
        </p:nvSpPr>
        <p:spPr bwMode="auto">
          <a:xfrm>
            <a:off x="2373314" y="4305301"/>
            <a:ext cx="8207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Yes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295" name="Text Box 15"/>
          <p:cNvSpPr txBox="1">
            <a:spLocks noChangeArrowheads="1"/>
          </p:cNvSpPr>
          <p:nvPr/>
        </p:nvSpPr>
        <p:spPr bwMode="auto">
          <a:xfrm>
            <a:off x="3997325" y="1592264"/>
            <a:ext cx="8207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296" name="Text Box 16"/>
          <p:cNvSpPr txBox="1">
            <a:spLocks noChangeArrowheads="1"/>
          </p:cNvSpPr>
          <p:nvPr/>
        </p:nvSpPr>
        <p:spPr bwMode="auto">
          <a:xfrm>
            <a:off x="6072189" y="1649414"/>
            <a:ext cx="8207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Yes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297" name="Text Box 17"/>
          <p:cNvSpPr txBox="1">
            <a:spLocks noChangeArrowheads="1"/>
          </p:cNvSpPr>
          <p:nvPr/>
        </p:nvSpPr>
        <p:spPr bwMode="auto">
          <a:xfrm>
            <a:off x="4654550" y="1338264"/>
            <a:ext cx="18669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Selenium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01" name="Line 21"/>
          <p:cNvSpPr>
            <a:spLocks noChangeShapeType="1"/>
          </p:cNvSpPr>
          <p:nvPr/>
        </p:nvSpPr>
        <p:spPr bwMode="auto">
          <a:xfrm>
            <a:off x="4875213" y="2903539"/>
            <a:ext cx="696912" cy="14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02" name="Line 22"/>
          <p:cNvSpPr>
            <a:spLocks noChangeShapeType="1"/>
          </p:cNvSpPr>
          <p:nvPr/>
        </p:nvSpPr>
        <p:spPr bwMode="auto">
          <a:xfrm flipV="1">
            <a:off x="4403726" y="3225800"/>
            <a:ext cx="30163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03" name="Line 23"/>
          <p:cNvSpPr>
            <a:spLocks noChangeShapeType="1"/>
          </p:cNvSpPr>
          <p:nvPr/>
        </p:nvSpPr>
        <p:spPr bwMode="auto">
          <a:xfrm flipV="1">
            <a:off x="6283326" y="3198813"/>
            <a:ext cx="30163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04" name="Line 24"/>
          <p:cNvSpPr>
            <a:spLocks noChangeShapeType="1"/>
          </p:cNvSpPr>
          <p:nvPr/>
        </p:nvSpPr>
        <p:spPr bwMode="auto">
          <a:xfrm flipH="1">
            <a:off x="4795838" y="4619626"/>
            <a:ext cx="855662" cy="31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05" name="Line 25"/>
          <p:cNvSpPr>
            <a:spLocks noChangeShapeType="1"/>
          </p:cNvSpPr>
          <p:nvPr/>
        </p:nvSpPr>
        <p:spPr bwMode="auto">
          <a:xfrm flipH="1" flipV="1">
            <a:off x="4789488" y="3236913"/>
            <a:ext cx="869950" cy="881062"/>
          </a:xfrm>
          <a:prstGeom prst="line">
            <a:avLst/>
          </a:prstGeom>
          <a:noFill/>
          <a:ln w="57150">
            <a:solidFill>
              <a:srgbClr val="B760F9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06" name="Text Box 26"/>
          <p:cNvSpPr txBox="1">
            <a:spLocks noChangeArrowheads="1"/>
          </p:cNvSpPr>
          <p:nvPr/>
        </p:nvSpPr>
        <p:spPr bwMode="auto">
          <a:xfrm>
            <a:off x="8002588" y="1330326"/>
            <a:ext cx="2336800" cy="22272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 hypotheses each tested at 0.005 (one sided).  Why not .05?</a:t>
            </a:r>
          </a:p>
        </p:txBody>
      </p:sp>
      <p:sp>
        <p:nvSpPr>
          <p:cNvPr id="481307" name="Text Box 27"/>
          <p:cNvSpPr txBox="1">
            <a:spLocks noChangeArrowheads="1"/>
          </p:cNvSpPr>
          <p:nvPr/>
        </p:nvSpPr>
        <p:spPr bwMode="auto">
          <a:xfrm>
            <a:off x="7926388" y="3703639"/>
            <a:ext cx="2336800" cy="137318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To adjust for multiple comparisons</a:t>
            </a:r>
          </a:p>
        </p:txBody>
      </p:sp>
    </p:spTree>
    <p:extLst>
      <p:ext uri="{BB962C8B-B14F-4D97-AF65-F5344CB8AC3E}">
        <p14:creationId xmlns:p14="http://schemas.microsoft.com/office/powerpoint/2010/main" val="361238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6" grpId="0" animBg="1"/>
      <p:bldP spid="48130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314"/>
            <a:ext cx="11962614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/>
              <a:t>Factorial design:  SELECT study (</a:t>
            </a:r>
            <a:r>
              <a:rPr lang="en-US" sz="4000" dirty="0" err="1" smtClean="0"/>
              <a:t>Lippman</a:t>
            </a:r>
            <a:r>
              <a:rPr lang="en-US" sz="4000" dirty="0" smtClean="0"/>
              <a:t>) (JAMA, 1/7/09)</a:t>
            </a:r>
          </a:p>
        </p:txBody>
      </p:sp>
      <p:sp>
        <p:nvSpPr>
          <p:cNvPr id="607235" name="Rectangle 3"/>
          <p:cNvSpPr>
            <a:spLocks noChangeArrowheads="1"/>
          </p:cNvSpPr>
          <p:nvPr/>
        </p:nvSpPr>
        <p:spPr bwMode="auto">
          <a:xfrm>
            <a:off x="3176588" y="2243138"/>
            <a:ext cx="4095750" cy="3600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7236" name="Line 4"/>
          <p:cNvSpPr>
            <a:spLocks noChangeShapeType="1"/>
          </p:cNvSpPr>
          <p:nvPr/>
        </p:nvSpPr>
        <p:spPr bwMode="auto">
          <a:xfrm flipH="1">
            <a:off x="5335588" y="2200275"/>
            <a:ext cx="38100" cy="3695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7237" name="Line 5"/>
          <p:cNvSpPr>
            <a:spLocks noChangeShapeType="1"/>
          </p:cNvSpPr>
          <p:nvPr/>
        </p:nvSpPr>
        <p:spPr bwMode="auto">
          <a:xfrm>
            <a:off x="3195638" y="3859213"/>
            <a:ext cx="396240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7238" name="Text Box 6"/>
          <p:cNvSpPr txBox="1">
            <a:spLocks noChangeArrowheads="1"/>
          </p:cNvSpPr>
          <p:nvPr/>
        </p:nvSpPr>
        <p:spPr bwMode="auto">
          <a:xfrm>
            <a:off x="3700463" y="2574926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Placebo</a:t>
            </a:r>
          </a:p>
        </p:txBody>
      </p:sp>
      <p:sp>
        <p:nvSpPr>
          <p:cNvPr id="607239" name="Rectangle 7"/>
          <p:cNvSpPr>
            <a:spLocks noChangeArrowheads="1"/>
          </p:cNvSpPr>
          <p:nvPr/>
        </p:nvSpPr>
        <p:spPr bwMode="auto">
          <a:xfrm>
            <a:off x="6329363" y="3824289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7240" name="Text Box 8"/>
          <p:cNvSpPr txBox="1">
            <a:spLocks noChangeArrowheads="1"/>
          </p:cNvSpPr>
          <p:nvPr/>
        </p:nvSpPr>
        <p:spPr bwMode="auto">
          <a:xfrm>
            <a:off x="3679825" y="4013201"/>
            <a:ext cx="154463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E alone</a:t>
            </a:r>
          </a:p>
        </p:txBody>
      </p:sp>
      <p:sp>
        <p:nvSpPr>
          <p:cNvPr id="607241" name="Text Box 9"/>
          <p:cNvSpPr txBox="1">
            <a:spLocks noChangeArrowheads="1"/>
          </p:cNvSpPr>
          <p:nvPr/>
        </p:nvSpPr>
        <p:spPr bwMode="auto">
          <a:xfrm>
            <a:off x="5507039" y="2574926"/>
            <a:ext cx="16605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Selenium alone</a:t>
            </a:r>
          </a:p>
        </p:txBody>
      </p:sp>
      <p:sp>
        <p:nvSpPr>
          <p:cNvPr id="607242" name="Text Box 10"/>
          <p:cNvSpPr txBox="1">
            <a:spLocks noChangeArrowheads="1"/>
          </p:cNvSpPr>
          <p:nvPr/>
        </p:nvSpPr>
        <p:spPr bwMode="auto">
          <a:xfrm>
            <a:off x="5640388" y="3927476"/>
            <a:ext cx="1866900" cy="149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Selenium  +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E</a:t>
            </a:r>
          </a:p>
          <a:p>
            <a:pPr>
              <a:spcBef>
                <a:spcPct val="50000"/>
              </a:spcBef>
              <a:defRPr/>
            </a:pP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7243" name="Text Box 11"/>
          <p:cNvSpPr txBox="1">
            <a:spLocks noChangeArrowheads="1"/>
          </p:cNvSpPr>
          <p:nvPr/>
        </p:nvSpPr>
        <p:spPr bwMode="auto">
          <a:xfrm>
            <a:off x="1355725" y="3244851"/>
            <a:ext cx="18669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Vitamin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7244" name="Text Box 12"/>
          <p:cNvSpPr txBox="1">
            <a:spLocks noChangeArrowheads="1"/>
          </p:cNvSpPr>
          <p:nvPr/>
        </p:nvSpPr>
        <p:spPr bwMode="auto">
          <a:xfrm>
            <a:off x="2451100" y="2659064"/>
            <a:ext cx="8207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7245" name="Text Box 13"/>
          <p:cNvSpPr txBox="1">
            <a:spLocks noChangeArrowheads="1"/>
          </p:cNvSpPr>
          <p:nvPr/>
        </p:nvSpPr>
        <p:spPr bwMode="auto">
          <a:xfrm>
            <a:off x="2373314" y="4305301"/>
            <a:ext cx="8207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Yes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7246" name="Text Box 14"/>
          <p:cNvSpPr txBox="1">
            <a:spLocks noChangeArrowheads="1"/>
          </p:cNvSpPr>
          <p:nvPr/>
        </p:nvSpPr>
        <p:spPr bwMode="auto">
          <a:xfrm>
            <a:off x="3997325" y="1592264"/>
            <a:ext cx="8207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7247" name="Text Box 15"/>
          <p:cNvSpPr txBox="1">
            <a:spLocks noChangeArrowheads="1"/>
          </p:cNvSpPr>
          <p:nvPr/>
        </p:nvSpPr>
        <p:spPr bwMode="auto">
          <a:xfrm>
            <a:off x="6072189" y="1649414"/>
            <a:ext cx="8207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Yes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7248" name="Text Box 16"/>
          <p:cNvSpPr txBox="1">
            <a:spLocks noChangeArrowheads="1"/>
          </p:cNvSpPr>
          <p:nvPr/>
        </p:nvSpPr>
        <p:spPr bwMode="auto">
          <a:xfrm>
            <a:off x="4654550" y="1338264"/>
            <a:ext cx="18669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Selenium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7249" name="Line 17"/>
          <p:cNvSpPr>
            <a:spLocks noChangeShapeType="1"/>
          </p:cNvSpPr>
          <p:nvPr/>
        </p:nvSpPr>
        <p:spPr bwMode="auto">
          <a:xfrm>
            <a:off x="4875213" y="2903539"/>
            <a:ext cx="696912" cy="14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7250" name="Line 18"/>
          <p:cNvSpPr>
            <a:spLocks noChangeShapeType="1"/>
          </p:cNvSpPr>
          <p:nvPr/>
        </p:nvSpPr>
        <p:spPr bwMode="auto">
          <a:xfrm flipV="1">
            <a:off x="4403726" y="3225800"/>
            <a:ext cx="30163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7251" name="Line 19"/>
          <p:cNvSpPr>
            <a:spLocks noChangeShapeType="1"/>
          </p:cNvSpPr>
          <p:nvPr/>
        </p:nvSpPr>
        <p:spPr bwMode="auto">
          <a:xfrm flipV="1">
            <a:off x="6283326" y="3198813"/>
            <a:ext cx="30163" cy="838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7252" name="Line 20"/>
          <p:cNvSpPr>
            <a:spLocks noChangeShapeType="1"/>
          </p:cNvSpPr>
          <p:nvPr/>
        </p:nvSpPr>
        <p:spPr bwMode="auto">
          <a:xfrm flipH="1">
            <a:off x="4795838" y="4619626"/>
            <a:ext cx="855662" cy="31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7253" name="Line 21"/>
          <p:cNvSpPr>
            <a:spLocks noChangeShapeType="1"/>
          </p:cNvSpPr>
          <p:nvPr/>
        </p:nvSpPr>
        <p:spPr bwMode="auto">
          <a:xfrm flipH="1" flipV="1">
            <a:off x="4789488" y="3236913"/>
            <a:ext cx="869950" cy="881062"/>
          </a:xfrm>
          <a:prstGeom prst="line">
            <a:avLst/>
          </a:prstGeom>
          <a:noFill/>
          <a:ln w="57150">
            <a:solidFill>
              <a:srgbClr val="B760F9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7254" name="Text Box 22"/>
          <p:cNvSpPr txBox="1">
            <a:spLocks noChangeArrowheads="1"/>
          </p:cNvSpPr>
          <p:nvPr/>
        </p:nvSpPr>
        <p:spPr bwMode="auto">
          <a:xfrm>
            <a:off x="7715250" y="1719264"/>
            <a:ext cx="352425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Advantages/disadvantages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 this analysis approach?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7776" y="5967413"/>
            <a:ext cx="9991725" cy="8318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 were statistically nonsignificant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risks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prostate cancer in the vitamin E group (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= .06)”</a:t>
            </a:r>
          </a:p>
        </p:txBody>
      </p:sp>
    </p:spTree>
    <p:extLst>
      <p:ext uri="{BB962C8B-B14F-4D97-AF65-F5344CB8AC3E}">
        <p14:creationId xmlns:p14="http://schemas.microsoft.com/office/powerpoint/2010/main" val="28180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5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Factorial Designs:  Data Analysis Summary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412875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sz="2800">
                <a:effectLst/>
              </a:rPr>
              <a:t>Factorial design must be taken into account in analysis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2800">
                <a:effectLst/>
              </a:rPr>
              <a:t>Many different approaches but should be thought out in advance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2800">
                <a:effectLst/>
              </a:rPr>
              <a:t>Tests for interactions have low power and may negate some advantages of factorial design</a:t>
            </a:r>
          </a:p>
          <a:p>
            <a:pPr>
              <a:tabLst>
                <a:tab pos="571500" algn="l"/>
              </a:tabLst>
              <a:defRPr/>
            </a:pPr>
            <a:endParaRPr lang="en-US" sz="2800">
              <a:effectLst/>
            </a:endParaRPr>
          </a:p>
          <a:p>
            <a:pPr lvl="1">
              <a:tabLst>
                <a:tab pos="571500" algn="l"/>
              </a:tabLst>
              <a:defRPr/>
            </a:pPr>
            <a:endParaRPr lang="en-US" sz="2800">
              <a:effectLst/>
            </a:endParaRPr>
          </a:p>
          <a:p>
            <a:pPr>
              <a:tabLst>
                <a:tab pos="571500" algn="l"/>
              </a:tabLst>
              <a:defRPr/>
            </a:pPr>
            <a:endParaRPr lang="en-US" smtClean="0"/>
          </a:p>
          <a:p>
            <a:pPr>
              <a:tabLst>
                <a:tab pos="571500" algn="l"/>
              </a:tabLst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87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Cross Over Designs:  Analysis Implications 	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8588" y="1412875"/>
            <a:ext cx="9840912" cy="4857750"/>
          </a:xfrm>
        </p:spPr>
        <p:txBody>
          <a:bodyPr/>
          <a:lstStyle/>
          <a:p>
            <a:pPr eaLnBrk="1" hangingPunct="1">
              <a:tabLst>
                <a:tab pos="571500" algn="l"/>
              </a:tabLst>
              <a:defRPr/>
            </a:pPr>
            <a:r>
              <a:rPr lang="en-US" sz="2800" u="sng" dirty="0">
                <a:effectLst/>
              </a:rPr>
              <a:t>Cross-over designs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2400" dirty="0">
                <a:effectLst/>
              </a:rPr>
              <a:t>Subject is own control</a:t>
            </a:r>
          </a:p>
          <a:p>
            <a:pPr lvl="2" eaLnBrk="1" hangingPunct="1">
              <a:tabLst>
                <a:tab pos="571500" algn="l"/>
              </a:tabLst>
              <a:defRPr/>
            </a:pPr>
            <a:r>
              <a:rPr lang="en-US" sz="2000" dirty="0">
                <a:effectLst/>
              </a:rPr>
              <a:t>Example:  </a:t>
            </a:r>
            <a:r>
              <a:rPr lang="en-US" sz="2000" dirty="0" err="1">
                <a:effectLst/>
              </a:rPr>
              <a:t>paroxetine</a:t>
            </a:r>
            <a:r>
              <a:rPr lang="en-US" sz="2000" dirty="0">
                <a:effectLst/>
              </a:rPr>
              <a:t> and menopausal symptoms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2400" dirty="0">
                <a:effectLst/>
              </a:rPr>
              <a:t>Good design when within-person variation is small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2400" dirty="0">
                <a:effectLst/>
              </a:rPr>
              <a:t>Interpretation requires (mild) assumptions</a:t>
            </a:r>
          </a:p>
          <a:p>
            <a:pPr lvl="2" eaLnBrk="1" hangingPunct="1">
              <a:tabLst>
                <a:tab pos="571500" algn="l"/>
              </a:tabLst>
              <a:defRPr/>
            </a:pPr>
            <a:r>
              <a:rPr lang="en-US" sz="2000" dirty="0">
                <a:effectLst/>
              </a:rPr>
              <a:t>1.  No effect of order to treatments:  a then b is same as b then a</a:t>
            </a:r>
          </a:p>
          <a:p>
            <a:pPr lvl="2" eaLnBrk="1" hangingPunct="1">
              <a:tabLst>
                <a:tab pos="571500" algn="l"/>
              </a:tabLst>
              <a:defRPr/>
            </a:pPr>
            <a:r>
              <a:rPr lang="en-US" sz="2000" dirty="0">
                <a:effectLst/>
              </a:rPr>
              <a:t>2.  No carryover effect (need long enough wash out period)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2400" dirty="0">
                <a:effectLst/>
              </a:rPr>
              <a:t>Can test for effect of order via model with interaction but large sample size required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2400" dirty="0">
                <a:effectLst/>
              </a:rPr>
              <a:t>Multivariable model with the following independent </a:t>
            </a:r>
            <a:r>
              <a:rPr lang="en-US" sz="2400" dirty="0" err="1">
                <a:effectLst/>
              </a:rPr>
              <a:t>vars</a:t>
            </a:r>
            <a:r>
              <a:rPr lang="en-US" sz="2400" dirty="0">
                <a:effectLst/>
              </a:rPr>
              <a:t>:</a:t>
            </a:r>
          </a:p>
          <a:p>
            <a:pPr lvl="2" eaLnBrk="1" hangingPunct="1">
              <a:tabLst>
                <a:tab pos="571500" algn="l"/>
              </a:tabLst>
              <a:defRPr/>
            </a:pPr>
            <a:r>
              <a:rPr lang="en-US" sz="2000" dirty="0">
                <a:effectLst/>
              </a:rPr>
              <a:t>treatment</a:t>
            </a:r>
          </a:p>
          <a:p>
            <a:pPr lvl="2" eaLnBrk="1" hangingPunct="1">
              <a:tabLst>
                <a:tab pos="571500" algn="l"/>
              </a:tabLst>
              <a:defRPr/>
            </a:pPr>
            <a:r>
              <a:rPr lang="en-US" sz="2000" dirty="0">
                <a:effectLst/>
              </a:rPr>
              <a:t>order  of treatments</a:t>
            </a:r>
          </a:p>
          <a:p>
            <a:pPr lvl="2" eaLnBrk="1" hangingPunct="1">
              <a:tabLst>
                <a:tab pos="571500" algn="l"/>
              </a:tabLst>
              <a:defRPr/>
            </a:pPr>
            <a:r>
              <a:rPr lang="en-US" sz="2000" dirty="0">
                <a:effectLst/>
              </a:rPr>
              <a:t>treatment by order interactio</a:t>
            </a:r>
            <a:r>
              <a:rPr lang="en-US" dirty="0" smtClean="0"/>
              <a:t>n</a:t>
            </a:r>
          </a:p>
          <a:p>
            <a:pPr lvl="2" eaLnBrk="1" hangingPunct="1">
              <a:buNone/>
              <a:tabLst>
                <a:tab pos="571500" algn="l"/>
              </a:tabLst>
              <a:defRPr/>
            </a:pPr>
            <a:endParaRPr lang="en-US" dirty="0" smtClean="0"/>
          </a:p>
          <a:p>
            <a:pPr lvl="1" eaLnBrk="1" hangingPunct="1">
              <a:tabLst>
                <a:tab pos="571500" algn="l"/>
              </a:tabLs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12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Physician’s Health II study</a:t>
            </a:r>
            <a:br>
              <a:rPr lang="en-US" dirty="0" smtClean="0">
                <a:solidFill>
                  <a:schemeClr val="bg2"/>
                </a:solidFill>
                <a:effectLst/>
              </a:rPr>
            </a:br>
            <a:r>
              <a:rPr lang="en-US" dirty="0" smtClean="0">
                <a:solidFill>
                  <a:schemeClr val="bg2"/>
                </a:solidFill>
                <a:effectLst/>
              </a:rPr>
              <a:t>(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Gaziano</a:t>
            </a:r>
            <a:r>
              <a:rPr lang="en-US" dirty="0" smtClean="0">
                <a:solidFill>
                  <a:schemeClr val="bg2"/>
                </a:solidFill>
                <a:effectLst/>
              </a:rPr>
              <a:t>) (JAMA, 1/7/09)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44739" y="1581151"/>
            <a:ext cx="5686425" cy="5718175"/>
            <a:chOff x="1880" y="996"/>
            <a:chExt cx="3582" cy="3602"/>
          </a:xfrm>
          <a:effectLst/>
        </p:grpSpPr>
        <p:sp>
          <p:nvSpPr>
            <p:cNvPr id="434180" name="Rectangle 4"/>
            <p:cNvSpPr>
              <a:spLocks noChangeArrowheads="1"/>
            </p:cNvSpPr>
            <p:nvPr/>
          </p:nvSpPr>
          <p:spPr bwMode="auto">
            <a:xfrm>
              <a:off x="1880" y="996"/>
              <a:ext cx="2293" cy="22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902" name="Line 5"/>
            <p:cNvSpPr>
              <a:spLocks noChangeShapeType="1"/>
            </p:cNvSpPr>
            <p:nvPr/>
          </p:nvSpPr>
          <p:spPr bwMode="auto">
            <a:xfrm flipH="1">
              <a:off x="2925" y="1024"/>
              <a:ext cx="22" cy="23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903" name="Line 6"/>
            <p:cNvSpPr>
              <a:spLocks noChangeShapeType="1"/>
            </p:cNvSpPr>
            <p:nvPr/>
          </p:nvSpPr>
          <p:spPr bwMode="auto">
            <a:xfrm>
              <a:off x="1987" y="1968"/>
              <a:ext cx="2218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4183" name="Text Box 7"/>
            <p:cNvSpPr txBox="1">
              <a:spLocks noChangeArrowheads="1"/>
            </p:cNvSpPr>
            <p:nvPr/>
          </p:nvSpPr>
          <p:spPr bwMode="auto">
            <a:xfrm>
              <a:off x="1976" y="1368"/>
              <a:ext cx="85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Placebo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4184" name="Rectangle 8"/>
            <p:cNvSpPr>
              <a:spLocks noChangeArrowheads="1"/>
            </p:cNvSpPr>
            <p:nvPr/>
          </p:nvSpPr>
          <p:spPr bwMode="auto">
            <a:xfrm>
              <a:off x="3482" y="2047"/>
              <a:ext cx="116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4185" name="Text Box 9"/>
            <p:cNvSpPr txBox="1">
              <a:spLocks noChangeArrowheads="1"/>
            </p:cNvSpPr>
            <p:nvPr/>
          </p:nvSpPr>
          <p:spPr bwMode="auto">
            <a:xfrm>
              <a:off x="2104" y="2148"/>
              <a:ext cx="72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Vit. C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4186" name="Text Box 10"/>
            <p:cNvSpPr txBox="1">
              <a:spLocks noChangeArrowheads="1"/>
            </p:cNvSpPr>
            <p:nvPr/>
          </p:nvSpPr>
          <p:spPr bwMode="auto">
            <a:xfrm>
              <a:off x="3021" y="1368"/>
              <a:ext cx="93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Vitamin E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4187" name="Text Box 11"/>
            <p:cNvSpPr txBox="1">
              <a:spLocks noChangeArrowheads="1"/>
            </p:cNvSpPr>
            <p:nvPr/>
          </p:nvSpPr>
          <p:spPr bwMode="auto">
            <a:xfrm>
              <a:off x="3096" y="2112"/>
              <a:ext cx="1045" cy="7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Vitamin E +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Vitamin C	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4188" name="Text Box 12"/>
            <p:cNvSpPr txBox="1">
              <a:spLocks noChangeArrowheads="1"/>
            </p:cNvSpPr>
            <p:nvPr/>
          </p:nvSpPr>
          <p:spPr bwMode="auto">
            <a:xfrm>
              <a:off x="4417" y="1351"/>
              <a:ext cx="1045" cy="10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Vitamin C vs. no Vitamin C (Prostate CA)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4189" name="Text Box 13"/>
            <p:cNvSpPr txBox="1">
              <a:spLocks noChangeArrowheads="1"/>
            </p:cNvSpPr>
            <p:nvPr/>
          </p:nvSpPr>
          <p:spPr bwMode="auto">
            <a:xfrm>
              <a:off x="2454" y="3512"/>
              <a:ext cx="1408" cy="10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Vitamin E vs. No Vitamin E (Prostate CA)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1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Paroxetine for Hot Flashes </a:t>
            </a:r>
            <a:br>
              <a:rPr lang="en-US" sz="2800" dirty="0"/>
            </a:br>
            <a:r>
              <a:rPr lang="en-US" sz="2800" dirty="0"/>
              <a:t>(Sterns et al from </a:t>
            </a:r>
            <a:r>
              <a:rPr lang="en-US" sz="2800" dirty="0" smtClean="0"/>
              <a:t>lecture 1 and HW 1)</a:t>
            </a:r>
            <a:endParaRPr lang="en-US" sz="2800" dirty="0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2178050"/>
            <a:ext cx="6469062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708" name="Line 4"/>
          <p:cNvSpPr>
            <a:spLocks noChangeShapeType="1"/>
          </p:cNvSpPr>
          <p:nvPr/>
        </p:nvSpPr>
        <p:spPr bwMode="auto">
          <a:xfrm>
            <a:off x="4160838" y="3730626"/>
            <a:ext cx="0" cy="10445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4709" name="Line 5"/>
          <p:cNvSpPr>
            <a:spLocks noChangeShapeType="1"/>
          </p:cNvSpPr>
          <p:nvPr/>
        </p:nvSpPr>
        <p:spPr bwMode="auto">
          <a:xfrm>
            <a:off x="4746625" y="3200401"/>
            <a:ext cx="0" cy="1044575"/>
          </a:xfrm>
          <a:prstGeom prst="line">
            <a:avLst/>
          </a:prstGeom>
          <a:noFill/>
          <a:ln w="57150">
            <a:solidFill>
              <a:srgbClr val="60C9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9" y="1841500"/>
            <a:ext cx="48037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78764" y="2623127"/>
            <a:ext cx="1865745" cy="34030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7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6103" y="2858294"/>
            <a:ext cx="102743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More Advanced Topics in Data Analysis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for Clinical Trials	</a:t>
            </a:r>
          </a:p>
        </p:txBody>
      </p:sp>
    </p:spTree>
    <p:extLst>
      <p:ext uri="{BB962C8B-B14F-4D97-AF65-F5344CB8AC3E}">
        <p14:creationId xmlns:p14="http://schemas.microsoft.com/office/powerpoint/2010/main" val="11532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218" y="0"/>
            <a:ext cx="11149781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More Advanced Topics in Data Analysis </a:t>
            </a:r>
            <a:br>
              <a:rPr lang="en-US" dirty="0" smtClean="0"/>
            </a:br>
            <a:r>
              <a:rPr lang="en-US" dirty="0" smtClean="0"/>
              <a:t>for Clinical Trials	</a:t>
            </a:r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412875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sz="3200" dirty="0"/>
              <a:t>Subgroups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3200" dirty="0">
                <a:solidFill>
                  <a:schemeClr val="tx2"/>
                </a:solidFill>
              </a:rPr>
              <a:t>Adjustment for baseline </a:t>
            </a:r>
            <a:r>
              <a:rPr lang="en-US" sz="3200" dirty="0" err="1">
                <a:solidFill>
                  <a:schemeClr val="tx2"/>
                </a:solidFill>
              </a:rPr>
              <a:t>covariables</a:t>
            </a:r>
            <a:r>
              <a:rPr lang="en-US" sz="3200" dirty="0">
                <a:solidFill>
                  <a:schemeClr val="tx2"/>
                </a:solidFill>
              </a:rPr>
              <a:t> (later)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3200" dirty="0">
                <a:solidFill>
                  <a:schemeClr val="tx2"/>
                </a:solidFill>
              </a:rPr>
              <a:t>Multiple endpoints (later)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3200" dirty="0">
                <a:solidFill>
                  <a:schemeClr val="tx2"/>
                </a:solidFill>
              </a:rPr>
              <a:t>Analysis of adverse events (later)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3200" dirty="0">
                <a:solidFill>
                  <a:schemeClr val="tx2"/>
                </a:solidFill>
              </a:rPr>
              <a:t>Interim analysis (later)</a:t>
            </a:r>
          </a:p>
          <a:p>
            <a:pPr>
              <a:tabLst>
                <a:tab pos="571500" algn="l"/>
              </a:tabLst>
              <a:defRPr/>
            </a:pPr>
            <a:endParaRPr lang="en-US" sz="3200" dirty="0">
              <a:solidFill>
                <a:schemeClr val="tx2"/>
              </a:solidFill>
            </a:endParaRPr>
          </a:p>
          <a:p>
            <a:pPr>
              <a:tabLst>
                <a:tab pos="571500" algn="l"/>
              </a:tabLst>
              <a:defRPr/>
            </a:pPr>
            <a:endParaRPr lang="en-US" sz="3200" dirty="0"/>
          </a:p>
          <a:p>
            <a:pPr lvl="1"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</p:txBody>
      </p:sp>
      <p:sp>
        <p:nvSpPr>
          <p:cNvPr id="563204" name="Text Box 4"/>
          <p:cNvSpPr txBox="1">
            <a:spLocks noChangeArrowheads="1"/>
          </p:cNvSpPr>
          <p:nvPr/>
        </p:nvSpPr>
        <p:spPr bwMode="auto">
          <a:xfrm rot="1728109">
            <a:off x="1166813" y="3503613"/>
            <a:ext cx="9142412" cy="1098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Multiple Comparisons</a:t>
            </a:r>
          </a:p>
        </p:txBody>
      </p:sp>
      <p:sp>
        <p:nvSpPr>
          <p:cNvPr id="563205" name="Text Box 5"/>
          <p:cNvSpPr txBox="1">
            <a:spLocks noChangeArrowheads="1"/>
          </p:cNvSpPr>
          <p:nvPr/>
        </p:nvSpPr>
        <p:spPr bwMode="auto">
          <a:xfrm>
            <a:off x="2097088" y="5347295"/>
            <a:ext cx="9142412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digression….</a:t>
            </a:r>
          </a:p>
        </p:txBody>
      </p:sp>
    </p:spTree>
    <p:extLst>
      <p:ext uri="{BB962C8B-B14F-4D97-AF65-F5344CB8AC3E}">
        <p14:creationId xmlns:p14="http://schemas.microsoft.com/office/powerpoint/2010/main" val="58395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4" grpId="0"/>
      <p:bldP spid="563205" grpId="0"/>
      <p:bldP spid="563205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Multiple comparisons:  Central Issue in RCTs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273" y="1412875"/>
            <a:ext cx="10311391" cy="4857750"/>
          </a:xfrm>
        </p:spPr>
        <p:txBody>
          <a:bodyPr>
            <a:normAutofit/>
          </a:bodyPr>
          <a:lstStyle/>
          <a:p>
            <a:pPr>
              <a:tabLst>
                <a:tab pos="571500" algn="l"/>
              </a:tabLst>
              <a:defRPr/>
            </a:pPr>
            <a:r>
              <a:rPr lang="en-US" dirty="0" smtClean="0"/>
              <a:t>The general problem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/>
              <a:t>Each statistical test has a 5% chance of Type I error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/>
              <a:t>We are wrong 1 time out of 20</a:t>
            </a:r>
          </a:p>
          <a:p>
            <a:pPr>
              <a:tabLst>
                <a:tab pos="571500" algn="l"/>
              </a:tabLst>
              <a:defRPr/>
            </a:pPr>
            <a:r>
              <a:rPr lang="en-US" dirty="0" smtClean="0"/>
              <a:t>Take a worthless drug (placebo 2) compare to placebo 1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/>
              <a:t>1 study:  P(type I error)= 5%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/>
              <a:t>2 studies:  P(1 or 2 type I errors)= almost 10%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/>
              <a:t>20 studies:  P(at least one significant)=64%</a:t>
            </a:r>
          </a:p>
          <a:p>
            <a:pPr>
              <a:tabLst>
                <a:tab pos="571500" algn="l"/>
              </a:tabLst>
              <a:defRPr/>
            </a:pPr>
            <a:r>
              <a:rPr lang="en-US" dirty="0" smtClean="0"/>
              <a:t>Publication bias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/>
              <a:t>Rationale for registration of all clinical trials (www.clinicaltrials.gov) and Cochrane collaboration</a:t>
            </a:r>
          </a:p>
          <a:p>
            <a:pPr>
              <a:tabLst>
                <a:tab pos="571500" algn="l"/>
              </a:tabLst>
              <a:defRPr/>
            </a:pPr>
            <a:r>
              <a:rPr lang="en-US" dirty="0" smtClean="0"/>
              <a:t>(Huge problem in genetics and -omics studies) p&lt;.0000001</a:t>
            </a:r>
          </a:p>
          <a:p>
            <a:pPr lvl="1">
              <a:tabLst>
                <a:tab pos="571500" algn="l"/>
              </a:tabLst>
              <a:defRPr/>
            </a:pPr>
            <a:endParaRPr lang="en-US" dirty="0" smtClean="0"/>
          </a:p>
          <a:p>
            <a:pPr lvl="1"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17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Multiple Comparisons in RCTs: solutions?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412875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dirty="0" err="1" smtClean="0"/>
              <a:t>Bonferroni</a:t>
            </a:r>
            <a:endParaRPr lang="en-US" dirty="0" smtClean="0"/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/>
              <a:t>Divide overall p-value by number of tests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/>
              <a:t>Often unacceptable losses of power </a:t>
            </a:r>
          </a:p>
          <a:p>
            <a:pPr>
              <a:tabLst>
                <a:tab pos="571500" algn="l"/>
              </a:tabLst>
              <a:defRPr/>
            </a:pPr>
            <a:r>
              <a:rPr lang="en-US" dirty="0" smtClean="0"/>
              <a:t>Use common sense/Bayesian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/>
              <a:t> Does result make sense?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/>
              <a:t> Biologic plausibility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/>
              <a:t> Is result supported by previous data?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/>
              <a:t> Was analysis defined </a:t>
            </a:r>
            <a:r>
              <a:rPr lang="en-US" i="1" dirty="0" err="1" smtClean="0"/>
              <a:t>apriori</a:t>
            </a:r>
            <a:r>
              <a:rPr lang="en-US" dirty="0" smtClean="0"/>
              <a:t>?</a:t>
            </a:r>
          </a:p>
          <a:p>
            <a:pPr>
              <a:tabLst>
                <a:tab pos="571500" algn="l"/>
              </a:tabLst>
              <a:defRPr/>
            </a:pPr>
            <a:r>
              <a:rPr lang="en-US" dirty="0" smtClean="0"/>
              <a:t>Special solutions for special situations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/>
              <a:t>Multiple comparison procedures for 3 treatment groups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/>
              <a:t>Interim analysis (later lecture)</a:t>
            </a:r>
          </a:p>
          <a:p>
            <a:pPr lvl="1"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9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Subgroups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7164" y="1412875"/>
            <a:ext cx="9585325" cy="485775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sz="2800" dirty="0"/>
              <a:t>A problem caused by multiple comparisons</a:t>
            </a:r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sz="2800" dirty="0"/>
              <a:t>After primary analysis, look at subgroups</a:t>
            </a:r>
          </a:p>
          <a:p>
            <a:pPr lvl="1"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sz="2800" dirty="0"/>
              <a:t>If drug effective, more effective in some subgroups?</a:t>
            </a:r>
          </a:p>
          <a:p>
            <a:pPr lvl="1"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sz="2800" dirty="0"/>
              <a:t>If ineffective, does drug work in subgroup of participants?</a:t>
            </a:r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sz="2800" dirty="0"/>
              <a:t>Are adverse effects concentrated in some subgroups?</a:t>
            </a:r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endParaRPr lang="en-US" sz="2800" dirty="0"/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endParaRPr lang="en-US" dirty="0" smtClean="0"/>
          </a:p>
          <a:p>
            <a:pPr lvl="1">
              <a:lnSpc>
                <a:spcPct val="85000"/>
              </a:lnSpc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341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2294" y="97270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Efficacy of Alendronate On Reducing Clinical Fractures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83" y="1487489"/>
            <a:ext cx="12349018" cy="48196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Fracture Intervention Trial (FIT) II:  Women with BMD T-score &lt; -1.6 </a:t>
            </a:r>
          </a:p>
          <a:p>
            <a:pPr lvl="1">
              <a:defRPr/>
            </a:pPr>
            <a:r>
              <a:rPr lang="en-US" sz="2800" dirty="0"/>
              <a:t> Osteoporosis defined as &lt;-2.5</a:t>
            </a:r>
          </a:p>
          <a:p>
            <a:pPr lvl="1">
              <a:defRPr/>
            </a:pPr>
            <a:r>
              <a:rPr lang="en-US" sz="2800" dirty="0"/>
              <a:t> Only 1/3 have osteoporosis</a:t>
            </a:r>
          </a:p>
          <a:p>
            <a:pPr lvl="1">
              <a:defRPr/>
            </a:pPr>
            <a:r>
              <a:rPr lang="en-US" sz="2800" dirty="0"/>
              <a:t>Primary endpoint:  </a:t>
            </a:r>
            <a:r>
              <a:rPr lang="en-US" sz="2800" dirty="0" smtClean="0"/>
              <a:t>clinical fractures (non-spine plus clinical spine)</a:t>
            </a:r>
            <a:endParaRPr lang="en-US" sz="2800" dirty="0"/>
          </a:p>
          <a:p>
            <a:pPr>
              <a:defRPr/>
            </a:pPr>
            <a:r>
              <a:rPr lang="en-US" sz="3200" dirty="0"/>
              <a:t>Overall results:  </a:t>
            </a:r>
          </a:p>
          <a:p>
            <a:pPr lvl="1">
              <a:defRPr/>
            </a:pPr>
            <a:r>
              <a:rPr lang="en-US" sz="2800" dirty="0"/>
              <a:t>14% reduction in </a:t>
            </a:r>
            <a:r>
              <a:rPr lang="en-US" sz="2800" dirty="0" smtClean="0"/>
              <a:t>clinical </a:t>
            </a:r>
            <a:r>
              <a:rPr lang="en-US" sz="2800" dirty="0"/>
              <a:t>fractures (RH=0.86, p=.07)</a:t>
            </a:r>
          </a:p>
          <a:p>
            <a:pPr lvl="1">
              <a:defRPr/>
            </a:pPr>
            <a:r>
              <a:rPr lang="en-US" sz="2800" dirty="0"/>
              <a:t>Wimpy	</a:t>
            </a:r>
          </a:p>
          <a:p>
            <a:pPr>
              <a:defRPr/>
            </a:pPr>
            <a:endParaRPr lang="en-US" sz="3200" dirty="0"/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1544638" y="6307139"/>
            <a:ext cx="85709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Cummings, Black et. al, JAMA, 1997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19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Line 3"/>
          <p:cNvSpPr>
            <a:spLocks noChangeShapeType="1"/>
          </p:cNvSpPr>
          <p:nvPr/>
        </p:nvSpPr>
        <p:spPr bwMode="auto">
          <a:xfrm>
            <a:off x="2727326" y="5649914"/>
            <a:ext cx="7250113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340" name="Line 4"/>
          <p:cNvSpPr>
            <a:spLocks noChangeShapeType="1"/>
          </p:cNvSpPr>
          <p:nvPr/>
        </p:nvSpPr>
        <p:spPr bwMode="auto">
          <a:xfrm>
            <a:off x="2727326" y="3432175"/>
            <a:ext cx="725011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341" name="Line 5"/>
          <p:cNvSpPr>
            <a:spLocks noChangeShapeType="1"/>
          </p:cNvSpPr>
          <p:nvPr/>
        </p:nvSpPr>
        <p:spPr bwMode="auto">
          <a:xfrm>
            <a:off x="2684463" y="5649914"/>
            <a:ext cx="42862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>
            <a:off x="2684463" y="5200650"/>
            <a:ext cx="42862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343" name="Line 7"/>
          <p:cNvSpPr>
            <a:spLocks noChangeShapeType="1"/>
          </p:cNvSpPr>
          <p:nvPr/>
        </p:nvSpPr>
        <p:spPr bwMode="auto">
          <a:xfrm>
            <a:off x="2684463" y="4760914"/>
            <a:ext cx="42862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344" name="Line 8"/>
          <p:cNvSpPr>
            <a:spLocks noChangeShapeType="1"/>
          </p:cNvSpPr>
          <p:nvPr/>
        </p:nvSpPr>
        <p:spPr bwMode="auto">
          <a:xfrm>
            <a:off x="2684463" y="4311650"/>
            <a:ext cx="42862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345" name="Line 9"/>
          <p:cNvSpPr>
            <a:spLocks noChangeShapeType="1"/>
          </p:cNvSpPr>
          <p:nvPr/>
        </p:nvSpPr>
        <p:spPr bwMode="auto">
          <a:xfrm>
            <a:off x="2684463" y="3871913"/>
            <a:ext cx="428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346" name="Line 10"/>
          <p:cNvSpPr>
            <a:spLocks noChangeShapeType="1"/>
          </p:cNvSpPr>
          <p:nvPr/>
        </p:nvSpPr>
        <p:spPr bwMode="auto">
          <a:xfrm>
            <a:off x="2684463" y="3432175"/>
            <a:ext cx="428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347" name="Line 11"/>
          <p:cNvSpPr>
            <a:spLocks noChangeShapeType="1"/>
          </p:cNvSpPr>
          <p:nvPr/>
        </p:nvSpPr>
        <p:spPr bwMode="auto">
          <a:xfrm>
            <a:off x="2684463" y="2982913"/>
            <a:ext cx="428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348" name="Line 12"/>
          <p:cNvSpPr>
            <a:spLocks noChangeShapeType="1"/>
          </p:cNvSpPr>
          <p:nvPr/>
        </p:nvSpPr>
        <p:spPr bwMode="auto">
          <a:xfrm>
            <a:off x="2684463" y="2543175"/>
            <a:ext cx="428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349" name="Line 13"/>
          <p:cNvSpPr>
            <a:spLocks noChangeShapeType="1"/>
          </p:cNvSpPr>
          <p:nvPr/>
        </p:nvSpPr>
        <p:spPr bwMode="auto">
          <a:xfrm>
            <a:off x="2641601" y="5649914"/>
            <a:ext cx="8572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350" name="Line 14"/>
          <p:cNvSpPr>
            <a:spLocks noChangeShapeType="1"/>
          </p:cNvSpPr>
          <p:nvPr/>
        </p:nvSpPr>
        <p:spPr bwMode="auto">
          <a:xfrm>
            <a:off x="2641601" y="3432175"/>
            <a:ext cx="857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351" name="Line 15"/>
          <p:cNvSpPr>
            <a:spLocks noChangeShapeType="1"/>
          </p:cNvSpPr>
          <p:nvPr/>
        </p:nvSpPr>
        <p:spPr bwMode="auto">
          <a:xfrm flipV="1">
            <a:off x="2727325" y="2322513"/>
            <a:ext cx="1588" cy="3327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352" name="Line 16"/>
          <p:cNvSpPr>
            <a:spLocks noChangeShapeType="1"/>
          </p:cNvSpPr>
          <p:nvPr/>
        </p:nvSpPr>
        <p:spPr bwMode="auto">
          <a:xfrm>
            <a:off x="2727326" y="5649914"/>
            <a:ext cx="7250113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353" name="Line 17"/>
          <p:cNvSpPr>
            <a:spLocks noChangeShapeType="1"/>
          </p:cNvSpPr>
          <p:nvPr/>
        </p:nvSpPr>
        <p:spPr bwMode="auto">
          <a:xfrm flipV="1">
            <a:off x="3055939" y="3403601"/>
            <a:ext cx="1587" cy="6207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361" name="Rectangle 25"/>
          <p:cNvSpPr>
            <a:spLocks noChangeArrowheads="1"/>
          </p:cNvSpPr>
          <p:nvPr/>
        </p:nvSpPr>
        <p:spPr bwMode="auto">
          <a:xfrm>
            <a:off x="3008313" y="3981450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0369" name="Rectangle 33"/>
          <p:cNvSpPr>
            <a:spLocks noChangeArrowheads="1"/>
          </p:cNvSpPr>
          <p:nvPr/>
        </p:nvSpPr>
        <p:spPr bwMode="auto">
          <a:xfrm>
            <a:off x="3008313" y="3359150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0377" name="Rectangle 41"/>
          <p:cNvSpPr>
            <a:spLocks noChangeArrowheads="1"/>
          </p:cNvSpPr>
          <p:nvPr/>
        </p:nvSpPr>
        <p:spPr bwMode="auto">
          <a:xfrm>
            <a:off x="3008313" y="3694113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0385" name="Rectangle 49"/>
          <p:cNvSpPr>
            <a:spLocks noChangeArrowheads="1"/>
          </p:cNvSpPr>
          <p:nvPr/>
        </p:nvSpPr>
        <p:spPr bwMode="auto">
          <a:xfrm>
            <a:off x="2287588" y="5548314"/>
            <a:ext cx="142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270386" name="Rectangle 50"/>
          <p:cNvSpPr>
            <a:spLocks noChangeArrowheads="1"/>
          </p:cNvSpPr>
          <p:nvPr/>
        </p:nvSpPr>
        <p:spPr bwMode="auto">
          <a:xfrm>
            <a:off x="2287588" y="333057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270387" name="Rectangle 51"/>
          <p:cNvSpPr>
            <a:spLocks noChangeArrowheads="1"/>
          </p:cNvSpPr>
          <p:nvPr/>
        </p:nvSpPr>
        <p:spPr bwMode="auto">
          <a:xfrm>
            <a:off x="2173288" y="2203450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1.5</a:t>
            </a:r>
          </a:p>
        </p:txBody>
      </p:sp>
      <p:sp>
        <p:nvSpPr>
          <p:cNvPr id="270389" name="Line 53"/>
          <p:cNvSpPr>
            <a:spLocks noChangeShapeType="1"/>
          </p:cNvSpPr>
          <p:nvPr/>
        </p:nvSpPr>
        <p:spPr bwMode="auto">
          <a:xfrm>
            <a:off x="2627313" y="2312989"/>
            <a:ext cx="21590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390" name="Rectangle 54"/>
          <p:cNvSpPr>
            <a:spLocks noChangeArrowheads="1"/>
          </p:cNvSpPr>
          <p:nvPr/>
        </p:nvSpPr>
        <p:spPr bwMode="auto">
          <a:xfrm>
            <a:off x="2633664" y="5788026"/>
            <a:ext cx="867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Overall</a:t>
            </a:r>
          </a:p>
        </p:txBody>
      </p:sp>
      <p:sp>
        <p:nvSpPr>
          <p:cNvPr id="270394" name="Rectangle 58"/>
          <p:cNvSpPr>
            <a:spLocks noChangeArrowheads="1"/>
          </p:cNvSpPr>
          <p:nvPr/>
        </p:nvSpPr>
        <p:spPr bwMode="auto">
          <a:xfrm>
            <a:off x="2981326" y="2659063"/>
            <a:ext cx="493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0.86</a:t>
            </a:r>
          </a:p>
        </p:txBody>
      </p:sp>
      <p:sp>
        <p:nvSpPr>
          <p:cNvPr id="270395" name="Rectangle 59"/>
          <p:cNvSpPr>
            <a:spLocks noChangeArrowheads="1"/>
          </p:cNvSpPr>
          <p:nvPr/>
        </p:nvSpPr>
        <p:spPr bwMode="auto">
          <a:xfrm>
            <a:off x="2763838" y="2970214"/>
            <a:ext cx="13930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(0.73 - 1.01)</a:t>
            </a:r>
          </a:p>
        </p:txBody>
      </p:sp>
      <p:sp>
        <p:nvSpPr>
          <p:cNvPr id="270410" name="Line 74"/>
          <p:cNvSpPr>
            <a:spLocks noChangeShapeType="1"/>
          </p:cNvSpPr>
          <p:nvPr/>
        </p:nvSpPr>
        <p:spPr bwMode="auto">
          <a:xfrm>
            <a:off x="2971801" y="5659438"/>
            <a:ext cx="3175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411" name="Line 75"/>
          <p:cNvSpPr>
            <a:spLocks noChangeShapeType="1"/>
          </p:cNvSpPr>
          <p:nvPr/>
        </p:nvSpPr>
        <p:spPr bwMode="auto">
          <a:xfrm>
            <a:off x="4384675" y="5659438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412" name="Line 76"/>
          <p:cNvSpPr>
            <a:spLocks noChangeShapeType="1"/>
          </p:cNvSpPr>
          <p:nvPr/>
        </p:nvSpPr>
        <p:spPr bwMode="auto">
          <a:xfrm>
            <a:off x="5032376" y="5659438"/>
            <a:ext cx="3175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413" name="Line 77"/>
          <p:cNvSpPr>
            <a:spLocks noChangeShapeType="1"/>
          </p:cNvSpPr>
          <p:nvPr/>
        </p:nvSpPr>
        <p:spPr bwMode="auto">
          <a:xfrm>
            <a:off x="5653089" y="5659438"/>
            <a:ext cx="1587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414" name="Line 78"/>
          <p:cNvSpPr>
            <a:spLocks noChangeShapeType="1"/>
          </p:cNvSpPr>
          <p:nvPr/>
        </p:nvSpPr>
        <p:spPr bwMode="auto">
          <a:xfrm>
            <a:off x="6980239" y="5659438"/>
            <a:ext cx="1587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415" name="Line 79"/>
          <p:cNvSpPr>
            <a:spLocks noChangeShapeType="1"/>
          </p:cNvSpPr>
          <p:nvPr/>
        </p:nvSpPr>
        <p:spPr bwMode="auto">
          <a:xfrm>
            <a:off x="7729539" y="5659438"/>
            <a:ext cx="1587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416" name="Line 80"/>
          <p:cNvSpPr>
            <a:spLocks noChangeShapeType="1"/>
          </p:cNvSpPr>
          <p:nvPr/>
        </p:nvSpPr>
        <p:spPr bwMode="auto">
          <a:xfrm flipV="1">
            <a:off x="8997950" y="5659438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417" name="Line 81"/>
          <p:cNvSpPr>
            <a:spLocks noChangeShapeType="1"/>
          </p:cNvSpPr>
          <p:nvPr/>
        </p:nvSpPr>
        <p:spPr bwMode="auto">
          <a:xfrm flipV="1">
            <a:off x="9690100" y="5659438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422" name="Rectangle 86"/>
          <p:cNvSpPr>
            <a:spLocks noChangeArrowheads="1"/>
          </p:cNvSpPr>
          <p:nvPr/>
        </p:nvSpPr>
        <p:spPr bwMode="auto">
          <a:xfrm rot="16200000">
            <a:off x="714641" y="3444052"/>
            <a:ext cx="2079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600" b="1">
                <a:effectLst>
                  <a:outerShdw blurRad="38100" dist="38100" dir="2700000" algn="tl">
                    <a:srgbClr val="000000"/>
                  </a:outerShdw>
                </a:effectLst>
              </a:rPr>
              <a:t>Relative Risk</a:t>
            </a:r>
          </a:p>
        </p:txBody>
      </p:sp>
      <p:sp>
        <p:nvSpPr>
          <p:cNvPr id="270424" name="Text Box 88"/>
          <p:cNvSpPr txBox="1">
            <a:spLocks noChangeArrowheads="1"/>
          </p:cNvSpPr>
          <p:nvPr/>
        </p:nvSpPr>
        <p:spPr bwMode="auto">
          <a:xfrm>
            <a:off x="4284663" y="2395538"/>
            <a:ext cx="12557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P=0.07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0425" name="Text Box 89"/>
          <p:cNvSpPr txBox="1">
            <a:spLocks noChangeArrowheads="1"/>
          </p:cNvSpPr>
          <p:nvPr/>
        </p:nvSpPr>
        <p:spPr bwMode="auto">
          <a:xfrm>
            <a:off x="1544638" y="6307139"/>
            <a:ext cx="85709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Cummings, Black et. al, JAMA, 1997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71" y="35647"/>
            <a:ext cx="10150183" cy="676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Reduction in non-spine fracture of alendronate by baseline BMD groups</a:t>
            </a:r>
          </a:p>
        </p:txBody>
      </p:sp>
      <p:sp>
        <p:nvSpPr>
          <p:cNvPr id="271363" name="Line 3"/>
          <p:cNvSpPr>
            <a:spLocks noChangeShapeType="1"/>
          </p:cNvSpPr>
          <p:nvPr/>
        </p:nvSpPr>
        <p:spPr bwMode="auto">
          <a:xfrm>
            <a:off x="2727326" y="5649914"/>
            <a:ext cx="7250113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64" name="Line 4"/>
          <p:cNvSpPr>
            <a:spLocks noChangeShapeType="1"/>
          </p:cNvSpPr>
          <p:nvPr/>
        </p:nvSpPr>
        <p:spPr bwMode="auto">
          <a:xfrm>
            <a:off x="2727326" y="3432175"/>
            <a:ext cx="725011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65" name="Line 5"/>
          <p:cNvSpPr>
            <a:spLocks noChangeShapeType="1"/>
          </p:cNvSpPr>
          <p:nvPr/>
        </p:nvSpPr>
        <p:spPr bwMode="auto">
          <a:xfrm>
            <a:off x="2684463" y="5649914"/>
            <a:ext cx="42862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66" name="Line 6"/>
          <p:cNvSpPr>
            <a:spLocks noChangeShapeType="1"/>
          </p:cNvSpPr>
          <p:nvPr/>
        </p:nvSpPr>
        <p:spPr bwMode="auto">
          <a:xfrm>
            <a:off x="2684463" y="5200650"/>
            <a:ext cx="42862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67" name="Line 7"/>
          <p:cNvSpPr>
            <a:spLocks noChangeShapeType="1"/>
          </p:cNvSpPr>
          <p:nvPr/>
        </p:nvSpPr>
        <p:spPr bwMode="auto">
          <a:xfrm>
            <a:off x="2684463" y="4760914"/>
            <a:ext cx="42862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2684463" y="4311650"/>
            <a:ext cx="42862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69" name="Line 9"/>
          <p:cNvSpPr>
            <a:spLocks noChangeShapeType="1"/>
          </p:cNvSpPr>
          <p:nvPr/>
        </p:nvSpPr>
        <p:spPr bwMode="auto">
          <a:xfrm>
            <a:off x="2684463" y="3871913"/>
            <a:ext cx="428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70" name="Line 10"/>
          <p:cNvSpPr>
            <a:spLocks noChangeShapeType="1"/>
          </p:cNvSpPr>
          <p:nvPr/>
        </p:nvSpPr>
        <p:spPr bwMode="auto">
          <a:xfrm>
            <a:off x="2684463" y="3432175"/>
            <a:ext cx="428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71" name="Line 11"/>
          <p:cNvSpPr>
            <a:spLocks noChangeShapeType="1"/>
          </p:cNvSpPr>
          <p:nvPr/>
        </p:nvSpPr>
        <p:spPr bwMode="auto">
          <a:xfrm>
            <a:off x="2684463" y="2982913"/>
            <a:ext cx="428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72" name="Line 12"/>
          <p:cNvSpPr>
            <a:spLocks noChangeShapeType="1"/>
          </p:cNvSpPr>
          <p:nvPr/>
        </p:nvSpPr>
        <p:spPr bwMode="auto">
          <a:xfrm>
            <a:off x="2684463" y="2543175"/>
            <a:ext cx="428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73" name="Line 13"/>
          <p:cNvSpPr>
            <a:spLocks noChangeShapeType="1"/>
          </p:cNvSpPr>
          <p:nvPr/>
        </p:nvSpPr>
        <p:spPr bwMode="auto">
          <a:xfrm>
            <a:off x="2641601" y="5649914"/>
            <a:ext cx="8572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74" name="Line 14"/>
          <p:cNvSpPr>
            <a:spLocks noChangeShapeType="1"/>
          </p:cNvSpPr>
          <p:nvPr/>
        </p:nvSpPr>
        <p:spPr bwMode="auto">
          <a:xfrm>
            <a:off x="2641601" y="3432175"/>
            <a:ext cx="857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75" name="Line 15"/>
          <p:cNvSpPr>
            <a:spLocks noChangeShapeType="1"/>
          </p:cNvSpPr>
          <p:nvPr/>
        </p:nvSpPr>
        <p:spPr bwMode="auto">
          <a:xfrm flipV="1">
            <a:off x="2727325" y="2322513"/>
            <a:ext cx="1588" cy="3327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76" name="Line 16"/>
          <p:cNvSpPr>
            <a:spLocks noChangeShapeType="1"/>
          </p:cNvSpPr>
          <p:nvPr/>
        </p:nvSpPr>
        <p:spPr bwMode="auto">
          <a:xfrm>
            <a:off x="2727326" y="5649914"/>
            <a:ext cx="7250113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77" name="Line 17"/>
          <p:cNvSpPr>
            <a:spLocks noChangeShapeType="1"/>
          </p:cNvSpPr>
          <p:nvPr/>
        </p:nvSpPr>
        <p:spPr bwMode="auto">
          <a:xfrm flipV="1">
            <a:off x="3055939" y="3403601"/>
            <a:ext cx="1587" cy="6207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78" name="Line 18"/>
          <p:cNvSpPr>
            <a:spLocks noChangeShapeType="1"/>
          </p:cNvSpPr>
          <p:nvPr/>
        </p:nvSpPr>
        <p:spPr bwMode="auto">
          <a:xfrm flipV="1">
            <a:off x="5029200" y="3765550"/>
            <a:ext cx="20638" cy="6619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79" name="Line 19"/>
          <p:cNvSpPr>
            <a:spLocks noChangeShapeType="1"/>
          </p:cNvSpPr>
          <p:nvPr/>
        </p:nvSpPr>
        <p:spPr bwMode="auto">
          <a:xfrm flipV="1">
            <a:off x="6692901" y="2647951"/>
            <a:ext cx="3175" cy="13763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80" name="Line 20"/>
          <p:cNvSpPr>
            <a:spLocks noChangeShapeType="1"/>
          </p:cNvSpPr>
          <p:nvPr/>
        </p:nvSpPr>
        <p:spPr bwMode="auto">
          <a:xfrm flipV="1">
            <a:off x="8286750" y="2046289"/>
            <a:ext cx="1588" cy="17287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81" name="Rectangle 21"/>
          <p:cNvSpPr>
            <a:spLocks noChangeArrowheads="1"/>
          </p:cNvSpPr>
          <p:nvPr/>
        </p:nvSpPr>
        <p:spPr bwMode="auto">
          <a:xfrm>
            <a:off x="3008313" y="3981450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1382" name="Rectangle 22"/>
          <p:cNvSpPr>
            <a:spLocks noChangeArrowheads="1"/>
          </p:cNvSpPr>
          <p:nvPr/>
        </p:nvSpPr>
        <p:spPr bwMode="auto">
          <a:xfrm>
            <a:off x="4967288" y="4383088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1383" name="Rectangle 23"/>
          <p:cNvSpPr>
            <a:spLocks noChangeArrowheads="1"/>
          </p:cNvSpPr>
          <p:nvPr/>
        </p:nvSpPr>
        <p:spPr bwMode="auto">
          <a:xfrm>
            <a:off x="6632575" y="3981450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1384" name="Rectangle 24"/>
          <p:cNvSpPr>
            <a:spLocks noChangeArrowheads="1"/>
          </p:cNvSpPr>
          <p:nvPr/>
        </p:nvSpPr>
        <p:spPr bwMode="auto">
          <a:xfrm>
            <a:off x="8224838" y="3789363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60C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solidFill>
                <a:srgbClr val="60C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1385" name="Rectangle 25"/>
          <p:cNvSpPr>
            <a:spLocks noChangeArrowheads="1"/>
          </p:cNvSpPr>
          <p:nvPr/>
        </p:nvSpPr>
        <p:spPr bwMode="auto">
          <a:xfrm>
            <a:off x="3008313" y="3359150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1386" name="Rectangle 26"/>
          <p:cNvSpPr>
            <a:spLocks noChangeArrowheads="1"/>
          </p:cNvSpPr>
          <p:nvPr/>
        </p:nvSpPr>
        <p:spPr bwMode="auto">
          <a:xfrm>
            <a:off x="4967288" y="3708400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1387" name="Rectangle 27"/>
          <p:cNvSpPr>
            <a:spLocks noChangeArrowheads="1"/>
          </p:cNvSpPr>
          <p:nvPr/>
        </p:nvSpPr>
        <p:spPr bwMode="auto">
          <a:xfrm>
            <a:off x="6613525" y="2490788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1388" name="Rectangle 28"/>
          <p:cNvSpPr>
            <a:spLocks noChangeArrowheads="1"/>
          </p:cNvSpPr>
          <p:nvPr/>
        </p:nvSpPr>
        <p:spPr bwMode="auto">
          <a:xfrm>
            <a:off x="8224838" y="2003425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60C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solidFill>
                <a:srgbClr val="60C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1389" name="Rectangle 29"/>
          <p:cNvSpPr>
            <a:spLocks noChangeArrowheads="1"/>
          </p:cNvSpPr>
          <p:nvPr/>
        </p:nvSpPr>
        <p:spPr bwMode="auto">
          <a:xfrm>
            <a:off x="3008313" y="3694113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1390" name="Rectangle 30"/>
          <p:cNvSpPr>
            <a:spLocks noChangeArrowheads="1"/>
          </p:cNvSpPr>
          <p:nvPr/>
        </p:nvSpPr>
        <p:spPr bwMode="auto">
          <a:xfrm>
            <a:off x="4967288" y="4067175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1391" name="Rectangle 31"/>
          <p:cNvSpPr>
            <a:spLocks noChangeArrowheads="1"/>
          </p:cNvSpPr>
          <p:nvPr/>
        </p:nvSpPr>
        <p:spPr bwMode="auto">
          <a:xfrm>
            <a:off x="6613525" y="3292475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1392" name="Rectangle 32"/>
          <p:cNvSpPr>
            <a:spLocks noChangeArrowheads="1"/>
          </p:cNvSpPr>
          <p:nvPr/>
        </p:nvSpPr>
        <p:spPr bwMode="auto">
          <a:xfrm>
            <a:off x="8224838" y="3025775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60C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solidFill>
                <a:srgbClr val="60C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1393" name="Rectangle 33"/>
          <p:cNvSpPr>
            <a:spLocks noChangeArrowheads="1"/>
          </p:cNvSpPr>
          <p:nvPr/>
        </p:nvSpPr>
        <p:spPr bwMode="auto">
          <a:xfrm>
            <a:off x="2287588" y="5548314"/>
            <a:ext cx="142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271394" name="Rectangle 34"/>
          <p:cNvSpPr>
            <a:spLocks noChangeArrowheads="1"/>
          </p:cNvSpPr>
          <p:nvPr/>
        </p:nvSpPr>
        <p:spPr bwMode="auto">
          <a:xfrm>
            <a:off x="2287588" y="333057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271395" name="Rectangle 35"/>
          <p:cNvSpPr>
            <a:spLocks noChangeArrowheads="1"/>
          </p:cNvSpPr>
          <p:nvPr/>
        </p:nvSpPr>
        <p:spPr bwMode="auto">
          <a:xfrm>
            <a:off x="2173288" y="2203450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1.5</a:t>
            </a:r>
          </a:p>
        </p:txBody>
      </p:sp>
      <p:sp>
        <p:nvSpPr>
          <p:cNvPr id="271396" name="Rectangle 36"/>
          <p:cNvSpPr>
            <a:spLocks noChangeArrowheads="1"/>
          </p:cNvSpPr>
          <p:nvPr/>
        </p:nvSpPr>
        <p:spPr bwMode="auto">
          <a:xfrm>
            <a:off x="4032250" y="6180139"/>
            <a:ext cx="436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Baseline Femoral Neck BMD, by T-score</a:t>
            </a:r>
          </a:p>
        </p:txBody>
      </p:sp>
      <p:sp>
        <p:nvSpPr>
          <p:cNvPr id="271397" name="Line 37"/>
          <p:cNvSpPr>
            <a:spLocks noChangeShapeType="1"/>
          </p:cNvSpPr>
          <p:nvPr/>
        </p:nvSpPr>
        <p:spPr bwMode="auto">
          <a:xfrm>
            <a:off x="2627313" y="2312989"/>
            <a:ext cx="21590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398" name="Rectangle 38"/>
          <p:cNvSpPr>
            <a:spLocks noChangeArrowheads="1"/>
          </p:cNvSpPr>
          <p:nvPr/>
        </p:nvSpPr>
        <p:spPr bwMode="auto">
          <a:xfrm>
            <a:off x="2633664" y="5788026"/>
            <a:ext cx="867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Overall</a:t>
            </a:r>
          </a:p>
        </p:txBody>
      </p:sp>
      <p:sp>
        <p:nvSpPr>
          <p:cNvPr id="271399" name="Rectangle 39"/>
          <p:cNvSpPr>
            <a:spLocks noChangeArrowheads="1"/>
          </p:cNvSpPr>
          <p:nvPr/>
        </p:nvSpPr>
        <p:spPr bwMode="auto">
          <a:xfrm>
            <a:off x="4559301" y="5807075"/>
            <a:ext cx="879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&lt; -2.5</a:t>
            </a:r>
          </a:p>
        </p:txBody>
      </p:sp>
      <p:sp>
        <p:nvSpPr>
          <p:cNvPr id="271400" name="Rectangle 40"/>
          <p:cNvSpPr>
            <a:spLocks noChangeArrowheads="1"/>
          </p:cNvSpPr>
          <p:nvPr/>
        </p:nvSpPr>
        <p:spPr bwMode="auto">
          <a:xfrm>
            <a:off x="6075364" y="5865813"/>
            <a:ext cx="1603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-2.5 &lt; T &lt; -2.0</a:t>
            </a:r>
          </a:p>
        </p:txBody>
      </p:sp>
      <p:sp>
        <p:nvSpPr>
          <p:cNvPr id="271401" name="Rectangle 41"/>
          <p:cNvSpPr>
            <a:spLocks noChangeArrowheads="1"/>
          </p:cNvSpPr>
          <p:nvPr/>
        </p:nvSpPr>
        <p:spPr bwMode="auto">
          <a:xfrm>
            <a:off x="8172451" y="5824538"/>
            <a:ext cx="879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60C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&gt; -2.0</a:t>
            </a:r>
          </a:p>
        </p:txBody>
      </p:sp>
      <p:sp>
        <p:nvSpPr>
          <p:cNvPr id="271402" name="Rectangle 42"/>
          <p:cNvSpPr>
            <a:spLocks noChangeArrowheads="1"/>
          </p:cNvSpPr>
          <p:nvPr/>
        </p:nvSpPr>
        <p:spPr bwMode="auto">
          <a:xfrm>
            <a:off x="2981325" y="2659063"/>
            <a:ext cx="1009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RH=0.86</a:t>
            </a:r>
          </a:p>
        </p:txBody>
      </p:sp>
      <p:sp>
        <p:nvSpPr>
          <p:cNvPr id="271403" name="Rectangle 43"/>
          <p:cNvSpPr>
            <a:spLocks noChangeArrowheads="1"/>
          </p:cNvSpPr>
          <p:nvPr/>
        </p:nvSpPr>
        <p:spPr bwMode="auto">
          <a:xfrm>
            <a:off x="2763838" y="2970214"/>
            <a:ext cx="13930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(0.73 - 1.01)</a:t>
            </a:r>
          </a:p>
        </p:txBody>
      </p:sp>
      <p:sp>
        <p:nvSpPr>
          <p:cNvPr id="271404" name="Rectangle 44"/>
          <p:cNvSpPr>
            <a:spLocks noChangeArrowheads="1"/>
          </p:cNvSpPr>
          <p:nvPr/>
        </p:nvSpPr>
        <p:spPr bwMode="auto">
          <a:xfrm>
            <a:off x="4826000" y="4611688"/>
            <a:ext cx="1009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RH=0.64</a:t>
            </a:r>
          </a:p>
        </p:txBody>
      </p:sp>
      <p:sp>
        <p:nvSpPr>
          <p:cNvPr id="271405" name="Rectangle 45"/>
          <p:cNvSpPr>
            <a:spLocks noChangeArrowheads="1"/>
          </p:cNvSpPr>
          <p:nvPr/>
        </p:nvSpPr>
        <p:spPr bwMode="auto">
          <a:xfrm>
            <a:off x="4383088" y="4848226"/>
            <a:ext cx="13930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(0.50 - 0.82)</a:t>
            </a:r>
          </a:p>
        </p:txBody>
      </p:sp>
      <p:sp>
        <p:nvSpPr>
          <p:cNvPr id="271406" name="Rectangle 46"/>
          <p:cNvSpPr>
            <a:spLocks noChangeArrowheads="1"/>
          </p:cNvSpPr>
          <p:nvPr/>
        </p:nvSpPr>
        <p:spPr bwMode="auto">
          <a:xfrm>
            <a:off x="6356350" y="1879600"/>
            <a:ext cx="1009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RH=1.03</a:t>
            </a:r>
          </a:p>
        </p:txBody>
      </p:sp>
      <p:sp>
        <p:nvSpPr>
          <p:cNvPr id="271407" name="Rectangle 47"/>
          <p:cNvSpPr>
            <a:spLocks noChangeArrowheads="1"/>
          </p:cNvSpPr>
          <p:nvPr/>
        </p:nvSpPr>
        <p:spPr bwMode="auto">
          <a:xfrm>
            <a:off x="6111875" y="2322513"/>
            <a:ext cx="1379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(0.77 - 1.39)</a:t>
            </a:r>
          </a:p>
        </p:txBody>
      </p:sp>
      <p:sp>
        <p:nvSpPr>
          <p:cNvPr id="271408" name="Rectangle 48"/>
          <p:cNvSpPr>
            <a:spLocks noChangeArrowheads="1"/>
          </p:cNvSpPr>
          <p:nvPr/>
        </p:nvSpPr>
        <p:spPr bwMode="auto">
          <a:xfrm>
            <a:off x="7812088" y="1479550"/>
            <a:ext cx="1009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60C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RH=1.14</a:t>
            </a:r>
          </a:p>
        </p:txBody>
      </p:sp>
      <p:sp>
        <p:nvSpPr>
          <p:cNvPr id="271409" name="Rectangle 49"/>
          <p:cNvSpPr>
            <a:spLocks noChangeArrowheads="1"/>
          </p:cNvSpPr>
          <p:nvPr/>
        </p:nvSpPr>
        <p:spPr bwMode="auto">
          <a:xfrm>
            <a:off x="7623175" y="1755775"/>
            <a:ext cx="1449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60C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(0.82 - 1.60)</a:t>
            </a:r>
          </a:p>
        </p:txBody>
      </p:sp>
      <p:sp>
        <p:nvSpPr>
          <p:cNvPr id="271410" name="Line 50"/>
          <p:cNvSpPr>
            <a:spLocks noChangeShapeType="1"/>
          </p:cNvSpPr>
          <p:nvPr/>
        </p:nvSpPr>
        <p:spPr bwMode="auto">
          <a:xfrm>
            <a:off x="2971801" y="5659438"/>
            <a:ext cx="3175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411" name="Line 51"/>
          <p:cNvSpPr>
            <a:spLocks noChangeShapeType="1"/>
          </p:cNvSpPr>
          <p:nvPr/>
        </p:nvSpPr>
        <p:spPr bwMode="auto">
          <a:xfrm>
            <a:off x="4384675" y="5659438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412" name="Line 52"/>
          <p:cNvSpPr>
            <a:spLocks noChangeShapeType="1"/>
          </p:cNvSpPr>
          <p:nvPr/>
        </p:nvSpPr>
        <p:spPr bwMode="auto">
          <a:xfrm>
            <a:off x="5032376" y="5659438"/>
            <a:ext cx="3175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413" name="Line 53"/>
          <p:cNvSpPr>
            <a:spLocks noChangeShapeType="1"/>
          </p:cNvSpPr>
          <p:nvPr/>
        </p:nvSpPr>
        <p:spPr bwMode="auto">
          <a:xfrm>
            <a:off x="6159500" y="5688013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414" name="Line 54"/>
          <p:cNvSpPr>
            <a:spLocks noChangeShapeType="1"/>
          </p:cNvSpPr>
          <p:nvPr/>
        </p:nvSpPr>
        <p:spPr bwMode="auto">
          <a:xfrm>
            <a:off x="7486650" y="5688013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415" name="Line 55"/>
          <p:cNvSpPr>
            <a:spLocks noChangeShapeType="1"/>
          </p:cNvSpPr>
          <p:nvPr/>
        </p:nvSpPr>
        <p:spPr bwMode="auto">
          <a:xfrm>
            <a:off x="7729539" y="5659438"/>
            <a:ext cx="1587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416" name="Line 56"/>
          <p:cNvSpPr>
            <a:spLocks noChangeShapeType="1"/>
          </p:cNvSpPr>
          <p:nvPr/>
        </p:nvSpPr>
        <p:spPr bwMode="auto">
          <a:xfrm flipV="1">
            <a:off x="8997950" y="5659438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417" name="Line 57"/>
          <p:cNvSpPr>
            <a:spLocks noChangeShapeType="1"/>
          </p:cNvSpPr>
          <p:nvPr/>
        </p:nvSpPr>
        <p:spPr bwMode="auto">
          <a:xfrm flipV="1">
            <a:off x="9690100" y="5659438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1418" name="Rectangle 58"/>
          <p:cNvSpPr>
            <a:spLocks noChangeArrowheads="1"/>
          </p:cNvSpPr>
          <p:nvPr/>
        </p:nvSpPr>
        <p:spPr bwMode="auto">
          <a:xfrm rot="16200000">
            <a:off x="714641" y="3444052"/>
            <a:ext cx="2079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600" b="1">
                <a:effectLst>
                  <a:outerShdw blurRad="38100" dist="38100" dir="2700000" algn="tl">
                    <a:srgbClr val="000000"/>
                  </a:outerShdw>
                </a:effectLst>
              </a:rPr>
              <a:t>Relative Risk</a:t>
            </a:r>
          </a:p>
        </p:txBody>
      </p:sp>
      <p:sp>
        <p:nvSpPr>
          <p:cNvPr id="271420" name="Text Box 60"/>
          <p:cNvSpPr txBox="1">
            <a:spLocks noChangeArrowheads="1"/>
          </p:cNvSpPr>
          <p:nvPr/>
        </p:nvSpPr>
        <p:spPr bwMode="auto">
          <a:xfrm>
            <a:off x="952501" y="6461126"/>
            <a:ext cx="85709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Cummings, Black et. al, JAMA, 1997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1421" name="Text Box 61"/>
          <p:cNvSpPr txBox="1">
            <a:spLocks noChangeArrowheads="1"/>
          </p:cNvSpPr>
          <p:nvPr/>
        </p:nvSpPr>
        <p:spPr bwMode="auto">
          <a:xfrm>
            <a:off x="6554788" y="3876675"/>
            <a:ext cx="48879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0"/>
            <a:ext cx="10401299" cy="69342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156848" y="2312989"/>
            <a:ext cx="0" cy="3346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2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42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pic>
        <p:nvPicPr>
          <p:cNvPr id="1146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603251"/>
            <a:ext cx="8024812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1" y="1"/>
            <a:ext cx="98647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3479800"/>
            <a:ext cx="9390062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/>
          <p:nvPr/>
        </p:nvSpPr>
        <p:spPr bwMode="auto">
          <a:xfrm>
            <a:off x="952500" y="4208464"/>
            <a:ext cx="5588000" cy="1989137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63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7939"/>
            <a:ext cx="12177184" cy="1095375"/>
          </a:xfrm>
          <a:effectLst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3-way Factorial Design of WHI</a:t>
            </a:r>
            <a:br>
              <a:rPr lang="en-US" dirty="0" smtClean="0">
                <a:solidFill>
                  <a:schemeClr val="bg2"/>
                </a:solidFill>
                <a:effectLst/>
              </a:rPr>
            </a:br>
            <a:r>
              <a:rPr lang="en-US" dirty="0" smtClean="0">
                <a:solidFill>
                  <a:schemeClr val="bg2"/>
                </a:solidFill>
                <a:effectLst/>
              </a:rPr>
              <a:t>(3 treatments, 3 outcomes)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3697289" y="1555750"/>
            <a:ext cx="3640137" cy="3600450"/>
          </a:xfrm>
          <a:prstGeom prst="rect">
            <a:avLst/>
          </a:prstGeom>
          <a:solidFill>
            <a:schemeClr val="bg1"/>
          </a:solidFill>
          <a:ln w="38100">
            <a:solidFill>
              <a:srgbClr val="B760F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9009064" y="3462339"/>
            <a:ext cx="1658937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HRT vs. no HRT (CHD)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6135688" y="6156326"/>
            <a:ext cx="27495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Low fat vs. regular diet (Breast Cancer)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2951" name="Group 16"/>
          <p:cNvGrpSpPr>
            <a:grpSpLocks/>
          </p:cNvGrpSpPr>
          <p:nvPr/>
        </p:nvGrpSpPr>
        <p:grpSpPr bwMode="auto">
          <a:xfrm>
            <a:off x="5180014" y="2419350"/>
            <a:ext cx="3690937" cy="3740150"/>
            <a:chOff x="1644" y="1092"/>
            <a:chExt cx="2616" cy="2356"/>
          </a:xfrm>
        </p:grpSpPr>
        <p:sp>
          <p:nvSpPr>
            <p:cNvPr id="241677" name="Rectangle 13"/>
            <p:cNvSpPr>
              <a:spLocks noChangeArrowheads="1"/>
            </p:cNvSpPr>
            <p:nvPr/>
          </p:nvSpPr>
          <p:spPr bwMode="auto">
            <a:xfrm>
              <a:off x="1644" y="1092"/>
              <a:ext cx="2580" cy="2268"/>
            </a:xfrm>
            <a:prstGeom prst="rect">
              <a:avLst/>
            </a:prstGeom>
            <a:noFill/>
            <a:ln w="38100">
              <a:solidFill>
                <a:srgbClr val="B760F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966" name="Line 14"/>
            <p:cNvSpPr>
              <a:spLocks noChangeShapeType="1"/>
            </p:cNvSpPr>
            <p:nvPr/>
          </p:nvSpPr>
          <p:spPr bwMode="auto">
            <a:xfrm flipH="1">
              <a:off x="2820" y="1120"/>
              <a:ext cx="24" cy="2328"/>
            </a:xfrm>
            <a:prstGeom prst="line">
              <a:avLst/>
            </a:prstGeom>
            <a:noFill/>
            <a:ln w="38100">
              <a:solidFill>
                <a:srgbClr val="B760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967" name="Line 15"/>
            <p:cNvSpPr>
              <a:spLocks noChangeShapeType="1"/>
            </p:cNvSpPr>
            <p:nvPr/>
          </p:nvSpPr>
          <p:spPr bwMode="auto">
            <a:xfrm>
              <a:off x="1764" y="2064"/>
              <a:ext cx="2496" cy="24"/>
            </a:xfrm>
            <a:prstGeom prst="line">
              <a:avLst/>
            </a:prstGeom>
            <a:noFill/>
            <a:ln w="38100">
              <a:solidFill>
                <a:srgbClr val="B760F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2952" name="Line 17"/>
          <p:cNvSpPr>
            <a:spLocks noChangeShapeType="1"/>
          </p:cNvSpPr>
          <p:nvPr/>
        </p:nvSpPr>
        <p:spPr bwMode="auto">
          <a:xfrm>
            <a:off x="3717925" y="1582739"/>
            <a:ext cx="1479550" cy="777875"/>
          </a:xfrm>
          <a:prstGeom prst="line">
            <a:avLst/>
          </a:prstGeom>
          <a:noFill/>
          <a:ln w="38100">
            <a:solidFill>
              <a:srgbClr val="B760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953" name="Line 18"/>
          <p:cNvSpPr>
            <a:spLocks noChangeShapeType="1"/>
          </p:cNvSpPr>
          <p:nvPr/>
        </p:nvSpPr>
        <p:spPr bwMode="auto">
          <a:xfrm>
            <a:off x="7383463" y="1587501"/>
            <a:ext cx="1477962" cy="777875"/>
          </a:xfrm>
          <a:prstGeom prst="line">
            <a:avLst/>
          </a:prstGeom>
          <a:noFill/>
          <a:ln w="38100">
            <a:solidFill>
              <a:srgbClr val="B760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954" name="Line 19"/>
          <p:cNvSpPr>
            <a:spLocks noChangeShapeType="1"/>
          </p:cNvSpPr>
          <p:nvPr/>
        </p:nvSpPr>
        <p:spPr bwMode="auto">
          <a:xfrm>
            <a:off x="7327900" y="5121276"/>
            <a:ext cx="1479550" cy="777875"/>
          </a:xfrm>
          <a:prstGeom prst="line">
            <a:avLst/>
          </a:prstGeom>
          <a:noFill/>
          <a:ln w="38100">
            <a:solidFill>
              <a:srgbClr val="B760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955" name="Line 20"/>
          <p:cNvSpPr>
            <a:spLocks noChangeShapeType="1"/>
          </p:cNvSpPr>
          <p:nvPr/>
        </p:nvSpPr>
        <p:spPr bwMode="auto">
          <a:xfrm>
            <a:off x="3695700" y="5194301"/>
            <a:ext cx="1479550" cy="777875"/>
          </a:xfrm>
          <a:prstGeom prst="line">
            <a:avLst/>
          </a:prstGeom>
          <a:noFill/>
          <a:ln w="38100">
            <a:solidFill>
              <a:srgbClr val="B760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956" name="Line 21"/>
          <p:cNvSpPr>
            <a:spLocks noChangeShapeType="1"/>
          </p:cNvSpPr>
          <p:nvPr/>
        </p:nvSpPr>
        <p:spPr bwMode="auto">
          <a:xfrm flipH="1">
            <a:off x="8081963" y="2012951"/>
            <a:ext cx="36512" cy="3635375"/>
          </a:xfrm>
          <a:prstGeom prst="line">
            <a:avLst/>
          </a:prstGeom>
          <a:noFill/>
          <a:ln w="38100">
            <a:solidFill>
              <a:srgbClr val="B760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957" name="Line 22"/>
          <p:cNvSpPr>
            <a:spLocks noChangeShapeType="1"/>
          </p:cNvSpPr>
          <p:nvPr/>
        </p:nvSpPr>
        <p:spPr bwMode="auto">
          <a:xfrm>
            <a:off x="3670301" y="3394075"/>
            <a:ext cx="1609725" cy="603250"/>
          </a:xfrm>
          <a:prstGeom prst="line">
            <a:avLst/>
          </a:prstGeom>
          <a:noFill/>
          <a:ln w="38100">
            <a:solidFill>
              <a:srgbClr val="B760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958" name="Line 23"/>
          <p:cNvSpPr>
            <a:spLocks noChangeShapeType="1"/>
          </p:cNvSpPr>
          <p:nvPr/>
        </p:nvSpPr>
        <p:spPr bwMode="auto">
          <a:xfrm>
            <a:off x="4375151" y="3662363"/>
            <a:ext cx="3706812" cy="47625"/>
          </a:xfrm>
          <a:prstGeom prst="line">
            <a:avLst/>
          </a:prstGeom>
          <a:noFill/>
          <a:ln w="38100">
            <a:solidFill>
              <a:srgbClr val="B760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959" name="Line 24"/>
          <p:cNvSpPr>
            <a:spLocks noChangeShapeType="1"/>
          </p:cNvSpPr>
          <p:nvPr/>
        </p:nvSpPr>
        <p:spPr bwMode="auto">
          <a:xfrm flipH="1">
            <a:off x="4449763" y="2084389"/>
            <a:ext cx="36512" cy="3635375"/>
          </a:xfrm>
          <a:prstGeom prst="line">
            <a:avLst/>
          </a:prstGeom>
          <a:noFill/>
          <a:ln w="38100">
            <a:solidFill>
              <a:srgbClr val="B760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960" name="Line 25"/>
          <p:cNvSpPr>
            <a:spLocks noChangeShapeType="1"/>
          </p:cNvSpPr>
          <p:nvPr/>
        </p:nvSpPr>
        <p:spPr bwMode="auto">
          <a:xfrm>
            <a:off x="7262814" y="3411538"/>
            <a:ext cx="1609725" cy="603250"/>
          </a:xfrm>
          <a:prstGeom prst="line">
            <a:avLst/>
          </a:prstGeom>
          <a:noFill/>
          <a:ln w="38100">
            <a:solidFill>
              <a:srgbClr val="B760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961" name="Line 26"/>
          <p:cNvSpPr>
            <a:spLocks noChangeShapeType="1"/>
          </p:cNvSpPr>
          <p:nvPr/>
        </p:nvSpPr>
        <p:spPr bwMode="auto">
          <a:xfrm flipH="1">
            <a:off x="6145504" y="2195514"/>
            <a:ext cx="37810" cy="3339305"/>
          </a:xfrm>
          <a:prstGeom prst="line">
            <a:avLst/>
          </a:prstGeom>
          <a:noFill/>
          <a:ln w="38100">
            <a:solidFill>
              <a:srgbClr val="B760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962" name="Line 27"/>
          <p:cNvSpPr>
            <a:spLocks noChangeShapeType="1"/>
          </p:cNvSpPr>
          <p:nvPr/>
        </p:nvSpPr>
        <p:spPr bwMode="auto">
          <a:xfrm>
            <a:off x="4724400" y="2030413"/>
            <a:ext cx="3613150" cy="93662"/>
          </a:xfrm>
          <a:prstGeom prst="line">
            <a:avLst/>
          </a:prstGeom>
          <a:noFill/>
          <a:ln w="38100">
            <a:solidFill>
              <a:srgbClr val="B760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963" name="Line 28"/>
          <p:cNvSpPr>
            <a:spLocks noChangeShapeType="1"/>
          </p:cNvSpPr>
          <p:nvPr/>
        </p:nvSpPr>
        <p:spPr bwMode="auto">
          <a:xfrm>
            <a:off x="5168901" y="1590676"/>
            <a:ext cx="1681163" cy="817563"/>
          </a:xfrm>
          <a:prstGeom prst="line">
            <a:avLst/>
          </a:prstGeom>
          <a:noFill/>
          <a:ln w="38100">
            <a:solidFill>
              <a:srgbClr val="B760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1693" name="Text Box 29"/>
          <p:cNvSpPr txBox="1">
            <a:spLocks noChangeArrowheads="1"/>
          </p:cNvSpPr>
          <p:nvPr/>
        </p:nvSpPr>
        <p:spPr bwMode="auto">
          <a:xfrm rot="1850515">
            <a:off x="2857500" y="5718176"/>
            <a:ext cx="2235200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Calcium/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Vit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D vs. no calcium/D (Fracture)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4487069" y="5534819"/>
            <a:ext cx="3613150" cy="93662"/>
          </a:xfrm>
          <a:prstGeom prst="line">
            <a:avLst/>
          </a:prstGeom>
          <a:noFill/>
          <a:ln w="38100">
            <a:solidFill>
              <a:srgbClr val="B760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7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9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Data Analysis of Subgroup Results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7539" y="1203325"/>
            <a:ext cx="8728075" cy="4857750"/>
          </a:xfrm>
        </p:spPr>
        <p:txBody>
          <a:bodyPr/>
          <a:lstStyle/>
          <a:p>
            <a:pPr>
              <a:buNone/>
              <a:tabLst>
                <a:tab pos="571500" algn="l"/>
              </a:tabLst>
              <a:defRPr/>
            </a:pPr>
            <a:r>
              <a:rPr lang="en-US" sz="3200" b="0"/>
              <a:t>2 important components: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3200" b="0"/>
              <a:t>- 1.  Test for interaction</a:t>
            </a:r>
          </a:p>
          <a:p>
            <a:pPr lvl="1">
              <a:buNone/>
              <a:tabLst>
                <a:tab pos="571500" algn="l"/>
              </a:tabLst>
              <a:defRPr/>
            </a:pPr>
            <a:r>
              <a:rPr lang="en-US" sz="2800" b="0"/>
              <a:t>Is RH equal at all levels of covariate (BMD)</a:t>
            </a:r>
          </a:p>
          <a:p>
            <a:pPr lvl="1">
              <a:buNone/>
              <a:tabLst>
                <a:tab pos="571500" algn="l"/>
              </a:tabLst>
              <a:defRPr/>
            </a:pPr>
            <a:endParaRPr lang="en-US" sz="2800" b="0"/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3200" b="0"/>
              <a:t>- 2.  Also look at significance within subgroup</a:t>
            </a:r>
            <a:endParaRPr lang="en-US" sz="3200"/>
          </a:p>
          <a:p>
            <a:pPr>
              <a:tabLst>
                <a:tab pos="571500" algn="l"/>
              </a:tabLst>
              <a:defRPr/>
            </a:pPr>
            <a:endParaRPr lang="en-US" sz="3200"/>
          </a:p>
          <a:p>
            <a:pPr>
              <a:tabLst>
                <a:tab pos="571500" algn="l"/>
              </a:tabLst>
              <a:defRPr/>
            </a:pPr>
            <a:endParaRPr lang="en-US" smtClean="0"/>
          </a:p>
          <a:p>
            <a:pPr lvl="1">
              <a:tabLst>
                <a:tab pos="571500" algn="l"/>
              </a:tabLst>
              <a:defRPr/>
            </a:pPr>
            <a:endParaRPr lang="en-US" smtClean="0"/>
          </a:p>
          <a:p>
            <a:pPr>
              <a:tabLst>
                <a:tab pos="571500" algn="l"/>
              </a:tabLst>
              <a:defRPr/>
            </a:pPr>
            <a:endParaRPr lang="en-US" smtClean="0"/>
          </a:p>
          <a:p>
            <a:pPr>
              <a:tabLst>
                <a:tab pos="571500" algn="l"/>
              </a:tabLst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62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Reduction in non-spine fracture of alendronate by baseline BMD groups</a:t>
            </a:r>
          </a:p>
        </p:txBody>
      </p:sp>
      <p:sp>
        <p:nvSpPr>
          <p:cNvPr id="533507" name="Line 3"/>
          <p:cNvSpPr>
            <a:spLocks noChangeShapeType="1"/>
          </p:cNvSpPr>
          <p:nvPr/>
        </p:nvSpPr>
        <p:spPr bwMode="auto">
          <a:xfrm>
            <a:off x="2727326" y="5649914"/>
            <a:ext cx="7250113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08" name="Line 4"/>
          <p:cNvSpPr>
            <a:spLocks noChangeShapeType="1"/>
          </p:cNvSpPr>
          <p:nvPr/>
        </p:nvSpPr>
        <p:spPr bwMode="auto">
          <a:xfrm>
            <a:off x="2727326" y="3432175"/>
            <a:ext cx="725011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09" name="Line 5"/>
          <p:cNvSpPr>
            <a:spLocks noChangeShapeType="1"/>
          </p:cNvSpPr>
          <p:nvPr/>
        </p:nvSpPr>
        <p:spPr bwMode="auto">
          <a:xfrm>
            <a:off x="2684463" y="5649914"/>
            <a:ext cx="42862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10" name="Line 6"/>
          <p:cNvSpPr>
            <a:spLocks noChangeShapeType="1"/>
          </p:cNvSpPr>
          <p:nvPr/>
        </p:nvSpPr>
        <p:spPr bwMode="auto">
          <a:xfrm>
            <a:off x="2684463" y="5200650"/>
            <a:ext cx="42862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11" name="Line 7"/>
          <p:cNvSpPr>
            <a:spLocks noChangeShapeType="1"/>
          </p:cNvSpPr>
          <p:nvPr/>
        </p:nvSpPr>
        <p:spPr bwMode="auto">
          <a:xfrm>
            <a:off x="2684463" y="4760914"/>
            <a:ext cx="42862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12" name="Line 8"/>
          <p:cNvSpPr>
            <a:spLocks noChangeShapeType="1"/>
          </p:cNvSpPr>
          <p:nvPr/>
        </p:nvSpPr>
        <p:spPr bwMode="auto">
          <a:xfrm>
            <a:off x="2684463" y="4311650"/>
            <a:ext cx="42862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13" name="Line 9"/>
          <p:cNvSpPr>
            <a:spLocks noChangeShapeType="1"/>
          </p:cNvSpPr>
          <p:nvPr/>
        </p:nvSpPr>
        <p:spPr bwMode="auto">
          <a:xfrm>
            <a:off x="2684463" y="3871913"/>
            <a:ext cx="428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14" name="Line 10"/>
          <p:cNvSpPr>
            <a:spLocks noChangeShapeType="1"/>
          </p:cNvSpPr>
          <p:nvPr/>
        </p:nvSpPr>
        <p:spPr bwMode="auto">
          <a:xfrm>
            <a:off x="2684463" y="3432175"/>
            <a:ext cx="428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15" name="Line 11"/>
          <p:cNvSpPr>
            <a:spLocks noChangeShapeType="1"/>
          </p:cNvSpPr>
          <p:nvPr/>
        </p:nvSpPr>
        <p:spPr bwMode="auto">
          <a:xfrm>
            <a:off x="2684463" y="2982913"/>
            <a:ext cx="428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16" name="Line 12"/>
          <p:cNvSpPr>
            <a:spLocks noChangeShapeType="1"/>
          </p:cNvSpPr>
          <p:nvPr/>
        </p:nvSpPr>
        <p:spPr bwMode="auto">
          <a:xfrm>
            <a:off x="2684463" y="2543175"/>
            <a:ext cx="42862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17" name="Line 13"/>
          <p:cNvSpPr>
            <a:spLocks noChangeShapeType="1"/>
          </p:cNvSpPr>
          <p:nvPr/>
        </p:nvSpPr>
        <p:spPr bwMode="auto">
          <a:xfrm>
            <a:off x="2641601" y="5649914"/>
            <a:ext cx="85725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18" name="Line 14"/>
          <p:cNvSpPr>
            <a:spLocks noChangeShapeType="1"/>
          </p:cNvSpPr>
          <p:nvPr/>
        </p:nvSpPr>
        <p:spPr bwMode="auto">
          <a:xfrm>
            <a:off x="2641601" y="3432175"/>
            <a:ext cx="857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19" name="Line 15"/>
          <p:cNvSpPr>
            <a:spLocks noChangeShapeType="1"/>
          </p:cNvSpPr>
          <p:nvPr/>
        </p:nvSpPr>
        <p:spPr bwMode="auto">
          <a:xfrm flipV="1">
            <a:off x="2727325" y="2322513"/>
            <a:ext cx="1588" cy="3327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20" name="Line 16"/>
          <p:cNvSpPr>
            <a:spLocks noChangeShapeType="1"/>
          </p:cNvSpPr>
          <p:nvPr/>
        </p:nvSpPr>
        <p:spPr bwMode="auto">
          <a:xfrm>
            <a:off x="2727326" y="5649914"/>
            <a:ext cx="7250113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21" name="Line 17"/>
          <p:cNvSpPr>
            <a:spLocks noChangeShapeType="1"/>
          </p:cNvSpPr>
          <p:nvPr/>
        </p:nvSpPr>
        <p:spPr bwMode="auto">
          <a:xfrm flipV="1">
            <a:off x="3055939" y="3403601"/>
            <a:ext cx="1587" cy="6207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22" name="Line 18"/>
          <p:cNvSpPr>
            <a:spLocks noChangeShapeType="1"/>
          </p:cNvSpPr>
          <p:nvPr/>
        </p:nvSpPr>
        <p:spPr bwMode="auto">
          <a:xfrm flipV="1">
            <a:off x="5029200" y="3765550"/>
            <a:ext cx="20638" cy="6619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23" name="Line 19"/>
          <p:cNvSpPr>
            <a:spLocks noChangeShapeType="1"/>
          </p:cNvSpPr>
          <p:nvPr/>
        </p:nvSpPr>
        <p:spPr bwMode="auto">
          <a:xfrm flipV="1">
            <a:off x="6692901" y="2647951"/>
            <a:ext cx="3175" cy="13763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24" name="Line 20"/>
          <p:cNvSpPr>
            <a:spLocks noChangeShapeType="1"/>
          </p:cNvSpPr>
          <p:nvPr/>
        </p:nvSpPr>
        <p:spPr bwMode="auto">
          <a:xfrm flipV="1">
            <a:off x="8286750" y="2046289"/>
            <a:ext cx="1588" cy="17287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25" name="Rectangle 21"/>
          <p:cNvSpPr>
            <a:spLocks noChangeArrowheads="1"/>
          </p:cNvSpPr>
          <p:nvPr/>
        </p:nvSpPr>
        <p:spPr bwMode="auto">
          <a:xfrm>
            <a:off x="3008313" y="3981450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3526" name="Rectangle 22"/>
          <p:cNvSpPr>
            <a:spLocks noChangeArrowheads="1"/>
          </p:cNvSpPr>
          <p:nvPr/>
        </p:nvSpPr>
        <p:spPr bwMode="auto">
          <a:xfrm>
            <a:off x="4967288" y="4383088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3527" name="Rectangle 23"/>
          <p:cNvSpPr>
            <a:spLocks noChangeArrowheads="1"/>
          </p:cNvSpPr>
          <p:nvPr/>
        </p:nvSpPr>
        <p:spPr bwMode="auto">
          <a:xfrm>
            <a:off x="6632575" y="3981450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3528" name="Rectangle 24"/>
          <p:cNvSpPr>
            <a:spLocks noChangeArrowheads="1"/>
          </p:cNvSpPr>
          <p:nvPr/>
        </p:nvSpPr>
        <p:spPr bwMode="auto">
          <a:xfrm>
            <a:off x="8224838" y="3789363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60C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solidFill>
                <a:srgbClr val="60C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3529" name="Rectangle 25"/>
          <p:cNvSpPr>
            <a:spLocks noChangeArrowheads="1"/>
          </p:cNvSpPr>
          <p:nvPr/>
        </p:nvSpPr>
        <p:spPr bwMode="auto">
          <a:xfrm>
            <a:off x="3008313" y="3359150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3530" name="Rectangle 26"/>
          <p:cNvSpPr>
            <a:spLocks noChangeArrowheads="1"/>
          </p:cNvSpPr>
          <p:nvPr/>
        </p:nvSpPr>
        <p:spPr bwMode="auto">
          <a:xfrm>
            <a:off x="4967288" y="3708400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3531" name="Rectangle 27"/>
          <p:cNvSpPr>
            <a:spLocks noChangeArrowheads="1"/>
          </p:cNvSpPr>
          <p:nvPr/>
        </p:nvSpPr>
        <p:spPr bwMode="auto">
          <a:xfrm>
            <a:off x="6613525" y="2490788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3532" name="Rectangle 28"/>
          <p:cNvSpPr>
            <a:spLocks noChangeArrowheads="1"/>
          </p:cNvSpPr>
          <p:nvPr/>
        </p:nvSpPr>
        <p:spPr bwMode="auto">
          <a:xfrm>
            <a:off x="8224838" y="2003425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60C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solidFill>
                <a:srgbClr val="60C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3533" name="Rectangle 29"/>
          <p:cNvSpPr>
            <a:spLocks noChangeArrowheads="1"/>
          </p:cNvSpPr>
          <p:nvPr/>
        </p:nvSpPr>
        <p:spPr bwMode="auto">
          <a:xfrm>
            <a:off x="3008313" y="3694113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3534" name="Rectangle 30"/>
          <p:cNvSpPr>
            <a:spLocks noChangeArrowheads="1"/>
          </p:cNvSpPr>
          <p:nvPr/>
        </p:nvSpPr>
        <p:spPr bwMode="auto">
          <a:xfrm>
            <a:off x="4967288" y="4067175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3535" name="Rectangle 31"/>
          <p:cNvSpPr>
            <a:spLocks noChangeArrowheads="1"/>
          </p:cNvSpPr>
          <p:nvPr/>
        </p:nvSpPr>
        <p:spPr bwMode="auto">
          <a:xfrm>
            <a:off x="6613525" y="3292475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3536" name="Rectangle 32"/>
          <p:cNvSpPr>
            <a:spLocks noChangeArrowheads="1"/>
          </p:cNvSpPr>
          <p:nvPr/>
        </p:nvSpPr>
        <p:spPr bwMode="auto">
          <a:xfrm>
            <a:off x="8224838" y="3025775"/>
            <a:ext cx="849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60C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eltaSymbol" pitchFamily="18" charset="0"/>
              </a:rPr>
              <a:t>B</a:t>
            </a:r>
            <a:endParaRPr lang="en-US" sz="1800" b="1">
              <a:solidFill>
                <a:srgbClr val="60C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3537" name="Rectangle 33"/>
          <p:cNvSpPr>
            <a:spLocks noChangeArrowheads="1"/>
          </p:cNvSpPr>
          <p:nvPr/>
        </p:nvSpPr>
        <p:spPr bwMode="auto">
          <a:xfrm>
            <a:off x="2287588" y="5548314"/>
            <a:ext cx="142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533538" name="Rectangle 34"/>
          <p:cNvSpPr>
            <a:spLocks noChangeArrowheads="1"/>
          </p:cNvSpPr>
          <p:nvPr/>
        </p:nvSpPr>
        <p:spPr bwMode="auto">
          <a:xfrm>
            <a:off x="2287588" y="333057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533539" name="Rectangle 35"/>
          <p:cNvSpPr>
            <a:spLocks noChangeArrowheads="1"/>
          </p:cNvSpPr>
          <p:nvPr/>
        </p:nvSpPr>
        <p:spPr bwMode="auto">
          <a:xfrm>
            <a:off x="2173288" y="2203450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1.5</a:t>
            </a:r>
          </a:p>
        </p:txBody>
      </p:sp>
      <p:sp>
        <p:nvSpPr>
          <p:cNvPr id="533540" name="Rectangle 36"/>
          <p:cNvSpPr>
            <a:spLocks noChangeArrowheads="1"/>
          </p:cNvSpPr>
          <p:nvPr/>
        </p:nvSpPr>
        <p:spPr bwMode="auto">
          <a:xfrm>
            <a:off x="4032250" y="6180139"/>
            <a:ext cx="436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Baseline Femoral Neck BMD, by T-score</a:t>
            </a:r>
          </a:p>
        </p:txBody>
      </p:sp>
      <p:sp>
        <p:nvSpPr>
          <p:cNvPr id="533541" name="Line 37"/>
          <p:cNvSpPr>
            <a:spLocks noChangeShapeType="1"/>
          </p:cNvSpPr>
          <p:nvPr/>
        </p:nvSpPr>
        <p:spPr bwMode="auto">
          <a:xfrm>
            <a:off x="2627313" y="2312989"/>
            <a:ext cx="21590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42" name="Rectangle 38"/>
          <p:cNvSpPr>
            <a:spLocks noChangeArrowheads="1"/>
          </p:cNvSpPr>
          <p:nvPr/>
        </p:nvSpPr>
        <p:spPr bwMode="auto">
          <a:xfrm>
            <a:off x="2633664" y="5788026"/>
            <a:ext cx="867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Overall</a:t>
            </a:r>
          </a:p>
        </p:txBody>
      </p:sp>
      <p:sp>
        <p:nvSpPr>
          <p:cNvPr id="533543" name="Rectangle 39"/>
          <p:cNvSpPr>
            <a:spLocks noChangeArrowheads="1"/>
          </p:cNvSpPr>
          <p:nvPr/>
        </p:nvSpPr>
        <p:spPr bwMode="auto">
          <a:xfrm>
            <a:off x="4559301" y="5807075"/>
            <a:ext cx="879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&lt; -2.5</a:t>
            </a:r>
          </a:p>
        </p:txBody>
      </p:sp>
      <p:sp>
        <p:nvSpPr>
          <p:cNvPr id="533544" name="Rectangle 40"/>
          <p:cNvSpPr>
            <a:spLocks noChangeArrowheads="1"/>
          </p:cNvSpPr>
          <p:nvPr/>
        </p:nvSpPr>
        <p:spPr bwMode="auto">
          <a:xfrm>
            <a:off x="6075364" y="5865813"/>
            <a:ext cx="1603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-2.5 &lt; T &lt; -2.0</a:t>
            </a:r>
          </a:p>
        </p:txBody>
      </p:sp>
      <p:sp>
        <p:nvSpPr>
          <p:cNvPr id="533545" name="Rectangle 41"/>
          <p:cNvSpPr>
            <a:spLocks noChangeArrowheads="1"/>
          </p:cNvSpPr>
          <p:nvPr/>
        </p:nvSpPr>
        <p:spPr bwMode="auto">
          <a:xfrm>
            <a:off x="8172451" y="5824538"/>
            <a:ext cx="879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60C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&gt; -2.0</a:t>
            </a:r>
          </a:p>
        </p:txBody>
      </p:sp>
      <p:sp>
        <p:nvSpPr>
          <p:cNvPr id="533546" name="Rectangle 42"/>
          <p:cNvSpPr>
            <a:spLocks noChangeArrowheads="1"/>
          </p:cNvSpPr>
          <p:nvPr/>
        </p:nvSpPr>
        <p:spPr bwMode="auto">
          <a:xfrm>
            <a:off x="2981325" y="2659063"/>
            <a:ext cx="1009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RH=0.86</a:t>
            </a:r>
          </a:p>
        </p:txBody>
      </p:sp>
      <p:sp>
        <p:nvSpPr>
          <p:cNvPr id="533547" name="Rectangle 43"/>
          <p:cNvSpPr>
            <a:spLocks noChangeArrowheads="1"/>
          </p:cNvSpPr>
          <p:nvPr/>
        </p:nvSpPr>
        <p:spPr bwMode="auto">
          <a:xfrm>
            <a:off x="2763838" y="2970214"/>
            <a:ext cx="13930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(0.73 - 1.01)</a:t>
            </a:r>
          </a:p>
        </p:txBody>
      </p:sp>
      <p:sp>
        <p:nvSpPr>
          <p:cNvPr id="533548" name="Rectangle 44"/>
          <p:cNvSpPr>
            <a:spLocks noChangeArrowheads="1"/>
          </p:cNvSpPr>
          <p:nvPr/>
        </p:nvSpPr>
        <p:spPr bwMode="auto">
          <a:xfrm>
            <a:off x="4826000" y="4611688"/>
            <a:ext cx="1009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RH=0.64</a:t>
            </a:r>
          </a:p>
        </p:txBody>
      </p:sp>
      <p:sp>
        <p:nvSpPr>
          <p:cNvPr id="533549" name="Rectangle 45"/>
          <p:cNvSpPr>
            <a:spLocks noChangeArrowheads="1"/>
          </p:cNvSpPr>
          <p:nvPr/>
        </p:nvSpPr>
        <p:spPr bwMode="auto">
          <a:xfrm>
            <a:off x="4716463" y="4949826"/>
            <a:ext cx="13930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(0.50 - 0.82)</a:t>
            </a:r>
          </a:p>
        </p:txBody>
      </p:sp>
      <p:sp>
        <p:nvSpPr>
          <p:cNvPr id="533550" name="Rectangle 46"/>
          <p:cNvSpPr>
            <a:spLocks noChangeArrowheads="1"/>
          </p:cNvSpPr>
          <p:nvPr/>
        </p:nvSpPr>
        <p:spPr bwMode="auto">
          <a:xfrm>
            <a:off x="6356350" y="1879600"/>
            <a:ext cx="1009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RH=1.03</a:t>
            </a:r>
          </a:p>
        </p:txBody>
      </p:sp>
      <p:sp>
        <p:nvSpPr>
          <p:cNvPr id="533551" name="Rectangle 47"/>
          <p:cNvSpPr>
            <a:spLocks noChangeArrowheads="1"/>
          </p:cNvSpPr>
          <p:nvPr/>
        </p:nvSpPr>
        <p:spPr bwMode="auto">
          <a:xfrm>
            <a:off x="6111875" y="2322513"/>
            <a:ext cx="1379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(0.77 - 1.39)</a:t>
            </a:r>
          </a:p>
        </p:txBody>
      </p:sp>
      <p:sp>
        <p:nvSpPr>
          <p:cNvPr id="533552" name="Rectangle 48"/>
          <p:cNvSpPr>
            <a:spLocks noChangeArrowheads="1"/>
          </p:cNvSpPr>
          <p:nvPr/>
        </p:nvSpPr>
        <p:spPr bwMode="auto">
          <a:xfrm>
            <a:off x="7812088" y="1479550"/>
            <a:ext cx="1009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60C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RH=1.14</a:t>
            </a:r>
          </a:p>
        </p:txBody>
      </p:sp>
      <p:sp>
        <p:nvSpPr>
          <p:cNvPr id="533553" name="Rectangle 49"/>
          <p:cNvSpPr>
            <a:spLocks noChangeArrowheads="1"/>
          </p:cNvSpPr>
          <p:nvPr/>
        </p:nvSpPr>
        <p:spPr bwMode="auto">
          <a:xfrm>
            <a:off x="7623175" y="1755775"/>
            <a:ext cx="1449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60C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(0.82 - 1.60)</a:t>
            </a:r>
          </a:p>
        </p:txBody>
      </p:sp>
      <p:sp>
        <p:nvSpPr>
          <p:cNvPr id="533554" name="Line 50"/>
          <p:cNvSpPr>
            <a:spLocks noChangeShapeType="1"/>
          </p:cNvSpPr>
          <p:nvPr/>
        </p:nvSpPr>
        <p:spPr bwMode="auto">
          <a:xfrm>
            <a:off x="2971801" y="5659438"/>
            <a:ext cx="3175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55" name="Line 51"/>
          <p:cNvSpPr>
            <a:spLocks noChangeShapeType="1"/>
          </p:cNvSpPr>
          <p:nvPr/>
        </p:nvSpPr>
        <p:spPr bwMode="auto">
          <a:xfrm>
            <a:off x="4384675" y="5659438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56" name="Line 52"/>
          <p:cNvSpPr>
            <a:spLocks noChangeShapeType="1"/>
          </p:cNvSpPr>
          <p:nvPr/>
        </p:nvSpPr>
        <p:spPr bwMode="auto">
          <a:xfrm>
            <a:off x="5032376" y="5659438"/>
            <a:ext cx="3175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57" name="Line 53"/>
          <p:cNvSpPr>
            <a:spLocks noChangeShapeType="1"/>
          </p:cNvSpPr>
          <p:nvPr/>
        </p:nvSpPr>
        <p:spPr bwMode="auto">
          <a:xfrm>
            <a:off x="6159500" y="5688013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58" name="Line 54"/>
          <p:cNvSpPr>
            <a:spLocks noChangeShapeType="1"/>
          </p:cNvSpPr>
          <p:nvPr/>
        </p:nvSpPr>
        <p:spPr bwMode="auto">
          <a:xfrm>
            <a:off x="7486650" y="5688013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59" name="Line 55"/>
          <p:cNvSpPr>
            <a:spLocks noChangeShapeType="1"/>
          </p:cNvSpPr>
          <p:nvPr/>
        </p:nvSpPr>
        <p:spPr bwMode="auto">
          <a:xfrm>
            <a:off x="7729539" y="5659438"/>
            <a:ext cx="1587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60" name="Line 56"/>
          <p:cNvSpPr>
            <a:spLocks noChangeShapeType="1"/>
          </p:cNvSpPr>
          <p:nvPr/>
        </p:nvSpPr>
        <p:spPr bwMode="auto">
          <a:xfrm flipV="1">
            <a:off x="8997950" y="5659438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61" name="Line 57"/>
          <p:cNvSpPr>
            <a:spLocks noChangeShapeType="1"/>
          </p:cNvSpPr>
          <p:nvPr/>
        </p:nvSpPr>
        <p:spPr bwMode="auto">
          <a:xfrm flipV="1">
            <a:off x="9690100" y="5659438"/>
            <a:ext cx="1588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3562" name="Rectangle 58"/>
          <p:cNvSpPr>
            <a:spLocks noChangeArrowheads="1"/>
          </p:cNvSpPr>
          <p:nvPr/>
        </p:nvSpPr>
        <p:spPr bwMode="auto">
          <a:xfrm rot="16200000">
            <a:off x="714641" y="3444052"/>
            <a:ext cx="2079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600" b="1">
                <a:effectLst>
                  <a:outerShdw blurRad="38100" dist="38100" dir="2700000" algn="tl">
                    <a:srgbClr val="000000"/>
                  </a:outerShdw>
                </a:effectLst>
              </a:rPr>
              <a:t>Relative Risk</a:t>
            </a:r>
          </a:p>
        </p:txBody>
      </p:sp>
      <p:sp>
        <p:nvSpPr>
          <p:cNvPr id="533563" name="Text Box 59"/>
          <p:cNvSpPr txBox="1">
            <a:spLocks noChangeArrowheads="1"/>
          </p:cNvSpPr>
          <p:nvPr/>
        </p:nvSpPr>
        <p:spPr bwMode="auto">
          <a:xfrm>
            <a:off x="952501" y="6461126"/>
            <a:ext cx="85709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Cummings, Black et. al, JAMA, 1997</a:t>
            </a: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3564" name="Text Box 60"/>
          <p:cNvSpPr txBox="1">
            <a:spLocks noChangeArrowheads="1"/>
          </p:cNvSpPr>
          <p:nvPr/>
        </p:nvSpPr>
        <p:spPr bwMode="auto">
          <a:xfrm>
            <a:off x="6554788" y="3876675"/>
            <a:ext cx="48879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3565" name="Text Box 61"/>
          <p:cNvSpPr txBox="1">
            <a:spLocks noChangeArrowheads="1"/>
          </p:cNvSpPr>
          <p:nvPr/>
        </p:nvSpPr>
        <p:spPr bwMode="auto">
          <a:xfrm>
            <a:off x="7150100" y="4602163"/>
            <a:ext cx="3659188" cy="51911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Interaction p=.01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6" y="-76200"/>
            <a:ext cx="104012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9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6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What to Do With an </a:t>
            </a:r>
            <a:br>
              <a:rPr lang="en-US" smtClean="0"/>
            </a:br>
            <a:r>
              <a:rPr lang="en-US" smtClean="0"/>
              <a:t>Unexpected Subgroup Finding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5709" y="1203325"/>
            <a:ext cx="11425382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Is this a real finding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???</a:t>
            </a:r>
          </a:p>
          <a:p>
            <a:pPr>
              <a:tabLst>
                <a:tab pos="571500" algn="l"/>
              </a:tabLst>
              <a:defRPr/>
            </a:pPr>
            <a:endParaRPr lang="en-US" sz="28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tabLst>
                <a:tab pos="571500" algn="l"/>
              </a:tabLst>
              <a:defRPr/>
            </a:pPr>
            <a:r>
              <a:rPr lang="en-US" sz="2800" dirty="0"/>
              <a:t>Was it specified in protocol (with </a:t>
            </a:r>
            <a:r>
              <a:rPr lang="en-US" sz="2800" u="sng" dirty="0"/>
              <a:t>small</a:t>
            </a:r>
            <a:r>
              <a:rPr lang="en-US" sz="2800" dirty="0"/>
              <a:t> number of other analyses specified)?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2800" dirty="0"/>
              <a:t>Has this been previously observed?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sz="2400" dirty="0"/>
              <a:t>Increase prior probability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2800" dirty="0"/>
              <a:t>Ways to verify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/>
              <a:t>Most important:  </a:t>
            </a:r>
            <a:r>
              <a:rPr lang="en-US" i="1" dirty="0"/>
              <a:t>replication.</a:t>
            </a:r>
            <a:r>
              <a:rPr lang="en-US" dirty="0"/>
              <a:t>  Other trials, if possible and available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sz="2400" dirty="0" smtClean="0"/>
              <a:t>Look </a:t>
            </a:r>
            <a:r>
              <a:rPr lang="en-US" sz="2400" dirty="0"/>
              <a:t>at other similar subgrouping variables (BMD at hip, spine, radius)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sz="2400" dirty="0"/>
              <a:t>Examine for other similar endpoints (hip fractures, etc.)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sz="2400" dirty="0"/>
              <a:t>Consider biologic plausibility</a:t>
            </a:r>
          </a:p>
          <a:p>
            <a:pPr lvl="1">
              <a:tabLst>
                <a:tab pos="571500" algn="l"/>
              </a:tabLst>
              <a:defRPr/>
            </a:pPr>
            <a:endParaRPr lang="en-US" sz="2400" dirty="0"/>
          </a:p>
          <a:p>
            <a:pPr lvl="1">
              <a:tabLst>
                <a:tab pos="571500" algn="l"/>
              </a:tabLst>
              <a:defRPr/>
            </a:pPr>
            <a:endParaRPr lang="en-US" sz="2400" dirty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  <a:p>
            <a:pPr lvl="1"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20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9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Another alendronate </a:t>
            </a:r>
            <a:r>
              <a:rPr lang="en-US" sz="3200" dirty="0" smtClean="0"/>
              <a:t>trial: Fosamax </a:t>
            </a:r>
            <a:r>
              <a:rPr lang="en-US" sz="3200" dirty="0"/>
              <a:t>International Trial (FOSIT)</a:t>
            </a:r>
            <a:endParaRPr lang="en-US" dirty="0" smtClean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643" y="1712625"/>
            <a:ext cx="6909666" cy="4456112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90000"/>
              </a:spcBef>
              <a:defRPr/>
            </a:pPr>
            <a:r>
              <a:rPr lang="en-US" sz="2800" dirty="0"/>
              <a:t>1908 women, 34 countries</a:t>
            </a:r>
          </a:p>
          <a:p>
            <a:pPr>
              <a:lnSpc>
                <a:spcPct val="95000"/>
              </a:lnSpc>
              <a:spcBef>
                <a:spcPct val="90000"/>
              </a:spcBef>
              <a:defRPr/>
            </a:pPr>
            <a:r>
              <a:rPr lang="en-US" sz="2800" dirty="0"/>
              <a:t>Alendronate vs. placebo</a:t>
            </a:r>
          </a:p>
          <a:p>
            <a:pPr>
              <a:lnSpc>
                <a:spcPct val="95000"/>
              </a:lnSpc>
              <a:spcBef>
                <a:spcPct val="90000"/>
              </a:spcBef>
              <a:defRPr/>
            </a:pPr>
            <a:r>
              <a:rPr lang="en-US" sz="2800" dirty="0"/>
              <a:t>47% reduction in all clinical fractures (p&lt;.05</a:t>
            </a:r>
            <a:r>
              <a:rPr lang="en-US" sz="2800" dirty="0" smtClean="0"/>
              <a:t>)</a:t>
            </a:r>
          </a:p>
          <a:p>
            <a:pPr>
              <a:lnSpc>
                <a:spcPct val="95000"/>
              </a:lnSpc>
              <a:spcBef>
                <a:spcPct val="90000"/>
              </a:spcBef>
              <a:defRPr/>
            </a:pPr>
            <a:endParaRPr lang="en-US" dirty="0"/>
          </a:p>
          <a:p>
            <a:pPr marL="0" indent="0">
              <a:lnSpc>
                <a:spcPct val="95000"/>
              </a:lnSpc>
              <a:spcBef>
                <a:spcPct val="90000"/>
              </a:spcBef>
              <a:buNone/>
              <a:defRPr/>
            </a:pPr>
            <a:r>
              <a:rPr lang="en-US" sz="2000" i="1" dirty="0" smtClean="0"/>
              <a:t>Pols, </a:t>
            </a:r>
            <a:r>
              <a:rPr lang="en-US" sz="2000" i="1" dirty="0" err="1" smtClean="0"/>
              <a:t>Osteo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Int</a:t>
            </a:r>
            <a:r>
              <a:rPr lang="en-US" sz="2000" i="1" dirty="0" smtClean="0"/>
              <a:t>, 1999</a:t>
            </a:r>
          </a:p>
        </p:txBody>
      </p:sp>
    </p:spTree>
    <p:extLst>
      <p:ext uri="{BB962C8B-B14F-4D97-AF65-F5344CB8AC3E}">
        <p14:creationId xmlns:p14="http://schemas.microsoft.com/office/powerpoint/2010/main" val="8660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836" y="-2677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166" y="1690688"/>
            <a:ext cx="6324166" cy="42161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2473" y="3897746"/>
            <a:ext cx="4322618" cy="387927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03636" y="1690688"/>
            <a:ext cx="6449978" cy="4302506"/>
            <a:chOff x="6096000" y="1647490"/>
            <a:chExt cx="6449978" cy="43025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1647490"/>
              <a:ext cx="6449978" cy="430250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026399" y="3897746"/>
              <a:ext cx="1293091" cy="1071418"/>
            </a:xfrm>
            <a:prstGeom prst="rect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679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068"/>
            <a:ext cx="5320741" cy="205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0713"/>
            <a:ext cx="1162455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VITAL Trial (Omega-3 FAs and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Vit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D on Ca and CHD)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NEJM 2019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69" y="343419"/>
            <a:ext cx="7616756" cy="8383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26085" y="1099226"/>
            <a:ext cx="6770451" cy="37937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06264" y="343419"/>
            <a:ext cx="625812" cy="6670224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6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64836" y="314036"/>
            <a:ext cx="1106978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BMD Interaction of alendronate non-spine fracture</a:t>
            </a:r>
          </a:p>
        </p:txBody>
      </p:sp>
      <p:sp>
        <p:nvSpPr>
          <p:cNvPr id="3317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45545" y="1207654"/>
            <a:ext cx="6754091" cy="48577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tabLst>
                <a:tab pos="739775" algn="l"/>
              </a:tabLst>
              <a:defRPr/>
            </a:pPr>
            <a:endParaRPr lang="en-US" dirty="0" smtClean="0"/>
          </a:p>
          <a:p>
            <a:pPr>
              <a:lnSpc>
                <a:spcPct val="100000"/>
              </a:lnSpc>
              <a:tabLst>
                <a:tab pos="739775" algn="l"/>
              </a:tabLst>
              <a:defRPr/>
            </a:pPr>
            <a:r>
              <a:rPr lang="en-US" sz="2800" dirty="0"/>
              <a:t>Also seen in FIT study for other endpoint (hip fractures</a:t>
            </a:r>
            <a:r>
              <a:rPr lang="en-US" sz="2800" dirty="0" smtClean="0"/>
              <a:t>) and for other BMD sites</a:t>
            </a:r>
          </a:p>
          <a:p>
            <a:pPr marL="0" indent="0">
              <a:lnSpc>
                <a:spcPct val="100000"/>
              </a:lnSpc>
              <a:buNone/>
              <a:tabLst>
                <a:tab pos="739775" algn="l"/>
              </a:tabLst>
              <a:defRPr/>
            </a:pPr>
            <a:r>
              <a:rPr lang="en-US" sz="2800" dirty="0" smtClean="0"/>
              <a:t> </a:t>
            </a:r>
            <a:endParaRPr lang="en-US" sz="2800" dirty="0"/>
          </a:p>
          <a:p>
            <a:pPr>
              <a:lnSpc>
                <a:spcPct val="100000"/>
              </a:lnSpc>
              <a:tabLst>
                <a:tab pos="739775" algn="l"/>
              </a:tabLst>
              <a:defRPr/>
            </a:pPr>
            <a:r>
              <a:rPr lang="en-US" sz="2800" dirty="0"/>
              <a:t>Seen in some (but not all) other osteoporosis studies </a:t>
            </a:r>
          </a:p>
          <a:p>
            <a:pPr>
              <a:lnSpc>
                <a:spcPct val="100000"/>
              </a:lnSpc>
              <a:buNone/>
              <a:tabLst>
                <a:tab pos="739775" algn="l"/>
              </a:tabLst>
              <a:defRPr/>
            </a:pPr>
            <a:r>
              <a:rPr lang="en-US" sz="2800" dirty="0"/>
              <a:t>	- </a:t>
            </a:r>
            <a:r>
              <a:rPr lang="en-US" sz="2800" dirty="0" err="1"/>
              <a:t>Ibandronate</a:t>
            </a:r>
            <a:r>
              <a:rPr lang="en-US" sz="2800" dirty="0"/>
              <a:t> (</a:t>
            </a:r>
            <a:r>
              <a:rPr lang="en-US" sz="2800" dirty="0" err="1"/>
              <a:t>bisphosphonate</a:t>
            </a:r>
            <a:r>
              <a:rPr lang="en-US" sz="2800" dirty="0"/>
              <a:t>):  2001</a:t>
            </a:r>
          </a:p>
          <a:p>
            <a:pPr>
              <a:lnSpc>
                <a:spcPct val="100000"/>
              </a:lnSpc>
              <a:buNone/>
              <a:tabLst>
                <a:tab pos="739775" algn="l"/>
              </a:tabLst>
              <a:defRPr/>
            </a:pPr>
            <a:r>
              <a:rPr lang="en-US" sz="2800" dirty="0"/>
              <a:t>	- </a:t>
            </a:r>
            <a:r>
              <a:rPr lang="en-US" sz="2800" dirty="0" err="1"/>
              <a:t>Risedronate</a:t>
            </a:r>
            <a:r>
              <a:rPr lang="en-US" sz="2800" dirty="0"/>
              <a:t> (</a:t>
            </a:r>
            <a:r>
              <a:rPr lang="en-US" sz="2800" dirty="0" err="1"/>
              <a:t>bisphosphonate</a:t>
            </a:r>
            <a:r>
              <a:rPr lang="en-US" sz="2800" dirty="0"/>
              <a:t>): 1999 and 2002</a:t>
            </a:r>
          </a:p>
          <a:p>
            <a:pPr>
              <a:lnSpc>
                <a:spcPct val="100000"/>
              </a:lnSpc>
              <a:buNone/>
              <a:tabLst>
                <a:tab pos="739775" algn="l"/>
              </a:tabLst>
              <a:defRPr/>
            </a:pPr>
            <a:r>
              <a:rPr lang="en-US" sz="2800" dirty="0"/>
              <a:t>	- PTH(1-84) (anabolic agent):  2007</a:t>
            </a:r>
          </a:p>
          <a:p>
            <a:pPr>
              <a:lnSpc>
                <a:spcPct val="100000"/>
              </a:lnSpc>
              <a:buNone/>
              <a:tabLst>
                <a:tab pos="739775" algn="l"/>
              </a:tabLst>
              <a:defRPr/>
            </a:pPr>
            <a:r>
              <a:rPr lang="en-US" sz="2800" dirty="0"/>
              <a:t>	- </a:t>
            </a:r>
            <a:r>
              <a:rPr lang="en-US" sz="2800" dirty="0" err="1"/>
              <a:t>Denosumab</a:t>
            </a:r>
            <a:r>
              <a:rPr lang="en-US" sz="2800" dirty="0"/>
              <a:t> (anti-rank):  </a:t>
            </a:r>
            <a:r>
              <a:rPr lang="en-US" sz="2800" dirty="0" smtClean="0"/>
              <a:t>2010</a:t>
            </a:r>
          </a:p>
          <a:p>
            <a:pPr>
              <a:lnSpc>
                <a:spcPct val="100000"/>
              </a:lnSpc>
              <a:buNone/>
              <a:tabLst>
                <a:tab pos="739775" algn="l"/>
              </a:tabLst>
              <a:defRPr/>
            </a:pPr>
            <a:endParaRPr lang="en-US" sz="2800" dirty="0"/>
          </a:p>
          <a:p>
            <a:pPr>
              <a:lnSpc>
                <a:spcPct val="100000"/>
              </a:lnSpc>
              <a:tabLst>
                <a:tab pos="739775" algn="l"/>
              </a:tabLst>
              <a:defRPr/>
            </a:pPr>
            <a:r>
              <a:rPr lang="en-US" sz="2800" dirty="0"/>
              <a:t>Conclusion:  More credibility</a:t>
            </a:r>
          </a:p>
          <a:p>
            <a:pPr>
              <a:lnSpc>
                <a:spcPct val="100000"/>
              </a:lnSpc>
              <a:buNone/>
              <a:tabLst>
                <a:tab pos="739775" algn="l"/>
              </a:tabLst>
              <a:defRPr/>
            </a:pPr>
            <a:endParaRPr lang="en-US" sz="2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0835" y="1300018"/>
            <a:ext cx="4775200" cy="48577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71500" algn="l"/>
              </a:tabLst>
              <a:defRPr/>
            </a:pPr>
            <a:r>
              <a:rPr lang="en-US" dirty="0" smtClean="0"/>
              <a:t>Ways to verify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/>
              <a:t>Most important:  </a:t>
            </a:r>
            <a:r>
              <a:rPr lang="en-US" i="1" dirty="0" smtClean="0"/>
              <a:t>replication.</a:t>
            </a:r>
            <a:r>
              <a:rPr lang="en-US" dirty="0" smtClean="0"/>
              <a:t>  Other trials, if possible and available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/>
              <a:t>Look at other similar subgrouping variables (BMD at hip, spine, radius)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/>
              <a:t>Examine for other similar endpoints (hip fractures, etc.)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dirty="0" smtClean="0"/>
              <a:t>Consider biologic plausibility</a:t>
            </a:r>
          </a:p>
          <a:p>
            <a:pPr lvl="1">
              <a:tabLst>
                <a:tab pos="571500" algn="l"/>
              </a:tabLst>
              <a:defRPr/>
            </a:pPr>
            <a:endParaRPr lang="en-US" dirty="0" smtClean="0"/>
          </a:p>
          <a:p>
            <a:pPr lvl="1"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  <a:p>
            <a:pPr lvl="1"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664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65201" y="0"/>
            <a:ext cx="68802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Subgroup Analysis During </a:t>
            </a:r>
            <a:br>
              <a:rPr lang="en-US" dirty="0" smtClean="0"/>
            </a:br>
            <a:r>
              <a:rPr lang="en-US" dirty="0" smtClean="0"/>
              <a:t>HERS for DSMB</a:t>
            </a:r>
          </a:p>
        </p:txBody>
      </p:sp>
      <p:sp>
        <p:nvSpPr>
          <p:cNvPr id="3297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52500" y="2330451"/>
            <a:ext cx="10287000" cy="3018297"/>
          </a:xfrm>
        </p:spPr>
        <p:txBody>
          <a:bodyPr>
            <a:normAutofit lnSpcReduction="10000"/>
          </a:bodyPr>
          <a:lstStyle/>
          <a:p>
            <a:pPr>
              <a:tabLst>
                <a:tab pos="571500" algn="l"/>
              </a:tabLst>
              <a:defRPr/>
            </a:pPr>
            <a:r>
              <a:rPr lang="en-US" sz="2800" dirty="0"/>
              <a:t>Look at impact of HRT </a:t>
            </a:r>
            <a:r>
              <a:rPr lang="en-US" sz="2800" dirty="0" smtClean="0"/>
              <a:t>on new </a:t>
            </a:r>
            <a:r>
              <a:rPr lang="en-US" sz="2800" dirty="0"/>
              <a:t>CHD </a:t>
            </a:r>
            <a:r>
              <a:rPr lang="en-US" sz="2800" dirty="0" smtClean="0"/>
              <a:t>in women with existing CHD (expected </a:t>
            </a:r>
            <a:r>
              <a:rPr lang="en-US" sz="2800" dirty="0"/>
              <a:t>large </a:t>
            </a:r>
            <a:r>
              <a:rPr lang="en-US" sz="2800" dirty="0" smtClean="0"/>
              <a:t>reduction based on observational study)</a:t>
            </a:r>
            <a:endParaRPr lang="en-US" sz="2800" dirty="0"/>
          </a:p>
          <a:p>
            <a:pPr>
              <a:tabLst>
                <a:tab pos="571500" algn="l"/>
              </a:tabLst>
              <a:defRPr/>
            </a:pPr>
            <a:r>
              <a:rPr lang="en-US" sz="2800" dirty="0" smtClean="0"/>
              <a:t>Early results showed that HRT increased CHD risk (YIKES!!!)</a:t>
            </a:r>
            <a:endParaRPr lang="en-US" sz="2800" dirty="0"/>
          </a:p>
          <a:p>
            <a:pPr>
              <a:tabLst>
                <a:tab pos="571500" algn="l"/>
              </a:tabLst>
              <a:defRPr/>
            </a:pPr>
            <a:r>
              <a:rPr lang="en-US" sz="2800" dirty="0"/>
              <a:t>Is there subgroup with significant harm? Might want to discontinue that subgroup.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2800" dirty="0"/>
              <a:t>Look at relative hazard (RH) within subgroups defined by baseline variable.  For DSMB during study…</a:t>
            </a:r>
          </a:p>
          <a:p>
            <a:pPr>
              <a:tabLst>
                <a:tab pos="571500" algn="l"/>
              </a:tabLst>
              <a:defRPr/>
            </a:pPr>
            <a:endParaRPr lang="en-US" sz="2800" dirty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</p:txBody>
      </p:sp>
      <p:pic>
        <p:nvPicPr>
          <p:cNvPr id="126980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1" y="1"/>
            <a:ext cx="3071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age result for tearing your hair o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tearing your hair ou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469" y="4819650"/>
            <a:ext cx="2238375" cy="2038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048" y="5119281"/>
            <a:ext cx="1345153" cy="161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6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555" y="12823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Subgroup analysis for DSMB during HERS:</a:t>
            </a:r>
            <a:br>
              <a:rPr lang="en-US" dirty="0" smtClean="0"/>
            </a:br>
            <a:r>
              <a:rPr lang="en-US" dirty="0" smtClean="0"/>
              <a:t>Alter </a:t>
            </a:r>
            <a:r>
              <a:rPr lang="en-US" dirty="0" smtClean="0"/>
              <a:t>trial due to HARM for CHD????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036639"/>
            <a:ext cx="10287000" cy="5233987"/>
          </a:xfrm>
        </p:spPr>
        <p:txBody>
          <a:bodyPr/>
          <a:lstStyle/>
          <a:p>
            <a:pPr algn="ctr">
              <a:tabLst>
                <a:tab pos="571500" algn="l"/>
              </a:tabLst>
              <a:defRPr/>
            </a:pPr>
            <a:endParaRPr lang="en-US" sz="1200" dirty="0">
              <a:latin typeface="Courier New" pitchFamily="49" charset="0"/>
            </a:endParaRPr>
          </a:p>
          <a:p>
            <a:pPr>
              <a:tabLst>
                <a:tab pos="571500" algn="l"/>
              </a:tabLst>
              <a:defRPr/>
            </a:pPr>
            <a:r>
              <a:rPr lang="en-US" sz="1200" dirty="0">
                <a:latin typeface="Courier New" pitchFamily="49" charset="0"/>
              </a:rPr>
              <a:t>                                                </a:t>
            </a:r>
            <a:endParaRPr lang="en-US" sz="1400" dirty="0">
              <a:latin typeface="Courier New" pitchFamily="49" charset="0"/>
            </a:endParaRPr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1400" dirty="0">
                <a:latin typeface="Courier New" pitchFamily="49" charset="0"/>
              </a:rPr>
              <a:t>                                                    </a:t>
            </a:r>
            <a:r>
              <a:rPr lang="en-US" sz="1400" u="sng" dirty="0">
                <a:latin typeface="Courier New" pitchFamily="49" charset="0"/>
              </a:rPr>
              <a:t>Relative hazard (E vs. placebo)</a:t>
            </a:r>
            <a:endParaRPr lang="en-US" sz="1400" dirty="0">
              <a:latin typeface="Courier New" pitchFamily="49" charset="0"/>
            </a:endParaRPr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1400" dirty="0">
                <a:latin typeface="Courier New" pitchFamily="49" charset="0"/>
              </a:rPr>
              <a:t>						      Subgroup      Within       Among</a:t>
            </a:r>
            <a:endParaRPr lang="en-US" sz="1400" u="sng" dirty="0">
              <a:latin typeface="Courier New" pitchFamily="49" charset="0"/>
            </a:endParaRPr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1400" u="sng" dirty="0">
                <a:latin typeface="Courier New" pitchFamily="49" charset="0"/>
              </a:rPr>
              <a:t>     Subgroup                              N (%)      Subgroup     Others          p (</a:t>
            </a:r>
            <a:r>
              <a:rPr lang="en-US" sz="1400" u="sng" dirty="0" err="1">
                <a:latin typeface="Courier New" pitchFamily="49" charset="0"/>
              </a:rPr>
              <a:t>intrac</a:t>
            </a:r>
            <a:r>
              <a:rPr lang="en-US" sz="1400" u="sng" dirty="0">
                <a:latin typeface="Courier New" pitchFamily="49" charset="0"/>
              </a:rPr>
              <a:t>)*</a:t>
            </a:r>
            <a:endParaRPr lang="en-US" sz="1400" dirty="0">
              <a:latin typeface="Courier New" pitchFamily="49" charset="0"/>
            </a:endParaRPr>
          </a:p>
          <a:p>
            <a:pPr>
              <a:buNone/>
              <a:tabLst>
                <a:tab pos="571500" algn="l"/>
              </a:tabLst>
              <a:defRPr/>
            </a:pPr>
            <a:endParaRPr lang="en-US" sz="1200" dirty="0">
              <a:latin typeface="Courier New" pitchFamily="49" charset="0"/>
            </a:endParaRPr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1600" dirty="0">
                <a:latin typeface="Courier New" pitchFamily="49" charset="0"/>
              </a:rPr>
              <a:t> history of smoking                1712 (62)   1.01       3.39	    .01 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1600" dirty="0">
                <a:latin typeface="Courier New" pitchFamily="49" charset="0"/>
              </a:rPr>
              <a:t> current smoker                     360 (13)   0.55       1.92         .03 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1600" dirty="0">
                <a:latin typeface="Courier New" pitchFamily="49" charset="0"/>
              </a:rPr>
              <a:t> digitalis use                      275 (10)   4.98       1.26         .04 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1600" dirty="0">
                <a:latin typeface="Courier New" pitchFamily="49" charset="0"/>
              </a:rPr>
              <a:t> &gt;= 3 live births                  1616 (58)   1.09       2.72         .04 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1600" dirty="0">
                <a:latin typeface="Courier New" pitchFamily="49" charset="0"/>
              </a:rPr>
              <a:t> lives alone                        775 (28)   2.97       1.14         .05 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1600" dirty="0">
                <a:latin typeface="Courier New" pitchFamily="49" charset="0"/>
              </a:rPr>
              <a:t> prior mi by chart review          1409 (51)   2.14       0.93         .05 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1600" dirty="0">
                <a:latin typeface="Courier New" pitchFamily="49" charset="0"/>
              </a:rPr>
              <a:t> beta-blocker use                   899 (33)   2.89       1.15         .06 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1600" dirty="0">
                <a:latin typeface="Courier New" pitchFamily="49" charset="0"/>
              </a:rPr>
              <a:t> age &gt;= 70 at randomization        1019 (37)   2.65       1.14         .06</a:t>
            </a:r>
            <a:r>
              <a:rPr lang="en-US" dirty="0" smtClean="0">
                <a:latin typeface="Courier New" pitchFamily="49" charset="0"/>
              </a:rPr>
              <a:t> 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1800" dirty="0">
                <a:latin typeface="Courier New" pitchFamily="49" charset="0"/>
              </a:rPr>
              <a:t>*Statistical significance of interaction</a:t>
            </a:r>
            <a:endParaRPr lang="en-US" dirty="0" smtClean="0"/>
          </a:p>
          <a:p>
            <a:pPr lvl="1"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</p:txBody>
      </p:sp>
      <p:sp>
        <p:nvSpPr>
          <p:cNvPr id="313348" name="Line 4"/>
          <p:cNvSpPr>
            <a:spLocks noChangeShapeType="1"/>
          </p:cNvSpPr>
          <p:nvPr/>
        </p:nvSpPr>
        <p:spPr bwMode="auto">
          <a:xfrm>
            <a:off x="6494463" y="2120900"/>
            <a:ext cx="0" cy="4489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4" y="490538"/>
            <a:ext cx="1272163" cy="164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3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490538"/>
            <a:ext cx="15176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51" name="Text Box 7"/>
          <p:cNvSpPr txBox="1">
            <a:spLocks noChangeArrowheads="1"/>
          </p:cNvSpPr>
          <p:nvPr/>
        </p:nvSpPr>
        <p:spPr bwMode="auto">
          <a:xfrm>
            <a:off x="128588" y="1275007"/>
            <a:ext cx="1413885" cy="70788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/>
              <a:t>Dave </a:t>
            </a:r>
            <a:r>
              <a:rPr lang="en-US" sz="2000" dirty="0" err="1"/>
              <a:t>Demets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952501" y="5283201"/>
            <a:ext cx="9928225" cy="493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079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Lots of subgroups were analyzed in HERS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1412875"/>
            <a:ext cx="10287000" cy="485775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history of smoking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     1712 (62)   1.01    3.39  0.30   .01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current smoker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          360 (13)   0.55    1.92  0.29   .03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digitalis use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           275 (10)   4.98    1.26  3.96   .04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&gt;= 3 live births                        1616 (58)   1.09    2.72  0.40   .04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lives alone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             775 (28)   2.97    1.14  2.60   .05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prior mi by chart review (</a:t>
            </a:r>
            <a:r>
              <a:rPr lang="en-US" sz="800" dirty="0" err="1">
                <a:latin typeface="Courier New" pitchFamily="49" charset="0"/>
              </a:rPr>
              <a:t>cr</a:t>
            </a:r>
            <a:r>
              <a:rPr lang="en-US" sz="800" dirty="0">
                <a:latin typeface="Courier New" pitchFamily="49" charset="0"/>
              </a:rPr>
              <a:t>)           1409 (51)   2.14    0.93  2.30   .05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beta-blocker use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        899 (33)   2.89    1.15  2.51   .06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age &gt;= 70 at randomization              1019 (37)   2.65    1.14  2.32   .06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prior mi in most distant </a:t>
            </a:r>
            <a:r>
              <a:rPr lang="en-US" sz="800" dirty="0" err="1">
                <a:latin typeface="Courier New" pitchFamily="49" charset="0"/>
              </a:rPr>
              <a:t>tertile</a:t>
            </a:r>
            <a:r>
              <a:rPr lang="en-US" sz="800" dirty="0">
                <a:latin typeface="Courier New" pitchFamily="49" charset="0"/>
              </a:rPr>
              <a:t>         447 (16)   2.64    0.93  2.82   .07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walk 10m or in exercise program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1770 (64)   2.35    1.11  2.12   .08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prior </a:t>
            </a:r>
            <a:r>
              <a:rPr lang="en-US" sz="800" dirty="0" err="1">
                <a:latin typeface="Courier New" pitchFamily="49" charset="0"/>
              </a:rPr>
              <a:t>ptca</a:t>
            </a:r>
            <a:r>
              <a:rPr lang="en-US" sz="800" dirty="0">
                <a:latin typeface="Courier New" pitchFamily="49" charset="0"/>
              </a:rPr>
              <a:t> by chart review (</a:t>
            </a:r>
            <a:r>
              <a:rPr lang="en-US" sz="800" dirty="0" err="1">
                <a:latin typeface="Courier New" pitchFamily="49" charset="0"/>
              </a:rPr>
              <a:t>cr</a:t>
            </a:r>
            <a:r>
              <a:rPr lang="en-US" sz="800" dirty="0">
                <a:latin typeface="Courier New" pitchFamily="49" charset="0"/>
              </a:rPr>
              <a:t>)         1189 (43)   0.92    1.98  0.46   .08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prior mi within 2 years                  420 (15)   3.20    1.28  2.50   .11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</a:t>
            </a:r>
            <a:r>
              <a:rPr lang="en-US" sz="800" dirty="0" err="1">
                <a:latin typeface="Courier New" pitchFamily="49" charset="0"/>
              </a:rPr>
              <a:t>tg</a:t>
            </a:r>
            <a:r>
              <a:rPr lang="en-US" sz="800" dirty="0">
                <a:latin typeface="Courier New" pitchFamily="49" charset="0"/>
              </a:rPr>
              <a:t> &gt; median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            1377 (50)   2.02    1.05  1.93   .12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rales in the lungs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       80 ( 3)   0.43    1.65  0.26   .13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digitalis or ace-inhibitor use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653 (24)   2.33    1.24  1.88   .16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previous </a:t>
            </a:r>
            <a:r>
              <a:rPr lang="en-US" sz="800" dirty="0" err="1">
                <a:latin typeface="Courier New" pitchFamily="49" charset="0"/>
              </a:rPr>
              <a:t>ert</a:t>
            </a:r>
            <a:r>
              <a:rPr lang="en-US" sz="800" dirty="0">
                <a:latin typeface="Courier New" pitchFamily="49" charset="0"/>
              </a:rPr>
              <a:t> for &gt;= 12 months            302 (11)   4.19    1.41  2.98   .18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serious medical conditions              1028 (37)   1.05    1.81  0.58   .21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age &gt;= 53 at </a:t>
            </a:r>
            <a:r>
              <a:rPr lang="en-US" sz="800" dirty="0" err="1">
                <a:latin typeface="Courier New" pitchFamily="49" charset="0"/>
              </a:rPr>
              <a:t>lmp</a:t>
            </a:r>
            <a:r>
              <a:rPr lang="en-US" sz="800" dirty="0">
                <a:latin typeface="Courier New" pitchFamily="49" charset="0"/>
              </a:rPr>
              <a:t>                         578 (21)   3.19    1.38  2.31   .23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</a:t>
            </a:r>
            <a:r>
              <a:rPr lang="en-US" sz="800" dirty="0" err="1">
                <a:latin typeface="Courier New" pitchFamily="49" charset="0"/>
              </a:rPr>
              <a:t>hdl</a:t>
            </a:r>
            <a:r>
              <a:rPr lang="en-US" sz="800" dirty="0">
                <a:latin typeface="Courier New" pitchFamily="49" charset="0"/>
              </a:rPr>
              <a:t> &gt; median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           1315 (48)   1.18    1.95  0.61   .24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</a:t>
            </a:r>
            <a:r>
              <a:rPr lang="en-US" sz="800" dirty="0" err="1">
                <a:latin typeface="Courier New" pitchFamily="49" charset="0"/>
              </a:rPr>
              <a:t>lp</a:t>
            </a:r>
            <a:r>
              <a:rPr lang="en-US" sz="800" dirty="0">
                <a:latin typeface="Courier New" pitchFamily="49" charset="0"/>
              </a:rPr>
              <a:t>(a) &gt; median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         1378 (50)   1.26    2.08  0.60   .25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use of non-statin </a:t>
            </a:r>
            <a:r>
              <a:rPr lang="en-US" sz="800" dirty="0" err="1">
                <a:latin typeface="Courier New" pitchFamily="49" charset="0"/>
              </a:rPr>
              <a:t>llm</a:t>
            </a:r>
            <a:r>
              <a:rPr lang="en-US" sz="800" dirty="0">
                <a:latin typeface="Courier New" pitchFamily="49" charset="0"/>
              </a:rPr>
              <a:t>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   420 (15)   0.89    1.69  0.52   .25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married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                1588 (57)   1.26    1.98  0.64   .29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</a:t>
            </a:r>
            <a:r>
              <a:rPr lang="en-US" sz="800" dirty="0" err="1">
                <a:latin typeface="Courier New" pitchFamily="49" charset="0"/>
              </a:rPr>
              <a:t>lvef</a:t>
            </a:r>
            <a:r>
              <a:rPr lang="en-US" sz="800" dirty="0">
                <a:latin typeface="Courier New" pitchFamily="49" charset="0"/>
              </a:rPr>
              <a:t> &lt;= 40%                              178 ( 6)   2.16    1.01  2.13   .31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prior mi within 4 years                  765 (28)   2.07    1.32  1.57   .32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previous </a:t>
            </a:r>
            <a:r>
              <a:rPr lang="en-US" sz="800" dirty="0" err="1">
                <a:latin typeface="Courier New" pitchFamily="49" charset="0"/>
              </a:rPr>
              <a:t>ert</a:t>
            </a:r>
            <a:r>
              <a:rPr lang="en-US" sz="800" dirty="0">
                <a:latin typeface="Courier New" pitchFamily="49" charset="0"/>
              </a:rPr>
              <a:t> use for &gt;= 1 year           327 (12)   2.86    1.41  2.03   .32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prior mi within 1 year                   194 ( 7)   2.88    1.43  2.02   .33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chest pain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              982 (36)   1.25    1.88  0.67   .33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</a:t>
            </a:r>
            <a:r>
              <a:rPr lang="en-US" sz="800" dirty="0" err="1">
                <a:latin typeface="Courier New" pitchFamily="49" charset="0"/>
              </a:rPr>
              <a:t>dbp</a:t>
            </a:r>
            <a:r>
              <a:rPr lang="en-US" sz="800" dirty="0">
                <a:latin typeface="Courier New" pitchFamily="49" charset="0"/>
              </a:rPr>
              <a:t> &gt;= 90 </a:t>
            </a:r>
            <a:r>
              <a:rPr lang="en-US" sz="800" dirty="0" err="1">
                <a:latin typeface="Courier New" pitchFamily="49" charset="0"/>
              </a:rPr>
              <a:t>mmhg</a:t>
            </a:r>
            <a:r>
              <a:rPr lang="en-US" sz="800" dirty="0">
                <a:latin typeface="Courier New" pitchFamily="49" charset="0"/>
              </a:rPr>
              <a:t>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          149 ( 5)   0.91    1.62  0.56   .35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prior </a:t>
            </a:r>
            <a:r>
              <a:rPr lang="en-US" sz="800" dirty="0" err="1">
                <a:latin typeface="Courier New" pitchFamily="49" charset="0"/>
              </a:rPr>
              <a:t>ptca</a:t>
            </a:r>
            <a:r>
              <a:rPr lang="en-US" sz="800" dirty="0">
                <a:latin typeface="Courier New" pitchFamily="49" charset="0"/>
              </a:rPr>
              <a:t> within 1 year                 206 ( 7)   3.94    1.46  2.71   .38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prior mi within 3 years                  612 (22)   2.05    1.37  1.50   .40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prior </a:t>
            </a:r>
            <a:r>
              <a:rPr lang="en-US" sz="800" dirty="0" err="1">
                <a:latin typeface="Courier New" pitchFamily="49" charset="0"/>
              </a:rPr>
              <a:t>ptca</a:t>
            </a:r>
            <a:r>
              <a:rPr lang="en-US" sz="800" dirty="0">
                <a:latin typeface="Courier New" pitchFamily="49" charset="0"/>
              </a:rPr>
              <a:t> within 4 years                838 (30)   1.15    1.70  0.68   .40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use of any </a:t>
            </a:r>
            <a:r>
              <a:rPr lang="en-US" sz="800" dirty="0" err="1">
                <a:latin typeface="Courier New" pitchFamily="49" charset="0"/>
              </a:rPr>
              <a:t>llm</a:t>
            </a:r>
            <a:r>
              <a:rPr lang="en-US" sz="800" dirty="0">
                <a:latin typeface="Courier New" pitchFamily="49" charset="0"/>
              </a:rPr>
              <a:t>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         1296 (47)   1.23    1.76  0.70   .40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diuretic use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            775 (28)   1.89    1.33  1.42   .41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signs and symptoms of </a:t>
            </a:r>
            <a:r>
              <a:rPr lang="en-US" sz="800" dirty="0" err="1">
                <a:latin typeface="Courier New" pitchFamily="49" charset="0"/>
              </a:rPr>
              <a:t>chf</a:t>
            </a:r>
            <a:r>
              <a:rPr lang="en-US" sz="800" dirty="0">
                <a:latin typeface="Courier New" pitchFamily="49" charset="0"/>
              </a:rPr>
              <a:t>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118 ( 4)   0.94    1.60  0.58   .42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ace inhibitor use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       483 (17)   2.05    1.40  1.46   .44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total cholesterol &gt; median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1377 (50)   1.32    1.80  0.74   .47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l-thyroxine use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         414 (15)   2.29    1.43  1.60   .47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poor/fair self-rated health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665 (24)   1.30    1.72  0.76   .51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heart murmur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            540 (20)   1.89    1.42  1.34   .53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</a:t>
            </a:r>
            <a:r>
              <a:rPr lang="en-US" sz="800" dirty="0" err="1">
                <a:latin typeface="Courier New" pitchFamily="49" charset="0"/>
              </a:rPr>
              <a:t>sbp</a:t>
            </a:r>
            <a:r>
              <a:rPr lang="en-US" sz="800" dirty="0">
                <a:latin typeface="Courier New" pitchFamily="49" charset="0"/>
              </a:rPr>
              <a:t> &gt;= 140 </a:t>
            </a:r>
            <a:r>
              <a:rPr lang="en-US" sz="800" dirty="0" err="1">
                <a:latin typeface="Courier New" pitchFamily="49" charset="0"/>
              </a:rPr>
              <a:t>mmhg</a:t>
            </a:r>
            <a:r>
              <a:rPr lang="en-US" sz="800" dirty="0">
                <a:latin typeface="Courier New" pitchFamily="49" charset="0"/>
              </a:rPr>
              <a:t>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        1051 (38)   1.37    1.72  0.80   .59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prior </a:t>
            </a:r>
            <a:r>
              <a:rPr lang="en-US" sz="800" dirty="0" err="1">
                <a:latin typeface="Courier New" pitchFamily="49" charset="0"/>
              </a:rPr>
              <a:t>ptca</a:t>
            </a:r>
            <a:r>
              <a:rPr lang="en-US" sz="800" dirty="0">
                <a:latin typeface="Courier New" pitchFamily="49" charset="0"/>
              </a:rPr>
              <a:t> within 3 years                695 (25)   1.27    1.61  0.78   .62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s3 heart sounds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          19 ( 1)   2.74    1.50  1.82   .63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</a:t>
            </a:r>
            <a:r>
              <a:rPr lang="en-US" sz="800" dirty="0" err="1">
                <a:latin typeface="Courier New" pitchFamily="49" charset="0"/>
              </a:rPr>
              <a:t>htn</a:t>
            </a:r>
            <a:r>
              <a:rPr lang="en-US" sz="800" dirty="0">
                <a:latin typeface="Courier New" pitchFamily="49" charset="0"/>
              </a:rPr>
              <a:t> by physical exam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    557 (20)   1.32    1.62  0.81   .64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&gt;= 2 severely obstructed main vessels   1312 (47)   1.53    1.26  1.22   .69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statin use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             1004 (36)   1.34    1.59  0.84   .71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have you ever been pregnant             2564 (93)   1.55    1.15  1.35   .72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calcium-channel blocker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1511 (55)   1.61    1.38  1.17   .73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previous </a:t>
            </a:r>
            <a:r>
              <a:rPr lang="en-US" sz="800" dirty="0" err="1">
                <a:latin typeface="Courier New" pitchFamily="49" charset="0"/>
              </a:rPr>
              <a:t>hrt</a:t>
            </a:r>
            <a:r>
              <a:rPr lang="en-US" sz="800" dirty="0">
                <a:latin typeface="Courier New" pitchFamily="49" charset="0"/>
              </a:rPr>
              <a:t> for &gt;= least 12 months      132 ( 5)   1.24    1.60  0.78   .77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</a:t>
            </a:r>
            <a:r>
              <a:rPr lang="en-US" sz="800" dirty="0" err="1">
                <a:latin typeface="Courier New" pitchFamily="49" charset="0"/>
              </a:rPr>
              <a:t>ldl</a:t>
            </a:r>
            <a:r>
              <a:rPr lang="en-US" sz="800" dirty="0">
                <a:latin typeface="Courier New" pitchFamily="49" charset="0"/>
              </a:rPr>
              <a:t> &gt; median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           1373 (50)   1.44    1.63  0.89   .77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prior </a:t>
            </a:r>
            <a:r>
              <a:rPr lang="en-US" sz="800" dirty="0" err="1">
                <a:latin typeface="Courier New" pitchFamily="49" charset="0"/>
              </a:rPr>
              <a:t>ptca</a:t>
            </a:r>
            <a:r>
              <a:rPr lang="en-US" sz="800" dirty="0">
                <a:latin typeface="Courier New" pitchFamily="49" charset="0"/>
              </a:rPr>
              <a:t> within 2 years                475 (17)   1.35    1.56  0.87   .81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baseline left bundle branch block        212 ( 8)   1.31    1.55  0.85   .82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 white                                   2451 (89)   1.48    1.62  0.92   .88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ever told you had diabetes             634 (23)    1.48     1.53   0.97    .94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aspirin use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            2183 (79)    1.51     1.56   0.97    .95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any alcohol consumption (at </a:t>
            </a:r>
            <a:r>
              <a:rPr lang="en-US" sz="800" dirty="0" err="1">
                <a:latin typeface="Courier New" pitchFamily="49" charset="0"/>
              </a:rPr>
              <a:t>rv</a:t>
            </a:r>
            <a:r>
              <a:rPr lang="en-US" sz="800" dirty="0">
                <a:latin typeface="Courier New" pitchFamily="49" charset="0"/>
              </a:rPr>
              <a:t>)       1081 (39)    1.54     1.57   0.98    .97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gallstones or gallbladder dis.         633 (23)    1.55     1.52   1.02    .97 </a:t>
            </a:r>
          </a:p>
          <a:p>
            <a:pPr>
              <a:lnSpc>
                <a:spcPct val="55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800" dirty="0">
                <a:latin typeface="Courier New" pitchFamily="49" charset="0"/>
              </a:rPr>
              <a:t>baseline atrial fibrillation/flutter    33 ( 1)      -      1.50</a:t>
            </a:r>
            <a:r>
              <a:rPr lang="en-US" dirty="0" smtClean="0">
                <a:latin typeface="Courier New" pitchFamily="49" charset="0"/>
              </a:rPr>
              <a:t>     -       - </a:t>
            </a:r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endParaRPr lang="en-US" dirty="0" smtClean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endParaRPr lang="en-US" dirty="0" smtClean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endParaRPr lang="en-US" dirty="0" smtClean="0"/>
          </a:p>
          <a:p>
            <a:pPr lvl="1">
              <a:lnSpc>
                <a:spcPct val="85000"/>
              </a:lnSpc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endParaRPr lang="en-US" dirty="0" smtClean="0"/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6161089" y="1890714"/>
            <a:ext cx="5614987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/>
              <a:t>Total subgroups examined:   102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/>
              <a:t>Total subgroups with p&lt; .05:  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61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Factorial design issues:  </a:t>
            </a:r>
            <a:br>
              <a:rPr lang="en-US" dirty="0" smtClean="0">
                <a:solidFill>
                  <a:schemeClr val="bg2"/>
                </a:solidFill>
                <a:effectLst/>
              </a:rPr>
            </a:br>
            <a:r>
              <a:rPr lang="en-US" i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/>
              </a:rPr>
              <a:t>Getting’ something for </a:t>
            </a:r>
            <a:r>
              <a:rPr lang="en-US" i="1" dirty="0" err="1" smtClean="0">
                <a:solidFill>
                  <a:schemeClr val="bg2">
                    <a:lumMod val="50000"/>
                    <a:lumOff val="50000"/>
                  </a:schemeClr>
                </a:solidFill>
                <a:effectLst/>
              </a:rPr>
              <a:t>nothin</a:t>
            </a:r>
            <a:r>
              <a:rPr lang="en-US" i="1" dirty="0" smtClean="0">
                <a:solidFill>
                  <a:schemeClr val="bg2">
                    <a:lumMod val="50000"/>
                    <a:lumOff val="50000"/>
                  </a:schemeClr>
                </a:solidFill>
                <a:effectLst/>
              </a:rPr>
              <a:t>’?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2676" y="1309688"/>
            <a:ext cx="8803004" cy="48196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Do treatments </a:t>
            </a:r>
            <a:r>
              <a:rPr lang="en-US" u="sng" dirty="0" smtClean="0">
                <a:solidFill>
                  <a:schemeClr val="bg2"/>
                </a:solidFill>
                <a:effectLst/>
              </a:rPr>
              <a:t>interact</a:t>
            </a:r>
            <a:r>
              <a:rPr lang="en-US" dirty="0" smtClean="0">
                <a:solidFill>
                  <a:schemeClr val="bg2"/>
                </a:solidFill>
                <a:effectLst/>
              </a:rPr>
              <a:t>? (prostate ca example)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Key Assumption:  Treatments don’t interact</a:t>
            </a:r>
          </a:p>
          <a:p>
            <a:pPr marL="457200" lvl="1" indent="0">
              <a:buNone/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Vitamin C effect on </a:t>
            </a:r>
            <a:r>
              <a:rPr lang="en-US" dirty="0" smtClean="0">
                <a:solidFill>
                  <a:schemeClr val="bg2"/>
                </a:solidFill>
                <a:effectLst/>
              </a:rPr>
              <a:t>prostate Ca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dirty="0" smtClean="0">
                <a:solidFill>
                  <a:schemeClr val="bg2"/>
                </a:solidFill>
                <a:effectLst/>
              </a:rPr>
              <a:t>is the same in those taking vs. not taking vitamin E?</a:t>
            </a:r>
          </a:p>
          <a:p>
            <a:pPr lvl="2">
              <a:defRPr/>
            </a:pPr>
            <a:r>
              <a:rPr lang="en-US" dirty="0" err="1" smtClean="0">
                <a:solidFill>
                  <a:schemeClr val="bg2"/>
                </a:solidFill>
              </a:rPr>
              <a:t>Vit</a:t>
            </a:r>
            <a:r>
              <a:rPr lang="en-US" dirty="0" smtClean="0">
                <a:solidFill>
                  <a:schemeClr val="bg2"/>
                </a:solidFill>
              </a:rPr>
              <a:t>  E  40% reduction</a:t>
            </a:r>
          </a:p>
          <a:p>
            <a:pPr lvl="2">
              <a:defRPr/>
            </a:pPr>
            <a:r>
              <a:rPr lang="en-US" dirty="0" err="1" smtClean="0">
                <a:solidFill>
                  <a:schemeClr val="bg2"/>
                </a:solidFill>
              </a:rPr>
              <a:t>Vit</a:t>
            </a:r>
            <a:r>
              <a:rPr lang="en-US" dirty="0" smtClean="0">
                <a:solidFill>
                  <a:schemeClr val="bg2"/>
                </a:solidFill>
              </a:rPr>
              <a:t>  C   30% reduction</a:t>
            </a:r>
          </a:p>
          <a:p>
            <a:pPr lvl="2">
              <a:defRPr/>
            </a:pPr>
            <a:r>
              <a:rPr lang="en-US" dirty="0" smtClean="0">
                <a:solidFill>
                  <a:schemeClr val="bg2"/>
                </a:solidFill>
              </a:rPr>
              <a:t>V E + V C=  70% reduction (additive)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Must test for interaction of treatments 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Power to test for interactions is low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Large sample required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May require more complicated stopping rules</a:t>
            </a:r>
          </a:p>
        </p:txBody>
      </p:sp>
    </p:spTree>
    <p:extLst>
      <p:ext uri="{BB962C8B-B14F-4D97-AF65-F5344CB8AC3E}">
        <p14:creationId xmlns:p14="http://schemas.microsoft.com/office/powerpoint/2010/main" val="354011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Subgroups:  many problems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7539" y="1203325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sz="2800" dirty="0"/>
              <a:t>Subgroups are full of statistical problems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sz="2400" dirty="0"/>
              <a:t> Multiple comparisons may lead to erroneous conclusions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2800" dirty="0"/>
              <a:t>Limited power </a:t>
            </a:r>
            <a:r>
              <a:rPr lang="en-US" sz="2800" dirty="0" smtClean="0"/>
              <a:t>within </a:t>
            </a:r>
            <a:r>
              <a:rPr lang="en-US" sz="2800" dirty="0"/>
              <a:t>subgroup </a:t>
            </a:r>
            <a:endParaRPr lang="en-US" sz="2800" dirty="0" smtClean="0"/>
          </a:p>
          <a:p>
            <a:pPr>
              <a:tabLst>
                <a:tab pos="571500" algn="l"/>
              </a:tabLst>
              <a:defRPr/>
            </a:pPr>
            <a:r>
              <a:rPr lang="en-US" sz="2800" dirty="0" smtClean="0"/>
              <a:t>Subgroups </a:t>
            </a:r>
            <a:r>
              <a:rPr lang="en-US" sz="2800" dirty="0"/>
              <a:t>based on baseline variables are less bad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2800" dirty="0"/>
              <a:t>Subgroups based on post-randomization variables are more problematic</a:t>
            </a:r>
          </a:p>
          <a:p>
            <a:pPr>
              <a:tabLst>
                <a:tab pos="571500" algn="l"/>
              </a:tabLst>
              <a:defRPr/>
            </a:pPr>
            <a:endParaRPr lang="en-US" sz="2800" dirty="0"/>
          </a:p>
          <a:p>
            <a:pPr>
              <a:tabLst>
                <a:tab pos="571500" algn="l"/>
              </a:tabLst>
              <a:defRPr/>
            </a:pPr>
            <a:endParaRPr lang="en-US" sz="2800" dirty="0"/>
          </a:p>
          <a:p>
            <a:pPr lvl="1"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8491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Subgroups Recommendations in NEJM</a:t>
            </a:r>
            <a:br>
              <a:rPr lang="en-US" smtClean="0"/>
            </a:br>
            <a:r>
              <a:rPr lang="en-US" smtClean="0"/>
              <a:t>(Wang et al)</a:t>
            </a:r>
          </a:p>
        </p:txBody>
      </p:sp>
      <p:pic>
        <p:nvPicPr>
          <p:cNvPr id="135171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1825" y="1255714"/>
            <a:ext cx="3690938" cy="4543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1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Summary Subgroup </a:t>
            </a:r>
            <a:r>
              <a:rPr lang="en-US" sz="3200" dirty="0"/>
              <a:t>Recommendations </a:t>
            </a:r>
            <a:r>
              <a:rPr lang="en-US" sz="3200" dirty="0" smtClean="0"/>
              <a:t>in </a:t>
            </a:r>
            <a:r>
              <a:rPr lang="en-US" sz="3200" dirty="0"/>
              <a:t>NEJM (Wang, et. al)</a:t>
            </a:r>
          </a:p>
        </p:txBody>
      </p:sp>
      <p:sp>
        <p:nvSpPr>
          <p:cNvPr id="4300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Methods.  Indicate..</a:t>
            </a:r>
          </a:p>
          <a:p>
            <a:pPr lvl="1">
              <a:defRPr/>
            </a:pPr>
            <a:r>
              <a:rPr lang="en-US" smtClean="0"/>
              <a:t>Number of pre-specified subgroups analyzed and reported</a:t>
            </a:r>
          </a:p>
          <a:p>
            <a:pPr lvl="1">
              <a:defRPr/>
            </a:pPr>
            <a:r>
              <a:rPr lang="en-US" smtClean="0"/>
              <a:t>Number of post-hoc..</a:t>
            </a:r>
          </a:p>
          <a:p>
            <a:pPr lvl="1">
              <a:defRPr/>
            </a:pPr>
            <a:r>
              <a:rPr lang="en-US" smtClean="0"/>
              <a:t>Potential effect on Type I error.  Formal adjustment? Or ?</a:t>
            </a:r>
          </a:p>
          <a:p>
            <a:pPr>
              <a:defRPr/>
            </a:pPr>
            <a:r>
              <a:rPr lang="en-US" smtClean="0"/>
              <a:t>Results</a:t>
            </a:r>
          </a:p>
          <a:p>
            <a:pPr lvl="1">
              <a:defRPr/>
            </a:pPr>
            <a:r>
              <a:rPr lang="en-US" smtClean="0"/>
              <a:t>Base analyses on tests for interaction and present along with within-group effects and CIs</a:t>
            </a:r>
          </a:p>
          <a:p>
            <a:pPr>
              <a:defRPr/>
            </a:pPr>
            <a:r>
              <a:rPr lang="en-US" smtClean="0"/>
              <a:t>Discussion</a:t>
            </a:r>
          </a:p>
          <a:p>
            <a:pPr lvl="1">
              <a:defRPr/>
            </a:pPr>
            <a:r>
              <a:rPr lang="en-US" smtClean="0"/>
              <a:t>Avoid overinterpretation</a:t>
            </a:r>
          </a:p>
          <a:p>
            <a:pPr lvl="1">
              <a:defRPr/>
            </a:pPr>
            <a:r>
              <a:rPr lang="en-US" smtClean="0"/>
              <a:t>Review supporting/conflicting data</a:t>
            </a:r>
          </a:p>
          <a:p>
            <a:pPr lvl="1">
              <a:defRPr/>
            </a:pPr>
            <a:endParaRPr lang="en-US" smtClean="0"/>
          </a:p>
          <a:p>
            <a:pPr lvl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27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Statistical issues: Summary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7539" y="1203325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sz="2800" dirty="0"/>
              <a:t>Main analysis generally straightforward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sz="2400" dirty="0"/>
              <a:t>Based on two-group comparison tests or multi-group generalizations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2800" dirty="0"/>
              <a:t>Special designs require special analysis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2800" dirty="0"/>
              <a:t>Multiple comparisons are </a:t>
            </a:r>
            <a:r>
              <a:rPr lang="en-US" sz="2800" dirty="0" smtClean="0"/>
              <a:t>ubiquitous in RCTs</a:t>
            </a:r>
          </a:p>
          <a:p>
            <a:pPr marL="0" indent="0">
              <a:buNone/>
              <a:tabLst>
                <a:tab pos="571500" algn="l"/>
              </a:tabLst>
              <a:defRPr/>
            </a:pPr>
            <a:endParaRPr lang="en-US" sz="2800" dirty="0"/>
          </a:p>
          <a:p>
            <a:pPr lvl="1">
              <a:tabLst>
                <a:tab pos="571500" algn="l"/>
              </a:tabLst>
              <a:defRPr/>
            </a:pPr>
            <a:r>
              <a:rPr lang="en-US" sz="2400" dirty="0"/>
              <a:t>Subgroup analyses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sz="2400" dirty="0"/>
              <a:t>Monitoring, Safety analyses, etc.	</a:t>
            </a:r>
          </a:p>
          <a:p>
            <a:pPr lvl="1">
              <a:tabLst>
                <a:tab pos="571500" algn="l"/>
              </a:tabLst>
              <a:defRPr/>
            </a:pPr>
            <a:r>
              <a:rPr lang="en-US" sz="2400" dirty="0"/>
              <a:t>Where possible, minimize subjectivity and </a:t>
            </a:r>
            <a:r>
              <a:rPr lang="en-US" sz="2400" dirty="0" err="1"/>
              <a:t>adhoc-ness</a:t>
            </a:r>
            <a:endParaRPr lang="en-US" sz="2400" dirty="0"/>
          </a:p>
          <a:p>
            <a:pPr lvl="1">
              <a:tabLst>
                <a:tab pos="571500" algn="l"/>
              </a:tabLst>
              <a:defRPr/>
            </a:pPr>
            <a:r>
              <a:rPr lang="en-US" sz="2400" dirty="0"/>
              <a:t>Try to replicate or find replicated results</a:t>
            </a:r>
          </a:p>
          <a:p>
            <a:pPr>
              <a:tabLst>
                <a:tab pos="571500" algn="l"/>
              </a:tabLst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62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RCT:  Do an Adjusted Analysis?	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1789" y="1179513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sz="2800"/>
              <a:t>Could view RCT as a prospective trial with binary predictor (treatment)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2800"/>
              <a:t>Use ANOVA or ANCOVA to adjust if a continuous outcome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2800"/>
              <a:t>Could use logistic regression or Cox PH models to adjust if binary outcome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2800"/>
              <a:t>General rule:  Variable could be a confounder if it is related to both outcome and predictor (treatment)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2800"/>
              <a:t>Ok?</a:t>
            </a:r>
          </a:p>
        </p:txBody>
      </p:sp>
    </p:spTree>
    <p:extLst>
      <p:ext uri="{BB962C8B-B14F-4D97-AF65-F5344CB8AC3E}">
        <p14:creationId xmlns:p14="http://schemas.microsoft.com/office/powerpoint/2010/main" val="35861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Adjusted analysis in a randomized trial	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8589" y="1108075"/>
            <a:ext cx="9191625" cy="4857750"/>
          </a:xfrm>
        </p:spPr>
        <p:txBody>
          <a:bodyPr/>
          <a:lstStyle/>
          <a:p>
            <a:pPr>
              <a:buNone/>
              <a:tabLst>
                <a:tab pos="571500" algn="l"/>
              </a:tabLst>
              <a:defRPr/>
            </a:pPr>
            <a:r>
              <a:rPr lang="en-US" dirty="0" smtClean="0"/>
              <a:t>- </a:t>
            </a:r>
            <a:r>
              <a:rPr lang="en-US" sz="2800" dirty="0"/>
              <a:t>What if important prognostic variables (confounders) are </a:t>
            </a:r>
            <a:r>
              <a:rPr lang="en-US" sz="2800" dirty="0" err="1"/>
              <a:t>maldistributed</a:t>
            </a:r>
            <a:r>
              <a:rPr lang="en-US" sz="2800" dirty="0"/>
              <a:t> by chance alone?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2800" dirty="0"/>
              <a:t>	</a:t>
            </a:r>
            <a:r>
              <a:rPr lang="en-US" sz="2800" dirty="0" err="1"/>
              <a:t>eg</a:t>
            </a:r>
            <a:r>
              <a:rPr lang="en-US" sz="2800" dirty="0"/>
              <a:t>.  Trial of MI:  placebos older than treated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2800" dirty="0"/>
              <a:t>	Adjust for age?</a:t>
            </a:r>
          </a:p>
          <a:p>
            <a:pPr>
              <a:buNone/>
              <a:tabLst>
                <a:tab pos="571500" algn="l"/>
              </a:tabLst>
              <a:defRPr/>
            </a:pPr>
            <a:endParaRPr lang="en-US" sz="2800" dirty="0"/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2800" dirty="0"/>
              <a:t>- Controversial issue</a:t>
            </a:r>
          </a:p>
          <a:p>
            <a:pPr>
              <a:buNone/>
              <a:tabLst>
                <a:tab pos="571500" algn="l"/>
              </a:tabLst>
              <a:defRPr/>
            </a:pPr>
            <a:r>
              <a:rPr lang="en-US" sz="2800" dirty="0"/>
              <a:t>	If you adjust for enough variables, you </a:t>
            </a:r>
            <a:r>
              <a:rPr lang="en-US" sz="2800" dirty="0" smtClean="0"/>
              <a:t>can </a:t>
            </a:r>
            <a:r>
              <a:rPr lang="en-US" sz="2800" dirty="0"/>
              <a:t>eventually change the results.  High potential for hanky-panky.</a:t>
            </a:r>
          </a:p>
        </p:txBody>
      </p:sp>
    </p:spTree>
    <p:extLst>
      <p:ext uri="{BB962C8B-B14F-4D97-AF65-F5344CB8AC3E}">
        <p14:creationId xmlns:p14="http://schemas.microsoft.com/office/powerpoint/2010/main" val="37312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Adjusted analysis in a randomized trial	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412875"/>
            <a:ext cx="8728075" cy="4857750"/>
          </a:xfrm>
        </p:spPr>
        <p:txBody>
          <a:bodyPr/>
          <a:lstStyle/>
          <a:p>
            <a:pPr marL="457200" indent="-457200">
              <a:buNone/>
              <a:tabLst>
                <a:tab pos="571500" algn="l"/>
              </a:tabLst>
              <a:defRPr/>
            </a:pPr>
            <a:r>
              <a:rPr lang="en-US" sz="2800" dirty="0"/>
              <a:t>Potential solutions:</a:t>
            </a:r>
          </a:p>
          <a:p>
            <a:pPr marL="457200" indent="-457200">
              <a:tabLst>
                <a:tab pos="571500" algn="l"/>
              </a:tabLst>
              <a:defRPr/>
            </a:pPr>
            <a:r>
              <a:rPr lang="en-US" sz="2800" dirty="0"/>
              <a:t>If a specific variable is highly prognostic, then use stratified blocking to guarantee </a:t>
            </a:r>
            <a:r>
              <a:rPr lang="en-US" sz="2800" dirty="0" smtClean="0"/>
              <a:t>balance</a:t>
            </a:r>
          </a:p>
          <a:p>
            <a:pPr marL="457200" lvl="1" indent="0">
              <a:buNone/>
              <a:tabLst>
                <a:tab pos="571500" algn="l"/>
              </a:tabLst>
              <a:defRPr/>
            </a:pPr>
            <a:r>
              <a:rPr lang="en-US" dirty="0" smtClean="0"/>
              <a:t>-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psa</a:t>
            </a:r>
            <a:r>
              <a:rPr lang="en-US" dirty="0" smtClean="0"/>
              <a:t> for prostate Ca</a:t>
            </a:r>
            <a:endParaRPr lang="en-US" dirty="0"/>
          </a:p>
          <a:p>
            <a:pPr marL="457200" indent="-457200">
              <a:tabLst>
                <a:tab pos="571500" algn="l"/>
              </a:tabLst>
              <a:defRPr/>
            </a:pPr>
            <a:r>
              <a:rPr lang="en-US" sz="2800" dirty="0"/>
              <a:t>Perform analysis unadjusted and then adjusted</a:t>
            </a:r>
          </a:p>
          <a:p>
            <a:pPr marL="457200" indent="-457200">
              <a:tabLst>
                <a:tab pos="571500" algn="l"/>
              </a:tabLst>
              <a:defRPr/>
            </a:pPr>
            <a:r>
              <a:rPr lang="en-US" sz="2800" dirty="0"/>
              <a:t>Pre-specify condition under which adjustment will be done for a small set of prognostic variables:</a:t>
            </a:r>
          </a:p>
          <a:p>
            <a:pPr marL="838200" lvl="1" indent="-381000">
              <a:buNone/>
              <a:tabLst>
                <a:tab pos="571500" algn="l"/>
              </a:tabLst>
              <a:defRPr/>
            </a:pPr>
            <a:r>
              <a:rPr lang="en-US" sz="2400" dirty="0"/>
              <a:t>- </a:t>
            </a:r>
            <a:r>
              <a:rPr lang="en-US" sz="2400" dirty="0" err="1"/>
              <a:t>eg</a:t>
            </a:r>
            <a:r>
              <a:rPr lang="en-US" sz="2400" dirty="0"/>
              <a:t>.  If age, BP or </a:t>
            </a:r>
            <a:r>
              <a:rPr lang="en-US" sz="2400" dirty="0" err="1"/>
              <a:t>ldl</a:t>
            </a:r>
            <a:r>
              <a:rPr lang="en-US" sz="2400" dirty="0"/>
              <a:t> are </a:t>
            </a:r>
            <a:r>
              <a:rPr lang="en-US" sz="2400" dirty="0" err="1"/>
              <a:t>maldistributed</a:t>
            </a:r>
            <a:r>
              <a:rPr lang="en-US" sz="2400" dirty="0"/>
              <a:t> (p&lt;.05), then adjust for that/those variable(s) only.</a:t>
            </a:r>
          </a:p>
        </p:txBody>
      </p:sp>
    </p:spTree>
    <p:extLst>
      <p:ext uri="{BB962C8B-B14F-4D97-AF65-F5344CB8AC3E}">
        <p14:creationId xmlns:p14="http://schemas.microsoft.com/office/powerpoint/2010/main" val="22917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Other topics in Data Analysis of Clinical Trials</a:t>
            </a:r>
            <a:br>
              <a:rPr lang="en-US" dirty="0" smtClean="0"/>
            </a:br>
            <a:r>
              <a:rPr lang="en-US" dirty="0" smtClean="0"/>
              <a:t>for later lectures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1412875"/>
            <a:ext cx="8728075" cy="4857750"/>
          </a:xfrm>
        </p:spPr>
        <p:txBody>
          <a:bodyPr/>
          <a:lstStyle/>
          <a:p>
            <a:pPr>
              <a:buNone/>
              <a:tabLst>
                <a:tab pos="571500" algn="l"/>
              </a:tabLst>
              <a:defRPr/>
            </a:pPr>
            <a:endParaRPr lang="en-US" dirty="0" smtClean="0"/>
          </a:p>
          <a:p>
            <a:pPr>
              <a:tabLst>
                <a:tab pos="571500" algn="l"/>
              </a:tabLst>
              <a:defRPr/>
            </a:pPr>
            <a:r>
              <a:rPr lang="en-US" sz="3200" dirty="0"/>
              <a:t>(Adjusted analysis)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3200" dirty="0"/>
              <a:t>Multiple endpoints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3200" dirty="0"/>
              <a:t>Analysis of adverse events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3200" dirty="0"/>
              <a:t>Interim analysis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3200" dirty="0"/>
              <a:t>Intention to treat (ITT)</a:t>
            </a:r>
          </a:p>
        </p:txBody>
      </p:sp>
    </p:spTree>
    <p:extLst>
      <p:ext uri="{BB962C8B-B14F-4D97-AF65-F5344CB8AC3E}">
        <p14:creationId xmlns:p14="http://schemas.microsoft.com/office/powerpoint/2010/main" val="32066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When is a T-test Valid?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6589" y="1412875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smtClean="0"/>
              <a:t>If the outcome variable is normally distributed, use a t-test.  If the outcome is not normal, use a nonparametric test such as a Wilcoxin test.</a:t>
            </a:r>
          </a:p>
          <a:p>
            <a:pPr>
              <a:tabLst>
                <a:tab pos="571500" algn="l"/>
              </a:tabLst>
              <a:defRPr/>
            </a:pPr>
            <a:endParaRPr lang="en-US" smtClean="0"/>
          </a:p>
          <a:p>
            <a:pPr>
              <a:tabLst>
                <a:tab pos="571500" algn="l"/>
              </a:tabLst>
              <a:defRPr/>
            </a:pPr>
            <a:r>
              <a:rPr lang="en-US" smtClean="0"/>
              <a:t>True or False?</a:t>
            </a:r>
          </a:p>
        </p:txBody>
      </p:sp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2390776" y="4165601"/>
            <a:ext cx="42529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Ans:  False</a:t>
            </a:r>
          </a:p>
        </p:txBody>
      </p:sp>
      <p:sp>
        <p:nvSpPr>
          <p:cNvPr id="380933" name="Text Box 5"/>
          <p:cNvSpPr txBox="1">
            <a:spLocks noChangeArrowheads="1"/>
          </p:cNvSpPr>
          <p:nvPr/>
        </p:nvSpPr>
        <p:spPr bwMode="auto">
          <a:xfrm>
            <a:off x="4225926" y="4679950"/>
            <a:ext cx="4252913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T-test is valid even when variables are somewhat non-normal</a:t>
            </a:r>
          </a:p>
        </p:txBody>
      </p:sp>
    </p:spTree>
    <p:extLst>
      <p:ext uri="{BB962C8B-B14F-4D97-AF65-F5344CB8AC3E}">
        <p14:creationId xmlns:p14="http://schemas.microsoft.com/office/powerpoint/2010/main" val="1207238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2" grpId="0" autoUpdateAnimBg="0"/>
      <p:bldP spid="380933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8088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When is </a:t>
            </a:r>
            <a:r>
              <a:rPr lang="en-US" i="1" smtClean="0"/>
              <a:t>t</a:t>
            </a:r>
            <a:r>
              <a:rPr lang="en-US" smtClean="0"/>
              <a:t>-test Valid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70000" y="1138238"/>
            <a:ext cx="9969500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i="1" smtClean="0"/>
              <a:t>t</a:t>
            </a:r>
            <a:r>
              <a:rPr lang="en-US" smtClean="0"/>
              <a:t>-test requires that sample means (not individuals) are normally distributed.</a:t>
            </a:r>
          </a:p>
          <a:p>
            <a:pPr>
              <a:tabLst>
                <a:tab pos="571500" algn="l"/>
              </a:tabLst>
              <a:defRPr/>
            </a:pPr>
            <a:r>
              <a:rPr lang="en-US" smtClean="0"/>
              <a:t>What does CLT stand for?</a:t>
            </a:r>
          </a:p>
        </p:txBody>
      </p:sp>
      <p:sp>
        <p:nvSpPr>
          <p:cNvPr id="376837" name="Rectangle 5"/>
          <p:cNvSpPr>
            <a:spLocks noChangeArrowheads="1"/>
          </p:cNvSpPr>
          <p:nvPr/>
        </p:nvSpPr>
        <p:spPr bwMode="auto">
          <a:xfrm>
            <a:off x="1270000" y="3746500"/>
            <a:ext cx="9969500" cy="485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>
              <a:lnSpc>
                <a:spcPct val="110000"/>
              </a:lnSpc>
              <a:spcBef>
                <a:spcPct val="50000"/>
              </a:spcBef>
              <a:buSzPct val="100000"/>
              <a:buFontTx/>
              <a:buChar char="•"/>
              <a:tabLst>
                <a:tab pos="571500" algn="l"/>
              </a:tabLst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Central Limit Theorem</a:t>
            </a:r>
          </a:p>
          <a:p>
            <a:pPr marL="685800" lvl="1" indent="-228600">
              <a:lnSpc>
                <a:spcPct val="95000"/>
              </a:lnSpc>
              <a:spcBef>
                <a:spcPct val="30000"/>
              </a:spcBef>
              <a:buSzPct val="100000"/>
              <a:buFontTx/>
              <a:buChar char="–"/>
              <a:tabLst>
                <a:tab pos="571500" algn="l"/>
              </a:tabLst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(The mean from any variable becomes normally distributed as n becomes larger (goes to infinity) )</a:t>
            </a: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>
              <a:lnSpc>
                <a:spcPct val="110000"/>
              </a:lnSpc>
              <a:spcBef>
                <a:spcPct val="50000"/>
              </a:spcBef>
              <a:buSzPct val="100000"/>
              <a:buFontTx/>
              <a:buChar char="•"/>
              <a:tabLst>
                <a:tab pos="571500" algn="l"/>
              </a:tabLst>
              <a:defRPr/>
            </a:pPr>
            <a:r>
              <a:rPr lang="en-US" sz="24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Practical implication: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-test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almost always valid for continuous data as long as n is large enough or variable not too weird.</a:t>
            </a:r>
          </a:p>
        </p:txBody>
      </p:sp>
      <p:pic>
        <p:nvPicPr>
          <p:cNvPr id="376839" name="Picture 7" descr="816022427_6d094980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2482851"/>
            <a:ext cx="22082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6" y="2057401"/>
            <a:ext cx="30956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432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Physician’s Heath Study—</a:t>
            </a:r>
            <a:br>
              <a:rPr lang="en-US" dirty="0" smtClean="0">
                <a:solidFill>
                  <a:schemeClr val="bg2"/>
                </a:solidFill>
                <a:effectLst/>
              </a:rPr>
            </a:br>
            <a:endParaRPr lang="en-US" dirty="0" smtClean="0">
              <a:solidFill>
                <a:schemeClr val="bg2"/>
              </a:solidFill>
              <a:effectLst/>
            </a:endParaRPr>
          </a:p>
        </p:txBody>
      </p:sp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3708400" y="1581150"/>
            <a:ext cx="3640138" cy="3600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H="1">
            <a:off x="5367339" y="1625600"/>
            <a:ext cx="34925" cy="3695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3878264" y="3124200"/>
            <a:ext cx="3521075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2134" name="Text Box 6"/>
          <p:cNvSpPr txBox="1">
            <a:spLocks noChangeArrowheads="1"/>
          </p:cNvSpPr>
          <p:nvPr/>
        </p:nvSpPr>
        <p:spPr bwMode="auto">
          <a:xfrm>
            <a:off x="3860800" y="2171701"/>
            <a:ext cx="13541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Placebo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2135" name="Rectangle 7"/>
          <p:cNvSpPr>
            <a:spLocks noChangeArrowheads="1"/>
          </p:cNvSpPr>
          <p:nvPr/>
        </p:nvSpPr>
        <p:spPr bwMode="auto">
          <a:xfrm>
            <a:off x="6251576" y="3249613"/>
            <a:ext cx="18473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2136" name="Text Box 8"/>
          <p:cNvSpPr txBox="1">
            <a:spLocks noChangeArrowheads="1"/>
          </p:cNvSpPr>
          <p:nvPr/>
        </p:nvSpPr>
        <p:spPr bwMode="auto">
          <a:xfrm>
            <a:off x="4064000" y="3409951"/>
            <a:ext cx="11509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Aspirin	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2137" name="Text Box 9"/>
          <p:cNvSpPr txBox="1">
            <a:spLocks noChangeArrowheads="1"/>
          </p:cNvSpPr>
          <p:nvPr/>
        </p:nvSpPr>
        <p:spPr bwMode="auto">
          <a:xfrm>
            <a:off x="5519739" y="2171701"/>
            <a:ext cx="14763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Beta-carotene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2138" name="Text Box 10"/>
          <p:cNvSpPr txBox="1">
            <a:spLocks noChangeArrowheads="1"/>
          </p:cNvSpPr>
          <p:nvPr/>
        </p:nvSpPr>
        <p:spPr bwMode="auto">
          <a:xfrm>
            <a:off x="5638800" y="3352801"/>
            <a:ext cx="1658938" cy="1463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Aspirin plus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Beta-carotene	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2139" name="Text Box 11"/>
          <p:cNvSpPr txBox="1">
            <a:spLocks noChangeArrowheads="1"/>
          </p:cNvSpPr>
          <p:nvPr/>
        </p:nvSpPr>
        <p:spPr bwMode="auto">
          <a:xfrm>
            <a:off x="8026400" y="3219450"/>
            <a:ext cx="1658938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Aspirin vs. no aspirin (MI)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2140" name="Text Box 12"/>
          <p:cNvSpPr txBox="1">
            <a:spLocks noChangeArrowheads="1"/>
          </p:cNvSpPr>
          <p:nvPr/>
        </p:nvSpPr>
        <p:spPr bwMode="auto">
          <a:xfrm>
            <a:off x="3843339" y="5499101"/>
            <a:ext cx="338772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Beta carotene vs. no beta carotene (cancer)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863840" y="5868432"/>
            <a:ext cx="385064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“Interaction unlikely”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1D58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81D58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5200" y="0"/>
            <a:ext cx="102743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Advanced Topics in Data Analysis </a:t>
            </a:r>
            <a:br>
              <a:rPr lang="en-US" smtClean="0"/>
            </a:br>
            <a:r>
              <a:rPr lang="en-US" smtClean="0"/>
              <a:t>for Clinical Trials	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6589" y="1412875"/>
            <a:ext cx="8728075" cy="4857750"/>
          </a:xfrm>
        </p:spPr>
        <p:txBody>
          <a:bodyPr/>
          <a:lstStyle/>
          <a:p>
            <a:pPr>
              <a:tabLst>
                <a:tab pos="571500" algn="l"/>
              </a:tabLst>
              <a:defRPr/>
            </a:pPr>
            <a:r>
              <a:rPr lang="en-US" sz="3200"/>
              <a:t>Subgroups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3200">
                <a:solidFill>
                  <a:schemeClr val="tx2"/>
                </a:solidFill>
              </a:rPr>
              <a:t>Adjustment for baseline covariables (later)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3200">
                <a:solidFill>
                  <a:schemeClr val="tx2"/>
                </a:solidFill>
              </a:rPr>
              <a:t>Multiple endpoints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3200">
                <a:solidFill>
                  <a:schemeClr val="tx2"/>
                </a:solidFill>
              </a:rPr>
              <a:t>Analysis of adverse events</a:t>
            </a:r>
          </a:p>
          <a:p>
            <a:pPr>
              <a:tabLst>
                <a:tab pos="571500" algn="l"/>
              </a:tabLst>
              <a:defRPr/>
            </a:pPr>
            <a:r>
              <a:rPr lang="en-US" sz="3200">
                <a:solidFill>
                  <a:schemeClr val="tx2"/>
                </a:solidFill>
              </a:rPr>
              <a:t>Interim analysis</a:t>
            </a:r>
          </a:p>
          <a:p>
            <a:pPr>
              <a:tabLst>
                <a:tab pos="571500" algn="l"/>
              </a:tabLst>
              <a:defRPr/>
            </a:pPr>
            <a:endParaRPr lang="en-US" sz="3200"/>
          </a:p>
          <a:p>
            <a:pPr lvl="1">
              <a:tabLst>
                <a:tab pos="571500" algn="l"/>
              </a:tabLst>
              <a:defRPr/>
            </a:pPr>
            <a:endParaRPr lang="en-US" smtClean="0"/>
          </a:p>
          <a:p>
            <a:pPr>
              <a:tabLst>
                <a:tab pos="571500" algn="l"/>
              </a:tabLst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866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5200" y="0"/>
            <a:ext cx="102743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Levels of subgroups (from FFD)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09688" y="1203325"/>
            <a:ext cx="9929812" cy="4857750"/>
          </a:xfrm>
        </p:spPr>
        <p:txBody>
          <a:bodyPr/>
          <a:lstStyle/>
          <a:p>
            <a:pPr>
              <a:lnSpc>
                <a:spcPct val="100000"/>
              </a:lnSpc>
              <a:buNone/>
              <a:tabLst>
                <a:tab pos="571500" algn="l"/>
              </a:tabLst>
              <a:defRPr/>
            </a:pPr>
            <a:r>
              <a:rPr lang="en-US" smtClean="0"/>
              <a:t>1.  </a:t>
            </a:r>
            <a:r>
              <a:rPr lang="en-US" sz="2800"/>
              <a:t>Those specified in study protocol have </a:t>
            </a:r>
            <a:r>
              <a:rPr lang="en-US" sz="2800" u="sng"/>
              <a:t>highest validity</a:t>
            </a:r>
          </a:p>
          <a:p>
            <a:pPr lvl="1">
              <a:lnSpc>
                <a:spcPct val="85000"/>
              </a:lnSpc>
              <a:buNone/>
              <a:tabLst>
                <a:tab pos="571500" algn="l"/>
              </a:tabLst>
              <a:defRPr/>
            </a:pPr>
            <a:r>
              <a:rPr lang="en-US" sz="2400"/>
              <a:t>Especially if number is small</a:t>
            </a:r>
          </a:p>
          <a:p>
            <a:pPr>
              <a:lnSpc>
                <a:spcPct val="100000"/>
              </a:lnSpc>
              <a:buNone/>
              <a:tabLst>
                <a:tab pos="571500" algn="l"/>
              </a:tabLst>
              <a:defRPr/>
            </a:pPr>
            <a:r>
              <a:rPr lang="en-US" sz="2800"/>
              <a:t>2.  Those implied by study protocol</a:t>
            </a:r>
          </a:p>
          <a:p>
            <a:pPr lvl="1">
              <a:lnSpc>
                <a:spcPct val="85000"/>
              </a:lnSpc>
              <a:buNone/>
              <a:tabLst>
                <a:tab pos="571500" algn="l"/>
              </a:tabLst>
              <a:defRPr/>
            </a:pPr>
            <a:r>
              <a:rPr lang="en-US" sz="2400"/>
              <a:t>eg. If randomization stratified by age, sex or disease stage</a:t>
            </a:r>
          </a:p>
          <a:p>
            <a:pPr>
              <a:lnSpc>
                <a:spcPct val="100000"/>
              </a:lnSpc>
              <a:buNone/>
              <a:tabLst>
                <a:tab pos="571500" algn="l"/>
              </a:tabLst>
              <a:defRPr/>
            </a:pPr>
            <a:r>
              <a:rPr lang="en-US" sz="2800"/>
              <a:t>3.  Subgroups suggested by other trials</a:t>
            </a:r>
          </a:p>
          <a:p>
            <a:pPr>
              <a:lnSpc>
                <a:spcPct val="100000"/>
              </a:lnSpc>
              <a:buNone/>
              <a:tabLst>
                <a:tab pos="571500" algn="l"/>
              </a:tabLst>
              <a:defRPr/>
            </a:pPr>
            <a:r>
              <a:rPr lang="en-US" sz="2800"/>
              <a:t>4.  (Weakest) Subgroups suggested by the data themselves (“fishing” or “data dredging”)</a:t>
            </a:r>
          </a:p>
          <a:p>
            <a:pPr>
              <a:lnSpc>
                <a:spcPct val="100000"/>
              </a:lnSpc>
              <a:buNone/>
              <a:tabLst>
                <a:tab pos="571500" algn="l"/>
              </a:tabLst>
              <a:defRPr/>
            </a:pPr>
            <a:r>
              <a:rPr lang="en-US" sz="2800"/>
              <a:t>5.  (Diastrous) Subgroups based on post-randomization variables</a:t>
            </a:r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07006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    cc design">
  <a:themeElements>
    <a:clrScheme name="">
      <a:dk1>
        <a:srgbClr val="081D58"/>
      </a:dk1>
      <a:lt1>
        <a:srgbClr val="FAFD00"/>
      </a:lt1>
      <a:dk2>
        <a:srgbClr val="063DE8"/>
      </a:dk2>
      <a:lt2>
        <a:srgbClr val="FAFD00"/>
      </a:lt2>
      <a:accent1>
        <a:srgbClr val="FC0128"/>
      </a:accent1>
      <a:accent2>
        <a:srgbClr val="EAEC5E"/>
      </a:accent2>
      <a:accent3>
        <a:srgbClr val="AAAFF2"/>
      </a:accent3>
      <a:accent4>
        <a:srgbClr val="D6D800"/>
      </a:accent4>
      <a:accent5>
        <a:srgbClr val="FDAAAC"/>
      </a:accent5>
      <a:accent6>
        <a:srgbClr val="D4D654"/>
      </a:accent6>
      <a:hlink>
        <a:srgbClr val="00B7A5"/>
      </a:hlink>
      <a:folHlink>
        <a:srgbClr val="063DE8"/>
      </a:folHlink>
    </a:clrScheme>
    <a:fontScheme name="    cc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    cc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   cc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   cc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   cc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   cc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   cc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   cc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5679</Words>
  <Application>Microsoft Office PowerPoint</Application>
  <PresentationFormat>Widescreen</PresentationFormat>
  <Paragraphs>947</Paragraphs>
  <Slides>91</Slides>
  <Notes>78</Notes>
  <HiddenSlides>12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5" baseType="lpstr">
      <vt:lpstr>ＭＳ Ｐゴシック</vt:lpstr>
      <vt:lpstr>Arial</vt:lpstr>
      <vt:lpstr>Arial</vt:lpstr>
      <vt:lpstr>Calibri</vt:lpstr>
      <vt:lpstr>Calibri Light</vt:lpstr>
      <vt:lpstr>Courier New</vt:lpstr>
      <vt:lpstr>DeltaSymbol</vt:lpstr>
      <vt:lpstr>Helvetica</vt:lpstr>
      <vt:lpstr>Times</vt:lpstr>
      <vt:lpstr>Times New Roman</vt:lpstr>
      <vt:lpstr>Wingdings</vt:lpstr>
      <vt:lpstr>Office Theme</vt:lpstr>
      <vt:lpstr>    cc design</vt:lpstr>
      <vt:lpstr>Document</vt:lpstr>
      <vt:lpstr>Statistical Aspects of RCTs (+ factorial designs)</vt:lpstr>
      <vt:lpstr>Data Analysis/Statistical Issues in Clinical Trials</vt:lpstr>
      <vt:lpstr>Alternative designs for RCT’s: </vt:lpstr>
      <vt:lpstr>Alternative RCT designs:  Factorial design</vt:lpstr>
      <vt:lpstr>Factorial design Classic Example:   Physician’s Health Study ( 2 treatments, 2 outcomes)</vt:lpstr>
      <vt:lpstr>Physician’s Health II study (Gaziano) (JAMA, 1/7/09)</vt:lpstr>
      <vt:lpstr>3-way Factorial Design of WHI (3 treatments, 3 outcomes)</vt:lpstr>
      <vt:lpstr>Factorial design issues:   Getting’ something for nothin’?</vt:lpstr>
      <vt:lpstr>Physician’s Heath Study— </vt:lpstr>
      <vt:lpstr>3-way Factorial Design of WHI (3 treatments, 3 outcomes)</vt:lpstr>
      <vt:lpstr>2 WHI Key Fracture Publications</vt:lpstr>
      <vt:lpstr>Estrogen and Calcium on Hip Fractures:   More Complex Story</vt:lpstr>
      <vt:lpstr>3-way Factorial Design of WHI (3 treatments, 3 outcomes)</vt:lpstr>
      <vt:lpstr>Factorial design conclusions</vt:lpstr>
      <vt:lpstr>Use Lippman and Gaziano RCTs of Prostate cancer</vt:lpstr>
      <vt:lpstr>Data analysis for parallel group clinical trials  </vt:lpstr>
      <vt:lpstr>Type of statistical tests Depends on the types of variables</vt:lpstr>
      <vt:lpstr>Comparison of 2 treatment groups in RCT</vt:lpstr>
      <vt:lpstr>Continuous Outcomes:  Analysis</vt:lpstr>
      <vt:lpstr>PTH and Alendronate (PaTH)* for Bone: </vt:lpstr>
      <vt:lpstr>The “sordid history” of Stat. Tests: Who is “Student”?</vt:lpstr>
      <vt:lpstr>PowerPoint Presentation</vt:lpstr>
      <vt:lpstr>What to do about bad behavior?</vt:lpstr>
      <vt:lpstr> Non-normal data:  Badly behaved continuous outcomes (eg. days of back pain)</vt:lpstr>
      <vt:lpstr> % Change in Biochemical Bone Turnover Markers with PTH therapy in PaTH*</vt:lpstr>
      <vt:lpstr>% Changes in Markers of Bone Turnover (Use medians and interquartile range, Wilcoxin test)</vt:lpstr>
      <vt:lpstr>Comparison of 2 treatment groups in RCT</vt:lpstr>
      <vt:lpstr>Analysis of trials with binary outcomes</vt:lpstr>
      <vt:lpstr>PowerPoint Presentation</vt:lpstr>
      <vt:lpstr>Comparison of 2 treatment groups in RCT</vt:lpstr>
      <vt:lpstr>PowerPoint Presentation</vt:lpstr>
      <vt:lpstr>PowerPoint Presentation</vt:lpstr>
      <vt:lpstr>PowerPoint Presentation</vt:lpstr>
      <vt:lpstr>Intro to Data Analysis for      More Exotic RCT Designs </vt:lpstr>
      <vt:lpstr>Cluster randomization:  Data analysis </vt:lpstr>
      <vt:lpstr>Cluster randomization:  JAMA study</vt:lpstr>
      <vt:lpstr>Cluster randomization of Clinicians </vt:lpstr>
      <vt:lpstr>Cluster randomization of Clinicians </vt:lpstr>
      <vt:lpstr>Cluster randomization:  Analysis </vt:lpstr>
      <vt:lpstr>Cluster randomization:   Steps in sample size calculation </vt:lpstr>
      <vt:lpstr>Cluster randomization:  Sample size </vt:lpstr>
      <vt:lpstr>Some References for Cluster Randomization Designs</vt:lpstr>
      <vt:lpstr>Factorial design:  Analysis Implications  </vt:lpstr>
      <vt:lpstr>Factorial design:  Vitamin C and E and Prostate Ca.(Gaziano,  JAMA, 1/7/09)</vt:lpstr>
      <vt:lpstr>Factorial design:  Physicians Health Study II  Vitamin C and E and Prostate Ca. (JAMA, 1/7/09)</vt:lpstr>
      <vt:lpstr>Factorial design:  Physicians Health Study II  Vitamin C and E and Prostate Ca. (JAMA, 1/7/09)</vt:lpstr>
      <vt:lpstr>Physicians Health Study II:   Prostate CA Results for Vit E</vt:lpstr>
      <vt:lpstr>Factorial design:  Physicians Health Study II  Vitamin C and E and Prostate Ca. (JAMA, 1/7/09)</vt:lpstr>
      <vt:lpstr>Factorial design assumption:   No interaction between treatments</vt:lpstr>
      <vt:lpstr>Factorial design:  Interaction between treatments</vt:lpstr>
      <vt:lpstr>Factorial design:  Interaction between treatments</vt:lpstr>
      <vt:lpstr>Factorial design:  Analysis Implications  </vt:lpstr>
      <vt:lpstr>Physicians Health Study II: Results</vt:lpstr>
      <vt:lpstr>Factorial design:  SELECT study (Selenium and Vitamin E Trial) and Prostate cancer (Lippman) (JAMA, 1/7/09)</vt:lpstr>
      <vt:lpstr>Factorial design:   Alternative methods of data analysis </vt:lpstr>
      <vt:lpstr>Factorial design:  SELECT study (Lippman) (JAMA, 1/7/09)</vt:lpstr>
      <vt:lpstr>Factorial design:  SELECT study (Lippman) (JAMA, 1/7/09)</vt:lpstr>
      <vt:lpstr>Factorial Designs:  Data Analysis Summary</vt:lpstr>
      <vt:lpstr>Cross Over Designs:  Analysis Implications  </vt:lpstr>
      <vt:lpstr>Paroxetine for Hot Flashes  (Sterns et al from lecture 1 and HW 1)</vt:lpstr>
      <vt:lpstr>More Advanced Topics in Data Analysis  for Clinical Trials </vt:lpstr>
      <vt:lpstr>More Advanced Topics in Data Analysis  for Clinical Trials </vt:lpstr>
      <vt:lpstr>Multiple comparisons:  Central Issue in RCTs</vt:lpstr>
      <vt:lpstr>Multiple Comparisons in RCTs: solutions?</vt:lpstr>
      <vt:lpstr>Subgroups</vt:lpstr>
      <vt:lpstr>Efficacy of Alendronate On Reducing Clinical Fractures</vt:lpstr>
      <vt:lpstr>PowerPoint Presentation</vt:lpstr>
      <vt:lpstr>Reduction in non-spine fracture of alendronate by baseline BMD groups</vt:lpstr>
      <vt:lpstr>PowerPoint Presentation</vt:lpstr>
      <vt:lpstr>Data Analysis of Subgroup Results</vt:lpstr>
      <vt:lpstr>Reduction in non-spine fracture of alendronate by baseline BMD groups</vt:lpstr>
      <vt:lpstr>What to Do With an  Unexpected Subgroup Finding</vt:lpstr>
      <vt:lpstr>Another alendronate trial: Fosamax International Trial (FOSIT)</vt:lpstr>
      <vt:lpstr>PowerPoint Presentation</vt:lpstr>
      <vt:lpstr>VITAL Trial (Omega-3 FAs and Vit D on Ca and CHD) NEJM 2019</vt:lpstr>
      <vt:lpstr>BMD Interaction of alendronate non-spine fracture</vt:lpstr>
      <vt:lpstr>Subgroup Analysis During  HERS for DSMB</vt:lpstr>
      <vt:lpstr>Subgroup analysis for DSMB during HERS: Alter trial due to HARM for CHD????</vt:lpstr>
      <vt:lpstr>Lots of subgroups were analyzed in HERS</vt:lpstr>
      <vt:lpstr>Subgroups:  many problems</vt:lpstr>
      <vt:lpstr>Subgroups Recommendations in NEJM (Wang et al)</vt:lpstr>
      <vt:lpstr>Summary Subgroup Recommendations in NEJM (Wang, et. al)</vt:lpstr>
      <vt:lpstr>Statistical issues: Summary</vt:lpstr>
      <vt:lpstr>RCT:  Do an Adjusted Analysis? </vt:lpstr>
      <vt:lpstr>Adjusted analysis in a randomized trial </vt:lpstr>
      <vt:lpstr>Adjusted analysis in a randomized trial </vt:lpstr>
      <vt:lpstr>Other topics in Data Analysis of Clinical Trials for later lectures</vt:lpstr>
      <vt:lpstr>When is a T-test Valid?</vt:lpstr>
      <vt:lpstr>When is t-test Valid</vt:lpstr>
      <vt:lpstr>Advanced Topics in Data Analysis  for Clinical Trials </vt:lpstr>
      <vt:lpstr>Levels of subgroups (from FFD)</vt:lpstr>
    </vt:vector>
  </TitlesOfParts>
  <Company>SFCC\UCSF-DEB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Analysis/Statistical Issues in Clinical Trials</dc:title>
  <dc:creator>Wu, Lucy</dc:creator>
  <cp:lastModifiedBy>Black, Dennis</cp:lastModifiedBy>
  <cp:revision>27</cp:revision>
  <dcterms:created xsi:type="dcterms:W3CDTF">2020-01-26T20:39:52Z</dcterms:created>
  <dcterms:modified xsi:type="dcterms:W3CDTF">2020-01-30T05:32:55Z</dcterms:modified>
</cp:coreProperties>
</file>