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3" r:id="rId2"/>
    <p:sldMasterId id="2147483741" r:id="rId3"/>
    <p:sldMasterId id="2147483773" r:id="rId4"/>
    <p:sldMasterId id="2147483831" r:id="rId5"/>
  </p:sldMasterIdLst>
  <p:notesMasterIdLst>
    <p:notesMasterId r:id="rId54"/>
  </p:notesMasterIdLst>
  <p:sldIdLst>
    <p:sldId id="275" r:id="rId6"/>
    <p:sldId id="1007" r:id="rId7"/>
    <p:sldId id="1008" r:id="rId8"/>
    <p:sldId id="1023" r:id="rId9"/>
    <p:sldId id="1363" r:id="rId10"/>
    <p:sldId id="1022" r:id="rId11"/>
    <p:sldId id="1009" r:id="rId12"/>
    <p:sldId id="1025" r:id="rId13"/>
    <p:sldId id="1024" r:id="rId14"/>
    <p:sldId id="1360" r:id="rId15"/>
    <p:sldId id="1362" r:id="rId16"/>
    <p:sldId id="1354" r:id="rId17"/>
    <p:sldId id="996"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995" r:id="rId32"/>
    <p:sldId id="351" r:id="rId33"/>
    <p:sldId id="352" r:id="rId34"/>
    <p:sldId id="353" r:id="rId35"/>
    <p:sldId id="348" r:id="rId36"/>
    <p:sldId id="349" r:id="rId37"/>
    <p:sldId id="337" r:id="rId38"/>
    <p:sldId id="338" r:id="rId39"/>
    <p:sldId id="339" r:id="rId40"/>
    <p:sldId id="340" r:id="rId41"/>
    <p:sldId id="341" r:id="rId42"/>
    <p:sldId id="342" r:id="rId43"/>
    <p:sldId id="343" r:id="rId44"/>
    <p:sldId id="344" r:id="rId45"/>
    <p:sldId id="345" r:id="rId46"/>
    <p:sldId id="346" r:id="rId47"/>
    <p:sldId id="347" r:id="rId48"/>
    <p:sldId id="305" r:id="rId49"/>
    <p:sldId id="306" r:id="rId50"/>
    <p:sldId id="994" r:id="rId51"/>
    <p:sldId id="1021" r:id="rId52"/>
    <p:sldId id="101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7" clrIdx="0"/>
  <p:cmAuthor id="1" name="Chan, June Maylin" initials="CJM" lastIdx="8" clrIdx="1">
    <p:extLst>
      <p:ext uri="{19B8F6BF-5375-455C-9EA6-DF929625EA0E}">
        <p15:presenceInfo xmlns:p15="http://schemas.microsoft.com/office/powerpoint/2012/main" userId="S::june.chan@ucsf.edu::6b220169-97ed-4553-95ea-2b3c298a9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FD"/>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D3C28-8C6F-8DAB-15A8-DE3FBD23FA8F}" v="43" dt="2021-01-09T23:05:32.624"/>
    <p1510:client id="{456C78FA-82F4-A703-DB32-C2399DD729A5}" v="78" dt="2021-01-09T22:21:19.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458"/>
    <p:restoredTop sz="73369" autoAdjust="0"/>
  </p:normalViewPr>
  <p:slideViewPr>
    <p:cSldViewPr snapToGrid="0" snapToObjects="1">
      <p:cViewPr varScale="1">
        <p:scale>
          <a:sx n="94" d="100"/>
          <a:sy n="94" d="100"/>
        </p:scale>
        <p:origin x="2008"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June Maylin" userId="6b220169-97ed-4553-95ea-2b3c298a9f19" providerId="ADAL" clId="{634AF121-EC25-496F-BDDD-DFC07B8727C3}"/>
    <pc:docChg chg="undo custSel addSld delSld modSld">
      <pc:chgData name="Chan, June Maylin" userId="6b220169-97ed-4553-95ea-2b3c298a9f19" providerId="ADAL" clId="{634AF121-EC25-496F-BDDD-DFC07B8727C3}" dt="2021-01-10T18:31:38.985" v="9782" actId="20577"/>
      <pc:docMkLst>
        <pc:docMk/>
      </pc:docMkLst>
      <pc:sldChg chg="addSp modSp">
        <pc:chgData name="Chan, June Maylin" userId="6b220169-97ed-4553-95ea-2b3c298a9f19" providerId="ADAL" clId="{634AF121-EC25-496F-BDDD-DFC07B8727C3}" dt="2021-01-08T15:49:35.816" v="57"/>
        <pc:sldMkLst>
          <pc:docMk/>
          <pc:sldMk cId="4235723751" sldId="256"/>
        </pc:sldMkLst>
        <pc:picChg chg="add mod">
          <ac:chgData name="Chan, June Maylin" userId="6b220169-97ed-4553-95ea-2b3c298a9f19" providerId="ADAL" clId="{634AF121-EC25-496F-BDDD-DFC07B8727C3}" dt="2021-01-08T15:49:35.816" v="57"/>
          <ac:picMkLst>
            <pc:docMk/>
            <pc:sldMk cId="4235723751" sldId="256"/>
            <ac:picMk id="3" creationId="{0F19B17B-0D35-4A64-8C5A-F6C6304BB004}"/>
          </ac:picMkLst>
        </pc:picChg>
        <pc:inkChg chg="add">
          <ac:chgData name="Chan, June Maylin" userId="6b220169-97ed-4553-95ea-2b3c298a9f19" providerId="ADAL" clId="{634AF121-EC25-496F-BDDD-DFC07B8727C3}" dt="2021-01-08T15:49:35.816" v="57"/>
          <ac:inkMkLst>
            <pc:docMk/>
            <pc:sldMk cId="4235723751" sldId="256"/>
            <ac:inkMk id="2" creationId="{FDD29B81-CE3C-4427-ADB0-C177BDBF7960}"/>
          </ac:inkMkLst>
        </pc:inkChg>
      </pc:sldChg>
      <pc:sldChg chg="addSp modSp modTransition">
        <pc:chgData name="Chan, June Maylin" userId="6b220169-97ed-4553-95ea-2b3c298a9f19" providerId="ADAL" clId="{634AF121-EC25-496F-BDDD-DFC07B8727C3}" dt="2021-01-07T19:10:22.928" v="1"/>
        <pc:sldMkLst>
          <pc:docMk/>
          <pc:sldMk cId="3730365046" sldId="275"/>
        </pc:sldMkLst>
        <pc:picChg chg="add mod">
          <ac:chgData name="Chan, June Maylin" userId="6b220169-97ed-4553-95ea-2b3c298a9f19" providerId="ADAL" clId="{634AF121-EC25-496F-BDDD-DFC07B8727C3}" dt="2021-01-07T19:10:22.928" v="1"/>
          <ac:picMkLst>
            <pc:docMk/>
            <pc:sldMk cId="3730365046" sldId="275"/>
            <ac:picMk id="2" creationId="{55C47E05-D0F1-48C8-B8C5-3D4C71F84F4D}"/>
          </ac:picMkLst>
        </pc:picChg>
      </pc:sldChg>
      <pc:sldChg chg="addSp modSp">
        <pc:chgData name="Chan, June Maylin" userId="6b220169-97ed-4553-95ea-2b3c298a9f19" providerId="ADAL" clId="{634AF121-EC25-496F-BDDD-DFC07B8727C3}" dt="2021-01-07T19:11:37.216" v="2"/>
        <pc:sldMkLst>
          <pc:docMk/>
          <pc:sldMk cId="1953595322" sldId="277"/>
        </pc:sldMkLst>
        <pc:picChg chg="add mod">
          <ac:chgData name="Chan, June Maylin" userId="6b220169-97ed-4553-95ea-2b3c298a9f19" providerId="ADAL" clId="{634AF121-EC25-496F-BDDD-DFC07B8727C3}" dt="2021-01-07T19:11:37.216" v="2"/>
          <ac:picMkLst>
            <pc:docMk/>
            <pc:sldMk cId="1953595322" sldId="277"/>
            <ac:picMk id="2" creationId="{CC673E2C-2028-4C87-9C18-AC5B6C12B0B9}"/>
          </ac:picMkLst>
        </pc:picChg>
      </pc:sldChg>
      <pc:sldChg chg="addSp delSp modSp modTransition modAnim">
        <pc:chgData name="Chan, June Maylin" userId="6b220169-97ed-4553-95ea-2b3c298a9f19" providerId="ADAL" clId="{634AF121-EC25-496F-BDDD-DFC07B8727C3}" dt="2021-01-07T19:14:44.540" v="5"/>
        <pc:sldMkLst>
          <pc:docMk/>
          <pc:sldMk cId="3858288947" sldId="301"/>
        </pc:sldMkLst>
        <pc:picChg chg="add del mod">
          <ac:chgData name="Chan, June Maylin" userId="6b220169-97ed-4553-95ea-2b3c298a9f19" providerId="ADAL" clId="{634AF121-EC25-496F-BDDD-DFC07B8727C3}" dt="2021-01-07T19:14:02.940" v="4"/>
          <ac:picMkLst>
            <pc:docMk/>
            <pc:sldMk cId="3858288947" sldId="301"/>
            <ac:picMk id="8" creationId="{18B71C3C-F77B-46C0-B1E9-A4D18D991119}"/>
          </ac:picMkLst>
        </pc:picChg>
        <pc:picChg chg="add mod">
          <ac:chgData name="Chan, June Maylin" userId="6b220169-97ed-4553-95ea-2b3c298a9f19" providerId="ADAL" clId="{634AF121-EC25-496F-BDDD-DFC07B8727C3}" dt="2021-01-07T19:14:44.540" v="5"/>
          <ac:picMkLst>
            <pc:docMk/>
            <pc:sldMk cId="3858288947" sldId="301"/>
            <ac:picMk id="10" creationId="{421E457D-0239-4403-9938-A93BC7EF6385}"/>
          </ac:picMkLst>
        </pc:picChg>
        <pc:inkChg chg="add del">
          <ac:chgData name="Chan, June Maylin" userId="6b220169-97ed-4553-95ea-2b3c298a9f19" providerId="ADAL" clId="{634AF121-EC25-496F-BDDD-DFC07B8727C3}" dt="2021-01-07T19:14:02.940" v="4"/>
          <ac:inkMkLst>
            <pc:docMk/>
            <pc:sldMk cId="3858288947" sldId="301"/>
            <ac:inkMk id="7" creationId="{55F11A74-5C9E-47EA-A063-2E050F03CCDE}"/>
          </ac:inkMkLst>
        </pc:inkChg>
        <pc:inkChg chg="add">
          <ac:chgData name="Chan, June Maylin" userId="6b220169-97ed-4553-95ea-2b3c298a9f19" providerId="ADAL" clId="{634AF121-EC25-496F-BDDD-DFC07B8727C3}" dt="2021-01-07T19:14:44.540" v="5"/>
          <ac:inkMkLst>
            <pc:docMk/>
            <pc:sldMk cId="3858288947" sldId="301"/>
            <ac:inkMk id="9" creationId="{3D5F554D-CE22-4FFA-B23A-481E5E611B8F}"/>
          </ac:inkMkLst>
        </pc:inkChg>
      </pc:sldChg>
      <pc:sldChg chg="addSp modSp">
        <pc:chgData name="Chan, June Maylin" userId="6b220169-97ed-4553-95ea-2b3c298a9f19" providerId="ADAL" clId="{634AF121-EC25-496F-BDDD-DFC07B8727C3}" dt="2021-01-07T19:19:00.248" v="7"/>
        <pc:sldMkLst>
          <pc:docMk/>
          <pc:sldMk cId="193871992" sldId="304"/>
        </pc:sldMkLst>
        <pc:picChg chg="add mod">
          <ac:chgData name="Chan, June Maylin" userId="6b220169-97ed-4553-95ea-2b3c298a9f19" providerId="ADAL" clId="{634AF121-EC25-496F-BDDD-DFC07B8727C3}" dt="2021-01-07T19:19:00.248" v="7"/>
          <ac:picMkLst>
            <pc:docMk/>
            <pc:sldMk cId="193871992" sldId="304"/>
            <ac:picMk id="7" creationId="{56E3B47D-BE45-41DB-876F-5EF5D1CDE811}"/>
          </ac:picMkLst>
        </pc:picChg>
        <pc:inkChg chg="add">
          <ac:chgData name="Chan, June Maylin" userId="6b220169-97ed-4553-95ea-2b3c298a9f19" providerId="ADAL" clId="{634AF121-EC25-496F-BDDD-DFC07B8727C3}" dt="2021-01-07T19:17:09.204" v="6"/>
          <ac:inkMkLst>
            <pc:docMk/>
            <pc:sldMk cId="193871992" sldId="304"/>
            <ac:inkMk id="5" creationId="{705A2AE3-72C6-4DFD-9205-9164AB217A08}"/>
          </ac:inkMkLst>
        </pc:inkChg>
        <pc:inkChg chg="add">
          <ac:chgData name="Chan, June Maylin" userId="6b220169-97ed-4553-95ea-2b3c298a9f19" providerId="ADAL" clId="{634AF121-EC25-496F-BDDD-DFC07B8727C3}" dt="2021-01-07T19:19:00.248" v="7"/>
          <ac:inkMkLst>
            <pc:docMk/>
            <pc:sldMk cId="193871992" sldId="304"/>
            <ac:inkMk id="6" creationId="{1F04D945-6E3D-4FFE-80FC-9769DD978CBE}"/>
          </ac:inkMkLst>
        </pc:inkChg>
      </pc:sldChg>
      <pc:sldChg chg="addSp modSp">
        <pc:chgData name="Chan, June Maylin" userId="6b220169-97ed-4553-95ea-2b3c298a9f19" providerId="ADAL" clId="{634AF121-EC25-496F-BDDD-DFC07B8727C3}" dt="2021-01-07T19:23:34.866" v="10"/>
        <pc:sldMkLst>
          <pc:docMk/>
          <pc:sldMk cId="596359585" sldId="310"/>
        </pc:sldMkLst>
        <pc:picChg chg="add mod">
          <ac:chgData name="Chan, June Maylin" userId="6b220169-97ed-4553-95ea-2b3c298a9f19" providerId="ADAL" clId="{634AF121-EC25-496F-BDDD-DFC07B8727C3}" dt="2021-01-07T19:23:34.866" v="10"/>
          <ac:picMkLst>
            <pc:docMk/>
            <pc:sldMk cId="596359585" sldId="310"/>
            <ac:picMk id="6" creationId="{1A4CBE3C-ABCA-4CF2-9937-7746553A7086}"/>
          </ac:picMkLst>
        </pc:picChg>
        <pc:inkChg chg="add">
          <ac:chgData name="Chan, June Maylin" userId="6b220169-97ed-4553-95ea-2b3c298a9f19" providerId="ADAL" clId="{634AF121-EC25-496F-BDDD-DFC07B8727C3}" dt="2021-01-07T19:23:34.866" v="10"/>
          <ac:inkMkLst>
            <pc:docMk/>
            <pc:sldMk cId="596359585" sldId="310"/>
            <ac:inkMk id="5" creationId="{16AFDE0A-43F6-4B1E-8CF7-60DE9FA8E729}"/>
          </ac:inkMkLst>
        </pc:inkChg>
      </pc:sldChg>
      <pc:sldChg chg="addSp delSp modSp modTransition modAnim">
        <pc:chgData name="Chan, June Maylin" userId="6b220169-97ed-4553-95ea-2b3c298a9f19" providerId="ADAL" clId="{634AF121-EC25-496F-BDDD-DFC07B8727C3}" dt="2021-01-07T19:25:22.054" v="14"/>
        <pc:sldMkLst>
          <pc:docMk/>
          <pc:sldMk cId="2710588688" sldId="324"/>
        </pc:sldMkLst>
        <pc:picChg chg="add del mod">
          <ac:chgData name="Chan, June Maylin" userId="6b220169-97ed-4553-95ea-2b3c298a9f19" providerId="ADAL" clId="{634AF121-EC25-496F-BDDD-DFC07B8727C3}" dt="2021-01-07T19:24:22.276" v="12"/>
          <ac:picMkLst>
            <pc:docMk/>
            <pc:sldMk cId="2710588688" sldId="324"/>
            <ac:picMk id="3" creationId="{6C266342-B3B6-47E9-A95E-BF67B3E91FE8}"/>
          </ac:picMkLst>
        </pc:picChg>
        <pc:picChg chg="add mod">
          <ac:chgData name="Chan, June Maylin" userId="6b220169-97ed-4553-95ea-2b3c298a9f19" providerId="ADAL" clId="{634AF121-EC25-496F-BDDD-DFC07B8727C3}" dt="2021-01-07T19:25:22.054" v="14"/>
          <ac:picMkLst>
            <pc:docMk/>
            <pc:sldMk cId="2710588688" sldId="324"/>
            <ac:picMk id="7" creationId="{1A47F025-2563-4ACE-A539-C0CB40DBDA78}"/>
          </ac:picMkLst>
        </pc:picChg>
        <pc:inkChg chg="add">
          <ac:chgData name="Chan, June Maylin" userId="6b220169-97ed-4553-95ea-2b3c298a9f19" providerId="ADAL" clId="{634AF121-EC25-496F-BDDD-DFC07B8727C3}" dt="2021-01-07T19:24:28.296" v="13"/>
          <ac:inkMkLst>
            <pc:docMk/>
            <pc:sldMk cId="2710588688" sldId="324"/>
            <ac:inkMk id="4" creationId="{70218066-8233-41AB-BB80-D7C3380B4951}"/>
          </ac:inkMkLst>
        </pc:inkChg>
        <pc:inkChg chg="add">
          <ac:chgData name="Chan, June Maylin" userId="6b220169-97ed-4553-95ea-2b3c298a9f19" providerId="ADAL" clId="{634AF121-EC25-496F-BDDD-DFC07B8727C3}" dt="2021-01-07T19:25:22.054" v="14"/>
          <ac:inkMkLst>
            <pc:docMk/>
            <pc:sldMk cId="2710588688" sldId="324"/>
            <ac:inkMk id="6" creationId="{FD971AB9-4425-4FD6-A47E-D3B124A57F9F}"/>
          </ac:inkMkLst>
        </pc:inkChg>
      </pc:sldChg>
      <pc:sldChg chg="addSp delSp modSp modTransition modAnim modNotesTx">
        <pc:chgData name="Chan, June Maylin" userId="6b220169-97ed-4553-95ea-2b3c298a9f19" providerId="ADAL" clId="{634AF121-EC25-496F-BDDD-DFC07B8727C3}" dt="2021-01-10T18:31:38.985" v="9782" actId="20577"/>
        <pc:sldMkLst>
          <pc:docMk/>
          <pc:sldMk cId="4149525590" sldId="333"/>
        </pc:sldMkLst>
        <pc:picChg chg="add del mod">
          <ac:chgData name="Chan, June Maylin" userId="6b220169-97ed-4553-95ea-2b3c298a9f19" providerId="ADAL" clId="{634AF121-EC25-496F-BDDD-DFC07B8727C3}" dt="2021-01-08T16:12:15.880" v="77"/>
          <ac:picMkLst>
            <pc:docMk/>
            <pc:sldMk cId="4149525590" sldId="333"/>
            <ac:picMk id="6" creationId="{6C63E0E0-670F-4FC2-9D1B-118FC951897A}"/>
          </ac:picMkLst>
        </pc:picChg>
        <pc:picChg chg="add del mod">
          <ac:chgData name="Chan, June Maylin" userId="6b220169-97ed-4553-95ea-2b3c298a9f19" providerId="ADAL" clId="{634AF121-EC25-496F-BDDD-DFC07B8727C3}" dt="2021-01-08T16:12:18.140" v="78"/>
          <ac:picMkLst>
            <pc:docMk/>
            <pc:sldMk cId="4149525590" sldId="333"/>
            <ac:picMk id="7" creationId="{D83AF78B-938B-43C1-AB1A-9EB112A240C2}"/>
          </ac:picMkLst>
        </pc:picChg>
        <pc:picChg chg="add mod">
          <ac:chgData name="Chan, June Maylin" userId="6b220169-97ed-4553-95ea-2b3c298a9f19" providerId="ADAL" clId="{634AF121-EC25-496F-BDDD-DFC07B8727C3}" dt="2021-01-08T16:16:41.400" v="79"/>
          <ac:picMkLst>
            <pc:docMk/>
            <pc:sldMk cId="4149525590" sldId="333"/>
            <ac:picMk id="9" creationId="{BE473CF6-C143-40C5-9447-E999757A1991}"/>
          </ac:picMkLst>
        </pc:picChg>
        <pc:inkChg chg="add del">
          <ac:chgData name="Chan, June Maylin" userId="6b220169-97ed-4553-95ea-2b3c298a9f19" providerId="ADAL" clId="{634AF121-EC25-496F-BDDD-DFC07B8727C3}" dt="2021-01-08T16:12:15.880" v="77"/>
          <ac:inkMkLst>
            <pc:docMk/>
            <pc:sldMk cId="4149525590" sldId="333"/>
            <ac:inkMk id="2" creationId="{4F8776E5-AFF3-4A73-92E9-9F5B149FF893}"/>
          </ac:inkMkLst>
        </pc:inkChg>
        <pc:inkChg chg="add">
          <ac:chgData name="Chan, June Maylin" userId="6b220169-97ed-4553-95ea-2b3c298a9f19" providerId="ADAL" clId="{634AF121-EC25-496F-BDDD-DFC07B8727C3}" dt="2021-01-08T16:16:41.400" v="79"/>
          <ac:inkMkLst>
            <pc:docMk/>
            <pc:sldMk cId="4149525590" sldId="333"/>
            <ac:inkMk id="8" creationId="{566F52C4-801F-44EB-8D94-A5A696D0559B}"/>
          </ac:inkMkLst>
        </pc:inkChg>
      </pc:sldChg>
      <pc:sldChg chg="addSp modSp">
        <pc:chgData name="Chan, June Maylin" userId="6b220169-97ed-4553-95ea-2b3c298a9f19" providerId="ADAL" clId="{634AF121-EC25-496F-BDDD-DFC07B8727C3}" dt="2021-01-08T16:22:53.960" v="83"/>
        <pc:sldMkLst>
          <pc:docMk/>
          <pc:sldMk cId="3356035439" sldId="334"/>
        </pc:sldMkLst>
        <pc:picChg chg="add mod">
          <ac:chgData name="Chan, June Maylin" userId="6b220169-97ed-4553-95ea-2b3c298a9f19" providerId="ADAL" clId="{634AF121-EC25-496F-BDDD-DFC07B8727C3}" dt="2021-01-08T16:22:53.960" v="83"/>
          <ac:picMkLst>
            <pc:docMk/>
            <pc:sldMk cId="3356035439" sldId="334"/>
            <ac:picMk id="4" creationId="{A6C9F4D8-51E3-447D-A9D6-F0F710A56915}"/>
          </ac:picMkLst>
        </pc:picChg>
        <pc:inkChg chg="add">
          <ac:chgData name="Chan, June Maylin" userId="6b220169-97ed-4553-95ea-2b3c298a9f19" providerId="ADAL" clId="{634AF121-EC25-496F-BDDD-DFC07B8727C3}" dt="2021-01-08T16:22:53.960" v="83"/>
          <ac:inkMkLst>
            <pc:docMk/>
            <pc:sldMk cId="3356035439" sldId="334"/>
            <ac:inkMk id="3" creationId="{4FB80E64-DF01-4973-BCEA-902D95BDB8D8}"/>
          </ac:inkMkLst>
        </pc:inkChg>
      </pc:sldChg>
      <pc:sldChg chg="addSp modSp modNotesTx">
        <pc:chgData name="Chan, June Maylin" userId="6b220169-97ed-4553-95ea-2b3c298a9f19" providerId="ADAL" clId="{634AF121-EC25-496F-BDDD-DFC07B8727C3}" dt="2021-01-08T16:44:28.143" v="800" actId="20577"/>
        <pc:sldMkLst>
          <pc:docMk/>
          <pc:sldMk cId="1993982782" sldId="336"/>
        </pc:sldMkLst>
        <pc:picChg chg="add mod">
          <ac:chgData name="Chan, June Maylin" userId="6b220169-97ed-4553-95ea-2b3c298a9f19" providerId="ADAL" clId="{634AF121-EC25-496F-BDDD-DFC07B8727C3}" dt="2021-01-08T16:33:28.028" v="88"/>
          <ac:picMkLst>
            <pc:docMk/>
            <pc:sldMk cId="1993982782" sldId="336"/>
            <ac:picMk id="5" creationId="{C2771928-9CBC-4A16-8CDF-A73A5798376B}"/>
          </ac:picMkLst>
        </pc:picChg>
        <pc:inkChg chg="add">
          <ac:chgData name="Chan, June Maylin" userId="6b220169-97ed-4553-95ea-2b3c298a9f19" providerId="ADAL" clId="{634AF121-EC25-496F-BDDD-DFC07B8727C3}" dt="2021-01-08T16:33:28.028" v="88"/>
          <ac:inkMkLst>
            <pc:docMk/>
            <pc:sldMk cId="1993982782" sldId="336"/>
            <ac:inkMk id="2" creationId="{9A112AFA-D27C-45AE-A756-09D061FBA993}"/>
          </ac:inkMkLst>
        </pc:inkChg>
      </pc:sldChg>
      <pc:sldChg chg="modNotesTx">
        <pc:chgData name="Chan, June Maylin" userId="6b220169-97ed-4553-95ea-2b3c298a9f19" providerId="ADAL" clId="{634AF121-EC25-496F-BDDD-DFC07B8727C3}" dt="2021-01-10T18:23:52.977" v="9243" actId="20577"/>
        <pc:sldMkLst>
          <pc:docMk/>
          <pc:sldMk cId="4025320841" sldId="354"/>
        </pc:sldMkLst>
      </pc:sldChg>
      <pc:sldChg chg="addSp modSp">
        <pc:chgData name="Chan, June Maylin" userId="6b220169-97ed-4553-95ea-2b3c298a9f19" providerId="ADAL" clId="{634AF121-EC25-496F-BDDD-DFC07B8727C3}" dt="2021-01-08T19:34:55.095" v="6509"/>
        <pc:sldMkLst>
          <pc:docMk/>
          <pc:sldMk cId="3176475755" sldId="368"/>
        </pc:sldMkLst>
        <pc:picChg chg="add mod">
          <ac:chgData name="Chan, June Maylin" userId="6b220169-97ed-4553-95ea-2b3c298a9f19" providerId="ADAL" clId="{634AF121-EC25-496F-BDDD-DFC07B8727C3}" dt="2021-01-08T19:34:55.095" v="6509"/>
          <ac:picMkLst>
            <pc:docMk/>
            <pc:sldMk cId="3176475755" sldId="368"/>
            <ac:picMk id="6" creationId="{00F209FC-DCDB-413C-BA9A-E0875439D451}"/>
          </ac:picMkLst>
        </pc:picChg>
      </pc:sldChg>
      <pc:sldChg chg="addSp modSp">
        <pc:chgData name="Chan, June Maylin" userId="6b220169-97ed-4553-95ea-2b3c298a9f19" providerId="ADAL" clId="{634AF121-EC25-496F-BDDD-DFC07B8727C3}" dt="2021-01-07T19:22:32.773" v="9"/>
        <pc:sldMkLst>
          <pc:docMk/>
          <pc:sldMk cId="3224275734" sldId="428"/>
        </pc:sldMkLst>
        <pc:picChg chg="add mod">
          <ac:chgData name="Chan, June Maylin" userId="6b220169-97ed-4553-95ea-2b3c298a9f19" providerId="ADAL" clId="{634AF121-EC25-496F-BDDD-DFC07B8727C3}" dt="2021-01-07T19:22:32.773" v="9"/>
          <ac:picMkLst>
            <pc:docMk/>
            <pc:sldMk cId="3224275734" sldId="428"/>
            <ac:picMk id="2" creationId="{F8207EBC-6D70-42B0-80D2-E738485FA5DD}"/>
          </ac:picMkLst>
        </pc:picChg>
      </pc:sldChg>
      <pc:sldChg chg="addSp modSp mod">
        <pc:chgData name="Chan, June Maylin" userId="6b220169-97ed-4553-95ea-2b3c298a9f19" providerId="ADAL" clId="{634AF121-EC25-496F-BDDD-DFC07B8727C3}" dt="2021-01-07T19:44:48.595" v="48"/>
        <pc:sldMkLst>
          <pc:docMk/>
          <pc:sldMk cId="3504736606" sldId="990"/>
        </pc:sldMkLst>
        <pc:spChg chg="mod">
          <ac:chgData name="Chan, June Maylin" userId="6b220169-97ed-4553-95ea-2b3c298a9f19" providerId="ADAL" clId="{634AF121-EC25-496F-BDDD-DFC07B8727C3}" dt="2021-01-07T19:43:17.628" v="47" actId="20577"/>
          <ac:spMkLst>
            <pc:docMk/>
            <pc:sldMk cId="3504736606" sldId="990"/>
            <ac:spMk id="5" creationId="{6E8811DD-1C60-1342-815C-0CB5A15913C3}"/>
          </ac:spMkLst>
        </pc:spChg>
        <pc:picChg chg="add mod">
          <ac:chgData name="Chan, June Maylin" userId="6b220169-97ed-4553-95ea-2b3c298a9f19" providerId="ADAL" clId="{634AF121-EC25-496F-BDDD-DFC07B8727C3}" dt="2021-01-07T19:44:48.595" v="48"/>
          <ac:picMkLst>
            <pc:docMk/>
            <pc:sldMk cId="3504736606" sldId="990"/>
            <ac:picMk id="4" creationId="{E3CF9809-F516-457A-99B5-110CF6833B0B}"/>
          </ac:picMkLst>
        </pc:picChg>
      </pc:sldChg>
      <pc:sldChg chg="addSp modSp">
        <pc:chgData name="Chan, June Maylin" userId="6b220169-97ed-4553-95ea-2b3c298a9f19" providerId="ADAL" clId="{634AF121-EC25-496F-BDDD-DFC07B8727C3}" dt="2021-01-07T19:44:48.595" v="48"/>
        <pc:sldMkLst>
          <pc:docMk/>
          <pc:sldMk cId="493852309" sldId="991"/>
        </pc:sldMkLst>
        <pc:picChg chg="add mod">
          <ac:chgData name="Chan, June Maylin" userId="6b220169-97ed-4553-95ea-2b3c298a9f19" providerId="ADAL" clId="{634AF121-EC25-496F-BDDD-DFC07B8727C3}" dt="2021-01-07T19:44:48.595" v="48"/>
          <ac:picMkLst>
            <pc:docMk/>
            <pc:sldMk cId="493852309" sldId="991"/>
            <ac:picMk id="4" creationId="{917DC28A-D1D9-4E12-9246-985A564E53FC}"/>
          </ac:picMkLst>
        </pc:picChg>
      </pc:sldChg>
      <pc:sldChg chg="addSp delSp modSp">
        <pc:chgData name="Chan, June Maylin" userId="6b220169-97ed-4553-95ea-2b3c298a9f19" providerId="ADAL" clId="{634AF121-EC25-496F-BDDD-DFC07B8727C3}" dt="2021-01-07T19:21:44.453" v="8"/>
        <pc:sldMkLst>
          <pc:docMk/>
          <pc:sldMk cId="572353687" sldId="999"/>
        </pc:sldMkLst>
        <pc:picChg chg="add del mod">
          <ac:chgData name="Chan, June Maylin" userId="6b220169-97ed-4553-95ea-2b3c298a9f19" providerId="ADAL" clId="{634AF121-EC25-496F-BDDD-DFC07B8727C3}" dt="2021-01-07T19:21:44.453" v="8"/>
          <ac:picMkLst>
            <pc:docMk/>
            <pc:sldMk cId="572353687" sldId="999"/>
            <ac:picMk id="5" creationId="{F7983AFC-1AE8-4E71-A9A8-958E5AA50790}"/>
          </ac:picMkLst>
        </pc:picChg>
        <pc:picChg chg="add mod">
          <ac:chgData name="Chan, June Maylin" userId="6b220169-97ed-4553-95ea-2b3c298a9f19" providerId="ADAL" clId="{634AF121-EC25-496F-BDDD-DFC07B8727C3}" dt="2021-01-07T19:21:44.453" v="8"/>
          <ac:picMkLst>
            <pc:docMk/>
            <pc:sldMk cId="572353687" sldId="999"/>
            <ac:picMk id="6" creationId="{56DF8ADA-273C-4DEE-A744-4F62EEAD48EC}"/>
          </ac:picMkLst>
        </pc:picChg>
      </pc:sldChg>
      <pc:sldChg chg="addSp modSp">
        <pc:chgData name="Chan, June Maylin" userId="6b220169-97ed-4553-95ea-2b3c298a9f19" providerId="ADAL" clId="{634AF121-EC25-496F-BDDD-DFC07B8727C3}" dt="2021-01-08T19:20:57.898" v="6506"/>
        <pc:sldMkLst>
          <pc:docMk/>
          <pc:sldMk cId="1501679322" sldId="1010"/>
        </pc:sldMkLst>
        <pc:picChg chg="add mod">
          <ac:chgData name="Chan, June Maylin" userId="6b220169-97ed-4553-95ea-2b3c298a9f19" providerId="ADAL" clId="{634AF121-EC25-496F-BDDD-DFC07B8727C3}" dt="2021-01-08T19:20:57.898" v="6506"/>
          <ac:picMkLst>
            <pc:docMk/>
            <pc:sldMk cId="1501679322" sldId="1010"/>
            <ac:picMk id="11" creationId="{543A1010-C2B6-4A8E-A04B-AF398481E88F}"/>
          </ac:picMkLst>
        </pc:picChg>
        <pc:inkChg chg="add">
          <ac:chgData name="Chan, June Maylin" userId="6b220169-97ed-4553-95ea-2b3c298a9f19" providerId="ADAL" clId="{634AF121-EC25-496F-BDDD-DFC07B8727C3}" dt="2021-01-08T19:19:02.576" v="6505"/>
          <ac:inkMkLst>
            <pc:docMk/>
            <pc:sldMk cId="1501679322" sldId="1010"/>
            <ac:inkMk id="3" creationId="{FABE4D94-D2F8-4CA6-B142-8359C8611525}"/>
          </ac:inkMkLst>
        </pc:inkChg>
        <pc:inkChg chg="add">
          <ac:chgData name="Chan, June Maylin" userId="6b220169-97ed-4553-95ea-2b3c298a9f19" providerId="ADAL" clId="{634AF121-EC25-496F-BDDD-DFC07B8727C3}" dt="2021-01-08T19:19:02.576" v="6505"/>
          <ac:inkMkLst>
            <pc:docMk/>
            <pc:sldMk cId="1501679322" sldId="1010"/>
            <ac:inkMk id="6" creationId="{0B397E40-2F44-4BDF-9D72-63F696E2325A}"/>
          </ac:inkMkLst>
        </pc:inkChg>
        <pc:inkChg chg="add">
          <ac:chgData name="Chan, June Maylin" userId="6b220169-97ed-4553-95ea-2b3c298a9f19" providerId="ADAL" clId="{634AF121-EC25-496F-BDDD-DFC07B8727C3}" dt="2021-01-08T19:19:02.576" v="6505"/>
          <ac:inkMkLst>
            <pc:docMk/>
            <pc:sldMk cId="1501679322" sldId="1010"/>
            <ac:inkMk id="7" creationId="{1F1D6854-DB34-4FE0-82B9-2640C9D28DB4}"/>
          </ac:inkMkLst>
        </pc:inkChg>
        <pc:inkChg chg="add">
          <ac:chgData name="Chan, June Maylin" userId="6b220169-97ed-4553-95ea-2b3c298a9f19" providerId="ADAL" clId="{634AF121-EC25-496F-BDDD-DFC07B8727C3}" dt="2021-01-08T19:19:02.576" v="6505"/>
          <ac:inkMkLst>
            <pc:docMk/>
            <pc:sldMk cId="1501679322" sldId="1010"/>
            <ac:inkMk id="8" creationId="{13BDAB36-4AF7-46D0-BD8C-8A63E26F9675}"/>
          </ac:inkMkLst>
        </pc:inkChg>
        <pc:inkChg chg="add">
          <ac:chgData name="Chan, June Maylin" userId="6b220169-97ed-4553-95ea-2b3c298a9f19" providerId="ADAL" clId="{634AF121-EC25-496F-BDDD-DFC07B8727C3}" dt="2021-01-08T19:20:57.898" v="6506"/>
          <ac:inkMkLst>
            <pc:docMk/>
            <pc:sldMk cId="1501679322" sldId="1010"/>
            <ac:inkMk id="10" creationId="{E8E44559-259B-4938-A99F-3304577B7D68}"/>
          </ac:inkMkLst>
        </pc:inkChg>
      </pc:sldChg>
      <pc:sldChg chg="addSp modSp del modNotesTx">
        <pc:chgData name="Chan, June Maylin" userId="6b220169-97ed-4553-95ea-2b3c298a9f19" providerId="ADAL" clId="{634AF121-EC25-496F-BDDD-DFC07B8727C3}" dt="2021-01-10T18:21:23.487" v="8980" actId="2696"/>
        <pc:sldMkLst>
          <pc:docMk/>
          <pc:sldMk cId="3117203330" sldId="1011"/>
        </pc:sldMkLst>
        <pc:picChg chg="add mod">
          <ac:chgData name="Chan, June Maylin" userId="6b220169-97ed-4553-95ea-2b3c298a9f19" providerId="ADAL" clId="{634AF121-EC25-496F-BDDD-DFC07B8727C3}" dt="2021-01-08T19:25:14.972" v="6507"/>
          <ac:picMkLst>
            <pc:docMk/>
            <pc:sldMk cId="3117203330" sldId="1011"/>
            <ac:picMk id="3" creationId="{7BFBEF46-02BC-4969-AE16-BC94880B9EC1}"/>
          </ac:picMkLst>
        </pc:picChg>
        <pc:inkChg chg="add">
          <ac:chgData name="Chan, June Maylin" userId="6b220169-97ed-4553-95ea-2b3c298a9f19" providerId="ADAL" clId="{634AF121-EC25-496F-BDDD-DFC07B8727C3}" dt="2021-01-08T19:25:14.972" v="6507"/>
          <ac:inkMkLst>
            <pc:docMk/>
            <pc:sldMk cId="3117203330" sldId="1011"/>
            <ac:inkMk id="2" creationId="{0C6B79D3-E6D1-4EEF-AEB9-DD9AE5F7A11D}"/>
          </ac:inkMkLst>
        </pc:inkChg>
        <pc:inkChg chg="add">
          <ac:chgData name="Chan, June Maylin" userId="6b220169-97ed-4553-95ea-2b3c298a9f19" providerId="ADAL" clId="{634AF121-EC25-496F-BDDD-DFC07B8727C3}" dt="2021-01-08T19:32:16.025" v="6508"/>
          <ac:inkMkLst>
            <pc:docMk/>
            <pc:sldMk cId="3117203330" sldId="1011"/>
            <ac:inkMk id="6" creationId="{BF868BCE-EFEA-4F4B-8908-AB484BB16134}"/>
          </ac:inkMkLst>
        </pc:inkChg>
      </pc:sldChg>
      <pc:sldChg chg="addSp delSp modSp mod modTransition delAnim modAnim modNotesTx">
        <pc:chgData name="Chan, June Maylin" userId="6b220169-97ed-4553-95ea-2b3c298a9f19" providerId="ADAL" clId="{634AF121-EC25-496F-BDDD-DFC07B8727C3}" dt="2021-01-10T17:59:19.423" v="8912" actId="478"/>
        <pc:sldMkLst>
          <pc:docMk/>
          <pc:sldMk cId="4087039802" sldId="1013"/>
        </pc:sldMkLst>
        <pc:picChg chg="add del mod">
          <ac:chgData name="Chan, June Maylin" userId="6b220169-97ed-4553-95ea-2b3c298a9f19" providerId="ADAL" clId="{634AF121-EC25-496F-BDDD-DFC07B8727C3}" dt="2021-01-08T16:48:16.377" v="903"/>
          <ac:picMkLst>
            <pc:docMk/>
            <pc:sldMk cId="4087039802" sldId="1013"/>
            <ac:picMk id="5" creationId="{AE60C873-E419-4CF7-AD2E-CFA012A5F325}"/>
          </ac:picMkLst>
        </pc:picChg>
        <pc:picChg chg="add del mod">
          <ac:chgData name="Chan, June Maylin" userId="6b220169-97ed-4553-95ea-2b3c298a9f19" providerId="ADAL" clId="{634AF121-EC25-496F-BDDD-DFC07B8727C3}" dt="2021-01-08T16:53:36.873" v="905"/>
          <ac:picMkLst>
            <pc:docMk/>
            <pc:sldMk cId="4087039802" sldId="1013"/>
            <ac:picMk id="7" creationId="{3AE65257-A25C-48D3-810D-3661F0F15D8A}"/>
          </ac:picMkLst>
        </pc:picChg>
        <pc:picChg chg="add del mod">
          <ac:chgData name="Chan, June Maylin" userId="6b220169-97ed-4553-95ea-2b3c298a9f19" providerId="ADAL" clId="{634AF121-EC25-496F-BDDD-DFC07B8727C3}" dt="2021-01-08T16:53:45.594" v="906"/>
          <ac:picMkLst>
            <pc:docMk/>
            <pc:sldMk cId="4087039802" sldId="1013"/>
            <ac:picMk id="8" creationId="{E82D1C08-075D-48FE-A9DB-9014086128C3}"/>
          </ac:picMkLst>
        </pc:picChg>
        <pc:picChg chg="add mod">
          <ac:chgData name="Chan, June Maylin" userId="6b220169-97ed-4553-95ea-2b3c298a9f19" providerId="ADAL" clId="{634AF121-EC25-496F-BDDD-DFC07B8727C3}" dt="2021-01-10T17:23:01.327" v="7168" actId="14100"/>
          <ac:picMkLst>
            <pc:docMk/>
            <pc:sldMk cId="4087039802" sldId="1013"/>
            <ac:picMk id="10" creationId="{9128A3E1-766D-469A-8E56-F5DA6920CF0E}"/>
          </ac:picMkLst>
        </pc:picChg>
        <pc:inkChg chg="add del">
          <ac:chgData name="Chan, June Maylin" userId="6b220169-97ed-4553-95ea-2b3c298a9f19" providerId="ADAL" clId="{634AF121-EC25-496F-BDDD-DFC07B8727C3}" dt="2021-01-08T16:48:16.377" v="903"/>
          <ac:inkMkLst>
            <pc:docMk/>
            <pc:sldMk cId="4087039802" sldId="1013"/>
            <ac:inkMk id="4" creationId="{530A2132-3EE2-4C9D-B230-5E5BE0DE9736}"/>
          </ac:inkMkLst>
        </pc:inkChg>
        <pc:inkChg chg="add del">
          <ac:chgData name="Chan, June Maylin" userId="6b220169-97ed-4553-95ea-2b3c298a9f19" providerId="ADAL" clId="{634AF121-EC25-496F-BDDD-DFC07B8727C3}" dt="2021-01-08T16:53:36.873" v="905"/>
          <ac:inkMkLst>
            <pc:docMk/>
            <pc:sldMk cId="4087039802" sldId="1013"/>
            <ac:inkMk id="6" creationId="{FF706EE1-366D-45C0-80FF-DAF992E0EFDC}"/>
          </ac:inkMkLst>
        </pc:inkChg>
        <pc:inkChg chg="add del">
          <ac:chgData name="Chan, June Maylin" userId="6b220169-97ed-4553-95ea-2b3c298a9f19" providerId="ADAL" clId="{634AF121-EC25-496F-BDDD-DFC07B8727C3}" dt="2021-01-10T17:59:19.423" v="8912" actId="478"/>
          <ac:inkMkLst>
            <pc:docMk/>
            <pc:sldMk cId="4087039802" sldId="1013"/>
            <ac:inkMk id="9" creationId="{620F13C1-BB0E-4CF8-88DF-808D6D3B4BC6}"/>
          </ac:inkMkLst>
        </pc:inkChg>
      </pc:sldChg>
      <pc:sldChg chg="addSp delSp modSp modTransition modAnim">
        <pc:chgData name="Chan, June Maylin" userId="6b220169-97ed-4553-95ea-2b3c298a9f19" providerId="ADAL" clId="{634AF121-EC25-496F-BDDD-DFC07B8727C3}" dt="2021-01-08T16:09:35.609" v="75"/>
        <pc:sldMkLst>
          <pc:docMk/>
          <pc:sldMk cId="1711659908" sldId="1014"/>
        </pc:sldMkLst>
        <pc:picChg chg="add del mod">
          <ac:chgData name="Chan, June Maylin" userId="6b220169-97ed-4553-95ea-2b3c298a9f19" providerId="ADAL" clId="{634AF121-EC25-496F-BDDD-DFC07B8727C3}" dt="2021-01-08T16:09:21.053" v="74"/>
          <ac:picMkLst>
            <pc:docMk/>
            <pc:sldMk cId="1711659908" sldId="1014"/>
            <ac:picMk id="4" creationId="{67D88F41-997D-4E8B-9C10-090587A0610A}"/>
          </ac:picMkLst>
        </pc:picChg>
        <pc:picChg chg="add mod">
          <ac:chgData name="Chan, June Maylin" userId="6b220169-97ed-4553-95ea-2b3c298a9f19" providerId="ADAL" clId="{634AF121-EC25-496F-BDDD-DFC07B8727C3}" dt="2021-01-08T16:09:35.609" v="75"/>
          <ac:picMkLst>
            <pc:docMk/>
            <pc:sldMk cId="1711659908" sldId="1014"/>
            <ac:picMk id="5" creationId="{264445D9-7B05-4874-BBAD-EA78AA6A35D6}"/>
          </ac:picMkLst>
        </pc:picChg>
      </pc:sldChg>
      <pc:sldChg chg="addSp delSp modSp modTransition modAnim">
        <pc:chgData name="Chan, June Maylin" userId="6b220169-97ed-4553-95ea-2b3c298a9f19" providerId="ADAL" clId="{634AF121-EC25-496F-BDDD-DFC07B8727C3}" dt="2021-01-07T19:46:06.054" v="50"/>
        <pc:sldMkLst>
          <pc:docMk/>
          <pc:sldMk cId="658833374" sldId="1015"/>
        </pc:sldMkLst>
        <pc:picChg chg="add del mod">
          <ac:chgData name="Chan, June Maylin" userId="6b220169-97ed-4553-95ea-2b3c298a9f19" providerId="ADAL" clId="{634AF121-EC25-496F-BDDD-DFC07B8727C3}" dt="2021-01-07T19:45:12.783" v="49"/>
          <ac:picMkLst>
            <pc:docMk/>
            <pc:sldMk cId="658833374" sldId="1015"/>
            <ac:picMk id="5" creationId="{E5576179-F409-4A88-95A3-92572916FC5E}"/>
          </ac:picMkLst>
        </pc:picChg>
        <pc:picChg chg="add mod">
          <ac:chgData name="Chan, June Maylin" userId="6b220169-97ed-4553-95ea-2b3c298a9f19" providerId="ADAL" clId="{634AF121-EC25-496F-BDDD-DFC07B8727C3}" dt="2021-01-07T19:46:06.054" v="50"/>
          <ac:picMkLst>
            <pc:docMk/>
            <pc:sldMk cId="658833374" sldId="1015"/>
            <ac:picMk id="7" creationId="{7CF5801C-04DA-448F-9688-C4BA2B855666}"/>
          </ac:picMkLst>
        </pc:picChg>
        <pc:inkChg chg="add">
          <ac:chgData name="Chan, June Maylin" userId="6b220169-97ed-4553-95ea-2b3c298a9f19" providerId="ADAL" clId="{634AF121-EC25-496F-BDDD-DFC07B8727C3}" dt="2021-01-07T19:46:06.054" v="50"/>
          <ac:inkMkLst>
            <pc:docMk/>
            <pc:sldMk cId="658833374" sldId="1015"/>
            <ac:inkMk id="6" creationId="{8EF0F443-9A87-46DC-BD07-5F0F1B0E90E1}"/>
          </ac:inkMkLst>
        </pc:inkChg>
      </pc:sldChg>
      <pc:sldChg chg="addSp modSp">
        <pc:chgData name="Chan, June Maylin" userId="6b220169-97ed-4553-95ea-2b3c298a9f19" providerId="ADAL" clId="{634AF121-EC25-496F-BDDD-DFC07B8727C3}" dt="2021-01-08T15:47:24.568" v="56"/>
        <pc:sldMkLst>
          <pc:docMk/>
          <pc:sldMk cId="2313188752" sldId="1017"/>
        </pc:sldMkLst>
        <pc:picChg chg="add mod">
          <ac:chgData name="Chan, June Maylin" userId="6b220169-97ed-4553-95ea-2b3c298a9f19" providerId="ADAL" clId="{634AF121-EC25-496F-BDDD-DFC07B8727C3}" dt="2021-01-08T15:47:24.568" v="56"/>
          <ac:picMkLst>
            <pc:docMk/>
            <pc:sldMk cId="2313188752" sldId="1017"/>
            <ac:picMk id="6" creationId="{C4067859-3FB7-4A3A-B058-494F796BA78B}"/>
          </ac:picMkLst>
        </pc:picChg>
        <pc:inkChg chg="add">
          <ac:chgData name="Chan, June Maylin" userId="6b220169-97ed-4553-95ea-2b3c298a9f19" providerId="ADAL" clId="{634AF121-EC25-496F-BDDD-DFC07B8727C3}" dt="2021-01-08T15:47:24.568" v="56"/>
          <ac:inkMkLst>
            <pc:docMk/>
            <pc:sldMk cId="2313188752" sldId="1017"/>
            <ac:inkMk id="5" creationId="{39884BC6-82BA-4054-B2CF-9DED2528B574}"/>
          </ac:inkMkLst>
        </pc:inkChg>
      </pc:sldChg>
      <pc:sldChg chg="addSp delSp modSp modTransition modAnim">
        <pc:chgData name="Chan, June Maylin" userId="6b220169-97ed-4553-95ea-2b3c298a9f19" providerId="ADAL" clId="{634AF121-EC25-496F-BDDD-DFC07B8727C3}" dt="2021-01-08T15:46:12.611" v="55"/>
        <pc:sldMkLst>
          <pc:docMk/>
          <pc:sldMk cId="1053486892" sldId="1018"/>
        </pc:sldMkLst>
        <pc:picChg chg="add del mod">
          <ac:chgData name="Chan, June Maylin" userId="6b220169-97ed-4553-95ea-2b3c298a9f19" providerId="ADAL" clId="{634AF121-EC25-496F-BDDD-DFC07B8727C3}" dt="2021-01-07T19:48:32.497" v="52"/>
          <ac:picMkLst>
            <pc:docMk/>
            <pc:sldMk cId="1053486892" sldId="1018"/>
            <ac:picMk id="6" creationId="{8B0868DB-C740-4990-B9A3-6D488F7D117A}"/>
          </ac:picMkLst>
        </pc:picChg>
        <pc:picChg chg="add del mod">
          <ac:chgData name="Chan, June Maylin" userId="6b220169-97ed-4553-95ea-2b3c298a9f19" providerId="ADAL" clId="{634AF121-EC25-496F-BDDD-DFC07B8727C3}" dt="2021-01-08T15:45:34.985" v="54"/>
          <ac:picMkLst>
            <pc:docMk/>
            <pc:sldMk cId="1053486892" sldId="1018"/>
            <ac:picMk id="8" creationId="{05D37EB6-7A6B-44FC-B587-CCBE90B72B52}"/>
          </ac:picMkLst>
        </pc:picChg>
        <pc:picChg chg="add mod">
          <ac:chgData name="Chan, June Maylin" userId="6b220169-97ed-4553-95ea-2b3c298a9f19" providerId="ADAL" clId="{634AF121-EC25-496F-BDDD-DFC07B8727C3}" dt="2021-01-08T15:46:12.611" v="55"/>
          <ac:picMkLst>
            <pc:docMk/>
            <pc:sldMk cId="1053486892" sldId="1018"/>
            <ac:picMk id="10" creationId="{313E8279-2968-4B5A-BC29-9B910AA2E906}"/>
          </ac:picMkLst>
        </pc:picChg>
        <pc:inkChg chg="add">
          <ac:chgData name="Chan, June Maylin" userId="6b220169-97ed-4553-95ea-2b3c298a9f19" providerId="ADAL" clId="{634AF121-EC25-496F-BDDD-DFC07B8727C3}" dt="2021-01-08T15:46:12.611" v="55"/>
          <ac:inkMkLst>
            <pc:docMk/>
            <pc:sldMk cId="1053486892" sldId="1018"/>
            <ac:inkMk id="9" creationId="{BC977296-9EF8-4756-9683-56A7B27626D5}"/>
          </ac:inkMkLst>
        </pc:inkChg>
      </pc:sldChg>
      <pc:sldChg chg="addSp modSp">
        <pc:chgData name="Chan, June Maylin" userId="6b220169-97ed-4553-95ea-2b3c298a9f19" providerId="ADAL" clId="{634AF121-EC25-496F-BDDD-DFC07B8727C3}" dt="2021-01-07T19:47:27.454" v="51"/>
        <pc:sldMkLst>
          <pc:docMk/>
          <pc:sldMk cId="2075411680" sldId="1019"/>
        </pc:sldMkLst>
        <pc:picChg chg="add mod">
          <ac:chgData name="Chan, June Maylin" userId="6b220169-97ed-4553-95ea-2b3c298a9f19" providerId="ADAL" clId="{634AF121-EC25-496F-BDDD-DFC07B8727C3}" dt="2021-01-07T19:47:27.454" v="51"/>
          <ac:picMkLst>
            <pc:docMk/>
            <pc:sldMk cId="2075411680" sldId="1019"/>
            <ac:picMk id="5" creationId="{6FF21D63-8B0D-43A0-9C4C-9C981A9538CF}"/>
          </ac:picMkLst>
        </pc:picChg>
      </pc:sldChg>
      <pc:sldChg chg="addSp delSp modSp mod modTransition modAnim">
        <pc:chgData name="Chan, June Maylin" userId="6b220169-97ed-4553-95ea-2b3c298a9f19" providerId="ADAL" clId="{634AF121-EC25-496F-BDDD-DFC07B8727C3}" dt="2021-01-08T16:05:22.472" v="72"/>
        <pc:sldMkLst>
          <pc:docMk/>
          <pc:sldMk cId="532616378" sldId="1020"/>
        </pc:sldMkLst>
        <pc:spChg chg="mod">
          <ac:chgData name="Chan, June Maylin" userId="6b220169-97ed-4553-95ea-2b3c298a9f19" providerId="ADAL" clId="{634AF121-EC25-496F-BDDD-DFC07B8727C3}" dt="2021-01-08T15:59:44.976" v="70" actId="20577"/>
          <ac:spMkLst>
            <pc:docMk/>
            <pc:sldMk cId="532616378" sldId="1020"/>
            <ac:spMk id="4" creationId="{F585C738-0296-4F4B-B51B-9228C80D02C0}"/>
          </ac:spMkLst>
        </pc:spChg>
        <pc:picChg chg="add del mod">
          <ac:chgData name="Chan, June Maylin" userId="6b220169-97ed-4553-95ea-2b3c298a9f19" providerId="ADAL" clId="{634AF121-EC25-496F-BDDD-DFC07B8727C3}" dt="2021-01-08T15:56:07.167" v="59"/>
          <ac:picMkLst>
            <pc:docMk/>
            <pc:sldMk cId="532616378" sldId="1020"/>
            <ac:picMk id="5" creationId="{8B218F72-4491-4FAF-B21E-52C077408935}"/>
          </ac:picMkLst>
        </pc:picChg>
        <pc:picChg chg="add del mod">
          <ac:chgData name="Chan, June Maylin" userId="6b220169-97ed-4553-95ea-2b3c298a9f19" providerId="ADAL" clId="{634AF121-EC25-496F-BDDD-DFC07B8727C3}" dt="2021-01-08T15:57:38.809" v="61"/>
          <ac:picMkLst>
            <pc:docMk/>
            <pc:sldMk cId="532616378" sldId="1020"/>
            <ac:picMk id="6" creationId="{30E327A1-C6F5-4DD0-A617-6AD6CBF43C7B}"/>
          </ac:picMkLst>
        </pc:picChg>
        <pc:picChg chg="add del mod">
          <ac:chgData name="Chan, June Maylin" userId="6b220169-97ed-4553-95ea-2b3c298a9f19" providerId="ADAL" clId="{634AF121-EC25-496F-BDDD-DFC07B8727C3}" dt="2021-01-08T16:02:15.789" v="71"/>
          <ac:picMkLst>
            <pc:docMk/>
            <pc:sldMk cId="532616378" sldId="1020"/>
            <ac:picMk id="8" creationId="{D013186C-C5C7-4FC3-8870-3D256907C693}"/>
          </ac:picMkLst>
        </pc:picChg>
        <pc:picChg chg="add mod">
          <ac:chgData name="Chan, June Maylin" userId="6b220169-97ed-4553-95ea-2b3c298a9f19" providerId="ADAL" clId="{634AF121-EC25-496F-BDDD-DFC07B8727C3}" dt="2021-01-08T16:05:22.472" v="72"/>
          <ac:picMkLst>
            <pc:docMk/>
            <pc:sldMk cId="532616378" sldId="1020"/>
            <ac:picMk id="10" creationId="{161FC8AE-F1ED-479A-A086-AC9D578749D9}"/>
          </ac:picMkLst>
        </pc:picChg>
        <pc:inkChg chg="add del">
          <ac:chgData name="Chan, June Maylin" userId="6b220169-97ed-4553-95ea-2b3c298a9f19" providerId="ADAL" clId="{634AF121-EC25-496F-BDDD-DFC07B8727C3}" dt="2021-01-08T16:02:15.789" v="71"/>
          <ac:inkMkLst>
            <pc:docMk/>
            <pc:sldMk cId="532616378" sldId="1020"/>
            <ac:inkMk id="7" creationId="{57F98D45-A6AB-4CD0-ADA0-5815ADA567D1}"/>
          </ac:inkMkLst>
        </pc:inkChg>
        <pc:inkChg chg="add">
          <ac:chgData name="Chan, June Maylin" userId="6b220169-97ed-4553-95ea-2b3c298a9f19" providerId="ADAL" clId="{634AF121-EC25-496F-BDDD-DFC07B8727C3}" dt="2021-01-08T16:05:22.472" v="72"/>
          <ac:inkMkLst>
            <pc:docMk/>
            <pc:sldMk cId="532616378" sldId="1020"/>
            <ac:inkMk id="9" creationId="{63DF4A09-E202-4879-B59A-0D4DF7D2FBBC}"/>
          </ac:inkMkLst>
        </pc:inkChg>
      </pc:sldChg>
      <pc:sldChg chg="addSp delSp modSp modTransition modAnim">
        <pc:chgData name="Chan, June Maylin" userId="6b220169-97ed-4553-95ea-2b3c298a9f19" providerId="ADAL" clId="{634AF121-EC25-496F-BDDD-DFC07B8727C3}" dt="2021-01-08T16:27:39.046" v="87"/>
        <pc:sldMkLst>
          <pc:docMk/>
          <pc:sldMk cId="3861941748" sldId="1355"/>
        </pc:sldMkLst>
        <pc:picChg chg="add del mod">
          <ac:chgData name="Chan, June Maylin" userId="6b220169-97ed-4553-95ea-2b3c298a9f19" providerId="ADAL" clId="{634AF121-EC25-496F-BDDD-DFC07B8727C3}" dt="2021-01-08T16:24:52.492" v="85"/>
          <ac:picMkLst>
            <pc:docMk/>
            <pc:sldMk cId="3861941748" sldId="1355"/>
            <ac:picMk id="3" creationId="{1333FFDB-68A0-43EA-852F-1753CCAF00EB}"/>
          </ac:picMkLst>
        </pc:picChg>
        <pc:picChg chg="add del mod">
          <ac:chgData name="Chan, June Maylin" userId="6b220169-97ed-4553-95ea-2b3c298a9f19" providerId="ADAL" clId="{634AF121-EC25-496F-BDDD-DFC07B8727C3}" dt="2021-01-08T16:26:09.203" v="86"/>
          <ac:picMkLst>
            <pc:docMk/>
            <pc:sldMk cId="3861941748" sldId="1355"/>
            <ac:picMk id="4" creationId="{D678C7A3-95A7-44E5-9F1F-12DB4B8A4904}"/>
          </ac:picMkLst>
        </pc:picChg>
        <pc:picChg chg="add mod">
          <ac:chgData name="Chan, June Maylin" userId="6b220169-97ed-4553-95ea-2b3c298a9f19" providerId="ADAL" clId="{634AF121-EC25-496F-BDDD-DFC07B8727C3}" dt="2021-01-08T16:27:39.046" v="87"/>
          <ac:picMkLst>
            <pc:docMk/>
            <pc:sldMk cId="3861941748" sldId="1355"/>
            <ac:picMk id="7" creationId="{4CDA82BA-5723-4EF5-A578-9127971B8E9E}"/>
          </ac:picMkLst>
        </pc:picChg>
        <pc:inkChg chg="add del">
          <ac:chgData name="Chan, June Maylin" userId="6b220169-97ed-4553-95ea-2b3c298a9f19" providerId="ADAL" clId="{634AF121-EC25-496F-BDDD-DFC07B8727C3}" dt="2021-01-08T16:24:52.492" v="85"/>
          <ac:inkMkLst>
            <pc:docMk/>
            <pc:sldMk cId="3861941748" sldId="1355"/>
            <ac:inkMk id="2" creationId="{E1BCDF53-87CD-4D91-9722-22FA8615B460}"/>
          </ac:inkMkLst>
        </pc:inkChg>
        <pc:inkChg chg="add">
          <ac:chgData name="Chan, June Maylin" userId="6b220169-97ed-4553-95ea-2b3c298a9f19" providerId="ADAL" clId="{634AF121-EC25-496F-BDDD-DFC07B8727C3}" dt="2021-01-08T16:27:39.046" v="87"/>
          <ac:inkMkLst>
            <pc:docMk/>
            <pc:sldMk cId="3861941748" sldId="1355"/>
            <ac:inkMk id="5" creationId="{3C3B15D2-BB5B-4EFB-B99B-F5D79BA45833}"/>
          </ac:inkMkLst>
        </pc:inkChg>
      </pc:sldChg>
      <pc:sldChg chg="addSp modSp">
        <pc:chgData name="Chan, June Maylin" userId="6b220169-97ed-4553-95ea-2b3c298a9f19" providerId="ADAL" clId="{634AF121-EC25-496F-BDDD-DFC07B8727C3}" dt="2021-01-08T19:37:31.668" v="6510"/>
        <pc:sldMkLst>
          <pc:docMk/>
          <pc:sldMk cId="1175359925" sldId="1357"/>
        </pc:sldMkLst>
        <pc:picChg chg="add mod">
          <ac:chgData name="Chan, June Maylin" userId="6b220169-97ed-4553-95ea-2b3c298a9f19" providerId="ADAL" clId="{634AF121-EC25-496F-BDDD-DFC07B8727C3}" dt="2021-01-08T19:37:31.668" v="6510"/>
          <ac:picMkLst>
            <pc:docMk/>
            <pc:sldMk cId="1175359925" sldId="1357"/>
            <ac:picMk id="3" creationId="{8222B2C3-F672-45FB-BAE9-D097C83A44A6}"/>
          </ac:picMkLst>
        </pc:picChg>
        <pc:inkChg chg="add">
          <ac:chgData name="Chan, June Maylin" userId="6b220169-97ed-4553-95ea-2b3c298a9f19" providerId="ADAL" clId="{634AF121-EC25-496F-BDDD-DFC07B8727C3}" dt="2021-01-08T19:37:31.668" v="6510"/>
          <ac:inkMkLst>
            <pc:docMk/>
            <pc:sldMk cId="1175359925" sldId="1357"/>
            <ac:inkMk id="2" creationId="{13631A51-FFCB-47B3-81C1-2B09BCC4A466}"/>
          </ac:inkMkLst>
        </pc:inkChg>
      </pc:sldChg>
      <pc:sldChg chg="addSp modSp">
        <pc:chgData name="Chan, June Maylin" userId="6b220169-97ed-4553-95ea-2b3c298a9f19" providerId="ADAL" clId="{634AF121-EC25-496F-BDDD-DFC07B8727C3}" dt="2021-01-08T19:37:31.668" v="6510"/>
        <pc:sldMkLst>
          <pc:docMk/>
          <pc:sldMk cId="3055274081" sldId="1359"/>
        </pc:sldMkLst>
        <pc:picChg chg="add mod">
          <ac:chgData name="Chan, June Maylin" userId="6b220169-97ed-4553-95ea-2b3c298a9f19" providerId="ADAL" clId="{634AF121-EC25-496F-BDDD-DFC07B8727C3}" dt="2021-01-08T19:37:31.668" v="6510"/>
          <ac:picMkLst>
            <pc:docMk/>
            <pc:sldMk cId="3055274081" sldId="1359"/>
            <ac:picMk id="3" creationId="{188BCA98-E0A5-457F-AF92-4059B9928E2B}"/>
          </ac:picMkLst>
        </pc:picChg>
        <pc:inkChg chg="add">
          <ac:chgData name="Chan, June Maylin" userId="6b220169-97ed-4553-95ea-2b3c298a9f19" providerId="ADAL" clId="{634AF121-EC25-496F-BDDD-DFC07B8727C3}" dt="2021-01-08T19:37:31.668" v="6510"/>
          <ac:inkMkLst>
            <pc:docMk/>
            <pc:sldMk cId="3055274081" sldId="1359"/>
            <ac:inkMk id="2" creationId="{086B1BE8-3270-455A-9A2D-0B7C763C5B49}"/>
          </ac:inkMkLst>
        </pc:inkChg>
      </pc:sldChg>
      <pc:sldChg chg="addSp delSp modSp modTransition modAnim">
        <pc:chgData name="Chan, June Maylin" userId="6b220169-97ed-4553-95ea-2b3c298a9f19" providerId="ADAL" clId="{634AF121-EC25-496F-BDDD-DFC07B8727C3}" dt="2021-01-07T19:40:10.264" v="23"/>
        <pc:sldMkLst>
          <pc:docMk/>
          <pc:sldMk cId="2312580826" sldId="1364"/>
        </pc:sldMkLst>
        <pc:picChg chg="add del mod">
          <ac:chgData name="Chan, June Maylin" userId="6b220169-97ed-4553-95ea-2b3c298a9f19" providerId="ADAL" clId="{634AF121-EC25-496F-BDDD-DFC07B8727C3}" dt="2021-01-07T19:31:50.689" v="18"/>
          <ac:picMkLst>
            <pc:docMk/>
            <pc:sldMk cId="2312580826" sldId="1364"/>
            <ac:picMk id="6" creationId="{3F5C8649-4D1B-42A6-A297-E3D54636B204}"/>
          </ac:picMkLst>
        </pc:picChg>
        <pc:picChg chg="add del mod">
          <ac:chgData name="Chan, June Maylin" userId="6b220169-97ed-4553-95ea-2b3c298a9f19" providerId="ADAL" clId="{634AF121-EC25-496F-BDDD-DFC07B8727C3}" dt="2021-01-07T19:33:19.880" v="20"/>
          <ac:picMkLst>
            <pc:docMk/>
            <pc:sldMk cId="2312580826" sldId="1364"/>
            <ac:picMk id="8" creationId="{B6D8E21C-D0EB-43FA-A76A-F07E89679F14}"/>
          </ac:picMkLst>
        </pc:picChg>
        <pc:picChg chg="add del mod">
          <ac:chgData name="Chan, June Maylin" userId="6b220169-97ed-4553-95ea-2b3c298a9f19" providerId="ADAL" clId="{634AF121-EC25-496F-BDDD-DFC07B8727C3}" dt="2021-01-07T19:37:32.115" v="22"/>
          <ac:picMkLst>
            <pc:docMk/>
            <pc:sldMk cId="2312580826" sldId="1364"/>
            <ac:picMk id="10" creationId="{067614AD-E7EB-4364-B73A-CD3B98B57F9F}"/>
          </ac:picMkLst>
        </pc:picChg>
        <pc:picChg chg="add mod">
          <ac:chgData name="Chan, June Maylin" userId="6b220169-97ed-4553-95ea-2b3c298a9f19" providerId="ADAL" clId="{634AF121-EC25-496F-BDDD-DFC07B8727C3}" dt="2021-01-07T19:40:10.264" v="23"/>
          <ac:picMkLst>
            <pc:docMk/>
            <pc:sldMk cId="2312580826" sldId="1364"/>
            <ac:picMk id="12" creationId="{91B55BD7-A828-44C8-ABA1-5CC6CEC445AD}"/>
          </ac:picMkLst>
        </pc:picChg>
        <pc:inkChg chg="add del">
          <ac:chgData name="Chan, June Maylin" userId="6b220169-97ed-4553-95ea-2b3c298a9f19" providerId="ADAL" clId="{634AF121-EC25-496F-BDDD-DFC07B8727C3}" dt="2021-01-07T19:31:50.689" v="18"/>
          <ac:inkMkLst>
            <pc:docMk/>
            <pc:sldMk cId="2312580826" sldId="1364"/>
            <ac:inkMk id="5" creationId="{1606BF51-627C-4D2E-9AF6-C19578D1C0AA}"/>
          </ac:inkMkLst>
        </pc:inkChg>
        <pc:inkChg chg="add del">
          <ac:chgData name="Chan, June Maylin" userId="6b220169-97ed-4553-95ea-2b3c298a9f19" providerId="ADAL" clId="{634AF121-EC25-496F-BDDD-DFC07B8727C3}" dt="2021-01-07T19:33:19.880" v="20"/>
          <ac:inkMkLst>
            <pc:docMk/>
            <pc:sldMk cId="2312580826" sldId="1364"/>
            <ac:inkMk id="7" creationId="{D53BBFB8-6741-4632-9274-79B0DC7017CB}"/>
          </ac:inkMkLst>
        </pc:inkChg>
        <pc:inkChg chg="add del">
          <ac:chgData name="Chan, June Maylin" userId="6b220169-97ed-4553-95ea-2b3c298a9f19" providerId="ADAL" clId="{634AF121-EC25-496F-BDDD-DFC07B8727C3}" dt="2021-01-07T19:37:32.115" v="22"/>
          <ac:inkMkLst>
            <pc:docMk/>
            <pc:sldMk cId="2312580826" sldId="1364"/>
            <ac:inkMk id="9" creationId="{78C70BB8-A538-4516-9BF6-424A9790441D}"/>
          </ac:inkMkLst>
        </pc:inkChg>
        <pc:inkChg chg="add">
          <ac:chgData name="Chan, June Maylin" userId="6b220169-97ed-4553-95ea-2b3c298a9f19" providerId="ADAL" clId="{634AF121-EC25-496F-BDDD-DFC07B8727C3}" dt="2021-01-07T19:40:10.264" v="23"/>
          <ac:inkMkLst>
            <pc:docMk/>
            <pc:sldMk cId="2312580826" sldId="1364"/>
            <ac:inkMk id="11" creationId="{80E7716B-C2CE-472E-A59B-F6C3DB362264}"/>
          </ac:inkMkLst>
        </pc:inkChg>
      </pc:sldChg>
      <pc:sldChg chg="addSp delSp modSp add modTransition modAnim">
        <pc:chgData name="Chan, June Maylin" userId="6b220169-97ed-4553-95ea-2b3c298a9f19" providerId="ADAL" clId="{634AF121-EC25-496F-BDDD-DFC07B8727C3}" dt="2021-01-08T16:21:17.971" v="82"/>
        <pc:sldMkLst>
          <pc:docMk/>
          <pc:sldMk cId="4294133880" sldId="1365"/>
        </pc:sldMkLst>
        <pc:picChg chg="add mod">
          <ac:chgData name="Chan, June Maylin" userId="6b220169-97ed-4553-95ea-2b3c298a9f19" providerId="ADAL" clId="{634AF121-EC25-496F-BDDD-DFC07B8727C3}" dt="2021-01-08T16:21:17.971" v="82"/>
          <ac:picMkLst>
            <pc:docMk/>
            <pc:sldMk cId="4294133880" sldId="1365"/>
            <ac:picMk id="6" creationId="{AE258D0B-32FB-48E9-861D-1DA265ECF3CC}"/>
          </ac:picMkLst>
        </pc:picChg>
        <pc:picChg chg="del">
          <ac:chgData name="Chan, June Maylin" userId="6b220169-97ed-4553-95ea-2b3c298a9f19" providerId="ADAL" clId="{634AF121-EC25-496F-BDDD-DFC07B8727C3}" dt="2021-01-08T16:18:47.526" v="81"/>
          <ac:picMkLst>
            <pc:docMk/>
            <pc:sldMk cId="4294133880" sldId="1365"/>
            <ac:picMk id="9" creationId="{BE473CF6-C143-40C5-9447-E999757A1991}"/>
          </ac:picMkLst>
        </pc:picChg>
        <pc:inkChg chg="add">
          <ac:chgData name="Chan, June Maylin" userId="6b220169-97ed-4553-95ea-2b3c298a9f19" providerId="ADAL" clId="{634AF121-EC25-496F-BDDD-DFC07B8727C3}" dt="2021-01-08T16:21:17.971" v="82"/>
          <ac:inkMkLst>
            <pc:docMk/>
            <pc:sldMk cId="4294133880" sldId="1365"/>
            <ac:inkMk id="2" creationId="{0DA3FA08-C6A6-4867-BE1E-BDCF91F6E97A}"/>
          </ac:inkMkLst>
        </pc:inkChg>
        <pc:inkChg chg="del">
          <ac:chgData name="Chan, June Maylin" userId="6b220169-97ed-4553-95ea-2b3c298a9f19" providerId="ADAL" clId="{634AF121-EC25-496F-BDDD-DFC07B8727C3}" dt="2021-01-08T16:18:47.526" v="81"/>
          <ac:inkMkLst>
            <pc:docMk/>
            <pc:sldMk cId="4294133880" sldId="1365"/>
            <ac:inkMk id="8" creationId="{566F52C4-801F-44EB-8D94-A5A696D0559B}"/>
          </ac:inkMkLst>
        </pc:inkChg>
      </pc:sldChg>
      <pc:sldChg chg="addSp delSp modSp new mod modTransition modAnim">
        <pc:chgData name="Chan, June Maylin" userId="6b220169-97ed-4553-95ea-2b3c298a9f19" providerId="ADAL" clId="{634AF121-EC25-496F-BDDD-DFC07B8727C3}" dt="2021-01-08T19:16:42.059" v="6504"/>
        <pc:sldMkLst>
          <pc:docMk/>
          <pc:sldMk cId="174988758" sldId="1366"/>
        </pc:sldMkLst>
        <pc:spChg chg="mod">
          <ac:chgData name="Chan, June Maylin" userId="6b220169-97ed-4553-95ea-2b3c298a9f19" providerId="ADAL" clId="{634AF121-EC25-496F-BDDD-DFC07B8727C3}" dt="2021-01-08T19:05:18.222" v="6501" actId="20577"/>
          <ac:spMkLst>
            <pc:docMk/>
            <pc:sldMk cId="174988758" sldId="1366"/>
            <ac:spMk id="3" creationId="{9FD8EE8F-6998-48B1-882F-BF4AD2D73648}"/>
          </ac:spMkLst>
        </pc:spChg>
        <pc:spChg chg="mod">
          <ac:chgData name="Chan, June Maylin" userId="6b220169-97ed-4553-95ea-2b3c298a9f19" providerId="ADAL" clId="{634AF121-EC25-496F-BDDD-DFC07B8727C3}" dt="2021-01-08T19:04:52.531" v="6487" actId="313"/>
          <ac:spMkLst>
            <pc:docMk/>
            <pc:sldMk cId="174988758" sldId="1366"/>
            <ac:spMk id="4" creationId="{4A3296C6-B1DD-4569-88C9-8DDB59CF8DDC}"/>
          </ac:spMkLst>
        </pc:spChg>
        <pc:spChg chg="del">
          <ac:chgData name="Chan, June Maylin" userId="6b220169-97ed-4553-95ea-2b3c298a9f19" providerId="ADAL" clId="{634AF121-EC25-496F-BDDD-DFC07B8727C3}" dt="2021-01-08T19:00:54.713" v="5667" actId="478"/>
          <ac:spMkLst>
            <pc:docMk/>
            <pc:sldMk cId="174988758" sldId="1366"/>
            <ac:spMk id="5" creationId="{D0228874-9B36-44F0-B3B4-49FC8FC9D61B}"/>
          </ac:spMkLst>
        </pc:spChg>
        <pc:picChg chg="add del mod">
          <ac:chgData name="Chan, June Maylin" userId="6b220169-97ed-4553-95ea-2b3c298a9f19" providerId="ADAL" clId="{634AF121-EC25-496F-BDDD-DFC07B8727C3}" dt="2021-01-08T19:13:36.382" v="6503"/>
          <ac:picMkLst>
            <pc:docMk/>
            <pc:sldMk cId="174988758" sldId="1366"/>
            <ac:picMk id="6" creationId="{554174E9-0F68-4BF3-9CDF-EFCF972A53C9}"/>
          </ac:picMkLst>
        </pc:picChg>
        <pc:picChg chg="add mod">
          <ac:chgData name="Chan, June Maylin" userId="6b220169-97ed-4553-95ea-2b3c298a9f19" providerId="ADAL" clId="{634AF121-EC25-496F-BDDD-DFC07B8727C3}" dt="2021-01-08T19:16:42.059" v="6504"/>
          <ac:picMkLst>
            <pc:docMk/>
            <pc:sldMk cId="174988758" sldId="1366"/>
            <ac:picMk id="8" creationId="{AF91F07F-C91B-4817-AB60-796DEE3971DB}"/>
          </ac:picMkLst>
        </pc:picChg>
        <pc:inkChg chg="add">
          <ac:chgData name="Chan, June Maylin" userId="6b220169-97ed-4553-95ea-2b3c298a9f19" providerId="ADAL" clId="{634AF121-EC25-496F-BDDD-DFC07B8727C3}" dt="2021-01-08T19:16:42.059" v="6504"/>
          <ac:inkMkLst>
            <pc:docMk/>
            <pc:sldMk cId="174988758" sldId="1366"/>
            <ac:inkMk id="7" creationId="{6CE93D14-175B-4BEB-9AC8-4E74ED8595B0}"/>
          </ac:inkMkLst>
        </pc:inkChg>
      </pc:sldChg>
      <pc:sldChg chg="addSp delSp modSp new mod">
        <pc:chgData name="Chan, June Maylin" userId="6b220169-97ed-4553-95ea-2b3c298a9f19" providerId="ADAL" clId="{634AF121-EC25-496F-BDDD-DFC07B8727C3}" dt="2021-01-08T19:47:28.105" v="7167"/>
        <pc:sldMkLst>
          <pc:docMk/>
          <pc:sldMk cId="4185912567" sldId="1367"/>
        </pc:sldMkLst>
        <pc:spChg chg="mod">
          <ac:chgData name="Chan, June Maylin" userId="6b220169-97ed-4553-95ea-2b3c298a9f19" providerId="ADAL" clId="{634AF121-EC25-496F-BDDD-DFC07B8727C3}" dt="2021-01-08T19:41:25.034" v="6616" actId="20577"/>
          <ac:spMkLst>
            <pc:docMk/>
            <pc:sldMk cId="4185912567" sldId="1367"/>
            <ac:spMk id="4" creationId="{D67A4BB2-ED4C-42A9-8E11-EDFD13B0AC20}"/>
          </ac:spMkLst>
        </pc:spChg>
        <pc:spChg chg="mod">
          <ac:chgData name="Chan, June Maylin" userId="6b220169-97ed-4553-95ea-2b3c298a9f19" providerId="ADAL" clId="{634AF121-EC25-496F-BDDD-DFC07B8727C3}" dt="2021-01-08T19:44:30.939" v="7165" actId="14100"/>
          <ac:spMkLst>
            <pc:docMk/>
            <pc:sldMk cId="4185912567" sldId="1367"/>
            <ac:spMk id="5" creationId="{17FB4E86-7791-450F-BEA9-D513BB6AA820}"/>
          </ac:spMkLst>
        </pc:spChg>
        <pc:spChg chg="del">
          <ac:chgData name="Chan, June Maylin" userId="6b220169-97ed-4553-95ea-2b3c298a9f19" providerId="ADAL" clId="{634AF121-EC25-496F-BDDD-DFC07B8727C3}" dt="2021-01-08T19:44:35.006" v="7166" actId="478"/>
          <ac:spMkLst>
            <pc:docMk/>
            <pc:sldMk cId="4185912567" sldId="1367"/>
            <ac:spMk id="6" creationId="{B7E32B70-6EDC-4324-8F1F-B8743B2497E4}"/>
          </ac:spMkLst>
        </pc:spChg>
        <pc:picChg chg="add mod">
          <ac:chgData name="Chan, June Maylin" userId="6b220169-97ed-4553-95ea-2b3c298a9f19" providerId="ADAL" clId="{634AF121-EC25-496F-BDDD-DFC07B8727C3}" dt="2021-01-08T19:47:28.105" v="7167"/>
          <ac:picMkLst>
            <pc:docMk/>
            <pc:sldMk cId="4185912567" sldId="1367"/>
            <ac:picMk id="8" creationId="{8B988EC8-AD4C-45D4-A64E-1D856C326B07}"/>
          </ac:picMkLst>
        </pc:picChg>
        <pc:inkChg chg="add">
          <ac:chgData name="Chan, June Maylin" userId="6b220169-97ed-4553-95ea-2b3c298a9f19" providerId="ADAL" clId="{634AF121-EC25-496F-BDDD-DFC07B8727C3}" dt="2021-01-08T19:47:28.105" v="7167"/>
          <ac:inkMkLst>
            <pc:docMk/>
            <pc:sldMk cId="4185912567" sldId="1367"/>
            <ac:inkMk id="7" creationId="{3F6C491C-155D-476D-8448-C1FBA03125B6}"/>
          </ac:inkMkLst>
        </pc:inkChg>
      </pc:sldChg>
      <pc:sldChg chg="addSp delSp modSp mod">
        <pc:chgData name="Chan, June Maylin" userId="6b220169-97ed-4553-95ea-2b3c298a9f19" providerId="ADAL" clId="{634AF121-EC25-496F-BDDD-DFC07B8727C3}" dt="2021-01-10T18:02:11.106" v="8913" actId="14100"/>
        <pc:sldMkLst>
          <pc:docMk/>
          <pc:sldMk cId="1640542752" sldId="1368"/>
        </pc:sldMkLst>
        <pc:spChg chg="add del">
          <ac:chgData name="Chan, June Maylin" userId="6b220169-97ed-4553-95ea-2b3c298a9f19" providerId="ADAL" clId="{634AF121-EC25-496F-BDDD-DFC07B8727C3}" dt="2021-01-10T17:33:28.882" v="7695" actId="11529"/>
          <ac:spMkLst>
            <pc:docMk/>
            <pc:sldMk cId="1640542752" sldId="1368"/>
            <ac:spMk id="4" creationId="{45A40971-DD1B-432C-B0F3-0D683FB6E1B0}"/>
          </ac:spMkLst>
        </pc:spChg>
        <pc:spChg chg="mod">
          <ac:chgData name="Chan, June Maylin" userId="6b220169-97ed-4553-95ea-2b3c298a9f19" providerId="ADAL" clId="{634AF121-EC25-496F-BDDD-DFC07B8727C3}" dt="2021-01-10T18:02:11.106" v="8913" actId="14100"/>
          <ac:spMkLst>
            <pc:docMk/>
            <pc:sldMk cId="1640542752" sldId="1368"/>
            <ac:spMk id="5" creationId="{834D3E04-FD8F-4D24-B9AE-8C2B93DBA2F6}"/>
          </ac:spMkLst>
        </pc:spChg>
        <pc:picChg chg="add mod">
          <ac:chgData name="Chan, June Maylin" userId="6b220169-97ed-4553-95ea-2b3c298a9f19" providerId="ADAL" clId="{634AF121-EC25-496F-BDDD-DFC07B8727C3}" dt="2021-01-10T17:51:43.670" v="7740"/>
          <ac:picMkLst>
            <pc:docMk/>
            <pc:sldMk cId="1640542752" sldId="1368"/>
            <ac:picMk id="7" creationId="{B77B75E0-E9D9-4E4C-A8DF-5A29821E02D6}"/>
          </ac:picMkLst>
        </pc:picChg>
        <pc:inkChg chg="add">
          <ac:chgData name="Chan, June Maylin" userId="6b220169-97ed-4553-95ea-2b3c298a9f19" providerId="ADAL" clId="{634AF121-EC25-496F-BDDD-DFC07B8727C3}" dt="2021-01-10T17:51:43.670" v="7740"/>
          <ac:inkMkLst>
            <pc:docMk/>
            <pc:sldMk cId="1640542752" sldId="1368"/>
            <ac:inkMk id="6" creationId="{115B501C-7025-4E9A-B491-94E639F88252}"/>
          </ac:inkMkLst>
        </pc:inkChg>
      </pc:sldChg>
      <pc:sldChg chg="addSp modSp new mod modAnim">
        <pc:chgData name="Chan, June Maylin" userId="6b220169-97ed-4553-95ea-2b3c298a9f19" providerId="ADAL" clId="{634AF121-EC25-496F-BDDD-DFC07B8727C3}" dt="2021-01-10T17:59:12.404" v="8911"/>
        <pc:sldMkLst>
          <pc:docMk/>
          <pc:sldMk cId="2239800309" sldId="1369"/>
        </pc:sldMkLst>
        <pc:spChg chg="mod">
          <ac:chgData name="Chan, June Maylin" userId="6b220169-97ed-4553-95ea-2b3c298a9f19" providerId="ADAL" clId="{634AF121-EC25-496F-BDDD-DFC07B8727C3}" dt="2021-01-10T17:52:40.171" v="7778" actId="20577"/>
          <ac:spMkLst>
            <pc:docMk/>
            <pc:sldMk cId="2239800309" sldId="1369"/>
            <ac:spMk id="3" creationId="{1830E441-988E-4791-A1D9-0D64C4489629}"/>
          </ac:spMkLst>
        </pc:spChg>
        <pc:spChg chg="mod">
          <ac:chgData name="Chan, June Maylin" userId="6b220169-97ed-4553-95ea-2b3c298a9f19" providerId="ADAL" clId="{634AF121-EC25-496F-BDDD-DFC07B8727C3}" dt="2021-01-10T17:52:49.675" v="7800" actId="20577"/>
          <ac:spMkLst>
            <pc:docMk/>
            <pc:sldMk cId="2239800309" sldId="1369"/>
            <ac:spMk id="4" creationId="{9C06C14C-97D5-4409-875D-B39E5B79225F}"/>
          </ac:spMkLst>
        </pc:spChg>
        <pc:spChg chg="mod">
          <ac:chgData name="Chan, June Maylin" userId="6b220169-97ed-4553-95ea-2b3c298a9f19" providerId="ADAL" clId="{634AF121-EC25-496F-BDDD-DFC07B8727C3}" dt="2021-01-10T17:56:01.105" v="8648" actId="20577"/>
          <ac:spMkLst>
            <pc:docMk/>
            <pc:sldMk cId="2239800309" sldId="1369"/>
            <ac:spMk id="5" creationId="{6D8AA6E2-2DB6-4838-8F79-58B2AC5AD59A}"/>
          </ac:spMkLst>
        </pc:spChg>
        <pc:picChg chg="add">
          <ac:chgData name="Chan, June Maylin" userId="6b220169-97ed-4553-95ea-2b3c298a9f19" providerId="ADAL" clId="{634AF121-EC25-496F-BDDD-DFC07B8727C3}" dt="2021-01-10T17:59:12.404" v="8911"/>
          <ac:picMkLst>
            <pc:docMk/>
            <pc:sldMk cId="2239800309" sldId="1369"/>
            <ac:picMk id="6" creationId="{48B53CF2-DD3F-4A14-94DC-88A6E70567B1}"/>
          </ac:picMkLst>
        </pc:picChg>
      </pc:sldChg>
      <pc:sldChg chg="addSp delSp modSp modTransition modAnim">
        <pc:chgData name="Chan, June Maylin" userId="6b220169-97ed-4553-95ea-2b3c298a9f19" providerId="ADAL" clId="{634AF121-EC25-496F-BDDD-DFC07B8727C3}" dt="2021-01-10T18:20:04.129" v="8979"/>
        <pc:sldMkLst>
          <pc:docMk/>
          <pc:sldMk cId="4022468246" sldId="1370"/>
        </pc:sldMkLst>
        <pc:picChg chg="del">
          <ac:chgData name="Chan, June Maylin" userId="6b220169-97ed-4553-95ea-2b3c298a9f19" providerId="ADAL" clId="{634AF121-EC25-496F-BDDD-DFC07B8727C3}" dt="2021-01-10T18:13:36.500" v="8977"/>
          <ac:picMkLst>
            <pc:docMk/>
            <pc:sldMk cId="4022468246" sldId="1370"/>
            <ac:picMk id="3" creationId="{7BFBEF46-02BC-4969-AE16-BC94880B9EC1}"/>
          </ac:picMkLst>
        </pc:picChg>
        <pc:picChg chg="add mod">
          <ac:chgData name="Chan, June Maylin" userId="6b220169-97ed-4553-95ea-2b3c298a9f19" providerId="ADAL" clId="{634AF121-EC25-496F-BDDD-DFC07B8727C3}" dt="2021-01-10T18:20:04.129" v="8979"/>
          <ac:picMkLst>
            <pc:docMk/>
            <pc:sldMk cId="4022468246" sldId="1370"/>
            <ac:picMk id="9" creationId="{CC6DDF4E-A8E0-49C2-A7AA-B320E5F2F35A}"/>
          </ac:picMkLst>
        </pc:picChg>
        <pc:inkChg chg="del">
          <ac:chgData name="Chan, June Maylin" userId="6b220169-97ed-4553-95ea-2b3c298a9f19" providerId="ADAL" clId="{634AF121-EC25-496F-BDDD-DFC07B8727C3}" dt="2021-01-10T18:13:36.500" v="8977"/>
          <ac:inkMkLst>
            <pc:docMk/>
            <pc:sldMk cId="4022468246" sldId="1370"/>
            <ac:inkMk id="2" creationId="{0C6B79D3-E6D1-4EEF-AEB9-DD9AE5F7A11D}"/>
          </ac:inkMkLst>
        </pc:inkChg>
        <pc:inkChg chg="add">
          <ac:chgData name="Chan, June Maylin" userId="6b220169-97ed-4553-95ea-2b3c298a9f19" providerId="ADAL" clId="{634AF121-EC25-496F-BDDD-DFC07B8727C3}" dt="2021-01-10T18:14:18.569" v="8978"/>
          <ac:inkMkLst>
            <pc:docMk/>
            <pc:sldMk cId="4022468246" sldId="1370"/>
            <ac:inkMk id="7" creationId="{C95BD8FA-AA76-488F-8DCD-4AAC68AB7281}"/>
          </ac:inkMkLst>
        </pc:inkChg>
        <pc:inkChg chg="add">
          <ac:chgData name="Chan, June Maylin" userId="6b220169-97ed-4553-95ea-2b3c298a9f19" providerId="ADAL" clId="{634AF121-EC25-496F-BDDD-DFC07B8727C3}" dt="2021-01-10T18:20:04.129" v="8979"/>
          <ac:inkMkLst>
            <pc:docMk/>
            <pc:sldMk cId="4022468246" sldId="1370"/>
            <ac:inkMk id="8" creationId="{247BF70F-F665-4BDD-AD18-DD96080B1F7A}"/>
          </ac:inkMkLst>
        </pc:inkChg>
      </pc:sldChg>
    </pc:docChg>
  </pc:docChgLst>
  <pc:docChgLst>
    <pc:chgData name="Chan, June Maylin" userId="S::june.chan@ucsf.edu::6b220169-97ed-4553-95ea-2b3c298a9f19" providerId="AD" clId="Web-{E288EF6B-D11F-D044-8A3E-6250E756A2FD}"/>
    <pc:docChg chg="modSld">
      <pc:chgData name="Chan, June Maylin" userId="S::june.chan@ucsf.edu::6b220169-97ed-4553-95ea-2b3c298a9f19" providerId="AD" clId="Web-{E288EF6B-D11F-D044-8A3E-6250E756A2FD}" dt="2021-01-08T16:00:06.360" v="3"/>
      <pc:docMkLst>
        <pc:docMk/>
      </pc:docMkLst>
      <pc:sldChg chg="modSp">
        <pc:chgData name="Chan, June Maylin" userId="S::june.chan@ucsf.edu::6b220169-97ed-4553-95ea-2b3c298a9f19" providerId="AD" clId="Web-{E288EF6B-D11F-D044-8A3E-6250E756A2FD}" dt="2021-01-08T15:40:39.450" v="1" actId="14100"/>
        <pc:sldMkLst>
          <pc:docMk/>
          <pc:sldMk cId="658833374" sldId="1015"/>
        </pc:sldMkLst>
        <pc:picChg chg="mod">
          <ac:chgData name="Chan, June Maylin" userId="S::june.chan@ucsf.edu::6b220169-97ed-4553-95ea-2b3c298a9f19" providerId="AD" clId="Web-{E288EF6B-D11F-D044-8A3E-6250E756A2FD}" dt="2021-01-08T15:40:39.450" v="1" actId="14100"/>
          <ac:picMkLst>
            <pc:docMk/>
            <pc:sldMk cId="658833374" sldId="1015"/>
            <ac:picMk id="7" creationId="{7CF5801C-04DA-448F-9688-C4BA2B855666}"/>
          </ac:picMkLst>
        </pc:picChg>
      </pc:sldChg>
      <pc:sldChg chg="modNotes">
        <pc:chgData name="Chan, June Maylin" userId="S::june.chan@ucsf.edu::6b220169-97ed-4553-95ea-2b3c298a9f19" providerId="AD" clId="Web-{E288EF6B-D11F-D044-8A3E-6250E756A2FD}" dt="2021-01-08T16:00:06.360" v="3"/>
        <pc:sldMkLst>
          <pc:docMk/>
          <pc:sldMk cId="532616378" sldId="1020"/>
        </pc:sldMkLst>
      </pc:sldChg>
    </pc:docChg>
  </pc:docChgLst>
  <pc:docChgLst>
    <pc:chgData name="Chan, June Maylin" userId="S::june.chan@ucsf.edu::6b220169-97ed-4553-95ea-2b3c298a9f19" providerId="AD" clId="Web-{456C78FA-82F4-A703-DB32-C2399DD729A5}"/>
    <pc:docChg chg="addSld modSld">
      <pc:chgData name="Chan, June Maylin" userId="S::june.chan@ucsf.edu::6b220169-97ed-4553-95ea-2b3c298a9f19" providerId="AD" clId="Web-{456C78FA-82F4-A703-DB32-C2399DD729A5}" dt="2021-01-09T22:25:48.741" v="420"/>
      <pc:docMkLst>
        <pc:docMk/>
      </pc:docMkLst>
      <pc:sldChg chg="modNotes">
        <pc:chgData name="Chan, June Maylin" userId="S::june.chan@ucsf.edu::6b220169-97ed-4553-95ea-2b3c298a9f19" providerId="AD" clId="Web-{456C78FA-82F4-A703-DB32-C2399DD729A5}" dt="2021-01-09T22:15:06.163" v="26"/>
        <pc:sldMkLst>
          <pc:docMk/>
          <pc:sldMk cId="4235723751" sldId="256"/>
        </pc:sldMkLst>
      </pc:sldChg>
      <pc:sldChg chg="modNotes">
        <pc:chgData name="Chan, June Maylin" userId="S::june.chan@ucsf.edu::6b220169-97ed-4553-95ea-2b3c298a9f19" providerId="AD" clId="Web-{456C78FA-82F4-A703-DB32-C2399DD729A5}" dt="2021-01-09T22:25:48.741" v="420"/>
        <pc:sldMkLst>
          <pc:docMk/>
          <pc:sldMk cId="3117203330" sldId="1011"/>
        </pc:sldMkLst>
      </pc:sldChg>
      <pc:sldChg chg="modNotes">
        <pc:chgData name="Chan, June Maylin" userId="S::june.chan@ucsf.edu::6b220169-97ed-4553-95ea-2b3c298a9f19" providerId="AD" clId="Web-{456C78FA-82F4-A703-DB32-C2399DD729A5}" dt="2021-01-09T22:19:41.889" v="235"/>
        <pc:sldMkLst>
          <pc:docMk/>
          <pc:sldMk cId="4087039802" sldId="1013"/>
        </pc:sldMkLst>
      </pc:sldChg>
      <pc:sldChg chg="modNotes">
        <pc:chgData name="Chan, June Maylin" userId="S::june.chan@ucsf.edu::6b220169-97ed-4553-95ea-2b3c298a9f19" providerId="AD" clId="Web-{456C78FA-82F4-A703-DB32-C2399DD729A5}" dt="2021-01-09T22:19:00.011" v="162"/>
        <pc:sldMkLst>
          <pc:docMk/>
          <pc:sldMk cId="174988758" sldId="1366"/>
        </pc:sldMkLst>
      </pc:sldChg>
      <pc:sldChg chg="delSp modSp new modNotes">
        <pc:chgData name="Chan, June Maylin" userId="S::june.chan@ucsf.edu::6b220169-97ed-4553-95ea-2b3c298a9f19" providerId="AD" clId="Web-{456C78FA-82F4-A703-DB32-C2399DD729A5}" dt="2021-01-09T22:21:19.645" v="312" actId="1076"/>
        <pc:sldMkLst>
          <pc:docMk/>
          <pc:sldMk cId="1640542752" sldId="1368"/>
        </pc:sldMkLst>
        <pc:spChg chg="mod">
          <ac:chgData name="Chan, June Maylin" userId="S::june.chan@ucsf.edu::6b220169-97ed-4553-95ea-2b3c298a9f19" providerId="AD" clId="Web-{456C78FA-82F4-A703-DB32-C2399DD729A5}" dt="2021-01-09T22:21:19.645" v="312" actId="1076"/>
          <ac:spMkLst>
            <pc:docMk/>
            <pc:sldMk cId="1640542752" sldId="1368"/>
            <ac:spMk id="3" creationId="{F623E58D-2517-4E23-85A2-28B3FE9FB40A}"/>
          </ac:spMkLst>
        </pc:spChg>
        <pc:spChg chg="del">
          <ac:chgData name="Chan, June Maylin" userId="S::june.chan@ucsf.edu::6b220169-97ed-4553-95ea-2b3c298a9f19" providerId="AD" clId="Web-{456C78FA-82F4-A703-DB32-C2399DD729A5}" dt="2021-01-09T22:20:02.297" v="239"/>
          <ac:spMkLst>
            <pc:docMk/>
            <pc:sldMk cId="1640542752" sldId="1368"/>
            <ac:spMk id="4" creationId="{56096F98-67CA-4C7D-88AB-98E8E50C6F28}"/>
          </ac:spMkLst>
        </pc:spChg>
        <pc:spChg chg="mod">
          <ac:chgData name="Chan, June Maylin" userId="S::june.chan@ucsf.edu::6b220169-97ed-4553-95ea-2b3c298a9f19" providerId="AD" clId="Web-{456C78FA-82F4-A703-DB32-C2399DD729A5}" dt="2021-01-09T22:21:05.316" v="296" actId="20577"/>
          <ac:spMkLst>
            <pc:docMk/>
            <pc:sldMk cId="1640542752" sldId="1368"/>
            <ac:spMk id="5" creationId="{834D3E04-FD8F-4D24-B9AE-8C2B93DBA2F6}"/>
          </ac:spMkLst>
        </pc:spChg>
      </pc:sldChg>
    </pc:docChg>
  </pc:docChgLst>
  <pc:docChgLst>
    <pc:chgData name="Chan, June Maylin" userId="S::june.chan@ucsf.edu::6b220169-97ed-4553-95ea-2b3c298a9f19" providerId="AD" clId="Web-{0E3D3C28-8C6F-8DAB-15A8-DE3FBD23FA8F}"/>
    <pc:docChg chg="modSld">
      <pc:chgData name="Chan, June Maylin" userId="S::june.chan@ucsf.edu::6b220169-97ed-4553-95ea-2b3c298a9f19" providerId="AD" clId="Web-{0E3D3C28-8C6F-8DAB-15A8-DE3FBD23FA8F}" dt="2021-01-09T23:07:03.051" v="730"/>
      <pc:docMkLst>
        <pc:docMk/>
      </pc:docMkLst>
      <pc:sldChg chg="modNotes">
        <pc:chgData name="Chan, June Maylin" userId="S::june.chan@ucsf.edu::6b220169-97ed-4553-95ea-2b3c298a9f19" providerId="AD" clId="Web-{0E3D3C28-8C6F-8DAB-15A8-DE3FBD23FA8F}" dt="2021-01-09T22:42:19.460" v="489"/>
        <pc:sldMkLst>
          <pc:docMk/>
          <pc:sldMk cId="1993982782" sldId="336"/>
        </pc:sldMkLst>
      </pc:sldChg>
      <pc:sldChg chg="addSp modSp">
        <pc:chgData name="Chan, June Maylin" userId="S::june.chan@ucsf.edu::6b220169-97ed-4553-95ea-2b3c298a9f19" providerId="AD" clId="Web-{0E3D3C28-8C6F-8DAB-15A8-DE3FBD23FA8F}" dt="2021-01-09T22:44:39.392" v="495"/>
        <pc:sldMkLst>
          <pc:docMk/>
          <pc:sldMk cId="4033989149" sldId="355"/>
        </pc:sldMkLst>
        <pc:spChg chg="add mod">
          <ac:chgData name="Chan, June Maylin" userId="S::june.chan@ucsf.edu::6b220169-97ed-4553-95ea-2b3c298a9f19" providerId="AD" clId="Web-{0E3D3C28-8C6F-8DAB-15A8-DE3FBD23FA8F}" dt="2021-01-09T22:44:39.392" v="495"/>
          <ac:spMkLst>
            <pc:docMk/>
            <pc:sldMk cId="4033989149" sldId="355"/>
            <ac:spMk id="2" creationId="{65D183CC-A445-461F-B6D7-7B35C2F23957}"/>
          </ac:spMkLst>
        </pc:spChg>
      </pc:sldChg>
      <pc:sldChg chg="addSp modSp">
        <pc:chgData name="Chan, June Maylin" userId="S::june.chan@ucsf.edu::6b220169-97ed-4553-95ea-2b3c298a9f19" providerId="AD" clId="Web-{0E3D3C28-8C6F-8DAB-15A8-DE3FBD23FA8F}" dt="2021-01-09T22:44:09.875" v="492"/>
        <pc:sldMkLst>
          <pc:docMk/>
          <pc:sldMk cId="3921419072" sldId="356"/>
        </pc:sldMkLst>
        <pc:spChg chg="add mod">
          <ac:chgData name="Chan, June Maylin" userId="S::june.chan@ucsf.edu::6b220169-97ed-4553-95ea-2b3c298a9f19" providerId="AD" clId="Web-{0E3D3C28-8C6F-8DAB-15A8-DE3FBD23FA8F}" dt="2021-01-09T22:44:09.875" v="492"/>
          <ac:spMkLst>
            <pc:docMk/>
            <pc:sldMk cId="3921419072" sldId="356"/>
            <ac:spMk id="2" creationId="{86BAA214-CE63-4F3B-8649-E47E9AC24BAD}"/>
          </ac:spMkLst>
        </pc:spChg>
      </pc:sldChg>
      <pc:sldChg chg="addSp modSp">
        <pc:chgData name="Chan, June Maylin" userId="S::june.chan@ucsf.edu::6b220169-97ed-4553-95ea-2b3c298a9f19" providerId="AD" clId="Web-{0E3D3C28-8C6F-8DAB-15A8-DE3FBD23FA8F}" dt="2021-01-09T22:44:44.893" v="496"/>
        <pc:sldMkLst>
          <pc:docMk/>
          <pc:sldMk cId="1236245222" sldId="357"/>
        </pc:sldMkLst>
        <pc:spChg chg="add mod">
          <ac:chgData name="Chan, June Maylin" userId="S::june.chan@ucsf.edu::6b220169-97ed-4553-95ea-2b3c298a9f19" providerId="AD" clId="Web-{0E3D3C28-8C6F-8DAB-15A8-DE3FBD23FA8F}" dt="2021-01-09T22:44:44.893" v="496"/>
          <ac:spMkLst>
            <pc:docMk/>
            <pc:sldMk cId="1236245222" sldId="357"/>
            <ac:spMk id="2" creationId="{3CC590CE-4702-47C5-BCCA-B7E05343F1FA}"/>
          </ac:spMkLst>
        </pc:spChg>
      </pc:sldChg>
      <pc:sldChg chg="addSp modSp">
        <pc:chgData name="Chan, June Maylin" userId="S::june.chan@ucsf.edu::6b220169-97ed-4553-95ea-2b3c298a9f19" providerId="AD" clId="Web-{0E3D3C28-8C6F-8DAB-15A8-DE3FBD23FA8F}" dt="2021-01-09T22:44:49.659" v="497"/>
        <pc:sldMkLst>
          <pc:docMk/>
          <pc:sldMk cId="1631540332" sldId="358"/>
        </pc:sldMkLst>
        <pc:spChg chg="add mod">
          <ac:chgData name="Chan, June Maylin" userId="S::june.chan@ucsf.edu::6b220169-97ed-4553-95ea-2b3c298a9f19" providerId="AD" clId="Web-{0E3D3C28-8C6F-8DAB-15A8-DE3FBD23FA8F}" dt="2021-01-09T22:44:49.659" v="497"/>
          <ac:spMkLst>
            <pc:docMk/>
            <pc:sldMk cId="1631540332" sldId="358"/>
            <ac:spMk id="2" creationId="{E93E95EF-C0D6-42A7-B1FE-4EDA99353C19}"/>
          </ac:spMkLst>
        </pc:spChg>
      </pc:sldChg>
      <pc:sldChg chg="addSp modSp">
        <pc:chgData name="Chan, June Maylin" userId="S::june.chan@ucsf.edu::6b220169-97ed-4553-95ea-2b3c298a9f19" providerId="AD" clId="Web-{0E3D3C28-8C6F-8DAB-15A8-DE3FBD23FA8F}" dt="2021-01-09T22:44:54.753" v="498"/>
        <pc:sldMkLst>
          <pc:docMk/>
          <pc:sldMk cId="519210390" sldId="359"/>
        </pc:sldMkLst>
        <pc:spChg chg="add mod">
          <ac:chgData name="Chan, June Maylin" userId="S::june.chan@ucsf.edu::6b220169-97ed-4553-95ea-2b3c298a9f19" providerId="AD" clId="Web-{0E3D3C28-8C6F-8DAB-15A8-DE3FBD23FA8F}" dt="2021-01-09T22:44:54.753" v="498"/>
          <ac:spMkLst>
            <pc:docMk/>
            <pc:sldMk cId="519210390" sldId="359"/>
            <ac:spMk id="2" creationId="{37ADA9C3-DBC3-44E1-8E6D-E1626198847F}"/>
          </ac:spMkLst>
        </pc:spChg>
      </pc:sldChg>
      <pc:sldChg chg="addSp modSp">
        <pc:chgData name="Chan, June Maylin" userId="S::june.chan@ucsf.edu::6b220169-97ed-4553-95ea-2b3c298a9f19" providerId="AD" clId="Web-{0E3D3C28-8C6F-8DAB-15A8-DE3FBD23FA8F}" dt="2021-01-09T22:44:59.191" v="499"/>
        <pc:sldMkLst>
          <pc:docMk/>
          <pc:sldMk cId="1809502495" sldId="360"/>
        </pc:sldMkLst>
        <pc:spChg chg="add mod">
          <ac:chgData name="Chan, June Maylin" userId="S::june.chan@ucsf.edu::6b220169-97ed-4553-95ea-2b3c298a9f19" providerId="AD" clId="Web-{0E3D3C28-8C6F-8DAB-15A8-DE3FBD23FA8F}" dt="2021-01-09T22:44:59.191" v="499"/>
          <ac:spMkLst>
            <pc:docMk/>
            <pc:sldMk cId="1809502495" sldId="360"/>
            <ac:spMk id="2" creationId="{EF61436E-1141-49DD-A7C5-C16DF11F0782}"/>
          </ac:spMkLst>
        </pc:spChg>
      </pc:sldChg>
      <pc:sldChg chg="addSp modSp">
        <pc:chgData name="Chan, June Maylin" userId="S::june.chan@ucsf.edu::6b220169-97ed-4553-95ea-2b3c298a9f19" providerId="AD" clId="Web-{0E3D3C28-8C6F-8DAB-15A8-DE3FBD23FA8F}" dt="2021-01-09T22:45:04.332" v="500"/>
        <pc:sldMkLst>
          <pc:docMk/>
          <pc:sldMk cId="1208043880" sldId="363"/>
        </pc:sldMkLst>
        <pc:spChg chg="add mod">
          <ac:chgData name="Chan, June Maylin" userId="S::june.chan@ucsf.edu::6b220169-97ed-4553-95ea-2b3c298a9f19" providerId="AD" clId="Web-{0E3D3C28-8C6F-8DAB-15A8-DE3FBD23FA8F}" dt="2021-01-09T22:45:04.332" v="500"/>
          <ac:spMkLst>
            <pc:docMk/>
            <pc:sldMk cId="1208043880" sldId="363"/>
            <ac:spMk id="2" creationId="{8B5F787F-635B-43B5-99F5-A531B1A73C63}"/>
          </ac:spMkLst>
        </pc:spChg>
      </pc:sldChg>
      <pc:sldChg chg="addSp modSp">
        <pc:chgData name="Chan, June Maylin" userId="S::june.chan@ucsf.edu::6b220169-97ed-4553-95ea-2b3c298a9f19" providerId="AD" clId="Web-{0E3D3C28-8C6F-8DAB-15A8-DE3FBD23FA8F}" dt="2021-01-09T22:45:09.019" v="501"/>
        <pc:sldMkLst>
          <pc:docMk/>
          <pc:sldMk cId="1885189037" sldId="364"/>
        </pc:sldMkLst>
        <pc:spChg chg="add mod">
          <ac:chgData name="Chan, June Maylin" userId="S::june.chan@ucsf.edu::6b220169-97ed-4553-95ea-2b3c298a9f19" providerId="AD" clId="Web-{0E3D3C28-8C6F-8DAB-15A8-DE3FBD23FA8F}" dt="2021-01-09T22:45:09.019" v="501"/>
          <ac:spMkLst>
            <pc:docMk/>
            <pc:sldMk cId="1885189037" sldId="364"/>
            <ac:spMk id="2" creationId="{C3337561-79FA-471D-B815-0915FDACF74A}"/>
          </ac:spMkLst>
        </pc:spChg>
      </pc:sldChg>
      <pc:sldChg chg="addSp modSp">
        <pc:chgData name="Chan, June Maylin" userId="S::june.chan@ucsf.edu::6b220169-97ed-4553-95ea-2b3c298a9f19" providerId="AD" clId="Web-{0E3D3C28-8C6F-8DAB-15A8-DE3FBD23FA8F}" dt="2021-01-09T22:45:13.551" v="502"/>
        <pc:sldMkLst>
          <pc:docMk/>
          <pc:sldMk cId="2427655634" sldId="365"/>
        </pc:sldMkLst>
        <pc:spChg chg="add mod">
          <ac:chgData name="Chan, June Maylin" userId="S::june.chan@ucsf.edu::6b220169-97ed-4553-95ea-2b3c298a9f19" providerId="AD" clId="Web-{0E3D3C28-8C6F-8DAB-15A8-DE3FBD23FA8F}" dt="2021-01-09T22:45:13.551" v="502"/>
          <ac:spMkLst>
            <pc:docMk/>
            <pc:sldMk cId="2427655634" sldId="365"/>
            <ac:spMk id="2" creationId="{EA0014F6-7D93-4ACD-AF94-B8064AE086A9}"/>
          </ac:spMkLst>
        </pc:spChg>
      </pc:sldChg>
      <pc:sldChg chg="modNotes">
        <pc:chgData name="Chan, June Maylin" userId="S::june.chan@ucsf.edu::6b220169-97ed-4553-95ea-2b3c298a9f19" providerId="AD" clId="Web-{0E3D3C28-8C6F-8DAB-15A8-DE3FBD23FA8F}" dt="2021-01-09T22:30:16.334" v="28"/>
        <pc:sldMkLst>
          <pc:docMk/>
          <pc:sldMk cId="1501679322" sldId="1010"/>
        </pc:sldMkLst>
      </pc:sldChg>
      <pc:sldChg chg="modSp modNotes">
        <pc:chgData name="Chan, June Maylin" userId="S::june.chan@ucsf.edu::6b220169-97ed-4553-95ea-2b3c298a9f19" providerId="AD" clId="Web-{0E3D3C28-8C6F-8DAB-15A8-DE3FBD23FA8F}" dt="2021-01-09T23:07:03.051" v="730"/>
        <pc:sldMkLst>
          <pc:docMk/>
          <pc:sldMk cId="3117203330" sldId="1011"/>
        </pc:sldMkLst>
        <pc:graphicFrameChg chg="mod modGraphic">
          <ac:chgData name="Chan, June Maylin" userId="S::june.chan@ucsf.edu::6b220169-97ed-4553-95ea-2b3c298a9f19" providerId="AD" clId="Web-{0E3D3C28-8C6F-8DAB-15A8-DE3FBD23FA8F}" dt="2021-01-09T23:05:01.059" v="726"/>
          <ac:graphicFrameMkLst>
            <pc:docMk/>
            <pc:sldMk cId="3117203330" sldId="1011"/>
            <ac:graphicFrameMk id="96259" creationId="{00000000-0000-0000-0000-000000000000}"/>
          </ac:graphicFrameMkLst>
        </pc:graphicFrameChg>
      </pc:sldChg>
      <pc:sldChg chg="addSp modSp">
        <pc:chgData name="Chan, June Maylin" userId="S::june.chan@ucsf.edu::6b220169-97ed-4553-95ea-2b3c298a9f19" providerId="AD" clId="Web-{0E3D3C28-8C6F-8DAB-15A8-DE3FBD23FA8F}" dt="2021-01-09T22:44:21.673" v="493"/>
        <pc:sldMkLst>
          <pc:docMk/>
          <pc:sldMk cId="2259746971" sldId="1352"/>
        </pc:sldMkLst>
        <pc:spChg chg="add mod">
          <ac:chgData name="Chan, June Maylin" userId="S::june.chan@ucsf.edu::6b220169-97ed-4553-95ea-2b3c298a9f19" providerId="AD" clId="Web-{0E3D3C28-8C6F-8DAB-15A8-DE3FBD23FA8F}" dt="2021-01-09T22:44:21.673" v="493"/>
          <ac:spMkLst>
            <pc:docMk/>
            <pc:sldMk cId="2259746971" sldId="1352"/>
            <ac:spMk id="3" creationId="{E40BF5D9-6F97-439A-B8D5-257F3B658F46}"/>
          </ac:spMkLst>
        </pc:spChg>
      </pc:sldChg>
      <pc:sldChg chg="addSp modSp">
        <pc:chgData name="Chan, June Maylin" userId="S::june.chan@ucsf.edu::6b220169-97ed-4553-95ea-2b3c298a9f19" providerId="AD" clId="Web-{0E3D3C28-8C6F-8DAB-15A8-DE3FBD23FA8F}" dt="2021-01-09T22:44:31.689" v="494"/>
        <pc:sldMkLst>
          <pc:docMk/>
          <pc:sldMk cId="62607280" sldId="1353"/>
        </pc:sldMkLst>
        <pc:spChg chg="add mod">
          <ac:chgData name="Chan, June Maylin" userId="S::june.chan@ucsf.edu::6b220169-97ed-4553-95ea-2b3c298a9f19" providerId="AD" clId="Web-{0E3D3C28-8C6F-8DAB-15A8-DE3FBD23FA8F}" dt="2021-01-09T22:44:31.689" v="494"/>
          <ac:spMkLst>
            <pc:docMk/>
            <pc:sldMk cId="62607280" sldId="1353"/>
            <ac:spMk id="3" creationId="{962F74EC-B884-46E1-A9BE-2C4A3F267924}"/>
          </ac:spMkLst>
        </pc:spChg>
      </pc:sldChg>
      <pc:sldChg chg="modNotes">
        <pc:chgData name="Chan, June Maylin" userId="S::june.chan@ucsf.edu::6b220169-97ed-4553-95ea-2b3c298a9f19" providerId="AD" clId="Web-{0E3D3C28-8C6F-8DAB-15A8-DE3FBD23FA8F}" dt="2021-01-09T22:38:56.822" v="224"/>
        <pc:sldMkLst>
          <pc:docMk/>
          <pc:sldMk cId="1175359925" sldId="1357"/>
        </pc:sldMkLst>
      </pc:sldChg>
      <pc:sldChg chg="modNotes">
        <pc:chgData name="Chan, June Maylin" userId="S::june.chan@ucsf.edu::6b220169-97ed-4553-95ea-2b3c298a9f19" providerId="AD" clId="Web-{0E3D3C28-8C6F-8DAB-15A8-DE3FBD23FA8F}" dt="2021-01-09T22:39:24.495" v="259"/>
        <pc:sldMkLst>
          <pc:docMk/>
          <pc:sldMk cId="3055274081" sldId="1359"/>
        </pc:sldMkLst>
      </pc:sldChg>
      <pc:sldChg chg="delSp modSp modNotes">
        <pc:chgData name="Chan, June Maylin" userId="S::june.chan@ucsf.edu::6b220169-97ed-4553-95ea-2b3c298a9f19" providerId="AD" clId="Web-{0E3D3C28-8C6F-8DAB-15A8-DE3FBD23FA8F}" dt="2021-01-09T22:42:58.822" v="491"/>
        <pc:sldMkLst>
          <pc:docMk/>
          <pc:sldMk cId="4185912567" sldId="1367"/>
        </pc:sldMkLst>
        <pc:spChg chg="del mod">
          <ac:chgData name="Chan, June Maylin" userId="S::june.chan@ucsf.edu::6b220169-97ed-4553-95ea-2b3c298a9f19" providerId="AD" clId="Web-{0E3D3C28-8C6F-8DAB-15A8-DE3FBD23FA8F}" dt="2021-01-09T22:42:58.822" v="491"/>
          <ac:spMkLst>
            <pc:docMk/>
            <pc:sldMk cId="4185912567" sldId="1367"/>
            <ac:spMk id="2" creationId="{4626F076-C48D-4D63-936E-3A37BE6444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9063F-5126-3143-BD0C-0EF9C440D0BB}" type="datetimeFigureOut">
              <a:rPr lang="en-US" smtClean="0"/>
              <a:t>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4E9A-3DE8-034F-B838-4E5D36AA9102}" type="slidenum">
              <a:rPr lang="en-US" smtClean="0"/>
              <a:t>‹#›</a:t>
            </a:fld>
            <a:endParaRPr lang="en-US"/>
          </a:p>
        </p:txBody>
      </p:sp>
    </p:spTree>
    <p:extLst>
      <p:ext uri="{BB962C8B-B14F-4D97-AF65-F5344CB8AC3E}">
        <p14:creationId xmlns:p14="http://schemas.microsoft.com/office/powerpoint/2010/main" val="358955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sciencedirect.com/science/article/pii/S0197245698000105" TargetMode="External"/><Relationship Id="rId3" Type="http://schemas.openxmlformats.org/officeDocument/2006/relationships/hyperlink" Target="https://www.nejm.org/doi/full/10.1056/nejm199109123251102" TargetMode="External"/><Relationship Id="rId7" Type="http://schemas.openxmlformats.org/officeDocument/2006/relationships/hyperlink" Target="https://jamanetwork.com/journals/jama/fullarticle/187879"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sciencedirect.com/science/article/pii/S0197245697000780" TargetMode="External"/><Relationship Id="rId5" Type="http://schemas.openxmlformats.org/officeDocument/2006/relationships/hyperlink" Target="https://www.nejm.org/doi/10.1056/NEJMoa030808?url_ver=Z39.88-2003&amp;rfr_id=ori:rid:crossref.org&amp;rfr_dat=cr_pub%3dwww.ncbi.nlm.nih.gov" TargetMode="External"/><Relationship Id="rId4" Type="http://schemas.openxmlformats.org/officeDocument/2006/relationships/hyperlink" Target="https://www.ncbi.nlm.nih.gov/pubmed/9187066"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sciencedirect.com/science/article/pii/S0197245698000105" TargetMode="External"/><Relationship Id="rId3" Type="http://schemas.openxmlformats.org/officeDocument/2006/relationships/hyperlink" Target="https://www.nejm.org/doi/full/10.1056/nejm199109123251102" TargetMode="External"/><Relationship Id="rId7" Type="http://schemas.openxmlformats.org/officeDocument/2006/relationships/hyperlink" Target="https://jamanetwork.com/journals/jama/fullarticle/187879"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ciencedirect.com/science/article/pii/S0197245697000780" TargetMode="External"/><Relationship Id="rId5" Type="http://schemas.openxmlformats.org/officeDocument/2006/relationships/hyperlink" Target="https://www.nejm.org/doi/10.1056/NEJMoa030808?url_ver=Z39.88-2003&amp;rfr_id=ori:rid:crossref.org&amp;rfr_dat=cr_pub%3dwww.ncbi.nlm.nih.gov" TargetMode="External"/><Relationship Id="rId4" Type="http://schemas.openxmlformats.org/officeDocument/2006/relationships/hyperlink" Target="https://www.ncbi.nlm.nih.gov/pubmed/9187066"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46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WHI, the goal was to study random allocation to HRT and MI, assuming that this would only be associated with HRT exposure.</a:t>
            </a:r>
          </a:p>
          <a:p>
            <a:r>
              <a:rPr lang="en-US" dirty="0"/>
              <a:t>However, further studies suggested that age and time since menopause (which could be confounders) may each modify the effect of HRT on MI… (click to show interaction DAG)</a:t>
            </a:r>
          </a:p>
        </p:txBody>
      </p:sp>
      <p:sp>
        <p:nvSpPr>
          <p:cNvPr id="4" name="Slide Number Placeholder 3"/>
          <p:cNvSpPr>
            <a:spLocks noGrp="1"/>
          </p:cNvSpPr>
          <p:nvPr>
            <p:ph type="sldNum" sz="quarter" idx="5"/>
          </p:nvPr>
        </p:nvSpPr>
        <p:spPr/>
        <p:txBody>
          <a:bodyPr/>
          <a:lstStyle/>
          <a:p>
            <a:fld id="{BFC14E9A-3DE8-034F-B838-4E5D36AA9102}" type="slidenum">
              <a:rPr lang="en-US" smtClean="0"/>
              <a:t>10</a:t>
            </a:fld>
            <a:endParaRPr lang="en-US"/>
          </a:p>
        </p:txBody>
      </p:sp>
    </p:spTree>
    <p:extLst>
      <p:ext uri="{BB962C8B-B14F-4D97-AF65-F5344CB8AC3E}">
        <p14:creationId xmlns:p14="http://schemas.microsoft.com/office/powerpoint/2010/main" val="272677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that it may be more accurate to examine the effect of HRT allocation, conditional on age and time since menopause. In fact, when this was done in WHI, results were more similar to the original NHS results, for the sub group of younger women who had experienced menopause more recently, when they went on HRT.</a:t>
            </a:r>
          </a:p>
        </p:txBody>
      </p:sp>
      <p:sp>
        <p:nvSpPr>
          <p:cNvPr id="4" name="Slide Number Placeholder 3"/>
          <p:cNvSpPr>
            <a:spLocks noGrp="1"/>
          </p:cNvSpPr>
          <p:nvPr>
            <p:ph type="sldNum" sz="quarter" idx="5"/>
          </p:nvPr>
        </p:nvSpPr>
        <p:spPr/>
        <p:txBody>
          <a:bodyPr/>
          <a:lstStyle/>
          <a:p>
            <a:fld id="{BFC14E9A-3DE8-034F-B838-4E5D36AA9102}" type="slidenum">
              <a:rPr lang="en-US" smtClean="0"/>
              <a:t>11</a:t>
            </a:fld>
            <a:endParaRPr lang="en-US"/>
          </a:p>
        </p:txBody>
      </p:sp>
    </p:spTree>
    <p:extLst>
      <p:ext uri="{BB962C8B-B14F-4D97-AF65-F5344CB8AC3E}">
        <p14:creationId xmlns:p14="http://schemas.microsoft.com/office/powerpoint/2010/main" val="225879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SOC or issues of adherence can cripple the ability to address a meaningful question (</a:t>
            </a:r>
            <a:r>
              <a:rPr lang="en-US" dirty="0">
                <a:solidFill>
                  <a:schemeClr val="accent1"/>
                </a:solidFill>
              </a:rPr>
              <a:t>PLCO</a:t>
            </a:r>
            <a:r>
              <a:rPr lang="en-US" dirty="0"/>
              <a:t>)</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r>
              <a:rPr lang="en-US" dirty="0">
                <a:solidFill>
                  <a:schemeClr val="accent1"/>
                </a:solidFill>
              </a:rPr>
              <a:t>ATBC</a:t>
            </a:r>
            <a:r>
              <a:rPr lang="en-US" dirty="0"/>
              <a:t>)</a:t>
            </a:r>
          </a:p>
          <a:p>
            <a:pPr lvl="1"/>
            <a:r>
              <a:rPr lang="en-US" dirty="0"/>
              <a:t>RCT’s are better for addressing “mature” questions</a:t>
            </a:r>
          </a:p>
          <a:p>
            <a:r>
              <a:rPr lang="en-US" dirty="0"/>
              <a:t>Apparent discrepancies </a:t>
            </a:r>
            <a:r>
              <a:rPr lang="en-US" dirty="0" err="1"/>
              <a:t>bt</a:t>
            </a:r>
            <a:r>
              <a:rPr lang="en-US" dirty="0"/>
              <a:t> observational data &amp; RCT’s may sometimes be explained by nuances in the actual question each addresses (pay attn to PICO)</a:t>
            </a:r>
          </a:p>
          <a:p>
            <a:pPr lvl="1">
              <a:buClr>
                <a:schemeClr val="tx1"/>
              </a:buClr>
            </a:pPr>
            <a:r>
              <a:rPr lang="en-US" dirty="0"/>
              <a:t>consider effect modification or differences in study population (</a:t>
            </a:r>
            <a:r>
              <a:rPr lang="en-US" dirty="0">
                <a:solidFill>
                  <a:schemeClr val="accent1"/>
                </a:solidFill>
              </a:rPr>
              <a:t>WHI vs NHS</a:t>
            </a:r>
            <a:r>
              <a:rPr lang="en-US" dirty="0"/>
              <a:t>)</a:t>
            </a:r>
          </a:p>
          <a:p>
            <a:pPr>
              <a:buClr>
                <a:schemeClr val="tx1"/>
              </a:buClr>
            </a:pPr>
            <a:r>
              <a:rPr lang="en-US" dirty="0"/>
              <a:t>Sometimes RCTs have surprising results that are true (</a:t>
            </a:r>
            <a:r>
              <a:rPr lang="en-US" dirty="0">
                <a:solidFill>
                  <a:schemeClr val="accent1"/>
                </a:solidFill>
              </a:rPr>
              <a:t>WHI, ATBC</a:t>
            </a:r>
            <a:r>
              <a:rPr lang="en-US" dirty="0"/>
              <a:t>)</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12</a:t>
            </a:fld>
            <a:endParaRPr lang="en-US"/>
          </a:p>
        </p:txBody>
      </p:sp>
    </p:spTree>
    <p:extLst>
      <p:ext uri="{BB962C8B-B14F-4D97-AF65-F5344CB8AC3E}">
        <p14:creationId xmlns:p14="http://schemas.microsoft.com/office/powerpoint/2010/main" val="29821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13</a:t>
            </a:fld>
            <a:endParaRPr lang="en-US"/>
          </a:p>
        </p:txBody>
      </p:sp>
    </p:spTree>
    <p:extLst>
      <p:ext uri="{BB962C8B-B14F-4D97-AF65-F5344CB8AC3E}">
        <p14:creationId xmlns:p14="http://schemas.microsoft.com/office/powerpoint/2010/main" val="413723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7A409BDA-2C5D-4D8E-B4BF-D07DE19C02F4}" type="slidenum">
              <a:rPr lang="en-US" altLang="en-US" sz="1100">
                <a:solidFill>
                  <a:prstClr val="black"/>
                </a:solidFill>
              </a:rPr>
              <a:pPr/>
              <a:t>14</a:t>
            </a:fld>
            <a:endParaRPr lang="en-US" altLang="en-US" sz="11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a:latin typeface="Arial" panose="020B0604020202020204" pitchFamily="34" charset="0"/>
              </a:rPr>
              <a:t>RCT typically have…</a:t>
            </a:r>
          </a:p>
        </p:txBody>
      </p:sp>
    </p:spTree>
    <p:extLst>
      <p:ext uri="{BB962C8B-B14F-4D97-AF65-F5344CB8AC3E}">
        <p14:creationId xmlns:p14="http://schemas.microsoft.com/office/powerpoint/2010/main" val="136785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3BAE9311-D1A3-4484-A832-7F4AB5C57208}" type="slidenum">
              <a:rPr lang="en-US" altLang="en-US" sz="1100">
                <a:solidFill>
                  <a:prstClr val="black"/>
                </a:solidFill>
              </a:rPr>
              <a:pPr/>
              <a:t>15</a:t>
            </a:fld>
            <a:endParaRPr lang="en-US" altLang="en-US" sz="11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Clear objectives, with primary and secondary endpoints….we should be able to do that in </a:t>
            </a:r>
            <a:r>
              <a:rPr lang="en-US" altLang="en-US" dirty="0" err="1">
                <a:latin typeface="Arial" panose="020B0604020202020204" pitchFamily="34" charset="0"/>
              </a:rPr>
              <a:t>Obs</a:t>
            </a:r>
            <a:r>
              <a:rPr lang="en-US" altLang="en-US" baseline="0" dirty="0">
                <a:latin typeface="Arial" panose="020B0604020202020204" pitchFamily="34" charset="0"/>
              </a:rPr>
              <a:t> studies as well as RCT’s</a:t>
            </a:r>
            <a:endParaRPr lang="en-US" altLang="en-US" dirty="0">
              <a:latin typeface="Arial" panose="020B0604020202020204" pitchFamily="34" charset="0"/>
            </a:endParaRPr>
          </a:p>
        </p:txBody>
      </p:sp>
    </p:spTree>
    <p:extLst>
      <p:ext uri="{BB962C8B-B14F-4D97-AF65-F5344CB8AC3E}">
        <p14:creationId xmlns:p14="http://schemas.microsoft.com/office/powerpoint/2010/main" val="218031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8955CDFE-9211-4B2D-A12B-6A490D5CB400}" type="slidenum">
              <a:rPr lang="en-US" altLang="en-US" sz="1100">
                <a:solidFill>
                  <a:prstClr val="black"/>
                </a:solidFill>
              </a:rPr>
              <a:pPr/>
              <a:t>16</a:t>
            </a:fld>
            <a:endParaRPr lang="en-US" altLang="en-US" sz="11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Inclusion/exclusion criteria  should be clear</a:t>
            </a:r>
            <a:r>
              <a:rPr lang="en-US" altLang="en-US" baseline="0" dirty="0">
                <a:latin typeface="Arial" panose="020B0604020202020204" pitchFamily="34" charset="0"/>
              </a:rPr>
              <a:t> for both types of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34928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2A361F2-3815-49AF-8571-6321F07437D8}" type="slidenum">
              <a:rPr lang="en-US" altLang="en-US" sz="1100">
                <a:solidFill>
                  <a:prstClr val="black"/>
                </a:solidFill>
              </a:rPr>
              <a:pPr/>
              <a:t>17</a:t>
            </a:fld>
            <a:endParaRPr lang="en-US" altLang="en-US" sz="11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When the goal is estimating the causal effect of certain treatment on the outcome, longitudinal studies are preferred over non</a:t>
            </a:r>
            <a:r>
              <a:rPr lang="en-US" altLang="en-US" baseline="0" dirty="0">
                <a:latin typeface="Arial" panose="020B0604020202020204" pitchFamily="34" charset="0"/>
              </a:rPr>
              <a:t> </a:t>
            </a:r>
            <a:r>
              <a:rPr lang="en-US" altLang="en-US" dirty="0">
                <a:latin typeface="Arial" panose="020B0604020202020204" pitchFamily="34" charset="0"/>
              </a:rPr>
              <a:t>longitudinal (i.e., cross-sectional) ones in which the temporal order of treatment</a:t>
            </a:r>
            <a:r>
              <a:rPr lang="en-US" altLang="en-US" baseline="0" dirty="0">
                <a:latin typeface="Arial" panose="020B0604020202020204" pitchFamily="34" charset="0"/>
              </a:rPr>
              <a:t> </a:t>
            </a:r>
            <a:r>
              <a:rPr lang="en-US" altLang="en-US" dirty="0">
                <a:latin typeface="Arial" panose="020B0604020202020204" pitchFamily="34" charset="0"/>
              </a:rPr>
              <a:t>and outcome may be unclear</a:t>
            </a:r>
          </a:p>
        </p:txBody>
      </p:sp>
    </p:spTree>
    <p:extLst>
      <p:ext uri="{BB962C8B-B14F-4D97-AF65-F5344CB8AC3E}">
        <p14:creationId xmlns:p14="http://schemas.microsoft.com/office/powerpoint/2010/main" val="416452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DC19CA6B-8455-481F-B8D2-37A7B905CECB}" type="slidenum">
              <a:rPr lang="en-US" altLang="en-US" sz="1100">
                <a:solidFill>
                  <a:prstClr val="black"/>
                </a:solidFill>
              </a:rPr>
              <a:pPr/>
              <a:t>18</a:t>
            </a:fld>
            <a:endParaRPr lang="en-US" altLang="en-US" sz="11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Longitudinal studies are usually classified as either experiments (the treatment is assigned by the investigators) or observational</a:t>
            </a:r>
          </a:p>
          <a:p>
            <a:r>
              <a:rPr lang="en-US" altLang="en-US" dirty="0">
                <a:latin typeface="Arial" panose="020B0604020202020204" pitchFamily="34" charset="0"/>
              </a:rPr>
              <a:t>studies (the investigators play no role in treatment assignment). Experiments are said to be randomized when the investigators assign the treatment at random. </a:t>
            </a:r>
          </a:p>
          <a:p>
            <a:r>
              <a:rPr lang="en-US" altLang="en-US" dirty="0">
                <a:latin typeface="Arial" panose="020B0604020202020204" pitchFamily="34" charset="0"/>
              </a:rPr>
              <a:t>They randomized the treatments… we cannot do that 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a:t>
            </a:r>
            <a:endParaRPr lang="en-US" altLang="en-US" dirty="0">
              <a:latin typeface="Arial" panose="020B0604020202020204" pitchFamily="34" charset="0"/>
            </a:endParaRPr>
          </a:p>
          <a:p>
            <a:r>
              <a:rPr lang="en-US" altLang="en-US" dirty="0">
                <a:latin typeface="Arial" panose="020B0604020202020204" pitchFamily="34" charset="0"/>
              </a:rPr>
              <a:t>This is one of the key differences</a:t>
            </a:r>
            <a:r>
              <a:rPr lang="en-US" altLang="en-US" baseline="0" dirty="0">
                <a:latin typeface="Arial" panose="020B0604020202020204" pitchFamily="34" charset="0"/>
              </a:rPr>
              <a:t> and leads to CONFOUNDING BIAS</a:t>
            </a:r>
            <a:endParaRPr lang="en-US" altLang="en-US" dirty="0">
              <a:latin typeface="Arial" panose="020B0604020202020204" pitchFamily="34" charset="0"/>
            </a:endParaRPr>
          </a:p>
          <a:p>
            <a:r>
              <a:rPr lang="en-US" altLang="en-US" dirty="0">
                <a:latin typeface="Arial" panose="020B0604020202020204" pitchFamily="34" charset="0"/>
              </a:rPr>
              <a:t>we have tried to achieve comparability (exchangeability) through</a:t>
            </a:r>
            <a:r>
              <a:rPr lang="en-US" altLang="en-US" baseline="0" dirty="0">
                <a:latin typeface="Arial" panose="020B0604020202020204" pitchFamily="34" charset="0"/>
              </a:rPr>
              <a:t> addressing confounding in the design or analysis phase</a:t>
            </a:r>
          </a:p>
          <a:p>
            <a:r>
              <a:rPr lang="en-US" altLang="en-US" dirty="0">
                <a:latin typeface="Arial" panose="020B0604020202020204" pitchFamily="34" charset="0"/>
              </a:rPr>
              <a:t>Challenge </a:t>
            </a:r>
            <a:r>
              <a:rPr lang="mr-IN" altLang="en-US" dirty="0">
                <a:latin typeface="Arial" panose="020B0604020202020204" pitchFamily="34" charset="0"/>
              </a:rPr>
              <a:t>–</a:t>
            </a:r>
            <a:r>
              <a:rPr lang="en-US" altLang="en-US" dirty="0">
                <a:latin typeface="Arial" panose="020B0604020202020204" pitchFamily="34" charset="0"/>
              </a:rPr>
              <a:t> many methods can only address confounding factors one is aware of</a:t>
            </a:r>
            <a:r>
              <a:rPr lang="mr-IN" altLang="en-US"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307419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30C6DF42-6B76-4452-9330-1D8CBC1C163B}" type="slidenum">
              <a:rPr lang="en-US" altLang="en-US" sz="1100">
                <a:solidFill>
                  <a:prstClr val="black"/>
                </a:solidFill>
              </a:rPr>
              <a:pPr/>
              <a:t>19</a:t>
            </a:fld>
            <a:endParaRPr lang="en-US" altLang="en-US" sz="11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Blinding is another key difference, although some assessments in OBS studies can be done blinded.</a:t>
            </a:r>
          </a:p>
          <a:p>
            <a:endParaRPr lang="en-US" altLang="en-US" dirty="0">
              <a:latin typeface="Arial" panose="020B0604020202020204" pitchFamily="34" charset="0"/>
            </a:endParaRPr>
          </a:p>
          <a:p>
            <a:r>
              <a:rPr lang="en-US" altLang="en-US" dirty="0">
                <a:latin typeface="Arial" panose="020B0604020202020204" pitchFamily="34" charset="0"/>
              </a:rPr>
              <a:t>we could also perhaps do blinded analysis</a:t>
            </a:r>
          </a:p>
          <a:p>
            <a:endParaRPr lang="en-US" altLang="en-US" dirty="0">
              <a:latin typeface="Arial" panose="020B0604020202020204" pitchFamily="34" charset="0"/>
            </a:endParaRPr>
          </a:p>
          <a:p>
            <a:r>
              <a:rPr lang="en-US" altLang="en-US" dirty="0">
                <a:latin typeface="Arial" panose="020B0604020202020204" pitchFamily="34" charset="0"/>
              </a:rPr>
              <a:t>Also,</a:t>
            </a:r>
            <a:r>
              <a:rPr lang="en-US" altLang="en-US" baseline="0" dirty="0">
                <a:latin typeface="Arial" panose="020B0604020202020204" pitchFamily="34" charset="0"/>
              </a:rPr>
              <a:t> many types of clinical trials are NOT blinded (e.g., exercise, diet, </a:t>
            </a:r>
            <a:r>
              <a:rPr lang="en-US" altLang="en-US" baseline="0" dirty="0" err="1">
                <a:latin typeface="Arial" panose="020B0604020202020204" pitchFamily="34" charset="0"/>
              </a:rPr>
              <a:t>etc</a:t>
            </a:r>
            <a:r>
              <a:rPr lang="en-US" altLang="en-US" baseline="0"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65107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12793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C95C2799-DD83-40B5-8DA0-26179B5C49E4}" type="slidenum">
              <a:rPr lang="en-US" altLang="en-US" sz="1100">
                <a:solidFill>
                  <a:prstClr val="black"/>
                </a:solidFill>
              </a:rPr>
              <a:pPr/>
              <a:t>20</a:t>
            </a:fld>
            <a:endParaRPr lang="en-US" altLang="en-US" sz="11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dirty="0">
                <a:latin typeface="Arial" panose="020B0604020202020204" pitchFamily="34" charset="0"/>
              </a:rPr>
              <a:t>RCT very carefully estimate the adequate sample size</a:t>
            </a:r>
            <a:r>
              <a:rPr lang="mr-IN" altLang="en-US" i="1" dirty="0">
                <a:latin typeface="Arial" panose="020B0604020202020204" pitchFamily="34" charset="0"/>
              </a:rPr>
              <a:t>…</a:t>
            </a:r>
            <a:r>
              <a:rPr lang="en-US" altLang="en-US" i="1" dirty="0">
                <a:latin typeface="Arial" panose="020B0604020202020204" pitchFamily="34" charset="0"/>
              </a:rPr>
              <a:t> ethical ramifications if we do not properly design</a:t>
            </a:r>
            <a:r>
              <a:rPr lang="en-US" altLang="en-US" i="1" baseline="0" dirty="0">
                <a:latin typeface="Arial" panose="020B0604020202020204" pitchFamily="34" charset="0"/>
              </a:rPr>
              <a:t> RCT</a:t>
            </a:r>
            <a:endParaRPr lang="en-US" altLang="en-US" i="1"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47566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7B709EE-9EF5-4B0C-A4F1-653F360EB8EA}" type="slidenum">
              <a:rPr lang="en-US" altLang="en-US" sz="1100">
                <a:solidFill>
                  <a:prstClr val="black"/>
                </a:solidFill>
              </a:rPr>
              <a:pPr/>
              <a:t>21</a:t>
            </a:fld>
            <a:endParaRPr lang="en-US" altLang="en-US" sz="11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They are often international, multicenter… we can also do that, we can even collaborate</a:t>
            </a:r>
            <a:r>
              <a:rPr lang="mr-IN" altLang="en-US" dirty="0">
                <a:latin typeface="Arial" panose="020B0604020202020204" pitchFamily="34" charset="0"/>
              </a:rPr>
              <a:t>…</a:t>
            </a:r>
            <a:r>
              <a:rPr lang="en-US" altLang="en-US" dirty="0">
                <a:latin typeface="Arial" panose="020B0604020202020204" pitchFamily="34" charset="0"/>
              </a:rPr>
              <a:t> </a:t>
            </a:r>
            <a:r>
              <a:rPr lang="en-US" altLang="en-US" dirty="0">
                <a:latin typeface="Arial" panose="020B0604020202020204" pitchFamily="34" charset="0"/>
                <a:sym typeface="Wingdings"/>
              </a:rPr>
              <a:t> </a:t>
            </a:r>
            <a:endParaRPr lang="en-US" altLang="en-US" dirty="0">
              <a:latin typeface="Arial" panose="020B0604020202020204" pitchFamily="34" charset="0"/>
            </a:endParaRPr>
          </a:p>
          <a:p>
            <a:r>
              <a:rPr lang="en-US" altLang="en-US" dirty="0">
                <a:latin typeface="Arial" panose="020B0604020202020204" pitchFamily="34" charset="0"/>
              </a:rPr>
              <a:t>Cohorts also can be pooled for even larger studies/analyses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39773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300C9F7-A61B-49C1-BE92-8CFA708FB6A5}" type="slidenum">
              <a:rPr lang="en-US" altLang="en-US" sz="1100">
                <a:solidFill>
                  <a:prstClr val="black"/>
                </a:solidFill>
              </a:rPr>
              <a:pPr/>
              <a:t>22</a:t>
            </a:fld>
            <a:endParaRPr lang="en-US" altLang="en-US" sz="11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Both types of studies have this. In </a:t>
            </a:r>
            <a:r>
              <a:rPr lang="en-US" altLang="en-US" dirty="0" err="1">
                <a:latin typeface="Arial" panose="020B0604020202020204" pitchFamily="34" charset="0"/>
              </a:rPr>
              <a:t>Coh</a:t>
            </a:r>
            <a:r>
              <a:rPr lang="en-US" altLang="en-US" dirty="0">
                <a:latin typeface="Arial" panose="020B0604020202020204" pitchFamily="34" charset="0"/>
              </a:rPr>
              <a:t> often also have flexibility over definition</a:t>
            </a:r>
            <a:r>
              <a:rPr lang="mr-IN" altLang="en-US" dirty="0">
                <a:latin typeface="Arial" panose="020B0604020202020204" pitchFamily="34" charset="0"/>
              </a:rPr>
              <a:t>…</a:t>
            </a:r>
            <a:endParaRPr lang="en-US" altLang="en-US" dirty="0">
              <a:latin typeface="Arial" panose="020B0604020202020204" pitchFamily="34" charset="0"/>
            </a:endParaRPr>
          </a:p>
        </p:txBody>
      </p:sp>
    </p:spTree>
    <p:extLst>
      <p:ext uri="{BB962C8B-B14F-4D97-AF65-F5344CB8AC3E}">
        <p14:creationId xmlns:p14="http://schemas.microsoft.com/office/powerpoint/2010/main" val="253589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D5AA17D-AADD-434E-8FF9-13D88342A7C3}" type="slidenum">
              <a:rPr lang="en-US" altLang="en-US" sz="1100">
                <a:solidFill>
                  <a:prstClr val="black"/>
                </a:solidFill>
              </a:rPr>
              <a:pPr/>
              <a:t>23</a:t>
            </a:fld>
            <a:endParaRPr lang="en-US" altLang="en-US" sz="11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RCT also face the problem of incomplete compliance and deal with it in the analysis by doing intention to treat (ITT) rather than per protocol. </a:t>
            </a:r>
          </a:p>
          <a:p>
            <a:r>
              <a:rPr lang="en-US" altLang="en-US" dirty="0">
                <a:latin typeface="Arial" panose="020B0604020202020204" pitchFamily="34" charset="0"/>
              </a:rPr>
              <a:t>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 </a:t>
            </a:r>
            <a:r>
              <a:rPr lang="en-US" altLang="en-US" dirty="0">
                <a:latin typeface="Arial" panose="020B0604020202020204" pitchFamily="34" charset="0"/>
              </a:rPr>
              <a:t>we sometimes evaluate exposure data from a single </a:t>
            </a:r>
            <a:r>
              <a:rPr lang="en-US" altLang="en-US" dirty="0" err="1">
                <a:latin typeface="Arial" panose="020B0604020202020204" pitchFamily="34" charset="0"/>
              </a:rPr>
              <a:t>timepoint</a:t>
            </a:r>
            <a:r>
              <a:rPr lang="en-US" altLang="en-US" baseline="0" dirty="0">
                <a:latin typeface="Arial" panose="020B0604020202020204" pitchFamily="34" charset="0"/>
              </a:rPr>
              <a:t> or from updated exposure data; keep in mind that data on time varying exposures and confounding factors can be collected in COHORTS</a:t>
            </a:r>
            <a:r>
              <a:rPr lang="mr-IN" altLang="en-US" baseline="0" dirty="0">
                <a:latin typeface="Arial" panose="020B0604020202020204" pitchFamily="34" charset="0"/>
              </a:rPr>
              <a:t>…</a:t>
            </a:r>
            <a:r>
              <a:rPr lang="en-US" altLang="en-US" baseline="0" dirty="0">
                <a:latin typeface="Arial" panose="020B0604020202020204" pitchFamily="34" charset="0"/>
              </a:rPr>
              <a:t> usage of such data sometimes needs particular attention in analysis phase (IPCW, </a:t>
            </a:r>
            <a:r>
              <a:rPr lang="en-US" altLang="en-US" baseline="0" dirty="0" err="1">
                <a:latin typeface="Arial" panose="020B0604020202020204" pitchFamily="34" charset="0"/>
              </a:rPr>
              <a:t>msm</a:t>
            </a:r>
            <a:r>
              <a:rPr lang="en-US" altLang="en-US" baseline="0" dirty="0">
                <a:latin typeface="Arial" panose="020B0604020202020204" pitchFamily="34" charset="0"/>
              </a:rPr>
              <a:t>)</a:t>
            </a:r>
            <a:endParaRPr lang="en-US" altLang="en-US" dirty="0">
              <a:latin typeface="Arial" panose="020B0604020202020204" pitchFamily="34" charset="0"/>
            </a:endParaRPr>
          </a:p>
          <a:p>
            <a:r>
              <a:rPr lang="en-US" altLang="en-US" dirty="0">
                <a:latin typeface="Arial" panose="020B0604020202020204" pitchFamily="34" charset="0"/>
              </a:rPr>
              <a:t>Patients who discontinued early, die or are lost to follow up are typically censored at the date of the last contact</a:t>
            </a:r>
            <a:r>
              <a:rPr lang="en-US" altLang="en-US" baseline="0" dirty="0">
                <a:latin typeface="Arial" panose="020B0604020202020204" pitchFamily="34" charset="0"/>
              </a:rPr>
              <a:t> in both RCT and COH studies</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757647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AD09AABC-98C7-446E-AA1C-9F6E8D7B2F88}" type="slidenum">
              <a:rPr lang="en-US" altLang="en-US" sz="1100">
                <a:solidFill>
                  <a:prstClr val="black"/>
                </a:solidFill>
              </a:rPr>
              <a:pPr/>
              <a:t>24</a:t>
            </a:fld>
            <a:endParaRPr lang="en-US" altLang="en-US" sz="11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Blind adjudication of events (outcomes) can</a:t>
            </a:r>
            <a:r>
              <a:rPr kumimoji="1" lang="en-US" altLang="en-US" b="1" baseline="0" dirty="0">
                <a:latin typeface="Arial" panose="020B0604020202020204" pitchFamily="34" charset="0"/>
              </a:rPr>
              <a:t> happen in both types of designs</a:t>
            </a:r>
            <a:endParaRPr kumimoji="1" lang="en-US" altLang="en-US" b="1"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0289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FCFEE03F-D8CB-4C3F-BB1D-AABD0139D76F}" type="slidenum">
              <a:rPr lang="en-US" altLang="en-US" sz="1100">
                <a:solidFill>
                  <a:prstClr val="black"/>
                </a:solidFill>
              </a:rPr>
              <a:pPr/>
              <a:t>25</a:t>
            </a:fld>
            <a:endParaRPr lang="en-US" altLang="en-US" sz="11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Usage of standardized protocols for data collection and follow-up can be common</a:t>
            </a:r>
            <a:r>
              <a:rPr kumimoji="1" lang="en-US" altLang="en-US" b="1" baseline="0" dirty="0">
                <a:latin typeface="Arial" panose="020B0604020202020204" pitchFamily="34" charset="0"/>
              </a:rPr>
              <a:t> to both Clinical Trials and </a:t>
            </a:r>
            <a:r>
              <a:rPr kumimoji="1" lang="en-US" altLang="en-US" b="1" baseline="0" dirty="0" err="1">
                <a:latin typeface="Arial" panose="020B0604020202020204" pitchFamily="34" charset="0"/>
              </a:rPr>
              <a:t>obs</a:t>
            </a:r>
            <a:r>
              <a:rPr kumimoji="1" lang="en-US" altLang="en-US" b="1" baseline="0" dirty="0">
                <a:latin typeface="Arial" panose="020B0604020202020204" pitchFamily="34" charset="0"/>
              </a:rPr>
              <a:t>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4102105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ea typeface="ＭＳ Ｐゴシック" charset="-128"/>
              </a:rPr>
              <a:t>As with randomized trials, we should not adjust for post-exposure covariates, only baseline covariates</a:t>
            </a:r>
            <a:r>
              <a:rPr lang="mr-IN" altLang="en-US" sz="1100" dirty="0">
                <a:ea typeface="ＭＳ Ｐゴシック" charset="-128"/>
              </a:rPr>
              <a:t>…</a:t>
            </a:r>
            <a:r>
              <a:rPr lang="en-US" altLang="en-US" sz="1100" dirty="0">
                <a:ea typeface="ＭＳ Ｐゴシック" charset="-128"/>
              </a:rPr>
              <a:t> except if we have time-varying exposures, then we do want data on time varying confounders</a:t>
            </a:r>
            <a:r>
              <a:rPr lang="mr-IN" altLang="en-US" sz="1100" dirty="0">
                <a:ea typeface="ＭＳ Ｐゴシック" charset="-128"/>
              </a:rPr>
              <a:t>…</a:t>
            </a:r>
            <a:endParaRPr lang="en-US" altLang="en-US" sz="1100" dirty="0">
              <a:ea typeface="ＭＳ Ｐゴシック" charset="-128"/>
            </a:endParaRPr>
          </a:p>
          <a:p>
            <a:r>
              <a:rPr lang="en-US" sz="1100" dirty="0">
                <a:ea typeface="ＭＳ Ｐゴシック" charset="-128"/>
              </a:rPr>
              <a:t>Caution: we don’t want to adjust for something in the causal path or for covariates that are influenced by the exposure </a:t>
            </a:r>
            <a:r>
              <a:rPr lang="en-US" sz="1100" dirty="0">
                <a:ea typeface="ＭＳ Ｐゴシック" charset="-128"/>
                <a:sym typeface="Wingdings"/>
              </a:rPr>
              <a:t> Marginal Structural Models &amp; Inverse </a:t>
            </a:r>
            <a:r>
              <a:rPr lang="en-US" sz="1100" dirty="0" err="1">
                <a:ea typeface="ＭＳ Ｐゴシック" charset="-128"/>
                <a:sym typeface="Wingdings"/>
              </a:rPr>
              <a:t>Prob</a:t>
            </a:r>
            <a:r>
              <a:rPr lang="en-US" sz="1100" dirty="0">
                <a:ea typeface="ＭＳ Ｐゴシック" charset="-128"/>
                <a:sym typeface="Wingdings"/>
              </a:rPr>
              <a:t> Censoring Weights (More in BIO 215)</a:t>
            </a:r>
            <a:endParaRPr lang="en-US" dirty="0"/>
          </a:p>
        </p:txBody>
      </p:sp>
    </p:spTree>
    <p:extLst>
      <p:ext uri="{BB962C8B-B14F-4D97-AF65-F5344CB8AC3E}">
        <p14:creationId xmlns:p14="http://schemas.microsoft.com/office/powerpoint/2010/main" val="1209502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27</a:t>
            </a:fld>
            <a:endParaRPr lang="en-US"/>
          </a:p>
        </p:txBody>
      </p:sp>
    </p:spTree>
    <p:extLst>
      <p:ext uri="{BB962C8B-B14F-4D97-AF65-F5344CB8AC3E}">
        <p14:creationId xmlns:p14="http://schemas.microsoft.com/office/powerpoint/2010/main" val="2874545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28</a:t>
            </a:fld>
            <a:endParaRPr lang="en-US"/>
          </a:p>
        </p:txBody>
      </p:sp>
    </p:spTree>
    <p:extLst>
      <p:ext uri="{BB962C8B-B14F-4D97-AF65-F5344CB8AC3E}">
        <p14:creationId xmlns:p14="http://schemas.microsoft.com/office/powerpoint/2010/main" val="942508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class</a:t>
            </a:r>
          </a:p>
          <a:p>
            <a:pPr marL="228600" indent="-228600">
              <a:buAutoNum type="arabicPeriod"/>
            </a:pPr>
            <a:r>
              <a:rPr lang="en-US" dirty="0"/>
              <a:t>Divide into small groups or pairs</a:t>
            </a:r>
          </a:p>
          <a:p>
            <a:pPr marL="228600" indent="-228600">
              <a:buAutoNum type="arabicPeriod"/>
            </a:pPr>
            <a:r>
              <a:rPr lang="en-US" dirty="0"/>
              <a:t>Read the abstract</a:t>
            </a:r>
          </a:p>
          <a:p>
            <a:pPr marL="228600" indent="-228600">
              <a:buAutoNum type="arabicPeriod"/>
            </a:pPr>
            <a:r>
              <a:rPr lang="en-US" dirty="0"/>
              <a:t>Discuss in small groups – what would the “target trial” be to address the similar question? Is it feasible?  What are aspects of the cohort design that cannot emulate the target trial? (or can’t’ emulate it well) What types of threats to validity are introduced, consequently, and what are other ways to address (if possible)?</a:t>
            </a:r>
          </a:p>
          <a:p>
            <a:pPr marL="228600" indent="-228600">
              <a:buAutoNum type="arabicPeriod"/>
            </a:pPr>
            <a:endParaRPr lang="en-US" dirty="0"/>
          </a:p>
          <a:p>
            <a:pPr marL="228600" indent="-228600">
              <a:buAutoNum type="arabicPeriod"/>
            </a:pP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Consistency - the values of treatment under comparison correspond to well-defined interventions that, in turn, correspond to the versions of treatment in the data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e.g., cohort with exercise assessed via self-reported survey will yield broad spectrum of activities. How do we group and study these into a well-defined “treatment”? If we boil it down to minutes per week, or number of sessions that are above a certain intensity – we begin to alter the specific research question and theorized “treatment” from a target trial.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Exchangeability - he conditional probability of receiving every value of treatment, though not decided by the investigators, depends only on measured covariates 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E.g., Also, whether someone voluntarily pursues exercise of a certain degree or type is influenced by a number of factors – background health, access to exercise, knowledge about exercise…are these all accounted for in the cohort study? What’s missing?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Positivity - the probability of receiving every value of treatment conditional on L greater than zero, i.e., positive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E.g., Once we start adjusting for a bunch of confounders, is there sufficient data in the study to observe each of the exposures of interest, within each stratum of the confounding factors? Data can become sparse, in which case, sometimes one is modeling an association based on whatever data are there, and it’s important to inspect the N for different strata. In the extreme case, imagine that you condition on body size, geography, age, gender, and comorbid conditions – imagine there is a stratum of obese, urban-dwelling, men, over the age of 80, with 5 or more co-morbidities… it’s possible that in your dataset for this group, there may not be someone doing more than 150 min of exercise per week, in which case, it is very hard to study the effect of this level of exercise in this sub-category.</a:t>
            </a:r>
          </a:p>
          <a:p>
            <a:pPr marL="228600" indent="-228600">
              <a:buAutoNum type="arabicPeriod"/>
            </a:pPr>
            <a:endParaRPr lang="en-US" dirty="0"/>
          </a:p>
        </p:txBody>
      </p:sp>
    </p:spTree>
    <p:extLst>
      <p:ext uri="{BB962C8B-B14F-4D97-AF65-F5344CB8AC3E}">
        <p14:creationId xmlns:p14="http://schemas.microsoft.com/office/powerpoint/2010/main" val="422076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NHS: </a:t>
            </a:r>
            <a:r>
              <a:rPr lang="en-US" dirty="0">
                <a:hlinkClick r:id="rId3"/>
              </a:rPr>
              <a:t>https://www.nejm.org/doi/full/10.1056/nejm199109123251102</a:t>
            </a:r>
            <a:r>
              <a:rPr lang="en-US" dirty="0"/>
              <a:t> HRT and CVD, 1991</a:t>
            </a:r>
          </a:p>
          <a:p>
            <a:pPr>
              <a:defRPr/>
            </a:pPr>
            <a:r>
              <a:rPr lang="en-US" dirty="0">
                <a:hlinkClick r:id="rId4"/>
              </a:rPr>
              <a:t>https://www.ncbi.nlm.nih.gov/pubmed/9187066</a:t>
            </a:r>
            <a:r>
              <a:rPr lang="en-US" dirty="0"/>
              <a:t> HRT and mortality, 1997</a:t>
            </a:r>
          </a:p>
          <a:p>
            <a:pPr>
              <a:defRPr/>
            </a:pPr>
            <a:endParaRPr lang="en-US" dirty="0"/>
          </a:p>
          <a:p>
            <a:pPr>
              <a:defRPr/>
            </a:pPr>
            <a:r>
              <a:rPr lang="en-US" dirty="0"/>
              <a:t>WHI: </a:t>
            </a:r>
          </a:p>
          <a:p>
            <a:pPr>
              <a:defRPr/>
            </a:pPr>
            <a:r>
              <a:rPr lang="en-US" dirty="0"/>
              <a:t>37,000 women</a:t>
            </a:r>
          </a:p>
          <a:p>
            <a:pPr lvl="1">
              <a:defRPr/>
            </a:pPr>
            <a:r>
              <a:rPr lang="en-US" dirty="0"/>
              <a:t>Estrogen with (1) and without (2) progesterone</a:t>
            </a:r>
          </a:p>
          <a:p>
            <a:pPr>
              <a:defRPr/>
            </a:pPr>
            <a:r>
              <a:rPr lang="en-US" dirty="0"/>
              <a:t>Ages 50-79, with or without CHD</a:t>
            </a:r>
          </a:p>
          <a:p>
            <a:pPr>
              <a:defRPr/>
            </a:pPr>
            <a:r>
              <a:rPr lang="en-US" dirty="0"/>
              <a:t>Broad range of US women, 40 centers</a:t>
            </a:r>
          </a:p>
          <a:p>
            <a:pPr>
              <a:defRPr/>
            </a:pPr>
            <a:r>
              <a:rPr lang="en-US" dirty="0"/>
              <a:t>Planned 8.5 years</a:t>
            </a:r>
          </a:p>
          <a:p>
            <a:pPr>
              <a:defRPr/>
            </a:pPr>
            <a:r>
              <a:rPr lang="en-US" dirty="0"/>
              <a:t>CHD was one key endpoint</a:t>
            </a:r>
          </a:p>
          <a:p>
            <a:pPr>
              <a:defRPr/>
            </a:pPr>
            <a:r>
              <a:rPr lang="en-US" dirty="0"/>
              <a:t>Results: </a:t>
            </a:r>
            <a:r>
              <a:rPr lang="en-US" dirty="0">
                <a:hlinkClick r:id="rId5"/>
              </a:rPr>
              <a:t>https://www.nejm.org/doi/10.1056/NEJMoa030808?url_ver=Z39.88-2003&amp;rfr_id=ori:rid:crossref.org&amp;rfr_dat=cr_pub%3dwww.ncbi.nlm.nih.gov</a:t>
            </a:r>
            <a:endParaRPr lang="en-US" dirty="0"/>
          </a:p>
          <a:p>
            <a:pPr>
              <a:defRPr/>
            </a:pPr>
            <a:r>
              <a:rPr lang="en-US" dirty="0"/>
              <a:t>Design: </a:t>
            </a:r>
            <a:r>
              <a:rPr lang="en-US" dirty="0">
                <a:hlinkClick r:id="rId6"/>
              </a:rPr>
              <a:t>https://www.sciencedirect.com/science/article/pii/S0197245697000780</a:t>
            </a:r>
            <a:endParaRPr lang="en-US" dirty="0"/>
          </a:p>
          <a:p>
            <a:pPr>
              <a:defRPr/>
            </a:pPr>
            <a:endParaRPr lang="en-US" dirty="0"/>
          </a:p>
          <a:p>
            <a:pPr>
              <a:defRPr/>
            </a:pPr>
            <a:endParaRPr lang="en-US" dirty="0"/>
          </a:p>
          <a:p>
            <a:pPr>
              <a:defRPr/>
            </a:pPr>
            <a:r>
              <a:rPr lang="en-US" sz="1200" b="0" i="0" kern="1200" dirty="0">
                <a:solidFill>
                  <a:schemeClr val="tx1"/>
                </a:solidFill>
                <a:effectLst/>
                <a:latin typeface="+mn-lt"/>
                <a:ea typeface="+mn-ea"/>
                <a:cs typeface="+mn-cs"/>
              </a:rPr>
              <a:t>HERS centers recruited and randomized 2763 women. Participants ranged in age from 44 to 79 years, with a mean age of 66.7 (SD 6.7) years. postmenopausal women with a uterus and with CHD as evidenced by prior myocardial infarction, coronary artery bypass graft surgery, percutaneous transluminal coronary angioplasty, or other mechanical revascularization or at least 50% occlusion of a major coronary artery.</a:t>
            </a:r>
            <a:endParaRPr lang="en-US" dirty="0"/>
          </a:p>
          <a:p>
            <a:r>
              <a:rPr lang="en-US" dirty="0">
                <a:hlinkClick r:id="rId7"/>
              </a:rPr>
              <a:t>https://jamanetwork.com/journals/jama/fullarticle/187879</a:t>
            </a:r>
            <a:r>
              <a:rPr lang="en-US" dirty="0"/>
              <a:t> (results)</a:t>
            </a:r>
          </a:p>
          <a:p>
            <a:r>
              <a:rPr lang="en-US" dirty="0">
                <a:hlinkClick r:id="rId8"/>
              </a:rPr>
              <a:t>https://www.sciencedirect.com/science/article/pii/S0197245698000105</a:t>
            </a:r>
            <a:r>
              <a:rPr lang="en-US" dirty="0"/>
              <a:t> (design)</a:t>
            </a:r>
          </a:p>
        </p:txBody>
      </p:sp>
      <p:sp>
        <p:nvSpPr>
          <p:cNvPr id="4" name="Slide Number Placeholder 3"/>
          <p:cNvSpPr>
            <a:spLocks noGrp="1"/>
          </p:cNvSpPr>
          <p:nvPr>
            <p:ph type="sldNum" sz="quarter" idx="5"/>
          </p:nvPr>
        </p:nvSpPr>
        <p:spPr/>
        <p:txBody>
          <a:bodyPr/>
          <a:lstStyle/>
          <a:p>
            <a:fld id="{BFC14E9A-3DE8-034F-B838-4E5D36AA9102}" type="slidenum">
              <a:rPr lang="en-US" smtClean="0"/>
              <a:t>3</a:t>
            </a:fld>
            <a:endParaRPr lang="en-US"/>
          </a:p>
        </p:txBody>
      </p:sp>
    </p:spTree>
    <p:extLst>
      <p:ext uri="{BB962C8B-B14F-4D97-AF65-F5344CB8AC3E}">
        <p14:creationId xmlns:p14="http://schemas.microsoft.com/office/powerpoint/2010/main" val="272106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Pros/cons?</a:t>
            </a:r>
          </a:p>
          <a:p>
            <a:r>
              <a:rPr lang="en-US" dirty="0"/>
              <a:t>Strengths/challenges?</a:t>
            </a:r>
          </a:p>
        </p:txBody>
      </p:sp>
    </p:spTree>
    <p:extLst>
      <p:ext uri="{BB962C8B-B14F-4D97-AF65-F5344CB8AC3E}">
        <p14:creationId xmlns:p14="http://schemas.microsoft.com/office/powerpoint/2010/main" val="1946631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31</a:t>
            </a:fld>
            <a:endParaRPr lang="en-US"/>
          </a:p>
        </p:txBody>
      </p:sp>
    </p:spTree>
    <p:extLst>
      <p:ext uri="{BB962C8B-B14F-4D97-AF65-F5344CB8AC3E}">
        <p14:creationId xmlns:p14="http://schemas.microsoft.com/office/powerpoint/2010/main" val="3022815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6756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233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34</a:t>
            </a:fld>
            <a:endParaRPr lang="en-US"/>
          </a:p>
        </p:txBody>
      </p:sp>
    </p:spTree>
    <p:extLst>
      <p:ext uri="{BB962C8B-B14F-4D97-AF65-F5344CB8AC3E}">
        <p14:creationId xmlns:p14="http://schemas.microsoft.com/office/powerpoint/2010/main" val="2603751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106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36</a:t>
            </a:fld>
            <a:endParaRPr lang="en-US"/>
          </a:p>
        </p:txBody>
      </p:sp>
    </p:spTree>
    <p:extLst>
      <p:ext uri="{BB962C8B-B14F-4D97-AF65-F5344CB8AC3E}">
        <p14:creationId xmlns:p14="http://schemas.microsoft.com/office/powerpoint/2010/main" val="349416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You</a:t>
            </a:r>
            <a:r>
              <a:rPr lang="en-US" baseline="0" dirty="0"/>
              <a:t> have been introduced to broad range of topics and methods in EPI 203.</a:t>
            </a:r>
            <a:endParaRPr lang="en-US" dirty="0"/>
          </a:p>
          <a:p>
            <a:pPr eaLnBrk="1" hangingPunct="1"/>
            <a:r>
              <a:rPr lang="en-US" dirty="0"/>
              <a:t>With those initial tools,</a:t>
            </a:r>
            <a:r>
              <a:rPr lang="en-US" baseline="0" dirty="0"/>
              <a:t> o</a:t>
            </a:r>
            <a:r>
              <a:rPr lang="en-US" dirty="0"/>
              <a:t>ne</a:t>
            </a:r>
            <a:r>
              <a:rPr lang="en-US" baseline="0" dirty="0"/>
              <a:t> of the best ways to learn </a:t>
            </a:r>
            <a:r>
              <a:rPr lang="en-US" baseline="0" dirty="0" err="1"/>
              <a:t>epid</a:t>
            </a:r>
            <a:r>
              <a:rPr lang="en-US" baseline="0" dirty="0"/>
              <a:t> is now to apply it </a:t>
            </a:r>
            <a:r>
              <a:rPr lang="mr-IN" baseline="0" dirty="0"/>
              <a:t>–</a:t>
            </a:r>
            <a:r>
              <a:rPr lang="en-US" baseline="0" dirty="0"/>
              <a:t> by reading/critiquing the peer-reviewed literature and writing your own proposals/ideas.</a:t>
            </a:r>
          </a:p>
          <a:p>
            <a:pPr eaLnBrk="1" hangingPunct="1"/>
            <a:r>
              <a:rPr lang="en-US" baseline="0" dirty="0"/>
              <a:t>Would like to spend some time providing some structure for how to read/critique and write scientific reports, which we will be part of your regular HW assignments</a:t>
            </a:r>
          </a:p>
          <a:p>
            <a:pPr eaLnBrk="1" hangingPunct="1"/>
            <a:endParaRPr lang="en-US" baseline="0" dirty="0"/>
          </a:p>
          <a:p>
            <a:pPr eaLnBrk="1" hangingPunct="1"/>
            <a:r>
              <a:rPr lang="en-US" dirty="0"/>
              <a:t>This</a:t>
            </a:r>
            <a:r>
              <a:rPr lang="en-US" baseline="0" dirty="0"/>
              <a:t> set of slides is intended to help guide you/give you some checklists/structure, as you will be presented with articles/problems sets in this class</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477741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10285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87907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NHS: </a:t>
            </a:r>
            <a:r>
              <a:rPr lang="en-US" dirty="0">
                <a:hlinkClick r:id="rId3"/>
              </a:rPr>
              <a:t>https://www.nejm.org/doi/full/10.1056/nejm199109123251102</a:t>
            </a:r>
            <a:r>
              <a:rPr lang="en-US" dirty="0"/>
              <a:t> HRT and CVD, 1991</a:t>
            </a:r>
          </a:p>
          <a:p>
            <a:pPr>
              <a:defRPr/>
            </a:pPr>
            <a:r>
              <a:rPr lang="en-US" dirty="0">
                <a:hlinkClick r:id="rId4"/>
              </a:rPr>
              <a:t>https://www.ncbi.nlm.nih.gov/pubmed/9187066</a:t>
            </a:r>
            <a:r>
              <a:rPr lang="en-US" dirty="0"/>
              <a:t> HRT and mortality, 1997</a:t>
            </a:r>
          </a:p>
          <a:p>
            <a:pPr>
              <a:defRPr/>
            </a:pPr>
            <a:endParaRPr lang="en-US" dirty="0"/>
          </a:p>
          <a:p>
            <a:pPr>
              <a:defRPr/>
            </a:pPr>
            <a:r>
              <a:rPr lang="en-US" dirty="0"/>
              <a:t>WHI: </a:t>
            </a:r>
          </a:p>
          <a:p>
            <a:pPr>
              <a:defRPr/>
            </a:pPr>
            <a:r>
              <a:rPr lang="en-US" dirty="0"/>
              <a:t>37,000 women</a:t>
            </a:r>
          </a:p>
          <a:p>
            <a:pPr lvl="1">
              <a:defRPr/>
            </a:pPr>
            <a:r>
              <a:rPr lang="en-US" dirty="0"/>
              <a:t>Estrogen with (1) and without (2) progesterone</a:t>
            </a:r>
          </a:p>
          <a:p>
            <a:pPr>
              <a:defRPr/>
            </a:pPr>
            <a:r>
              <a:rPr lang="en-US" dirty="0"/>
              <a:t>Ages 50-79, with or without CHD</a:t>
            </a:r>
          </a:p>
          <a:p>
            <a:pPr>
              <a:defRPr/>
            </a:pPr>
            <a:r>
              <a:rPr lang="en-US" dirty="0"/>
              <a:t>Broad range of US women, 40 centers</a:t>
            </a:r>
          </a:p>
          <a:p>
            <a:pPr>
              <a:defRPr/>
            </a:pPr>
            <a:r>
              <a:rPr lang="en-US" dirty="0"/>
              <a:t>Planned 8.5 years</a:t>
            </a:r>
          </a:p>
          <a:p>
            <a:pPr>
              <a:defRPr/>
            </a:pPr>
            <a:r>
              <a:rPr lang="en-US" dirty="0"/>
              <a:t>CHD was one key endpoint</a:t>
            </a:r>
          </a:p>
          <a:p>
            <a:pPr>
              <a:defRPr/>
            </a:pPr>
            <a:r>
              <a:rPr lang="en-US" dirty="0"/>
              <a:t>Results: </a:t>
            </a:r>
            <a:r>
              <a:rPr lang="en-US" dirty="0">
                <a:hlinkClick r:id="rId5"/>
              </a:rPr>
              <a:t>https://www.nejm.org/doi/10.1056/NEJMoa030808?url_ver=Z39.88-2003&amp;rfr_id=ori:rid:crossref.org&amp;rfr_dat=cr_pub%3dwww.ncbi.nlm.nih.gov</a:t>
            </a:r>
            <a:r>
              <a:rPr lang="en-US" dirty="0"/>
              <a:t> </a:t>
            </a:r>
          </a:p>
          <a:p>
            <a:pPr>
              <a:defRPr/>
            </a:pPr>
            <a:r>
              <a:rPr lang="en-US" dirty="0"/>
              <a:t>Design: </a:t>
            </a:r>
            <a:r>
              <a:rPr lang="en-US" dirty="0">
                <a:hlinkClick r:id="rId6"/>
              </a:rPr>
              <a:t>https://www.sciencedirect.com/science/article/pii/S0197245697000780</a:t>
            </a:r>
            <a:endParaRPr lang="en-US" dirty="0"/>
          </a:p>
          <a:p>
            <a:pPr>
              <a:defRPr/>
            </a:pPr>
            <a:endParaRPr lang="en-US" dirty="0"/>
          </a:p>
          <a:p>
            <a:pPr>
              <a:defRPr/>
            </a:pPr>
            <a:endParaRPr lang="en-US" dirty="0"/>
          </a:p>
          <a:p>
            <a:pPr>
              <a:defRPr/>
            </a:pPr>
            <a:r>
              <a:rPr lang="en-US" sz="1200" b="0" i="0" kern="1200" dirty="0">
                <a:solidFill>
                  <a:schemeClr val="tx1"/>
                </a:solidFill>
                <a:effectLst/>
                <a:latin typeface="+mn-lt"/>
                <a:ea typeface="+mn-ea"/>
                <a:cs typeface="+mn-cs"/>
              </a:rPr>
              <a:t>HERS centers recruited and randomized 2763 women. Participants ranged in age from 44 to 79 years, with a mean age of 66.7 (SD 6.7) years. postmenopausal women with a uterus and with CHD as evidenced by prior myocardial infarction, coronary artery bypass graft surgery, percutaneous transluminal coronary angioplasty, or other mechanical revascularization or at least 50% occlusion of a major coronary artery.</a:t>
            </a:r>
            <a:endParaRPr lang="en-US" dirty="0"/>
          </a:p>
          <a:p>
            <a:r>
              <a:rPr lang="en-US" dirty="0">
                <a:hlinkClick r:id="rId7"/>
              </a:rPr>
              <a:t>https://jamanetwork.com/journals/jama/fullarticle/187879</a:t>
            </a:r>
            <a:r>
              <a:rPr lang="en-US" dirty="0"/>
              <a:t> (results)</a:t>
            </a:r>
          </a:p>
          <a:p>
            <a:r>
              <a:rPr lang="en-US" dirty="0">
                <a:hlinkClick r:id="rId8"/>
              </a:rPr>
              <a:t>https://www.sciencedirect.com/science/article/pii/S0197245698000105</a:t>
            </a:r>
            <a:r>
              <a:rPr lang="en-US" dirty="0"/>
              <a:t> (design)</a:t>
            </a:r>
          </a:p>
        </p:txBody>
      </p:sp>
      <p:sp>
        <p:nvSpPr>
          <p:cNvPr id="4" name="Slide Number Placeholder 3"/>
          <p:cNvSpPr>
            <a:spLocks noGrp="1"/>
          </p:cNvSpPr>
          <p:nvPr>
            <p:ph type="sldNum" sz="quarter" idx="5"/>
          </p:nvPr>
        </p:nvSpPr>
        <p:spPr/>
        <p:txBody>
          <a:bodyPr/>
          <a:lstStyle/>
          <a:p>
            <a:fld id="{BFC14E9A-3DE8-034F-B838-4E5D36AA9102}" type="slidenum">
              <a:rPr lang="en-US" smtClean="0"/>
              <a:t>4</a:t>
            </a:fld>
            <a:endParaRPr lang="en-US"/>
          </a:p>
        </p:txBody>
      </p:sp>
    </p:spTree>
    <p:extLst>
      <p:ext uri="{BB962C8B-B14F-4D97-AF65-F5344CB8AC3E}">
        <p14:creationId xmlns:p14="http://schemas.microsoft.com/office/powerpoint/2010/main" val="4191895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81965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735998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876112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r>
              <a:rPr lang="es-ES_tradnl" altLang="en-US" sz="1100" dirty="0"/>
              <a:t>							</a:t>
            </a:r>
          </a:p>
          <a:p>
            <a:pPr>
              <a:lnSpc>
                <a:spcPct val="80000"/>
              </a:lnSpc>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86287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rothman</a:t>
            </a:r>
            <a:r>
              <a:rPr lang="en-US" dirty="0"/>
              <a:t> chapter</a:t>
            </a:r>
          </a:p>
          <a:p>
            <a:r>
              <a:rPr lang="en-US" dirty="0"/>
              <a:t>challenge of </a:t>
            </a:r>
            <a:r>
              <a:rPr lang="en-US" dirty="0" err="1"/>
              <a:t>epid</a:t>
            </a:r>
            <a:r>
              <a:rPr lang="en-US" dirty="0"/>
              <a:t> – a lot of terms!  And we take terms from the regular dictionary and give it different definitions!</a:t>
            </a:r>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2512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liked definition 3.</a:t>
            </a:r>
          </a:p>
          <a:p>
            <a:r>
              <a:rPr lang="en-US" dirty="0"/>
              <a:t>Ques – how can you have collected data prospectively, but still have dis influence it? Can have data assessed prospectively, but then maybe its scored only when you are doing your analysis, and after disease has happened… its possible for  disease to influence scoring if someone digs deeper</a:t>
            </a:r>
          </a:p>
          <a:p>
            <a:endParaRPr lang="en-US" dirty="0"/>
          </a:p>
          <a:p>
            <a:r>
              <a:rPr lang="en-US" dirty="0"/>
              <a:t>We don’t want the existence of Disease to influence the measurement of exposure </a:t>
            </a:r>
            <a:r>
              <a:rPr lang="en-US" dirty="0">
                <a:sym typeface="Wingdings" pitchFamily="2" charset="2"/>
              </a:rPr>
              <a:t> BIAS</a:t>
            </a:r>
          </a:p>
          <a:p>
            <a:endParaRPr lang="en-US" dirty="0">
              <a:sym typeface="Wingdings" pitchFamily="2" charset="2"/>
            </a:endParaRPr>
          </a:p>
          <a:p>
            <a:r>
              <a:rPr lang="en-US" dirty="0">
                <a:sym typeface="Wingdings" pitchFamily="2" charset="2"/>
              </a:rPr>
              <a:t>NOTE: there can be a really well conducted retrospective cohort study… it doesn’t ALWAYS mean a retrospective study is more biased…</a:t>
            </a:r>
          </a:p>
          <a:p>
            <a:endParaRPr lang="en-US" dirty="0">
              <a:sym typeface="Wingdings" pitchFamily="2" charset="2"/>
            </a:endParaRPr>
          </a:p>
          <a:p>
            <a:r>
              <a:rPr lang="en-US" dirty="0" err="1">
                <a:sym typeface="Wingdings" pitchFamily="2" charset="2"/>
              </a:rPr>
              <a:t>Temporarility</a:t>
            </a:r>
            <a:r>
              <a:rPr lang="en-US" dirty="0">
                <a:sym typeface="Wingdings" pitchFamily="2" charset="2"/>
              </a:rPr>
              <a:t> of E before D is very helpful…when writing, often use “exposure assessment was done prospective relative to outcome”</a:t>
            </a:r>
          </a:p>
          <a:p>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172426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46</a:t>
            </a:fld>
            <a:endParaRPr lang="en-US"/>
          </a:p>
        </p:txBody>
      </p:sp>
    </p:spTree>
    <p:extLst>
      <p:ext uri="{BB962C8B-B14F-4D97-AF65-F5344CB8AC3E}">
        <p14:creationId xmlns:p14="http://schemas.microsoft.com/office/powerpoint/2010/main" val="3943502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2.—Participants taking protocol medications and with pill count of 80% or more, as a percentage of all women at risk for a primary coronary heart disease event.</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47</a:t>
            </a:fld>
            <a:endParaRPr lang="en-US"/>
          </a:p>
        </p:txBody>
      </p:sp>
    </p:spTree>
    <p:extLst>
      <p:ext uri="{BB962C8B-B14F-4D97-AF65-F5344CB8AC3E}">
        <p14:creationId xmlns:p14="http://schemas.microsoft.com/office/powerpoint/2010/main" val="3835273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48</a:t>
            </a:fld>
            <a:endParaRPr lang="en-US"/>
          </a:p>
        </p:txBody>
      </p:sp>
    </p:spTree>
    <p:extLst>
      <p:ext uri="{BB962C8B-B14F-4D97-AF65-F5344CB8AC3E}">
        <p14:creationId xmlns:p14="http://schemas.microsoft.com/office/powerpoint/2010/main" val="421730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3.—Kaplan-Meier estimates of the cumulative incidence of primary coronary heart disease (CHD) events (left) and to its constituents: nonfatal myocardial infarction (MI) (center) and CHD death (right). The number of women observed at each year of follow-up and still free of an event are provided in parentheses, and the curves become fainter when this number drops below half of the cohort. Log rank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values are .91 for primary CHD events, .46 for nonfatal MI, and .23 for CHD death.</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a:t>
            </a:fld>
            <a:endParaRPr lang="en-US"/>
          </a:p>
        </p:txBody>
      </p:sp>
    </p:spTree>
    <p:extLst>
      <p:ext uri="{BB962C8B-B14F-4D97-AF65-F5344CB8AC3E}">
        <p14:creationId xmlns:p14="http://schemas.microsoft.com/office/powerpoint/2010/main" val="162077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37DF8-0861-E841-966A-02B765D30E95}"/>
              </a:ext>
            </a:extLst>
          </p:cNvPr>
          <p:cNvSpPr>
            <a:spLocks noGrp="1" noChangeArrowheads="1"/>
          </p:cNvSpPr>
          <p:nvPr>
            <p:ph type="sldNum"/>
          </p:nvPr>
        </p:nvSpPr>
        <p:spPr>
          <a:ln/>
        </p:spPr>
        <p:txBody>
          <a:bodyPr/>
          <a:lstStyle/>
          <a:p>
            <a:fld id="{BFB2CE1A-1C65-AB46-A881-24D7532213F9}" type="slidenum">
              <a:rPr lang="en-US" altLang="en-US"/>
              <a:pPr/>
              <a:t>6</a:t>
            </a:fld>
            <a:endParaRPr lang="en-US" altLang="en-US"/>
          </a:p>
        </p:txBody>
      </p:sp>
      <p:sp>
        <p:nvSpPr>
          <p:cNvPr id="4097" name="Text Box 1">
            <a:extLst>
              <a:ext uri="{FF2B5EF4-FFF2-40B4-BE49-F238E27FC236}">
                <a16:creationId xmlns:a16="http://schemas.microsoft.com/office/drawing/2014/main" id="{6FDD6012-BEC3-3B40-A6C5-2D7B4A0E9D3D}"/>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84189855-2A02-DC4F-BD9F-B11C0522AB7E}"/>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a:latin typeface="Arial Unicode MS" panose="020B0604020202020204" pitchFamily="34" charset="-128"/>
                <a:ea typeface="Arial Unicode MS" panose="020B0604020202020204" pitchFamily="34" charset="-128"/>
                <a:cs typeface="Arial Unicode MS" panose="020B0604020202020204" pitchFamily="34" charset="-128"/>
              </a:rPr>
              <a:t>Figure 2. Kaplan–Meier Estimates of Cumulative Hazard Rates of CHD. CHD included nonfatal myocardial infarction and death due to CHD. The overall hazard ratio for CHD was 1.24 (nominal 95 percent confidence interval, 1.00 to 1.54; 95 percent confidence interval with adjustment for sequential monitoring, 0.97 to 1.60).</a:t>
            </a:r>
          </a:p>
        </p:txBody>
      </p:sp>
    </p:spTree>
    <p:extLst>
      <p:ext uri="{BB962C8B-B14F-4D97-AF65-F5344CB8AC3E}">
        <p14:creationId xmlns:p14="http://schemas.microsoft.com/office/powerpoint/2010/main" val="360705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Bhupathiraju</a:t>
            </a:r>
            <a:r>
              <a:rPr lang="en-US" dirty="0"/>
              <a:t> SN et al, Am J Epidemiol. 2017;186(6):696–708</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https://www.ncbi.nlm.nih.gov/pubmed/28938710</a:t>
            </a:r>
            <a:endParaRPr lang="en-US" sz="1200" kern="1200" dirty="0">
              <a:solidFill>
                <a:schemeClr val="tx1"/>
              </a:solidFill>
              <a:effectLst/>
              <a:latin typeface="+mn-lt"/>
              <a:ea typeface="+mn-ea"/>
              <a:cs typeface="+mn-cs"/>
            </a:endParaRPr>
          </a:p>
          <a:p>
            <a:endParaRPr lang="en-US" dirty="0"/>
          </a:p>
          <a:p>
            <a:endParaRPr lang="en-US" dirty="0"/>
          </a:p>
          <a:p>
            <a:r>
              <a:rPr lang="en-US" dirty="0"/>
              <a:t>Suggestive inverse association from NHS data among women under 60, and within first 10 </a:t>
            </a:r>
            <a:r>
              <a:rPr lang="en-US" dirty="0" err="1"/>
              <a:t>yrs</a:t>
            </a:r>
            <a:r>
              <a:rPr lang="en-US" dirty="0"/>
              <a:t> of menopause (Hernan, </a:t>
            </a:r>
            <a:r>
              <a:rPr lang="en-US" dirty="0" err="1"/>
              <a:t>Epid</a:t>
            </a:r>
            <a:r>
              <a:rPr lang="en-US" dirty="0"/>
              <a:t>, 2008)</a:t>
            </a:r>
          </a:p>
          <a:p>
            <a:r>
              <a:rPr lang="en-US" dirty="0"/>
              <a:t>85% of NHS women initiated HRT </a:t>
            </a:r>
            <a:r>
              <a:rPr lang="en-US" dirty="0" err="1"/>
              <a:t>bt</a:t>
            </a:r>
            <a:r>
              <a:rPr lang="en-US" dirty="0"/>
              <a:t> 50-59, whereas in WHI, mean age at entry to RCT was 63, and 25% of women had previously used or were currently using HRT when they trial started</a:t>
            </a:r>
          </a:p>
          <a:p>
            <a:endParaRPr lang="en-US" dirty="0"/>
          </a:p>
          <a:p>
            <a:r>
              <a:rPr lang="en-US" dirty="0"/>
              <a:t>Earliest reports from NHS on benefit of CHD would be capturing that early phase of women just beginning menopause, and at the youngest ages. There may be a short term benefit of HRT in women under 59 or with few CHD risk factors; but as time goes on, HRT begins to have more of an adverse effect - which is what was captured in the RCT’s.</a:t>
            </a:r>
          </a:p>
        </p:txBody>
      </p:sp>
      <p:sp>
        <p:nvSpPr>
          <p:cNvPr id="4" name="Slide Number Placeholder 3"/>
          <p:cNvSpPr>
            <a:spLocks noGrp="1"/>
          </p:cNvSpPr>
          <p:nvPr>
            <p:ph type="sldNum" sz="quarter" idx="5"/>
          </p:nvPr>
        </p:nvSpPr>
        <p:spPr/>
        <p:txBody>
          <a:bodyPr/>
          <a:lstStyle/>
          <a:p>
            <a:fld id="{BFC14E9A-3DE8-034F-B838-4E5D36AA9102}" type="slidenum">
              <a:rPr lang="en-US" smtClean="0"/>
              <a:t>7</a:t>
            </a:fld>
            <a:endParaRPr lang="en-US"/>
          </a:p>
        </p:txBody>
      </p:sp>
    </p:spTree>
    <p:extLst>
      <p:ext uri="{BB962C8B-B14F-4D97-AF65-F5344CB8AC3E}">
        <p14:creationId xmlns:p14="http://schemas.microsoft.com/office/powerpoint/2010/main" val="295955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8</a:t>
            </a:fld>
            <a:endParaRPr lang="en-US"/>
          </a:p>
        </p:txBody>
      </p:sp>
    </p:spTree>
    <p:extLst>
      <p:ext uri="{BB962C8B-B14F-4D97-AF65-F5344CB8AC3E}">
        <p14:creationId xmlns:p14="http://schemas.microsoft.com/office/powerpoint/2010/main" val="89187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hlinkClick r:id="rId3"/>
              </a:rPr>
              <a:t>https://www.ncbi.nlm.nih.gov/pubmed/28938710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NHS models adjusted for: age, calendar time, smoking status (never, past, current 1–14 cigarettes/day, current 15–24 cigarettes/day, current</a:t>
            </a:r>
          </a:p>
          <a:p>
            <a:r>
              <a:rPr lang="en-US" sz="1200" kern="1200" dirty="0">
                <a:solidFill>
                  <a:schemeClr val="tx1"/>
                </a:solidFill>
                <a:effectLst/>
                <a:latin typeface="+mn-lt"/>
                <a:ea typeface="+mn-ea"/>
                <a:cs typeface="+mn-cs"/>
              </a:rPr>
              <a:t>&gt;24 cigarettes/day), alcohol intake (g/day: 0, 0.1–4.9, 5–9.9, 10–14.9, ≥15), physical activity (MET-hours/week: &lt;3, 3–8.9, 9–17.9, 18–26.9, ≥27),</a:t>
            </a:r>
          </a:p>
          <a:p>
            <a:r>
              <a:rPr lang="en-US" sz="1200" kern="1200" dirty="0">
                <a:solidFill>
                  <a:schemeClr val="tx1"/>
                </a:solidFill>
                <a:effectLst/>
                <a:latin typeface="+mn-lt"/>
                <a:ea typeface="+mn-ea"/>
                <a:cs typeface="+mn-cs"/>
              </a:rPr>
              <a:t>body mass index (weight (kg)/height (m)2; &lt;21, 21–22.9, 23–24.9, 25–26.9, 27–29.9, 30–34.9, 35–39.9, ≥40), aspirin use for at least 1 day/month</a:t>
            </a:r>
          </a:p>
          <a:p>
            <a:r>
              <a:rPr lang="en-US" sz="1200" kern="1200" dirty="0">
                <a:solidFill>
                  <a:schemeClr val="tx1"/>
                </a:solidFill>
                <a:effectLst/>
                <a:latin typeface="+mn-lt"/>
                <a:ea typeface="+mn-ea"/>
                <a:cs typeface="+mn-cs"/>
              </a:rPr>
              <a:t>(yes/no), history of high blood pressure (yes/no), history of hypercholesterolemia (yes/no), history of type 2 diabetes mellitus (yes/no; all models</a:t>
            </a:r>
          </a:p>
          <a:p>
            <a:r>
              <a:rPr lang="en-US" sz="1200" kern="1200" dirty="0">
                <a:solidFill>
                  <a:schemeClr val="tx1"/>
                </a:solidFill>
                <a:effectLst/>
                <a:latin typeface="+mn-lt"/>
                <a:ea typeface="+mn-ea"/>
                <a:cs typeface="+mn-cs"/>
              </a:rPr>
              <a:t>except diabetes as an outcome), age at menopause (continuous), parental history of early myocardial infarction (yes/no), parental history of cancer</a:t>
            </a:r>
          </a:p>
          <a:p>
            <a:r>
              <a:rPr lang="en-US" sz="1200" kern="1200" dirty="0">
                <a:solidFill>
                  <a:schemeClr val="tx1"/>
                </a:solidFill>
                <a:effectLst/>
                <a:latin typeface="+mn-lt"/>
                <a:ea typeface="+mn-ea"/>
                <a:cs typeface="+mn-cs"/>
              </a:rPr>
              <a:t>(yes/no), duration of CEE use (in months), and duration of CEE+MPA use (in months).</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9</a:t>
            </a:fld>
            <a:endParaRPr lang="en-US"/>
          </a:p>
        </p:txBody>
      </p:sp>
    </p:spTree>
    <p:extLst>
      <p:ext uri="{BB962C8B-B14F-4D97-AF65-F5344CB8AC3E}">
        <p14:creationId xmlns:p14="http://schemas.microsoft.com/office/powerpoint/2010/main" val="693013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36639585"/>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91410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78247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547633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62700257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75052045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24286111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6403885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335422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63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646055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2825049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5138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6884363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7919296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8211334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3524874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6947120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23552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5657240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3372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74914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78871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97568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2497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1696328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41899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2083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4067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8254923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179112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692050835"/>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19712210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246613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53457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52132538"/>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9383444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9561843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82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14353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176622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882723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5677020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72040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180175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9001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66195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8013588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609584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2924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419974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575449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01665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3029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506692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320239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414227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313795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388356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259135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623808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07928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0897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55404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616113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71365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39332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8596109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9037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965940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9768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4624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57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2222030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3178021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84531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500627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01158875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11276635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13816019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06344163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65815859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8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4055301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48959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2823840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8953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3626076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771775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6833974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7777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2951971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60400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3277874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6860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2272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138008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912568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300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04518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0739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8132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13844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1609986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37776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7398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4491692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424739740"/>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56006196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3866235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8364666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63520434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41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709430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1486115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31927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596618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2165671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9003930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1180893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41254435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0"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19091"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2496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492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4681527"/>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337200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15534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406953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9606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1/20/21</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0687802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770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39851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810184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4531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7442580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450609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91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17136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684337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theme" Target="../theme/theme3.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theme" Target="../theme/theme5.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194415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863"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2501130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902499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860" r:id="rId29"/>
    <p:sldLayoutId id="2147483861" r:id="rId30"/>
    <p:sldLayoutId id="2147483862" r:id="rId31"/>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5906126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74726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27183032" TargetMode="External"/><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27183032" TargetMode="External"/><Relationship Id="rId2" Type="http://schemas.openxmlformats.org/officeDocument/2006/relationships/notesSlide" Target="../notesSlides/notesSlide30.xml"/><Relationship Id="rId1" Type="http://schemas.openxmlformats.org/officeDocument/2006/relationships/slideLayout" Target="../slideLayouts/slideLayout81.xml"/><Relationship Id="rId5" Type="http://schemas.openxmlformats.org/officeDocument/2006/relationships/hyperlink" Target="https://academic.oup.com/aje/article/187/1/60/3863377" TargetMode="External"/><Relationship Id="rId4" Type="http://schemas.openxmlformats.org/officeDocument/2006/relationships/hyperlink" Target="https://academic.oup.com/aje/article/187/1/27/408158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1.xml"/><Relationship Id="rId1" Type="http://schemas.openxmlformats.org/officeDocument/2006/relationships/slideLayout" Target="../slideLayouts/slideLayout81.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81.xml"/><Relationship Id="rId4" Type="http://schemas.openxmlformats.org/officeDocument/2006/relationships/hyperlink" Target="https://www.ncbi.nlm.nih.gov/pubmed/289387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a:t>
            </a:r>
            <a:r>
              <a:rPr lang="en-US"/>
              <a:t>Safeway </a:t>
            </a:r>
            <a:r>
              <a:rPr lang="en-US" dirty="0"/>
              <a:t>Distinguished Professor &amp; Assoc. Chair, Clinical Research, Urology</a:t>
            </a:r>
          </a:p>
          <a:p>
            <a:endParaRPr lang="en-US" dirty="0"/>
          </a:p>
        </p:txBody>
      </p:sp>
      <p:sp>
        <p:nvSpPr>
          <p:cNvPr id="3" name="Title 2"/>
          <p:cNvSpPr>
            <a:spLocks noGrp="1"/>
          </p:cNvSpPr>
          <p:nvPr>
            <p:ph type="title"/>
          </p:nvPr>
        </p:nvSpPr>
        <p:spPr>
          <a:xfrm>
            <a:off x="784276" y="1779813"/>
            <a:ext cx="5205707" cy="1244727"/>
          </a:xfrm>
        </p:spPr>
        <p:txBody>
          <a:bodyPr/>
          <a:lstStyle/>
          <a:p>
            <a:br>
              <a:rPr lang="en-US" dirty="0"/>
            </a:br>
            <a:r>
              <a:rPr lang="en-US" i="1" dirty="0"/>
              <a:t>Study Design – </a:t>
            </a:r>
            <a:r>
              <a:rPr lang="en-US" dirty="0"/>
              <a:t>RCT to Cohort – and</a:t>
            </a:r>
            <a:r>
              <a:rPr lang="en-US" i="1" dirty="0"/>
              <a:t> Target Trials</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Epidemiology Methods II</a:t>
            </a:r>
          </a:p>
        </p:txBody>
      </p:sp>
    </p:spTree>
    <p:extLst>
      <p:ext uri="{BB962C8B-B14F-4D97-AF65-F5344CB8AC3E}">
        <p14:creationId xmlns:p14="http://schemas.microsoft.com/office/powerpoint/2010/main" val="3730365046"/>
      </p:ext>
    </p:extLst>
  </p:cSld>
  <p:clrMapOvr>
    <a:masterClrMapping/>
  </p:clrMapOvr>
  <p:transition advTm="1079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10</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2"/>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3" y="1653993"/>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1"/>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2" y="1807882"/>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88" y="425002"/>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79"/>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64AA875-E7A5-574B-932E-D514F024CB67}"/>
              </a:ext>
            </a:extLst>
          </p:cNvPr>
          <p:cNvGrpSpPr/>
          <p:nvPr/>
        </p:nvGrpSpPr>
        <p:grpSpPr>
          <a:xfrm>
            <a:off x="491276" y="2962013"/>
            <a:ext cx="8107660" cy="3086152"/>
            <a:chOff x="491276" y="2962013"/>
            <a:chExt cx="8107660" cy="3086152"/>
          </a:xfrm>
        </p:grpSpPr>
        <p:sp>
          <p:nvSpPr>
            <p:cNvPr id="24" name="TextBox 23">
              <a:extLst>
                <a:ext uri="{FF2B5EF4-FFF2-40B4-BE49-F238E27FC236}">
                  <a16:creationId xmlns:a16="http://schemas.microsoft.com/office/drawing/2014/main" id="{D84244FC-B0A8-C749-B718-54FFF628EB04}"/>
                </a:ext>
              </a:extLst>
            </p:cNvPr>
            <p:cNvSpPr txBox="1"/>
            <p:nvPr/>
          </p:nvSpPr>
          <p:spPr bwMode="auto">
            <a:xfrm>
              <a:off x="5692588" y="2962013"/>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grpSp>
          <p:nvGrpSpPr>
            <p:cNvPr id="3" name="Group 2">
              <a:extLst>
                <a:ext uri="{FF2B5EF4-FFF2-40B4-BE49-F238E27FC236}">
                  <a16:creationId xmlns:a16="http://schemas.microsoft.com/office/drawing/2014/main" id="{7A7F449D-BCBF-3945-B209-FC8B80EAEF24}"/>
                </a:ext>
              </a:extLst>
            </p:cNvPr>
            <p:cNvGrpSpPr/>
            <p:nvPr/>
          </p:nvGrpSpPr>
          <p:grpSpPr>
            <a:xfrm>
              <a:off x="491276" y="3269790"/>
              <a:ext cx="8107660" cy="2778375"/>
              <a:chOff x="491276" y="3269790"/>
              <a:chExt cx="8107660" cy="2778375"/>
            </a:xfrm>
          </p:grpSpPr>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noFill/>
                  <a:miter lim="800000"/>
                  <a:headEnd/>
                  <a:tailEnd/>
                </a:ln>
              </p:spPr>
              <p:txBody>
                <a:bodyPr wrap="square" lIns="0" tIns="0" rIns="0" bIns="0" rtlCol="0">
                  <a:spAutoFit/>
                </a:bodyPr>
                <a:lstStyle/>
                <a:p>
                  <a:pPr algn="ctr"/>
                  <a:r>
                    <a:rPr lang="en-US" sz="2000" dirty="0"/>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noFill/>
                  <a:miter lim="800000"/>
                  <a:headEnd/>
                  <a:tailEnd/>
                </a:ln>
              </p:spPr>
              <p:txBody>
                <a:bodyPr wrap="square" lIns="0" tIns="0" rIns="0" bIns="0" rtlCol="0">
                  <a:spAutoFit/>
                </a:bodyPr>
                <a:lstStyle/>
                <a:p>
                  <a:pPr algn="ctr"/>
                  <a:r>
                    <a:rPr lang="en-US" sz="2000" dirty="0"/>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0"/>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2E122DD-7828-FD42-B5B0-84E260C9392D}"/>
                  </a:ext>
                </a:extLst>
              </p:cNvPr>
              <p:cNvCxnSpPr>
                <a:cxnSpLocks/>
                <a:stCxn id="30" idx="2"/>
                <a:endCxn id="26" idx="0"/>
              </p:cNvCxnSpPr>
              <p:nvPr/>
            </p:nvCxnSpPr>
            <p:spPr>
              <a:xfrm flipH="1">
                <a:off x="4114799" y="4209912"/>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7C97C7A-A5CE-C140-A74E-2F15C3BE6BBD}"/>
                  </a:ext>
                </a:extLst>
              </p:cNvPr>
              <p:cNvCxnSpPr>
                <a:cxnSpLocks/>
                <a:stCxn id="31" idx="1"/>
                <a:endCxn id="26" idx="2"/>
              </p:cNvCxnSpPr>
              <p:nvPr/>
            </p:nvCxnSpPr>
            <p:spPr>
              <a:xfrm flipH="1" flipV="1">
                <a:off x="4114799" y="4839436"/>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8" name="TextBox 37">
            <a:extLst>
              <a:ext uri="{FF2B5EF4-FFF2-40B4-BE49-F238E27FC236}">
                <a16:creationId xmlns:a16="http://schemas.microsoft.com/office/drawing/2014/main" id="{CC048E31-2AF7-8949-A356-B1D6E1610C98}"/>
              </a:ext>
            </a:extLst>
          </p:cNvPr>
          <p:cNvSpPr txBox="1"/>
          <p:nvPr/>
        </p:nvSpPr>
        <p:spPr bwMode="auto">
          <a:xfrm>
            <a:off x="603427" y="2378738"/>
            <a:ext cx="4631961" cy="307777"/>
          </a:xfrm>
          <a:prstGeom prst="rect">
            <a:avLst/>
          </a:prstGeom>
          <a:noFill/>
          <a:ln w="19050" algn="ctr">
            <a:noFill/>
            <a:miter lim="800000"/>
            <a:headEnd/>
            <a:tailEnd/>
          </a:ln>
        </p:spPr>
        <p:txBody>
          <a:bodyPr wrap="square" lIns="0" tIns="0" rIns="0" bIns="0" rtlCol="0">
            <a:spAutoFit/>
          </a:bodyPr>
          <a:lstStyle/>
          <a:p>
            <a:r>
              <a:rPr lang="en-US" sz="2000" i="1" dirty="0"/>
              <a:t>What was planned</a:t>
            </a:r>
          </a:p>
        </p:txBody>
      </p:sp>
      <p:sp>
        <p:nvSpPr>
          <p:cNvPr id="39" name="TextBox 38">
            <a:extLst>
              <a:ext uri="{FF2B5EF4-FFF2-40B4-BE49-F238E27FC236}">
                <a16:creationId xmlns:a16="http://schemas.microsoft.com/office/drawing/2014/main" id="{12D3B29D-83B4-4B47-9202-6D396EFA97D0}"/>
              </a:ext>
            </a:extLst>
          </p:cNvPr>
          <p:cNvSpPr txBox="1"/>
          <p:nvPr/>
        </p:nvSpPr>
        <p:spPr bwMode="auto">
          <a:xfrm>
            <a:off x="491277" y="3171225"/>
            <a:ext cx="3824338" cy="615553"/>
          </a:xfrm>
          <a:prstGeom prst="rect">
            <a:avLst/>
          </a:prstGeom>
          <a:noFill/>
          <a:ln w="19050" algn="ctr">
            <a:noFill/>
            <a:miter lim="800000"/>
            <a:headEnd/>
            <a:tailEnd/>
          </a:ln>
        </p:spPr>
        <p:txBody>
          <a:bodyPr wrap="square" lIns="0" tIns="0" rIns="0" bIns="0" rtlCol="0">
            <a:spAutoFit/>
          </a:bodyPr>
          <a:lstStyle/>
          <a:p>
            <a:r>
              <a:rPr lang="en-US" sz="2000" i="1" dirty="0"/>
              <a:t>What was learned and not accounted for in RCT’s</a:t>
            </a:r>
          </a:p>
        </p:txBody>
      </p:sp>
    </p:spTree>
    <p:extLst>
      <p:ext uri="{BB962C8B-B14F-4D97-AF65-F5344CB8AC3E}">
        <p14:creationId xmlns:p14="http://schemas.microsoft.com/office/powerpoint/2010/main" val="20707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2"/>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3" y="1653993"/>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1"/>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2" y="1807882"/>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solidFill>
                <a:schemeClr val="tx2"/>
              </a:solidFill>
              <a:miter lim="800000"/>
              <a:headEnd/>
              <a:tailEnd/>
            </a:ln>
          </p:spPr>
          <p:txBody>
            <a:bodyPr wrap="square" lIns="0" tIns="0" rIns="0" bIns="0" rtlCol="0">
              <a:spAutoFit/>
            </a:bodyPr>
            <a:lstStyle/>
            <a:p>
              <a:pPr algn="ctr"/>
              <a:r>
                <a:rPr lang="en-US" sz="2000" dirty="0"/>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solidFill>
                <a:schemeClr val="tx2"/>
              </a:solidFill>
              <a:miter lim="800000"/>
              <a:headEnd/>
              <a:tailEnd/>
            </a:ln>
          </p:spPr>
          <p:txBody>
            <a:bodyPr wrap="square" lIns="0" tIns="0" rIns="0" bIns="0" rtlCol="0">
              <a:spAutoFit/>
            </a:bodyPr>
            <a:lstStyle/>
            <a:p>
              <a:pPr algn="ctr"/>
              <a:r>
                <a:rPr lang="en-US" sz="2000" dirty="0"/>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88" y="425002"/>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79"/>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84244FC-B0A8-C749-B718-54FFF628EB04}"/>
              </a:ext>
            </a:extLst>
          </p:cNvPr>
          <p:cNvSpPr txBox="1"/>
          <p:nvPr/>
        </p:nvSpPr>
        <p:spPr bwMode="auto">
          <a:xfrm>
            <a:off x="5692588" y="2962013"/>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0"/>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DFC3CC-C371-FA40-9773-BE29E05FCAD0}"/>
              </a:ext>
            </a:extLst>
          </p:cNvPr>
          <p:cNvCxnSpPr>
            <a:cxnSpLocks/>
          </p:cNvCxnSpPr>
          <p:nvPr/>
        </p:nvCxnSpPr>
        <p:spPr>
          <a:xfrm flipH="1">
            <a:off x="4114799" y="4209912"/>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3232B31-5163-F445-94C2-660D325F46E2}"/>
              </a:ext>
            </a:extLst>
          </p:cNvPr>
          <p:cNvCxnSpPr>
            <a:cxnSpLocks/>
          </p:cNvCxnSpPr>
          <p:nvPr/>
        </p:nvCxnSpPr>
        <p:spPr>
          <a:xfrm flipH="1" flipV="1">
            <a:off x="4114799" y="4839436"/>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AE27A0-30CB-7547-88C2-810513C9F0F6}"/>
              </a:ext>
            </a:extLst>
          </p:cNvPr>
          <p:cNvSpPr txBox="1"/>
          <p:nvPr/>
        </p:nvSpPr>
        <p:spPr bwMode="auto">
          <a:xfrm>
            <a:off x="603427" y="2378738"/>
            <a:ext cx="4631961" cy="307777"/>
          </a:xfrm>
          <a:prstGeom prst="rect">
            <a:avLst/>
          </a:prstGeom>
          <a:noFill/>
          <a:ln w="19050" algn="ctr">
            <a:noFill/>
            <a:miter lim="800000"/>
            <a:headEnd/>
            <a:tailEnd/>
          </a:ln>
        </p:spPr>
        <p:txBody>
          <a:bodyPr wrap="square" lIns="0" tIns="0" rIns="0" bIns="0" rtlCol="0">
            <a:spAutoFit/>
          </a:bodyPr>
          <a:lstStyle/>
          <a:p>
            <a:r>
              <a:rPr lang="en-US" sz="2000" i="1" dirty="0"/>
              <a:t>What was planned</a:t>
            </a:r>
          </a:p>
        </p:txBody>
      </p:sp>
      <p:sp>
        <p:nvSpPr>
          <p:cNvPr id="39" name="TextBox 38">
            <a:extLst>
              <a:ext uri="{FF2B5EF4-FFF2-40B4-BE49-F238E27FC236}">
                <a16:creationId xmlns:a16="http://schemas.microsoft.com/office/drawing/2014/main" id="{AD6F03A5-C69F-6746-A585-7F783DFB7A73}"/>
              </a:ext>
            </a:extLst>
          </p:cNvPr>
          <p:cNvSpPr txBox="1"/>
          <p:nvPr/>
        </p:nvSpPr>
        <p:spPr bwMode="auto">
          <a:xfrm>
            <a:off x="491277" y="3171225"/>
            <a:ext cx="3824338" cy="615553"/>
          </a:xfrm>
          <a:prstGeom prst="rect">
            <a:avLst/>
          </a:prstGeom>
          <a:noFill/>
          <a:ln w="19050" algn="ctr">
            <a:noFill/>
            <a:miter lim="800000"/>
            <a:headEnd/>
            <a:tailEnd/>
          </a:ln>
        </p:spPr>
        <p:txBody>
          <a:bodyPr wrap="square" lIns="0" tIns="0" rIns="0" bIns="0" rtlCol="0">
            <a:spAutoFit/>
          </a:bodyPr>
          <a:lstStyle/>
          <a:p>
            <a:r>
              <a:rPr lang="en-US" sz="2000" i="1" dirty="0"/>
              <a:t>What was learned and not accounted for in RCT’s</a:t>
            </a:r>
          </a:p>
        </p:txBody>
      </p:sp>
    </p:spTree>
    <p:extLst>
      <p:ext uri="{BB962C8B-B14F-4D97-AF65-F5344CB8AC3E}">
        <p14:creationId xmlns:p14="http://schemas.microsoft.com/office/powerpoint/2010/main" val="277230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861F-A248-4F48-AF50-3528972F71F4}"/>
              </a:ext>
            </a:extLst>
          </p:cNvPr>
          <p:cNvSpPr>
            <a:spLocks noGrp="1"/>
          </p:cNvSpPr>
          <p:nvPr>
            <p:ph type="title"/>
          </p:nvPr>
        </p:nvSpPr>
        <p:spPr/>
        <p:txBody>
          <a:bodyPr>
            <a:normAutofit/>
          </a:bodyPr>
          <a:lstStyle/>
          <a:p>
            <a:r>
              <a:rPr lang="en-US" dirty="0"/>
              <a:t>Summary - RCT interpretation caveats / limitations</a:t>
            </a:r>
          </a:p>
        </p:txBody>
      </p:sp>
      <p:sp>
        <p:nvSpPr>
          <p:cNvPr id="3" name="Content Placeholder 2">
            <a:extLst>
              <a:ext uri="{FF2B5EF4-FFF2-40B4-BE49-F238E27FC236}">
                <a16:creationId xmlns:a16="http://schemas.microsoft.com/office/drawing/2014/main" id="{475C7059-2365-8B4F-B7CF-13CC20296E93}"/>
              </a:ext>
            </a:extLst>
          </p:cNvPr>
          <p:cNvSpPr>
            <a:spLocks noGrp="1"/>
          </p:cNvSpPr>
          <p:nvPr>
            <p:ph idx="1"/>
          </p:nvPr>
        </p:nvSpPr>
        <p:spPr>
          <a:xfrm>
            <a:off x="459686" y="1559859"/>
            <a:ext cx="8137665" cy="5098116"/>
          </a:xfrm>
        </p:spPr>
        <p:txBody>
          <a:bodyPr/>
          <a:lstStyle/>
          <a:p>
            <a:r>
              <a:rPr lang="en-US" dirty="0"/>
              <a:t>Changes in SOC or issues of adherence can cripple the ability to address a meaningful question </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p>
          <a:p>
            <a:pPr lvl="1"/>
            <a:r>
              <a:rPr lang="en-US" dirty="0"/>
              <a:t>RCT’s are better for addressing “mature” questions</a:t>
            </a:r>
          </a:p>
          <a:p>
            <a:r>
              <a:rPr lang="en-US" dirty="0"/>
              <a:t>Apparent discrepancies </a:t>
            </a:r>
            <a:r>
              <a:rPr lang="en-US" dirty="0" err="1"/>
              <a:t>bt</a:t>
            </a:r>
            <a:r>
              <a:rPr lang="en-US" dirty="0"/>
              <a:t> observational data &amp; RCT’s may sometimes be explained by nuances in the actual question each addresses (pay attn to PICO)</a:t>
            </a:r>
          </a:p>
          <a:p>
            <a:pPr lvl="1">
              <a:buClr>
                <a:schemeClr val="tx1"/>
              </a:buClr>
            </a:pPr>
            <a:r>
              <a:rPr lang="en-US" dirty="0"/>
              <a:t>consider effect modification or differences in study population </a:t>
            </a:r>
          </a:p>
          <a:p>
            <a:pPr>
              <a:buClr>
                <a:schemeClr val="tx1"/>
              </a:buClr>
            </a:pPr>
            <a:r>
              <a:rPr lang="en-US" dirty="0"/>
              <a:t>Sometimes RCTs have surprising results that are true</a:t>
            </a:r>
          </a:p>
          <a:p>
            <a:pPr marL="295268" lvl="1" indent="0">
              <a:buClr>
                <a:schemeClr val="tx1"/>
              </a:buCl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287A61E-5161-694F-8717-AEDE14A62079}"/>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12</a:t>
            </a:fld>
            <a:endParaRPr lang="en-US" altLang="en-US">
              <a:solidFill>
                <a:srgbClr val="052049"/>
              </a:solidFill>
            </a:endParaRPr>
          </a:p>
        </p:txBody>
      </p:sp>
    </p:spTree>
    <p:extLst>
      <p:ext uri="{BB962C8B-B14F-4D97-AF65-F5344CB8AC3E}">
        <p14:creationId xmlns:p14="http://schemas.microsoft.com/office/powerpoint/2010/main" val="34227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2"/>
          </p:nvPr>
        </p:nvSpPr>
        <p:spPr/>
        <p:txBody>
          <a:bodyPr/>
          <a:lstStyle/>
          <a:p>
            <a:fld id="{7BCC8D0D-EAEC-449D-9161-023DFF90F2E2}" type="slidenum">
              <a:rPr lang="en-US" smtClean="0">
                <a:solidFill>
                  <a:srgbClr val="052049"/>
                </a:solidFill>
              </a:rPr>
              <a:pPr/>
              <a:t>13</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Target Trial Heuristic</a:t>
            </a:r>
          </a:p>
        </p:txBody>
      </p:sp>
    </p:spTree>
    <p:extLst>
      <p:ext uri="{BB962C8B-B14F-4D97-AF65-F5344CB8AC3E}">
        <p14:creationId xmlns:p14="http://schemas.microsoft.com/office/powerpoint/2010/main" val="19556673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076" name="Group 108"/>
          <p:cNvGraphicFramePr>
            <a:graphicFrameLocks noGrp="1"/>
          </p:cNvGraphicFramePr>
          <p:nvPr>
            <p:ph idx="1"/>
          </p:nvPr>
        </p:nvGraphicFramePr>
        <p:xfrm>
          <a:off x="1146412" y="1200151"/>
          <a:ext cx="6509983" cy="4281493"/>
        </p:xfrm>
        <a:graphic>
          <a:graphicData uri="http://schemas.openxmlformats.org/drawingml/2006/table">
            <a:tbl>
              <a:tblPr/>
              <a:tblGrid>
                <a:gridCol w="4698509">
                  <a:extLst>
                    <a:ext uri="{9D8B030D-6E8A-4147-A177-3AD203B41FA5}">
                      <a16:colId xmlns:a16="http://schemas.microsoft.com/office/drawing/2014/main" val="20000"/>
                    </a:ext>
                  </a:extLst>
                </a:gridCol>
                <a:gridCol w="1811474">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8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14</a:t>
            </a:fld>
            <a:endParaRPr lang="en-US" altLang="en-US">
              <a:solidFill>
                <a:srgbClr val="052049"/>
              </a:solidFill>
            </a:endParaRPr>
          </a:p>
        </p:txBody>
      </p:sp>
    </p:spTree>
    <p:extLst>
      <p:ext uri="{BB962C8B-B14F-4D97-AF65-F5344CB8AC3E}">
        <p14:creationId xmlns:p14="http://schemas.microsoft.com/office/powerpoint/2010/main" val="421891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20217" cy="4281493"/>
        </p:xfrm>
        <a:graphic>
          <a:graphicData uri="http://schemas.openxmlformats.org/drawingml/2006/table">
            <a:tbl>
              <a:tblPr/>
              <a:tblGrid>
                <a:gridCol w="4784279">
                  <a:extLst>
                    <a:ext uri="{9D8B030D-6E8A-4147-A177-3AD203B41FA5}">
                      <a16:colId xmlns:a16="http://schemas.microsoft.com/office/drawing/2014/main" val="20000"/>
                    </a:ext>
                  </a:extLst>
                </a:gridCol>
                <a:gridCol w="1735938">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15</a:t>
            </a:fld>
            <a:endParaRPr lang="en-US" altLang="en-US">
              <a:solidFill>
                <a:srgbClr val="052049"/>
              </a:solidFill>
            </a:endParaRPr>
          </a:p>
        </p:txBody>
      </p:sp>
    </p:spTree>
    <p:extLst>
      <p:ext uri="{BB962C8B-B14F-4D97-AF65-F5344CB8AC3E}">
        <p14:creationId xmlns:p14="http://schemas.microsoft.com/office/powerpoint/2010/main" val="155345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30454" cy="4281493"/>
        </p:xfrm>
        <a:graphic>
          <a:graphicData uri="http://schemas.openxmlformats.org/drawingml/2006/table">
            <a:tbl>
              <a:tblPr/>
              <a:tblGrid>
                <a:gridCol w="4713284">
                  <a:extLst>
                    <a:ext uri="{9D8B030D-6E8A-4147-A177-3AD203B41FA5}">
                      <a16:colId xmlns:a16="http://schemas.microsoft.com/office/drawing/2014/main" val="20000"/>
                    </a:ext>
                  </a:extLst>
                </a:gridCol>
                <a:gridCol w="181717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16</a:t>
            </a:fld>
            <a:endParaRPr lang="en-US" altLang="en-US">
              <a:solidFill>
                <a:srgbClr val="052049"/>
              </a:solidFill>
            </a:endParaRPr>
          </a:p>
        </p:txBody>
      </p:sp>
    </p:spTree>
    <p:extLst>
      <p:ext uri="{BB962C8B-B14F-4D97-AF65-F5344CB8AC3E}">
        <p14:creationId xmlns:p14="http://schemas.microsoft.com/office/powerpoint/2010/main" val="150584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36175" y="1200151"/>
          <a:ext cx="6509983" cy="4281493"/>
        </p:xfrm>
        <a:graphic>
          <a:graphicData uri="http://schemas.openxmlformats.org/drawingml/2006/table">
            <a:tbl>
              <a:tblPr/>
              <a:tblGrid>
                <a:gridCol w="4698509">
                  <a:extLst>
                    <a:ext uri="{9D8B030D-6E8A-4147-A177-3AD203B41FA5}">
                      <a16:colId xmlns:a16="http://schemas.microsoft.com/office/drawing/2014/main" val="20000"/>
                    </a:ext>
                  </a:extLst>
                </a:gridCol>
                <a:gridCol w="1811474">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6243273" y="3421324"/>
            <a:ext cx="2805770" cy="1061966"/>
          </a:xfrm>
          <a:prstGeom prst="wedgeRectCallout">
            <a:avLst>
              <a:gd name="adj1" fmla="val -33504"/>
              <a:gd name="adj2" fmla="val -123557"/>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1500" dirty="0">
                <a:solidFill>
                  <a:srgbClr val="FFFFFF"/>
                </a:solidFill>
                <a:latin typeface="Arial" panose="020B0604020202020204" pitchFamily="34" charset="0"/>
              </a:rPr>
              <a:t>longitudinal (versus cross-sectional) studies in which the temporal order of treatment and outcome is clear</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fld id="{413F8DDE-4CC1-4F7A-B17B-0976918310C3}" type="slidenum">
              <a:rPr lang="en-US" altLang="en-US" smtClean="0">
                <a:solidFill>
                  <a:srgbClr val="052049"/>
                </a:solidFill>
              </a:rPr>
              <a:pPr/>
              <a:t>17</a:t>
            </a:fld>
            <a:endParaRPr lang="en-US" altLang="en-US">
              <a:solidFill>
                <a:srgbClr val="052049"/>
              </a:solidFill>
            </a:endParaRPr>
          </a:p>
        </p:txBody>
      </p:sp>
    </p:spTree>
    <p:extLst>
      <p:ext uri="{BB962C8B-B14F-4D97-AF65-F5344CB8AC3E}">
        <p14:creationId xmlns:p14="http://schemas.microsoft.com/office/powerpoint/2010/main" val="341245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11689" cy="4281493"/>
        </p:xfrm>
        <a:graphic>
          <a:graphicData uri="http://schemas.openxmlformats.org/drawingml/2006/table">
            <a:tbl>
              <a:tblPr/>
              <a:tblGrid>
                <a:gridCol w="4699741">
                  <a:extLst>
                    <a:ext uri="{9D8B030D-6E8A-4147-A177-3AD203B41FA5}">
                      <a16:colId xmlns:a16="http://schemas.microsoft.com/office/drawing/2014/main" val="20000"/>
                    </a:ext>
                  </a:extLst>
                </a:gridCol>
                <a:gridCol w="1811948">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5485851" y="3292523"/>
            <a:ext cx="2927995" cy="1543050"/>
          </a:xfrm>
          <a:prstGeom prst="wedgeRectCallout">
            <a:avLst>
              <a:gd name="adj1" fmla="val 2661"/>
              <a:gd name="adj2" fmla="val -78486"/>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en-US" altLang="en-US" sz="1800">
              <a:solidFill>
                <a:srgbClr val="052049"/>
              </a:solidFill>
            </a:endParaRPr>
          </a:p>
        </p:txBody>
      </p:sp>
      <p:sp>
        <p:nvSpPr>
          <p:cNvPr id="5" name="Text Box 46"/>
          <p:cNvSpPr txBox="1">
            <a:spLocks noChangeArrowheads="1"/>
          </p:cNvSpPr>
          <p:nvPr/>
        </p:nvSpPr>
        <p:spPr bwMode="auto">
          <a:xfrm>
            <a:off x="5485851" y="3301675"/>
            <a:ext cx="292799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en-US" sz="1600" dirty="0">
                <a:solidFill>
                  <a:srgbClr val="FFFFFF"/>
                </a:solidFill>
                <a:latin typeface="Arial"/>
              </a:rPr>
              <a:t>How to achieve comparability (or exchangeability)?</a:t>
            </a:r>
          </a:p>
          <a:p>
            <a:pPr defTabSz="914400" eaLnBrk="1" fontAlgn="base" hangingPunct="1">
              <a:spcBef>
                <a:spcPct val="50000"/>
              </a:spcBef>
              <a:spcAft>
                <a:spcPct val="0"/>
              </a:spcAft>
            </a:pPr>
            <a:r>
              <a:rPr lang="en-US" altLang="en-US" sz="1600" dirty="0">
                <a:solidFill>
                  <a:srgbClr val="FFFFFF"/>
                </a:solidFill>
                <a:latin typeface="Arial"/>
              </a:rPr>
              <a:t>Matching, stratification, restriction, modeling, etc.</a:t>
            </a:r>
          </a:p>
        </p:txBody>
      </p:sp>
      <p:sp>
        <p:nvSpPr>
          <p:cNvPr id="3" name="Slide Number Placeholder 2"/>
          <p:cNvSpPr>
            <a:spLocks noGrp="1"/>
          </p:cNvSpPr>
          <p:nvPr>
            <p:ph type="sldNum" sz="quarter" idx="12"/>
          </p:nvPr>
        </p:nvSpPr>
        <p:spPr/>
        <p:txBody>
          <a:bodyPr/>
          <a:lstStyle/>
          <a:p>
            <a:fld id="{413F8DDE-4CC1-4F7A-B17B-0976918310C3}" type="slidenum">
              <a:rPr lang="en-US" altLang="en-US" smtClean="0">
                <a:solidFill>
                  <a:srgbClr val="052049"/>
                </a:solidFill>
              </a:rPr>
              <a:pPr/>
              <a:t>18</a:t>
            </a:fld>
            <a:endParaRPr lang="en-US" altLang="en-US">
              <a:solidFill>
                <a:srgbClr val="052049"/>
              </a:solidFill>
            </a:endParaRPr>
          </a:p>
        </p:txBody>
      </p:sp>
    </p:spTree>
    <p:extLst>
      <p:ext uri="{BB962C8B-B14F-4D97-AF65-F5344CB8AC3E}">
        <p14:creationId xmlns:p14="http://schemas.microsoft.com/office/powerpoint/2010/main" val="282622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09983" cy="4281493"/>
        </p:xfrm>
        <a:graphic>
          <a:graphicData uri="http://schemas.openxmlformats.org/drawingml/2006/table">
            <a:tbl>
              <a:tblPr/>
              <a:tblGrid>
                <a:gridCol w="4698509">
                  <a:extLst>
                    <a:ext uri="{9D8B030D-6E8A-4147-A177-3AD203B41FA5}">
                      <a16:colId xmlns:a16="http://schemas.microsoft.com/office/drawing/2014/main" val="20000"/>
                    </a:ext>
                  </a:extLst>
                </a:gridCol>
                <a:gridCol w="1811474">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5257800" y="4139781"/>
            <a:ext cx="3791243" cy="1341863"/>
          </a:xfrm>
          <a:prstGeom prst="wedgeRectCallout">
            <a:avLst>
              <a:gd name="adj1" fmla="val -12675"/>
              <a:gd name="adj2" fmla="val -110879"/>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1500" dirty="0">
                <a:solidFill>
                  <a:srgbClr val="FFFFFF"/>
                </a:solidFill>
                <a:latin typeface="Arial" panose="020B0604020202020204" pitchFamily="34" charset="0"/>
              </a:rPr>
              <a:t>Not in the same way as RCT, but often assessments can be done by individuals who are “blinded” to exposure or disease status (e.g., lab measurements, or data abstracted from SOC tests, </a:t>
            </a:r>
            <a:r>
              <a:rPr lang="en-US" altLang="en-US" sz="1500" dirty="0" err="1">
                <a:solidFill>
                  <a:srgbClr val="FFFFFF"/>
                </a:solidFill>
                <a:latin typeface="Arial" panose="020B0604020202020204" pitchFamily="34" charset="0"/>
              </a:rPr>
              <a:t>etc</a:t>
            </a:r>
            <a:r>
              <a:rPr lang="en-US" altLang="en-US" sz="1500" dirty="0">
                <a:solidFill>
                  <a:srgbClr val="FFFFFF"/>
                </a:solidFill>
                <a:latin typeface="Arial" panose="020B0604020202020204" pitchFamily="34" charset="0"/>
              </a:rPr>
              <a:t>)</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fld id="{413F8DDE-4CC1-4F7A-B17B-0976918310C3}" type="slidenum">
              <a:rPr lang="en-US" altLang="en-US" smtClean="0">
                <a:solidFill>
                  <a:srgbClr val="052049"/>
                </a:solidFill>
              </a:rPr>
              <a:pPr/>
              <a:t>19</a:t>
            </a:fld>
            <a:endParaRPr lang="en-US" altLang="en-US">
              <a:solidFill>
                <a:srgbClr val="052049"/>
              </a:solidFill>
            </a:endParaRPr>
          </a:p>
        </p:txBody>
      </p:sp>
    </p:spTree>
    <p:extLst>
      <p:ext uri="{BB962C8B-B14F-4D97-AF65-F5344CB8AC3E}">
        <p14:creationId xmlns:p14="http://schemas.microsoft.com/office/powerpoint/2010/main" val="272309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5C1CE5-F889-7C4E-AFBE-65FA03EC208A}"/>
              </a:ext>
            </a:extLst>
          </p:cNvPr>
          <p:cNvSpPr>
            <a:spLocks noGrp="1"/>
          </p:cNvSpPr>
          <p:nvPr>
            <p:ph type="sldNum" sz="quarter" idx="12"/>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7" name="Title 6">
            <a:extLst>
              <a:ext uri="{FF2B5EF4-FFF2-40B4-BE49-F238E27FC236}">
                <a16:creationId xmlns:a16="http://schemas.microsoft.com/office/drawing/2014/main" id="{F947F9E9-652A-7148-A8A6-7232DEBD827D}"/>
              </a:ext>
            </a:extLst>
          </p:cNvPr>
          <p:cNvSpPr>
            <a:spLocks noGrp="1"/>
          </p:cNvSpPr>
          <p:nvPr>
            <p:ph type="title"/>
          </p:nvPr>
        </p:nvSpPr>
        <p:spPr/>
        <p:txBody>
          <a:bodyPr/>
          <a:lstStyle/>
          <a:p>
            <a:r>
              <a:rPr lang="en-US" dirty="0"/>
              <a:t>Cohort vs RCT</a:t>
            </a:r>
          </a:p>
        </p:txBody>
      </p:sp>
    </p:spTree>
    <p:extLst>
      <p:ext uri="{BB962C8B-B14F-4D97-AF65-F5344CB8AC3E}">
        <p14:creationId xmlns:p14="http://schemas.microsoft.com/office/powerpoint/2010/main" val="29529558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36176" y="1200151"/>
          <a:ext cx="6550926" cy="4281493"/>
        </p:xfrm>
        <a:graphic>
          <a:graphicData uri="http://schemas.openxmlformats.org/drawingml/2006/table">
            <a:tbl>
              <a:tblPr/>
              <a:tblGrid>
                <a:gridCol w="4722363">
                  <a:extLst>
                    <a:ext uri="{9D8B030D-6E8A-4147-A177-3AD203B41FA5}">
                      <a16:colId xmlns:a16="http://schemas.microsoft.com/office/drawing/2014/main" val="20000"/>
                    </a:ext>
                  </a:extLst>
                </a:gridCol>
                <a:gridCol w="1828563">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20</a:t>
            </a:fld>
            <a:endParaRPr lang="en-US" altLang="en-US">
              <a:solidFill>
                <a:srgbClr val="052049"/>
              </a:solidFill>
            </a:endParaRPr>
          </a:p>
        </p:txBody>
      </p:sp>
    </p:spTree>
    <p:extLst>
      <p:ext uri="{BB962C8B-B14F-4D97-AF65-F5344CB8AC3E}">
        <p14:creationId xmlns:p14="http://schemas.microsoft.com/office/powerpoint/2010/main" val="111108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30454" cy="4281493"/>
        </p:xfrm>
        <a:graphic>
          <a:graphicData uri="http://schemas.openxmlformats.org/drawingml/2006/table">
            <a:tbl>
              <a:tblPr/>
              <a:tblGrid>
                <a:gridCol w="4713284">
                  <a:extLst>
                    <a:ext uri="{9D8B030D-6E8A-4147-A177-3AD203B41FA5}">
                      <a16:colId xmlns:a16="http://schemas.microsoft.com/office/drawing/2014/main" val="20000"/>
                    </a:ext>
                  </a:extLst>
                </a:gridCol>
                <a:gridCol w="181717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21</a:t>
            </a:fld>
            <a:endParaRPr lang="en-US" altLang="en-US">
              <a:solidFill>
                <a:srgbClr val="052049"/>
              </a:solidFill>
            </a:endParaRPr>
          </a:p>
        </p:txBody>
      </p:sp>
    </p:spTree>
    <p:extLst>
      <p:ext uri="{BB962C8B-B14F-4D97-AF65-F5344CB8AC3E}">
        <p14:creationId xmlns:p14="http://schemas.microsoft.com/office/powerpoint/2010/main" val="163607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36176" y="1200151"/>
          <a:ext cx="6530455" cy="4281493"/>
        </p:xfrm>
        <a:graphic>
          <a:graphicData uri="http://schemas.openxmlformats.org/drawingml/2006/table">
            <a:tbl>
              <a:tblPr/>
              <a:tblGrid>
                <a:gridCol w="4713284">
                  <a:extLst>
                    <a:ext uri="{9D8B030D-6E8A-4147-A177-3AD203B41FA5}">
                      <a16:colId xmlns:a16="http://schemas.microsoft.com/office/drawing/2014/main" val="20000"/>
                    </a:ext>
                  </a:extLst>
                </a:gridCol>
                <a:gridCol w="1817171">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22</a:t>
            </a:fld>
            <a:endParaRPr lang="en-US" altLang="en-US">
              <a:solidFill>
                <a:srgbClr val="052049"/>
              </a:solidFill>
            </a:endParaRPr>
          </a:p>
        </p:txBody>
      </p:sp>
    </p:spTree>
    <p:extLst>
      <p:ext uri="{BB962C8B-B14F-4D97-AF65-F5344CB8AC3E}">
        <p14:creationId xmlns:p14="http://schemas.microsoft.com/office/powerpoint/2010/main" val="258586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30453" cy="4293260"/>
        </p:xfrm>
        <a:graphic>
          <a:graphicData uri="http://schemas.openxmlformats.org/drawingml/2006/table">
            <a:tbl>
              <a:tblPr/>
              <a:tblGrid>
                <a:gridCol w="4795365">
                  <a:extLst>
                    <a:ext uri="{9D8B030D-6E8A-4147-A177-3AD203B41FA5}">
                      <a16:colId xmlns:a16="http://schemas.microsoft.com/office/drawing/2014/main" val="20000"/>
                    </a:ext>
                  </a:extLst>
                </a:gridCol>
                <a:gridCol w="1735088">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918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Compliance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23</a:t>
            </a:fld>
            <a:endParaRPr lang="en-US" altLang="en-US">
              <a:solidFill>
                <a:srgbClr val="052049"/>
              </a:solidFill>
            </a:endParaRPr>
          </a:p>
        </p:txBody>
      </p:sp>
    </p:spTree>
    <p:extLst>
      <p:ext uri="{BB962C8B-B14F-4D97-AF65-F5344CB8AC3E}">
        <p14:creationId xmlns:p14="http://schemas.microsoft.com/office/powerpoint/2010/main" val="2880539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46412" y="1200151"/>
          <a:ext cx="6540690" cy="4276984"/>
        </p:xfrm>
        <a:graphic>
          <a:graphicData uri="http://schemas.openxmlformats.org/drawingml/2006/table">
            <a:tbl>
              <a:tblPr/>
              <a:tblGrid>
                <a:gridCol w="4705896">
                  <a:extLst>
                    <a:ext uri="{9D8B030D-6E8A-4147-A177-3AD203B41FA5}">
                      <a16:colId xmlns:a16="http://schemas.microsoft.com/office/drawing/2014/main" val="20000"/>
                    </a:ext>
                  </a:extLst>
                </a:gridCol>
                <a:gridCol w="1834794">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a:ln>
                            <a:noFill/>
                          </a:ln>
                          <a:solidFill>
                            <a:schemeClr val="tx1"/>
                          </a:solidFill>
                          <a:effectLst/>
                          <a:latin typeface="+mn-lt"/>
                        </a:rPr>
                        <a:t>Clear Objective(s). Primary and secondary endpoints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Compliance</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6630538" y="4229100"/>
            <a:ext cx="2337197" cy="400050"/>
          </a:xfrm>
          <a:prstGeom prst="wedgeRectCallout">
            <a:avLst>
              <a:gd name="adj1" fmla="val -36532"/>
              <a:gd name="adj2" fmla="val 148142"/>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fontAlgn="base">
              <a:spcBef>
                <a:spcPct val="20000"/>
              </a:spcBef>
              <a:spcAft>
                <a:spcPct val="0"/>
              </a:spcAft>
            </a:pPr>
            <a:r>
              <a:rPr kumimoji="1" lang="en-US" altLang="en-US" sz="1500" dirty="0">
                <a:solidFill>
                  <a:srgbClr val="FFFFFF"/>
                </a:solidFill>
                <a:latin typeface="Arial" panose="020B0604020202020204" pitchFamily="34" charset="0"/>
              </a:rPr>
              <a:t>Medical record review</a:t>
            </a:r>
          </a:p>
        </p:txBody>
      </p:sp>
      <p:sp>
        <p:nvSpPr>
          <p:cNvPr id="3" name="Slide Number Placeholder 2"/>
          <p:cNvSpPr>
            <a:spLocks noGrp="1"/>
          </p:cNvSpPr>
          <p:nvPr>
            <p:ph type="sldNum" sz="quarter" idx="12"/>
          </p:nvPr>
        </p:nvSpPr>
        <p:spPr/>
        <p:txBody>
          <a:bodyPr/>
          <a:lstStyle/>
          <a:p>
            <a:fld id="{413F8DDE-4CC1-4F7A-B17B-0976918310C3}" type="slidenum">
              <a:rPr lang="en-US" altLang="en-US" smtClean="0">
                <a:solidFill>
                  <a:srgbClr val="052049"/>
                </a:solidFill>
              </a:rPr>
              <a:pPr/>
              <a:t>24</a:t>
            </a:fld>
            <a:endParaRPr lang="en-US" altLang="en-US">
              <a:solidFill>
                <a:srgbClr val="052049"/>
              </a:solidFill>
            </a:endParaRPr>
          </a:p>
        </p:txBody>
      </p:sp>
    </p:spTree>
    <p:extLst>
      <p:ext uri="{BB962C8B-B14F-4D97-AF65-F5344CB8AC3E}">
        <p14:creationId xmlns:p14="http://schemas.microsoft.com/office/powerpoint/2010/main" val="5512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nvPr>
        </p:nvGraphicFramePr>
        <p:xfrm>
          <a:off x="1125941" y="1200151"/>
          <a:ext cx="6540689" cy="4276984"/>
        </p:xfrm>
        <a:graphic>
          <a:graphicData uri="http://schemas.openxmlformats.org/drawingml/2006/table">
            <a:tbl>
              <a:tblPr/>
              <a:tblGrid>
                <a:gridCol w="4720671">
                  <a:extLst>
                    <a:ext uri="{9D8B030D-6E8A-4147-A177-3AD203B41FA5}">
                      <a16:colId xmlns:a16="http://schemas.microsoft.com/office/drawing/2014/main" val="20000"/>
                    </a:ext>
                  </a:extLst>
                </a:gridCol>
                <a:gridCol w="1820018">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Issues in Clinical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5">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Compliance</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Inscription of Protocols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25</a:t>
            </a:fld>
            <a:endParaRPr lang="en-US" altLang="en-US">
              <a:solidFill>
                <a:srgbClr val="052049"/>
              </a:solidFill>
            </a:endParaRPr>
          </a:p>
        </p:txBody>
      </p:sp>
    </p:spTree>
    <p:extLst>
      <p:ext uri="{BB962C8B-B14F-4D97-AF65-F5344CB8AC3E}">
        <p14:creationId xmlns:p14="http://schemas.microsoft.com/office/powerpoint/2010/main" val="278099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26</a:t>
            </a:fld>
            <a:endParaRPr lang="en-US" altLang="en-US">
              <a:solidFill>
                <a:srgbClr val="052049"/>
              </a:solidFill>
            </a:endParaRPr>
          </a:p>
        </p:txBody>
      </p:sp>
      <p:sp>
        <p:nvSpPr>
          <p:cNvPr id="5" name="Title 4"/>
          <p:cNvSpPr>
            <a:spLocks noGrp="1"/>
          </p:cNvSpPr>
          <p:nvPr>
            <p:ph type="title"/>
          </p:nvPr>
        </p:nvSpPr>
        <p:spPr/>
        <p:txBody>
          <a:bodyPr/>
          <a:lstStyle/>
          <a:p>
            <a:r>
              <a:rPr lang="en-US" dirty="0"/>
              <a:t>RCT vs. Cohort</a:t>
            </a:r>
          </a:p>
        </p:txBody>
      </p:sp>
      <p:sp>
        <p:nvSpPr>
          <p:cNvPr id="9" name="Text Placeholder 8"/>
          <p:cNvSpPr>
            <a:spLocks noGrp="1"/>
          </p:cNvSpPr>
          <p:nvPr>
            <p:ph type="body" sz="quarter" idx="15"/>
          </p:nvPr>
        </p:nvSpPr>
        <p:spPr>
          <a:xfrm>
            <a:off x="457202" y="1156258"/>
            <a:ext cx="8169964" cy="446529"/>
          </a:xfrm>
        </p:spPr>
        <p:txBody>
          <a:bodyPr/>
          <a:lstStyle/>
          <a:p>
            <a:r>
              <a:rPr lang="en-US" sz="2400" dirty="0"/>
              <a:t>RCT features	 	COHORT equivalents</a:t>
            </a:r>
          </a:p>
        </p:txBody>
      </p:sp>
      <p:sp>
        <p:nvSpPr>
          <p:cNvPr id="7" name="Content Placeholder 6"/>
          <p:cNvSpPr>
            <a:spLocks noGrp="1"/>
          </p:cNvSpPr>
          <p:nvPr>
            <p:ph sz="quarter" idx="18"/>
          </p:nvPr>
        </p:nvSpPr>
        <p:spPr>
          <a:xfrm>
            <a:off x="456925" y="1796352"/>
            <a:ext cx="2351589" cy="3804111"/>
          </a:xfrm>
        </p:spPr>
        <p:txBody>
          <a:bodyPr/>
          <a:lstStyle/>
          <a:p>
            <a:r>
              <a:rPr lang="en-US" dirty="0"/>
              <a:t>Randomization</a:t>
            </a:r>
          </a:p>
          <a:p>
            <a:endParaRPr lang="en-US" dirty="0"/>
          </a:p>
          <a:p>
            <a:endParaRPr lang="en-US" dirty="0"/>
          </a:p>
          <a:p>
            <a:endParaRPr lang="en-US" dirty="0"/>
          </a:p>
          <a:p>
            <a:r>
              <a:rPr lang="en-US" dirty="0"/>
              <a:t>Blinding</a:t>
            </a:r>
          </a:p>
          <a:p>
            <a:endParaRPr lang="en-US" dirty="0"/>
          </a:p>
          <a:p>
            <a:endParaRPr lang="en-US" dirty="0"/>
          </a:p>
          <a:p>
            <a:endParaRPr lang="en-US" dirty="0"/>
          </a:p>
          <a:p>
            <a:r>
              <a:rPr lang="en-US" dirty="0"/>
              <a:t>ITT</a:t>
            </a:r>
          </a:p>
        </p:txBody>
      </p:sp>
      <p:sp>
        <p:nvSpPr>
          <p:cNvPr id="8" name="Content Placeholder 7"/>
          <p:cNvSpPr>
            <a:spLocks noGrp="1"/>
          </p:cNvSpPr>
          <p:nvPr>
            <p:ph sz="quarter" idx="19"/>
          </p:nvPr>
        </p:nvSpPr>
        <p:spPr>
          <a:xfrm>
            <a:off x="3004458" y="1796352"/>
            <a:ext cx="5812972" cy="3804111"/>
          </a:xfrm>
        </p:spPr>
        <p:txBody>
          <a:bodyPr/>
          <a:lstStyle/>
          <a:p>
            <a:r>
              <a:rPr lang="en-US" sz="1800" dirty="0"/>
              <a:t>Methods to address confounding in design &amp; analysis phase (restriction, matching, stratification, multivariate modeling, etc.)</a:t>
            </a:r>
          </a:p>
          <a:p>
            <a:endParaRPr lang="en-US" sz="1800" dirty="0"/>
          </a:p>
          <a:p>
            <a:endParaRPr lang="en-US" sz="1800" dirty="0"/>
          </a:p>
          <a:p>
            <a:r>
              <a:rPr lang="en-US" sz="1800" dirty="0"/>
              <a:t>Structured (&amp; sometimes blinded) assessments  (e.g., medical assessments may be part of SOC; labs can be agnostic)</a:t>
            </a:r>
          </a:p>
          <a:p>
            <a:endParaRPr lang="en-US" sz="1800" dirty="0"/>
          </a:p>
          <a:p>
            <a:endParaRPr lang="en-US" sz="1800" dirty="0"/>
          </a:p>
          <a:p>
            <a:r>
              <a:rPr lang="en-US" sz="1800" dirty="0"/>
              <a:t>Do not adjust for post-baseline covariates.</a:t>
            </a:r>
          </a:p>
          <a:p>
            <a:pPr lvl="1"/>
            <a:r>
              <a:rPr lang="en-US" sz="1600" dirty="0"/>
              <a:t>Cohorts can collect data on time-varying exposures &amp; confounders (</a:t>
            </a:r>
            <a:r>
              <a:rPr lang="en-US" sz="1600" i="1" dirty="0"/>
              <a:t>may need special attention in analysis phase</a:t>
            </a:r>
            <a:r>
              <a:rPr lang="en-US" sz="1600" dirty="0"/>
              <a:t>)</a:t>
            </a:r>
          </a:p>
        </p:txBody>
      </p:sp>
    </p:spTree>
    <p:extLst>
      <p:ext uri="{BB962C8B-B14F-4D97-AF65-F5344CB8AC3E}">
        <p14:creationId xmlns:p14="http://schemas.microsoft.com/office/powerpoint/2010/main" val="1586210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checkerboard(across)">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checkerboard(across)">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checkerboard(across)">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3"/>
          </p:nvPr>
        </p:nvSpPr>
        <p:spPr/>
        <p:txBody>
          <a:bodyPr/>
          <a:lstStyle/>
          <a:p>
            <a:fld id="{7BCC8D0D-EAEC-449D-9161-023DFF90F2E2}" type="slidenum">
              <a:rPr lang="en-US" smtClean="0">
                <a:solidFill>
                  <a:srgbClr val="052049"/>
                </a:solidFill>
              </a:rPr>
              <a:pPr/>
              <a:t>27</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Cohort &amp; Target Trial – Summary</a:t>
            </a:r>
          </a:p>
        </p:txBody>
      </p:sp>
      <p:sp>
        <p:nvSpPr>
          <p:cNvPr id="4" name="Text Placeholder 3">
            <a:extLst>
              <a:ext uri="{FF2B5EF4-FFF2-40B4-BE49-F238E27FC236}">
                <a16:creationId xmlns:a16="http://schemas.microsoft.com/office/drawing/2014/main" id="{B5ED094C-68D9-234C-9DC7-52BA792C4A36}"/>
              </a:ext>
            </a:extLst>
          </p:cNvPr>
          <p:cNvSpPr>
            <a:spLocks noGrp="1"/>
          </p:cNvSpPr>
          <p:nvPr>
            <p:ph type="body" sz="quarter" idx="14"/>
          </p:nvPr>
        </p:nvSpPr>
        <p:spPr>
          <a:xfrm>
            <a:off x="457200" y="1311215"/>
            <a:ext cx="8179904" cy="4507134"/>
          </a:xfrm>
        </p:spPr>
        <p:txBody>
          <a:bodyPr>
            <a:normAutofit/>
          </a:bodyPr>
          <a:lstStyle/>
          <a:p>
            <a:pPr marL="285750" indent="-285750">
              <a:buClr>
                <a:schemeClr val="tx1"/>
              </a:buClr>
              <a:buFont typeface="Arial" panose="020B0604020202020204" pitchFamily="34" charset="0"/>
              <a:buChar char="•"/>
            </a:pPr>
            <a:r>
              <a:rPr lang="en-US" sz="2400" dirty="0"/>
              <a:t>Concept of a target trial can help with cohort design</a:t>
            </a:r>
          </a:p>
          <a:p>
            <a:pPr marL="285750" indent="-285750">
              <a:buClr>
                <a:schemeClr val="tx1"/>
              </a:buClr>
              <a:buFont typeface="Arial" panose="020B0604020202020204" pitchFamily="34" charset="0"/>
              <a:buChar char="•"/>
            </a:pPr>
            <a:r>
              <a:rPr lang="en-US" sz="2400" dirty="0"/>
              <a:t>When cohorts don’t or can’t emulate a trial, may explain apparent discrepancies in the literature. </a:t>
            </a:r>
          </a:p>
          <a:p>
            <a:pPr marL="742939" lvl="1" indent="-285750">
              <a:buClr>
                <a:schemeClr val="tx1"/>
              </a:buClr>
              <a:buFont typeface="Arial" panose="020B0604020202020204" pitchFamily="34" charset="0"/>
              <a:buChar char="•"/>
            </a:pPr>
            <a:r>
              <a:rPr lang="en-US" sz="2200" dirty="0"/>
              <a:t>NOTE: </a:t>
            </a:r>
            <a:r>
              <a:rPr lang="en-US" sz="2200" i="1" dirty="0"/>
              <a:t>the observational study may address a different question than the trial and may still be valid.</a:t>
            </a:r>
          </a:p>
          <a:p>
            <a:pPr marL="285750" indent="-285750">
              <a:buClr>
                <a:schemeClr val="tx1"/>
              </a:buClr>
              <a:buFont typeface="Arial" panose="020B0604020202020204" pitchFamily="34" charset="0"/>
              <a:buChar char="•"/>
            </a:pPr>
            <a:r>
              <a:rPr lang="en-US" sz="2400" dirty="0"/>
              <a:t>Sometimes, RCTs will have limitations and rigorous observational evidence will give best available data</a:t>
            </a:r>
          </a:p>
          <a:p>
            <a:pPr marL="742939" lvl="1" indent="-285750">
              <a:buClr>
                <a:schemeClr val="tx1"/>
              </a:buClr>
              <a:buFont typeface="Arial" panose="020B0604020202020204" pitchFamily="34" charset="0"/>
              <a:buChar char="•"/>
            </a:pPr>
            <a:r>
              <a:rPr lang="en-US" sz="2200" dirty="0"/>
              <a:t>How do we use this to guide clinical practice &amp; public health recommendations?</a:t>
            </a:r>
          </a:p>
          <a:p>
            <a:pPr marL="974708" lvl="2" indent="-285750">
              <a:buClr>
                <a:schemeClr val="tx1"/>
              </a:buClr>
              <a:buFont typeface="Arial" panose="020B0604020202020204" pitchFamily="34" charset="0"/>
              <a:buChar char="•"/>
            </a:pPr>
            <a:r>
              <a:rPr lang="en-US" sz="2000" dirty="0"/>
              <a:t>Weigh the risks and benefits, with best available data</a:t>
            </a:r>
          </a:p>
        </p:txBody>
      </p:sp>
    </p:spTree>
    <p:extLst>
      <p:ext uri="{BB962C8B-B14F-4D97-AF65-F5344CB8AC3E}">
        <p14:creationId xmlns:p14="http://schemas.microsoft.com/office/powerpoint/2010/main" val="397751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CC8D0D-EAEC-449D-9161-023DFF90F2E2}" type="slidenum">
              <a:rPr lang="en-US" smtClean="0">
                <a:solidFill>
                  <a:srgbClr val="052049"/>
                </a:solidFill>
              </a:rPr>
              <a:pPr/>
              <a:t>28</a:t>
            </a:fld>
            <a:endParaRPr lang="en-US" dirty="0">
              <a:solidFill>
                <a:srgbClr val="052049"/>
              </a:solidFill>
            </a:endParaRPr>
          </a:p>
        </p:txBody>
      </p:sp>
      <p:sp>
        <p:nvSpPr>
          <p:cNvPr id="3" name="Title 2"/>
          <p:cNvSpPr>
            <a:spLocks noGrp="1"/>
          </p:cNvSpPr>
          <p:nvPr>
            <p:ph type="title"/>
          </p:nvPr>
        </p:nvSpPr>
        <p:spPr/>
        <p:txBody>
          <a:bodyPr/>
          <a:lstStyle/>
          <a:p>
            <a:r>
              <a:rPr lang="en-US" dirty="0"/>
              <a:t>In-Class Exercise (if time)</a:t>
            </a:r>
          </a:p>
        </p:txBody>
      </p:sp>
    </p:spTree>
    <p:extLst>
      <p:ext uri="{BB962C8B-B14F-4D97-AF65-F5344CB8AC3E}">
        <p14:creationId xmlns:p14="http://schemas.microsoft.com/office/powerpoint/2010/main" val="10367501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182110"/>
            <a:ext cx="8173580" cy="611449"/>
          </a:xfrm>
        </p:spPr>
        <p:txBody>
          <a:bodyPr>
            <a:normAutofit/>
          </a:bodyPr>
          <a:lstStyle/>
          <a:p>
            <a:r>
              <a:rPr lang="en-US" dirty="0"/>
              <a:t>In-Class Exercise </a:t>
            </a:r>
          </a:p>
        </p:txBody>
      </p:sp>
      <p:sp>
        <p:nvSpPr>
          <p:cNvPr id="3" name="Content Placeholder 2"/>
          <p:cNvSpPr>
            <a:spLocks noGrp="1"/>
          </p:cNvSpPr>
          <p:nvPr>
            <p:ph idx="1"/>
          </p:nvPr>
        </p:nvSpPr>
        <p:spPr>
          <a:xfrm>
            <a:off x="459686" y="1085847"/>
            <a:ext cx="8137665" cy="5572128"/>
          </a:xfrm>
        </p:spPr>
        <p:txBody>
          <a:bodyPr/>
          <a:lstStyle/>
          <a:p>
            <a:pPr marL="0" indent="0">
              <a:buNone/>
            </a:pPr>
            <a:r>
              <a:rPr lang="en-US" dirty="0"/>
              <a:t>Association of Leisure-Time Physical Activity With Risk of 26 Types of Cancer in 1.44 Million Adults. </a:t>
            </a:r>
            <a:r>
              <a:rPr lang="en-US" sz="1600" dirty="0">
                <a:hlinkClick r:id="rId3"/>
              </a:rPr>
              <a:t>https://www.ncbi.nlm.nih.gov/pubmed/27183032</a:t>
            </a:r>
            <a:endParaRPr lang="en-US" dirty="0"/>
          </a:p>
          <a:p>
            <a:r>
              <a:rPr lang="en-US" dirty="0"/>
              <a:t>“time per week in moderate and vigorous leisure-time physical activities</a:t>
            </a:r>
            <a:r>
              <a:rPr lang="mr-IN" dirty="0"/>
              <a:t>…</a:t>
            </a:r>
            <a:r>
              <a:rPr lang="en-US" dirty="0"/>
              <a:t>. Assessed by asking about discrete activities such as walking, running, or swimming,</a:t>
            </a:r>
            <a:r>
              <a:rPr lang="en-US" baseline="30000" dirty="0"/>
              <a:t> </a:t>
            </a:r>
            <a:r>
              <a:rPr lang="en-US" dirty="0"/>
              <a:t>or, alternately, by inquiring about overall weekly participation in moderate- to vigorous-intensity activities.</a:t>
            </a:r>
            <a:r>
              <a:rPr lang="en-US" baseline="30000" dirty="0"/>
              <a:t> </a:t>
            </a:r>
            <a:r>
              <a:rPr lang="en-US" dirty="0"/>
              <a:t>The median activity level was 8 MET-h/</a:t>
            </a:r>
            <a:r>
              <a:rPr lang="en-US" dirty="0" err="1"/>
              <a:t>wk</a:t>
            </a:r>
            <a:r>
              <a:rPr lang="en-US" dirty="0"/>
              <a:t> </a:t>
            </a:r>
            <a:r>
              <a:rPr lang="mr-IN" dirty="0"/>
              <a:t>…</a:t>
            </a:r>
            <a:r>
              <a:rPr lang="en-US" dirty="0"/>
              <a:t>. equivalent to 150 minutes of moderate-intensity activity (eg, walking) per week, and </a:t>
            </a:r>
            <a:r>
              <a:rPr lang="en-US" dirty="0">
                <a:solidFill>
                  <a:schemeClr val="accent1"/>
                </a:solidFill>
              </a:rPr>
              <a:t>comparable to the median activity level for the US population</a:t>
            </a:r>
            <a:r>
              <a:rPr lang="en-US" dirty="0"/>
              <a:t>.”</a:t>
            </a:r>
          </a:p>
          <a:p>
            <a:r>
              <a:rPr lang="en-US" dirty="0"/>
              <a:t>“high vs low levels of leisure-time physical activity were associated with lower risks of 13 of 26 cancers.”</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29</a:t>
            </a:fld>
            <a:endParaRPr lang="en-US" altLang="en-US">
              <a:solidFill>
                <a:srgbClr val="052049"/>
              </a:solidFill>
            </a:endParaRPr>
          </a:p>
        </p:txBody>
      </p:sp>
    </p:spTree>
    <p:extLst>
      <p:ext uri="{BB962C8B-B14F-4D97-AF65-F5344CB8AC3E}">
        <p14:creationId xmlns:p14="http://schemas.microsoft.com/office/powerpoint/2010/main" val="20225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C95-9F93-774F-A6D1-56804D75B310}"/>
              </a:ext>
            </a:extLst>
          </p:cNvPr>
          <p:cNvSpPr>
            <a:spLocks noGrp="1"/>
          </p:cNvSpPr>
          <p:nvPr>
            <p:ph type="title"/>
          </p:nvPr>
        </p:nvSpPr>
        <p:spPr/>
        <p:txBody>
          <a:bodyPr/>
          <a:lstStyle/>
          <a:p>
            <a:r>
              <a:rPr lang="en-US" dirty="0"/>
              <a:t>Hormone Replacement Therapy (HRT) &amp; CHD</a:t>
            </a:r>
          </a:p>
        </p:txBody>
      </p:sp>
      <p:sp>
        <p:nvSpPr>
          <p:cNvPr id="3" name="Content Placeholder 2">
            <a:extLst>
              <a:ext uri="{FF2B5EF4-FFF2-40B4-BE49-F238E27FC236}">
                <a16:creationId xmlns:a16="http://schemas.microsoft.com/office/drawing/2014/main" id="{D283A44E-F985-0D49-9518-CFF1BBD4F74B}"/>
              </a:ext>
            </a:extLst>
          </p:cNvPr>
          <p:cNvSpPr>
            <a:spLocks noGrp="1"/>
          </p:cNvSpPr>
          <p:nvPr>
            <p:ph idx="1"/>
          </p:nvPr>
        </p:nvSpPr>
        <p:spPr>
          <a:xfrm>
            <a:off x="459686" y="1497725"/>
            <a:ext cx="8137665" cy="4280226"/>
          </a:xfrm>
        </p:spPr>
        <p:txBody>
          <a:bodyPr/>
          <a:lstStyle/>
          <a:p>
            <a:r>
              <a:rPr lang="en-US" dirty="0"/>
              <a:t>Observational cohort data through mid-1990’s suggested inverse association of HRT and CHD</a:t>
            </a:r>
          </a:p>
          <a:p>
            <a:r>
              <a:rPr lang="en-US" dirty="0"/>
              <a:t>Ex. Nurses’ Health Study Results:</a:t>
            </a:r>
          </a:p>
          <a:p>
            <a:pPr lvl="1"/>
            <a:r>
              <a:rPr lang="en-US" dirty="0"/>
              <a:t>RR: 0.72 (95% CI, 0.55 to 0.95) for CVD mortality </a:t>
            </a:r>
          </a:p>
          <a:p>
            <a:pPr lvl="2"/>
            <a:r>
              <a:rPr lang="en-US" i="1" dirty="0"/>
              <a:t>(</a:t>
            </a:r>
            <a:r>
              <a:rPr lang="en-US" i="1" dirty="0" err="1"/>
              <a:t>Stampfer</a:t>
            </a:r>
            <a:r>
              <a:rPr lang="en-US" i="1" dirty="0"/>
              <a:t> MJ et al, NEJM 1991)</a:t>
            </a:r>
          </a:p>
          <a:p>
            <a:pPr lvl="1"/>
            <a:r>
              <a:rPr lang="en-US" dirty="0"/>
              <a:t>RR: 0.63 (95% CI 0.56 to 0.70) for total mortality for current users vs. never users, but benefit decreased over time </a:t>
            </a:r>
          </a:p>
          <a:p>
            <a:pPr lvl="2"/>
            <a:r>
              <a:rPr lang="en-US" i="1" dirty="0"/>
              <a:t>(</a:t>
            </a:r>
            <a:r>
              <a:rPr lang="en-US" i="1" dirty="0" err="1"/>
              <a:t>Grodstein</a:t>
            </a:r>
            <a:r>
              <a:rPr lang="en-US" i="1" dirty="0"/>
              <a:t> F, NEJM 1997)</a:t>
            </a:r>
          </a:p>
          <a:p>
            <a:pPr lvl="1"/>
            <a:endParaRPr lang="en-US" dirty="0"/>
          </a:p>
        </p:txBody>
      </p:sp>
      <p:sp>
        <p:nvSpPr>
          <p:cNvPr id="4" name="Slide Number Placeholder 3">
            <a:extLst>
              <a:ext uri="{FF2B5EF4-FFF2-40B4-BE49-F238E27FC236}">
                <a16:creationId xmlns:a16="http://schemas.microsoft.com/office/drawing/2014/main" id="{4AB9EEED-D5FA-4045-B1A1-426EE6680657}"/>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a:t>
            </a:fld>
            <a:endParaRPr lang="en-US" altLang="en-US">
              <a:solidFill>
                <a:srgbClr val="052049"/>
              </a:solidFill>
            </a:endParaRPr>
          </a:p>
        </p:txBody>
      </p:sp>
    </p:spTree>
    <p:extLst>
      <p:ext uri="{BB962C8B-B14F-4D97-AF65-F5344CB8AC3E}">
        <p14:creationId xmlns:p14="http://schemas.microsoft.com/office/powerpoint/2010/main" val="15319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options for </a:t>
            </a:r>
            <a:r>
              <a:rPr lang="en-US" dirty="0" err="1"/>
              <a:t>Obs</a:t>
            </a:r>
            <a:r>
              <a:rPr lang="en-US" dirty="0"/>
              <a:t> studies to RCT exercise</a:t>
            </a:r>
            <a:r>
              <a:rPr lang="mr-IN" dirty="0"/>
              <a:t>…</a:t>
            </a:r>
            <a:endParaRPr lang="en-US" dirty="0"/>
          </a:p>
        </p:txBody>
      </p:sp>
      <p:sp>
        <p:nvSpPr>
          <p:cNvPr id="3" name="Content Placeholder 2"/>
          <p:cNvSpPr>
            <a:spLocks noGrp="1"/>
          </p:cNvSpPr>
          <p:nvPr>
            <p:ph idx="1"/>
          </p:nvPr>
        </p:nvSpPr>
        <p:spPr>
          <a:xfrm>
            <a:off x="459686" y="1328739"/>
            <a:ext cx="8137665" cy="4449212"/>
          </a:xfrm>
        </p:spPr>
        <p:txBody>
          <a:bodyPr/>
          <a:lstStyle/>
          <a:p>
            <a:pPr marL="457200" indent="-457200">
              <a:buFont typeface="+mj-lt"/>
              <a:buAutoNum type="alphaUcPeriod"/>
            </a:pPr>
            <a:r>
              <a:rPr lang="en-US" dirty="0"/>
              <a:t>Association of Leisure-Time Physical Activity With Risk of 26 Types of Cancer in 1.44 Million Adults. </a:t>
            </a:r>
            <a:r>
              <a:rPr lang="en-US" dirty="0">
                <a:hlinkClick r:id="rId3"/>
              </a:rPr>
              <a:t>https://www.ncbi.nlm.nih.gov/pubmed/27183032</a:t>
            </a:r>
            <a:endParaRPr lang="en-US" dirty="0"/>
          </a:p>
          <a:p>
            <a:pPr marL="457200" indent="-457200">
              <a:buFont typeface="+mj-lt"/>
              <a:buAutoNum type="alphaUcPeriod"/>
            </a:pPr>
            <a:endParaRPr lang="en-US" dirty="0"/>
          </a:p>
          <a:p>
            <a:pPr marL="457200" indent="-457200">
              <a:buFont typeface="+mj-lt"/>
              <a:buAutoNum type="alphaUcPeriod"/>
            </a:pPr>
            <a:r>
              <a:rPr lang="en-US" dirty="0"/>
              <a:t>The Relationship Between Occupational Standing and Sitting and Incident Heart Disease Over a 12-Year Period in Ontario, Canada </a:t>
            </a:r>
            <a:r>
              <a:rPr lang="en-US" dirty="0">
                <a:hlinkClick r:id="rId4"/>
              </a:rPr>
              <a:t>https://academic.oup.com/aje/article/187/1/27/4081581</a:t>
            </a:r>
            <a:r>
              <a:rPr lang="en-US" dirty="0"/>
              <a:t> </a:t>
            </a:r>
          </a:p>
          <a:p>
            <a:pPr marL="457200" indent="-457200">
              <a:buFont typeface="+mj-lt"/>
              <a:buAutoNum type="alphaUcPeriod"/>
            </a:pPr>
            <a:endParaRPr lang="en-US" dirty="0"/>
          </a:p>
          <a:p>
            <a:pPr marL="457200" indent="-457200">
              <a:buFont typeface="+mj-lt"/>
              <a:buAutoNum type="alphaUcPeriod"/>
            </a:pPr>
            <a:r>
              <a:rPr lang="en-US" dirty="0"/>
              <a:t>Dietary Fat Intake and Fecundability in 2 Preconception Cohort Studies </a:t>
            </a:r>
            <a:r>
              <a:rPr lang="en-US" dirty="0">
                <a:hlinkClick r:id="rId5"/>
              </a:rPr>
              <a:t>https://academic.oup.com/aje/article/187/1/60/3863377</a:t>
            </a:r>
            <a:r>
              <a:rPr lang="en-US" dirty="0"/>
              <a:t> </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30</a:t>
            </a:fld>
            <a:endParaRPr lang="en-US" altLang="en-US">
              <a:solidFill>
                <a:srgbClr val="052049"/>
              </a:solidFill>
            </a:endParaRPr>
          </a:p>
        </p:txBody>
      </p:sp>
    </p:spTree>
    <p:extLst>
      <p:ext uri="{BB962C8B-B14F-4D97-AF65-F5344CB8AC3E}">
        <p14:creationId xmlns:p14="http://schemas.microsoft.com/office/powerpoint/2010/main" val="24438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Acknowledgements: </a:t>
            </a:r>
            <a:br>
              <a:rPr lang="en-US" dirty="0"/>
            </a:br>
            <a:endParaRPr lang="en-US" dirty="0"/>
          </a:p>
        </p:txBody>
      </p:sp>
      <p:sp>
        <p:nvSpPr>
          <p:cNvPr id="5" name="Content Placeholder 4"/>
          <p:cNvSpPr>
            <a:spLocks noGrp="1"/>
          </p:cNvSpPr>
          <p:nvPr>
            <p:ph idx="1"/>
          </p:nvPr>
        </p:nvSpPr>
        <p:spPr>
          <a:xfrm>
            <a:off x="459686" y="1766956"/>
            <a:ext cx="8137665" cy="3909393"/>
          </a:xfrm>
        </p:spPr>
        <p:txBody>
          <a:bodyPr/>
          <a:lstStyle/>
          <a:p>
            <a:pPr algn="r"/>
            <a:r>
              <a:rPr lang="en-US" sz="2000" dirty="0"/>
              <a:t>Sonia Hernandez-Diaz, MD </a:t>
            </a:r>
            <a:r>
              <a:rPr lang="en-US" sz="2000" dirty="0" err="1"/>
              <a:t>DrPH</a:t>
            </a:r>
            <a:br>
              <a:rPr lang="en-US" sz="2000" dirty="0"/>
            </a:br>
            <a:r>
              <a:rPr lang="en-US" sz="2000" dirty="0"/>
              <a:t>Harvard TH Chan School of Public Health</a:t>
            </a:r>
          </a:p>
          <a:p>
            <a:endParaRPr lang="en-US" sz="2000" dirty="0"/>
          </a:p>
          <a:p>
            <a:endParaRPr lang="en-US" sz="2000" dirty="0"/>
          </a:p>
          <a:p>
            <a:r>
              <a:rPr lang="en-US" sz="2000" dirty="0"/>
              <a:t>Maria </a:t>
            </a:r>
            <a:r>
              <a:rPr lang="en-US" sz="2000" dirty="0" err="1"/>
              <a:t>Glymour</a:t>
            </a:r>
            <a:r>
              <a:rPr lang="en-US" sz="2000" dirty="0"/>
              <a:t>, PhD, UCSF</a:t>
            </a:r>
          </a:p>
          <a:p>
            <a:endParaRPr lang="en-US" sz="2000" dirty="0"/>
          </a:p>
          <a:p>
            <a:pPr algn="r"/>
            <a:r>
              <a:rPr lang="en-US" sz="2000" dirty="0"/>
              <a:t>Deborah Grady, MD, MPH, UCSF</a:t>
            </a:r>
          </a:p>
          <a:p>
            <a:endParaRPr lang="en-US" sz="2000" dirty="0"/>
          </a:p>
          <a:p>
            <a:endParaRPr lang="en-US" sz="2000" dirty="0"/>
          </a:p>
          <a:p>
            <a:pPr algn="r"/>
            <a:r>
              <a:rPr lang="en-US" sz="2000" dirty="0"/>
              <a:t>Rebecca Graff, ScD, UCSF</a:t>
            </a:r>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31</a:t>
            </a:fld>
            <a:endParaRPr lang="en-US" dirty="0">
              <a:solidFill>
                <a:srgbClr val="052049"/>
              </a:solidFill>
            </a:endParaRPr>
          </a:p>
        </p:txBody>
      </p:sp>
      <p:pic>
        <p:nvPicPr>
          <p:cNvPr id="6" name="Picture 5"/>
          <p:cNvPicPr>
            <a:picLocks noChangeAspect="1"/>
          </p:cNvPicPr>
          <p:nvPr/>
        </p:nvPicPr>
        <p:blipFill>
          <a:blip r:embed="rId3"/>
          <a:stretch>
            <a:fillRect/>
          </a:stretch>
        </p:blipFill>
        <p:spPr>
          <a:xfrm>
            <a:off x="2525438" y="730726"/>
            <a:ext cx="1148334" cy="1531112"/>
          </a:xfrm>
          <a:prstGeom prst="rect">
            <a:avLst/>
          </a:prstGeom>
        </p:spPr>
      </p:pic>
      <p:pic>
        <p:nvPicPr>
          <p:cNvPr id="7" name="Picture 6"/>
          <p:cNvPicPr>
            <a:picLocks noChangeAspect="1"/>
          </p:cNvPicPr>
          <p:nvPr/>
        </p:nvPicPr>
        <p:blipFill>
          <a:blip r:embed="rId4"/>
          <a:stretch>
            <a:fillRect/>
          </a:stretch>
        </p:blipFill>
        <p:spPr>
          <a:xfrm>
            <a:off x="874713" y="3721652"/>
            <a:ext cx="1070234" cy="1612486"/>
          </a:xfrm>
          <a:prstGeom prst="rect">
            <a:avLst/>
          </a:prstGeom>
        </p:spPr>
      </p:pic>
      <p:pic>
        <p:nvPicPr>
          <p:cNvPr id="2" name="Picture 1">
            <a:extLst>
              <a:ext uri="{FF2B5EF4-FFF2-40B4-BE49-F238E27FC236}">
                <a16:creationId xmlns:a16="http://schemas.microsoft.com/office/drawing/2014/main" id="{21211779-C6B4-814B-992D-62170F8E56A8}"/>
              </a:ext>
            </a:extLst>
          </p:cNvPr>
          <p:cNvPicPr>
            <a:picLocks noChangeAspect="1"/>
          </p:cNvPicPr>
          <p:nvPr/>
        </p:nvPicPr>
        <p:blipFill>
          <a:blip r:embed="rId5"/>
          <a:stretch>
            <a:fillRect/>
          </a:stretch>
        </p:blipFill>
        <p:spPr>
          <a:xfrm>
            <a:off x="7209404" y="2580109"/>
            <a:ext cx="952500" cy="1320800"/>
          </a:xfrm>
          <a:prstGeom prst="rect">
            <a:avLst/>
          </a:prstGeom>
        </p:spPr>
      </p:pic>
      <p:pic>
        <p:nvPicPr>
          <p:cNvPr id="9" name="Picture 8">
            <a:extLst>
              <a:ext uri="{FF2B5EF4-FFF2-40B4-BE49-F238E27FC236}">
                <a16:creationId xmlns:a16="http://schemas.microsoft.com/office/drawing/2014/main" id="{859836C1-ABF2-7C48-87D4-AB0414FED89B}"/>
              </a:ext>
            </a:extLst>
          </p:cNvPr>
          <p:cNvPicPr>
            <a:picLocks noChangeAspect="1"/>
          </p:cNvPicPr>
          <p:nvPr/>
        </p:nvPicPr>
        <p:blipFill>
          <a:blip r:embed="rId6"/>
          <a:stretch>
            <a:fillRect/>
          </a:stretch>
        </p:blipFill>
        <p:spPr>
          <a:xfrm>
            <a:off x="3673772" y="4596163"/>
            <a:ext cx="1320800" cy="1320800"/>
          </a:xfrm>
          <a:prstGeom prst="rect">
            <a:avLst/>
          </a:prstGeom>
        </p:spPr>
      </p:pic>
      <p:sp>
        <p:nvSpPr>
          <p:cNvPr id="8" name="TextBox 7">
            <a:extLst>
              <a:ext uri="{FF2B5EF4-FFF2-40B4-BE49-F238E27FC236}">
                <a16:creationId xmlns:a16="http://schemas.microsoft.com/office/drawing/2014/main" id="{3FE65245-7EFA-8A4E-8421-15E56EC09B05}"/>
              </a:ext>
            </a:extLst>
          </p:cNvPr>
          <p:cNvSpPr txBox="1"/>
          <p:nvPr/>
        </p:nvSpPr>
        <p:spPr bwMode="auto">
          <a:xfrm>
            <a:off x="453584" y="5540188"/>
            <a:ext cx="3885333" cy="615553"/>
          </a:xfrm>
          <a:prstGeom prst="rect">
            <a:avLst/>
          </a:prstGeom>
          <a:noFill/>
          <a:ln w="19050" algn="ctr">
            <a:noFill/>
            <a:miter lim="800000"/>
            <a:headEnd/>
            <a:tailEnd/>
          </a:ln>
        </p:spPr>
        <p:txBody>
          <a:bodyPr wrap="square" lIns="0" tIns="0" rIns="0" bIns="0" rtlCol="0">
            <a:spAutoFit/>
          </a:bodyPr>
          <a:lstStyle/>
          <a:p>
            <a:r>
              <a:rPr lang="en-US" sz="2000" dirty="0"/>
              <a:t>Shelley </a:t>
            </a:r>
            <a:r>
              <a:rPr lang="en-US" sz="2000" dirty="0" err="1"/>
              <a:t>Devost</a:t>
            </a:r>
            <a:endParaRPr lang="en-US" sz="2000" dirty="0"/>
          </a:p>
          <a:p>
            <a:r>
              <a:rPr lang="en-US" sz="2000" dirty="0"/>
              <a:t>Dan Kelly	Francois </a:t>
            </a:r>
            <a:r>
              <a:rPr lang="en-US" sz="2000" dirty="0" err="1"/>
              <a:t>Rerolle</a:t>
            </a:r>
            <a:endParaRPr lang="en-US" sz="2000" dirty="0"/>
          </a:p>
        </p:txBody>
      </p:sp>
    </p:spTree>
    <p:extLst>
      <p:ext uri="{BB962C8B-B14F-4D97-AF65-F5344CB8AC3E}">
        <p14:creationId xmlns:p14="http://schemas.microsoft.com/office/powerpoint/2010/main" val="414802745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or Shorthand I may commonly use</a:t>
            </a:r>
            <a:r>
              <a:rPr lang="mr-IN" dirty="0"/>
              <a:t>…</a:t>
            </a:r>
            <a:endParaRPr lang="en-US" dirty="0"/>
          </a:p>
        </p:txBody>
      </p:sp>
      <p:sp>
        <p:nvSpPr>
          <p:cNvPr id="3" name="Content Placeholder 2"/>
          <p:cNvSpPr>
            <a:spLocks noGrp="1"/>
          </p:cNvSpPr>
          <p:nvPr>
            <p:ph idx="1"/>
          </p:nvPr>
        </p:nvSpPr>
        <p:spPr>
          <a:xfrm>
            <a:off x="4873168" y="1426030"/>
            <a:ext cx="4112314" cy="4742160"/>
          </a:xfrm>
        </p:spPr>
        <p:txBody>
          <a:bodyPr/>
          <a:lstStyle/>
          <a:p>
            <a:r>
              <a:rPr lang="en-US"/>
              <a:t>N</a:t>
            </a:r>
            <a:r>
              <a:rPr lang="en-US" dirty="0"/>
              <a:t>: total in a group or population count</a:t>
            </a:r>
          </a:p>
          <a:p>
            <a:r>
              <a:rPr lang="en-US" dirty="0" err="1"/>
              <a:t>Obs</a:t>
            </a:r>
            <a:r>
              <a:rPr lang="en-US" dirty="0"/>
              <a:t>: Observational</a:t>
            </a:r>
          </a:p>
          <a:p>
            <a:r>
              <a:rPr lang="en-US" dirty="0"/>
              <a:t>PT: person-time</a:t>
            </a:r>
          </a:p>
          <a:p>
            <a:r>
              <a:rPr lang="en-US" dirty="0"/>
              <a:t>RCT: randomized controlled trial</a:t>
            </a:r>
          </a:p>
          <a:p>
            <a:r>
              <a:rPr lang="en-US" dirty="0"/>
              <a:t>SOC: Standard of Care</a:t>
            </a:r>
          </a:p>
          <a:p>
            <a:r>
              <a:rPr lang="en-US" dirty="0" err="1"/>
              <a:t>Tx</a:t>
            </a:r>
            <a:r>
              <a:rPr lang="en-US" dirty="0"/>
              <a:t>: treatment</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32</a:t>
            </a:fld>
            <a:endParaRPr lang="en-US" altLang="en-US">
              <a:solidFill>
                <a:srgbClr val="052049"/>
              </a:solidFill>
            </a:endParaRPr>
          </a:p>
        </p:txBody>
      </p:sp>
      <p:cxnSp>
        <p:nvCxnSpPr>
          <p:cNvPr id="7" name="Straight Connector 6"/>
          <p:cNvCxnSpPr/>
          <p:nvPr/>
        </p:nvCxnSpPr>
        <p:spPr>
          <a:xfrm>
            <a:off x="974732" y="3501189"/>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6799" y="4660631"/>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12087" y="1426030"/>
            <a:ext cx="4112314" cy="4742160"/>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3D0"/>
              </a:buClr>
            </a:pPr>
            <a:r>
              <a:rPr dirty="0">
                <a:solidFill>
                  <a:srgbClr val="052049"/>
                </a:solidFill>
                <a:latin typeface="Arial"/>
              </a:rPr>
              <a:t>Ca: cancer</a:t>
            </a:r>
            <a:r>
              <a:rPr lang="en-US" dirty="0">
                <a:solidFill>
                  <a:srgbClr val="052049"/>
                </a:solidFill>
                <a:latin typeface="Arial"/>
              </a:rPr>
              <a:t> or case</a:t>
            </a:r>
            <a:endParaRPr dirty="0">
              <a:solidFill>
                <a:srgbClr val="052049"/>
              </a:solidFill>
              <a:latin typeface="Arial"/>
            </a:endParaRPr>
          </a:p>
          <a:p>
            <a:pPr>
              <a:buClr>
                <a:srgbClr val="0093D0"/>
              </a:buClr>
            </a:pPr>
            <a:r>
              <a:rPr dirty="0">
                <a:solidFill>
                  <a:srgbClr val="052049"/>
                </a:solidFill>
                <a:latin typeface="Arial"/>
              </a:rPr>
              <a:t>Ca-co: Case control study</a:t>
            </a:r>
          </a:p>
          <a:p>
            <a:pPr>
              <a:buClr>
                <a:srgbClr val="0093D0"/>
              </a:buClr>
            </a:pPr>
            <a:r>
              <a:rPr dirty="0" err="1">
                <a:solidFill>
                  <a:srgbClr val="052049"/>
                </a:solidFill>
                <a:latin typeface="Arial"/>
              </a:rPr>
              <a:t>Coh</a:t>
            </a:r>
            <a:r>
              <a:rPr dirty="0">
                <a:solidFill>
                  <a:srgbClr val="052049"/>
                </a:solidFill>
                <a:latin typeface="Arial"/>
              </a:rPr>
              <a:t>: Cohort study</a:t>
            </a:r>
          </a:p>
          <a:p>
            <a:pPr>
              <a:buClr>
                <a:srgbClr val="0093D0"/>
              </a:buClr>
            </a:pPr>
            <a:r>
              <a:rPr dirty="0">
                <a:solidFill>
                  <a:srgbClr val="052049"/>
                </a:solidFill>
                <a:latin typeface="Arial"/>
              </a:rPr>
              <a:t>E: exposure or exposed or number exposed</a:t>
            </a:r>
          </a:p>
          <a:p>
            <a:pPr>
              <a:buClr>
                <a:srgbClr val="0093D0"/>
              </a:buClr>
            </a:pPr>
            <a:r>
              <a:rPr dirty="0">
                <a:solidFill>
                  <a:srgbClr val="052049"/>
                </a:solidFill>
                <a:latin typeface="Arial"/>
              </a:rPr>
              <a:t>E: unexposed or number unexposed</a:t>
            </a:r>
            <a:endParaRPr lang="en-US" dirty="0">
              <a:solidFill>
                <a:srgbClr val="052049"/>
              </a:solidFill>
              <a:latin typeface="Arial"/>
            </a:endParaRPr>
          </a:p>
          <a:p>
            <a:pPr>
              <a:buClr>
                <a:srgbClr val="0093D0"/>
              </a:buClr>
            </a:pPr>
            <a:r>
              <a:rPr lang="en-US" dirty="0">
                <a:solidFill>
                  <a:srgbClr val="052049"/>
                </a:solidFill>
                <a:latin typeface="Arial"/>
              </a:rPr>
              <a:t>EM – effect modification</a:t>
            </a:r>
            <a:endParaRPr dirty="0">
              <a:solidFill>
                <a:srgbClr val="052049"/>
              </a:solidFill>
              <a:latin typeface="Arial"/>
            </a:endParaRPr>
          </a:p>
          <a:p>
            <a:pPr>
              <a:buClr>
                <a:srgbClr val="0093D0"/>
              </a:buClr>
            </a:pPr>
            <a:r>
              <a:rPr dirty="0">
                <a:solidFill>
                  <a:srgbClr val="052049"/>
                </a:solidFill>
                <a:latin typeface="Arial"/>
              </a:rPr>
              <a:t>D: number with disease</a:t>
            </a:r>
          </a:p>
          <a:p>
            <a:pPr>
              <a:buClr>
                <a:srgbClr val="0093D0"/>
              </a:buClr>
            </a:pPr>
            <a:r>
              <a:rPr dirty="0">
                <a:solidFill>
                  <a:srgbClr val="052049"/>
                </a:solidFill>
                <a:latin typeface="Arial"/>
              </a:rPr>
              <a:t>D: those without disease</a:t>
            </a:r>
          </a:p>
          <a:p>
            <a:pPr>
              <a:buClr>
                <a:srgbClr val="0093D0"/>
              </a:buClr>
            </a:pPr>
            <a:r>
              <a:rPr dirty="0" err="1">
                <a:solidFill>
                  <a:srgbClr val="052049"/>
                </a:solidFill>
                <a:latin typeface="Arial"/>
              </a:rPr>
              <a:t>Dbx</a:t>
            </a:r>
            <a:r>
              <a:rPr dirty="0">
                <a:solidFill>
                  <a:srgbClr val="052049"/>
                </a:solidFill>
                <a:latin typeface="Arial"/>
              </a:rPr>
              <a:t>: Diabetes</a:t>
            </a:r>
          </a:p>
          <a:p>
            <a:pPr>
              <a:buClr>
                <a:srgbClr val="0093D0"/>
              </a:buClr>
            </a:pPr>
            <a:r>
              <a:rPr dirty="0">
                <a:solidFill>
                  <a:srgbClr val="052049"/>
                </a:solidFill>
                <a:latin typeface="Arial"/>
              </a:rPr>
              <a:t>Dx: diagnosis</a:t>
            </a:r>
          </a:p>
          <a:p>
            <a:pPr>
              <a:buClr>
                <a:srgbClr val="0093D0"/>
              </a:buClr>
            </a:pPr>
            <a:endParaRPr dirty="0">
              <a:solidFill>
                <a:srgbClr val="052049"/>
              </a:solidFill>
              <a:latin typeface="Arial"/>
            </a:endParaRPr>
          </a:p>
        </p:txBody>
      </p:sp>
    </p:spTree>
    <p:extLst>
      <p:ext uri="{BB962C8B-B14F-4D97-AF65-F5344CB8AC3E}">
        <p14:creationId xmlns:p14="http://schemas.microsoft.com/office/powerpoint/2010/main" val="115385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33</a:t>
            </a:fld>
            <a:endParaRPr lang="en-US" altLang="en-US">
              <a:solidFill>
                <a:srgbClr val="052049"/>
              </a:solidFill>
            </a:endParaRPr>
          </a:p>
        </p:txBody>
      </p:sp>
      <p:sp>
        <p:nvSpPr>
          <p:cNvPr id="2" name="Title 1"/>
          <p:cNvSpPr>
            <a:spLocks noGrp="1"/>
          </p:cNvSpPr>
          <p:nvPr>
            <p:ph type="title"/>
          </p:nvPr>
        </p:nvSpPr>
        <p:spPr/>
        <p:txBody>
          <a:bodyPr/>
          <a:lstStyle/>
          <a:p>
            <a:r>
              <a:rPr lang="en-US" dirty="0"/>
              <a:t>Appendix:</a:t>
            </a:r>
            <a:br>
              <a:rPr lang="en-US" dirty="0"/>
            </a:br>
            <a:r>
              <a:rPr lang="en-US" dirty="0"/>
              <a:t>Life of a Research Study</a:t>
            </a:r>
          </a:p>
        </p:txBody>
      </p:sp>
    </p:spTree>
    <p:extLst>
      <p:ext uri="{BB962C8B-B14F-4D97-AF65-F5344CB8AC3E}">
        <p14:creationId xmlns:p14="http://schemas.microsoft.com/office/powerpoint/2010/main" val="16834603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0"/>
            <a:ext cx="8173580" cy="611449"/>
          </a:xfrm>
        </p:spPr>
        <p:txBody>
          <a:bodyPr/>
          <a:lstStyle/>
          <a:p>
            <a:r>
              <a:rPr lang="en-US" dirty="0"/>
              <a:t>Scientific Process</a:t>
            </a:r>
          </a:p>
        </p:txBody>
      </p:sp>
      <p:sp>
        <p:nvSpPr>
          <p:cNvPr id="3" name="Content Placeholder 2"/>
          <p:cNvSpPr>
            <a:spLocks noGrp="1"/>
          </p:cNvSpPr>
          <p:nvPr>
            <p:ph idx="1"/>
          </p:nvPr>
        </p:nvSpPr>
        <p:spPr>
          <a:xfrm>
            <a:off x="326572" y="881738"/>
            <a:ext cx="8597351" cy="4865913"/>
          </a:xfrm>
        </p:spPr>
        <p:txBody>
          <a:bodyPr/>
          <a:lstStyle/>
          <a:p>
            <a:r>
              <a:rPr lang="en-US" sz="1800" dirty="0"/>
              <a:t>Figure out what you are really interested in or what you will at least enjoy working on for a while</a:t>
            </a:r>
          </a:p>
          <a:p>
            <a:r>
              <a:rPr lang="en-US" sz="1800" dirty="0"/>
              <a:t>Develop Research Question &amp; Hypothesis</a:t>
            </a:r>
          </a:p>
          <a:p>
            <a:r>
              <a:rPr lang="en-US" sz="1800" dirty="0"/>
              <a:t>Identify &amp; Select Team and Expertise Needed</a:t>
            </a:r>
          </a:p>
          <a:p>
            <a:r>
              <a:rPr lang="en-US" sz="1800" dirty="0"/>
              <a:t>Identify Funding Mechanisms</a:t>
            </a:r>
          </a:p>
          <a:p>
            <a:r>
              <a:rPr lang="en-US" sz="1800" dirty="0"/>
              <a:t>Design your Study &amp; Make Analysis Plan</a:t>
            </a:r>
          </a:p>
          <a:p>
            <a:r>
              <a:rPr lang="en-US" sz="1800" dirty="0"/>
              <a:t>Write Proposal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Conferences, Journals, Press,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34</a:t>
            </a:fld>
            <a:endParaRPr lang="en-US" altLang="en-US">
              <a:solidFill>
                <a:srgbClr val="052049"/>
              </a:solidFill>
            </a:endParaRPr>
          </a:p>
        </p:txBody>
      </p:sp>
    </p:spTree>
    <p:extLst>
      <p:ext uri="{BB962C8B-B14F-4D97-AF65-F5344CB8AC3E}">
        <p14:creationId xmlns:p14="http://schemas.microsoft.com/office/powerpoint/2010/main" val="39925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linds(horizontal)">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0"/>
            <a:ext cx="8173580" cy="611449"/>
          </a:xfrm>
        </p:spPr>
        <p:txBody>
          <a:bodyPr/>
          <a:lstStyle/>
          <a:p>
            <a:r>
              <a:rPr lang="en-US" dirty="0"/>
              <a:t>Scientific Process</a:t>
            </a:r>
          </a:p>
        </p:txBody>
      </p:sp>
      <p:sp>
        <p:nvSpPr>
          <p:cNvPr id="3" name="Content Placeholder 2"/>
          <p:cNvSpPr>
            <a:spLocks noGrp="1"/>
          </p:cNvSpPr>
          <p:nvPr>
            <p:ph idx="1"/>
          </p:nvPr>
        </p:nvSpPr>
        <p:spPr>
          <a:xfrm>
            <a:off x="326572" y="881739"/>
            <a:ext cx="8443355" cy="4964880"/>
          </a:xfrm>
        </p:spPr>
        <p:txBody>
          <a:bodyPr/>
          <a:lstStyle/>
          <a:p>
            <a:r>
              <a:rPr lang="en-US" sz="1800" dirty="0"/>
              <a:t>Figure out what you are really interested in or what you will at least enjoy working on for a while</a:t>
            </a:r>
          </a:p>
          <a:p>
            <a:r>
              <a:rPr lang="en-US" sz="1800" dirty="0">
                <a:solidFill>
                  <a:schemeClr val="accent3"/>
                </a:solidFill>
              </a:rPr>
              <a:t>Develop Research Question &amp; Hypothesis</a:t>
            </a:r>
          </a:p>
          <a:p>
            <a:r>
              <a:rPr lang="en-US" sz="1800" dirty="0"/>
              <a:t>Identify &amp; Select Team and Expertise Needed</a:t>
            </a:r>
          </a:p>
          <a:p>
            <a:r>
              <a:rPr lang="en-US" sz="1800" dirty="0">
                <a:solidFill>
                  <a:schemeClr val="accent3"/>
                </a:solidFill>
              </a:rPr>
              <a:t>Identify Funding Mechanisms</a:t>
            </a:r>
          </a:p>
          <a:p>
            <a:r>
              <a:rPr lang="en-US" sz="1800" dirty="0">
                <a:solidFill>
                  <a:schemeClr val="accent3"/>
                </a:solidFill>
              </a:rPr>
              <a:t>Design your Study &amp; Make Analysis Plan</a:t>
            </a:r>
          </a:p>
          <a:p>
            <a:r>
              <a:rPr lang="en-US" sz="1800" dirty="0">
                <a:solidFill>
                  <a:schemeClr val="accent3"/>
                </a:solidFill>
              </a:rPr>
              <a:t>Write Proposal</a:t>
            </a:r>
            <a:r>
              <a:rPr lang="en-US" sz="1800" dirty="0"/>
              <a:t>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a:t>
            </a:r>
            <a:r>
              <a:rPr lang="en-US" sz="1800" dirty="0">
                <a:solidFill>
                  <a:schemeClr val="accent3"/>
                </a:solidFill>
              </a:rPr>
              <a:t>Conferences, Journals, Press,</a:t>
            </a:r>
            <a:r>
              <a:rPr lang="en-US" sz="1800" dirty="0"/>
              <a:t>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35</a:t>
            </a:fld>
            <a:endParaRPr lang="en-US" altLang="en-US">
              <a:solidFill>
                <a:srgbClr val="052049"/>
              </a:solidFill>
            </a:endParaRPr>
          </a:p>
        </p:txBody>
      </p:sp>
    </p:spTree>
    <p:extLst>
      <p:ext uri="{BB962C8B-B14F-4D97-AF65-F5344CB8AC3E}">
        <p14:creationId xmlns:p14="http://schemas.microsoft.com/office/powerpoint/2010/main" val="3770410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79376-775F-CE45-A2CD-FBF6677DAD11}"/>
              </a:ext>
            </a:extLst>
          </p:cNvPr>
          <p:cNvSpPr>
            <a:spLocks noGrp="1"/>
          </p:cNvSpPr>
          <p:nvPr>
            <p:ph type="sldNum" sz="quarter" idx="12"/>
          </p:nvPr>
        </p:nvSpPr>
        <p:spPr/>
        <p:txBody>
          <a:bodyPr/>
          <a:lstStyle/>
          <a:p>
            <a:fld id="{7BCC8D0D-EAEC-449D-9161-023DFF90F2E2}" type="slidenum">
              <a:rPr lang="en-US" smtClean="0">
                <a:solidFill>
                  <a:srgbClr val="052049"/>
                </a:solidFill>
              </a:rPr>
              <a:pPr/>
              <a:t>36</a:t>
            </a:fld>
            <a:endParaRPr lang="en-US" dirty="0">
              <a:solidFill>
                <a:srgbClr val="052049"/>
              </a:solidFill>
            </a:endParaRPr>
          </a:p>
        </p:txBody>
      </p:sp>
      <p:sp>
        <p:nvSpPr>
          <p:cNvPr id="3" name="Title 2">
            <a:extLst>
              <a:ext uri="{FF2B5EF4-FFF2-40B4-BE49-F238E27FC236}">
                <a16:creationId xmlns:a16="http://schemas.microsoft.com/office/drawing/2014/main" id="{7F914964-D7BB-0448-B263-38DA25A161B6}"/>
              </a:ext>
            </a:extLst>
          </p:cNvPr>
          <p:cNvSpPr>
            <a:spLocks noGrp="1"/>
          </p:cNvSpPr>
          <p:nvPr>
            <p:ph type="title"/>
          </p:nvPr>
        </p:nvSpPr>
        <p:spPr/>
        <p:txBody>
          <a:bodyPr/>
          <a:lstStyle/>
          <a:p>
            <a:r>
              <a:rPr lang="en-US" dirty="0"/>
              <a:t>Appendix:</a:t>
            </a:r>
            <a:br>
              <a:rPr lang="en-US" dirty="0"/>
            </a:br>
            <a:r>
              <a:rPr lang="en-US" dirty="0"/>
              <a:t>Tips for Reading &amp; Critiquing Scientific Papers</a:t>
            </a:r>
          </a:p>
        </p:txBody>
      </p:sp>
    </p:spTree>
    <p:extLst>
      <p:ext uri="{BB962C8B-B14F-4D97-AF65-F5344CB8AC3E}">
        <p14:creationId xmlns:p14="http://schemas.microsoft.com/office/powerpoint/2010/main" val="50336448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reviewing &amp; </a:t>
            </a:r>
            <a:r>
              <a:rPr lang="en-US" dirty="0">
                <a:solidFill>
                  <a:schemeClr val="accent3"/>
                </a:solidFill>
              </a:rPr>
              <a:t>writing</a:t>
            </a:r>
            <a:r>
              <a:rPr lang="en-US" dirty="0"/>
              <a:t> a scientific manuscript</a:t>
            </a:r>
          </a:p>
        </p:txBody>
      </p:sp>
      <p:sp>
        <p:nvSpPr>
          <p:cNvPr id="348163" name="Rectangle 3"/>
          <p:cNvSpPr>
            <a:spLocks noGrp="1" noChangeArrowheads="1"/>
          </p:cNvSpPr>
          <p:nvPr>
            <p:ph sz="half" idx="1"/>
          </p:nvPr>
        </p:nvSpPr>
        <p:spPr>
          <a:xfrm>
            <a:off x="892970" y="1946674"/>
            <a:ext cx="2601344" cy="4018359"/>
          </a:xfrm>
        </p:spPr>
        <p:txBody>
          <a:bodyPr/>
          <a:lstStyle/>
          <a:p>
            <a:r>
              <a:rPr lang="en-US" altLang="en-US" sz="1800" dirty="0"/>
              <a:t>Title</a:t>
            </a:r>
          </a:p>
          <a:p>
            <a:r>
              <a:rPr lang="en-US" altLang="en-US" sz="1800" dirty="0"/>
              <a:t>Abstract</a:t>
            </a:r>
          </a:p>
          <a:p>
            <a:r>
              <a:rPr lang="en-US" altLang="en-US" sz="1800" dirty="0"/>
              <a:t>Introduction</a:t>
            </a:r>
          </a:p>
          <a:p>
            <a:r>
              <a:rPr lang="en-US" altLang="en-US" sz="1800" dirty="0"/>
              <a:t>Methods</a:t>
            </a:r>
          </a:p>
          <a:p>
            <a:r>
              <a:rPr lang="en-US" altLang="en-US" sz="1800" dirty="0"/>
              <a:t>Results	</a:t>
            </a:r>
          </a:p>
          <a:p>
            <a:pPr lvl="1"/>
            <a:r>
              <a:rPr lang="en-US" altLang="en-US" sz="1600" dirty="0"/>
              <a:t>Tables</a:t>
            </a:r>
          </a:p>
          <a:p>
            <a:pPr lvl="1"/>
            <a:r>
              <a:rPr lang="en-US" altLang="en-US" sz="1600" dirty="0"/>
              <a:t>Figures		</a:t>
            </a:r>
          </a:p>
          <a:p>
            <a:r>
              <a:rPr lang="en-US" altLang="en-US" sz="1800" dirty="0"/>
              <a:t>Discussion</a:t>
            </a:r>
          </a:p>
          <a:p>
            <a:r>
              <a:rPr lang="en-US" altLang="en-US" sz="1800" dirty="0"/>
              <a:t>References</a:t>
            </a:r>
          </a:p>
          <a:p>
            <a:r>
              <a:rPr lang="en-US" altLang="en-US" sz="1800" dirty="0"/>
              <a:t>Acknowledgements</a:t>
            </a:r>
          </a:p>
        </p:txBody>
      </p:sp>
      <p:sp>
        <p:nvSpPr>
          <p:cNvPr id="15" name="Content Placeholder 1"/>
          <p:cNvSpPr txBox="1">
            <a:spLocks/>
          </p:cNvSpPr>
          <p:nvPr/>
        </p:nvSpPr>
        <p:spPr bwMode="auto">
          <a:xfrm>
            <a:off x="3272919" y="1946673"/>
            <a:ext cx="5587253" cy="4018359"/>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Font typeface="Gill Sans" pitchFamily="-1" charset="0"/>
              <a:buNone/>
            </a:pPr>
            <a:r>
              <a:rPr lang="en-US" altLang="en-US" sz="1800" b="1" kern="0" dirty="0">
                <a:latin typeface="Arial"/>
              </a:rPr>
              <a:t>Author overall recommendations:</a:t>
            </a:r>
          </a:p>
          <a:p>
            <a:pPr marL="400985" lvl="1" defTabSz="685800">
              <a:spcBef>
                <a:spcPts val="450"/>
              </a:spcBef>
              <a:buClr>
                <a:srgbClr val="0093D0"/>
              </a:buClr>
            </a:pPr>
            <a:r>
              <a:rPr lang="en-US" altLang="en-US" sz="1500" kern="0" dirty="0">
                <a:latin typeface="Arial"/>
              </a:rPr>
              <a:t>Ask meaningful,</a:t>
            </a:r>
            <a:r>
              <a:rPr lang="en-US" altLang="en-US" sz="1500" dirty="0">
                <a:latin typeface="Arial"/>
              </a:rPr>
              <a:t> interesting and focused questions (i.e., for which both positive or negative result would be of interest)</a:t>
            </a:r>
          </a:p>
          <a:p>
            <a:pPr marL="400985" lvl="1" defTabSz="685800">
              <a:spcBef>
                <a:spcPts val="450"/>
              </a:spcBef>
              <a:buClr>
                <a:srgbClr val="0093D0"/>
              </a:buClr>
            </a:pPr>
            <a:r>
              <a:rPr lang="en-US" altLang="en-US" sz="1500" kern="0" dirty="0">
                <a:latin typeface="Arial"/>
              </a:rPr>
              <a:t>Plan a structure for the manuscript</a:t>
            </a:r>
          </a:p>
          <a:p>
            <a:pPr marL="400985" lvl="1" defTabSz="914400">
              <a:spcBef>
                <a:spcPts val="450"/>
              </a:spcBef>
              <a:buClr>
                <a:srgbClr val="0093D0"/>
              </a:buClr>
            </a:pPr>
            <a:r>
              <a:rPr lang="en-US" altLang="en-US" sz="1500" dirty="0">
                <a:solidFill>
                  <a:srgbClr val="052049"/>
                </a:solidFill>
                <a:latin typeface="Arial"/>
              </a:rPr>
              <a:t>Writing</a:t>
            </a:r>
            <a:r>
              <a:rPr lang="es-ES_tradnl" altLang="en-US" sz="1500" dirty="0">
                <a:solidFill>
                  <a:srgbClr val="052049"/>
                </a:solidFill>
                <a:latin typeface="Arial"/>
              </a:rPr>
              <a:t> </a:t>
            </a:r>
            <a:r>
              <a:rPr lang="en-US" altLang="en-US" sz="1500" dirty="0">
                <a:solidFill>
                  <a:srgbClr val="052049"/>
                </a:solidFill>
                <a:latin typeface="Arial"/>
              </a:rPr>
              <a:t>order</a:t>
            </a:r>
            <a:r>
              <a:rPr lang="es-ES_tradnl" altLang="en-US" sz="1500" dirty="0">
                <a:solidFill>
                  <a:srgbClr val="052049"/>
                </a:solidFill>
                <a:latin typeface="Arial"/>
              </a:rPr>
              <a:t>:</a:t>
            </a:r>
            <a:r>
              <a:rPr lang="en-US" altLang="en-US" sz="1500" dirty="0">
                <a:latin typeface="Arial"/>
              </a:rPr>
              <a:t> Introduction, Methods, Tables/figures, text of Results, Conclusions, Abstract</a:t>
            </a:r>
          </a:p>
          <a:p>
            <a:pPr marL="400985" lvl="1" defTabSz="914400">
              <a:spcBef>
                <a:spcPts val="450"/>
              </a:spcBef>
              <a:buClr>
                <a:srgbClr val="0093D0"/>
              </a:buClr>
            </a:pPr>
            <a:r>
              <a:rPr lang="en-US" altLang="en-US" sz="1500" dirty="0">
                <a:latin typeface="Arial"/>
              </a:rPr>
              <a:t>Good first sentence (hook reader), good last sentence (paunch line), and good figure</a:t>
            </a:r>
          </a:p>
          <a:p>
            <a:pPr marL="400985" lvl="1" defTabSz="914400">
              <a:spcBef>
                <a:spcPts val="450"/>
              </a:spcBef>
              <a:buClr>
                <a:srgbClr val="0093D0"/>
              </a:buClr>
            </a:pPr>
            <a:r>
              <a:rPr lang="en-US" altLang="en-US" sz="1500" dirty="0">
                <a:latin typeface="Arial"/>
              </a:rPr>
              <a:t>One thought per sentence. Related thoughts in paragraphs</a:t>
            </a:r>
          </a:p>
          <a:p>
            <a:pPr marL="400985" lvl="1" defTabSz="914400">
              <a:spcBef>
                <a:spcPts val="450"/>
              </a:spcBef>
              <a:buClr>
                <a:srgbClr val="0093D0"/>
              </a:buClr>
            </a:pPr>
            <a:r>
              <a:rPr lang="en-US" altLang="en-US" sz="1500" dirty="0">
                <a:latin typeface="Arial"/>
              </a:rPr>
              <a:t>No rambling, no unnecessary words. Active voice</a:t>
            </a:r>
          </a:p>
          <a:p>
            <a:pPr marL="400985" lvl="1" defTabSz="914400">
              <a:spcBef>
                <a:spcPts val="450"/>
              </a:spcBef>
              <a:buClr>
                <a:srgbClr val="0093D0"/>
              </a:buClr>
            </a:pPr>
            <a:r>
              <a:rPr lang="en-US" altLang="en-US" sz="1500" dirty="0">
                <a:latin typeface="Arial"/>
              </a:rPr>
              <a:t>Logic: the methods should follow from the hypothesis, the results from the methods and the conclusions from the results</a:t>
            </a:r>
          </a:p>
        </p:txBody>
      </p:sp>
    </p:spTree>
    <p:extLst>
      <p:ext uri="{BB962C8B-B14F-4D97-AF65-F5344CB8AC3E}">
        <p14:creationId xmlns:p14="http://schemas.microsoft.com/office/powerpoint/2010/main" val="3124843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a:t>
            </a:r>
            <a:r>
              <a:rPr lang="en-US" dirty="0">
                <a:solidFill>
                  <a:schemeClr val="accent3"/>
                </a:solidFill>
              </a:rPr>
              <a:t>reviewing</a:t>
            </a:r>
            <a:r>
              <a:rPr lang="en-US" dirty="0"/>
              <a:t> &amp; writing a scientific manuscript</a:t>
            </a:r>
          </a:p>
        </p:txBody>
      </p:sp>
      <p:sp>
        <p:nvSpPr>
          <p:cNvPr id="14" name="Content Placeholder 1"/>
          <p:cNvSpPr>
            <a:spLocks noGrp="1"/>
          </p:cNvSpPr>
          <p:nvPr>
            <p:ph sz="half" idx="2"/>
          </p:nvPr>
        </p:nvSpPr>
        <p:spPr>
          <a:xfrm>
            <a:off x="3086100" y="1946674"/>
            <a:ext cx="5878286" cy="4176540"/>
          </a:xfrm>
        </p:spPr>
        <p:txBody>
          <a:bodyPr/>
          <a:lstStyle/>
          <a:p>
            <a:pPr marL="0" indent="0">
              <a:buNone/>
            </a:pPr>
            <a:r>
              <a:rPr lang="en-US" altLang="en-US" sz="1800" b="1" dirty="0"/>
              <a:t>Editor</a:t>
            </a:r>
            <a:r>
              <a:rPr lang="en-US" altLang="en-US" sz="1800" dirty="0"/>
              <a:t> (decision maker) and </a:t>
            </a:r>
            <a:r>
              <a:rPr lang="en-US" altLang="en-US" sz="1800" b="1" dirty="0"/>
              <a:t>Reviewers</a:t>
            </a:r>
            <a:r>
              <a:rPr lang="en-US" altLang="en-US" sz="1800" dirty="0"/>
              <a:t> look for:</a:t>
            </a:r>
          </a:p>
          <a:p>
            <a:r>
              <a:rPr lang="en-US" altLang="en-US" sz="1800" dirty="0"/>
              <a:t>Is the article novel, relevant, informative, valid and ethical ?</a:t>
            </a:r>
          </a:p>
          <a:p>
            <a:r>
              <a:rPr lang="en-US" altLang="en-US" sz="1800" dirty="0"/>
              <a:t>Would it affect practice or the way we understand a disease?</a:t>
            </a:r>
          </a:p>
          <a:p>
            <a:r>
              <a:rPr lang="en-US" altLang="en-US" sz="1800" dirty="0"/>
              <a:t>Is it the first paper, the best paper to date, or the last word on something ?</a:t>
            </a:r>
          </a:p>
          <a:p>
            <a:r>
              <a:rPr lang="en-US" altLang="en-US" sz="1800" dirty="0"/>
              <a:t>Is it well organized and well written?</a:t>
            </a:r>
          </a:p>
          <a:p>
            <a:r>
              <a:rPr lang="en-US" altLang="en-US" sz="1800" dirty="0"/>
              <a:t>Would the readers of this specific journal be interested?</a:t>
            </a:r>
          </a:p>
          <a:p>
            <a:r>
              <a:rPr lang="en-US" altLang="en-US" sz="1800" dirty="0"/>
              <a:t>Is it going to have a high impact and help my impact factor…</a:t>
            </a:r>
          </a:p>
          <a:p>
            <a:endParaRPr lang="en-US" altLang="en-US" sz="1800" dirty="0"/>
          </a:p>
          <a:p>
            <a:pPr lvl="3"/>
            <a:endParaRPr lang="en-US" altLang="en-US" sz="1050" dirty="0"/>
          </a:p>
        </p:txBody>
      </p:sp>
      <p:sp>
        <p:nvSpPr>
          <p:cNvPr id="5" name="Content Placeholder 4"/>
          <p:cNvSpPr>
            <a:spLocks noGrp="1"/>
          </p:cNvSpPr>
          <p:nvPr>
            <p:ph sz="half" idx="1"/>
          </p:nvPr>
        </p:nvSpPr>
        <p:spPr>
          <a:xfrm>
            <a:off x="453586" y="1946674"/>
            <a:ext cx="2632514" cy="4018359"/>
          </a:xfrm>
        </p:spPr>
        <p:txBody>
          <a:bodyPr/>
          <a:lstStyle/>
          <a:p>
            <a:pPr fontAlgn="auto"/>
            <a:r>
              <a:rPr lang="en-US" altLang="en-US" sz="1800" dirty="0"/>
              <a:t>Title</a:t>
            </a:r>
          </a:p>
          <a:p>
            <a:pPr fontAlgn="auto"/>
            <a:r>
              <a:rPr lang="en-US" altLang="en-US" sz="1800" dirty="0"/>
              <a:t>Abstract</a:t>
            </a:r>
          </a:p>
          <a:p>
            <a:pPr fontAlgn="auto"/>
            <a:r>
              <a:rPr lang="en-US" altLang="en-US" sz="1800" dirty="0"/>
              <a:t>Introduction</a:t>
            </a:r>
          </a:p>
          <a:p>
            <a:pPr fontAlgn="auto"/>
            <a:r>
              <a:rPr lang="en-US" altLang="en-US" sz="1800" dirty="0"/>
              <a:t>Methods</a:t>
            </a:r>
          </a:p>
          <a:p>
            <a:pPr fontAlgn="auto"/>
            <a:r>
              <a:rPr lang="en-US" altLang="en-US" sz="1800" dirty="0"/>
              <a:t>Results	</a:t>
            </a:r>
          </a:p>
          <a:p>
            <a:pPr lvl="1" fontAlgn="auto"/>
            <a:r>
              <a:rPr lang="en-US" altLang="en-US" sz="1600" dirty="0"/>
              <a:t>Tables</a:t>
            </a:r>
          </a:p>
          <a:p>
            <a:pPr lvl="1" fontAlgn="auto"/>
            <a:r>
              <a:rPr lang="en-US" altLang="en-US" sz="1600" dirty="0"/>
              <a:t>Figures		</a:t>
            </a:r>
          </a:p>
          <a:p>
            <a:pPr fontAlgn="auto"/>
            <a:r>
              <a:rPr lang="en-US" altLang="en-US" sz="1800" dirty="0"/>
              <a:t>Discussion</a:t>
            </a:r>
          </a:p>
          <a:p>
            <a:pPr fontAlgn="auto"/>
            <a:r>
              <a:rPr lang="en-US" altLang="en-US" sz="1800" dirty="0"/>
              <a:t>References</a:t>
            </a:r>
          </a:p>
          <a:p>
            <a:pPr fontAlgn="auto"/>
            <a:r>
              <a:rPr lang="en-US" altLang="en-US" sz="1800" dirty="0"/>
              <a:t>Acknowledgements</a:t>
            </a:r>
          </a:p>
          <a:p>
            <a:endParaRPr lang="en-US" dirty="0"/>
          </a:p>
        </p:txBody>
      </p:sp>
    </p:spTree>
    <p:extLst>
      <p:ext uri="{BB962C8B-B14F-4D97-AF65-F5344CB8AC3E}">
        <p14:creationId xmlns:p14="http://schemas.microsoft.com/office/powerpoint/2010/main" val="3778871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 calcmode="lin" valueType="num">
                                      <p:cBhvr additive="base">
                                        <p:cTn id="3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62814" y="1575788"/>
            <a:ext cx="4686929" cy="3704154"/>
          </a:xfrm>
        </p:spPr>
        <p:txBody>
          <a:bodyPr/>
          <a:lstStyle/>
          <a:p>
            <a:r>
              <a:rPr lang="en-US" altLang="en-US">
                <a:solidFill>
                  <a:schemeClr val="bg1">
                    <a:lumMod val="50000"/>
                  </a:schemeClr>
                </a:solidFill>
              </a:rPr>
              <a:t>Title</a:t>
            </a:r>
          </a:p>
          <a:p>
            <a:r>
              <a:rPr lang="en-US" altLang="en-US" dirty="0">
                <a:solidFill>
                  <a:schemeClr val="bg1">
                    <a:lumMod val="50000"/>
                  </a:schemeClr>
                </a:solidFill>
              </a:rPr>
              <a:t>Abstract</a:t>
            </a:r>
          </a:p>
          <a:p>
            <a:r>
              <a:rPr lang="en-US" altLang="en-US" sz="1800" dirty="0"/>
              <a:t>Introduction</a:t>
            </a:r>
          </a:p>
          <a:p>
            <a:pPr lvl="1"/>
            <a:r>
              <a:rPr lang="en-US" altLang="en-US" sz="1800" dirty="0"/>
              <a:t>Background (justification)</a:t>
            </a:r>
          </a:p>
          <a:p>
            <a:pPr lvl="2"/>
            <a:r>
              <a:rPr lang="en-US" altLang="en-US" sz="1500" dirty="0"/>
              <a:t>Problem</a:t>
            </a:r>
          </a:p>
          <a:p>
            <a:pPr lvl="2"/>
            <a:r>
              <a:rPr lang="en-US" altLang="en-US" sz="1500" dirty="0"/>
              <a:t>Need to fill gap</a:t>
            </a:r>
          </a:p>
          <a:p>
            <a:pPr lvl="2"/>
            <a:r>
              <a:rPr lang="en-US" altLang="en-US" sz="1500" dirty="0"/>
              <a:t>Solution</a:t>
            </a:r>
          </a:p>
          <a:p>
            <a:pPr lvl="1"/>
            <a:r>
              <a:rPr lang="en-US" altLang="en-US" sz="1800" dirty="0"/>
              <a:t>Research question-hypothesis</a:t>
            </a:r>
          </a:p>
          <a:p>
            <a:pPr lvl="1"/>
            <a:r>
              <a:rPr lang="en-US" altLang="en-US" sz="1800" dirty="0"/>
              <a:t>Objectives</a:t>
            </a:r>
          </a:p>
          <a:p>
            <a:r>
              <a:rPr lang="en-US" altLang="en-US" dirty="0">
                <a:solidFill>
                  <a:schemeClr val="bg1">
                    <a:lumMod val="50000"/>
                  </a:schemeClr>
                </a:solidFill>
              </a:rPr>
              <a:t>Methods</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498042" y="1575788"/>
            <a:ext cx="4427444" cy="1569127"/>
          </a:xfrm>
        </p:spPr>
        <p:txBody>
          <a:bodyPr/>
          <a:lstStyle/>
          <a:p>
            <a:pPr marL="140637" indent="0">
              <a:buNone/>
            </a:pPr>
            <a:r>
              <a:rPr lang="en-US" altLang="en-US" b="1" dirty="0"/>
              <a:t>READER</a:t>
            </a:r>
          </a:p>
          <a:p>
            <a:r>
              <a:rPr lang="en-US" altLang="en-US" dirty="0"/>
              <a:t>What was the justification for the study?</a:t>
            </a:r>
          </a:p>
          <a:p>
            <a:r>
              <a:rPr lang="en-US" altLang="en-US" dirty="0"/>
              <a:t>Which were the main objectives?</a:t>
            </a:r>
          </a:p>
          <a:p>
            <a:r>
              <a:rPr lang="en-US" altLang="en-US" dirty="0"/>
              <a:t>Does the significance of the problem justify the study? Can this study answer the question?</a:t>
            </a:r>
          </a:p>
          <a:p>
            <a:endParaRPr lang="en-US" altLang="en-US" dirty="0"/>
          </a:p>
          <a:p>
            <a:endParaRPr lang="en-US" altLang="en-US" dirty="0"/>
          </a:p>
        </p:txBody>
      </p:sp>
      <p:sp>
        <p:nvSpPr>
          <p:cNvPr id="11" name="Title 1"/>
          <p:cNvSpPr>
            <a:spLocks noGrp="1"/>
          </p:cNvSpPr>
          <p:nvPr>
            <p:ph type="title"/>
          </p:nvPr>
        </p:nvSpPr>
        <p:spPr>
          <a:xfrm>
            <a:off x="462814" y="450285"/>
            <a:ext cx="8304609" cy="611072"/>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bwMode="auto">
          <a:xfrm>
            <a:off x="4498042" y="3478597"/>
            <a:ext cx="4430807" cy="2150715"/>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Font typeface="Gill Sans" pitchFamily="-1" charset="0"/>
              <a:buNone/>
            </a:pPr>
            <a:r>
              <a:rPr lang="en-US" altLang="en-US" sz="1500" b="1" kern="0" dirty="0">
                <a:latin typeface="Arial"/>
              </a:rPr>
              <a:t>AUTHOR recommendations</a:t>
            </a:r>
          </a:p>
          <a:p>
            <a:pPr defTabSz="685800">
              <a:spcBef>
                <a:spcPts val="450"/>
              </a:spcBef>
              <a:buClr>
                <a:srgbClr val="0093D0"/>
              </a:buClr>
            </a:pPr>
            <a:r>
              <a:rPr lang="en-US" altLang="en-US" sz="1500" kern="0" dirty="0">
                <a:latin typeface="Arial"/>
              </a:rPr>
              <a:t>Summarize key background information that makes the study significant</a:t>
            </a:r>
          </a:p>
          <a:p>
            <a:pPr defTabSz="685800">
              <a:spcBef>
                <a:spcPts val="450"/>
              </a:spcBef>
              <a:buClr>
                <a:srgbClr val="0093D0"/>
              </a:buClr>
            </a:pPr>
            <a:r>
              <a:rPr lang="en-US" altLang="en-US" sz="1500" kern="0" dirty="0">
                <a:latin typeface="Arial"/>
              </a:rPr>
              <a:t>Make clear the hypothesis you are studying and why is it relevant </a:t>
            </a:r>
          </a:p>
          <a:p>
            <a:pPr defTabSz="685800">
              <a:spcBef>
                <a:spcPts val="450"/>
              </a:spcBef>
              <a:buClr>
                <a:srgbClr val="0093D0"/>
              </a:buClr>
            </a:pPr>
            <a:r>
              <a:rPr lang="en-US" altLang="en-US" sz="1500" kern="0" dirty="0">
                <a:latin typeface="Arial"/>
              </a:rPr>
              <a:t>State your study aims</a:t>
            </a:r>
          </a:p>
          <a:p>
            <a:pPr defTabSz="685800">
              <a:spcBef>
                <a:spcPts val="450"/>
              </a:spcBef>
              <a:buClr>
                <a:srgbClr val="0093D0"/>
              </a:buClr>
            </a:pPr>
            <a:r>
              <a:rPr lang="en-US" altLang="en-US" sz="1500" kern="0" dirty="0">
                <a:latin typeface="Arial"/>
              </a:rPr>
              <a:t>No need to provide extensive literature review (&lt;40 references)</a:t>
            </a:r>
          </a:p>
          <a:p>
            <a:pPr defTabSz="685800">
              <a:buClr>
                <a:srgbClr val="0093D0"/>
              </a:buClr>
            </a:pPr>
            <a:endParaRPr lang="en-US" altLang="en-US" sz="1500" kern="0" dirty="0">
              <a:latin typeface="Arial"/>
            </a:endParaRPr>
          </a:p>
          <a:p>
            <a:pPr defTabSz="685800">
              <a:buClr>
                <a:srgbClr val="0093D0"/>
              </a:buClr>
            </a:pPr>
            <a:endParaRPr lang="en-US" altLang="en-US" sz="1500" kern="0" dirty="0">
              <a:latin typeface="Arial"/>
            </a:endParaRPr>
          </a:p>
        </p:txBody>
      </p:sp>
    </p:spTree>
    <p:extLst>
      <p:ext uri="{BB962C8B-B14F-4D97-AF65-F5344CB8AC3E}">
        <p14:creationId xmlns:p14="http://schemas.microsoft.com/office/powerpoint/2010/main" val="3039519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C95-9F93-774F-A6D1-56804D75B310}"/>
              </a:ext>
            </a:extLst>
          </p:cNvPr>
          <p:cNvSpPr>
            <a:spLocks noGrp="1"/>
          </p:cNvSpPr>
          <p:nvPr>
            <p:ph type="title"/>
          </p:nvPr>
        </p:nvSpPr>
        <p:spPr/>
        <p:txBody>
          <a:bodyPr/>
          <a:lstStyle/>
          <a:p>
            <a:r>
              <a:rPr lang="en-US" dirty="0"/>
              <a:t>Hormone Replacement Therapy (HRT) &amp; CHD</a:t>
            </a:r>
          </a:p>
        </p:txBody>
      </p:sp>
      <p:sp>
        <p:nvSpPr>
          <p:cNvPr id="3" name="Content Placeholder 2">
            <a:extLst>
              <a:ext uri="{FF2B5EF4-FFF2-40B4-BE49-F238E27FC236}">
                <a16:creationId xmlns:a16="http://schemas.microsoft.com/office/drawing/2014/main" id="{D283A44E-F985-0D49-9518-CFF1BBD4F74B}"/>
              </a:ext>
            </a:extLst>
          </p:cNvPr>
          <p:cNvSpPr>
            <a:spLocks noGrp="1"/>
          </p:cNvSpPr>
          <p:nvPr>
            <p:ph idx="1"/>
          </p:nvPr>
        </p:nvSpPr>
        <p:spPr>
          <a:xfrm>
            <a:off x="459686" y="1497725"/>
            <a:ext cx="8137665" cy="4280226"/>
          </a:xfrm>
        </p:spPr>
        <p:txBody>
          <a:bodyPr/>
          <a:lstStyle/>
          <a:p>
            <a:r>
              <a:rPr lang="en-US" dirty="0"/>
              <a:t>HERS and WHI trials examined HRT and outcome of CHD</a:t>
            </a:r>
          </a:p>
          <a:p>
            <a:pPr lvl="1"/>
            <a:r>
              <a:rPr lang="en-US" dirty="0"/>
              <a:t>Heart and Estrogen/progestin Replacement Study (HERS)</a:t>
            </a:r>
          </a:p>
          <a:p>
            <a:pPr lvl="1"/>
            <a:r>
              <a:rPr lang="en-US" dirty="0"/>
              <a:t>Women’s Health Initiative (WHI)</a:t>
            </a:r>
          </a:p>
          <a:p>
            <a:r>
              <a:rPr lang="en-US" dirty="0"/>
              <a:t>HERS, secondary prevention (started 1993, published 1998)</a:t>
            </a:r>
          </a:p>
          <a:p>
            <a:r>
              <a:rPr lang="en-US" dirty="0"/>
              <a:t>WHI, primary prevention (started 1992, published 2003)</a:t>
            </a:r>
          </a:p>
          <a:p>
            <a:r>
              <a:rPr lang="en-US" dirty="0"/>
              <a:t>Women with a uterus: </a:t>
            </a:r>
          </a:p>
          <a:p>
            <a:pPr lvl="1"/>
            <a:r>
              <a:rPr lang="en-US" dirty="0"/>
              <a:t>0.625 mg conjugated estrogens +  2.5 mg medroxyprogesterone acetate daily vs. placebo</a:t>
            </a:r>
          </a:p>
          <a:p>
            <a:pPr lvl="1"/>
            <a:endParaRPr lang="en-US" dirty="0"/>
          </a:p>
        </p:txBody>
      </p:sp>
      <p:sp>
        <p:nvSpPr>
          <p:cNvPr id="4" name="Slide Number Placeholder 3">
            <a:extLst>
              <a:ext uri="{FF2B5EF4-FFF2-40B4-BE49-F238E27FC236}">
                <a16:creationId xmlns:a16="http://schemas.microsoft.com/office/drawing/2014/main" id="{4AB9EEED-D5FA-4045-B1A1-426EE6680657}"/>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a:t>
            </a:fld>
            <a:endParaRPr lang="en-US" altLang="en-US">
              <a:solidFill>
                <a:srgbClr val="052049"/>
              </a:solidFill>
            </a:endParaRPr>
          </a:p>
        </p:txBody>
      </p:sp>
    </p:spTree>
    <p:extLst>
      <p:ext uri="{BB962C8B-B14F-4D97-AF65-F5344CB8AC3E}">
        <p14:creationId xmlns:p14="http://schemas.microsoft.com/office/powerpoint/2010/main" val="3347610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46485" y="1074052"/>
            <a:ext cx="4686929" cy="3704154"/>
          </a:xfrm>
        </p:spPr>
        <p:txBody>
          <a:bodyPr/>
          <a:lstStyle/>
          <a:p>
            <a:r>
              <a:rPr lang="en-US" altLang="en-US" dirty="0">
                <a:solidFill>
                  <a:schemeClr val="bg1">
                    <a:lumMod val="50000"/>
                  </a:schemeClr>
                </a:solidFill>
              </a:rPr>
              <a:t>Title</a:t>
            </a:r>
          </a:p>
          <a:p>
            <a:r>
              <a:rPr lang="en-US" altLang="en-US" dirty="0">
                <a:solidFill>
                  <a:schemeClr val="bg1">
                    <a:lumMod val="50000"/>
                  </a:schemeClr>
                </a:solidFill>
              </a:rPr>
              <a:t>Abstract</a:t>
            </a:r>
          </a:p>
          <a:p>
            <a:r>
              <a:rPr lang="en-US" altLang="en-US" dirty="0">
                <a:solidFill>
                  <a:schemeClr val="bg1">
                    <a:lumMod val="50000"/>
                  </a:schemeClr>
                </a:solidFill>
              </a:rPr>
              <a:t>Introduction</a:t>
            </a:r>
          </a:p>
          <a:p>
            <a:r>
              <a:rPr lang="en-US" altLang="en-US" sz="1800" dirty="0"/>
              <a:t>Methods</a:t>
            </a:r>
          </a:p>
          <a:p>
            <a:pPr lvl="1"/>
            <a:r>
              <a:rPr lang="en-US" altLang="en-US" sz="1500" dirty="0"/>
              <a:t>Design (cohort, case-control, </a:t>
            </a:r>
            <a:r>
              <a:rPr lang="en-US" altLang="en-US" sz="1500" dirty="0" err="1"/>
              <a:t>etc</a:t>
            </a:r>
            <a:r>
              <a:rPr lang="en-US" altLang="en-US" sz="1500" dirty="0"/>
              <a:t>)</a:t>
            </a:r>
          </a:p>
          <a:p>
            <a:pPr lvl="1"/>
            <a:r>
              <a:rPr lang="en-US" altLang="en-US" sz="1500" dirty="0"/>
              <a:t>Population (study base, exclusion/inclusion)</a:t>
            </a:r>
          </a:p>
          <a:p>
            <a:pPr lvl="1"/>
            <a:r>
              <a:rPr lang="en-US" altLang="en-US" sz="1500" dirty="0"/>
              <a:t>Disease (definition, selection, controls?)</a:t>
            </a:r>
          </a:p>
          <a:p>
            <a:pPr lvl="1"/>
            <a:r>
              <a:rPr lang="en-US" altLang="en-US" sz="1500" dirty="0"/>
              <a:t>Exposure (definition, data collection)</a:t>
            </a:r>
          </a:p>
          <a:p>
            <a:pPr lvl="1"/>
            <a:r>
              <a:rPr lang="en-US" altLang="en-US" sz="1500" dirty="0"/>
              <a:t>Analysis (measures, random error, bias reduction)</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4" y="1074052"/>
            <a:ext cx="4074459" cy="3704154"/>
          </a:xfrm>
        </p:spPr>
        <p:txBody>
          <a:bodyPr/>
          <a:lstStyle/>
          <a:p>
            <a:pPr marL="140637" indent="0">
              <a:buNone/>
            </a:pPr>
            <a:r>
              <a:rPr lang="en-US" altLang="en-US" b="1" dirty="0"/>
              <a:t>READER</a:t>
            </a:r>
          </a:p>
          <a:p>
            <a:r>
              <a:rPr lang="en-US" altLang="en-US" dirty="0"/>
              <a:t>What was the design?</a:t>
            </a:r>
          </a:p>
          <a:p>
            <a:r>
              <a:rPr lang="en-US" altLang="en-US" dirty="0"/>
              <a:t>What was the study population?</a:t>
            </a:r>
          </a:p>
          <a:p>
            <a:r>
              <a:rPr lang="en-US" altLang="en-US" dirty="0"/>
              <a:t>What was the outcome of interest? How did they select the cases?</a:t>
            </a:r>
          </a:p>
          <a:p>
            <a:r>
              <a:rPr lang="en-US" altLang="en-US" dirty="0"/>
              <a:t>How were the controls or comparison group selected?</a:t>
            </a:r>
          </a:p>
          <a:p>
            <a:r>
              <a:rPr lang="en-US" altLang="en-US" dirty="0"/>
              <a:t>What was the exposure of interest? How did they collect the information? </a:t>
            </a:r>
          </a:p>
          <a:p>
            <a:r>
              <a:rPr lang="en-US" altLang="en-US" dirty="0"/>
              <a:t>What measures of frequency or association were used in the study? </a:t>
            </a:r>
          </a:p>
          <a:p>
            <a:r>
              <a:rPr lang="en-US" altLang="en-US" dirty="0"/>
              <a:t>How did they account for the role of chance?</a:t>
            </a:r>
          </a:p>
        </p:txBody>
      </p:sp>
      <p:sp>
        <p:nvSpPr>
          <p:cNvPr id="11" name="Title 1"/>
          <p:cNvSpPr>
            <a:spLocks noGrp="1"/>
          </p:cNvSpPr>
          <p:nvPr>
            <p:ph type="title"/>
          </p:nvPr>
        </p:nvSpPr>
        <p:spPr>
          <a:xfrm>
            <a:off x="446485" y="-165751"/>
            <a:ext cx="8304609" cy="840938"/>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a:xfrm>
            <a:off x="4851025" y="4734587"/>
            <a:ext cx="4074459" cy="1674159"/>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500" b="0" kern="120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275" b="0" kern="120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050" b="0" kern="120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975" b="0" kern="120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975" b="0" kern="120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9pPr>
          </a:lstStyle>
          <a:p>
            <a:pPr marL="140637" indent="0">
              <a:buClr>
                <a:srgbClr val="0093D0"/>
              </a:buClr>
              <a:buFont typeface="Wingdings" charset="2"/>
              <a:buNone/>
            </a:pPr>
            <a:r>
              <a:rPr altLang="en-US" b="1" dirty="0">
                <a:solidFill>
                  <a:srgbClr val="052049"/>
                </a:solidFill>
                <a:latin typeface="Arial"/>
              </a:rPr>
              <a:t>AUTHOR recommendations</a:t>
            </a:r>
          </a:p>
          <a:p>
            <a:pPr>
              <a:buClr>
                <a:srgbClr val="0093D0"/>
              </a:buClr>
            </a:pPr>
            <a:r>
              <a:rPr altLang="en-US" dirty="0">
                <a:solidFill>
                  <a:srgbClr val="052049"/>
                </a:solidFill>
                <a:latin typeface="Arial"/>
              </a:rPr>
              <a:t>ALL of the above</a:t>
            </a:r>
          </a:p>
          <a:p>
            <a:pPr>
              <a:buClr>
                <a:srgbClr val="0093D0"/>
              </a:buClr>
            </a:pPr>
            <a:r>
              <a:rPr altLang="en-US" dirty="0">
                <a:solidFill>
                  <a:srgbClr val="052049"/>
                </a:solidFill>
                <a:latin typeface="Arial"/>
              </a:rPr>
              <a:t>Clear description of primary versus secondary aims </a:t>
            </a:r>
          </a:p>
          <a:p>
            <a:pPr>
              <a:buClr>
                <a:srgbClr val="0093D0"/>
              </a:buClr>
            </a:pPr>
            <a:r>
              <a:rPr altLang="en-US" dirty="0">
                <a:solidFill>
                  <a:srgbClr val="052049"/>
                </a:solidFill>
                <a:latin typeface="Arial"/>
              </a:rPr>
              <a:t>IRB approval and informed consent</a:t>
            </a:r>
          </a:p>
        </p:txBody>
      </p:sp>
    </p:spTree>
    <p:extLst>
      <p:ext uri="{BB962C8B-B14F-4D97-AF65-F5344CB8AC3E}">
        <p14:creationId xmlns:p14="http://schemas.microsoft.com/office/powerpoint/2010/main" val="344705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191818"/>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 why)</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6" y="1205041"/>
            <a:ext cx="4074459" cy="3704154"/>
          </a:xfrm>
        </p:spPr>
        <p:txBody>
          <a:bodyPr/>
          <a:lstStyle/>
          <a:p>
            <a:pPr marL="140637" indent="0">
              <a:buNone/>
            </a:pPr>
            <a:r>
              <a:rPr lang="en-US" altLang="en-US" b="1" dirty="0"/>
              <a:t>READER or REVIEWER</a:t>
            </a:r>
          </a:p>
          <a:p>
            <a:pPr>
              <a:spcBef>
                <a:spcPts val="450"/>
              </a:spcBef>
            </a:pPr>
            <a:r>
              <a:rPr lang="en-US" altLang="en-US" dirty="0"/>
              <a:t>What was the main result from the study?</a:t>
            </a:r>
          </a:p>
          <a:p>
            <a:pPr>
              <a:spcBef>
                <a:spcPts val="450"/>
              </a:spcBef>
            </a:pPr>
            <a:r>
              <a:rPr lang="en-US" altLang="en-US" dirty="0"/>
              <a:t>Do you think confounding is a problem? If yes, what would be the magnitude and direction of the bias?</a:t>
            </a:r>
          </a:p>
          <a:p>
            <a:pPr>
              <a:spcBef>
                <a:spcPts val="450"/>
              </a:spcBef>
            </a:pPr>
            <a:r>
              <a:rPr lang="en-US" altLang="en-US" dirty="0"/>
              <a:t>Do you think selection bias is a problem? If yes, what would be the magnitude and direction of the bias?</a:t>
            </a:r>
          </a:p>
          <a:p>
            <a:pPr>
              <a:spcBef>
                <a:spcPts val="450"/>
              </a:spcBef>
            </a:pPr>
            <a:r>
              <a:rPr lang="en-US" altLang="en-US" dirty="0"/>
              <a:t>Do you think misclassification of exposure is a problem? If yes, what would be the magnitude and direction of the bias?</a:t>
            </a:r>
          </a:p>
          <a:p>
            <a:pPr>
              <a:spcBef>
                <a:spcPts val="450"/>
              </a:spcBef>
            </a:pPr>
            <a:r>
              <a:rPr lang="en-US" altLang="en-US" dirty="0"/>
              <a:t>What would be the main conclusion from this study?</a:t>
            </a:r>
            <a:endParaRPr lang="es-ES_tradnl" altLang="en-US" dirty="0"/>
          </a:p>
        </p:txBody>
      </p:sp>
      <p:sp>
        <p:nvSpPr>
          <p:cNvPr id="11" name="Title 1"/>
          <p:cNvSpPr>
            <a:spLocks noGrp="1"/>
          </p:cNvSpPr>
          <p:nvPr>
            <p:ph type="title"/>
          </p:nvPr>
        </p:nvSpPr>
        <p:spPr>
          <a:xfrm>
            <a:off x="264951" y="258301"/>
            <a:ext cx="8304609" cy="840938"/>
          </a:xfrm>
        </p:spPr>
        <p:txBody>
          <a:bodyPr/>
          <a:lstStyle/>
          <a:p>
            <a:r>
              <a:rPr lang="en-US" dirty="0">
                <a:solidFill>
                  <a:schemeClr val="accent3"/>
                </a:solidFill>
              </a:rPr>
              <a:t>Reading</a:t>
            </a:r>
            <a:r>
              <a:rPr lang="en-US" dirty="0"/>
              <a:t> &amp; </a:t>
            </a:r>
            <a:r>
              <a:rPr lang="en-US" dirty="0">
                <a:solidFill>
                  <a:schemeClr val="accent3"/>
                </a:solidFill>
              </a:rPr>
              <a:t>reviewing</a:t>
            </a:r>
            <a:r>
              <a:rPr lang="en-US" dirty="0"/>
              <a:t>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1788658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205670"/>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585855" y="1218892"/>
            <a:ext cx="4308763" cy="4766271"/>
          </a:xfrm>
        </p:spPr>
        <p:txBody>
          <a:bodyPr/>
          <a:lstStyle/>
          <a:p>
            <a:pPr marL="140637" indent="0">
              <a:buNone/>
            </a:pPr>
            <a:r>
              <a:rPr lang="en-US" altLang="en-US" b="1" dirty="0"/>
              <a:t>AUTHOR recommendations</a:t>
            </a:r>
          </a:p>
          <a:p>
            <a:pPr marL="383381" indent="-252413">
              <a:spcBef>
                <a:spcPts val="450"/>
              </a:spcBef>
            </a:pPr>
            <a:r>
              <a:rPr lang="en-US" altLang="en-US" dirty="0"/>
              <a:t>Main findings clear in the text, with reference to the tables and figures. But don’t repeat all the numbers in the tables in the text</a:t>
            </a:r>
          </a:p>
          <a:p>
            <a:pPr marL="383381" indent="-252413">
              <a:spcBef>
                <a:spcPts val="450"/>
              </a:spcBef>
            </a:pPr>
            <a:r>
              <a:rPr lang="en-US" altLang="en-US" dirty="0"/>
              <a:t>No claims of order (“We are the first to..”)</a:t>
            </a:r>
          </a:p>
          <a:p>
            <a:pPr marL="383381" indent="-252413">
              <a:spcBef>
                <a:spcPts val="450"/>
              </a:spcBef>
            </a:pPr>
            <a:r>
              <a:rPr lang="en-US" altLang="en-US" dirty="0"/>
              <a:t>Don’t focus on criticizing other studies</a:t>
            </a:r>
          </a:p>
          <a:p>
            <a:pPr marL="383381" lvl="1" indent="-252413">
              <a:spcBef>
                <a:spcPts val="450"/>
              </a:spcBef>
            </a:pPr>
            <a:r>
              <a:rPr lang="en-US" altLang="en-US" sz="1500" dirty="0"/>
              <a:t>Recognize but don’t be overly defensive regarding limitations. Note available evidence to suggest these are not major flaws</a:t>
            </a:r>
          </a:p>
          <a:p>
            <a:pPr marL="383381" indent="-252413">
              <a:spcBef>
                <a:spcPts val="450"/>
              </a:spcBef>
            </a:pPr>
            <a:r>
              <a:rPr lang="en-US" altLang="en-US" dirty="0"/>
              <a:t>Don’t speculate and don’t over-interpret your results</a:t>
            </a:r>
          </a:p>
          <a:p>
            <a:pPr marL="383381" lvl="1" indent="-252413">
              <a:spcBef>
                <a:spcPts val="450"/>
              </a:spcBef>
            </a:pPr>
            <a:r>
              <a:rPr lang="en-US" altLang="en-US" sz="1500" dirty="0"/>
              <a:t>Conclusions should follow logically from the results and provide clear take home message</a:t>
            </a:r>
          </a:p>
          <a:p>
            <a:pPr>
              <a:lnSpc>
                <a:spcPct val="80000"/>
              </a:lnSpc>
              <a:spcBef>
                <a:spcPct val="0"/>
              </a:spcBef>
              <a:buFont typeface="Wingdings" panose="05000000000000000000" pitchFamily="2" charset="2"/>
              <a:buNone/>
              <a:defRPr/>
            </a:pPr>
            <a:endParaRPr lang="en-US" dirty="0"/>
          </a:p>
        </p:txBody>
      </p:sp>
      <p:sp>
        <p:nvSpPr>
          <p:cNvPr id="11" name="Title 1"/>
          <p:cNvSpPr>
            <a:spLocks noGrp="1"/>
          </p:cNvSpPr>
          <p:nvPr>
            <p:ph type="title"/>
          </p:nvPr>
        </p:nvSpPr>
        <p:spPr>
          <a:xfrm>
            <a:off x="416334" y="272155"/>
            <a:ext cx="8304609" cy="840938"/>
          </a:xfrm>
        </p:spPr>
        <p:txBody>
          <a:bodyPr/>
          <a:lstStyle/>
          <a:p>
            <a:r>
              <a:rPr lang="en-US" dirty="0"/>
              <a:t>Reading &amp; reviewing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2376624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219529"/>
            <a:ext cx="4686929" cy="3704154"/>
          </a:xfrm>
        </p:spPr>
        <p:txBody>
          <a:bodyPr/>
          <a:lstStyle/>
          <a:p>
            <a:pPr marL="140637" indent="0">
              <a:buNone/>
            </a:pPr>
            <a:r>
              <a:rPr lang="en-US" altLang="en-US" b="1" dirty="0"/>
              <a:t>ARTICLE</a:t>
            </a:r>
          </a:p>
          <a:p>
            <a:r>
              <a:rPr lang="en-US" altLang="en-US" dirty="0"/>
              <a:t>Introduction</a:t>
            </a:r>
          </a:p>
          <a:p>
            <a:pPr lvl="1"/>
            <a:r>
              <a:rPr lang="en-US" altLang="en-US" sz="1350" dirty="0"/>
              <a:t>Background (justification=</a:t>
            </a:r>
            <a:r>
              <a:rPr lang="en-US" altLang="en-US" sz="1350" dirty="0" err="1"/>
              <a:t>problem+need+solution</a:t>
            </a:r>
            <a:r>
              <a:rPr lang="en-US" altLang="en-US" sz="1350" dirty="0"/>
              <a:t>)</a:t>
            </a:r>
          </a:p>
          <a:p>
            <a:pPr lvl="1"/>
            <a:r>
              <a:rPr lang="en-US" altLang="en-US" sz="1350" dirty="0"/>
              <a:t>Research question-hypothesis		</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a:t>
            </a:r>
          </a:p>
          <a:p>
            <a:pPr>
              <a:spcBef>
                <a:spcPts val="450"/>
              </a:spcBef>
            </a:pPr>
            <a:r>
              <a:rPr lang="en-US" altLang="en-US" dirty="0"/>
              <a:t>Results</a:t>
            </a:r>
          </a:p>
          <a:p>
            <a:r>
              <a:rPr lang="en-US" altLang="en-US" dirty="0"/>
              <a:t>Discussion</a:t>
            </a:r>
          </a:p>
          <a:p>
            <a:pPr lvl="1"/>
            <a:r>
              <a:rPr lang="en-US" altLang="en-US" sz="1350" dirty="0"/>
              <a:t>Comparison with literature </a:t>
            </a:r>
          </a:p>
          <a:p>
            <a:pPr lvl="1"/>
            <a:r>
              <a:rPr lang="en-US" altLang="en-US" sz="1350" dirty="0"/>
              <a:t>Biologic explanation</a:t>
            </a:r>
          </a:p>
          <a:p>
            <a:pPr lvl="1"/>
            <a:r>
              <a:rPr lang="en-US" altLang="en-US" sz="1350" dirty="0"/>
              <a:t>Limitations (internal and external validity)</a:t>
            </a:r>
          </a:p>
          <a:p>
            <a:r>
              <a:rPr lang="en-US" altLang="en-US" dirty="0"/>
              <a:t>References</a:t>
            </a:r>
          </a:p>
        </p:txBody>
      </p:sp>
      <p:sp>
        <p:nvSpPr>
          <p:cNvPr id="2" name="Content Placeholder 1"/>
          <p:cNvSpPr>
            <a:spLocks noGrp="1"/>
          </p:cNvSpPr>
          <p:nvPr>
            <p:ph sz="half" idx="2"/>
          </p:nvPr>
        </p:nvSpPr>
        <p:spPr>
          <a:xfrm>
            <a:off x="4951880" y="1192667"/>
            <a:ext cx="4074459" cy="3704154"/>
          </a:xfrm>
        </p:spPr>
        <p:txBody>
          <a:bodyPr/>
          <a:lstStyle/>
          <a:p>
            <a:pPr marL="140637" indent="0">
              <a:lnSpc>
                <a:spcPct val="80000"/>
              </a:lnSpc>
              <a:buNone/>
            </a:pPr>
            <a:r>
              <a:rPr lang="en-US" altLang="en-US" b="1" dirty="0"/>
              <a:t>PROPOSAL</a:t>
            </a:r>
          </a:p>
          <a:p>
            <a:pPr>
              <a:lnSpc>
                <a:spcPct val="80000"/>
              </a:lnSpc>
            </a:pPr>
            <a:r>
              <a:rPr lang="en-US" altLang="en-US" dirty="0"/>
              <a:t>Introduction</a:t>
            </a:r>
          </a:p>
          <a:p>
            <a:pPr lvl="1"/>
            <a:r>
              <a:rPr lang="en-US" altLang="en-US" sz="1350" dirty="0"/>
              <a:t>Background (justification, significance)</a:t>
            </a:r>
          </a:p>
          <a:p>
            <a:pPr lvl="1"/>
            <a:r>
              <a:rPr lang="en-US" altLang="en-US" sz="1350" dirty="0"/>
              <a:t>Research question-hypothesis</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 reduction [confounding control, validation studies] and quantification of impact [sensitivity analyses])</a:t>
            </a:r>
          </a:p>
          <a:p>
            <a:pPr lvl="1">
              <a:lnSpc>
                <a:spcPct val="80000"/>
              </a:lnSpc>
            </a:pPr>
            <a:r>
              <a:rPr lang="en-US" altLang="en-US" sz="1350" dirty="0"/>
              <a:t>Power</a:t>
            </a:r>
          </a:p>
          <a:p>
            <a:pPr lvl="1">
              <a:lnSpc>
                <a:spcPct val="80000"/>
              </a:lnSpc>
            </a:pPr>
            <a:r>
              <a:rPr lang="en-US" altLang="en-US" sz="1350" dirty="0"/>
              <a:t>Limitations and plans to minimize and quantify them</a:t>
            </a:r>
            <a:endParaRPr lang="en-US" altLang="en-US" dirty="0"/>
          </a:p>
          <a:p>
            <a:pPr>
              <a:spcBef>
                <a:spcPts val="450"/>
              </a:spcBef>
            </a:pPr>
            <a:r>
              <a:rPr lang="en-US" altLang="en-US" dirty="0"/>
              <a:t>References</a:t>
            </a:r>
          </a:p>
          <a:p>
            <a:pPr lvl="1">
              <a:lnSpc>
                <a:spcPct val="80000"/>
              </a:lnSpc>
            </a:pPr>
            <a:endParaRPr lang="en-US" altLang="en-US" sz="1350" dirty="0"/>
          </a:p>
        </p:txBody>
      </p:sp>
      <p:sp>
        <p:nvSpPr>
          <p:cNvPr id="11" name="Title 1"/>
          <p:cNvSpPr>
            <a:spLocks noGrp="1"/>
          </p:cNvSpPr>
          <p:nvPr>
            <p:ph type="title"/>
          </p:nvPr>
        </p:nvSpPr>
        <p:spPr>
          <a:xfrm>
            <a:off x="446485" y="157507"/>
            <a:ext cx="8304609" cy="840938"/>
          </a:xfrm>
        </p:spPr>
        <p:txBody>
          <a:bodyPr/>
          <a:lstStyle/>
          <a:p>
            <a:r>
              <a:rPr lang="en-US" dirty="0"/>
              <a:t>Developing a Proposal</a:t>
            </a:r>
          </a:p>
        </p:txBody>
      </p:sp>
      <p:cxnSp>
        <p:nvCxnSpPr>
          <p:cNvPr id="4" name="Straight Arrow Connector 3"/>
          <p:cNvCxnSpPr/>
          <p:nvPr/>
        </p:nvCxnSpPr>
        <p:spPr bwMode="auto">
          <a:xfrm flipV="1">
            <a:off x="3228109" y="1925782"/>
            <a:ext cx="2045635" cy="329518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
        <p:nvSpPr>
          <p:cNvPr id="6" name="Right Brace 5"/>
          <p:cNvSpPr/>
          <p:nvPr/>
        </p:nvSpPr>
        <p:spPr bwMode="auto">
          <a:xfrm rot="20100226">
            <a:off x="2885511" y="4981552"/>
            <a:ext cx="322730" cy="671094"/>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3" name="Right Brace 12"/>
          <p:cNvSpPr/>
          <p:nvPr/>
        </p:nvSpPr>
        <p:spPr bwMode="auto">
          <a:xfrm>
            <a:off x="4685012" y="1671097"/>
            <a:ext cx="266868" cy="108850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4" name="Right Brace 13"/>
          <p:cNvSpPr/>
          <p:nvPr/>
        </p:nvSpPr>
        <p:spPr bwMode="auto">
          <a:xfrm>
            <a:off x="4630016" y="3083748"/>
            <a:ext cx="321864" cy="136356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cxnSp>
        <p:nvCxnSpPr>
          <p:cNvPr id="15" name="Straight Arrow Connector 14"/>
          <p:cNvCxnSpPr/>
          <p:nvPr/>
        </p:nvCxnSpPr>
        <p:spPr bwMode="auto">
          <a:xfrm flipV="1">
            <a:off x="1854406" y="5840684"/>
            <a:ext cx="3285630" cy="30884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cxnSp>
        <p:nvCxnSpPr>
          <p:cNvPr id="16" name="Straight Arrow Connector 15"/>
          <p:cNvCxnSpPr/>
          <p:nvPr/>
        </p:nvCxnSpPr>
        <p:spPr bwMode="auto">
          <a:xfrm flipV="1">
            <a:off x="4005521" y="5348389"/>
            <a:ext cx="1467024" cy="4922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355656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16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16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16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16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16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16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816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8163">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8163">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8163">
                                            <p:txEl>
                                              <p:pRg st="14" end="14"/>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816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8163">
                                            <p:txEl>
                                              <p:pRg st="16" end="1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459686" y="2202873"/>
            <a:ext cx="8137665" cy="3575077"/>
          </a:xfrm>
        </p:spPr>
        <p:txBody>
          <a:bodyPr/>
          <a:lstStyle/>
          <a:p>
            <a:r>
              <a:rPr lang="en-US" sz="3200" b="1" dirty="0">
                <a:solidFill>
                  <a:srgbClr val="C00000"/>
                </a:solidFill>
              </a:rPr>
              <a:t>⚐</a:t>
            </a:r>
            <a:r>
              <a:rPr lang="en-US" sz="2100" dirty="0"/>
              <a:t> This terminology is used differently by different authors</a:t>
            </a:r>
          </a:p>
          <a:p>
            <a:pPr lvl="1"/>
            <a:r>
              <a:rPr lang="en-US" sz="1800" dirty="0"/>
              <a:t>Definition 1 (old one) </a:t>
            </a:r>
            <a:r>
              <a:rPr lang="mr-IN" sz="1800" dirty="0"/>
              <a:t>–</a:t>
            </a:r>
            <a:r>
              <a:rPr lang="en-US" sz="1800" dirty="0"/>
              <a:t> based on study design</a:t>
            </a:r>
          </a:p>
          <a:p>
            <a:pPr lvl="2"/>
            <a:r>
              <a:rPr lang="en-US" b="1" dirty="0"/>
              <a:t>Prospective</a:t>
            </a:r>
            <a:r>
              <a:rPr lang="en-US" dirty="0"/>
              <a:t> = cohort study </a:t>
            </a:r>
          </a:p>
          <a:p>
            <a:pPr lvl="2"/>
            <a:r>
              <a:rPr lang="en-US" b="1" dirty="0"/>
              <a:t>Retrospective</a:t>
            </a:r>
            <a:r>
              <a:rPr lang="en-US" dirty="0"/>
              <a:t> = case-control</a:t>
            </a:r>
          </a:p>
          <a:p>
            <a:pPr lvl="2"/>
            <a:endParaRPr lang="en-US" dirty="0"/>
          </a:p>
          <a:p>
            <a:pPr lvl="1"/>
            <a:r>
              <a:rPr lang="en-US" sz="1800" dirty="0"/>
              <a:t>Definition 2 </a:t>
            </a:r>
            <a:r>
              <a:rPr lang="mr-IN" sz="1800" dirty="0"/>
              <a:t>–</a:t>
            </a:r>
            <a:r>
              <a:rPr lang="en-US" sz="1800" dirty="0"/>
              <a:t> based on exposure assessment</a:t>
            </a:r>
          </a:p>
          <a:p>
            <a:pPr lvl="2"/>
            <a:r>
              <a:rPr lang="en-US" b="1" dirty="0"/>
              <a:t>Prospective</a:t>
            </a:r>
            <a:r>
              <a:rPr lang="en-US" dirty="0"/>
              <a:t> = exposure history is assessed prior to the outcome</a:t>
            </a:r>
          </a:p>
          <a:p>
            <a:pPr lvl="2"/>
            <a:r>
              <a:rPr lang="en-US" b="1" dirty="0"/>
              <a:t>Retrospective</a:t>
            </a:r>
            <a:r>
              <a:rPr lang="en-US" dirty="0"/>
              <a:t> = exposure history is assessed at the same time as, or after, the outcome </a:t>
            </a:r>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44</a:t>
            </a:fld>
            <a:endParaRPr lang="en-US" altLang="en-US">
              <a:solidFill>
                <a:srgbClr val="052049"/>
              </a:solidFill>
            </a:endParaRPr>
          </a:p>
        </p:txBody>
      </p:sp>
    </p:spTree>
    <p:extLst>
      <p:ext uri="{BB962C8B-B14F-4D97-AF65-F5344CB8AC3E}">
        <p14:creationId xmlns:p14="http://schemas.microsoft.com/office/powerpoint/2010/main" val="3518364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262254" y="1428314"/>
            <a:ext cx="8364911" cy="4459431"/>
          </a:xfrm>
        </p:spPr>
        <p:txBody>
          <a:bodyPr/>
          <a:lstStyle/>
          <a:p>
            <a:pPr lvl="1"/>
            <a:r>
              <a:rPr lang="en-US" sz="1800" dirty="0"/>
              <a:t>Definition 3 </a:t>
            </a:r>
            <a:r>
              <a:rPr lang="mr-IN" sz="1800" dirty="0"/>
              <a:t>–</a:t>
            </a:r>
            <a:r>
              <a:rPr lang="en-US" sz="1800" dirty="0"/>
              <a:t> based on start of study/investigation</a:t>
            </a:r>
          </a:p>
          <a:p>
            <a:pPr lvl="2"/>
            <a:r>
              <a:rPr lang="en-US" b="1" dirty="0"/>
              <a:t>Prospective</a:t>
            </a:r>
            <a:r>
              <a:rPr lang="en-US" dirty="0"/>
              <a:t> = the outcomes occur after the implementation of the study protocol</a:t>
            </a:r>
          </a:p>
          <a:p>
            <a:pPr lvl="2"/>
            <a:r>
              <a:rPr lang="en-US" b="1" dirty="0"/>
              <a:t>Retrospective</a:t>
            </a:r>
            <a:r>
              <a:rPr lang="en-US" dirty="0"/>
              <a:t> = the outcome occurs before the implementation of the study protocol</a:t>
            </a:r>
          </a:p>
          <a:p>
            <a:pPr lvl="2"/>
            <a:endParaRPr lang="en-US" sz="1800" dirty="0"/>
          </a:p>
          <a:p>
            <a:pPr lvl="1"/>
            <a:r>
              <a:rPr lang="en-US" sz="1800" dirty="0"/>
              <a:t>Definition 4 </a:t>
            </a:r>
            <a:r>
              <a:rPr lang="mr-IN" sz="1800" dirty="0"/>
              <a:t>–</a:t>
            </a:r>
            <a:r>
              <a:rPr lang="en-US" sz="1800" dirty="0"/>
              <a:t> based on person-time accumulation relative to study start</a:t>
            </a:r>
          </a:p>
          <a:p>
            <a:pPr lvl="2"/>
            <a:r>
              <a:rPr lang="en-US" b="1" dirty="0"/>
              <a:t>Prospective</a:t>
            </a:r>
            <a:r>
              <a:rPr lang="en-US" dirty="0"/>
              <a:t> = ‘person-time’ (time on the study) is accumulated after the study begins</a:t>
            </a:r>
          </a:p>
          <a:p>
            <a:pPr lvl="2"/>
            <a:r>
              <a:rPr lang="en-US" b="1" dirty="0"/>
              <a:t>Retrospective</a:t>
            </a:r>
            <a:r>
              <a:rPr lang="en-US" dirty="0"/>
              <a:t> = person-time is accumulated before the study begins</a:t>
            </a:r>
          </a:p>
          <a:p>
            <a:pPr lvl="1">
              <a:spcBef>
                <a:spcPts val="1800"/>
              </a:spcBef>
            </a:pPr>
            <a:r>
              <a:rPr lang="en-US" sz="1800" dirty="0">
                <a:solidFill>
                  <a:schemeClr val="accent1"/>
                </a:solidFill>
              </a:rPr>
              <a:t>Definition 5 (recommended) </a:t>
            </a:r>
            <a:r>
              <a:rPr lang="mr-IN" sz="1800" dirty="0">
                <a:solidFill>
                  <a:schemeClr val="accent1"/>
                </a:solidFill>
              </a:rPr>
              <a:t>–</a:t>
            </a:r>
            <a:r>
              <a:rPr lang="en-US" sz="1800" dirty="0">
                <a:solidFill>
                  <a:schemeClr val="accent1"/>
                </a:solidFill>
              </a:rPr>
              <a:t> based on potential for influence of Disease</a:t>
            </a:r>
          </a:p>
          <a:p>
            <a:pPr lvl="2"/>
            <a:r>
              <a:rPr lang="en-US" b="1" dirty="0">
                <a:solidFill>
                  <a:schemeClr val="accent1"/>
                </a:solidFill>
              </a:rPr>
              <a:t>Prospective</a:t>
            </a:r>
            <a:r>
              <a:rPr lang="en-US" dirty="0">
                <a:solidFill>
                  <a:schemeClr val="accent1"/>
                </a:solidFill>
              </a:rPr>
              <a:t> = exposure measurement </a:t>
            </a:r>
            <a:r>
              <a:rPr lang="en-US" b="1" dirty="0">
                <a:solidFill>
                  <a:schemeClr val="accent1"/>
                </a:solidFill>
              </a:rPr>
              <a:t>cannot</a:t>
            </a:r>
            <a:r>
              <a:rPr lang="en-US" dirty="0">
                <a:solidFill>
                  <a:schemeClr val="accent1"/>
                </a:solidFill>
              </a:rPr>
              <a:t> be influenced by disease</a:t>
            </a:r>
          </a:p>
          <a:p>
            <a:pPr lvl="2"/>
            <a:r>
              <a:rPr lang="en-US" b="1" dirty="0">
                <a:solidFill>
                  <a:schemeClr val="accent1"/>
                </a:solidFill>
              </a:rPr>
              <a:t>Retrospective</a:t>
            </a:r>
            <a:r>
              <a:rPr lang="en-US" dirty="0">
                <a:solidFill>
                  <a:schemeClr val="accent1"/>
                </a:solidFill>
              </a:rPr>
              <a:t> = exposure measurement can be influenced by disease</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45</a:t>
            </a:fld>
            <a:endParaRPr lang="en-US" altLang="en-US">
              <a:solidFill>
                <a:srgbClr val="052049"/>
              </a:solidFill>
            </a:endParaRPr>
          </a:p>
        </p:txBody>
      </p:sp>
    </p:spTree>
    <p:extLst>
      <p:ext uri="{BB962C8B-B14F-4D97-AF65-F5344CB8AC3E}">
        <p14:creationId xmlns:p14="http://schemas.microsoft.com/office/powerpoint/2010/main" val="3559103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73874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p:txBody>
          <a:bodyPr/>
          <a:lstStyle/>
          <a:p>
            <a:r>
              <a:rPr lang="en-US" dirty="0"/>
              <a:t>HERS trial results</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47</a:t>
            </a:fld>
            <a:endParaRPr lang="en-US" altLang="en-US">
              <a:solidFill>
                <a:srgbClr val="052049"/>
              </a:solidFill>
            </a:endParaRPr>
          </a:p>
        </p:txBody>
      </p:sp>
      <p:pic>
        <p:nvPicPr>
          <p:cNvPr id="5" name="Picture 4">
            <a:extLst>
              <a:ext uri="{FF2B5EF4-FFF2-40B4-BE49-F238E27FC236}">
                <a16:creationId xmlns:a16="http://schemas.microsoft.com/office/drawing/2014/main" id="{9DF529F5-5258-D446-AE44-54715A2E1AC7}"/>
              </a:ext>
            </a:extLst>
          </p:cNvPr>
          <p:cNvPicPr>
            <a:picLocks noChangeAspect="1"/>
          </p:cNvPicPr>
          <p:nvPr/>
        </p:nvPicPr>
        <p:blipFill>
          <a:blip r:embed="rId3"/>
          <a:stretch>
            <a:fillRect/>
          </a:stretch>
        </p:blipFill>
        <p:spPr>
          <a:xfrm>
            <a:off x="1048133" y="1602141"/>
            <a:ext cx="6487784" cy="4142201"/>
          </a:xfrm>
          <a:prstGeom prst="rect">
            <a:avLst/>
          </a:prstGeom>
        </p:spPr>
      </p:pic>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5"/>
            <a:ext cx="3870708" cy="307777"/>
          </a:xfrm>
          <a:prstGeom prst="rect">
            <a:avLst/>
          </a:prstGeom>
          <a:noFill/>
          <a:ln w="19050" algn="ctr">
            <a:noFill/>
            <a:miter lim="800000"/>
            <a:headEnd/>
            <a:tailEnd/>
          </a:ln>
        </p:spPr>
        <p:txBody>
          <a:bodyPr wrap="square" lIns="0" tIns="0" rIns="0" bIns="0" rtlCol="0">
            <a:spAutoFit/>
          </a:bodyPr>
          <a:lstStyle/>
          <a:p>
            <a:r>
              <a:rPr lang="en-US" sz="2000" dirty="0" err="1"/>
              <a:t>Hulley</a:t>
            </a:r>
            <a:r>
              <a:rPr lang="en-US" sz="2000" dirty="0"/>
              <a:t> S, JAMA 1998</a:t>
            </a:r>
          </a:p>
        </p:txBody>
      </p:sp>
    </p:spTree>
    <p:extLst>
      <p:ext uri="{BB962C8B-B14F-4D97-AF65-F5344CB8AC3E}">
        <p14:creationId xmlns:p14="http://schemas.microsoft.com/office/powerpoint/2010/main" val="20799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of PSA Screening for </a:t>
            </a:r>
            <a:r>
              <a:rPr lang="en-US" dirty="0" err="1"/>
              <a:t>CaP</a:t>
            </a:r>
            <a:r>
              <a:rPr lang="en-US" dirty="0"/>
              <a:t> research</a:t>
            </a:r>
          </a:p>
        </p:txBody>
      </p:sp>
      <p:sp>
        <p:nvSpPr>
          <p:cNvPr id="5" name="Content Placeholder 2"/>
          <p:cNvSpPr txBox="1">
            <a:spLocks/>
          </p:cNvSpPr>
          <p:nvPr/>
        </p:nvSpPr>
        <p:spPr>
          <a:xfrm>
            <a:off x="381000" y="1933740"/>
            <a:ext cx="8229600" cy="12082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Most </a:t>
            </a:r>
            <a:r>
              <a:rPr lang="en-US" sz="2400" dirty="0" err="1"/>
              <a:t>CaP</a:t>
            </a:r>
            <a:r>
              <a:rPr lang="en-US" sz="2400" dirty="0"/>
              <a:t> is harmful only if detected and (over)treated</a:t>
            </a:r>
          </a:p>
          <a:p>
            <a:pPr marL="342900" lvl="2" indent="-342900"/>
            <a:r>
              <a:rPr lang="en-US" dirty="0"/>
              <a:t>Main risk factor for indolent disease – getting screened and having a biopsy</a:t>
            </a:r>
          </a:p>
          <a:p>
            <a:r>
              <a:rPr lang="en-US" sz="2400" dirty="0">
                <a:latin typeface="Arial"/>
                <a:cs typeface="Arial"/>
              </a:rPr>
              <a:t>Differing pattern of risk factors between incident and lethal disease</a:t>
            </a:r>
          </a:p>
          <a:p>
            <a:r>
              <a:rPr lang="en-US" sz="2400" dirty="0">
                <a:latin typeface="Arial"/>
                <a:cs typeface="Arial"/>
              </a:rPr>
              <a:t>Larger fraction of cases diagnosed before PSA screening had lethal potential  - studies pre-PSA are not always comparable to those conducted in the PSA-era</a:t>
            </a:r>
          </a:p>
          <a:p>
            <a:r>
              <a:rPr lang="en-US" sz="2400" dirty="0">
                <a:latin typeface="Arial"/>
                <a:cs typeface="Arial"/>
              </a:rPr>
              <a:t>11yr lead time for PSA means studies and trials must be long enough to be meaningful</a:t>
            </a:r>
          </a:p>
          <a:p>
            <a:pPr marL="342900" lvl="2" indent="-342900"/>
            <a:endParaRPr lang="en-US" dirty="0"/>
          </a:p>
          <a:p>
            <a:endParaRPr lang="en-US" sz="2400" dirty="0"/>
          </a:p>
        </p:txBody>
      </p:sp>
      <p:sp>
        <p:nvSpPr>
          <p:cNvPr id="6" name="Content Placeholder 2"/>
          <p:cNvSpPr txBox="1">
            <a:spLocks/>
          </p:cNvSpPr>
          <p:nvPr/>
        </p:nvSpPr>
        <p:spPr>
          <a:xfrm>
            <a:off x="418498" y="4926124"/>
            <a:ext cx="9048392"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 </a:t>
            </a:r>
          </a:p>
        </p:txBody>
      </p:sp>
      <p:sp>
        <p:nvSpPr>
          <p:cNvPr id="7" name="Content Placeholder 2"/>
          <p:cNvSpPr txBox="1">
            <a:spLocks/>
          </p:cNvSpPr>
          <p:nvPr/>
        </p:nvSpPr>
        <p:spPr>
          <a:xfrm>
            <a:off x="446275" y="3795174"/>
            <a:ext cx="8229600"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TextBox 7">
            <a:extLst>
              <a:ext uri="{FF2B5EF4-FFF2-40B4-BE49-F238E27FC236}">
                <a16:creationId xmlns:a16="http://schemas.microsoft.com/office/drawing/2014/main" id="{8AB7227A-5AE7-2348-9897-10F168138BAE}"/>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p:spTree>
    <p:extLst>
      <p:ext uri="{BB962C8B-B14F-4D97-AF65-F5344CB8AC3E}">
        <p14:creationId xmlns:p14="http://schemas.microsoft.com/office/powerpoint/2010/main" val="875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a:xfrm>
            <a:off x="453585" y="185162"/>
            <a:ext cx="8173580" cy="611449"/>
          </a:xfrm>
        </p:spPr>
        <p:txBody>
          <a:bodyPr/>
          <a:lstStyle/>
          <a:p>
            <a:r>
              <a:rPr lang="en-US" dirty="0"/>
              <a:t>HERS trial results</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a:t>
            </a:fld>
            <a:endParaRPr lang="en-US" altLang="en-US">
              <a:solidFill>
                <a:srgbClr val="052049"/>
              </a:solidFill>
            </a:endParaRPr>
          </a:p>
        </p:txBody>
      </p:sp>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5"/>
            <a:ext cx="3870708" cy="307777"/>
          </a:xfrm>
          <a:prstGeom prst="rect">
            <a:avLst/>
          </a:prstGeom>
          <a:noFill/>
          <a:ln w="19050" algn="ctr">
            <a:noFill/>
            <a:miter lim="800000"/>
            <a:headEnd/>
            <a:tailEnd/>
          </a:ln>
        </p:spPr>
        <p:txBody>
          <a:bodyPr wrap="square" lIns="0" tIns="0" rIns="0" bIns="0" rtlCol="0">
            <a:spAutoFit/>
          </a:bodyPr>
          <a:lstStyle/>
          <a:p>
            <a:r>
              <a:rPr lang="en-US" sz="2000" dirty="0" err="1"/>
              <a:t>Hulley</a:t>
            </a:r>
            <a:r>
              <a:rPr lang="en-US" sz="2000" dirty="0"/>
              <a:t> S, JAMA 1998</a:t>
            </a:r>
          </a:p>
        </p:txBody>
      </p:sp>
      <p:pic>
        <p:nvPicPr>
          <p:cNvPr id="3" name="Picture 2">
            <a:extLst>
              <a:ext uri="{FF2B5EF4-FFF2-40B4-BE49-F238E27FC236}">
                <a16:creationId xmlns:a16="http://schemas.microsoft.com/office/drawing/2014/main" id="{016C8F4B-EFE3-F346-88B1-4614256345B7}"/>
              </a:ext>
            </a:extLst>
          </p:cNvPr>
          <p:cNvPicPr>
            <a:picLocks noChangeAspect="1"/>
          </p:cNvPicPr>
          <p:nvPr/>
        </p:nvPicPr>
        <p:blipFill>
          <a:blip r:embed="rId3"/>
          <a:stretch>
            <a:fillRect/>
          </a:stretch>
        </p:blipFill>
        <p:spPr>
          <a:xfrm>
            <a:off x="249850" y="1304146"/>
            <a:ext cx="8280875" cy="2203555"/>
          </a:xfrm>
          <a:prstGeom prst="rect">
            <a:avLst/>
          </a:prstGeom>
        </p:spPr>
      </p:pic>
      <p:sp>
        <p:nvSpPr>
          <p:cNvPr id="8" name="TextBox 7">
            <a:extLst>
              <a:ext uri="{FF2B5EF4-FFF2-40B4-BE49-F238E27FC236}">
                <a16:creationId xmlns:a16="http://schemas.microsoft.com/office/drawing/2014/main" id="{3F972A7F-0122-0E47-8B88-D45DE14A4136}"/>
              </a:ext>
            </a:extLst>
          </p:cNvPr>
          <p:cNvSpPr txBox="1"/>
          <p:nvPr/>
        </p:nvSpPr>
        <p:spPr bwMode="auto">
          <a:xfrm>
            <a:off x="839592" y="3881925"/>
            <a:ext cx="7691133" cy="2246769"/>
          </a:xfrm>
          <a:prstGeom prst="rect">
            <a:avLst/>
          </a:prstGeom>
          <a:noFill/>
          <a:ln w="19050" algn="ctr">
            <a:noFill/>
            <a:miter lim="800000"/>
            <a:headEnd/>
            <a:tailEnd/>
          </a:ln>
        </p:spPr>
        <p:txBody>
          <a:bodyPr wrap="square" lIns="0" tIns="0" rIns="0" bIns="0" rtlCol="0">
            <a:spAutoFit/>
          </a:bodyPr>
          <a:lstStyle/>
          <a:p>
            <a:r>
              <a:rPr lang="en-US" sz="2000" i="1" dirty="0"/>
              <a:t>“</a:t>
            </a:r>
            <a:r>
              <a:rPr lang="en-US" i="1" dirty="0"/>
              <a:t>postmenopausal women younger than 80 years with established coronary disease who received estrogen plus progestin did not experience a reduction in overall risk of nonfatal MI and CHD death or of other cardiovascular outcomes. </a:t>
            </a:r>
          </a:p>
          <a:p>
            <a:endParaRPr lang="en-US" i="1" dirty="0"/>
          </a:p>
          <a:p>
            <a:r>
              <a:rPr lang="en-US" i="1" dirty="0"/>
              <a:t>How can this finding be reconciled with the large body of evidence from observational and pathophysiologic studies suggesting that estrogen therapy reduces risk for CHD?”</a:t>
            </a:r>
            <a:endParaRPr lang="en-US" sz="2000" i="1" dirty="0"/>
          </a:p>
        </p:txBody>
      </p:sp>
      <p:sp>
        <p:nvSpPr>
          <p:cNvPr id="9" name="TextBox 8">
            <a:extLst>
              <a:ext uri="{FF2B5EF4-FFF2-40B4-BE49-F238E27FC236}">
                <a16:creationId xmlns:a16="http://schemas.microsoft.com/office/drawing/2014/main" id="{18E3FB19-3566-8945-8E08-EFDAAFEB06EE}"/>
              </a:ext>
            </a:extLst>
          </p:cNvPr>
          <p:cNvSpPr txBox="1"/>
          <p:nvPr/>
        </p:nvSpPr>
        <p:spPr bwMode="auto">
          <a:xfrm>
            <a:off x="453585" y="974363"/>
            <a:ext cx="8390612" cy="314793"/>
          </a:xfrm>
          <a:prstGeom prst="rect">
            <a:avLst/>
          </a:prstGeom>
          <a:noFill/>
          <a:ln w="19050" algn="ctr">
            <a:noFill/>
            <a:miter lim="800000"/>
            <a:headEnd/>
            <a:tailEnd/>
          </a:ln>
        </p:spPr>
        <p:txBody>
          <a:bodyPr wrap="square" lIns="0" tIns="0" rIns="0" bIns="0" rtlCol="0">
            <a:spAutoFit/>
          </a:bodyPr>
          <a:lstStyle/>
          <a:p>
            <a:r>
              <a:rPr lang="en-US" sz="2000" dirty="0"/>
              <a:t>CHD						Nonfatal MI				CHD Death</a:t>
            </a:r>
          </a:p>
        </p:txBody>
      </p:sp>
    </p:spTree>
    <p:extLst>
      <p:ext uri="{BB962C8B-B14F-4D97-AF65-F5344CB8AC3E}">
        <p14:creationId xmlns:p14="http://schemas.microsoft.com/office/powerpoint/2010/main" val="42565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7FB9E50F-FE5B-AC4D-84F7-EE1B7AB15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9D0F1324-5E0E-4A49-9CFA-595CF8E992A9}"/>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Manson JE et al. N Engl J Med 2003;349:523-534.</a:t>
            </a:r>
          </a:p>
        </p:txBody>
      </p:sp>
      <p:pic>
        <p:nvPicPr>
          <p:cNvPr id="3075" name="Picture 3">
            <a:extLst>
              <a:ext uri="{FF2B5EF4-FFF2-40B4-BE49-F238E27FC236}">
                <a16:creationId xmlns:a16="http://schemas.microsoft.com/office/drawing/2014/main" id="{DB03E810-18EA-4341-B06A-BA44B9F6E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930" y="743419"/>
            <a:ext cx="5424140" cy="5371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650621BF-9EB2-4145-848F-052DF6501E37}"/>
              </a:ext>
            </a:extLst>
          </p:cNvPr>
          <p:cNvSpPr>
            <a:spLocks noChangeArrowheads="1"/>
          </p:cNvSpPr>
          <p:nvPr/>
        </p:nvSpPr>
        <p:spPr bwMode="auto">
          <a:xfrm>
            <a:off x="537883" y="198158"/>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b="1" dirty="0">
                <a:solidFill>
                  <a:schemeClr val="accent6">
                    <a:lumMod val="75000"/>
                  </a:schemeClr>
                </a:solidFill>
                <a:ea typeface="Arial Unicode MS" panose="020B0604020202020204" pitchFamily="34" charset="-128"/>
                <a:cs typeface="Arial Unicode MS" panose="020B0604020202020204" pitchFamily="34" charset="-128"/>
              </a:rPr>
              <a:t>Kaplan–Meier Estimates of Cumulative Hazard Rates of CHD.</a:t>
            </a:r>
          </a:p>
        </p:txBody>
      </p:sp>
    </p:spTree>
    <p:extLst>
      <p:ext uri="{BB962C8B-B14F-4D97-AF65-F5344CB8AC3E}">
        <p14:creationId xmlns:p14="http://schemas.microsoft.com/office/powerpoint/2010/main" val="1911793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A11102-5FA3-5242-92FC-15420C99DAA2}"/>
              </a:ext>
            </a:extLst>
          </p:cNvPr>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sp>
        <p:nvSpPr>
          <p:cNvPr id="2" name="Title 1">
            <a:extLst>
              <a:ext uri="{FF2B5EF4-FFF2-40B4-BE49-F238E27FC236}">
                <a16:creationId xmlns:a16="http://schemas.microsoft.com/office/drawing/2014/main" id="{2B801B18-1918-384A-A4EB-F792433FC0B9}"/>
              </a:ext>
            </a:extLst>
          </p:cNvPr>
          <p:cNvSpPr>
            <a:spLocks noGrp="1"/>
          </p:cNvSpPr>
          <p:nvPr>
            <p:ph type="title"/>
          </p:nvPr>
        </p:nvSpPr>
        <p:spPr/>
        <p:txBody>
          <a:bodyPr/>
          <a:lstStyle/>
          <a:p>
            <a:r>
              <a:rPr lang="en-US" dirty="0"/>
              <a:t>NHS vs WHI – HRT &amp; CVD Comparison</a:t>
            </a:r>
          </a:p>
        </p:txBody>
      </p:sp>
      <p:sp>
        <p:nvSpPr>
          <p:cNvPr id="5" name="Text Placeholder 4">
            <a:extLst>
              <a:ext uri="{FF2B5EF4-FFF2-40B4-BE49-F238E27FC236}">
                <a16:creationId xmlns:a16="http://schemas.microsoft.com/office/drawing/2014/main" id="{7CD66998-4EDC-E24B-95FB-289B58A1A94F}"/>
              </a:ext>
            </a:extLst>
          </p:cNvPr>
          <p:cNvSpPr>
            <a:spLocks noGrp="1"/>
          </p:cNvSpPr>
          <p:nvPr>
            <p:ph type="body" sz="quarter" idx="15"/>
          </p:nvPr>
        </p:nvSpPr>
        <p:spPr/>
        <p:txBody>
          <a:bodyPr/>
          <a:lstStyle/>
          <a:p>
            <a:r>
              <a:rPr lang="en-US" dirty="0"/>
              <a:t>What accounts for the apparent discrepancies?</a:t>
            </a:r>
          </a:p>
        </p:txBody>
      </p:sp>
      <p:sp>
        <p:nvSpPr>
          <p:cNvPr id="3" name="Content Placeholder 2">
            <a:extLst>
              <a:ext uri="{FF2B5EF4-FFF2-40B4-BE49-F238E27FC236}">
                <a16:creationId xmlns:a16="http://schemas.microsoft.com/office/drawing/2014/main" id="{3B49CB2F-A96F-5146-8083-7C2B49C843DA}"/>
              </a:ext>
            </a:extLst>
          </p:cNvPr>
          <p:cNvSpPr>
            <a:spLocks noGrp="1"/>
          </p:cNvSpPr>
          <p:nvPr>
            <p:ph sz="quarter" idx="18"/>
          </p:nvPr>
        </p:nvSpPr>
        <p:spPr>
          <a:xfrm>
            <a:off x="77359" y="1704543"/>
            <a:ext cx="3826840" cy="3804111"/>
          </a:xfrm>
        </p:spPr>
        <p:txBody>
          <a:bodyPr/>
          <a:lstStyle/>
          <a:p>
            <a:r>
              <a:rPr lang="en-US" dirty="0"/>
              <a:t>Confounding in Cohort?</a:t>
            </a:r>
          </a:p>
          <a:p>
            <a:r>
              <a:rPr lang="en-US" dirty="0"/>
              <a:t>Or differences in design features?</a:t>
            </a:r>
          </a:p>
          <a:p>
            <a:pPr lvl="1"/>
            <a:r>
              <a:rPr lang="en-US" dirty="0"/>
              <a:t>Study Population</a:t>
            </a:r>
          </a:p>
          <a:p>
            <a:pPr lvl="1"/>
            <a:r>
              <a:rPr lang="en-US" dirty="0"/>
              <a:t>Dose</a:t>
            </a:r>
          </a:p>
          <a:p>
            <a:pPr lvl="1"/>
            <a:r>
              <a:rPr lang="en-US" dirty="0"/>
              <a:t>Duration</a:t>
            </a:r>
          </a:p>
          <a:p>
            <a:pPr lvl="1"/>
            <a:r>
              <a:rPr lang="en-US" dirty="0"/>
              <a:t>Timing</a:t>
            </a:r>
          </a:p>
          <a:p>
            <a:endParaRPr lang="en-US" dirty="0"/>
          </a:p>
        </p:txBody>
      </p:sp>
      <p:sp>
        <p:nvSpPr>
          <p:cNvPr id="6" name="Content Placeholder 5">
            <a:extLst>
              <a:ext uri="{FF2B5EF4-FFF2-40B4-BE49-F238E27FC236}">
                <a16:creationId xmlns:a16="http://schemas.microsoft.com/office/drawing/2014/main" id="{A1B919B4-161C-C049-AD1E-0198AA588BBC}"/>
              </a:ext>
            </a:extLst>
          </p:cNvPr>
          <p:cNvSpPr>
            <a:spLocks noGrp="1"/>
          </p:cNvSpPr>
          <p:nvPr>
            <p:ph sz="quarter" idx="19"/>
          </p:nvPr>
        </p:nvSpPr>
        <p:spPr>
          <a:xfrm>
            <a:off x="3381558" y="1687290"/>
            <a:ext cx="5727936" cy="4222695"/>
          </a:xfrm>
        </p:spPr>
        <p:txBody>
          <a:bodyPr/>
          <a:lstStyle/>
          <a:p>
            <a:r>
              <a:rPr lang="en-US" dirty="0"/>
              <a:t>Probably still some residual confounding</a:t>
            </a:r>
          </a:p>
          <a:p>
            <a:r>
              <a:rPr lang="en-US" dirty="0"/>
              <a:t>Considerations:</a:t>
            </a:r>
          </a:p>
          <a:p>
            <a:pPr lvl="1"/>
            <a:r>
              <a:rPr lang="en-US" dirty="0"/>
              <a:t>WHI older</a:t>
            </a:r>
          </a:p>
          <a:p>
            <a:pPr lvl="1"/>
            <a:r>
              <a:rPr lang="en-US" dirty="0"/>
              <a:t>Early cohort data primarily on estrogen only</a:t>
            </a:r>
          </a:p>
          <a:p>
            <a:pPr lvl="1"/>
            <a:r>
              <a:rPr lang="en-US" dirty="0"/>
              <a:t>Estrogen may ↓ risk of CHD but higher doses ↑ risk of stroke</a:t>
            </a:r>
          </a:p>
          <a:p>
            <a:pPr lvl="1"/>
            <a:r>
              <a:rPr lang="en-US" dirty="0"/>
              <a:t>Timing since menopause may be important due to different biological effects of estrogen on early vs. advanced atherosclerotic lesions</a:t>
            </a:r>
          </a:p>
          <a:p>
            <a:endParaRPr lang="en-US" dirty="0"/>
          </a:p>
        </p:txBody>
      </p:sp>
    </p:spTree>
    <p:extLst>
      <p:ext uri="{BB962C8B-B14F-4D97-AF65-F5344CB8AC3E}">
        <p14:creationId xmlns:p14="http://schemas.microsoft.com/office/powerpoint/2010/main" val="3062412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A66058-8DCF-2547-90EB-2F7A2206735D}"/>
              </a:ext>
            </a:extLst>
          </p:cNvPr>
          <p:cNvSpPr>
            <a:spLocks noGrp="1"/>
          </p:cNvSpPr>
          <p:nvPr>
            <p:ph type="sldNum" sz="quarter" idx="12"/>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sp>
        <p:nvSpPr>
          <p:cNvPr id="4" name="Text Placeholder 3">
            <a:extLst>
              <a:ext uri="{FF2B5EF4-FFF2-40B4-BE49-F238E27FC236}">
                <a16:creationId xmlns:a16="http://schemas.microsoft.com/office/drawing/2014/main" id="{2E091924-F8D4-D644-91C9-6196510B017C}"/>
              </a:ext>
            </a:extLst>
          </p:cNvPr>
          <p:cNvSpPr>
            <a:spLocks noGrp="1"/>
          </p:cNvSpPr>
          <p:nvPr>
            <p:ph type="body" sz="quarter" idx="13"/>
          </p:nvPr>
        </p:nvSpPr>
        <p:spPr/>
        <p:txBody>
          <a:bodyPr>
            <a:normAutofit fontScale="92500" lnSpcReduction="20000"/>
          </a:bodyPr>
          <a:lstStyle/>
          <a:p>
            <a:r>
              <a:rPr lang="en-US" i="1" dirty="0"/>
              <a:t> We present observational analyses from the NHS to simulate the inclusion and exclusion criteria and dose and formulation of HT used in the WHI trials. When analyses were conducted in the broader age range of 50– 79 years, results were discordant for total MI and for several other outcomes. However, </a:t>
            </a:r>
            <a:r>
              <a:rPr lang="en-US" i="1" dirty="0">
                <a:highlight>
                  <a:srgbClr val="00FFFF"/>
                </a:highlight>
              </a:rPr>
              <a:t>much of the apparent discordance in the WHI versus NHS findings disappeared when we restricted our analyses to the ages of 50–59 years at HT initiation, the age range when more than 60% of women initiated HT use in the NHS</a:t>
            </a:r>
            <a:r>
              <a:rPr lang="en-US" i="1" dirty="0"/>
              <a:t>.</a:t>
            </a:r>
          </a:p>
          <a:p>
            <a:endParaRPr lang="en-US" i="1" dirty="0"/>
          </a:p>
        </p:txBody>
      </p:sp>
      <p:sp>
        <p:nvSpPr>
          <p:cNvPr id="5" name="Text Placeholder 4">
            <a:extLst>
              <a:ext uri="{FF2B5EF4-FFF2-40B4-BE49-F238E27FC236}">
                <a16:creationId xmlns:a16="http://schemas.microsoft.com/office/drawing/2014/main" id="{A1026193-D098-5541-B75D-7B9EEC90196A}"/>
              </a:ext>
            </a:extLst>
          </p:cNvPr>
          <p:cNvSpPr>
            <a:spLocks noGrp="1"/>
          </p:cNvSpPr>
          <p:nvPr>
            <p:ph type="body" sz="quarter" idx="14"/>
          </p:nvPr>
        </p:nvSpPr>
        <p:spPr/>
        <p:txBody>
          <a:bodyPr/>
          <a:lstStyle/>
          <a:p>
            <a:r>
              <a:rPr lang="en-US" dirty="0" err="1"/>
              <a:t>Bhupathiraju</a:t>
            </a:r>
            <a:r>
              <a:rPr lang="en-US" dirty="0"/>
              <a:t>, SN et al</a:t>
            </a:r>
          </a:p>
          <a:p>
            <a:endParaRPr lang="en-US" dirty="0"/>
          </a:p>
        </p:txBody>
      </p:sp>
      <p:sp>
        <p:nvSpPr>
          <p:cNvPr id="6" name="Text Placeholder 5">
            <a:extLst>
              <a:ext uri="{FF2B5EF4-FFF2-40B4-BE49-F238E27FC236}">
                <a16:creationId xmlns:a16="http://schemas.microsoft.com/office/drawing/2014/main" id="{E25CF78C-B385-7145-924D-4222F56E80CB}"/>
              </a:ext>
            </a:extLst>
          </p:cNvPr>
          <p:cNvSpPr>
            <a:spLocks noGrp="1"/>
          </p:cNvSpPr>
          <p:nvPr>
            <p:ph type="body" sz="quarter" idx="15"/>
          </p:nvPr>
        </p:nvSpPr>
        <p:spPr/>
        <p:txBody>
          <a:bodyPr/>
          <a:lstStyle/>
          <a:p>
            <a:r>
              <a:rPr lang="en-US" dirty="0"/>
              <a:t>Am J Epidemiol. 2017;186(6):696–708</a:t>
            </a:r>
          </a:p>
          <a:p>
            <a:endParaRPr lang="en-US" dirty="0"/>
          </a:p>
        </p:txBody>
      </p:sp>
    </p:spTree>
    <p:extLst>
      <p:ext uri="{BB962C8B-B14F-4D97-AF65-F5344CB8AC3E}">
        <p14:creationId xmlns:p14="http://schemas.microsoft.com/office/powerpoint/2010/main" val="11837338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2E42-45F7-8741-9D21-0DB5242DBABB}"/>
              </a:ext>
            </a:extLst>
          </p:cNvPr>
          <p:cNvSpPr>
            <a:spLocks noGrp="1"/>
          </p:cNvSpPr>
          <p:nvPr>
            <p:ph type="title"/>
          </p:nvPr>
        </p:nvSpPr>
        <p:spPr/>
        <p:txBody>
          <a:bodyPr>
            <a:normAutofit fontScale="90000"/>
          </a:bodyPr>
          <a:lstStyle/>
          <a:p>
            <a:pPr algn="ctr"/>
            <a:r>
              <a:rPr lang="en-US" dirty="0"/>
              <a:t>HRT &amp; Total MI, among women 50-79 </a:t>
            </a:r>
            <a:r>
              <a:rPr lang="en-US" dirty="0" err="1"/>
              <a:t>yrs</a:t>
            </a:r>
            <a:r>
              <a:rPr lang="en-US" dirty="0"/>
              <a:t>, </a:t>
            </a:r>
            <a:br>
              <a:rPr lang="en-US" dirty="0"/>
            </a:br>
            <a:r>
              <a:rPr lang="en-US" dirty="0"/>
              <a:t>and within 10 </a:t>
            </a:r>
            <a:r>
              <a:rPr lang="en-US" dirty="0" err="1"/>
              <a:t>yrs</a:t>
            </a:r>
            <a:r>
              <a:rPr lang="en-US" dirty="0"/>
              <a:t> menopause</a:t>
            </a:r>
          </a:p>
        </p:txBody>
      </p:sp>
      <p:sp>
        <p:nvSpPr>
          <p:cNvPr id="4" name="Slide Number Placeholder 3">
            <a:extLst>
              <a:ext uri="{FF2B5EF4-FFF2-40B4-BE49-F238E27FC236}">
                <a16:creationId xmlns:a16="http://schemas.microsoft.com/office/drawing/2014/main" id="{A34C04FD-68BF-9B4C-837E-53E3248C1113}"/>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a:t>
            </a:fld>
            <a:endParaRPr lang="en-US" altLang="en-US">
              <a:solidFill>
                <a:srgbClr val="052049"/>
              </a:solidFill>
            </a:endParaRPr>
          </a:p>
        </p:txBody>
      </p:sp>
      <p:pic>
        <p:nvPicPr>
          <p:cNvPr id="5" name="Picture 4">
            <a:extLst>
              <a:ext uri="{FF2B5EF4-FFF2-40B4-BE49-F238E27FC236}">
                <a16:creationId xmlns:a16="http://schemas.microsoft.com/office/drawing/2014/main" id="{FD98FA65-6E1E-934C-BCF0-6267BF6A2B46}"/>
              </a:ext>
            </a:extLst>
          </p:cNvPr>
          <p:cNvPicPr>
            <a:picLocks noChangeAspect="1"/>
          </p:cNvPicPr>
          <p:nvPr/>
        </p:nvPicPr>
        <p:blipFill>
          <a:blip r:embed="rId3"/>
          <a:stretch>
            <a:fillRect/>
          </a:stretch>
        </p:blipFill>
        <p:spPr>
          <a:xfrm>
            <a:off x="1428750" y="1581150"/>
            <a:ext cx="6286500" cy="3695700"/>
          </a:xfrm>
          <a:prstGeom prst="rect">
            <a:avLst/>
          </a:prstGeom>
        </p:spPr>
      </p:pic>
      <p:sp>
        <p:nvSpPr>
          <p:cNvPr id="6" name="TextBox 5">
            <a:extLst>
              <a:ext uri="{FF2B5EF4-FFF2-40B4-BE49-F238E27FC236}">
                <a16:creationId xmlns:a16="http://schemas.microsoft.com/office/drawing/2014/main" id="{A321672B-EDF7-FA40-89F2-2C3A2F693E9F}"/>
              </a:ext>
            </a:extLst>
          </p:cNvPr>
          <p:cNvSpPr txBox="1"/>
          <p:nvPr/>
        </p:nvSpPr>
        <p:spPr bwMode="auto">
          <a:xfrm>
            <a:off x="874713" y="5644055"/>
            <a:ext cx="4438266" cy="615553"/>
          </a:xfrm>
          <a:prstGeom prst="rect">
            <a:avLst/>
          </a:prstGeom>
          <a:noFill/>
          <a:ln w="19050" algn="ctr">
            <a:noFill/>
            <a:miter lim="800000"/>
            <a:headEnd/>
            <a:tailEnd/>
          </a:ln>
        </p:spPr>
        <p:txBody>
          <a:bodyPr wrap="square" lIns="0" tIns="0" rIns="0" bIns="0" rtlCol="0">
            <a:spAutoFit/>
          </a:bodyPr>
          <a:lstStyle/>
          <a:p>
            <a:r>
              <a:rPr lang="en-US" sz="2000" dirty="0"/>
              <a:t>◼︎ (squares):  WHI</a:t>
            </a:r>
          </a:p>
          <a:p>
            <a:r>
              <a:rPr lang="en-US" sz="2000" dirty="0"/>
              <a:t>◆ (diamonds): NHS</a:t>
            </a:r>
          </a:p>
        </p:txBody>
      </p:sp>
      <p:sp>
        <p:nvSpPr>
          <p:cNvPr id="7" name="TextBox 6">
            <a:extLst>
              <a:ext uri="{FF2B5EF4-FFF2-40B4-BE49-F238E27FC236}">
                <a16:creationId xmlns:a16="http://schemas.microsoft.com/office/drawing/2014/main" id="{ED0CA474-4B97-344B-BBD3-5C4EBE1B385D}"/>
              </a:ext>
            </a:extLst>
          </p:cNvPr>
          <p:cNvSpPr txBox="1"/>
          <p:nvPr/>
        </p:nvSpPr>
        <p:spPr bwMode="auto">
          <a:xfrm>
            <a:off x="5312979" y="5821549"/>
            <a:ext cx="3487606" cy="276999"/>
          </a:xfrm>
          <a:prstGeom prst="rect">
            <a:avLst/>
          </a:prstGeom>
          <a:noFill/>
          <a:ln w="19050" algn="ctr">
            <a:noFill/>
            <a:miter lim="800000"/>
            <a:headEnd/>
            <a:tailEnd/>
          </a:ln>
        </p:spPr>
        <p:txBody>
          <a:bodyPr wrap="square" lIns="0" tIns="0" rIns="0" bIns="0" rtlCol="0">
            <a:spAutoFit/>
          </a:bodyPr>
          <a:lstStyle/>
          <a:p>
            <a:r>
              <a:rPr lang="en-US" u="sng" dirty="0">
                <a:solidFill>
                  <a:schemeClr val="accent6">
                    <a:lumMod val="75000"/>
                  </a:schemeClr>
                </a:solidFill>
                <a:hlinkClick r:id="rId4"/>
              </a:rPr>
              <a:t>Bhupathiraju SN, AJE 2017</a:t>
            </a:r>
            <a:endParaRPr lang="en-US" sz="2000" dirty="0">
              <a:solidFill>
                <a:schemeClr val="accent6">
                  <a:lumMod val="75000"/>
                </a:schemeClr>
              </a:solidFill>
            </a:endParaRPr>
          </a:p>
        </p:txBody>
      </p:sp>
    </p:spTree>
    <p:extLst>
      <p:ext uri="{BB962C8B-B14F-4D97-AF65-F5344CB8AC3E}">
        <p14:creationId xmlns:p14="http://schemas.microsoft.com/office/powerpoint/2010/main" val="97259252"/>
      </p:ext>
    </p:extLst>
  </p:cSld>
  <p:clrMapOvr>
    <a:masterClrMapping/>
  </p:clrMapOvr>
</p:sld>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5.xml><?xml version="1.0" encoding="utf-8"?>
<a:theme xmlns:a="http://schemas.openxmlformats.org/drawingml/2006/main" name="5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6943</TotalTime>
  <Words>5894</Words>
  <Application>Microsoft Macintosh PowerPoint</Application>
  <PresentationFormat>On-screen Show (4:3)</PresentationFormat>
  <Paragraphs>740</Paragraphs>
  <Slides>48</Slides>
  <Notes>48</Notes>
  <HiddenSlides>1</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48</vt:i4>
      </vt:variant>
    </vt:vector>
  </HeadingPairs>
  <TitlesOfParts>
    <vt:vector size="62" baseType="lpstr">
      <vt:lpstr>Arial Unicode MS</vt:lpstr>
      <vt:lpstr>.AppleSystemUIFont</vt:lpstr>
      <vt:lpstr>Arial</vt:lpstr>
      <vt:lpstr>Calibri</vt:lpstr>
      <vt:lpstr>Garamond</vt:lpstr>
      <vt:lpstr>Gill Sans</vt:lpstr>
      <vt:lpstr>LucidaGrande</vt:lpstr>
      <vt:lpstr>Times New Roman</vt:lpstr>
      <vt:lpstr>Wingdings</vt:lpstr>
      <vt:lpstr>UCSF Contemporary</vt:lpstr>
      <vt:lpstr>1_UCSF Contemporary</vt:lpstr>
      <vt:lpstr>2_UCSF Contemporary</vt:lpstr>
      <vt:lpstr>3_UCSF Contemporary</vt:lpstr>
      <vt:lpstr>5_UCSF Contemporary</vt:lpstr>
      <vt:lpstr> Study Design – RCT to Cohort – and Target Trials</vt:lpstr>
      <vt:lpstr>Cohort vs RCT</vt:lpstr>
      <vt:lpstr>Hormone Replacement Therapy (HRT) &amp; CHD</vt:lpstr>
      <vt:lpstr>Hormone Replacement Therapy (HRT) &amp; CHD</vt:lpstr>
      <vt:lpstr>HERS trial results</vt:lpstr>
      <vt:lpstr>Manson JE et al. N Engl J Med 2003;349:523-534.</vt:lpstr>
      <vt:lpstr>NHS vs WHI – HRT &amp; CVD Comparison</vt:lpstr>
      <vt:lpstr>PowerPoint Presentation</vt:lpstr>
      <vt:lpstr>HRT &amp; Total MI, among women 50-79 yrs,  and within 10 yrs menopause</vt:lpstr>
      <vt:lpstr>HRT and MI</vt:lpstr>
      <vt:lpstr>HRT and MI</vt:lpstr>
      <vt:lpstr>Summary - RCT interpretation caveats / limitations</vt:lpstr>
      <vt:lpstr>Target Trial Heuristic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RCT vs. Cohort</vt:lpstr>
      <vt:lpstr>Cohort &amp; Target Trial – Summary</vt:lpstr>
      <vt:lpstr>In-Class Exercise (if time)</vt:lpstr>
      <vt:lpstr>In-Class Exercise </vt:lpstr>
      <vt:lpstr>Other options for Obs studies to RCT exercise…</vt:lpstr>
      <vt:lpstr>Acknowledgements:  </vt:lpstr>
      <vt:lpstr>Notation or Shorthand I may commonly use…</vt:lpstr>
      <vt:lpstr>Appendix: Life of a Research Study</vt:lpstr>
      <vt:lpstr>Scientific Process</vt:lpstr>
      <vt:lpstr>Scientific Process</vt:lpstr>
      <vt:lpstr>Appendix: Tips for Reading &amp; Critiquing Scientific Papers</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Developing a Proposal</vt:lpstr>
      <vt:lpstr>Terminology ⚐ - Retrospective vs. Prospective</vt:lpstr>
      <vt:lpstr>Terminology ⚐ - Retrospective vs. Prospective</vt:lpstr>
      <vt:lpstr>PowerPoint Presentation</vt:lpstr>
      <vt:lpstr>HERS trial results</vt:lpstr>
      <vt:lpstr>Implications of PSA Screening for CaP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Graff</dc:creator>
  <cp:lastModifiedBy>Rebecca Graff</cp:lastModifiedBy>
  <cp:revision>357</cp:revision>
  <dcterms:created xsi:type="dcterms:W3CDTF">2019-11-22T02:54:00Z</dcterms:created>
  <dcterms:modified xsi:type="dcterms:W3CDTF">2021-01-20T22:02:34Z</dcterms:modified>
</cp:coreProperties>
</file>