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26" r:id="rId1"/>
  </p:sldMasterIdLst>
  <p:sldIdLst>
    <p:sldId id="256" r:id="rId2"/>
    <p:sldId id="288" r:id="rId3"/>
    <p:sldId id="295" r:id="rId4"/>
    <p:sldId id="292" r:id="rId5"/>
    <p:sldId id="294" r:id="rId6"/>
    <p:sldId id="296" r:id="rId7"/>
    <p:sldId id="304" r:id="rId8"/>
    <p:sldId id="276" r:id="rId9"/>
    <p:sldId id="284" r:id="rId10"/>
    <p:sldId id="261" r:id="rId11"/>
    <p:sldId id="268" r:id="rId12"/>
    <p:sldId id="298" r:id="rId13"/>
    <p:sldId id="266" r:id="rId14"/>
    <p:sldId id="267" r:id="rId15"/>
    <p:sldId id="280" r:id="rId16"/>
    <p:sldId id="269" r:id="rId17"/>
    <p:sldId id="270" r:id="rId18"/>
    <p:sldId id="271" r:id="rId19"/>
    <p:sldId id="272" r:id="rId20"/>
    <p:sldId id="281" r:id="rId21"/>
    <p:sldId id="282" r:id="rId22"/>
    <p:sldId id="283" r:id="rId23"/>
    <p:sldId id="286" r:id="rId24"/>
    <p:sldId id="299" r:id="rId25"/>
    <p:sldId id="303" r:id="rId26"/>
    <p:sldId id="301" r:id="rId27"/>
    <p:sldId id="302" r:id="rId28"/>
    <p:sldId id="274" r:id="rId29"/>
    <p:sldId id="275"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8EBE8F-15F2-E842-BC31-074DCB9BDC9D}">
          <p14:sldIdLst>
            <p14:sldId id="256"/>
            <p14:sldId id="288"/>
            <p14:sldId id="295"/>
            <p14:sldId id="292"/>
            <p14:sldId id="294"/>
            <p14:sldId id="296"/>
            <p14:sldId id="304"/>
            <p14:sldId id="276"/>
            <p14:sldId id="284"/>
            <p14:sldId id="261"/>
            <p14:sldId id="268"/>
            <p14:sldId id="298"/>
            <p14:sldId id="266"/>
            <p14:sldId id="267"/>
            <p14:sldId id="280"/>
            <p14:sldId id="269"/>
            <p14:sldId id="270"/>
            <p14:sldId id="271"/>
            <p14:sldId id="272"/>
            <p14:sldId id="281"/>
            <p14:sldId id="282"/>
            <p14:sldId id="283"/>
            <p14:sldId id="286"/>
            <p14:sldId id="299"/>
            <p14:sldId id="303"/>
            <p14:sldId id="301"/>
            <p14:sldId id="302"/>
            <p14:sldId id="274"/>
            <p14:sldId id="27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9567" autoAdjust="0"/>
  </p:normalViewPr>
  <p:slideViewPr>
    <p:cSldViewPr snapToGrid="0" snapToObjects="1">
      <p:cViewPr>
        <p:scale>
          <a:sx n="100" d="100"/>
          <a:sy n="100" d="100"/>
        </p:scale>
        <p:origin x="-59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C345BF39-22B6-BB4E-AA71-E4275F278BC5}" type="datetimeFigureOut">
              <a:rPr lang="en-US" smtClean="0"/>
              <a:t>2/5/16</a:t>
            </a:fld>
            <a:endParaRPr lang="en-US"/>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C345BF39-22B6-BB4E-AA71-E4275F278BC5}" type="datetimeFigureOut">
              <a:rPr lang="en-US" smtClean="0"/>
              <a:t>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345BF39-22B6-BB4E-AA71-E4275F278BC5}" type="datetimeFigureOut">
              <a:rPr lang="en-US" smtClean="0"/>
              <a:t>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345BF39-22B6-BB4E-AA71-E4275F278BC5}" type="datetimeFigureOut">
              <a:rPr lang="en-US" smtClean="0"/>
              <a:t>2/5/16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45BF39-22B6-BB4E-AA71-E4275F278BC5}" type="datetimeFigureOut">
              <a:rPr lang="en-US" smtClean="0"/>
              <a:t>2/5/16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US"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14398" y="2866030"/>
            <a:ext cx="3563938"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US" smtClean="0"/>
              <a:t>Drag picture to placeholder or click icon to add</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US" smtClean="0"/>
              <a:t>Drag picture to placeholder or click icon to add</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345BF39-22B6-BB4E-AA71-E4275F278BC5}" type="datetimeFigureOut">
              <a:rPr lang="en-US" smtClean="0"/>
              <a:t>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345BF39-22B6-BB4E-AA71-E4275F278BC5}" type="datetimeFigureOut">
              <a:rPr lang="en-US" smtClean="0"/>
              <a:t>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345BF39-22B6-BB4E-AA71-E4275F278BC5}" type="datetimeFigureOut">
              <a:rPr lang="en-US" smtClean="0"/>
              <a:t>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US" smtClean="0"/>
              <a:t>Click to edit Master title style</a:t>
            </a:r>
            <a:endParaRPr dirty="0"/>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C345BF39-22B6-BB4E-AA71-E4275F278BC5}" type="datetimeFigureOut">
              <a:rPr lang="en-US" smtClean="0"/>
              <a:t>2/5/16</a:t>
            </a:fld>
            <a:endParaRPr lang="en-US"/>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9A741A00-B630-824F-BF2B-BC52D0D1D08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smtClean="0"/>
              <a:t>Click to edit Master text styles</a:t>
            </a:r>
          </a:p>
        </p:txBody>
      </p:sp>
      <p:sp>
        <p:nvSpPr>
          <p:cNvPr id="4" name="Date Placeholder 3"/>
          <p:cNvSpPr>
            <a:spLocks noGrp="1"/>
          </p:cNvSpPr>
          <p:nvPr>
            <p:ph type="dt" sz="half" idx="10"/>
          </p:nvPr>
        </p:nvSpPr>
        <p:spPr/>
        <p:txBody>
          <a:bodyPr/>
          <a:lstStyle/>
          <a:p>
            <a:fld id="{C345BF39-22B6-BB4E-AA71-E4275F278BC5}" type="datetimeFigureOut">
              <a:rPr lang="en-US" smtClean="0"/>
              <a:t>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45BF39-22B6-BB4E-AA71-E4275F278BC5}" type="datetimeFigureOut">
              <a:rPr lang="en-US" smtClean="0"/>
              <a:t>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US"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345BF39-22B6-BB4E-AA71-E4275F278BC5}" type="datetimeFigureOut">
              <a:rPr lang="en-US" smtClean="0"/>
              <a:t>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C345BF39-22B6-BB4E-AA71-E4275F278BC5}" type="datetimeFigureOut">
              <a:rPr lang="en-US" smtClean="0"/>
              <a:t>2/5/16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741A00-B630-824F-BF2B-BC52D0D1D080}" type="slidenum">
              <a:rPr lang="en-US" smtClean="0"/>
              <a:t>‹#›</a:t>
            </a:fld>
            <a:endParaRPr lang="en-US"/>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345BF39-22B6-BB4E-AA71-E4275F278BC5}" type="datetimeFigureOut">
              <a:rPr lang="en-US" smtClean="0"/>
              <a:t>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6.png"/><Relationship Id="rId23" Type="http://schemas.openxmlformats.org/officeDocument/2006/relationships/image" Target="../media/image7.png"/><Relationship Id="rId24" Type="http://schemas.openxmlformats.org/officeDocument/2006/relationships/image" Target="../media/image8.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C345BF39-22B6-BB4E-AA71-E4275F278BC5}" type="datetimeFigureOut">
              <a:rPr lang="en-US" smtClean="0"/>
              <a:t>2/5/16</a:t>
            </a:fld>
            <a:endParaRPr lang="en-US"/>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9A741A00-B630-824F-BF2B-BC52D0D1D08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27" r:id="rId1"/>
    <p:sldLayoutId id="2147483928" r:id="rId2"/>
    <p:sldLayoutId id="2147483929" r:id="rId3"/>
    <p:sldLayoutId id="2147483930" r:id="rId4"/>
    <p:sldLayoutId id="2147483931" r:id="rId5"/>
    <p:sldLayoutId id="2147483932" r:id="rId6"/>
    <p:sldLayoutId id="2147483933" r:id="rId7"/>
    <p:sldLayoutId id="2147483934" r:id="rId8"/>
    <p:sldLayoutId id="2147483935" r:id="rId9"/>
    <p:sldLayoutId id="2147483936" r:id="rId10"/>
    <p:sldLayoutId id="2147483937" r:id="rId11"/>
    <p:sldLayoutId id="2147483938" r:id="rId12"/>
    <p:sldLayoutId id="2147483939" r:id="rId13"/>
    <p:sldLayoutId id="2147483940" r:id="rId14"/>
    <p:sldLayoutId id="2147483941" r:id="rId15"/>
    <p:sldLayoutId id="2147483942" r:id="rId16"/>
    <p:sldLayoutId id="2147483943" r:id="rId17"/>
    <p:sldLayoutId id="2147483944" r:id="rId18"/>
    <p:sldLayoutId id="2147483945" r:id="rId19"/>
    <p:sldLayoutId id="2147483946"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424/applicant-fellowbiosketch.docx"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grants.nih.gov/grants/guide/pa-files/PA-14-147.html" TargetMode="External"/><Relationship Id="rId4" Type="http://schemas.openxmlformats.org/officeDocument/2006/relationships/hyperlink" Target="http://grants.nih.gov/grants/guide/pa-files/PA-14-044.html" TargetMode="External"/><Relationship Id="rId5" Type="http://schemas.openxmlformats.org/officeDocument/2006/relationships/hyperlink" Target="http://grants.nih.gov/grants/funding/424/index.htm" TargetMode="External"/><Relationship Id="rId1" Type="http://schemas.openxmlformats.org/officeDocument/2006/relationships/slideLayout" Target="../slideLayouts/slideLayout2.xml"/><Relationship Id="rId2" Type="http://schemas.openxmlformats.org/officeDocument/2006/relationships/hyperlink" Target="https://accelerate.ucsf.edu/training/K-grant-writing"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guide/notice-files/NOT-OD-14-094.html"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784137"/>
            <a:ext cx="6477000" cy="1914144"/>
          </a:xfrm>
        </p:spPr>
        <p:txBody>
          <a:bodyPr/>
          <a:lstStyle/>
          <a:p>
            <a:r>
              <a:rPr lang="en-US" dirty="0" smtClean="0"/>
              <a:t>Overview of Training Grants: </a:t>
            </a:r>
            <a:r>
              <a:rPr lang="en-US" dirty="0" err="1" smtClean="0"/>
              <a:t>Fs</a:t>
            </a:r>
            <a:r>
              <a:rPr lang="en-US" dirty="0" smtClean="0"/>
              <a:t> and Ks</a:t>
            </a:r>
            <a:endParaRPr lang="en-US" dirty="0"/>
          </a:p>
        </p:txBody>
      </p:sp>
      <p:sp>
        <p:nvSpPr>
          <p:cNvPr id="3" name="Subtitle 2"/>
          <p:cNvSpPr>
            <a:spLocks noGrp="1"/>
          </p:cNvSpPr>
          <p:nvPr>
            <p:ph type="subTitle" idx="1"/>
          </p:nvPr>
        </p:nvSpPr>
        <p:spPr/>
        <p:txBody>
          <a:bodyPr/>
          <a:lstStyle/>
          <a:p>
            <a:r>
              <a:rPr lang="en-US" dirty="0" smtClean="0"/>
              <a:t>Sarah Woolf-King, Ph.D., M.P.H.</a:t>
            </a:r>
          </a:p>
          <a:p>
            <a:r>
              <a:rPr lang="en-US" dirty="0" err="1" smtClean="0"/>
              <a:t>Epi</a:t>
            </a:r>
            <a:r>
              <a:rPr lang="en-US" dirty="0" smtClean="0"/>
              <a:t> 258</a:t>
            </a:r>
          </a:p>
          <a:p>
            <a:r>
              <a:rPr lang="en-US" dirty="0" smtClean="0"/>
              <a:t>February 8</a:t>
            </a:r>
            <a:r>
              <a:rPr lang="en-US" baseline="30000" dirty="0" smtClean="0"/>
              <a:t>th</a:t>
            </a:r>
            <a:r>
              <a:rPr lang="en-US" dirty="0" smtClean="0"/>
              <a:t>, 2016</a:t>
            </a:r>
            <a:endParaRPr lang="en-US" dirty="0"/>
          </a:p>
        </p:txBody>
      </p:sp>
    </p:spTree>
    <p:extLst>
      <p:ext uri="{BB962C8B-B14F-4D97-AF65-F5344CB8AC3E}">
        <p14:creationId xmlns:p14="http://schemas.microsoft.com/office/powerpoint/2010/main" val="36085760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49238"/>
            <a:ext cx="7313613" cy="868362"/>
          </a:xfrm>
        </p:spPr>
        <p:txBody>
          <a:bodyPr/>
          <a:lstStyle/>
          <a:p>
            <a:r>
              <a:rPr lang="en-US" sz="4000" dirty="0" err="1" smtClean="0"/>
              <a:t>Biosketch</a:t>
            </a:r>
            <a:r>
              <a:rPr lang="en-US" sz="4000" dirty="0" smtClean="0"/>
              <a:t>*</a:t>
            </a:r>
            <a:endParaRPr lang="en-US" sz="4000" dirty="0"/>
          </a:p>
        </p:txBody>
      </p:sp>
      <p:sp>
        <p:nvSpPr>
          <p:cNvPr id="3" name="Content Placeholder 2"/>
          <p:cNvSpPr>
            <a:spLocks noGrp="1"/>
          </p:cNvSpPr>
          <p:nvPr>
            <p:ph idx="1"/>
          </p:nvPr>
        </p:nvSpPr>
        <p:spPr>
          <a:xfrm>
            <a:off x="330200" y="1231900"/>
            <a:ext cx="8521700" cy="5270500"/>
          </a:xfrm>
        </p:spPr>
        <p:txBody>
          <a:bodyPr>
            <a:normAutofit fontScale="77500" lnSpcReduction="20000"/>
          </a:bodyPr>
          <a:lstStyle/>
          <a:p>
            <a:r>
              <a:rPr lang="en-US" b="1" dirty="0" smtClean="0"/>
              <a:t>Special </a:t>
            </a:r>
            <a:r>
              <a:rPr lang="en-US" b="1" dirty="0" err="1" smtClean="0"/>
              <a:t>biosketch</a:t>
            </a:r>
            <a:r>
              <a:rPr lang="en-US" b="1" dirty="0" smtClean="0"/>
              <a:t> form for F31s, “Fellowship Applicant Biographical Sketch</a:t>
            </a:r>
            <a:r>
              <a:rPr lang="en-US" b="1" dirty="0" smtClean="0"/>
              <a:t>”</a:t>
            </a:r>
            <a:endParaRPr lang="en-US" b="1" dirty="0" smtClean="0"/>
          </a:p>
          <a:p>
            <a:pPr lvl="1"/>
            <a:r>
              <a:rPr lang="en-US" dirty="0" smtClean="0">
                <a:hlinkClick r:id="rId2"/>
              </a:rPr>
              <a:t>http</a:t>
            </a:r>
            <a:r>
              <a:rPr lang="en-US" dirty="0">
                <a:hlinkClick r:id="rId2"/>
              </a:rPr>
              <a:t>://grants.nih.gov/grants/funding/424/applicant-</a:t>
            </a:r>
            <a:r>
              <a:rPr lang="en-US" dirty="0" smtClean="0">
                <a:hlinkClick r:id="rId2"/>
              </a:rPr>
              <a:t>fellowbiosketch.docx</a:t>
            </a:r>
            <a:r>
              <a:rPr lang="en-US" dirty="0" smtClean="0"/>
              <a:t> </a:t>
            </a:r>
          </a:p>
          <a:p>
            <a:r>
              <a:rPr lang="en-US" b="1" dirty="0" err="1" smtClean="0"/>
              <a:t>Biosketch</a:t>
            </a:r>
            <a:r>
              <a:rPr lang="en-US" b="1" dirty="0" smtClean="0"/>
              <a:t> for K-award is standard</a:t>
            </a:r>
          </a:p>
          <a:p>
            <a:r>
              <a:rPr lang="en-US" b="1" dirty="0" smtClean="0"/>
              <a:t>Personal statement</a:t>
            </a:r>
            <a:r>
              <a:rPr lang="en-US" dirty="0"/>
              <a:t>	</a:t>
            </a:r>
            <a:endParaRPr lang="en-US" dirty="0" smtClean="0"/>
          </a:p>
          <a:p>
            <a:pPr lvl="1"/>
            <a:r>
              <a:rPr lang="en-US" dirty="0" smtClean="0"/>
              <a:t>“</a:t>
            </a:r>
            <a:r>
              <a:rPr lang="en-US" dirty="0"/>
              <a:t>Briefly describe why your experience and qualifications make you particularly well-suited for your role as a Fellowship applicant</a:t>
            </a:r>
            <a:r>
              <a:rPr lang="en-US" dirty="0" smtClean="0"/>
              <a:t>.” </a:t>
            </a:r>
            <a:r>
              <a:rPr lang="en-US" dirty="0"/>
              <a:t>	</a:t>
            </a:r>
            <a:endParaRPr lang="en-US" dirty="0" smtClean="0"/>
          </a:p>
          <a:p>
            <a:pPr lvl="1"/>
            <a:r>
              <a:rPr lang="en-US" dirty="0" smtClean="0"/>
              <a:t>“</a:t>
            </a:r>
            <a:r>
              <a:rPr lang="en-US" dirty="0"/>
              <a:t>Within this section you may, if you choose, briefly describe factors such as family care responsibilities, illness, disability, or active duty military service that resulted in a hiatus in training or reduced your scientific advancement or productivity</a:t>
            </a:r>
            <a:r>
              <a:rPr lang="en-US" dirty="0" smtClean="0"/>
              <a:t>.”</a:t>
            </a:r>
            <a:r>
              <a:rPr lang="en-US" dirty="0"/>
              <a:t>	</a:t>
            </a:r>
            <a:endParaRPr lang="en-US" dirty="0"/>
          </a:p>
          <a:p>
            <a:r>
              <a:rPr lang="en-US" b="1" dirty="0" smtClean="0"/>
              <a:t>Scholastic </a:t>
            </a:r>
            <a:r>
              <a:rPr lang="en-US" b="1" dirty="0"/>
              <a:t>Performance (pre-docs only)</a:t>
            </a:r>
          </a:p>
          <a:p>
            <a:pPr lvl="1"/>
            <a:r>
              <a:rPr lang="en-US" dirty="0"/>
              <a:t>Using the chart provided, list by institution and year all undergraduate and graduate courses with grades. 	</a:t>
            </a:r>
          </a:p>
          <a:p>
            <a:pPr lvl="1"/>
            <a:r>
              <a:rPr lang="en-US" dirty="0" err="1"/>
              <a:t>Predoctoral</a:t>
            </a:r>
            <a:r>
              <a:rPr lang="en-US" dirty="0"/>
              <a:t> applicants must also type in their scores for the Graduate Record Examination (GRE), if available; and M.D./Ph.D. applicants should type in MCAT scores.</a:t>
            </a:r>
          </a:p>
          <a:p>
            <a:pPr lvl="1"/>
            <a:r>
              <a:rPr lang="en-US" dirty="0"/>
              <a:t>Do not include transcripts, but may be asked to submit.	</a:t>
            </a:r>
            <a:r>
              <a:rPr lang="en-US" dirty="0"/>
              <a:t>	</a:t>
            </a:r>
            <a:endParaRPr lang="en-US" b="1" dirty="0"/>
          </a:p>
          <a:p>
            <a:pPr lvl="1"/>
            <a:endParaRPr lang="en-US" dirty="0" smtClean="0"/>
          </a:p>
          <a:p>
            <a:pPr marL="0" indent="0">
              <a:buNone/>
            </a:pPr>
            <a:endParaRPr lang="en-US" dirty="0"/>
          </a:p>
          <a:p>
            <a:endParaRPr lang="en-US" dirty="0"/>
          </a:p>
        </p:txBody>
      </p:sp>
      <p:sp>
        <p:nvSpPr>
          <p:cNvPr id="4" name="TextBox 3"/>
          <p:cNvSpPr txBox="1"/>
          <p:nvPr/>
        </p:nvSpPr>
        <p:spPr>
          <a:xfrm>
            <a:off x="1066799" y="6502400"/>
            <a:ext cx="7161213" cy="369332"/>
          </a:xfrm>
          <a:prstGeom prst="rect">
            <a:avLst/>
          </a:prstGeom>
          <a:noFill/>
        </p:spPr>
        <p:txBody>
          <a:bodyPr wrap="square" rtlCol="0">
            <a:spAutoFit/>
          </a:bodyPr>
          <a:lstStyle/>
          <a:p>
            <a:r>
              <a:rPr lang="en-US" dirty="0" smtClean="0"/>
              <a:t>*Will have more detailed discussion of </a:t>
            </a:r>
            <a:r>
              <a:rPr lang="en-US" dirty="0" err="1" smtClean="0"/>
              <a:t>biosketch</a:t>
            </a:r>
            <a:r>
              <a:rPr lang="en-US" dirty="0" smtClean="0"/>
              <a:t> next quarter.</a:t>
            </a:r>
            <a:endParaRPr lang="en-US" dirty="0"/>
          </a:p>
        </p:txBody>
      </p:sp>
    </p:spTree>
    <p:extLst>
      <p:ext uri="{BB962C8B-B14F-4D97-AF65-F5344CB8AC3E}">
        <p14:creationId xmlns:p14="http://schemas.microsoft.com/office/powerpoint/2010/main" val="160738974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63538"/>
            <a:ext cx="7313613" cy="868362"/>
          </a:xfrm>
        </p:spPr>
        <p:txBody>
          <a:bodyPr/>
          <a:lstStyle/>
          <a:p>
            <a:r>
              <a:rPr lang="en-US" sz="3500" dirty="0" smtClean="0"/>
              <a:t>Training in Responsible </a:t>
            </a:r>
            <a:r>
              <a:rPr lang="en-US" sz="3500" dirty="0" smtClean="0"/>
              <a:t>Conduct of </a:t>
            </a:r>
            <a:r>
              <a:rPr lang="en-US" sz="3500" dirty="0" smtClean="0"/>
              <a:t>Research (1 page)</a:t>
            </a:r>
            <a:endParaRPr lang="en-US" sz="3500" dirty="0"/>
          </a:p>
        </p:txBody>
      </p:sp>
      <p:sp>
        <p:nvSpPr>
          <p:cNvPr id="4" name="Content Placeholder 3"/>
          <p:cNvSpPr>
            <a:spLocks noGrp="1"/>
          </p:cNvSpPr>
          <p:nvPr>
            <p:ph idx="1"/>
          </p:nvPr>
        </p:nvSpPr>
        <p:spPr>
          <a:xfrm>
            <a:off x="254000" y="1380107"/>
            <a:ext cx="8636000" cy="5021262"/>
          </a:xfrm>
        </p:spPr>
        <p:txBody>
          <a:bodyPr>
            <a:normAutofit fontScale="92500" lnSpcReduction="10000"/>
          </a:bodyPr>
          <a:lstStyle/>
          <a:p>
            <a:pPr>
              <a:buFont typeface="Arial"/>
              <a:buChar char="•"/>
            </a:pPr>
            <a:r>
              <a:rPr lang="en-US" dirty="0" smtClean="0"/>
              <a:t>“</a:t>
            </a:r>
            <a:r>
              <a:rPr lang="en-US" dirty="0" smtClean="0"/>
              <a:t>The section must document prior participation or instruction in responsible conduct of research during the applicant's current career stage (including the date instruction was last completed) and propose a plan to either receive instruction in responsible conduct of research or participate as a course lecturer, etc., depending on the applicant's career stage.”  </a:t>
            </a:r>
          </a:p>
          <a:p>
            <a:pPr>
              <a:buFont typeface="Arial"/>
              <a:buChar char="•"/>
            </a:pPr>
            <a:r>
              <a:rPr lang="en-US" dirty="0" smtClean="0"/>
              <a:t>Must include the “format</a:t>
            </a:r>
            <a:r>
              <a:rPr lang="en-US" dirty="0"/>
              <a:t>, subject matter, faculty participation, duration and frequency of </a:t>
            </a:r>
            <a:r>
              <a:rPr lang="en-US" dirty="0" smtClean="0"/>
              <a:t>instruction” </a:t>
            </a:r>
          </a:p>
          <a:p>
            <a:pPr>
              <a:buFont typeface="Arial"/>
              <a:buChar char="•"/>
            </a:pPr>
            <a:r>
              <a:rPr lang="en-US" dirty="0" smtClean="0"/>
              <a:t>“The </a:t>
            </a:r>
            <a:r>
              <a:rPr lang="en-US" dirty="0"/>
              <a:t>plan should be tailored to the needs of the fellow, and may go beyond formal institutional courses and provide opportunities for the individual to develop their own scholarly understanding of the ethical issues associated with their research activities and their impact on society. The role of the sponsor in the instruction in responsible conduct of research must be described</a:t>
            </a:r>
            <a:r>
              <a:rPr lang="en-US" dirty="0" smtClean="0"/>
              <a:t>.”</a:t>
            </a:r>
            <a:r>
              <a:rPr lang="en-US" dirty="0"/>
              <a:t>	</a:t>
            </a:r>
          </a:p>
          <a:p>
            <a:pPr>
              <a:buFont typeface="Arial"/>
              <a:buChar char="•"/>
            </a:pPr>
            <a:endParaRPr lang="en-US" dirty="0"/>
          </a:p>
        </p:txBody>
      </p:sp>
    </p:spTree>
    <p:extLst>
      <p:ext uri="{BB962C8B-B14F-4D97-AF65-F5344CB8AC3E}">
        <p14:creationId xmlns:p14="http://schemas.microsoft.com/office/powerpoint/2010/main" val="245535232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F31 Training Components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31343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Respective </a:t>
            </a:r>
            <a:r>
              <a:rPr lang="en-US" sz="4000" dirty="0" smtClean="0"/>
              <a:t>Contributions</a:t>
            </a:r>
            <a:endParaRPr lang="en-US" sz="4000" dirty="0"/>
          </a:p>
        </p:txBody>
      </p:sp>
      <p:sp>
        <p:nvSpPr>
          <p:cNvPr id="4" name="Content Placeholder 3"/>
          <p:cNvSpPr>
            <a:spLocks noGrp="1"/>
          </p:cNvSpPr>
          <p:nvPr>
            <p:ph idx="1"/>
          </p:nvPr>
        </p:nvSpPr>
        <p:spPr/>
        <p:txBody>
          <a:bodyPr>
            <a:normAutofit/>
          </a:bodyPr>
          <a:lstStyle/>
          <a:p>
            <a:pPr>
              <a:buFont typeface="Arial"/>
              <a:buChar char="•"/>
            </a:pPr>
            <a:r>
              <a:rPr lang="en-US" dirty="0" smtClean="0"/>
              <a:t>Limited </a:t>
            </a:r>
            <a:r>
              <a:rPr lang="en-US" dirty="0" smtClean="0"/>
              <a:t>to 1 </a:t>
            </a:r>
            <a:r>
              <a:rPr lang="en-US" dirty="0" smtClean="0"/>
              <a:t>page or less</a:t>
            </a:r>
            <a:endParaRPr lang="en-US" dirty="0" smtClean="0"/>
          </a:p>
          <a:p>
            <a:pPr>
              <a:buFont typeface="Arial"/>
              <a:buChar char="•"/>
            </a:pPr>
            <a:r>
              <a:rPr lang="en-US" dirty="0" smtClean="0"/>
              <a:t>“</a:t>
            </a:r>
            <a:r>
              <a:rPr lang="en-US" dirty="0"/>
              <a:t>Describe the collaborative process between you and your sponsor/co-sponsor in the development, review, and editing of this research training plan. Discuss the respective roles in accomplishing the proposed research</a:t>
            </a:r>
            <a:r>
              <a:rPr lang="en-US" dirty="0" smtClean="0"/>
              <a:t>.”</a:t>
            </a:r>
            <a:r>
              <a:rPr lang="en-US" dirty="0"/>
              <a:t>	</a:t>
            </a:r>
          </a:p>
          <a:p>
            <a:pPr marL="0" indent="0">
              <a:buNone/>
            </a:pPr>
            <a:endParaRPr lang="en-US" dirty="0"/>
          </a:p>
        </p:txBody>
      </p:sp>
    </p:spTree>
    <p:extLst>
      <p:ext uri="{BB962C8B-B14F-4D97-AF65-F5344CB8AC3E}">
        <p14:creationId xmlns:p14="http://schemas.microsoft.com/office/powerpoint/2010/main" val="6134187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0838"/>
            <a:ext cx="7313613" cy="868362"/>
          </a:xfrm>
        </p:spPr>
        <p:txBody>
          <a:bodyPr/>
          <a:lstStyle/>
          <a:p>
            <a:r>
              <a:rPr lang="en-US" sz="4000" dirty="0" smtClean="0"/>
              <a:t>Selection of Sponsor &amp; </a:t>
            </a:r>
            <a:r>
              <a:rPr lang="en-US" sz="4000" dirty="0" smtClean="0"/>
              <a:t>Institution (1 page) </a:t>
            </a:r>
            <a:endParaRPr lang="en-US" sz="4000" dirty="0"/>
          </a:p>
        </p:txBody>
      </p:sp>
      <p:sp>
        <p:nvSpPr>
          <p:cNvPr id="5" name="Content Placeholder 4"/>
          <p:cNvSpPr>
            <a:spLocks noGrp="1"/>
          </p:cNvSpPr>
          <p:nvPr>
            <p:ph idx="1"/>
          </p:nvPr>
        </p:nvSpPr>
        <p:spPr>
          <a:xfrm>
            <a:off x="406400" y="1371600"/>
            <a:ext cx="8534400" cy="5372100"/>
          </a:xfrm>
        </p:spPr>
        <p:txBody>
          <a:bodyPr>
            <a:normAutofit fontScale="85000" lnSpcReduction="10000"/>
          </a:bodyPr>
          <a:lstStyle/>
          <a:p>
            <a:r>
              <a:rPr lang="en-US" sz="2700" dirty="0" smtClean="0"/>
              <a:t>“</a:t>
            </a:r>
            <a:r>
              <a:rPr lang="en-US" sz="2700" dirty="0" smtClean="0"/>
              <a:t>Explain </a:t>
            </a:r>
            <a:r>
              <a:rPr lang="en-US" sz="2700" dirty="0"/>
              <a:t>why the sponsor, co-sponsor (if any), and institution were selected to accomplish the research training goals. If the proposed research training is to take place at a site other than the sponsoring organization, provide an explanation here. </a:t>
            </a:r>
            <a:endParaRPr lang="en-US" sz="2700" dirty="0" smtClean="0"/>
          </a:p>
          <a:p>
            <a:pPr lvl="1"/>
            <a:r>
              <a:rPr lang="en-US" sz="2500" b="1" dirty="0" smtClean="0"/>
              <a:t>Doctorate </a:t>
            </a:r>
            <a:r>
              <a:rPr lang="en-US" sz="2500" b="1" dirty="0"/>
              <a:t>or Current Institution</a:t>
            </a:r>
            <a:r>
              <a:rPr lang="en-US" sz="2500" dirty="0"/>
              <a:t>. (For postdoctoral and senior fellows only) Since training is expected to broaden a fellow's perspective, postdoctoral fellowship applicants requesting training at either their doctorate institution or at the institution where they have been training for more than a year must explain why further training at that institution would be valuable</a:t>
            </a:r>
            <a:r>
              <a:rPr lang="en-US" sz="2500" dirty="0" smtClean="0"/>
              <a:t>. </a:t>
            </a:r>
            <a:r>
              <a:rPr lang="en-US" sz="2500" dirty="0"/>
              <a:t>		</a:t>
            </a:r>
            <a:endParaRPr lang="en-US" sz="2500" dirty="0" smtClean="0"/>
          </a:p>
          <a:p>
            <a:pPr lvl="1"/>
            <a:r>
              <a:rPr lang="en-US" sz="2500" b="1" dirty="0"/>
              <a:t>Foreign Institution</a:t>
            </a:r>
            <a:r>
              <a:rPr lang="en-US" sz="2500" dirty="0"/>
              <a:t>. If you are proposing a research training experience at a foreign institution, show that the foreign institution and sponsor offer special opportunities for training that are not currently available in the United States. Key factors in the selection of a foreign institution should be described. If applicable, the need for and level of proficiency in reading, speaking, and comprehending the foreign language should be addressed</a:t>
            </a:r>
            <a:r>
              <a:rPr lang="en-US" sz="2500" dirty="0" smtClean="0"/>
              <a:t>.” </a:t>
            </a:r>
            <a:r>
              <a:rPr lang="en-US" dirty="0"/>
              <a:t>	</a:t>
            </a:r>
          </a:p>
        </p:txBody>
      </p:sp>
    </p:spTree>
    <p:extLst>
      <p:ext uri="{BB962C8B-B14F-4D97-AF65-F5344CB8AC3E}">
        <p14:creationId xmlns:p14="http://schemas.microsoft.com/office/powerpoint/2010/main" val="345077938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Application for Concurrent Support</a:t>
            </a:r>
            <a:endParaRPr lang="en-US" sz="4000" dirty="0"/>
          </a:p>
        </p:txBody>
      </p:sp>
      <p:sp>
        <p:nvSpPr>
          <p:cNvPr id="3" name="Content Placeholder 2"/>
          <p:cNvSpPr>
            <a:spLocks noGrp="1"/>
          </p:cNvSpPr>
          <p:nvPr>
            <p:ph idx="1"/>
          </p:nvPr>
        </p:nvSpPr>
        <p:spPr>
          <a:xfrm>
            <a:off x="393700" y="1735138"/>
            <a:ext cx="8280400" cy="4348162"/>
          </a:xfrm>
        </p:spPr>
        <p:txBody>
          <a:bodyPr/>
          <a:lstStyle/>
          <a:p>
            <a:r>
              <a:rPr lang="en-US" dirty="0" smtClean="0"/>
              <a:t>Limited to 1 page </a:t>
            </a:r>
          </a:p>
          <a:p>
            <a:r>
              <a:rPr lang="en-US" dirty="0" smtClean="0"/>
              <a:t>“</a:t>
            </a:r>
            <a:r>
              <a:rPr lang="en-US" dirty="0"/>
              <a:t>I</a:t>
            </a:r>
            <a:r>
              <a:rPr lang="en-US" dirty="0" smtClean="0"/>
              <a:t>f </a:t>
            </a:r>
            <a:r>
              <a:rPr lang="en-US" dirty="0"/>
              <a:t>the fellowship applicant has applied or will be applying for other support that would run concurrently with the period covered by this application. Include the type, dates, source(s) and amount in the attachment document. The fellowship applicant must promptly report to the NIH IC to which this application is assigned, or AHRQ, any support resulting from other such </a:t>
            </a:r>
            <a:r>
              <a:rPr lang="en-US" dirty="0" smtClean="0"/>
              <a:t>applications.” </a:t>
            </a:r>
            <a:r>
              <a:rPr lang="en-US" dirty="0"/>
              <a:t>	</a:t>
            </a:r>
          </a:p>
        </p:txBody>
      </p:sp>
    </p:spTree>
    <p:extLst>
      <p:ext uri="{BB962C8B-B14F-4D97-AF65-F5344CB8AC3E}">
        <p14:creationId xmlns:p14="http://schemas.microsoft.com/office/powerpoint/2010/main" val="153829021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503238"/>
            <a:ext cx="8394700" cy="868362"/>
          </a:xfrm>
        </p:spPr>
        <p:txBody>
          <a:bodyPr/>
          <a:lstStyle/>
          <a:p>
            <a:r>
              <a:rPr lang="en-US" sz="4000" dirty="0"/>
              <a:t>Goals for fellowship training and </a:t>
            </a:r>
            <a:r>
              <a:rPr lang="en-US" sz="4000" dirty="0" smtClean="0"/>
              <a:t>career</a:t>
            </a:r>
            <a:br>
              <a:rPr lang="en-US" sz="4000" dirty="0" smtClean="0"/>
            </a:br>
            <a:r>
              <a:rPr lang="en-US" sz="4000" dirty="0" smtClean="0"/>
              <a:t>(1 page)</a:t>
            </a:r>
            <a:r>
              <a:rPr lang="en-US" sz="4000" dirty="0" smtClean="0"/>
              <a:t> </a:t>
            </a:r>
            <a:endParaRPr lang="en-US" sz="4000" dirty="0"/>
          </a:p>
        </p:txBody>
      </p:sp>
      <p:sp>
        <p:nvSpPr>
          <p:cNvPr id="3" name="Content Placeholder 2"/>
          <p:cNvSpPr>
            <a:spLocks noGrp="1"/>
          </p:cNvSpPr>
          <p:nvPr>
            <p:ph idx="1"/>
          </p:nvPr>
        </p:nvSpPr>
        <p:spPr>
          <a:xfrm>
            <a:off x="330200" y="1735137"/>
            <a:ext cx="8394700" cy="4733395"/>
          </a:xfrm>
        </p:spPr>
        <p:txBody>
          <a:bodyPr>
            <a:normAutofit fontScale="85000" lnSpcReduction="20000"/>
          </a:bodyPr>
          <a:lstStyle/>
          <a:p>
            <a:r>
              <a:rPr lang="en-US" dirty="0" smtClean="0"/>
              <a:t>“</a:t>
            </a:r>
            <a:r>
              <a:rPr lang="en-US" dirty="0" smtClean="0"/>
              <a:t>The </a:t>
            </a:r>
            <a:r>
              <a:rPr lang="en-US" dirty="0"/>
              <a:t>fellowship applicant must describe his/her overall career goals, and explain how the proposed research training will enable the attainment of these goals. </a:t>
            </a:r>
            <a:endParaRPr lang="en-US" dirty="0" smtClean="0"/>
          </a:p>
          <a:p>
            <a:r>
              <a:rPr lang="en-US" dirty="0" smtClean="0"/>
              <a:t>Identify </a:t>
            </a:r>
            <a:r>
              <a:rPr lang="en-US" dirty="0"/>
              <a:t>the skills, theories, conceptual approaches, etc. to be learned or enhanced during the award</a:t>
            </a:r>
            <a:r>
              <a:rPr lang="en-US" dirty="0" smtClean="0"/>
              <a:t>.</a:t>
            </a:r>
            <a:r>
              <a:rPr lang="en-US" dirty="0" smtClean="0"/>
              <a:t>”</a:t>
            </a:r>
          </a:p>
          <a:p>
            <a:r>
              <a:rPr lang="en-US" dirty="0" smtClean="0"/>
              <a:t>Example: Santos</a:t>
            </a:r>
          </a:p>
          <a:p>
            <a:pPr lvl="1"/>
            <a:r>
              <a:rPr lang="en-US" dirty="0" smtClean="0"/>
              <a:t>I am applying for NRSE to become….</a:t>
            </a:r>
          </a:p>
          <a:p>
            <a:pPr lvl="1"/>
            <a:r>
              <a:rPr lang="en-US" dirty="0" smtClean="0"/>
              <a:t>This fellowship will provide me with training via (list courses, mentorship)…</a:t>
            </a:r>
          </a:p>
          <a:p>
            <a:pPr lvl="1"/>
            <a:r>
              <a:rPr lang="en-US" dirty="0" smtClean="0"/>
              <a:t>I will receive additional training on…</a:t>
            </a:r>
            <a:r>
              <a:rPr lang="en-US" dirty="0"/>
              <a:t>	</a:t>
            </a:r>
            <a:endParaRPr lang="en-US" dirty="0" smtClean="0"/>
          </a:p>
          <a:p>
            <a:pPr lvl="1"/>
            <a:r>
              <a:rPr lang="en-US" dirty="0" smtClean="0"/>
              <a:t>During my fellowship I will….</a:t>
            </a:r>
          </a:p>
          <a:p>
            <a:pPr lvl="1"/>
            <a:r>
              <a:rPr lang="en-US" dirty="0" smtClean="0"/>
              <a:t>My short-terms goals are…; after the completion of the project I plan to submit a…; ultimately I hope to… </a:t>
            </a:r>
          </a:p>
          <a:p>
            <a:pPr lvl="1"/>
            <a:r>
              <a:rPr lang="en-US" dirty="0"/>
              <a:t>T</a:t>
            </a:r>
            <a:r>
              <a:rPr lang="en-US" dirty="0" smtClean="0"/>
              <a:t>he training provided by this grant is instrumental for the attainment of these goals.</a:t>
            </a:r>
            <a:endParaRPr lang="en-US" dirty="0"/>
          </a:p>
        </p:txBody>
      </p:sp>
    </p:spTree>
    <p:extLst>
      <p:ext uri="{BB962C8B-B14F-4D97-AF65-F5344CB8AC3E}">
        <p14:creationId xmlns:p14="http://schemas.microsoft.com/office/powerpoint/2010/main" val="49875977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536576"/>
            <a:ext cx="8267700" cy="868362"/>
          </a:xfrm>
        </p:spPr>
        <p:txBody>
          <a:bodyPr/>
          <a:lstStyle/>
          <a:p>
            <a:r>
              <a:rPr lang="en-US" sz="4000" dirty="0"/>
              <a:t>Activities planned under </a:t>
            </a:r>
            <a:r>
              <a:rPr lang="en-US" sz="4000" dirty="0" smtClean="0"/>
              <a:t>award</a:t>
            </a:r>
            <a:br>
              <a:rPr lang="en-US" sz="4000" dirty="0" smtClean="0"/>
            </a:br>
            <a:r>
              <a:rPr lang="en-US" sz="4000" dirty="0" smtClean="0"/>
              <a:t>(1 page)</a:t>
            </a:r>
            <a:r>
              <a:rPr lang="en-US" sz="4000" dirty="0" smtClean="0"/>
              <a:t> </a:t>
            </a:r>
            <a:r>
              <a:rPr lang="en-US" sz="4000" dirty="0" smtClean="0"/>
              <a:t/>
            </a:r>
            <a:br>
              <a:rPr lang="en-US" sz="4000" dirty="0" smtClean="0"/>
            </a:br>
            <a:endParaRPr lang="en-US" dirty="0"/>
          </a:p>
        </p:txBody>
      </p:sp>
      <p:sp>
        <p:nvSpPr>
          <p:cNvPr id="3" name="Content Placeholder 2"/>
          <p:cNvSpPr>
            <a:spLocks noGrp="1"/>
          </p:cNvSpPr>
          <p:nvPr>
            <p:ph idx="1"/>
          </p:nvPr>
        </p:nvSpPr>
        <p:spPr>
          <a:xfrm>
            <a:off x="393700" y="1253067"/>
            <a:ext cx="8394700" cy="5249333"/>
          </a:xfrm>
        </p:spPr>
        <p:txBody>
          <a:bodyPr>
            <a:normAutofit lnSpcReduction="10000"/>
          </a:bodyPr>
          <a:lstStyle/>
          <a:p>
            <a:r>
              <a:rPr lang="en-US" dirty="0" smtClean="0"/>
              <a:t>“</a:t>
            </a:r>
            <a:r>
              <a:rPr lang="en-US" dirty="0"/>
              <a:t>The fellowship applicant must describe by year the activities (research, coursework, etc.) he/she will be involved in under the proposed award and estimate the percentage of time to be devoted to each activity, based on a normal working day for a full-time fellow as defined by the sponsoring institution. The percentage should total 100 for each year. Also, briefly explain activities other than research and relate them to the proposed research training</a:t>
            </a:r>
            <a:r>
              <a:rPr lang="en-US" dirty="0" smtClean="0"/>
              <a:t>.”</a:t>
            </a:r>
          </a:p>
          <a:p>
            <a:r>
              <a:rPr lang="en-US" dirty="0" smtClean="0"/>
              <a:t>Basically a table that includes all your training activities (including the research activities) and the percent time you will devote to each broken down by study year.</a:t>
            </a:r>
          </a:p>
          <a:p>
            <a:r>
              <a:rPr lang="en-US" dirty="0" smtClean="0"/>
              <a:t>Lots of variability in how you present this; look at examples!</a:t>
            </a:r>
            <a:r>
              <a:rPr lang="en-US" dirty="0"/>
              <a:t>	</a:t>
            </a:r>
          </a:p>
          <a:p>
            <a:endParaRPr lang="en-US" dirty="0"/>
          </a:p>
        </p:txBody>
      </p:sp>
    </p:spTree>
    <p:extLst>
      <p:ext uri="{BB962C8B-B14F-4D97-AF65-F5344CB8AC3E}">
        <p14:creationId xmlns:p14="http://schemas.microsoft.com/office/powerpoint/2010/main" val="229551304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161867" cy="868362"/>
          </a:xfrm>
        </p:spPr>
        <p:txBody>
          <a:bodyPr/>
          <a:lstStyle/>
          <a:p>
            <a:r>
              <a:rPr lang="en-US" sz="4000" dirty="0"/>
              <a:t>Doctoral dissertation </a:t>
            </a:r>
            <a:r>
              <a:rPr lang="en-US" sz="4000" dirty="0" smtClean="0"/>
              <a:t>&amp; </a:t>
            </a:r>
            <a:br>
              <a:rPr lang="en-US" sz="4000" dirty="0" smtClean="0"/>
            </a:br>
            <a:r>
              <a:rPr lang="en-US" sz="4000" dirty="0" smtClean="0"/>
              <a:t>Research </a:t>
            </a:r>
            <a:r>
              <a:rPr lang="en-US" sz="4000" dirty="0" smtClean="0"/>
              <a:t>Experience (2 pages)</a:t>
            </a:r>
            <a:endParaRPr lang="en-US" dirty="0"/>
          </a:p>
        </p:txBody>
      </p:sp>
      <p:sp>
        <p:nvSpPr>
          <p:cNvPr id="3" name="Content Placeholder 2"/>
          <p:cNvSpPr>
            <a:spLocks noGrp="1"/>
          </p:cNvSpPr>
          <p:nvPr>
            <p:ph idx="1"/>
          </p:nvPr>
        </p:nvSpPr>
        <p:spPr>
          <a:xfrm>
            <a:off x="266700" y="1735138"/>
            <a:ext cx="8458200" cy="4056062"/>
          </a:xfrm>
        </p:spPr>
        <p:txBody>
          <a:bodyPr>
            <a:normAutofit lnSpcReduction="10000"/>
          </a:bodyPr>
          <a:lstStyle/>
          <a:p>
            <a:r>
              <a:rPr lang="en-US" dirty="0" smtClean="0"/>
              <a:t>Summarize </a:t>
            </a:r>
            <a:r>
              <a:rPr lang="en-US" dirty="0" smtClean="0"/>
              <a:t>research experience in chronological </a:t>
            </a:r>
            <a:r>
              <a:rPr lang="en-US" dirty="0" smtClean="0"/>
              <a:t>order</a:t>
            </a:r>
          </a:p>
          <a:p>
            <a:r>
              <a:rPr lang="en-US" dirty="0" smtClean="0"/>
              <a:t>Tell an academic story—who are you as a researcher? how did you get here? and where do you want to go next?</a:t>
            </a:r>
            <a:endParaRPr lang="en-US" dirty="0" smtClean="0"/>
          </a:p>
          <a:p>
            <a:r>
              <a:rPr lang="en-US" dirty="0" smtClean="0"/>
              <a:t>“</a:t>
            </a:r>
            <a:r>
              <a:rPr lang="en-US" dirty="0"/>
              <a:t>Advanced graduate students, who have (or will have) completed their comprehensive examinations by the time of award must also include a narrative of their doctoral dissertation (may be preliminary). </a:t>
            </a:r>
            <a:endParaRPr lang="en-US" dirty="0" smtClean="0"/>
          </a:p>
          <a:p>
            <a:r>
              <a:rPr lang="en-US" dirty="0" smtClean="0"/>
              <a:t>If </a:t>
            </a:r>
            <a:r>
              <a:rPr lang="en-US" dirty="0"/>
              <a:t>you have no research experience, list other scientific experience. Do not list academic courses</a:t>
            </a:r>
            <a:r>
              <a:rPr lang="en-US" dirty="0" smtClean="0"/>
              <a:t>.” </a:t>
            </a:r>
          </a:p>
          <a:p>
            <a:endParaRPr lang="en-US" dirty="0"/>
          </a:p>
        </p:txBody>
      </p:sp>
    </p:spTree>
    <p:extLst>
      <p:ext uri="{BB962C8B-B14F-4D97-AF65-F5344CB8AC3E}">
        <p14:creationId xmlns:p14="http://schemas.microsoft.com/office/powerpoint/2010/main" val="327712260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00" y="503238"/>
            <a:ext cx="8280400" cy="868362"/>
          </a:xfrm>
        </p:spPr>
        <p:txBody>
          <a:bodyPr/>
          <a:lstStyle/>
          <a:p>
            <a:r>
              <a:rPr lang="en-US" sz="4000" dirty="0"/>
              <a:t>Section II: Sponsor and co-sponsor </a:t>
            </a:r>
            <a:r>
              <a:rPr lang="en-US" sz="4000" dirty="0" smtClean="0"/>
              <a:t>information (6 pages)</a:t>
            </a:r>
            <a:endParaRPr lang="en-US" dirty="0"/>
          </a:p>
        </p:txBody>
      </p:sp>
      <p:sp>
        <p:nvSpPr>
          <p:cNvPr id="3" name="Content Placeholder 2"/>
          <p:cNvSpPr>
            <a:spLocks noGrp="1"/>
          </p:cNvSpPr>
          <p:nvPr>
            <p:ph idx="1"/>
          </p:nvPr>
        </p:nvSpPr>
        <p:spPr>
          <a:xfrm>
            <a:off x="279400" y="1735138"/>
            <a:ext cx="8470900" cy="3954462"/>
          </a:xfrm>
        </p:spPr>
        <p:txBody>
          <a:bodyPr/>
          <a:lstStyle/>
          <a:p>
            <a:r>
              <a:rPr lang="en-US" dirty="0" smtClean="0"/>
              <a:t>Must </a:t>
            </a:r>
            <a:r>
              <a:rPr lang="en-US" dirty="0" smtClean="0"/>
              <a:t>include following section with header (see title of slide)</a:t>
            </a:r>
          </a:p>
          <a:p>
            <a:pPr lvl="1">
              <a:buFont typeface="+mj-lt"/>
              <a:buAutoNum type="alphaLcPeriod"/>
            </a:pPr>
            <a:r>
              <a:rPr lang="en-US" dirty="0" smtClean="0"/>
              <a:t>Research Support Available</a:t>
            </a:r>
          </a:p>
          <a:p>
            <a:pPr lvl="1">
              <a:buFont typeface="+mj-lt"/>
              <a:buAutoNum type="alphaLcPeriod"/>
            </a:pPr>
            <a:r>
              <a:rPr lang="en-US" dirty="0" smtClean="0"/>
              <a:t>Recent &amp; previous mentees</a:t>
            </a:r>
          </a:p>
          <a:p>
            <a:pPr lvl="1">
              <a:buFont typeface="+mj-lt"/>
              <a:buAutoNum type="alphaLcPeriod"/>
            </a:pPr>
            <a:r>
              <a:rPr lang="en-US" dirty="0" smtClean="0"/>
              <a:t>Training plan</a:t>
            </a:r>
          </a:p>
          <a:p>
            <a:pPr lvl="1">
              <a:buFont typeface="+mj-lt"/>
              <a:buAutoNum type="alphaLcPeriod"/>
            </a:pPr>
            <a:r>
              <a:rPr lang="en-US" dirty="0" smtClean="0"/>
              <a:t>Environment &amp; Research facilities</a:t>
            </a:r>
          </a:p>
          <a:p>
            <a:pPr lvl="1">
              <a:buFont typeface="+mj-lt"/>
              <a:buAutoNum type="alphaLcPeriod"/>
            </a:pPr>
            <a:r>
              <a:rPr lang="en-US" dirty="0" smtClean="0"/>
              <a:t>Current number of fellows/trainees</a:t>
            </a:r>
          </a:p>
          <a:p>
            <a:pPr lvl="1">
              <a:buFont typeface="+mj-lt"/>
              <a:buAutoNum type="alphaLcPeriod"/>
            </a:pPr>
            <a:r>
              <a:rPr lang="en-US" dirty="0" smtClean="0"/>
              <a:t>Applicant’s qualifications and potential for a research career</a:t>
            </a:r>
            <a:endParaRPr lang="en-US" dirty="0"/>
          </a:p>
        </p:txBody>
      </p:sp>
      <p:sp>
        <p:nvSpPr>
          <p:cNvPr id="4" name="TextBox 3"/>
          <p:cNvSpPr txBox="1"/>
          <p:nvPr/>
        </p:nvSpPr>
        <p:spPr>
          <a:xfrm>
            <a:off x="626533" y="5896001"/>
            <a:ext cx="7467600" cy="369332"/>
          </a:xfrm>
          <a:prstGeom prst="rect">
            <a:avLst/>
          </a:prstGeom>
          <a:noFill/>
        </p:spPr>
        <p:txBody>
          <a:bodyPr wrap="square" rtlCol="0">
            <a:spAutoFit/>
          </a:bodyPr>
          <a:lstStyle/>
          <a:p>
            <a:r>
              <a:rPr lang="en-US" dirty="0" smtClean="0"/>
              <a:t>*Will have more detailed discussion of Section II on 2/9/2015</a:t>
            </a:r>
            <a:endParaRPr lang="en-US" dirty="0"/>
          </a:p>
        </p:txBody>
      </p:sp>
    </p:spTree>
    <p:extLst>
      <p:ext uri="{BB962C8B-B14F-4D97-AF65-F5344CB8AC3E}">
        <p14:creationId xmlns:p14="http://schemas.microsoft.com/office/powerpoint/2010/main" val="34892985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Resources</a:t>
            </a:r>
            <a:endParaRPr lang="en-US" dirty="0"/>
          </a:p>
        </p:txBody>
      </p:sp>
      <p:sp>
        <p:nvSpPr>
          <p:cNvPr id="6" name="Content Placeholder 5"/>
          <p:cNvSpPr>
            <a:spLocks noGrp="1"/>
          </p:cNvSpPr>
          <p:nvPr>
            <p:ph idx="1"/>
          </p:nvPr>
        </p:nvSpPr>
        <p:spPr>
          <a:xfrm>
            <a:off x="423334" y="1371600"/>
            <a:ext cx="8246534" cy="5029200"/>
          </a:xfrm>
        </p:spPr>
        <p:txBody>
          <a:bodyPr>
            <a:normAutofit fontScale="85000" lnSpcReduction="10000"/>
          </a:bodyPr>
          <a:lstStyle/>
          <a:p>
            <a:r>
              <a:rPr lang="en-US" dirty="0" smtClean="0"/>
              <a:t>Read lots of examples!</a:t>
            </a:r>
          </a:p>
          <a:p>
            <a:r>
              <a:rPr lang="en-US" dirty="0" smtClean="0"/>
              <a:t>CTSI (</a:t>
            </a:r>
            <a:r>
              <a:rPr lang="en-US" dirty="0"/>
              <a:t>K awards): </a:t>
            </a:r>
            <a:r>
              <a:rPr lang="en-US" dirty="0">
                <a:hlinkClick r:id="rId2"/>
              </a:rPr>
              <a:t>https://accelerate.ucsf.edu/training/K-grant-</a:t>
            </a:r>
            <a:r>
              <a:rPr lang="en-US" dirty="0" smtClean="0">
                <a:hlinkClick r:id="rId2"/>
              </a:rPr>
              <a:t>writing</a:t>
            </a:r>
            <a:endParaRPr lang="en-US" dirty="0" smtClean="0"/>
          </a:p>
          <a:p>
            <a:r>
              <a:rPr lang="en-US" dirty="0" smtClean="0"/>
              <a:t>Table </a:t>
            </a:r>
            <a:r>
              <a:rPr lang="en-US" dirty="0" smtClean="0"/>
              <a:t>of </a:t>
            </a:r>
            <a:r>
              <a:rPr lang="en-US" dirty="0" smtClean="0"/>
              <a:t>Training Grant </a:t>
            </a:r>
            <a:r>
              <a:rPr lang="en-US" dirty="0" smtClean="0"/>
              <a:t>Sections (in </a:t>
            </a:r>
            <a:r>
              <a:rPr lang="en-US" dirty="0"/>
              <a:t>B</a:t>
            </a:r>
            <a:r>
              <a:rPr lang="en-US" dirty="0" smtClean="0"/>
              <a:t>ox </a:t>
            </a:r>
            <a:r>
              <a:rPr lang="en-US" dirty="0" smtClean="0"/>
              <a:t>folder)</a:t>
            </a:r>
          </a:p>
          <a:p>
            <a:r>
              <a:rPr lang="en-US" dirty="0" smtClean="0"/>
              <a:t>Program Announcement for Parent F31</a:t>
            </a:r>
          </a:p>
          <a:p>
            <a:pPr lvl="1"/>
            <a:r>
              <a:rPr lang="en-US" dirty="0">
                <a:hlinkClick r:id="rId3"/>
              </a:rPr>
              <a:t>http://grants.nih.gov/grants/guide/pa-files/PA-14-147.</a:t>
            </a:r>
            <a:r>
              <a:rPr lang="en-US" dirty="0" smtClean="0">
                <a:hlinkClick r:id="rId3"/>
              </a:rPr>
              <a:t>html</a:t>
            </a:r>
            <a:endParaRPr lang="en-US" dirty="0" smtClean="0"/>
          </a:p>
          <a:p>
            <a:r>
              <a:rPr lang="en-US" dirty="0" smtClean="0"/>
              <a:t>Program announcement for Parent K01</a:t>
            </a:r>
          </a:p>
          <a:p>
            <a:pPr lvl="1"/>
            <a:r>
              <a:rPr lang="en-US" dirty="0">
                <a:hlinkClick r:id="rId4"/>
              </a:rPr>
              <a:t>http://grants.nih.gov/grants/guide/pa-files/PA-14-044.</a:t>
            </a:r>
            <a:r>
              <a:rPr lang="en-US" dirty="0" smtClean="0">
                <a:hlinkClick r:id="rId4"/>
              </a:rPr>
              <a:t>html</a:t>
            </a:r>
            <a:endParaRPr lang="en-US" dirty="0" smtClean="0"/>
          </a:p>
          <a:p>
            <a:r>
              <a:rPr lang="en-US" dirty="0" smtClean="0"/>
              <a:t>Use the </a:t>
            </a:r>
            <a:r>
              <a:rPr lang="en-US" dirty="0" smtClean="0"/>
              <a:t>SF424 R&amp;R Application Guide-Version C</a:t>
            </a:r>
            <a:endParaRPr lang="en-US" dirty="0"/>
          </a:p>
          <a:p>
            <a:pPr lvl="1"/>
            <a:r>
              <a:rPr lang="en-US" dirty="0" smtClean="0">
                <a:hlinkClick r:id="rId5"/>
              </a:rPr>
              <a:t>http</a:t>
            </a:r>
            <a:r>
              <a:rPr lang="en-US" dirty="0">
                <a:hlinkClick r:id="rId5"/>
              </a:rPr>
              <a:t>://grants.nih.gov/grants/funding/424/</a:t>
            </a:r>
            <a:r>
              <a:rPr lang="en-US" dirty="0" smtClean="0">
                <a:hlinkClick r:id="rId5"/>
              </a:rPr>
              <a:t>index.htm</a:t>
            </a:r>
            <a:endParaRPr lang="en-US" dirty="0" smtClean="0"/>
          </a:p>
          <a:p>
            <a:pPr lvl="1"/>
            <a:r>
              <a:rPr lang="en-US" dirty="0" smtClean="0"/>
              <a:t>Note: These get updated frequently</a:t>
            </a:r>
            <a:endParaRPr lang="en-US" dirty="0" smtClean="0"/>
          </a:p>
          <a:p>
            <a:pPr lvl="1"/>
            <a:r>
              <a:rPr lang="en-US" dirty="0" smtClean="0"/>
              <a:t>Special instructions for K-awards: p. I-156</a:t>
            </a:r>
          </a:p>
          <a:p>
            <a:pPr lvl="1"/>
            <a:r>
              <a:rPr lang="en-US" dirty="0" smtClean="0"/>
              <a:t>Special instructions for F-series: p. I-226</a:t>
            </a:r>
            <a:endParaRPr lang="en-US" dirty="0" smtClean="0"/>
          </a:p>
          <a:p>
            <a:endParaRPr lang="en-US" dirty="0"/>
          </a:p>
        </p:txBody>
      </p:sp>
    </p:spTree>
    <p:extLst>
      <p:ext uri="{BB962C8B-B14F-4D97-AF65-F5344CB8AC3E}">
        <p14:creationId xmlns:p14="http://schemas.microsoft.com/office/powerpoint/2010/main" val="368789561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II Cont’d</a:t>
            </a:r>
            <a:endParaRPr lang="en-US" dirty="0"/>
          </a:p>
        </p:txBody>
      </p:sp>
      <p:sp>
        <p:nvSpPr>
          <p:cNvPr id="3" name="Content Placeholder 2"/>
          <p:cNvSpPr>
            <a:spLocks noGrp="1"/>
          </p:cNvSpPr>
          <p:nvPr>
            <p:ph idx="1"/>
          </p:nvPr>
        </p:nvSpPr>
        <p:spPr>
          <a:xfrm>
            <a:off x="190500" y="1599671"/>
            <a:ext cx="8534400" cy="4906962"/>
          </a:xfrm>
        </p:spPr>
        <p:txBody>
          <a:bodyPr>
            <a:normAutofit lnSpcReduction="10000"/>
          </a:bodyPr>
          <a:lstStyle/>
          <a:p>
            <a:r>
              <a:rPr lang="en-US" dirty="0" smtClean="0"/>
              <a:t>Research Support Available</a:t>
            </a:r>
          </a:p>
          <a:p>
            <a:pPr lvl="1"/>
            <a:r>
              <a:rPr lang="en-US" dirty="0" smtClean="0"/>
              <a:t>“In </a:t>
            </a:r>
            <a:r>
              <a:rPr lang="en-US" dirty="0"/>
              <a:t>a table, list all current and pending research and research training support specifically available to the applicant for this particular training experience. Include funding source, complete identifying number, title of the research or training program, and name of the principal investigator, dates, and amount of the award. Include this information for any co-sponsor as well</a:t>
            </a:r>
            <a:r>
              <a:rPr lang="en-US" dirty="0" smtClean="0"/>
              <a:t>.” </a:t>
            </a:r>
            <a:r>
              <a:rPr lang="en-US" dirty="0"/>
              <a:t>	</a:t>
            </a:r>
            <a:endParaRPr lang="en-US" dirty="0" smtClean="0"/>
          </a:p>
          <a:p>
            <a:r>
              <a:rPr lang="en-US" dirty="0" smtClean="0"/>
              <a:t>Sponsor/Co-Sponsor’s </a:t>
            </a:r>
            <a:r>
              <a:rPr lang="fr-FR" dirty="0" smtClean="0"/>
              <a:t>Previous Fellows/Trainees</a:t>
            </a:r>
          </a:p>
          <a:p>
            <a:pPr lvl="1"/>
            <a:r>
              <a:rPr lang="en-US" dirty="0" smtClean="0"/>
              <a:t>“Give </a:t>
            </a:r>
            <a:r>
              <a:rPr lang="en-US" dirty="0"/>
              <a:t>the total number of </a:t>
            </a:r>
            <a:r>
              <a:rPr lang="en-US" dirty="0" err="1"/>
              <a:t>predoctoral</a:t>
            </a:r>
            <a:r>
              <a:rPr lang="en-US" dirty="0"/>
              <a:t> and postdoctoral individuals previously sponsored. Select up to five that are representative and, for those five, provide their present employing organizations and position titles or occupations. Include this information for any co-sponsor as well. </a:t>
            </a:r>
            <a:r>
              <a:rPr lang="en-US" dirty="0" smtClean="0"/>
              <a:t>“</a:t>
            </a:r>
            <a:r>
              <a:rPr lang="en-US" dirty="0"/>
              <a:t>	</a:t>
            </a:r>
          </a:p>
          <a:p>
            <a:pPr lvl="1"/>
            <a:endParaRPr lang="fr-FR" dirty="0"/>
          </a:p>
          <a:p>
            <a:pPr lvl="1"/>
            <a:endParaRPr lang="en-US" dirty="0"/>
          </a:p>
        </p:txBody>
      </p:sp>
    </p:spTree>
    <p:extLst>
      <p:ext uri="{BB962C8B-B14F-4D97-AF65-F5344CB8AC3E}">
        <p14:creationId xmlns:p14="http://schemas.microsoft.com/office/powerpoint/2010/main" val="375236246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4704"/>
            <a:ext cx="7313613" cy="868362"/>
          </a:xfrm>
        </p:spPr>
        <p:txBody>
          <a:bodyPr/>
          <a:lstStyle/>
          <a:p>
            <a:r>
              <a:rPr lang="en-US" dirty="0" smtClean="0"/>
              <a:t>Section II Cont’d</a:t>
            </a:r>
            <a:endParaRPr lang="en-US" dirty="0"/>
          </a:p>
        </p:txBody>
      </p:sp>
      <p:sp>
        <p:nvSpPr>
          <p:cNvPr id="3" name="Content Placeholder 2"/>
          <p:cNvSpPr>
            <a:spLocks noGrp="1"/>
          </p:cNvSpPr>
          <p:nvPr>
            <p:ph idx="1"/>
          </p:nvPr>
        </p:nvSpPr>
        <p:spPr>
          <a:xfrm>
            <a:off x="381000" y="1371600"/>
            <a:ext cx="8420100" cy="4957762"/>
          </a:xfrm>
        </p:spPr>
        <p:txBody>
          <a:bodyPr>
            <a:normAutofit/>
          </a:bodyPr>
          <a:lstStyle/>
          <a:p>
            <a:r>
              <a:rPr lang="en-US" dirty="0"/>
              <a:t>Training Plan, Environment, Research Facilities </a:t>
            </a:r>
            <a:endParaRPr lang="en-US" dirty="0" smtClean="0"/>
          </a:p>
          <a:p>
            <a:pPr lvl="1"/>
            <a:r>
              <a:rPr lang="en-US" dirty="0" smtClean="0"/>
              <a:t>“Describe </a:t>
            </a:r>
            <a:r>
              <a:rPr lang="en-US" dirty="0"/>
              <a:t>the research training plan that you have developed specifically for the Fellowship applicant. Include items such as classes, seminars, and opportunities for interaction with other groups and scientists. Describe the research environment and available research facilities and equipment. Indicate the relationship of the proposed research training to the applicant's career goals. Describe the skills and techniques that the applicant will learn. Relate these to the applicant's career goals</a:t>
            </a:r>
            <a:r>
              <a:rPr lang="en-US" dirty="0" smtClean="0"/>
              <a:t>.” </a:t>
            </a:r>
            <a:r>
              <a:rPr lang="en-US" dirty="0"/>
              <a:t>	</a:t>
            </a:r>
          </a:p>
          <a:p>
            <a:r>
              <a:rPr lang="en-US" dirty="0" smtClean="0"/>
              <a:t>Number of </a:t>
            </a:r>
            <a:r>
              <a:rPr lang="en-US" dirty="0"/>
              <a:t>Fellows/Trainees to be Supervised During the Fellowship 	</a:t>
            </a:r>
            <a:endParaRPr lang="en-US" dirty="0" smtClean="0"/>
          </a:p>
          <a:p>
            <a:pPr lvl="1"/>
            <a:r>
              <a:rPr lang="en-US" dirty="0" smtClean="0"/>
              <a:t>“</a:t>
            </a:r>
            <a:r>
              <a:rPr lang="en-US" dirty="0"/>
              <a:t>Indicate whether pre- or postdoctoral. Include this information for any co-sponsor as well</a:t>
            </a:r>
            <a:r>
              <a:rPr lang="en-US" dirty="0" smtClean="0"/>
              <a:t>.” </a:t>
            </a:r>
            <a:r>
              <a:rPr lang="en-US" dirty="0"/>
              <a:t>		</a:t>
            </a:r>
          </a:p>
          <a:p>
            <a:endParaRPr lang="en-US" dirty="0"/>
          </a:p>
        </p:txBody>
      </p:sp>
    </p:spTree>
    <p:extLst>
      <p:ext uri="{BB962C8B-B14F-4D97-AF65-F5344CB8AC3E}">
        <p14:creationId xmlns:p14="http://schemas.microsoft.com/office/powerpoint/2010/main" val="93302591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II Cont’d</a:t>
            </a:r>
            <a:endParaRPr lang="en-US" dirty="0"/>
          </a:p>
        </p:txBody>
      </p:sp>
      <p:sp>
        <p:nvSpPr>
          <p:cNvPr id="3" name="Content Placeholder 2"/>
          <p:cNvSpPr>
            <a:spLocks noGrp="1"/>
          </p:cNvSpPr>
          <p:nvPr>
            <p:ph idx="1"/>
          </p:nvPr>
        </p:nvSpPr>
        <p:spPr>
          <a:xfrm>
            <a:off x="270933" y="1735138"/>
            <a:ext cx="8449733" cy="4056062"/>
          </a:xfrm>
        </p:spPr>
        <p:txBody>
          <a:bodyPr/>
          <a:lstStyle/>
          <a:p>
            <a:r>
              <a:rPr lang="en-US" dirty="0"/>
              <a:t>Applicant's Qualifications and Potential for a Research Career 	</a:t>
            </a:r>
          </a:p>
          <a:p>
            <a:pPr lvl="1"/>
            <a:r>
              <a:rPr lang="en-US" dirty="0" smtClean="0"/>
              <a:t>“Describe </a:t>
            </a:r>
            <a:r>
              <a:rPr lang="en-US" dirty="0"/>
              <a:t>how the Fellowship applicant is suited for this research </a:t>
            </a:r>
            <a:r>
              <a:rPr lang="en-US" dirty="0" smtClean="0"/>
              <a:t>training </a:t>
            </a:r>
            <a:r>
              <a:rPr lang="en-US" dirty="0"/>
              <a:t>opportunity based on his/her academic record and research experience level, including how the research training plan, and your own expertise as the sponsor will assist in producing an independent researcher</a:t>
            </a:r>
            <a:r>
              <a:rPr lang="en-US" dirty="0" smtClean="0"/>
              <a:t>.”</a:t>
            </a:r>
            <a:r>
              <a:rPr lang="en-US" dirty="0"/>
              <a:t>	</a:t>
            </a:r>
          </a:p>
          <a:p>
            <a:pPr marL="0" indent="0">
              <a:buNone/>
            </a:pPr>
            <a:r>
              <a:rPr lang="en-US" dirty="0"/>
              <a:t>	</a:t>
            </a:r>
          </a:p>
          <a:p>
            <a:endParaRPr lang="en-US" dirty="0"/>
          </a:p>
        </p:txBody>
      </p:sp>
    </p:spTree>
    <p:extLst>
      <p:ext uri="{BB962C8B-B14F-4D97-AF65-F5344CB8AC3E}">
        <p14:creationId xmlns:p14="http://schemas.microsoft.com/office/powerpoint/2010/main" val="376099632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Attachments”</a:t>
            </a:r>
            <a:endParaRPr lang="en-US" dirty="0"/>
          </a:p>
        </p:txBody>
      </p:sp>
      <p:sp>
        <p:nvSpPr>
          <p:cNvPr id="3" name="Content Placeholder 2"/>
          <p:cNvSpPr>
            <a:spLocks noGrp="1"/>
          </p:cNvSpPr>
          <p:nvPr>
            <p:ph idx="1"/>
          </p:nvPr>
        </p:nvSpPr>
        <p:spPr>
          <a:xfrm>
            <a:off x="237067" y="1371600"/>
            <a:ext cx="8720666" cy="5194300"/>
          </a:xfrm>
        </p:spPr>
        <p:txBody>
          <a:bodyPr>
            <a:normAutofit fontScale="55000" lnSpcReduction="20000"/>
          </a:bodyPr>
          <a:lstStyle/>
          <a:p>
            <a:pPr>
              <a:buFont typeface="Arial"/>
              <a:buChar char="•"/>
            </a:pPr>
            <a:r>
              <a:rPr lang="en-US" sz="2700" b="1" dirty="0" smtClean="0"/>
              <a:t>Collaborators </a:t>
            </a:r>
            <a:r>
              <a:rPr lang="en-US" sz="2700" b="1" dirty="0"/>
              <a:t>and Dissertation Advisor(s</a:t>
            </a:r>
            <a:r>
              <a:rPr lang="en-US" sz="2700" b="1" dirty="0" smtClean="0"/>
              <a:t>) (i.e., Letters of Support)</a:t>
            </a:r>
            <a:endParaRPr lang="en-US" sz="2700" dirty="0" smtClean="0"/>
          </a:p>
          <a:p>
            <a:pPr lvl="1">
              <a:buFont typeface="Arial"/>
              <a:buChar char="•"/>
            </a:pPr>
            <a:r>
              <a:rPr lang="en-US" sz="2700" dirty="0" smtClean="0"/>
              <a:t>“Attachments </a:t>
            </a:r>
            <a:r>
              <a:rPr lang="en-US" sz="2700" dirty="0"/>
              <a:t>may be provided (if applicable) by collaborators, consultants, advisors</a:t>
            </a:r>
            <a:r>
              <a:rPr lang="en-US" sz="2700" dirty="0" smtClean="0"/>
              <a:t>, etc. Relevant information applicable to the fellow’s planned research training and future goals may be provided by any contributor or advisor via an attachment.”</a:t>
            </a:r>
          </a:p>
          <a:p>
            <a:pPr>
              <a:buFont typeface="Arial"/>
              <a:buChar char="•"/>
            </a:pPr>
            <a:r>
              <a:rPr lang="en-US" sz="2700" b="1" dirty="0" smtClean="0"/>
              <a:t>REQUIRED: “Additional Education Information” (</a:t>
            </a:r>
            <a:r>
              <a:rPr lang="en-US" sz="2700" b="1" i="1" dirty="0" smtClean="0"/>
              <a:t>Note: </a:t>
            </a:r>
            <a:r>
              <a:rPr lang="en-US" sz="2700" b="1" dirty="0" smtClean="0"/>
              <a:t> Not included in SF424)</a:t>
            </a:r>
          </a:p>
          <a:p>
            <a:pPr lvl="1">
              <a:buFont typeface="Arial"/>
              <a:buChar char="•"/>
            </a:pPr>
            <a:r>
              <a:rPr lang="en-US" sz="2700" b="1" dirty="0">
                <a:hlinkClick r:id="rId2"/>
              </a:rPr>
              <a:t>http://grants.nih.gov/grants/guide/notice-files/NOT-OD-14-094.</a:t>
            </a:r>
            <a:r>
              <a:rPr lang="en-US" sz="2700" b="1" dirty="0" smtClean="0">
                <a:hlinkClick r:id="rId2"/>
              </a:rPr>
              <a:t>html</a:t>
            </a:r>
            <a:endParaRPr lang="en-US" sz="2700" b="1" dirty="0" smtClean="0"/>
          </a:p>
          <a:p>
            <a:pPr lvl="1">
              <a:buFont typeface="Arial"/>
              <a:buChar char="•"/>
            </a:pPr>
            <a:r>
              <a:rPr lang="en-US" sz="2700" dirty="0"/>
              <a:t>Describe the graduate program in which the applicant is enrolled, e.g. the structure of the program, required milestones and their usual timing (number of courses, any teaching commitments, qualifying exams, etc.), and the average time to degree over the past 10 years. Describe the progress/status of the F31 applicant in relation to the program's time line. </a:t>
            </a:r>
            <a:endParaRPr lang="en-US" sz="2700" dirty="0" smtClean="0"/>
          </a:p>
          <a:p>
            <a:pPr lvl="1">
              <a:buFont typeface="Arial"/>
              <a:buChar char="•"/>
            </a:pPr>
            <a:r>
              <a:rPr lang="en-US" sz="2700" dirty="0" smtClean="0"/>
              <a:t>Describe </a:t>
            </a:r>
            <a:r>
              <a:rPr lang="en-US" sz="2700" dirty="0"/>
              <a:t>the frequency and method by which the program formally monitors and evaluates a student's progress. This information is typically provided by the director of the graduate program or the department chair. Include the name of the individual providing this information at the end of the description. Note that scores for standardized exams (e.g., MCAT, GRE) as well as a listing of the applicant's courses and grades must be included in the Fellowship Applicant Biographical Sketch, and NOT in this attachment</a:t>
            </a:r>
            <a:r>
              <a:rPr lang="en-US" sz="2700" dirty="0" smtClean="0"/>
              <a:t>.</a:t>
            </a:r>
          </a:p>
          <a:p>
            <a:pPr lvl="1">
              <a:buFont typeface="Arial"/>
              <a:buChar char="•"/>
            </a:pPr>
            <a:r>
              <a:rPr lang="en-US" sz="2700" dirty="0" smtClean="0"/>
              <a:t>Please </a:t>
            </a:r>
            <a:r>
              <a:rPr lang="en-US" sz="2700" dirty="0"/>
              <a:t>name this attachment </a:t>
            </a:r>
            <a:r>
              <a:rPr lang="en-US" sz="2700" b="1" dirty="0"/>
              <a:t>"Additional Educational Information."</a:t>
            </a:r>
            <a:r>
              <a:rPr lang="en-US" sz="2700" dirty="0"/>
              <a:t> - See more at: http://</a:t>
            </a:r>
            <a:r>
              <a:rPr lang="en-US" sz="2700" dirty="0" err="1"/>
              <a:t>grants.nih.gov</a:t>
            </a:r>
            <a:r>
              <a:rPr lang="en-US" sz="2700" dirty="0"/>
              <a:t>/grants/guide/notice-files/NOT-OD-14-094.html#sthash.</a:t>
            </a:r>
            <a:r>
              <a:rPr lang="en-US" sz="2700" dirty="0" smtClean="0"/>
              <a:t>5YUSDS5U.dpuf</a:t>
            </a:r>
            <a:endParaRPr lang="en-US" sz="2700" b="1" dirty="0" smtClean="0"/>
          </a:p>
          <a:p>
            <a:pPr>
              <a:buFont typeface="Arial"/>
              <a:buChar char="•"/>
            </a:pPr>
            <a:r>
              <a:rPr lang="en-US" sz="2700" b="1" dirty="0" smtClean="0"/>
              <a:t>Certification Letter for Diversity F31</a:t>
            </a:r>
          </a:p>
          <a:p>
            <a:pPr lvl="1">
              <a:buFont typeface="Arial"/>
              <a:buChar char="•"/>
            </a:pPr>
            <a:r>
              <a:rPr lang="en-US" sz="2700" dirty="0" smtClean="0"/>
              <a:t>On letterhead with signature from “institutional official”</a:t>
            </a:r>
          </a:p>
          <a:p>
            <a:pPr marL="0" indent="0">
              <a:buNone/>
            </a:pPr>
            <a:endParaRPr lang="en-US" dirty="0" smtClean="0"/>
          </a:p>
        </p:txBody>
      </p:sp>
    </p:spTree>
    <p:extLst>
      <p:ext uri="{BB962C8B-B14F-4D97-AF65-F5344CB8AC3E}">
        <p14:creationId xmlns:p14="http://schemas.microsoft.com/office/powerpoint/2010/main" val="225153861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91733" y="3124200"/>
            <a:ext cx="7281334" cy="1914144"/>
          </a:xfrm>
        </p:spPr>
        <p:txBody>
          <a:bodyPr/>
          <a:lstStyle/>
          <a:p>
            <a:r>
              <a:rPr lang="en-US" dirty="0" smtClean="0"/>
              <a:t>K-award Training Components</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7918558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Candidate’s Background</a:t>
            </a:r>
            <a:endParaRPr lang="en-US" dirty="0"/>
          </a:p>
        </p:txBody>
      </p:sp>
      <p:sp>
        <p:nvSpPr>
          <p:cNvPr id="3" name="Content Placeholder 2"/>
          <p:cNvSpPr>
            <a:spLocks noGrp="1"/>
          </p:cNvSpPr>
          <p:nvPr>
            <p:ph idx="1"/>
          </p:nvPr>
        </p:nvSpPr>
        <p:spPr>
          <a:xfrm>
            <a:off x="423334" y="1735137"/>
            <a:ext cx="8195734" cy="4631795"/>
          </a:xfrm>
        </p:spPr>
        <p:txBody>
          <a:bodyPr>
            <a:normAutofit fontScale="92500" lnSpcReduction="20000"/>
          </a:bodyPr>
          <a:lstStyle/>
          <a:p>
            <a:r>
              <a:rPr lang="en-US" dirty="0" smtClean="0"/>
              <a:t>Usually 1 page</a:t>
            </a:r>
          </a:p>
          <a:p>
            <a:r>
              <a:rPr lang="en-US" dirty="0" smtClean="0"/>
              <a:t>Similar to “Goals for Fellowship Training and Career”</a:t>
            </a:r>
          </a:p>
          <a:p>
            <a:r>
              <a:rPr lang="en-US" dirty="0" smtClean="0"/>
              <a:t>Tell an academic story—highlight your accomplishments and why you are an ideal candidate while at the same time…</a:t>
            </a:r>
          </a:p>
          <a:p>
            <a:r>
              <a:rPr lang="en-US" dirty="0" smtClean="0"/>
              <a:t>Clearly identify the gaps in your training and how the K-award is </a:t>
            </a:r>
            <a:r>
              <a:rPr lang="en-US" i="1" dirty="0" smtClean="0"/>
              <a:t>necessary/instrumental </a:t>
            </a:r>
            <a:r>
              <a:rPr lang="en-US" dirty="0" smtClean="0"/>
              <a:t>in order to fill these gaps</a:t>
            </a:r>
          </a:p>
          <a:p>
            <a:pPr lvl="1"/>
            <a:r>
              <a:rPr lang="en-US" dirty="0" smtClean="0"/>
              <a:t>“</a:t>
            </a:r>
            <a:r>
              <a:rPr lang="en-US" dirty="0"/>
              <a:t>The activities described </a:t>
            </a:r>
            <a:r>
              <a:rPr lang="en-US" dirty="0" smtClean="0"/>
              <a:t>in this </a:t>
            </a:r>
            <a:r>
              <a:rPr lang="en-US" dirty="0"/>
              <a:t>K01 application will address these significant gaps in my training and facilitate my long-term career goals</a:t>
            </a:r>
            <a:r>
              <a:rPr lang="en-US" dirty="0" smtClean="0"/>
              <a:t>.”</a:t>
            </a:r>
          </a:p>
          <a:p>
            <a:r>
              <a:rPr lang="en-US" dirty="0" smtClean="0"/>
              <a:t>A dance you must do throughout the application—highlighting how qualified you are while also highlighting how much you need additional training</a:t>
            </a:r>
            <a:endParaRPr lang="en-US" dirty="0"/>
          </a:p>
        </p:txBody>
      </p:sp>
    </p:spTree>
    <p:extLst>
      <p:ext uri="{BB962C8B-B14F-4D97-AF65-F5344CB8AC3E}">
        <p14:creationId xmlns:p14="http://schemas.microsoft.com/office/powerpoint/2010/main" val="13672706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Career Goals and Objectives</a:t>
            </a:r>
          </a:p>
        </p:txBody>
      </p:sp>
      <p:sp>
        <p:nvSpPr>
          <p:cNvPr id="3" name="Content Placeholder 2"/>
          <p:cNvSpPr>
            <a:spLocks noGrp="1"/>
          </p:cNvSpPr>
          <p:nvPr>
            <p:ph idx="1"/>
          </p:nvPr>
        </p:nvSpPr>
        <p:spPr/>
        <p:txBody>
          <a:bodyPr>
            <a:normAutofit fontScale="85000" lnSpcReduction="20000"/>
          </a:bodyPr>
          <a:lstStyle/>
          <a:p>
            <a:r>
              <a:rPr lang="en-US" dirty="0" smtClean="0"/>
              <a:t>Typically 1-2 paragraphs</a:t>
            </a:r>
          </a:p>
          <a:p>
            <a:r>
              <a:rPr lang="en-US" dirty="0" smtClean="0"/>
              <a:t>Describe short and long-term goals:</a:t>
            </a:r>
          </a:p>
          <a:p>
            <a:pPr lvl="1"/>
            <a:r>
              <a:rPr lang="en-US" dirty="0" smtClean="0"/>
              <a:t>“My </a:t>
            </a:r>
            <a:r>
              <a:rPr lang="en-US" dirty="0"/>
              <a:t>long-term goal is to become an independent, NIH-funded behavioral scientist with </a:t>
            </a:r>
            <a:r>
              <a:rPr lang="en-US" dirty="0" smtClean="0"/>
              <a:t>expertise in…”</a:t>
            </a:r>
            <a:endParaRPr lang="en-US" dirty="0"/>
          </a:p>
          <a:p>
            <a:pPr lvl="1"/>
            <a:r>
              <a:rPr lang="en-US" dirty="0" smtClean="0"/>
              <a:t>“I </a:t>
            </a:r>
            <a:r>
              <a:rPr lang="en-US" dirty="0"/>
              <a:t>have proposed </a:t>
            </a:r>
            <a:r>
              <a:rPr lang="en-US" dirty="0" smtClean="0"/>
              <a:t>a combination </a:t>
            </a:r>
            <a:r>
              <a:rPr lang="en-US" dirty="0"/>
              <a:t>of didactic and applied research activities, under the mentorship of experts in the field, to </a:t>
            </a:r>
            <a:r>
              <a:rPr lang="en-US" dirty="0" smtClean="0"/>
              <a:t>provide me </a:t>
            </a:r>
            <a:r>
              <a:rPr lang="en-US" dirty="0"/>
              <a:t>with the skills necessary to accomplish this goal</a:t>
            </a:r>
            <a:r>
              <a:rPr lang="en-US" dirty="0" smtClean="0"/>
              <a:t>.”</a:t>
            </a:r>
          </a:p>
          <a:p>
            <a:r>
              <a:rPr lang="en-US" dirty="0" smtClean="0"/>
              <a:t>List career development aims</a:t>
            </a:r>
          </a:p>
          <a:p>
            <a:r>
              <a:rPr lang="en-US" dirty="0" smtClean="0"/>
              <a:t>End with what K-award will allow you to accomplish:</a:t>
            </a:r>
          </a:p>
          <a:p>
            <a:pPr lvl="1"/>
            <a:r>
              <a:rPr lang="en-US" dirty="0" smtClean="0"/>
              <a:t>“This </a:t>
            </a:r>
            <a:r>
              <a:rPr lang="en-US" dirty="0"/>
              <a:t>will lead to the submission of an R01 to conduct a full </a:t>
            </a:r>
            <a:r>
              <a:rPr lang="en-US" dirty="0" smtClean="0"/>
              <a:t>behavioral RCT </a:t>
            </a:r>
            <a:r>
              <a:rPr lang="en-US" dirty="0"/>
              <a:t>of the resulting intervention, for which this K01 award will allow me to successfully compete</a:t>
            </a:r>
            <a:r>
              <a:rPr lang="en-US" dirty="0" smtClean="0"/>
              <a:t>.”</a:t>
            </a:r>
            <a:endParaRPr lang="en-US" dirty="0"/>
          </a:p>
        </p:txBody>
      </p:sp>
    </p:spTree>
    <p:extLst>
      <p:ext uri="{BB962C8B-B14F-4D97-AF65-F5344CB8AC3E}">
        <p14:creationId xmlns:p14="http://schemas.microsoft.com/office/powerpoint/2010/main" val="16020465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500" dirty="0"/>
              <a:t>Candidate's Plan for Career Development/Training Activities During Award Period </a:t>
            </a:r>
          </a:p>
        </p:txBody>
      </p:sp>
      <p:sp>
        <p:nvSpPr>
          <p:cNvPr id="3" name="Content Placeholder 2"/>
          <p:cNvSpPr>
            <a:spLocks noGrp="1"/>
          </p:cNvSpPr>
          <p:nvPr>
            <p:ph idx="1"/>
          </p:nvPr>
        </p:nvSpPr>
        <p:spPr>
          <a:xfrm>
            <a:off x="186268" y="1735137"/>
            <a:ext cx="8720666" cy="4580995"/>
          </a:xfrm>
        </p:spPr>
        <p:txBody>
          <a:bodyPr>
            <a:normAutofit fontScale="85000" lnSpcReduction="10000"/>
          </a:bodyPr>
          <a:lstStyle/>
          <a:p>
            <a:r>
              <a:rPr lang="en-US" dirty="0" smtClean="0"/>
              <a:t>Page number varies—3ish pages</a:t>
            </a:r>
          </a:p>
          <a:p>
            <a:r>
              <a:rPr lang="en-US" dirty="0" smtClean="0"/>
              <a:t>List each training aim, for each aim</a:t>
            </a:r>
          </a:p>
          <a:p>
            <a:pPr lvl="1"/>
            <a:r>
              <a:rPr lang="en-US" dirty="0" smtClean="0"/>
              <a:t>Describe </a:t>
            </a:r>
            <a:r>
              <a:rPr lang="en-US" i="1" dirty="0" smtClean="0"/>
              <a:t>in detail</a:t>
            </a:r>
            <a:r>
              <a:rPr lang="en-US" dirty="0" smtClean="0"/>
              <a:t> how you will acquire training in this aim (e.g., specific coursework—provide course #s!—, mentorship, hands-on experience, readings).</a:t>
            </a:r>
          </a:p>
          <a:p>
            <a:pPr lvl="1"/>
            <a:r>
              <a:rPr lang="en-US" dirty="0" smtClean="0"/>
              <a:t>Usually 3-4 training aims; should map on to your research aims</a:t>
            </a:r>
          </a:p>
          <a:p>
            <a:r>
              <a:rPr lang="en-US" dirty="0" smtClean="0"/>
              <a:t>Can use tables to describe training activities, mentorship, etc. Read lots of examples.</a:t>
            </a:r>
          </a:p>
          <a:p>
            <a:r>
              <a:rPr lang="en-US" dirty="0" smtClean="0"/>
              <a:t>Not a bad idea to have an overall career development aim that’s centered on grant writing, publishing, general career advancement.</a:t>
            </a:r>
          </a:p>
          <a:p>
            <a:r>
              <a:rPr lang="en-US" dirty="0" smtClean="0"/>
              <a:t>Remember…the NIH is investing in </a:t>
            </a:r>
            <a:r>
              <a:rPr lang="en-US" i="1" dirty="0" smtClean="0"/>
              <a:t>you</a:t>
            </a:r>
            <a:r>
              <a:rPr lang="en-US" dirty="0" smtClean="0"/>
              <a:t> as a promising young scientist. Your application should convince them that you are a good investment (i.e., you will be able to successfully compete for R01-level funding).</a:t>
            </a:r>
          </a:p>
          <a:p>
            <a:pPr>
              <a:buFont typeface="Arial"/>
              <a:buChar char="•"/>
            </a:pPr>
            <a:endParaRPr lang="en-US" dirty="0" smtClean="0"/>
          </a:p>
        </p:txBody>
      </p:sp>
    </p:spTree>
    <p:extLst>
      <p:ext uri="{BB962C8B-B14F-4D97-AF65-F5344CB8AC3E}">
        <p14:creationId xmlns:p14="http://schemas.microsoft.com/office/powerpoint/2010/main" val="4342853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3238"/>
            <a:ext cx="8394700" cy="868362"/>
          </a:xfrm>
        </p:spPr>
        <p:txBody>
          <a:bodyPr/>
          <a:lstStyle/>
          <a:p>
            <a:r>
              <a:rPr lang="en-US" sz="4000" dirty="0" smtClean="0"/>
              <a:t>Class </a:t>
            </a:r>
            <a:r>
              <a:rPr lang="en-US" sz="4000" dirty="0" smtClean="0"/>
              <a:t>Discussion</a:t>
            </a:r>
            <a:endParaRPr lang="en-US" sz="4000" dirty="0"/>
          </a:p>
        </p:txBody>
      </p:sp>
      <p:sp>
        <p:nvSpPr>
          <p:cNvPr id="3" name="Content Placeholder 2"/>
          <p:cNvSpPr>
            <a:spLocks noGrp="1"/>
          </p:cNvSpPr>
          <p:nvPr>
            <p:ph idx="1"/>
          </p:nvPr>
        </p:nvSpPr>
        <p:spPr>
          <a:xfrm>
            <a:off x="304800" y="1735138"/>
            <a:ext cx="7923213" cy="4056062"/>
          </a:xfrm>
        </p:spPr>
        <p:txBody>
          <a:bodyPr/>
          <a:lstStyle/>
          <a:p>
            <a:pPr lvl="1"/>
            <a:r>
              <a:rPr lang="en-US" dirty="0" smtClean="0"/>
              <a:t>What is your overall </a:t>
            </a:r>
            <a:r>
              <a:rPr lang="en-US" dirty="0"/>
              <a:t>reaction to seeing all the </a:t>
            </a:r>
            <a:r>
              <a:rPr lang="en-US" dirty="0" smtClean="0"/>
              <a:t>sections?</a:t>
            </a:r>
            <a:endParaRPr lang="en-US" dirty="0"/>
          </a:p>
          <a:p>
            <a:pPr lvl="1"/>
            <a:r>
              <a:rPr lang="en-US" dirty="0"/>
              <a:t>What section do you find most intimidating? Least</a:t>
            </a:r>
            <a:r>
              <a:rPr lang="en-US" dirty="0" smtClean="0"/>
              <a:t>?</a:t>
            </a:r>
          </a:p>
          <a:p>
            <a:pPr lvl="1"/>
            <a:r>
              <a:rPr lang="en-US" dirty="0" smtClean="0"/>
              <a:t>Review and discussion of sample training components:</a:t>
            </a:r>
          </a:p>
          <a:p>
            <a:pPr lvl="2"/>
            <a:r>
              <a:rPr lang="en-US" dirty="0" smtClean="0"/>
              <a:t>K01: Tan and Woolf-King</a:t>
            </a:r>
          </a:p>
          <a:p>
            <a:pPr lvl="2"/>
            <a:r>
              <a:rPr lang="en-US" dirty="0" smtClean="0"/>
              <a:t>F31: Santos and </a:t>
            </a:r>
            <a:r>
              <a:rPr lang="en-US" dirty="0" err="1" smtClean="0"/>
              <a:t>Moseson</a:t>
            </a:r>
            <a:endParaRPr lang="en-US" dirty="0" smtClean="0"/>
          </a:p>
          <a:p>
            <a:pPr lvl="1"/>
            <a:endParaRPr lang="en-US" dirty="0"/>
          </a:p>
          <a:p>
            <a:endParaRPr lang="en-US" dirty="0"/>
          </a:p>
        </p:txBody>
      </p:sp>
    </p:spTree>
    <p:extLst>
      <p:ext uri="{BB962C8B-B14F-4D97-AF65-F5344CB8AC3E}">
        <p14:creationId xmlns:p14="http://schemas.microsoft.com/office/powerpoint/2010/main" val="213496305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a:t>
            </a:r>
            <a:endParaRPr lang="en-US" dirty="0"/>
          </a:p>
        </p:txBody>
      </p:sp>
      <p:sp>
        <p:nvSpPr>
          <p:cNvPr id="3" name="Content Placeholder 2"/>
          <p:cNvSpPr>
            <a:spLocks noGrp="1"/>
          </p:cNvSpPr>
          <p:nvPr>
            <p:ph idx="1"/>
          </p:nvPr>
        </p:nvSpPr>
        <p:spPr>
          <a:xfrm>
            <a:off x="546100" y="1735138"/>
            <a:ext cx="8051800" cy="4640262"/>
          </a:xfrm>
        </p:spPr>
        <p:txBody>
          <a:bodyPr>
            <a:normAutofit fontScale="77500" lnSpcReduction="20000"/>
          </a:bodyPr>
          <a:lstStyle/>
          <a:p>
            <a:pPr lvl="0"/>
            <a:r>
              <a:rPr lang="en-US" b="1" u="sng" dirty="0"/>
              <a:t>Assignment 5a</a:t>
            </a:r>
            <a:r>
              <a:rPr lang="en-US" dirty="0"/>
              <a:t>: </a:t>
            </a:r>
            <a:r>
              <a:rPr lang="en-US" dirty="0"/>
              <a:t>Turn in the comments from your mentor on your aims, in whatever form you received them (your own notes or track changes on your document). Due 2/</a:t>
            </a:r>
            <a:r>
              <a:rPr lang="en-US" dirty="0" smtClean="0"/>
              <a:t>22.</a:t>
            </a:r>
            <a:endParaRPr lang="en-US" dirty="0"/>
          </a:p>
          <a:p>
            <a:pPr lvl="0"/>
            <a:r>
              <a:rPr lang="en-US" b="1" u="sng" dirty="0"/>
              <a:t>Assignment 5b</a:t>
            </a:r>
            <a:r>
              <a:rPr lang="en-US" dirty="0"/>
              <a:t>: </a:t>
            </a:r>
            <a:r>
              <a:rPr lang="en-US" dirty="0"/>
              <a:t>Request and carefully read a copy of your mentor’s (or someone else’s who is doing work that is related to yours) </a:t>
            </a:r>
            <a:r>
              <a:rPr lang="en-US" i="1" dirty="0"/>
              <a:t>recently</a:t>
            </a:r>
            <a:r>
              <a:rPr lang="en-US" dirty="0"/>
              <a:t> funded (or well-scored) grant proposal. Turn in the title of the grant and the NIH Institute to the CLE. Due 2/</a:t>
            </a:r>
            <a:r>
              <a:rPr lang="en-US" dirty="0" smtClean="0"/>
              <a:t>22</a:t>
            </a:r>
          </a:p>
          <a:p>
            <a:pPr lvl="0"/>
            <a:r>
              <a:rPr lang="en-US" b="1" u="sng" dirty="0" smtClean="0"/>
              <a:t>Assignment </a:t>
            </a:r>
            <a:r>
              <a:rPr lang="en-US" b="1" u="sng" dirty="0"/>
              <a:t>5c</a:t>
            </a:r>
            <a:r>
              <a:rPr lang="en-US" dirty="0"/>
              <a:t>: </a:t>
            </a:r>
            <a:r>
              <a:rPr lang="en-US" dirty="0"/>
              <a:t>Turn in a revised specific aims page, taking into account the feedback you received on 2/1, your mentor’s comments, and what you have learned researching the Significance and Innovation sections. Due 2/22.</a:t>
            </a:r>
            <a:endParaRPr lang="en-US" dirty="0" smtClean="0"/>
          </a:p>
          <a:p>
            <a:r>
              <a:rPr lang="en-US" b="1" u="sng" dirty="0" smtClean="0"/>
              <a:t>Assignment 5d</a:t>
            </a:r>
            <a:r>
              <a:rPr lang="en-US" dirty="0" smtClean="0"/>
              <a:t>: On </a:t>
            </a:r>
            <a:r>
              <a:rPr lang="en-US" dirty="0"/>
              <a:t>2/22, we will have guest experts Dominic Montagu and Margaret Handley come to class to discuss their career and funding </a:t>
            </a:r>
            <a:r>
              <a:rPr lang="en-US" dirty="0" smtClean="0"/>
              <a:t>paths. For </a:t>
            </a:r>
            <a:r>
              <a:rPr lang="en-US" dirty="0"/>
              <a:t>this assignment, read up on their work (UCSF profile pages or other links you find) and submit at least 2 questions you'd like them to </a:t>
            </a:r>
            <a:r>
              <a:rPr lang="en-US" dirty="0" smtClean="0"/>
              <a:t>answer. Due </a:t>
            </a:r>
            <a:r>
              <a:rPr lang="en-US" dirty="0"/>
              <a:t>Thursday, Feb 18, at 12 p.m.</a:t>
            </a:r>
          </a:p>
          <a:p>
            <a:pPr lvl="0"/>
            <a:endParaRPr lang="en-US" dirty="0"/>
          </a:p>
        </p:txBody>
      </p:sp>
    </p:spTree>
    <p:extLst>
      <p:ext uri="{BB962C8B-B14F-4D97-AF65-F5344CB8AC3E}">
        <p14:creationId xmlns:p14="http://schemas.microsoft.com/office/powerpoint/2010/main" val="35515072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313613" cy="868362"/>
          </a:xfrm>
        </p:spPr>
        <p:txBody>
          <a:bodyPr/>
          <a:lstStyle/>
          <a:p>
            <a:r>
              <a:rPr lang="en-US" dirty="0" smtClean="0"/>
              <a:t>K-award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28595657"/>
              </p:ext>
            </p:extLst>
          </p:nvPr>
        </p:nvGraphicFramePr>
        <p:xfrm>
          <a:off x="237067" y="931333"/>
          <a:ext cx="8432800" cy="5053928"/>
        </p:xfrm>
        <a:graphic>
          <a:graphicData uri="http://schemas.openxmlformats.org/drawingml/2006/table">
            <a:tbl>
              <a:tblPr firstRow="1" bandRow="1">
                <a:tableStyleId>{5C22544A-7EE6-4342-B048-85BDC9FD1C3A}</a:tableStyleId>
              </a:tblPr>
              <a:tblGrid>
                <a:gridCol w="7247466"/>
                <a:gridCol w="1185334"/>
              </a:tblGrid>
              <a:tr h="619089">
                <a:tc>
                  <a:txBody>
                    <a:bodyPr/>
                    <a:lstStyle/>
                    <a:p>
                      <a:pPr algn="ctr"/>
                      <a:r>
                        <a:rPr lang="en-US" dirty="0">
                          <a:effectLst/>
                        </a:rPr>
                        <a:t/>
                      </a: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tr>
              <a:tr h="619089">
                <a:tc>
                  <a:txBody>
                    <a:bodyPr/>
                    <a:lstStyle/>
                    <a:p>
                      <a:r>
                        <a:rPr lang="en-US" b="0">
                          <a:effectLst/>
                        </a:rPr>
                        <a:t>Introduction to Resubmission or Revision Application (when applicable)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7729">
                <a:tc>
                  <a:txBody>
                    <a:bodyPr/>
                    <a:lstStyle/>
                    <a:p>
                      <a:r>
                        <a:rPr lang="en-US" b="0" dirty="0">
                          <a:effectLst/>
                        </a:rPr>
                        <a:t>Specific Aims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7729">
                <a:tc>
                  <a:txBody>
                    <a:bodyPr/>
                    <a:lstStyle/>
                    <a:p>
                      <a:r>
                        <a:rPr lang="en-US" b="1" dirty="0">
                          <a:effectLst/>
                        </a:rPr>
                        <a:t>First three items of Candidate Information </a:t>
                      </a:r>
                      <a:r>
                        <a:rPr lang="en-US" dirty="0">
                          <a:effectLst/>
                        </a:rPr>
                        <a:t>(Candidate's Background, Career Goals and Objectives, and Candidate's Plan for Career Development/Training Activities During Award Period </a:t>
                      </a:r>
                      <a:r>
                        <a:rPr lang="en-US" b="1" dirty="0">
                          <a:effectLst/>
                        </a:rPr>
                        <a:t>and Research Strategy</a:t>
                      </a:r>
                      <a:r>
                        <a:rPr lang="en-US" dirty="0">
                          <a:effectLst/>
                        </a:rPr>
                        <a:t> </a:t>
                      </a:r>
                    </a:p>
                  </a:txBody>
                  <a:tcPr marL="63500" marR="63500" marT="63500" marB="63500" anchor="ctr">
                    <a:solidFill>
                      <a:srgbClr val="FFFF00"/>
                    </a:solidFill>
                  </a:tcPr>
                </a:tc>
                <a:tc>
                  <a:txBody>
                    <a:bodyPr/>
                    <a:lstStyle/>
                    <a:p>
                      <a:pPr algn="ctr"/>
                      <a:r>
                        <a:rPr lang="en-US" dirty="0" smtClean="0">
                          <a:effectLst/>
                        </a:rPr>
                        <a:t>12</a:t>
                      </a:r>
                      <a:r>
                        <a:rPr lang="en-US" dirty="0">
                          <a:effectLst/>
                        </a:rPr>
                        <a:t/>
                      </a:r>
                      <a:br>
                        <a:rPr lang="en-US" dirty="0">
                          <a:effectLst/>
                        </a:rPr>
                      </a:br>
                      <a:r>
                        <a:rPr lang="en-US" dirty="0" smtClean="0">
                          <a:effectLst/>
                        </a:rPr>
                        <a:t>(combined)</a:t>
                      </a:r>
                      <a:endParaRPr lang="en-US" dirty="0">
                        <a:effectLst/>
                      </a:endParaRPr>
                    </a:p>
                  </a:txBody>
                  <a:tcPr marL="63500" marR="63500" marT="63500" marB="63500" anchor="ctr">
                    <a:solidFill>
                      <a:srgbClr val="FFFF00"/>
                    </a:solidFill>
                  </a:tcPr>
                </a:tc>
              </a:tr>
              <a:tr h="367729">
                <a:tc>
                  <a:txBody>
                    <a:bodyPr/>
                    <a:lstStyle/>
                    <a:p>
                      <a:r>
                        <a:rPr lang="en-US" b="0" dirty="0">
                          <a:effectLst/>
                        </a:rPr>
                        <a:t>Training in the Responsible Conduct of Research </a:t>
                      </a:r>
                    </a:p>
                  </a:txBody>
                  <a:tcPr marL="63500" marR="63500" marT="63500" marB="63500" anchor="ctr">
                    <a:solidFill>
                      <a:srgbClr val="FFFF00"/>
                    </a:solidFill>
                  </a:tcPr>
                </a:tc>
                <a:tc>
                  <a:txBody>
                    <a:bodyPr/>
                    <a:lstStyle/>
                    <a:p>
                      <a:pPr algn="ctr"/>
                      <a:r>
                        <a:rPr lang="en-US">
                          <a:effectLst/>
                        </a:rPr>
                        <a:t>1 </a:t>
                      </a:r>
                    </a:p>
                  </a:txBody>
                  <a:tcPr marL="63500" marR="63500" marT="63500" marB="63500" anchor="ctr">
                    <a:solidFill>
                      <a:srgbClr val="FFFF00"/>
                    </a:solidFill>
                  </a:tcPr>
                </a:tc>
              </a:tr>
              <a:tr h="367729">
                <a:tc>
                  <a:txBody>
                    <a:bodyPr/>
                    <a:lstStyle/>
                    <a:p>
                      <a:r>
                        <a:rPr lang="en-US" b="0" dirty="0">
                          <a:effectLst/>
                        </a:rPr>
                        <a:t>Plans and Statements of Mentor and Co-mentor(s) </a:t>
                      </a:r>
                    </a:p>
                  </a:txBody>
                  <a:tcPr marL="63500" marR="63500" marT="63500" marB="63500" anchor="ctr">
                    <a:solidFill>
                      <a:srgbClr val="FFFF00"/>
                    </a:solidFill>
                  </a:tcPr>
                </a:tc>
                <a:tc>
                  <a:txBody>
                    <a:bodyPr/>
                    <a:lstStyle/>
                    <a:p>
                      <a:pPr algn="ctr"/>
                      <a:r>
                        <a:rPr lang="en-US" dirty="0">
                          <a:effectLst/>
                        </a:rPr>
                        <a:t>6 </a:t>
                      </a:r>
                    </a:p>
                  </a:txBody>
                  <a:tcPr marL="63500" marR="63500" marT="63500" marB="63500" anchor="ctr">
                    <a:solidFill>
                      <a:srgbClr val="FFFF00"/>
                    </a:solidFill>
                  </a:tcPr>
                </a:tc>
              </a:tr>
              <a:tr h="367729">
                <a:tc>
                  <a:txBody>
                    <a:bodyPr/>
                    <a:lstStyle/>
                    <a:p>
                      <a:r>
                        <a:rPr lang="en-US" b="0" dirty="0">
                          <a:effectLst/>
                        </a:rPr>
                        <a:t>Letters of Support from Collaborators, Contributors, and Consultants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tr>
              <a:tr h="367729">
                <a:tc>
                  <a:txBody>
                    <a:bodyPr/>
                    <a:lstStyle/>
                    <a:p>
                      <a:r>
                        <a:rPr lang="en-US" b="0" dirty="0">
                          <a:effectLst/>
                        </a:rPr>
                        <a:t>Description of Institutional Environment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7729">
                <a:tc>
                  <a:txBody>
                    <a:bodyPr/>
                    <a:lstStyle/>
                    <a:p>
                      <a:r>
                        <a:rPr lang="en-US" b="0">
                          <a:effectLst/>
                        </a:rPr>
                        <a:t>Institutional Commitment to Candidate's Research Career Development </a:t>
                      </a:r>
                    </a:p>
                  </a:txBody>
                  <a:tcPr marL="63500" marR="63500" marT="63500" marB="63500" anchor="ctr">
                    <a:solidFill>
                      <a:srgbClr val="FFFF00"/>
                    </a:solidFill>
                  </a:tcPr>
                </a:tc>
                <a:tc>
                  <a:txBody>
                    <a:bodyPr/>
                    <a:lstStyle/>
                    <a:p>
                      <a:pPr algn="ctr"/>
                      <a:r>
                        <a:rPr lang="en-US" dirty="0">
                          <a:effectLst/>
                        </a:rPr>
                        <a:t>1 </a:t>
                      </a:r>
                    </a:p>
                  </a:txBody>
                  <a:tcPr marL="63500" marR="63500" marT="63500" marB="63500" anchor="ctr">
                    <a:solidFill>
                      <a:srgbClr val="FFFF00"/>
                    </a:solidFill>
                  </a:tcPr>
                </a:tc>
              </a:tr>
              <a:tr h="367729">
                <a:tc>
                  <a:txBody>
                    <a:bodyPr/>
                    <a:lstStyle/>
                    <a:p>
                      <a:r>
                        <a:rPr lang="en-US" b="0" dirty="0">
                          <a:effectLst/>
                        </a:rPr>
                        <a:t>Biographical Sketch </a:t>
                      </a:r>
                      <a:r>
                        <a:rPr lang="en-US" b="0" dirty="0" smtClean="0">
                          <a:effectLst/>
                        </a:rPr>
                        <a:t>(candidate,</a:t>
                      </a:r>
                      <a:r>
                        <a:rPr lang="en-US" b="0" baseline="0" dirty="0" smtClean="0">
                          <a:effectLst/>
                        </a:rPr>
                        <a:t> prim/sec mentors, scientific advisors)</a:t>
                      </a:r>
                      <a:endParaRPr lang="en-US" b="0" dirty="0">
                        <a:effectLst/>
                      </a:endParaRPr>
                    </a:p>
                  </a:txBody>
                  <a:tcPr marL="63500" marR="63500" marT="63500" marB="63500" anchor="ctr">
                    <a:solidFill>
                      <a:schemeClr val="bg1">
                        <a:lumMod val="75000"/>
                      </a:schemeClr>
                    </a:solidFill>
                  </a:tcPr>
                </a:tc>
                <a:tc>
                  <a:txBody>
                    <a:bodyPr/>
                    <a:lstStyle/>
                    <a:p>
                      <a:pPr algn="ctr"/>
                      <a:r>
                        <a:rPr lang="en-US" dirty="0">
                          <a:effectLst/>
                        </a:rPr>
                        <a:t>5 </a:t>
                      </a:r>
                    </a:p>
                  </a:txBody>
                  <a:tcPr marL="63500" marR="63500" marT="63500" marB="63500" anchor="ctr">
                    <a:solidFill>
                      <a:schemeClr val="bg1">
                        <a:lumMod val="75000"/>
                      </a:schemeClr>
                    </a:solidFill>
                  </a:tcPr>
                </a:tc>
              </a:tr>
            </a:tbl>
          </a:graphicData>
        </a:graphic>
      </p:graphicFrame>
    </p:spTree>
    <p:extLst>
      <p:ext uri="{BB962C8B-B14F-4D97-AF65-F5344CB8AC3E}">
        <p14:creationId xmlns:p14="http://schemas.microsoft.com/office/powerpoint/2010/main" val="1290095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313613" cy="868362"/>
          </a:xfrm>
        </p:spPr>
        <p:txBody>
          <a:bodyPr/>
          <a:lstStyle/>
          <a:p>
            <a:r>
              <a:rPr lang="en-US" dirty="0" smtClean="0"/>
              <a:t>F31</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28693601"/>
              </p:ext>
            </p:extLst>
          </p:nvPr>
        </p:nvGraphicFramePr>
        <p:xfrm>
          <a:off x="389467" y="931333"/>
          <a:ext cx="8263466" cy="5765800"/>
        </p:xfrm>
        <a:graphic>
          <a:graphicData uri="http://schemas.openxmlformats.org/drawingml/2006/table">
            <a:tbl>
              <a:tblPr firstRow="1" bandRow="1">
                <a:tableStyleId>{5C22544A-7EE6-4342-B048-85BDC9FD1C3A}</a:tableStyleId>
              </a:tblPr>
              <a:tblGrid>
                <a:gridCol w="6282266"/>
                <a:gridCol w="1981200"/>
              </a:tblGrid>
              <a:tr h="619089">
                <a:tc>
                  <a:txBody>
                    <a:bodyPr/>
                    <a:lstStyle/>
                    <a:p>
                      <a:pPr algn="ctr"/>
                      <a:r>
                        <a:rPr lang="en-US" dirty="0">
                          <a:effectLst/>
                        </a:rPr>
                        <a:t/>
                      </a: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tr>
              <a:tr h="619089">
                <a:tc>
                  <a:txBody>
                    <a:bodyPr/>
                    <a:lstStyle/>
                    <a:p>
                      <a:r>
                        <a:rPr lang="en-US" b="1" dirty="0">
                          <a:effectLst/>
                        </a:rPr>
                        <a:t>Introduction to Resubmission or Revision Application </a:t>
                      </a:r>
                      <a:r>
                        <a:rPr lang="en-US" dirty="0">
                          <a:effectLst/>
                        </a:rPr>
                        <a:t>(when applicable)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7729">
                <a:tc>
                  <a:txBody>
                    <a:bodyPr/>
                    <a:lstStyle/>
                    <a:p>
                      <a:r>
                        <a:rPr lang="en-US" b="1">
                          <a:effectLst/>
                        </a:rPr>
                        <a:t>Specific Aims</a:t>
                      </a:r>
                      <a:r>
                        <a:rPr lang="en-US">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7729">
                <a:tc>
                  <a:txBody>
                    <a:bodyPr/>
                    <a:lstStyle/>
                    <a:p>
                      <a:r>
                        <a:rPr lang="en-US" b="1">
                          <a:effectLst/>
                        </a:rPr>
                        <a:t>Research Strategy</a:t>
                      </a:r>
                      <a:r>
                        <a:rPr lang="en-US">
                          <a:effectLst/>
                        </a:rPr>
                        <a:t>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tr>
              <a:tr h="367729">
                <a:tc>
                  <a:txBody>
                    <a:bodyPr/>
                    <a:lstStyle/>
                    <a:p>
                      <a:r>
                        <a:rPr lang="en-US" b="1" dirty="0">
                          <a:effectLst/>
                        </a:rPr>
                        <a:t>Respective Contributions</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7729">
                <a:tc>
                  <a:txBody>
                    <a:bodyPr/>
                    <a:lstStyle/>
                    <a:p>
                      <a:r>
                        <a:rPr lang="en-US" b="1">
                          <a:effectLst/>
                        </a:rPr>
                        <a:t>Selection of Sponsor and Institution</a:t>
                      </a:r>
                      <a:r>
                        <a:rPr lang="en-US">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7729">
                <a:tc>
                  <a:txBody>
                    <a:bodyPr/>
                    <a:lstStyle/>
                    <a:p>
                      <a:r>
                        <a:rPr lang="en-US" b="1" dirty="0" smtClean="0">
                          <a:effectLst/>
                        </a:rPr>
                        <a:t>Training in Responsible </a:t>
                      </a:r>
                      <a:r>
                        <a:rPr lang="en-US" b="1" dirty="0">
                          <a:effectLst/>
                        </a:rPr>
                        <a:t>Conduct of Research</a:t>
                      </a:r>
                      <a:r>
                        <a:rPr lang="en-US" dirty="0">
                          <a:effectLst/>
                        </a:rPr>
                        <a:t> </a:t>
                      </a:r>
                    </a:p>
                  </a:txBody>
                  <a:tcPr marL="63500" marR="63500" marT="63500" marB="63500" anchor="ctr">
                    <a:solidFill>
                      <a:srgbClr val="FFFF00"/>
                    </a:solidFill>
                  </a:tcPr>
                </a:tc>
                <a:tc>
                  <a:txBody>
                    <a:bodyPr/>
                    <a:lstStyle/>
                    <a:p>
                      <a:pPr algn="ctr"/>
                      <a:r>
                        <a:rPr lang="en-US" dirty="0">
                          <a:effectLst/>
                        </a:rPr>
                        <a:t>1 </a:t>
                      </a:r>
                    </a:p>
                  </a:txBody>
                  <a:tcPr marL="63500" marR="63500" marT="63500" marB="63500" anchor="ctr">
                    <a:solidFill>
                      <a:srgbClr val="FFFF00"/>
                    </a:solidFill>
                  </a:tcPr>
                </a:tc>
              </a:tr>
              <a:tr h="367729">
                <a:tc>
                  <a:txBody>
                    <a:bodyPr/>
                    <a:lstStyle/>
                    <a:p>
                      <a:r>
                        <a:rPr lang="en-US" b="1">
                          <a:effectLst/>
                        </a:rPr>
                        <a:t>Applications for Concurrent Support </a:t>
                      </a:r>
                      <a:r>
                        <a:rPr lang="en-US">
                          <a:effectLst/>
                        </a:rPr>
                        <a:t>(when applicable) </a:t>
                      </a:r>
                    </a:p>
                  </a:txBody>
                  <a:tcPr marL="63500" marR="63500" marT="63500" marB="63500" anchor="ctr">
                    <a:solidFill>
                      <a:srgbClr val="BFBFBF"/>
                    </a:solidFill>
                  </a:tcPr>
                </a:tc>
                <a:tc>
                  <a:txBody>
                    <a:bodyPr/>
                    <a:lstStyle/>
                    <a:p>
                      <a:pPr algn="ctr"/>
                      <a:r>
                        <a:rPr lang="en-US" dirty="0">
                          <a:effectLst/>
                        </a:rPr>
                        <a:t>1 </a:t>
                      </a:r>
                    </a:p>
                  </a:txBody>
                  <a:tcPr marL="63500" marR="63500" marT="63500" marB="63500" anchor="ctr">
                    <a:solidFill>
                      <a:srgbClr val="BFBFBF"/>
                    </a:solidFill>
                  </a:tcPr>
                </a:tc>
              </a:tr>
              <a:tr h="367729">
                <a:tc>
                  <a:txBody>
                    <a:bodyPr/>
                    <a:lstStyle/>
                    <a:p>
                      <a:r>
                        <a:rPr lang="en-US" b="1" dirty="0">
                          <a:effectLst/>
                        </a:rPr>
                        <a:t>Goals for Fellowship Training and Career</a:t>
                      </a:r>
                      <a:r>
                        <a:rPr lang="en-US" dirty="0">
                          <a:effectLst/>
                        </a:rPr>
                        <a:t> </a:t>
                      </a:r>
                    </a:p>
                  </a:txBody>
                  <a:tcPr marL="63500" marR="63500" marT="63500" marB="63500" anchor="ctr">
                    <a:solidFill>
                      <a:srgbClr val="FFFF00"/>
                    </a:solidFill>
                  </a:tcPr>
                </a:tc>
                <a:tc>
                  <a:txBody>
                    <a:bodyPr/>
                    <a:lstStyle/>
                    <a:p>
                      <a:pPr algn="ctr"/>
                      <a:r>
                        <a:rPr lang="en-US">
                          <a:effectLst/>
                        </a:rPr>
                        <a:t>1 </a:t>
                      </a:r>
                    </a:p>
                  </a:txBody>
                  <a:tcPr marL="63500" marR="63500" marT="63500" marB="63500" anchor="ctr">
                    <a:solidFill>
                      <a:srgbClr val="FFFF00"/>
                    </a:solidFill>
                  </a:tcPr>
                </a:tc>
              </a:tr>
              <a:tr h="367729">
                <a:tc>
                  <a:txBody>
                    <a:bodyPr/>
                    <a:lstStyle/>
                    <a:p>
                      <a:r>
                        <a:rPr lang="en-US" b="1" dirty="0">
                          <a:effectLst/>
                        </a:rPr>
                        <a:t>Activities Planned Under  This Award</a:t>
                      </a:r>
                      <a:r>
                        <a:rPr lang="en-US" dirty="0">
                          <a:effectLst/>
                        </a:rPr>
                        <a:t> </a:t>
                      </a:r>
                    </a:p>
                  </a:txBody>
                  <a:tcPr marL="63500" marR="63500" marT="63500" marB="63500" anchor="ctr">
                    <a:solidFill>
                      <a:srgbClr val="FFFF00"/>
                    </a:solidFill>
                  </a:tcPr>
                </a:tc>
                <a:tc>
                  <a:txBody>
                    <a:bodyPr/>
                    <a:lstStyle/>
                    <a:p>
                      <a:pPr algn="ctr"/>
                      <a:r>
                        <a:rPr lang="en-US" dirty="0">
                          <a:effectLst/>
                        </a:rPr>
                        <a:t>1 </a:t>
                      </a:r>
                    </a:p>
                  </a:txBody>
                  <a:tcPr marL="63500" marR="63500" marT="63500" marB="63500" anchor="ctr">
                    <a:solidFill>
                      <a:srgbClr val="FFFF00"/>
                    </a:solidFill>
                  </a:tcPr>
                </a:tc>
              </a:tr>
              <a:tr h="367729">
                <a:tc>
                  <a:txBody>
                    <a:bodyPr/>
                    <a:lstStyle/>
                    <a:p>
                      <a:r>
                        <a:rPr lang="en-US" b="1">
                          <a:effectLst/>
                        </a:rPr>
                        <a:t>Doctoral Dissertation and Other Research Experience</a:t>
                      </a:r>
                      <a:r>
                        <a:rPr lang="en-US">
                          <a:effectLst/>
                        </a:rPr>
                        <a:t> </a:t>
                      </a:r>
                    </a:p>
                  </a:txBody>
                  <a:tcPr marL="63500" marR="63500" marT="63500" marB="63500" anchor="ctr">
                    <a:solidFill>
                      <a:srgbClr val="FFFF00"/>
                    </a:solidFill>
                  </a:tcPr>
                </a:tc>
                <a:tc>
                  <a:txBody>
                    <a:bodyPr/>
                    <a:lstStyle/>
                    <a:p>
                      <a:pPr algn="ctr"/>
                      <a:r>
                        <a:rPr lang="en-US" dirty="0">
                          <a:effectLst/>
                        </a:rPr>
                        <a:t>2 </a:t>
                      </a:r>
                    </a:p>
                  </a:txBody>
                  <a:tcPr marL="63500" marR="63500" marT="63500" marB="63500" anchor="ctr">
                    <a:solidFill>
                      <a:srgbClr val="FFFF00"/>
                    </a:solidFill>
                  </a:tcPr>
                </a:tc>
              </a:tr>
              <a:tr h="367729">
                <a:tc>
                  <a:txBody>
                    <a:bodyPr/>
                    <a:lstStyle/>
                    <a:p>
                      <a:r>
                        <a:rPr lang="en-US" b="1" dirty="0">
                          <a:effectLst/>
                        </a:rPr>
                        <a:t>Sponsor(s) and Co-Sponsor(s)</a:t>
                      </a:r>
                      <a:r>
                        <a:rPr lang="en-US" dirty="0">
                          <a:effectLst/>
                        </a:rPr>
                        <a:t> </a:t>
                      </a:r>
                    </a:p>
                  </a:txBody>
                  <a:tcPr marL="63500" marR="63500" marT="63500" marB="63500" anchor="ctr">
                    <a:solidFill>
                      <a:srgbClr val="FFFF00"/>
                    </a:solidFill>
                  </a:tcPr>
                </a:tc>
                <a:tc>
                  <a:txBody>
                    <a:bodyPr/>
                    <a:lstStyle/>
                    <a:p>
                      <a:pPr algn="ctr"/>
                      <a:r>
                        <a:rPr lang="en-US" dirty="0">
                          <a:effectLst/>
                        </a:rPr>
                        <a:t>6 </a:t>
                      </a:r>
                    </a:p>
                  </a:txBody>
                  <a:tcPr marL="63500" marR="63500" marT="63500" marB="63500" anchor="ctr">
                    <a:solidFill>
                      <a:srgbClr val="FFFF00"/>
                    </a:solidFill>
                  </a:tcPr>
                </a:tc>
              </a:tr>
              <a:tr h="367729">
                <a:tc>
                  <a:txBody>
                    <a:bodyPr/>
                    <a:lstStyle/>
                    <a:p>
                      <a:r>
                        <a:rPr lang="en-US" dirty="0" err="1" smtClean="0">
                          <a:effectLst/>
                        </a:rPr>
                        <a:t>Biosketch</a:t>
                      </a:r>
                      <a:r>
                        <a:rPr lang="en-US" baseline="0" dirty="0" smtClean="0">
                          <a:effectLst/>
                        </a:rPr>
                        <a:t> (for you and all sponsors/co-sponsors)</a:t>
                      </a:r>
                      <a:endParaRPr lang="en-US" dirty="0">
                        <a:effectLst/>
                      </a:endParaRPr>
                    </a:p>
                  </a:txBody>
                  <a:tcPr marL="63500" marR="63500" marT="63500" marB="63500" anchor="ctr">
                    <a:solidFill>
                      <a:srgbClr val="BFBFBF"/>
                    </a:solidFill>
                  </a:tcPr>
                </a:tc>
                <a:tc>
                  <a:txBody>
                    <a:bodyPr/>
                    <a:lstStyle/>
                    <a:p>
                      <a:pPr algn="ctr"/>
                      <a:r>
                        <a:rPr lang="en-US" dirty="0" smtClean="0">
                          <a:effectLst/>
                        </a:rPr>
                        <a:t>5</a:t>
                      </a:r>
                      <a:endParaRPr lang="en-US" dirty="0">
                        <a:effectLst/>
                      </a:endParaRPr>
                    </a:p>
                  </a:txBody>
                  <a:tcPr marL="63500" marR="63500" marT="63500" marB="63500" anchor="ctr">
                    <a:solidFill>
                      <a:srgbClr val="BFBFBF"/>
                    </a:solidFill>
                  </a:tcPr>
                </a:tc>
              </a:tr>
            </a:tbl>
          </a:graphicData>
        </a:graphic>
      </p:graphicFrame>
    </p:spTree>
    <p:extLst>
      <p:ext uri="{BB962C8B-B14F-4D97-AF65-F5344CB8AC3E}">
        <p14:creationId xmlns:p14="http://schemas.microsoft.com/office/powerpoint/2010/main" val="1292319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 a heads-up, you also need:</a:t>
            </a:r>
            <a:endParaRPr lang="en-US" dirty="0"/>
          </a:p>
        </p:txBody>
      </p:sp>
      <p:sp>
        <p:nvSpPr>
          <p:cNvPr id="3" name="Content Placeholder 2"/>
          <p:cNvSpPr>
            <a:spLocks noGrp="1"/>
          </p:cNvSpPr>
          <p:nvPr>
            <p:ph sz="half" idx="1"/>
          </p:nvPr>
        </p:nvSpPr>
        <p:spPr>
          <a:xfrm>
            <a:off x="270933" y="1735139"/>
            <a:ext cx="4209627" cy="4936594"/>
          </a:xfrm>
        </p:spPr>
        <p:txBody>
          <a:bodyPr>
            <a:normAutofit fontScale="85000" lnSpcReduction="20000"/>
          </a:bodyPr>
          <a:lstStyle/>
          <a:p>
            <a:r>
              <a:rPr lang="en-US" dirty="0"/>
              <a:t>Cover </a:t>
            </a:r>
            <a:r>
              <a:rPr lang="en-US" dirty="0" smtClean="0"/>
              <a:t>Letter (include names of refs)</a:t>
            </a:r>
            <a:endParaRPr lang="en-US" dirty="0"/>
          </a:p>
          <a:p>
            <a:r>
              <a:rPr lang="en-US" dirty="0"/>
              <a:t>Face pages</a:t>
            </a:r>
          </a:p>
          <a:p>
            <a:r>
              <a:rPr lang="en-US" dirty="0"/>
              <a:t>Project Summary/Abstract (30 lines)</a:t>
            </a:r>
          </a:p>
          <a:p>
            <a:r>
              <a:rPr lang="en-US" dirty="0"/>
              <a:t>Project Narrative/Relevance (2-3 sentences)</a:t>
            </a:r>
          </a:p>
          <a:p>
            <a:r>
              <a:rPr lang="en-US" dirty="0"/>
              <a:t>Facilities and other resources (no limit; 2-3 pages)</a:t>
            </a:r>
          </a:p>
          <a:p>
            <a:r>
              <a:rPr lang="en-US" dirty="0"/>
              <a:t>Protection of human subjects (no limit)</a:t>
            </a:r>
          </a:p>
          <a:p>
            <a:r>
              <a:rPr lang="en-US" dirty="0"/>
              <a:t>Inclusion of women and minorities (no limit</a:t>
            </a:r>
            <a:r>
              <a:rPr lang="en-US" dirty="0" smtClean="0"/>
              <a:t>; usually </a:t>
            </a:r>
            <a:r>
              <a:rPr lang="en-US" dirty="0"/>
              <a:t>1 page)</a:t>
            </a:r>
          </a:p>
          <a:p>
            <a:r>
              <a:rPr lang="en-US" dirty="0"/>
              <a:t>Targeted/planned enrollment table</a:t>
            </a:r>
          </a:p>
          <a:p>
            <a:endParaRPr lang="en-US" dirty="0"/>
          </a:p>
        </p:txBody>
      </p:sp>
      <p:sp>
        <p:nvSpPr>
          <p:cNvPr id="4" name="Content Placeholder 3"/>
          <p:cNvSpPr>
            <a:spLocks noGrp="1"/>
          </p:cNvSpPr>
          <p:nvPr>
            <p:ph sz="half" idx="2"/>
          </p:nvPr>
        </p:nvSpPr>
        <p:spPr>
          <a:xfrm>
            <a:off x="4648200" y="1735139"/>
            <a:ext cx="4241800" cy="4936594"/>
          </a:xfrm>
        </p:spPr>
        <p:txBody>
          <a:bodyPr>
            <a:normAutofit fontScale="85000" lnSpcReduction="20000"/>
          </a:bodyPr>
          <a:lstStyle/>
          <a:p>
            <a:r>
              <a:rPr lang="en-US" dirty="0"/>
              <a:t>Inclusion of Children</a:t>
            </a:r>
          </a:p>
          <a:p>
            <a:r>
              <a:rPr lang="en-US" sz="2400" dirty="0"/>
              <a:t>Resource sharing plan (1 page</a:t>
            </a:r>
            <a:r>
              <a:rPr lang="en-US" sz="2400" dirty="0" smtClean="0"/>
              <a:t>)</a:t>
            </a:r>
            <a:endParaRPr lang="en-US" dirty="0" smtClean="0"/>
          </a:p>
          <a:p>
            <a:r>
              <a:rPr lang="en-US" dirty="0" smtClean="0"/>
              <a:t>F31:Respective Contributions</a:t>
            </a:r>
          </a:p>
          <a:p>
            <a:r>
              <a:rPr lang="en-US" sz="2400" dirty="0"/>
              <a:t>Appendices</a:t>
            </a:r>
          </a:p>
          <a:p>
            <a:r>
              <a:rPr lang="en-US" sz="2400" dirty="0" smtClean="0"/>
              <a:t>F31:“</a:t>
            </a:r>
            <a:r>
              <a:rPr lang="en-US" sz="2400" dirty="0"/>
              <a:t>Other Attachments” including “Additional Education Information” (REQUIRED)</a:t>
            </a:r>
          </a:p>
          <a:p>
            <a:r>
              <a:rPr lang="en-US" sz="2400" dirty="0" smtClean="0"/>
              <a:t>Budget</a:t>
            </a:r>
          </a:p>
          <a:p>
            <a:r>
              <a:rPr lang="en-US" sz="2400" dirty="0" smtClean="0"/>
              <a:t>Letters of Support (3-5; 1-2 pages each)</a:t>
            </a:r>
            <a:endParaRPr lang="en-US" sz="2400" dirty="0"/>
          </a:p>
          <a:p>
            <a:endParaRPr lang="en-US" dirty="0"/>
          </a:p>
        </p:txBody>
      </p:sp>
    </p:spTree>
    <p:extLst>
      <p:ext uri="{BB962C8B-B14F-4D97-AF65-F5344CB8AC3E}">
        <p14:creationId xmlns:p14="http://schemas.microsoft.com/office/powerpoint/2010/main" val="3576216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Items in both </a:t>
            </a:r>
            <a:r>
              <a:rPr lang="en-US" dirty="0" err="1" smtClean="0"/>
              <a:t>Fs</a:t>
            </a:r>
            <a:r>
              <a:rPr lang="en-US" dirty="0" smtClean="0"/>
              <a:t> and Ks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73890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word about building a mentoring team</a:t>
            </a:r>
            <a:endParaRPr lang="en-US" dirty="0"/>
          </a:p>
        </p:txBody>
      </p:sp>
      <p:sp>
        <p:nvSpPr>
          <p:cNvPr id="3" name="Content Placeholder 2"/>
          <p:cNvSpPr>
            <a:spLocks noGrp="1"/>
          </p:cNvSpPr>
          <p:nvPr>
            <p:ph idx="1"/>
          </p:nvPr>
        </p:nvSpPr>
        <p:spPr>
          <a:xfrm>
            <a:off x="524934" y="1735137"/>
            <a:ext cx="8060266" cy="4750329"/>
          </a:xfrm>
        </p:spPr>
        <p:txBody>
          <a:bodyPr>
            <a:normAutofit/>
          </a:bodyPr>
          <a:lstStyle/>
          <a:p>
            <a:r>
              <a:rPr lang="en-US" dirty="0" smtClean="0"/>
              <a:t>Primary mentor/sponsor should be mid to late career and have a successful track record of NIH funding (better if funding is in the institute to which you want to apply)</a:t>
            </a:r>
          </a:p>
          <a:p>
            <a:r>
              <a:rPr lang="en-US" dirty="0" smtClean="0"/>
              <a:t>Can have co-mentor/co-sponsor </a:t>
            </a:r>
          </a:p>
          <a:p>
            <a:pPr lvl="1"/>
            <a:r>
              <a:rPr lang="en-US" dirty="0"/>
              <a:t>M</a:t>
            </a:r>
            <a:r>
              <a:rPr lang="en-US" dirty="0" smtClean="0"/>
              <a:t>ay be especially useful if you need a senior person on your team, but that person may not be able to provide a lot of actual, hands-on mentoring</a:t>
            </a:r>
          </a:p>
          <a:p>
            <a:r>
              <a:rPr lang="en-US" dirty="0" smtClean="0"/>
              <a:t>Round out team with secondary mentors and scientific advisors</a:t>
            </a:r>
          </a:p>
          <a:p>
            <a:pPr lvl="1"/>
            <a:r>
              <a:rPr lang="en-US" dirty="0" smtClean="0"/>
              <a:t>Careful to have non-overlapping expertise; </a:t>
            </a:r>
          </a:p>
          <a:p>
            <a:pPr lvl="1"/>
            <a:r>
              <a:rPr lang="en-US" dirty="0"/>
              <a:t>B</a:t>
            </a:r>
            <a:r>
              <a:rPr lang="en-US" dirty="0" smtClean="0"/>
              <a:t>uild multidisciplinary team</a:t>
            </a:r>
            <a:endParaRPr lang="en-US" dirty="0"/>
          </a:p>
        </p:txBody>
      </p:sp>
    </p:spTree>
    <p:extLst>
      <p:ext uri="{BB962C8B-B14F-4D97-AF65-F5344CB8AC3E}">
        <p14:creationId xmlns:p14="http://schemas.microsoft.com/office/powerpoint/2010/main" val="3049176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49238"/>
            <a:ext cx="7313613" cy="868362"/>
          </a:xfrm>
        </p:spPr>
        <p:txBody>
          <a:bodyPr/>
          <a:lstStyle/>
          <a:p>
            <a:r>
              <a:rPr lang="en-US" sz="4000" dirty="0" smtClean="0"/>
              <a:t>Cover </a:t>
            </a:r>
            <a:r>
              <a:rPr lang="en-US" sz="4000" dirty="0" smtClean="0"/>
              <a:t>letter</a:t>
            </a:r>
            <a:endParaRPr lang="en-US" sz="4000" dirty="0"/>
          </a:p>
        </p:txBody>
      </p:sp>
      <p:sp>
        <p:nvSpPr>
          <p:cNvPr id="3" name="Content Placeholder 2"/>
          <p:cNvSpPr>
            <a:spLocks noGrp="1"/>
          </p:cNvSpPr>
          <p:nvPr>
            <p:ph idx="1"/>
          </p:nvPr>
        </p:nvSpPr>
        <p:spPr>
          <a:xfrm>
            <a:off x="592667" y="1117599"/>
            <a:ext cx="7772399" cy="5012267"/>
          </a:xfrm>
        </p:spPr>
        <p:txBody>
          <a:bodyPr>
            <a:normAutofit/>
          </a:bodyPr>
          <a:lstStyle/>
          <a:p>
            <a:pPr>
              <a:buFont typeface="Arial"/>
              <a:buChar char="•"/>
            </a:pPr>
            <a:r>
              <a:rPr lang="en-US" dirty="0" smtClean="0"/>
              <a:t>Required</a:t>
            </a:r>
            <a:endParaRPr lang="en-US" dirty="0" smtClean="0"/>
          </a:p>
          <a:p>
            <a:pPr>
              <a:buFont typeface="Arial"/>
              <a:buChar char="•"/>
            </a:pPr>
            <a:r>
              <a:rPr lang="en-US" dirty="0" smtClean="0"/>
              <a:t>Must include:  list of referees, application title, funding opportunity</a:t>
            </a:r>
          </a:p>
          <a:p>
            <a:pPr>
              <a:buFont typeface="Arial"/>
              <a:buChar char="•"/>
            </a:pPr>
            <a:r>
              <a:rPr lang="en-US" dirty="0" smtClean="0"/>
              <a:t>Should indicate what primary and secondary institutes you are applying </a:t>
            </a:r>
            <a:r>
              <a:rPr lang="en-US" dirty="0" smtClean="0"/>
              <a:t>to</a:t>
            </a:r>
            <a:endParaRPr lang="en-US" dirty="0" smtClean="0"/>
          </a:p>
          <a:p>
            <a:pPr>
              <a:buFont typeface="Arial"/>
              <a:buChar char="•"/>
            </a:pPr>
            <a:r>
              <a:rPr lang="en-US" dirty="0" smtClean="0"/>
              <a:t>Could indicate preferred review </a:t>
            </a:r>
            <a:r>
              <a:rPr lang="en-US" dirty="0" smtClean="0"/>
              <a:t>group</a:t>
            </a:r>
            <a:endParaRPr lang="en-US" dirty="0" smtClean="0"/>
          </a:p>
          <a:p>
            <a:pPr>
              <a:buFont typeface="Arial"/>
              <a:buChar char="•"/>
            </a:pPr>
            <a:r>
              <a:rPr lang="en-US" dirty="0" smtClean="0"/>
              <a:t>List of individuals who </a:t>
            </a:r>
            <a:r>
              <a:rPr lang="en-US" i="1" dirty="0" smtClean="0"/>
              <a:t>should not </a:t>
            </a:r>
            <a:r>
              <a:rPr lang="en-US" dirty="0" smtClean="0"/>
              <a:t> review your application and </a:t>
            </a:r>
            <a:r>
              <a:rPr lang="en-US" dirty="0" smtClean="0"/>
              <a:t>why</a:t>
            </a:r>
          </a:p>
          <a:p>
            <a:pPr>
              <a:buFont typeface="Arial"/>
              <a:buChar char="•"/>
            </a:pPr>
            <a:r>
              <a:rPr lang="en-US" dirty="0" smtClean="0"/>
              <a:t>Example</a:t>
            </a:r>
            <a:endParaRPr lang="en-US" dirty="0" smtClean="0"/>
          </a:p>
        </p:txBody>
      </p:sp>
    </p:spTree>
    <p:extLst>
      <p:ext uri="{BB962C8B-B14F-4D97-AF65-F5344CB8AC3E}">
        <p14:creationId xmlns:p14="http://schemas.microsoft.com/office/powerpoint/2010/main" val="57639327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3772"/>
            <a:ext cx="7313613" cy="868362"/>
          </a:xfrm>
        </p:spPr>
        <p:txBody>
          <a:bodyPr/>
          <a:lstStyle/>
          <a:p>
            <a:r>
              <a:rPr lang="en-US" sz="4000" dirty="0" smtClean="0"/>
              <a:t>Letters of Reference</a:t>
            </a:r>
            <a:endParaRPr lang="en-US" sz="4000" dirty="0"/>
          </a:p>
        </p:txBody>
      </p:sp>
      <p:sp>
        <p:nvSpPr>
          <p:cNvPr id="3" name="Content Placeholder 2"/>
          <p:cNvSpPr>
            <a:spLocks noGrp="1"/>
          </p:cNvSpPr>
          <p:nvPr>
            <p:ph idx="1"/>
          </p:nvPr>
        </p:nvSpPr>
        <p:spPr>
          <a:xfrm>
            <a:off x="355600" y="1253067"/>
            <a:ext cx="8398933" cy="5232399"/>
          </a:xfrm>
        </p:spPr>
        <p:txBody>
          <a:bodyPr>
            <a:normAutofit lnSpcReduction="10000"/>
          </a:bodyPr>
          <a:lstStyle/>
          <a:p>
            <a:r>
              <a:rPr lang="en-US" dirty="0" smtClean="0"/>
              <a:t>Must use Fellowship Reference Form through the era commons </a:t>
            </a:r>
            <a:endParaRPr lang="en-US" dirty="0" smtClean="0"/>
          </a:p>
          <a:p>
            <a:r>
              <a:rPr lang="en-US" dirty="0" smtClean="0"/>
              <a:t>3 </a:t>
            </a:r>
            <a:r>
              <a:rPr lang="en-US" dirty="0" smtClean="0"/>
              <a:t>required, but no more than 5 </a:t>
            </a:r>
          </a:p>
          <a:p>
            <a:pPr lvl="1"/>
            <a:r>
              <a:rPr lang="en-US" dirty="0" smtClean="0"/>
              <a:t>Sponsor/Mentors/Co-mentors </a:t>
            </a:r>
            <a:r>
              <a:rPr lang="en-US" dirty="0"/>
              <a:t>cannot </a:t>
            </a:r>
            <a:r>
              <a:rPr lang="en-US" dirty="0" smtClean="0"/>
              <a:t>be referees </a:t>
            </a:r>
            <a:endParaRPr lang="en-US" dirty="0" smtClean="0"/>
          </a:p>
          <a:p>
            <a:pPr lvl="1"/>
            <a:r>
              <a:rPr lang="en-US" dirty="0" smtClean="0"/>
              <a:t>Select </a:t>
            </a:r>
            <a:r>
              <a:rPr lang="en-US" dirty="0"/>
              <a:t>at least one who is not in your current </a:t>
            </a:r>
            <a:r>
              <a:rPr lang="en-US" dirty="0" smtClean="0"/>
              <a:t>department</a:t>
            </a:r>
          </a:p>
          <a:p>
            <a:r>
              <a:rPr lang="en-US" b="1" dirty="0"/>
              <a:t>D</a:t>
            </a:r>
            <a:r>
              <a:rPr lang="en-US" b="1" dirty="0" smtClean="0"/>
              <a:t>ue </a:t>
            </a:r>
            <a:r>
              <a:rPr lang="en-US" b="1" dirty="0"/>
              <a:t>by the application receipt deadline </a:t>
            </a:r>
            <a:r>
              <a:rPr lang="en-US" b="1" dirty="0" smtClean="0"/>
              <a:t>date</a:t>
            </a:r>
            <a:endParaRPr lang="en-US" dirty="0" smtClean="0"/>
          </a:p>
          <a:p>
            <a:pPr lvl="1"/>
            <a:r>
              <a:rPr lang="en-US" dirty="0"/>
              <a:t>P</a:t>
            </a:r>
            <a:r>
              <a:rPr lang="en-US" dirty="0" smtClean="0"/>
              <a:t>reviously </a:t>
            </a:r>
            <a:r>
              <a:rPr lang="en-US" dirty="0"/>
              <a:t>NIH provided a 5 business days </a:t>
            </a:r>
            <a:r>
              <a:rPr lang="en-US" dirty="0" smtClean="0"/>
              <a:t>grace period, but new </a:t>
            </a:r>
            <a:r>
              <a:rPr lang="en-US" dirty="0"/>
              <a:t>policy eliminates the grace </a:t>
            </a:r>
            <a:r>
              <a:rPr lang="en-US" dirty="0" smtClean="0"/>
              <a:t>period</a:t>
            </a:r>
            <a:endParaRPr lang="en-US" dirty="0" smtClean="0"/>
          </a:p>
          <a:p>
            <a:r>
              <a:rPr lang="en-US" dirty="0" smtClean="0"/>
              <a:t>Provide </a:t>
            </a:r>
            <a:r>
              <a:rPr lang="en-US" dirty="0" smtClean="0"/>
              <a:t>detailed instructions to your referees, give plenty of time, and give gentle reminders if due date is </a:t>
            </a:r>
            <a:r>
              <a:rPr lang="en-US" dirty="0" smtClean="0"/>
              <a:t>approaching</a:t>
            </a:r>
          </a:p>
          <a:p>
            <a:r>
              <a:rPr lang="en-US" i="1" dirty="0" smtClean="0"/>
              <a:t>Note</a:t>
            </a:r>
            <a:r>
              <a:rPr lang="en-US" dirty="0" smtClean="0"/>
              <a:t>: You will probably end up writing these…so factor that in to your prep time</a:t>
            </a:r>
            <a:endParaRPr lang="en-US" dirty="0" smtClean="0"/>
          </a:p>
        </p:txBody>
      </p:sp>
    </p:spTree>
    <p:extLst>
      <p:ext uri="{BB962C8B-B14F-4D97-AF65-F5344CB8AC3E}">
        <p14:creationId xmlns:p14="http://schemas.microsoft.com/office/powerpoint/2010/main" val="115014186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明朝"/>
        <a:font script="Hans" typeface="宋体"/>
        <a:font script="Hant" typeface="新細明體"/>
      </a:majorFont>
      <a:minorFont>
        <a:latin typeface="Goudy Old Style"/>
        <a:ea typeface=""/>
        <a:cs typeface=""/>
        <a:font script="Jpan" typeface="ＭＳ 明朝"/>
        <a:font script="Hans" typeface="宋体"/>
        <a:font script="Hant" typeface="新細明體"/>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6554</TotalTime>
  <Words>2682</Words>
  <Application>Microsoft Macintosh PowerPoint</Application>
  <PresentationFormat>On-screen Show (4:3)</PresentationFormat>
  <Paragraphs>220</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Inkwell</vt:lpstr>
      <vt:lpstr>Overview of Training Grants: Fs and Ks</vt:lpstr>
      <vt:lpstr>Resources</vt:lpstr>
      <vt:lpstr>K-award</vt:lpstr>
      <vt:lpstr>F31</vt:lpstr>
      <vt:lpstr>Just a heads-up, you also need:</vt:lpstr>
      <vt:lpstr>Items in both Fs and Ks</vt:lpstr>
      <vt:lpstr>A word about building a mentoring team</vt:lpstr>
      <vt:lpstr>Cover letter</vt:lpstr>
      <vt:lpstr>Letters of Reference</vt:lpstr>
      <vt:lpstr>Biosketch*</vt:lpstr>
      <vt:lpstr>Training in Responsible Conduct of Research (1 page)</vt:lpstr>
      <vt:lpstr>F31 Training Components</vt:lpstr>
      <vt:lpstr>Respective Contributions</vt:lpstr>
      <vt:lpstr>Selection of Sponsor &amp; Institution (1 page) </vt:lpstr>
      <vt:lpstr>Application for Concurrent Support</vt:lpstr>
      <vt:lpstr>Goals for fellowship training and career (1 page) </vt:lpstr>
      <vt:lpstr>Activities planned under award (1 page)  </vt:lpstr>
      <vt:lpstr>Doctoral dissertation &amp;  Research Experience (2 pages)</vt:lpstr>
      <vt:lpstr>Section II: Sponsor and co-sponsor information (6 pages)</vt:lpstr>
      <vt:lpstr>Section II Cont’d</vt:lpstr>
      <vt:lpstr>Section II Cont’d</vt:lpstr>
      <vt:lpstr>Section II Cont’d</vt:lpstr>
      <vt:lpstr>“Other Attachments”</vt:lpstr>
      <vt:lpstr>K-award Training Components</vt:lpstr>
      <vt:lpstr>Candidate’s Background</vt:lpstr>
      <vt:lpstr>Career Goals and Objectives</vt:lpstr>
      <vt:lpstr>Candidate's Plan for Career Development/Training Activities During Award Period </vt:lpstr>
      <vt:lpstr>Class Discussion</vt:lpstr>
      <vt:lpstr>Assignments</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Breakdown of an F31</dc:title>
  <dc:creator>Sarah Woolf-King</dc:creator>
  <cp:lastModifiedBy>Sarah Woolf-King</cp:lastModifiedBy>
  <cp:revision>62</cp:revision>
  <dcterms:created xsi:type="dcterms:W3CDTF">2015-01-19T17:01:36Z</dcterms:created>
  <dcterms:modified xsi:type="dcterms:W3CDTF">2016-02-08T16:14:39Z</dcterms:modified>
</cp:coreProperties>
</file>