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687" r:id="rId2"/>
    <p:sldId id="275" r:id="rId3"/>
    <p:sldId id="698" r:id="rId4"/>
    <p:sldId id="425" r:id="rId5"/>
    <p:sldId id="697" r:id="rId6"/>
    <p:sldId id="696" r:id="rId7"/>
    <p:sldId id="699" r:id="rId8"/>
    <p:sldId id="347" r:id="rId9"/>
    <p:sldId id="688" r:id="rId10"/>
    <p:sldId id="689" r:id="rId11"/>
    <p:sldId id="690" r:id="rId12"/>
    <p:sldId id="691" r:id="rId13"/>
    <p:sldId id="692" r:id="rId14"/>
    <p:sldId id="683" r:id="rId15"/>
    <p:sldId id="693" r:id="rId16"/>
    <p:sldId id="673" r:id="rId17"/>
    <p:sldId id="694" r:id="rId18"/>
    <p:sldId id="695" r:id="rId19"/>
    <p:sldId id="626" r:id="rId20"/>
    <p:sldId id="628" r:id="rId21"/>
    <p:sldId id="627" r:id="rId22"/>
    <p:sldId id="622" r:id="rId23"/>
  </p:sldIdLst>
  <p:sldSz cx="9144000" cy="5143500" type="screen16x9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22C07-BF3B-C34B-B4AA-7EE6F82891EA}" v="12" dt="2021-11-16T05:57:08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8"/>
    <p:restoredTop sz="89895"/>
  </p:normalViewPr>
  <p:slideViewPr>
    <p:cSldViewPr>
      <p:cViewPr varScale="1">
        <p:scale>
          <a:sx n="138" d="100"/>
          <a:sy n="138" d="100"/>
        </p:scale>
        <p:origin x="8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man, Thomas" userId="e03f8169-6fbf-4d8a-93a1-60a700ec0ede" providerId="ADAL" clId="{5FB22C07-BF3B-C34B-B4AA-7EE6F82891EA}"/>
    <pc:docChg chg="undo custSel addSld modSld sldOrd">
      <pc:chgData name="Newman, Thomas" userId="e03f8169-6fbf-4d8a-93a1-60a700ec0ede" providerId="ADAL" clId="{5FB22C07-BF3B-C34B-B4AA-7EE6F82891EA}" dt="2021-11-16T06:00:40.822" v="950" actId="20577"/>
      <pc:docMkLst>
        <pc:docMk/>
      </pc:docMkLst>
      <pc:sldChg chg="delSp modSp mod">
        <pc:chgData name="Newman, Thomas" userId="e03f8169-6fbf-4d8a-93a1-60a700ec0ede" providerId="ADAL" clId="{5FB22C07-BF3B-C34B-B4AA-7EE6F82891EA}" dt="2021-11-16T05:47:24.278" v="239"/>
        <pc:sldMkLst>
          <pc:docMk/>
          <pc:sldMk cId="0" sldId="275"/>
        </pc:sldMkLst>
        <pc:spChg chg="mod">
          <ac:chgData name="Newman, Thomas" userId="e03f8169-6fbf-4d8a-93a1-60a700ec0ede" providerId="ADAL" clId="{5FB22C07-BF3B-C34B-B4AA-7EE6F82891EA}" dt="2021-11-16T05:47:19.231" v="237" actId="1076"/>
          <ac:spMkLst>
            <pc:docMk/>
            <pc:sldMk cId="0" sldId="275"/>
            <ac:spMk id="16385" creationId="{27DDEEA2-ABAF-2E40-87F7-6972B7C0E61A}"/>
          </ac:spMkLst>
        </pc:spChg>
        <pc:spChg chg="del mod">
          <ac:chgData name="Newman, Thomas" userId="e03f8169-6fbf-4d8a-93a1-60a700ec0ede" providerId="ADAL" clId="{5FB22C07-BF3B-C34B-B4AA-7EE6F82891EA}" dt="2021-11-16T05:47:24.278" v="239"/>
          <ac:spMkLst>
            <pc:docMk/>
            <pc:sldMk cId="0" sldId="275"/>
            <ac:spMk id="16387" creationId="{1FA87222-9E57-8545-9C64-E9913E3D173B}"/>
          </ac:spMkLst>
        </pc:spChg>
      </pc:sldChg>
      <pc:sldChg chg="modSp mod">
        <pc:chgData name="Newman, Thomas" userId="e03f8169-6fbf-4d8a-93a1-60a700ec0ede" providerId="ADAL" clId="{5FB22C07-BF3B-C34B-B4AA-7EE6F82891EA}" dt="2021-11-16T05:56:11.767" v="595" actId="14100"/>
        <pc:sldMkLst>
          <pc:docMk/>
          <pc:sldMk cId="1164748888" sldId="347"/>
        </pc:sldMkLst>
        <pc:spChg chg="mod">
          <ac:chgData name="Newman, Thomas" userId="e03f8169-6fbf-4d8a-93a1-60a700ec0ede" providerId="ADAL" clId="{5FB22C07-BF3B-C34B-B4AA-7EE6F82891EA}" dt="2021-11-16T05:56:11.767" v="595" actId="14100"/>
          <ac:spMkLst>
            <pc:docMk/>
            <pc:sldMk cId="1164748888" sldId="347"/>
            <ac:spMk id="18433" creationId="{6BE717C0-F089-7A4C-A0EF-CEACE91782CF}"/>
          </ac:spMkLst>
        </pc:spChg>
        <pc:spChg chg="mod">
          <ac:chgData name="Newman, Thomas" userId="e03f8169-6fbf-4d8a-93a1-60a700ec0ede" providerId="ADAL" clId="{5FB22C07-BF3B-C34B-B4AA-7EE6F82891EA}" dt="2021-11-16T05:50:12.318" v="591" actId="255"/>
          <ac:spMkLst>
            <pc:docMk/>
            <pc:sldMk cId="1164748888" sldId="347"/>
            <ac:spMk id="18434" creationId="{FDB55F22-D513-474E-9639-5A8C0E44AFBC}"/>
          </ac:spMkLst>
        </pc:spChg>
      </pc:sldChg>
      <pc:sldChg chg="modSp mod">
        <pc:chgData name="Newman, Thomas" userId="e03f8169-6fbf-4d8a-93a1-60a700ec0ede" providerId="ADAL" clId="{5FB22C07-BF3B-C34B-B4AA-7EE6F82891EA}" dt="2021-11-16T05:37:59.906" v="188" actId="255"/>
        <pc:sldMkLst>
          <pc:docMk/>
          <pc:sldMk cId="0" sldId="425"/>
        </pc:sldMkLst>
        <pc:spChg chg="mod">
          <ac:chgData name="Newman, Thomas" userId="e03f8169-6fbf-4d8a-93a1-60a700ec0ede" providerId="ADAL" clId="{5FB22C07-BF3B-C34B-B4AA-7EE6F82891EA}" dt="2021-11-16T05:36:38.754" v="9" actId="20577"/>
          <ac:spMkLst>
            <pc:docMk/>
            <pc:sldMk cId="0" sldId="425"/>
            <ac:spMk id="20481" creationId="{98FB719E-2ED1-534A-8998-FBA5FDC1FCAE}"/>
          </ac:spMkLst>
        </pc:spChg>
        <pc:spChg chg="mod">
          <ac:chgData name="Newman, Thomas" userId="e03f8169-6fbf-4d8a-93a1-60a700ec0ede" providerId="ADAL" clId="{5FB22C07-BF3B-C34B-B4AA-7EE6F82891EA}" dt="2021-11-16T05:37:59.906" v="188" actId="255"/>
          <ac:spMkLst>
            <pc:docMk/>
            <pc:sldMk cId="0" sldId="425"/>
            <ac:spMk id="20482" creationId="{1F928B17-DFE8-A545-AAC7-C80C5548AAB3}"/>
          </ac:spMkLst>
        </pc:spChg>
      </pc:sldChg>
      <pc:sldChg chg="add">
        <pc:chgData name="Newman, Thomas" userId="e03f8169-6fbf-4d8a-93a1-60a700ec0ede" providerId="ADAL" clId="{5FB22C07-BF3B-C34B-B4AA-7EE6F82891EA}" dt="2021-11-16T05:33:37.699" v="0"/>
        <pc:sldMkLst>
          <pc:docMk/>
          <pc:sldMk cId="0" sldId="626"/>
        </pc:sldMkLst>
      </pc:sldChg>
      <pc:sldChg chg="add">
        <pc:chgData name="Newman, Thomas" userId="e03f8169-6fbf-4d8a-93a1-60a700ec0ede" providerId="ADAL" clId="{5FB22C07-BF3B-C34B-B4AA-7EE6F82891EA}" dt="2021-11-16T05:33:37.699" v="0"/>
        <pc:sldMkLst>
          <pc:docMk/>
          <pc:sldMk cId="0" sldId="627"/>
        </pc:sldMkLst>
      </pc:sldChg>
      <pc:sldChg chg="add ord">
        <pc:chgData name="Newman, Thomas" userId="e03f8169-6fbf-4d8a-93a1-60a700ec0ede" providerId="ADAL" clId="{5FB22C07-BF3B-C34B-B4AA-7EE6F82891EA}" dt="2021-11-16T05:34:22.712" v="1" actId="20578"/>
        <pc:sldMkLst>
          <pc:docMk/>
          <pc:sldMk cId="0" sldId="628"/>
        </pc:sldMkLst>
      </pc:sldChg>
      <pc:sldChg chg="modSp add mod">
        <pc:chgData name="Newman, Thomas" userId="e03f8169-6fbf-4d8a-93a1-60a700ec0ede" providerId="ADAL" clId="{5FB22C07-BF3B-C34B-B4AA-7EE6F82891EA}" dt="2021-11-16T05:38:28.121" v="203" actId="255"/>
        <pc:sldMkLst>
          <pc:docMk/>
          <pc:sldMk cId="2395262038" sldId="697"/>
        </pc:sldMkLst>
        <pc:spChg chg="mod">
          <ac:chgData name="Newman, Thomas" userId="e03f8169-6fbf-4d8a-93a1-60a700ec0ede" providerId="ADAL" clId="{5FB22C07-BF3B-C34B-B4AA-7EE6F82891EA}" dt="2021-11-16T05:38:17.215" v="201" actId="20577"/>
          <ac:spMkLst>
            <pc:docMk/>
            <pc:sldMk cId="2395262038" sldId="697"/>
            <ac:spMk id="20481" creationId="{98FB719E-2ED1-534A-8998-FBA5FDC1FCAE}"/>
          </ac:spMkLst>
        </pc:spChg>
        <pc:spChg chg="mod">
          <ac:chgData name="Newman, Thomas" userId="e03f8169-6fbf-4d8a-93a1-60a700ec0ede" providerId="ADAL" clId="{5FB22C07-BF3B-C34B-B4AA-7EE6F82891EA}" dt="2021-11-16T05:38:28.121" v="203" actId="255"/>
          <ac:spMkLst>
            <pc:docMk/>
            <pc:sldMk cId="2395262038" sldId="697"/>
            <ac:spMk id="20482" creationId="{1F928B17-DFE8-A545-AAC7-C80C5548AAB3}"/>
          </ac:spMkLst>
        </pc:spChg>
      </pc:sldChg>
      <pc:sldChg chg="modSp new mod">
        <pc:chgData name="Newman, Thomas" userId="e03f8169-6fbf-4d8a-93a1-60a700ec0ede" providerId="ADAL" clId="{5FB22C07-BF3B-C34B-B4AA-7EE6F82891EA}" dt="2021-11-16T05:49:16.305" v="590" actId="20577"/>
        <pc:sldMkLst>
          <pc:docMk/>
          <pc:sldMk cId="1867181426" sldId="698"/>
        </pc:sldMkLst>
        <pc:spChg chg="mod">
          <ac:chgData name="Newman, Thomas" userId="e03f8169-6fbf-4d8a-93a1-60a700ec0ede" providerId="ADAL" clId="{5FB22C07-BF3B-C34B-B4AA-7EE6F82891EA}" dt="2021-11-16T05:47:38.361" v="279" actId="20577"/>
          <ac:spMkLst>
            <pc:docMk/>
            <pc:sldMk cId="1867181426" sldId="698"/>
            <ac:spMk id="2" creationId="{4567BB44-8C8B-7E4A-97AA-3E3B3B0C9D2B}"/>
          </ac:spMkLst>
        </pc:spChg>
        <pc:spChg chg="mod">
          <ac:chgData name="Newman, Thomas" userId="e03f8169-6fbf-4d8a-93a1-60a700ec0ede" providerId="ADAL" clId="{5FB22C07-BF3B-C34B-B4AA-7EE6F82891EA}" dt="2021-11-16T05:49:16.305" v="590" actId="20577"/>
          <ac:spMkLst>
            <pc:docMk/>
            <pc:sldMk cId="1867181426" sldId="698"/>
            <ac:spMk id="3" creationId="{81C19EAE-FFF1-024C-AFBB-9FFE9275D1A7}"/>
          </ac:spMkLst>
        </pc:spChg>
      </pc:sldChg>
      <pc:sldChg chg="modSp new mod">
        <pc:chgData name="Newman, Thomas" userId="e03f8169-6fbf-4d8a-93a1-60a700ec0ede" providerId="ADAL" clId="{5FB22C07-BF3B-C34B-B4AA-7EE6F82891EA}" dt="2021-11-16T06:00:40.822" v="950" actId="20577"/>
        <pc:sldMkLst>
          <pc:docMk/>
          <pc:sldMk cId="1192718227" sldId="699"/>
        </pc:sldMkLst>
        <pc:spChg chg="mod">
          <ac:chgData name="Newman, Thomas" userId="e03f8169-6fbf-4d8a-93a1-60a700ec0ede" providerId="ADAL" clId="{5FB22C07-BF3B-C34B-B4AA-7EE6F82891EA}" dt="2021-11-16T05:57:08.100" v="713" actId="1076"/>
          <ac:spMkLst>
            <pc:docMk/>
            <pc:sldMk cId="1192718227" sldId="699"/>
            <ac:spMk id="2" creationId="{75B92173-72FF-6140-84C4-F3F0371D0426}"/>
          </ac:spMkLst>
        </pc:spChg>
        <pc:spChg chg="mod">
          <ac:chgData name="Newman, Thomas" userId="e03f8169-6fbf-4d8a-93a1-60a700ec0ede" providerId="ADAL" clId="{5FB22C07-BF3B-C34B-B4AA-7EE6F82891EA}" dt="2021-11-16T06:00:40.822" v="950" actId="20577"/>
          <ac:spMkLst>
            <pc:docMk/>
            <pc:sldMk cId="1192718227" sldId="699"/>
            <ac:spMk id="3" creationId="{A434B433-22A7-604D-82A8-58EC0986931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F57CE37-7737-5A4E-AB26-9CC88BC3A3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03C5392-E4BA-9D47-A5B7-C7B19EB8B6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D69FD1F-5157-4F46-B676-6767239468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D4389B6F-C895-9341-A47A-7C0B62D542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9E8DDE2-F3E5-BD47-B38D-C28280E7E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2D7B06D-C40D-5D4A-9E09-097DAF5DFB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B0308F5-46C0-8F41-AFA1-88B896099C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2E6672C-735E-9147-821C-E948A577BC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AF7D0FA-1B24-CF45-9551-3EDC7B9C9F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8F4D31F-4523-6341-BF78-78E6C2D14A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3DD5E9EE-27A7-944F-8459-99C5EE1D3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7876502-612B-0441-B524-AA127D808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E3032384-8FE7-6341-AAE5-349E362C2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FF524B-CF7E-1D43-8063-454545489F2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C23D3EE-8A46-8E48-B232-13E254C16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D2A64C2-2C40-3245-B83A-4B8BE0197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add to the ILG:</a:t>
            </a:r>
          </a:p>
          <a:p>
            <a:pPr marL="228600" indent="-228600"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Josh Angrist announcement</a:t>
            </a:r>
          </a:p>
          <a:p>
            <a:pPr marL="228600" indent="-228600"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Immortal time bias</a:t>
            </a:r>
          </a:p>
          <a:p>
            <a:pPr marL="228600" indent="-228600"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Counterfactual figure from EBD-2</a:t>
            </a:r>
          </a:p>
          <a:p>
            <a:pPr marL="228600" indent="-228600"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Noninferiority trials figure from EBD-2</a:t>
            </a:r>
          </a:p>
          <a:p>
            <a:pPr marL="228600" indent="-228600">
              <a:buAutoNum type="arabicPeriod"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>
            <a:extLst>
              <a:ext uri="{FF2B5EF4-FFF2-40B4-BE49-F238E27FC236}">
                <a16:creationId xmlns:a16="http://schemas.microsoft.com/office/drawing/2014/main" id="{8A36B9D6-901B-3443-BAFB-0930E3D26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73058" name="Notes Placeholder 2">
            <a:extLst>
              <a:ext uri="{FF2B5EF4-FFF2-40B4-BE49-F238E27FC236}">
                <a16:creationId xmlns:a16="http://schemas.microsoft.com/office/drawing/2014/main" id="{9D88C731-A54E-274F-B851-5BF61BE4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3059" name="Slide Number Placeholder 3">
            <a:extLst>
              <a:ext uri="{FF2B5EF4-FFF2-40B4-BE49-F238E27FC236}">
                <a16:creationId xmlns:a16="http://schemas.microsoft.com/office/drawing/2014/main" id="{23CC3636-4C39-9245-BF84-6A291FFD2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4EBC2D-78DB-E044-A9EF-08D6DCEE29CE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456A17B-FE68-BA40-A329-58355113C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DDD675-E598-304B-9570-A43848330B8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E80CE7C-C57E-5C4A-9136-E62B627F0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83AFB8C-F632-DD40-AC8D-C18E4C167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456A17B-FE68-BA40-A329-58355113C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DDD675-E598-304B-9570-A43848330B8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E80CE7C-C57E-5C4A-9136-E62B627F0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83AFB8C-F632-DD40-AC8D-C18E4C167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83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3984F9D-9AD2-C44D-8FDE-4FB65DC37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184BDC-B6F2-ED48-8D29-537C41092D3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F809DF9-1315-F844-A8C1-44D0F341D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4564F80-B8DC-9E4F-ADE8-4A523092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52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Patients who received inhaled corticosteroid therapy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postdischarge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(within 90 d) had 24% fewer repeat hospitalizations for COPD (95% confidence interval [CI], 22 to 35%) and were 29% less likely to experience mortality (95% CI, 22 to 35%) during 1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of follow-up after adjustment for various confounding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76502-612B-0441-B524-AA127D808B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99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76502-612B-0441-B524-AA127D808BA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58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7">
            <a:extLst>
              <a:ext uri="{FF2B5EF4-FFF2-40B4-BE49-F238E27FC236}">
                <a16:creationId xmlns:a16="http://schemas.microsoft.com/office/drawing/2014/main" id="{EB8F039B-EA67-2744-BD56-AAC390363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A418724-501F-3B4D-8CA7-AC5C6E979600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9574D5AB-E111-B44E-A43E-57901965B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05DDC08-067F-C645-BF5C-D8BA491AF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>
            <a:extLst>
              <a:ext uri="{FF2B5EF4-FFF2-40B4-BE49-F238E27FC236}">
                <a16:creationId xmlns:a16="http://schemas.microsoft.com/office/drawing/2014/main" id="{DA82236C-9302-4642-BB59-C53C05113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CA7CBE-98D6-FD47-B28E-59BB545EB88D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84F3BA61-9ADA-024E-905C-47F7183E2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2350290-9F2E-5B4F-A8D0-80583CFAF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B. 1.5%.  Exact answer = 0.149, but </a:t>
            </a:r>
            <a:r>
              <a:rPr lang="en-US" dirty="0" err="1">
                <a:cs typeface="+mn-cs"/>
              </a:rPr>
              <a:t>stata</a:t>
            </a:r>
            <a:r>
              <a:rPr lang="en-US" dirty="0">
                <a:cs typeface="+mn-cs"/>
              </a:rPr>
              <a:t> gives you the upper limit of the 1-sided 97.5% CI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7">
            <a:extLst>
              <a:ext uri="{FF2B5EF4-FFF2-40B4-BE49-F238E27FC236}">
                <a16:creationId xmlns:a16="http://schemas.microsoft.com/office/drawing/2014/main" id="{A0BDC042-FA89-0A4F-A301-3943F18B7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8E74AD5-D879-0447-A3B5-8003635369D7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7128AF5D-530C-6C4A-93A2-A7A316526E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82464D0-C5A6-B74E-A3BD-48128A4AA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A73EA4E2-DEBD-0B41-B0ED-9960A2248E1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1828801"/>
            <a:ext cx="9147175" cy="797719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290CBAF3-0883-6843-B67F-6F262904D5B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39"/>
              <a:chOff x="-3" y="1562"/>
              <a:chExt cx="5763" cy="639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1CFE7BF0-C347-1646-AFB7-B782A41934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72159255-575D-0047-A1C0-F36DE036F5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1CA6C3CA-A0A1-6F46-B797-E4C5BEDD10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90638D6F-D084-004B-9CF1-BA3CCE27A9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57B831FE-CF5F-CB4D-B09A-AB3173821E5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B84FDDF4-9307-7641-B026-8F345DFD924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333 h 272"/>
                  <a:gd name="T4" fmla="*/ 240 w 624"/>
                  <a:gd name="T5" fmla="*/ 23248 h 272"/>
                  <a:gd name="T6" fmla="*/ 624 w 624"/>
                  <a:gd name="T7" fmla="*/ 2633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28BFD716-F9B8-854E-85AC-AB72F29EBB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3 h 362"/>
                  <a:gd name="T4" fmla="*/ 248 w 632"/>
                  <a:gd name="T5" fmla="*/ 33 h 362"/>
                  <a:gd name="T6" fmla="*/ 632 w 632"/>
                  <a:gd name="T7" fmla="*/ 33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DFBB6F5E-2514-8E45-89E0-A108578D39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564D637A-B219-1541-B48F-844C3134D7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055DF58E-CB21-C240-A5E2-F59E14C9D1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62A7BFE6-385C-F547-BBFA-79037E32C3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AE071FEE-6DA8-9B44-A56F-BF331B224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59EB8028-ABB2-8B4D-9279-6F7202A5BE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7D22A410-C71F-C241-B558-D016F28293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B1592813-25A8-2B49-8092-1FB9F67620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DED8F3C2-C6F0-9C46-864E-0DB39CEF25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2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D95D5601-AE8E-944D-B907-979E079545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4200AF50-2B26-8142-8CCC-EE2E669B6D2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1EB05A32-6999-6540-9E62-0CD8685415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06D0E8D4-2A64-4747-ACA8-9EDEB94CD3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81 h 385"/>
                <a:gd name="T2" fmla="*/ 5762 w 5762"/>
                <a:gd name="T3" fmla="*/ 55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12CC6D9E-6C64-BC43-B271-C7A6716E934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863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006079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3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2914650"/>
            <a:ext cx="6400800" cy="1314450"/>
          </a:xfrm>
        </p:spPr>
        <p:txBody>
          <a:bodyPr/>
          <a:lstStyle>
            <a:lvl1pPr marL="0" indent="0">
              <a:buFont typeface="Monotype Sort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49615D13-ACBD-1443-B9E9-F58AE5DB5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4686300"/>
            <a:ext cx="1905000" cy="3429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8FF71735-338F-3D42-B8B0-52B3F0EF4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A2AE321-386D-6F41-9F07-2CFEA86C5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F89835-C426-304C-AC79-9A4554770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8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362EB1B-BB40-1F48-A57A-82CEADC82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72286CEF-E1B9-C640-8799-1272A0107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30ED194D-2302-4447-84E1-0431B146E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B474-1B39-DF44-8EF9-7A44114E0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27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228600"/>
            <a:ext cx="20002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848350" cy="3943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C9FF4A76-97B8-EE49-AE21-C7608D4F7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441CF2BC-7780-3E4B-B268-AB034820E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C8DFFE5D-0022-5B47-9FBF-92E74ED7A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DC8F-AD5A-9D46-9E38-D139DC61B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690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0858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858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B646AB6-6A12-4141-B434-FC076A7F6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BD630184-7BB6-7E43-8F4C-4C88E4443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E3302ED3-50E6-E74B-B9C3-2C6453486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8820-003E-4649-8ACA-336846A8F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31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8FD97C08-8E22-E540-BE1B-579943BB4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E36CE279-CB0B-FE49-845C-17FA7A1C6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81020FB-B354-1F4A-8559-09397941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515E-7C90-3A42-8773-664AE540F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61FE8C9F-EC81-0741-AC23-48064406C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DAEDCEF-AC57-1E49-AA91-9F17A7A0B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E36FD59D-C50B-7B4E-A234-A72F76EFE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3C35-EA00-E748-A7C6-520F75FE3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6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08585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08585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4C0083E-88A6-EA4C-A116-47A0B51E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3EC07CD-4482-FE48-BE50-34A6602D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B4EEC7B3-8B86-BA44-BDE6-147FD2DFA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7743-DD99-6245-BA18-5133A934E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96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D836C33E-ACCB-DD4C-9EF7-BC163680A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1CD51AD0-3242-264A-8478-91A441A5B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D9FBC20B-AE9E-2A49-BA3C-066101D27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03CA-6E0D-E849-BA3F-BC5A89DD2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F44F5356-0149-264E-BC36-8B22877C3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1D93B3B7-E5D4-3E47-B882-621B69CD5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BEF17311-45E4-0846-951C-2AA4A8354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8906F-14E6-164C-9F9B-30CD187ED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1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2877F28C-9ADC-5F46-B56F-239F309CB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7093B897-37D6-EE45-8D3C-E4826E86C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5762B1F7-5CA7-5E45-B39A-BE6325F02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85B92-8EE8-9C4F-B4FE-FB3DE1D24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8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82914DCE-2B1C-A845-BF96-E6BE78EB8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FEDFCFA0-015D-EA46-A91E-B5165733E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8EC6D68C-D7EA-A24B-B7E6-511A94AFE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90D8-4786-534C-BBEE-1E3BA1FD8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2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F9C8E26-7309-6F40-A83F-CA9F2A88B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B2FB6B33-8BEE-BA42-B635-9DF4E1241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35F063EA-6110-DF49-86D5-0ABC004DE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FF1-53E5-EE49-B1BC-50681BE89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50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65BEF21-09D1-4946-A1A0-F171C6CA5FC1}"/>
              </a:ext>
            </a:extLst>
          </p:cNvPr>
          <p:cNvGrpSpPr>
            <a:grpSpLocks/>
          </p:cNvGrpSpPr>
          <p:nvPr/>
        </p:nvGrpSpPr>
        <p:grpSpPr bwMode="auto">
          <a:xfrm>
            <a:off x="3" y="-3571"/>
            <a:ext cx="1063625" cy="5143501"/>
            <a:chOff x="0" y="-3"/>
            <a:chExt cx="67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17031407-BA10-1D49-A0BD-74D2037FBE9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>
                <a:extLst>
                  <a:ext uri="{FF2B5EF4-FFF2-40B4-BE49-F238E27FC236}">
                    <a16:creationId xmlns:a16="http://schemas.microsoft.com/office/drawing/2014/main" id="{C9770DC0-61DF-3142-8AA3-5D312506A1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0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6" name="Freeform 5">
                <a:extLst>
                  <a:ext uri="{FF2B5EF4-FFF2-40B4-BE49-F238E27FC236}">
                    <a16:creationId xmlns:a16="http://schemas.microsoft.com/office/drawing/2014/main" id="{91A60030-76EF-E940-92E7-40507D87CC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7" name="Freeform 6">
                <a:extLst>
                  <a:ext uri="{FF2B5EF4-FFF2-40B4-BE49-F238E27FC236}">
                    <a16:creationId xmlns:a16="http://schemas.microsoft.com/office/drawing/2014/main" id="{6ACFE18E-7A85-7343-8D29-6D6300C490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6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8548 h 317"/>
                  <a:gd name="T4" fmla="*/ 624 w 624"/>
                  <a:gd name="T5" fmla="*/ 285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E9169F9D-393C-354C-8114-3A46632CB5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3" y="1753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9" name="Freeform 8">
                <a:extLst>
                  <a:ext uri="{FF2B5EF4-FFF2-40B4-BE49-F238E27FC236}">
                    <a16:creationId xmlns:a16="http://schemas.microsoft.com/office/drawing/2014/main" id="{9E53F5D1-263D-984B-AD82-4CD6814DDA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5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4 h 317"/>
                  <a:gd name="T4" fmla="*/ 624 w 624"/>
                  <a:gd name="T5" fmla="*/ 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0" name="Freeform 9">
                <a:extLst>
                  <a:ext uri="{FF2B5EF4-FFF2-40B4-BE49-F238E27FC236}">
                    <a16:creationId xmlns:a16="http://schemas.microsoft.com/office/drawing/2014/main" id="{70BC75E9-C162-4146-A084-700CDC2310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701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523 h 272"/>
                  <a:gd name="T4" fmla="*/ 240 w 624"/>
                  <a:gd name="T5" fmla="*/ 24312 h 272"/>
                  <a:gd name="T6" fmla="*/ 624 w 624"/>
                  <a:gd name="T7" fmla="*/ 2752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1" name="Freeform 10">
                <a:extLst>
                  <a:ext uri="{FF2B5EF4-FFF2-40B4-BE49-F238E27FC236}">
                    <a16:creationId xmlns:a16="http://schemas.microsoft.com/office/drawing/2014/main" id="{A87BDEE5-1C15-6141-A4FA-7E72897C9B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8" y="1727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2" name="Freeform 11">
                <a:extLst>
                  <a:ext uri="{FF2B5EF4-FFF2-40B4-BE49-F238E27FC236}">
                    <a16:creationId xmlns:a16="http://schemas.microsoft.com/office/drawing/2014/main" id="{BC5B6587-BFAE-664B-9191-4DA5161B7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3" y="165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3" name="Freeform 12">
                <a:extLst>
                  <a:ext uri="{FF2B5EF4-FFF2-40B4-BE49-F238E27FC236}">
                    <a16:creationId xmlns:a16="http://schemas.microsoft.com/office/drawing/2014/main" id="{2A5B1E5F-D2F5-6D41-8291-300CCAC79B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1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4" name="Freeform 13">
                <a:extLst>
                  <a:ext uri="{FF2B5EF4-FFF2-40B4-BE49-F238E27FC236}">
                    <a16:creationId xmlns:a16="http://schemas.microsoft.com/office/drawing/2014/main" id="{BE9E4204-8346-884E-8301-AFA9C05C0B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5" name="Freeform 14">
                <a:extLst>
                  <a:ext uri="{FF2B5EF4-FFF2-40B4-BE49-F238E27FC236}">
                    <a16:creationId xmlns:a16="http://schemas.microsoft.com/office/drawing/2014/main" id="{A8483BD8-8702-CC4A-96A1-32F7ED079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6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4 h 317"/>
                  <a:gd name="T4" fmla="*/ 624 w 624"/>
                  <a:gd name="T5" fmla="*/ 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6" name="Freeform 15">
                <a:extLst>
                  <a:ext uri="{FF2B5EF4-FFF2-40B4-BE49-F238E27FC236}">
                    <a16:creationId xmlns:a16="http://schemas.microsoft.com/office/drawing/2014/main" id="{6C3D2F50-67EF-FA49-BA84-060E320C7B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7" name="Freeform 16">
                <a:extLst>
                  <a:ext uri="{FF2B5EF4-FFF2-40B4-BE49-F238E27FC236}">
                    <a16:creationId xmlns:a16="http://schemas.microsoft.com/office/drawing/2014/main" id="{0BBFF5EC-C767-2447-B92C-7FC15FA4E2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5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8" name="Freeform 17">
                <a:extLst>
                  <a:ext uri="{FF2B5EF4-FFF2-40B4-BE49-F238E27FC236}">
                    <a16:creationId xmlns:a16="http://schemas.microsoft.com/office/drawing/2014/main" id="{B3120CD1-DC66-9540-836E-C5EF1BF3B3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1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9" name="Freeform 18">
                <a:extLst>
                  <a:ext uri="{FF2B5EF4-FFF2-40B4-BE49-F238E27FC236}">
                    <a16:creationId xmlns:a16="http://schemas.microsoft.com/office/drawing/2014/main" id="{426B2F06-C847-044A-8958-D8F0CC06CF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5" y="166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0" name="Freeform 19">
                <a:extLst>
                  <a:ext uri="{FF2B5EF4-FFF2-40B4-BE49-F238E27FC236}">
                    <a16:creationId xmlns:a16="http://schemas.microsoft.com/office/drawing/2014/main" id="{F9A4F27A-BA4C-5441-9075-7672315D9B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4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1" name="Freeform 20">
                <a:extLst>
                  <a:ext uri="{FF2B5EF4-FFF2-40B4-BE49-F238E27FC236}">
                    <a16:creationId xmlns:a16="http://schemas.microsoft.com/office/drawing/2014/main" id="{94C175C5-97E2-8447-BEF0-4FC174FD90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2" name="Freeform 21">
                <a:extLst>
                  <a:ext uri="{FF2B5EF4-FFF2-40B4-BE49-F238E27FC236}">
                    <a16:creationId xmlns:a16="http://schemas.microsoft.com/office/drawing/2014/main" id="{D435E5C3-6ADC-5747-A19F-9D89C07E9A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5" y="1688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3" name="Freeform 22">
                <a:extLst>
                  <a:ext uri="{FF2B5EF4-FFF2-40B4-BE49-F238E27FC236}">
                    <a16:creationId xmlns:a16="http://schemas.microsoft.com/office/drawing/2014/main" id="{BA4E22CB-017A-B647-A350-8214305FFF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8" y="1715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1033" name="Freeform 23">
              <a:extLst>
                <a:ext uri="{FF2B5EF4-FFF2-40B4-BE49-F238E27FC236}">
                  <a16:creationId xmlns:a16="http://schemas.microsoft.com/office/drawing/2014/main" id="{000655A4-700A-8F41-AA19-1FB0C2985D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81 h 385"/>
                <a:gd name="T2" fmla="*/ 57 w 5762"/>
                <a:gd name="T3" fmla="*/ 555 h 385"/>
                <a:gd name="T4" fmla="*/ 57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4" name="Freeform 24">
              <a:extLst>
                <a:ext uri="{FF2B5EF4-FFF2-40B4-BE49-F238E27FC236}">
                  <a16:creationId xmlns:a16="http://schemas.microsoft.com/office/drawing/2014/main" id="{4160A7E0-1836-3A4E-B8AA-73DC74B36B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 w 5761"/>
                <a:gd name="T3" fmla="*/ 0 h 189"/>
                <a:gd name="T4" fmla="*/ 57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7E293A25-0C11-D046-941B-C57FA652F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83804949-DD18-2944-9FA0-35698EDF0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08585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611" name="Rectangle 27">
            <a:extLst>
              <a:ext uri="{FF2B5EF4-FFF2-40B4-BE49-F238E27FC236}">
                <a16:creationId xmlns:a16="http://schemas.microsoft.com/office/drawing/2014/main" id="{83E3BB77-4651-6344-9559-A60513C914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4699397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5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612" name="Rectangle 28">
            <a:extLst>
              <a:ext uri="{FF2B5EF4-FFF2-40B4-BE49-F238E27FC236}">
                <a16:creationId xmlns:a16="http://schemas.microsoft.com/office/drawing/2014/main" id="{C70D10F0-D054-6A45-998D-63415796F2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05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613" name="Rectangle 29">
            <a:extLst>
              <a:ext uri="{FF2B5EF4-FFF2-40B4-BE49-F238E27FC236}">
                <a16:creationId xmlns:a16="http://schemas.microsoft.com/office/drawing/2014/main" id="{2BD01CBF-F32C-FD44-8AF8-63B4C2174B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5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68A80F6-C21A-254C-99DF-97151B330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342892"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Times New Roman" pitchFamily="1" charset="0"/>
        </a:defRPr>
      </a:lvl6pPr>
      <a:lvl7pPr marL="685783"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Times New Roman" pitchFamily="1" charset="0"/>
        </a:defRPr>
      </a:lvl7pPr>
      <a:lvl8pPr marL="1028675"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Times New Roman" pitchFamily="1" charset="0"/>
        </a:defRPr>
      </a:lvl8pPr>
      <a:lvl9pPr marL="1371566"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Times New Roman" pitchFamily="1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ＭＳ Ｐゴシック" pitchFamily="1" charset="-128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ＭＳ Ｐゴシック" pitchFamily="1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ＭＳ Ｐゴシック" pitchFamily="1" charset="-128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ＭＳ Ｐゴシック" pitchFamily="1" charset="-128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ＭＳ Ｐゴシック" pitchFamily="1" charset="-128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ＭＳ Ｐゴシック" pitchFamily="1" charset="-128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ＭＳ Ｐゴシック" pitchFamily="1" charset="-128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9C34-5591-3D4E-A083-00F77D19D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recording!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184D3-7E38-454C-8F1C-74915133E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FCD80-5E25-C549-84FC-3532D399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89835-C426-304C-AC79-9A45547705B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2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68E2-A7EB-3245-A0AB-A0721BF5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07495C-3502-B44E-9F3D-5E2A23709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61950"/>
            <a:ext cx="802640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17616-D07E-AE44-9ED0-19715747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CC9F7-7CEA-B349-B666-009700B0C67D}"/>
              </a:ext>
            </a:extLst>
          </p:cNvPr>
          <p:cNvSpPr/>
          <p:nvPr/>
        </p:nvSpPr>
        <p:spPr>
          <a:xfrm>
            <a:off x="1828800" y="4735469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catalogofbias.org</a:t>
            </a:r>
            <a:r>
              <a:rPr lang="en-US" sz="1800" dirty="0"/>
              <a:t>/biases/immortal-time-bias/</a:t>
            </a:r>
          </a:p>
        </p:txBody>
      </p:sp>
    </p:spTree>
    <p:extLst>
      <p:ext uri="{BB962C8B-B14F-4D97-AF65-F5344CB8AC3E}">
        <p14:creationId xmlns:p14="http://schemas.microsoft.com/office/powerpoint/2010/main" val="284759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4344-5DB3-594D-AE91-E9D29848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F6999-5605-9243-A719-46A4A129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B5DE6-9B4D-2442-9788-A72C25AE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256"/>
            <a:ext cx="8153400" cy="44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E2320-0F4C-9B4C-B166-7DF8EDD5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C5373BE-D70C-F240-81F9-5FC1DB7B5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78780"/>
            <a:ext cx="8254626" cy="4164720"/>
          </a:xfrm>
        </p:spPr>
      </p:pic>
    </p:spTree>
    <p:extLst>
      <p:ext uri="{BB962C8B-B14F-4D97-AF65-F5344CB8AC3E}">
        <p14:creationId xmlns:p14="http://schemas.microsoft.com/office/powerpoint/2010/main" val="407039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E2320-0F4C-9B4C-B166-7DF8EDD5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2C5373BE-D70C-F240-81F9-5FC1DB7B5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156" y="489390"/>
            <a:ext cx="8254626" cy="4164720"/>
          </a:xfrm>
        </p:spPr>
      </p:pic>
    </p:spTree>
    <p:extLst>
      <p:ext uri="{BB962C8B-B14F-4D97-AF65-F5344CB8AC3E}">
        <p14:creationId xmlns:p14="http://schemas.microsoft.com/office/powerpoint/2010/main" val="170015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D5C0-E9C3-4A4E-AC58-E647697B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7585"/>
            <a:ext cx="58293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30D5C-0A6D-754D-944A-6AB6FEEE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7BE4C-C7B7-D744-B8BD-24A04364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" y="0"/>
            <a:ext cx="9123843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59696-6215-7C4B-92A3-62DE2FCF8255}"/>
              </a:ext>
            </a:extLst>
          </p:cNvPr>
          <p:cNvSpPr txBox="1"/>
          <p:nvPr/>
        </p:nvSpPr>
        <p:spPr>
          <a:xfrm>
            <a:off x="228600" y="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Alternative: Intervention is a prescription at the the time of discharge, regardless of if/when it is filled</a:t>
            </a:r>
          </a:p>
        </p:txBody>
      </p:sp>
    </p:spTree>
    <p:extLst>
      <p:ext uri="{BB962C8B-B14F-4D97-AF65-F5344CB8AC3E}">
        <p14:creationId xmlns:p14="http://schemas.microsoft.com/office/powerpoint/2010/main" val="229378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1E7E4C-6B9E-4D46-82A8-A9D54E0E7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85749"/>
            <a:ext cx="7696200" cy="47658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EA366-FF42-984F-9F68-F9638906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1B117-C7A0-B540-B100-8937B6D9A76B}"/>
              </a:ext>
            </a:extLst>
          </p:cNvPr>
          <p:cNvSpPr txBox="1"/>
          <p:nvPr/>
        </p:nvSpPr>
        <p:spPr>
          <a:xfrm>
            <a:off x="1447800" y="4381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trial</a:t>
            </a:r>
          </a:p>
        </p:txBody>
      </p:sp>
    </p:spTree>
    <p:extLst>
      <p:ext uri="{BB962C8B-B14F-4D97-AF65-F5344CB8AC3E}">
        <p14:creationId xmlns:p14="http://schemas.microsoft.com/office/powerpoint/2010/main" val="217749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7478-5D96-204F-BB78-9211E7A8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0"/>
            <a:ext cx="5829300" cy="457200"/>
          </a:xfrm>
        </p:spPr>
        <p:txBody>
          <a:bodyPr/>
          <a:lstStyle/>
          <a:p>
            <a:r>
              <a:rPr lang="en-US" sz="2400" dirty="0"/>
              <a:t>Immortal time bias, Martina's figure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58DB-BC62-2543-BA47-E294F164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40349-F9C4-CD4D-A34A-04C7ADC51B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4424" y="400050"/>
            <a:ext cx="78009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8908-91E6-874E-AD55-D3194C59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71550"/>
          </a:xfrm>
        </p:spPr>
        <p:txBody>
          <a:bodyPr/>
          <a:lstStyle/>
          <a:p>
            <a:r>
              <a:rPr lang="en-US" dirty="0"/>
              <a:t>College education and age at first birth (EBD-2 Problem 9.6)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702B-14FF-E745-BAD5-2F5C1AFE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57300"/>
            <a:ext cx="7772400" cy="3086100"/>
          </a:xfrm>
        </p:spPr>
        <p:txBody>
          <a:bodyPr/>
          <a:lstStyle/>
          <a:p>
            <a:r>
              <a:rPr lang="en-US" dirty="0"/>
              <a:t>From a New York Times article: "Women with college degrees have children an average of seven years later than those without — and often use the years in between to finish school and build their careers and incomes."</a:t>
            </a:r>
          </a:p>
          <a:p>
            <a:r>
              <a:rPr lang="en-US" dirty="0"/>
              <a:t>Is there "infertile time bias" here?  Explain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95E2-3CF3-854C-8D21-7FB731C0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75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4997-53D5-8D4E-BD7C-3406508E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"/>
            <a:ext cx="7772400" cy="828675"/>
          </a:xfrm>
        </p:spPr>
        <p:txBody>
          <a:bodyPr/>
          <a:lstStyle/>
          <a:p>
            <a:r>
              <a:rPr lang="en-US" dirty="0"/>
              <a:t>Prenatal antidepressants and the risk of autism (EBD-2 Problem 11.3)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8BD3-649F-1F4B-BF99-2838F1B24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28700"/>
            <a:ext cx="7772400" cy="3086100"/>
          </a:xfrm>
        </p:spPr>
        <p:txBody>
          <a:bodyPr/>
          <a:lstStyle/>
          <a:p>
            <a:r>
              <a:rPr lang="en-US" sz="2200" dirty="0"/>
              <a:t>Results: Risk of autism spectrum disorder was significantly higher with serotonergic antidepressant exposure (4.51 exposed vs 2.03 unexposed per 1000 person-years…multivariable-adjusted HR, 1.59 (95% CI, 1.17-2.17)  After inverse probability of treatment weighting…the association was not significant (HR, 1.61 (95% CI, 0.997-2.59)"</a:t>
            </a:r>
          </a:p>
          <a:p>
            <a:r>
              <a:rPr lang="en-US" sz="2200" dirty="0"/>
              <a:t>Conclusion was: "…in utero serotonergic antidepressant exposure…was not associated with autism spectrum disorder in the child."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298FC-F7DC-4746-B707-3C6094B8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A2351-2A44-6F4B-A911-156DA7181420}"/>
              </a:ext>
            </a:extLst>
          </p:cNvPr>
          <p:cNvSpPr/>
          <p:nvPr/>
        </p:nvSpPr>
        <p:spPr>
          <a:xfrm>
            <a:off x="914400" y="4690110"/>
            <a:ext cx="4075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ea typeface="Times New Roman" panose="02020603050405020304" pitchFamily="18" charset="0"/>
              </a:rPr>
              <a:t>Brown et al. JAMA. 2017;317(15):1544-52</a:t>
            </a:r>
            <a:r>
              <a:rPr lang="en-US" sz="1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45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>
            <a:extLst>
              <a:ext uri="{FF2B5EF4-FFF2-40B4-BE49-F238E27FC236}">
                <a16:creationId xmlns:a16="http://schemas.microsoft.com/office/drawing/2014/main" id="{3D3C5694-EC28-E640-B72E-BC48589F7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0"/>
            <a:ext cx="5829300" cy="800100"/>
          </a:xfrm>
        </p:spPr>
        <p:txBody>
          <a:bodyPr/>
          <a:lstStyle/>
          <a:p>
            <a:pPr eaLnBrk="1" hangingPunct="1"/>
            <a:r>
              <a:rPr lang="en-US" altLang="en-US" sz="2700">
                <a:ea typeface="ＭＳ Ｐゴシック" panose="020B0600070205080204" pitchFamily="34" charset="-128"/>
              </a:rPr>
              <a:t>Confidence intervals for small numerators*</a:t>
            </a:r>
          </a:p>
        </p:txBody>
      </p:sp>
      <p:graphicFrame>
        <p:nvGraphicFramePr>
          <p:cNvPr id="310274" name="Object 134">
            <a:extLst>
              <a:ext uri="{FF2B5EF4-FFF2-40B4-BE49-F238E27FC236}">
                <a16:creationId xmlns:a16="http://schemas.microsoft.com/office/drawing/2014/main" id="{912FDB29-9687-5946-8B95-79E018C1EB2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14601" y="1143001"/>
          <a:ext cx="4555331" cy="271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2235200" imgH="1333500" progId="Excel.Sheet.8">
                  <p:embed/>
                </p:oleObj>
              </mc:Choice>
              <mc:Fallback>
                <p:oleObj name="Worksheet" r:id="rId4" imgW="2235200" imgH="1333500" progId="Excel.Sheet.8">
                  <p:embed/>
                  <p:pic>
                    <p:nvPicPr>
                      <p:cNvPr id="310274" name="Object 134">
                        <a:extLst>
                          <a:ext uri="{FF2B5EF4-FFF2-40B4-BE49-F238E27FC236}">
                            <a16:creationId xmlns:a16="http://schemas.microsoft.com/office/drawing/2014/main" id="{912FDB29-9687-5946-8B95-79E018C1EB2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143001"/>
                        <a:ext cx="4555331" cy="2718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5" name="Slide Number Placeholder 1">
            <a:extLst>
              <a:ext uri="{FF2B5EF4-FFF2-40B4-BE49-F238E27FC236}">
                <a16:creationId xmlns:a16="http://schemas.microsoft.com/office/drawing/2014/main" id="{2C3E6113-8E76-A14D-9846-A5BCEBA6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589CF031-11F6-874E-96D6-E825FB378AE0}" type="slidenum">
              <a:rPr kumimoji="0" lang="en-US" altLang="en-US" sz="1050"/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en-US" sz="1050"/>
          </a:p>
        </p:txBody>
      </p:sp>
      <p:sp>
        <p:nvSpPr>
          <p:cNvPr id="310276" name="TextBox 2">
            <a:extLst>
              <a:ext uri="{FF2B5EF4-FFF2-40B4-BE49-F238E27FC236}">
                <a16:creationId xmlns:a16="http://schemas.microsoft.com/office/drawing/2014/main" id="{5F7F8A4A-840E-F34E-B5F0-5285ED92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171951"/>
            <a:ext cx="5829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>
                <a:latin typeface="Times New Roman" panose="02020603050405020304" pitchFamily="18" charset="0"/>
              </a:rPr>
              <a:t>*Newman TB. If almost nothing goes wrong, is almost everything alright? Interpreting small numerators. JAMA. 1995;274:1013.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7DDEEA2-ABAF-2E40-87F7-6972B7C0E6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42900"/>
            <a:ext cx="8305800" cy="1257300"/>
          </a:xfrm>
        </p:spPr>
        <p:txBody>
          <a:bodyPr/>
          <a:lstStyle/>
          <a:p>
            <a:pPr algn="ctr"/>
            <a:r>
              <a:rPr lang="en-US" altLang="en-US" sz="27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Alternatives to Randomized Trials </a:t>
            </a:r>
            <a:r>
              <a:rPr lang="en-US" sz="27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Estimating Treatment Effects</a:t>
            </a:r>
            <a:br>
              <a:rPr lang="en-US" sz="2700" b="1" dirty="0"/>
            </a:br>
            <a:r>
              <a:rPr lang="en-US" altLang="en-US" sz="27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Understanding P-values and Confidence Intervals</a:t>
            </a:r>
            <a:br>
              <a:rPr lang="en-US" altLang="en-US" sz="27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7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Interactive Large Group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404338C-5987-5F44-90EA-5E8D1840EB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00250" y="2857500"/>
            <a:ext cx="4800600" cy="131445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Tom Newman, MD, MPH</a:t>
            </a:r>
          </a:p>
          <a:p>
            <a:pPr algn="ctr">
              <a:buFont typeface="Monotype Sort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algn="ctr">
              <a:buFont typeface="Monotype Sort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6">
            <a:extLst>
              <a:ext uri="{FF2B5EF4-FFF2-40B4-BE49-F238E27FC236}">
                <a16:creationId xmlns:a16="http://schemas.microsoft.com/office/drawing/2014/main" id="{CA6FFC89-6B7E-AF48-9C38-1E4EE89A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05E1AA2-1DDB-C441-B886-86BA71BC5CEF}" type="slidenum">
              <a:rPr kumimoji="0" lang="en-US" altLang="en-US" sz="1050">
                <a:solidFill>
                  <a:srgbClr val="000000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en-US" sz="10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>
            <a:extLst>
              <a:ext uri="{FF2B5EF4-FFF2-40B4-BE49-F238E27FC236}">
                <a16:creationId xmlns:a16="http://schemas.microsoft.com/office/drawing/2014/main" id="{1F1D0D46-C9C6-2449-968C-38F5A8606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>
                <a:ea typeface="ＭＳ Ｐゴシック" panose="020B0600070205080204" pitchFamily="34" charset="-128"/>
              </a:rPr>
              <a:t>Confidence intervals for small numerators: examples</a:t>
            </a:r>
          </a:p>
        </p:txBody>
      </p:sp>
      <p:sp>
        <p:nvSpPr>
          <p:cNvPr id="314370" name="Slide Number Placeholder 1">
            <a:extLst>
              <a:ext uri="{FF2B5EF4-FFF2-40B4-BE49-F238E27FC236}">
                <a16:creationId xmlns:a16="http://schemas.microsoft.com/office/drawing/2014/main" id="{0F43214A-2D63-9047-BD0E-B1D7BD55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B0C2CAAA-185B-FB43-8AD7-9BEF6A24A3F5}" type="slidenum">
              <a:rPr kumimoji="0" lang="en-US" altLang="en-US" sz="1050"/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en-US" sz="1050"/>
          </a:p>
        </p:txBody>
      </p:sp>
      <p:sp>
        <p:nvSpPr>
          <p:cNvPr id="314371" name="Content Placeholder 2">
            <a:extLst>
              <a:ext uri="{FF2B5EF4-FFF2-40B4-BE49-F238E27FC236}">
                <a16:creationId xmlns:a16="http://schemas.microsoft.com/office/drawing/2014/main" id="{376A7E56-7926-D548-B3A9-D498EE3C7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0250" y="1143000"/>
            <a:ext cx="5829300" cy="37147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observe no serious adverse events among 200 subjects treated with crabistatin.  What is upper limit of the 95% CI for 0/200?</a:t>
            </a:r>
          </a:p>
          <a:p>
            <a:pPr marL="728663" lvl="1" indent="-385763">
              <a:buFont typeface="Times New Roman" panose="02020603050405020304" pitchFamily="18" charset="0"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1%</a:t>
            </a:r>
          </a:p>
          <a:p>
            <a:pPr marL="728663" lvl="1" indent="-385763">
              <a:buFont typeface="Times New Roman" panose="02020603050405020304" pitchFamily="18" charset="0"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1.5%</a:t>
            </a:r>
          </a:p>
          <a:p>
            <a:pPr marL="728663" lvl="1" indent="-385763">
              <a:buFont typeface="Times New Roman" panose="02020603050405020304" pitchFamily="18" charset="0"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2.5%</a:t>
            </a:r>
          </a:p>
          <a:p>
            <a:pPr marL="728663" lvl="1" indent="-385763">
              <a:buFont typeface="Times New Roman" panose="02020603050405020304" pitchFamily="18" charset="0"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5%</a:t>
            </a:r>
          </a:p>
          <a:p>
            <a:pPr marL="728663" lvl="1" indent="-385763">
              <a:buFont typeface="Times New Roman" panose="02020603050405020304" pitchFamily="18" charset="0"/>
              <a:buAutoNum type="alphaUcPeriod"/>
            </a:pPr>
            <a:r>
              <a:rPr lang="en-US" altLang="en-US">
                <a:ea typeface="ＭＳ Ｐゴシック" panose="020B0600070205080204" pitchFamily="34" charset="-128"/>
              </a:rPr>
              <a:t>Can’t tell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>
            <a:extLst>
              <a:ext uri="{FF2B5EF4-FFF2-40B4-BE49-F238E27FC236}">
                <a16:creationId xmlns:a16="http://schemas.microsoft.com/office/drawing/2014/main" id="{A647D182-AC7B-8E47-8E11-D1D2B727A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>
                <a:ea typeface="ＭＳ Ｐゴシック" panose="020B0600070205080204" pitchFamily="34" charset="-128"/>
              </a:rPr>
              <a:t>Confidence intervals for small numerators</a:t>
            </a:r>
          </a:p>
        </p:txBody>
      </p:sp>
      <p:sp>
        <p:nvSpPr>
          <p:cNvPr id="312322" name="Slide Number Placeholder 1">
            <a:extLst>
              <a:ext uri="{FF2B5EF4-FFF2-40B4-BE49-F238E27FC236}">
                <a16:creationId xmlns:a16="http://schemas.microsoft.com/office/drawing/2014/main" id="{81710965-3E36-EB45-9692-FF7DC954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D7572816-C1F9-4D40-8D7E-3A084D3BB631}" type="slidenum">
              <a:rPr kumimoji="0" lang="en-US" altLang="en-US" sz="1050"/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en-US" sz="1050"/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98D41E58-42A6-C949-A514-769425DED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5950" y="1143000"/>
            <a:ext cx="5943600" cy="37147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observe 3 deaths among 500 subjects treated with crabistatin.  What is upper limit of the 95% CI for 3/500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Rule of 3,5,7,9,10 for the numerator of the CI if 0,1,2,3,4 is the numerator of the proportion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it’s 9/500 = 1.8%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(Exact answer is 1.74%)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D84E1FDB-FCAC-7D4D-A46A-920ACB092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sp>
        <p:nvSpPr>
          <p:cNvPr id="172034" name="Content Placeholder 2">
            <a:extLst>
              <a:ext uri="{FF2B5EF4-FFF2-40B4-BE49-F238E27FC236}">
                <a16:creationId xmlns:a16="http://schemas.microsoft.com/office/drawing/2014/main" id="{2A1CD4ED-2459-6C4D-86C4-9B45CF5FA1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2035" name="Slide Number Placeholder 3">
            <a:extLst>
              <a:ext uri="{FF2B5EF4-FFF2-40B4-BE49-F238E27FC236}">
                <a16:creationId xmlns:a16="http://schemas.microsoft.com/office/drawing/2014/main" id="{4EE4CCCD-53ED-4F46-BA12-CBF6EFE8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fld id="{0AF9BF88-F95C-3D46-88F5-2A925D2FCF07}" type="slidenum">
              <a:rPr kumimoji="0" lang="en-US" altLang="en-US" sz="1050"/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en-US"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BB44-8C8B-7E4A-97AA-3E3B3B0C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turn camera on!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9EAE-FFF1-024C-AFBB-9FFE9275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6 of you, and if you ask a question</a:t>
            </a:r>
          </a:p>
          <a:p>
            <a:r>
              <a:rPr lang="en-US" dirty="0"/>
              <a:t>It's really hard not being able to see your faces.</a:t>
            </a:r>
          </a:p>
          <a:p>
            <a:r>
              <a:rPr lang="en-US" dirty="0"/>
              <a:t>I don't mind seeing pets, kids, roommates, unmade beds, etc. (though if you are worried about that, you can use a virtual background)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102E4-F7DB-6944-8B2D-DE72793F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8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8FB719E-2ED1-534A-8998-FBA5FDC1F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5829300" cy="400050"/>
          </a:xfrm>
        </p:spPr>
        <p:txBody>
          <a:bodyPr/>
          <a:lstStyle/>
          <a:p>
            <a:pPr algn="ctr"/>
            <a:r>
              <a:rPr lang="en-US" altLang="en-US" sz="33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Announcements 2021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F928B17-DFE8-A545-AAC7-C80C5548A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364" y="571500"/>
            <a:ext cx="8077200" cy="40576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These announcements are the only thing different in the 2021 Version of the PPT slides for this week's lecture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So, if you are reading this, the 2020 version is fine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 question was due this AM at 8:30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Section leaders review them and send favorites to Michael and 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Selection for exam depends partly on how many others wrote questions on that material.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15AE545-9FCF-6A48-88FA-10A3A4FF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F46AB17-EFC2-0C4D-83FB-30114AB09B9A}" type="slidenum">
              <a:rPr kumimoji="0" lang="en-US" altLang="en-US" sz="105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en-US"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8FB719E-2ED1-534A-8998-FBA5FDC1F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5829300" cy="400050"/>
          </a:xfrm>
        </p:spPr>
        <p:txBody>
          <a:bodyPr/>
          <a:lstStyle/>
          <a:p>
            <a:pPr algn="ctr"/>
            <a:r>
              <a:rPr lang="en-US" altLang="en-US" sz="33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Announcements, 2021 (cont'd)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F928B17-DFE8-A545-AAC7-C80C5548A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5127" y="571500"/>
            <a:ext cx="8077200" cy="457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Tues 11/23: No class!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section on 11/25 (Thanksgiving) or 12/2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Tuesday 11/30: Course review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Tuesday 12/1/20, 6:00 PM: Take-home final will be posted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MONDAY 12/6, 11:59 PM: Exam due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Final to be discussed in following Large Group (12/7)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15AE545-9FCF-6A48-88FA-10A3A4FF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F46AB17-EFC2-0C4D-83FB-30114AB09B9A}" type="slidenum">
              <a:rPr kumimoji="0" lang="en-US" altLang="en-US" sz="105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239526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AD8DC5-716E-4A40-AACA-F0390F973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7150"/>
            <a:ext cx="6096000" cy="5016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0B9B-D5E2-0644-AFA4-99C3B0DA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2447C-903C-9547-AE89-5AEB5E00BE50}"/>
              </a:ext>
            </a:extLst>
          </p:cNvPr>
          <p:cNvSpPr txBox="1"/>
          <p:nvPr/>
        </p:nvSpPr>
        <p:spPr>
          <a:xfrm>
            <a:off x="7315200" y="209550"/>
            <a:ext cx="16840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Fun facts: </a:t>
            </a:r>
          </a:p>
          <a:p>
            <a:r>
              <a:rPr lang="en-US" sz="2000" dirty="0">
                <a:latin typeface="+mn-lt"/>
              </a:rPr>
              <a:t>1. Norman Hearst and I helped him get started using the draft lottery when he was a grad student at Princeton.</a:t>
            </a:r>
          </a:p>
          <a:p>
            <a:r>
              <a:rPr lang="en-US" sz="2000" dirty="0">
                <a:latin typeface="+mn-lt"/>
              </a:rPr>
              <a:t>2. First one to review EBD-1 on Amazon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1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2173-72FF-6140-84C4-F3F0371D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300"/>
            <a:ext cx="7772400" cy="685800"/>
          </a:xfrm>
        </p:spPr>
        <p:txBody>
          <a:bodyPr/>
          <a:lstStyle/>
          <a:p>
            <a:r>
              <a:rPr lang="en-US" dirty="0"/>
              <a:t>Plan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B433-22A7-604D-82A8-58EC0986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any questions about the lecture, homework or reading (including Dirty Dozen article)</a:t>
            </a:r>
          </a:p>
          <a:p>
            <a:r>
              <a:rPr lang="en-US" dirty="0"/>
              <a:t>Classic example of immortal time bias</a:t>
            </a:r>
          </a:p>
          <a:p>
            <a:pPr lvl="1"/>
            <a:r>
              <a:rPr lang="en-US" dirty="0"/>
              <a:t>Target trial concept</a:t>
            </a:r>
          </a:p>
          <a:p>
            <a:r>
              <a:rPr lang="en-US" dirty="0"/>
              <a:t>EBD-2 Problem 9.6</a:t>
            </a:r>
          </a:p>
          <a:p>
            <a:r>
              <a:rPr lang="en-US" dirty="0"/>
              <a:t>EBD-2 Problem 11.3</a:t>
            </a:r>
          </a:p>
          <a:p>
            <a:r>
              <a:rPr lang="en-US" dirty="0"/>
              <a:t>95% CI for small numerators (shortcut)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11CCA-1605-CE4C-AE9C-542FD7DB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71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BE717C0-F089-7A4C-A0EF-CEACE9178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33350"/>
            <a:ext cx="6858000" cy="40005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Material covered in lecture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DB55F22-D513-474E-9639-5A8C0E44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775099"/>
            <a:ext cx="7848600" cy="354925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Alternatives to RCT’s (Chapter 9)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Confounding by indication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Natural experiments and IV’s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Falsification tests for bias or confounding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Immortal time bias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P-values and Confidence intervals (Chapter 11)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Meaning of P-values; analogy with diagnostic tests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Confidence intervals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Bayesian statistics example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8638CA9F-D58F-4847-ABE8-8556243D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8351D59-6EC2-314A-8E23-51D9D93C4BAA}" type="slidenum">
              <a:rPr kumimoji="0" lang="en-US" altLang="en-US" sz="105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116474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BC6C-E917-4342-B5BE-2C221B6E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306" y="-81074"/>
            <a:ext cx="6683739" cy="685800"/>
          </a:xfrm>
        </p:spPr>
        <p:txBody>
          <a:bodyPr/>
          <a:lstStyle/>
          <a:p>
            <a:r>
              <a:rPr lang="en-US" dirty="0"/>
              <a:t>Immortal time bias: Classic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F54C-C34B-6841-A218-15CC6993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63992"/>
            <a:ext cx="7772400" cy="3995876"/>
          </a:xfrm>
        </p:spPr>
        <p:txBody>
          <a:bodyPr/>
          <a:lstStyle/>
          <a:p>
            <a:r>
              <a:rPr lang="en-US" b="1" dirty="0"/>
              <a:t>RQ</a:t>
            </a:r>
            <a:r>
              <a:rPr lang="en-US" dirty="0"/>
              <a:t>:  Do inhaled steroids prevent death or readmissions in COPD patients?</a:t>
            </a:r>
          </a:p>
          <a:p>
            <a:r>
              <a:rPr lang="en-US" b="1" dirty="0"/>
              <a:t>Exposed</a:t>
            </a:r>
            <a:r>
              <a:rPr lang="en-US" dirty="0"/>
              <a:t> group: filled a prescription for inhaled steroids within 90 days of discharge</a:t>
            </a:r>
          </a:p>
          <a:p>
            <a:r>
              <a:rPr lang="en-US" b="1" dirty="0"/>
              <a:t>Unexposed</a:t>
            </a:r>
            <a:r>
              <a:rPr lang="en-US" dirty="0"/>
              <a:t> group: did not fill a prescription for inhaled steroids within 90 days of discharge</a:t>
            </a:r>
          </a:p>
          <a:p>
            <a:r>
              <a:rPr lang="en-US" b="1" dirty="0"/>
              <a:t>Outcome</a:t>
            </a:r>
            <a:r>
              <a:rPr lang="en-US" dirty="0"/>
              <a:t>: readmission to the hospital within 12 months after discharge</a:t>
            </a:r>
          </a:p>
          <a:p>
            <a:r>
              <a:rPr lang="en-US" b="1" dirty="0"/>
              <a:t>Result: </a:t>
            </a:r>
            <a:r>
              <a:rPr lang="en-US" dirty="0"/>
              <a:t>24% decrease in hospitalizations and 29% decrease in mortality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8D4D6-EA27-4741-ABCE-59438E86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515E-7C90-3A42-8773-664AE540F21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6A5BE-E08E-1C44-8BBF-6EC02F781375}"/>
              </a:ext>
            </a:extLst>
          </p:cNvPr>
          <p:cNvSpPr/>
          <p:nvPr/>
        </p:nvSpPr>
        <p:spPr>
          <a:xfrm>
            <a:off x="1265306" y="4686300"/>
            <a:ext cx="612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B616B"/>
                </a:solidFill>
                <a:latin typeface="system-ui"/>
              </a:rPr>
              <a:t>Am J Respir Crit Care Med.</a:t>
            </a:r>
            <a:r>
              <a:rPr lang="en-US" sz="1800" dirty="0">
                <a:solidFill>
                  <a:srgbClr val="0071BC"/>
                </a:solidFill>
                <a:latin typeface="system-ui"/>
              </a:rPr>
              <a:t> </a:t>
            </a:r>
            <a:r>
              <a:rPr lang="en-US" sz="1800" dirty="0">
                <a:solidFill>
                  <a:srgbClr val="5B616B"/>
                </a:solidFill>
                <a:latin typeface="system-ui"/>
              </a:rPr>
              <a:t>2001;164(4):580-4.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7630427"/>
      </p:ext>
    </p:extLst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66042</TotalTime>
  <Words>892</Words>
  <Application>Microsoft Macintosh PowerPoint</Application>
  <PresentationFormat>On-screen Show (16:9)</PresentationFormat>
  <Paragraphs>113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Monotype Sorts</vt:lpstr>
      <vt:lpstr>system-ui</vt:lpstr>
      <vt:lpstr>Times New Roman</vt:lpstr>
      <vt:lpstr>Dads Tie</vt:lpstr>
      <vt:lpstr>Worksheet</vt:lpstr>
      <vt:lpstr>Start recording!</vt:lpstr>
      <vt:lpstr>Alternatives to Randomized Trials for Estimating Treatment Effects  and Understanding P-values and Confidence Intervals Interactive Large Group</vt:lpstr>
      <vt:lpstr>Please turn camera on! </vt:lpstr>
      <vt:lpstr>Announcements 2021</vt:lpstr>
      <vt:lpstr>Announcements, 2021 (cont'd)</vt:lpstr>
      <vt:lpstr>PowerPoint Presentation</vt:lpstr>
      <vt:lpstr>Plan for this session</vt:lpstr>
      <vt:lpstr>Material covered in lecture</vt:lpstr>
      <vt:lpstr>Immortal time bias: Classic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Immortal time bias, Martina's figure</vt:lpstr>
      <vt:lpstr>College education and age at first birth (EBD-2 Problem 9.6)</vt:lpstr>
      <vt:lpstr>Prenatal antidepressants and the risk of autism (EBD-2 Problem 11.3)</vt:lpstr>
      <vt:lpstr>Confidence intervals for small numerators*</vt:lpstr>
      <vt:lpstr>Confidence intervals for small numerators: examples</vt:lpstr>
      <vt:lpstr>Confidence intervals for small numerators</vt:lpstr>
      <vt:lpstr>Questions?</vt:lpstr>
    </vt:vector>
  </TitlesOfParts>
  <Company>UCSF - Epidemiology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Testing and Urinary Tract Infections in Febrile Infants: The PROS Febrile Infant Study</dc:title>
  <dc:creator>Thomas B. Newman</dc:creator>
  <cp:lastModifiedBy>Newman, Thomas</cp:lastModifiedBy>
  <cp:revision>595</cp:revision>
  <cp:lastPrinted>2003-11-05T07:31:28Z</cp:lastPrinted>
  <dcterms:created xsi:type="dcterms:W3CDTF">2012-11-07T05:34:31Z</dcterms:created>
  <dcterms:modified xsi:type="dcterms:W3CDTF">2021-11-16T06:00:48Z</dcterms:modified>
</cp:coreProperties>
</file>