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6"/>
  </p:notesMasterIdLst>
  <p:handoutMasterIdLst>
    <p:handoutMasterId r:id="rId37"/>
  </p:handoutMasterIdLst>
  <p:sldIdLst>
    <p:sldId id="278" r:id="rId2"/>
    <p:sldId id="279" r:id="rId3"/>
    <p:sldId id="361" r:id="rId4"/>
    <p:sldId id="275" r:id="rId5"/>
    <p:sldId id="370" r:id="rId6"/>
    <p:sldId id="350" r:id="rId7"/>
    <p:sldId id="313" r:id="rId8"/>
    <p:sldId id="311" r:id="rId9"/>
    <p:sldId id="263" r:id="rId10"/>
    <p:sldId id="267" r:id="rId11"/>
    <p:sldId id="312" r:id="rId12"/>
    <p:sldId id="310" r:id="rId13"/>
    <p:sldId id="297" r:id="rId14"/>
    <p:sldId id="280" r:id="rId15"/>
    <p:sldId id="338" r:id="rId16"/>
    <p:sldId id="372" r:id="rId17"/>
    <p:sldId id="284" r:id="rId18"/>
    <p:sldId id="325" r:id="rId19"/>
    <p:sldId id="339" r:id="rId20"/>
    <p:sldId id="286" r:id="rId21"/>
    <p:sldId id="353" r:id="rId22"/>
    <p:sldId id="319" r:id="rId23"/>
    <p:sldId id="351" r:id="rId24"/>
    <p:sldId id="316" r:id="rId25"/>
    <p:sldId id="322" r:id="rId26"/>
    <p:sldId id="367" r:id="rId27"/>
    <p:sldId id="324" r:id="rId28"/>
    <p:sldId id="368" r:id="rId29"/>
    <p:sldId id="373" r:id="rId30"/>
    <p:sldId id="327" r:id="rId31"/>
    <p:sldId id="331" r:id="rId32"/>
    <p:sldId id="335" r:id="rId33"/>
    <p:sldId id="347" r:id="rId34"/>
    <p:sldId id="378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66"/>
    <a:srgbClr val="FF9966"/>
    <a:srgbClr val="FF66FF"/>
    <a:srgbClr val="FF00FF"/>
    <a:srgbClr val="99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5619" autoAdjust="0"/>
  </p:normalViewPr>
  <p:slideViewPr>
    <p:cSldViewPr>
      <p:cViewPr varScale="1">
        <p:scale>
          <a:sx n="177" d="100"/>
          <a:sy n="177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2.xml"/><Relationship Id="rId1" Type="http://schemas.openxmlformats.org/officeDocument/2006/relationships/slide" Target="slides/slide9.xml"/><Relationship Id="rId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TICR Course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Alan S. Go, M.D. - 8/7/2007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D1BC14-14DF-498C-BFD2-6E771FC84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TICR Course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Alan S. Go, M.D. - 8/7/2007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E61D15-4E53-44F9-B799-ED2B2D751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012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9E624FF-AC4C-4911-A0DB-BA128D49A351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8B62BAA-32A6-4149-BFE5-B73E60324312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F12578F-B5C8-46E9-978A-B4779ACBB8EE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6" tIns="46580" rIns="93156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FBFE6BF-4D28-40EE-82D0-33EBE9D1CCC1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787" indent="-28568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49" indent="-22854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47" indent="-22854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948" indent="-22854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04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143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24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343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F9E5A9B-1D8E-494A-95C5-F5AC81F78430}" type="slidenum">
              <a:rPr lang="en-US" altLang="en-US" sz="120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9A3C9FA-4739-4A21-8CBD-B96D108D99F7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6300" cy="3514725"/>
          </a:xfrm>
          <a:solidFill>
            <a:srgbClr val="FFFFFF"/>
          </a:solidFill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08" tIns="45853" rIns="91708" bIns="4585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884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7FC9-8EFE-4EB1-BF23-43712EC21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362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F244-BB15-49DF-A06F-91C647531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12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A564-8CB4-4BA5-AFDE-DCF60AA66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126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E62E-D030-4D0D-9CB1-1E1790B3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91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9135-DF25-4CA6-9A36-FBFBEBA3B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789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8992-3A84-49F1-86F0-FE00BB97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475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829D-02E9-4FF1-A5AA-2D2CE4E7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042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9F8E-10DA-4AF4-81F3-2A5F31D97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08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F8B0-AEB4-4BBE-A1AD-D92BED41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141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B1E4-A492-4060-9811-AE4CA0CF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031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654B-8B5F-4B89-801A-F55A6E836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151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ED17-5C04-4269-AC9A-43C457DE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05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46C63B-FF43-47EF-B275-F07077ED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73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3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4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4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4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874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CDCD93A-6E28-4C91-B6BC-5805F08BBCFE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5200" dirty="0"/>
              <a:t>People and Measurements—The Nuts &amp; Bolts of Research</a:t>
            </a:r>
            <a:r>
              <a:rPr lang="en-US" sz="54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600" i="1" dirty="0">
                <a:solidFill>
                  <a:srgbClr val="FFFF00"/>
                </a:solidFill>
              </a:rPr>
              <a:t>Optimizing Subjects &amp; Variables </a:t>
            </a:r>
            <a:r>
              <a:rPr lang="en-US" sz="3600" i="1" dirty="0" smtClean="0">
                <a:solidFill>
                  <a:srgbClr val="FFFF00"/>
                </a:solidFill>
              </a:rPr>
              <a:t>and </a:t>
            </a:r>
            <a:r>
              <a:rPr lang="en-US" sz="3600" i="1" dirty="0">
                <a:solidFill>
                  <a:srgbClr val="FFFF00"/>
                </a:solidFill>
              </a:rPr>
              <a:t>Introduction to </a:t>
            </a:r>
            <a:r>
              <a:rPr lang="en-US" sz="3600" i="1" dirty="0" smtClean="0">
                <a:solidFill>
                  <a:srgbClr val="FFFF00"/>
                </a:solidFill>
              </a:rPr>
              <a:t>Kaiser Permanente Northern California Division </a:t>
            </a:r>
            <a:r>
              <a:rPr lang="en-US" sz="3600" i="1" dirty="0">
                <a:solidFill>
                  <a:srgbClr val="FFFF00"/>
                </a:solidFill>
              </a:rPr>
              <a:t>of Research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2514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Alan S. Go, M.D.</a:t>
            </a: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Division of Research, Kaiser Permanente Northern California</a:t>
            </a: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Depts. of Epidemiology, Biostatistics, and Medicine, UCSF</a:t>
            </a: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Dept. of Health Research and Policy, Stanford University</a:t>
            </a:r>
          </a:p>
          <a:p>
            <a:pPr eaLnBrk="1" hangingPunct="1"/>
            <a:endParaRPr lang="en-US" sz="900" i="1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August 4, 2015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3400" y="36576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17FFE27-E0AF-4B51-8FB9-4F8F6ECA3C90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84163"/>
            <a:ext cx="7772400" cy="10683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Subject Sampling Techniques:</a:t>
            </a:r>
            <a:br>
              <a:rPr lang="en-US"/>
            </a:br>
            <a:r>
              <a:rPr lang="en-US" sz="4000" i="1"/>
              <a:t>How to Get the “People?”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Convenience Samples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True </a:t>
            </a:r>
            <a:r>
              <a:rPr lang="en-US" b="1" dirty="0" smtClean="0">
                <a:solidFill>
                  <a:srgbClr val="FFFF00"/>
                </a:solidFill>
              </a:rPr>
              <a:t>convenience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Consecutive</a:t>
            </a:r>
            <a:endParaRPr lang="en-US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Probability Samples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Simple random </a:t>
            </a:r>
            <a:r>
              <a:rPr lang="en-US" sz="2000" b="1" dirty="0">
                <a:solidFill>
                  <a:srgbClr val="FFFF00"/>
                </a:solidFill>
              </a:rPr>
              <a:t>(e.g., using random number table)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Stratified or weighted random </a:t>
            </a:r>
            <a:r>
              <a:rPr lang="en-US" sz="2000" b="1" dirty="0">
                <a:solidFill>
                  <a:srgbClr val="FFFF00"/>
                </a:solidFill>
              </a:rPr>
              <a:t>(e.g., by gender)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Cluster </a:t>
            </a:r>
            <a:r>
              <a:rPr lang="en-US" sz="2000" b="1" dirty="0">
                <a:solidFill>
                  <a:srgbClr val="FFFF00"/>
                </a:solidFill>
              </a:rPr>
              <a:t>(e.g., by </a:t>
            </a:r>
            <a:r>
              <a:rPr lang="en-US" sz="2000" b="1" dirty="0" smtClean="0">
                <a:solidFill>
                  <a:srgbClr val="FFFF00"/>
                </a:solidFill>
              </a:rPr>
              <a:t>clinic, neighborhood, health system)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096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C8223F6-354B-48BF-BCB6-AF8377F76431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84163"/>
            <a:ext cx="7772400" cy="10683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Subject Recruitment:</a:t>
            </a:r>
            <a:br>
              <a:rPr lang="en-US"/>
            </a:br>
            <a:r>
              <a:rPr lang="en-US" sz="4000" i="1"/>
              <a:t>How to Get the “People?” (2)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Successful </a:t>
            </a:r>
            <a:r>
              <a:rPr lang="en-US" b="1" dirty="0" smtClean="0"/>
              <a:t>Recruitment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  <a:sym typeface="Symbol" pitchFamily="18" charset="2"/>
              </a:rPr>
              <a:t> </a:t>
            </a:r>
            <a:r>
              <a:rPr lang="en-US" b="1" dirty="0" smtClean="0">
                <a:solidFill>
                  <a:srgbClr val="FFFF00"/>
                </a:solidFill>
              </a:rPr>
              <a:t>response, generalizable, adequate size, on time</a:t>
            </a:r>
          </a:p>
          <a:p>
            <a:pPr eaLnBrk="1" hangingPunct="1">
              <a:defRPr/>
            </a:pPr>
            <a:r>
              <a:rPr lang="en-US" b="1" dirty="0"/>
              <a:t>For hands-on studies </a:t>
            </a:r>
            <a:r>
              <a:rPr lang="en-US" sz="2400" b="1" dirty="0"/>
              <a:t>(</a:t>
            </a:r>
            <a:r>
              <a:rPr lang="en-US" sz="2400" b="1" i="1" dirty="0"/>
              <a:t>e.g., surveys, cohorts, trials</a:t>
            </a:r>
            <a:r>
              <a:rPr lang="en-US" sz="2400" b="1" dirty="0"/>
              <a:t>)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Generally harder than you think!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Use reasonable inclusion/exclusion criteria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Acceptable subject burden/potential benefits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Minimize subject non-response</a:t>
            </a:r>
            <a:endParaRPr lang="en-US" sz="2400" b="1" i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/>
              <a:t>For database-only studies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096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AE2B71-08D0-4B6E-B071-AD9AF57FE5D3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400" dirty="0"/>
              <a:t>Applying These Principles to Answer My Research Question: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What is the association between use of </a:t>
            </a:r>
            <a:r>
              <a:rPr lang="en-US" dirty="0" smtClean="0">
                <a:solidFill>
                  <a:srgbClr val="FFFF00"/>
                </a:solidFill>
              </a:rPr>
              <a:t>warfarin </a:t>
            </a:r>
            <a:r>
              <a:rPr lang="en-US" dirty="0">
                <a:solidFill>
                  <a:srgbClr val="FFFF00"/>
                </a:solidFill>
              </a:rPr>
              <a:t>and the risk of </a:t>
            </a:r>
            <a:r>
              <a:rPr lang="en-US" dirty="0" smtClean="0">
                <a:solidFill>
                  <a:srgbClr val="FFFF00"/>
                </a:solidFill>
              </a:rPr>
              <a:t>stroke </a:t>
            </a:r>
            <a:r>
              <a:rPr lang="en-US" dirty="0">
                <a:solidFill>
                  <a:srgbClr val="FFFF00"/>
                </a:solidFill>
              </a:rPr>
              <a:t>&amp; bleeding in patients with atrial fibrillation treated in </a:t>
            </a:r>
            <a:r>
              <a:rPr lang="en-US" dirty="0" smtClean="0">
                <a:solidFill>
                  <a:srgbClr val="FFFF00"/>
                </a:solidFill>
              </a:rPr>
              <a:t>usual care?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2057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3E049F8-F07E-441D-A7A2-BE4A8C0FBE27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04800"/>
            <a:ext cx="63246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/>
              <a:t>Warfarin for Stroke Prevention in AF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Atrial fibrillation (AF) is most common </a:t>
            </a:r>
            <a:r>
              <a:rPr lang="en-US" sz="2800" b="1" dirty="0" smtClean="0"/>
              <a:t>significant </a:t>
            </a:r>
            <a:r>
              <a:rPr lang="en-US" sz="2800" b="1" dirty="0"/>
              <a:t>arrhythmia</a:t>
            </a:r>
            <a:r>
              <a:rPr lang="en-US" sz="2800" b="1" baseline="30000" dirty="0"/>
              <a:t>1</a:t>
            </a:r>
            <a:r>
              <a:rPr lang="en-US" sz="2800" b="1" dirty="0"/>
              <a:t> and ↑ stroke risk </a:t>
            </a:r>
            <a:r>
              <a:rPr lang="en-US" sz="2800" b="1" dirty="0" smtClean="0"/>
              <a:t>~4-to5-fold</a:t>
            </a:r>
            <a:r>
              <a:rPr lang="en-US" sz="2800" b="1" baseline="30000" dirty="0" smtClean="0"/>
              <a:t>2,3</a:t>
            </a:r>
            <a:endParaRPr lang="en-US" sz="2800" b="1" baseline="300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RCTs </a:t>
            </a:r>
            <a:r>
              <a:rPr lang="en-US" sz="2800" b="1" dirty="0" smtClean="0"/>
              <a:t>show </a:t>
            </a:r>
            <a:r>
              <a:rPr lang="en-US" sz="2800" b="1" dirty="0"/>
              <a:t>warfarin </a:t>
            </a:r>
            <a:r>
              <a:rPr lang="en-US" sz="2800" b="1" dirty="0">
                <a:cs typeface="Arial" charset="0"/>
                <a:sym typeface="Symbol" pitchFamily="18" charset="2"/>
              </a:rPr>
              <a:t></a:t>
            </a:r>
            <a:r>
              <a:rPr lang="en-US" sz="2800" b="1" dirty="0"/>
              <a:t> stroke by 68% but </a:t>
            </a:r>
            <a:r>
              <a:rPr lang="en-US" sz="2800" b="1" dirty="0">
                <a:sym typeface="Symbol" pitchFamily="18" charset="2"/>
              </a:rPr>
              <a:t> </a:t>
            </a:r>
            <a:r>
              <a:rPr lang="en-US" sz="2800" b="1" dirty="0"/>
              <a:t>bleeding</a:t>
            </a:r>
            <a:r>
              <a:rPr lang="en-US" sz="2800" b="1" baseline="30000" dirty="0"/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Aspirin much less effective (RRR ~20%)</a:t>
            </a:r>
            <a:endParaRPr lang="en-US" sz="2800" b="1" baseline="300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 smtClean="0"/>
              <a:t>When we studied this question, </a:t>
            </a:r>
            <a:r>
              <a:rPr lang="en-US" sz="2800" b="1" dirty="0"/>
              <a:t>w</a:t>
            </a:r>
            <a:r>
              <a:rPr lang="en-US" sz="2800" b="1" dirty="0" smtClean="0"/>
              <a:t>arfarin was primary recommendation for many AF patients, </a:t>
            </a:r>
            <a:r>
              <a:rPr lang="en-US" sz="2800" b="1" dirty="0"/>
              <a:t>but </a:t>
            </a:r>
            <a:r>
              <a:rPr lang="en-US" sz="2800" b="1" dirty="0" smtClean="0">
                <a:solidFill>
                  <a:srgbClr val="FFFF00"/>
                </a:solidFill>
              </a:rPr>
              <a:t>are RCT results generalizable to </a:t>
            </a:r>
            <a:r>
              <a:rPr lang="en-US" sz="2800" b="1" dirty="0">
                <a:solidFill>
                  <a:srgbClr val="FFFF00"/>
                </a:solidFill>
              </a:rPr>
              <a:t>the “real </a:t>
            </a:r>
            <a:r>
              <a:rPr lang="en-US" sz="2800" b="1" dirty="0" smtClean="0">
                <a:solidFill>
                  <a:srgbClr val="FFFF00"/>
                </a:solidFill>
              </a:rPr>
              <a:t>world?</a:t>
            </a:r>
            <a:r>
              <a:rPr lang="en-US" sz="2800" b="1" i="1" dirty="0" smtClean="0">
                <a:solidFill>
                  <a:srgbClr val="FFFF00"/>
                </a:solidFill>
              </a:rPr>
              <a:t>”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5" name="Picture 7" descr="hm0034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28600"/>
            <a:ext cx="1450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3400" y="5867400"/>
            <a:ext cx="706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baseline="30000">
                <a:latin typeface="Times New Roman" pitchFamily="18" charset="0"/>
              </a:rPr>
              <a:t>1</a:t>
            </a:r>
            <a:r>
              <a:rPr lang="en-US" sz="1600">
                <a:latin typeface="Times New Roman" pitchFamily="18" charset="0"/>
              </a:rPr>
              <a:t> Go AS et al. </a:t>
            </a:r>
            <a:r>
              <a:rPr lang="en-US" sz="1600" i="1">
                <a:latin typeface="Times New Roman" pitchFamily="18" charset="0"/>
              </a:rPr>
              <a:t>JAMA</a:t>
            </a:r>
            <a:r>
              <a:rPr lang="en-US" sz="1600">
                <a:latin typeface="Times New Roman" pitchFamily="18" charset="0"/>
              </a:rPr>
              <a:t>. 2001;285:2370-75.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baseline="30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 Wolf PA et al. </a:t>
            </a:r>
            <a:r>
              <a:rPr lang="en-US" sz="1600" i="1">
                <a:latin typeface="Times New Roman" pitchFamily="18" charset="0"/>
              </a:rPr>
              <a:t>Stroke</a:t>
            </a:r>
            <a:r>
              <a:rPr lang="en-US" sz="1600">
                <a:latin typeface="Times New Roman" pitchFamily="18" charset="0"/>
              </a:rPr>
              <a:t> 1991;22:983-88.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baseline="30000">
                <a:latin typeface="Times New Roman" pitchFamily="18" charset="0"/>
              </a:rPr>
              <a:t>3</a:t>
            </a:r>
            <a:r>
              <a:rPr lang="en-US" sz="1600">
                <a:latin typeface="Times New Roman" pitchFamily="18" charset="0"/>
              </a:rPr>
              <a:t> Atrial Fibrillation Investigators. </a:t>
            </a:r>
            <a:r>
              <a:rPr lang="en-US" sz="1600" i="1">
                <a:latin typeface="Times New Roman" pitchFamily="18" charset="0"/>
              </a:rPr>
              <a:t>Arch Intern Med</a:t>
            </a:r>
            <a:r>
              <a:rPr lang="en-US" sz="1600">
                <a:latin typeface="Times New Roman" pitchFamily="18" charset="0"/>
              </a:rPr>
              <a:t> 1994;154:1449-57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D89B74D-9DD4-493A-84F8-8292193EFF4F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609600"/>
            <a:ext cx="7654925" cy="2819400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800" i="1">
                <a:solidFill>
                  <a:srgbClr val="FFFF00"/>
                </a:solidFill>
              </a:rPr>
              <a:t>A</a:t>
            </a:r>
            <a:r>
              <a:rPr lang="en-US" sz="4800" i="1">
                <a:solidFill>
                  <a:schemeClr val="tx1"/>
                </a:solidFill>
              </a:rPr>
              <a:t>n</a:t>
            </a:r>
            <a:r>
              <a:rPr lang="en-US" sz="4800" i="1">
                <a:solidFill>
                  <a:srgbClr val="FFFF00"/>
                </a:solidFill>
              </a:rPr>
              <a:t>T</a:t>
            </a:r>
            <a:r>
              <a:rPr lang="en-US" sz="4800" i="1">
                <a:solidFill>
                  <a:schemeClr val="tx1"/>
                </a:solidFill>
              </a:rPr>
              <a:t>icoagulation and </a:t>
            </a:r>
            <a:r>
              <a:rPr lang="en-US" sz="4800" i="1">
                <a:solidFill>
                  <a:srgbClr val="FFFF00"/>
                </a:solidFill>
              </a:rPr>
              <a:t>R</a:t>
            </a:r>
            <a:r>
              <a:rPr lang="en-US" sz="4800" i="1">
                <a:solidFill>
                  <a:schemeClr val="tx1"/>
                </a:solidFill>
              </a:rPr>
              <a:t>isk Factors </a:t>
            </a:r>
            <a:r>
              <a:rPr lang="en-US" sz="4800" i="1">
                <a:solidFill>
                  <a:srgbClr val="FFFF00"/>
                </a:solidFill>
              </a:rPr>
              <a:t>I</a:t>
            </a:r>
            <a:r>
              <a:rPr lang="en-US" sz="4800" i="1">
                <a:solidFill>
                  <a:schemeClr val="tx1"/>
                </a:solidFill>
              </a:rPr>
              <a:t>n </a:t>
            </a:r>
            <a:r>
              <a:rPr lang="en-US" sz="4800" i="1">
                <a:solidFill>
                  <a:srgbClr val="FFFF00"/>
                </a:solidFill>
              </a:rPr>
              <a:t>A</a:t>
            </a:r>
            <a:r>
              <a:rPr lang="en-US" sz="4800" i="1">
                <a:solidFill>
                  <a:schemeClr val="tx1"/>
                </a:solidFill>
              </a:rPr>
              <a:t>trial Fibrillation </a:t>
            </a:r>
            <a:br>
              <a:rPr lang="en-US" sz="4800" i="1">
                <a:solidFill>
                  <a:schemeClr val="tx1"/>
                </a:solidFill>
              </a:rPr>
            </a:br>
            <a:r>
              <a:rPr lang="en-US" sz="4800" i="1">
                <a:solidFill>
                  <a:schemeClr val="tx1"/>
                </a:solidFill>
              </a:rPr>
              <a:t>The ATRIA Study</a:t>
            </a:r>
            <a:endParaRPr lang="en-US" sz="4000" i="1">
              <a:solidFill>
                <a:schemeClr val="tx1"/>
              </a:solidFill>
            </a:endParaRPr>
          </a:p>
        </p:txBody>
      </p:sp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340995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/>
          <a:stretch>
            <a:fillRect/>
          </a:stretch>
        </p:blipFill>
        <p:spPr bwMode="auto">
          <a:xfrm>
            <a:off x="3238500" y="3810000"/>
            <a:ext cx="28575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92901EE-8D6D-4465-9CDB-FE227985C3AD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28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 Study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33400" y="1295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43177" r="4011" b="28935"/>
          <a:stretch/>
        </p:blipFill>
        <p:spPr bwMode="auto">
          <a:xfrm>
            <a:off x="453513" y="1531374"/>
            <a:ext cx="8309487" cy="42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62000" y="44958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charset="0"/>
              </a:rPr>
              <a:t>Warfarin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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TE/Bleeds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62000" y="3651455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charset="0"/>
              </a:rPr>
              <a:t>Atrial </a:t>
            </a:r>
          </a:p>
          <a:p>
            <a:pPr algn="ctr"/>
            <a:r>
              <a:rPr lang="en-US" sz="1600" b="1" dirty="0">
                <a:latin typeface="Arial" charset="0"/>
              </a:rPr>
              <a:t>Fibrillation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 autoUpdateAnimBg="0"/>
      <p:bldP spid="12288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756F9E7-1005-46DD-B588-6F8D73A25CAA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0263" y="274638"/>
            <a:ext cx="7513637" cy="9842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 Study: Subjects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t="37613" r="3634" b="24330"/>
          <a:stretch/>
        </p:blipFill>
        <p:spPr bwMode="auto">
          <a:xfrm>
            <a:off x="914400" y="1287154"/>
            <a:ext cx="7467600" cy="526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295400" y="3420070"/>
            <a:ext cx="1752600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All adults with </a:t>
            </a:r>
            <a:r>
              <a:rPr lang="en-US" dirty="0" err="1">
                <a:latin typeface="Arial" charset="0"/>
              </a:rPr>
              <a:t>nonvalvular</a:t>
            </a:r>
            <a:r>
              <a:rPr lang="en-US" dirty="0">
                <a:latin typeface="Arial" charset="0"/>
              </a:rPr>
              <a:t> AF in U.S.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019800" y="3406676"/>
            <a:ext cx="1828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Arial" charset="0"/>
              </a:rPr>
              <a:t>Ambulatory adults with diagnosed </a:t>
            </a:r>
            <a:r>
              <a:rPr lang="en-US" dirty="0" err="1">
                <a:latin typeface="Arial" charset="0"/>
              </a:rPr>
              <a:t>nonvalvular</a:t>
            </a:r>
            <a:r>
              <a:rPr lang="en-US" dirty="0">
                <a:latin typeface="Arial" charset="0"/>
              </a:rPr>
              <a:t> AF in Kaiser </a:t>
            </a:r>
            <a:r>
              <a:rPr lang="en-US" dirty="0" smtClean="0">
                <a:latin typeface="Arial" charset="0"/>
              </a:rPr>
              <a:t>Permanente</a:t>
            </a:r>
          </a:p>
          <a:p>
            <a:pPr algn="ctr" eaLnBrk="1" hangingPunct="1"/>
            <a:r>
              <a:rPr lang="en-US" dirty="0" smtClean="0">
                <a:latin typeface="Arial" charset="0"/>
              </a:rPr>
              <a:t>Northern </a:t>
            </a:r>
          </a:p>
          <a:p>
            <a:pPr algn="ctr" eaLnBrk="1" hangingPunct="1"/>
            <a:r>
              <a:rPr lang="en-US" dirty="0" smtClean="0">
                <a:latin typeface="Arial" charset="0"/>
              </a:rPr>
              <a:t>California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824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 autoUpdateAnimBg="0"/>
      <p:bldP spid="1136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89B6902-7989-415B-9DDA-A9DA1D7B8B20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ATRIA Study: Inclusion Criteria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Sampling Frame Goal</a:t>
            </a:r>
            <a:r>
              <a:rPr lang="en-US" dirty="0"/>
              <a:t>: Identify all </a:t>
            </a:r>
            <a:r>
              <a:rPr lang="en-US" dirty="0" smtClean="0"/>
              <a:t>adults </a:t>
            </a:r>
            <a:r>
              <a:rPr lang="en-US" dirty="0"/>
              <a:t>with </a:t>
            </a:r>
            <a:r>
              <a:rPr lang="en-US" dirty="0" smtClean="0"/>
              <a:t>chronic </a:t>
            </a:r>
            <a:r>
              <a:rPr lang="en-US" dirty="0" err="1"/>
              <a:t>nonvalvular</a:t>
            </a:r>
            <a:r>
              <a:rPr lang="en-US" dirty="0"/>
              <a:t> AF</a:t>
            </a: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b="1" dirty="0"/>
              <a:t>Inclusion criteria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Demographics</a:t>
            </a:r>
            <a:r>
              <a:rPr lang="en-US" dirty="0" smtClean="0">
                <a:sym typeface="Symbol" pitchFamily="18" charset="2"/>
              </a:rPr>
              <a:t>: age </a:t>
            </a:r>
            <a:r>
              <a:rPr lang="en-US" u="sng" dirty="0" smtClean="0">
                <a:sym typeface="Symbol" pitchFamily="18" charset="2"/>
              </a:rPr>
              <a:t>&gt;</a:t>
            </a:r>
            <a:r>
              <a:rPr lang="en-US" dirty="0" smtClean="0">
                <a:sym typeface="Symbol" pitchFamily="18" charset="2"/>
              </a:rPr>
              <a:t>18 </a:t>
            </a:r>
            <a:r>
              <a:rPr lang="en-US" dirty="0">
                <a:sym typeface="Symbol" pitchFamily="18" charset="2"/>
              </a:rPr>
              <a:t>years, </a:t>
            </a:r>
            <a:r>
              <a:rPr lang="en-US" dirty="0" smtClean="0">
                <a:sym typeface="Symbol" pitchFamily="18" charset="2"/>
              </a:rPr>
              <a:t>men/women, </a:t>
            </a:r>
            <a:r>
              <a:rPr lang="en-US" dirty="0">
                <a:sym typeface="Symbol" pitchFamily="18" charset="2"/>
              </a:rPr>
              <a:t>all </a:t>
            </a:r>
            <a:r>
              <a:rPr lang="en-US" dirty="0" smtClean="0">
                <a:sym typeface="Symbol" pitchFamily="18" charset="2"/>
              </a:rPr>
              <a:t>races</a:t>
            </a:r>
            <a:endParaRPr lang="en-US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Clinical Criteria</a:t>
            </a:r>
            <a:r>
              <a:rPr lang="en-US" dirty="0">
                <a:sym typeface="Symbol" pitchFamily="18" charset="2"/>
              </a:rPr>
              <a:t>: Diagnosed AF from outpatient &amp; ECG databases (1 outpatient AF dx + 1 ECG with AF </a:t>
            </a:r>
            <a:r>
              <a:rPr lang="en-US" u="sng" dirty="0">
                <a:sym typeface="Symbol" pitchFamily="18" charset="2"/>
              </a:rPr>
              <a:t>or</a:t>
            </a:r>
            <a:r>
              <a:rPr lang="en-US" dirty="0">
                <a:sym typeface="Symbol" pitchFamily="18" charset="2"/>
              </a:rPr>
              <a:t> 2 outpatient AF dx only)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Geography/Administrative</a:t>
            </a:r>
            <a:r>
              <a:rPr lang="en-US" dirty="0">
                <a:sym typeface="Symbol" pitchFamily="18" charset="2"/>
              </a:rPr>
              <a:t>: </a:t>
            </a:r>
            <a:r>
              <a:rPr lang="en-US" dirty="0" smtClean="0">
                <a:sym typeface="Symbol" pitchFamily="18" charset="2"/>
              </a:rPr>
              <a:t>Kaiser Permanente No Cal</a:t>
            </a:r>
            <a:endParaRPr lang="en-US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Time Period</a:t>
            </a:r>
            <a:r>
              <a:rPr lang="en-US" dirty="0"/>
              <a:t>: AF diagnosis found in 1996-1997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2FD911F-B5A6-49C0-94AF-F9C5E80C3A87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274638"/>
            <a:ext cx="7994650" cy="9318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 Study: Exclusion Criteria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Exclusion criteria</a:t>
            </a:r>
            <a:endParaRPr lang="en-US" b="1" dirty="0"/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Valvular heart disease  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Transient perioperative atrial fibrillation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Concomitant hyperthyroidism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FFFF00"/>
                </a:solidFill>
              </a:rPr>
              <a:t>health plan </a:t>
            </a:r>
            <a:r>
              <a:rPr lang="en-US" dirty="0" smtClean="0">
                <a:solidFill>
                  <a:srgbClr val="FFFF00"/>
                </a:solidFill>
              </a:rPr>
              <a:t>membership or drug benefit</a:t>
            </a:r>
            <a:endParaRPr lang="en-US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No outpatient care during 12 months after index </a:t>
            </a:r>
            <a:r>
              <a:rPr lang="en-US" dirty="0" smtClean="0">
                <a:solidFill>
                  <a:srgbClr val="FFFF00"/>
                </a:solidFill>
              </a:rPr>
              <a:t>date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5334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7DB70C0-6597-4C67-BCE4-DFB9DDC2B2E8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ATRIA Cohort Assembly</a:t>
            </a:r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2987675" y="1905000"/>
            <a:ext cx="3032125" cy="609600"/>
          </a:xfrm>
          <a:prstGeom prst="flowChartProcess">
            <a:avLst/>
          </a:prstGeom>
          <a:solidFill>
            <a:srgbClr val="80008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Suspected AF</a:t>
            </a: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473075" y="5181600"/>
            <a:ext cx="8061325" cy="1066800"/>
          </a:xfrm>
          <a:prstGeom prst="flowChartProcess">
            <a:avLst/>
          </a:prstGeom>
          <a:solidFill>
            <a:srgbClr val="80008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13,559 Ambulatory Adults with Diagnosed Chronic 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Nonvalvular AF</a:t>
            </a:r>
            <a:r>
              <a:rPr lang="en-US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and Known Warfarin Status</a:t>
            </a:r>
          </a:p>
        </p:txBody>
      </p:sp>
      <p:cxnSp>
        <p:nvCxnSpPr>
          <p:cNvPr id="38917" name="AutoShape 11"/>
          <p:cNvCxnSpPr>
            <a:cxnSpLocks noChangeShapeType="1"/>
            <a:stCxn id="123907" idx="2"/>
            <a:endCxn id="123914" idx="0"/>
          </p:cNvCxnSpPr>
          <p:nvPr/>
        </p:nvCxnSpPr>
        <p:spPr bwMode="auto">
          <a:xfrm>
            <a:off x="4503738" y="2514600"/>
            <a:ext cx="0" cy="26670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12"/>
          <p:cNvCxnSpPr>
            <a:cxnSpLocks noChangeShapeType="1"/>
            <a:stCxn id="123907" idx="2"/>
            <a:endCxn id="123908" idx="3"/>
          </p:cNvCxnSpPr>
          <p:nvPr/>
        </p:nvCxnSpPr>
        <p:spPr bwMode="auto">
          <a:xfrm rot="5400000">
            <a:off x="3870325" y="2843213"/>
            <a:ext cx="962025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123907" idx="2"/>
            <a:endCxn id="123913" idx="1"/>
          </p:cNvCxnSpPr>
          <p:nvPr/>
        </p:nvCxnSpPr>
        <p:spPr bwMode="auto">
          <a:xfrm rot="16200000" flipH="1">
            <a:off x="4175125" y="2843213"/>
            <a:ext cx="962025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AutoShape 14"/>
          <p:cNvCxnSpPr>
            <a:cxnSpLocks noChangeShapeType="1"/>
            <a:stCxn id="123907" idx="2"/>
            <a:endCxn id="123910" idx="3"/>
          </p:cNvCxnSpPr>
          <p:nvPr/>
        </p:nvCxnSpPr>
        <p:spPr bwMode="auto">
          <a:xfrm rot="5400000">
            <a:off x="3565525" y="3148013"/>
            <a:ext cx="1571625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AutoShape 15"/>
          <p:cNvCxnSpPr>
            <a:cxnSpLocks noChangeShapeType="1"/>
            <a:stCxn id="123907" idx="2"/>
            <a:endCxn id="123912" idx="1"/>
          </p:cNvCxnSpPr>
          <p:nvPr/>
        </p:nvCxnSpPr>
        <p:spPr bwMode="auto">
          <a:xfrm rot="16200000" flipH="1">
            <a:off x="3866356" y="3151982"/>
            <a:ext cx="1571625" cy="296862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6"/>
          <p:cNvCxnSpPr>
            <a:cxnSpLocks noChangeShapeType="1"/>
            <a:stCxn id="123907" idx="2"/>
            <a:endCxn id="123909" idx="3"/>
          </p:cNvCxnSpPr>
          <p:nvPr/>
        </p:nvCxnSpPr>
        <p:spPr bwMode="auto">
          <a:xfrm rot="5400000">
            <a:off x="3265488" y="3448050"/>
            <a:ext cx="2171700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AutoShape 17"/>
          <p:cNvCxnSpPr>
            <a:cxnSpLocks noChangeShapeType="1"/>
            <a:stCxn id="123907" idx="2"/>
            <a:endCxn id="123911" idx="1"/>
          </p:cNvCxnSpPr>
          <p:nvPr/>
        </p:nvCxnSpPr>
        <p:spPr bwMode="auto">
          <a:xfrm rot="16200000" flipH="1">
            <a:off x="3570288" y="3448050"/>
            <a:ext cx="2171700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931" name="Group 27"/>
          <p:cNvGrpSpPr>
            <a:grpSpLocks/>
          </p:cNvGrpSpPr>
          <p:nvPr/>
        </p:nvGrpSpPr>
        <p:grpSpPr bwMode="auto">
          <a:xfrm>
            <a:off x="466725" y="2667000"/>
            <a:ext cx="8135938" cy="2286000"/>
            <a:chOff x="294" y="1680"/>
            <a:chExt cx="5125" cy="1440"/>
          </a:xfrm>
        </p:grpSpPr>
        <p:sp>
          <p:nvSpPr>
            <p:cNvPr id="123908" name="AutoShape 4"/>
            <p:cNvSpPr>
              <a:spLocks noChangeArrowheads="1"/>
            </p:cNvSpPr>
            <p:nvPr/>
          </p:nvSpPr>
          <p:spPr bwMode="auto">
            <a:xfrm>
              <a:off x="299" y="2064"/>
              <a:ext cx="2346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 membership after AF dx</a:t>
              </a:r>
            </a:p>
          </p:txBody>
        </p:sp>
        <p:sp>
          <p:nvSpPr>
            <p:cNvPr id="123909" name="AutoShape 5"/>
            <p:cNvSpPr>
              <a:spLocks noChangeArrowheads="1"/>
            </p:cNvSpPr>
            <p:nvPr/>
          </p:nvSpPr>
          <p:spPr bwMode="auto">
            <a:xfrm>
              <a:off x="299" y="2784"/>
              <a:ext cx="2346" cy="336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Valvular heart disease</a:t>
              </a:r>
            </a:p>
          </p:txBody>
        </p:sp>
        <p:sp>
          <p:nvSpPr>
            <p:cNvPr id="123910" name="AutoShape 6"/>
            <p:cNvSpPr>
              <a:spLocks noChangeArrowheads="1"/>
            </p:cNvSpPr>
            <p:nvPr/>
          </p:nvSpPr>
          <p:spPr bwMode="auto">
            <a:xfrm>
              <a:off x="299" y="2448"/>
              <a:ext cx="2346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Transient AF after cardiac surgery</a:t>
              </a:r>
            </a:p>
          </p:txBody>
        </p:sp>
        <p:sp>
          <p:nvSpPr>
            <p:cNvPr id="123911" name="AutoShape 7"/>
            <p:cNvSpPr>
              <a:spLocks noChangeArrowheads="1"/>
            </p:cNvSpPr>
            <p:nvPr/>
          </p:nvSpPr>
          <p:spPr bwMode="auto">
            <a:xfrm>
              <a:off x="3029" y="2784"/>
              <a:ext cx="2390" cy="336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 outpatient care after index date </a:t>
              </a:r>
            </a:p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or drug benefit</a:t>
              </a:r>
            </a:p>
          </p:txBody>
        </p:sp>
        <p:sp>
          <p:nvSpPr>
            <p:cNvPr id="123912" name="AutoShape 8"/>
            <p:cNvSpPr>
              <a:spLocks noChangeArrowheads="1"/>
            </p:cNvSpPr>
            <p:nvPr/>
          </p:nvSpPr>
          <p:spPr bwMode="auto">
            <a:xfrm>
              <a:off x="3024" y="2448"/>
              <a:ext cx="2390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Concomitant hyperthyroidism</a:t>
              </a:r>
            </a:p>
          </p:txBody>
        </p:sp>
        <p:sp>
          <p:nvSpPr>
            <p:cNvPr id="123913" name="AutoShape 9"/>
            <p:cNvSpPr>
              <a:spLocks noChangeArrowheads="1"/>
            </p:cNvSpPr>
            <p:nvPr/>
          </p:nvSpPr>
          <p:spPr bwMode="auto">
            <a:xfrm>
              <a:off x="3029" y="2064"/>
              <a:ext cx="2390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&lt;18 years old</a:t>
              </a:r>
            </a:p>
          </p:txBody>
        </p:sp>
        <p:sp>
          <p:nvSpPr>
            <p:cNvPr id="123922" name="AutoShape 18"/>
            <p:cNvSpPr>
              <a:spLocks noChangeArrowheads="1"/>
            </p:cNvSpPr>
            <p:nvPr/>
          </p:nvSpPr>
          <p:spPr bwMode="auto">
            <a:xfrm>
              <a:off x="294" y="1680"/>
              <a:ext cx="2346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 outpatient AF dx only</a:t>
              </a:r>
            </a:p>
          </p:txBody>
        </p:sp>
        <p:sp>
          <p:nvSpPr>
            <p:cNvPr id="123923" name="AutoShape 19"/>
            <p:cNvSpPr>
              <a:spLocks noChangeArrowheads="1"/>
            </p:cNvSpPr>
            <p:nvPr/>
          </p:nvSpPr>
          <p:spPr bwMode="auto">
            <a:xfrm>
              <a:off x="3024" y="1680"/>
              <a:ext cx="2390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Identified by ECG only</a:t>
              </a:r>
            </a:p>
          </p:txBody>
        </p:sp>
      </p:grpSp>
      <p:cxnSp>
        <p:nvCxnSpPr>
          <p:cNvPr id="38925" name="AutoShape 20"/>
          <p:cNvCxnSpPr>
            <a:cxnSpLocks noChangeShapeType="1"/>
            <a:stCxn id="123907" idx="2"/>
            <a:endCxn id="123922" idx="3"/>
          </p:cNvCxnSpPr>
          <p:nvPr/>
        </p:nvCxnSpPr>
        <p:spPr bwMode="auto">
          <a:xfrm rot="5400000">
            <a:off x="4171156" y="2534444"/>
            <a:ext cx="352425" cy="312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21"/>
          <p:cNvCxnSpPr>
            <a:cxnSpLocks noChangeShapeType="1"/>
            <a:stCxn id="123907" idx="2"/>
            <a:endCxn id="123923" idx="1"/>
          </p:cNvCxnSpPr>
          <p:nvPr/>
        </p:nvCxnSpPr>
        <p:spPr bwMode="auto">
          <a:xfrm rot="16200000" flipH="1">
            <a:off x="4475956" y="2542382"/>
            <a:ext cx="352425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230188" y="889000"/>
            <a:ext cx="8680450" cy="1397000"/>
            <a:chOff x="145" y="560"/>
            <a:chExt cx="5468" cy="880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145" y="560"/>
              <a:ext cx="2157" cy="88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1 Outpatient AF Dx</a:t>
              </a:r>
            </a:p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N=15,570</a:t>
              </a:r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3456" y="560"/>
              <a:ext cx="2157" cy="88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1 ECG with AF</a:t>
              </a:r>
            </a:p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N=13,052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cxnSp>
        <p:nvCxnSpPr>
          <p:cNvPr id="38928" name="AutoShape 25"/>
          <p:cNvCxnSpPr>
            <a:cxnSpLocks noChangeShapeType="1"/>
            <a:stCxn id="123927" idx="6"/>
            <a:endCxn id="123907" idx="0"/>
          </p:cNvCxnSpPr>
          <p:nvPr/>
        </p:nvCxnSpPr>
        <p:spPr bwMode="auto">
          <a:xfrm>
            <a:off x="3654425" y="1587500"/>
            <a:ext cx="849313" cy="317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26"/>
          <p:cNvCxnSpPr>
            <a:cxnSpLocks noChangeShapeType="1"/>
            <a:stCxn id="123928" idx="2"/>
            <a:endCxn id="123907" idx="0"/>
          </p:cNvCxnSpPr>
          <p:nvPr/>
        </p:nvCxnSpPr>
        <p:spPr bwMode="auto">
          <a:xfrm rot="10800000" flipV="1">
            <a:off x="4503738" y="1587500"/>
            <a:ext cx="982662" cy="317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0" name="Text Box 28"/>
          <p:cNvSpPr txBox="1">
            <a:spLocks noChangeArrowheads="1"/>
          </p:cNvSpPr>
          <p:nvPr/>
        </p:nvSpPr>
        <p:spPr bwMode="auto">
          <a:xfrm>
            <a:off x="1676400" y="6324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1371600" y="6324600"/>
            <a:ext cx="615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baseline="30000"/>
              <a:t>*</a:t>
            </a:r>
            <a:r>
              <a:rPr lang="en-US"/>
              <a:t>Validation studies suggest ≥87% of cohort w/ECG-confirmed AF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 autoUpdateAnimBg="0"/>
      <p:bldP spid="123914" grpId="0" animBg="1" autoUpdateAnimBg="0"/>
      <p:bldP spid="123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F1E9EF0-50C3-484B-A927-5AE18959E34B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Today’s Objectives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Intro </a:t>
            </a:r>
            <a:r>
              <a:rPr lang="en-US" sz="2800" b="1" dirty="0"/>
              <a:t>to </a:t>
            </a:r>
            <a:r>
              <a:rPr lang="en-US" sz="2800" b="1" dirty="0" smtClean="0"/>
              <a:t>Kaiser </a:t>
            </a:r>
            <a:r>
              <a:rPr lang="en-US" sz="2800" b="1" dirty="0"/>
              <a:t>Permanente </a:t>
            </a:r>
            <a:r>
              <a:rPr lang="en-US" sz="2800" b="1" dirty="0" smtClean="0"/>
              <a:t>Northern </a:t>
            </a:r>
            <a:r>
              <a:rPr lang="en-US" sz="2800" b="1" dirty="0"/>
              <a:t>California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Kaiser Permanente Division </a:t>
            </a:r>
            <a:r>
              <a:rPr lang="en-US" sz="2400" b="1" dirty="0">
                <a:solidFill>
                  <a:srgbClr val="FFFF00"/>
                </a:solidFill>
              </a:rPr>
              <a:t>of Research, population, and </a:t>
            </a:r>
            <a:r>
              <a:rPr lang="en-US" sz="2400" b="1" dirty="0" smtClean="0">
                <a:solidFill>
                  <a:srgbClr val="FFFF00"/>
                </a:solidFill>
              </a:rPr>
              <a:t>data sources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Selecting the People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</a:rPr>
              <a:t>Develop systematic approach to optimize subject selection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Choosing the Measurements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</a:rPr>
              <a:t>Understand the implications of exposure &amp; outcome variable/measurement choices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Application to a Real Research Question:                The ATRIA Study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85800" y="1371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276E2AF-1D7C-422D-9343-1145DC40CC51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8800" y="274638"/>
            <a:ext cx="82042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ATRIA: Baseline Characteristics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066800"/>
            <a:ext cx="7781925" cy="4724400"/>
          </a:xfrm>
        </p:spPr>
        <p:txBody>
          <a:bodyPr/>
          <a:lstStyle/>
          <a:p>
            <a:pPr marL="687388" indent="-687388" eaLnBrk="1" hangingPunct="1">
              <a:lnSpc>
                <a:spcPct val="120000"/>
              </a:lnSpc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Mean ± </a:t>
            </a:r>
            <a:r>
              <a:rPr lang="en-US" b="1" dirty="0" smtClean="0"/>
              <a:t>SD age </a:t>
            </a:r>
            <a:r>
              <a:rPr lang="en-US" b="1" dirty="0"/>
              <a:t>	71 ± 12 </a:t>
            </a:r>
            <a:r>
              <a:rPr lang="en-US" b="1" dirty="0" err="1"/>
              <a:t>yr</a:t>
            </a:r>
            <a:endParaRPr lang="en-US" b="1" dirty="0"/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Women		43 %	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Prior ischemic stroke		9 %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Chronic heart failure		29 %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Hypertension		50 %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Diabetes mellitus		18 %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</a:t>
            </a:r>
            <a:r>
              <a:rPr lang="en-US" b="1" dirty="0" smtClean="0"/>
              <a:t>Coronary </a:t>
            </a:r>
            <a:r>
              <a:rPr lang="en-US" b="1" dirty="0"/>
              <a:t>disease		28 %</a:t>
            </a:r>
            <a:endParaRPr lang="en-US" sz="2800" b="1" dirty="0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52400" y="5486400"/>
            <a:ext cx="8839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lder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more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women, and greater comorbid burden than RCT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samples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generalizable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to AF patients in typical clinical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4A34808-6282-45F1-9F50-839320F4ED7A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Making the Measurements:</a:t>
            </a:r>
            <a:br>
              <a:rPr lang="en-US"/>
            </a:br>
            <a:r>
              <a:rPr lang="en-US" sz="4000" i="1"/>
              <a:t>Implications for Exposure &amp; Outcome</a:t>
            </a:r>
            <a:r>
              <a:rPr lang="en-US" sz="3600" i="1"/>
              <a:t> </a:t>
            </a:r>
            <a:r>
              <a:rPr lang="en-US" sz="4000" i="1"/>
              <a:t>Variable Choices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533400" y="2590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7795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590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152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tore.storeimages.cdn-apple.com/4683/as-images.apple.com/is/image/AppleInc/aos/published/images/i/ph/iphone6/plus/iphone6-plus-box-space-gray-2014?wid=478&amp;hei=595&amp;fmt=jpeg&amp;qlt=95&amp;op_sharpen=0&amp;resMode=bicub&amp;op_usm=0.5,0.5,0,0&amp;iccEmbed=0&amp;layer=comp&amp;.v=14115207434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1265133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phonetricks.org/wp-content/uploads/2015/04/two-fingers-on-apple-watch-screen-to-share-heartbe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61CEC52-1E3B-4EFF-93B4-10805A441F7B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762000" y="3505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Predictor</a:t>
            </a:r>
            <a:endParaRPr lang="en-US" sz="36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715000" y="3505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Outcome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505200" y="3657600"/>
            <a:ext cx="1905000" cy="381000"/>
          </a:xfrm>
          <a:custGeom>
            <a:avLst/>
            <a:gdLst>
              <a:gd name="T0" fmla="*/ 1552752 w 21600"/>
              <a:gd name="T1" fmla="*/ 0 h 21600"/>
              <a:gd name="T2" fmla="*/ 0 w 21600"/>
              <a:gd name="T3" fmla="*/ 190500 h 21600"/>
              <a:gd name="T4" fmla="*/ 1552752 w 21600"/>
              <a:gd name="T5" fmla="*/ 381000 h 21600"/>
              <a:gd name="T6" fmla="*/ 1905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680 h 21600"/>
              <a:gd name="T14" fmla="*/ 19337 w 21600"/>
              <a:gd name="T15" fmla="*/ 169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06" y="0"/>
                </a:moveTo>
                <a:lnTo>
                  <a:pt x="17606" y="4680"/>
                </a:lnTo>
                <a:lnTo>
                  <a:pt x="3375" y="4680"/>
                </a:lnTo>
                <a:lnTo>
                  <a:pt x="3375" y="16920"/>
                </a:lnTo>
                <a:lnTo>
                  <a:pt x="17606" y="16920"/>
                </a:lnTo>
                <a:lnTo>
                  <a:pt x="176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80"/>
                </a:moveTo>
                <a:lnTo>
                  <a:pt x="1350" y="16920"/>
                </a:lnTo>
                <a:lnTo>
                  <a:pt x="2700" y="16920"/>
                </a:lnTo>
                <a:lnTo>
                  <a:pt x="2700" y="4680"/>
                </a:lnTo>
                <a:close/>
              </a:path>
              <a:path w="21600" h="21600">
                <a:moveTo>
                  <a:pt x="0" y="4680"/>
                </a:moveTo>
                <a:lnTo>
                  <a:pt x="0" y="16920"/>
                </a:lnTo>
                <a:lnTo>
                  <a:pt x="675" y="16920"/>
                </a:lnTo>
                <a:lnTo>
                  <a:pt x="675" y="468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1752600" y="1905000"/>
            <a:ext cx="5418138" cy="1322388"/>
            <a:chOff x="1104" y="1200"/>
            <a:chExt cx="3413" cy="833"/>
          </a:xfrm>
        </p:grpSpPr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1680" y="1200"/>
              <a:ext cx="22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Confounding </a:t>
              </a:r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Variables</a:t>
              </a:r>
              <a:endPara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0359" name="AutoShape 7"/>
            <p:cNvSpPr>
              <a:spLocks noChangeArrowheads="1"/>
            </p:cNvSpPr>
            <p:nvPr/>
          </p:nvSpPr>
          <p:spPr bwMode="auto">
            <a:xfrm rot="-1777899">
              <a:off x="1104" y="1824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046" name="AutoShape 8"/>
            <p:cNvSpPr>
              <a:spLocks noChangeArrowheads="1"/>
            </p:cNvSpPr>
            <p:nvPr/>
          </p:nvSpPr>
          <p:spPr bwMode="auto">
            <a:xfrm rot="2232799">
              <a:off x="3657" y="1793"/>
              <a:ext cx="860" cy="240"/>
            </a:xfrm>
            <a:custGeom>
              <a:avLst/>
              <a:gdLst>
                <a:gd name="T0" fmla="*/ 645 w 21600"/>
                <a:gd name="T1" fmla="*/ 0 h 21600"/>
                <a:gd name="T2" fmla="*/ 0 w 21600"/>
                <a:gd name="T3" fmla="*/ 120 h 21600"/>
                <a:gd name="T4" fmla="*/ 645 w 21600"/>
                <a:gd name="T5" fmla="*/ 240 h 21600"/>
                <a:gd name="T6" fmla="*/ 860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400 h 21600"/>
                <a:gd name="T14" fmla="*/ 1888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6" name="Group 14"/>
          <p:cNvGrpSpPr>
            <a:grpSpLocks/>
          </p:cNvGrpSpPr>
          <p:nvPr/>
        </p:nvGrpSpPr>
        <p:grpSpPr bwMode="auto">
          <a:xfrm>
            <a:off x="2514600" y="4191000"/>
            <a:ext cx="3886200" cy="1219200"/>
            <a:chOff x="1584" y="2640"/>
            <a:chExt cx="2448" cy="768"/>
          </a:xfrm>
        </p:grpSpPr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1584" y="3043"/>
              <a:ext cx="24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Effect </a:t>
              </a:r>
              <a:r>
                <a:rPr lang="en-US" sz="3200" dirty="0" smtClean="0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Modifiers</a:t>
              </a:r>
              <a:endParaRPr lang="en-US" sz="3200" baseline="30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4043" name="AutoShape 9"/>
            <p:cNvSpPr>
              <a:spLocks noChangeArrowheads="1"/>
            </p:cNvSpPr>
            <p:nvPr/>
          </p:nvSpPr>
          <p:spPr bwMode="auto">
            <a:xfrm>
              <a:off x="2688" y="2640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036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685800" y="411163"/>
            <a:ext cx="77724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Planning the Measurements</a:t>
            </a:r>
            <a:br>
              <a:rPr lang="en-US" sz="4000"/>
            </a:br>
            <a:r>
              <a:rPr lang="en-US" sz="3200" b="0" i="1"/>
              <a:t>Relationship of Key Exposures</a:t>
            </a:r>
            <a:endParaRPr lang="en-US" sz="4000"/>
          </a:p>
        </p:txBody>
      </p:sp>
      <p:sp>
        <p:nvSpPr>
          <p:cNvPr id="44040" name="Line 12"/>
          <p:cNvSpPr>
            <a:spLocks noChangeShapeType="1"/>
          </p:cNvSpPr>
          <p:nvPr/>
        </p:nvSpPr>
        <p:spPr bwMode="auto">
          <a:xfrm>
            <a:off x="533400" y="1600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autoUpdateAnimBg="0"/>
      <p:bldP spid="1003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0FC1E47-DB69-484B-8BE6-5B68E1C0DEF9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Additional “Exposure” Considerations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Dose Issues 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Cumulative exposure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Exposure rate</a:t>
            </a:r>
            <a:endParaRPr lang="en-US" sz="200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200"/>
              <a:t>Time Issues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Start of exposure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When it ended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Exposure distribution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724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/>
              <a:t>   </a:t>
            </a:r>
            <a:r>
              <a:rPr lang="en-US" sz="3200" u="sng" dirty="0"/>
              <a:t>Alcohol Use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Total # of drinks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# Drinks/day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Date of first Anchor Steam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Date of last </a:t>
            </a:r>
            <a:r>
              <a:rPr lang="en-US" sz="2800" dirty="0" smtClean="0">
                <a:solidFill>
                  <a:srgbClr val="FFFF00"/>
                </a:solidFill>
              </a:rPr>
              <a:t>microbrew</a:t>
            </a:r>
            <a:endParaRPr lang="en-US" sz="28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Daily vs. binge drinking</a:t>
            </a:r>
          </a:p>
          <a:p>
            <a:pPr eaLnBrk="1" hangingPunct="1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533400" y="1295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695450"/>
            <a:ext cx="1076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5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2"/>
      <p:bldP spid="215044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999FA45-4740-462B-ADA0-878FC961FB59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Variable Types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267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/>
              <a:t>	 </a:t>
            </a:r>
            <a:r>
              <a:rPr lang="en-US" sz="3200" b="1" u="sng" dirty="0" smtClean="0"/>
              <a:t>Continuous</a:t>
            </a:r>
            <a:endParaRPr lang="en-US" sz="3200" b="1" u="sng" dirty="0"/>
          </a:p>
          <a:p>
            <a:pPr lvl="1" eaLnBrk="1" hangingPunct="1">
              <a:defRPr/>
            </a:pPr>
            <a:r>
              <a:rPr lang="en-US" sz="2800" b="1" dirty="0"/>
              <a:t>Quantitative intervals with typical ranking</a:t>
            </a:r>
          </a:p>
          <a:p>
            <a:pPr lvl="1" eaLnBrk="1" hangingPunct="1">
              <a:defRPr/>
            </a:pPr>
            <a:r>
              <a:rPr lang="en-US" sz="2800" b="1" dirty="0"/>
              <a:t>Examples: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Cholesterol level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Number of drinks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Day supply of drug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Waist </a:t>
            </a:r>
            <a:r>
              <a:rPr lang="en-US" sz="2400" b="1" dirty="0" smtClean="0">
                <a:solidFill>
                  <a:srgbClr val="FFFF00"/>
                </a:solidFill>
              </a:rPr>
              <a:t>size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52600"/>
            <a:ext cx="4724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/>
              <a:t>	 </a:t>
            </a:r>
            <a:r>
              <a:rPr lang="en-US" sz="3200" b="1" u="sng" dirty="0"/>
              <a:t>Categorical</a:t>
            </a:r>
          </a:p>
          <a:p>
            <a:pPr lvl="1" eaLnBrk="1" hangingPunct="1">
              <a:defRPr/>
            </a:pPr>
            <a:r>
              <a:rPr lang="en-US" sz="2800" b="1" dirty="0"/>
              <a:t>Dichotomous (yes/no)   </a:t>
            </a:r>
            <a:r>
              <a:rPr lang="en-US" b="1" dirty="0">
                <a:solidFill>
                  <a:srgbClr val="FFFF00"/>
                </a:solidFill>
              </a:rPr>
              <a:t>(e.g., death, </a:t>
            </a:r>
            <a:r>
              <a:rPr lang="en-US" b="1" dirty="0" smtClean="0">
                <a:solidFill>
                  <a:srgbClr val="FFFF00"/>
                </a:solidFill>
              </a:rPr>
              <a:t>diabetes)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b="1" dirty="0"/>
              <a:t>Nominal (no order)        </a:t>
            </a:r>
            <a:r>
              <a:rPr lang="en-US" b="1" dirty="0">
                <a:solidFill>
                  <a:srgbClr val="FFFF00"/>
                </a:solidFill>
              </a:rPr>
              <a:t>(e.g., </a:t>
            </a:r>
            <a:r>
              <a:rPr lang="en-US" b="1" dirty="0" smtClean="0">
                <a:solidFill>
                  <a:srgbClr val="FFFF00"/>
                </a:solidFill>
              </a:rPr>
              <a:t>race, </a:t>
            </a:r>
            <a:r>
              <a:rPr lang="en-US" b="1" dirty="0">
                <a:solidFill>
                  <a:srgbClr val="FFFF00"/>
                </a:solidFill>
              </a:rPr>
              <a:t>occupation)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b="1" dirty="0"/>
              <a:t>Ordinal (ordered rank)    </a:t>
            </a:r>
            <a:r>
              <a:rPr lang="en-US" b="1" dirty="0">
                <a:solidFill>
                  <a:srgbClr val="FFFF00"/>
                </a:solidFill>
              </a:rPr>
              <a:t>(e.g., NYHA HF Class I-IV)</a:t>
            </a:r>
            <a:r>
              <a:rPr lang="en-US" sz="2800" b="1" dirty="0"/>
              <a:t>  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609600" y="1371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 autoUpdateAnimBg="0"/>
      <p:bldP spid="97284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BF1EF52-3B99-4B66-8393-CF4B9766EC6B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Typical Data Sources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667000"/>
            <a:ext cx="3962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Survey/questionnaire</a:t>
            </a:r>
          </a:p>
          <a:p>
            <a:pPr eaLnBrk="1" hangingPunct="1">
              <a:defRPr/>
            </a:pPr>
            <a:r>
              <a:rPr lang="en-US" b="1" dirty="0" smtClean="0"/>
              <a:t>Interviews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Direct observation</a:t>
            </a:r>
          </a:p>
          <a:p>
            <a:pPr eaLnBrk="1" hangingPunct="1">
              <a:defRPr/>
            </a:pPr>
            <a:r>
              <a:rPr lang="en-US" b="1" dirty="0"/>
              <a:t>Environmental measurements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4267200" cy="36433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Databases/registries</a:t>
            </a:r>
          </a:p>
          <a:p>
            <a:pPr eaLnBrk="1" hangingPunct="1">
              <a:defRPr/>
            </a:pPr>
            <a:r>
              <a:rPr lang="en-US" b="1" dirty="0"/>
              <a:t>Medical records</a:t>
            </a:r>
          </a:p>
          <a:p>
            <a:pPr eaLnBrk="1" hangingPunct="1">
              <a:defRPr/>
            </a:pPr>
            <a:r>
              <a:rPr lang="en-US" b="1" dirty="0"/>
              <a:t>Physiologic measures</a:t>
            </a:r>
          </a:p>
          <a:p>
            <a:pPr eaLnBrk="1" hangingPunct="1">
              <a:defRPr/>
            </a:pPr>
            <a:r>
              <a:rPr lang="en-US" b="1" dirty="0" smtClean="0"/>
              <a:t>Biomarkers</a:t>
            </a:r>
            <a:endParaRPr lang="en-US" sz="2000" b="1" dirty="0"/>
          </a:p>
          <a:p>
            <a:pPr eaLnBrk="1" hangingPunct="1">
              <a:defRPr/>
            </a:pPr>
            <a:r>
              <a:rPr lang="en-US" b="1" dirty="0"/>
              <a:t>Imaging tests</a:t>
            </a:r>
          </a:p>
          <a:p>
            <a:pPr eaLnBrk="1" hangingPunct="1">
              <a:defRPr/>
            </a:pPr>
            <a:r>
              <a:rPr lang="en-US" b="1" dirty="0"/>
              <a:t>Pathology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09600" y="1295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93725" y="1524000"/>
            <a:ext cx="824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Goal: choose the source that gives data closest to the “gold standard” while being feasible to collect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1259195-D02E-415F-9C00-E6FE648F555C}" type="slidenum">
              <a:rPr lang="en-US" smtClean="0">
                <a:latin typeface="Arial" charset="0"/>
              </a:rPr>
              <a:pPr eaLnBrk="1" hangingPunct="1"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Measurement </a:t>
            </a:r>
            <a:r>
              <a:rPr lang="en-US" dirty="0"/>
              <a:t>Goals…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5334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/>
          <a:stretch/>
        </p:blipFill>
        <p:spPr bwMode="auto">
          <a:xfrm>
            <a:off x="6934200" y="385985"/>
            <a:ext cx="1676400" cy="118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99206"/>
              </p:ext>
            </p:extLst>
          </p:nvPr>
        </p:nvGraphicFramePr>
        <p:xfrm>
          <a:off x="1295400" y="2590800"/>
          <a:ext cx="7162800" cy="3173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/>
                <a:gridCol w="3810000"/>
              </a:tblGrid>
              <a:tr h="1586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1828800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66"/>
                </a:solidFill>
              </a:rPr>
              <a:t>PRECISION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7241" y="389818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</a:rPr>
              <a:t>ACCURACY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371600" y="2283767"/>
            <a:ext cx="678180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-444585" y="4013596"/>
            <a:ext cx="297180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4373301"/>
            <a:ext cx="1295400" cy="1219200"/>
            <a:chOff x="7315200" y="5486400"/>
            <a:chExt cx="1295400" cy="1219200"/>
          </a:xfrm>
        </p:grpSpPr>
        <p:sp>
          <p:nvSpPr>
            <p:cNvPr id="15" name="Oval 14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286000" y="2761129"/>
            <a:ext cx="1295400" cy="1219200"/>
            <a:chOff x="7315200" y="5486400"/>
            <a:chExt cx="1295400" cy="1219200"/>
          </a:xfrm>
        </p:grpSpPr>
        <p:sp>
          <p:nvSpPr>
            <p:cNvPr id="19" name="Oval 18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67400" y="4373301"/>
            <a:ext cx="1295400" cy="1219200"/>
            <a:chOff x="7315200" y="5486400"/>
            <a:chExt cx="1295400" cy="1219200"/>
          </a:xfrm>
        </p:grpSpPr>
        <p:sp>
          <p:nvSpPr>
            <p:cNvPr id="24" name="Oval 23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867400" y="2743200"/>
            <a:ext cx="1295400" cy="1219200"/>
            <a:chOff x="7315200" y="5486400"/>
            <a:chExt cx="1295400" cy="1219200"/>
          </a:xfrm>
        </p:grpSpPr>
        <p:sp>
          <p:nvSpPr>
            <p:cNvPr id="29" name="Oval 28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sp>
        <p:nvSpPr>
          <p:cNvPr id="9" name="Oval 8"/>
          <p:cNvSpPr/>
          <p:nvPr/>
        </p:nvSpPr>
        <p:spPr bwMode="auto">
          <a:xfrm>
            <a:off x="2647950" y="3121958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76550" y="305024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181350" y="32564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710703" y="34850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067050" y="3529853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381250" y="5014277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35991" y="5014277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953871" y="4525701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14600" y="4525701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873188" y="5462513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400800" y="32945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522944" y="327660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452347" y="31802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400800" y="33707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506135" y="34088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962650" y="484843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016438" y="501875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963770" y="477223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067985" y="4830501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906620" y="4929112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57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74E1106-0884-4F66-BE9A-AE5050C1BE96}" type="slidenum">
              <a:rPr lang="en-US" smtClean="0">
                <a:latin typeface="Arial" charset="0"/>
              </a:rPr>
              <a:pPr eaLnBrk="1" hangingPunct="1"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1038" y="427038"/>
            <a:ext cx="7810500" cy="984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Improving Precision and Accuracy of Variables &amp; </a:t>
            </a:r>
            <a:r>
              <a:rPr lang="en-US" sz="4000">
                <a:sym typeface="Symbol" pitchFamily="18" charset="2"/>
              </a:rPr>
              <a:t>Reducing Bias</a:t>
            </a:r>
            <a:endParaRPr lang="en-US" sz="40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41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Standardized methods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Use or validate against       “gold standard”</a:t>
            </a:r>
          </a:p>
          <a:p>
            <a:pPr eaLnBrk="1" hangingPunct="1">
              <a:defRPr/>
            </a:pPr>
            <a:r>
              <a:rPr lang="en-US" b="1" dirty="0" smtClean="0"/>
              <a:t>Automated measure</a:t>
            </a:r>
          </a:p>
          <a:p>
            <a:pPr eaLnBrk="1" hangingPunct="1">
              <a:defRPr/>
            </a:pPr>
            <a:r>
              <a:rPr lang="en-US" b="1" dirty="0"/>
              <a:t>Multiple </a:t>
            </a:r>
            <a:r>
              <a:rPr lang="en-US" b="1" dirty="0" smtClean="0"/>
              <a:t>measurements</a:t>
            </a:r>
          </a:p>
          <a:p>
            <a:pPr eaLnBrk="1" hangingPunct="1">
              <a:defRPr/>
            </a:pPr>
            <a:r>
              <a:rPr lang="en-US" b="1" dirty="0" smtClean="0"/>
              <a:t>Less obtrusive </a:t>
            </a:r>
            <a:r>
              <a:rPr lang="en-US" b="1" dirty="0"/>
              <a:t>measures</a:t>
            </a:r>
          </a:p>
          <a:p>
            <a:pPr eaLnBrk="1" hangingPunct="1">
              <a:defRPr/>
            </a:pPr>
            <a:r>
              <a:rPr lang="en-US" b="1" dirty="0"/>
              <a:t>Blinding of outcome collection and adjudication</a:t>
            </a: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96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Pretest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Train &amp; evaluate staff</a:t>
            </a:r>
          </a:p>
          <a:p>
            <a:pPr eaLnBrk="1" hangingPunct="1">
              <a:defRPr/>
            </a:pPr>
            <a:r>
              <a:rPr lang="en-US" b="1" dirty="0"/>
              <a:t>Monitor quality</a:t>
            </a:r>
          </a:p>
          <a:p>
            <a:pPr eaLnBrk="1" hangingPunct="1">
              <a:defRPr/>
            </a:pPr>
            <a:r>
              <a:rPr lang="en-US" b="1" dirty="0"/>
              <a:t>Timely editing, coding &amp; correcting of </a:t>
            </a:r>
            <a:r>
              <a:rPr lang="en-US" b="1" dirty="0" smtClean="0"/>
              <a:t>forms</a:t>
            </a:r>
            <a:endParaRPr lang="en-US" b="1" dirty="0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096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  <p:bldP spid="10650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AE2B71-08D0-4B6E-B071-AD9AF57FE5D3}" type="slidenum">
              <a:rPr lang="en-US" smtClean="0">
                <a:latin typeface="Arial" charset="0"/>
              </a:rPr>
              <a:pPr eaLnBrk="1" hangingPunct="1"/>
              <a:t>28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400" dirty="0"/>
              <a:t>Applying These Principles to Answer My Research Question: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What is the association between use of </a:t>
            </a:r>
            <a:r>
              <a:rPr lang="en-US" dirty="0" smtClean="0">
                <a:solidFill>
                  <a:srgbClr val="FFFF00"/>
                </a:solidFill>
              </a:rPr>
              <a:t>warfarin </a:t>
            </a:r>
            <a:r>
              <a:rPr lang="en-US" dirty="0">
                <a:solidFill>
                  <a:srgbClr val="FFFF00"/>
                </a:solidFill>
              </a:rPr>
              <a:t>and the risk of </a:t>
            </a:r>
            <a:r>
              <a:rPr lang="en-US" dirty="0" smtClean="0">
                <a:solidFill>
                  <a:srgbClr val="FFFF00"/>
                </a:solidFill>
              </a:rPr>
              <a:t>stroke </a:t>
            </a:r>
            <a:r>
              <a:rPr lang="en-US" dirty="0">
                <a:solidFill>
                  <a:srgbClr val="FFFF00"/>
                </a:solidFill>
              </a:rPr>
              <a:t>&amp; bleeding in patients with atrial fibrillation treated in </a:t>
            </a:r>
            <a:r>
              <a:rPr lang="en-US" dirty="0" smtClean="0">
                <a:solidFill>
                  <a:srgbClr val="FFFF00"/>
                </a:solidFill>
              </a:rPr>
              <a:t>usual </a:t>
            </a:r>
            <a:r>
              <a:rPr lang="en-US" dirty="0" smtClean="0">
                <a:solidFill>
                  <a:srgbClr val="FFFF00"/>
                </a:solidFill>
              </a:rPr>
              <a:t>care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2057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3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92901EE-8D6D-4465-9CDB-FE227985C3AD}" type="slidenum">
              <a:rPr lang="en-US" smtClean="0">
                <a:latin typeface="Arial" charset="0"/>
              </a:rPr>
              <a:pPr eaLnBrk="1" hangingPunct="1"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28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2588"/>
            <a:ext cx="822960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ATRIA </a:t>
            </a:r>
            <a:r>
              <a:rPr lang="en-US" dirty="0" smtClean="0"/>
              <a:t>Study: Measurements</a:t>
            </a:r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43177" r="4011" b="28935"/>
          <a:stretch/>
        </p:blipFill>
        <p:spPr bwMode="auto">
          <a:xfrm>
            <a:off x="453513" y="1531374"/>
            <a:ext cx="8309487" cy="42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62000" y="44958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charset="0"/>
              </a:rPr>
              <a:t>Warfarin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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TE/Bleeds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62000" y="3651455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 charset="0"/>
              </a:rPr>
              <a:t>Adults with</a:t>
            </a:r>
          </a:p>
          <a:p>
            <a:pPr algn="ctr"/>
            <a:r>
              <a:rPr lang="en-US" sz="1600" b="1" dirty="0" smtClean="0">
                <a:latin typeface="Arial" charset="0"/>
              </a:rPr>
              <a:t>NVAF in U.S.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0" y="3276600"/>
            <a:ext cx="175260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Ambulatory adults with diagnosed NVAF in KPNC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486400" y="4514671"/>
            <a:ext cx="320040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-	Longitudinal warfarin use</a:t>
            </a:r>
          </a:p>
          <a:p>
            <a:pPr eaLnBrk="1" hangingPunct="1"/>
            <a:r>
              <a:rPr lang="en-US">
                <a:latin typeface="Arial" charset="0"/>
              </a:rPr>
              <a:t>-	Hospitalized ischemic stroke or other systemic embolism</a:t>
            </a:r>
          </a:p>
          <a:p>
            <a:pPr eaLnBrk="1" hangingPunct="1"/>
            <a:r>
              <a:rPr lang="en-US">
                <a:latin typeface="Arial" charset="0"/>
              </a:rPr>
              <a:t>-	Hospitalized bleeding event</a:t>
            </a:r>
          </a:p>
        </p:txBody>
      </p:sp>
    </p:spTree>
    <p:extLst>
      <p:ext uri="{BB962C8B-B14F-4D97-AF65-F5344CB8AC3E}">
        <p14:creationId xmlns:p14="http://schemas.microsoft.com/office/powerpoint/2010/main" val="1136575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 autoUpdateAnimBg="0"/>
      <p:bldP spid="122884" grpId="0" animBg="1" autoUpdateAnimBg="0"/>
      <p:bldP spid="9" grpId="0" animBg="1"/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F4C29EE-1D8B-4C69-AED0-8853A508705E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84582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Kaiser </a:t>
            </a:r>
            <a:r>
              <a:rPr lang="en-US" sz="3600" dirty="0" smtClean="0"/>
              <a:t>Permanente Division </a:t>
            </a:r>
            <a:r>
              <a:rPr lang="en-US" sz="3600" dirty="0"/>
              <a:t>of </a:t>
            </a:r>
            <a:r>
              <a:rPr lang="en-US" sz="3600" dirty="0" smtClean="0"/>
              <a:t>Research and Population Characteristics</a:t>
            </a:r>
            <a:endParaRPr lang="en-US" sz="2800" baseline="30000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839200" cy="4830763"/>
          </a:xfrm>
        </p:spPr>
        <p:txBody>
          <a:bodyPr/>
          <a:lstStyle/>
          <a:p>
            <a:pPr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800" b="1" dirty="0" smtClean="0"/>
              <a:t>Regional department focused </a:t>
            </a:r>
            <a:r>
              <a:rPr lang="en-US" sz="2800" b="1" dirty="0"/>
              <a:t>on </a:t>
            </a:r>
            <a:r>
              <a:rPr lang="en-US" sz="2800" b="1" dirty="0" smtClean="0"/>
              <a:t>epidemiology, health services, outcomes and clinical trial research</a:t>
            </a:r>
            <a:endParaRPr lang="en-US" sz="2800" b="1" dirty="0"/>
          </a:p>
          <a:p>
            <a:pPr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800" b="1" dirty="0"/>
              <a:t>Kaiser </a:t>
            </a:r>
            <a:r>
              <a:rPr lang="en-US" sz="2800" b="1" dirty="0" smtClean="0"/>
              <a:t>Permanente Northern </a:t>
            </a:r>
            <a:r>
              <a:rPr lang="en-US" sz="2800" b="1" dirty="0"/>
              <a:t>California population:</a:t>
            </a:r>
          </a:p>
          <a:p>
            <a:pPr lvl="1"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400" b="1" dirty="0"/>
              <a:t>&gt;</a:t>
            </a:r>
            <a:r>
              <a:rPr lang="en-US" sz="2400" b="1" dirty="0" smtClean="0"/>
              <a:t>3.73 </a:t>
            </a:r>
            <a:r>
              <a:rPr lang="en-US" sz="2400" b="1" dirty="0"/>
              <a:t>million members (&gt;</a:t>
            </a:r>
            <a:r>
              <a:rPr lang="en-US" sz="2400" b="1" dirty="0" smtClean="0"/>
              <a:t>2.3 </a:t>
            </a:r>
            <a:r>
              <a:rPr lang="en-US" sz="2400" b="1" dirty="0"/>
              <a:t>million adults); ~</a:t>
            </a:r>
            <a:r>
              <a:rPr lang="en-US" sz="2400" b="1" dirty="0" smtClean="0"/>
              <a:t>53% women</a:t>
            </a:r>
          </a:p>
          <a:p>
            <a:pPr lvl="1"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400" b="1" dirty="0" smtClean="0">
                <a:sym typeface="Symbol" pitchFamily="18" charset="2"/>
              </a:rPr>
              <a:t>Highly representative of Northern California adult pop</a:t>
            </a:r>
            <a:r>
              <a:rPr lang="en-US" sz="2400" b="1" dirty="0" smtClean="0">
                <a:sym typeface="Symbol" pitchFamily="18" charset="2"/>
              </a:rPr>
              <a:t>.</a:t>
            </a:r>
            <a:r>
              <a:rPr lang="en-US" sz="2400" b="1" baseline="30000" dirty="0" smtClean="0">
                <a:sym typeface="Symbol" pitchFamily="18" charset="2"/>
              </a:rPr>
              <a:t>*</a:t>
            </a:r>
            <a:r>
              <a:rPr lang="en-US" sz="2400" b="1" dirty="0">
                <a:solidFill>
                  <a:srgbClr val="FFFF00"/>
                </a:solidFill>
                <a:sym typeface="Symbol" pitchFamily="18" charset="2"/>
              </a:rPr>
              <a:t>		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685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Times" pitchFamily="18" charset="0"/>
              </a:rPr>
              <a:t>*</a:t>
            </a:r>
            <a:r>
              <a:rPr lang="en-US" sz="1200" dirty="0" smtClean="0">
                <a:latin typeface="Times" pitchFamily="18" charset="0"/>
              </a:rPr>
              <a:t>2011 Kaiser </a:t>
            </a:r>
            <a:r>
              <a:rPr lang="en-US" sz="1200" dirty="0">
                <a:latin typeface="Times" pitchFamily="18" charset="0"/>
              </a:rPr>
              <a:t>Permanente Members Health </a:t>
            </a:r>
            <a:r>
              <a:rPr lang="en-US" sz="1200" dirty="0" smtClean="0">
                <a:latin typeface="Times" pitchFamily="18" charset="0"/>
              </a:rPr>
              <a:t>Survey</a:t>
            </a:r>
            <a:endParaRPr lang="en-US" sz="1200" dirty="0">
              <a:latin typeface="Times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52400" y="1295400"/>
            <a:ext cx="883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6" descr="D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781050" cy="685800"/>
          </a:xfrm>
        </p:spPr>
      </p:pic>
      <p:graphicFrame>
        <p:nvGraphicFramePr>
          <p:cNvPr id="24986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73199"/>
              </p:ext>
            </p:extLst>
          </p:nvPr>
        </p:nvGraphicFramePr>
        <p:xfrm>
          <a:off x="304800" y="3705225"/>
          <a:ext cx="8458199" cy="2466975"/>
        </p:xfrm>
        <a:graphic>
          <a:graphicData uri="http://schemas.openxmlformats.org/drawingml/2006/table">
            <a:tbl>
              <a:tblPr/>
              <a:tblGrid>
                <a:gridCol w="3581399"/>
                <a:gridCol w="1219200"/>
                <a:gridCol w="3657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Race/Ethnicity for Age 25-79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yr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KPNC,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Northern California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(non-KP),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Hispanic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Asian/Pacific Islander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Black/African American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Non-Hispanic White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80E5A40-731D-4AD1-AFCC-E6D538B04BA6}" type="slidenum">
              <a:rPr lang="en-US" smtClean="0">
                <a:latin typeface="Arial" charset="0"/>
              </a:rPr>
              <a:pPr eaLnBrk="1" hangingPunct="1"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28600" y="37338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Predictor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562600" y="3733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Outcome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2971800" y="3886200"/>
            <a:ext cx="2590800" cy="381000"/>
          </a:xfrm>
          <a:custGeom>
            <a:avLst/>
            <a:gdLst>
              <a:gd name="T0" fmla="*/ 2111742 w 21600"/>
              <a:gd name="T1" fmla="*/ 0 h 21600"/>
              <a:gd name="T2" fmla="*/ 0 w 21600"/>
              <a:gd name="T3" fmla="*/ 190500 h 21600"/>
              <a:gd name="T4" fmla="*/ 2111742 w 21600"/>
              <a:gd name="T5" fmla="*/ 381000 h 21600"/>
              <a:gd name="T6" fmla="*/ 25908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680 h 21600"/>
              <a:gd name="T14" fmla="*/ 19337 w 21600"/>
              <a:gd name="T15" fmla="*/ 169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06" y="0"/>
                </a:moveTo>
                <a:lnTo>
                  <a:pt x="17606" y="4680"/>
                </a:lnTo>
                <a:lnTo>
                  <a:pt x="3375" y="4680"/>
                </a:lnTo>
                <a:lnTo>
                  <a:pt x="3375" y="16920"/>
                </a:lnTo>
                <a:lnTo>
                  <a:pt x="17606" y="16920"/>
                </a:lnTo>
                <a:lnTo>
                  <a:pt x="176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80"/>
                </a:moveTo>
                <a:lnTo>
                  <a:pt x="1350" y="16920"/>
                </a:lnTo>
                <a:lnTo>
                  <a:pt x="2700" y="16920"/>
                </a:lnTo>
                <a:lnTo>
                  <a:pt x="2700" y="4680"/>
                </a:lnTo>
                <a:close/>
              </a:path>
              <a:path w="21600" h="21600">
                <a:moveTo>
                  <a:pt x="0" y="4680"/>
                </a:moveTo>
                <a:lnTo>
                  <a:pt x="0" y="16920"/>
                </a:lnTo>
                <a:lnTo>
                  <a:pt x="675" y="16920"/>
                </a:lnTo>
                <a:lnTo>
                  <a:pt x="675" y="468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1219200" y="2133600"/>
            <a:ext cx="5418138" cy="1322388"/>
            <a:chOff x="1104" y="1200"/>
            <a:chExt cx="3413" cy="833"/>
          </a:xfrm>
        </p:grpSpPr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1680" y="1200"/>
              <a:ext cx="22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Confounding Variables</a:t>
              </a:r>
            </a:p>
          </p:txBody>
        </p:sp>
        <p:sp>
          <p:nvSpPr>
            <p:cNvPr id="109575" name="AutoShape 7"/>
            <p:cNvSpPr>
              <a:spLocks noChangeArrowheads="1"/>
            </p:cNvSpPr>
            <p:nvPr/>
          </p:nvSpPr>
          <p:spPr bwMode="auto">
            <a:xfrm rot="-1777899">
              <a:off x="1104" y="1824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267" name="AutoShape 8"/>
            <p:cNvSpPr>
              <a:spLocks noChangeArrowheads="1"/>
            </p:cNvSpPr>
            <p:nvPr/>
          </p:nvSpPr>
          <p:spPr bwMode="auto">
            <a:xfrm rot="2232799">
              <a:off x="3657" y="1793"/>
              <a:ext cx="860" cy="240"/>
            </a:xfrm>
            <a:custGeom>
              <a:avLst/>
              <a:gdLst>
                <a:gd name="T0" fmla="*/ 645 w 21600"/>
                <a:gd name="T1" fmla="*/ 0 h 21600"/>
                <a:gd name="T2" fmla="*/ 0 w 21600"/>
                <a:gd name="T3" fmla="*/ 120 h 21600"/>
                <a:gd name="T4" fmla="*/ 645 w 21600"/>
                <a:gd name="T5" fmla="*/ 240 h 21600"/>
                <a:gd name="T6" fmla="*/ 860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400 h 21600"/>
                <a:gd name="T14" fmla="*/ 1888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54" name="Group 9"/>
          <p:cNvGrpSpPr>
            <a:grpSpLocks/>
          </p:cNvGrpSpPr>
          <p:nvPr/>
        </p:nvGrpSpPr>
        <p:grpSpPr bwMode="auto">
          <a:xfrm>
            <a:off x="1981200" y="4572000"/>
            <a:ext cx="3886200" cy="1219200"/>
            <a:chOff x="1584" y="2640"/>
            <a:chExt cx="2448" cy="768"/>
          </a:xfrm>
        </p:grpSpPr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1584" y="3043"/>
              <a:ext cx="24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Effect Modifiers</a:t>
              </a:r>
            </a:p>
          </p:txBody>
        </p:sp>
        <p:sp>
          <p:nvSpPr>
            <p:cNvPr id="53264" name="AutoShape 11"/>
            <p:cNvSpPr>
              <a:spLocks noChangeArrowheads="1"/>
            </p:cNvSpPr>
            <p:nvPr/>
          </p:nvSpPr>
          <p:spPr bwMode="auto">
            <a:xfrm>
              <a:off x="2688" y="2640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9580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Planning ATRIA Measurements</a:t>
            </a:r>
          </a:p>
        </p:txBody>
      </p:sp>
      <p:sp>
        <p:nvSpPr>
          <p:cNvPr id="53256" name="Line 13"/>
          <p:cNvSpPr>
            <a:spLocks noChangeShapeType="1"/>
          </p:cNvSpPr>
          <p:nvPr/>
        </p:nvSpPr>
        <p:spPr bwMode="auto">
          <a:xfrm>
            <a:off x="533400" y="15240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4" name="AutoShape 16"/>
          <p:cNvSpPr>
            <a:spLocks/>
          </p:cNvSpPr>
          <p:nvPr/>
        </p:nvSpPr>
        <p:spPr bwMode="auto">
          <a:xfrm>
            <a:off x="5715000" y="1752600"/>
            <a:ext cx="3276600" cy="1066800"/>
          </a:xfrm>
          <a:prstGeom prst="accentBorderCallout1">
            <a:avLst>
              <a:gd name="adj1" fmla="val 10713"/>
              <a:gd name="adj2" fmla="val -2324"/>
              <a:gd name="adj3" fmla="val 53722"/>
              <a:gd name="adj4" fmla="val -1022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latin typeface="Arial" charset="0"/>
              </a:rPr>
              <a:t>-</a:t>
            </a:r>
            <a:r>
              <a:rPr lang="en-US" sz="2000" dirty="0" smtClean="0">
                <a:latin typeface="Arial" charset="0"/>
              </a:rPr>
              <a:t>Demographics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-Stroke risk factors</a:t>
            </a:r>
          </a:p>
          <a:p>
            <a:r>
              <a:rPr lang="en-US" sz="2000" dirty="0">
                <a:latin typeface="Arial" charset="0"/>
              </a:rPr>
              <a:t>-Warfarin contraindications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3581400" y="5653088"/>
            <a:ext cx="620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(?)</a:t>
            </a:r>
          </a:p>
        </p:txBody>
      </p:sp>
      <p:pic>
        <p:nvPicPr>
          <p:cNvPr id="109586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343400"/>
            <a:ext cx="1371600" cy="1028700"/>
          </a:xfrm>
        </p:spPr>
      </p:pic>
      <p:grpSp>
        <p:nvGrpSpPr>
          <p:cNvPr id="109594" name="Group 26"/>
          <p:cNvGrpSpPr>
            <a:grpSpLocks/>
          </p:cNvGrpSpPr>
          <p:nvPr/>
        </p:nvGrpSpPr>
        <p:grpSpPr bwMode="auto">
          <a:xfrm>
            <a:off x="5715000" y="4343400"/>
            <a:ext cx="2209800" cy="1066800"/>
            <a:chOff x="3600" y="2688"/>
            <a:chExt cx="1392" cy="646"/>
          </a:xfrm>
        </p:grpSpPr>
        <p:pic>
          <p:nvPicPr>
            <p:cNvPr id="5326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72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8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4" grpId="0" animBg="1" autoUpdateAnimBg="0"/>
      <p:bldP spid="1095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46E1139-CC01-4C5C-8CE5-69AB88D18778}" type="slidenum">
              <a:rPr lang="en-US" smtClean="0">
                <a:latin typeface="Arial" charset="0"/>
              </a:rPr>
              <a:pPr eaLnBrk="1" hangingPunct="1"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0263" y="274638"/>
            <a:ext cx="7513637" cy="72231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Exposure Example: Warfarin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Warfarin </a:t>
            </a:r>
            <a:r>
              <a:rPr lang="en-US" b="1" dirty="0" smtClean="0"/>
              <a:t>use</a:t>
            </a:r>
            <a:endParaRPr lang="en-US" b="1" dirty="0"/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Baseline:</a:t>
            </a:r>
            <a:r>
              <a:rPr lang="en-US" b="1" dirty="0" smtClean="0">
                <a:solidFill>
                  <a:srgbClr val="FFFF00"/>
                </a:solidFill>
              </a:rPr>
              <a:t> Within </a:t>
            </a:r>
            <a:r>
              <a:rPr lang="en-US" b="1" dirty="0">
                <a:solidFill>
                  <a:srgbClr val="FFFF00"/>
                </a:solidFill>
              </a:rPr>
              <a:t>3 </a:t>
            </a:r>
            <a:r>
              <a:rPr lang="en-US" b="1" dirty="0" err="1" smtClean="0">
                <a:solidFill>
                  <a:srgbClr val="FFFF00"/>
                </a:solidFill>
              </a:rPr>
              <a:t>mos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before index </a:t>
            </a:r>
            <a:r>
              <a:rPr lang="en-US" b="1" dirty="0">
                <a:solidFill>
                  <a:srgbClr val="FFFF00"/>
                </a:solidFill>
              </a:rPr>
              <a:t>AF dx date:</a:t>
            </a:r>
          </a:p>
          <a:p>
            <a:pPr lvl="2" eaLnBrk="1" hangingPunct="1">
              <a:defRPr/>
            </a:pPr>
            <a:r>
              <a:rPr lang="en-US" b="1" dirty="0">
                <a:sym typeface="Symbol" pitchFamily="18" charset="2"/>
              </a:rPr>
              <a:t>1 filled </a:t>
            </a:r>
            <a:r>
              <a:rPr lang="en-US" b="1" dirty="0" smtClean="0">
                <a:sym typeface="Symbol" pitchFamily="18" charset="2"/>
              </a:rPr>
              <a:t>warfarin prescription </a:t>
            </a:r>
            <a:r>
              <a:rPr lang="en-US" b="1" dirty="0">
                <a:sym typeface="Symbol" pitchFamily="18" charset="2"/>
              </a:rPr>
              <a:t>in pharmacy database</a:t>
            </a:r>
          </a:p>
          <a:p>
            <a:pPr lvl="2" eaLnBrk="1" hangingPunct="1">
              <a:defRPr/>
            </a:pPr>
            <a:r>
              <a:rPr lang="en-US" b="1" dirty="0">
                <a:sym typeface="Symbol" pitchFamily="18" charset="2"/>
              </a:rPr>
              <a:t>“Coumadin therapy” </a:t>
            </a:r>
            <a:r>
              <a:rPr lang="en-US" b="1" dirty="0" smtClean="0">
                <a:sym typeface="Symbol" pitchFamily="18" charset="2"/>
              </a:rPr>
              <a:t>diagnosis (ICD-9 code V58.61</a:t>
            </a:r>
            <a:r>
              <a:rPr lang="en-US" b="1" dirty="0">
                <a:sym typeface="Symbol" pitchFamily="18" charset="2"/>
              </a:rPr>
              <a:t>)</a:t>
            </a:r>
          </a:p>
          <a:p>
            <a:pPr lvl="2" eaLnBrk="1" hangingPunct="1">
              <a:defRPr/>
            </a:pPr>
            <a:r>
              <a:rPr lang="en-US" b="1" dirty="0">
                <a:sym typeface="Symbol" pitchFamily="18" charset="2"/>
              </a:rPr>
              <a:t>&gt;1 outpatient INR measurement in lab database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  <a:sym typeface="Symbol" pitchFamily="18" charset="2"/>
              </a:rPr>
              <a:t>Longitudinal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: Time-dependent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exposure based on warfarin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prescriptions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 INR tests</a:t>
            </a:r>
          </a:p>
          <a:p>
            <a:pPr eaLnBrk="1" hangingPunct="1">
              <a:defRPr/>
            </a:pPr>
            <a:r>
              <a:rPr lang="en-US" b="1" dirty="0"/>
              <a:t>Validation </a:t>
            </a:r>
            <a:r>
              <a:rPr lang="en-US" b="1" dirty="0" smtClean="0"/>
              <a:t>study</a:t>
            </a:r>
            <a:endParaRPr lang="en-US" b="1" dirty="0"/>
          </a:p>
          <a:p>
            <a:pPr lvl="1" eaLnBrk="1" hangingPunct="1">
              <a:spcBef>
                <a:spcPct val="5000"/>
              </a:spcBef>
              <a:defRPr/>
            </a:pPr>
            <a:r>
              <a:rPr lang="en-US" b="1" dirty="0">
                <a:solidFill>
                  <a:srgbClr val="FFFF00"/>
                </a:solidFill>
              </a:rPr>
              <a:t>Chart review of random sample of “users” &amp; “non-users”: 96% raw agreement (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=0.92)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AFAFC8B-F6B1-40B8-A0F6-8638F9ACDFD1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Outcome Example: Ischemic Stroke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Identification</a:t>
            </a:r>
            <a:r>
              <a:rPr lang="en-US" b="1" dirty="0" smtClean="0"/>
              <a:t>: Health plan database search</a:t>
            </a:r>
            <a:endParaRPr lang="en-US" b="1" dirty="0"/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Primary discharge ICD-9 codes for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ischemic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stroke (e.g., 433.x, 434.x, 436.0) found in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hospitalization and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billing claims databases</a:t>
            </a:r>
          </a:p>
          <a:p>
            <a:pPr eaLnBrk="1" hangingPunct="1">
              <a:defRPr/>
            </a:pPr>
            <a:r>
              <a:rPr lang="en-US" b="1" u="sng" dirty="0" smtClean="0">
                <a:sym typeface="Symbol" pitchFamily="18" charset="2"/>
              </a:rPr>
              <a:t>Validation:</a:t>
            </a:r>
            <a:r>
              <a:rPr lang="en-US" b="1" dirty="0">
                <a:sym typeface="Symbol" pitchFamily="18" charset="2"/>
              </a:rPr>
              <a:t> M</a:t>
            </a:r>
            <a:r>
              <a:rPr lang="en-US" b="1" dirty="0" smtClean="0">
                <a:sym typeface="Symbol" pitchFamily="18" charset="2"/>
              </a:rPr>
              <a:t>edical records review</a:t>
            </a:r>
            <a:endParaRPr lang="en-US" b="1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Obtain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KP and non-KP hospital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records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3-physician review (+/- Neurology consultant)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Unable to blind warfarin status at time of event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“Valid stroke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”—acute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neurological deficit lasting &gt;24 hours not due to other etiology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D1188BC-2584-48C8-B90B-A815D1C75395}" type="slidenum">
              <a:rPr lang="en-US" smtClean="0">
                <a:latin typeface="Arial" charset="0"/>
              </a:rPr>
              <a:pPr eaLnBrk="1" hangingPunct="1"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Did We Find?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In 13,559 adults with atrial fibrillation, longitudinal use of warfarin therapy was associated with…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49% adjusted decrease </a:t>
            </a:r>
            <a:r>
              <a:rPr lang="en-US" sz="2400" dirty="0" smtClean="0">
                <a:solidFill>
                  <a:srgbClr val="FFFF00"/>
                </a:solidFill>
              </a:rPr>
              <a:t>in relative </a:t>
            </a:r>
            <a:r>
              <a:rPr lang="en-US" sz="2400" dirty="0">
                <a:solidFill>
                  <a:srgbClr val="FFFF00"/>
                </a:solidFill>
              </a:rPr>
              <a:t>risk of ischemic </a:t>
            </a:r>
            <a:r>
              <a:rPr lang="en-US" sz="2400" dirty="0" smtClean="0">
                <a:solidFill>
                  <a:srgbClr val="FFFF00"/>
                </a:solidFill>
              </a:rPr>
              <a:t>stroke (crude rates: 1.11 vs. 1.88 per 100 person-years)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1.96-fold adjusted </a:t>
            </a:r>
            <a:r>
              <a:rPr lang="en-US" sz="2400" dirty="0">
                <a:solidFill>
                  <a:srgbClr val="FFFF00"/>
                </a:solidFill>
              </a:rPr>
              <a:t>increased </a:t>
            </a:r>
            <a:r>
              <a:rPr lang="en-US" sz="2400" dirty="0" smtClean="0">
                <a:solidFill>
                  <a:srgbClr val="FFFF00"/>
                </a:solidFill>
              </a:rPr>
              <a:t>relative risk </a:t>
            </a:r>
            <a:r>
              <a:rPr lang="en-US" sz="2400" dirty="0">
                <a:solidFill>
                  <a:srgbClr val="FFFF00"/>
                </a:solidFill>
              </a:rPr>
              <a:t>of intracranial hemorrhage </a:t>
            </a:r>
            <a:r>
              <a:rPr lang="en-US" sz="2400" dirty="0" smtClean="0">
                <a:solidFill>
                  <a:srgbClr val="FFFF00"/>
                </a:solidFill>
              </a:rPr>
              <a:t>(crude rates: 0.51 </a:t>
            </a:r>
            <a:r>
              <a:rPr lang="en-US" sz="2400" dirty="0">
                <a:solidFill>
                  <a:srgbClr val="FFFF00"/>
                </a:solidFill>
              </a:rPr>
              <a:t>vs. 0.33 per 100 person-years)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Net benefit of warfarin greatest among patients at the highest risk for ischemic stroke</a:t>
            </a:r>
          </a:p>
          <a:p>
            <a:pPr eaLnBrk="1" hangingPunct="1">
              <a:defRPr/>
            </a:pPr>
            <a:r>
              <a:rPr lang="en-US" sz="2800" dirty="0"/>
              <a:t>RCT results of the efficacy and safety of warfarin for atrial fibrillation </a:t>
            </a:r>
            <a:r>
              <a:rPr lang="en-US" sz="2800" dirty="0" smtClean="0"/>
              <a:t>translated </a:t>
            </a:r>
            <a:r>
              <a:rPr lang="en-US" sz="2800" dirty="0"/>
              <a:t>well into certain settings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7200" y="6124575"/>
            <a:ext cx="830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Go AS, </a:t>
            </a:r>
            <a:r>
              <a:rPr lang="en-US" sz="1600" dirty="0" err="1"/>
              <a:t>Hylek</a:t>
            </a:r>
            <a:r>
              <a:rPr lang="en-US" sz="1600" dirty="0"/>
              <a:t> EM, Chang Y, et al. Anticoagulation therapy for stroke prevention in atrial fibrillation: how well do randomized trials translate into clinical practice? </a:t>
            </a:r>
            <a:r>
              <a:rPr lang="en-US" sz="1600" i="1" dirty="0"/>
              <a:t>JAMA</a:t>
            </a:r>
            <a:r>
              <a:rPr lang="en-US" sz="1600" dirty="0"/>
              <a:t> 2003; 290:2685-92.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533400" y="1554163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/>
          <a:stretch>
            <a:fillRect/>
          </a:stretch>
        </p:blipFill>
        <p:spPr bwMode="auto">
          <a:xfrm>
            <a:off x="914400" y="514350"/>
            <a:ext cx="1143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Interested in Collaborating with </a:t>
            </a:r>
            <a:br>
              <a:rPr lang="en-US" sz="4000" dirty="0" smtClean="0"/>
            </a:br>
            <a:r>
              <a:rPr lang="en-US" sz="4000" dirty="0" smtClean="0"/>
              <a:t>Kaiser Permanente Northern California?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66"/>
                </a:solidFill>
              </a:rPr>
              <a:t>KP Research Collaboration Web Portal: </a:t>
            </a:r>
            <a:r>
              <a:rPr lang="en-US" b="1" dirty="0" smtClean="0">
                <a:solidFill>
                  <a:srgbClr val="FFFF66"/>
                </a:solidFill>
              </a:rPr>
              <a:t>www.rcwp.kaiser.org 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CF9135-DF25-4CA6-9A36-FBFBEBA3B97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" y="1219200"/>
            <a:ext cx="830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7567" r="7085" b="53830"/>
          <a:stretch/>
        </p:blipFill>
        <p:spPr bwMode="auto">
          <a:xfrm>
            <a:off x="914400" y="2362200"/>
            <a:ext cx="723545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791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076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62E42F3-A318-48E0-A6C1-8D26EF36256B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458200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Kaiser </a:t>
            </a:r>
            <a:r>
              <a:rPr lang="en-US" sz="3600" dirty="0" smtClean="0"/>
              <a:t>Permanente Electronic Databases</a:t>
            </a:r>
            <a:endParaRPr lang="en-US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1550"/>
            <a:ext cx="86106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Regionwide electronic health record based </a:t>
            </a:r>
            <a:r>
              <a:rPr lang="en-US" sz="2700" b="1" dirty="0"/>
              <a:t>on </a:t>
            </a:r>
            <a:r>
              <a:rPr lang="en-US" sz="2700" b="1" dirty="0" err="1"/>
              <a:t>EpiCare</a:t>
            </a:r>
            <a:endParaRPr lang="en-US" sz="2700" b="1" dirty="0"/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Unique lifetime medical record number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err="1" smtClean="0"/>
              <a:t>Sociodemographics</a:t>
            </a:r>
            <a:r>
              <a:rPr lang="en-US" sz="2700" b="1" dirty="0" smtClean="0"/>
              <a:t>, enrollment, insurance status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Physician, clinic and medical center characteristics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Inpatient diagnoses/procedures</a:t>
            </a:r>
            <a:endParaRPr lang="en-US" sz="27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Ambulatory (outpatient, ED) diagnoses/procedures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Vital signs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Inpatient and outpatient drug dispensing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Inpatient and outpatient laboratory tests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Pathology findings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Selected ECG and imaging findings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Examples of Kaiser Permanente disease registries: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CKD/ESRD/AKI, Heart Failure, CHD, Atrial Fibrillation, Diabetes, GDM, Cancer, HIV/AIDS, Viral Hepatitis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700" b="1" dirty="0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3400" y="89535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gnetic Disk 11"/>
          <p:cNvSpPr/>
          <p:nvPr/>
        </p:nvSpPr>
        <p:spPr bwMode="auto">
          <a:xfrm>
            <a:off x="3186113" y="1728788"/>
            <a:ext cx="2981325" cy="475456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38125"/>
            <a:ext cx="8816975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Transforming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M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assive Health Data into Usable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I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nformation</a:t>
            </a:r>
            <a:r>
              <a:rPr lang="en-US" sz="2400" dirty="0" smtClean="0">
                <a:latin typeface="Arial" panose="020B0604020202020204" pitchFamily="34" charset="0"/>
                <a:ea typeface="+mj-ea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+mj-ea"/>
              </a:rPr>
            </a:br>
            <a:r>
              <a:rPr lang="en-US" sz="1800" i="1" dirty="0" smtClean="0">
                <a:latin typeface="Arial" panose="020B0604020202020204" pitchFamily="34" charset="0"/>
              </a:rPr>
              <a:t>Sources: KP HealthConnect, Legacy </a:t>
            </a:r>
            <a:r>
              <a:rPr lang="en-US" sz="1800" i="1" dirty="0">
                <a:latin typeface="Arial" panose="020B0604020202020204" pitchFamily="34" charset="0"/>
              </a:rPr>
              <a:t>A</a:t>
            </a:r>
            <a:r>
              <a:rPr lang="en-US" sz="1800" i="1" dirty="0" smtClean="0">
                <a:latin typeface="Arial" panose="020B0604020202020204" pitchFamily="34" charset="0"/>
              </a:rPr>
              <a:t>pplications, External Data Sources</a:t>
            </a:r>
            <a:endParaRPr lang="en-US" sz="1800" i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 algn="l">
              <a:defRPr/>
            </a:pPr>
            <a:fld id="{DCECF42A-AF73-45E5-A3FC-6264E0F793CE}" type="slidenum">
              <a:rPr lang="en-US">
                <a:solidFill>
                  <a:srgbClr val="AAB198"/>
                </a:solidFill>
              </a:rPr>
              <a:pPr algn="l">
                <a:defRPr/>
              </a:pPr>
              <a:t>5</a:t>
            </a:fld>
            <a:endParaRPr lang="en-US" dirty="0">
              <a:solidFill>
                <a:srgbClr val="AAB198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51213" y="22701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Utilization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92150" y="5870575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54"/>
          <p:cNvSpPr txBox="1">
            <a:spLocks noChangeArrowheads="1"/>
          </p:cNvSpPr>
          <p:nvPr/>
        </p:nvSpPr>
        <p:spPr bwMode="auto">
          <a:xfrm>
            <a:off x="3411538" y="10779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Research Database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338263"/>
            <a:ext cx="3305175" cy="338137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charset="0"/>
                <a:ea typeface="ＭＳ Ｐゴシック" pitchFamily="16" charset="-128"/>
              </a:rPr>
              <a:t>Data Span: 1960 – Current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800" y="1679575"/>
            <a:ext cx="1828800" cy="36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REG+ (legacy ED &amp; Clinic encounters)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265613" y="22701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Diagnosis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80013" y="22701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Procedures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51213" y="26209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Pharmacy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265613" y="26209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Lab Results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80013" y="26209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Lab Notes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351213" y="29559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265613" y="29559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</a:rPr>
              <a:t>Demo-graphics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180013" y="29559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ECG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351213" y="33067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Providers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265613" y="33067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</a:rPr>
              <a:t>Rehab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180013" y="33067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Vitals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351213" y="36417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351213" y="46783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SSA Death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180013" y="3644900"/>
            <a:ext cx="822325" cy="271463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CA Death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351213" y="39925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Cancer</a:t>
            </a:r>
            <a:r>
              <a:rPr lang="en-US" sz="1100" b="1" dirty="0" smtClean="0">
                <a:solidFill>
                  <a:srgbClr val="000000"/>
                </a:solidFill>
              </a:rPr>
              <a:t>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</a:rPr>
              <a:t>SEER</a:t>
            </a:r>
            <a:endParaRPr lang="en-US" sz="1100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265613" y="39925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Cause of death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180013" y="39925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defRPr/>
            </a:pPr>
            <a:r>
              <a:rPr lang="en-US" sz="1100" b="1" dirty="0">
                <a:solidFill>
                  <a:srgbClr val="000000"/>
                </a:solidFill>
              </a:rPr>
              <a:t>Census 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351213" y="43275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Diabetes</a:t>
            </a:r>
          </a:p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Mellitus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265613" y="43275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IP Clinical Warehouse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180013" y="43275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Kidney</a:t>
            </a:r>
          </a:p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Disease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85800" y="2214563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OSCR (legacy ED &amp; Clinic DX &amp; PX)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85800" y="2708275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AOMS (Non-KP Plan and Referral utilization)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85800" y="3230563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CATS (Emergency Claims)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85800" y="3733800"/>
            <a:ext cx="1828800" cy="36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eConsult (Referrals)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85800" y="4235450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Legacy ADT (legacy hospital)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85800" y="4705350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KITS (Immunization)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85800" y="5197475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LURS (Labs)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858000" y="4019550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CPM (Facilities)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60400" y="5667375"/>
            <a:ext cx="1828800" cy="36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PATDEM (Patients Demographics)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76275" y="6148388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TRRS (Radiology)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877050" y="1081088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FRSS (Providers)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877050" y="1531938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PARRS (KP Appointments)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872288" y="2033588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CAMMOLOT/COPS (Legacy Chemo)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888163" y="2522538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TraceMaster (ECG’s)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881813" y="3005138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CoPath (Pathology)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873875" y="3509963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KP.Org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85800" y="1179513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KP </a:t>
            </a:r>
            <a:r>
              <a:rPr lang="en-US" sz="1200" b="1" dirty="0" err="1">
                <a:solidFill>
                  <a:srgbClr val="000000"/>
                </a:solidFill>
                <a:cs typeface="Tahoma" pitchFamily="34" charset="0"/>
              </a:rPr>
              <a:t>HealthConnect</a:t>
            </a: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 (Clarity)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265613" y="36417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marL="36513" lvl="3" fontAlgn="auto"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Mortality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265613" y="46783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Cancer Registry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180013" y="46783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36513" lvl="3" fontAlgn="auto"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RPGEH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880225" y="4511675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Ad-hoc SAS Data Sets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487738" y="5562600"/>
            <a:ext cx="2378075" cy="2746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513" lvl="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CESR Virtual Data Warehouse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489325" y="5897563"/>
            <a:ext cx="2378075" cy="2746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2" indent="-420687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</a:rPr>
              <a:t>Mini-Sentinel </a:t>
            </a: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Common Data Model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6992938" y="5105400"/>
            <a:ext cx="1465262" cy="12255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VDW Query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</a:rPr>
              <a:t>Teradata 14</a:t>
            </a:r>
          </a:p>
        </p:txBody>
      </p:sp>
      <p:sp>
        <p:nvSpPr>
          <p:cNvPr id="45110" name="TextBox 7"/>
          <p:cNvSpPr txBox="1">
            <a:spLocks noChangeArrowheads="1"/>
          </p:cNvSpPr>
          <p:nvPr/>
        </p:nvSpPr>
        <p:spPr bwMode="auto">
          <a:xfrm>
            <a:off x="7018338" y="510540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Web Application</a:t>
            </a:r>
          </a:p>
        </p:txBody>
      </p:sp>
      <p:sp>
        <p:nvSpPr>
          <p:cNvPr id="45111" name="TextBox 54"/>
          <p:cNvSpPr txBox="1">
            <a:spLocks noChangeArrowheads="1"/>
          </p:cNvSpPr>
          <p:nvPr/>
        </p:nvSpPr>
        <p:spPr bwMode="auto">
          <a:xfrm>
            <a:off x="3411538" y="17526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latin typeface="Arial" charset="0"/>
              </a:rPr>
              <a:t>Oracle 11G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latin typeface="Arial" charset="0"/>
              </a:rPr>
              <a:t>14TB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651125" y="3187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17" name="Right Arrow 116"/>
          <p:cNvSpPr/>
          <p:nvPr/>
        </p:nvSpPr>
        <p:spPr bwMode="auto">
          <a:xfrm>
            <a:off x="2651125" y="4330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0" name="Right Arrow 119"/>
          <p:cNvSpPr/>
          <p:nvPr/>
        </p:nvSpPr>
        <p:spPr bwMode="auto">
          <a:xfrm>
            <a:off x="2651125" y="55499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1" name="Right Arrow 120"/>
          <p:cNvSpPr/>
          <p:nvPr/>
        </p:nvSpPr>
        <p:spPr bwMode="auto">
          <a:xfrm>
            <a:off x="2651125" y="19812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4" name="Right Arrow 123"/>
          <p:cNvSpPr/>
          <p:nvPr/>
        </p:nvSpPr>
        <p:spPr bwMode="auto">
          <a:xfrm flipH="1">
            <a:off x="6324600" y="3187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8" name="Right Arrow 127"/>
          <p:cNvSpPr/>
          <p:nvPr/>
        </p:nvSpPr>
        <p:spPr bwMode="auto">
          <a:xfrm flipH="1">
            <a:off x="6324600" y="4330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30" name="Right Arrow 129"/>
          <p:cNvSpPr/>
          <p:nvPr/>
        </p:nvSpPr>
        <p:spPr bwMode="auto">
          <a:xfrm rot="11519991" flipH="1">
            <a:off x="5735638" y="5227638"/>
            <a:ext cx="1201737" cy="31591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9" name="Right Arrow 128"/>
          <p:cNvSpPr/>
          <p:nvPr/>
        </p:nvSpPr>
        <p:spPr bwMode="auto">
          <a:xfrm flipH="1">
            <a:off x="6324600" y="19812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487738" y="5045075"/>
            <a:ext cx="2378075" cy="457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513" lvl="3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Virtual Data Warehouse (VDW)</a:t>
            </a:r>
          </a:p>
        </p:txBody>
      </p:sp>
    </p:spTree>
    <p:extLst>
      <p:ext uri="{BB962C8B-B14F-4D97-AF65-F5344CB8AC3E}">
        <p14:creationId xmlns:p14="http://schemas.microsoft.com/office/powerpoint/2010/main" val="11560711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ECFF044-53CC-41EB-BC57-DA0FBBAE7831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After deciding a great research question, figuring out </a:t>
            </a:r>
            <a:r>
              <a:rPr lang="en-US" u="sng" dirty="0" smtClean="0"/>
              <a:t>WHOM</a:t>
            </a:r>
            <a:r>
              <a:rPr lang="en-US" dirty="0" smtClean="0"/>
              <a:t> </a:t>
            </a:r>
            <a:r>
              <a:rPr lang="en-US" dirty="0"/>
              <a:t>you want to study and </a:t>
            </a:r>
            <a:r>
              <a:rPr lang="en-US" u="sng" dirty="0"/>
              <a:t>WHAT</a:t>
            </a:r>
            <a:r>
              <a:rPr lang="en-US" dirty="0"/>
              <a:t> you want to </a:t>
            </a:r>
            <a:r>
              <a:rPr lang="en-US" dirty="0" smtClean="0"/>
              <a:t>measure on them</a:t>
            </a:r>
            <a:endParaRPr lang="en-US" dirty="0"/>
          </a:p>
        </p:txBody>
      </p:sp>
      <p:sp>
        <p:nvSpPr>
          <p:cNvPr id="2140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Subjects and Variables: The Nuts and Bolts of the Research Question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33400" y="1600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4C72870-3FFB-4B26-AE55-BFE2BFC6DC42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274638"/>
            <a:ext cx="7994650" cy="10747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Selecting Your Subjects…</a:t>
            </a:r>
          </a:p>
        </p:txBody>
      </p:sp>
      <p:sp>
        <p:nvSpPr>
          <p:cNvPr id="26627" name="Line 9"/>
          <p:cNvSpPr>
            <a:spLocks noChangeShapeType="1"/>
          </p:cNvSpPr>
          <p:nvPr/>
        </p:nvSpPr>
        <p:spPr bwMode="auto">
          <a:xfrm>
            <a:off x="533400" y="1371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895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17208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908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24384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7563"/>
            <a:ext cx="2514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44ACBD7-1CD5-4C84-B39C-248694BF554C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47663"/>
            <a:ext cx="7772400" cy="10048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Optimizing Subject Selection:  </a:t>
            </a:r>
            <a:r>
              <a:rPr lang="en-US" sz="4000" i="1"/>
              <a:t>A Delicate Balancing Act</a:t>
            </a:r>
          </a:p>
        </p:txBody>
      </p:sp>
      <p:sp>
        <p:nvSpPr>
          <p:cNvPr id="27651" name="AutoShape 3" descr="Granite"/>
          <p:cNvSpPr>
            <a:spLocks noChangeArrowheads="1"/>
          </p:cNvSpPr>
          <p:nvPr/>
        </p:nvSpPr>
        <p:spPr bwMode="auto">
          <a:xfrm>
            <a:off x="4038600" y="4689475"/>
            <a:ext cx="1066800" cy="914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066800" y="4537075"/>
            <a:ext cx="70866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257800" y="2081213"/>
            <a:ext cx="35052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Feasibility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Accessibility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Cost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Time/Efficiency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914400" y="2286000"/>
            <a:ext cx="3733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Generalizability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Accuracy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Diversity 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Adequate Size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609600" y="1752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build="p" autoUpdateAnimBg="0"/>
      <p:bldP spid="9216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92DD04B-D1F1-4FFF-941A-2153821B8886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Subject Selection: The Nitty Gritty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763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Explicitly</a:t>
            </a:r>
            <a:r>
              <a:rPr lang="en-US" b="1" dirty="0"/>
              <a:t> Define Inclusion Criteria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Demographic </a:t>
            </a:r>
            <a:r>
              <a:rPr lang="en-US" b="1" dirty="0" smtClean="0">
                <a:solidFill>
                  <a:srgbClr val="FFFF00"/>
                </a:solidFill>
              </a:rPr>
              <a:t>features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Clinical/diagnostic criteria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Geographic/administrative characteristics 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Sampling time frame</a:t>
            </a:r>
          </a:p>
          <a:p>
            <a:pPr eaLnBrk="1" hangingPunct="1">
              <a:defRPr/>
            </a:pPr>
            <a:r>
              <a:rPr lang="en-US" b="1" u="sng" dirty="0"/>
              <a:t>Explicitly</a:t>
            </a:r>
            <a:r>
              <a:rPr lang="en-US" b="1" dirty="0"/>
              <a:t> Define Exclusion Criteria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Minimum number needed to be feasible with acceptable generalizability to target population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2790</TotalTime>
  <Words>1611</Words>
  <Application>Microsoft Office PowerPoint</Application>
  <PresentationFormat>On-screen Show (4:3)</PresentationFormat>
  <Paragraphs>373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Stream</vt:lpstr>
      <vt:lpstr>People and Measurements—The Nuts &amp; Bolts of Research   Optimizing Subjects &amp; Variables and Introduction to Kaiser Permanente Northern California Division of Research</vt:lpstr>
      <vt:lpstr>Today’s Objectives</vt:lpstr>
      <vt:lpstr>Kaiser Permanente Division of Research and Population Characteristics</vt:lpstr>
      <vt:lpstr>Kaiser Permanente Electronic Databases</vt:lpstr>
      <vt:lpstr>Transforming Massive Health Data into Usable Information Sources: KP HealthConnect, Legacy Applications, External Data Sources</vt:lpstr>
      <vt:lpstr>Subjects and Variables: The Nuts and Bolts of the Research Question</vt:lpstr>
      <vt:lpstr>Selecting Your Subjects…</vt:lpstr>
      <vt:lpstr>Optimizing Subject Selection:  A Delicate Balancing Act</vt:lpstr>
      <vt:lpstr>Subject Selection: The Nitty Gritty</vt:lpstr>
      <vt:lpstr>Subject Sampling Techniques: How to Get the “People?” (1)</vt:lpstr>
      <vt:lpstr>Subject Recruitment: How to Get the “People?” (2)</vt:lpstr>
      <vt:lpstr>PowerPoint Presentation</vt:lpstr>
      <vt:lpstr>Warfarin for Stroke Prevention in AF</vt:lpstr>
      <vt:lpstr>AnTicoagulation and Risk Factors In Atrial Fibrillation  The ATRIA Study</vt:lpstr>
      <vt:lpstr>ATRIA Study</vt:lpstr>
      <vt:lpstr>ATRIA Study: Subjects</vt:lpstr>
      <vt:lpstr>ATRIA Study: Inclusion Criteria</vt:lpstr>
      <vt:lpstr>ATRIA Study: Exclusion Criteria</vt:lpstr>
      <vt:lpstr>ATRIA Cohort Assembly</vt:lpstr>
      <vt:lpstr>ATRIA: Baseline Characteristics</vt:lpstr>
      <vt:lpstr>Making the Measurements: Implications for Exposure &amp; Outcome Variable Choices</vt:lpstr>
      <vt:lpstr>Planning the Measurements Relationship of Key Exposures</vt:lpstr>
      <vt:lpstr>Additional “Exposure” Considerations</vt:lpstr>
      <vt:lpstr>General Variable Types</vt:lpstr>
      <vt:lpstr>Typical Data Sources</vt:lpstr>
      <vt:lpstr>Measurement Goals…</vt:lpstr>
      <vt:lpstr>Improving Precision and Accuracy of Variables &amp; Reducing Bias</vt:lpstr>
      <vt:lpstr>PowerPoint Presentation</vt:lpstr>
      <vt:lpstr>ATRIA Study: Measurements</vt:lpstr>
      <vt:lpstr>Planning ATRIA Measurements</vt:lpstr>
      <vt:lpstr>Exposure Example: Warfarin</vt:lpstr>
      <vt:lpstr>Outcome Example: Ischemic Stroke</vt:lpstr>
      <vt:lpstr>What Did We Find?</vt:lpstr>
      <vt:lpstr>Interested in Collaborating with  Kaiser Permanente Northern California?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TICR subjects/variables lecture 2003</dc:title>
  <dc:creator>Alan S. Go, M.D.</dc:creator>
  <cp:lastModifiedBy>Alan S Go</cp:lastModifiedBy>
  <cp:revision>366</cp:revision>
  <dcterms:created xsi:type="dcterms:W3CDTF">2001-07-31T17:31:18Z</dcterms:created>
  <dcterms:modified xsi:type="dcterms:W3CDTF">2015-08-04T04:07:43Z</dcterms:modified>
</cp:coreProperties>
</file>