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9"/>
  </p:notesMasterIdLst>
  <p:sldIdLst>
    <p:sldId id="256" r:id="rId2"/>
    <p:sldId id="275" r:id="rId3"/>
    <p:sldId id="276" r:id="rId4"/>
    <p:sldId id="272" r:id="rId5"/>
    <p:sldId id="273" r:id="rId6"/>
    <p:sldId id="261" r:id="rId7"/>
    <p:sldId id="268" r:id="rId8"/>
    <p:sldId id="262" r:id="rId9"/>
    <p:sldId id="263" r:id="rId10"/>
    <p:sldId id="274" r:id="rId11"/>
    <p:sldId id="264" r:id="rId12"/>
    <p:sldId id="257" r:id="rId13"/>
    <p:sldId id="260" r:id="rId14"/>
    <p:sldId id="258" r:id="rId15"/>
    <p:sldId id="259" r:id="rId16"/>
    <p:sldId id="265" r:id="rId17"/>
    <p:sldId id="266" r:id="rId18"/>
    <p:sldId id="277" r:id="rId19"/>
    <p:sldId id="278" r:id="rId20"/>
    <p:sldId id="279" r:id="rId21"/>
    <p:sldId id="280" r:id="rId22"/>
    <p:sldId id="281" r:id="rId23"/>
    <p:sldId id="282" r:id="rId24"/>
    <p:sldId id="283" r:id="rId25"/>
    <p:sldId id="284" r:id="rId26"/>
    <p:sldId id="285" r:id="rId27"/>
    <p:sldId id="286" r:id="rId2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7"/>
    <p:restoredTop sz="94631"/>
  </p:normalViewPr>
  <p:slideViewPr>
    <p:cSldViewPr>
      <p:cViewPr varScale="1">
        <p:scale>
          <a:sx n="92" d="100"/>
          <a:sy n="92" d="100"/>
        </p:scale>
        <p:origin x="1392" y="184"/>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80CC793-709F-194C-9617-D680446445AE}" type="datetimeFigureOut">
              <a:rPr lang="en-US" smtClean="0"/>
              <a:t>3/4/19</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FD35F0B-43D2-9846-8078-6BF6EC8C8764}" type="slidenum">
              <a:rPr lang="en-US" smtClean="0"/>
              <a:t>‹#›</a:t>
            </a:fld>
            <a:endParaRPr lang="en-US"/>
          </a:p>
        </p:txBody>
      </p:sp>
    </p:spTree>
    <p:extLst>
      <p:ext uri="{BB962C8B-B14F-4D97-AF65-F5344CB8AC3E}">
        <p14:creationId xmlns:p14="http://schemas.microsoft.com/office/powerpoint/2010/main" val="125458643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B19219F-7521-B549-89AB-14E6255DD994}" type="slidenum">
              <a:rPr lang="en-US" smtClean="0"/>
              <a:t>2</a:t>
            </a:fld>
            <a:endParaRPr lang="en-US"/>
          </a:p>
        </p:txBody>
      </p:sp>
    </p:spTree>
    <p:extLst>
      <p:ext uri="{BB962C8B-B14F-4D97-AF65-F5344CB8AC3E}">
        <p14:creationId xmlns:p14="http://schemas.microsoft.com/office/powerpoint/2010/main" val="183969957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B19219F-7521-B549-89AB-14E6255DD994}" type="slidenum">
              <a:rPr lang="en-US" smtClean="0"/>
              <a:t>3</a:t>
            </a:fld>
            <a:endParaRPr lang="en-US"/>
          </a:p>
        </p:txBody>
      </p:sp>
    </p:spTree>
    <p:extLst>
      <p:ext uri="{BB962C8B-B14F-4D97-AF65-F5344CB8AC3E}">
        <p14:creationId xmlns:p14="http://schemas.microsoft.com/office/powerpoint/2010/main" val="270728716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22404C9-F9FF-344C-9335-4B04C98AA6B0}" type="slidenum">
              <a:rPr lang="en-US" smtClean="0"/>
              <a:t>26</a:t>
            </a:fld>
            <a:endParaRPr lang="en-US"/>
          </a:p>
        </p:txBody>
      </p:sp>
    </p:spTree>
    <p:extLst>
      <p:ext uri="{BB962C8B-B14F-4D97-AF65-F5344CB8AC3E}">
        <p14:creationId xmlns:p14="http://schemas.microsoft.com/office/powerpoint/2010/main" val="55103824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3EAA568A-1A39-4E56-A91A-C4E0CD5260B6}" type="datetimeFigureOut">
              <a:rPr lang="en-US" smtClean="0"/>
              <a:t>3/4/19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B1341C3-7005-43EE-90BD-84265F8B7A2E}" type="slidenum">
              <a:rPr lang="en-US" smtClean="0"/>
              <a:t>‹#›</a:t>
            </a:fld>
            <a:endParaRPr lang="en-US"/>
          </a:p>
        </p:txBody>
      </p:sp>
    </p:spTree>
    <p:extLst>
      <p:ext uri="{BB962C8B-B14F-4D97-AF65-F5344CB8AC3E}">
        <p14:creationId xmlns:p14="http://schemas.microsoft.com/office/powerpoint/2010/main" val="36319241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EAA568A-1A39-4E56-A91A-C4E0CD5260B6}" type="datetimeFigureOut">
              <a:rPr lang="en-US" smtClean="0"/>
              <a:t>3/4/19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B1341C3-7005-43EE-90BD-84265F8B7A2E}" type="slidenum">
              <a:rPr lang="en-US" smtClean="0"/>
              <a:t>‹#›</a:t>
            </a:fld>
            <a:endParaRPr lang="en-US"/>
          </a:p>
        </p:txBody>
      </p:sp>
    </p:spTree>
    <p:extLst>
      <p:ext uri="{BB962C8B-B14F-4D97-AF65-F5344CB8AC3E}">
        <p14:creationId xmlns:p14="http://schemas.microsoft.com/office/powerpoint/2010/main" val="74963090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EAA568A-1A39-4E56-A91A-C4E0CD5260B6}" type="datetimeFigureOut">
              <a:rPr lang="en-US" smtClean="0"/>
              <a:t>3/4/19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B1341C3-7005-43EE-90BD-84265F8B7A2E}" type="slidenum">
              <a:rPr lang="en-US" smtClean="0"/>
              <a:t>‹#›</a:t>
            </a:fld>
            <a:endParaRPr lang="en-US"/>
          </a:p>
        </p:txBody>
      </p:sp>
    </p:spTree>
    <p:extLst>
      <p:ext uri="{BB962C8B-B14F-4D97-AF65-F5344CB8AC3E}">
        <p14:creationId xmlns:p14="http://schemas.microsoft.com/office/powerpoint/2010/main" val="6801385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EAA568A-1A39-4E56-A91A-C4E0CD5260B6}" type="datetimeFigureOut">
              <a:rPr lang="en-US" smtClean="0"/>
              <a:t>3/4/19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B1341C3-7005-43EE-90BD-84265F8B7A2E}" type="slidenum">
              <a:rPr lang="en-US" smtClean="0"/>
              <a:t>‹#›</a:t>
            </a:fld>
            <a:endParaRPr lang="en-US"/>
          </a:p>
        </p:txBody>
      </p:sp>
    </p:spTree>
    <p:extLst>
      <p:ext uri="{BB962C8B-B14F-4D97-AF65-F5344CB8AC3E}">
        <p14:creationId xmlns:p14="http://schemas.microsoft.com/office/powerpoint/2010/main" val="27900109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EAA568A-1A39-4E56-A91A-C4E0CD5260B6}" type="datetimeFigureOut">
              <a:rPr lang="en-US" smtClean="0"/>
              <a:t>3/4/19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B1341C3-7005-43EE-90BD-84265F8B7A2E}" type="slidenum">
              <a:rPr lang="en-US" smtClean="0"/>
              <a:t>‹#›</a:t>
            </a:fld>
            <a:endParaRPr lang="en-US"/>
          </a:p>
        </p:txBody>
      </p:sp>
    </p:spTree>
    <p:extLst>
      <p:ext uri="{BB962C8B-B14F-4D97-AF65-F5344CB8AC3E}">
        <p14:creationId xmlns:p14="http://schemas.microsoft.com/office/powerpoint/2010/main" val="3000797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3EAA568A-1A39-4E56-A91A-C4E0CD5260B6}" type="datetimeFigureOut">
              <a:rPr lang="en-US" smtClean="0"/>
              <a:t>3/4/19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1341C3-7005-43EE-90BD-84265F8B7A2E}" type="slidenum">
              <a:rPr lang="en-US" smtClean="0"/>
              <a:t>‹#›</a:t>
            </a:fld>
            <a:endParaRPr lang="en-US"/>
          </a:p>
        </p:txBody>
      </p:sp>
    </p:spTree>
    <p:extLst>
      <p:ext uri="{BB962C8B-B14F-4D97-AF65-F5344CB8AC3E}">
        <p14:creationId xmlns:p14="http://schemas.microsoft.com/office/powerpoint/2010/main" val="4367116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3EAA568A-1A39-4E56-A91A-C4E0CD5260B6}" type="datetimeFigureOut">
              <a:rPr lang="en-US" smtClean="0"/>
              <a:t>3/4/19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B1341C3-7005-43EE-90BD-84265F8B7A2E}" type="slidenum">
              <a:rPr lang="en-US" smtClean="0"/>
              <a:t>‹#›</a:t>
            </a:fld>
            <a:endParaRPr lang="en-US"/>
          </a:p>
        </p:txBody>
      </p:sp>
    </p:spTree>
    <p:extLst>
      <p:ext uri="{BB962C8B-B14F-4D97-AF65-F5344CB8AC3E}">
        <p14:creationId xmlns:p14="http://schemas.microsoft.com/office/powerpoint/2010/main" val="28062258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3EAA568A-1A39-4E56-A91A-C4E0CD5260B6}" type="datetimeFigureOut">
              <a:rPr lang="en-US" smtClean="0"/>
              <a:t>3/4/19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B1341C3-7005-43EE-90BD-84265F8B7A2E}" type="slidenum">
              <a:rPr lang="en-US" smtClean="0"/>
              <a:t>‹#›</a:t>
            </a:fld>
            <a:endParaRPr lang="en-US"/>
          </a:p>
        </p:txBody>
      </p:sp>
    </p:spTree>
    <p:extLst>
      <p:ext uri="{BB962C8B-B14F-4D97-AF65-F5344CB8AC3E}">
        <p14:creationId xmlns:p14="http://schemas.microsoft.com/office/powerpoint/2010/main" val="24154893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EAA568A-1A39-4E56-A91A-C4E0CD5260B6}" type="datetimeFigureOut">
              <a:rPr lang="en-US" smtClean="0"/>
              <a:t>3/4/19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B1341C3-7005-43EE-90BD-84265F8B7A2E}" type="slidenum">
              <a:rPr lang="en-US" smtClean="0"/>
              <a:t>‹#›</a:t>
            </a:fld>
            <a:endParaRPr lang="en-US"/>
          </a:p>
        </p:txBody>
      </p:sp>
    </p:spTree>
    <p:extLst>
      <p:ext uri="{BB962C8B-B14F-4D97-AF65-F5344CB8AC3E}">
        <p14:creationId xmlns:p14="http://schemas.microsoft.com/office/powerpoint/2010/main" val="380491443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3EAA568A-1A39-4E56-A91A-C4E0CD5260B6}" type="datetimeFigureOut">
              <a:rPr lang="en-US" smtClean="0"/>
              <a:t>3/4/19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1341C3-7005-43EE-90BD-84265F8B7A2E}" type="slidenum">
              <a:rPr lang="en-US" smtClean="0"/>
              <a:t>‹#›</a:t>
            </a:fld>
            <a:endParaRPr lang="en-US"/>
          </a:p>
        </p:txBody>
      </p:sp>
    </p:spTree>
    <p:extLst>
      <p:ext uri="{BB962C8B-B14F-4D97-AF65-F5344CB8AC3E}">
        <p14:creationId xmlns:p14="http://schemas.microsoft.com/office/powerpoint/2010/main" val="38848221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3EAA568A-1A39-4E56-A91A-C4E0CD5260B6}" type="datetimeFigureOut">
              <a:rPr lang="en-US" smtClean="0"/>
              <a:t>3/4/19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1341C3-7005-43EE-90BD-84265F8B7A2E}" type="slidenum">
              <a:rPr lang="en-US" smtClean="0"/>
              <a:t>‹#›</a:t>
            </a:fld>
            <a:endParaRPr lang="en-US"/>
          </a:p>
        </p:txBody>
      </p:sp>
    </p:spTree>
    <p:extLst>
      <p:ext uri="{BB962C8B-B14F-4D97-AF65-F5344CB8AC3E}">
        <p14:creationId xmlns:p14="http://schemas.microsoft.com/office/powerpoint/2010/main" val="19755615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EAA568A-1A39-4E56-A91A-C4E0CD5260B6}" type="datetimeFigureOut">
              <a:rPr lang="en-US" smtClean="0"/>
              <a:t>3/4/19</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B1341C3-7005-43EE-90BD-84265F8B7A2E}" type="slidenum">
              <a:rPr lang="en-US" smtClean="0"/>
              <a:t>‹#›</a:t>
            </a:fld>
            <a:endParaRPr lang="en-US"/>
          </a:p>
        </p:txBody>
      </p:sp>
    </p:spTree>
    <p:extLst>
      <p:ext uri="{BB962C8B-B14F-4D97-AF65-F5344CB8AC3E}">
        <p14:creationId xmlns:p14="http://schemas.microsoft.com/office/powerpoint/2010/main" val="396033720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hyperlink" Target="http://grants.nih.gov/grants/peer/guidelines_general/Human_Subjects_Protection_and_Inclusion.pdf"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hyperlink" Target="https://grants.nih.gov/grants/forms/biosketch.htm"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https://grants.nih.gov/grants/guide/notice-files/NOT-OD-17-029.html" TargetMode="External"/><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hyperlink" Target="http://grants.nih.gov/training/nrsa.htm#fellowships" TargetMode="Externa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s://grants.nih.gov/grants/how-to-apply-application-guide/due-dates-and-submission-policies/due-dates.htm"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s://public.csr.nih.gov/StudySections/Standing/Pages/default.aspx" TargetMode="External"/><Relationship Id="rId2" Type="http://schemas.openxmlformats.org/officeDocument/2006/relationships/hyperlink" Target="http://public.csr.nih.gov/StudySections/Fellowship/Pages/default.aspx"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Grant submission and review process</a:t>
            </a:r>
          </a:p>
        </p:txBody>
      </p:sp>
      <p:sp>
        <p:nvSpPr>
          <p:cNvPr id="3" name="Subtitle 2"/>
          <p:cNvSpPr>
            <a:spLocks noGrp="1"/>
          </p:cNvSpPr>
          <p:nvPr>
            <p:ph type="subTitle" idx="1"/>
          </p:nvPr>
        </p:nvSpPr>
        <p:spPr/>
        <p:txBody>
          <a:bodyPr/>
          <a:lstStyle/>
          <a:p>
            <a:endParaRPr lang="en-US"/>
          </a:p>
        </p:txBody>
      </p:sp>
    </p:spTree>
    <p:extLst>
      <p:ext uri="{BB962C8B-B14F-4D97-AF65-F5344CB8AC3E}">
        <p14:creationId xmlns:p14="http://schemas.microsoft.com/office/powerpoint/2010/main" val="126211631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Scores</a:t>
            </a:r>
          </a:p>
        </p:txBody>
      </p:sp>
      <p:sp>
        <p:nvSpPr>
          <p:cNvPr id="3" name="Content Placeholder 2"/>
          <p:cNvSpPr>
            <a:spLocks noGrp="1"/>
          </p:cNvSpPr>
          <p:nvPr>
            <p:ph idx="1"/>
          </p:nvPr>
        </p:nvSpPr>
        <p:spPr>
          <a:xfrm>
            <a:off x="457200" y="1600200"/>
            <a:ext cx="8229600" cy="5029200"/>
          </a:xfrm>
        </p:spPr>
        <p:txBody>
          <a:bodyPr>
            <a:normAutofit fontScale="77500" lnSpcReduction="20000"/>
          </a:bodyPr>
          <a:lstStyle/>
          <a:p>
            <a:pPr marL="342900" lvl="1" indent="-342900">
              <a:buFont typeface="Arial" panose="020B0604020202020204" pitchFamily="34" charset="0"/>
              <a:buChar char="•"/>
            </a:pPr>
            <a:r>
              <a:rPr lang="en-US" dirty="0"/>
              <a:t>Reviewers give you scores on different components, and then give you an overall score that this between 1-9</a:t>
            </a:r>
          </a:p>
          <a:p>
            <a:pPr lvl="1"/>
            <a:r>
              <a:rPr lang="en-US" sz="2500" dirty="0"/>
              <a:t>This overall score is NOT an average of your component scores.  It is the score for the overall “Impact” of your proposal.</a:t>
            </a:r>
          </a:p>
          <a:p>
            <a:r>
              <a:rPr lang="en-US" sz="2900" dirty="0"/>
              <a:t>Your final score is then the average of all the scores, times 10.</a:t>
            </a:r>
          </a:p>
          <a:p>
            <a:r>
              <a:rPr lang="en-US" sz="2900" dirty="0"/>
              <a:t>The scores:</a:t>
            </a:r>
          </a:p>
          <a:p>
            <a:pPr lvl="1"/>
            <a:r>
              <a:rPr lang="en-US" sz="2600" dirty="0"/>
              <a:t>10 is a perfect score. </a:t>
            </a:r>
          </a:p>
          <a:p>
            <a:pPr lvl="1"/>
            <a:r>
              <a:rPr lang="en-US" sz="2600" dirty="0"/>
              <a:t>11- 20 is excellent, very fundable for a training grant  </a:t>
            </a:r>
          </a:p>
          <a:p>
            <a:pPr lvl="1"/>
            <a:r>
              <a:rPr lang="en-US" sz="2600" dirty="0"/>
              <a:t>21-35 are: great job, maybe funded </a:t>
            </a:r>
          </a:p>
          <a:p>
            <a:pPr lvl="1"/>
            <a:r>
              <a:rPr lang="en-US" sz="2600" dirty="0"/>
              <a:t>36-44 show there were strengths but you will need to revise. </a:t>
            </a:r>
          </a:p>
          <a:p>
            <a:pPr lvl="1"/>
            <a:r>
              <a:rPr lang="en-US" sz="2600" dirty="0"/>
              <a:t>&gt;44 or Not Discussed. Some fairly serious issues. Think carefully about resubmitting versus submitting a new application. It is very hard to get from a score like this down to a score that is &lt;20.</a:t>
            </a:r>
          </a:p>
          <a:p>
            <a:r>
              <a:rPr lang="en-US" sz="2900" dirty="0"/>
              <a:t>Fs also get a percentile score, calculated from the ranking of your numeric score usually over a period of several review rounds. K grants do not get a percentile.</a:t>
            </a:r>
          </a:p>
          <a:p>
            <a:endParaRPr lang="en-US" dirty="0"/>
          </a:p>
        </p:txBody>
      </p:sp>
    </p:spTree>
    <p:extLst>
      <p:ext uri="{BB962C8B-B14F-4D97-AF65-F5344CB8AC3E}">
        <p14:creationId xmlns:p14="http://schemas.microsoft.com/office/powerpoint/2010/main" val="114684337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After the review</a:t>
            </a:r>
          </a:p>
        </p:txBody>
      </p:sp>
      <p:sp>
        <p:nvSpPr>
          <p:cNvPr id="3" name="Content Placeholder 2"/>
          <p:cNvSpPr>
            <a:spLocks noGrp="1"/>
          </p:cNvSpPr>
          <p:nvPr>
            <p:ph idx="1"/>
          </p:nvPr>
        </p:nvSpPr>
        <p:spPr/>
        <p:txBody>
          <a:bodyPr/>
          <a:lstStyle/>
          <a:p>
            <a:r>
              <a:rPr lang="en-US" dirty="0"/>
              <a:t>Scientific Review Administrator will post the scores on ERA commons, usually the evening of the review or the next day.</a:t>
            </a:r>
          </a:p>
          <a:p>
            <a:r>
              <a:rPr lang="en-US" dirty="0"/>
              <a:t>Summary sheets are posted within 30 days of the review</a:t>
            </a:r>
          </a:p>
          <a:p>
            <a:r>
              <a:rPr lang="en-US" dirty="0"/>
              <a:t>You can resubmit; but sometimes the timing is such that you need to wait 1 cycle.</a:t>
            </a:r>
          </a:p>
        </p:txBody>
      </p:sp>
    </p:spTree>
    <p:extLst>
      <p:ext uri="{BB962C8B-B14F-4D97-AF65-F5344CB8AC3E}">
        <p14:creationId xmlns:p14="http://schemas.microsoft.com/office/powerpoint/2010/main" val="246444713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14400"/>
            <a:ext cx="8229600" cy="6096000"/>
          </a:xfrm>
        </p:spPr>
        <p:txBody>
          <a:bodyPr>
            <a:normAutofit fontScale="55000" lnSpcReduction="20000"/>
          </a:bodyPr>
          <a:lstStyle/>
          <a:p>
            <a:r>
              <a:rPr lang="en-US" sz="4300" b="1" dirty="0"/>
              <a:t>Fellowship Applicant</a:t>
            </a:r>
          </a:p>
          <a:p>
            <a:pPr marL="0" indent="0">
              <a:buNone/>
            </a:pPr>
            <a:r>
              <a:rPr lang="en-US" sz="4300" dirty="0"/>
              <a:t>	Academic record and research experience </a:t>
            </a:r>
          </a:p>
          <a:p>
            <a:pPr marL="0" indent="0">
              <a:buNone/>
            </a:pPr>
            <a:r>
              <a:rPr lang="en-US" sz="4300" dirty="0"/>
              <a:t>	Potential to develop as an independent and productive researcher</a:t>
            </a:r>
          </a:p>
          <a:p>
            <a:pPr marL="0" indent="0">
              <a:buNone/>
            </a:pPr>
            <a:endParaRPr lang="en-US" sz="4300" b="1" dirty="0"/>
          </a:p>
          <a:p>
            <a:r>
              <a:rPr lang="en-US" sz="4300" b="1" dirty="0"/>
              <a:t>Sponsors, Collaborators, and Consultants</a:t>
            </a:r>
          </a:p>
          <a:p>
            <a:pPr marL="0" indent="0">
              <a:buNone/>
            </a:pPr>
            <a:r>
              <a:rPr lang="en-US" sz="4300" u="sng" dirty="0"/>
              <a:t>Sponsor</a:t>
            </a:r>
          </a:p>
          <a:p>
            <a:pPr marL="0" indent="0">
              <a:buNone/>
            </a:pPr>
            <a:r>
              <a:rPr lang="en-US" sz="4300" dirty="0"/>
              <a:t>	Successful competition for research support</a:t>
            </a:r>
          </a:p>
          <a:p>
            <a:pPr marL="0" indent="0">
              <a:buNone/>
            </a:pPr>
            <a:r>
              <a:rPr lang="en-US" sz="4300" dirty="0"/>
              <a:t>	Track record of mentoring </a:t>
            </a:r>
          </a:p>
          <a:p>
            <a:pPr marL="0" indent="0">
              <a:buNone/>
            </a:pPr>
            <a:r>
              <a:rPr lang="en-US" sz="4300" dirty="0"/>
              <a:t>	Match between the research interests of the applicant fellow and the sponsor </a:t>
            </a:r>
          </a:p>
          <a:p>
            <a:pPr marL="0" indent="0">
              <a:buNone/>
            </a:pPr>
            <a:r>
              <a:rPr lang="en-US" sz="4300" dirty="0"/>
              <a:t>	Ability and commitment of the sponsor to assist in meeting these needs?</a:t>
            </a:r>
          </a:p>
          <a:p>
            <a:pPr marL="0" indent="0">
              <a:buNone/>
            </a:pPr>
            <a:r>
              <a:rPr lang="en-US" sz="4300" u="sng" dirty="0"/>
              <a:t>Consultant/collaborator</a:t>
            </a:r>
            <a:r>
              <a:rPr lang="en-US" sz="4300" dirty="0"/>
              <a:t>	</a:t>
            </a:r>
          </a:p>
          <a:p>
            <a:pPr marL="0" indent="0">
              <a:buNone/>
            </a:pPr>
            <a:r>
              <a:rPr lang="en-US" sz="4300" dirty="0"/>
              <a:t>	Expertise appropriate for the proposed research project</a:t>
            </a:r>
          </a:p>
          <a:p>
            <a:pPr marL="0" indent="0">
              <a:buNone/>
            </a:pPr>
            <a:r>
              <a:rPr lang="en-US" sz="4300" dirty="0"/>
              <a:t>	and/or Experience in fostering the training of fellows</a:t>
            </a:r>
          </a:p>
          <a:p>
            <a:pPr marL="0" indent="0">
              <a:buNone/>
            </a:pPr>
            <a:endParaRPr lang="en-US" dirty="0"/>
          </a:p>
        </p:txBody>
      </p:sp>
      <p:sp>
        <p:nvSpPr>
          <p:cNvPr id="5" name="TextBox 4"/>
          <p:cNvSpPr txBox="1"/>
          <p:nvPr/>
        </p:nvSpPr>
        <p:spPr>
          <a:xfrm>
            <a:off x="762000" y="152400"/>
            <a:ext cx="7467600" cy="523220"/>
          </a:xfrm>
          <a:prstGeom prst="rect">
            <a:avLst/>
          </a:prstGeom>
          <a:noFill/>
        </p:spPr>
        <p:txBody>
          <a:bodyPr wrap="square" rtlCol="0">
            <a:spAutoFit/>
          </a:bodyPr>
          <a:lstStyle/>
          <a:p>
            <a:pPr algn="ctr"/>
            <a:r>
              <a:rPr lang="en-US" sz="2800" b="1" dirty="0"/>
              <a:t>F31 review criteria</a:t>
            </a:r>
          </a:p>
        </p:txBody>
      </p:sp>
    </p:spTree>
    <p:extLst>
      <p:ext uri="{BB962C8B-B14F-4D97-AF65-F5344CB8AC3E}">
        <p14:creationId xmlns:p14="http://schemas.microsoft.com/office/powerpoint/2010/main" val="21190791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57200"/>
            <a:ext cx="8229600" cy="6172200"/>
          </a:xfrm>
        </p:spPr>
        <p:txBody>
          <a:bodyPr>
            <a:normAutofit fontScale="40000" lnSpcReduction="20000"/>
          </a:bodyPr>
          <a:lstStyle/>
          <a:p>
            <a:pPr marL="0" indent="0">
              <a:buNone/>
            </a:pPr>
            <a:endParaRPr lang="en-US" sz="4300" dirty="0"/>
          </a:p>
          <a:p>
            <a:r>
              <a:rPr lang="en-US" sz="4300" b="1" dirty="0"/>
              <a:t>Research Training Plan</a:t>
            </a:r>
          </a:p>
          <a:p>
            <a:pPr marL="0" indent="0">
              <a:buNone/>
            </a:pPr>
            <a:r>
              <a:rPr lang="en-US" sz="4300" dirty="0"/>
              <a:t>	High scientific quality</a:t>
            </a:r>
          </a:p>
          <a:p>
            <a:pPr marL="0" indent="0">
              <a:buNone/>
            </a:pPr>
            <a:r>
              <a:rPr lang="en-US" sz="4300" dirty="0"/>
              <a:t>	Related to the applicant fellow’s training plan</a:t>
            </a:r>
          </a:p>
          <a:p>
            <a:pPr marL="0" indent="0">
              <a:buNone/>
            </a:pPr>
            <a:r>
              <a:rPr lang="en-US" sz="4300" dirty="0"/>
              <a:t>	Consistent with the applicant fellow’s stage of research development</a:t>
            </a:r>
          </a:p>
          <a:p>
            <a:pPr marL="0" indent="0">
              <a:buNone/>
            </a:pPr>
            <a:r>
              <a:rPr lang="en-US" sz="4300" dirty="0"/>
              <a:t>	Provides individualized and supervised experiences that will develop research skills needed for his/her independent and productive research career</a:t>
            </a:r>
          </a:p>
          <a:p>
            <a:pPr marL="0" indent="0">
              <a:buNone/>
            </a:pPr>
            <a:endParaRPr lang="en-US" sz="4300" b="1" dirty="0"/>
          </a:p>
          <a:p>
            <a:r>
              <a:rPr lang="en-US" sz="4300" b="1" dirty="0"/>
              <a:t>Training Potential</a:t>
            </a:r>
          </a:p>
          <a:p>
            <a:pPr marL="0" indent="0">
              <a:buNone/>
            </a:pPr>
            <a:r>
              <a:rPr lang="en-US" sz="4300" dirty="0"/>
              <a:t>	Provide the requisite individualized and supervised experiences that will develop his/her research skills</a:t>
            </a:r>
          </a:p>
          <a:p>
            <a:pPr marL="0" indent="0">
              <a:buNone/>
            </a:pPr>
            <a:r>
              <a:rPr lang="en-US" sz="4300" dirty="0"/>
              <a:t>	Has the potential to serve as a sound foundation that will lead the applicant fellow to an independent and productive career</a:t>
            </a:r>
          </a:p>
          <a:p>
            <a:pPr marL="0" indent="0">
              <a:buNone/>
            </a:pPr>
            <a:endParaRPr lang="en-US" sz="4300" b="1" dirty="0"/>
          </a:p>
          <a:p>
            <a:r>
              <a:rPr lang="en-US" sz="4300" b="1" dirty="0"/>
              <a:t>Institutional Environment &amp; Commitment to Training</a:t>
            </a:r>
          </a:p>
          <a:p>
            <a:pPr marL="0" indent="0">
              <a:buNone/>
            </a:pPr>
            <a:r>
              <a:rPr lang="en-US" sz="4300" dirty="0"/>
              <a:t>	Are the research facilities, resources (e.g. equipment, laboratory space, computer time, subject populations), and training opportunities adequate and appropriate?</a:t>
            </a:r>
          </a:p>
          <a:p>
            <a:pPr marL="0" indent="0">
              <a:buNone/>
            </a:pPr>
            <a:r>
              <a:rPr lang="en-US" sz="4300" dirty="0"/>
              <a:t>	Is the institutional environment for the scientific development of the applicant fellow of high quality, and is there appropriate institutional commitment to fostering the applicant fellow’s training as an independent and productive researcher?</a:t>
            </a:r>
          </a:p>
          <a:p>
            <a:pPr marL="0" indent="0">
              <a:buNone/>
            </a:pPr>
            <a:endParaRPr lang="en-US" dirty="0"/>
          </a:p>
        </p:txBody>
      </p:sp>
      <p:sp>
        <p:nvSpPr>
          <p:cNvPr id="4" name="TextBox 3"/>
          <p:cNvSpPr txBox="1"/>
          <p:nvPr/>
        </p:nvSpPr>
        <p:spPr>
          <a:xfrm>
            <a:off x="762000" y="152400"/>
            <a:ext cx="7467600" cy="523220"/>
          </a:xfrm>
          <a:prstGeom prst="rect">
            <a:avLst/>
          </a:prstGeom>
          <a:noFill/>
        </p:spPr>
        <p:txBody>
          <a:bodyPr wrap="square" rtlCol="0">
            <a:spAutoFit/>
          </a:bodyPr>
          <a:lstStyle/>
          <a:p>
            <a:pPr algn="ctr"/>
            <a:r>
              <a:rPr lang="en-US" sz="2800" b="1" dirty="0"/>
              <a:t>F31 review criteria</a:t>
            </a:r>
          </a:p>
        </p:txBody>
      </p:sp>
    </p:spTree>
    <p:extLst>
      <p:ext uri="{BB962C8B-B14F-4D97-AF65-F5344CB8AC3E}">
        <p14:creationId xmlns:p14="http://schemas.microsoft.com/office/powerpoint/2010/main" val="115353728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3400" y="675620"/>
            <a:ext cx="8229600" cy="6182380"/>
          </a:xfrm>
        </p:spPr>
        <p:txBody>
          <a:bodyPr>
            <a:normAutofit fontScale="47500" lnSpcReduction="20000"/>
          </a:bodyPr>
          <a:lstStyle/>
          <a:p>
            <a:pPr marL="0" indent="0">
              <a:buNone/>
            </a:pPr>
            <a:r>
              <a:rPr lang="en-US" b="1" dirty="0"/>
              <a:t>Protections for Human Subjects</a:t>
            </a:r>
          </a:p>
          <a:p>
            <a:pPr marL="0" indent="0">
              <a:buNone/>
            </a:pPr>
            <a:r>
              <a:rPr lang="en-US" dirty="0"/>
              <a:t>	For research that involves human subjects but does not involve one of the six categories of research that are exempt under 45 CFR Part 46, the committee will evaluate the justification for involvement of human subjects and the proposed protections from research risk relating to their participation according to the following five review criteria: 1) risk to subjects, 2) adequacy of protection against risks, 3) potential benefits to the subjects and others, 4) importance of the knowledge to be gained, and 5) data and safety monitoring for clinical trials.</a:t>
            </a:r>
            <a:br>
              <a:rPr lang="en-US" dirty="0"/>
            </a:br>
            <a:br>
              <a:rPr lang="en-US" dirty="0"/>
            </a:br>
            <a:r>
              <a:rPr lang="en-US" dirty="0"/>
              <a:t>	For research that involves human subjects and meets the criteria for one or more of the six categories of research that are exempt under 45 CFR Part 46, the committee will evaluate: 1) the justification for the exemption, 2) human subjects involvement and characteristics, and 3) sources of materials. For additional information on review of the Human Subjects section, please refer to the </a:t>
            </a:r>
            <a:r>
              <a:rPr lang="en-US" dirty="0">
                <a:hlinkClick r:id="rId2"/>
              </a:rPr>
              <a:t>Human Subjects Protection and Inclusion Guidelines</a:t>
            </a:r>
            <a:r>
              <a:rPr lang="en-US" dirty="0"/>
              <a:t>.</a:t>
            </a:r>
          </a:p>
          <a:p>
            <a:pPr marL="0" indent="0">
              <a:buNone/>
            </a:pPr>
            <a:endParaRPr lang="en-US" dirty="0"/>
          </a:p>
          <a:p>
            <a:pPr marL="0" indent="0">
              <a:buNone/>
            </a:pPr>
            <a:r>
              <a:rPr lang="en-US" b="1" dirty="0"/>
              <a:t>Inclusion of Women, Minorities, and Children</a:t>
            </a:r>
          </a:p>
          <a:p>
            <a:pPr marL="0" indent="0">
              <a:buNone/>
            </a:pPr>
            <a:r>
              <a:rPr lang="en-US" dirty="0"/>
              <a:t>	When the proposed project involves clinical research, the committee will evaluate the proposed plans for inclusion of minorities and members of both genders, as well as the inclusion of children. For additional information on review of the Inclusion section, please refer to the </a:t>
            </a:r>
            <a:r>
              <a:rPr lang="en-US" dirty="0">
                <a:hlinkClick r:id="rId2"/>
              </a:rPr>
              <a:t>Human Subjects Protection and Inclusion Guidelines</a:t>
            </a:r>
            <a:r>
              <a:rPr lang="en-US" dirty="0"/>
              <a:t>.</a:t>
            </a:r>
          </a:p>
          <a:p>
            <a:pPr marL="0" indent="0">
              <a:buNone/>
            </a:pPr>
            <a:endParaRPr lang="en-US" dirty="0"/>
          </a:p>
          <a:p>
            <a:pPr marL="0" indent="0">
              <a:buNone/>
            </a:pPr>
            <a:r>
              <a:rPr lang="en-US" b="1" dirty="0"/>
              <a:t>Resubmissions</a:t>
            </a:r>
          </a:p>
          <a:p>
            <a:pPr marL="0" indent="0">
              <a:buNone/>
            </a:pPr>
            <a:r>
              <a:rPr lang="en-US" dirty="0"/>
              <a:t>	For Resubmissions, the committee will evaluate the application as now presented, taking into consideration the responses to comments from the previous scientific review group and changes made to the project.</a:t>
            </a:r>
          </a:p>
        </p:txBody>
      </p:sp>
      <p:sp>
        <p:nvSpPr>
          <p:cNvPr id="4" name="TextBox 3"/>
          <p:cNvSpPr txBox="1"/>
          <p:nvPr/>
        </p:nvSpPr>
        <p:spPr>
          <a:xfrm>
            <a:off x="762000" y="152400"/>
            <a:ext cx="7467600" cy="523220"/>
          </a:xfrm>
          <a:prstGeom prst="rect">
            <a:avLst/>
          </a:prstGeom>
          <a:noFill/>
        </p:spPr>
        <p:txBody>
          <a:bodyPr wrap="square" rtlCol="0">
            <a:spAutoFit/>
          </a:bodyPr>
          <a:lstStyle/>
          <a:p>
            <a:pPr algn="ctr"/>
            <a:r>
              <a:rPr lang="en-US" sz="2800" b="1" dirty="0"/>
              <a:t>F31 (and other grants) review criteria</a:t>
            </a:r>
          </a:p>
        </p:txBody>
      </p:sp>
    </p:spTree>
    <p:extLst>
      <p:ext uri="{BB962C8B-B14F-4D97-AF65-F5344CB8AC3E}">
        <p14:creationId xmlns:p14="http://schemas.microsoft.com/office/powerpoint/2010/main" val="167770867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884237"/>
            <a:ext cx="8229600" cy="5821363"/>
          </a:xfrm>
        </p:spPr>
        <p:txBody>
          <a:bodyPr>
            <a:normAutofit fontScale="92500" lnSpcReduction="10000"/>
          </a:bodyPr>
          <a:lstStyle/>
          <a:p>
            <a:pPr marL="0" indent="0">
              <a:buNone/>
            </a:pPr>
            <a:r>
              <a:rPr lang="en-US" b="1" dirty="0"/>
              <a:t>Training in the Responsible Conduct of Research (RCR)</a:t>
            </a:r>
          </a:p>
          <a:p>
            <a:r>
              <a:rPr lang="en-US" dirty="0"/>
              <a:t>	Lectures, coursework, and/or real-time discussion groups</a:t>
            </a:r>
          </a:p>
          <a:p>
            <a:r>
              <a:rPr lang="en-US" dirty="0"/>
              <a:t>	Broad selection of subject matter, such as conflict of interest, authorship, data management, human subjects and animal use, laboratory safety</a:t>
            </a:r>
          </a:p>
          <a:p>
            <a:r>
              <a:rPr lang="en-US" dirty="0"/>
              <a:t>	Describe the role of the sponsor/mentor or other faculty involvement in the fellow’s instruction</a:t>
            </a:r>
          </a:p>
          <a:p>
            <a:r>
              <a:rPr lang="en-US" dirty="0"/>
              <a:t>	Minimum requirements for RCR, i.e., </a:t>
            </a:r>
            <a:r>
              <a:rPr lang="en-US" dirty="0">
                <a:solidFill>
                  <a:srgbClr val="C00000"/>
                </a:solidFill>
              </a:rPr>
              <a:t>eight contact hours of instruction every four years</a:t>
            </a:r>
          </a:p>
          <a:p>
            <a:pPr marL="0" indent="0">
              <a:buNone/>
            </a:pPr>
            <a:endParaRPr lang="en-US" dirty="0"/>
          </a:p>
        </p:txBody>
      </p:sp>
      <p:sp>
        <p:nvSpPr>
          <p:cNvPr id="4" name="TextBox 3"/>
          <p:cNvSpPr txBox="1"/>
          <p:nvPr/>
        </p:nvSpPr>
        <p:spPr>
          <a:xfrm>
            <a:off x="762000" y="152400"/>
            <a:ext cx="7467600" cy="523220"/>
          </a:xfrm>
          <a:prstGeom prst="rect">
            <a:avLst/>
          </a:prstGeom>
          <a:noFill/>
        </p:spPr>
        <p:txBody>
          <a:bodyPr wrap="square" rtlCol="0">
            <a:spAutoFit/>
          </a:bodyPr>
          <a:lstStyle/>
          <a:p>
            <a:pPr algn="ctr"/>
            <a:r>
              <a:rPr lang="en-US" sz="2800" b="1" dirty="0"/>
              <a:t>F31 (and other grants) review criteria</a:t>
            </a:r>
          </a:p>
        </p:txBody>
      </p:sp>
    </p:spTree>
    <p:extLst>
      <p:ext uri="{BB962C8B-B14F-4D97-AF65-F5344CB8AC3E}">
        <p14:creationId xmlns:p14="http://schemas.microsoft.com/office/powerpoint/2010/main" val="262139206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K review criteria</a:t>
            </a:r>
          </a:p>
        </p:txBody>
      </p:sp>
      <p:sp>
        <p:nvSpPr>
          <p:cNvPr id="3" name="Content Placeholder 2"/>
          <p:cNvSpPr>
            <a:spLocks noGrp="1"/>
          </p:cNvSpPr>
          <p:nvPr>
            <p:ph idx="1"/>
          </p:nvPr>
        </p:nvSpPr>
        <p:spPr/>
        <p:txBody>
          <a:bodyPr>
            <a:normAutofit fontScale="92500" lnSpcReduction="10000"/>
          </a:bodyPr>
          <a:lstStyle/>
          <a:p>
            <a:r>
              <a:rPr lang="en-US" dirty="0"/>
              <a:t>Candidate</a:t>
            </a:r>
          </a:p>
          <a:p>
            <a:r>
              <a:rPr lang="en-US" dirty="0"/>
              <a:t>Career Development Plan/Career Goals &amp; Objectives</a:t>
            </a:r>
          </a:p>
          <a:p>
            <a:r>
              <a:rPr lang="en-US" dirty="0"/>
              <a:t>Research Plan</a:t>
            </a:r>
          </a:p>
          <a:p>
            <a:r>
              <a:rPr lang="en-US" dirty="0"/>
              <a:t>Mentor(s), Co-Mentor(s), Consultant(s), Collaborator(s)</a:t>
            </a:r>
          </a:p>
          <a:p>
            <a:pPr fontAlgn="t"/>
            <a:r>
              <a:rPr lang="en-US" dirty="0"/>
              <a:t>Environment and Institutional Commitment to the Candidate</a:t>
            </a:r>
          </a:p>
          <a:p>
            <a:pPr marL="0" indent="0" fontAlgn="t">
              <a:buNone/>
            </a:pPr>
            <a:r>
              <a:rPr lang="en-US" dirty="0"/>
              <a:t> </a:t>
            </a:r>
          </a:p>
          <a:p>
            <a:endParaRPr lang="en-US" u="sng" dirty="0"/>
          </a:p>
          <a:p>
            <a:endParaRPr lang="en-US" u="sng" dirty="0"/>
          </a:p>
          <a:p>
            <a:endParaRPr lang="en-US" dirty="0"/>
          </a:p>
        </p:txBody>
      </p:sp>
    </p:spTree>
    <p:extLst>
      <p:ext uri="{BB962C8B-B14F-4D97-AF65-F5344CB8AC3E}">
        <p14:creationId xmlns:p14="http://schemas.microsoft.com/office/powerpoint/2010/main" val="199796270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R01/other review criteria (just FYI)</a:t>
            </a:r>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2496518268"/>
              </p:ext>
            </p:extLst>
          </p:nvPr>
        </p:nvGraphicFramePr>
        <p:xfrm>
          <a:off x="457200" y="2514600"/>
          <a:ext cx="8229600" cy="2133600"/>
        </p:xfrm>
        <a:graphic>
          <a:graphicData uri="http://schemas.openxmlformats.org/drawingml/2006/table">
            <a:tbl>
              <a:tblPr>
                <a:tableStyleId>{5C22544A-7EE6-4342-B048-85BDC9FD1C3A}</a:tableStyleId>
              </a:tblPr>
              <a:tblGrid>
                <a:gridCol w="8229600">
                  <a:extLst>
                    <a:ext uri="{9D8B030D-6E8A-4147-A177-3AD203B41FA5}">
                      <a16:colId xmlns:a16="http://schemas.microsoft.com/office/drawing/2014/main" val="20000"/>
                    </a:ext>
                  </a:extLst>
                </a:gridCol>
              </a:tblGrid>
              <a:tr h="1767681">
                <a:tc>
                  <a:txBody>
                    <a:bodyPr/>
                    <a:lstStyle/>
                    <a:p>
                      <a:pPr marL="342900" marR="0" lvl="0" indent="-342900" algn="l">
                        <a:spcBef>
                          <a:spcPts val="0"/>
                        </a:spcBef>
                        <a:spcAft>
                          <a:spcPts val="0"/>
                        </a:spcAft>
                        <a:buFont typeface="Symbol"/>
                        <a:buChar char=""/>
                      </a:pPr>
                      <a:r>
                        <a:rPr lang="en-US" sz="2800" u="none" dirty="0">
                          <a:effectLst/>
                        </a:rPr>
                        <a:t>Significance  </a:t>
                      </a:r>
                    </a:p>
                    <a:p>
                      <a:pPr marL="342900" marR="0" lvl="0" indent="-342900" algn="l">
                        <a:spcBef>
                          <a:spcPts val="0"/>
                        </a:spcBef>
                        <a:spcAft>
                          <a:spcPts val="0"/>
                        </a:spcAft>
                        <a:buFont typeface="Symbol"/>
                        <a:buChar char=""/>
                      </a:pPr>
                      <a:r>
                        <a:rPr lang="en-US" sz="2800" u="none" dirty="0">
                          <a:effectLst/>
                        </a:rPr>
                        <a:t>Innovation</a:t>
                      </a:r>
                    </a:p>
                    <a:p>
                      <a:pPr marL="342900" marR="0" lvl="0" indent="-342900" algn="l">
                        <a:spcBef>
                          <a:spcPts val="0"/>
                        </a:spcBef>
                        <a:spcAft>
                          <a:spcPts val="0"/>
                        </a:spcAft>
                        <a:buFont typeface="Symbol"/>
                        <a:buChar char=""/>
                      </a:pPr>
                      <a:r>
                        <a:rPr lang="en-US" sz="2800" u="none" dirty="0">
                          <a:effectLst/>
                        </a:rPr>
                        <a:t>Approach </a:t>
                      </a:r>
                    </a:p>
                    <a:p>
                      <a:pPr marL="342900" marR="0" lvl="0" indent="-342900" algn="l" defTabSz="914400" rtl="0" eaLnBrk="1" fontAlgn="auto" latinLnBrk="0" hangingPunct="1">
                        <a:lnSpc>
                          <a:spcPct val="100000"/>
                        </a:lnSpc>
                        <a:spcBef>
                          <a:spcPts val="0"/>
                        </a:spcBef>
                        <a:spcAft>
                          <a:spcPts val="0"/>
                        </a:spcAft>
                        <a:buClrTx/>
                        <a:buSzTx/>
                        <a:buFont typeface="Symbol"/>
                        <a:buChar char=""/>
                        <a:tabLst/>
                        <a:defRPr/>
                      </a:pPr>
                      <a:r>
                        <a:rPr lang="en-US" sz="2800" u="none" dirty="0">
                          <a:effectLst/>
                        </a:rPr>
                        <a:t>Investigator(s)</a:t>
                      </a:r>
                    </a:p>
                    <a:p>
                      <a:pPr marL="342900" marR="0" lvl="0" indent="-342900" algn="l">
                        <a:spcBef>
                          <a:spcPts val="0"/>
                        </a:spcBef>
                        <a:spcAft>
                          <a:spcPts val="0"/>
                        </a:spcAft>
                        <a:buFont typeface="Symbol"/>
                        <a:buChar char=""/>
                      </a:pPr>
                      <a:r>
                        <a:rPr lang="en-US" sz="2800" u="none" dirty="0">
                          <a:effectLst/>
                        </a:rPr>
                        <a:t>Environment</a:t>
                      </a:r>
                      <a:endParaRPr lang="en-US" sz="2800" u="none" dirty="0">
                        <a:solidFill>
                          <a:srgbClr val="000000"/>
                        </a:solidFill>
                        <a:effectLst/>
                        <a:latin typeface="Times New Roman"/>
                        <a:ea typeface="Times New Roman"/>
                      </a:endParaRPr>
                    </a:p>
                  </a:txBody>
                  <a:tcPr marL="114300" marR="114300" marT="0" marB="0"/>
                </a:tc>
                <a:extLst>
                  <a:ext uri="{0D108BD9-81ED-4DB2-BD59-A6C34878D82A}">
                    <a16:rowId xmlns:a16="http://schemas.microsoft.com/office/drawing/2014/main" val="10000"/>
                  </a:ext>
                </a:extLst>
              </a:tr>
            </a:tbl>
          </a:graphicData>
        </a:graphic>
      </p:graphicFrame>
    </p:spTree>
    <p:extLst>
      <p:ext uri="{BB962C8B-B14F-4D97-AF65-F5344CB8AC3E}">
        <p14:creationId xmlns:p14="http://schemas.microsoft.com/office/powerpoint/2010/main" val="383457302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NIH </a:t>
            </a:r>
            <a:r>
              <a:rPr lang="en-US" dirty="0" err="1"/>
              <a:t>Biosketch</a:t>
            </a:r>
            <a:endParaRPr lang="en-US" dirty="0"/>
          </a:p>
        </p:txBody>
      </p:sp>
      <p:sp>
        <p:nvSpPr>
          <p:cNvPr id="4" name="Subtitle 3"/>
          <p:cNvSpPr>
            <a:spLocks noGrp="1"/>
          </p:cNvSpPr>
          <p:nvPr>
            <p:ph type="subTitle" idx="1"/>
          </p:nvPr>
        </p:nvSpPr>
        <p:spPr/>
        <p:txBody>
          <a:bodyPr/>
          <a:lstStyle/>
          <a:p>
            <a:endParaRPr lang="en-US"/>
          </a:p>
        </p:txBody>
      </p:sp>
    </p:spTree>
    <p:extLst>
      <p:ext uri="{BB962C8B-B14F-4D97-AF65-F5344CB8AC3E}">
        <p14:creationId xmlns:p14="http://schemas.microsoft.com/office/powerpoint/2010/main" val="208249566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br>
              <a:rPr lang="en-US" dirty="0"/>
            </a:br>
            <a:r>
              <a:rPr lang="en-US" dirty="0"/>
              <a:t>Examples and instructions</a:t>
            </a:r>
          </a:p>
        </p:txBody>
      </p:sp>
      <p:sp>
        <p:nvSpPr>
          <p:cNvPr id="3" name="Content Placeholder 2"/>
          <p:cNvSpPr>
            <a:spLocks noGrp="1"/>
          </p:cNvSpPr>
          <p:nvPr>
            <p:ph idx="1"/>
          </p:nvPr>
        </p:nvSpPr>
        <p:spPr/>
        <p:txBody>
          <a:bodyPr/>
          <a:lstStyle/>
          <a:p>
            <a:r>
              <a:rPr lang="en-US" dirty="0"/>
              <a:t>Fellowship </a:t>
            </a:r>
            <a:r>
              <a:rPr lang="en-US" dirty="0" err="1"/>
              <a:t>biosketch</a:t>
            </a:r>
            <a:r>
              <a:rPr lang="en-US" dirty="0"/>
              <a:t> – standard format but also includes courses/grades</a:t>
            </a:r>
          </a:p>
          <a:p>
            <a:r>
              <a:rPr lang="en-US" dirty="0"/>
              <a:t>Everyone else – your mentors and consultants</a:t>
            </a:r>
          </a:p>
          <a:p>
            <a:pPr lvl="1"/>
            <a:r>
              <a:rPr lang="en-US" dirty="0">
                <a:hlinkClick r:id="rId2"/>
              </a:rPr>
              <a:t>https://grants.nih.gov/grants/forms/biosketch.htm</a:t>
            </a:r>
            <a:endParaRPr lang="en-US" dirty="0"/>
          </a:p>
          <a:p>
            <a:pPr lvl="1"/>
            <a:endParaRPr lang="en-US" dirty="0"/>
          </a:p>
        </p:txBody>
      </p:sp>
    </p:spTree>
    <p:extLst>
      <p:ext uri="{BB962C8B-B14F-4D97-AF65-F5344CB8AC3E}">
        <p14:creationId xmlns:p14="http://schemas.microsoft.com/office/powerpoint/2010/main" val="237458558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1143000"/>
          </a:xfrm>
        </p:spPr>
        <p:txBody>
          <a:bodyPr>
            <a:normAutofit/>
          </a:bodyPr>
          <a:lstStyle/>
          <a:p>
            <a:r>
              <a:rPr lang="en-US" dirty="0"/>
              <a:t>NIH submission dates</a:t>
            </a:r>
          </a:p>
        </p:txBody>
      </p:sp>
      <p:graphicFrame>
        <p:nvGraphicFramePr>
          <p:cNvPr id="5" name="Content Placeholder 3"/>
          <p:cNvGraphicFramePr>
            <a:graphicFrameLocks/>
          </p:cNvGraphicFramePr>
          <p:nvPr>
            <p:extLst>
              <p:ext uri="{D42A27DB-BD31-4B8C-83A1-F6EECF244321}">
                <p14:modId xmlns:p14="http://schemas.microsoft.com/office/powerpoint/2010/main" val="4226350190"/>
              </p:ext>
            </p:extLst>
          </p:nvPr>
        </p:nvGraphicFramePr>
        <p:xfrm>
          <a:off x="381000" y="838200"/>
          <a:ext cx="8458200" cy="5551060"/>
        </p:xfrm>
        <a:graphic>
          <a:graphicData uri="http://schemas.openxmlformats.org/drawingml/2006/table">
            <a:tbl>
              <a:tblPr firstRow="1" bandRow="1">
                <a:tableStyleId>{5C22544A-7EE6-4342-B048-85BDC9FD1C3A}</a:tableStyleId>
              </a:tblPr>
              <a:tblGrid>
                <a:gridCol w="1691640">
                  <a:extLst>
                    <a:ext uri="{9D8B030D-6E8A-4147-A177-3AD203B41FA5}">
                      <a16:colId xmlns:a16="http://schemas.microsoft.com/office/drawing/2014/main" val="1028372489"/>
                    </a:ext>
                  </a:extLst>
                </a:gridCol>
                <a:gridCol w="1691640">
                  <a:extLst>
                    <a:ext uri="{9D8B030D-6E8A-4147-A177-3AD203B41FA5}">
                      <a16:colId xmlns:a16="http://schemas.microsoft.com/office/drawing/2014/main" val="20000"/>
                    </a:ext>
                  </a:extLst>
                </a:gridCol>
                <a:gridCol w="1691640">
                  <a:extLst>
                    <a:ext uri="{9D8B030D-6E8A-4147-A177-3AD203B41FA5}">
                      <a16:colId xmlns:a16="http://schemas.microsoft.com/office/drawing/2014/main" val="20001"/>
                    </a:ext>
                  </a:extLst>
                </a:gridCol>
                <a:gridCol w="1691640">
                  <a:extLst>
                    <a:ext uri="{9D8B030D-6E8A-4147-A177-3AD203B41FA5}">
                      <a16:colId xmlns:a16="http://schemas.microsoft.com/office/drawing/2014/main" val="20002"/>
                    </a:ext>
                  </a:extLst>
                </a:gridCol>
                <a:gridCol w="1691640">
                  <a:extLst>
                    <a:ext uri="{9D8B030D-6E8A-4147-A177-3AD203B41FA5}">
                      <a16:colId xmlns:a16="http://schemas.microsoft.com/office/drawing/2014/main" val="20003"/>
                    </a:ext>
                  </a:extLst>
                </a:gridCol>
              </a:tblGrid>
              <a:tr h="582820">
                <a:tc>
                  <a:txBody>
                    <a:bodyPr/>
                    <a:lstStyle/>
                    <a:p>
                      <a:r>
                        <a:rPr lang="en-US" dirty="0"/>
                        <a:t>Series</a:t>
                      </a:r>
                    </a:p>
                  </a:txBody>
                  <a:tcPr/>
                </a:tc>
                <a:tc>
                  <a:txBody>
                    <a:bodyPr/>
                    <a:lstStyle/>
                    <a:p>
                      <a:r>
                        <a:rPr lang="en-US" dirty="0"/>
                        <a:t>Description</a:t>
                      </a:r>
                    </a:p>
                  </a:txBody>
                  <a:tcPr/>
                </a:tc>
                <a:tc>
                  <a:txBody>
                    <a:bodyPr/>
                    <a:lstStyle/>
                    <a:p>
                      <a:pPr algn="ctr"/>
                      <a:r>
                        <a:rPr lang="en-US" dirty="0"/>
                        <a:t>Cycle 1</a:t>
                      </a:r>
                    </a:p>
                  </a:txBody>
                  <a:tcPr/>
                </a:tc>
                <a:tc>
                  <a:txBody>
                    <a:bodyPr/>
                    <a:lstStyle/>
                    <a:p>
                      <a:pPr algn="ctr"/>
                      <a:r>
                        <a:rPr lang="en-US" dirty="0"/>
                        <a:t>Cycle 2</a:t>
                      </a:r>
                    </a:p>
                  </a:txBody>
                  <a:tcPr/>
                </a:tc>
                <a:tc>
                  <a:txBody>
                    <a:bodyPr/>
                    <a:lstStyle/>
                    <a:p>
                      <a:pPr algn="ctr"/>
                      <a:r>
                        <a:rPr lang="en-US" dirty="0"/>
                        <a:t>Cycle 3</a:t>
                      </a:r>
                    </a:p>
                  </a:txBody>
                  <a:tcPr/>
                </a:tc>
                <a:extLst>
                  <a:ext uri="{0D108BD9-81ED-4DB2-BD59-A6C34878D82A}">
                    <a16:rowId xmlns:a16="http://schemas.microsoft.com/office/drawing/2014/main" val="10000"/>
                  </a:ext>
                </a:extLst>
              </a:tr>
              <a:tr h="0">
                <a:tc>
                  <a:txBody>
                    <a:bodyPr/>
                    <a:lstStyle/>
                    <a:p>
                      <a:pPr algn="l" fontAlgn="t"/>
                      <a:r>
                        <a:rPr lang="en-US" sz="1600" dirty="0">
                          <a:effectLst/>
                        </a:rPr>
                        <a:t>K series</a:t>
                      </a:r>
                      <a:br>
                        <a:rPr lang="en-US" sz="1600" dirty="0">
                          <a:effectLst/>
                        </a:rPr>
                      </a:br>
                      <a:r>
                        <a:rPr lang="en-US" sz="1600" i="1" dirty="0">
                          <a:effectLst/>
                        </a:rPr>
                        <a:t>new</a:t>
                      </a:r>
                      <a:endParaRPr lang="en-US" sz="1600" dirty="0">
                        <a:effectLst/>
                      </a:endParaRPr>
                    </a:p>
                  </a:txBody>
                  <a:tcPr marL="133350" marR="133350" marT="133350" marB="133350"/>
                </a:tc>
                <a:tc>
                  <a:txBody>
                    <a:bodyPr/>
                    <a:lstStyle/>
                    <a:p>
                      <a:pPr algn="l" fontAlgn="t"/>
                      <a:r>
                        <a:rPr lang="en-US" sz="1600" b="1" dirty="0">
                          <a:effectLst/>
                        </a:rPr>
                        <a:t>Research Career Development</a:t>
                      </a:r>
                      <a:endParaRPr lang="en-US" sz="1600" dirty="0">
                        <a:effectLst/>
                      </a:endParaRPr>
                    </a:p>
                  </a:txBody>
                  <a:tcPr marL="133350" marR="133350" marT="133350" marB="133350"/>
                </a:tc>
                <a:tc>
                  <a:txBody>
                    <a:bodyPr/>
                    <a:lstStyle/>
                    <a:p>
                      <a:pPr algn="ctr" fontAlgn="t"/>
                      <a:r>
                        <a:rPr lang="en-US" sz="1600">
                          <a:effectLst/>
                        </a:rPr>
                        <a:t>February 12</a:t>
                      </a:r>
                    </a:p>
                  </a:txBody>
                  <a:tcPr marL="133350" marR="133350" marT="133350" marB="133350"/>
                </a:tc>
                <a:tc>
                  <a:txBody>
                    <a:bodyPr/>
                    <a:lstStyle/>
                    <a:p>
                      <a:pPr algn="ctr" fontAlgn="t"/>
                      <a:r>
                        <a:rPr lang="en-US" sz="1600" dirty="0">
                          <a:effectLst/>
                        </a:rPr>
                        <a:t>June 12</a:t>
                      </a:r>
                    </a:p>
                  </a:txBody>
                  <a:tcPr marL="133350" marR="133350" marT="133350" marB="133350">
                    <a:solidFill>
                      <a:schemeClr val="accent6">
                        <a:lumMod val="40000"/>
                        <a:lumOff val="60000"/>
                      </a:schemeClr>
                    </a:solidFill>
                  </a:tcPr>
                </a:tc>
                <a:tc>
                  <a:txBody>
                    <a:bodyPr/>
                    <a:lstStyle/>
                    <a:p>
                      <a:pPr algn="ctr" fontAlgn="t"/>
                      <a:r>
                        <a:rPr lang="en-US" sz="1600" dirty="0">
                          <a:effectLst/>
                        </a:rPr>
                        <a:t>October 12</a:t>
                      </a:r>
                    </a:p>
                  </a:txBody>
                  <a:tcPr marL="133350" marR="133350" marT="133350" marB="133350"/>
                </a:tc>
                <a:extLst>
                  <a:ext uri="{0D108BD9-81ED-4DB2-BD59-A6C34878D82A}">
                    <a16:rowId xmlns:a16="http://schemas.microsoft.com/office/drawing/2014/main" val="10001"/>
                  </a:ext>
                </a:extLst>
              </a:tr>
              <a:tr h="582820">
                <a:tc>
                  <a:txBody>
                    <a:bodyPr/>
                    <a:lstStyle/>
                    <a:p>
                      <a:pPr algn="l" fontAlgn="t"/>
                      <a:r>
                        <a:rPr lang="en-US" sz="1600" dirty="0">
                          <a:effectLst/>
                        </a:rPr>
                        <a:t>K series</a:t>
                      </a:r>
                      <a:br>
                        <a:rPr lang="en-US" sz="1600" dirty="0">
                          <a:effectLst/>
                        </a:rPr>
                      </a:br>
                      <a:r>
                        <a:rPr lang="en-US" sz="1600" i="1" dirty="0">
                          <a:effectLst/>
                        </a:rPr>
                        <a:t>renewal, resubmission, revision</a:t>
                      </a:r>
                      <a:endParaRPr lang="en-US" sz="1600" dirty="0">
                        <a:effectLst/>
                      </a:endParaRPr>
                    </a:p>
                  </a:txBody>
                  <a:tcPr marL="133350" marR="133350" marT="133350" marB="133350"/>
                </a:tc>
                <a:tc>
                  <a:txBody>
                    <a:bodyPr/>
                    <a:lstStyle/>
                    <a:p>
                      <a:pPr algn="l" fontAlgn="t"/>
                      <a:r>
                        <a:rPr lang="en-US" sz="1600" b="1" dirty="0">
                          <a:effectLst/>
                        </a:rPr>
                        <a:t>Research Career Development</a:t>
                      </a:r>
                      <a:endParaRPr lang="en-US" sz="1600" dirty="0">
                        <a:effectLst/>
                      </a:endParaRPr>
                    </a:p>
                  </a:txBody>
                  <a:tcPr marL="133350" marR="133350" marT="133350" marB="133350"/>
                </a:tc>
                <a:tc>
                  <a:txBody>
                    <a:bodyPr/>
                    <a:lstStyle/>
                    <a:p>
                      <a:pPr algn="ctr" fontAlgn="t"/>
                      <a:r>
                        <a:rPr lang="en-US" sz="1600">
                          <a:effectLst/>
                        </a:rPr>
                        <a:t>March 12</a:t>
                      </a:r>
                    </a:p>
                  </a:txBody>
                  <a:tcPr marL="133350" marR="133350" marT="133350" marB="133350"/>
                </a:tc>
                <a:tc>
                  <a:txBody>
                    <a:bodyPr/>
                    <a:lstStyle/>
                    <a:p>
                      <a:pPr algn="ctr" fontAlgn="t"/>
                      <a:r>
                        <a:rPr lang="en-US" sz="1600">
                          <a:effectLst/>
                        </a:rPr>
                        <a:t>July 12</a:t>
                      </a:r>
                    </a:p>
                  </a:txBody>
                  <a:tcPr marL="133350" marR="133350" marT="133350" marB="133350"/>
                </a:tc>
                <a:tc>
                  <a:txBody>
                    <a:bodyPr/>
                    <a:lstStyle/>
                    <a:p>
                      <a:pPr algn="ctr" fontAlgn="t"/>
                      <a:r>
                        <a:rPr lang="en-US" sz="1600" dirty="0">
                          <a:effectLst/>
                        </a:rPr>
                        <a:t>November 12</a:t>
                      </a:r>
                    </a:p>
                  </a:txBody>
                  <a:tcPr marL="133350" marR="133350" marT="133350" marB="133350"/>
                </a:tc>
                <a:extLst>
                  <a:ext uri="{0D108BD9-81ED-4DB2-BD59-A6C34878D82A}">
                    <a16:rowId xmlns:a16="http://schemas.microsoft.com/office/drawing/2014/main" val="2411691523"/>
                  </a:ext>
                </a:extLst>
              </a:tr>
              <a:tr h="582820">
                <a:tc>
                  <a:txBody>
                    <a:bodyPr/>
                    <a:lstStyle/>
                    <a:p>
                      <a:pPr algn="l" fontAlgn="t"/>
                      <a:r>
                        <a:rPr lang="en-US" sz="1600" dirty="0">
                          <a:effectLst/>
                        </a:rPr>
                        <a:t>F Series Fellowships (including F31 Diversity – </a:t>
                      </a:r>
                      <a:r>
                        <a:rPr lang="en-US" sz="1600" u="none" strike="noStrike" dirty="0">
                          <a:solidFill>
                            <a:srgbClr val="004FBA"/>
                          </a:solidFill>
                          <a:effectLst/>
                          <a:hlinkClick r:id="rId3"/>
                        </a:rPr>
                        <a:t>NOT-OD-17-029</a:t>
                      </a:r>
                      <a:r>
                        <a:rPr lang="en-US" sz="1600" dirty="0">
                          <a:effectLst/>
                        </a:rPr>
                        <a:t>)</a:t>
                      </a:r>
                      <a:br>
                        <a:rPr lang="en-US" sz="1600" dirty="0">
                          <a:effectLst/>
                        </a:rPr>
                      </a:br>
                      <a:r>
                        <a:rPr lang="en-US" sz="1600" i="1" dirty="0">
                          <a:effectLst/>
                        </a:rPr>
                        <a:t>new, renewal, resubmission</a:t>
                      </a:r>
                      <a:endParaRPr lang="en-US" sz="1600" dirty="0">
                        <a:effectLst/>
                      </a:endParaRPr>
                    </a:p>
                  </a:txBody>
                  <a:tcPr marL="133350" marR="133350" marT="133350" marB="133350"/>
                </a:tc>
                <a:tc>
                  <a:txBody>
                    <a:bodyPr/>
                    <a:lstStyle/>
                    <a:p>
                      <a:pPr algn="l" fontAlgn="t"/>
                      <a:r>
                        <a:rPr lang="en-US" sz="1600" b="1" i="1" dirty="0">
                          <a:effectLst/>
                        </a:rPr>
                        <a:t>Individual</a:t>
                      </a:r>
                      <a:r>
                        <a:rPr lang="en-US" sz="1600" b="1" dirty="0">
                          <a:effectLst/>
                        </a:rPr>
                        <a:t> National Research Service Awards (Standard)</a:t>
                      </a:r>
                      <a:endParaRPr lang="en-US" sz="1600" dirty="0">
                        <a:effectLst/>
                      </a:endParaRPr>
                    </a:p>
                    <a:p>
                      <a:pPr algn="l" fontAlgn="t"/>
                      <a:r>
                        <a:rPr lang="en-US" sz="1600" dirty="0">
                          <a:effectLst/>
                        </a:rPr>
                        <a:t>(see </a:t>
                      </a:r>
                      <a:r>
                        <a:rPr lang="en-US" sz="1600" u="none" strike="noStrike" dirty="0">
                          <a:solidFill>
                            <a:srgbClr val="004FBA"/>
                          </a:solidFill>
                          <a:effectLst/>
                          <a:hlinkClick r:id="rId4"/>
                        </a:rPr>
                        <a:t>NRSA Training Page</a:t>
                      </a:r>
                      <a:r>
                        <a:rPr lang="en-US" sz="1600" dirty="0">
                          <a:effectLst/>
                        </a:rPr>
                        <a:t>)</a:t>
                      </a:r>
                    </a:p>
                  </a:txBody>
                  <a:tcPr marL="133350" marR="133350" marT="133350" marB="133350"/>
                </a:tc>
                <a:tc>
                  <a:txBody>
                    <a:bodyPr/>
                    <a:lstStyle/>
                    <a:p>
                      <a:pPr algn="ctr" fontAlgn="t"/>
                      <a:r>
                        <a:rPr lang="en-US" sz="1600" dirty="0">
                          <a:effectLst/>
                        </a:rPr>
                        <a:t>April 8</a:t>
                      </a:r>
                    </a:p>
                  </a:txBody>
                  <a:tcPr marL="133350" marR="133350" marT="133350" marB="133350"/>
                </a:tc>
                <a:tc>
                  <a:txBody>
                    <a:bodyPr/>
                    <a:lstStyle/>
                    <a:p>
                      <a:pPr algn="ctr" fontAlgn="t"/>
                      <a:r>
                        <a:rPr lang="en-US" sz="1600" dirty="0">
                          <a:effectLst/>
                        </a:rPr>
                        <a:t>August 8</a:t>
                      </a:r>
                    </a:p>
                  </a:txBody>
                  <a:tcPr marL="133350" marR="133350" marT="133350" marB="133350">
                    <a:solidFill>
                      <a:schemeClr val="accent6">
                        <a:lumMod val="40000"/>
                        <a:lumOff val="60000"/>
                      </a:schemeClr>
                    </a:solidFill>
                  </a:tcPr>
                </a:tc>
                <a:tc>
                  <a:txBody>
                    <a:bodyPr/>
                    <a:lstStyle/>
                    <a:p>
                      <a:pPr algn="ctr" fontAlgn="t"/>
                      <a:r>
                        <a:rPr lang="en-US" sz="1600" dirty="0">
                          <a:effectLst/>
                        </a:rPr>
                        <a:t>December 8</a:t>
                      </a:r>
                    </a:p>
                  </a:txBody>
                  <a:tcPr marL="133350" marR="133350" marT="133350" marB="133350"/>
                </a:tc>
                <a:extLst>
                  <a:ext uri="{0D108BD9-81ED-4DB2-BD59-A6C34878D82A}">
                    <a16:rowId xmlns:a16="http://schemas.microsoft.com/office/drawing/2014/main" val="10002"/>
                  </a:ext>
                </a:extLst>
              </a:tr>
              <a:tr h="582820">
                <a:tc>
                  <a:txBody>
                    <a:bodyPr/>
                    <a:lstStyle/>
                    <a:p>
                      <a:pPr algn="l" fontAlgn="t"/>
                      <a:r>
                        <a:rPr lang="en-US" sz="1600" dirty="0">
                          <a:effectLst/>
                        </a:rPr>
                        <a:t>All </a:t>
                      </a:r>
                      <a:r>
                        <a:rPr lang="en-US" sz="1600" i="1" dirty="0">
                          <a:effectLst/>
                        </a:rPr>
                        <a:t>new, renewal, resubmission, revision</a:t>
                      </a:r>
                      <a:endParaRPr lang="en-US" sz="1600" dirty="0">
                        <a:effectLst/>
                      </a:endParaRPr>
                    </a:p>
                  </a:txBody>
                  <a:tcPr marL="133350" marR="133350" marT="133350" marB="133350"/>
                </a:tc>
                <a:tc>
                  <a:txBody>
                    <a:bodyPr/>
                    <a:lstStyle/>
                    <a:p>
                      <a:pPr algn="l" fontAlgn="t"/>
                      <a:r>
                        <a:rPr lang="en-US" sz="1600" b="1" dirty="0">
                          <a:solidFill>
                            <a:srgbClr val="4A80FF"/>
                          </a:solidFill>
                          <a:effectLst/>
                          <a:latin typeface="Open Sans"/>
                        </a:rPr>
                        <a:t>AIDS and AIDS-Related Applications</a:t>
                      </a:r>
                      <a:endParaRPr lang="en-US" sz="1600" dirty="0">
                        <a:effectLst/>
                      </a:endParaRPr>
                    </a:p>
                  </a:txBody>
                  <a:tcPr marL="133350" marR="133350" marT="133350" marB="133350"/>
                </a:tc>
                <a:tc>
                  <a:txBody>
                    <a:bodyPr/>
                    <a:lstStyle/>
                    <a:p>
                      <a:pPr algn="ctr" fontAlgn="t"/>
                      <a:r>
                        <a:rPr lang="en-US" sz="1600" dirty="0">
                          <a:effectLst/>
                        </a:rPr>
                        <a:t>May 7</a:t>
                      </a:r>
                    </a:p>
                  </a:txBody>
                  <a:tcPr marL="133350" marR="133350" marT="133350" marB="133350">
                    <a:solidFill>
                      <a:schemeClr val="accent6">
                        <a:lumMod val="40000"/>
                        <a:lumOff val="60000"/>
                      </a:schemeClr>
                    </a:solidFill>
                  </a:tcPr>
                </a:tc>
                <a:tc>
                  <a:txBody>
                    <a:bodyPr/>
                    <a:lstStyle/>
                    <a:p>
                      <a:pPr algn="ctr" fontAlgn="t"/>
                      <a:r>
                        <a:rPr lang="en-US" sz="1600">
                          <a:effectLst/>
                        </a:rPr>
                        <a:t>September 7</a:t>
                      </a:r>
                    </a:p>
                  </a:txBody>
                  <a:tcPr marL="133350" marR="133350" marT="133350" marB="133350"/>
                </a:tc>
                <a:tc>
                  <a:txBody>
                    <a:bodyPr/>
                    <a:lstStyle/>
                    <a:p>
                      <a:pPr algn="ctr" fontAlgn="t"/>
                      <a:r>
                        <a:rPr lang="en-US" sz="1600" dirty="0">
                          <a:effectLst/>
                        </a:rPr>
                        <a:t>January 7</a:t>
                      </a:r>
                    </a:p>
                  </a:txBody>
                  <a:tcPr marL="133350" marR="133350" marT="133350" marB="133350"/>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205543383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Section A: </a:t>
            </a:r>
            <a:br>
              <a:rPr lang="en-US" dirty="0"/>
            </a:br>
            <a:r>
              <a:rPr lang="en-US" dirty="0"/>
              <a:t>Personal Statement</a:t>
            </a:r>
          </a:p>
        </p:txBody>
      </p:sp>
      <p:sp>
        <p:nvSpPr>
          <p:cNvPr id="3" name="Content Placeholder 2"/>
          <p:cNvSpPr>
            <a:spLocks noGrp="1"/>
          </p:cNvSpPr>
          <p:nvPr>
            <p:ph idx="1"/>
          </p:nvPr>
        </p:nvSpPr>
        <p:spPr>
          <a:xfrm>
            <a:off x="457200" y="1600200"/>
            <a:ext cx="8451022" cy="5029044"/>
          </a:xfrm>
        </p:spPr>
        <p:txBody>
          <a:bodyPr>
            <a:normAutofit lnSpcReduction="10000"/>
          </a:bodyPr>
          <a:lstStyle/>
          <a:p>
            <a:r>
              <a:rPr lang="en-US" dirty="0"/>
              <a:t>Briefly describe why you are well-suited to receive the award for which you are applying.  </a:t>
            </a:r>
          </a:p>
          <a:p>
            <a:r>
              <a:rPr lang="en-US" dirty="0"/>
              <a:t>The relevant factors may include aspects of your training; your previous work on this specific topic or related topics; your technical expertise; your collaborators or scientific environment; and your past performance in this or related fields (you may mention specific contributions to science that are not included in Section C).</a:t>
            </a:r>
          </a:p>
        </p:txBody>
      </p:sp>
    </p:spTree>
    <p:extLst>
      <p:ext uri="{BB962C8B-B14F-4D97-AF65-F5344CB8AC3E}">
        <p14:creationId xmlns:p14="http://schemas.microsoft.com/office/powerpoint/2010/main" val="222084516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Section A: Cont’d</a:t>
            </a:r>
          </a:p>
        </p:txBody>
      </p:sp>
      <p:sp>
        <p:nvSpPr>
          <p:cNvPr id="3" name="Content Placeholder 2"/>
          <p:cNvSpPr>
            <a:spLocks noGrp="1"/>
          </p:cNvSpPr>
          <p:nvPr>
            <p:ph idx="1"/>
          </p:nvPr>
        </p:nvSpPr>
        <p:spPr/>
        <p:txBody>
          <a:bodyPr>
            <a:normAutofit fontScale="92500"/>
          </a:bodyPr>
          <a:lstStyle/>
          <a:p>
            <a:r>
              <a:rPr lang="en-US" dirty="0"/>
              <a:t>You may include a description of factors such as family care responsibilities, illness, disability, and active duty military service if it has affected your productivity</a:t>
            </a:r>
          </a:p>
          <a:p>
            <a:r>
              <a:rPr lang="en-US" dirty="0"/>
              <a:t>Try to make different from Doctoral Dissertation and Research Experience</a:t>
            </a:r>
          </a:p>
          <a:p>
            <a:r>
              <a:rPr lang="en-US" dirty="0"/>
              <a:t>You may include a list of up to four peer-reviewed publications that specifically highlight your experience and qualifications for this project.  </a:t>
            </a:r>
          </a:p>
          <a:p>
            <a:endParaRPr lang="en-US" dirty="0"/>
          </a:p>
        </p:txBody>
      </p:sp>
    </p:spTree>
    <p:extLst>
      <p:ext uri="{BB962C8B-B14F-4D97-AF65-F5344CB8AC3E}">
        <p14:creationId xmlns:p14="http://schemas.microsoft.com/office/powerpoint/2010/main" val="134339043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Section B:</a:t>
            </a:r>
            <a:br>
              <a:rPr lang="en-US" dirty="0"/>
            </a:br>
            <a:r>
              <a:rPr lang="en-US" dirty="0"/>
              <a:t>Positions and Honors</a:t>
            </a:r>
          </a:p>
        </p:txBody>
      </p:sp>
      <p:sp>
        <p:nvSpPr>
          <p:cNvPr id="3" name="Content Placeholder 2"/>
          <p:cNvSpPr>
            <a:spLocks noGrp="1"/>
          </p:cNvSpPr>
          <p:nvPr>
            <p:ph idx="1"/>
          </p:nvPr>
        </p:nvSpPr>
        <p:spPr/>
        <p:txBody>
          <a:bodyPr>
            <a:normAutofit/>
          </a:bodyPr>
          <a:lstStyle/>
          <a:p>
            <a:r>
              <a:rPr lang="en-US" dirty="0"/>
              <a:t>List in chronological order:</a:t>
            </a:r>
          </a:p>
          <a:p>
            <a:pPr lvl="1"/>
            <a:r>
              <a:rPr lang="en-US" dirty="0"/>
              <a:t>All non-degree training, including postdoctoral research training</a:t>
            </a:r>
          </a:p>
          <a:p>
            <a:pPr lvl="1"/>
            <a:r>
              <a:rPr lang="en-US" dirty="0"/>
              <a:t>All employment after college </a:t>
            </a:r>
          </a:p>
          <a:p>
            <a:r>
              <a:rPr lang="en-US" dirty="0"/>
              <a:t>State the Activity/Occupation and include start/end dates, field, name of institution/company, and the name of your supervisor/employer. </a:t>
            </a:r>
          </a:p>
        </p:txBody>
      </p:sp>
    </p:spTree>
    <p:extLst>
      <p:ext uri="{BB962C8B-B14F-4D97-AF65-F5344CB8AC3E}">
        <p14:creationId xmlns:p14="http://schemas.microsoft.com/office/powerpoint/2010/main" val="99020976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Section B: Cont’d</a:t>
            </a:r>
          </a:p>
        </p:txBody>
      </p:sp>
      <p:sp>
        <p:nvSpPr>
          <p:cNvPr id="3" name="Content Placeholder 2"/>
          <p:cNvSpPr>
            <a:spLocks noGrp="1"/>
          </p:cNvSpPr>
          <p:nvPr>
            <p:ph idx="1"/>
          </p:nvPr>
        </p:nvSpPr>
        <p:spPr/>
        <p:txBody>
          <a:bodyPr/>
          <a:lstStyle/>
          <a:p>
            <a:r>
              <a:rPr lang="en-US" dirty="0"/>
              <a:t>Academic and Professional honors</a:t>
            </a:r>
          </a:p>
          <a:p>
            <a:pPr lvl="1"/>
            <a:r>
              <a:rPr lang="en-US" dirty="0"/>
              <a:t>Any academic and professional honors/awards </a:t>
            </a:r>
          </a:p>
          <a:p>
            <a:pPr lvl="1"/>
            <a:r>
              <a:rPr lang="en-US" dirty="0"/>
              <a:t>Scholarships, traineeships, fellowships, and development awards. Include source of awards.  </a:t>
            </a:r>
          </a:p>
          <a:p>
            <a:pPr lvl="1"/>
            <a:r>
              <a:rPr lang="en-US" dirty="0"/>
              <a:t>Current memberships in professional societies.</a:t>
            </a:r>
          </a:p>
          <a:p>
            <a:pPr lvl="1"/>
            <a:endParaRPr lang="en-US" dirty="0"/>
          </a:p>
        </p:txBody>
      </p:sp>
    </p:spTree>
    <p:extLst>
      <p:ext uri="{BB962C8B-B14F-4D97-AF65-F5344CB8AC3E}">
        <p14:creationId xmlns:p14="http://schemas.microsoft.com/office/powerpoint/2010/main" val="416515151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Section C: </a:t>
            </a:r>
            <a:br>
              <a:rPr lang="en-US" dirty="0"/>
            </a:br>
            <a:r>
              <a:rPr lang="en-US" dirty="0"/>
              <a:t>Contributions to Science</a:t>
            </a:r>
          </a:p>
        </p:txBody>
      </p:sp>
      <p:sp>
        <p:nvSpPr>
          <p:cNvPr id="3" name="Content Placeholder 2"/>
          <p:cNvSpPr>
            <a:spLocks noGrp="1"/>
          </p:cNvSpPr>
          <p:nvPr>
            <p:ph idx="1"/>
          </p:nvPr>
        </p:nvSpPr>
        <p:spPr>
          <a:xfrm>
            <a:off x="457200" y="1600200"/>
            <a:ext cx="8229600" cy="5038902"/>
          </a:xfrm>
        </p:spPr>
        <p:txBody>
          <a:bodyPr>
            <a:normAutofit fontScale="70000" lnSpcReduction="20000"/>
          </a:bodyPr>
          <a:lstStyle/>
          <a:p>
            <a:r>
              <a:rPr lang="en-US" dirty="0"/>
              <a:t>Briefly describe your most significant contributions to science.  </a:t>
            </a:r>
          </a:p>
          <a:p>
            <a:r>
              <a:rPr lang="en-US" dirty="0"/>
              <a:t>While all applicants may describe up to five contributions, graduate students and postdoctoral fellows are encouraged to consider </a:t>
            </a:r>
            <a:r>
              <a:rPr lang="en-US" b="1" dirty="0"/>
              <a:t>highlighting two or three they consider most significant</a:t>
            </a:r>
            <a:r>
              <a:rPr lang="en-US" dirty="0"/>
              <a:t>. </a:t>
            </a:r>
          </a:p>
          <a:p>
            <a:r>
              <a:rPr lang="en-US" dirty="0"/>
              <a:t>These may include research papers, abstracts, book chapters, reviews, as well as non-publication research products, such as materials, methods, models, or protocols.  </a:t>
            </a:r>
          </a:p>
          <a:p>
            <a:r>
              <a:rPr lang="en-US" dirty="0"/>
              <a:t>For each contribution, indicate the historical background that frames the scientific problem; the central finding(s); the relevance of the finding(s) to science, technology, or public health; and your specific role in the described work.</a:t>
            </a:r>
          </a:p>
          <a:p>
            <a:r>
              <a:rPr lang="en-US" dirty="0"/>
              <a:t>Up to 4 references follow each contribution</a:t>
            </a:r>
          </a:p>
          <a:p>
            <a:pPr lvl="1"/>
            <a:r>
              <a:rPr lang="en-US" dirty="0"/>
              <a:t>Peer-reviewed publications or submitted manuscripts</a:t>
            </a:r>
          </a:p>
          <a:p>
            <a:pPr lvl="1"/>
            <a:r>
              <a:rPr lang="en-US" dirty="0"/>
              <a:t>Non-publication research product such as audio/video, software, reports, etc. </a:t>
            </a:r>
          </a:p>
        </p:txBody>
      </p:sp>
    </p:spTree>
    <p:extLst>
      <p:ext uri="{BB962C8B-B14F-4D97-AF65-F5344CB8AC3E}">
        <p14:creationId xmlns:p14="http://schemas.microsoft.com/office/powerpoint/2010/main" val="283253882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Section C Cont’d</a:t>
            </a:r>
          </a:p>
        </p:txBody>
      </p:sp>
      <p:sp>
        <p:nvSpPr>
          <p:cNvPr id="3" name="Content Placeholder 2"/>
          <p:cNvSpPr>
            <a:spLocks noGrp="1"/>
          </p:cNvSpPr>
          <p:nvPr>
            <p:ph idx="1"/>
          </p:nvPr>
        </p:nvSpPr>
        <p:spPr>
          <a:xfrm>
            <a:off x="457200" y="1600200"/>
            <a:ext cx="8229600" cy="4525963"/>
          </a:xfrm>
        </p:spPr>
        <p:txBody>
          <a:bodyPr>
            <a:normAutofit fontScale="85000" lnSpcReduction="20000"/>
          </a:bodyPr>
          <a:lstStyle/>
          <a:p>
            <a:r>
              <a:rPr lang="en-US" dirty="0"/>
              <a:t>The description of each contribution should be no longer than one half page including figures and citations. </a:t>
            </a:r>
          </a:p>
          <a:p>
            <a:r>
              <a:rPr lang="en-US" dirty="0"/>
              <a:t>Manuscripts listed as “pending publication” or “in preparation” should be included and identified. Indicate if you previously used another name that is reflected in any of the citations.</a:t>
            </a:r>
          </a:p>
          <a:p>
            <a:r>
              <a:rPr lang="en-US" dirty="0"/>
              <a:t>After the 2-4 contributions, provide a URL to a full list of your published work in My Bibliography.</a:t>
            </a:r>
          </a:p>
          <a:p>
            <a:pPr lvl="1"/>
            <a:r>
              <a:rPr lang="en-US" dirty="0"/>
              <a:t>See: https://</a:t>
            </a:r>
            <a:r>
              <a:rPr lang="en-US" dirty="0" err="1"/>
              <a:t>www.ncbi.nlm.nih.gov</a:t>
            </a:r>
            <a:r>
              <a:rPr lang="en-US" dirty="0"/>
              <a:t>/books/NBK53595/#</a:t>
            </a:r>
            <a:r>
              <a:rPr lang="en-US" dirty="0" err="1"/>
              <a:t>mybibliography.Creating_a_Bibliography</a:t>
            </a:r>
            <a:endParaRPr lang="en-US" dirty="0"/>
          </a:p>
          <a:p>
            <a:endParaRPr lang="en-US" dirty="0"/>
          </a:p>
        </p:txBody>
      </p:sp>
    </p:spTree>
    <p:extLst>
      <p:ext uri="{BB962C8B-B14F-4D97-AF65-F5344CB8AC3E}">
        <p14:creationId xmlns:p14="http://schemas.microsoft.com/office/powerpoint/2010/main" val="167281618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Section D: </a:t>
            </a:r>
            <a:br>
              <a:rPr lang="en-US" dirty="0"/>
            </a:br>
            <a:r>
              <a:rPr lang="en-US" dirty="0"/>
              <a:t>Scholastic Performance </a:t>
            </a:r>
            <a:br>
              <a:rPr lang="en-US" dirty="0"/>
            </a:br>
            <a:r>
              <a:rPr lang="en-US" dirty="0"/>
              <a:t>(F31s and F32s)</a:t>
            </a:r>
          </a:p>
        </p:txBody>
      </p:sp>
      <p:sp>
        <p:nvSpPr>
          <p:cNvPr id="3" name="Content Placeholder 2"/>
          <p:cNvSpPr>
            <a:spLocks noGrp="1"/>
          </p:cNvSpPr>
          <p:nvPr>
            <p:ph idx="1"/>
          </p:nvPr>
        </p:nvSpPr>
        <p:spPr>
          <a:xfrm>
            <a:off x="457200" y="1946567"/>
            <a:ext cx="8229600" cy="4525963"/>
          </a:xfrm>
        </p:spPr>
        <p:txBody>
          <a:bodyPr>
            <a:normAutofit fontScale="92500" lnSpcReduction="20000"/>
          </a:bodyPr>
          <a:lstStyle/>
          <a:p>
            <a:r>
              <a:rPr lang="en-US" dirty="0"/>
              <a:t>List by institution and year all undergraduate and graduate courses with grades. </a:t>
            </a:r>
          </a:p>
          <a:p>
            <a:pPr lvl="1"/>
            <a:r>
              <a:rPr lang="en-US" b="1" dirty="0" err="1"/>
              <a:t>Predoctoral</a:t>
            </a:r>
            <a:r>
              <a:rPr lang="en-US" b="1" dirty="0"/>
              <a:t> applicants/candidates:</a:t>
            </a:r>
            <a:r>
              <a:rPr lang="en-US" dirty="0"/>
              <a:t> List </a:t>
            </a:r>
            <a:r>
              <a:rPr lang="en-US" b="1" dirty="0"/>
              <a:t>all</a:t>
            </a:r>
            <a:r>
              <a:rPr lang="en-US" dirty="0"/>
              <a:t> undergraduate and graduate courses, with grades. </a:t>
            </a:r>
          </a:p>
          <a:p>
            <a:pPr lvl="1"/>
            <a:r>
              <a:rPr lang="en-US" b="1" dirty="0"/>
              <a:t>Postdoctoral applicants: </a:t>
            </a:r>
            <a:r>
              <a:rPr lang="en-US" dirty="0"/>
              <a:t>List all undergraduate courses and graduate scientific and/or professional courses </a:t>
            </a:r>
            <a:r>
              <a:rPr lang="en-US" u="sng" dirty="0"/>
              <a:t>relevant to the training sought under this award</a:t>
            </a:r>
            <a:r>
              <a:rPr lang="en-US" dirty="0"/>
              <a:t>, with grades. </a:t>
            </a:r>
          </a:p>
          <a:p>
            <a:r>
              <a:rPr lang="en-US" dirty="0"/>
              <a:t>In addition, explain any marking system if other than 1-100, A, B, C, D, F, or 0-4.0 if applicable. Show levels required for a passing grade. </a:t>
            </a:r>
          </a:p>
          <a:p>
            <a:endParaRPr lang="en-US" dirty="0"/>
          </a:p>
        </p:txBody>
      </p:sp>
    </p:spTree>
    <p:extLst>
      <p:ext uri="{BB962C8B-B14F-4D97-AF65-F5344CB8AC3E}">
        <p14:creationId xmlns:p14="http://schemas.microsoft.com/office/powerpoint/2010/main" val="88425424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Section D: Research Support</a:t>
            </a:r>
          </a:p>
        </p:txBody>
      </p:sp>
      <p:sp>
        <p:nvSpPr>
          <p:cNvPr id="3" name="Content Placeholder 2"/>
          <p:cNvSpPr>
            <a:spLocks noGrp="1"/>
          </p:cNvSpPr>
          <p:nvPr>
            <p:ph idx="1"/>
          </p:nvPr>
        </p:nvSpPr>
        <p:spPr/>
        <p:txBody>
          <a:bodyPr/>
          <a:lstStyle/>
          <a:p>
            <a:r>
              <a:rPr lang="en-US" dirty="0"/>
              <a:t>Mentors, etc., or K </a:t>
            </a:r>
            <a:r>
              <a:rPr lang="en-US"/>
              <a:t>award applicants</a:t>
            </a:r>
            <a:endParaRPr lang="en-US" dirty="0"/>
          </a:p>
          <a:p>
            <a:r>
              <a:rPr lang="en-US" dirty="0"/>
              <a:t>Also mentor/consultant bios</a:t>
            </a:r>
          </a:p>
          <a:p>
            <a:pPr lvl="1"/>
            <a:r>
              <a:rPr lang="en-US" dirty="0"/>
              <a:t>Current research funding</a:t>
            </a:r>
          </a:p>
          <a:p>
            <a:pPr lvl="2"/>
            <a:r>
              <a:rPr lang="en-US" dirty="0"/>
              <a:t>Name of funder, name of award, 1-2 sentence description of project, role (PI or co-</a:t>
            </a:r>
            <a:r>
              <a:rPr lang="en-US" dirty="0" err="1"/>
              <a:t>Inv</a:t>
            </a:r>
            <a:r>
              <a:rPr lang="en-US" dirty="0"/>
              <a:t>), dates of award</a:t>
            </a:r>
          </a:p>
          <a:p>
            <a:pPr lvl="1"/>
            <a:r>
              <a:rPr lang="en-US" dirty="0"/>
              <a:t>Past research funding (past 3 years)</a:t>
            </a:r>
          </a:p>
          <a:p>
            <a:endParaRPr lang="en-US" dirty="0"/>
          </a:p>
        </p:txBody>
      </p:sp>
    </p:spTree>
    <p:extLst>
      <p:ext uri="{BB962C8B-B14F-4D97-AF65-F5344CB8AC3E}">
        <p14:creationId xmlns:p14="http://schemas.microsoft.com/office/powerpoint/2010/main" val="393488739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43000"/>
          </a:xfrm>
        </p:spPr>
        <p:txBody>
          <a:bodyPr>
            <a:normAutofit/>
          </a:bodyPr>
          <a:lstStyle/>
          <a:p>
            <a:r>
              <a:rPr lang="en-US" dirty="0"/>
              <a:t>NIH Review and funding dates</a:t>
            </a:r>
          </a:p>
        </p:txBody>
      </p:sp>
      <p:graphicFrame>
        <p:nvGraphicFramePr>
          <p:cNvPr id="5" name="Content Placeholder 3"/>
          <p:cNvGraphicFramePr>
            <a:graphicFrameLocks/>
          </p:cNvGraphicFramePr>
          <p:nvPr>
            <p:extLst>
              <p:ext uri="{D42A27DB-BD31-4B8C-83A1-F6EECF244321}">
                <p14:modId xmlns:p14="http://schemas.microsoft.com/office/powerpoint/2010/main" val="2972284300"/>
              </p:ext>
            </p:extLst>
          </p:nvPr>
        </p:nvGraphicFramePr>
        <p:xfrm>
          <a:off x="457200" y="1143000"/>
          <a:ext cx="8153400" cy="3588910"/>
        </p:xfrm>
        <a:graphic>
          <a:graphicData uri="http://schemas.openxmlformats.org/drawingml/2006/table">
            <a:tbl>
              <a:tblPr firstRow="1" bandRow="1">
                <a:tableStyleId>{5C22544A-7EE6-4342-B048-85BDC9FD1C3A}</a:tableStyleId>
              </a:tblPr>
              <a:tblGrid>
                <a:gridCol w="1630680">
                  <a:extLst>
                    <a:ext uri="{9D8B030D-6E8A-4147-A177-3AD203B41FA5}">
                      <a16:colId xmlns:a16="http://schemas.microsoft.com/office/drawing/2014/main" val="1028372489"/>
                    </a:ext>
                  </a:extLst>
                </a:gridCol>
                <a:gridCol w="1630680">
                  <a:extLst>
                    <a:ext uri="{9D8B030D-6E8A-4147-A177-3AD203B41FA5}">
                      <a16:colId xmlns:a16="http://schemas.microsoft.com/office/drawing/2014/main" val="20000"/>
                    </a:ext>
                  </a:extLst>
                </a:gridCol>
                <a:gridCol w="1630680">
                  <a:extLst>
                    <a:ext uri="{9D8B030D-6E8A-4147-A177-3AD203B41FA5}">
                      <a16:colId xmlns:a16="http://schemas.microsoft.com/office/drawing/2014/main" val="20001"/>
                    </a:ext>
                  </a:extLst>
                </a:gridCol>
                <a:gridCol w="1630680">
                  <a:extLst>
                    <a:ext uri="{9D8B030D-6E8A-4147-A177-3AD203B41FA5}">
                      <a16:colId xmlns:a16="http://schemas.microsoft.com/office/drawing/2014/main" val="20002"/>
                    </a:ext>
                  </a:extLst>
                </a:gridCol>
                <a:gridCol w="1630680">
                  <a:extLst>
                    <a:ext uri="{9D8B030D-6E8A-4147-A177-3AD203B41FA5}">
                      <a16:colId xmlns:a16="http://schemas.microsoft.com/office/drawing/2014/main" val="20003"/>
                    </a:ext>
                  </a:extLst>
                </a:gridCol>
              </a:tblGrid>
              <a:tr h="802532">
                <a:tc>
                  <a:txBody>
                    <a:bodyPr/>
                    <a:lstStyle/>
                    <a:p>
                      <a:r>
                        <a:rPr lang="en-US" dirty="0"/>
                        <a:t>Series</a:t>
                      </a:r>
                    </a:p>
                  </a:txBody>
                  <a:tcPr/>
                </a:tc>
                <a:tc>
                  <a:txBody>
                    <a:bodyPr/>
                    <a:lstStyle/>
                    <a:p>
                      <a:r>
                        <a:rPr lang="en-US" dirty="0"/>
                        <a:t>Description</a:t>
                      </a:r>
                    </a:p>
                  </a:txBody>
                  <a:tcPr/>
                </a:tc>
                <a:tc>
                  <a:txBody>
                    <a:bodyPr/>
                    <a:lstStyle/>
                    <a:p>
                      <a:pPr algn="ctr"/>
                      <a:r>
                        <a:rPr lang="en-US" dirty="0"/>
                        <a:t>Cycle 1</a:t>
                      </a:r>
                    </a:p>
                  </a:txBody>
                  <a:tcPr/>
                </a:tc>
                <a:tc>
                  <a:txBody>
                    <a:bodyPr/>
                    <a:lstStyle/>
                    <a:p>
                      <a:pPr algn="ctr"/>
                      <a:r>
                        <a:rPr lang="en-US" dirty="0"/>
                        <a:t>Cycle 2</a:t>
                      </a:r>
                    </a:p>
                  </a:txBody>
                  <a:tcPr/>
                </a:tc>
                <a:tc>
                  <a:txBody>
                    <a:bodyPr/>
                    <a:lstStyle/>
                    <a:p>
                      <a:pPr algn="ctr"/>
                      <a:r>
                        <a:rPr lang="en-US" dirty="0"/>
                        <a:t>Cycle 3</a:t>
                      </a:r>
                    </a:p>
                  </a:txBody>
                  <a:tcPr/>
                </a:tc>
                <a:extLst>
                  <a:ext uri="{0D108BD9-81ED-4DB2-BD59-A6C34878D82A}">
                    <a16:rowId xmlns:a16="http://schemas.microsoft.com/office/drawing/2014/main" val="10000"/>
                  </a:ext>
                </a:extLst>
              </a:tr>
              <a:tr h="802532">
                <a:tc>
                  <a:txBody>
                    <a:bodyPr/>
                    <a:lstStyle/>
                    <a:p>
                      <a:r>
                        <a:rPr lang="en-US" sz="1600" dirty="0"/>
                        <a:t>All</a:t>
                      </a:r>
                    </a:p>
                  </a:txBody>
                  <a:tcPr/>
                </a:tc>
                <a:tc>
                  <a:txBody>
                    <a:bodyPr/>
                    <a:lstStyle/>
                    <a:p>
                      <a:pPr algn="l" fontAlgn="t"/>
                      <a:r>
                        <a:rPr lang="en-US" dirty="0">
                          <a:effectLst/>
                        </a:rPr>
                        <a:t>Scientific Merit Review</a:t>
                      </a:r>
                    </a:p>
                  </a:txBody>
                  <a:tcPr marL="133350" marR="133350" marT="133350" marB="133350"/>
                </a:tc>
                <a:tc>
                  <a:txBody>
                    <a:bodyPr/>
                    <a:lstStyle/>
                    <a:p>
                      <a:pPr algn="l" fontAlgn="t"/>
                      <a:r>
                        <a:rPr lang="en-US">
                          <a:effectLst/>
                        </a:rPr>
                        <a:t>June - July</a:t>
                      </a:r>
                    </a:p>
                  </a:txBody>
                  <a:tcPr marL="133350" marR="133350" marT="133350" marB="133350"/>
                </a:tc>
                <a:tc>
                  <a:txBody>
                    <a:bodyPr/>
                    <a:lstStyle/>
                    <a:p>
                      <a:pPr algn="l" fontAlgn="t"/>
                      <a:r>
                        <a:rPr lang="en-US">
                          <a:effectLst/>
                        </a:rPr>
                        <a:t>October - November</a:t>
                      </a:r>
                    </a:p>
                  </a:txBody>
                  <a:tcPr marL="133350" marR="133350" marT="133350" marB="133350"/>
                </a:tc>
                <a:tc>
                  <a:txBody>
                    <a:bodyPr/>
                    <a:lstStyle/>
                    <a:p>
                      <a:pPr algn="l" fontAlgn="t"/>
                      <a:r>
                        <a:rPr lang="en-US">
                          <a:effectLst/>
                        </a:rPr>
                        <a:t>February - March</a:t>
                      </a:r>
                    </a:p>
                  </a:txBody>
                  <a:tcPr marL="133350" marR="133350" marT="133350" marB="133350"/>
                </a:tc>
                <a:extLst>
                  <a:ext uri="{0D108BD9-81ED-4DB2-BD59-A6C34878D82A}">
                    <a16:rowId xmlns:a16="http://schemas.microsoft.com/office/drawing/2014/main" val="10003"/>
                  </a:ext>
                </a:extLst>
              </a:tr>
              <a:tr h="881378">
                <a:tc>
                  <a:txBody>
                    <a:bodyPr/>
                    <a:lstStyle/>
                    <a:p>
                      <a:r>
                        <a:rPr lang="en-US" dirty="0"/>
                        <a:t>All</a:t>
                      </a:r>
                    </a:p>
                  </a:txBody>
                  <a:tcPr/>
                </a:tc>
                <a:tc>
                  <a:txBody>
                    <a:bodyPr/>
                    <a:lstStyle/>
                    <a:p>
                      <a:pPr algn="l" fontAlgn="t"/>
                      <a:r>
                        <a:rPr lang="en-US">
                          <a:effectLst/>
                        </a:rPr>
                        <a:t>Advisory Council Round</a:t>
                      </a:r>
                    </a:p>
                  </a:txBody>
                  <a:tcPr marL="133350" marR="133350" marT="133350" marB="133350"/>
                </a:tc>
                <a:tc>
                  <a:txBody>
                    <a:bodyPr/>
                    <a:lstStyle/>
                    <a:p>
                      <a:pPr algn="l" fontAlgn="t"/>
                      <a:r>
                        <a:rPr lang="en-US">
                          <a:effectLst/>
                        </a:rPr>
                        <a:t>August or October </a:t>
                      </a:r>
                      <a:r>
                        <a:rPr lang="en-US" b="1">
                          <a:effectLst/>
                        </a:rPr>
                        <a:t>*</a:t>
                      </a:r>
                      <a:endParaRPr lang="en-US">
                        <a:effectLst/>
                      </a:endParaRPr>
                    </a:p>
                  </a:txBody>
                  <a:tcPr marL="133350" marR="133350" marT="133350" marB="133350"/>
                </a:tc>
                <a:tc>
                  <a:txBody>
                    <a:bodyPr/>
                    <a:lstStyle/>
                    <a:p>
                      <a:pPr algn="l" fontAlgn="t"/>
                      <a:r>
                        <a:rPr lang="en-US">
                          <a:effectLst/>
                        </a:rPr>
                        <a:t>January</a:t>
                      </a:r>
                    </a:p>
                  </a:txBody>
                  <a:tcPr marL="133350" marR="133350" marT="133350" marB="133350"/>
                </a:tc>
                <a:tc>
                  <a:txBody>
                    <a:bodyPr/>
                    <a:lstStyle/>
                    <a:p>
                      <a:pPr algn="l" fontAlgn="t"/>
                      <a:r>
                        <a:rPr lang="en-US">
                          <a:effectLst/>
                        </a:rPr>
                        <a:t>May</a:t>
                      </a:r>
                    </a:p>
                  </a:txBody>
                  <a:tcPr marL="133350" marR="133350" marT="133350" marB="133350"/>
                </a:tc>
                <a:extLst>
                  <a:ext uri="{0D108BD9-81ED-4DB2-BD59-A6C34878D82A}">
                    <a16:rowId xmlns:a16="http://schemas.microsoft.com/office/drawing/2014/main" val="10004"/>
                  </a:ext>
                </a:extLst>
              </a:tr>
              <a:tr h="881378">
                <a:tc>
                  <a:txBody>
                    <a:bodyPr/>
                    <a:lstStyle/>
                    <a:p>
                      <a:r>
                        <a:rPr lang="en-US" dirty="0"/>
                        <a:t>All</a:t>
                      </a:r>
                    </a:p>
                  </a:txBody>
                  <a:tcPr/>
                </a:tc>
                <a:tc>
                  <a:txBody>
                    <a:bodyPr/>
                    <a:lstStyle/>
                    <a:p>
                      <a:pPr algn="l" fontAlgn="t"/>
                      <a:r>
                        <a:rPr lang="en-US">
                          <a:effectLst/>
                        </a:rPr>
                        <a:t>Earliest Project Start Date</a:t>
                      </a:r>
                    </a:p>
                  </a:txBody>
                  <a:tcPr marL="133350" marR="133350" marT="133350" marB="133350"/>
                </a:tc>
                <a:tc>
                  <a:txBody>
                    <a:bodyPr/>
                    <a:lstStyle/>
                    <a:p>
                      <a:pPr algn="l" fontAlgn="t"/>
                      <a:r>
                        <a:rPr lang="en-US">
                          <a:effectLst/>
                        </a:rPr>
                        <a:t>September or December </a:t>
                      </a:r>
                      <a:r>
                        <a:rPr lang="en-US" b="1">
                          <a:effectLst/>
                        </a:rPr>
                        <a:t>*</a:t>
                      </a:r>
                      <a:endParaRPr lang="en-US">
                        <a:effectLst/>
                      </a:endParaRPr>
                    </a:p>
                  </a:txBody>
                  <a:tcPr marL="133350" marR="133350" marT="133350" marB="133350"/>
                </a:tc>
                <a:tc>
                  <a:txBody>
                    <a:bodyPr/>
                    <a:lstStyle/>
                    <a:p>
                      <a:pPr algn="l" fontAlgn="t"/>
                      <a:r>
                        <a:rPr lang="en-US">
                          <a:effectLst/>
                        </a:rPr>
                        <a:t>April</a:t>
                      </a:r>
                    </a:p>
                  </a:txBody>
                  <a:tcPr marL="133350" marR="133350" marT="133350" marB="133350"/>
                </a:tc>
                <a:tc>
                  <a:txBody>
                    <a:bodyPr/>
                    <a:lstStyle/>
                    <a:p>
                      <a:pPr algn="l" fontAlgn="t"/>
                      <a:r>
                        <a:rPr lang="en-US" dirty="0">
                          <a:effectLst/>
                        </a:rPr>
                        <a:t>July</a:t>
                      </a:r>
                    </a:p>
                  </a:txBody>
                  <a:tcPr marL="133350" marR="133350" marT="133350" marB="133350"/>
                </a:tc>
                <a:extLst>
                  <a:ext uri="{0D108BD9-81ED-4DB2-BD59-A6C34878D82A}">
                    <a16:rowId xmlns:a16="http://schemas.microsoft.com/office/drawing/2014/main" val="10005"/>
                  </a:ext>
                </a:extLst>
              </a:tr>
            </a:tbl>
          </a:graphicData>
        </a:graphic>
      </p:graphicFrame>
      <p:sp>
        <p:nvSpPr>
          <p:cNvPr id="7" name="TextBox 6">
            <a:extLst>
              <a:ext uri="{FF2B5EF4-FFF2-40B4-BE49-F238E27FC236}">
                <a16:creationId xmlns:a16="http://schemas.microsoft.com/office/drawing/2014/main" id="{4402B6E6-5F40-5747-A1D3-2552294570CE}"/>
              </a:ext>
            </a:extLst>
          </p:cNvPr>
          <p:cNvSpPr txBox="1"/>
          <p:nvPr/>
        </p:nvSpPr>
        <p:spPr>
          <a:xfrm>
            <a:off x="685800" y="5257800"/>
            <a:ext cx="7620000" cy="1754326"/>
          </a:xfrm>
          <a:prstGeom prst="rect">
            <a:avLst/>
          </a:prstGeom>
          <a:noFill/>
        </p:spPr>
        <p:txBody>
          <a:bodyPr wrap="square" rtlCol="0">
            <a:spAutoFit/>
          </a:bodyPr>
          <a:lstStyle/>
          <a:p>
            <a:r>
              <a:rPr lang="en-US" b="1" dirty="0"/>
              <a:t>*</a:t>
            </a:r>
            <a:r>
              <a:rPr lang="en-US" dirty="0"/>
              <a:t> Advisory Council Round for Cycle I applications (Cycle III for SBIR/STTR) may be August or October, and their earliest project start date may be September or December respectively.</a:t>
            </a:r>
            <a:endParaRPr lang="en-US" dirty="0">
              <a:hlinkClick r:id="rId3"/>
            </a:endParaRPr>
          </a:p>
          <a:p>
            <a:r>
              <a:rPr lang="en-US" dirty="0">
                <a:hlinkClick r:id="rId3"/>
              </a:rPr>
              <a:t>https://grants.nih.gov/grants/how-to-apply-application-guide/due-dates-and-submission-policies/due-dates.htm</a:t>
            </a:r>
            <a:endParaRPr lang="en-US" dirty="0"/>
          </a:p>
          <a:p>
            <a:endParaRPr lang="en-US" dirty="0"/>
          </a:p>
        </p:txBody>
      </p:sp>
    </p:spTree>
    <p:extLst>
      <p:ext uri="{BB962C8B-B14F-4D97-AF65-F5344CB8AC3E}">
        <p14:creationId xmlns:p14="http://schemas.microsoft.com/office/powerpoint/2010/main" val="214052803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Grant submission process</a:t>
            </a:r>
          </a:p>
        </p:txBody>
      </p:sp>
      <p:sp>
        <p:nvSpPr>
          <p:cNvPr id="3" name="Content Placeholder 2"/>
          <p:cNvSpPr>
            <a:spLocks noGrp="1"/>
          </p:cNvSpPr>
          <p:nvPr>
            <p:ph idx="1"/>
          </p:nvPr>
        </p:nvSpPr>
        <p:spPr>
          <a:xfrm>
            <a:off x="457200" y="1600200"/>
            <a:ext cx="8229600" cy="5029200"/>
          </a:xfrm>
        </p:spPr>
        <p:txBody>
          <a:bodyPr>
            <a:normAutofit fontScale="92500" lnSpcReduction="20000"/>
          </a:bodyPr>
          <a:lstStyle/>
          <a:p>
            <a:r>
              <a:rPr lang="en-US" dirty="0"/>
              <a:t>All grants at UCSF are submitted through the Research Management Services (RMS) in Office of Sponsored Research </a:t>
            </a:r>
          </a:p>
          <a:p>
            <a:r>
              <a:rPr lang="en-US" dirty="0"/>
              <a:t>You will work with a RSC (Research Services Coordinator)</a:t>
            </a:r>
          </a:p>
          <a:p>
            <a:r>
              <a:rPr lang="en-US" dirty="0"/>
              <a:t>You will work with the RSC that is assigned to your sponsor or to your graduate program or department</a:t>
            </a:r>
          </a:p>
          <a:p>
            <a:r>
              <a:rPr lang="en-US" dirty="0"/>
              <a:t>If you haven’t already, you should identify that person and tell them what grant you want to submit and when (at least 1-2 months before due date)</a:t>
            </a:r>
          </a:p>
        </p:txBody>
      </p:sp>
    </p:spTree>
    <p:extLst>
      <p:ext uri="{BB962C8B-B14F-4D97-AF65-F5344CB8AC3E}">
        <p14:creationId xmlns:p14="http://schemas.microsoft.com/office/powerpoint/2010/main" val="341747664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10000"/>
          </a:bodyPr>
          <a:lstStyle/>
          <a:p>
            <a:pPr marL="0" indent="0">
              <a:buNone/>
            </a:pPr>
            <a:r>
              <a:rPr lang="en-US" dirty="0"/>
              <a:t>They will want to know the funding announcement.  For example </a:t>
            </a:r>
          </a:p>
          <a:p>
            <a:r>
              <a:rPr lang="en-US" dirty="0"/>
              <a:t>PA-14-147 </a:t>
            </a:r>
            <a:r>
              <a:rPr lang="en-US" dirty="0" err="1"/>
              <a:t>Kirschstein</a:t>
            </a:r>
            <a:r>
              <a:rPr lang="en-US" dirty="0"/>
              <a:t>-NRSA Individual </a:t>
            </a:r>
            <a:r>
              <a:rPr lang="en-US" dirty="0" err="1"/>
              <a:t>Predoctoral</a:t>
            </a:r>
            <a:r>
              <a:rPr lang="en-US" dirty="0"/>
              <a:t> Fellowship (F31) </a:t>
            </a:r>
          </a:p>
          <a:p>
            <a:r>
              <a:rPr lang="en-US" dirty="0"/>
              <a:t>PA-14-147 Ruth L. </a:t>
            </a:r>
            <a:r>
              <a:rPr lang="en-US" dirty="0" err="1"/>
              <a:t>Kirschstein</a:t>
            </a:r>
            <a:r>
              <a:rPr lang="en-US" dirty="0"/>
              <a:t> National Research Service Award Individual </a:t>
            </a:r>
            <a:r>
              <a:rPr lang="en-US" dirty="0" err="1"/>
              <a:t>Predoctoral</a:t>
            </a:r>
            <a:r>
              <a:rPr lang="en-US" dirty="0"/>
              <a:t> Fellowship to Promote Diversity in Health-Related Research (Parent F31 - Diversity)</a:t>
            </a:r>
          </a:p>
          <a:p>
            <a:r>
              <a:rPr lang="en-US" dirty="0"/>
              <a:t>PA-16-198 Mentored Patient-Oriented Research Career Development Award (Parent K23)</a:t>
            </a:r>
          </a:p>
          <a:p>
            <a:pPr marL="0" indent="0">
              <a:buNone/>
            </a:pPr>
            <a:endParaRPr lang="en-US" dirty="0"/>
          </a:p>
        </p:txBody>
      </p:sp>
    </p:spTree>
    <p:extLst>
      <p:ext uri="{BB962C8B-B14F-4D97-AF65-F5344CB8AC3E}">
        <p14:creationId xmlns:p14="http://schemas.microsoft.com/office/powerpoint/2010/main" val="327086603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Study section</a:t>
            </a:r>
          </a:p>
        </p:txBody>
      </p:sp>
      <p:sp>
        <p:nvSpPr>
          <p:cNvPr id="3" name="Content Placeholder 2"/>
          <p:cNvSpPr>
            <a:spLocks noGrp="1"/>
          </p:cNvSpPr>
          <p:nvPr>
            <p:ph idx="1"/>
          </p:nvPr>
        </p:nvSpPr>
        <p:spPr>
          <a:xfrm>
            <a:off x="457200" y="1295400"/>
            <a:ext cx="8229600" cy="5791200"/>
          </a:xfrm>
        </p:spPr>
        <p:txBody>
          <a:bodyPr>
            <a:normAutofit fontScale="77500" lnSpcReduction="20000"/>
          </a:bodyPr>
          <a:lstStyle/>
          <a:p>
            <a:r>
              <a:rPr lang="en-US" dirty="0"/>
              <a:t>CSR (Center for Scientific Research) runs Study Sections</a:t>
            </a:r>
          </a:p>
          <a:p>
            <a:r>
              <a:rPr lang="en-US" dirty="0"/>
              <a:t>They include regular members who serve for 3 years and temporary members</a:t>
            </a:r>
          </a:p>
          <a:p>
            <a:pPr lvl="1"/>
            <a:r>
              <a:rPr lang="en-US" dirty="0"/>
              <a:t>By professional area, sometimes by grant mechanism</a:t>
            </a:r>
          </a:p>
          <a:p>
            <a:pPr lvl="1"/>
            <a:r>
              <a:rPr lang="en-US" dirty="0"/>
              <a:t>RFAs (Request for Applications) usually have their own review panels (“Special emphasis panels”)</a:t>
            </a:r>
          </a:p>
          <a:p>
            <a:pPr lvl="1"/>
            <a:r>
              <a:rPr lang="en-US" dirty="0"/>
              <a:t>Study section members get their proposals (and those of their mentees) reviewed at Special Emphasis Panels</a:t>
            </a:r>
          </a:p>
          <a:p>
            <a:pPr lvl="1"/>
            <a:r>
              <a:rPr lang="en-US" dirty="0"/>
              <a:t>Separate study sections for fellowships but not always for Ks</a:t>
            </a:r>
          </a:p>
          <a:p>
            <a:r>
              <a:rPr lang="en-US" dirty="0"/>
              <a:t>Rosters of members are published</a:t>
            </a:r>
          </a:p>
          <a:p>
            <a:r>
              <a:rPr lang="en-US" dirty="0"/>
              <a:t>You are NOT ALLOWED to contact any section member about your proposal</a:t>
            </a:r>
          </a:p>
          <a:p>
            <a:r>
              <a:rPr lang="en-US" dirty="0"/>
              <a:t>Those in conflict (anyone at UCSF, anyone who works with you or your sponsor) cannot see your scores/reviews and will have to leave the room during the review of your application</a:t>
            </a:r>
          </a:p>
        </p:txBody>
      </p:sp>
    </p:spTree>
    <p:extLst>
      <p:ext uri="{BB962C8B-B14F-4D97-AF65-F5344CB8AC3E}">
        <p14:creationId xmlns:p14="http://schemas.microsoft.com/office/powerpoint/2010/main" val="145257440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a:t>Fellowship (F31/F32) </a:t>
            </a:r>
            <a:r>
              <a:rPr lang="en-US" dirty="0"/>
              <a:t>study sections</a:t>
            </a:r>
          </a:p>
        </p:txBody>
      </p:sp>
      <p:sp>
        <p:nvSpPr>
          <p:cNvPr id="3" name="Content Placeholder 2"/>
          <p:cNvSpPr>
            <a:spLocks noGrp="1"/>
          </p:cNvSpPr>
          <p:nvPr>
            <p:ph idx="1"/>
          </p:nvPr>
        </p:nvSpPr>
        <p:spPr/>
        <p:txBody>
          <a:bodyPr/>
          <a:lstStyle/>
          <a:p>
            <a:pPr marL="0" indent="0">
              <a:buNone/>
            </a:pPr>
            <a:r>
              <a:rPr lang="en-US" dirty="0">
                <a:hlinkClick r:id="rId2"/>
              </a:rPr>
              <a:t>http://public.csr.nih.gov/StudySections/Fellowship/Pages/default.aspx</a:t>
            </a:r>
            <a:endParaRPr lang="en-US" dirty="0"/>
          </a:p>
          <a:p>
            <a:pPr marL="0" indent="0">
              <a:buNone/>
            </a:pPr>
            <a:endParaRPr lang="en-US" dirty="0"/>
          </a:p>
          <a:p>
            <a:pPr marL="0" indent="0">
              <a:buNone/>
            </a:pPr>
            <a:r>
              <a:rPr lang="en-US" dirty="0"/>
              <a:t>Standing study sections (Ks)</a:t>
            </a:r>
          </a:p>
          <a:p>
            <a:pPr marL="457200" lvl="1" indent="0">
              <a:buNone/>
            </a:pPr>
            <a:r>
              <a:rPr lang="en-US" dirty="0">
                <a:hlinkClick r:id="rId3"/>
              </a:rPr>
              <a:t>https://public.csr.nih.gov/StudySections/Standing/Pages/default.aspx</a:t>
            </a:r>
            <a:endParaRPr lang="en-US" dirty="0"/>
          </a:p>
          <a:p>
            <a:pPr marL="0" indent="0">
              <a:buNone/>
            </a:pPr>
            <a:r>
              <a:rPr lang="en-US" dirty="0"/>
              <a:t>A few institutes run a separate K study section – ask your PO about that</a:t>
            </a:r>
          </a:p>
          <a:p>
            <a:pPr marL="0" indent="0">
              <a:buNone/>
            </a:pPr>
            <a:endParaRPr lang="en-US" dirty="0"/>
          </a:p>
        </p:txBody>
      </p:sp>
    </p:spTree>
    <p:extLst>
      <p:ext uri="{BB962C8B-B14F-4D97-AF65-F5344CB8AC3E}">
        <p14:creationId xmlns:p14="http://schemas.microsoft.com/office/powerpoint/2010/main" val="348306239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Reviews</a:t>
            </a:r>
          </a:p>
        </p:txBody>
      </p:sp>
      <p:sp>
        <p:nvSpPr>
          <p:cNvPr id="3" name="Content Placeholder 2"/>
          <p:cNvSpPr>
            <a:spLocks noGrp="1"/>
          </p:cNvSpPr>
          <p:nvPr>
            <p:ph idx="1"/>
          </p:nvPr>
        </p:nvSpPr>
        <p:spPr/>
        <p:txBody>
          <a:bodyPr>
            <a:normAutofit fontScale="92500" lnSpcReduction="10000"/>
          </a:bodyPr>
          <a:lstStyle/>
          <a:p>
            <a:r>
              <a:rPr lang="en-US" dirty="0"/>
              <a:t>Your application is assigned to 3 reviewers</a:t>
            </a:r>
          </a:p>
          <a:p>
            <a:r>
              <a:rPr lang="en-US" dirty="0"/>
              <a:t>They all write comments based on the review criteria. They score the review criteria separately (1-9) but then give the overall application a score from 1-9. </a:t>
            </a:r>
          </a:p>
          <a:p>
            <a:r>
              <a:rPr lang="en-US" dirty="0"/>
              <a:t>1 is perfect, 9 is a dog. Generally 5 and worse do not get discussed.</a:t>
            </a:r>
          </a:p>
          <a:p>
            <a:r>
              <a:rPr lang="en-US" dirty="0"/>
              <a:t>All the reviews are posted a few days in advance for the committee to see and consider others’ reviews.</a:t>
            </a:r>
          </a:p>
          <a:p>
            <a:pPr marL="0" indent="0">
              <a:buNone/>
            </a:pPr>
            <a:endParaRPr lang="en-US" dirty="0"/>
          </a:p>
        </p:txBody>
      </p:sp>
    </p:spTree>
    <p:extLst>
      <p:ext uri="{BB962C8B-B14F-4D97-AF65-F5344CB8AC3E}">
        <p14:creationId xmlns:p14="http://schemas.microsoft.com/office/powerpoint/2010/main" val="418582292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At the review</a:t>
            </a:r>
          </a:p>
        </p:txBody>
      </p:sp>
      <p:sp>
        <p:nvSpPr>
          <p:cNvPr id="3" name="Content Placeholder 2"/>
          <p:cNvSpPr>
            <a:spLocks noGrp="1"/>
          </p:cNvSpPr>
          <p:nvPr>
            <p:ph idx="1"/>
          </p:nvPr>
        </p:nvSpPr>
        <p:spPr>
          <a:xfrm>
            <a:off x="457200" y="1371600"/>
            <a:ext cx="8229600" cy="5562600"/>
          </a:xfrm>
        </p:spPr>
        <p:txBody>
          <a:bodyPr>
            <a:normAutofit fontScale="85000" lnSpcReduction="20000"/>
          </a:bodyPr>
          <a:lstStyle/>
          <a:p>
            <a:r>
              <a:rPr lang="en-US" dirty="0"/>
              <a:t>In general study section, K grants are reviewed together, starting with the best scored first </a:t>
            </a:r>
          </a:p>
          <a:p>
            <a:r>
              <a:rPr lang="en-US" dirty="0"/>
              <a:t>The worst scored ½- 1/3 of the applications are “triaged” or “not discussed”. The applicant gets the written reviews but no score.</a:t>
            </a:r>
          </a:p>
          <a:p>
            <a:r>
              <a:rPr lang="en-US" dirty="0"/>
              <a:t>The primary reviewer describes the study, then strengths and weaknesses. Then the other 2 reviewers add their comments, and then there is a group discussion.  The 3 assigned reviewers state their scores at the beginning of the review and at the end of the discussion.</a:t>
            </a:r>
          </a:p>
          <a:p>
            <a:r>
              <a:rPr lang="en-US" dirty="0"/>
              <a:t>Everyone else on the panel can participate in the discussion and will have the grants to read online. Everyone votes a score (secretly) and all the scores are averaged (and multiplied time 10). </a:t>
            </a:r>
          </a:p>
        </p:txBody>
      </p:sp>
    </p:spTree>
    <p:extLst>
      <p:ext uri="{BB962C8B-B14F-4D97-AF65-F5344CB8AC3E}">
        <p14:creationId xmlns:p14="http://schemas.microsoft.com/office/powerpoint/2010/main" val="322869557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2178</TotalTime>
  <Words>1630</Words>
  <Application>Microsoft Macintosh PowerPoint</Application>
  <PresentationFormat>On-screen Show (4:3)</PresentationFormat>
  <Paragraphs>208</Paragraphs>
  <Slides>27</Slides>
  <Notes>3</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27</vt:i4>
      </vt:variant>
    </vt:vector>
  </HeadingPairs>
  <TitlesOfParts>
    <vt:vector size="33" baseType="lpstr">
      <vt:lpstr>Arial</vt:lpstr>
      <vt:lpstr>Calibri</vt:lpstr>
      <vt:lpstr>Open Sans</vt:lpstr>
      <vt:lpstr>Symbol</vt:lpstr>
      <vt:lpstr>Times New Roman</vt:lpstr>
      <vt:lpstr>Office Theme</vt:lpstr>
      <vt:lpstr>Grant submission and review process</vt:lpstr>
      <vt:lpstr>NIH submission dates</vt:lpstr>
      <vt:lpstr>NIH Review and funding dates</vt:lpstr>
      <vt:lpstr>Grant submission process</vt:lpstr>
      <vt:lpstr>PowerPoint Presentation</vt:lpstr>
      <vt:lpstr>Study section</vt:lpstr>
      <vt:lpstr>Fellowship (F31/F32) study sections</vt:lpstr>
      <vt:lpstr>Reviews</vt:lpstr>
      <vt:lpstr>At the review</vt:lpstr>
      <vt:lpstr>Scores</vt:lpstr>
      <vt:lpstr>After the review</vt:lpstr>
      <vt:lpstr>PowerPoint Presentation</vt:lpstr>
      <vt:lpstr>PowerPoint Presentation</vt:lpstr>
      <vt:lpstr>PowerPoint Presentation</vt:lpstr>
      <vt:lpstr>PowerPoint Presentation</vt:lpstr>
      <vt:lpstr>K review criteria</vt:lpstr>
      <vt:lpstr>R01/other review criteria (just FYI)</vt:lpstr>
      <vt:lpstr>NIH Biosketch</vt:lpstr>
      <vt:lpstr> Examples and instructions</vt:lpstr>
      <vt:lpstr>Section A:  Personal Statement</vt:lpstr>
      <vt:lpstr>Section A: Cont’d</vt:lpstr>
      <vt:lpstr>Section B: Positions and Honors</vt:lpstr>
      <vt:lpstr>Section B: Cont’d</vt:lpstr>
      <vt:lpstr>Section C:  Contributions to Science</vt:lpstr>
      <vt:lpstr>Section C Cont’d</vt:lpstr>
      <vt:lpstr>Section D:  Scholastic Performance  (F31s and F32s)</vt:lpstr>
      <vt:lpstr>Section D: Research Support</vt:lpstr>
    </vt:vector>
  </TitlesOfParts>
  <Company>UCSF</Company>
  <LinksUpToDate>false</LinksUpToDate>
  <SharedDoc>false</SharedDoc>
  <HyperlinksChanged>false</HyperlinksChanged>
  <AppVersion>16.0016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Hahn, Judy</dc:creator>
  <cp:lastModifiedBy>Judy Hahn</cp:lastModifiedBy>
  <cp:revision>45</cp:revision>
  <dcterms:created xsi:type="dcterms:W3CDTF">2015-03-01T19:35:44Z</dcterms:created>
  <dcterms:modified xsi:type="dcterms:W3CDTF">2019-03-04T16:50:08Z</dcterms:modified>
</cp:coreProperties>
</file>