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58"/>
  </p:notesMasterIdLst>
  <p:sldIdLst>
    <p:sldId id="256" r:id="rId4"/>
    <p:sldId id="258" r:id="rId5"/>
    <p:sldId id="259" r:id="rId6"/>
    <p:sldId id="260" r:id="rId7"/>
    <p:sldId id="318" r:id="rId8"/>
    <p:sldId id="261" r:id="rId9"/>
    <p:sldId id="262" r:id="rId10"/>
    <p:sldId id="263" r:id="rId11"/>
    <p:sldId id="264" r:id="rId12"/>
    <p:sldId id="311" r:id="rId13"/>
    <p:sldId id="312" r:id="rId14"/>
    <p:sldId id="313" r:id="rId15"/>
    <p:sldId id="301" r:id="rId16"/>
    <p:sldId id="315" r:id="rId17"/>
    <p:sldId id="321" r:id="rId18"/>
    <p:sldId id="323" r:id="rId19"/>
    <p:sldId id="322" r:id="rId20"/>
    <p:sldId id="324" r:id="rId21"/>
    <p:sldId id="319" r:id="rId22"/>
    <p:sldId id="320" r:id="rId23"/>
    <p:sldId id="266" r:id="rId24"/>
    <p:sldId id="267" r:id="rId25"/>
    <p:sldId id="268" r:id="rId26"/>
    <p:sldId id="269" r:id="rId27"/>
    <p:sldId id="270" r:id="rId28"/>
    <p:sldId id="325" r:id="rId29"/>
    <p:sldId id="314" r:id="rId30"/>
    <p:sldId id="271" r:id="rId31"/>
    <p:sldId id="272" r:id="rId32"/>
    <p:sldId id="308" r:id="rId33"/>
    <p:sldId id="273" r:id="rId34"/>
    <p:sldId id="274" r:id="rId35"/>
    <p:sldId id="275" r:id="rId36"/>
    <p:sldId id="276" r:id="rId37"/>
    <p:sldId id="277" r:id="rId38"/>
    <p:sldId id="278" r:id="rId39"/>
    <p:sldId id="326" r:id="rId40"/>
    <p:sldId id="279" r:id="rId41"/>
    <p:sldId id="280" r:id="rId42"/>
    <p:sldId id="281" r:id="rId43"/>
    <p:sldId id="303" r:id="rId44"/>
    <p:sldId id="327" r:id="rId45"/>
    <p:sldId id="283" r:id="rId46"/>
    <p:sldId id="284" r:id="rId47"/>
    <p:sldId id="285" r:id="rId48"/>
    <p:sldId id="286" r:id="rId49"/>
    <p:sldId id="328" r:id="rId50"/>
    <p:sldId id="287" r:id="rId51"/>
    <p:sldId id="317" r:id="rId52"/>
    <p:sldId id="288" r:id="rId53"/>
    <p:sldId id="289" r:id="rId54"/>
    <p:sldId id="309" r:id="rId55"/>
    <p:sldId id="306" r:id="rId56"/>
    <p:sldId id="307" r:id="rId57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1" d="100"/>
          <a:sy n="181" d="100"/>
        </p:scale>
        <p:origin x="2730" y="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55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BEDD5-D3E2-40BB-875C-9824ABB9AD1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6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BEDD5-D3E2-40BB-875C-9824ABB9AD1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EE1A0D-757C-4239-9E15-E164155024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7E92A5-B515-4F83-A3DE-F116526D962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1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497FD1-1987-467F-8C54-5B3F78EC505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95F258-5AF7-4AF5-9FF6-5F852C790DD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2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2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01937-CA23-4ED3-95CF-53A6463EE00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2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BE064-FAE7-4D13-B89E-9A8342D99AD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04DCEF-594E-4167-B6C7-4524F04587A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4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EA50E-DFA2-4ACF-9F4C-BE9A45A2192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44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8443AD-D0A2-43D7-9902-5B58055EF94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14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95B960-A0E0-4E2A-B359-336B5D99932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84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E61AB-CB31-4A25-B867-7024A622A1E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5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018BAA-30A5-4CBB-A471-0CE830CA511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75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757D8A-B779-4A47-8C18-59DB6765935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0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8FABE-F2C0-40ED-B9F0-B80A0456D0A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21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DB45F-9BBC-44BD-86FC-79EEC09EFFF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26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DAF25A-0C0D-4D40-B6EA-DDCCD6360A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21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ACAF45-A78A-4F94-BAA0-E060E0754E0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8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55CEBB-4C54-4DBF-A914-C6CD2A695B1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12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1EF11-7238-4322-B7F9-5D95AB0994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0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CC5CC0-7C63-49A0-B14E-8401DD5965E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D4C36-33AF-4F51-9781-718CF07AFDA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33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160D0-B74E-4E52-BEF2-DC60210A4C4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0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7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4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4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B54F-05A9-4734-90AD-6DFA8192687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25223E-E4B6-490E-A071-8CABE2B27FB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BB3555-2394-417B-959D-A2945552CF69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9A516B-E0F3-4C67-8906-7F7DC002EF3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6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DA6DE-2129-49AA-AD0F-3A67724EF2D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825535-B4D9-48A5-94A7-D0B5EBAD8196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2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E95254-CBEC-4D61-9BE5-7917798B31B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3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59693-E3FE-4CBC-8CFA-F771DFB57AC4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1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9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4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8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DA758EDB-3965-4BF1-AE47-15218F2F0FF3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A67D6EB1-B5D0-4649-A9B5-27F8335A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7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E9B0457-B23A-415B-9CC0-0C962C097093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2ADE8152-D84E-4EB3-967A-B0601098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4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61D1454E-A8D1-44DA-B61F-31BB9374F70D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8663C8F3-C791-47EC-94E3-3F6EFC6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9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E317B31F-D961-4334-87AF-15412E606D97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38102276-E11A-4D30-B8D6-DA8BE3E8C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7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BEAA0DC8-69EB-4673-8C8B-F79A012FEF93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3C87D6D-13E5-438A-9F65-5145A3874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0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D31BD8F-BF8B-45D5-838A-5B03ED780D9F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79E0BD58-9506-4B94-AE14-F2FBF31B6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CEB454FF-389E-4591-A2B5-407D6F44E808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0B862FDF-770D-4F9B-BB23-1C7930BA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42C826E5-63AE-4E82-9583-8CC86EABF6CC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F58F547-5B4F-4DD3-965B-49D3630DF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5B5059C-3403-4EDC-B1AB-783A4321FD71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9FF3E937-8105-4CB6-BAA7-95F635934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2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F9561C80-6B13-4137-A27F-F2F7509553D6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D9C1DFB0-60A2-473F-9F3F-4E2DB709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7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A5BDEC0-D46A-47A8-B4C4-58952EAAE0AF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1BB87380-1EF3-410E-B3A2-08FB3427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26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B9650E2-9C31-4FCB-A53F-75654692B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918465-C7F8-4CA0-BB54-CBC482F36B87}" type="datetimeFigureOut">
              <a:rPr lang="en-US" altLang="en-US"/>
              <a:pPr>
                <a:defRPr/>
              </a:pPr>
              <a:t>1/25/2021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D91F081-FDAA-45A5-B092-E2B99D183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 (groups of 3-4)!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 you have to genotype </a:t>
            </a:r>
            <a:r>
              <a:rPr lang="en-US" i="1" dirty="0" smtClean="0"/>
              <a:t>everything</a:t>
            </a:r>
            <a:r>
              <a:rPr lang="en-US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Regions/SNPs to prioritize?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710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 (groups of 3 ideal)!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you have to genotype </a:t>
            </a:r>
            <a:r>
              <a:rPr lang="en-US" sz="2800" i="1" dirty="0" smtClean="0"/>
              <a:t>everything</a:t>
            </a:r>
            <a:r>
              <a:rPr lang="en-US" sz="2800" dirty="0"/>
              <a:t>/</a:t>
            </a:r>
            <a:r>
              <a:rPr lang="en-US" sz="2800" i="1" dirty="0" smtClean="0"/>
              <a:t>everyone</a:t>
            </a:r>
            <a:r>
              <a:rPr lang="en-US" sz="2800" dirty="0" smtClean="0"/>
              <a:t>? [tag SNPs (population?), minor allele frequency limit, old multistage design]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Regions/SNPs to prioritize? [genes?, </a:t>
            </a:r>
            <a:r>
              <a:rPr lang="en-US" sz="2800" dirty="0" err="1" smtClean="0"/>
              <a:t>prev</a:t>
            </a:r>
            <a:r>
              <a:rPr lang="en-US" sz="2800" dirty="0" smtClean="0"/>
              <a:t> hits, functional significance?; some SNPs cost more; some SNPs work better]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[Similar to candidate genes before, but grander scale]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33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Exercise!</a:t>
            </a:r>
            <a:r>
              <a:rPr lang="en-US" sz="4000" dirty="0" smtClean="0"/>
              <a:t>: 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81" y="1503362"/>
            <a:ext cx="55179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85800" y="1905000"/>
            <a:ext cx="7467600" cy="838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2971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Just this first step is done these days.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924800" y="2819400"/>
            <a:ext cx="152400" cy="228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696200" y="4992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Cost previously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467600" y="3924300"/>
            <a:ext cx="554038" cy="10681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7467600" y="5334000"/>
            <a:ext cx="3048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>
            <a:off x="762000" y="2895600"/>
            <a:ext cx="6650038" cy="30353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838200" y="2895600"/>
            <a:ext cx="6477000" cy="32289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6781800" y="2209800"/>
            <a:ext cx="630238" cy="76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6096000" y="2362200"/>
            <a:ext cx="304800" cy="76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7018" y="2269495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entire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7164388" y="2418665"/>
            <a:ext cx="150812" cy="446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6078208" y="2552700"/>
            <a:ext cx="932192" cy="247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Exercise!</a:t>
            </a:r>
            <a:r>
              <a:rPr lang="en-US" dirty="0" smtClean="0"/>
              <a:t>: How would you sequence a genome?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i="1" dirty="0" smtClean="0"/>
              <a:t>every</a:t>
            </a:r>
            <a:r>
              <a:rPr lang="en-US" dirty="0" smtClean="0"/>
              <a:t> base (or at least try to)…</a:t>
            </a:r>
          </a:p>
        </p:txBody>
      </p:sp>
    </p:spTree>
    <p:extLst>
      <p:ext uri="{BB962C8B-B14F-4D97-AF65-F5344CB8AC3E}">
        <p14:creationId xmlns:p14="http://schemas.microsoft.com/office/powerpoint/2010/main" val="807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Exercise!</a:t>
            </a:r>
            <a:r>
              <a:rPr lang="en-US" dirty="0" smtClean="0"/>
              <a:t>: How would you sequence a genome?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i="1" dirty="0" smtClean="0"/>
              <a:t>every</a:t>
            </a:r>
            <a:r>
              <a:rPr lang="en-US" dirty="0" smtClean="0"/>
              <a:t> base (or at least try to)…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only sequence fragments of a certain size… (you can chop the genome into pieces…)</a:t>
            </a:r>
          </a:p>
        </p:txBody>
      </p:sp>
    </p:spTree>
    <p:extLst>
      <p:ext uri="{BB962C8B-B14F-4D97-AF65-F5344CB8AC3E}">
        <p14:creationId xmlns:p14="http://schemas.microsoft.com/office/powerpoint/2010/main" val="32925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Exercise!</a:t>
            </a:r>
            <a:r>
              <a:rPr lang="en-US" dirty="0" smtClean="0"/>
              <a:t>: How would you sequence a genome?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i="1" dirty="0" smtClean="0"/>
              <a:t>every</a:t>
            </a:r>
            <a:r>
              <a:rPr lang="en-US" dirty="0" smtClean="0"/>
              <a:t> base (or at least try to)…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only sequence fragments of a certain size… (you can chop the genome into pieces…)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many times should you sequence it?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Are some regions harder than 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Exercise!</a:t>
            </a:r>
            <a:r>
              <a:rPr lang="en-US" dirty="0" smtClean="0"/>
              <a:t>: How would you sequence a genome?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i="1" dirty="0" smtClean="0"/>
              <a:t>every</a:t>
            </a:r>
            <a:r>
              <a:rPr lang="en-US" dirty="0" smtClean="0"/>
              <a:t> base (or at least try to)…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only sequence fragments of a certain size… (you can chop the genome into pieces…)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many times should you sequence it?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Are some regions harder than others?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 novo, or from a reference?</a:t>
            </a:r>
          </a:p>
        </p:txBody>
      </p:sp>
    </p:spTree>
    <p:extLst>
      <p:ext uri="{BB962C8B-B14F-4D97-AF65-F5344CB8AC3E}">
        <p14:creationId xmlns:p14="http://schemas.microsoft.com/office/powerpoint/2010/main" val="38117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u="sng" smtClean="0"/>
              <a:t>Design 2: Next generation sequencing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Genotype essentially entire genome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A bunch of ~random reads all over the genome are assembled (not trivial) to produce the genome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9400"/>
            <a:ext cx="6477000" cy="39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4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686800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5486400" y="3581400"/>
            <a:ext cx="228600" cy="1066800"/>
          </a:xfrm>
          <a:prstGeom prst="righ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388396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(Likely next time)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u="sng" smtClean="0"/>
              <a:t>Design 2: Next generation sequencing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Genotype essentially entire genome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A bunch of ~random reads all over the genome are assembled (</a:t>
            </a:r>
            <a:r>
              <a:rPr lang="en-US" altLang="en-US" sz="2400" b="1" i="1" dirty="0" smtClean="0"/>
              <a:t>not trivial</a:t>
            </a:r>
            <a:r>
              <a:rPr lang="en-US" altLang="en-US" sz="2400" dirty="0" smtClean="0"/>
              <a:t>) to produce the genome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Some regions of the genome have more reads than others; can choose how much you want to sequence (5x coverage 1000 Genomes, e.g.)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More expensive</a:t>
            </a:r>
          </a:p>
          <a:p>
            <a:pPr marL="738188" lvl="1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/>
              <a:t>Old thought: Extreme phenotypes</a:t>
            </a:r>
            <a:r>
              <a:rPr lang="en-US" altLang="en-US" sz="2000" dirty="0" smtClean="0"/>
              <a:t>,</a:t>
            </a:r>
          </a:p>
          <a:p>
            <a:pPr marL="1138238" lvl="2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1600" dirty="0" smtClean="0"/>
              <a:t> </a:t>
            </a:r>
            <a:r>
              <a:rPr lang="en-US" altLang="en-US" sz="1600" dirty="0"/>
              <a:t>since can't do everyone?</a:t>
            </a:r>
          </a:p>
          <a:p>
            <a:pPr marL="738188" lvl="1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/>
              <a:t>New thought: Just sequence everyone.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41" y="4191000"/>
            <a:ext cx="3964708" cy="26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12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GWAS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(0.7-5 million)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Cheaper (so more subjects tradeoff)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dirty="0" smtClean="0"/>
              <a:t>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“De novo” discovery (particularly good for rare variants)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More expensive (but costs are falling) (many less subjects)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Need much more expansive IT support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Lots of interesting interpretation problems (field rapidly evolving)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49275" y="6019800"/>
            <a:ext cx="821372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Can also do a hybrid </a:t>
            </a:r>
            <a:r>
              <a:rPr lang="en-US" altLang="en-US" sz="2000" dirty="0" smtClean="0"/>
              <a:t>design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(use sequencing on some to inform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array design on rest; complicates analysis)</a:t>
            </a:r>
            <a:endParaRPr lang="en-US" alt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Exome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(~300K+custom); in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exons only</a:t>
            </a:r>
            <a:r>
              <a:rPr lang="en-US" altLang="en-US" sz="2000" smtClean="0">
                <a:latin typeface="Times New Roman" panose="02020603050405020304" pitchFamily="18" charset="0"/>
              </a:rPr>
              <a:t> and that could affect protein coding function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Cheapest (so many more subjects)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/>
              <a:t>Exome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“De novo” discovery (particularly good for rare variants); </a:t>
            </a:r>
            <a:r>
              <a:rPr lang="en-US" altLang="en-US" sz="2000" b="1" smtClean="0"/>
              <a:t>%age of exons only</a:t>
            </a:r>
            <a:r>
              <a:rPr lang="en-US" altLang="en-US" sz="2000" smtClean="0"/>
              <a:t> (first step is a pull down that does not capture all exons)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More expensive than microarrays, less expensive than 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Need more expansive IT support, but not as much as whole genome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8012" cy="1144588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Size of study matters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>
            <a:fillRect/>
          </a:stretch>
        </p:blipFill>
        <p:spPr bwMode="auto">
          <a:xfrm>
            <a:off x="3475038" y="1968500"/>
            <a:ext cx="5559425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635750" y="6551613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250"/>
              </a:spcBef>
              <a:buClrTx/>
              <a:buFontTx/>
              <a:buNone/>
            </a:pPr>
            <a:r>
              <a:rPr lang="en-US" altLang="en-US" sz="1600"/>
              <a:t>Visscher, AJHG 2012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33375" y="1493838"/>
            <a:ext cx="3598863" cy="52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0675" indent="-3206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90575" indent="-3206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ea typeface="Microsoft YaHei" panose="020B0503020204020204" pitchFamily="34" charset="-122"/>
              </a:rPr>
              <a:t>Large # SNPs tested – multiple comparisons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ea typeface="Microsoft YaHei" panose="020B0503020204020204" pitchFamily="34" charset="-122"/>
              </a:rPr>
              <a:t>Very small effect sizes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ea typeface="Microsoft YaHei" panose="020B0503020204020204" pitchFamily="34" charset="-122"/>
              </a:rPr>
              <a:t>Tag SNP, rather than actual SNP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Consortiums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(This is an old figure, but has certainly held up)</a:t>
            </a:r>
            <a:endParaRPr lang="en-US" altLang="en-US" sz="2800" dirty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6575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Biggest studies...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GWAS Microarray: 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US:</a:t>
            </a:r>
          </a:p>
          <a:p>
            <a:pPr marL="1135063" lvl="2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1800" dirty="0" smtClean="0"/>
              <a:t>Million Veteran’s Program (1M in process, &gt;300K now)</a:t>
            </a:r>
          </a:p>
          <a:p>
            <a:pPr marL="1135063" lvl="2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1800" dirty="0" smtClean="0"/>
              <a:t>100K people in the Kaiser RPGEH (Hoffmann et al., Genomics, 2011a&amp;b)</a:t>
            </a:r>
          </a:p>
          <a:p>
            <a:pPr marL="1135063" lvl="2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1800" dirty="0" smtClean="0"/>
              <a:t>23&amp;me, crude self report, but sample size can win for discovery!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UK </a:t>
            </a:r>
            <a:r>
              <a:rPr lang="en-US" altLang="en-US" sz="2000" dirty="0" err="1" smtClean="0"/>
              <a:t>Biobank</a:t>
            </a:r>
            <a:r>
              <a:rPr lang="en-US" altLang="en-US" sz="2000" dirty="0" smtClean="0"/>
              <a:t>: nearly 500K people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Other big groups: 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Whole Genome Sequencing: 1000 Genomes Project (2.5K), UK10K (~4K), </a:t>
            </a:r>
            <a:r>
              <a:rPr lang="en-US" altLang="en-US" sz="2400" dirty="0" err="1" smtClean="0"/>
              <a:t>TopMed</a:t>
            </a:r>
            <a:r>
              <a:rPr lang="en-US" altLang="en-US" sz="2400" dirty="0" smtClean="0"/>
              <a:t> (150K)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err="1" smtClean="0"/>
              <a:t>Exome</a:t>
            </a:r>
            <a:r>
              <a:rPr lang="en-US" altLang="en-US" sz="2400" dirty="0" smtClean="0"/>
              <a:t> Sequencing: GO ESP (12,031 subjects, for </a:t>
            </a:r>
            <a:r>
              <a:rPr lang="en-US" altLang="en-US" sz="2400" dirty="0" err="1" smtClean="0"/>
              <a:t>exome</a:t>
            </a:r>
            <a:r>
              <a:rPr lang="en-US" altLang="en-US" sz="2400" dirty="0" smtClean="0"/>
              <a:t> microarray design), </a:t>
            </a:r>
            <a:r>
              <a:rPr lang="en-US" altLang="en-US" sz="2400" dirty="0" err="1" smtClean="0"/>
              <a:t>Geisinger</a:t>
            </a:r>
            <a:r>
              <a:rPr lang="en-US" altLang="en-US" sz="2400" dirty="0" smtClean="0"/>
              <a:t>, all of UKB planned (200K so far)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QC data?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44" y="1295400"/>
            <a:ext cx="2822199" cy="54514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 flipV="1">
            <a:off x="5181600" y="2133600"/>
            <a:ext cx="2362200" cy="7620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543800" y="2590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HIV resistance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Steps: Class exercise!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you think about potential QC steps you might take at an individual and SNP level basis? Which one first?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tests have we talked about in this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 chromosomes?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(Could families be problematic? useful?)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QC Steps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“garbage rises to the top”</a:t>
            </a:r>
          </a:p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Filter SNPs and Individuals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1800"/>
              <a:t>MAF (e.g., 1%, but very sample size dependent!)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1800"/>
              <a:t>Low call rates (means genotype probably didn't work correctly)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Test for HWE among controls &amp; within ethnic groups.  Use conservative alpha-level (10</a:t>
            </a:r>
            <a:r>
              <a:rPr lang="en-US" altLang="en-US" sz="2000" baseline="33000"/>
              <a:t>-6</a:t>
            </a:r>
            <a:r>
              <a:rPr lang="en-US" altLang="en-US" sz="2000"/>
              <a:t>, e.g., but opinions vary) (again, to remove artifacts)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for relatedness.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MZ twins, or accidentally genotyped same sample twice?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Remove first degree, or account for.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genotype gender (mislabeled samples)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Filter Mendelian inhertance (family-based, or potentially cryptics, if large enough sample)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plink sofware: pngu.mgh.harvard.edu/~purcell/plink/reference.shtml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 ← Offspring Genotype not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Possible!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(De novo mutation, but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more likely genotyping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error.)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5449888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4238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Check for relatedness, e.g., HapMap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163" y="6308725"/>
            <a:ext cx="3292475" cy="766763"/>
          </a:xfrm>
        </p:spPr>
        <p:txBody>
          <a:bodyPr lIns="0" tIns="0" rIns="0" bIns="0" anchor="ctr"/>
          <a:lstStyle/>
          <a:p>
            <a:pPr indent="-333375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800" smtClean="0"/>
              <a:t>Pemberton et al., AJHG 2010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6629400" y="1371600"/>
            <a:ext cx="21336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6035675" y="1554163"/>
            <a:ext cx="28352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Take overall average of all SNPs of how many alleles are shared.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E.g., parent-offspring never shares zero alleles.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HapMap was supposed to be unrelateds (this was a bit of a surprise!)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GWAS analysis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5013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Most common approach: Model each SNP separately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Additive coding of SNP most common, just a covariate in a regression framework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Dichotomous phenotype: logistic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Continuous phenotype: linear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Correct for multiple comparisons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e.g.,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, 1 million gives </a:t>
            </a:r>
            <a:r>
              <a:rPr lang="en-US" altLang="en-US" sz="2000" dirty="0">
                <a:latin typeface="Symbol" panose="05050102010706020507" pitchFamily="18" charset="2"/>
              </a:rPr>
              <a:t></a:t>
            </a:r>
            <a:r>
              <a:rPr lang="en-US" altLang="en-US" sz="2000" dirty="0"/>
              <a:t>=5x10</a:t>
            </a:r>
            <a:r>
              <a:rPr lang="en-US" altLang="en-US" sz="2000" baseline="30000" dirty="0"/>
              <a:t>-8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[Often use 5x10</a:t>
            </a:r>
            <a:r>
              <a:rPr lang="en-US" altLang="en-US" sz="2000" baseline="30000" dirty="0"/>
              <a:t>-8</a:t>
            </a:r>
            <a:r>
              <a:rPr lang="en-US" altLang="en-US" sz="2000" dirty="0"/>
              <a:t> for larger GWAS arrays (or imputed SNPs, more later) also, SNPs are correlated, so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 is a little too conservative…]</a:t>
            </a:r>
            <a:endParaRPr lang="en-US" altLang="en-US" sz="2000" baseline="30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Adjust for potential population stratification (details next slides…)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principal components (PC’s), on best performing </a:t>
            </a:r>
            <a:r>
              <a:rPr lang="en-US" altLang="en-US" sz="2000" dirty="0" smtClean="0"/>
              <a:t>SNPs</a:t>
            </a:r>
            <a:endParaRPr lang="en-US" altLang="en-US" sz="2000" dirty="0"/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software usually does LD filter (e.g., </a:t>
            </a:r>
            <a:r>
              <a:rPr lang="en-US" altLang="en-US" sz="2000" dirty="0" err="1"/>
              <a:t>Eigensoft</a:t>
            </a:r>
            <a:r>
              <a:rPr lang="en-US" altLang="en-US" sz="2000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Recap of population substructure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925763"/>
            <a:ext cx="5811837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105400" y="65532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/>
              <a:t>Balding, Nature Reviews Genetics 2010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731838" y="1646238"/>
            <a:ext cx="7864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Two populations have different disease frequency, and different allele frequency (Recall Pima &amp; Papago example).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Association picks up they are different populations!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228725"/>
            <a:ext cx="56388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smtClean="0"/>
              <a:t>Control for race/ethnicity/ancestry: Principal Components (PCs) as covariates in regression model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 et al., Science 2008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PCs pick up fine population structure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715000" y="6324600"/>
            <a:ext cx="40163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Razib, Current Biology 2008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9825"/>
            <a:ext cx="73914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Adjusting for PC's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1825"/>
            <a:ext cx="758983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Wang, BMC Proc 2009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101600" y="1174750"/>
            <a:ext cx="89519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Do not want separate cluster for cases as controls! – Why want individuals from similar population for controls (and randomization). [These look reasonable, but if see a separation…]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adjusting for PCs, adjust for the rest of the genome (mixed models)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(1) Increase power by jointly modelling all variants, and (2) adjust for population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Adjust for genetic relatedness between all pairs of individuals (kinship matrix)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This is huge, need approximations to handle this in modern cohorts.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 practice -- leave one chromosome out analysis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E.g., chromosome 1, adjust for kinship based on chromosome 2-22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Don’t really want to adjust for variants immediately nearby (LD, proximal contamination)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Software: </a:t>
            </a:r>
            <a:r>
              <a:rPr lang="en-US" sz="2800" dirty="0" err="1" smtClean="0"/>
              <a:t>Emmax</a:t>
            </a:r>
            <a:r>
              <a:rPr lang="en-US" sz="2800" dirty="0" smtClean="0"/>
              <a:t>, GEMMA, BOLT-LMM (fast)</a:t>
            </a:r>
          </a:p>
        </p:txBody>
      </p:sp>
    </p:spTree>
    <p:extLst>
      <p:ext uri="{BB962C8B-B14F-4D97-AF65-F5344CB8AC3E}">
        <p14:creationId xmlns:p14="http://schemas.microsoft.com/office/powerpoint/2010/main" val="1982219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After run analysis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Assess the fit with Q-Q plot (saw last lecture)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Look at results in Manhattan plots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b="1" u="sng" dirty="0" smtClean="0"/>
              <a:t>Replication</a:t>
            </a:r>
            <a:r>
              <a:rPr lang="en-US" altLang="en-US" dirty="0" smtClean="0"/>
              <a:t> of hits in a separate cohort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9275"/>
            <a:ext cx="5343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/>
              <a:t>Quantile-quantile</a:t>
            </a:r>
            <a:r>
              <a:rPr lang="en-US" altLang="en-US" sz="3600" dirty="0"/>
              <a:t> (</a:t>
            </a:r>
            <a:r>
              <a:rPr lang="en-US" altLang="en-US" sz="3600" dirty="0" smtClean="0"/>
              <a:t>Q-Q</a:t>
            </a:r>
            <a:r>
              <a:rPr lang="en-US" altLang="en-US" sz="3600" dirty="0"/>
              <a:t>) plot review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851525" y="1819275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Most SNPs are on the line, but want a few hits off the line (true significant associations!)</a:t>
            </a: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V="1">
            <a:off x="2468563" y="3011488"/>
            <a:ext cx="3108325" cy="29384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34925" y="6477000"/>
            <a:ext cx="272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Manolio et al., Clin Invest 2008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45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46275"/>
            <a:ext cx="8953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Q-Q plots and PC adjustment recap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4100" y="6384925"/>
            <a:ext cx="2919413" cy="458788"/>
          </a:xfrm>
        </p:spPr>
        <p:txBody>
          <a:bodyPr/>
          <a:lstStyle/>
          <a:p>
            <a:pPr marL="336550" indent="-331788"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smtClean="0"/>
              <a:t>Wang, BMC Proc 2009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52425" y="5121275"/>
            <a:ext cx="76946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Exactly on line if no signal at all.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If don't adjust for PC's, then p-values are all inflated artificially.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Adjusting for PC's fixes the problem.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6388" y="104775"/>
            <a:ext cx="851535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Manhattan plot example:</a:t>
            </a:r>
            <a:br>
              <a:rPr lang="en-US" altLang="en-US" sz="4000" smtClean="0">
                <a:ea typeface="ＭＳ Ｐゴシック" panose="020B0600070205080204" pitchFamily="34" charset="-128"/>
              </a:rPr>
            </a:br>
            <a:r>
              <a:rPr lang="en-US" altLang="en-US" sz="4000" smtClean="0">
                <a:ea typeface="ＭＳ Ｐゴシック" panose="020B0600070205080204" pitchFamily="34" charset="-128"/>
              </a:rPr>
              <a:t>Kaiser GWAS of Prostate Cancer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0463"/>
            <a:ext cx="68468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plot example: </a:t>
            </a:r>
            <a:r>
              <a:rPr lang="en-US" dirty="0"/>
              <a:t>Covid-19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229600" cy="2653512"/>
          </a:xfrm>
        </p:spPr>
      </p:pic>
      <p:sp>
        <p:nvSpPr>
          <p:cNvPr id="5" name="TextBox 4"/>
          <p:cNvSpPr txBox="1"/>
          <p:nvPr/>
        </p:nvSpPr>
        <p:spPr>
          <a:xfrm>
            <a:off x="304800" y="6400800"/>
            <a:ext cx="87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The severe covid-19 GWAS group. </a:t>
            </a:r>
            <a:r>
              <a:rPr lang="en-US" sz="1200" dirty="0" err="1" smtClean="0">
                <a:solidFill>
                  <a:schemeClr val="tx1"/>
                </a:solidFill>
              </a:rPr>
              <a:t>Genomewide</a:t>
            </a:r>
            <a:r>
              <a:rPr lang="en-US" sz="1200" dirty="0" smtClean="0">
                <a:solidFill>
                  <a:schemeClr val="tx1"/>
                </a:solidFill>
              </a:rPr>
              <a:t> association study of severe covid-19 with respiratory failure. NEJM, 2020; 383:1522-1534.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72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81013"/>
            <a:ext cx="59436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Replication, Replication, Replication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6425" cy="57642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To replicate: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Association test for replication sample significant at 0.05/{Number of SNPs replicating} alpha level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genetic model (e.g. additive, dominant)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direction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Sufficient sample size for replication!</a:t>
            </a:r>
          </a:p>
          <a:p>
            <a:pPr marL="1135063" lvl="2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[e.g., do a power calculation]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Non-replications not necessarily a false positive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LD structures, different populations (e.g., flip-flop)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covariates, phenotype definition, underpowered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Winner’s curse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Meta-analysis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Combine multiple studies to increase power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Either combine p-values (Fisher’s test),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or coefficient estimates + standard error (better)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Replication &amp; Meta-analysis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4513"/>
            <a:ext cx="90106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and 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109275"/>
            <a:ext cx="8969711" cy="5343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489" y="6527771"/>
            <a:ext cx="87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The severe covid-19 GWAS group. </a:t>
            </a:r>
            <a:r>
              <a:rPr lang="en-US" sz="1200" dirty="0" err="1" smtClean="0">
                <a:solidFill>
                  <a:schemeClr val="tx1"/>
                </a:solidFill>
              </a:rPr>
              <a:t>Genomewide</a:t>
            </a:r>
            <a:r>
              <a:rPr lang="en-US" sz="1200" dirty="0" smtClean="0">
                <a:solidFill>
                  <a:schemeClr val="tx1"/>
                </a:solidFill>
              </a:rPr>
              <a:t> association study of severe covid-19 with respiratory failure. NEJM, 2020; 383:1522-1534.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80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</a:rPr>
              <a:t>Class Exercise!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8400" y="3810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01/25/2021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329"/>
            <a:ext cx="9144000" cy="51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(Same SNP as </a:t>
            </a:r>
            <a:r>
              <a:rPr lang="en-US" altLang="en-US" dirty="0" smtClean="0">
                <a:solidFill>
                  <a:schemeClr val="tx1"/>
                </a:solidFill>
              </a:rPr>
              <a:t>4 slides </a:t>
            </a:r>
            <a:r>
              <a:rPr lang="en-US" altLang="en-US" dirty="0">
                <a:solidFill>
                  <a:schemeClr val="tx1"/>
                </a:solidFill>
              </a:rPr>
              <a:t>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Imputation example: How rare can you go?</a:t>
            </a:r>
          </a:p>
        </p:txBody>
      </p:sp>
      <p:pic>
        <p:nvPicPr>
          <p:cNvPr id="91139" name="Picture 2" descr="C:\Users\e750707\Desktop\epiclass\hox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352800"/>
            <a:ext cx="680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G84E example talked about in Austin pg. 62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MAF 0.0034 in European ancestry. r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=0.57.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general, a moving target, still unknown how rare is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HOXB13 G84E (continued)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u="sng"/>
              <a:t>Design 1: Microarray</a:t>
            </a:r>
            <a:r>
              <a:rPr lang="en-US" altLang="en-US" sz="3600"/>
              <a:t> – Genotype a subset of markers available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0" y="2252663"/>
            <a:ext cx="8523288" cy="1851025"/>
            <a:chOff x="0" y="1419"/>
            <a:chExt cx="5369" cy="1166"/>
          </a:xfrm>
        </p:grpSpPr>
        <p:pic>
          <p:nvPicPr>
            <p:cNvPr id="2970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7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892675" y="6461125"/>
            <a:ext cx="42576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Hirschhorn &amp; Daly, Nat Rev Genet 2005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781800" y="3733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(guilt by association)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57200" y="4110038"/>
            <a:ext cx="2752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Disease locus directly typed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4572000" y="4110038"/>
            <a:ext cx="4197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Marker correlated with typed disease locus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365125" y="4756150"/>
            <a:ext cx="80470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Previously we talked about using this to “tag” candidate genes (only Genotype a subset of the SNPs).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Same principal applies to tagging the whole genome.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smtClean="0"/>
              <a:t>Technology behind a GWAS Microarray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91440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800600" y="6477000"/>
            <a:ext cx="419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Affymetrix, http://www.affymetrix.com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6200" y="6324600"/>
            <a:ext cx="55022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2400"/>
              <a:t>Assay ~ 0.7 - 5M SNPs (keeps increasing)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2193925" y="5783263"/>
            <a:ext cx="2011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Sample binds to array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4337050" y="4792663"/>
            <a:ext cx="18288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Labeled probes bind to sample, differentiating between the two alleles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492875" y="4937125"/>
            <a:ext cx="2103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Make it bright enough then measure intensity of array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36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Raw microarray data: Genotype calls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76400"/>
            <a:ext cx="8726487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905000" y="5957888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Good calls!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324600" y="59436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Bad calls!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2346</Words>
  <Application>Microsoft Office PowerPoint</Application>
  <PresentationFormat>On-screen Show (4:3)</PresentationFormat>
  <Paragraphs>318</Paragraphs>
  <Slides>54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Microsoft YaHei</vt:lpstr>
      <vt:lpstr>ＭＳ Ｐゴシック</vt:lpstr>
      <vt:lpstr>Arial</vt:lpstr>
      <vt:lpstr>Calibri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Outline for GWAS</vt:lpstr>
      <vt:lpstr>Outline for GWAS</vt:lpstr>
      <vt:lpstr>PowerPoint Presentation</vt:lpstr>
      <vt:lpstr>PowerPoint Presentation</vt:lpstr>
      <vt:lpstr>Outline for GWAS</vt:lpstr>
      <vt:lpstr>PowerPoint Presentation</vt:lpstr>
      <vt:lpstr>Technology behind a GWAS Microarray</vt:lpstr>
      <vt:lpstr>Raw microarray data: Genotype calls</vt:lpstr>
      <vt:lpstr>Class Exercise (groups of 3-4)!: How would you design a general GWAS microarray?</vt:lpstr>
      <vt:lpstr>Class Exercise (groups of 3 ideal)!: How would you design a general GWAS microarray?</vt:lpstr>
      <vt:lpstr>Class Exercise!: How would you design a general GWAS microarray?</vt:lpstr>
      <vt:lpstr>Genome-wide Assocation Studies (GWAS)</vt:lpstr>
      <vt:lpstr>Genome-wide Assocation Studies (GWAS)</vt:lpstr>
      <vt:lpstr>Class Exercise!: How would you sequence a genome?</vt:lpstr>
      <vt:lpstr>Class Exercise!: How would you sequence a genome?</vt:lpstr>
      <vt:lpstr>Class Exercise!: How would you sequence a genome?</vt:lpstr>
      <vt:lpstr>Class Exercise!: How would you sequence a genome?</vt:lpstr>
      <vt:lpstr>Design 2: Next generation sequencing</vt:lpstr>
      <vt:lpstr>Design 2: Next generation sequencing</vt:lpstr>
      <vt:lpstr>Design choices</vt:lpstr>
      <vt:lpstr>Design choices</vt:lpstr>
      <vt:lpstr>Size of study matters</vt:lpstr>
      <vt:lpstr>Biggest studies...</vt:lpstr>
      <vt:lpstr>Outline for GWAS</vt:lpstr>
      <vt:lpstr>Why QC data?</vt:lpstr>
      <vt:lpstr>QC Steps: Class exercise!</vt:lpstr>
      <vt:lpstr>PowerPoint Presentation</vt:lpstr>
      <vt:lpstr>Filter for Mendelian inheritance</vt:lpstr>
      <vt:lpstr>Filter for Mendelian inheritance</vt:lpstr>
      <vt:lpstr>Check for relatedness, e.g., HapMap</vt:lpstr>
      <vt:lpstr>PowerPoint Presentation</vt:lpstr>
      <vt:lpstr>Recap of population substructure</vt:lpstr>
      <vt:lpstr>Control for race/ethnicity/ancestry: Principal Components (PCs) as covariates in regression model</vt:lpstr>
      <vt:lpstr>PCs pick up fine population structure</vt:lpstr>
      <vt:lpstr>Adjusting for PC's</vt:lpstr>
      <vt:lpstr>Instead of adjusting for PCs, adjust for the rest of the genome (mixed models)</vt:lpstr>
      <vt:lpstr>After run analysis</vt:lpstr>
      <vt:lpstr>PowerPoint Presentation</vt:lpstr>
      <vt:lpstr>Q-Q plots and PC adjustment recap</vt:lpstr>
      <vt:lpstr>Manhattan plot example: Kaiser GWAS of Prostate Cancer</vt:lpstr>
      <vt:lpstr>Manhattan plot example: Covid-19</vt:lpstr>
      <vt:lpstr>PowerPoint Presentation</vt:lpstr>
      <vt:lpstr>Replication, Replication, Replication</vt:lpstr>
      <vt:lpstr>Meta-analysis</vt:lpstr>
      <vt:lpstr>Replication &amp; Meta-analysis</vt:lpstr>
      <vt:lpstr>Replication and Meta-analysis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Imputation example: How rare can you go?</vt:lpstr>
      <vt:lpstr>HOXB13 G84E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49</cp:revision>
  <cp:lastPrinted>1601-01-01T00:00:00Z</cp:lastPrinted>
  <dcterms:created xsi:type="dcterms:W3CDTF">2013-02-05T07:04:45Z</dcterms:created>
  <dcterms:modified xsi:type="dcterms:W3CDTF">2021-01-26T06:11:17Z</dcterms:modified>
</cp:coreProperties>
</file>