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2.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3.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3.xml" ContentType="application/vnd.openxmlformats-officedocument.presentationml.tags+xml"/>
  <Override PartName="/ppt/notesSlides/notesSlide20.xml" ContentType="application/vnd.openxmlformats-officedocument.presentationml.notesSlide+xml"/>
  <Override PartName="/ppt/ink/inkAction1.xml" ContentType="application/vnd.ms-office.inkAction+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88" r:id="rId2"/>
    <p:sldMasterId id="2147483721" r:id="rId3"/>
    <p:sldMasterId id="2147483749" r:id="rId4"/>
  </p:sldMasterIdLst>
  <p:notesMasterIdLst>
    <p:notesMasterId r:id="rId78"/>
  </p:notesMasterIdLst>
  <p:handoutMasterIdLst>
    <p:handoutMasterId r:id="rId79"/>
  </p:handoutMasterIdLst>
  <p:sldIdLst>
    <p:sldId id="841" r:id="rId5"/>
    <p:sldId id="280" r:id="rId6"/>
    <p:sldId id="321" r:id="rId7"/>
    <p:sldId id="323" r:id="rId8"/>
    <p:sldId id="324" r:id="rId9"/>
    <p:sldId id="843" r:id="rId10"/>
    <p:sldId id="258" r:id="rId11"/>
    <p:sldId id="259" r:id="rId12"/>
    <p:sldId id="326" r:id="rId13"/>
    <p:sldId id="840" r:id="rId14"/>
    <p:sldId id="327" r:id="rId15"/>
    <p:sldId id="844" r:id="rId16"/>
    <p:sldId id="845" r:id="rId17"/>
    <p:sldId id="846" r:id="rId18"/>
    <p:sldId id="847" r:id="rId19"/>
    <p:sldId id="848" r:id="rId20"/>
    <p:sldId id="849" r:id="rId21"/>
    <p:sldId id="850" r:id="rId22"/>
    <p:sldId id="851" r:id="rId23"/>
    <p:sldId id="852" r:id="rId24"/>
    <p:sldId id="853" r:id="rId25"/>
    <p:sldId id="854" r:id="rId26"/>
    <p:sldId id="855" r:id="rId27"/>
    <p:sldId id="856" r:id="rId28"/>
    <p:sldId id="857" r:id="rId29"/>
    <p:sldId id="858" r:id="rId30"/>
    <p:sldId id="859" r:id="rId31"/>
    <p:sldId id="860" r:id="rId32"/>
    <p:sldId id="861" r:id="rId33"/>
    <p:sldId id="862" r:id="rId34"/>
    <p:sldId id="863" r:id="rId35"/>
    <p:sldId id="825" r:id="rId36"/>
    <p:sldId id="864" r:id="rId37"/>
    <p:sldId id="318" r:id="rId38"/>
    <p:sldId id="826" r:id="rId39"/>
    <p:sldId id="261" r:id="rId40"/>
    <p:sldId id="268" r:id="rId41"/>
    <p:sldId id="263" r:id="rId42"/>
    <p:sldId id="269" r:id="rId43"/>
    <p:sldId id="279" r:id="rId44"/>
    <p:sldId id="842" r:id="rId45"/>
    <p:sldId id="828" r:id="rId46"/>
    <p:sldId id="829" r:id="rId47"/>
    <p:sldId id="830" r:id="rId48"/>
    <p:sldId id="281" r:id="rId49"/>
    <p:sldId id="285" r:id="rId50"/>
    <p:sldId id="287" r:id="rId51"/>
    <p:sldId id="290" r:id="rId52"/>
    <p:sldId id="288" r:id="rId53"/>
    <p:sldId id="291" r:id="rId54"/>
    <p:sldId id="831" r:id="rId55"/>
    <p:sldId id="293" r:id="rId56"/>
    <p:sldId id="294" r:id="rId57"/>
    <p:sldId id="295" r:id="rId58"/>
    <p:sldId id="296" r:id="rId59"/>
    <p:sldId id="297" r:id="rId60"/>
    <p:sldId id="298" r:id="rId61"/>
    <p:sldId id="834" r:id="rId62"/>
    <p:sldId id="835" r:id="rId63"/>
    <p:sldId id="299" r:id="rId64"/>
    <p:sldId id="301" r:id="rId65"/>
    <p:sldId id="300" r:id="rId66"/>
    <p:sldId id="302" r:id="rId67"/>
    <p:sldId id="260" r:id="rId68"/>
    <p:sldId id="865" r:id="rId69"/>
    <p:sldId id="833" r:id="rId70"/>
    <p:sldId id="836" r:id="rId71"/>
    <p:sldId id="838" r:id="rId72"/>
    <p:sldId id="839" r:id="rId73"/>
    <p:sldId id="305" r:id="rId74"/>
    <p:sldId id="317" r:id="rId75"/>
    <p:sldId id="304" r:id="rId76"/>
    <p:sldId id="303" r:id="rId7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ebecca Graff" initials="" lastIdx="3" clrIdx="0"/>
  <p:cmAuthor id="1" name="Rebecca Graff" initials="RG" lastIdx="11" clrIdx="1">
    <p:extLst>
      <p:ext uri="{19B8F6BF-5375-455C-9EA6-DF929625EA0E}">
        <p15:presenceInfo xmlns:p15="http://schemas.microsoft.com/office/powerpoint/2012/main" userId="a6ba10420d7fc8b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2320"/>
    <p:restoredTop sz="84820" autoAdjust="0"/>
  </p:normalViewPr>
  <p:slideViewPr>
    <p:cSldViewPr snapToGrid="0" snapToObjects="1">
      <p:cViewPr varScale="1">
        <p:scale>
          <a:sx n="110" d="100"/>
          <a:sy n="110" d="100"/>
        </p:scale>
        <p:origin x="1792" y="176"/>
      </p:cViewPr>
      <p:guideLst>
        <p:guide orient="horz" pos="2160"/>
        <p:guide pos="2880"/>
      </p:guideLst>
    </p:cSldViewPr>
  </p:slideViewPr>
  <p:notesTextViewPr>
    <p:cViewPr>
      <p:scale>
        <a:sx n="100" d="100"/>
        <a:sy n="100" d="100"/>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handoutMaster" Target="handoutMasters/handoutMaster1.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commentAuthors" Target="commentAuthor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notesMaster" Target="notesMasters/notesMaster1.xml"/><Relationship Id="rId8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54D5451-781C-4A4B-BF7D-5FB755533C01}" type="datetimeFigureOut">
              <a:rPr lang="en-US" smtClean="0"/>
              <a:t>1/7/21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D9705D3-A725-DE48-A1F0-39669F9BE2BC}" type="slidenum">
              <a:rPr lang="en-US" smtClean="0"/>
              <a:t>‹#›</a:t>
            </a:fld>
            <a:endParaRPr lang="en-US"/>
          </a:p>
        </p:txBody>
      </p:sp>
    </p:spTree>
    <p:extLst>
      <p:ext uri="{BB962C8B-B14F-4D97-AF65-F5344CB8AC3E}">
        <p14:creationId xmlns:p14="http://schemas.microsoft.com/office/powerpoint/2010/main" val="1098819525"/>
      </p:ext>
    </p:extLst>
  </p:cSld>
  <p:clrMap bg1="lt1" tx1="dk1" bg2="lt2" tx2="dk2" accent1="accent1" accent2="accent2" accent3="accent3" accent4="accent4" accent5="accent5" accent6="accent6" hlink="hlink" folHlink="folHlink"/>
  <p:hf hdr="0" ftr="0" dt="0"/>
</p:handoutMaster>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88628" units="1/cm"/>
          <inkml:channelProperty channel="Y" name="resolution" value="1.64217" units="1/cm"/>
          <inkml:channelProperty channel="F" name="resolution" value="0" units="1/deg"/>
          <inkml:channelProperty channel="T" name="resolution" value="1" units="1/dev"/>
        </inkml:channelProperties>
      </inkml:inkSource>
      <inkml:timestamp xml:id="ts0" timeString="2017-12-18T17:53:40.321Z"/>
    </inkml:context>
    <inkml:brush xml:id="br0">
      <inkml:brushProperty name="width" value="0.07182" units="cm"/>
      <inkml:brushProperty name="height" value="0.07182" units="cm"/>
      <inkml:brushProperty name="color" value="#0000FF"/>
    </inkml:brush>
    <inkml:brush xml:id="brinv">
      <inkml:brushProperty name="width" value="0.05" units="cm"/>
      <inkml:brushProperty name="height" value="0.05" units="cm"/>
      <inkml:brushProperty name="color" value="#000000"/>
      <inkml:brushProperty name="transparency" value="255"/>
    </inkml:brush>
  </inkml:definitions>
  <iact:action type="add" startTime="14739">
    <iact:property name="dataType"/>
    <iact:actionData xml:id="d0">
      <inkml:trace xmlns:inkml="http://www.w3.org/2003/InkML" xml:id="stk0" contextRef="#ctx0" brushRef="#br0">489 299 704 0,'-26'-4'264'15,"36"0"-208"-15,-10 0 -12 0,0 0 52 16,5 0 -60 -16,11 -8 -4 15,5 0 -20 -15,4 -8 8 16,-4 4 -12 -16,10 -4 40 16,5 4 -24 -16,6 0 40 0,9 0 -36 15,6 4 12 -15,16 0 -24 0,4 0 8 16,11 4 -12 0,0 4 0 -16,0 0 -4 0,10 0 12 15,16 4 -12 -15,10 -4 -12 16,5 8 0 -16,6 0 12 15,-6 8 -4 -15,5 0 -4 16,11 0 4 -16,-5 4 -4 16,5 8 0 -16,-11 0 16 15,6 0 -8 -15,-6 -8 16 16,16 0 -16 -16,-10 0 -4 16,4 0 0 -16,-9 -4 4 15,-6 0 -4 -15,-5 -4 -4 16,0 -4 4 -16,-10 0 4 0,-5 0 -4 15,-16 4 -4 -15,-16 -4 4 16,-15 -4 4 -16,-10 0 -4 16,-11 0 16 -16,-15 0 -12 15,-5 -8 40 -15,-21 4 -24 16,-10 -4 -12 -16,-21 0 -8 16,-16 0 -32 -16,-25 4 16 15,-16 0 24 -15,-21 4 -8 16,-5 0 0 -16,-25 8 0 15,-16 0 -16 -15,-11 4 8 16,1 -4 -4 -16,-16 0 0 30,-16 0 16 -30,6 0 -4 15,5 0 16 -15,-5 -8 -12 16,-6 0 68 -16,21 0 -44 16,0 -4 32 -16,1 -4 -36 0,4 -4 16 31,6 -4 -24 -31,9 -4 -8 0,6 -4 -8 0,16 0 -24 15,10 0 12 -15,-5 -4 48 16,15 0 -20 -16,11 0 68 16,9 0 -48 -16,17 4 20 15,15 8 -40 -15,10 0 -16 16,6 4 -8 -16,20 4 -60 16,15 8 36 -16,11 0 -24 15,31 8 32 -15,11 0 -16 16,30 0 20 -16,16 0 0 0,16 4 8 15,30 0 8 -15,26 0 0 16,32 -8 0 -16,9 0 0 16,37 0 -12 -16,0 0 8 15,26 -4 4 -15,25 4 0 16,-10 -8 0 -16,16 4 0 16,-5 -4 -36 -16,4 0 20 15,1 0 -144 -15,-21 0 88 16,5 -4 32 -16,-30 -8 28 31</inkml:trace>
    </iact:actionData>
  </iact:action>
  <iact:action type="add" startTime="14740">
    <iact:property name="dataType"/>
    <iact:actionData xml:id="d1">
      <inkml:trace xmlns:inkml="http://www.w3.org/2003/InkML" xml:id="stk1" contextRef="#ctx0" brushRef="#brinv">0 0 2048 0</inkml:trace>
    </iact:actionData>
  </iact:action>
  <iact:action type="add" startTime="14741">
    <iact:property name="dataType"/>
    <iact:actionData xml:id="d2">
      <inkml:trace xmlns:inkml="http://www.w3.org/2003/InkML" xml:id="stk2" contextRef="#ctx0" brushRef="#brinv">4488 415 2048 0</inkml:trace>
    </iact:actionData>
  </iact:action>
</iact:action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559E6D6-0641-E544-8AFD-F48C7929F59E}" type="datetimeFigureOut">
              <a:rPr lang="en-US" smtClean="0"/>
              <a:t>1/7/21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A107E05-40DC-FD45-8388-749FC3D8F328}" type="slidenum">
              <a:rPr lang="en-US" smtClean="0"/>
              <a:t>‹#›</a:t>
            </a:fld>
            <a:endParaRPr lang="en-US"/>
          </a:p>
        </p:txBody>
      </p:sp>
    </p:spTree>
    <p:extLst>
      <p:ext uri="{BB962C8B-B14F-4D97-AF65-F5344CB8AC3E}">
        <p14:creationId xmlns:p14="http://schemas.microsoft.com/office/powerpoint/2010/main" val="32800138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Tree>
    <p:extLst>
      <p:ext uri="{BB962C8B-B14F-4D97-AF65-F5344CB8AC3E}">
        <p14:creationId xmlns:p14="http://schemas.microsoft.com/office/powerpoint/2010/main" val="39908512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18321536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93026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Tree>
    <p:extLst>
      <p:ext uri="{BB962C8B-B14F-4D97-AF65-F5344CB8AC3E}">
        <p14:creationId xmlns:p14="http://schemas.microsoft.com/office/powerpoint/2010/main" val="33678820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388738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494188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411630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334382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164993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5"/>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22560A-A31E-4947-987D-DCD8C5BC0663}" type="slidenum">
              <a:rPr kumimoji="0" lang="en-US" alt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alt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36546" name="Rectangle 2"/>
          <p:cNvSpPr>
            <a:spLocks noGrp="1" noRot="1" noChangeAspect="1" noChangeArrowheads="1" noTextEdit="1"/>
          </p:cNvSpPr>
          <p:nvPr>
            <p:ph type="sldImg"/>
          </p:nvPr>
        </p:nvSpPr>
        <p:spPr>
          <a:xfrm>
            <a:off x="1152525" y="706438"/>
            <a:ext cx="4641850" cy="3481387"/>
          </a:xfrm>
          <a:ln/>
        </p:spPr>
      </p:sp>
      <p:sp>
        <p:nvSpPr>
          <p:cNvPr id="236547" name="Rectangle 3"/>
          <p:cNvSpPr>
            <a:spLocks noGrp="1" noChangeArrowheads="1"/>
          </p:cNvSpPr>
          <p:nvPr>
            <p:ph type="body" idx="1"/>
          </p:nvPr>
        </p:nvSpPr>
        <p:spPr>
          <a:noFill/>
          <a:ln/>
        </p:spPr>
        <p:txBody>
          <a:bodyPr>
            <a:normAutofit fontScale="92500" lnSpcReduction="20000"/>
          </a:bodyPr>
          <a:lstStyle/>
          <a:p>
            <a:r>
              <a:rPr lang="en-US" altLang="en-US" dirty="0"/>
              <a:t>Fr </a:t>
            </a:r>
            <a:r>
              <a:rPr lang="en-US" altLang="en-US" dirty="0" err="1"/>
              <a:t>Epid</a:t>
            </a:r>
            <a:r>
              <a:rPr lang="en-US" altLang="en-US" dirty="0"/>
              <a:t> Methods</a:t>
            </a:r>
            <a:r>
              <a:rPr lang="en-US" altLang="en-US" baseline="0" dirty="0"/>
              <a:t> 1, J  martin 2017</a:t>
            </a:r>
            <a:endParaRPr lang="en-US" altLang="en-US" dirty="0"/>
          </a:p>
          <a:p>
            <a:endParaRPr lang="en-US" altLang="en-US" dirty="0"/>
          </a:p>
          <a:p>
            <a:r>
              <a:rPr lang="en-US" altLang="en-US" dirty="0"/>
              <a:t>So, you may not have known it, but we are always striving for the counterfactual in our analytic work.  We cannot ever get to the counterfactual per se so the next best thing is to have our two distinct populations to be “exchangeable”, in other words, identical in their “other influences” except for the exposure under study.  After all, this is what we would have if we had the counterfactual situation.  </a:t>
            </a:r>
          </a:p>
          <a:p>
            <a:endParaRPr lang="en-US" altLang="en-US" dirty="0"/>
          </a:p>
          <a:p>
            <a:r>
              <a:rPr lang="en-US" altLang="en-US" dirty="0"/>
              <a:t>Whenever our TWO distinct populations are not exchangeable, confounding will be present.  It therefore follows that all of our strategies to manage confounding are attempts to make our populations under</a:t>
            </a:r>
            <a:r>
              <a:rPr lang="en-US" altLang="en-US" baseline="0" dirty="0"/>
              <a:t> study (exposed and unexposed) </a:t>
            </a:r>
            <a:r>
              <a:rPr lang="en-US" altLang="en-US" dirty="0"/>
              <a:t>exchangeable.   It is important to note that exchangeable</a:t>
            </a:r>
            <a:r>
              <a:rPr lang="en-US" altLang="en-US" baseline="0" dirty="0"/>
              <a:t> populations are, in theory, achievable, but we cannot prove, in practice, that any two populations are exchangeable.  Yet, in practice, in order for us to be able to move on and conduct science and make causal inferences that have implications for public health and clinical practice, we have to work under the belief or assumption that we have achieved exchangeability.  </a:t>
            </a:r>
            <a:endParaRPr lang="en-US" altLang="en-US" dirty="0"/>
          </a:p>
          <a:p>
            <a:endParaRPr lang="en-US" altLang="en-US" dirty="0"/>
          </a:p>
          <a:p>
            <a:r>
              <a:rPr lang="en-US" altLang="en-US" dirty="0"/>
              <a:t>Some students upon</a:t>
            </a:r>
            <a:r>
              <a:rPr lang="en-US" altLang="en-US" baseline="0" dirty="0"/>
              <a:t> initially learning about counterfactuals express some skepticism and wonder about the relevance because it sounds like make believe.  Counterfactual theory, however,</a:t>
            </a:r>
            <a:r>
              <a:rPr lang="en-US" altLang="en-US" dirty="0"/>
              <a:t> is now the dominant paradigm</a:t>
            </a:r>
            <a:r>
              <a:rPr lang="en-US" altLang="en-US" baseline="0" dirty="0"/>
              <a:t> </a:t>
            </a:r>
            <a:r>
              <a:rPr lang="en-US" altLang="en-US" dirty="0"/>
              <a:t>in epidemiology and the dominant theory in the field of causal inference.  The reason is because it</a:t>
            </a:r>
            <a:r>
              <a:rPr lang="en-US" altLang="en-US" baseline="0" dirty="0"/>
              <a:t> clarifies the meaning of some heretofore vague concepts, and it also provides a framework for expressing important metrics in research and resolving some complex analytic issues.  </a:t>
            </a:r>
            <a:r>
              <a:rPr lang="en-US" altLang="en-US" dirty="0"/>
              <a:t>It is gaining traction</a:t>
            </a:r>
            <a:r>
              <a:rPr lang="en-US" altLang="en-US" baseline="0" dirty="0"/>
              <a:t> in all aspects of human subjects-based health-related research.  </a:t>
            </a:r>
            <a:r>
              <a:rPr lang="en-US" altLang="en-US" dirty="0"/>
              <a:t>Everyone</a:t>
            </a:r>
            <a:r>
              <a:rPr lang="en-US" altLang="en-US" baseline="0" dirty="0"/>
              <a:t> </a:t>
            </a:r>
            <a:r>
              <a:rPr lang="en-US" altLang="en-US" dirty="0"/>
              <a:t>should all be familiar with this concept.   I encourage everyone to think it over in a quiet room.  </a:t>
            </a:r>
          </a:p>
          <a:p>
            <a:endParaRPr lang="en-US" altLang="en-US" dirty="0"/>
          </a:p>
          <a:p>
            <a:r>
              <a:rPr lang="en-US" altLang="en-US" dirty="0"/>
              <a:t>(Jewell Chapt 8 explains exchangeability in terms of the “randomization assumption”.)</a:t>
            </a:r>
          </a:p>
          <a:p>
            <a:endParaRPr lang="en-US" altLang="en-US" dirty="0"/>
          </a:p>
          <a:p>
            <a:endParaRPr lang="en-US" altLang="en-US" dirty="0"/>
          </a:p>
        </p:txBody>
      </p:sp>
    </p:spTree>
    <p:extLst>
      <p:ext uri="{BB962C8B-B14F-4D97-AF65-F5344CB8AC3E}">
        <p14:creationId xmlns:p14="http://schemas.microsoft.com/office/powerpoint/2010/main" val="31868448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330313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084708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143676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268671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Pr</a:t>
            </a:r>
            <a:r>
              <a:rPr lang="en-US" dirty="0"/>
              <a:t>(</a:t>
            </a:r>
            <a:r>
              <a:rPr lang="en-US" dirty="0" err="1"/>
              <a:t>Y</a:t>
            </a:r>
            <a:r>
              <a:rPr lang="en-US" baseline="30000" dirty="0" err="1"/>
              <a:t>a</a:t>
            </a:r>
            <a:r>
              <a:rPr lang="en-US" baseline="30000" dirty="0"/>
              <a:t>=1</a:t>
            </a:r>
            <a:r>
              <a:rPr lang="en-US" dirty="0"/>
              <a:t>=1) is the “counterfactual risk had everyone been treated”</a:t>
            </a:r>
          </a:p>
          <a:p>
            <a:r>
              <a:rPr lang="en-US" dirty="0" err="1"/>
              <a:t>Pr</a:t>
            </a:r>
            <a:r>
              <a:rPr lang="en-US" dirty="0"/>
              <a:t>(</a:t>
            </a:r>
            <a:r>
              <a:rPr lang="en-US" dirty="0" err="1"/>
              <a:t>Y</a:t>
            </a:r>
            <a:r>
              <a:rPr lang="en-US" baseline="30000" dirty="0" err="1"/>
              <a:t>a</a:t>
            </a:r>
            <a:r>
              <a:rPr lang="en-US" baseline="30000" dirty="0"/>
              <a:t>=0</a:t>
            </a:r>
            <a:r>
              <a:rPr lang="en-US" dirty="0"/>
              <a:t>=1) is the “counterfactual risk had everyone been untreated”</a:t>
            </a:r>
          </a:p>
        </p:txBody>
      </p:sp>
    </p:spTree>
    <p:extLst>
      <p:ext uri="{BB962C8B-B14F-4D97-AF65-F5344CB8AC3E}">
        <p14:creationId xmlns:p14="http://schemas.microsoft.com/office/powerpoint/2010/main" val="3131999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Pr</a:t>
            </a:r>
            <a:r>
              <a:rPr lang="en-US" dirty="0"/>
              <a:t>(</a:t>
            </a:r>
            <a:r>
              <a:rPr lang="en-US" dirty="0" err="1"/>
              <a:t>Y</a:t>
            </a:r>
            <a:r>
              <a:rPr lang="en-US" baseline="30000" dirty="0" err="1"/>
              <a:t>a</a:t>
            </a:r>
            <a:r>
              <a:rPr lang="en-US" baseline="30000" dirty="0"/>
              <a:t>=1</a:t>
            </a:r>
            <a:r>
              <a:rPr lang="en-US" dirty="0"/>
              <a:t>=1) is the “counterfactual risk had everyone been treated”</a:t>
            </a:r>
          </a:p>
          <a:p>
            <a:r>
              <a:rPr lang="en-US" dirty="0" err="1"/>
              <a:t>Pr</a:t>
            </a:r>
            <a:r>
              <a:rPr lang="en-US" dirty="0"/>
              <a:t>(</a:t>
            </a:r>
            <a:r>
              <a:rPr lang="en-US" dirty="0" err="1"/>
              <a:t>Y</a:t>
            </a:r>
            <a:r>
              <a:rPr lang="en-US" baseline="30000" dirty="0" err="1"/>
              <a:t>a</a:t>
            </a:r>
            <a:r>
              <a:rPr lang="en-US" baseline="30000" dirty="0"/>
              <a:t>=0</a:t>
            </a:r>
            <a:r>
              <a:rPr lang="en-US" dirty="0"/>
              <a:t>=1) is the “counterfactual risk had everyone been untreated”</a:t>
            </a:r>
          </a:p>
          <a:p>
            <a:endParaRPr lang="en-US" dirty="0"/>
          </a:p>
          <a:p>
            <a:r>
              <a:rPr lang="en-US" dirty="0"/>
              <a:t>Because Risk is the Average for a population, we also can also write the following relationship, where E denotes expectation or average for the population:</a:t>
            </a:r>
          </a:p>
          <a:p>
            <a:r>
              <a:rPr lang="en-US" dirty="0"/>
              <a:t>	E[</a:t>
            </a:r>
            <a:r>
              <a:rPr lang="en-US" dirty="0" err="1"/>
              <a:t>Y</a:t>
            </a:r>
            <a:r>
              <a:rPr lang="en-US" baseline="30000" dirty="0" err="1"/>
              <a:t>a</a:t>
            </a:r>
            <a:r>
              <a:rPr lang="en-US" baseline="30000" dirty="0"/>
              <a:t>=1</a:t>
            </a:r>
            <a:r>
              <a:rPr lang="en-US" dirty="0"/>
              <a:t>] </a:t>
            </a:r>
            <a:r>
              <a:rPr lang="en-US" altLang="en-US" b="1" dirty="0"/>
              <a:t>≠</a:t>
            </a:r>
            <a:r>
              <a:rPr lang="en-US" altLang="en-US" dirty="0"/>
              <a:t> E[</a:t>
            </a:r>
            <a:r>
              <a:rPr lang="en-US" dirty="0" err="1"/>
              <a:t>Y</a:t>
            </a:r>
            <a:r>
              <a:rPr lang="en-US" baseline="30000" dirty="0" err="1"/>
              <a:t>a</a:t>
            </a:r>
            <a:r>
              <a:rPr lang="en-US" baseline="30000" dirty="0"/>
              <a:t>=0</a:t>
            </a:r>
            <a:r>
              <a:rPr lang="en-US" dirty="0"/>
              <a:t>] to denote a causal effect</a:t>
            </a:r>
            <a:r>
              <a:rPr lang="en-US" baseline="0" dirty="0"/>
              <a:t> for dichotomous and non-dichotomous outcomes</a:t>
            </a:r>
            <a:endParaRPr lang="en-US" dirty="0"/>
          </a:p>
        </p:txBody>
      </p:sp>
    </p:spTree>
    <p:extLst>
      <p:ext uri="{BB962C8B-B14F-4D97-AF65-F5344CB8AC3E}">
        <p14:creationId xmlns:p14="http://schemas.microsoft.com/office/powerpoint/2010/main" val="4976178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harm in 6 and benefit in 6 is not an accident. This exact opposite effect in an equivalent number of people is what makes the average causal effect 0 or null.</a:t>
            </a:r>
            <a:endParaRPr lang="en-US" dirty="0"/>
          </a:p>
        </p:txBody>
      </p:sp>
    </p:spTree>
    <p:extLst>
      <p:ext uri="{BB962C8B-B14F-4D97-AF65-F5344CB8AC3E}">
        <p14:creationId xmlns:p14="http://schemas.microsoft.com/office/powerpoint/2010/main" val="20542894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496371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249298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077833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823325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524BC4-FDE0-441D-843A-AA9EC17FAFA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55789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81674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524BC4-FDE0-441D-843A-AA9EC17FAFA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551048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Tree>
    <p:extLst>
      <p:ext uri="{BB962C8B-B14F-4D97-AF65-F5344CB8AC3E}">
        <p14:creationId xmlns:p14="http://schemas.microsoft.com/office/powerpoint/2010/main" val="11564324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Tree>
    <p:extLst>
      <p:ext uri="{BB962C8B-B14F-4D97-AF65-F5344CB8AC3E}">
        <p14:creationId xmlns:p14="http://schemas.microsoft.com/office/powerpoint/2010/main" val="14716586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249690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867296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a:t>At this point I’d like to circle back to counterfactuals to make a few clarifications</a:t>
            </a: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892270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Capital letters denote random variables, so variables that may have different values for different individuals</a:t>
            </a:r>
          </a:p>
          <a:p>
            <a:pPr marL="171450" indent="-171450">
              <a:buFontTx/>
              <a:buChar char="-"/>
            </a:pPr>
            <a:r>
              <a:rPr lang="en-US" dirty="0"/>
              <a:t>A, Y, the outcome Y had everyone been untreated, and the outcome had everyone been treated are all examples of random variables.</a:t>
            </a:r>
          </a:p>
          <a:p>
            <a:pPr marL="628650" lvl="1" indent="-171450">
              <a:buFontTx/>
              <a:buChar char="-"/>
            </a:pPr>
            <a:r>
              <a:rPr lang="en-US" dirty="0"/>
              <a:t>The latter two, the outcome had everyone been treated and the outcome had everyone been treated, are random variables since they can take on different values for different individuals.</a:t>
            </a:r>
          </a:p>
          <a:p>
            <a:pPr marL="628650" lvl="1" indent="-171450">
              <a:buFontTx/>
              <a:buChar char="-"/>
            </a:pPr>
            <a:r>
              <a:rPr lang="en-US" dirty="0"/>
              <a:t>It just happens that we’re evaluating the random variable Y under a certain condition of another variable A.</a:t>
            </a:r>
          </a:p>
          <a:p>
            <a:pPr marL="171450" lvl="0" indent="-171450">
              <a:buFontTx/>
              <a:buChar char="-"/>
            </a:pPr>
            <a:r>
              <a:rPr lang="en-US" dirty="0"/>
              <a:t>Lowercase letters on the other hand, denote possible values or realization of random variables.</a:t>
            </a:r>
          </a:p>
          <a:p>
            <a:pPr marL="628650" lvl="1" indent="-171450">
              <a:buFontTx/>
              <a:buChar char="-"/>
            </a:pPr>
            <a:r>
              <a:rPr lang="en-US" dirty="0"/>
              <a:t>So </a:t>
            </a:r>
            <a:r>
              <a:rPr lang="en-US" i="1" dirty="0"/>
              <a:t>a</a:t>
            </a:r>
            <a:r>
              <a:rPr lang="en-US" i="0" dirty="0"/>
              <a:t> is a value value (0 or 1) of the random variable capital A</a:t>
            </a:r>
          </a:p>
          <a:p>
            <a:pPr marL="171450" lvl="0" indent="-171450">
              <a:buFontTx/>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033567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The probability of the outcome under a specified value of exposure is an unconditional or marginal probability</a:t>
            </a:r>
          </a:p>
          <a:p>
            <a:pPr marL="628650" lvl="1" indent="-171450">
              <a:buFontTx/>
              <a:buChar char="-"/>
            </a:pPr>
            <a:r>
              <a:rPr lang="en-US" dirty="0"/>
              <a:t>It’s the proportion of subjects that would have developed the outcome Y had all subjects in the population of interest received exposure value a</a:t>
            </a:r>
          </a:p>
          <a:p>
            <a:pPr marL="628650" lvl="1" indent="-171450">
              <a:buFontTx/>
              <a:buChar char="-"/>
            </a:pPr>
            <a:r>
              <a:rPr lang="en-US" dirty="0"/>
              <a:t>So it’s calculated using the entire population and it’s considered to be a causal quantity</a:t>
            </a:r>
          </a:p>
          <a:p>
            <a:pPr marL="628650" lvl="1" indent="-171450">
              <a:buFontTx/>
              <a:buChar char="-"/>
            </a:pPr>
            <a:r>
              <a:rPr lang="en-US" dirty="0"/>
              <a:t>It’s not typically measured in humans, so much as it is a construct to which we aspire. The same person isn’t generally going to be exposed AND unexposed, so we can’t know what would happen had the entire population been exposed or unexposed.</a:t>
            </a:r>
          </a:p>
          <a:p>
            <a:pPr marL="171450" lvl="0" indent="-171450">
              <a:buFontTx/>
              <a:buChar char="-"/>
            </a:pPr>
            <a:r>
              <a:rPr lang="en-US" dirty="0"/>
              <a:t>The probability that Y = 1 given that A =1 is a conditional probability</a:t>
            </a:r>
          </a:p>
          <a:p>
            <a:pPr marL="628650" lvl="1" indent="-171450">
              <a:buFontTx/>
              <a:buChar char="-"/>
            </a:pPr>
            <a:r>
              <a:rPr lang="en-US" dirty="0"/>
              <a:t>It’s the proportion of subjects that developed the outcome Y among subjects who received exposure value a in the population</a:t>
            </a:r>
          </a:p>
          <a:p>
            <a:pPr marL="628650" lvl="1" indent="-171450">
              <a:buFontTx/>
              <a:buChar char="-"/>
            </a:pPr>
            <a:r>
              <a:rPr lang="en-US" dirty="0"/>
              <a:t>So it’s calculated using a subset of the population and it’s an associational quantity</a:t>
            </a:r>
          </a:p>
          <a:p>
            <a:pPr marL="628650" lvl="1" indent="-171450">
              <a:buFontTx/>
              <a:buChar char="-"/>
            </a:pPr>
            <a:r>
              <a:rPr lang="en-US" dirty="0"/>
              <a:t>When calculating conditional probabilities, I find it useful to start with the denominator</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605829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In the previous lecture, you learned about individual vs. average causal effects, and Dr. Chan showed you the data on the right hand side of this slide.</a:t>
            </a:r>
          </a:p>
          <a:p>
            <a:pPr marL="171450" indent="-171450">
              <a:buFontTx/>
              <a:buChar char="-"/>
            </a:pPr>
            <a:r>
              <a:rPr lang="en-US" dirty="0"/>
              <a:t>She also showed you that the probability of the outcome had everyone been treated was equal to the probability of the outcome had everyone been untreated, which was equal to 0.5.</a:t>
            </a:r>
          </a:p>
          <a:p>
            <a:pPr marL="628650" lvl="1" indent="-171450">
              <a:buFontTx/>
              <a:buChar char="-"/>
            </a:pPr>
            <a:r>
              <a:rPr lang="en-US" dirty="0"/>
              <a:t>That means that in these data, the average causal null hypothesis holds</a:t>
            </a:r>
          </a:p>
          <a:p>
            <a:pPr marL="171450" lvl="0" indent="-171450">
              <a:buFontTx/>
              <a:buChar char="-"/>
            </a:pPr>
            <a:r>
              <a:rPr lang="en-US" dirty="0"/>
              <a:t>The average causal null hypothesis holds if the probability of the outcome had everyone been treated is equal to the probability of the outcome had everyone been untreated </a:t>
            </a:r>
          </a:p>
          <a:p>
            <a:pPr marL="171450" lvl="0" indent="-171450">
              <a:buFontTx/>
              <a:buChar char="-"/>
            </a:pPr>
            <a:r>
              <a:rPr lang="en-US" dirty="0"/>
              <a:t>The sharp causal null hypothesis holds if, for all individuals, the outcome under treatment is equal to the outcome under lack of treatment</a:t>
            </a:r>
          </a:p>
          <a:p>
            <a:pPr marL="171450" lvl="0" indent="-171450">
              <a:buFontTx/>
              <a:buChar char="-"/>
            </a:pPr>
            <a:r>
              <a:rPr lang="en-US" dirty="0"/>
              <a:t>So if we ask if the sharp causal null hypothesis holds for these data, we would find that it does not, because for some of the individuals in this population, the outcome under treatment and lack of treatment is not the same.</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381357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The data that we see on this slide are the observed exposure and observed outcome for the individuals in the population on the previous slide.</a:t>
            </a:r>
          </a:p>
          <a:p>
            <a:pPr marL="171450" indent="-171450">
              <a:buFontTx/>
              <a:buChar char="-"/>
            </a:pPr>
            <a:r>
              <a:rPr lang="en-US" dirty="0"/>
              <a:t>If we look at the probability of the outcome among those who were exposed, which is to say among those for whom A was equal to one, we would see that there are 13 individuals who were exposed and among them 7 experienced the outcome</a:t>
            </a:r>
          </a:p>
          <a:p>
            <a:pPr marL="171450" indent="-171450">
              <a:buFontTx/>
              <a:buChar char="-"/>
            </a:pPr>
            <a:r>
              <a:rPr lang="en-US" dirty="0"/>
              <a:t>We can do a similar calculation among the unexposed and find that 3 out of 7 individuals experienced the outcome</a:t>
            </a:r>
          </a:p>
          <a:p>
            <a:pPr marL="171450" indent="-171450">
              <a:buFontTx/>
              <a:buChar char="-"/>
            </a:pPr>
            <a:r>
              <a:rPr lang="en-US" dirty="0"/>
              <a:t>Exposure A and outcome Y are associated if the probability of the outcome among the exposed is not equal to the probability of the outcome among the unexposed </a:t>
            </a:r>
          </a:p>
          <a:p>
            <a:pPr marL="171450" indent="-171450">
              <a:buFontTx/>
              <a:buChar char="-"/>
            </a:pPr>
            <a:r>
              <a:rPr lang="en-US" dirty="0"/>
              <a:t>Independence is the scenario in which these two quantities are equal and it can alternatively be expressed using this particular notation.</a:t>
            </a:r>
          </a:p>
          <a:p>
            <a:pPr marL="171450" indent="-171450">
              <a:buFontTx/>
              <a:buChar char="-"/>
            </a:pPr>
            <a:r>
              <a:rPr lang="en-US" dirty="0"/>
              <a:t>And so we ask in this case, are A and Y independent, and we find that they are not because these two values are not comparable.</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245217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817179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Comparing effect vs. association measures, what we have on the left hand side of this table is a causal risk ratio</a:t>
            </a:r>
          </a:p>
          <a:p>
            <a:pPr marL="628650" lvl="1" indent="-171450">
              <a:buFontTx/>
              <a:buChar char="-"/>
            </a:pPr>
            <a:r>
              <a:rPr lang="en-US" dirty="0"/>
              <a:t>We could similarly be looking at a causal risk difference or causal odds ratio</a:t>
            </a:r>
          </a:p>
          <a:p>
            <a:pPr marL="628650" lvl="1" indent="-171450">
              <a:buFontTx/>
              <a:buChar char="-"/>
            </a:pPr>
            <a:r>
              <a:rPr lang="en-US" dirty="0"/>
              <a:t>But the point is that we’re looking at unobserved risks; they cannot be directly computed because the outcome under treatment and the outcome under lack of treatment are unobserved in some subjects in the population</a:t>
            </a:r>
          </a:p>
          <a:p>
            <a:pPr marL="171450" lvl="0" indent="-171450">
              <a:buFontTx/>
              <a:buChar char="-"/>
            </a:pPr>
            <a:r>
              <a:rPr lang="en-US" dirty="0"/>
              <a:t>On the right hand side of the table, however, we are looking at an associational risk ratio, which is a ratio of observed risk</a:t>
            </a:r>
          </a:p>
          <a:p>
            <a:pPr marL="628650" lvl="1" indent="-171450">
              <a:buFontTx/>
              <a:buChar char="-"/>
            </a:pPr>
            <a:r>
              <a:rPr lang="en-US" dirty="0"/>
              <a:t>It can be computed in any study because Y, the outcome, is observed in all subjects in the population</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455281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To interpret effect vs. association measures, it’s important to consider the populations that we are comparing</a:t>
            </a:r>
          </a:p>
          <a:p>
            <a:pPr marL="171450" indent="-171450">
              <a:buFontTx/>
              <a:buChar char="-"/>
            </a:pPr>
            <a:r>
              <a:rPr lang="en-US" dirty="0"/>
              <a:t>For a causal risk ratio, for example, we are comparing the risk had the entire population been treated to the risk had the entire population been untreated.</a:t>
            </a:r>
          </a:p>
          <a:p>
            <a:pPr marL="171450" indent="-171450">
              <a:buFontTx/>
              <a:buChar char="-"/>
            </a:pPr>
            <a:r>
              <a:rPr lang="en-US" dirty="0"/>
              <a:t>For an associational risk ratio, we are comparing the risk among the treated to the risk among the untreated.</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554486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Because unobserved risks are unattainable from observational research, we use ideal randomized experiments as a framework to discuss the calculation of effect measures without having to make any assumptions</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509680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2559617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558000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An </a:t>
            </a:r>
            <a:r>
              <a:rPr lang="en-US" i="1" dirty="0"/>
              <a:t>ideal</a:t>
            </a:r>
            <a:r>
              <a:rPr lang="en-US" dirty="0"/>
              <a:t> randomized experiment has some key features relative to randomized experiments in general that help us set a foundation to think about causal inference</a:t>
            </a:r>
          </a:p>
          <a:p>
            <a:pPr marL="171450" indent="-171450">
              <a:buFontTx/>
              <a:buChar char="-"/>
            </a:pPr>
            <a:r>
              <a:rPr lang="en-US" dirty="0"/>
              <a:t>Essentially what we’re trying to guarantee is no random variability and a lack of bias</a:t>
            </a:r>
          </a:p>
          <a:p>
            <a:pPr marL="0" indent="0">
              <a:buFontTx/>
              <a:buNone/>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757096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These data correspond to a hypothetical ideal randomized experiment</a:t>
            </a:r>
          </a:p>
          <a:p>
            <a:pPr marL="171450" indent="-171450">
              <a:buFontTx/>
              <a:buChar char="-"/>
            </a:pPr>
            <a:r>
              <a:rPr lang="en-US" dirty="0"/>
              <a:t>What you can see is that only one counterfactual outcome is known for each individual and that’s the counterfactual outcome corresponding to the treatment that the subject actually received</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425894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More formally, exchangeability is defined as independence between the counterfactual outcome and the observed treatment</a:t>
            </a:r>
          </a:p>
          <a:p>
            <a:pPr marL="171450" indent="-171450">
              <a:buFontTx/>
              <a:buChar char="-"/>
            </a:pPr>
            <a:r>
              <a:rPr lang="en-US" dirty="0"/>
              <a:t>It means that the treated and the untreated would have experienced the same risk of outcome if they had received the same treatment level</a:t>
            </a:r>
          </a:p>
          <a:p>
            <a:pPr marL="171450" indent="-171450">
              <a:buFontTx/>
              <a:buChar char="-"/>
            </a:pPr>
            <a:r>
              <a:rPr lang="en-US" dirty="0"/>
              <a:t>Or shown in probabilities, the risk of the outcome under treatment level a is the same among the exposed and the unexposed</a:t>
            </a:r>
          </a:p>
          <a:p>
            <a:pPr marL="171450" indent="-171450">
              <a:buFontTx/>
              <a:buChar char="-"/>
            </a:pPr>
            <a:r>
              <a:rPr lang="en-US" dirty="0"/>
              <a:t>How then does that differ from independence between the observed outcome and the observed treatment?</a:t>
            </a:r>
          </a:p>
          <a:p>
            <a:pPr marL="628650" lvl="1" indent="-171450">
              <a:buFontTx/>
              <a:buChar char="-"/>
            </a:pPr>
            <a:r>
              <a:rPr lang="en-US" dirty="0"/>
              <a:t>Independence between the counterfactual outcome and the observed treatment does not imply independence between the observed outcome and the observed treatment</a:t>
            </a:r>
          </a:p>
          <a:p>
            <a:pPr marL="628650" lvl="1" indent="-171450">
              <a:buFontTx/>
              <a:buChar char="-"/>
            </a:pPr>
            <a:r>
              <a:rPr lang="en-US" dirty="0"/>
              <a:t>For example, in an ideal randomized experiment, randomization ensures that exchangeability holds, but the treatment may have a causal effect on the outcome, which in turn means that treatment and outcome are associated and not independent</a:t>
            </a:r>
          </a:p>
          <a:p>
            <a:pPr marL="171450" lvl="0" indent="-171450">
              <a:buFontTx/>
              <a:buChar char="-"/>
            </a:pPr>
            <a:r>
              <a:rPr lang="en-US" dirty="0"/>
              <a:t>Exchangeability is the first of three what are called identifiability conditions that enable inference of causal relationships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584245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The second identifiability condition is consistency, which suggests that for each individual, one of the counterfactual outcomes (namely the one that corresponds to the treatment value that the individual actually receives) is factual</a:t>
            </a:r>
          </a:p>
          <a:p>
            <a:pPr marL="171450" indent="-171450">
              <a:buFontTx/>
              <a:buChar char="-"/>
            </a:pPr>
            <a:r>
              <a:rPr lang="en-US" dirty="0"/>
              <a:t>For example, if an individual is actually treated then her counterfactual outcome had she been treated will be equal to her observed outcome</a:t>
            </a:r>
          </a:p>
          <a:p>
            <a:pPr marL="171450" indent="-171450">
              <a:buFontTx/>
              <a:buChar char="-"/>
            </a:pPr>
            <a:r>
              <a:rPr lang="en-US" dirty="0"/>
              <a:t>This equality can be expressed as is see in the first bullet, where capital A correspond to an individual’s observed treatment a</a:t>
            </a:r>
          </a:p>
          <a:p>
            <a:pPr marL="171450" indent="-171450">
              <a:buFontTx/>
              <a:buChar char="-"/>
            </a:pPr>
            <a:r>
              <a:rPr lang="en-US" dirty="0"/>
              <a:t>Consistency is generally expected to hold when interventions or exposures are well defined.</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8662360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Taking into account both exchangeability and consistency, we can see why it is possible to infer causal effects from associational data in an ideal randomized experiment</a:t>
            </a:r>
          </a:p>
          <a:p>
            <a:pPr marL="171450" indent="-171450">
              <a:buFontTx/>
              <a:buChar char="-"/>
            </a:pPr>
            <a:r>
              <a:rPr lang="en-US" dirty="0"/>
              <a:t>How can we figure out the risk had everyone been untreated just from looking at the population that was actually untreated?</a:t>
            </a:r>
          </a:p>
          <a:p>
            <a:pPr marL="171450" indent="-171450">
              <a:buFontTx/>
              <a:buChar char="-"/>
            </a:pPr>
            <a:r>
              <a:rPr lang="en-US" dirty="0"/>
              <a:t>First, because of consistency, we know that the counterfactual risk under lack of treatment is equal to the observed risk under lack of treatment among those who weren’t treated</a:t>
            </a:r>
          </a:p>
          <a:p>
            <a:pPr marL="171450" indent="-171450">
              <a:buFontTx/>
              <a:buChar char="-"/>
            </a:pPr>
            <a:r>
              <a:rPr lang="en-US" dirty="0"/>
              <a:t>Then, because of exchangeability, we know that the risk had everyone been untreated is the same among the exposed and the unexposed</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392511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1584882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Moving to the treated group in an ideal randomized experiment, we can again use the properties of consistency and exchangeability to show that the risk of the outcome among the exposed is equivalent to the risk of the outcome had everyone been exposed</a:t>
            </a:r>
          </a:p>
          <a:p>
            <a:pPr marL="171450" indent="-171450">
              <a:buFontTx/>
              <a:buChar char="-"/>
            </a:pPr>
            <a:r>
              <a:rPr lang="en-US" dirty="0"/>
              <a:t>In an ideal randomized experiment, causation is association</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213577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Let’s consider whether exchangeability holds in the data from our hypothetical ideal randomized experiment</a:t>
            </a:r>
          </a:p>
          <a:p>
            <a:pPr marL="171450" indent="-171450">
              <a:buFontTx/>
              <a:buChar char="-"/>
            </a:pPr>
            <a:r>
              <a:rPr lang="en-US" dirty="0"/>
              <a:t>To do so, we’ll suppose that we magically have the counterfactual data</a:t>
            </a:r>
          </a:p>
          <a:p>
            <a:pPr marL="171450" indent="-171450">
              <a:buFontTx/>
              <a:buChar char="-"/>
            </a:pPr>
            <a:r>
              <a:rPr lang="en-US" dirty="0"/>
              <a:t>We need for the risk of death had everyone been untreated to be the same among the exposed and the unexposed</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dirty="0"/>
              <a:t>Similarly, we’d need for risk of death had everyone been treated to be the same among the exposed and the unexposed</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dirty="0"/>
              <a:t>But starting with these risks of death had everyone been untreated, we see that they are actually distinct among the exposed and the unexposed</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dirty="0"/>
              <a:t>That’s enough to tell us that </a:t>
            </a:r>
            <a:r>
              <a:rPr lang="en-US" baseline="0" dirty="0"/>
              <a:t>exchangeability does not hold in our ideal randomized experiment</a:t>
            </a:r>
          </a:p>
          <a:p>
            <a:pPr marL="171450" indent="-171450">
              <a:buFontTx/>
              <a:buChar char="-"/>
            </a:pPr>
            <a:r>
              <a:rPr lang="en-US" baseline="0" dirty="0"/>
              <a:t>But let’s now discuss why these data still could have come from an ideal randomized experiment on account of randomization according to more than one coin flip</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9346104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1448606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Tx/>
              <a:buAutoNum type="arabicPeriod"/>
            </a:pPr>
            <a:r>
              <a:rPr lang="en-US" dirty="0"/>
              <a:t>We know that these data can’t be from a marginally randomized</a:t>
            </a:r>
            <a:r>
              <a:rPr lang="en-US" baseline="0" dirty="0"/>
              <a:t> experiment since exchangeability doesn’t hold</a:t>
            </a:r>
          </a:p>
          <a:p>
            <a:pPr marL="685800" marR="0" lvl="1" indent="-228600" algn="l" defTabSz="457200" rtl="0" eaLnBrk="1" fontAlgn="auto" latinLnBrk="0" hangingPunct="1">
              <a:lnSpc>
                <a:spcPct val="100000"/>
              </a:lnSpc>
              <a:spcBef>
                <a:spcPts val="0"/>
              </a:spcBef>
              <a:spcAft>
                <a:spcPts val="0"/>
              </a:spcAft>
              <a:buClrTx/>
              <a:buSzTx/>
              <a:buFont typeface="Arial"/>
              <a:buChar char="•"/>
              <a:tabLst/>
              <a:defRPr/>
            </a:pPr>
            <a:r>
              <a:rPr lang="en-US" baseline="0" dirty="0"/>
              <a:t>We showed that the risk of death had everyone been untreated </a:t>
            </a:r>
            <a:r>
              <a:rPr lang="en-US" baseline="0" dirty="0" err="1"/>
              <a:t>wasn</a:t>
            </a:r>
            <a:r>
              <a:rPr lang="mr-IN" baseline="0" dirty="0"/>
              <a:t>’</a:t>
            </a:r>
            <a:r>
              <a:rPr lang="en-US" baseline="0" dirty="0"/>
              <a:t>t the same among the treated and untreated</a:t>
            </a:r>
          </a:p>
          <a:p>
            <a:pPr marL="685800" lvl="1" indent="-228600">
              <a:buFont typeface="Arial"/>
              <a:buChar char="•"/>
            </a:pPr>
            <a:r>
              <a:rPr lang="en-US" baseline="0" dirty="0"/>
              <a:t>In addition, we can now see that 9/13 of the exposed vs. 3/7 of the unexposed were in critical condition</a:t>
            </a:r>
          </a:p>
          <a:p>
            <a:pPr marL="1143000" lvl="2" indent="-228600">
              <a:buFont typeface="Arial"/>
              <a:buChar char="•"/>
            </a:pPr>
            <a:r>
              <a:rPr lang="en-US" sz="1200" b="0" i="0" u="none" strike="noStrike" kern="1200" baseline="0" dirty="0">
                <a:solidFill>
                  <a:schemeClr val="tx1"/>
                </a:solidFill>
                <a:latin typeface="+mn-lt"/>
                <a:ea typeface="+mn-ea"/>
                <a:cs typeface="+mn-cs"/>
              </a:rPr>
              <a:t>This imbalance indicates that the risk of death in the treated, had they remained untreated, would have been higher than the risk of death in the untreated</a:t>
            </a:r>
            <a:endParaRPr lang="en-US" baseline="0" dirty="0"/>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dirty="0"/>
              <a:t>The data are consistent with conditional randomization, which is essentially</a:t>
            </a:r>
            <a:r>
              <a:rPr lang="en-US" baseline="0" dirty="0"/>
              <a:t> two marginally randomized experiments, one in L = 1 and one in L = 0</a:t>
            </a:r>
          </a:p>
          <a:p>
            <a:pPr marL="628650" marR="0" lvl="1" indent="-171450" algn="l" defTabSz="457200" rtl="0" eaLnBrk="1" fontAlgn="auto" latinLnBrk="0" hangingPunct="1">
              <a:lnSpc>
                <a:spcPct val="100000"/>
              </a:lnSpc>
              <a:spcBef>
                <a:spcPts val="0"/>
              </a:spcBef>
              <a:spcAft>
                <a:spcPts val="0"/>
              </a:spcAft>
              <a:buClrTx/>
              <a:buSzTx/>
              <a:buFont typeface="Arial"/>
              <a:buChar char="•"/>
              <a:tabLst/>
              <a:defRPr/>
            </a:pPr>
            <a:r>
              <a:rPr lang="en-US" baseline="0" dirty="0"/>
              <a:t>Exchangeability is then conditional on L</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8779390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For all </a:t>
            </a:r>
            <a:r>
              <a:rPr lang="en-US" i="1" dirty="0"/>
              <a:t>a</a:t>
            </a:r>
          </a:p>
          <a:p>
            <a:pPr marL="171450" indent="-171450">
              <a:buFontTx/>
              <a:buChar char="-"/>
            </a:pPr>
            <a:r>
              <a:rPr lang="en-US" sz="1200" b="0" i="0" u="none" strike="noStrike" kern="1200" baseline="0" dirty="0">
                <a:solidFill>
                  <a:schemeClr val="tx1"/>
                </a:solidFill>
                <a:latin typeface="+mn-lt"/>
                <a:ea typeface="+mn-ea"/>
                <a:cs typeface="+mn-cs"/>
              </a:rPr>
              <a:t>Conditional exchangeability is expected if randomization takes place within levels of L</a:t>
            </a:r>
          </a:p>
          <a:p>
            <a:pPr marL="628650" lvl="1" indent="-171450">
              <a:buFontTx/>
              <a:buChar char="-"/>
            </a:pPr>
            <a:r>
              <a:rPr lang="en-US" b="0" i="0" u="none" strike="noStrike" kern="1200" baseline="0" dirty="0">
                <a:solidFill>
                  <a:schemeClr val="tx1"/>
                </a:solidFill>
                <a:latin typeface="+mn-lt"/>
                <a:ea typeface="+mn-ea"/>
                <a:cs typeface="+mn-cs"/>
              </a:rPr>
              <a:t>Implies no confounding within levels of L</a:t>
            </a:r>
            <a:endParaRPr lang="en-US" i="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0223365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i="0" dirty="0"/>
              <a:t>How do we calculate the average causal effect given conditional exchangeability?</a:t>
            </a:r>
          </a:p>
          <a:p>
            <a:pPr marL="171450" indent="-171450">
              <a:buFontTx/>
              <a:buChar char="-"/>
            </a:pPr>
            <a:r>
              <a:rPr lang="en-US" i="0" dirty="0"/>
              <a:t>Let’s first consider the probability of the outcome had everyone been exposed</a:t>
            </a:r>
          </a:p>
          <a:p>
            <a:pPr marL="628650" lvl="1" indent="-171450">
              <a:buFontTx/>
              <a:buChar char="-"/>
            </a:pPr>
            <a:r>
              <a:rPr lang="en-US" i="0" dirty="0"/>
              <a:t>First, we compute the conditional risk if everyone had been exposed in each stratum of L</a:t>
            </a:r>
          </a:p>
          <a:p>
            <a:pPr marL="628650" lvl="1" indent="-171450">
              <a:buFontTx/>
              <a:buChar char="-"/>
            </a:pPr>
            <a:r>
              <a:rPr lang="en-US" i="0" dirty="0"/>
              <a:t>Second, we compute the weighted average of the conditional risks</a:t>
            </a:r>
          </a:p>
          <a:p>
            <a:pPr marL="171450" lvl="0" indent="-171450">
              <a:buFontTx/>
              <a:buChar char="-"/>
            </a:pPr>
            <a:r>
              <a:rPr lang="en-US" i="0" dirty="0"/>
              <a:t>The marginal probability is a weighted average</a:t>
            </a:r>
            <a:r>
              <a:rPr lang="en-US" i="0" baseline="0" dirty="0"/>
              <a:t> of the conditional probabilities</a:t>
            </a:r>
          </a:p>
          <a:p>
            <a:pPr marL="0" indent="0">
              <a:buFontTx/>
              <a:buNone/>
            </a:pPr>
            <a:endParaRPr lang="en-US" i="0" baseline="0" dirty="0"/>
          </a:p>
          <a:p>
            <a:pPr marL="0" indent="0">
              <a:buFontTx/>
              <a:buNone/>
            </a:pPr>
            <a:r>
              <a:rPr lang="en-US" i="0" baseline="0" dirty="0"/>
              <a:t>Standardization reviewed:</a:t>
            </a:r>
          </a:p>
          <a:p>
            <a:pPr marL="171450" indent="-171450">
              <a:buFontTx/>
              <a:buChar char="-"/>
            </a:pPr>
            <a:r>
              <a:rPr lang="en-US" i="0" baseline="0" dirty="0"/>
              <a:t>Compute a frequency measure in each stratum of L in the study population</a:t>
            </a:r>
          </a:p>
          <a:p>
            <a:pPr marL="171450" indent="-171450">
              <a:buFontTx/>
              <a:buChar char="-"/>
            </a:pPr>
            <a:r>
              <a:rPr lang="en-US" i="0" baseline="0" dirty="0"/>
              <a:t>Compute the proportion of subjects in each stratum of L in the standard population</a:t>
            </a:r>
          </a:p>
          <a:p>
            <a:pPr marL="171450" indent="-171450">
              <a:buFontTx/>
              <a:buChar char="-"/>
            </a:pPr>
            <a:r>
              <a:rPr lang="en-US" i="0" baseline="0" dirty="0"/>
              <a:t>The standardized measure the weighted average of the stratum-specific measures of population 1 using the stratum-specific proportions of population 2</a:t>
            </a:r>
          </a:p>
          <a:p>
            <a:pPr marL="171450" indent="-171450">
              <a:buFontTx/>
              <a:buChar char="-"/>
            </a:pPr>
            <a:r>
              <a:rPr lang="en-US" i="0" baseline="0" dirty="0"/>
              <a:t>It’s the equivalent of simulating what would happen in the study population if </a:t>
            </a:r>
            <a:r>
              <a:rPr lang="en-US" sz="1200" b="0" i="0" u="none" strike="noStrike" kern="1200" baseline="0" dirty="0">
                <a:solidFill>
                  <a:schemeClr val="tx1"/>
                </a:solidFill>
                <a:latin typeface="+mn-lt"/>
                <a:ea typeface="+mn-ea"/>
                <a:cs typeface="+mn-cs"/>
              </a:rPr>
              <a:t>everybody had received certain exposure level a and the distribution of the covariate L were the same as its distribution in the standard population</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6080453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i="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6265366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i="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742386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i="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7287031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i="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642469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147565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i="0" dirty="0"/>
              <a:t>To calculate causal quantities, we are essentially interested in comparing what would have happened had everyone been treated to what would have happened had everyone been untreated.</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i="0" dirty="0"/>
              <a:t>So let’s simulate a scenario in which everyone in the population is both treated and untreated</a:t>
            </a:r>
          </a:p>
          <a:p>
            <a:pPr marL="0" indent="0">
              <a:buFontTx/>
              <a:buNone/>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9078416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i="0" dirty="0"/>
              <a:t>These calculations rely on the condition that within levels of L, treated individuals would have had the same probability of the outcome as untreated individuals, had they too been untreated (and vice versa) </a:t>
            </a:r>
            <a:r>
              <a:rPr lang="en-US" i="0" dirty="0">
                <a:sym typeface="Wingdings" pitchFamily="2" charset="2"/>
              </a:rPr>
              <a:t> conditional exchangeability</a:t>
            </a:r>
            <a:endParaRPr lang="en-US" i="0" dirty="0"/>
          </a:p>
          <a:p>
            <a:pPr marL="171450" indent="-171450">
              <a:buFontTx/>
              <a:buChar char="-"/>
            </a:pPr>
            <a:r>
              <a:rPr lang="en-US" i="0" dirty="0"/>
              <a:t>We end up with a hypothetical population that is twice as large as the original population, since each individual is counted twice (i.e., as both treated and untreated)</a:t>
            </a:r>
          </a:p>
          <a:p>
            <a:pPr marL="171450" indent="-171450">
              <a:buFontTx/>
              <a:buChar char="-"/>
            </a:pPr>
            <a:r>
              <a:rPr lang="en-US" i="0" dirty="0"/>
              <a:t>And, in this pseudo-population, the treated and untreated are unconditionally exchangeable, since L is independent of A.</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1952964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i="0" dirty="0"/>
              <a:t>That means that we can collapse our pseudo-population over L, and the associational risk ratio will equal the causal risk ratio in our original population</a:t>
            </a:r>
          </a:p>
          <a:p>
            <a:pPr marL="171450" indent="-171450">
              <a:buFontTx/>
              <a:buChar char="-"/>
            </a:pPr>
            <a:r>
              <a:rPr lang="en-US" sz="1200" b="0" i="0" u="none" strike="noStrike" kern="1200" baseline="0" dirty="0">
                <a:solidFill>
                  <a:schemeClr val="tx1"/>
                </a:solidFill>
                <a:latin typeface="+mn-lt"/>
                <a:ea typeface="+mn-ea"/>
                <a:cs typeface="+mn-cs"/>
              </a:rPr>
              <a:t>The pseudo-population created by IP weighting looks like a marginally randomized experiment</a:t>
            </a:r>
          </a:p>
          <a:p>
            <a:pPr marL="628650" lvl="1" indent="-171450">
              <a:buFontTx/>
              <a:buChar char="-"/>
            </a:pPr>
            <a:r>
              <a:rPr lang="en-US" sz="1200" b="0" i="0" u="none" strike="noStrike" kern="1200" baseline="0" dirty="0">
                <a:solidFill>
                  <a:schemeClr val="tx1"/>
                </a:solidFill>
                <a:latin typeface="+mn-lt"/>
                <a:ea typeface="+mn-ea"/>
                <a:cs typeface="+mn-cs"/>
              </a:rPr>
              <a:t>Exposed and unexposed subjects are unconditionally exchangeable</a:t>
            </a:r>
          </a:p>
          <a:p>
            <a:pPr marL="628650" lvl="1" indent="-171450">
              <a:buFontTx/>
              <a:buChar char="-"/>
            </a:pPr>
            <a:r>
              <a:rPr lang="en-US" sz="1200" b="0" i="0" u="none" strike="noStrike" kern="1200" baseline="0" dirty="0">
                <a:solidFill>
                  <a:schemeClr val="tx1"/>
                </a:solidFill>
                <a:latin typeface="+mn-lt"/>
                <a:ea typeface="+mn-ea"/>
                <a:cs typeface="+mn-cs"/>
              </a:rPr>
              <a:t>Exposure is randomized, i.e., equally probable across levels of the covariate L</a:t>
            </a:r>
          </a:p>
          <a:p>
            <a:pPr marL="171450" lvl="0" indent="-171450">
              <a:buFontTx/>
              <a:buChar char="-"/>
            </a:pPr>
            <a:r>
              <a:rPr lang="en-US" sz="1200" b="0" i="0" u="none" strike="noStrike" kern="1200" baseline="0" dirty="0">
                <a:solidFill>
                  <a:schemeClr val="tx1"/>
                </a:solidFill>
                <a:latin typeface="+mn-lt"/>
                <a:ea typeface="+mn-ea"/>
                <a:cs typeface="+mn-cs"/>
              </a:rPr>
              <a:t>In the pseudo-population, no adjustments are necessary to compute the causal effect</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0751159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200" b="0" i="0" u="none" strike="noStrike" kern="1200" baseline="0" dirty="0">
                <a:solidFill>
                  <a:schemeClr val="tx1"/>
                </a:solidFill>
                <a:latin typeface="+mn-lt"/>
                <a:ea typeface="+mn-ea"/>
                <a:cs typeface="+mn-cs"/>
              </a:rPr>
              <a:t>Here we’re back to our original population</a:t>
            </a:r>
          </a:p>
          <a:p>
            <a:pPr marL="171450" indent="-171450">
              <a:buFontTx/>
              <a:buChar char="-"/>
            </a:pPr>
            <a:r>
              <a:rPr lang="en-US" sz="1200" b="0" i="0" u="none" strike="noStrike" kern="1200" baseline="0" dirty="0">
                <a:solidFill>
                  <a:schemeClr val="tx1"/>
                </a:solidFill>
                <a:latin typeface="+mn-lt"/>
                <a:ea typeface="+mn-ea"/>
                <a:cs typeface="+mn-cs"/>
              </a:rPr>
              <a:t>An alternative to the tree method for creating your pseudo-population, is to apply inverse probability weights</a:t>
            </a:r>
          </a:p>
          <a:p>
            <a:pPr marL="171450" indent="-171450">
              <a:buFontTx/>
              <a:buChar char="-"/>
            </a:pPr>
            <a:r>
              <a:rPr lang="en-US" sz="1200" b="0" i="0" u="none" strike="noStrike" kern="1200" baseline="0" dirty="0">
                <a:solidFill>
                  <a:schemeClr val="tx1"/>
                </a:solidFill>
                <a:latin typeface="+mn-lt"/>
                <a:ea typeface="+mn-ea"/>
                <a:cs typeface="+mn-cs"/>
              </a:rPr>
              <a:t>The denominator of your W is (informally) the probability of having your observed treatment value given your L value</a:t>
            </a:r>
          </a:p>
          <a:p>
            <a:pPr marL="171450" indent="-171450">
              <a:buFontTx/>
              <a:buChar char="-"/>
            </a:pPr>
            <a:r>
              <a:rPr lang="en-US" sz="1200" b="0" i="0" u="none" strike="noStrike" kern="1200" baseline="0" dirty="0">
                <a:solidFill>
                  <a:schemeClr val="tx1"/>
                </a:solidFill>
                <a:latin typeface="+mn-lt"/>
                <a:ea typeface="+mn-ea"/>
                <a:cs typeface="+mn-cs"/>
              </a:rPr>
              <a:t>To achieve the pseudo-population, you multiply the number of individuals in each combination of L, A, and Y by the relevant weight. Then, once again, you can collapse over L.</a:t>
            </a:r>
            <a:endParaRPr lang="en-US" i="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6821068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i="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8586249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i="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2015516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i="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9681493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i="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980002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i="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3701475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i="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941902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800" dirty="0"/>
              <a:t>Strength: magnitude of the association size, wherein the criterion suggests that larger associations make causality more likely</a:t>
            </a:r>
          </a:p>
          <a:p>
            <a:pPr marL="171450" lvl="0" indent="-171450">
              <a:buFontTx/>
              <a:buChar char="-"/>
            </a:pPr>
            <a:r>
              <a:rPr lang="en-US" sz="800" dirty="0"/>
              <a:t>Consistency: consistent findings observed by different persons from different places with different samples strengthens the likelihood of an effect</a:t>
            </a:r>
          </a:p>
          <a:p>
            <a:pPr marL="171450" lvl="0" indent="-171450">
              <a:buFontTx/>
              <a:buChar char="-"/>
            </a:pPr>
            <a:r>
              <a:rPr lang="en-US" sz="800" dirty="0"/>
              <a:t>Specificity: causation is likely if a particular factor gives rise to only one outcome</a:t>
            </a:r>
          </a:p>
          <a:p>
            <a:pPr marL="171450" lvl="0" indent="-171450">
              <a:buFontTx/>
              <a:buChar char="-"/>
            </a:pPr>
            <a:r>
              <a:rPr lang="en-US" sz="800" dirty="0"/>
              <a:t>Temporality: exposure must precede disease</a:t>
            </a:r>
          </a:p>
          <a:p>
            <a:pPr marL="171450" lvl="0" indent="-171450">
              <a:buFontTx/>
              <a:buChar char="-"/>
            </a:pPr>
            <a:r>
              <a:rPr lang="en-US" sz="800" dirty="0"/>
              <a:t>Biological gradient: greater exposure generally leads to greater incidence of the effect</a:t>
            </a:r>
          </a:p>
          <a:p>
            <a:pPr marL="171450" lvl="0" indent="-171450">
              <a:buFontTx/>
              <a:buChar char="-"/>
            </a:pPr>
            <a:r>
              <a:rPr lang="en-US" sz="800" dirty="0"/>
              <a:t>Plausibility: plausible mechanism between cause and effect</a:t>
            </a:r>
          </a:p>
          <a:p>
            <a:pPr marL="171450" lvl="0" indent="-171450">
              <a:buFontTx/>
              <a:buChar char="-"/>
            </a:pPr>
            <a:r>
              <a:rPr lang="en-US" sz="800" dirty="0"/>
              <a:t>Coherence: a cause and effect interpretation for an association does not conflict with what is known of the natural history and biology of disease</a:t>
            </a:r>
          </a:p>
          <a:p>
            <a:pPr marL="171450" lvl="0" indent="-171450">
              <a:buFontTx/>
              <a:buChar char="-"/>
            </a:pPr>
            <a:r>
              <a:rPr lang="en-US" sz="800" dirty="0"/>
              <a:t>Experiment: cessation of exposure should result in cessation of the outcome</a:t>
            </a:r>
          </a:p>
          <a:p>
            <a:pPr marL="171450" lvl="0" indent="-171450">
              <a:buFontTx/>
              <a:buChar char="-"/>
            </a:pPr>
            <a:r>
              <a:rPr lang="en-US" sz="800" dirty="0"/>
              <a:t>Analogy: similar exposures should be associated with similar outcomes</a:t>
            </a:r>
          </a:p>
          <a:p>
            <a:pPr marL="171450" lvl="0" indent="-171450">
              <a:buFontTx/>
              <a:buChar char="-"/>
            </a:pPr>
            <a:endParaRPr lang="en-US" sz="800" dirty="0"/>
          </a:p>
          <a:p>
            <a:pPr marL="171450" lvl="0" indent="-171450">
              <a:buFontTx/>
              <a:buChar char="-"/>
            </a:pPr>
            <a:r>
              <a:rPr lang="en-US" sz="800" dirty="0"/>
              <a:t>Only temporality is necessary for a relationship to be a causal one</a:t>
            </a:r>
          </a:p>
        </p:txBody>
      </p:sp>
      <p:sp>
        <p:nvSpPr>
          <p:cNvPr id="4" name="Slide Number Placeholder 3"/>
          <p:cNvSpPr>
            <a:spLocks noGrp="1"/>
          </p:cNvSpPr>
          <p:nvPr>
            <p:ph type="sldNum" sz="quarter" idx="10"/>
          </p:nvPr>
        </p:nvSpPr>
        <p:spPr/>
        <p:txBody>
          <a:bodyPr/>
          <a:lstStyle/>
          <a:p>
            <a:fld id="{4A107E05-40DC-FD45-8388-749FC3D8F328}" type="slidenum">
              <a:rPr lang="en-US" smtClean="0"/>
              <a:t>7</a:t>
            </a:fld>
            <a:endParaRPr lang="en-US"/>
          </a:p>
        </p:txBody>
      </p:sp>
    </p:spTree>
    <p:extLst>
      <p:ext uri="{BB962C8B-B14F-4D97-AF65-F5344CB8AC3E}">
        <p14:creationId xmlns:p14="http://schemas.microsoft.com/office/powerpoint/2010/main" val="146827342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200" b="0" i="0" u="none" strike="noStrike" kern="1200" baseline="0" dirty="0">
                <a:solidFill>
                  <a:schemeClr val="tx1"/>
                </a:solidFill>
                <a:latin typeface="+mn-lt"/>
                <a:ea typeface="+mn-ea"/>
                <a:cs typeface="+mn-cs"/>
              </a:rPr>
              <a:t>In order for observational research to be conceptualized as conditionally randomized experiments, three conditions must hold</a:t>
            </a:r>
          </a:p>
          <a:p>
            <a:pPr marL="628650" lvl="1" indent="-171450">
              <a:buFontTx/>
              <a:buChar char="-"/>
            </a:pPr>
            <a:r>
              <a:rPr lang="en-US" sz="1200" b="0" i="0" u="none" strike="noStrike" kern="1200" baseline="0" dirty="0">
                <a:solidFill>
                  <a:schemeClr val="tx1"/>
                </a:solidFill>
                <a:latin typeface="+mn-lt"/>
                <a:ea typeface="+mn-ea"/>
                <a:cs typeface="+mn-cs"/>
              </a:rPr>
              <a:t>(Conditional) exchangeability: the conditional probability of receiving every value of treatment, though not decided by the investigators, depends only on measured covariates </a:t>
            </a:r>
          </a:p>
          <a:p>
            <a:pPr marL="628650" lvl="1" indent="-171450">
              <a:buFontTx/>
              <a:buChar char="-"/>
            </a:pPr>
            <a:r>
              <a:rPr lang="en-US" sz="1200" b="0" i="0" u="none" strike="noStrike" kern="1200" baseline="0" dirty="0">
                <a:solidFill>
                  <a:schemeClr val="tx1"/>
                </a:solidFill>
                <a:latin typeface="+mn-lt"/>
                <a:ea typeface="+mn-ea"/>
                <a:cs typeface="+mn-cs"/>
              </a:rPr>
              <a:t>Consistency: the values of treatment under comparison correspond to well-defined interventions that, in turn, correspond to the versions of treatment in the data</a:t>
            </a:r>
          </a:p>
          <a:p>
            <a:pPr marL="171450" lvl="0" indent="-171450">
              <a:buFontTx/>
              <a:buChar char="-"/>
            </a:pPr>
            <a:r>
              <a:rPr lang="en-US" sz="1200" b="0" i="0" u="none" strike="noStrike" kern="1200" baseline="0" dirty="0">
                <a:solidFill>
                  <a:schemeClr val="tx1"/>
                </a:solidFill>
                <a:latin typeface="+mn-lt"/>
                <a:ea typeface="+mn-ea"/>
                <a:cs typeface="+mn-cs"/>
              </a:rPr>
              <a:t>In an ideal randomized experiment, these identifiability conditions hold by design, which is why we try as best as possible to generate observational data that mimics an ideal randomized experiment</a:t>
            </a:r>
          </a:p>
          <a:p>
            <a:pPr marL="628650" lvl="1" indent="-171450">
              <a:buFontTx/>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8390598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Consistency - the values of treatment under comparison correspond to well-defined interventions that, in turn, correspond to the versions of treatment in the data</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e.g., cohort with exercise assessed via self-reported survey will yield broad spectrum of activities. How do we group and study these into a well-defined “treatment”? If we boil it down to minutes per week, or number of sessions that are above a certain intensity – we begin to alter the specific research question and theorized “treatment” from a target trial.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Exchangeability - the conditional probability of receiving every value of treatment, though not decided by the investigators, depends only on measured covariates L</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E.g., Also, whether someone voluntarily pursues exercise of a certain degree or type is influenced by a number of factors – background health, access to exercise, knowledge about exercise…are these all accounted for in the cohort study? What’s missing?</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Positivity - the probability of receiving every value of treatment conditional on L greater than zero, i.e., positive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E.g., Once we start adjusting for a bunch of confounders, is there sufficient data in the study to observe each of the exposures of interest, within each stratum of the confounding factors? Data can become sparse, in which case, sometimes one is modeling an association based on whatever data are there, and it’s important to inspect the N for different strata. In the extreme case, imagine that you condition on body size, geography, age, gender, and comorbid conditions – imagine there is a stratum of obese, urban-dwelling, men, over the age of 80, with 5 or more co-morbidities… it’s possible that in your dataset for this group, there may not be someone doing more than 150 min of exercise per week, in which case, it is very hard to study the effect of this level of exercise in this sub-category.</a:t>
            </a:r>
          </a:p>
          <a:p>
            <a:pPr marL="228600" indent="-228600">
              <a:buAutoNum type="arabicPeriod"/>
            </a:pPr>
            <a:endParaRPr lang="en-US" dirty="0"/>
          </a:p>
        </p:txBody>
      </p:sp>
    </p:spTree>
    <p:extLst>
      <p:ext uri="{BB962C8B-B14F-4D97-AF65-F5344CB8AC3E}">
        <p14:creationId xmlns:p14="http://schemas.microsoft.com/office/powerpoint/2010/main" val="263781897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i="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9441953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693164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Tx/>
              <a:buChar char="-"/>
            </a:pPr>
            <a:r>
              <a:rPr lang="en-US" dirty="0"/>
              <a:t>Sufficient cause: a set of minimal conditions or events that inevitably result in disease</a:t>
            </a:r>
          </a:p>
          <a:p>
            <a:pPr marL="628650" lvl="1" indent="-171450">
              <a:buFontTx/>
              <a:buChar char="-"/>
            </a:pPr>
            <a:r>
              <a:rPr lang="en-US" dirty="0"/>
              <a:t>Each individual instance of disease occurs through a single sufficient cause</a:t>
            </a:r>
          </a:p>
          <a:p>
            <a:pPr marL="171450" lvl="0" indent="-171450">
              <a:buFontTx/>
              <a:buChar char="-"/>
            </a:pPr>
            <a:r>
              <a:rPr lang="en-US" dirty="0"/>
              <a:t>Component cause: any one of a set of conditions that is necessary for the completion of a sufficient cause</a:t>
            </a:r>
          </a:p>
          <a:p>
            <a:pPr marL="628650" lvl="1" indent="-171450">
              <a:buFontTx/>
              <a:buChar char="-"/>
            </a:pPr>
            <a:r>
              <a:rPr lang="en-US" dirty="0"/>
              <a:t>Strong component cause: component cause that plays a role in disease in a high proportion of a population</a:t>
            </a:r>
          </a:p>
          <a:p>
            <a:pPr marL="171450" lvl="0" indent="-171450">
              <a:buFontTx/>
              <a:buChar char="-"/>
            </a:pPr>
            <a:r>
              <a:rPr lang="en-US" dirty="0"/>
              <a:t>Necessary component cause: a component cause that plays a role in every instance of disease in a population</a:t>
            </a:r>
          </a:p>
        </p:txBody>
      </p:sp>
      <p:sp>
        <p:nvSpPr>
          <p:cNvPr id="4" name="Slide Number Placeholder 3"/>
          <p:cNvSpPr>
            <a:spLocks noGrp="1"/>
          </p:cNvSpPr>
          <p:nvPr>
            <p:ph type="sldNum" sz="quarter" idx="10"/>
          </p:nvPr>
        </p:nvSpPr>
        <p:spPr/>
        <p:txBody>
          <a:bodyPr/>
          <a:lstStyle/>
          <a:p>
            <a:fld id="{4A107E05-40DC-FD45-8388-749FC3D8F328}" type="slidenum">
              <a:rPr lang="en-US" smtClean="0"/>
              <a:t>8</a:t>
            </a:fld>
            <a:endParaRPr lang="en-US"/>
          </a:p>
        </p:txBody>
      </p:sp>
    </p:spTree>
    <p:extLst>
      <p:ext uri="{BB962C8B-B14F-4D97-AF65-F5344CB8AC3E}">
        <p14:creationId xmlns:p14="http://schemas.microsoft.com/office/powerpoint/2010/main" val="30907981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A107E05-40DC-FD45-8388-749FC3D8F328}" type="slidenum">
              <a:rPr lang="en-US" smtClean="0"/>
              <a:t>9</a:t>
            </a:fld>
            <a:endParaRPr lang="en-US"/>
          </a:p>
        </p:txBody>
      </p:sp>
    </p:spTree>
    <p:extLst>
      <p:ext uri="{BB962C8B-B14F-4D97-AF65-F5344CB8AC3E}">
        <p14:creationId xmlns:p14="http://schemas.microsoft.com/office/powerpoint/2010/main" val="18576563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emf"/><Relationship Id="rId1" Type="http://schemas.openxmlformats.org/officeDocument/2006/relationships/slideMaster" Target="../slideMasters/slideMaster3.xml"/><Relationship Id="rId4" Type="http://schemas.openxmlformats.org/officeDocument/2006/relationships/image" Target="../media/image10.jpe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8.emf"/><Relationship Id="rId1" Type="http://schemas.openxmlformats.org/officeDocument/2006/relationships/slideMaster" Target="../slideMasters/slideMaster3.xml"/><Relationship Id="rId4" Type="http://schemas.openxmlformats.org/officeDocument/2006/relationships/image" Target="../media/image12.jpe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8.emf"/><Relationship Id="rId1" Type="http://schemas.openxmlformats.org/officeDocument/2006/relationships/slideMaster" Target="../slideMasters/slideMaster3.xml"/><Relationship Id="rId4" Type="http://schemas.openxmlformats.org/officeDocument/2006/relationships/image" Target="../media/image12.jpe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 Blue1">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3" cy="656093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
        <p:nvSpPr>
          <p:cNvPr id="10"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endParaRPr lang="en-US" dirty="0">
              <a:solidFill>
                <a:srgbClr val="FFFFFF"/>
              </a:solidFill>
            </a:endParaRPr>
          </a:p>
        </p:txBody>
      </p:sp>
      <p:sp>
        <p:nvSpPr>
          <p:cNvPr id="12"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98114282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rt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FFFFFF"/>
              </a:solidFill>
              <a:latin typeface="Garamond" charset="0"/>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5"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411489951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wo Column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33516930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Bullet Slide-White">
    <p:bg>
      <p:bgRef idx="1001">
        <a:schemeClr val="bg1"/>
      </p:bgRef>
    </p:bg>
    <p:spTree>
      <p:nvGrpSpPr>
        <p:cNvPr id="1" name=""/>
        <p:cNvGrpSpPr/>
        <p:nvPr/>
      </p:nvGrpSpPr>
      <p:grpSpPr>
        <a:xfrm>
          <a:off x="0" y="0"/>
          <a:ext cx="0" cy="0"/>
          <a:chOff x="0" y="0"/>
          <a:chExt cx="0" cy="0"/>
        </a:xfrm>
      </p:grpSpPr>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03068326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ontent Slide-White">
    <p:bg>
      <p:bgRef idx="1001">
        <a:schemeClr val="bg1"/>
      </p:bgRef>
    </p:bg>
    <p:spTree>
      <p:nvGrpSpPr>
        <p:cNvPr id="1" name=""/>
        <p:cNvGrpSpPr/>
        <p:nvPr/>
      </p:nvGrpSpPr>
      <p:grpSpPr>
        <a:xfrm>
          <a:off x="0" y="0"/>
          <a:ext cx="0" cy="0"/>
          <a:chOff x="0" y="0"/>
          <a:chExt cx="0" cy="0"/>
        </a:xfrm>
      </p:grpSpPr>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9"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346811468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hart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2708521224"/>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wo Column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055088123"/>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1"/>
                </a:solidFill>
                <a:latin typeface="+mn-lt"/>
              </a:defRPr>
            </a:lvl1pPr>
          </a:lstStyle>
          <a:p>
            <a:pPr lvl="0"/>
            <a:r>
              <a:rPr lang="en-US" dirty="0"/>
              <a:t>Author’s Name</a:t>
            </a:r>
          </a:p>
        </p:txBody>
      </p:sp>
      <p:sp>
        <p:nvSpPr>
          <p:cNvPr id="13" name="Rectangle 12"/>
          <p:cNvSpPr/>
          <p:nvPr userDrawn="1"/>
        </p:nvSpPr>
        <p:spPr bwMode="auto">
          <a:xfrm>
            <a:off x="496956" y="3"/>
            <a:ext cx="1073426" cy="1577005"/>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eaLnBrk="1" fontAlgn="auto" hangingPunct="1">
              <a:spcBef>
                <a:spcPts val="0"/>
              </a:spcBef>
              <a:spcAft>
                <a:spcPts val="0"/>
              </a:spcAft>
            </a:pPr>
            <a:r>
              <a:rPr lang="en-US" sz="13800" b="1" dirty="0">
                <a:solidFill>
                  <a:srgbClr val="FFFFFF"/>
                </a:solidFill>
                <a:latin typeface="Arial"/>
              </a:rPr>
              <a:t>“</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1"/>
                </a:solidFill>
                <a:latin typeface="+mn-lt"/>
              </a:defRPr>
            </a:lvl1pPr>
          </a:lstStyle>
          <a:p>
            <a:pPr lvl="0"/>
            <a:r>
              <a:rPr lang="en-US" dirty="0"/>
              <a:t>Position Title</a:t>
            </a:r>
          </a:p>
        </p:txBody>
      </p:sp>
    </p:spTree>
    <p:extLst>
      <p:ext uri="{BB962C8B-B14F-4D97-AF65-F5344CB8AC3E}">
        <p14:creationId xmlns:p14="http://schemas.microsoft.com/office/powerpoint/2010/main" val="988340543"/>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Quote Slide – Teal">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eaLnBrk="1" fontAlgn="auto" hangingPunct="1">
              <a:spcBef>
                <a:spcPts val="0"/>
              </a:spcBef>
              <a:spcAft>
                <a:spcPts val="0"/>
              </a:spcAft>
            </a:pPr>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2"/>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2"/>
                </a:solidFill>
                <a:latin typeface="+mn-lt"/>
              </a:defRPr>
            </a:lvl1pPr>
          </a:lstStyle>
          <a:p>
            <a:pPr lvl="0"/>
            <a:r>
              <a:rPr lang="en-US" dirty="0"/>
              <a:t>Position Title</a:t>
            </a:r>
          </a:p>
        </p:txBody>
      </p:sp>
    </p:spTree>
    <p:extLst>
      <p:ext uri="{BB962C8B-B14F-4D97-AF65-F5344CB8AC3E}">
        <p14:creationId xmlns:p14="http://schemas.microsoft.com/office/powerpoint/2010/main" val="2284037106"/>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3"/>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eaLnBrk="1" fontAlgn="auto" hangingPunct="1">
              <a:spcBef>
                <a:spcPts val="0"/>
              </a:spcBef>
              <a:spcAft>
                <a:spcPts val="0"/>
              </a:spcAft>
            </a:pPr>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3"/>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3"/>
                </a:solidFill>
                <a:latin typeface="+mn-lt"/>
              </a:defRPr>
            </a:lvl1pPr>
          </a:lstStyle>
          <a:p>
            <a:pPr lvl="0"/>
            <a:r>
              <a:rPr lang="en-US" dirty="0"/>
              <a:t>Position Title</a:t>
            </a:r>
          </a:p>
        </p:txBody>
      </p:sp>
    </p:spTree>
    <p:extLst>
      <p:ext uri="{BB962C8B-B14F-4D97-AF65-F5344CB8AC3E}">
        <p14:creationId xmlns:p14="http://schemas.microsoft.com/office/powerpoint/2010/main" val="542033378"/>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Section Header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4" name="Rectangle 13"/>
          <p:cNvSpPr/>
          <p:nvPr userDrawn="1"/>
        </p:nvSpPr>
        <p:spPr bwMode="auto">
          <a:xfrm>
            <a:off x="3" y="2363626"/>
            <a:ext cx="7051729" cy="1881809"/>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FFFFFF"/>
              </a:solidFill>
              <a:latin typeface="Garamond"/>
            </a:endParaRPr>
          </a:p>
        </p:txBody>
      </p:sp>
      <p:sp>
        <p:nvSpPr>
          <p:cNvPr id="15"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3464014493"/>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Section Header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FFFFFF"/>
              </a:solidFill>
              <a:latin typeface="Garamond"/>
            </a:endParaRPr>
          </a:p>
        </p:txBody>
      </p:sp>
      <p:sp>
        <p:nvSpPr>
          <p:cNvPr id="8"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2218156553"/>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FFFFFF"/>
              </a:solidFill>
              <a:latin typeface="Garamond" charset="0"/>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7410684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Section Header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3"/>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FFFFFF"/>
              </a:solidFill>
              <a:latin typeface="Garamond"/>
            </a:endParaRPr>
          </a:p>
        </p:txBody>
      </p:sp>
      <p:sp>
        <p:nvSpPr>
          <p:cNvPr id="7"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1752737870"/>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p:cSld name="Closing with logo_1">
    <p:bg>
      <p:bgRef idx="1001">
        <a:schemeClr val="bg2"/>
      </p:bgRef>
    </p:bg>
    <p:spTree>
      <p:nvGrpSpPr>
        <p:cNvPr id="1" name=""/>
        <p:cNvGrpSpPr/>
        <p:nvPr/>
      </p:nvGrpSpPr>
      <p:grpSpPr>
        <a:xfrm>
          <a:off x="0" y="0"/>
          <a:ext cx="0" cy="0"/>
          <a:chOff x="0" y="0"/>
          <a:chExt cx="0" cy="0"/>
        </a:xfrm>
      </p:grpSpPr>
      <p:pic>
        <p:nvPicPr>
          <p:cNvPr id="3" name="Picture 4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invGray">
          <a:xfrm>
            <a:off x="3865184" y="2906722"/>
            <a:ext cx="1571041" cy="10257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253820184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p:cSld name="Closing with logo_2">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7600" y="2514849"/>
            <a:ext cx="1828800" cy="1828302"/>
          </a:xfrm>
          <a:prstGeom prst="rect">
            <a:avLst/>
          </a:prstGeom>
        </p:spPr>
      </p:pic>
    </p:spTree>
    <p:extLst>
      <p:ext uri="{BB962C8B-B14F-4D97-AF65-F5344CB8AC3E}">
        <p14:creationId xmlns:p14="http://schemas.microsoft.com/office/powerpoint/2010/main" val="318711571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p:cSld name="Closing - Research">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64304" y="2415131"/>
            <a:ext cx="1615440" cy="1615440"/>
          </a:xfrm>
          <a:prstGeom prst="rect">
            <a:avLst/>
          </a:prstGeom>
        </p:spPr>
      </p:pic>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555208" y="-437"/>
            <a:ext cx="3588792" cy="2415568"/>
          </a:xfrm>
          <a:prstGeom prst="rect">
            <a:avLst/>
          </a:prstGeom>
        </p:spPr>
      </p:pic>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l="8419"/>
          <a:stretch/>
        </p:blipFill>
        <p:spPr>
          <a:xfrm>
            <a:off x="0" y="2415131"/>
            <a:ext cx="6664304" cy="4442869"/>
          </a:xfrm>
          <a:prstGeom prst="rect">
            <a:avLst/>
          </a:prstGeom>
        </p:spPr>
      </p:pic>
    </p:spTree>
    <p:extLst>
      <p:ext uri="{BB962C8B-B14F-4D97-AF65-F5344CB8AC3E}">
        <p14:creationId xmlns:p14="http://schemas.microsoft.com/office/powerpoint/2010/main" val="247545652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p:cSld name="Closing - Education">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3101828" cy="2267794"/>
          </a:xfrm>
          <a:prstGeom prst="rect">
            <a:avLst/>
          </a:prstGeom>
        </p:spPr>
      </p:pic>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ext uri="{BB962C8B-B14F-4D97-AF65-F5344CB8AC3E}">
        <p14:creationId xmlns:p14="http://schemas.microsoft.com/office/powerpoint/2010/main" val="142611103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p:cSld name="Closing - Patient Care">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a:xfrm>
            <a:off x="0" y="0"/>
            <a:ext cx="3106167" cy="2267794"/>
          </a:xfrm>
          <a:prstGeom prst="rect">
            <a:avLst/>
          </a:prstGeom>
        </p:spPr>
      </p:pic>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ext uri="{BB962C8B-B14F-4D97-AF65-F5344CB8AC3E}">
        <p14:creationId xmlns:p14="http://schemas.microsoft.com/office/powerpoint/2010/main" val="257947427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Head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2"/>
            <a:ext cx="8089901" cy="563231"/>
          </a:xfrm>
        </p:spPr>
        <p:txBody>
          <a:bodyPr rtlCol="0"/>
          <a:lstStyle>
            <a:lvl1pPr>
              <a:defRPr lang="en-US" dirty="0"/>
            </a:lvl1pPr>
          </a:lstStyle>
          <a:p>
            <a:pPr lvl="0"/>
            <a:r>
              <a:rPr lang="en-US"/>
              <a:t>Click to edit Master title style</a:t>
            </a:r>
            <a:endParaRPr lang="en-US" dirty="0"/>
          </a:p>
        </p:txBody>
      </p:sp>
      <p:sp>
        <p:nvSpPr>
          <p:cNvPr id="3" name="Content Placeholder 2"/>
          <p:cNvSpPr>
            <a:spLocks noGrp="1"/>
          </p:cNvSpPr>
          <p:nvPr>
            <p:ph idx="1"/>
          </p:nvPr>
        </p:nvSpPr>
        <p:spPr>
          <a:xfrm>
            <a:off x="661375" y="1563752"/>
            <a:ext cx="8325548" cy="4011502"/>
          </a:xfrm>
        </p:spPr>
        <p:txBody>
          <a:bodyPr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6"/>
          <p:cNvSpPr>
            <a:spLocks noGrp="1"/>
          </p:cNvSpPr>
          <p:nvPr>
            <p:ph type="sldNum" sz="quarter" idx="10"/>
          </p:nvPr>
        </p:nvSpPr>
        <p:spPr>
          <a:xfrm>
            <a:off x="365125" y="6380163"/>
            <a:ext cx="423863" cy="273050"/>
          </a:xfrm>
        </p:spPr>
        <p:txBody>
          <a:bodyPr/>
          <a:lstStyle>
            <a:lvl1pPr algn="l">
              <a:defRPr sz="1400" i="0">
                <a:solidFill>
                  <a:schemeClr val="tx1"/>
                </a:solidFill>
                <a:latin typeface="Arial" pitchFamily="34" charset="0"/>
                <a:cs typeface="Arial" pitchFamily="34" charset="0"/>
              </a:defRPr>
            </a:lvl1pPr>
          </a:lstStyle>
          <a:p>
            <a:pPr>
              <a:defRPr/>
            </a:pPr>
            <a:fld id="{6746ACCE-8F13-C64C-8623-5F4A37EA215D}" type="slidenum">
              <a:rPr lang="en-US"/>
              <a:pPr>
                <a:defRPr/>
              </a:pPr>
              <a:t>‹#›</a:t>
            </a:fld>
            <a:endParaRPr lang="en-US" dirty="0"/>
          </a:p>
        </p:txBody>
      </p:sp>
    </p:spTree>
    <p:extLst>
      <p:ext uri="{BB962C8B-B14F-4D97-AF65-F5344CB8AC3E}">
        <p14:creationId xmlns:p14="http://schemas.microsoft.com/office/powerpoint/2010/main" val="2007352707"/>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lle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052049"/>
              </a:solidFill>
              <a:latin typeface="Garamond" charset="0"/>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19892785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052049"/>
              </a:solidFill>
              <a:latin typeface="Garamond" charset="0"/>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9"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227525997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hart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052049"/>
              </a:solidFill>
              <a:latin typeface="Garamond" charset="0"/>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1022813328"/>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052049"/>
              </a:solidFill>
              <a:latin typeface="Garamond" charset="0"/>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009002445"/>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052049"/>
              </a:solidFill>
              <a:latin typeface="Garamond" charset="0"/>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1"/>
                </a:solidFill>
                <a:latin typeface="+mn-lt"/>
              </a:defRPr>
            </a:lvl1pPr>
          </a:lstStyle>
          <a:p>
            <a:pPr lvl="0"/>
            <a:r>
              <a:rPr lang="en-US" dirty="0"/>
              <a:t>Author’s Name</a:t>
            </a:r>
          </a:p>
        </p:txBody>
      </p:sp>
      <p:sp>
        <p:nvSpPr>
          <p:cNvPr id="13" name="Rectangle 12"/>
          <p:cNvSpPr/>
          <p:nvPr userDrawn="1"/>
        </p:nvSpPr>
        <p:spPr bwMode="auto">
          <a:xfrm>
            <a:off x="496956" y="3"/>
            <a:ext cx="1073426" cy="1577005"/>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defTabSz="914400"/>
            <a:r>
              <a:rPr lang="en-US" sz="13800" b="1" dirty="0">
                <a:solidFill>
                  <a:srgbClr val="FFFFFF"/>
                </a:solidFill>
                <a:latin typeface="Arial"/>
              </a:rPr>
              <a:t>“</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1"/>
                </a:solidFill>
                <a:latin typeface="+mn-lt"/>
              </a:defRPr>
            </a:lvl1pPr>
          </a:lstStyle>
          <a:p>
            <a:pPr lvl="0"/>
            <a:r>
              <a:rPr lang="en-US" dirty="0"/>
              <a:t>Position Title</a:t>
            </a:r>
          </a:p>
        </p:txBody>
      </p:sp>
    </p:spTree>
    <p:extLst>
      <p:ext uri="{BB962C8B-B14F-4D97-AF65-F5344CB8AC3E}">
        <p14:creationId xmlns:p14="http://schemas.microsoft.com/office/powerpoint/2010/main" val="3749035722"/>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ote Slide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052049"/>
              </a:solidFill>
              <a:latin typeface="Garamond" charset="0"/>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defTabSz="914400"/>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2"/>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2"/>
                </a:solidFill>
                <a:latin typeface="+mn-lt"/>
              </a:defRPr>
            </a:lvl1pPr>
          </a:lstStyle>
          <a:p>
            <a:pPr lvl="0"/>
            <a:r>
              <a:rPr lang="en-US" dirty="0"/>
              <a:t>Position Title</a:t>
            </a:r>
          </a:p>
        </p:txBody>
      </p:sp>
    </p:spTree>
    <p:extLst>
      <p:ext uri="{BB962C8B-B14F-4D97-AF65-F5344CB8AC3E}">
        <p14:creationId xmlns:p14="http://schemas.microsoft.com/office/powerpoint/2010/main" val="2010798991"/>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052049"/>
              </a:solidFill>
              <a:latin typeface="Garamond" charset="0"/>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3"/>
          </a:solidFill>
          <a:ln w="19050" algn="ctr">
            <a:noFill/>
            <a:miter lim="800000"/>
            <a:headEnd/>
            <a:tailEnd/>
          </a:ln>
        </p:spPr>
        <p:txBody>
          <a:bodyPr wrap="none" rtlCol="0" anchor="ctr"/>
          <a:lstStyle/>
          <a:p>
            <a:pPr algn="ctr" defTabSz="914400">
              <a:lnSpc>
                <a:spcPct val="90000"/>
              </a:lnSpc>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defTabSz="914400"/>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3"/>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3"/>
                </a:solidFill>
                <a:latin typeface="+mn-lt"/>
              </a:defRPr>
            </a:lvl1pPr>
          </a:lstStyle>
          <a:p>
            <a:pPr lvl="0"/>
            <a:r>
              <a:rPr lang="en-US" dirty="0"/>
              <a:t>Position Title</a:t>
            </a:r>
          </a:p>
        </p:txBody>
      </p:sp>
    </p:spTree>
    <p:extLst>
      <p:ext uri="{BB962C8B-B14F-4D97-AF65-F5344CB8AC3E}">
        <p14:creationId xmlns:p14="http://schemas.microsoft.com/office/powerpoint/2010/main" val="166728187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Header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052049"/>
              </a:solidFill>
              <a:latin typeface="Garamond" charset="0"/>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4" name="Rectangle 13"/>
          <p:cNvSpPr/>
          <p:nvPr userDrawn="1"/>
        </p:nvSpPr>
        <p:spPr bwMode="auto">
          <a:xfrm>
            <a:off x="3" y="2363626"/>
            <a:ext cx="7051729" cy="1881809"/>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FFFFFF"/>
              </a:solidFill>
              <a:latin typeface="Garamond"/>
            </a:endParaRPr>
          </a:p>
        </p:txBody>
      </p:sp>
      <p:sp>
        <p:nvSpPr>
          <p:cNvPr id="15"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3728090458"/>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 Teal1">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2" cy="6560932"/>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4"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5"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210007366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Header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052049"/>
              </a:solidFill>
              <a:latin typeface="Garamond" charset="0"/>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FFFFFF"/>
              </a:solidFill>
              <a:latin typeface="Garamond"/>
            </a:endParaRPr>
          </a:p>
        </p:txBody>
      </p:sp>
      <p:sp>
        <p:nvSpPr>
          <p:cNvPr id="8"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131969170"/>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Header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052049"/>
              </a:solidFill>
              <a:latin typeface="Garamond" charset="0"/>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3"/>
          </a:solidFill>
          <a:ln w="19050" algn="ctr">
            <a:noFill/>
            <a:miter lim="800000"/>
            <a:headEnd/>
            <a:tailEnd/>
          </a:ln>
        </p:spPr>
        <p:txBody>
          <a:bodyPr wrap="none" rtlCol="0" anchor="ctr"/>
          <a:lstStyle/>
          <a:p>
            <a:pPr algn="ctr" defTabSz="914400">
              <a:lnSpc>
                <a:spcPct val="90000"/>
              </a:lnSpc>
            </a:pPr>
            <a:endParaRPr lang="en-US" sz="1600" b="1" dirty="0" err="1">
              <a:solidFill>
                <a:srgbClr val="FFFFFF"/>
              </a:solidFill>
              <a:latin typeface="Garamond"/>
            </a:endParaRPr>
          </a:p>
        </p:txBody>
      </p:sp>
      <p:sp>
        <p:nvSpPr>
          <p:cNvPr id="7"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1343043591"/>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Closing with logo_1">
    <p:bg>
      <p:bgRef idx="1001">
        <a:schemeClr val="bg2"/>
      </p:bgRef>
    </p:bg>
    <p:spTree>
      <p:nvGrpSpPr>
        <p:cNvPr id="1" name=""/>
        <p:cNvGrpSpPr/>
        <p:nvPr/>
      </p:nvGrpSpPr>
      <p:grpSpPr>
        <a:xfrm>
          <a:off x="0" y="0"/>
          <a:ext cx="0" cy="0"/>
          <a:chOff x="0" y="0"/>
          <a:chExt cx="0" cy="0"/>
        </a:xfrm>
      </p:grpSpPr>
      <p:pic>
        <p:nvPicPr>
          <p:cNvPr id="3" name="Picture 4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invGray">
          <a:xfrm>
            <a:off x="3865184" y="2906722"/>
            <a:ext cx="1571041" cy="10257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255145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Closing with logo_2">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7600" y="2514849"/>
            <a:ext cx="1828800" cy="1828302"/>
          </a:xfrm>
          <a:prstGeom prst="rect">
            <a:avLst/>
          </a:prstGeom>
        </p:spPr>
      </p:pic>
    </p:spTree>
    <p:extLst>
      <p:ext uri="{BB962C8B-B14F-4D97-AF65-F5344CB8AC3E}">
        <p14:creationId xmlns:p14="http://schemas.microsoft.com/office/powerpoint/2010/main" val="218689137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Closing - Research">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64304" y="2415131"/>
            <a:ext cx="1615440" cy="1615440"/>
          </a:xfrm>
          <a:prstGeom prst="rect">
            <a:avLst/>
          </a:prstGeom>
        </p:spPr>
      </p:pic>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555208" y="-437"/>
            <a:ext cx="3588792" cy="2415568"/>
          </a:xfrm>
          <a:prstGeom prst="rect">
            <a:avLst/>
          </a:prstGeom>
        </p:spPr>
      </p:pic>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l="8419"/>
          <a:stretch/>
        </p:blipFill>
        <p:spPr>
          <a:xfrm>
            <a:off x="0" y="2415131"/>
            <a:ext cx="6664304" cy="4442869"/>
          </a:xfrm>
          <a:prstGeom prst="rect">
            <a:avLst/>
          </a:prstGeom>
        </p:spPr>
      </p:pic>
    </p:spTree>
    <p:extLst>
      <p:ext uri="{BB962C8B-B14F-4D97-AF65-F5344CB8AC3E}">
        <p14:creationId xmlns:p14="http://schemas.microsoft.com/office/powerpoint/2010/main" val="372501883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Closing - Education">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3101828" cy="2267794"/>
          </a:xfrm>
          <a:prstGeom prst="rect">
            <a:avLst/>
          </a:prstGeom>
        </p:spPr>
      </p:pic>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ext uri="{BB962C8B-B14F-4D97-AF65-F5344CB8AC3E}">
        <p14:creationId xmlns:p14="http://schemas.microsoft.com/office/powerpoint/2010/main" val="315622259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Closing - Patient Care">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a:xfrm>
            <a:off x="0" y="0"/>
            <a:ext cx="3106167" cy="2267794"/>
          </a:xfrm>
          <a:prstGeom prst="rect">
            <a:avLst/>
          </a:prstGeom>
        </p:spPr>
      </p:pic>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ext uri="{BB962C8B-B14F-4D97-AF65-F5344CB8AC3E}">
        <p14:creationId xmlns:p14="http://schemas.microsoft.com/office/powerpoint/2010/main" val="173461751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01"/>
            <a:ext cx="7772400" cy="1362075"/>
          </a:xfrm>
        </p:spPr>
        <p:txBody>
          <a:bodyPr anchor="t"/>
          <a:lstStyle>
            <a:lvl1pPr algn="l">
              <a:defRPr sz="3556"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1778"/>
            </a:lvl1pPr>
            <a:lvl2pPr marL="406405" indent="0">
              <a:buNone/>
              <a:defRPr sz="1600"/>
            </a:lvl2pPr>
            <a:lvl3pPr marL="812810" indent="0">
              <a:buNone/>
              <a:defRPr sz="1422"/>
            </a:lvl3pPr>
            <a:lvl4pPr marL="1219215" indent="0">
              <a:buNone/>
              <a:defRPr sz="1244"/>
            </a:lvl4pPr>
            <a:lvl5pPr marL="1625620" indent="0">
              <a:buNone/>
              <a:defRPr sz="1244"/>
            </a:lvl5pPr>
            <a:lvl6pPr marL="2032025" indent="0">
              <a:buNone/>
              <a:defRPr sz="1244"/>
            </a:lvl6pPr>
            <a:lvl7pPr marL="2438430" indent="0">
              <a:buNone/>
              <a:defRPr sz="1244"/>
            </a:lvl7pPr>
            <a:lvl8pPr marL="2844836" indent="0">
              <a:buNone/>
              <a:defRPr sz="1244"/>
            </a:lvl8pPr>
            <a:lvl9pPr marL="3251241" indent="0">
              <a:buNone/>
              <a:defRPr sz="1244"/>
            </a:lvl9pPr>
          </a:lstStyle>
          <a:p>
            <a:pPr lvl="0"/>
            <a:r>
              <a:rPr lang="en-US"/>
              <a:t>Click to edit Master text styles</a:t>
            </a:r>
          </a:p>
        </p:txBody>
      </p:sp>
    </p:spTree>
    <p:extLst>
      <p:ext uri="{BB962C8B-B14F-4D97-AF65-F5344CB8AC3E}">
        <p14:creationId xmlns:p14="http://schemas.microsoft.com/office/powerpoint/2010/main" val="12412065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3"/>
          <p:cNvSpPr>
            <a:spLocks noGrp="1" noChangeArrowheads="1"/>
          </p:cNvSpPr>
          <p:nvPr>
            <p:ph type="sldNum" sz="quarter" idx="10"/>
          </p:nvPr>
        </p:nvSpPr>
        <p:spPr>
          <a:xfrm>
            <a:off x="369888" y="6353175"/>
            <a:ext cx="504825" cy="304800"/>
          </a:xfrm>
        </p:spPr>
        <p:txBody>
          <a:bodyPr/>
          <a:lstStyle>
            <a:lvl1pPr>
              <a:defRPr>
                <a:solidFill>
                  <a:schemeClr val="tx2"/>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FAA74B69-70FD-A649-B131-F3438782CAA4}" type="slidenum">
              <a:rPr kumimoji="0" lang="en-US" altLang="en-US" sz="700" b="0" i="0" u="none" strike="noStrike" kern="1200" cap="none" spc="0" normalizeH="0" baseline="0" noProof="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altLang="en-US" sz="700" b="0" i="0" u="none" strike="noStrike" kern="1200" cap="none" spc="0" normalizeH="0" baseline="0" noProof="0">
              <a:ln>
                <a:noFill/>
              </a:ln>
              <a:solidFill>
                <a:srgbClr val="052049"/>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8295489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79"/>
        <p:cNvGrpSpPr/>
        <p:nvPr/>
      </p:nvGrpSpPr>
      <p:grpSpPr>
        <a:xfrm>
          <a:off x="0" y="0"/>
          <a:ext cx="0" cy="0"/>
          <a:chOff x="0" y="0"/>
          <a:chExt cx="0" cy="0"/>
        </a:xfrm>
      </p:grpSpPr>
      <p:sp>
        <p:nvSpPr>
          <p:cNvPr id="80" name="Shape 80"/>
          <p:cNvSpPr txBox="1">
            <a:spLocks noGrp="1"/>
          </p:cNvSpPr>
          <p:nvPr>
            <p:ph type="sldNum" idx="12"/>
          </p:nvPr>
        </p:nvSpPr>
        <p:spPr>
          <a:xfrm>
            <a:off x="8460431" y="6201587"/>
            <a:ext cx="548700" cy="524800"/>
          </a:xfrm>
          <a:prstGeom prst="rect">
            <a:avLst/>
          </a:prstGeom>
        </p:spPr>
        <p:txBody>
          <a:bodyPr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 sz="700" b="0" i="0" u="none" strike="noStrike" kern="1200" cap="none" spc="0" normalizeH="0" baseline="0" noProof="0">
              <a:ln>
                <a:noFill/>
              </a:ln>
              <a:solidFill>
                <a:srgbClr val="052049"/>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257525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 Blue2">
    <p:bg>
      <p:bgRef idx="1001">
        <a:schemeClr val="bg1"/>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t="-1" b="-1"/>
          <a:stretch/>
        </p:blipFill>
        <p:spPr>
          <a:xfrm>
            <a:off x="315937" y="282638"/>
            <a:ext cx="8834029" cy="657536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endParaRPr lang="en-US" dirty="0">
              <a:solidFill>
                <a:srgbClr val="FFFFFF"/>
              </a:solidFill>
            </a:endParaRPr>
          </a:p>
        </p:txBody>
      </p:sp>
      <p:sp>
        <p:nvSpPr>
          <p:cNvPr id="10"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182984632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Head and Content w/Subh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3733" y="438914"/>
            <a:ext cx="8089901" cy="458587"/>
          </a:xfrm>
        </p:spPr>
        <p:txBody>
          <a:bodyPr vert="horz" wrap="square" lIns="91440" tIns="45720" rIns="91440" bIns="45720" rtlCol="0" anchor="t" anchorCtr="0">
            <a:spAutoFit/>
          </a:bodyPr>
          <a:lstStyle>
            <a:lvl1pPr>
              <a:defRPr lang="en-US" dirty="0"/>
            </a:lvl1pPr>
          </a:lstStyle>
          <a:p>
            <a:pPr lvl="0"/>
            <a:r>
              <a:rPr lang="en-US" dirty="0"/>
              <a:t>Slide Title Here</a:t>
            </a:r>
          </a:p>
        </p:txBody>
      </p:sp>
      <p:sp>
        <p:nvSpPr>
          <p:cNvPr id="3" name="Content Placeholder 2"/>
          <p:cNvSpPr>
            <a:spLocks noGrp="1"/>
          </p:cNvSpPr>
          <p:nvPr>
            <p:ph idx="1" hasCustomPrompt="1"/>
          </p:nvPr>
        </p:nvSpPr>
        <p:spPr>
          <a:xfrm>
            <a:off x="661375" y="2021792"/>
            <a:ext cx="8325548" cy="4011502"/>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p:cNvSpPr>
            <a:spLocks noGrp="1"/>
          </p:cNvSpPr>
          <p:nvPr>
            <p:ph type="body" idx="10" hasCustomPrompt="1"/>
          </p:nvPr>
        </p:nvSpPr>
        <p:spPr>
          <a:xfrm>
            <a:off x="638227" y="1563684"/>
            <a:ext cx="8087171" cy="313932"/>
          </a:xfrm>
        </p:spPr>
        <p:txBody>
          <a:bodyPr anchor="t"/>
          <a:lstStyle>
            <a:lvl1pPr marL="0" indent="0">
              <a:buNone/>
              <a:defRPr sz="1575" b="0">
                <a:solidFill>
                  <a:schemeClr val="tx1"/>
                </a:solidFill>
                <a:latin typeface="+mj-lt"/>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dirty="0"/>
              <a:t>Subhead</a:t>
            </a:r>
          </a:p>
        </p:txBody>
      </p:sp>
      <p:sp>
        <p:nvSpPr>
          <p:cNvPr id="8" name="Date Placeholder 4"/>
          <p:cNvSpPr>
            <a:spLocks noGrp="1"/>
          </p:cNvSpPr>
          <p:nvPr>
            <p:ph type="dt" sz="half" idx="2"/>
          </p:nvPr>
        </p:nvSpPr>
        <p:spPr>
          <a:xfrm>
            <a:off x="6334638" y="6452362"/>
            <a:ext cx="927193" cy="155235"/>
          </a:xfrm>
          <a:prstGeom prst="rect">
            <a:avLst/>
          </a:prstGeom>
        </p:spPr>
        <p:txBody>
          <a:bodyPr vert="horz" wrap="square" lIns="0" tIns="0" rIns="0" bIns="0" rtlCol="0" anchor="b" anchorCtr="0"/>
          <a:lstStyle>
            <a:lvl1pPr algn="l">
              <a:defRPr sz="675" i="0">
                <a:solidFill>
                  <a:schemeClr val="tx1"/>
                </a:solidFill>
                <a:latin typeface="Arial" pitchFamily="34" charset="0"/>
                <a:cs typeface="Arial"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AE8EEDDD-082B-5546-B825-69448448F6D4}" type="datetime1">
              <a:rPr kumimoji="0" lang="en-US" sz="675"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1/7/21</a:t>
            </a:fld>
            <a:endParaRPr kumimoji="0" lang="en-US" sz="675"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
        <p:nvSpPr>
          <p:cNvPr id="9"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675" i="0">
                <a:solidFill>
                  <a:schemeClr val="tx1"/>
                </a:solidFill>
                <a:latin typeface="Arial" pitchFamily="34" charset="0"/>
                <a:cs typeface="Arial"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
        <p:nvSpPr>
          <p:cNvPr id="10" name="Slide Number Placeholder 6"/>
          <p:cNvSpPr>
            <a:spLocks noGrp="1"/>
          </p:cNvSpPr>
          <p:nvPr>
            <p:ph type="sldNum" sz="quarter" idx="4"/>
          </p:nvPr>
        </p:nvSpPr>
        <p:spPr>
          <a:xfrm>
            <a:off x="358010" y="6453505"/>
            <a:ext cx="246061" cy="155233"/>
          </a:xfrm>
          <a:prstGeom prst="rect">
            <a:avLst/>
          </a:prstGeom>
        </p:spPr>
        <p:txBody>
          <a:bodyPr vert="horz" wrap="square" lIns="0" tIns="0" rIns="0" bIns="0" rtlCol="0" anchor="b" anchorCtr="0"/>
          <a:lstStyle>
            <a:lvl1pPr algn="l">
              <a:defRPr sz="675" i="0">
                <a:solidFill>
                  <a:schemeClr val="tx1"/>
                </a:solidFill>
                <a:latin typeface="Arial" pitchFamily="34" charset="0"/>
                <a:cs typeface="Arial"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675"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675"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658785126"/>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ver – Blue1">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3" cy="656093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
        <p:nvSpPr>
          <p:cNvPr id="10"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endParaRPr lang="en-US" dirty="0">
              <a:solidFill>
                <a:srgbClr val="FFFFFF"/>
              </a:solidFill>
            </a:endParaRPr>
          </a:p>
        </p:txBody>
      </p:sp>
      <p:sp>
        <p:nvSpPr>
          <p:cNvPr id="12"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326403519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ver – Teal1">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2" cy="6560932"/>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4"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5"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365554395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ver – Blue2">
    <p:bg>
      <p:bgRef idx="1001">
        <a:schemeClr val="bg1"/>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t="-1" b="-1"/>
          <a:stretch/>
        </p:blipFill>
        <p:spPr>
          <a:xfrm>
            <a:off x="315937" y="282638"/>
            <a:ext cx="8834029" cy="657536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endParaRPr lang="en-US" dirty="0">
              <a:solidFill>
                <a:srgbClr val="FFFFFF"/>
              </a:solidFill>
            </a:endParaRPr>
          </a:p>
        </p:txBody>
      </p:sp>
      <p:sp>
        <p:nvSpPr>
          <p:cNvPr id="10"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111574492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ver – Teal2">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3" y="297068"/>
            <a:ext cx="8828067" cy="6560934"/>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6"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7"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81535376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ver – Navy">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159026" y="5764696"/>
            <a:ext cx="8984974" cy="1093304"/>
          </a:xfrm>
          <a:prstGeom prst="rect">
            <a:avLst/>
          </a:prstGeom>
          <a:solidFill>
            <a:schemeClr val="bg1"/>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4" name="Title 15"/>
          <p:cNvSpPr>
            <a:spLocks noGrp="1"/>
          </p:cNvSpPr>
          <p:nvPr>
            <p:ph type="title" hasCustomPrompt="1"/>
          </p:nvPr>
        </p:nvSpPr>
        <p:spPr>
          <a:xfrm>
            <a:off x="299202" y="2504663"/>
            <a:ext cx="8407476" cy="1749284"/>
          </a:xfrm>
        </p:spPr>
        <p:txBody>
          <a:bodyPr anchor="b">
            <a:noAutofit/>
          </a:bodyPr>
          <a:lstStyle>
            <a:lvl1pPr>
              <a:defRPr sz="3600" baseline="0">
                <a:solidFill>
                  <a:schemeClr val="tx1"/>
                </a:solidFill>
                <a:latin typeface="+mj-lt"/>
              </a:defRPr>
            </a:lvl1pPr>
          </a:lstStyle>
          <a:p>
            <a:r>
              <a:rPr lang="en-US" dirty="0"/>
              <a:t>Title Here</a:t>
            </a:r>
          </a:p>
        </p:txBody>
      </p:sp>
      <p:sp>
        <p:nvSpPr>
          <p:cNvPr id="15" name="Date Placeholder 4"/>
          <p:cNvSpPr>
            <a:spLocks noGrp="1"/>
          </p:cNvSpPr>
          <p:nvPr>
            <p:ph type="dt" sz="half" idx="2"/>
          </p:nvPr>
        </p:nvSpPr>
        <p:spPr>
          <a:xfrm>
            <a:off x="319200" y="6155226"/>
            <a:ext cx="1925338" cy="238607"/>
          </a:xfrm>
          <a:prstGeom prst="rect">
            <a:avLst/>
          </a:prstGeom>
        </p:spPr>
        <p:txBody>
          <a:bodyPr vert="horz" wrap="square" lIns="91440" tIns="0" rIns="91440" bIns="0" rtlCol="0" anchor="b" anchorCtr="0">
            <a:noAutofit/>
          </a:bodyPr>
          <a:lstStyle>
            <a:lvl1pPr algn="l">
              <a:defRPr sz="1200" i="0">
                <a:solidFill>
                  <a:schemeClr val="tx1"/>
                </a:solidFill>
                <a:latin typeface="Arial" pitchFamily="34" charset="0"/>
                <a:cs typeface="Arial" pitchFamily="34" charset="0"/>
              </a:defRPr>
            </a:lvl1pPr>
          </a:lstStyle>
          <a:p>
            <a:pPr defTabSz="914400"/>
            <a:endParaRPr lang="en-US" dirty="0">
              <a:solidFill>
                <a:srgbClr val="FFFFFF"/>
              </a:solidFill>
            </a:endParaRPr>
          </a:p>
        </p:txBody>
      </p:sp>
      <p:sp>
        <p:nvSpPr>
          <p:cNvPr id="17" name="Text Placeholder 3"/>
          <p:cNvSpPr>
            <a:spLocks noGrp="1"/>
          </p:cNvSpPr>
          <p:nvPr>
            <p:ph type="body" sz="quarter" idx="15" hasCustomPrompt="1"/>
          </p:nvPr>
        </p:nvSpPr>
        <p:spPr>
          <a:xfrm>
            <a:off x="302816" y="4246881"/>
            <a:ext cx="8416132" cy="677627"/>
          </a:xfrm>
          <a:prstGeom prst="rect">
            <a:avLst/>
          </a:prstGeom>
        </p:spPr>
        <p:txBody>
          <a:bodyPr>
            <a:noAutofit/>
          </a:bodyPr>
          <a:lstStyle>
            <a:lvl1pPr marL="0" indent="0" algn="l">
              <a:lnSpc>
                <a:spcPct val="100000"/>
              </a:lnSpc>
              <a:buNone/>
              <a:defRPr sz="1600" i="0">
                <a:solidFill>
                  <a:schemeClr val="tx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Text Placeholder 2"/>
          <p:cNvSpPr>
            <a:spLocks noGrp="1"/>
          </p:cNvSpPr>
          <p:nvPr>
            <p:ph type="body" sz="quarter" idx="10" hasCustomPrompt="1"/>
          </p:nvPr>
        </p:nvSpPr>
        <p:spPr>
          <a:xfrm>
            <a:off x="317596" y="5469677"/>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tx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Presenter’s Name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8220" y="477076"/>
            <a:ext cx="1297452" cy="843635"/>
          </a:xfrm>
          <a:prstGeom prst="rect">
            <a:avLst/>
          </a:prstGeom>
        </p:spPr>
      </p:pic>
    </p:spTree>
    <p:extLst>
      <p:ext uri="{BB962C8B-B14F-4D97-AF65-F5344CB8AC3E}">
        <p14:creationId xmlns:p14="http://schemas.microsoft.com/office/powerpoint/2010/main" val="303634401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ulle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6" name="Title 15"/>
          <p:cNvSpPr>
            <a:spLocks noGrp="1"/>
          </p:cNvSpPr>
          <p:nvPr>
            <p:ph type="title" hasCustomPrompt="1"/>
          </p:nvPr>
        </p:nvSpPr>
        <p:spPr/>
        <p:txBody>
          <a:bodyPr anchor="b">
            <a:noAutofit/>
          </a:bodyPr>
          <a:lstStyle>
            <a:lvl1pPr>
              <a:defRPr sz="3600">
                <a:latin typeface="+mj-lt"/>
              </a:defRPr>
            </a:lvl1pPr>
          </a:lstStyle>
          <a:p>
            <a:r>
              <a:rPr lang="en-US" dirty="0"/>
              <a:t>Slide Title Here</a:t>
            </a:r>
          </a:p>
        </p:txBody>
      </p:sp>
      <p:sp>
        <p:nvSpPr>
          <p:cNvPr id="4"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lvl2pPr>
              <a:buClr>
                <a:schemeClr val="accent5"/>
              </a:buClr>
              <a:defRPr/>
            </a:lvl2pPr>
            <a:lvl4pPr>
              <a:buClr>
                <a:schemeClr val="accent5"/>
              </a:buCl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70633893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398806656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Header Only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336240264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lank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26851287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 Teal2">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3" y="297068"/>
            <a:ext cx="8828067" cy="6560934"/>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6"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7"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213140844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hart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5"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328721320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wo Column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866239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ulle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052049"/>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15313845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052049"/>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9"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203713045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hart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052049"/>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330288670"/>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o Column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052049"/>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919328760"/>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dirty="0">
              <a:solidFill>
                <a:srgbClr val="052049"/>
              </a:solidFill>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1"/>
                </a:solidFill>
                <a:latin typeface="+mn-lt"/>
              </a:defRPr>
            </a:lvl1pPr>
          </a:lstStyle>
          <a:p>
            <a:pPr lvl="0"/>
            <a:r>
              <a:rPr lang="en-US" dirty="0"/>
              <a:t>Author’s Name</a:t>
            </a:r>
          </a:p>
        </p:txBody>
      </p:sp>
      <p:sp>
        <p:nvSpPr>
          <p:cNvPr id="13" name="Rectangle 12"/>
          <p:cNvSpPr/>
          <p:nvPr userDrawn="1"/>
        </p:nvSpPr>
        <p:spPr bwMode="auto">
          <a:xfrm>
            <a:off x="496956" y="3"/>
            <a:ext cx="1073426" cy="1577005"/>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defTabSz="914400"/>
            <a:r>
              <a:rPr lang="en-US" sz="13800" b="1" dirty="0">
                <a:solidFill>
                  <a:srgbClr val="FFFFFF"/>
                </a:solidFill>
                <a:latin typeface="Arial"/>
              </a:rPr>
              <a:t>“</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1"/>
                </a:solidFill>
                <a:latin typeface="+mn-lt"/>
              </a:defRPr>
            </a:lvl1pPr>
          </a:lstStyle>
          <a:p>
            <a:pPr lvl="0"/>
            <a:r>
              <a:rPr lang="en-US" dirty="0"/>
              <a:t>Position Title</a:t>
            </a:r>
          </a:p>
        </p:txBody>
      </p:sp>
    </p:spTree>
    <p:extLst>
      <p:ext uri="{BB962C8B-B14F-4D97-AF65-F5344CB8AC3E}">
        <p14:creationId xmlns:p14="http://schemas.microsoft.com/office/powerpoint/2010/main" val="1807221352"/>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Quote Slide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dirty="0">
              <a:solidFill>
                <a:srgbClr val="052049"/>
              </a:solidFill>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defTabSz="914400"/>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2"/>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2"/>
                </a:solidFill>
                <a:latin typeface="+mn-lt"/>
              </a:defRPr>
            </a:lvl1pPr>
          </a:lstStyle>
          <a:p>
            <a:pPr lvl="0"/>
            <a:r>
              <a:rPr lang="en-US" dirty="0"/>
              <a:t>Position Title</a:t>
            </a:r>
          </a:p>
        </p:txBody>
      </p:sp>
    </p:spTree>
    <p:extLst>
      <p:ext uri="{BB962C8B-B14F-4D97-AF65-F5344CB8AC3E}">
        <p14:creationId xmlns:p14="http://schemas.microsoft.com/office/powerpoint/2010/main" val="2284129329"/>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dirty="0">
              <a:solidFill>
                <a:srgbClr val="052049"/>
              </a:solidFill>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3"/>
          </a:solidFill>
          <a:ln w="19050" algn="ctr">
            <a:noFill/>
            <a:miter lim="800000"/>
            <a:headEnd/>
            <a:tailEnd/>
          </a:ln>
        </p:spPr>
        <p:txBody>
          <a:bodyPr wrap="none" rtlCol="0" anchor="ctr"/>
          <a:lstStyle/>
          <a:p>
            <a:pPr algn="ctr" defTabSz="914400">
              <a:lnSpc>
                <a:spcPct val="90000"/>
              </a:lnSpc>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defTabSz="914400"/>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3"/>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3"/>
                </a:solidFill>
                <a:latin typeface="+mn-lt"/>
              </a:defRPr>
            </a:lvl1pPr>
          </a:lstStyle>
          <a:p>
            <a:pPr lvl="0"/>
            <a:r>
              <a:rPr lang="en-US" dirty="0"/>
              <a:t>Position Title</a:t>
            </a:r>
          </a:p>
        </p:txBody>
      </p:sp>
    </p:spTree>
    <p:extLst>
      <p:ext uri="{BB962C8B-B14F-4D97-AF65-F5344CB8AC3E}">
        <p14:creationId xmlns:p14="http://schemas.microsoft.com/office/powerpoint/2010/main" val="2863550127"/>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Header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dirty="0">
              <a:solidFill>
                <a:srgbClr val="052049"/>
              </a:solidFill>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4" name="Rectangle 13"/>
          <p:cNvSpPr/>
          <p:nvPr userDrawn="1"/>
        </p:nvSpPr>
        <p:spPr bwMode="auto">
          <a:xfrm>
            <a:off x="3" y="2363626"/>
            <a:ext cx="7051729" cy="1881809"/>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FFFFFF"/>
              </a:solidFill>
              <a:latin typeface="Garamond"/>
            </a:endParaRPr>
          </a:p>
        </p:txBody>
      </p:sp>
      <p:sp>
        <p:nvSpPr>
          <p:cNvPr id="15"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2936025139"/>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 Navy">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159026" y="5764696"/>
            <a:ext cx="8984974" cy="1093304"/>
          </a:xfrm>
          <a:prstGeom prst="rect">
            <a:avLst/>
          </a:prstGeom>
          <a:solidFill>
            <a:schemeClr val="bg1"/>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4" name="Title 15"/>
          <p:cNvSpPr>
            <a:spLocks noGrp="1"/>
          </p:cNvSpPr>
          <p:nvPr>
            <p:ph type="title" hasCustomPrompt="1"/>
          </p:nvPr>
        </p:nvSpPr>
        <p:spPr>
          <a:xfrm>
            <a:off x="299202" y="2504663"/>
            <a:ext cx="8407476" cy="1749284"/>
          </a:xfrm>
        </p:spPr>
        <p:txBody>
          <a:bodyPr anchor="b">
            <a:noAutofit/>
          </a:bodyPr>
          <a:lstStyle>
            <a:lvl1pPr>
              <a:defRPr sz="3600" baseline="0">
                <a:solidFill>
                  <a:schemeClr val="tx1"/>
                </a:solidFill>
                <a:latin typeface="+mj-lt"/>
              </a:defRPr>
            </a:lvl1pPr>
          </a:lstStyle>
          <a:p>
            <a:r>
              <a:rPr lang="en-US" dirty="0"/>
              <a:t>Title Here</a:t>
            </a:r>
          </a:p>
        </p:txBody>
      </p:sp>
      <p:sp>
        <p:nvSpPr>
          <p:cNvPr id="15" name="Date Placeholder 4"/>
          <p:cNvSpPr>
            <a:spLocks noGrp="1"/>
          </p:cNvSpPr>
          <p:nvPr>
            <p:ph type="dt" sz="half" idx="2"/>
          </p:nvPr>
        </p:nvSpPr>
        <p:spPr>
          <a:xfrm>
            <a:off x="319200" y="6155226"/>
            <a:ext cx="1925338" cy="238607"/>
          </a:xfrm>
          <a:prstGeom prst="rect">
            <a:avLst/>
          </a:prstGeom>
        </p:spPr>
        <p:txBody>
          <a:bodyPr vert="horz" wrap="square" lIns="91440" tIns="0" rIns="91440" bIns="0" rtlCol="0" anchor="b" anchorCtr="0">
            <a:noAutofit/>
          </a:bodyPr>
          <a:lstStyle>
            <a:lvl1pPr algn="l">
              <a:defRPr sz="1200" i="0">
                <a:solidFill>
                  <a:schemeClr val="tx1"/>
                </a:solidFill>
                <a:latin typeface="Arial" pitchFamily="34" charset="0"/>
                <a:cs typeface="Arial" pitchFamily="34" charset="0"/>
              </a:defRPr>
            </a:lvl1pPr>
          </a:lstStyle>
          <a:p>
            <a:pPr defTabSz="914400"/>
            <a:endParaRPr lang="en-US" dirty="0">
              <a:solidFill>
                <a:srgbClr val="FFFFFF"/>
              </a:solidFill>
            </a:endParaRPr>
          </a:p>
        </p:txBody>
      </p:sp>
      <p:sp>
        <p:nvSpPr>
          <p:cNvPr id="17" name="Text Placeholder 3"/>
          <p:cNvSpPr>
            <a:spLocks noGrp="1"/>
          </p:cNvSpPr>
          <p:nvPr>
            <p:ph type="body" sz="quarter" idx="15" hasCustomPrompt="1"/>
          </p:nvPr>
        </p:nvSpPr>
        <p:spPr>
          <a:xfrm>
            <a:off x="302816" y="4246881"/>
            <a:ext cx="8416132" cy="677627"/>
          </a:xfrm>
          <a:prstGeom prst="rect">
            <a:avLst/>
          </a:prstGeom>
        </p:spPr>
        <p:txBody>
          <a:bodyPr>
            <a:noAutofit/>
          </a:bodyPr>
          <a:lstStyle>
            <a:lvl1pPr marL="0" indent="0" algn="l">
              <a:lnSpc>
                <a:spcPct val="100000"/>
              </a:lnSpc>
              <a:buNone/>
              <a:defRPr sz="1600" i="0">
                <a:solidFill>
                  <a:schemeClr val="tx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Text Placeholder 2"/>
          <p:cNvSpPr>
            <a:spLocks noGrp="1"/>
          </p:cNvSpPr>
          <p:nvPr>
            <p:ph type="body" sz="quarter" idx="10" hasCustomPrompt="1"/>
          </p:nvPr>
        </p:nvSpPr>
        <p:spPr>
          <a:xfrm>
            <a:off x="317596" y="5469677"/>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tx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Presenter’s Name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8220" y="477076"/>
            <a:ext cx="1297452" cy="843635"/>
          </a:xfrm>
          <a:prstGeom prst="rect">
            <a:avLst/>
          </a:prstGeom>
        </p:spPr>
      </p:pic>
    </p:spTree>
    <p:extLst>
      <p:ext uri="{BB962C8B-B14F-4D97-AF65-F5344CB8AC3E}">
        <p14:creationId xmlns:p14="http://schemas.microsoft.com/office/powerpoint/2010/main" val="6637826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ction Header – Teal">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FFFFFF"/>
              </a:solidFill>
              <a:latin typeface="Garamond"/>
            </a:endParaRPr>
          </a:p>
        </p:txBody>
      </p:sp>
      <p:sp>
        <p:nvSpPr>
          <p:cNvPr id="8"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3996109046"/>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ction Header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dirty="0">
              <a:solidFill>
                <a:srgbClr val="052049"/>
              </a:solidFill>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3"/>
          </a:solidFill>
          <a:ln w="19050" algn="ctr">
            <a:noFill/>
            <a:miter lim="800000"/>
            <a:headEnd/>
            <a:tailEnd/>
          </a:ln>
        </p:spPr>
        <p:txBody>
          <a:bodyPr wrap="none" rtlCol="0" anchor="ctr"/>
          <a:lstStyle/>
          <a:p>
            <a:pPr algn="ctr" defTabSz="914400">
              <a:lnSpc>
                <a:spcPct val="90000"/>
              </a:lnSpc>
            </a:pPr>
            <a:endParaRPr lang="en-US" sz="1600" b="1" dirty="0" err="1">
              <a:solidFill>
                <a:srgbClr val="FFFFFF"/>
              </a:solidFill>
              <a:latin typeface="Garamond"/>
            </a:endParaRPr>
          </a:p>
        </p:txBody>
      </p:sp>
      <p:sp>
        <p:nvSpPr>
          <p:cNvPr id="7"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3207477534"/>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Closing with logo_1">
    <p:bg>
      <p:bgRef idx="1001">
        <a:schemeClr val="bg2"/>
      </p:bgRef>
    </p:bg>
    <p:spTree>
      <p:nvGrpSpPr>
        <p:cNvPr id="1" name=""/>
        <p:cNvGrpSpPr/>
        <p:nvPr/>
      </p:nvGrpSpPr>
      <p:grpSpPr>
        <a:xfrm>
          <a:off x="0" y="0"/>
          <a:ext cx="0" cy="0"/>
          <a:chOff x="0" y="0"/>
          <a:chExt cx="0" cy="0"/>
        </a:xfrm>
      </p:grpSpPr>
      <p:pic>
        <p:nvPicPr>
          <p:cNvPr id="3" name="Picture 4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invGray">
          <a:xfrm>
            <a:off x="3865184" y="2906722"/>
            <a:ext cx="1571041" cy="10257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347046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Closing with logo_2">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7600" y="2514849"/>
            <a:ext cx="1828800" cy="1828302"/>
          </a:xfrm>
          <a:prstGeom prst="rect">
            <a:avLst/>
          </a:prstGeom>
        </p:spPr>
      </p:pic>
    </p:spTree>
    <p:extLst>
      <p:ext uri="{BB962C8B-B14F-4D97-AF65-F5344CB8AC3E}">
        <p14:creationId xmlns:p14="http://schemas.microsoft.com/office/powerpoint/2010/main" val="123469405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Closing - Research">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64304" y="2415131"/>
            <a:ext cx="1615440" cy="1615440"/>
          </a:xfrm>
          <a:prstGeom prst="rect">
            <a:avLst/>
          </a:prstGeom>
        </p:spPr>
      </p:pic>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555208" y="-437"/>
            <a:ext cx="3588792" cy="2415568"/>
          </a:xfrm>
          <a:prstGeom prst="rect">
            <a:avLst/>
          </a:prstGeom>
        </p:spPr>
      </p:pic>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l="8419"/>
          <a:stretch/>
        </p:blipFill>
        <p:spPr>
          <a:xfrm>
            <a:off x="0" y="2415131"/>
            <a:ext cx="6664304" cy="4442869"/>
          </a:xfrm>
          <a:prstGeom prst="rect">
            <a:avLst/>
          </a:prstGeom>
        </p:spPr>
      </p:pic>
    </p:spTree>
    <p:extLst>
      <p:ext uri="{BB962C8B-B14F-4D97-AF65-F5344CB8AC3E}">
        <p14:creationId xmlns:p14="http://schemas.microsoft.com/office/powerpoint/2010/main" val="251492923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Closing - Education">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3101828" cy="2267794"/>
          </a:xfrm>
          <a:prstGeom prst="rect">
            <a:avLst/>
          </a:prstGeom>
        </p:spPr>
      </p:pic>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ext uri="{BB962C8B-B14F-4D97-AF65-F5344CB8AC3E}">
        <p14:creationId xmlns:p14="http://schemas.microsoft.com/office/powerpoint/2010/main" val="219535485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Closing - Patient Care">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a:xfrm>
            <a:off x="0" y="0"/>
            <a:ext cx="3106167" cy="2267794"/>
          </a:xfrm>
          <a:prstGeom prst="rect">
            <a:avLst/>
          </a:prstGeom>
        </p:spPr>
      </p:pic>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ext uri="{BB962C8B-B14F-4D97-AF65-F5344CB8AC3E}">
        <p14:creationId xmlns:p14="http://schemas.microsoft.com/office/powerpoint/2010/main" val="310916991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defTabSz="914400" eaLnBrk="0" fontAlgn="base" hangingPunct="0">
              <a:spcBef>
                <a:spcPct val="0"/>
              </a:spcBef>
              <a:spcAft>
                <a:spcPct val="0"/>
              </a:spcAft>
              <a:defRPr/>
            </a:pPr>
            <a:endParaRPr lang="en-US">
              <a:solidFill>
                <a:srgbClr val="052049"/>
              </a:solidFill>
              <a:latin typeface="Garamond" charset="0"/>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52049"/>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5DB70E2-3929-4620-B6BA-4AC054379E69}" type="slidenum">
              <a:rPr lang="en-US">
                <a:solidFill>
                  <a:srgbClr val="052049"/>
                </a:solidFill>
              </a:rPr>
              <a:pPr>
                <a:defRPr/>
              </a:pPr>
              <a:t>‹#›</a:t>
            </a:fld>
            <a:endParaRPr lang="en-US">
              <a:solidFill>
                <a:srgbClr val="052049"/>
              </a:solidFill>
            </a:endParaRPr>
          </a:p>
        </p:txBody>
      </p:sp>
    </p:spTree>
    <p:extLst>
      <p:ext uri="{BB962C8B-B14F-4D97-AF65-F5344CB8AC3E}">
        <p14:creationId xmlns:p14="http://schemas.microsoft.com/office/powerpoint/2010/main" val="325273148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3377607"/>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1143000" y="1981200"/>
            <a:ext cx="7772400" cy="4114800"/>
          </a:xfrm>
          <a:prstGeom prst="rect">
            <a:avLst/>
          </a:prstGeom>
        </p:spPr>
        <p:txBody>
          <a:bodyPr/>
          <a:lstStyle/>
          <a:p>
            <a:pPr lvl="0"/>
            <a:endParaRPr lang="en-US" noProof="0"/>
          </a:p>
        </p:txBody>
      </p:sp>
      <p:sp>
        <p:nvSpPr>
          <p:cNvPr id="4" name="Rectangle 36"/>
          <p:cNvSpPr>
            <a:spLocks noGrp="1" noChangeArrowheads="1"/>
          </p:cNvSpPr>
          <p:nvPr>
            <p:ph type="dt" sz="half" idx="10"/>
          </p:nvPr>
        </p:nvSpPr>
        <p:spPr>
          <a:xfrm>
            <a:off x="1143000" y="6248400"/>
            <a:ext cx="1905000" cy="457200"/>
          </a:xfrm>
          <a:prstGeom prst="rect">
            <a:avLst/>
          </a:prstGeom>
          <a:ln/>
        </p:spPr>
        <p:txBody>
          <a:bodyPr/>
          <a:lstStyle>
            <a:lvl1pPr>
              <a:defRPr/>
            </a:lvl1pPr>
          </a:lstStyle>
          <a:p>
            <a:pPr defTabSz="914400" eaLnBrk="0" fontAlgn="base" hangingPunct="0">
              <a:spcBef>
                <a:spcPct val="0"/>
              </a:spcBef>
              <a:spcAft>
                <a:spcPct val="0"/>
              </a:spcAft>
              <a:defRPr/>
            </a:pPr>
            <a:endParaRPr lang="en-US">
              <a:solidFill>
                <a:srgbClr val="052049"/>
              </a:solidFill>
              <a:latin typeface="Garamond" charset="0"/>
            </a:endParaRPr>
          </a:p>
        </p:txBody>
      </p:sp>
      <p:sp>
        <p:nvSpPr>
          <p:cNvPr id="5" name="Rectangle 37"/>
          <p:cNvSpPr>
            <a:spLocks noGrp="1" noChangeArrowheads="1"/>
          </p:cNvSpPr>
          <p:nvPr>
            <p:ph type="ftr" sz="quarter" idx="11"/>
          </p:nvPr>
        </p:nvSpPr>
        <p:spPr>
          <a:xfrm>
            <a:off x="3581400" y="6248400"/>
            <a:ext cx="2895600" cy="457200"/>
          </a:xfrm>
          <a:prstGeom prst="rect">
            <a:avLst/>
          </a:prstGeom>
          <a:ln/>
        </p:spPr>
        <p:txBody>
          <a:bodyPr/>
          <a:lstStyle>
            <a:lvl1pPr>
              <a:defRPr/>
            </a:lvl1pPr>
          </a:lstStyle>
          <a:p>
            <a:pPr>
              <a:defRPr/>
            </a:pPr>
            <a:endParaRPr lang="en-US">
              <a:solidFill>
                <a:srgbClr val="052049"/>
              </a:solidFill>
            </a:endParaRPr>
          </a:p>
        </p:txBody>
      </p:sp>
      <p:sp>
        <p:nvSpPr>
          <p:cNvPr id="6" name="Rectangle 38"/>
          <p:cNvSpPr>
            <a:spLocks noGrp="1" noChangeArrowheads="1"/>
          </p:cNvSpPr>
          <p:nvPr>
            <p:ph type="sldNum" sz="quarter" idx="12"/>
          </p:nvPr>
        </p:nvSpPr>
        <p:spPr>
          <a:ln/>
        </p:spPr>
        <p:txBody>
          <a:bodyPr/>
          <a:lstStyle>
            <a:lvl1pPr>
              <a:defRPr/>
            </a:lvl1pPr>
          </a:lstStyle>
          <a:p>
            <a:fld id="{413F8DDE-4CC1-4F7A-B17B-0976918310C3}" type="slidenum">
              <a:rPr lang="en-US" altLang="en-US">
                <a:solidFill>
                  <a:srgbClr val="052049"/>
                </a:solidFill>
              </a:rPr>
              <a:pPr/>
              <a:t>‹#›</a:t>
            </a:fld>
            <a:endParaRPr lang="en-US" altLang="en-US">
              <a:solidFill>
                <a:srgbClr val="052049"/>
              </a:solidFill>
            </a:endParaRPr>
          </a:p>
        </p:txBody>
      </p:sp>
    </p:spTree>
    <p:extLst>
      <p:ext uri="{BB962C8B-B14F-4D97-AF65-F5344CB8AC3E}">
        <p14:creationId xmlns:p14="http://schemas.microsoft.com/office/powerpoint/2010/main" val="9957248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ulle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FFFFFF"/>
              </a:solidFill>
              <a:latin typeface="Garamond" charset="0"/>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6" name="Title 15"/>
          <p:cNvSpPr>
            <a:spLocks noGrp="1"/>
          </p:cNvSpPr>
          <p:nvPr>
            <p:ph type="title" hasCustomPrompt="1"/>
          </p:nvPr>
        </p:nvSpPr>
        <p:spPr/>
        <p:txBody>
          <a:bodyPr anchor="b">
            <a:noAutofit/>
          </a:bodyPr>
          <a:lstStyle>
            <a:lvl1pPr>
              <a:defRPr sz="3600">
                <a:latin typeface="+mj-lt"/>
              </a:defRPr>
            </a:lvl1pPr>
          </a:lstStyle>
          <a:p>
            <a:r>
              <a:rPr lang="en-US" dirty="0"/>
              <a:t>Slide Title Here</a:t>
            </a:r>
          </a:p>
        </p:txBody>
      </p:sp>
      <p:sp>
        <p:nvSpPr>
          <p:cNvPr id="4"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lvl2pPr>
              <a:buClr>
                <a:schemeClr val="accent5"/>
              </a:buClr>
              <a:defRPr/>
            </a:lvl2pPr>
            <a:lvl4pPr>
              <a:buClr>
                <a:schemeClr val="accent5"/>
              </a:buCl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69110866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2970" y="1946674"/>
            <a:ext cx="1718965" cy="4018359"/>
          </a:xfrm>
        </p:spPr>
        <p:txBody>
          <a:bodyPr/>
          <a:lstStyle>
            <a:lvl1pPr>
              <a:defRPr sz="1500"/>
            </a:lvl1pPr>
            <a:lvl2pPr>
              <a:defRPr sz="1275"/>
            </a:lvl2pPr>
            <a:lvl3pPr>
              <a:defRPr sz="1050"/>
            </a:lvl3pPr>
            <a:lvl4pPr>
              <a:defRPr sz="975"/>
            </a:lvl4pPr>
            <a:lvl5pPr>
              <a:defRPr sz="975"/>
            </a:lvl5pPr>
            <a:lvl6pPr>
              <a:defRPr sz="975"/>
            </a:lvl6pPr>
            <a:lvl7pPr>
              <a:defRPr sz="975"/>
            </a:lvl7pPr>
            <a:lvl8pPr>
              <a:defRPr sz="975"/>
            </a:lvl8pPr>
            <a:lvl9pPr>
              <a:defRPr sz="9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719091" y="1946674"/>
            <a:ext cx="1718965" cy="4018359"/>
          </a:xfrm>
        </p:spPr>
        <p:txBody>
          <a:bodyPr/>
          <a:lstStyle>
            <a:lvl1pPr>
              <a:defRPr sz="1500"/>
            </a:lvl1pPr>
            <a:lvl2pPr>
              <a:defRPr sz="1275"/>
            </a:lvl2pPr>
            <a:lvl3pPr>
              <a:defRPr sz="1050"/>
            </a:lvl3pPr>
            <a:lvl4pPr>
              <a:defRPr sz="975"/>
            </a:lvl4pPr>
            <a:lvl5pPr>
              <a:defRPr sz="975"/>
            </a:lvl5pPr>
            <a:lvl6pPr>
              <a:defRPr sz="975"/>
            </a:lvl6pPr>
            <a:lvl7pPr>
              <a:defRPr sz="975"/>
            </a:lvl7pPr>
            <a:lvl8pPr>
              <a:defRPr sz="975"/>
            </a:lvl8pPr>
            <a:lvl9pPr>
              <a:defRPr sz="9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57640971"/>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cSld name="Head and Content w/Subh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3733" y="438914"/>
            <a:ext cx="8089901" cy="458587"/>
          </a:xfrm>
        </p:spPr>
        <p:txBody>
          <a:bodyPr vert="horz" wrap="square" lIns="91440" tIns="45720" rIns="91440" bIns="45720" rtlCol="0" anchor="t" anchorCtr="0">
            <a:spAutoFit/>
          </a:bodyPr>
          <a:lstStyle>
            <a:lvl1pPr>
              <a:defRPr lang="en-US" dirty="0"/>
            </a:lvl1pPr>
          </a:lstStyle>
          <a:p>
            <a:pPr lvl="0"/>
            <a:r>
              <a:rPr lang="en-US" dirty="0"/>
              <a:t>Slide Title Here</a:t>
            </a:r>
          </a:p>
        </p:txBody>
      </p:sp>
      <p:sp>
        <p:nvSpPr>
          <p:cNvPr id="3" name="Content Placeholder 2"/>
          <p:cNvSpPr>
            <a:spLocks noGrp="1"/>
          </p:cNvSpPr>
          <p:nvPr>
            <p:ph idx="1" hasCustomPrompt="1"/>
          </p:nvPr>
        </p:nvSpPr>
        <p:spPr>
          <a:xfrm>
            <a:off x="661375" y="2021792"/>
            <a:ext cx="8325548" cy="4011502"/>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p:cNvSpPr>
            <a:spLocks noGrp="1"/>
          </p:cNvSpPr>
          <p:nvPr>
            <p:ph type="body" idx="10" hasCustomPrompt="1"/>
          </p:nvPr>
        </p:nvSpPr>
        <p:spPr>
          <a:xfrm>
            <a:off x="638227" y="1563684"/>
            <a:ext cx="8087171" cy="313932"/>
          </a:xfrm>
        </p:spPr>
        <p:txBody>
          <a:bodyPr anchor="t"/>
          <a:lstStyle>
            <a:lvl1pPr marL="0" indent="0">
              <a:buNone/>
              <a:defRPr sz="1575" b="0">
                <a:solidFill>
                  <a:schemeClr val="tx1"/>
                </a:solidFill>
                <a:latin typeface="+mj-lt"/>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dirty="0"/>
              <a:t>Subhead</a:t>
            </a:r>
          </a:p>
        </p:txBody>
      </p:sp>
      <p:sp>
        <p:nvSpPr>
          <p:cNvPr id="8" name="Date Placeholder 4"/>
          <p:cNvSpPr>
            <a:spLocks noGrp="1"/>
          </p:cNvSpPr>
          <p:nvPr>
            <p:ph type="dt" sz="half" idx="2"/>
          </p:nvPr>
        </p:nvSpPr>
        <p:spPr>
          <a:xfrm>
            <a:off x="6334638" y="6452362"/>
            <a:ext cx="927193" cy="155235"/>
          </a:xfrm>
          <a:prstGeom prst="rect">
            <a:avLst/>
          </a:prstGeom>
        </p:spPr>
        <p:txBody>
          <a:bodyPr vert="horz" wrap="square" lIns="0" tIns="0" rIns="0" bIns="0" rtlCol="0" anchor="b" anchorCtr="0"/>
          <a:lstStyle>
            <a:lvl1pPr algn="l">
              <a:defRPr sz="675" i="0">
                <a:solidFill>
                  <a:schemeClr val="tx1"/>
                </a:solidFill>
                <a:latin typeface="Arial" pitchFamily="34" charset="0"/>
                <a:cs typeface="Arial" pitchFamily="34" charset="0"/>
              </a:defRPr>
            </a:lvl1pPr>
          </a:lstStyle>
          <a:p>
            <a:fld id="{AE8EEDDD-082B-5546-B825-69448448F6D4}" type="datetime1">
              <a:rPr lang="en-US" smtClean="0">
                <a:solidFill>
                  <a:srgbClr val="052049"/>
                </a:solidFill>
              </a:rPr>
              <a:pPr/>
              <a:t>1/7/21</a:t>
            </a:fld>
            <a:endParaRPr lang="en-US" dirty="0">
              <a:solidFill>
                <a:srgbClr val="052049"/>
              </a:solidFill>
            </a:endParaRPr>
          </a:p>
        </p:txBody>
      </p:sp>
      <p:sp>
        <p:nvSpPr>
          <p:cNvPr id="9"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675" i="0">
                <a:solidFill>
                  <a:schemeClr val="tx1"/>
                </a:solidFill>
                <a:latin typeface="Arial" pitchFamily="34" charset="0"/>
                <a:cs typeface="Arial" pitchFamily="34" charset="0"/>
              </a:defRPr>
            </a:lvl1pPr>
          </a:lstStyle>
          <a:p>
            <a:endParaRPr lang="en-US" dirty="0">
              <a:solidFill>
                <a:srgbClr val="052049"/>
              </a:solidFill>
            </a:endParaRPr>
          </a:p>
        </p:txBody>
      </p:sp>
      <p:sp>
        <p:nvSpPr>
          <p:cNvPr id="10" name="Slide Number Placeholder 6"/>
          <p:cNvSpPr>
            <a:spLocks noGrp="1"/>
          </p:cNvSpPr>
          <p:nvPr>
            <p:ph type="sldNum" sz="quarter" idx="4"/>
          </p:nvPr>
        </p:nvSpPr>
        <p:spPr>
          <a:xfrm>
            <a:off x="358010" y="6453505"/>
            <a:ext cx="246061" cy="155233"/>
          </a:xfrm>
          <a:prstGeom prst="rect">
            <a:avLst/>
          </a:prstGeom>
        </p:spPr>
        <p:txBody>
          <a:bodyPr vert="horz" wrap="square" lIns="0" tIns="0" rIns="0" bIns="0" rtlCol="0" anchor="b" anchorCtr="0"/>
          <a:lstStyle>
            <a:lvl1pPr algn="l">
              <a:defRPr sz="675" i="0">
                <a:solidFill>
                  <a:schemeClr val="tx1"/>
                </a:solidFill>
                <a:latin typeface="Arial" pitchFamily="34" charset="0"/>
                <a:cs typeface="Arial" pitchFamily="34" charset="0"/>
              </a:defRPr>
            </a:lvl1pPr>
          </a:lstStyle>
          <a:p>
            <a:fld id="{7BCC8D0D-EAEC-449D-9161-023DFF90F2E2}" type="slidenum">
              <a:rPr lang="en-US" smtClean="0">
                <a:solidFill>
                  <a:srgbClr val="052049"/>
                </a:solidFill>
              </a:rPr>
              <a:pPr/>
              <a:t>‹#›</a:t>
            </a:fld>
            <a:endParaRPr lang="en-US" dirty="0">
              <a:solidFill>
                <a:srgbClr val="052049"/>
              </a:solidFill>
            </a:endParaRPr>
          </a:p>
        </p:txBody>
      </p:sp>
    </p:spTree>
    <p:extLst>
      <p:ext uri="{BB962C8B-B14F-4D97-AF65-F5344CB8AC3E}">
        <p14:creationId xmlns:p14="http://schemas.microsoft.com/office/powerpoint/2010/main" val="1298810493"/>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3"/>
          <p:cNvSpPr>
            <a:spLocks noGrp="1" noChangeArrowheads="1"/>
          </p:cNvSpPr>
          <p:nvPr>
            <p:ph type="sldNum" sz="quarter" idx="10"/>
          </p:nvPr>
        </p:nvSpPr>
        <p:spPr>
          <a:xfrm>
            <a:off x="369888" y="6353175"/>
            <a:ext cx="504825" cy="304800"/>
          </a:xfrm>
        </p:spPr>
        <p:txBody>
          <a:bodyPr/>
          <a:lstStyle>
            <a:lvl1pPr>
              <a:defRPr>
                <a:solidFill>
                  <a:schemeClr val="tx2"/>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FAA74B69-70FD-A649-B131-F3438782CAA4}" type="slidenum">
              <a:rPr kumimoji="0" lang="en-US" altLang="en-US" sz="700" b="0" i="0" u="none" strike="noStrike" kern="1200" cap="none" spc="0" normalizeH="0" baseline="0" noProof="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altLang="en-US" sz="700" b="0" i="0" u="none" strike="noStrike" kern="1200" cap="none" spc="0" normalizeH="0" baseline="0" noProof="0">
              <a:ln>
                <a:noFill/>
              </a:ln>
              <a:solidFill>
                <a:srgbClr val="052049"/>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0691607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ver – Blue1">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3" cy="656093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
        <p:nvSpPr>
          <p:cNvPr id="10"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1/7/21</a:t>
            </a:fld>
            <a:endParaRPr lang="en-US" dirty="0">
              <a:solidFill>
                <a:srgbClr val="FFFFFF"/>
              </a:solidFill>
            </a:endParaRPr>
          </a:p>
        </p:txBody>
      </p:sp>
      <p:sp>
        <p:nvSpPr>
          <p:cNvPr id="12"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1597907362"/>
      </p:ext>
    </p:extLst>
  </p:cSld>
  <p:clrMapOvr>
    <a:overrideClrMapping bg1="lt1" tx1="dk1" bg2="lt2" tx2="dk2" accent1="accent1" accent2="accent2" accent3="accent3" accent4="accent4" accent5="accent5" accent6="accent6" hlink="hlink" folHlink="folHlink"/>
  </p:clrMapOvr>
  <p:transition>
    <p:fade/>
  </p:transition>
  <p:hf hdr="0"/>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ver – Teal1">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2" cy="6560932"/>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1/7/21</a:t>
            </a:fld>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4"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5"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234018687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ver – Blue2">
    <p:bg>
      <p:bgRef idx="1001">
        <a:schemeClr val="bg1"/>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t="-1" b="-1"/>
          <a:stretch/>
        </p:blipFill>
        <p:spPr>
          <a:xfrm>
            <a:off x="315937" y="282638"/>
            <a:ext cx="8834029" cy="657536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1/7/21</a:t>
            </a:fld>
            <a:endParaRPr lang="en-US" dirty="0">
              <a:solidFill>
                <a:srgbClr val="FFFFFF"/>
              </a:solidFill>
            </a:endParaRPr>
          </a:p>
        </p:txBody>
      </p:sp>
      <p:sp>
        <p:nvSpPr>
          <p:cNvPr id="10"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167582245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ver – Teal2">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3" y="297068"/>
            <a:ext cx="8828067" cy="6560934"/>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1/7/21</a:t>
            </a:fld>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6"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7"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65675328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ver – Navy">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159026" y="5764696"/>
            <a:ext cx="8984974" cy="1093304"/>
          </a:xfrm>
          <a:prstGeom prst="rect">
            <a:avLst/>
          </a:prstGeom>
          <a:solidFill>
            <a:schemeClr val="bg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4" name="Title 15"/>
          <p:cNvSpPr>
            <a:spLocks noGrp="1"/>
          </p:cNvSpPr>
          <p:nvPr>
            <p:ph type="title" hasCustomPrompt="1"/>
          </p:nvPr>
        </p:nvSpPr>
        <p:spPr>
          <a:xfrm>
            <a:off x="299202" y="2504663"/>
            <a:ext cx="8407476" cy="1749284"/>
          </a:xfrm>
        </p:spPr>
        <p:txBody>
          <a:bodyPr anchor="b">
            <a:noAutofit/>
          </a:bodyPr>
          <a:lstStyle>
            <a:lvl1pPr>
              <a:defRPr sz="3600" baseline="0">
                <a:solidFill>
                  <a:schemeClr val="tx1"/>
                </a:solidFill>
                <a:latin typeface="+mj-lt"/>
              </a:defRPr>
            </a:lvl1pPr>
          </a:lstStyle>
          <a:p>
            <a:r>
              <a:rPr lang="en-US" dirty="0"/>
              <a:t>Title Here</a:t>
            </a:r>
          </a:p>
        </p:txBody>
      </p:sp>
      <p:sp>
        <p:nvSpPr>
          <p:cNvPr id="15" name="Date Placeholder 4"/>
          <p:cNvSpPr>
            <a:spLocks noGrp="1"/>
          </p:cNvSpPr>
          <p:nvPr>
            <p:ph type="dt" sz="half" idx="2"/>
          </p:nvPr>
        </p:nvSpPr>
        <p:spPr>
          <a:xfrm>
            <a:off x="319200" y="6155226"/>
            <a:ext cx="1925338" cy="238607"/>
          </a:xfrm>
          <a:prstGeom prst="rect">
            <a:avLst/>
          </a:prstGeom>
        </p:spPr>
        <p:txBody>
          <a:bodyPr vert="horz" wrap="square" lIns="91440" tIns="0" rIns="91440" bIns="0" rtlCol="0" anchor="b" anchorCtr="0">
            <a:noAutofit/>
          </a:bodyPr>
          <a:lstStyle>
            <a:lvl1pPr algn="l">
              <a:defRPr sz="1200" i="0">
                <a:solidFill>
                  <a:schemeClr val="tx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1/7/21</a:t>
            </a:fld>
            <a:endParaRPr lang="en-US" dirty="0">
              <a:solidFill>
                <a:srgbClr val="FFFFFF"/>
              </a:solidFill>
            </a:endParaRPr>
          </a:p>
        </p:txBody>
      </p:sp>
      <p:sp>
        <p:nvSpPr>
          <p:cNvPr id="17" name="Text Placeholder 3"/>
          <p:cNvSpPr>
            <a:spLocks noGrp="1"/>
          </p:cNvSpPr>
          <p:nvPr>
            <p:ph type="body" sz="quarter" idx="15" hasCustomPrompt="1"/>
          </p:nvPr>
        </p:nvSpPr>
        <p:spPr>
          <a:xfrm>
            <a:off x="302816" y="4246881"/>
            <a:ext cx="8416132" cy="677627"/>
          </a:xfrm>
          <a:prstGeom prst="rect">
            <a:avLst/>
          </a:prstGeom>
        </p:spPr>
        <p:txBody>
          <a:bodyPr>
            <a:noAutofit/>
          </a:bodyPr>
          <a:lstStyle>
            <a:lvl1pPr marL="0" indent="0" algn="l">
              <a:lnSpc>
                <a:spcPct val="100000"/>
              </a:lnSpc>
              <a:buNone/>
              <a:defRPr sz="1600" i="0">
                <a:solidFill>
                  <a:schemeClr val="tx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Text Placeholder 2"/>
          <p:cNvSpPr>
            <a:spLocks noGrp="1"/>
          </p:cNvSpPr>
          <p:nvPr>
            <p:ph type="body" sz="quarter" idx="10" hasCustomPrompt="1"/>
          </p:nvPr>
        </p:nvSpPr>
        <p:spPr>
          <a:xfrm>
            <a:off x="317596" y="5469677"/>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tx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Presenter’s Name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8220" y="477076"/>
            <a:ext cx="1297452" cy="843635"/>
          </a:xfrm>
          <a:prstGeom prst="rect">
            <a:avLst/>
          </a:prstGeom>
        </p:spPr>
      </p:pic>
    </p:spTree>
    <p:extLst>
      <p:ext uri="{BB962C8B-B14F-4D97-AF65-F5344CB8AC3E}">
        <p14:creationId xmlns:p14="http://schemas.microsoft.com/office/powerpoint/2010/main" val="234488628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ulle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6" name="Title 15"/>
          <p:cNvSpPr>
            <a:spLocks noGrp="1"/>
          </p:cNvSpPr>
          <p:nvPr>
            <p:ph type="title" hasCustomPrompt="1"/>
          </p:nvPr>
        </p:nvSpPr>
        <p:spPr/>
        <p:txBody>
          <a:bodyPr anchor="b">
            <a:noAutofit/>
          </a:bodyPr>
          <a:lstStyle>
            <a:lvl1pPr>
              <a:defRPr sz="3600">
                <a:latin typeface="+mj-lt"/>
              </a:defRPr>
            </a:lvl1pPr>
          </a:lstStyle>
          <a:p>
            <a:r>
              <a:rPr lang="en-US" dirty="0"/>
              <a:t>Slide Title Here</a:t>
            </a:r>
          </a:p>
        </p:txBody>
      </p:sp>
      <p:sp>
        <p:nvSpPr>
          <p:cNvPr id="4"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lvl2pPr>
              <a:buClr>
                <a:schemeClr val="accent5"/>
              </a:buClr>
              <a:defRPr/>
            </a:lvl2pPr>
            <a:lvl4pPr>
              <a:buClr>
                <a:schemeClr val="accent5"/>
              </a:buCl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34716086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nten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62403426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FFFFFF"/>
              </a:solidFill>
              <a:latin typeface="Garamond" charset="0"/>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313415492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Header Only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95334815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lank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64874675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hart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5"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217596932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wo Column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74408442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Bulle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8731232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nten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9"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159879616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hart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1195186649"/>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wo Column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674069075"/>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1"/>
                </a:solidFill>
                <a:latin typeface="+mn-lt"/>
              </a:defRPr>
            </a:lvl1pPr>
          </a:lstStyle>
          <a:p>
            <a:pPr lvl="0"/>
            <a:r>
              <a:rPr lang="en-US" dirty="0"/>
              <a:t>Author’s Name</a:t>
            </a:r>
          </a:p>
        </p:txBody>
      </p:sp>
      <p:sp>
        <p:nvSpPr>
          <p:cNvPr id="13" name="Rectangle 12"/>
          <p:cNvSpPr/>
          <p:nvPr userDrawn="1"/>
        </p:nvSpPr>
        <p:spPr bwMode="auto">
          <a:xfrm>
            <a:off x="496956" y="3"/>
            <a:ext cx="1073426" cy="1577005"/>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eaLnBrk="1" fontAlgn="auto" hangingPunct="1">
              <a:spcBef>
                <a:spcPts val="0"/>
              </a:spcBef>
              <a:spcAft>
                <a:spcPts val="0"/>
              </a:spcAft>
            </a:pPr>
            <a:r>
              <a:rPr lang="en-US" sz="13800" b="1" dirty="0">
                <a:solidFill>
                  <a:srgbClr val="FFFFFF"/>
                </a:solidFill>
                <a:latin typeface="Arial"/>
              </a:rPr>
              <a:t>“</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1"/>
                </a:solidFill>
                <a:latin typeface="+mn-lt"/>
              </a:defRPr>
            </a:lvl1pPr>
          </a:lstStyle>
          <a:p>
            <a:pPr lvl="0"/>
            <a:r>
              <a:rPr lang="en-US" dirty="0"/>
              <a:t>Position Title</a:t>
            </a:r>
          </a:p>
        </p:txBody>
      </p:sp>
    </p:spTree>
    <p:extLst>
      <p:ext uri="{BB962C8B-B14F-4D97-AF65-F5344CB8AC3E}">
        <p14:creationId xmlns:p14="http://schemas.microsoft.com/office/powerpoint/2010/main" val="2608036045"/>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Quote Slide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eaLnBrk="1" fontAlgn="auto" hangingPunct="1">
              <a:spcBef>
                <a:spcPts val="0"/>
              </a:spcBef>
              <a:spcAft>
                <a:spcPts val="0"/>
              </a:spcAft>
            </a:pPr>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2"/>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2"/>
                </a:solidFill>
                <a:latin typeface="+mn-lt"/>
              </a:defRPr>
            </a:lvl1pPr>
          </a:lstStyle>
          <a:p>
            <a:pPr lvl="0"/>
            <a:r>
              <a:rPr lang="en-US" dirty="0"/>
              <a:t>Position Title</a:t>
            </a:r>
          </a:p>
        </p:txBody>
      </p:sp>
    </p:spTree>
    <p:extLst>
      <p:ext uri="{BB962C8B-B14F-4D97-AF65-F5344CB8AC3E}">
        <p14:creationId xmlns:p14="http://schemas.microsoft.com/office/powerpoint/2010/main" val="2791829481"/>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der Only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FFFFFF"/>
              </a:solidFill>
              <a:latin typeface="Garamond" charset="0"/>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312415100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3"/>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eaLnBrk="1" fontAlgn="auto" hangingPunct="1">
              <a:spcBef>
                <a:spcPts val="0"/>
              </a:spcBef>
              <a:spcAft>
                <a:spcPts val="0"/>
              </a:spcAft>
            </a:pPr>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3"/>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3"/>
                </a:solidFill>
                <a:latin typeface="+mn-lt"/>
              </a:defRPr>
            </a:lvl1pPr>
          </a:lstStyle>
          <a:p>
            <a:pPr lvl="0"/>
            <a:r>
              <a:rPr lang="en-US" dirty="0"/>
              <a:t>Position Title</a:t>
            </a:r>
          </a:p>
        </p:txBody>
      </p:sp>
    </p:spTree>
    <p:extLst>
      <p:ext uri="{BB962C8B-B14F-4D97-AF65-F5344CB8AC3E}">
        <p14:creationId xmlns:p14="http://schemas.microsoft.com/office/powerpoint/2010/main" val="362996486"/>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ection Header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4" name="Rectangle 13"/>
          <p:cNvSpPr/>
          <p:nvPr userDrawn="1"/>
        </p:nvSpPr>
        <p:spPr bwMode="auto">
          <a:xfrm>
            <a:off x="3" y="2363626"/>
            <a:ext cx="7051729" cy="1881809"/>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FFFFFF"/>
              </a:solidFill>
              <a:latin typeface="Garamond"/>
            </a:endParaRPr>
          </a:p>
        </p:txBody>
      </p:sp>
      <p:sp>
        <p:nvSpPr>
          <p:cNvPr id="15"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2334788420"/>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ection Header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FFFFFF"/>
              </a:solidFill>
              <a:latin typeface="Garamond"/>
            </a:endParaRPr>
          </a:p>
        </p:txBody>
      </p:sp>
      <p:sp>
        <p:nvSpPr>
          <p:cNvPr id="8"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3878521904"/>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ection Header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3"/>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FFFFFF"/>
              </a:solidFill>
              <a:latin typeface="Garamond"/>
            </a:endParaRPr>
          </a:p>
        </p:txBody>
      </p:sp>
      <p:sp>
        <p:nvSpPr>
          <p:cNvPr id="7"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3514899844"/>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p:cSld name="Closing with logo_1">
    <p:bg>
      <p:bgRef idx="1001">
        <a:schemeClr val="bg2"/>
      </p:bgRef>
    </p:bg>
    <p:spTree>
      <p:nvGrpSpPr>
        <p:cNvPr id="1" name=""/>
        <p:cNvGrpSpPr/>
        <p:nvPr/>
      </p:nvGrpSpPr>
      <p:grpSpPr>
        <a:xfrm>
          <a:off x="0" y="0"/>
          <a:ext cx="0" cy="0"/>
          <a:chOff x="0" y="0"/>
          <a:chExt cx="0" cy="0"/>
        </a:xfrm>
      </p:grpSpPr>
      <p:pic>
        <p:nvPicPr>
          <p:cNvPr id="3" name="Picture 4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invGray">
          <a:xfrm>
            <a:off x="3865184" y="2906722"/>
            <a:ext cx="1571041" cy="10257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77043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p:cSld name="Closing with logo_2">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7600" y="2514849"/>
            <a:ext cx="1828800" cy="1828302"/>
          </a:xfrm>
          <a:prstGeom prst="rect">
            <a:avLst/>
          </a:prstGeom>
        </p:spPr>
      </p:pic>
    </p:spTree>
    <p:extLst>
      <p:ext uri="{BB962C8B-B14F-4D97-AF65-F5344CB8AC3E}">
        <p14:creationId xmlns:p14="http://schemas.microsoft.com/office/powerpoint/2010/main" val="63050344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p:cSld name="Closing - Research">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64304" y="2415131"/>
            <a:ext cx="1615440" cy="1615440"/>
          </a:xfrm>
          <a:prstGeom prst="rect">
            <a:avLst/>
          </a:prstGeom>
        </p:spPr>
      </p:pic>
      <p:pic>
        <p:nvPicPr>
          <p:cNvPr id="6" name="Picture 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555208" y="-437"/>
            <a:ext cx="3588792" cy="2415568"/>
          </a:xfrm>
          <a:prstGeom prst="rect">
            <a:avLst/>
          </a:prstGeom>
        </p:spPr>
      </p:pic>
      <p:pic>
        <p:nvPicPr>
          <p:cNvPr id="7" name="Picture 6"/>
          <p:cNvPicPr>
            <a:picLocks noChangeAspect="1"/>
          </p:cNvPicPr>
          <p:nvPr userDrawn="1"/>
        </p:nvPicPr>
        <p:blipFill rotWithShape="1">
          <a:blip r:embed="rId4" cstate="screen">
            <a:extLst>
              <a:ext uri="{28A0092B-C50C-407E-A947-70E740481C1C}">
                <a14:useLocalDpi xmlns:a14="http://schemas.microsoft.com/office/drawing/2010/main"/>
              </a:ext>
            </a:extLst>
          </a:blip>
          <a:srcRect l="8419"/>
          <a:stretch/>
        </p:blipFill>
        <p:spPr>
          <a:xfrm>
            <a:off x="0" y="2415131"/>
            <a:ext cx="6664304" cy="4442869"/>
          </a:xfrm>
          <a:prstGeom prst="rect">
            <a:avLst/>
          </a:prstGeom>
        </p:spPr>
      </p:pic>
    </p:spTree>
    <p:extLst>
      <p:ext uri="{BB962C8B-B14F-4D97-AF65-F5344CB8AC3E}">
        <p14:creationId xmlns:p14="http://schemas.microsoft.com/office/powerpoint/2010/main" val="167633148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p:cSld name="Closing - Education">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5" name="Picture 4"/>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3101828" cy="2267794"/>
          </a:xfrm>
          <a:prstGeom prst="rect">
            <a:avLst/>
          </a:prstGeom>
        </p:spPr>
      </p:pic>
      <p:pic>
        <p:nvPicPr>
          <p:cNvPr id="6" name="Picture 5"/>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ext uri="{BB962C8B-B14F-4D97-AF65-F5344CB8AC3E}">
        <p14:creationId xmlns:p14="http://schemas.microsoft.com/office/powerpoint/2010/main" val="242990690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p:cSld name="Closing - Patient Care">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7" name="Picture 6"/>
          <p:cNvPicPr>
            <a:picLocks noChangeAspect="1"/>
          </p:cNvPicPr>
          <p:nvPr userDrawn="1"/>
        </p:nvPicPr>
        <p:blipFill rotWithShape="1">
          <a:blip r:embed="rId3" cstate="screen">
            <a:extLst>
              <a:ext uri="{28A0092B-C50C-407E-A947-70E740481C1C}">
                <a14:useLocalDpi xmlns:a14="http://schemas.microsoft.com/office/drawing/2010/main"/>
              </a:ext>
            </a:extLst>
          </a:blip>
          <a:srcRect b="-1"/>
          <a:stretch/>
        </p:blipFill>
        <p:spPr>
          <a:xfrm>
            <a:off x="0" y="0"/>
            <a:ext cx="3106167" cy="2267794"/>
          </a:xfrm>
          <a:prstGeom prst="rect">
            <a:avLst/>
          </a:prstGeom>
        </p:spPr>
      </p:pic>
      <p:pic>
        <p:nvPicPr>
          <p:cNvPr id="8" name="Picture 7"/>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ext uri="{BB962C8B-B14F-4D97-AF65-F5344CB8AC3E}">
        <p14:creationId xmlns:p14="http://schemas.microsoft.com/office/powerpoint/2010/main" val="219605487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01"/>
            <a:ext cx="7772400" cy="1362075"/>
          </a:xfrm>
        </p:spPr>
        <p:txBody>
          <a:bodyPr anchor="t"/>
          <a:lstStyle>
            <a:lvl1pPr algn="l">
              <a:defRPr sz="3556"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1778"/>
            </a:lvl1pPr>
            <a:lvl2pPr marL="406405" indent="0">
              <a:buNone/>
              <a:defRPr sz="1600"/>
            </a:lvl2pPr>
            <a:lvl3pPr marL="812810" indent="0">
              <a:buNone/>
              <a:defRPr sz="1422"/>
            </a:lvl3pPr>
            <a:lvl4pPr marL="1219215" indent="0">
              <a:buNone/>
              <a:defRPr sz="1244"/>
            </a:lvl4pPr>
            <a:lvl5pPr marL="1625620" indent="0">
              <a:buNone/>
              <a:defRPr sz="1244"/>
            </a:lvl5pPr>
            <a:lvl6pPr marL="2032025" indent="0">
              <a:buNone/>
              <a:defRPr sz="1244"/>
            </a:lvl6pPr>
            <a:lvl7pPr marL="2438430" indent="0">
              <a:buNone/>
              <a:defRPr sz="1244"/>
            </a:lvl7pPr>
            <a:lvl8pPr marL="2844836" indent="0">
              <a:buNone/>
              <a:defRPr sz="1244"/>
            </a:lvl8pPr>
            <a:lvl9pPr marL="3251241" indent="0">
              <a:buNone/>
              <a:defRPr sz="1244"/>
            </a:lvl9pPr>
          </a:lstStyle>
          <a:p>
            <a:pPr lvl="0"/>
            <a:r>
              <a:rPr lang="en-US"/>
              <a:t>Click to edit Master text styles</a:t>
            </a:r>
          </a:p>
        </p:txBody>
      </p:sp>
    </p:spTree>
    <p:extLst>
      <p:ext uri="{BB962C8B-B14F-4D97-AF65-F5344CB8AC3E}">
        <p14:creationId xmlns:p14="http://schemas.microsoft.com/office/powerpoint/2010/main" val="28258721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FFFFFF"/>
              </a:solidFill>
              <a:latin typeface="Garamond" charset="0"/>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83830129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over – Blue1">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3" cy="656093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
        <p:nvSpPr>
          <p:cNvPr id="10"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1/7/21</a:t>
            </a:fld>
            <a:endParaRPr lang="en-US" dirty="0">
              <a:solidFill>
                <a:srgbClr val="FFFFFF"/>
              </a:solidFill>
            </a:endParaRPr>
          </a:p>
        </p:txBody>
      </p:sp>
      <p:sp>
        <p:nvSpPr>
          <p:cNvPr id="12"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977759302"/>
      </p:ext>
    </p:extLst>
  </p:cSld>
  <p:clrMapOvr>
    <a:overrideClrMapping bg1="lt1" tx1="dk1" bg2="lt2" tx2="dk2" accent1="accent1" accent2="accent2" accent3="accent3" accent4="accent4" accent5="accent5" accent6="accent6" hlink="hlink" folHlink="folHlink"/>
  </p:clrMapOvr>
  <p:transition>
    <p:fade/>
  </p:transition>
  <p:hf hdr="0"/>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over – Teal1">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2" cy="6560932"/>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1/7/21</a:t>
            </a:fld>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4"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5"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86961157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over – Blue2">
    <p:bg>
      <p:bgRef idx="1001">
        <a:schemeClr val="bg1"/>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t="-1" b="-1"/>
          <a:stretch/>
        </p:blipFill>
        <p:spPr>
          <a:xfrm>
            <a:off x="315937" y="282638"/>
            <a:ext cx="8834029" cy="657536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1/7/21</a:t>
            </a:fld>
            <a:endParaRPr lang="en-US" dirty="0">
              <a:solidFill>
                <a:srgbClr val="FFFFFF"/>
              </a:solidFill>
            </a:endParaRPr>
          </a:p>
        </p:txBody>
      </p:sp>
      <p:sp>
        <p:nvSpPr>
          <p:cNvPr id="10"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6472683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over – Teal2">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3" y="297068"/>
            <a:ext cx="8828067" cy="6560934"/>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1/7/21</a:t>
            </a:fld>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6"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7"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94407847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over – Navy">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159026" y="5764696"/>
            <a:ext cx="8984974" cy="1093304"/>
          </a:xfrm>
          <a:prstGeom prst="rect">
            <a:avLst/>
          </a:prstGeom>
          <a:solidFill>
            <a:schemeClr val="bg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4" name="Title 15"/>
          <p:cNvSpPr>
            <a:spLocks noGrp="1"/>
          </p:cNvSpPr>
          <p:nvPr>
            <p:ph type="title" hasCustomPrompt="1"/>
          </p:nvPr>
        </p:nvSpPr>
        <p:spPr>
          <a:xfrm>
            <a:off x="299202" y="2504663"/>
            <a:ext cx="8407476" cy="1749284"/>
          </a:xfrm>
        </p:spPr>
        <p:txBody>
          <a:bodyPr anchor="b">
            <a:noAutofit/>
          </a:bodyPr>
          <a:lstStyle>
            <a:lvl1pPr>
              <a:defRPr sz="3600" baseline="0">
                <a:solidFill>
                  <a:schemeClr val="tx1"/>
                </a:solidFill>
                <a:latin typeface="+mj-lt"/>
              </a:defRPr>
            </a:lvl1pPr>
          </a:lstStyle>
          <a:p>
            <a:r>
              <a:rPr lang="en-US" dirty="0"/>
              <a:t>Title Here</a:t>
            </a:r>
          </a:p>
        </p:txBody>
      </p:sp>
      <p:sp>
        <p:nvSpPr>
          <p:cNvPr id="15" name="Date Placeholder 4"/>
          <p:cNvSpPr>
            <a:spLocks noGrp="1"/>
          </p:cNvSpPr>
          <p:nvPr>
            <p:ph type="dt" sz="half" idx="2"/>
          </p:nvPr>
        </p:nvSpPr>
        <p:spPr>
          <a:xfrm>
            <a:off x="319200" y="6155226"/>
            <a:ext cx="1925338" cy="238607"/>
          </a:xfrm>
          <a:prstGeom prst="rect">
            <a:avLst/>
          </a:prstGeom>
        </p:spPr>
        <p:txBody>
          <a:bodyPr vert="horz" wrap="square" lIns="91440" tIns="0" rIns="91440" bIns="0" rtlCol="0" anchor="b" anchorCtr="0">
            <a:noAutofit/>
          </a:bodyPr>
          <a:lstStyle>
            <a:lvl1pPr algn="l">
              <a:defRPr sz="1200" i="0">
                <a:solidFill>
                  <a:schemeClr val="tx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1/7/21</a:t>
            </a:fld>
            <a:endParaRPr lang="en-US" dirty="0">
              <a:solidFill>
                <a:srgbClr val="FFFFFF"/>
              </a:solidFill>
            </a:endParaRPr>
          </a:p>
        </p:txBody>
      </p:sp>
      <p:sp>
        <p:nvSpPr>
          <p:cNvPr id="17" name="Text Placeholder 3"/>
          <p:cNvSpPr>
            <a:spLocks noGrp="1"/>
          </p:cNvSpPr>
          <p:nvPr>
            <p:ph type="body" sz="quarter" idx="15" hasCustomPrompt="1"/>
          </p:nvPr>
        </p:nvSpPr>
        <p:spPr>
          <a:xfrm>
            <a:off x="302816" y="4246881"/>
            <a:ext cx="8416132" cy="677627"/>
          </a:xfrm>
          <a:prstGeom prst="rect">
            <a:avLst/>
          </a:prstGeom>
        </p:spPr>
        <p:txBody>
          <a:bodyPr>
            <a:noAutofit/>
          </a:bodyPr>
          <a:lstStyle>
            <a:lvl1pPr marL="0" indent="0" algn="l">
              <a:lnSpc>
                <a:spcPct val="100000"/>
              </a:lnSpc>
              <a:buNone/>
              <a:defRPr sz="1600" i="0">
                <a:solidFill>
                  <a:schemeClr val="tx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Text Placeholder 2"/>
          <p:cNvSpPr>
            <a:spLocks noGrp="1"/>
          </p:cNvSpPr>
          <p:nvPr>
            <p:ph type="body" sz="quarter" idx="10" hasCustomPrompt="1"/>
          </p:nvPr>
        </p:nvSpPr>
        <p:spPr>
          <a:xfrm>
            <a:off x="317596" y="5469677"/>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tx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Presenter’s Name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8220" y="477076"/>
            <a:ext cx="1297452" cy="843635"/>
          </a:xfrm>
          <a:prstGeom prst="rect">
            <a:avLst/>
          </a:prstGeom>
        </p:spPr>
      </p:pic>
    </p:spTree>
    <p:extLst>
      <p:ext uri="{BB962C8B-B14F-4D97-AF65-F5344CB8AC3E}">
        <p14:creationId xmlns:p14="http://schemas.microsoft.com/office/powerpoint/2010/main" val="168620080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Bulle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6" name="Title 15"/>
          <p:cNvSpPr>
            <a:spLocks noGrp="1"/>
          </p:cNvSpPr>
          <p:nvPr>
            <p:ph type="title" hasCustomPrompt="1"/>
          </p:nvPr>
        </p:nvSpPr>
        <p:spPr/>
        <p:txBody>
          <a:bodyPr anchor="b">
            <a:noAutofit/>
          </a:bodyPr>
          <a:lstStyle>
            <a:lvl1pPr>
              <a:defRPr sz="3600">
                <a:latin typeface="+mj-lt"/>
              </a:defRPr>
            </a:lvl1pPr>
          </a:lstStyle>
          <a:p>
            <a:r>
              <a:rPr lang="en-US" dirty="0"/>
              <a:t>Slide Title Here</a:t>
            </a:r>
          </a:p>
        </p:txBody>
      </p:sp>
      <p:sp>
        <p:nvSpPr>
          <p:cNvPr id="4"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lvl2pPr>
              <a:buClr>
                <a:schemeClr val="accent5"/>
              </a:buClr>
              <a:defRPr/>
            </a:lvl2pPr>
            <a:lvl4pPr>
              <a:buClr>
                <a:schemeClr val="accent5"/>
              </a:buCl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10357708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onten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122374025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Header Only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246267105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Blank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48924488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hart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5"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174460924"/>
      </p:ext>
    </p:extLst>
  </p:cSld>
  <p:clrMapOvr>
    <a:overrideClrMapping bg1="dk1" tx1="lt1" bg2="dk2" tx2="lt2" accent1="accent1" accent2="accent2" accent3="accent3" accent4="accent4" accent5="accent5" accent6="accent6" hlink="hlink" folHlink="folHlink"/>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3.xml"/><Relationship Id="rId18" Type="http://schemas.openxmlformats.org/officeDocument/2006/relationships/slideLayout" Target="../slideLayouts/slideLayout48.xml"/><Relationship Id="rId26" Type="http://schemas.openxmlformats.org/officeDocument/2006/relationships/slideLayout" Target="../slideLayouts/slideLayout56.xml"/><Relationship Id="rId3" Type="http://schemas.openxmlformats.org/officeDocument/2006/relationships/slideLayout" Target="../slideLayouts/slideLayout33.xml"/><Relationship Id="rId21" Type="http://schemas.openxmlformats.org/officeDocument/2006/relationships/slideLayout" Target="../slideLayouts/slideLayout51.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slideLayout" Target="../slideLayouts/slideLayout55.xml"/><Relationship Id="rId33" Type="http://schemas.openxmlformats.org/officeDocument/2006/relationships/theme" Target="../theme/theme2.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29" Type="http://schemas.openxmlformats.org/officeDocument/2006/relationships/slideLayout" Target="../slideLayouts/slideLayout59.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slideLayout" Target="../slideLayouts/slideLayout54.xml"/><Relationship Id="rId32" Type="http://schemas.openxmlformats.org/officeDocument/2006/relationships/slideLayout" Target="../slideLayouts/slideLayout62.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28" Type="http://schemas.openxmlformats.org/officeDocument/2006/relationships/slideLayout" Target="../slideLayouts/slideLayout58.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31" Type="http://schemas.openxmlformats.org/officeDocument/2006/relationships/slideLayout" Target="../slideLayouts/slideLayout61.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 Id="rId27" Type="http://schemas.openxmlformats.org/officeDocument/2006/relationships/slideLayout" Target="../slideLayouts/slideLayout57.xml"/><Relationship Id="rId30" Type="http://schemas.openxmlformats.org/officeDocument/2006/relationships/slideLayout" Target="../slideLayouts/slideLayout60.xml"/><Relationship Id="rId8"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slideLayout" Target="../slideLayouts/slideLayout80.xml"/><Relationship Id="rId26" Type="http://schemas.openxmlformats.org/officeDocument/2006/relationships/slideLayout" Target="../slideLayouts/slideLayout88.xml"/><Relationship Id="rId3" Type="http://schemas.openxmlformats.org/officeDocument/2006/relationships/slideLayout" Target="../slideLayouts/slideLayout65.xml"/><Relationship Id="rId21" Type="http://schemas.openxmlformats.org/officeDocument/2006/relationships/slideLayout" Target="../slideLayouts/slideLayout83.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5" Type="http://schemas.openxmlformats.org/officeDocument/2006/relationships/slideLayout" Target="../slideLayouts/slideLayout87.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20" Type="http://schemas.openxmlformats.org/officeDocument/2006/relationships/slideLayout" Target="../slideLayouts/slideLayout82.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24" Type="http://schemas.openxmlformats.org/officeDocument/2006/relationships/slideLayout" Target="../slideLayouts/slideLayout86.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23" Type="http://schemas.openxmlformats.org/officeDocument/2006/relationships/slideLayout" Target="../slideLayouts/slideLayout85.xml"/><Relationship Id="rId28" Type="http://schemas.openxmlformats.org/officeDocument/2006/relationships/theme" Target="../theme/theme3.xml"/><Relationship Id="rId10" Type="http://schemas.openxmlformats.org/officeDocument/2006/relationships/slideLayout" Target="../slideLayouts/slideLayout72.xml"/><Relationship Id="rId19" Type="http://schemas.openxmlformats.org/officeDocument/2006/relationships/slideLayout" Target="../slideLayouts/slideLayout81.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 Id="rId22" Type="http://schemas.openxmlformats.org/officeDocument/2006/relationships/slideLayout" Target="../slideLayouts/slideLayout84.xml"/><Relationship Id="rId27" Type="http://schemas.openxmlformats.org/officeDocument/2006/relationships/slideLayout" Target="../slideLayouts/slideLayout8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slideLayout" Target="../slideLayouts/slideLayout102.xml"/><Relationship Id="rId18" Type="http://schemas.openxmlformats.org/officeDocument/2006/relationships/slideLayout" Target="../slideLayouts/slideLayout107.xml"/><Relationship Id="rId26" Type="http://schemas.openxmlformats.org/officeDocument/2006/relationships/slideLayout" Target="../slideLayouts/slideLayout115.xml"/><Relationship Id="rId3" Type="http://schemas.openxmlformats.org/officeDocument/2006/relationships/slideLayout" Target="../slideLayouts/slideLayout92.xml"/><Relationship Id="rId21" Type="http://schemas.openxmlformats.org/officeDocument/2006/relationships/slideLayout" Target="../slideLayouts/slideLayout110.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17" Type="http://schemas.openxmlformats.org/officeDocument/2006/relationships/slideLayout" Target="../slideLayouts/slideLayout106.xml"/><Relationship Id="rId25" Type="http://schemas.openxmlformats.org/officeDocument/2006/relationships/slideLayout" Target="../slideLayouts/slideLayout114.xml"/><Relationship Id="rId2" Type="http://schemas.openxmlformats.org/officeDocument/2006/relationships/slideLayout" Target="../slideLayouts/slideLayout91.xml"/><Relationship Id="rId16" Type="http://schemas.openxmlformats.org/officeDocument/2006/relationships/slideLayout" Target="../slideLayouts/slideLayout105.xml"/><Relationship Id="rId20" Type="http://schemas.openxmlformats.org/officeDocument/2006/relationships/slideLayout" Target="../slideLayouts/slideLayout109.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24" Type="http://schemas.openxmlformats.org/officeDocument/2006/relationships/slideLayout" Target="../slideLayouts/slideLayout113.xml"/><Relationship Id="rId5" Type="http://schemas.openxmlformats.org/officeDocument/2006/relationships/slideLayout" Target="../slideLayouts/slideLayout94.xml"/><Relationship Id="rId15" Type="http://schemas.openxmlformats.org/officeDocument/2006/relationships/slideLayout" Target="../slideLayouts/slideLayout104.xml"/><Relationship Id="rId23" Type="http://schemas.openxmlformats.org/officeDocument/2006/relationships/slideLayout" Target="../slideLayouts/slideLayout112.xml"/><Relationship Id="rId28" Type="http://schemas.openxmlformats.org/officeDocument/2006/relationships/theme" Target="../theme/theme4.xml"/><Relationship Id="rId10" Type="http://schemas.openxmlformats.org/officeDocument/2006/relationships/slideLayout" Target="../slideLayouts/slideLayout99.xml"/><Relationship Id="rId19" Type="http://schemas.openxmlformats.org/officeDocument/2006/relationships/slideLayout" Target="../slideLayouts/slideLayout108.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slideLayout" Target="../slideLayouts/slideLayout103.xml"/><Relationship Id="rId22" Type="http://schemas.openxmlformats.org/officeDocument/2006/relationships/slideLayout" Target="../slideLayouts/slideLayout111.xml"/><Relationship Id="rId27" Type="http://schemas.openxmlformats.org/officeDocument/2006/relationships/slideLayout" Target="../slideLayouts/slideLayout11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3585" y="425002"/>
            <a:ext cx="8173580" cy="611449"/>
          </a:xfrm>
          <a:prstGeom prst="rect">
            <a:avLst/>
          </a:prstGeom>
        </p:spPr>
        <p:txBody>
          <a:bodyPr vert="horz" wrap="square" lIns="91440" tIns="45720" rIns="91440" bIns="45720" rtlCol="0" anchor="b" anchorCtr="0">
            <a:normAutofit/>
          </a:bodyPr>
          <a:lstStyle/>
          <a:p>
            <a:r>
              <a:rPr lang="en-US" dirty="0"/>
              <a:t>Slide Title Here</a:t>
            </a:r>
          </a:p>
        </p:txBody>
      </p:sp>
      <p:sp>
        <p:nvSpPr>
          <p:cNvPr id="12" name="Slide Number Placeholder 6"/>
          <p:cNvSpPr>
            <a:spLocks noGrp="1"/>
          </p:cNvSpPr>
          <p:nvPr>
            <p:ph type="sldNum" sz="quarter" idx="4"/>
          </p:nvPr>
        </p:nvSpPr>
        <p:spPr>
          <a:xfrm>
            <a:off x="272108" y="6453506"/>
            <a:ext cx="246061" cy="155233"/>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pPr defTabSz="914400"/>
            <a:fld id="{7BCC8D0D-EAEC-449D-9161-023DFF90F2E2}" type="slidenum">
              <a:rPr lang="en-US" smtClean="0">
                <a:solidFill>
                  <a:srgbClr val="052049"/>
                </a:solidFill>
              </a:rPr>
              <a:pPr defTabSz="914400"/>
              <a:t>‹#›</a:t>
            </a:fld>
            <a:endParaRPr lang="en-US" dirty="0">
              <a:solidFill>
                <a:srgbClr val="052049"/>
              </a:solidFill>
            </a:endParaRPr>
          </a:p>
        </p:txBody>
      </p:sp>
      <p:cxnSp>
        <p:nvCxnSpPr>
          <p:cNvPr id="36" name="Straight Connector 35"/>
          <p:cNvCxnSpPr/>
          <p:nvPr/>
        </p:nvCxnSpPr>
        <p:spPr>
          <a:xfrm>
            <a:off x="365125" y="6250080"/>
            <a:ext cx="8413750" cy="0"/>
          </a:xfrm>
          <a:prstGeom prst="line">
            <a:avLst/>
          </a:prstGeom>
          <a:noFill/>
          <a:ln w="3175" cap="flat">
            <a:solidFill>
              <a:srgbClr val="052049"/>
            </a:solidFill>
            <a:prstDash val="solid"/>
            <a:miter lim="800000"/>
            <a:headEnd/>
            <a:tailEnd/>
          </a:ln>
          <a:extLst>
            <a:ext uri="{909E8E84-426E-40dd-AFC4-6F175D3DCCD1}">
              <a14:hiddenFill xmlns="" xmlns:a14="http://schemas.microsoft.com/office/drawing/2010/main">
                <a:noFill/>
              </a14:hiddenFill>
            </a:ext>
          </a:extLst>
        </p:spPr>
      </p:cxnSp>
      <p:cxnSp>
        <p:nvCxnSpPr>
          <p:cNvPr id="9" name="Straight Connector 8"/>
          <p:cNvCxnSpPr/>
          <p:nvPr userDrawn="1"/>
        </p:nvCxnSpPr>
        <p:spPr>
          <a:xfrm>
            <a:off x="277813" y="6250080"/>
            <a:ext cx="8595360" cy="0"/>
          </a:xfrm>
          <a:prstGeom prst="line">
            <a:avLst/>
          </a:prstGeom>
          <a:noFill/>
          <a:ln w="3175" cap="flat">
            <a:solidFill>
              <a:schemeClr val="tx1"/>
            </a:solidFill>
            <a:prstDash val="solid"/>
            <a:miter lim="800000"/>
            <a:headEnd/>
            <a:tailEnd/>
          </a:ln>
          <a:extLst>
            <a:ext uri="{909E8E84-426E-40dd-AFC4-6F175D3DCCD1}">
              <a14:hiddenFill xmlns="" xmlns:a14="http://schemas.microsoft.com/office/drawing/2010/main">
                <a:noFill/>
              </a14:hiddenFill>
            </a:ext>
          </a:extLst>
        </p:spPr>
      </p:cxnSp>
      <p:sp>
        <p:nvSpPr>
          <p:cNvPr id="18" name="Text Placeholder 3"/>
          <p:cNvSpPr>
            <a:spLocks noGrp="1"/>
          </p:cNvSpPr>
          <p:nvPr>
            <p:ph type="body"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Freeform 77"/>
          <p:cNvSpPr>
            <a:spLocks/>
          </p:cNvSpPr>
          <p:nvPr userDrawn="1"/>
        </p:nvSpPr>
        <p:spPr bwMode="auto">
          <a:xfrm>
            <a:off x="8379861" y="6443869"/>
            <a:ext cx="481012" cy="231074"/>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400"/>
            <a:endParaRPr lang="en-US">
              <a:solidFill>
                <a:srgbClr val="052049"/>
              </a:solidFill>
              <a:latin typeface="Arial"/>
            </a:endParaRPr>
          </a:p>
        </p:txBody>
      </p:sp>
    </p:spTree>
    <p:extLst>
      <p:ext uri="{BB962C8B-B14F-4D97-AF65-F5344CB8AC3E}">
        <p14:creationId xmlns:p14="http://schemas.microsoft.com/office/powerpoint/2010/main" val="29268520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778" r:id="rId28"/>
    <p:sldLayoutId id="2147483779" r:id="rId29"/>
    <p:sldLayoutId id="2147483780" r:id="rId30"/>
  </p:sldLayoutIdLst>
  <p:transition>
    <p:fade/>
  </p:transition>
  <p:hf hdr="0" ftr="0" dt="0"/>
  <p:txStyles>
    <p:titleStyle>
      <a:lvl1pPr algn="l" defTabSz="914378" rtl="0" eaLnBrk="1" latinLnBrk="0" hangingPunct="1">
        <a:lnSpc>
          <a:spcPct val="85000"/>
        </a:lnSpc>
        <a:spcBef>
          <a:spcPct val="0"/>
        </a:spcBef>
        <a:buNone/>
        <a:defRPr lang="en-US" sz="2800" b="0" kern="1200" cap="none" spc="0" baseline="0" dirty="0" smtClean="0">
          <a:solidFill>
            <a:schemeClr val="tx1"/>
          </a:solidFill>
          <a:latin typeface="+mj-lt"/>
          <a:ea typeface="+mj-ea"/>
          <a:cs typeface="Arial" pitchFamily="34" charset="0"/>
        </a:defRPr>
      </a:lvl1pPr>
    </p:titleStyle>
    <p:body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3585" y="425002"/>
            <a:ext cx="8173580" cy="611449"/>
          </a:xfrm>
          <a:prstGeom prst="rect">
            <a:avLst/>
          </a:prstGeom>
        </p:spPr>
        <p:txBody>
          <a:bodyPr vert="horz" wrap="square" lIns="91440" tIns="45720" rIns="91440" bIns="45720" rtlCol="0" anchor="b" anchorCtr="0">
            <a:normAutofit/>
          </a:bodyPr>
          <a:lstStyle/>
          <a:p>
            <a:r>
              <a:rPr lang="en-US" dirty="0"/>
              <a:t>Slide Title Here</a:t>
            </a:r>
          </a:p>
        </p:txBody>
      </p:sp>
      <p:sp>
        <p:nvSpPr>
          <p:cNvPr id="11" name="Footer Placeholder 5"/>
          <p:cNvSpPr>
            <a:spLocks noGrp="1"/>
          </p:cNvSpPr>
          <p:nvPr>
            <p:ph type="ftr" sz="quarter" idx="3"/>
          </p:nvPr>
        </p:nvSpPr>
        <p:spPr>
          <a:xfrm>
            <a:off x="548153" y="6470130"/>
            <a:ext cx="4310907" cy="137980"/>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pPr defTabSz="914400"/>
            <a:endParaRPr lang="en-US" dirty="0">
              <a:solidFill>
                <a:srgbClr val="052049"/>
              </a:solidFill>
            </a:endParaRPr>
          </a:p>
        </p:txBody>
      </p:sp>
      <p:sp>
        <p:nvSpPr>
          <p:cNvPr id="12" name="Slide Number Placeholder 6"/>
          <p:cNvSpPr>
            <a:spLocks noGrp="1"/>
          </p:cNvSpPr>
          <p:nvPr>
            <p:ph type="sldNum" sz="quarter" idx="4"/>
          </p:nvPr>
        </p:nvSpPr>
        <p:spPr>
          <a:xfrm>
            <a:off x="272108" y="6453506"/>
            <a:ext cx="246061" cy="155233"/>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pPr defTabSz="914400"/>
            <a:fld id="{7BCC8D0D-EAEC-449D-9161-023DFF90F2E2}" type="slidenum">
              <a:rPr lang="en-US" smtClean="0">
                <a:solidFill>
                  <a:srgbClr val="052049"/>
                </a:solidFill>
              </a:rPr>
              <a:pPr defTabSz="914400"/>
              <a:t>‹#›</a:t>
            </a:fld>
            <a:endParaRPr lang="en-US" dirty="0">
              <a:solidFill>
                <a:srgbClr val="052049"/>
              </a:solidFill>
            </a:endParaRPr>
          </a:p>
        </p:txBody>
      </p:sp>
      <p:cxnSp>
        <p:nvCxnSpPr>
          <p:cNvPr id="36" name="Straight Connector 35"/>
          <p:cNvCxnSpPr/>
          <p:nvPr/>
        </p:nvCxnSpPr>
        <p:spPr>
          <a:xfrm>
            <a:off x="365125" y="6250080"/>
            <a:ext cx="8413750" cy="0"/>
          </a:xfrm>
          <a:prstGeom prst="line">
            <a:avLst/>
          </a:prstGeom>
          <a:noFill/>
          <a:ln w="3175" cap="flat">
            <a:solidFill>
              <a:srgbClr val="052049"/>
            </a:solidFill>
            <a:prstDash val="solid"/>
            <a:miter lim="800000"/>
            <a:headEnd/>
            <a:tailEnd/>
          </a:ln>
          <a:extLst>
            <a:ext uri="{909E8E84-426E-40dd-AFC4-6F175D3DCCD1}">
              <a14:hiddenFill xmlns="" xmlns:a14="http://schemas.microsoft.com/office/drawing/2010/main">
                <a:noFill/>
              </a14:hiddenFill>
            </a:ext>
          </a:extLst>
        </p:spPr>
      </p:cxnSp>
      <p:cxnSp>
        <p:nvCxnSpPr>
          <p:cNvPr id="9" name="Straight Connector 8"/>
          <p:cNvCxnSpPr/>
          <p:nvPr userDrawn="1"/>
        </p:nvCxnSpPr>
        <p:spPr>
          <a:xfrm>
            <a:off x="277813" y="6250080"/>
            <a:ext cx="8595360" cy="0"/>
          </a:xfrm>
          <a:prstGeom prst="line">
            <a:avLst/>
          </a:prstGeom>
          <a:noFill/>
          <a:ln w="3175" cap="flat">
            <a:solidFill>
              <a:schemeClr val="tx1"/>
            </a:solidFill>
            <a:prstDash val="solid"/>
            <a:miter lim="800000"/>
            <a:headEnd/>
            <a:tailEnd/>
          </a:ln>
          <a:extLst>
            <a:ext uri="{909E8E84-426E-40dd-AFC4-6F175D3DCCD1}">
              <a14:hiddenFill xmlns="" xmlns:a14="http://schemas.microsoft.com/office/drawing/2010/main">
                <a:noFill/>
              </a14:hiddenFill>
            </a:ext>
          </a:extLst>
        </p:spPr>
      </p:cxnSp>
      <p:sp>
        <p:nvSpPr>
          <p:cNvPr id="18" name="Text Placeholder 3"/>
          <p:cNvSpPr>
            <a:spLocks noGrp="1"/>
          </p:cNvSpPr>
          <p:nvPr>
            <p:ph type="body"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Freeform 77"/>
          <p:cNvSpPr>
            <a:spLocks/>
          </p:cNvSpPr>
          <p:nvPr userDrawn="1"/>
        </p:nvSpPr>
        <p:spPr bwMode="auto">
          <a:xfrm>
            <a:off x="8379861" y="6443869"/>
            <a:ext cx="481012" cy="231074"/>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400"/>
            <a:endParaRPr lang="en-US">
              <a:solidFill>
                <a:srgbClr val="052049"/>
              </a:solidFill>
              <a:latin typeface="Arial"/>
            </a:endParaRPr>
          </a:p>
        </p:txBody>
      </p:sp>
    </p:spTree>
    <p:extLst>
      <p:ext uri="{BB962C8B-B14F-4D97-AF65-F5344CB8AC3E}">
        <p14:creationId xmlns:p14="http://schemas.microsoft.com/office/powerpoint/2010/main" val="3559818916"/>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 id="2147483706" r:id="rId18"/>
    <p:sldLayoutId id="2147483707" r:id="rId19"/>
    <p:sldLayoutId id="2147483708" r:id="rId20"/>
    <p:sldLayoutId id="2147483709" r:id="rId21"/>
    <p:sldLayoutId id="2147483710" r:id="rId22"/>
    <p:sldLayoutId id="2147483711" r:id="rId23"/>
    <p:sldLayoutId id="2147483712" r:id="rId24"/>
    <p:sldLayoutId id="2147483713" r:id="rId25"/>
    <p:sldLayoutId id="2147483714" r:id="rId26"/>
    <p:sldLayoutId id="2147483716" r:id="rId27"/>
    <p:sldLayoutId id="2147483717" r:id="rId28"/>
    <p:sldLayoutId id="2147483718" r:id="rId29"/>
    <p:sldLayoutId id="2147483719" r:id="rId30"/>
    <p:sldLayoutId id="2147483720" r:id="rId31"/>
    <p:sldLayoutId id="2147483781" r:id="rId32"/>
  </p:sldLayoutIdLst>
  <p:transition>
    <p:fade/>
  </p:transition>
  <p:hf hdr="0" ftr="0" dt="0"/>
  <p:txStyles>
    <p:titleStyle>
      <a:lvl1pPr algn="l" defTabSz="914378" rtl="0" eaLnBrk="1" latinLnBrk="0" hangingPunct="1">
        <a:lnSpc>
          <a:spcPct val="85000"/>
        </a:lnSpc>
        <a:spcBef>
          <a:spcPct val="0"/>
        </a:spcBef>
        <a:buNone/>
        <a:defRPr lang="en-US" sz="2800" b="0" kern="1200" cap="none" spc="0" baseline="0" dirty="0" smtClean="0">
          <a:solidFill>
            <a:schemeClr val="tx1"/>
          </a:solidFill>
          <a:latin typeface="+mj-lt"/>
          <a:ea typeface="+mj-ea"/>
          <a:cs typeface="Arial" pitchFamily="34" charset="0"/>
        </a:defRPr>
      </a:lvl1pPr>
    </p:titleStyle>
    <p:body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3585" y="425002"/>
            <a:ext cx="8173580" cy="611449"/>
          </a:xfrm>
          <a:prstGeom prst="rect">
            <a:avLst/>
          </a:prstGeom>
        </p:spPr>
        <p:txBody>
          <a:bodyPr vert="horz" wrap="square" lIns="91440" tIns="45720" rIns="91440" bIns="45720" rtlCol="0" anchor="b" anchorCtr="0">
            <a:normAutofit/>
          </a:bodyPr>
          <a:lstStyle/>
          <a:p>
            <a:r>
              <a:rPr lang="en-US" dirty="0"/>
              <a:t>Slide Title Here</a:t>
            </a:r>
          </a:p>
        </p:txBody>
      </p:sp>
      <p:sp>
        <p:nvSpPr>
          <p:cNvPr id="11" name="Footer Placeholder 5"/>
          <p:cNvSpPr>
            <a:spLocks noGrp="1"/>
          </p:cNvSpPr>
          <p:nvPr>
            <p:ph type="ftr" sz="quarter" idx="3"/>
          </p:nvPr>
        </p:nvSpPr>
        <p:spPr>
          <a:xfrm>
            <a:off x="548153" y="6470130"/>
            <a:ext cx="4310907" cy="137980"/>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pPr eaLnBrk="1" fontAlgn="auto" hangingPunct="1">
              <a:spcBef>
                <a:spcPts val="0"/>
              </a:spcBef>
              <a:spcAft>
                <a:spcPts val="0"/>
              </a:spcAft>
            </a:pPr>
            <a:r>
              <a:rPr lang="en-US">
                <a:solidFill>
                  <a:srgbClr val="052049"/>
                </a:solidFill>
              </a:rPr>
              <a:t>UCSF | Health</a:t>
            </a:r>
            <a:endParaRPr lang="en-US" dirty="0">
              <a:solidFill>
                <a:srgbClr val="052049"/>
              </a:solidFill>
            </a:endParaRPr>
          </a:p>
        </p:txBody>
      </p:sp>
      <p:sp>
        <p:nvSpPr>
          <p:cNvPr id="12" name="Slide Number Placeholder 6"/>
          <p:cNvSpPr>
            <a:spLocks noGrp="1"/>
          </p:cNvSpPr>
          <p:nvPr>
            <p:ph type="sldNum" sz="quarter" idx="4"/>
          </p:nvPr>
        </p:nvSpPr>
        <p:spPr>
          <a:xfrm>
            <a:off x="272108" y="6453506"/>
            <a:ext cx="246061" cy="155233"/>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pPr eaLnBrk="1" fontAlgn="auto" hangingPunct="1">
              <a:spcBef>
                <a:spcPts val="0"/>
              </a:spcBef>
              <a:spcAft>
                <a:spcPts val="0"/>
              </a:spcAft>
            </a:pPr>
            <a:fld id="{7BCC8D0D-EAEC-449D-9161-023DFF90F2E2}" type="slidenum">
              <a:rPr lang="en-US" smtClean="0">
                <a:solidFill>
                  <a:srgbClr val="052049"/>
                </a:solidFill>
              </a:rPr>
              <a:pPr eaLnBrk="1" fontAlgn="auto" hangingPunct="1">
                <a:spcBef>
                  <a:spcPts val="0"/>
                </a:spcBef>
                <a:spcAft>
                  <a:spcPts val="0"/>
                </a:spcAft>
              </a:pPr>
              <a:t>‹#›</a:t>
            </a:fld>
            <a:endParaRPr lang="en-US" dirty="0">
              <a:solidFill>
                <a:srgbClr val="052049"/>
              </a:solidFill>
            </a:endParaRPr>
          </a:p>
        </p:txBody>
      </p:sp>
      <p:cxnSp>
        <p:nvCxnSpPr>
          <p:cNvPr id="36" name="Straight Connector 35"/>
          <p:cNvCxnSpPr/>
          <p:nvPr/>
        </p:nvCxnSpPr>
        <p:spPr>
          <a:xfrm>
            <a:off x="365125" y="6250080"/>
            <a:ext cx="8413750" cy="0"/>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a:noFill/>
              </a14:hiddenFill>
            </a:ext>
          </a:extLst>
        </p:spPr>
      </p:cxnSp>
      <p:cxnSp>
        <p:nvCxnSpPr>
          <p:cNvPr id="9" name="Straight Connector 8"/>
          <p:cNvCxnSpPr/>
          <p:nvPr userDrawn="1"/>
        </p:nvCxnSpPr>
        <p:spPr>
          <a:xfrm>
            <a:off x="277813" y="6250080"/>
            <a:ext cx="859536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18" name="Text Placeholder 3"/>
          <p:cNvSpPr>
            <a:spLocks noGrp="1"/>
          </p:cNvSpPr>
          <p:nvPr>
            <p:ph type="body"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Freeform 77"/>
          <p:cNvSpPr>
            <a:spLocks/>
          </p:cNvSpPr>
          <p:nvPr userDrawn="1"/>
        </p:nvSpPr>
        <p:spPr bwMode="auto">
          <a:xfrm>
            <a:off x="8379861" y="6443869"/>
            <a:ext cx="481012" cy="231074"/>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a:solidFill>
                <a:srgbClr val="052049"/>
              </a:solidFill>
              <a:latin typeface="Arial"/>
            </a:endParaRPr>
          </a:p>
        </p:txBody>
      </p:sp>
    </p:spTree>
    <p:extLst>
      <p:ext uri="{BB962C8B-B14F-4D97-AF65-F5344CB8AC3E}">
        <p14:creationId xmlns:p14="http://schemas.microsoft.com/office/powerpoint/2010/main" val="3001862485"/>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 id="2147483736" r:id="rId15"/>
    <p:sldLayoutId id="2147483737" r:id="rId16"/>
    <p:sldLayoutId id="2147483738" r:id="rId17"/>
    <p:sldLayoutId id="2147483739" r:id="rId18"/>
    <p:sldLayoutId id="2147483740" r:id="rId19"/>
    <p:sldLayoutId id="2147483741" r:id="rId20"/>
    <p:sldLayoutId id="2147483742" r:id="rId21"/>
    <p:sldLayoutId id="2147483743" r:id="rId22"/>
    <p:sldLayoutId id="2147483744" r:id="rId23"/>
    <p:sldLayoutId id="2147483745" r:id="rId24"/>
    <p:sldLayoutId id="2147483746" r:id="rId25"/>
    <p:sldLayoutId id="2147483747" r:id="rId26"/>
    <p:sldLayoutId id="2147483748" r:id="rId27"/>
  </p:sldLayoutIdLst>
  <p:transition>
    <p:fade/>
  </p:transition>
  <p:hf hdr="0"/>
  <p:txStyles>
    <p:titleStyle>
      <a:lvl1pPr algn="l" defTabSz="914378" rtl="0" eaLnBrk="1" latinLnBrk="0" hangingPunct="1">
        <a:lnSpc>
          <a:spcPct val="85000"/>
        </a:lnSpc>
        <a:spcBef>
          <a:spcPct val="0"/>
        </a:spcBef>
        <a:buNone/>
        <a:defRPr lang="en-US" sz="2800" b="0" kern="1200" cap="none" spc="0" baseline="0" dirty="0" smtClean="0">
          <a:solidFill>
            <a:schemeClr val="tx1"/>
          </a:solidFill>
          <a:latin typeface="+mj-lt"/>
          <a:ea typeface="+mj-ea"/>
          <a:cs typeface="Arial" pitchFamily="34" charset="0"/>
        </a:defRPr>
      </a:lvl1pPr>
    </p:titleStyle>
    <p:body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3585" y="425002"/>
            <a:ext cx="8173580" cy="611449"/>
          </a:xfrm>
          <a:prstGeom prst="rect">
            <a:avLst/>
          </a:prstGeom>
        </p:spPr>
        <p:txBody>
          <a:bodyPr vert="horz" wrap="square" lIns="91440" tIns="45720" rIns="91440" bIns="45720" rtlCol="0" anchor="b" anchorCtr="0">
            <a:normAutofit/>
          </a:bodyPr>
          <a:lstStyle/>
          <a:p>
            <a:r>
              <a:rPr lang="en-US" dirty="0"/>
              <a:t>Slide Title Here</a:t>
            </a:r>
          </a:p>
        </p:txBody>
      </p:sp>
      <p:sp>
        <p:nvSpPr>
          <p:cNvPr id="12" name="Slide Number Placeholder 6"/>
          <p:cNvSpPr>
            <a:spLocks noGrp="1"/>
          </p:cNvSpPr>
          <p:nvPr>
            <p:ph type="sldNum" sz="quarter" idx="4"/>
          </p:nvPr>
        </p:nvSpPr>
        <p:spPr>
          <a:xfrm>
            <a:off x="330554" y="6481789"/>
            <a:ext cx="246061" cy="155233"/>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pPr eaLnBrk="1" fontAlgn="auto" hangingPunct="1">
              <a:spcBef>
                <a:spcPts val="0"/>
              </a:spcBef>
              <a:spcAft>
                <a:spcPts val="0"/>
              </a:spcAft>
            </a:pPr>
            <a:fld id="{7BCC8D0D-EAEC-449D-9161-023DFF90F2E2}" type="slidenum">
              <a:rPr lang="en-US" smtClean="0">
                <a:solidFill>
                  <a:srgbClr val="052049"/>
                </a:solidFill>
              </a:rPr>
              <a:pPr eaLnBrk="1" fontAlgn="auto" hangingPunct="1">
                <a:spcBef>
                  <a:spcPts val="0"/>
                </a:spcBef>
                <a:spcAft>
                  <a:spcPts val="0"/>
                </a:spcAft>
              </a:pPr>
              <a:t>‹#›</a:t>
            </a:fld>
            <a:endParaRPr lang="en-US" dirty="0">
              <a:solidFill>
                <a:srgbClr val="052049"/>
              </a:solidFill>
            </a:endParaRPr>
          </a:p>
        </p:txBody>
      </p:sp>
      <p:cxnSp>
        <p:nvCxnSpPr>
          <p:cNvPr id="36" name="Straight Connector 35"/>
          <p:cNvCxnSpPr/>
          <p:nvPr/>
        </p:nvCxnSpPr>
        <p:spPr>
          <a:xfrm>
            <a:off x="365125" y="6250080"/>
            <a:ext cx="8413750" cy="0"/>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a:noFill/>
              </a14:hiddenFill>
            </a:ext>
          </a:extLst>
        </p:spPr>
      </p:cxnSp>
      <p:cxnSp>
        <p:nvCxnSpPr>
          <p:cNvPr id="9" name="Straight Connector 8"/>
          <p:cNvCxnSpPr/>
          <p:nvPr userDrawn="1"/>
        </p:nvCxnSpPr>
        <p:spPr>
          <a:xfrm>
            <a:off x="277813" y="6250080"/>
            <a:ext cx="859536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18" name="Text Placeholder 3"/>
          <p:cNvSpPr>
            <a:spLocks noGrp="1"/>
          </p:cNvSpPr>
          <p:nvPr>
            <p:ph type="body"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Freeform 77"/>
          <p:cNvSpPr>
            <a:spLocks/>
          </p:cNvSpPr>
          <p:nvPr userDrawn="1"/>
        </p:nvSpPr>
        <p:spPr bwMode="auto">
          <a:xfrm>
            <a:off x="8379861" y="6443869"/>
            <a:ext cx="481012" cy="231074"/>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a:solidFill>
                <a:srgbClr val="052049"/>
              </a:solidFill>
              <a:latin typeface="Arial"/>
            </a:endParaRPr>
          </a:p>
        </p:txBody>
      </p:sp>
    </p:spTree>
    <p:extLst>
      <p:ext uri="{BB962C8B-B14F-4D97-AF65-F5344CB8AC3E}">
        <p14:creationId xmlns:p14="http://schemas.microsoft.com/office/powerpoint/2010/main" val="3191536008"/>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 id="2147483764" r:id="rId15"/>
    <p:sldLayoutId id="2147483765" r:id="rId16"/>
    <p:sldLayoutId id="2147483766" r:id="rId17"/>
    <p:sldLayoutId id="2147483767" r:id="rId18"/>
    <p:sldLayoutId id="2147483768" r:id="rId19"/>
    <p:sldLayoutId id="2147483769" r:id="rId20"/>
    <p:sldLayoutId id="2147483770" r:id="rId21"/>
    <p:sldLayoutId id="2147483771" r:id="rId22"/>
    <p:sldLayoutId id="2147483772" r:id="rId23"/>
    <p:sldLayoutId id="2147483773" r:id="rId24"/>
    <p:sldLayoutId id="2147483774" r:id="rId25"/>
    <p:sldLayoutId id="2147483775" r:id="rId26"/>
    <p:sldLayoutId id="2147483777" r:id="rId27"/>
  </p:sldLayoutIdLst>
  <p:transition>
    <p:fade/>
  </p:transition>
  <p:hf hdr="0"/>
  <p:txStyles>
    <p:titleStyle>
      <a:lvl1pPr algn="l" defTabSz="914378" rtl="0" eaLnBrk="1" latinLnBrk="0" hangingPunct="1">
        <a:lnSpc>
          <a:spcPct val="85000"/>
        </a:lnSpc>
        <a:spcBef>
          <a:spcPct val="0"/>
        </a:spcBef>
        <a:buNone/>
        <a:defRPr lang="en-US" sz="2800" b="0" kern="1200" cap="none" spc="0" baseline="0" dirty="0" smtClean="0">
          <a:solidFill>
            <a:schemeClr val="tx1"/>
          </a:solidFill>
          <a:latin typeface="+mj-lt"/>
          <a:ea typeface="+mj-ea"/>
          <a:cs typeface="Arial" pitchFamily="34" charset="0"/>
        </a:defRPr>
      </a:lvl1pPr>
    </p:titleStyle>
    <p:body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xml"/><Relationship Id="rId1" Type="http://schemas.openxmlformats.org/officeDocument/2006/relationships/slideLayout" Target="../slideLayouts/slideLayout66.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6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19.tiff"/></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8.xml"/><Relationship Id="rId4" Type="http://schemas.openxmlformats.org/officeDocument/2006/relationships/image" Target="../media/image19.tiff"/></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8.png"/><Relationship Id="rId18" Type="http://schemas.openxmlformats.org/officeDocument/2006/relationships/image" Target="../media/image33.png"/><Relationship Id="rId3" Type="http://schemas.openxmlformats.org/officeDocument/2006/relationships/notesSlide" Target="../notesSlides/notesSlide20.xml"/><Relationship Id="rId21" Type="http://schemas.openxmlformats.org/officeDocument/2006/relationships/image" Target="../media/image36.png"/><Relationship Id="rId7" Type="http://schemas.openxmlformats.org/officeDocument/2006/relationships/image" Target="../media/image23.png"/><Relationship Id="rId12" Type="http://schemas.openxmlformats.org/officeDocument/2006/relationships/image" Target="../media/image27.png"/><Relationship Id="rId17" Type="http://schemas.openxmlformats.org/officeDocument/2006/relationships/image" Target="../media/image32.png"/><Relationship Id="rId2" Type="http://schemas.openxmlformats.org/officeDocument/2006/relationships/slideLayout" Target="../slideLayouts/slideLayout29.xml"/><Relationship Id="rId16" Type="http://schemas.openxmlformats.org/officeDocument/2006/relationships/image" Target="../media/image31.png"/><Relationship Id="rId20" Type="http://schemas.openxmlformats.org/officeDocument/2006/relationships/image" Target="../media/image35.png"/><Relationship Id="rId1" Type="http://schemas.openxmlformats.org/officeDocument/2006/relationships/tags" Target="../tags/tag3.xml"/><Relationship Id="rId6" Type="http://schemas.openxmlformats.org/officeDocument/2006/relationships/image" Target="../media/image22.png"/><Relationship Id="rId11" Type="http://schemas.openxmlformats.org/officeDocument/2006/relationships/image" Target="../media/image26.png"/><Relationship Id="rId24" Type="http://schemas.microsoft.com/office/2011/relationships/inkAction" Target="../ink/inkAction1.xml"/><Relationship Id="rId5" Type="http://schemas.openxmlformats.org/officeDocument/2006/relationships/image" Target="../media/image21.png"/><Relationship Id="rId15" Type="http://schemas.openxmlformats.org/officeDocument/2006/relationships/image" Target="../media/image30.png"/><Relationship Id="rId23" Type="http://schemas.openxmlformats.org/officeDocument/2006/relationships/image" Target="../media/image38.png"/><Relationship Id="rId10" Type="http://schemas.openxmlformats.org/officeDocument/2006/relationships/image" Target="../media/image18.png"/><Relationship Id="rId19" Type="http://schemas.openxmlformats.org/officeDocument/2006/relationships/image" Target="../media/image34.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29.png"/><Relationship Id="rId22" Type="http://schemas.openxmlformats.org/officeDocument/2006/relationships/image" Target="../media/image37.png"/><Relationship Id="rId30" Type="http://schemas.openxmlformats.org/officeDocument/2006/relationships/image" Target="NULL"/></Relationships>
</file>

<file path=ppt/slides/_rels/slide21.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8.png"/><Relationship Id="rId18" Type="http://schemas.openxmlformats.org/officeDocument/2006/relationships/image" Target="../media/image33.png"/><Relationship Id="rId3" Type="http://schemas.openxmlformats.org/officeDocument/2006/relationships/image" Target="../media/image39.png"/><Relationship Id="rId21" Type="http://schemas.openxmlformats.org/officeDocument/2006/relationships/image" Target="../media/image36.png"/><Relationship Id="rId7" Type="http://schemas.openxmlformats.org/officeDocument/2006/relationships/image" Target="../media/image23.png"/><Relationship Id="rId12" Type="http://schemas.openxmlformats.org/officeDocument/2006/relationships/image" Target="../media/image27.png"/><Relationship Id="rId17" Type="http://schemas.openxmlformats.org/officeDocument/2006/relationships/image" Target="../media/image32.png"/><Relationship Id="rId2" Type="http://schemas.openxmlformats.org/officeDocument/2006/relationships/notesSlide" Target="../notesSlides/notesSlide21.xml"/><Relationship Id="rId16" Type="http://schemas.openxmlformats.org/officeDocument/2006/relationships/image" Target="../media/image31.png"/><Relationship Id="rId20" Type="http://schemas.openxmlformats.org/officeDocument/2006/relationships/image" Target="../media/image35.png"/><Relationship Id="rId1" Type="http://schemas.openxmlformats.org/officeDocument/2006/relationships/slideLayout" Target="../slideLayouts/slideLayout28.xml"/><Relationship Id="rId6" Type="http://schemas.openxmlformats.org/officeDocument/2006/relationships/image" Target="../media/image22.png"/><Relationship Id="rId11" Type="http://schemas.openxmlformats.org/officeDocument/2006/relationships/image" Target="../media/image26.png"/><Relationship Id="rId5" Type="http://schemas.openxmlformats.org/officeDocument/2006/relationships/image" Target="../media/image21.png"/><Relationship Id="rId15" Type="http://schemas.openxmlformats.org/officeDocument/2006/relationships/image" Target="../media/image30.png"/><Relationship Id="rId23" Type="http://schemas.openxmlformats.org/officeDocument/2006/relationships/image" Target="../media/image38.png"/><Relationship Id="rId10" Type="http://schemas.openxmlformats.org/officeDocument/2006/relationships/image" Target="../media/image18.png"/><Relationship Id="rId19" Type="http://schemas.openxmlformats.org/officeDocument/2006/relationships/image" Target="../media/image34.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29.png"/><Relationship Id="rId22" Type="http://schemas.openxmlformats.org/officeDocument/2006/relationships/image" Target="../media/image37.png"/></Relationships>
</file>

<file path=ppt/slides/_rels/slide22.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8.png"/><Relationship Id="rId18" Type="http://schemas.openxmlformats.org/officeDocument/2006/relationships/image" Target="../media/image33.png"/><Relationship Id="rId3" Type="http://schemas.openxmlformats.org/officeDocument/2006/relationships/image" Target="../media/image39.png"/><Relationship Id="rId21" Type="http://schemas.openxmlformats.org/officeDocument/2006/relationships/image" Target="../media/image36.png"/><Relationship Id="rId7" Type="http://schemas.openxmlformats.org/officeDocument/2006/relationships/image" Target="../media/image23.png"/><Relationship Id="rId12" Type="http://schemas.openxmlformats.org/officeDocument/2006/relationships/image" Target="../media/image27.png"/><Relationship Id="rId17" Type="http://schemas.openxmlformats.org/officeDocument/2006/relationships/image" Target="../media/image32.png"/><Relationship Id="rId2" Type="http://schemas.openxmlformats.org/officeDocument/2006/relationships/notesSlide" Target="../notesSlides/notesSlide22.xml"/><Relationship Id="rId16" Type="http://schemas.openxmlformats.org/officeDocument/2006/relationships/image" Target="../media/image31.png"/><Relationship Id="rId20" Type="http://schemas.openxmlformats.org/officeDocument/2006/relationships/image" Target="../media/image35.png"/><Relationship Id="rId1" Type="http://schemas.openxmlformats.org/officeDocument/2006/relationships/slideLayout" Target="../slideLayouts/slideLayout28.xml"/><Relationship Id="rId6" Type="http://schemas.openxmlformats.org/officeDocument/2006/relationships/image" Target="../media/image22.png"/><Relationship Id="rId11" Type="http://schemas.openxmlformats.org/officeDocument/2006/relationships/image" Target="../media/image26.png"/><Relationship Id="rId5" Type="http://schemas.openxmlformats.org/officeDocument/2006/relationships/image" Target="../media/image21.png"/><Relationship Id="rId15" Type="http://schemas.openxmlformats.org/officeDocument/2006/relationships/image" Target="../media/image30.png"/><Relationship Id="rId23" Type="http://schemas.openxmlformats.org/officeDocument/2006/relationships/image" Target="../media/image38.png"/><Relationship Id="rId10" Type="http://schemas.openxmlformats.org/officeDocument/2006/relationships/image" Target="../media/image18.png"/><Relationship Id="rId19" Type="http://schemas.openxmlformats.org/officeDocument/2006/relationships/image" Target="../media/image34.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29.png"/><Relationship Id="rId22" Type="http://schemas.openxmlformats.org/officeDocument/2006/relationships/image" Target="../media/image37.png"/></Relationships>
</file>

<file path=ppt/slides/_rels/slide23.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8.png"/><Relationship Id="rId18" Type="http://schemas.openxmlformats.org/officeDocument/2006/relationships/image" Target="../media/image33.png"/><Relationship Id="rId3" Type="http://schemas.openxmlformats.org/officeDocument/2006/relationships/image" Target="../media/image39.png"/><Relationship Id="rId21" Type="http://schemas.openxmlformats.org/officeDocument/2006/relationships/image" Target="../media/image36.png"/><Relationship Id="rId7" Type="http://schemas.openxmlformats.org/officeDocument/2006/relationships/image" Target="../media/image23.png"/><Relationship Id="rId12" Type="http://schemas.openxmlformats.org/officeDocument/2006/relationships/image" Target="../media/image27.png"/><Relationship Id="rId17" Type="http://schemas.openxmlformats.org/officeDocument/2006/relationships/image" Target="../media/image32.png"/><Relationship Id="rId2" Type="http://schemas.openxmlformats.org/officeDocument/2006/relationships/notesSlide" Target="../notesSlides/notesSlide23.xml"/><Relationship Id="rId16" Type="http://schemas.openxmlformats.org/officeDocument/2006/relationships/image" Target="../media/image31.png"/><Relationship Id="rId20" Type="http://schemas.openxmlformats.org/officeDocument/2006/relationships/image" Target="../media/image35.png"/><Relationship Id="rId1" Type="http://schemas.openxmlformats.org/officeDocument/2006/relationships/slideLayout" Target="../slideLayouts/slideLayout28.xml"/><Relationship Id="rId6" Type="http://schemas.openxmlformats.org/officeDocument/2006/relationships/image" Target="../media/image22.png"/><Relationship Id="rId11" Type="http://schemas.openxmlformats.org/officeDocument/2006/relationships/image" Target="../media/image26.png"/><Relationship Id="rId5" Type="http://schemas.openxmlformats.org/officeDocument/2006/relationships/image" Target="../media/image21.png"/><Relationship Id="rId15" Type="http://schemas.openxmlformats.org/officeDocument/2006/relationships/image" Target="../media/image30.png"/><Relationship Id="rId23" Type="http://schemas.openxmlformats.org/officeDocument/2006/relationships/image" Target="../media/image38.png"/><Relationship Id="rId10" Type="http://schemas.openxmlformats.org/officeDocument/2006/relationships/image" Target="../media/image18.png"/><Relationship Id="rId19" Type="http://schemas.openxmlformats.org/officeDocument/2006/relationships/image" Target="../media/image34.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29.png"/><Relationship Id="rId22" Type="http://schemas.openxmlformats.org/officeDocument/2006/relationships/image" Target="../media/image37.png"/></Relationships>
</file>

<file path=ppt/slides/_rels/slide2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8.png"/><Relationship Id="rId18" Type="http://schemas.openxmlformats.org/officeDocument/2006/relationships/image" Target="../media/image33.png"/><Relationship Id="rId3" Type="http://schemas.openxmlformats.org/officeDocument/2006/relationships/image" Target="../media/image39.png"/><Relationship Id="rId21" Type="http://schemas.openxmlformats.org/officeDocument/2006/relationships/image" Target="../media/image36.png"/><Relationship Id="rId7" Type="http://schemas.openxmlformats.org/officeDocument/2006/relationships/image" Target="../media/image23.png"/><Relationship Id="rId12" Type="http://schemas.openxmlformats.org/officeDocument/2006/relationships/image" Target="../media/image27.png"/><Relationship Id="rId17" Type="http://schemas.openxmlformats.org/officeDocument/2006/relationships/image" Target="../media/image32.png"/><Relationship Id="rId2" Type="http://schemas.openxmlformats.org/officeDocument/2006/relationships/notesSlide" Target="../notesSlides/notesSlide24.xml"/><Relationship Id="rId16" Type="http://schemas.openxmlformats.org/officeDocument/2006/relationships/image" Target="../media/image31.png"/><Relationship Id="rId20" Type="http://schemas.openxmlformats.org/officeDocument/2006/relationships/image" Target="../media/image35.png"/><Relationship Id="rId1" Type="http://schemas.openxmlformats.org/officeDocument/2006/relationships/slideLayout" Target="../slideLayouts/slideLayout28.xml"/><Relationship Id="rId6" Type="http://schemas.openxmlformats.org/officeDocument/2006/relationships/image" Target="../media/image22.png"/><Relationship Id="rId11" Type="http://schemas.openxmlformats.org/officeDocument/2006/relationships/image" Target="../media/image26.png"/><Relationship Id="rId5" Type="http://schemas.openxmlformats.org/officeDocument/2006/relationships/image" Target="../media/image21.png"/><Relationship Id="rId15" Type="http://schemas.openxmlformats.org/officeDocument/2006/relationships/image" Target="../media/image30.png"/><Relationship Id="rId23" Type="http://schemas.openxmlformats.org/officeDocument/2006/relationships/image" Target="../media/image38.png"/><Relationship Id="rId10" Type="http://schemas.openxmlformats.org/officeDocument/2006/relationships/image" Target="../media/image18.png"/><Relationship Id="rId19" Type="http://schemas.openxmlformats.org/officeDocument/2006/relationships/image" Target="../media/image34.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29.png"/><Relationship Id="rId22" Type="http://schemas.openxmlformats.org/officeDocument/2006/relationships/image" Target="../media/image37.png"/></Relationships>
</file>

<file path=ppt/slides/_rels/slide25.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7.png"/><Relationship Id="rId18" Type="http://schemas.openxmlformats.org/officeDocument/2006/relationships/image" Target="../media/image32.png"/><Relationship Id="rId3" Type="http://schemas.openxmlformats.org/officeDocument/2006/relationships/image" Target="../media/image39.png"/><Relationship Id="rId21" Type="http://schemas.openxmlformats.org/officeDocument/2006/relationships/image" Target="../media/image35.png"/><Relationship Id="rId7" Type="http://schemas.openxmlformats.org/officeDocument/2006/relationships/image" Target="../media/image22.png"/><Relationship Id="rId12" Type="http://schemas.openxmlformats.org/officeDocument/2006/relationships/image" Target="../media/image26.png"/><Relationship Id="rId17" Type="http://schemas.openxmlformats.org/officeDocument/2006/relationships/image" Target="../media/image31.png"/><Relationship Id="rId2" Type="http://schemas.openxmlformats.org/officeDocument/2006/relationships/notesSlide" Target="../notesSlides/notesSlide25.xml"/><Relationship Id="rId16" Type="http://schemas.openxmlformats.org/officeDocument/2006/relationships/image" Target="../media/image30.png"/><Relationship Id="rId20" Type="http://schemas.openxmlformats.org/officeDocument/2006/relationships/image" Target="../media/image34.png"/><Relationship Id="rId1" Type="http://schemas.openxmlformats.org/officeDocument/2006/relationships/slideLayout" Target="../slideLayouts/slideLayout28.xml"/><Relationship Id="rId6" Type="http://schemas.openxmlformats.org/officeDocument/2006/relationships/image" Target="../media/image21.png"/><Relationship Id="rId11" Type="http://schemas.openxmlformats.org/officeDocument/2006/relationships/image" Target="../media/image18.png"/><Relationship Id="rId24" Type="http://schemas.openxmlformats.org/officeDocument/2006/relationships/image" Target="../media/image38.png"/><Relationship Id="rId5" Type="http://schemas.openxmlformats.org/officeDocument/2006/relationships/image" Target="../media/image20.png"/><Relationship Id="rId15" Type="http://schemas.openxmlformats.org/officeDocument/2006/relationships/image" Target="../media/image29.png"/><Relationship Id="rId23" Type="http://schemas.openxmlformats.org/officeDocument/2006/relationships/image" Target="../media/image37.png"/><Relationship Id="rId10" Type="http://schemas.openxmlformats.org/officeDocument/2006/relationships/image" Target="../media/image25.png"/><Relationship Id="rId19" Type="http://schemas.openxmlformats.org/officeDocument/2006/relationships/image" Target="../media/image33.png"/><Relationship Id="rId4" Type="http://schemas.openxmlformats.org/officeDocument/2006/relationships/image" Target="../media/image40.png"/><Relationship Id="rId9" Type="http://schemas.openxmlformats.org/officeDocument/2006/relationships/image" Target="../media/image24.png"/><Relationship Id="rId14" Type="http://schemas.openxmlformats.org/officeDocument/2006/relationships/image" Target="../media/image28.png"/><Relationship Id="rId22" Type="http://schemas.openxmlformats.org/officeDocument/2006/relationships/image" Target="../media/image36.png"/></Relationships>
</file>

<file path=ppt/slides/_rels/slide2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7.png"/><Relationship Id="rId18" Type="http://schemas.openxmlformats.org/officeDocument/2006/relationships/image" Target="../media/image32.png"/><Relationship Id="rId3" Type="http://schemas.openxmlformats.org/officeDocument/2006/relationships/image" Target="../media/image39.png"/><Relationship Id="rId21" Type="http://schemas.openxmlformats.org/officeDocument/2006/relationships/image" Target="../media/image35.png"/><Relationship Id="rId7" Type="http://schemas.openxmlformats.org/officeDocument/2006/relationships/image" Target="../media/image22.png"/><Relationship Id="rId12" Type="http://schemas.openxmlformats.org/officeDocument/2006/relationships/image" Target="../media/image26.png"/><Relationship Id="rId17" Type="http://schemas.openxmlformats.org/officeDocument/2006/relationships/image" Target="../media/image31.png"/><Relationship Id="rId2" Type="http://schemas.openxmlformats.org/officeDocument/2006/relationships/notesSlide" Target="../notesSlides/notesSlide26.xml"/><Relationship Id="rId16" Type="http://schemas.openxmlformats.org/officeDocument/2006/relationships/image" Target="../media/image30.png"/><Relationship Id="rId20" Type="http://schemas.openxmlformats.org/officeDocument/2006/relationships/image" Target="../media/image34.png"/><Relationship Id="rId1" Type="http://schemas.openxmlformats.org/officeDocument/2006/relationships/slideLayout" Target="../slideLayouts/slideLayout28.xml"/><Relationship Id="rId6" Type="http://schemas.openxmlformats.org/officeDocument/2006/relationships/image" Target="../media/image21.png"/><Relationship Id="rId11" Type="http://schemas.openxmlformats.org/officeDocument/2006/relationships/image" Target="../media/image18.png"/><Relationship Id="rId24" Type="http://schemas.openxmlformats.org/officeDocument/2006/relationships/image" Target="../media/image38.png"/><Relationship Id="rId5" Type="http://schemas.openxmlformats.org/officeDocument/2006/relationships/image" Target="../media/image20.png"/><Relationship Id="rId15" Type="http://schemas.openxmlformats.org/officeDocument/2006/relationships/image" Target="../media/image29.png"/><Relationship Id="rId23" Type="http://schemas.openxmlformats.org/officeDocument/2006/relationships/image" Target="../media/image37.png"/><Relationship Id="rId10" Type="http://schemas.openxmlformats.org/officeDocument/2006/relationships/image" Target="../media/image25.png"/><Relationship Id="rId19" Type="http://schemas.openxmlformats.org/officeDocument/2006/relationships/image" Target="../media/image33.png"/><Relationship Id="rId4" Type="http://schemas.openxmlformats.org/officeDocument/2006/relationships/image" Target="../media/image40.png"/><Relationship Id="rId9" Type="http://schemas.openxmlformats.org/officeDocument/2006/relationships/image" Target="../media/image24.png"/><Relationship Id="rId14" Type="http://schemas.openxmlformats.org/officeDocument/2006/relationships/image" Target="../media/image28.png"/><Relationship Id="rId22" Type="http://schemas.openxmlformats.org/officeDocument/2006/relationships/image" Target="../media/image36.png"/></Relationships>
</file>

<file path=ppt/slides/_rels/slide27.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7.png"/><Relationship Id="rId18" Type="http://schemas.openxmlformats.org/officeDocument/2006/relationships/image" Target="../media/image32.png"/><Relationship Id="rId3" Type="http://schemas.openxmlformats.org/officeDocument/2006/relationships/image" Target="../media/image39.png"/><Relationship Id="rId21" Type="http://schemas.openxmlformats.org/officeDocument/2006/relationships/image" Target="../media/image35.png"/><Relationship Id="rId7" Type="http://schemas.openxmlformats.org/officeDocument/2006/relationships/image" Target="../media/image22.png"/><Relationship Id="rId12" Type="http://schemas.openxmlformats.org/officeDocument/2006/relationships/image" Target="../media/image26.png"/><Relationship Id="rId17" Type="http://schemas.openxmlformats.org/officeDocument/2006/relationships/image" Target="../media/image31.png"/><Relationship Id="rId2" Type="http://schemas.openxmlformats.org/officeDocument/2006/relationships/notesSlide" Target="../notesSlides/notesSlide27.xml"/><Relationship Id="rId16" Type="http://schemas.openxmlformats.org/officeDocument/2006/relationships/image" Target="../media/image30.png"/><Relationship Id="rId20" Type="http://schemas.openxmlformats.org/officeDocument/2006/relationships/image" Target="../media/image34.png"/><Relationship Id="rId1" Type="http://schemas.openxmlformats.org/officeDocument/2006/relationships/slideLayout" Target="../slideLayouts/slideLayout28.xml"/><Relationship Id="rId6" Type="http://schemas.openxmlformats.org/officeDocument/2006/relationships/image" Target="../media/image21.png"/><Relationship Id="rId11" Type="http://schemas.openxmlformats.org/officeDocument/2006/relationships/image" Target="../media/image18.png"/><Relationship Id="rId24" Type="http://schemas.openxmlformats.org/officeDocument/2006/relationships/image" Target="../media/image38.png"/><Relationship Id="rId5" Type="http://schemas.openxmlformats.org/officeDocument/2006/relationships/image" Target="../media/image20.png"/><Relationship Id="rId15" Type="http://schemas.openxmlformats.org/officeDocument/2006/relationships/image" Target="../media/image29.png"/><Relationship Id="rId23" Type="http://schemas.openxmlformats.org/officeDocument/2006/relationships/image" Target="../media/image37.png"/><Relationship Id="rId10" Type="http://schemas.openxmlformats.org/officeDocument/2006/relationships/image" Target="../media/image25.png"/><Relationship Id="rId19" Type="http://schemas.openxmlformats.org/officeDocument/2006/relationships/image" Target="../media/image33.png"/><Relationship Id="rId4" Type="http://schemas.openxmlformats.org/officeDocument/2006/relationships/image" Target="../media/image40.png"/><Relationship Id="rId9" Type="http://schemas.openxmlformats.org/officeDocument/2006/relationships/image" Target="../media/image24.png"/><Relationship Id="rId14" Type="http://schemas.openxmlformats.org/officeDocument/2006/relationships/image" Target="../media/image28.png"/><Relationship Id="rId22" Type="http://schemas.openxmlformats.org/officeDocument/2006/relationships/image" Target="../media/image36.png"/></Relationships>
</file>

<file path=ppt/slides/_rels/slide28.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7.png"/><Relationship Id="rId18" Type="http://schemas.openxmlformats.org/officeDocument/2006/relationships/image" Target="../media/image32.png"/><Relationship Id="rId3" Type="http://schemas.openxmlformats.org/officeDocument/2006/relationships/image" Target="../media/image39.png"/><Relationship Id="rId21" Type="http://schemas.openxmlformats.org/officeDocument/2006/relationships/image" Target="../media/image35.png"/><Relationship Id="rId7" Type="http://schemas.openxmlformats.org/officeDocument/2006/relationships/image" Target="../media/image22.png"/><Relationship Id="rId12" Type="http://schemas.openxmlformats.org/officeDocument/2006/relationships/image" Target="../media/image26.png"/><Relationship Id="rId17" Type="http://schemas.openxmlformats.org/officeDocument/2006/relationships/image" Target="../media/image31.png"/><Relationship Id="rId2" Type="http://schemas.openxmlformats.org/officeDocument/2006/relationships/notesSlide" Target="../notesSlides/notesSlide28.xml"/><Relationship Id="rId16" Type="http://schemas.openxmlformats.org/officeDocument/2006/relationships/image" Target="../media/image30.png"/><Relationship Id="rId20" Type="http://schemas.openxmlformats.org/officeDocument/2006/relationships/image" Target="../media/image34.png"/><Relationship Id="rId1" Type="http://schemas.openxmlformats.org/officeDocument/2006/relationships/slideLayout" Target="../slideLayouts/slideLayout28.xml"/><Relationship Id="rId6" Type="http://schemas.openxmlformats.org/officeDocument/2006/relationships/image" Target="../media/image21.png"/><Relationship Id="rId11" Type="http://schemas.openxmlformats.org/officeDocument/2006/relationships/image" Target="../media/image18.png"/><Relationship Id="rId24" Type="http://schemas.openxmlformats.org/officeDocument/2006/relationships/image" Target="../media/image38.png"/><Relationship Id="rId5" Type="http://schemas.openxmlformats.org/officeDocument/2006/relationships/image" Target="../media/image20.png"/><Relationship Id="rId15" Type="http://schemas.openxmlformats.org/officeDocument/2006/relationships/image" Target="../media/image29.png"/><Relationship Id="rId23" Type="http://schemas.openxmlformats.org/officeDocument/2006/relationships/image" Target="../media/image37.png"/><Relationship Id="rId10" Type="http://schemas.openxmlformats.org/officeDocument/2006/relationships/image" Target="../media/image25.png"/><Relationship Id="rId19" Type="http://schemas.openxmlformats.org/officeDocument/2006/relationships/image" Target="../media/image33.png"/><Relationship Id="rId4" Type="http://schemas.openxmlformats.org/officeDocument/2006/relationships/image" Target="../media/image40.png"/><Relationship Id="rId9" Type="http://schemas.openxmlformats.org/officeDocument/2006/relationships/image" Target="../media/image24.png"/><Relationship Id="rId14" Type="http://schemas.openxmlformats.org/officeDocument/2006/relationships/image" Target="../media/image28.png"/><Relationship Id="rId22"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7.png"/><Relationship Id="rId18" Type="http://schemas.openxmlformats.org/officeDocument/2006/relationships/image" Target="../media/image32.png"/><Relationship Id="rId3" Type="http://schemas.openxmlformats.org/officeDocument/2006/relationships/image" Target="../media/image42.png"/><Relationship Id="rId21" Type="http://schemas.openxmlformats.org/officeDocument/2006/relationships/image" Target="../media/image35.png"/><Relationship Id="rId7" Type="http://schemas.openxmlformats.org/officeDocument/2006/relationships/image" Target="../media/image22.png"/><Relationship Id="rId12" Type="http://schemas.openxmlformats.org/officeDocument/2006/relationships/image" Target="../media/image26.png"/><Relationship Id="rId17" Type="http://schemas.openxmlformats.org/officeDocument/2006/relationships/image" Target="../media/image31.png"/><Relationship Id="rId25" Type="http://schemas.openxmlformats.org/officeDocument/2006/relationships/image" Target="../media/image44.png"/><Relationship Id="rId2" Type="http://schemas.openxmlformats.org/officeDocument/2006/relationships/notesSlide" Target="../notesSlides/notesSlide30.xml"/><Relationship Id="rId16" Type="http://schemas.openxmlformats.org/officeDocument/2006/relationships/image" Target="../media/image30.png"/><Relationship Id="rId20" Type="http://schemas.openxmlformats.org/officeDocument/2006/relationships/image" Target="../media/image34.png"/><Relationship Id="rId1" Type="http://schemas.openxmlformats.org/officeDocument/2006/relationships/slideLayout" Target="../slideLayouts/slideLayout30.xml"/><Relationship Id="rId6" Type="http://schemas.openxmlformats.org/officeDocument/2006/relationships/image" Target="../media/image21.png"/><Relationship Id="rId11" Type="http://schemas.openxmlformats.org/officeDocument/2006/relationships/image" Target="../media/image18.png"/><Relationship Id="rId24" Type="http://schemas.openxmlformats.org/officeDocument/2006/relationships/image" Target="../media/image38.png"/><Relationship Id="rId5" Type="http://schemas.openxmlformats.org/officeDocument/2006/relationships/image" Target="../media/image20.png"/><Relationship Id="rId15" Type="http://schemas.openxmlformats.org/officeDocument/2006/relationships/image" Target="../media/image29.png"/><Relationship Id="rId23" Type="http://schemas.openxmlformats.org/officeDocument/2006/relationships/image" Target="../media/image37.png"/><Relationship Id="rId10" Type="http://schemas.openxmlformats.org/officeDocument/2006/relationships/image" Target="../media/image25.png"/><Relationship Id="rId19" Type="http://schemas.openxmlformats.org/officeDocument/2006/relationships/image" Target="../media/image33.png"/><Relationship Id="rId4" Type="http://schemas.openxmlformats.org/officeDocument/2006/relationships/image" Target="../media/image43.png"/><Relationship Id="rId9" Type="http://schemas.openxmlformats.org/officeDocument/2006/relationships/image" Target="../media/image24.png"/><Relationship Id="rId14" Type="http://schemas.openxmlformats.org/officeDocument/2006/relationships/image" Target="../media/image28.png"/><Relationship Id="rId22" Type="http://schemas.openxmlformats.org/officeDocument/2006/relationships/image" Target="../media/image36.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2.xml"/><Relationship Id="rId1" Type="http://schemas.openxmlformats.org/officeDocument/2006/relationships/slideLayout" Target="../slideLayouts/slideLayout6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8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2.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8.xml"/><Relationship Id="rId1" Type="http://schemas.openxmlformats.org/officeDocument/2006/relationships/slideLayout" Target="../slideLayouts/slideLayout42.xml"/></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9.xml"/><Relationship Id="rId1" Type="http://schemas.openxmlformats.org/officeDocument/2006/relationships/slideLayout" Target="../slideLayouts/slideLayout42.xml"/><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2.xml"/><Relationship Id="rId1" Type="http://schemas.openxmlformats.org/officeDocument/2006/relationships/tags" Target="../tags/tag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8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2.xml"/></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6.xml"/><Relationship Id="rId1" Type="http://schemas.openxmlformats.org/officeDocument/2006/relationships/slideLayout" Target="../slideLayouts/slideLayout42.xml"/></Relationships>
</file>

<file path=ppt/slides/_rels/slide4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7.xml"/><Relationship Id="rId1" Type="http://schemas.openxmlformats.org/officeDocument/2006/relationships/slideLayout" Target="../slideLayouts/slideLayout4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2.xml"/></Relationships>
</file>

<file path=ppt/slides/_rels/slide4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9.xml"/><Relationship Id="rId1" Type="http://schemas.openxmlformats.org/officeDocument/2006/relationships/slideLayout" Target="../slideLayouts/slideLayout42.xml"/><Relationship Id="rId5" Type="http://schemas.openxmlformats.org/officeDocument/2006/relationships/image" Target="../media/image49.png"/><Relationship Id="rId4" Type="http://schemas.openxmlformats.org/officeDocument/2006/relationships/image" Target="../media/image48.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2.xml"/><Relationship Id="rId1" Type="http://schemas.openxmlformats.org/officeDocument/2006/relationships/tags" Target="../tags/tag2.xml"/></Relationships>
</file>

<file path=ppt/slides/_rels/slide5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0.xml"/><Relationship Id="rId1" Type="http://schemas.openxmlformats.org/officeDocument/2006/relationships/slideLayout" Target="../slideLayouts/slideLayout42.xml"/><Relationship Id="rId5" Type="http://schemas.openxmlformats.org/officeDocument/2006/relationships/image" Target="../media/image47.png"/><Relationship Id="rId4" Type="http://schemas.openxmlformats.org/officeDocument/2006/relationships/image" Target="../media/image51.png"/></Relationships>
</file>

<file path=ppt/slides/_rels/slide5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1.xml"/><Relationship Id="rId1" Type="http://schemas.openxmlformats.org/officeDocument/2006/relationships/slideLayout" Target="../slideLayouts/slideLayout42.xml"/><Relationship Id="rId4" Type="http://schemas.openxmlformats.org/officeDocument/2006/relationships/image" Target="../media/image39.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50.xml"/></Relationships>
</file>

<file path=ppt/slides/_rels/slide5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3.xml"/><Relationship Id="rId1" Type="http://schemas.openxmlformats.org/officeDocument/2006/relationships/slideLayout" Target="../slideLayouts/slideLayout42.xml"/></Relationships>
</file>

<file path=ppt/slides/_rels/slide5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4.xml"/><Relationship Id="rId1" Type="http://schemas.openxmlformats.org/officeDocument/2006/relationships/slideLayout" Target="../slideLayouts/slideLayout4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2.xml"/></Relationships>
</file>

<file path=ppt/slides/_rels/slide5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6.xml"/><Relationship Id="rId1" Type="http://schemas.openxmlformats.org/officeDocument/2006/relationships/slideLayout" Target="../slideLayouts/slideLayout42.xml"/></Relationships>
</file>

<file path=ppt/slides/_rels/slide5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7.xml"/><Relationship Id="rId1" Type="http://schemas.openxmlformats.org/officeDocument/2006/relationships/slideLayout" Target="../slideLayouts/slideLayout42.xml"/></Relationships>
</file>

<file path=ppt/slides/_rels/slide5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8.xml"/><Relationship Id="rId1" Type="http://schemas.openxmlformats.org/officeDocument/2006/relationships/slideLayout" Target="../slideLayouts/slideLayout4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4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4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4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4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42.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42.xml"/></Relationships>
</file>

<file path=ppt/slides/_rels/slide71.xml.rels><?xml version="1.0" encoding="UTF-8" standalone="yes"?>
<Relationships xmlns="http://schemas.openxmlformats.org/package/2006/relationships"><Relationship Id="rId3" Type="http://schemas.openxmlformats.org/officeDocument/2006/relationships/hyperlink" Target="https://www.ncbi.nlm.nih.gov/pubmed/27183032" TargetMode="External"/><Relationship Id="rId2" Type="http://schemas.openxmlformats.org/officeDocument/2006/relationships/notesSlide" Target="../notesSlides/notesSlide71.xml"/><Relationship Id="rId1" Type="http://schemas.openxmlformats.org/officeDocument/2006/relationships/slideLayout" Target="../slideLayouts/slideLayout62.xml"/></Relationships>
</file>

<file path=ppt/slides/_rels/slide7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72.xml"/><Relationship Id="rId1" Type="http://schemas.openxmlformats.org/officeDocument/2006/relationships/slideLayout" Target="../slideLayouts/slideLayout42.xml"/><Relationship Id="rId5" Type="http://schemas.openxmlformats.org/officeDocument/2006/relationships/image" Target="../media/image55.jpeg"/><Relationship Id="rId4" Type="http://schemas.openxmlformats.org/officeDocument/2006/relationships/image" Target="../media/image54.jpe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50.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800605" y="4000500"/>
            <a:ext cx="5205535" cy="1665513"/>
          </a:xfrm>
        </p:spPr>
        <p:txBody>
          <a:bodyPr/>
          <a:lstStyle/>
          <a:p>
            <a:r>
              <a:rPr lang="en-US" dirty="0"/>
              <a:t>Rebecca E. Graff, ScD</a:t>
            </a:r>
          </a:p>
          <a:p>
            <a:r>
              <a:rPr lang="en-US" dirty="0"/>
              <a:t>Assistant Professor, Epidemiology &amp; Biostatistics</a:t>
            </a:r>
          </a:p>
          <a:p>
            <a:endParaRPr lang="en-US" dirty="0"/>
          </a:p>
          <a:p>
            <a:endParaRPr lang="en-US" dirty="0"/>
          </a:p>
          <a:p>
            <a:endParaRPr lang="en-US" dirty="0"/>
          </a:p>
          <a:p>
            <a:endParaRPr lang="en-US" dirty="0"/>
          </a:p>
        </p:txBody>
      </p:sp>
      <p:sp>
        <p:nvSpPr>
          <p:cNvPr id="3" name="Title 2"/>
          <p:cNvSpPr>
            <a:spLocks noGrp="1"/>
          </p:cNvSpPr>
          <p:nvPr>
            <p:ph type="title"/>
          </p:nvPr>
        </p:nvSpPr>
        <p:spPr>
          <a:xfrm>
            <a:off x="784276" y="1779813"/>
            <a:ext cx="5205707" cy="1244727"/>
          </a:xfrm>
        </p:spPr>
        <p:txBody>
          <a:bodyPr/>
          <a:lstStyle/>
          <a:p>
            <a:r>
              <a:rPr lang="en-US" dirty="0"/>
              <a:t>Conceptual Frameworks for Causal Inference – Part I</a:t>
            </a:r>
          </a:p>
        </p:txBody>
      </p:sp>
      <p:sp>
        <p:nvSpPr>
          <p:cNvPr id="9" name="Text Placeholder 8"/>
          <p:cNvSpPr>
            <a:spLocks noGrp="1"/>
          </p:cNvSpPr>
          <p:nvPr>
            <p:ph type="body" sz="quarter" idx="15"/>
          </p:nvPr>
        </p:nvSpPr>
        <p:spPr>
          <a:xfrm>
            <a:off x="787889" y="3139395"/>
            <a:ext cx="5201923" cy="677627"/>
          </a:xfrm>
        </p:spPr>
        <p:txBody>
          <a:bodyPr/>
          <a:lstStyle/>
          <a:p>
            <a:r>
              <a:rPr lang="en-US" sz="2000" dirty="0"/>
              <a:t>Epidemiology 207 - Epidemiology Methods II</a:t>
            </a:r>
          </a:p>
        </p:txBody>
      </p:sp>
      <p:pic>
        <p:nvPicPr>
          <p:cNvPr id="5" name="Picture 4">
            <a:extLst>
              <a:ext uri="{FF2B5EF4-FFF2-40B4-BE49-F238E27FC236}">
                <a16:creationId xmlns:a16="http://schemas.microsoft.com/office/drawing/2014/main" id="{1951D303-B9BD-DD41-8839-AADD04285D22}"/>
              </a:ext>
            </a:extLst>
          </p:cNvPr>
          <p:cNvPicPr>
            <a:picLocks noChangeAspect="1"/>
          </p:cNvPicPr>
          <p:nvPr/>
        </p:nvPicPr>
        <p:blipFill rotWithShape="1">
          <a:blip r:embed="rId3"/>
          <a:srcRect b="16672"/>
          <a:stretch/>
        </p:blipFill>
        <p:spPr>
          <a:xfrm>
            <a:off x="4797287" y="158048"/>
            <a:ext cx="1208853" cy="1509667"/>
          </a:xfrm>
          <a:prstGeom prst="rect">
            <a:avLst/>
          </a:prstGeom>
        </p:spPr>
      </p:pic>
    </p:spTree>
    <p:extLst>
      <p:ext uri="{BB962C8B-B14F-4D97-AF65-F5344CB8AC3E}">
        <p14:creationId xmlns:p14="http://schemas.microsoft.com/office/powerpoint/2010/main" val="2845498171"/>
      </p:ext>
    </p:extLst>
  </p:cSld>
  <p:clrMapOvr>
    <a:masterClrMapping/>
  </p:clrMapOvr>
  <p:transition advTm="9750">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800605" y="4000500"/>
            <a:ext cx="5205535" cy="1665513"/>
          </a:xfrm>
        </p:spPr>
        <p:txBody>
          <a:bodyPr anchor="t"/>
          <a:lstStyle/>
          <a:p>
            <a:pPr lvl="0">
              <a:buClr>
                <a:srgbClr val="0093D0"/>
              </a:buClr>
            </a:pPr>
            <a:endParaRPr lang="en-US" dirty="0">
              <a:solidFill>
                <a:srgbClr val="FFFFFF"/>
              </a:solidFill>
            </a:endParaRPr>
          </a:p>
          <a:p>
            <a:pPr lvl="0">
              <a:buClr>
                <a:srgbClr val="0093D0"/>
              </a:buClr>
            </a:pPr>
            <a:r>
              <a:rPr lang="en-US" dirty="0">
                <a:solidFill>
                  <a:srgbClr val="FFFFFF"/>
                </a:solidFill>
              </a:rPr>
              <a:t>June M. Chan, ScD</a:t>
            </a:r>
          </a:p>
          <a:p>
            <a:pPr lvl="0">
              <a:buClr>
                <a:srgbClr val="0093D0"/>
              </a:buClr>
            </a:pPr>
            <a:r>
              <a:rPr lang="en-US" dirty="0">
                <a:solidFill>
                  <a:srgbClr val="FFFFFF"/>
                </a:solidFill>
              </a:rPr>
              <a:t>Professor, Epidemiology &amp; Biostatistics and Urology</a:t>
            </a:r>
          </a:p>
          <a:p>
            <a:pPr lvl="0">
              <a:buClr>
                <a:srgbClr val="0093D0"/>
              </a:buClr>
            </a:pPr>
            <a:r>
              <a:rPr lang="en-US" dirty="0">
                <a:solidFill>
                  <a:srgbClr val="FFFFFF"/>
                </a:solidFill>
              </a:rPr>
              <a:t>Steven &amp; Christine </a:t>
            </a:r>
            <a:r>
              <a:rPr lang="en-US" dirty="0" err="1">
                <a:solidFill>
                  <a:srgbClr val="FFFFFF"/>
                </a:solidFill>
              </a:rPr>
              <a:t>Burd</a:t>
            </a:r>
            <a:r>
              <a:rPr lang="en-US" dirty="0">
                <a:solidFill>
                  <a:srgbClr val="FFFFFF"/>
                </a:solidFill>
              </a:rPr>
              <a:t> Safeway Distinguished Professor</a:t>
            </a:r>
          </a:p>
        </p:txBody>
      </p:sp>
      <p:sp>
        <p:nvSpPr>
          <p:cNvPr id="3" name="Title 2"/>
          <p:cNvSpPr>
            <a:spLocks noGrp="1"/>
          </p:cNvSpPr>
          <p:nvPr>
            <p:ph type="title"/>
          </p:nvPr>
        </p:nvSpPr>
        <p:spPr>
          <a:xfrm>
            <a:off x="784276" y="1779813"/>
            <a:ext cx="5205707" cy="1244727"/>
          </a:xfrm>
        </p:spPr>
        <p:txBody>
          <a:bodyPr/>
          <a:lstStyle/>
          <a:p>
            <a:r>
              <a:rPr lang="en-US" dirty="0"/>
              <a:t>Conceptual Frameworks for Causal Inference – Part II</a:t>
            </a:r>
          </a:p>
        </p:txBody>
      </p:sp>
      <p:sp>
        <p:nvSpPr>
          <p:cNvPr id="9" name="Text Placeholder 8"/>
          <p:cNvSpPr>
            <a:spLocks noGrp="1"/>
          </p:cNvSpPr>
          <p:nvPr>
            <p:ph type="body" sz="quarter" idx="15"/>
          </p:nvPr>
        </p:nvSpPr>
        <p:spPr>
          <a:xfrm>
            <a:off x="787889" y="3139395"/>
            <a:ext cx="5201923" cy="677627"/>
          </a:xfrm>
        </p:spPr>
        <p:txBody>
          <a:bodyPr/>
          <a:lstStyle/>
          <a:p>
            <a:r>
              <a:rPr lang="en-US" sz="2000" dirty="0"/>
              <a:t>Epidemiology 207 - Epidemiology Methods II</a:t>
            </a:r>
          </a:p>
        </p:txBody>
      </p:sp>
      <p:pic>
        <p:nvPicPr>
          <p:cNvPr id="6" name="Picture 5">
            <a:extLst>
              <a:ext uri="{FF2B5EF4-FFF2-40B4-BE49-F238E27FC236}">
                <a16:creationId xmlns:a16="http://schemas.microsoft.com/office/drawing/2014/main" id="{E7B86069-DB9E-EB4E-AB2E-B18A630EEC2B}"/>
              </a:ext>
            </a:extLst>
          </p:cNvPr>
          <p:cNvPicPr>
            <a:picLocks noChangeAspect="1"/>
          </p:cNvPicPr>
          <p:nvPr/>
        </p:nvPicPr>
        <p:blipFill rotWithShape="1">
          <a:blip r:embed="rId3">
            <a:extLst>
              <a:ext uri="{28A0092B-C50C-407E-A947-70E740481C1C}">
                <a14:useLocalDpi xmlns:a14="http://schemas.microsoft.com/office/drawing/2010/main" val="0"/>
              </a:ext>
            </a:extLst>
          </a:blip>
          <a:srcRect l="13406" t="1421" r="30219" b="18699"/>
          <a:stretch/>
        </p:blipFill>
        <p:spPr>
          <a:xfrm>
            <a:off x="4876246" y="163188"/>
            <a:ext cx="1113566" cy="1616626"/>
          </a:xfrm>
          <a:prstGeom prst="rect">
            <a:avLst/>
          </a:prstGeom>
        </p:spPr>
      </p:pic>
    </p:spTree>
    <p:extLst>
      <p:ext uri="{BB962C8B-B14F-4D97-AF65-F5344CB8AC3E}">
        <p14:creationId xmlns:p14="http://schemas.microsoft.com/office/powerpoint/2010/main" val="256604108"/>
      </p:ext>
    </p:extLst>
  </p:cSld>
  <p:clrMapOvr>
    <a:masterClrMapping/>
  </p:clrMapOvr>
  <p:transition advTm="8865">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11</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
        <p:nvSpPr>
          <p:cNvPr id="4" name="Title 3"/>
          <p:cNvSpPr>
            <a:spLocks noGrp="1"/>
          </p:cNvSpPr>
          <p:nvPr>
            <p:ph type="title"/>
          </p:nvPr>
        </p:nvSpPr>
        <p:spPr/>
        <p:txBody>
          <a:bodyPr/>
          <a:lstStyle/>
          <a:p>
            <a:r>
              <a:rPr lang="en-US" dirty="0"/>
              <a:t>In-Depth on Counterfactuals</a:t>
            </a:r>
          </a:p>
        </p:txBody>
      </p:sp>
    </p:spTree>
    <p:extLst>
      <p:ext uri="{BB962C8B-B14F-4D97-AF65-F5344CB8AC3E}">
        <p14:creationId xmlns:p14="http://schemas.microsoft.com/office/powerpoint/2010/main" val="828728969"/>
      </p:ext>
    </p:extLst>
  </p:cSld>
  <p:clrMapOvr>
    <a:masterClrMapping/>
  </p:clrMapOvr>
  <p:transition advTm="10357">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AA74B69-70FD-A649-B131-F3438782CAA4}" type="slidenum">
              <a:rPr kumimoji="0" lang="en-US" alt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12</a:t>
            </a:fld>
            <a:endParaRPr kumimoji="0" lang="en-US" altLang="en-US" sz="700" b="0" i="0" u="none" strike="noStrike" kern="1200" cap="none" spc="0" normalizeH="0" baseline="0" noProof="0">
              <a:ln>
                <a:noFill/>
              </a:ln>
              <a:solidFill>
                <a:srgbClr val="052049"/>
              </a:solidFill>
              <a:effectLst/>
              <a:uLnTx/>
              <a:uFillTx/>
              <a:latin typeface="Arial" pitchFamily="34" charset="0"/>
              <a:ea typeface="+mn-ea"/>
              <a:cs typeface="Arial" pitchFamily="34" charset="0"/>
            </a:endParaRPr>
          </a:p>
        </p:txBody>
      </p:sp>
      <p:sp>
        <p:nvSpPr>
          <p:cNvPr id="5" name="Title 4"/>
          <p:cNvSpPr>
            <a:spLocks noGrp="1"/>
          </p:cNvSpPr>
          <p:nvPr>
            <p:ph type="title"/>
          </p:nvPr>
        </p:nvSpPr>
        <p:spPr/>
        <p:txBody>
          <a:bodyPr/>
          <a:lstStyle/>
          <a:p>
            <a:r>
              <a:rPr lang="en-US" dirty="0"/>
              <a:t>Counterfactual Heuristic</a:t>
            </a:r>
          </a:p>
        </p:txBody>
      </p:sp>
      <p:sp>
        <p:nvSpPr>
          <p:cNvPr id="7" name="Content Placeholder 6"/>
          <p:cNvSpPr>
            <a:spLocks noGrp="1"/>
          </p:cNvSpPr>
          <p:nvPr>
            <p:ph idx="1"/>
          </p:nvPr>
        </p:nvSpPr>
        <p:spPr/>
        <p:txBody>
          <a:bodyPr/>
          <a:lstStyle/>
          <a:p>
            <a:r>
              <a:rPr lang="en-US" dirty="0"/>
              <a:t>What is a counterfactual?</a:t>
            </a:r>
          </a:p>
          <a:p>
            <a:r>
              <a:rPr lang="en-US" dirty="0"/>
              <a:t>Individual causal effect and average causal effect</a:t>
            </a:r>
          </a:p>
          <a:p>
            <a:r>
              <a:rPr lang="en-US" dirty="0"/>
              <a:t>What do we calculate using counterfactuals and idea of average causal effect?</a:t>
            </a:r>
          </a:p>
          <a:p>
            <a:r>
              <a:rPr lang="en-US" dirty="0"/>
              <a:t>How does what we calculate using counterfactuals compare to what we calculate when using observed data?</a:t>
            </a:r>
          </a:p>
          <a:p>
            <a:r>
              <a:rPr lang="en-US" dirty="0"/>
              <a:t>Causation </a:t>
            </a:r>
            <a:r>
              <a:rPr lang="en-US" altLang="en-US" sz="2400" dirty="0"/>
              <a:t>≠ </a:t>
            </a:r>
            <a:r>
              <a:rPr lang="en-US" dirty="0"/>
              <a:t>Association</a:t>
            </a:r>
          </a:p>
        </p:txBody>
      </p:sp>
    </p:spTree>
    <p:extLst>
      <p:ext uri="{BB962C8B-B14F-4D97-AF65-F5344CB8AC3E}">
        <p14:creationId xmlns:p14="http://schemas.microsoft.com/office/powerpoint/2010/main" val="2385172545"/>
      </p:ext>
    </p:extLst>
  </p:cSld>
  <p:clrMapOvr>
    <a:masterClrMapping/>
  </p:clrMapOvr>
  <p:transition advTm="29569">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13</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
        <p:nvSpPr>
          <p:cNvPr id="5" name="Text Placeholder 4"/>
          <p:cNvSpPr>
            <a:spLocks noGrp="1"/>
          </p:cNvSpPr>
          <p:nvPr>
            <p:ph type="body" sz="quarter" idx="13"/>
          </p:nvPr>
        </p:nvSpPr>
        <p:spPr/>
        <p:txBody>
          <a:bodyPr>
            <a:normAutofit/>
          </a:bodyPr>
          <a:lstStyle/>
          <a:p>
            <a:r>
              <a:rPr lang="en-US" sz="4000" i="1" dirty="0">
                <a:solidFill>
                  <a:schemeClr val="accent2"/>
                </a:solidFill>
              </a:rPr>
              <a:t>What is a counterfactual?</a:t>
            </a:r>
          </a:p>
        </p:txBody>
      </p:sp>
    </p:spTree>
    <p:extLst>
      <p:ext uri="{BB962C8B-B14F-4D97-AF65-F5344CB8AC3E}">
        <p14:creationId xmlns:p14="http://schemas.microsoft.com/office/powerpoint/2010/main" val="89291792"/>
      </p:ext>
    </p:extLst>
  </p:cSld>
  <p:clrMapOvr>
    <a:masterClrMapping/>
  </p:clrMapOvr>
  <p:transition advTm="4381">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52049"/>
                </a:solidFill>
                <a:effectLst/>
                <a:uLnTx/>
                <a:uFillTx/>
                <a:latin typeface="Arial"/>
                <a:ea typeface="+mn-ea"/>
                <a:cs typeface="+mn-cs"/>
              </a:rPr>
              <a:t>Acknowledgement: Matteo Allen, graphical assistance</a:t>
            </a:r>
          </a:p>
        </p:txBody>
      </p:sp>
      <p:sp>
        <p:nvSpPr>
          <p:cNvPr id="3" name="Slide Number Placeholder 2"/>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14</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
        <p:nvSpPr>
          <p:cNvPr id="4" name="Text Placeholder 3"/>
          <p:cNvSpPr>
            <a:spLocks noGrp="1"/>
          </p:cNvSpPr>
          <p:nvPr>
            <p:ph type="body" sz="quarter" idx="13"/>
          </p:nvPr>
        </p:nvSpPr>
        <p:spPr/>
        <p:txBody>
          <a:bodyPr>
            <a:normAutofit fontScale="85000" lnSpcReduction="20000"/>
          </a:bodyPr>
          <a:lstStyle/>
          <a:p>
            <a:pPr>
              <a:lnSpc>
                <a:spcPct val="120000"/>
              </a:lnSpc>
            </a:pPr>
            <a:r>
              <a:rPr lang="en-US" dirty="0"/>
              <a:t>"Zeus is a patient waiting for a heart transplant. On January 1, he receives a new heart. Five days later, he dies. Imagine that we can somehow know, perhaps by </a:t>
            </a:r>
            <a:r>
              <a:rPr lang="en-US" b="1" i="1" dirty="0">
                <a:solidFill>
                  <a:schemeClr val="accent2"/>
                </a:solidFill>
              </a:rPr>
              <a:t>divine revelation</a:t>
            </a:r>
            <a:r>
              <a:rPr lang="en-US" dirty="0"/>
              <a:t>, that had Zeus not received a heart transplant on January 1, he would have been alive five days later. Equipped with this information most would agree that the transplant caused Zeus’s death. The heart transplant intervention had a causal effect on Zeus’s five-day survival.”</a:t>
            </a:r>
          </a:p>
        </p:txBody>
      </p:sp>
      <p:sp>
        <p:nvSpPr>
          <p:cNvPr id="5" name="Text Placeholder 4"/>
          <p:cNvSpPr>
            <a:spLocks noGrp="1"/>
          </p:cNvSpPr>
          <p:nvPr>
            <p:ph type="body" sz="quarter" idx="14"/>
          </p:nvPr>
        </p:nvSpPr>
        <p:spPr/>
        <p:txBody>
          <a:bodyPr/>
          <a:lstStyle/>
          <a:p>
            <a:r>
              <a:rPr lang="en-US" dirty="0"/>
              <a:t>Hernan &amp; Robins</a:t>
            </a:r>
          </a:p>
        </p:txBody>
      </p:sp>
      <p:sp>
        <p:nvSpPr>
          <p:cNvPr id="6" name="Text Placeholder 5"/>
          <p:cNvSpPr>
            <a:spLocks noGrp="1"/>
          </p:cNvSpPr>
          <p:nvPr>
            <p:ph type="body" sz="quarter" idx="15"/>
          </p:nvPr>
        </p:nvSpPr>
        <p:spPr/>
        <p:txBody>
          <a:bodyPr/>
          <a:lstStyle/>
          <a:p>
            <a:r>
              <a:rPr lang="en-US" dirty="0"/>
              <a:t>Causal Inference, 2017</a:t>
            </a:r>
          </a:p>
        </p:txBody>
      </p:sp>
      <p:pic>
        <p:nvPicPr>
          <p:cNvPr id="7" name="Shape 136"/>
          <p:cNvPicPr preferRelativeResize="0"/>
          <p:nvPr/>
        </p:nvPicPr>
        <p:blipFill rotWithShape="1">
          <a:blip r:embed="rId3">
            <a:alphaModFix/>
          </a:blip>
          <a:srcRect l="1643" t="4554" r="2634" b="4965"/>
          <a:stretch/>
        </p:blipFill>
        <p:spPr>
          <a:xfrm>
            <a:off x="1728721" y="172585"/>
            <a:ext cx="1306005" cy="1352928"/>
          </a:xfrm>
          <a:prstGeom prst="rect">
            <a:avLst/>
          </a:prstGeom>
          <a:noFill/>
          <a:ln>
            <a:noFill/>
          </a:ln>
        </p:spPr>
      </p:pic>
      <p:pic>
        <p:nvPicPr>
          <p:cNvPr id="8" name="Picture 7"/>
          <p:cNvPicPr>
            <a:picLocks noChangeAspect="1"/>
          </p:cNvPicPr>
          <p:nvPr/>
        </p:nvPicPr>
        <p:blipFill rotWithShape="1">
          <a:blip r:embed="rId4"/>
          <a:srcRect l="5212" t="29706" r="3310"/>
          <a:stretch/>
        </p:blipFill>
        <p:spPr>
          <a:xfrm>
            <a:off x="3447916" y="335482"/>
            <a:ext cx="1782810" cy="1152394"/>
          </a:xfrm>
          <a:prstGeom prst="rect">
            <a:avLst/>
          </a:prstGeom>
        </p:spPr>
      </p:pic>
      <p:pic>
        <p:nvPicPr>
          <p:cNvPr id="9" name="Shape 136"/>
          <p:cNvPicPr preferRelativeResize="0"/>
          <p:nvPr/>
        </p:nvPicPr>
        <p:blipFill rotWithShape="1">
          <a:blip r:embed="rId3">
            <a:alphaModFix/>
          </a:blip>
          <a:srcRect l="1643" t="4554" r="2634" b="4965"/>
          <a:stretch/>
        </p:blipFill>
        <p:spPr>
          <a:xfrm rot="5400000">
            <a:off x="5952080" y="266606"/>
            <a:ext cx="1306005" cy="1352928"/>
          </a:xfrm>
          <a:prstGeom prst="rect">
            <a:avLst/>
          </a:prstGeom>
          <a:noFill/>
          <a:ln>
            <a:noFill/>
          </a:ln>
        </p:spPr>
      </p:pic>
      <p:cxnSp>
        <p:nvCxnSpPr>
          <p:cNvPr id="11" name="Straight Connector 10"/>
          <p:cNvCxnSpPr/>
          <p:nvPr/>
        </p:nvCxnSpPr>
        <p:spPr>
          <a:xfrm>
            <a:off x="5736921" y="172585"/>
            <a:ext cx="1741117" cy="1342887"/>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5947901" y="272852"/>
            <a:ext cx="1333646" cy="1120083"/>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81552"/>
      </p:ext>
    </p:extLst>
  </p:cSld>
  <p:clrMapOvr>
    <a:masterClrMapping/>
  </p:clrMapOvr>
  <p:transition advTm="43416">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Motivating the idea of a “counterfactual”</a:t>
            </a:r>
          </a:p>
        </p:txBody>
      </p:sp>
      <p:sp>
        <p:nvSpPr>
          <p:cNvPr id="6" name="Content Placeholder 5"/>
          <p:cNvSpPr>
            <a:spLocks noGrp="1"/>
          </p:cNvSpPr>
          <p:nvPr>
            <p:ph idx="1"/>
          </p:nvPr>
        </p:nvSpPr>
        <p:spPr>
          <a:xfrm>
            <a:off x="459686" y="1273629"/>
            <a:ext cx="8137665" cy="2307771"/>
          </a:xfrm>
        </p:spPr>
        <p:txBody>
          <a:bodyPr/>
          <a:lstStyle/>
          <a:p>
            <a:r>
              <a:rPr lang="en-US" altLang="en-US" sz="2000" dirty="0"/>
              <a:t>Zeus had a heart transplant and dies after 5 days.</a:t>
            </a:r>
          </a:p>
          <a:p>
            <a:r>
              <a:rPr lang="en-US" altLang="en-US" sz="2000" dirty="0"/>
              <a:t>In an ideal experiment, you could rewind time, NOT give Zeus the heart transplant and observe what happens.</a:t>
            </a:r>
          </a:p>
          <a:p>
            <a:r>
              <a:rPr lang="en-US" altLang="en-US" sz="2000" dirty="0"/>
              <a:t>Then you could compare the outcome when Zeus had the transplant vs. did not have the transplant, and draw an inference about whether the transplant caused his death</a:t>
            </a:r>
          </a:p>
          <a:p>
            <a:endParaRPr lang="en-US" sz="1800" dirty="0"/>
          </a:p>
        </p:txBody>
      </p:sp>
      <p:sp>
        <p:nvSpPr>
          <p:cNvPr id="3" name="Slide Number Placeholder 2"/>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15</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grpSp>
        <p:nvGrpSpPr>
          <p:cNvPr id="12" name="Group 11"/>
          <p:cNvGrpSpPr/>
          <p:nvPr/>
        </p:nvGrpSpPr>
        <p:grpSpPr>
          <a:xfrm>
            <a:off x="3563613" y="3372986"/>
            <a:ext cx="4571552" cy="1166358"/>
            <a:chOff x="1728721" y="172585"/>
            <a:chExt cx="5749317" cy="1423487"/>
          </a:xfrm>
        </p:grpSpPr>
        <p:pic>
          <p:nvPicPr>
            <p:cNvPr id="7" name="Shape 136"/>
            <p:cNvPicPr preferRelativeResize="0"/>
            <p:nvPr/>
          </p:nvPicPr>
          <p:blipFill rotWithShape="1">
            <a:blip r:embed="rId3">
              <a:alphaModFix/>
            </a:blip>
            <a:srcRect l="1643" t="4554" r="2634" b="4965"/>
            <a:stretch/>
          </p:blipFill>
          <p:spPr>
            <a:xfrm>
              <a:off x="1728721" y="172585"/>
              <a:ext cx="1306005" cy="1352928"/>
            </a:xfrm>
            <a:prstGeom prst="rect">
              <a:avLst/>
            </a:prstGeom>
            <a:noFill/>
            <a:ln>
              <a:noFill/>
            </a:ln>
          </p:spPr>
        </p:pic>
        <p:pic>
          <p:nvPicPr>
            <p:cNvPr id="8" name="Picture 7"/>
            <p:cNvPicPr>
              <a:picLocks noChangeAspect="1"/>
            </p:cNvPicPr>
            <p:nvPr/>
          </p:nvPicPr>
          <p:blipFill rotWithShape="1">
            <a:blip r:embed="rId4"/>
            <a:srcRect l="5212" t="29706" r="3310"/>
            <a:stretch/>
          </p:blipFill>
          <p:spPr>
            <a:xfrm>
              <a:off x="3447916" y="335482"/>
              <a:ext cx="1782810" cy="1152394"/>
            </a:xfrm>
            <a:prstGeom prst="rect">
              <a:avLst/>
            </a:prstGeom>
          </p:spPr>
        </p:pic>
        <p:pic>
          <p:nvPicPr>
            <p:cNvPr id="9" name="Shape 136"/>
            <p:cNvPicPr preferRelativeResize="0"/>
            <p:nvPr/>
          </p:nvPicPr>
          <p:blipFill rotWithShape="1">
            <a:blip r:embed="rId3">
              <a:alphaModFix/>
            </a:blip>
            <a:srcRect l="1643" t="4554" r="2634" b="4965"/>
            <a:stretch/>
          </p:blipFill>
          <p:spPr>
            <a:xfrm rot="5400000">
              <a:off x="5952080" y="266606"/>
              <a:ext cx="1306005" cy="1352928"/>
            </a:xfrm>
            <a:prstGeom prst="rect">
              <a:avLst/>
            </a:prstGeom>
            <a:noFill/>
            <a:ln>
              <a:noFill/>
            </a:ln>
          </p:spPr>
        </p:pic>
        <p:cxnSp>
          <p:nvCxnSpPr>
            <p:cNvPr id="10" name="Straight Connector 9"/>
            <p:cNvCxnSpPr/>
            <p:nvPr/>
          </p:nvCxnSpPr>
          <p:spPr>
            <a:xfrm>
              <a:off x="5736921" y="172585"/>
              <a:ext cx="1741117" cy="1342887"/>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5947901" y="272852"/>
              <a:ext cx="1333646" cy="1120083"/>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3" name="Group 12"/>
          <p:cNvGrpSpPr/>
          <p:nvPr/>
        </p:nvGrpSpPr>
        <p:grpSpPr>
          <a:xfrm>
            <a:off x="3563613" y="4900103"/>
            <a:ext cx="4412473" cy="1169199"/>
            <a:chOff x="1728721" y="172585"/>
            <a:chExt cx="5549254" cy="1426954"/>
          </a:xfrm>
        </p:grpSpPr>
        <p:pic>
          <p:nvPicPr>
            <p:cNvPr id="14" name="Shape 136"/>
            <p:cNvPicPr preferRelativeResize="0"/>
            <p:nvPr/>
          </p:nvPicPr>
          <p:blipFill rotWithShape="1">
            <a:blip r:embed="rId3">
              <a:alphaModFix/>
            </a:blip>
            <a:srcRect l="1643" t="4554" r="2634" b="4965"/>
            <a:stretch/>
          </p:blipFill>
          <p:spPr>
            <a:xfrm>
              <a:off x="1728721" y="172585"/>
              <a:ext cx="1306005" cy="1352928"/>
            </a:xfrm>
            <a:prstGeom prst="rect">
              <a:avLst/>
            </a:prstGeom>
            <a:noFill/>
            <a:ln>
              <a:noFill/>
            </a:ln>
          </p:spPr>
        </p:pic>
        <p:pic>
          <p:nvPicPr>
            <p:cNvPr id="15" name="Picture 14"/>
            <p:cNvPicPr>
              <a:picLocks noChangeAspect="1"/>
            </p:cNvPicPr>
            <p:nvPr/>
          </p:nvPicPr>
          <p:blipFill rotWithShape="1">
            <a:blip r:embed="rId4"/>
            <a:srcRect l="5212" t="29706" r="3310"/>
            <a:stretch/>
          </p:blipFill>
          <p:spPr>
            <a:xfrm>
              <a:off x="3447916" y="335482"/>
              <a:ext cx="1782810" cy="1152394"/>
            </a:xfrm>
            <a:prstGeom prst="rect">
              <a:avLst/>
            </a:prstGeom>
          </p:spPr>
        </p:pic>
        <p:pic>
          <p:nvPicPr>
            <p:cNvPr id="16" name="Shape 136"/>
            <p:cNvPicPr preferRelativeResize="0"/>
            <p:nvPr/>
          </p:nvPicPr>
          <p:blipFill rotWithShape="1">
            <a:blip r:embed="rId3">
              <a:alphaModFix/>
            </a:blip>
            <a:srcRect l="1643" t="4554" r="2634" b="4965"/>
            <a:stretch/>
          </p:blipFill>
          <p:spPr>
            <a:xfrm>
              <a:off x="5932190" y="286602"/>
              <a:ext cx="1345785" cy="1312937"/>
            </a:xfrm>
            <a:prstGeom prst="rect">
              <a:avLst/>
            </a:prstGeom>
            <a:noFill/>
            <a:ln>
              <a:noFill/>
            </a:ln>
          </p:spPr>
        </p:pic>
        <p:cxnSp>
          <p:nvCxnSpPr>
            <p:cNvPr id="17" name="Straight Connector 16"/>
            <p:cNvCxnSpPr/>
            <p:nvPr/>
          </p:nvCxnSpPr>
          <p:spPr>
            <a:xfrm>
              <a:off x="3490270" y="226499"/>
              <a:ext cx="1741117" cy="1342887"/>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3701249" y="326765"/>
              <a:ext cx="1333646" cy="1120083"/>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grpSp>
      <p:cxnSp>
        <p:nvCxnSpPr>
          <p:cNvPr id="20" name="Straight Connector 19"/>
          <p:cNvCxnSpPr/>
          <p:nvPr/>
        </p:nvCxnSpPr>
        <p:spPr>
          <a:xfrm flipH="1" flipV="1">
            <a:off x="6750721" y="4757057"/>
            <a:ext cx="296321" cy="236468"/>
          </a:xfrm>
          <a:prstGeom prst="line">
            <a:avLst/>
          </a:prstGeom>
          <a:ln>
            <a:solidFill>
              <a:srgbClr val="FFC000"/>
            </a:solidFill>
          </a:ln>
        </p:spPr>
        <p:style>
          <a:lnRef idx="3">
            <a:schemeClr val="accent1"/>
          </a:lnRef>
          <a:fillRef idx="0">
            <a:schemeClr val="accent1"/>
          </a:fillRef>
          <a:effectRef idx="2">
            <a:schemeClr val="accent1"/>
          </a:effectRef>
          <a:fontRef idx="minor">
            <a:schemeClr val="tx1"/>
          </a:fontRef>
        </p:style>
      </p:cxnSp>
      <p:cxnSp>
        <p:nvCxnSpPr>
          <p:cNvPr id="21" name="Straight Connector 20"/>
          <p:cNvCxnSpPr/>
          <p:nvPr/>
        </p:nvCxnSpPr>
        <p:spPr>
          <a:xfrm flipV="1">
            <a:off x="7630608" y="4593632"/>
            <a:ext cx="208879" cy="323693"/>
          </a:xfrm>
          <a:prstGeom prst="line">
            <a:avLst/>
          </a:prstGeom>
          <a:ln>
            <a:solidFill>
              <a:srgbClr val="FFC000"/>
            </a:solidFill>
          </a:ln>
        </p:spPr>
        <p:style>
          <a:lnRef idx="3">
            <a:schemeClr val="accent1"/>
          </a:lnRef>
          <a:fillRef idx="0">
            <a:schemeClr val="accent1"/>
          </a:fillRef>
          <a:effectRef idx="2">
            <a:schemeClr val="accent1"/>
          </a:effectRef>
          <a:fontRef idx="minor">
            <a:schemeClr val="tx1"/>
          </a:fontRef>
        </p:style>
      </p:cxnSp>
      <p:cxnSp>
        <p:nvCxnSpPr>
          <p:cNvPr id="22" name="Straight Connector 21"/>
          <p:cNvCxnSpPr/>
          <p:nvPr/>
        </p:nvCxnSpPr>
        <p:spPr>
          <a:xfrm flipH="1" flipV="1">
            <a:off x="6603995" y="5093928"/>
            <a:ext cx="367748" cy="186566"/>
          </a:xfrm>
          <a:prstGeom prst="line">
            <a:avLst/>
          </a:prstGeom>
          <a:ln>
            <a:solidFill>
              <a:srgbClr val="FFC000"/>
            </a:solidFill>
          </a:ln>
        </p:spPr>
        <p:style>
          <a:lnRef idx="3">
            <a:schemeClr val="accent1"/>
          </a:lnRef>
          <a:fillRef idx="0">
            <a:schemeClr val="accent1"/>
          </a:fillRef>
          <a:effectRef idx="2">
            <a:schemeClr val="accent1"/>
          </a:effectRef>
          <a:fontRef idx="minor">
            <a:schemeClr val="tx1"/>
          </a:fontRef>
        </p:style>
      </p:cxnSp>
      <p:cxnSp>
        <p:nvCxnSpPr>
          <p:cNvPr id="23" name="Straight Connector 22"/>
          <p:cNvCxnSpPr/>
          <p:nvPr/>
        </p:nvCxnSpPr>
        <p:spPr>
          <a:xfrm flipH="1">
            <a:off x="6603469" y="5885428"/>
            <a:ext cx="421706" cy="183874"/>
          </a:xfrm>
          <a:prstGeom prst="line">
            <a:avLst/>
          </a:prstGeom>
          <a:ln>
            <a:solidFill>
              <a:srgbClr val="FFC000"/>
            </a:solidFill>
          </a:ln>
        </p:spPr>
        <p:style>
          <a:lnRef idx="3">
            <a:schemeClr val="accent1"/>
          </a:lnRef>
          <a:fillRef idx="0">
            <a:schemeClr val="accent1"/>
          </a:fillRef>
          <a:effectRef idx="2">
            <a:schemeClr val="accent1"/>
          </a:effectRef>
          <a:fontRef idx="minor">
            <a:schemeClr val="tx1"/>
          </a:fontRef>
        </p:style>
      </p:cxnSp>
      <p:cxnSp>
        <p:nvCxnSpPr>
          <p:cNvPr id="24" name="Straight Connector 23"/>
          <p:cNvCxnSpPr/>
          <p:nvPr/>
        </p:nvCxnSpPr>
        <p:spPr>
          <a:xfrm flipH="1">
            <a:off x="6515981" y="5687193"/>
            <a:ext cx="410656" cy="138765"/>
          </a:xfrm>
          <a:prstGeom prst="line">
            <a:avLst/>
          </a:prstGeom>
          <a:ln>
            <a:solidFill>
              <a:srgbClr val="FFC000"/>
            </a:solidFill>
          </a:ln>
        </p:spPr>
        <p:style>
          <a:lnRef idx="3">
            <a:schemeClr val="accent1"/>
          </a:lnRef>
          <a:fillRef idx="0">
            <a:schemeClr val="accent1"/>
          </a:fillRef>
          <a:effectRef idx="2">
            <a:schemeClr val="accent1"/>
          </a:effectRef>
          <a:fontRef idx="minor">
            <a:schemeClr val="tx1"/>
          </a:fontRef>
        </p:style>
      </p:cxnSp>
      <p:cxnSp>
        <p:nvCxnSpPr>
          <p:cNvPr id="25" name="Straight Connector 24"/>
          <p:cNvCxnSpPr/>
          <p:nvPr/>
        </p:nvCxnSpPr>
        <p:spPr>
          <a:xfrm flipH="1" flipV="1">
            <a:off x="7512721" y="5519057"/>
            <a:ext cx="296321" cy="236468"/>
          </a:xfrm>
          <a:prstGeom prst="line">
            <a:avLst/>
          </a:prstGeom>
          <a:ln>
            <a:solidFill>
              <a:srgbClr val="FFC000"/>
            </a:solidFill>
          </a:ln>
        </p:spPr>
        <p:style>
          <a:lnRef idx="3">
            <a:schemeClr val="accent1"/>
          </a:lnRef>
          <a:fillRef idx="0">
            <a:schemeClr val="accent1"/>
          </a:fillRef>
          <a:effectRef idx="2">
            <a:schemeClr val="accent1"/>
          </a:effectRef>
          <a:fontRef idx="minor">
            <a:schemeClr val="tx1"/>
          </a:fontRef>
        </p:style>
      </p:cxnSp>
      <p:cxnSp>
        <p:nvCxnSpPr>
          <p:cNvPr id="26" name="Straight Connector 25"/>
          <p:cNvCxnSpPr/>
          <p:nvPr/>
        </p:nvCxnSpPr>
        <p:spPr>
          <a:xfrm flipH="1" flipV="1">
            <a:off x="7759304" y="5707724"/>
            <a:ext cx="296321" cy="236468"/>
          </a:xfrm>
          <a:prstGeom prst="line">
            <a:avLst/>
          </a:prstGeom>
          <a:ln>
            <a:solidFill>
              <a:srgbClr val="FFC000"/>
            </a:solidFill>
          </a:ln>
        </p:spPr>
        <p:style>
          <a:lnRef idx="3">
            <a:schemeClr val="accent1"/>
          </a:lnRef>
          <a:fillRef idx="0">
            <a:schemeClr val="accent1"/>
          </a:fillRef>
          <a:effectRef idx="2">
            <a:schemeClr val="accent1"/>
          </a:effectRef>
          <a:fontRef idx="minor">
            <a:schemeClr val="tx1"/>
          </a:fontRef>
        </p:style>
      </p:cxnSp>
      <p:cxnSp>
        <p:nvCxnSpPr>
          <p:cNvPr id="27" name="Straight Connector 26"/>
          <p:cNvCxnSpPr/>
          <p:nvPr/>
        </p:nvCxnSpPr>
        <p:spPr>
          <a:xfrm flipH="1">
            <a:off x="7839487" y="5494436"/>
            <a:ext cx="295678" cy="24621"/>
          </a:xfrm>
          <a:prstGeom prst="line">
            <a:avLst/>
          </a:prstGeom>
          <a:ln>
            <a:solidFill>
              <a:srgbClr val="FFC000"/>
            </a:solidFill>
          </a:ln>
        </p:spPr>
        <p:style>
          <a:lnRef idx="3">
            <a:schemeClr val="accent1"/>
          </a:lnRef>
          <a:fillRef idx="0">
            <a:schemeClr val="accent1"/>
          </a:fillRef>
          <a:effectRef idx="2">
            <a:schemeClr val="accent1"/>
          </a:effectRef>
          <a:fontRef idx="minor">
            <a:schemeClr val="tx1"/>
          </a:fontRef>
        </p:style>
      </p:cxnSp>
      <p:cxnSp>
        <p:nvCxnSpPr>
          <p:cNvPr id="28" name="Straight Connector 27"/>
          <p:cNvCxnSpPr/>
          <p:nvPr/>
        </p:nvCxnSpPr>
        <p:spPr>
          <a:xfrm flipH="1" flipV="1">
            <a:off x="7199442" y="4525300"/>
            <a:ext cx="82848" cy="367822"/>
          </a:xfrm>
          <a:prstGeom prst="line">
            <a:avLst/>
          </a:prstGeom>
          <a:ln>
            <a:solidFill>
              <a:srgbClr val="FFC000"/>
            </a:solidFill>
          </a:ln>
        </p:spPr>
        <p:style>
          <a:lnRef idx="3">
            <a:schemeClr val="accent1"/>
          </a:lnRef>
          <a:fillRef idx="0">
            <a:schemeClr val="accent1"/>
          </a:fillRef>
          <a:effectRef idx="2">
            <a:schemeClr val="accent1"/>
          </a:effectRef>
          <a:fontRef idx="minor">
            <a:schemeClr val="tx1"/>
          </a:fontRef>
        </p:style>
      </p:cxnSp>
      <p:sp>
        <p:nvSpPr>
          <p:cNvPr id="38" name="TextBox 37"/>
          <p:cNvSpPr txBox="1"/>
          <p:nvPr/>
        </p:nvSpPr>
        <p:spPr bwMode="auto">
          <a:xfrm>
            <a:off x="794657" y="3581400"/>
            <a:ext cx="1869004" cy="923330"/>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52049"/>
                </a:solidFill>
                <a:effectLst/>
                <a:uLnTx/>
                <a:uFillTx/>
                <a:latin typeface="Arial"/>
                <a:ea typeface="+mn-ea"/>
                <a:cs typeface="+mn-cs"/>
              </a:rPr>
              <a:t>Scenario 1: Zeus </a:t>
            </a:r>
            <a:r>
              <a:rPr kumimoji="0" lang="en-US" sz="2000" b="0" i="0" u="none" strike="noStrike" kern="1200" cap="none" spc="0" normalizeH="0" baseline="0" noProof="0">
                <a:ln>
                  <a:noFill/>
                </a:ln>
                <a:solidFill>
                  <a:srgbClr val="052049"/>
                </a:solidFill>
                <a:effectLst/>
                <a:uLnTx/>
                <a:uFillTx/>
                <a:latin typeface="Arial"/>
                <a:ea typeface="+mn-ea"/>
                <a:cs typeface="+mn-cs"/>
              </a:rPr>
              <a:t>has transplant and dies in 5 days</a:t>
            </a:r>
            <a:endParaRPr kumimoji="0" lang="en-US" sz="2000" b="0" i="0" u="none" strike="noStrike" kern="1200" cap="none" spc="0" normalizeH="0" baseline="0" noProof="0" dirty="0" err="1">
              <a:ln>
                <a:noFill/>
              </a:ln>
              <a:solidFill>
                <a:srgbClr val="052049"/>
              </a:solidFill>
              <a:effectLst/>
              <a:uLnTx/>
              <a:uFillTx/>
              <a:latin typeface="Arial"/>
              <a:ea typeface="+mn-ea"/>
              <a:cs typeface="+mn-cs"/>
            </a:endParaRPr>
          </a:p>
        </p:txBody>
      </p:sp>
      <p:sp>
        <p:nvSpPr>
          <p:cNvPr id="39" name="TextBox 38"/>
          <p:cNvSpPr txBox="1"/>
          <p:nvPr/>
        </p:nvSpPr>
        <p:spPr bwMode="auto">
          <a:xfrm>
            <a:off x="751114" y="4887686"/>
            <a:ext cx="2410526" cy="1231106"/>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52049"/>
                </a:solidFill>
                <a:effectLst/>
                <a:uLnTx/>
                <a:uFillTx/>
                <a:latin typeface="Arial"/>
                <a:ea typeface="+mn-ea"/>
                <a:cs typeface="+mn-cs"/>
              </a:rPr>
              <a:t>Scenario 2: Zeus does NOT have transplant and is still alive 5 days later</a:t>
            </a:r>
          </a:p>
        </p:txBody>
      </p:sp>
      <p:sp>
        <p:nvSpPr>
          <p:cNvPr id="40" name="Footer Placeholder 1"/>
          <p:cNvSpPr txBox="1">
            <a:spLocks/>
          </p:cNvSpPr>
          <p:nvPr/>
        </p:nvSpPr>
        <p:spPr>
          <a:xfrm>
            <a:off x="548153" y="6470130"/>
            <a:ext cx="4310907" cy="137980"/>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Garamond" charset="0"/>
                <a:ea typeface="+mn-ea"/>
                <a:cs typeface="+mn-cs"/>
              </a:defRPr>
            </a:lvl1pPr>
            <a:lvl2pPr marL="457200" algn="l" rtl="0" eaLnBrk="0" fontAlgn="base" hangingPunct="0">
              <a:spcBef>
                <a:spcPct val="0"/>
              </a:spcBef>
              <a:spcAft>
                <a:spcPct val="0"/>
              </a:spcAft>
              <a:defRPr kern="1200">
                <a:solidFill>
                  <a:schemeClr val="tx1"/>
                </a:solidFill>
                <a:latin typeface="Garamond" charset="0"/>
                <a:ea typeface="+mn-ea"/>
                <a:cs typeface="+mn-cs"/>
              </a:defRPr>
            </a:lvl2pPr>
            <a:lvl3pPr marL="914400" algn="l" rtl="0" eaLnBrk="0" fontAlgn="base" hangingPunct="0">
              <a:spcBef>
                <a:spcPct val="0"/>
              </a:spcBef>
              <a:spcAft>
                <a:spcPct val="0"/>
              </a:spcAft>
              <a:defRPr kern="1200">
                <a:solidFill>
                  <a:schemeClr val="tx1"/>
                </a:solidFill>
                <a:latin typeface="Garamond" charset="0"/>
                <a:ea typeface="+mn-ea"/>
                <a:cs typeface="+mn-cs"/>
              </a:defRPr>
            </a:lvl3pPr>
            <a:lvl4pPr marL="1371600" algn="l" rtl="0" eaLnBrk="0" fontAlgn="base" hangingPunct="0">
              <a:spcBef>
                <a:spcPct val="0"/>
              </a:spcBef>
              <a:spcAft>
                <a:spcPct val="0"/>
              </a:spcAft>
              <a:defRPr kern="1200">
                <a:solidFill>
                  <a:schemeClr val="tx1"/>
                </a:solidFill>
                <a:latin typeface="Garamond" charset="0"/>
                <a:ea typeface="+mn-ea"/>
                <a:cs typeface="+mn-cs"/>
              </a:defRPr>
            </a:lvl4pPr>
            <a:lvl5pPr marL="1828800" algn="l" rtl="0" eaLnBrk="0" fontAlgn="base" hangingPunct="0">
              <a:spcBef>
                <a:spcPct val="0"/>
              </a:spcBef>
              <a:spcAft>
                <a:spcPct val="0"/>
              </a:spcAft>
              <a:defRPr kern="1200">
                <a:solidFill>
                  <a:schemeClr val="tx1"/>
                </a:solidFill>
                <a:latin typeface="Garamond" charset="0"/>
                <a:ea typeface="+mn-ea"/>
                <a:cs typeface="+mn-cs"/>
              </a:defRPr>
            </a:lvl5pPr>
            <a:lvl6pPr marL="2286000" algn="l" defTabSz="914400" rtl="0" eaLnBrk="1" latinLnBrk="0" hangingPunct="1">
              <a:defRPr kern="1200">
                <a:solidFill>
                  <a:schemeClr val="tx1"/>
                </a:solidFill>
                <a:latin typeface="Garamond" charset="0"/>
                <a:ea typeface="+mn-ea"/>
                <a:cs typeface="+mn-cs"/>
              </a:defRPr>
            </a:lvl6pPr>
            <a:lvl7pPr marL="2743200" algn="l" defTabSz="914400" rtl="0" eaLnBrk="1" latinLnBrk="0" hangingPunct="1">
              <a:defRPr kern="1200">
                <a:solidFill>
                  <a:schemeClr val="tx1"/>
                </a:solidFill>
                <a:latin typeface="Garamond" charset="0"/>
                <a:ea typeface="+mn-ea"/>
                <a:cs typeface="+mn-cs"/>
              </a:defRPr>
            </a:lvl7pPr>
            <a:lvl8pPr marL="3200400" algn="l" defTabSz="914400" rtl="0" eaLnBrk="1" latinLnBrk="0" hangingPunct="1">
              <a:defRPr kern="1200">
                <a:solidFill>
                  <a:schemeClr val="tx1"/>
                </a:solidFill>
                <a:latin typeface="Garamond" charset="0"/>
                <a:ea typeface="+mn-ea"/>
                <a:cs typeface="+mn-cs"/>
              </a:defRPr>
            </a:lvl8pPr>
            <a:lvl9pPr marL="3657600" algn="l" defTabSz="914400" rtl="0" eaLnBrk="1" latinLnBrk="0" hangingPunct="1">
              <a:defRPr kern="1200">
                <a:solidFill>
                  <a:schemeClr val="tx1"/>
                </a:solidFill>
                <a:latin typeface="Garamond" charset="0"/>
                <a:ea typeface="+mn-ea"/>
                <a:cs typeface="+mn-cs"/>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050" b="0" i="0" u="none" strike="noStrike" kern="1200" cap="none" spc="0" normalizeH="0" baseline="0" noProof="0">
                <a:ln>
                  <a:noFill/>
                </a:ln>
                <a:solidFill>
                  <a:srgbClr val="052049"/>
                </a:solidFill>
                <a:effectLst/>
                <a:uLnTx/>
                <a:uFillTx/>
                <a:latin typeface="Garamond" charset="0"/>
                <a:ea typeface="+mn-ea"/>
                <a:cs typeface="+mn-cs"/>
              </a:rPr>
              <a:t>Acknowledgement: Matteo Allen, graphical assistance</a:t>
            </a:r>
            <a:endParaRPr kumimoji="0" lang="en-US" sz="1050" b="0" i="0" u="none" strike="noStrike" kern="1200" cap="none" spc="0" normalizeH="0" baseline="0" noProof="0" dirty="0">
              <a:ln>
                <a:noFill/>
              </a:ln>
              <a:solidFill>
                <a:srgbClr val="052049"/>
              </a:solidFill>
              <a:effectLst/>
              <a:uLnTx/>
              <a:uFillTx/>
              <a:latin typeface="Garamond" charset="0"/>
              <a:ea typeface="+mn-ea"/>
              <a:cs typeface="+mn-cs"/>
            </a:endParaRPr>
          </a:p>
        </p:txBody>
      </p:sp>
    </p:spTree>
    <p:extLst>
      <p:ext uri="{BB962C8B-B14F-4D97-AF65-F5344CB8AC3E}">
        <p14:creationId xmlns:p14="http://schemas.microsoft.com/office/powerpoint/2010/main" val="3420821085"/>
      </p:ext>
    </p:extLst>
  </p:cSld>
  <p:clrMapOvr>
    <a:masterClrMapping/>
  </p:clrMapOvr>
  <p:transition advTm="56233">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Motivating the idea of a “counterfactual” continued</a:t>
            </a:r>
            <a:r>
              <a:rPr lang="mr-IN"/>
              <a:t>…</a:t>
            </a:r>
            <a:endParaRPr lang="en-US" dirty="0"/>
          </a:p>
        </p:txBody>
      </p:sp>
      <p:sp>
        <p:nvSpPr>
          <p:cNvPr id="6" name="Content Placeholder 5"/>
          <p:cNvSpPr>
            <a:spLocks noGrp="1"/>
          </p:cNvSpPr>
          <p:nvPr>
            <p:ph idx="1"/>
          </p:nvPr>
        </p:nvSpPr>
        <p:spPr>
          <a:xfrm>
            <a:off x="453585" y="1171872"/>
            <a:ext cx="8385615" cy="3909393"/>
          </a:xfrm>
        </p:spPr>
        <p:txBody>
          <a:bodyPr/>
          <a:lstStyle/>
          <a:p>
            <a:r>
              <a:rPr lang="en-US" altLang="en-US" sz="2000" dirty="0"/>
              <a:t>Notation:</a:t>
            </a:r>
          </a:p>
          <a:p>
            <a:pPr lvl="1"/>
            <a:r>
              <a:rPr lang="en-US" altLang="en-US" sz="1800" dirty="0"/>
              <a:t>Let A reflect an action taken, like having a heart transplant</a:t>
            </a:r>
          </a:p>
          <a:p>
            <a:pPr lvl="1"/>
            <a:r>
              <a:rPr lang="en-US" altLang="en-US" sz="1800" dirty="0"/>
              <a:t>A=1 means treated; A=0 means not treated</a:t>
            </a:r>
          </a:p>
          <a:p>
            <a:pPr lvl="1"/>
            <a:r>
              <a:rPr lang="en-US" altLang="en-US" sz="1800" dirty="0"/>
              <a:t>Let Y reflect an outcome, Y=1 dead, Y= 0 alive</a:t>
            </a:r>
          </a:p>
          <a:p>
            <a:r>
              <a:rPr lang="en-US" altLang="en-US" sz="2000" dirty="0"/>
              <a:t>Revise this statement:  Then you could compare outcome (Y) when Zeus had the transplant (</a:t>
            </a:r>
            <a:r>
              <a:rPr lang="en-US" altLang="en-US" sz="2000" dirty="0" err="1"/>
              <a:t>Y</a:t>
            </a:r>
            <a:r>
              <a:rPr lang="en-US" altLang="en-US" sz="2000" baseline="30000" dirty="0" err="1"/>
              <a:t>a</a:t>
            </a:r>
            <a:r>
              <a:rPr lang="en-US" altLang="en-US" sz="2000" baseline="30000" dirty="0"/>
              <a:t>=1</a:t>
            </a:r>
            <a:r>
              <a:rPr lang="en-US" altLang="en-US" sz="2000" dirty="0"/>
              <a:t>) vs. did not have the transplant (</a:t>
            </a:r>
            <a:r>
              <a:rPr lang="en-US" altLang="en-US" sz="2000" dirty="0" err="1"/>
              <a:t>Y</a:t>
            </a:r>
            <a:r>
              <a:rPr lang="en-US" altLang="en-US" sz="2000" baseline="30000" dirty="0" err="1"/>
              <a:t>a</a:t>
            </a:r>
            <a:r>
              <a:rPr lang="en-US" altLang="en-US" sz="2000" baseline="30000" dirty="0"/>
              <a:t>=0</a:t>
            </a:r>
            <a:r>
              <a:rPr lang="en-US" altLang="en-US" sz="2000" dirty="0"/>
              <a:t>), and draw an inference about whether the transplant caused his death.</a:t>
            </a:r>
          </a:p>
          <a:p>
            <a:r>
              <a:rPr lang="en-US" altLang="en-US" sz="2000" dirty="0"/>
              <a:t>These two potential outcomes (</a:t>
            </a:r>
            <a:r>
              <a:rPr lang="en-US" altLang="en-US" sz="2000" dirty="0" err="1"/>
              <a:t>Y</a:t>
            </a:r>
            <a:r>
              <a:rPr lang="en-US" altLang="en-US" sz="2000" baseline="30000" dirty="0" err="1"/>
              <a:t>a</a:t>
            </a:r>
            <a:r>
              <a:rPr lang="en-US" altLang="en-US" sz="2000" baseline="30000" dirty="0"/>
              <a:t>=1</a:t>
            </a:r>
            <a:r>
              <a:rPr lang="en-US" altLang="en-US" sz="2000" dirty="0"/>
              <a:t> and </a:t>
            </a:r>
            <a:r>
              <a:rPr lang="en-US" altLang="en-US" sz="2000" dirty="0" err="1"/>
              <a:t>Y</a:t>
            </a:r>
            <a:r>
              <a:rPr lang="en-US" altLang="en-US" sz="2000" baseline="30000" dirty="0" err="1"/>
              <a:t>a</a:t>
            </a:r>
            <a:r>
              <a:rPr lang="en-US" altLang="en-US" sz="2000" baseline="30000" dirty="0"/>
              <a:t>=0</a:t>
            </a:r>
            <a:r>
              <a:rPr lang="en-US" altLang="en-US" sz="2000" dirty="0"/>
              <a:t>) are “counterfactuals”</a:t>
            </a:r>
          </a:p>
          <a:p>
            <a:r>
              <a:rPr lang="en-US" altLang="en-US" sz="2000" dirty="0"/>
              <a:t>If the counterfactual outcome under the condition a=1 is dead, and the counterfactual outcome under the condition of a=0 is alive, then we infer that the transplant (A) caused Zeus’s death.</a:t>
            </a:r>
          </a:p>
          <a:p>
            <a:pPr lvl="1"/>
            <a:r>
              <a:rPr lang="en-US" altLang="en-US" sz="1800" dirty="0"/>
              <a:t>If </a:t>
            </a:r>
            <a:r>
              <a:rPr lang="en-US" altLang="en-US" sz="1800" dirty="0" err="1"/>
              <a:t>Y</a:t>
            </a:r>
            <a:r>
              <a:rPr lang="en-US" altLang="en-US" sz="1800" baseline="30000" dirty="0" err="1"/>
              <a:t>a</a:t>
            </a:r>
            <a:r>
              <a:rPr lang="en-US" altLang="en-US" sz="1800" baseline="30000" dirty="0"/>
              <a:t>=1</a:t>
            </a:r>
            <a:r>
              <a:rPr lang="en-US" altLang="en-US" sz="1800" dirty="0"/>
              <a:t> = 1 ≠ 0 = </a:t>
            </a:r>
            <a:r>
              <a:rPr lang="en-US" altLang="en-US" sz="1800" dirty="0" err="1"/>
              <a:t>Y</a:t>
            </a:r>
            <a:r>
              <a:rPr lang="en-US" altLang="en-US" sz="1800" baseline="30000" dirty="0" err="1"/>
              <a:t>a</a:t>
            </a:r>
            <a:r>
              <a:rPr lang="en-US" altLang="en-US" sz="1800" baseline="30000" dirty="0"/>
              <a:t>=0</a:t>
            </a:r>
            <a:r>
              <a:rPr lang="en-US" altLang="en-US" sz="1800" dirty="0"/>
              <a:t> then we infer that A has causal effect on the individual</a:t>
            </a:r>
          </a:p>
          <a:p>
            <a:r>
              <a:rPr lang="en-US" altLang="en-US" sz="2000" dirty="0"/>
              <a:t>General definition of a </a:t>
            </a:r>
            <a:r>
              <a:rPr lang="en-US" altLang="en-US" sz="2000" i="1" u="sng" dirty="0"/>
              <a:t>causal effect for individual “</a:t>
            </a:r>
            <a:r>
              <a:rPr lang="en-US" altLang="en-US" sz="2000" i="1" u="sng" dirty="0" err="1"/>
              <a:t>i</a:t>
            </a:r>
            <a:r>
              <a:rPr lang="en-US" altLang="en-US" sz="2000" i="1" u="sng" dirty="0"/>
              <a:t>”</a:t>
            </a:r>
            <a:r>
              <a:rPr lang="en-US" altLang="en-US" sz="2000" dirty="0"/>
              <a:t>: </a:t>
            </a:r>
            <a:r>
              <a:rPr lang="en-US" altLang="en-US" sz="2000" dirty="0" err="1"/>
              <a:t>Y</a:t>
            </a:r>
            <a:r>
              <a:rPr lang="en-US" altLang="en-US" sz="2000" baseline="-25000" dirty="0" err="1"/>
              <a:t>i</a:t>
            </a:r>
            <a:r>
              <a:rPr lang="en-US" altLang="en-US" sz="2000" baseline="30000" dirty="0" err="1"/>
              <a:t>a</a:t>
            </a:r>
            <a:r>
              <a:rPr lang="en-US" altLang="en-US" sz="2000" baseline="30000" dirty="0"/>
              <a:t>=1</a:t>
            </a:r>
            <a:r>
              <a:rPr lang="en-US" altLang="en-US" sz="2000" dirty="0"/>
              <a:t> ≠ </a:t>
            </a:r>
            <a:r>
              <a:rPr lang="en-US" altLang="en-US" sz="2000" dirty="0" err="1"/>
              <a:t>Y</a:t>
            </a:r>
            <a:r>
              <a:rPr lang="en-US" altLang="en-US" sz="2000" baseline="-25000" dirty="0" err="1"/>
              <a:t>i</a:t>
            </a:r>
            <a:r>
              <a:rPr lang="en-US" altLang="en-US" sz="2000" baseline="30000" dirty="0" err="1"/>
              <a:t>a</a:t>
            </a:r>
            <a:r>
              <a:rPr lang="en-US" altLang="en-US" sz="2000" baseline="30000" dirty="0"/>
              <a:t>=0</a:t>
            </a:r>
            <a:endParaRPr lang="en-US" altLang="en-US" sz="2000" dirty="0"/>
          </a:p>
        </p:txBody>
      </p:sp>
      <p:sp>
        <p:nvSpPr>
          <p:cNvPr id="3" name="Slide Number Placeholder 2"/>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16</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980870449"/>
      </p:ext>
    </p:extLst>
  </p:cSld>
  <p:clrMapOvr>
    <a:masterClrMapping/>
  </p:clrMapOvr>
  <p:transition advTm="123385">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17</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
        <p:nvSpPr>
          <p:cNvPr id="4" name="Text Placeholder 3"/>
          <p:cNvSpPr>
            <a:spLocks noGrp="1"/>
          </p:cNvSpPr>
          <p:nvPr>
            <p:ph type="body" sz="quarter" idx="13"/>
          </p:nvPr>
        </p:nvSpPr>
        <p:spPr/>
        <p:txBody>
          <a:bodyPr>
            <a:normAutofit/>
          </a:bodyPr>
          <a:lstStyle/>
          <a:p>
            <a:r>
              <a:rPr lang="en-US" sz="3600" i="1" dirty="0">
                <a:solidFill>
                  <a:schemeClr val="accent2"/>
                </a:solidFill>
              </a:rPr>
              <a:t>How is this concept of a counterfactual used in epidemiology?</a:t>
            </a:r>
          </a:p>
        </p:txBody>
      </p:sp>
    </p:spTree>
    <p:extLst>
      <p:ext uri="{BB962C8B-B14F-4D97-AF65-F5344CB8AC3E}">
        <p14:creationId xmlns:p14="http://schemas.microsoft.com/office/powerpoint/2010/main" val="945735164"/>
      </p:ext>
    </p:extLst>
  </p:cSld>
  <p:clrMapOvr>
    <a:masterClrMapping/>
  </p:clrMapOvr>
  <p:transition advTm="5763">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2"/>
          <p:cNvSpPr>
            <a:spLocks noGrp="1" noChangeArrowheads="1"/>
          </p:cNvSpPr>
          <p:nvPr>
            <p:ph type="title"/>
          </p:nvPr>
        </p:nvSpPr>
        <p:spPr/>
        <p:txBody>
          <a:bodyPr/>
          <a:lstStyle/>
          <a:p>
            <a:r>
              <a:rPr lang="en-US" altLang="en-US"/>
              <a:t>Striving for the Counterfactual</a:t>
            </a:r>
            <a:endParaRPr lang="en-US" altLang="en-US" dirty="0"/>
          </a:p>
        </p:txBody>
      </p:sp>
      <p:sp>
        <p:nvSpPr>
          <p:cNvPr id="235522" name="Rectangle 3"/>
          <p:cNvSpPr>
            <a:spLocks noGrp="1" noChangeArrowheads="1"/>
          </p:cNvSpPr>
          <p:nvPr>
            <p:ph type="body" idx="1"/>
          </p:nvPr>
        </p:nvSpPr>
        <p:spPr>
          <a:xfrm>
            <a:off x="459686" y="1189973"/>
            <a:ext cx="8137665" cy="4587977"/>
          </a:xfrm>
        </p:spPr>
        <p:txBody>
          <a:bodyPr/>
          <a:lstStyle/>
          <a:p>
            <a:r>
              <a:rPr lang="en-US" altLang="en-US" sz="1800" dirty="0"/>
              <a:t>In the real (observable) world all of our strategies in analytic studies to eliminate confounding are striving to simulate the counterfactual</a:t>
            </a:r>
          </a:p>
          <a:p>
            <a:r>
              <a:rPr lang="en-US" altLang="en-US" sz="1800" dirty="0"/>
              <a:t>We strive for our TWO distinct populations (exposed &amp; unexposed) to be “exchangeable”</a:t>
            </a:r>
          </a:p>
          <a:p>
            <a:pPr lvl="1"/>
            <a:r>
              <a:rPr lang="en-US" altLang="en-US" sz="1600" dirty="0"/>
              <a:t>i.e., identical in the “other influences” upon them</a:t>
            </a:r>
          </a:p>
          <a:p>
            <a:pPr lvl="1"/>
            <a:endParaRPr lang="en-US" altLang="en-US" sz="1600" dirty="0"/>
          </a:p>
          <a:p>
            <a:r>
              <a:rPr lang="en-US" altLang="en-US" sz="1800" dirty="0"/>
              <a:t>Whenever the TWO distinct populations are “non-exchangeable”, confounding will occur</a:t>
            </a:r>
          </a:p>
          <a:p>
            <a:endParaRPr lang="en-US" altLang="en-US" sz="1800" dirty="0"/>
          </a:p>
          <a:p>
            <a:r>
              <a:rPr lang="en-US" altLang="en-US" sz="1800" dirty="0"/>
              <a:t>Our strategies to manage confounding are attempts to make populations exchangeable</a:t>
            </a:r>
          </a:p>
          <a:p>
            <a:pPr lvl="1"/>
            <a:r>
              <a:rPr lang="en-US" altLang="en-US" sz="1600" dirty="0"/>
              <a:t>Exchangeable populations are, in theory, achievable</a:t>
            </a:r>
          </a:p>
          <a:p>
            <a:pPr lvl="1"/>
            <a:r>
              <a:rPr lang="en-US" altLang="en-US" sz="1600" dirty="0"/>
              <a:t>In practice, however, we cannot prove that we have achieved exchangeability</a:t>
            </a:r>
          </a:p>
          <a:p>
            <a:pPr lvl="1"/>
            <a:r>
              <a:rPr lang="en-US" altLang="en-US" sz="1600" dirty="0"/>
              <a:t>For our work to move forward, we nonetheless have to assume that we have achieved exchangeability</a:t>
            </a:r>
          </a:p>
        </p:txBody>
      </p:sp>
      <p:sp>
        <p:nvSpPr>
          <p:cNvPr id="1201156" name="Line 4"/>
          <p:cNvSpPr>
            <a:spLocks noChangeShapeType="1"/>
          </p:cNvSpPr>
          <p:nvPr/>
        </p:nvSpPr>
        <p:spPr bwMode="auto">
          <a:xfrm>
            <a:off x="3371850" y="3257550"/>
            <a:ext cx="2343150" cy="0"/>
          </a:xfrm>
          <a:prstGeom prst="line">
            <a:avLst/>
          </a:prstGeom>
          <a:noFill/>
          <a:ln w="76200">
            <a:noFill/>
            <a:round/>
            <a:headEnd/>
            <a:tailEnd type="triangle" w="med" len="med"/>
          </a:ln>
          <a:effectLst>
            <a:outerShdw dist="107763" dir="2700000" algn="ctr" rotWithShape="0">
              <a:schemeClr val="bg2"/>
            </a:outerShdw>
          </a:effectLst>
        </p:spPr>
        <p:txBody>
          <a:bodyPr anchor="ct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endParaRPr kumimoji="0" lang="en-US" sz="1800" b="0" i="0" u="none" strike="noStrike" kern="1200" cap="none" spc="0" normalizeH="0" baseline="0" noProof="0" dirty="0">
              <a:ln>
                <a:noFill/>
              </a:ln>
              <a:solidFill>
                <a:srgbClr val="052049"/>
              </a:solidFill>
              <a:effectLst/>
              <a:uLnTx/>
              <a:uFillTx/>
              <a:latin typeface="Arial" pitchFamily="34" charset="0"/>
              <a:ea typeface="+mn-ea"/>
              <a:cs typeface="+mn-cs"/>
            </a:endParaRPr>
          </a:p>
        </p:txBody>
      </p:sp>
      <p:sp>
        <p:nvSpPr>
          <p:cNvPr id="7" name="TextBox 6"/>
          <p:cNvSpPr txBox="1"/>
          <p:nvPr/>
        </p:nvSpPr>
        <p:spPr bwMode="auto">
          <a:xfrm>
            <a:off x="101600" y="174171"/>
            <a:ext cx="5156200" cy="307777"/>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C00000"/>
                </a:solidFill>
                <a:effectLst/>
                <a:uLnTx/>
                <a:uFillTx/>
                <a:latin typeface="Arial"/>
                <a:ea typeface="+mn-ea"/>
                <a:cs typeface="+mn-cs"/>
              </a:rPr>
              <a:t>Recap of </a:t>
            </a:r>
            <a:r>
              <a:rPr kumimoji="0" lang="en-US" sz="2000" b="0" i="0" u="none" strike="noStrike" kern="1200" cap="none" spc="0" normalizeH="0" baseline="0" noProof="0" dirty="0" err="1">
                <a:ln>
                  <a:noFill/>
                </a:ln>
                <a:solidFill>
                  <a:srgbClr val="C00000"/>
                </a:solidFill>
                <a:effectLst/>
                <a:uLnTx/>
                <a:uFillTx/>
                <a:latin typeface="Arial"/>
                <a:ea typeface="+mn-ea"/>
                <a:cs typeface="+mn-cs"/>
              </a:rPr>
              <a:t>Epid</a:t>
            </a:r>
            <a:r>
              <a:rPr kumimoji="0" lang="en-US" sz="2000" b="0" i="0" u="none" strike="noStrike" kern="1200" cap="none" spc="0" normalizeH="0" baseline="0" noProof="0" dirty="0">
                <a:ln>
                  <a:noFill/>
                </a:ln>
                <a:solidFill>
                  <a:srgbClr val="C00000"/>
                </a:solidFill>
                <a:effectLst/>
                <a:uLnTx/>
                <a:uFillTx/>
                <a:latin typeface="Arial"/>
                <a:ea typeface="+mn-ea"/>
                <a:cs typeface="+mn-cs"/>
              </a:rPr>
              <a:t> Methods I </a:t>
            </a:r>
            <a:r>
              <a:rPr kumimoji="0" lang="mr-IN" sz="2000" b="0" i="0" u="none" strike="noStrike" kern="1200" cap="none" spc="0" normalizeH="0" baseline="0" noProof="0" dirty="0">
                <a:ln>
                  <a:noFill/>
                </a:ln>
                <a:solidFill>
                  <a:srgbClr val="C00000"/>
                </a:solidFill>
                <a:effectLst/>
                <a:uLnTx/>
                <a:uFillTx/>
                <a:latin typeface="Arial"/>
                <a:ea typeface="+mn-ea"/>
                <a:cs typeface="+mn-cs"/>
              </a:rPr>
              <a:t>–</a:t>
            </a:r>
            <a:r>
              <a:rPr kumimoji="0" lang="en-US" sz="2000" b="0" i="0" u="none" strike="noStrike" kern="1200" cap="none" spc="0" normalizeH="0" baseline="0" noProof="0" dirty="0">
                <a:ln>
                  <a:noFill/>
                </a:ln>
                <a:solidFill>
                  <a:srgbClr val="C00000"/>
                </a:solidFill>
                <a:effectLst/>
                <a:uLnTx/>
                <a:uFillTx/>
                <a:latin typeface="Arial"/>
                <a:ea typeface="+mn-ea"/>
                <a:cs typeface="+mn-cs"/>
              </a:rPr>
              <a:t> Confounding I</a:t>
            </a:r>
          </a:p>
        </p:txBody>
      </p:sp>
    </p:spTree>
    <p:extLst>
      <p:ext uri="{BB962C8B-B14F-4D97-AF65-F5344CB8AC3E}">
        <p14:creationId xmlns:p14="http://schemas.microsoft.com/office/powerpoint/2010/main" val="2911015900"/>
      </p:ext>
    </p:extLst>
  </p:cSld>
  <p:clrMapOvr>
    <a:masterClrMapping/>
  </p:clrMapOvr>
  <p:transition advTm="57483">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Usage of counterfactuals for causal inference</a:t>
            </a:r>
          </a:p>
        </p:txBody>
      </p:sp>
      <p:sp>
        <p:nvSpPr>
          <p:cNvPr id="3" name="Content Placeholder 2"/>
          <p:cNvSpPr>
            <a:spLocks noGrp="1"/>
          </p:cNvSpPr>
          <p:nvPr>
            <p:ph idx="1"/>
          </p:nvPr>
        </p:nvSpPr>
        <p:spPr/>
        <p:txBody>
          <a:bodyPr/>
          <a:lstStyle/>
          <a:p>
            <a:r>
              <a:rPr lang="en-US" dirty="0"/>
              <a:t>In real life, for each individual, only </a:t>
            </a:r>
            <a:r>
              <a:rPr lang="en-US" b="1" i="1" dirty="0"/>
              <a:t>one</a:t>
            </a:r>
            <a:r>
              <a:rPr lang="en-US" dirty="0"/>
              <a:t> of the outcomes is actually observed </a:t>
            </a:r>
          </a:p>
          <a:p>
            <a:r>
              <a:rPr lang="en-US" dirty="0"/>
              <a:t>However, in an ideal setting, to evaluate causation, we would want to observe and compare the counterfactual outcomes under the different possible treatment actions.</a:t>
            </a:r>
          </a:p>
          <a:p>
            <a:r>
              <a:rPr lang="en-US" dirty="0"/>
              <a:t>While we cannot do this in real life, this counterfactual concept helps us think about confounding and has led to methods that attempt to simulate this kind of “experiment”</a:t>
            </a:r>
          </a:p>
        </p:txBody>
      </p:sp>
      <p:sp>
        <p:nvSpPr>
          <p:cNvPr id="4" name="Slide Number Placeholder 3"/>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AA74B69-70FD-A649-B131-F3438782CAA4}" type="slidenum">
              <a:rPr kumimoji="0" lang="en-US" alt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19</a:t>
            </a:fld>
            <a:endParaRPr kumimoji="0" lang="en-US" altLang="en-US" sz="700" b="0" i="0" u="none" strike="noStrike" kern="1200" cap="none" spc="0" normalizeH="0" baseline="0" noProof="0">
              <a:ln>
                <a:noFill/>
              </a:ln>
              <a:solidFill>
                <a:srgbClr val="052049"/>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905172932"/>
      </p:ext>
    </p:extLst>
  </p:cSld>
  <p:clrMapOvr>
    <a:masterClrMapping/>
  </p:clrMapOvr>
  <p:transition advTm="35325">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Learning Objectives</a:t>
            </a:r>
          </a:p>
        </p:txBody>
      </p:sp>
      <p:sp>
        <p:nvSpPr>
          <p:cNvPr id="6" name="Content Placeholder 5"/>
          <p:cNvSpPr>
            <a:spLocks noGrp="1"/>
          </p:cNvSpPr>
          <p:nvPr>
            <p:ph idx="1"/>
          </p:nvPr>
        </p:nvSpPr>
        <p:spPr>
          <a:xfrm>
            <a:off x="459686" y="1496816"/>
            <a:ext cx="8137665" cy="3909393"/>
          </a:xfrm>
        </p:spPr>
        <p:txBody>
          <a:bodyPr/>
          <a:lstStyle/>
          <a:p>
            <a:r>
              <a:rPr lang="en-US" dirty="0"/>
              <a:t>What is Causal Inference?</a:t>
            </a:r>
          </a:p>
          <a:p>
            <a:r>
              <a:rPr lang="en-US" dirty="0"/>
              <a:t>Causal Models and Heuristics</a:t>
            </a:r>
          </a:p>
          <a:p>
            <a:pPr lvl="1"/>
            <a:r>
              <a:rPr lang="en-US" dirty="0"/>
              <a:t>Bradford Hill Criteria</a:t>
            </a:r>
          </a:p>
          <a:p>
            <a:pPr lvl="1"/>
            <a:r>
              <a:rPr lang="en-US" dirty="0"/>
              <a:t>Sufficient and Component Cause Model</a:t>
            </a:r>
          </a:p>
          <a:p>
            <a:pPr lvl="1"/>
            <a:r>
              <a:rPr lang="en-US" dirty="0"/>
              <a:t>Counterfactual Model</a:t>
            </a:r>
          </a:p>
          <a:p>
            <a:r>
              <a:rPr lang="en-US" dirty="0"/>
              <a:t>In Depth on Counterfactuals</a:t>
            </a:r>
          </a:p>
          <a:p>
            <a:pPr lvl="1"/>
            <a:r>
              <a:rPr lang="en-US" dirty="0"/>
              <a:t>Back to Counterfactuals</a:t>
            </a:r>
          </a:p>
          <a:p>
            <a:r>
              <a:rPr lang="en-US" dirty="0"/>
              <a:t>Ideal Randomized Experiments</a:t>
            </a:r>
          </a:p>
          <a:p>
            <a:r>
              <a:rPr lang="en-US" dirty="0"/>
              <a:t>Conditional Randomization</a:t>
            </a:r>
          </a:p>
        </p:txBody>
      </p:sp>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2</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4263429521"/>
      </p:ext>
    </p:extLst>
  </p:cSld>
  <p:clrMapOvr>
    <a:masterClrMapping/>
  </p:clrMapOvr>
  <p:transition advTm="19565">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p:cNvGrpSpPr/>
          <p:nvPr/>
        </p:nvGrpSpPr>
        <p:grpSpPr>
          <a:xfrm>
            <a:off x="37707" y="30723"/>
            <a:ext cx="5749822" cy="5895260"/>
            <a:chOff x="37707" y="30723"/>
            <a:chExt cx="5749822" cy="5895260"/>
          </a:xfrm>
        </p:grpSpPr>
        <p:pic>
          <p:nvPicPr>
            <p:cNvPr id="2" name="Shape 87"/>
            <p:cNvPicPr preferRelativeResize="0"/>
            <p:nvPr/>
          </p:nvPicPr>
          <p:blipFill>
            <a:blip r:embed="rId4">
              <a:alphaModFix/>
            </a:blip>
            <a:stretch>
              <a:fillRect/>
            </a:stretch>
          </p:blipFill>
          <p:spPr>
            <a:xfrm>
              <a:off x="284309" y="1714165"/>
              <a:ext cx="812800" cy="1352928"/>
            </a:xfrm>
            <a:prstGeom prst="rect">
              <a:avLst/>
            </a:prstGeom>
            <a:noFill/>
            <a:ln>
              <a:noFill/>
            </a:ln>
          </p:spPr>
        </p:pic>
        <p:pic>
          <p:nvPicPr>
            <p:cNvPr id="3" name="Shape 94"/>
            <p:cNvPicPr preferRelativeResize="0"/>
            <p:nvPr/>
          </p:nvPicPr>
          <p:blipFill>
            <a:blip r:embed="rId5">
              <a:alphaModFix/>
            </a:blip>
            <a:stretch>
              <a:fillRect/>
            </a:stretch>
          </p:blipFill>
          <p:spPr>
            <a:xfrm>
              <a:off x="1097110" y="1740459"/>
              <a:ext cx="929807" cy="1326635"/>
            </a:xfrm>
            <a:prstGeom prst="rect">
              <a:avLst/>
            </a:prstGeom>
            <a:noFill/>
            <a:ln>
              <a:noFill/>
            </a:ln>
          </p:spPr>
        </p:pic>
        <p:pic>
          <p:nvPicPr>
            <p:cNvPr id="4" name="Shape 101"/>
            <p:cNvPicPr preferRelativeResize="0"/>
            <p:nvPr/>
          </p:nvPicPr>
          <p:blipFill rotWithShape="1">
            <a:blip r:embed="rId6">
              <a:alphaModFix/>
            </a:blip>
            <a:srcRect l="5442" r="1291" b="8527"/>
            <a:stretch/>
          </p:blipFill>
          <p:spPr>
            <a:xfrm>
              <a:off x="3155376" y="168171"/>
              <a:ext cx="1184365" cy="1312092"/>
            </a:xfrm>
            <a:prstGeom prst="rect">
              <a:avLst/>
            </a:prstGeom>
            <a:noFill/>
            <a:ln>
              <a:noFill/>
            </a:ln>
          </p:spPr>
        </p:pic>
        <p:grpSp>
          <p:nvGrpSpPr>
            <p:cNvPr id="7" name="Group 6"/>
            <p:cNvGrpSpPr/>
            <p:nvPr/>
          </p:nvGrpSpPr>
          <p:grpSpPr>
            <a:xfrm>
              <a:off x="4339743" y="30723"/>
              <a:ext cx="1152949" cy="1449541"/>
              <a:chOff x="600891" y="1560036"/>
              <a:chExt cx="2133600" cy="2668615"/>
            </a:xfrm>
          </p:grpSpPr>
          <p:pic>
            <p:nvPicPr>
              <p:cNvPr id="5" name="Shape 108"/>
              <p:cNvPicPr preferRelativeResize="0"/>
              <p:nvPr/>
            </p:nvPicPr>
            <p:blipFill rotWithShape="1">
              <a:blip r:embed="rId7">
                <a:alphaModFix/>
              </a:blip>
              <a:srcRect l="12434" r="15300" b="7445"/>
              <a:stretch/>
            </p:blipFill>
            <p:spPr>
              <a:xfrm>
                <a:off x="600891" y="1565345"/>
                <a:ext cx="2133600" cy="2663306"/>
              </a:xfrm>
              <a:prstGeom prst="rect">
                <a:avLst/>
              </a:prstGeom>
              <a:noFill/>
              <a:ln>
                <a:noFill/>
              </a:ln>
            </p:spPr>
          </p:pic>
          <p:sp>
            <p:nvSpPr>
              <p:cNvPr id="6" name="Shape 106"/>
              <p:cNvSpPr txBox="1">
                <a:spLocks/>
              </p:cNvSpPr>
              <p:nvPr/>
            </p:nvSpPr>
            <p:spPr>
              <a:xfrm>
                <a:off x="1392013" y="1560036"/>
                <a:ext cx="1342478" cy="440120"/>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 sz="1600" b="0" i="0" u="none" strike="noStrike" kern="1200" cap="none" spc="0" normalizeH="0" baseline="0" noProof="0" dirty="0">
                    <a:ln>
                      <a:noFill/>
                    </a:ln>
                    <a:solidFill>
                      <a:srgbClr val="000000"/>
                    </a:solidFill>
                    <a:effectLst/>
                    <a:uLnTx/>
                    <a:uFillTx/>
                    <a:latin typeface="Germania One"/>
                    <a:ea typeface="Germania One"/>
                    <a:cs typeface="Germania One"/>
                    <a:sym typeface="Germania One"/>
                  </a:rPr>
                  <a:t>Hades</a:t>
                </a:r>
                <a:endParaRPr kumimoji="0" lang="en" sz="2667" b="0" i="0" u="none" strike="noStrike" kern="1200" cap="none" spc="0" normalizeH="0" baseline="0" noProof="0" dirty="0">
                  <a:ln>
                    <a:noFill/>
                  </a:ln>
                  <a:solidFill>
                    <a:srgbClr val="000000"/>
                  </a:solidFill>
                  <a:effectLst/>
                  <a:uLnTx/>
                  <a:uFillTx/>
                  <a:latin typeface="Germania One"/>
                  <a:ea typeface="Germania One"/>
                  <a:cs typeface="Germania One"/>
                  <a:sym typeface="Germania One"/>
                </a:endParaRPr>
              </a:p>
            </p:txBody>
          </p:sp>
        </p:grpSp>
        <p:pic>
          <p:nvPicPr>
            <p:cNvPr id="8" name="Shape 115"/>
            <p:cNvPicPr preferRelativeResize="0"/>
            <p:nvPr/>
          </p:nvPicPr>
          <p:blipFill rotWithShape="1">
            <a:blip r:embed="rId8">
              <a:alphaModFix/>
            </a:blip>
            <a:srcRect l="26578" t="7135" r="21577" b="12416"/>
            <a:stretch/>
          </p:blipFill>
          <p:spPr>
            <a:xfrm>
              <a:off x="4370990" y="3223386"/>
              <a:ext cx="1090453" cy="1312091"/>
            </a:xfrm>
            <a:prstGeom prst="rect">
              <a:avLst/>
            </a:prstGeom>
            <a:noFill/>
            <a:ln>
              <a:noFill/>
            </a:ln>
          </p:spPr>
        </p:pic>
        <p:pic>
          <p:nvPicPr>
            <p:cNvPr id="9" name="Shape 122"/>
            <p:cNvPicPr preferRelativeResize="0"/>
            <p:nvPr/>
          </p:nvPicPr>
          <p:blipFill rotWithShape="1">
            <a:blip r:embed="rId9">
              <a:alphaModFix/>
            </a:blip>
            <a:srcRect l="13489"/>
            <a:stretch/>
          </p:blipFill>
          <p:spPr>
            <a:xfrm>
              <a:off x="1350304" y="4573055"/>
              <a:ext cx="1245299" cy="1352928"/>
            </a:xfrm>
            <a:prstGeom prst="rect">
              <a:avLst/>
            </a:prstGeom>
            <a:noFill/>
            <a:ln>
              <a:noFill/>
            </a:ln>
          </p:spPr>
        </p:pic>
        <p:pic>
          <p:nvPicPr>
            <p:cNvPr id="11" name="Shape 136"/>
            <p:cNvPicPr preferRelativeResize="0"/>
            <p:nvPr/>
          </p:nvPicPr>
          <p:blipFill rotWithShape="1">
            <a:blip r:embed="rId10">
              <a:alphaModFix/>
            </a:blip>
            <a:srcRect l="1643" t="4554" r="2634" b="4965"/>
            <a:stretch/>
          </p:blipFill>
          <p:spPr>
            <a:xfrm>
              <a:off x="37707" y="168171"/>
              <a:ext cx="1306005" cy="1352928"/>
            </a:xfrm>
            <a:prstGeom prst="rect">
              <a:avLst/>
            </a:prstGeom>
            <a:noFill/>
            <a:ln>
              <a:noFill/>
            </a:ln>
          </p:spPr>
        </p:pic>
        <p:pic>
          <p:nvPicPr>
            <p:cNvPr id="12" name="Shape 129"/>
            <p:cNvPicPr preferRelativeResize="0"/>
            <p:nvPr/>
          </p:nvPicPr>
          <p:blipFill rotWithShape="1">
            <a:blip r:embed="rId11">
              <a:alphaModFix/>
            </a:blip>
            <a:srcRect l="8770" r="3546"/>
            <a:stretch/>
          </p:blipFill>
          <p:spPr>
            <a:xfrm>
              <a:off x="1293435" y="168171"/>
              <a:ext cx="1031844" cy="1326635"/>
            </a:xfrm>
            <a:prstGeom prst="rect">
              <a:avLst/>
            </a:prstGeom>
            <a:noFill/>
            <a:ln>
              <a:noFill/>
            </a:ln>
          </p:spPr>
        </p:pic>
        <p:pic>
          <p:nvPicPr>
            <p:cNvPr id="13" name="Shape 143"/>
            <p:cNvPicPr preferRelativeResize="0"/>
            <p:nvPr/>
          </p:nvPicPr>
          <p:blipFill rotWithShape="1">
            <a:blip r:embed="rId12">
              <a:alphaModFix/>
            </a:blip>
            <a:srcRect l="16444" r="10652"/>
            <a:stretch/>
          </p:blipFill>
          <p:spPr>
            <a:xfrm>
              <a:off x="2325730" y="163065"/>
              <a:ext cx="879924" cy="1358035"/>
            </a:xfrm>
            <a:prstGeom prst="rect">
              <a:avLst/>
            </a:prstGeom>
            <a:noFill/>
            <a:ln>
              <a:noFill/>
            </a:ln>
          </p:spPr>
        </p:pic>
        <p:pic>
          <p:nvPicPr>
            <p:cNvPr id="14" name="Shape 150"/>
            <p:cNvPicPr preferRelativeResize="0"/>
            <p:nvPr/>
          </p:nvPicPr>
          <p:blipFill rotWithShape="1">
            <a:blip r:embed="rId13">
              <a:alphaModFix/>
            </a:blip>
            <a:srcRect l="10663" t="2873" r="4229" b="2705"/>
            <a:stretch/>
          </p:blipFill>
          <p:spPr>
            <a:xfrm>
              <a:off x="2026916" y="1765597"/>
              <a:ext cx="1180901" cy="1326635"/>
            </a:xfrm>
            <a:prstGeom prst="rect">
              <a:avLst/>
            </a:prstGeom>
            <a:noFill/>
            <a:ln>
              <a:noFill/>
            </a:ln>
          </p:spPr>
        </p:pic>
        <p:grpSp>
          <p:nvGrpSpPr>
            <p:cNvPr id="17" name="Group 16"/>
            <p:cNvGrpSpPr/>
            <p:nvPr/>
          </p:nvGrpSpPr>
          <p:grpSpPr>
            <a:xfrm>
              <a:off x="3205654" y="1888285"/>
              <a:ext cx="981745" cy="1203947"/>
              <a:chOff x="233767" y="1581600"/>
              <a:chExt cx="1764506" cy="2471738"/>
            </a:xfrm>
          </p:grpSpPr>
          <p:pic>
            <p:nvPicPr>
              <p:cNvPr id="15" name="Shape 157"/>
              <p:cNvPicPr preferRelativeResize="0"/>
              <p:nvPr/>
            </p:nvPicPr>
            <p:blipFill>
              <a:blip r:embed="rId14">
                <a:alphaModFix/>
              </a:blip>
              <a:stretch>
                <a:fillRect/>
              </a:stretch>
            </p:blipFill>
            <p:spPr>
              <a:xfrm>
                <a:off x="233767" y="1581600"/>
                <a:ext cx="1764506" cy="2471738"/>
              </a:xfrm>
              <a:prstGeom prst="rect">
                <a:avLst/>
              </a:prstGeom>
              <a:noFill/>
              <a:ln>
                <a:noFill/>
              </a:ln>
            </p:spPr>
          </p:pic>
          <p:sp>
            <p:nvSpPr>
              <p:cNvPr id="16" name="Shape 155"/>
              <p:cNvSpPr txBox="1">
                <a:spLocks/>
              </p:cNvSpPr>
              <p:nvPr/>
            </p:nvSpPr>
            <p:spPr>
              <a:xfrm>
                <a:off x="385785" y="3385262"/>
                <a:ext cx="1295665" cy="632250"/>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 sz="1867" b="0" i="0" u="none" strike="noStrike" kern="1200" cap="none" spc="0" normalizeH="0" baseline="0" noProof="0">
                    <a:ln>
                      <a:noFill/>
                    </a:ln>
                    <a:solidFill>
                      <a:srgbClr val="000000"/>
                    </a:solidFill>
                    <a:effectLst/>
                    <a:uLnTx/>
                    <a:uFillTx/>
                    <a:latin typeface="Germania One"/>
                    <a:ea typeface="Germania One"/>
                    <a:cs typeface="Germania One"/>
                    <a:sym typeface="Germania One"/>
                  </a:rPr>
                  <a:t>Leto</a:t>
                </a:r>
                <a:endParaRPr kumimoji="0" lang="en" sz="1867" b="0" i="0" u="none" strike="noStrike" kern="1200" cap="none" spc="0" normalizeH="0" baseline="0" noProof="0" dirty="0">
                  <a:ln>
                    <a:noFill/>
                  </a:ln>
                  <a:solidFill>
                    <a:srgbClr val="000000"/>
                  </a:solidFill>
                  <a:effectLst/>
                  <a:uLnTx/>
                  <a:uFillTx/>
                  <a:latin typeface="Germania One"/>
                  <a:ea typeface="Germania One"/>
                  <a:cs typeface="Germania One"/>
                  <a:sym typeface="Germania One"/>
                </a:endParaRPr>
              </a:p>
            </p:txBody>
          </p:sp>
        </p:grpSp>
        <p:pic>
          <p:nvPicPr>
            <p:cNvPr id="18" name="Shape 165"/>
            <p:cNvPicPr preferRelativeResize="0"/>
            <p:nvPr/>
          </p:nvPicPr>
          <p:blipFill>
            <a:blip r:embed="rId15">
              <a:alphaModFix/>
            </a:blip>
            <a:stretch>
              <a:fillRect/>
            </a:stretch>
          </p:blipFill>
          <p:spPr>
            <a:xfrm>
              <a:off x="4137624" y="1765597"/>
              <a:ext cx="1228512" cy="1326635"/>
            </a:xfrm>
            <a:prstGeom prst="rect">
              <a:avLst/>
            </a:prstGeom>
            <a:noFill/>
            <a:ln>
              <a:noFill/>
            </a:ln>
          </p:spPr>
        </p:pic>
        <p:pic>
          <p:nvPicPr>
            <p:cNvPr id="19" name="Shape 172"/>
            <p:cNvPicPr preferRelativeResize="0"/>
            <p:nvPr/>
          </p:nvPicPr>
          <p:blipFill rotWithShape="1">
            <a:blip r:embed="rId16">
              <a:alphaModFix/>
            </a:blip>
            <a:srcRect l="11305" r="9368"/>
            <a:stretch/>
          </p:blipFill>
          <p:spPr>
            <a:xfrm>
              <a:off x="219036" y="4538339"/>
              <a:ext cx="1131268" cy="1352928"/>
            </a:xfrm>
            <a:prstGeom prst="rect">
              <a:avLst/>
            </a:prstGeom>
            <a:noFill/>
            <a:ln>
              <a:noFill/>
            </a:ln>
          </p:spPr>
        </p:pic>
        <p:pic>
          <p:nvPicPr>
            <p:cNvPr id="20" name="Shape 179"/>
            <p:cNvPicPr preferRelativeResize="0"/>
            <p:nvPr/>
          </p:nvPicPr>
          <p:blipFill rotWithShape="1">
            <a:blip r:embed="rId17">
              <a:alphaModFix/>
            </a:blip>
            <a:srcRect l="9341" r="1375" b="9128"/>
            <a:stretch/>
          </p:blipFill>
          <p:spPr>
            <a:xfrm>
              <a:off x="2597607" y="4564872"/>
              <a:ext cx="1157529" cy="1326395"/>
            </a:xfrm>
            <a:prstGeom prst="rect">
              <a:avLst/>
            </a:prstGeom>
            <a:noFill/>
            <a:ln>
              <a:noFill/>
            </a:ln>
          </p:spPr>
        </p:pic>
        <p:pic>
          <p:nvPicPr>
            <p:cNvPr id="21" name="Shape 186"/>
            <p:cNvPicPr preferRelativeResize="0"/>
            <p:nvPr/>
          </p:nvPicPr>
          <p:blipFill rotWithShape="1">
            <a:blip r:embed="rId18">
              <a:alphaModFix/>
            </a:blip>
            <a:srcRect l="17239" r="6183" b="8486"/>
            <a:stretch/>
          </p:blipFill>
          <p:spPr>
            <a:xfrm>
              <a:off x="3791237" y="4546406"/>
              <a:ext cx="1018395" cy="1350636"/>
            </a:xfrm>
            <a:prstGeom prst="rect">
              <a:avLst/>
            </a:prstGeom>
            <a:noFill/>
            <a:ln>
              <a:noFill/>
            </a:ln>
          </p:spPr>
        </p:pic>
        <p:grpSp>
          <p:nvGrpSpPr>
            <p:cNvPr id="24" name="Group 23"/>
            <p:cNvGrpSpPr/>
            <p:nvPr/>
          </p:nvGrpSpPr>
          <p:grpSpPr>
            <a:xfrm>
              <a:off x="268464" y="3092232"/>
              <a:ext cx="1024971" cy="1382597"/>
              <a:chOff x="669977" y="2139885"/>
              <a:chExt cx="1639590" cy="2076660"/>
            </a:xfrm>
          </p:grpSpPr>
          <p:pic>
            <p:nvPicPr>
              <p:cNvPr id="22" name="Shape 193"/>
              <p:cNvPicPr preferRelativeResize="0"/>
              <p:nvPr/>
            </p:nvPicPr>
            <p:blipFill rotWithShape="1">
              <a:blip r:embed="rId19">
                <a:alphaModFix/>
              </a:blip>
              <a:srcRect l="17104" t="19399" r="5821" b="10485"/>
              <a:stretch/>
            </p:blipFill>
            <p:spPr>
              <a:xfrm>
                <a:off x="707010" y="2139885"/>
                <a:ext cx="1602557" cy="2076660"/>
              </a:xfrm>
              <a:prstGeom prst="rect">
                <a:avLst/>
              </a:prstGeom>
              <a:noFill/>
              <a:ln>
                <a:noFill/>
              </a:ln>
            </p:spPr>
          </p:pic>
          <p:sp>
            <p:nvSpPr>
              <p:cNvPr id="23" name="Shape 191"/>
              <p:cNvSpPr txBox="1">
                <a:spLocks/>
              </p:cNvSpPr>
              <p:nvPr/>
            </p:nvSpPr>
            <p:spPr>
              <a:xfrm>
                <a:off x="669977" y="3639585"/>
                <a:ext cx="1639590" cy="492904"/>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 sz="1867" b="1" i="0" u="none" strike="noStrike" kern="1200" cap="none" spc="0" normalizeH="0" baseline="0" noProof="0" dirty="0" err="1">
                    <a:ln>
                      <a:noFill/>
                    </a:ln>
                    <a:solidFill>
                      <a:srgbClr val="FFFFFF">
                        <a:lumMod val="50000"/>
                      </a:srgbClr>
                    </a:solidFill>
                    <a:effectLst/>
                    <a:uLnTx/>
                    <a:uFillTx/>
                    <a:latin typeface="Germania One"/>
                    <a:ea typeface="Germania One"/>
                    <a:cs typeface="Germania One"/>
                    <a:sym typeface="Germania One"/>
                  </a:rPr>
                  <a:t>Cyclope</a:t>
                </a:r>
                <a:endParaRPr kumimoji="0" lang="en" sz="1867" b="1" i="0" u="none" strike="noStrike" kern="1200" cap="none" spc="0" normalizeH="0" baseline="0" noProof="0" dirty="0">
                  <a:ln>
                    <a:noFill/>
                  </a:ln>
                  <a:solidFill>
                    <a:srgbClr val="FFFFFF">
                      <a:lumMod val="50000"/>
                    </a:srgbClr>
                  </a:solidFill>
                  <a:effectLst/>
                  <a:uLnTx/>
                  <a:uFillTx/>
                  <a:latin typeface="Germania One"/>
                  <a:ea typeface="Germania One"/>
                  <a:cs typeface="Germania One"/>
                  <a:sym typeface="Germania One"/>
                </a:endParaRPr>
              </a:p>
            </p:txBody>
          </p:sp>
        </p:grpSp>
        <p:grpSp>
          <p:nvGrpSpPr>
            <p:cNvPr id="27" name="Group 26"/>
            <p:cNvGrpSpPr/>
            <p:nvPr/>
          </p:nvGrpSpPr>
          <p:grpSpPr>
            <a:xfrm>
              <a:off x="1342131" y="3205775"/>
              <a:ext cx="1112988" cy="1213092"/>
              <a:chOff x="835744" y="1565344"/>
              <a:chExt cx="1896771" cy="2403341"/>
            </a:xfrm>
          </p:grpSpPr>
          <p:pic>
            <p:nvPicPr>
              <p:cNvPr id="25" name="Shape 200"/>
              <p:cNvPicPr preferRelativeResize="0"/>
              <p:nvPr/>
            </p:nvPicPr>
            <p:blipFill rotWithShape="1">
              <a:blip r:embed="rId20">
                <a:alphaModFix/>
              </a:blip>
              <a:srcRect l="21933" r="21426" b="18120"/>
              <a:stretch/>
            </p:blipFill>
            <p:spPr>
              <a:xfrm>
                <a:off x="857165" y="1565344"/>
                <a:ext cx="1609901" cy="2403341"/>
              </a:xfrm>
              <a:prstGeom prst="rect">
                <a:avLst/>
              </a:prstGeom>
              <a:noFill/>
              <a:ln>
                <a:noFill/>
              </a:ln>
            </p:spPr>
          </p:pic>
          <p:sp>
            <p:nvSpPr>
              <p:cNvPr id="26" name="Shape 198"/>
              <p:cNvSpPr txBox="1">
                <a:spLocks/>
              </p:cNvSpPr>
              <p:nvPr/>
            </p:nvSpPr>
            <p:spPr>
              <a:xfrm>
                <a:off x="835744" y="3601305"/>
                <a:ext cx="1896771" cy="367378"/>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 sz="1333" b="0" i="0" u="none" strike="noStrike" kern="1200" cap="none" spc="0" normalizeH="0" baseline="0" noProof="0" dirty="0">
                    <a:ln>
                      <a:noFill/>
                    </a:ln>
                    <a:solidFill>
                      <a:srgbClr val="C00000"/>
                    </a:solidFill>
                    <a:effectLst/>
                    <a:uLnTx/>
                    <a:uFillTx/>
                    <a:latin typeface="Garamond"/>
                    <a:ea typeface="Germania One"/>
                    <a:cs typeface="Germania One"/>
                    <a:sym typeface="Germania One"/>
                  </a:rPr>
                  <a:t>Persephone</a:t>
                </a:r>
              </a:p>
            </p:txBody>
          </p:sp>
        </p:grpSp>
        <p:pic>
          <p:nvPicPr>
            <p:cNvPr id="28" name="Shape 207"/>
            <p:cNvPicPr preferRelativeResize="0"/>
            <p:nvPr/>
          </p:nvPicPr>
          <p:blipFill>
            <a:blip r:embed="rId21">
              <a:alphaModFix/>
            </a:blip>
            <a:stretch>
              <a:fillRect/>
            </a:stretch>
          </p:blipFill>
          <p:spPr>
            <a:xfrm>
              <a:off x="4702452" y="4636359"/>
              <a:ext cx="1085077" cy="1262428"/>
            </a:xfrm>
            <a:prstGeom prst="rect">
              <a:avLst/>
            </a:prstGeom>
            <a:noFill/>
            <a:ln>
              <a:noFill/>
            </a:ln>
          </p:spPr>
        </p:pic>
        <p:pic>
          <p:nvPicPr>
            <p:cNvPr id="29" name="Shape 221"/>
            <p:cNvPicPr preferRelativeResize="0"/>
            <p:nvPr/>
          </p:nvPicPr>
          <p:blipFill rotWithShape="1">
            <a:blip r:embed="rId22">
              <a:alphaModFix/>
            </a:blip>
            <a:srcRect l="12087" t="1268" r="5848" b="8807"/>
            <a:stretch/>
          </p:blipFill>
          <p:spPr>
            <a:xfrm>
              <a:off x="2350783" y="3277579"/>
              <a:ext cx="930112" cy="1176004"/>
            </a:xfrm>
            <a:prstGeom prst="rect">
              <a:avLst/>
            </a:prstGeom>
            <a:noFill/>
            <a:ln>
              <a:noFill/>
            </a:ln>
          </p:spPr>
        </p:pic>
        <p:pic>
          <p:nvPicPr>
            <p:cNvPr id="30" name="Shape 214"/>
            <p:cNvPicPr preferRelativeResize="0"/>
            <p:nvPr/>
          </p:nvPicPr>
          <p:blipFill>
            <a:blip r:embed="rId23">
              <a:alphaModFix/>
            </a:blip>
            <a:stretch>
              <a:fillRect/>
            </a:stretch>
          </p:blipFill>
          <p:spPr>
            <a:xfrm>
              <a:off x="3421729" y="3277580"/>
              <a:ext cx="765671" cy="1203705"/>
            </a:xfrm>
            <a:prstGeom prst="rect">
              <a:avLst/>
            </a:prstGeom>
            <a:noFill/>
            <a:ln>
              <a:noFill/>
            </a:ln>
          </p:spPr>
        </p:pic>
      </p:grpSp>
      <p:sp>
        <p:nvSpPr>
          <p:cNvPr id="31" name="Footer Placeholder 1"/>
          <p:cNvSpPr txBox="1">
            <a:spLocks/>
          </p:cNvSpPr>
          <p:nvPr/>
        </p:nvSpPr>
        <p:spPr>
          <a:xfrm>
            <a:off x="548153" y="6470130"/>
            <a:ext cx="4310907" cy="137980"/>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Garamond" charset="0"/>
                <a:ea typeface="+mn-ea"/>
                <a:cs typeface="+mn-cs"/>
              </a:defRPr>
            </a:lvl1pPr>
            <a:lvl2pPr marL="457200" algn="l" rtl="0" eaLnBrk="0" fontAlgn="base" hangingPunct="0">
              <a:spcBef>
                <a:spcPct val="0"/>
              </a:spcBef>
              <a:spcAft>
                <a:spcPct val="0"/>
              </a:spcAft>
              <a:defRPr kern="1200">
                <a:solidFill>
                  <a:schemeClr val="tx1"/>
                </a:solidFill>
                <a:latin typeface="Garamond" charset="0"/>
                <a:ea typeface="+mn-ea"/>
                <a:cs typeface="+mn-cs"/>
              </a:defRPr>
            </a:lvl2pPr>
            <a:lvl3pPr marL="914400" algn="l" rtl="0" eaLnBrk="0" fontAlgn="base" hangingPunct="0">
              <a:spcBef>
                <a:spcPct val="0"/>
              </a:spcBef>
              <a:spcAft>
                <a:spcPct val="0"/>
              </a:spcAft>
              <a:defRPr kern="1200">
                <a:solidFill>
                  <a:schemeClr val="tx1"/>
                </a:solidFill>
                <a:latin typeface="Garamond" charset="0"/>
                <a:ea typeface="+mn-ea"/>
                <a:cs typeface="+mn-cs"/>
              </a:defRPr>
            </a:lvl3pPr>
            <a:lvl4pPr marL="1371600" algn="l" rtl="0" eaLnBrk="0" fontAlgn="base" hangingPunct="0">
              <a:spcBef>
                <a:spcPct val="0"/>
              </a:spcBef>
              <a:spcAft>
                <a:spcPct val="0"/>
              </a:spcAft>
              <a:defRPr kern="1200">
                <a:solidFill>
                  <a:schemeClr val="tx1"/>
                </a:solidFill>
                <a:latin typeface="Garamond" charset="0"/>
                <a:ea typeface="+mn-ea"/>
                <a:cs typeface="+mn-cs"/>
              </a:defRPr>
            </a:lvl4pPr>
            <a:lvl5pPr marL="1828800" algn="l" rtl="0" eaLnBrk="0" fontAlgn="base" hangingPunct="0">
              <a:spcBef>
                <a:spcPct val="0"/>
              </a:spcBef>
              <a:spcAft>
                <a:spcPct val="0"/>
              </a:spcAft>
              <a:defRPr kern="1200">
                <a:solidFill>
                  <a:schemeClr val="tx1"/>
                </a:solidFill>
                <a:latin typeface="Garamond" charset="0"/>
                <a:ea typeface="+mn-ea"/>
                <a:cs typeface="+mn-cs"/>
              </a:defRPr>
            </a:lvl5pPr>
            <a:lvl6pPr marL="2286000" algn="l" defTabSz="914400" rtl="0" eaLnBrk="1" latinLnBrk="0" hangingPunct="1">
              <a:defRPr kern="1200">
                <a:solidFill>
                  <a:schemeClr val="tx1"/>
                </a:solidFill>
                <a:latin typeface="Garamond" charset="0"/>
                <a:ea typeface="+mn-ea"/>
                <a:cs typeface="+mn-cs"/>
              </a:defRPr>
            </a:lvl6pPr>
            <a:lvl7pPr marL="2743200" algn="l" defTabSz="914400" rtl="0" eaLnBrk="1" latinLnBrk="0" hangingPunct="1">
              <a:defRPr kern="1200">
                <a:solidFill>
                  <a:schemeClr val="tx1"/>
                </a:solidFill>
                <a:latin typeface="Garamond" charset="0"/>
                <a:ea typeface="+mn-ea"/>
                <a:cs typeface="+mn-cs"/>
              </a:defRPr>
            </a:lvl7pPr>
            <a:lvl8pPr marL="3200400" algn="l" defTabSz="914400" rtl="0" eaLnBrk="1" latinLnBrk="0" hangingPunct="1">
              <a:defRPr kern="1200">
                <a:solidFill>
                  <a:schemeClr val="tx1"/>
                </a:solidFill>
                <a:latin typeface="Garamond" charset="0"/>
                <a:ea typeface="+mn-ea"/>
                <a:cs typeface="+mn-cs"/>
              </a:defRPr>
            </a:lvl8pPr>
            <a:lvl9pPr marL="3657600" algn="l" defTabSz="914400" rtl="0" eaLnBrk="1" latinLnBrk="0" hangingPunct="1">
              <a:defRPr kern="1200">
                <a:solidFill>
                  <a:schemeClr val="tx1"/>
                </a:solidFill>
                <a:latin typeface="Garamond" charset="0"/>
                <a:ea typeface="+mn-ea"/>
                <a:cs typeface="+mn-cs"/>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050" b="0" i="0" u="none" strike="noStrike" kern="1200" cap="none" spc="0" normalizeH="0" baseline="0" noProof="0">
                <a:ln>
                  <a:noFill/>
                </a:ln>
                <a:solidFill>
                  <a:srgbClr val="052049"/>
                </a:solidFill>
                <a:effectLst/>
                <a:uLnTx/>
                <a:uFillTx/>
                <a:latin typeface="Garamond" charset="0"/>
                <a:ea typeface="+mn-ea"/>
                <a:cs typeface="+mn-cs"/>
              </a:rPr>
              <a:t>Acknowledgement: Matteo Allen, graphical assistance</a:t>
            </a:r>
            <a:endParaRPr kumimoji="0" lang="en-US" sz="1050" b="0" i="0" u="none" strike="noStrike" kern="1200" cap="none" spc="0" normalizeH="0" baseline="0" noProof="0" dirty="0">
              <a:ln>
                <a:noFill/>
              </a:ln>
              <a:solidFill>
                <a:srgbClr val="052049"/>
              </a:solidFill>
              <a:effectLst/>
              <a:uLnTx/>
              <a:uFillTx/>
              <a:latin typeface="Garamond" charset="0"/>
              <a:ea typeface="+mn-ea"/>
              <a:cs typeface="+mn-cs"/>
            </a:endParaRPr>
          </a:p>
        </p:txBody>
      </p:sp>
      <p:sp>
        <p:nvSpPr>
          <p:cNvPr id="10" name="TextBox 9"/>
          <p:cNvSpPr txBox="1"/>
          <p:nvPr/>
        </p:nvSpPr>
        <p:spPr bwMode="auto">
          <a:xfrm>
            <a:off x="6021271" y="1813361"/>
            <a:ext cx="2460858" cy="1292662"/>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52049"/>
                </a:solidFill>
                <a:effectLst/>
                <a:uLnTx/>
                <a:uFillTx/>
                <a:latin typeface="Arial"/>
                <a:ea typeface="+mn-ea"/>
                <a:cs typeface="+mn-cs"/>
              </a:rPr>
              <a:t>Zeus</a:t>
            </a:r>
            <a:r>
              <a:rPr kumimoji="0" lang="mr-IN" sz="2800" b="0" i="0" u="none" strike="noStrike" kern="1200" cap="none" spc="0" normalizeH="0" baseline="0" noProof="0" dirty="0">
                <a:ln>
                  <a:noFill/>
                </a:ln>
                <a:solidFill>
                  <a:srgbClr val="052049"/>
                </a:solidFill>
                <a:effectLst/>
                <a:uLnTx/>
                <a:uFillTx/>
                <a:latin typeface="Arial"/>
                <a:ea typeface="+mn-ea"/>
                <a:cs typeface="+mn-cs"/>
              </a:rPr>
              <a:t>…</a:t>
            </a:r>
            <a:r>
              <a:rPr kumimoji="0" lang="en-US" sz="2800" b="0" i="0" u="none" strike="noStrike" kern="1200" cap="none" spc="0" normalizeH="0" baseline="0" noProof="0" dirty="0">
                <a:ln>
                  <a:noFill/>
                </a:ln>
                <a:solidFill>
                  <a:srgbClr val="052049"/>
                </a:solidFill>
                <a:effectLst/>
                <a:uLnTx/>
                <a:uFillTx/>
                <a:latin typeface="Arial"/>
                <a:ea typeface="+mn-ea"/>
                <a:cs typeface="+mn-cs"/>
              </a:rPr>
              <a:t> &amp; his extended family!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52049"/>
                </a:solidFill>
                <a:effectLst/>
                <a:uLnTx/>
                <a:uFillTx/>
                <a:latin typeface="Arial"/>
                <a:ea typeface="+mn-ea"/>
                <a:cs typeface="+mn-cs"/>
              </a:rPr>
              <a:t>N = 20</a:t>
            </a:r>
          </a:p>
        </p:txBody>
      </p:sp>
      <mc:AlternateContent xmlns:mc="http://schemas.openxmlformats.org/markup-compatibility/2006" xmlns:p14="http://schemas.microsoft.com/office/powerpoint/2010/main" xmlns:iact="http://schemas.microsoft.com/office/powerpoint/2014/inkAction">
        <mc:Choice Requires="p14 iact">
          <p:contentPart p14:bwMode="auto" r:id="rId24">
            <p14:nvContentPartPr>
              <p14:cNvPr id="34" name="Ink 33"/>
              <p14:cNvContentPartPr/>
              <p14:nvPr>
                <p:custDataLst>
                  <p:tags r:id="rId1"/>
                </p:custDataLst>
                <p:extLst>
                  <p:ext uri="{42D2F446-02D8-4167-A562-619A0277C38B}">
                    <p15:isNarration xmlns:p15="http://schemas.microsoft.com/office/powerpoint/2012/main" val="1"/>
                  </p:ext>
                </p:extLst>
              </p14:nvPr>
            </p14:nvContentPartPr>
            <p14:xfrm>
              <a:off x="120785" y="1520994"/>
              <a:ext cx="1066061" cy="113151"/>
            </p14:xfrm>
          </p:contentPart>
        </mc:Choice>
        <mc:Fallback xmlns="">
          <p:pic>
            <p:nvPicPr>
              <p:cNvPr id="34" name="Ink 33"/>
              <p:cNvPicPr>
                <a:picLocks noGrp="1" noRot="1" noChangeAspect="1" noMove="1" noResize="1" noEditPoints="1" noAdjustHandles="1" noChangeArrowheads="1" noChangeShapeType="1"/>
              </p:cNvPicPr>
              <p:nvPr/>
            </p:nvPicPr>
            <p:blipFill>
              <a:blip r:embed="rId30"/>
              <a:stretch>
                <a:fillRect/>
              </a:stretch>
            </p:blipFill>
            <p:spPr>
              <a:xfrm>
                <a:off x="114848" y="1514194"/>
                <a:ext cx="1077935" cy="126751"/>
              </a:xfrm>
              <a:prstGeom prst="rect">
                <a:avLst/>
              </a:prstGeom>
            </p:spPr>
          </p:pic>
        </mc:Fallback>
      </mc:AlternateContent>
    </p:spTree>
    <p:extLst>
      <p:ext uri="{BB962C8B-B14F-4D97-AF65-F5344CB8AC3E}">
        <p14:creationId xmlns:p14="http://schemas.microsoft.com/office/powerpoint/2010/main" val="557383517"/>
      </p:ext>
    </p:extLst>
  </p:cSld>
  <p:clrMapOvr>
    <a:masterClrMapping/>
  </p:clrMapOvr>
  <p:transition advTm="2193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9" presetClass="entr" presetSubtype="0" fill="hold" nodeType="withEffect">
                                  <p:stCondLst>
                                    <p:cond delay="0"/>
                                  </p:stCondLst>
                                  <p:childTnLst>
                                    <p:set>
                                      <p:cBhvr>
                                        <p:cTn id="6" dur="1" fill="hold">
                                          <p:stCondLst>
                                            <p:cond delay="0"/>
                                          </p:stCondLst>
                                        </p:cTn>
                                        <p:tgtEl>
                                          <p:spTgt spid="34"/>
                                        </p:tgtEl>
                                        <p:attrNameLst>
                                          <p:attrName>style.visibility</p:attrName>
                                        </p:attrNameLst>
                                      </p:cBhvr>
                                      <p:to>
                                        <p:strVal val="visible"/>
                                      </p:to>
                                    </p:set>
                                    <p:cmd type="call" cmd="playFrom(0.0)">
                                      <p:cBhvr>
                                        <p:cTn id="7" dur="2"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585" y="134604"/>
            <a:ext cx="7323917" cy="425512"/>
          </a:xfrm>
        </p:spPr>
        <p:txBody>
          <a:bodyPr>
            <a:normAutofit fontScale="90000"/>
          </a:bodyPr>
          <a:lstStyle/>
          <a:p>
            <a:r>
              <a:rPr lang="en-US" dirty="0"/>
              <a:t>Average Causal Effects</a:t>
            </a: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770916" y="442369"/>
            <a:ext cx="2928238" cy="5615198"/>
          </a:xfrm>
        </p:spPr>
      </p:pic>
      <p:sp>
        <p:nvSpPr>
          <p:cNvPr id="4" name="Slide Number Placeholder 3"/>
          <p:cNvSpPr>
            <a:spLocks noGrp="1"/>
          </p:cNvSpPr>
          <p:nvPr>
            <p:ph type="sldNum" sz="quarter" idx="10"/>
          </p:nvPr>
        </p:nvSpPr>
        <p:spPr>
          <a:xfrm>
            <a:off x="369889" y="6442485"/>
            <a:ext cx="489832" cy="215492"/>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AA74B69-70FD-A649-B131-F3438782CAA4}" type="slidenum">
              <a:rPr kumimoji="0" lang="en-US" alt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21</a:t>
            </a:fld>
            <a:endParaRPr kumimoji="0" lang="en-US" alt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
        <p:nvSpPr>
          <p:cNvPr id="35" name="Footer Placeholder 1"/>
          <p:cNvSpPr txBox="1">
            <a:spLocks/>
          </p:cNvSpPr>
          <p:nvPr/>
        </p:nvSpPr>
        <p:spPr>
          <a:xfrm>
            <a:off x="548153" y="6470130"/>
            <a:ext cx="4310907" cy="137980"/>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Garamond" charset="0"/>
                <a:ea typeface="+mn-ea"/>
                <a:cs typeface="+mn-cs"/>
              </a:defRPr>
            </a:lvl1pPr>
            <a:lvl2pPr marL="457200" algn="l" rtl="0" eaLnBrk="0" fontAlgn="base" hangingPunct="0">
              <a:spcBef>
                <a:spcPct val="0"/>
              </a:spcBef>
              <a:spcAft>
                <a:spcPct val="0"/>
              </a:spcAft>
              <a:defRPr kern="1200">
                <a:solidFill>
                  <a:schemeClr val="tx1"/>
                </a:solidFill>
                <a:latin typeface="Garamond" charset="0"/>
                <a:ea typeface="+mn-ea"/>
                <a:cs typeface="+mn-cs"/>
              </a:defRPr>
            </a:lvl2pPr>
            <a:lvl3pPr marL="914400" algn="l" rtl="0" eaLnBrk="0" fontAlgn="base" hangingPunct="0">
              <a:spcBef>
                <a:spcPct val="0"/>
              </a:spcBef>
              <a:spcAft>
                <a:spcPct val="0"/>
              </a:spcAft>
              <a:defRPr kern="1200">
                <a:solidFill>
                  <a:schemeClr val="tx1"/>
                </a:solidFill>
                <a:latin typeface="Garamond" charset="0"/>
                <a:ea typeface="+mn-ea"/>
                <a:cs typeface="+mn-cs"/>
              </a:defRPr>
            </a:lvl3pPr>
            <a:lvl4pPr marL="1371600" algn="l" rtl="0" eaLnBrk="0" fontAlgn="base" hangingPunct="0">
              <a:spcBef>
                <a:spcPct val="0"/>
              </a:spcBef>
              <a:spcAft>
                <a:spcPct val="0"/>
              </a:spcAft>
              <a:defRPr kern="1200">
                <a:solidFill>
                  <a:schemeClr val="tx1"/>
                </a:solidFill>
                <a:latin typeface="Garamond" charset="0"/>
                <a:ea typeface="+mn-ea"/>
                <a:cs typeface="+mn-cs"/>
              </a:defRPr>
            </a:lvl4pPr>
            <a:lvl5pPr marL="1828800" algn="l" rtl="0" eaLnBrk="0" fontAlgn="base" hangingPunct="0">
              <a:spcBef>
                <a:spcPct val="0"/>
              </a:spcBef>
              <a:spcAft>
                <a:spcPct val="0"/>
              </a:spcAft>
              <a:defRPr kern="1200">
                <a:solidFill>
                  <a:schemeClr val="tx1"/>
                </a:solidFill>
                <a:latin typeface="Garamond" charset="0"/>
                <a:ea typeface="+mn-ea"/>
                <a:cs typeface="+mn-cs"/>
              </a:defRPr>
            </a:lvl5pPr>
            <a:lvl6pPr marL="2286000" algn="l" defTabSz="914400" rtl="0" eaLnBrk="1" latinLnBrk="0" hangingPunct="1">
              <a:defRPr kern="1200">
                <a:solidFill>
                  <a:schemeClr val="tx1"/>
                </a:solidFill>
                <a:latin typeface="Garamond" charset="0"/>
                <a:ea typeface="+mn-ea"/>
                <a:cs typeface="+mn-cs"/>
              </a:defRPr>
            </a:lvl6pPr>
            <a:lvl7pPr marL="2743200" algn="l" defTabSz="914400" rtl="0" eaLnBrk="1" latinLnBrk="0" hangingPunct="1">
              <a:defRPr kern="1200">
                <a:solidFill>
                  <a:schemeClr val="tx1"/>
                </a:solidFill>
                <a:latin typeface="Garamond" charset="0"/>
                <a:ea typeface="+mn-ea"/>
                <a:cs typeface="+mn-cs"/>
              </a:defRPr>
            </a:lvl7pPr>
            <a:lvl8pPr marL="3200400" algn="l" defTabSz="914400" rtl="0" eaLnBrk="1" latinLnBrk="0" hangingPunct="1">
              <a:defRPr kern="1200">
                <a:solidFill>
                  <a:schemeClr val="tx1"/>
                </a:solidFill>
                <a:latin typeface="Garamond" charset="0"/>
                <a:ea typeface="+mn-ea"/>
                <a:cs typeface="+mn-cs"/>
              </a:defRPr>
            </a:lvl8pPr>
            <a:lvl9pPr marL="3657600" algn="l" defTabSz="914400" rtl="0" eaLnBrk="1" latinLnBrk="0" hangingPunct="1">
              <a:defRPr kern="1200">
                <a:solidFill>
                  <a:schemeClr val="tx1"/>
                </a:solidFill>
                <a:latin typeface="Garamond" charset="0"/>
                <a:ea typeface="+mn-ea"/>
                <a:cs typeface="+mn-cs"/>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050" b="0" i="0" u="none" strike="noStrike" kern="1200" cap="none" spc="0" normalizeH="0" baseline="0" noProof="0">
                <a:ln>
                  <a:noFill/>
                </a:ln>
                <a:solidFill>
                  <a:srgbClr val="052049"/>
                </a:solidFill>
                <a:effectLst/>
                <a:uLnTx/>
                <a:uFillTx/>
                <a:latin typeface="Garamond" charset="0"/>
                <a:ea typeface="+mn-ea"/>
                <a:cs typeface="+mn-cs"/>
              </a:rPr>
              <a:t>Acknowledgement: Matteo Allen, graphical assistance</a:t>
            </a:r>
            <a:endParaRPr kumimoji="0" lang="en-US" sz="1050" b="0" i="0" u="none" strike="noStrike" kern="1200" cap="none" spc="0" normalizeH="0" baseline="0" noProof="0" dirty="0">
              <a:ln>
                <a:noFill/>
              </a:ln>
              <a:solidFill>
                <a:srgbClr val="052049"/>
              </a:solidFill>
              <a:effectLst/>
              <a:uLnTx/>
              <a:uFillTx/>
              <a:latin typeface="Garamond" charset="0"/>
              <a:ea typeface="+mn-ea"/>
              <a:cs typeface="+mn-cs"/>
            </a:endParaRPr>
          </a:p>
        </p:txBody>
      </p:sp>
      <p:grpSp>
        <p:nvGrpSpPr>
          <p:cNvPr id="37" name="Group 36"/>
          <p:cNvGrpSpPr/>
          <p:nvPr/>
        </p:nvGrpSpPr>
        <p:grpSpPr>
          <a:xfrm>
            <a:off x="298783" y="675696"/>
            <a:ext cx="5127417" cy="4467886"/>
            <a:chOff x="37707" y="30723"/>
            <a:chExt cx="5749822" cy="5895260"/>
          </a:xfrm>
        </p:grpSpPr>
        <p:pic>
          <p:nvPicPr>
            <p:cNvPr id="38" name="Shape 87"/>
            <p:cNvPicPr preferRelativeResize="0"/>
            <p:nvPr/>
          </p:nvPicPr>
          <p:blipFill>
            <a:blip r:embed="rId4">
              <a:alphaModFix/>
            </a:blip>
            <a:stretch>
              <a:fillRect/>
            </a:stretch>
          </p:blipFill>
          <p:spPr>
            <a:xfrm>
              <a:off x="284309" y="1714165"/>
              <a:ext cx="812800" cy="1352928"/>
            </a:xfrm>
            <a:prstGeom prst="rect">
              <a:avLst/>
            </a:prstGeom>
            <a:noFill/>
            <a:ln>
              <a:noFill/>
            </a:ln>
          </p:spPr>
        </p:pic>
        <p:pic>
          <p:nvPicPr>
            <p:cNvPr id="39" name="Shape 94"/>
            <p:cNvPicPr preferRelativeResize="0"/>
            <p:nvPr/>
          </p:nvPicPr>
          <p:blipFill>
            <a:blip r:embed="rId5">
              <a:alphaModFix/>
            </a:blip>
            <a:stretch>
              <a:fillRect/>
            </a:stretch>
          </p:blipFill>
          <p:spPr>
            <a:xfrm>
              <a:off x="1097110" y="1740459"/>
              <a:ext cx="929807" cy="1326635"/>
            </a:xfrm>
            <a:prstGeom prst="rect">
              <a:avLst/>
            </a:prstGeom>
            <a:noFill/>
            <a:ln>
              <a:noFill/>
            </a:ln>
          </p:spPr>
        </p:pic>
        <p:pic>
          <p:nvPicPr>
            <p:cNvPr id="40" name="Shape 101"/>
            <p:cNvPicPr preferRelativeResize="0"/>
            <p:nvPr/>
          </p:nvPicPr>
          <p:blipFill rotWithShape="1">
            <a:blip r:embed="rId6">
              <a:alphaModFix/>
            </a:blip>
            <a:srcRect l="5442" r="1291" b="8527"/>
            <a:stretch/>
          </p:blipFill>
          <p:spPr>
            <a:xfrm>
              <a:off x="3155376" y="168171"/>
              <a:ext cx="1184365" cy="1312092"/>
            </a:xfrm>
            <a:prstGeom prst="rect">
              <a:avLst/>
            </a:prstGeom>
            <a:noFill/>
            <a:ln>
              <a:noFill/>
            </a:ln>
          </p:spPr>
        </p:pic>
        <p:grpSp>
          <p:nvGrpSpPr>
            <p:cNvPr id="41" name="Group 40"/>
            <p:cNvGrpSpPr/>
            <p:nvPr/>
          </p:nvGrpSpPr>
          <p:grpSpPr>
            <a:xfrm>
              <a:off x="4339743" y="30723"/>
              <a:ext cx="1152949" cy="1449541"/>
              <a:chOff x="600891" y="1560036"/>
              <a:chExt cx="2133600" cy="2668615"/>
            </a:xfrm>
          </p:grpSpPr>
          <p:pic>
            <p:nvPicPr>
              <p:cNvPr id="64" name="Shape 108"/>
              <p:cNvPicPr preferRelativeResize="0"/>
              <p:nvPr/>
            </p:nvPicPr>
            <p:blipFill rotWithShape="1">
              <a:blip r:embed="rId7">
                <a:alphaModFix/>
              </a:blip>
              <a:srcRect l="12434" r="15300" b="7445"/>
              <a:stretch/>
            </p:blipFill>
            <p:spPr>
              <a:xfrm>
                <a:off x="600891" y="1565345"/>
                <a:ext cx="2133600" cy="2663306"/>
              </a:xfrm>
              <a:prstGeom prst="rect">
                <a:avLst/>
              </a:prstGeom>
              <a:noFill/>
              <a:ln>
                <a:noFill/>
              </a:ln>
            </p:spPr>
          </p:pic>
          <p:sp>
            <p:nvSpPr>
              <p:cNvPr id="65" name="Shape 106"/>
              <p:cNvSpPr txBox="1">
                <a:spLocks/>
              </p:cNvSpPr>
              <p:nvPr/>
            </p:nvSpPr>
            <p:spPr>
              <a:xfrm>
                <a:off x="1392013" y="1560036"/>
                <a:ext cx="1342478" cy="440120"/>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 sz="1600" b="0" i="0" u="none" strike="noStrike" kern="1200" cap="none" spc="0" normalizeH="0" baseline="0" noProof="0" dirty="0">
                    <a:ln>
                      <a:noFill/>
                    </a:ln>
                    <a:solidFill>
                      <a:srgbClr val="000000"/>
                    </a:solidFill>
                    <a:effectLst/>
                    <a:uLnTx/>
                    <a:uFillTx/>
                    <a:latin typeface="Germania One"/>
                    <a:ea typeface="Germania One"/>
                    <a:cs typeface="Germania One"/>
                    <a:sym typeface="Germania One"/>
                  </a:rPr>
                  <a:t>Hades</a:t>
                </a:r>
                <a:endParaRPr kumimoji="0" lang="en" sz="2667" b="0" i="0" u="none" strike="noStrike" kern="1200" cap="none" spc="0" normalizeH="0" baseline="0" noProof="0" dirty="0">
                  <a:ln>
                    <a:noFill/>
                  </a:ln>
                  <a:solidFill>
                    <a:srgbClr val="000000"/>
                  </a:solidFill>
                  <a:effectLst/>
                  <a:uLnTx/>
                  <a:uFillTx/>
                  <a:latin typeface="Germania One"/>
                  <a:ea typeface="Germania One"/>
                  <a:cs typeface="Germania One"/>
                  <a:sym typeface="Germania One"/>
                </a:endParaRPr>
              </a:p>
            </p:txBody>
          </p:sp>
        </p:grpSp>
        <p:pic>
          <p:nvPicPr>
            <p:cNvPr id="42" name="Shape 115"/>
            <p:cNvPicPr preferRelativeResize="0"/>
            <p:nvPr/>
          </p:nvPicPr>
          <p:blipFill rotWithShape="1">
            <a:blip r:embed="rId8">
              <a:alphaModFix/>
            </a:blip>
            <a:srcRect l="26578" t="7135" r="21577" b="12416"/>
            <a:stretch/>
          </p:blipFill>
          <p:spPr>
            <a:xfrm>
              <a:off x="4370990" y="3223386"/>
              <a:ext cx="1090453" cy="1312091"/>
            </a:xfrm>
            <a:prstGeom prst="rect">
              <a:avLst/>
            </a:prstGeom>
            <a:noFill/>
            <a:ln>
              <a:noFill/>
            </a:ln>
          </p:spPr>
        </p:pic>
        <p:pic>
          <p:nvPicPr>
            <p:cNvPr id="43" name="Shape 122"/>
            <p:cNvPicPr preferRelativeResize="0"/>
            <p:nvPr/>
          </p:nvPicPr>
          <p:blipFill rotWithShape="1">
            <a:blip r:embed="rId9">
              <a:alphaModFix/>
            </a:blip>
            <a:srcRect l="13489"/>
            <a:stretch/>
          </p:blipFill>
          <p:spPr>
            <a:xfrm>
              <a:off x="1350304" y="4573055"/>
              <a:ext cx="1245299" cy="1352928"/>
            </a:xfrm>
            <a:prstGeom prst="rect">
              <a:avLst/>
            </a:prstGeom>
            <a:noFill/>
            <a:ln>
              <a:noFill/>
            </a:ln>
          </p:spPr>
        </p:pic>
        <p:pic>
          <p:nvPicPr>
            <p:cNvPr id="44" name="Shape 136"/>
            <p:cNvPicPr preferRelativeResize="0"/>
            <p:nvPr/>
          </p:nvPicPr>
          <p:blipFill rotWithShape="1">
            <a:blip r:embed="rId10">
              <a:alphaModFix/>
            </a:blip>
            <a:srcRect l="1643" t="4554" r="2634" b="4965"/>
            <a:stretch/>
          </p:blipFill>
          <p:spPr>
            <a:xfrm>
              <a:off x="37707" y="168171"/>
              <a:ext cx="1306005" cy="1352928"/>
            </a:xfrm>
            <a:prstGeom prst="rect">
              <a:avLst/>
            </a:prstGeom>
            <a:noFill/>
            <a:ln>
              <a:noFill/>
            </a:ln>
          </p:spPr>
        </p:pic>
        <p:pic>
          <p:nvPicPr>
            <p:cNvPr id="45" name="Shape 129"/>
            <p:cNvPicPr preferRelativeResize="0"/>
            <p:nvPr/>
          </p:nvPicPr>
          <p:blipFill rotWithShape="1">
            <a:blip r:embed="rId11">
              <a:alphaModFix/>
            </a:blip>
            <a:srcRect l="8770" r="3546"/>
            <a:stretch/>
          </p:blipFill>
          <p:spPr>
            <a:xfrm>
              <a:off x="1293435" y="168171"/>
              <a:ext cx="1031844" cy="1326635"/>
            </a:xfrm>
            <a:prstGeom prst="rect">
              <a:avLst/>
            </a:prstGeom>
            <a:noFill/>
            <a:ln>
              <a:noFill/>
            </a:ln>
          </p:spPr>
        </p:pic>
        <p:pic>
          <p:nvPicPr>
            <p:cNvPr id="46" name="Shape 143"/>
            <p:cNvPicPr preferRelativeResize="0"/>
            <p:nvPr/>
          </p:nvPicPr>
          <p:blipFill rotWithShape="1">
            <a:blip r:embed="rId12">
              <a:alphaModFix/>
            </a:blip>
            <a:srcRect l="16444" r="10652"/>
            <a:stretch/>
          </p:blipFill>
          <p:spPr>
            <a:xfrm>
              <a:off x="2325730" y="163065"/>
              <a:ext cx="879924" cy="1358035"/>
            </a:xfrm>
            <a:prstGeom prst="rect">
              <a:avLst/>
            </a:prstGeom>
            <a:noFill/>
            <a:ln>
              <a:noFill/>
            </a:ln>
          </p:spPr>
        </p:pic>
        <p:pic>
          <p:nvPicPr>
            <p:cNvPr id="47" name="Shape 150"/>
            <p:cNvPicPr preferRelativeResize="0"/>
            <p:nvPr/>
          </p:nvPicPr>
          <p:blipFill rotWithShape="1">
            <a:blip r:embed="rId13">
              <a:alphaModFix/>
            </a:blip>
            <a:srcRect l="10663" t="2873" r="4229" b="2705"/>
            <a:stretch/>
          </p:blipFill>
          <p:spPr>
            <a:xfrm>
              <a:off x="2026916" y="1765597"/>
              <a:ext cx="1180901" cy="1326635"/>
            </a:xfrm>
            <a:prstGeom prst="rect">
              <a:avLst/>
            </a:prstGeom>
            <a:noFill/>
            <a:ln>
              <a:noFill/>
            </a:ln>
          </p:spPr>
        </p:pic>
        <p:grpSp>
          <p:nvGrpSpPr>
            <p:cNvPr id="48" name="Group 47"/>
            <p:cNvGrpSpPr/>
            <p:nvPr/>
          </p:nvGrpSpPr>
          <p:grpSpPr>
            <a:xfrm>
              <a:off x="3205654" y="1888285"/>
              <a:ext cx="981745" cy="1203947"/>
              <a:chOff x="233767" y="1581600"/>
              <a:chExt cx="1764506" cy="2471738"/>
            </a:xfrm>
          </p:grpSpPr>
          <p:pic>
            <p:nvPicPr>
              <p:cNvPr id="62" name="Shape 157"/>
              <p:cNvPicPr preferRelativeResize="0"/>
              <p:nvPr/>
            </p:nvPicPr>
            <p:blipFill>
              <a:blip r:embed="rId14">
                <a:alphaModFix/>
              </a:blip>
              <a:stretch>
                <a:fillRect/>
              </a:stretch>
            </p:blipFill>
            <p:spPr>
              <a:xfrm>
                <a:off x="233767" y="1581600"/>
                <a:ext cx="1764506" cy="2471738"/>
              </a:xfrm>
              <a:prstGeom prst="rect">
                <a:avLst/>
              </a:prstGeom>
              <a:noFill/>
              <a:ln>
                <a:noFill/>
              </a:ln>
            </p:spPr>
          </p:pic>
          <p:sp>
            <p:nvSpPr>
              <p:cNvPr id="63" name="Shape 155"/>
              <p:cNvSpPr txBox="1">
                <a:spLocks/>
              </p:cNvSpPr>
              <p:nvPr/>
            </p:nvSpPr>
            <p:spPr>
              <a:xfrm>
                <a:off x="385785" y="3385262"/>
                <a:ext cx="1295665" cy="632250"/>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 sz="1867" b="0" i="0" u="none" strike="noStrike" kern="1200" cap="none" spc="0" normalizeH="0" baseline="0" noProof="0">
                    <a:ln>
                      <a:noFill/>
                    </a:ln>
                    <a:solidFill>
                      <a:srgbClr val="000000"/>
                    </a:solidFill>
                    <a:effectLst/>
                    <a:uLnTx/>
                    <a:uFillTx/>
                    <a:latin typeface="Germania One"/>
                    <a:ea typeface="Germania One"/>
                    <a:cs typeface="Germania One"/>
                    <a:sym typeface="Germania One"/>
                  </a:rPr>
                  <a:t>Leto</a:t>
                </a:r>
                <a:endParaRPr kumimoji="0" lang="en" sz="1867" b="0" i="0" u="none" strike="noStrike" kern="1200" cap="none" spc="0" normalizeH="0" baseline="0" noProof="0" dirty="0">
                  <a:ln>
                    <a:noFill/>
                  </a:ln>
                  <a:solidFill>
                    <a:srgbClr val="000000"/>
                  </a:solidFill>
                  <a:effectLst/>
                  <a:uLnTx/>
                  <a:uFillTx/>
                  <a:latin typeface="Germania One"/>
                  <a:ea typeface="Germania One"/>
                  <a:cs typeface="Germania One"/>
                  <a:sym typeface="Germania One"/>
                </a:endParaRPr>
              </a:p>
            </p:txBody>
          </p:sp>
        </p:grpSp>
        <p:pic>
          <p:nvPicPr>
            <p:cNvPr id="49" name="Shape 165"/>
            <p:cNvPicPr preferRelativeResize="0"/>
            <p:nvPr/>
          </p:nvPicPr>
          <p:blipFill>
            <a:blip r:embed="rId15">
              <a:alphaModFix/>
            </a:blip>
            <a:stretch>
              <a:fillRect/>
            </a:stretch>
          </p:blipFill>
          <p:spPr>
            <a:xfrm>
              <a:off x="4137624" y="1765597"/>
              <a:ext cx="1228512" cy="1326635"/>
            </a:xfrm>
            <a:prstGeom prst="rect">
              <a:avLst/>
            </a:prstGeom>
            <a:noFill/>
            <a:ln>
              <a:noFill/>
            </a:ln>
          </p:spPr>
        </p:pic>
        <p:pic>
          <p:nvPicPr>
            <p:cNvPr id="50" name="Shape 172"/>
            <p:cNvPicPr preferRelativeResize="0"/>
            <p:nvPr/>
          </p:nvPicPr>
          <p:blipFill rotWithShape="1">
            <a:blip r:embed="rId16">
              <a:alphaModFix/>
            </a:blip>
            <a:srcRect l="11305" r="9368"/>
            <a:stretch/>
          </p:blipFill>
          <p:spPr>
            <a:xfrm>
              <a:off x="219036" y="4538339"/>
              <a:ext cx="1131268" cy="1352928"/>
            </a:xfrm>
            <a:prstGeom prst="rect">
              <a:avLst/>
            </a:prstGeom>
            <a:noFill/>
            <a:ln>
              <a:noFill/>
            </a:ln>
          </p:spPr>
        </p:pic>
        <p:pic>
          <p:nvPicPr>
            <p:cNvPr id="51" name="Shape 179"/>
            <p:cNvPicPr preferRelativeResize="0"/>
            <p:nvPr/>
          </p:nvPicPr>
          <p:blipFill rotWithShape="1">
            <a:blip r:embed="rId17">
              <a:alphaModFix/>
            </a:blip>
            <a:srcRect l="9341" r="1375" b="9128"/>
            <a:stretch/>
          </p:blipFill>
          <p:spPr>
            <a:xfrm>
              <a:off x="2597607" y="4564872"/>
              <a:ext cx="1157529" cy="1326395"/>
            </a:xfrm>
            <a:prstGeom prst="rect">
              <a:avLst/>
            </a:prstGeom>
            <a:noFill/>
            <a:ln>
              <a:noFill/>
            </a:ln>
          </p:spPr>
        </p:pic>
        <p:pic>
          <p:nvPicPr>
            <p:cNvPr id="52" name="Shape 186"/>
            <p:cNvPicPr preferRelativeResize="0"/>
            <p:nvPr/>
          </p:nvPicPr>
          <p:blipFill rotWithShape="1">
            <a:blip r:embed="rId18">
              <a:alphaModFix/>
            </a:blip>
            <a:srcRect l="17239" r="6183" b="8486"/>
            <a:stretch/>
          </p:blipFill>
          <p:spPr>
            <a:xfrm>
              <a:off x="3791237" y="4546406"/>
              <a:ext cx="1018395" cy="1350636"/>
            </a:xfrm>
            <a:prstGeom prst="rect">
              <a:avLst/>
            </a:prstGeom>
            <a:noFill/>
            <a:ln>
              <a:noFill/>
            </a:ln>
          </p:spPr>
        </p:pic>
        <p:grpSp>
          <p:nvGrpSpPr>
            <p:cNvPr id="53" name="Group 52"/>
            <p:cNvGrpSpPr/>
            <p:nvPr/>
          </p:nvGrpSpPr>
          <p:grpSpPr>
            <a:xfrm>
              <a:off x="268464" y="3092232"/>
              <a:ext cx="1024971" cy="1382597"/>
              <a:chOff x="669977" y="2139885"/>
              <a:chExt cx="1639590" cy="2076660"/>
            </a:xfrm>
          </p:grpSpPr>
          <p:pic>
            <p:nvPicPr>
              <p:cNvPr id="60" name="Shape 193"/>
              <p:cNvPicPr preferRelativeResize="0"/>
              <p:nvPr/>
            </p:nvPicPr>
            <p:blipFill rotWithShape="1">
              <a:blip r:embed="rId19">
                <a:alphaModFix/>
              </a:blip>
              <a:srcRect l="17104" t="19399" r="5821" b="10485"/>
              <a:stretch/>
            </p:blipFill>
            <p:spPr>
              <a:xfrm>
                <a:off x="707010" y="2139885"/>
                <a:ext cx="1602557" cy="2076660"/>
              </a:xfrm>
              <a:prstGeom prst="rect">
                <a:avLst/>
              </a:prstGeom>
              <a:noFill/>
              <a:ln>
                <a:noFill/>
              </a:ln>
            </p:spPr>
          </p:pic>
          <p:sp>
            <p:nvSpPr>
              <p:cNvPr id="61" name="Shape 191"/>
              <p:cNvSpPr txBox="1">
                <a:spLocks/>
              </p:cNvSpPr>
              <p:nvPr/>
            </p:nvSpPr>
            <p:spPr>
              <a:xfrm>
                <a:off x="669977" y="3639585"/>
                <a:ext cx="1639590" cy="492904"/>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 sz="1600" b="1" i="0" u="none" strike="noStrike" kern="1200" cap="none" spc="0" normalizeH="0" baseline="0" noProof="0" dirty="0" err="1">
                    <a:ln>
                      <a:noFill/>
                    </a:ln>
                    <a:solidFill>
                      <a:srgbClr val="FFFFFF">
                        <a:lumMod val="50000"/>
                      </a:srgbClr>
                    </a:solidFill>
                    <a:effectLst/>
                    <a:uLnTx/>
                    <a:uFillTx/>
                    <a:latin typeface="Germania One"/>
                    <a:ea typeface="Germania One"/>
                    <a:cs typeface="Germania One"/>
                    <a:sym typeface="Germania One"/>
                  </a:rPr>
                  <a:t>Cyclope</a:t>
                </a:r>
                <a:endParaRPr kumimoji="0" lang="en" sz="1600" b="1" i="0" u="none" strike="noStrike" kern="1200" cap="none" spc="0" normalizeH="0" baseline="0" noProof="0" dirty="0">
                  <a:ln>
                    <a:noFill/>
                  </a:ln>
                  <a:solidFill>
                    <a:srgbClr val="FFFFFF">
                      <a:lumMod val="50000"/>
                    </a:srgbClr>
                  </a:solidFill>
                  <a:effectLst/>
                  <a:uLnTx/>
                  <a:uFillTx/>
                  <a:latin typeface="Germania One"/>
                  <a:ea typeface="Germania One"/>
                  <a:cs typeface="Germania One"/>
                  <a:sym typeface="Germania One"/>
                </a:endParaRPr>
              </a:p>
            </p:txBody>
          </p:sp>
        </p:grpSp>
        <p:grpSp>
          <p:nvGrpSpPr>
            <p:cNvPr id="54" name="Group 53"/>
            <p:cNvGrpSpPr/>
            <p:nvPr/>
          </p:nvGrpSpPr>
          <p:grpSpPr>
            <a:xfrm>
              <a:off x="1342131" y="3205775"/>
              <a:ext cx="1112988" cy="1213092"/>
              <a:chOff x="835744" y="1565344"/>
              <a:chExt cx="1896771" cy="2403341"/>
            </a:xfrm>
          </p:grpSpPr>
          <p:pic>
            <p:nvPicPr>
              <p:cNvPr id="58" name="Shape 200"/>
              <p:cNvPicPr preferRelativeResize="0"/>
              <p:nvPr/>
            </p:nvPicPr>
            <p:blipFill rotWithShape="1">
              <a:blip r:embed="rId20">
                <a:alphaModFix/>
              </a:blip>
              <a:srcRect l="21933" r="21426" b="18120"/>
              <a:stretch/>
            </p:blipFill>
            <p:spPr>
              <a:xfrm>
                <a:off x="857165" y="1565344"/>
                <a:ext cx="1609901" cy="2403341"/>
              </a:xfrm>
              <a:prstGeom prst="rect">
                <a:avLst/>
              </a:prstGeom>
              <a:noFill/>
              <a:ln>
                <a:noFill/>
              </a:ln>
            </p:spPr>
          </p:pic>
          <p:sp>
            <p:nvSpPr>
              <p:cNvPr id="59" name="Shape 198"/>
              <p:cNvSpPr txBox="1">
                <a:spLocks/>
              </p:cNvSpPr>
              <p:nvPr/>
            </p:nvSpPr>
            <p:spPr>
              <a:xfrm>
                <a:off x="835744" y="3601305"/>
                <a:ext cx="1896771" cy="367378"/>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 sz="1333" b="0" i="0" u="none" strike="noStrike" kern="1200" cap="none" spc="0" normalizeH="0" baseline="0" noProof="0" dirty="0">
                    <a:ln>
                      <a:noFill/>
                    </a:ln>
                    <a:solidFill>
                      <a:srgbClr val="C00000"/>
                    </a:solidFill>
                    <a:effectLst/>
                    <a:uLnTx/>
                    <a:uFillTx/>
                    <a:latin typeface="Garamond"/>
                    <a:ea typeface="Germania One"/>
                    <a:cs typeface="Germania One"/>
                    <a:sym typeface="Germania One"/>
                  </a:rPr>
                  <a:t>Persephone</a:t>
                </a:r>
              </a:p>
            </p:txBody>
          </p:sp>
        </p:grpSp>
        <p:pic>
          <p:nvPicPr>
            <p:cNvPr id="55" name="Shape 207"/>
            <p:cNvPicPr preferRelativeResize="0"/>
            <p:nvPr/>
          </p:nvPicPr>
          <p:blipFill>
            <a:blip r:embed="rId21">
              <a:alphaModFix/>
            </a:blip>
            <a:stretch>
              <a:fillRect/>
            </a:stretch>
          </p:blipFill>
          <p:spPr>
            <a:xfrm>
              <a:off x="4702452" y="4636359"/>
              <a:ext cx="1085077" cy="1262428"/>
            </a:xfrm>
            <a:prstGeom prst="rect">
              <a:avLst/>
            </a:prstGeom>
            <a:noFill/>
            <a:ln>
              <a:noFill/>
            </a:ln>
          </p:spPr>
        </p:pic>
        <p:pic>
          <p:nvPicPr>
            <p:cNvPr id="56" name="Shape 221"/>
            <p:cNvPicPr preferRelativeResize="0"/>
            <p:nvPr/>
          </p:nvPicPr>
          <p:blipFill rotWithShape="1">
            <a:blip r:embed="rId22">
              <a:alphaModFix/>
            </a:blip>
            <a:srcRect l="12087" t="1268" r="5848" b="8807"/>
            <a:stretch/>
          </p:blipFill>
          <p:spPr>
            <a:xfrm>
              <a:off x="2350783" y="3277579"/>
              <a:ext cx="930112" cy="1176004"/>
            </a:xfrm>
            <a:prstGeom prst="rect">
              <a:avLst/>
            </a:prstGeom>
            <a:noFill/>
            <a:ln>
              <a:noFill/>
            </a:ln>
          </p:spPr>
        </p:pic>
        <p:pic>
          <p:nvPicPr>
            <p:cNvPr id="57" name="Shape 214"/>
            <p:cNvPicPr preferRelativeResize="0"/>
            <p:nvPr/>
          </p:nvPicPr>
          <p:blipFill>
            <a:blip r:embed="rId23">
              <a:alphaModFix/>
            </a:blip>
            <a:stretch>
              <a:fillRect/>
            </a:stretch>
          </p:blipFill>
          <p:spPr>
            <a:xfrm>
              <a:off x="3421729" y="3277580"/>
              <a:ext cx="765671" cy="1203705"/>
            </a:xfrm>
            <a:prstGeom prst="rect">
              <a:avLst/>
            </a:prstGeom>
            <a:noFill/>
            <a:ln>
              <a:noFill/>
            </a:ln>
          </p:spPr>
        </p:pic>
      </p:grpSp>
      <p:sp>
        <p:nvSpPr>
          <p:cNvPr id="66" name="TextBox 65"/>
          <p:cNvSpPr txBox="1"/>
          <p:nvPr/>
        </p:nvSpPr>
        <p:spPr bwMode="auto">
          <a:xfrm>
            <a:off x="614805" y="5412259"/>
            <a:ext cx="4811395" cy="615553"/>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52049"/>
                </a:solidFill>
                <a:effectLst/>
                <a:uLnTx/>
                <a:uFillTx/>
                <a:latin typeface="Arial"/>
                <a:ea typeface="+mn-ea"/>
                <a:cs typeface="+mn-cs"/>
              </a:rPr>
              <a:t>Probability of death when a=1 is 10/20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52049"/>
                </a:solidFill>
                <a:effectLst/>
                <a:uLnTx/>
                <a:uFillTx/>
                <a:latin typeface="Arial"/>
                <a:ea typeface="+mn-ea"/>
                <a:cs typeface="+mn-cs"/>
              </a:rPr>
              <a:t>Probability of death when a=0 is 10/20</a:t>
            </a:r>
          </a:p>
        </p:txBody>
      </p:sp>
      <p:sp>
        <p:nvSpPr>
          <p:cNvPr id="67" name="TextBox 66"/>
          <p:cNvSpPr txBox="1"/>
          <p:nvPr/>
        </p:nvSpPr>
        <p:spPr bwMode="auto">
          <a:xfrm>
            <a:off x="6754765" y="421804"/>
            <a:ext cx="1669517" cy="307777"/>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52049"/>
                </a:solidFill>
                <a:effectLst/>
                <a:uLnTx/>
                <a:uFillTx/>
                <a:latin typeface="Arial"/>
                <a:ea typeface="+mn-ea"/>
                <a:cs typeface="+mn-cs"/>
              </a:rPr>
              <a:t>Counterfactuals</a:t>
            </a:r>
          </a:p>
        </p:txBody>
      </p:sp>
    </p:spTree>
    <p:extLst>
      <p:ext uri="{BB962C8B-B14F-4D97-AF65-F5344CB8AC3E}">
        <p14:creationId xmlns:p14="http://schemas.microsoft.com/office/powerpoint/2010/main" val="1446437596"/>
      </p:ext>
    </p:extLst>
  </p:cSld>
  <p:clrMapOvr>
    <a:masterClrMapping/>
  </p:clrMapOvr>
  <p:transition advTm="91942">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585" y="134604"/>
            <a:ext cx="7323917" cy="425512"/>
          </a:xfrm>
        </p:spPr>
        <p:txBody>
          <a:bodyPr>
            <a:normAutofit fontScale="90000"/>
          </a:bodyPr>
          <a:lstStyle/>
          <a:p>
            <a:r>
              <a:rPr lang="en-US" dirty="0"/>
              <a:t>Average Causal Effects</a:t>
            </a: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770916" y="442369"/>
            <a:ext cx="2928238" cy="5615198"/>
          </a:xfrm>
        </p:spPr>
      </p:pic>
      <p:sp>
        <p:nvSpPr>
          <p:cNvPr id="4" name="Slide Number Placeholder 3"/>
          <p:cNvSpPr>
            <a:spLocks noGrp="1"/>
          </p:cNvSpPr>
          <p:nvPr>
            <p:ph type="sldNum" sz="quarter" idx="10"/>
          </p:nvPr>
        </p:nvSpPr>
        <p:spPr>
          <a:xfrm>
            <a:off x="369889" y="6442485"/>
            <a:ext cx="489832" cy="215492"/>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AA74B69-70FD-A649-B131-F3438782CAA4}" type="slidenum">
              <a:rPr kumimoji="0" lang="en-US" alt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22</a:t>
            </a:fld>
            <a:endParaRPr kumimoji="0" lang="en-US" alt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
        <p:nvSpPr>
          <p:cNvPr id="35" name="Footer Placeholder 1"/>
          <p:cNvSpPr txBox="1">
            <a:spLocks/>
          </p:cNvSpPr>
          <p:nvPr/>
        </p:nvSpPr>
        <p:spPr>
          <a:xfrm>
            <a:off x="548153" y="6470130"/>
            <a:ext cx="4310907" cy="137980"/>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Garamond" charset="0"/>
                <a:ea typeface="+mn-ea"/>
                <a:cs typeface="+mn-cs"/>
              </a:defRPr>
            </a:lvl1pPr>
            <a:lvl2pPr marL="457200" algn="l" rtl="0" eaLnBrk="0" fontAlgn="base" hangingPunct="0">
              <a:spcBef>
                <a:spcPct val="0"/>
              </a:spcBef>
              <a:spcAft>
                <a:spcPct val="0"/>
              </a:spcAft>
              <a:defRPr kern="1200">
                <a:solidFill>
                  <a:schemeClr val="tx1"/>
                </a:solidFill>
                <a:latin typeface="Garamond" charset="0"/>
                <a:ea typeface="+mn-ea"/>
                <a:cs typeface="+mn-cs"/>
              </a:defRPr>
            </a:lvl2pPr>
            <a:lvl3pPr marL="914400" algn="l" rtl="0" eaLnBrk="0" fontAlgn="base" hangingPunct="0">
              <a:spcBef>
                <a:spcPct val="0"/>
              </a:spcBef>
              <a:spcAft>
                <a:spcPct val="0"/>
              </a:spcAft>
              <a:defRPr kern="1200">
                <a:solidFill>
                  <a:schemeClr val="tx1"/>
                </a:solidFill>
                <a:latin typeface="Garamond" charset="0"/>
                <a:ea typeface="+mn-ea"/>
                <a:cs typeface="+mn-cs"/>
              </a:defRPr>
            </a:lvl3pPr>
            <a:lvl4pPr marL="1371600" algn="l" rtl="0" eaLnBrk="0" fontAlgn="base" hangingPunct="0">
              <a:spcBef>
                <a:spcPct val="0"/>
              </a:spcBef>
              <a:spcAft>
                <a:spcPct val="0"/>
              </a:spcAft>
              <a:defRPr kern="1200">
                <a:solidFill>
                  <a:schemeClr val="tx1"/>
                </a:solidFill>
                <a:latin typeface="Garamond" charset="0"/>
                <a:ea typeface="+mn-ea"/>
                <a:cs typeface="+mn-cs"/>
              </a:defRPr>
            </a:lvl4pPr>
            <a:lvl5pPr marL="1828800" algn="l" rtl="0" eaLnBrk="0" fontAlgn="base" hangingPunct="0">
              <a:spcBef>
                <a:spcPct val="0"/>
              </a:spcBef>
              <a:spcAft>
                <a:spcPct val="0"/>
              </a:spcAft>
              <a:defRPr kern="1200">
                <a:solidFill>
                  <a:schemeClr val="tx1"/>
                </a:solidFill>
                <a:latin typeface="Garamond" charset="0"/>
                <a:ea typeface="+mn-ea"/>
                <a:cs typeface="+mn-cs"/>
              </a:defRPr>
            </a:lvl5pPr>
            <a:lvl6pPr marL="2286000" algn="l" defTabSz="914400" rtl="0" eaLnBrk="1" latinLnBrk="0" hangingPunct="1">
              <a:defRPr kern="1200">
                <a:solidFill>
                  <a:schemeClr val="tx1"/>
                </a:solidFill>
                <a:latin typeface="Garamond" charset="0"/>
                <a:ea typeface="+mn-ea"/>
                <a:cs typeface="+mn-cs"/>
              </a:defRPr>
            </a:lvl6pPr>
            <a:lvl7pPr marL="2743200" algn="l" defTabSz="914400" rtl="0" eaLnBrk="1" latinLnBrk="0" hangingPunct="1">
              <a:defRPr kern="1200">
                <a:solidFill>
                  <a:schemeClr val="tx1"/>
                </a:solidFill>
                <a:latin typeface="Garamond" charset="0"/>
                <a:ea typeface="+mn-ea"/>
                <a:cs typeface="+mn-cs"/>
              </a:defRPr>
            </a:lvl7pPr>
            <a:lvl8pPr marL="3200400" algn="l" defTabSz="914400" rtl="0" eaLnBrk="1" latinLnBrk="0" hangingPunct="1">
              <a:defRPr kern="1200">
                <a:solidFill>
                  <a:schemeClr val="tx1"/>
                </a:solidFill>
                <a:latin typeface="Garamond" charset="0"/>
                <a:ea typeface="+mn-ea"/>
                <a:cs typeface="+mn-cs"/>
              </a:defRPr>
            </a:lvl8pPr>
            <a:lvl9pPr marL="3657600" algn="l" defTabSz="914400" rtl="0" eaLnBrk="1" latinLnBrk="0" hangingPunct="1">
              <a:defRPr kern="1200">
                <a:solidFill>
                  <a:schemeClr val="tx1"/>
                </a:solidFill>
                <a:latin typeface="Garamond" charset="0"/>
                <a:ea typeface="+mn-ea"/>
                <a:cs typeface="+mn-cs"/>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050" b="0" i="0" u="none" strike="noStrike" kern="1200" cap="none" spc="0" normalizeH="0" baseline="0" noProof="0">
                <a:ln>
                  <a:noFill/>
                </a:ln>
                <a:solidFill>
                  <a:srgbClr val="052049"/>
                </a:solidFill>
                <a:effectLst/>
                <a:uLnTx/>
                <a:uFillTx/>
                <a:latin typeface="Garamond" charset="0"/>
                <a:ea typeface="+mn-ea"/>
                <a:cs typeface="+mn-cs"/>
              </a:rPr>
              <a:t>Acknowledgement: Matteo Allen, graphical assistance</a:t>
            </a:r>
            <a:endParaRPr kumimoji="0" lang="en-US" sz="1050" b="0" i="0" u="none" strike="noStrike" kern="1200" cap="none" spc="0" normalizeH="0" baseline="0" noProof="0" dirty="0">
              <a:ln>
                <a:noFill/>
              </a:ln>
              <a:solidFill>
                <a:srgbClr val="052049"/>
              </a:solidFill>
              <a:effectLst/>
              <a:uLnTx/>
              <a:uFillTx/>
              <a:latin typeface="Garamond" charset="0"/>
              <a:ea typeface="+mn-ea"/>
              <a:cs typeface="+mn-cs"/>
            </a:endParaRPr>
          </a:p>
        </p:txBody>
      </p:sp>
      <p:grpSp>
        <p:nvGrpSpPr>
          <p:cNvPr id="37" name="Group 36"/>
          <p:cNvGrpSpPr/>
          <p:nvPr/>
        </p:nvGrpSpPr>
        <p:grpSpPr>
          <a:xfrm>
            <a:off x="298784" y="675696"/>
            <a:ext cx="4742774" cy="3995158"/>
            <a:chOff x="37707" y="30723"/>
            <a:chExt cx="5749822" cy="5895260"/>
          </a:xfrm>
        </p:grpSpPr>
        <p:pic>
          <p:nvPicPr>
            <p:cNvPr id="38" name="Shape 87"/>
            <p:cNvPicPr preferRelativeResize="0"/>
            <p:nvPr/>
          </p:nvPicPr>
          <p:blipFill>
            <a:blip r:embed="rId4">
              <a:alphaModFix/>
            </a:blip>
            <a:stretch>
              <a:fillRect/>
            </a:stretch>
          </p:blipFill>
          <p:spPr>
            <a:xfrm>
              <a:off x="284309" y="1714165"/>
              <a:ext cx="812800" cy="1352928"/>
            </a:xfrm>
            <a:prstGeom prst="rect">
              <a:avLst/>
            </a:prstGeom>
            <a:noFill/>
            <a:ln>
              <a:noFill/>
            </a:ln>
          </p:spPr>
        </p:pic>
        <p:pic>
          <p:nvPicPr>
            <p:cNvPr id="39" name="Shape 94"/>
            <p:cNvPicPr preferRelativeResize="0"/>
            <p:nvPr/>
          </p:nvPicPr>
          <p:blipFill>
            <a:blip r:embed="rId5">
              <a:alphaModFix/>
            </a:blip>
            <a:stretch>
              <a:fillRect/>
            </a:stretch>
          </p:blipFill>
          <p:spPr>
            <a:xfrm>
              <a:off x="1097110" y="1740459"/>
              <a:ext cx="929807" cy="1326635"/>
            </a:xfrm>
            <a:prstGeom prst="rect">
              <a:avLst/>
            </a:prstGeom>
            <a:noFill/>
            <a:ln>
              <a:noFill/>
            </a:ln>
          </p:spPr>
        </p:pic>
        <p:pic>
          <p:nvPicPr>
            <p:cNvPr id="40" name="Shape 101"/>
            <p:cNvPicPr preferRelativeResize="0"/>
            <p:nvPr/>
          </p:nvPicPr>
          <p:blipFill rotWithShape="1">
            <a:blip r:embed="rId6">
              <a:alphaModFix/>
            </a:blip>
            <a:srcRect l="5442" r="1291" b="8527"/>
            <a:stretch/>
          </p:blipFill>
          <p:spPr>
            <a:xfrm>
              <a:off x="3155376" y="168171"/>
              <a:ext cx="1184365" cy="1312092"/>
            </a:xfrm>
            <a:prstGeom prst="rect">
              <a:avLst/>
            </a:prstGeom>
            <a:noFill/>
            <a:ln>
              <a:noFill/>
            </a:ln>
          </p:spPr>
        </p:pic>
        <p:grpSp>
          <p:nvGrpSpPr>
            <p:cNvPr id="41" name="Group 40"/>
            <p:cNvGrpSpPr/>
            <p:nvPr/>
          </p:nvGrpSpPr>
          <p:grpSpPr>
            <a:xfrm>
              <a:off x="4339743" y="30723"/>
              <a:ext cx="1152949" cy="1449541"/>
              <a:chOff x="600891" y="1560036"/>
              <a:chExt cx="2133600" cy="2668615"/>
            </a:xfrm>
          </p:grpSpPr>
          <p:pic>
            <p:nvPicPr>
              <p:cNvPr id="64" name="Shape 108"/>
              <p:cNvPicPr preferRelativeResize="0"/>
              <p:nvPr/>
            </p:nvPicPr>
            <p:blipFill rotWithShape="1">
              <a:blip r:embed="rId7">
                <a:alphaModFix/>
              </a:blip>
              <a:srcRect l="12434" r="15300" b="7445"/>
              <a:stretch/>
            </p:blipFill>
            <p:spPr>
              <a:xfrm>
                <a:off x="600891" y="1565345"/>
                <a:ext cx="2133600" cy="2663306"/>
              </a:xfrm>
              <a:prstGeom prst="rect">
                <a:avLst/>
              </a:prstGeom>
              <a:noFill/>
              <a:ln>
                <a:noFill/>
              </a:ln>
            </p:spPr>
          </p:pic>
          <p:sp>
            <p:nvSpPr>
              <p:cNvPr id="65" name="Shape 106"/>
              <p:cNvSpPr txBox="1">
                <a:spLocks/>
              </p:cNvSpPr>
              <p:nvPr/>
            </p:nvSpPr>
            <p:spPr>
              <a:xfrm>
                <a:off x="1392013" y="1560036"/>
                <a:ext cx="1342478" cy="440120"/>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 sz="1600" b="0" i="0" u="none" strike="noStrike" kern="1200" cap="none" spc="0" normalizeH="0" baseline="0" noProof="0" dirty="0">
                    <a:ln>
                      <a:noFill/>
                    </a:ln>
                    <a:solidFill>
                      <a:srgbClr val="000000"/>
                    </a:solidFill>
                    <a:effectLst/>
                    <a:uLnTx/>
                    <a:uFillTx/>
                    <a:latin typeface="Germania One"/>
                    <a:ea typeface="Germania One"/>
                    <a:cs typeface="Germania One"/>
                    <a:sym typeface="Germania One"/>
                  </a:rPr>
                  <a:t>Hades</a:t>
                </a:r>
                <a:endParaRPr kumimoji="0" lang="en" sz="2667" b="0" i="0" u="none" strike="noStrike" kern="1200" cap="none" spc="0" normalizeH="0" baseline="0" noProof="0" dirty="0">
                  <a:ln>
                    <a:noFill/>
                  </a:ln>
                  <a:solidFill>
                    <a:srgbClr val="000000"/>
                  </a:solidFill>
                  <a:effectLst/>
                  <a:uLnTx/>
                  <a:uFillTx/>
                  <a:latin typeface="Germania One"/>
                  <a:ea typeface="Germania One"/>
                  <a:cs typeface="Germania One"/>
                  <a:sym typeface="Germania One"/>
                </a:endParaRPr>
              </a:p>
            </p:txBody>
          </p:sp>
        </p:grpSp>
        <p:pic>
          <p:nvPicPr>
            <p:cNvPr id="42" name="Shape 115"/>
            <p:cNvPicPr preferRelativeResize="0"/>
            <p:nvPr/>
          </p:nvPicPr>
          <p:blipFill rotWithShape="1">
            <a:blip r:embed="rId8">
              <a:alphaModFix/>
            </a:blip>
            <a:srcRect l="26578" t="7135" r="21577" b="12416"/>
            <a:stretch/>
          </p:blipFill>
          <p:spPr>
            <a:xfrm>
              <a:off x="4370990" y="3223386"/>
              <a:ext cx="1090453" cy="1312091"/>
            </a:xfrm>
            <a:prstGeom prst="rect">
              <a:avLst/>
            </a:prstGeom>
            <a:noFill/>
            <a:ln>
              <a:noFill/>
            </a:ln>
          </p:spPr>
        </p:pic>
        <p:pic>
          <p:nvPicPr>
            <p:cNvPr id="43" name="Shape 122"/>
            <p:cNvPicPr preferRelativeResize="0"/>
            <p:nvPr/>
          </p:nvPicPr>
          <p:blipFill rotWithShape="1">
            <a:blip r:embed="rId9">
              <a:alphaModFix/>
            </a:blip>
            <a:srcRect l="13489"/>
            <a:stretch/>
          </p:blipFill>
          <p:spPr>
            <a:xfrm>
              <a:off x="1350304" y="4573055"/>
              <a:ext cx="1245299" cy="1352928"/>
            </a:xfrm>
            <a:prstGeom prst="rect">
              <a:avLst/>
            </a:prstGeom>
            <a:noFill/>
            <a:ln>
              <a:noFill/>
            </a:ln>
          </p:spPr>
        </p:pic>
        <p:pic>
          <p:nvPicPr>
            <p:cNvPr id="44" name="Shape 136"/>
            <p:cNvPicPr preferRelativeResize="0"/>
            <p:nvPr/>
          </p:nvPicPr>
          <p:blipFill rotWithShape="1">
            <a:blip r:embed="rId10">
              <a:alphaModFix/>
            </a:blip>
            <a:srcRect l="1643" t="4554" r="2634" b="4965"/>
            <a:stretch/>
          </p:blipFill>
          <p:spPr>
            <a:xfrm>
              <a:off x="37707" y="168171"/>
              <a:ext cx="1306005" cy="1352928"/>
            </a:xfrm>
            <a:prstGeom prst="rect">
              <a:avLst/>
            </a:prstGeom>
            <a:noFill/>
            <a:ln>
              <a:noFill/>
            </a:ln>
          </p:spPr>
        </p:pic>
        <p:pic>
          <p:nvPicPr>
            <p:cNvPr id="45" name="Shape 129"/>
            <p:cNvPicPr preferRelativeResize="0"/>
            <p:nvPr/>
          </p:nvPicPr>
          <p:blipFill rotWithShape="1">
            <a:blip r:embed="rId11">
              <a:alphaModFix/>
            </a:blip>
            <a:srcRect l="8770" r="3546"/>
            <a:stretch/>
          </p:blipFill>
          <p:spPr>
            <a:xfrm>
              <a:off x="1293435" y="168171"/>
              <a:ext cx="1031844" cy="1326635"/>
            </a:xfrm>
            <a:prstGeom prst="rect">
              <a:avLst/>
            </a:prstGeom>
            <a:noFill/>
            <a:ln>
              <a:noFill/>
            </a:ln>
          </p:spPr>
        </p:pic>
        <p:pic>
          <p:nvPicPr>
            <p:cNvPr id="46" name="Shape 143"/>
            <p:cNvPicPr preferRelativeResize="0"/>
            <p:nvPr/>
          </p:nvPicPr>
          <p:blipFill rotWithShape="1">
            <a:blip r:embed="rId12">
              <a:alphaModFix/>
            </a:blip>
            <a:srcRect l="16444" r="10652"/>
            <a:stretch/>
          </p:blipFill>
          <p:spPr>
            <a:xfrm>
              <a:off x="2325730" y="163065"/>
              <a:ext cx="879924" cy="1358035"/>
            </a:xfrm>
            <a:prstGeom prst="rect">
              <a:avLst/>
            </a:prstGeom>
            <a:noFill/>
            <a:ln>
              <a:noFill/>
            </a:ln>
          </p:spPr>
        </p:pic>
        <p:pic>
          <p:nvPicPr>
            <p:cNvPr id="47" name="Shape 150"/>
            <p:cNvPicPr preferRelativeResize="0"/>
            <p:nvPr/>
          </p:nvPicPr>
          <p:blipFill rotWithShape="1">
            <a:blip r:embed="rId13">
              <a:alphaModFix/>
            </a:blip>
            <a:srcRect l="10663" t="2873" r="4229" b="2705"/>
            <a:stretch/>
          </p:blipFill>
          <p:spPr>
            <a:xfrm>
              <a:off x="2026916" y="1765597"/>
              <a:ext cx="1180901" cy="1326635"/>
            </a:xfrm>
            <a:prstGeom prst="rect">
              <a:avLst/>
            </a:prstGeom>
            <a:noFill/>
            <a:ln>
              <a:noFill/>
            </a:ln>
          </p:spPr>
        </p:pic>
        <p:grpSp>
          <p:nvGrpSpPr>
            <p:cNvPr id="48" name="Group 47"/>
            <p:cNvGrpSpPr/>
            <p:nvPr/>
          </p:nvGrpSpPr>
          <p:grpSpPr>
            <a:xfrm>
              <a:off x="3205654" y="1888285"/>
              <a:ext cx="981745" cy="1203947"/>
              <a:chOff x="233767" y="1581600"/>
              <a:chExt cx="1764506" cy="2471738"/>
            </a:xfrm>
          </p:grpSpPr>
          <p:pic>
            <p:nvPicPr>
              <p:cNvPr id="62" name="Shape 157"/>
              <p:cNvPicPr preferRelativeResize="0"/>
              <p:nvPr/>
            </p:nvPicPr>
            <p:blipFill>
              <a:blip r:embed="rId14">
                <a:alphaModFix/>
              </a:blip>
              <a:stretch>
                <a:fillRect/>
              </a:stretch>
            </p:blipFill>
            <p:spPr>
              <a:xfrm>
                <a:off x="233767" y="1581600"/>
                <a:ext cx="1764506" cy="2471738"/>
              </a:xfrm>
              <a:prstGeom prst="rect">
                <a:avLst/>
              </a:prstGeom>
              <a:noFill/>
              <a:ln>
                <a:noFill/>
              </a:ln>
            </p:spPr>
          </p:pic>
          <p:sp>
            <p:nvSpPr>
              <p:cNvPr id="63" name="Shape 155"/>
              <p:cNvSpPr txBox="1">
                <a:spLocks/>
              </p:cNvSpPr>
              <p:nvPr/>
            </p:nvSpPr>
            <p:spPr>
              <a:xfrm>
                <a:off x="385785" y="3385262"/>
                <a:ext cx="1295665" cy="632250"/>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 sz="1400" b="0" i="0" u="none" strike="noStrike" kern="1200" cap="none" spc="0" normalizeH="0" baseline="0" noProof="0" dirty="0" err="1">
                    <a:ln>
                      <a:noFill/>
                    </a:ln>
                    <a:solidFill>
                      <a:srgbClr val="000000"/>
                    </a:solidFill>
                    <a:effectLst/>
                    <a:uLnTx/>
                    <a:uFillTx/>
                    <a:latin typeface="Germania One"/>
                    <a:ea typeface="Germania One"/>
                    <a:cs typeface="Germania One"/>
                    <a:sym typeface="Germania One"/>
                  </a:rPr>
                  <a:t>Leto</a:t>
                </a:r>
                <a:endParaRPr kumimoji="0" lang="en" sz="1400" b="0" i="0" u="none" strike="noStrike" kern="1200" cap="none" spc="0" normalizeH="0" baseline="0" noProof="0" dirty="0">
                  <a:ln>
                    <a:noFill/>
                  </a:ln>
                  <a:solidFill>
                    <a:srgbClr val="000000"/>
                  </a:solidFill>
                  <a:effectLst/>
                  <a:uLnTx/>
                  <a:uFillTx/>
                  <a:latin typeface="Germania One"/>
                  <a:ea typeface="Germania One"/>
                  <a:cs typeface="Germania One"/>
                  <a:sym typeface="Germania One"/>
                </a:endParaRPr>
              </a:p>
            </p:txBody>
          </p:sp>
        </p:grpSp>
        <p:pic>
          <p:nvPicPr>
            <p:cNvPr id="49" name="Shape 165"/>
            <p:cNvPicPr preferRelativeResize="0"/>
            <p:nvPr/>
          </p:nvPicPr>
          <p:blipFill>
            <a:blip r:embed="rId15">
              <a:alphaModFix/>
            </a:blip>
            <a:stretch>
              <a:fillRect/>
            </a:stretch>
          </p:blipFill>
          <p:spPr>
            <a:xfrm>
              <a:off x="4137624" y="1765597"/>
              <a:ext cx="1228512" cy="1326635"/>
            </a:xfrm>
            <a:prstGeom prst="rect">
              <a:avLst/>
            </a:prstGeom>
            <a:noFill/>
            <a:ln>
              <a:noFill/>
            </a:ln>
          </p:spPr>
        </p:pic>
        <p:pic>
          <p:nvPicPr>
            <p:cNvPr id="50" name="Shape 172"/>
            <p:cNvPicPr preferRelativeResize="0"/>
            <p:nvPr/>
          </p:nvPicPr>
          <p:blipFill rotWithShape="1">
            <a:blip r:embed="rId16">
              <a:alphaModFix/>
            </a:blip>
            <a:srcRect l="11305" r="9368"/>
            <a:stretch/>
          </p:blipFill>
          <p:spPr>
            <a:xfrm>
              <a:off x="219036" y="4538339"/>
              <a:ext cx="1131268" cy="1352928"/>
            </a:xfrm>
            <a:prstGeom prst="rect">
              <a:avLst/>
            </a:prstGeom>
            <a:noFill/>
            <a:ln>
              <a:noFill/>
            </a:ln>
          </p:spPr>
        </p:pic>
        <p:pic>
          <p:nvPicPr>
            <p:cNvPr id="51" name="Shape 179"/>
            <p:cNvPicPr preferRelativeResize="0"/>
            <p:nvPr/>
          </p:nvPicPr>
          <p:blipFill rotWithShape="1">
            <a:blip r:embed="rId17">
              <a:alphaModFix/>
            </a:blip>
            <a:srcRect l="9341" r="1375" b="9128"/>
            <a:stretch/>
          </p:blipFill>
          <p:spPr>
            <a:xfrm>
              <a:off x="2597607" y="4564872"/>
              <a:ext cx="1157529" cy="1326395"/>
            </a:xfrm>
            <a:prstGeom prst="rect">
              <a:avLst/>
            </a:prstGeom>
            <a:noFill/>
            <a:ln>
              <a:noFill/>
            </a:ln>
          </p:spPr>
        </p:pic>
        <p:pic>
          <p:nvPicPr>
            <p:cNvPr id="52" name="Shape 186"/>
            <p:cNvPicPr preferRelativeResize="0"/>
            <p:nvPr/>
          </p:nvPicPr>
          <p:blipFill rotWithShape="1">
            <a:blip r:embed="rId18">
              <a:alphaModFix/>
            </a:blip>
            <a:srcRect l="17239" r="6183" b="8486"/>
            <a:stretch/>
          </p:blipFill>
          <p:spPr>
            <a:xfrm>
              <a:off x="3791237" y="4546406"/>
              <a:ext cx="1018395" cy="1350636"/>
            </a:xfrm>
            <a:prstGeom prst="rect">
              <a:avLst/>
            </a:prstGeom>
            <a:noFill/>
            <a:ln>
              <a:noFill/>
            </a:ln>
          </p:spPr>
        </p:pic>
        <p:grpSp>
          <p:nvGrpSpPr>
            <p:cNvPr id="53" name="Group 52"/>
            <p:cNvGrpSpPr/>
            <p:nvPr/>
          </p:nvGrpSpPr>
          <p:grpSpPr>
            <a:xfrm>
              <a:off x="268464" y="3092232"/>
              <a:ext cx="1024971" cy="1382597"/>
              <a:chOff x="669977" y="2139885"/>
              <a:chExt cx="1639590" cy="2076660"/>
            </a:xfrm>
          </p:grpSpPr>
          <p:pic>
            <p:nvPicPr>
              <p:cNvPr id="60" name="Shape 193"/>
              <p:cNvPicPr preferRelativeResize="0"/>
              <p:nvPr/>
            </p:nvPicPr>
            <p:blipFill rotWithShape="1">
              <a:blip r:embed="rId19">
                <a:alphaModFix/>
              </a:blip>
              <a:srcRect l="17104" t="19399" r="5821" b="10485"/>
              <a:stretch/>
            </p:blipFill>
            <p:spPr>
              <a:xfrm>
                <a:off x="707010" y="2139885"/>
                <a:ext cx="1602557" cy="2076660"/>
              </a:xfrm>
              <a:prstGeom prst="rect">
                <a:avLst/>
              </a:prstGeom>
              <a:noFill/>
              <a:ln>
                <a:noFill/>
              </a:ln>
            </p:spPr>
          </p:pic>
          <p:sp>
            <p:nvSpPr>
              <p:cNvPr id="61" name="Shape 191"/>
              <p:cNvSpPr txBox="1">
                <a:spLocks/>
              </p:cNvSpPr>
              <p:nvPr/>
            </p:nvSpPr>
            <p:spPr>
              <a:xfrm>
                <a:off x="669977" y="3639585"/>
                <a:ext cx="1639590" cy="492904"/>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 sz="1200" b="1" i="0" u="none" strike="noStrike" kern="1200" cap="none" spc="0" normalizeH="0" baseline="0" noProof="0" dirty="0" err="1">
                    <a:ln>
                      <a:noFill/>
                    </a:ln>
                    <a:solidFill>
                      <a:srgbClr val="FFFFFF">
                        <a:lumMod val="50000"/>
                      </a:srgbClr>
                    </a:solidFill>
                    <a:effectLst/>
                    <a:uLnTx/>
                    <a:uFillTx/>
                    <a:latin typeface="Germania One"/>
                    <a:ea typeface="Germania One"/>
                    <a:cs typeface="Germania One"/>
                    <a:sym typeface="Germania One"/>
                  </a:rPr>
                  <a:t>Cyclope</a:t>
                </a:r>
                <a:endParaRPr kumimoji="0" lang="en" sz="1200" b="1" i="0" u="none" strike="noStrike" kern="1200" cap="none" spc="0" normalizeH="0" baseline="0" noProof="0" dirty="0">
                  <a:ln>
                    <a:noFill/>
                  </a:ln>
                  <a:solidFill>
                    <a:srgbClr val="FFFFFF">
                      <a:lumMod val="50000"/>
                    </a:srgbClr>
                  </a:solidFill>
                  <a:effectLst/>
                  <a:uLnTx/>
                  <a:uFillTx/>
                  <a:latin typeface="Germania One"/>
                  <a:ea typeface="Germania One"/>
                  <a:cs typeface="Germania One"/>
                  <a:sym typeface="Germania One"/>
                </a:endParaRPr>
              </a:p>
            </p:txBody>
          </p:sp>
        </p:grpSp>
        <p:grpSp>
          <p:nvGrpSpPr>
            <p:cNvPr id="54" name="Group 53"/>
            <p:cNvGrpSpPr/>
            <p:nvPr/>
          </p:nvGrpSpPr>
          <p:grpSpPr>
            <a:xfrm>
              <a:off x="1342131" y="3205775"/>
              <a:ext cx="1112988" cy="1213092"/>
              <a:chOff x="835744" y="1565344"/>
              <a:chExt cx="1896771" cy="2403341"/>
            </a:xfrm>
          </p:grpSpPr>
          <p:pic>
            <p:nvPicPr>
              <p:cNvPr id="58" name="Shape 200"/>
              <p:cNvPicPr preferRelativeResize="0"/>
              <p:nvPr/>
            </p:nvPicPr>
            <p:blipFill rotWithShape="1">
              <a:blip r:embed="rId20">
                <a:alphaModFix/>
              </a:blip>
              <a:srcRect l="21933" r="21426" b="18120"/>
              <a:stretch/>
            </p:blipFill>
            <p:spPr>
              <a:xfrm>
                <a:off x="857165" y="1565344"/>
                <a:ext cx="1609901" cy="2403341"/>
              </a:xfrm>
              <a:prstGeom prst="rect">
                <a:avLst/>
              </a:prstGeom>
              <a:noFill/>
              <a:ln>
                <a:noFill/>
              </a:ln>
            </p:spPr>
          </p:pic>
          <p:sp>
            <p:nvSpPr>
              <p:cNvPr id="59" name="Shape 198"/>
              <p:cNvSpPr txBox="1">
                <a:spLocks/>
              </p:cNvSpPr>
              <p:nvPr/>
            </p:nvSpPr>
            <p:spPr>
              <a:xfrm>
                <a:off x="835744" y="3601305"/>
                <a:ext cx="1896771" cy="367378"/>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 sz="1100" b="0" i="0" u="none" strike="noStrike" kern="1200" cap="none" spc="0" normalizeH="0" baseline="0" noProof="0" dirty="0">
                    <a:ln>
                      <a:noFill/>
                    </a:ln>
                    <a:solidFill>
                      <a:srgbClr val="C00000"/>
                    </a:solidFill>
                    <a:effectLst/>
                    <a:uLnTx/>
                    <a:uFillTx/>
                    <a:latin typeface="Garamond"/>
                    <a:ea typeface="Germania One"/>
                    <a:cs typeface="Germania One"/>
                    <a:sym typeface="Germania One"/>
                  </a:rPr>
                  <a:t>Persephone</a:t>
                </a:r>
              </a:p>
            </p:txBody>
          </p:sp>
        </p:grpSp>
        <p:pic>
          <p:nvPicPr>
            <p:cNvPr id="55" name="Shape 207"/>
            <p:cNvPicPr preferRelativeResize="0"/>
            <p:nvPr/>
          </p:nvPicPr>
          <p:blipFill>
            <a:blip r:embed="rId21">
              <a:alphaModFix/>
            </a:blip>
            <a:stretch>
              <a:fillRect/>
            </a:stretch>
          </p:blipFill>
          <p:spPr>
            <a:xfrm>
              <a:off x="4702452" y="4636359"/>
              <a:ext cx="1085077" cy="1262428"/>
            </a:xfrm>
            <a:prstGeom prst="rect">
              <a:avLst/>
            </a:prstGeom>
            <a:noFill/>
            <a:ln>
              <a:noFill/>
            </a:ln>
          </p:spPr>
        </p:pic>
        <p:pic>
          <p:nvPicPr>
            <p:cNvPr id="56" name="Shape 221"/>
            <p:cNvPicPr preferRelativeResize="0"/>
            <p:nvPr/>
          </p:nvPicPr>
          <p:blipFill rotWithShape="1">
            <a:blip r:embed="rId22">
              <a:alphaModFix/>
            </a:blip>
            <a:srcRect l="12087" t="1268" r="5848" b="8807"/>
            <a:stretch/>
          </p:blipFill>
          <p:spPr>
            <a:xfrm>
              <a:off x="2350783" y="3277579"/>
              <a:ext cx="930112" cy="1176004"/>
            </a:xfrm>
            <a:prstGeom prst="rect">
              <a:avLst/>
            </a:prstGeom>
            <a:noFill/>
            <a:ln>
              <a:noFill/>
            </a:ln>
          </p:spPr>
        </p:pic>
        <p:pic>
          <p:nvPicPr>
            <p:cNvPr id="57" name="Shape 214"/>
            <p:cNvPicPr preferRelativeResize="0"/>
            <p:nvPr/>
          </p:nvPicPr>
          <p:blipFill>
            <a:blip r:embed="rId23">
              <a:alphaModFix/>
            </a:blip>
            <a:stretch>
              <a:fillRect/>
            </a:stretch>
          </p:blipFill>
          <p:spPr>
            <a:xfrm>
              <a:off x="3421729" y="3277580"/>
              <a:ext cx="765671" cy="1203705"/>
            </a:xfrm>
            <a:prstGeom prst="rect">
              <a:avLst/>
            </a:prstGeom>
            <a:noFill/>
            <a:ln>
              <a:noFill/>
            </a:ln>
          </p:spPr>
        </p:pic>
      </p:grpSp>
      <p:sp>
        <p:nvSpPr>
          <p:cNvPr id="66" name="TextBox 65"/>
          <p:cNvSpPr txBox="1"/>
          <p:nvPr/>
        </p:nvSpPr>
        <p:spPr bwMode="auto">
          <a:xfrm>
            <a:off x="166345" y="4878634"/>
            <a:ext cx="5752541" cy="1661993"/>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52049"/>
                </a:solidFill>
                <a:effectLst/>
                <a:uLnTx/>
                <a:uFillTx/>
                <a:latin typeface="Arial"/>
                <a:ea typeface="+mn-ea"/>
                <a:cs typeface="+mn-cs"/>
              </a:rPr>
              <a:t>Probability of death when a=1 is 10/20: </a:t>
            </a:r>
            <a:r>
              <a:rPr kumimoji="0" lang="en-US" sz="1800" b="0" i="0" u="none" strike="noStrike" kern="1200" cap="none" spc="0" normalizeH="0" baseline="0" noProof="0" dirty="0" err="1">
                <a:ln>
                  <a:noFill/>
                </a:ln>
                <a:solidFill>
                  <a:srgbClr val="052049"/>
                </a:solidFill>
                <a:effectLst/>
                <a:uLnTx/>
                <a:uFillTx/>
                <a:latin typeface="Arial"/>
                <a:ea typeface="+mn-ea"/>
                <a:cs typeface="+mn-cs"/>
              </a:rPr>
              <a:t>Pr</a:t>
            </a:r>
            <a:r>
              <a:rPr kumimoji="0" lang="en-US" sz="1800" b="0" i="0" u="none" strike="noStrike" kern="1200" cap="none" spc="0" normalizeH="0" baseline="0" noProof="0" dirty="0">
                <a:ln>
                  <a:noFill/>
                </a:ln>
                <a:solidFill>
                  <a:srgbClr val="052049"/>
                </a:solidFill>
                <a:effectLst/>
                <a:uLnTx/>
                <a:uFillTx/>
                <a:latin typeface="Arial"/>
                <a:ea typeface="+mn-ea"/>
                <a:cs typeface="+mn-cs"/>
              </a:rPr>
              <a:t>(</a:t>
            </a:r>
            <a:r>
              <a:rPr kumimoji="0" lang="en-US" sz="1800" b="0" i="0" u="none" strike="noStrike" kern="1200" cap="none" spc="0" normalizeH="0" baseline="0" noProof="0" dirty="0" err="1">
                <a:ln>
                  <a:noFill/>
                </a:ln>
                <a:solidFill>
                  <a:srgbClr val="052049"/>
                </a:solidFill>
                <a:effectLst/>
                <a:uLnTx/>
                <a:uFillTx/>
                <a:latin typeface="Arial"/>
                <a:ea typeface="+mn-ea"/>
                <a:cs typeface="+mn-cs"/>
              </a:rPr>
              <a:t>Y</a:t>
            </a:r>
            <a:r>
              <a:rPr kumimoji="0" lang="en-US" sz="1800" b="0" i="0" u="none" strike="noStrike" kern="1200" cap="none" spc="0" normalizeH="0" baseline="30000" noProof="0" dirty="0" err="1">
                <a:ln>
                  <a:noFill/>
                </a:ln>
                <a:solidFill>
                  <a:srgbClr val="052049"/>
                </a:solidFill>
                <a:effectLst/>
                <a:uLnTx/>
                <a:uFillTx/>
                <a:latin typeface="Arial"/>
                <a:ea typeface="+mn-ea"/>
                <a:cs typeface="+mn-cs"/>
              </a:rPr>
              <a:t>a</a:t>
            </a:r>
            <a:r>
              <a:rPr kumimoji="0" lang="en-US" sz="1800" b="0" i="0" u="none" strike="noStrike" kern="1200" cap="none" spc="0" normalizeH="0" baseline="30000" noProof="0" dirty="0">
                <a:ln>
                  <a:noFill/>
                </a:ln>
                <a:solidFill>
                  <a:srgbClr val="052049"/>
                </a:solidFill>
                <a:effectLst/>
                <a:uLnTx/>
                <a:uFillTx/>
                <a:latin typeface="Arial"/>
                <a:ea typeface="+mn-ea"/>
                <a:cs typeface="+mn-cs"/>
              </a:rPr>
              <a:t>=1</a:t>
            </a:r>
            <a:r>
              <a:rPr kumimoji="0" lang="en-US" sz="1800" b="0" i="0" u="none" strike="noStrike" kern="1200" cap="none" spc="0" normalizeH="0" baseline="0" noProof="0" dirty="0">
                <a:ln>
                  <a:noFill/>
                </a:ln>
                <a:solidFill>
                  <a:srgbClr val="052049"/>
                </a:solidFill>
                <a:effectLst/>
                <a:uLnTx/>
                <a:uFillTx/>
                <a:latin typeface="Arial"/>
                <a:ea typeface="+mn-ea"/>
                <a:cs typeface="+mn-cs"/>
              </a:rPr>
              <a:t>=1) = .5</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52049"/>
                </a:solidFill>
                <a:effectLst/>
                <a:uLnTx/>
                <a:uFillTx/>
                <a:latin typeface="Arial"/>
                <a:ea typeface="+mn-ea"/>
                <a:cs typeface="+mn-cs"/>
              </a:rPr>
              <a:t>Probability of death when a=0 is 10/20: </a:t>
            </a:r>
            <a:r>
              <a:rPr kumimoji="0" lang="en-US" sz="1800" b="0" i="0" u="none" strike="noStrike" kern="1200" cap="none" spc="0" normalizeH="0" baseline="0" noProof="0" dirty="0" err="1">
                <a:ln>
                  <a:noFill/>
                </a:ln>
                <a:solidFill>
                  <a:srgbClr val="052049"/>
                </a:solidFill>
                <a:effectLst/>
                <a:uLnTx/>
                <a:uFillTx/>
                <a:latin typeface="Arial"/>
                <a:ea typeface="+mn-ea"/>
                <a:cs typeface="+mn-cs"/>
              </a:rPr>
              <a:t>Pr</a:t>
            </a:r>
            <a:r>
              <a:rPr kumimoji="0" lang="en-US" sz="1800" b="0" i="0" u="none" strike="noStrike" kern="1200" cap="none" spc="0" normalizeH="0" baseline="0" noProof="0" dirty="0">
                <a:ln>
                  <a:noFill/>
                </a:ln>
                <a:solidFill>
                  <a:srgbClr val="052049"/>
                </a:solidFill>
                <a:effectLst/>
                <a:uLnTx/>
                <a:uFillTx/>
                <a:latin typeface="Arial"/>
                <a:ea typeface="+mn-ea"/>
                <a:cs typeface="+mn-cs"/>
              </a:rPr>
              <a:t>(</a:t>
            </a:r>
            <a:r>
              <a:rPr kumimoji="0" lang="en-US" sz="1800" b="0" i="0" u="none" strike="noStrike" kern="1200" cap="none" spc="0" normalizeH="0" baseline="0" noProof="0" dirty="0" err="1">
                <a:ln>
                  <a:noFill/>
                </a:ln>
                <a:solidFill>
                  <a:srgbClr val="052049"/>
                </a:solidFill>
                <a:effectLst/>
                <a:uLnTx/>
                <a:uFillTx/>
                <a:latin typeface="Arial"/>
                <a:ea typeface="+mn-ea"/>
                <a:cs typeface="+mn-cs"/>
              </a:rPr>
              <a:t>Y</a:t>
            </a:r>
            <a:r>
              <a:rPr kumimoji="0" lang="en-US" sz="1800" b="0" i="0" u="none" strike="noStrike" kern="1200" cap="none" spc="0" normalizeH="0" baseline="30000" noProof="0" dirty="0" err="1">
                <a:ln>
                  <a:noFill/>
                </a:ln>
                <a:solidFill>
                  <a:srgbClr val="052049"/>
                </a:solidFill>
                <a:effectLst/>
                <a:uLnTx/>
                <a:uFillTx/>
                <a:latin typeface="Arial"/>
                <a:ea typeface="+mn-ea"/>
                <a:cs typeface="+mn-cs"/>
              </a:rPr>
              <a:t>a</a:t>
            </a:r>
            <a:r>
              <a:rPr kumimoji="0" lang="en-US" sz="1800" b="0" i="0" u="none" strike="noStrike" kern="1200" cap="none" spc="0" normalizeH="0" baseline="30000" noProof="0" dirty="0">
                <a:ln>
                  <a:noFill/>
                </a:ln>
                <a:solidFill>
                  <a:srgbClr val="052049"/>
                </a:solidFill>
                <a:effectLst/>
                <a:uLnTx/>
                <a:uFillTx/>
                <a:latin typeface="Arial"/>
                <a:ea typeface="+mn-ea"/>
                <a:cs typeface="+mn-cs"/>
              </a:rPr>
              <a:t>=0</a:t>
            </a:r>
            <a:r>
              <a:rPr kumimoji="0" lang="en-US" sz="1800" b="0" i="0" u="none" strike="noStrike" kern="1200" cap="none" spc="0" normalizeH="0" baseline="0" noProof="0" dirty="0">
                <a:ln>
                  <a:noFill/>
                </a:ln>
                <a:solidFill>
                  <a:srgbClr val="052049"/>
                </a:solidFill>
                <a:effectLst/>
                <a:uLnTx/>
                <a:uFillTx/>
                <a:latin typeface="Arial"/>
                <a:ea typeface="+mn-ea"/>
                <a:cs typeface="+mn-cs"/>
              </a:rPr>
              <a:t>=1) = .5</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716FB3"/>
                </a:solidFill>
                <a:effectLst/>
                <a:uLnTx/>
                <a:uFillTx/>
                <a:latin typeface="Arial"/>
                <a:ea typeface="+mn-ea"/>
                <a:cs typeface="+mn-cs"/>
              </a:rPr>
              <a:t>We infer that on average, in this population, </a:t>
            </a:r>
            <a:r>
              <a:rPr kumimoji="0" lang="en-US" sz="1800" b="1" i="1" u="sng" strike="noStrike" kern="1200" cap="none" spc="0" normalizeH="0" baseline="0" noProof="0" dirty="0">
                <a:ln>
                  <a:noFill/>
                </a:ln>
                <a:solidFill>
                  <a:srgbClr val="716FB3"/>
                </a:solidFill>
                <a:effectLst/>
                <a:uLnTx/>
                <a:uFillTx/>
                <a:latin typeface="Arial"/>
                <a:ea typeface="+mn-ea"/>
                <a:cs typeface="+mn-cs"/>
              </a:rPr>
              <a:t>heart transplant does </a:t>
            </a:r>
            <a:r>
              <a:rPr kumimoji="0" lang="en-US" sz="1800" b="1" i="0" u="sng" strike="noStrike" kern="1200" cap="none" spc="0" normalizeH="0" baseline="0" noProof="0" dirty="0">
                <a:ln>
                  <a:noFill/>
                </a:ln>
                <a:solidFill>
                  <a:srgbClr val="716FB3"/>
                </a:solidFill>
                <a:effectLst/>
                <a:uLnTx/>
                <a:uFillTx/>
                <a:latin typeface="Arial"/>
                <a:ea typeface="+mn-ea"/>
                <a:cs typeface="+mn-cs"/>
              </a:rPr>
              <a:t>not</a:t>
            </a:r>
            <a:r>
              <a:rPr kumimoji="0" lang="en-US" sz="1800" b="1" i="1" u="sng" strike="noStrike" kern="1200" cap="none" spc="0" normalizeH="0" baseline="0" noProof="0" dirty="0">
                <a:ln>
                  <a:noFill/>
                </a:ln>
                <a:solidFill>
                  <a:srgbClr val="716FB3"/>
                </a:solidFill>
                <a:effectLst/>
                <a:uLnTx/>
                <a:uFillTx/>
                <a:latin typeface="Arial"/>
                <a:ea typeface="+mn-ea"/>
                <a:cs typeface="+mn-cs"/>
              </a:rPr>
              <a:t> cause death</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52049"/>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52049"/>
              </a:solidFill>
              <a:effectLst/>
              <a:uLnTx/>
              <a:uFillTx/>
              <a:latin typeface="Arial"/>
              <a:ea typeface="+mn-ea"/>
              <a:cs typeface="+mn-cs"/>
            </a:endParaRPr>
          </a:p>
        </p:txBody>
      </p:sp>
      <p:sp>
        <p:nvSpPr>
          <p:cNvPr id="67" name="TextBox 66"/>
          <p:cNvSpPr txBox="1"/>
          <p:nvPr/>
        </p:nvSpPr>
        <p:spPr bwMode="auto">
          <a:xfrm>
            <a:off x="6754765" y="421804"/>
            <a:ext cx="1669517" cy="307777"/>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52049"/>
                </a:solidFill>
                <a:effectLst/>
                <a:uLnTx/>
                <a:uFillTx/>
                <a:latin typeface="Arial"/>
                <a:ea typeface="+mn-ea"/>
                <a:cs typeface="+mn-cs"/>
              </a:rPr>
              <a:t>Counterfactuals</a:t>
            </a:r>
          </a:p>
        </p:txBody>
      </p:sp>
    </p:spTree>
    <p:extLst>
      <p:ext uri="{BB962C8B-B14F-4D97-AF65-F5344CB8AC3E}">
        <p14:creationId xmlns:p14="http://schemas.microsoft.com/office/powerpoint/2010/main" val="614189398"/>
      </p:ext>
    </p:extLst>
  </p:cSld>
  <p:clrMapOvr>
    <a:masterClrMapping/>
  </p:clrMapOvr>
  <p:transition advTm="41430">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585" y="134604"/>
            <a:ext cx="7323917" cy="425512"/>
          </a:xfrm>
        </p:spPr>
        <p:txBody>
          <a:bodyPr>
            <a:normAutofit fontScale="90000"/>
          </a:bodyPr>
          <a:lstStyle/>
          <a:p>
            <a:r>
              <a:rPr lang="en-US" dirty="0"/>
              <a:t>Average Causal Effects</a:t>
            </a: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770916" y="442369"/>
            <a:ext cx="2928238" cy="5615198"/>
          </a:xfrm>
        </p:spPr>
      </p:pic>
      <p:sp>
        <p:nvSpPr>
          <p:cNvPr id="4" name="Slide Number Placeholder 3"/>
          <p:cNvSpPr>
            <a:spLocks noGrp="1"/>
          </p:cNvSpPr>
          <p:nvPr>
            <p:ph type="sldNum" sz="quarter" idx="10"/>
          </p:nvPr>
        </p:nvSpPr>
        <p:spPr>
          <a:xfrm>
            <a:off x="369889" y="6442485"/>
            <a:ext cx="489832" cy="215492"/>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AA74B69-70FD-A649-B131-F3438782CAA4}" type="slidenum">
              <a:rPr kumimoji="0" lang="en-US" alt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23</a:t>
            </a:fld>
            <a:endParaRPr kumimoji="0" lang="en-US" alt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
        <p:nvSpPr>
          <p:cNvPr id="35" name="Footer Placeholder 1"/>
          <p:cNvSpPr txBox="1">
            <a:spLocks/>
          </p:cNvSpPr>
          <p:nvPr/>
        </p:nvSpPr>
        <p:spPr>
          <a:xfrm>
            <a:off x="548153" y="6470130"/>
            <a:ext cx="4310907" cy="137980"/>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Garamond" charset="0"/>
                <a:ea typeface="+mn-ea"/>
                <a:cs typeface="+mn-cs"/>
              </a:defRPr>
            </a:lvl1pPr>
            <a:lvl2pPr marL="457200" algn="l" rtl="0" eaLnBrk="0" fontAlgn="base" hangingPunct="0">
              <a:spcBef>
                <a:spcPct val="0"/>
              </a:spcBef>
              <a:spcAft>
                <a:spcPct val="0"/>
              </a:spcAft>
              <a:defRPr kern="1200">
                <a:solidFill>
                  <a:schemeClr val="tx1"/>
                </a:solidFill>
                <a:latin typeface="Garamond" charset="0"/>
                <a:ea typeface="+mn-ea"/>
                <a:cs typeface="+mn-cs"/>
              </a:defRPr>
            </a:lvl2pPr>
            <a:lvl3pPr marL="914400" algn="l" rtl="0" eaLnBrk="0" fontAlgn="base" hangingPunct="0">
              <a:spcBef>
                <a:spcPct val="0"/>
              </a:spcBef>
              <a:spcAft>
                <a:spcPct val="0"/>
              </a:spcAft>
              <a:defRPr kern="1200">
                <a:solidFill>
                  <a:schemeClr val="tx1"/>
                </a:solidFill>
                <a:latin typeface="Garamond" charset="0"/>
                <a:ea typeface="+mn-ea"/>
                <a:cs typeface="+mn-cs"/>
              </a:defRPr>
            </a:lvl3pPr>
            <a:lvl4pPr marL="1371600" algn="l" rtl="0" eaLnBrk="0" fontAlgn="base" hangingPunct="0">
              <a:spcBef>
                <a:spcPct val="0"/>
              </a:spcBef>
              <a:spcAft>
                <a:spcPct val="0"/>
              </a:spcAft>
              <a:defRPr kern="1200">
                <a:solidFill>
                  <a:schemeClr val="tx1"/>
                </a:solidFill>
                <a:latin typeface="Garamond" charset="0"/>
                <a:ea typeface="+mn-ea"/>
                <a:cs typeface="+mn-cs"/>
              </a:defRPr>
            </a:lvl4pPr>
            <a:lvl5pPr marL="1828800" algn="l" rtl="0" eaLnBrk="0" fontAlgn="base" hangingPunct="0">
              <a:spcBef>
                <a:spcPct val="0"/>
              </a:spcBef>
              <a:spcAft>
                <a:spcPct val="0"/>
              </a:spcAft>
              <a:defRPr kern="1200">
                <a:solidFill>
                  <a:schemeClr val="tx1"/>
                </a:solidFill>
                <a:latin typeface="Garamond" charset="0"/>
                <a:ea typeface="+mn-ea"/>
                <a:cs typeface="+mn-cs"/>
              </a:defRPr>
            </a:lvl5pPr>
            <a:lvl6pPr marL="2286000" algn="l" defTabSz="914400" rtl="0" eaLnBrk="1" latinLnBrk="0" hangingPunct="1">
              <a:defRPr kern="1200">
                <a:solidFill>
                  <a:schemeClr val="tx1"/>
                </a:solidFill>
                <a:latin typeface="Garamond" charset="0"/>
                <a:ea typeface="+mn-ea"/>
                <a:cs typeface="+mn-cs"/>
              </a:defRPr>
            </a:lvl6pPr>
            <a:lvl7pPr marL="2743200" algn="l" defTabSz="914400" rtl="0" eaLnBrk="1" latinLnBrk="0" hangingPunct="1">
              <a:defRPr kern="1200">
                <a:solidFill>
                  <a:schemeClr val="tx1"/>
                </a:solidFill>
                <a:latin typeface="Garamond" charset="0"/>
                <a:ea typeface="+mn-ea"/>
                <a:cs typeface="+mn-cs"/>
              </a:defRPr>
            </a:lvl7pPr>
            <a:lvl8pPr marL="3200400" algn="l" defTabSz="914400" rtl="0" eaLnBrk="1" latinLnBrk="0" hangingPunct="1">
              <a:defRPr kern="1200">
                <a:solidFill>
                  <a:schemeClr val="tx1"/>
                </a:solidFill>
                <a:latin typeface="Garamond" charset="0"/>
                <a:ea typeface="+mn-ea"/>
                <a:cs typeface="+mn-cs"/>
              </a:defRPr>
            </a:lvl8pPr>
            <a:lvl9pPr marL="3657600" algn="l" defTabSz="914400" rtl="0" eaLnBrk="1" latinLnBrk="0" hangingPunct="1">
              <a:defRPr kern="1200">
                <a:solidFill>
                  <a:schemeClr val="tx1"/>
                </a:solidFill>
                <a:latin typeface="Garamond" charset="0"/>
                <a:ea typeface="+mn-ea"/>
                <a:cs typeface="+mn-cs"/>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050" b="0" i="0" u="none" strike="noStrike" kern="1200" cap="none" spc="0" normalizeH="0" baseline="0" noProof="0">
                <a:ln>
                  <a:noFill/>
                </a:ln>
                <a:solidFill>
                  <a:srgbClr val="052049"/>
                </a:solidFill>
                <a:effectLst/>
                <a:uLnTx/>
                <a:uFillTx/>
                <a:latin typeface="Garamond" charset="0"/>
                <a:ea typeface="+mn-ea"/>
                <a:cs typeface="+mn-cs"/>
              </a:rPr>
              <a:t>Acknowledgement: Matteo Allen, graphical assistance</a:t>
            </a:r>
            <a:endParaRPr kumimoji="0" lang="en-US" sz="1050" b="0" i="0" u="none" strike="noStrike" kern="1200" cap="none" spc="0" normalizeH="0" baseline="0" noProof="0" dirty="0">
              <a:ln>
                <a:noFill/>
              </a:ln>
              <a:solidFill>
                <a:srgbClr val="052049"/>
              </a:solidFill>
              <a:effectLst/>
              <a:uLnTx/>
              <a:uFillTx/>
              <a:latin typeface="Garamond" charset="0"/>
              <a:ea typeface="+mn-ea"/>
              <a:cs typeface="+mn-cs"/>
            </a:endParaRPr>
          </a:p>
        </p:txBody>
      </p:sp>
      <p:grpSp>
        <p:nvGrpSpPr>
          <p:cNvPr id="37" name="Group 36"/>
          <p:cNvGrpSpPr/>
          <p:nvPr/>
        </p:nvGrpSpPr>
        <p:grpSpPr>
          <a:xfrm>
            <a:off x="298784" y="675696"/>
            <a:ext cx="4742774" cy="3995158"/>
            <a:chOff x="37707" y="30723"/>
            <a:chExt cx="5749822" cy="5895260"/>
          </a:xfrm>
        </p:grpSpPr>
        <p:pic>
          <p:nvPicPr>
            <p:cNvPr id="38" name="Shape 87"/>
            <p:cNvPicPr preferRelativeResize="0"/>
            <p:nvPr/>
          </p:nvPicPr>
          <p:blipFill>
            <a:blip r:embed="rId4">
              <a:alphaModFix/>
            </a:blip>
            <a:stretch>
              <a:fillRect/>
            </a:stretch>
          </p:blipFill>
          <p:spPr>
            <a:xfrm>
              <a:off x="284309" y="1714165"/>
              <a:ext cx="812800" cy="1352928"/>
            </a:xfrm>
            <a:prstGeom prst="rect">
              <a:avLst/>
            </a:prstGeom>
            <a:noFill/>
            <a:ln>
              <a:noFill/>
            </a:ln>
          </p:spPr>
        </p:pic>
        <p:pic>
          <p:nvPicPr>
            <p:cNvPr id="39" name="Shape 94"/>
            <p:cNvPicPr preferRelativeResize="0"/>
            <p:nvPr/>
          </p:nvPicPr>
          <p:blipFill>
            <a:blip r:embed="rId5">
              <a:alphaModFix/>
            </a:blip>
            <a:stretch>
              <a:fillRect/>
            </a:stretch>
          </p:blipFill>
          <p:spPr>
            <a:xfrm>
              <a:off x="1097110" y="1740459"/>
              <a:ext cx="929807" cy="1326635"/>
            </a:xfrm>
            <a:prstGeom prst="rect">
              <a:avLst/>
            </a:prstGeom>
            <a:noFill/>
            <a:ln>
              <a:noFill/>
            </a:ln>
          </p:spPr>
        </p:pic>
        <p:pic>
          <p:nvPicPr>
            <p:cNvPr id="40" name="Shape 101"/>
            <p:cNvPicPr preferRelativeResize="0"/>
            <p:nvPr/>
          </p:nvPicPr>
          <p:blipFill rotWithShape="1">
            <a:blip r:embed="rId6">
              <a:alphaModFix/>
            </a:blip>
            <a:srcRect l="5442" r="1291" b="8527"/>
            <a:stretch/>
          </p:blipFill>
          <p:spPr>
            <a:xfrm>
              <a:off x="3155376" y="168171"/>
              <a:ext cx="1184365" cy="1312092"/>
            </a:xfrm>
            <a:prstGeom prst="rect">
              <a:avLst/>
            </a:prstGeom>
            <a:noFill/>
            <a:ln>
              <a:noFill/>
            </a:ln>
          </p:spPr>
        </p:pic>
        <p:grpSp>
          <p:nvGrpSpPr>
            <p:cNvPr id="41" name="Group 40"/>
            <p:cNvGrpSpPr/>
            <p:nvPr/>
          </p:nvGrpSpPr>
          <p:grpSpPr>
            <a:xfrm>
              <a:off x="4339743" y="30723"/>
              <a:ext cx="1152949" cy="1449541"/>
              <a:chOff x="600891" y="1560036"/>
              <a:chExt cx="2133600" cy="2668615"/>
            </a:xfrm>
          </p:grpSpPr>
          <p:pic>
            <p:nvPicPr>
              <p:cNvPr id="64" name="Shape 108"/>
              <p:cNvPicPr preferRelativeResize="0"/>
              <p:nvPr/>
            </p:nvPicPr>
            <p:blipFill rotWithShape="1">
              <a:blip r:embed="rId7">
                <a:alphaModFix/>
              </a:blip>
              <a:srcRect l="12434" r="15300" b="7445"/>
              <a:stretch/>
            </p:blipFill>
            <p:spPr>
              <a:xfrm>
                <a:off x="600891" y="1565345"/>
                <a:ext cx="2133600" cy="2663306"/>
              </a:xfrm>
              <a:prstGeom prst="rect">
                <a:avLst/>
              </a:prstGeom>
              <a:noFill/>
              <a:ln>
                <a:noFill/>
              </a:ln>
            </p:spPr>
          </p:pic>
          <p:sp>
            <p:nvSpPr>
              <p:cNvPr id="65" name="Shape 106"/>
              <p:cNvSpPr txBox="1">
                <a:spLocks/>
              </p:cNvSpPr>
              <p:nvPr/>
            </p:nvSpPr>
            <p:spPr>
              <a:xfrm>
                <a:off x="1392013" y="1560036"/>
                <a:ext cx="1342478" cy="440120"/>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 sz="1600" b="0" i="0" u="none" strike="noStrike" kern="1200" cap="none" spc="0" normalizeH="0" baseline="0" noProof="0" dirty="0">
                    <a:ln>
                      <a:noFill/>
                    </a:ln>
                    <a:solidFill>
                      <a:srgbClr val="000000"/>
                    </a:solidFill>
                    <a:effectLst/>
                    <a:uLnTx/>
                    <a:uFillTx/>
                    <a:latin typeface="Germania One"/>
                    <a:ea typeface="Germania One"/>
                    <a:cs typeface="Germania One"/>
                    <a:sym typeface="Germania One"/>
                  </a:rPr>
                  <a:t>Hades</a:t>
                </a:r>
                <a:endParaRPr kumimoji="0" lang="en" sz="2667" b="0" i="0" u="none" strike="noStrike" kern="1200" cap="none" spc="0" normalizeH="0" baseline="0" noProof="0" dirty="0">
                  <a:ln>
                    <a:noFill/>
                  </a:ln>
                  <a:solidFill>
                    <a:srgbClr val="000000"/>
                  </a:solidFill>
                  <a:effectLst/>
                  <a:uLnTx/>
                  <a:uFillTx/>
                  <a:latin typeface="Germania One"/>
                  <a:ea typeface="Germania One"/>
                  <a:cs typeface="Germania One"/>
                  <a:sym typeface="Germania One"/>
                </a:endParaRPr>
              </a:p>
            </p:txBody>
          </p:sp>
        </p:grpSp>
        <p:pic>
          <p:nvPicPr>
            <p:cNvPr id="42" name="Shape 115"/>
            <p:cNvPicPr preferRelativeResize="0"/>
            <p:nvPr/>
          </p:nvPicPr>
          <p:blipFill rotWithShape="1">
            <a:blip r:embed="rId8">
              <a:alphaModFix/>
            </a:blip>
            <a:srcRect l="26578" t="7135" r="21577" b="12416"/>
            <a:stretch/>
          </p:blipFill>
          <p:spPr>
            <a:xfrm>
              <a:off x="4370990" y="3223386"/>
              <a:ext cx="1090453" cy="1312091"/>
            </a:xfrm>
            <a:prstGeom prst="rect">
              <a:avLst/>
            </a:prstGeom>
            <a:noFill/>
            <a:ln>
              <a:noFill/>
            </a:ln>
          </p:spPr>
        </p:pic>
        <p:pic>
          <p:nvPicPr>
            <p:cNvPr id="43" name="Shape 122"/>
            <p:cNvPicPr preferRelativeResize="0"/>
            <p:nvPr/>
          </p:nvPicPr>
          <p:blipFill rotWithShape="1">
            <a:blip r:embed="rId9">
              <a:alphaModFix/>
            </a:blip>
            <a:srcRect l="13489"/>
            <a:stretch/>
          </p:blipFill>
          <p:spPr>
            <a:xfrm>
              <a:off x="1350304" y="4573055"/>
              <a:ext cx="1245299" cy="1352928"/>
            </a:xfrm>
            <a:prstGeom prst="rect">
              <a:avLst/>
            </a:prstGeom>
            <a:noFill/>
            <a:ln>
              <a:noFill/>
            </a:ln>
          </p:spPr>
        </p:pic>
        <p:pic>
          <p:nvPicPr>
            <p:cNvPr id="44" name="Shape 136"/>
            <p:cNvPicPr preferRelativeResize="0"/>
            <p:nvPr/>
          </p:nvPicPr>
          <p:blipFill rotWithShape="1">
            <a:blip r:embed="rId10">
              <a:alphaModFix/>
            </a:blip>
            <a:srcRect l="1643" t="4554" r="2634" b="4965"/>
            <a:stretch/>
          </p:blipFill>
          <p:spPr>
            <a:xfrm>
              <a:off x="37707" y="168171"/>
              <a:ext cx="1306005" cy="1352928"/>
            </a:xfrm>
            <a:prstGeom prst="rect">
              <a:avLst/>
            </a:prstGeom>
            <a:noFill/>
            <a:ln>
              <a:noFill/>
            </a:ln>
          </p:spPr>
        </p:pic>
        <p:pic>
          <p:nvPicPr>
            <p:cNvPr id="45" name="Shape 129"/>
            <p:cNvPicPr preferRelativeResize="0"/>
            <p:nvPr/>
          </p:nvPicPr>
          <p:blipFill rotWithShape="1">
            <a:blip r:embed="rId11">
              <a:alphaModFix/>
            </a:blip>
            <a:srcRect l="8770" r="3546"/>
            <a:stretch/>
          </p:blipFill>
          <p:spPr>
            <a:xfrm>
              <a:off x="1293435" y="168171"/>
              <a:ext cx="1031844" cy="1326635"/>
            </a:xfrm>
            <a:prstGeom prst="rect">
              <a:avLst/>
            </a:prstGeom>
            <a:noFill/>
            <a:ln>
              <a:noFill/>
            </a:ln>
          </p:spPr>
        </p:pic>
        <p:pic>
          <p:nvPicPr>
            <p:cNvPr id="46" name="Shape 143"/>
            <p:cNvPicPr preferRelativeResize="0"/>
            <p:nvPr/>
          </p:nvPicPr>
          <p:blipFill rotWithShape="1">
            <a:blip r:embed="rId12">
              <a:alphaModFix/>
            </a:blip>
            <a:srcRect l="16444" r="10652"/>
            <a:stretch/>
          </p:blipFill>
          <p:spPr>
            <a:xfrm>
              <a:off x="2325730" y="163065"/>
              <a:ext cx="879924" cy="1358035"/>
            </a:xfrm>
            <a:prstGeom prst="rect">
              <a:avLst/>
            </a:prstGeom>
            <a:noFill/>
            <a:ln>
              <a:noFill/>
            </a:ln>
          </p:spPr>
        </p:pic>
        <p:pic>
          <p:nvPicPr>
            <p:cNvPr id="47" name="Shape 150"/>
            <p:cNvPicPr preferRelativeResize="0"/>
            <p:nvPr/>
          </p:nvPicPr>
          <p:blipFill rotWithShape="1">
            <a:blip r:embed="rId13">
              <a:alphaModFix/>
            </a:blip>
            <a:srcRect l="10663" t="2873" r="4229" b="2705"/>
            <a:stretch/>
          </p:blipFill>
          <p:spPr>
            <a:xfrm>
              <a:off x="2026916" y="1765597"/>
              <a:ext cx="1180901" cy="1326635"/>
            </a:xfrm>
            <a:prstGeom prst="rect">
              <a:avLst/>
            </a:prstGeom>
            <a:noFill/>
            <a:ln>
              <a:noFill/>
            </a:ln>
          </p:spPr>
        </p:pic>
        <p:grpSp>
          <p:nvGrpSpPr>
            <p:cNvPr id="48" name="Group 47"/>
            <p:cNvGrpSpPr/>
            <p:nvPr/>
          </p:nvGrpSpPr>
          <p:grpSpPr>
            <a:xfrm>
              <a:off x="3205654" y="1888285"/>
              <a:ext cx="981745" cy="1203947"/>
              <a:chOff x="233767" y="1581600"/>
              <a:chExt cx="1764506" cy="2471738"/>
            </a:xfrm>
          </p:grpSpPr>
          <p:pic>
            <p:nvPicPr>
              <p:cNvPr id="62" name="Shape 157"/>
              <p:cNvPicPr preferRelativeResize="0"/>
              <p:nvPr/>
            </p:nvPicPr>
            <p:blipFill>
              <a:blip r:embed="rId14">
                <a:alphaModFix/>
              </a:blip>
              <a:stretch>
                <a:fillRect/>
              </a:stretch>
            </p:blipFill>
            <p:spPr>
              <a:xfrm>
                <a:off x="233767" y="1581600"/>
                <a:ext cx="1764506" cy="2471738"/>
              </a:xfrm>
              <a:prstGeom prst="rect">
                <a:avLst/>
              </a:prstGeom>
              <a:noFill/>
              <a:ln>
                <a:noFill/>
              </a:ln>
            </p:spPr>
          </p:pic>
          <p:sp>
            <p:nvSpPr>
              <p:cNvPr id="63" name="Shape 155"/>
              <p:cNvSpPr txBox="1">
                <a:spLocks/>
              </p:cNvSpPr>
              <p:nvPr/>
            </p:nvSpPr>
            <p:spPr>
              <a:xfrm>
                <a:off x="385785" y="3385262"/>
                <a:ext cx="1295665" cy="632250"/>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 sz="1600" b="0" i="0" u="none" strike="noStrike" kern="1200" cap="none" spc="0" normalizeH="0" baseline="0" noProof="0" dirty="0" err="1">
                    <a:ln>
                      <a:noFill/>
                    </a:ln>
                    <a:solidFill>
                      <a:srgbClr val="000000"/>
                    </a:solidFill>
                    <a:effectLst/>
                    <a:uLnTx/>
                    <a:uFillTx/>
                    <a:latin typeface="Germania One"/>
                    <a:ea typeface="Germania One"/>
                    <a:cs typeface="Germania One"/>
                    <a:sym typeface="Germania One"/>
                  </a:rPr>
                  <a:t>Leto</a:t>
                </a:r>
                <a:endParaRPr kumimoji="0" lang="en" sz="1600" b="0" i="0" u="none" strike="noStrike" kern="1200" cap="none" spc="0" normalizeH="0" baseline="0" noProof="0" dirty="0">
                  <a:ln>
                    <a:noFill/>
                  </a:ln>
                  <a:solidFill>
                    <a:srgbClr val="000000"/>
                  </a:solidFill>
                  <a:effectLst/>
                  <a:uLnTx/>
                  <a:uFillTx/>
                  <a:latin typeface="Germania One"/>
                  <a:ea typeface="Germania One"/>
                  <a:cs typeface="Germania One"/>
                  <a:sym typeface="Germania One"/>
                </a:endParaRPr>
              </a:p>
            </p:txBody>
          </p:sp>
        </p:grpSp>
        <p:pic>
          <p:nvPicPr>
            <p:cNvPr id="49" name="Shape 165"/>
            <p:cNvPicPr preferRelativeResize="0"/>
            <p:nvPr/>
          </p:nvPicPr>
          <p:blipFill>
            <a:blip r:embed="rId15">
              <a:alphaModFix/>
            </a:blip>
            <a:stretch>
              <a:fillRect/>
            </a:stretch>
          </p:blipFill>
          <p:spPr>
            <a:xfrm>
              <a:off x="4137624" y="1765597"/>
              <a:ext cx="1228512" cy="1326635"/>
            </a:xfrm>
            <a:prstGeom prst="rect">
              <a:avLst/>
            </a:prstGeom>
            <a:noFill/>
            <a:ln>
              <a:noFill/>
            </a:ln>
          </p:spPr>
        </p:pic>
        <p:pic>
          <p:nvPicPr>
            <p:cNvPr id="50" name="Shape 172"/>
            <p:cNvPicPr preferRelativeResize="0"/>
            <p:nvPr/>
          </p:nvPicPr>
          <p:blipFill rotWithShape="1">
            <a:blip r:embed="rId16">
              <a:alphaModFix/>
            </a:blip>
            <a:srcRect l="11305" r="9368"/>
            <a:stretch/>
          </p:blipFill>
          <p:spPr>
            <a:xfrm>
              <a:off x="219036" y="4538339"/>
              <a:ext cx="1131268" cy="1352928"/>
            </a:xfrm>
            <a:prstGeom prst="rect">
              <a:avLst/>
            </a:prstGeom>
            <a:noFill/>
            <a:ln>
              <a:noFill/>
            </a:ln>
          </p:spPr>
        </p:pic>
        <p:pic>
          <p:nvPicPr>
            <p:cNvPr id="51" name="Shape 179"/>
            <p:cNvPicPr preferRelativeResize="0"/>
            <p:nvPr/>
          </p:nvPicPr>
          <p:blipFill rotWithShape="1">
            <a:blip r:embed="rId17">
              <a:alphaModFix/>
            </a:blip>
            <a:srcRect l="9341" r="1375" b="9128"/>
            <a:stretch/>
          </p:blipFill>
          <p:spPr>
            <a:xfrm>
              <a:off x="2597607" y="4564872"/>
              <a:ext cx="1157529" cy="1326395"/>
            </a:xfrm>
            <a:prstGeom prst="rect">
              <a:avLst/>
            </a:prstGeom>
            <a:noFill/>
            <a:ln>
              <a:noFill/>
            </a:ln>
          </p:spPr>
        </p:pic>
        <p:pic>
          <p:nvPicPr>
            <p:cNvPr id="52" name="Shape 186"/>
            <p:cNvPicPr preferRelativeResize="0"/>
            <p:nvPr/>
          </p:nvPicPr>
          <p:blipFill rotWithShape="1">
            <a:blip r:embed="rId18">
              <a:alphaModFix/>
            </a:blip>
            <a:srcRect l="17239" r="6183" b="8486"/>
            <a:stretch/>
          </p:blipFill>
          <p:spPr>
            <a:xfrm>
              <a:off x="3791237" y="4546406"/>
              <a:ext cx="1018395" cy="1350636"/>
            </a:xfrm>
            <a:prstGeom prst="rect">
              <a:avLst/>
            </a:prstGeom>
            <a:noFill/>
            <a:ln>
              <a:noFill/>
            </a:ln>
          </p:spPr>
        </p:pic>
        <p:grpSp>
          <p:nvGrpSpPr>
            <p:cNvPr id="53" name="Group 52"/>
            <p:cNvGrpSpPr/>
            <p:nvPr/>
          </p:nvGrpSpPr>
          <p:grpSpPr>
            <a:xfrm>
              <a:off x="268464" y="3092232"/>
              <a:ext cx="1024971" cy="1382597"/>
              <a:chOff x="669977" y="2139885"/>
              <a:chExt cx="1639590" cy="2076660"/>
            </a:xfrm>
          </p:grpSpPr>
          <p:pic>
            <p:nvPicPr>
              <p:cNvPr id="60" name="Shape 193"/>
              <p:cNvPicPr preferRelativeResize="0"/>
              <p:nvPr/>
            </p:nvPicPr>
            <p:blipFill rotWithShape="1">
              <a:blip r:embed="rId19">
                <a:alphaModFix/>
              </a:blip>
              <a:srcRect l="17104" t="19399" r="5821" b="10485"/>
              <a:stretch/>
            </p:blipFill>
            <p:spPr>
              <a:xfrm>
                <a:off x="707010" y="2139885"/>
                <a:ext cx="1602557" cy="2076660"/>
              </a:xfrm>
              <a:prstGeom prst="rect">
                <a:avLst/>
              </a:prstGeom>
              <a:noFill/>
              <a:ln>
                <a:noFill/>
              </a:ln>
            </p:spPr>
          </p:pic>
          <p:sp>
            <p:nvSpPr>
              <p:cNvPr id="61" name="Shape 191"/>
              <p:cNvSpPr txBox="1">
                <a:spLocks/>
              </p:cNvSpPr>
              <p:nvPr/>
            </p:nvSpPr>
            <p:spPr>
              <a:xfrm>
                <a:off x="669977" y="3639585"/>
                <a:ext cx="1639590" cy="492904"/>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 sz="1200" b="1" i="0" u="none" strike="noStrike" kern="1200" cap="none" spc="0" normalizeH="0" baseline="0" noProof="0" dirty="0" err="1">
                    <a:ln>
                      <a:noFill/>
                    </a:ln>
                    <a:solidFill>
                      <a:srgbClr val="FFFFFF">
                        <a:lumMod val="50000"/>
                      </a:srgbClr>
                    </a:solidFill>
                    <a:effectLst/>
                    <a:uLnTx/>
                    <a:uFillTx/>
                    <a:latin typeface="Germania One"/>
                    <a:ea typeface="Germania One"/>
                    <a:cs typeface="Germania One"/>
                    <a:sym typeface="Germania One"/>
                  </a:rPr>
                  <a:t>Cyclope</a:t>
                </a:r>
                <a:endParaRPr kumimoji="0" lang="en" sz="1200" b="1" i="0" u="none" strike="noStrike" kern="1200" cap="none" spc="0" normalizeH="0" baseline="0" noProof="0" dirty="0">
                  <a:ln>
                    <a:noFill/>
                  </a:ln>
                  <a:solidFill>
                    <a:srgbClr val="FFFFFF">
                      <a:lumMod val="50000"/>
                    </a:srgbClr>
                  </a:solidFill>
                  <a:effectLst/>
                  <a:uLnTx/>
                  <a:uFillTx/>
                  <a:latin typeface="Germania One"/>
                  <a:ea typeface="Germania One"/>
                  <a:cs typeface="Germania One"/>
                  <a:sym typeface="Germania One"/>
                </a:endParaRPr>
              </a:p>
            </p:txBody>
          </p:sp>
        </p:grpSp>
        <p:grpSp>
          <p:nvGrpSpPr>
            <p:cNvPr id="54" name="Group 53"/>
            <p:cNvGrpSpPr/>
            <p:nvPr/>
          </p:nvGrpSpPr>
          <p:grpSpPr>
            <a:xfrm>
              <a:off x="1342131" y="3205775"/>
              <a:ext cx="1112988" cy="1213092"/>
              <a:chOff x="835744" y="1565344"/>
              <a:chExt cx="1896771" cy="2403341"/>
            </a:xfrm>
          </p:grpSpPr>
          <p:pic>
            <p:nvPicPr>
              <p:cNvPr id="58" name="Shape 200"/>
              <p:cNvPicPr preferRelativeResize="0"/>
              <p:nvPr/>
            </p:nvPicPr>
            <p:blipFill rotWithShape="1">
              <a:blip r:embed="rId20">
                <a:alphaModFix/>
              </a:blip>
              <a:srcRect l="21933" r="21426" b="18120"/>
              <a:stretch/>
            </p:blipFill>
            <p:spPr>
              <a:xfrm>
                <a:off x="857165" y="1565344"/>
                <a:ext cx="1609901" cy="2403341"/>
              </a:xfrm>
              <a:prstGeom prst="rect">
                <a:avLst/>
              </a:prstGeom>
              <a:noFill/>
              <a:ln>
                <a:noFill/>
              </a:ln>
            </p:spPr>
          </p:pic>
          <p:sp>
            <p:nvSpPr>
              <p:cNvPr id="59" name="Shape 198"/>
              <p:cNvSpPr txBox="1">
                <a:spLocks/>
              </p:cNvSpPr>
              <p:nvPr/>
            </p:nvSpPr>
            <p:spPr>
              <a:xfrm>
                <a:off x="835744" y="3601305"/>
                <a:ext cx="1896771" cy="367378"/>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 sz="1100" b="0" i="0" u="none" strike="noStrike" kern="1200" cap="none" spc="0" normalizeH="0" baseline="0" noProof="0" dirty="0">
                    <a:ln>
                      <a:noFill/>
                    </a:ln>
                    <a:solidFill>
                      <a:srgbClr val="C00000"/>
                    </a:solidFill>
                    <a:effectLst/>
                    <a:uLnTx/>
                    <a:uFillTx/>
                    <a:latin typeface="Garamond"/>
                    <a:ea typeface="Germania One"/>
                    <a:cs typeface="Germania One"/>
                    <a:sym typeface="Germania One"/>
                  </a:rPr>
                  <a:t>Persephone</a:t>
                </a:r>
              </a:p>
            </p:txBody>
          </p:sp>
        </p:grpSp>
        <p:pic>
          <p:nvPicPr>
            <p:cNvPr id="55" name="Shape 207"/>
            <p:cNvPicPr preferRelativeResize="0"/>
            <p:nvPr/>
          </p:nvPicPr>
          <p:blipFill>
            <a:blip r:embed="rId21">
              <a:alphaModFix/>
            </a:blip>
            <a:stretch>
              <a:fillRect/>
            </a:stretch>
          </p:blipFill>
          <p:spPr>
            <a:xfrm>
              <a:off x="4702452" y="4636359"/>
              <a:ext cx="1085077" cy="1262428"/>
            </a:xfrm>
            <a:prstGeom prst="rect">
              <a:avLst/>
            </a:prstGeom>
            <a:noFill/>
            <a:ln>
              <a:noFill/>
            </a:ln>
          </p:spPr>
        </p:pic>
        <p:pic>
          <p:nvPicPr>
            <p:cNvPr id="56" name="Shape 221"/>
            <p:cNvPicPr preferRelativeResize="0"/>
            <p:nvPr/>
          </p:nvPicPr>
          <p:blipFill rotWithShape="1">
            <a:blip r:embed="rId22">
              <a:alphaModFix/>
            </a:blip>
            <a:srcRect l="12087" t="1268" r="5848" b="8807"/>
            <a:stretch/>
          </p:blipFill>
          <p:spPr>
            <a:xfrm>
              <a:off x="2350783" y="3277579"/>
              <a:ext cx="930112" cy="1176004"/>
            </a:xfrm>
            <a:prstGeom prst="rect">
              <a:avLst/>
            </a:prstGeom>
            <a:noFill/>
            <a:ln>
              <a:noFill/>
            </a:ln>
          </p:spPr>
        </p:pic>
        <p:pic>
          <p:nvPicPr>
            <p:cNvPr id="57" name="Shape 214"/>
            <p:cNvPicPr preferRelativeResize="0"/>
            <p:nvPr/>
          </p:nvPicPr>
          <p:blipFill>
            <a:blip r:embed="rId23">
              <a:alphaModFix/>
            </a:blip>
            <a:stretch>
              <a:fillRect/>
            </a:stretch>
          </p:blipFill>
          <p:spPr>
            <a:xfrm>
              <a:off x="3421729" y="3277580"/>
              <a:ext cx="765671" cy="1203705"/>
            </a:xfrm>
            <a:prstGeom prst="rect">
              <a:avLst/>
            </a:prstGeom>
            <a:noFill/>
            <a:ln>
              <a:noFill/>
            </a:ln>
          </p:spPr>
        </p:pic>
      </p:grpSp>
      <p:sp>
        <p:nvSpPr>
          <p:cNvPr id="66" name="TextBox 65"/>
          <p:cNvSpPr txBox="1"/>
          <p:nvPr/>
        </p:nvSpPr>
        <p:spPr bwMode="auto">
          <a:xfrm>
            <a:off x="166345" y="4841563"/>
            <a:ext cx="5752541" cy="2215991"/>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52049"/>
                </a:solidFill>
                <a:effectLst/>
                <a:uLnTx/>
                <a:uFillTx/>
                <a:latin typeface="Arial"/>
                <a:ea typeface="+mn-ea"/>
                <a:cs typeface="+mn-cs"/>
              </a:rPr>
              <a:t>We infer that there is an average causal effect if: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52049"/>
                </a:solidFill>
                <a:effectLst/>
                <a:uLnTx/>
                <a:uFillTx/>
                <a:latin typeface="Arial"/>
                <a:ea typeface="+mn-ea"/>
                <a:cs typeface="+mn-cs"/>
              </a:rPr>
              <a:t>	</a:t>
            </a:r>
            <a:r>
              <a:rPr kumimoji="0" lang="en-US" sz="1800" b="0" i="0" u="none" strike="noStrike" kern="1200" cap="none" spc="0" normalizeH="0" baseline="0" noProof="0" dirty="0" err="1">
                <a:ln>
                  <a:noFill/>
                </a:ln>
                <a:solidFill>
                  <a:srgbClr val="052049"/>
                </a:solidFill>
                <a:effectLst/>
                <a:uLnTx/>
                <a:uFillTx/>
                <a:latin typeface="Arial"/>
                <a:ea typeface="+mn-ea"/>
                <a:cs typeface="+mn-cs"/>
              </a:rPr>
              <a:t>Pr</a:t>
            </a:r>
            <a:r>
              <a:rPr kumimoji="0" lang="en-US" sz="1800" b="0" i="0" u="none" strike="noStrike" kern="1200" cap="none" spc="0" normalizeH="0" baseline="0" noProof="0" dirty="0">
                <a:ln>
                  <a:noFill/>
                </a:ln>
                <a:solidFill>
                  <a:srgbClr val="052049"/>
                </a:solidFill>
                <a:effectLst/>
                <a:uLnTx/>
                <a:uFillTx/>
                <a:latin typeface="Arial"/>
                <a:ea typeface="+mn-ea"/>
                <a:cs typeface="+mn-cs"/>
              </a:rPr>
              <a:t>(</a:t>
            </a:r>
            <a:r>
              <a:rPr kumimoji="0" lang="en-US" sz="1800" b="0" i="0" u="none" strike="noStrike" kern="1200" cap="none" spc="0" normalizeH="0" baseline="0" noProof="0" dirty="0" err="1">
                <a:ln>
                  <a:noFill/>
                </a:ln>
                <a:solidFill>
                  <a:srgbClr val="052049"/>
                </a:solidFill>
                <a:effectLst/>
                <a:uLnTx/>
                <a:uFillTx/>
                <a:latin typeface="Arial"/>
                <a:ea typeface="+mn-ea"/>
                <a:cs typeface="+mn-cs"/>
              </a:rPr>
              <a:t>Y</a:t>
            </a:r>
            <a:r>
              <a:rPr kumimoji="0" lang="en-US" sz="1800" b="0" i="0" u="none" strike="noStrike" kern="1200" cap="none" spc="0" normalizeH="0" baseline="30000" noProof="0" dirty="0" err="1">
                <a:ln>
                  <a:noFill/>
                </a:ln>
                <a:solidFill>
                  <a:srgbClr val="052049"/>
                </a:solidFill>
                <a:effectLst/>
                <a:uLnTx/>
                <a:uFillTx/>
                <a:latin typeface="Arial"/>
                <a:ea typeface="+mn-ea"/>
                <a:cs typeface="+mn-cs"/>
              </a:rPr>
              <a:t>a</a:t>
            </a:r>
            <a:r>
              <a:rPr kumimoji="0" lang="en-US" sz="1800" b="0" i="0" u="none" strike="noStrike" kern="1200" cap="none" spc="0" normalizeH="0" baseline="30000" noProof="0" dirty="0">
                <a:ln>
                  <a:noFill/>
                </a:ln>
                <a:solidFill>
                  <a:srgbClr val="052049"/>
                </a:solidFill>
                <a:effectLst/>
                <a:uLnTx/>
                <a:uFillTx/>
                <a:latin typeface="Arial"/>
                <a:ea typeface="+mn-ea"/>
                <a:cs typeface="+mn-cs"/>
              </a:rPr>
              <a:t>=1</a:t>
            </a:r>
            <a:r>
              <a:rPr kumimoji="0" lang="en-US" sz="1800" b="0" i="0" u="none" strike="noStrike" kern="1200" cap="none" spc="0" normalizeH="0" baseline="0" noProof="0" dirty="0">
                <a:ln>
                  <a:noFill/>
                </a:ln>
                <a:solidFill>
                  <a:srgbClr val="052049"/>
                </a:solidFill>
                <a:effectLst/>
                <a:uLnTx/>
                <a:uFillTx/>
                <a:latin typeface="Arial"/>
                <a:ea typeface="+mn-ea"/>
                <a:cs typeface="+mn-cs"/>
              </a:rPr>
              <a:t>=1) </a:t>
            </a:r>
            <a:r>
              <a:rPr kumimoji="0" lang="en-US" altLang="en-US" sz="1800" b="1" i="0" u="none" strike="noStrike" kern="1200" cap="none" spc="0" normalizeH="0" baseline="0" noProof="0" dirty="0">
                <a:ln>
                  <a:noFill/>
                </a:ln>
                <a:solidFill>
                  <a:srgbClr val="052049"/>
                </a:solidFill>
                <a:effectLst/>
                <a:uLnTx/>
                <a:uFillTx/>
                <a:latin typeface="Arial"/>
                <a:ea typeface="+mn-ea"/>
                <a:cs typeface="+mn-cs"/>
              </a:rPr>
              <a:t>≠</a:t>
            </a:r>
            <a:r>
              <a:rPr kumimoji="0" lang="en-US" altLang="en-US" sz="1800" b="0" i="0" u="none" strike="noStrike" kern="1200" cap="none" spc="0" normalizeH="0" baseline="0" noProof="0" dirty="0">
                <a:ln>
                  <a:noFill/>
                </a:ln>
                <a:solidFill>
                  <a:srgbClr val="052049"/>
                </a:solidFill>
                <a:effectLst/>
                <a:uLnTx/>
                <a:uFillTx/>
                <a:latin typeface="Arial"/>
                <a:ea typeface="+mn-ea"/>
                <a:cs typeface="+mn-cs"/>
              </a:rPr>
              <a:t> </a:t>
            </a:r>
            <a:r>
              <a:rPr kumimoji="0" lang="en-US" sz="1800" b="0" i="0" u="none" strike="noStrike" kern="1200" cap="none" spc="0" normalizeH="0" baseline="0" noProof="0" dirty="0" err="1">
                <a:ln>
                  <a:noFill/>
                </a:ln>
                <a:solidFill>
                  <a:srgbClr val="052049"/>
                </a:solidFill>
                <a:effectLst/>
                <a:uLnTx/>
                <a:uFillTx/>
                <a:latin typeface="Arial"/>
                <a:ea typeface="+mn-ea"/>
                <a:cs typeface="+mn-cs"/>
              </a:rPr>
              <a:t>Pr</a:t>
            </a:r>
            <a:r>
              <a:rPr kumimoji="0" lang="en-US" sz="1800" b="0" i="0" u="none" strike="noStrike" kern="1200" cap="none" spc="0" normalizeH="0" baseline="0" noProof="0" dirty="0">
                <a:ln>
                  <a:noFill/>
                </a:ln>
                <a:solidFill>
                  <a:srgbClr val="052049"/>
                </a:solidFill>
                <a:effectLst/>
                <a:uLnTx/>
                <a:uFillTx/>
                <a:latin typeface="Arial"/>
                <a:ea typeface="+mn-ea"/>
                <a:cs typeface="+mn-cs"/>
              </a:rPr>
              <a:t>(</a:t>
            </a:r>
            <a:r>
              <a:rPr kumimoji="0" lang="en-US" sz="1800" b="0" i="0" u="none" strike="noStrike" kern="1200" cap="none" spc="0" normalizeH="0" baseline="0" noProof="0" dirty="0" err="1">
                <a:ln>
                  <a:noFill/>
                </a:ln>
                <a:solidFill>
                  <a:srgbClr val="052049"/>
                </a:solidFill>
                <a:effectLst/>
                <a:uLnTx/>
                <a:uFillTx/>
                <a:latin typeface="Arial"/>
                <a:ea typeface="+mn-ea"/>
                <a:cs typeface="+mn-cs"/>
              </a:rPr>
              <a:t>Y</a:t>
            </a:r>
            <a:r>
              <a:rPr kumimoji="0" lang="en-US" sz="1800" b="0" i="0" u="none" strike="noStrike" kern="1200" cap="none" spc="0" normalizeH="0" baseline="30000" noProof="0" dirty="0" err="1">
                <a:ln>
                  <a:noFill/>
                </a:ln>
                <a:solidFill>
                  <a:srgbClr val="052049"/>
                </a:solidFill>
                <a:effectLst/>
                <a:uLnTx/>
                <a:uFillTx/>
                <a:latin typeface="Arial"/>
                <a:ea typeface="+mn-ea"/>
                <a:cs typeface="+mn-cs"/>
              </a:rPr>
              <a:t>a</a:t>
            </a:r>
            <a:r>
              <a:rPr kumimoji="0" lang="en-US" sz="1800" b="0" i="0" u="none" strike="noStrike" kern="1200" cap="none" spc="0" normalizeH="0" baseline="30000" noProof="0" dirty="0">
                <a:ln>
                  <a:noFill/>
                </a:ln>
                <a:solidFill>
                  <a:srgbClr val="052049"/>
                </a:solidFill>
                <a:effectLst/>
                <a:uLnTx/>
                <a:uFillTx/>
                <a:latin typeface="Arial"/>
                <a:ea typeface="+mn-ea"/>
                <a:cs typeface="+mn-cs"/>
              </a:rPr>
              <a:t>=0</a:t>
            </a:r>
            <a:r>
              <a:rPr kumimoji="0" lang="en-US" sz="1800" b="0" i="0" u="none" strike="noStrike" kern="1200" cap="none" spc="0" normalizeH="0" baseline="0" noProof="0" dirty="0">
                <a:ln>
                  <a:noFill/>
                </a:ln>
                <a:solidFill>
                  <a:srgbClr val="052049"/>
                </a:solidFill>
                <a:effectLst/>
                <a:uLnTx/>
                <a:uFillTx/>
                <a:latin typeface="Arial"/>
                <a:ea typeface="+mn-ea"/>
                <a:cs typeface="+mn-cs"/>
              </a:rPr>
              <a:t>=1)</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52049"/>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52049"/>
                </a:solidFill>
                <a:effectLst/>
                <a:uLnTx/>
                <a:uFillTx/>
                <a:latin typeface="Arial"/>
                <a:ea typeface="+mn-ea"/>
                <a:cs typeface="+mn-cs"/>
              </a:rPr>
              <a:t>There is an average causal effect if the probabilities of the counterfactual outcomes is different.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52049"/>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52049"/>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52049"/>
              </a:solidFill>
              <a:effectLst/>
              <a:uLnTx/>
              <a:uFillTx/>
              <a:latin typeface="Arial"/>
              <a:ea typeface="+mn-ea"/>
              <a:cs typeface="+mn-cs"/>
            </a:endParaRPr>
          </a:p>
        </p:txBody>
      </p:sp>
      <p:sp>
        <p:nvSpPr>
          <p:cNvPr id="67" name="TextBox 66"/>
          <p:cNvSpPr txBox="1"/>
          <p:nvPr/>
        </p:nvSpPr>
        <p:spPr bwMode="auto">
          <a:xfrm>
            <a:off x="6754765" y="421804"/>
            <a:ext cx="1669517" cy="307777"/>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52049"/>
                </a:solidFill>
                <a:effectLst/>
                <a:uLnTx/>
                <a:uFillTx/>
                <a:latin typeface="Arial"/>
                <a:ea typeface="+mn-ea"/>
                <a:cs typeface="+mn-cs"/>
              </a:rPr>
              <a:t>Counterfactuals</a:t>
            </a:r>
          </a:p>
        </p:txBody>
      </p:sp>
    </p:spTree>
    <p:extLst>
      <p:ext uri="{BB962C8B-B14F-4D97-AF65-F5344CB8AC3E}">
        <p14:creationId xmlns:p14="http://schemas.microsoft.com/office/powerpoint/2010/main" val="3750232708"/>
      </p:ext>
    </p:extLst>
  </p:cSld>
  <p:clrMapOvr>
    <a:masterClrMapping/>
  </p:clrMapOvr>
  <p:transition advTm="29152">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585" y="134604"/>
            <a:ext cx="7323917" cy="425512"/>
          </a:xfrm>
        </p:spPr>
        <p:txBody>
          <a:bodyPr>
            <a:normAutofit fontScale="90000"/>
          </a:bodyPr>
          <a:lstStyle/>
          <a:p>
            <a:r>
              <a:rPr lang="en-US" dirty="0"/>
              <a:t>Average Causal Effects vs Individual Effects</a:t>
            </a: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351688" y="640079"/>
            <a:ext cx="2928238" cy="5615198"/>
          </a:xfrm>
        </p:spPr>
      </p:pic>
      <p:sp>
        <p:nvSpPr>
          <p:cNvPr id="4" name="Slide Number Placeholder 3"/>
          <p:cNvSpPr>
            <a:spLocks noGrp="1"/>
          </p:cNvSpPr>
          <p:nvPr>
            <p:ph type="sldNum" sz="quarter" idx="10"/>
          </p:nvPr>
        </p:nvSpPr>
        <p:spPr>
          <a:xfrm>
            <a:off x="369889" y="6442485"/>
            <a:ext cx="489832" cy="215492"/>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AA74B69-70FD-A649-B131-F3438782CAA4}" type="slidenum">
              <a:rPr kumimoji="0" lang="en-US" alt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24</a:t>
            </a:fld>
            <a:endParaRPr kumimoji="0" lang="en-US" alt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
        <p:nvSpPr>
          <p:cNvPr id="35" name="Footer Placeholder 1"/>
          <p:cNvSpPr txBox="1">
            <a:spLocks/>
          </p:cNvSpPr>
          <p:nvPr/>
        </p:nvSpPr>
        <p:spPr>
          <a:xfrm>
            <a:off x="548153" y="6470130"/>
            <a:ext cx="4310907" cy="137980"/>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Garamond" charset="0"/>
                <a:ea typeface="+mn-ea"/>
                <a:cs typeface="+mn-cs"/>
              </a:defRPr>
            </a:lvl1pPr>
            <a:lvl2pPr marL="457200" algn="l" rtl="0" eaLnBrk="0" fontAlgn="base" hangingPunct="0">
              <a:spcBef>
                <a:spcPct val="0"/>
              </a:spcBef>
              <a:spcAft>
                <a:spcPct val="0"/>
              </a:spcAft>
              <a:defRPr kern="1200">
                <a:solidFill>
                  <a:schemeClr val="tx1"/>
                </a:solidFill>
                <a:latin typeface="Garamond" charset="0"/>
                <a:ea typeface="+mn-ea"/>
                <a:cs typeface="+mn-cs"/>
              </a:defRPr>
            </a:lvl2pPr>
            <a:lvl3pPr marL="914400" algn="l" rtl="0" eaLnBrk="0" fontAlgn="base" hangingPunct="0">
              <a:spcBef>
                <a:spcPct val="0"/>
              </a:spcBef>
              <a:spcAft>
                <a:spcPct val="0"/>
              </a:spcAft>
              <a:defRPr kern="1200">
                <a:solidFill>
                  <a:schemeClr val="tx1"/>
                </a:solidFill>
                <a:latin typeface="Garamond" charset="0"/>
                <a:ea typeface="+mn-ea"/>
                <a:cs typeface="+mn-cs"/>
              </a:defRPr>
            </a:lvl3pPr>
            <a:lvl4pPr marL="1371600" algn="l" rtl="0" eaLnBrk="0" fontAlgn="base" hangingPunct="0">
              <a:spcBef>
                <a:spcPct val="0"/>
              </a:spcBef>
              <a:spcAft>
                <a:spcPct val="0"/>
              </a:spcAft>
              <a:defRPr kern="1200">
                <a:solidFill>
                  <a:schemeClr val="tx1"/>
                </a:solidFill>
                <a:latin typeface="Garamond" charset="0"/>
                <a:ea typeface="+mn-ea"/>
                <a:cs typeface="+mn-cs"/>
              </a:defRPr>
            </a:lvl4pPr>
            <a:lvl5pPr marL="1828800" algn="l" rtl="0" eaLnBrk="0" fontAlgn="base" hangingPunct="0">
              <a:spcBef>
                <a:spcPct val="0"/>
              </a:spcBef>
              <a:spcAft>
                <a:spcPct val="0"/>
              </a:spcAft>
              <a:defRPr kern="1200">
                <a:solidFill>
                  <a:schemeClr val="tx1"/>
                </a:solidFill>
                <a:latin typeface="Garamond" charset="0"/>
                <a:ea typeface="+mn-ea"/>
                <a:cs typeface="+mn-cs"/>
              </a:defRPr>
            </a:lvl5pPr>
            <a:lvl6pPr marL="2286000" algn="l" defTabSz="914400" rtl="0" eaLnBrk="1" latinLnBrk="0" hangingPunct="1">
              <a:defRPr kern="1200">
                <a:solidFill>
                  <a:schemeClr val="tx1"/>
                </a:solidFill>
                <a:latin typeface="Garamond" charset="0"/>
                <a:ea typeface="+mn-ea"/>
                <a:cs typeface="+mn-cs"/>
              </a:defRPr>
            </a:lvl6pPr>
            <a:lvl7pPr marL="2743200" algn="l" defTabSz="914400" rtl="0" eaLnBrk="1" latinLnBrk="0" hangingPunct="1">
              <a:defRPr kern="1200">
                <a:solidFill>
                  <a:schemeClr val="tx1"/>
                </a:solidFill>
                <a:latin typeface="Garamond" charset="0"/>
                <a:ea typeface="+mn-ea"/>
                <a:cs typeface="+mn-cs"/>
              </a:defRPr>
            </a:lvl7pPr>
            <a:lvl8pPr marL="3200400" algn="l" defTabSz="914400" rtl="0" eaLnBrk="1" latinLnBrk="0" hangingPunct="1">
              <a:defRPr kern="1200">
                <a:solidFill>
                  <a:schemeClr val="tx1"/>
                </a:solidFill>
                <a:latin typeface="Garamond" charset="0"/>
                <a:ea typeface="+mn-ea"/>
                <a:cs typeface="+mn-cs"/>
              </a:defRPr>
            </a:lvl8pPr>
            <a:lvl9pPr marL="3657600" algn="l" defTabSz="914400" rtl="0" eaLnBrk="1" latinLnBrk="0" hangingPunct="1">
              <a:defRPr kern="1200">
                <a:solidFill>
                  <a:schemeClr val="tx1"/>
                </a:solidFill>
                <a:latin typeface="Garamond" charset="0"/>
                <a:ea typeface="+mn-ea"/>
                <a:cs typeface="+mn-cs"/>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050" b="0" i="0" u="none" strike="noStrike" kern="1200" cap="none" spc="0" normalizeH="0" baseline="0" noProof="0">
                <a:ln>
                  <a:noFill/>
                </a:ln>
                <a:solidFill>
                  <a:srgbClr val="052049"/>
                </a:solidFill>
                <a:effectLst/>
                <a:uLnTx/>
                <a:uFillTx/>
                <a:latin typeface="Garamond" charset="0"/>
                <a:ea typeface="+mn-ea"/>
                <a:cs typeface="+mn-cs"/>
              </a:rPr>
              <a:t>Acknowledgement: Matteo Allen, graphical assistance</a:t>
            </a:r>
            <a:endParaRPr kumimoji="0" lang="en-US" sz="1050" b="0" i="0" u="none" strike="noStrike" kern="1200" cap="none" spc="0" normalizeH="0" baseline="0" noProof="0" dirty="0">
              <a:ln>
                <a:noFill/>
              </a:ln>
              <a:solidFill>
                <a:srgbClr val="052049"/>
              </a:solidFill>
              <a:effectLst/>
              <a:uLnTx/>
              <a:uFillTx/>
              <a:latin typeface="Garamond" charset="0"/>
              <a:ea typeface="+mn-ea"/>
              <a:cs typeface="+mn-cs"/>
            </a:endParaRPr>
          </a:p>
        </p:txBody>
      </p:sp>
      <p:grpSp>
        <p:nvGrpSpPr>
          <p:cNvPr id="67" name="Group 66"/>
          <p:cNvGrpSpPr/>
          <p:nvPr/>
        </p:nvGrpSpPr>
        <p:grpSpPr>
          <a:xfrm>
            <a:off x="1188307" y="3523990"/>
            <a:ext cx="3670754" cy="2727439"/>
            <a:chOff x="37707" y="30723"/>
            <a:chExt cx="5749822" cy="5895260"/>
          </a:xfrm>
        </p:grpSpPr>
        <p:pic>
          <p:nvPicPr>
            <p:cNvPr id="68" name="Shape 87"/>
            <p:cNvPicPr preferRelativeResize="0"/>
            <p:nvPr/>
          </p:nvPicPr>
          <p:blipFill>
            <a:blip r:embed="rId4">
              <a:alphaModFix/>
            </a:blip>
            <a:stretch>
              <a:fillRect/>
            </a:stretch>
          </p:blipFill>
          <p:spPr>
            <a:xfrm>
              <a:off x="284309" y="1714165"/>
              <a:ext cx="812800" cy="1352928"/>
            </a:xfrm>
            <a:prstGeom prst="rect">
              <a:avLst/>
            </a:prstGeom>
            <a:noFill/>
            <a:ln>
              <a:noFill/>
            </a:ln>
          </p:spPr>
        </p:pic>
        <p:pic>
          <p:nvPicPr>
            <p:cNvPr id="69" name="Shape 94"/>
            <p:cNvPicPr preferRelativeResize="0"/>
            <p:nvPr/>
          </p:nvPicPr>
          <p:blipFill>
            <a:blip r:embed="rId5">
              <a:alphaModFix/>
            </a:blip>
            <a:stretch>
              <a:fillRect/>
            </a:stretch>
          </p:blipFill>
          <p:spPr>
            <a:xfrm>
              <a:off x="1097110" y="1740459"/>
              <a:ext cx="929807" cy="1326635"/>
            </a:xfrm>
            <a:prstGeom prst="rect">
              <a:avLst/>
            </a:prstGeom>
            <a:noFill/>
            <a:ln>
              <a:noFill/>
            </a:ln>
          </p:spPr>
        </p:pic>
        <p:pic>
          <p:nvPicPr>
            <p:cNvPr id="70" name="Shape 101"/>
            <p:cNvPicPr preferRelativeResize="0"/>
            <p:nvPr/>
          </p:nvPicPr>
          <p:blipFill rotWithShape="1">
            <a:blip r:embed="rId6">
              <a:alphaModFix/>
            </a:blip>
            <a:srcRect l="5442" r="1291" b="8527"/>
            <a:stretch/>
          </p:blipFill>
          <p:spPr>
            <a:xfrm>
              <a:off x="3155376" y="168171"/>
              <a:ext cx="1184365" cy="1312092"/>
            </a:xfrm>
            <a:prstGeom prst="rect">
              <a:avLst/>
            </a:prstGeom>
            <a:noFill/>
            <a:ln>
              <a:noFill/>
            </a:ln>
          </p:spPr>
        </p:pic>
        <p:grpSp>
          <p:nvGrpSpPr>
            <p:cNvPr id="71" name="Group 70"/>
            <p:cNvGrpSpPr/>
            <p:nvPr/>
          </p:nvGrpSpPr>
          <p:grpSpPr>
            <a:xfrm>
              <a:off x="4339743" y="30723"/>
              <a:ext cx="1152949" cy="1449541"/>
              <a:chOff x="600891" y="1560036"/>
              <a:chExt cx="2133600" cy="2668615"/>
            </a:xfrm>
          </p:grpSpPr>
          <p:pic>
            <p:nvPicPr>
              <p:cNvPr id="94" name="Shape 108"/>
              <p:cNvPicPr preferRelativeResize="0"/>
              <p:nvPr/>
            </p:nvPicPr>
            <p:blipFill rotWithShape="1">
              <a:blip r:embed="rId7">
                <a:alphaModFix/>
              </a:blip>
              <a:srcRect l="12434" r="15300" b="7445"/>
              <a:stretch/>
            </p:blipFill>
            <p:spPr>
              <a:xfrm>
                <a:off x="600891" y="1565345"/>
                <a:ext cx="2133600" cy="2663306"/>
              </a:xfrm>
              <a:prstGeom prst="rect">
                <a:avLst/>
              </a:prstGeom>
              <a:noFill/>
              <a:ln>
                <a:noFill/>
              </a:ln>
            </p:spPr>
          </p:pic>
          <p:sp>
            <p:nvSpPr>
              <p:cNvPr id="95" name="Shape 106"/>
              <p:cNvSpPr txBox="1">
                <a:spLocks/>
              </p:cNvSpPr>
              <p:nvPr/>
            </p:nvSpPr>
            <p:spPr>
              <a:xfrm>
                <a:off x="1392013" y="1560036"/>
                <a:ext cx="1342478" cy="440120"/>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 sz="1600" b="0" i="0" u="none" strike="noStrike" kern="1200" cap="none" spc="0" normalizeH="0" baseline="0" noProof="0" dirty="0">
                    <a:ln>
                      <a:noFill/>
                    </a:ln>
                    <a:solidFill>
                      <a:srgbClr val="000000"/>
                    </a:solidFill>
                    <a:effectLst/>
                    <a:uLnTx/>
                    <a:uFillTx/>
                    <a:latin typeface="Germania One"/>
                    <a:ea typeface="Germania One"/>
                    <a:cs typeface="Germania One"/>
                    <a:sym typeface="Germania One"/>
                  </a:rPr>
                  <a:t>Hades</a:t>
                </a:r>
                <a:endParaRPr kumimoji="0" lang="en" sz="2667" b="0" i="0" u="none" strike="noStrike" kern="1200" cap="none" spc="0" normalizeH="0" baseline="0" noProof="0" dirty="0">
                  <a:ln>
                    <a:noFill/>
                  </a:ln>
                  <a:solidFill>
                    <a:srgbClr val="000000"/>
                  </a:solidFill>
                  <a:effectLst/>
                  <a:uLnTx/>
                  <a:uFillTx/>
                  <a:latin typeface="Germania One"/>
                  <a:ea typeface="Germania One"/>
                  <a:cs typeface="Germania One"/>
                  <a:sym typeface="Germania One"/>
                </a:endParaRPr>
              </a:p>
            </p:txBody>
          </p:sp>
        </p:grpSp>
        <p:pic>
          <p:nvPicPr>
            <p:cNvPr id="72" name="Shape 115"/>
            <p:cNvPicPr preferRelativeResize="0"/>
            <p:nvPr/>
          </p:nvPicPr>
          <p:blipFill rotWithShape="1">
            <a:blip r:embed="rId8">
              <a:alphaModFix/>
            </a:blip>
            <a:srcRect l="26578" t="7135" r="21577" b="12416"/>
            <a:stretch/>
          </p:blipFill>
          <p:spPr>
            <a:xfrm>
              <a:off x="4370990" y="3223386"/>
              <a:ext cx="1090453" cy="1312091"/>
            </a:xfrm>
            <a:prstGeom prst="rect">
              <a:avLst/>
            </a:prstGeom>
            <a:noFill/>
            <a:ln>
              <a:noFill/>
            </a:ln>
          </p:spPr>
        </p:pic>
        <p:pic>
          <p:nvPicPr>
            <p:cNvPr id="73" name="Shape 122"/>
            <p:cNvPicPr preferRelativeResize="0"/>
            <p:nvPr/>
          </p:nvPicPr>
          <p:blipFill rotWithShape="1">
            <a:blip r:embed="rId9">
              <a:alphaModFix/>
            </a:blip>
            <a:srcRect l="13489"/>
            <a:stretch/>
          </p:blipFill>
          <p:spPr>
            <a:xfrm>
              <a:off x="1350304" y="4573055"/>
              <a:ext cx="1245299" cy="1352928"/>
            </a:xfrm>
            <a:prstGeom prst="rect">
              <a:avLst/>
            </a:prstGeom>
            <a:noFill/>
            <a:ln>
              <a:noFill/>
            </a:ln>
          </p:spPr>
        </p:pic>
        <p:pic>
          <p:nvPicPr>
            <p:cNvPr id="74" name="Shape 136"/>
            <p:cNvPicPr preferRelativeResize="0"/>
            <p:nvPr/>
          </p:nvPicPr>
          <p:blipFill rotWithShape="1">
            <a:blip r:embed="rId10">
              <a:alphaModFix/>
            </a:blip>
            <a:srcRect l="1643" t="4554" r="2634" b="4965"/>
            <a:stretch/>
          </p:blipFill>
          <p:spPr>
            <a:xfrm>
              <a:off x="37707" y="168171"/>
              <a:ext cx="1306005" cy="1352928"/>
            </a:xfrm>
            <a:prstGeom prst="rect">
              <a:avLst/>
            </a:prstGeom>
            <a:noFill/>
            <a:ln>
              <a:noFill/>
            </a:ln>
          </p:spPr>
        </p:pic>
        <p:pic>
          <p:nvPicPr>
            <p:cNvPr id="75" name="Shape 129"/>
            <p:cNvPicPr preferRelativeResize="0"/>
            <p:nvPr/>
          </p:nvPicPr>
          <p:blipFill rotWithShape="1">
            <a:blip r:embed="rId11">
              <a:alphaModFix/>
            </a:blip>
            <a:srcRect l="8770" r="3546"/>
            <a:stretch/>
          </p:blipFill>
          <p:spPr>
            <a:xfrm>
              <a:off x="1293435" y="168171"/>
              <a:ext cx="1031844" cy="1326635"/>
            </a:xfrm>
            <a:prstGeom prst="rect">
              <a:avLst/>
            </a:prstGeom>
            <a:noFill/>
            <a:ln>
              <a:noFill/>
            </a:ln>
          </p:spPr>
        </p:pic>
        <p:pic>
          <p:nvPicPr>
            <p:cNvPr id="76" name="Shape 143"/>
            <p:cNvPicPr preferRelativeResize="0"/>
            <p:nvPr/>
          </p:nvPicPr>
          <p:blipFill rotWithShape="1">
            <a:blip r:embed="rId12">
              <a:alphaModFix/>
            </a:blip>
            <a:srcRect l="16444" r="10652"/>
            <a:stretch/>
          </p:blipFill>
          <p:spPr>
            <a:xfrm>
              <a:off x="2325730" y="163065"/>
              <a:ext cx="879924" cy="1358035"/>
            </a:xfrm>
            <a:prstGeom prst="rect">
              <a:avLst/>
            </a:prstGeom>
            <a:noFill/>
            <a:ln>
              <a:noFill/>
            </a:ln>
          </p:spPr>
        </p:pic>
        <p:pic>
          <p:nvPicPr>
            <p:cNvPr id="77" name="Shape 150"/>
            <p:cNvPicPr preferRelativeResize="0"/>
            <p:nvPr/>
          </p:nvPicPr>
          <p:blipFill rotWithShape="1">
            <a:blip r:embed="rId13">
              <a:alphaModFix/>
            </a:blip>
            <a:srcRect l="10663" t="2873" r="4229" b="2705"/>
            <a:stretch/>
          </p:blipFill>
          <p:spPr>
            <a:xfrm>
              <a:off x="2026916" y="1765597"/>
              <a:ext cx="1180901" cy="1326635"/>
            </a:xfrm>
            <a:prstGeom prst="rect">
              <a:avLst/>
            </a:prstGeom>
            <a:noFill/>
            <a:ln>
              <a:noFill/>
            </a:ln>
          </p:spPr>
        </p:pic>
        <p:grpSp>
          <p:nvGrpSpPr>
            <p:cNvPr id="78" name="Group 77"/>
            <p:cNvGrpSpPr/>
            <p:nvPr/>
          </p:nvGrpSpPr>
          <p:grpSpPr>
            <a:xfrm>
              <a:off x="3205654" y="1888285"/>
              <a:ext cx="981745" cy="1203947"/>
              <a:chOff x="233767" y="1581600"/>
              <a:chExt cx="1764506" cy="2471738"/>
            </a:xfrm>
          </p:grpSpPr>
          <p:pic>
            <p:nvPicPr>
              <p:cNvPr id="92" name="Shape 157"/>
              <p:cNvPicPr preferRelativeResize="0"/>
              <p:nvPr/>
            </p:nvPicPr>
            <p:blipFill>
              <a:blip r:embed="rId14">
                <a:alphaModFix/>
              </a:blip>
              <a:stretch>
                <a:fillRect/>
              </a:stretch>
            </p:blipFill>
            <p:spPr>
              <a:xfrm>
                <a:off x="233767" y="1581600"/>
                <a:ext cx="1764506" cy="2471738"/>
              </a:xfrm>
              <a:prstGeom prst="rect">
                <a:avLst/>
              </a:prstGeom>
              <a:noFill/>
              <a:ln>
                <a:noFill/>
              </a:ln>
            </p:spPr>
          </p:pic>
          <p:sp>
            <p:nvSpPr>
              <p:cNvPr id="93" name="Shape 155"/>
              <p:cNvSpPr txBox="1">
                <a:spLocks/>
              </p:cNvSpPr>
              <p:nvPr/>
            </p:nvSpPr>
            <p:spPr>
              <a:xfrm>
                <a:off x="385785" y="3385262"/>
                <a:ext cx="1295665" cy="632250"/>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 sz="1400" b="0" i="0" u="none" strike="noStrike" kern="1200" cap="none" spc="0" normalizeH="0" baseline="0" noProof="0" dirty="0" err="1">
                    <a:ln>
                      <a:noFill/>
                    </a:ln>
                    <a:solidFill>
                      <a:srgbClr val="000000"/>
                    </a:solidFill>
                    <a:effectLst/>
                    <a:uLnTx/>
                    <a:uFillTx/>
                    <a:latin typeface="Germania One"/>
                    <a:ea typeface="Germania One"/>
                    <a:cs typeface="Germania One"/>
                    <a:sym typeface="Germania One"/>
                  </a:rPr>
                  <a:t>Leto</a:t>
                </a:r>
                <a:endParaRPr kumimoji="0" lang="en" sz="1400" b="0" i="0" u="none" strike="noStrike" kern="1200" cap="none" spc="0" normalizeH="0" baseline="0" noProof="0" dirty="0">
                  <a:ln>
                    <a:noFill/>
                  </a:ln>
                  <a:solidFill>
                    <a:srgbClr val="000000"/>
                  </a:solidFill>
                  <a:effectLst/>
                  <a:uLnTx/>
                  <a:uFillTx/>
                  <a:latin typeface="Germania One"/>
                  <a:ea typeface="Germania One"/>
                  <a:cs typeface="Germania One"/>
                  <a:sym typeface="Germania One"/>
                </a:endParaRPr>
              </a:p>
            </p:txBody>
          </p:sp>
        </p:grpSp>
        <p:pic>
          <p:nvPicPr>
            <p:cNvPr id="79" name="Shape 165"/>
            <p:cNvPicPr preferRelativeResize="0"/>
            <p:nvPr/>
          </p:nvPicPr>
          <p:blipFill>
            <a:blip r:embed="rId15">
              <a:alphaModFix/>
            </a:blip>
            <a:stretch>
              <a:fillRect/>
            </a:stretch>
          </p:blipFill>
          <p:spPr>
            <a:xfrm>
              <a:off x="4137624" y="1765597"/>
              <a:ext cx="1228512" cy="1326635"/>
            </a:xfrm>
            <a:prstGeom prst="rect">
              <a:avLst/>
            </a:prstGeom>
            <a:noFill/>
            <a:ln>
              <a:noFill/>
            </a:ln>
          </p:spPr>
        </p:pic>
        <p:pic>
          <p:nvPicPr>
            <p:cNvPr id="80" name="Shape 172"/>
            <p:cNvPicPr preferRelativeResize="0"/>
            <p:nvPr/>
          </p:nvPicPr>
          <p:blipFill rotWithShape="1">
            <a:blip r:embed="rId16">
              <a:alphaModFix/>
            </a:blip>
            <a:srcRect l="11305" r="9368"/>
            <a:stretch/>
          </p:blipFill>
          <p:spPr>
            <a:xfrm>
              <a:off x="219036" y="4538339"/>
              <a:ext cx="1131268" cy="1352928"/>
            </a:xfrm>
            <a:prstGeom prst="rect">
              <a:avLst/>
            </a:prstGeom>
            <a:noFill/>
            <a:ln>
              <a:noFill/>
            </a:ln>
          </p:spPr>
        </p:pic>
        <p:pic>
          <p:nvPicPr>
            <p:cNvPr id="81" name="Shape 179"/>
            <p:cNvPicPr preferRelativeResize="0"/>
            <p:nvPr/>
          </p:nvPicPr>
          <p:blipFill rotWithShape="1">
            <a:blip r:embed="rId17">
              <a:alphaModFix/>
            </a:blip>
            <a:srcRect l="9341" r="1375" b="9128"/>
            <a:stretch/>
          </p:blipFill>
          <p:spPr>
            <a:xfrm>
              <a:off x="2597607" y="4564872"/>
              <a:ext cx="1157529" cy="1326395"/>
            </a:xfrm>
            <a:prstGeom prst="rect">
              <a:avLst/>
            </a:prstGeom>
            <a:noFill/>
            <a:ln>
              <a:noFill/>
            </a:ln>
          </p:spPr>
        </p:pic>
        <p:pic>
          <p:nvPicPr>
            <p:cNvPr id="82" name="Shape 186"/>
            <p:cNvPicPr preferRelativeResize="0"/>
            <p:nvPr/>
          </p:nvPicPr>
          <p:blipFill rotWithShape="1">
            <a:blip r:embed="rId18">
              <a:alphaModFix/>
            </a:blip>
            <a:srcRect l="17239" r="6183" b="8486"/>
            <a:stretch/>
          </p:blipFill>
          <p:spPr>
            <a:xfrm>
              <a:off x="3791237" y="4546406"/>
              <a:ext cx="1018395" cy="1350636"/>
            </a:xfrm>
            <a:prstGeom prst="rect">
              <a:avLst/>
            </a:prstGeom>
            <a:noFill/>
            <a:ln>
              <a:noFill/>
            </a:ln>
          </p:spPr>
        </p:pic>
        <p:grpSp>
          <p:nvGrpSpPr>
            <p:cNvPr id="83" name="Group 82"/>
            <p:cNvGrpSpPr/>
            <p:nvPr/>
          </p:nvGrpSpPr>
          <p:grpSpPr>
            <a:xfrm>
              <a:off x="268464" y="3092232"/>
              <a:ext cx="1024971" cy="1382597"/>
              <a:chOff x="669977" y="2139885"/>
              <a:chExt cx="1639590" cy="2076660"/>
            </a:xfrm>
          </p:grpSpPr>
          <p:pic>
            <p:nvPicPr>
              <p:cNvPr id="90" name="Shape 193"/>
              <p:cNvPicPr preferRelativeResize="0"/>
              <p:nvPr/>
            </p:nvPicPr>
            <p:blipFill rotWithShape="1">
              <a:blip r:embed="rId19">
                <a:alphaModFix/>
              </a:blip>
              <a:srcRect l="17104" t="19399" r="5821" b="10485"/>
              <a:stretch/>
            </p:blipFill>
            <p:spPr>
              <a:xfrm>
                <a:off x="707010" y="2139885"/>
                <a:ext cx="1602557" cy="2076660"/>
              </a:xfrm>
              <a:prstGeom prst="rect">
                <a:avLst/>
              </a:prstGeom>
              <a:noFill/>
              <a:ln>
                <a:noFill/>
              </a:ln>
            </p:spPr>
          </p:pic>
          <p:sp>
            <p:nvSpPr>
              <p:cNvPr id="91" name="Shape 191"/>
              <p:cNvSpPr txBox="1">
                <a:spLocks/>
              </p:cNvSpPr>
              <p:nvPr/>
            </p:nvSpPr>
            <p:spPr>
              <a:xfrm>
                <a:off x="669977" y="3639585"/>
                <a:ext cx="1639590" cy="492904"/>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 sz="1100" b="1" i="0" u="none" strike="noStrike" kern="1200" cap="none" spc="0" normalizeH="0" baseline="0" noProof="0" dirty="0" err="1">
                    <a:ln>
                      <a:noFill/>
                    </a:ln>
                    <a:solidFill>
                      <a:srgbClr val="FFFFFF">
                        <a:lumMod val="50000"/>
                      </a:srgbClr>
                    </a:solidFill>
                    <a:effectLst/>
                    <a:uLnTx/>
                    <a:uFillTx/>
                    <a:latin typeface="Germania One"/>
                    <a:ea typeface="Germania One"/>
                    <a:cs typeface="Germania One"/>
                    <a:sym typeface="Germania One"/>
                  </a:rPr>
                  <a:t>Cyclope</a:t>
                </a:r>
                <a:endParaRPr kumimoji="0" lang="en" sz="1100" b="1" i="0" u="none" strike="noStrike" kern="1200" cap="none" spc="0" normalizeH="0" baseline="0" noProof="0" dirty="0">
                  <a:ln>
                    <a:noFill/>
                  </a:ln>
                  <a:solidFill>
                    <a:srgbClr val="FFFFFF">
                      <a:lumMod val="50000"/>
                    </a:srgbClr>
                  </a:solidFill>
                  <a:effectLst/>
                  <a:uLnTx/>
                  <a:uFillTx/>
                  <a:latin typeface="Germania One"/>
                  <a:ea typeface="Germania One"/>
                  <a:cs typeface="Germania One"/>
                  <a:sym typeface="Germania One"/>
                </a:endParaRPr>
              </a:p>
            </p:txBody>
          </p:sp>
        </p:grpSp>
        <p:grpSp>
          <p:nvGrpSpPr>
            <p:cNvPr id="84" name="Group 83"/>
            <p:cNvGrpSpPr/>
            <p:nvPr/>
          </p:nvGrpSpPr>
          <p:grpSpPr>
            <a:xfrm>
              <a:off x="1342131" y="3205775"/>
              <a:ext cx="1112988" cy="1213092"/>
              <a:chOff x="835744" y="1565344"/>
              <a:chExt cx="1896771" cy="2403341"/>
            </a:xfrm>
          </p:grpSpPr>
          <p:pic>
            <p:nvPicPr>
              <p:cNvPr id="88" name="Shape 200"/>
              <p:cNvPicPr preferRelativeResize="0"/>
              <p:nvPr/>
            </p:nvPicPr>
            <p:blipFill rotWithShape="1">
              <a:blip r:embed="rId20">
                <a:alphaModFix/>
              </a:blip>
              <a:srcRect l="21933" r="21426" b="18120"/>
              <a:stretch/>
            </p:blipFill>
            <p:spPr>
              <a:xfrm>
                <a:off x="857165" y="1565344"/>
                <a:ext cx="1609901" cy="2403341"/>
              </a:xfrm>
              <a:prstGeom prst="rect">
                <a:avLst/>
              </a:prstGeom>
              <a:noFill/>
              <a:ln>
                <a:noFill/>
              </a:ln>
            </p:spPr>
          </p:pic>
          <p:sp>
            <p:nvSpPr>
              <p:cNvPr id="89" name="Shape 198"/>
              <p:cNvSpPr txBox="1">
                <a:spLocks/>
              </p:cNvSpPr>
              <p:nvPr/>
            </p:nvSpPr>
            <p:spPr>
              <a:xfrm>
                <a:off x="835744" y="3601305"/>
                <a:ext cx="1896771" cy="367378"/>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 sz="1050" b="0" i="0" u="none" strike="noStrike" kern="1200" cap="none" spc="0" normalizeH="0" baseline="0" noProof="0" dirty="0">
                    <a:ln>
                      <a:noFill/>
                    </a:ln>
                    <a:solidFill>
                      <a:srgbClr val="C00000"/>
                    </a:solidFill>
                    <a:effectLst/>
                    <a:uLnTx/>
                    <a:uFillTx/>
                    <a:latin typeface="Garamond"/>
                    <a:ea typeface="Germania One"/>
                    <a:cs typeface="Germania One"/>
                    <a:sym typeface="Germania One"/>
                  </a:rPr>
                  <a:t>Persephone</a:t>
                </a:r>
              </a:p>
            </p:txBody>
          </p:sp>
        </p:grpSp>
        <p:pic>
          <p:nvPicPr>
            <p:cNvPr id="85" name="Shape 207"/>
            <p:cNvPicPr preferRelativeResize="0"/>
            <p:nvPr/>
          </p:nvPicPr>
          <p:blipFill>
            <a:blip r:embed="rId21">
              <a:alphaModFix/>
            </a:blip>
            <a:stretch>
              <a:fillRect/>
            </a:stretch>
          </p:blipFill>
          <p:spPr>
            <a:xfrm>
              <a:off x="4702452" y="4636359"/>
              <a:ext cx="1085077" cy="1262428"/>
            </a:xfrm>
            <a:prstGeom prst="rect">
              <a:avLst/>
            </a:prstGeom>
            <a:noFill/>
            <a:ln>
              <a:noFill/>
            </a:ln>
          </p:spPr>
        </p:pic>
        <p:pic>
          <p:nvPicPr>
            <p:cNvPr id="86" name="Shape 221"/>
            <p:cNvPicPr preferRelativeResize="0"/>
            <p:nvPr/>
          </p:nvPicPr>
          <p:blipFill rotWithShape="1">
            <a:blip r:embed="rId22">
              <a:alphaModFix/>
            </a:blip>
            <a:srcRect l="12087" t="1268" r="5848" b="8807"/>
            <a:stretch/>
          </p:blipFill>
          <p:spPr>
            <a:xfrm>
              <a:off x="2350783" y="3277579"/>
              <a:ext cx="930112" cy="1176004"/>
            </a:xfrm>
            <a:prstGeom prst="rect">
              <a:avLst/>
            </a:prstGeom>
            <a:noFill/>
            <a:ln>
              <a:noFill/>
            </a:ln>
          </p:spPr>
        </p:pic>
        <p:pic>
          <p:nvPicPr>
            <p:cNvPr id="87" name="Shape 214"/>
            <p:cNvPicPr preferRelativeResize="0"/>
            <p:nvPr/>
          </p:nvPicPr>
          <p:blipFill>
            <a:blip r:embed="rId23">
              <a:alphaModFix/>
            </a:blip>
            <a:stretch>
              <a:fillRect/>
            </a:stretch>
          </p:blipFill>
          <p:spPr>
            <a:xfrm>
              <a:off x="3421729" y="3277580"/>
              <a:ext cx="765671" cy="1203705"/>
            </a:xfrm>
            <a:prstGeom prst="rect">
              <a:avLst/>
            </a:prstGeom>
            <a:noFill/>
            <a:ln>
              <a:noFill/>
            </a:ln>
          </p:spPr>
        </p:pic>
      </p:grpSp>
      <p:sp>
        <p:nvSpPr>
          <p:cNvPr id="5" name="TextBox 4"/>
          <p:cNvSpPr txBox="1"/>
          <p:nvPr/>
        </p:nvSpPr>
        <p:spPr bwMode="auto">
          <a:xfrm>
            <a:off x="320461" y="731162"/>
            <a:ext cx="5829393" cy="2462213"/>
          </a:xfrm>
          <a:prstGeom prst="rect">
            <a:avLst/>
          </a:prstGeom>
          <a:noFill/>
          <a:ln w="19050" algn="ctr">
            <a:noFill/>
            <a:miter lim="800000"/>
            <a:headEnd/>
            <a:tailEnd/>
          </a:ln>
        </p:spPr>
        <p:txBody>
          <a:bodyPr wrap="square" lIns="0" tIns="0" rIns="0" bIns="0" rtlCol="0">
            <a:spAutoFit/>
          </a:bodyPr>
          <a:lstStyle/>
          <a:p>
            <a:pPr marL="342900" marR="0" lvl="0" indent="-342900" algn="l" defTabSz="457200" rtl="0" eaLnBrk="1" fontAlgn="auto" latinLnBrk="0" hangingPunct="1">
              <a:lnSpc>
                <a:spcPct val="100000"/>
              </a:lnSpc>
              <a:spcBef>
                <a:spcPts val="0"/>
              </a:spcBef>
              <a:spcAft>
                <a:spcPts val="0"/>
              </a:spcAft>
              <a:buClrTx/>
              <a:buSzTx/>
              <a:buFont typeface="Arial" charset="0"/>
              <a:buChar char="•"/>
              <a:tabLst/>
              <a:defRPr/>
            </a:pPr>
            <a:r>
              <a:rPr kumimoji="0" lang="en-US" sz="2000" b="0" i="0" u="none" strike="noStrike" kern="1200" cap="none" spc="0" normalizeH="0" baseline="0" noProof="0" dirty="0">
                <a:ln>
                  <a:noFill/>
                </a:ln>
                <a:solidFill>
                  <a:srgbClr val="052049"/>
                </a:solidFill>
                <a:effectLst/>
                <a:uLnTx/>
                <a:uFillTx/>
                <a:latin typeface="Arial"/>
                <a:ea typeface="+mn-ea"/>
                <a:cs typeface="+mn-cs"/>
              </a:rPr>
              <a:t>From Table 1.1, there was no average causal effect in this population:  (</a:t>
            </a:r>
            <a:r>
              <a:rPr kumimoji="0" lang="en-US" sz="2000" b="0" i="0" u="none" strike="noStrike" kern="1200" cap="none" spc="0" normalizeH="0" baseline="0" noProof="0" dirty="0" err="1">
                <a:ln>
                  <a:noFill/>
                </a:ln>
                <a:solidFill>
                  <a:srgbClr val="052049"/>
                </a:solidFill>
                <a:effectLst/>
                <a:uLnTx/>
                <a:uFillTx/>
                <a:latin typeface="Arial"/>
                <a:ea typeface="+mn-ea"/>
                <a:cs typeface="+mn-cs"/>
              </a:rPr>
              <a:t>Pr</a:t>
            </a:r>
            <a:r>
              <a:rPr kumimoji="0" lang="en-US" sz="2000" b="0" i="0" u="none" strike="noStrike" kern="1200" cap="none" spc="0" normalizeH="0" baseline="0" noProof="0" dirty="0">
                <a:ln>
                  <a:noFill/>
                </a:ln>
                <a:solidFill>
                  <a:srgbClr val="052049"/>
                </a:solidFill>
                <a:effectLst/>
                <a:uLnTx/>
                <a:uFillTx/>
                <a:latin typeface="Arial"/>
                <a:ea typeface="+mn-ea"/>
                <a:cs typeface="+mn-cs"/>
              </a:rPr>
              <a:t>(</a:t>
            </a:r>
            <a:r>
              <a:rPr kumimoji="0" lang="en-US" sz="2000" b="0" i="0" u="none" strike="noStrike" kern="1200" cap="none" spc="0" normalizeH="0" baseline="0" noProof="0" dirty="0" err="1">
                <a:ln>
                  <a:noFill/>
                </a:ln>
                <a:solidFill>
                  <a:srgbClr val="052049"/>
                </a:solidFill>
                <a:effectLst/>
                <a:uLnTx/>
                <a:uFillTx/>
                <a:latin typeface="Arial"/>
                <a:ea typeface="+mn-ea"/>
                <a:cs typeface="+mn-cs"/>
              </a:rPr>
              <a:t>Y</a:t>
            </a:r>
            <a:r>
              <a:rPr kumimoji="0" lang="en-US" sz="2000" b="0" i="0" u="none" strike="noStrike" kern="1200" cap="none" spc="0" normalizeH="0" baseline="30000" noProof="0" dirty="0" err="1">
                <a:ln>
                  <a:noFill/>
                </a:ln>
                <a:solidFill>
                  <a:srgbClr val="052049"/>
                </a:solidFill>
                <a:effectLst/>
                <a:uLnTx/>
                <a:uFillTx/>
                <a:latin typeface="Arial"/>
                <a:ea typeface="+mn-ea"/>
                <a:cs typeface="+mn-cs"/>
              </a:rPr>
              <a:t>a</a:t>
            </a:r>
            <a:r>
              <a:rPr kumimoji="0" lang="en-US" sz="2000" b="0" i="0" u="none" strike="noStrike" kern="1200" cap="none" spc="0" normalizeH="0" baseline="30000" noProof="0" dirty="0">
                <a:ln>
                  <a:noFill/>
                </a:ln>
                <a:solidFill>
                  <a:srgbClr val="052049"/>
                </a:solidFill>
                <a:effectLst/>
                <a:uLnTx/>
                <a:uFillTx/>
                <a:latin typeface="Arial"/>
                <a:ea typeface="+mn-ea"/>
                <a:cs typeface="+mn-cs"/>
              </a:rPr>
              <a:t>=1</a:t>
            </a:r>
            <a:r>
              <a:rPr kumimoji="0" lang="en-US" sz="2000" b="0" i="0" u="none" strike="noStrike" kern="1200" cap="none" spc="0" normalizeH="0" baseline="0" noProof="0" dirty="0">
                <a:ln>
                  <a:noFill/>
                </a:ln>
                <a:solidFill>
                  <a:srgbClr val="052049"/>
                </a:solidFill>
                <a:effectLst/>
                <a:uLnTx/>
                <a:uFillTx/>
                <a:latin typeface="Arial"/>
                <a:ea typeface="+mn-ea"/>
                <a:cs typeface="+mn-cs"/>
              </a:rPr>
              <a:t>=1) = .5 = </a:t>
            </a:r>
            <a:r>
              <a:rPr kumimoji="0" lang="en-US" sz="2000" b="0" i="0" u="none" strike="noStrike" kern="1200" cap="none" spc="0" normalizeH="0" baseline="0" noProof="0" dirty="0" err="1">
                <a:ln>
                  <a:noFill/>
                </a:ln>
                <a:solidFill>
                  <a:srgbClr val="052049"/>
                </a:solidFill>
                <a:effectLst/>
                <a:uLnTx/>
                <a:uFillTx/>
                <a:latin typeface="Arial"/>
                <a:ea typeface="+mn-ea"/>
                <a:cs typeface="+mn-cs"/>
              </a:rPr>
              <a:t>Pr</a:t>
            </a:r>
            <a:r>
              <a:rPr kumimoji="0" lang="en-US" sz="2000" b="0" i="0" u="none" strike="noStrike" kern="1200" cap="none" spc="0" normalizeH="0" baseline="0" noProof="0" dirty="0">
                <a:ln>
                  <a:noFill/>
                </a:ln>
                <a:solidFill>
                  <a:srgbClr val="052049"/>
                </a:solidFill>
                <a:effectLst/>
                <a:uLnTx/>
                <a:uFillTx/>
                <a:latin typeface="Arial"/>
                <a:ea typeface="+mn-ea"/>
                <a:cs typeface="+mn-cs"/>
              </a:rPr>
              <a:t>(</a:t>
            </a:r>
            <a:r>
              <a:rPr kumimoji="0" lang="en-US" sz="2000" b="0" i="0" u="none" strike="noStrike" kern="1200" cap="none" spc="0" normalizeH="0" baseline="0" noProof="0" dirty="0" err="1">
                <a:ln>
                  <a:noFill/>
                </a:ln>
                <a:solidFill>
                  <a:srgbClr val="052049"/>
                </a:solidFill>
                <a:effectLst/>
                <a:uLnTx/>
                <a:uFillTx/>
                <a:latin typeface="Arial"/>
                <a:ea typeface="+mn-ea"/>
                <a:cs typeface="+mn-cs"/>
              </a:rPr>
              <a:t>Y</a:t>
            </a:r>
            <a:r>
              <a:rPr kumimoji="0" lang="en-US" sz="2000" b="0" i="0" u="none" strike="noStrike" kern="1200" cap="none" spc="0" normalizeH="0" baseline="30000" noProof="0" dirty="0" err="1">
                <a:ln>
                  <a:noFill/>
                </a:ln>
                <a:solidFill>
                  <a:srgbClr val="052049"/>
                </a:solidFill>
                <a:effectLst/>
                <a:uLnTx/>
                <a:uFillTx/>
                <a:latin typeface="Arial"/>
                <a:ea typeface="+mn-ea"/>
                <a:cs typeface="+mn-cs"/>
              </a:rPr>
              <a:t>a</a:t>
            </a:r>
            <a:r>
              <a:rPr kumimoji="0" lang="en-US" sz="2000" b="0" i="0" u="none" strike="noStrike" kern="1200" cap="none" spc="0" normalizeH="0" baseline="30000" noProof="0" dirty="0">
                <a:ln>
                  <a:noFill/>
                </a:ln>
                <a:solidFill>
                  <a:srgbClr val="052049"/>
                </a:solidFill>
                <a:effectLst/>
                <a:uLnTx/>
                <a:uFillTx/>
                <a:latin typeface="Arial"/>
                <a:ea typeface="+mn-ea"/>
                <a:cs typeface="+mn-cs"/>
              </a:rPr>
              <a:t>=0</a:t>
            </a:r>
            <a:r>
              <a:rPr kumimoji="0" lang="en-US" sz="2000" b="0" i="0" u="none" strike="noStrike" kern="1200" cap="none" spc="0" normalizeH="0" baseline="0" noProof="0" dirty="0">
                <a:ln>
                  <a:noFill/>
                </a:ln>
                <a:solidFill>
                  <a:srgbClr val="052049"/>
                </a:solidFill>
                <a:effectLst/>
                <a:uLnTx/>
                <a:uFillTx/>
                <a:latin typeface="Arial"/>
                <a:ea typeface="+mn-ea"/>
                <a:cs typeface="+mn-cs"/>
              </a:rPr>
              <a:t>=1)</a:t>
            </a:r>
          </a:p>
          <a:p>
            <a:pPr marL="342900" marR="0" lvl="0" indent="-342900" algn="l" defTabSz="457200" rtl="0" eaLnBrk="1" fontAlgn="auto" latinLnBrk="0" hangingPunct="1">
              <a:lnSpc>
                <a:spcPct val="100000"/>
              </a:lnSpc>
              <a:spcBef>
                <a:spcPts val="0"/>
              </a:spcBef>
              <a:spcAft>
                <a:spcPts val="0"/>
              </a:spcAft>
              <a:buClrTx/>
              <a:buSzTx/>
              <a:buFont typeface="Arial" charset="0"/>
              <a:buChar char="•"/>
              <a:tabLst/>
              <a:defRPr/>
            </a:pPr>
            <a:r>
              <a:rPr kumimoji="0" lang="en-US" sz="2000" b="0" i="0" u="none" strike="noStrike" kern="1200" cap="none" spc="0" normalizeH="0" baseline="0" noProof="0" dirty="0">
                <a:ln>
                  <a:noFill/>
                </a:ln>
                <a:solidFill>
                  <a:srgbClr val="052049"/>
                </a:solidFill>
                <a:effectLst/>
                <a:uLnTx/>
                <a:uFillTx/>
                <a:latin typeface="Arial"/>
                <a:ea typeface="+mn-ea"/>
                <a:cs typeface="+mn-cs"/>
              </a:rPr>
              <a:t>However, in Table 1.1, we can observe an individual causal effect in 12 members.</a:t>
            </a:r>
          </a:p>
          <a:p>
            <a:pPr marL="342900" marR="0" lvl="0" indent="-342900" algn="l" defTabSz="457200" rtl="0" eaLnBrk="1" fontAlgn="auto" latinLnBrk="0" hangingPunct="1">
              <a:lnSpc>
                <a:spcPct val="100000"/>
              </a:lnSpc>
              <a:spcBef>
                <a:spcPts val="0"/>
              </a:spcBef>
              <a:spcAft>
                <a:spcPts val="0"/>
              </a:spcAft>
              <a:buClrTx/>
              <a:buSzTx/>
              <a:buFont typeface="Arial" charset="0"/>
              <a:buChar char="•"/>
              <a:tabLst/>
              <a:defRPr/>
            </a:pPr>
            <a:r>
              <a:rPr kumimoji="0" lang="en-US" sz="2000" b="0" i="0" u="none" strike="noStrike" kern="1200" cap="none" spc="0" normalizeH="0" baseline="0" noProof="0" dirty="0">
                <a:ln>
                  <a:noFill/>
                </a:ln>
                <a:solidFill>
                  <a:srgbClr val="052049"/>
                </a:solidFill>
                <a:effectLst/>
                <a:uLnTx/>
                <a:uFillTx/>
                <a:latin typeface="Arial"/>
                <a:ea typeface="+mn-ea"/>
                <a:cs typeface="+mn-cs"/>
              </a:rPr>
              <a:t>For 6 members, the action caused </a:t>
            </a:r>
            <a:r>
              <a:rPr kumimoji="0" lang="en-US" sz="2000" b="0" i="0" u="none" strike="noStrike" kern="1200" cap="none" spc="0" normalizeH="0" baseline="0" noProof="0" dirty="0">
                <a:ln>
                  <a:noFill/>
                </a:ln>
                <a:solidFill>
                  <a:srgbClr val="F58024"/>
                </a:solidFill>
                <a:effectLst/>
                <a:uLnTx/>
                <a:uFillTx/>
                <a:latin typeface="Arial"/>
                <a:ea typeface="+mn-ea"/>
                <a:cs typeface="+mn-cs"/>
              </a:rPr>
              <a:t>harm</a:t>
            </a:r>
            <a:r>
              <a:rPr kumimoji="0" lang="en-US" sz="2000" b="0" i="0" u="none" strike="noStrike" kern="1200" cap="none" spc="0" normalizeH="0" baseline="0" noProof="0" dirty="0">
                <a:ln>
                  <a:noFill/>
                </a:ln>
                <a:solidFill>
                  <a:srgbClr val="052049"/>
                </a:solidFill>
                <a:effectLst/>
                <a:uLnTx/>
                <a:uFillTx/>
                <a:latin typeface="Arial"/>
                <a:ea typeface="+mn-ea"/>
                <a:cs typeface="+mn-cs"/>
              </a:rPr>
              <a:t>; in 6 members it was </a:t>
            </a:r>
            <a:r>
              <a:rPr kumimoji="0" lang="en-US" sz="2000" b="0" i="0" u="none" strike="noStrike" kern="1200" cap="none" spc="0" normalizeH="0" baseline="0" noProof="0" dirty="0">
                <a:ln>
                  <a:noFill/>
                </a:ln>
                <a:solidFill>
                  <a:srgbClr val="0093D0"/>
                </a:solidFill>
                <a:effectLst/>
                <a:uLnTx/>
                <a:uFillTx/>
                <a:latin typeface="Arial"/>
                <a:ea typeface="+mn-ea"/>
                <a:cs typeface="+mn-cs"/>
              </a:rPr>
              <a:t>beneficial</a:t>
            </a:r>
          </a:p>
          <a:p>
            <a:pPr marL="342900" marR="0" lvl="0" indent="-342900" algn="l" defTabSz="457200" rtl="0" eaLnBrk="1" fontAlgn="auto" latinLnBrk="0" hangingPunct="1">
              <a:lnSpc>
                <a:spcPct val="100000"/>
              </a:lnSpc>
              <a:spcBef>
                <a:spcPts val="0"/>
              </a:spcBef>
              <a:spcAft>
                <a:spcPts val="0"/>
              </a:spcAft>
              <a:buClrTx/>
              <a:buSzTx/>
              <a:buFont typeface="Arial" charset="0"/>
              <a:buChar char="•"/>
              <a:tabLst/>
              <a:defRPr/>
            </a:pPr>
            <a:r>
              <a:rPr kumimoji="0" lang="en-US" sz="2000" b="0" i="0" u="none" strike="noStrike" kern="1200" cap="none" spc="0" normalizeH="0" baseline="0" noProof="0" dirty="0">
                <a:ln>
                  <a:noFill/>
                </a:ln>
                <a:solidFill>
                  <a:srgbClr val="052049"/>
                </a:solidFill>
                <a:effectLst/>
                <a:uLnTx/>
                <a:uFillTx/>
                <a:latin typeface="Arial"/>
                <a:ea typeface="+mn-ea"/>
                <a:cs typeface="+mn-cs"/>
              </a:rPr>
              <a:t>For the other 8 members, the outcome was the same regardless of the action taken.</a:t>
            </a:r>
          </a:p>
        </p:txBody>
      </p:sp>
      <p:sp>
        <p:nvSpPr>
          <p:cNvPr id="7" name="Oval 6"/>
          <p:cNvSpPr/>
          <p:nvPr/>
        </p:nvSpPr>
        <p:spPr bwMode="auto">
          <a:xfrm>
            <a:off x="7703360" y="1235675"/>
            <a:ext cx="1366498" cy="259492"/>
          </a:xfrm>
          <a:prstGeom prst="ellipse">
            <a:avLst/>
          </a:prstGeom>
          <a:noFill/>
          <a:ln w="19050" algn="ctr">
            <a:solidFill>
              <a:schemeClr val="accent4"/>
            </a:solidFill>
            <a:miter lim="800000"/>
            <a:headEnd/>
            <a:tailEnd/>
          </a:ln>
        </p:spPr>
        <p:txBody>
          <a:bodyPr wrap="none"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1600" b="1" i="0" u="none" strike="noStrike" kern="1200" cap="none" spc="0" normalizeH="0" baseline="0" noProof="0" dirty="0" err="1">
              <a:ln>
                <a:noFill/>
              </a:ln>
              <a:solidFill>
                <a:srgbClr val="FFFFFF"/>
              </a:solidFill>
              <a:effectLst/>
              <a:uLnTx/>
              <a:uFillTx/>
              <a:latin typeface="Garamond"/>
              <a:ea typeface="+mn-ea"/>
              <a:cs typeface="+mn-cs"/>
            </a:endParaRPr>
          </a:p>
        </p:txBody>
      </p:sp>
      <p:sp>
        <p:nvSpPr>
          <p:cNvPr id="38" name="Oval 37"/>
          <p:cNvSpPr/>
          <p:nvPr/>
        </p:nvSpPr>
        <p:spPr bwMode="auto">
          <a:xfrm>
            <a:off x="7744548" y="1462217"/>
            <a:ext cx="1366498" cy="259492"/>
          </a:xfrm>
          <a:prstGeom prst="ellipse">
            <a:avLst/>
          </a:prstGeom>
          <a:noFill/>
          <a:ln w="19050" algn="ctr">
            <a:solidFill>
              <a:schemeClr val="accent1"/>
            </a:solidFill>
            <a:miter lim="800000"/>
            <a:headEnd/>
            <a:tailEnd/>
          </a:ln>
        </p:spPr>
        <p:txBody>
          <a:bodyPr wrap="none"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1600" b="1" i="0" u="none" strike="noStrike" kern="1200" cap="none" spc="0" normalizeH="0" baseline="0" noProof="0" dirty="0" err="1">
              <a:ln>
                <a:noFill/>
              </a:ln>
              <a:solidFill>
                <a:srgbClr val="FFFFFF"/>
              </a:solidFill>
              <a:effectLst/>
              <a:uLnTx/>
              <a:uFillTx/>
              <a:latin typeface="Garamond"/>
              <a:ea typeface="+mn-ea"/>
              <a:cs typeface="+mn-cs"/>
            </a:endParaRPr>
          </a:p>
        </p:txBody>
      </p:sp>
      <p:sp>
        <p:nvSpPr>
          <p:cNvPr id="39" name="Oval 38"/>
          <p:cNvSpPr/>
          <p:nvPr/>
        </p:nvSpPr>
        <p:spPr bwMode="auto">
          <a:xfrm>
            <a:off x="7686881" y="2417806"/>
            <a:ext cx="1366498" cy="259492"/>
          </a:xfrm>
          <a:prstGeom prst="ellipse">
            <a:avLst/>
          </a:prstGeom>
          <a:noFill/>
          <a:ln w="19050" algn="ctr">
            <a:solidFill>
              <a:schemeClr val="accent1"/>
            </a:solidFill>
            <a:miter lim="800000"/>
            <a:headEnd/>
            <a:tailEnd/>
          </a:ln>
        </p:spPr>
        <p:txBody>
          <a:bodyPr wrap="none"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1600" b="1" i="0" u="none" strike="noStrike" kern="1200" cap="none" spc="0" normalizeH="0" baseline="0" noProof="0" dirty="0" err="1">
              <a:ln>
                <a:noFill/>
              </a:ln>
              <a:solidFill>
                <a:srgbClr val="FFFFFF"/>
              </a:solidFill>
              <a:effectLst/>
              <a:uLnTx/>
              <a:uFillTx/>
              <a:latin typeface="Garamond"/>
              <a:ea typeface="+mn-ea"/>
              <a:cs typeface="+mn-cs"/>
            </a:endParaRPr>
          </a:p>
        </p:txBody>
      </p:sp>
      <p:sp>
        <p:nvSpPr>
          <p:cNvPr id="40" name="Oval 39"/>
          <p:cNvSpPr/>
          <p:nvPr/>
        </p:nvSpPr>
        <p:spPr bwMode="auto">
          <a:xfrm>
            <a:off x="7711594" y="2899720"/>
            <a:ext cx="1366498" cy="259492"/>
          </a:xfrm>
          <a:prstGeom prst="ellipse">
            <a:avLst/>
          </a:prstGeom>
          <a:noFill/>
          <a:ln w="19050" algn="ctr">
            <a:solidFill>
              <a:schemeClr val="accent4"/>
            </a:solidFill>
            <a:miter lim="800000"/>
            <a:headEnd/>
            <a:tailEnd/>
          </a:ln>
        </p:spPr>
        <p:txBody>
          <a:bodyPr wrap="none"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1600" b="1" i="0" u="none" strike="noStrike" kern="1200" cap="none" spc="0" normalizeH="0" baseline="0" noProof="0" dirty="0" err="1">
              <a:ln>
                <a:noFill/>
              </a:ln>
              <a:solidFill>
                <a:srgbClr val="FFFFFF"/>
              </a:solidFill>
              <a:effectLst/>
              <a:uLnTx/>
              <a:uFillTx/>
              <a:latin typeface="Garamond"/>
              <a:ea typeface="+mn-ea"/>
              <a:cs typeface="+mn-cs"/>
            </a:endParaRPr>
          </a:p>
        </p:txBody>
      </p:sp>
      <p:sp>
        <p:nvSpPr>
          <p:cNvPr id="41" name="Oval 40"/>
          <p:cNvSpPr/>
          <p:nvPr/>
        </p:nvSpPr>
        <p:spPr bwMode="auto">
          <a:xfrm>
            <a:off x="7728068" y="3398109"/>
            <a:ext cx="1366498" cy="259492"/>
          </a:xfrm>
          <a:prstGeom prst="ellipse">
            <a:avLst/>
          </a:prstGeom>
          <a:noFill/>
          <a:ln w="19050" algn="ctr">
            <a:solidFill>
              <a:schemeClr val="accent1"/>
            </a:solidFill>
            <a:miter lim="800000"/>
            <a:headEnd/>
            <a:tailEnd/>
          </a:ln>
        </p:spPr>
        <p:txBody>
          <a:bodyPr wrap="none"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1600" b="1" i="0" u="none" strike="noStrike" kern="1200" cap="none" spc="0" normalizeH="0" baseline="0" noProof="0" dirty="0" err="1">
              <a:ln>
                <a:noFill/>
              </a:ln>
              <a:solidFill>
                <a:srgbClr val="FFFFFF"/>
              </a:solidFill>
              <a:effectLst/>
              <a:uLnTx/>
              <a:uFillTx/>
              <a:latin typeface="Garamond"/>
              <a:ea typeface="+mn-ea"/>
              <a:cs typeface="+mn-cs"/>
            </a:endParaRPr>
          </a:p>
        </p:txBody>
      </p:sp>
      <p:sp>
        <p:nvSpPr>
          <p:cNvPr id="42" name="Oval 41"/>
          <p:cNvSpPr/>
          <p:nvPr/>
        </p:nvSpPr>
        <p:spPr bwMode="auto">
          <a:xfrm>
            <a:off x="7777495" y="3632889"/>
            <a:ext cx="1366498" cy="259492"/>
          </a:xfrm>
          <a:prstGeom prst="ellipse">
            <a:avLst/>
          </a:prstGeom>
          <a:noFill/>
          <a:ln w="19050" algn="ctr">
            <a:solidFill>
              <a:schemeClr val="accent4"/>
            </a:solidFill>
            <a:miter lim="800000"/>
            <a:headEnd/>
            <a:tailEnd/>
          </a:ln>
        </p:spPr>
        <p:txBody>
          <a:bodyPr wrap="none"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1600" b="1" i="0" u="none" strike="noStrike" kern="1200" cap="none" spc="0" normalizeH="0" baseline="0" noProof="0" dirty="0" err="1">
              <a:ln>
                <a:noFill/>
              </a:ln>
              <a:solidFill>
                <a:srgbClr val="FFFFFF"/>
              </a:solidFill>
              <a:effectLst/>
              <a:uLnTx/>
              <a:uFillTx/>
              <a:latin typeface="Garamond"/>
              <a:ea typeface="+mn-ea"/>
              <a:cs typeface="+mn-cs"/>
            </a:endParaRPr>
          </a:p>
        </p:txBody>
      </p:sp>
      <p:sp>
        <p:nvSpPr>
          <p:cNvPr id="43" name="Oval 42"/>
          <p:cNvSpPr/>
          <p:nvPr/>
        </p:nvSpPr>
        <p:spPr bwMode="auto">
          <a:xfrm>
            <a:off x="7752781" y="4349581"/>
            <a:ext cx="1366498" cy="259492"/>
          </a:xfrm>
          <a:prstGeom prst="ellipse">
            <a:avLst/>
          </a:prstGeom>
          <a:noFill/>
          <a:ln w="19050" algn="ctr">
            <a:solidFill>
              <a:schemeClr val="accent4"/>
            </a:solidFill>
            <a:miter lim="800000"/>
            <a:headEnd/>
            <a:tailEnd/>
          </a:ln>
        </p:spPr>
        <p:txBody>
          <a:bodyPr wrap="none"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1600" b="1" i="0" u="none" strike="noStrike" kern="1200" cap="none" spc="0" normalizeH="0" baseline="0" noProof="0" dirty="0" err="1">
              <a:ln>
                <a:noFill/>
              </a:ln>
              <a:solidFill>
                <a:srgbClr val="FFFFFF"/>
              </a:solidFill>
              <a:effectLst/>
              <a:uLnTx/>
              <a:uFillTx/>
              <a:latin typeface="Garamond"/>
              <a:ea typeface="+mn-ea"/>
              <a:cs typeface="+mn-cs"/>
            </a:endParaRPr>
          </a:p>
        </p:txBody>
      </p:sp>
      <p:sp>
        <p:nvSpPr>
          <p:cNvPr id="44" name="Oval 43"/>
          <p:cNvSpPr/>
          <p:nvPr/>
        </p:nvSpPr>
        <p:spPr bwMode="auto">
          <a:xfrm>
            <a:off x="7695114" y="4600836"/>
            <a:ext cx="1366498" cy="259492"/>
          </a:xfrm>
          <a:prstGeom prst="ellipse">
            <a:avLst/>
          </a:prstGeom>
          <a:noFill/>
          <a:ln w="19050" algn="ctr">
            <a:solidFill>
              <a:schemeClr val="accent4"/>
            </a:solidFill>
            <a:miter lim="800000"/>
            <a:headEnd/>
            <a:tailEnd/>
          </a:ln>
        </p:spPr>
        <p:txBody>
          <a:bodyPr wrap="none"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1600" b="1" i="0" u="none" strike="noStrike" kern="1200" cap="none" spc="0" normalizeH="0" baseline="0" noProof="0" dirty="0" err="1">
              <a:ln>
                <a:noFill/>
              </a:ln>
              <a:solidFill>
                <a:srgbClr val="FFFFFF"/>
              </a:solidFill>
              <a:effectLst/>
              <a:uLnTx/>
              <a:uFillTx/>
              <a:latin typeface="Garamond"/>
              <a:ea typeface="+mn-ea"/>
              <a:cs typeface="+mn-cs"/>
            </a:endParaRPr>
          </a:p>
        </p:txBody>
      </p:sp>
      <p:sp>
        <p:nvSpPr>
          <p:cNvPr id="45" name="Oval 44"/>
          <p:cNvSpPr/>
          <p:nvPr/>
        </p:nvSpPr>
        <p:spPr bwMode="auto">
          <a:xfrm>
            <a:off x="7736301" y="4827378"/>
            <a:ext cx="1366498" cy="259492"/>
          </a:xfrm>
          <a:prstGeom prst="ellipse">
            <a:avLst/>
          </a:prstGeom>
          <a:noFill/>
          <a:ln w="19050" algn="ctr">
            <a:solidFill>
              <a:schemeClr val="accent1"/>
            </a:solidFill>
            <a:miter lim="800000"/>
            <a:headEnd/>
            <a:tailEnd/>
          </a:ln>
        </p:spPr>
        <p:txBody>
          <a:bodyPr wrap="none"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1600" b="1" i="0" u="none" strike="noStrike" kern="1200" cap="none" spc="0" normalizeH="0" baseline="0" noProof="0" dirty="0" err="1">
              <a:ln>
                <a:noFill/>
              </a:ln>
              <a:solidFill>
                <a:srgbClr val="FFFFFF"/>
              </a:solidFill>
              <a:effectLst/>
              <a:uLnTx/>
              <a:uFillTx/>
              <a:latin typeface="Garamond"/>
              <a:ea typeface="+mn-ea"/>
              <a:cs typeface="+mn-cs"/>
            </a:endParaRPr>
          </a:p>
        </p:txBody>
      </p:sp>
      <p:sp>
        <p:nvSpPr>
          <p:cNvPr id="46" name="Oval 45"/>
          <p:cNvSpPr/>
          <p:nvPr/>
        </p:nvSpPr>
        <p:spPr bwMode="auto">
          <a:xfrm>
            <a:off x="7715707" y="5301056"/>
            <a:ext cx="1366498" cy="259492"/>
          </a:xfrm>
          <a:prstGeom prst="ellipse">
            <a:avLst/>
          </a:prstGeom>
          <a:noFill/>
          <a:ln w="19050" algn="ctr">
            <a:solidFill>
              <a:schemeClr val="accent1"/>
            </a:solidFill>
            <a:miter lim="800000"/>
            <a:headEnd/>
            <a:tailEnd/>
          </a:ln>
        </p:spPr>
        <p:txBody>
          <a:bodyPr wrap="none"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1600" b="1" i="0" u="none" strike="noStrike" kern="1200" cap="none" spc="0" normalizeH="0" baseline="0" noProof="0" dirty="0" err="1">
              <a:ln>
                <a:noFill/>
              </a:ln>
              <a:solidFill>
                <a:srgbClr val="FFFFFF"/>
              </a:solidFill>
              <a:effectLst/>
              <a:uLnTx/>
              <a:uFillTx/>
              <a:latin typeface="Garamond"/>
              <a:ea typeface="+mn-ea"/>
              <a:cs typeface="+mn-cs"/>
            </a:endParaRPr>
          </a:p>
        </p:txBody>
      </p:sp>
      <p:sp>
        <p:nvSpPr>
          <p:cNvPr id="47" name="Oval 46"/>
          <p:cNvSpPr/>
          <p:nvPr/>
        </p:nvSpPr>
        <p:spPr bwMode="auto">
          <a:xfrm>
            <a:off x="7740419" y="5560547"/>
            <a:ext cx="1366498" cy="259492"/>
          </a:xfrm>
          <a:prstGeom prst="ellipse">
            <a:avLst/>
          </a:prstGeom>
          <a:noFill/>
          <a:ln w="19050" algn="ctr">
            <a:solidFill>
              <a:schemeClr val="accent1"/>
            </a:solidFill>
            <a:miter lim="800000"/>
            <a:headEnd/>
            <a:tailEnd/>
          </a:ln>
        </p:spPr>
        <p:txBody>
          <a:bodyPr wrap="none"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1600" b="1" i="0" u="none" strike="noStrike" kern="1200" cap="none" spc="0" normalizeH="0" baseline="0" noProof="0" dirty="0" err="1">
              <a:ln>
                <a:noFill/>
              </a:ln>
              <a:solidFill>
                <a:srgbClr val="FFFFFF"/>
              </a:solidFill>
              <a:effectLst/>
              <a:uLnTx/>
              <a:uFillTx/>
              <a:latin typeface="Garamond"/>
              <a:ea typeface="+mn-ea"/>
              <a:cs typeface="+mn-cs"/>
            </a:endParaRPr>
          </a:p>
        </p:txBody>
      </p:sp>
      <p:sp>
        <p:nvSpPr>
          <p:cNvPr id="48" name="Oval 47"/>
          <p:cNvSpPr/>
          <p:nvPr/>
        </p:nvSpPr>
        <p:spPr bwMode="auto">
          <a:xfrm>
            <a:off x="7769249" y="5811802"/>
            <a:ext cx="1366498" cy="259492"/>
          </a:xfrm>
          <a:prstGeom prst="ellipse">
            <a:avLst/>
          </a:prstGeom>
          <a:noFill/>
          <a:ln w="19050" algn="ctr">
            <a:solidFill>
              <a:schemeClr val="accent1"/>
            </a:solidFill>
            <a:miter lim="800000"/>
            <a:headEnd/>
            <a:tailEnd/>
          </a:ln>
        </p:spPr>
        <p:txBody>
          <a:bodyPr wrap="none"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1600" b="1" i="0" u="none" strike="noStrike" kern="1200" cap="none" spc="0" normalizeH="0" baseline="0" noProof="0" dirty="0" err="1">
              <a:ln>
                <a:noFill/>
              </a:ln>
              <a:solidFill>
                <a:srgbClr val="FFFFFF"/>
              </a:solidFill>
              <a:effectLst/>
              <a:uLnTx/>
              <a:uFillTx/>
              <a:latin typeface="Garamond"/>
              <a:ea typeface="+mn-ea"/>
              <a:cs typeface="+mn-cs"/>
            </a:endParaRPr>
          </a:p>
        </p:txBody>
      </p:sp>
      <p:sp>
        <p:nvSpPr>
          <p:cNvPr id="3" name="TextBox 2"/>
          <p:cNvSpPr txBox="1"/>
          <p:nvPr/>
        </p:nvSpPr>
        <p:spPr bwMode="auto">
          <a:xfrm>
            <a:off x="7391892" y="640079"/>
            <a:ext cx="1669517" cy="307777"/>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52049"/>
                </a:solidFill>
                <a:effectLst/>
                <a:uLnTx/>
                <a:uFillTx/>
                <a:latin typeface="Arial"/>
                <a:ea typeface="+mn-ea"/>
                <a:cs typeface="+mn-cs"/>
              </a:rPr>
              <a:t>Counterfactuals</a:t>
            </a:r>
          </a:p>
        </p:txBody>
      </p:sp>
    </p:spTree>
    <p:extLst>
      <p:ext uri="{BB962C8B-B14F-4D97-AF65-F5344CB8AC3E}">
        <p14:creationId xmlns:p14="http://schemas.microsoft.com/office/powerpoint/2010/main" val="1361789936"/>
      </p:ext>
    </p:extLst>
  </p:cSld>
  <p:clrMapOvr>
    <a:masterClrMapping/>
  </p:clrMapOvr>
  <p:transition advTm="84194">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585" y="134604"/>
            <a:ext cx="7323917" cy="425512"/>
          </a:xfrm>
        </p:spPr>
        <p:txBody>
          <a:bodyPr>
            <a:normAutofit fontScale="90000"/>
          </a:bodyPr>
          <a:lstStyle/>
          <a:p>
            <a:r>
              <a:rPr lang="en-US" dirty="0"/>
              <a:t>Observed Actions and </a:t>
            </a:r>
            <a:r>
              <a:rPr lang="en-US" dirty="0" err="1"/>
              <a:t>Txs</a:t>
            </a:r>
            <a:r>
              <a:rPr lang="en-US" dirty="0"/>
              <a:t> vs Counterfactuals</a:t>
            </a: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018054" y="640079"/>
            <a:ext cx="2928238" cy="5615198"/>
          </a:xfrm>
        </p:spPr>
      </p:pic>
      <p:sp>
        <p:nvSpPr>
          <p:cNvPr id="4" name="Slide Number Placeholder 3"/>
          <p:cNvSpPr>
            <a:spLocks noGrp="1"/>
          </p:cNvSpPr>
          <p:nvPr>
            <p:ph type="sldNum" sz="quarter" idx="10"/>
          </p:nvPr>
        </p:nvSpPr>
        <p:spPr>
          <a:xfrm>
            <a:off x="369889" y="6442485"/>
            <a:ext cx="489832" cy="215492"/>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AA74B69-70FD-A649-B131-F3438782CAA4}" type="slidenum">
              <a:rPr kumimoji="0" lang="en-US" alt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25</a:t>
            </a:fld>
            <a:endParaRPr kumimoji="0" lang="en-US" alt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
        <p:nvSpPr>
          <p:cNvPr id="35" name="Footer Placeholder 1"/>
          <p:cNvSpPr txBox="1">
            <a:spLocks/>
          </p:cNvSpPr>
          <p:nvPr/>
        </p:nvSpPr>
        <p:spPr>
          <a:xfrm>
            <a:off x="548153" y="6470130"/>
            <a:ext cx="4310907" cy="137980"/>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Garamond" charset="0"/>
                <a:ea typeface="+mn-ea"/>
                <a:cs typeface="+mn-cs"/>
              </a:defRPr>
            </a:lvl1pPr>
            <a:lvl2pPr marL="457200" algn="l" rtl="0" eaLnBrk="0" fontAlgn="base" hangingPunct="0">
              <a:spcBef>
                <a:spcPct val="0"/>
              </a:spcBef>
              <a:spcAft>
                <a:spcPct val="0"/>
              </a:spcAft>
              <a:defRPr kern="1200">
                <a:solidFill>
                  <a:schemeClr val="tx1"/>
                </a:solidFill>
                <a:latin typeface="Garamond" charset="0"/>
                <a:ea typeface="+mn-ea"/>
                <a:cs typeface="+mn-cs"/>
              </a:defRPr>
            </a:lvl2pPr>
            <a:lvl3pPr marL="914400" algn="l" rtl="0" eaLnBrk="0" fontAlgn="base" hangingPunct="0">
              <a:spcBef>
                <a:spcPct val="0"/>
              </a:spcBef>
              <a:spcAft>
                <a:spcPct val="0"/>
              </a:spcAft>
              <a:defRPr kern="1200">
                <a:solidFill>
                  <a:schemeClr val="tx1"/>
                </a:solidFill>
                <a:latin typeface="Garamond" charset="0"/>
                <a:ea typeface="+mn-ea"/>
                <a:cs typeface="+mn-cs"/>
              </a:defRPr>
            </a:lvl3pPr>
            <a:lvl4pPr marL="1371600" algn="l" rtl="0" eaLnBrk="0" fontAlgn="base" hangingPunct="0">
              <a:spcBef>
                <a:spcPct val="0"/>
              </a:spcBef>
              <a:spcAft>
                <a:spcPct val="0"/>
              </a:spcAft>
              <a:defRPr kern="1200">
                <a:solidFill>
                  <a:schemeClr val="tx1"/>
                </a:solidFill>
                <a:latin typeface="Garamond" charset="0"/>
                <a:ea typeface="+mn-ea"/>
                <a:cs typeface="+mn-cs"/>
              </a:defRPr>
            </a:lvl4pPr>
            <a:lvl5pPr marL="1828800" algn="l" rtl="0" eaLnBrk="0" fontAlgn="base" hangingPunct="0">
              <a:spcBef>
                <a:spcPct val="0"/>
              </a:spcBef>
              <a:spcAft>
                <a:spcPct val="0"/>
              </a:spcAft>
              <a:defRPr kern="1200">
                <a:solidFill>
                  <a:schemeClr val="tx1"/>
                </a:solidFill>
                <a:latin typeface="Garamond" charset="0"/>
                <a:ea typeface="+mn-ea"/>
                <a:cs typeface="+mn-cs"/>
              </a:defRPr>
            </a:lvl5pPr>
            <a:lvl6pPr marL="2286000" algn="l" defTabSz="914400" rtl="0" eaLnBrk="1" latinLnBrk="0" hangingPunct="1">
              <a:defRPr kern="1200">
                <a:solidFill>
                  <a:schemeClr val="tx1"/>
                </a:solidFill>
                <a:latin typeface="Garamond" charset="0"/>
                <a:ea typeface="+mn-ea"/>
                <a:cs typeface="+mn-cs"/>
              </a:defRPr>
            </a:lvl6pPr>
            <a:lvl7pPr marL="2743200" algn="l" defTabSz="914400" rtl="0" eaLnBrk="1" latinLnBrk="0" hangingPunct="1">
              <a:defRPr kern="1200">
                <a:solidFill>
                  <a:schemeClr val="tx1"/>
                </a:solidFill>
                <a:latin typeface="Garamond" charset="0"/>
                <a:ea typeface="+mn-ea"/>
                <a:cs typeface="+mn-cs"/>
              </a:defRPr>
            </a:lvl7pPr>
            <a:lvl8pPr marL="3200400" algn="l" defTabSz="914400" rtl="0" eaLnBrk="1" latinLnBrk="0" hangingPunct="1">
              <a:defRPr kern="1200">
                <a:solidFill>
                  <a:schemeClr val="tx1"/>
                </a:solidFill>
                <a:latin typeface="Garamond" charset="0"/>
                <a:ea typeface="+mn-ea"/>
                <a:cs typeface="+mn-cs"/>
              </a:defRPr>
            </a:lvl8pPr>
            <a:lvl9pPr marL="3657600" algn="l" defTabSz="914400" rtl="0" eaLnBrk="1" latinLnBrk="0" hangingPunct="1">
              <a:defRPr kern="1200">
                <a:solidFill>
                  <a:schemeClr val="tx1"/>
                </a:solidFill>
                <a:latin typeface="Garamond" charset="0"/>
                <a:ea typeface="+mn-ea"/>
                <a:cs typeface="+mn-cs"/>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050" b="0" i="0" u="none" strike="noStrike" kern="1200" cap="none" spc="0" normalizeH="0" baseline="0" noProof="0">
                <a:ln>
                  <a:noFill/>
                </a:ln>
                <a:solidFill>
                  <a:srgbClr val="052049"/>
                </a:solidFill>
                <a:effectLst/>
                <a:uLnTx/>
                <a:uFillTx/>
                <a:latin typeface="Garamond" charset="0"/>
                <a:ea typeface="+mn-ea"/>
                <a:cs typeface="+mn-cs"/>
              </a:rPr>
              <a:t>Acknowledgement: Matteo Allen, graphical assistance</a:t>
            </a:r>
            <a:endParaRPr kumimoji="0" lang="en-US" sz="1050" b="0" i="0" u="none" strike="noStrike" kern="1200" cap="none" spc="0" normalizeH="0" baseline="0" noProof="0" dirty="0">
              <a:ln>
                <a:noFill/>
              </a:ln>
              <a:solidFill>
                <a:srgbClr val="052049"/>
              </a:solidFill>
              <a:effectLst/>
              <a:uLnTx/>
              <a:uFillTx/>
              <a:latin typeface="Garamond" charset="0"/>
              <a:ea typeface="+mn-ea"/>
              <a:cs typeface="+mn-cs"/>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31983" y="664793"/>
            <a:ext cx="2393126" cy="5525945"/>
          </a:xfrm>
          <a:prstGeom prst="rect">
            <a:avLst/>
          </a:prstGeom>
        </p:spPr>
      </p:pic>
      <p:grpSp>
        <p:nvGrpSpPr>
          <p:cNvPr id="67" name="Group 66"/>
          <p:cNvGrpSpPr/>
          <p:nvPr/>
        </p:nvGrpSpPr>
        <p:grpSpPr>
          <a:xfrm>
            <a:off x="50995" y="3427765"/>
            <a:ext cx="3521677" cy="2672985"/>
            <a:chOff x="37707" y="30723"/>
            <a:chExt cx="5749822" cy="5895260"/>
          </a:xfrm>
        </p:grpSpPr>
        <p:pic>
          <p:nvPicPr>
            <p:cNvPr id="68" name="Shape 87"/>
            <p:cNvPicPr preferRelativeResize="0"/>
            <p:nvPr/>
          </p:nvPicPr>
          <p:blipFill>
            <a:blip r:embed="rId5">
              <a:alphaModFix/>
            </a:blip>
            <a:stretch>
              <a:fillRect/>
            </a:stretch>
          </p:blipFill>
          <p:spPr>
            <a:xfrm>
              <a:off x="284309" y="1714165"/>
              <a:ext cx="812800" cy="1352928"/>
            </a:xfrm>
            <a:prstGeom prst="rect">
              <a:avLst/>
            </a:prstGeom>
            <a:noFill/>
            <a:ln>
              <a:noFill/>
            </a:ln>
          </p:spPr>
        </p:pic>
        <p:pic>
          <p:nvPicPr>
            <p:cNvPr id="69" name="Shape 94"/>
            <p:cNvPicPr preferRelativeResize="0"/>
            <p:nvPr/>
          </p:nvPicPr>
          <p:blipFill>
            <a:blip r:embed="rId6">
              <a:alphaModFix/>
            </a:blip>
            <a:stretch>
              <a:fillRect/>
            </a:stretch>
          </p:blipFill>
          <p:spPr>
            <a:xfrm>
              <a:off x="1097110" y="1740459"/>
              <a:ext cx="929807" cy="1326635"/>
            </a:xfrm>
            <a:prstGeom prst="rect">
              <a:avLst/>
            </a:prstGeom>
            <a:noFill/>
            <a:ln>
              <a:noFill/>
            </a:ln>
          </p:spPr>
        </p:pic>
        <p:pic>
          <p:nvPicPr>
            <p:cNvPr id="70" name="Shape 101"/>
            <p:cNvPicPr preferRelativeResize="0"/>
            <p:nvPr/>
          </p:nvPicPr>
          <p:blipFill rotWithShape="1">
            <a:blip r:embed="rId7">
              <a:alphaModFix/>
            </a:blip>
            <a:srcRect l="5442" r="1291" b="8527"/>
            <a:stretch/>
          </p:blipFill>
          <p:spPr>
            <a:xfrm>
              <a:off x="3155376" y="168171"/>
              <a:ext cx="1184365" cy="1312092"/>
            </a:xfrm>
            <a:prstGeom prst="rect">
              <a:avLst/>
            </a:prstGeom>
            <a:noFill/>
            <a:ln>
              <a:noFill/>
            </a:ln>
          </p:spPr>
        </p:pic>
        <p:grpSp>
          <p:nvGrpSpPr>
            <p:cNvPr id="71" name="Group 70"/>
            <p:cNvGrpSpPr/>
            <p:nvPr/>
          </p:nvGrpSpPr>
          <p:grpSpPr>
            <a:xfrm>
              <a:off x="4339743" y="30723"/>
              <a:ext cx="1152949" cy="1449541"/>
              <a:chOff x="600891" y="1560036"/>
              <a:chExt cx="2133600" cy="2668615"/>
            </a:xfrm>
          </p:grpSpPr>
          <p:pic>
            <p:nvPicPr>
              <p:cNvPr id="94" name="Shape 108"/>
              <p:cNvPicPr preferRelativeResize="0"/>
              <p:nvPr/>
            </p:nvPicPr>
            <p:blipFill rotWithShape="1">
              <a:blip r:embed="rId8">
                <a:alphaModFix/>
              </a:blip>
              <a:srcRect l="12434" r="15300" b="7445"/>
              <a:stretch/>
            </p:blipFill>
            <p:spPr>
              <a:xfrm>
                <a:off x="600891" y="1565345"/>
                <a:ext cx="2133600" cy="2663306"/>
              </a:xfrm>
              <a:prstGeom prst="rect">
                <a:avLst/>
              </a:prstGeom>
              <a:noFill/>
              <a:ln>
                <a:noFill/>
              </a:ln>
            </p:spPr>
          </p:pic>
          <p:sp>
            <p:nvSpPr>
              <p:cNvPr id="95" name="Shape 106"/>
              <p:cNvSpPr txBox="1">
                <a:spLocks/>
              </p:cNvSpPr>
              <p:nvPr/>
            </p:nvSpPr>
            <p:spPr>
              <a:xfrm>
                <a:off x="1392013" y="1560036"/>
                <a:ext cx="1342478" cy="440120"/>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 sz="1600" b="0" i="0" u="none" strike="noStrike" kern="1200" cap="none" spc="0" normalizeH="0" baseline="0" noProof="0" dirty="0">
                    <a:ln>
                      <a:noFill/>
                    </a:ln>
                    <a:solidFill>
                      <a:srgbClr val="000000"/>
                    </a:solidFill>
                    <a:effectLst/>
                    <a:uLnTx/>
                    <a:uFillTx/>
                    <a:latin typeface="Germania One"/>
                    <a:ea typeface="Germania One"/>
                    <a:cs typeface="Germania One"/>
                    <a:sym typeface="Germania One"/>
                  </a:rPr>
                  <a:t>Hades</a:t>
                </a:r>
                <a:endParaRPr kumimoji="0" lang="en" sz="2667" b="0" i="0" u="none" strike="noStrike" kern="1200" cap="none" spc="0" normalizeH="0" baseline="0" noProof="0" dirty="0">
                  <a:ln>
                    <a:noFill/>
                  </a:ln>
                  <a:solidFill>
                    <a:srgbClr val="000000"/>
                  </a:solidFill>
                  <a:effectLst/>
                  <a:uLnTx/>
                  <a:uFillTx/>
                  <a:latin typeface="Germania One"/>
                  <a:ea typeface="Germania One"/>
                  <a:cs typeface="Germania One"/>
                  <a:sym typeface="Germania One"/>
                </a:endParaRPr>
              </a:p>
            </p:txBody>
          </p:sp>
        </p:grpSp>
        <p:pic>
          <p:nvPicPr>
            <p:cNvPr id="72" name="Shape 115"/>
            <p:cNvPicPr preferRelativeResize="0"/>
            <p:nvPr/>
          </p:nvPicPr>
          <p:blipFill rotWithShape="1">
            <a:blip r:embed="rId9">
              <a:alphaModFix/>
            </a:blip>
            <a:srcRect l="26578" t="7135" r="21577" b="12416"/>
            <a:stretch/>
          </p:blipFill>
          <p:spPr>
            <a:xfrm>
              <a:off x="4370990" y="3223386"/>
              <a:ext cx="1090453" cy="1312091"/>
            </a:xfrm>
            <a:prstGeom prst="rect">
              <a:avLst/>
            </a:prstGeom>
            <a:noFill/>
            <a:ln>
              <a:noFill/>
            </a:ln>
          </p:spPr>
        </p:pic>
        <p:pic>
          <p:nvPicPr>
            <p:cNvPr id="73" name="Shape 122"/>
            <p:cNvPicPr preferRelativeResize="0"/>
            <p:nvPr/>
          </p:nvPicPr>
          <p:blipFill rotWithShape="1">
            <a:blip r:embed="rId10">
              <a:alphaModFix/>
            </a:blip>
            <a:srcRect l="13489"/>
            <a:stretch/>
          </p:blipFill>
          <p:spPr>
            <a:xfrm>
              <a:off x="1350304" y="4573055"/>
              <a:ext cx="1245299" cy="1352928"/>
            </a:xfrm>
            <a:prstGeom prst="rect">
              <a:avLst/>
            </a:prstGeom>
            <a:noFill/>
            <a:ln>
              <a:noFill/>
            </a:ln>
          </p:spPr>
        </p:pic>
        <p:pic>
          <p:nvPicPr>
            <p:cNvPr id="74" name="Shape 136"/>
            <p:cNvPicPr preferRelativeResize="0"/>
            <p:nvPr/>
          </p:nvPicPr>
          <p:blipFill rotWithShape="1">
            <a:blip r:embed="rId11">
              <a:alphaModFix/>
            </a:blip>
            <a:srcRect l="1643" t="4554" r="2634" b="4965"/>
            <a:stretch/>
          </p:blipFill>
          <p:spPr>
            <a:xfrm>
              <a:off x="37707" y="168171"/>
              <a:ext cx="1306005" cy="1352928"/>
            </a:xfrm>
            <a:prstGeom prst="rect">
              <a:avLst/>
            </a:prstGeom>
            <a:noFill/>
            <a:ln>
              <a:noFill/>
            </a:ln>
          </p:spPr>
        </p:pic>
        <p:pic>
          <p:nvPicPr>
            <p:cNvPr id="75" name="Shape 129"/>
            <p:cNvPicPr preferRelativeResize="0"/>
            <p:nvPr/>
          </p:nvPicPr>
          <p:blipFill rotWithShape="1">
            <a:blip r:embed="rId12">
              <a:alphaModFix/>
            </a:blip>
            <a:srcRect l="8770" r="3546"/>
            <a:stretch/>
          </p:blipFill>
          <p:spPr>
            <a:xfrm>
              <a:off x="1293435" y="168171"/>
              <a:ext cx="1031844" cy="1326635"/>
            </a:xfrm>
            <a:prstGeom prst="rect">
              <a:avLst/>
            </a:prstGeom>
            <a:noFill/>
            <a:ln>
              <a:noFill/>
            </a:ln>
          </p:spPr>
        </p:pic>
        <p:pic>
          <p:nvPicPr>
            <p:cNvPr id="76" name="Shape 143"/>
            <p:cNvPicPr preferRelativeResize="0"/>
            <p:nvPr/>
          </p:nvPicPr>
          <p:blipFill rotWithShape="1">
            <a:blip r:embed="rId13">
              <a:alphaModFix/>
            </a:blip>
            <a:srcRect l="16444" r="10652"/>
            <a:stretch/>
          </p:blipFill>
          <p:spPr>
            <a:xfrm>
              <a:off x="2325730" y="163065"/>
              <a:ext cx="879924" cy="1358035"/>
            </a:xfrm>
            <a:prstGeom prst="rect">
              <a:avLst/>
            </a:prstGeom>
            <a:noFill/>
            <a:ln>
              <a:noFill/>
            </a:ln>
          </p:spPr>
        </p:pic>
        <p:pic>
          <p:nvPicPr>
            <p:cNvPr id="77" name="Shape 150"/>
            <p:cNvPicPr preferRelativeResize="0"/>
            <p:nvPr/>
          </p:nvPicPr>
          <p:blipFill rotWithShape="1">
            <a:blip r:embed="rId14">
              <a:alphaModFix/>
            </a:blip>
            <a:srcRect l="10663" t="2873" r="4229" b="2705"/>
            <a:stretch/>
          </p:blipFill>
          <p:spPr>
            <a:xfrm>
              <a:off x="2026916" y="1765597"/>
              <a:ext cx="1180901" cy="1326635"/>
            </a:xfrm>
            <a:prstGeom prst="rect">
              <a:avLst/>
            </a:prstGeom>
            <a:noFill/>
            <a:ln>
              <a:noFill/>
            </a:ln>
          </p:spPr>
        </p:pic>
        <p:grpSp>
          <p:nvGrpSpPr>
            <p:cNvPr id="78" name="Group 77"/>
            <p:cNvGrpSpPr/>
            <p:nvPr/>
          </p:nvGrpSpPr>
          <p:grpSpPr>
            <a:xfrm>
              <a:off x="3205654" y="1888285"/>
              <a:ext cx="981745" cy="1203947"/>
              <a:chOff x="233767" y="1581600"/>
              <a:chExt cx="1764506" cy="2471738"/>
            </a:xfrm>
          </p:grpSpPr>
          <p:pic>
            <p:nvPicPr>
              <p:cNvPr id="92" name="Shape 157"/>
              <p:cNvPicPr preferRelativeResize="0"/>
              <p:nvPr/>
            </p:nvPicPr>
            <p:blipFill>
              <a:blip r:embed="rId15">
                <a:alphaModFix/>
              </a:blip>
              <a:stretch>
                <a:fillRect/>
              </a:stretch>
            </p:blipFill>
            <p:spPr>
              <a:xfrm>
                <a:off x="233767" y="1581600"/>
                <a:ext cx="1764506" cy="2471738"/>
              </a:xfrm>
              <a:prstGeom prst="rect">
                <a:avLst/>
              </a:prstGeom>
              <a:noFill/>
              <a:ln>
                <a:noFill/>
              </a:ln>
            </p:spPr>
          </p:pic>
          <p:sp>
            <p:nvSpPr>
              <p:cNvPr id="93" name="Shape 155"/>
              <p:cNvSpPr txBox="1">
                <a:spLocks/>
              </p:cNvSpPr>
              <p:nvPr/>
            </p:nvSpPr>
            <p:spPr>
              <a:xfrm>
                <a:off x="385785" y="3385262"/>
                <a:ext cx="1295665" cy="632250"/>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 sz="1100" b="0" i="0" u="none" strike="noStrike" kern="1200" cap="none" spc="0" normalizeH="0" baseline="0" noProof="0" dirty="0" err="1">
                    <a:ln>
                      <a:noFill/>
                    </a:ln>
                    <a:solidFill>
                      <a:srgbClr val="000000"/>
                    </a:solidFill>
                    <a:effectLst/>
                    <a:uLnTx/>
                    <a:uFillTx/>
                    <a:latin typeface="Germania One"/>
                    <a:ea typeface="Germania One"/>
                    <a:cs typeface="Germania One"/>
                    <a:sym typeface="Germania One"/>
                  </a:rPr>
                  <a:t>Leto</a:t>
                </a:r>
                <a:endParaRPr kumimoji="0" lang="en" sz="1100" b="0" i="0" u="none" strike="noStrike" kern="1200" cap="none" spc="0" normalizeH="0" baseline="0" noProof="0" dirty="0">
                  <a:ln>
                    <a:noFill/>
                  </a:ln>
                  <a:solidFill>
                    <a:srgbClr val="000000"/>
                  </a:solidFill>
                  <a:effectLst/>
                  <a:uLnTx/>
                  <a:uFillTx/>
                  <a:latin typeface="Germania One"/>
                  <a:ea typeface="Germania One"/>
                  <a:cs typeface="Germania One"/>
                  <a:sym typeface="Germania One"/>
                </a:endParaRPr>
              </a:p>
            </p:txBody>
          </p:sp>
        </p:grpSp>
        <p:pic>
          <p:nvPicPr>
            <p:cNvPr id="79" name="Shape 165"/>
            <p:cNvPicPr preferRelativeResize="0"/>
            <p:nvPr/>
          </p:nvPicPr>
          <p:blipFill>
            <a:blip r:embed="rId16">
              <a:alphaModFix/>
            </a:blip>
            <a:stretch>
              <a:fillRect/>
            </a:stretch>
          </p:blipFill>
          <p:spPr>
            <a:xfrm>
              <a:off x="4137624" y="1765597"/>
              <a:ext cx="1228512" cy="1326635"/>
            </a:xfrm>
            <a:prstGeom prst="rect">
              <a:avLst/>
            </a:prstGeom>
            <a:noFill/>
            <a:ln>
              <a:noFill/>
            </a:ln>
          </p:spPr>
        </p:pic>
        <p:pic>
          <p:nvPicPr>
            <p:cNvPr id="80" name="Shape 172"/>
            <p:cNvPicPr preferRelativeResize="0"/>
            <p:nvPr/>
          </p:nvPicPr>
          <p:blipFill rotWithShape="1">
            <a:blip r:embed="rId17">
              <a:alphaModFix/>
            </a:blip>
            <a:srcRect l="11305" r="9368"/>
            <a:stretch/>
          </p:blipFill>
          <p:spPr>
            <a:xfrm>
              <a:off x="219036" y="4538339"/>
              <a:ext cx="1131268" cy="1352928"/>
            </a:xfrm>
            <a:prstGeom prst="rect">
              <a:avLst/>
            </a:prstGeom>
            <a:noFill/>
            <a:ln>
              <a:noFill/>
            </a:ln>
          </p:spPr>
        </p:pic>
        <p:pic>
          <p:nvPicPr>
            <p:cNvPr id="81" name="Shape 179"/>
            <p:cNvPicPr preferRelativeResize="0"/>
            <p:nvPr/>
          </p:nvPicPr>
          <p:blipFill rotWithShape="1">
            <a:blip r:embed="rId18">
              <a:alphaModFix/>
            </a:blip>
            <a:srcRect l="9341" r="1375" b="9128"/>
            <a:stretch/>
          </p:blipFill>
          <p:spPr>
            <a:xfrm>
              <a:off x="2597607" y="4564872"/>
              <a:ext cx="1157529" cy="1326395"/>
            </a:xfrm>
            <a:prstGeom prst="rect">
              <a:avLst/>
            </a:prstGeom>
            <a:noFill/>
            <a:ln>
              <a:noFill/>
            </a:ln>
          </p:spPr>
        </p:pic>
        <p:pic>
          <p:nvPicPr>
            <p:cNvPr id="82" name="Shape 186"/>
            <p:cNvPicPr preferRelativeResize="0"/>
            <p:nvPr/>
          </p:nvPicPr>
          <p:blipFill rotWithShape="1">
            <a:blip r:embed="rId19">
              <a:alphaModFix/>
            </a:blip>
            <a:srcRect l="17239" r="6183" b="8486"/>
            <a:stretch/>
          </p:blipFill>
          <p:spPr>
            <a:xfrm>
              <a:off x="3791237" y="4546406"/>
              <a:ext cx="1018395" cy="1350636"/>
            </a:xfrm>
            <a:prstGeom prst="rect">
              <a:avLst/>
            </a:prstGeom>
            <a:noFill/>
            <a:ln>
              <a:noFill/>
            </a:ln>
          </p:spPr>
        </p:pic>
        <p:grpSp>
          <p:nvGrpSpPr>
            <p:cNvPr id="83" name="Group 82"/>
            <p:cNvGrpSpPr/>
            <p:nvPr/>
          </p:nvGrpSpPr>
          <p:grpSpPr>
            <a:xfrm>
              <a:off x="268464" y="3092232"/>
              <a:ext cx="1024971" cy="1382597"/>
              <a:chOff x="669977" y="2139885"/>
              <a:chExt cx="1639590" cy="2076660"/>
            </a:xfrm>
          </p:grpSpPr>
          <p:pic>
            <p:nvPicPr>
              <p:cNvPr id="90" name="Shape 193"/>
              <p:cNvPicPr preferRelativeResize="0"/>
              <p:nvPr/>
            </p:nvPicPr>
            <p:blipFill rotWithShape="1">
              <a:blip r:embed="rId20">
                <a:alphaModFix/>
              </a:blip>
              <a:srcRect l="17104" t="19399" r="5821" b="10485"/>
              <a:stretch/>
            </p:blipFill>
            <p:spPr>
              <a:xfrm>
                <a:off x="707010" y="2139885"/>
                <a:ext cx="1602557" cy="2076660"/>
              </a:xfrm>
              <a:prstGeom prst="rect">
                <a:avLst/>
              </a:prstGeom>
              <a:noFill/>
              <a:ln>
                <a:noFill/>
              </a:ln>
            </p:spPr>
          </p:pic>
          <p:sp>
            <p:nvSpPr>
              <p:cNvPr id="91" name="Shape 191"/>
              <p:cNvSpPr txBox="1">
                <a:spLocks/>
              </p:cNvSpPr>
              <p:nvPr/>
            </p:nvSpPr>
            <p:spPr>
              <a:xfrm>
                <a:off x="669977" y="3639585"/>
                <a:ext cx="1639590" cy="492904"/>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 sz="1000" b="1" i="0" u="none" strike="noStrike" kern="1200" cap="none" spc="0" normalizeH="0" baseline="0" noProof="0" dirty="0" err="1">
                    <a:ln>
                      <a:noFill/>
                    </a:ln>
                    <a:solidFill>
                      <a:srgbClr val="FFFFFF">
                        <a:lumMod val="50000"/>
                      </a:srgbClr>
                    </a:solidFill>
                    <a:effectLst/>
                    <a:uLnTx/>
                    <a:uFillTx/>
                    <a:latin typeface="Germania One"/>
                    <a:ea typeface="Germania One"/>
                    <a:cs typeface="Germania One"/>
                    <a:sym typeface="Germania One"/>
                  </a:rPr>
                  <a:t>Cyclope</a:t>
                </a:r>
                <a:endParaRPr kumimoji="0" lang="en" sz="1000" b="1" i="0" u="none" strike="noStrike" kern="1200" cap="none" spc="0" normalizeH="0" baseline="0" noProof="0" dirty="0">
                  <a:ln>
                    <a:noFill/>
                  </a:ln>
                  <a:solidFill>
                    <a:srgbClr val="FFFFFF">
                      <a:lumMod val="50000"/>
                    </a:srgbClr>
                  </a:solidFill>
                  <a:effectLst/>
                  <a:uLnTx/>
                  <a:uFillTx/>
                  <a:latin typeface="Germania One"/>
                  <a:ea typeface="Germania One"/>
                  <a:cs typeface="Germania One"/>
                  <a:sym typeface="Germania One"/>
                </a:endParaRPr>
              </a:p>
            </p:txBody>
          </p:sp>
        </p:grpSp>
        <p:grpSp>
          <p:nvGrpSpPr>
            <p:cNvPr id="84" name="Group 83"/>
            <p:cNvGrpSpPr/>
            <p:nvPr/>
          </p:nvGrpSpPr>
          <p:grpSpPr>
            <a:xfrm>
              <a:off x="1342131" y="3205775"/>
              <a:ext cx="1112988" cy="1213092"/>
              <a:chOff x="835744" y="1565344"/>
              <a:chExt cx="1896771" cy="2403341"/>
            </a:xfrm>
          </p:grpSpPr>
          <p:pic>
            <p:nvPicPr>
              <p:cNvPr id="88" name="Shape 200"/>
              <p:cNvPicPr preferRelativeResize="0"/>
              <p:nvPr/>
            </p:nvPicPr>
            <p:blipFill rotWithShape="1">
              <a:blip r:embed="rId21">
                <a:alphaModFix/>
              </a:blip>
              <a:srcRect l="21933" r="21426" b="18120"/>
              <a:stretch/>
            </p:blipFill>
            <p:spPr>
              <a:xfrm>
                <a:off x="857165" y="1565344"/>
                <a:ext cx="1609901" cy="2403341"/>
              </a:xfrm>
              <a:prstGeom prst="rect">
                <a:avLst/>
              </a:prstGeom>
              <a:noFill/>
              <a:ln>
                <a:noFill/>
              </a:ln>
            </p:spPr>
          </p:pic>
          <p:sp>
            <p:nvSpPr>
              <p:cNvPr id="89" name="Shape 198"/>
              <p:cNvSpPr txBox="1">
                <a:spLocks/>
              </p:cNvSpPr>
              <p:nvPr/>
            </p:nvSpPr>
            <p:spPr>
              <a:xfrm>
                <a:off x="835744" y="3601305"/>
                <a:ext cx="1896771" cy="367378"/>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 sz="800" b="0" i="0" u="none" strike="noStrike" kern="1200" cap="none" spc="0" normalizeH="0" baseline="0" noProof="0" dirty="0">
                    <a:ln>
                      <a:noFill/>
                    </a:ln>
                    <a:solidFill>
                      <a:srgbClr val="C00000"/>
                    </a:solidFill>
                    <a:effectLst/>
                    <a:uLnTx/>
                    <a:uFillTx/>
                    <a:latin typeface="Garamond"/>
                    <a:ea typeface="Germania One"/>
                    <a:cs typeface="Germania One"/>
                    <a:sym typeface="Germania One"/>
                  </a:rPr>
                  <a:t>Persephone</a:t>
                </a:r>
              </a:p>
            </p:txBody>
          </p:sp>
        </p:grpSp>
        <p:pic>
          <p:nvPicPr>
            <p:cNvPr id="85" name="Shape 207"/>
            <p:cNvPicPr preferRelativeResize="0"/>
            <p:nvPr/>
          </p:nvPicPr>
          <p:blipFill>
            <a:blip r:embed="rId22">
              <a:alphaModFix/>
            </a:blip>
            <a:stretch>
              <a:fillRect/>
            </a:stretch>
          </p:blipFill>
          <p:spPr>
            <a:xfrm>
              <a:off x="4702452" y="4636359"/>
              <a:ext cx="1085077" cy="1262428"/>
            </a:xfrm>
            <a:prstGeom prst="rect">
              <a:avLst/>
            </a:prstGeom>
            <a:noFill/>
            <a:ln>
              <a:noFill/>
            </a:ln>
          </p:spPr>
        </p:pic>
        <p:pic>
          <p:nvPicPr>
            <p:cNvPr id="86" name="Shape 221"/>
            <p:cNvPicPr preferRelativeResize="0"/>
            <p:nvPr/>
          </p:nvPicPr>
          <p:blipFill rotWithShape="1">
            <a:blip r:embed="rId23">
              <a:alphaModFix/>
            </a:blip>
            <a:srcRect l="12087" t="1268" r="5848" b="8807"/>
            <a:stretch/>
          </p:blipFill>
          <p:spPr>
            <a:xfrm>
              <a:off x="2350783" y="3277579"/>
              <a:ext cx="930112" cy="1176004"/>
            </a:xfrm>
            <a:prstGeom prst="rect">
              <a:avLst/>
            </a:prstGeom>
            <a:noFill/>
            <a:ln>
              <a:noFill/>
            </a:ln>
          </p:spPr>
        </p:pic>
        <p:pic>
          <p:nvPicPr>
            <p:cNvPr id="87" name="Shape 214"/>
            <p:cNvPicPr preferRelativeResize="0"/>
            <p:nvPr/>
          </p:nvPicPr>
          <p:blipFill>
            <a:blip r:embed="rId24">
              <a:alphaModFix/>
            </a:blip>
            <a:stretch>
              <a:fillRect/>
            </a:stretch>
          </p:blipFill>
          <p:spPr>
            <a:xfrm>
              <a:off x="3421729" y="3277580"/>
              <a:ext cx="765671" cy="1203705"/>
            </a:xfrm>
            <a:prstGeom prst="rect">
              <a:avLst/>
            </a:prstGeom>
            <a:noFill/>
            <a:ln>
              <a:noFill/>
            </a:ln>
          </p:spPr>
        </p:pic>
      </p:grpSp>
      <p:sp>
        <p:nvSpPr>
          <p:cNvPr id="5" name="TextBox 4"/>
          <p:cNvSpPr txBox="1"/>
          <p:nvPr/>
        </p:nvSpPr>
        <p:spPr bwMode="auto">
          <a:xfrm>
            <a:off x="244067" y="791680"/>
            <a:ext cx="3180695" cy="2154436"/>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52049"/>
                </a:solidFill>
                <a:effectLst/>
                <a:uLnTx/>
                <a:uFillTx/>
                <a:latin typeface="Arial"/>
                <a:ea typeface="+mn-ea"/>
                <a:cs typeface="+mn-cs"/>
              </a:rPr>
              <a:t>Recall that in real life, we only observe one action taken (A) and one outcome (Y).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52049"/>
                </a:solidFill>
                <a:effectLst/>
                <a:uLnTx/>
                <a:uFillTx/>
                <a:latin typeface="Arial"/>
                <a:ea typeface="+mn-ea"/>
                <a:cs typeface="+mn-cs"/>
              </a:rPr>
              <a:t>For Zeus’s family, this is shown in Table 1.2.</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52049"/>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52049"/>
              </a:solidFill>
              <a:effectLst/>
              <a:uLnTx/>
              <a:uFillTx/>
              <a:latin typeface="Arial"/>
              <a:ea typeface="+mn-ea"/>
              <a:cs typeface="+mn-cs"/>
            </a:endParaRPr>
          </a:p>
        </p:txBody>
      </p:sp>
      <p:sp>
        <p:nvSpPr>
          <p:cNvPr id="7" name="TextBox 6"/>
          <p:cNvSpPr txBox="1"/>
          <p:nvPr/>
        </p:nvSpPr>
        <p:spPr bwMode="auto">
          <a:xfrm>
            <a:off x="2847332" y="5029582"/>
            <a:ext cx="501414" cy="430887"/>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52049"/>
                </a:solidFill>
                <a:effectLst/>
                <a:uLnTx/>
                <a:uFillTx/>
                <a:latin typeface="Arial"/>
                <a:ea typeface="+mn-ea"/>
                <a:cs typeface="+mn-cs"/>
              </a:rPr>
              <a:t>♥️</a:t>
            </a:r>
          </a:p>
        </p:txBody>
      </p:sp>
      <p:sp>
        <p:nvSpPr>
          <p:cNvPr id="96" name="TextBox 95"/>
          <p:cNvSpPr txBox="1"/>
          <p:nvPr/>
        </p:nvSpPr>
        <p:spPr bwMode="auto">
          <a:xfrm>
            <a:off x="973221" y="5602112"/>
            <a:ext cx="501414" cy="430887"/>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52049"/>
                </a:solidFill>
                <a:effectLst/>
                <a:uLnTx/>
                <a:uFillTx/>
                <a:latin typeface="Arial"/>
                <a:ea typeface="+mn-ea"/>
                <a:cs typeface="+mn-cs"/>
              </a:rPr>
              <a:t>♥️</a:t>
            </a:r>
          </a:p>
        </p:txBody>
      </p:sp>
      <p:sp>
        <p:nvSpPr>
          <p:cNvPr id="97" name="TextBox 96"/>
          <p:cNvSpPr txBox="1"/>
          <p:nvPr/>
        </p:nvSpPr>
        <p:spPr bwMode="auto">
          <a:xfrm>
            <a:off x="903198" y="3629139"/>
            <a:ext cx="359264" cy="1046440"/>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
                <a:ea typeface="+mn-ea"/>
                <a:cs typeface="+mn-cs"/>
              </a:rPr>
              <a:t>♥</a:t>
            </a:r>
            <a:r>
              <a:rPr kumimoji="0" lang="en-US" sz="2800" b="0" i="0" u="none" strike="noStrike" kern="1200" cap="none" spc="0" normalizeH="0" baseline="0" noProof="0" dirty="0">
                <a:ln>
                  <a:noFill/>
                </a:ln>
                <a:solidFill>
                  <a:srgbClr val="052049"/>
                </a:solidFill>
                <a:effectLst/>
                <a:uLnTx/>
                <a:uFillTx/>
                <a:latin typeface="Arial"/>
                <a:ea typeface="+mn-ea"/>
                <a:cs typeface="+mn-cs"/>
              </a:rPr>
              <a:t>️</a:t>
            </a:r>
          </a:p>
        </p:txBody>
      </p:sp>
      <p:sp>
        <p:nvSpPr>
          <p:cNvPr id="98" name="TextBox 97"/>
          <p:cNvSpPr txBox="1"/>
          <p:nvPr/>
        </p:nvSpPr>
        <p:spPr bwMode="auto">
          <a:xfrm>
            <a:off x="301835" y="3633257"/>
            <a:ext cx="501414" cy="984885"/>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Arial"/>
                <a:ea typeface="+mn-ea"/>
                <a:cs typeface="+mn-cs"/>
              </a:rPr>
              <a:t>♥</a:t>
            </a:r>
            <a:r>
              <a:rPr kumimoji="0" lang="en-US" sz="2800" b="0" i="0" u="none" strike="noStrike" kern="1200" cap="none" spc="0" normalizeH="0" baseline="0" noProof="0" dirty="0">
                <a:ln>
                  <a:noFill/>
                </a:ln>
                <a:solidFill>
                  <a:srgbClr val="052049"/>
                </a:solidFill>
                <a:effectLst/>
                <a:uLnTx/>
                <a:uFillTx/>
                <a:latin typeface="Arial"/>
                <a:ea typeface="+mn-ea"/>
                <a:cs typeface="+mn-cs"/>
              </a:rPr>
              <a:t>️</a:t>
            </a:r>
          </a:p>
        </p:txBody>
      </p:sp>
      <p:sp>
        <p:nvSpPr>
          <p:cNvPr id="99" name="TextBox 98"/>
          <p:cNvSpPr txBox="1"/>
          <p:nvPr/>
        </p:nvSpPr>
        <p:spPr bwMode="auto">
          <a:xfrm>
            <a:off x="2787992" y="4277380"/>
            <a:ext cx="501414" cy="1046440"/>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
                <a:ea typeface="+mn-ea"/>
                <a:cs typeface="+mn-cs"/>
              </a:rPr>
              <a:t>♥</a:t>
            </a:r>
            <a:r>
              <a:rPr kumimoji="0" lang="en-US" sz="2800" b="0" i="0" u="none" strike="noStrike" kern="1200" cap="none" spc="0" normalizeH="0" baseline="0" noProof="0" dirty="0">
                <a:ln>
                  <a:noFill/>
                </a:ln>
                <a:solidFill>
                  <a:srgbClr val="052049"/>
                </a:solidFill>
                <a:effectLst/>
                <a:uLnTx/>
                <a:uFillTx/>
                <a:latin typeface="Arial"/>
                <a:ea typeface="+mn-ea"/>
                <a:cs typeface="+mn-cs"/>
              </a:rPr>
              <a:t>️</a:t>
            </a:r>
          </a:p>
        </p:txBody>
      </p:sp>
      <p:sp>
        <p:nvSpPr>
          <p:cNvPr id="100" name="TextBox 99"/>
          <p:cNvSpPr txBox="1"/>
          <p:nvPr/>
        </p:nvSpPr>
        <p:spPr bwMode="auto">
          <a:xfrm>
            <a:off x="347144" y="5593868"/>
            <a:ext cx="501414" cy="430887"/>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52049"/>
                </a:solidFill>
                <a:effectLst/>
                <a:uLnTx/>
                <a:uFillTx/>
                <a:latin typeface="Arial"/>
                <a:ea typeface="+mn-ea"/>
                <a:cs typeface="+mn-cs"/>
              </a:rPr>
              <a:t>♥️</a:t>
            </a:r>
          </a:p>
        </p:txBody>
      </p:sp>
      <p:sp>
        <p:nvSpPr>
          <p:cNvPr id="102" name="TextBox 101"/>
          <p:cNvSpPr txBox="1"/>
          <p:nvPr/>
        </p:nvSpPr>
        <p:spPr bwMode="auto">
          <a:xfrm>
            <a:off x="2431325" y="5626815"/>
            <a:ext cx="501414" cy="430887"/>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52049"/>
                </a:solidFill>
                <a:effectLst/>
                <a:uLnTx/>
                <a:uFillTx/>
                <a:latin typeface="Arial"/>
                <a:ea typeface="+mn-ea"/>
                <a:cs typeface="+mn-cs"/>
              </a:rPr>
              <a:t>♥️</a:t>
            </a:r>
          </a:p>
        </p:txBody>
      </p:sp>
      <p:sp>
        <p:nvSpPr>
          <p:cNvPr id="103" name="TextBox 102"/>
          <p:cNvSpPr txBox="1"/>
          <p:nvPr/>
        </p:nvSpPr>
        <p:spPr bwMode="auto">
          <a:xfrm>
            <a:off x="1006283" y="4852137"/>
            <a:ext cx="501414" cy="1107996"/>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Arial"/>
                <a:ea typeface="+mn-ea"/>
                <a:cs typeface="+mn-cs"/>
              </a:rPr>
              <a:t>♥</a:t>
            </a:r>
            <a:r>
              <a:rPr kumimoji="0" lang="en-US" sz="2800" b="0" i="0" u="none" strike="noStrike" kern="1200" cap="none" spc="0" normalizeH="0" baseline="0" noProof="0" dirty="0">
                <a:ln>
                  <a:noFill/>
                </a:ln>
                <a:solidFill>
                  <a:srgbClr val="052049"/>
                </a:solidFill>
                <a:effectLst/>
                <a:uLnTx/>
                <a:uFillTx/>
                <a:latin typeface="Arial"/>
                <a:ea typeface="+mn-ea"/>
                <a:cs typeface="+mn-cs"/>
              </a:rPr>
              <a:t>️</a:t>
            </a:r>
          </a:p>
        </p:txBody>
      </p:sp>
      <p:sp>
        <p:nvSpPr>
          <p:cNvPr id="104" name="TextBox 103"/>
          <p:cNvSpPr txBox="1"/>
          <p:nvPr/>
        </p:nvSpPr>
        <p:spPr bwMode="auto">
          <a:xfrm>
            <a:off x="345932" y="4885191"/>
            <a:ext cx="501414" cy="1231106"/>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
                <a:ea typeface="+mn-ea"/>
                <a:cs typeface="+mn-cs"/>
              </a:rPr>
              <a:t>♥️</a:t>
            </a:r>
            <a:endParaRPr kumimoji="0" lang="en-US" sz="2800" b="0" i="0" u="none" strike="noStrike" kern="1200" cap="none" spc="0" normalizeH="0" baseline="0" noProof="0" dirty="0">
              <a:ln>
                <a:noFill/>
              </a:ln>
              <a:solidFill>
                <a:srgbClr val="FF0000"/>
              </a:solidFill>
              <a:effectLst/>
              <a:uLnTx/>
              <a:uFillTx/>
              <a:latin typeface="Arial"/>
              <a:ea typeface="+mn-ea"/>
              <a:cs typeface="+mn-cs"/>
            </a:endParaRPr>
          </a:p>
        </p:txBody>
      </p:sp>
      <p:sp>
        <p:nvSpPr>
          <p:cNvPr id="105" name="TextBox 104"/>
          <p:cNvSpPr txBox="1"/>
          <p:nvPr/>
        </p:nvSpPr>
        <p:spPr bwMode="auto">
          <a:xfrm>
            <a:off x="3049170" y="5639167"/>
            <a:ext cx="501414" cy="430887"/>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52049"/>
                </a:solidFill>
                <a:effectLst/>
                <a:uLnTx/>
                <a:uFillTx/>
                <a:latin typeface="Arial"/>
                <a:ea typeface="+mn-ea"/>
                <a:cs typeface="+mn-cs"/>
              </a:rPr>
              <a:t>♥️</a:t>
            </a:r>
          </a:p>
        </p:txBody>
      </p:sp>
      <p:sp>
        <p:nvSpPr>
          <p:cNvPr id="106" name="TextBox 105"/>
          <p:cNvSpPr txBox="1"/>
          <p:nvPr/>
        </p:nvSpPr>
        <p:spPr bwMode="auto">
          <a:xfrm>
            <a:off x="2151243" y="4988373"/>
            <a:ext cx="501414" cy="430887"/>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52049"/>
                </a:solidFill>
                <a:effectLst/>
                <a:uLnTx/>
                <a:uFillTx/>
                <a:latin typeface="Arial"/>
                <a:ea typeface="+mn-ea"/>
                <a:cs typeface="+mn-cs"/>
              </a:rPr>
              <a:t>♥️</a:t>
            </a:r>
          </a:p>
        </p:txBody>
      </p:sp>
      <p:sp>
        <p:nvSpPr>
          <p:cNvPr id="107" name="TextBox 106"/>
          <p:cNvSpPr txBox="1"/>
          <p:nvPr/>
        </p:nvSpPr>
        <p:spPr bwMode="auto">
          <a:xfrm>
            <a:off x="1549878" y="4992489"/>
            <a:ext cx="501414" cy="430887"/>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52049"/>
                </a:solidFill>
                <a:effectLst/>
                <a:uLnTx/>
                <a:uFillTx/>
                <a:latin typeface="Arial"/>
                <a:ea typeface="+mn-ea"/>
                <a:cs typeface="+mn-cs"/>
              </a:rPr>
              <a:t>♥️</a:t>
            </a:r>
          </a:p>
        </p:txBody>
      </p:sp>
      <p:grpSp>
        <p:nvGrpSpPr>
          <p:cNvPr id="12" name="Group 11"/>
          <p:cNvGrpSpPr/>
          <p:nvPr/>
        </p:nvGrpSpPr>
        <p:grpSpPr>
          <a:xfrm>
            <a:off x="152774" y="3562040"/>
            <a:ext cx="641193" cy="587009"/>
            <a:chOff x="162056" y="3487771"/>
            <a:chExt cx="641193" cy="572255"/>
          </a:xfrm>
        </p:grpSpPr>
        <p:cxnSp>
          <p:nvCxnSpPr>
            <p:cNvPr id="9" name="Straight Connector 8"/>
            <p:cNvCxnSpPr/>
            <p:nvPr/>
          </p:nvCxnSpPr>
          <p:spPr>
            <a:xfrm>
              <a:off x="162056" y="3487771"/>
              <a:ext cx="641193" cy="535185"/>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flipV="1">
              <a:off x="162056" y="3487771"/>
              <a:ext cx="641193" cy="572255"/>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09" name="Group 108"/>
          <p:cNvGrpSpPr/>
          <p:nvPr/>
        </p:nvGrpSpPr>
        <p:grpSpPr>
          <a:xfrm>
            <a:off x="709872" y="4220940"/>
            <a:ext cx="686502" cy="572255"/>
            <a:chOff x="162056" y="3487771"/>
            <a:chExt cx="686502" cy="572255"/>
          </a:xfrm>
        </p:grpSpPr>
        <p:cxnSp>
          <p:nvCxnSpPr>
            <p:cNvPr id="110" name="Straight Connector 109"/>
            <p:cNvCxnSpPr/>
            <p:nvPr/>
          </p:nvCxnSpPr>
          <p:spPr>
            <a:xfrm>
              <a:off x="162056" y="3487771"/>
              <a:ext cx="686502" cy="572255"/>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flipV="1">
              <a:off x="162056" y="3487771"/>
              <a:ext cx="641193" cy="572255"/>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12" name="Group 111"/>
          <p:cNvGrpSpPr/>
          <p:nvPr/>
        </p:nvGrpSpPr>
        <p:grpSpPr>
          <a:xfrm>
            <a:off x="1368900" y="3520721"/>
            <a:ext cx="569641" cy="502019"/>
            <a:chOff x="162056" y="3487771"/>
            <a:chExt cx="569641" cy="502019"/>
          </a:xfrm>
        </p:grpSpPr>
        <p:cxnSp>
          <p:nvCxnSpPr>
            <p:cNvPr id="113" name="Straight Connector 112"/>
            <p:cNvCxnSpPr/>
            <p:nvPr/>
          </p:nvCxnSpPr>
          <p:spPr>
            <a:xfrm>
              <a:off x="162056" y="3487771"/>
              <a:ext cx="569641" cy="5020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flipV="1">
              <a:off x="226441" y="3524843"/>
              <a:ext cx="477952" cy="442551"/>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15" name="Group 114"/>
          <p:cNvGrpSpPr/>
          <p:nvPr/>
        </p:nvGrpSpPr>
        <p:grpSpPr>
          <a:xfrm>
            <a:off x="1323590" y="4216824"/>
            <a:ext cx="569641" cy="502019"/>
            <a:chOff x="162056" y="3487771"/>
            <a:chExt cx="569641" cy="502019"/>
          </a:xfrm>
        </p:grpSpPr>
        <p:cxnSp>
          <p:nvCxnSpPr>
            <p:cNvPr id="116" name="Straight Connector 115"/>
            <p:cNvCxnSpPr/>
            <p:nvPr/>
          </p:nvCxnSpPr>
          <p:spPr>
            <a:xfrm>
              <a:off x="162056" y="3487771"/>
              <a:ext cx="569641" cy="5020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flipV="1">
              <a:off x="226441" y="3524843"/>
              <a:ext cx="477952" cy="442551"/>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18" name="Group 117"/>
          <p:cNvGrpSpPr/>
          <p:nvPr/>
        </p:nvGrpSpPr>
        <p:grpSpPr>
          <a:xfrm>
            <a:off x="2699311" y="4196230"/>
            <a:ext cx="569641" cy="502019"/>
            <a:chOff x="162056" y="3487771"/>
            <a:chExt cx="569641" cy="502019"/>
          </a:xfrm>
        </p:grpSpPr>
        <p:cxnSp>
          <p:nvCxnSpPr>
            <p:cNvPr id="119" name="Straight Connector 118"/>
            <p:cNvCxnSpPr/>
            <p:nvPr/>
          </p:nvCxnSpPr>
          <p:spPr>
            <a:xfrm>
              <a:off x="162056" y="3487771"/>
              <a:ext cx="569641" cy="5020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flipV="1">
              <a:off x="226441" y="3524843"/>
              <a:ext cx="477952" cy="442551"/>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30" name="Group 129"/>
          <p:cNvGrpSpPr/>
          <p:nvPr/>
        </p:nvGrpSpPr>
        <p:grpSpPr>
          <a:xfrm>
            <a:off x="257906" y="4908346"/>
            <a:ext cx="569641" cy="530860"/>
            <a:chOff x="162056" y="3487771"/>
            <a:chExt cx="569641" cy="502019"/>
          </a:xfrm>
        </p:grpSpPr>
        <p:cxnSp>
          <p:nvCxnSpPr>
            <p:cNvPr id="131" name="Straight Connector 130"/>
            <p:cNvCxnSpPr/>
            <p:nvPr/>
          </p:nvCxnSpPr>
          <p:spPr>
            <a:xfrm>
              <a:off x="162056" y="3487771"/>
              <a:ext cx="569641" cy="5020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flipV="1">
              <a:off x="226441" y="3524843"/>
              <a:ext cx="477952" cy="442551"/>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33" name="Group 132"/>
          <p:cNvGrpSpPr/>
          <p:nvPr/>
        </p:nvGrpSpPr>
        <p:grpSpPr>
          <a:xfrm>
            <a:off x="919710" y="4895904"/>
            <a:ext cx="569641" cy="502019"/>
            <a:chOff x="162056" y="3487771"/>
            <a:chExt cx="569641" cy="502019"/>
          </a:xfrm>
        </p:grpSpPr>
        <p:cxnSp>
          <p:nvCxnSpPr>
            <p:cNvPr id="134" name="Straight Connector 133"/>
            <p:cNvCxnSpPr/>
            <p:nvPr/>
          </p:nvCxnSpPr>
          <p:spPr>
            <a:xfrm>
              <a:off x="162056" y="3487771"/>
              <a:ext cx="569641" cy="5020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flipV="1">
              <a:off x="226441" y="3524843"/>
              <a:ext cx="477952" cy="442551"/>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16" name="TextBox 15"/>
          <p:cNvSpPr txBox="1"/>
          <p:nvPr/>
        </p:nvSpPr>
        <p:spPr bwMode="auto">
          <a:xfrm>
            <a:off x="4423718" y="664793"/>
            <a:ext cx="4720281" cy="307777"/>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52049"/>
                </a:solidFill>
                <a:effectLst/>
                <a:uLnTx/>
                <a:uFillTx/>
                <a:latin typeface="Arial"/>
                <a:ea typeface="+mn-ea"/>
                <a:cs typeface="+mn-cs"/>
              </a:rPr>
              <a:t>Observed                          Counterfactuals</a:t>
            </a:r>
          </a:p>
        </p:txBody>
      </p:sp>
      <p:sp>
        <p:nvSpPr>
          <p:cNvPr id="137" name="TextBox 136"/>
          <p:cNvSpPr txBox="1"/>
          <p:nvPr/>
        </p:nvSpPr>
        <p:spPr bwMode="auto">
          <a:xfrm>
            <a:off x="2822409" y="4872234"/>
            <a:ext cx="501414" cy="1046440"/>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
                <a:ea typeface="+mn-ea"/>
                <a:cs typeface="+mn-cs"/>
              </a:rPr>
              <a:t>♥</a:t>
            </a:r>
            <a:r>
              <a:rPr kumimoji="0" lang="en-US" sz="2800" b="0" i="0" u="none" strike="noStrike" kern="1200" cap="none" spc="0" normalizeH="0" baseline="0" noProof="0" dirty="0">
                <a:ln>
                  <a:noFill/>
                </a:ln>
                <a:solidFill>
                  <a:srgbClr val="052049"/>
                </a:solidFill>
                <a:effectLst/>
                <a:uLnTx/>
                <a:uFillTx/>
                <a:latin typeface="Arial"/>
                <a:ea typeface="+mn-ea"/>
                <a:cs typeface="+mn-cs"/>
              </a:rPr>
              <a:t>️</a:t>
            </a:r>
          </a:p>
        </p:txBody>
      </p:sp>
      <p:sp>
        <p:nvSpPr>
          <p:cNvPr id="138" name="TextBox 137"/>
          <p:cNvSpPr txBox="1"/>
          <p:nvPr/>
        </p:nvSpPr>
        <p:spPr bwMode="auto">
          <a:xfrm>
            <a:off x="2125305" y="4894849"/>
            <a:ext cx="501414" cy="1046440"/>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
                <a:ea typeface="+mn-ea"/>
                <a:cs typeface="+mn-cs"/>
              </a:rPr>
              <a:t>♥</a:t>
            </a:r>
            <a:r>
              <a:rPr kumimoji="0" lang="en-US" sz="2800" b="0" i="0" u="none" strike="noStrike" kern="1200" cap="none" spc="0" normalizeH="0" baseline="0" noProof="0" dirty="0">
                <a:ln>
                  <a:noFill/>
                </a:ln>
                <a:solidFill>
                  <a:srgbClr val="052049"/>
                </a:solidFill>
                <a:effectLst/>
                <a:uLnTx/>
                <a:uFillTx/>
                <a:latin typeface="Arial"/>
                <a:ea typeface="+mn-ea"/>
                <a:cs typeface="+mn-cs"/>
              </a:rPr>
              <a:t>️</a:t>
            </a:r>
          </a:p>
        </p:txBody>
      </p:sp>
      <p:sp>
        <p:nvSpPr>
          <p:cNvPr id="139" name="TextBox 138"/>
          <p:cNvSpPr txBox="1"/>
          <p:nvPr/>
        </p:nvSpPr>
        <p:spPr bwMode="auto">
          <a:xfrm>
            <a:off x="1498988" y="4911565"/>
            <a:ext cx="501414" cy="1046440"/>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
                <a:ea typeface="+mn-ea"/>
                <a:cs typeface="+mn-cs"/>
              </a:rPr>
              <a:t>♥</a:t>
            </a:r>
            <a:r>
              <a:rPr kumimoji="0" lang="en-US" sz="2800" b="0" i="0" u="none" strike="noStrike" kern="1200" cap="none" spc="0" normalizeH="0" baseline="0" noProof="0" dirty="0">
                <a:ln>
                  <a:noFill/>
                </a:ln>
                <a:solidFill>
                  <a:srgbClr val="052049"/>
                </a:solidFill>
                <a:effectLst/>
                <a:uLnTx/>
                <a:uFillTx/>
                <a:latin typeface="Arial"/>
                <a:ea typeface="+mn-ea"/>
                <a:cs typeface="+mn-cs"/>
              </a:rPr>
              <a:t>️</a:t>
            </a:r>
          </a:p>
        </p:txBody>
      </p:sp>
      <p:sp>
        <p:nvSpPr>
          <p:cNvPr id="140" name="TextBox 139"/>
          <p:cNvSpPr txBox="1"/>
          <p:nvPr/>
        </p:nvSpPr>
        <p:spPr bwMode="auto">
          <a:xfrm>
            <a:off x="913971" y="5500512"/>
            <a:ext cx="501414" cy="1046440"/>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
                <a:ea typeface="+mn-ea"/>
                <a:cs typeface="+mn-cs"/>
              </a:rPr>
              <a:t>♥</a:t>
            </a:r>
            <a:r>
              <a:rPr kumimoji="0" lang="en-US" sz="2800" b="0" i="0" u="none" strike="noStrike" kern="1200" cap="none" spc="0" normalizeH="0" baseline="0" noProof="0" dirty="0">
                <a:ln>
                  <a:noFill/>
                </a:ln>
                <a:solidFill>
                  <a:srgbClr val="052049"/>
                </a:solidFill>
                <a:effectLst/>
                <a:uLnTx/>
                <a:uFillTx/>
                <a:latin typeface="Arial"/>
                <a:ea typeface="+mn-ea"/>
                <a:cs typeface="+mn-cs"/>
              </a:rPr>
              <a:t>️</a:t>
            </a:r>
          </a:p>
        </p:txBody>
      </p:sp>
      <p:sp>
        <p:nvSpPr>
          <p:cNvPr id="141" name="TextBox 140"/>
          <p:cNvSpPr txBox="1"/>
          <p:nvPr/>
        </p:nvSpPr>
        <p:spPr bwMode="auto">
          <a:xfrm>
            <a:off x="2965971" y="5552622"/>
            <a:ext cx="501414" cy="1046440"/>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
                <a:ea typeface="+mn-ea"/>
                <a:cs typeface="+mn-cs"/>
              </a:rPr>
              <a:t>♥</a:t>
            </a:r>
            <a:r>
              <a:rPr kumimoji="0" lang="en-US" sz="2800" b="0" i="0" u="none" strike="noStrike" kern="1200" cap="none" spc="0" normalizeH="0" baseline="0" noProof="0" dirty="0">
                <a:ln>
                  <a:noFill/>
                </a:ln>
                <a:solidFill>
                  <a:srgbClr val="052049"/>
                </a:solidFill>
                <a:effectLst/>
                <a:uLnTx/>
                <a:uFillTx/>
                <a:latin typeface="Arial"/>
                <a:ea typeface="+mn-ea"/>
                <a:cs typeface="+mn-cs"/>
              </a:rPr>
              <a:t>️</a:t>
            </a:r>
          </a:p>
        </p:txBody>
      </p:sp>
      <p:sp>
        <p:nvSpPr>
          <p:cNvPr id="142" name="TextBox 141"/>
          <p:cNvSpPr txBox="1"/>
          <p:nvPr/>
        </p:nvSpPr>
        <p:spPr bwMode="auto">
          <a:xfrm>
            <a:off x="294532" y="5488716"/>
            <a:ext cx="501414" cy="1046440"/>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
                <a:ea typeface="+mn-ea"/>
                <a:cs typeface="+mn-cs"/>
              </a:rPr>
              <a:t>♥</a:t>
            </a:r>
            <a:r>
              <a:rPr kumimoji="0" lang="en-US" sz="2800" b="0" i="0" u="none" strike="noStrike" kern="1200" cap="none" spc="0" normalizeH="0" baseline="0" noProof="0" dirty="0">
                <a:ln>
                  <a:noFill/>
                </a:ln>
                <a:solidFill>
                  <a:srgbClr val="052049"/>
                </a:solidFill>
                <a:effectLst/>
                <a:uLnTx/>
                <a:uFillTx/>
                <a:latin typeface="Arial"/>
                <a:ea typeface="+mn-ea"/>
                <a:cs typeface="+mn-cs"/>
              </a:rPr>
              <a:t>️</a:t>
            </a:r>
          </a:p>
        </p:txBody>
      </p:sp>
      <p:sp>
        <p:nvSpPr>
          <p:cNvPr id="143" name="TextBox 142"/>
          <p:cNvSpPr txBox="1"/>
          <p:nvPr/>
        </p:nvSpPr>
        <p:spPr bwMode="auto">
          <a:xfrm>
            <a:off x="1744794" y="5499540"/>
            <a:ext cx="501414" cy="1046440"/>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
                <a:ea typeface="+mn-ea"/>
                <a:cs typeface="+mn-cs"/>
              </a:rPr>
              <a:t>♥</a:t>
            </a:r>
            <a:r>
              <a:rPr kumimoji="0" lang="en-US" sz="2800" b="0" i="0" u="none" strike="noStrike" kern="1200" cap="none" spc="0" normalizeH="0" baseline="0" noProof="0" dirty="0">
                <a:ln>
                  <a:noFill/>
                </a:ln>
                <a:solidFill>
                  <a:srgbClr val="052049"/>
                </a:solidFill>
                <a:effectLst/>
                <a:uLnTx/>
                <a:uFillTx/>
                <a:latin typeface="Arial"/>
                <a:ea typeface="+mn-ea"/>
                <a:cs typeface="+mn-cs"/>
              </a:rPr>
              <a:t>️</a:t>
            </a:r>
          </a:p>
        </p:txBody>
      </p:sp>
      <p:sp>
        <p:nvSpPr>
          <p:cNvPr id="144" name="TextBox 143"/>
          <p:cNvSpPr txBox="1"/>
          <p:nvPr/>
        </p:nvSpPr>
        <p:spPr bwMode="auto">
          <a:xfrm>
            <a:off x="2422228" y="5498561"/>
            <a:ext cx="501414" cy="1046440"/>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
                <a:ea typeface="+mn-ea"/>
                <a:cs typeface="+mn-cs"/>
              </a:rPr>
              <a:t>♥</a:t>
            </a:r>
            <a:r>
              <a:rPr kumimoji="0" lang="en-US" sz="2800" b="0" i="0" u="none" strike="noStrike" kern="1200" cap="none" spc="0" normalizeH="0" baseline="0" noProof="0" dirty="0">
                <a:ln>
                  <a:noFill/>
                </a:ln>
                <a:solidFill>
                  <a:srgbClr val="052049"/>
                </a:solidFill>
                <a:effectLst/>
                <a:uLnTx/>
                <a:uFillTx/>
                <a:latin typeface="Arial"/>
                <a:ea typeface="+mn-ea"/>
                <a:cs typeface="+mn-cs"/>
              </a:rPr>
              <a:t>️</a:t>
            </a:r>
          </a:p>
        </p:txBody>
      </p:sp>
      <p:grpSp>
        <p:nvGrpSpPr>
          <p:cNvPr id="127" name="Group 126"/>
          <p:cNvGrpSpPr/>
          <p:nvPr/>
        </p:nvGrpSpPr>
        <p:grpSpPr>
          <a:xfrm>
            <a:off x="2303893" y="5493687"/>
            <a:ext cx="569641" cy="502019"/>
            <a:chOff x="162056" y="3487771"/>
            <a:chExt cx="569641" cy="502019"/>
          </a:xfrm>
        </p:grpSpPr>
        <p:cxnSp>
          <p:nvCxnSpPr>
            <p:cNvPr id="128" name="Straight Connector 127"/>
            <p:cNvCxnSpPr/>
            <p:nvPr/>
          </p:nvCxnSpPr>
          <p:spPr>
            <a:xfrm>
              <a:off x="162056" y="3487771"/>
              <a:ext cx="569641" cy="5020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flipV="1">
              <a:off x="226441" y="3524843"/>
              <a:ext cx="477952" cy="442551"/>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24" name="Group 123"/>
          <p:cNvGrpSpPr/>
          <p:nvPr/>
        </p:nvGrpSpPr>
        <p:grpSpPr>
          <a:xfrm>
            <a:off x="1583080" y="5514284"/>
            <a:ext cx="569641" cy="502019"/>
            <a:chOff x="162056" y="3487771"/>
            <a:chExt cx="569641" cy="502019"/>
          </a:xfrm>
        </p:grpSpPr>
        <p:cxnSp>
          <p:nvCxnSpPr>
            <p:cNvPr id="125" name="Straight Connector 124"/>
            <p:cNvCxnSpPr/>
            <p:nvPr/>
          </p:nvCxnSpPr>
          <p:spPr>
            <a:xfrm>
              <a:off x="162056" y="3487771"/>
              <a:ext cx="569641" cy="5020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V="1">
              <a:off x="226441" y="3524843"/>
              <a:ext cx="477952" cy="442551"/>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21" name="Group 120"/>
          <p:cNvGrpSpPr/>
          <p:nvPr/>
        </p:nvGrpSpPr>
        <p:grpSpPr>
          <a:xfrm>
            <a:off x="157589" y="5545583"/>
            <a:ext cx="569641" cy="502019"/>
            <a:chOff x="162056" y="3487771"/>
            <a:chExt cx="569641" cy="502019"/>
          </a:xfrm>
        </p:grpSpPr>
        <p:cxnSp>
          <p:nvCxnSpPr>
            <p:cNvPr id="122" name="Straight Connector 121"/>
            <p:cNvCxnSpPr/>
            <p:nvPr/>
          </p:nvCxnSpPr>
          <p:spPr>
            <a:xfrm>
              <a:off x="162056" y="3487771"/>
              <a:ext cx="569641" cy="5020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flipV="1">
              <a:off x="226441" y="3524843"/>
              <a:ext cx="477952" cy="442551"/>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36454509"/>
      </p:ext>
    </p:extLst>
  </p:cSld>
  <p:clrMapOvr>
    <a:masterClrMapping/>
  </p:clrMapOvr>
  <p:transition advTm="71402">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585" y="134604"/>
            <a:ext cx="7323917" cy="425512"/>
          </a:xfrm>
        </p:spPr>
        <p:txBody>
          <a:bodyPr>
            <a:normAutofit fontScale="90000"/>
          </a:bodyPr>
          <a:lstStyle/>
          <a:p>
            <a:r>
              <a:rPr lang="en-US" dirty="0"/>
              <a:t>Observed Actions and </a:t>
            </a:r>
            <a:r>
              <a:rPr lang="en-US" dirty="0" err="1"/>
              <a:t>Txs</a:t>
            </a:r>
            <a:r>
              <a:rPr lang="en-US" dirty="0"/>
              <a:t> vs Counterfactuals</a:t>
            </a: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018054" y="640079"/>
            <a:ext cx="2928238" cy="5615198"/>
          </a:xfrm>
        </p:spPr>
      </p:pic>
      <p:sp>
        <p:nvSpPr>
          <p:cNvPr id="4" name="Slide Number Placeholder 3"/>
          <p:cNvSpPr>
            <a:spLocks noGrp="1"/>
          </p:cNvSpPr>
          <p:nvPr>
            <p:ph type="sldNum" sz="quarter" idx="10"/>
          </p:nvPr>
        </p:nvSpPr>
        <p:spPr>
          <a:xfrm>
            <a:off x="369889" y="6442485"/>
            <a:ext cx="489832" cy="215492"/>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AA74B69-70FD-A649-B131-F3438782CAA4}" type="slidenum">
              <a:rPr kumimoji="0" lang="en-US" alt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26</a:t>
            </a:fld>
            <a:endParaRPr kumimoji="0" lang="en-US" alt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
        <p:nvSpPr>
          <p:cNvPr id="35" name="Footer Placeholder 1"/>
          <p:cNvSpPr txBox="1">
            <a:spLocks/>
          </p:cNvSpPr>
          <p:nvPr/>
        </p:nvSpPr>
        <p:spPr>
          <a:xfrm>
            <a:off x="548153" y="6470130"/>
            <a:ext cx="4310907" cy="137980"/>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Garamond" charset="0"/>
                <a:ea typeface="+mn-ea"/>
                <a:cs typeface="+mn-cs"/>
              </a:defRPr>
            </a:lvl1pPr>
            <a:lvl2pPr marL="457200" algn="l" rtl="0" eaLnBrk="0" fontAlgn="base" hangingPunct="0">
              <a:spcBef>
                <a:spcPct val="0"/>
              </a:spcBef>
              <a:spcAft>
                <a:spcPct val="0"/>
              </a:spcAft>
              <a:defRPr kern="1200">
                <a:solidFill>
                  <a:schemeClr val="tx1"/>
                </a:solidFill>
                <a:latin typeface="Garamond" charset="0"/>
                <a:ea typeface="+mn-ea"/>
                <a:cs typeface="+mn-cs"/>
              </a:defRPr>
            </a:lvl2pPr>
            <a:lvl3pPr marL="914400" algn="l" rtl="0" eaLnBrk="0" fontAlgn="base" hangingPunct="0">
              <a:spcBef>
                <a:spcPct val="0"/>
              </a:spcBef>
              <a:spcAft>
                <a:spcPct val="0"/>
              </a:spcAft>
              <a:defRPr kern="1200">
                <a:solidFill>
                  <a:schemeClr val="tx1"/>
                </a:solidFill>
                <a:latin typeface="Garamond" charset="0"/>
                <a:ea typeface="+mn-ea"/>
                <a:cs typeface="+mn-cs"/>
              </a:defRPr>
            </a:lvl3pPr>
            <a:lvl4pPr marL="1371600" algn="l" rtl="0" eaLnBrk="0" fontAlgn="base" hangingPunct="0">
              <a:spcBef>
                <a:spcPct val="0"/>
              </a:spcBef>
              <a:spcAft>
                <a:spcPct val="0"/>
              </a:spcAft>
              <a:defRPr kern="1200">
                <a:solidFill>
                  <a:schemeClr val="tx1"/>
                </a:solidFill>
                <a:latin typeface="Garamond" charset="0"/>
                <a:ea typeface="+mn-ea"/>
                <a:cs typeface="+mn-cs"/>
              </a:defRPr>
            </a:lvl4pPr>
            <a:lvl5pPr marL="1828800" algn="l" rtl="0" eaLnBrk="0" fontAlgn="base" hangingPunct="0">
              <a:spcBef>
                <a:spcPct val="0"/>
              </a:spcBef>
              <a:spcAft>
                <a:spcPct val="0"/>
              </a:spcAft>
              <a:defRPr kern="1200">
                <a:solidFill>
                  <a:schemeClr val="tx1"/>
                </a:solidFill>
                <a:latin typeface="Garamond" charset="0"/>
                <a:ea typeface="+mn-ea"/>
                <a:cs typeface="+mn-cs"/>
              </a:defRPr>
            </a:lvl5pPr>
            <a:lvl6pPr marL="2286000" algn="l" defTabSz="914400" rtl="0" eaLnBrk="1" latinLnBrk="0" hangingPunct="1">
              <a:defRPr kern="1200">
                <a:solidFill>
                  <a:schemeClr val="tx1"/>
                </a:solidFill>
                <a:latin typeface="Garamond" charset="0"/>
                <a:ea typeface="+mn-ea"/>
                <a:cs typeface="+mn-cs"/>
              </a:defRPr>
            </a:lvl6pPr>
            <a:lvl7pPr marL="2743200" algn="l" defTabSz="914400" rtl="0" eaLnBrk="1" latinLnBrk="0" hangingPunct="1">
              <a:defRPr kern="1200">
                <a:solidFill>
                  <a:schemeClr val="tx1"/>
                </a:solidFill>
                <a:latin typeface="Garamond" charset="0"/>
                <a:ea typeface="+mn-ea"/>
                <a:cs typeface="+mn-cs"/>
              </a:defRPr>
            </a:lvl7pPr>
            <a:lvl8pPr marL="3200400" algn="l" defTabSz="914400" rtl="0" eaLnBrk="1" latinLnBrk="0" hangingPunct="1">
              <a:defRPr kern="1200">
                <a:solidFill>
                  <a:schemeClr val="tx1"/>
                </a:solidFill>
                <a:latin typeface="Garamond" charset="0"/>
                <a:ea typeface="+mn-ea"/>
                <a:cs typeface="+mn-cs"/>
              </a:defRPr>
            </a:lvl8pPr>
            <a:lvl9pPr marL="3657600" algn="l" defTabSz="914400" rtl="0" eaLnBrk="1" latinLnBrk="0" hangingPunct="1">
              <a:defRPr kern="1200">
                <a:solidFill>
                  <a:schemeClr val="tx1"/>
                </a:solidFill>
                <a:latin typeface="Garamond" charset="0"/>
                <a:ea typeface="+mn-ea"/>
                <a:cs typeface="+mn-cs"/>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050" b="0" i="0" u="none" strike="noStrike" kern="1200" cap="none" spc="0" normalizeH="0" baseline="0" noProof="0">
                <a:ln>
                  <a:noFill/>
                </a:ln>
                <a:solidFill>
                  <a:srgbClr val="052049"/>
                </a:solidFill>
                <a:effectLst/>
                <a:uLnTx/>
                <a:uFillTx/>
                <a:latin typeface="Garamond" charset="0"/>
                <a:ea typeface="+mn-ea"/>
                <a:cs typeface="+mn-cs"/>
              </a:rPr>
              <a:t>Acknowledgement: Matteo Allen, graphical assistance</a:t>
            </a:r>
            <a:endParaRPr kumimoji="0" lang="en-US" sz="1050" b="0" i="0" u="none" strike="noStrike" kern="1200" cap="none" spc="0" normalizeH="0" baseline="0" noProof="0" dirty="0">
              <a:ln>
                <a:noFill/>
              </a:ln>
              <a:solidFill>
                <a:srgbClr val="052049"/>
              </a:solidFill>
              <a:effectLst/>
              <a:uLnTx/>
              <a:uFillTx/>
              <a:latin typeface="Garamond" charset="0"/>
              <a:ea typeface="+mn-ea"/>
              <a:cs typeface="+mn-cs"/>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31983" y="664793"/>
            <a:ext cx="2393126" cy="5525945"/>
          </a:xfrm>
          <a:prstGeom prst="rect">
            <a:avLst/>
          </a:prstGeom>
        </p:spPr>
      </p:pic>
      <p:grpSp>
        <p:nvGrpSpPr>
          <p:cNvPr id="67" name="Group 66"/>
          <p:cNvGrpSpPr/>
          <p:nvPr/>
        </p:nvGrpSpPr>
        <p:grpSpPr>
          <a:xfrm>
            <a:off x="50995" y="3427765"/>
            <a:ext cx="3521677" cy="2672985"/>
            <a:chOff x="37707" y="30723"/>
            <a:chExt cx="5749822" cy="5895260"/>
          </a:xfrm>
        </p:grpSpPr>
        <p:pic>
          <p:nvPicPr>
            <p:cNvPr id="68" name="Shape 87"/>
            <p:cNvPicPr preferRelativeResize="0"/>
            <p:nvPr/>
          </p:nvPicPr>
          <p:blipFill>
            <a:blip r:embed="rId5">
              <a:alphaModFix/>
            </a:blip>
            <a:stretch>
              <a:fillRect/>
            </a:stretch>
          </p:blipFill>
          <p:spPr>
            <a:xfrm>
              <a:off x="284309" y="1714165"/>
              <a:ext cx="812800" cy="1352928"/>
            </a:xfrm>
            <a:prstGeom prst="rect">
              <a:avLst/>
            </a:prstGeom>
            <a:noFill/>
            <a:ln>
              <a:noFill/>
            </a:ln>
          </p:spPr>
        </p:pic>
        <p:pic>
          <p:nvPicPr>
            <p:cNvPr id="69" name="Shape 94"/>
            <p:cNvPicPr preferRelativeResize="0"/>
            <p:nvPr/>
          </p:nvPicPr>
          <p:blipFill>
            <a:blip r:embed="rId6">
              <a:alphaModFix/>
            </a:blip>
            <a:stretch>
              <a:fillRect/>
            </a:stretch>
          </p:blipFill>
          <p:spPr>
            <a:xfrm>
              <a:off x="1097110" y="1740459"/>
              <a:ext cx="929807" cy="1326635"/>
            </a:xfrm>
            <a:prstGeom prst="rect">
              <a:avLst/>
            </a:prstGeom>
            <a:noFill/>
            <a:ln>
              <a:noFill/>
            </a:ln>
          </p:spPr>
        </p:pic>
        <p:pic>
          <p:nvPicPr>
            <p:cNvPr id="70" name="Shape 101"/>
            <p:cNvPicPr preferRelativeResize="0"/>
            <p:nvPr/>
          </p:nvPicPr>
          <p:blipFill rotWithShape="1">
            <a:blip r:embed="rId7">
              <a:alphaModFix/>
            </a:blip>
            <a:srcRect l="5442" r="1291" b="8527"/>
            <a:stretch/>
          </p:blipFill>
          <p:spPr>
            <a:xfrm>
              <a:off x="3155376" y="168171"/>
              <a:ext cx="1184365" cy="1312092"/>
            </a:xfrm>
            <a:prstGeom prst="rect">
              <a:avLst/>
            </a:prstGeom>
            <a:noFill/>
            <a:ln>
              <a:noFill/>
            </a:ln>
          </p:spPr>
        </p:pic>
        <p:grpSp>
          <p:nvGrpSpPr>
            <p:cNvPr id="71" name="Group 70"/>
            <p:cNvGrpSpPr/>
            <p:nvPr/>
          </p:nvGrpSpPr>
          <p:grpSpPr>
            <a:xfrm>
              <a:off x="4339743" y="30723"/>
              <a:ext cx="1152949" cy="1449541"/>
              <a:chOff x="600891" y="1560036"/>
              <a:chExt cx="2133600" cy="2668615"/>
            </a:xfrm>
          </p:grpSpPr>
          <p:pic>
            <p:nvPicPr>
              <p:cNvPr id="94" name="Shape 108"/>
              <p:cNvPicPr preferRelativeResize="0"/>
              <p:nvPr/>
            </p:nvPicPr>
            <p:blipFill rotWithShape="1">
              <a:blip r:embed="rId8">
                <a:alphaModFix/>
              </a:blip>
              <a:srcRect l="12434" r="15300" b="7445"/>
              <a:stretch/>
            </p:blipFill>
            <p:spPr>
              <a:xfrm>
                <a:off x="600891" y="1565345"/>
                <a:ext cx="2133600" cy="2663306"/>
              </a:xfrm>
              <a:prstGeom prst="rect">
                <a:avLst/>
              </a:prstGeom>
              <a:noFill/>
              <a:ln>
                <a:noFill/>
              </a:ln>
            </p:spPr>
          </p:pic>
          <p:sp>
            <p:nvSpPr>
              <p:cNvPr id="95" name="Shape 106"/>
              <p:cNvSpPr txBox="1">
                <a:spLocks/>
              </p:cNvSpPr>
              <p:nvPr/>
            </p:nvSpPr>
            <p:spPr>
              <a:xfrm>
                <a:off x="1392013" y="1560036"/>
                <a:ext cx="1342478" cy="440120"/>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 sz="1600" b="0" i="0" u="none" strike="noStrike" kern="1200" cap="none" spc="0" normalizeH="0" baseline="0" noProof="0" dirty="0">
                    <a:ln>
                      <a:noFill/>
                    </a:ln>
                    <a:solidFill>
                      <a:srgbClr val="000000"/>
                    </a:solidFill>
                    <a:effectLst/>
                    <a:uLnTx/>
                    <a:uFillTx/>
                    <a:latin typeface="Germania One"/>
                    <a:ea typeface="Germania One"/>
                    <a:cs typeface="Germania One"/>
                    <a:sym typeface="Germania One"/>
                  </a:rPr>
                  <a:t>Hades</a:t>
                </a:r>
                <a:endParaRPr kumimoji="0" lang="en" sz="2667" b="0" i="0" u="none" strike="noStrike" kern="1200" cap="none" spc="0" normalizeH="0" baseline="0" noProof="0" dirty="0">
                  <a:ln>
                    <a:noFill/>
                  </a:ln>
                  <a:solidFill>
                    <a:srgbClr val="000000"/>
                  </a:solidFill>
                  <a:effectLst/>
                  <a:uLnTx/>
                  <a:uFillTx/>
                  <a:latin typeface="Germania One"/>
                  <a:ea typeface="Germania One"/>
                  <a:cs typeface="Germania One"/>
                  <a:sym typeface="Germania One"/>
                </a:endParaRPr>
              </a:p>
            </p:txBody>
          </p:sp>
        </p:grpSp>
        <p:pic>
          <p:nvPicPr>
            <p:cNvPr id="72" name="Shape 115"/>
            <p:cNvPicPr preferRelativeResize="0"/>
            <p:nvPr/>
          </p:nvPicPr>
          <p:blipFill rotWithShape="1">
            <a:blip r:embed="rId9">
              <a:alphaModFix/>
            </a:blip>
            <a:srcRect l="26578" t="7135" r="21577" b="12416"/>
            <a:stretch/>
          </p:blipFill>
          <p:spPr>
            <a:xfrm>
              <a:off x="4370990" y="3223386"/>
              <a:ext cx="1090453" cy="1312091"/>
            </a:xfrm>
            <a:prstGeom prst="rect">
              <a:avLst/>
            </a:prstGeom>
            <a:noFill/>
            <a:ln>
              <a:noFill/>
            </a:ln>
          </p:spPr>
        </p:pic>
        <p:pic>
          <p:nvPicPr>
            <p:cNvPr id="73" name="Shape 122"/>
            <p:cNvPicPr preferRelativeResize="0"/>
            <p:nvPr/>
          </p:nvPicPr>
          <p:blipFill rotWithShape="1">
            <a:blip r:embed="rId10">
              <a:alphaModFix/>
            </a:blip>
            <a:srcRect l="13489"/>
            <a:stretch/>
          </p:blipFill>
          <p:spPr>
            <a:xfrm>
              <a:off x="1350304" y="4573055"/>
              <a:ext cx="1245299" cy="1352928"/>
            </a:xfrm>
            <a:prstGeom prst="rect">
              <a:avLst/>
            </a:prstGeom>
            <a:noFill/>
            <a:ln>
              <a:noFill/>
            </a:ln>
          </p:spPr>
        </p:pic>
        <p:pic>
          <p:nvPicPr>
            <p:cNvPr id="74" name="Shape 136"/>
            <p:cNvPicPr preferRelativeResize="0"/>
            <p:nvPr/>
          </p:nvPicPr>
          <p:blipFill rotWithShape="1">
            <a:blip r:embed="rId11">
              <a:alphaModFix/>
            </a:blip>
            <a:srcRect l="1643" t="4554" r="2634" b="4965"/>
            <a:stretch/>
          </p:blipFill>
          <p:spPr>
            <a:xfrm>
              <a:off x="37707" y="168171"/>
              <a:ext cx="1306005" cy="1352928"/>
            </a:xfrm>
            <a:prstGeom prst="rect">
              <a:avLst/>
            </a:prstGeom>
            <a:noFill/>
            <a:ln>
              <a:noFill/>
            </a:ln>
          </p:spPr>
        </p:pic>
        <p:pic>
          <p:nvPicPr>
            <p:cNvPr id="75" name="Shape 129"/>
            <p:cNvPicPr preferRelativeResize="0"/>
            <p:nvPr/>
          </p:nvPicPr>
          <p:blipFill rotWithShape="1">
            <a:blip r:embed="rId12">
              <a:alphaModFix/>
            </a:blip>
            <a:srcRect l="8770" r="3546"/>
            <a:stretch/>
          </p:blipFill>
          <p:spPr>
            <a:xfrm>
              <a:off x="1293435" y="168171"/>
              <a:ext cx="1031844" cy="1326635"/>
            </a:xfrm>
            <a:prstGeom prst="rect">
              <a:avLst/>
            </a:prstGeom>
            <a:noFill/>
            <a:ln>
              <a:noFill/>
            </a:ln>
          </p:spPr>
        </p:pic>
        <p:pic>
          <p:nvPicPr>
            <p:cNvPr id="76" name="Shape 143"/>
            <p:cNvPicPr preferRelativeResize="0"/>
            <p:nvPr/>
          </p:nvPicPr>
          <p:blipFill rotWithShape="1">
            <a:blip r:embed="rId13">
              <a:alphaModFix/>
            </a:blip>
            <a:srcRect l="16444" r="10652"/>
            <a:stretch/>
          </p:blipFill>
          <p:spPr>
            <a:xfrm>
              <a:off x="2325730" y="163065"/>
              <a:ext cx="879924" cy="1358035"/>
            </a:xfrm>
            <a:prstGeom prst="rect">
              <a:avLst/>
            </a:prstGeom>
            <a:noFill/>
            <a:ln>
              <a:noFill/>
            </a:ln>
          </p:spPr>
        </p:pic>
        <p:pic>
          <p:nvPicPr>
            <p:cNvPr id="77" name="Shape 150"/>
            <p:cNvPicPr preferRelativeResize="0"/>
            <p:nvPr/>
          </p:nvPicPr>
          <p:blipFill rotWithShape="1">
            <a:blip r:embed="rId14">
              <a:alphaModFix/>
            </a:blip>
            <a:srcRect l="10663" t="2873" r="4229" b="2705"/>
            <a:stretch/>
          </p:blipFill>
          <p:spPr>
            <a:xfrm>
              <a:off x="2026916" y="1765597"/>
              <a:ext cx="1180901" cy="1326635"/>
            </a:xfrm>
            <a:prstGeom prst="rect">
              <a:avLst/>
            </a:prstGeom>
            <a:noFill/>
            <a:ln>
              <a:noFill/>
            </a:ln>
          </p:spPr>
        </p:pic>
        <p:grpSp>
          <p:nvGrpSpPr>
            <p:cNvPr id="78" name="Group 77"/>
            <p:cNvGrpSpPr/>
            <p:nvPr/>
          </p:nvGrpSpPr>
          <p:grpSpPr>
            <a:xfrm>
              <a:off x="3205654" y="1888285"/>
              <a:ext cx="981745" cy="1203947"/>
              <a:chOff x="233767" y="1581600"/>
              <a:chExt cx="1764506" cy="2471738"/>
            </a:xfrm>
          </p:grpSpPr>
          <p:pic>
            <p:nvPicPr>
              <p:cNvPr id="92" name="Shape 157"/>
              <p:cNvPicPr preferRelativeResize="0"/>
              <p:nvPr/>
            </p:nvPicPr>
            <p:blipFill>
              <a:blip r:embed="rId15">
                <a:alphaModFix/>
              </a:blip>
              <a:stretch>
                <a:fillRect/>
              </a:stretch>
            </p:blipFill>
            <p:spPr>
              <a:xfrm>
                <a:off x="233767" y="1581600"/>
                <a:ext cx="1764506" cy="2471738"/>
              </a:xfrm>
              <a:prstGeom prst="rect">
                <a:avLst/>
              </a:prstGeom>
              <a:noFill/>
              <a:ln>
                <a:noFill/>
              </a:ln>
            </p:spPr>
          </p:pic>
          <p:sp>
            <p:nvSpPr>
              <p:cNvPr id="93" name="Shape 155"/>
              <p:cNvSpPr txBox="1">
                <a:spLocks/>
              </p:cNvSpPr>
              <p:nvPr/>
            </p:nvSpPr>
            <p:spPr>
              <a:xfrm>
                <a:off x="385785" y="3385262"/>
                <a:ext cx="1295665" cy="632250"/>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 sz="1100" b="0" i="0" u="none" strike="noStrike" kern="1200" cap="none" spc="0" normalizeH="0" baseline="0" noProof="0" dirty="0" err="1">
                    <a:ln>
                      <a:noFill/>
                    </a:ln>
                    <a:solidFill>
                      <a:srgbClr val="000000"/>
                    </a:solidFill>
                    <a:effectLst/>
                    <a:uLnTx/>
                    <a:uFillTx/>
                    <a:latin typeface="Germania One"/>
                    <a:ea typeface="Germania One"/>
                    <a:cs typeface="Germania One"/>
                    <a:sym typeface="Germania One"/>
                  </a:rPr>
                  <a:t>Leto</a:t>
                </a:r>
                <a:endParaRPr kumimoji="0" lang="en" sz="1100" b="0" i="0" u="none" strike="noStrike" kern="1200" cap="none" spc="0" normalizeH="0" baseline="0" noProof="0" dirty="0">
                  <a:ln>
                    <a:noFill/>
                  </a:ln>
                  <a:solidFill>
                    <a:srgbClr val="000000"/>
                  </a:solidFill>
                  <a:effectLst/>
                  <a:uLnTx/>
                  <a:uFillTx/>
                  <a:latin typeface="Germania One"/>
                  <a:ea typeface="Germania One"/>
                  <a:cs typeface="Germania One"/>
                  <a:sym typeface="Germania One"/>
                </a:endParaRPr>
              </a:p>
            </p:txBody>
          </p:sp>
        </p:grpSp>
        <p:pic>
          <p:nvPicPr>
            <p:cNvPr id="79" name="Shape 165"/>
            <p:cNvPicPr preferRelativeResize="0"/>
            <p:nvPr/>
          </p:nvPicPr>
          <p:blipFill>
            <a:blip r:embed="rId16">
              <a:alphaModFix/>
            </a:blip>
            <a:stretch>
              <a:fillRect/>
            </a:stretch>
          </p:blipFill>
          <p:spPr>
            <a:xfrm>
              <a:off x="4137624" y="1765597"/>
              <a:ext cx="1228512" cy="1326635"/>
            </a:xfrm>
            <a:prstGeom prst="rect">
              <a:avLst/>
            </a:prstGeom>
            <a:noFill/>
            <a:ln>
              <a:noFill/>
            </a:ln>
          </p:spPr>
        </p:pic>
        <p:pic>
          <p:nvPicPr>
            <p:cNvPr id="80" name="Shape 172"/>
            <p:cNvPicPr preferRelativeResize="0"/>
            <p:nvPr/>
          </p:nvPicPr>
          <p:blipFill rotWithShape="1">
            <a:blip r:embed="rId17">
              <a:alphaModFix/>
            </a:blip>
            <a:srcRect l="11305" r="9368"/>
            <a:stretch/>
          </p:blipFill>
          <p:spPr>
            <a:xfrm>
              <a:off x="219036" y="4538339"/>
              <a:ext cx="1131268" cy="1352928"/>
            </a:xfrm>
            <a:prstGeom prst="rect">
              <a:avLst/>
            </a:prstGeom>
            <a:noFill/>
            <a:ln>
              <a:noFill/>
            </a:ln>
          </p:spPr>
        </p:pic>
        <p:pic>
          <p:nvPicPr>
            <p:cNvPr id="81" name="Shape 179"/>
            <p:cNvPicPr preferRelativeResize="0"/>
            <p:nvPr/>
          </p:nvPicPr>
          <p:blipFill rotWithShape="1">
            <a:blip r:embed="rId18">
              <a:alphaModFix/>
            </a:blip>
            <a:srcRect l="9341" r="1375" b="9128"/>
            <a:stretch/>
          </p:blipFill>
          <p:spPr>
            <a:xfrm>
              <a:off x="2597607" y="4564872"/>
              <a:ext cx="1157529" cy="1326395"/>
            </a:xfrm>
            <a:prstGeom prst="rect">
              <a:avLst/>
            </a:prstGeom>
            <a:noFill/>
            <a:ln>
              <a:noFill/>
            </a:ln>
          </p:spPr>
        </p:pic>
        <p:pic>
          <p:nvPicPr>
            <p:cNvPr id="82" name="Shape 186"/>
            <p:cNvPicPr preferRelativeResize="0"/>
            <p:nvPr/>
          </p:nvPicPr>
          <p:blipFill rotWithShape="1">
            <a:blip r:embed="rId19">
              <a:alphaModFix/>
            </a:blip>
            <a:srcRect l="17239" r="6183" b="8486"/>
            <a:stretch/>
          </p:blipFill>
          <p:spPr>
            <a:xfrm>
              <a:off x="3791237" y="4546406"/>
              <a:ext cx="1018395" cy="1350636"/>
            </a:xfrm>
            <a:prstGeom prst="rect">
              <a:avLst/>
            </a:prstGeom>
            <a:noFill/>
            <a:ln>
              <a:noFill/>
            </a:ln>
          </p:spPr>
        </p:pic>
        <p:grpSp>
          <p:nvGrpSpPr>
            <p:cNvPr id="83" name="Group 82"/>
            <p:cNvGrpSpPr/>
            <p:nvPr/>
          </p:nvGrpSpPr>
          <p:grpSpPr>
            <a:xfrm>
              <a:off x="268464" y="3092232"/>
              <a:ext cx="1024971" cy="1382597"/>
              <a:chOff x="669977" y="2139885"/>
              <a:chExt cx="1639590" cy="2076660"/>
            </a:xfrm>
          </p:grpSpPr>
          <p:pic>
            <p:nvPicPr>
              <p:cNvPr id="90" name="Shape 193"/>
              <p:cNvPicPr preferRelativeResize="0"/>
              <p:nvPr/>
            </p:nvPicPr>
            <p:blipFill rotWithShape="1">
              <a:blip r:embed="rId20">
                <a:alphaModFix/>
              </a:blip>
              <a:srcRect l="17104" t="19399" r="5821" b="10485"/>
              <a:stretch/>
            </p:blipFill>
            <p:spPr>
              <a:xfrm>
                <a:off x="707010" y="2139885"/>
                <a:ext cx="1602557" cy="2076660"/>
              </a:xfrm>
              <a:prstGeom prst="rect">
                <a:avLst/>
              </a:prstGeom>
              <a:noFill/>
              <a:ln>
                <a:noFill/>
              </a:ln>
            </p:spPr>
          </p:pic>
          <p:sp>
            <p:nvSpPr>
              <p:cNvPr id="91" name="Shape 191"/>
              <p:cNvSpPr txBox="1">
                <a:spLocks/>
              </p:cNvSpPr>
              <p:nvPr/>
            </p:nvSpPr>
            <p:spPr>
              <a:xfrm>
                <a:off x="669977" y="3639585"/>
                <a:ext cx="1639590" cy="492904"/>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 sz="1000" b="1" i="0" u="none" strike="noStrike" kern="1200" cap="none" spc="0" normalizeH="0" baseline="0" noProof="0" dirty="0" err="1">
                    <a:ln>
                      <a:noFill/>
                    </a:ln>
                    <a:solidFill>
                      <a:srgbClr val="FFFFFF">
                        <a:lumMod val="50000"/>
                      </a:srgbClr>
                    </a:solidFill>
                    <a:effectLst/>
                    <a:uLnTx/>
                    <a:uFillTx/>
                    <a:latin typeface="Germania One"/>
                    <a:ea typeface="Germania One"/>
                    <a:cs typeface="Germania One"/>
                    <a:sym typeface="Germania One"/>
                  </a:rPr>
                  <a:t>Cyclope</a:t>
                </a:r>
                <a:endParaRPr kumimoji="0" lang="en" sz="1000" b="1" i="0" u="none" strike="noStrike" kern="1200" cap="none" spc="0" normalizeH="0" baseline="0" noProof="0" dirty="0">
                  <a:ln>
                    <a:noFill/>
                  </a:ln>
                  <a:solidFill>
                    <a:srgbClr val="FFFFFF">
                      <a:lumMod val="50000"/>
                    </a:srgbClr>
                  </a:solidFill>
                  <a:effectLst/>
                  <a:uLnTx/>
                  <a:uFillTx/>
                  <a:latin typeface="Germania One"/>
                  <a:ea typeface="Germania One"/>
                  <a:cs typeface="Germania One"/>
                  <a:sym typeface="Germania One"/>
                </a:endParaRPr>
              </a:p>
            </p:txBody>
          </p:sp>
        </p:grpSp>
        <p:grpSp>
          <p:nvGrpSpPr>
            <p:cNvPr id="84" name="Group 83"/>
            <p:cNvGrpSpPr/>
            <p:nvPr/>
          </p:nvGrpSpPr>
          <p:grpSpPr>
            <a:xfrm>
              <a:off x="1342131" y="3205775"/>
              <a:ext cx="1112988" cy="1213092"/>
              <a:chOff x="835744" y="1565344"/>
              <a:chExt cx="1896771" cy="2403341"/>
            </a:xfrm>
          </p:grpSpPr>
          <p:pic>
            <p:nvPicPr>
              <p:cNvPr id="88" name="Shape 200"/>
              <p:cNvPicPr preferRelativeResize="0"/>
              <p:nvPr/>
            </p:nvPicPr>
            <p:blipFill rotWithShape="1">
              <a:blip r:embed="rId21">
                <a:alphaModFix/>
              </a:blip>
              <a:srcRect l="21933" r="21426" b="18120"/>
              <a:stretch/>
            </p:blipFill>
            <p:spPr>
              <a:xfrm>
                <a:off x="857165" y="1565344"/>
                <a:ext cx="1609901" cy="2403341"/>
              </a:xfrm>
              <a:prstGeom prst="rect">
                <a:avLst/>
              </a:prstGeom>
              <a:noFill/>
              <a:ln>
                <a:noFill/>
              </a:ln>
            </p:spPr>
          </p:pic>
          <p:sp>
            <p:nvSpPr>
              <p:cNvPr id="89" name="Shape 198"/>
              <p:cNvSpPr txBox="1">
                <a:spLocks/>
              </p:cNvSpPr>
              <p:nvPr/>
            </p:nvSpPr>
            <p:spPr>
              <a:xfrm>
                <a:off x="835744" y="3601305"/>
                <a:ext cx="1896771" cy="367378"/>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 sz="800" b="0" i="0" u="none" strike="noStrike" kern="1200" cap="none" spc="0" normalizeH="0" baseline="0" noProof="0" dirty="0">
                    <a:ln>
                      <a:noFill/>
                    </a:ln>
                    <a:solidFill>
                      <a:srgbClr val="C00000"/>
                    </a:solidFill>
                    <a:effectLst/>
                    <a:uLnTx/>
                    <a:uFillTx/>
                    <a:latin typeface="Garamond"/>
                    <a:ea typeface="Germania One"/>
                    <a:cs typeface="Germania One"/>
                    <a:sym typeface="Germania One"/>
                  </a:rPr>
                  <a:t>Persephone</a:t>
                </a:r>
              </a:p>
            </p:txBody>
          </p:sp>
        </p:grpSp>
        <p:pic>
          <p:nvPicPr>
            <p:cNvPr id="85" name="Shape 207"/>
            <p:cNvPicPr preferRelativeResize="0"/>
            <p:nvPr/>
          </p:nvPicPr>
          <p:blipFill>
            <a:blip r:embed="rId22">
              <a:alphaModFix/>
            </a:blip>
            <a:stretch>
              <a:fillRect/>
            </a:stretch>
          </p:blipFill>
          <p:spPr>
            <a:xfrm>
              <a:off x="4702452" y="4636359"/>
              <a:ext cx="1085077" cy="1262428"/>
            </a:xfrm>
            <a:prstGeom prst="rect">
              <a:avLst/>
            </a:prstGeom>
            <a:noFill/>
            <a:ln>
              <a:noFill/>
            </a:ln>
          </p:spPr>
        </p:pic>
        <p:pic>
          <p:nvPicPr>
            <p:cNvPr id="86" name="Shape 221"/>
            <p:cNvPicPr preferRelativeResize="0"/>
            <p:nvPr/>
          </p:nvPicPr>
          <p:blipFill rotWithShape="1">
            <a:blip r:embed="rId23">
              <a:alphaModFix/>
            </a:blip>
            <a:srcRect l="12087" t="1268" r="5848" b="8807"/>
            <a:stretch/>
          </p:blipFill>
          <p:spPr>
            <a:xfrm>
              <a:off x="2350783" y="3277579"/>
              <a:ext cx="930112" cy="1176004"/>
            </a:xfrm>
            <a:prstGeom prst="rect">
              <a:avLst/>
            </a:prstGeom>
            <a:noFill/>
            <a:ln>
              <a:noFill/>
            </a:ln>
          </p:spPr>
        </p:pic>
        <p:pic>
          <p:nvPicPr>
            <p:cNvPr id="87" name="Shape 214"/>
            <p:cNvPicPr preferRelativeResize="0"/>
            <p:nvPr/>
          </p:nvPicPr>
          <p:blipFill>
            <a:blip r:embed="rId24">
              <a:alphaModFix/>
            </a:blip>
            <a:stretch>
              <a:fillRect/>
            </a:stretch>
          </p:blipFill>
          <p:spPr>
            <a:xfrm>
              <a:off x="3421729" y="3277580"/>
              <a:ext cx="765671" cy="1203705"/>
            </a:xfrm>
            <a:prstGeom prst="rect">
              <a:avLst/>
            </a:prstGeom>
            <a:noFill/>
            <a:ln>
              <a:noFill/>
            </a:ln>
          </p:spPr>
        </p:pic>
      </p:grpSp>
      <p:sp>
        <p:nvSpPr>
          <p:cNvPr id="5" name="TextBox 4"/>
          <p:cNvSpPr txBox="1"/>
          <p:nvPr/>
        </p:nvSpPr>
        <p:spPr bwMode="auto">
          <a:xfrm>
            <a:off x="244067" y="791680"/>
            <a:ext cx="3180695" cy="3016210"/>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52049"/>
                </a:solidFill>
                <a:effectLst/>
                <a:uLnTx/>
                <a:uFillTx/>
                <a:latin typeface="Arial"/>
                <a:ea typeface="+mn-ea"/>
                <a:cs typeface="+mn-cs"/>
              </a:rPr>
              <a:t>From Table 1.2: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52049"/>
                </a:solidFill>
                <a:effectLst/>
                <a:uLnTx/>
                <a:uFillTx/>
                <a:latin typeface="Arial"/>
                <a:ea typeface="+mn-ea"/>
                <a:cs typeface="+mn-cs"/>
              </a:rPr>
              <a:t>13 members Treated, 7 deaths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52049"/>
                </a:solidFill>
                <a:effectLst/>
                <a:uLnTx/>
                <a:uFillTx/>
                <a:latin typeface="Arial"/>
                <a:ea typeface="+mn-ea"/>
                <a:cs typeface="+mn-cs"/>
              </a:rPr>
              <a:t>7 were Not Treated, 3 deaths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52049"/>
                </a:solidFill>
                <a:effectLst/>
                <a:uLnTx/>
                <a:uFillTx/>
                <a:latin typeface="Arial"/>
                <a:ea typeface="+mn-ea"/>
                <a:cs typeface="+mn-cs"/>
              </a:rPr>
              <a:t>RR of </a:t>
            </a:r>
            <a:r>
              <a:rPr kumimoji="0" lang="en-US" sz="2000" b="0" i="0" u="none" strike="noStrike" kern="1200" cap="none" spc="0" normalizeH="0" baseline="0" noProof="0" dirty="0" err="1">
                <a:ln>
                  <a:noFill/>
                </a:ln>
                <a:solidFill>
                  <a:srgbClr val="052049"/>
                </a:solidFill>
                <a:effectLst/>
                <a:uLnTx/>
                <a:uFillTx/>
                <a:latin typeface="Arial"/>
                <a:ea typeface="+mn-ea"/>
                <a:cs typeface="+mn-cs"/>
              </a:rPr>
              <a:t>Tx</a:t>
            </a:r>
            <a:r>
              <a:rPr kumimoji="0" lang="en-US" sz="2000" b="0" i="0" u="none" strike="noStrike" kern="1200" cap="none" spc="0" normalizeH="0" baseline="0" noProof="0" dirty="0">
                <a:ln>
                  <a:noFill/>
                </a:ln>
                <a:solidFill>
                  <a:srgbClr val="052049"/>
                </a:solidFill>
                <a:effectLst/>
                <a:uLnTx/>
                <a:uFillTx/>
                <a:latin typeface="Arial"/>
                <a:ea typeface="+mn-ea"/>
                <a:cs typeface="+mn-cs"/>
              </a:rPr>
              <a:t>: (7/13) / (3/7)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52049"/>
                </a:solidFill>
                <a:effectLst/>
                <a:uLnTx/>
                <a:uFillTx/>
                <a:latin typeface="Arial"/>
                <a:ea typeface="+mn-ea"/>
                <a:cs typeface="+mn-cs"/>
              </a:rPr>
              <a:t>        = 49/39 = 1.26</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52049"/>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52049"/>
                </a:solidFill>
                <a:effectLst/>
                <a:uLnTx/>
                <a:uFillTx/>
                <a:latin typeface="Arial"/>
                <a:ea typeface="+mn-ea"/>
                <a:cs typeface="+mn-cs"/>
              </a:rPr>
              <a:t>Pr</a:t>
            </a:r>
            <a:r>
              <a:rPr kumimoji="0" lang="en-US" sz="2000" b="0" i="0" u="none" strike="noStrike" kern="1200" cap="none" spc="0" normalizeH="0" baseline="0" noProof="0" dirty="0">
                <a:ln>
                  <a:noFill/>
                </a:ln>
                <a:solidFill>
                  <a:srgbClr val="052049"/>
                </a:solidFill>
                <a:effectLst/>
                <a:uLnTx/>
                <a:uFillTx/>
                <a:latin typeface="Arial"/>
                <a:ea typeface="+mn-ea"/>
                <a:cs typeface="+mn-cs"/>
              </a:rPr>
              <a:t>[Y=1</a:t>
            </a:r>
            <a:r>
              <a:rPr kumimoji="0" lang="en-US" sz="2000" b="1" i="0" u="none" strike="noStrike" kern="1200" cap="none" spc="0" normalizeH="0" baseline="0" noProof="0" dirty="0">
                <a:ln>
                  <a:noFill/>
                </a:ln>
                <a:solidFill>
                  <a:srgbClr val="052049"/>
                </a:solidFill>
                <a:effectLst/>
                <a:uLnTx/>
                <a:uFillTx/>
                <a:latin typeface="Arial"/>
                <a:ea typeface="+mn-ea"/>
                <a:cs typeface="+mn-cs"/>
              </a:rPr>
              <a:t>|</a:t>
            </a:r>
            <a:r>
              <a:rPr kumimoji="0" lang="en-US" sz="2000" b="0" i="0" u="none" strike="noStrike" kern="1200" cap="none" spc="0" normalizeH="0" baseline="0" noProof="0" dirty="0">
                <a:ln>
                  <a:noFill/>
                </a:ln>
                <a:solidFill>
                  <a:srgbClr val="052049"/>
                </a:solidFill>
                <a:effectLst/>
                <a:uLnTx/>
                <a:uFillTx/>
                <a:latin typeface="Arial"/>
                <a:ea typeface="+mn-ea"/>
                <a:cs typeface="+mn-cs"/>
              </a:rPr>
              <a:t>A=1] </a:t>
            </a:r>
            <a:r>
              <a:rPr kumimoji="0" lang="en-US" altLang="en-US" sz="2000" b="1" i="0" u="none" strike="noStrike" kern="1200" cap="none" spc="0" normalizeH="0" baseline="0" noProof="0" dirty="0">
                <a:ln>
                  <a:noFill/>
                </a:ln>
                <a:solidFill>
                  <a:srgbClr val="052049"/>
                </a:solidFill>
                <a:effectLst/>
                <a:uLnTx/>
                <a:uFillTx/>
                <a:latin typeface="Arial"/>
                <a:ea typeface="+mn-ea"/>
                <a:cs typeface="+mn-cs"/>
              </a:rPr>
              <a:t>≠ </a:t>
            </a:r>
            <a:r>
              <a:rPr kumimoji="0" lang="en-US" sz="2000" b="0" i="0" u="none" strike="noStrike" kern="1200" cap="none" spc="0" normalizeH="0" baseline="0" noProof="0" dirty="0" err="1">
                <a:ln>
                  <a:noFill/>
                </a:ln>
                <a:solidFill>
                  <a:srgbClr val="052049"/>
                </a:solidFill>
                <a:effectLst/>
                <a:uLnTx/>
                <a:uFillTx/>
                <a:latin typeface="Arial"/>
                <a:ea typeface="+mn-ea"/>
                <a:cs typeface="+mn-cs"/>
              </a:rPr>
              <a:t>Pr</a:t>
            </a:r>
            <a:r>
              <a:rPr kumimoji="0" lang="en-US" sz="2000" b="0" i="0" u="none" strike="noStrike" kern="1200" cap="none" spc="0" normalizeH="0" baseline="0" noProof="0" dirty="0">
                <a:ln>
                  <a:noFill/>
                </a:ln>
                <a:solidFill>
                  <a:srgbClr val="052049"/>
                </a:solidFill>
                <a:effectLst/>
                <a:uLnTx/>
                <a:uFillTx/>
                <a:latin typeface="Arial"/>
                <a:ea typeface="+mn-ea"/>
                <a:cs typeface="+mn-cs"/>
              </a:rPr>
              <a:t>[Y=1</a:t>
            </a:r>
            <a:r>
              <a:rPr kumimoji="0" lang="en-US" sz="2000" b="1" i="0" u="none" strike="noStrike" kern="1200" cap="none" spc="0" normalizeH="0" baseline="0" noProof="0" dirty="0">
                <a:ln>
                  <a:noFill/>
                </a:ln>
                <a:solidFill>
                  <a:srgbClr val="052049"/>
                </a:solidFill>
                <a:effectLst/>
                <a:uLnTx/>
                <a:uFillTx/>
                <a:latin typeface="Arial"/>
                <a:ea typeface="+mn-ea"/>
                <a:cs typeface="+mn-cs"/>
              </a:rPr>
              <a:t>|</a:t>
            </a:r>
            <a:r>
              <a:rPr kumimoji="0" lang="en-US" sz="2000" b="0" i="0" u="none" strike="noStrike" kern="1200" cap="none" spc="0" normalizeH="0" baseline="0" noProof="0" dirty="0">
                <a:ln>
                  <a:noFill/>
                </a:ln>
                <a:solidFill>
                  <a:srgbClr val="052049"/>
                </a:solidFill>
                <a:effectLst/>
                <a:uLnTx/>
                <a:uFillTx/>
                <a:latin typeface="Arial"/>
                <a:ea typeface="+mn-ea"/>
                <a:cs typeface="+mn-cs"/>
              </a:rPr>
              <a:t>A=0]</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52049"/>
              </a:solidFill>
              <a:effectLst/>
              <a:uLnTx/>
              <a:uFillTx/>
              <a:latin typeface="Arial"/>
              <a:ea typeface="+mn-ea"/>
              <a:cs typeface="+mn-cs"/>
            </a:endParaRPr>
          </a:p>
        </p:txBody>
      </p:sp>
      <p:sp>
        <p:nvSpPr>
          <p:cNvPr id="7" name="TextBox 6"/>
          <p:cNvSpPr txBox="1"/>
          <p:nvPr/>
        </p:nvSpPr>
        <p:spPr bwMode="auto">
          <a:xfrm>
            <a:off x="2847332" y="5029582"/>
            <a:ext cx="501414" cy="430887"/>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52049"/>
                </a:solidFill>
                <a:effectLst/>
                <a:uLnTx/>
                <a:uFillTx/>
                <a:latin typeface="Arial"/>
                <a:ea typeface="+mn-ea"/>
                <a:cs typeface="+mn-cs"/>
              </a:rPr>
              <a:t>♥️</a:t>
            </a:r>
          </a:p>
        </p:txBody>
      </p:sp>
      <p:sp>
        <p:nvSpPr>
          <p:cNvPr id="96" name="TextBox 95"/>
          <p:cNvSpPr txBox="1"/>
          <p:nvPr/>
        </p:nvSpPr>
        <p:spPr bwMode="auto">
          <a:xfrm>
            <a:off x="973221" y="5602112"/>
            <a:ext cx="501414" cy="430887"/>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52049"/>
                </a:solidFill>
                <a:effectLst/>
                <a:uLnTx/>
                <a:uFillTx/>
                <a:latin typeface="Arial"/>
                <a:ea typeface="+mn-ea"/>
                <a:cs typeface="+mn-cs"/>
              </a:rPr>
              <a:t>♥️</a:t>
            </a:r>
          </a:p>
        </p:txBody>
      </p:sp>
      <p:sp>
        <p:nvSpPr>
          <p:cNvPr id="97" name="TextBox 96"/>
          <p:cNvSpPr txBox="1"/>
          <p:nvPr/>
        </p:nvSpPr>
        <p:spPr bwMode="auto">
          <a:xfrm>
            <a:off x="903198" y="3629139"/>
            <a:ext cx="359264" cy="1046440"/>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
                <a:ea typeface="+mn-ea"/>
                <a:cs typeface="+mn-cs"/>
              </a:rPr>
              <a:t>♥</a:t>
            </a:r>
            <a:r>
              <a:rPr kumimoji="0" lang="en-US" sz="2800" b="0" i="0" u="none" strike="noStrike" kern="1200" cap="none" spc="0" normalizeH="0" baseline="0" noProof="0" dirty="0">
                <a:ln>
                  <a:noFill/>
                </a:ln>
                <a:solidFill>
                  <a:srgbClr val="052049"/>
                </a:solidFill>
                <a:effectLst/>
                <a:uLnTx/>
                <a:uFillTx/>
                <a:latin typeface="Arial"/>
                <a:ea typeface="+mn-ea"/>
                <a:cs typeface="+mn-cs"/>
              </a:rPr>
              <a:t>️</a:t>
            </a:r>
          </a:p>
        </p:txBody>
      </p:sp>
      <p:sp>
        <p:nvSpPr>
          <p:cNvPr id="98" name="TextBox 97"/>
          <p:cNvSpPr txBox="1"/>
          <p:nvPr/>
        </p:nvSpPr>
        <p:spPr bwMode="auto">
          <a:xfrm>
            <a:off x="301835" y="3633257"/>
            <a:ext cx="501414" cy="984885"/>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Arial"/>
                <a:ea typeface="+mn-ea"/>
                <a:cs typeface="+mn-cs"/>
              </a:rPr>
              <a:t>♥</a:t>
            </a:r>
            <a:r>
              <a:rPr kumimoji="0" lang="en-US" sz="2800" b="0" i="0" u="none" strike="noStrike" kern="1200" cap="none" spc="0" normalizeH="0" baseline="0" noProof="0" dirty="0">
                <a:ln>
                  <a:noFill/>
                </a:ln>
                <a:solidFill>
                  <a:srgbClr val="052049"/>
                </a:solidFill>
                <a:effectLst/>
                <a:uLnTx/>
                <a:uFillTx/>
                <a:latin typeface="Arial"/>
                <a:ea typeface="+mn-ea"/>
                <a:cs typeface="+mn-cs"/>
              </a:rPr>
              <a:t>️</a:t>
            </a:r>
          </a:p>
        </p:txBody>
      </p:sp>
      <p:sp>
        <p:nvSpPr>
          <p:cNvPr id="99" name="TextBox 98"/>
          <p:cNvSpPr txBox="1"/>
          <p:nvPr/>
        </p:nvSpPr>
        <p:spPr bwMode="auto">
          <a:xfrm>
            <a:off x="2787992" y="4277380"/>
            <a:ext cx="501414" cy="1046440"/>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
                <a:ea typeface="+mn-ea"/>
                <a:cs typeface="+mn-cs"/>
              </a:rPr>
              <a:t>♥</a:t>
            </a:r>
            <a:r>
              <a:rPr kumimoji="0" lang="en-US" sz="2800" b="0" i="0" u="none" strike="noStrike" kern="1200" cap="none" spc="0" normalizeH="0" baseline="0" noProof="0" dirty="0">
                <a:ln>
                  <a:noFill/>
                </a:ln>
                <a:solidFill>
                  <a:srgbClr val="052049"/>
                </a:solidFill>
                <a:effectLst/>
                <a:uLnTx/>
                <a:uFillTx/>
                <a:latin typeface="Arial"/>
                <a:ea typeface="+mn-ea"/>
                <a:cs typeface="+mn-cs"/>
              </a:rPr>
              <a:t>️</a:t>
            </a:r>
          </a:p>
        </p:txBody>
      </p:sp>
      <p:sp>
        <p:nvSpPr>
          <p:cNvPr id="100" name="TextBox 99"/>
          <p:cNvSpPr txBox="1"/>
          <p:nvPr/>
        </p:nvSpPr>
        <p:spPr bwMode="auto">
          <a:xfrm>
            <a:off x="347144" y="5593868"/>
            <a:ext cx="501414" cy="430887"/>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52049"/>
                </a:solidFill>
                <a:effectLst/>
                <a:uLnTx/>
                <a:uFillTx/>
                <a:latin typeface="Arial"/>
                <a:ea typeface="+mn-ea"/>
                <a:cs typeface="+mn-cs"/>
              </a:rPr>
              <a:t>♥️</a:t>
            </a:r>
          </a:p>
        </p:txBody>
      </p:sp>
      <p:sp>
        <p:nvSpPr>
          <p:cNvPr id="102" name="TextBox 101"/>
          <p:cNvSpPr txBox="1"/>
          <p:nvPr/>
        </p:nvSpPr>
        <p:spPr bwMode="auto">
          <a:xfrm>
            <a:off x="2431325" y="5626815"/>
            <a:ext cx="501414" cy="430887"/>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52049"/>
                </a:solidFill>
                <a:effectLst/>
                <a:uLnTx/>
                <a:uFillTx/>
                <a:latin typeface="Arial"/>
                <a:ea typeface="+mn-ea"/>
                <a:cs typeface="+mn-cs"/>
              </a:rPr>
              <a:t>♥️</a:t>
            </a:r>
          </a:p>
        </p:txBody>
      </p:sp>
      <p:sp>
        <p:nvSpPr>
          <p:cNvPr id="103" name="TextBox 102"/>
          <p:cNvSpPr txBox="1"/>
          <p:nvPr/>
        </p:nvSpPr>
        <p:spPr bwMode="auto">
          <a:xfrm>
            <a:off x="1006283" y="4852137"/>
            <a:ext cx="501414" cy="1107996"/>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Arial"/>
                <a:ea typeface="+mn-ea"/>
                <a:cs typeface="+mn-cs"/>
              </a:rPr>
              <a:t>♥</a:t>
            </a:r>
            <a:r>
              <a:rPr kumimoji="0" lang="en-US" sz="2800" b="0" i="0" u="none" strike="noStrike" kern="1200" cap="none" spc="0" normalizeH="0" baseline="0" noProof="0" dirty="0">
                <a:ln>
                  <a:noFill/>
                </a:ln>
                <a:solidFill>
                  <a:srgbClr val="052049"/>
                </a:solidFill>
                <a:effectLst/>
                <a:uLnTx/>
                <a:uFillTx/>
                <a:latin typeface="Arial"/>
                <a:ea typeface="+mn-ea"/>
                <a:cs typeface="+mn-cs"/>
              </a:rPr>
              <a:t>️</a:t>
            </a:r>
          </a:p>
        </p:txBody>
      </p:sp>
      <p:sp>
        <p:nvSpPr>
          <p:cNvPr id="104" name="TextBox 103"/>
          <p:cNvSpPr txBox="1"/>
          <p:nvPr/>
        </p:nvSpPr>
        <p:spPr bwMode="auto">
          <a:xfrm>
            <a:off x="345932" y="4885191"/>
            <a:ext cx="501414" cy="1231106"/>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
                <a:ea typeface="+mn-ea"/>
                <a:cs typeface="+mn-cs"/>
              </a:rPr>
              <a:t>♥️</a:t>
            </a:r>
            <a:endParaRPr kumimoji="0" lang="en-US" sz="2800" b="0" i="0" u="none" strike="noStrike" kern="1200" cap="none" spc="0" normalizeH="0" baseline="0" noProof="0" dirty="0">
              <a:ln>
                <a:noFill/>
              </a:ln>
              <a:solidFill>
                <a:srgbClr val="FF0000"/>
              </a:solidFill>
              <a:effectLst/>
              <a:uLnTx/>
              <a:uFillTx/>
              <a:latin typeface="Arial"/>
              <a:ea typeface="+mn-ea"/>
              <a:cs typeface="+mn-cs"/>
            </a:endParaRPr>
          </a:p>
        </p:txBody>
      </p:sp>
      <p:sp>
        <p:nvSpPr>
          <p:cNvPr id="105" name="TextBox 104"/>
          <p:cNvSpPr txBox="1"/>
          <p:nvPr/>
        </p:nvSpPr>
        <p:spPr bwMode="auto">
          <a:xfrm>
            <a:off x="3049170" y="5639167"/>
            <a:ext cx="501414" cy="430887"/>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52049"/>
                </a:solidFill>
                <a:effectLst/>
                <a:uLnTx/>
                <a:uFillTx/>
                <a:latin typeface="Arial"/>
                <a:ea typeface="+mn-ea"/>
                <a:cs typeface="+mn-cs"/>
              </a:rPr>
              <a:t>♥️</a:t>
            </a:r>
          </a:p>
        </p:txBody>
      </p:sp>
      <p:sp>
        <p:nvSpPr>
          <p:cNvPr id="106" name="TextBox 105"/>
          <p:cNvSpPr txBox="1"/>
          <p:nvPr/>
        </p:nvSpPr>
        <p:spPr bwMode="auto">
          <a:xfrm>
            <a:off x="2151243" y="4988373"/>
            <a:ext cx="501414" cy="430887"/>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52049"/>
                </a:solidFill>
                <a:effectLst/>
                <a:uLnTx/>
                <a:uFillTx/>
                <a:latin typeface="Arial"/>
                <a:ea typeface="+mn-ea"/>
                <a:cs typeface="+mn-cs"/>
              </a:rPr>
              <a:t>♥️</a:t>
            </a:r>
          </a:p>
        </p:txBody>
      </p:sp>
      <p:sp>
        <p:nvSpPr>
          <p:cNvPr id="107" name="TextBox 106"/>
          <p:cNvSpPr txBox="1"/>
          <p:nvPr/>
        </p:nvSpPr>
        <p:spPr bwMode="auto">
          <a:xfrm>
            <a:off x="1549878" y="4992489"/>
            <a:ext cx="501414" cy="430887"/>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52049"/>
                </a:solidFill>
                <a:effectLst/>
                <a:uLnTx/>
                <a:uFillTx/>
                <a:latin typeface="Arial"/>
                <a:ea typeface="+mn-ea"/>
                <a:cs typeface="+mn-cs"/>
              </a:rPr>
              <a:t>♥️</a:t>
            </a:r>
          </a:p>
        </p:txBody>
      </p:sp>
      <p:grpSp>
        <p:nvGrpSpPr>
          <p:cNvPr id="12" name="Group 11"/>
          <p:cNvGrpSpPr/>
          <p:nvPr/>
        </p:nvGrpSpPr>
        <p:grpSpPr>
          <a:xfrm>
            <a:off x="152774" y="3562040"/>
            <a:ext cx="641193" cy="587009"/>
            <a:chOff x="162056" y="3487771"/>
            <a:chExt cx="641193" cy="572255"/>
          </a:xfrm>
        </p:grpSpPr>
        <p:cxnSp>
          <p:nvCxnSpPr>
            <p:cNvPr id="9" name="Straight Connector 8"/>
            <p:cNvCxnSpPr/>
            <p:nvPr/>
          </p:nvCxnSpPr>
          <p:spPr>
            <a:xfrm>
              <a:off x="162056" y="3487771"/>
              <a:ext cx="641193" cy="535185"/>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flipV="1">
              <a:off x="162056" y="3487771"/>
              <a:ext cx="641193" cy="572255"/>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09" name="Group 108"/>
          <p:cNvGrpSpPr/>
          <p:nvPr/>
        </p:nvGrpSpPr>
        <p:grpSpPr>
          <a:xfrm>
            <a:off x="709872" y="4220940"/>
            <a:ext cx="686502" cy="572255"/>
            <a:chOff x="162056" y="3487771"/>
            <a:chExt cx="686502" cy="572255"/>
          </a:xfrm>
        </p:grpSpPr>
        <p:cxnSp>
          <p:nvCxnSpPr>
            <p:cNvPr id="110" name="Straight Connector 109"/>
            <p:cNvCxnSpPr/>
            <p:nvPr/>
          </p:nvCxnSpPr>
          <p:spPr>
            <a:xfrm>
              <a:off x="162056" y="3487771"/>
              <a:ext cx="686502" cy="572255"/>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flipV="1">
              <a:off x="162056" y="3487771"/>
              <a:ext cx="641193" cy="572255"/>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12" name="Group 111"/>
          <p:cNvGrpSpPr/>
          <p:nvPr/>
        </p:nvGrpSpPr>
        <p:grpSpPr>
          <a:xfrm>
            <a:off x="1368900" y="3520721"/>
            <a:ext cx="569641" cy="502019"/>
            <a:chOff x="162056" y="3487771"/>
            <a:chExt cx="569641" cy="502019"/>
          </a:xfrm>
        </p:grpSpPr>
        <p:cxnSp>
          <p:nvCxnSpPr>
            <p:cNvPr id="113" name="Straight Connector 112"/>
            <p:cNvCxnSpPr/>
            <p:nvPr/>
          </p:nvCxnSpPr>
          <p:spPr>
            <a:xfrm>
              <a:off x="162056" y="3487771"/>
              <a:ext cx="569641" cy="5020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flipV="1">
              <a:off x="226441" y="3524843"/>
              <a:ext cx="477952" cy="442551"/>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15" name="Group 114"/>
          <p:cNvGrpSpPr/>
          <p:nvPr/>
        </p:nvGrpSpPr>
        <p:grpSpPr>
          <a:xfrm>
            <a:off x="1323590" y="4216824"/>
            <a:ext cx="569641" cy="502019"/>
            <a:chOff x="162056" y="3487771"/>
            <a:chExt cx="569641" cy="502019"/>
          </a:xfrm>
        </p:grpSpPr>
        <p:cxnSp>
          <p:nvCxnSpPr>
            <p:cNvPr id="116" name="Straight Connector 115"/>
            <p:cNvCxnSpPr/>
            <p:nvPr/>
          </p:nvCxnSpPr>
          <p:spPr>
            <a:xfrm>
              <a:off x="162056" y="3487771"/>
              <a:ext cx="569641" cy="5020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flipV="1">
              <a:off x="226441" y="3524843"/>
              <a:ext cx="477952" cy="442551"/>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18" name="Group 117"/>
          <p:cNvGrpSpPr/>
          <p:nvPr/>
        </p:nvGrpSpPr>
        <p:grpSpPr>
          <a:xfrm>
            <a:off x="2699311" y="4196230"/>
            <a:ext cx="569641" cy="502019"/>
            <a:chOff x="162056" y="3487771"/>
            <a:chExt cx="569641" cy="502019"/>
          </a:xfrm>
        </p:grpSpPr>
        <p:cxnSp>
          <p:nvCxnSpPr>
            <p:cNvPr id="119" name="Straight Connector 118"/>
            <p:cNvCxnSpPr/>
            <p:nvPr/>
          </p:nvCxnSpPr>
          <p:spPr>
            <a:xfrm>
              <a:off x="162056" y="3487771"/>
              <a:ext cx="569641" cy="5020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flipV="1">
              <a:off x="226441" y="3524843"/>
              <a:ext cx="477952" cy="442551"/>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30" name="Group 129"/>
          <p:cNvGrpSpPr/>
          <p:nvPr/>
        </p:nvGrpSpPr>
        <p:grpSpPr>
          <a:xfrm>
            <a:off x="257906" y="4908346"/>
            <a:ext cx="569641" cy="530860"/>
            <a:chOff x="162056" y="3487771"/>
            <a:chExt cx="569641" cy="502019"/>
          </a:xfrm>
        </p:grpSpPr>
        <p:cxnSp>
          <p:nvCxnSpPr>
            <p:cNvPr id="131" name="Straight Connector 130"/>
            <p:cNvCxnSpPr/>
            <p:nvPr/>
          </p:nvCxnSpPr>
          <p:spPr>
            <a:xfrm>
              <a:off x="162056" y="3487771"/>
              <a:ext cx="569641" cy="5020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flipV="1">
              <a:off x="226441" y="3524843"/>
              <a:ext cx="477952" cy="442551"/>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33" name="Group 132"/>
          <p:cNvGrpSpPr/>
          <p:nvPr/>
        </p:nvGrpSpPr>
        <p:grpSpPr>
          <a:xfrm>
            <a:off x="919710" y="4895904"/>
            <a:ext cx="569641" cy="502019"/>
            <a:chOff x="162056" y="3487771"/>
            <a:chExt cx="569641" cy="502019"/>
          </a:xfrm>
        </p:grpSpPr>
        <p:cxnSp>
          <p:nvCxnSpPr>
            <p:cNvPr id="134" name="Straight Connector 133"/>
            <p:cNvCxnSpPr/>
            <p:nvPr/>
          </p:nvCxnSpPr>
          <p:spPr>
            <a:xfrm>
              <a:off x="162056" y="3487771"/>
              <a:ext cx="569641" cy="5020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flipV="1">
              <a:off x="226441" y="3524843"/>
              <a:ext cx="477952" cy="442551"/>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16" name="TextBox 15"/>
          <p:cNvSpPr txBox="1"/>
          <p:nvPr/>
        </p:nvSpPr>
        <p:spPr bwMode="auto">
          <a:xfrm>
            <a:off x="4423719" y="664793"/>
            <a:ext cx="4931296" cy="307777"/>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52049"/>
                </a:solidFill>
                <a:effectLst/>
                <a:uLnTx/>
                <a:uFillTx/>
                <a:latin typeface="Arial"/>
                <a:ea typeface="+mn-ea"/>
                <a:cs typeface="+mn-cs"/>
              </a:rPr>
              <a:t>Observed                          Counterfactuals</a:t>
            </a:r>
          </a:p>
        </p:txBody>
      </p:sp>
      <p:sp>
        <p:nvSpPr>
          <p:cNvPr id="137" name="TextBox 136"/>
          <p:cNvSpPr txBox="1"/>
          <p:nvPr/>
        </p:nvSpPr>
        <p:spPr bwMode="auto">
          <a:xfrm>
            <a:off x="2822409" y="4872234"/>
            <a:ext cx="501414" cy="1046440"/>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
                <a:ea typeface="+mn-ea"/>
                <a:cs typeface="+mn-cs"/>
              </a:rPr>
              <a:t>♥</a:t>
            </a:r>
            <a:r>
              <a:rPr kumimoji="0" lang="en-US" sz="2800" b="0" i="0" u="none" strike="noStrike" kern="1200" cap="none" spc="0" normalizeH="0" baseline="0" noProof="0" dirty="0">
                <a:ln>
                  <a:noFill/>
                </a:ln>
                <a:solidFill>
                  <a:srgbClr val="052049"/>
                </a:solidFill>
                <a:effectLst/>
                <a:uLnTx/>
                <a:uFillTx/>
                <a:latin typeface="Arial"/>
                <a:ea typeface="+mn-ea"/>
                <a:cs typeface="+mn-cs"/>
              </a:rPr>
              <a:t>️</a:t>
            </a:r>
          </a:p>
        </p:txBody>
      </p:sp>
      <p:sp>
        <p:nvSpPr>
          <p:cNvPr id="138" name="TextBox 137"/>
          <p:cNvSpPr txBox="1"/>
          <p:nvPr/>
        </p:nvSpPr>
        <p:spPr bwMode="auto">
          <a:xfrm>
            <a:off x="2125305" y="4894849"/>
            <a:ext cx="501414" cy="1046440"/>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
                <a:ea typeface="+mn-ea"/>
                <a:cs typeface="+mn-cs"/>
              </a:rPr>
              <a:t>♥</a:t>
            </a:r>
            <a:r>
              <a:rPr kumimoji="0" lang="en-US" sz="2800" b="0" i="0" u="none" strike="noStrike" kern="1200" cap="none" spc="0" normalizeH="0" baseline="0" noProof="0" dirty="0">
                <a:ln>
                  <a:noFill/>
                </a:ln>
                <a:solidFill>
                  <a:srgbClr val="052049"/>
                </a:solidFill>
                <a:effectLst/>
                <a:uLnTx/>
                <a:uFillTx/>
                <a:latin typeface="Arial"/>
                <a:ea typeface="+mn-ea"/>
                <a:cs typeface="+mn-cs"/>
              </a:rPr>
              <a:t>️</a:t>
            </a:r>
          </a:p>
        </p:txBody>
      </p:sp>
      <p:sp>
        <p:nvSpPr>
          <p:cNvPr id="139" name="TextBox 138"/>
          <p:cNvSpPr txBox="1"/>
          <p:nvPr/>
        </p:nvSpPr>
        <p:spPr bwMode="auto">
          <a:xfrm>
            <a:off x="1498988" y="4911565"/>
            <a:ext cx="501414" cy="1046440"/>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
                <a:ea typeface="+mn-ea"/>
                <a:cs typeface="+mn-cs"/>
              </a:rPr>
              <a:t>♥</a:t>
            </a:r>
            <a:r>
              <a:rPr kumimoji="0" lang="en-US" sz="2800" b="0" i="0" u="none" strike="noStrike" kern="1200" cap="none" spc="0" normalizeH="0" baseline="0" noProof="0" dirty="0">
                <a:ln>
                  <a:noFill/>
                </a:ln>
                <a:solidFill>
                  <a:srgbClr val="052049"/>
                </a:solidFill>
                <a:effectLst/>
                <a:uLnTx/>
                <a:uFillTx/>
                <a:latin typeface="Arial"/>
                <a:ea typeface="+mn-ea"/>
                <a:cs typeface="+mn-cs"/>
              </a:rPr>
              <a:t>️</a:t>
            </a:r>
          </a:p>
        </p:txBody>
      </p:sp>
      <p:sp>
        <p:nvSpPr>
          <p:cNvPr id="140" name="TextBox 139"/>
          <p:cNvSpPr txBox="1"/>
          <p:nvPr/>
        </p:nvSpPr>
        <p:spPr bwMode="auto">
          <a:xfrm>
            <a:off x="913971" y="5500512"/>
            <a:ext cx="501414" cy="1046440"/>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
                <a:ea typeface="+mn-ea"/>
                <a:cs typeface="+mn-cs"/>
              </a:rPr>
              <a:t>♥</a:t>
            </a:r>
            <a:r>
              <a:rPr kumimoji="0" lang="en-US" sz="2800" b="0" i="0" u="none" strike="noStrike" kern="1200" cap="none" spc="0" normalizeH="0" baseline="0" noProof="0" dirty="0">
                <a:ln>
                  <a:noFill/>
                </a:ln>
                <a:solidFill>
                  <a:srgbClr val="052049"/>
                </a:solidFill>
                <a:effectLst/>
                <a:uLnTx/>
                <a:uFillTx/>
                <a:latin typeface="Arial"/>
                <a:ea typeface="+mn-ea"/>
                <a:cs typeface="+mn-cs"/>
              </a:rPr>
              <a:t>️</a:t>
            </a:r>
          </a:p>
        </p:txBody>
      </p:sp>
      <p:sp>
        <p:nvSpPr>
          <p:cNvPr id="141" name="TextBox 140"/>
          <p:cNvSpPr txBox="1"/>
          <p:nvPr/>
        </p:nvSpPr>
        <p:spPr bwMode="auto">
          <a:xfrm>
            <a:off x="2965971" y="5552622"/>
            <a:ext cx="501414" cy="1046440"/>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
                <a:ea typeface="+mn-ea"/>
                <a:cs typeface="+mn-cs"/>
              </a:rPr>
              <a:t>♥</a:t>
            </a:r>
            <a:r>
              <a:rPr kumimoji="0" lang="en-US" sz="2800" b="0" i="0" u="none" strike="noStrike" kern="1200" cap="none" spc="0" normalizeH="0" baseline="0" noProof="0" dirty="0">
                <a:ln>
                  <a:noFill/>
                </a:ln>
                <a:solidFill>
                  <a:srgbClr val="052049"/>
                </a:solidFill>
                <a:effectLst/>
                <a:uLnTx/>
                <a:uFillTx/>
                <a:latin typeface="Arial"/>
                <a:ea typeface="+mn-ea"/>
                <a:cs typeface="+mn-cs"/>
              </a:rPr>
              <a:t>️</a:t>
            </a:r>
          </a:p>
        </p:txBody>
      </p:sp>
      <p:sp>
        <p:nvSpPr>
          <p:cNvPr id="142" name="TextBox 141"/>
          <p:cNvSpPr txBox="1"/>
          <p:nvPr/>
        </p:nvSpPr>
        <p:spPr bwMode="auto">
          <a:xfrm>
            <a:off x="294532" y="5488716"/>
            <a:ext cx="501414" cy="1046440"/>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
                <a:ea typeface="+mn-ea"/>
                <a:cs typeface="+mn-cs"/>
              </a:rPr>
              <a:t>♥</a:t>
            </a:r>
            <a:r>
              <a:rPr kumimoji="0" lang="en-US" sz="2800" b="0" i="0" u="none" strike="noStrike" kern="1200" cap="none" spc="0" normalizeH="0" baseline="0" noProof="0" dirty="0">
                <a:ln>
                  <a:noFill/>
                </a:ln>
                <a:solidFill>
                  <a:srgbClr val="052049"/>
                </a:solidFill>
                <a:effectLst/>
                <a:uLnTx/>
                <a:uFillTx/>
                <a:latin typeface="Arial"/>
                <a:ea typeface="+mn-ea"/>
                <a:cs typeface="+mn-cs"/>
              </a:rPr>
              <a:t>️</a:t>
            </a:r>
          </a:p>
        </p:txBody>
      </p:sp>
      <p:sp>
        <p:nvSpPr>
          <p:cNvPr id="143" name="TextBox 142"/>
          <p:cNvSpPr txBox="1"/>
          <p:nvPr/>
        </p:nvSpPr>
        <p:spPr bwMode="auto">
          <a:xfrm>
            <a:off x="1744794" y="5499540"/>
            <a:ext cx="501414" cy="1046440"/>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
                <a:ea typeface="+mn-ea"/>
                <a:cs typeface="+mn-cs"/>
              </a:rPr>
              <a:t>♥</a:t>
            </a:r>
            <a:r>
              <a:rPr kumimoji="0" lang="en-US" sz="2800" b="0" i="0" u="none" strike="noStrike" kern="1200" cap="none" spc="0" normalizeH="0" baseline="0" noProof="0" dirty="0">
                <a:ln>
                  <a:noFill/>
                </a:ln>
                <a:solidFill>
                  <a:srgbClr val="052049"/>
                </a:solidFill>
                <a:effectLst/>
                <a:uLnTx/>
                <a:uFillTx/>
                <a:latin typeface="Arial"/>
                <a:ea typeface="+mn-ea"/>
                <a:cs typeface="+mn-cs"/>
              </a:rPr>
              <a:t>️</a:t>
            </a:r>
          </a:p>
        </p:txBody>
      </p:sp>
      <p:sp>
        <p:nvSpPr>
          <p:cNvPr id="144" name="TextBox 143"/>
          <p:cNvSpPr txBox="1"/>
          <p:nvPr/>
        </p:nvSpPr>
        <p:spPr bwMode="auto">
          <a:xfrm>
            <a:off x="2422228" y="5498561"/>
            <a:ext cx="501414" cy="1046440"/>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
                <a:ea typeface="+mn-ea"/>
                <a:cs typeface="+mn-cs"/>
              </a:rPr>
              <a:t>♥</a:t>
            </a:r>
            <a:r>
              <a:rPr kumimoji="0" lang="en-US" sz="2800" b="0" i="0" u="none" strike="noStrike" kern="1200" cap="none" spc="0" normalizeH="0" baseline="0" noProof="0" dirty="0">
                <a:ln>
                  <a:noFill/>
                </a:ln>
                <a:solidFill>
                  <a:srgbClr val="052049"/>
                </a:solidFill>
                <a:effectLst/>
                <a:uLnTx/>
                <a:uFillTx/>
                <a:latin typeface="Arial"/>
                <a:ea typeface="+mn-ea"/>
                <a:cs typeface="+mn-cs"/>
              </a:rPr>
              <a:t>️</a:t>
            </a:r>
          </a:p>
        </p:txBody>
      </p:sp>
      <p:grpSp>
        <p:nvGrpSpPr>
          <p:cNvPr id="127" name="Group 126"/>
          <p:cNvGrpSpPr/>
          <p:nvPr/>
        </p:nvGrpSpPr>
        <p:grpSpPr>
          <a:xfrm>
            <a:off x="2303893" y="5493687"/>
            <a:ext cx="569641" cy="502019"/>
            <a:chOff x="162056" y="3487771"/>
            <a:chExt cx="569641" cy="502019"/>
          </a:xfrm>
        </p:grpSpPr>
        <p:cxnSp>
          <p:nvCxnSpPr>
            <p:cNvPr id="128" name="Straight Connector 127"/>
            <p:cNvCxnSpPr/>
            <p:nvPr/>
          </p:nvCxnSpPr>
          <p:spPr>
            <a:xfrm>
              <a:off x="162056" y="3487771"/>
              <a:ext cx="569641" cy="5020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flipV="1">
              <a:off x="226441" y="3524843"/>
              <a:ext cx="477952" cy="442551"/>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24" name="Group 123"/>
          <p:cNvGrpSpPr/>
          <p:nvPr/>
        </p:nvGrpSpPr>
        <p:grpSpPr>
          <a:xfrm>
            <a:off x="1583080" y="5514284"/>
            <a:ext cx="569641" cy="502019"/>
            <a:chOff x="162056" y="3487771"/>
            <a:chExt cx="569641" cy="502019"/>
          </a:xfrm>
        </p:grpSpPr>
        <p:cxnSp>
          <p:nvCxnSpPr>
            <p:cNvPr id="125" name="Straight Connector 124"/>
            <p:cNvCxnSpPr/>
            <p:nvPr/>
          </p:nvCxnSpPr>
          <p:spPr>
            <a:xfrm>
              <a:off x="162056" y="3487771"/>
              <a:ext cx="569641" cy="5020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V="1">
              <a:off x="226441" y="3524843"/>
              <a:ext cx="477952" cy="442551"/>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21" name="Group 120"/>
          <p:cNvGrpSpPr/>
          <p:nvPr/>
        </p:nvGrpSpPr>
        <p:grpSpPr>
          <a:xfrm>
            <a:off x="157589" y="5545583"/>
            <a:ext cx="569641" cy="502019"/>
            <a:chOff x="162056" y="3487771"/>
            <a:chExt cx="569641" cy="502019"/>
          </a:xfrm>
        </p:grpSpPr>
        <p:cxnSp>
          <p:nvCxnSpPr>
            <p:cNvPr id="122" name="Straight Connector 121"/>
            <p:cNvCxnSpPr/>
            <p:nvPr/>
          </p:nvCxnSpPr>
          <p:spPr>
            <a:xfrm>
              <a:off x="162056" y="3487771"/>
              <a:ext cx="569641" cy="5020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flipV="1">
              <a:off x="226441" y="3524843"/>
              <a:ext cx="477952" cy="442551"/>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62388561"/>
      </p:ext>
    </p:extLst>
  </p:cSld>
  <p:clrMapOvr>
    <a:masterClrMapping/>
  </p:clrMapOvr>
  <p:transition advTm="86180">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585" y="134604"/>
            <a:ext cx="7323917" cy="425512"/>
          </a:xfrm>
        </p:spPr>
        <p:txBody>
          <a:bodyPr>
            <a:normAutofit fontScale="90000"/>
          </a:bodyPr>
          <a:lstStyle/>
          <a:p>
            <a:r>
              <a:rPr lang="en-US" dirty="0"/>
              <a:t>Observed Actions and </a:t>
            </a:r>
            <a:r>
              <a:rPr lang="en-US" dirty="0" err="1"/>
              <a:t>Txs</a:t>
            </a:r>
            <a:r>
              <a:rPr lang="en-US" dirty="0"/>
              <a:t> vs Counterfactuals</a:t>
            </a: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018054" y="640079"/>
            <a:ext cx="2928238" cy="5615198"/>
          </a:xfrm>
        </p:spPr>
      </p:pic>
      <p:sp>
        <p:nvSpPr>
          <p:cNvPr id="4" name="Slide Number Placeholder 3"/>
          <p:cNvSpPr>
            <a:spLocks noGrp="1"/>
          </p:cNvSpPr>
          <p:nvPr>
            <p:ph type="sldNum" sz="quarter" idx="10"/>
          </p:nvPr>
        </p:nvSpPr>
        <p:spPr>
          <a:xfrm>
            <a:off x="369889" y="6442485"/>
            <a:ext cx="489832" cy="215492"/>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AA74B69-70FD-A649-B131-F3438782CAA4}" type="slidenum">
              <a:rPr kumimoji="0" lang="en-US" alt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27</a:t>
            </a:fld>
            <a:endParaRPr kumimoji="0" lang="en-US" alt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
        <p:nvSpPr>
          <p:cNvPr id="35" name="Footer Placeholder 1"/>
          <p:cNvSpPr txBox="1">
            <a:spLocks/>
          </p:cNvSpPr>
          <p:nvPr/>
        </p:nvSpPr>
        <p:spPr>
          <a:xfrm>
            <a:off x="548153" y="6470130"/>
            <a:ext cx="4310907" cy="137980"/>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Garamond" charset="0"/>
                <a:ea typeface="+mn-ea"/>
                <a:cs typeface="+mn-cs"/>
              </a:defRPr>
            </a:lvl1pPr>
            <a:lvl2pPr marL="457200" algn="l" rtl="0" eaLnBrk="0" fontAlgn="base" hangingPunct="0">
              <a:spcBef>
                <a:spcPct val="0"/>
              </a:spcBef>
              <a:spcAft>
                <a:spcPct val="0"/>
              </a:spcAft>
              <a:defRPr kern="1200">
                <a:solidFill>
                  <a:schemeClr val="tx1"/>
                </a:solidFill>
                <a:latin typeface="Garamond" charset="0"/>
                <a:ea typeface="+mn-ea"/>
                <a:cs typeface="+mn-cs"/>
              </a:defRPr>
            </a:lvl2pPr>
            <a:lvl3pPr marL="914400" algn="l" rtl="0" eaLnBrk="0" fontAlgn="base" hangingPunct="0">
              <a:spcBef>
                <a:spcPct val="0"/>
              </a:spcBef>
              <a:spcAft>
                <a:spcPct val="0"/>
              </a:spcAft>
              <a:defRPr kern="1200">
                <a:solidFill>
                  <a:schemeClr val="tx1"/>
                </a:solidFill>
                <a:latin typeface="Garamond" charset="0"/>
                <a:ea typeface="+mn-ea"/>
                <a:cs typeface="+mn-cs"/>
              </a:defRPr>
            </a:lvl3pPr>
            <a:lvl4pPr marL="1371600" algn="l" rtl="0" eaLnBrk="0" fontAlgn="base" hangingPunct="0">
              <a:spcBef>
                <a:spcPct val="0"/>
              </a:spcBef>
              <a:spcAft>
                <a:spcPct val="0"/>
              </a:spcAft>
              <a:defRPr kern="1200">
                <a:solidFill>
                  <a:schemeClr val="tx1"/>
                </a:solidFill>
                <a:latin typeface="Garamond" charset="0"/>
                <a:ea typeface="+mn-ea"/>
                <a:cs typeface="+mn-cs"/>
              </a:defRPr>
            </a:lvl4pPr>
            <a:lvl5pPr marL="1828800" algn="l" rtl="0" eaLnBrk="0" fontAlgn="base" hangingPunct="0">
              <a:spcBef>
                <a:spcPct val="0"/>
              </a:spcBef>
              <a:spcAft>
                <a:spcPct val="0"/>
              </a:spcAft>
              <a:defRPr kern="1200">
                <a:solidFill>
                  <a:schemeClr val="tx1"/>
                </a:solidFill>
                <a:latin typeface="Garamond" charset="0"/>
                <a:ea typeface="+mn-ea"/>
                <a:cs typeface="+mn-cs"/>
              </a:defRPr>
            </a:lvl5pPr>
            <a:lvl6pPr marL="2286000" algn="l" defTabSz="914400" rtl="0" eaLnBrk="1" latinLnBrk="0" hangingPunct="1">
              <a:defRPr kern="1200">
                <a:solidFill>
                  <a:schemeClr val="tx1"/>
                </a:solidFill>
                <a:latin typeface="Garamond" charset="0"/>
                <a:ea typeface="+mn-ea"/>
                <a:cs typeface="+mn-cs"/>
              </a:defRPr>
            </a:lvl6pPr>
            <a:lvl7pPr marL="2743200" algn="l" defTabSz="914400" rtl="0" eaLnBrk="1" latinLnBrk="0" hangingPunct="1">
              <a:defRPr kern="1200">
                <a:solidFill>
                  <a:schemeClr val="tx1"/>
                </a:solidFill>
                <a:latin typeface="Garamond" charset="0"/>
                <a:ea typeface="+mn-ea"/>
                <a:cs typeface="+mn-cs"/>
              </a:defRPr>
            </a:lvl7pPr>
            <a:lvl8pPr marL="3200400" algn="l" defTabSz="914400" rtl="0" eaLnBrk="1" latinLnBrk="0" hangingPunct="1">
              <a:defRPr kern="1200">
                <a:solidFill>
                  <a:schemeClr val="tx1"/>
                </a:solidFill>
                <a:latin typeface="Garamond" charset="0"/>
                <a:ea typeface="+mn-ea"/>
                <a:cs typeface="+mn-cs"/>
              </a:defRPr>
            </a:lvl8pPr>
            <a:lvl9pPr marL="3657600" algn="l" defTabSz="914400" rtl="0" eaLnBrk="1" latinLnBrk="0" hangingPunct="1">
              <a:defRPr kern="1200">
                <a:solidFill>
                  <a:schemeClr val="tx1"/>
                </a:solidFill>
                <a:latin typeface="Garamond" charset="0"/>
                <a:ea typeface="+mn-ea"/>
                <a:cs typeface="+mn-cs"/>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050" b="0" i="0" u="none" strike="noStrike" kern="1200" cap="none" spc="0" normalizeH="0" baseline="0" noProof="0">
                <a:ln>
                  <a:noFill/>
                </a:ln>
                <a:solidFill>
                  <a:srgbClr val="052049"/>
                </a:solidFill>
                <a:effectLst/>
                <a:uLnTx/>
                <a:uFillTx/>
                <a:latin typeface="Garamond" charset="0"/>
                <a:ea typeface="+mn-ea"/>
                <a:cs typeface="+mn-cs"/>
              </a:rPr>
              <a:t>Acknowledgement: Matteo Allen, graphical assistance</a:t>
            </a:r>
            <a:endParaRPr kumimoji="0" lang="en-US" sz="1050" b="0" i="0" u="none" strike="noStrike" kern="1200" cap="none" spc="0" normalizeH="0" baseline="0" noProof="0" dirty="0">
              <a:ln>
                <a:noFill/>
              </a:ln>
              <a:solidFill>
                <a:srgbClr val="052049"/>
              </a:solidFill>
              <a:effectLst/>
              <a:uLnTx/>
              <a:uFillTx/>
              <a:latin typeface="Garamond" charset="0"/>
              <a:ea typeface="+mn-ea"/>
              <a:cs typeface="+mn-cs"/>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31983" y="664793"/>
            <a:ext cx="2393126" cy="5525945"/>
          </a:xfrm>
          <a:prstGeom prst="rect">
            <a:avLst/>
          </a:prstGeom>
        </p:spPr>
      </p:pic>
      <p:grpSp>
        <p:nvGrpSpPr>
          <p:cNvPr id="67" name="Group 66"/>
          <p:cNvGrpSpPr/>
          <p:nvPr/>
        </p:nvGrpSpPr>
        <p:grpSpPr>
          <a:xfrm>
            <a:off x="50995" y="3533275"/>
            <a:ext cx="3521677" cy="2672985"/>
            <a:chOff x="37707" y="30723"/>
            <a:chExt cx="5749822" cy="5895260"/>
          </a:xfrm>
        </p:grpSpPr>
        <p:pic>
          <p:nvPicPr>
            <p:cNvPr id="68" name="Shape 87"/>
            <p:cNvPicPr preferRelativeResize="0"/>
            <p:nvPr/>
          </p:nvPicPr>
          <p:blipFill>
            <a:blip r:embed="rId5">
              <a:alphaModFix/>
            </a:blip>
            <a:stretch>
              <a:fillRect/>
            </a:stretch>
          </p:blipFill>
          <p:spPr>
            <a:xfrm>
              <a:off x="284309" y="1714165"/>
              <a:ext cx="812800" cy="1352928"/>
            </a:xfrm>
            <a:prstGeom prst="rect">
              <a:avLst/>
            </a:prstGeom>
            <a:noFill/>
            <a:ln>
              <a:noFill/>
            </a:ln>
          </p:spPr>
        </p:pic>
        <p:pic>
          <p:nvPicPr>
            <p:cNvPr id="69" name="Shape 94"/>
            <p:cNvPicPr preferRelativeResize="0"/>
            <p:nvPr/>
          </p:nvPicPr>
          <p:blipFill>
            <a:blip r:embed="rId6">
              <a:alphaModFix/>
            </a:blip>
            <a:stretch>
              <a:fillRect/>
            </a:stretch>
          </p:blipFill>
          <p:spPr>
            <a:xfrm>
              <a:off x="1097110" y="1740459"/>
              <a:ext cx="929807" cy="1326635"/>
            </a:xfrm>
            <a:prstGeom prst="rect">
              <a:avLst/>
            </a:prstGeom>
            <a:noFill/>
            <a:ln>
              <a:noFill/>
            </a:ln>
          </p:spPr>
        </p:pic>
        <p:pic>
          <p:nvPicPr>
            <p:cNvPr id="70" name="Shape 101"/>
            <p:cNvPicPr preferRelativeResize="0"/>
            <p:nvPr/>
          </p:nvPicPr>
          <p:blipFill rotWithShape="1">
            <a:blip r:embed="rId7">
              <a:alphaModFix/>
            </a:blip>
            <a:srcRect l="5442" r="1291" b="8527"/>
            <a:stretch/>
          </p:blipFill>
          <p:spPr>
            <a:xfrm>
              <a:off x="3155376" y="168171"/>
              <a:ext cx="1184365" cy="1312092"/>
            </a:xfrm>
            <a:prstGeom prst="rect">
              <a:avLst/>
            </a:prstGeom>
            <a:noFill/>
            <a:ln>
              <a:noFill/>
            </a:ln>
          </p:spPr>
        </p:pic>
        <p:grpSp>
          <p:nvGrpSpPr>
            <p:cNvPr id="71" name="Group 70"/>
            <p:cNvGrpSpPr/>
            <p:nvPr/>
          </p:nvGrpSpPr>
          <p:grpSpPr>
            <a:xfrm>
              <a:off x="4339743" y="30723"/>
              <a:ext cx="1152949" cy="1449541"/>
              <a:chOff x="600891" y="1560036"/>
              <a:chExt cx="2133600" cy="2668615"/>
            </a:xfrm>
          </p:grpSpPr>
          <p:pic>
            <p:nvPicPr>
              <p:cNvPr id="94" name="Shape 108"/>
              <p:cNvPicPr preferRelativeResize="0"/>
              <p:nvPr/>
            </p:nvPicPr>
            <p:blipFill rotWithShape="1">
              <a:blip r:embed="rId8">
                <a:alphaModFix/>
              </a:blip>
              <a:srcRect l="12434" r="15300" b="7445"/>
              <a:stretch/>
            </p:blipFill>
            <p:spPr>
              <a:xfrm>
                <a:off x="600891" y="1565345"/>
                <a:ext cx="2133600" cy="2663306"/>
              </a:xfrm>
              <a:prstGeom prst="rect">
                <a:avLst/>
              </a:prstGeom>
              <a:noFill/>
              <a:ln>
                <a:noFill/>
              </a:ln>
            </p:spPr>
          </p:pic>
          <p:sp>
            <p:nvSpPr>
              <p:cNvPr id="95" name="Shape 106"/>
              <p:cNvSpPr txBox="1">
                <a:spLocks/>
              </p:cNvSpPr>
              <p:nvPr/>
            </p:nvSpPr>
            <p:spPr>
              <a:xfrm>
                <a:off x="1392013" y="1560036"/>
                <a:ext cx="1342478" cy="440120"/>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 sz="1600" b="0" i="0" u="none" strike="noStrike" kern="1200" cap="none" spc="0" normalizeH="0" baseline="0" noProof="0" dirty="0">
                    <a:ln>
                      <a:noFill/>
                    </a:ln>
                    <a:solidFill>
                      <a:srgbClr val="000000"/>
                    </a:solidFill>
                    <a:effectLst/>
                    <a:uLnTx/>
                    <a:uFillTx/>
                    <a:latin typeface="Germania One"/>
                    <a:ea typeface="Germania One"/>
                    <a:cs typeface="Germania One"/>
                    <a:sym typeface="Germania One"/>
                  </a:rPr>
                  <a:t>Hades</a:t>
                </a:r>
                <a:endParaRPr kumimoji="0" lang="en" sz="2667" b="0" i="0" u="none" strike="noStrike" kern="1200" cap="none" spc="0" normalizeH="0" baseline="0" noProof="0" dirty="0">
                  <a:ln>
                    <a:noFill/>
                  </a:ln>
                  <a:solidFill>
                    <a:srgbClr val="000000"/>
                  </a:solidFill>
                  <a:effectLst/>
                  <a:uLnTx/>
                  <a:uFillTx/>
                  <a:latin typeface="Germania One"/>
                  <a:ea typeface="Germania One"/>
                  <a:cs typeface="Germania One"/>
                  <a:sym typeface="Germania One"/>
                </a:endParaRPr>
              </a:p>
            </p:txBody>
          </p:sp>
        </p:grpSp>
        <p:pic>
          <p:nvPicPr>
            <p:cNvPr id="72" name="Shape 115"/>
            <p:cNvPicPr preferRelativeResize="0"/>
            <p:nvPr/>
          </p:nvPicPr>
          <p:blipFill rotWithShape="1">
            <a:blip r:embed="rId9">
              <a:alphaModFix/>
            </a:blip>
            <a:srcRect l="26578" t="7135" r="21577" b="12416"/>
            <a:stretch/>
          </p:blipFill>
          <p:spPr>
            <a:xfrm>
              <a:off x="4370990" y="3223386"/>
              <a:ext cx="1090453" cy="1312091"/>
            </a:xfrm>
            <a:prstGeom prst="rect">
              <a:avLst/>
            </a:prstGeom>
            <a:noFill/>
            <a:ln>
              <a:noFill/>
            </a:ln>
          </p:spPr>
        </p:pic>
        <p:pic>
          <p:nvPicPr>
            <p:cNvPr id="73" name="Shape 122"/>
            <p:cNvPicPr preferRelativeResize="0"/>
            <p:nvPr/>
          </p:nvPicPr>
          <p:blipFill rotWithShape="1">
            <a:blip r:embed="rId10">
              <a:alphaModFix/>
            </a:blip>
            <a:srcRect l="13489"/>
            <a:stretch/>
          </p:blipFill>
          <p:spPr>
            <a:xfrm>
              <a:off x="1350304" y="4573055"/>
              <a:ext cx="1245299" cy="1352928"/>
            </a:xfrm>
            <a:prstGeom prst="rect">
              <a:avLst/>
            </a:prstGeom>
            <a:noFill/>
            <a:ln>
              <a:noFill/>
            </a:ln>
          </p:spPr>
        </p:pic>
        <p:pic>
          <p:nvPicPr>
            <p:cNvPr id="74" name="Shape 136"/>
            <p:cNvPicPr preferRelativeResize="0"/>
            <p:nvPr/>
          </p:nvPicPr>
          <p:blipFill rotWithShape="1">
            <a:blip r:embed="rId11">
              <a:alphaModFix/>
            </a:blip>
            <a:srcRect l="1643" t="4554" r="2634" b="4965"/>
            <a:stretch/>
          </p:blipFill>
          <p:spPr>
            <a:xfrm>
              <a:off x="37707" y="168171"/>
              <a:ext cx="1306005" cy="1352928"/>
            </a:xfrm>
            <a:prstGeom prst="rect">
              <a:avLst/>
            </a:prstGeom>
            <a:noFill/>
            <a:ln>
              <a:noFill/>
            </a:ln>
          </p:spPr>
        </p:pic>
        <p:pic>
          <p:nvPicPr>
            <p:cNvPr id="75" name="Shape 129"/>
            <p:cNvPicPr preferRelativeResize="0"/>
            <p:nvPr/>
          </p:nvPicPr>
          <p:blipFill rotWithShape="1">
            <a:blip r:embed="rId12">
              <a:alphaModFix/>
            </a:blip>
            <a:srcRect l="8770" r="3546"/>
            <a:stretch/>
          </p:blipFill>
          <p:spPr>
            <a:xfrm>
              <a:off x="1293435" y="168171"/>
              <a:ext cx="1031844" cy="1326635"/>
            </a:xfrm>
            <a:prstGeom prst="rect">
              <a:avLst/>
            </a:prstGeom>
            <a:noFill/>
            <a:ln>
              <a:noFill/>
            </a:ln>
          </p:spPr>
        </p:pic>
        <p:pic>
          <p:nvPicPr>
            <p:cNvPr id="76" name="Shape 143"/>
            <p:cNvPicPr preferRelativeResize="0"/>
            <p:nvPr/>
          </p:nvPicPr>
          <p:blipFill rotWithShape="1">
            <a:blip r:embed="rId13">
              <a:alphaModFix/>
            </a:blip>
            <a:srcRect l="16444" r="10652"/>
            <a:stretch/>
          </p:blipFill>
          <p:spPr>
            <a:xfrm>
              <a:off x="2325730" y="163065"/>
              <a:ext cx="879924" cy="1358035"/>
            </a:xfrm>
            <a:prstGeom prst="rect">
              <a:avLst/>
            </a:prstGeom>
            <a:noFill/>
            <a:ln>
              <a:noFill/>
            </a:ln>
          </p:spPr>
        </p:pic>
        <p:pic>
          <p:nvPicPr>
            <p:cNvPr id="77" name="Shape 150"/>
            <p:cNvPicPr preferRelativeResize="0"/>
            <p:nvPr/>
          </p:nvPicPr>
          <p:blipFill rotWithShape="1">
            <a:blip r:embed="rId14">
              <a:alphaModFix/>
            </a:blip>
            <a:srcRect l="10663" t="2873" r="4229" b="2705"/>
            <a:stretch/>
          </p:blipFill>
          <p:spPr>
            <a:xfrm>
              <a:off x="2026916" y="1765597"/>
              <a:ext cx="1180901" cy="1326635"/>
            </a:xfrm>
            <a:prstGeom prst="rect">
              <a:avLst/>
            </a:prstGeom>
            <a:noFill/>
            <a:ln>
              <a:noFill/>
            </a:ln>
          </p:spPr>
        </p:pic>
        <p:grpSp>
          <p:nvGrpSpPr>
            <p:cNvPr id="78" name="Group 77"/>
            <p:cNvGrpSpPr/>
            <p:nvPr/>
          </p:nvGrpSpPr>
          <p:grpSpPr>
            <a:xfrm>
              <a:off x="3205654" y="1888285"/>
              <a:ext cx="981745" cy="1203947"/>
              <a:chOff x="233767" y="1581600"/>
              <a:chExt cx="1764506" cy="2471738"/>
            </a:xfrm>
          </p:grpSpPr>
          <p:pic>
            <p:nvPicPr>
              <p:cNvPr id="92" name="Shape 157"/>
              <p:cNvPicPr preferRelativeResize="0"/>
              <p:nvPr/>
            </p:nvPicPr>
            <p:blipFill>
              <a:blip r:embed="rId15">
                <a:alphaModFix/>
              </a:blip>
              <a:stretch>
                <a:fillRect/>
              </a:stretch>
            </p:blipFill>
            <p:spPr>
              <a:xfrm>
                <a:off x="233767" y="1581600"/>
                <a:ext cx="1764506" cy="2471738"/>
              </a:xfrm>
              <a:prstGeom prst="rect">
                <a:avLst/>
              </a:prstGeom>
              <a:noFill/>
              <a:ln>
                <a:noFill/>
              </a:ln>
            </p:spPr>
          </p:pic>
          <p:sp>
            <p:nvSpPr>
              <p:cNvPr id="93" name="Shape 155"/>
              <p:cNvSpPr txBox="1">
                <a:spLocks/>
              </p:cNvSpPr>
              <p:nvPr/>
            </p:nvSpPr>
            <p:spPr>
              <a:xfrm>
                <a:off x="385785" y="3385262"/>
                <a:ext cx="1295665" cy="632250"/>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 sz="1100" b="0" i="0" u="none" strike="noStrike" kern="1200" cap="none" spc="0" normalizeH="0" baseline="0" noProof="0" dirty="0" err="1">
                    <a:ln>
                      <a:noFill/>
                    </a:ln>
                    <a:solidFill>
                      <a:srgbClr val="000000"/>
                    </a:solidFill>
                    <a:effectLst/>
                    <a:uLnTx/>
                    <a:uFillTx/>
                    <a:latin typeface="Germania One"/>
                    <a:ea typeface="Germania One"/>
                    <a:cs typeface="Germania One"/>
                    <a:sym typeface="Germania One"/>
                  </a:rPr>
                  <a:t>Leto</a:t>
                </a:r>
                <a:endParaRPr kumimoji="0" lang="en" sz="1100" b="0" i="0" u="none" strike="noStrike" kern="1200" cap="none" spc="0" normalizeH="0" baseline="0" noProof="0" dirty="0">
                  <a:ln>
                    <a:noFill/>
                  </a:ln>
                  <a:solidFill>
                    <a:srgbClr val="000000"/>
                  </a:solidFill>
                  <a:effectLst/>
                  <a:uLnTx/>
                  <a:uFillTx/>
                  <a:latin typeface="Germania One"/>
                  <a:ea typeface="Germania One"/>
                  <a:cs typeface="Germania One"/>
                  <a:sym typeface="Germania One"/>
                </a:endParaRPr>
              </a:p>
            </p:txBody>
          </p:sp>
        </p:grpSp>
        <p:pic>
          <p:nvPicPr>
            <p:cNvPr id="79" name="Shape 165"/>
            <p:cNvPicPr preferRelativeResize="0"/>
            <p:nvPr/>
          </p:nvPicPr>
          <p:blipFill>
            <a:blip r:embed="rId16">
              <a:alphaModFix/>
            </a:blip>
            <a:stretch>
              <a:fillRect/>
            </a:stretch>
          </p:blipFill>
          <p:spPr>
            <a:xfrm>
              <a:off x="4137624" y="1765597"/>
              <a:ext cx="1228512" cy="1326635"/>
            </a:xfrm>
            <a:prstGeom prst="rect">
              <a:avLst/>
            </a:prstGeom>
            <a:noFill/>
            <a:ln>
              <a:noFill/>
            </a:ln>
          </p:spPr>
        </p:pic>
        <p:pic>
          <p:nvPicPr>
            <p:cNvPr id="80" name="Shape 172"/>
            <p:cNvPicPr preferRelativeResize="0"/>
            <p:nvPr/>
          </p:nvPicPr>
          <p:blipFill rotWithShape="1">
            <a:blip r:embed="rId17">
              <a:alphaModFix/>
            </a:blip>
            <a:srcRect l="11305" r="9368"/>
            <a:stretch/>
          </p:blipFill>
          <p:spPr>
            <a:xfrm>
              <a:off x="219036" y="4538339"/>
              <a:ext cx="1131268" cy="1352928"/>
            </a:xfrm>
            <a:prstGeom prst="rect">
              <a:avLst/>
            </a:prstGeom>
            <a:noFill/>
            <a:ln>
              <a:noFill/>
            </a:ln>
          </p:spPr>
        </p:pic>
        <p:pic>
          <p:nvPicPr>
            <p:cNvPr id="81" name="Shape 179"/>
            <p:cNvPicPr preferRelativeResize="0"/>
            <p:nvPr/>
          </p:nvPicPr>
          <p:blipFill rotWithShape="1">
            <a:blip r:embed="rId18">
              <a:alphaModFix/>
            </a:blip>
            <a:srcRect l="9341" r="1375" b="9128"/>
            <a:stretch/>
          </p:blipFill>
          <p:spPr>
            <a:xfrm>
              <a:off x="2597607" y="4564872"/>
              <a:ext cx="1157529" cy="1326395"/>
            </a:xfrm>
            <a:prstGeom prst="rect">
              <a:avLst/>
            </a:prstGeom>
            <a:noFill/>
            <a:ln>
              <a:noFill/>
            </a:ln>
          </p:spPr>
        </p:pic>
        <p:pic>
          <p:nvPicPr>
            <p:cNvPr id="82" name="Shape 186"/>
            <p:cNvPicPr preferRelativeResize="0"/>
            <p:nvPr/>
          </p:nvPicPr>
          <p:blipFill rotWithShape="1">
            <a:blip r:embed="rId19">
              <a:alphaModFix/>
            </a:blip>
            <a:srcRect l="17239" r="6183" b="8486"/>
            <a:stretch/>
          </p:blipFill>
          <p:spPr>
            <a:xfrm>
              <a:off x="3791237" y="4546406"/>
              <a:ext cx="1018395" cy="1350636"/>
            </a:xfrm>
            <a:prstGeom prst="rect">
              <a:avLst/>
            </a:prstGeom>
            <a:noFill/>
            <a:ln>
              <a:noFill/>
            </a:ln>
          </p:spPr>
        </p:pic>
        <p:grpSp>
          <p:nvGrpSpPr>
            <p:cNvPr id="83" name="Group 82"/>
            <p:cNvGrpSpPr/>
            <p:nvPr/>
          </p:nvGrpSpPr>
          <p:grpSpPr>
            <a:xfrm>
              <a:off x="268464" y="3092232"/>
              <a:ext cx="1024971" cy="1382597"/>
              <a:chOff x="669977" y="2139885"/>
              <a:chExt cx="1639590" cy="2076660"/>
            </a:xfrm>
          </p:grpSpPr>
          <p:pic>
            <p:nvPicPr>
              <p:cNvPr id="90" name="Shape 193"/>
              <p:cNvPicPr preferRelativeResize="0"/>
              <p:nvPr/>
            </p:nvPicPr>
            <p:blipFill rotWithShape="1">
              <a:blip r:embed="rId20">
                <a:alphaModFix/>
              </a:blip>
              <a:srcRect l="17104" t="19399" r="5821" b="10485"/>
              <a:stretch/>
            </p:blipFill>
            <p:spPr>
              <a:xfrm>
                <a:off x="707010" y="2139885"/>
                <a:ext cx="1602557" cy="2076660"/>
              </a:xfrm>
              <a:prstGeom prst="rect">
                <a:avLst/>
              </a:prstGeom>
              <a:noFill/>
              <a:ln>
                <a:noFill/>
              </a:ln>
            </p:spPr>
          </p:pic>
          <p:sp>
            <p:nvSpPr>
              <p:cNvPr id="91" name="Shape 191"/>
              <p:cNvSpPr txBox="1">
                <a:spLocks/>
              </p:cNvSpPr>
              <p:nvPr/>
            </p:nvSpPr>
            <p:spPr>
              <a:xfrm>
                <a:off x="669977" y="3639585"/>
                <a:ext cx="1639590" cy="492904"/>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 sz="1000" b="1" i="0" u="none" strike="noStrike" kern="1200" cap="none" spc="0" normalizeH="0" baseline="0" noProof="0" dirty="0" err="1">
                    <a:ln>
                      <a:noFill/>
                    </a:ln>
                    <a:solidFill>
                      <a:srgbClr val="FFFFFF">
                        <a:lumMod val="50000"/>
                      </a:srgbClr>
                    </a:solidFill>
                    <a:effectLst/>
                    <a:uLnTx/>
                    <a:uFillTx/>
                    <a:latin typeface="Germania One"/>
                    <a:ea typeface="Germania One"/>
                    <a:cs typeface="Germania One"/>
                    <a:sym typeface="Germania One"/>
                  </a:rPr>
                  <a:t>Cyclope</a:t>
                </a:r>
                <a:endParaRPr kumimoji="0" lang="en" sz="1000" b="1" i="0" u="none" strike="noStrike" kern="1200" cap="none" spc="0" normalizeH="0" baseline="0" noProof="0" dirty="0">
                  <a:ln>
                    <a:noFill/>
                  </a:ln>
                  <a:solidFill>
                    <a:srgbClr val="FFFFFF">
                      <a:lumMod val="50000"/>
                    </a:srgbClr>
                  </a:solidFill>
                  <a:effectLst/>
                  <a:uLnTx/>
                  <a:uFillTx/>
                  <a:latin typeface="Germania One"/>
                  <a:ea typeface="Germania One"/>
                  <a:cs typeface="Germania One"/>
                  <a:sym typeface="Germania One"/>
                </a:endParaRPr>
              </a:p>
            </p:txBody>
          </p:sp>
        </p:grpSp>
        <p:grpSp>
          <p:nvGrpSpPr>
            <p:cNvPr id="84" name="Group 83"/>
            <p:cNvGrpSpPr/>
            <p:nvPr/>
          </p:nvGrpSpPr>
          <p:grpSpPr>
            <a:xfrm>
              <a:off x="1342131" y="3205775"/>
              <a:ext cx="1112988" cy="1213092"/>
              <a:chOff x="835744" y="1565344"/>
              <a:chExt cx="1896771" cy="2403341"/>
            </a:xfrm>
          </p:grpSpPr>
          <p:pic>
            <p:nvPicPr>
              <p:cNvPr id="88" name="Shape 200"/>
              <p:cNvPicPr preferRelativeResize="0"/>
              <p:nvPr/>
            </p:nvPicPr>
            <p:blipFill rotWithShape="1">
              <a:blip r:embed="rId21">
                <a:alphaModFix/>
              </a:blip>
              <a:srcRect l="21933" r="21426" b="18120"/>
              <a:stretch/>
            </p:blipFill>
            <p:spPr>
              <a:xfrm>
                <a:off x="857165" y="1565344"/>
                <a:ext cx="1609901" cy="2403341"/>
              </a:xfrm>
              <a:prstGeom prst="rect">
                <a:avLst/>
              </a:prstGeom>
              <a:noFill/>
              <a:ln>
                <a:noFill/>
              </a:ln>
            </p:spPr>
          </p:pic>
          <p:sp>
            <p:nvSpPr>
              <p:cNvPr id="89" name="Shape 198"/>
              <p:cNvSpPr txBox="1">
                <a:spLocks/>
              </p:cNvSpPr>
              <p:nvPr/>
            </p:nvSpPr>
            <p:spPr>
              <a:xfrm>
                <a:off x="835744" y="3601305"/>
                <a:ext cx="1896771" cy="367378"/>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 sz="800" b="0" i="0" u="none" strike="noStrike" kern="1200" cap="none" spc="0" normalizeH="0" baseline="0" noProof="0" dirty="0">
                    <a:ln>
                      <a:noFill/>
                    </a:ln>
                    <a:solidFill>
                      <a:srgbClr val="C00000"/>
                    </a:solidFill>
                    <a:effectLst/>
                    <a:uLnTx/>
                    <a:uFillTx/>
                    <a:latin typeface="Garamond"/>
                    <a:ea typeface="Germania One"/>
                    <a:cs typeface="Germania One"/>
                    <a:sym typeface="Germania One"/>
                  </a:rPr>
                  <a:t>Persephone</a:t>
                </a:r>
              </a:p>
            </p:txBody>
          </p:sp>
        </p:grpSp>
        <p:pic>
          <p:nvPicPr>
            <p:cNvPr id="85" name="Shape 207"/>
            <p:cNvPicPr preferRelativeResize="0"/>
            <p:nvPr/>
          </p:nvPicPr>
          <p:blipFill>
            <a:blip r:embed="rId22">
              <a:alphaModFix/>
            </a:blip>
            <a:stretch>
              <a:fillRect/>
            </a:stretch>
          </p:blipFill>
          <p:spPr>
            <a:xfrm>
              <a:off x="4702452" y="4636359"/>
              <a:ext cx="1085077" cy="1262428"/>
            </a:xfrm>
            <a:prstGeom prst="rect">
              <a:avLst/>
            </a:prstGeom>
            <a:noFill/>
            <a:ln>
              <a:noFill/>
            </a:ln>
          </p:spPr>
        </p:pic>
        <p:pic>
          <p:nvPicPr>
            <p:cNvPr id="86" name="Shape 221"/>
            <p:cNvPicPr preferRelativeResize="0"/>
            <p:nvPr/>
          </p:nvPicPr>
          <p:blipFill rotWithShape="1">
            <a:blip r:embed="rId23">
              <a:alphaModFix/>
            </a:blip>
            <a:srcRect l="12087" t="1268" r="5848" b="8807"/>
            <a:stretch/>
          </p:blipFill>
          <p:spPr>
            <a:xfrm>
              <a:off x="2350783" y="3277579"/>
              <a:ext cx="930112" cy="1176004"/>
            </a:xfrm>
            <a:prstGeom prst="rect">
              <a:avLst/>
            </a:prstGeom>
            <a:noFill/>
            <a:ln>
              <a:noFill/>
            </a:ln>
          </p:spPr>
        </p:pic>
        <p:pic>
          <p:nvPicPr>
            <p:cNvPr id="87" name="Shape 214"/>
            <p:cNvPicPr preferRelativeResize="0"/>
            <p:nvPr/>
          </p:nvPicPr>
          <p:blipFill>
            <a:blip r:embed="rId24">
              <a:alphaModFix/>
            </a:blip>
            <a:stretch>
              <a:fillRect/>
            </a:stretch>
          </p:blipFill>
          <p:spPr>
            <a:xfrm>
              <a:off x="3421729" y="3277580"/>
              <a:ext cx="765671" cy="1203705"/>
            </a:xfrm>
            <a:prstGeom prst="rect">
              <a:avLst/>
            </a:prstGeom>
            <a:noFill/>
            <a:ln>
              <a:noFill/>
            </a:ln>
          </p:spPr>
        </p:pic>
      </p:grpSp>
      <p:sp>
        <p:nvSpPr>
          <p:cNvPr id="5" name="TextBox 4"/>
          <p:cNvSpPr txBox="1"/>
          <p:nvPr/>
        </p:nvSpPr>
        <p:spPr bwMode="auto">
          <a:xfrm>
            <a:off x="94390" y="549821"/>
            <a:ext cx="3763788" cy="3077766"/>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52049"/>
                </a:solidFill>
                <a:effectLst/>
                <a:uLnTx/>
                <a:uFillTx/>
                <a:latin typeface="Arial"/>
                <a:ea typeface="+mn-ea"/>
                <a:cs typeface="+mn-cs"/>
              </a:rPr>
              <a:t>So, based on observed data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52049"/>
                </a:solidFill>
                <a:effectLst/>
                <a:uLnTx/>
                <a:uFillTx/>
                <a:latin typeface="Arial"/>
                <a:ea typeface="+mn-ea"/>
                <a:cs typeface="+mn-cs"/>
              </a:rPr>
              <a:t>from Table 1.2,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52049"/>
                </a:solidFill>
                <a:effectLst/>
                <a:uLnTx/>
                <a:uFillTx/>
                <a:latin typeface="Arial"/>
                <a:ea typeface="+mn-ea"/>
                <a:cs typeface="+mn-cs"/>
              </a:rPr>
              <a:t>RR of Tx = 1.26 AND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52049"/>
                </a:solidFill>
                <a:effectLst/>
                <a:uLnTx/>
                <a:uFillTx/>
                <a:latin typeface="Arial"/>
                <a:ea typeface="+mn-ea"/>
                <a:cs typeface="+mn-cs"/>
              </a:rPr>
              <a:t>Pr</a:t>
            </a:r>
            <a:r>
              <a:rPr kumimoji="0" lang="en-US" sz="2000" b="0" i="0" u="none" strike="noStrike" kern="1200" cap="none" spc="0" normalizeH="0" baseline="0" noProof="0" dirty="0">
                <a:ln>
                  <a:noFill/>
                </a:ln>
                <a:solidFill>
                  <a:srgbClr val="052049"/>
                </a:solidFill>
                <a:effectLst/>
                <a:uLnTx/>
                <a:uFillTx/>
                <a:latin typeface="Arial"/>
                <a:ea typeface="+mn-ea"/>
                <a:cs typeface="+mn-cs"/>
              </a:rPr>
              <a:t>[Y=1</a:t>
            </a:r>
            <a:r>
              <a:rPr kumimoji="0" lang="en-US" sz="2000" b="1" i="0" u="none" strike="noStrike" kern="1200" cap="none" spc="0" normalizeH="0" baseline="0" noProof="0" dirty="0">
                <a:ln>
                  <a:noFill/>
                </a:ln>
                <a:solidFill>
                  <a:srgbClr val="052049"/>
                </a:solidFill>
                <a:effectLst/>
                <a:uLnTx/>
                <a:uFillTx/>
                <a:latin typeface="Arial"/>
                <a:ea typeface="+mn-ea"/>
                <a:cs typeface="+mn-cs"/>
              </a:rPr>
              <a:t>|</a:t>
            </a:r>
            <a:r>
              <a:rPr kumimoji="0" lang="en-US" sz="2000" b="0" i="0" u="none" strike="noStrike" kern="1200" cap="none" spc="0" normalizeH="0" baseline="0" noProof="0" dirty="0">
                <a:ln>
                  <a:noFill/>
                </a:ln>
                <a:solidFill>
                  <a:srgbClr val="052049"/>
                </a:solidFill>
                <a:effectLst/>
                <a:uLnTx/>
                <a:uFillTx/>
                <a:latin typeface="Arial"/>
                <a:ea typeface="+mn-ea"/>
                <a:cs typeface="+mn-cs"/>
              </a:rPr>
              <a:t>A=1] </a:t>
            </a:r>
            <a:r>
              <a:rPr kumimoji="0" lang="en-US" altLang="en-US" sz="2000" b="1" i="0" u="none" strike="noStrike" kern="1200" cap="none" spc="0" normalizeH="0" baseline="0" noProof="0" dirty="0">
                <a:ln>
                  <a:noFill/>
                </a:ln>
                <a:solidFill>
                  <a:srgbClr val="052049"/>
                </a:solidFill>
                <a:effectLst/>
                <a:uLnTx/>
                <a:uFillTx/>
                <a:latin typeface="Arial"/>
                <a:ea typeface="+mn-ea"/>
                <a:cs typeface="+mn-cs"/>
              </a:rPr>
              <a:t>≠ </a:t>
            </a:r>
            <a:r>
              <a:rPr kumimoji="0" lang="en-US" sz="2000" b="0" i="0" u="none" strike="noStrike" kern="1200" cap="none" spc="0" normalizeH="0" baseline="0" noProof="0" dirty="0" err="1">
                <a:ln>
                  <a:noFill/>
                </a:ln>
                <a:solidFill>
                  <a:srgbClr val="052049"/>
                </a:solidFill>
                <a:effectLst/>
                <a:uLnTx/>
                <a:uFillTx/>
                <a:latin typeface="Arial"/>
                <a:ea typeface="+mn-ea"/>
                <a:cs typeface="+mn-cs"/>
              </a:rPr>
              <a:t>Pr</a:t>
            </a:r>
            <a:r>
              <a:rPr kumimoji="0" lang="en-US" sz="2000" b="0" i="0" u="none" strike="noStrike" kern="1200" cap="none" spc="0" normalizeH="0" baseline="0" noProof="0" dirty="0">
                <a:ln>
                  <a:noFill/>
                </a:ln>
                <a:solidFill>
                  <a:srgbClr val="052049"/>
                </a:solidFill>
                <a:effectLst/>
                <a:uLnTx/>
                <a:uFillTx/>
                <a:latin typeface="Arial"/>
                <a:ea typeface="+mn-ea"/>
                <a:cs typeface="+mn-cs"/>
              </a:rPr>
              <a:t>[Y=1</a:t>
            </a:r>
            <a:r>
              <a:rPr kumimoji="0" lang="en-US" sz="2000" b="1" i="0" u="none" strike="noStrike" kern="1200" cap="none" spc="0" normalizeH="0" baseline="0" noProof="0" dirty="0">
                <a:ln>
                  <a:noFill/>
                </a:ln>
                <a:solidFill>
                  <a:srgbClr val="052049"/>
                </a:solidFill>
                <a:effectLst/>
                <a:uLnTx/>
                <a:uFillTx/>
                <a:latin typeface="Arial"/>
                <a:ea typeface="+mn-ea"/>
                <a:cs typeface="+mn-cs"/>
              </a:rPr>
              <a:t>|</a:t>
            </a:r>
            <a:r>
              <a:rPr kumimoji="0" lang="en-US" sz="2000" b="0" i="0" u="none" strike="noStrike" kern="1200" cap="none" spc="0" normalizeH="0" baseline="0" noProof="0" dirty="0">
                <a:ln>
                  <a:noFill/>
                </a:ln>
                <a:solidFill>
                  <a:srgbClr val="052049"/>
                </a:solidFill>
                <a:effectLst/>
                <a:uLnTx/>
                <a:uFillTx/>
                <a:latin typeface="Arial"/>
                <a:ea typeface="+mn-ea"/>
                <a:cs typeface="+mn-cs"/>
              </a:rPr>
              <a:t>A=0]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52049"/>
                </a:solidFill>
                <a:effectLst/>
                <a:uLnTx/>
                <a:uFillTx/>
                <a:latin typeface="Arial"/>
                <a:ea typeface="+mn-ea"/>
                <a:cs typeface="+mn-cs"/>
              </a:rPr>
              <a:t>Indicating an association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52049"/>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52049"/>
                </a:solidFill>
                <a:effectLst/>
                <a:uLnTx/>
                <a:uFillTx/>
                <a:latin typeface="Arial"/>
                <a:ea typeface="+mn-ea"/>
                <a:cs typeface="+mn-cs"/>
              </a:rPr>
              <a:t>But, recall from Table 1.1.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52049"/>
                </a:solidFill>
                <a:effectLst/>
                <a:uLnTx/>
                <a:uFillTx/>
                <a:latin typeface="Arial"/>
                <a:ea typeface="+mn-ea"/>
                <a:cs typeface="+mn-cs"/>
              </a:rPr>
              <a:t>Pr</a:t>
            </a:r>
            <a:r>
              <a:rPr kumimoji="0" lang="en-US" sz="2000" b="0" i="0" u="none" strike="noStrike" kern="1200" cap="none" spc="0" normalizeH="0" baseline="0" noProof="0" dirty="0">
                <a:ln>
                  <a:noFill/>
                </a:ln>
                <a:solidFill>
                  <a:srgbClr val="052049"/>
                </a:solidFill>
                <a:effectLst/>
                <a:uLnTx/>
                <a:uFillTx/>
                <a:latin typeface="Arial"/>
                <a:ea typeface="+mn-ea"/>
                <a:cs typeface="+mn-cs"/>
              </a:rPr>
              <a:t>(</a:t>
            </a:r>
            <a:r>
              <a:rPr kumimoji="0" lang="en-US" sz="2000" b="0" i="0" u="none" strike="noStrike" kern="1200" cap="none" spc="0" normalizeH="0" baseline="0" noProof="0" dirty="0" err="1">
                <a:ln>
                  <a:noFill/>
                </a:ln>
                <a:solidFill>
                  <a:srgbClr val="052049"/>
                </a:solidFill>
                <a:effectLst/>
                <a:uLnTx/>
                <a:uFillTx/>
                <a:latin typeface="Arial"/>
                <a:ea typeface="+mn-ea"/>
                <a:cs typeface="+mn-cs"/>
              </a:rPr>
              <a:t>Y</a:t>
            </a:r>
            <a:r>
              <a:rPr kumimoji="0" lang="en-US" sz="2000" b="0" i="0" u="none" strike="noStrike" kern="1200" cap="none" spc="0" normalizeH="0" baseline="30000" noProof="0" dirty="0" err="1">
                <a:ln>
                  <a:noFill/>
                </a:ln>
                <a:solidFill>
                  <a:srgbClr val="052049"/>
                </a:solidFill>
                <a:effectLst/>
                <a:uLnTx/>
                <a:uFillTx/>
                <a:latin typeface="Arial"/>
                <a:ea typeface="+mn-ea"/>
                <a:cs typeface="+mn-cs"/>
              </a:rPr>
              <a:t>a</a:t>
            </a:r>
            <a:r>
              <a:rPr kumimoji="0" lang="en-US" sz="2000" b="0" i="0" u="none" strike="noStrike" kern="1200" cap="none" spc="0" normalizeH="0" baseline="30000" noProof="0" dirty="0">
                <a:ln>
                  <a:noFill/>
                </a:ln>
                <a:solidFill>
                  <a:srgbClr val="052049"/>
                </a:solidFill>
                <a:effectLst/>
                <a:uLnTx/>
                <a:uFillTx/>
                <a:latin typeface="Arial"/>
                <a:ea typeface="+mn-ea"/>
                <a:cs typeface="+mn-cs"/>
              </a:rPr>
              <a:t>=1</a:t>
            </a:r>
            <a:r>
              <a:rPr kumimoji="0" lang="en-US" sz="2000" b="0" i="0" u="none" strike="noStrike" kern="1200" cap="none" spc="0" normalizeH="0" baseline="0" noProof="0" dirty="0">
                <a:ln>
                  <a:noFill/>
                </a:ln>
                <a:solidFill>
                  <a:srgbClr val="052049"/>
                </a:solidFill>
                <a:effectLst/>
                <a:uLnTx/>
                <a:uFillTx/>
                <a:latin typeface="Arial"/>
                <a:ea typeface="+mn-ea"/>
                <a:cs typeface="+mn-cs"/>
              </a:rPr>
              <a:t>=1) = .5 = </a:t>
            </a:r>
            <a:r>
              <a:rPr kumimoji="0" lang="en-US" sz="2000" b="0" i="0" u="none" strike="noStrike" kern="1200" cap="none" spc="0" normalizeH="0" baseline="0" noProof="0" dirty="0" err="1">
                <a:ln>
                  <a:noFill/>
                </a:ln>
                <a:solidFill>
                  <a:srgbClr val="052049"/>
                </a:solidFill>
                <a:effectLst/>
                <a:uLnTx/>
                <a:uFillTx/>
                <a:latin typeface="Arial"/>
                <a:ea typeface="+mn-ea"/>
                <a:cs typeface="+mn-cs"/>
              </a:rPr>
              <a:t>Pr</a:t>
            </a:r>
            <a:r>
              <a:rPr kumimoji="0" lang="en-US" sz="2000" b="0" i="0" u="none" strike="noStrike" kern="1200" cap="none" spc="0" normalizeH="0" baseline="0" noProof="0" dirty="0">
                <a:ln>
                  <a:noFill/>
                </a:ln>
                <a:solidFill>
                  <a:srgbClr val="052049"/>
                </a:solidFill>
                <a:effectLst/>
                <a:uLnTx/>
                <a:uFillTx/>
                <a:latin typeface="Arial"/>
                <a:ea typeface="+mn-ea"/>
                <a:cs typeface="+mn-cs"/>
              </a:rPr>
              <a:t>(</a:t>
            </a:r>
            <a:r>
              <a:rPr kumimoji="0" lang="en-US" sz="2000" b="0" i="0" u="none" strike="noStrike" kern="1200" cap="none" spc="0" normalizeH="0" baseline="0" noProof="0" dirty="0" err="1">
                <a:ln>
                  <a:noFill/>
                </a:ln>
                <a:solidFill>
                  <a:srgbClr val="052049"/>
                </a:solidFill>
                <a:effectLst/>
                <a:uLnTx/>
                <a:uFillTx/>
                <a:latin typeface="Arial"/>
                <a:ea typeface="+mn-ea"/>
                <a:cs typeface="+mn-cs"/>
              </a:rPr>
              <a:t>Y</a:t>
            </a:r>
            <a:r>
              <a:rPr kumimoji="0" lang="en-US" sz="2000" b="0" i="0" u="none" strike="noStrike" kern="1200" cap="none" spc="0" normalizeH="0" baseline="30000" noProof="0" dirty="0" err="1">
                <a:ln>
                  <a:noFill/>
                </a:ln>
                <a:solidFill>
                  <a:srgbClr val="052049"/>
                </a:solidFill>
                <a:effectLst/>
                <a:uLnTx/>
                <a:uFillTx/>
                <a:latin typeface="Arial"/>
                <a:ea typeface="+mn-ea"/>
                <a:cs typeface="+mn-cs"/>
              </a:rPr>
              <a:t>a</a:t>
            </a:r>
            <a:r>
              <a:rPr kumimoji="0" lang="en-US" sz="2000" b="0" i="0" u="none" strike="noStrike" kern="1200" cap="none" spc="0" normalizeH="0" baseline="30000" noProof="0" dirty="0">
                <a:ln>
                  <a:noFill/>
                </a:ln>
                <a:solidFill>
                  <a:srgbClr val="052049"/>
                </a:solidFill>
                <a:effectLst/>
                <a:uLnTx/>
                <a:uFillTx/>
                <a:latin typeface="Arial"/>
                <a:ea typeface="+mn-ea"/>
                <a:cs typeface="+mn-cs"/>
              </a:rPr>
              <a:t>=0</a:t>
            </a:r>
            <a:r>
              <a:rPr kumimoji="0" lang="en-US" sz="2000" b="0" i="0" u="none" strike="noStrike" kern="1200" cap="none" spc="0" normalizeH="0" baseline="0" noProof="0" dirty="0">
                <a:ln>
                  <a:noFill/>
                </a:ln>
                <a:solidFill>
                  <a:srgbClr val="052049"/>
                </a:solidFill>
                <a:effectLst/>
                <a:uLnTx/>
                <a:uFillTx/>
                <a:latin typeface="Arial"/>
                <a:ea typeface="+mn-ea"/>
                <a:cs typeface="+mn-cs"/>
              </a:rPr>
              <a:t>=1)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52049"/>
                </a:solidFill>
                <a:effectLst/>
                <a:uLnTx/>
                <a:uFillTx/>
                <a:latin typeface="Arial"/>
                <a:ea typeface="+mn-ea"/>
                <a:cs typeface="+mn-cs"/>
              </a:rPr>
              <a:t>Indicating NO average causal effect</a:t>
            </a:r>
          </a:p>
        </p:txBody>
      </p:sp>
      <p:sp>
        <p:nvSpPr>
          <p:cNvPr id="7" name="TextBox 6"/>
          <p:cNvSpPr txBox="1"/>
          <p:nvPr/>
        </p:nvSpPr>
        <p:spPr bwMode="auto">
          <a:xfrm>
            <a:off x="2847332" y="5135092"/>
            <a:ext cx="501414" cy="430887"/>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52049"/>
                </a:solidFill>
                <a:effectLst/>
                <a:uLnTx/>
                <a:uFillTx/>
                <a:latin typeface="Arial"/>
                <a:ea typeface="+mn-ea"/>
                <a:cs typeface="+mn-cs"/>
              </a:rPr>
              <a:t>♥️</a:t>
            </a:r>
          </a:p>
        </p:txBody>
      </p:sp>
      <p:sp>
        <p:nvSpPr>
          <p:cNvPr id="96" name="TextBox 95"/>
          <p:cNvSpPr txBox="1"/>
          <p:nvPr/>
        </p:nvSpPr>
        <p:spPr bwMode="auto">
          <a:xfrm>
            <a:off x="973221" y="5707622"/>
            <a:ext cx="501414" cy="430887"/>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52049"/>
                </a:solidFill>
                <a:effectLst/>
                <a:uLnTx/>
                <a:uFillTx/>
                <a:latin typeface="Arial"/>
                <a:ea typeface="+mn-ea"/>
                <a:cs typeface="+mn-cs"/>
              </a:rPr>
              <a:t>♥️</a:t>
            </a:r>
          </a:p>
        </p:txBody>
      </p:sp>
      <p:sp>
        <p:nvSpPr>
          <p:cNvPr id="97" name="TextBox 96"/>
          <p:cNvSpPr txBox="1"/>
          <p:nvPr/>
        </p:nvSpPr>
        <p:spPr bwMode="auto">
          <a:xfrm>
            <a:off x="903198" y="3734649"/>
            <a:ext cx="359264" cy="1046440"/>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
                <a:ea typeface="+mn-ea"/>
                <a:cs typeface="+mn-cs"/>
              </a:rPr>
              <a:t>♥</a:t>
            </a:r>
            <a:r>
              <a:rPr kumimoji="0" lang="en-US" sz="2800" b="0" i="0" u="none" strike="noStrike" kern="1200" cap="none" spc="0" normalizeH="0" baseline="0" noProof="0" dirty="0">
                <a:ln>
                  <a:noFill/>
                </a:ln>
                <a:solidFill>
                  <a:srgbClr val="052049"/>
                </a:solidFill>
                <a:effectLst/>
                <a:uLnTx/>
                <a:uFillTx/>
                <a:latin typeface="Arial"/>
                <a:ea typeface="+mn-ea"/>
                <a:cs typeface="+mn-cs"/>
              </a:rPr>
              <a:t>️</a:t>
            </a:r>
          </a:p>
        </p:txBody>
      </p:sp>
      <p:sp>
        <p:nvSpPr>
          <p:cNvPr id="98" name="TextBox 97"/>
          <p:cNvSpPr txBox="1"/>
          <p:nvPr/>
        </p:nvSpPr>
        <p:spPr bwMode="auto">
          <a:xfrm>
            <a:off x="301835" y="3738767"/>
            <a:ext cx="501414" cy="984885"/>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Arial"/>
                <a:ea typeface="+mn-ea"/>
                <a:cs typeface="+mn-cs"/>
              </a:rPr>
              <a:t>♥</a:t>
            </a:r>
            <a:r>
              <a:rPr kumimoji="0" lang="en-US" sz="2800" b="0" i="0" u="none" strike="noStrike" kern="1200" cap="none" spc="0" normalizeH="0" baseline="0" noProof="0" dirty="0">
                <a:ln>
                  <a:noFill/>
                </a:ln>
                <a:solidFill>
                  <a:srgbClr val="052049"/>
                </a:solidFill>
                <a:effectLst/>
                <a:uLnTx/>
                <a:uFillTx/>
                <a:latin typeface="Arial"/>
                <a:ea typeface="+mn-ea"/>
                <a:cs typeface="+mn-cs"/>
              </a:rPr>
              <a:t>️</a:t>
            </a:r>
          </a:p>
        </p:txBody>
      </p:sp>
      <p:sp>
        <p:nvSpPr>
          <p:cNvPr id="99" name="TextBox 98"/>
          <p:cNvSpPr txBox="1"/>
          <p:nvPr/>
        </p:nvSpPr>
        <p:spPr bwMode="auto">
          <a:xfrm>
            <a:off x="2787992" y="4382890"/>
            <a:ext cx="501414" cy="1046440"/>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
                <a:ea typeface="+mn-ea"/>
                <a:cs typeface="+mn-cs"/>
              </a:rPr>
              <a:t>♥</a:t>
            </a:r>
            <a:r>
              <a:rPr kumimoji="0" lang="en-US" sz="2800" b="0" i="0" u="none" strike="noStrike" kern="1200" cap="none" spc="0" normalizeH="0" baseline="0" noProof="0" dirty="0">
                <a:ln>
                  <a:noFill/>
                </a:ln>
                <a:solidFill>
                  <a:srgbClr val="052049"/>
                </a:solidFill>
                <a:effectLst/>
                <a:uLnTx/>
                <a:uFillTx/>
                <a:latin typeface="Arial"/>
                <a:ea typeface="+mn-ea"/>
                <a:cs typeface="+mn-cs"/>
              </a:rPr>
              <a:t>️</a:t>
            </a:r>
          </a:p>
        </p:txBody>
      </p:sp>
      <p:sp>
        <p:nvSpPr>
          <p:cNvPr id="100" name="TextBox 99"/>
          <p:cNvSpPr txBox="1"/>
          <p:nvPr/>
        </p:nvSpPr>
        <p:spPr bwMode="auto">
          <a:xfrm>
            <a:off x="347144" y="5699378"/>
            <a:ext cx="501414" cy="430887"/>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52049"/>
                </a:solidFill>
                <a:effectLst/>
                <a:uLnTx/>
                <a:uFillTx/>
                <a:latin typeface="Arial"/>
                <a:ea typeface="+mn-ea"/>
                <a:cs typeface="+mn-cs"/>
              </a:rPr>
              <a:t>♥️</a:t>
            </a:r>
          </a:p>
        </p:txBody>
      </p:sp>
      <p:sp>
        <p:nvSpPr>
          <p:cNvPr id="102" name="TextBox 101"/>
          <p:cNvSpPr txBox="1"/>
          <p:nvPr/>
        </p:nvSpPr>
        <p:spPr bwMode="auto">
          <a:xfrm>
            <a:off x="2431325" y="5732325"/>
            <a:ext cx="501414" cy="430887"/>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52049"/>
                </a:solidFill>
                <a:effectLst/>
                <a:uLnTx/>
                <a:uFillTx/>
                <a:latin typeface="Arial"/>
                <a:ea typeface="+mn-ea"/>
                <a:cs typeface="+mn-cs"/>
              </a:rPr>
              <a:t>♥️</a:t>
            </a:r>
          </a:p>
        </p:txBody>
      </p:sp>
      <p:sp>
        <p:nvSpPr>
          <p:cNvPr id="103" name="TextBox 102"/>
          <p:cNvSpPr txBox="1"/>
          <p:nvPr/>
        </p:nvSpPr>
        <p:spPr bwMode="auto">
          <a:xfrm>
            <a:off x="1006283" y="4957647"/>
            <a:ext cx="501414" cy="1107996"/>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Arial"/>
                <a:ea typeface="+mn-ea"/>
                <a:cs typeface="+mn-cs"/>
              </a:rPr>
              <a:t>♥</a:t>
            </a:r>
            <a:r>
              <a:rPr kumimoji="0" lang="en-US" sz="2800" b="0" i="0" u="none" strike="noStrike" kern="1200" cap="none" spc="0" normalizeH="0" baseline="0" noProof="0" dirty="0">
                <a:ln>
                  <a:noFill/>
                </a:ln>
                <a:solidFill>
                  <a:srgbClr val="052049"/>
                </a:solidFill>
                <a:effectLst/>
                <a:uLnTx/>
                <a:uFillTx/>
                <a:latin typeface="Arial"/>
                <a:ea typeface="+mn-ea"/>
                <a:cs typeface="+mn-cs"/>
              </a:rPr>
              <a:t>️</a:t>
            </a:r>
          </a:p>
        </p:txBody>
      </p:sp>
      <p:sp>
        <p:nvSpPr>
          <p:cNvPr id="104" name="TextBox 103"/>
          <p:cNvSpPr txBox="1"/>
          <p:nvPr/>
        </p:nvSpPr>
        <p:spPr bwMode="auto">
          <a:xfrm>
            <a:off x="345932" y="4990701"/>
            <a:ext cx="501414" cy="1231106"/>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
                <a:ea typeface="+mn-ea"/>
                <a:cs typeface="+mn-cs"/>
              </a:rPr>
              <a:t>♥️</a:t>
            </a:r>
            <a:endParaRPr kumimoji="0" lang="en-US" sz="2800" b="0" i="0" u="none" strike="noStrike" kern="1200" cap="none" spc="0" normalizeH="0" baseline="0" noProof="0" dirty="0">
              <a:ln>
                <a:noFill/>
              </a:ln>
              <a:solidFill>
                <a:srgbClr val="FF0000"/>
              </a:solidFill>
              <a:effectLst/>
              <a:uLnTx/>
              <a:uFillTx/>
              <a:latin typeface="Arial"/>
              <a:ea typeface="+mn-ea"/>
              <a:cs typeface="+mn-cs"/>
            </a:endParaRPr>
          </a:p>
        </p:txBody>
      </p:sp>
      <p:sp>
        <p:nvSpPr>
          <p:cNvPr id="105" name="TextBox 104"/>
          <p:cNvSpPr txBox="1"/>
          <p:nvPr/>
        </p:nvSpPr>
        <p:spPr bwMode="auto">
          <a:xfrm>
            <a:off x="3049170" y="5744677"/>
            <a:ext cx="501414" cy="430887"/>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52049"/>
                </a:solidFill>
                <a:effectLst/>
                <a:uLnTx/>
                <a:uFillTx/>
                <a:latin typeface="Arial"/>
                <a:ea typeface="+mn-ea"/>
                <a:cs typeface="+mn-cs"/>
              </a:rPr>
              <a:t>♥️</a:t>
            </a:r>
          </a:p>
        </p:txBody>
      </p:sp>
      <p:sp>
        <p:nvSpPr>
          <p:cNvPr id="106" name="TextBox 105"/>
          <p:cNvSpPr txBox="1"/>
          <p:nvPr/>
        </p:nvSpPr>
        <p:spPr bwMode="auto">
          <a:xfrm>
            <a:off x="2151243" y="5093883"/>
            <a:ext cx="501414" cy="430887"/>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52049"/>
                </a:solidFill>
                <a:effectLst/>
                <a:uLnTx/>
                <a:uFillTx/>
                <a:latin typeface="Arial"/>
                <a:ea typeface="+mn-ea"/>
                <a:cs typeface="+mn-cs"/>
              </a:rPr>
              <a:t>♥️</a:t>
            </a:r>
          </a:p>
        </p:txBody>
      </p:sp>
      <p:sp>
        <p:nvSpPr>
          <p:cNvPr id="107" name="TextBox 106"/>
          <p:cNvSpPr txBox="1"/>
          <p:nvPr/>
        </p:nvSpPr>
        <p:spPr bwMode="auto">
          <a:xfrm>
            <a:off x="1549878" y="5097999"/>
            <a:ext cx="501414" cy="430887"/>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52049"/>
                </a:solidFill>
                <a:effectLst/>
                <a:uLnTx/>
                <a:uFillTx/>
                <a:latin typeface="Arial"/>
                <a:ea typeface="+mn-ea"/>
                <a:cs typeface="+mn-cs"/>
              </a:rPr>
              <a:t>♥️</a:t>
            </a:r>
          </a:p>
        </p:txBody>
      </p:sp>
      <p:grpSp>
        <p:nvGrpSpPr>
          <p:cNvPr id="12" name="Group 11"/>
          <p:cNvGrpSpPr/>
          <p:nvPr/>
        </p:nvGrpSpPr>
        <p:grpSpPr>
          <a:xfrm>
            <a:off x="152774" y="3667550"/>
            <a:ext cx="641193" cy="587009"/>
            <a:chOff x="162056" y="3487771"/>
            <a:chExt cx="641193" cy="572255"/>
          </a:xfrm>
        </p:grpSpPr>
        <p:cxnSp>
          <p:nvCxnSpPr>
            <p:cNvPr id="9" name="Straight Connector 8"/>
            <p:cNvCxnSpPr/>
            <p:nvPr/>
          </p:nvCxnSpPr>
          <p:spPr>
            <a:xfrm>
              <a:off x="162056" y="3487771"/>
              <a:ext cx="641193" cy="535185"/>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flipV="1">
              <a:off x="162056" y="3487771"/>
              <a:ext cx="641193" cy="572255"/>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09" name="Group 108"/>
          <p:cNvGrpSpPr/>
          <p:nvPr/>
        </p:nvGrpSpPr>
        <p:grpSpPr>
          <a:xfrm>
            <a:off x="709872" y="4326450"/>
            <a:ext cx="686502" cy="572255"/>
            <a:chOff x="162056" y="3487771"/>
            <a:chExt cx="686502" cy="572255"/>
          </a:xfrm>
        </p:grpSpPr>
        <p:cxnSp>
          <p:nvCxnSpPr>
            <p:cNvPr id="110" name="Straight Connector 109"/>
            <p:cNvCxnSpPr/>
            <p:nvPr/>
          </p:nvCxnSpPr>
          <p:spPr>
            <a:xfrm>
              <a:off x="162056" y="3487771"/>
              <a:ext cx="686502" cy="572255"/>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flipV="1">
              <a:off x="162056" y="3487771"/>
              <a:ext cx="641193" cy="572255"/>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12" name="Group 111"/>
          <p:cNvGrpSpPr/>
          <p:nvPr/>
        </p:nvGrpSpPr>
        <p:grpSpPr>
          <a:xfrm>
            <a:off x="1368900" y="3626231"/>
            <a:ext cx="569641" cy="502019"/>
            <a:chOff x="162056" y="3487771"/>
            <a:chExt cx="569641" cy="502019"/>
          </a:xfrm>
        </p:grpSpPr>
        <p:cxnSp>
          <p:nvCxnSpPr>
            <p:cNvPr id="113" name="Straight Connector 112"/>
            <p:cNvCxnSpPr/>
            <p:nvPr/>
          </p:nvCxnSpPr>
          <p:spPr>
            <a:xfrm>
              <a:off x="162056" y="3487771"/>
              <a:ext cx="569641" cy="5020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flipV="1">
              <a:off x="226441" y="3524843"/>
              <a:ext cx="477952" cy="442551"/>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15" name="Group 114"/>
          <p:cNvGrpSpPr/>
          <p:nvPr/>
        </p:nvGrpSpPr>
        <p:grpSpPr>
          <a:xfrm>
            <a:off x="1323590" y="4322334"/>
            <a:ext cx="569641" cy="502019"/>
            <a:chOff x="162056" y="3487771"/>
            <a:chExt cx="569641" cy="502019"/>
          </a:xfrm>
        </p:grpSpPr>
        <p:cxnSp>
          <p:nvCxnSpPr>
            <p:cNvPr id="116" name="Straight Connector 115"/>
            <p:cNvCxnSpPr/>
            <p:nvPr/>
          </p:nvCxnSpPr>
          <p:spPr>
            <a:xfrm>
              <a:off x="162056" y="3487771"/>
              <a:ext cx="569641" cy="5020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flipV="1">
              <a:off x="226441" y="3524843"/>
              <a:ext cx="477952" cy="442551"/>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18" name="Group 117"/>
          <p:cNvGrpSpPr/>
          <p:nvPr/>
        </p:nvGrpSpPr>
        <p:grpSpPr>
          <a:xfrm>
            <a:off x="2699311" y="4301740"/>
            <a:ext cx="569641" cy="502019"/>
            <a:chOff x="162056" y="3487771"/>
            <a:chExt cx="569641" cy="502019"/>
          </a:xfrm>
        </p:grpSpPr>
        <p:cxnSp>
          <p:nvCxnSpPr>
            <p:cNvPr id="119" name="Straight Connector 118"/>
            <p:cNvCxnSpPr/>
            <p:nvPr/>
          </p:nvCxnSpPr>
          <p:spPr>
            <a:xfrm>
              <a:off x="162056" y="3487771"/>
              <a:ext cx="569641" cy="5020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flipV="1">
              <a:off x="226441" y="3524843"/>
              <a:ext cx="477952" cy="442551"/>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30" name="Group 129"/>
          <p:cNvGrpSpPr/>
          <p:nvPr/>
        </p:nvGrpSpPr>
        <p:grpSpPr>
          <a:xfrm>
            <a:off x="257906" y="5013856"/>
            <a:ext cx="569641" cy="530860"/>
            <a:chOff x="162056" y="3487771"/>
            <a:chExt cx="569641" cy="502019"/>
          </a:xfrm>
        </p:grpSpPr>
        <p:cxnSp>
          <p:nvCxnSpPr>
            <p:cNvPr id="131" name="Straight Connector 130"/>
            <p:cNvCxnSpPr/>
            <p:nvPr/>
          </p:nvCxnSpPr>
          <p:spPr>
            <a:xfrm>
              <a:off x="162056" y="3487771"/>
              <a:ext cx="569641" cy="5020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flipV="1">
              <a:off x="226441" y="3524843"/>
              <a:ext cx="477952" cy="442551"/>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33" name="Group 132"/>
          <p:cNvGrpSpPr/>
          <p:nvPr/>
        </p:nvGrpSpPr>
        <p:grpSpPr>
          <a:xfrm>
            <a:off x="919710" y="5001414"/>
            <a:ext cx="569641" cy="502019"/>
            <a:chOff x="162056" y="3487771"/>
            <a:chExt cx="569641" cy="502019"/>
          </a:xfrm>
        </p:grpSpPr>
        <p:cxnSp>
          <p:nvCxnSpPr>
            <p:cNvPr id="134" name="Straight Connector 133"/>
            <p:cNvCxnSpPr/>
            <p:nvPr/>
          </p:nvCxnSpPr>
          <p:spPr>
            <a:xfrm>
              <a:off x="162056" y="3487771"/>
              <a:ext cx="569641" cy="5020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flipV="1">
              <a:off x="226441" y="3524843"/>
              <a:ext cx="477952" cy="442551"/>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16" name="TextBox 15"/>
          <p:cNvSpPr txBox="1"/>
          <p:nvPr/>
        </p:nvSpPr>
        <p:spPr bwMode="auto">
          <a:xfrm>
            <a:off x="4423718" y="664794"/>
            <a:ext cx="4720281" cy="307777"/>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52049"/>
                </a:solidFill>
                <a:effectLst/>
                <a:uLnTx/>
                <a:uFillTx/>
                <a:latin typeface="Arial"/>
                <a:ea typeface="+mn-ea"/>
                <a:cs typeface="+mn-cs"/>
              </a:rPr>
              <a:t>Observed                          Counterfactuals</a:t>
            </a:r>
          </a:p>
        </p:txBody>
      </p:sp>
      <p:sp>
        <p:nvSpPr>
          <p:cNvPr id="137" name="TextBox 136"/>
          <p:cNvSpPr txBox="1"/>
          <p:nvPr/>
        </p:nvSpPr>
        <p:spPr bwMode="auto">
          <a:xfrm>
            <a:off x="2822409" y="4977744"/>
            <a:ext cx="501414" cy="1046440"/>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
                <a:ea typeface="+mn-ea"/>
                <a:cs typeface="+mn-cs"/>
              </a:rPr>
              <a:t>♥</a:t>
            </a:r>
            <a:r>
              <a:rPr kumimoji="0" lang="en-US" sz="2800" b="0" i="0" u="none" strike="noStrike" kern="1200" cap="none" spc="0" normalizeH="0" baseline="0" noProof="0" dirty="0">
                <a:ln>
                  <a:noFill/>
                </a:ln>
                <a:solidFill>
                  <a:srgbClr val="052049"/>
                </a:solidFill>
                <a:effectLst/>
                <a:uLnTx/>
                <a:uFillTx/>
                <a:latin typeface="Arial"/>
                <a:ea typeface="+mn-ea"/>
                <a:cs typeface="+mn-cs"/>
              </a:rPr>
              <a:t>️</a:t>
            </a:r>
          </a:p>
        </p:txBody>
      </p:sp>
      <p:sp>
        <p:nvSpPr>
          <p:cNvPr id="138" name="TextBox 137"/>
          <p:cNvSpPr txBox="1"/>
          <p:nvPr/>
        </p:nvSpPr>
        <p:spPr bwMode="auto">
          <a:xfrm>
            <a:off x="2125305" y="5000359"/>
            <a:ext cx="501414" cy="1046440"/>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
                <a:ea typeface="+mn-ea"/>
                <a:cs typeface="+mn-cs"/>
              </a:rPr>
              <a:t>♥</a:t>
            </a:r>
            <a:r>
              <a:rPr kumimoji="0" lang="en-US" sz="2800" b="0" i="0" u="none" strike="noStrike" kern="1200" cap="none" spc="0" normalizeH="0" baseline="0" noProof="0" dirty="0">
                <a:ln>
                  <a:noFill/>
                </a:ln>
                <a:solidFill>
                  <a:srgbClr val="052049"/>
                </a:solidFill>
                <a:effectLst/>
                <a:uLnTx/>
                <a:uFillTx/>
                <a:latin typeface="Arial"/>
                <a:ea typeface="+mn-ea"/>
                <a:cs typeface="+mn-cs"/>
              </a:rPr>
              <a:t>️</a:t>
            </a:r>
          </a:p>
        </p:txBody>
      </p:sp>
      <p:sp>
        <p:nvSpPr>
          <p:cNvPr id="139" name="TextBox 138"/>
          <p:cNvSpPr txBox="1"/>
          <p:nvPr/>
        </p:nvSpPr>
        <p:spPr bwMode="auto">
          <a:xfrm>
            <a:off x="1498988" y="5017075"/>
            <a:ext cx="501414" cy="1046440"/>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
                <a:ea typeface="+mn-ea"/>
                <a:cs typeface="+mn-cs"/>
              </a:rPr>
              <a:t>♥</a:t>
            </a:r>
            <a:r>
              <a:rPr kumimoji="0" lang="en-US" sz="2800" b="0" i="0" u="none" strike="noStrike" kern="1200" cap="none" spc="0" normalizeH="0" baseline="0" noProof="0" dirty="0">
                <a:ln>
                  <a:noFill/>
                </a:ln>
                <a:solidFill>
                  <a:srgbClr val="052049"/>
                </a:solidFill>
                <a:effectLst/>
                <a:uLnTx/>
                <a:uFillTx/>
                <a:latin typeface="Arial"/>
                <a:ea typeface="+mn-ea"/>
                <a:cs typeface="+mn-cs"/>
              </a:rPr>
              <a:t>️</a:t>
            </a:r>
          </a:p>
        </p:txBody>
      </p:sp>
      <p:sp>
        <p:nvSpPr>
          <p:cNvPr id="140" name="TextBox 139"/>
          <p:cNvSpPr txBox="1"/>
          <p:nvPr/>
        </p:nvSpPr>
        <p:spPr bwMode="auto">
          <a:xfrm>
            <a:off x="913971" y="5500512"/>
            <a:ext cx="501414" cy="1046440"/>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
                <a:ea typeface="+mn-ea"/>
                <a:cs typeface="+mn-cs"/>
              </a:rPr>
              <a:t>♥</a:t>
            </a:r>
            <a:r>
              <a:rPr kumimoji="0" lang="en-US" sz="2800" b="0" i="0" u="none" strike="noStrike" kern="1200" cap="none" spc="0" normalizeH="0" baseline="0" noProof="0" dirty="0">
                <a:ln>
                  <a:noFill/>
                </a:ln>
                <a:solidFill>
                  <a:srgbClr val="052049"/>
                </a:solidFill>
                <a:effectLst/>
                <a:uLnTx/>
                <a:uFillTx/>
                <a:latin typeface="Arial"/>
                <a:ea typeface="+mn-ea"/>
                <a:cs typeface="+mn-cs"/>
              </a:rPr>
              <a:t>️</a:t>
            </a:r>
          </a:p>
        </p:txBody>
      </p:sp>
      <p:sp>
        <p:nvSpPr>
          <p:cNvPr id="141" name="TextBox 140"/>
          <p:cNvSpPr txBox="1"/>
          <p:nvPr/>
        </p:nvSpPr>
        <p:spPr bwMode="auto">
          <a:xfrm>
            <a:off x="2965971" y="5552622"/>
            <a:ext cx="501414" cy="1046440"/>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
                <a:ea typeface="+mn-ea"/>
                <a:cs typeface="+mn-cs"/>
              </a:rPr>
              <a:t>♥</a:t>
            </a:r>
            <a:r>
              <a:rPr kumimoji="0" lang="en-US" sz="2800" b="0" i="0" u="none" strike="noStrike" kern="1200" cap="none" spc="0" normalizeH="0" baseline="0" noProof="0" dirty="0">
                <a:ln>
                  <a:noFill/>
                </a:ln>
                <a:solidFill>
                  <a:srgbClr val="052049"/>
                </a:solidFill>
                <a:effectLst/>
                <a:uLnTx/>
                <a:uFillTx/>
                <a:latin typeface="Arial"/>
                <a:ea typeface="+mn-ea"/>
                <a:cs typeface="+mn-cs"/>
              </a:rPr>
              <a:t>️</a:t>
            </a:r>
          </a:p>
        </p:txBody>
      </p:sp>
      <p:sp>
        <p:nvSpPr>
          <p:cNvPr id="142" name="TextBox 141"/>
          <p:cNvSpPr txBox="1"/>
          <p:nvPr/>
        </p:nvSpPr>
        <p:spPr bwMode="auto">
          <a:xfrm>
            <a:off x="294532" y="5488716"/>
            <a:ext cx="501414" cy="1046440"/>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
                <a:ea typeface="+mn-ea"/>
                <a:cs typeface="+mn-cs"/>
              </a:rPr>
              <a:t>♥</a:t>
            </a:r>
            <a:r>
              <a:rPr kumimoji="0" lang="en-US" sz="2800" b="0" i="0" u="none" strike="noStrike" kern="1200" cap="none" spc="0" normalizeH="0" baseline="0" noProof="0" dirty="0">
                <a:ln>
                  <a:noFill/>
                </a:ln>
                <a:solidFill>
                  <a:srgbClr val="052049"/>
                </a:solidFill>
                <a:effectLst/>
                <a:uLnTx/>
                <a:uFillTx/>
                <a:latin typeface="Arial"/>
                <a:ea typeface="+mn-ea"/>
                <a:cs typeface="+mn-cs"/>
              </a:rPr>
              <a:t>️</a:t>
            </a:r>
          </a:p>
        </p:txBody>
      </p:sp>
      <p:sp>
        <p:nvSpPr>
          <p:cNvPr id="143" name="TextBox 142"/>
          <p:cNvSpPr txBox="1"/>
          <p:nvPr/>
        </p:nvSpPr>
        <p:spPr bwMode="auto">
          <a:xfrm>
            <a:off x="1744794" y="5499540"/>
            <a:ext cx="501414" cy="1046440"/>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
                <a:ea typeface="+mn-ea"/>
                <a:cs typeface="+mn-cs"/>
              </a:rPr>
              <a:t>♥</a:t>
            </a:r>
            <a:r>
              <a:rPr kumimoji="0" lang="en-US" sz="2800" b="0" i="0" u="none" strike="noStrike" kern="1200" cap="none" spc="0" normalizeH="0" baseline="0" noProof="0" dirty="0">
                <a:ln>
                  <a:noFill/>
                </a:ln>
                <a:solidFill>
                  <a:srgbClr val="052049"/>
                </a:solidFill>
                <a:effectLst/>
                <a:uLnTx/>
                <a:uFillTx/>
                <a:latin typeface="Arial"/>
                <a:ea typeface="+mn-ea"/>
                <a:cs typeface="+mn-cs"/>
              </a:rPr>
              <a:t>️</a:t>
            </a:r>
          </a:p>
        </p:txBody>
      </p:sp>
      <p:sp>
        <p:nvSpPr>
          <p:cNvPr id="144" name="TextBox 143"/>
          <p:cNvSpPr txBox="1"/>
          <p:nvPr/>
        </p:nvSpPr>
        <p:spPr bwMode="auto">
          <a:xfrm>
            <a:off x="2422228" y="5498561"/>
            <a:ext cx="501414" cy="1046440"/>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
                <a:ea typeface="+mn-ea"/>
                <a:cs typeface="+mn-cs"/>
              </a:rPr>
              <a:t>♥</a:t>
            </a:r>
            <a:r>
              <a:rPr kumimoji="0" lang="en-US" sz="2800" b="0" i="0" u="none" strike="noStrike" kern="1200" cap="none" spc="0" normalizeH="0" baseline="0" noProof="0" dirty="0">
                <a:ln>
                  <a:noFill/>
                </a:ln>
                <a:solidFill>
                  <a:srgbClr val="052049"/>
                </a:solidFill>
                <a:effectLst/>
                <a:uLnTx/>
                <a:uFillTx/>
                <a:latin typeface="Arial"/>
                <a:ea typeface="+mn-ea"/>
                <a:cs typeface="+mn-cs"/>
              </a:rPr>
              <a:t>️</a:t>
            </a:r>
          </a:p>
        </p:txBody>
      </p:sp>
      <p:grpSp>
        <p:nvGrpSpPr>
          <p:cNvPr id="127" name="Group 126"/>
          <p:cNvGrpSpPr/>
          <p:nvPr/>
        </p:nvGrpSpPr>
        <p:grpSpPr>
          <a:xfrm>
            <a:off x="2303893" y="5599197"/>
            <a:ext cx="569641" cy="502019"/>
            <a:chOff x="162056" y="3487771"/>
            <a:chExt cx="569641" cy="502019"/>
          </a:xfrm>
        </p:grpSpPr>
        <p:cxnSp>
          <p:nvCxnSpPr>
            <p:cNvPr id="128" name="Straight Connector 127"/>
            <p:cNvCxnSpPr/>
            <p:nvPr/>
          </p:nvCxnSpPr>
          <p:spPr>
            <a:xfrm>
              <a:off x="162056" y="3487771"/>
              <a:ext cx="569641" cy="5020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flipV="1">
              <a:off x="226441" y="3524843"/>
              <a:ext cx="477952" cy="442551"/>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24" name="Group 123"/>
          <p:cNvGrpSpPr/>
          <p:nvPr/>
        </p:nvGrpSpPr>
        <p:grpSpPr>
          <a:xfrm>
            <a:off x="1583080" y="5619794"/>
            <a:ext cx="569641" cy="502019"/>
            <a:chOff x="162056" y="3487771"/>
            <a:chExt cx="569641" cy="502019"/>
          </a:xfrm>
        </p:grpSpPr>
        <p:cxnSp>
          <p:nvCxnSpPr>
            <p:cNvPr id="125" name="Straight Connector 124"/>
            <p:cNvCxnSpPr/>
            <p:nvPr/>
          </p:nvCxnSpPr>
          <p:spPr>
            <a:xfrm>
              <a:off x="162056" y="3487771"/>
              <a:ext cx="569641" cy="5020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V="1">
              <a:off x="226441" y="3524843"/>
              <a:ext cx="477952" cy="442551"/>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21" name="Group 120"/>
          <p:cNvGrpSpPr/>
          <p:nvPr/>
        </p:nvGrpSpPr>
        <p:grpSpPr>
          <a:xfrm>
            <a:off x="157589" y="5651093"/>
            <a:ext cx="569641" cy="502019"/>
            <a:chOff x="162056" y="3487771"/>
            <a:chExt cx="569641" cy="502019"/>
          </a:xfrm>
        </p:grpSpPr>
        <p:cxnSp>
          <p:nvCxnSpPr>
            <p:cNvPr id="122" name="Straight Connector 121"/>
            <p:cNvCxnSpPr/>
            <p:nvPr/>
          </p:nvCxnSpPr>
          <p:spPr>
            <a:xfrm>
              <a:off x="162056" y="3487771"/>
              <a:ext cx="569641" cy="5020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flipV="1">
              <a:off x="226441" y="3524843"/>
              <a:ext cx="477952" cy="442551"/>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36436742"/>
      </p:ext>
    </p:extLst>
  </p:cSld>
  <p:clrMapOvr>
    <a:masterClrMapping/>
  </p:clrMapOvr>
  <p:transition advTm="52464">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585" y="134604"/>
            <a:ext cx="7323917" cy="425512"/>
          </a:xfrm>
        </p:spPr>
        <p:txBody>
          <a:bodyPr>
            <a:normAutofit fontScale="90000"/>
          </a:bodyPr>
          <a:lstStyle/>
          <a:p>
            <a:r>
              <a:rPr lang="en-US" dirty="0"/>
              <a:t>Observed Actions and </a:t>
            </a:r>
            <a:r>
              <a:rPr lang="en-US" dirty="0" err="1"/>
              <a:t>Txs</a:t>
            </a:r>
            <a:r>
              <a:rPr lang="en-US" dirty="0"/>
              <a:t> vs Counterfactuals</a:t>
            </a: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088394" y="640079"/>
            <a:ext cx="2928238" cy="5615198"/>
          </a:xfrm>
        </p:spPr>
      </p:pic>
      <p:sp>
        <p:nvSpPr>
          <p:cNvPr id="4" name="Slide Number Placeholder 3"/>
          <p:cNvSpPr>
            <a:spLocks noGrp="1"/>
          </p:cNvSpPr>
          <p:nvPr>
            <p:ph type="sldNum" sz="quarter" idx="10"/>
          </p:nvPr>
        </p:nvSpPr>
        <p:spPr>
          <a:xfrm>
            <a:off x="369889" y="6442485"/>
            <a:ext cx="489832" cy="215492"/>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AA74B69-70FD-A649-B131-F3438782CAA4}" type="slidenum">
              <a:rPr kumimoji="0" lang="en-US" alt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28</a:t>
            </a:fld>
            <a:endParaRPr kumimoji="0" lang="en-US" alt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
        <p:nvSpPr>
          <p:cNvPr id="35" name="Footer Placeholder 1"/>
          <p:cNvSpPr txBox="1">
            <a:spLocks/>
          </p:cNvSpPr>
          <p:nvPr/>
        </p:nvSpPr>
        <p:spPr>
          <a:xfrm>
            <a:off x="548153" y="6470130"/>
            <a:ext cx="4310907" cy="137980"/>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Garamond" charset="0"/>
                <a:ea typeface="+mn-ea"/>
                <a:cs typeface="+mn-cs"/>
              </a:defRPr>
            </a:lvl1pPr>
            <a:lvl2pPr marL="457200" algn="l" rtl="0" eaLnBrk="0" fontAlgn="base" hangingPunct="0">
              <a:spcBef>
                <a:spcPct val="0"/>
              </a:spcBef>
              <a:spcAft>
                <a:spcPct val="0"/>
              </a:spcAft>
              <a:defRPr kern="1200">
                <a:solidFill>
                  <a:schemeClr val="tx1"/>
                </a:solidFill>
                <a:latin typeface="Garamond" charset="0"/>
                <a:ea typeface="+mn-ea"/>
                <a:cs typeface="+mn-cs"/>
              </a:defRPr>
            </a:lvl2pPr>
            <a:lvl3pPr marL="914400" algn="l" rtl="0" eaLnBrk="0" fontAlgn="base" hangingPunct="0">
              <a:spcBef>
                <a:spcPct val="0"/>
              </a:spcBef>
              <a:spcAft>
                <a:spcPct val="0"/>
              </a:spcAft>
              <a:defRPr kern="1200">
                <a:solidFill>
                  <a:schemeClr val="tx1"/>
                </a:solidFill>
                <a:latin typeface="Garamond" charset="0"/>
                <a:ea typeface="+mn-ea"/>
                <a:cs typeface="+mn-cs"/>
              </a:defRPr>
            </a:lvl3pPr>
            <a:lvl4pPr marL="1371600" algn="l" rtl="0" eaLnBrk="0" fontAlgn="base" hangingPunct="0">
              <a:spcBef>
                <a:spcPct val="0"/>
              </a:spcBef>
              <a:spcAft>
                <a:spcPct val="0"/>
              </a:spcAft>
              <a:defRPr kern="1200">
                <a:solidFill>
                  <a:schemeClr val="tx1"/>
                </a:solidFill>
                <a:latin typeface="Garamond" charset="0"/>
                <a:ea typeface="+mn-ea"/>
                <a:cs typeface="+mn-cs"/>
              </a:defRPr>
            </a:lvl4pPr>
            <a:lvl5pPr marL="1828800" algn="l" rtl="0" eaLnBrk="0" fontAlgn="base" hangingPunct="0">
              <a:spcBef>
                <a:spcPct val="0"/>
              </a:spcBef>
              <a:spcAft>
                <a:spcPct val="0"/>
              </a:spcAft>
              <a:defRPr kern="1200">
                <a:solidFill>
                  <a:schemeClr val="tx1"/>
                </a:solidFill>
                <a:latin typeface="Garamond" charset="0"/>
                <a:ea typeface="+mn-ea"/>
                <a:cs typeface="+mn-cs"/>
              </a:defRPr>
            </a:lvl5pPr>
            <a:lvl6pPr marL="2286000" algn="l" defTabSz="914400" rtl="0" eaLnBrk="1" latinLnBrk="0" hangingPunct="1">
              <a:defRPr kern="1200">
                <a:solidFill>
                  <a:schemeClr val="tx1"/>
                </a:solidFill>
                <a:latin typeface="Garamond" charset="0"/>
                <a:ea typeface="+mn-ea"/>
                <a:cs typeface="+mn-cs"/>
              </a:defRPr>
            </a:lvl6pPr>
            <a:lvl7pPr marL="2743200" algn="l" defTabSz="914400" rtl="0" eaLnBrk="1" latinLnBrk="0" hangingPunct="1">
              <a:defRPr kern="1200">
                <a:solidFill>
                  <a:schemeClr val="tx1"/>
                </a:solidFill>
                <a:latin typeface="Garamond" charset="0"/>
                <a:ea typeface="+mn-ea"/>
                <a:cs typeface="+mn-cs"/>
              </a:defRPr>
            </a:lvl7pPr>
            <a:lvl8pPr marL="3200400" algn="l" defTabSz="914400" rtl="0" eaLnBrk="1" latinLnBrk="0" hangingPunct="1">
              <a:defRPr kern="1200">
                <a:solidFill>
                  <a:schemeClr val="tx1"/>
                </a:solidFill>
                <a:latin typeface="Garamond" charset="0"/>
                <a:ea typeface="+mn-ea"/>
                <a:cs typeface="+mn-cs"/>
              </a:defRPr>
            </a:lvl8pPr>
            <a:lvl9pPr marL="3657600" algn="l" defTabSz="914400" rtl="0" eaLnBrk="1" latinLnBrk="0" hangingPunct="1">
              <a:defRPr kern="1200">
                <a:solidFill>
                  <a:schemeClr val="tx1"/>
                </a:solidFill>
                <a:latin typeface="Garamond" charset="0"/>
                <a:ea typeface="+mn-ea"/>
                <a:cs typeface="+mn-cs"/>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050" b="0" i="0" u="none" strike="noStrike" kern="1200" cap="none" spc="0" normalizeH="0" baseline="0" noProof="0">
                <a:ln>
                  <a:noFill/>
                </a:ln>
                <a:solidFill>
                  <a:srgbClr val="052049"/>
                </a:solidFill>
                <a:effectLst/>
                <a:uLnTx/>
                <a:uFillTx/>
                <a:latin typeface="Garamond" charset="0"/>
                <a:ea typeface="+mn-ea"/>
                <a:cs typeface="+mn-cs"/>
              </a:rPr>
              <a:t>Acknowledgement: Matteo Allen, graphical assistance</a:t>
            </a:r>
            <a:endParaRPr kumimoji="0" lang="en-US" sz="1050" b="0" i="0" u="none" strike="noStrike" kern="1200" cap="none" spc="0" normalizeH="0" baseline="0" noProof="0" dirty="0">
              <a:ln>
                <a:noFill/>
              </a:ln>
              <a:solidFill>
                <a:srgbClr val="052049"/>
              </a:solidFill>
              <a:effectLst/>
              <a:uLnTx/>
              <a:uFillTx/>
              <a:latin typeface="Garamond" charset="0"/>
              <a:ea typeface="+mn-ea"/>
              <a:cs typeface="+mn-cs"/>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78171" y="664793"/>
            <a:ext cx="2393126" cy="5525945"/>
          </a:xfrm>
          <a:prstGeom prst="rect">
            <a:avLst/>
          </a:prstGeom>
        </p:spPr>
      </p:pic>
      <p:grpSp>
        <p:nvGrpSpPr>
          <p:cNvPr id="67" name="Group 66"/>
          <p:cNvGrpSpPr/>
          <p:nvPr/>
        </p:nvGrpSpPr>
        <p:grpSpPr>
          <a:xfrm>
            <a:off x="50995" y="3586030"/>
            <a:ext cx="3521677" cy="2672985"/>
            <a:chOff x="37707" y="30723"/>
            <a:chExt cx="5749822" cy="5895260"/>
          </a:xfrm>
        </p:grpSpPr>
        <p:pic>
          <p:nvPicPr>
            <p:cNvPr id="68" name="Shape 87"/>
            <p:cNvPicPr preferRelativeResize="0"/>
            <p:nvPr/>
          </p:nvPicPr>
          <p:blipFill>
            <a:blip r:embed="rId5">
              <a:alphaModFix/>
            </a:blip>
            <a:stretch>
              <a:fillRect/>
            </a:stretch>
          </p:blipFill>
          <p:spPr>
            <a:xfrm>
              <a:off x="284309" y="1714165"/>
              <a:ext cx="812800" cy="1352928"/>
            </a:xfrm>
            <a:prstGeom prst="rect">
              <a:avLst/>
            </a:prstGeom>
            <a:noFill/>
            <a:ln>
              <a:noFill/>
            </a:ln>
          </p:spPr>
        </p:pic>
        <p:pic>
          <p:nvPicPr>
            <p:cNvPr id="69" name="Shape 94"/>
            <p:cNvPicPr preferRelativeResize="0"/>
            <p:nvPr/>
          </p:nvPicPr>
          <p:blipFill>
            <a:blip r:embed="rId6">
              <a:alphaModFix/>
            </a:blip>
            <a:stretch>
              <a:fillRect/>
            </a:stretch>
          </p:blipFill>
          <p:spPr>
            <a:xfrm>
              <a:off x="1097110" y="1740459"/>
              <a:ext cx="929807" cy="1326635"/>
            </a:xfrm>
            <a:prstGeom prst="rect">
              <a:avLst/>
            </a:prstGeom>
            <a:noFill/>
            <a:ln>
              <a:noFill/>
            </a:ln>
          </p:spPr>
        </p:pic>
        <p:pic>
          <p:nvPicPr>
            <p:cNvPr id="70" name="Shape 101"/>
            <p:cNvPicPr preferRelativeResize="0"/>
            <p:nvPr/>
          </p:nvPicPr>
          <p:blipFill rotWithShape="1">
            <a:blip r:embed="rId7">
              <a:alphaModFix/>
            </a:blip>
            <a:srcRect l="5442" r="1291" b="8527"/>
            <a:stretch/>
          </p:blipFill>
          <p:spPr>
            <a:xfrm>
              <a:off x="3155376" y="168171"/>
              <a:ext cx="1184365" cy="1312092"/>
            </a:xfrm>
            <a:prstGeom prst="rect">
              <a:avLst/>
            </a:prstGeom>
            <a:noFill/>
            <a:ln>
              <a:noFill/>
            </a:ln>
          </p:spPr>
        </p:pic>
        <p:grpSp>
          <p:nvGrpSpPr>
            <p:cNvPr id="71" name="Group 70"/>
            <p:cNvGrpSpPr/>
            <p:nvPr/>
          </p:nvGrpSpPr>
          <p:grpSpPr>
            <a:xfrm>
              <a:off x="4339743" y="30723"/>
              <a:ext cx="1152949" cy="1449541"/>
              <a:chOff x="600891" y="1560036"/>
              <a:chExt cx="2133600" cy="2668615"/>
            </a:xfrm>
          </p:grpSpPr>
          <p:pic>
            <p:nvPicPr>
              <p:cNvPr id="94" name="Shape 108"/>
              <p:cNvPicPr preferRelativeResize="0"/>
              <p:nvPr/>
            </p:nvPicPr>
            <p:blipFill rotWithShape="1">
              <a:blip r:embed="rId8">
                <a:alphaModFix/>
              </a:blip>
              <a:srcRect l="12434" r="15300" b="7445"/>
              <a:stretch/>
            </p:blipFill>
            <p:spPr>
              <a:xfrm>
                <a:off x="600891" y="1565345"/>
                <a:ext cx="2133600" cy="2663306"/>
              </a:xfrm>
              <a:prstGeom prst="rect">
                <a:avLst/>
              </a:prstGeom>
              <a:noFill/>
              <a:ln>
                <a:noFill/>
              </a:ln>
            </p:spPr>
          </p:pic>
          <p:sp>
            <p:nvSpPr>
              <p:cNvPr id="95" name="Shape 106"/>
              <p:cNvSpPr txBox="1">
                <a:spLocks/>
              </p:cNvSpPr>
              <p:nvPr/>
            </p:nvSpPr>
            <p:spPr>
              <a:xfrm>
                <a:off x="1392013" y="1560036"/>
                <a:ext cx="1342478" cy="440120"/>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 sz="1600" b="0" i="0" u="none" strike="noStrike" kern="1200" cap="none" spc="0" normalizeH="0" baseline="0" noProof="0" dirty="0">
                    <a:ln>
                      <a:noFill/>
                    </a:ln>
                    <a:solidFill>
                      <a:srgbClr val="000000"/>
                    </a:solidFill>
                    <a:effectLst/>
                    <a:uLnTx/>
                    <a:uFillTx/>
                    <a:latin typeface="Germania One"/>
                    <a:ea typeface="Germania One"/>
                    <a:cs typeface="Germania One"/>
                    <a:sym typeface="Germania One"/>
                  </a:rPr>
                  <a:t>Hades</a:t>
                </a:r>
                <a:endParaRPr kumimoji="0" lang="en" sz="2667" b="0" i="0" u="none" strike="noStrike" kern="1200" cap="none" spc="0" normalizeH="0" baseline="0" noProof="0" dirty="0">
                  <a:ln>
                    <a:noFill/>
                  </a:ln>
                  <a:solidFill>
                    <a:srgbClr val="000000"/>
                  </a:solidFill>
                  <a:effectLst/>
                  <a:uLnTx/>
                  <a:uFillTx/>
                  <a:latin typeface="Germania One"/>
                  <a:ea typeface="Germania One"/>
                  <a:cs typeface="Germania One"/>
                  <a:sym typeface="Germania One"/>
                </a:endParaRPr>
              </a:p>
            </p:txBody>
          </p:sp>
        </p:grpSp>
        <p:pic>
          <p:nvPicPr>
            <p:cNvPr id="72" name="Shape 115"/>
            <p:cNvPicPr preferRelativeResize="0"/>
            <p:nvPr/>
          </p:nvPicPr>
          <p:blipFill rotWithShape="1">
            <a:blip r:embed="rId9">
              <a:alphaModFix/>
            </a:blip>
            <a:srcRect l="26578" t="7135" r="21577" b="12416"/>
            <a:stretch/>
          </p:blipFill>
          <p:spPr>
            <a:xfrm>
              <a:off x="4370990" y="3223386"/>
              <a:ext cx="1090453" cy="1312091"/>
            </a:xfrm>
            <a:prstGeom prst="rect">
              <a:avLst/>
            </a:prstGeom>
            <a:noFill/>
            <a:ln>
              <a:noFill/>
            </a:ln>
          </p:spPr>
        </p:pic>
        <p:pic>
          <p:nvPicPr>
            <p:cNvPr id="73" name="Shape 122"/>
            <p:cNvPicPr preferRelativeResize="0"/>
            <p:nvPr/>
          </p:nvPicPr>
          <p:blipFill rotWithShape="1">
            <a:blip r:embed="rId10">
              <a:alphaModFix/>
            </a:blip>
            <a:srcRect l="13489"/>
            <a:stretch/>
          </p:blipFill>
          <p:spPr>
            <a:xfrm>
              <a:off x="1350304" y="4573055"/>
              <a:ext cx="1245299" cy="1352928"/>
            </a:xfrm>
            <a:prstGeom prst="rect">
              <a:avLst/>
            </a:prstGeom>
            <a:noFill/>
            <a:ln>
              <a:noFill/>
            </a:ln>
          </p:spPr>
        </p:pic>
        <p:pic>
          <p:nvPicPr>
            <p:cNvPr id="74" name="Shape 136"/>
            <p:cNvPicPr preferRelativeResize="0"/>
            <p:nvPr/>
          </p:nvPicPr>
          <p:blipFill rotWithShape="1">
            <a:blip r:embed="rId11">
              <a:alphaModFix/>
            </a:blip>
            <a:srcRect l="1643" t="4554" r="2634" b="4965"/>
            <a:stretch/>
          </p:blipFill>
          <p:spPr>
            <a:xfrm>
              <a:off x="37707" y="168171"/>
              <a:ext cx="1306005" cy="1352928"/>
            </a:xfrm>
            <a:prstGeom prst="rect">
              <a:avLst/>
            </a:prstGeom>
            <a:noFill/>
            <a:ln>
              <a:noFill/>
            </a:ln>
          </p:spPr>
        </p:pic>
        <p:pic>
          <p:nvPicPr>
            <p:cNvPr id="75" name="Shape 129"/>
            <p:cNvPicPr preferRelativeResize="0"/>
            <p:nvPr/>
          </p:nvPicPr>
          <p:blipFill rotWithShape="1">
            <a:blip r:embed="rId12">
              <a:alphaModFix/>
            </a:blip>
            <a:srcRect l="8770" r="3546"/>
            <a:stretch/>
          </p:blipFill>
          <p:spPr>
            <a:xfrm>
              <a:off x="1293435" y="168171"/>
              <a:ext cx="1031844" cy="1326635"/>
            </a:xfrm>
            <a:prstGeom prst="rect">
              <a:avLst/>
            </a:prstGeom>
            <a:noFill/>
            <a:ln>
              <a:noFill/>
            </a:ln>
          </p:spPr>
        </p:pic>
        <p:pic>
          <p:nvPicPr>
            <p:cNvPr id="76" name="Shape 143"/>
            <p:cNvPicPr preferRelativeResize="0"/>
            <p:nvPr/>
          </p:nvPicPr>
          <p:blipFill rotWithShape="1">
            <a:blip r:embed="rId13">
              <a:alphaModFix/>
            </a:blip>
            <a:srcRect l="16444" r="10652"/>
            <a:stretch/>
          </p:blipFill>
          <p:spPr>
            <a:xfrm>
              <a:off x="2325730" y="163065"/>
              <a:ext cx="879924" cy="1358035"/>
            </a:xfrm>
            <a:prstGeom prst="rect">
              <a:avLst/>
            </a:prstGeom>
            <a:noFill/>
            <a:ln>
              <a:noFill/>
            </a:ln>
          </p:spPr>
        </p:pic>
        <p:pic>
          <p:nvPicPr>
            <p:cNvPr id="77" name="Shape 150"/>
            <p:cNvPicPr preferRelativeResize="0"/>
            <p:nvPr/>
          </p:nvPicPr>
          <p:blipFill rotWithShape="1">
            <a:blip r:embed="rId14">
              <a:alphaModFix/>
            </a:blip>
            <a:srcRect l="10663" t="2873" r="4229" b="2705"/>
            <a:stretch/>
          </p:blipFill>
          <p:spPr>
            <a:xfrm>
              <a:off x="2026916" y="1765597"/>
              <a:ext cx="1180901" cy="1326635"/>
            </a:xfrm>
            <a:prstGeom prst="rect">
              <a:avLst/>
            </a:prstGeom>
            <a:noFill/>
            <a:ln>
              <a:noFill/>
            </a:ln>
          </p:spPr>
        </p:pic>
        <p:grpSp>
          <p:nvGrpSpPr>
            <p:cNvPr id="78" name="Group 77"/>
            <p:cNvGrpSpPr/>
            <p:nvPr/>
          </p:nvGrpSpPr>
          <p:grpSpPr>
            <a:xfrm>
              <a:off x="3205654" y="1888285"/>
              <a:ext cx="981745" cy="1203947"/>
              <a:chOff x="233767" y="1581600"/>
              <a:chExt cx="1764506" cy="2471738"/>
            </a:xfrm>
          </p:grpSpPr>
          <p:pic>
            <p:nvPicPr>
              <p:cNvPr id="92" name="Shape 157"/>
              <p:cNvPicPr preferRelativeResize="0"/>
              <p:nvPr/>
            </p:nvPicPr>
            <p:blipFill>
              <a:blip r:embed="rId15">
                <a:alphaModFix/>
              </a:blip>
              <a:stretch>
                <a:fillRect/>
              </a:stretch>
            </p:blipFill>
            <p:spPr>
              <a:xfrm>
                <a:off x="233767" y="1581600"/>
                <a:ext cx="1764506" cy="2471738"/>
              </a:xfrm>
              <a:prstGeom prst="rect">
                <a:avLst/>
              </a:prstGeom>
              <a:noFill/>
              <a:ln>
                <a:noFill/>
              </a:ln>
            </p:spPr>
          </p:pic>
          <p:sp>
            <p:nvSpPr>
              <p:cNvPr id="93" name="Shape 155"/>
              <p:cNvSpPr txBox="1">
                <a:spLocks/>
              </p:cNvSpPr>
              <p:nvPr/>
            </p:nvSpPr>
            <p:spPr>
              <a:xfrm>
                <a:off x="385785" y="3385262"/>
                <a:ext cx="1295665" cy="632250"/>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 sz="1100" b="0" i="0" u="none" strike="noStrike" kern="1200" cap="none" spc="0" normalizeH="0" baseline="0" noProof="0" dirty="0" err="1">
                    <a:ln>
                      <a:noFill/>
                    </a:ln>
                    <a:solidFill>
                      <a:srgbClr val="000000"/>
                    </a:solidFill>
                    <a:effectLst/>
                    <a:uLnTx/>
                    <a:uFillTx/>
                    <a:latin typeface="Germania One"/>
                    <a:ea typeface="Germania One"/>
                    <a:cs typeface="Germania One"/>
                    <a:sym typeface="Germania One"/>
                  </a:rPr>
                  <a:t>Leto</a:t>
                </a:r>
                <a:endParaRPr kumimoji="0" lang="en" sz="1100" b="0" i="0" u="none" strike="noStrike" kern="1200" cap="none" spc="0" normalizeH="0" baseline="0" noProof="0" dirty="0">
                  <a:ln>
                    <a:noFill/>
                  </a:ln>
                  <a:solidFill>
                    <a:srgbClr val="000000"/>
                  </a:solidFill>
                  <a:effectLst/>
                  <a:uLnTx/>
                  <a:uFillTx/>
                  <a:latin typeface="Germania One"/>
                  <a:ea typeface="Germania One"/>
                  <a:cs typeface="Germania One"/>
                  <a:sym typeface="Germania One"/>
                </a:endParaRPr>
              </a:p>
            </p:txBody>
          </p:sp>
        </p:grpSp>
        <p:pic>
          <p:nvPicPr>
            <p:cNvPr id="79" name="Shape 165"/>
            <p:cNvPicPr preferRelativeResize="0"/>
            <p:nvPr/>
          </p:nvPicPr>
          <p:blipFill>
            <a:blip r:embed="rId16">
              <a:alphaModFix/>
            </a:blip>
            <a:stretch>
              <a:fillRect/>
            </a:stretch>
          </p:blipFill>
          <p:spPr>
            <a:xfrm>
              <a:off x="4137624" y="1765597"/>
              <a:ext cx="1228512" cy="1326635"/>
            </a:xfrm>
            <a:prstGeom prst="rect">
              <a:avLst/>
            </a:prstGeom>
            <a:noFill/>
            <a:ln>
              <a:noFill/>
            </a:ln>
          </p:spPr>
        </p:pic>
        <p:pic>
          <p:nvPicPr>
            <p:cNvPr id="80" name="Shape 172"/>
            <p:cNvPicPr preferRelativeResize="0"/>
            <p:nvPr/>
          </p:nvPicPr>
          <p:blipFill rotWithShape="1">
            <a:blip r:embed="rId17">
              <a:alphaModFix/>
            </a:blip>
            <a:srcRect l="11305" r="9368"/>
            <a:stretch/>
          </p:blipFill>
          <p:spPr>
            <a:xfrm>
              <a:off x="219036" y="4538339"/>
              <a:ext cx="1131268" cy="1352928"/>
            </a:xfrm>
            <a:prstGeom prst="rect">
              <a:avLst/>
            </a:prstGeom>
            <a:noFill/>
            <a:ln>
              <a:noFill/>
            </a:ln>
          </p:spPr>
        </p:pic>
        <p:pic>
          <p:nvPicPr>
            <p:cNvPr id="81" name="Shape 179"/>
            <p:cNvPicPr preferRelativeResize="0"/>
            <p:nvPr/>
          </p:nvPicPr>
          <p:blipFill rotWithShape="1">
            <a:blip r:embed="rId18">
              <a:alphaModFix/>
            </a:blip>
            <a:srcRect l="9341" r="1375" b="9128"/>
            <a:stretch/>
          </p:blipFill>
          <p:spPr>
            <a:xfrm>
              <a:off x="2597607" y="4564872"/>
              <a:ext cx="1157529" cy="1326395"/>
            </a:xfrm>
            <a:prstGeom prst="rect">
              <a:avLst/>
            </a:prstGeom>
            <a:noFill/>
            <a:ln>
              <a:noFill/>
            </a:ln>
          </p:spPr>
        </p:pic>
        <p:pic>
          <p:nvPicPr>
            <p:cNvPr id="82" name="Shape 186"/>
            <p:cNvPicPr preferRelativeResize="0"/>
            <p:nvPr/>
          </p:nvPicPr>
          <p:blipFill rotWithShape="1">
            <a:blip r:embed="rId19">
              <a:alphaModFix/>
            </a:blip>
            <a:srcRect l="17239" r="6183" b="8486"/>
            <a:stretch/>
          </p:blipFill>
          <p:spPr>
            <a:xfrm>
              <a:off x="3791237" y="4546406"/>
              <a:ext cx="1018395" cy="1350636"/>
            </a:xfrm>
            <a:prstGeom prst="rect">
              <a:avLst/>
            </a:prstGeom>
            <a:noFill/>
            <a:ln>
              <a:noFill/>
            </a:ln>
          </p:spPr>
        </p:pic>
        <p:grpSp>
          <p:nvGrpSpPr>
            <p:cNvPr id="83" name="Group 82"/>
            <p:cNvGrpSpPr/>
            <p:nvPr/>
          </p:nvGrpSpPr>
          <p:grpSpPr>
            <a:xfrm>
              <a:off x="268464" y="3092232"/>
              <a:ext cx="1024971" cy="1382597"/>
              <a:chOff x="669977" y="2139885"/>
              <a:chExt cx="1639590" cy="2076660"/>
            </a:xfrm>
          </p:grpSpPr>
          <p:pic>
            <p:nvPicPr>
              <p:cNvPr id="90" name="Shape 193"/>
              <p:cNvPicPr preferRelativeResize="0"/>
              <p:nvPr/>
            </p:nvPicPr>
            <p:blipFill rotWithShape="1">
              <a:blip r:embed="rId20">
                <a:alphaModFix/>
              </a:blip>
              <a:srcRect l="17104" t="19399" r="5821" b="10485"/>
              <a:stretch/>
            </p:blipFill>
            <p:spPr>
              <a:xfrm>
                <a:off x="707010" y="2139885"/>
                <a:ext cx="1602557" cy="2076660"/>
              </a:xfrm>
              <a:prstGeom prst="rect">
                <a:avLst/>
              </a:prstGeom>
              <a:noFill/>
              <a:ln>
                <a:noFill/>
              </a:ln>
            </p:spPr>
          </p:pic>
          <p:sp>
            <p:nvSpPr>
              <p:cNvPr id="91" name="Shape 191"/>
              <p:cNvSpPr txBox="1">
                <a:spLocks/>
              </p:cNvSpPr>
              <p:nvPr/>
            </p:nvSpPr>
            <p:spPr>
              <a:xfrm>
                <a:off x="669977" y="3639585"/>
                <a:ext cx="1639590" cy="492904"/>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 sz="1000" b="1" i="0" u="none" strike="noStrike" kern="1200" cap="none" spc="0" normalizeH="0" baseline="0" noProof="0" dirty="0" err="1">
                    <a:ln>
                      <a:noFill/>
                    </a:ln>
                    <a:solidFill>
                      <a:srgbClr val="FFFFFF">
                        <a:lumMod val="50000"/>
                      </a:srgbClr>
                    </a:solidFill>
                    <a:effectLst/>
                    <a:uLnTx/>
                    <a:uFillTx/>
                    <a:latin typeface="Germania One"/>
                    <a:ea typeface="Germania One"/>
                    <a:cs typeface="Germania One"/>
                    <a:sym typeface="Germania One"/>
                  </a:rPr>
                  <a:t>Cyclope</a:t>
                </a:r>
                <a:endParaRPr kumimoji="0" lang="en" sz="1000" b="1" i="0" u="none" strike="noStrike" kern="1200" cap="none" spc="0" normalizeH="0" baseline="0" noProof="0" dirty="0">
                  <a:ln>
                    <a:noFill/>
                  </a:ln>
                  <a:solidFill>
                    <a:srgbClr val="FFFFFF">
                      <a:lumMod val="50000"/>
                    </a:srgbClr>
                  </a:solidFill>
                  <a:effectLst/>
                  <a:uLnTx/>
                  <a:uFillTx/>
                  <a:latin typeface="Germania One"/>
                  <a:ea typeface="Germania One"/>
                  <a:cs typeface="Germania One"/>
                  <a:sym typeface="Germania One"/>
                </a:endParaRPr>
              </a:p>
            </p:txBody>
          </p:sp>
        </p:grpSp>
        <p:grpSp>
          <p:nvGrpSpPr>
            <p:cNvPr id="84" name="Group 83"/>
            <p:cNvGrpSpPr/>
            <p:nvPr/>
          </p:nvGrpSpPr>
          <p:grpSpPr>
            <a:xfrm>
              <a:off x="1342131" y="3205775"/>
              <a:ext cx="1112988" cy="1213092"/>
              <a:chOff x="835744" y="1565344"/>
              <a:chExt cx="1896771" cy="2403341"/>
            </a:xfrm>
          </p:grpSpPr>
          <p:pic>
            <p:nvPicPr>
              <p:cNvPr id="88" name="Shape 200"/>
              <p:cNvPicPr preferRelativeResize="0"/>
              <p:nvPr/>
            </p:nvPicPr>
            <p:blipFill rotWithShape="1">
              <a:blip r:embed="rId21">
                <a:alphaModFix/>
              </a:blip>
              <a:srcRect l="21933" r="21426" b="18120"/>
              <a:stretch/>
            </p:blipFill>
            <p:spPr>
              <a:xfrm>
                <a:off x="857165" y="1565344"/>
                <a:ext cx="1609901" cy="2403341"/>
              </a:xfrm>
              <a:prstGeom prst="rect">
                <a:avLst/>
              </a:prstGeom>
              <a:noFill/>
              <a:ln>
                <a:noFill/>
              </a:ln>
            </p:spPr>
          </p:pic>
          <p:sp>
            <p:nvSpPr>
              <p:cNvPr id="89" name="Shape 198"/>
              <p:cNvSpPr txBox="1">
                <a:spLocks/>
              </p:cNvSpPr>
              <p:nvPr/>
            </p:nvSpPr>
            <p:spPr>
              <a:xfrm>
                <a:off x="835744" y="3601305"/>
                <a:ext cx="1896771" cy="367378"/>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 sz="800" b="0" i="0" u="none" strike="noStrike" kern="1200" cap="none" spc="0" normalizeH="0" baseline="0" noProof="0" dirty="0">
                    <a:ln>
                      <a:noFill/>
                    </a:ln>
                    <a:solidFill>
                      <a:srgbClr val="C00000"/>
                    </a:solidFill>
                    <a:effectLst/>
                    <a:uLnTx/>
                    <a:uFillTx/>
                    <a:latin typeface="Garamond"/>
                    <a:ea typeface="Germania One"/>
                    <a:cs typeface="Germania One"/>
                    <a:sym typeface="Germania One"/>
                  </a:rPr>
                  <a:t>Persephone</a:t>
                </a:r>
              </a:p>
            </p:txBody>
          </p:sp>
        </p:grpSp>
        <p:pic>
          <p:nvPicPr>
            <p:cNvPr id="85" name="Shape 207"/>
            <p:cNvPicPr preferRelativeResize="0"/>
            <p:nvPr/>
          </p:nvPicPr>
          <p:blipFill>
            <a:blip r:embed="rId22">
              <a:alphaModFix/>
            </a:blip>
            <a:stretch>
              <a:fillRect/>
            </a:stretch>
          </p:blipFill>
          <p:spPr>
            <a:xfrm>
              <a:off x="4702452" y="4636359"/>
              <a:ext cx="1085077" cy="1262428"/>
            </a:xfrm>
            <a:prstGeom prst="rect">
              <a:avLst/>
            </a:prstGeom>
            <a:noFill/>
            <a:ln>
              <a:noFill/>
            </a:ln>
          </p:spPr>
        </p:pic>
        <p:pic>
          <p:nvPicPr>
            <p:cNvPr id="86" name="Shape 221"/>
            <p:cNvPicPr preferRelativeResize="0"/>
            <p:nvPr/>
          </p:nvPicPr>
          <p:blipFill rotWithShape="1">
            <a:blip r:embed="rId23">
              <a:alphaModFix/>
            </a:blip>
            <a:srcRect l="12087" t="1268" r="5848" b="8807"/>
            <a:stretch/>
          </p:blipFill>
          <p:spPr>
            <a:xfrm>
              <a:off x="2350783" y="3277579"/>
              <a:ext cx="930112" cy="1176004"/>
            </a:xfrm>
            <a:prstGeom prst="rect">
              <a:avLst/>
            </a:prstGeom>
            <a:noFill/>
            <a:ln>
              <a:noFill/>
            </a:ln>
          </p:spPr>
        </p:pic>
        <p:pic>
          <p:nvPicPr>
            <p:cNvPr id="87" name="Shape 214"/>
            <p:cNvPicPr preferRelativeResize="0"/>
            <p:nvPr/>
          </p:nvPicPr>
          <p:blipFill>
            <a:blip r:embed="rId24">
              <a:alphaModFix/>
            </a:blip>
            <a:stretch>
              <a:fillRect/>
            </a:stretch>
          </p:blipFill>
          <p:spPr>
            <a:xfrm>
              <a:off x="3421729" y="3277580"/>
              <a:ext cx="765671" cy="1203705"/>
            </a:xfrm>
            <a:prstGeom prst="rect">
              <a:avLst/>
            </a:prstGeom>
            <a:noFill/>
            <a:ln>
              <a:noFill/>
            </a:ln>
          </p:spPr>
        </p:pic>
      </p:grpSp>
      <p:sp>
        <p:nvSpPr>
          <p:cNvPr id="5" name="TextBox 4"/>
          <p:cNvSpPr txBox="1"/>
          <p:nvPr/>
        </p:nvSpPr>
        <p:spPr bwMode="auto">
          <a:xfrm>
            <a:off x="94390" y="549821"/>
            <a:ext cx="3763788" cy="2769989"/>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52049"/>
                </a:solidFill>
                <a:effectLst/>
                <a:uLnTx/>
                <a:uFillTx/>
                <a:latin typeface="Arial"/>
                <a:ea typeface="+mn-ea"/>
                <a:cs typeface="+mn-cs"/>
              </a:rPr>
              <a:t>RR of </a:t>
            </a:r>
            <a:r>
              <a:rPr kumimoji="0" lang="en-US" sz="2000" b="0" i="0" u="none" strike="noStrike" kern="1200" cap="none" spc="0" normalizeH="0" baseline="0" noProof="0" dirty="0" err="1">
                <a:ln>
                  <a:noFill/>
                </a:ln>
                <a:solidFill>
                  <a:srgbClr val="052049"/>
                </a:solidFill>
                <a:effectLst/>
                <a:uLnTx/>
                <a:uFillTx/>
                <a:latin typeface="Arial"/>
                <a:ea typeface="+mn-ea"/>
                <a:cs typeface="+mn-cs"/>
              </a:rPr>
              <a:t>Tx</a:t>
            </a:r>
            <a:r>
              <a:rPr kumimoji="0" lang="en-US" sz="2000" b="0" i="0" u="none" strike="noStrike" kern="1200" cap="none" spc="0" normalizeH="0" baseline="0" noProof="0" dirty="0">
                <a:ln>
                  <a:noFill/>
                </a:ln>
                <a:solidFill>
                  <a:srgbClr val="052049"/>
                </a:solidFill>
                <a:effectLst/>
                <a:uLnTx/>
                <a:uFillTx/>
                <a:latin typeface="Arial"/>
                <a:ea typeface="+mn-ea"/>
                <a:cs typeface="+mn-cs"/>
              </a:rPr>
              <a:t> = 1.26 AND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52049"/>
                </a:solidFill>
                <a:effectLst/>
                <a:uLnTx/>
                <a:uFillTx/>
                <a:latin typeface="Arial"/>
                <a:ea typeface="+mn-ea"/>
                <a:cs typeface="+mn-cs"/>
              </a:rPr>
              <a:t>Pr</a:t>
            </a:r>
            <a:r>
              <a:rPr kumimoji="0" lang="en-US" sz="2000" b="0" i="0" u="none" strike="noStrike" kern="1200" cap="none" spc="0" normalizeH="0" baseline="0" noProof="0" dirty="0">
                <a:ln>
                  <a:noFill/>
                </a:ln>
                <a:solidFill>
                  <a:srgbClr val="052049"/>
                </a:solidFill>
                <a:effectLst/>
                <a:uLnTx/>
                <a:uFillTx/>
                <a:latin typeface="Arial"/>
                <a:ea typeface="+mn-ea"/>
                <a:cs typeface="+mn-cs"/>
              </a:rPr>
              <a:t>[Y=1</a:t>
            </a:r>
            <a:r>
              <a:rPr kumimoji="0" lang="en-US" sz="2000" b="1" i="0" u="none" strike="noStrike" kern="1200" cap="none" spc="0" normalizeH="0" baseline="0" noProof="0" dirty="0">
                <a:ln>
                  <a:noFill/>
                </a:ln>
                <a:solidFill>
                  <a:srgbClr val="052049"/>
                </a:solidFill>
                <a:effectLst/>
                <a:uLnTx/>
                <a:uFillTx/>
                <a:latin typeface="Arial"/>
                <a:ea typeface="+mn-ea"/>
                <a:cs typeface="+mn-cs"/>
              </a:rPr>
              <a:t>|</a:t>
            </a:r>
            <a:r>
              <a:rPr kumimoji="0" lang="en-US" sz="2000" b="0" i="0" u="none" strike="noStrike" kern="1200" cap="none" spc="0" normalizeH="0" baseline="0" noProof="0" dirty="0">
                <a:ln>
                  <a:noFill/>
                </a:ln>
                <a:solidFill>
                  <a:srgbClr val="052049"/>
                </a:solidFill>
                <a:effectLst/>
                <a:uLnTx/>
                <a:uFillTx/>
                <a:latin typeface="Arial"/>
                <a:ea typeface="+mn-ea"/>
                <a:cs typeface="+mn-cs"/>
              </a:rPr>
              <a:t>A=1] </a:t>
            </a:r>
            <a:r>
              <a:rPr kumimoji="0" lang="en-US" altLang="en-US" sz="2000" b="1" i="0" u="none" strike="noStrike" kern="1200" cap="none" spc="0" normalizeH="0" baseline="0" noProof="0" dirty="0">
                <a:ln>
                  <a:noFill/>
                </a:ln>
                <a:solidFill>
                  <a:srgbClr val="052049"/>
                </a:solidFill>
                <a:effectLst/>
                <a:uLnTx/>
                <a:uFillTx/>
                <a:latin typeface="Arial"/>
                <a:ea typeface="+mn-ea"/>
                <a:cs typeface="+mn-cs"/>
              </a:rPr>
              <a:t>≠ </a:t>
            </a:r>
            <a:r>
              <a:rPr kumimoji="0" lang="en-US" sz="2000" b="0" i="0" u="none" strike="noStrike" kern="1200" cap="none" spc="0" normalizeH="0" baseline="0" noProof="0" dirty="0" err="1">
                <a:ln>
                  <a:noFill/>
                </a:ln>
                <a:solidFill>
                  <a:srgbClr val="052049"/>
                </a:solidFill>
                <a:effectLst/>
                <a:uLnTx/>
                <a:uFillTx/>
                <a:latin typeface="Arial"/>
                <a:ea typeface="+mn-ea"/>
                <a:cs typeface="+mn-cs"/>
              </a:rPr>
              <a:t>Pr</a:t>
            </a:r>
            <a:r>
              <a:rPr kumimoji="0" lang="en-US" sz="2000" b="0" i="0" u="none" strike="noStrike" kern="1200" cap="none" spc="0" normalizeH="0" baseline="0" noProof="0" dirty="0">
                <a:ln>
                  <a:noFill/>
                </a:ln>
                <a:solidFill>
                  <a:srgbClr val="052049"/>
                </a:solidFill>
                <a:effectLst/>
                <a:uLnTx/>
                <a:uFillTx/>
                <a:latin typeface="Arial"/>
                <a:ea typeface="+mn-ea"/>
                <a:cs typeface="+mn-cs"/>
              </a:rPr>
              <a:t>[Y=1</a:t>
            </a:r>
            <a:r>
              <a:rPr kumimoji="0" lang="en-US" sz="2000" b="1" i="0" u="none" strike="noStrike" kern="1200" cap="none" spc="0" normalizeH="0" baseline="0" noProof="0" dirty="0">
                <a:ln>
                  <a:noFill/>
                </a:ln>
                <a:solidFill>
                  <a:srgbClr val="052049"/>
                </a:solidFill>
                <a:effectLst/>
                <a:uLnTx/>
                <a:uFillTx/>
                <a:latin typeface="Arial"/>
                <a:ea typeface="+mn-ea"/>
                <a:cs typeface="+mn-cs"/>
              </a:rPr>
              <a:t>|</a:t>
            </a:r>
            <a:r>
              <a:rPr kumimoji="0" lang="en-US" sz="2000" b="0" i="0" u="none" strike="noStrike" kern="1200" cap="none" spc="0" normalizeH="0" baseline="0" noProof="0" dirty="0">
                <a:ln>
                  <a:noFill/>
                </a:ln>
                <a:solidFill>
                  <a:srgbClr val="052049"/>
                </a:solidFill>
                <a:effectLst/>
                <a:uLnTx/>
                <a:uFillTx/>
                <a:latin typeface="Arial"/>
                <a:ea typeface="+mn-ea"/>
                <a:cs typeface="+mn-cs"/>
              </a:rPr>
              <a:t>A=0]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52049"/>
                </a:solidFill>
                <a:effectLst/>
                <a:uLnTx/>
                <a:uFillTx/>
                <a:latin typeface="Arial"/>
                <a:ea typeface="+mn-ea"/>
                <a:cs typeface="+mn-cs"/>
              </a:rPr>
              <a:t>Indicating an association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52049"/>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52049"/>
                </a:solidFill>
                <a:effectLst/>
                <a:uLnTx/>
                <a:uFillTx/>
                <a:latin typeface="Arial"/>
                <a:ea typeface="+mn-ea"/>
                <a:cs typeface="+mn-cs"/>
              </a:rPr>
              <a:t>BUT: </a:t>
            </a:r>
            <a:r>
              <a:rPr kumimoji="0" lang="en-US" sz="2000" b="0" i="0" u="none" strike="noStrike" kern="1200" cap="none" spc="0" normalizeH="0" baseline="0" noProof="0" dirty="0" err="1">
                <a:ln>
                  <a:noFill/>
                </a:ln>
                <a:solidFill>
                  <a:srgbClr val="052049"/>
                </a:solidFill>
                <a:effectLst/>
                <a:uLnTx/>
                <a:uFillTx/>
                <a:latin typeface="Arial"/>
                <a:ea typeface="+mn-ea"/>
                <a:cs typeface="+mn-cs"/>
              </a:rPr>
              <a:t>Pr</a:t>
            </a:r>
            <a:r>
              <a:rPr kumimoji="0" lang="en-US" sz="2000" b="0" i="0" u="none" strike="noStrike" kern="1200" cap="none" spc="0" normalizeH="0" baseline="0" noProof="0" dirty="0">
                <a:ln>
                  <a:noFill/>
                </a:ln>
                <a:solidFill>
                  <a:srgbClr val="052049"/>
                </a:solidFill>
                <a:effectLst/>
                <a:uLnTx/>
                <a:uFillTx/>
                <a:latin typeface="Arial"/>
                <a:ea typeface="+mn-ea"/>
                <a:cs typeface="+mn-cs"/>
              </a:rPr>
              <a:t>(</a:t>
            </a:r>
            <a:r>
              <a:rPr kumimoji="0" lang="en-US" sz="2000" b="0" i="0" u="none" strike="noStrike" kern="1200" cap="none" spc="0" normalizeH="0" baseline="0" noProof="0" dirty="0" err="1">
                <a:ln>
                  <a:noFill/>
                </a:ln>
                <a:solidFill>
                  <a:srgbClr val="052049"/>
                </a:solidFill>
                <a:effectLst/>
                <a:uLnTx/>
                <a:uFillTx/>
                <a:latin typeface="Arial"/>
                <a:ea typeface="+mn-ea"/>
                <a:cs typeface="+mn-cs"/>
              </a:rPr>
              <a:t>Y</a:t>
            </a:r>
            <a:r>
              <a:rPr kumimoji="0" lang="en-US" sz="2000" b="0" i="0" u="none" strike="noStrike" kern="1200" cap="none" spc="0" normalizeH="0" baseline="30000" noProof="0" dirty="0" err="1">
                <a:ln>
                  <a:noFill/>
                </a:ln>
                <a:solidFill>
                  <a:srgbClr val="052049"/>
                </a:solidFill>
                <a:effectLst/>
                <a:uLnTx/>
                <a:uFillTx/>
                <a:latin typeface="Arial"/>
                <a:ea typeface="+mn-ea"/>
                <a:cs typeface="+mn-cs"/>
              </a:rPr>
              <a:t>a</a:t>
            </a:r>
            <a:r>
              <a:rPr kumimoji="0" lang="en-US" sz="2000" b="0" i="0" u="none" strike="noStrike" kern="1200" cap="none" spc="0" normalizeH="0" baseline="30000" noProof="0" dirty="0">
                <a:ln>
                  <a:noFill/>
                </a:ln>
                <a:solidFill>
                  <a:srgbClr val="052049"/>
                </a:solidFill>
                <a:effectLst/>
                <a:uLnTx/>
                <a:uFillTx/>
                <a:latin typeface="Arial"/>
                <a:ea typeface="+mn-ea"/>
                <a:cs typeface="+mn-cs"/>
              </a:rPr>
              <a:t>=1</a:t>
            </a:r>
            <a:r>
              <a:rPr kumimoji="0" lang="en-US" sz="2000" b="0" i="0" u="none" strike="noStrike" kern="1200" cap="none" spc="0" normalizeH="0" baseline="0" noProof="0" dirty="0">
                <a:ln>
                  <a:noFill/>
                </a:ln>
                <a:solidFill>
                  <a:srgbClr val="052049"/>
                </a:solidFill>
                <a:effectLst/>
                <a:uLnTx/>
                <a:uFillTx/>
                <a:latin typeface="Arial"/>
                <a:ea typeface="+mn-ea"/>
                <a:cs typeface="+mn-cs"/>
              </a:rPr>
              <a:t>=1) = .5 = </a:t>
            </a:r>
            <a:r>
              <a:rPr kumimoji="0" lang="en-US" sz="2000" b="0" i="0" u="none" strike="noStrike" kern="1200" cap="none" spc="0" normalizeH="0" baseline="0" noProof="0" dirty="0" err="1">
                <a:ln>
                  <a:noFill/>
                </a:ln>
                <a:solidFill>
                  <a:srgbClr val="052049"/>
                </a:solidFill>
                <a:effectLst/>
                <a:uLnTx/>
                <a:uFillTx/>
                <a:latin typeface="Arial"/>
                <a:ea typeface="+mn-ea"/>
                <a:cs typeface="+mn-cs"/>
              </a:rPr>
              <a:t>Pr</a:t>
            </a:r>
            <a:r>
              <a:rPr kumimoji="0" lang="en-US" sz="2000" b="0" i="0" u="none" strike="noStrike" kern="1200" cap="none" spc="0" normalizeH="0" baseline="0" noProof="0" dirty="0">
                <a:ln>
                  <a:noFill/>
                </a:ln>
                <a:solidFill>
                  <a:srgbClr val="052049"/>
                </a:solidFill>
                <a:effectLst/>
                <a:uLnTx/>
                <a:uFillTx/>
                <a:latin typeface="Arial"/>
                <a:ea typeface="+mn-ea"/>
                <a:cs typeface="+mn-cs"/>
              </a:rPr>
              <a:t>(</a:t>
            </a:r>
            <a:r>
              <a:rPr kumimoji="0" lang="en-US" sz="2000" b="0" i="0" u="none" strike="noStrike" kern="1200" cap="none" spc="0" normalizeH="0" baseline="0" noProof="0" dirty="0" err="1">
                <a:ln>
                  <a:noFill/>
                </a:ln>
                <a:solidFill>
                  <a:srgbClr val="052049"/>
                </a:solidFill>
                <a:effectLst/>
                <a:uLnTx/>
                <a:uFillTx/>
                <a:latin typeface="Arial"/>
                <a:ea typeface="+mn-ea"/>
                <a:cs typeface="+mn-cs"/>
              </a:rPr>
              <a:t>Y</a:t>
            </a:r>
            <a:r>
              <a:rPr kumimoji="0" lang="en-US" sz="2000" b="0" i="0" u="none" strike="noStrike" kern="1200" cap="none" spc="0" normalizeH="0" baseline="30000" noProof="0" dirty="0" err="1">
                <a:ln>
                  <a:noFill/>
                </a:ln>
                <a:solidFill>
                  <a:srgbClr val="052049"/>
                </a:solidFill>
                <a:effectLst/>
                <a:uLnTx/>
                <a:uFillTx/>
                <a:latin typeface="Arial"/>
                <a:ea typeface="+mn-ea"/>
                <a:cs typeface="+mn-cs"/>
              </a:rPr>
              <a:t>a</a:t>
            </a:r>
            <a:r>
              <a:rPr kumimoji="0" lang="en-US" sz="2000" b="0" i="0" u="none" strike="noStrike" kern="1200" cap="none" spc="0" normalizeH="0" baseline="30000" noProof="0" dirty="0">
                <a:ln>
                  <a:noFill/>
                </a:ln>
                <a:solidFill>
                  <a:srgbClr val="052049"/>
                </a:solidFill>
                <a:effectLst/>
                <a:uLnTx/>
                <a:uFillTx/>
                <a:latin typeface="Arial"/>
                <a:ea typeface="+mn-ea"/>
                <a:cs typeface="+mn-cs"/>
              </a:rPr>
              <a:t>=0</a:t>
            </a:r>
            <a:r>
              <a:rPr kumimoji="0" lang="en-US" sz="2000" b="0" i="0" u="none" strike="noStrike" kern="1200" cap="none" spc="0" normalizeH="0" baseline="0" noProof="0" dirty="0">
                <a:ln>
                  <a:noFill/>
                </a:ln>
                <a:solidFill>
                  <a:srgbClr val="052049"/>
                </a:solidFill>
                <a:effectLst/>
                <a:uLnTx/>
                <a:uFillTx/>
                <a:latin typeface="Arial"/>
                <a:ea typeface="+mn-ea"/>
                <a:cs typeface="+mn-cs"/>
              </a:rPr>
              <a:t>=1)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52049"/>
                </a:solidFill>
                <a:effectLst/>
                <a:uLnTx/>
                <a:uFillTx/>
                <a:latin typeface="Arial"/>
                <a:ea typeface="+mn-ea"/>
                <a:cs typeface="+mn-cs"/>
              </a:rPr>
              <a:t>Indicating NO average causal effect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52049"/>
                </a:solidFill>
                <a:effectLst/>
                <a:uLnTx/>
                <a:uFillTx/>
                <a:latin typeface="Arial"/>
                <a:ea typeface="+mn-ea"/>
                <a:cs typeface="+mn-cs"/>
              </a:rPr>
              <a:t>This is an example of how association does NOT equal causation!</a:t>
            </a:r>
          </a:p>
        </p:txBody>
      </p:sp>
      <p:sp>
        <p:nvSpPr>
          <p:cNvPr id="7" name="TextBox 6"/>
          <p:cNvSpPr txBox="1"/>
          <p:nvPr/>
        </p:nvSpPr>
        <p:spPr bwMode="auto">
          <a:xfrm>
            <a:off x="2847332" y="5187847"/>
            <a:ext cx="501414" cy="430887"/>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52049"/>
                </a:solidFill>
                <a:effectLst/>
                <a:uLnTx/>
                <a:uFillTx/>
                <a:latin typeface="Arial"/>
                <a:ea typeface="+mn-ea"/>
                <a:cs typeface="+mn-cs"/>
              </a:rPr>
              <a:t>♥️</a:t>
            </a:r>
          </a:p>
        </p:txBody>
      </p:sp>
      <p:sp>
        <p:nvSpPr>
          <p:cNvPr id="96" name="TextBox 95"/>
          <p:cNvSpPr txBox="1"/>
          <p:nvPr/>
        </p:nvSpPr>
        <p:spPr bwMode="auto">
          <a:xfrm>
            <a:off x="973221" y="5760377"/>
            <a:ext cx="501414" cy="430887"/>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52049"/>
                </a:solidFill>
                <a:effectLst/>
                <a:uLnTx/>
                <a:uFillTx/>
                <a:latin typeface="Arial"/>
                <a:ea typeface="+mn-ea"/>
                <a:cs typeface="+mn-cs"/>
              </a:rPr>
              <a:t>♥️</a:t>
            </a:r>
          </a:p>
        </p:txBody>
      </p:sp>
      <p:sp>
        <p:nvSpPr>
          <p:cNvPr id="97" name="TextBox 96"/>
          <p:cNvSpPr txBox="1"/>
          <p:nvPr/>
        </p:nvSpPr>
        <p:spPr bwMode="auto">
          <a:xfrm>
            <a:off x="903198" y="3787404"/>
            <a:ext cx="359264" cy="1046440"/>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
                <a:ea typeface="+mn-ea"/>
                <a:cs typeface="+mn-cs"/>
              </a:rPr>
              <a:t>♥</a:t>
            </a:r>
            <a:r>
              <a:rPr kumimoji="0" lang="en-US" sz="2800" b="0" i="0" u="none" strike="noStrike" kern="1200" cap="none" spc="0" normalizeH="0" baseline="0" noProof="0" dirty="0">
                <a:ln>
                  <a:noFill/>
                </a:ln>
                <a:solidFill>
                  <a:srgbClr val="052049"/>
                </a:solidFill>
                <a:effectLst/>
                <a:uLnTx/>
                <a:uFillTx/>
                <a:latin typeface="Arial"/>
                <a:ea typeface="+mn-ea"/>
                <a:cs typeface="+mn-cs"/>
              </a:rPr>
              <a:t>️</a:t>
            </a:r>
          </a:p>
        </p:txBody>
      </p:sp>
      <p:sp>
        <p:nvSpPr>
          <p:cNvPr id="98" name="TextBox 97"/>
          <p:cNvSpPr txBox="1"/>
          <p:nvPr/>
        </p:nvSpPr>
        <p:spPr bwMode="auto">
          <a:xfrm>
            <a:off x="301835" y="3791522"/>
            <a:ext cx="501414" cy="984885"/>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Arial"/>
                <a:ea typeface="+mn-ea"/>
                <a:cs typeface="+mn-cs"/>
              </a:rPr>
              <a:t>♥</a:t>
            </a:r>
            <a:r>
              <a:rPr kumimoji="0" lang="en-US" sz="2800" b="0" i="0" u="none" strike="noStrike" kern="1200" cap="none" spc="0" normalizeH="0" baseline="0" noProof="0" dirty="0">
                <a:ln>
                  <a:noFill/>
                </a:ln>
                <a:solidFill>
                  <a:srgbClr val="052049"/>
                </a:solidFill>
                <a:effectLst/>
                <a:uLnTx/>
                <a:uFillTx/>
                <a:latin typeface="Arial"/>
                <a:ea typeface="+mn-ea"/>
                <a:cs typeface="+mn-cs"/>
              </a:rPr>
              <a:t>️</a:t>
            </a:r>
          </a:p>
        </p:txBody>
      </p:sp>
      <p:sp>
        <p:nvSpPr>
          <p:cNvPr id="99" name="TextBox 98"/>
          <p:cNvSpPr txBox="1"/>
          <p:nvPr/>
        </p:nvSpPr>
        <p:spPr bwMode="auto">
          <a:xfrm>
            <a:off x="2787992" y="4435645"/>
            <a:ext cx="501414" cy="1046440"/>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
                <a:ea typeface="+mn-ea"/>
                <a:cs typeface="+mn-cs"/>
              </a:rPr>
              <a:t>♥</a:t>
            </a:r>
            <a:r>
              <a:rPr kumimoji="0" lang="en-US" sz="2800" b="0" i="0" u="none" strike="noStrike" kern="1200" cap="none" spc="0" normalizeH="0" baseline="0" noProof="0" dirty="0">
                <a:ln>
                  <a:noFill/>
                </a:ln>
                <a:solidFill>
                  <a:srgbClr val="052049"/>
                </a:solidFill>
                <a:effectLst/>
                <a:uLnTx/>
                <a:uFillTx/>
                <a:latin typeface="Arial"/>
                <a:ea typeface="+mn-ea"/>
                <a:cs typeface="+mn-cs"/>
              </a:rPr>
              <a:t>️</a:t>
            </a:r>
          </a:p>
        </p:txBody>
      </p:sp>
      <p:sp>
        <p:nvSpPr>
          <p:cNvPr id="100" name="TextBox 99"/>
          <p:cNvSpPr txBox="1"/>
          <p:nvPr/>
        </p:nvSpPr>
        <p:spPr bwMode="auto">
          <a:xfrm>
            <a:off x="347144" y="5752133"/>
            <a:ext cx="501414" cy="430887"/>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52049"/>
                </a:solidFill>
                <a:effectLst/>
                <a:uLnTx/>
                <a:uFillTx/>
                <a:latin typeface="Arial"/>
                <a:ea typeface="+mn-ea"/>
                <a:cs typeface="+mn-cs"/>
              </a:rPr>
              <a:t>♥️</a:t>
            </a:r>
          </a:p>
        </p:txBody>
      </p:sp>
      <p:sp>
        <p:nvSpPr>
          <p:cNvPr id="102" name="TextBox 101"/>
          <p:cNvSpPr txBox="1"/>
          <p:nvPr/>
        </p:nvSpPr>
        <p:spPr bwMode="auto">
          <a:xfrm>
            <a:off x="2431325" y="5785080"/>
            <a:ext cx="501414" cy="430887"/>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52049"/>
                </a:solidFill>
                <a:effectLst/>
                <a:uLnTx/>
                <a:uFillTx/>
                <a:latin typeface="Arial"/>
                <a:ea typeface="+mn-ea"/>
                <a:cs typeface="+mn-cs"/>
              </a:rPr>
              <a:t>♥️</a:t>
            </a:r>
          </a:p>
        </p:txBody>
      </p:sp>
      <p:sp>
        <p:nvSpPr>
          <p:cNvPr id="103" name="TextBox 102"/>
          <p:cNvSpPr txBox="1"/>
          <p:nvPr/>
        </p:nvSpPr>
        <p:spPr bwMode="auto">
          <a:xfrm>
            <a:off x="1006283" y="5010402"/>
            <a:ext cx="501414" cy="1107996"/>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Arial"/>
                <a:ea typeface="+mn-ea"/>
                <a:cs typeface="+mn-cs"/>
              </a:rPr>
              <a:t>♥</a:t>
            </a:r>
            <a:r>
              <a:rPr kumimoji="0" lang="en-US" sz="2800" b="0" i="0" u="none" strike="noStrike" kern="1200" cap="none" spc="0" normalizeH="0" baseline="0" noProof="0" dirty="0">
                <a:ln>
                  <a:noFill/>
                </a:ln>
                <a:solidFill>
                  <a:srgbClr val="052049"/>
                </a:solidFill>
                <a:effectLst/>
                <a:uLnTx/>
                <a:uFillTx/>
                <a:latin typeface="Arial"/>
                <a:ea typeface="+mn-ea"/>
                <a:cs typeface="+mn-cs"/>
              </a:rPr>
              <a:t>️</a:t>
            </a:r>
          </a:p>
        </p:txBody>
      </p:sp>
      <p:sp>
        <p:nvSpPr>
          <p:cNvPr id="104" name="TextBox 103"/>
          <p:cNvSpPr txBox="1"/>
          <p:nvPr/>
        </p:nvSpPr>
        <p:spPr bwMode="auto">
          <a:xfrm>
            <a:off x="345932" y="5043456"/>
            <a:ext cx="501414" cy="1231106"/>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
                <a:ea typeface="+mn-ea"/>
                <a:cs typeface="+mn-cs"/>
              </a:rPr>
              <a:t>♥️</a:t>
            </a:r>
            <a:endParaRPr kumimoji="0" lang="en-US" sz="2800" b="0" i="0" u="none" strike="noStrike" kern="1200" cap="none" spc="0" normalizeH="0" baseline="0" noProof="0" dirty="0">
              <a:ln>
                <a:noFill/>
              </a:ln>
              <a:solidFill>
                <a:srgbClr val="FF0000"/>
              </a:solidFill>
              <a:effectLst/>
              <a:uLnTx/>
              <a:uFillTx/>
              <a:latin typeface="Arial"/>
              <a:ea typeface="+mn-ea"/>
              <a:cs typeface="+mn-cs"/>
            </a:endParaRPr>
          </a:p>
        </p:txBody>
      </p:sp>
      <p:sp>
        <p:nvSpPr>
          <p:cNvPr id="105" name="TextBox 104"/>
          <p:cNvSpPr txBox="1"/>
          <p:nvPr/>
        </p:nvSpPr>
        <p:spPr bwMode="auto">
          <a:xfrm>
            <a:off x="3049170" y="5797432"/>
            <a:ext cx="501414" cy="430887"/>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52049"/>
                </a:solidFill>
                <a:effectLst/>
                <a:uLnTx/>
                <a:uFillTx/>
                <a:latin typeface="Arial"/>
                <a:ea typeface="+mn-ea"/>
                <a:cs typeface="+mn-cs"/>
              </a:rPr>
              <a:t>♥️</a:t>
            </a:r>
          </a:p>
        </p:txBody>
      </p:sp>
      <p:sp>
        <p:nvSpPr>
          <p:cNvPr id="106" name="TextBox 105"/>
          <p:cNvSpPr txBox="1"/>
          <p:nvPr/>
        </p:nvSpPr>
        <p:spPr bwMode="auto">
          <a:xfrm>
            <a:off x="2151243" y="5146638"/>
            <a:ext cx="501414" cy="430887"/>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52049"/>
                </a:solidFill>
                <a:effectLst/>
                <a:uLnTx/>
                <a:uFillTx/>
                <a:latin typeface="Arial"/>
                <a:ea typeface="+mn-ea"/>
                <a:cs typeface="+mn-cs"/>
              </a:rPr>
              <a:t>♥️</a:t>
            </a:r>
          </a:p>
        </p:txBody>
      </p:sp>
      <p:sp>
        <p:nvSpPr>
          <p:cNvPr id="107" name="TextBox 106"/>
          <p:cNvSpPr txBox="1"/>
          <p:nvPr/>
        </p:nvSpPr>
        <p:spPr bwMode="auto">
          <a:xfrm>
            <a:off x="1549878" y="5150754"/>
            <a:ext cx="501414" cy="430887"/>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52049"/>
                </a:solidFill>
                <a:effectLst/>
                <a:uLnTx/>
                <a:uFillTx/>
                <a:latin typeface="Arial"/>
                <a:ea typeface="+mn-ea"/>
                <a:cs typeface="+mn-cs"/>
              </a:rPr>
              <a:t>♥️</a:t>
            </a:r>
          </a:p>
        </p:txBody>
      </p:sp>
      <p:grpSp>
        <p:nvGrpSpPr>
          <p:cNvPr id="12" name="Group 11"/>
          <p:cNvGrpSpPr/>
          <p:nvPr/>
        </p:nvGrpSpPr>
        <p:grpSpPr>
          <a:xfrm>
            <a:off x="152774" y="3720305"/>
            <a:ext cx="641193" cy="587009"/>
            <a:chOff x="162056" y="3487771"/>
            <a:chExt cx="641193" cy="572255"/>
          </a:xfrm>
        </p:grpSpPr>
        <p:cxnSp>
          <p:nvCxnSpPr>
            <p:cNvPr id="9" name="Straight Connector 8"/>
            <p:cNvCxnSpPr/>
            <p:nvPr/>
          </p:nvCxnSpPr>
          <p:spPr>
            <a:xfrm>
              <a:off x="162056" y="3487771"/>
              <a:ext cx="641193" cy="535185"/>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flipV="1">
              <a:off x="162056" y="3487771"/>
              <a:ext cx="641193" cy="572255"/>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09" name="Group 108"/>
          <p:cNvGrpSpPr/>
          <p:nvPr/>
        </p:nvGrpSpPr>
        <p:grpSpPr>
          <a:xfrm>
            <a:off x="709872" y="4379205"/>
            <a:ext cx="686502" cy="572255"/>
            <a:chOff x="162056" y="3487771"/>
            <a:chExt cx="686502" cy="572255"/>
          </a:xfrm>
        </p:grpSpPr>
        <p:cxnSp>
          <p:nvCxnSpPr>
            <p:cNvPr id="110" name="Straight Connector 109"/>
            <p:cNvCxnSpPr/>
            <p:nvPr/>
          </p:nvCxnSpPr>
          <p:spPr>
            <a:xfrm>
              <a:off x="162056" y="3487771"/>
              <a:ext cx="686502" cy="572255"/>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flipV="1">
              <a:off x="162056" y="3487771"/>
              <a:ext cx="641193" cy="572255"/>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12" name="Group 111"/>
          <p:cNvGrpSpPr/>
          <p:nvPr/>
        </p:nvGrpSpPr>
        <p:grpSpPr>
          <a:xfrm>
            <a:off x="1368900" y="3678986"/>
            <a:ext cx="569641" cy="502019"/>
            <a:chOff x="162056" y="3487771"/>
            <a:chExt cx="569641" cy="502019"/>
          </a:xfrm>
        </p:grpSpPr>
        <p:cxnSp>
          <p:nvCxnSpPr>
            <p:cNvPr id="113" name="Straight Connector 112"/>
            <p:cNvCxnSpPr/>
            <p:nvPr/>
          </p:nvCxnSpPr>
          <p:spPr>
            <a:xfrm>
              <a:off x="162056" y="3487771"/>
              <a:ext cx="569641" cy="5020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flipV="1">
              <a:off x="226441" y="3524843"/>
              <a:ext cx="477952" cy="442551"/>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15" name="Group 114"/>
          <p:cNvGrpSpPr/>
          <p:nvPr/>
        </p:nvGrpSpPr>
        <p:grpSpPr>
          <a:xfrm>
            <a:off x="1323590" y="4375089"/>
            <a:ext cx="569641" cy="502019"/>
            <a:chOff x="162056" y="3487771"/>
            <a:chExt cx="569641" cy="502019"/>
          </a:xfrm>
        </p:grpSpPr>
        <p:cxnSp>
          <p:nvCxnSpPr>
            <p:cNvPr id="116" name="Straight Connector 115"/>
            <p:cNvCxnSpPr/>
            <p:nvPr/>
          </p:nvCxnSpPr>
          <p:spPr>
            <a:xfrm>
              <a:off x="162056" y="3487771"/>
              <a:ext cx="569641" cy="5020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flipV="1">
              <a:off x="226441" y="3524843"/>
              <a:ext cx="477952" cy="442551"/>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18" name="Group 117"/>
          <p:cNvGrpSpPr/>
          <p:nvPr/>
        </p:nvGrpSpPr>
        <p:grpSpPr>
          <a:xfrm>
            <a:off x="2699311" y="4354495"/>
            <a:ext cx="569641" cy="502019"/>
            <a:chOff x="162056" y="3487771"/>
            <a:chExt cx="569641" cy="502019"/>
          </a:xfrm>
        </p:grpSpPr>
        <p:cxnSp>
          <p:nvCxnSpPr>
            <p:cNvPr id="119" name="Straight Connector 118"/>
            <p:cNvCxnSpPr/>
            <p:nvPr/>
          </p:nvCxnSpPr>
          <p:spPr>
            <a:xfrm>
              <a:off x="162056" y="3487771"/>
              <a:ext cx="569641" cy="5020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flipV="1">
              <a:off x="226441" y="3524843"/>
              <a:ext cx="477952" cy="442551"/>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30" name="Group 129"/>
          <p:cNvGrpSpPr/>
          <p:nvPr/>
        </p:nvGrpSpPr>
        <p:grpSpPr>
          <a:xfrm>
            <a:off x="257906" y="5066611"/>
            <a:ext cx="569641" cy="530860"/>
            <a:chOff x="162056" y="3487771"/>
            <a:chExt cx="569641" cy="502019"/>
          </a:xfrm>
        </p:grpSpPr>
        <p:cxnSp>
          <p:nvCxnSpPr>
            <p:cNvPr id="131" name="Straight Connector 130"/>
            <p:cNvCxnSpPr/>
            <p:nvPr/>
          </p:nvCxnSpPr>
          <p:spPr>
            <a:xfrm>
              <a:off x="162056" y="3487771"/>
              <a:ext cx="569641" cy="5020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flipV="1">
              <a:off x="226441" y="3524843"/>
              <a:ext cx="477952" cy="442551"/>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33" name="Group 132"/>
          <p:cNvGrpSpPr/>
          <p:nvPr/>
        </p:nvGrpSpPr>
        <p:grpSpPr>
          <a:xfrm>
            <a:off x="919710" y="5054169"/>
            <a:ext cx="569641" cy="502019"/>
            <a:chOff x="162056" y="3487771"/>
            <a:chExt cx="569641" cy="502019"/>
          </a:xfrm>
        </p:grpSpPr>
        <p:cxnSp>
          <p:nvCxnSpPr>
            <p:cNvPr id="134" name="Straight Connector 133"/>
            <p:cNvCxnSpPr/>
            <p:nvPr/>
          </p:nvCxnSpPr>
          <p:spPr>
            <a:xfrm>
              <a:off x="162056" y="3487771"/>
              <a:ext cx="569641" cy="5020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flipV="1">
              <a:off x="226441" y="3524843"/>
              <a:ext cx="477952" cy="442551"/>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16" name="TextBox 15"/>
          <p:cNvSpPr txBox="1"/>
          <p:nvPr/>
        </p:nvSpPr>
        <p:spPr bwMode="auto">
          <a:xfrm>
            <a:off x="4423718" y="664793"/>
            <a:ext cx="4738983" cy="307777"/>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52049"/>
                </a:solidFill>
                <a:effectLst/>
                <a:uLnTx/>
                <a:uFillTx/>
                <a:latin typeface="Arial"/>
                <a:ea typeface="+mn-ea"/>
                <a:cs typeface="+mn-cs"/>
              </a:rPr>
              <a:t>     Observed                   Counterfactuals</a:t>
            </a:r>
          </a:p>
        </p:txBody>
      </p:sp>
      <p:sp>
        <p:nvSpPr>
          <p:cNvPr id="137" name="TextBox 136"/>
          <p:cNvSpPr txBox="1"/>
          <p:nvPr/>
        </p:nvSpPr>
        <p:spPr bwMode="auto">
          <a:xfrm>
            <a:off x="2822409" y="5030499"/>
            <a:ext cx="501414" cy="1046440"/>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
                <a:ea typeface="+mn-ea"/>
                <a:cs typeface="+mn-cs"/>
              </a:rPr>
              <a:t>♥</a:t>
            </a:r>
            <a:r>
              <a:rPr kumimoji="0" lang="en-US" sz="2800" b="0" i="0" u="none" strike="noStrike" kern="1200" cap="none" spc="0" normalizeH="0" baseline="0" noProof="0" dirty="0">
                <a:ln>
                  <a:noFill/>
                </a:ln>
                <a:solidFill>
                  <a:srgbClr val="052049"/>
                </a:solidFill>
                <a:effectLst/>
                <a:uLnTx/>
                <a:uFillTx/>
                <a:latin typeface="Arial"/>
                <a:ea typeface="+mn-ea"/>
                <a:cs typeface="+mn-cs"/>
              </a:rPr>
              <a:t>️</a:t>
            </a:r>
          </a:p>
        </p:txBody>
      </p:sp>
      <p:sp>
        <p:nvSpPr>
          <p:cNvPr id="138" name="TextBox 137"/>
          <p:cNvSpPr txBox="1"/>
          <p:nvPr/>
        </p:nvSpPr>
        <p:spPr bwMode="auto">
          <a:xfrm>
            <a:off x="2125305" y="5053114"/>
            <a:ext cx="501414" cy="1046440"/>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
                <a:ea typeface="+mn-ea"/>
                <a:cs typeface="+mn-cs"/>
              </a:rPr>
              <a:t>♥</a:t>
            </a:r>
            <a:r>
              <a:rPr kumimoji="0" lang="en-US" sz="2800" b="0" i="0" u="none" strike="noStrike" kern="1200" cap="none" spc="0" normalizeH="0" baseline="0" noProof="0" dirty="0">
                <a:ln>
                  <a:noFill/>
                </a:ln>
                <a:solidFill>
                  <a:srgbClr val="052049"/>
                </a:solidFill>
                <a:effectLst/>
                <a:uLnTx/>
                <a:uFillTx/>
                <a:latin typeface="Arial"/>
                <a:ea typeface="+mn-ea"/>
                <a:cs typeface="+mn-cs"/>
              </a:rPr>
              <a:t>️</a:t>
            </a:r>
          </a:p>
        </p:txBody>
      </p:sp>
      <p:sp>
        <p:nvSpPr>
          <p:cNvPr id="139" name="TextBox 138"/>
          <p:cNvSpPr txBox="1"/>
          <p:nvPr/>
        </p:nvSpPr>
        <p:spPr bwMode="auto">
          <a:xfrm>
            <a:off x="1498988" y="5069830"/>
            <a:ext cx="501414" cy="1046440"/>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
                <a:ea typeface="+mn-ea"/>
                <a:cs typeface="+mn-cs"/>
              </a:rPr>
              <a:t>♥</a:t>
            </a:r>
            <a:r>
              <a:rPr kumimoji="0" lang="en-US" sz="2800" b="0" i="0" u="none" strike="noStrike" kern="1200" cap="none" spc="0" normalizeH="0" baseline="0" noProof="0" dirty="0">
                <a:ln>
                  <a:noFill/>
                </a:ln>
                <a:solidFill>
                  <a:srgbClr val="052049"/>
                </a:solidFill>
                <a:effectLst/>
                <a:uLnTx/>
                <a:uFillTx/>
                <a:latin typeface="Arial"/>
                <a:ea typeface="+mn-ea"/>
                <a:cs typeface="+mn-cs"/>
              </a:rPr>
              <a:t>️</a:t>
            </a:r>
          </a:p>
        </p:txBody>
      </p:sp>
      <p:sp>
        <p:nvSpPr>
          <p:cNvPr id="140" name="TextBox 139"/>
          <p:cNvSpPr txBox="1"/>
          <p:nvPr/>
        </p:nvSpPr>
        <p:spPr bwMode="auto">
          <a:xfrm>
            <a:off x="913971" y="5500512"/>
            <a:ext cx="501414" cy="1046440"/>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
                <a:ea typeface="+mn-ea"/>
                <a:cs typeface="+mn-cs"/>
              </a:rPr>
              <a:t>♥</a:t>
            </a:r>
            <a:r>
              <a:rPr kumimoji="0" lang="en-US" sz="2800" b="0" i="0" u="none" strike="noStrike" kern="1200" cap="none" spc="0" normalizeH="0" baseline="0" noProof="0" dirty="0">
                <a:ln>
                  <a:noFill/>
                </a:ln>
                <a:solidFill>
                  <a:srgbClr val="052049"/>
                </a:solidFill>
                <a:effectLst/>
                <a:uLnTx/>
                <a:uFillTx/>
                <a:latin typeface="Arial"/>
                <a:ea typeface="+mn-ea"/>
                <a:cs typeface="+mn-cs"/>
              </a:rPr>
              <a:t>️</a:t>
            </a:r>
          </a:p>
        </p:txBody>
      </p:sp>
      <p:sp>
        <p:nvSpPr>
          <p:cNvPr id="141" name="TextBox 140"/>
          <p:cNvSpPr txBox="1"/>
          <p:nvPr/>
        </p:nvSpPr>
        <p:spPr bwMode="auto">
          <a:xfrm>
            <a:off x="2965971" y="5552622"/>
            <a:ext cx="501414" cy="1046440"/>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
                <a:ea typeface="+mn-ea"/>
                <a:cs typeface="+mn-cs"/>
              </a:rPr>
              <a:t>♥</a:t>
            </a:r>
            <a:r>
              <a:rPr kumimoji="0" lang="en-US" sz="2800" b="0" i="0" u="none" strike="noStrike" kern="1200" cap="none" spc="0" normalizeH="0" baseline="0" noProof="0" dirty="0">
                <a:ln>
                  <a:noFill/>
                </a:ln>
                <a:solidFill>
                  <a:srgbClr val="052049"/>
                </a:solidFill>
                <a:effectLst/>
                <a:uLnTx/>
                <a:uFillTx/>
                <a:latin typeface="Arial"/>
                <a:ea typeface="+mn-ea"/>
                <a:cs typeface="+mn-cs"/>
              </a:rPr>
              <a:t>️</a:t>
            </a:r>
          </a:p>
        </p:txBody>
      </p:sp>
      <p:sp>
        <p:nvSpPr>
          <p:cNvPr id="142" name="TextBox 141"/>
          <p:cNvSpPr txBox="1"/>
          <p:nvPr/>
        </p:nvSpPr>
        <p:spPr bwMode="auto">
          <a:xfrm>
            <a:off x="294532" y="5488716"/>
            <a:ext cx="501414" cy="1046440"/>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
                <a:ea typeface="+mn-ea"/>
                <a:cs typeface="+mn-cs"/>
              </a:rPr>
              <a:t>♥</a:t>
            </a:r>
            <a:r>
              <a:rPr kumimoji="0" lang="en-US" sz="2800" b="0" i="0" u="none" strike="noStrike" kern="1200" cap="none" spc="0" normalizeH="0" baseline="0" noProof="0" dirty="0">
                <a:ln>
                  <a:noFill/>
                </a:ln>
                <a:solidFill>
                  <a:srgbClr val="052049"/>
                </a:solidFill>
                <a:effectLst/>
                <a:uLnTx/>
                <a:uFillTx/>
                <a:latin typeface="Arial"/>
                <a:ea typeface="+mn-ea"/>
                <a:cs typeface="+mn-cs"/>
              </a:rPr>
              <a:t>️</a:t>
            </a:r>
          </a:p>
        </p:txBody>
      </p:sp>
      <p:sp>
        <p:nvSpPr>
          <p:cNvPr id="143" name="TextBox 142"/>
          <p:cNvSpPr txBox="1"/>
          <p:nvPr/>
        </p:nvSpPr>
        <p:spPr bwMode="auto">
          <a:xfrm>
            <a:off x="1744794" y="5499540"/>
            <a:ext cx="501414" cy="1046440"/>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
                <a:ea typeface="+mn-ea"/>
                <a:cs typeface="+mn-cs"/>
              </a:rPr>
              <a:t>♥</a:t>
            </a:r>
            <a:r>
              <a:rPr kumimoji="0" lang="en-US" sz="2800" b="0" i="0" u="none" strike="noStrike" kern="1200" cap="none" spc="0" normalizeH="0" baseline="0" noProof="0" dirty="0">
                <a:ln>
                  <a:noFill/>
                </a:ln>
                <a:solidFill>
                  <a:srgbClr val="052049"/>
                </a:solidFill>
                <a:effectLst/>
                <a:uLnTx/>
                <a:uFillTx/>
                <a:latin typeface="Arial"/>
                <a:ea typeface="+mn-ea"/>
                <a:cs typeface="+mn-cs"/>
              </a:rPr>
              <a:t>️</a:t>
            </a:r>
          </a:p>
        </p:txBody>
      </p:sp>
      <p:sp>
        <p:nvSpPr>
          <p:cNvPr id="144" name="TextBox 143"/>
          <p:cNvSpPr txBox="1"/>
          <p:nvPr/>
        </p:nvSpPr>
        <p:spPr bwMode="auto">
          <a:xfrm>
            <a:off x="2422228" y="5498561"/>
            <a:ext cx="501414" cy="1046440"/>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
                <a:ea typeface="+mn-ea"/>
                <a:cs typeface="+mn-cs"/>
              </a:rPr>
              <a:t>♥</a:t>
            </a:r>
            <a:r>
              <a:rPr kumimoji="0" lang="en-US" sz="2800" b="0" i="0" u="none" strike="noStrike" kern="1200" cap="none" spc="0" normalizeH="0" baseline="0" noProof="0" dirty="0">
                <a:ln>
                  <a:noFill/>
                </a:ln>
                <a:solidFill>
                  <a:srgbClr val="052049"/>
                </a:solidFill>
                <a:effectLst/>
                <a:uLnTx/>
                <a:uFillTx/>
                <a:latin typeface="Arial"/>
                <a:ea typeface="+mn-ea"/>
                <a:cs typeface="+mn-cs"/>
              </a:rPr>
              <a:t>️</a:t>
            </a:r>
          </a:p>
        </p:txBody>
      </p:sp>
      <p:grpSp>
        <p:nvGrpSpPr>
          <p:cNvPr id="127" name="Group 126"/>
          <p:cNvGrpSpPr/>
          <p:nvPr/>
        </p:nvGrpSpPr>
        <p:grpSpPr>
          <a:xfrm>
            <a:off x="2303893" y="5651952"/>
            <a:ext cx="569641" cy="502019"/>
            <a:chOff x="162056" y="3487771"/>
            <a:chExt cx="569641" cy="502019"/>
          </a:xfrm>
        </p:grpSpPr>
        <p:cxnSp>
          <p:nvCxnSpPr>
            <p:cNvPr id="128" name="Straight Connector 127"/>
            <p:cNvCxnSpPr/>
            <p:nvPr/>
          </p:nvCxnSpPr>
          <p:spPr>
            <a:xfrm>
              <a:off x="162056" y="3487771"/>
              <a:ext cx="569641" cy="5020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flipV="1">
              <a:off x="226441" y="3524843"/>
              <a:ext cx="477952" cy="442551"/>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24" name="Group 123"/>
          <p:cNvGrpSpPr/>
          <p:nvPr/>
        </p:nvGrpSpPr>
        <p:grpSpPr>
          <a:xfrm>
            <a:off x="1583080" y="5672549"/>
            <a:ext cx="569641" cy="502019"/>
            <a:chOff x="162056" y="3487771"/>
            <a:chExt cx="569641" cy="502019"/>
          </a:xfrm>
        </p:grpSpPr>
        <p:cxnSp>
          <p:nvCxnSpPr>
            <p:cNvPr id="125" name="Straight Connector 124"/>
            <p:cNvCxnSpPr/>
            <p:nvPr/>
          </p:nvCxnSpPr>
          <p:spPr>
            <a:xfrm>
              <a:off x="162056" y="3487771"/>
              <a:ext cx="569641" cy="5020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V="1">
              <a:off x="226441" y="3524843"/>
              <a:ext cx="477952" cy="442551"/>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21" name="Group 120"/>
          <p:cNvGrpSpPr/>
          <p:nvPr/>
        </p:nvGrpSpPr>
        <p:grpSpPr>
          <a:xfrm>
            <a:off x="157589" y="5703848"/>
            <a:ext cx="569641" cy="502019"/>
            <a:chOff x="162056" y="3487771"/>
            <a:chExt cx="569641" cy="502019"/>
          </a:xfrm>
        </p:grpSpPr>
        <p:cxnSp>
          <p:nvCxnSpPr>
            <p:cNvPr id="122" name="Straight Connector 121"/>
            <p:cNvCxnSpPr/>
            <p:nvPr/>
          </p:nvCxnSpPr>
          <p:spPr>
            <a:xfrm>
              <a:off x="162056" y="3487771"/>
              <a:ext cx="569641" cy="5020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flipV="1">
              <a:off x="226441" y="3524843"/>
              <a:ext cx="477952" cy="442551"/>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63215027"/>
      </p:ext>
    </p:extLst>
  </p:cSld>
  <p:clrMapOvr>
    <a:masterClrMapping/>
  </p:clrMapOvr>
  <p:transition advTm="11503">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9592" y="136111"/>
            <a:ext cx="8089901" cy="467820"/>
          </a:xfrm>
        </p:spPr>
        <p:txBody>
          <a:bodyPr/>
          <a:lstStyle/>
          <a:p>
            <a:r>
              <a:rPr lang="en-US" b="1" dirty="0"/>
              <a:t>Causation vs. Association</a:t>
            </a:r>
          </a:p>
        </p:txBody>
      </p:sp>
      <p:pic>
        <p:nvPicPr>
          <p:cNvPr id="6" name="Picture 5"/>
          <p:cNvPicPr>
            <a:picLocks noChangeAspect="1"/>
          </p:cNvPicPr>
          <p:nvPr/>
        </p:nvPicPr>
        <p:blipFill rotWithShape="1">
          <a:blip r:embed="rId3"/>
          <a:srcRect l="40849" t="48889" r="34151" b="28966"/>
          <a:stretch/>
        </p:blipFill>
        <p:spPr>
          <a:xfrm>
            <a:off x="1312931" y="1134101"/>
            <a:ext cx="6623222" cy="3666600"/>
          </a:xfrm>
          <a:prstGeom prst="rect">
            <a:avLst/>
          </a:prstGeom>
        </p:spPr>
      </p:pic>
      <p:sp>
        <p:nvSpPr>
          <p:cNvPr id="109" name="Rectangle 108"/>
          <p:cNvSpPr/>
          <p:nvPr/>
        </p:nvSpPr>
        <p:spPr>
          <a:xfrm>
            <a:off x="4624542" y="4980175"/>
            <a:ext cx="3409138"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52049"/>
                </a:solidFill>
                <a:effectLst/>
                <a:uLnTx/>
                <a:uFillTx/>
                <a:latin typeface="Arial"/>
                <a:ea typeface="+mn-ea"/>
                <a:cs typeface="+mn-cs"/>
              </a:rPr>
              <a:t>Pr</a:t>
            </a:r>
            <a:r>
              <a:rPr kumimoji="0" lang="en-US" sz="1800" b="0" i="0" u="none" strike="noStrike" kern="1200" cap="none" spc="0" normalizeH="0" baseline="0" noProof="0" dirty="0">
                <a:ln>
                  <a:noFill/>
                </a:ln>
                <a:solidFill>
                  <a:srgbClr val="052049"/>
                </a:solidFill>
                <a:effectLst/>
                <a:uLnTx/>
                <a:uFillTx/>
                <a:latin typeface="Arial"/>
                <a:ea typeface="+mn-ea"/>
                <a:cs typeface="+mn-cs"/>
              </a:rPr>
              <a:t>[Y=1</a:t>
            </a:r>
            <a:r>
              <a:rPr kumimoji="0" lang="en-US" sz="1800" b="1" i="0" u="none" strike="noStrike" kern="1200" cap="none" spc="0" normalizeH="0" baseline="0" noProof="0" dirty="0">
                <a:ln>
                  <a:noFill/>
                </a:ln>
                <a:solidFill>
                  <a:srgbClr val="052049"/>
                </a:solidFill>
                <a:effectLst/>
                <a:uLnTx/>
                <a:uFillTx/>
                <a:latin typeface="Arial"/>
                <a:ea typeface="+mn-ea"/>
                <a:cs typeface="+mn-cs"/>
              </a:rPr>
              <a:t>|</a:t>
            </a:r>
            <a:r>
              <a:rPr kumimoji="0" lang="en-US" sz="1800" b="0" i="0" u="none" strike="noStrike" kern="1200" cap="none" spc="0" normalizeH="0" baseline="0" noProof="0" dirty="0">
                <a:ln>
                  <a:noFill/>
                </a:ln>
                <a:solidFill>
                  <a:srgbClr val="052049"/>
                </a:solidFill>
                <a:effectLst/>
                <a:uLnTx/>
                <a:uFillTx/>
                <a:latin typeface="Arial"/>
                <a:ea typeface="+mn-ea"/>
                <a:cs typeface="+mn-cs"/>
              </a:rPr>
              <a:t>A=1]   vs.    </a:t>
            </a:r>
            <a:r>
              <a:rPr kumimoji="0" lang="en-US" sz="1800" b="0" i="0" u="none" strike="noStrike" kern="1200" cap="none" spc="0" normalizeH="0" baseline="0" noProof="0" dirty="0" err="1">
                <a:ln>
                  <a:noFill/>
                </a:ln>
                <a:solidFill>
                  <a:srgbClr val="052049"/>
                </a:solidFill>
                <a:effectLst/>
                <a:uLnTx/>
                <a:uFillTx/>
                <a:latin typeface="Arial"/>
                <a:ea typeface="+mn-ea"/>
                <a:cs typeface="+mn-cs"/>
              </a:rPr>
              <a:t>Pr</a:t>
            </a:r>
            <a:r>
              <a:rPr kumimoji="0" lang="en-US" sz="1800" b="0" i="0" u="none" strike="noStrike" kern="1200" cap="none" spc="0" normalizeH="0" baseline="0" noProof="0" dirty="0">
                <a:ln>
                  <a:noFill/>
                </a:ln>
                <a:solidFill>
                  <a:srgbClr val="052049"/>
                </a:solidFill>
                <a:effectLst/>
                <a:uLnTx/>
                <a:uFillTx/>
                <a:latin typeface="Arial"/>
                <a:ea typeface="+mn-ea"/>
                <a:cs typeface="+mn-cs"/>
              </a:rPr>
              <a:t>[Y=1</a:t>
            </a:r>
            <a:r>
              <a:rPr kumimoji="0" lang="en-US" sz="1800" b="1" i="0" u="none" strike="noStrike" kern="1200" cap="none" spc="0" normalizeH="0" baseline="0" noProof="0" dirty="0">
                <a:ln>
                  <a:noFill/>
                </a:ln>
                <a:solidFill>
                  <a:srgbClr val="052049"/>
                </a:solidFill>
                <a:effectLst/>
                <a:uLnTx/>
                <a:uFillTx/>
                <a:latin typeface="Arial"/>
                <a:ea typeface="+mn-ea"/>
                <a:cs typeface="+mn-cs"/>
              </a:rPr>
              <a:t>|</a:t>
            </a:r>
            <a:r>
              <a:rPr kumimoji="0" lang="en-US" sz="1800" b="0" i="0" u="none" strike="noStrike" kern="1200" cap="none" spc="0" normalizeH="0" baseline="0" noProof="0" dirty="0">
                <a:ln>
                  <a:noFill/>
                </a:ln>
                <a:solidFill>
                  <a:srgbClr val="052049"/>
                </a:solidFill>
                <a:effectLst/>
                <a:uLnTx/>
                <a:uFillTx/>
                <a:latin typeface="Arial"/>
                <a:ea typeface="+mn-ea"/>
                <a:cs typeface="+mn-cs"/>
              </a:rPr>
              <a:t>A=0]</a:t>
            </a:r>
          </a:p>
        </p:txBody>
      </p:sp>
      <p:sp>
        <p:nvSpPr>
          <p:cNvPr id="111" name="Rectangle 110"/>
          <p:cNvSpPr/>
          <p:nvPr/>
        </p:nvSpPr>
        <p:spPr>
          <a:xfrm>
            <a:off x="1661630" y="4980175"/>
            <a:ext cx="2839111"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52049"/>
                </a:solidFill>
                <a:effectLst/>
                <a:uLnTx/>
                <a:uFillTx/>
                <a:latin typeface="Arial"/>
                <a:ea typeface="+mn-ea"/>
                <a:cs typeface="+mn-cs"/>
              </a:rPr>
              <a:t>Pr</a:t>
            </a:r>
            <a:r>
              <a:rPr kumimoji="0" lang="en-US" sz="1800" b="0" i="0" u="none" strike="noStrike" kern="1200" cap="none" spc="0" normalizeH="0" baseline="0" noProof="0" dirty="0">
                <a:ln>
                  <a:noFill/>
                </a:ln>
                <a:solidFill>
                  <a:srgbClr val="052049"/>
                </a:solidFill>
                <a:effectLst/>
                <a:uLnTx/>
                <a:uFillTx/>
                <a:latin typeface="Arial"/>
                <a:ea typeface="+mn-ea"/>
                <a:cs typeface="+mn-cs"/>
              </a:rPr>
              <a:t>(</a:t>
            </a:r>
            <a:r>
              <a:rPr kumimoji="0" lang="en-US" sz="1800" b="0" i="0" u="none" strike="noStrike" kern="1200" cap="none" spc="0" normalizeH="0" baseline="0" noProof="0" dirty="0" err="1">
                <a:ln>
                  <a:noFill/>
                </a:ln>
                <a:solidFill>
                  <a:srgbClr val="052049"/>
                </a:solidFill>
                <a:effectLst/>
                <a:uLnTx/>
                <a:uFillTx/>
                <a:latin typeface="Arial"/>
                <a:ea typeface="+mn-ea"/>
                <a:cs typeface="+mn-cs"/>
              </a:rPr>
              <a:t>Y</a:t>
            </a:r>
            <a:r>
              <a:rPr kumimoji="0" lang="en-US" sz="1800" b="0" i="0" u="none" strike="noStrike" kern="1200" cap="none" spc="0" normalizeH="0" baseline="30000" noProof="0" dirty="0" err="1">
                <a:ln>
                  <a:noFill/>
                </a:ln>
                <a:solidFill>
                  <a:srgbClr val="052049"/>
                </a:solidFill>
                <a:effectLst/>
                <a:uLnTx/>
                <a:uFillTx/>
                <a:latin typeface="Arial"/>
                <a:ea typeface="+mn-ea"/>
                <a:cs typeface="+mn-cs"/>
              </a:rPr>
              <a:t>a</a:t>
            </a:r>
            <a:r>
              <a:rPr kumimoji="0" lang="en-US" sz="1800" b="0" i="0" u="none" strike="noStrike" kern="1200" cap="none" spc="0" normalizeH="0" baseline="30000" noProof="0" dirty="0">
                <a:ln>
                  <a:noFill/>
                </a:ln>
                <a:solidFill>
                  <a:srgbClr val="052049"/>
                </a:solidFill>
                <a:effectLst/>
                <a:uLnTx/>
                <a:uFillTx/>
                <a:latin typeface="Arial"/>
                <a:ea typeface="+mn-ea"/>
                <a:cs typeface="+mn-cs"/>
              </a:rPr>
              <a:t>=1</a:t>
            </a:r>
            <a:r>
              <a:rPr kumimoji="0" lang="en-US" sz="1800" b="0" i="0" u="none" strike="noStrike" kern="1200" cap="none" spc="0" normalizeH="0" baseline="0" noProof="0" dirty="0">
                <a:ln>
                  <a:noFill/>
                </a:ln>
                <a:solidFill>
                  <a:srgbClr val="052049"/>
                </a:solidFill>
                <a:effectLst/>
                <a:uLnTx/>
                <a:uFillTx/>
                <a:latin typeface="Arial"/>
                <a:ea typeface="+mn-ea"/>
                <a:cs typeface="+mn-cs"/>
              </a:rPr>
              <a:t>=1)    vs.    </a:t>
            </a:r>
            <a:r>
              <a:rPr kumimoji="0" lang="en-US" sz="1800" b="0" i="0" u="none" strike="noStrike" kern="1200" cap="none" spc="0" normalizeH="0" baseline="0" noProof="0" dirty="0" err="1">
                <a:ln>
                  <a:noFill/>
                </a:ln>
                <a:solidFill>
                  <a:srgbClr val="052049"/>
                </a:solidFill>
                <a:effectLst/>
                <a:uLnTx/>
                <a:uFillTx/>
                <a:latin typeface="Arial"/>
                <a:ea typeface="+mn-ea"/>
                <a:cs typeface="+mn-cs"/>
              </a:rPr>
              <a:t>Pr</a:t>
            </a:r>
            <a:r>
              <a:rPr kumimoji="0" lang="en-US" sz="1800" b="0" i="0" u="none" strike="noStrike" kern="1200" cap="none" spc="0" normalizeH="0" baseline="0" noProof="0" dirty="0">
                <a:ln>
                  <a:noFill/>
                </a:ln>
                <a:solidFill>
                  <a:srgbClr val="052049"/>
                </a:solidFill>
                <a:effectLst/>
                <a:uLnTx/>
                <a:uFillTx/>
                <a:latin typeface="Arial"/>
                <a:ea typeface="+mn-ea"/>
                <a:cs typeface="+mn-cs"/>
              </a:rPr>
              <a:t>(</a:t>
            </a:r>
            <a:r>
              <a:rPr kumimoji="0" lang="en-US" sz="1800" b="0" i="0" u="none" strike="noStrike" kern="1200" cap="none" spc="0" normalizeH="0" baseline="0" noProof="0" dirty="0" err="1">
                <a:ln>
                  <a:noFill/>
                </a:ln>
                <a:solidFill>
                  <a:srgbClr val="052049"/>
                </a:solidFill>
                <a:effectLst/>
                <a:uLnTx/>
                <a:uFillTx/>
                <a:latin typeface="Arial"/>
                <a:ea typeface="+mn-ea"/>
                <a:cs typeface="+mn-cs"/>
              </a:rPr>
              <a:t>Y</a:t>
            </a:r>
            <a:r>
              <a:rPr kumimoji="0" lang="en-US" sz="1800" b="0" i="0" u="none" strike="noStrike" kern="1200" cap="none" spc="0" normalizeH="0" baseline="30000" noProof="0" dirty="0" err="1">
                <a:ln>
                  <a:noFill/>
                </a:ln>
                <a:solidFill>
                  <a:srgbClr val="052049"/>
                </a:solidFill>
                <a:effectLst/>
                <a:uLnTx/>
                <a:uFillTx/>
                <a:latin typeface="Arial"/>
                <a:ea typeface="+mn-ea"/>
                <a:cs typeface="+mn-cs"/>
              </a:rPr>
              <a:t>a</a:t>
            </a:r>
            <a:r>
              <a:rPr kumimoji="0" lang="en-US" sz="1800" b="0" i="0" u="none" strike="noStrike" kern="1200" cap="none" spc="0" normalizeH="0" baseline="30000" noProof="0" dirty="0">
                <a:ln>
                  <a:noFill/>
                </a:ln>
                <a:solidFill>
                  <a:srgbClr val="052049"/>
                </a:solidFill>
                <a:effectLst/>
                <a:uLnTx/>
                <a:uFillTx/>
                <a:latin typeface="Arial"/>
                <a:ea typeface="+mn-ea"/>
                <a:cs typeface="+mn-cs"/>
              </a:rPr>
              <a:t>=0</a:t>
            </a:r>
            <a:r>
              <a:rPr kumimoji="0" lang="en-US" sz="1800" b="0" i="0" u="none" strike="noStrike" kern="1200" cap="none" spc="0" normalizeH="0" baseline="0" noProof="0" dirty="0">
                <a:ln>
                  <a:noFill/>
                </a:ln>
                <a:solidFill>
                  <a:srgbClr val="052049"/>
                </a:solidFill>
                <a:effectLst/>
                <a:uLnTx/>
                <a:uFillTx/>
                <a:latin typeface="Arial"/>
                <a:ea typeface="+mn-ea"/>
                <a:cs typeface="+mn-cs"/>
              </a:rPr>
              <a:t>=1)</a:t>
            </a:r>
          </a:p>
        </p:txBody>
      </p:sp>
    </p:spTree>
    <p:extLst>
      <p:ext uri="{BB962C8B-B14F-4D97-AF65-F5344CB8AC3E}">
        <p14:creationId xmlns:p14="http://schemas.microsoft.com/office/powerpoint/2010/main" val="1530073719"/>
      </p:ext>
    </p:extLst>
  </p:cSld>
  <p:clrMapOvr>
    <a:masterClrMapping/>
  </p:clrMapOvr>
  <p:transition advTm="103263">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3</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
        <p:nvSpPr>
          <p:cNvPr id="4" name="Title 3"/>
          <p:cNvSpPr>
            <a:spLocks noGrp="1"/>
          </p:cNvSpPr>
          <p:nvPr>
            <p:ph type="title"/>
          </p:nvPr>
        </p:nvSpPr>
        <p:spPr/>
        <p:txBody>
          <a:bodyPr/>
          <a:lstStyle/>
          <a:p>
            <a:r>
              <a:rPr lang="en-US" dirty="0"/>
              <a:t>What is Causal Inference?</a:t>
            </a:r>
          </a:p>
        </p:txBody>
      </p:sp>
    </p:spTree>
    <p:extLst>
      <p:ext uri="{BB962C8B-B14F-4D97-AF65-F5344CB8AC3E}">
        <p14:creationId xmlns:p14="http://schemas.microsoft.com/office/powerpoint/2010/main" val="2406632531"/>
      </p:ext>
    </p:extLst>
  </p:cSld>
  <p:clrMapOvr>
    <a:masterClrMapping/>
  </p:clrMapOvr>
  <p:transition advTm="3019">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 name="Picture 2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0681" y="389810"/>
            <a:ext cx="2743200" cy="1943100"/>
          </a:xfrm>
          <a:prstGeom prst="rect">
            <a:avLst/>
          </a:prstGeom>
        </p:spPr>
      </p:pic>
      <p:pic>
        <p:nvPicPr>
          <p:cNvPr id="224" name="Picture 223"/>
          <p:cNvPicPr>
            <a:picLocks noChangeAspect="1"/>
          </p:cNvPicPr>
          <p:nvPr/>
        </p:nvPicPr>
        <p:blipFill rotWithShape="1">
          <a:blip r:embed="rId4">
            <a:extLst>
              <a:ext uri="{28A0092B-C50C-407E-A947-70E740481C1C}">
                <a14:useLocalDpi xmlns:a14="http://schemas.microsoft.com/office/drawing/2010/main" val="0"/>
              </a:ext>
            </a:extLst>
          </a:blip>
          <a:srcRect l="6077" b="8861"/>
          <a:stretch/>
        </p:blipFill>
        <p:spPr>
          <a:xfrm>
            <a:off x="3733959" y="302796"/>
            <a:ext cx="2659369" cy="1654197"/>
          </a:xfrm>
          <a:prstGeom prst="rect">
            <a:avLst/>
          </a:prstGeom>
        </p:spPr>
      </p:pic>
      <p:grpSp>
        <p:nvGrpSpPr>
          <p:cNvPr id="7" name="Group 6"/>
          <p:cNvGrpSpPr/>
          <p:nvPr/>
        </p:nvGrpSpPr>
        <p:grpSpPr>
          <a:xfrm>
            <a:off x="208035" y="1754669"/>
            <a:ext cx="2627391" cy="2070518"/>
            <a:chOff x="37707" y="30723"/>
            <a:chExt cx="5749822" cy="5895260"/>
          </a:xfrm>
        </p:grpSpPr>
        <p:pic>
          <p:nvPicPr>
            <p:cNvPr id="8" name="Shape 87"/>
            <p:cNvPicPr preferRelativeResize="0"/>
            <p:nvPr/>
          </p:nvPicPr>
          <p:blipFill>
            <a:blip r:embed="rId5">
              <a:alphaModFix/>
            </a:blip>
            <a:stretch>
              <a:fillRect/>
            </a:stretch>
          </p:blipFill>
          <p:spPr>
            <a:xfrm>
              <a:off x="284309" y="1714165"/>
              <a:ext cx="812800" cy="1352928"/>
            </a:xfrm>
            <a:prstGeom prst="rect">
              <a:avLst/>
            </a:prstGeom>
            <a:noFill/>
            <a:ln>
              <a:noFill/>
            </a:ln>
          </p:spPr>
        </p:pic>
        <p:pic>
          <p:nvPicPr>
            <p:cNvPr id="9" name="Shape 94"/>
            <p:cNvPicPr preferRelativeResize="0"/>
            <p:nvPr/>
          </p:nvPicPr>
          <p:blipFill>
            <a:blip r:embed="rId6">
              <a:alphaModFix/>
            </a:blip>
            <a:stretch>
              <a:fillRect/>
            </a:stretch>
          </p:blipFill>
          <p:spPr>
            <a:xfrm>
              <a:off x="1097110" y="1740459"/>
              <a:ext cx="929807" cy="1326635"/>
            </a:xfrm>
            <a:prstGeom prst="rect">
              <a:avLst/>
            </a:prstGeom>
            <a:noFill/>
            <a:ln>
              <a:noFill/>
            </a:ln>
          </p:spPr>
        </p:pic>
        <p:pic>
          <p:nvPicPr>
            <p:cNvPr id="10" name="Shape 101"/>
            <p:cNvPicPr preferRelativeResize="0"/>
            <p:nvPr/>
          </p:nvPicPr>
          <p:blipFill rotWithShape="1">
            <a:blip r:embed="rId7">
              <a:alphaModFix/>
            </a:blip>
            <a:srcRect l="5442" r="1291" b="8527"/>
            <a:stretch/>
          </p:blipFill>
          <p:spPr>
            <a:xfrm>
              <a:off x="3155376" y="168171"/>
              <a:ext cx="1184365" cy="1312092"/>
            </a:xfrm>
            <a:prstGeom prst="rect">
              <a:avLst/>
            </a:prstGeom>
            <a:noFill/>
            <a:ln>
              <a:noFill/>
            </a:ln>
          </p:spPr>
        </p:pic>
        <p:grpSp>
          <p:nvGrpSpPr>
            <p:cNvPr id="11" name="Group 10"/>
            <p:cNvGrpSpPr/>
            <p:nvPr/>
          </p:nvGrpSpPr>
          <p:grpSpPr>
            <a:xfrm>
              <a:off x="4339743" y="30723"/>
              <a:ext cx="1152949" cy="1449541"/>
              <a:chOff x="600891" y="1560036"/>
              <a:chExt cx="2133600" cy="2668615"/>
            </a:xfrm>
          </p:grpSpPr>
          <p:pic>
            <p:nvPicPr>
              <p:cNvPr id="34" name="Shape 108"/>
              <p:cNvPicPr preferRelativeResize="0"/>
              <p:nvPr/>
            </p:nvPicPr>
            <p:blipFill rotWithShape="1">
              <a:blip r:embed="rId8">
                <a:alphaModFix/>
              </a:blip>
              <a:srcRect l="12434" r="15300" b="7445"/>
              <a:stretch/>
            </p:blipFill>
            <p:spPr>
              <a:xfrm>
                <a:off x="600891" y="1565345"/>
                <a:ext cx="2133600" cy="2663306"/>
              </a:xfrm>
              <a:prstGeom prst="rect">
                <a:avLst/>
              </a:prstGeom>
              <a:noFill/>
              <a:ln>
                <a:noFill/>
              </a:ln>
            </p:spPr>
          </p:pic>
          <p:sp>
            <p:nvSpPr>
              <p:cNvPr id="35" name="Shape 106"/>
              <p:cNvSpPr txBox="1">
                <a:spLocks/>
              </p:cNvSpPr>
              <p:nvPr/>
            </p:nvSpPr>
            <p:spPr>
              <a:xfrm>
                <a:off x="1392013" y="1560036"/>
                <a:ext cx="1342478" cy="440120"/>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 sz="1600" b="0" i="0" u="none" strike="noStrike" kern="1200" cap="none" spc="0" normalizeH="0" baseline="0" noProof="0" dirty="0">
                    <a:ln>
                      <a:noFill/>
                    </a:ln>
                    <a:solidFill>
                      <a:srgbClr val="000000"/>
                    </a:solidFill>
                    <a:effectLst/>
                    <a:uLnTx/>
                    <a:uFillTx/>
                    <a:latin typeface="Germania One"/>
                    <a:ea typeface="Germania One"/>
                    <a:cs typeface="Germania One"/>
                    <a:sym typeface="Germania One"/>
                  </a:rPr>
                  <a:t>Hades</a:t>
                </a:r>
                <a:endParaRPr kumimoji="0" lang="en" sz="2667" b="0" i="0" u="none" strike="noStrike" kern="1200" cap="none" spc="0" normalizeH="0" baseline="0" noProof="0" dirty="0">
                  <a:ln>
                    <a:noFill/>
                  </a:ln>
                  <a:solidFill>
                    <a:srgbClr val="000000"/>
                  </a:solidFill>
                  <a:effectLst/>
                  <a:uLnTx/>
                  <a:uFillTx/>
                  <a:latin typeface="Germania One"/>
                  <a:ea typeface="Germania One"/>
                  <a:cs typeface="Germania One"/>
                  <a:sym typeface="Germania One"/>
                </a:endParaRPr>
              </a:p>
            </p:txBody>
          </p:sp>
        </p:grpSp>
        <p:pic>
          <p:nvPicPr>
            <p:cNvPr id="12" name="Shape 115"/>
            <p:cNvPicPr preferRelativeResize="0"/>
            <p:nvPr/>
          </p:nvPicPr>
          <p:blipFill rotWithShape="1">
            <a:blip r:embed="rId9">
              <a:alphaModFix/>
            </a:blip>
            <a:srcRect l="26578" t="7135" r="21577" b="12416"/>
            <a:stretch/>
          </p:blipFill>
          <p:spPr>
            <a:xfrm>
              <a:off x="4370990" y="3223386"/>
              <a:ext cx="1090453" cy="1312091"/>
            </a:xfrm>
            <a:prstGeom prst="rect">
              <a:avLst/>
            </a:prstGeom>
            <a:noFill/>
            <a:ln>
              <a:noFill/>
            </a:ln>
          </p:spPr>
        </p:pic>
        <p:pic>
          <p:nvPicPr>
            <p:cNvPr id="13" name="Shape 122"/>
            <p:cNvPicPr preferRelativeResize="0"/>
            <p:nvPr/>
          </p:nvPicPr>
          <p:blipFill rotWithShape="1">
            <a:blip r:embed="rId10">
              <a:alphaModFix/>
            </a:blip>
            <a:srcRect l="13489"/>
            <a:stretch/>
          </p:blipFill>
          <p:spPr>
            <a:xfrm>
              <a:off x="1350304" y="4573055"/>
              <a:ext cx="1245299" cy="1352928"/>
            </a:xfrm>
            <a:prstGeom prst="rect">
              <a:avLst/>
            </a:prstGeom>
            <a:noFill/>
            <a:ln>
              <a:noFill/>
            </a:ln>
          </p:spPr>
        </p:pic>
        <p:pic>
          <p:nvPicPr>
            <p:cNvPr id="14" name="Shape 136"/>
            <p:cNvPicPr preferRelativeResize="0"/>
            <p:nvPr/>
          </p:nvPicPr>
          <p:blipFill rotWithShape="1">
            <a:blip r:embed="rId11">
              <a:alphaModFix/>
            </a:blip>
            <a:srcRect l="1643" t="4554" r="2634" b="4965"/>
            <a:stretch/>
          </p:blipFill>
          <p:spPr>
            <a:xfrm>
              <a:off x="37707" y="168171"/>
              <a:ext cx="1306005" cy="1352928"/>
            </a:xfrm>
            <a:prstGeom prst="rect">
              <a:avLst/>
            </a:prstGeom>
            <a:noFill/>
            <a:ln>
              <a:noFill/>
            </a:ln>
          </p:spPr>
        </p:pic>
        <p:pic>
          <p:nvPicPr>
            <p:cNvPr id="15" name="Shape 129"/>
            <p:cNvPicPr preferRelativeResize="0"/>
            <p:nvPr/>
          </p:nvPicPr>
          <p:blipFill rotWithShape="1">
            <a:blip r:embed="rId12">
              <a:alphaModFix/>
            </a:blip>
            <a:srcRect l="8770" r="3546"/>
            <a:stretch/>
          </p:blipFill>
          <p:spPr>
            <a:xfrm>
              <a:off x="1293435" y="168171"/>
              <a:ext cx="1031844" cy="1326635"/>
            </a:xfrm>
            <a:prstGeom prst="rect">
              <a:avLst/>
            </a:prstGeom>
            <a:noFill/>
            <a:ln>
              <a:noFill/>
            </a:ln>
          </p:spPr>
        </p:pic>
        <p:pic>
          <p:nvPicPr>
            <p:cNvPr id="16" name="Shape 143"/>
            <p:cNvPicPr preferRelativeResize="0"/>
            <p:nvPr/>
          </p:nvPicPr>
          <p:blipFill rotWithShape="1">
            <a:blip r:embed="rId13">
              <a:alphaModFix/>
            </a:blip>
            <a:srcRect l="16444" r="10652"/>
            <a:stretch/>
          </p:blipFill>
          <p:spPr>
            <a:xfrm>
              <a:off x="2325730" y="163065"/>
              <a:ext cx="879924" cy="1358035"/>
            </a:xfrm>
            <a:prstGeom prst="rect">
              <a:avLst/>
            </a:prstGeom>
            <a:noFill/>
            <a:ln>
              <a:noFill/>
            </a:ln>
          </p:spPr>
        </p:pic>
        <p:pic>
          <p:nvPicPr>
            <p:cNvPr id="17" name="Shape 150"/>
            <p:cNvPicPr preferRelativeResize="0"/>
            <p:nvPr/>
          </p:nvPicPr>
          <p:blipFill rotWithShape="1">
            <a:blip r:embed="rId14">
              <a:alphaModFix/>
            </a:blip>
            <a:srcRect l="10663" t="2873" r="4229" b="2705"/>
            <a:stretch/>
          </p:blipFill>
          <p:spPr>
            <a:xfrm>
              <a:off x="2026916" y="1765597"/>
              <a:ext cx="1180901" cy="1326635"/>
            </a:xfrm>
            <a:prstGeom prst="rect">
              <a:avLst/>
            </a:prstGeom>
            <a:noFill/>
            <a:ln>
              <a:noFill/>
            </a:ln>
          </p:spPr>
        </p:pic>
        <p:grpSp>
          <p:nvGrpSpPr>
            <p:cNvPr id="18" name="Group 17"/>
            <p:cNvGrpSpPr/>
            <p:nvPr/>
          </p:nvGrpSpPr>
          <p:grpSpPr>
            <a:xfrm>
              <a:off x="3205654" y="1888285"/>
              <a:ext cx="981745" cy="1305707"/>
              <a:chOff x="233767" y="1581600"/>
              <a:chExt cx="1764506" cy="2680655"/>
            </a:xfrm>
          </p:grpSpPr>
          <p:pic>
            <p:nvPicPr>
              <p:cNvPr id="32" name="Shape 157"/>
              <p:cNvPicPr preferRelativeResize="0"/>
              <p:nvPr/>
            </p:nvPicPr>
            <p:blipFill>
              <a:blip r:embed="rId15">
                <a:alphaModFix/>
              </a:blip>
              <a:stretch>
                <a:fillRect/>
              </a:stretch>
            </p:blipFill>
            <p:spPr>
              <a:xfrm>
                <a:off x="233767" y="1581600"/>
                <a:ext cx="1764506" cy="2471738"/>
              </a:xfrm>
              <a:prstGeom prst="rect">
                <a:avLst/>
              </a:prstGeom>
              <a:noFill/>
              <a:ln>
                <a:noFill/>
              </a:ln>
            </p:spPr>
          </p:pic>
          <p:sp>
            <p:nvSpPr>
              <p:cNvPr id="33" name="Shape 155"/>
              <p:cNvSpPr txBox="1">
                <a:spLocks/>
              </p:cNvSpPr>
              <p:nvPr/>
            </p:nvSpPr>
            <p:spPr>
              <a:xfrm>
                <a:off x="385784" y="3385260"/>
                <a:ext cx="1612489" cy="876995"/>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 sz="500" b="0" i="0" u="none" strike="noStrike" kern="1200" cap="none" spc="0" normalizeH="0" baseline="0" noProof="0" dirty="0" err="1">
                    <a:ln>
                      <a:noFill/>
                    </a:ln>
                    <a:solidFill>
                      <a:srgbClr val="000000"/>
                    </a:solidFill>
                    <a:effectLst/>
                    <a:uLnTx/>
                    <a:uFillTx/>
                    <a:latin typeface="Germania One"/>
                    <a:ea typeface="Germania One"/>
                    <a:cs typeface="Germania One"/>
                    <a:sym typeface="Germania One"/>
                  </a:rPr>
                  <a:t>Leto</a:t>
                </a:r>
                <a:endParaRPr kumimoji="0" lang="en" sz="500" b="0" i="0" u="none" strike="noStrike" kern="1200" cap="none" spc="0" normalizeH="0" baseline="0" noProof="0" dirty="0">
                  <a:ln>
                    <a:noFill/>
                  </a:ln>
                  <a:solidFill>
                    <a:srgbClr val="000000"/>
                  </a:solidFill>
                  <a:effectLst/>
                  <a:uLnTx/>
                  <a:uFillTx/>
                  <a:latin typeface="Germania One"/>
                  <a:ea typeface="Germania One"/>
                  <a:cs typeface="Germania One"/>
                  <a:sym typeface="Germania One"/>
                </a:endParaRPr>
              </a:p>
            </p:txBody>
          </p:sp>
        </p:grpSp>
        <p:pic>
          <p:nvPicPr>
            <p:cNvPr id="19" name="Shape 165"/>
            <p:cNvPicPr preferRelativeResize="0"/>
            <p:nvPr/>
          </p:nvPicPr>
          <p:blipFill>
            <a:blip r:embed="rId16">
              <a:alphaModFix/>
            </a:blip>
            <a:stretch>
              <a:fillRect/>
            </a:stretch>
          </p:blipFill>
          <p:spPr>
            <a:xfrm>
              <a:off x="4137624" y="1765597"/>
              <a:ext cx="1228512" cy="1326635"/>
            </a:xfrm>
            <a:prstGeom prst="rect">
              <a:avLst/>
            </a:prstGeom>
            <a:noFill/>
            <a:ln>
              <a:noFill/>
            </a:ln>
          </p:spPr>
        </p:pic>
        <p:pic>
          <p:nvPicPr>
            <p:cNvPr id="20" name="Shape 172"/>
            <p:cNvPicPr preferRelativeResize="0"/>
            <p:nvPr/>
          </p:nvPicPr>
          <p:blipFill rotWithShape="1">
            <a:blip r:embed="rId17">
              <a:alphaModFix/>
            </a:blip>
            <a:srcRect l="11305" r="9368"/>
            <a:stretch/>
          </p:blipFill>
          <p:spPr>
            <a:xfrm>
              <a:off x="219036" y="4538339"/>
              <a:ext cx="1131268" cy="1352928"/>
            </a:xfrm>
            <a:prstGeom prst="rect">
              <a:avLst/>
            </a:prstGeom>
            <a:noFill/>
            <a:ln>
              <a:noFill/>
            </a:ln>
          </p:spPr>
        </p:pic>
        <p:pic>
          <p:nvPicPr>
            <p:cNvPr id="21" name="Shape 179"/>
            <p:cNvPicPr preferRelativeResize="0"/>
            <p:nvPr/>
          </p:nvPicPr>
          <p:blipFill rotWithShape="1">
            <a:blip r:embed="rId18">
              <a:alphaModFix/>
            </a:blip>
            <a:srcRect l="9341" r="1375" b="9128"/>
            <a:stretch/>
          </p:blipFill>
          <p:spPr>
            <a:xfrm>
              <a:off x="2597607" y="4564872"/>
              <a:ext cx="1157529" cy="1326395"/>
            </a:xfrm>
            <a:prstGeom prst="rect">
              <a:avLst/>
            </a:prstGeom>
            <a:noFill/>
            <a:ln>
              <a:noFill/>
            </a:ln>
          </p:spPr>
        </p:pic>
        <p:pic>
          <p:nvPicPr>
            <p:cNvPr id="22" name="Shape 186"/>
            <p:cNvPicPr preferRelativeResize="0"/>
            <p:nvPr/>
          </p:nvPicPr>
          <p:blipFill rotWithShape="1">
            <a:blip r:embed="rId19">
              <a:alphaModFix/>
            </a:blip>
            <a:srcRect l="17239" r="6183" b="8486"/>
            <a:stretch/>
          </p:blipFill>
          <p:spPr>
            <a:xfrm>
              <a:off x="3791237" y="4546406"/>
              <a:ext cx="1018395" cy="1350636"/>
            </a:xfrm>
            <a:prstGeom prst="rect">
              <a:avLst/>
            </a:prstGeom>
            <a:noFill/>
            <a:ln>
              <a:noFill/>
            </a:ln>
          </p:spPr>
        </p:pic>
        <p:grpSp>
          <p:nvGrpSpPr>
            <p:cNvPr id="23" name="Group 22"/>
            <p:cNvGrpSpPr/>
            <p:nvPr/>
          </p:nvGrpSpPr>
          <p:grpSpPr>
            <a:xfrm>
              <a:off x="268464" y="3092232"/>
              <a:ext cx="1024971" cy="1382597"/>
              <a:chOff x="669977" y="2139885"/>
              <a:chExt cx="1639590" cy="2076660"/>
            </a:xfrm>
          </p:grpSpPr>
          <p:pic>
            <p:nvPicPr>
              <p:cNvPr id="30" name="Shape 193"/>
              <p:cNvPicPr preferRelativeResize="0"/>
              <p:nvPr/>
            </p:nvPicPr>
            <p:blipFill rotWithShape="1">
              <a:blip r:embed="rId20">
                <a:alphaModFix/>
              </a:blip>
              <a:srcRect l="17104" t="19399" r="5821" b="10485"/>
              <a:stretch/>
            </p:blipFill>
            <p:spPr>
              <a:xfrm>
                <a:off x="707010" y="2139885"/>
                <a:ext cx="1602557" cy="2076660"/>
              </a:xfrm>
              <a:prstGeom prst="rect">
                <a:avLst/>
              </a:prstGeom>
              <a:noFill/>
              <a:ln>
                <a:noFill/>
              </a:ln>
            </p:spPr>
          </p:pic>
          <p:sp>
            <p:nvSpPr>
              <p:cNvPr id="31" name="Shape 191"/>
              <p:cNvSpPr txBox="1">
                <a:spLocks/>
              </p:cNvSpPr>
              <p:nvPr/>
            </p:nvSpPr>
            <p:spPr>
              <a:xfrm>
                <a:off x="669977" y="3639585"/>
                <a:ext cx="1639590" cy="492904"/>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 sz="600" b="1" i="0" u="none" strike="noStrike" kern="1200" cap="none" spc="0" normalizeH="0" baseline="0" noProof="0" dirty="0" err="1">
                    <a:ln>
                      <a:noFill/>
                    </a:ln>
                    <a:solidFill>
                      <a:srgbClr val="FFFFFF">
                        <a:lumMod val="50000"/>
                      </a:srgbClr>
                    </a:solidFill>
                    <a:effectLst/>
                    <a:uLnTx/>
                    <a:uFillTx/>
                    <a:latin typeface="Germania One"/>
                    <a:ea typeface="Germania One"/>
                    <a:cs typeface="Germania One"/>
                    <a:sym typeface="Germania One"/>
                  </a:rPr>
                  <a:t>Cyclope</a:t>
                </a:r>
                <a:endParaRPr kumimoji="0" lang="en" sz="600" b="1" i="0" u="none" strike="noStrike" kern="1200" cap="none" spc="0" normalizeH="0" baseline="0" noProof="0" dirty="0">
                  <a:ln>
                    <a:noFill/>
                  </a:ln>
                  <a:solidFill>
                    <a:srgbClr val="FFFFFF">
                      <a:lumMod val="50000"/>
                    </a:srgbClr>
                  </a:solidFill>
                  <a:effectLst/>
                  <a:uLnTx/>
                  <a:uFillTx/>
                  <a:latin typeface="Germania One"/>
                  <a:ea typeface="Germania One"/>
                  <a:cs typeface="Germania One"/>
                  <a:sym typeface="Germania One"/>
                </a:endParaRPr>
              </a:p>
            </p:txBody>
          </p:sp>
        </p:grpSp>
        <p:grpSp>
          <p:nvGrpSpPr>
            <p:cNvPr id="24" name="Group 23"/>
            <p:cNvGrpSpPr/>
            <p:nvPr/>
          </p:nvGrpSpPr>
          <p:grpSpPr>
            <a:xfrm>
              <a:off x="1342131" y="3205775"/>
              <a:ext cx="1112988" cy="1213092"/>
              <a:chOff x="835744" y="1565344"/>
              <a:chExt cx="1896771" cy="2403341"/>
            </a:xfrm>
          </p:grpSpPr>
          <p:pic>
            <p:nvPicPr>
              <p:cNvPr id="28" name="Shape 200"/>
              <p:cNvPicPr preferRelativeResize="0"/>
              <p:nvPr/>
            </p:nvPicPr>
            <p:blipFill rotWithShape="1">
              <a:blip r:embed="rId21">
                <a:alphaModFix/>
              </a:blip>
              <a:srcRect l="21933" r="21426" b="18120"/>
              <a:stretch/>
            </p:blipFill>
            <p:spPr>
              <a:xfrm>
                <a:off x="857165" y="1565344"/>
                <a:ext cx="1609901" cy="2403341"/>
              </a:xfrm>
              <a:prstGeom prst="rect">
                <a:avLst/>
              </a:prstGeom>
              <a:noFill/>
              <a:ln>
                <a:noFill/>
              </a:ln>
            </p:spPr>
          </p:pic>
          <p:sp>
            <p:nvSpPr>
              <p:cNvPr id="29" name="Shape 198"/>
              <p:cNvSpPr txBox="1">
                <a:spLocks/>
              </p:cNvSpPr>
              <p:nvPr/>
            </p:nvSpPr>
            <p:spPr>
              <a:xfrm>
                <a:off x="835744" y="3601305"/>
                <a:ext cx="1896771" cy="367378"/>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 sz="500" b="0" i="0" u="none" strike="noStrike" kern="1200" cap="none" spc="0" normalizeH="0" baseline="0" noProof="0" dirty="0">
                    <a:ln>
                      <a:noFill/>
                    </a:ln>
                    <a:solidFill>
                      <a:srgbClr val="C00000"/>
                    </a:solidFill>
                    <a:effectLst/>
                    <a:uLnTx/>
                    <a:uFillTx/>
                    <a:latin typeface="Garamond"/>
                    <a:ea typeface="Germania One"/>
                    <a:cs typeface="Germania One"/>
                    <a:sym typeface="Germania One"/>
                  </a:rPr>
                  <a:t>Persephone</a:t>
                </a:r>
              </a:p>
            </p:txBody>
          </p:sp>
        </p:grpSp>
        <p:pic>
          <p:nvPicPr>
            <p:cNvPr id="25" name="Shape 207"/>
            <p:cNvPicPr preferRelativeResize="0"/>
            <p:nvPr/>
          </p:nvPicPr>
          <p:blipFill>
            <a:blip r:embed="rId22">
              <a:alphaModFix/>
            </a:blip>
            <a:stretch>
              <a:fillRect/>
            </a:stretch>
          </p:blipFill>
          <p:spPr>
            <a:xfrm>
              <a:off x="4702452" y="4636359"/>
              <a:ext cx="1085077" cy="1262428"/>
            </a:xfrm>
            <a:prstGeom prst="rect">
              <a:avLst/>
            </a:prstGeom>
            <a:noFill/>
            <a:ln>
              <a:noFill/>
            </a:ln>
          </p:spPr>
        </p:pic>
        <p:pic>
          <p:nvPicPr>
            <p:cNvPr id="26" name="Shape 221"/>
            <p:cNvPicPr preferRelativeResize="0"/>
            <p:nvPr/>
          </p:nvPicPr>
          <p:blipFill rotWithShape="1">
            <a:blip r:embed="rId23">
              <a:alphaModFix/>
            </a:blip>
            <a:srcRect l="12087" t="1268" r="5848" b="8807"/>
            <a:stretch/>
          </p:blipFill>
          <p:spPr>
            <a:xfrm>
              <a:off x="2350783" y="3277579"/>
              <a:ext cx="930112" cy="1176004"/>
            </a:xfrm>
            <a:prstGeom prst="rect">
              <a:avLst/>
            </a:prstGeom>
            <a:noFill/>
            <a:ln>
              <a:noFill/>
            </a:ln>
          </p:spPr>
        </p:pic>
        <p:pic>
          <p:nvPicPr>
            <p:cNvPr id="27" name="Shape 214"/>
            <p:cNvPicPr preferRelativeResize="0"/>
            <p:nvPr/>
          </p:nvPicPr>
          <p:blipFill>
            <a:blip r:embed="rId24">
              <a:alphaModFix/>
            </a:blip>
            <a:stretch>
              <a:fillRect/>
            </a:stretch>
          </p:blipFill>
          <p:spPr>
            <a:xfrm>
              <a:off x="3421729" y="3277580"/>
              <a:ext cx="765671" cy="1203705"/>
            </a:xfrm>
            <a:prstGeom prst="rect">
              <a:avLst/>
            </a:prstGeom>
            <a:noFill/>
            <a:ln>
              <a:noFill/>
            </a:ln>
          </p:spPr>
        </p:pic>
      </p:grpSp>
      <p:grpSp>
        <p:nvGrpSpPr>
          <p:cNvPr id="86" name="Group 85"/>
          <p:cNvGrpSpPr/>
          <p:nvPr/>
        </p:nvGrpSpPr>
        <p:grpSpPr>
          <a:xfrm>
            <a:off x="6617402" y="3719918"/>
            <a:ext cx="2249995" cy="1460027"/>
            <a:chOff x="37707" y="30723"/>
            <a:chExt cx="5749822" cy="5895260"/>
          </a:xfrm>
        </p:grpSpPr>
        <p:pic>
          <p:nvPicPr>
            <p:cNvPr id="87" name="Shape 87"/>
            <p:cNvPicPr preferRelativeResize="0"/>
            <p:nvPr/>
          </p:nvPicPr>
          <p:blipFill>
            <a:blip r:embed="rId5">
              <a:alphaModFix/>
            </a:blip>
            <a:stretch>
              <a:fillRect/>
            </a:stretch>
          </p:blipFill>
          <p:spPr>
            <a:xfrm>
              <a:off x="284309" y="1714165"/>
              <a:ext cx="812800" cy="1352928"/>
            </a:xfrm>
            <a:prstGeom prst="rect">
              <a:avLst/>
            </a:prstGeom>
            <a:noFill/>
            <a:ln>
              <a:noFill/>
            </a:ln>
          </p:spPr>
        </p:pic>
        <p:pic>
          <p:nvPicPr>
            <p:cNvPr id="88" name="Shape 94"/>
            <p:cNvPicPr preferRelativeResize="0"/>
            <p:nvPr/>
          </p:nvPicPr>
          <p:blipFill>
            <a:blip r:embed="rId6">
              <a:alphaModFix/>
            </a:blip>
            <a:stretch>
              <a:fillRect/>
            </a:stretch>
          </p:blipFill>
          <p:spPr>
            <a:xfrm>
              <a:off x="1097110" y="1740459"/>
              <a:ext cx="929807" cy="1326635"/>
            </a:xfrm>
            <a:prstGeom prst="rect">
              <a:avLst/>
            </a:prstGeom>
            <a:noFill/>
            <a:ln>
              <a:noFill/>
            </a:ln>
          </p:spPr>
        </p:pic>
        <p:pic>
          <p:nvPicPr>
            <p:cNvPr id="89" name="Shape 101"/>
            <p:cNvPicPr preferRelativeResize="0"/>
            <p:nvPr/>
          </p:nvPicPr>
          <p:blipFill rotWithShape="1">
            <a:blip r:embed="rId7">
              <a:alphaModFix/>
            </a:blip>
            <a:srcRect l="5442" r="1291" b="8527"/>
            <a:stretch/>
          </p:blipFill>
          <p:spPr>
            <a:xfrm>
              <a:off x="3155376" y="168171"/>
              <a:ext cx="1184365" cy="1312092"/>
            </a:xfrm>
            <a:prstGeom prst="rect">
              <a:avLst/>
            </a:prstGeom>
            <a:noFill/>
            <a:ln>
              <a:noFill/>
            </a:ln>
          </p:spPr>
        </p:pic>
        <p:grpSp>
          <p:nvGrpSpPr>
            <p:cNvPr id="90" name="Group 89"/>
            <p:cNvGrpSpPr/>
            <p:nvPr/>
          </p:nvGrpSpPr>
          <p:grpSpPr>
            <a:xfrm>
              <a:off x="4339743" y="30723"/>
              <a:ext cx="1152949" cy="1449541"/>
              <a:chOff x="600891" y="1560036"/>
              <a:chExt cx="2133600" cy="2668615"/>
            </a:xfrm>
          </p:grpSpPr>
          <p:pic>
            <p:nvPicPr>
              <p:cNvPr id="113" name="Shape 108"/>
              <p:cNvPicPr preferRelativeResize="0"/>
              <p:nvPr/>
            </p:nvPicPr>
            <p:blipFill rotWithShape="1">
              <a:blip r:embed="rId8">
                <a:alphaModFix/>
              </a:blip>
              <a:srcRect l="12434" r="15300" b="7445"/>
              <a:stretch/>
            </p:blipFill>
            <p:spPr>
              <a:xfrm>
                <a:off x="600891" y="1565345"/>
                <a:ext cx="2133600" cy="2663306"/>
              </a:xfrm>
              <a:prstGeom prst="rect">
                <a:avLst/>
              </a:prstGeom>
              <a:noFill/>
              <a:ln>
                <a:noFill/>
              </a:ln>
            </p:spPr>
          </p:pic>
          <p:sp>
            <p:nvSpPr>
              <p:cNvPr id="114" name="Shape 106"/>
              <p:cNvSpPr txBox="1">
                <a:spLocks/>
              </p:cNvSpPr>
              <p:nvPr/>
            </p:nvSpPr>
            <p:spPr>
              <a:xfrm>
                <a:off x="1392013" y="1560036"/>
                <a:ext cx="1342478" cy="440120"/>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 sz="1600" b="0" i="0" u="none" strike="noStrike" kern="1200" cap="none" spc="0" normalizeH="0" baseline="0" noProof="0" dirty="0">
                    <a:ln>
                      <a:noFill/>
                    </a:ln>
                    <a:solidFill>
                      <a:srgbClr val="000000"/>
                    </a:solidFill>
                    <a:effectLst/>
                    <a:uLnTx/>
                    <a:uFillTx/>
                    <a:latin typeface="Germania One"/>
                    <a:ea typeface="Germania One"/>
                    <a:cs typeface="Germania One"/>
                    <a:sym typeface="Germania One"/>
                  </a:rPr>
                  <a:t>Hades</a:t>
                </a:r>
                <a:endParaRPr kumimoji="0" lang="en" sz="2667" b="0" i="0" u="none" strike="noStrike" kern="1200" cap="none" spc="0" normalizeH="0" baseline="0" noProof="0" dirty="0">
                  <a:ln>
                    <a:noFill/>
                  </a:ln>
                  <a:solidFill>
                    <a:srgbClr val="000000"/>
                  </a:solidFill>
                  <a:effectLst/>
                  <a:uLnTx/>
                  <a:uFillTx/>
                  <a:latin typeface="Germania One"/>
                  <a:ea typeface="Germania One"/>
                  <a:cs typeface="Germania One"/>
                  <a:sym typeface="Germania One"/>
                </a:endParaRPr>
              </a:p>
            </p:txBody>
          </p:sp>
        </p:grpSp>
        <p:pic>
          <p:nvPicPr>
            <p:cNvPr id="91" name="Shape 115"/>
            <p:cNvPicPr preferRelativeResize="0"/>
            <p:nvPr/>
          </p:nvPicPr>
          <p:blipFill rotWithShape="1">
            <a:blip r:embed="rId9">
              <a:alphaModFix/>
            </a:blip>
            <a:srcRect l="26578" t="7135" r="21577" b="12416"/>
            <a:stretch/>
          </p:blipFill>
          <p:spPr>
            <a:xfrm>
              <a:off x="4370990" y="3223386"/>
              <a:ext cx="1090453" cy="1312091"/>
            </a:xfrm>
            <a:prstGeom prst="rect">
              <a:avLst/>
            </a:prstGeom>
            <a:noFill/>
            <a:ln>
              <a:noFill/>
            </a:ln>
          </p:spPr>
        </p:pic>
        <p:pic>
          <p:nvPicPr>
            <p:cNvPr id="92" name="Shape 122"/>
            <p:cNvPicPr preferRelativeResize="0"/>
            <p:nvPr/>
          </p:nvPicPr>
          <p:blipFill rotWithShape="1">
            <a:blip r:embed="rId10">
              <a:alphaModFix/>
            </a:blip>
            <a:srcRect l="13489"/>
            <a:stretch/>
          </p:blipFill>
          <p:spPr>
            <a:xfrm>
              <a:off x="1350304" y="4573055"/>
              <a:ext cx="1245299" cy="1352928"/>
            </a:xfrm>
            <a:prstGeom prst="rect">
              <a:avLst/>
            </a:prstGeom>
            <a:noFill/>
            <a:ln>
              <a:noFill/>
            </a:ln>
          </p:spPr>
        </p:pic>
        <p:pic>
          <p:nvPicPr>
            <p:cNvPr id="93" name="Shape 136"/>
            <p:cNvPicPr preferRelativeResize="0"/>
            <p:nvPr/>
          </p:nvPicPr>
          <p:blipFill rotWithShape="1">
            <a:blip r:embed="rId11">
              <a:alphaModFix/>
            </a:blip>
            <a:srcRect l="1643" t="4554" r="2634" b="4965"/>
            <a:stretch/>
          </p:blipFill>
          <p:spPr>
            <a:xfrm>
              <a:off x="37707" y="168171"/>
              <a:ext cx="1306005" cy="1352928"/>
            </a:xfrm>
            <a:prstGeom prst="rect">
              <a:avLst/>
            </a:prstGeom>
            <a:noFill/>
            <a:ln>
              <a:noFill/>
            </a:ln>
          </p:spPr>
        </p:pic>
        <p:pic>
          <p:nvPicPr>
            <p:cNvPr id="94" name="Shape 129"/>
            <p:cNvPicPr preferRelativeResize="0"/>
            <p:nvPr/>
          </p:nvPicPr>
          <p:blipFill rotWithShape="1">
            <a:blip r:embed="rId12">
              <a:alphaModFix/>
            </a:blip>
            <a:srcRect l="8770" r="3546"/>
            <a:stretch/>
          </p:blipFill>
          <p:spPr>
            <a:xfrm>
              <a:off x="1293435" y="168171"/>
              <a:ext cx="1031844" cy="1326635"/>
            </a:xfrm>
            <a:prstGeom prst="rect">
              <a:avLst/>
            </a:prstGeom>
            <a:noFill/>
            <a:ln>
              <a:noFill/>
            </a:ln>
          </p:spPr>
        </p:pic>
        <p:pic>
          <p:nvPicPr>
            <p:cNvPr id="95" name="Shape 143"/>
            <p:cNvPicPr preferRelativeResize="0"/>
            <p:nvPr/>
          </p:nvPicPr>
          <p:blipFill rotWithShape="1">
            <a:blip r:embed="rId13">
              <a:alphaModFix/>
            </a:blip>
            <a:srcRect l="16444" r="10652"/>
            <a:stretch/>
          </p:blipFill>
          <p:spPr>
            <a:xfrm>
              <a:off x="2325730" y="163065"/>
              <a:ext cx="879924" cy="1358035"/>
            </a:xfrm>
            <a:prstGeom prst="rect">
              <a:avLst/>
            </a:prstGeom>
            <a:noFill/>
            <a:ln>
              <a:noFill/>
            </a:ln>
          </p:spPr>
        </p:pic>
        <p:pic>
          <p:nvPicPr>
            <p:cNvPr id="96" name="Shape 150"/>
            <p:cNvPicPr preferRelativeResize="0"/>
            <p:nvPr/>
          </p:nvPicPr>
          <p:blipFill rotWithShape="1">
            <a:blip r:embed="rId14">
              <a:alphaModFix/>
            </a:blip>
            <a:srcRect l="10663" t="2873" r="4229" b="2705"/>
            <a:stretch/>
          </p:blipFill>
          <p:spPr>
            <a:xfrm>
              <a:off x="2026916" y="1765597"/>
              <a:ext cx="1180901" cy="1326635"/>
            </a:xfrm>
            <a:prstGeom prst="rect">
              <a:avLst/>
            </a:prstGeom>
            <a:noFill/>
            <a:ln>
              <a:noFill/>
            </a:ln>
          </p:spPr>
        </p:pic>
        <p:grpSp>
          <p:nvGrpSpPr>
            <p:cNvPr id="97" name="Group 96"/>
            <p:cNvGrpSpPr/>
            <p:nvPr/>
          </p:nvGrpSpPr>
          <p:grpSpPr>
            <a:xfrm>
              <a:off x="3205654" y="1888285"/>
              <a:ext cx="981745" cy="1203947"/>
              <a:chOff x="233767" y="1581600"/>
              <a:chExt cx="1764506" cy="2471738"/>
            </a:xfrm>
          </p:grpSpPr>
          <p:pic>
            <p:nvPicPr>
              <p:cNvPr id="111" name="Shape 157"/>
              <p:cNvPicPr preferRelativeResize="0"/>
              <p:nvPr/>
            </p:nvPicPr>
            <p:blipFill>
              <a:blip r:embed="rId15">
                <a:alphaModFix/>
              </a:blip>
              <a:stretch>
                <a:fillRect/>
              </a:stretch>
            </p:blipFill>
            <p:spPr>
              <a:xfrm>
                <a:off x="233767" y="1581600"/>
                <a:ext cx="1764506" cy="2471738"/>
              </a:xfrm>
              <a:prstGeom prst="rect">
                <a:avLst/>
              </a:prstGeom>
              <a:noFill/>
              <a:ln>
                <a:noFill/>
              </a:ln>
            </p:spPr>
          </p:pic>
          <p:sp>
            <p:nvSpPr>
              <p:cNvPr id="112" name="Shape 155"/>
              <p:cNvSpPr txBox="1">
                <a:spLocks/>
              </p:cNvSpPr>
              <p:nvPr/>
            </p:nvSpPr>
            <p:spPr>
              <a:xfrm>
                <a:off x="385785" y="3385262"/>
                <a:ext cx="1295665" cy="632250"/>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 sz="1100" b="0" i="0" u="none" strike="noStrike" kern="1200" cap="none" spc="0" normalizeH="0" baseline="0" noProof="0" dirty="0" err="1">
                    <a:ln>
                      <a:noFill/>
                    </a:ln>
                    <a:solidFill>
                      <a:srgbClr val="000000"/>
                    </a:solidFill>
                    <a:effectLst/>
                    <a:uLnTx/>
                    <a:uFillTx/>
                    <a:latin typeface="Germania One"/>
                    <a:ea typeface="Germania One"/>
                    <a:cs typeface="Germania One"/>
                    <a:sym typeface="Germania One"/>
                  </a:rPr>
                  <a:t>Leto</a:t>
                </a:r>
                <a:endParaRPr kumimoji="0" lang="en" sz="1100" b="0" i="0" u="none" strike="noStrike" kern="1200" cap="none" spc="0" normalizeH="0" baseline="0" noProof="0" dirty="0">
                  <a:ln>
                    <a:noFill/>
                  </a:ln>
                  <a:solidFill>
                    <a:srgbClr val="000000"/>
                  </a:solidFill>
                  <a:effectLst/>
                  <a:uLnTx/>
                  <a:uFillTx/>
                  <a:latin typeface="Germania One"/>
                  <a:ea typeface="Germania One"/>
                  <a:cs typeface="Germania One"/>
                  <a:sym typeface="Germania One"/>
                </a:endParaRPr>
              </a:p>
            </p:txBody>
          </p:sp>
        </p:grpSp>
        <p:pic>
          <p:nvPicPr>
            <p:cNvPr id="98" name="Shape 165"/>
            <p:cNvPicPr preferRelativeResize="0"/>
            <p:nvPr/>
          </p:nvPicPr>
          <p:blipFill>
            <a:blip r:embed="rId16">
              <a:alphaModFix/>
            </a:blip>
            <a:stretch>
              <a:fillRect/>
            </a:stretch>
          </p:blipFill>
          <p:spPr>
            <a:xfrm>
              <a:off x="4137624" y="1765597"/>
              <a:ext cx="1228512" cy="1326635"/>
            </a:xfrm>
            <a:prstGeom prst="rect">
              <a:avLst/>
            </a:prstGeom>
            <a:noFill/>
            <a:ln>
              <a:noFill/>
            </a:ln>
          </p:spPr>
        </p:pic>
        <p:pic>
          <p:nvPicPr>
            <p:cNvPr id="99" name="Shape 172"/>
            <p:cNvPicPr preferRelativeResize="0"/>
            <p:nvPr/>
          </p:nvPicPr>
          <p:blipFill rotWithShape="1">
            <a:blip r:embed="rId17">
              <a:alphaModFix/>
            </a:blip>
            <a:srcRect l="11305" r="9368"/>
            <a:stretch/>
          </p:blipFill>
          <p:spPr>
            <a:xfrm>
              <a:off x="219036" y="4538339"/>
              <a:ext cx="1131268" cy="1352928"/>
            </a:xfrm>
            <a:prstGeom prst="rect">
              <a:avLst/>
            </a:prstGeom>
            <a:noFill/>
            <a:ln>
              <a:noFill/>
            </a:ln>
          </p:spPr>
        </p:pic>
        <p:pic>
          <p:nvPicPr>
            <p:cNvPr id="100" name="Shape 179"/>
            <p:cNvPicPr preferRelativeResize="0"/>
            <p:nvPr/>
          </p:nvPicPr>
          <p:blipFill rotWithShape="1">
            <a:blip r:embed="rId18">
              <a:alphaModFix/>
            </a:blip>
            <a:srcRect l="9341" r="1375" b="9128"/>
            <a:stretch/>
          </p:blipFill>
          <p:spPr>
            <a:xfrm>
              <a:off x="2597607" y="4564872"/>
              <a:ext cx="1157529" cy="1326395"/>
            </a:xfrm>
            <a:prstGeom prst="rect">
              <a:avLst/>
            </a:prstGeom>
            <a:noFill/>
            <a:ln>
              <a:noFill/>
            </a:ln>
          </p:spPr>
        </p:pic>
        <p:pic>
          <p:nvPicPr>
            <p:cNvPr id="101" name="Shape 186"/>
            <p:cNvPicPr preferRelativeResize="0"/>
            <p:nvPr/>
          </p:nvPicPr>
          <p:blipFill rotWithShape="1">
            <a:blip r:embed="rId19">
              <a:alphaModFix/>
            </a:blip>
            <a:srcRect l="17239" r="6183" b="8486"/>
            <a:stretch/>
          </p:blipFill>
          <p:spPr>
            <a:xfrm>
              <a:off x="3791237" y="4546406"/>
              <a:ext cx="1018395" cy="1350636"/>
            </a:xfrm>
            <a:prstGeom prst="rect">
              <a:avLst/>
            </a:prstGeom>
            <a:noFill/>
            <a:ln>
              <a:noFill/>
            </a:ln>
          </p:spPr>
        </p:pic>
        <p:grpSp>
          <p:nvGrpSpPr>
            <p:cNvPr id="102" name="Group 101"/>
            <p:cNvGrpSpPr/>
            <p:nvPr/>
          </p:nvGrpSpPr>
          <p:grpSpPr>
            <a:xfrm>
              <a:off x="268464" y="3092232"/>
              <a:ext cx="1024971" cy="1382597"/>
              <a:chOff x="669977" y="2139885"/>
              <a:chExt cx="1639590" cy="2076660"/>
            </a:xfrm>
          </p:grpSpPr>
          <p:pic>
            <p:nvPicPr>
              <p:cNvPr id="109" name="Shape 193"/>
              <p:cNvPicPr preferRelativeResize="0"/>
              <p:nvPr/>
            </p:nvPicPr>
            <p:blipFill rotWithShape="1">
              <a:blip r:embed="rId20">
                <a:alphaModFix/>
              </a:blip>
              <a:srcRect l="17104" t="19399" r="5821" b="10485"/>
              <a:stretch/>
            </p:blipFill>
            <p:spPr>
              <a:xfrm>
                <a:off x="707010" y="2139885"/>
                <a:ext cx="1602557" cy="2076660"/>
              </a:xfrm>
              <a:prstGeom prst="rect">
                <a:avLst/>
              </a:prstGeom>
              <a:noFill/>
              <a:ln>
                <a:noFill/>
              </a:ln>
            </p:spPr>
          </p:pic>
          <p:sp>
            <p:nvSpPr>
              <p:cNvPr id="110" name="Shape 191"/>
              <p:cNvSpPr txBox="1">
                <a:spLocks/>
              </p:cNvSpPr>
              <p:nvPr/>
            </p:nvSpPr>
            <p:spPr>
              <a:xfrm>
                <a:off x="669977" y="3639585"/>
                <a:ext cx="1639590" cy="492904"/>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 sz="300" b="1" i="0" u="none" strike="noStrike" kern="1200" cap="none" spc="0" normalizeH="0" baseline="0" noProof="0" dirty="0" err="1">
                    <a:ln>
                      <a:noFill/>
                    </a:ln>
                    <a:solidFill>
                      <a:srgbClr val="FFFFFF">
                        <a:lumMod val="50000"/>
                      </a:srgbClr>
                    </a:solidFill>
                    <a:effectLst/>
                    <a:uLnTx/>
                    <a:uFillTx/>
                    <a:latin typeface="Germania One"/>
                    <a:ea typeface="Germania One"/>
                    <a:cs typeface="Germania One"/>
                    <a:sym typeface="Germania One"/>
                  </a:rPr>
                  <a:t>Cyclope</a:t>
                </a:r>
                <a:endParaRPr kumimoji="0" lang="en" sz="300" b="1" i="0" u="none" strike="noStrike" kern="1200" cap="none" spc="0" normalizeH="0" baseline="0" noProof="0" dirty="0">
                  <a:ln>
                    <a:noFill/>
                  </a:ln>
                  <a:solidFill>
                    <a:srgbClr val="FFFFFF">
                      <a:lumMod val="50000"/>
                    </a:srgbClr>
                  </a:solidFill>
                  <a:effectLst/>
                  <a:uLnTx/>
                  <a:uFillTx/>
                  <a:latin typeface="Germania One"/>
                  <a:ea typeface="Germania One"/>
                  <a:cs typeface="Germania One"/>
                  <a:sym typeface="Germania One"/>
                </a:endParaRPr>
              </a:p>
            </p:txBody>
          </p:sp>
        </p:grpSp>
        <p:grpSp>
          <p:nvGrpSpPr>
            <p:cNvPr id="103" name="Group 102"/>
            <p:cNvGrpSpPr/>
            <p:nvPr/>
          </p:nvGrpSpPr>
          <p:grpSpPr>
            <a:xfrm>
              <a:off x="1342131" y="3205775"/>
              <a:ext cx="1112988" cy="1213092"/>
              <a:chOff x="835744" y="1565344"/>
              <a:chExt cx="1896771" cy="2403341"/>
            </a:xfrm>
          </p:grpSpPr>
          <p:pic>
            <p:nvPicPr>
              <p:cNvPr id="107" name="Shape 200"/>
              <p:cNvPicPr preferRelativeResize="0"/>
              <p:nvPr/>
            </p:nvPicPr>
            <p:blipFill rotWithShape="1">
              <a:blip r:embed="rId21">
                <a:alphaModFix/>
              </a:blip>
              <a:srcRect l="21933" r="21426" b="18120"/>
              <a:stretch/>
            </p:blipFill>
            <p:spPr>
              <a:xfrm>
                <a:off x="857165" y="1565344"/>
                <a:ext cx="1609901" cy="2403341"/>
              </a:xfrm>
              <a:prstGeom prst="rect">
                <a:avLst/>
              </a:prstGeom>
              <a:noFill/>
              <a:ln>
                <a:noFill/>
              </a:ln>
            </p:spPr>
          </p:pic>
          <p:sp>
            <p:nvSpPr>
              <p:cNvPr id="108" name="Shape 198"/>
              <p:cNvSpPr txBox="1">
                <a:spLocks/>
              </p:cNvSpPr>
              <p:nvPr/>
            </p:nvSpPr>
            <p:spPr>
              <a:xfrm>
                <a:off x="835744" y="3601305"/>
                <a:ext cx="1896771" cy="367378"/>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 sz="800" b="0" i="0" u="none" strike="noStrike" kern="1200" cap="none" spc="0" normalizeH="0" baseline="0" noProof="0" dirty="0">
                    <a:ln>
                      <a:noFill/>
                    </a:ln>
                    <a:solidFill>
                      <a:srgbClr val="C00000"/>
                    </a:solidFill>
                    <a:effectLst/>
                    <a:uLnTx/>
                    <a:uFillTx/>
                    <a:latin typeface="Garamond"/>
                    <a:ea typeface="Germania One"/>
                    <a:cs typeface="Germania One"/>
                    <a:sym typeface="Germania One"/>
                  </a:rPr>
                  <a:t>Persephone</a:t>
                </a:r>
              </a:p>
            </p:txBody>
          </p:sp>
        </p:grpSp>
        <p:pic>
          <p:nvPicPr>
            <p:cNvPr id="104" name="Shape 207"/>
            <p:cNvPicPr preferRelativeResize="0"/>
            <p:nvPr/>
          </p:nvPicPr>
          <p:blipFill>
            <a:blip r:embed="rId22">
              <a:alphaModFix/>
            </a:blip>
            <a:stretch>
              <a:fillRect/>
            </a:stretch>
          </p:blipFill>
          <p:spPr>
            <a:xfrm>
              <a:off x="4702452" y="4636359"/>
              <a:ext cx="1085077" cy="1262428"/>
            </a:xfrm>
            <a:prstGeom prst="rect">
              <a:avLst/>
            </a:prstGeom>
            <a:noFill/>
            <a:ln>
              <a:noFill/>
            </a:ln>
          </p:spPr>
        </p:pic>
        <p:pic>
          <p:nvPicPr>
            <p:cNvPr id="105" name="Shape 221"/>
            <p:cNvPicPr preferRelativeResize="0"/>
            <p:nvPr/>
          </p:nvPicPr>
          <p:blipFill rotWithShape="1">
            <a:blip r:embed="rId23">
              <a:alphaModFix/>
            </a:blip>
            <a:srcRect l="12087" t="1268" r="5848" b="8807"/>
            <a:stretch/>
          </p:blipFill>
          <p:spPr>
            <a:xfrm>
              <a:off x="2350783" y="3277578"/>
              <a:ext cx="930113" cy="1176004"/>
            </a:xfrm>
            <a:prstGeom prst="rect">
              <a:avLst/>
            </a:prstGeom>
            <a:noFill/>
            <a:ln>
              <a:noFill/>
            </a:ln>
          </p:spPr>
        </p:pic>
        <p:pic>
          <p:nvPicPr>
            <p:cNvPr id="106" name="Shape 214"/>
            <p:cNvPicPr preferRelativeResize="0"/>
            <p:nvPr/>
          </p:nvPicPr>
          <p:blipFill>
            <a:blip r:embed="rId24">
              <a:alphaModFix/>
            </a:blip>
            <a:stretch>
              <a:fillRect/>
            </a:stretch>
          </p:blipFill>
          <p:spPr>
            <a:xfrm>
              <a:off x="3421729" y="3277580"/>
              <a:ext cx="765671" cy="1203705"/>
            </a:xfrm>
            <a:prstGeom prst="rect">
              <a:avLst/>
            </a:prstGeom>
            <a:noFill/>
            <a:ln>
              <a:noFill/>
            </a:ln>
          </p:spPr>
        </p:pic>
      </p:grpSp>
      <p:cxnSp>
        <p:nvCxnSpPr>
          <p:cNvPr id="36" name="Straight Arrow Connector 35"/>
          <p:cNvCxnSpPr>
            <a:stCxn id="19" idx="3"/>
          </p:cNvCxnSpPr>
          <p:nvPr/>
        </p:nvCxnSpPr>
        <p:spPr>
          <a:xfrm flipV="1">
            <a:off x="2642870" y="1838633"/>
            <a:ext cx="1181525" cy="758323"/>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63" name="Straight Arrow Connector 262"/>
          <p:cNvCxnSpPr/>
          <p:nvPr/>
        </p:nvCxnSpPr>
        <p:spPr>
          <a:xfrm>
            <a:off x="2686420" y="3009232"/>
            <a:ext cx="1137975" cy="610949"/>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70" name="TextBox 269"/>
          <p:cNvSpPr txBox="1"/>
          <p:nvPr/>
        </p:nvSpPr>
        <p:spPr bwMode="auto">
          <a:xfrm>
            <a:off x="3608173" y="2263773"/>
            <a:ext cx="4595935" cy="307777"/>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52049"/>
                </a:solidFill>
                <a:effectLst/>
                <a:uLnTx/>
                <a:uFillTx/>
                <a:latin typeface="Arial"/>
                <a:ea typeface="+mn-ea"/>
                <a:cs typeface="+mn-cs"/>
              </a:rPr>
              <a:t>Assessing </a:t>
            </a:r>
            <a:r>
              <a:rPr kumimoji="0" lang="en-US" sz="2000" b="0" i="0" u="none" strike="noStrike" kern="1200" cap="none" spc="0" normalizeH="0" baseline="0" noProof="0">
                <a:ln>
                  <a:noFill/>
                </a:ln>
                <a:solidFill>
                  <a:srgbClr val="052049"/>
                </a:solidFill>
                <a:effectLst/>
                <a:uLnTx/>
                <a:uFillTx/>
                <a:latin typeface="Arial"/>
                <a:ea typeface="+mn-ea"/>
                <a:cs typeface="+mn-cs"/>
              </a:rPr>
              <a:t>Association via Observed Data</a:t>
            </a:r>
            <a:endParaRPr kumimoji="0" lang="en-US" sz="2000" b="0" i="0" u="none" strike="noStrike" kern="1200" cap="none" spc="0" normalizeH="0" baseline="0" noProof="0" dirty="0">
              <a:ln>
                <a:noFill/>
              </a:ln>
              <a:solidFill>
                <a:srgbClr val="052049"/>
              </a:solidFill>
              <a:effectLst/>
              <a:uLnTx/>
              <a:uFillTx/>
              <a:latin typeface="Arial"/>
              <a:ea typeface="+mn-ea"/>
              <a:cs typeface="+mn-cs"/>
            </a:endParaRPr>
          </a:p>
        </p:txBody>
      </p:sp>
      <p:sp>
        <p:nvSpPr>
          <p:cNvPr id="271" name="TextBox 270"/>
          <p:cNvSpPr txBox="1"/>
          <p:nvPr/>
        </p:nvSpPr>
        <p:spPr bwMode="auto">
          <a:xfrm>
            <a:off x="3758501" y="3169323"/>
            <a:ext cx="4445607" cy="307777"/>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52049"/>
                </a:solidFill>
                <a:effectLst/>
                <a:uLnTx/>
                <a:uFillTx/>
                <a:latin typeface="Arial"/>
                <a:ea typeface="+mn-ea"/>
                <a:cs typeface="+mn-cs"/>
              </a:rPr>
              <a:t>Assessing Causation </a:t>
            </a:r>
            <a:r>
              <a:rPr kumimoji="0" lang="en-US" sz="2000" b="0" i="0" u="none" strike="noStrike" kern="1200" cap="none" spc="0" normalizeH="0" baseline="0" noProof="0">
                <a:ln>
                  <a:noFill/>
                </a:ln>
                <a:solidFill>
                  <a:srgbClr val="052049"/>
                </a:solidFill>
                <a:effectLst/>
                <a:uLnTx/>
                <a:uFillTx/>
                <a:latin typeface="Arial"/>
                <a:ea typeface="+mn-ea"/>
                <a:cs typeface="+mn-cs"/>
              </a:rPr>
              <a:t>via Counterfactuals</a:t>
            </a:r>
            <a:endParaRPr kumimoji="0" lang="en-US" sz="2000" b="0" i="0" u="none" strike="noStrike" kern="1200" cap="none" spc="0" normalizeH="0" baseline="0" noProof="0" dirty="0">
              <a:ln>
                <a:noFill/>
              </a:ln>
              <a:solidFill>
                <a:srgbClr val="052049"/>
              </a:solidFill>
              <a:effectLst/>
              <a:uLnTx/>
              <a:uFillTx/>
              <a:latin typeface="Arial"/>
              <a:ea typeface="+mn-ea"/>
              <a:cs typeface="+mn-cs"/>
            </a:endParaRPr>
          </a:p>
        </p:txBody>
      </p:sp>
      <p:grpSp>
        <p:nvGrpSpPr>
          <p:cNvPr id="275" name="Group 274"/>
          <p:cNvGrpSpPr/>
          <p:nvPr/>
        </p:nvGrpSpPr>
        <p:grpSpPr>
          <a:xfrm>
            <a:off x="7064779" y="4165473"/>
            <a:ext cx="216839" cy="236612"/>
            <a:chOff x="6208675" y="2832617"/>
            <a:chExt cx="347500" cy="299016"/>
          </a:xfrm>
        </p:grpSpPr>
        <p:cxnSp>
          <p:nvCxnSpPr>
            <p:cNvPr id="276" name="Straight Connector 275"/>
            <p:cNvCxnSpPr/>
            <p:nvPr/>
          </p:nvCxnSpPr>
          <p:spPr>
            <a:xfrm>
              <a:off x="6208675" y="2832617"/>
              <a:ext cx="347500" cy="299016"/>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77" name="Straight Connector 276"/>
            <p:cNvCxnSpPr/>
            <p:nvPr/>
          </p:nvCxnSpPr>
          <p:spPr>
            <a:xfrm flipV="1">
              <a:off x="6247952" y="2854698"/>
              <a:ext cx="291567" cy="263595"/>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278" name="Group 277"/>
          <p:cNvGrpSpPr/>
          <p:nvPr/>
        </p:nvGrpSpPr>
        <p:grpSpPr>
          <a:xfrm>
            <a:off x="7225416" y="4882169"/>
            <a:ext cx="216839" cy="236612"/>
            <a:chOff x="6208675" y="2832617"/>
            <a:chExt cx="347500" cy="299016"/>
          </a:xfrm>
        </p:grpSpPr>
        <p:cxnSp>
          <p:nvCxnSpPr>
            <p:cNvPr id="279" name="Straight Connector 278"/>
            <p:cNvCxnSpPr/>
            <p:nvPr/>
          </p:nvCxnSpPr>
          <p:spPr>
            <a:xfrm>
              <a:off x="6208675" y="2832617"/>
              <a:ext cx="347500" cy="299016"/>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80" name="Straight Connector 279"/>
            <p:cNvCxnSpPr/>
            <p:nvPr/>
          </p:nvCxnSpPr>
          <p:spPr>
            <a:xfrm flipV="1">
              <a:off x="6247952" y="2854698"/>
              <a:ext cx="291567" cy="263595"/>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287" name="Group 286"/>
          <p:cNvGrpSpPr/>
          <p:nvPr/>
        </p:nvGrpSpPr>
        <p:grpSpPr>
          <a:xfrm>
            <a:off x="7521977" y="3831842"/>
            <a:ext cx="216839" cy="236612"/>
            <a:chOff x="6208675" y="2832617"/>
            <a:chExt cx="347500" cy="299016"/>
          </a:xfrm>
        </p:grpSpPr>
        <p:cxnSp>
          <p:nvCxnSpPr>
            <p:cNvPr id="288" name="Straight Connector 287"/>
            <p:cNvCxnSpPr/>
            <p:nvPr/>
          </p:nvCxnSpPr>
          <p:spPr>
            <a:xfrm>
              <a:off x="6208675" y="2832617"/>
              <a:ext cx="347500" cy="299016"/>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p:nvCxnSpPr>
          <p:spPr>
            <a:xfrm flipV="1">
              <a:off x="6247952" y="2854698"/>
              <a:ext cx="291567" cy="263595"/>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290" name="Group 289"/>
          <p:cNvGrpSpPr/>
          <p:nvPr/>
        </p:nvGrpSpPr>
        <p:grpSpPr>
          <a:xfrm>
            <a:off x="7501383" y="4169594"/>
            <a:ext cx="216839" cy="236612"/>
            <a:chOff x="6208675" y="2832617"/>
            <a:chExt cx="347500" cy="299016"/>
          </a:xfrm>
        </p:grpSpPr>
        <p:cxnSp>
          <p:nvCxnSpPr>
            <p:cNvPr id="291" name="Straight Connector 290"/>
            <p:cNvCxnSpPr/>
            <p:nvPr/>
          </p:nvCxnSpPr>
          <p:spPr>
            <a:xfrm>
              <a:off x="6208675" y="2832617"/>
              <a:ext cx="347500" cy="299016"/>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p:nvCxnSpPr>
          <p:spPr>
            <a:xfrm flipV="1">
              <a:off x="6247952" y="2854698"/>
              <a:ext cx="291567" cy="263595"/>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299" name="Group 298"/>
          <p:cNvGrpSpPr/>
          <p:nvPr/>
        </p:nvGrpSpPr>
        <p:grpSpPr>
          <a:xfrm>
            <a:off x="8329286" y="4194307"/>
            <a:ext cx="216839" cy="236612"/>
            <a:chOff x="6208675" y="2832617"/>
            <a:chExt cx="347500" cy="299016"/>
          </a:xfrm>
        </p:grpSpPr>
        <p:cxnSp>
          <p:nvCxnSpPr>
            <p:cNvPr id="300" name="Straight Connector 299"/>
            <p:cNvCxnSpPr/>
            <p:nvPr/>
          </p:nvCxnSpPr>
          <p:spPr>
            <a:xfrm>
              <a:off x="6208675" y="2832617"/>
              <a:ext cx="347500" cy="299016"/>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01" name="Straight Connector 300"/>
            <p:cNvCxnSpPr/>
            <p:nvPr/>
          </p:nvCxnSpPr>
          <p:spPr>
            <a:xfrm flipV="1">
              <a:off x="6247952" y="2854698"/>
              <a:ext cx="291567" cy="263595"/>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302" name="Group 301"/>
          <p:cNvGrpSpPr/>
          <p:nvPr/>
        </p:nvGrpSpPr>
        <p:grpSpPr>
          <a:xfrm>
            <a:off x="6801162" y="4890406"/>
            <a:ext cx="216839" cy="236612"/>
            <a:chOff x="6208675" y="2832617"/>
            <a:chExt cx="347500" cy="299016"/>
          </a:xfrm>
        </p:grpSpPr>
        <p:cxnSp>
          <p:nvCxnSpPr>
            <p:cNvPr id="303" name="Straight Connector 302"/>
            <p:cNvCxnSpPr/>
            <p:nvPr/>
          </p:nvCxnSpPr>
          <p:spPr>
            <a:xfrm>
              <a:off x="6208675" y="2832617"/>
              <a:ext cx="347500" cy="299016"/>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04" name="Straight Connector 303"/>
            <p:cNvCxnSpPr/>
            <p:nvPr/>
          </p:nvCxnSpPr>
          <p:spPr>
            <a:xfrm flipV="1">
              <a:off x="6247952" y="2854698"/>
              <a:ext cx="291567" cy="263595"/>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320" name="Group 319"/>
          <p:cNvGrpSpPr/>
          <p:nvPr/>
        </p:nvGrpSpPr>
        <p:grpSpPr>
          <a:xfrm>
            <a:off x="7208939" y="4532052"/>
            <a:ext cx="216839" cy="236612"/>
            <a:chOff x="6208675" y="2832617"/>
            <a:chExt cx="347500" cy="299016"/>
          </a:xfrm>
        </p:grpSpPr>
        <p:cxnSp>
          <p:nvCxnSpPr>
            <p:cNvPr id="321" name="Straight Connector 320"/>
            <p:cNvCxnSpPr/>
            <p:nvPr/>
          </p:nvCxnSpPr>
          <p:spPr>
            <a:xfrm>
              <a:off x="6208675" y="2832617"/>
              <a:ext cx="347500" cy="299016"/>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22" name="Straight Connector 321"/>
            <p:cNvCxnSpPr/>
            <p:nvPr/>
          </p:nvCxnSpPr>
          <p:spPr>
            <a:xfrm flipV="1">
              <a:off x="6247952" y="2854698"/>
              <a:ext cx="291567" cy="263595"/>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323" name="Group 322"/>
          <p:cNvGrpSpPr/>
          <p:nvPr/>
        </p:nvGrpSpPr>
        <p:grpSpPr>
          <a:xfrm>
            <a:off x="8522875" y="4845092"/>
            <a:ext cx="216839" cy="236612"/>
            <a:chOff x="6208675" y="2832617"/>
            <a:chExt cx="347500" cy="299016"/>
          </a:xfrm>
        </p:grpSpPr>
        <p:cxnSp>
          <p:nvCxnSpPr>
            <p:cNvPr id="324" name="Straight Connector 323"/>
            <p:cNvCxnSpPr/>
            <p:nvPr/>
          </p:nvCxnSpPr>
          <p:spPr>
            <a:xfrm>
              <a:off x="6208675" y="2832617"/>
              <a:ext cx="347500" cy="299016"/>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25" name="Straight Connector 324"/>
            <p:cNvCxnSpPr/>
            <p:nvPr/>
          </p:nvCxnSpPr>
          <p:spPr>
            <a:xfrm flipV="1">
              <a:off x="6247952" y="2854698"/>
              <a:ext cx="291567" cy="263595"/>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326" name="Group 325"/>
          <p:cNvGrpSpPr/>
          <p:nvPr/>
        </p:nvGrpSpPr>
        <p:grpSpPr>
          <a:xfrm>
            <a:off x="8008003" y="4540288"/>
            <a:ext cx="216839" cy="236612"/>
            <a:chOff x="6208675" y="2832617"/>
            <a:chExt cx="347500" cy="299016"/>
          </a:xfrm>
        </p:grpSpPr>
        <p:cxnSp>
          <p:nvCxnSpPr>
            <p:cNvPr id="327" name="Straight Connector 326"/>
            <p:cNvCxnSpPr/>
            <p:nvPr/>
          </p:nvCxnSpPr>
          <p:spPr>
            <a:xfrm>
              <a:off x="6208675" y="2832617"/>
              <a:ext cx="347500" cy="299016"/>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28" name="Straight Connector 327"/>
            <p:cNvCxnSpPr/>
            <p:nvPr/>
          </p:nvCxnSpPr>
          <p:spPr>
            <a:xfrm flipV="1">
              <a:off x="6247952" y="2854698"/>
              <a:ext cx="291567" cy="263595"/>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329" name="Group 328"/>
          <p:cNvGrpSpPr/>
          <p:nvPr/>
        </p:nvGrpSpPr>
        <p:grpSpPr>
          <a:xfrm>
            <a:off x="7567275" y="4532048"/>
            <a:ext cx="216839" cy="236612"/>
            <a:chOff x="6208675" y="2832617"/>
            <a:chExt cx="347500" cy="299016"/>
          </a:xfrm>
        </p:grpSpPr>
        <p:cxnSp>
          <p:nvCxnSpPr>
            <p:cNvPr id="330" name="Straight Connector 329"/>
            <p:cNvCxnSpPr/>
            <p:nvPr/>
          </p:nvCxnSpPr>
          <p:spPr>
            <a:xfrm>
              <a:off x="6208675" y="2832617"/>
              <a:ext cx="347500" cy="299016"/>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31" name="Straight Connector 330"/>
            <p:cNvCxnSpPr/>
            <p:nvPr/>
          </p:nvCxnSpPr>
          <p:spPr>
            <a:xfrm flipV="1">
              <a:off x="6247952" y="2854698"/>
              <a:ext cx="291567" cy="263595"/>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332" name="Footer Placeholder 1"/>
          <p:cNvSpPr txBox="1">
            <a:spLocks/>
          </p:cNvSpPr>
          <p:nvPr/>
        </p:nvSpPr>
        <p:spPr>
          <a:xfrm>
            <a:off x="548153" y="6470130"/>
            <a:ext cx="4310907" cy="137980"/>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Garamond" charset="0"/>
                <a:ea typeface="+mn-ea"/>
                <a:cs typeface="+mn-cs"/>
              </a:defRPr>
            </a:lvl1pPr>
            <a:lvl2pPr marL="457200" algn="l" rtl="0" eaLnBrk="0" fontAlgn="base" hangingPunct="0">
              <a:spcBef>
                <a:spcPct val="0"/>
              </a:spcBef>
              <a:spcAft>
                <a:spcPct val="0"/>
              </a:spcAft>
              <a:defRPr kern="1200">
                <a:solidFill>
                  <a:schemeClr val="tx1"/>
                </a:solidFill>
                <a:latin typeface="Garamond" charset="0"/>
                <a:ea typeface="+mn-ea"/>
                <a:cs typeface="+mn-cs"/>
              </a:defRPr>
            </a:lvl2pPr>
            <a:lvl3pPr marL="914400" algn="l" rtl="0" eaLnBrk="0" fontAlgn="base" hangingPunct="0">
              <a:spcBef>
                <a:spcPct val="0"/>
              </a:spcBef>
              <a:spcAft>
                <a:spcPct val="0"/>
              </a:spcAft>
              <a:defRPr kern="1200">
                <a:solidFill>
                  <a:schemeClr val="tx1"/>
                </a:solidFill>
                <a:latin typeface="Garamond" charset="0"/>
                <a:ea typeface="+mn-ea"/>
                <a:cs typeface="+mn-cs"/>
              </a:defRPr>
            </a:lvl3pPr>
            <a:lvl4pPr marL="1371600" algn="l" rtl="0" eaLnBrk="0" fontAlgn="base" hangingPunct="0">
              <a:spcBef>
                <a:spcPct val="0"/>
              </a:spcBef>
              <a:spcAft>
                <a:spcPct val="0"/>
              </a:spcAft>
              <a:defRPr kern="1200">
                <a:solidFill>
                  <a:schemeClr val="tx1"/>
                </a:solidFill>
                <a:latin typeface="Garamond" charset="0"/>
                <a:ea typeface="+mn-ea"/>
                <a:cs typeface="+mn-cs"/>
              </a:defRPr>
            </a:lvl4pPr>
            <a:lvl5pPr marL="1828800" algn="l" rtl="0" eaLnBrk="0" fontAlgn="base" hangingPunct="0">
              <a:spcBef>
                <a:spcPct val="0"/>
              </a:spcBef>
              <a:spcAft>
                <a:spcPct val="0"/>
              </a:spcAft>
              <a:defRPr kern="1200">
                <a:solidFill>
                  <a:schemeClr val="tx1"/>
                </a:solidFill>
                <a:latin typeface="Garamond" charset="0"/>
                <a:ea typeface="+mn-ea"/>
                <a:cs typeface="+mn-cs"/>
              </a:defRPr>
            </a:lvl5pPr>
            <a:lvl6pPr marL="2286000" algn="l" defTabSz="914400" rtl="0" eaLnBrk="1" latinLnBrk="0" hangingPunct="1">
              <a:defRPr kern="1200">
                <a:solidFill>
                  <a:schemeClr val="tx1"/>
                </a:solidFill>
                <a:latin typeface="Garamond" charset="0"/>
                <a:ea typeface="+mn-ea"/>
                <a:cs typeface="+mn-cs"/>
              </a:defRPr>
            </a:lvl6pPr>
            <a:lvl7pPr marL="2743200" algn="l" defTabSz="914400" rtl="0" eaLnBrk="1" latinLnBrk="0" hangingPunct="1">
              <a:defRPr kern="1200">
                <a:solidFill>
                  <a:schemeClr val="tx1"/>
                </a:solidFill>
                <a:latin typeface="Garamond" charset="0"/>
                <a:ea typeface="+mn-ea"/>
                <a:cs typeface="+mn-cs"/>
              </a:defRPr>
            </a:lvl7pPr>
            <a:lvl8pPr marL="3200400" algn="l" defTabSz="914400" rtl="0" eaLnBrk="1" latinLnBrk="0" hangingPunct="1">
              <a:defRPr kern="1200">
                <a:solidFill>
                  <a:schemeClr val="tx1"/>
                </a:solidFill>
                <a:latin typeface="Garamond" charset="0"/>
                <a:ea typeface="+mn-ea"/>
                <a:cs typeface="+mn-cs"/>
              </a:defRPr>
            </a:lvl8pPr>
            <a:lvl9pPr marL="3657600" algn="l" defTabSz="914400" rtl="0" eaLnBrk="1" latinLnBrk="0" hangingPunct="1">
              <a:defRPr kern="1200">
                <a:solidFill>
                  <a:schemeClr val="tx1"/>
                </a:solidFill>
                <a:latin typeface="Garamond" charset="0"/>
                <a:ea typeface="+mn-ea"/>
                <a:cs typeface="+mn-cs"/>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050" b="0" i="0" u="none" strike="noStrike" kern="1200" cap="none" spc="0" normalizeH="0" baseline="0" noProof="0">
                <a:ln>
                  <a:noFill/>
                </a:ln>
                <a:solidFill>
                  <a:srgbClr val="052049"/>
                </a:solidFill>
                <a:effectLst/>
                <a:uLnTx/>
                <a:uFillTx/>
                <a:latin typeface="Garamond" charset="0"/>
                <a:ea typeface="+mn-ea"/>
                <a:cs typeface="+mn-cs"/>
              </a:rPr>
              <a:t>Acknowledgement: Matteo Allen, graphical assistance</a:t>
            </a:r>
            <a:endParaRPr kumimoji="0" lang="en-US" sz="1050" b="0" i="0" u="none" strike="noStrike" kern="1200" cap="none" spc="0" normalizeH="0" baseline="0" noProof="0" dirty="0">
              <a:ln>
                <a:noFill/>
              </a:ln>
              <a:solidFill>
                <a:srgbClr val="052049"/>
              </a:solidFill>
              <a:effectLst/>
              <a:uLnTx/>
              <a:uFillTx/>
              <a:latin typeface="Garamond" charset="0"/>
              <a:ea typeface="+mn-ea"/>
              <a:cs typeface="+mn-cs"/>
            </a:endParaRPr>
          </a:p>
        </p:txBody>
      </p:sp>
      <p:sp>
        <p:nvSpPr>
          <p:cNvPr id="2" name="TextBox 1"/>
          <p:cNvSpPr txBox="1"/>
          <p:nvPr/>
        </p:nvSpPr>
        <p:spPr bwMode="auto">
          <a:xfrm>
            <a:off x="5993611" y="1284748"/>
            <a:ext cx="601867" cy="430887"/>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52049"/>
                </a:solidFill>
                <a:effectLst/>
                <a:uLnTx/>
                <a:uFillTx/>
                <a:latin typeface="Arial"/>
                <a:ea typeface="+mn-ea"/>
                <a:cs typeface="+mn-cs"/>
              </a:rPr>
              <a:t>vs.</a:t>
            </a:r>
            <a:endParaRPr kumimoji="0" lang="en-US" sz="2000" b="1" i="0" u="none" strike="noStrike" kern="1200" cap="none" spc="0" normalizeH="0" baseline="0" noProof="0" dirty="0">
              <a:ln>
                <a:noFill/>
              </a:ln>
              <a:solidFill>
                <a:srgbClr val="052049"/>
              </a:solidFill>
              <a:effectLst/>
              <a:uLnTx/>
              <a:uFillTx/>
              <a:latin typeface="Arial"/>
              <a:ea typeface="+mn-ea"/>
              <a:cs typeface="+mn-cs"/>
            </a:endParaRPr>
          </a:p>
        </p:txBody>
      </p:sp>
      <p:sp>
        <p:nvSpPr>
          <p:cNvPr id="253" name="TextBox 252"/>
          <p:cNvSpPr txBox="1"/>
          <p:nvPr/>
        </p:nvSpPr>
        <p:spPr bwMode="auto">
          <a:xfrm>
            <a:off x="6199102" y="4256137"/>
            <a:ext cx="601867" cy="430887"/>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52049"/>
                </a:solidFill>
                <a:effectLst/>
                <a:uLnTx/>
                <a:uFillTx/>
                <a:latin typeface="Arial"/>
                <a:ea typeface="+mn-ea"/>
                <a:cs typeface="+mn-cs"/>
              </a:rPr>
              <a:t>vs.</a:t>
            </a:r>
            <a:endParaRPr kumimoji="0" lang="en-US" sz="2000" b="1" i="0" u="none" strike="noStrike" kern="1200" cap="none" spc="0" normalizeH="0" baseline="0" noProof="0" dirty="0">
              <a:ln>
                <a:noFill/>
              </a:ln>
              <a:solidFill>
                <a:srgbClr val="052049"/>
              </a:solidFill>
              <a:effectLst/>
              <a:uLnTx/>
              <a:uFillTx/>
              <a:latin typeface="Arial"/>
              <a:ea typeface="+mn-ea"/>
              <a:cs typeface="+mn-cs"/>
            </a:endParaRPr>
          </a:p>
        </p:txBody>
      </p:sp>
      <p:pic>
        <p:nvPicPr>
          <p:cNvPr id="6" name="Picture 5"/>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3514088" y="3762765"/>
            <a:ext cx="2669827" cy="1877413"/>
          </a:xfrm>
          <a:prstGeom prst="rect">
            <a:avLst/>
          </a:prstGeom>
        </p:spPr>
      </p:pic>
    </p:spTree>
    <p:extLst>
      <p:ext uri="{BB962C8B-B14F-4D97-AF65-F5344CB8AC3E}">
        <p14:creationId xmlns:p14="http://schemas.microsoft.com/office/powerpoint/2010/main" val="2136252119"/>
      </p:ext>
    </p:extLst>
  </p:cSld>
  <p:clrMapOvr>
    <a:masterClrMapping/>
  </p:clrMapOvr>
  <p:transition advTm="17052">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AA74B69-70FD-A649-B131-F3438782CAA4}" type="slidenum">
              <a:rPr kumimoji="0" lang="en-US" alt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31</a:t>
            </a:fld>
            <a:endParaRPr kumimoji="0" lang="en-US" altLang="en-US" sz="700" b="0" i="0" u="none" strike="noStrike" kern="1200" cap="none" spc="0" normalizeH="0" baseline="0" noProof="0">
              <a:ln>
                <a:noFill/>
              </a:ln>
              <a:solidFill>
                <a:srgbClr val="052049"/>
              </a:solidFill>
              <a:effectLst/>
              <a:uLnTx/>
              <a:uFillTx/>
              <a:latin typeface="Arial" pitchFamily="34" charset="0"/>
              <a:ea typeface="+mn-ea"/>
              <a:cs typeface="Arial" pitchFamily="34" charset="0"/>
            </a:endParaRPr>
          </a:p>
        </p:txBody>
      </p:sp>
      <p:sp>
        <p:nvSpPr>
          <p:cNvPr id="5" name="Title 4"/>
          <p:cNvSpPr>
            <a:spLocks noGrp="1"/>
          </p:cNvSpPr>
          <p:nvPr>
            <p:ph type="title"/>
          </p:nvPr>
        </p:nvSpPr>
        <p:spPr/>
        <p:txBody>
          <a:bodyPr/>
          <a:lstStyle/>
          <a:p>
            <a:r>
              <a:rPr lang="en-US" dirty="0"/>
              <a:t>Summary - Counterfactual Heuristic</a:t>
            </a:r>
          </a:p>
        </p:txBody>
      </p:sp>
      <p:sp>
        <p:nvSpPr>
          <p:cNvPr id="7" name="Content Placeholder 6"/>
          <p:cNvSpPr>
            <a:spLocks noGrp="1"/>
          </p:cNvSpPr>
          <p:nvPr>
            <p:ph idx="1"/>
          </p:nvPr>
        </p:nvSpPr>
        <p:spPr>
          <a:xfrm>
            <a:off x="453585" y="1136822"/>
            <a:ext cx="8137665" cy="5053913"/>
          </a:xfrm>
        </p:spPr>
        <p:txBody>
          <a:bodyPr/>
          <a:lstStyle/>
          <a:p>
            <a:r>
              <a:rPr lang="en-US" sz="2000" dirty="0"/>
              <a:t>Individual counterfactual outcomes (sometimes just called counterfactuals) refer to the theoretical outcomes (</a:t>
            </a:r>
            <a:r>
              <a:rPr lang="en-US" sz="2000" dirty="0" err="1"/>
              <a:t>Y</a:t>
            </a:r>
            <a:r>
              <a:rPr lang="en-US" sz="2000" baseline="-25000" dirty="0" err="1"/>
              <a:t>i</a:t>
            </a:r>
            <a:r>
              <a:rPr lang="en-US" sz="2000" baseline="30000" dirty="0" err="1"/>
              <a:t>a</a:t>
            </a:r>
            <a:r>
              <a:rPr lang="en-US" sz="2000" dirty="0"/>
              <a:t>) we would observe if the individual experienced treatment (</a:t>
            </a:r>
            <a:r>
              <a:rPr lang="en-US" sz="2000" dirty="0" err="1"/>
              <a:t>Y</a:t>
            </a:r>
            <a:r>
              <a:rPr lang="en-US" sz="2000" baseline="-25000" dirty="0" err="1"/>
              <a:t>i</a:t>
            </a:r>
            <a:r>
              <a:rPr lang="en-US" sz="2000" baseline="30000" dirty="0" err="1"/>
              <a:t>a</a:t>
            </a:r>
            <a:r>
              <a:rPr lang="en-US" sz="2000" baseline="30000" dirty="0"/>
              <a:t>=1</a:t>
            </a:r>
            <a:r>
              <a:rPr lang="en-US" sz="2000" dirty="0"/>
              <a:t>) or if s/he did not experience treatment (</a:t>
            </a:r>
            <a:r>
              <a:rPr lang="en-US" sz="2000" dirty="0" err="1"/>
              <a:t>Y</a:t>
            </a:r>
            <a:r>
              <a:rPr lang="en-US" sz="2000" baseline="-25000" dirty="0" err="1"/>
              <a:t>i</a:t>
            </a:r>
            <a:r>
              <a:rPr lang="en-US" sz="2000" baseline="30000" dirty="0" err="1"/>
              <a:t>a</a:t>
            </a:r>
            <a:r>
              <a:rPr lang="en-US" sz="2000" baseline="30000" dirty="0"/>
              <a:t>=0</a:t>
            </a:r>
            <a:r>
              <a:rPr lang="en-US" sz="2000" dirty="0"/>
              <a:t>)</a:t>
            </a:r>
          </a:p>
          <a:p>
            <a:r>
              <a:rPr lang="en-US" sz="2000" dirty="0"/>
              <a:t>Individual causal effect: </a:t>
            </a:r>
            <a:r>
              <a:rPr lang="en-US" sz="2000" dirty="0" err="1"/>
              <a:t>Y</a:t>
            </a:r>
            <a:r>
              <a:rPr lang="en-US" sz="2000" baseline="-25000" dirty="0" err="1"/>
              <a:t>i</a:t>
            </a:r>
            <a:r>
              <a:rPr lang="en-US" sz="2000" baseline="30000" dirty="0" err="1"/>
              <a:t>a</a:t>
            </a:r>
            <a:r>
              <a:rPr lang="en-US" sz="2000" baseline="30000" dirty="0"/>
              <a:t>=0 </a:t>
            </a:r>
            <a:r>
              <a:rPr lang="en-US" altLang="en-US" sz="2000" b="1" dirty="0"/>
              <a:t>≠  </a:t>
            </a:r>
            <a:r>
              <a:rPr lang="en-US" sz="2000" dirty="0" err="1"/>
              <a:t>Y</a:t>
            </a:r>
            <a:r>
              <a:rPr lang="en-US" sz="2000" baseline="-25000" dirty="0" err="1"/>
              <a:t>i</a:t>
            </a:r>
            <a:r>
              <a:rPr lang="en-US" sz="2000" baseline="30000" dirty="0" err="1"/>
              <a:t>a</a:t>
            </a:r>
            <a:r>
              <a:rPr lang="en-US" sz="2000" baseline="30000" dirty="0"/>
              <a:t>=1</a:t>
            </a:r>
            <a:endParaRPr lang="en-US" sz="2000" dirty="0"/>
          </a:p>
          <a:p>
            <a:r>
              <a:rPr lang="en-US" sz="2000" dirty="0"/>
              <a:t>Average causal effects are assessed in a population by comparing the probability of the outcome if everyone was treated </a:t>
            </a:r>
            <a:r>
              <a:rPr lang="en-US" sz="2000" dirty="0" err="1"/>
              <a:t>Pr</a:t>
            </a:r>
            <a:r>
              <a:rPr lang="en-US" sz="2000" dirty="0"/>
              <a:t>(</a:t>
            </a:r>
            <a:r>
              <a:rPr lang="en-US" sz="2000" dirty="0" err="1"/>
              <a:t>Y</a:t>
            </a:r>
            <a:r>
              <a:rPr lang="en-US" sz="2000" baseline="30000" dirty="0" err="1"/>
              <a:t>a</a:t>
            </a:r>
            <a:r>
              <a:rPr lang="en-US" sz="2000" baseline="30000" dirty="0"/>
              <a:t>=1</a:t>
            </a:r>
            <a:r>
              <a:rPr lang="en-US" sz="2000" dirty="0"/>
              <a:t>=1) </a:t>
            </a:r>
            <a:r>
              <a:rPr lang="en-US" sz="2000" b="1" dirty="0"/>
              <a:t> </a:t>
            </a:r>
            <a:r>
              <a:rPr lang="en-US" sz="2000" dirty="0"/>
              <a:t>vs. probability of the outcome if everyone was not treated </a:t>
            </a:r>
            <a:r>
              <a:rPr lang="en-US" sz="2000" dirty="0" err="1"/>
              <a:t>Pr</a:t>
            </a:r>
            <a:r>
              <a:rPr lang="en-US" sz="2000" dirty="0"/>
              <a:t>(</a:t>
            </a:r>
            <a:r>
              <a:rPr lang="en-US" sz="2000" dirty="0" err="1"/>
              <a:t>Y</a:t>
            </a:r>
            <a:r>
              <a:rPr lang="en-US" sz="2000" baseline="30000" dirty="0" err="1"/>
              <a:t>a</a:t>
            </a:r>
            <a:r>
              <a:rPr lang="en-US" sz="2000" baseline="30000" dirty="0"/>
              <a:t>=0</a:t>
            </a:r>
            <a:r>
              <a:rPr lang="en-US" sz="2000" dirty="0"/>
              <a:t>=1)</a:t>
            </a:r>
          </a:p>
          <a:p>
            <a:r>
              <a:rPr lang="en-US" sz="2000" dirty="0"/>
              <a:t>Assessing a causal effect (using the concept of counterfactuals) is a comparison of two unconditional (or marginal) probabilities</a:t>
            </a:r>
          </a:p>
          <a:p>
            <a:pPr lvl="1"/>
            <a:r>
              <a:rPr lang="en-US" sz="1800" dirty="0"/>
              <a:t>Causal effect: </a:t>
            </a:r>
            <a:r>
              <a:rPr lang="en-US" sz="1800" dirty="0" err="1"/>
              <a:t>Pr</a:t>
            </a:r>
            <a:r>
              <a:rPr lang="en-US" sz="1800" dirty="0"/>
              <a:t>(</a:t>
            </a:r>
            <a:r>
              <a:rPr lang="en-US" sz="1800" dirty="0" err="1"/>
              <a:t>Y</a:t>
            </a:r>
            <a:r>
              <a:rPr lang="en-US" sz="1800" baseline="30000" dirty="0" err="1"/>
              <a:t>a</a:t>
            </a:r>
            <a:r>
              <a:rPr lang="en-US" sz="1800" baseline="30000" dirty="0"/>
              <a:t>=1</a:t>
            </a:r>
            <a:r>
              <a:rPr lang="en-US" sz="1800" dirty="0"/>
              <a:t>=1) </a:t>
            </a:r>
            <a:r>
              <a:rPr lang="en-US" altLang="en-US" sz="1800" b="1" dirty="0"/>
              <a:t>≠</a:t>
            </a:r>
            <a:r>
              <a:rPr lang="en-US" altLang="en-US" sz="1800" dirty="0"/>
              <a:t> </a:t>
            </a:r>
            <a:r>
              <a:rPr lang="en-US" sz="1800" dirty="0" err="1"/>
              <a:t>Pr</a:t>
            </a:r>
            <a:r>
              <a:rPr lang="en-US" sz="1800" dirty="0"/>
              <a:t>(</a:t>
            </a:r>
            <a:r>
              <a:rPr lang="en-US" sz="1800" dirty="0" err="1"/>
              <a:t>Y</a:t>
            </a:r>
            <a:r>
              <a:rPr lang="en-US" sz="1800" baseline="30000" dirty="0" err="1"/>
              <a:t>a</a:t>
            </a:r>
            <a:r>
              <a:rPr lang="en-US" sz="1800" baseline="30000" dirty="0"/>
              <a:t>=0</a:t>
            </a:r>
            <a:r>
              <a:rPr lang="en-US" sz="1800" dirty="0"/>
              <a:t>=1)</a:t>
            </a:r>
          </a:p>
          <a:p>
            <a:r>
              <a:rPr lang="en-US" sz="2000" dirty="0"/>
              <a:t>Assessing association (using observed data) is a comparison of two conditional probabilities.</a:t>
            </a:r>
          </a:p>
          <a:p>
            <a:pPr lvl="1"/>
            <a:r>
              <a:rPr lang="en-US" sz="1800" dirty="0"/>
              <a:t>Association: </a:t>
            </a:r>
            <a:r>
              <a:rPr lang="en-US" sz="1800" dirty="0" err="1"/>
              <a:t>Pr</a:t>
            </a:r>
            <a:r>
              <a:rPr lang="en-US" sz="1800" dirty="0"/>
              <a:t>[Y=1</a:t>
            </a:r>
            <a:r>
              <a:rPr lang="en-US" sz="1800" b="1" dirty="0"/>
              <a:t>|</a:t>
            </a:r>
            <a:r>
              <a:rPr lang="en-US" sz="1800" dirty="0"/>
              <a:t>A=1] </a:t>
            </a:r>
            <a:r>
              <a:rPr lang="en-US" altLang="en-US" sz="1800" b="1" dirty="0"/>
              <a:t>≠ </a:t>
            </a:r>
            <a:r>
              <a:rPr lang="en-US" sz="1800" dirty="0" err="1"/>
              <a:t>Pr</a:t>
            </a:r>
            <a:r>
              <a:rPr lang="en-US" sz="1800" dirty="0"/>
              <a:t>[Y=1</a:t>
            </a:r>
            <a:r>
              <a:rPr lang="en-US" sz="1800" b="1" dirty="0"/>
              <a:t>|</a:t>
            </a:r>
            <a:r>
              <a:rPr lang="en-US" sz="1800" dirty="0"/>
              <a:t>A=0]</a:t>
            </a:r>
          </a:p>
          <a:p>
            <a:r>
              <a:rPr lang="en-US" sz="2000" dirty="0"/>
              <a:t>Causation </a:t>
            </a:r>
            <a:r>
              <a:rPr lang="en-US" altLang="en-US" sz="2000" dirty="0"/>
              <a:t>≠ </a:t>
            </a:r>
            <a:r>
              <a:rPr lang="en-US" sz="2000" dirty="0"/>
              <a:t>Association</a:t>
            </a:r>
          </a:p>
        </p:txBody>
      </p:sp>
    </p:spTree>
    <p:extLst>
      <p:ext uri="{BB962C8B-B14F-4D97-AF65-F5344CB8AC3E}">
        <p14:creationId xmlns:p14="http://schemas.microsoft.com/office/powerpoint/2010/main" val="4045175459"/>
      </p:ext>
    </p:extLst>
  </p:cSld>
  <p:clrMapOvr>
    <a:masterClrMapping/>
  </p:clrMapOvr>
  <p:transition advTm="81500">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800605" y="4000500"/>
            <a:ext cx="5205535" cy="1665513"/>
          </a:xfrm>
        </p:spPr>
        <p:txBody>
          <a:bodyPr/>
          <a:lstStyle/>
          <a:p>
            <a:r>
              <a:rPr lang="en-US" dirty="0"/>
              <a:t>Rebecca E. Graff, ScD</a:t>
            </a:r>
          </a:p>
          <a:p>
            <a:r>
              <a:rPr lang="en-US" dirty="0"/>
              <a:t>Assistant Professor, Epidemiology &amp; Biostatistics</a:t>
            </a:r>
          </a:p>
          <a:p>
            <a:endParaRPr lang="en-US" dirty="0"/>
          </a:p>
          <a:p>
            <a:endParaRPr lang="en-US" dirty="0"/>
          </a:p>
          <a:p>
            <a:endParaRPr lang="en-US" dirty="0"/>
          </a:p>
          <a:p>
            <a:endParaRPr lang="en-US" dirty="0"/>
          </a:p>
        </p:txBody>
      </p:sp>
      <p:sp>
        <p:nvSpPr>
          <p:cNvPr id="3" name="Title 2"/>
          <p:cNvSpPr>
            <a:spLocks noGrp="1"/>
          </p:cNvSpPr>
          <p:nvPr>
            <p:ph type="title"/>
          </p:nvPr>
        </p:nvSpPr>
        <p:spPr>
          <a:xfrm>
            <a:off x="784276" y="1779813"/>
            <a:ext cx="5205707" cy="1244727"/>
          </a:xfrm>
        </p:spPr>
        <p:txBody>
          <a:bodyPr/>
          <a:lstStyle/>
          <a:p>
            <a:r>
              <a:rPr lang="en-US" dirty="0"/>
              <a:t>Conceptual Frameworks for Causal Inference – Part III</a:t>
            </a:r>
          </a:p>
        </p:txBody>
      </p:sp>
      <p:sp>
        <p:nvSpPr>
          <p:cNvPr id="9" name="Text Placeholder 8"/>
          <p:cNvSpPr>
            <a:spLocks noGrp="1"/>
          </p:cNvSpPr>
          <p:nvPr>
            <p:ph type="body" sz="quarter" idx="15"/>
          </p:nvPr>
        </p:nvSpPr>
        <p:spPr>
          <a:xfrm>
            <a:off x="787889" y="3139395"/>
            <a:ext cx="5201923" cy="677627"/>
          </a:xfrm>
        </p:spPr>
        <p:txBody>
          <a:bodyPr/>
          <a:lstStyle/>
          <a:p>
            <a:r>
              <a:rPr lang="en-US" sz="2000" dirty="0"/>
              <a:t>Epidemiology 207 - Epidemiology Methods II</a:t>
            </a:r>
          </a:p>
        </p:txBody>
      </p:sp>
      <p:pic>
        <p:nvPicPr>
          <p:cNvPr id="5" name="Picture 4">
            <a:extLst>
              <a:ext uri="{FF2B5EF4-FFF2-40B4-BE49-F238E27FC236}">
                <a16:creationId xmlns:a16="http://schemas.microsoft.com/office/drawing/2014/main" id="{1951D303-B9BD-DD41-8839-AADD04285D22}"/>
              </a:ext>
            </a:extLst>
          </p:cNvPr>
          <p:cNvPicPr>
            <a:picLocks noChangeAspect="1"/>
          </p:cNvPicPr>
          <p:nvPr/>
        </p:nvPicPr>
        <p:blipFill rotWithShape="1">
          <a:blip r:embed="rId3"/>
          <a:srcRect b="16672"/>
          <a:stretch/>
        </p:blipFill>
        <p:spPr>
          <a:xfrm>
            <a:off x="4797287" y="158048"/>
            <a:ext cx="1208853" cy="1509667"/>
          </a:xfrm>
          <a:prstGeom prst="rect">
            <a:avLst/>
          </a:prstGeom>
        </p:spPr>
      </p:pic>
    </p:spTree>
    <p:extLst>
      <p:ext uri="{BB962C8B-B14F-4D97-AF65-F5344CB8AC3E}">
        <p14:creationId xmlns:p14="http://schemas.microsoft.com/office/powerpoint/2010/main" val="780398920"/>
      </p:ext>
    </p:extLst>
  </p:cSld>
  <p:clrMapOvr>
    <a:masterClrMapping/>
  </p:clrMapOvr>
  <p:transition advTm="7523">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Learning Objectives</a:t>
            </a:r>
          </a:p>
        </p:txBody>
      </p:sp>
      <p:sp>
        <p:nvSpPr>
          <p:cNvPr id="6" name="Content Placeholder 5"/>
          <p:cNvSpPr>
            <a:spLocks noGrp="1"/>
          </p:cNvSpPr>
          <p:nvPr>
            <p:ph idx="1"/>
          </p:nvPr>
        </p:nvSpPr>
        <p:spPr>
          <a:xfrm>
            <a:off x="459686" y="1496816"/>
            <a:ext cx="8137665" cy="3909393"/>
          </a:xfrm>
        </p:spPr>
        <p:txBody>
          <a:bodyPr/>
          <a:lstStyle/>
          <a:p>
            <a:r>
              <a:rPr lang="en-US" dirty="0"/>
              <a:t>What is Causal Inference?</a:t>
            </a:r>
          </a:p>
          <a:p>
            <a:r>
              <a:rPr lang="en-US" dirty="0"/>
              <a:t>Causal Models and Heuristics</a:t>
            </a:r>
          </a:p>
          <a:p>
            <a:pPr lvl="1"/>
            <a:r>
              <a:rPr lang="en-US" dirty="0"/>
              <a:t>Bradford Hill Criteria</a:t>
            </a:r>
          </a:p>
          <a:p>
            <a:pPr lvl="1"/>
            <a:r>
              <a:rPr lang="en-US" dirty="0"/>
              <a:t>Sufficient and Component Cause Model</a:t>
            </a:r>
          </a:p>
          <a:p>
            <a:pPr lvl="1"/>
            <a:r>
              <a:rPr lang="en-US" dirty="0"/>
              <a:t>Counterfactual Model</a:t>
            </a:r>
          </a:p>
          <a:p>
            <a:r>
              <a:rPr lang="en-US" dirty="0"/>
              <a:t>In Depth on Counterfactuals</a:t>
            </a:r>
          </a:p>
          <a:p>
            <a:pPr lvl="1"/>
            <a:r>
              <a:rPr lang="en-US" dirty="0"/>
              <a:t>Back to Counterfactuals</a:t>
            </a:r>
          </a:p>
          <a:p>
            <a:r>
              <a:rPr lang="en-US" dirty="0"/>
              <a:t>Ideal Randomized Experiments</a:t>
            </a:r>
          </a:p>
          <a:p>
            <a:r>
              <a:rPr lang="en-US" dirty="0"/>
              <a:t>Conditional Randomization</a:t>
            </a:r>
          </a:p>
        </p:txBody>
      </p:sp>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33</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631158167"/>
      </p:ext>
    </p:extLst>
  </p:cSld>
  <p:clrMapOvr>
    <a:masterClrMapping/>
  </p:clrMapOvr>
  <p:transition advTm="19565">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6">
                                            <p:txEl>
                                              <p:pRg st="0" end="0"/>
                                            </p:txEl>
                                          </p:spTgt>
                                        </p:tgtEl>
                                        <p:attrNameLst>
                                          <p:attrName>style.color</p:attrName>
                                        </p:attrNameLst>
                                      </p:cBhvr>
                                      <p:to>
                                        <a:srgbClr val="AAAAAA"/>
                                      </p:to>
                                    </p:animClr>
                                  </p:childTnLst>
                                </p:cTn>
                              </p:par>
                              <p:par>
                                <p:cTn id="7" presetID="3" presetClass="emph" presetSubtype="2" fill="hold" nodeType="withEffect">
                                  <p:stCondLst>
                                    <p:cond delay="0"/>
                                  </p:stCondLst>
                                  <p:childTnLst>
                                    <p:animClr clrSpc="rgb" dir="cw">
                                      <p:cBhvr override="childStyle">
                                        <p:cTn id="8" dur="2000" fill="hold"/>
                                        <p:tgtEl>
                                          <p:spTgt spid="6">
                                            <p:txEl>
                                              <p:pRg st="1" end="1"/>
                                            </p:txEl>
                                          </p:spTgt>
                                        </p:tgtEl>
                                        <p:attrNameLst>
                                          <p:attrName>style.color</p:attrName>
                                        </p:attrNameLst>
                                      </p:cBhvr>
                                      <p:to>
                                        <a:srgbClr val="AAAAAA"/>
                                      </p:to>
                                    </p:animClr>
                                  </p:childTnLst>
                                </p:cTn>
                              </p:par>
                              <p:par>
                                <p:cTn id="9" presetID="3" presetClass="emph" presetSubtype="2" fill="hold" nodeType="withEffect">
                                  <p:stCondLst>
                                    <p:cond delay="0"/>
                                  </p:stCondLst>
                                  <p:childTnLst>
                                    <p:animClr clrSpc="rgb" dir="cw">
                                      <p:cBhvr override="childStyle">
                                        <p:cTn id="10" dur="2000" fill="hold"/>
                                        <p:tgtEl>
                                          <p:spTgt spid="6">
                                            <p:txEl>
                                              <p:pRg st="2" end="2"/>
                                            </p:txEl>
                                          </p:spTgt>
                                        </p:tgtEl>
                                        <p:attrNameLst>
                                          <p:attrName>style.color</p:attrName>
                                        </p:attrNameLst>
                                      </p:cBhvr>
                                      <p:to>
                                        <a:srgbClr val="AAAAAA"/>
                                      </p:to>
                                    </p:animClr>
                                  </p:childTnLst>
                                </p:cTn>
                              </p:par>
                              <p:par>
                                <p:cTn id="11" presetID="3" presetClass="emph" presetSubtype="2" fill="hold" nodeType="withEffect">
                                  <p:stCondLst>
                                    <p:cond delay="0"/>
                                  </p:stCondLst>
                                  <p:childTnLst>
                                    <p:animClr clrSpc="rgb" dir="cw">
                                      <p:cBhvr override="childStyle">
                                        <p:cTn id="12" dur="2000" fill="hold"/>
                                        <p:tgtEl>
                                          <p:spTgt spid="6">
                                            <p:txEl>
                                              <p:pRg st="3" end="3"/>
                                            </p:txEl>
                                          </p:spTgt>
                                        </p:tgtEl>
                                        <p:attrNameLst>
                                          <p:attrName>style.color</p:attrName>
                                        </p:attrNameLst>
                                      </p:cBhvr>
                                      <p:to>
                                        <a:srgbClr val="AAAAAA"/>
                                      </p:to>
                                    </p:animClr>
                                  </p:childTnLst>
                                </p:cTn>
                              </p:par>
                              <p:par>
                                <p:cTn id="13" presetID="3" presetClass="emph" presetSubtype="2" fill="hold" nodeType="withEffect">
                                  <p:stCondLst>
                                    <p:cond delay="0"/>
                                  </p:stCondLst>
                                  <p:childTnLst>
                                    <p:animClr clrSpc="rgb" dir="cw">
                                      <p:cBhvr override="childStyle">
                                        <p:cTn id="14" dur="2000" fill="hold"/>
                                        <p:tgtEl>
                                          <p:spTgt spid="6">
                                            <p:txEl>
                                              <p:pRg st="4" end="4"/>
                                            </p:txEl>
                                          </p:spTgt>
                                        </p:tgtEl>
                                        <p:attrNameLst>
                                          <p:attrName>style.color</p:attrName>
                                        </p:attrNameLst>
                                      </p:cBhvr>
                                      <p:to>
                                        <a:srgbClr val="AAAAAA"/>
                                      </p:to>
                                    </p:animClr>
                                  </p:childTnLst>
                                </p:cTn>
                              </p:par>
                              <p:par>
                                <p:cTn id="15" presetID="3" presetClass="emph" presetSubtype="2" fill="hold" nodeType="withEffect">
                                  <p:stCondLst>
                                    <p:cond delay="0"/>
                                  </p:stCondLst>
                                  <p:childTnLst>
                                    <p:animClr clrSpc="rgb" dir="cw">
                                      <p:cBhvr override="childStyle">
                                        <p:cTn id="16" dur="2000" fill="hold"/>
                                        <p:tgtEl>
                                          <p:spTgt spid="6">
                                            <p:txEl>
                                              <p:pRg st="5" end="5"/>
                                            </p:txEl>
                                          </p:spTgt>
                                        </p:tgtEl>
                                        <p:attrNameLst>
                                          <p:attrName>style.color</p:attrName>
                                        </p:attrNameLst>
                                      </p:cBhvr>
                                      <p:to>
                                        <a:srgbClr val="AAAAAA"/>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34</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
        <p:nvSpPr>
          <p:cNvPr id="4" name="Title 3"/>
          <p:cNvSpPr>
            <a:spLocks noGrp="1"/>
          </p:cNvSpPr>
          <p:nvPr>
            <p:ph type="title"/>
          </p:nvPr>
        </p:nvSpPr>
        <p:spPr/>
        <p:txBody>
          <a:bodyPr/>
          <a:lstStyle/>
          <a:p>
            <a:r>
              <a:rPr lang="en-US" dirty="0"/>
              <a:t>Questions from the Recorded Lectures?</a:t>
            </a:r>
          </a:p>
        </p:txBody>
      </p:sp>
    </p:spTree>
    <p:extLst>
      <p:ext uri="{BB962C8B-B14F-4D97-AF65-F5344CB8AC3E}">
        <p14:creationId xmlns:p14="http://schemas.microsoft.com/office/powerpoint/2010/main" val="956654488"/>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35</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
        <p:nvSpPr>
          <p:cNvPr id="4" name="Title 3"/>
          <p:cNvSpPr>
            <a:spLocks noGrp="1"/>
          </p:cNvSpPr>
          <p:nvPr>
            <p:ph type="title"/>
          </p:nvPr>
        </p:nvSpPr>
        <p:spPr/>
        <p:txBody>
          <a:bodyPr/>
          <a:lstStyle/>
          <a:p>
            <a:r>
              <a:rPr lang="en-US" dirty="0"/>
              <a:t>Back to Counterfactuals</a:t>
            </a:r>
          </a:p>
        </p:txBody>
      </p:sp>
    </p:spTree>
    <p:extLst>
      <p:ext uri="{BB962C8B-B14F-4D97-AF65-F5344CB8AC3E}">
        <p14:creationId xmlns:p14="http://schemas.microsoft.com/office/powerpoint/2010/main" val="3804135278"/>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A Clarification on Notation</a:t>
            </a:r>
          </a:p>
        </p:txBody>
      </p:sp>
      <p:sp>
        <p:nvSpPr>
          <p:cNvPr id="6" name="Content Placeholder 5"/>
          <p:cNvSpPr>
            <a:spLocks noGrp="1"/>
          </p:cNvSpPr>
          <p:nvPr>
            <p:ph idx="1"/>
          </p:nvPr>
        </p:nvSpPr>
        <p:spPr>
          <a:xfrm>
            <a:off x="459686" y="1496816"/>
            <a:ext cx="8137665" cy="3909393"/>
          </a:xfrm>
        </p:spPr>
        <p:txBody>
          <a:bodyPr/>
          <a:lstStyle/>
          <a:p>
            <a:r>
              <a:rPr lang="en-US" dirty="0"/>
              <a:t>Capital letters denote random variables</a:t>
            </a:r>
          </a:p>
          <a:p>
            <a:pPr lvl="1"/>
            <a:r>
              <a:rPr lang="en-US" dirty="0"/>
              <a:t>Variables that may have different values for different individuals</a:t>
            </a:r>
          </a:p>
          <a:p>
            <a:pPr lvl="1"/>
            <a:r>
              <a:rPr lang="en-US" i="1" dirty="0"/>
              <a:t>A</a:t>
            </a:r>
            <a:r>
              <a:rPr lang="en-US" dirty="0"/>
              <a:t>, </a:t>
            </a:r>
            <a:r>
              <a:rPr lang="en-US" i="1" dirty="0"/>
              <a:t>Y</a:t>
            </a:r>
            <a:r>
              <a:rPr lang="en-US" dirty="0"/>
              <a:t>, </a:t>
            </a:r>
            <a:r>
              <a:rPr lang="en-US" i="1" dirty="0" err="1"/>
              <a:t>Y</a:t>
            </a:r>
            <a:r>
              <a:rPr lang="en-US" i="1" baseline="30000" dirty="0" err="1"/>
              <a:t>a</a:t>
            </a:r>
            <a:r>
              <a:rPr lang="en-US" i="1" baseline="30000" dirty="0"/>
              <a:t>=0</a:t>
            </a:r>
            <a:r>
              <a:rPr lang="en-US" dirty="0"/>
              <a:t>, </a:t>
            </a:r>
            <a:r>
              <a:rPr lang="en-US" i="1" dirty="0" err="1"/>
              <a:t>Y</a:t>
            </a:r>
            <a:r>
              <a:rPr lang="en-US" i="1" baseline="30000" dirty="0" err="1"/>
              <a:t>a</a:t>
            </a:r>
            <a:r>
              <a:rPr lang="en-US" i="1" baseline="30000" dirty="0"/>
              <a:t>=1</a:t>
            </a:r>
          </a:p>
          <a:p>
            <a:endParaRPr lang="en-US" dirty="0"/>
          </a:p>
          <a:p>
            <a:r>
              <a:rPr lang="en-US" dirty="0"/>
              <a:t>Lowercase letters denote possible values (realizations) of random variables</a:t>
            </a:r>
          </a:p>
          <a:p>
            <a:pPr marL="522274" lvl="2" indent="-295268"/>
            <a:r>
              <a:rPr lang="en-US" i="1" dirty="0"/>
              <a:t>a</a:t>
            </a:r>
            <a:r>
              <a:rPr lang="en-US" dirty="0"/>
              <a:t> is a possible value (0 or 1) of the random variable </a:t>
            </a:r>
            <a:r>
              <a:rPr lang="en-US" i="1" dirty="0"/>
              <a:t>A</a:t>
            </a:r>
            <a:endParaRPr lang="en-US" i="1" baseline="30000" dirty="0"/>
          </a:p>
          <a:p>
            <a:endParaRPr lang="en-US" dirty="0"/>
          </a:p>
        </p:txBody>
      </p:sp>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36</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727010655"/>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Unconditional vs. Conditional Probabilities</a:t>
            </a:r>
          </a:p>
        </p:txBody>
      </p:sp>
      <p:sp>
        <p:nvSpPr>
          <p:cNvPr id="6" name="Content Placeholder 5"/>
          <p:cNvSpPr>
            <a:spLocks noGrp="1"/>
          </p:cNvSpPr>
          <p:nvPr>
            <p:ph idx="1"/>
          </p:nvPr>
        </p:nvSpPr>
        <p:spPr>
          <a:xfrm>
            <a:off x="459686" y="1496816"/>
            <a:ext cx="8137665" cy="3909393"/>
          </a:xfrm>
        </p:spPr>
        <p:txBody>
          <a:bodyPr/>
          <a:lstStyle/>
          <a:p>
            <a:r>
              <a:rPr lang="en-US" dirty="0" err="1"/>
              <a:t>Pr</a:t>
            </a:r>
            <a:r>
              <a:rPr lang="en-US" dirty="0"/>
              <a:t>(</a:t>
            </a:r>
            <a:r>
              <a:rPr lang="en-US" i="1" dirty="0" err="1"/>
              <a:t>Y</a:t>
            </a:r>
            <a:r>
              <a:rPr lang="en-US" i="1" baseline="30000" dirty="0" err="1"/>
              <a:t>a</a:t>
            </a:r>
            <a:r>
              <a:rPr lang="en-US" dirty="0"/>
              <a:t> = 1) is an unconditional (marginal) probability</a:t>
            </a:r>
          </a:p>
          <a:p>
            <a:pPr lvl="1"/>
            <a:r>
              <a:rPr lang="en-US" dirty="0"/>
              <a:t>Proportion of subjects that would have developed the outcome </a:t>
            </a:r>
            <a:r>
              <a:rPr lang="en-US" i="1" dirty="0"/>
              <a:t>Y</a:t>
            </a:r>
            <a:r>
              <a:rPr lang="en-US" dirty="0"/>
              <a:t> </a:t>
            </a:r>
            <a:r>
              <a:rPr lang="en-US" u="sng" dirty="0"/>
              <a:t>had all subjects</a:t>
            </a:r>
            <a:r>
              <a:rPr lang="en-US" dirty="0"/>
              <a:t> </a:t>
            </a:r>
            <a:r>
              <a:rPr lang="en-US" sz="2000" dirty="0"/>
              <a:t>in the population of interest received exposure value </a:t>
            </a:r>
            <a:r>
              <a:rPr lang="en-US" sz="2000" i="1" dirty="0"/>
              <a:t>a</a:t>
            </a:r>
            <a:endParaRPr lang="en-US" sz="2000" dirty="0"/>
          </a:p>
          <a:p>
            <a:pPr lvl="1"/>
            <a:r>
              <a:rPr lang="en-US" dirty="0"/>
              <a:t>Calculated using the entire population</a:t>
            </a:r>
          </a:p>
          <a:p>
            <a:pPr lvl="1"/>
            <a:r>
              <a:rPr lang="en-US" dirty="0"/>
              <a:t>Causal quantity</a:t>
            </a:r>
            <a:endParaRPr lang="en-US" sz="2000" dirty="0"/>
          </a:p>
          <a:p>
            <a:endParaRPr lang="en-US" dirty="0"/>
          </a:p>
          <a:p>
            <a:r>
              <a:rPr lang="en-US" dirty="0" err="1"/>
              <a:t>Pr</a:t>
            </a:r>
            <a:r>
              <a:rPr lang="en-US" dirty="0"/>
              <a:t>(</a:t>
            </a:r>
            <a:r>
              <a:rPr lang="en-US" i="1" dirty="0"/>
              <a:t>Y</a:t>
            </a:r>
            <a:r>
              <a:rPr lang="en-US" dirty="0"/>
              <a:t> = 1 | </a:t>
            </a:r>
            <a:r>
              <a:rPr lang="en-US" i="1" dirty="0"/>
              <a:t>A</a:t>
            </a:r>
            <a:r>
              <a:rPr lang="en-US" dirty="0"/>
              <a:t> = </a:t>
            </a:r>
            <a:r>
              <a:rPr lang="en-US" i="1" dirty="0"/>
              <a:t>a</a:t>
            </a:r>
            <a:r>
              <a:rPr lang="en-US" dirty="0"/>
              <a:t>) is a conditional probability</a:t>
            </a:r>
          </a:p>
          <a:p>
            <a:pPr lvl="1"/>
            <a:r>
              <a:rPr lang="en-US" dirty="0"/>
              <a:t>Proportion of subjects that developed the outcome Y </a:t>
            </a:r>
            <a:r>
              <a:rPr lang="en-US" u="sng" dirty="0"/>
              <a:t>among subjects</a:t>
            </a:r>
            <a:r>
              <a:rPr lang="en-US" dirty="0"/>
              <a:t> who received exposure value </a:t>
            </a:r>
            <a:r>
              <a:rPr lang="en-US" i="1" dirty="0"/>
              <a:t>a</a:t>
            </a:r>
            <a:r>
              <a:rPr lang="en-US" dirty="0"/>
              <a:t> in the population</a:t>
            </a:r>
          </a:p>
          <a:p>
            <a:pPr lvl="1"/>
            <a:r>
              <a:rPr lang="en-US" dirty="0"/>
              <a:t>Calculated using a subset of the population</a:t>
            </a:r>
          </a:p>
          <a:p>
            <a:pPr lvl="1"/>
            <a:r>
              <a:rPr lang="en-US" dirty="0"/>
              <a:t>Associational quantity</a:t>
            </a:r>
          </a:p>
        </p:txBody>
      </p:sp>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37</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917094469"/>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38</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
        <p:nvSpPr>
          <p:cNvPr id="3" name="Title 2"/>
          <p:cNvSpPr>
            <a:spLocks noGrp="1"/>
          </p:cNvSpPr>
          <p:nvPr>
            <p:ph type="title"/>
          </p:nvPr>
        </p:nvSpPr>
        <p:spPr/>
        <p:txBody>
          <a:bodyPr/>
          <a:lstStyle/>
          <a:p>
            <a:r>
              <a:rPr lang="en-US" dirty="0"/>
              <a:t>Sharp vs. Average Causal Null Hypothesis</a:t>
            </a:r>
          </a:p>
        </p:txBody>
      </p:sp>
      <p:sp>
        <p:nvSpPr>
          <p:cNvPr id="5" name="Content Placeholder 4"/>
          <p:cNvSpPr>
            <a:spLocks noGrp="1"/>
          </p:cNvSpPr>
          <p:nvPr>
            <p:ph idx="1"/>
          </p:nvPr>
        </p:nvSpPr>
        <p:spPr>
          <a:xfrm>
            <a:off x="459687" y="1499616"/>
            <a:ext cx="5962884" cy="3909393"/>
          </a:xfrm>
        </p:spPr>
        <p:txBody>
          <a:bodyPr/>
          <a:lstStyle/>
          <a:p>
            <a:r>
              <a:rPr lang="en-US" dirty="0" err="1"/>
              <a:t>Pr</a:t>
            </a:r>
            <a:r>
              <a:rPr lang="en-US" dirty="0"/>
              <a:t>(</a:t>
            </a:r>
            <a:r>
              <a:rPr lang="en-US" i="1" dirty="0" err="1"/>
              <a:t>Y</a:t>
            </a:r>
            <a:r>
              <a:rPr lang="en-US" i="1" baseline="30000" dirty="0" err="1"/>
              <a:t>a</a:t>
            </a:r>
            <a:r>
              <a:rPr lang="en-US" i="1" baseline="30000" dirty="0"/>
              <a:t>=1</a:t>
            </a:r>
            <a:r>
              <a:rPr lang="en-US" dirty="0"/>
              <a:t>=1) </a:t>
            </a:r>
            <a:r>
              <a:rPr lang="en-US" altLang="en-US" b="1" dirty="0"/>
              <a:t>=</a:t>
            </a:r>
            <a:r>
              <a:rPr lang="en-US" altLang="en-US" dirty="0"/>
              <a:t> </a:t>
            </a:r>
            <a:r>
              <a:rPr lang="en-US" dirty="0" err="1"/>
              <a:t>Pr</a:t>
            </a:r>
            <a:r>
              <a:rPr lang="en-US" dirty="0"/>
              <a:t>(</a:t>
            </a:r>
            <a:r>
              <a:rPr lang="en-US" i="1" dirty="0" err="1"/>
              <a:t>Y</a:t>
            </a:r>
            <a:r>
              <a:rPr lang="en-US" i="1" baseline="30000" dirty="0" err="1"/>
              <a:t>a</a:t>
            </a:r>
            <a:r>
              <a:rPr lang="en-US" i="1" baseline="30000" dirty="0"/>
              <a:t>=0</a:t>
            </a:r>
            <a:r>
              <a:rPr lang="en-US" dirty="0"/>
              <a:t>=1) = 0.5</a:t>
            </a:r>
          </a:p>
          <a:p>
            <a:endParaRPr lang="en-US" dirty="0"/>
          </a:p>
          <a:p>
            <a:r>
              <a:rPr lang="en-US" dirty="0"/>
              <a:t>The </a:t>
            </a:r>
            <a:r>
              <a:rPr lang="en-US" b="1" dirty="0"/>
              <a:t>average</a:t>
            </a:r>
            <a:r>
              <a:rPr lang="en-US" dirty="0"/>
              <a:t> causal null hypothesis holds if:</a:t>
            </a:r>
          </a:p>
          <a:p>
            <a:pPr marL="0" indent="0" algn="ctr">
              <a:buNone/>
            </a:pPr>
            <a:r>
              <a:rPr lang="en-US" dirty="0" err="1"/>
              <a:t>Pr</a:t>
            </a:r>
            <a:r>
              <a:rPr lang="en-US" dirty="0"/>
              <a:t>(</a:t>
            </a:r>
            <a:r>
              <a:rPr lang="en-US" i="1" dirty="0" err="1"/>
              <a:t>Y</a:t>
            </a:r>
            <a:r>
              <a:rPr lang="en-US" i="1" baseline="30000" dirty="0" err="1"/>
              <a:t>a</a:t>
            </a:r>
            <a:r>
              <a:rPr lang="en-US" i="1" baseline="30000" dirty="0"/>
              <a:t>=1</a:t>
            </a:r>
            <a:r>
              <a:rPr lang="en-US" dirty="0"/>
              <a:t> = 1) = </a:t>
            </a:r>
            <a:r>
              <a:rPr lang="en-US" dirty="0" err="1"/>
              <a:t>Pr</a:t>
            </a:r>
            <a:r>
              <a:rPr lang="en-US" dirty="0"/>
              <a:t>(</a:t>
            </a:r>
            <a:r>
              <a:rPr lang="en-US" i="1" dirty="0" err="1"/>
              <a:t>Y</a:t>
            </a:r>
            <a:r>
              <a:rPr lang="en-US" i="1" baseline="30000" dirty="0" err="1"/>
              <a:t>a</a:t>
            </a:r>
            <a:r>
              <a:rPr lang="en-US" i="1" baseline="30000" dirty="0"/>
              <a:t>=0</a:t>
            </a:r>
            <a:r>
              <a:rPr lang="en-US" dirty="0"/>
              <a:t> = 1)</a:t>
            </a:r>
          </a:p>
          <a:p>
            <a:endParaRPr lang="en-US" dirty="0"/>
          </a:p>
          <a:p>
            <a:r>
              <a:rPr lang="en-US" dirty="0"/>
              <a:t>The </a:t>
            </a:r>
            <a:r>
              <a:rPr lang="en-US" b="1" dirty="0"/>
              <a:t>sharp</a:t>
            </a:r>
            <a:r>
              <a:rPr lang="en-US" dirty="0"/>
              <a:t> causal null hypothesis holds if, </a:t>
            </a:r>
            <a:r>
              <a:rPr lang="en-US" u="sng" dirty="0"/>
              <a:t>for all subjects</a:t>
            </a:r>
            <a:r>
              <a:rPr lang="en-US" dirty="0"/>
              <a:t>:</a:t>
            </a:r>
          </a:p>
          <a:p>
            <a:pPr marL="0" indent="0" algn="ctr">
              <a:buNone/>
            </a:pPr>
            <a:r>
              <a:rPr lang="en-US" i="1" dirty="0" err="1"/>
              <a:t>Y</a:t>
            </a:r>
            <a:r>
              <a:rPr lang="en-US" i="1" baseline="30000" dirty="0" err="1"/>
              <a:t>a</a:t>
            </a:r>
            <a:r>
              <a:rPr lang="en-US" i="1" baseline="30000" dirty="0"/>
              <a:t>=1</a:t>
            </a:r>
            <a:r>
              <a:rPr lang="en-US" dirty="0"/>
              <a:t> = </a:t>
            </a:r>
            <a:r>
              <a:rPr lang="en-US" i="1" dirty="0" err="1"/>
              <a:t>Y</a:t>
            </a:r>
            <a:r>
              <a:rPr lang="en-US" i="1" baseline="30000" dirty="0" err="1"/>
              <a:t>a</a:t>
            </a:r>
            <a:r>
              <a:rPr lang="en-US" i="1" baseline="30000" dirty="0"/>
              <a:t>=0</a:t>
            </a:r>
            <a:endParaRPr lang="en-US" dirty="0"/>
          </a:p>
          <a:p>
            <a:endParaRPr lang="en-US" dirty="0"/>
          </a:p>
          <a:p>
            <a:r>
              <a:rPr lang="en-US" dirty="0"/>
              <a:t>Does the sharp causal null hypothesis hold for these data?</a:t>
            </a:r>
          </a:p>
          <a:p>
            <a:pPr marL="0" indent="0">
              <a:buNone/>
            </a:pPr>
            <a:endParaRPr lang="en-US" dirty="0"/>
          </a:p>
          <a:p>
            <a:endParaRPr lang="en-US" dirty="0"/>
          </a:p>
        </p:txBody>
      </p:sp>
      <p:pic>
        <p:nvPicPr>
          <p:cNvPr id="7" name="Content Placeholder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2015" y="1499616"/>
            <a:ext cx="2387481" cy="4578241"/>
          </a:xfrm>
          <a:prstGeom prst="rect">
            <a:avLst/>
          </a:prstGeom>
        </p:spPr>
      </p:pic>
    </p:spTree>
    <p:extLst>
      <p:ext uri="{BB962C8B-B14F-4D97-AF65-F5344CB8AC3E}">
        <p14:creationId xmlns:p14="http://schemas.microsoft.com/office/powerpoint/2010/main" val="35173712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Independence</a:t>
            </a:r>
          </a:p>
        </p:txBody>
      </p:sp>
      <p:sp>
        <p:nvSpPr>
          <p:cNvPr id="6" name="Content Placeholder 5"/>
          <p:cNvSpPr>
            <a:spLocks noGrp="1"/>
          </p:cNvSpPr>
          <p:nvPr>
            <p:ph idx="1"/>
          </p:nvPr>
        </p:nvSpPr>
        <p:spPr>
          <a:xfrm>
            <a:off x="459686" y="1496816"/>
            <a:ext cx="6489027" cy="3909393"/>
          </a:xfrm>
        </p:spPr>
        <p:txBody>
          <a:bodyPr/>
          <a:lstStyle/>
          <a:p>
            <a:r>
              <a:rPr lang="en-US" dirty="0" err="1"/>
              <a:t>Pr</a:t>
            </a:r>
            <a:r>
              <a:rPr lang="en-US" dirty="0"/>
              <a:t>(</a:t>
            </a:r>
            <a:r>
              <a:rPr lang="en-US" i="1" dirty="0"/>
              <a:t>Y</a:t>
            </a:r>
            <a:r>
              <a:rPr lang="en-US" dirty="0"/>
              <a:t> = 1 | </a:t>
            </a:r>
            <a:r>
              <a:rPr lang="en-US" i="1" dirty="0"/>
              <a:t>A</a:t>
            </a:r>
            <a:r>
              <a:rPr lang="en-US" dirty="0"/>
              <a:t> = 1) = 7/13 = 0.54</a:t>
            </a:r>
          </a:p>
          <a:p>
            <a:r>
              <a:rPr lang="en-US" dirty="0" err="1"/>
              <a:t>Pr</a:t>
            </a:r>
            <a:r>
              <a:rPr lang="en-US" dirty="0"/>
              <a:t>(</a:t>
            </a:r>
            <a:r>
              <a:rPr lang="en-US" i="1" dirty="0"/>
              <a:t>Y</a:t>
            </a:r>
            <a:r>
              <a:rPr lang="en-US" dirty="0"/>
              <a:t> = 1 | </a:t>
            </a:r>
            <a:r>
              <a:rPr lang="en-US" i="1" dirty="0"/>
              <a:t>A</a:t>
            </a:r>
            <a:r>
              <a:rPr lang="en-US" dirty="0"/>
              <a:t> = 0) = 3/7 = 0.43</a:t>
            </a:r>
          </a:p>
          <a:p>
            <a:endParaRPr lang="en-US" dirty="0"/>
          </a:p>
          <a:p>
            <a:r>
              <a:rPr lang="en-US" dirty="0"/>
              <a:t>The exposure </a:t>
            </a:r>
            <a:r>
              <a:rPr lang="en-US" i="1" dirty="0"/>
              <a:t>A</a:t>
            </a:r>
            <a:r>
              <a:rPr lang="en-US" dirty="0"/>
              <a:t> and the outcome </a:t>
            </a:r>
            <a:r>
              <a:rPr lang="en-US" i="1" dirty="0"/>
              <a:t>Y</a:t>
            </a:r>
            <a:r>
              <a:rPr lang="en-US" dirty="0"/>
              <a:t> are associated if</a:t>
            </a:r>
          </a:p>
          <a:p>
            <a:pPr marL="0" indent="0" algn="ctr">
              <a:buNone/>
            </a:pPr>
            <a:r>
              <a:rPr lang="en-US" dirty="0" err="1"/>
              <a:t>Pr</a:t>
            </a:r>
            <a:r>
              <a:rPr lang="en-US" dirty="0"/>
              <a:t>(</a:t>
            </a:r>
            <a:r>
              <a:rPr lang="en-US" i="1" dirty="0"/>
              <a:t>Y</a:t>
            </a:r>
            <a:r>
              <a:rPr lang="en-US" dirty="0"/>
              <a:t> = 1 | </a:t>
            </a:r>
            <a:r>
              <a:rPr lang="en-US" i="1" dirty="0"/>
              <a:t>A</a:t>
            </a:r>
            <a:r>
              <a:rPr lang="en-US" dirty="0"/>
              <a:t> = 1) ≠ </a:t>
            </a:r>
            <a:r>
              <a:rPr lang="en-US" dirty="0" err="1"/>
              <a:t>Pr</a:t>
            </a:r>
            <a:r>
              <a:rPr lang="en-US" dirty="0"/>
              <a:t>(</a:t>
            </a:r>
            <a:r>
              <a:rPr lang="en-US" i="1" dirty="0"/>
              <a:t>Y</a:t>
            </a:r>
            <a:r>
              <a:rPr lang="en-US" dirty="0"/>
              <a:t> = 1 | </a:t>
            </a:r>
            <a:r>
              <a:rPr lang="en-US" i="1" dirty="0"/>
              <a:t>A</a:t>
            </a:r>
            <a:r>
              <a:rPr lang="en-US" dirty="0"/>
              <a:t> = 0)</a:t>
            </a:r>
          </a:p>
          <a:p>
            <a:pPr marL="0" indent="0" algn="ctr">
              <a:buNone/>
            </a:pPr>
            <a:endParaRPr lang="en-US" dirty="0"/>
          </a:p>
          <a:p>
            <a:pPr lvl="0">
              <a:buClr>
                <a:srgbClr val="0093D0"/>
              </a:buClr>
            </a:pPr>
            <a:r>
              <a:rPr lang="en-US" dirty="0">
                <a:solidFill>
                  <a:srgbClr val="052049"/>
                </a:solidFill>
              </a:rPr>
              <a:t>No association = independence</a:t>
            </a:r>
          </a:p>
          <a:p>
            <a:pPr marL="0" lvl="0" indent="0" algn="ctr">
              <a:buClr>
                <a:srgbClr val="0093D0"/>
              </a:buClr>
              <a:buNone/>
            </a:pPr>
            <a:r>
              <a:rPr lang="en-US" i="1" dirty="0">
                <a:solidFill>
                  <a:srgbClr val="052049"/>
                </a:solidFill>
              </a:rPr>
              <a:t>A</a:t>
            </a:r>
            <a:r>
              <a:rPr lang="en-US" dirty="0">
                <a:solidFill>
                  <a:srgbClr val="052049"/>
                </a:solidFill>
              </a:rPr>
              <a:t>      </a:t>
            </a:r>
            <a:r>
              <a:rPr lang="en-US" i="1" dirty="0">
                <a:solidFill>
                  <a:srgbClr val="052049"/>
                </a:solidFill>
              </a:rPr>
              <a:t>Y</a:t>
            </a:r>
            <a:endParaRPr lang="en-US" dirty="0">
              <a:solidFill>
                <a:srgbClr val="052049"/>
              </a:solidFill>
            </a:endParaRPr>
          </a:p>
          <a:p>
            <a:pPr>
              <a:buClr>
                <a:srgbClr val="0093D0"/>
              </a:buClr>
            </a:pPr>
            <a:endParaRPr lang="en-US" dirty="0">
              <a:solidFill>
                <a:srgbClr val="052049"/>
              </a:solidFill>
            </a:endParaRPr>
          </a:p>
          <a:p>
            <a:pPr>
              <a:buClr>
                <a:srgbClr val="0093D0"/>
              </a:buClr>
            </a:pPr>
            <a:r>
              <a:rPr lang="en-US" dirty="0">
                <a:solidFill>
                  <a:srgbClr val="052049"/>
                </a:solidFill>
              </a:rPr>
              <a:t>Are </a:t>
            </a:r>
            <a:r>
              <a:rPr lang="en-US" i="1" dirty="0">
                <a:solidFill>
                  <a:srgbClr val="052049"/>
                </a:solidFill>
              </a:rPr>
              <a:t>A</a:t>
            </a:r>
            <a:r>
              <a:rPr lang="en-US" dirty="0">
                <a:solidFill>
                  <a:srgbClr val="052049"/>
                </a:solidFill>
              </a:rPr>
              <a:t> and </a:t>
            </a:r>
            <a:r>
              <a:rPr lang="en-US" i="1" dirty="0">
                <a:solidFill>
                  <a:srgbClr val="052049"/>
                </a:solidFill>
              </a:rPr>
              <a:t>Y</a:t>
            </a:r>
            <a:r>
              <a:rPr lang="en-US" dirty="0">
                <a:solidFill>
                  <a:srgbClr val="052049"/>
                </a:solidFill>
              </a:rPr>
              <a:t> independent?</a:t>
            </a:r>
            <a:endParaRPr lang="en-US" i="1" dirty="0">
              <a:solidFill>
                <a:srgbClr val="052049"/>
              </a:solidFill>
            </a:endParaRPr>
          </a:p>
          <a:p>
            <a:pPr lvl="0">
              <a:buClr>
                <a:srgbClr val="0093D0"/>
              </a:buClr>
            </a:pPr>
            <a:endParaRPr lang="en-US" dirty="0">
              <a:solidFill>
                <a:srgbClr val="052049"/>
              </a:solidFill>
            </a:endParaRPr>
          </a:p>
          <a:p>
            <a:pPr marL="0" lvl="0" indent="0">
              <a:buClr>
                <a:srgbClr val="0093D0"/>
              </a:buClr>
              <a:buNone/>
            </a:pPr>
            <a:endParaRPr lang="en-US" i="1" dirty="0">
              <a:solidFill>
                <a:srgbClr val="052049"/>
              </a:solidFill>
            </a:endParaRPr>
          </a:p>
          <a:p>
            <a:pPr marL="0" indent="0">
              <a:buNone/>
            </a:pPr>
            <a:endParaRPr lang="en-US" dirty="0"/>
          </a:p>
          <a:p>
            <a:pPr marL="0" indent="0" algn="ctr">
              <a:buNone/>
            </a:pPr>
            <a:endParaRPr lang="en-US" dirty="0"/>
          </a:p>
        </p:txBody>
      </p:sp>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39</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pic>
        <p:nvPicPr>
          <p:cNvPr id="3" name="Picture 2" descr="Screen Shot 2019-12-18 at 3.36.3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0622" y="4737424"/>
            <a:ext cx="380092" cy="402450"/>
          </a:xfrm>
          <a:prstGeom prst="rect">
            <a:avLst/>
          </a:prstGeom>
        </p:spPr>
      </p:pic>
      <p:pic>
        <p:nvPicPr>
          <p:cNvPr id="7" name="Picture 6"/>
          <p:cNvPicPr>
            <a:picLocks/>
          </p:cNvPicPr>
          <p:nvPr/>
        </p:nvPicPr>
        <p:blipFill>
          <a:blip r:embed="rId4">
            <a:extLst>
              <a:ext uri="{28A0092B-C50C-407E-A947-70E740481C1C}">
                <a14:useLocalDpi xmlns:a14="http://schemas.microsoft.com/office/drawing/2010/main" val="0"/>
              </a:ext>
            </a:extLst>
          </a:blip>
          <a:stretch>
            <a:fillRect/>
          </a:stretch>
        </p:blipFill>
        <p:spPr>
          <a:xfrm>
            <a:off x="6948713" y="1496816"/>
            <a:ext cx="1924395" cy="4693922"/>
          </a:xfrm>
          <a:prstGeom prst="rect">
            <a:avLst/>
          </a:prstGeom>
        </p:spPr>
      </p:pic>
    </p:spTree>
    <p:extLst>
      <p:ext uri="{BB962C8B-B14F-4D97-AF65-F5344CB8AC3E}">
        <p14:creationId xmlns:p14="http://schemas.microsoft.com/office/powerpoint/2010/main" val="3667778477"/>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The “Big 6”</a:t>
            </a:r>
          </a:p>
        </p:txBody>
      </p:sp>
      <p:sp>
        <p:nvSpPr>
          <p:cNvPr id="6" name="Content Placeholder 5"/>
          <p:cNvSpPr>
            <a:spLocks noGrp="1"/>
          </p:cNvSpPr>
          <p:nvPr>
            <p:ph idx="1"/>
          </p:nvPr>
        </p:nvSpPr>
        <p:spPr>
          <a:xfrm>
            <a:off x="459686" y="1496816"/>
            <a:ext cx="8137665" cy="3909393"/>
          </a:xfrm>
        </p:spPr>
        <p:txBody>
          <a:bodyPr/>
          <a:lstStyle/>
          <a:p>
            <a:r>
              <a:rPr lang="en-US" dirty="0">
                <a:solidFill>
                  <a:schemeClr val="bg1">
                    <a:lumMod val="75000"/>
                  </a:schemeClr>
                </a:solidFill>
              </a:rPr>
              <a:t>Description</a:t>
            </a:r>
          </a:p>
          <a:p>
            <a:r>
              <a:rPr lang="en-US" dirty="0"/>
              <a:t>Causation (“Causal Inference”)</a:t>
            </a:r>
          </a:p>
          <a:p>
            <a:r>
              <a:rPr lang="en-US" dirty="0">
                <a:solidFill>
                  <a:schemeClr val="bg1">
                    <a:lumMod val="75000"/>
                  </a:schemeClr>
                </a:solidFill>
              </a:rPr>
              <a:t>Attribution</a:t>
            </a:r>
          </a:p>
          <a:p>
            <a:r>
              <a:rPr lang="en-US" dirty="0">
                <a:solidFill>
                  <a:schemeClr val="bg1">
                    <a:lumMod val="75000"/>
                  </a:schemeClr>
                </a:solidFill>
              </a:rPr>
              <a:t>Mediation</a:t>
            </a:r>
          </a:p>
          <a:p>
            <a:r>
              <a:rPr lang="en-US" dirty="0">
                <a:solidFill>
                  <a:schemeClr val="bg1">
                    <a:lumMod val="75000"/>
                  </a:schemeClr>
                </a:solidFill>
              </a:rPr>
              <a:t>Interaction</a:t>
            </a:r>
          </a:p>
          <a:p>
            <a:r>
              <a:rPr lang="en-US" dirty="0">
                <a:solidFill>
                  <a:schemeClr val="bg1">
                    <a:lumMod val="75000"/>
                  </a:schemeClr>
                </a:solidFill>
              </a:rPr>
              <a:t>Prediction</a:t>
            </a:r>
          </a:p>
        </p:txBody>
      </p:sp>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4</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Tree>
    <p:custDataLst>
      <p:tags r:id="rId1"/>
    </p:custDataLst>
    <p:extLst>
      <p:ext uri="{BB962C8B-B14F-4D97-AF65-F5344CB8AC3E}">
        <p14:creationId xmlns:p14="http://schemas.microsoft.com/office/powerpoint/2010/main" val="1261405572"/>
      </p:ext>
    </p:extLst>
  </p:cSld>
  <p:clrMapOvr>
    <a:masterClrMapping/>
  </p:clrMapOvr>
  <p:transition advTm="1935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1000" fill="hold"/>
                                        <p:tgtEl>
                                          <p:spTgt spid="6">
                                            <p:txEl>
                                              <p:pRg st="0" end="0"/>
                                            </p:txEl>
                                          </p:spTgt>
                                        </p:tgtEl>
                                        <p:attrNameLst>
                                          <p:attrName>style.color</p:attrName>
                                        </p:attrNameLst>
                                      </p:cBhvr>
                                      <p:to>
                                        <a:srgbClr val="C1C1C1"/>
                                      </p:to>
                                    </p:animClr>
                                  </p:childTnLst>
                                </p:cTn>
                              </p:par>
                              <p:par>
                                <p:cTn id="7" presetID="3" presetClass="emph" presetSubtype="2" fill="hold" nodeType="withEffect">
                                  <p:stCondLst>
                                    <p:cond delay="0"/>
                                  </p:stCondLst>
                                  <p:childTnLst>
                                    <p:animClr clrSpc="rgb" dir="cw">
                                      <p:cBhvr override="childStyle">
                                        <p:cTn id="8" dur="1000" fill="hold"/>
                                        <p:tgtEl>
                                          <p:spTgt spid="6">
                                            <p:txEl>
                                              <p:pRg st="2" end="2"/>
                                            </p:txEl>
                                          </p:spTgt>
                                        </p:tgtEl>
                                        <p:attrNameLst>
                                          <p:attrName>style.color</p:attrName>
                                        </p:attrNameLst>
                                      </p:cBhvr>
                                      <p:to>
                                        <a:srgbClr val="C1C1C1"/>
                                      </p:to>
                                    </p:animClr>
                                  </p:childTnLst>
                                </p:cTn>
                              </p:par>
                              <p:par>
                                <p:cTn id="9" presetID="3" presetClass="emph" presetSubtype="2" fill="hold" nodeType="withEffect">
                                  <p:stCondLst>
                                    <p:cond delay="0"/>
                                  </p:stCondLst>
                                  <p:childTnLst>
                                    <p:animClr clrSpc="rgb" dir="cw">
                                      <p:cBhvr override="childStyle">
                                        <p:cTn id="10" dur="1000" fill="hold"/>
                                        <p:tgtEl>
                                          <p:spTgt spid="6">
                                            <p:txEl>
                                              <p:pRg st="3" end="3"/>
                                            </p:txEl>
                                          </p:spTgt>
                                        </p:tgtEl>
                                        <p:attrNameLst>
                                          <p:attrName>style.color</p:attrName>
                                        </p:attrNameLst>
                                      </p:cBhvr>
                                      <p:to>
                                        <a:srgbClr val="C1C1C1"/>
                                      </p:to>
                                    </p:animClr>
                                  </p:childTnLst>
                                </p:cTn>
                              </p:par>
                              <p:par>
                                <p:cTn id="11" presetID="3" presetClass="emph" presetSubtype="2" fill="hold" nodeType="withEffect">
                                  <p:stCondLst>
                                    <p:cond delay="0"/>
                                  </p:stCondLst>
                                  <p:childTnLst>
                                    <p:animClr clrSpc="rgb" dir="cw">
                                      <p:cBhvr override="childStyle">
                                        <p:cTn id="12" dur="1000" fill="hold"/>
                                        <p:tgtEl>
                                          <p:spTgt spid="6">
                                            <p:txEl>
                                              <p:pRg st="4" end="4"/>
                                            </p:txEl>
                                          </p:spTgt>
                                        </p:tgtEl>
                                        <p:attrNameLst>
                                          <p:attrName>style.color</p:attrName>
                                        </p:attrNameLst>
                                      </p:cBhvr>
                                      <p:to>
                                        <a:srgbClr val="C1C1C1"/>
                                      </p:to>
                                    </p:animClr>
                                  </p:childTnLst>
                                </p:cTn>
                              </p:par>
                              <p:par>
                                <p:cTn id="13" presetID="3" presetClass="emph" presetSubtype="2" fill="hold" nodeType="withEffect">
                                  <p:stCondLst>
                                    <p:cond delay="0"/>
                                  </p:stCondLst>
                                  <p:childTnLst>
                                    <p:animClr clrSpc="rgb" dir="cw">
                                      <p:cBhvr override="childStyle">
                                        <p:cTn id="14" dur="1000" fill="hold"/>
                                        <p:tgtEl>
                                          <p:spTgt spid="6">
                                            <p:txEl>
                                              <p:pRg st="5" end="5"/>
                                            </p:txEl>
                                          </p:spTgt>
                                        </p:tgtEl>
                                        <p:attrNameLst>
                                          <p:attrName>style.color</p:attrName>
                                        </p:attrNameLst>
                                      </p:cBhvr>
                                      <p:to>
                                        <a:srgbClr val="C1C1C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40</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
        <p:nvSpPr>
          <p:cNvPr id="3" name="Title 2"/>
          <p:cNvSpPr>
            <a:spLocks noGrp="1"/>
          </p:cNvSpPr>
          <p:nvPr>
            <p:ph type="title"/>
          </p:nvPr>
        </p:nvSpPr>
        <p:spPr/>
        <p:txBody>
          <a:bodyPr/>
          <a:lstStyle/>
          <a:p>
            <a:r>
              <a:rPr lang="en-US" dirty="0"/>
              <a:t>Effect vs. Association Measures</a:t>
            </a:r>
          </a:p>
        </p:txBody>
      </p:sp>
      <p:graphicFrame>
        <p:nvGraphicFramePr>
          <p:cNvPr id="6" name="Content Placeholder 5"/>
          <p:cNvGraphicFramePr>
            <a:graphicFrameLocks noGrp="1"/>
          </p:cNvGraphicFramePr>
          <p:nvPr>
            <p:ph idx="1"/>
          </p:nvPr>
        </p:nvGraphicFramePr>
        <p:xfrm>
          <a:off x="460375" y="1500188"/>
          <a:ext cx="8137526" cy="3071813"/>
        </p:xfrm>
        <a:graphic>
          <a:graphicData uri="http://schemas.openxmlformats.org/drawingml/2006/table">
            <a:tbl>
              <a:tblPr firstRow="1" bandRow="1">
                <a:tableStyleId>{21E4AEA4-8DFA-4A89-87EB-49C32662AFE0}</a:tableStyleId>
              </a:tblPr>
              <a:tblGrid>
                <a:gridCol w="4068763">
                  <a:extLst>
                    <a:ext uri="{9D8B030D-6E8A-4147-A177-3AD203B41FA5}">
                      <a16:colId xmlns:a16="http://schemas.microsoft.com/office/drawing/2014/main" val="20000"/>
                    </a:ext>
                  </a:extLst>
                </a:gridCol>
                <a:gridCol w="4068763">
                  <a:extLst>
                    <a:ext uri="{9D8B030D-6E8A-4147-A177-3AD203B41FA5}">
                      <a16:colId xmlns:a16="http://schemas.microsoft.com/office/drawing/2014/main" val="20001"/>
                    </a:ext>
                  </a:extLst>
                </a:gridCol>
              </a:tblGrid>
              <a:tr h="562011">
                <a:tc>
                  <a:txBody>
                    <a:bodyPr/>
                    <a:lstStyle/>
                    <a:p>
                      <a:r>
                        <a:rPr lang="en-US" dirty="0"/>
                        <a:t>Effect</a:t>
                      </a:r>
                      <a:r>
                        <a:rPr lang="en-US" baseline="0" dirty="0"/>
                        <a:t> Measures</a:t>
                      </a:r>
                      <a:endParaRPr lang="en-US" dirty="0"/>
                    </a:p>
                  </a:txBody>
                  <a:tcPr anchor="ctr"/>
                </a:tc>
                <a:tc>
                  <a:txBody>
                    <a:bodyPr/>
                    <a:lstStyle/>
                    <a:p>
                      <a:r>
                        <a:rPr lang="en-US" dirty="0"/>
                        <a:t>Association Measures</a:t>
                      </a:r>
                    </a:p>
                  </a:txBody>
                  <a:tcPr anchor="ctr"/>
                </a:tc>
                <a:extLst>
                  <a:ext uri="{0D108BD9-81ED-4DB2-BD59-A6C34878D82A}">
                    <a16:rowId xmlns:a16="http://schemas.microsoft.com/office/drawing/2014/main" val="10000"/>
                  </a:ext>
                </a:extLst>
              </a:tr>
              <a:tr h="562011">
                <a:tc>
                  <a:txBody>
                    <a:bodyPr/>
                    <a:lstStyle/>
                    <a:p>
                      <a:pPr marL="0" marR="0" indent="0" algn="ctr" defTabSz="914378" rtl="0" eaLnBrk="1" fontAlgn="auto" latinLnBrk="0" hangingPunct="1">
                        <a:lnSpc>
                          <a:spcPct val="100000"/>
                        </a:lnSpc>
                        <a:spcBef>
                          <a:spcPts val="0"/>
                        </a:spcBef>
                        <a:spcAft>
                          <a:spcPts val="0"/>
                        </a:spcAft>
                        <a:buClrTx/>
                        <a:buSzTx/>
                        <a:buFontTx/>
                        <a:buNone/>
                        <a:tabLst/>
                        <a:defRPr/>
                      </a:pPr>
                      <a:r>
                        <a:rPr lang="en-US" dirty="0" err="1"/>
                        <a:t>Pr</a:t>
                      </a:r>
                      <a:r>
                        <a:rPr lang="en-US" dirty="0"/>
                        <a:t>(</a:t>
                      </a:r>
                      <a:r>
                        <a:rPr lang="en-US" i="1" dirty="0" err="1"/>
                        <a:t>Y</a:t>
                      </a:r>
                      <a:r>
                        <a:rPr lang="en-US" i="1" baseline="30000" dirty="0" err="1"/>
                        <a:t>a</a:t>
                      </a:r>
                      <a:r>
                        <a:rPr lang="en-US" i="1" baseline="30000" dirty="0"/>
                        <a:t>=1</a:t>
                      </a:r>
                      <a:r>
                        <a:rPr lang="en-US" dirty="0"/>
                        <a:t>=1) </a:t>
                      </a:r>
                      <a:r>
                        <a:rPr lang="en-US" altLang="en-US" b="1" dirty="0"/>
                        <a:t>/</a:t>
                      </a:r>
                      <a:r>
                        <a:rPr lang="en-US" altLang="en-US" dirty="0"/>
                        <a:t> </a:t>
                      </a:r>
                      <a:r>
                        <a:rPr lang="en-US" dirty="0" err="1"/>
                        <a:t>Pr</a:t>
                      </a:r>
                      <a:r>
                        <a:rPr lang="en-US" dirty="0"/>
                        <a:t>(</a:t>
                      </a:r>
                      <a:r>
                        <a:rPr lang="en-US" i="1" dirty="0" err="1"/>
                        <a:t>Y</a:t>
                      </a:r>
                      <a:r>
                        <a:rPr lang="en-US" i="1" baseline="30000" dirty="0" err="1"/>
                        <a:t>a</a:t>
                      </a:r>
                      <a:r>
                        <a:rPr lang="en-US" i="1" baseline="30000" dirty="0"/>
                        <a:t>=0</a:t>
                      </a:r>
                      <a:r>
                        <a:rPr lang="en-US" dirty="0"/>
                        <a:t>=1)</a:t>
                      </a:r>
                    </a:p>
                  </a:txBody>
                  <a:tcPr anchor="ctr"/>
                </a:tc>
                <a:tc>
                  <a:txBody>
                    <a:bodyPr/>
                    <a:lstStyle/>
                    <a:p>
                      <a:pPr marL="0" marR="0" indent="0" algn="ctr" defTabSz="914378" rtl="0" eaLnBrk="1" fontAlgn="auto" latinLnBrk="0" hangingPunct="1">
                        <a:lnSpc>
                          <a:spcPct val="100000"/>
                        </a:lnSpc>
                        <a:spcBef>
                          <a:spcPts val="0"/>
                        </a:spcBef>
                        <a:spcAft>
                          <a:spcPts val="0"/>
                        </a:spcAft>
                        <a:buClrTx/>
                        <a:buSzTx/>
                        <a:buFontTx/>
                        <a:buNone/>
                        <a:tabLst/>
                        <a:defRPr/>
                      </a:pPr>
                      <a:r>
                        <a:rPr lang="en-US" dirty="0" err="1"/>
                        <a:t>Pr</a:t>
                      </a:r>
                      <a:r>
                        <a:rPr lang="en-US" dirty="0"/>
                        <a:t>(</a:t>
                      </a:r>
                      <a:r>
                        <a:rPr lang="en-US" i="1" dirty="0"/>
                        <a:t>Y</a:t>
                      </a:r>
                      <a:r>
                        <a:rPr lang="en-US" dirty="0"/>
                        <a:t> = 1 | </a:t>
                      </a:r>
                      <a:r>
                        <a:rPr lang="en-US" i="1" dirty="0"/>
                        <a:t>A</a:t>
                      </a:r>
                      <a:r>
                        <a:rPr lang="en-US" dirty="0"/>
                        <a:t> = 1) / </a:t>
                      </a:r>
                      <a:r>
                        <a:rPr lang="en-US" dirty="0" err="1"/>
                        <a:t>Pr</a:t>
                      </a:r>
                      <a:r>
                        <a:rPr lang="en-US" dirty="0"/>
                        <a:t>(</a:t>
                      </a:r>
                      <a:r>
                        <a:rPr lang="en-US" i="1" dirty="0"/>
                        <a:t>Y</a:t>
                      </a:r>
                      <a:r>
                        <a:rPr lang="en-US" dirty="0"/>
                        <a:t> = 1 | </a:t>
                      </a:r>
                      <a:r>
                        <a:rPr lang="en-US" i="1" dirty="0"/>
                        <a:t>A</a:t>
                      </a:r>
                      <a:r>
                        <a:rPr lang="en-US" dirty="0"/>
                        <a:t> = 0)</a:t>
                      </a:r>
                    </a:p>
                  </a:txBody>
                  <a:tcPr anchor="ctr"/>
                </a:tc>
                <a:extLst>
                  <a:ext uri="{0D108BD9-81ED-4DB2-BD59-A6C34878D82A}">
                    <a16:rowId xmlns:a16="http://schemas.microsoft.com/office/drawing/2014/main" val="10001"/>
                  </a:ext>
                </a:extLst>
              </a:tr>
              <a:tr h="562011">
                <a:tc>
                  <a:txBody>
                    <a:bodyPr/>
                    <a:lstStyle/>
                    <a:p>
                      <a:pPr marL="0" marR="0" indent="0" algn="l" defTabSz="914378" rtl="0" eaLnBrk="1" fontAlgn="auto" latinLnBrk="0" hangingPunct="1">
                        <a:lnSpc>
                          <a:spcPct val="100000"/>
                        </a:lnSpc>
                        <a:spcBef>
                          <a:spcPts val="0"/>
                        </a:spcBef>
                        <a:spcAft>
                          <a:spcPts val="0"/>
                        </a:spcAft>
                        <a:buClrTx/>
                        <a:buSzTx/>
                        <a:buFontTx/>
                        <a:buNone/>
                        <a:tabLst/>
                        <a:defRPr/>
                      </a:pPr>
                      <a:r>
                        <a:rPr lang="en-US" dirty="0"/>
                        <a:t>Ratio of unobserved risks </a:t>
                      </a:r>
                    </a:p>
                  </a:txBody>
                  <a:tcPr anchor="ctr"/>
                </a:tc>
                <a:tc>
                  <a:txBody>
                    <a:bodyPr/>
                    <a:lstStyle/>
                    <a:p>
                      <a:r>
                        <a:rPr lang="en-US" dirty="0"/>
                        <a:t>Ratio of observed risks </a:t>
                      </a:r>
                    </a:p>
                  </a:txBody>
                  <a:tcPr anchor="ctr"/>
                </a:tc>
                <a:extLst>
                  <a:ext uri="{0D108BD9-81ED-4DB2-BD59-A6C34878D82A}">
                    <a16:rowId xmlns:a16="http://schemas.microsoft.com/office/drawing/2014/main" val="10002"/>
                  </a:ext>
                </a:extLst>
              </a:tr>
              <a:tr h="1385780">
                <a:tc>
                  <a:txBody>
                    <a:bodyPr/>
                    <a:lstStyle/>
                    <a:p>
                      <a:r>
                        <a:rPr lang="en-US" dirty="0"/>
                        <a:t>Cannot be directly computed because </a:t>
                      </a:r>
                      <a:r>
                        <a:rPr lang="en-US" i="1" dirty="0" err="1"/>
                        <a:t>Y</a:t>
                      </a:r>
                      <a:r>
                        <a:rPr lang="en-US" i="1" baseline="30000" dirty="0" err="1"/>
                        <a:t>a</a:t>
                      </a:r>
                      <a:r>
                        <a:rPr lang="en-US" i="1" baseline="30000" dirty="0"/>
                        <a:t>=1</a:t>
                      </a:r>
                      <a:r>
                        <a:rPr lang="en-US" dirty="0"/>
                        <a:t> and </a:t>
                      </a:r>
                      <a:r>
                        <a:rPr lang="en-US" i="1" dirty="0" err="1"/>
                        <a:t>Y</a:t>
                      </a:r>
                      <a:r>
                        <a:rPr lang="en-US" i="1" baseline="30000" dirty="0" err="1"/>
                        <a:t>a</a:t>
                      </a:r>
                      <a:r>
                        <a:rPr lang="en-US" i="1" baseline="30000" dirty="0"/>
                        <a:t>=0</a:t>
                      </a:r>
                      <a:r>
                        <a:rPr lang="en-US" dirty="0"/>
                        <a:t> are unobserved in some subjects in the population</a:t>
                      </a:r>
                    </a:p>
                  </a:txBody>
                  <a:tcPr anchor="ctr"/>
                </a:tc>
                <a:tc>
                  <a:txBody>
                    <a:bodyPr/>
                    <a:lstStyle/>
                    <a:p>
                      <a:r>
                        <a:rPr lang="en-US" sz="1800" b="0" i="0" u="none" strike="noStrike" kern="1200" baseline="0" dirty="0">
                          <a:solidFill>
                            <a:schemeClr val="dk1"/>
                          </a:solidFill>
                          <a:latin typeface="+mn-lt"/>
                          <a:ea typeface="+mn-ea"/>
                          <a:cs typeface="+mn-cs"/>
                        </a:rPr>
                        <a:t>Can be directly computed in any study</a:t>
                      </a:r>
                    </a:p>
                    <a:p>
                      <a:r>
                        <a:rPr lang="en-US" sz="1800" b="0" i="0" u="none" strike="noStrike" kern="1200" baseline="0" dirty="0">
                          <a:solidFill>
                            <a:schemeClr val="dk1"/>
                          </a:solidFill>
                          <a:latin typeface="+mn-lt"/>
                          <a:ea typeface="+mn-ea"/>
                          <a:cs typeface="+mn-cs"/>
                        </a:rPr>
                        <a:t>because </a:t>
                      </a:r>
                      <a:r>
                        <a:rPr lang="en-US" sz="1800" b="0" i="1" u="none" strike="noStrike" kern="1200" baseline="0" dirty="0">
                          <a:solidFill>
                            <a:schemeClr val="dk1"/>
                          </a:solidFill>
                          <a:latin typeface="+mn-lt"/>
                          <a:ea typeface="+mn-ea"/>
                          <a:cs typeface="+mn-cs"/>
                        </a:rPr>
                        <a:t>Y</a:t>
                      </a:r>
                      <a:r>
                        <a:rPr lang="en-US" sz="1800" b="0" i="0" u="none" strike="noStrike" kern="1200" baseline="0" dirty="0">
                          <a:solidFill>
                            <a:schemeClr val="dk1"/>
                          </a:solidFill>
                          <a:latin typeface="+mn-lt"/>
                          <a:ea typeface="+mn-ea"/>
                          <a:cs typeface="+mn-cs"/>
                        </a:rPr>
                        <a:t> is observed in all subjects</a:t>
                      </a:r>
                    </a:p>
                    <a:p>
                      <a:r>
                        <a:rPr lang="en-US" sz="1800" b="0" i="0" u="none" strike="noStrike" kern="1200" baseline="0" dirty="0">
                          <a:solidFill>
                            <a:schemeClr val="dk1"/>
                          </a:solidFill>
                          <a:latin typeface="+mn-lt"/>
                          <a:ea typeface="+mn-ea"/>
                          <a:cs typeface="+mn-cs"/>
                        </a:rPr>
                        <a:t>In the population</a:t>
                      </a:r>
                      <a:endParaRPr lang="en-US" dirty="0"/>
                    </a:p>
                  </a:txBody>
                  <a:tcPr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049321291"/>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Interpreting Effect vs. Association Measures</a:t>
            </a:r>
          </a:p>
        </p:txBody>
      </p:sp>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41</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
        <p:nvSpPr>
          <p:cNvPr id="10" name="Content Placeholder 5">
            <a:extLst>
              <a:ext uri="{FF2B5EF4-FFF2-40B4-BE49-F238E27FC236}">
                <a16:creationId xmlns:a16="http://schemas.microsoft.com/office/drawing/2014/main" id="{7BD5F8E0-F680-E147-BA14-3C8FFA8038DE}"/>
              </a:ext>
            </a:extLst>
          </p:cNvPr>
          <p:cNvSpPr>
            <a:spLocks noGrp="1"/>
          </p:cNvSpPr>
          <p:nvPr>
            <p:ph idx="1"/>
          </p:nvPr>
        </p:nvSpPr>
        <p:spPr>
          <a:xfrm>
            <a:off x="459686" y="1496816"/>
            <a:ext cx="8137665" cy="3909393"/>
          </a:xfrm>
        </p:spPr>
        <p:txBody>
          <a:bodyPr/>
          <a:lstStyle/>
          <a:p>
            <a:r>
              <a:rPr lang="en-US" dirty="0"/>
              <a:t>E.g., five-year causal risk ratio = 0.75</a:t>
            </a:r>
          </a:p>
          <a:p>
            <a:pPr lvl="1"/>
            <a:r>
              <a:rPr lang="en-US" dirty="0"/>
              <a:t>E.g., The five-year risk of the outcome had all participants been exposed would be 0.75 times the five-year risk of the outcome had all participants been unexposed</a:t>
            </a:r>
          </a:p>
          <a:p>
            <a:pPr lvl="1"/>
            <a:endParaRPr lang="en-US" dirty="0"/>
          </a:p>
          <a:p>
            <a:r>
              <a:rPr lang="en-US" dirty="0"/>
              <a:t>E.g., five-year associational risk ratio = 0.75</a:t>
            </a:r>
          </a:p>
          <a:p>
            <a:pPr lvl="1"/>
            <a:r>
              <a:rPr lang="en-US" dirty="0"/>
              <a:t>E.g., The five-year risk of the outcome among exposed  participants was 0.75 times the five-year risk of the outcome among unexposed participants</a:t>
            </a:r>
          </a:p>
          <a:p>
            <a:endParaRPr lang="en-US" dirty="0"/>
          </a:p>
          <a:p>
            <a:pPr lvl="1"/>
            <a:endParaRPr lang="en-US" dirty="0"/>
          </a:p>
        </p:txBody>
      </p:sp>
    </p:spTree>
    <p:extLst>
      <p:ext uri="{BB962C8B-B14F-4D97-AF65-F5344CB8AC3E}">
        <p14:creationId xmlns:p14="http://schemas.microsoft.com/office/powerpoint/2010/main" val="3942094577"/>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42</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
        <p:nvSpPr>
          <p:cNvPr id="4" name="Title 3"/>
          <p:cNvSpPr>
            <a:spLocks noGrp="1"/>
          </p:cNvSpPr>
          <p:nvPr>
            <p:ph type="title"/>
          </p:nvPr>
        </p:nvSpPr>
        <p:spPr/>
        <p:txBody>
          <a:bodyPr/>
          <a:lstStyle/>
          <a:p>
            <a:r>
              <a:rPr lang="en-US" dirty="0"/>
              <a:t>Ideal Randomized Experiments</a:t>
            </a:r>
          </a:p>
        </p:txBody>
      </p:sp>
    </p:spTree>
    <p:extLst>
      <p:ext uri="{BB962C8B-B14F-4D97-AF65-F5344CB8AC3E}">
        <p14:creationId xmlns:p14="http://schemas.microsoft.com/office/powerpoint/2010/main" val="290947199"/>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What is an Experiment?</a:t>
            </a:r>
          </a:p>
        </p:txBody>
      </p:sp>
      <p:sp>
        <p:nvSpPr>
          <p:cNvPr id="6" name="Content Placeholder 5"/>
          <p:cNvSpPr>
            <a:spLocks noGrp="1"/>
          </p:cNvSpPr>
          <p:nvPr>
            <p:ph idx="1"/>
          </p:nvPr>
        </p:nvSpPr>
        <p:spPr>
          <a:xfrm>
            <a:off x="459686" y="1496816"/>
            <a:ext cx="8137665" cy="3909393"/>
          </a:xfrm>
        </p:spPr>
        <p:txBody>
          <a:bodyPr/>
          <a:lstStyle/>
          <a:p>
            <a:r>
              <a:rPr lang="en-US" dirty="0"/>
              <a:t>A scientific study in which the investigators intervene in the assignment of treatment to the subjects participating in the study</a:t>
            </a:r>
          </a:p>
          <a:p>
            <a:pPr lvl="1"/>
            <a:r>
              <a:rPr lang="en-US" dirty="0"/>
              <a:t>Known as a “clinical trial” when the goal is to study the effects of medications or devices in humans</a:t>
            </a:r>
          </a:p>
          <a:p>
            <a:endParaRPr lang="en-US" dirty="0"/>
          </a:p>
          <a:p>
            <a:r>
              <a:rPr lang="en-US" dirty="0"/>
              <a:t>In contrast, an observational study is a scientific study in which investigators simply observe what exposure / treatment subjects receive and what then happens to them</a:t>
            </a:r>
          </a:p>
          <a:p>
            <a:endParaRPr lang="en-US" dirty="0"/>
          </a:p>
          <a:p>
            <a:pPr lvl="1"/>
            <a:endParaRPr lang="en-US" dirty="0"/>
          </a:p>
          <a:p>
            <a:endParaRPr lang="en-US" dirty="0"/>
          </a:p>
        </p:txBody>
      </p:sp>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43</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856723885"/>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What is a Randomized Experiment?</a:t>
            </a:r>
          </a:p>
        </p:txBody>
      </p:sp>
      <p:sp>
        <p:nvSpPr>
          <p:cNvPr id="6" name="Content Placeholder 5"/>
          <p:cNvSpPr>
            <a:spLocks noGrp="1"/>
          </p:cNvSpPr>
          <p:nvPr>
            <p:ph idx="1"/>
          </p:nvPr>
        </p:nvSpPr>
        <p:spPr>
          <a:xfrm>
            <a:off x="459686" y="1496816"/>
            <a:ext cx="8137665" cy="3909393"/>
          </a:xfrm>
        </p:spPr>
        <p:txBody>
          <a:bodyPr/>
          <a:lstStyle/>
          <a:p>
            <a:r>
              <a:rPr lang="en-US" dirty="0"/>
              <a:t>An experiment in which the investigators use a random procedure to allocate treatment</a:t>
            </a:r>
          </a:p>
          <a:p>
            <a:pPr lvl="1"/>
            <a:r>
              <a:rPr lang="en-US" dirty="0"/>
              <a:t>E.g., coin flip, computer-generated random numbers</a:t>
            </a:r>
          </a:p>
          <a:p>
            <a:pPr lvl="1"/>
            <a:r>
              <a:rPr lang="en-US" dirty="0"/>
              <a:t>That makes a randomized clinical trial a randomized experiment to study the effects of medications or devices in humans</a:t>
            </a:r>
          </a:p>
          <a:p>
            <a:endParaRPr lang="en-US" dirty="0"/>
          </a:p>
          <a:p>
            <a:r>
              <a:rPr lang="en-US" dirty="0"/>
              <a:t>In contrast, a nonrandomized experiment is an experiment in which the investigators follow some nonrandom procedure to assign treatment</a:t>
            </a:r>
          </a:p>
          <a:p>
            <a:pPr lvl="1"/>
            <a:r>
              <a:rPr lang="en-US" dirty="0"/>
              <a:t>E.g., give the pill to tall people only</a:t>
            </a:r>
          </a:p>
          <a:p>
            <a:pPr lvl="1"/>
            <a:endParaRPr lang="en-US" dirty="0"/>
          </a:p>
          <a:p>
            <a:pPr lvl="1"/>
            <a:endParaRPr lang="en-US" dirty="0"/>
          </a:p>
          <a:p>
            <a:endParaRPr lang="en-US" dirty="0"/>
          </a:p>
          <a:p>
            <a:endParaRPr lang="en-US" dirty="0"/>
          </a:p>
        </p:txBody>
      </p:sp>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44</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031924678"/>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Features of Ideal Randomized Experiments</a:t>
            </a:r>
          </a:p>
        </p:txBody>
      </p:sp>
      <p:sp>
        <p:nvSpPr>
          <p:cNvPr id="6" name="Content Placeholder 5"/>
          <p:cNvSpPr>
            <a:spLocks noGrp="1"/>
          </p:cNvSpPr>
          <p:nvPr>
            <p:ph idx="1"/>
          </p:nvPr>
        </p:nvSpPr>
        <p:spPr>
          <a:xfrm>
            <a:off x="459686" y="1496816"/>
            <a:ext cx="8137665" cy="3909393"/>
          </a:xfrm>
        </p:spPr>
        <p:txBody>
          <a:bodyPr/>
          <a:lstStyle/>
          <a:p>
            <a:r>
              <a:rPr lang="en-US" dirty="0"/>
              <a:t>Near infinite sample size</a:t>
            </a:r>
          </a:p>
          <a:p>
            <a:r>
              <a:rPr lang="en-US" dirty="0"/>
              <a:t>No loss to follow-up</a:t>
            </a:r>
          </a:p>
          <a:p>
            <a:r>
              <a:rPr lang="en-US" dirty="0"/>
              <a:t>Perfect adherence to the assigned treatment</a:t>
            </a:r>
          </a:p>
          <a:p>
            <a:r>
              <a:rPr lang="en-US" dirty="0"/>
              <a:t>One version of treatment</a:t>
            </a:r>
          </a:p>
          <a:p>
            <a:r>
              <a:rPr lang="en-US" dirty="0"/>
              <a:t>Double blind assignment</a:t>
            </a:r>
          </a:p>
        </p:txBody>
      </p:sp>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45</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768229640"/>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46</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
        <p:nvSpPr>
          <p:cNvPr id="3" name="Title 2"/>
          <p:cNvSpPr>
            <a:spLocks noGrp="1"/>
          </p:cNvSpPr>
          <p:nvPr>
            <p:ph type="title"/>
          </p:nvPr>
        </p:nvSpPr>
        <p:spPr/>
        <p:txBody>
          <a:bodyPr/>
          <a:lstStyle/>
          <a:p>
            <a:r>
              <a:rPr lang="en-US" dirty="0"/>
              <a:t>The Data</a:t>
            </a:r>
          </a:p>
        </p:txBody>
      </p:sp>
      <p:pic>
        <p:nvPicPr>
          <p:cNvPr id="6" name="Picture 5" descr="Screen Shot 2019-12-18 at 4.02.4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3515" y="1499616"/>
            <a:ext cx="2582070" cy="4541955"/>
          </a:xfrm>
          <a:prstGeom prst="rect">
            <a:avLst/>
          </a:prstGeom>
        </p:spPr>
      </p:pic>
      <p:sp>
        <p:nvSpPr>
          <p:cNvPr id="7" name="Content Placeholder 5"/>
          <p:cNvSpPr>
            <a:spLocks noGrp="1"/>
          </p:cNvSpPr>
          <p:nvPr>
            <p:ph idx="1"/>
          </p:nvPr>
        </p:nvSpPr>
        <p:spPr>
          <a:xfrm>
            <a:off x="459687" y="1496816"/>
            <a:ext cx="5636314" cy="3909393"/>
          </a:xfrm>
        </p:spPr>
        <p:txBody>
          <a:bodyPr/>
          <a:lstStyle/>
          <a:p>
            <a:r>
              <a:rPr lang="en-US" dirty="0"/>
              <a:t>Only one counterfactual outcome is known (i.e., the actual outcome) for each individual</a:t>
            </a:r>
          </a:p>
          <a:p>
            <a:r>
              <a:rPr lang="en-US" dirty="0"/>
              <a:t>Randomization ensures that the missing values occur by chance</a:t>
            </a:r>
          </a:p>
          <a:p>
            <a:r>
              <a:rPr lang="en-US" dirty="0"/>
              <a:t>When group membership is randomly assigned, results are the same whether group 1 is treated and group 2 is untreated, or vice versa</a:t>
            </a:r>
          </a:p>
          <a:p>
            <a:r>
              <a:rPr lang="en-US" dirty="0"/>
              <a:t>The groups are </a:t>
            </a:r>
            <a:r>
              <a:rPr lang="en-US" b="1" dirty="0"/>
              <a:t>exchangeable</a:t>
            </a:r>
            <a:endParaRPr lang="en-US" dirty="0"/>
          </a:p>
        </p:txBody>
      </p:sp>
    </p:spTree>
    <p:extLst>
      <p:ext uri="{BB962C8B-B14F-4D97-AF65-F5344CB8AC3E}">
        <p14:creationId xmlns:p14="http://schemas.microsoft.com/office/powerpoint/2010/main" val="687869250"/>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3585" y="425002"/>
            <a:ext cx="8345858" cy="611449"/>
          </a:xfrm>
        </p:spPr>
        <p:txBody>
          <a:bodyPr/>
          <a:lstStyle/>
          <a:p>
            <a:r>
              <a:rPr lang="en-US" dirty="0"/>
              <a:t>Exchangeability (Identifiability Condition #1)</a:t>
            </a:r>
          </a:p>
        </p:txBody>
      </p:sp>
      <p:sp>
        <p:nvSpPr>
          <p:cNvPr id="6" name="Content Placeholder 5"/>
          <p:cNvSpPr>
            <a:spLocks noGrp="1"/>
          </p:cNvSpPr>
          <p:nvPr>
            <p:ph idx="1"/>
          </p:nvPr>
        </p:nvSpPr>
        <p:spPr>
          <a:xfrm>
            <a:off x="459686" y="1496816"/>
            <a:ext cx="8137665" cy="3909393"/>
          </a:xfrm>
        </p:spPr>
        <p:txBody>
          <a:bodyPr/>
          <a:lstStyle/>
          <a:p>
            <a:pPr marL="0" indent="0" algn="ctr">
              <a:buNone/>
            </a:pPr>
            <a:r>
              <a:rPr lang="en-US" dirty="0" err="1"/>
              <a:t>Pr</a:t>
            </a:r>
            <a:r>
              <a:rPr lang="en-US" dirty="0"/>
              <a:t>(</a:t>
            </a:r>
            <a:r>
              <a:rPr lang="en-US" i="1" dirty="0" err="1"/>
              <a:t>Y</a:t>
            </a:r>
            <a:r>
              <a:rPr lang="en-US" i="1" baseline="30000" dirty="0" err="1"/>
              <a:t>a</a:t>
            </a:r>
            <a:r>
              <a:rPr lang="en-US" dirty="0"/>
              <a:t> = 1 | A = 1) = </a:t>
            </a:r>
            <a:r>
              <a:rPr lang="en-US" dirty="0" err="1"/>
              <a:t>Pr</a:t>
            </a:r>
            <a:r>
              <a:rPr lang="en-US" dirty="0"/>
              <a:t>(</a:t>
            </a:r>
            <a:r>
              <a:rPr lang="en-US" i="1" dirty="0" err="1"/>
              <a:t>Y</a:t>
            </a:r>
            <a:r>
              <a:rPr lang="en-US" i="1" baseline="30000" dirty="0" err="1"/>
              <a:t>a</a:t>
            </a:r>
            <a:r>
              <a:rPr lang="en-US" dirty="0"/>
              <a:t> = 1 | A = 0) = </a:t>
            </a:r>
            <a:r>
              <a:rPr lang="en-US" dirty="0" err="1"/>
              <a:t>Pr</a:t>
            </a:r>
            <a:r>
              <a:rPr lang="en-US" dirty="0"/>
              <a:t>(</a:t>
            </a:r>
            <a:r>
              <a:rPr lang="en-US" i="1" dirty="0" err="1"/>
              <a:t>Y</a:t>
            </a:r>
            <a:r>
              <a:rPr lang="en-US" i="1" baseline="30000" dirty="0" err="1"/>
              <a:t>a</a:t>
            </a:r>
            <a:r>
              <a:rPr lang="en-US" dirty="0"/>
              <a:t> = 1)</a:t>
            </a:r>
          </a:p>
          <a:p>
            <a:pPr marL="0" indent="0" algn="ctr">
              <a:buNone/>
            </a:pPr>
            <a:endParaRPr lang="en-US" dirty="0"/>
          </a:p>
          <a:p>
            <a:pPr marL="0" indent="0" algn="ctr">
              <a:buNone/>
            </a:pPr>
            <a:r>
              <a:rPr lang="en-US" dirty="0"/>
              <a:t>or, equivalently:</a:t>
            </a:r>
          </a:p>
          <a:p>
            <a:endParaRPr lang="en-US" dirty="0"/>
          </a:p>
          <a:p>
            <a:pPr marL="0" indent="0" algn="ctr">
              <a:buNone/>
            </a:pPr>
            <a:r>
              <a:rPr lang="en-US" i="1" dirty="0" err="1"/>
              <a:t>Y</a:t>
            </a:r>
            <a:r>
              <a:rPr lang="en-US" i="1" baseline="30000" dirty="0" err="1"/>
              <a:t>a</a:t>
            </a:r>
            <a:r>
              <a:rPr lang="en-US" dirty="0"/>
              <a:t>       </a:t>
            </a:r>
            <a:r>
              <a:rPr lang="en-US" i="1" dirty="0"/>
              <a:t>A</a:t>
            </a:r>
          </a:p>
          <a:p>
            <a:endParaRPr lang="en-US" dirty="0"/>
          </a:p>
          <a:p>
            <a:r>
              <a:rPr lang="en-US" dirty="0"/>
              <a:t>How does this differ from </a:t>
            </a:r>
            <a:r>
              <a:rPr lang="en-US" i="1" dirty="0"/>
              <a:t>Y       A?</a:t>
            </a:r>
          </a:p>
        </p:txBody>
      </p:sp>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47</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pic>
        <p:nvPicPr>
          <p:cNvPr id="7" name="Picture 6" descr="Screen Shot 2019-12-18 at 3.36.3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1479" y="3140852"/>
            <a:ext cx="380092" cy="402450"/>
          </a:xfrm>
          <a:prstGeom prst="rect">
            <a:avLst/>
          </a:prstGeom>
        </p:spPr>
      </p:pic>
      <p:pic>
        <p:nvPicPr>
          <p:cNvPr id="8" name="Picture 7" descr="Screen Shot 2019-12-18 at 3.36.3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3118" y="3982681"/>
            <a:ext cx="380092" cy="402450"/>
          </a:xfrm>
          <a:prstGeom prst="rect">
            <a:avLst/>
          </a:prstGeom>
        </p:spPr>
      </p:pic>
    </p:spTree>
    <p:extLst>
      <p:ext uri="{BB962C8B-B14F-4D97-AF65-F5344CB8AC3E}">
        <p14:creationId xmlns:p14="http://schemas.microsoft.com/office/powerpoint/2010/main" val="230917024"/>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Consistency (Identifiability Condition #2)</a:t>
            </a:r>
          </a:p>
        </p:txBody>
      </p:sp>
      <p:sp>
        <p:nvSpPr>
          <p:cNvPr id="6" name="Content Placeholder 5"/>
          <p:cNvSpPr>
            <a:spLocks noGrp="1"/>
          </p:cNvSpPr>
          <p:nvPr>
            <p:ph idx="1"/>
          </p:nvPr>
        </p:nvSpPr>
        <p:spPr>
          <a:xfrm>
            <a:off x="459686" y="1496816"/>
            <a:ext cx="8137665" cy="3909393"/>
          </a:xfrm>
        </p:spPr>
        <p:txBody>
          <a:bodyPr/>
          <a:lstStyle/>
          <a:p>
            <a:r>
              <a:rPr lang="en-US" dirty="0"/>
              <a:t>If </a:t>
            </a:r>
            <a:r>
              <a:rPr lang="en-US" i="1" dirty="0"/>
              <a:t>A</a:t>
            </a:r>
            <a:r>
              <a:rPr lang="en-US" i="1" baseline="-25000" dirty="0"/>
              <a:t>i</a:t>
            </a:r>
            <a:r>
              <a:rPr lang="en-US" dirty="0"/>
              <a:t> = </a:t>
            </a:r>
            <a:r>
              <a:rPr lang="en-US" i="1" dirty="0"/>
              <a:t>a</a:t>
            </a:r>
            <a:r>
              <a:rPr lang="en-US" dirty="0"/>
              <a:t> then </a:t>
            </a:r>
            <a:r>
              <a:rPr lang="en-US" i="1" dirty="0" err="1"/>
              <a:t>Y</a:t>
            </a:r>
            <a:r>
              <a:rPr lang="en-US" i="1" baseline="-25000" dirty="0" err="1"/>
              <a:t>i</a:t>
            </a:r>
            <a:r>
              <a:rPr lang="en-US" i="1" baseline="30000" dirty="0" err="1"/>
              <a:t>a</a:t>
            </a:r>
            <a:r>
              <a:rPr lang="en-US" dirty="0"/>
              <a:t> = </a:t>
            </a:r>
            <a:r>
              <a:rPr lang="en-US" i="1" dirty="0" err="1"/>
              <a:t>Y</a:t>
            </a:r>
            <a:r>
              <a:rPr lang="en-US" i="1" baseline="-25000" dirty="0" err="1"/>
              <a:t>i</a:t>
            </a:r>
            <a:r>
              <a:rPr lang="en-US" i="1" baseline="30000" dirty="0" err="1"/>
              <a:t>A</a:t>
            </a:r>
            <a:r>
              <a:rPr lang="en-US" dirty="0"/>
              <a:t> = </a:t>
            </a:r>
            <a:r>
              <a:rPr lang="en-US" i="1" dirty="0"/>
              <a:t>Y</a:t>
            </a:r>
            <a:r>
              <a:rPr lang="en-US" i="1" baseline="-25000" dirty="0"/>
              <a:t>i</a:t>
            </a:r>
          </a:p>
          <a:p>
            <a:endParaRPr lang="en-US" dirty="0"/>
          </a:p>
          <a:p>
            <a:r>
              <a:rPr lang="en-US" dirty="0"/>
              <a:t>For each subject, one of the potential outcomes (</a:t>
            </a:r>
            <a:r>
              <a:rPr lang="en-US" i="1" dirty="0" err="1"/>
              <a:t>Y</a:t>
            </a:r>
            <a:r>
              <a:rPr lang="en-US" i="1" baseline="30000" dirty="0" err="1"/>
              <a:t>a</a:t>
            </a:r>
            <a:r>
              <a:rPr lang="en-US" i="1" baseline="30000" dirty="0"/>
              <a:t>=0</a:t>
            </a:r>
            <a:r>
              <a:rPr lang="en-US" dirty="0"/>
              <a:t> or </a:t>
            </a:r>
            <a:r>
              <a:rPr lang="en-US" i="1" dirty="0" err="1"/>
              <a:t>Y</a:t>
            </a:r>
            <a:r>
              <a:rPr lang="en-US" i="1" baseline="30000" dirty="0" err="1"/>
              <a:t>a</a:t>
            </a:r>
            <a:r>
              <a:rPr lang="en-US" i="1" baseline="30000" dirty="0"/>
              <a:t>=1</a:t>
            </a:r>
            <a:r>
              <a:rPr lang="en-US" dirty="0"/>
              <a:t>) is the subject’s observed outcome </a:t>
            </a:r>
            <a:r>
              <a:rPr lang="en-US" i="1" dirty="0"/>
              <a:t>Y</a:t>
            </a:r>
          </a:p>
          <a:p>
            <a:pPr lvl="1"/>
            <a:r>
              <a:rPr lang="en-US" dirty="0"/>
              <a:t>i.e., the outcome under the treatment value that the subject actually experienced</a:t>
            </a:r>
          </a:p>
          <a:p>
            <a:endParaRPr lang="en-US" dirty="0"/>
          </a:p>
          <a:p>
            <a:r>
              <a:rPr lang="en-US" dirty="0"/>
              <a:t>The potential outcome </a:t>
            </a:r>
            <a:r>
              <a:rPr lang="en-US" i="1" dirty="0"/>
              <a:t>Y</a:t>
            </a:r>
            <a:r>
              <a:rPr lang="en-US" i="1" baseline="30000" dirty="0"/>
              <a:t>a</a:t>
            </a:r>
            <a:r>
              <a:rPr lang="en-US" dirty="0"/>
              <a:t> is factual for some subjects and counterfactual for others</a:t>
            </a:r>
          </a:p>
          <a:p>
            <a:pPr lvl="1"/>
            <a:r>
              <a:rPr lang="en-US" dirty="0"/>
              <a:t>The term counterfactual is still used</a:t>
            </a:r>
          </a:p>
        </p:txBody>
      </p:sp>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48</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319654639"/>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Outcome Had Everyone Been Untreated</a:t>
            </a:r>
          </a:p>
        </p:txBody>
      </p:sp>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49</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pic>
        <p:nvPicPr>
          <p:cNvPr id="7" name="Picture 6" descr="Screen Shot 2019-12-18 at 4.10.4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0050" y="1443263"/>
            <a:ext cx="5803900" cy="2628900"/>
          </a:xfrm>
          <a:prstGeom prst="rect">
            <a:avLst/>
          </a:prstGeom>
        </p:spPr>
      </p:pic>
      <p:pic>
        <p:nvPicPr>
          <p:cNvPr id="8" name="Picture 7" descr="Screen Shot 2019-12-18 at 4.15.59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4282" y="4072163"/>
            <a:ext cx="983007" cy="1495880"/>
          </a:xfrm>
          <a:prstGeom prst="rect">
            <a:avLst/>
          </a:prstGeom>
        </p:spPr>
      </p:pic>
      <p:pic>
        <p:nvPicPr>
          <p:cNvPr id="9" name="Picture 8" descr="Screen Shot 2019-12-18 at 4.15.53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8000" y="4162878"/>
            <a:ext cx="706060" cy="1270908"/>
          </a:xfrm>
          <a:prstGeom prst="rect">
            <a:avLst/>
          </a:prstGeom>
        </p:spPr>
      </p:pic>
      <p:sp>
        <p:nvSpPr>
          <p:cNvPr id="10" name="Rectangle 9"/>
          <p:cNvSpPr/>
          <p:nvPr/>
        </p:nvSpPr>
        <p:spPr>
          <a:xfrm>
            <a:off x="448515" y="5673663"/>
            <a:ext cx="1375685"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52049"/>
                </a:solidFill>
                <a:effectLst/>
                <a:uLnTx/>
                <a:uFillTx/>
                <a:latin typeface="Arial"/>
                <a:ea typeface="+mn-ea"/>
                <a:cs typeface="+mn-cs"/>
              </a:rPr>
              <a:t>Pr</a:t>
            </a:r>
            <a:r>
              <a:rPr kumimoji="0" lang="en-US" sz="1800" b="0" i="0" u="none" strike="noStrike" kern="1200" cap="none" spc="0" normalizeH="0" baseline="0" noProof="0" dirty="0">
                <a:ln>
                  <a:noFill/>
                </a:ln>
                <a:solidFill>
                  <a:srgbClr val="052049"/>
                </a:solidFill>
                <a:effectLst/>
                <a:uLnTx/>
                <a:uFillTx/>
                <a:latin typeface="Arial"/>
                <a:ea typeface="+mn-ea"/>
                <a:cs typeface="+mn-cs"/>
              </a:rPr>
              <a:t>(</a:t>
            </a:r>
            <a:r>
              <a:rPr kumimoji="0" lang="en-US" sz="1800" b="0" i="1" u="none" strike="noStrike" kern="1200" cap="none" spc="0" normalizeH="0" baseline="0" noProof="0" dirty="0" err="1">
                <a:ln>
                  <a:noFill/>
                </a:ln>
                <a:solidFill>
                  <a:srgbClr val="052049"/>
                </a:solidFill>
                <a:effectLst/>
                <a:uLnTx/>
                <a:uFillTx/>
                <a:latin typeface="Arial"/>
                <a:ea typeface="+mn-ea"/>
                <a:cs typeface="+mn-cs"/>
              </a:rPr>
              <a:t>Y</a:t>
            </a:r>
            <a:r>
              <a:rPr kumimoji="0" lang="en-US" sz="1800" b="0" i="1" u="none" strike="noStrike" kern="1200" cap="none" spc="0" normalizeH="0" baseline="30000" noProof="0" dirty="0" err="1">
                <a:ln>
                  <a:noFill/>
                </a:ln>
                <a:solidFill>
                  <a:srgbClr val="052049"/>
                </a:solidFill>
                <a:effectLst/>
                <a:uLnTx/>
                <a:uFillTx/>
                <a:latin typeface="Arial"/>
                <a:ea typeface="+mn-ea"/>
                <a:cs typeface="+mn-cs"/>
              </a:rPr>
              <a:t>a</a:t>
            </a:r>
            <a:r>
              <a:rPr kumimoji="0" lang="en-US" sz="1800" b="0" i="1" u="none" strike="noStrike" kern="1200" cap="none" spc="0" normalizeH="0" baseline="30000" noProof="0" dirty="0">
                <a:ln>
                  <a:noFill/>
                </a:ln>
                <a:solidFill>
                  <a:srgbClr val="052049"/>
                </a:solidFill>
                <a:effectLst/>
                <a:uLnTx/>
                <a:uFillTx/>
                <a:latin typeface="Arial"/>
                <a:ea typeface="+mn-ea"/>
                <a:cs typeface="+mn-cs"/>
              </a:rPr>
              <a:t>=0</a:t>
            </a:r>
            <a:r>
              <a:rPr kumimoji="0" lang="en-US" sz="1800" b="0" i="0" u="none" strike="noStrike" kern="1200" cap="none" spc="0" normalizeH="0" baseline="0" noProof="0" dirty="0">
                <a:ln>
                  <a:noFill/>
                </a:ln>
                <a:solidFill>
                  <a:srgbClr val="052049"/>
                </a:solidFill>
                <a:effectLst/>
                <a:uLnTx/>
                <a:uFillTx/>
                <a:latin typeface="Arial"/>
                <a:ea typeface="+mn-ea"/>
                <a:cs typeface="+mn-cs"/>
              </a:rPr>
              <a:t> = 1)</a:t>
            </a:r>
          </a:p>
        </p:txBody>
      </p:sp>
      <p:sp>
        <p:nvSpPr>
          <p:cNvPr id="11" name="Rectangle 10"/>
          <p:cNvSpPr/>
          <p:nvPr/>
        </p:nvSpPr>
        <p:spPr>
          <a:xfrm>
            <a:off x="6872675" y="5673663"/>
            <a:ext cx="1822810"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52049"/>
                </a:solidFill>
                <a:effectLst/>
                <a:uLnTx/>
                <a:uFillTx/>
                <a:latin typeface="Arial"/>
                <a:ea typeface="+mn-ea"/>
                <a:cs typeface="+mn-cs"/>
              </a:rPr>
              <a:t>Pr</a:t>
            </a:r>
            <a:r>
              <a:rPr kumimoji="0" lang="en-US" sz="1800" b="0" i="0" u="none" strike="noStrike" kern="1200" cap="none" spc="0" normalizeH="0" baseline="0" noProof="0" dirty="0">
                <a:ln>
                  <a:noFill/>
                </a:ln>
                <a:solidFill>
                  <a:srgbClr val="052049"/>
                </a:solidFill>
                <a:effectLst/>
                <a:uLnTx/>
                <a:uFillTx/>
                <a:latin typeface="Arial"/>
                <a:ea typeface="+mn-ea"/>
                <a:cs typeface="+mn-cs"/>
              </a:rPr>
              <a:t>(</a:t>
            </a:r>
            <a:r>
              <a:rPr kumimoji="0" lang="en-US" sz="1800" b="0" i="1" u="none" strike="noStrike" kern="1200" cap="none" spc="0" normalizeH="0" baseline="0" noProof="0" dirty="0">
                <a:ln>
                  <a:noFill/>
                </a:ln>
                <a:solidFill>
                  <a:srgbClr val="052049"/>
                </a:solidFill>
                <a:effectLst/>
                <a:uLnTx/>
                <a:uFillTx/>
                <a:latin typeface="Arial"/>
                <a:ea typeface="+mn-ea"/>
                <a:cs typeface="+mn-cs"/>
              </a:rPr>
              <a:t>Y</a:t>
            </a:r>
            <a:r>
              <a:rPr kumimoji="0" lang="en-US" sz="1800" b="0" i="0" u="none" strike="noStrike" kern="1200" cap="none" spc="0" normalizeH="0" baseline="0" noProof="0" dirty="0">
                <a:ln>
                  <a:noFill/>
                </a:ln>
                <a:solidFill>
                  <a:srgbClr val="052049"/>
                </a:solidFill>
                <a:effectLst/>
                <a:uLnTx/>
                <a:uFillTx/>
                <a:latin typeface="Arial"/>
                <a:ea typeface="+mn-ea"/>
                <a:cs typeface="+mn-cs"/>
              </a:rPr>
              <a:t> = 1 | A = 0)</a:t>
            </a:r>
          </a:p>
        </p:txBody>
      </p:sp>
      <p:sp>
        <p:nvSpPr>
          <p:cNvPr id="12" name="Rectangle 11"/>
          <p:cNvSpPr/>
          <p:nvPr/>
        </p:nvSpPr>
        <p:spPr>
          <a:xfrm>
            <a:off x="4534824" y="5673663"/>
            <a:ext cx="2083849"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52049"/>
                </a:solidFill>
                <a:effectLst/>
                <a:uLnTx/>
                <a:uFillTx/>
                <a:latin typeface="Arial"/>
                <a:ea typeface="+mn-ea"/>
                <a:cs typeface="+mn-cs"/>
              </a:rPr>
              <a:t>Pr</a:t>
            </a:r>
            <a:r>
              <a:rPr kumimoji="0" lang="en-US" sz="1800" b="0" i="0" u="none" strike="noStrike" kern="1200" cap="none" spc="0" normalizeH="0" baseline="0" noProof="0" dirty="0">
                <a:ln>
                  <a:noFill/>
                </a:ln>
                <a:solidFill>
                  <a:srgbClr val="052049"/>
                </a:solidFill>
                <a:effectLst/>
                <a:uLnTx/>
                <a:uFillTx/>
                <a:latin typeface="Arial"/>
                <a:ea typeface="+mn-ea"/>
                <a:cs typeface="+mn-cs"/>
              </a:rPr>
              <a:t>(</a:t>
            </a:r>
            <a:r>
              <a:rPr kumimoji="0" lang="en-US" sz="1800" b="0" i="1" u="none" strike="noStrike" kern="1200" cap="none" spc="0" normalizeH="0" baseline="0" noProof="0" dirty="0" err="1">
                <a:ln>
                  <a:noFill/>
                </a:ln>
                <a:solidFill>
                  <a:srgbClr val="052049"/>
                </a:solidFill>
                <a:effectLst/>
                <a:uLnTx/>
                <a:uFillTx/>
                <a:latin typeface="Arial"/>
                <a:ea typeface="+mn-ea"/>
                <a:cs typeface="+mn-cs"/>
              </a:rPr>
              <a:t>Y</a:t>
            </a:r>
            <a:r>
              <a:rPr kumimoji="0" lang="en-US" sz="1800" b="0" i="1" u="none" strike="noStrike" kern="1200" cap="none" spc="0" normalizeH="0" baseline="30000" noProof="0" dirty="0" err="1">
                <a:ln>
                  <a:noFill/>
                </a:ln>
                <a:solidFill>
                  <a:srgbClr val="052049"/>
                </a:solidFill>
                <a:effectLst/>
                <a:uLnTx/>
                <a:uFillTx/>
                <a:latin typeface="Arial"/>
                <a:ea typeface="+mn-ea"/>
                <a:cs typeface="+mn-cs"/>
              </a:rPr>
              <a:t>a</a:t>
            </a:r>
            <a:r>
              <a:rPr kumimoji="0" lang="en-US" sz="1800" b="0" i="1" u="none" strike="noStrike" kern="1200" cap="none" spc="0" normalizeH="0" baseline="30000" noProof="0" dirty="0">
                <a:ln>
                  <a:noFill/>
                </a:ln>
                <a:solidFill>
                  <a:srgbClr val="052049"/>
                </a:solidFill>
                <a:effectLst/>
                <a:uLnTx/>
                <a:uFillTx/>
                <a:latin typeface="Arial"/>
                <a:ea typeface="+mn-ea"/>
                <a:cs typeface="+mn-cs"/>
              </a:rPr>
              <a:t>=0</a:t>
            </a:r>
            <a:r>
              <a:rPr kumimoji="0" lang="en-US" sz="1800" b="0" i="0" u="none" strike="noStrike" kern="1200" cap="none" spc="0" normalizeH="0" baseline="0" noProof="0" dirty="0">
                <a:ln>
                  <a:noFill/>
                </a:ln>
                <a:solidFill>
                  <a:srgbClr val="052049"/>
                </a:solidFill>
                <a:effectLst/>
                <a:uLnTx/>
                <a:uFillTx/>
                <a:latin typeface="Arial"/>
                <a:ea typeface="+mn-ea"/>
                <a:cs typeface="+mn-cs"/>
              </a:rPr>
              <a:t> = 1 | A = 0)</a:t>
            </a:r>
          </a:p>
        </p:txBody>
      </p:sp>
      <p:sp>
        <p:nvSpPr>
          <p:cNvPr id="13" name="Rectangle 12"/>
          <p:cNvSpPr/>
          <p:nvPr/>
        </p:nvSpPr>
        <p:spPr>
          <a:xfrm>
            <a:off x="2197962" y="5673663"/>
            <a:ext cx="2083849"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52049"/>
                </a:solidFill>
                <a:effectLst/>
                <a:uLnTx/>
                <a:uFillTx/>
                <a:latin typeface="Arial"/>
                <a:ea typeface="+mn-ea"/>
                <a:cs typeface="+mn-cs"/>
              </a:rPr>
              <a:t>Pr</a:t>
            </a:r>
            <a:r>
              <a:rPr kumimoji="0" lang="en-US" sz="1800" b="0" i="0" u="none" strike="noStrike" kern="1200" cap="none" spc="0" normalizeH="0" baseline="0" noProof="0" dirty="0">
                <a:ln>
                  <a:noFill/>
                </a:ln>
                <a:solidFill>
                  <a:srgbClr val="052049"/>
                </a:solidFill>
                <a:effectLst/>
                <a:uLnTx/>
                <a:uFillTx/>
                <a:latin typeface="Arial"/>
                <a:ea typeface="+mn-ea"/>
                <a:cs typeface="+mn-cs"/>
              </a:rPr>
              <a:t>(</a:t>
            </a:r>
            <a:r>
              <a:rPr kumimoji="0" lang="en-US" sz="1800" b="0" i="1" u="none" strike="noStrike" kern="1200" cap="none" spc="0" normalizeH="0" baseline="0" noProof="0" dirty="0" err="1">
                <a:ln>
                  <a:noFill/>
                </a:ln>
                <a:solidFill>
                  <a:srgbClr val="052049"/>
                </a:solidFill>
                <a:effectLst/>
                <a:uLnTx/>
                <a:uFillTx/>
                <a:latin typeface="Arial"/>
                <a:ea typeface="+mn-ea"/>
                <a:cs typeface="+mn-cs"/>
              </a:rPr>
              <a:t>Y</a:t>
            </a:r>
            <a:r>
              <a:rPr kumimoji="0" lang="en-US" sz="1800" b="0" i="1" u="none" strike="noStrike" kern="1200" cap="none" spc="0" normalizeH="0" baseline="30000" noProof="0" dirty="0" err="1">
                <a:ln>
                  <a:noFill/>
                </a:ln>
                <a:solidFill>
                  <a:srgbClr val="052049"/>
                </a:solidFill>
                <a:effectLst/>
                <a:uLnTx/>
                <a:uFillTx/>
                <a:latin typeface="Arial"/>
                <a:ea typeface="+mn-ea"/>
                <a:cs typeface="+mn-cs"/>
              </a:rPr>
              <a:t>a</a:t>
            </a:r>
            <a:r>
              <a:rPr kumimoji="0" lang="en-US" sz="1800" b="0" i="1" u="none" strike="noStrike" kern="1200" cap="none" spc="0" normalizeH="0" baseline="30000" noProof="0" dirty="0">
                <a:ln>
                  <a:noFill/>
                </a:ln>
                <a:solidFill>
                  <a:srgbClr val="052049"/>
                </a:solidFill>
                <a:effectLst/>
                <a:uLnTx/>
                <a:uFillTx/>
                <a:latin typeface="Arial"/>
                <a:ea typeface="+mn-ea"/>
                <a:cs typeface="+mn-cs"/>
              </a:rPr>
              <a:t>=0</a:t>
            </a:r>
            <a:r>
              <a:rPr kumimoji="0" lang="en-US" sz="1800" b="0" i="0" u="none" strike="noStrike" kern="1200" cap="none" spc="0" normalizeH="0" baseline="0" noProof="0" dirty="0">
                <a:ln>
                  <a:noFill/>
                </a:ln>
                <a:solidFill>
                  <a:srgbClr val="052049"/>
                </a:solidFill>
                <a:effectLst/>
                <a:uLnTx/>
                <a:uFillTx/>
                <a:latin typeface="Arial"/>
                <a:ea typeface="+mn-ea"/>
                <a:cs typeface="+mn-cs"/>
              </a:rPr>
              <a:t> = 1 | A = 1)</a:t>
            </a:r>
          </a:p>
        </p:txBody>
      </p:sp>
      <p:pic>
        <p:nvPicPr>
          <p:cNvPr id="14" name="Picture 13" descr="Screen Shot 2019-12-18 at 4.15.53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64717" y="4162878"/>
            <a:ext cx="706060" cy="1270908"/>
          </a:xfrm>
          <a:prstGeom prst="rect">
            <a:avLst/>
          </a:prstGeom>
        </p:spPr>
      </p:pic>
      <p:sp>
        <p:nvSpPr>
          <p:cNvPr id="4" name="Left Arrow 3"/>
          <p:cNvSpPr/>
          <p:nvPr/>
        </p:nvSpPr>
        <p:spPr bwMode="auto">
          <a:xfrm>
            <a:off x="6618673" y="5691806"/>
            <a:ext cx="239327" cy="369332"/>
          </a:xfrm>
          <a:prstGeom prst="leftArrow">
            <a:avLst/>
          </a:prstGeom>
          <a:solidFill>
            <a:schemeClr val="accent1"/>
          </a:solidFill>
          <a:ln w="19050" algn="ctr">
            <a:solidFill>
              <a:schemeClr val="accent2"/>
            </a:solidFill>
            <a:miter lim="800000"/>
            <a:headEnd/>
            <a:tailEnd/>
          </a:ln>
          <a:effectLst/>
        </p:spPr>
        <p:txBody>
          <a:bodyPr wrap="none"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1600" b="1" i="0" u="none" strike="noStrike" kern="1200" cap="none" spc="0" normalizeH="0" baseline="0" noProof="0" dirty="0" err="1">
              <a:ln>
                <a:noFill/>
              </a:ln>
              <a:solidFill>
                <a:srgbClr val="FFFFFF"/>
              </a:solidFill>
              <a:effectLst/>
              <a:uLnTx/>
              <a:uFillTx/>
              <a:latin typeface="Garamond"/>
              <a:ea typeface="+mn-ea"/>
              <a:cs typeface="+mn-cs"/>
            </a:endParaRPr>
          </a:p>
        </p:txBody>
      </p:sp>
      <p:sp>
        <p:nvSpPr>
          <p:cNvPr id="15" name="Left Arrow 14"/>
          <p:cNvSpPr/>
          <p:nvPr/>
        </p:nvSpPr>
        <p:spPr bwMode="auto">
          <a:xfrm>
            <a:off x="4281811" y="5691806"/>
            <a:ext cx="239327" cy="369332"/>
          </a:xfrm>
          <a:prstGeom prst="leftArrow">
            <a:avLst/>
          </a:prstGeom>
          <a:solidFill>
            <a:schemeClr val="accent1"/>
          </a:solidFill>
          <a:ln w="19050" algn="ctr">
            <a:solidFill>
              <a:schemeClr val="accent2"/>
            </a:solidFill>
            <a:miter lim="800000"/>
            <a:headEnd/>
            <a:tailEnd/>
          </a:ln>
          <a:effectLst/>
        </p:spPr>
        <p:txBody>
          <a:bodyPr wrap="none"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1600" b="1" i="0" u="none" strike="noStrike" kern="1200" cap="none" spc="0" normalizeH="0" baseline="0" noProof="0" dirty="0" err="1">
              <a:ln>
                <a:noFill/>
              </a:ln>
              <a:solidFill>
                <a:srgbClr val="FFFFFF"/>
              </a:solidFill>
              <a:effectLst/>
              <a:uLnTx/>
              <a:uFillTx/>
              <a:latin typeface="Garamond"/>
              <a:ea typeface="+mn-ea"/>
              <a:cs typeface="+mn-cs"/>
            </a:endParaRPr>
          </a:p>
        </p:txBody>
      </p:sp>
      <p:sp>
        <p:nvSpPr>
          <p:cNvPr id="16" name="Left Arrow 15"/>
          <p:cNvSpPr/>
          <p:nvPr/>
        </p:nvSpPr>
        <p:spPr bwMode="auto">
          <a:xfrm>
            <a:off x="1886160" y="5691806"/>
            <a:ext cx="239327" cy="369332"/>
          </a:xfrm>
          <a:prstGeom prst="leftArrow">
            <a:avLst/>
          </a:prstGeom>
          <a:solidFill>
            <a:schemeClr val="accent1"/>
          </a:solidFill>
          <a:ln w="19050" algn="ctr">
            <a:solidFill>
              <a:schemeClr val="accent2"/>
            </a:solidFill>
            <a:miter lim="800000"/>
            <a:headEnd/>
            <a:tailEnd/>
          </a:ln>
          <a:effectLst/>
        </p:spPr>
        <p:txBody>
          <a:bodyPr wrap="none"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1600" b="1" i="0" u="none" strike="noStrike" kern="1200" cap="none" spc="0" normalizeH="0" baseline="0" noProof="0" dirty="0" err="1">
              <a:ln>
                <a:noFill/>
              </a:ln>
              <a:solidFill>
                <a:srgbClr val="FFFFFF"/>
              </a:solidFill>
              <a:effectLst/>
              <a:uLnTx/>
              <a:uFillTx/>
              <a:latin typeface="Garamond"/>
              <a:ea typeface="+mn-ea"/>
              <a:cs typeface="+mn-cs"/>
            </a:endParaRPr>
          </a:p>
        </p:txBody>
      </p:sp>
    </p:spTree>
    <p:extLst>
      <p:ext uri="{BB962C8B-B14F-4D97-AF65-F5344CB8AC3E}">
        <p14:creationId xmlns:p14="http://schemas.microsoft.com/office/powerpoint/2010/main" val="38423634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4" grpId="0" animBg="1"/>
      <p:bldP spid="15" grpId="0" animBg="1"/>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Causal Inference</a:t>
            </a:r>
          </a:p>
        </p:txBody>
      </p:sp>
      <p:sp>
        <p:nvSpPr>
          <p:cNvPr id="6" name="Content Placeholder 5"/>
          <p:cNvSpPr>
            <a:spLocks noGrp="1"/>
          </p:cNvSpPr>
          <p:nvPr>
            <p:ph idx="1"/>
          </p:nvPr>
        </p:nvSpPr>
        <p:spPr>
          <a:xfrm>
            <a:off x="459686" y="1496816"/>
            <a:ext cx="8137665" cy="3909393"/>
          </a:xfrm>
        </p:spPr>
        <p:txBody>
          <a:bodyPr/>
          <a:lstStyle/>
          <a:p>
            <a:r>
              <a:rPr lang="en-US" dirty="0"/>
              <a:t>The science of establishing causal relationships among biological, behavioral, environmental, etc. factors. </a:t>
            </a:r>
          </a:p>
          <a:p>
            <a:pPr lvl="1"/>
            <a:r>
              <a:rPr lang="en-US" dirty="0"/>
              <a:t>Does A cause (or prevent) Y? </a:t>
            </a:r>
          </a:p>
          <a:p>
            <a:pPr lvl="1"/>
            <a:r>
              <a:rPr lang="en-US" dirty="0"/>
              <a:t>Will intervening upon A change occurrence of Y?</a:t>
            </a:r>
          </a:p>
          <a:p>
            <a:endParaRPr lang="en-US" sz="2400" dirty="0"/>
          </a:p>
          <a:p>
            <a:r>
              <a:rPr lang="en-US" sz="2400" dirty="0"/>
              <a:t>How do we establish what is a true cause?</a:t>
            </a:r>
            <a:endParaRPr lang="en-US" sz="500" dirty="0"/>
          </a:p>
          <a:p>
            <a:endParaRPr lang="en-US" dirty="0"/>
          </a:p>
        </p:txBody>
      </p:sp>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5</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Tree>
    <p:custDataLst>
      <p:tags r:id="rId1"/>
    </p:custDataLst>
    <p:extLst>
      <p:ext uri="{BB962C8B-B14F-4D97-AF65-F5344CB8AC3E}">
        <p14:creationId xmlns:p14="http://schemas.microsoft.com/office/powerpoint/2010/main" val="3124662438"/>
      </p:ext>
    </p:extLst>
  </p:cSld>
  <p:clrMapOvr>
    <a:masterClrMapping/>
  </p:clrMapOvr>
  <p:transition advTm="44247">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9-12-19 at 2.50.0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2673" y="4072163"/>
            <a:ext cx="1016000" cy="1587500"/>
          </a:xfrm>
          <a:prstGeom prst="rect">
            <a:avLst/>
          </a:prstGeom>
        </p:spPr>
      </p:pic>
      <p:pic>
        <p:nvPicPr>
          <p:cNvPr id="6" name="Picture 5" descr="Screen Shot 2019-12-19 at 2.49.49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3156" y="4034063"/>
            <a:ext cx="1739900" cy="1625600"/>
          </a:xfrm>
          <a:prstGeom prst="rect">
            <a:avLst/>
          </a:prstGeom>
        </p:spPr>
      </p:pic>
      <p:sp>
        <p:nvSpPr>
          <p:cNvPr id="5" name="Title 4"/>
          <p:cNvSpPr>
            <a:spLocks noGrp="1"/>
          </p:cNvSpPr>
          <p:nvPr>
            <p:ph type="title"/>
          </p:nvPr>
        </p:nvSpPr>
        <p:spPr/>
        <p:txBody>
          <a:bodyPr/>
          <a:lstStyle/>
          <a:p>
            <a:r>
              <a:rPr lang="en-US" dirty="0"/>
              <a:t>Outcome Had Everyone Been Treated</a:t>
            </a:r>
          </a:p>
        </p:txBody>
      </p:sp>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50</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pic>
        <p:nvPicPr>
          <p:cNvPr id="7" name="Picture 6" descr="Screen Shot 2019-12-18 at 4.10.47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70050" y="1443263"/>
            <a:ext cx="5803900" cy="2628900"/>
          </a:xfrm>
          <a:prstGeom prst="rect">
            <a:avLst/>
          </a:prstGeom>
        </p:spPr>
      </p:pic>
      <p:sp>
        <p:nvSpPr>
          <p:cNvPr id="10" name="Rectangle 9"/>
          <p:cNvSpPr/>
          <p:nvPr/>
        </p:nvSpPr>
        <p:spPr>
          <a:xfrm>
            <a:off x="448515" y="5673663"/>
            <a:ext cx="1375685"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52049"/>
                </a:solidFill>
                <a:effectLst/>
                <a:uLnTx/>
                <a:uFillTx/>
                <a:latin typeface="Arial"/>
                <a:ea typeface="+mn-ea"/>
                <a:cs typeface="+mn-cs"/>
              </a:rPr>
              <a:t>Pr</a:t>
            </a:r>
            <a:r>
              <a:rPr kumimoji="0" lang="en-US" sz="1800" b="0" i="0" u="none" strike="noStrike" kern="1200" cap="none" spc="0" normalizeH="0" baseline="0" noProof="0" dirty="0">
                <a:ln>
                  <a:noFill/>
                </a:ln>
                <a:solidFill>
                  <a:srgbClr val="052049"/>
                </a:solidFill>
                <a:effectLst/>
                <a:uLnTx/>
                <a:uFillTx/>
                <a:latin typeface="Arial"/>
                <a:ea typeface="+mn-ea"/>
                <a:cs typeface="+mn-cs"/>
              </a:rPr>
              <a:t>(</a:t>
            </a:r>
            <a:r>
              <a:rPr kumimoji="0" lang="en-US" sz="1800" b="0" i="1" u="none" strike="noStrike" kern="1200" cap="none" spc="0" normalizeH="0" baseline="0" noProof="0" dirty="0" err="1">
                <a:ln>
                  <a:noFill/>
                </a:ln>
                <a:solidFill>
                  <a:srgbClr val="052049"/>
                </a:solidFill>
                <a:effectLst/>
                <a:uLnTx/>
                <a:uFillTx/>
                <a:latin typeface="Arial"/>
                <a:ea typeface="+mn-ea"/>
                <a:cs typeface="+mn-cs"/>
              </a:rPr>
              <a:t>Y</a:t>
            </a:r>
            <a:r>
              <a:rPr kumimoji="0" lang="en-US" sz="1800" b="0" i="1" u="none" strike="noStrike" kern="1200" cap="none" spc="0" normalizeH="0" baseline="30000" noProof="0" dirty="0" err="1">
                <a:ln>
                  <a:noFill/>
                </a:ln>
                <a:solidFill>
                  <a:srgbClr val="052049"/>
                </a:solidFill>
                <a:effectLst/>
                <a:uLnTx/>
                <a:uFillTx/>
                <a:latin typeface="Arial"/>
                <a:ea typeface="+mn-ea"/>
                <a:cs typeface="+mn-cs"/>
              </a:rPr>
              <a:t>a</a:t>
            </a:r>
            <a:r>
              <a:rPr kumimoji="0" lang="en-US" sz="1800" b="0" i="1" u="none" strike="noStrike" kern="1200" cap="none" spc="0" normalizeH="0" baseline="30000" noProof="0" dirty="0">
                <a:ln>
                  <a:noFill/>
                </a:ln>
                <a:solidFill>
                  <a:srgbClr val="052049"/>
                </a:solidFill>
                <a:effectLst/>
                <a:uLnTx/>
                <a:uFillTx/>
                <a:latin typeface="Arial"/>
                <a:ea typeface="+mn-ea"/>
                <a:cs typeface="+mn-cs"/>
              </a:rPr>
              <a:t>=1</a:t>
            </a:r>
            <a:r>
              <a:rPr kumimoji="0" lang="en-US" sz="1800" b="0" i="0" u="none" strike="noStrike" kern="1200" cap="none" spc="0" normalizeH="0" baseline="0" noProof="0" dirty="0">
                <a:ln>
                  <a:noFill/>
                </a:ln>
                <a:solidFill>
                  <a:srgbClr val="052049"/>
                </a:solidFill>
                <a:effectLst/>
                <a:uLnTx/>
                <a:uFillTx/>
                <a:latin typeface="Arial"/>
                <a:ea typeface="+mn-ea"/>
                <a:cs typeface="+mn-cs"/>
              </a:rPr>
              <a:t> = 1)</a:t>
            </a:r>
          </a:p>
        </p:txBody>
      </p:sp>
      <p:sp>
        <p:nvSpPr>
          <p:cNvPr id="11" name="Rectangle 10"/>
          <p:cNvSpPr/>
          <p:nvPr/>
        </p:nvSpPr>
        <p:spPr>
          <a:xfrm>
            <a:off x="6872675" y="5673663"/>
            <a:ext cx="1822810"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52049"/>
                </a:solidFill>
                <a:effectLst/>
                <a:uLnTx/>
                <a:uFillTx/>
                <a:latin typeface="Arial"/>
                <a:ea typeface="+mn-ea"/>
                <a:cs typeface="+mn-cs"/>
              </a:rPr>
              <a:t>Pr</a:t>
            </a:r>
            <a:r>
              <a:rPr kumimoji="0" lang="en-US" sz="1800" b="0" i="0" u="none" strike="noStrike" kern="1200" cap="none" spc="0" normalizeH="0" baseline="0" noProof="0" dirty="0">
                <a:ln>
                  <a:noFill/>
                </a:ln>
                <a:solidFill>
                  <a:srgbClr val="052049"/>
                </a:solidFill>
                <a:effectLst/>
                <a:uLnTx/>
                <a:uFillTx/>
                <a:latin typeface="Arial"/>
                <a:ea typeface="+mn-ea"/>
                <a:cs typeface="+mn-cs"/>
              </a:rPr>
              <a:t>(</a:t>
            </a:r>
            <a:r>
              <a:rPr kumimoji="0" lang="en-US" sz="1800" b="0" i="1" u="none" strike="noStrike" kern="1200" cap="none" spc="0" normalizeH="0" baseline="0" noProof="0" dirty="0">
                <a:ln>
                  <a:noFill/>
                </a:ln>
                <a:solidFill>
                  <a:srgbClr val="052049"/>
                </a:solidFill>
                <a:effectLst/>
                <a:uLnTx/>
                <a:uFillTx/>
                <a:latin typeface="Arial"/>
                <a:ea typeface="+mn-ea"/>
                <a:cs typeface="+mn-cs"/>
              </a:rPr>
              <a:t>Y</a:t>
            </a:r>
            <a:r>
              <a:rPr kumimoji="0" lang="en-US" sz="1800" b="0" i="0" u="none" strike="noStrike" kern="1200" cap="none" spc="0" normalizeH="0" baseline="0" noProof="0" dirty="0">
                <a:ln>
                  <a:noFill/>
                </a:ln>
                <a:solidFill>
                  <a:srgbClr val="052049"/>
                </a:solidFill>
                <a:effectLst/>
                <a:uLnTx/>
                <a:uFillTx/>
                <a:latin typeface="Arial"/>
                <a:ea typeface="+mn-ea"/>
                <a:cs typeface="+mn-cs"/>
              </a:rPr>
              <a:t> = 1 | A = 1)</a:t>
            </a:r>
          </a:p>
        </p:txBody>
      </p:sp>
      <p:sp>
        <p:nvSpPr>
          <p:cNvPr id="12" name="Rectangle 11"/>
          <p:cNvSpPr/>
          <p:nvPr/>
        </p:nvSpPr>
        <p:spPr>
          <a:xfrm>
            <a:off x="4534824" y="5673663"/>
            <a:ext cx="2083849"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52049"/>
                </a:solidFill>
                <a:effectLst/>
                <a:uLnTx/>
                <a:uFillTx/>
                <a:latin typeface="Arial"/>
                <a:ea typeface="+mn-ea"/>
                <a:cs typeface="+mn-cs"/>
              </a:rPr>
              <a:t>Pr</a:t>
            </a:r>
            <a:r>
              <a:rPr kumimoji="0" lang="en-US" sz="1800" b="0" i="0" u="none" strike="noStrike" kern="1200" cap="none" spc="0" normalizeH="0" baseline="0" noProof="0" dirty="0">
                <a:ln>
                  <a:noFill/>
                </a:ln>
                <a:solidFill>
                  <a:srgbClr val="052049"/>
                </a:solidFill>
                <a:effectLst/>
                <a:uLnTx/>
                <a:uFillTx/>
                <a:latin typeface="Arial"/>
                <a:ea typeface="+mn-ea"/>
                <a:cs typeface="+mn-cs"/>
              </a:rPr>
              <a:t>(</a:t>
            </a:r>
            <a:r>
              <a:rPr kumimoji="0" lang="en-US" sz="1800" b="0" i="1" u="none" strike="noStrike" kern="1200" cap="none" spc="0" normalizeH="0" baseline="0" noProof="0" dirty="0" err="1">
                <a:ln>
                  <a:noFill/>
                </a:ln>
                <a:solidFill>
                  <a:srgbClr val="052049"/>
                </a:solidFill>
                <a:effectLst/>
                <a:uLnTx/>
                <a:uFillTx/>
                <a:latin typeface="Arial"/>
                <a:ea typeface="+mn-ea"/>
                <a:cs typeface="+mn-cs"/>
              </a:rPr>
              <a:t>Y</a:t>
            </a:r>
            <a:r>
              <a:rPr kumimoji="0" lang="en-US" sz="1800" b="0" i="1" u="none" strike="noStrike" kern="1200" cap="none" spc="0" normalizeH="0" baseline="30000" noProof="0" dirty="0" err="1">
                <a:ln>
                  <a:noFill/>
                </a:ln>
                <a:solidFill>
                  <a:srgbClr val="052049"/>
                </a:solidFill>
                <a:effectLst/>
                <a:uLnTx/>
                <a:uFillTx/>
                <a:latin typeface="Arial"/>
                <a:ea typeface="+mn-ea"/>
                <a:cs typeface="+mn-cs"/>
              </a:rPr>
              <a:t>a</a:t>
            </a:r>
            <a:r>
              <a:rPr kumimoji="0" lang="en-US" sz="1800" b="0" i="1" u="none" strike="noStrike" kern="1200" cap="none" spc="0" normalizeH="0" baseline="30000" noProof="0" dirty="0">
                <a:ln>
                  <a:noFill/>
                </a:ln>
                <a:solidFill>
                  <a:srgbClr val="052049"/>
                </a:solidFill>
                <a:effectLst/>
                <a:uLnTx/>
                <a:uFillTx/>
                <a:latin typeface="Arial"/>
                <a:ea typeface="+mn-ea"/>
                <a:cs typeface="+mn-cs"/>
              </a:rPr>
              <a:t>=1</a:t>
            </a:r>
            <a:r>
              <a:rPr kumimoji="0" lang="en-US" sz="1800" b="0" i="0" u="none" strike="noStrike" kern="1200" cap="none" spc="0" normalizeH="0" baseline="0" noProof="0" dirty="0">
                <a:ln>
                  <a:noFill/>
                </a:ln>
                <a:solidFill>
                  <a:srgbClr val="052049"/>
                </a:solidFill>
                <a:effectLst/>
                <a:uLnTx/>
                <a:uFillTx/>
                <a:latin typeface="Arial"/>
                <a:ea typeface="+mn-ea"/>
                <a:cs typeface="+mn-cs"/>
              </a:rPr>
              <a:t> = 1 | A = 1)</a:t>
            </a:r>
          </a:p>
        </p:txBody>
      </p:sp>
      <p:sp>
        <p:nvSpPr>
          <p:cNvPr id="13" name="Rectangle 12"/>
          <p:cNvSpPr/>
          <p:nvPr/>
        </p:nvSpPr>
        <p:spPr>
          <a:xfrm>
            <a:off x="2197962" y="5673663"/>
            <a:ext cx="2083849"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52049"/>
                </a:solidFill>
                <a:effectLst/>
                <a:uLnTx/>
                <a:uFillTx/>
                <a:latin typeface="Arial"/>
                <a:ea typeface="+mn-ea"/>
                <a:cs typeface="+mn-cs"/>
              </a:rPr>
              <a:t>Pr</a:t>
            </a:r>
            <a:r>
              <a:rPr kumimoji="0" lang="en-US" sz="1800" b="0" i="0" u="none" strike="noStrike" kern="1200" cap="none" spc="0" normalizeH="0" baseline="0" noProof="0" dirty="0">
                <a:ln>
                  <a:noFill/>
                </a:ln>
                <a:solidFill>
                  <a:srgbClr val="052049"/>
                </a:solidFill>
                <a:effectLst/>
                <a:uLnTx/>
                <a:uFillTx/>
                <a:latin typeface="Arial"/>
                <a:ea typeface="+mn-ea"/>
                <a:cs typeface="+mn-cs"/>
              </a:rPr>
              <a:t>(</a:t>
            </a:r>
            <a:r>
              <a:rPr kumimoji="0" lang="en-US" sz="1800" b="0" i="1" u="none" strike="noStrike" kern="1200" cap="none" spc="0" normalizeH="0" baseline="0" noProof="0" dirty="0" err="1">
                <a:ln>
                  <a:noFill/>
                </a:ln>
                <a:solidFill>
                  <a:srgbClr val="052049"/>
                </a:solidFill>
                <a:effectLst/>
                <a:uLnTx/>
                <a:uFillTx/>
                <a:latin typeface="Arial"/>
                <a:ea typeface="+mn-ea"/>
                <a:cs typeface="+mn-cs"/>
              </a:rPr>
              <a:t>Y</a:t>
            </a:r>
            <a:r>
              <a:rPr kumimoji="0" lang="en-US" sz="1800" b="0" i="1" u="none" strike="noStrike" kern="1200" cap="none" spc="0" normalizeH="0" baseline="30000" noProof="0" dirty="0" err="1">
                <a:ln>
                  <a:noFill/>
                </a:ln>
                <a:solidFill>
                  <a:srgbClr val="052049"/>
                </a:solidFill>
                <a:effectLst/>
                <a:uLnTx/>
                <a:uFillTx/>
                <a:latin typeface="Arial"/>
                <a:ea typeface="+mn-ea"/>
                <a:cs typeface="+mn-cs"/>
              </a:rPr>
              <a:t>a</a:t>
            </a:r>
            <a:r>
              <a:rPr kumimoji="0" lang="en-US" sz="1800" b="0" i="1" u="none" strike="noStrike" kern="1200" cap="none" spc="0" normalizeH="0" baseline="30000" noProof="0" dirty="0">
                <a:ln>
                  <a:noFill/>
                </a:ln>
                <a:solidFill>
                  <a:srgbClr val="052049"/>
                </a:solidFill>
                <a:effectLst/>
                <a:uLnTx/>
                <a:uFillTx/>
                <a:latin typeface="Arial"/>
                <a:ea typeface="+mn-ea"/>
                <a:cs typeface="+mn-cs"/>
              </a:rPr>
              <a:t>=1</a:t>
            </a:r>
            <a:r>
              <a:rPr kumimoji="0" lang="en-US" sz="1800" b="0" i="0" u="none" strike="noStrike" kern="1200" cap="none" spc="0" normalizeH="0" baseline="0" noProof="0" dirty="0">
                <a:ln>
                  <a:noFill/>
                </a:ln>
                <a:solidFill>
                  <a:srgbClr val="052049"/>
                </a:solidFill>
                <a:effectLst/>
                <a:uLnTx/>
                <a:uFillTx/>
                <a:latin typeface="Arial"/>
                <a:ea typeface="+mn-ea"/>
                <a:cs typeface="+mn-cs"/>
              </a:rPr>
              <a:t> = 1 | A = 0)</a:t>
            </a:r>
          </a:p>
        </p:txBody>
      </p:sp>
      <p:sp>
        <p:nvSpPr>
          <p:cNvPr id="4" name="Left Arrow 3"/>
          <p:cNvSpPr/>
          <p:nvPr/>
        </p:nvSpPr>
        <p:spPr bwMode="auto">
          <a:xfrm>
            <a:off x="6618673" y="5691806"/>
            <a:ext cx="239327" cy="369332"/>
          </a:xfrm>
          <a:prstGeom prst="leftArrow">
            <a:avLst/>
          </a:prstGeom>
          <a:solidFill>
            <a:schemeClr val="accent1"/>
          </a:solidFill>
          <a:ln w="19050" algn="ctr">
            <a:solidFill>
              <a:schemeClr val="accent2"/>
            </a:solidFill>
            <a:miter lim="800000"/>
            <a:headEnd/>
            <a:tailEnd/>
          </a:ln>
          <a:effectLst/>
        </p:spPr>
        <p:txBody>
          <a:bodyPr wrap="none"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1600" b="1" i="0" u="none" strike="noStrike" kern="1200" cap="none" spc="0" normalizeH="0" baseline="0" noProof="0" dirty="0" err="1">
              <a:ln>
                <a:noFill/>
              </a:ln>
              <a:solidFill>
                <a:srgbClr val="FFFFFF"/>
              </a:solidFill>
              <a:effectLst/>
              <a:uLnTx/>
              <a:uFillTx/>
              <a:latin typeface="Garamond"/>
              <a:ea typeface="+mn-ea"/>
              <a:cs typeface="+mn-cs"/>
            </a:endParaRPr>
          </a:p>
        </p:txBody>
      </p:sp>
      <p:sp>
        <p:nvSpPr>
          <p:cNvPr id="15" name="Left Arrow 14"/>
          <p:cNvSpPr/>
          <p:nvPr/>
        </p:nvSpPr>
        <p:spPr bwMode="auto">
          <a:xfrm>
            <a:off x="4281811" y="5691806"/>
            <a:ext cx="239327" cy="369332"/>
          </a:xfrm>
          <a:prstGeom prst="leftArrow">
            <a:avLst/>
          </a:prstGeom>
          <a:solidFill>
            <a:schemeClr val="accent1"/>
          </a:solidFill>
          <a:ln w="19050" algn="ctr">
            <a:solidFill>
              <a:schemeClr val="accent2"/>
            </a:solidFill>
            <a:miter lim="800000"/>
            <a:headEnd/>
            <a:tailEnd/>
          </a:ln>
          <a:effectLst/>
        </p:spPr>
        <p:txBody>
          <a:bodyPr wrap="none"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1600" b="1" i="0" u="none" strike="noStrike" kern="1200" cap="none" spc="0" normalizeH="0" baseline="0" noProof="0" dirty="0" err="1">
              <a:ln>
                <a:noFill/>
              </a:ln>
              <a:solidFill>
                <a:srgbClr val="FFFFFF"/>
              </a:solidFill>
              <a:effectLst/>
              <a:uLnTx/>
              <a:uFillTx/>
              <a:latin typeface="Garamond"/>
              <a:ea typeface="+mn-ea"/>
              <a:cs typeface="+mn-cs"/>
            </a:endParaRPr>
          </a:p>
        </p:txBody>
      </p:sp>
      <p:sp>
        <p:nvSpPr>
          <p:cNvPr id="16" name="Left Arrow 15"/>
          <p:cNvSpPr/>
          <p:nvPr/>
        </p:nvSpPr>
        <p:spPr bwMode="auto">
          <a:xfrm>
            <a:off x="1886160" y="5691806"/>
            <a:ext cx="239327" cy="369332"/>
          </a:xfrm>
          <a:prstGeom prst="leftArrow">
            <a:avLst/>
          </a:prstGeom>
          <a:solidFill>
            <a:schemeClr val="accent1"/>
          </a:solidFill>
          <a:ln w="19050" algn="ctr">
            <a:solidFill>
              <a:schemeClr val="accent2"/>
            </a:solidFill>
            <a:miter lim="800000"/>
            <a:headEnd/>
            <a:tailEnd/>
          </a:ln>
          <a:effectLst/>
        </p:spPr>
        <p:txBody>
          <a:bodyPr wrap="none"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1600" b="1" i="0" u="none" strike="noStrike" kern="1200" cap="none" spc="0" normalizeH="0" baseline="0" noProof="0" dirty="0" err="1">
              <a:ln>
                <a:noFill/>
              </a:ln>
              <a:solidFill>
                <a:srgbClr val="FFFFFF"/>
              </a:solidFill>
              <a:effectLst/>
              <a:uLnTx/>
              <a:uFillTx/>
              <a:latin typeface="Garamond"/>
              <a:ea typeface="+mn-ea"/>
              <a:cs typeface="+mn-cs"/>
            </a:endParaRPr>
          </a:p>
        </p:txBody>
      </p:sp>
    </p:spTree>
    <p:extLst>
      <p:ext uri="{BB962C8B-B14F-4D97-AF65-F5344CB8AC3E}">
        <p14:creationId xmlns:p14="http://schemas.microsoft.com/office/powerpoint/2010/main" val="3512711093"/>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51</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
        <p:nvSpPr>
          <p:cNvPr id="3" name="Title 2"/>
          <p:cNvSpPr>
            <a:spLocks noGrp="1"/>
          </p:cNvSpPr>
          <p:nvPr>
            <p:ph type="title"/>
          </p:nvPr>
        </p:nvSpPr>
        <p:spPr/>
        <p:txBody>
          <a:bodyPr/>
          <a:lstStyle/>
          <a:p>
            <a:r>
              <a:rPr lang="en-US" dirty="0"/>
              <a:t>Does Exchangeability Hold?</a:t>
            </a:r>
          </a:p>
        </p:txBody>
      </p:sp>
      <p:pic>
        <p:nvPicPr>
          <p:cNvPr id="6" name="Picture 5" descr="Screen Shot 2019-12-18 at 4.02.4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153" y="1499616"/>
            <a:ext cx="2582070" cy="4541955"/>
          </a:xfrm>
          <a:prstGeom prst="rect">
            <a:avLst/>
          </a:prstGeom>
        </p:spPr>
      </p:pic>
      <p:pic>
        <p:nvPicPr>
          <p:cNvPr id="9" name="Content Placeholder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2587" y="1427041"/>
            <a:ext cx="2441559" cy="4681943"/>
          </a:xfrm>
          <a:prstGeom prst="rect">
            <a:avLst/>
          </a:prstGeom>
        </p:spPr>
      </p:pic>
      <p:sp>
        <p:nvSpPr>
          <p:cNvPr id="5" name="Rectangle 4"/>
          <p:cNvSpPr/>
          <p:nvPr/>
        </p:nvSpPr>
        <p:spPr>
          <a:xfrm>
            <a:off x="5694146" y="1684048"/>
            <a:ext cx="2667918" cy="92333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52049"/>
                </a:solidFill>
                <a:effectLst/>
                <a:uLnTx/>
                <a:uFillTx/>
                <a:latin typeface="Arial"/>
                <a:ea typeface="+mn-ea"/>
                <a:cs typeface="+mn-cs"/>
              </a:rPr>
              <a:t>Pr</a:t>
            </a:r>
            <a:r>
              <a:rPr kumimoji="0" lang="en-US" sz="1800" b="0" i="0" u="none" strike="noStrike" kern="1200" cap="none" spc="0" normalizeH="0" baseline="0" noProof="0" dirty="0">
                <a:ln>
                  <a:noFill/>
                </a:ln>
                <a:solidFill>
                  <a:srgbClr val="052049"/>
                </a:solidFill>
                <a:effectLst/>
                <a:uLnTx/>
                <a:uFillTx/>
                <a:latin typeface="Arial"/>
                <a:ea typeface="+mn-ea"/>
                <a:cs typeface="+mn-cs"/>
              </a:rPr>
              <a:t>(</a:t>
            </a:r>
            <a:r>
              <a:rPr kumimoji="0" lang="en-US" sz="1800" b="0" i="1" u="none" strike="noStrike" kern="1200" cap="none" spc="0" normalizeH="0" baseline="0" noProof="0" dirty="0" err="1">
                <a:ln>
                  <a:noFill/>
                </a:ln>
                <a:solidFill>
                  <a:srgbClr val="052049"/>
                </a:solidFill>
                <a:effectLst/>
                <a:uLnTx/>
                <a:uFillTx/>
                <a:latin typeface="Arial"/>
                <a:ea typeface="+mn-ea"/>
                <a:cs typeface="+mn-cs"/>
              </a:rPr>
              <a:t>Y</a:t>
            </a:r>
            <a:r>
              <a:rPr kumimoji="0" lang="en-US" sz="1800" b="0" i="1" u="none" strike="noStrike" kern="1200" cap="none" spc="0" normalizeH="0" baseline="30000" noProof="0" dirty="0" err="1">
                <a:ln>
                  <a:noFill/>
                </a:ln>
                <a:solidFill>
                  <a:srgbClr val="052049"/>
                </a:solidFill>
                <a:effectLst/>
                <a:uLnTx/>
                <a:uFillTx/>
                <a:latin typeface="Arial"/>
                <a:ea typeface="+mn-ea"/>
                <a:cs typeface="+mn-cs"/>
              </a:rPr>
              <a:t>a</a:t>
            </a:r>
            <a:r>
              <a:rPr kumimoji="0" lang="en-US" sz="1800" b="0" i="1" u="none" strike="noStrike" kern="1200" cap="none" spc="0" normalizeH="0" baseline="30000" noProof="0" dirty="0">
                <a:ln>
                  <a:noFill/>
                </a:ln>
                <a:solidFill>
                  <a:srgbClr val="052049"/>
                </a:solidFill>
                <a:effectLst/>
                <a:uLnTx/>
                <a:uFillTx/>
                <a:latin typeface="Arial"/>
                <a:ea typeface="+mn-ea"/>
                <a:cs typeface="+mn-cs"/>
              </a:rPr>
              <a:t>=0</a:t>
            </a:r>
            <a:r>
              <a:rPr kumimoji="0" lang="en-US" sz="1800" b="0" i="0" u="none" strike="noStrike" kern="1200" cap="none" spc="0" normalizeH="0" baseline="0" noProof="0" dirty="0">
                <a:ln>
                  <a:noFill/>
                </a:ln>
                <a:solidFill>
                  <a:srgbClr val="052049"/>
                </a:solidFill>
                <a:effectLst/>
                <a:uLnTx/>
                <a:uFillTx/>
                <a:latin typeface="Arial"/>
                <a:ea typeface="+mn-ea"/>
                <a:cs typeface="+mn-cs"/>
              </a:rPr>
              <a:t>=1 | A = 1) </a:t>
            </a:r>
            <a:r>
              <a:rPr kumimoji="0" lang="en-US" altLang="en-US" sz="1800" b="1" i="0" u="none" strike="noStrike" kern="1200" cap="none" spc="0" normalizeH="0" baseline="0" noProof="0" dirty="0">
                <a:ln>
                  <a:noFill/>
                </a:ln>
                <a:solidFill>
                  <a:srgbClr val="052049"/>
                </a:solidFill>
                <a:effectLst/>
                <a:uLnTx/>
                <a:uFillTx/>
                <a:latin typeface="Arial"/>
                <a:ea typeface="+mn-ea"/>
                <a:cs typeface="+mn-cs"/>
              </a:rPr>
              <a:t>=</a:t>
            </a:r>
            <a:r>
              <a:rPr kumimoji="0" lang="en-US" sz="1800" b="0" i="0" u="none" strike="noStrike" kern="1200" cap="none" spc="0" normalizeH="0" baseline="0" noProof="0" dirty="0">
                <a:ln>
                  <a:noFill/>
                </a:ln>
                <a:solidFill>
                  <a:srgbClr val="052049"/>
                </a:solidFill>
                <a:effectLst/>
                <a:uLnTx/>
                <a:uFillTx/>
                <a:latin typeface="Arial"/>
                <a:ea typeface="+mn-ea"/>
                <a:cs typeface="+mn-cs"/>
              </a:rPr>
              <a:t> 7/13</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52049"/>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52049"/>
                </a:solidFill>
                <a:effectLst/>
                <a:uLnTx/>
                <a:uFillTx/>
                <a:latin typeface="Arial"/>
                <a:ea typeface="+mn-ea"/>
                <a:cs typeface="+mn-cs"/>
              </a:rPr>
              <a:t>Pr</a:t>
            </a:r>
            <a:r>
              <a:rPr kumimoji="0" lang="en-US" sz="1800" b="0" i="0" u="none" strike="noStrike" kern="1200" cap="none" spc="0" normalizeH="0" baseline="0" noProof="0" dirty="0">
                <a:ln>
                  <a:noFill/>
                </a:ln>
                <a:solidFill>
                  <a:srgbClr val="052049"/>
                </a:solidFill>
                <a:effectLst/>
                <a:uLnTx/>
                <a:uFillTx/>
                <a:latin typeface="Arial"/>
                <a:ea typeface="+mn-ea"/>
                <a:cs typeface="+mn-cs"/>
              </a:rPr>
              <a:t>(</a:t>
            </a:r>
            <a:r>
              <a:rPr kumimoji="0" lang="en-US" sz="1800" b="0" i="1" u="none" strike="noStrike" kern="1200" cap="none" spc="0" normalizeH="0" baseline="0" noProof="0" dirty="0" err="1">
                <a:ln>
                  <a:noFill/>
                </a:ln>
                <a:solidFill>
                  <a:srgbClr val="052049"/>
                </a:solidFill>
                <a:effectLst/>
                <a:uLnTx/>
                <a:uFillTx/>
                <a:latin typeface="Arial"/>
                <a:ea typeface="+mn-ea"/>
                <a:cs typeface="+mn-cs"/>
              </a:rPr>
              <a:t>Y</a:t>
            </a:r>
            <a:r>
              <a:rPr kumimoji="0" lang="en-US" sz="1800" b="0" i="1" u="none" strike="noStrike" kern="1200" cap="none" spc="0" normalizeH="0" baseline="30000" noProof="0" dirty="0" err="1">
                <a:ln>
                  <a:noFill/>
                </a:ln>
                <a:solidFill>
                  <a:srgbClr val="052049"/>
                </a:solidFill>
                <a:effectLst/>
                <a:uLnTx/>
                <a:uFillTx/>
                <a:latin typeface="Arial"/>
                <a:ea typeface="+mn-ea"/>
                <a:cs typeface="+mn-cs"/>
              </a:rPr>
              <a:t>a</a:t>
            </a:r>
            <a:r>
              <a:rPr kumimoji="0" lang="en-US" sz="1800" b="0" i="1" u="none" strike="noStrike" kern="1200" cap="none" spc="0" normalizeH="0" baseline="30000" noProof="0" dirty="0">
                <a:ln>
                  <a:noFill/>
                </a:ln>
                <a:solidFill>
                  <a:srgbClr val="052049"/>
                </a:solidFill>
                <a:effectLst/>
                <a:uLnTx/>
                <a:uFillTx/>
                <a:latin typeface="Arial"/>
                <a:ea typeface="+mn-ea"/>
                <a:cs typeface="+mn-cs"/>
              </a:rPr>
              <a:t>=0</a:t>
            </a:r>
            <a:r>
              <a:rPr kumimoji="0" lang="en-US" sz="1800" b="0" i="0" u="none" strike="noStrike" kern="1200" cap="none" spc="0" normalizeH="0" baseline="0" noProof="0" dirty="0">
                <a:ln>
                  <a:noFill/>
                </a:ln>
                <a:solidFill>
                  <a:srgbClr val="052049"/>
                </a:solidFill>
                <a:effectLst/>
                <a:uLnTx/>
                <a:uFillTx/>
                <a:latin typeface="Arial"/>
                <a:ea typeface="+mn-ea"/>
                <a:cs typeface="+mn-cs"/>
              </a:rPr>
              <a:t>=1 | A = 0) </a:t>
            </a:r>
            <a:r>
              <a:rPr kumimoji="0" lang="en-US" altLang="en-US" sz="1800" b="1" i="0" u="none" strike="noStrike" kern="1200" cap="none" spc="0" normalizeH="0" baseline="0" noProof="0" dirty="0">
                <a:ln>
                  <a:noFill/>
                </a:ln>
                <a:solidFill>
                  <a:srgbClr val="052049"/>
                </a:solidFill>
                <a:effectLst/>
                <a:uLnTx/>
                <a:uFillTx/>
                <a:latin typeface="Arial"/>
                <a:ea typeface="+mn-ea"/>
                <a:cs typeface="+mn-cs"/>
              </a:rPr>
              <a:t>=</a:t>
            </a:r>
            <a:r>
              <a:rPr kumimoji="0" lang="en-US" sz="1800" b="0" i="0" u="none" strike="noStrike" kern="1200" cap="none" spc="0" normalizeH="0" baseline="0" noProof="0" dirty="0">
                <a:ln>
                  <a:noFill/>
                </a:ln>
                <a:solidFill>
                  <a:srgbClr val="052049"/>
                </a:solidFill>
                <a:effectLst/>
                <a:uLnTx/>
                <a:uFillTx/>
                <a:latin typeface="Arial"/>
                <a:ea typeface="+mn-ea"/>
                <a:cs typeface="+mn-cs"/>
              </a:rPr>
              <a:t> 3/7</a:t>
            </a:r>
          </a:p>
        </p:txBody>
      </p:sp>
      <p:sp>
        <p:nvSpPr>
          <p:cNvPr id="10" name="Rectangle 9"/>
          <p:cNvSpPr/>
          <p:nvPr/>
        </p:nvSpPr>
        <p:spPr>
          <a:xfrm>
            <a:off x="5692568" y="3164897"/>
            <a:ext cx="2934597" cy="64633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52049"/>
                </a:solidFill>
                <a:effectLst/>
                <a:uLnTx/>
                <a:uFillTx/>
                <a:latin typeface="Arial"/>
                <a:ea typeface="+mn-ea"/>
                <a:cs typeface="+mn-cs"/>
              </a:rPr>
              <a:t>Exchangeability doesn’t hold!</a:t>
            </a:r>
          </a:p>
        </p:txBody>
      </p:sp>
    </p:spTree>
    <p:extLst>
      <p:ext uri="{BB962C8B-B14F-4D97-AF65-F5344CB8AC3E}">
        <p14:creationId xmlns:p14="http://schemas.microsoft.com/office/powerpoint/2010/main" val="25130056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52</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
        <p:nvSpPr>
          <p:cNvPr id="4" name="Title 3"/>
          <p:cNvSpPr>
            <a:spLocks noGrp="1"/>
          </p:cNvSpPr>
          <p:nvPr>
            <p:ph type="title"/>
          </p:nvPr>
        </p:nvSpPr>
        <p:spPr/>
        <p:txBody>
          <a:bodyPr/>
          <a:lstStyle/>
          <a:p>
            <a:r>
              <a:rPr lang="en-US" dirty="0"/>
              <a:t>Conditional Randomization</a:t>
            </a:r>
          </a:p>
        </p:txBody>
      </p:sp>
    </p:spTree>
    <p:extLst>
      <p:ext uri="{BB962C8B-B14F-4D97-AF65-F5344CB8AC3E}">
        <p14:creationId xmlns:p14="http://schemas.microsoft.com/office/powerpoint/2010/main" val="1604264835"/>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The Data</a:t>
            </a:r>
          </a:p>
        </p:txBody>
      </p:sp>
      <p:sp>
        <p:nvSpPr>
          <p:cNvPr id="6" name="Content Placeholder 5"/>
          <p:cNvSpPr>
            <a:spLocks noGrp="1"/>
          </p:cNvSpPr>
          <p:nvPr>
            <p:ph idx="1"/>
          </p:nvPr>
        </p:nvSpPr>
        <p:spPr>
          <a:xfrm>
            <a:off x="459686" y="1496816"/>
            <a:ext cx="6147905" cy="3909393"/>
          </a:xfrm>
        </p:spPr>
        <p:txBody>
          <a:bodyPr/>
          <a:lstStyle/>
          <a:p>
            <a:r>
              <a:rPr lang="en-US" i="1" dirty="0"/>
              <a:t>L</a:t>
            </a:r>
            <a:r>
              <a:rPr lang="en-US" dirty="0"/>
              <a:t> = 1 </a:t>
            </a:r>
            <a:r>
              <a:rPr lang="en-US" dirty="0">
                <a:latin typeface="Wingdings"/>
                <a:ea typeface="Wingdings"/>
                <a:cs typeface="Wingdings"/>
                <a:sym typeface="Wingdings"/>
              </a:rPr>
              <a:t></a:t>
            </a:r>
            <a:r>
              <a:rPr lang="en-US" dirty="0">
                <a:sym typeface="Wingdings"/>
              </a:rPr>
              <a:t> critical condition (e.g., hospitalization in ICU)</a:t>
            </a:r>
          </a:p>
          <a:p>
            <a:r>
              <a:rPr lang="en-US" dirty="0">
                <a:sym typeface="Wingdings"/>
              </a:rPr>
              <a:t>Goal: Estimate the effect of </a:t>
            </a:r>
            <a:r>
              <a:rPr lang="en-US" i="1" dirty="0">
                <a:sym typeface="Wingdings"/>
              </a:rPr>
              <a:t>A</a:t>
            </a:r>
            <a:r>
              <a:rPr lang="en-US" dirty="0">
                <a:sym typeface="Wingdings"/>
              </a:rPr>
              <a:t> on </a:t>
            </a:r>
            <a:r>
              <a:rPr lang="en-US" i="1" dirty="0">
                <a:sym typeface="Wingdings"/>
              </a:rPr>
              <a:t>Y</a:t>
            </a:r>
          </a:p>
          <a:p>
            <a:endParaRPr lang="en-US" i="1" dirty="0">
              <a:sym typeface="Wingdings"/>
            </a:endParaRPr>
          </a:p>
          <a:p>
            <a:r>
              <a:rPr lang="en-US" dirty="0">
                <a:sym typeface="Wingdings"/>
              </a:rPr>
              <a:t>Two Options:</a:t>
            </a:r>
          </a:p>
          <a:p>
            <a:pPr marL="752468" lvl="1" indent="-457200">
              <a:buFont typeface="+mj-lt"/>
              <a:buAutoNum type="arabicPeriod"/>
            </a:pPr>
            <a:r>
              <a:rPr lang="en-US" dirty="0">
                <a:sym typeface="Wingdings"/>
              </a:rPr>
              <a:t>Marginally randomized experiment exposing 65% of participants</a:t>
            </a:r>
          </a:p>
          <a:p>
            <a:pPr marL="752468" lvl="1" indent="-457200">
              <a:buFont typeface="+mj-lt"/>
              <a:buAutoNum type="arabicPeriod"/>
            </a:pPr>
            <a:r>
              <a:rPr lang="en-US" dirty="0">
                <a:sym typeface="Wingdings"/>
              </a:rPr>
              <a:t>Conditionally randomized experiment exposing 50% of non-critical participants and 75% of critical participants</a:t>
            </a:r>
          </a:p>
          <a:p>
            <a:pPr marL="979474" lvl="2" indent="-457200"/>
            <a:r>
              <a:rPr lang="en-US" dirty="0">
                <a:sym typeface="Wingdings"/>
              </a:rPr>
              <a:t>Randomization probabilities are conditional on the value of </a:t>
            </a:r>
            <a:r>
              <a:rPr lang="en-US" i="1" dirty="0">
                <a:sym typeface="Wingdings"/>
              </a:rPr>
              <a:t>L</a:t>
            </a:r>
            <a:endParaRPr lang="en-US" dirty="0"/>
          </a:p>
        </p:txBody>
      </p:sp>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53</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pic>
        <p:nvPicPr>
          <p:cNvPr id="7" name="Picture 6" descr="Screen Shot 2019-12-19 at 3.26.38 PM.png">
            <a:extLst>
              <a:ext uri="{FF2B5EF4-FFF2-40B4-BE49-F238E27FC236}">
                <a16:creationId xmlns:a16="http://schemas.microsoft.com/office/drawing/2014/main" id="{5D88C240-4D22-E84E-BB30-144C26CEC3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7591" y="1496816"/>
            <a:ext cx="2180807" cy="4714392"/>
          </a:xfrm>
          <a:prstGeom prst="rect">
            <a:avLst/>
          </a:prstGeom>
        </p:spPr>
      </p:pic>
    </p:spTree>
    <p:extLst>
      <p:ext uri="{BB962C8B-B14F-4D97-AF65-F5344CB8AC3E}">
        <p14:creationId xmlns:p14="http://schemas.microsoft.com/office/powerpoint/2010/main" val="947540963"/>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9686" y="1496817"/>
            <a:ext cx="8137665" cy="3780740"/>
          </a:xfrm>
        </p:spPr>
        <p:txBody>
          <a:bodyPr/>
          <a:lstStyle/>
          <a:p>
            <a:r>
              <a:rPr lang="en-US" dirty="0"/>
              <a:t>Within levels of </a:t>
            </a:r>
            <a:r>
              <a:rPr lang="en-US" i="1" dirty="0"/>
              <a:t>L</a:t>
            </a:r>
            <a:r>
              <a:rPr lang="en-US" dirty="0"/>
              <a:t>, exposed subjects would have had the same risk as unexposed subjects had they been unexposed, and vice versa</a:t>
            </a:r>
          </a:p>
          <a:p>
            <a:r>
              <a:rPr lang="en-US" dirty="0"/>
              <a:t>Counterfactual risk is the same in the exposed and the unexposed with the same value of </a:t>
            </a:r>
            <a:r>
              <a:rPr lang="en-US" i="1" dirty="0"/>
              <a:t>L</a:t>
            </a:r>
          </a:p>
          <a:p>
            <a:endParaRPr lang="en-US" i="1" dirty="0"/>
          </a:p>
          <a:p>
            <a:pPr marL="0" indent="0" algn="ctr">
              <a:buNone/>
            </a:pPr>
            <a:r>
              <a:rPr lang="en-US" dirty="0" err="1"/>
              <a:t>Pr</a:t>
            </a:r>
            <a:r>
              <a:rPr lang="en-US" dirty="0"/>
              <a:t>(</a:t>
            </a:r>
            <a:r>
              <a:rPr lang="en-US" i="1" dirty="0" err="1"/>
              <a:t>Y</a:t>
            </a:r>
            <a:r>
              <a:rPr lang="en-US" i="1" baseline="30000" dirty="0" err="1"/>
              <a:t>a</a:t>
            </a:r>
            <a:r>
              <a:rPr lang="en-US" dirty="0"/>
              <a:t> = 1 | </a:t>
            </a:r>
            <a:r>
              <a:rPr lang="en-US" i="1" dirty="0"/>
              <a:t>A</a:t>
            </a:r>
            <a:r>
              <a:rPr lang="en-US" dirty="0"/>
              <a:t> = 1, </a:t>
            </a:r>
            <a:r>
              <a:rPr lang="en-US" i="1" dirty="0"/>
              <a:t>L</a:t>
            </a:r>
            <a:r>
              <a:rPr lang="en-US" dirty="0"/>
              <a:t> = </a:t>
            </a:r>
            <a:r>
              <a:rPr lang="en-US" i="1" dirty="0"/>
              <a:t>l</a:t>
            </a:r>
            <a:r>
              <a:rPr lang="en-US" dirty="0"/>
              <a:t>) = </a:t>
            </a:r>
            <a:r>
              <a:rPr lang="en-US" dirty="0" err="1"/>
              <a:t>Pr</a:t>
            </a:r>
            <a:r>
              <a:rPr lang="en-US" dirty="0"/>
              <a:t>(</a:t>
            </a:r>
            <a:r>
              <a:rPr lang="en-US" i="1" dirty="0" err="1"/>
              <a:t>Y</a:t>
            </a:r>
            <a:r>
              <a:rPr lang="en-US" i="1" baseline="30000" dirty="0" err="1"/>
              <a:t>a</a:t>
            </a:r>
            <a:r>
              <a:rPr lang="en-US" dirty="0"/>
              <a:t> = 1 | </a:t>
            </a:r>
            <a:r>
              <a:rPr lang="en-US" i="1" dirty="0"/>
              <a:t>A</a:t>
            </a:r>
            <a:r>
              <a:rPr lang="en-US" dirty="0"/>
              <a:t> = 0, </a:t>
            </a:r>
            <a:r>
              <a:rPr lang="en-US" i="1" dirty="0"/>
              <a:t>L </a:t>
            </a:r>
            <a:r>
              <a:rPr lang="en-US" dirty="0"/>
              <a:t>=</a:t>
            </a:r>
            <a:r>
              <a:rPr lang="en-US" i="1" dirty="0"/>
              <a:t> l</a:t>
            </a:r>
            <a:r>
              <a:rPr lang="en-US" dirty="0"/>
              <a:t>)</a:t>
            </a:r>
          </a:p>
          <a:p>
            <a:pPr marL="0" indent="0" algn="ctr">
              <a:buNone/>
            </a:pPr>
            <a:endParaRPr lang="en-US" dirty="0"/>
          </a:p>
          <a:p>
            <a:pPr marL="0" indent="0" algn="ctr">
              <a:buNone/>
            </a:pPr>
            <a:r>
              <a:rPr lang="en-US" dirty="0"/>
              <a:t>or, equivalently:</a:t>
            </a:r>
          </a:p>
          <a:p>
            <a:pPr marL="0" indent="0" algn="ctr">
              <a:buNone/>
            </a:pPr>
            <a:endParaRPr lang="en-US" dirty="0"/>
          </a:p>
          <a:p>
            <a:pPr marL="0" indent="0" algn="ctr">
              <a:buNone/>
            </a:pPr>
            <a:r>
              <a:rPr lang="en-US" i="1" dirty="0"/>
              <a:t>A</a:t>
            </a:r>
            <a:r>
              <a:rPr lang="en-US" dirty="0"/>
              <a:t>      </a:t>
            </a:r>
            <a:r>
              <a:rPr lang="en-US" i="1" dirty="0" err="1"/>
              <a:t>Y</a:t>
            </a:r>
            <a:r>
              <a:rPr lang="en-US" i="1" baseline="30000" dirty="0" err="1"/>
              <a:t>a</a:t>
            </a:r>
            <a:r>
              <a:rPr lang="en-US" dirty="0"/>
              <a:t> | </a:t>
            </a:r>
            <a:r>
              <a:rPr lang="en-US" i="1" dirty="0"/>
              <a:t>L = l</a:t>
            </a:r>
          </a:p>
        </p:txBody>
      </p:sp>
      <p:pic>
        <p:nvPicPr>
          <p:cNvPr id="11" name="Picture 10" descr="Screen Shot 2019-12-18 at 3.36.3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5162" y="5386414"/>
            <a:ext cx="380092" cy="402450"/>
          </a:xfrm>
          <a:prstGeom prst="rect">
            <a:avLst/>
          </a:prstGeom>
        </p:spPr>
      </p:pic>
      <p:sp>
        <p:nvSpPr>
          <p:cNvPr id="5" name="Title 4"/>
          <p:cNvSpPr>
            <a:spLocks noGrp="1"/>
          </p:cNvSpPr>
          <p:nvPr>
            <p:ph type="title"/>
          </p:nvPr>
        </p:nvSpPr>
        <p:spPr/>
        <p:txBody>
          <a:bodyPr/>
          <a:lstStyle/>
          <a:p>
            <a:r>
              <a:rPr lang="en-US" dirty="0"/>
              <a:t>Conditional Exchangeability</a:t>
            </a:r>
          </a:p>
        </p:txBody>
      </p:sp>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54</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084446104"/>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9686" y="1496817"/>
            <a:ext cx="8137665" cy="3780740"/>
          </a:xfrm>
        </p:spPr>
        <p:txBody>
          <a:bodyPr/>
          <a:lstStyle/>
          <a:p>
            <a:pPr marL="0" indent="0">
              <a:buNone/>
            </a:pPr>
            <a:r>
              <a:rPr lang="en-US" dirty="0"/>
              <a:t>E.g., </a:t>
            </a:r>
            <a:r>
              <a:rPr lang="en-US" dirty="0" err="1"/>
              <a:t>Pr</a:t>
            </a:r>
            <a:r>
              <a:rPr lang="en-US" dirty="0"/>
              <a:t>(</a:t>
            </a:r>
            <a:r>
              <a:rPr lang="en-US" i="1" dirty="0" err="1"/>
              <a:t>Y</a:t>
            </a:r>
            <a:r>
              <a:rPr lang="en-US" i="1" baseline="30000" dirty="0" err="1"/>
              <a:t>a</a:t>
            </a:r>
            <a:r>
              <a:rPr lang="en-US" baseline="30000" dirty="0"/>
              <a:t>=1</a:t>
            </a:r>
            <a:r>
              <a:rPr lang="en-US" dirty="0"/>
              <a:t> = 1)</a:t>
            </a:r>
          </a:p>
          <a:p>
            <a:pPr marL="741356" lvl="1" indent="-457200">
              <a:buFont typeface="+mj-lt"/>
              <a:buAutoNum type="arabicPeriod"/>
            </a:pPr>
            <a:r>
              <a:rPr lang="en-US" dirty="0"/>
              <a:t>Compute the conditional risk in each stratum</a:t>
            </a:r>
          </a:p>
          <a:p>
            <a:pPr marL="968362" lvl="2" indent="-457200">
              <a:buFont typeface="+mj-lt"/>
              <a:buAutoNum type="alphaLcPeriod"/>
            </a:pPr>
            <a:r>
              <a:rPr lang="en-US" dirty="0" err="1"/>
              <a:t>Pr</a:t>
            </a:r>
            <a:r>
              <a:rPr lang="en-US" dirty="0"/>
              <a:t>(</a:t>
            </a:r>
            <a:r>
              <a:rPr lang="en-US" i="1" dirty="0" err="1"/>
              <a:t>Y</a:t>
            </a:r>
            <a:r>
              <a:rPr lang="en-US" i="1" baseline="30000" dirty="0" err="1"/>
              <a:t>a</a:t>
            </a:r>
            <a:r>
              <a:rPr lang="en-US" baseline="30000" dirty="0"/>
              <a:t>=1</a:t>
            </a:r>
            <a:r>
              <a:rPr lang="en-US" dirty="0"/>
              <a:t> = 1 | </a:t>
            </a:r>
            <a:r>
              <a:rPr lang="en-US" i="1" dirty="0"/>
              <a:t>L</a:t>
            </a:r>
            <a:r>
              <a:rPr lang="en-US" dirty="0"/>
              <a:t> = 0) = </a:t>
            </a:r>
            <a:r>
              <a:rPr lang="en-US" dirty="0" err="1"/>
              <a:t>Pr</a:t>
            </a:r>
            <a:r>
              <a:rPr lang="en-US" dirty="0"/>
              <a:t>(</a:t>
            </a:r>
            <a:r>
              <a:rPr lang="en-US" i="1" dirty="0"/>
              <a:t>Y</a:t>
            </a:r>
            <a:r>
              <a:rPr lang="en-US" dirty="0"/>
              <a:t> = 1 | </a:t>
            </a:r>
            <a:r>
              <a:rPr lang="en-US" i="1" dirty="0"/>
              <a:t>A</a:t>
            </a:r>
            <a:r>
              <a:rPr lang="en-US" dirty="0"/>
              <a:t> = 1, </a:t>
            </a:r>
            <a:r>
              <a:rPr lang="en-US" i="1" dirty="0"/>
              <a:t>L</a:t>
            </a:r>
            <a:r>
              <a:rPr lang="en-US" dirty="0"/>
              <a:t> = 0)</a:t>
            </a:r>
          </a:p>
          <a:p>
            <a:pPr marL="968362" lvl="2" indent="-457200">
              <a:buFont typeface="+mj-lt"/>
              <a:buAutoNum type="alphaLcPeriod"/>
            </a:pPr>
            <a:r>
              <a:rPr lang="en-US" dirty="0" err="1"/>
              <a:t>Pr</a:t>
            </a:r>
            <a:r>
              <a:rPr lang="en-US" dirty="0"/>
              <a:t>(</a:t>
            </a:r>
            <a:r>
              <a:rPr lang="en-US" i="1" dirty="0" err="1"/>
              <a:t>Y</a:t>
            </a:r>
            <a:r>
              <a:rPr lang="en-US" i="1" baseline="30000" dirty="0" err="1"/>
              <a:t>a</a:t>
            </a:r>
            <a:r>
              <a:rPr lang="en-US" baseline="30000" dirty="0"/>
              <a:t>=1</a:t>
            </a:r>
            <a:r>
              <a:rPr lang="en-US" dirty="0"/>
              <a:t> = 1 | </a:t>
            </a:r>
            <a:r>
              <a:rPr lang="en-US" i="1" dirty="0"/>
              <a:t>L</a:t>
            </a:r>
            <a:r>
              <a:rPr lang="en-US" dirty="0"/>
              <a:t> = 1) = </a:t>
            </a:r>
            <a:r>
              <a:rPr lang="en-US" dirty="0" err="1"/>
              <a:t>Pr</a:t>
            </a:r>
            <a:r>
              <a:rPr lang="en-US" dirty="0"/>
              <a:t>(</a:t>
            </a:r>
            <a:r>
              <a:rPr lang="en-US" i="1" dirty="0"/>
              <a:t>Y</a:t>
            </a:r>
            <a:r>
              <a:rPr lang="en-US" dirty="0"/>
              <a:t> = 1 | </a:t>
            </a:r>
            <a:r>
              <a:rPr lang="en-US" i="1" dirty="0"/>
              <a:t>A</a:t>
            </a:r>
            <a:r>
              <a:rPr lang="en-US" dirty="0"/>
              <a:t> = 1, </a:t>
            </a:r>
            <a:r>
              <a:rPr lang="en-US" i="1" dirty="0"/>
              <a:t>L</a:t>
            </a:r>
            <a:r>
              <a:rPr lang="en-US" dirty="0"/>
              <a:t> = 1)</a:t>
            </a:r>
          </a:p>
          <a:p>
            <a:pPr marL="741356" lvl="1" indent="-457200">
              <a:buClr>
                <a:srgbClr val="C7CED1">
                  <a:lumMod val="50000"/>
                </a:srgbClr>
              </a:buClr>
              <a:buFont typeface="+mj-lt"/>
              <a:buAutoNum type="arabicPeriod"/>
            </a:pPr>
            <a:r>
              <a:rPr lang="en-US" dirty="0">
                <a:solidFill>
                  <a:srgbClr val="052049"/>
                </a:solidFill>
              </a:rPr>
              <a:t>Compute the weighted average of the conditional risks</a:t>
            </a:r>
          </a:p>
          <a:p>
            <a:pPr marL="968362" lvl="2" indent="-457200">
              <a:buClr>
                <a:srgbClr val="C7CED1">
                  <a:lumMod val="50000"/>
                </a:srgbClr>
              </a:buClr>
              <a:buFont typeface="+mj-lt"/>
              <a:buAutoNum type="alphaLcPeriod"/>
            </a:pPr>
            <a:r>
              <a:rPr lang="en-US" dirty="0" err="1"/>
              <a:t>Pr</a:t>
            </a:r>
            <a:r>
              <a:rPr lang="en-US" dirty="0"/>
              <a:t>(</a:t>
            </a:r>
            <a:r>
              <a:rPr lang="en-US" i="1" dirty="0" err="1"/>
              <a:t>Y</a:t>
            </a:r>
            <a:r>
              <a:rPr lang="en-US" i="1" baseline="30000" dirty="0" err="1"/>
              <a:t>a</a:t>
            </a:r>
            <a:r>
              <a:rPr lang="en-US" baseline="30000" dirty="0"/>
              <a:t>=1</a:t>
            </a:r>
            <a:r>
              <a:rPr lang="en-US" dirty="0"/>
              <a:t> = 1) = </a:t>
            </a:r>
            <a:r>
              <a:rPr lang="en-US" dirty="0" err="1"/>
              <a:t>Pr</a:t>
            </a:r>
            <a:r>
              <a:rPr lang="en-US" dirty="0"/>
              <a:t>(</a:t>
            </a:r>
            <a:r>
              <a:rPr lang="en-US" i="1" dirty="0"/>
              <a:t>Y</a:t>
            </a:r>
            <a:r>
              <a:rPr lang="en-US" dirty="0"/>
              <a:t> = 1 | </a:t>
            </a:r>
            <a:r>
              <a:rPr lang="en-US" i="1" dirty="0"/>
              <a:t>A</a:t>
            </a:r>
            <a:r>
              <a:rPr lang="en-US" dirty="0"/>
              <a:t> = 1, </a:t>
            </a:r>
            <a:r>
              <a:rPr lang="en-US" i="1" dirty="0"/>
              <a:t>L</a:t>
            </a:r>
            <a:r>
              <a:rPr lang="en-US" dirty="0"/>
              <a:t> = 0)*</a:t>
            </a:r>
            <a:r>
              <a:rPr lang="en-US" dirty="0" err="1"/>
              <a:t>Pr</a:t>
            </a:r>
            <a:r>
              <a:rPr lang="en-US" dirty="0"/>
              <a:t>(L = 0) +</a:t>
            </a:r>
          </a:p>
          <a:p>
            <a:pPr marL="511162" lvl="2" indent="0">
              <a:buClr>
                <a:srgbClr val="C7CED1">
                  <a:lumMod val="50000"/>
                </a:srgbClr>
              </a:buClr>
              <a:buNone/>
            </a:pPr>
            <a:r>
              <a:rPr lang="en-US" dirty="0"/>
              <a:t>				        </a:t>
            </a:r>
            <a:r>
              <a:rPr lang="en-US" dirty="0" err="1"/>
              <a:t>Pr</a:t>
            </a:r>
            <a:r>
              <a:rPr lang="en-US" dirty="0"/>
              <a:t>(</a:t>
            </a:r>
            <a:r>
              <a:rPr lang="en-US" i="1" dirty="0"/>
              <a:t>Y</a:t>
            </a:r>
            <a:r>
              <a:rPr lang="en-US" dirty="0"/>
              <a:t> = 1 | </a:t>
            </a:r>
            <a:r>
              <a:rPr lang="en-US" i="1" dirty="0"/>
              <a:t>A</a:t>
            </a:r>
            <a:r>
              <a:rPr lang="en-US" dirty="0"/>
              <a:t> = 1, </a:t>
            </a:r>
            <a:r>
              <a:rPr lang="en-US" i="1" dirty="0"/>
              <a:t>L</a:t>
            </a:r>
            <a:r>
              <a:rPr lang="en-US" dirty="0"/>
              <a:t> = 1)*</a:t>
            </a:r>
            <a:r>
              <a:rPr lang="en-US" dirty="0" err="1"/>
              <a:t>Pr</a:t>
            </a:r>
            <a:r>
              <a:rPr lang="en-US" dirty="0"/>
              <a:t>(L = 1)</a:t>
            </a:r>
          </a:p>
          <a:p>
            <a:pPr marL="511162" lvl="2" indent="0">
              <a:buNone/>
            </a:pPr>
            <a:endParaRPr lang="en-US" dirty="0"/>
          </a:p>
          <a:p>
            <a:pPr marL="0" lvl="0" indent="0" algn="ctr">
              <a:buClr>
                <a:srgbClr val="0093D0"/>
              </a:buClr>
              <a:buNone/>
            </a:pPr>
            <a:r>
              <a:rPr lang="en-US" sz="3000" b="1" dirty="0">
                <a:solidFill>
                  <a:srgbClr val="052049"/>
                </a:solidFill>
              </a:rPr>
              <a:t>Standardization!</a:t>
            </a:r>
          </a:p>
          <a:p>
            <a:pPr marL="511162" lvl="2" indent="0">
              <a:buNone/>
            </a:pPr>
            <a:endParaRPr lang="en-US" dirty="0"/>
          </a:p>
          <a:p>
            <a:pPr marL="968362" lvl="2" indent="-457200">
              <a:buFont typeface="+mj-lt"/>
              <a:buAutoNum type="alphaLcPeriod"/>
            </a:pPr>
            <a:endParaRPr lang="en-US" dirty="0"/>
          </a:p>
        </p:txBody>
      </p:sp>
      <p:sp>
        <p:nvSpPr>
          <p:cNvPr id="5" name="Title 4"/>
          <p:cNvSpPr>
            <a:spLocks noGrp="1"/>
          </p:cNvSpPr>
          <p:nvPr>
            <p:ph type="title"/>
          </p:nvPr>
        </p:nvSpPr>
        <p:spPr/>
        <p:txBody>
          <a:bodyPr/>
          <a:lstStyle/>
          <a:p>
            <a:r>
              <a:rPr lang="en-US" dirty="0"/>
              <a:t>Computing the Average Causal Effect</a:t>
            </a:r>
          </a:p>
        </p:txBody>
      </p:sp>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55</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9732873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9686" y="1496817"/>
            <a:ext cx="6147905" cy="3780740"/>
          </a:xfrm>
        </p:spPr>
        <p:txBody>
          <a:bodyPr/>
          <a:lstStyle/>
          <a:p>
            <a:r>
              <a:rPr lang="en-US" dirty="0"/>
              <a:t>Risk in each level of </a:t>
            </a:r>
            <a:r>
              <a:rPr lang="en-US" i="1" dirty="0"/>
              <a:t>L</a:t>
            </a:r>
            <a:r>
              <a:rPr lang="en-US" dirty="0"/>
              <a:t>:</a:t>
            </a:r>
          </a:p>
          <a:p>
            <a:pPr lvl="1"/>
            <a:r>
              <a:rPr lang="en-US" dirty="0" err="1"/>
              <a:t>Pr</a:t>
            </a:r>
            <a:r>
              <a:rPr lang="en-US" dirty="0"/>
              <a:t>(</a:t>
            </a:r>
            <a:r>
              <a:rPr lang="en-US" i="1" dirty="0"/>
              <a:t>Y</a:t>
            </a:r>
            <a:r>
              <a:rPr lang="en-US" dirty="0"/>
              <a:t> = 1 | </a:t>
            </a:r>
            <a:r>
              <a:rPr lang="en-US" i="1" dirty="0"/>
              <a:t>A</a:t>
            </a:r>
            <a:r>
              <a:rPr lang="en-US" dirty="0"/>
              <a:t> = 1, </a:t>
            </a:r>
            <a:r>
              <a:rPr lang="en-US" i="1" dirty="0"/>
              <a:t>L</a:t>
            </a:r>
            <a:r>
              <a:rPr lang="en-US" dirty="0"/>
              <a:t> = 1) = 6/9</a:t>
            </a:r>
          </a:p>
          <a:p>
            <a:pPr lvl="1"/>
            <a:r>
              <a:rPr lang="en-US" dirty="0" err="1"/>
              <a:t>Pr</a:t>
            </a:r>
            <a:r>
              <a:rPr lang="en-US" dirty="0"/>
              <a:t>(</a:t>
            </a:r>
            <a:r>
              <a:rPr lang="en-US" i="1" dirty="0"/>
              <a:t>Y</a:t>
            </a:r>
            <a:r>
              <a:rPr lang="en-US" dirty="0"/>
              <a:t> = 1 | </a:t>
            </a:r>
            <a:r>
              <a:rPr lang="en-US" i="1" dirty="0"/>
              <a:t>A</a:t>
            </a:r>
            <a:r>
              <a:rPr lang="en-US" dirty="0"/>
              <a:t> = 1, </a:t>
            </a:r>
            <a:r>
              <a:rPr lang="en-US" i="1" dirty="0"/>
              <a:t>L</a:t>
            </a:r>
            <a:r>
              <a:rPr lang="en-US" dirty="0"/>
              <a:t> = 0) = 1/4</a:t>
            </a:r>
          </a:p>
          <a:p>
            <a:r>
              <a:rPr lang="en-US" dirty="0"/>
              <a:t>Proportion of subjects in each level of </a:t>
            </a:r>
            <a:r>
              <a:rPr lang="en-US" i="1" dirty="0"/>
              <a:t>L</a:t>
            </a:r>
            <a:r>
              <a:rPr lang="en-US" dirty="0"/>
              <a:t>:</a:t>
            </a:r>
          </a:p>
          <a:p>
            <a:pPr lvl="1"/>
            <a:r>
              <a:rPr lang="en-US" dirty="0" err="1"/>
              <a:t>Pr</a:t>
            </a:r>
            <a:r>
              <a:rPr lang="en-US" dirty="0"/>
              <a:t>(L = 1) = 12/20</a:t>
            </a:r>
          </a:p>
          <a:p>
            <a:pPr lvl="1"/>
            <a:r>
              <a:rPr lang="en-US" dirty="0" err="1"/>
              <a:t>Pr</a:t>
            </a:r>
            <a:r>
              <a:rPr lang="en-US" dirty="0"/>
              <a:t>(L = 0) = 8/20</a:t>
            </a:r>
          </a:p>
          <a:p>
            <a:r>
              <a:rPr lang="en-US" dirty="0"/>
              <a:t>Standardized risk in the exposed using the study population as the standard:</a:t>
            </a:r>
          </a:p>
          <a:p>
            <a:pPr lvl="1"/>
            <a:r>
              <a:rPr lang="en-US" dirty="0" err="1"/>
              <a:t>Pr</a:t>
            </a:r>
            <a:r>
              <a:rPr lang="en-US" dirty="0"/>
              <a:t>(</a:t>
            </a:r>
            <a:r>
              <a:rPr lang="en-US" i="1" dirty="0"/>
              <a:t>Y</a:t>
            </a:r>
            <a:r>
              <a:rPr lang="en-US" dirty="0"/>
              <a:t> = 1 | </a:t>
            </a:r>
            <a:r>
              <a:rPr lang="en-US" i="1" dirty="0"/>
              <a:t>A</a:t>
            </a:r>
            <a:r>
              <a:rPr lang="en-US" dirty="0"/>
              <a:t> = 1, </a:t>
            </a:r>
            <a:r>
              <a:rPr lang="en-US" i="1" dirty="0"/>
              <a:t>L</a:t>
            </a:r>
            <a:r>
              <a:rPr lang="en-US" dirty="0"/>
              <a:t> = 1)*</a:t>
            </a:r>
            <a:r>
              <a:rPr lang="en-US" dirty="0" err="1"/>
              <a:t>Pr</a:t>
            </a:r>
            <a:r>
              <a:rPr lang="en-US" dirty="0"/>
              <a:t>(L = 1)</a:t>
            </a:r>
          </a:p>
          <a:p>
            <a:pPr marL="295268" lvl="1" indent="0">
              <a:buNone/>
            </a:pPr>
            <a:r>
              <a:rPr lang="en-US" dirty="0"/>
              <a:t>    </a:t>
            </a:r>
            <a:r>
              <a:rPr lang="en-US" dirty="0" err="1"/>
              <a:t>Pr</a:t>
            </a:r>
            <a:r>
              <a:rPr lang="en-US" dirty="0"/>
              <a:t>(</a:t>
            </a:r>
            <a:r>
              <a:rPr lang="en-US" i="1" dirty="0"/>
              <a:t>Y</a:t>
            </a:r>
            <a:r>
              <a:rPr lang="en-US" dirty="0"/>
              <a:t> = 1 | </a:t>
            </a:r>
            <a:r>
              <a:rPr lang="en-US" i="1" dirty="0"/>
              <a:t>A</a:t>
            </a:r>
            <a:r>
              <a:rPr lang="en-US" dirty="0"/>
              <a:t> = 1, </a:t>
            </a:r>
            <a:r>
              <a:rPr lang="en-US" i="1" dirty="0"/>
              <a:t>L</a:t>
            </a:r>
            <a:r>
              <a:rPr lang="en-US" dirty="0"/>
              <a:t> = 0)*</a:t>
            </a:r>
            <a:r>
              <a:rPr lang="en-US" dirty="0" err="1"/>
              <a:t>Pr</a:t>
            </a:r>
            <a:r>
              <a:rPr lang="en-US" dirty="0"/>
              <a:t>(L = 0) + </a:t>
            </a:r>
          </a:p>
          <a:p>
            <a:pPr lvl="1">
              <a:buClr>
                <a:srgbClr val="C7CED1">
                  <a:lumMod val="50000"/>
                </a:srgbClr>
              </a:buClr>
            </a:pPr>
            <a:r>
              <a:rPr lang="en-US" dirty="0">
                <a:solidFill>
                  <a:srgbClr val="052049"/>
                </a:solidFill>
              </a:rPr>
              <a:t>(6/9)*(12/20) + (1/4)*(8/20) = 0.5</a:t>
            </a:r>
          </a:p>
          <a:p>
            <a:pPr marL="295268" lvl="1" indent="0">
              <a:buNone/>
            </a:pPr>
            <a:endParaRPr lang="en-US" dirty="0"/>
          </a:p>
          <a:p>
            <a:pPr marL="295268" lvl="1" indent="0">
              <a:buNone/>
            </a:pPr>
            <a:r>
              <a:rPr lang="en-US" dirty="0"/>
              <a:t>   </a:t>
            </a:r>
          </a:p>
          <a:p>
            <a:pPr lvl="1"/>
            <a:endParaRPr lang="en-US" dirty="0"/>
          </a:p>
        </p:txBody>
      </p:sp>
      <p:sp>
        <p:nvSpPr>
          <p:cNvPr id="5" name="Title 4"/>
          <p:cNvSpPr>
            <a:spLocks noGrp="1"/>
          </p:cNvSpPr>
          <p:nvPr>
            <p:ph type="title"/>
          </p:nvPr>
        </p:nvSpPr>
        <p:spPr/>
        <p:txBody>
          <a:bodyPr/>
          <a:lstStyle/>
          <a:p>
            <a:r>
              <a:rPr lang="en-US" dirty="0"/>
              <a:t>In Our Data</a:t>
            </a:r>
          </a:p>
        </p:txBody>
      </p:sp>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56</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pic>
        <p:nvPicPr>
          <p:cNvPr id="8" name="Picture 7" descr="Screen Shot 2019-12-19 at 3.26.38 PM.png">
            <a:extLst>
              <a:ext uri="{FF2B5EF4-FFF2-40B4-BE49-F238E27FC236}">
                <a16:creationId xmlns:a16="http://schemas.microsoft.com/office/drawing/2014/main" id="{DDD7ECA1-0323-D248-9D90-251FCE6360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7591" y="1496816"/>
            <a:ext cx="2180807" cy="4714392"/>
          </a:xfrm>
          <a:prstGeom prst="rect">
            <a:avLst/>
          </a:prstGeom>
        </p:spPr>
      </p:pic>
    </p:spTree>
    <p:extLst>
      <p:ext uri="{BB962C8B-B14F-4D97-AF65-F5344CB8AC3E}">
        <p14:creationId xmlns:p14="http://schemas.microsoft.com/office/powerpoint/2010/main" val="2687043094"/>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9686" y="1496817"/>
            <a:ext cx="6147905" cy="3780740"/>
          </a:xfrm>
        </p:spPr>
        <p:txBody>
          <a:bodyPr/>
          <a:lstStyle/>
          <a:p>
            <a:r>
              <a:rPr lang="en-US" dirty="0"/>
              <a:t>Calculate the standardized risk in the unexposed</a:t>
            </a:r>
          </a:p>
          <a:p>
            <a:endParaRPr lang="en-US" dirty="0"/>
          </a:p>
          <a:p>
            <a:r>
              <a:rPr lang="en-US" dirty="0"/>
              <a:t>In this conditionally randomized experiment:</a:t>
            </a:r>
          </a:p>
          <a:p>
            <a:pPr lvl="1"/>
            <a:r>
              <a:rPr lang="en-US" dirty="0"/>
              <a:t>Does exchangeability hold?</a:t>
            </a:r>
          </a:p>
          <a:p>
            <a:pPr lvl="1"/>
            <a:r>
              <a:rPr lang="en-US" dirty="0"/>
              <a:t>Does conditional exchangeability given </a:t>
            </a:r>
            <a:r>
              <a:rPr lang="en-US" i="1" dirty="0"/>
              <a:t>L</a:t>
            </a:r>
            <a:r>
              <a:rPr lang="en-US" dirty="0"/>
              <a:t> hold?</a:t>
            </a:r>
          </a:p>
          <a:p>
            <a:pPr lvl="1"/>
            <a:r>
              <a:rPr lang="en-US" dirty="0"/>
              <a:t>Is there a null average causal effect of </a:t>
            </a:r>
            <a:r>
              <a:rPr lang="en-US" i="1" dirty="0"/>
              <a:t>A </a:t>
            </a:r>
            <a:r>
              <a:rPr lang="en-US" dirty="0"/>
              <a:t>on </a:t>
            </a:r>
            <a:r>
              <a:rPr lang="en-US" i="1" dirty="0"/>
              <a:t>Y</a:t>
            </a:r>
            <a:r>
              <a:rPr lang="en-US" dirty="0"/>
              <a:t>?</a:t>
            </a:r>
          </a:p>
          <a:p>
            <a:pPr lvl="1"/>
            <a:r>
              <a:rPr lang="en-US" dirty="0"/>
              <a:t>Is there a null association between </a:t>
            </a:r>
            <a:r>
              <a:rPr lang="en-US" i="1" dirty="0"/>
              <a:t>A</a:t>
            </a:r>
            <a:r>
              <a:rPr lang="en-US" dirty="0"/>
              <a:t> and </a:t>
            </a:r>
            <a:r>
              <a:rPr lang="en-US" i="1" dirty="0"/>
              <a:t>Y</a:t>
            </a:r>
            <a:r>
              <a:rPr lang="en-US" dirty="0"/>
              <a:t>?</a:t>
            </a:r>
          </a:p>
          <a:p>
            <a:pPr lvl="1"/>
            <a:endParaRPr lang="en-US" dirty="0"/>
          </a:p>
        </p:txBody>
      </p:sp>
      <p:sp>
        <p:nvSpPr>
          <p:cNvPr id="5" name="Title 4"/>
          <p:cNvSpPr>
            <a:spLocks noGrp="1"/>
          </p:cNvSpPr>
          <p:nvPr>
            <p:ph type="title"/>
          </p:nvPr>
        </p:nvSpPr>
        <p:spPr/>
        <p:txBody>
          <a:bodyPr/>
          <a:lstStyle/>
          <a:p>
            <a:r>
              <a:rPr lang="en-US" dirty="0"/>
              <a:t>Exercise</a:t>
            </a:r>
          </a:p>
        </p:txBody>
      </p:sp>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57</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pic>
        <p:nvPicPr>
          <p:cNvPr id="8" name="Picture 7" descr="Screen Shot 2019-12-19 at 3.26.38 PM.png">
            <a:extLst>
              <a:ext uri="{FF2B5EF4-FFF2-40B4-BE49-F238E27FC236}">
                <a16:creationId xmlns:a16="http://schemas.microsoft.com/office/drawing/2014/main" id="{50CB6AD9-9A58-834A-A7E5-0BF3623C4E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7591" y="1496816"/>
            <a:ext cx="2180807" cy="4714392"/>
          </a:xfrm>
          <a:prstGeom prst="rect">
            <a:avLst/>
          </a:prstGeom>
        </p:spPr>
      </p:pic>
    </p:spTree>
    <p:extLst>
      <p:ext uri="{BB962C8B-B14F-4D97-AF65-F5344CB8AC3E}">
        <p14:creationId xmlns:p14="http://schemas.microsoft.com/office/powerpoint/2010/main" val="3629323351"/>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Exercise Solution – Part I</a:t>
            </a:r>
          </a:p>
        </p:txBody>
      </p:sp>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58</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
        <p:nvSpPr>
          <p:cNvPr id="7" name="Content Placeholder 5">
            <a:extLst>
              <a:ext uri="{FF2B5EF4-FFF2-40B4-BE49-F238E27FC236}">
                <a16:creationId xmlns:a16="http://schemas.microsoft.com/office/drawing/2014/main" id="{A9ABF24F-51C6-F646-B5C9-74C7FDFEC857}"/>
              </a:ext>
            </a:extLst>
          </p:cNvPr>
          <p:cNvSpPr txBox="1">
            <a:spLocks/>
          </p:cNvSpPr>
          <p:nvPr/>
        </p:nvSpPr>
        <p:spPr>
          <a:xfrm>
            <a:off x="459687" y="1496817"/>
            <a:ext cx="6884228" cy="3780740"/>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95268" marR="0" lvl="0" indent="-295268" algn="l" defTabSz="640064" rtl="0" eaLnBrk="1" fontAlgn="auto" latinLnBrk="0" hangingPunct="1">
              <a:lnSpc>
                <a:spcPct val="100000"/>
              </a:lnSpc>
              <a:spcBef>
                <a:spcPts val="0"/>
              </a:spcBef>
              <a:spcAft>
                <a:spcPts val="600"/>
              </a:spcAft>
              <a:buClr>
                <a:srgbClr val="0093D0"/>
              </a:buClr>
              <a:buSzPct val="80000"/>
              <a:buFont typeface="Wingdings" charset="2"/>
              <a:buChar char="§"/>
              <a:tabLst/>
              <a:defRPr/>
            </a:pPr>
            <a:r>
              <a:rPr kumimoji="0" lang="en-US" sz="2200" b="0" i="0" u="none" strike="noStrike" kern="1200" cap="none" spc="0" normalizeH="0" baseline="0" noProof="0" dirty="0" err="1">
                <a:ln>
                  <a:noFill/>
                </a:ln>
                <a:solidFill>
                  <a:srgbClr val="052049"/>
                </a:solidFill>
                <a:effectLst/>
                <a:uLnTx/>
                <a:uFillTx/>
                <a:latin typeface="Arial"/>
                <a:ea typeface="+mn-ea"/>
                <a:cs typeface="+mn-cs"/>
              </a:rPr>
              <a:t>Pr</a:t>
            </a:r>
            <a:r>
              <a:rPr kumimoji="0" lang="en-US" sz="2200" b="0" i="0" u="none" strike="noStrike" kern="1200" cap="none" spc="0" normalizeH="0" baseline="0" noProof="0" dirty="0">
                <a:ln>
                  <a:noFill/>
                </a:ln>
                <a:solidFill>
                  <a:srgbClr val="052049"/>
                </a:solidFill>
                <a:effectLst/>
                <a:uLnTx/>
                <a:uFillTx/>
                <a:latin typeface="Arial"/>
                <a:ea typeface="+mn-ea"/>
                <a:cs typeface="+mn-cs"/>
              </a:rPr>
              <a:t>(</a:t>
            </a:r>
            <a:r>
              <a:rPr kumimoji="0" lang="en-US" sz="2200" b="0" i="1" u="none" strike="noStrike" kern="1200" cap="none" spc="0" normalizeH="0" baseline="0" noProof="0" dirty="0">
                <a:ln>
                  <a:noFill/>
                </a:ln>
                <a:solidFill>
                  <a:srgbClr val="052049"/>
                </a:solidFill>
                <a:effectLst/>
                <a:uLnTx/>
                <a:uFillTx/>
                <a:latin typeface="Arial"/>
                <a:ea typeface="+mn-ea"/>
                <a:cs typeface="+mn-cs"/>
              </a:rPr>
              <a:t>L</a:t>
            </a:r>
            <a:r>
              <a:rPr kumimoji="0" lang="en-US" sz="2200" b="0" i="0" u="none" strike="noStrike" kern="1200" cap="none" spc="0" normalizeH="0" baseline="0" noProof="0" dirty="0">
                <a:ln>
                  <a:noFill/>
                </a:ln>
                <a:solidFill>
                  <a:srgbClr val="052049"/>
                </a:solidFill>
                <a:effectLst/>
                <a:uLnTx/>
                <a:uFillTx/>
                <a:latin typeface="Arial"/>
                <a:ea typeface="+mn-ea"/>
                <a:cs typeface="+mn-cs"/>
              </a:rPr>
              <a:t> = 0) = 8/20</a:t>
            </a:r>
          </a:p>
          <a:p>
            <a:pPr marL="295268" marR="0" lvl="0" indent="-295268" algn="l" defTabSz="640064" rtl="0" eaLnBrk="1" fontAlgn="auto" latinLnBrk="0" hangingPunct="1">
              <a:lnSpc>
                <a:spcPct val="100000"/>
              </a:lnSpc>
              <a:spcBef>
                <a:spcPts val="0"/>
              </a:spcBef>
              <a:spcAft>
                <a:spcPts val="600"/>
              </a:spcAft>
              <a:buClr>
                <a:srgbClr val="0093D0"/>
              </a:buClr>
              <a:buSzPct val="80000"/>
              <a:buFont typeface="Wingdings" charset="2"/>
              <a:buChar char="§"/>
              <a:tabLst/>
              <a:defRPr/>
            </a:pPr>
            <a:r>
              <a:rPr kumimoji="0" lang="en-US" sz="2200" b="0" i="0" u="none" strike="noStrike" kern="1200" cap="none" spc="0" normalizeH="0" baseline="0" noProof="0" dirty="0" err="1">
                <a:ln>
                  <a:noFill/>
                </a:ln>
                <a:solidFill>
                  <a:srgbClr val="052049"/>
                </a:solidFill>
                <a:effectLst/>
                <a:uLnTx/>
                <a:uFillTx/>
                <a:latin typeface="Arial"/>
                <a:ea typeface="+mn-ea"/>
                <a:cs typeface="+mn-cs"/>
              </a:rPr>
              <a:t>Pr</a:t>
            </a:r>
            <a:r>
              <a:rPr kumimoji="0" lang="en-US" sz="2200" b="0" i="0" u="none" strike="noStrike" kern="1200" cap="none" spc="0" normalizeH="0" baseline="0" noProof="0" dirty="0">
                <a:ln>
                  <a:noFill/>
                </a:ln>
                <a:solidFill>
                  <a:srgbClr val="052049"/>
                </a:solidFill>
                <a:effectLst/>
                <a:uLnTx/>
                <a:uFillTx/>
                <a:latin typeface="Arial"/>
                <a:ea typeface="+mn-ea"/>
                <a:cs typeface="+mn-cs"/>
              </a:rPr>
              <a:t>(</a:t>
            </a:r>
            <a:r>
              <a:rPr kumimoji="0" lang="en-US" sz="2200" b="0" i="1" u="none" strike="noStrike" kern="1200" cap="none" spc="0" normalizeH="0" baseline="0" noProof="0" dirty="0">
                <a:ln>
                  <a:noFill/>
                </a:ln>
                <a:solidFill>
                  <a:srgbClr val="052049"/>
                </a:solidFill>
                <a:effectLst/>
                <a:uLnTx/>
                <a:uFillTx/>
                <a:latin typeface="Arial"/>
                <a:ea typeface="+mn-ea"/>
                <a:cs typeface="+mn-cs"/>
              </a:rPr>
              <a:t>L</a:t>
            </a:r>
            <a:r>
              <a:rPr kumimoji="0" lang="en-US" sz="2200" b="0" i="0" u="none" strike="noStrike" kern="1200" cap="none" spc="0" normalizeH="0" baseline="0" noProof="0" dirty="0">
                <a:ln>
                  <a:noFill/>
                </a:ln>
                <a:solidFill>
                  <a:srgbClr val="052049"/>
                </a:solidFill>
                <a:effectLst/>
                <a:uLnTx/>
                <a:uFillTx/>
                <a:latin typeface="Arial"/>
                <a:ea typeface="+mn-ea"/>
                <a:cs typeface="+mn-cs"/>
              </a:rPr>
              <a:t> = 1) = 12/20</a:t>
            </a:r>
          </a:p>
          <a:p>
            <a:pPr marL="0" marR="0" lvl="0" indent="0" algn="l" defTabSz="640064" rtl="0" eaLnBrk="1" fontAlgn="auto" latinLnBrk="0" hangingPunct="1">
              <a:lnSpc>
                <a:spcPct val="100000"/>
              </a:lnSpc>
              <a:spcBef>
                <a:spcPts val="0"/>
              </a:spcBef>
              <a:spcAft>
                <a:spcPts val="600"/>
              </a:spcAft>
              <a:buClr>
                <a:srgbClr val="0093D0"/>
              </a:buClr>
              <a:buSzPct val="80000"/>
              <a:buFont typeface="Wingdings" charset="2"/>
              <a:buNone/>
              <a:tabLst/>
              <a:defRPr/>
            </a:pPr>
            <a:r>
              <a:rPr kumimoji="0" lang="en-US" sz="2200" b="0" i="0" u="none" strike="noStrike" kern="1200" cap="none" spc="0" normalizeH="0" baseline="0" noProof="0" dirty="0">
                <a:ln>
                  <a:noFill/>
                </a:ln>
                <a:solidFill>
                  <a:srgbClr val="052049"/>
                </a:solidFill>
                <a:effectLst/>
                <a:uLnTx/>
                <a:uFillTx/>
                <a:latin typeface="Arial"/>
                <a:ea typeface="+mn-ea"/>
                <a:cs typeface="+mn-cs"/>
              </a:rPr>
              <a:t>Assuming consistency and conditional exchangeability hold:</a:t>
            </a:r>
          </a:p>
          <a:p>
            <a:pPr marL="295268" marR="0" lvl="0" indent="-295268" algn="l" defTabSz="640064" rtl="0" eaLnBrk="1" fontAlgn="auto" latinLnBrk="0" hangingPunct="1">
              <a:lnSpc>
                <a:spcPct val="100000"/>
              </a:lnSpc>
              <a:spcBef>
                <a:spcPts val="0"/>
              </a:spcBef>
              <a:spcAft>
                <a:spcPts val="600"/>
              </a:spcAft>
              <a:buClr>
                <a:srgbClr val="0093D0"/>
              </a:buClr>
              <a:buSzPct val="80000"/>
              <a:buFont typeface="Wingdings" charset="2"/>
              <a:buChar char="§"/>
              <a:tabLst/>
              <a:defRPr/>
            </a:pPr>
            <a:r>
              <a:rPr kumimoji="0" lang="en-US" sz="2200" b="0" i="0" u="none" strike="noStrike" kern="1200" cap="none" spc="0" normalizeH="0" baseline="0" noProof="0" dirty="0" err="1">
                <a:ln>
                  <a:noFill/>
                </a:ln>
                <a:solidFill>
                  <a:srgbClr val="052049"/>
                </a:solidFill>
                <a:effectLst/>
                <a:uLnTx/>
                <a:uFillTx/>
                <a:latin typeface="Arial"/>
                <a:ea typeface="+mn-ea"/>
                <a:cs typeface="+mn-cs"/>
              </a:rPr>
              <a:t>Pr</a:t>
            </a:r>
            <a:r>
              <a:rPr kumimoji="0" lang="en-US" sz="2200" b="0" i="0" u="none" strike="noStrike" kern="1200" cap="none" spc="0" normalizeH="0" baseline="0" noProof="0" dirty="0">
                <a:ln>
                  <a:noFill/>
                </a:ln>
                <a:solidFill>
                  <a:srgbClr val="052049"/>
                </a:solidFill>
                <a:effectLst/>
                <a:uLnTx/>
                <a:uFillTx/>
                <a:latin typeface="Arial"/>
                <a:ea typeface="+mn-ea"/>
                <a:cs typeface="+mn-cs"/>
              </a:rPr>
              <a:t>(</a:t>
            </a:r>
            <a:r>
              <a:rPr kumimoji="0" lang="en-US" sz="2200" b="0" i="1" u="none" strike="noStrike" kern="1200" cap="none" spc="0" normalizeH="0" baseline="0" noProof="0" dirty="0" err="1">
                <a:ln>
                  <a:noFill/>
                </a:ln>
                <a:solidFill>
                  <a:srgbClr val="052049"/>
                </a:solidFill>
                <a:effectLst/>
                <a:uLnTx/>
                <a:uFillTx/>
                <a:latin typeface="Arial"/>
                <a:ea typeface="+mn-ea"/>
                <a:cs typeface="+mn-cs"/>
              </a:rPr>
              <a:t>Y</a:t>
            </a:r>
            <a:r>
              <a:rPr kumimoji="0" lang="en-US" sz="2200" b="0" i="1" u="none" strike="noStrike" kern="1200" cap="none" spc="0" normalizeH="0" baseline="30000" noProof="0" dirty="0" err="1">
                <a:ln>
                  <a:noFill/>
                </a:ln>
                <a:solidFill>
                  <a:srgbClr val="052049"/>
                </a:solidFill>
                <a:effectLst/>
                <a:uLnTx/>
                <a:uFillTx/>
                <a:latin typeface="Arial"/>
                <a:ea typeface="+mn-ea"/>
                <a:cs typeface="+mn-cs"/>
              </a:rPr>
              <a:t>a</a:t>
            </a:r>
            <a:r>
              <a:rPr kumimoji="0" lang="en-US" sz="2200" b="0" i="0" u="none" strike="noStrike" kern="1200" cap="none" spc="0" normalizeH="0" baseline="30000" noProof="0" dirty="0">
                <a:ln>
                  <a:noFill/>
                </a:ln>
                <a:solidFill>
                  <a:srgbClr val="052049"/>
                </a:solidFill>
                <a:effectLst/>
                <a:uLnTx/>
                <a:uFillTx/>
                <a:latin typeface="Arial"/>
                <a:ea typeface="+mn-ea"/>
                <a:cs typeface="+mn-cs"/>
              </a:rPr>
              <a:t>=0</a:t>
            </a:r>
            <a:r>
              <a:rPr kumimoji="0" lang="en-US" sz="2200" b="0" i="0" u="none" strike="noStrike" kern="1200" cap="none" spc="0" normalizeH="0" baseline="0" noProof="0" dirty="0">
                <a:ln>
                  <a:noFill/>
                </a:ln>
                <a:solidFill>
                  <a:srgbClr val="052049"/>
                </a:solidFill>
                <a:effectLst/>
                <a:uLnTx/>
                <a:uFillTx/>
                <a:latin typeface="Arial"/>
                <a:ea typeface="+mn-ea"/>
                <a:cs typeface="+mn-cs"/>
              </a:rPr>
              <a:t> = 1 | </a:t>
            </a:r>
            <a:r>
              <a:rPr kumimoji="0" lang="en-US" sz="2200" b="0" i="1" u="none" strike="noStrike" kern="1200" cap="none" spc="0" normalizeH="0" baseline="0" noProof="0" dirty="0">
                <a:ln>
                  <a:noFill/>
                </a:ln>
                <a:solidFill>
                  <a:srgbClr val="052049"/>
                </a:solidFill>
                <a:effectLst/>
                <a:uLnTx/>
                <a:uFillTx/>
                <a:latin typeface="Arial"/>
                <a:ea typeface="+mn-ea"/>
                <a:cs typeface="+mn-cs"/>
              </a:rPr>
              <a:t>L</a:t>
            </a:r>
            <a:r>
              <a:rPr kumimoji="0" lang="en-US" sz="2200" b="0" i="0" u="none" strike="noStrike" kern="1200" cap="none" spc="0" normalizeH="0" baseline="0" noProof="0" dirty="0">
                <a:ln>
                  <a:noFill/>
                </a:ln>
                <a:solidFill>
                  <a:srgbClr val="052049"/>
                </a:solidFill>
                <a:effectLst/>
                <a:uLnTx/>
                <a:uFillTx/>
                <a:latin typeface="Arial"/>
                <a:ea typeface="+mn-ea"/>
                <a:cs typeface="+mn-cs"/>
              </a:rPr>
              <a:t> = 0) = </a:t>
            </a:r>
            <a:r>
              <a:rPr kumimoji="0" lang="en-US" sz="2200" b="0" i="0" u="none" strike="noStrike" kern="1200" cap="none" spc="0" normalizeH="0" baseline="0" noProof="0" dirty="0" err="1">
                <a:ln>
                  <a:noFill/>
                </a:ln>
                <a:solidFill>
                  <a:srgbClr val="052049"/>
                </a:solidFill>
                <a:effectLst/>
                <a:uLnTx/>
                <a:uFillTx/>
                <a:latin typeface="Arial"/>
                <a:ea typeface="+mn-ea"/>
                <a:cs typeface="+mn-cs"/>
              </a:rPr>
              <a:t>Pr</a:t>
            </a:r>
            <a:r>
              <a:rPr kumimoji="0" lang="en-US" sz="2200" b="0" i="0" u="none" strike="noStrike" kern="1200" cap="none" spc="0" normalizeH="0" baseline="0" noProof="0" dirty="0">
                <a:ln>
                  <a:noFill/>
                </a:ln>
                <a:solidFill>
                  <a:srgbClr val="052049"/>
                </a:solidFill>
                <a:effectLst/>
                <a:uLnTx/>
                <a:uFillTx/>
                <a:latin typeface="Arial"/>
                <a:ea typeface="+mn-ea"/>
                <a:cs typeface="+mn-cs"/>
              </a:rPr>
              <a:t>(</a:t>
            </a:r>
            <a:r>
              <a:rPr kumimoji="0" lang="en-US" sz="2200" b="0" i="1" u="none" strike="noStrike" kern="1200" cap="none" spc="0" normalizeH="0" baseline="0" noProof="0" dirty="0">
                <a:ln>
                  <a:noFill/>
                </a:ln>
                <a:solidFill>
                  <a:srgbClr val="052049"/>
                </a:solidFill>
                <a:effectLst/>
                <a:uLnTx/>
                <a:uFillTx/>
                <a:latin typeface="Arial"/>
                <a:ea typeface="+mn-ea"/>
                <a:cs typeface="+mn-cs"/>
              </a:rPr>
              <a:t>Y</a:t>
            </a:r>
            <a:r>
              <a:rPr kumimoji="0" lang="en-US" sz="2200" b="0" i="0" u="none" strike="noStrike" kern="1200" cap="none" spc="0" normalizeH="0" baseline="0" noProof="0" dirty="0">
                <a:ln>
                  <a:noFill/>
                </a:ln>
                <a:solidFill>
                  <a:srgbClr val="052049"/>
                </a:solidFill>
                <a:effectLst/>
                <a:uLnTx/>
                <a:uFillTx/>
                <a:latin typeface="Arial"/>
                <a:ea typeface="+mn-ea"/>
                <a:cs typeface="+mn-cs"/>
              </a:rPr>
              <a:t> = 1 | </a:t>
            </a:r>
            <a:r>
              <a:rPr kumimoji="0" lang="en-US" sz="2200" b="0" i="1" u="none" strike="noStrike" kern="1200" cap="none" spc="0" normalizeH="0" baseline="0" noProof="0" dirty="0">
                <a:ln>
                  <a:noFill/>
                </a:ln>
                <a:solidFill>
                  <a:srgbClr val="052049"/>
                </a:solidFill>
                <a:effectLst/>
                <a:uLnTx/>
                <a:uFillTx/>
                <a:latin typeface="Arial"/>
                <a:ea typeface="+mn-ea"/>
                <a:cs typeface="+mn-cs"/>
              </a:rPr>
              <a:t>A</a:t>
            </a:r>
            <a:r>
              <a:rPr kumimoji="0" lang="en-US" sz="2200" b="0" i="0" u="none" strike="noStrike" kern="1200" cap="none" spc="0" normalizeH="0" baseline="0" noProof="0" dirty="0">
                <a:ln>
                  <a:noFill/>
                </a:ln>
                <a:solidFill>
                  <a:srgbClr val="052049"/>
                </a:solidFill>
                <a:effectLst/>
                <a:uLnTx/>
                <a:uFillTx/>
                <a:latin typeface="Arial"/>
                <a:ea typeface="+mn-ea"/>
                <a:cs typeface="+mn-cs"/>
              </a:rPr>
              <a:t> = 0, </a:t>
            </a:r>
            <a:r>
              <a:rPr kumimoji="0" lang="en-US" sz="2200" b="0" i="1" u="none" strike="noStrike" kern="1200" cap="none" spc="0" normalizeH="0" baseline="0" noProof="0" dirty="0">
                <a:ln>
                  <a:noFill/>
                </a:ln>
                <a:solidFill>
                  <a:srgbClr val="052049"/>
                </a:solidFill>
                <a:effectLst/>
                <a:uLnTx/>
                <a:uFillTx/>
                <a:latin typeface="Arial"/>
                <a:ea typeface="+mn-ea"/>
                <a:cs typeface="+mn-cs"/>
              </a:rPr>
              <a:t>L</a:t>
            </a:r>
            <a:r>
              <a:rPr kumimoji="0" lang="en-US" sz="2200" b="0" i="0" u="none" strike="noStrike" kern="1200" cap="none" spc="0" normalizeH="0" baseline="0" noProof="0" dirty="0">
                <a:ln>
                  <a:noFill/>
                </a:ln>
                <a:solidFill>
                  <a:srgbClr val="052049"/>
                </a:solidFill>
                <a:effectLst/>
                <a:uLnTx/>
                <a:uFillTx/>
                <a:latin typeface="Arial"/>
                <a:ea typeface="+mn-ea"/>
                <a:cs typeface="+mn-cs"/>
              </a:rPr>
              <a:t> = 0) = 1/4</a:t>
            </a:r>
          </a:p>
          <a:p>
            <a:pPr marL="295268" marR="0" lvl="0" indent="-295268" algn="l" defTabSz="640064" rtl="0" eaLnBrk="1" fontAlgn="auto" latinLnBrk="0" hangingPunct="1">
              <a:lnSpc>
                <a:spcPct val="100000"/>
              </a:lnSpc>
              <a:spcBef>
                <a:spcPts val="0"/>
              </a:spcBef>
              <a:spcAft>
                <a:spcPts val="600"/>
              </a:spcAft>
              <a:buClr>
                <a:srgbClr val="0093D0"/>
              </a:buClr>
              <a:buSzPct val="80000"/>
              <a:buFont typeface="Wingdings" charset="2"/>
              <a:buChar char="§"/>
              <a:tabLst/>
              <a:defRPr/>
            </a:pPr>
            <a:r>
              <a:rPr kumimoji="0" lang="en-US" sz="2200" b="0" i="0" u="none" strike="noStrike" kern="1200" cap="none" spc="0" normalizeH="0" baseline="0" noProof="0" dirty="0" err="1">
                <a:ln>
                  <a:noFill/>
                </a:ln>
                <a:solidFill>
                  <a:srgbClr val="052049"/>
                </a:solidFill>
                <a:effectLst/>
                <a:uLnTx/>
                <a:uFillTx/>
                <a:latin typeface="Arial"/>
                <a:ea typeface="+mn-ea"/>
                <a:cs typeface="+mn-cs"/>
              </a:rPr>
              <a:t>Pr</a:t>
            </a:r>
            <a:r>
              <a:rPr kumimoji="0" lang="en-US" sz="2200" b="0" i="0" u="none" strike="noStrike" kern="1200" cap="none" spc="0" normalizeH="0" baseline="0" noProof="0" dirty="0">
                <a:ln>
                  <a:noFill/>
                </a:ln>
                <a:solidFill>
                  <a:srgbClr val="052049"/>
                </a:solidFill>
                <a:effectLst/>
                <a:uLnTx/>
                <a:uFillTx/>
                <a:latin typeface="Arial"/>
                <a:ea typeface="+mn-ea"/>
                <a:cs typeface="+mn-cs"/>
              </a:rPr>
              <a:t>(</a:t>
            </a:r>
            <a:r>
              <a:rPr kumimoji="0" lang="en-US" sz="2200" b="0" i="1" u="none" strike="noStrike" kern="1200" cap="none" spc="0" normalizeH="0" baseline="0" noProof="0" dirty="0" err="1">
                <a:ln>
                  <a:noFill/>
                </a:ln>
                <a:solidFill>
                  <a:srgbClr val="052049"/>
                </a:solidFill>
                <a:effectLst/>
                <a:uLnTx/>
                <a:uFillTx/>
                <a:latin typeface="Arial"/>
                <a:ea typeface="+mn-ea"/>
                <a:cs typeface="+mn-cs"/>
              </a:rPr>
              <a:t>Y</a:t>
            </a:r>
            <a:r>
              <a:rPr kumimoji="0" lang="en-US" sz="2200" b="0" i="1" u="none" strike="noStrike" kern="1200" cap="none" spc="0" normalizeH="0" baseline="30000" noProof="0" dirty="0" err="1">
                <a:ln>
                  <a:noFill/>
                </a:ln>
                <a:solidFill>
                  <a:srgbClr val="052049"/>
                </a:solidFill>
                <a:effectLst/>
                <a:uLnTx/>
                <a:uFillTx/>
                <a:latin typeface="Arial"/>
                <a:ea typeface="+mn-ea"/>
                <a:cs typeface="+mn-cs"/>
              </a:rPr>
              <a:t>a</a:t>
            </a:r>
            <a:r>
              <a:rPr kumimoji="0" lang="en-US" sz="2200" b="0" i="0" u="none" strike="noStrike" kern="1200" cap="none" spc="0" normalizeH="0" baseline="30000" noProof="0" dirty="0">
                <a:ln>
                  <a:noFill/>
                </a:ln>
                <a:solidFill>
                  <a:srgbClr val="052049"/>
                </a:solidFill>
                <a:effectLst/>
                <a:uLnTx/>
                <a:uFillTx/>
                <a:latin typeface="Arial"/>
                <a:ea typeface="+mn-ea"/>
                <a:cs typeface="+mn-cs"/>
              </a:rPr>
              <a:t>=0</a:t>
            </a:r>
            <a:r>
              <a:rPr kumimoji="0" lang="en-US" sz="2200" b="0" i="0" u="none" strike="noStrike" kern="1200" cap="none" spc="0" normalizeH="0" baseline="0" noProof="0" dirty="0">
                <a:ln>
                  <a:noFill/>
                </a:ln>
                <a:solidFill>
                  <a:srgbClr val="052049"/>
                </a:solidFill>
                <a:effectLst/>
                <a:uLnTx/>
                <a:uFillTx/>
                <a:latin typeface="Arial"/>
                <a:ea typeface="+mn-ea"/>
                <a:cs typeface="+mn-cs"/>
              </a:rPr>
              <a:t> = 1 | </a:t>
            </a:r>
            <a:r>
              <a:rPr kumimoji="0" lang="en-US" sz="2200" b="0" i="1" u="none" strike="noStrike" kern="1200" cap="none" spc="0" normalizeH="0" baseline="0" noProof="0" dirty="0">
                <a:ln>
                  <a:noFill/>
                </a:ln>
                <a:solidFill>
                  <a:srgbClr val="052049"/>
                </a:solidFill>
                <a:effectLst/>
                <a:uLnTx/>
                <a:uFillTx/>
                <a:latin typeface="Arial"/>
                <a:ea typeface="+mn-ea"/>
                <a:cs typeface="+mn-cs"/>
              </a:rPr>
              <a:t>L</a:t>
            </a:r>
            <a:r>
              <a:rPr kumimoji="0" lang="en-US" sz="2200" b="0" i="0" u="none" strike="noStrike" kern="1200" cap="none" spc="0" normalizeH="0" baseline="0" noProof="0" dirty="0">
                <a:ln>
                  <a:noFill/>
                </a:ln>
                <a:solidFill>
                  <a:srgbClr val="052049"/>
                </a:solidFill>
                <a:effectLst/>
                <a:uLnTx/>
                <a:uFillTx/>
                <a:latin typeface="Arial"/>
                <a:ea typeface="+mn-ea"/>
                <a:cs typeface="+mn-cs"/>
              </a:rPr>
              <a:t> = 1) = </a:t>
            </a:r>
            <a:r>
              <a:rPr kumimoji="0" lang="en-US" sz="2200" b="0" i="0" u="none" strike="noStrike" kern="1200" cap="none" spc="0" normalizeH="0" baseline="0" noProof="0" dirty="0" err="1">
                <a:ln>
                  <a:noFill/>
                </a:ln>
                <a:solidFill>
                  <a:srgbClr val="052049"/>
                </a:solidFill>
                <a:effectLst/>
                <a:uLnTx/>
                <a:uFillTx/>
                <a:latin typeface="Arial"/>
                <a:ea typeface="+mn-ea"/>
                <a:cs typeface="+mn-cs"/>
              </a:rPr>
              <a:t>Pr</a:t>
            </a:r>
            <a:r>
              <a:rPr kumimoji="0" lang="en-US" sz="2200" b="0" i="0" u="none" strike="noStrike" kern="1200" cap="none" spc="0" normalizeH="0" baseline="0" noProof="0" dirty="0">
                <a:ln>
                  <a:noFill/>
                </a:ln>
                <a:solidFill>
                  <a:srgbClr val="052049"/>
                </a:solidFill>
                <a:effectLst/>
                <a:uLnTx/>
                <a:uFillTx/>
                <a:latin typeface="Arial"/>
                <a:ea typeface="+mn-ea"/>
                <a:cs typeface="+mn-cs"/>
              </a:rPr>
              <a:t>(</a:t>
            </a:r>
            <a:r>
              <a:rPr kumimoji="0" lang="en-US" sz="2200" b="0" i="1" u="none" strike="noStrike" kern="1200" cap="none" spc="0" normalizeH="0" baseline="0" noProof="0" dirty="0">
                <a:ln>
                  <a:noFill/>
                </a:ln>
                <a:solidFill>
                  <a:srgbClr val="052049"/>
                </a:solidFill>
                <a:effectLst/>
                <a:uLnTx/>
                <a:uFillTx/>
                <a:latin typeface="Arial"/>
                <a:ea typeface="+mn-ea"/>
                <a:cs typeface="+mn-cs"/>
              </a:rPr>
              <a:t>Y</a:t>
            </a:r>
            <a:r>
              <a:rPr kumimoji="0" lang="en-US" sz="2200" b="0" i="0" u="none" strike="noStrike" kern="1200" cap="none" spc="0" normalizeH="0" baseline="0" noProof="0" dirty="0">
                <a:ln>
                  <a:noFill/>
                </a:ln>
                <a:solidFill>
                  <a:srgbClr val="052049"/>
                </a:solidFill>
                <a:effectLst/>
                <a:uLnTx/>
                <a:uFillTx/>
                <a:latin typeface="Arial"/>
                <a:ea typeface="+mn-ea"/>
                <a:cs typeface="+mn-cs"/>
              </a:rPr>
              <a:t> = 1 | </a:t>
            </a:r>
            <a:r>
              <a:rPr kumimoji="0" lang="en-US" sz="2200" b="0" i="1" u="none" strike="noStrike" kern="1200" cap="none" spc="0" normalizeH="0" baseline="0" noProof="0" dirty="0">
                <a:ln>
                  <a:noFill/>
                </a:ln>
                <a:solidFill>
                  <a:srgbClr val="052049"/>
                </a:solidFill>
                <a:effectLst/>
                <a:uLnTx/>
                <a:uFillTx/>
                <a:latin typeface="Arial"/>
                <a:ea typeface="+mn-ea"/>
                <a:cs typeface="+mn-cs"/>
              </a:rPr>
              <a:t>A</a:t>
            </a:r>
            <a:r>
              <a:rPr kumimoji="0" lang="en-US" sz="2200" b="0" i="0" u="none" strike="noStrike" kern="1200" cap="none" spc="0" normalizeH="0" baseline="0" noProof="0" dirty="0">
                <a:ln>
                  <a:noFill/>
                </a:ln>
                <a:solidFill>
                  <a:srgbClr val="052049"/>
                </a:solidFill>
                <a:effectLst/>
                <a:uLnTx/>
                <a:uFillTx/>
                <a:latin typeface="Arial"/>
                <a:ea typeface="+mn-ea"/>
                <a:cs typeface="+mn-cs"/>
              </a:rPr>
              <a:t> = 0, </a:t>
            </a:r>
            <a:r>
              <a:rPr kumimoji="0" lang="en-US" sz="2200" b="0" i="1" u="none" strike="noStrike" kern="1200" cap="none" spc="0" normalizeH="0" baseline="0" noProof="0" dirty="0">
                <a:ln>
                  <a:noFill/>
                </a:ln>
                <a:solidFill>
                  <a:srgbClr val="052049"/>
                </a:solidFill>
                <a:effectLst/>
                <a:uLnTx/>
                <a:uFillTx/>
                <a:latin typeface="Arial"/>
                <a:ea typeface="+mn-ea"/>
                <a:cs typeface="+mn-cs"/>
              </a:rPr>
              <a:t>L</a:t>
            </a:r>
            <a:r>
              <a:rPr kumimoji="0" lang="en-US" sz="2200" b="0" i="0" u="none" strike="noStrike" kern="1200" cap="none" spc="0" normalizeH="0" baseline="0" noProof="0" dirty="0">
                <a:ln>
                  <a:noFill/>
                </a:ln>
                <a:solidFill>
                  <a:srgbClr val="052049"/>
                </a:solidFill>
                <a:effectLst/>
                <a:uLnTx/>
                <a:uFillTx/>
                <a:latin typeface="Arial"/>
                <a:ea typeface="+mn-ea"/>
                <a:cs typeface="+mn-cs"/>
              </a:rPr>
              <a:t> = 1) = 2/3</a:t>
            </a:r>
          </a:p>
          <a:p>
            <a:pPr marL="285750" marR="0" lvl="0" indent="-285750" algn="l" defTabSz="640064" rtl="0" eaLnBrk="1" fontAlgn="auto" latinLnBrk="0" hangingPunct="1">
              <a:lnSpc>
                <a:spcPct val="100000"/>
              </a:lnSpc>
              <a:spcBef>
                <a:spcPts val="0"/>
              </a:spcBef>
              <a:spcAft>
                <a:spcPts val="600"/>
              </a:spcAft>
              <a:buClr>
                <a:srgbClr val="0093D0"/>
              </a:buClr>
              <a:buSzPct val="80000"/>
              <a:buFont typeface="Wingdings" charset="2"/>
              <a:buChar char="§"/>
              <a:tabLst/>
              <a:defRPr/>
            </a:pPr>
            <a:r>
              <a:rPr kumimoji="0" lang="en-US" sz="2200" b="0" i="0" u="none" strike="noStrike" kern="1200" cap="none" spc="0" normalizeH="0" baseline="0" noProof="0" dirty="0" err="1">
                <a:ln>
                  <a:noFill/>
                </a:ln>
                <a:solidFill>
                  <a:srgbClr val="052049"/>
                </a:solidFill>
                <a:effectLst/>
                <a:uLnTx/>
                <a:uFillTx/>
                <a:latin typeface="Arial"/>
                <a:ea typeface="+mn-ea"/>
                <a:cs typeface="+mn-cs"/>
              </a:rPr>
              <a:t>Pr</a:t>
            </a:r>
            <a:r>
              <a:rPr kumimoji="0" lang="en-US" sz="2200" b="0" i="0" u="none" strike="noStrike" kern="1200" cap="none" spc="0" normalizeH="0" baseline="0" noProof="0" dirty="0">
                <a:ln>
                  <a:noFill/>
                </a:ln>
                <a:solidFill>
                  <a:srgbClr val="052049"/>
                </a:solidFill>
                <a:effectLst/>
                <a:uLnTx/>
                <a:uFillTx/>
                <a:latin typeface="Arial"/>
                <a:ea typeface="+mn-ea"/>
                <a:cs typeface="+mn-cs"/>
              </a:rPr>
              <a:t>(</a:t>
            </a:r>
            <a:r>
              <a:rPr kumimoji="0" lang="en-US" sz="2200" b="0" i="1" u="none" strike="noStrike" kern="1200" cap="none" spc="0" normalizeH="0" baseline="0" noProof="0" dirty="0" err="1">
                <a:ln>
                  <a:noFill/>
                </a:ln>
                <a:solidFill>
                  <a:srgbClr val="052049"/>
                </a:solidFill>
                <a:effectLst/>
                <a:uLnTx/>
                <a:uFillTx/>
                <a:latin typeface="Arial"/>
                <a:ea typeface="+mn-ea"/>
                <a:cs typeface="+mn-cs"/>
              </a:rPr>
              <a:t>Y</a:t>
            </a:r>
            <a:r>
              <a:rPr kumimoji="0" lang="en-US" sz="2200" b="0" i="1" u="none" strike="noStrike" kern="1200" cap="none" spc="0" normalizeH="0" baseline="30000" noProof="0" dirty="0" err="1">
                <a:ln>
                  <a:noFill/>
                </a:ln>
                <a:solidFill>
                  <a:srgbClr val="052049"/>
                </a:solidFill>
                <a:effectLst/>
                <a:uLnTx/>
                <a:uFillTx/>
                <a:latin typeface="Arial"/>
                <a:ea typeface="+mn-ea"/>
                <a:cs typeface="+mn-cs"/>
              </a:rPr>
              <a:t>a</a:t>
            </a:r>
            <a:r>
              <a:rPr kumimoji="0" lang="en-US" sz="2200" b="0" i="0" u="none" strike="noStrike" kern="1200" cap="none" spc="0" normalizeH="0" baseline="30000" noProof="0" dirty="0">
                <a:ln>
                  <a:noFill/>
                </a:ln>
                <a:solidFill>
                  <a:srgbClr val="052049"/>
                </a:solidFill>
                <a:effectLst/>
                <a:uLnTx/>
                <a:uFillTx/>
                <a:latin typeface="Arial"/>
                <a:ea typeface="+mn-ea"/>
                <a:cs typeface="+mn-cs"/>
              </a:rPr>
              <a:t>=0</a:t>
            </a:r>
            <a:r>
              <a:rPr kumimoji="0" lang="en-US" sz="2200" b="0" i="0" u="none" strike="noStrike" kern="1200" cap="none" spc="0" normalizeH="0" baseline="0" noProof="0" dirty="0">
                <a:ln>
                  <a:noFill/>
                </a:ln>
                <a:solidFill>
                  <a:srgbClr val="052049"/>
                </a:solidFill>
                <a:effectLst/>
                <a:uLnTx/>
                <a:uFillTx/>
                <a:latin typeface="Arial"/>
                <a:ea typeface="+mn-ea"/>
                <a:cs typeface="+mn-cs"/>
              </a:rPr>
              <a:t> = 1) = </a:t>
            </a:r>
            <a:r>
              <a:rPr kumimoji="0" lang="en-US" sz="2200" b="0" i="0" u="none" strike="noStrike" kern="1200" cap="none" spc="0" normalizeH="0" baseline="0" noProof="0" dirty="0" err="1">
                <a:ln>
                  <a:noFill/>
                </a:ln>
                <a:solidFill>
                  <a:srgbClr val="052049"/>
                </a:solidFill>
                <a:effectLst/>
                <a:uLnTx/>
                <a:uFillTx/>
                <a:latin typeface="Arial"/>
                <a:ea typeface="+mn-ea"/>
                <a:cs typeface="+mn-cs"/>
              </a:rPr>
              <a:t>Pr</a:t>
            </a:r>
            <a:r>
              <a:rPr kumimoji="0" lang="en-US" sz="2200" b="0" i="0" u="none" strike="noStrike" kern="1200" cap="none" spc="0" normalizeH="0" baseline="0" noProof="0" dirty="0">
                <a:ln>
                  <a:noFill/>
                </a:ln>
                <a:solidFill>
                  <a:srgbClr val="052049"/>
                </a:solidFill>
                <a:effectLst/>
                <a:uLnTx/>
                <a:uFillTx/>
                <a:latin typeface="Arial"/>
                <a:ea typeface="+mn-ea"/>
                <a:cs typeface="+mn-cs"/>
              </a:rPr>
              <a:t>(</a:t>
            </a:r>
            <a:r>
              <a:rPr kumimoji="0" lang="en-US" sz="2200" b="0" i="1" u="none" strike="noStrike" kern="1200" cap="none" spc="0" normalizeH="0" baseline="0" noProof="0" dirty="0">
                <a:ln>
                  <a:noFill/>
                </a:ln>
                <a:solidFill>
                  <a:srgbClr val="052049"/>
                </a:solidFill>
                <a:effectLst/>
                <a:uLnTx/>
                <a:uFillTx/>
                <a:latin typeface="Arial"/>
                <a:ea typeface="+mn-ea"/>
                <a:cs typeface="+mn-cs"/>
              </a:rPr>
              <a:t>Y</a:t>
            </a:r>
            <a:r>
              <a:rPr kumimoji="0" lang="en-US" sz="2200" b="0" i="0" u="none" strike="noStrike" kern="1200" cap="none" spc="0" normalizeH="0" baseline="0" noProof="0" dirty="0">
                <a:ln>
                  <a:noFill/>
                </a:ln>
                <a:solidFill>
                  <a:srgbClr val="052049"/>
                </a:solidFill>
                <a:effectLst/>
                <a:uLnTx/>
                <a:uFillTx/>
                <a:latin typeface="Arial"/>
                <a:ea typeface="+mn-ea"/>
                <a:cs typeface="+mn-cs"/>
              </a:rPr>
              <a:t> = 1 | </a:t>
            </a:r>
            <a:r>
              <a:rPr kumimoji="0" lang="en-US" sz="2200" b="0" i="1" u="none" strike="noStrike" kern="1200" cap="none" spc="0" normalizeH="0" baseline="0" noProof="0" dirty="0">
                <a:ln>
                  <a:noFill/>
                </a:ln>
                <a:solidFill>
                  <a:srgbClr val="052049"/>
                </a:solidFill>
                <a:effectLst/>
                <a:uLnTx/>
                <a:uFillTx/>
                <a:latin typeface="Arial"/>
                <a:ea typeface="+mn-ea"/>
                <a:cs typeface="+mn-cs"/>
              </a:rPr>
              <a:t>A</a:t>
            </a:r>
            <a:r>
              <a:rPr kumimoji="0" lang="en-US" sz="2200" b="0" i="0" u="none" strike="noStrike" kern="1200" cap="none" spc="0" normalizeH="0" baseline="0" noProof="0" dirty="0">
                <a:ln>
                  <a:noFill/>
                </a:ln>
                <a:solidFill>
                  <a:srgbClr val="052049"/>
                </a:solidFill>
                <a:effectLst/>
                <a:uLnTx/>
                <a:uFillTx/>
                <a:latin typeface="Arial"/>
                <a:ea typeface="+mn-ea"/>
                <a:cs typeface="+mn-cs"/>
              </a:rPr>
              <a:t> = 0, </a:t>
            </a:r>
            <a:r>
              <a:rPr kumimoji="0" lang="en-US" sz="2200" b="0" i="1" u="none" strike="noStrike" kern="1200" cap="none" spc="0" normalizeH="0" baseline="0" noProof="0" dirty="0">
                <a:ln>
                  <a:noFill/>
                </a:ln>
                <a:solidFill>
                  <a:srgbClr val="052049"/>
                </a:solidFill>
                <a:effectLst/>
                <a:uLnTx/>
                <a:uFillTx/>
                <a:latin typeface="Arial"/>
                <a:ea typeface="+mn-ea"/>
                <a:cs typeface="+mn-cs"/>
              </a:rPr>
              <a:t>L</a:t>
            </a:r>
            <a:r>
              <a:rPr kumimoji="0" lang="en-US" sz="2200" b="0" i="0" u="none" strike="noStrike" kern="1200" cap="none" spc="0" normalizeH="0" baseline="0" noProof="0" dirty="0">
                <a:ln>
                  <a:noFill/>
                </a:ln>
                <a:solidFill>
                  <a:srgbClr val="052049"/>
                </a:solidFill>
                <a:effectLst/>
                <a:uLnTx/>
                <a:uFillTx/>
                <a:latin typeface="Arial"/>
                <a:ea typeface="+mn-ea"/>
                <a:cs typeface="+mn-cs"/>
              </a:rPr>
              <a:t> = 0) * </a:t>
            </a:r>
            <a:r>
              <a:rPr kumimoji="0" lang="en-US" sz="2200" b="0" i="0" u="none" strike="noStrike" kern="1200" cap="none" spc="0" normalizeH="0" baseline="0" noProof="0" dirty="0" err="1">
                <a:ln>
                  <a:noFill/>
                </a:ln>
                <a:solidFill>
                  <a:srgbClr val="052049"/>
                </a:solidFill>
                <a:effectLst/>
                <a:uLnTx/>
                <a:uFillTx/>
                <a:latin typeface="Arial"/>
                <a:ea typeface="+mn-ea"/>
                <a:cs typeface="+mn-cs"/>
              </a:rPr>
              <a:t>Pr</a:t>
            </a:r>
            <a:r>
              <a:rPr kumimoji="0" lang="en-US" sz="2200" b="0" i="0" u="none" strike="noStrike" kern="1200" cap="none" spc="0" normalizeH="0" baseline="0" noProof="0" dirty="0">
                <a:ln>
                  <a:noFill/>
                </a:ln>
                <a:solidFill>
                  <a:srgbClr val="052049"/>
                </a:solidFill>
                <a:effectLst/>
                <a:uLnTx/>
                <a:uFillTx/>
                <a:latin typeface="Arial"/>
                <a:ea typeface="+mn-ea"/>
                <a:cs typeface="+mn-cs"/>
              </a:rPr>
              <a:t>(</a:t>
            </a:r>
            <a:r>
              <a:rPr kumimoji="0" lang="en-US" sz="2200" b="0" i="1" u="none" strike="noStrike" kern="1200" cap="none" spc="0" normalizeH="0" baseline="0" noProof="0" dirty="0">
                <a:ln>
                  <a:noFill/>
                </a:ln>
                <a:solidFill>
                  <a:srgbClr val="052049"/>
                </a:solidFill>
                <a:effectLst/>
                <a:uLnTx/>
                <a:uFillTx/>
                <a:latin typeface="Arial"/>
                <a:ea typeface="+mn-ea"/>
                <a:cs typeface="+mn-cs"/>
              </a:rPr>
              <a:t>L</a:t>
            </a:r>
            <a:r>
              <a:rPr kumimoji="0" lang="en-US" sz="2200" b="0" i="0" u="none" strike="noStrike" kern="1200" cap="none" spc="0" normalizeH="0" baseline="0" noProof="0" dirty="0">
                <a:ln>
                  <a:noFill/>
                </a:ln>
                <a:solidFill>
                  <a:srgbClr val="052049"/>
                </a:solidFill>
                <a:effectLst/>
                <a:uLnTx/>
                <a:uFillTx/>
                <a:latin typeface="Arial"/>
                <a:ea typeface="+mn-ea"/>
                <a:cs typeface="+mn-cs"/>
              </a:rPr>
              <a:t> = 0) + </a:t>
            </a:r>
          </a:p>
          <a:p>
            <a:pPr marL="0" marR="0" lvl="0" indent="0" algn="l" defTabSz="640064" rtl="0" eaLnBrk="1" fontAlgn="auto" latinLnBrk="0" hangingPunct="1">
              <a:lnSpc>
                <a:spcPct val="100000"/>
              </a:lnSpc>
              <a:spcBef>
                <a:spcPts val="0"/>
              </a:spcBef>
              <a:spcAft>
                <a:spcPts val="600"/>
              </a:spcAft>
              <a:buClr>
                <a:srgbClr val="0093D0"/>
              </a:buClr>
              <a:buSzPct val="80000"/>
              <a:buFont typeface="Wingdings" charset="2"/>
              <a:buNone/>
              <a:tabLst/>
              <a:defRPr/>
            </a:pPr>
            <a:r>
              <a:rPr kumimoji="0" lang="en-US" sz="2200" b="0" i="0" u="none" strike="noStrike" kern="1200" cap="none" spc="0" normalizeH="0" baseline="0" noProof="0" dirty="0">
                <a:ln>
                  <a:noFill/>
                </a:ln>
                <a:solidFill>
                  <a:srgbClr val="052049"/>
                </a:solidFill>
                <a:effectLst/>
                <a:uLnTx/>
                <a:uFillTx/>
                <a:latin typeface="Arial"/>
                <a:ea typeface="+mn-ea"/>
                <a:cs typeface="+mn-cs"/>
              </a:rPr>
              <a:t> 			  </a:t>
            </a:r>
            <a:r>
              <a:rPr kumimoji="0" lang="en-US" sz="2200" b="0" i="0" u="none" strike="noStrike" kern="1200" cap="none" spc="0" normalizeH="0" baseline="0" noProof="0" dirty="0" err="1">
                <a:ln>
                  <a:noFill/>
                </a:ln>
                <a:solidFill>
                  <a:srgbClr val="052049"/>
                </a:solidFill>
                <a:effectLst/>
                <a:uLnTx/>
                <a:uFillTx/>
                <a:latin typeface="Arial"/>
                <a:ea typeface="+mn-ea"/>
                <a:cs typeface="+mn-cs"/>
              </a:rPr>
              <a:t>Pr</a:t>
            </a:r>
            <a:r>
              <a:rPr kumimoji="0" lang="en-US" sz="2200" b="0" i="0" u="none" strike="noStrike" kern="1200" cap="none" spc="0" normalizeH="0" baseline="0" noProof="0" dirty="0">
                <a:ln>
                  <a:noFill/>
                </a:ln>
                <a:solidFill>
                  <a:srgbClr val="052049"/>
                </a:solidFill>
                <a:effectLst/>
                <a:uLnTx/>
                <a:uFillTx/>
                <a:latin typeface="Arial"/>
                <a:ea typeface="+mn-ea"/>
                <a:cs typeface="+mn-cs"/>
              </a:rPr>
              <a:t>(</a:t>
            </a:r>
            <a:r>
              <a:rPr kumimoji="0" lang="en-US" sz="2200" b="0" i="1" u="none" strike="noStrike" kern="1200" cap="none" spc="0" normalizeH="0" baseline="0" noProof="0" dirty="0">
                <a:ln>
                  <a:noFill/>
                </a:ln>
                <a:solidFill>
                  <a:srgbClr val="052049"/>
                </a:solidFill>
                <a:effectLst/>
                <a:uLnTx/>
                <a:uFillTx/>
                <a:latin typeface="Arial"/>
                <a:ea typeface="+mn-ea"/>
                <a:cs typeface="+mn-cs"/>
              </a:rPr>
              <a:t>Y</a:t>
            </a:r>
            <a:r>
              <a:rPr kumimoji="0" lang="en-US" sz="2200" b="0" i="0" u="none" strike="noStrike" kern="1200" cap="none" spc="0" normalizeH="0" baseline="0" noProof="0" dirty="0">
                <a:ln>
                  <a:noFill/>
                </a:ln>
                <a:solidFill>
                  <a:srgbClr val="052049"/>
                </a:solidFill>
                <a:effectLst/>
                <a:uLnTx/>
                <a:uFillTx/>
                <a:latin typeface="Arial"/>
                <a:ea typeface="+mn-ea"/>
                <a:cs typeface="+mn-cs"/>
              </a:rPr>
              <a:t> = 1 | </a:t>
            </a:r>
            <a:r>
              <a:rPr kumimoji="0" lang="en-US" sz="2200" b="0" i="1" u="none" strike="noStrike" kern="1200" cap="none" spc="0" normalizeH="0" baseline="0" noProof="0" dirty="0">
                <a:ln>
                  <a:noFill/>
                </a:ln>
                <a:solidFill>
                  <a:srgbClr val="052049"/>
                </a:solidFill>
                <a:effectLst/>
                <a:uLnTx/>
                <a:uFillTx/>
                <a:latin typeface="Arial"/>
                <a:ea typeface="+mn-ea"/>
                <a:cs typeface="+mn-cs"/>
              </a:rPr>
              <a:t>A</a:t>
            </a:r>
            <a:r>
              <a:rPr kumimoji="0" lang="en-US" sz="2200" b="0" i="0" u="none" strike="noStrike" kern="1200" cap="none" spc="0" normalizeH="0" baseline="0" noProof="0" dirty="0">
                <a:ln>
                  <a:noFill/>
                </a:ln>
                <a:solidFill>
                  <a:srgbClr val="052049"/>
                </a:solidFill>
                <a:effectLst/>
                <a:uLnTx/>
                <a:uFillTx/>
                <a:latin typeface="Arial"/>
                <a:ea typeface="+mn-ea"/>
                <a:cs typeface="+mn-cs"/>
              </a:rPr>
              <a:t> = 0, </a:t>
            </a:r>
            <a:r>
              <a:rPr kumimoji="0" lang="en-US" sz="2200" b="0" i="1" u="none" strike="noStrike" kern="1200" cap="none" spc="0" normalizeH="0" baseline="0" noProof="0" dirty="0">
                <a:ln>
                  <a:noFill/>
                </a:ln>
                <a:solidFill>
                  <a:srgbClr val="052049"/>
                </a:solidFill>
                <a:effectLst/>
                <a:uLnTx/>
                <a:uFillTx/>
                <a:latin typeface="Arial"/>
                <a:ea typeface="+mn-ea"/>
                <a:cs typeface="+mn-cs"/>
              </a:rPr>
              <a:t>L</a:t>
            </a:r>
            <a:r>
              <a:rPr kumimoji="0" lang="en-US" sz="2200" b="0" i="0" u="none" strike="noStrike" kern="1200" cap="none" spc="0" normalizeH="0" baseline="0" noProof="0" dirty="0">
                <a:ln>
                  <a:noFill/>
                </a:ln>
                <a:solidFill>
                  <a:srgbClr val="052049"/>
                </a:solidFill>
                <a:effectLst/>
                <a:uLnTx/>
                <a:uFillTx/>
                <a:latin typeface="Arial"/>
                <a:ea typeface="+mn-ea"/>
                <a:cs typeface="+mn-cs"/>
              </a:rPr>
              <a:t> = 1) * </a:t>
            </a:r>
            <a:r>
              <a:rPr kumimoji="0" lang="en-US" sz="2200" b="0" i="0" u="none" strike="noStrike" kern="1200" cap="none" spc="0" normalizeH="0" baseline="0" noProof="0" dirty="0" err="1">
                <a:ln>
                  <a:noFill/>
                </a:ln>
                <a:solidFill>
                  <a:srgbClr val="052049"/>
                </a:solidFill>
                <a:effectLst/>
                <a:uLnTx/>
                <a:uFillTx/>
                <a:latin typeface="Arial"/>
                <a:ea typeface="+mn-ea"/>
                <a:cs typeface="+mn-cs"/>
              </a:rPr>
              <a:t>Pr</a:t>
            </a:r>
            <a:r>
              <a:rPr kumimoji="0" lang="en-US" sz="2200" b="0" i="0" u="none" strike="noStrike" kern="1200" cap="none" spc="0" normalizeH="0" baseline="0" noProof="0" dirty="0">
                <a:ln>
                  <a:noFill/>
                </a:ln>
                <a:solidFill>
                  <a:srgbClr val="052049"/>
                </a:solidFill>
                <a:effectLst/>
                <a:uLnTx/>
                <a:uFillTx/>
                <a:latin typeface="Arial"/>
                <a:ea typeface="+mn-ea"/>
                <a:cs typeface="+mn-cs"/>
              </a:rPr>
              <a:t>(</a:t>
            </a:r>
            <a:r>
              <a:rPr kumimoji="0" lang="en-US" sz="2200" b="0" i="1" u="none" strike="noStrike" kern="1200" cap="none" spc="0" normalizeH="0" baseline="0" noProof="0" dirty="0">
                <a:ln>
                  <a:noFill/>
                </a:ln>
                <a:solidFill>
                  <a:srgbClr val="052049"/>
                </a:solidFill>
                <a:effectLst/>
                <a:uLnTx/>
                <a:uFillTx/>
                <a:latin typeface="Arial"/>
                <a:ea typeface="+mn-ea"/>
                <a:cs typeface="+mn-cs"/>
              </a:rPr>
              <a:t>L</a:t>
            </a:r>
            <a:r>
              <a:rPr kumimoji="0" lang="en-US" sz="2200" b="0" i="0" u="none" strike="noStrike" kern="1200" cap="none" spc="0" normalizeH="0" baseline="0" noProof="0" dirty="0">
                <a:ln>
                  <a:noFill/>
                </a:ln>
                <a:solidFill>
                  <a:srgbClr val="052049"/>
                </a:solidFill>
                <a:effectLst/>
                <a:uLnTx/>
                <a:uFillTx/>
                <a:latin typeface="Arial"/>
                <a:ea typeface="+mn-ea"/>
                <a:cs typeface="+mn-cs"/>
              </a:rPr>
              <a:t> = 1)</a:t>
            </a:r>
          </a:p>
          <a:p>
            <a:pPr marL="0" marR="0" lvl="0" indent="0" algn="l" defTabSz="640064" rtl="0" eaLnBrk="1" fontAlgn="auto" latinLnBrk="0" hangingPunct="1">
              <a:lnSpc>
                <a:spcPct val="100000"/>
              </a:lnSpc>
              <a:spcBef>
                <a:spcPts val="0"/>
              </a:spcBef>
              <a:spcAft>
                <a:spcPts val="600"/>
              </a:spcAft>
              <a:buClr>
                <a:srgbClr val="0093D0"/>
              </a:buClr>
              <a:buSzPct val="80000"/>
              <a:buFont typeface="Wingdings" charset="2"/>
              <a:buNone/>
              <a:tabLst/>
              <a:defRPr/>
            </a:pPr>
            <a:r>
              <a:rPr kumimoji="0" lang="en-US" sz="2200" b="0" i="0" u="none" strike="noStrike" kern="1200" cap="none" spc="0" normalizeH="0" baseline="0" noProof="0" dirty="0">
                <a:ln>
                  <a:noFill/>
                </a:ln>
                <a:solidFill>
                  <a:srgbClr val="052049"/>
                </a:solidFill>
                <a:effectLst/>
                <a:uLnTx/>
                <a:uFillTx/>
                <a:latin typeface="Arial"/>
                <a:ea typeface="+mn-ea"/>
                <a:cs typeface="+mn-cs"/>
              </a:rPr>
              <a:t>		       = (1/4) * (8/20) + (2/3) * (12/20)</a:t>
            </a:r>
          </a:p>
          <a:p>
            <a:pPr marL="0" marR="0" lvl="0" indent="0" algn="l" defTabSz="640064" rtl="0" eaLnBrk="1" fontAlgn="auto" latinLnBrk="0" hangingPunct="1">
              <a:lnSpc>
                <a:spcPct val="100000"/>
              </a:lnSpc>
              <a:spcBef>
                <a:spcPts val="0"/>
              </a:spcBef>
              <a:spcAft>
                <a:spcPts val="600"/>
              </a:spcAft>
              <a:buClr>
                <a:srgbClr val="0093D0"/>
              </a:buClr>
              <a:buSzPct val="80000"/>
              <a:buFont typeface="Wingdings" charset="2"/>
              <a:buNone/>
              <a:tabLst/>
              <a:defRPr/>
            </a:pPr>
            <a:r>
              <a:rPr kumimoji="0" lang="en-US" sz="2200" b="0" i="0" u="none" strike="noStrike" kern="1200" cap="none" spc="0" normalizeH="0" baseline="0" noProof="0" dirty="0">
                <a:ln>
                  <a:noFill/>
                </a:ln>
                <a:solidFill>
                  <a:srgbClr val="052049"/>
                </a:solidFill>
                <a:effectLst/>
                <a:uLnTx/>
                <a:uFillTx/>
                <a:latin typeface="Arial"/>
                <a:ea typeface="+mn-ea"/>
                <a:cs typeface="+mn-cs"/>
              </a:rPr>
              <a:t>		       = 0.5</a:t>
            </a:r>
          </a:p>
        </p:txBody>
      </p:sp>
      <p:pic>
        <p:nvPicPr>
          <p:cNvPr id="8" name="Picture 7" descr="Screen Shot 2019-12-19 at 3.26.38 PM.png">
            <a:extLst>
              <a:ext uri="{FF2B5EF4-FFF2-40B4-BE49-F238E27FC236}">
                <a16:creationId xmlns:a16="http://schemas.microsoft.com/office/drawing/2014/main" id="{F8F68ED6-14E9-594B-B0FD-EC72705040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3915" y="216027"/>
            <a:ext cx="1602926" cy="3465149"/>
          </a:xfrm>
          <a:prstGeom prst="rect">
            <a:avLst/>
          </a:prstGeom>
        </p:spPr>
      </p:pic>
    </p:spTree>
    <p:extLst>
      <p:ext uri="{BB962C8B-B14F-4D97-AF65-F5344CB8AC3E}">
        <p14:creationId xmlns:p14="http://schemas.microsoft.com/office/powerpoint/2010/main" val="3940486912"/>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Exercise Solution – Part II</a:t>
            </a:r>
          </a:p>
        </p:txBody>
      </p:sp>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59</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
        <p:nvSpPr>
          <p:cNvPr id="7" name="Content Placeholder 5">
            <a:extLst>
              <a:ext uri="{FF2B5EF4-FFF2-40B4-BE49-F238E27FC236}">
                <a16:creationId xmlns:a16="http://schemas.microsoft.com/office/drawing/2014/main" id="{3F577232-E1F0-6441-B13C-9BBFE747513F}"/>
              </a:ext>
            </a:extLst>
          </p:cNvPr>
          <p:cNvSpPr>
            <a:spLocks noGrp="1"/>
          </p:cNvSpPr>
          <p:nvPr>
            <p:ph idx="1"/>
          </p:nvPr>
        </p:nvSpPr>
        <p:spPr>
          <a:xfrm>
            <a:off x="459686" y="1562015"/>
            <a:ext cx="8334631" cy="3203881"/>
          </a:xfrm>
        </p:spPr>
        <p:txBody>
          <a:bodyPr/>
          <a:lstStyle/>
          <a:p>
            <a:pPr>
              <a:buClr>
                <a:srgbClr val="0093D0"/>
              </a:buClr>
            </a:pPr>
            <a:r>
              <a:rPr lang="en-US" dirty="0">
                <a:solidFill>
                  <a:srgbClr val="052049"/>
                </a:solidFill>
              </a:rPr>
              <a:t>Does exchangeability hold?</a:t>
            </a:r>
          </a:p>
          <a:p>
            <a:pPr lvl="1">
              <a:buClr>
                <a:srgbClr val="0093D0"/>
              </a:buClr>
            </a:pPr>
            <a:r>
              <a:rPr lang="en-US" dirty="0">
                <a:solidFill>
                  <a:srgbClr val="052049"/>
                </a:solidFill>
              </a:rPr>
              <a:t>No, </a:t>
            </a:r>
            <a:r>
              <a:rPr lang="en-US" dirty="0" err="1"/>
              <a:t>Pr</a:t>
            </a:r>
            <a:r>
              <a:rPr lang="en-US" dirty="0"/>
              <a:t>(</a:t>
            </a:r>
            <a:r>
              <a:rPr lang="en-US" i="1" dirty="0" err="1"/>
              <a:t>Y</a:t>
            </a:r>
            <a:r>
              <a:rPr lang="en-US" i="1" baseline="30000" dirty="0" err="1"/>
              <a:t>a</a:t>
            </a:r>
            <a:r>
              <a:rPr lang="en-US" i="1" baseline="30000" dirty="0"/>
              <a:t>=0</a:t>
            </a:r>
            <a:r>
              <a:rPr lang="en-US" dirty="0"/>
              <a:t>=1 | A = 1) </a:t>
            </a:r>
            <a:r>
              <a:rPr lang="en-US" altLang="en-US" b="1" dirty="0"/>
              <a:t>≠</a:t>
            </a:r>
            <a:r>
              <a:rPr lang="en-US" dirty="0"/>
              <a:t> </a:t>
            </a:r>
            <a:r>
              <a:rPr lang="en-US" dirty="0" err="1"/>
              <a:t>Pr</a:t>
            </a:r>
            <a:r>
              <a:rPr lang="en-US" dirty="0"/>
              <a:t>(</a:t>
            </a:r>
            <a:r>
              <a:rPr lang="en-US" i="1" dirty="0" err="1"/>
              <a:t>Y</a:t>
            </a:r>
            <a:r>
              <a:rPr lang="en-US" i="1" baseline="30000" dirty="0" err="1"/>
              <a:t>a</a:t>
            </a:r>
            <a:r>
              <a:rPr lang="en-US" i="1" baseline="30000" dirty="0"/>
              <a:t>=0</a:t>
            </a:r>
            <a:r>
              <a:rPr lang="en-US" dirty="0"/>
              <a:t>=1 | A = 0) and, furthermore, </a:t>
            </a:r>
            <a:r>
              <a:rPr lang="en-US" dirty="0" err="1"/>
              <a:t>Pr</a:t>
            </a:r>
            <a:r>
              <a:rPr lang="en-US" dirty="0"/>
              <a:t>(</a:t>
            </a:r>
            <a:r>
              <a:rPr lang="en-US" i="1" dirty="0" err="1"/>
              <a:t>Y</a:t>
            </a:r>
            <a:r>
              <a:rPr lang="en-US" i="1" baseline="30000" dirty="0" err="1"/>
              <a:t>a</a:t>
            </a:r>
            <a:r>
              <a:rPr lang="en-US" i="1" baseline="30000" dirty="0"/>
              <a:t>=1</a:t>
            </a:r>
            <a:r>
              <a:rPr lang="en-US" dirty="0"/>
              <a:t>=1 | A = 1) </a:t>
            </a:r>
            <a:r>
              <a:rPr lang="en-US" altLang="en-US" b="1" dirty="0"/>
              <a:t>≠</a:t>
            </a:r>
            <a:r>
              <a:rPr lang="en-US" dirty="0"/>
              <a:t> </a:t>
            </a:r>
            <a:r>
              <a:rPr lang="en-US" dirty="0" err="1"/>
              <a:t>Pr</a:t>
            </a:r>
            <a:r>
              <a:rPr lang="en-US" dirty="0"/>
              <a:t>(</a:t>
            </a:r>
            <a:r>
              <a:rPr lang="en-US" i="1" dirty="0" err="1"/>
              <a:t>Y</a:t>
            </a:r>
            <a:r>
              <a:rPr lang="en-US" i="1" baseline="30000" dirty="0" err="1"/>
              <a:t>a</a:t>
            </a:r>
            <a:r>
              <a:rPr lang="en-US" i="1" baseline="30000" dirty="0"/>
              <a:t>=1</a:t>
            </a:r>
            <a:r>
              <a:rPr lang="en-US" dirty="0"/>
              <a:t>=1 | A = 0) (See Slide 51)</a:t>
            </a:r>
            <a:endParaRPr lang="en-US" dirty="0">
              <a:solidFill>
                <a:srgbClr val="052049"/>
              </a:solidFill>
            </a:endParaRPr>
          </a:p>
          <a:p>
            <a:pPr>
              <a:buClr>
                <a:srgbClr val="0093D0"/>
              </a:buClr>
            </a:pPr>
            <a:r>
              <a:rPr lang="en-US" dirty="0">
                <a:solidFill>
                  <a:srgbClr val="052049"/>
                </a:solidFill>
              </a:rPr>
              <a:t>Does conditional exchangeability given </a:t>
            </a:r>
            <a:r>
              <a:rPr lang="en-US" i="1" dirty="0">
                <a:solidFill>
                  <a:srgbClr val="052049"/>
                </a:solidFill>
              </a:rPr>
              <a:t>L</a:t>
            </a:r>
            <a:r>
              <a:rPr lang="en-US" dirty="0">
                <a:solidFill>
                  <a:srgbClr val="052049"/>
                </a:solidFill>
              </a:rPr>
              <a:t> hold?</a:t>
            </a:r>
          </a:p>
          <a:p>
            <a:pPr lvl="1">
              <a:buClr>
                <a:srgbClr val="0093D0"/>
              </a:buClr>
            </a:pPr>
            <a:r>
              <a:rPr lang="en-US" dirty="0">
                <a:solidFill>
                  <a:srgbClr val="052049"/>
                </a:solidFill>
              </a:rPr>
              <a:t>Yes, </a:t>
            </a:r>
            <a:r>
              <a:rPr lang="en-US" dirty="0" err="1"/>
              <a:t>Pr</a:t>
            </a:r>
            <a:r>
              <a:rPr lang="en-US" dirty="0"/>
              <a:t>(</a:t>
            </a:r>
            <a:r>
              <a:rPr lang="en-US" i="1" dirty="0" err="1"/>
              <a:t>Y</a:t>
            </a:r>
            <a:r>
              <a:rPr lang="en-US" i="1" baseline="30000" dirty="0" err="1"/>
              <a:t>a</a:t>
            </a:r>
            <a:r>
              <a:rPr lang="en-US" dirty="0"/>
              <a:t> = 1 | </a:t>
            </a:r>
            <a:r>
              <a:rPr lang="en-US" i="1" dirty="0"/>
              <a:t>A</a:t>
            </a:r>
            <a:r>
              <a:rPr lang="en-US" dirty="0"/>
              <a:t> = 1, </a:t>
            </a:r>
            <a:r>
              <a:rPr lang="en-US" i="1" dirty="0"/>
              <a:t>L</a:t>
            </a:r>
            <a:r>
              <a:rPr lang="en-US" dirty="0"/>
              <a:t> = </a:t>
            </a:r>
            <a:r>
              <a:rPr lang="en-US" i="1" dirty="0"/>
              <a:t>l</a:t>
            </a:r>
            <a:r>
              <a:rPr lang="en-US" dirty="0"/>
              <a:t>) = </a:t>
            </a:r>
            <a:r>
              <a:rPr lang="en-US" dirty="0" err="1"/>
              <a:t>Pr</a:t>
            </a:r>
            <a:r>
              <a:rPr lang="en-US" dirty="0"/>
              <a:t>(</a:t>
            </a:r>
            <a:r>
              <a:rPr lang="en-US" i="1" dirty="0" err="1"/>
              <a:t>Y</a:t>
            </a:r>
            <a:r>
              <a:rPr lang="en-US" i="1" baseline="30000" dirty="0" err="1"/>
              <a:t>a</a:t>
            </a:r>
            <a:r>
              <a:rPr lang="en-US" dirty="0"/>
              <a:t> = 1 | </a:t>
            </a:r>
            <a:r>
              <a:rPr lang="en-US" i="1" dirty="0"/>
              <a:t>A</a:t>
            </a:r>
            <a:r>
              <a:rPr lang="en-US" dirty="0"/>
              <a:t> = 0, </a:t>
            </a:r>
            <a:r>
              <a:rPr lang="en-US" i="1" dirty="0"/>
              <a:t>L </a:t>
            </a:r>
            <a:r>
              <a:rPr lang="en-US" dirty="0"/>
              <a:t>=</a:t>
            </a:r>
            <a:r>
              <a:rPr lang="en-US" i="1" dirty="0"/>
              <a:t> l</a:t>
            </a:r>
            <a:r>
              <a:rPr lang="en-US" dirty="0"/>
              <a:t>) for all </a:t>
            </a:r>
            <a:r>
              <a:rPr lang="en-US" i="1" dirty="0"/>
              <a:t>a</a:t>
            </a:r>
            <a:r>
              <a:rPr lang="en-US" dirty="0"/>
              <a:t> and </a:t>
            </a:r>
            <a:r>
              <a:rPr lang="en-US" i="1" dirty="0"/>
              <a:t>l</a:t>
            </a:r>
            <a:endParaRPr lang="en-US" i="1" dirty="0">
              <a:solidFill>
                <a:srgbClr val="052049"/>
              </a:solidFill>
            </a:endParaRPr>
          </a:p>
          <a:p>
            <a:pPr>
              <a:buClr>
                <a:srgbClr val="0093D0"/>
              </a:buClr>
            </a:pPr>
            <a:r>
              <a:rPr lang="en-US" dirty="0">
                <a:solidFill>
                  <a:srgbClr val="052049"/>
                </a:solidFill>
              </a:rPr>
              <a:t>Is there a null average causal effect of A on Y?</a:t>
            </a:r>
          </a:p>
          <a:p>
            <a:pPr lvl="1">
              <a:buClr>
                <a:srgbClr val="0093D0"/>
              </a:buClr>
            </a:pPr>
            <a:r>
              <a:rPr lang="en-US" dirty="0">
                <a:solidFill>
                  <a:srgbClr val="052049"/>
                </a:solidFill>
              </a:rPr>
              <a:t>Yes, </a:t>
            </a:r>
            <a:r>
              <a:rPr lang="en-US" dirty="0" err="1"/>
              <a:t>Pr</a:t>
            </a:r>
            <a:r>
              <a:rPr lang="en-US" dirty="0"/>
              <a:t>(</a:t>
            </a:r>
            <a:r>
              <a:rPr lang="en-US" i="1" dirty="0" err="1"/>
              <a:t>Y</a:t>
            </a:r>
            <a:r>
              <a:rPr lang="en-US" i="1" baseline="30000" dirty="0" err="1"/>
              <a:t>a</a:t>
            </a:r>
            <a:r>
              <a:rPr lang="en-US" baseline="30000" dirty="0"/>
              <a:t>=1</a:t>
            </a:r>
            <a:r>
              <a:rPr lang="en-US" dirty="0"/>
              <a:t> = 1) = </a:t>
            </a:r>
            <a:r>
              <a:rPr lang="en-US" dirty="0" err="1"/>
              <a:t>Pr</a:t>
            </a:r>
            <a:r>
              <a:rPr lang="en-US" dirty="0"/>
              <a:t>(</a:t>
            </a:r>
            <a:r>
              <a:rPr lang="en-US" i="1" dirty="0" err="1"/>
              <a:t>Y</a:t>
            </a:r>
            <a:r>
              <a:rPr lang="en-US" i="1" baseline="30000" dirty="0" err="1"/>
              <a:t>a</a:t>
            </a:r>
            <a:r>
              <a:rPr lang="en-US" baseline="30000" dirty="0"/>
              <a:t>=0</a:t>
            </a:r>
            <a:r>
              <a:rPr lang="en-US" dirty="0"/>
              <a:t> = 1)</a:t>
            </a:r>
            <a:endParaRPr lang="en-US" dirty="0">
              <a:solidFill>
                <a:srgbClr val="052049"/>
              </a:solidFill>
            </a:endParaRPr>
          </a:p>
          <a:p>
            <a:pPr>
              <a:buClr>
                <a:srgbClr val="0093D0"/>
              </a:buClr>
            </a:pPr>
            <a:r>
              <a:rPr lang="en-US" dirty="0">
                <a:solidFill>
                  <a:srgbClr val="052049"/>
                </a:solidFill>
              </a:rPr>
              <a:t>Is there a null association between A and Y?</a:t>
            </a:r>
          </a:p>
          <a:p>
            <a:pPr lvl="1">
              <a:buClr>
                <a:srgbClr val="0093D0"/>
              </a:buClr>
            </a:pPr>
            <a:r>
              <a:rPr lang="en-US" dirty="0">
                <a:solidFill>
                  <a:srgbClr val="052049"/>
                </a:solidFill>
              </a:rPr>
              <a:t>No, </a:t>
            </a:r>
            <a:r>
              <a:rPr lang="en-US" dirty="0" err="1">
                <a:solidFill>
                  <a:srgbClr val="052049"/>
                </a:solidFill>
              </a:rPr>
              <a:t>Pr</a:t>
            </a:r>
            <a:r>
              <a:rPr lang="en-US" dirty="0">
                <a:solidFill>
                  <a:srgbClr val="052049"/>
                </a:solidFill>
              </a:rPr>
              <a:t>(</a:t>
            </a:r>
            <a:r>
              <a:rPr lang="en-US" i="1" dirty="0">
                <a:solidFill>
                  <a:srgbClr val="052049"/>
                </a:solidFill>
              </a:rPr>
              <a:t>Y</a:t>
            </a:r>
            <a:r>
              <a:rPr lang="en-US" dirty="0">
                <a:solidFill>
                  <a:srgbClr val="052049"/>
                </a:solidFill>
              </a:rPr>
              <a:t> = 1 | </a:t>
            </a:r>
            <a:r>
              <a:rPr lang="en-US" i="1" dirty="0">
                <a:solidFill>
                  <a:srgbClr val="052049"/>
                </a:solidFill>
              </a:rPr>
              <a:t>A</a:t>
            </a:r>
            <a:r>
              <a:rPr lang="en-US" dirty="0">
                <a:solidFill>
                  <a:srgbClr val="052049"/>
                </a:solidFill>
              </a:rPr>
              <a:t> = 1) </a:t>
            </a:r>
            <a:r>
              <a:rPr lang="en-US" altLang="en-US" b="1" dirty="0"/>
              <a:t>≠ </a:t>
            </a:r>
            <a:r>
              <a:rPr lang="en-US" dirty="0" err="1">
                <a:solidFill>
                  <a:srgbClr val="052049"/>
                </a:solidFill>
              </a:rPr>
              <a:t>Pr</a:t>
            </a:r>
            <a:r>
              <a:rPr lang="en-US" dirty="0">
                <a:solidFill>
                  <a:srgbClr val="052049"/>
                </a:solidFill>
              </a:rPr>
              <a:t>(</a:t>
            </a:r>
            <a:r>
              <a:rPr lang="en-US" i="1" dirty="0">
                <a:solidFill>
                  <a:srgbClr val="052049"/>
                </a:solidFill>
              </a:rPr>
              <a:t>Y</a:t>
            </a:r>
            <a:r>
              <a:rPr lang="en-US" dirty="0">
                <a:solidFill>
                  <a:srgbClr val="052049"/>
                </a:solidFill>
              </a:rPr>
              <a:t> = 1 | </a:t>
            </a:r>
            <a:r>
              <a:rPr lang="en-US" i="1" dirty="0">
                <a:solidFill>
                  <a:srgbClr val="052049"/>
                </a:solidFill>
              </a:rPr>
              <a:t>A</a:t>
            </a:r>
            <a:r>
              <a:rPr lang="en-US" dirty="0">
                <a:solidFill>
                  <a:srgbClr val="052049"/>
                </a:solidFill>
              </a:rPr>
              <a:t> = 0)</a:t>
            </a:r>
            <a:endParaRPr lang="en-US" dirty="0"/>
          </a:p>
        </p:txBody>
      </p:sp>
    </p:spTree>
    <p:extLst>
      <p:ext uri="{BB962C8B-B14F-4D97-AF65-F5344CB8AC3E}">
        <p14:creationId xmlns:p14="http://schemas.microsoft.com/office/powerpoint/2010/main" val="1566825759"/>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6</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
        <p:nvSpPr>
          <p:cNvPr id="4" name="Title 3"/>
          <p:cNvSpPr>
            <a:spLocks noGrp="1"/>
          </p:cNvSpPr>
          <p:nvPr>
            <p:ph type="title"/>
          </p:nvPr>
        </p:nvSpPr>
        <p:spPr/>
        <p:txBody>
          <a:bodyPr/>
          <a:lstStyle/>
          <a:p>
            <a:r>
              <a:rPr lang="en-US" dirty="0"/>
              <a:t>Causal Models and Heuristics</a:t>
            </a:r>
          </a:p>
        </p:txBody>
      </p:sp>
    </p:spTree>
    <p:extLst>
      <p:ext uri="{BB962C8B-B14F-4D97-AF65-F5344CB8AC3E}">
        <p14:creationId xmlns:p14="http://schemas.microsoft.com/office/powerpoint/2010/main" val="1141747313"/>
      </p:ext>
    </p:extLst>
  </p:cSld>
  <p:clrMapOvr>
    <a:masterClrMapping/>
  </p:clrMapOvr>
  <p:transition advTm="7482">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Alternative View of the Data</a:t>
            </a:r>
          </a:p>
        </p:txBody>
      </p:sp>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60</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
        <p:nvSpPr>
          <p:cNvPr id="7" name="TextBox 6"/>
          <p:cNvSpPr txBox="1"/>
          <p:nvPr/>
        </p:nvSpPr>
        <p:spPr>
          <a:xfrm rot="1403494">
            <a:off x="2136949" y="3645446"/>
            <a:ext cx="1157826"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L=1 (0.6) 12</a:t>
            </a:r>
          </a:p>
        </p:txBody>
      </p:sp>
      <p:cxnSp>
        <p:nvCxnSpPr>
          <p:cNvPr id="8" name="Straight Connector 7"/>
          <p:cNvCxnSpPr/>
          <p:nvPr/>
        </p:nvCxnSpPr>
        <p:spPr>
          <a:xfrm rot="10800000" flipH="1">
            <a:off x="2110142" y="3272968"/>
            <a:ext cx="1051560" cy="369725"/>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rot="20406066">
            <a:off x="2069061" y="3208270"/>
            <a:ext cx="1057977"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L=0 (0.4) 8</a:t>
            </a:r>
          </a:p>
        </p:txBody>
      </p:sp>
      <p:sp>
        <p:nvSpPr>
          <p:cNvPr id="10" name="Oval 9"/>
          <p:cNvSpPr/>
          <p:nvPr/>
        </p:nvSpPr>
        <p:spPr>
          <a:xfrm>
            <a:off x="5980254" y="2401035"/>
            <a:ext cx="1174282" cy="1174282"/>
          </a:xfrm>
          <a:prstGeom prst="ellipse">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Oval 10"/>
          <p:cNvSpPr/>
          <p:nvPr/>
        </p:nvSpPr>
        <p:spPr>
          <a:xfrm>
            <a:off x="5980254" y="3688406"/>
            <a:ext cx="1174282" cy="1174282"/>
          </a:xfrm>
          <a:prstGeom prst="ellipse">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Oval 11"/>
          <p:cNvSpPr/>
          <p:nvPr/>
        </p:nvSpPr>
        <p:spPr>
          <a:xfrm>
            <a:off x="5980254" y="4970979"/>
            <a:ext cx="1174282" cy="1174282"/>
          </a:xfrm>
          <a:prstGeom prst="ellipse">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Oval 12"/>
          <p:cNvSpPr/>
          <p:nvPr/>
        </p:nvSpPr>
        <p:spPr>
          <a:xfrm>
            <a:off x="5980254" y="1118463"/>
            <a:ext cx="1174282" cy="1174282"/>
          </a:xfrm>
          <a:prstGeom prst="ellipse">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4" name="Oval 13"/>
          <p:cNvSpPr/>
          <p:nvPr/>
        </p:nvSpPr>
        <p:spPr>
          <a:xfrm>
            <a:off x="2102604" y="3055551"/>
            <a:ext cx="1174282" cy="1174282"/>
          </a:xfrm>
          <a:prstGeom prst="ellipse">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5" name="TextBox 14"/>
          <p:cNvSpPr txBox="1"/>
          <p:nvPr/>
        </p:nvSpPr>
        <p:spPr>
          <a:xfrm>
            <a:off x="1235024" y="3455615"/>
            <a:ext cx="70460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52049"/>
                </a:solidFill>
                <a:effectLst/>
                <a:uLnTx/>
                <a:uFillTx/>
                <a:latin typeface="Arial"/>
                <a:ea typeface="+mn-ea"/>
                <a:cs typeface="+mn-cs"/>
              </a:rPr>
              <a:t>n=20</a:t>
            </a:r>
          </a:p>
        </p:txBody>
      </p:sp>
      <p:cxnSp>
        <p:nvCxnSpPr>
          <p:cNvPr id="16" name="Straight Connector 15"/>
          <p:cNvCxnSpPr>
            <a:stCxn id="14" idx="2"/>
            <a:endCxn id="14" idx="5"/>
          </p:cNvCxnSpPr>
          <p:nvPr/>
        </p:nvCxnSpPr>
        <p:spPr>
          <a:xfrm rot="10800000" flipH="1" flipV="1">
            <a:off x="2102604" y="3642692"/>
            <a:ext cx="1002312" cy="41517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a:endCxn id="13" idx="2"/>
          </p:cNvCxnSpPr>
          <p:nvPr/>
        </p:nvCxnSpPr>
        <p:spPr>
          <a:xfrm flipV="1">
            <a:off x="3153041" y="1705604"/>
            <a:ext cx="2827213" cy="1560416"/>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a:endCxn id="10" idx="2"/>
          </p:cNvCxnSpPr>
          <p:nvPr/>
        </p:nvCxnSpPr>
        <p:spPr>
          <a:xfrm flipV="1">
            <a:off x="3153041" y="2988176"/>
            <a:ext cx="2827213" cy="28479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a:stCxn id="14" idx="5"/>
            <a:endCxn id="11" idx="2"/>
          </p:cNvCxnSpPr>
          <p:nvPr/>
        </p:nvCxnSpPr>
        <p:spPr>
          <a:xfrm rot="16200000" flipH="1">
            <a:off x="4433744" y="2729036"/>
            <a:ext cx="217683" cy="2875338"/>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a:stCxn id="14" idx="5"/>
            <a:endCxn id="12" idx="2"/>
          </p:cNvCxnSpPr>
          <p:nvPr/>
        </p:nvCxnSpPr>
        <p:spPr>
          <a:xfrm rot="16200000" flipH="1">
            <a:off x="3792457" y="3370323"/>
            <a:ext cx="1500256" cy="2875338"/>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10800000" flipH="1">
            <a:off x="5987793" y="1335880"/>
            <a:ext cx="1051560" cy="369725"/>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rot="10800000" flipH="1" flipV="1">
            <a:off x="5980255" y="1705604"/>
            <a:ext cx="1002312" cy="41517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rot="10800000" flipH="1">
            <a:off x="5987793" y="2618451"/>
            <a:ext cx="1051560" cy="369725"/>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rot="10800000" flipH="1" flipV="1">
            <a:off x="5980255" y="2988175"/>
            <a:ext cx="1002312" cy="41517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rot="10800000" flipH="1">
            <a:off x="5987793" y="3905822"/>
            <a:ext cx="1051560" cy="369725"/>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rot="10800000" flipH="1" flipV="1">
            <a:off x="5980255" y="4275546"/>
            <a:ext cx="1002312" cy="41517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rot="10800000" flipH="1">
            <a:off x="5987793" y="5188395"/>
            <a:ext cx="1051560" cy="369725"/>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rot="10800000" flipH="1" flipV="1">
            <a:off x="5980255" y="5558119"/>
            <a:ext cx="1002312" cy="41517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rot="1403494">
            <a:off x="6107872" y="1731796"/>
            <a:ext cx="1027996"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Y=0 (0.75)</a:t>
            </a:r>
          </a:p>
        </p:txBody>
      </p:sp>
      <p:sp>
        <p:nvSpPr>
          <p:cNvPr id="30" name="TextBox 29"/>
          <p:cNvSpPr txBox="1"/>
          <p:nvPr/>
        </p:nvSpPr>
        <p:spPr>
          <a:xfrm rot="20406066">
            <a:off x="5953774" y="1276477"/>
            <a:ext cx="1027996" cy="30777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Y=1 (0.25)</a:t>
            </a:r>
          </a:p>
        </p:txBody>
      </p:sp>
      <p:sp>
        <p:nvSpPr>
          <p:cNvPr id="31" name="TextBox 30"/>
          <p:cNvSpPr txBox="1"/>
          <p:nvPr/>
        </p:nvSpPr>
        <p:spPr>
          <a:xfrm>
            <a:off x="7038174" y="1141589"/>
            <a:ext cx="284052" cy="30777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1</a:t>
            </a:r>
          </a:p>
        </p:txBody>
      </p:sp>
      <p:sp>
        <p:nvSpPr>
          <p:cNvPr id="32" name="TextBox 31"/>
          <p:cNvSpPr txBox="1"/>
          <p:nvPr/>
        </p:nvSpPr>
        <p:spPr>
          <a:xfrm>
            <a:off x="7037942" y="1966887"/>
            <a:ext cx="284515" cy="30777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3</a:t>
            </a:r>
          </a:p>
        </p:txBody>
      </p:sp>
      <p:sp>
        <p:nvSpPr>
          <p:cNvPr id="33" name="TextBox 32"/>
          <p:cNvSpPr txBox="1"/>
          <p:nvPr/>
        </p:nvSpPr>
        <p:spPr>
          <a:xfrm rot="1403494">
            <a:off x="6098247" y="3003344"/>
            <a:ext cx="1027996"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Y=0 (0.75)</a:t>
            </a:r>
          </a:p>
        </p:txBody>
      </p:sp>
      <p:sp>
        <p:nvSpPr>
          <p:cNvPr id="34" name="TextBox 33"/>
          <p:cNvSpPr txBox="1"/>
          <p:nvPr/>
        </p:nvSpPr>
        <p:spPr>
          <a:xfrm rot="20406066">
            <a:off x="5944149" y="2548025"/>
            <a:ext cx="1027996" cy="30777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Y=1 (0.25)</a:t>
            </a:r>
          </a:p>
        </p:txBody>
      </p:sp>
      <p:sp>
        <p:nvSpPr>
          <p:cNvPr id="35" name="TextBox 34"/>
          <p:cNvSpPr txBox="1"/>
          <p:nvPr/>
        </p:nvSpPr>
        <p:spPr>
          <a:xfrm rot="1403494">
            <a:off x="6098247" y="4285722"/>
            <a:ext cx="1027996"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Y=0 (0.33)</a:t>
            </a:r>
          </a:p>
        </p:txBody>
      </p:sp>
      <p:sp>
        <p:nvSpPr>
          <p:cNvPr id="36" name="TextBox 35"/>
          <p:cNvSpPr txBox="1"/>
          <p:nvPr/>
        </p:nvSpPr>
        <p:spPr>
          <a:xfrm rot="20406066">
            <a:off x="5944149" y="3830403"/>
            <a:ext cx="1027996" cy="30777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Y=1 (0.67)</a:t>
            </a:r>
          </a:p>
        </p:txBody>
      </p:sp>
      <p:sp>
        <p:nvSpPr>
          <p:cNvPr id="37" name="TextBox 36"/>
          <p:cNvSpPr txBox="1"/>
          <p:nvPr/>
        </p:nvSpPr>
        <p:spPr>
          <a:xfrm rot="1403494">
            <a:off x="6107872" y="5568297"/>
            <a:ext cx="1027996"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Y=0 (0.33)</a:t>
            </a:r>
          </a:p>
        </p:txBody>
      </p:sp>
      <p:sp>
        <p:nvSpPr>
          <p:cNvPr id="38" name="TextBox 37"/>
          <p:cNvSpPr txBox="1"/>
          <p:nvPr/>
        </p:nvSpPr>
        <p:spPr>
          <a:xfrm rot="20406066">
            <a:off x="5928833" y="5112978"/>
            <a:ext cx="1077877" cy="30777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Y=1 (0..67)</a:t>
            </a:r>
          </a:p>
        </p:txBody>
      </p:sp>
      <p:sp>
        <p:nvSpPr>
          <p:cNvPr id="39" name="TextBox 38"/>
          <p:cNvSpPr txBox="1"/>
          <p:nvPr/>
        </p:nvSpPr>
        <p:spPr>
          <a:xfrm>
            <a:off x="7037942" y="2464562"/>
            <a:ext cx="284515" cy="30777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1</a:t>
            </a:r>
          </a:p>
        </p:txBody>
      </p:sp>
      <p:sp>
        <p:nvSpPr>
          <p:cNvPr id="40" name="TextBox 39"/>
          <p:cNvSpPr txBox="1"/>
          <p:nvPr/>
        </p:nvSpPr>
        <p:spPr>
          <a:xfrm>
            <a:off x="7038174" y="3289860"/>
            <a:ext cx="284052" cy="30777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3</a:t>
            </a:r>
          </a:p>
        </p:txBody>
      </p:sp>
      <p:sp>
        <p:nvSpPr>
          <p:cNvPr id="41" name="TextBox 40"/>
          <p:cNvSpPr txBox="1"/>
          <p:nvPr/>
        </p:nvSpPr>
        <p:spPr>
          <a:xfrm>
            <a:off x="7038174" y="3749140"/>
            <a:ext cx="284052" cy="30777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6</a:t>
            </a:r>
          </a:p>
        </p:txBody>
      </p:sp>
      <p:sp>
        <p:nvSpPr>
          <p:cNvPr id="42" name="TextBox 41"/>
          <p:cNvSpPr txBox="1"/>
          <p:nvPr/>
        </p:nvSpPr>
        <p:spPr>
          <a:xfrm>
            <a:off x="7037942" y="4574438"/>
            <a:ext cx="284515" cy="30777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3</a:t>
            </a:r>
          </a:p>
        </p:txBody>
      </p:sp>
      <p:sp>
        <p:nvSpPr>
          <p:cNvPr id="43" name="TextBox 42"/>
          <p:cNvSpPr txBox="1"/>
          <p:nvPr/>
        </p:nvSpPr>
        <p:spPr>
          <a:xfrm>
            <a:off x="7038174" y="5060590"/>
            <a:ext cx="284052" cy="30777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2</a:t>
            </a:r>
          </a:p>
        </p:txBody>
      </p:sp>
      <p:sp>
        <p:nvSpPr>
          <p:cNvPr id="44" name="TextBox 43"/>
          <p:cNvSpPr txBox="1"/>
          <p:nvPr/>
        </p:nvSpPr>
        <p:spPr>
          <a:xfrm>
            <a:off x="7037942" y="5885888"/>
            <a:ext cx="284515" cy="30777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1</a:t>
            </a:r>
          </a:p>
        </p:txBody>
      </p:sp>
      <p:sp>
        <p:nvSpPr>
          <p:cNvPr id="45" name="TextBox 44"/>
          <p:cNvSpPr txBox="1"/>
          <p:nvPr/>
        </p:nvSpPr>
        <p:spPr>
          <a:xfrm rot="19862759">
            <a:off x="4051541" y="2179771"/>
            <a:ext cx="1077877"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A=1 (0.5) 4</a:t>
            </a:r>
          </a:p>
        </p:txBody>
      </p:sp>
      <p:sp>
        <p:nvSpPr>
          <p:cNvPr id="46" name="TextBox 45"/>
          <p:cNvSpPr txBox="1"/>
          <p:nvPr/>
        </p:nvSpPr>
        <p:spPr>
          <a:xfrm rot="21268154">
            <a:off x="4176667" y="2843912"/>
            <a:ext cx="1077877"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A=0 (0.5) 4</a:t>
            </a:r>
          </a:p>
        </p:txBody>
      </p:sp>
      <p:sp>
        <p:nvSpPr>
          <p:cNvPr id="47" name="TextBox 46"/>
          <p:cNvSpPr txBox="1"/>
          <p:nvPr/>
        </p:nvSpPr>
        <p:spPr>
          <a:xfrm rot="239149">
            <a:off x="4126743" y="3911624"/>
            <a:ext cx="1177726"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A=1 (0.75) 9</a:t>
            </a:r>
          </a:p>
        </p:txBody>
      </p:sp>
      <p:sp>
        <p:nvSpPr>
          <p:cNvPr id="48" name="TextBox 47"/>
          <p:cNvSpPr txBox="1"/>
          <p:nvPr/>
        </p:nvSpPr>
        <p:spPr>
          <a:xfrm rot="1656980">
            <a:off x="3944974" y="4536830"/>
            <a:ext cx="1177726"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A=0 (0.25) 3</a:t>
            </a:r>
          </a:p>
        </p:txBody>
      </p:sp>
    </p:spTree>
    <p:extLst>
      <p:ext uri="{BB962C8B-B14F-4D97-AF65-F5344CB8AC3E}">
        <p14:creationId xmlns:p14="http://schemas.microsoft.com/office/powerpoint/2010/main" val="24568340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5"/>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7"/>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0"/>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1"/>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2"/>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3"/>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4"/>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5"/>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6"/>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7"/>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8"/>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39"/>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40"/>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41"/>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42"/>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43"/>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animBg="1"/>
      <p:bldP spid="11" grpId="0" animBg="1"/>
      <p:bldP spid="12" grpId="0" animBg="1"/>
      <p:bldP spid="13" grpId="0" animBg="1"/>
      <p:bldP spid="14" grpId="0" animBg="1"/>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The Pseudo-population</a:t>
            </a:r>
          </a:p>
        </p:txBody>
      </p:sp>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61</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cxnSp>
        <p:nvCxnSpPr>
          <p:cNvPr id="8" name="Straight Connector 7"/>
          <p:cNvCxnSpPr/>
          <p:nvPr/>
        </p:nvCxnSpPr>
        <p:spPr>
          <a:xfrm rot="10800000" flipH="1">
            <a:off x="2110142" y="3272968"/>
            <a:ext cx="1051560" cy="369725"/>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0" name="Oval 9"/>
          <p:cNvSpPr/>
          <p:nvPr/>
        </p:nvSpPr>
        <p:spPr>
          <a:xfrm>
            <a:off x="5980254" y="2401035"/>
            <a:ext cx="1174282" cy="1174282"/>
          </a:xfrm>
          <a:prstGeom prst="ellipse">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Oval 10"/>
          <p:cNvSpPr/>
          <p:nvPr/>
        </p:nvSpPr>
        <p:spPr>
          <a:xfrm>
            <a:off x="5980254" y="3688406"/>
            <a:ext cx="1174282" cy="1174282"/>
          </a:xfrm>
          <a:prstGeom prst="ellipse">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Oval 11"/>
          <p:cNvSpPr/>
          <p:nvPr/>
        </p:nvSpPr>
        <p:spPr>
          <a:xfrm>
            <a:off x="5980254" y="4970979"/>
            <a:ext cx="1174282" cy="1174282"/>
          </a:xfrm>
          <a:prstGeom prst="ellipse">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Oval 12"/>
          <p:cNvSpPr/>
          <p:nvPr/>
        </p:nvSpPr>
        <p:spPr>
          <a:xfrm>
            <a:off x="5980254" y="1118463"/>
            <a:ext cx="1174282" cy="1174282"/>
          </a:xfrm>
          <a:prstGeom prst="ellipse">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4" name="Oval 13"/>
          <p:cNvSpPr/>
          <p:nvPr/>
        </p:nvSpPr>
        <p:spPr>
          <a:xfrm>
            <a:off x="2102604" y="3055551"/>
            <a:ext cx="1174282" cy="1174282"/>
          </a:xfrm>
          <a:prstGeom prst="ellipse">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5" name="TextBox 14"/>
          <p:cNvSpPr txBox="1"/>
          <p:nvPr/>
        </p:nvSpPr>
        <p:spPr>
          <a:xfrm>
            <a:off x="1235024" y="3455615"/>
            <a:ext cx="70460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52049"/>
                </a:solidFill>
                <a:effectLst/>
                <a:uLnTx/>
                <a:uFillTx/>
                <a:latin typeface="Arial"/>
                <a:ea typeface="+mn-ea"/>
                <a:cs typeface="+mn-cs"/>
              </a:rPr>
              <a:t>n=20</a:t>
            </a:r>
          </a:p>
        </p:txBody>
      </p:sp>
      <p:cxnSp>
        <p:nvCxnSpPr>
          <p:cNvPr id="16" name="Straight Connector 15"/>
          <p:cNvCxnSpPr>
            <a:stCxn id="14" idx="2"/>
            <a:endCxn id="14" idx="5"/>
          </p:cNvCxnSpPr>
          <p:nvPr/>
        </p:nvCxnSpPr>
        <p:spPr>
          <a:xfrm rot="10800000" flipH="1" flipV="1">
            <a:off x="2102604" y="3642692"/>
            <a:ext cx="1002312" cy="41517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a:endCxn id="13" idx="2"/>
          </p:cNvCxnSpPr>
          <p:nvPr/>
        </p:nvCxnSpPr>
        <p:spPr>
          <a:xfrm flipV="1">
            <a:off x="3153041" y="1705604"/>
            <a:ext cx="2827213" cy="1560416"/>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a:endCxn id="10" idx="2"/>
          </p:cNvCxnSpPr>
          <p:nvPr/>
        </p:nvCxnSpPr>
        <p:spPr>
          <a:xfrm flipV="1">
            <a:off x="3153041" y="2988176"/>
            <a:ext cx="2827213" cy="28479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a:stCxn id="14" idx="5"/>
            <a:endCxn id="11" idx="2"/>
          </p:cNvCxnSpPr>
          <p:nvPr/>
        </p:nvCxnSpPr>
        <p:spPr>
          <a:xfrm rot="16200000" flipH="1">
            <a:off x="4433744" y="2729036"/>
            <a:ext cx="217683" cy="2875338"/>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a:stCxn id="14" idx="5"/>
            <a:endCxn id="12" idx="2"/>
          </p:cNvCxnSpPr>
          <p:nvPr/>
        </p:nvCxnSpPr>
        <p:spPr>
          <a:xfrm rot="16200000" flipH="1">
            <a:off x="3792457" y="3370323"/>
            <a:ext cx="1500256" cy="2875338"/>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10800000" flipH="1">
            <a:off x="5987793" y="1335880"/>
            <a:ext cx="1051560" cy="369725"/>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rot="10800000" flipH="1" flipV="1">
            <a:off x="5980255" y="1705604"/>
            <a:ext cx="1002312" cy="41517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rot="10800000" flipH="1">
            <a:off x="5987793" y="2618451"/>
            <a:ext cx="1051560" cy="369725"/>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rot="10800000" flipH="1" flipV="1">
            <a:off x="5980255" y="2988175"/>
            <a:ext cx="1002312" cy="41517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rot="10800000" flipH="1">
            <a:off x="5987793" y="3905822"/>
            <a:ext cx="1051560" cy="369725"/>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rot="10800000" flipH="1" flipV="1">
            <a:off x="5980255" y="4275546"/>
            <a:ext cx="1002312" cy="41517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rot="10800000" flipH="1">
            <a:off x="5987793" y="5188395"/>
            <a:ext cx="1051560" cy="369725"/>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rot="10800000" flipH="1" flipV="1">
            <a:off x="5980255" y="5558119"/>
            <a:ext cx="1002312" cy="41517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rot="1403494">
            <a:off x="6107872" y="1731796"/>
            <a:ext cx="1027996"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Y=0 (0.75)</a:t>
            </a:r>
          </a:p>
        </p:txBody>
      </p:sp>
      <p:sp>
        <p:nvSpPr>
          <p:cNvPr id="30" name="TextBox 29"/>
          <p:cNvSpPr txBox="1"/>
          <p:nvPr/>
        </p:nvSpPr>
        <p:spPr>
          <a:xfrm rot="20406066">
            <a:off x="5953774" y="1276477"/>
            <a:ext cx="1027996" cy="30777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Y=1 (0.25)</a:t>
            </a:r>
          </a:p>
        </p:txBody>
      </p:sp>
      <p:sp>
        <p:nvSpPr>
          <p:cNvPr id="31" name="TextBox 30"/>
          <p:cNvSpPr txBox="1"/>
          <p:nvPr/>
        </p:nvSpPr>
        <p:spPr>
          <a:xfrm>
            <a:off x="7038174" y="1141589"/>
            <a:ext cx="284052" cy="30777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2</a:t>
            </a:r>
          </a:p>
        </p:txBody>
      </p:sp>
      <p:sp>
        <p:nvSpPr>
          <p:cNvPr id="32" name="TextBox 31"/>
          <p:cNvSpPr txBox="1"/>
          <p:nvPr/>
        </p:nvSpPr>
        <p:spPr>
          <a:xfrm>
            <a:off x="7037942" y="1966887"/>
            <a:ext cx="284515" cy="30777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6</a:t>
            </a:r>
          </a:p>
        </p:txBody>
      </p:sp>
      <p:sp>
        <p:nvSpPr>
          <p:cNvPr id="33" name="TextBox 32"/>
          <p:cNvSpPr txBox="1"/>
          <p:nvPr/>
        </p:nvSpPr>
        <p:spPr>
          <a:xfrm rot="1403494">
            <a:off x="6098247" y="3003344"/>
            <a:ext cx="1027996"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Y=0 (0.75)</a:t>
            </a:r>
          </a:p>
        </p:txBody>
      </p:sp>
      <p:sp>
        <p:nvSpPr>
          <p:cNvPr id="34" name="TextBox 33"/>
          <p:cNvSpPr txBox="1"/>
          <p:nvPr/>
        </p:nvSpPr>
        <p:spPr>
          <a:xfrm rot="20406066">
            <a:off x="5944149" y="2548025"/>
            <a:ext cx="1027996" cy="30777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Y=1 (0.25)</a:t>
            </a:r>
          </a:p>
        </p:txBody>
      </p:sp>
      <p:sp>
        <p:nvSpPr>
          <p:cNvPr id="35" name="TextBox 34"/>
          <p:cNvSpPr txBox="1"/>
          <p:nvPr/>
        </p:nvSpPr>
        <p:spPr>
          <a:xfrm rot="1403494">
            <a:off x="6098247" y="4285722"/>
            <a:ext cx="1027996"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Y=0 (0.33)</a:t>
            </a:r>
          </a:p>
        </p:txBody>
      </p:sp>
      <p:sp>
        <p:nvSpPr>
          <p:cNvPr id="36" name="TextBox 35"/>
          <p:cNvSpPr txBox="1"/>
          <p:nvPr/>
        </p:nvSpPr>
        <p:spPr>
          <a:xfrm rot="20406066">
            <a:off x="5944149" y="3830403"/>
            <a:ext cx="1027996" cy="30777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Y=1 (0.67)</a:t>
            </a:r>
          </a:p>
        </p:txBody>
      </p:sp>
      <p:sp>
        <p:nvSpPr>
          <p:cNvPr id="37" name="TextBox 36"/>
          <p:cNvSpPr txBox="1"/>
          <p:nvPr/>
        </p:nvSpPr>
        <p:spPr>
          <a:xfrm rot="1403494">
            <a:off x="6107872" y="5568297"/>
            <a:ext cx="1027996"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Y=0 (0.33)</a:t>
            </a:r>
          </a:p>
        </p:txBody>
      </p:sp>
      <p:sp>
        <p:nvSpPr>
          <p:cNvPr id="38" name="TextBox 37"/>
          <p:cNvSpPr txBox="1"/>
          <p:nvPr/>
        </p:nvSpPr>
        <p:spPr>
          <a:xfrm rot="20406066">
            <a:off x="5955452" y="5112978"/>
            <a:ext cx="1024639" cy="30777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Y=1 (0.67)</a:t>
            </a:r>
          </a:p>
        </p:txBody>
      </p:sp>
      <p:sp>
        <p:nvSpPr>
          <p:cNvPr id="39" name="TextBox 38"/>
          <p:cNvSpPr txBox="1"/>
          <p:nvPr/>
        </p:nvSpPr>
        <p:spPr>
          <a:xfrm>
            <a:off x="7037942" y="2464562"/>
            <a:ext cx="284515" cy="30777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2</a:t>
            </a:r>
          </a:p>
        </p:txBody>
      </p:sp>
      <p:sp>
        <p:nvSpPr>
          <p:cNvPr id="40" name="TextBox 39"/>
          <p:cNvSpPr txBox="1"/>
          <p:nvPr/>
        </p:nvSpPr>
        <p:spPr>
          <a:xfrm>
            <a:off x="7038174" y="3289860"/>
            <a:ext cx="284052" cy="30777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6</a:t>
            </a:r>
          </a:p>
        </p:txBody>
      </p:sp>
      <p:sp>
        <p:nvSpPr>
          <p:cNvPr id="41" name="TextBox 40"/>
          <p:cNvSpPr txBox="1"/>
          <p:nvPr/>
        </p:nvSpPr>
        <p:spPr>
          <a:xfrm>
            <a:off x="7038174" y="3749140"/>
            <a:ext cx="284052" cy="30777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8</a:t>
            </a:r>
          </a:p>
        </p:txBody>
      </p:sp>
      <p:sp>
        <p:nvSpPr>
          <p:cNvPr id="42" name="TextBox 41"/>
          <p:cNvSpPr txBox="1"/>
          <p:nvPr/>
        </p:nvSpPr>
        <p:spPr>
          <a:xfrm>
            <a:off x="7037942" y="4574438"/>
            <a:ext cx="284515" cy="30777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4</a:t>
            </a:r>
          </a:p>
        </p:txBody>
      </p:sp>
      <p:sp>
        <p:nvSpPr>
          <p:cNvPr id="43" name="TextBox 42"/>
          <p:cNvSpPr txBox="1"/>
          <p:nvPr/>
        </p:nvSpPr>
        <p:spPr>
          <a:xfrm>
            <a:off x="7038174" y="5060590"/>
            <a:ext cx="284052" cy="30777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8</a:t>
            </a:r>
          </a:p>
        </p:txBody>
      </p:sp>
      <p:sp>
        <p:nvSpPr>
          <p:cNvPr id="44" name="TextBox 43"/>
          <p:cNvSpPr txBox="1"/>
          <p:nvPr/>
        </p:nvSpPr>
        <p:spPr>
          <a:xfrm>
            <a:off x="7037942" y="5885888"/>
            <a:ext cx="284515" cy="30777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4</a:t>
            </a:r>
          </a:p>
        </p:txBody>
      </p:sp>
      <p:sp>
        <p:nvSpPr>
          <p:cNvPr id="45" name="TextBox 44"/>
          <p:cNvSpPr txBox="1"/>
          <p:nvPr/>
        </p:nvSpPr>
        <p:spPr>
          <a:xfrm rot="19862759">
            <a:off x="4261058" y="2179771"/>
            <a:ext cx="658842"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A=1 8</a:t>
            </a:r>
          </a:p>
        </p:txBody>
      </p:sp>
      <p:sp>
        <p:nvSpPr>
          <p:cNvPr id="46" name="TextBox 45"/>
          <p:cNvSpPr txBox="1"/>
          <p:nvPr/>
        </p:nvSpPr>
        <p:spPr>
          <a:xfrm rot="21268154">
            <a:off x="4386184" y="2843912"/>
            <a:ext cx="658842"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A=0 8</a:t>
            </a:r>
          </a:p>
        </p:txBody>
      </p:sp>
      <p:sp>
        <p:nvSpPr>
          <p:cNvPr id="47" name="TextBox 46"/>
          <p:cNvSpPr txBox="1"/>
          <p:nvPr/>
        </p:nvSpPr>
        <p:spPr>
          <a:xfrm rot="239149">
            <a:off x="4336261" y="3911624"/>
            <a:ext cx="758691"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A=1 12</a:t>
            </a:r>
          </a:p>
        </p:txBody>
      </p:sp>
      <p:sp>
        <p:nvSpPr>
          <p:cNvPr id="48" name="TextBox 47"/>
          <p:cNvSpPr txBox="1"/>
          <p:nvPr/>
        </p:nvSpPr>
        <p:spPr>
          <a:xfrm rot="1656980">
            <a:off x="4154492" y="4536830"/>
            <a:ext cx="758691"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A=0 12</a:t>
            </a:r>
          </a:p>
        </p:txBody>
      </p:sp>
      <p:sp>
        <p:nvSpPr>
          <p:cNvPr id="49" name="TextBox 48">
            <a:extLst>
              <a:ext uri="{FF2B5EF4-FFF2-40B4-BE49-F238E27FC236}">
                <a16:creationId xmlns:a16="http://schemas.microsoft.com/office/drawing/2014/main" id="{3BE8D9CE-E490-CB45-ACF2-B2772DAA5466}"/>
              </a:ext>
            </a:extLst>
          </p:cNvPr>
          <p:cNvSpPr txBox="1"/>
          <p:nvPr/>
        </p:nvSpPr>
        <p:spPr>
          <a:xfrm rot="1403494">
            <a:off x="2136949" y="3645446"/>
            <a:ext cx="1157826"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L=1 (0.6) 12</a:t>
            </a:r>
          </a:p>
        </p:txBody>
      </p:sp>
      <p:sp>
        <p:nvSpPr>
          <p:cNvPr id="50" name="TextBox 49">
            <a:extLst>
              <a:ext uri="{FF2B5EF4-FFF2-40B4-BE49-F238E27FC236}">
                <a16:creationId xmlns:a16="http://schemas.microsoft.com/office/drawing/2014/main" id="{31074A58-DE82-FF4F-9F83-385D80CCC1DC}"/>
              </a:ext>
            </a:extLst>
          </p:cNvPr>
          <p:cNvSpPr txBox="1"/>
          <p:nvPr/>
        </p:nvSpPr>
        <p:spPr>
          <a:xfrm rot="20406066">
            <a:off x="2069061" y="3208270"/>
            <a:ext cx="1057977"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L=0 (0.4) 8</a:t>
            </a:r>
          </a:p>
        </p:txBody>
      </p:sp>
    </p:spTree>
    <p:extLst>
      <p:ext uri="{BB962C8B-B14F-4D97-AF65-F5344CB8AC3E}">
        <p14:creationId xmlns:p14="http://schemas.microsoft.com/office/powerpoint/2010/main" val="20844994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7"/>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1"/>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3"/>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4"/>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5"/>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6"/>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7"/>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8"/>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9"/>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40"/>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41"/>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42"/>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43"/>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44"/>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49"/>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P spid="49" grpId="0"/>
      <p:bldP spid="50"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Data Analysis in the Pseudo-population</a:t>
            </a:r>
          </a:p>
        </p:txBody>
      </p:sp>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62</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
        <p:nvSpPr>
          <p:cNvPr id="7" name="Content Placeholder 5"/>
          <p:cNvSpPr txBox="1">
            <a:spLocks/>
          </p:cNvSpPr>
          <p:nvPr/>
        </p:nvSpPr>
        <p:spPr>
          <a:xfrm>
            <a:off x="459686" y="1496817"/>
            <a:ext cx="8137665" cy="3780740"/>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640064" rtl="0" eaLnBrk="1" fontAlgn="auto" latinLnBrk="0" hangingPunct="1">
              <a:lnSpc>
                <a:spcPct val="100000"/>
              </a:lnSpc>
              <a:spcBef>
                <a:spcPts val="0"/>
              </a:spcBef>
              <a:spcAft>
                <a:spcPts val="600"/>
              </a:spcAft>
              <a:buClr>
                <a:srgbClr val="0093D0"/>
              </a:buClr>
              <a:buSzPct val="80000"/>
              <a:buFont typeface="Wingdings" charset="2"/>
              <a:buNone/>
              <a:tabLst/>
              <a:defRPr/>
            </a:pPr>
            <a:endParaRPr kumimoji="0" lang="en-US" sz="2200" b="0" i="0" u="none" strike="noStrike" kern="1200" cap="none" spc="0" normalizeH="0" baseline="0" noProof="0" dirty="0">
              <a:ln>
                <a:noFill/>
              </a:ln>
              <a:solidFill>
                <a:srgbClr val="052049"/>
              </a:solidFill>
              <a:effectLst/>
              <a:uLnTx/>
              <a:uFillTx/>
              <a:latin typeface="Arial"/>
              <a:ea typeface="+mn-ea"/>
              <a:cs typeface="+mn-cs"/>
            </a:endParaRPr>
          </a:p>
          <a:p>
            <a:pPr marL="295268" marR="0" lvl="0" indent="-295268" algn="l" defTabSz="640064" rtl="0" eaLnBrk="1" fontAlgn="auto" latinLnBrk="0" hangingPunct="1">
              <a:lnSpc>
                <a:spcPct val="100000"/>
              </a:lnSpc>
              <a:spcBef>
                <a:spcPts val="0"/>
              </a:spcBef>
              <a:spcAft>
                <a:spcPts val="600"/>
              </a:spcAft>
              <a:buClr>
                <a:srgbClr val="0093D0"/>
              </a:buClr>
              <a:buSzPct val="80000"/>
              <a:buFont typeface="Wingdings" charset="2"/>
              <a:buChar char="§"/>
              <a:tabLst/>
              <a:defRPr/>
            </a:pPr>
            <a:endParaRPr kumimoji="0" lang="en-US" sz="2200" b="0" i="0" u="none" strike="noStrike" kern="1200" cap="none" spc="0" normalizeH="0" baseline="0" noProof="0" dirty="0">
              <a:ln>
                <a:noFill/>
              </a:ln>
              <a:solidFill>
                <a:srgbClr val="052049"/>
              </a:solidFill>
              <a:effectLst/>
              <a:uLnTx/>
              <a:uFillTx/>
              <a:latin typeface="Arial"/>
              <a:ea typeface="+mn-ea"/>
              <a:cs typeface="+mn-cs"/>
            </a:endParaRPr>
          </a:p>
          <a:p>
            <a:pPr marL="295268" marR="0" lvl="0" indent="-295268" algn="l" defTabSz="640064" rtl="0" eaLnBrk="1" fontAlgn="auto" latinLnBrk="0" hangingPunct="1">
              <a:lnSpc>
                <a:spcPct val="100000"/>
              </a:lnSpc>
              <a:spcBef>
                <a:spcPts val="0"/>
              </a:spcBef>
              <a:spcAft>
                <a:spcPts val="600"/>
              </a:spcAft>
              <a:buClr>
                <a:srgbClr val="0093D0"/>
              </a:buClr>
              <a:buSzPct val="80000"/>
              <a:buFont typeface="Wingdings" charset="2"/>
              <a:buChar char="§"/>
              <a:tabLst/>
              <a:defRPr/>
            </a:pPr>
            <a:endParaRPr kumimoji="0" lang="en-US" sz="2200" b="0" i="0" u="none" strike="noStrike" kern="1200" cap="none" spc="0" normalizeH="0" baseline="0" noProof="0" dirty="0">
              <a:ln>
                <a:noFill/>
              </a:ln>
              <a:solidFill>
                <a:srgbClr val="052049"/>
              </a:solidFill>
              <a:effectLst/>
              <a:uLnTx/>
              <a:uFillTx/>
              <a:latin typeface="Arial"/>
              <a:ea typeface="+mn-ea"/>
              <a:cs typeface="+mn-cs"/>
            </a:endParaRPr>
          </a:p>
          <a:p>
            <a:pPr marL="295268" marR="0" lvl="0" indent="-295268" algn="l" defTabSz="640064" rtl="0" eaLnBrk="1" fontAlgn="auto" latinLnBrk="0" hangingPunct="1">
              <a:lnSpc>
                <a:spcPct val="100000"/>
              </a:lnSpc>
              <a:spcBef>
                <a:spcPts val="0"/>
              </a:spcBef>
              <a:spcAft>
                <a:spcPts val="600"/>
              </a:spcAft>
              <a:buClr>
                <a:srgbClr val="0093D0"/>
              </a:buClr>
              <a:buSzPct val="80000"/>
              <a:buFont typeface="Wingdings" charset="2"/>
              <a:buChar char="§"/>
              <a:tabLst/>
              <a:defRPr/>
            </a:pPr>
            <a:r>
              <a:rPr kumimoji="0" lang="en-US" sz="2200" b="0" i="0" u="none" strike="noStrike" kern="1200" cap="none" spc="0" normalizeH="0" baseline="0" noProof="0" dirty="0" err="1">
                <a:ln>
                  <a:noFill/>
                </a:ln>
                <a:solidFill>
                  <a:srgbClr val="052049"/>
                </a:solidFill>
                <a:effectLst/>
                <a:uLnTx/>
                <a:uFillTx/>
                <a:latin typeface="Arial"/>
                <a:ea typeface="+mn-ea"/>
                <a:cs typeface="+mn-cs"/>
              </a:rPr>
              <a:t>Pr</a:t>
            </a:r>
            <a:r>
              <a:rPr kumimoji="0" lang="en-US" sz="2200" b="0" i="0" u="none" strike="noStrike" kern="1200" cap="none" spc="0" normalizeH="0" baseline="0" noProof="0" dirty="0">
                <a:ln>
                  <a:noFill/>
                </a:ln>
                <a:solidFill>
                  <a:srgbClr val="052049"/>
                </a:solidFill>
                <a:effectLst/>
                <a:uLnTx/>
                <a:uFillTx/>
                <a:latin typeface="Arial"/>
                <a:ea typeface="+mn-ea"/>
                <a:cs typeface="+mn-cs"/>
              </a:rPr>
              <a:t>(</a:t>
            </a:r>
            <a:r>
              <a:rPr kumimoji="0" lang="en-US" sz="2200" b="0" i="1" u="none" strike="noStrike" kern="1200" cap="none" spc="0" normalizeH="0" baseline="0" noProof="0" dirty="0" err="1">
                <a:ln>
                  <a:noFill/>
                </a:ln>
                <a:solidFill>
                  <a:srgbClr val="052049"/>
                </a:solidFill>
                <a:effectLst/>
                <a:uLnTx/>
                <a:uFillTx/>
                <a:latin typeface="Arial"/>
                <a:ea typeface="+mn-ea"/>
                <a:cs typeface="+mn-cs"/>
              </a:rPr>
              <a:t>Y</a:t>
            </a:r>
            <a:r>
              <a:rPr kumimoji="0" lang="en-US" sz="2200" b="0" i="1" u="none" strike="noStrike" kern="1200" cap="none" spc="0" normalizeH="0" baseline="30000" noProof="0" dirty="0" err="1">
                <a:ln>
                  <a:noFill/>
                </a:ln>
                <a:solidFill>
                  <a:srgbClr val="052049"/>
                </a:solidFill>
                <a:effectLst/>
                <a:uLnTx/>
                <a:uFillTx/>
                <a:latin typeface="Arial"/>
                <a:ea typeface="+mn-ea"/>
                <a:cs typeface="+mn-cs"/>
              </a:rPr>
              <a:t>a</a:t>
            </a:r>
            <a:r>
              <a:rPr kumimoji="0" lang="en-US" sz="2200" b="0" i="0" u="none" strike="noStrike" kern="1200" cap="none" spc="0" normalizeH="0" baseline="30000" noProof="0" dirty="0">
                <a:ln>
                  <a:noFill/>
                </a:ln>
                <a:solidFill>
                  <a:srgbClr val="052049"/>
                </a:solidFill>
                <a:effectLst/>
                <a:uLnTx/>
                <a:uFillTx/>
                <a:latin typeface="Arial"/>
                <a:ea typeface="+mn-ea"/>
                <a:cs typeface="+mn-cs"/>
              </a:rPr>
              <a:t>=1</a:t>
            </a:r>
            <a:r>
              <a:rPr kumimoji="0" lang="en-US" sz="2200" b="0" i="0" u="none" strike="noStrike" kern="1200" cap="none" spc="0" normalizeH="0" baseline="0" noProof="0" dirty="0">
                <a:ln>
                  <a:noFill/>
                </a:ln>
                <a:solidFill>
                  <a:srgbClr val="052049"/>
                </a:solidFill>
                <a:effectLst/>
                <a:uLnTx/>
                <a:uFillTx/>
                <a:latin typeface="Arial"/>
                <a:ea typeface="+mn-ea"/>
                <a:cs typeface="+mn-cs"/>
              </a:rPr>
              <a:t> = 1) = 10/20</a:t>
            </a:r>
          </a:p>
          <a:p>
            <a:pPr marL="295268" marR="0" lvl="0" indent="-295268" algn="l" defTabSz="640064" rtl="0" eaLnBrk="1" fontAlgn="auto" latinLnBrk="0" hangingPunct="1">
              <a:lnSpc>
                <a:spcPct val="100000"/>
              </a:lnSpc>
              <a:spcBef>
                <a:spcPts val="0"/>
              </a:spcBef>
              <a:spcAft>
                <a:spcPts val="600"/>
              </a:spcAft>
              <a:buClr>
                <a:srgbClr val="0093D0"/>
              </a:buClr>
              <a:buSzPct val="80000"/>
              <a:buFont typeface="Wingdings" charset="2"/>
              <a:buChar char="§"/>
              <a:tabLst/>
              <a:defRPr/>
            </a:pPr>
            <a:r>
              <a:rPr kumimoji="0" lang="en-US" sz="2200" b="0" i="0" u="none" strike="noStrike" kern="1200" cap="none" spc="0" normalizeH="0" baseline="0" noProof="0" dirty="0" err="1">
                <a:ln>
                  <a:noFill/>
                </a:ln>
                <a:solidFill>
                  <a:srgbClr val="052049"/>
                </a:solidFill>
                <a:effectLst/>
                <a:uLnTx/>
                <a:uFillTx/>
                <a:latin typeface="Arial"/>
                <a:ea typeface="+mn-ea"/>
                <a:cs typeface="+mn-cs"/>
              </a:rPr>
              <a:t>Pr</a:t>
            </a:r>
            <a:r>
              <a:rPr kumimoji="0" lang="en-US" sz="2200" b="0" i="0" u="none" strike="noStrike" kern="1200" cap="none" spc="0" normalizeH="0" baseline="0" noProof="0" dirty="0">
                <a:ln>
                  <a:noFill/>
                </a:ln>
                <a:solidFill>
                  <a:srgbClr val="052049"/>
                </a:solidFill>
                <a:effectLst/>
                <a:uLnTx/>
                <a:uFillTx/>
                <a:latin typeface="Arial"/>
                <a:ea typeface="+mn-ea"/>
                <a:cs typeface="+mn-cs"/>
              </a:rPr>
              <a:t>(</a:t>
            </a:r>
            <a:r>
              <a:rPr kumimoji="0" lang="en-US" sz="2200" b="0" i="1" u="none" strike="noStrike" kern="1200" cap="none" spc="0" normalizeH="0" baseline="0" noProof="0" dirty="0" err="1">
                <a:ln>
                  <a:noFill/>
                </a:ln>
                <a:solidFill>
                  <a:srgbClr val="052049"/>
                </a:solidFill>
                <a:effectLst/>
                <a:uLnTx/>
                <a:uFillTx/>
                <a:latin typeface="Arial"/>
                <a:ea typeface="+mn-ea"/>
                <a:cs typeface="+mn-cs"/>
              </a:rPr>
              <a:t>Y</a:t>
            </a:r>
            <a:r>
              <a:rPr kumimoji="0" lang="en-US" sz="2200" b="0" i="1" u="none" strike="noStrike" kern="1200" cap="none" spc="0" normalizeH="0" baseline="30000" noProof="0" dirty="0" err="1">
                <a:ln>
                  <a:noFill/>
                </a:ln>
                <a:solidFill>
                  <a:srgbClr val="052049"/>
                </a:solidFill>
                <a:effectLst/>
                <a:uLnTx/>
                <a:uFillTx/>
                <a:latin typeface="Arial"/>
                <a:ea typeface="+mn-ea"/>
                <a:cs typeface="+mn-cs"/>
              </a:rPr>
              <a:t>a</a:t>
            </a:r>
            <a:r>
              <a:rPr kumimoji="0" lang="en-US" sz="2200" b="0" i="0" u="none" strike="noStrike" kern="1200" cap="none" spc="0" normalizeH="0" baseline="30000" noProof="0" dirty="0">
                <a:ln>
                  <a:noFill/>
                </a:ln>
                <a:solidFill>
                  <a:srgbClr val="052049"/>
                </a:solidFill>
                <a:effectLst/>
                <a:uLnTx/>
                <a:uFillTx/>
                <a:latin typeface="Arial"/>
                <a:ea typeface="+mn-ea"/>
                <a:cs typeface="+mn-cs"/>
              </a:rPr>
              <a:t>=0</a:t>
            </a:r>
            <a:r>
              <a:rPr kumimoji="0" lang="en-US" sz="2200" b="0" i="0" u="none" strike="noStrike" kern="1200" cap="none" spc="0" normalizeH="0" baseline="0" noProof="0" dirty="0">
                <a:ln>
                  <a:noFill/>
                </a:ln>
                <a:solidFill>
                  <a:srgbClr val="052049"/>
                </a:solidFill>
                <a:effectLst/>
                <a:uLnTx/>
                <a:uFillTx/>
                <a:latin typeface="Arial"/>
                <a:ea typeface="+mn-ea"/>
                <a:cs typeface="+mn-cs"/>
              </a:rPr>
              <a:t> = 1) = 10/20</a:t>
            </a:r>
          </a:p>
          <a:p>
            <a:pPr marL="511162" marR="0" lvl="2" indent="0" algn="l" defTabSz="640064" rtl="0" eaLnBrk="1" fontAlgn="auto" latinLnBrk="0" hangingPunct="1">
              <a:lnSpc>
                <a:spcPct val="100000"/>
              </a:lnSpc>
              <a:spcBef>
                <a:spcPts val="0"/>
              </a:spcBef>
              <a:spcAft>
                <a:spcPts val="600"/>
              </a:spcAft>
              <a:buClr>
                <a:srgbClr val="0093D0"/>
              </a:buClr>
              <a:buSzPct val="80000"/>
              <a:buFont typeface="Wingdings" charset="2"/>
              <a:buNone/>
              <a:tabLst/>
              <a:defRPr/>
            </a:pPr>
            <a:endParaRPr kumimoji="0" lang="en-US" sz="1800" b="0" i="0" u="none" strike="noStrike" kern="1200" cap="none" spc="0" normalizeH="0" baseline="0" noProof="0" dirty="0">
              <a:ln>
                <a:noFill/>
              </a:ln>
              <a:solidFill>
                <a:srgbClr val="052049"/>
              </a:solidFill>
              <a:effectLst/>
              <a:uLnTx/>
              <a:uFillTx/>
              <a:latin typeface="Arial"/>
              <a:ea typeface="+mn-ea"/>
              <a:cs typeface="+mn-cs"/>
            </a:endParaRPr>
          </a:p>
          <a:p>
            <a:pPr marL="0" marR="0" lvl="0" indent="0" algn="ctr" defTabSz="640064" rtl="0" eaLnBrk="1" fontAlgn="auto" latinLnBrk="0" hangingPunct="1">
              <a:lnSpc>
                <a:spcPct val="100000"/>
              </a:lnSpc>
              <a:spcBef>
                <a:spcPts val="0"/>
              </a:spcBef>
              <a:spcAft>
                <a:spcPts val="600"/>
              </a:spcAft>
              <a:buClr>
                <a:srgbClr val="0093D0"/>
              </a:buClr>
              <a:buSzPct val="80000"/>
              <a:buFont typeface="Wingdings" charset="2"/>
              <a:buNone/>
              <a:tabLst/>
              <a:defRPr/>
            </a:pPr>
            <a:r>
              <a:rPr kumimoji="0" lang="en-US" sz="3000" b="1" i="0" u="none" strike="noStrike" kern="1200" cap="none" spc="0" normalizeH="0" baseline="0" noProof="0" dirty="0">
                <a:ln>
                  <a:noFill/>
                </a:ln>
                <a:solidFill>
                  <a:srgbClr val="052049"/>
                </a:solidFill>
                <a:effectLst/>
                <a:uLnTx/>
                <a:uFillTx/>
                <a:latin typeface="Arial"/>
                <a:ea typeface="+mn-ea"/>
                <a:cs typeface="+mn-cs"/>
              </a:rPr>
              <a:t>Inverse Probability Weighting!</a:t>
            </a:r>
          </a:p>
          <a:p>
            <a:pPr marL="511162" marR="0" lvl="2" indent="0" algn="l" defTabSz="640064" rtl="0" eaLnBrk="1" fontAlgn="auto" latinLnBrk="0" hangingPunct="1">
              <a:lnSpc>
                <a:spcPct val="100000"/>
              </a:lnSpc>
              <a:spcBef>
                <a:spcPts val="0"/>
              </a:spcBef>
              <a:spcAft>
                <a:spcPts val="600"/>
              </a:spcAft>
              <a:buClr>
                <a:srgbClr val="0093D0"/>
              </a:buClr>
              <a:buSzPct val="80000"/>
              <a:buFont typeface="Wingdings" charset="2"/>
              <a:buNone/>
              <a:tabLst/>
              <a:defRPr/>
            </a:pPr>
            <a:endParaRPr kumimoji="0" lang="en-US" sz="1800" b="0" i="0" u="none" strike="noStrike" kern="1200" cap="none" spc="0" normalizeH="0" baseline="0" noProof="0" dirty="0">
              <a:ln>
                <a:noFill/>
              </a:ln>
              <a:solidFill>
                <a:srgbClr val="052049"/>
              </a:solidFill>
              <a:effectLst/>
              <a:uLnTx/>
              <a:uFillTx/>
              <a:latin typeface="Arial"/>
              <a:ea typeface="+mn-ea"/>
              <a:cs typeface="+mn-cs"/>
            </a:endParaRPr>
          </a:p>
          <a:p>
            <a:pPr marL="968362" marR="0" lvl="2" indent="-457200" algn="l" defTabSz="640064" rtl="0" eaLnBrk="1" fontAlgn="auto" latinLnBrk="0" hangingPunct="1">
              <a:lnSpc>
                <a:spcPct val="100000"/>
              </a:lnSpc>
              <a:spcBef>
                <a:spcPts val="0"/>
              </a:spcBef>
              <a:spcAft>
                <a:spcPts val="600"/>
              </a:spcAft>
              <a:buClr>
                <a:srgbClr val="0093D0"/>
              </a:buClr>
              <a:buSzPct val="80000"/>
              <a:buFont typeface="+mj-lt"/>
              <a:buAutoNum type="alphaLcPeriod"/>
              <a:tabLst/>
              <a:defRPr/>
            </a:pPr>
            <a:endParaRPr kumimoji="0" lang="en-US" sz="1800" b="0" i="0" u="none" strike="noStrike" kern="1200" cap="none" spc="0" normalizeH="0" baseline="0" noProof="0" dirty="0">
              <a:ln>
                <a:noFill/>
              </a:ln>
              <a:solidFill>
                <a:srgbClr val="052049"/>
              </a:solidFill>
              <a:effectLst/>
              <a:uLnTx/>
              <a:uFillTx/>
              <a:latin typeface="Arial"/>
              <a:ea typeface="+mn-ea"/>
              <a:cs typeface="+mn-cs"/>
            </a:endParaRPr>
          </a:p>
        </p:txBody>
      </p:sp>
      <p:graphicFrame>
        <p:nvGraphicFramePr>
          <p:cNvPr id="4" name="Table 3"/>
          <p:cNvGraphicFramePr>
            <a:graphicFrameLocks noGrp="1"/>
          </p:cNvGraphicFramePr>
          <p:nvPr/>
        </p:nvGraphicFramePr>
        <p:xfrm>
          <a:off x="1524000" y="1397000"/>
          <a:ext cx="6096000" cy="1112520"/>
        </p:xfrm>
        <a:graphic>
          <a:graphicData uri="http://schemas.openxmlformats.org/drawingml/2006/table">
            <a:tbl>
              <a:tblPr firstRow="1" bandRow="1">
                <a:tableStyleId>{21E4AEA4-8DFA-4A89-87EB-49C32662AFE0}</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tblGrid>
              <a:tr h="370840">
                <a:tc>
                  <a:txBody>
                    <a:bodyPr/>
                    <a:lstStyle/>
                    <a:p>
                      <a:endParaRPr lang="en-US" dirty="0"/>
                    </a:p>
                  </a:txBody>
                  <a:tcPr/>
                </a:tc>
                <a:tc>
                  <a:txBody>
                    <a:bodyPr/>
                    <a:lstStyle/>
                    <a:p>
                      <a:pPr algn="ctr"/>
                      <a:r>
                        <a:rPr lang="en-US" i="1" dirty="0"/>
                        <a:t>Y</a:t>
                      </a:r>
                      <a:r>
                        <a:rPr lang="en-US" dirty="0"/>
                        <a:t> = 1</a:t>
                      </a:r>
                    </a:p>
                  </a:txBody>
                  <a:tcPr/>
                </a:tc>
                <a:tc>
                  <a:txBody>
                    <a:bodyPr/>
                    <a:lstStyle/>
                    <a:p>
                      <a:pPr marL="0" marR="0" indent="0" algn="ctr" defTabSz="914378" rtl="0" eaLnBrk="1" fontAlgn="auto" latinLnBrk="0" hangingPunct="1">
                        <a:lnSpc>
                          <a:spcPct val="100000"/>
                        </a:lnSpc>
                        <a:spcBef>
                          <a:spcPts val="0"/>
                        </a:spcBef>
                        <a:spcAft>
                          <a:spcPts val="0"/>
                        </a:spcAft>
                        <a:buClrTx/>
                        <a:buSzTx/>
                        <a:buFontTx/>
                        <a:buNone/>
                        <a:tabLst/>
                        <a:defRPr/>
                      </a:pPr>
                      <a:r>
                        <a:rPr lang="en-US" i="1" dirty="0"/>
                        <a:t>Y</a:t>
                      </a:r>
                      <a:r>
                        <a:rPr lang="en-US" dirty="0"/>
                        <a:t> = 0</a:t>
                      </a:r>
                    </a:p>
                  </a:txBody>
                  <a:tcPr/>
                </a:tc>
                <a:extLst>
                  <a:ext uri="{0D108BD9-81ED-4DB2-BD59-A6C34878D82A}">
                    <a16:rowId xmlns:a16="http://schemas.microsoft.com/office/drawing/2014/main" val="10000"/>
                  </a:ext>
                </a:extLst>
              </a:tr>
              <a:tr h="370840">
                <a:tc>
                  <a:txBody>
                    <a:bodyPr/>
                    <a:lstStyle/>
                    <a:p>
                      <a:r>
                        <a:rPr lang="en-US" i="1" dirty="0"/>
                        <a:t>A</a:t>
                      </a:r>
                      <a:r>
                        <a:rPr lang="en-US" dirty="0"/>
                        <a:t> = 1</a:t>
                      </a:r>
                    </a:p>
                  </a:txBody>
                  <a:tcPr/>
                </a:tc>
                <a:tc>
                  <a:txBody>
                    <a:bodyPr/>
                    <a:lstStyle/>
                    <a:p>
                      <a:pPr algn="ctr"/>
                      <a:r>
                        <a:rPr lang="en-US" dirty="0"/>
                        <a:t>10</a:t>
                      </a:r>
                    </a:p>
                  </a:txBody>
                  <a:tcPr/>
                </a:tc>
                <a:tc>
                  <a:txBody>
                    <a:bodyPr/>
                    <a:lstStyle/>
                    <a:p>
                      <a:pPr algn="ctr"/>
                      <a:r>
                        <a:rPr lang="en-US" dirty="0"/>
                        <a:t>10</a:t>
                      </a:r>
                    </a:p>
                  </a:txBody>
                  <a:tcPr/>
                </a:tc>
                <a:extLst>
                  <a:ext uri="{0D108BD9-81ED-4DB2-BD59-A6C34878D82A}">
                    <a16:rowId xmlns:a16="http://schemas.microsoft.com/office/drawing/2014/main" val="10001"/>
                  </a:ext>
                </a:extLst>
              </a:tr>
              <a:tr h="370840">
                <a:tc>
                  <a:txBody>
                    <a:bodyPr/>
                    <a:lstStyle/>
                    <a:p>
                      <a:pPr marL="0" marR="0" indent="0" algn="l" defTabSz="914378" rtl="0" eaLnBrk="1" fontAlgn="auto" latinLnBrk="0" hangingPunct="1">
                        <a:lnSpc>
                          <a:spcPct val="100000"/>
                        </a:lnSpc>
                        <a:spcBef>
                          <a:spcPts val="0"/>
                        </a:spcBef>
                        <a:spcAft>
                          <a:spcPts val="0"/>
                        </a:spcAft>
                        <a:buClrTx/>
                        <a:buSzTx/>
                        <a:buFontTx/>
                        <a:buNone/>
                        <a:tabLst/>
                        <a:defRPr/>
                      </a:pPr>
                      <a:r>
                        <a:rPr lang="en-US" i="1" dirty="0"/>
                        <a:t>A</a:t>
                      </a:r>
                      <a:r>
                        <a:rPr lang="en-US" dirty="0"/>
                        <a:t> = 0</a:t>
                      </a:r>
                    </a:p>
                  </a:txBody>
                  <a:tcPr/>
                </a:tc>
                <a:tc>
                  <a:txBody>
                    <a:bodyPr/>
                    <a:lstStyle/>
                    <a:p>
                      <a:pPr algn="ctr"/>
                      <a:r>
                        <a:rPr lang="en-US" dirty="0"/>
                        <a:t>10</a:t>
                      </a:r>
                    </a:p>
                  </a:txBody>
                  <a:tcPr/>
                </a:tc>
                <a:tc>
                  <a:txBody>
                    <a:bodyPr/>
                    <a:lstStyle/>
                    <a:p>
                      <a:pPr algn="ctr"/>
                      <a:r>
                        <a:rPr lang="en-US" dirty="0"/>
                        <a:t>10</a:t>
                      </a:r>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7461311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Inverse Probability Weights</a:t>
            </a:r>
          </a:p>
        </p:txBody>
      </p:sp>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63</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
        <p:nvSpPr>
          <p:cNvPr id="31" name="TextBox 30"/>
          <p:cNvSpPr txBox="1"/>
          <p:nvPr/>
        </p:nvSpPr>
        <p:spPr>
          <a:xfrm>
            <a:off x="7038174" y="1141589"/>
            <a:ext cx="1941804"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1	     1/0.5 = 2</a:t>
            </a:r>
          </a:p>
        </p:txBody>
      </p:sp>
      <p:sp>
        <p:nvSpPr>
          <p:cNvPr id="32" name="TextBox 31"/>
          <p:cNvSpPr txBox="1"/>
          <p:nvPr/>
        </p:nvSpPr>
        <p:spPr>
          <a:xfrm>
            <a:off x="7037942" y="1966887"/>
            <a:ext cx="1944969"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3	     1/0.5 = 2</a:t>
            </a:r>
          </a:p>
        </p:txBody>
      </p:sp>
      <p:sp>
        <p:nvSpPr>
          <p:cNvPr id="39" name="TextBox 38"/>
          <p:cNvSpPr txBox="1"/>
          <p:nvPr/>
        </p:nvSpPr>
        <p:spPr>
          <a:xfrm>
            <a:off x="7037942" y="2464562"/>
            <a:ext cx="1944969"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1	     1/0.5 = 2</a:t>
            </a:r>
          </a:p>
        </p:txBody>
      </p:sp>
      <p:sp>
        <p:nvSpPr>
          <p:cNvPr id="40" name="TextBox 39"/>
          <p:cNvSpPr txBox="1"/>
          <p:nvPr/>
        </p:nvSpPr>
        <p:spPr>
          <a:xfrm>
            <a:off x="7038174" y="3289860"/>
            <a:ext cx="1941804"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3	     1/0.5 = 2</a:t>
            </a:r>
          </a:p>
        </p:txBody>
      </p:sp>
      <p:sp>
        <p:nvSpPr>
          <p:cNvPr id="41" name="TextBox 40"/>
          <p:cNvSpPr txBox="1"/>
          <p:nvPr/>
        </p:nvSpPr>
        <p:spPr>
          <a:xfrm>
            <a:off x="7038174" y="3749140"/>
            <a:ext cx="1941804"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6	     1/0.75 = 1.33</a:t>
            </a:r>
          </a:p>
        </p:txBody>
      </p:sp>
      <p:sp>
        <p:nvSpPr>
          <p:cNvPr id="42" name="TextBox 41"/>
          <p:cNvSpPr txBox="1"/>
          <p:nvPr/>
        </p:nvSpPr>
        <p:spPr>
          <a:xfrm>
            <a:off x="7037942" y="4574438"/>
            <a:ext cx="1944969"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3	     1/0.75 = 1.33</a:t>
            </a:r>
          </a:p>
        </p:txBody>
      </p:sp>
      <p:sp>
        <p:nvSpPr>
          <p:cNvPr id="43" name="TextBox 42"/>
          <p:cNvSpPr txBox="1"/>
          <p:nvPr/>
        </p:nvSpPr>
        <p:spPr>
          <a:xfrm>
            <a:off x="7056317" y="5060590"/>
            <a:ext cx="1941804"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2	     1/0.25 = 4</a:t>
            </a:r>
          </a:p>
        </p:txBody>
      </p:sp>
      <p:sp>
        <p:nvSpPr>
          <p:cNvPr id="44" name="TextBox 43"/>
          <p:cNvSpPr txBox="1"/>
          <p:nvPr/>
        </p:nvSpPr>
        <p:spPr>
          <a:xfrm>
            <a:off x="7037942" y="5885888"/>
            <a:ext cx="1944969"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1	     1/0.25 = 4</a:t>
            </a:r>
          </a:p>
        </p:txBody>
      </p:sp>
      <p:sp>
        <p:nvSpPr>
          <p:cNvPr id="49" name="TextBox 48"/>
          <p:cNvSpPr txBox="1"/>
          <p:nvPr/>
        </p:nvSpPr>
        <p:spPr>
          <a:xfrm>
            <a:off x="7389187" y="594547"/>
            <a:ext cx="1653630" cy="36933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1" u="sng" strike="noStrike" kern="1200" cap="none" spc="0" normalizeH="0" baseline="0" noProof="0" dirty="0">
                <a:ln>
                  <a:noFill/>
                </a:ln>
                <a:solidFill>
                  <a:srgbClr val="052049"/>
                </a:solidFill>
                <a:effectLst/>
                <a:uLnTx/>
                <a:uFillTx/>
                <a:latin typeface="Arial"/>
                <a:ea typeface="+mn-ea"/>
                <a:cs typeface="+mn-cs"/>
              </a:rPr>
              <a:t>W</a:t>
            </a:r>
            <a:r>
              <a:rPr kumimoji="0" lang="en-US" sz="1800" b="0" i="1" u="sng" strike="noStrike" kern="1200" cap="none" spc="0" normalizeH="0" baseline="30000" noProof="0" dirty="0">
                <a:ln>
                  <a:noFill/>
                </a:ln>
                <a:solidFill>
                  <a:srgbClr val="052049"/>
                </a:solidFill>
                <a:effectLst/>
                <a:uLnTx/>
                <a:uFillTx/>
                <a:latin typeface="Arial"/>
                <a:ea typeface="+mn-ea"/>
                <a:cs typeface="+mn-cs"/>
              </a:rPr>
              <a:t>A</a:t>
            </a:r>
            <a:r>
              <a:rPr kumimoji="0" lang="en-US" sz="1800" b="0" i="0" u="sng" strike="noStrike" kern="1200" cap="none" spc="0" normalizeH="0" baseline="0" noProof="0" dirty="0">
                <a:ln>
                  <a:noFill/>
                </a:ln>
                <a:solidFill>
                  <a:srgbClr val="052049"/>
                </a:solidFill>
                <a:effectLst/>
                <a:uLnTx/>
                <a:uFillTx/>
                <a:latin typeface="Arial"/>
                <a:ea typeface="+mn-ea"/>
                <a:cs typeface="+mn-cs"/>
              </a:rPr>
              <a:t> = 1/</a:t>
            </a:r>
            <a:r>
              <a:rPr kumimoji="0" lang="en-US" sz="1800" b="0" i="1" u="sng" strike="noStrike" kern="1200" cap="none" spc="0" normalizeH="0" baseline="0" noProof="0" dirty="0">
                <a:ln>
                  <a:noFill/>
                </a:ln>
                <a:solidFill>
                  <a:srgbClr val="052049"/>
                </a:solidFill>
                <a:effectLst/>
                <a:uLnTx/>
                <a:uFillTx/>
                <a:latin typeface="Arial"/>
                <a:ea typeface="+mn-ea"/>
                <a:cs typeface="+mn-cs"/>
              </a:rPr>
              <a:t>f</a:t>
            </a:r>
            <a:r>
              <a:rPr kumimoji="0" lang="en-US" sz="1800" b="0" i="0" u="sng" strike="noStrike" kern="1200" cap="none" spc="0" normalizeH="0" baseline="0" noProof="0" dirty="0">
                <a:ln>
                  <a:noFill/>
                </a:ln>
                <a:solidFill>
                  <a:srgbClr val="052049"/>
                </a:solidFill>
                <a:effectLst/>
                <a:uLnTx/>
                <a:uFillTx/>
                <a:latin typeface="Arial"/>
                <a:ea typeface="+mn-ea"/>
                <a:cs typeface="+mn-cs"/>
              </a:rPr>
              <a:t>(</a:t>
            </a:r>
            <a:r>
              <a:rPr kumimoji="0" lang="en-US" sz="1800" b="0" i="1" u="sng" strike="noStrike" kern="1200" cap="none" spc="0" normalizeH="0" baseline="0" noProof="0" dirty="0">
                <a:ln>
                  <a:noFill/>
                </a:ln>
                <a:solidFill>
                  <a:srgbClr val="052049"/>
                </a:solidFill>
                <a:effectLst/>
                <a:uLnTx/>
                <a:uFillTx/>
                <a:latin typeface="Arial"/>
                <a:ea typeface="+mn-ea"/>
                <a:cs typeface="+mn-cs"/>
              </a:rPr>
              <a:t>A</a:t>
            </a:r>
            <a:r>
              <a:rPr kumimoji="0" lang="en-US" sz="1800" b="0" i="0" u="sng" strike="noStrike" kern="1200" cap="none" spc="0" normalizeH="0" baseline="0" noProof="0" dirty="0">
                <a:ln>
                  <a:noFill/>
                </a:ln>
                <a:solidFill>
                  <a:srgbClr val="052049"/>
                </a:solidFill>
                <a:effectLst/>
                <a:uLnTx/>
                <a:uFillTx/>
                <a:latin typeface="Arial"/>
                <a:ea typeface="+mn-ea"/>
                <a:cs typeface="+mn-cs"/>
              </a:rPr>
              <a:t> | </a:t>
            </a:r>
            <a:r>
              <a:rPr kumimoji="0" lang="en-US" sz="1800" b="0" i="1" u="sng" strike="noStrike" kern="1200" cap="none" spc="0" normalizeH="0" baseline="0" noProof="0" dirty="0">
                <a:ln>
                  <a:noFill/>
                </a:ln>
                <a:solidFill>
                  <a:srgbClr val="052049"/>
                </a:solidFill>
                <a:effectLst/>
                <a:uLnTx/>
                <a:uFillTx/>
                <a:latin typeface="Arial"/>
                <a:ea typeface="+mn-ea"/>
                <a:cs typeface="+mn-cs"/>
              </a:rPr>
              <a:t>L</a:t>
            </a:r>
            <a:r>
              <a:rPr kumimoji="0" lang="en-US" sz="1800" b="0" i="0" u="sng" strike="noStrike" kern="1200" cap="none" spc="0" normalizeH="0" baseline="0" noProof="0" dirty="0">
                <a:ln>
                  <a:noFill/>
                </a:ln>
                <a:solidFill>
                  <a:srgbClr val="052049"/>
                </a:solidFill>
                <a:effectLst/>
                <a:uLnTx/>
                <a:uFillTx/>
                <a:latin typeface="Arial"/>
                <a:ea typeface="+mn-ea"/>
                <a:cs typeface="+mn-cs"/>
              </a:rPr>
              <a:t>)</a:t>
            </a:r>
          </a:p>
        </p:txBody>
      </p:sp>
      <p:cxnSp>
        <p:nvCxnSpPr>
          <p:cNvPr id="93" name="Straight Connector 92"/>
          <p:cNvCxnSpPr/>
          <p:nvPr/>
        </p:nvCxnSpPr>
        <p:spPr>
          <a:xfrm rot="10800000" flipH="1">
            <a:off x="2110142" y="3272968"/>
            <a:ext cx="1051560" cy="369725"/>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95" name="Oval 94"/>
          <p:cNvSpPr/>
          <p:nvPr/>
        </p:nvSpPr>
        <p:spPr>
          <a:xfrm>
            <a:off x="5980254" y="2401035"/>
            <a:ext cx="1174282" cy="1174282"/>
          </a:xfrm>
          <a:prstGeom prst="ellipse">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96" name="Oval 95"/>
          <p:cNvSpPr/>
          <p:nvPr/>
        </p:nvSpPr>
        <p:spPr>
          <a:xfrm>
            <a:off x="5980254" y="3688406"/>
            <a:ext cx="1174282" cy="1174282"/>
          </a:xfrm>
          <a:prstGeom prst="ellipse">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97" name="Oval 96"/>
          <p:cNvSpPr/>
          <p:nvPr/>
        </p:nvSpPr>
        <p:spPr>
          <a:xfrm>
            <a:off x="5980254" y="4970979"/>
            <a:ext cx="1174282" cy="1174282"/>
          </a:xfrm>
          <a:prstGeom prst="ellipse">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98" name="Oval 97"/>
          <p:cNvSpPr/>
          <p:nvPr/>
        </p:nvSpPr>
        <p:spPr>
          <a:xfrm>
            <a:off x="5980254" y="1118463"/>
            <a:ext cx="1174282" cy="1174282"/>
          </a:xfrm>
          <a:prstGeom prst="ellipse">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99" name="Oval 98"/>
          <p:cNvSpPr/>
          <p:nvPr/>
        </p:nvSpPr>
        <p:spPr>
          <a:xfrm>
            <a:off x="2102604" y="3055551"/>
            <a:ext cx="1174282" cy="1174282"/>
          </a:xfrm>
          <a:prstGeom prst="ellipse">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00" name="TextBox 99"/>
          <p:cNvSpPr txBox="1"/>
          <p:nvPr/>
        </p:nvSpPr>
        <p:spPr>
          <a:xfrm>
            <a:off x="1235024" y="3455615"/>
            <a:ext cx="70460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52049"/>
                </a:solidFill>
                <a:effectLst/>
                <a:uLnTx/>
                <a:uFillTx/>
                <a:latin typeface="Arial"/>
                <a:ea typeface="+mn-ea"/>
                <a:cs typeface="+mn-cs"/>
              </a:rPr>
              <a:t>n=20</a:t>
            </a:r>
          </a:p>
        </p:txBody>
      </p:sp>
      <p:cxnSp>
        <p:nvCxnSpPr>
          <p:cNvPr id="101" name="Straight Connector 100"/>
          <p:cNvCxnSpPr>
            <a:stCxn id="99" idx="2"/>
            <a:endCxn id="99" idx="5"/>
          </p:cNvCxnSpPr>
          <p:nvPr/>
        </p:nvCxnSpPr>
        <p:spPr>
          <a:xfrm rot="10800000" flipH="1" flipV="1">
            <a:off x="2102604" y="3642692"/>
            <a:ext cx="1002312" cy="41517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02" name="Straight Connector 101"/>
          <p:cNvCxnSpPr>
            <a:endCxn id="98" idx="2"/>
          </p:cNvCxnSpPr>
          <p:nvPr/>
        </p:nvCxnSpPr>
        <p:spPr>
          <a:xfrm flipV="1">
            <a:off x="3153041" y="1705604"/>
            <a:ext cx="2827213" cy="1560416"/>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03" name="Straight Connector 102"/>
          <p:cNvCxnSpPr>
            <a:endCxn id="95" idx="2"/>
          </p:cNvCxnSpPr>
          <p:nvPr/>
        </p:nvCxnSpPr>
        <p:spPr>
          <a:xfrm flipV="1">
            <a:off x="3153041" y="2988176"/>
            <a:ext cx="2827213" cy="28479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04" name="Straight Connector 103"/>
          <p:cNvCxnSpPr>
            <a:stCxn id="99" idx="5"/>
            <a:endCxn id="96" idx="2"/>
          </p:cNvCxnSpPr>
          <p:nvPr/>
        </p:nvCxnSpPr>
        <p:spPr>
          <a:xfrm rot="16200000" flipH="1">
            <a:off x="4433744" y="2729036"/>
            <a:ext cx="217683" cy="2875338"/>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05" name="Straight Connector 104"/>
          <p:cNvCxnSpPr>
            <a:stCxn id="99" idx="5"/>
            <a:endCxn id="97" idx="2"/>
          </p:cNvCxnSpPr>
          <p:nvPr/>
        </p:nvCxnSpPr>
        <p:spPr>
          <a:xfrm rot="16200000" flipH="1">
            <a:off x="3792457" y="3370323"/>
            <a:ext cx="1500256" cy="2875338"/>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06" name="Straight Connector 105"/>
          <p:cNvCxnSpPr/>
          <p:nvPr/>
        </p:nvCxnSpPr>
        <p:spPr>
          <a:xfrm rot="10800000" flipH="1">
            <a:off x="5987793" y="1335880"/>
            <a:ext cx="1051560" cy="369725"/>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07" name="Straight Connector 106"/>
          <p:cNvCxnSpPr/>
          <p:nvPr/>
        </p:nvCxnSpPr>
        <p:spPr>
          <a:xfrm rot="10800000" flipH="1" flipV="1">
            <a:off x="5980255" y="1705604"/>
            <a:ext cx="1002312" cy="41517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rot="10800000" flipH="1">
            <a:off x="5987793" y="2618451"/>
            <a:ext cx="1051560" cy="369725"/>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p:cNvCxnSpPr/>
          <p:nvPr/>
        </p:nvCxnSpPr>
        <p:spPr>
          <a:xfrm rot="10800000" flipH="1" flipV="1">
            <a:off x="5980255" y="2988175"/>
            <a:ext cx="1002312" cy="41517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rot="10800000" flipH="1">
            <a:off x="5987793" y="3905822"/>
            <a:ext cx="1051560" cy="369725"/>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rot="10800000" flipH="1" flipV="1">
            <a:off x="5980255" y="4275546"/>
            <a:ext cx="1002312" cy="41517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12" name="Straight Connector 111"/>
          <p:cNvCxnSpPr/>
          <p:nvPr/>
        </p:nvCxnSpPr>
        <p:spPr>
          <a:xfrm rot="10800000" flipH="1">
            <a:off x="5987793" y="5188395"/>
            <a:ext cx="1051560" cy="369725"/>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rot="10800000" flipH="1" flipV="1">
            <a:off x="5980255" y="5558119"/>
            <a:ext cx="1002312" cy="41517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14" name="TextBox 113"/>
          <p:cNvSpPr txBox="1"/>
          <p:nvPr/>
        </p:nvSpPr>
        <p:spPr>
          <a:xfrm rot="1403494">
            <a:off x="6107872" y="1731796"/>
            <a:ext cx="1027996"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Y=0 (0.75)</a:t>
            </a:r>
          </a:p>
        </p:txBody>
      </p:sp>
      <p:sp>
        <p:nvSpPr>
          <p:cNvPr id="115" name="TextBox 114"/>
          <p:cNvSpPr txBox="1"/>
          <p:nvPr/>
        </p:nvSpPr>
        <p:spPr>
          <a:xfrm rot="20406066">
            <a:off x="5953774" y="1276477"/>
            <a:ext cx="1027996" cy="30777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Y=1 (0.25)</a:t>
            </a:r>
          </a:p>
        </p:txBody>
      </p:sp>
      <p:sp>
        <p:nvSpPr>
          <p:cNvPr id="116" name="TextBox 115"/>
          <p:cNvSpPr txBox="1"/>
          <p:nvPr/>
        </p:nvSpPr>
        <p:spPr>
          <a:xfrm rot="1403494">
            <a:off x="6098247" y="3003344"/>
            <a:ext cx="1027996"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Y=0 (0.75)</a:t>
            </a:r>
          </a:p>
        </p:txBody>
      </p:sp>
      <p:sp>
        <p:nvSpPr>
          <p:cNvPr id="117" name="TextBox 116"/>
          <p:cNvSpPr txBox="1"/>
          <p:nvPr/>
        </p:nvSpPr>
        <p:spPr>
          <a:xfrm rot="20406066">
            <a:off x="5944149" y="2548025"/>
            <a:ext cx="1027996" cy="30777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Y=1 (0.25)</a:t>
            </a:r>
          </a:p>
        </p:txBody>
      </p:sp>
      <p:sp>
        <p:nvSpPr>
          <p:cNvPr id="118" name="TextBox 117"/>
          <p:cNvSpPr txBox="1"/>
          <p:nvPr/>
        </p:nvSpPr>
        <p:spPr>
          <a:xfrm rot="1403494">
            <a:off x="6098247" y="4285722"/>
            <a:ext cx="1027996"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Y=0 (0.33)</a:t>
            </a:r>
          </a:p>
        </p:txBody>
      </p:sp>
      <p:sp>
        <p:nvSpPr>
          <p:cNvPr id="119" name="TextBox 118"/>
          <p:cNvSpPr txBox="1"/>
          <p:nvPr/>
        </p:nvSpPr>
        <p:spPr>
          <a:xfrm rot="20406066">
            <a:off x="5944149" y="3830403"/>
            <a:ext cx="1027996" cy="30777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Y=1 (0.67)</a:t>
            </a:r>
          </a:p>
        </p:txBody>
      </p:sp>
      <p:sp>
        <p:nvSpPr>
          <p:cNvPr id="120" name="TextBox 119"/>
          <p:cNvSpPr txBox="1"/>
          <p:nvPr/>
        </p:nvSpPr>
        <p:spPr>
          <a:xfrm rot="1403494">
            <a:off x="6107872" y="5568297"/>
            <a:ext cx="1027996"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Y=0 (0.33)</a:t>
            </a:r>
          </a:p>
        </p:txBody>
      </p:sp>
      <p:sp>
        <p:nvSpPr>
          <p:cNvPr id="121" name="TextBox 120"/>
          <p:cNvSpPr txBox="1"/>
          <p:nvPr/>
        </p:nvSpPr>
        <p:spPr>
          <a:xfrm rot="20406066">
            <a:off x="5928833" y="5112978"/>
            <a:ext cx="1077877" cy="30777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Y=1 (0..67)</a:t>
            </a:r>
          </a:p>
        </p:txBody>
      </p:sp>
      <p:sp>
        <p:nvSpPr>
          <p:cNvPr id="122" name="TextBox 121"/>
          <p:cNvSpPr txBox="1"/>
          <p:nvPr/>
        </p:nvSpPr>
        <p:spPr>
          <a:xfrm rot="19862759">
            <a:off x="4051541" y="2179771"/>
            <a:ext cx="1077877"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A=1 (0.5) 4</a:t>
            </a:r>
          </a:p>
        </p:txBody>
      </p:sp>
      <p:sp>
        <p:nvSpPr>
          <p:cNvPr id="123" name="TextBox 122"/>
          <p:cNvSpPr txBox="1"/>
          <p:nvPr/>
        </p:nvSpPr>
        <p:spPr>
          <a:xfrm rot="21268154">
            <a:off x="4176667" y="2843912"/>
            <a:ext cx="1077877"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A=0 (0.5) 4</a:t>
            </a:r>
          </a:p>
        </p:txBody>
      </p:sp>
      <p:sp>
        <p:nvSpPr>
          <p:cNvPr id="124" name="TextBox 123"/>
          <p:cNvSpPr txBox="1"/>
          <p:nvPr/>
        </p:nvSpPr>
        <p:spPr>
          <a:xfrm rot="239149">
            <a:off x="4126743" y="3911624"/>
            <a:ext cx="1177726"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A=1 (0.75) 9</a:t>
            </a:r>
          </a:p>
        </p:txBody>
      </p:sp>
      <p:sp>
        <p:nvSpPr>
          <p:cNvPr id="125" name="TextBox 124"/>
          <p:cNvSpPr txBox="1"/>
          <p:nvPr/>
        </p:nvSpPr>
        <p:spPr>
          <a:xfrm rot="1656980">
            <a:off x="3944974" y="4536830"/>
            <a:ext cx="1177726"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A=0 (0.25) 3</a:t>
            </a:r>
          </a:p>
        </p:txBody>
      </p:sp>
      <p:sp>
        <p:nvSpPr>
          <p:cNvPr id="47" name="TextBox 46">
            <a:extLst>
              <a:ext uri="{FF2B5EF4-FFF2-40B4-BE49-F238E27FC236}">
                <a16:creationId xmlns:a16="http://schemas.microsoft.com/office/drawing/2014/main" id="{DAF59988-276D-AE46-82DD-F32E7F608735}"/>
              </a:ext>
            </a:extLst>
          </p:cNvPr>
          <p:cNvSpPr txBox="1"/>
          <p:nvPr/>
        </p:nvSpPr>
        <p:spPr>
          <a:xfrm rot="1403494">
            <a:off x="2136949" y="3645446"/>
            <a:ext cx="1157826"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L=1 (0.6) 12</a:t>
            </a:r>
          </a:p>
        </p:txBody>
      </p:sp>
      <p:sp>
        <p:nvSpPr>
          <p:cNvPr id="48" name="TextBox 47">
            <a:extLst>
              <a:ext uri="{FF2B5EF4-FFF2-40B4-BE49-F238E27FC236}">
                <a16:creationId xmlns:a16="http://schemas.microsoft.com/office/drawing/2014/main" id="{0D8C7D30-5FF4-6F49-93C6-CEED1A641C39}"/>
              </a:ext>
            </a:extLst>
          </p:cNvPr>
          <p:cNvSpPr txBox="1"/>
          <p:nvPr/>
        </p:nvSpPr>
        <p:spPr>
          <a:xfrm rot="20406066">
            <a:off x="2069061" y="3208270"/>
            <a:ext cx="1057977"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L=0 (0.4) 8</a:t>
            </a:r>
          </a:p>
        </p:txBody>
      </p:sp>
    </p:spTree>
    <p:extLst>
      <p:ext uri="{BB962C8B-B14F-4D97-AF65-F5344CB8AC3E}">
        <p14:creationId xmlns:p14="http://schemas.microsoft.com/office/powerpoint/2010/main" val="26367346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8"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Inverse Probability Weights</a:t>
            </a:r>
          </a:p>
        </p:txBody>
      </p:sp>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64</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graphicFrame>
        <p:nvGraphicFramePr>
          <p:cNvPr id="4" name="Content Placeholder 3"/>
          <p:cNvGraphicFramePr>
            <a:graphicFrameLocks noGrp="1"/>
          </p:cNvGraphicFramePr>
          <p:nvPr>
            <p:ph idx="1"/>
          </p:nvPr>
        </p:nvGraphicFramePr>
        <p:xfrm>
          <a:off x="460375" y="2004141"/>
          <a:ext cx="3784050" cy="1483360"/>
        </p:xfrm>
        <a:graphic>
          <a:graphicData uri="http://schemas.openxmlformats.org/drawingml/2006/table">
            <a:tbl>
              <a:tblPr firstRow="1" bandRow="1">
                <a:tableStyleId>{21E4AEA4-8DFA-4A89-87EB-49C32662AFE0}</a:tableStyleId>
              </a:tblPr>
              <a:tblGrid>
                <a:gridCol w="756810">
                  <a:extLst>
                    <a:ext uri="{9D8B030D-6E8A-4147-A177-3AD203B41FA5}">
                      <a16:colId xmlns:a16="http://schemas.microsoft.com/office/drawing/2014/main" val="20000"/>
                    </a:ext>
                  </a:extLst>
                </a:gridCol>
                <a:gridCol w="756810">
                  <a:extLst>
                    <a:ext uri="{9D8B030D-6E8A-4147-A177-3AD203B41FA5}">
                      <a16:colId xmlns:a16="http://schemas.microsoft.com/office/drawing/2014/main" val="20001"/>
                    </a:ext>
                  </a:extLst>
                </a:gridCol>
                <a:gridCol w="756810">
                  <a:extLst>
                    <a:ext uri="{9D8B030D-6E8A-4147-A177-3AD203B41FA5}">
                      <a16:colId xmlns:a16="http://schemas.microsoft.com/office/drawing/2014/main" val="20002"/>
                    </a:ext>
                  </a:extLst>
                </a:gridCol>
                <a:gridCol w="756810">
                  <a:extLst>
                    <a:ext uri="{9D8B030D-6E8A-4147-A177-3AD203B41FA5}">
                      <a16:colId xmlns:a16="http://schemas.microsoft.com/office/drawing/2014/main" val="20003"/>
                    </a:ext>
                  </a:extLst>
                </a:gridCol>
                <a:gridCol w="756810">
                  <a:extLst>
                    <a:ext uri="{9D8B030D-6E8A-4147-A177-3AD203B41FA5}">
                      <a16:colId xmlns:a16="http://schemas.microsoft.com/office/drawing/2014/main" val="20004"/>
                    </a:ext>
                  </a:extLst>
                </a:gridCol>
              </a:tblGrid>
              <a:tr h="370840">
                <a:tc>
                  <a:txBody>
                    <a:bodyPr/>
                    <a:lstStyle/>
                    <a:p>
                      <a:endParaRPr lang="en-US" dirty="0"/>
                    </a:p>
                  </a:txBody>
                  <a:tcPr/>
                </a:tc>
                <a:tc gridSpan="2">
                  <a:txBody>
                    <a:bodyPr/>
                    <a:lstStyle/>
                    <a:p>
                      <a:pPr algn="ctr"/>
                      <a:r>
                        <a:rPr lang="en-US" dirty="0"/>
                        <a:t>L = 1</a:t>
                      </a:r>
                    </a:p>
                  </a:txBody>
                  <a:tcPr/>
                </a:tc>
                <a:tc hMerge="1">
                  <a:txBody>
                    <a:bodyPr/>
                    <a:lstStyle/>
                    <a:p>
                      <a:endParaRPr lang="en-US" dirty="0"/>
                    </a:p>
                  </a:txBody>
                  <a:tcPr/>
                </a:tc>
                <a:tc gridSpan="2">
                  <a:txBody>
                    <a:bodyPr/>
                    <a:lstStyle/>
                    <a:p>
                      <a:pPr algn="ctr"/>
                      <a:r>
                        <a:rPr lang="en-US" dirty="0"/>
                        <a:t>L = 0</a:t>
                      </a:r>
                    </a:p>
                  </a:txBody>
                  <a:tcPr/>
                </a:tc>
                <a:tc hMerge="1">
                  <a:txBody>
                    <a:bodyPr/>
                    <a:lstStyle/>
                    <a:p>
                      <a:endParaRPr lang="en-US" dirty="0"/>
                    </a:p>
                  </a:txBody>
                  <a:tcPr/>
                </a:tc>
                <a:extLst>
                  <a:ext uri="{0D108BD9-81ED-4DB2-BD59-A6C34878D82A}">
                    <a16:rowId xmlns:a16="http://schemas.microsoft.com/office/drawing/2014/main" val="10000"/>
                  </a:ext>
                </a:extLst>
              </a:tr>
              <a:tr h="370840">
                <a:tc>
                  <a:txBody>
                    <a:bodyPr/>
                    <a:lstStyle/>
                    <a:p>
                      <a:endParaRPr lang="en-US" dirty="0">
                        <a:solidFill>
                          <a:schemeClr val="tx2"/>
                        </a:solidFill>
                      </a:endParaRPr>
                    </a:p>
                  </a:txBody>
                  <a:tcPr/>
                </a:tc>
                <a:tc>
                  <a:txBody>
                    <a:bodyPr/>
                    <a:lstStyle/>
                    <a:p>
                      <a:pPr algn="ctr"/>
                      <a:r>
                        <a:rPr lang="en-US" b="1" dirty="0">
                          <a:solidFill>
                            <a:schemeClr val="tx2"/>
                          </a:solidFill>
                        </a:rPr>
                        <a:t>Y =</a:t>
                      </a:r>
                      <a:r>
                        <a:rPr lang="en-US" b="1" baseline="0" dirty="0">
                          <a:solidFill>
                            <a:schemeClr val="tx2"/>
                          </a:solidFill>
                        </a:rPr>
                        <a:t> 1</a:t>
                      </a:r>
                      <a:endParaRPr lang="en-US" b="1" dirty="0">
                        <a:solidFill>
                          <a:schemeClr val="tx2"/>
                        </a:solidFill>
                      </a:endParaRPr>
                    </a:p>
                  </a:txBody>
                  <a:tcPr/>
                </a:tc>
                <a:tc>
                  <a:txBody>
                    <a:bodyPr/>
                    <a:lstStyle/>
                    <a:p>
                      <a:pPr algn="ctr"/>
                      <a:r>
                        <a:rPr lang="en-US" b="1" dirty="0">
                          <a:solidFill>
                            <a:schemeClr val="tx2"/>
                          </a:solidFill>
                        </a:rPr>
                        <a:t>Y = 0</a:t>
                      </a:r>
                    </a:p>
                  </a:txBody>
                  <a:tcPr/>
                </a:tc>
                <a:tc>
                  <a:txBody>
                    <a:bodyPr/>
                    <a:lstStyle/>
                    <a:p>
                      <a:pPr algn="ctr"/>
                      <a:r>
                        <a:rPr lang="en-US" b="1" dirty="0">
                          <a:solidFill>
                            <a:schemeClr val="tx2"/>
                          </a:solidFill>
                        </a:rPr>
                        <a:t>Y =</a:t>
                      </a:r>
                      <a:r>
                        <a:rPr lang="en-US" b="1" baseline="0" dirty="0">
                          <a:solidFill>
                            <a:schemeClr val="tx2"/>
                          </a:solidFill>
                        </a:rPr>
                        <a:t> 1</a:t>
                      </a:r>
                      <a:endParaRPr lang="en-US" b="1" dirty="0">
                        <a:solidFill>
                          <a:schemeClr val="tx2"/>
                        </a:solidFill>
                      </a:endParaRPr>
                    </a:p>
                  </a:txBody>
                  <a:tcPr/>
                </a:tc>
                <a:tc>
                  <a:txBody>
                    <a:bodyPr/>
                    <a:lstStyle/>
                    <a:p>
                      <a:pPr algn="ctr"/>
                      <a:r>
                        <a:rPr lang="en-US" b="1" dirty="0">
                          <a:solidFill>
                            <a:schemeClr val="tx2"/>
                          </a:solidFill>
                        </a:rPr>
                        <a:t>Y = 0</a:t>
                      </a:r>
                    </a:p>
                  </a:txBody>
                  <a:tcPr/>
                </a:tc>
                <a:extLst>
                  <a:ext uri="{0D108BD9-81ED-4DB2-BD59-A6C34878D82A}">
                    <a16:rowId xmlns:a16="http://schemas.microsoft.com/office/drawing/2014/main" val="10001"/>
                  </a:ext>
                </a:extLst>
              </a:tr>
              <a:tr h="370840">
                <a:tc>
                  <a:txBody>
                    <a:bodyPr/>
                    <a:lstStyle/>
                    <a:p>
                      <a:r>
                        <a:rPr lang="en-US" b="1" dirty="0">
                          <a:solidFill>
                            <a:schemeClr val="tx2"/>
                          </a:solidFill>
                        </a:rPr>
                        <a:t>A = 1</a:t>
                      </a:r>
                    </a:p>
                  </a:txBody>
                  <a:tcPr/>
                </a:tc>
                <a:tc>
                  <a:txBody>
                    <a:bodyPr/>
                    <a:lstStyle/>
                    <a:p>
                      <a:pPr algn="ctr"/>
                      <a:r>
                        <a:rPr lang="en-US" dirty="0">
                          <a:solidFill>
                            <a:schemeClr val="tx2"/>
                          </a:solidFill>
                        </a:rPr>
                        <a:t>6</a:t>
                      </a:r>
                    </a:p>
                  </a:txBody>
                  <a:tcPr/>
                </a:tc>
                <a:tc>
                  <a:txBody>
                    <a:bodyPr/>
                    <a:lstStyle/>
                    <a:p>
                      <a:pPr algn="ctr"/>
                      <a:r>
                        <a:rPr lang="en-US" dirty="0">
                          <a:solidFill>
                            <a:schemeClr val="tx2"/>
                          </a:solidFill>
                        </a:rPr>
                        <a:t>3</a:t>
                      </a:r>
                    </a:p>
                  </a:txBody>
                  <a:tcPr/>
                </a:tc>
                <a:tc>
                  <a:txBody>
                    <a:bodyPr/>
                    <a:lstStyle/>
                    <a:p>
                      <a:pPr algn="ctr"/>
                      <a:r>
                        <a:rPr lang="en-US" dirty="0">
                          <a:solidFill>
                            <a:schemeClr val="tx2"/>
                          </a:solidFill>
                        </a:rPr>
                        <a:t>1</a:t>
                      </a:r>
                    </a:p>
                  </a:txBody>
                  <a:tcPr/>
                </a:tc>
                <a:tc>
                  <a:txBody>
                    <a:bodyPr/>
                    <a:lstStyle/>
                    <a:p>
                      <a:pPr algn="ctr"/>
                      <a:r>
                        <a:rPr lang="en-US" dirty="0">
                          <a:solidFill>
                            <a:schemeClr val="tx2"/>
                          </a:solidFill>
                        </a:rPr>
                        <a:t>3</a:t>
                      </a:r>
                    </a:p>
                  </a:txBody>
                  <a:tcPr/>
                </a:tc>
                <a:extLst>
                  <a:ext uri="{0D108BD9-81ED-4DB2-BD59-A6C34878D82A}">
                    <a16:rowId xmlns:a16="http://schemas.microsoft.com/office/drawing/2014/main" val="10002"/>
                  </a:ext>
                </a:extLst>
              </a:tr>
              <a:tr h="370840">
                <a:tc>
                  <a:txBody>
                    <a:bodyPr/>
                    <a:lstStyle/>
                    <a:p>
                      <a:r>
                        <a:rPr lang="en-US" b="1" dirty="0">
                          <a:solidFill>
                            <a:schemeClr val="tx2"/>
                          </a:solidFill>
                        </a:rPr>
                        <a:t>A = 0</a:t>
                      </a:r>
                    </a:p>
                  </a:txBody>
                  <a:tcPr/>
                </a:tc>
                <a:tc>
                  <a:txBody>
                    <a:bodyPr/>
                    <a:lstStyle/>
                    <a:p>
                      <a:pPr algn="ctr"/>
                      <a:r>
                        <a:rPr lang="en-US" dirty="0">
                          <a:solidFill>
                            <a:schemeClr val="tx2"/>
                          </a:solidFill>
                        </a:rPr>
                        <a:t>2</a:t>
                      </a:r>
                    </a:p>
                  </a:txBody>
                  <a:tcPr/>
                </a:tc>
                <a:tc>
                  <a:txBody>
                    <a:bodyPr/>
                    <a:lstStyle/>
                    <a:p>
                      <a:pPr algn="ctr"/>
                      <a:r>
                        <a:rPr lang="en-US" dirty="0">
                          <a:solidFill>
                            <a:schemeClr val="tx2"/>
                          </a:solidFill>
                        </a:rPr>
                        <a:t>1</a:t>
                      </a:r>
                    </a:p>
                  </a:txBody>
                  <a:tcPr/>
                </a:tc>
                <a:tc>
                  <a:txBody>
                    <a:bodyPr/>
                    <a:lstStyle/>
                    <a:p>
                      <a:pPr algn="ctr"/>
                      <a:r>
                        <a:rPr lang="en-US" dirty="0">
                          <a:solidFill>
                            <a:schemeClr val="tx2"/>
                          </a:solidFill>
                        </a:rPr>
                        <a:t>1</a:t>
                      </a:r>
                    </a:p>
                  </a:txBody>
                  <a:tcPr/>
                </a:tc>
                <a:tc>
                  <a:txBody>
                    <a:bodyPr/>
                    <a:lstStyle/>
                    <a:p>
                      <a:pPr algn="ctr"/>
                      <a:r>
                        <a:rPr lang="en-US" dirty="0">
                          <a:solidFill>
                            <a:schemeClr val="tx2"/>
                          </a:solidFill>
                        </a:rPr>
                        <a:t>3</a:t>
                      </a:r>
                    </a:p>
                  </a:txBody>
                  <a:tcPr/>
                </a:tc>
                <a:extLst>
                  <a:ext uri="{0D108BD9-81ED-4DB2-BD59-A6C34878D82A}">
                    <a16:rowId xmlns:a16="http://schemas.microsoft.com/office/drawing/2014/main" val="10003"/>
                  </a:ext>
                </a:extLst>
              </a:tr>
            </a:tbl>
          </a:graphicData>
        </a:graphic>
      </p:graphicFrame>
      <p:graphicFrame>
        <p:nvGraphicFramePr>
          <p:cNvPr id="9" name="Content Placeholder 3"/>
          <p:cNvGraphicFramePr>
            <a:graphicFrameLocks/>
          </p:cNvGraphicFramePr>
          <p:nvPr/>
        </p:nvGraphicFramePr>
        <p:xfrm>
          <a:off x="453584" y="4239239"/>
          <a:ext cx="8372887" cy="1483360"/>
        </p:xfrm>
        <a:graphic>
          <a:graphicData uri="http://schemas.openxmlformats.org/drawingml/2006/table">
            <a:tbl>
              <a:tblPr firstRow="1" bandRow="1">
                <a:tableStyleId>{21E4AEA4-8DFA-4A89-87EB-49C32662AFE0}</a:tableStyleId>
              </a:tblPr>
              <a:tblGrid>
                <a:gridCol w="955603">
                  <a:extLst>
                    <a:ext uri="{9D8B030D-6E8A-4147-A177-3AD203B41FA5}">
                      <a16:colId xmlns:a16="http://schemas.microsoft.com/office/drawing/2014/main" val="20000"/>
                    </a:ext>
                  </a:extLst>
                </a:gridCol>
                <a:gridCol w="2143104">
                  <a:extLst>
                    <a:ext uri="{9D8B030D-6E8A-4147-A177-3AD203B41FA5}">
                      <a16:colId xmlns:a16="http://schemas.microsoft.com/office/drawing/2014/main" val="20001"/>
                    </a:ext>
                  </a:extLst>
                </a:gridCol>
                <a:gridCol w="2143104">
                  <a:extLst>
                    <a:ext uri="{9D8B030D-6E8A-4147-A177-3AD203B41FA5}">
                      <a16:colId xmlns:a16="http://schemas.microsoft.com/office/drawing/2014/main" val="20002"/>
                    </a:ext>
                  </a:extLst>
                </a:gridCol>
                <a:gridCol w="1565538">
                  <a:extLst>
                    <a:ext uri="{9D8B030D-6E8A-4147-A177-3AD203B41FA5}">
                      <a16:colId xmlns:a16="http://schemas.microsoft.com/office/drawing/2014/main" val="20003"/>
                    </a:ext>
                  </a:extLst>
                </a:gridCol>
                <a:gridCol w="1565538">
                  <a:extLst>
                    <a:ext uri="{9D8B030D-6E8A-4147-A177-3AD203B41FA5}">
                      <a16:colId xmlns:a16="http://schemas.microsoft.com/office/drawing/2014/main" val="20004"/>
                    </a:ext>
                  </a:extLst>
                </a:gridCol>
              </a:tblGrid>
              <a:tr h="370840">
                <a:tc>
                  <a:txBody>
                    <a:bodyPr/>
                    <a:lstStyle/>
                    <a:p>
                      <a:endParaRPr lang="en-US" dirty="0"/>
                    </a:p>
                  </a:txBody>
                  <a:tcPr/>
                </a:tc>
                <a:tc gridSpan="2">
                  <a:txBody>
                    <a:bodyPr/>
                    <a:lstStyle/>
                    <a:p>
                      <a:pPr algn="ctr"/>
                      <a:r>
                        <a:rPr lang="en-US" dirty="0"/>
                        <a:t>L = 1</a:t>
                      </a:r>
                    </a:p>
                  </a:txBody>
                  <a:tcPr/>
                </a:tc>
                <a:tc hMerge="1">
                  <a:txBody>
                    <a:bodyPr/>
                    <a:lstStyle/>
                    <a:p>
                      <a:endParaRPr lang="en-US" dirty="0"/>
                    </a:p>
                  </a:txBody>
                  <a:tcPr/>
                </a:tc>
                <a:tc gridSpan="2">
                  <a:txBody>
                    <a:bodyPr/>
                    <a:lstStyle/>
                    <a:p>
                      <a:pPr algn="ctr"/>
                      <a:r>
                        <a:rPr lang="en-US" dirty="0"/>
                        <a:t>L = 0</a:t>
                      </a:r>
                    </a:p>
                  </a:txBody>
                  <a:tcPr/>
                </a:tc>
                <a:tc hMerge="1">
                  <a:txBody>
                    <a:bodyPr/>
                    <a:lstStyle/>
                    <a:p>
                      <a:endParaRPr lang="en-US" dirty="0"/>
                    </a:p>
                  </a:txBody>
                  <a:tcPr/>
                </a:tc>
                <a:extLst>
                  <a:ext uri="{0D108BD9-81ED-4DB2-BD59-A6C34878D82A}">
                    <a16:rowId xmlns:a16="http://schemas.microsoft.com/office/drawing/2014/main" val="10000"/>
                  </a:ext>
                </a:extLst>
              </a:tr>
              <a:tr h="370840">
                <a:tc>
                  <a:txBody>
                    <a:bodyPr/>
                    <a:lstStyle/>
                    <a:p>
                      <a:endParaRPr lang="en-US" dirty="0">
                        <a:solidFill>
                          <a:schemeClr val="tx2"/>
                        </a:solidFill>
                      </a:endParaRPr>
                    </a:p>
                  </a:txBody>
                  <a:tcPr/>
                </a:tc>
                <a:tc>
                  <a:txBody>
                    <a:bodyPr/>
                    <a:lstStyle/>
                    <a:p>
                      <a:pPr algn="ctr"/>
                      <a:r>
                        <a:rPr lang="en-US" b="1" dirty="0">
                          <a:solidFill>
                            <a:schemeClr val="tx2"/>
                          </a:solidFill>
                        </a:rPr>
                        <a:t>Y =</a:t>
                      </a:r>
                      <a:r>
                        <a:rPr lang="en-US" b="1" baseline="0" dirty="0">
                          <a:solidFill>
                            <a:schemeClr val="tx2"/>
                          </a:solidFill>
                        </a:rPr>
                        <a:t> 1</a:t>
                      </a:r>
                      <a:endParaRPr lang="en-US" b="1" dirty="0">
                        <a:solidFill>
                          <a:schemeClr val="tx2"/>
                        </a:solidFill>
                      </a:endParaRPr>
                    </a:p>
                  </a:txBody>
                  <a:tcPr/>
                </a:tc>
                <a:tc>
                  <a:txBody>
                    <a:bodyPr/>
                    <a:lstStyle/>
                    <a:p>
                      <a:pPr algn="ctr"/>
                      <a:r>
                        <a:rPr lang="en-US" b="1" dirty="0">
                          <a:solidFill>
                            <a:schemeClr val="tx2"/>
                          </a:solidFill>
                        </a:rPr>
                        <a:t>Y = 0</a:t>
                      </a:r>
                    </a:p>
                  </a:txBody>
                  <a:tcPr/>
                </a:tc>
                <a:tc>
                  <a:txBody>
                    <a:bodyPr/>
                    <a:lstStyle/>
                    <a:p>
                      <a:pPr algn="ctr"/>
                      <a:r>
                        <a:rPr lang="en-US" b="1" dirty="0">
                          <a:solidFill>
                            <a:schemeClr val="tx2"/>
                          </a:solidFill>
                        </a:rPr>
                        <a:t>Y =</a:t>
                      </a:r>
                      <a:r>
                        <a:rPr lang="en-US" b="1" baseline="0" dirty="0">
                          <a:solidFill>
                            <a:schemeClr val="tx2"/>
                          </a:solidFill>
                        </a:rPr>
                        <a:t> 1</a:t>
                      </a:r>
                      <a:endParaRPr lang="en-US" b="1" dirty="0">
                        <a:solidFill>
                          <a:schemeClr val="tx2"/>
                        </a:solidFill>
                      </a:endParaRPr>
                    </a:p>
                  </a:txBody>
                  <a:tcPr/>
                </a:tc>
                <a:tc>
                  <a:txBody>
                    <a:bodyPr/>
                    <a:lstStyle/>
                    <a:p>
                      <a:pPr algn="ctr"/>
                      <a:r>
                        <a:rPr lang="en-US" b="1" dirty="0">
                          <a:solidFill>
                            <a:schemeClr val="tx2"/>
                          </a:solidFill>
                        </a:rPr>
                        <a:t>Y = 0</a:t>
                      </a:r>
                    </a:p>
                  </a:txBody>
                  <a:tcPr/>
                </a:tc>
                <a:extLst>
                  <a:ext uri="{0D108BD9-81ED-4DB2-BD59-A6C34878D82A}">
                    <a16:rowId xmlns:a16="http://schemas.microsoft.com/office/drawing/2014/main" val="10001"/>
                  </a:ext>
                </a:extLst>
              </a:tr>
              <a:tr h="370840">
                <a:tc>
                  <a:txBody>
                    <a:bodyPr/>
                    <a:lstStyle/>
                    <a:p>
                      <a:r>
                        <a:rPr lang="en-US" b="1" dirty="0">
                          <a:solidFill>
                            <a:schemeClr val="tx2"/>
                          </a:solidFill>
                        </a:rPr>
                        <a:t>A = 1</a:t>
                      </a:r>
                    </a:p>
                  </a:txBody>
                  <a:tcPr/>
                </a:tc>
                <a:tc>
                  <a:txBody>
                    <a:bodyPr/>
                    <a:lstStyle/>
                    <a:p>
                      <a:pPr algn="ctr"/>
                      <a:r>
                        <a:rPr lang="en-US" dirty="0">
                          <a:solidFill>
                            <a:schemeClr val="tx2"/>
                          </a:solidFill>
                        </a:rPr>
                        <a:t>1</a:t>
                      </a:r>
                      <a:r>
                        <a:rPr lang="en-US" baseline="0" dirty="0">
                          <a:solidFill>
                            <a:schemeClr val="tx2"/>
                          </a:solidFill>
                        </a:rPr>
                        <a:t> / 0.75 = 1.33</a:t>
                      </a:r>
                      <a:endParaRPr lang="en-US" dirty="0">
                        <a:solidFill>
                          <a:schemeClr val="tx2"/>
                        </a:solidFill>
                      </a:endParaRPr>
                    </a:p>
                  </a:txBody>
                  <a:tcPr/>
                </a:tc>
                <a:tc>
                  <a:txBody>
                    <a:bodyPr/>
                    <a:lstStyle/>
                    <a:p>
                      <a:pPr algn="ctr"/>
                      <a:r>
                        <a:rPr lang="en-US" dirty="0">
                          <a:solidFill>
                            <a:schemeClr val="tx2"/>
                          </a:solidFill>
                        </a:rPr>
                        <a:t>1</a:t>
                      </a:r>
                      <a:r>
                        <a:rPr lang="en-US" baseline="0" dirty="0">
                          <a:solidFill>
                            <a:schemeClr val="tx2"/>
                          </a:solidFill>
                        </a:rPr>
                        <a:t> / 0.75 = 1.33</a:t>
                      </a:r>
                      <a:endParaRPr lang="en-US" dirty="0">
                        <a:solidFill>
                          <a:schemeClr val="tx2"/>
                        </a:solidFill>
                      </a:endParaRPr>
                    </a:p>
                  </a:txBody>
                  <a:tcPr/>
                </a:tc>
                <a:tc>
                  <a:txBody>
                    <a:bodyPr/>
                    <a:lstStyle/>
                    <a:p>
                      <a:pPr algn="ctr"/>
                      <a:r>
                        <a:rPr lang="en-US" dirty="0">
                          <a:solidFill>
                            <a:schemeClr val="tx2"/>
                          </a:solidFill>
                        </a:rPr>
                        <a:t>1 / 0.5 = 2</a:t>
                      </a:r>
                    </a:p>
                  </a:txBody>
                  <a:tcPr/>
                </a:tc>
                <a:tc>
                  <a:txBody>
                    <a:bodyPr/>
                    <a:lstStyle/>
                    <a:p>
                      <a:pPr algn="ctr"/>
                      <a:r>
                        <a:rPr lang="en-US" dirty="0">
                          <a:solidFill>
                            <a:schemeClr val="tx2"/>
                          </a:solidFill>
                        </a:rPr>
                        <a:t>1 / 0.5 = 2</a:t>
                      </a:r>
                    </a:p>
                  </a:txBody>
                  <a:tcPr/>
                </a:tc>
                <a:extLst>
                  <a:ext uri="{0D108BD9-81ED-4DB2-BD59-A6C34878D82A}">
                    <a16:rowId xmlns:a16="http://schemas.microsoft.com/office/drawing/2014/main" val="10002"/>
                  </a:ext>
                </a:extLst>
              </a:tr>
              <a:tr h="370840">
                <a:tc>
                  <a:txBody>
                    <a:bodyPr/>
                    <a:lstStyle/>
                    <a:p>
                      <a:r>
                        <a:rPr lang="en-US" b="1" dirty="0">
                          <a:solidFill>
                            <a:schemeClr val="tx2"/>
                          </a:solidFill>
                        </a:rPr>
                        <a:t>A = 0</a:t>
                      </a:r>
                    </a:p>
                  </a:txBody>
                  <a:tcPr/>
                </a:tc>
                <a:tc>
                  <a:txBody>
                    <a:bodyPr/>
                    <a:lstStyle/>
                    <a:p>
                      <a:pPr algn="ctr"/>
                      <a:r>
                        <a:rPr lang="en-US" dirty="0">
                          <a:solidFill>
                            <a:schemeClr val="tx2"/>
                          </a:solidFill>
                        </a:rPr>
                        <a:t>1 / 0.25 = 4</a:t>
                      </a:r>
                    </a:p>
                  </a:txBody>
                  <a:tcPr/>
                </a:tc>
                <a:tc>
                  <a:txBody>
                    <a:bodyPr/>
                    <a:lstStyle/>
                    <a:p>
                      <a:pPr marL="0" marR="0" indent="0" algn="ctr" defTabSz="914378" rtl="0" eaLnBrk="1" fontAlgn="auto" latinLnBrk="0" hangingPunct="1">
                        <a:lnSpc>
                          <a:spcPct val="100000"/>
                        </a:lnSpc>
                        <a:spcBef>
                          <a:spcPts val="0"/>
                        </a:spcBef>
                        <a:spcAft>
                          <a:spcPts val="0"/>
                        </a:spcAft>
                        <a:buClrTx/>
                        <a:buSzTx/>
                        <a:buFontTx/>
                        <a:buNone/>
                        <a:tabLst/>
                        <a:defRPr/>
                      </a:pPr>
                      <a:r>
                        <a:rPr lang="en-US" dirty="0">
                          <a:solidFill>
                            <a:schemeClr val="tx2"/>
                          </a:solidFill>
                        </a:rPr>
                        <a:t>1 / 0.25 = 4</a:t>
                      </a:r>
                    </a:p>
                  </a:txBody>
                  <a:tcPr/>
                </a:tc>
                <a:tc>
                  <a:txBody>
                    <a:bodyPr/>
                    <a:lstStyle/>
                    <a:p>
                      <a:pPr algn="ctr"/>
                      <a:r>
                        <a:rPr lang="en-US" dirty="0">
                          <a:solidFill>
                            <a:schemeClr val="tx2"/>
                          </a:solidFill>
                        </a:rPr>
                        <a:t>1 / 0.5 = 2</a:t>
                      </a:r>
                    </a:p>
                  </a:txBody>
                  <a:tcPr/>
                </a:tc>
                <a:tc>
                  <a:txBody>
                    <a:bodyPr/>
                    <a:lstStyle/>
                    <a:p>
                      <a:pPr algn="ctr"/>
                      <a:r>
                        <a:rPr lang="en-US" dirty="0">
                          <a:solidFill>
                            <a:schemeClr val="tx2"/>
                          </a:solidFill>
                        </a:rPr>
                        <a:t>1 / 0.5 = 2</a:t>
                      </a:r>
                    </a:p>
                  </a:txBody>
                  <a:tcPr/>
                </a:tc>
                <a:extLst>
                  <a:ext uri="{0D108BD9-81ED-4DB2-BD59-A6C34878D82A}">
                    <a16:rowId xmlns:a16="http://schemas.microsoft.com/office/drawing/2014/main" val="10003"/>
                  </a:ext>
                </a:extLst>
              </a:tr>
            </a:tbl>
          </a:graphicData>
        </a:graphic>
      </p:graphicFrame>
      <p:sp>
        <p:nvSpPr>
          <p:cNvPr id="10" name="Content Placeholder 5"/>
          <p:cNvSpPr txBox="1">
            <a:spLocks/>
          </p:cNvSpPr>
          <p:nvPr/>
        </p:nvSpPr>
        <p:spPr>
          <a:xfrm>
            <a:off x="395138" y="1496817"/>
            <a:ext cx="8160689" cy="1669959"/>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640064" rtl="0" eaLnBrk="1" fontAlgn="auto" latinLnBrk="0" hangingPunct="1">
              <a:lnSpc>
                <a:spcPct val="100000"/>
              </a:lnSpc>
              <a:spcBef>
                <a:spcPts val="0"/>
              </a:spcBef>
              <a:spcAft>
                <a:spcPts val="600"/>
              </a:spcAft>
              <a:buClr>
                <a:srgbClr val="0093D0"/>
              </a:buClr>
              <a:buSzPct val="80000"/>
              <a:buFont typeface="Wingdings" charset="2"/>
              <a:buNone/>
              <a:tabLst/>
              <a:defRPr/>
            </a:pPr>
            <a:r>
              <a:rPr kumimoji="0" lang="en-US" sz="2200" b="0" i="0" u="none" strike="noStrike" kern="1200" cap="none" spc="0" normalizeH="0" baseline="0" noProof="0" dirty="0">
                <a:ln>
                  <a:noFill/>
                </a:ln>
                <a:solidFill>
                  <a:srgbClr val="052049"/>
                </a:solidFill>
                <a:effectLst/>
                <a:uLnTx/>
                <a:uFillTx/>
                <a:latin typeface="Arial"/>
                <a:ea typeface="+mn-ea"/>
                <a:cs typeface="+mn-cs"/>
              </a:rPr>
              <a:t>Original Data:   	  		    </a:t>
            </a:r>
          </a:p>
          <a:p>
            <a:pPr marL="0" marR="0" lvl="0" indent="0" algn="l" defTabSz="640064" rtl="0" eaLnBrk="1" fontAlgn="auto" latinLnBrk="0" hangingPunct="1">
              <a:lnSpc>
                <a:spcPct val="100000"/>
              </a:lnSpc>
              <a:spcBef>
                <a:spcPts val="0"/>
              </a:spcBef>
              <a:spcAft>
                <a:spcPts val="0"/>
              </a:spcAft>
              <a:buClr>
                <a:srgbClr val="0093D0"/>
              </a:buClr>
              <a:buSzPct val="80000"/>
              <a:buFont typeface="Wingdings" charset="2"/>
              <a:buNone/>
              <a:tabLst/>
              <a:defRPr/>
            </a:pPr>
            <a:r>
              <a:rPr kumimoji="0" lang="en-US" sz="1600" b="0" i="0" u="none" strike="noStrike" kern="1200" cap="none" spc="0" normalizeH="0" baseline="0" noProof="0" dirty="0">
                <a:ln>
                  <a:noFill/>
                </a:ln>
                <a:solidFill>
                  <a:srgbClr val="052049"/>
                </a:solidFill>
                <a:effectLst/>
                <a:uLnTx/>
                <a:uFillTx/>
                <a:latin typeface="Arial"/>
                <a:ea typeface="+mn-ea"/>
                <a:cs typeface="+mn-cs"/>
              </a:rPr>
              <a:t>						      </a:t>
            </a:r>
            <a:r>
              <a:rPr kumimoji="0" lang="en-US" sz="1600" b="0" i="0" u="none" strike="noStrike" kern="1200" cap="none" spc="0" normalizeH="0" baseline="0" noProof="0" dirty="0" err="1">
                <a:ln>
                  <a:noFill/>
                </a:ln>
                <a:solidFill>
                  <a:srgbClr val="052049"/>
                </a:solidFill>
                <a:effectLst/>
                <a:uLnTx/>
                <a:uFillTx/>
                <a:latin typeface="Arial"/>
                <a:ea typeface="+mn-ea"/>
                <a:cs typeface="+mn-cs"/>
              </a:rPr>
              <a:t>Pr</a:t>
            </a:r>
            <a:r>
              <a:rPr kumimoji="0" lang="en-US" sz="1600" b="0" i="0" u="none" strike="noStrike" kern="1200" cap="none" spc="0" normalizeH="0" baseline="0" noProof="0" dirty="0">
                <a:ln>
                  <a:noFill/>
                </a:ln>
                <a:solidFill>
                  <a:srgbClr val="052049"/>
                </a:solidFill>
                <a:effectLst/>
                <a:uLnTx/>
                <a:uFillTx/>
                <a:latin typeface="Arial"/>
                <a:ea typeface="+mn-ea"/>
                <a:cs typeface="+mn-cs"/>
              </a:rPr>
              <a:t>(</a:t>
            </a:r>
            <a:r>
              <a:rPr kumimoji="0" lang="en-US" sz="1600" b="0" i="1" u="none" strike="noStrike" kern="1200" cap="none" spc="0" normalizeH="0" baseline="0" noProof="0" dirty="0">
                <a:ln>
                  <a:noFill/>
                </a:ln>
                <a:solidFill>
                  <a:srgbClr val="052049"/>
                </a:solidFill>
                <a:effectLst/>
                <a:uLnTx/>
                <a:uFillTx/>
                <a:latin typeface="Arial"/>
                <a:ea typeface="+mn-ea"/>
                <a:cs typeface="+mn-cs"/>
              </a:rPr>
              <a:t>A</a:t>
            </a:r>
            <a:r>
              <a:rPr kumimoji="0" lang="en-US" sz="1600" b="0" i="0" u="none" strike="noStrike" kern="1200" cap="none" spc="0" normalizeH="0" baseline="0" noProof="0" dirty="0">
                <a:ln>
                  <a:noFill/>
                </a:ln>
                <a:solidFill>
                  <a:srgbClr val="052049"/>
                </a:solidFill>
                <a:effectLst/>
                <a:uLnTx/>
                <a:uFillTx/>
                <a:latin typeface="Arial"/>
                <a:ea typeface="+mn-ea"/>
                <a:cs typeface="+mn-cs"/>
              </a:rPr>
              <a:t> = 1 | </a:t>
            </a:r>
            <a:r>
              <a:rPr kumimoji="0" lang="en-US" sz="1600" b="0" i="1" u="none" strike="noStrike" kern="1200" cap="none" spc="0" normalizeH="0" baseline="0" noProof="0" dirty="0">
                <a:ln>
                  <a:noFill/>
                </a:ln>
                <a:solidFill>
                  <a:srgbClr val="052049"/>
                </a:solidFill>
                <a:effectLst/>
                <a:uLnTx/>
                <a:uFillTx/>
                <a:latin typeface="Arial"/>
                <a:ea typeface="+mn-ea"/>
                <a:cs typeface="+mn-cs"/>
              </a:rPr>
              <a:t>L</a:t>
            </a:r>
            <a:r>
              <a:rPr kumimoji="0" lang="en-US" sz="1600" b="0" i="0" u="none" strike="noStrike" kern="1200" cap="none" spc="0" normalizeH="0" baseline="0" noProof="0" dirty="0">
                <a:ln>
                  <a:noFill/>
                </a:ln>
                <a:solidFill>
                  <a:srgbClr val="052049"/>
                </a:solidFill>
                <a:effectLst/>
                <a:uLnTx/>
                <a:uFillTx/>
                <a:latin typeface="Arial"/>
                <a:ea typeface="+mn-ea"/>
                <a:cs typeface="+mn-cs"/>
              </a:rPr>
              <a:t> = 1) = (6+3)/(6+3+2+1) = 0.75</a:t>
            </a:r>
          </a:p>
          <a:p>
            <a:pPr marL="0" marR="0" lvl="0" indent="0" algn="l" defTabSz="457200" rtl="0" eaLnBrk="1" fontAlgn="auto" latinLnBrk="0" hangingPunct="1">
              <a:lnSpc>
                <a:spcPct val="100000"/>
              </a:lnSpc>
              <a:spcBef>
                <a:spcPts val="0"/>
              </a:spcBef>
              <a:spcAft>
                <a:spcPts val="0"/>
              </a:spcAft>
              <a:buClr>
                <a:srgbClr val="0093D0"/>
              </a:buClr>
              <a:buSzTx/>
              <a:buFont typeface="Wingdings" charset="2"/>
              <a:buNone/>
              <a:tabLst/>
              <a:defRPr/>
            </a:pPr>
            <a:r>
              <a:rPr kumimoji="0" lang="en-US" sz="1600" b="0" i="0" u="none" strike="noStrike" kern="1200" cap="none" spc="0" normalizeH="0" baseline="0" noProof="0" dirty="0">
                <a:ln>
                  <a:noFill/>
                </a:ln>
                <a:solidFill>
                  <a:srgbClr val="052049"/>
                </a:solidFill>
                <a:effectLst/>
                <a:uLnTx/>
                <a:uFillTx/>
                <a:latin typeface="Arial"/>
                <a:ea typeface="+mn-ea"/>
                <a:cs typeface="+mn-cs"/>
              </a:rPr>
              <a:t>									 </a:t>
            </a:r>
            <a:r>
              <a:rPr kumimoji="0" lang="en-US" sz="1600" b="0" i="0" u="none" strike="noStrike" kern="1200" cap="none" spc="0" normalizeH="0" baseline="0" noProof="0" dirty="0" err="1">
                <a:ln>
                  <a:noFill/>
                </a:ln>
                <a:solidFill>
                  <a:srgbClr val="052049"/>
                </a:solidFill>
                <a:effectLst/>
                <a:uLnTx/>
                <a:uFillTx/>
                <a:latin typeface="Arial"/>
                <a:ea typeface="+mn-ea"/>
                <a:cs typeface="+mn-cs"/>
              </a:rPr>
              <a:t>Pr</a:t>
            </a:r>
            <a:r>
              <a:rPr kumimoji="0" lang="en-US" sz="1600" b="0" i="0" u="none" strike="noStrike" kern="1200" cap="none" spc="0" normalizeH="0" baseline="0" noProof="0" dirty="0">
                <a:ln>
                  <a:noFill/>
                </a:ln>
                <a:solidFill>
                  <a:srgbClr val="052049"/>
                </a:solidFill>
                <a:effectLst/>
                <a:uLnTx/>
                <a:uFillTx/>
                <a:latin typeface="Arial"/>
                <a:ea typeface="+mn-ea"/>
                <a:cs typeface="+mn-cs"/>
              </a:rPr>
              <a:t>(</a:t>
            </a:r>
            <a:r>
              <a:rPr kumimoji="0" lang="en-US" sz="1600" b="0" i="1" u="none" strike="noStrike" kern="1200" cap="none" spc="0" normalizeH="0" baseline="0" noProof="0" dirty="0">
                <a:ln>
                  <a:noFill/>
                </a:ln>
                <a:solidFill>
                  <a:srgbClr val="052049"/>
                </a:solidFill>
                <a:effectLst/>
                <a:uLnTx/>
                <a:uFillTx/>
                <a:latin typeface="Arial"/>
                <a:ea typeface="+mn-ea"/>
                <a:cs typeface="+mn-cs"/>
              </a:rPr>
              <a:t>A</a:t>
            </a:r>
            <a:r>
              <a:rPr kumimoji="0" lang="en-US" sz="1600" b="0" i="0" u="none" strike="noStrike" kern="1200" cap="none" spc="0" normalizeH="0" baseline="0" noProof="0" dirty="0">
                <a:ln>
                  <a:noFill/>
                </a:ln>
                <a:solidFill>
                  <a:srgbClr val="052049"/>
                </a:solidFill>
                <a:effectLst/>
                <a:uLnTx/>
                <a:uFillTx/>
                <a:latin typeface="Arial"/>
                <a:ea typeface="+mn-ea"/>
                <a:cs typeface="+mn-cs"/>
              </a:rPr>
              <a:t> = 0 | </a:t>
            </a:r>
            <a:r>
              <a:rPr kumimoji="0" lang="en-US" sz="1600" b="0" i="1" u="none" strike="noStrike" kern="1200" cap="none" spc="0" normalizeH="0" baseline="0" noProof="0" dirty="0">
                <a:ln>
                  <a:noFill/>
                </a:ln>
                <a:solidFill>
                  <a:srgbClr val="052049"/>
                </a:solidFill>
                <a:effectLst/>
                <a:uLnTx/>
                <a:uFillTx/>
                <a:latin typeface="Arial"/>
                <a:ea typeface="+mn-ea"/>
                <a:cs typeface="+mn-cs"/>
              </a:rPr>
              <a:t>L</a:t>
            </a:r>
            <a:r>
              <a:rPr kumimoji="0" lang="en-US" sz="1600" b="0" i="0" u="none" strike="noStrike" kern="1200" cap="none" spc="0" normalizeH="0" baseline="0" noProof="0" dirty="0">
                <a:ln>
                  <a:noFill/>
                </a:ln>
                <a:solidFill>
                  <a:srgbClr val="052049"/>
                </a:solidFill>
                <a:effectLst/>
                <a:uLnTx/>
                <a:uFillTx/>
                <a:latin typeface="Arial"/>
                <a:ea typeface="+mn-ea"/>
                <a:cs typeface="+mn-cs"/>
              </a:rPr>
              <a:t> = 1) = (2+1)/(6+3+2+1) = 0.25</a:t>
            </a:r>
            <a:endParaRPr kumimoji="0" lang="en-US" sz="2200" b="0" i="0" u="none" strike="noStrike" kern="1200" cap="none" spc="0" normalizeH="0" baseline="0" noProof="0" dirty="0">
              <a:ln>
                <a:noFill/>
              </a:ln>
              <a:solidFill>
                <a:srgbClr val="052049"/>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
                <a:srgbClr val="0093D0"/>
              </a:buClr>
              <a:buSzTx/>
              <a:buFont typeface="Wingdings" charset="2"/>
              <a:buNone/>
              <a:tabLst/>
              <a:defRPr/>
            </a:pPr>
            <a:r>
              <a:rPr kumimoji="0" lang="en-US" sz="1600" b="0" i="0" u="none" strike="noStrike" kern="1200" cap="none" spc="0" normalizeH="0" baseline="0" noProof="0" dirty="0">
                <a:ln>
                  <a:noFill/>
                </a:ln>
                <a:solidFill>
                  <a:srgbClr val="052049"/>
                </a:solidFill>
                <a:effectLst/>
                <a:uLnTx/>
                <a:uFillTx/>
                <a:latin typeface="Arial"/>
                <a:ea typeface="+mn-ea"/>
                <a:cs typeface="+mn-cs"/>
              </a:rPr>
              <a:t>									 </a:t>
            </a:r>
            <a:r>
              <a:rPr kumimoji="0" lang="en-US" sz="1600" b="0" i="0" u="none" strike="noStrike" kern="1200" cap="none" spc="0" normalizeH="0" baseline="0" noProof="0" dirty="0" err="1">
                <a:ln>
                  <a:noFill/>
                </a:ln>
                <a:solidFill>
                  <a:srgbClr val="052049"/>
                </a:solidFill>
                <a:effectLst/>
                <a:uLnTx/>
                <a:uFillTx/>
                <a:latin typeface="Arial"/>
                <a:ea typeface="+mn-ea"/>
                <a:cs typeface="+mn-cs"/>
              </a:rPr>
              <a:t>Pr</a:t>
            </a:r>
            <a:r>
              <a:rPr kumimoji="0" lang="en-US" sz="1600" b="0" i="0" u="none" strike="noStrike" kern="1200" cap="none" spc="0" normalizeH="0" baseline="0" noProof="0" dirty="0">
                <a:ln>
                  <a:noFill/>
                </a:ln>
                <a:solidFill>
                  <a:srgbClr val="052049"/>
                </a:solidFill>
                <a:effectLst/>
                <a:uLnTx/>
                <a:uFillTx/>
                <a:latin typeface="Arial"/>
                <a:ea typeface="+mn-ea"/>
                <a:cs typeface="+mn-cs"/>
              </a:rPr>
              <a:t>(</a:t>
            </a:r>
            <a:r>
              <a:rPr kumimoji="0" lang="en-US" sz="1600" b="0" i="1" u="none" strike="noStrike" kern="1200" cap="none" spc="0" normalizeH="0" baseline="0" noProof="0" dirty="0">
                <a:ln>
                  <a:noFill/>
                </a:ln>
                <a:solidFill>
                  <a:srgbClr val="052049"/>
                </a:solidFill>
                <a:effectLst/>
                <a:uLnTx/>
                <a:uFillTx/>
                <a:latin typeface="Arial"/>
                <a:ea typeface="+mn-ea"/>
                <a:cs typeface="+mn-cs"/>
              </a:rPr>
              <a:t>A</a:t>
            </a:r>
            <a:r>
              <a:rPr kumimoji="0" lang="en-US" sz="1600" b="0" i="0" u="none" strike="noStrike" kern="1200" cap="none" spc="0" normalizeH="0" baseline="0" noProof="0" dirty="0">
                <a:ln>
                  <a:noFill/>
                </a:ln>
                <a:solidFill>
                  <a:srgbClr val="052049"/>
                </a:solidFill>
                <a:effectLst/>
                <a:uLnTx/>
                <a:uFillTx/>
                <a:latin typeface="Arial"/>
                <a:ea typeface="+mn-ea"/>
                <a:cs typeface="+mn-cs"/>
              </a:rPr>
              <a:t> = 1 | </a:t>
            </a:r>
            <a:r>
              <a:rPr kumimoji="0" lang="en-US" sz="1600" b="0" i="1" u="none" strike="noStrike" kern="1200" cap="none" spc="0" normalizeH="0" baseline="0" noProof="0" dirty="0">
                <a:ln>
                  <a:noFill/>
                </a:ln>
                <a:solidFill>
                  <a:srgbClr val="052049"/>
                </a:solidFill>
                <a:effectLst/>
                <a:uLnTx/>
                <a:uFillTx/>
                <a:latin typeface="Arial"/>
                <a:ea typeface="+mn-ea"/>
                <a:cs typeface="+mn-cs"/>
              </a:rPr>
              <a:t>L</a:t>
            </a:r>
            <a:r>
              <a:rPr kumimoji="0" lang="en-US" sz="1600" b="0" i="0" u="none" strike="noStrike" kern="1200" cap="none" spc="0" normalizeH="0" baseline="0" noProof="0" dirty="0">
                <a:ln>
                  <a:noFill/>
                </a:ln>
                <a:solidFill>
                  <a:srgbClr val="052049"/>
                </a:solidFill>
                <a:effectLst/>
                <a:uLnTx/>
                <a:uFillTx/>
                <a:latin typeface="Arial"/>
                <a:ea typeface="+mn-ea"/>
                <a:cs typeface="+mn-cs"/>
              </a:rPr>
              <a:t> = 0) = (1+3)/(1+3+1+3) = 0.5</a:t>
            </a:r>
          </a:p>
          <a:p>
            <a:pPr marL="0" marR="0" lvl="0" indent="0" algn="l" defTabSz="457200" rtl="0" eaLnBrk="1" fontAlgn="auto" latinLnBrk="0" hangingPunct="1">
              <a:lnSpc>
                <a:spcPct val="100000"/>
              </a:lnSpc>
              <a:spcBef>
                <a:spcPts val="0"/>
              </a:spcBef>
              <a:spcAft>
                <a:spcPts val="0"/>
              </a:spcAft>
              <a:buClr>
                <a:srgbClr val="0093D0"/>
              </a:buClr>
              <a:buSzTx/>
              <a:buFont typeface="Wingdings" charset="2"/>
              <a:buNone/>
              <a:tabLst/>
              <a:defRPr/>
            </a:pPr>
            <a:r>
              <a:rPr kumimoji="0" lang="en-US" sz="1600" b="0" i="0" u="none" strike="noStrike" kern="1200" cap="none" spc="0" normalizeH="0" baseline="0" noProof="0" dirty="0">
                <a:ln>
                  <a:noFill/>
                </a:ln>
                <a:solidFill>
                  <a:srgbClr val="052049"/>
                </a:solidFill>
                <a:effectLst/>
                <a:uLnTx/>
                <a:uFillTx/>
                <a:latin typeface="Arial"/>
                <a:ea typeface="+mn-ea"/>
                <a:cs typeface="+mn-cs"/>
              </a:rPr>
              <a:t>									 </a:t>
            </a:r>
            <a:r>
              <a:rPr kumimoji="0" lang="en-US" sz="1600" b="0" i="0" u="none" strike="noStrike" kern="1200" cap="none" spc="0" normalizeH="0" baseline="0" noProof="0" dirty="0" err="1">
                <a:ln>
                  <a:noFill/>
                </a:ln>
                <a:solidFill>
                  <a:srgbClr val="052049"/>
                </a:solidFill>
                <a:effectLst/>
                <a:uLnTx/>
                <a:uFillTx/>
                <a:latin typeface="Arial"/>
                <a:ea typeface="+mn-ea"/>
                <a:cs typeface="+mn-cs"/>
              </a:rPr>
              <a:t>Pr</a:t>
            </a:r>
            <a:r>
              <a:rPr kumimoji="0" lang="en-US" sz="1600" b="0" i="0" u="none" strike="noStrike" kern="1200" cap="none" spc="0" normalizeH="0" baseline="0" noProof="0" dirty="0">
                <a:ln>
                  <a:noFill/>
                </a:ln>
                <a:solidFill>
                  <a:srgbClr val="052049"/>
                </a:solidFill>
                <a:effectLst/>
                <a:uLnTx/>
                <a:uFillTx/>
                <a:latin typeface="Arial"/>
                <a:ea typeface="+mn-ea"/>
                <a:cs typeface="+mn-cs"/>
              </a:rPr>
              <a:t>(</a:t>
            </a:r>
            <a:r>
              <a:rPr kumimoji="0" lang="en-US" sz="1600" b="0" i="1" u="none" strike="noStrike" kern="1200" cap="none" spc="0" normalizeH="0" baseline="0" noProof="0" dirty="0">
                <a:ln>
                  <a:noFill/>
                </a:ln>
                <a:solidFill>
                  <a:srgbClr val="052049"/>
                </a:solidFill>
                <a:effectLst/>
                <a:uLnTx/>
                <a:uFillTx/>
                <a:latin typeface="Arial"/>
                <a:ea typeface="+mn-ea"/>
                <a:cs typeface="+mn-cs"/>
              </a:rPr>
              <a:t>A</a:t>
            </a:r>
            <a:r>
              <a:rPr kumimoji="0" lang="en-US" sz="1600" b="0" i="0" u="none" strike="noStrike" kern="1200" cap="none" spc="0" normalizeH="0" baseline="0" noProof="0" dirty="0">
                <a:ln>
                  <a:noFill/>
                </a:ln>
                <a:solidFill>
                  <a:srgbClr val="052049"/>
                </a:solidFill>
                <a:effectLst/>
                <a:uLnTx/>
                <a:uFillTx/>
                <a:latin typeface="Arial"/>
                <a:ea typeface="+mn-ea"/>
                <a:cs typeface="+mn-cs"/>
              </a:rPr>
              <a:t> = 1 | </a:t>
            </a:r>
            <a:r>
              <a:rPr kumimoji="0" lang="en-US" sz="1600" b="0" i="1" u="none" strike="noStrike" kern="1200" cap="none" spc="0" normalizeH="0" baseline="0" noProof="0" dirty="0">
                <a:ln>
                  <a:noFill/>
                </a:ln>
                <a:solidFill>
                  <a:srgbClr val="052049"/>
                </a:solidFill>
                <a:effectLst/>
                <a:uLnTx/>
                <a:uFillTx/>
                <a:latin typeface="Arial"/>
                <a:ea typeface="+mn-ea"/>
                <a:cs typeface="+mn-cs"/>
              </a:rPr>
              <a:t>L</a:t>
            </a:r>
            <a:r>
              <a:rPr kumimoji="0" lang="en-US" sz="1600" b="0" i="0" u="none" strike="noStrike" kern="1200" cap="none" spc="0" normalizeH="0" baseline="0" noProof="0" dirty="0">
                <a:ln>
                  <a:noFill/>
                </a:ln>
                <a:solidFill>
                  <a:srgbClr val="052049"/>
                </a:solidFill>
                <a:effectLst/>
                <a:uLnTx/>
                <a:uFillTx/>
                <a:latin typeface="Arial"/>
                <a:ea typeface="+mn-ea"/>
                <a:cs typeface="+mn-cs"/>
              </a:rPr>
              <a:t> = 0) = (1+3)/(1+3+1+3) = 0.5</a:t>
            </a:r>
          </a:p>
          <a:p>
            <a:pPr marL="0" marR="0" lvl="0" indent="0" algn="l" defTabSz="457200" rtl="0" eaLnBrk="1" fontAlgn="auto" latinLnBrk="0" hangingPunct="1">
              <a:lnSpc>
                <a:spcPct val="100000"/>
              </a:lnSpc>
              <a:spcBef>
                <a:spcPts val="0"/>
              </a:spcBef>
              <a:spcAft>
                <a:spcPts val="0"/>
              </a:spcAft>
              <a:buClr>
                <a:srgbClr val="0093D0"/>
              </a:buClr>
              <a:buSzTx/>
              <a:buFont typeface="Wingdings" charset="2"/>
              <a:buNone/>
              <a:tabLst/>
              <a:defRPr/>
            </a:pPr>
            <a:endParaRPr kumimoji="0" lang="en-US" sz="2200" b="0" i="0" u="none" strike="noStrike" kern="1200" cap="none" spc="0" normalizeH="0" baseline="0" noProof="0" dirty="0">
              <a:ln>
                <a:noFill/>
              </a:ln>
              <a:solidFill>
                <a:srgbClr val="052049"/>
              </a:solidFill>
              <a:effectLst/>
              <a:uLnTx/>
              <a:uFillTx/>
              <a:latin typeface="Arial"/>
              <a:ea typeface="+mn-ea"/>
              <a:cs typeface="+mn-cs"/>
            </a:endParaRPr>
          </a:p>
          <a:p>
            <a:pPr marL="0" marR="0" lvl="0" indent="0" algn="l" defTabSz="640064" rtl="0" eaLnBrk="1" fontAlgn="auto" latinLnBrk="0" hangingPunct="1">
              <a:lnSpc>
                <a:spcPct val="100000"/>
              </a:lnSpc>
              <a:spcBef>
                <a:spcPts val="0"/>
              </a:spcBef>
              <a:spcAft>
                <a:spcPts val="600"/>
              </a:spcAft>
              <a:buClr>
                <a:srgbClr val="0093D0"/>
              </a:buClr>
              <a:buSzPct val="80000"/>
              <a:buFont typeface="Wingdings" charset="2"/>
              <a:buNone/>
              <a:tabLst/>
              <a:defRPr/>
            </a:pPr>
            <a:endParaRPr kumimoji="0" lang="en-US" sz="3000" b="0" i="0" u="none" strike="noStrike" kern="1200" cap="none" spc="0" normalizeH="0" baseline="0" noProof="0" dirty="0">
              <a:ln>
                <a:noFill/>
              </a:ln>
              <a:solidFill>
                <a:srgbClr val="052049"/>
              </a:solidFill>
              <a:effectLst/>
              <a:uLnTx/>
              <a:uFillTx/>
              <a:latin typeface="Arial"/>
              <a:ea typeface="+mn-ea"/>
              <a:cs typeface="+mn-cs"/>
            </a:endParaRPr>
          </a:p>
          <a:p>
            <a:pPr marL="0" marR="0" lvl="0" indent="0" algn="l" defTabSz="640064" rtl="0" eaLnBrk="1" fontAlgn="auto" latinLnBrk="0" hangingPunct="1">
              <a:lnSpc>
                <a:spcPct val="100000"/>
              </a:lnSpc>
              <a:spcBef>
                <a:spcPts val="0"/>
              </a:spcBef>
              <a:spcAft>
                <a:spcPts val="600"/>
              </a:spcAft>
              <a:buClr>
                <a:srgbClr val="0093D0"/>
              </a:buClr>
              <a:buSzPct val="80000"/>
              <a:buFont typeface="Wingdings" charset="2"/>
              <a:buNone/>
              <a:tabLst/>
              <a:defRPr/>
            </a:pPr>
            <a:r>
              <a:rPr kumimoji="0" lang="en-US" sz="2200" b="0" i="0" u="none" strike="noStrike" kern="1200" cap="none" spc="0" normalizeH="0" baseline="0" noProof="0" dirty="0">
                <a:ln>
                  <a:noFill/>
                </a:ln>
                <a:solidFill>
                  <a:srgbClr val="052049"/>
                </a:solidFill>
                <a:effectLst/>
                <a:uLnTx/>
                <a:uFillTx/>
                <a:latin typeface="Arial"/>
                <a:ea typeface="+mn-ea"/>
                <a:cs typeface="+mn-cs"/>
              </a:rPr>
              <a:t>Inverse Probability Weights:</a:t>
            </a:r>
          </a:p>
        </p:txBody>
      </p:sp>
    </p:spTree>
    <p:extLst>
      <p:ext uri="{BB962C8B-B14F-4D97-AF65-F5344CB8AC3E}">
        <p14:creationId xmlns:p14="http://schemas.microsoft.com/office/powerpoint/2010/main" val="1102716100"/>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Creating the </a:t>
            </a:r>
            <a:r>
              <a:rPr lang="en-US" dirty="0" err="1"/>
              <a:t>Pseudopopulation</a:t>
            </a:r>
            <a:endParaRPr lang="en-US" dirty="0"/>
          </a:p>
        </p:txBody>
      </p:sp>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65</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graphicFrame>
        <p:nvGraphicFramePr>
          <p:cNvPr id="9" name="Content Placeholder 3"/>
          <p:cNvGraphicFramePr>
            <a:graphicFrameLocks/>
          </p:cNvGraphicFramePr>
          <p:nvPr/>
        </p:nvGraphicFramePr>
        <p:xfrm>
          <a:off x="453585" y="1988738"/>
          <a:ext cx="8173580" cy="1483360"/>
        </p:xfrm>
        <a:graphic>
          <a:graphicData uri="http://schemas.openxmlformats.org/drawingml/2006/table">
            <a:tbl>
              <a:tblPr firstRow="1" bandRow="1">
                <a:tableStyleId>{21E4AEA4-8DFA-4A89-87EB-49C32662AFE0}</a:tableStyleId>
              </a:tblPr>
              <a:tblGrid>
                <a:gridCol w="932856">
                  <a:extLst>
                    <a:ext uri="{9D8B030D-6E8A-4147-A177-3AD203B41FA5}">
                      <a16:colId xmlns:a16="http://schemas.microsoft.com/office/drawing/2014/main" val="20000"/>
                    </a:ext>
                  </a:extLst>
                </a:gridCol>
                <a:gridCol w="2092089">
                  <a:extLst>
                    <a:ext uri="{9D8B030D-6E8A-4147-A177-3AD203B41FA5}">
                      <a16:colId xmlns:a16="http://schemas.microsoft.com/office/drawing/2014/main" val="20001"/>
                    </a:ext>
                  </a:extLst>
                </a:gridCol>
                <a:gridCol w="2092089">
                  <a:extLst>
                    <a:ext uri="{9D8B030D-6E8A-4147-A177-3AD203B41FA5}">
                      <a16:colId xmlns:a16="http://schemas.microsoft.com/office/drawing/2014/main" val="20002"/>
                    </a:ext>
                  </a:extLst>
                </a:gridCol>
                <a:gridCol w="1528273">
                  <a:extLst>
                    <a:ext uri="{9D8B030D-6E8A-4147-A177-3AD203B41FA5}">
                      <a16:colId xmlns:a16="http://schemas.microsoft.com/office/drawing/2014/main" val="20003"/>
                    </a:ext>
                  </a:extLst>
                </a:gridCol>
                <a:gridCol w="1528273">
                  <a:extLst>
                    <a:ext uri="{9D8B030D-6E8A-4147-A177-3AD203B41FA5}">
                      <a16:colId xmlns:a16="http://schemas.microsoft.com/office/drawing/2014/main" val="20004"/>
                    </a:ext>
                  </a:extLst>
                </a:gridCol>
              </a:tblGrid>
              <a:tr h="370840">
                <a:tc>
                  <a:txBody>
                    <a:bodyPr/>
                    <a:lstStyle/>
                    <a:p>
                      <a:endParaRPr lang="en-US" dirty="0"/>
                    </a:p>
                  </a:txBody>
                  <a:tcPr/>
                </a:tc>
                <a:tc gridSpan="2">
                  <a:txBody>
                    <a:bodyPr/>
                    <a:lstStyle/>
                    <a:p>
                      <a:pPr algn="ctr"/>
                      <a:r>
                        <a:rPr lang="en-US" dirty="0"/>
                        <a:t>L = 1</a:t>
                      </a:r>
                    </a:p>
                  </a:txBody>
                  <a:tcPr/>
                </a:tc>
                <a:tc hMerge="1">
                  <a:txBody>
                    <a:bodyPr/>
                    <a:lstStyle/>
                    <a:p>
                      <a:endParaRPr lang="en-US" dirty="0"/>
                    </a:p>
                  </a:txBody>
                  <a:tcPr/>
                </a:tc>
                <a:tc gridSpan="2">
                  <a:txBody>
                    <a:bodyPr/>
                    <a:lstStyle/>
                    <a:p>
                      <a:pPr algn="ctr"/>
                      <a:r>
                        <a:rPr lang="en-US" dirty="0"/>
                        <a:t>L = 0</a:t>
                      </a:r>
                    </a:p>
                  </a:txBody>
                  <a:tcPr/>
                </a:tc>
                <a:tc hMerge="1">
                  <a:txBody>
                    <a:bodyPr/>
                    <a:lstStyle/>
                    <a:p>
                      <a:endParaRPr lang="en-US" dirty="0"/>
                    </a:p>
                  </a:txBody>
                  <a:tcPr/>
                </a:tc>
                <a:extLst>
                  <a:ext uri="{0D108BD9-81ED-4DB2-BD59-A6C34878D82A}">
                    <a16:rowId xmlns:a16="http://schemas.microsoft.com/office/drawing/2014/main" val="10000"/>
                  </a:ext>
                </a:extLst>
              </a:tr>
              <a:tr h="370840">
                <a:tc>
                  <a:txBody>
                    <a:bodyPr/>
                    <a:lstStyle/>
                    <a:p>
                      <a:endParaRPr lang="en-US" dirty="0">
                        <a:solidFill>
                          <a:schemeClr val="tx2"/>
                        </a:solidFill>
                      </a:endParaRPr>
                    </a:p>
                  </a:txBody>
                  <a:tcPr/>
                </a:tc>
                <a:tc>
                  <a:txBody>
                    <a:bodyPr/>
                    <a:lstStyle/>
                    <a:p>
                      <a:pPr algn="ctr"/>
                      <a:r>
                        <a:rPr lang="en-US" b="1" dirty="0">
                          <a:solidFill>
                            <a:schemeClr val="tx2"/>
                          </a:solidFill>
                        </a:rPr>
                        <a:t>Y =</a:t>
                      </a:r>
                      <a:r>
                        <a:rPr lang="en-US" b="1" baseline="0" dirty="0">
                          <a:solidFill>
                            <a:schemeClr val="tx2"/>
                          </a:solidFill>
                        </a:rPr>
                        <a:t> 1</a:t>
                      </a:r>
                      <a:endParaRPr lang="en-US" b="1" dirty="0">
                        <a:solidFill>
                          <a:schemeClr val="tx2"/>
                        </a:solidFill>
                      </a:endParaRPr>
                    </a:p>
                  </a:txBody>
                  <a:tcPr/>
                </a:tc>
                <a:tc>
                  <a:txBody>
                    <a:bodyPr/>
                    <a:lstStyle/>
                    <a:p>
                      <a:pPr algn="ctr"/>
                      <a:r>
                        <a:rPr lang="en-US" b="1" dirty="0">
                          <a:solidFill>
                            <a:schemeClr val="tx2"/>
                          </a:solidFill>
                        </a:rPr>
                        <a:t>Y = 0</a:t>
                      </a:r>
                    </a:p>
                  </a:txBody>
                  <a:tcPr/>
                </a:tc>
                <a:tc>
                  <a:txBody>
                    <a:bodyPr/>
                    <a:lstStyle/>
                    <a:p>
                      <a:pPr algn="ctr"/>
                      <a:r>
                        <a:rPr lang="en-US" b="1" dirty="0">
                          <a:solidFill>
                            <a:schemeClr val="tx2"/>
                          </a:solidFill>
                        </a:rPr>
                        <a:t>Y =</a:t>
                      </a:r>
                      <a:r>
                        <a:rPr lang="en-US" b="1" baseline="0" dirty="0">
                          <a:solidFill>
                            <a:schemeClr val="tx2"/>
                          </a:solidFill>
                        </a:rPr>
                        <a:t> 1</a:t>
                      </a:r>
                      <a:endParaRPr lang="en-US" b="1" dirty="0">
                        <a:solidFill>
                          <a:schemeClr val="tx2"/>
                        </a:solidFill>
                      </a:endParaRPr>
                    </a:p>
                  </a:txBody>
                  <a:tcPr/>
                </a:tc>
                <a:tc>
                  <a:txBody>
                    <a:bodyPr/>
                    <a:lstStyle/>
                    <a:p>
                      <a:pPr algn="ctr"/>
                      <a:r>
                        <a:rPr lang="en-US" b="1" dirty="0">
                          <a:solidFill>
                            <a:schemeClr val="tx2"/>
                          </a:solidFill>
                        </a:rPr>
                        <a:t>Y = 0</a:t>
                      </a:r>
                    </a:p>
                  </a:txBody>
                  <a:tcPr/>
                </a:tc>
                <a:extLst>
                  <a:ext uri="{0D108BD9-81ED-4DB2-BD59-A6C34878D82A}">
                    <a16:rowId xmlns:a16="http://schemas.microsoft.com/office/drawing/2014/main" val="10001"/>
                  </a:ext>
                </a:extLst>
              </a:tr>
              <a:tr h="370840">
                <a:tc>
                  <a:txBody>
                    <a:bodyPr/>
                    <a:lstStyle/>
                    <a:p>
                      <a:r>
                        <a:rPr lang="en-US" b="1" dirty="0">
                          <a:solidFill>
                            <a:schemeClr val="tx2"/>
                          </a:solidFill>
                        </a:rPr>
                        <a:t>A = 1</a:t>
                      </a:r>
                    </a:p>
                  </a:txBody>
                  <a:tcPr/>
                </a:tc>
                <a:tc>
                  <a:txBody>
                    <a:bodyPr/>
                    <a:lstStyle/>
                    <a:p>
                      <a:pPr algn="ctr"/>
                      <a:r>
                        <a:rPr lang="en-US" baseline="0" dirty="0">
                          <a:solidFill>
                            <a:schemeClr val="tx2"/>
                          </a:solidFill>
                        </a:rPr>
                        <a:t>6*1.33 = 8</a:t>
                      </a:r>
                      <a:endParaRPr lang="en-US" dirty="0">
                        <a:solidFill>
                          <a:schemeClr val="tx2"/>
                        </a:solidFill>
                      </a:endParaRPr>
                    </a:p>
                  </a:txBody>
                  <a:tcPr/>
                </a:tc>
                <a:tc>
                  <a:txBody>
                    <a:bodyPr/>
                    <a:lstStyle/>
                    <a:p>
                      <a:pPr algn="ctr"/>
                      <a:r>
                        <a:rPr lang="en-US" dirty="0">
                          <a:solidFill>
                            <a:schemeClr val="tx2"/>
                          </a:solidFill>
                        </a:rPr>
                        <a:t>3*1.33 = 4</a:t>
                      </a:r>
                    </a:p>
                  </a:txBody>
                  <a:tcPr/>
                </a:tc>
                <a:tc>
                  <a:txBody>
                    <a:bodyPr/>
                    <a:lstStyle/>
                    <a:p>
                      <a:pPr algn="ctr"/>
                      <a:r>
                        <a:rPr lang="en-US" dirty="0">
                          <a:solidFill>
                            <a:schemeClr val="tx2"/>
                          </a:solidFill>
                        </a:rPr>
                        <a:t>1*2 = 2</a:t>
                      </a:r>
                    </a:p>
                  </a:txBody>
                  <a:tcPr/>
                </a:tc>
                <a:tc>
                  <a:txBody>
                    <a:bodyPr/>
                    <a:lstStyle/>
                    <a:p>
                      <a:pPr algn="ctr"/>
                      <a:r>
                        <a:rPr lang="en-US" dirty="0">
                          <a:solidFill>
                            <a:schemeClr val="tx2"/>
                          </a:solidFill>
                        </a:rPr>
                        <a:t>3*2</a:t>
                      </a:r>
                      <a:r>
                        <a:rPr lang="en-US" baseline="0" dirty="0">
                          <a:solidFill>
                            <a:schemeClr val="tx2"/>
                          </a:solidFill>
                        </a:rPr>
                        <a:t> = 6</a:t>
                      </a:r>
                      <a:endParaRPr lang="en-US" dirty="0">
                        <a:solidFill>
                          <a:schemeClr val="tx2"/>
                        </a:solidFill>
                      </a:endParaRPr>
                    </a:p>
                  </a:txBody>
                  <a:tcPr/>
                </a:tc>
                <a:extLst>
                  <a:ext uri="{0D108BD9-81ED-4DB2-BD59-A6C34878D82A}">
                    <a16:rowId xmlns:a16="http://schemas.microsoft.com/office/drawing/2014/main" val="10002"/>
                  </a:ext>
                </a:extLst>
              </a:tr>
              <a:tr h="370840">
                <a:tc>
                  <a:txBody>
                    <a:bodyPr/>
                    <a:lstStyle/>
                    <a:p>
                      <a:r>
                        <a:rPr lang="en-US" b="1" dirty="0">
                          <a:solidFill>
                            <a:schemeClr val="tx2"/>
                          </a:solidFill>
                        </a:rPr>
                        <a:t>A = 0</a:t>
                      </a:r>
                    </a:p>
                  </a:txBody>
                  <a:tcPr/>
                </a:tc>
                <a:tc>
                  <a:txBody>
                    <a:bodyPr/>
                    <a:lstStyle/>
                    <a:p>
                      <a:pPr algn="ctr"/>
                      <a:r>
                        <a:rPr lang="en-US" dirty="0">
                          <a:solidFill>
                            <a:schemeClr val="tx2"/>
                          </a:solidFill>
                        </a:rPr>
                        <a:t>2*4 = 8</a:t>
                      </a:r>
                    </a:p>
                  </a:txBody>
                  <a:tcPr/>
                </a:tc>
                <a:tc>
                  <a:txBody>
                    <a:bodyPr/>
                    <a:lstStyle/>
                    <a:p>
                      <a:pPr marL="0" marR="0" indent="0" algn="ctr" defTabSz="914378" rtl="0" eaLnBrk="1" fontAlgn="auto" latinLnBrk="0" hangingPunct="1">
                        <a:lnSpc>
                          <a:spcPct val="100000"/>
                        </a:lnSpc>
                        <a:spcBef>
                          <a:spcPts val="0"/>
                        </a:spcBef>
                        <a:spcAft>
                          <a:spcPts val="0"/>
                        </a:spcAft>
                        <a:buClrTx/>
                        <a:buSzTx/>
                        <a:buFontTx/>
                        <a:buNone/>
                        <a:tabLst/>
                        <a:defRPr/>
                      </a:pPr>
                      <a:r>
                        <a:rPr lang="en-US" dirty="0">
                          <a:solidFill>
                            <a:schemeClr val="tx2"/>
                          </a:solidFill>
                        </a:rPr>
                        <a:t>1*4 = 4</a:t>
                      </a:r>
                    </a:p>
                  </a:txBody>
                  <a:tcPr/>
                </a:tc>
                <a:tc>
                  <a:txBody>
                    <a:bodyPr/>
                    <a:lstStyle/>
                    <a:p>
                      <a:pPr algn="ctr"/>
                      <a:r>
                        <a:rPr lang="en-US" dirty="0">
                          <a:solidFill>
                            <a:schemeClr val="tx2"/>
                          </a:solidFill>
                        </a:rPr>
                        <a:t>1*2 = 2</a:t>
                      </a:r>
                    </a:p>
                  </a:txBody>
                  <a:tcPr/>
                </a:tc>
                <a:tc>
                  <a:txBody>
                    <a:bodyPr/>
                    <a:lstStyle/>
                    <a:p>
                      <a:pPr algn="ctr"/>
                      <a:r>
                        <a:rPr lang="en-US" dirty="0">
                          <a:solidFill>
                            <a:schemeClr val="tx2"/>
                          </a:solidFill>
                        </a:rPr>
                        <a:t>3*2</a:t>
                      </a:r>
                      <a:r>
                        <a:rPr lang="en-US" baseline="0" dirty="0">
                          <a:solidFill>
                            <a:schemeClr val="tx2"/>
                          </a:solidFill>
                        </a:rPr>
                        <a:t> = 6</a:t>
                      </a:r>
                      <a:endParaRPr lang="en-US" dirty="0">
                        <a:solidFill>
                          <a:schemeClr val="tx2"/>
                        </a:solidFill>
                      </a:endParaRPr>
                    </a:p>
                  </a:txBody>
                  <a:tcPr/>
                </a:tc>
                <a:extLst>
                  <a:ext uri="{0D108BD9-81ED-4DB2-BD59-A6C34878D82A}">
                    <a16:rowId xmlns:a16="http://schemas.microsoft.com/office/drawing/2014/main" val="10003"/>
                  </a:ext>
                </a:extLst>
              </a:tr>
            </a:tbl>
          </a:graphicData>
        </a:graphic>
      </p:graphicFrame>
      <p:sp>
        <p:nvSpPr>
          <p:cNvPr id="11" name="Content Placeholder 5"/>
          <p:cNvSpPr txBox="1">
            <a:spLocks/>
          </p:cNvSpPr>
          <p:nvPr/>
        </p:nvSpPr>
        <p:spPr>
          <a:xfrm>
            <a:off x="453585" y="1496817"/>
            <a:ext cx="8160689" cy="1669959"/>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640064" rtl="0" eaLnBrk="1" fontAlgn="auto" latinLnBrk="0" hangingPunct="1">
              <a:lnSpc>
                <a:spcPct val="100000"/>
              </a:lnSpc>
              <a:spcBef>
                <a:spcPts val="0"/>
              </a:spcBef>
              <a:spcAft>
                <a:spcPts val="600"/>
              </a:spcAft>
              <a:buClr>
                <a:srgbClr val="0093D0"/>
              </a:buClr>
              <a:buSzPct val="80000"/>
              <a:buFont typeface="Wingdings" charset="2"/>
              <a:buNone/>
              <a:tabLst/>
              <a:defRPr/>
            </a:pPr>
            <a:r>
              <a:rPr kumimoji="0" lang="en-US" sz="2200" b="0" i="0" u="none" strike="noStrike" kern="1200" cap="none" spc="0" normalizeH="0" baseline="0" noProof="0" dirty="0">
                <a:ln>
                  <a:noFill/>
                </a:ln>
                <a:solidFill>
                  <a:srgbClr val="052049"/>
                </a:solidFill>
                <a:effectLst/>
                <a:uLnTx/>
                <a:uFillTx/>
                <a:latin typeface="Arial"/>
                <a:ea typeface="+mn-ea"/>
                <a:cs typeface="+mn-cs"/>
              </a:rPr>
              <a:t>Application of Inverse Probability Weights:</a:t>
            </a:r>
          </a:p>
          <a:p>
            <a:pPr marL="0" marR="0" lvl="0" indent="0" algn="l" defTabSz="640064" rtl="0" eaLnBrk="1" fontAlgn="auto" latinLnBrk="0" hangingPunct="1">
              <a:lnSpc>
                <a:spcPct val="100000"/>
              </a:lnSpc>
              <a:spcBef>
                <a:spcPts val="0"/>
              </a:spcBef>
              <a:spcAft>
                <a:spcPts val="600"/>
              </a:spcAft>
              <a:buClr>
                <a:srgbClr val="0093D0"/>
              </a:buClr>
              <a:buSzPct val="80000"/>
              <a:buFont typeface="Wingdings" charset="2"/>
              <a:buNone/>
              <a:tabLst/>
              <a:defRPr/>
            </a:pPr>
            <a:endParaRPr kumimoji="0" lang="en-US" sz="3000" b="0" i="0" u="none" strike="noStrike" kern="1200" cap="none" spc="0" normalizeH="0" baseline="0" noProof="0" dirty="0">
              <a:ln>
                <a:noFill/>
              </a:ln>
              <a:solidFill>
                <a:srgbClr val="052049"/>
              </a:solidFill>
              <a:effectLst/>
              <a:uLnTx/>
              <a:uFillTx/>
              <a:latin typeface="Arial"/>
              <a:ea typeface="+mn-ea"/>
              <a:cs typeface="+mn-cs"/>
            </a:endParaRPr>
          </a:p>
          <a:p>
            <a:pPr marL="0" marR="0" lvl="0" indent="0" algn="l" defTabSz="640064" rtl="0" eaLnBrk="1" fontAlgn="auto" latinLnBrk="0" hangingPunct="1">
              <a:lnSpc>
                <a:spcPct val="100000"/>
              </a:lnSpc>
              <a:spcBef>
                <a:spcPts val="0"/>
              </a:spcBef>
              <a:spcAft>
                <a:spcPts val="600"/>
              </a:spcAft>
              <a:buClr>
                <a:srgbClr val="0093D0"/>
              </a:buClr>
              <a:buSzPct val="80000"/>
              <a:buFont typeface="Wingdings" charset="2"/>
              <a:buNone/>
              <a:tabLst/>
              <a:defRPr/>
            </a:pPr>
            <a:endParaRPr kumimoji="0" lang="en-US" sz="3000" b="0" i="0" u="none" strike="noStrike" kern="1200" cap="none" spc="0" normalizeH="0" baseline="0" noProof="0" dirty="0">
              <a:ln>
                <a:noFill/>
              </a:ln>
              <a:solidFill>
                <a:srgbClr val="052049"/>
              </a:solidFill>
              <a:effectLst/>
              <a:uLnTx/>
              <a:uFillTx/>
              <a:latin typeface="Arial"/>
              <a:ea typeface="+mn-ea"/>
              <a:cs typeface="+mn-cs"/>
            </a:endParaRPr>
          </a:p>
          <a:p>
            <a:pPr marL="0" marR="0" lvl="0" indent="0" algn="l" defTabSz="640064" rtl="0" eaLnBrk="1" fontAlgn="auto" latinLnBrk="0" hangingPunct="1">
              <a:lnSpc>
                <a:spcPct val="100000"/>
              </a:lnSpc>
              <a:spcBef>
                <a:spcPts val="0"/>
              </a:spcBef>
              <a:spcAft>
                <a:spcPts val="600"/>
              </a:spcAft>
              <a:buClr>
                <a:srgbClr val="0093D0"/>
              </a:buClr>
              <a:buSzPct val="80000"/>
              <a:buFont typeface="Wingdings" charset="2"/>
              <a:buNone/>
              <a:tabLst/>
              <a:defRPr/>
            </a:pPr>
            <a:endParaRPr kumimoji="0" lang="en-US" sz="3000" b="0" i="0" u="none" strike="noStrike" kern="1200" cap="none" spc="0" normalizeH="0" baseline="0" noProof="0" dirty="0">
              <a:ln>
                <a:noFill/>
              </a:ln>
              <a:solidFill>
                <a:srgbClr val="052049"/>
              </a:solidFill>
              <a:effectLst/>
              <a:uLnTx/>
              <a:uFillTx/>
              <a:latin typeface="Arial"/>
              <a:ea typeface="+mn-ea"/>
              <a:cs typeface="+mn-cs"/>
            </a:endParaRPr>
          </a:p>
          <a:p>
            <a:pPr marL="0" marR="0" lvl="0" indent="0" algn="l" defTabSz="640064" rtl="0" eaLnBrk="1" fontAlgn="auto" latinLnBrk="0" hangingPunct="1">
              <a:lnSpc>
                <a:spcPct val="100000"/>
              </a:lnSpc>
              <a:spcBef>
                <a:spcPts val="0"/>
              </a:spcBef>
              <a:spcAft>
                <a:spcPts val="600"/>
              </a:spcAft>
              <a:buClr>
                <a:srgbClr val="0093D0"/>
              </a:buClr>
              <a:buSzPct val="80000"/>
              <a:buFont typeface="Wingdings" charset="2"/>
              <a:buNone/>
              <a:tabLst/>
              <a:defRPr/>
            </a:pPr>
            <a:endParaRPr kumimoji="0" lang="en-US" sz="2200" b="0" i="0" u="none" strike="noStrike" kern="1200" cap="none" spc="0" normalizeH="0" baseline="0" noProof="0" dirty="0">
              <a:ln>
                <a:noFill/>
              </a:ln>
              <a:solidFill>
                <a:srgbClr val="052049"/>
              </a:solidFill>
              <a:effectLst/>
              <a:uLnTx/>
              <a:uFillTx/>
              <a:latin typeface="Arial"/>
              <a:ea typeface="+mn-ea"/>
              <a:cs typeface="+mn-cs"/>
            </a:endParaRPr>
          </a:p>
          <a:p>
            <a:pPr marL="0" marR="0" lvl="0" indent="0" algn="l" defTabSz="640064" rtl="0" eaLnBrk="1" fontAlgn="auto" latinLnBrk="0" hangingPunct="1">
              <a:lnSpc>
                <a:spcPct val="100000"/>
              </a:lnSpc>
              <a:spcBef>
                <a:spcPts val="0"/>
              </a:spcBef>
              <a:spcAft>
                <a:spcPts val="600"/>
              </a:spcAft>
              <a:buClr>
                <a:srgbClr val="0093D0"/>
              </a:buClr>
              <a:buSzPct val="80000"/>
              <a:buFont typeface="Wingdings" charset="2"/>
              <a:buNone/>
              <a:tabLst/>
              <a:defRPr/>
            </a:pPr>
            <a:r>
              <a:rPr kumimoji="0" lang="en-US" sz="2200" b="0" i="0" u="none" strike="noStrike" kern="1200" cap="none" spc="0" normalizeH="0" baseline="0" noProof="0" dirty="0" err="1">
                <a:ln>
                  <a:noFill/>
                </a:ln>
                <a:solidFill>
                  <a:srgbClr val="052049"/>
                </a:solidFill>
                <a:effectLst/>
                <a:uLnTx/>
                <a:uFillTx/>
                <a:latin typeface="Arial"/>
                <a:ea typeface="+mn-ea"/>
                <a:cs typeface="+mn-cs"/>
              </a:rPr>
              <a:t>Pseudopopulation</a:t>
            </a:r>
            <a:r>
              <a:rPr kumimoji="0" lang="en-US" sz="2200" b="0" i="0" u="none" strike="noStrike" kern="1200" cap="none" spc="0" normalizeH="0" baseline="0" noProof="0" dirty="0">
                <a:ln>
                  <a:noFill/>
                </a:ln>
                <a:solidFill>
                  <a:srgbClr val="052049"/>
                </a:solidFill>
                <a:effectLst/>
                <a:uLnTx/>
                <a:uFillTx/>
                <a:latin typeface="Arial"/>
                <a:ea typeface="+mn-ea"/>
                <a:cs typeface="+mn-cs"/>
              </a:rPr>
              <a:t> (having removed the effect of </a:t>
            </a:r>
            <a:r>
              <a:rPr kumimoji="0" lang="en-US" sz="2200" b="0" i="1" u="none" strike="noStrike" kern="1200" cap="none" spc="0" normalizeH="0" baseline="0" noProof="0" dirty="0">
                <a:ln>
                  <a:noFill/>
                </a:ln>
                <a:solidFill>
                  <a:srgbClr val="052049"/>
                </a:solidFill>
                <a:effectLst/>
                <a:uLnTx/>
                <a:uFillTx/>
                <a:latin typeface="Arial"/>
                <a:ea typeface="+mn-ea"/>
                <a:cs typeface="+mn-cs"/>
              </a:rPr>
              <a:t>L</a:t>
            </a:r>
            <a:r>
              <a:rPr kumimoji="0" lang="en-US" sz="2200" b="0" i="0" u="none" strike="noStrike" kern="1200" cap="none" spc="0" normalizeH="0" baseline="0" noProof="0" dirty="0">
                <a:ln>
                  <a:noFill/>
                </a:ln>
                <a:solidFill>
                  <a:srgbClr val="052049"/>
                </a:solidFill>
                <a:effectLst/>
                <a:uLnTx/>
                <a:uFillTx/>
                <a:latin typeface="Arial"/>
                <a:ea typeface="+mn-ea"/>
                <a:cs typeface="+mn-cs"/>
              </a:rPr>
              <a:t>):</a:t>
            </a:r>
          </a:p>
        </p:txBody>
      </p:sp>
      <p:graphicFrame>
        <p:nvGraphicFramePr>
          <p:cNvPr id="12" name="Content Placeholder 3"/>
          <p:cNvGraphicFramePr>
            <a:graphicFrameLocks/>
          </p:cNvGraphicFramePr>
          <p:nvPr/>
        </p:nvGraphicFramePr>
        <p:xfrm>
          <a:off x="518169" y="4488089"/>
          <a:ext cx="5117034" cy="1112520"/>
        </p:xfrm>
        <a:graphic>
          <a:graphicData uri="http://schemas.openxmlformats.org/drawingml/2006/table">
            <a:tbl>
              <a:tblPr firstRow="1" bandRow="1">
                <a:tableStyleId>{21E4AEA4-8DFA-4A89-87EB-49C32662AFE0}</a:tableStyleId>
              </a:tblPr>
              <a:tblGrid>
                <a:gridCol w="932856">
                  <a:extLst>
                    <a:ext uri="{9D8B030D-6E8A-4147-A177-3AD203B41FA5}">
                      <a16:colId xmlns:a16="http://schemas.microsoft.com/office/drawing/2014/main" val="20000"/>
                    </a:ext>
                  </a:extLst>
                </a:gridCol>
                <a:gridCol w="2092089">
                  <a:extLst>
                    <a:ext uri="{9D8B030D-6E8A-4147-A177-3AD203B41FA5}">
                      <a16:colId xmlns:a16="http://schemas.microsoft.com/office/drawing/2014/main" val="20001"/>
                    </a:ext>
                  </a:extLst>
                </a:gridCol>
                <a:gridCol w="2092089">
                  <a:extLst>
                    <a:ext uri="{9D8B030D-6E8A-4147-A177-3AD203B41FA5}">
                      <a16:colId xmlns:a16="http://schemas.microsoft.com/office/drawing/2014/main" val="20002"/>
                    </a:ext>
                  </a:extLst>
                </a:gridCol>
              </a:tblGrid>
              <a:tr h="370840">
                <a:tc>
                  <a:txBody>
                    <a:bodyPr/>
                    <a:lstStyle/>
                    <a:p>
                      <a:endParaRPr lang="en-US" dirty="0"/>
                    </a:p>
                  </a:txBody>
                  <a:tcPr/>
                </a:tc>
                <a:tc>
                  <a:txBody>
                    <a:bodyPr/>
                    <a:lstStyle/>
                    <a:p>
                      <a:pPr algn="ctr"/>
                      <a:r>
                        <a:rPr lang="en-US" b="1" dirty="0">
                          <a:solidFill>
                            <a:srgbClr val="FFFFFF"/>
                          </a:solidFill>
                        </a:rPr>
                        <a:t>Y =</a:t>
                      </a:r>
                      <a:r>
                        <a:rPr lang="en-US" b="1" baseline="0" dirty="0">
                          <a:solidFill>
                            <a:srgbClr val="FFFFFF"/>
                          </a:solidFill>
                        </a:rPr>
                        <a:t> 1</a:t>
                      </a:r>
                      <a:endParaRPr lang="en-US" b="1" dirty="0">
                        <a:solidFill>
                          <a:srgbClr val="FFFFFF"/>
                        </a:solidFill>
                      </a:endParaRPr>
                    </a:p>
                  </a:txBody>
                  <a:tcPr/>
                </a:tc>
                <a:tc>
                  <a:txBody>
                    <a:bodyPr/>
                    <a:lstStyle/>
                    <a:p>
                      <a:pPr algn="ctr"/>
                      <a:r>
                        <a:rPr lang="en-US" b="1" dirty="0">
                          <a:solidFill>
                            <a:srgbClr val="FFFFFF"/>
                          </a:solidFill>
                        </a:rPr>
                        <a:t>Y = 0</a:t>
                      </a:r>
                    </a:p>
                  </a:txBody>
                  <a:tcPr/>
                </a:tc>
                <a:extLst>
                  <a:ext uri="{0D108BD9-81ED-4DB2-BD59-A6C34878D82A}">
                    <a16:rowId xmlns:a16="http://schemas.microsoft.com/office/drawing/2014/main" val="10000"/>
                  </a:ext>
                </a:extLst>
              </a:tr>
              <a:tr h="370840">
                <a:tc>
                  <a:txBody>
                    <a:bodyPr/>
                    <a:lstStyle/>
                    <a:p>
                      <a:r>
                        <a:rPr lang="en-US" b="1" dirty="0">
                          <a:solidFill>
                            <a:schemeClr val="tx2"/>
                          </a:solidFill>
                        </a:rPr>
                        <a:t>A = 1</a:t>
                      </a:r>
                    </a:p>
                  </a:txBody>
                  <a:tcPr/>
                </a:tc>
                <a:tc>
                  <a:txBody>
                    <a:bodyPr/>
                    <a:lstStyle/>
                    <a:p>
                      <a:pPr algn="ctr"/>
                      <a:r>
                        <a:rPr lang="en-US" baseline="0" dirty="0">
                          <a:solidFill>
                            <a:schemeClr val="tx2"/>
                          </a:solidFill>
                        </a:rPr>
                        <a:t>10</a:t>
                      </a:r>
                      <a:endParaRPr lang="en-US" dirty="0">
                        <a:solidFill>
                          <a:schemeClr val="tx2"/>
                        </a:solidFill>
                      </a:endParaRPr>
                    </a:p>
                  </a:txBody>
                  <a:tcPr/>
                </a:tc>
                <a:tc>
                  <a:txBody>
                    <a:bodyPr/>
                    <a:lstStyle/>
                    <a:p>
                      <a:pPr algn="ctr"/>
                      <a:r>
                        <a:rPr lang="en-US" dirty="0">
                          <a:solidFill>
                            <a:schemeClr val="tx2"/>
                          </a:solidFill>
                        </a:rPr>
                        <a:t>10</a:t>
                      </a:r>
                    </a:p>
                  </a:txBody>
                  <a:tcPr/>
                </a:tc>
                <a:extLst>
                  <a:ext uri="{0D108BD9-81ED-4DB2-BD59-A6C34878D82A}">
                    <a16:rowId xmlns:a16="http://schemas.microsoft.com/office/drawing/2014/main" val="10001"/>
                  </a:ext>
                </a:extLst>
              </a:tr>
              <a:tr h="370840">
                <a:tc>
                  <a:txBody>
                    <a:bodyPr/>
                    <a:lstStyle/>
                    <a:p>
                      <a:r>
                        <a:rPr lang="en-US" b="1" dirty="0">
                          <a:solidFill>
                            <a:schemeClr val="tx2"/>
                          </a:solidFill>
                        </a:rPr>
                        <a:t>A = 0</a:t>
                      </a:r>
                    </a:p>
                  </a:txBody>
                  <a:tcPr/>
                </a:tc>
                <a:tc>
                  <a:txBody>
                    <a:bodyPr/>
                    <a:lstStyle/>
                    <a:p>
                      <a:pPr algn="ctr"/>
                      <a:r>
                        <a:rPr lang="en-US" dirty="0">
                          <a:solidFill>
                            <a:schemeClr val="tx2"/>
                          </a:solidFill>
                        </a:rPr>
                        <a:t>10</a:t>
                      </a:r>
                    </a:p>
                  </a:txBody>
                  <a:tcPr/>
                </a:tc>
                <a:tc>
                  <a:txBody>
                    <a:bodyPr/>
                    <a:lstStyle/>
                    <a:p>
                      <a:pPr marL="0" marR="0" indent="0" algn="ctr" defTabSz="914378" rtl="0" eaLnBrk="1" fontAlgn="auto" latinLnBrk="0" hangingPunct="1">
                        <a:lnSpc>
                          <a:spcPct val="100000"/>
                        </a:lnSpc>
                        <a:spcBef>
                          <a:spcPts val="0"/>
                        </a:spcBef>
                        <a:spcAft>
                          <a:spcPts val="0"/>
                        </a:spcAft>
                        <a:buClrTx/>
                        <a:buSzTx/>
                        <a:buFontTx/>
                        <a:buNone/>
                        <a:tabLst/>
                        <a:defRPr/>
                      </a:pPr>
                      <a:r>
                        <a:rPr lang="en-US" dirty="0">
                          <a:solidFill>
                            <a:schemeClr val="tx2"/>
                          </a:solidFill>
                        </a:rPr>
                        <a:t>10</a:t>
                      </a:r>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971323655"/>
      </p:ext>
    </p:extLst>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9686" y="1496817"/>
            <a:ext cx="7531375" cy="3780740"/>
          </a:xfrm>
        </p:spPr>
        <p:txBody>
          <a:bodyPr/>
          <a:lstStyle/>
          <a:p>
            <a:r>
              <a:rPr lang="en-US" dirty="0"/>
              <a:t>Create the pseudo-population for the following data</a:t>
            </a:r>
          </a:p>
        </p:txBody>
      </p:sp>
      <p:sp>
        <p:nvSpPr>
          <p:cNvPr id="5" name="Title 4"/>
          <p:cNvSpPr>
            <a:spLocks noGrp="1"/>
          </p:cNvSpPr>
          <p:nvPr>
            <p:ph type="title"/>
          </p:nvPr>
        </p:nvSpPr>
        <p:spPr/>
        <p:txBody>
          <a:bodyPr/>
          <a:lstStyle/>
          <a:p>
            <a:r>
              <a:rPr lang="en-US" dirty="0"/>
              <a:t>Exercise</a:t>
            </a:r>
          </a:p>
        </p:txBody>
      </p:sp>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66</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graphicFrame>
        <p:nvGraphicFramePr>
          <p:cNvPr id="4" name="Table 3">
            <a:extLst>
              <a:ext uri="{FF2B5EF4-FFF2-40B4-BE49-F238E27FC236}">
                <a16:creationId xmlns:a16="http://schemas.microsoft.com/office/drawing/2014/main" id="{2EEFAF06-B7CF-D243-AE10-8E254909288C}"/>
              </a:ext>
            </a:extLst>
          </p:cNvPr>
          <p:cNvGraphicFramePr>
            <a:graphicFrameLocks noGrp="1"/>
          </p:cNvGraphicFramePr>
          <p:nvPr/>
        </p:nvGraphicFramePr>
        <p:xfrm>
          <a:off x="870088" y="2227646"/>
          <a:ext cx="7827776" cy="1812370"/>
        </p:xfrm>
        <a:graphic>
          <a:graphicData uri="http://schemas.openxmlformats.org/drawingml/2006/table">
            <a:tbl>
              <a:tblPr/>
              <a:tblGrid>
                <a:gridCol w="1365697">
                  <a:extLst>
                    <a:ext uri="{9D8B030D-6E8A-4147-A177-3AD203B41FA5}">
                      <a16:colId xmlns:a16="http://schemas.microsoft.com/office/drawing/2014/main" val="1302186066"/>
                    </a:ext>
                  </a:extLst>
                </a:gridCol>
                <a:gridCol w="1249113">
                  <a:extLst>
                    <a:ext uri="{9D8B030D-6E8A-4147-A177-3AD203B41FA5}">
                      <a16:colId xmlns:a16="http://schemas.microsoft.com/office/drawing/2014/main" val="2268122501"/>
                    </a:ext>
                  </a:extLst>
                </a:gridCol>
                <a:gridCol w="1282424">
                  <a:extLst>
                    <a:ext uri="{9D8B030D-6E8A-4147-A177-3AD203B41FA5}">
                      <a16:colId xmlns:a16="http://schemas.microsoft.com/office/drawing/2014/main" val="828134814"/>
                    </a:ext>
                  </a:extLst>
                </a:gridCol>
                <a:gridCol w="1332388">
                  <a:extLst>
                    <a:ext uri="{9D8B030D-6E8A-4147-A177-3AD203B41FA5}">
                      <a16:colId xmlns:a16="http://schemas.microsoft.com/office/drawing/2014/main" val="2785591262"/>
                    </a:ext>
                  </a:extLst>
                </a:gridCol>
                <a:gridCol w="1299077">
                  <a:extLst>
                    <a:ext uri="{9D8B030D-6E8A-4147-A177-3AD203B41FA5}">
                      <a16:colId xmlns:a16="http://schemas.microsoft.com/office/drawing/2014/main" val="2716460120"/>
                    </a:ext>
                  </a:extLst>
                </a:gridCol>
                <a:gridCol w="1299077">
                  <a:extLst>
                    <a:ext uri="{9D8B030D-6E8A-4147-A177-3AD203B41FA5}">
                      <a16:colId xmlns:a16="http://schemas.microsoft.com/office/drawing/2014/main" val="2353628612"/>
                    </a:ext>
                  </a:extLst>
                </a:gridCol>
              </a:tblGrid>
              <a:tr h="410748">
                <a:tc>
                  <a:txBody>
                    <a:bodyPr/>
                    <a:lstStyle/>
                    <a:p>
                      <a:pPr marL="0" marR="0" algn="ctr">
                        <a:lnSpc>
                          <a:spcPct val="107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rPr>
                        <a:t> </a:t>
                      </a:r>
                      <a:endParaRPr lang="en-US" sz="2100">
                        <a:effectLst/>
                        <a:latin typeface="Times New Roman" panose="02020603050405020304" pitchFamily="18" charset="0"/>
                        <a:ea typeface="Calibri" panose="020F0502020204030204" pitchFamily="34" charset="0"/>
                      </a:endParaRPr>
                    </a:p>
                  </a:txBody>
                  <a:tcPr marL="121204" marR="121204" marT="0" marB="0" anchor="ctr">
                    <a:lnL>
                      <a:noFill/>
                    </a:lnL>
                    <a:lnR>
                      <a:noFill/>
                    </a:lnR>
                    <a:lnT w="19050" cap="flat" cmpd="sng" algn="ctr">
                      <a:solidFill>
                        <a:srgbClr val="000000"/>
                      </a:solidFill>
                      <a:prstDash val="solid"/>
                      <a:round/>
                      <a:headEnd type="none" w="med" len="med"/>
                      <a:tailEnd type="none" w="med" len="med"/>
                    </a:lnT>
                    <a:lnB>
                      <a:noFill/>
                    </a:lnB>
                  </a:tcPr>
                </a:tc>
                <a:tc gridSpan="2">
                  <a:txBody>
                    <a:bodyPr/>
                    <a:lstStyle/>
                    <a:p>
                      <a:pPr marL="0" marR="0" algn="ctr">
                        <a:lnSpc>
                          <a:spcPct val="107000"/>
                        </a:lnSpc>
                        <a:spcBef>
                          <a:spcPts val="0"/>
                        </a:spcBef>
                        <a:spcAft>
                          <a:spcPts val="0"/>
                        </a:spcAft>
                      </a:pPr>
                      <a:r>
                        <a:rPr lang="en-US" sz="1800" i="1" dirty="0">
                          <a:solidFill>
                            <a:srgbClr val="000000"/>
                          </a:solidFill>
                          <a:effectLst/>
                          <a:latin typeface="Times New Roman" panose="02020603050405020304" pitchFamily="18" charset="0"/>
                          <a:ea typeface="Times New Roman" panose="02020603050405020304" pitchFamily="18" charset="0"/>
                        </a:rPr>
                        <a:t>L </a:t>
                      </a:r>
                      <a:r>
                        <a:rPr lang="en-US" sz="1800" dirty="0">
                          <a:solidFill>
                            <a:srgbClr val="000000"/>
                          </a:solidFill>
                          <a:effectLst/>
                          <a:latin typeface="Times New Roman" panose="02020603050405020304" pitchFamily="18" charset="0"/>
                          <a:ea typeface="Times New Roman" panose="02020603050405020304" pitchFamily="18" charset="0"/>
                        </a:rPr>
                        <a:t>= 0 (n = 30)</a:t>
                      </a:r>
                      <a:endParaRPr lang="en-US" sz="2100" dirty="0">
                        <a:effectLst/>
                        <a:latin typeface="Times New Roman" panose="02020603050405020304" pitchFamily="18" charset="0"/>
                        <a:ea typeface="Calibri" panose="020F0502020204030204" pitchFamily="34" charset="0"/>
                      </a:endParaRPr>
                    </a:p>
                  </a:txBody>
                  <a:tcPr marL="161606" marR="161606" marT="80803" marB="80803">
                    <a:lnL>
                      <a:noFill/>
                    </a:lnL>
                    <a:lnR>
                      <a:noFill/>
                    </a:lnR>
                    <a:lnT w="19050" cap="flat" cmpd="sng" algn="ctr">
                      <a:solidFill>
                        <a:srgbClr val="000000"/>
                      </a:solidFill>
                      <a:prstDash val="solid"/>
                      <a:round/>
                      <a:headEnd type="none" w="med" len="med"/>
                      <a:tailEnd type="none" w="med" len="med"/>
                    </a:lnT>
                    <a:lnB>
                      <a:noFill/>
                    </a:lnB>
                  </a:tcPr>
                </a:tc>
                <a:tc hMerge="1">
                  <a:txBody>
                    <a:bodyPr/>
                    <a:lstStyle/>
                    <a:p>
                      <a:endParaRPr lang="en-US"/>
                    </a:p>
                  </a:txBody>
                  <a:tcPr/>
                </a:tc>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 </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w="19050" cap="flat" cmpd="sng" algn="ctr">
                      <a:solidFill>
                        <a:srgbClr val="000000"/>
                      </a:solidFill>
                      <a:prstDash val="solid"/>
                      <a:round/>
                      <a:headEnd type="none" w="med" len="med"/>
                      <a:tailEnd type="none" w="med" len="med"/>
                    </a:lnT>
                    <a:lnB>
                      <a:noFill/>
                    </a:lnB>
                  </a:tcPr>
                </a:tc>
                <a:tc gridSpan="2">
                  <a:txBody>
                    <a:bodyPr/>
                    <a:lstStyle/>
                    <a:p>
                      <a:pPr marL="0" marR="0" algn="ctr">
                        <a:lnSpc>
                          <a:spcPct val="107000"/>
                        </a:lnSpc>
                        <a:spcBef>
                          <a:spcPts val="0"/>
                        </a:spcBef>
                        <a:spcAft>
                          <a:spcPts val="0"/>
                        </a:spcAft>
                        <a:tabLst>
                          <a:tab pos="735965" algn="ctr"/>
                          <a:tab pos="1472565" algn="r"/>
                        </a:tabLst>
                      </a:pPr>
                      <a:r>
                        <a:rPr lang="en-US" sz="1800" i="1" dirty="0">
                          <a:solidFill>
                            <a:srgbClr val="000000"/>
                          </a:solidFill>
                          <a:effectLst/>
                          <a:latin typeface="Times New Roman" panose="02020603050405020304" pitchFamily="18" charset="0"/>
                          <a:ea typeface="Times New Roman" panose="02020603050405020304" pitchFamily="18" charset="0"/>
                        </a:rPr>
                        <a:t>L </a:t>
                      </a:r>
                      <a:r>
                        <a:rPr lang="en-US" sz="1800" dirty="0">
                          <a:solidFill>
                            <a:srgbClr val="000000"/>
                          </a:solidFill>
                          <a:effectLst/>
                          <a:latin typeface="Times New Roman" panose="02020603050405020304" pitchFamily="18" charset="0"/>
                          <a:ea typeface="Times New Roman" panose="02020603050405020304" pitchFamily="18" charset="0"/>
                        </a:rPr>
                        <a:t>= 1 (n = 60)</a:t>
                      </a:r>
                      <a:endParaRPr lang="en-US" sz="2100" dirty="0">
                        <a:effectLst/>
                        <a:latin typeface="Times New Roman" panose="02020603050405020304" pitchFamily="18" charset="0"/>
                        <a:ea typeface="Calibri" panose="020F0502020204030204" pitchFamily="34" charset="0"/>
                      </a:endParaRPr>
                    </a:p>
                  </a:txBody>
                  <a:tcPr marL="161606" marR="161606" marT="80803" marB="80803">
                    <a:lnL>
                      <a:noFill/>
                    </a:lnL>
                    <a:lnR>
                      <a:noFill/>
                    </a:lnR>
                    <a:lnT w="19050" cap="flat" cmpd="sng" algn="ctr">
                      <a:solidFill>
                        <a:srgbClr val="000000"/>
                      </a:solidFill>
                      <a:prstDash val="solid"/>
                      <a:round/>
                      <a:headEnd type="none" w="med" len="med"/>
                      <a:tailEnd type="none" w="med" len="med"/>
                    </a:lnT>
                    <a:lnB>
                      <a:noFill/>
                    </a:lnB>
                  </a:tcPr>
                </a:tc>
                <a:tc hMerge="1">
                  <a:txBody>
                    <a:bodyPr/>
                    <a:lstStyle/>
                    <a:p>
                      <a:endParaRPr lang="en-US"/>
                    </a:p>
                  </a:txBody>
                  <a:tcPr/>
                </a:tc>
                <a:extLst>
                  <a:ext uri="{0D108BD9-81ED-4DB2-BD59-A6C34878D82A}">
                    <a16:rowId xmlns:a16="http://schemas.microsoft.com/office/drawing/2014/main" val="2471469769"/>
                  </a:ext>
                </a:extLst>
              </a:tr>
              <a:tr h="525219">
                <a:tc>
                  <a:txBody>
                    <a:bodyPr/>
                    <a:lstStyle/>
                    <a:p>
                      <a:pPr marL="0" marR="0" algn="ctr">
                        <a:lnSpc>
                          <a:spcPct val="107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rPr>
                        <a:t> </a:t>
                      </a:r>
                      <a:endParaRPr lang="en-US" sz="210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tc>
                  <a:txBody>
                    <a:bodyPr/>
                    <a:lstStyle/>
                    <a:p>
                      <a:pPr marL="0" marR="0" algn="ctr">
                        <a:lnSpc>
                          <a:spcPct val="107000"/>
                        </a:lnSpc>
                        <a:spcBef>
                          <a:spcPts val="0"/>
                        </a:spcBef>
                        <a:spcAft>
                          <a:spcPts val="0"/>
                        </a:spcAft>
                      </a:pPr>
                      <a:r>
                        <a:rPr lang="en-US" sz="1800" i="1" dirty="0">
                          <a:solidFill>
                            <a:srgbClr val="000000"/>
                          </a:solidFill>
                          <a:effectLst/>
                          <a:latin typeface="Times New Roman" panose="02020603050405020304" pitchFamily="18" charset="0"/>
                          <a:ea typeface="Times New Roman" panose="02020603050405020304" pitchFamily="18" charset="0"/>
                        </a:rPr>
                        <a:t>Y </a:t>
                      </a:r>
                      <a:r>
                        <a:rPr lang="en-US" sz="1800" dirty="0">
                          <a:solidFill>
                            <a:srgbClr val="000000"/>
                          </a:solidFill>
                          <a:effectLst/>
                          <a:latin typeface="Times New Roman" panose="02020603050405020304" pitchFamily="18" charset="0"/>
                          <a:ea typeface="Times New Roman" panose="02020603050405020304" pitchFamily="18" charset="0"/>
                        </a:rPr>
                        <a:t>= 1</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tc>
                  <a:txBody>
                    <a:bodyPr/>
                    <a:lstStyle/>
                    <a:p>
                      <a:pPr marL="0" marR="0" algn="ctr">
                        <a:lnSpc>
                          <a:spcPct val="107000"/>
                        </a:lnSpc>
                        <a:spcBef>
                          <a:spcPts val="0"/>
                        </a:spcBef>
                        <a:spcAft>
                          <a:spcPts val="0"/>
                        </a:spcAft>
                      </a:pPr>
                      <a:r>
                        <a:rPr lang="en-US" sz="1800" i="1">
                          <a:solidFill>
                            <a:srgbClr val="000000"/>
                          </a:solidFill>
                          <a:effectLst/>
                          <a:latin typeface="Times New Roman" panose="02020603050405020304" pitchFamily="18" charset="0"/>
                          <a:ea typeface="Times New Roman" panose="02020603050405020304" pitchFamily="18" charset="0"/>
                        </a:rPr>
                        <a:t>Y </a:t>
                      </a:r>
                      <a:r>
                        <a:rPr lang="en-US" sz="1800">
                          <a:solidFill>
                            <a:srgbClr val="000000"/>
                          </a:solidFill>
                          <a:effectLst/>
                          <a:latin typeface="Times New Roman" panose="02020603050405020304" pitchFamily="18" charset="0"/>
                          <a:ea typeface="Times New Roman" panose="02020603050405020304" pitchFamily="18" charset="0"/>
                        </a:rPr>
                        <a:t>= 0</a:t>
                      </a:r>
                      <a:endParaRPr lang="en-US" sz="210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tc>
                  <a:txBody>
                    <a:bodyPr/>
                    <a:lstStyle/>
                    <a:p>
                      <a:pPr marL="0" marR="0" algn="ctr">
                        <a:lnSpc>
                          <a:spcPct val="107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rPr>
                        <a:t> </a:t>
                      </a:r>
                      <a:endParaRPr lang="en-US" sz="210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tc>
                  <a:txBody>
                    <a:bodyPr/>
                    <a:lstStyle/>
                    <a:p>
                      <a:pPr marL="0" marR="0" algn="ctr">
                        <a:lnSpc>
                          <a:spcPct val="107000"/>
                        </a:lnSpc>
                        <a:spcBef>
                          <a:spcPts val="0"/>
                        </a:spcBef>
                        <a:spcAft>
                          <a:spcPts val="0"/>
                        </a:spcAft>
                      </a:pPr>
                      <a:r>
                        <a:rPr lang="en-US" sz="1800" i="1">
                          <a:solidFill>
                            <a:srgbClr val="000000"/>
                          </a:solidFill>
                          <a:effectLst/>
                          <a:latin typeface="Times New Roman" panose="02020603050405020304" pitchFamily="18" charset="0"/>
                          <a:ea typeface="Times New Roman" panose="02020603050405020304" pitchFamily="18" charset="0"/>
                        </a:rPr>
                        <a:t>Y </a:t>
                      </a:r>
                      <a:r>
                        <a:rPr lang="en-US" sz="1800">
                          <a:solidFill>
                            <a:srgbClr val="000000"/>
                          </a:solidFill>
                          <a:effectLst/>
                          <a:latin typeface="Times New Roman" panose="02020603050405020304" pitchFamily="18" charset="0"/>
                          <a:ea typeface="Times New Roman" panose="02020603050405020304" pitchFamily="18" charset="0"/>
                        </a:rPr>
                        <a:t>= 1</a:t>
                      </a:r>
                      <a:endParaRPr lang="en-US" sz="210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tc>
                  <a:txBody>
                    <a:bodyPr/>
                    <a:lstStyle/>
                    <a:p>
                      <a:pPr marL="0" marR="0" algn="ctr">
                        <a:lnSpc>
                          <a:spcPct val="107000"/>
                        </a:lnSpc>
                        <a:spcBef>
                          <a:spcPts val="0"/>
                        </a:spcBef>
                        <a:spcAft>
                          <a:spcPts val="0"/>
                        </a:spcAft>
                      </a:pPr>
                      <a:r>
                        <a:rPr lang="en-US" sz="1800" i="1">
                          <a:solidFill>
                            <a:srgbClr val="000000"/>
                          </a:solidFill>
                          <a:effectLst/>
                          <a:latin typeface="Times New Roman" panose="02020603050405020304" pitchFamily="18" charset="0"/>
                          <a:ea typeface="Times New Roman" panose="02020603050405020304" pitchFamily="18" charset="0"/>
                        </a:rPr>
                        <a:t>Y </a:t>
                      </a:r>
                      <a:r>
                        <a:rPr lang="en-US" sz="1800">
                          <a:solidFill>
                            <a:srgbClr val="000000"/>
                          </a:solidFill>
                          <a:effectLst/>
                          <a:latin typeface="Times New Roman" panose="02020603050405020304" pitchFamily="18" charset="0"/>
                          <a:ea typeface="Times New Roman" panose="02020603050405020304" pitchFamily="18" charset="0"/>
                        </a:rPr>
                        <a:t>= 0</a:t>
                      </a:r>
                      <a:endParaRPr lang="en-US" sz="210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extLst>
                  <a:ext uri="{0D108BD9-81ED-4DB2-BD59-A6C34878D82A}">
                    <a16:rowId xmlns:a16="http://schemas.microsoft.com/office/drawing/2014/main" val="3367329445"/>
                  </a:ext>
                </a:extLst>
              </a:tr>
              <a:tr h="447782">
                <a:tc>
                  <a:txBody>
                    <a:bodyPr/>
                    <a:lstStyle/>
                    <a:p>
                      <a:pPr marL="0" marR="0" algn="ctr">
                        <a:lnSpc>
                          <a:spcPct val="107000"/>
                        </a:lnSpc>
                        <a:spcBef>
                          <a:spcPts val="0"/>
                        </a:spcBef>
                        <a:spcAft>
                          <a:spcPts val="0"/>
                        </a:spcAft>
                      </a:pPr>
                      <a:r>
                        <a:rPr lang="en-US" sz="1800" i="1">
                          <a:solidFill>
                            <a:srgbClr val="000000"/>
                          </a:solidFill>
                          <a:effectLst/>
                          <a:latin typeface="Times New Roman" panose="02020603050405020304" pitchFamily="18" charset="0"/>
                          <a:ea typeface="Times New Roman" panose="02020603050405020304" pitchFamily="18" charset="0"/>
                        </a:rPr>
                        <a:t>A </a:t>
                      </a:r>
                      <a:r>
                        <a:rPr lang="en-US" sz="1800">
                          <a:solidFill>
                            <a:srgbClr val="000000"/>
                          </a:solidFill>
                          <a:effectLst/>
                          <a:latin typeface="Times New Roman" panose="02020603050405020304" pitchFamily="18" charset="0"/>
                          <a:ea typeface="Times New Roman" panose="02020603050405020304" pitchFamily="18" charset="0"/>
                        </a:rPr>
                        <a:t>= 1</a:t>
                      </a:r>
                      <a:endParaRPr lang="en-US" sz="210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15</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5</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 </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20</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Calibri" panose="020F0502020204030204" pitchFamily="34" charset="0"/>
                        </a:rPr>
                        <a:t>10</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extLst>
                  <a:ext uri="{0D108BD9-81ED-4DB2-BD59-A6C34878D82A}">
                    <a16:rowId xmlns:a16="http://schemas.microsoft.com/office/drawing/2014/main" val="829240252"/>
                  </a:ext>
                </a:extLst>
              </a:tr>
              <a:tr h="404014">
                <a:tc>
                  <a:txBody>
                    <a:bodyPr/>
                    <a:lstStyle/>
                    <a:p>
                      <a:pPr marL="0" marR="0" algn="ctr">
                        <a:lnSpc>
                          <a:spcPct val="107000"/>
                        </a:lnSpc>
                        <a:spcBef>
                          <a:spcPts val="0"/>
                        </a:spcBef>
                        <a:spcAft>
                          <a:spcPts val="0"/>
                        </a:spcAft>
                      </a:pPr>
                      <a:r>
                        <a:rPr lang="en-US" sz="1800" i="1">
                          <a:solidFill>
                            <a:srgbClr val="000000"/>
                          </a:solidFill>
                          <a:effectLst/>
                          <a:latin typeface="Times New Roman" panose="02020603050405020304" pitchFamily="18" charset="0"/>
                          <a:ea typeface="Times New Roman" panose="02020603050405020304" pitchFamily="18" charset="0"/>
                        </a:rPr>
                        <a:t>A </a:t>
                      </a:r>
                      <a:r>
                        <a:rPr lang="en-US" sz="1800">
                          <a:solidFill>
                            <a:srgbClr val="000000"/>
                          </a:solidFill>
                          <a:effectLst/>
                          <a:latin typeface="Times New Roman" panose="02020603050405020304" pitchFamily="18" charset="0"/>
                          <a:ea typeface="Times New Roman" panose="02020603050405020304" pitchFamily="18" charset="0"/>
                        </a:rPr>
                        <a:t>= 0</a:t>
                      </a:r>
                      <a:endParaRPr lang="en-US" sz="210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5</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5</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 </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18</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12</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66404984"/>
                  </a:ext>
                </a:extLst>
              </a:tr>
            </a:tbl>
          </a:graphicData>
        </a:graphic>
      </p:graphicFrame>
    </p:spTree>
    <p:extLst>
      <p:ext uri="{BB962C8B-B14F-4D97-AF65-F5344CB8AC3E}">
        <p14:creationId xmlns:p14="http://schemas.microsoft.com/office/powerpoint/2010/main" val="1785669236"/>
      </p:ext>
    </p:extLst>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Exercise Solution – Option 1</a:t>
            </a:r>
          </a:p>
        </p:txBody>
      </p:sp>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67</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
        <p:nvSpPr>
          <p:cNvPr id="50" name="TextBox 49">
            <a:extLst>
              <a:ext uri="{FF2B5EF4-FFF2-40B4-BE49-F238E27FC236}">
                <a16:creationId xmlns:a16="http://schemas.microsoft.com/office/drawing/2014/main" id="{0F2AB893-13D8-5B4F-8B25-4AC7FD3129C3}"/>
              </a:ext>
            </a:extLst>
          </p:cNvPr>
          <p:cNvSpPr txBox="1"/>
          <p:nvPr/>
        </p:nvSpPr>
        <p:spPr>
          <a:xfrm rot="1403494">
            <a:off x="2089729" y="3645446"/>
            <a:ext cx="1252266"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L=0 (0.33) 30</a:t>
            </a:r>
          </a:p>
        </p:txBody>
      </p:sp>
      <p:cxnSp>
        <p:nvCxnSpPr>
          <p:cNvPr id="51" name="Straight Connector 50">
            <a:extLst>
              <a:ext uri="{FF2B5EF4-FFF2-40B4-BE49-F238E27FC236}">
                <a16:creationId xmlns:a16="http://schemas.microsoft.com/office/drawing/2014/main" id="{462F7D14-2E61-3C4F-B5FD-7AE7A13E7503}"/>
              </a:ext>
            </a:extLst>
          </p:cNvPr>
          <p:cNvCxnSpPr/>
          <p:nvPr/>
        </p:nvCxnSpPr>
        <p:spPr>
          <a:xfrm rot="10800000" flipH="1">
            <a:off x="2110142" y="3272968"/>
            <a:ext cx="1051560" cy="369725"/>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52" name="TextBox 51">
            <a:extLst>
              <a:ext uri="{FF2B5EF4-FFF2-40B4-BE49-F238E27FC236}">
                <a16:creationId xmlns:a16="http://schemas.microsoft.com/office/drawing/2014/main" id="{51380F20-4322-D047-A6AB-9FAC57B9875A}"/>
              </a:ext>
            </a:extLst>
          </p:cNvPr>
          <p:cNvSpPr txBox="1"/>
          <p:nvPr/>
        </p:nvSpPr>
        <p:spPr>
          <a:xfrm rot="20406066">
            <a:off x="1971917" y="3208270"/>
            <a:ext cx="1252266"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L=1 (0.67) 60</a:t>
            </a:r>
          </a:p>
        </p:txBody>
      </p:sp>
      <p:sp>
        <p:nvSpPr>
          <p:cNvPr id="53" name="Oval 52">
            <a:extLst>
              <a:ext uri="{FF2B5EF4-FFF2-40B4-BE49-F238E27FC236}">
                <a16:creationId xmlns:a16="http://schemas.microsoft.com/office/drawing/2014/main" id="{52A4BF77-99D3-BC49-8D16-D4638120696B}"/>
              </a:ext>
            </a:extLst>
          </p:cNvPr>
          <p:cNvSpPr/>
          <p:nvPr/>
        </p:nvSpPr>
        <p:spPr>
          <a:xfrm>
            <a:off x="5980254" y="2401035"/>
            <a:ext cx="1174282" cy="1174282"/>
          </a:xfrm>
          <a:prstGeom prst="ellipse">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4" name="Oval 53">
            <a:extLst>
              <a:ext uri="{FF2B5EF4-FFF2-40B4-BE49-F238E27FC236}">
                <a16:creationId xmlns:a16="http://schemas.microsoft.com/office/drawing/2014/main" id="{FCA0A025-3572-A24D-9A1D-2882E33079F5}"/>
              </a:ext>
            </a:extLst>
          </p:cNvPr>
          <p:cNvSpPr/>
          <p:nvPr/>
        </p:nvSpPr>
        <p:spPr>
          <a:xfrm>
            <a:off x="5980254" y="3688406"/>
            <a:ext cx="1174282" cy="1174282"/>
          </a:xfrm>
          <a:prstGeom prst="ellipse">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5" name="Oval 54">
            <a:extLst>
              <a:ext uri="{FF2B5EF4-FFF2-40B4-BE49-F238E27FC236}">
                <a16:creationId xmlns:a16="http://schemas.microsoft.com/office/drawing/2014/main" id="{C3274AE3-E35E-0644-8A47-B40ECB1E8CB2}"/>
              </a:ext>
            </a:extLst>
          </p:cNvPr>
          <p:cNvSpPr/>
          <p:nvPr/>
        </p:nvSpPr>
        <p:spPr>
          <a:xfrm>
            <a:off x="5980254" y="4970979"/>
            <a:ext cx="1174282" cy="1174282"/>
          </a:xfrm>
          <a:prstGeom prst="ellipse">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6" name="Oval 55">
            <a:extLst>
              <a:ext uri="{FF2B5EF4-FFF2-40B4-BE49-F238E27FC236}">
                <a16:creationId xmlns:a16="http://schemas.microsoft.com/office/drawing/2014/main" id="{EE5C3996-3F3D-CA46-969E-E957534B413F}"/>
              </a:ext>
            </a:extLst>
          </p:cNvPr>
          <p:cNvSpPr/>
          <p:nvPr/>
        </p:nvSpPr>
        <p:spPr>
          <a:xfrm>
            <a:off x="5980254" y="1118463"/>
            <a:ext cx="1174282" cy="1174282"/>
          </a:xfrm>
          <a:prstGeom prst="ellipse">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7" name="Oval 56">
            <a:extLst>
              <a:ext uri="{FF2B5EF4-FFF2-40B4-BE49-F238E27FC236}">
                <a16:creationId xmlns:a16="http://schemas.microsoft.com/office/drawing/2014/main" id="{F1624911-5D9F-D34C-A0A8-3AE0D2323C70}"/>
              </a:ext>
            </a:extLst>
          </p:cNvPr>
          <p:cNvSpPr/>
          <p:nvPr/>
        </p:nvSpPr>
        <p:spPr>
          <a:xfrm>
            <a:off x="2102604" y="3055551"/>
            <a:ext cx="1174282" cy="1174282"/>
          </a:xfrm>
          <a:prstGeom prst="ellipse">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8" name="TextBox 57">
            <a:extLst>
              <a:ext uri="{FF2B5EF4-FFF2-40B4-BE49-F238E27FC236}">
                <a16:creationId xmlns:a16="http://schemas.microsoft.com/office/drawing/2014/main" id="{956B0EEC-CAF0-3F41-B48C-2F3F62EE2F71}"/>
              </a:ext>
            </a:extLst>
          </p:cNvPr>
          <p:cNvSpPr txBox="1"/>
          <p:nvPr/>
        </p:nvSpPr>
        <p:spPr>
          <a:xfrm>
            <a:off x="1235024" y="3455615"/>
            <a:ext cx="70403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52049"/>
                </a:solidFill>
                <a:effectLst/>
                <a:uLnTx/>
                <a:uFillTx/>
                <a:latin typeface="Arial"/>
                <a:ea typeface="+mn-ea"/>
                <a:cs typeface="+mn-cs"/>
              </a:rPr>
              <a:t>n=90</a:t>
            </a:r>
          </a:p>
        </p:txBody>
      </p:sp>
      <p:cxnSp>
        <p:nvCxnSpPr>
          <p:cNvPr id="59" name="Straight Connector 58">
            <a:extLst>
              <a:ext uri="{FF2B5EF4-FFF2-40B4-BE49-F238E27FC236}">
                <a16:creationId xmlns:a16="http://schemas.microsoft.com/office/drawing/2014/main" id="{22D9B44C-9518-DC46-B8E2-75DC3CF06DAE}"/>
              </a:ext>
            </a:extLst>
          </p:cNvPr>
          <p:cNvCxnSpPr>
            <a:stCxn id="57" idx="2"/>
            <a:endCxn id="57" idx="5"/>
          </p:cNvCxnSpPr>
          <p:nvPr/>
        </p:nvCxnSpPr>
        <p:spPr>
          <a:xfrm rot="10800000" flipH="1" flipV="1">
            <a:off x="2102604" y="3642692"/>
            <a:ext cx="1002312" cy="41517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60" name="Straight Connector 59">
            <a:extLst>
              <a:ext uri="{FF2B5EF4-FFF2-40B4-BE49-F238E27FC236}">
                <a16:creationId xmlns:a16="http://schemas.microsoft.com/office/drawing/2014/main" id="{452DB3C2-7F4F-354F-AC4E-42097EBA7C02}"/>
              </a:ext>
            </a:extLst>
          </p:cNvPr>
          <p:cNvCxnSpPr>
            <a:endCxn id="56" idx="2"/>
          </p:cNvCxnSpPr>
          <p:nvPr/>
        </p:nvCxnSpPr>
        <p:spPr>
          <a:xfrm flipV="1">
            <a:off x="3153041" y="1705604"/>
            <a:ext cx="2827213" cy="1560416"/>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61" name="Straight Connector 60">
            <a:extLst>
              <a:ext uri="{FF2B5EF4-FFF2-40B4-BE49-F238E27FC236}">
                <a16:creationId xmlns:a16="http://schemas.microsoft.com/office/drawing/2014/main" id="{AD8AD856-208E-BD4B-B03D-2EFDDB111D92}"/>
              </a:ext>
            </a:extLst>
          </p:cNvPr>
          <p:cNvCxnSpPr>
            <a:endCxn id="53" idx="2"/>
          </p:cNvCxnSpPr>
          <p:nvPr/>
        </p:nvCxnSpPr>
        <p:spPr>
          <a:xfrm flipV="1">
            <a:off x="3153041" y="2988176"/>
            <a:ext cx="2827213" cy="28479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62" name="Straight Connector 61">
            <a:extLst>
              <a:ext uri="{FF2B5EF4-FFF2-40B4-BE49-F238E27FC236}">
                <a16:creationId xmlns:a16="http://schemas.microsoft.com/office/drawing/2014/main" id="{D96C7816-432E-9746-8A63-356679417DD4}"/>
              </a:ext>
            </a:extLst>
          </p:cNvPr>
          <p:cNvCxnSpPr>
            <a:stCxn id="57" idx="5"/>
            <a:endCxn id="54" idx="2"/>
          </p:cNvCxnSpPr>
          <p:nvPr/>
        </p:nvCxnSpPr>
        <p:spPr>
          <a:xfrm rot="16200000" flipH="1">
            <a:off x="4433744" y="2729036"/>
            <a:ext cx="217683" cy="2875338"/>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63" name="Straight Connector 62">
            <a:extLst>
              <a:ext uri="{FF2B5EF4-FFF2-40B4-BE49-F238E27FC236}">
                <a16:creationId xmlns:a16="http://schemas.microsoft.com/office/drawing/2014/main" id="{9FA68EF2-9B6F-8B4A-831D-0CF6AAAC6DE7}"/>
              </a:ext>
            </a:extLst>
          </p:cNvPr>
          <p:cNvCxnSpPr>
            <a:stCxn id="57" idx="5"/>
            <a:endCxn id="55" idx="2"/>
          </p:cNvCxnSpPr>
          <p:nvPr/>
        </p:nvCxnSpPr>
        <p:spPr>
          <a:xfrm rot="16200000" flipH="1">
            <a:off x="3792457" y="3370323"/>
            <a:ext cx="1500256" cy="2875338"/>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64" name="Straight Connector 63">
            <a:extLst>
              <a:ext uri="{FF2B5EF4-FFF2-40B4-BE49-F238E27FC236}">
                <a16:creationId xmlns:a16="http://schemas.microsoft.com/office/drawing/2014/main" id="{811FD3BD-A971-C34F-A8FB-A952CD44B738}"/>
              </a:ext>
            </a:extLst>
          </p:cNvPr>
          <p:cNvCxnSpPr/>
          <p:nvPr/>
        </p:nvCxnSpPr>
        <p:spPr>
          <a:xfrm rot="10800000" flipH="1">
            <a:off x="5987793" y="1335880"/>
            <a:ext cx="1051560" cy="369725"/>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65" name="Straight Connector 64">
            <a:extLst>
              <a:ext uri="{FF2B5EF4-FFF2-40B4-BE49-F238E27FC236}">
                <a16:creationId xmlns:a16="http://schemas.microsoft.com/office/drawing/2014/main" id="{3F45EAF9-A215-1F4A-8819-A33B4A31E048}"/>
              </a:ext>
            </a:extLst>
          </p:cNvPr>
          <p:cNvCxnSpPr/>
          <p:nvPr/>
        </p:nvCxnSpPr>
        <p:spPr>
          <a:xfrm rot="10800000" flipH="1" flipV="1">
            <a:off x="5980255" y="1705604"/>
            <a:ext cx="1002312" cy="41517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66" name="Straight Connector 65">
            <a:extLst>
              <a:ext uri="{FF2B5EF4-FFF2-40B4-BE49-F238E27FC236}">
                <a16:creationId xmlns:a16="http://schemas.microsoft.com/office/drawing/2014/main" id="{4F2B6BF0-6BF3-F541-A5DC-F9888B8C6A9A}"/>
              </a:ext>
            </a:extLst>
          </p:cNvPr>
          <p:cNvCxnSpPr/>
          <p:nvPr/>
        </p:nvCxnSpPr>
        <p:spPr>
          <a:xfrm rot="10800000" flipH="1">
            <a:off x="5987793" y="2618451"/>
            <a:ext cx="1051560" cy="369725"/>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67" name="Straight Connector 66">
            <a:extLst>
              <a:ext uri="{FF2B5EF4-FFF2-40B4-BE49-F238E27FC236}">
                <a16:creationId xmlns:a16="http://schemas.microsoft.com/office/drawing/2014/main" id="{6D2633DB-23A0-204B-AA15-62DED9EC8422}"/>
              </a:ext>
            </a:extLst>
          </p:cNvPr>
          <p:cNvCxnSpPr/>
          <p:nvPr/>
        </p:nvCxnSpPr>
        <p:spPr>
          <a:xfrm rot="10800000" flipH="1" flipV="1">
            <a:off x="5980255" y="2988175"/>
            <a:ext cx="1002312" cy="41517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a:extLst>
              <a:ext uri="{FF2B5EF4-FFF2-40B4-BE49-F238E27FC236}">
                <a16:creationId xmlns:a16="http://schemas.microsoft.com/office/drawing/2014/main" id="{4D42B783-F0E9-D043-8F97-3BFD3E162913}"/>
              </a:ext>
            </a:extLst>
          </p:cNvPr>
          <p:cNvCxnSpPr/>
          <p:nvPr/>
        </p:nvCxnSpPr>
        <p:spPr>
          <a:xfrm rot="10800000" flipH="1">
            <a:off x="5987793" y="3905822"/>
            <a:ext cx="1051560" cy="369725"/>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a:extLst>
              <a:ext uri="{FF2B5EF4-FFF2-40B4-BE49-F238E27FC236}">
                <a16:creationId xmlns:a16="http://schemas.microsoft.com/office/drawing/2014/main" id="{27812E4D-983B-3840-93C7-78429E130F00}"/>
              </a:ext>
            </a:extLst>
          </p:cNvPr>
          <p:cNvCxnSpPr/>
          <p:nvPr/>
        </p:nvCxnSpPr>
        <p:spPr>
          <a:xfrm rot="10800000" flipH="1" flipV="1">
            <a:off x="5980255" y="4275546"/>
            <a:ext cx="1002312" cy="41517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a:extLst>
              <a:ext uri="{FF2B5EF4-FFF2-40B4-BE49-F238E27FC236}">
                <a16:creationId xmlns:a16="http://schemas.microsoft.com/office/drawing/2014/main" id="{C32902F1-C452-2A4F-A49B-336FC9FD3653}"/>
              </a:ext>
            </a:extLst>
          </p:cNvPr>
          <p:cNvCxnSpPr/>
          <p:nvPr/>
        </p:nvCxnSpPr>
        <p:spPr>
          <a:xfrm rot="10800000" flipH="1">
            <a:off x="5987793" y="5188395"/>
            <a:ext cx="1051560" cy="369725"/>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a:extLst>
              <a:ext uri="{FF2B5EF4-FFF2-40B4-BE49-F238E27FC236}">
                <a16:creationId xmlns:a16="http://schemas.microsoft.com/office/drawing/2014/main" id="{441C8F70-3A80-7441-B600-16457DBA75F6}"/>
              </a:ext>
            </a:extLst>
          </p:cNvPr>
          <p:cNvCxnSpPr/>
          <p:nvPr/>
        </p:nvCxnSpPr>
        <p:spPr>
          <a:xfrm rot="10800000" flipH="1" flipV="1">
            <a:off x="5980255" y="5558119"/>
            <a:ext cx="1002312" cy="41517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72" name="TextBox 71">
            <a:extLst>
              <a:ext uri="{FF2B5EF4-FFF2-40B4-BE49-F238E27FC236}">
                <a16:creationId xmlns:a16="http://schemas.microsoft.com/office/drawing/2014/main" id="{F764517B-FF86-294A-8DFC-0DFA8F19C720}"/>
              </a:ext>
            </a:extLst>
          </p:cNvPr>
          <p:cNvSpPr txBox="1"/>
          <p:nvPr/>
        </p:nvSpPr>
        <p:spPr>
          <a:xfrm rot="1403494">
            <a:off x="6109550" y="1731796"/>
            <a:ext cx="1024639"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Y=0 (0.33)</a:t>
            </a:r>
          </a:p>
        </p:txBody>
      </p:sp>
      <p:sp>
        <p:nvSpPr>
          <p:cNvPr id="73" name="TextBox 72">
            <a:extLst>
              <a:ext uri="{FF2B5EF4-FFF2-40B4-BE49-F238E27FC236}">
                <a16:creationId xmlns:a16="http://schemas.microsoft.com/office/drawing/2014/main" id="{29537475-2D4A-9940-8340-D7F062B124A5}"/>
              </a:ext>
            </a:extLst>
          </p:cNvPr>
          <p:cNvSpPr txBox="1"/>
          <p:nvPr/>
        </p:nvSpPr>
        <p:spPr>
          <a:xfrm rot="20406066">
            <a:off x="5955452" y="1276477"/>
            <a:ext cx="1024639" cy="30777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Y=1 (0.67)</a:t>
            </a:r>
          </a:p>
        </p:txBody>
      </p:sp>
      <p:sp>
        <p:nvSpPr>
          <p:cNvPr id="74" name="TextBox 73">
            <a:extLst>
              <a:ext uri="{FF2B5EF4-FFF2-40B4-BE49-F238E27FC236}">
                <a16:creationId xmlns:a16="http://schemas.microsoft.com/office/drawing/2014/main" id="{E831D704-AAF1-9847-BDE9-265EAD13E8F6}"/>
              </a:ext>
            </a:extLst>
          </p:cNvPr>
          <p:cNvSpPr txBox="1"/>
          <p:nvPr/>
        </p:nvSpPr>
        <p:spPr>
          <a:xfrm>
            <a:off x="6988481" y="1141589"/>
            <a:ext cx="383438" cy="30777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40</a:t>
            </a:r>
          </a:p>
        </p:txBody>
      </p:sp>
      <p:sp>
        <p:nvSpPr>
          <p:cNvPr id="75" name="TextBox 74">
            <a:extLst>
              <a:ext uri="{FF2B5EF4-FFF2-40B4-BE49-F238E27FC236}">
                <a16:creationId xmlns:a16="http://schemas.microsoft.com/office/drawing/2014/main" id="{A039ED9D-11E7-1446-BA97-B1F071DA2EFE}"/>
              </a:ext>
            </a:extLst>
          </p:cNvPr>
          <p:cNvSpPr txBox="1"/>
          <p:nvPr/>
        </p:nvSpPr>
        <p:spPr>
          <a:xfrm>
            <a:off x="6988481" y="1966887"/>
            <a:ext cx="383438" cy="30777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20</a:t>
            </a:r>
          </a:p>
        </p:txBody>
      </p:sp>
      <p:sp>
        <p:nvSpPr>
          <p:cNvPr id="76" name="TextBox 75">
            <a:extLst>
              <a:ext uri="{FF2B5EF4-FFF2-40B4-BE49-F238E27FC236}">
                <a16:creationId xmlns:a16="http://schemas.microsoft.com/office/drawing/2014/main" id="{04593759-8AB6-4E4D-AAFD-96008D8089F6}"/>
              </a:ext>
            </a:extLst>
          </p:cNvPr>
          <p:cNvSpPr txBox="1"/>
          <p:nvPr/>
        </p:nvSpPr>
        <p:spPr>
          <a:xfrm rot="1403494">
            <a:off x="6149618" y="3003344"/>
            <a:ext cx="925253"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Y=0 (0.4)</a:t>
            </a:r>
          </a:p>
        </p:txBody>
      </p:sp>
      <p:sp>
        <p:nvSpPr>
          <p:cNvPr id="77" name="TextBox 76">
            <a:extLst>
              <a:ext uri="{FF2B5EF4-FFF2-40B4-BE49-F238E27FC236}">
                <a16:creationId xmlns:a16="http://schemas.microsoft.com/office/drawing/2014/main" id="{6D16F1BB-25C3-784A-8C55-C784010B8791}"/>
              </a:ext>
            </a:extLst>
          </p:cNvPr>
          <p:cNvSpPr txBox="1"/>
          <p:nvPr/>
        </p:nvSpPr>
        <p:spPr>
          <a:xfrm rot="20406066">
            <a:off x="5995520" y="2548025"/>
            <a:ext cx="925253" cy="30777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Y=1 (0.6)</a:t>
            </a:r>
          </a:p>
        </p:txBody>
      </p:sp>
      <p:sp>
        <p:nvSpPr>
          <p:cNvPr id="78" name="TextBox 77">
            <a:extLst>
              <a:ext uri="{FF2B5EF4-FFF2-40B4-BE49-F238E27FC236}">
                <a16:creationId xmlns:a16="http://schemas.microsoft.com/office/drawing/2014/main" id="{670F4E45-21FC-CA4A-BABE-D5E137513D25}"/>
              </a:ext>
            </a:extLst>
          </p:cNvPr>
          <p:cNvSpPr txBox="1"/>
          <p:nvPr/>
        </p:nvSpPr>
        <p:spPr>
          <a:xfrm rot="1403494">
            <a:off x="6099925" y="4285722"/>
            <a:ext cx="1024639"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Y=0 (0.25)</a:t>
            </a:r>
          </a:p>
        </p:txBody>
      </p:sp>
      <p:sp>
        <p:nvSpPr>
          <p:cNvPr id="79" name="TextBox 78">
            <a:extLst>
              <a:ext uri="{FF2B5EF4-FFF2-40B4-BE49-F238E27FC236}">
                <a16:creationId xmlns:a16="http://schemas.microsoft.com/office/drawing/2014/main" id="{952F85C6-51A4-5341-8893-3EA3473BF1D8}"/>
              </a:ext>
            </a:extLst>
          </p:cNvPr>
          <p:cNvSpPr txBox="1"/>
          <p:nvPr/>
        </p:nvSpPr>
        <p:spPr>
          <a:xfrm rot="20406066">
            <a:off x="5945827" y="3830403"/>
            <a:ext cx="1024639" cy="30777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Y=1 (0.75)</a:t>
            </a:r>
          </a:p>
        </p:txBody>
      </p:sp>
      <p:sp>
        <p:nvSpPr>
          <p:cNvPr id="80" name="TextBox 79">
            <a:extLst>
              <a:ext uri="{FF2B5EF4-FFF2-40B4-BE49-F238E27FC236}">
                <a16:creationId xmlns:a16="http://schemas.microsoft.com/office/drawing/2014/main" id="{EA3FE2BE-05A2-F34F-AE2A-6AA5411772A3}"/>
              </a:ext>
            </a:extLst>
          </p:cNvPr>
          <p:cNvSpPr txBox="1"/>
          <p:nvPr/>
        </p:nvSpPr>
        <p:spPr>
          <a:xfrm rot="1403494">
            <a:off x="6159243" y="5568297"/>
            <a:ext cx="925253"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Y=0 (0.5)</a:t>
            </a:r>
          </a:p>
        </p:txBody>
      </p:sp>
      <p:sp>
        <p:nvSpPr>
          <p:cNvPr id="81" name="TextBox 80">
            <a:extLst>
              <a:ext uri="{FF2B5EF4-FFF2-40B4-BE49-F238E27FC236}">
                <a16:creationId xmlns:a16="http://schemas.microsoft.com/office/drawing/2014/main" id="{BD790A37-719B-894C-A0AB-1590FD2EFCC1}"/>
              </a:ext>
            </a:extLst>
          </p:cNvPr>
          <p:cNvSpPr txBox="1"/>
          <p:nvPr/>
        </p:nvSpPr>
        <p:spPr>
          <a:xfrm rot="20406066">
            <a:off x="6005144" y="5112978"/>
            <a:ext cx="925253" cy="30777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Y=1 (0.5)</a:t>
            </a:r>
          </a:p>
        </p:txBody>
      </p:sp>
      <p:sp>
        <p:nvSpPr>
          <p:cNvPr id="82" name="TextBox 81">
            <a:extLst>
              <a:ext uri="{FF2B5EF4-FFF2-40B4-BE49-F238E27FC236}">
                <a16:creationId xmlns:a16="http://schemas.microsoft.com/office/drawing/2014/main" id="{2BEB1A63-6AAF-814B-B29A-34200411591F}"/>
              </a:ext>
            </a:extLst>
          </p:cNvPr>
          <p:cNvSpPr txBox="1"/>
          <p:nvPr/>
        </p:nvSpPr>
        <p:spPr>
          <a:xfrm>
            <a:off x="6988481" y="2464562"/>
            <a:ext cx="383438" cy="30777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36</a:t>
            </a:r>
          </a:p>
        </p:txBody>
      </p:sp>
      <p:sp>
        <p:nvSpPr>
          <p:cNvPr id="83" name="TextBox 82">
            <a:extLst>
              <a:ext uri="{FF2B5EF4-FFF2-40B4-BE49-F238E27FC236}">
                <a16:creationId xmlns:a16="http://schemas.microsoft.com/office/drawing/2014/main" id="{5A6DAB97-1559-2740-BB35-B83CEE57690E}"/>
              </a:ext>
            </a:extLst>
          </p:cNvPr>
          <p:cNvSpPr txBox="1"/>
          <p:nvPr/>
        </p:nvSpPr>
        <p:spPr>
          <a:xfrm>
            <a:off x="6988481" y="3289860"/>
            <a:ext cx="383438" cy="30777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24</a:t>
            </a:r>
          </a:p>
        </p:txBody>
      </p:sp>
      <p:sp>
        <p:nvSpPr>
          <p:cNvPr id="84" name="TextBox 83">
            <a:extLst>
              <a:ext uri="{FF2B5EF4-FFF2-40B4-BE49-F238E27FC236}">
                <a16:creationId xmlns:a16="http://schemas.microsoft.com/office/drawing/2014/main" id="{29DAA700-87F6-614B-8549-E79FD86E6F9D}"/>
              </a:ext>
            </a:extLst>
          </p:cNvPr>
          <p:cNvSpPr txBox="1"/>
          <p:nvPr/>
        </p:nvSpPr>
        <p:spPr>
          <a:xfrm>
            <a:off x="6999669" y="3749140"/>
            <a:ext cx="532518" cy="30777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22.5</a:t>
            </a:r>
          </a:p>
        </p:txBody>
      </p:sp>
      <p:sp>
        <p:nvSpPr>
          <p:cNvPr id="85" name="TextBox 84">
            <a:extLst>
              <a:ext uri="{FF2B5EF4-FFF2-40B4-BE49-F238E27FC236}">
                <a16:creationId xmlns:a16="http://schemas.microsoft.com/office/drawing/2014/main" id="{ACF4A92B-5C61-EA48-B090-1AD82E4F2488}"/>
              </a:ext>
            </a:extLst>
          </p:cNvPr>
          <p:cNvSpPr txBox="1"/>
          <p:nvPr/>
        </p:nvSpPr>
        <p:spPr>
          <a:xfrm>
            <a:off x="6963634" y="4574438"/>
            <a:ext cx="433132" cy="30777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7.5</a:t>
            </a:r>
          </a:p>
        </p:txBody>
      </p:sp>
      <p:sp>
        <p:nvSpPr>
          <p:cNvPr id="86" name="TextBox 85">
            <a:extLst>
              <a:ext uri="{FF2B5EF4-FFF2-40B4-BE49-F238E27FC236}">
                <a16:creationId xmlns:a16="http://schemas.microsoft.com/office/drawing/2014/main" id="{0F882C39-718A-3D42-8D80-EF6DF22A2B32}"/>
              </a:ext>
            </a:extLst>
          </p:cNvPr>
          <p:cNvSpPr txBox="1"/>
          <p:nvPr/>
        </p:nvSpPr>
        <p:spPr>
          <a:xfrm>
            <a:off x="6988481" y="5060590"/>
            <a:ext cx="383438" cy="30777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15</a:t>
            </a:r>
          </a:p>
        </p:txBody>
      </p:sp>
      <p:sp>
        <p:nvSpPr>
          <p:cNvPr id="87" name="TextBox 86">
            <a:extLst>
              <a:ext uri="{FF2B5EF4-FFF2-40B4-BE49-F238E27FC236}">
                <a16:creationId xmlns:a16="http://schemas.microsoft.com/office/drawing/2014/main" id="{BBC0B74F-8DEF-2C41-A952-DC7779BB68E0}"/>
              </a:ext>
            </a:extLst>
          </p:cNvPr>
          <p:cNvSpPr txBox="1"/>
          <p:nvPr/>
        </p:nvSpPr>
        <p:spPr>
          <a:xfrm>
            <a:off x="6988481" y="5885888"/>
            <a:ext cx="383438" cy="30777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15</a:t>
            </a:r>
          </a:p>
        </p:txBody>
      </p:sp>
      <p:sp>
        <p:nvSpPr>
          <p:cNvPr id="88" name="TextBox 87">
            <a:extLst>
              <a:ext uri="{FF2B5EF4-FFF2-40B4-BE49-F238E27FC236}">
                <a16:creationId xmlns:a16="http://schemas.microsoft.com/office/drawing/2014/main" id="{6D5BD05C-0C5A-884B-818C-EC1683CE0C1C}"/>
              </a:ext>
            </a:extLst>
          </p:cNvPr>
          <p:cNvSpPr txBox="1"/>
          <p:nvPr/>
        </p:nvSpPr>
        <p:spPr>
          <a:xfrm rot="19862759">
            <a:off x="4212010" y="2179771"/>
            <a:ext cx="756938"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A=1 60</a:t>
            </a:r>
          </a:p>
        </p:txBody>
      </p:sp>
      <p:sp>
        <p:nvSpPr>
          <p:cNvPr id="89" name="TextBox 88">
            <a:extLst>
              <a:ext uri="{FF2B5EF4-FFF2-40B4-BE49-F238E27FC236}">
                <a16:creationId xmlns:a16="http://schemas.microsoft.com/office/drawing/2014/main" id="{88562893-1CC8-A247-9C90-80EA019D6063}"/>
              </a:ext>
            </a:extLst>
          </p:cNvPr>
          <p:cNvSpPr txBox="1"/>
          <p:nvPr/>
        </p:nvSpPr>
        <p:spPr>
          <a:xfrm rot="21268154">
            <a:off x="4337136" y="2843912"/>
            <a:ext cx="756938"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A=0 60</a:t>
            </a:r>
          </a:p>
        </p:txBody>
      </p:sp>
      <p:sp>
        <p:nvSpPr>
          <p:cNvPr id="90" name="TextBox 89">
            <a:extLst>
              <a:ext uri="{FF2B5EF4-FFF2-40B4-BE49-F238E27FC236}">
                <a16:creationId xmlns:a16="http://schemas.microsoft.com/office/drawing/2014/main" id="{263C6886-C5F3-8746-AC57-F4C6C8EC1048}"/>
              </a:ext>
            </a:extLst>
          </p:cNvPr>
          <p:cNvSpPr txBox="1"/>
          <p:nvPr/>
        </p:nvSpPr>
        <p:spPr>
          <a:xfrm rot="239149">
            <a:off x="4337137" y="3911624"/>
            <a:ext cx="756938"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A=1 30</a:t>
            </a:r>
          </a:p>
        </p:txBody>
      </p:sp>
      <p:sp>
        <p:nvSpPr>
          <p:cNvPr id="91" name="TextBox 90">
            <a:extLst>
              <a:ext uri="{FF2B5EF4-FFF2-40B4-BE49-F238E27FC236}">
                <a16:creationId xmlns:a16="http://schemas.microsoft.com/office/drawing/2014/main" id="{99793D1A-1C2A-764C-8635-484CE299C264}"/>
              </a:ext>
            </a:extLst>
          </p:cNvPr>
          <p:cNvSpPr txBox="1"/>
          <p:nvPr/>
        </p:nvSpPr>
        <p:spPr>
          <a:xfrm rot="1656980">
            <a:off x="4155368" y="4536830"/>
            <a:ext cx="756938"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A=0 30</a:t>
            </a:r>
          </a:p>
        </p:txBody>
      </p:sp>
    </p:spTree>
    <p:extLst>
      <p:ext uri="{BB962C8B-B14F-4D97-AF65-F5344CB8AC3E}">
        <p14:creationId xmlns:p14="http://schemas.microsoft.com/office/powerpoint/2010/main" val="664959878"/>
      </p:ext>
    </p:extLst>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Exercise Solution – Option 2</a:t>
            </a:r>
          </a:p>
        </p:txBody>
      </p:sp>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68</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graphicFrame>
        <p:nvGraphicFramePr>
          <p:cNvPr id="7" name="Table 6">
            <a:extLst>
              <a:ext uri="{FF2B5EF4-FFF2-40B4-BE49-F238E27FC236}">
                <a16:creationId xmlns:a16="http://schemas.microsoft.com/office/drawing/2014/main" id="{8CEE72C5-4960-CC42-B651-FEAE5A7BEF04}"/>
              </a:ext>
            </a:extLst>
          </p:cNvPr>
          <p:cNvGraphicFramePr>
            <a:graphicFrameLocks noGrp="1"/>
          </p:cNvGraphicFramePr>
          <p:nvPr/>
        </p:nvGraphicFramePr>
        <p:xfrm>
          <a:off x="870088" y="1780766"/>
          <a:ext cx="7827776" cy="1812370"/>
        </p:xfrm>
        <a:graphic>
          <a:graphicData uri="http://schemas.openxmlformats.org/drawingml/2006/table">
            <a:tbl>
              <a:tblPr/>
              <a:tblGrid>
                <a:gridCol w="1365697">
                  <a:extLst>
                    <a:ext uri="{9D8B030D-6E8A-4147-A177-3AD203B41FA5}">
                      <a16:colId xmlns:a16="http://schemas.microsoft.com/office/drawing/2014/main" val="1302186066"/>
                    </a:ext>
                  </a:extLst>
                </a:gridCol>
                <a:gridCol w="1249113">
                  <a:extLst>
                    <a:ext uri="{9D8B030D-6E8A-4147-A177-3AD203B41FA5}">
                      <a16:colId xmlns:a16="http://schemas.microsoft.com/office/drawing/2014/main" val="2268122501"/>
                    </a:ext>
                  </a:extLst>
                </a:gridCol>
                <a:gridCol w="1282424">
                  <a:extLst>
                    <a:ext uri="{9D8B030D-6E8A-4147-A177-3AD203B41FA5}">
                      <a16:colId xmlns:a16="http://schemas.microsoft.com/office/drawing/2014/main" val="828134814"/>
                    </a:ext>
                  </a:extLst>
                </a:gridCol>
                <a:gridCol w="1332388">
                  <a:extLst>
                    <a:ext uri="{9D8B030D-6E8A-4147-A177-3AD203B41FA5}">
                      <a16:colId xmlns:a16="http://schemas.microsoft.com/office/drawing/2014/main" val="2785591262"/>
                    </a:ext>
                  </a:extLst>
                </a:gridCol>
                <a:gridCol w="1299077">
                  <a:extLst>
                    <a:ext uri="{9D8B030D-6E8A-4147-A177-3AD203B41FA5}">
                      <a16:colId xmlns:a16="http://schemas.microsoft.com/office/drawing/2014/main" val="2716460120"/>
                    </a:ext>
                  </a:extLst>
                </a:gridCol>
                <a:gridCol w="1299077">
                  <a:extLst>
                    <a:ext uri="{9D8B030D-6E8A-4147-A177-3AD203B41FA5}">
                      <a16:colId xmlns:a16="http://schemas.microsoft.com/office/drawing/2014/main" val="2353628612"/>
                    </a:ext>
                  </a:extLst>
                </a:gridCol>
              </a:tblGrid>
              <a:tr h="410748">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 </a:t>
                      </a:r>
                      <a:endParaRPr lang="en-US" sz="2100" dirty="0">
                        <a:effectLst/>
                        <a:latin typeface="Times New Roman" panose="02020603050405020304" pitchFamily="18" charset="0"/>
                        <a:ea typeface="Calibri" panose="020F0502020204030204" pitchFamily="34" charset="0"/>
                      </a:endParaRPr>
                    </a:p>
                  </a:txBody>
                  <a:tcPr marL="121204" marR="121204" marT="0" marB="0" anchor="ctr">
                    <a:lnL>
                      <a:noFill/>
                    </a:lnL>
                    <a:lnR>
                      <a:noFill/>
                    </a:lnR>
                    <a:lnT w="19050" cap="flat" cmpd="sng" algn="ctr">
                      <a:solidFill>
                        <a:srgbClr val="000000"/>
                      </a:solidFill>
                      <a:prstDash val="solid"/>
                      <a:round/>
                      <a:headEnd type="none" w="med" len="med"/>
                      <a:tailEnd type="none" w="med" len="med"/>
                    </a:lnT>
                    <a:lnB>
                      <a:noFill/>
                    </a:lnB>
                  </a:tcPr>
                </a:tc>
                <a:tc gridSpan="2">
                  <a:txBody>
                    <a:bodyPr/>
                    <a:lstStyle/>
                    <a:p>
                      <a:pPr marL="0" marR="0" algn="ctr">
                        <a:lnSpc>
                          <a:spcPct val="107000"/>
                        </a:lnSpc>
                        <a:spcBef>
                          <a:spcPts val="0"/>
                        </a:spcBef>
                        <a:spcAft>
                          <a:spcPts val="0"/>
                        </a:spcAft>
                      </a:pPr>
                      <a:r>
                        <a:rPr lang="en-US" sz="1800" i="1" dirty="0">
                          <a:solidFill>
                            <a:srgbClr val="000000"/>
                          </a:solidFill>
                          <a:effectLst/>
                          <a:latin typeface="Times New Roman" panose="02020603050405020304" pitchFamily="18" charset="0"/>
                          <a:ea typeface="Times New Roman" panose="02020603050405020304" pitchFamily="18" charset="0"/>
                        </a:rPr>
                        <a:t>L </a:t>
                      </a:r>
                      <a:r>
                        <a:rPr lang="en-US" sz="1800" dirty="0">
                          <a:solidFill>
                            <a:srgbClr val="000000"/>
                          </a:solidFill>
                          <a:effectLst/>
                          <a:latin typeface="Times New Roman" panose="02020603050405020304" pitchFamily="18" charset="0"/>
                          <a:ea typeface="Times New Roman" panose="02020603050405020304" pitchFamily="18" charset="0"/>
                        </a:rPr>
                        <a:t>= 0 (n = 30)</a:t>
                      </a:r>
                      <a:endParaRPr lang="en-US" sz="2100" dirty="0">
                        <a:effectLst/>
                        <a:latin typeface="Times New Roman" panose="02020603050405020304" pitchFamily="18" charset="0"/>
                        <a:ea typeface="Calibri" panose="020F0502020204030204" pitchFamily="34" charset="0"/>
                      </a:endParaRPr>
                    </a:p>
                  </a:txBody>
                  <a:tcPr marL="161606" marR="161606" marT="80803" marB="80803">
                    <a:lnL>
                      <a:noFill/>
                    </a:lnL>
                    <a:lnR>
                      <a:noFill/>
                    </a:lnR>
                    <a:lnT w="19050" cap="flat" cmpd="sng" algn="ctr">
                      <a:solidFill>
                        <a:srgbClr val="000000"/>
                      </a:solidFill>
                      <a:prstDash val="solid"/>
                      <a:round/>
                      <a:headEnd type="none" w="med" len="med"/>
                      <a:tailEnd type="none" w="med" len="med"/>
                    </a:lnT>
                    <a:lnB>
                      <a:noFill/>
                    </a:lnB>
                  </a:tcPr>
                </a:tc>
                <a:tc hMerge="1">
                  <a:txBody>
                    <a:bodyPr/>
                    <a:lstStyle/>
                    <a:p>
                      <a:endParaRPr lang="en-US"/>
                    </a:p>
                  </a:txBody>
                  <a:tcPr/>
                </a:tc>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 </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w="19050" cap="flat" cmpd="sng" algn="ctr">
                      <a:solidFill>
                        <a:srgbClr val="000000"/>
                      </a:solidFill>
                      <a:prstDash val="solid"/>
                      <a:round/>
                      <a:headEnd type="none" w="med" len="med"/>
                      <a:tailEnd type="none" w="med" len="med"/>
                    </a:lnT>
                    <a:lnB>
                      <a:noFill/>
                    </a:lnB>
                  </a:tcPr>
                </a:tc>
                <a:tc gridSpan="2">
                  <a:txBody>
                    <a:bodyPr/>
                    <a:lstStyle/>
                    <a:p>
                      <a:pPr marL="0" marR="0" algn="ctr">
                        <a:lnSpc>
                          <a:spcPct val="107000"/>
                        </a:lnSpc>
                        <a:spcBef>
                          <a:spcPts val="0"/>
                        </a:spcBef>
                        <a:spcAft>
                          <a:spcPts val="0"/>
                        </a:spcAft>
                        <a:tabLst>
                          <a:tab pos="735965" algn="ctr"/>
                          <a:tab pos="1472565" algn="r"/>
                        </a:tabLst>
                      </a:pPr>
                      <a:r>
                        <a:rPr lang="en-US" sz="1800" i="1" dirty="0">
                          <a:solidFill>
                            <a:srgbClr val="000000"/>
                          </a:solidFill>
                          <a:effectLst/>
                          <a:latin typeface="Times New Roman" panose="02020603050405020304" pitchFamily="18" charset="0"/>
                          <a:ea typeface="Times New Roman" panose="02020603050405020304" pitchFamily="18" charset="0"/>
                        </a:rPr>
                        <a:t>L </a:t>
                      </a:r>
                      <a:r>
                        <a:rPr lang="en-US" sz="1800" dirty="0">
                          <a:solidFill>
                            <a:srgbClr val="000000"/>
                          </a:solidFill>
                          <a:effectLst/>
                          <a:latin typeface="Times New Roman" panose="02020603050405020304" pitchFamily="18" charset="0"/>
                          <a:ea typeface="Times New Roman" panose="02020603050405020304" pitchFamily="18" charset="0"/>
                        </a:rPr>
                        <a:t>= 1 (n = 60)</a:t>
                      </a:r>
                      <a:endParaRPr lang="en-US" sz="2100" dirty="0">
                        <a:effectLst/>
                        <a:latin typeface="Times New Roman" panose="02020603050405020304" pitchFamily="18" charset="0"/>
                        <a:ea typeface="Calibri" panose="020F0502020204030204" pitchFamily="34" charset="0"/>
                      </a:endParaRPr>
                    </a:p>
                  </a:txBody>
                  <a:tcPr marL="161606" marR="161606" marT="80803" marB="80803">
                    <a:lnL>
                      <a:noFill/>
                    </a:lnL>
                    <a:lnR>
                      <a:noFill/>
                    </a:lnR>
                    <a:lnT w="19050" cap="flat" cmpd="sng" algn="ctr">
                      <a:solidFill>
                        <a:srgbClr val="000000"/>
                      </a:solidFill>
                      <a:prstDash val="solid"/>
                      <a:round/>
                      <a:headEnd type="none" w="med" len="med"/>
                      <a:tailEnd type="none" w="med" len="med"/>
                    </a:lnT>
                    <a:lnB>
                      <a:noFill/>
                    </a:lnB>
                  </a:tcPr>
                </a:tc>
                <a:tc hMerge="1">
                  <a:txBody>
                    <a:bodyPr/>
                    <a:lstStyle/>
                    <a:p>
                      <a:endParaRPr lang="en-US"/>
                    </a:p>
                  </a:txBody>
                  <a:tcPr/>
                </a:tc>
                <a:extLst>
                  <a:ext uri="{0D108BD9-81ED-4DB2-BD59-A6C34878D82A}">
                    <a16:rowId xmlns:a16="http://schemas.microsoft.com/office/drawing/2014/main" val="2471469769"/>
                  </a:ext>
                </a:extLst>
              </a:tr>
              <a:tr h="525219">
                <a:tc>
                  <a:txBody>
                    <a:bodyPr/>
                    <a:lstStyle/>
                    <a:p>
                      <a:pPr marL="0" marR="0" algn="ctr">
                        <a:lnSpc>
                          <a:spcPct val="107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rPr>
                        <a:t> </a:t>
                      </a:r>
                      <a:endParaRPr lang="en-US" sz="210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tc>
                  <a:txBody>
                    <a:bodyPr/>
                    <a:lstStyle/>
                    <a:p>
                      <a:pPr marL="0" marR="0" algn="ctr">
                        <a:lnSpc>
                          <a:spcPct val="107000"/>
                        </a:lnSpc>
                        <a:spcBef>
                          <a:spcPts val="0"/>
                        </a:spcBef>
                        <a:spcAft>
                          <a:spcPts val="0"/>
                        </a:spcAft>
                      </a:pPr>
                      <a:r>
                        <a:rPr lang="en-US" sz="1800" i="1" dirty="0">
                          <a:solidFill>
                            <a:srgbClr val="000000"/>
                          </a:solidFill>
                          <a:effectLst/>
                          <a:latin typeface="Times New Roman" panose="02020603050405020304" pitchFamily="18" charset="0"/>
                          <a:ea typeface="Times New Roman" panose="02020603050405020304" pitchFamily="18" charset="0"/>
                        </a:rPr>
                        <a:t>Y </a:t>
                      </a:r>
                      <a:r>
                        <a:rPr lang="en-US" sz="1800" dirty="0">
                          <a:solidFill>
                            <a:srgbClr val="000000"/>
                          </a:solidFill>
                          <a:effectLst/>
                          <a:latin typeface="Times New Roman" panose="02020603050405020304" pitchFamily="18" charset="0"/>
                          <a:ea typeface="Times New Roman" panose="02020603050405020304" pitchFamily="18" charset="0"/>
                        </a:rPr>
                        <a:t>= 1</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tc>
                  <a:txBody>
                    <a:bodyPr/>
                    <a:lstStyle/>
                    <a:p>
                      <a:pPr marL="0" marR="0" algn="ctr">
                        <a:lnSpc>
                          <a:spcPct val="107000"/>
                        </a:lnSpc>
                        <a:spcBef>
                          <a:spcPts val="0"/>
                        </a:spcBef>
                        <a:spcAft>
                          <a:spcPts val="0"/>
                        </a:spcAft>
                      </a:pPr>
                      <a:r>
                        <a:rPr lang="en-US" sz="1800" i="1">
                          <a:solidFill>
                            <a:srgbClr val="000000"/>
                          </a:solidFill>
                          <a:effectLst/>
                          <a:latin typeface="Times New Roman" panose="02020603050405020304" pitchFamily="18" charset="0"/>
                          <a:ea typeface="Times New Roman" panose="02020603050405020304" pitchFamily="18" charset="0"/>
                        </a:rPr>
                        <a:t>Y </a:t>
                      </a:r>
                      <a:r>
                        <a:rPr lang="en-US" sz="1800">
                          <a:solidFill>
                            <a:srgbClr val="000000"/>
                          </a:solidFill>
                          <a:effectLst/>
                          <a:latin typeface="Times New Roman" panose="02020603050405020304" pitchFamily="18" charset="0"/>
                          <a:ea typeface="Times New Roman" panose="02020603050405020304" pitchFamily="18" charset="0"/>
                        </a:rPr>
                        <a:t>= 0</a:t>
                      </a:r>
                      <a:endParaRPr lang="en-US" sz="210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tc>
                  <a:txBody>
                    <a:bodyPr/>
                    <a:lstStyle/>
                    <a:p>
                      <a:pPr marL="0" marR="0" algn="ctr">
                        <a:lnSpc>
                          <a:spcPct val="107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rPr>
                        <a:t> </a:t>
                      </a:r>
                      <a:endParaRPr lang="en-US" sz="210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tc>
                  <a:txBody>
                    <a:bodyPr/>
                    <a:lstStyle/>
                    <a:p>
                      <a:pPr marL="0" marR="0" algn="ctr">
                        <a:lnSpc>
                          <a:spcPct val="107000"/>
                        </a:lnSpc>
                        <a:spcBef>
                          <a:spcPts val="0"/>
                        </a:spcBef>
                        <a:spcAft>
                          <a:spcPts val="0"/>
                        </a:spcAft>
                      </a:pPr>
                      <a:r>
                        <a:rPr lang="en-US" sz="1800" i="1">
                          <a:solidFill>
                            <a:srgbClr val="000000"/>
                          </a:solidFill>
                          <a:effectLst/>
                          <a:latin typeface="Times New Roman" panose="02020603050405020304" pitchFamily="18" charset="0"/>
                          <a:ea typeface="Times New Roman" panose="02020603050405020304" pitchFamily="18" charset="0"/>
                        </a:rPr>
                        <a:t>Y </a:t>
                      </a:r>
                      <a:r>
                        <a:rPr lang="en-US" sz="1800">
                          <a:solidFill>
                            <a:srgbClr val="000000"/>
                          </a:solidFill>
                          <a:effectLst/>
                          <a:latin typeface="Times New Roman" panose="02020603050405020304" pitchFamily="18" charset="0"/>
                          <a:ea typeface="Times New Roman" panose="02020603050405020304" pitchFamily="18" charset="0"/>
                        </a:rPr>
                        <a:t>= 1</a:t>
                      </a:r>
                      <a:endParaRPr lang="en-US" sz="210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tc>
                  <a:txBody>
                    <a:bodyPr/>
                    <a:lstStyle/>
                    <a:p>
                      <a:pPr marL="0" marR="0" algn="ctr">
                        <a:lnSpc>
                          <a:spcPct val="107000"/>
                        </a:lnSpc>
                        <a:spcBef>
                          <a:spcPts val="0"/>
                        </a:spcBef>
                        <a:spcAft>
                          <a:spcPts val="0"/>
                        </a:spcAft>
                      </a:pPr>
                      <a:r>
                        <a:rPr lang="en-US" sz="1800" i="1">
                          <a:solidFill>
                            <a:srgbClr val="000000"/>
                          </a:solidFill>
                          <a:effectLst/>
                          <a:latin typeface="Times New Roman" panose="02020603050405020304" pitchFamily="18" charset="0"/>
                          <a:ea typeface="Times New Roman" panose="02020603050405020304" pitchFamily="18" charset="0"/>
                        </a:rPr>
                        <a:t>Y </a:t>
                      </a:r>
                      <a:r>
                        <a:rPr lang="en-US" sz="1800">
                          <a:solidFill>
                            <a:srgbClr val="000000"/>
                          </a:solidFill>
                          <a:effectLst/>
                          <a:latin typeface="Times New Roman" panose="02020603050405020304" pitchFamily="18" charset="0"/>
                          <a:ea typeface="Times New Roman" panose="02020603050405020304" pitchFamily="18" charset="0"/>
                        </a:rPr>
                        <a:t>= 0</a:t>
                      </a:r>
                      <a:endParaRPr lang="en-US" sz="210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extLst>
                  <a:ext uri="{0D108BD9-81ED-4DB2-BD59-A6C34878D82A}">
                    <a16:rowId xmlns:a16="http://schemas.microsoft.com/office/drawing/2014/main" val="3367329445"/>
                  </a:ext>
                </a:extLst>
              </a:tr>
              <a:tr h="447782">
                <a:tc>
                  <a:txBody>
                    <a:bodyPr/>
                    <a:lstStyle/>
                    <a:p>
                      <a:pPr marL="0" marR="0" algn="ctr">
                        <a:lnSpc>
                          <a:spcPct val="107000"/>
                        </a:lnSpc>
                        <a:spcBef>
                          <a:spcPts val="0"/>
                        </a:spcBef>
                        <a:spcAft>
                          <a:spcPts val="0"/>
                        </a:spcAft>
                      </a:pPr>
                      <a:r>
                        <a:rPr lang="en-US" sz="1800" i="1">
                          <a:solidFill>
                            <a:srgbClr val="000000"/>
                          </a:solidFill>
                          <a:effectLst/>
                          <a:latin typeface="Times New Roman" panose="02020603050405020304" pitchFamily="18" charset="0"/>
                          <a:ea typeface="Times New Roman" panose="02020603050405020304" pitchFamily="18" charset="0"/>
                        </a:rPr>
                        <a:t>A </a:t>
                      </a:r>
                      <a:r>
                        <a:rPr lang="en-US" sz="1800">
                          <a:solidFill>
                            <a:srgbClr val="000000"/>
                          </a:solidFill>
                          <a:effectLst/>
                          <a:latin typeface="Times New Roman" panose="02020603050405020304" pitchFamily="18" charset="0"/>
                          <a:ea typeface="Times New Roman" panose="02020603050405020304" pitchFamily="18" charset="0"/>
                        </a:rPr>
                        <a:t>= 1</a:t>
                      </a:r>
                      <a:endParaRPr lang="en-US" sz="210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15(1/0.67)</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tc>
                  <a:txBody>
                    <a:bodyPr/>
                    <a:lstStyle/>
                    <a:p>
                      <a:pPr marL="0" marR="0" indent="0" algn="ctr" defTabSz="914378" rtl="0" eaLnBrk="1" fontAlgn="auto" latinLnBrk="0" hangingPunct="1">
                        <a:lnSpc>
                          <a:spcPct val="107000"/>
                        </a:lnSpc>
                        <a:spcBef>
                          <a:spcPts val="0"/>
                        </a:spcBef>
                        <a:spcAft>
                          <a:spcPts val="0"/>
                        </a:spcAft>
                        <a:buClrTx/>
                        <a:buSzTx/>
                        <a:buFontTx/>
                        <a:buNone/>
                        <a:tabLst/>
                        <a:defRPr/>
                      </a:pPr>
                      <a:r>
                        <a:rPr lang="en-US" sz="1800" dirty="0">
                          <a:solidFill>
                            <a:srgbClr val="000000"/>
                          </a:solidFill>
                          <a:effectLst/>
                          <a:latin typeface="Times New Roman" panose="02020603050405020304" pitchFamily="18" charset="0"/>
                          <a:ea typeface="Times New Roman" panose="02020603050405020304" pitchFamily="18" charset="0"/>
                        </a:rPr>
                        <a:t>5(1/0.67)</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 </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20(1/0.5)</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Calibri" panose="020F0502020204030204" pitchFamily="34" charset="0"/>
                        </a:rPr>
                        <a:t>10</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(1/0.5)</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extLst>
                  <a:ext uri="{0D108BD9-81ED-4DB2-BD59-A6C34878D82A}">
                    <a16:rowId xmlns:a16="http://schemas.microsoft.com/office/drawing/2014/main" val="829240252"/>
                  </a:ext>
                </a:extLst>
              </a:tr>
              <a:tr h="404014">
                <a:tc>
                  <a:txBody>
                    <a:bodyPr/>
                    <a:lstStyle/>
                    <a:p>
                      <a:pPr marL="0" marR="0" algn="ctr">
                        <a:lnSpc>
                          <a:spcPct val="107000"/>
                        </a:lnSpc>
                        <a:spcBef>
                          <a:spcPts val="0"/>
                        </a:spcBef>
                        <a:spcAft>
                          <a:spcPts val="0"/>
                        </a:spcAft>
                      </a:pPr>
                      <a:r>
                        <a:rPr lang="en-US" sz="1800" i="1">
                          <a:solidFill>
                            <a:srgbClr val="000000"/>
                          </a:solidFill>
                          <a:effectLst/>
                          <a:latin typeface="Times New Roman" panose="02020603050405020304" pitchFamily="18" charset="0"/>
                          <a:ea typeface="Times New Roman" panose="02020603050405020304" pitchFamily="18" charset="0"/>
                        </a:rPr>
                        <a:t>A </a:t>
                      </a:r>
                      <a:r>
                        <a:rPr lang="en-US" sz="1800">
                          <a:solidFill>
                            <a:srgbClr val="000000"/>
                          </a:solidFill>
                          <a:effectLst/>
                          <a:latin typeface="Times New Roman" panose="02020603050405020304" pitchFamily="18" charset="0"/>
                          <a:ea typeface="Times New Roman" panose="02020603050405020304" pitchFamily="18" charset="0"/>
                        </a:rPr>
                        <a:t>= 0</a:t>
                      </a:r>
                      <a:endParaRPr lang="en-US" sz="210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5(1/0.33)</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marL="0" marR="0" indent="0" algn="ctr" defTabSz="914378" rtl="0" eaLnBrk="1" fontAlgn="auto" latinLnBrk="0" hangingPunct="1">
                        <a:lnSpc>
                          <a:spcPct val="107000"/>
                        </a:lnSpc>
                        <a:spcBef>
                          <a:spcPts val="0"/>
                        </a:spcBef>
                        <a:spcAft>
                          <a:spcPts val="0"/>
                        </a:spcAft>
                        <a:buClrTx/>
                        <a:buSzTx/>
                        <a:buFontTx/>
                        <a:buNone/>
                        <a:tabLst/>
                        <a:defRPr/>
                      </a:pPr>
                      <a:r>
                        <a:rPr lang="en-US" sz="1800" dirty="0">
                          <a:solidFill>
                            <a:srgbClr val="000000"/>
                          </a:solidFill>
                          <a:effectLst/>
                          <a:latin typeface="Times New Roman" panose="02020603050405020304" pitchFamily="18" charset="0"/>
                          <a:ea typeface="Times New Roman" panose="02020603050405020304" pitchFamily="18" charset="0"/>
                        </a:rPr>
                        <a:t>5(1/0.33)</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 </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marL="0" marR="0" indent="0" algn="ctr" defTabSz="914378" rtl="0" eaLnBrk="1" fontAlgn="auto" latinLnBrk="0" hangingPunct="1">
                        <a:lnSpc>
                          <a:spcPct val="107000"/>
                        </a:lnSpc>
                        <a:spcBef>
                          <a:spcPts val="0"/>
                        </a:spcBef>
                        <a:spcAft>
                          <a:spcPts val="0"/>
                        </a:spcAft>
                        <a:buClrTx/>
                        <a:buSzTx/>
                        <a:buFontTx/>
                        <a:buNone/>
                        <a:tabLst/>
                        <a:defRPr/>
                      </a:pPr>
                      <a:r>
                        <a:rPr lang="en-US" sz="1800" dirty="0">
                          <a:solidFill>
                            <a:srgbClr val="000000"/>
                          </a:solidFill>
                          <a:effectLst/>
                          <a:latin typeface="Times New Roman" panose="02020603050405020304" pitchFamily="18" charset="0"/>
                          <a:ea typeface="Times New Roman" panose="02020603050405020304" pitchFamily="18" charset="0"/>
                        </a:rPr>
                        <a:t>18</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(1/0.5)</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marL="0" marR="0" indent="0" algn="ctr" defTabSz="914378" rtl="0" eaLnBrk="1" fontAlgn="auto" latinLnBrk="0" hangingPunct="1">
                        <a:lnSpc>
                          <a:spcPct val="107000"/>
                        </a:lnSpc>
                        <a:spcBef>
                          <a:spcPts val="0"/>
                        </a:spcBef>
                        <a:spcAft>
                          <a:spcPts val="0"/>
                        </a:spcAft>
                        <a:buClrTx/>
                        <a:buSzTx/>
                        <a:buFontTx/>
                        <a:buNone/>
                        <a:tabLst/>
                        <a:defRPr/>
                      </a:pPr>
                      <a:r>
                        <a:rPr lang="en-US" sz="1800" dirty="0">
                          <a:solidFill>
                            <a:srgbClr val="000000"/>
                          </a:solidFill>
                          <a:effectLst/>
                          <a:latin typeface="Times New Roman" panose="02020603050405020304" pitchFamily="18" charset="0"/>
                          <a:ea typeface="Times New Roman" panose="02020603050405020304" pitchFamily="18" charset="0"/>
                        </a:rPr>
                        <a:t>12</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(1/0.5)</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66404984"/>
                  </a:ext>
                </a:extLst>
              </a:tr>
            </a:tbl>
          </a:graphicData>
        </a:graphic>
      </p:graphicFrame>
      <p:graphicFrame>
        <p:nvGraphicFramePr>
          <p:cNvPr id="8" name="Table 7">
            <a:extLst>
              <a:ext uri="{FF2B5EF4-FFF2-40B4-BE49-F238E27FC236}">
                <a16:creationId xmlns:a16="http://schemas.microsoft.com/office/drawing/2014/main" id="{80CDDBBF-1A1F-FA46-B404-D9324A844DF8}"/>
              </a:ext>
            </a:extLst>
          </p:cNvPr>
          <p:cNvGraphicFramePr>
            <a:graphicFrameLocks noGrp="1"/>
          </p:cNvGraphicFramePr>
          <p:nvPr/>
        </p:nvGraphicFramePr>
        <p:xfrm>
          <a:off x="870088" y="4095341"/>
          <a:ext cx="7827776" cy="1812370"/>
        </p:xfrm>
        <a:graphic>
          <a:graphicData uri="http://schemas.openxmlformats.org/drawingml/2006/table">
            <a:tbl>
              <a:tblPr/>
              <a:tblGrid>
                <a:gridCol w="1365697">
                  <a:extLst>
                    <a:ext uri="{9D8B030D-6E8A-4147-A177-3AD203B41FA5}">
                      <a16:colId xmlns:a16="http://schemas.microsoft.com/office/drawing/2014/main" val="1302186066"/>
                    </a:ext>
                  </a:extLst>
                </a:gridCol>
                <a:gridCol w="1249113">
                  <a:extLst>
                    <a:ext uri="{9D8B030D-6E8A-4147-A177-3AD203B41FA5}">
                      <a16:colId xmlns:a16="http://schemas.microsoft.com/office/drawing/2014/main" val="2268122501"/>
                    </a:ext>
                  </a:extLst>
                </a:gridCol>
                <a:gridCol w="1282424">
                  <a:extLst>
                    <a:ext uri="{9D8B030D-6E8A-4147-A177-3AD203B41FA5}">
                      <a16:colId xmlns:a16="http://schemas.microsoft.com/office/drawing/2014/main" val="828134814"/>
                    </a:ext>
                  </a:extLst>
                </a:gridCol>
                <a:gridCol w="1332388">
                  <a:extLst>
                    <a:ext uri="{9D8B030D-6E8A-4147-A177-3AD203B41FA5}">
                      <a16:colId xmlns:a16="http://schemas.microsoft.com/office/drawing/2014/main" val="2785591262"/>
                    </a:ext>
                  </a:extLst>
                </a:gridCol>
                <a:gridCol w="1299077">
                  <a:extLst>
                    <a:ext uri="{9D8B030D-6E8A-4147-A177-3AD203B41FA5}">
                      <a16:colId xmlns:a16="http://schemas.microsoft.com/office/drawing/2014/main" val="2716460120"/>
                    </a:ext>
                  </a:extLst>
                </a:gridCol>
                <a:gridCol w="1299077">
                  <a:extLst>
                    <a:ext uri="{9D8B030D-6E8A-4147-A177-3AD203B41FA5}">
                      <a16:colId xmlns:a16="http://schemas.microsoft.com/office/drawing/2014/main" val="2353628612"/>
                    </a:ext>
                  </a:extLst>
                </a:gridCol>
              </a:tblGrid>
              <a:tr h="410748">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 </a:t>
                      </a:r>
                      <a:endParaRPr lang="en-US" sz="2100" dirty="0">
                        <a:effectLst/>
                        <a:latin typeface="Times New Roman" panose="02020603050405020304" pitchFamily="18" charset="0"/>
                        <a:ea typeface="Calibri" panose="020F0502020204030204" pitchFamily="34" charset="0"/>
                      </a:endParaRPr>
                    </a:p>
                  </a:txBody>
                  <a:tcPr marL="121204" marR="121204" marT="0" marB="0" anchor="ctr">
                    <a:lnL>
                      <a:noFill/>
                    </a:lnL>
                    <a:lnR>
                      <a:noFill/>
                    </a:lnR>
                    <a:lnT w="19050" cap="flat" cmpd="sng" algn="ctr">
                      <a:solidFill>
                        <a:srgbClr val="000000"/>
                      </a:solidFill>
                      <a:prstDash val="solid"/>
                      <a:round/>
                      <a:headEnd type="none" w="med" len="med"/>
                      <a:tailEnd type="none" w="med" len="med"/>
                    </a:lnT>
                    <a:lnB>
                      <a:noFill/>
                    </a:lnB>
                  </a:tcPr>
                </a:tc>
                <a:tc gridSpan="2">
                  <a:txBody>
                    <a:bodyPr/>
                    <a:lstStyle/>
                    <a:p>
                      <a:pPr marL="0" marR="0" algn="ctr">
                        <a:lnSpc>
                          <a:spcPct val="107000"/>
                        </a:lnSpc>
                        <a:spcBef>
                          <a:spcPts val="0"/>
                        </a:spcBef>
                        <a:spcAft>
                          <a:spcPts val="0"/>
                        </a:spcAft>
                      </a:pPr>
                      <a:r>
                        <a:rPr lang="en-US" sz="1800" i="1" dirty="0">
                          <a:solidFill>
                            <a:srgbClr val="000000"/>
                          </a:solidFill>
                          <a:effectLst/>
                          <a:latin typeface="Times New Roman" panose="02020603050405020304" pitchFamily="18" charset="0"/>
                          <a:ea typeface="Times New Roman" panose="02020603050405020304" pitchFamily="18" charset="0"/>
                        </a:rPr>
                        <a:t>L </a:t>
                      </a:r>
                      <a:r>
                        <a:rPr lang="en-US" sz="1800" dirty="0">
                          <a:solidFill>
                            <a:srgbClr val="000000"/>
                          </a:solidFill>
                          <a:effectLst/>
                          <a:latin typeface="Times New Roman" panose="02020603050405020304" pitchFamily="18" charset="0"/>
                          <a:ea typeface="Times New Roman" panose="02020603050405020304" pitchFamily="18" charset="0"/>
                        </a:rPr>
                        <a:t>= 0 (n = 30)</a:t>
                      </a:r>
                      <a:endParaRPr lang="en-US" sz="2100" dirty="0">
                        <a:effectLst/>
                        <a:latin typeface="Times New Roman" panose="02020603050405020304" pitchFamily="18" charset="0"/>
                        <a:ea typeface="Calibri" panose="020F0502020204030204" pitchFamily="34" charset="0"/>
                      </a:endParaRPr>
                    </a:p>
                  </a:txBody>
                  <a:tcPr marL="161606" marR="161606" marT="80803" marB="80803">
                    <a:lnL>
                      <a:noFill/>
                    </a:lnL>
                    <a:lnR>
                      <a:noFill/>
                    </a:lnR>
                    <a:lnT w="19050" cap="flat" cmpd="sng" algn="ctr">
                      <a:solidFill>
                        <a:srgbClr val="000000"/>
                      </a:solidFill>
                      <a:prstDash val="solid"/>
                      <a:round/>
                      <a:headEnd type="none" w="med" len="med"/>
                      <a:tailEnd type="none" w="med" len="med"/>
                    </a:lnT>
                    <a:lnB>
                      <a:noFill/>
                    </a:lnB>
                  </a:tcPr>
                </a:tc>
                <a:tc hMerge="1">
                  <a:txBody>
                    <a:bodyPr/>
                    <a:lstStyle/>
                    <a:p>
                      <a:endParaRPr lang="en-US"/>
                    </a:p>
                  </a:txBody>
                  <a:tcPr/>
                </a:tc>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 </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w="19050" cap="flat" cmpd="sng" algn="ctr">
                      <a:solidFill>
                        <a:srgbClr val="000000"/>
                      </a:solidFill>
                      <a:prstDash val="solid"/>
                      <a:round/>
                      <a:headEnd type="none" w="med" len="med"/>
                      <a:tailEnd type="none" w="med" len="med"/>
                    </a:lnT>
                    <a:lnB>
                      <a:noFill/>
                    </a:lnB>
                  </a:tcPr>
                </a:tc>
                <a:tc gridSpan="2">
                  <a:txBody>
                    <a:bodyPr/>
                    <a:lstStyle/>
                    <a:p>
                      <a:pPr marL="0" marR="0" algn="ctr">
                        <a:lnSpc>
                          <a:spcPct val="107000"/>
                        </a:lnSpc>
                        <a:spcBef>
                          <a:spcPts val="0"/>
                        </a:spcBef>
                        <a:spcAft>
                          <a:spcPts val="0"/>
                        </a:spcAft>
                        <a:tabLst>
                          <a:tab pos="735965" algn="ctr"/>
                          <a:tab pos="1472565" algn="r"/>
                        </a:tabLst>
                      </a:pPr>
                      <a:r>
                        <a:rPr lang="en-US" sz="1800" i="1" dirty="0">
                          <a:solidFill>
                            <a:srgbClr val="000000"/>
                          </a:solidFill>
                          <a:effectLst/>
                          <a:latin typeface="Times New Roman" panose="02020603050405020304" pitchFamily="18" charset="0"/>
                          <a:ea typeface="Times New Roman" panose="02020603050405020304" pitchFamily="18" charset="0"/>
                        </a:rPr>
                        <a:t>L </a:t>
                      </a:r>
                      <a:r>
                        <a:rPr lang="en-US" sz="1800" dirty="0">
                          <a:solidFill>
                            <a:srgbClr val="000000"/>
                          </a:solidFill>
                          <a:effectLst/>
                          <a:latin typeface="Times New Roman" panose="02020603050405020304" pitchFamily="18" charset="0"/>
                          <a:ea typeface="Times New Roman" panose="02020603050405020304" pitchFamily="18" charset="0"/>
                        </a:rPr>
                        <a:t>= 1 (n = 60)</a:t>
                      </a:r>
                      <a:endParaRPr lang="en-US" sz="2100" dirty="0">
                        <a:effectLst/>
                        <a:latin typeface="Times New Roman" panose="02020603050405020304" pitchFamily="18" charset="0"/>
                        <a:ea typeface="Calibri" panose="020F0502020204030204" pitchFamily="34" charset="0"/>
                      </a:endParaRPr>
                    </a:p>
                  </a:txBody>
                  <a:tcPr marL="161606" marR="161606" marT="80803" marB="80803">
                    <a:lnL>
                      <a:noFill/>
                    </a:lnL>
                    <a:lnR>
                      <a:noFill/>
                    </a:lnR>
                    <a:lnT w="19050" cap="flat" cmpd="sng" algn="ctr">
                      <a:solidFill>
                        <a:srgbClr val="000000"/>
                      </a:solidFill>
                      <a:prstDash val="solid"/>
                      <a:round/>
                      <a:headEnd type="none" w="med" len="med"/>
                      <a:tailEnd type="none" w="med" len="med"/>
                    </a:lnT>
                    <a:lnB>
                      <a:noFill/>
                    </a:lnB>
                  </a:tcPr>
                </a:tc>
                <a:tc hMerge="1">
                  <a:txBody>
                    <a:bodyPr/>
                    <a:lstStyle/>
                    <a:p>
                      <a:endParaRPr lang="en-US"/>
                    </a:p>
                  </a:txBody>
                  <a:tcPr/>
                </a:tc>
                <a:extLst>
                  <a:ext uri="{0D108BD9-81ED-4DB2-BD59-A6C34878D82A}">
                    <a16:rowId xmlns:a16="http://schemas.microsoft.com/office/drawing/2014/main" val="2471469769"/>
                  </a:ext>
                </a:extLst>
              </a:tr>
              <a:tr h="525219">
                <a:tc>
                  <a:txBody>
                    <a:bodyPr/>
                    <a:lstStyle/>
                    <a:p>
                      <a:pPr marL="0" marR="0" algn="ctr">
                        <a:lnSpc>
                          <a:spcPct val="107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rPr>
                        <a:t> </a:t>
                      </a:r>
                      <a:endParaRPr lang="en-US" sz="210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tc>
                  <a:txBody>
                    <a:bodyPr/>
                    <a:lstStyle/>
                    <a:p>
                      <a:pPr marL="0" marR="0" algn="ctr">
                        <a:lnSpc>
                          <a:spcPct val="107000"/>
                        </a:lnSpc>
                        <a:spcBef>
                          <a:spcPts val="0"/>
                        </a:spcBef>
                        <a:spcAft>
                          <a:spcPts val="0"/>
                        </a:spcAft>
                      </a:pPr>
                      <a:r>
                        <a:rPr lang="en-US" sz="1800" i="1" dirty="0">
                          <a:solidFill>
                            <a:srgbClr val="000000"/>
                          </a:solidFill>
                          <a:effectLst/>
                          <a:latin typeface="Times New Roman" panose="02020603050405020304" pitchFamily="18" charset="0"/>
                          <a:ea typeface="Times New Roman" panose="02020603050405020304" pitchFamily="18" charset="0"/>
                        </a:rPr>
                        <a:t>Y </a:t>
                      </a:r>
                      <a:r>
                        <a:rPr lang="en-US" sz="1800" dirty="0">
                          <a:solidFill>
                            <a:srgbClr val="000000"/>
                          </a:solidFill>
                          <a:effectLst/>
                          <a:latin typeface="Times New Roman" panose="02020603050405020304" pitchFamily="18" charset="0"/>
                          <a:ea typeface="Times New Roman" panose="02020603050405020304" pitchFamily="18" charset="0"/>
                        </a:rPr>
                        <a:t>= 1</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tc>
                  <a:txBody>
                    <a:bodyPr/>
                    <a:lstStyle/>
                    <a:p>
                      <a:pPr marL="0" marR="0" algn="ctr">
                        <a:lnSpc>
                          <a:spcPct val="107000"/>
                        </a:lnSpc>
                        <a:spcBef>
                          <a:spcPts val="0"/>
                        </a:spcBef>
                        <a:spcAft>
                          <a:spcPts val="0"/>
                        </a:spcAft>
                      </a:pPr>
                      <a:r>
                        <a:rPr lang="en-US" sz="1800" i="1">
                          <a:solidFill>
                            <a:srgbClr val="000000"/>
                          </a:solidFill>
                          <a:effectLst/>
                          <a:latin typeface="Times New Roman" panose="02020603050405020304" pitchFamily="18" charset="0"/>
                          <a:ea typeface="Times New Roman" panose="02020603050405020304" pitchFamily="18" charset="0"/>
                        </a:rPr>
                        <a:t>Y </a:t>
                      </a:r>
                      <a:r>
                        <a:rPr lang="en-US" sz="1800">
                          <a:solidFill>
                            <a:srgbClr val="000000"/>
                          </a:solidFill>
                          <a:effectLst/>
                          <a:latin typeface="Times New Roman" panose="02020603050405020304" pitchFamily="18" charset="0"/>
                          <a:ea typeface="Times New Roman" panose="02020603050405020304" pitchFamily="18" charset="0"/>
                        </a:rPr>
                        <a:t>= 0</a:t>
                      </a:r>
                      <a:endParaRPr lang="en-US" sz="210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tc>
                  <a:txBody>
                    <a:bodyPr/>
                    <a:lstStyle/>
                    <a:p>
                      <a:pPr marL="0" marR="0" algn="ctr">
                        <a:lnSpc>
                          <a:spcPct val="107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rPr>
                        <a:t> </a:t>
                      </a:r>
                      <a:endParaRPr lang="en-US" sz="210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tc>
                  <a:txBody>
                    <a:bodyPr/>
                    <a:lstStyle/>
                    <a:p>
                      <a:pPr marL="0" marR="0" algn="ctr">
                        <a:lnSpc>
                          <a:spcPct val="107000"/>
                        </a:lnSpc>
                        <a:spcBef>
                          <a:spcPts val="0"/>
                        </a:spcBef>
                        <a:spcAft>
                          <a:spcPts val="0"/>
                        </a:spcAft>
                      </a:pPr>
                      <a:r>
                        <a:rPr lang="en-US" sz="1800" i="1">
                          <a:solidFill>
                            <a:srgbClr val="000000"/>
                          </a:solidFill>
                          <a:effectLst/>
                          <a:latin typeface="Times New Roman" panose="02020603050405020304" pitchFamily="18" charset="0"/>
                          <a:ea typeface="Times New Roman" panose="02020603050405020304" pitchFamily="18" charset="0"/>
                        </a:rPr>
                        <a:t>Y </a:t>
                      </a:r>
                      <a:r>
                        <a:rPr lang="en-US" sz="1800">
                          <a:solidFill>
                            <a:srgbClr val="000000"/>
                          </a:solidFill>
                          <a:effectLst/>
                          <a:latin typeface="Times New Roman" panose="02020603050405020304" pitchFamily="18" charset="0"/>
                          <a:ea typeface="Times New Roman" panose="02020603050405020304" pitchFamily="18" charset="0"/>
                        </a:rPr>
                        <a:t>= 1</a:t>
                      </a:r>
                      <a:endParaRPr lang="en-US" sz="210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tc>
                  <a:txBody>
                    <a:bodyPr/>
                    <a:lstStyle/>
                    <a:p>
                      <a:pPr marL="0" marR="0" algn="ctr">
                        <a:lnSpc>
                          <a:spcPct val="107000"/>
                        </a:lnSpc>
                        <a:spcBef>
                          <a:spcPts val="0"/>
                        </a:spcBef>
                        <a:spcAft>
                          <a:spcPts val="0"/>
                        </a:spcAft>
                      </a:pPr>
                      <a:r>
                        <a:rPr lang="en-US" sz="1800" i="1">
                          <a:solidFill>
                            <a:srgbClr val="000000"/>
                          </a:solidFill>
                          <a:effectLst/>
                          <a:latin typeface="Times New Roman" panose="02020603050405020304" pitchFamily="18" charset="0"/>
                          <a:ea typeface="Times New Roman" panose="02020603050405020304" pitchFamily="18" charset="0"/>
                        </a:rPr>
                        <a:t>Y </a:t>
                      </a:r>
                      <a:r>
                        <a:rPr lang="en-US" sz="1800">
                          <a:solidFill>
                            <a:srgbClr val="000000"/>
                          </a:solidFill>
                          <a:effectLst/>
                          <a:latin typeface="Times New Roman" panose="02020603050405020304" pitchFamily="18" charset="0"/>
                          <a:ea typeface="Times New Roman" panose="02020603050405020304" pitchFamily="18" charset="0"/>
                        </a:rPr>
                        <a:t>= 0</a:t>
                      </a:r>
                      <a:endParaRPr lang="en-US" sz="210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extLst>
                  <a:ext uri="{0D108BD9-81ED-4DB2-BD59-A6C34878D82A}">
                    <a16:rowId xmlns:a16="http://schemas.microsoft.com/office/drawing/2014/main" val="3367329445"/>
                  </a:ext>
                </a:extLst>
              </a:tr>
              <a:tr h="447782">
                <a:tc>
                  <a:txBody>
                    <a:bodyPr/>
                    <a:lstStyle/>
                    <a:p>
                      <a:pPr marL="0" marR="0" algn="ctr">
                        <a:lnSpc>
                          <a:spcPct val="107000"/>
                        </a:lnSpc>
                        <a:spcBef>
                          <a:spcPts val="0"/>
                        </a:spcBef>
                        <a:spcAft>
                          <a:spcPts val="0"/>
                        </a:spcAft>
                      </a:pPr>
                      <a:r>
                        <a:rPr lang="en-US" sz="1800" i="1">
                          <a:solidFill>
                            <a:srgbClr val="000000"/>
                          </a:solidFill>
                          <a:effectLst/>
                          <a:latin typeface="Times New Roman" panose="02020603050405020304" pitchFamily="18" charset="0"/>
                          <a:ea typeface="Times New Roman" panose="02020603050405020304" pitchFamily="18" charset="0"/>
                        </a:rPr>
                        <a:t>A </a:t>
                      </a:r>
                      <a:r>
                        <a:rPr lang="en-US" sz="1800">
                          <a:solidFill>
                            <a:srgbClr val="000000"/>
                          </a:solidFill>
                          <a:effectLst/>
                          <a:latin typeface="Times New Roman" panose="02020603050405020304" pitchFamily="18" charset="0"/>
                          <a:ea typeface="Times New Roman" panose="02020603050405020304" pitchFamily="18" charset="0"/>
                        </a:rPr>
                        <a:t>= 1</a:t>
                      </a:r>
                      <a:endParaRPr lang="en-US" sz="210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22.5</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tc>
                  <a:txBody>
                    <a:bodyPr/>
                    <a:lstStyle/>
                    <a:p>
                      <a:pPr marL="0" marR="0" indent="0" algn="ctr" defTabSz="914378" rtl="0" eaLnBrk="1" fontAlgn="auto" latinLnBrk="0" hangingPunct="1">
                        <a:lnSpc>
                          <a:spcPct val="107000"/>
                        </a:lnSpc>
                        <a:spcBef>
                          <a:spcPts val="0"/>
                        </a:spcBef>
                        <a:spcAft>
                          <a:spcPts val="0"/>
                        </a:spcAft>
                        <a:buClrTx/>
                        <a:buSzTx/>
                        <a:buFontTx/>
                        <a:buNone/>
                        <a:tabLst/>
                        <a:defRPr/>
                      </a:pPr>
                      <a:r>
                        <a:rPr lang="en-US" sz="1800" dirty="0">
                          <a:solidFill>
                            <a:srgbClr val="000000"/>
                          </a:solidFill>
                          <a:effectLst/>
                          <a:latin typeface="Times New Roman" panose="02020603050405020304" pitchFamily="18" charset="0"/>
                          <a:ea typeface="Times New Roman" panose="02020603050405020304" pitchFamily="18" charset="0"/>
                        </a:rPr>
                        <a:t>7.5</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 </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40</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Calibri" panose="020F0502020204030204" pitchFamily="34" charset="0"/>
                        </a:rPr>
                        <a:t>20</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extLst>
                  <a:ext uri="{0D108BD9-81ED-4DB2-BD59-A6C34878D82A}">
                    <a16:rowId xmlns:a16="http://schemas.microsoft.com/office/drawing/2014/main" val="829240252"/>
                  </a:ext>
                </a:extLst>
              </a:tr>
              <a:tr h="404014">
                <a:tc>
                  <a:txBody>
                    <a:bodyPr/>
                    <a:lstStyle/>
                    <a:p>
                      <a:pPr marL="0" marR="0" algn="ctr">
                        <a:lnSpc>
                          <a:spcPct val="107000"/>
                        </a:lnSpc>
                        <a:spcBef>
                          <a:spcPts val="0"/>
                        </a:spcBef>
                        <a:spcAft>
                          <a:spcPts val="0"/>
                        </a:spcAft>
                      </a:pPr>
                      <a:r>
                        <a:rPr lang="en-US" sz="1800" i="1">
                          <a:solidFill>
                            <a:srgbClr val="000000"/>
                          </a:solidFill>
                          <a:effectLst/>
                          <a:latin typeface="Times New Roman" panose="02020603050405020304" pitchFamily="18" charset="0"/>
                          <a:ea typeface="Times New Roman" panose="02020603050405020304" pitchFamily="18" charset="0"/>
                        </a:rPr>
                        <a:t>A </a:t>
                      </a:r>
                      <a:r>
                        <a:rPr lang="en-US" sz="1800">
                          <a:solidFill>
                            <a:srgbClr val="000000"/>
                          </a:solidFill>
                          <a:effectLst/>
                          <a:latin typeface="Times New Roman" panose="02020603050405020304" pitchFamily="18" charset="0"/>
                          <a:ea typeface="Times New Roman" panose="02020603050405020304" pitchFamily="18" charset="0"/>
                        </a:rPr>
                        <a:t>= 0</a:t>
                      </a:r>
                      <a:endParaRPr lang="en-US" sz="210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15</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marL="0" marR="0" indent="0" algn="ctr" defTabSz="914378" rtl="0" eaLnBrk="1" fontAlgn="auto" latinLnBrk="0" hangingPunct="1">
                        <a:lnSpc>
                          <a:spcPct val="107000"/>
                        </a:lnSpc>
                        <a:spcBef>
                          <a:spcPts val="0"/>
                        </a:spcBef>
                        <a:spcAft>
                          <a:spcPts val="0"/>
                        </a:spcAft>
                        <a:buClrTx/>
                        <a:buSzTx/>
                        <a:buFontTx/>
                        <a:buNone/>
                        <a:tabLst/>
                        <a:defRPr/>
                      </a:pPr>
                      <a:r>
                        <a:rPr lang="en-US" sz="1800" dirty="0">
                          <a:solidFill>
                            <a:srgbClr val="000000"/>
                          </a:solidFill>
                          <a:effectLst/>
                          <a:latin typeface="Times New Roman" panose="02020603050405020304" pitchFamily="18" charset="0"/>
                          <a:ea typeface="Times New Roman" panose="02020603050405020304" pitchFamily="18" charset="0"/>
                        </a:rPr>
                        <a:t>15</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 </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marL="0" marR="0" indent="0" algn="ctr" defTabSz="914378" rtl="0" eaLnBrk="1" fontAlgn="auto" latinLnBrk="0" hangingPunct="1">
                        <a:lnSpc>
                          <a:spcPct val="107000"/>
                        </a:lnSpc>
                        <a:spcBef>
                          <a:spcPts val="0"/>
                        </a:spcBef>
                        <a:spcAft>
                          <a:spcPts val="0"/>
                        </a:spcAft>
                        <a:buClrTx/>
                        <a:buSzTx/>
                        <a:buFontTx/>
                        <a:buNone/>
                        <a:tabLst/>
                        <a:defRPr/>
                      </a:pPr>
                      <a:r>
                        <a:rPr lang="en-US" sz="1800" dirty="0">
                          <a:solidFill>
                            <a:srgbClr val="000000"/>
                          </a:solidFill>
                          <a:effectLst/>
                          <a:latin typeface="Times New Roman" panose="02020603050405020304" pitchFamily="18" charset="0"/>
                          <a:ea typeface="Times New Roman" panose="02020603050405020304" pitchFamily="18" charset="0"/>
                        </a:rPr>
                        <a:t>36</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marL="0" marR="0" indent="0" algn="ctr" defTabSz="914378" rtl="0" eaLnBrk="1" fontAlgn="auto" latinLnBrk="0" hangingPunct="1">
                        <a:lnSpc>
                          <a:spcPct val="107000"/>
                        </a:lnSpc>
                        <a:spcBef>
                          <a:spcPts val="0"/>
                        </a:spcBef>
                        <a:spcAft>
                          <a:spcPts val="0"/>
                        </a:spcAft>
                        <a:buClrTx/>
                        <a:buSzTx/>
                        <a:buFontTx/>
                        <a:buNone/>
                        <a:tabLst/>
                        <a:defRPr/>
                      </a:pPr>
                      <a:r>
                        <a:rPr lang="en-US" sz="1800" dirty="0">
                          <a:solidFill>
                            <a:srgbClr val="000000"/>
                          </a:solidFill>
                          <a:effectLst/>
                          <a:latin typeface="Times New Roman" panose="02020603050405020304" pitchFamily="18" charset="0"/>
                          <a:ea typeface="Times New Roman" panose="02020603050405020304" pitchFamily="18" charset="0"/>
                        </a:rPr>
                        <a:t>24</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66404984"/>
                  </a:ext>
                </a:extLst>
              </a:tr>
            </a:tbl>
          </a:graphicData>
        </a:graphic>
      </p:graphicFrame>
    </p:spTree>
    <p:extLst>
      <p:ext uri="{BB962C8B-B14F-4D97-AF65-F5344CB8AC3E}">
        <p14:creationId xmlns:p14="http://schemas.microsoft.com/office/powerpoint/2010/main" val="2432142134"/>
      </p:ext>
    </p:extLst>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Exercise Solution – Final Pseudo-population</a:t>
            </a:r>
          </a:p>
        </p:txBody>
      </p:sp>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69</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graphicFrame>
        <p:nvGraphicFramePr>
          <p:cNvPr id="6" name="Table 5">
            <a:extLst>
              <a:ext uri="{FF2B5EF4-FFF2-40B4-BE49-F238E27FC236}">
                <a16:creationId xmlns:a16="http://schemas.microsoft.com/office/drawing/2014/main" id="{DABC5E09-BC83-074A-908C-87EF8F07B144}"/>
              </a:ext>
            </a:extLst>
          </p:cNvPr>
          <p:cNvGraphicFramePr>
            <a:graphicFrameLocks noGrp="1"/>
          </p:cNvGraphicFramePr>
          <p:nvPr/>
        </p:nvGraphicFramePr>
        <p:xfrm>
          <a:off x="1524000" y="2316480"/>
          <a:ext cx="6096000" cy="1112520"/>
        </p:xfrm>
        <a:graphic>
          <a:graphicData uri="http://schemas.openxmlformats.org/drawingml/2006/table">
            <a:tbl>
              <a:tblPr firstRow="1" bandRow="1">
                <a:tableStyleId>{21E4AEA4-8DFA-4A89-87EB-49C32662AFE0}</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tblGrid>
              <a:tr h="370840">
                <a:tc>
                  <a:txBody>
                    <a:bodyPr/>
                    <a:lstStyle/>
                    <a:p>
                      <a:endParaRPr lang="en-US" dirty="0"/>
                    </a:p>
                  </a:txBody>
                  <a:tcPr/>
                </a:tc>
                <a:tc>
                  <a:txBody>
                    <a:bodyPr/>
                    <a:lstStyle/>
                    <a:p>
                      <a:pPr algn="ctr"/>
                      <a:r>
                        <a:rPr lang="en-US" i="1" dirty="0"/>
                        <a:t>Y</a:t>
                      </a:r>
                      <a:r>
                        <a:rPr lang="en-US" dirty="0"/>
                        <a:t> = 1</a:t>
                      </a:r>
                    </a:p>
                  </a:txBody>
                  <a:tcPr/>
                </a:tc>
                <a:tc>
                  <a:txBody>
                    <a:bodyPr/>
                    <a:lstStyle/>
                    <a:p>
                      <a:pPr marL="0" marR="0" indent="0" algn="ctr" defTabSz="914378" rtl="0" eaLnBrk="1" fontAlgn="auto" latinLnBrk="0" hangingPunct="1">
                        <a:lnSpc>
                          <a:spcPct val="100000"/>
                        </a:lnSpc>
                        <a:spcBef>
                          <a:spcPts val="0"/>
                        </a:spcBef>
                        <a:spcAft>
                          <a:spcPts val="0"/>
                        </a:spcAft>
                        <a:buClrTx/>
                        <a:buSzTx/>
                        <a:buFontTx/>
                        <a:buNone/>
                        <a:tabLst/>
                        <a:defRPr/>
                      </a:pPr>
                      <a:r>
                        <a:rPr lang="en-US" i="1" dirty="0"/>
                        <a:t>Y</a:t>
                      </a:r>
                      <a:r>
                        <a:rPr lang="en-US" dirty="0"/>
                        <a:t> = 0</a:t>
                      </a:r>
                    </a:p>
                  </a:txBody>
                  <a:tcPr/>
                </a:tc>
                <a:extLst>
                  <a:ext uri="{0D108BD9-81ED-4DB2-BD59-A6C34878D82A}">
                    <a16:rowId xmlns:a16="http://schemas.microsoft.com/office/drawing/2014/main" val="10000"/>
                  </a:ext>
                </a:extLst>
              </a:tr>
              <a:tr h="370840">
                <a:tc>
                  <a:txBody>
                    <a:bodyPr/>
                    <a:lstStyle/>
                    <a:p>
                      <a:r>
                        <a:rPr lang="en-US" i="1" dirty="0"/>
                        <a:t>A</a:t>
                      </a:r>
                      <a:r>
                        <a:rPr lang="en-US" dirty="0"/>
                        <a:t> = 1</a:t>
                      </a:r>
                    </a:p>
                  </a:txBody>
                  <a:tcPr/>
                </a:tc>
                <a:tc>
                  <a:txBody>
                    <a:bodyPr/>
                    <a:lstStyle/>
                    <a:p>
                      <a:pPr algn="ctr"/>
                      <a:r>
                        <a:rPr lang="en-US" dirty="0"/>
                        <a:t>62.5</a:t>
                      </a:r>
                    </a:p>
                  </a:txBody>
                  <a:tcPr/>
                </a:tc>
                <a:tc>
                  <a:txBody>
                    <a:bodyPr/>
                    <a:lstStyle/>
                    <a:p>
                      <a:pPr algn="ctr"/>
                      <a:r>
                        <a:rPr lang="en-US" dirty="0"/>
                        <a:t>27.5</a:t>
                      </a:r>
                    </a:p>
                  </a:txBody>
                  <a:tcPr/>
                </a:tc>
                <a:extLst>
                  <a:ext uri="{0D108BD9-81ED-4DB2-BD59-A6C34878D82A}">
                    <a16:rowId xmlns:a16="http://schemas.microsoft.com/office/drawing/2014/main" val="10001"/>
                  </a:ext>
                </a:extLst>
              </a:tr>
              <a:tr h="370840">
                <a:tc>
                  <a:txBody>
                    <a:bodyPr/>
                    <a:lstStyle/>
                    <a:p>
                      <a:pPr marL="0" marR="0" indent="0" algn="l" defTabSz="914378" rtl="0" eaLnBrk="1" fontAlgn="auto" latinLnBrk="0" hangingPunct="1">
                        <a:lnSpc>
                          <a:spcPct val="100000"/>
                        </a:lnSpc>
                        <a:spcBef>
                          <a:spcPts val="0"/>
                        </a:spcBef>
                        <a:spcAft>
                          <a:spcPts val="0"/>
                        </a:spcAft>
                        <a:buClrTx/>
                        <a:buSzTx/>
                        <a:buFontTx/>
                        <a:buNone/>
                        <a:tabLst/>
                        <a:defRPr/>
                      </a:pPr>
                      <a:r>
                        <a:rPr lang="en-US" i="1" dirty="0"/>
                        <a:t>A</a:t>
                      </a:r>
                      <a:r>
                        <a:rPr lang="en-US" dirty="0"/>
                        <a:t> = 0</a:t>
                      </a:r>
                    </a:p>
                  </a:txBody>
                  <a:tcPr/>
                </a:tc>
                <a:tc>
                  <a:txBody>
                    <a:bodyPr/>
                    <a:lstStyle/>
                    <a:p>
                      <a:pPr algn="ctr"/>
                      <a:r>
                        <a:rPr lang="en-US" dirty="0"/>
                        <a:t>51</a:t>
                      </a:r>
                    </a:p>
                  </a:txBody>
                  <a:tcPr/>
                </a:tc>
                <a:tc>
                  <a:txBody>
                    <a:bodyPr/>
                    <a:lstStyle/>
                    <a:p>
                      <a:pPr algn="ctr"/>
                      <a:r>
                        <a:rPr lang="en-US" dirty="0"/>
                        <a:t>39</a:t>
                      </a:r>
                    </a:p>
                  </a:txBody>
                  <a:tcPr/>
                </a:tc>
                <a:extLst>
                  <a:ext uri="{0D108BD9-81ED-4DB2-BD59-A6C34878D82A}">
                    <a16:rowId xmlns:a16="http://schemas.microsoft.com/office/drawing/2014/main" val="10002"/>
                  </a:ext>
                </a:extLst>
              </a:tr>
            </a:tbl>
          </a:graphicData>
        </a:graphic>
      </p:graphicFrame>
      <p:sp>
        <p:nvSpPr>
          <p:cNvPr id="9" name="Content Placeholder 5">
            <a:extLst>
              <a:ext uri="{FF2B5EF4-FFF2-40B4-BE49-F238E27FC236}">
                <a16:creationId xmlns:a16="http://schemas.microsoft.com/office/drawing/2014/main" id="{014DFD6A-5698-734B-A557-8E950682D7E6}"/>
              </a:ext>
            </a:extLst>
          </p:cNvPr>
          <p:cNvSpPr>
            <a:spLocks noGrp="1"/>
          </p:cNvSpPr>
          <p:nvPr>
            <p:ph idx="1"/>
          </p:nvPr>
        </p:nvSpPr>
        <p:spPr>
          <a:xfrm>
            <a:off x="459686" y="1496817"/>
            <a:ext cx="7531375" cy="3780740"/>
          </a:xfrm>
        </p:spPr>
        <p:txBody>
          <a:bodyPr/>
          <a:lstStyle/>
          <a:p>
            <a:r>
              <a:rPr lang="en-US" dirty="0"/>
              <a:t>Having accounted for the effect of L:</a:t>
            </a:r>
          </a:p>
        </p:txBody>
      </p:sp>
    </p:spTree>
    <p:extLst>
      <p:ext uri="{BB962C8B-B14F-4D97-AF65-F5344CB8AC3E}">
        <p14:creationId xmlns:p14="http://schemas.microsoft.com/office/powerpoint/2010/main" val="2619747369"/>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Bradford Hill Criteria</a:t>
            </a:r>
          </a:p>
        </p:txBody>
      </p:sp>
      <p:sp>
        <p:nvSpPr>
          <p:cNvPr id="6" name="Content Placeholder 5"/>
          <p:cNvSpPr>
            <a:spLocks noGrp="1"/>
          </p:cNvSpPr>
          <p:nvPr>
            <p:ph idx="1"/>
          </p:nvPr>
        </p:nvSpPr>
        <p:spPr>
          <a:xfrm>
            <a:off x="459686" y="1496816"/>
            <a:ext cx="8137665" cy="4771462"/>
          </a:xfrm>
        </p:spPr>
        <p:txBody>
          <a:bodyPr/>
          <a:lstStyle/>
          <a:p>
            <a:pPr marL="457200" indent="-457200">
              <a:buFont typeface="+mj-lt"/>
              <a:buAutoNum type="arabicPeriod"/>
            </a:pPr>
            <a:r>
              <a:rPr lang="en-US" dirty="0"/>
              <a:t>Strength</a:t>
            </a:r>
          </a:p>
          <a:p>
            <a:pPr marL="457200" indent="-457200">
              <a:buFont typeface="+mj-lt"/>
              <a:buAutoNum type="arabicPeriod"/>
            </a:pPr>
            <a:r>
              <a:rPr lang="en-US" dirty="0"/>
              <a:t>Consistency</a:t>
            </a:r>
          </a:p>
          <a:p>
            <a:pPr marL="457200" indent="-457200">
              <a:buFont typeface="+mj-lt"/>
              <a:buAutoNum type="arabicPeriod"/>
            </a:pPr>
            <a:r>
              <a:rPr lang="en-US" dirty="0"/>
              <a:t>Specificity</a:t>
            </a:r>
          </a:p>
          <a:p>
            <a:pPr marL="457200" indent="-457200">
              <a:buFont typeface="+mj-lt"/>
              <a:buAutoNum type="arabicPeriod"/>
            </a:pPr>
            <a:r>
              <a:rPr lang="en-US" dirty="0"/>
              <a:t>Temporality</a:t>
            </a:r>
          </a:p>
          <a:p>
            <a:pPr marL="457200" indent="-457200">
              <a:buFont typeface="+mj-lt"/>
              <a:buAutoNum type="arabicPeriod"/>
            </a:pPr>
            <a:r>
              <a:rPr lang="en-US" dirty="0"/>
              <a:t>Biological gradient</a:t>
            </a:r>
          </a:p>
          <a:p>
            <a:pPr marL="457200" indent="-457200">
              <a:buFont typeface="+mj-lt"/>
              <a:buAutoNum type="arabicPeriod"/>
            </a:pPr>
            <a:r>
              <a:rPr lang="en-US" dirty="0"/>
              <a:t>Plausibility</a:t>
            </a:r>
          </a:p>
          <a:p>
            <a:pPr marL="457200" indent="-457200">
              <a:buFont typeface="+mj-lt"/>
              <a:buAutoNum type="arabicPeriod"/>
            </a:pPr>
            <a:r>
              <a:rPr lang="en-US" dirty="0"/>
              <a:t>Coherence</a:t>
            </a:r>
          </a:p>
          <a:p>
            <a:pPr marL="457200" indent="-457200">
              <a:buFont typeface="+mj-lt"/>
              <a:buAutoNum type="arabicPeriod"/>
            </a:pPr>
            <a:r>
              <a:rPr lang="en-US" dirty="0"/>
              <a:t>Experiment</a:t>
            </a:r>
          </a:p>
          <a:p>
            <a:pPr marL="457200" indent="-457200">
              <a:buFont typeface="+mj-lt"/>
              <a:buAutoNum type="arabicPeriod"/>
            </a:pPr>
            <a:r>
              <a:rPr lang="en-US" dirty="0"/>
              <a:t>Analogy</a:t>
            </a:r>
          </a:p>
          <a:p>
            <a:pPr marL="0" indent="0">
              <a:buNone/>
            </a:pPr>
            <a:endParaRPr lang="en-US" dirty="0"/>
          </a:p>
          <a:p>
            <a:pPr marL="0" indent="0">
              <a:buNone/>
            </a:pPr>
            <a:endParaRPr lang="en-US" sz="1600" dirty="0"/>
          </a:p>
          <a:p>
            <a:pPr marL="0" indent="0">
              <a:buNone/>
            </a:pPr>
            <a:r>
              <a:rPr lang="en-US" sz="1400" dirty="0"/>
              <a:t>For more on the Bradford Hill Criteria, see the optional lecture on the course website</a:t>
            </a:r>
          </a:p>
        </p:txBody>
      </p:sp>
      <p:pic>
        <p:nvPicPr>
          <p:cNvPr id="4" name="Picture 9" descr="http://t3.gstatic.com/images?q=tbn:ANd9GcQrD7p8tXOoxQ9eY7R8p4oO2gRJ3ZH84Obc_Ego6p2LyoMj2eK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1270" y="1496816"/>
            <a:ext cx="2684021" cy="36315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3"/>
          </p:nvPr>
        </p:nvSpPr>
        <p:spPr/>
        <p:txBody>
          <a:bodyPr/>
          <a:lstStyle/>
          <a:p>
            <a:fld id="{7BCC8D0D-EAEC-449D-9161-023DFF90F2E2}" type="slidenum">
              <a:rPr lang="en-US" smtClean="0">
                <a:solidFill>
                  <a:srgbClr val="052049"/>
                </a:solidFill>
              </a:rPr>
              <a:pPr/>
              <a:t>7</a:t>
            </a:fld>
            <a:endParaRPr lang="en-US" dirty="0">
              <a:solidFill>
                <a:srgbClr val="052049"/>
              </a:solidFill>
            </a:endParaRPr>
          </a:p>
        </p:txBody>
      </p:sp>
      <p:sp>
        <p:nvSpPr>
          <p:cNvPr id="8" name="Text Box 5"/>
          <p:cNvSpPr txBox="1">
            <a:spLocks noChangeArrowheads="1"/>
          </p:cNvSpPr>
          <p:nvPr/>
        </p:nvSpPr>
        <p:spPr bwMode="auto">
          <a:xfrm>
            <a:off x="5741269" y="5164126"/>
            <a:ext cx="2684021" cy="646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1"/>
              </a:buClr>
              <a:buSzPct val="75000"/>
              <a:buFont typeface="Wingdings" pitchFamily="2" charset="2"/>
              <a:buChar char="l"/>
              <a:defRPr sz="2400" b="1">
                <a:solidFill>
                  <a:schemeClr val="tx1"/>
                </a:solidFill>
                <a:latin typeface="Arial" charset="0"/>
                <a:cs typeface="Arial" charset="0"/>
              </a:defRPr>
            </a:lvl1pPr>
            <a:lvl2pPr marL="742950" indent="-285750">
              <a:spcBef>
                <a:spcPct val="20000"/>
              </a:spcBef>
              <a:buClr>
                <a:schemeClr val="tx1"/>
              </a:buClr>
              <a:buSzPct val="75000"/>
              <a:buChar char="–"/>
              <a:defRPr sz="2000">
                <a:solidFill>
                  <a:schemeClr val="tx1"/>
                </a:solidFill>
                <a:latin typeface="Arial" charset="0"/>
                <a:cs typeface="Arial" charset="0"/>
              </a:defRPr>
            </a:lvl2pPr>
            <a:lvl3pPr marL="1143000" indent="-228600">
              <a:spcBef>
                <a:spcPct val="20000"/>
              </a:spcBef>
              <a:buClr>
                <a:schemeClr val="tx1"/>
              </a:buClr>
              <a:buSzPct val="75000"/>
              <a:buFont typeface="Wingdings" pitchFamily="2" charset="2"/>
              <a:buChar char="l"/>
              <a:defRPr>
                <a:solidFill>
                  <a:schemeClr val="tx1"/>
                </a:solidFill>
                <a:latin typeface="Arial" charset="0"/>
                <a:cs typeface="Arial" charset="0"/>
              </a:defRPr>
            </a:lvl3pPr>
            <a:lvl4pPr marL="1600200" indent="-228600">
              <a:spcBef>
                <a:spcPct val="20000"/>
              </a:spcBef>
              <a:buClr>
                <a:schemeClr val="tx1"/>
              </a:buClr>
              <a:buSzPct val="80000"/>
              <a:buChar char="–"/>
              <a:defRPr sz="1600">
                <a:solidFill>
                  <a:schemeClr val="tx1"/>
                </a:solidFill>
                <a:latin typeface="Arial" charset="0"/>
                <a:cs typeface="Arial" charset="0"/>
              </a:defRPr>
            </a:lvl4pPr>
            <a:lvl5pPr marL="2057400" indent="-228600">
              <a:spcBef>
                <a:spcPct val="20000"/>
              </a:spcBef>
              <a:buClr>
                <a:schemeClr val="tx1"/>
              </a:buClr>
              <a:buSzPct val="65000"/>
              <a:buFont typeface="Wingdings" pitchFamily="2" charset="2"/>
              <a:buChar char="l"/>
              <a:defRPr sz="1600">
                <a:solidFill>
                  <a:schemeClr val="tx1"/>
                </a:solidFill>
                <a:latin typeface="Arial" charset="0"/>
                <a:cs typeface="Arial" charset="0"/>
              </a:defRPr>
            </a:lvl5pPr>
            <a:lvl6pPr marL="2514600" indent="-228600" eaLnBrk="0" fontAlgn="base" hangingPunct="0">
              <a:spcBef>
                <a:spcPct val="20000"/>
              </a:spcBef>
              <a:spcAft>
                <a:spcPct val="0"/>
              </a:spcAft>
              <a:buClr>
                <a:schemeClr val="tx1"/>
              </a:buClr>
              <a:buSzPct val="65000"/>
              <a:buFont typeface="Wingdings" pitchFamily="2" charset="2"/>
              <a:buChar char="l"/>
              <a:defRPr sz="1600">
                <a:solidFill>
                  <a:schemeClr val="tx1"/>
                </a:solidFill>
                <a:latin typeface="Arial" charset="0"/>
                <a:cs typeface="Arial" charset="0"/>
              </a:defRPr>
            </a:lvl6pPr>
            <a:lvl7pPr marL="2971800" indent="-228600" eaLnBrk="0" fontAlgn="base" hangingPunct="0">
              <a:spcBef>
                <a:spcPct val="20000"/>
              </a:spcBef>
              <a:spcAft>
                <a:spcPct val="0"/>
              </a:spcAft>
              <a:buClr>
                <a:schemeClr val="tx1"/>
              </a:buClr>
              <a:buSzPct val="65000"/>
              <a:buFont typeface="Wingdings" pitchFamily="2" charset="2"/>
              <a:buChar char="l"/>
              <a:defRPr sz="1600">
                <a:solidFill>
                  <a:schemeClr val="tx1"/>
                </a:solidFill>
                <a:latin typeface="Arial" charset="0"/>
                <a:cs typeface="Arial" charset="0"/>
              </a:defRPr>
            </a:lvl7pPr>
            <a:lvl8pPr marL="3429000" indent="-228600" eaLnBrk="0" fontAlgn="base" hangingPunct="0">
              <a:spcBef>
                <a:spcPct val="20000"/>
              </a:spcBef>
              <a:spcAft>
                <a:spcPct val="0"/>
              </a:spcAft>
              <a:buClr>
                <a:schemeClr val="tx1"/>
              </a:buClr>
              <a:buSzPct val="65000"/>
              <a:buFont typeface="Wingdings" pitchFamily="2" charset="2"/>
              <a:buChar char="l"/>
              <a:defRPr sz="1600">
                <a:solidFill>
                  <a:schemeClr val="tx1"/>
                </a:solidFill>
                <a:latin typeface="Arial" charset="0"/>
                <a:cs typeface="Arial" charset="0"/>
              </a:defRPr>
            </a:lvl8pPr>
            <a:lvl9pPr marL="3886200" indent="-228600" eaLnBrk="0" fontAlgn="base" hangingPunct="0">
              <a:spcBef>
                <a:spcPct val="20000"/>
              </a:spcBef>
              <a:spcAft>
                <a:spcPct val="0"/>
              </a:spcAft>
              <a:buClr>
                <a:schemeClr val="tx1"/>
              </a:buClr>
              <a:buSzPct val="65000"/>
              <a:buFont typeface="Wingdings" pitchFamily="2" charset="2"/>
              <a:buChar char="l"/>
              <a:defRPr sz="1600">
                <a:solidFill>
                  <a:schemeClr val="tx1"/>
                </a:solidFill>
                <a:latin typeface="Arial" charset="0"/>
                <a:cs typeface="Arial" charset="0"/>
              </a:defRPr>
            </a:lvl9pPr>
          </a:lstStyle>
          <a:p>
            <a:pPr marL="342900" indent="-342900" algn="ctr" defTabSz="914400">
              <a:spcBef>
                <a:spcPts val="0"/>
              </a:spcBef>
              <a:buClrTx/>
              <a:buSzTx/>
              <a:buFontTx/>
              <a:buAutoNum type="alphaUcPeriod"/>
              <a:defRPr/>
            </a:pPr>
            <a:r>
              <a:rPr lang="en-US" altLang="en-US" sz="1800" dirty="0">
                <a:solidFill>
                  <a:srgbClr val="052049"/>
                </a:solidFill>
              </a:rPr>
              <a:t>Bradford Hill</a:t>
            </a:r>
          </a:p>
          <a:p>
            <a:pPr algn="ctr" defTabSz="914400">
              <a:spcBef>
                <a:spcPts val="0"/>
              </a:spcBef>
              <a:buClrTx/>
              <a:buSzTx/>
              <a:buFont typeface="Wingdings" pitchFamily="2" charset="2"/>
              <a:buNone/>
              <a:defRPr/>
            </a:pPr>
            <a:r>
              <a:rPr lang="en-US" altLang="en-US" sz="1800" dirty="0">
                <a:solidFill>
                  <a:srgbClr val="052049"/>
                </a:solidFill>
              </a:rPr>
              <a:t>(1897 – 1991)</a:t>
            </a:r>
          </a:p>
        </p:txBody>
      </p:sp>
    </p:spTree>
    <p:extLst>
      <p:ext uri="{BB962C8B-B14F-4D97-AF65-F5344CB8AC3E}">
        <p14:creationId xmlns:p14="http://schemas.microsoft.com/office/powerpoint/2010/main" val="3981688878"/>
      </p:ext>
    </p:extLst>
  </p:cSld>
  <p:clrMapOvr>
    <a:masterClrMapping/>
  </p:clrMapOvr>
  <p:transition advTm="164341">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One More Identifiability Condition</a:t>
            </a:r>
          </a:p>
        </p:txBody>
      </p:sp>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70</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
        <p:nvSpPr>
          <p:cNvPr id="7" name="Content Placeholder 5"/>
          <p:cNvSpPr txBox="1">
            <a:spLocks/>
          </p:cNvSpPr>
          <p:nvPr/>
        </p:nvSpPr>
        <p:spPr>
          <a:xfrm>
            <a:off x="459686" y="1496817"/>
            <a:ext cx="8137665" cy="3780740"/>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95268" marR="0" lvl="0" indent="-295268" algn="l" defTabSz="640064" rtl="0" eaLnBrk="1" fontAlgn="auto" latinLnBrk="0" hangingPunct="1">
              <a:lnSpc>
                <a:spcPct val="100000"/>
              </a:lnSpc>
              <a:spcBef>
                <a:spcPts val="0"/>
              </a:spcBef>
              <a:spcAft>
                <a:spcPts val="600"/>
              </a:spcAft>
              <a:buClr>
                <a:srgbClr val="0093D0"/>
              </a:buClr>
              <a:buSzPct val="80000"/>
              <a:buFont typeface="Wingdings" charset="2"/>
              <a:buChar char="§"/>
              <a:tabLst/>
              <a:defRPr/>
            </a:pPr>
            <a:r>
              <a:rPr kumimoji="0" lang="en-US" sz="2200" b="0" i="0" u="none" strike="noStrike" kern="1200" cap="none" spc="0" normalizeH="0" baseline="0" noProof="0" dirty="0">
                <a:ln>
                  <a:noFill/>
                </a:ln>
                <a:solidFill>
                  <a:srgbClr val="052049"/>
                </a:solidFill>
                <a:effectLst/>
                <a:uLnTx/>
                <a:uFillTx/>
                <a:latin typeface="Arial"/>
                <a:ea typeface="+mn-ea"/>
                <a:cs typeface="+mn-cs"/>
              </a:rPr>
              <a:t>Exchangeability</a:t>
            </a:r>
          </a:p>
          <a:p>
            <a:pPr marL="295268" marR="0" lvl="0" indent="-295268" algn="l" defTabSz="640064" rtl="0" eaLnBrk="1" fontAlgn="auto" latinLnBrk="0" hangingPunct="1">
              <a:lnSpc>
                <a:spcPct val="100000"/>
              </a:lnSpc>
              <a:spcBef>
                <a:spcPts val="0"/>
              </a:spcBef>
              <a:spcAft>
                <a:spcPts val="600"/>
              </a:spcAft>
              <a:buClr>
                <a:srgbClr val="0093D0"/>
              </a:buClr>
              <a:buSzPct val="80000"/>
              <a:buFont typeface="Wingdings" charset="2"/>
              <a:buChar char="§"/>
              <a:tabLst/>
              <a:defRPr/>
            </a:pPr>
            <a:r>
              <a:rPr kumimoji="0" lang="en-US" sz="2200" b="0" i="0" u="none" strike="noStrike" kern="1200" cap="none" spc="0" normalizeH="0" baseline="0" noProof="0" dirty="0">
                <a:ln>
                  <a:noFill/>
                </a:ln>
                <a:solidFill>
                  <a:srgbClr val="052049"/>
                </a:solidFill>
                <a:effectLst/>
                <a:uLnTx/>
                <a:uFillTx/>
                <a:latin typeface="Arial"/>
                <a:ea typeface="+mn-ea"/>
                <a:cs typeface="+mn-cs"/>
              </a:rPr>
              <a:t>Consistency</a:t>
            </a:r>
          </a:p>
          <a:p>
            <a:pPr marL="295268" marR="0" lvl="0" indent="-295268" algn="l" defTabSz="640064" rtl="0" eaLnBrk="1" fontAlgn="auto" latinLnBrk="0" hangingPunct="1">
              <a:lnSpc>
                <a:spcPct val="100000"/>
              </a:lnSpc>
              <a:spcBef>
                <a:spcPts val="0"/>
              </a:spcBef>
              <a:spcAft>
                <a:spcPts val="600"/>
              </a:spcAft>
              <a:buClr>
                <a:srgbClr val="0093D0"/>
              </a:buClr>
              <a:buSzPct val="80000"/>
              <a:buFont typeface="Wingdings" charset="2"/>
              <a:buChar char="§"/>
              <a:tabLst/>
              <a:defRPr/>
            </a:pPr>
            <a:endParaRPr kumimoji="0" lang="en-US" sz="2200" b="0" i="0" u="none" strike="noStrike" kern="1200" cap="none" spc="0" normalizeH="0" baseline="0" noProof="0" dirty="0">
              <a:ln>
                <a:noFill/>
              </a:ln>
              <a:solidFill>
                <a:srgbClr val="052049"/>
              </a:solidFill>
              <a:effectLst/>
              <a:uLnTx/>
              <a:uFillTx/>
              <a:latin typeface="Arial"/>
              <a:ea typeface="+mn-ea"/>
              <a:cs typeface="+mn-cs"/>
            </a:endParaRPr>
          </a:p>
          <a:p>
            <a:pPr marL="295268" marR="0" lvl="0" indent="-295268" algn="l" defTabSz="640064" rtl="0" eaLnBrk="1" fontAlgn="auto" latinLnBrk="0" hangingPunct="1">
              <a:lnSpc>
                <a:spcPct val="100000"/>
              </a:lnSpc>
              <a:spcBef>
                <a:spcPts val="0"/>
              </a:spcBef>
              <a:spcAft>
                <a:spcPts val="600"/>
              </a:spcAft>
              <a:buClr>
                <a:srgbClr val="0093D0"/>
              </a:buClr>
              <a:buSzPct val="80000"/>
              <a:buFont typeface="Wingdings" charset="2"/>
              <a:buChar char="§"/>
              <a:tabLst/>
              <a:defRPr/>
            </a:pPr>
            <a:r>
              <a:rPr kumimoji="0" lang="en-US" sz="2200" b="0" i="0" u="none" strike="noStrike" kern="1200" cap="none" spc="0" normalizeH="0" baseline="0" noProof="0" dirty="0">
                <a:ln>
                  <a:noFill/>
                </a:ln>
                <a:solidFill>
                  <a:srgbClr val="052049"/>
                </a:solidFill>
                <a:effectLst/>
                <a:uLnTx/>
                <a:uFillTx/>
                <a:latin typeface="Arial"/>
                <a:ea typeface="+mn-ea"/>
                <a:cs typeface="+mn-cs"/>
              </a:rPr>
              <a:t>Positivity:</a:t>
            </a:r>
          </a:p>
          <a:p>
            <a:pPr marL="579424" marR="0" lvl="1" indent="-284156" algn="l" defTabSz="640064" rtl="0" eaLnBrk="1" fontAlgn="auto" latinLnBrk="0" hangingPunct="1">
              <a:lnSpc>
                <a:spcPct val="100000"/>
              </a:lnSpc>
              <a:spcBef>
                <a:spcPts val="0"/>
              </a:spcBef>
              <a:spcAft>
                <a:spcPts val="600"/>
              </a:spcAft>
              <a:buClr>
                <a:srgbClr val="C7CED1">
                  <a:lumMod val="50000"/>
                </a:srgbClr>
              </a:buClr>
              <a:buSzPct val="100000"/>
              <a:buFont typeface=".AppleSystemUIFont" charset="0"/>
              <a:buChar char="-"/>
              <a:tabLst/>
              <a:defRPr/>
            </a:pPr>
            <a:r>
              <a:rPr kumimoji="0" lang="en-US" sz="2000" b="0" i="0" u="none" strike="noStrike" kern="1200" cap="none" spc="0" normalizeH="0" baseline="0" noProof="0" dirty="0">
                <a:ln>
                  <a:noFill/>
                </a:ln>
                <a:solidFill>
                  <a:srgbClr val="052049"/>
                </a:solidFill>
                <a:effectLst/>
                <a:uLnTx/>
                <a:uFillTx/>
                <a:latin typeface="Arial"/>
                <a:ea typeface="+mn-ea"/>
                <a:cs typeface="+mn-cs"/>
              </a:rPr>
              <a:t>The probability of receiving every value of treatment conditional on </a:t>
            </a:r>
            <a:r>
              <a:rPr kumimoji="0" lang="en-US" sz="2000" b="0" i="1" u="none" strike="noStrike" kern="1200" cap="none" spc="0" normalizeH="0" baseline="0" noProof="0" dirty="0">
                <a:ln>
                  <a:noFill/>
                </a:ln>
                <a:solidFill>
                  <a:srgbClr val="052049"/>
                </a:solidFill>
                <a:effectLst/>
                <a:uLnTx/>
                <a:uFillTx/>
                <a:latin typeface="Arial"/>
                <a:ea typeface="+mn-ea"/>
                <a:cs typeface="+mn-cs"/>
              </a:rPr>
              <a:t>L </a:t>
            </a:r>
            <a:r>
              <a:rPr kumimoji="0" lang="en-US" sz="2000" b="0" i="0" u="none" strike="noStrike" kern="1200" cap="none" spc="0" normalizeH="0" baseline="0" noProof="0" dirty="0">
                <a:ln>
                  <a:noFill/>
                </a:ln>
                <a:solidFill>
                  <a:srgbClr val="052049"/>
                </a:solidFill>
                <a:effectLst/>
                <a:uLnTx/>
                <a:uFillTx/>
                <a:latin typeface="Arial"/>
                <a:ea typeface="+mn-ea"/>
                <a:cs typeface="+mn-cs"/>
              </a:rPr>
              <a:t>is greater than zero (i.e., positive)</a:t>
            </a:r>
          </a:p>
        </p:txBody>
      </p:sp>
    </p:spTree>
    <p:extLst>
      <p:ext uri="{BB962C8B-B14F-4D97-AF65-F5344CB8AC3E}">
        <p14:creationId xmlns:p14="http://schemas.microsoft.com/office/powerpoint/2010/main" val="689255998"/>
      </p:ext>
    </p:extLst>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585" y="182110"/>
            <a:ext cx="8173580" cy="611449"/>
          </a:xfrm>
        </p:spPr>
        <p:txBody>
          <a:bodyPr>
            <a:normAutofit/>
          </a:bodyPr>
          <a:lstStyle/>
          <a:p>
            <a:r>
              <a:rPr lang="en-US" sz="3600" dirty="0">
                <a:solidFill>
                  <a:srgbClr val="052049"/>
                </a:solidFill>
              </a:rPr>
              <a:t>Identifiability Conditions in Practice</a:t>
            </a:r>
            <a:endParaRPr lang="en-US" dirty="0"/>
          </a:p>
        </p:txBody>
      </p:sp>
      <p:sp>
        <p:nvSpPr>
          <p:cNvPr id="3" name="Content Placeholder 2"/>
          <p:cNvSpPr>
            <a:spLocks noGrp="1"/>
          </p:cNvSpPr>
          <p:nvPr>
            <p:ph idx="1"/>
          </p:nvPr>
        </p:nvSpPr>
        <p:spPr>
          <a:xfrm>
            <a:off x="459686" y="1085847"/>
            <a:ext cx="8137665" cy="5082724"/>
          </a:xfrm>
        </p:spPr>
        <p:txBody>
          <a:bodyPr/>
          <a:lstStyle/>
          <a:p>
            <a:pPr marL="0" indent="0">
              <a:buNone/>
            </a:pPr>
            <a:r>
              <a:rPr lang="en-US" dirty="0"/>
              <a:t>Association of Leisure-Time Physical Activity with Risk of 26 Types of Cancer in 1.44 Million Adults </a:t>
            </a:r>
            <a:r>
              <a:rPr lang="en-US" sz="1600" dirty="0">
                <a:hlinkClick r:id="rId3"/>
              </a:rPr>
              <a:t>https://www.ncbi.nlm.nih.gov/pubmed/27183032</a:t>
            </a:r>
            <a:endParaRPr lang="en-US" dirty="0"/>
          </a:p>
          <a:p>
            <a:r>
              <a:rPr lang="en-US" dirty="0"/>
              <a:t>“time per week in moderate and vigorous leisure-time physical activities</a:t>
            </a:r>
            <a:r>
              <a:rPr lang="mr-IN" dirty="0"/>
              <a:t>…</a:t>
            </a:r>
            <a:r>
              <a:rPr lang="en-US" dirty="0"/>
              <a:t>Assessed by asking about discrete activities such as walking, running, or swimming,</a:t>
            </a:r>
            <a:r>
              <a:rPr lang="en-US" baseline="30000" dirty="0"/>
              <a:t> </a:t>
            </a:r>
            <a:r>
              <a:rPr lang="en-US" dirty="0"/>
              <a:t>or, alternately, by inquiring about overall weekly participation in moderate- to vigorous-intensity activities.</a:t>
            </a:r>
            <a:r>
              <a:rPr lang="en-US" baseline="30000" dirty="0"/>
              <a:t> </a:t>
            </a:r>
            <a:r>
              <a:rPr lang="en-US" dirty="0"/>
              <a:t>The median activity level was 8 MET-h/</a:t>
            </a:r>
            <a:r>
              <a:rPr lang="en-US" dirty="0" err="1"/>
              <a:t>wk</a:t>
            </a:r>
            <a:r>
              <a:rPr lang="mr-IN" dirty="0"/>
              <a:t>…</a:t>
            </a:r>
            <a:r>
              <a:rPr lang="en-US" dirty="0"/>
              <a:t>equivalent to 150 minutes of moderate-intensity activity (eg, walking) per week, and </a:t>
            </a:r>
            <a:r>
              <a:rPr lang="en-US" dirty="0">
                <a:solidFill>
                  <a:schemeClr val="accent1"/>
                </a:solidFill>
              </a:rPr>
              <a:t>comparable to the median activity level for the US population</a:t>
            </a:r>
            <a:r>
              <a:rPr lang="en-US" dirty="0"/>
              <a:t>.”</a:t>
            </a:r>
          </a:p>
          <a:p>
            <a:r>
              <a:rPr lang="en-US" dirty="0"/>
              <a:t>“high vs low levels of leisure-time physical activity were associated with lower risks of 13 of 26 cancers.”</a:t>
            </a:r>
          </a:p>
        </p:txBody>
      </p:sp>
      <p:sp>
        <p:nvSpPr>
          <p:cNvPr id="4" name="Slide Number Placeholder 3"/>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AA74B69-70FD-A649-B131-F3438782CAA4}" type="slidenum">
              <a:rPr kumimoji="0" lang="en-US" alt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71</a:t>
            </a:fld>
            <a:endParaRPr kumimoji="0" lang="en-US" altLang="en-US" sz="700" b="0" i="0" u="none" strike="noStrike" kern="1200" cap="none" spc="0" normalizeH="0" baseline="0" noProof="0">
              <a:ln>
                <a:noFill/>
              </a:ln>
              <a:solidFill>
                <a:srgbClr val="052049"/>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46769515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72</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
        <p:nvSpPr>
          <p:cNvPr id="3" name="Title 2"/>
          <p:cNvSpPr>
            <a:spLocks noGrp="1"/>
          </p:cNvSpPr>
          <p:nvPr>
            <p:ph type="title"/>
          </p:nvPr>
        </p:nvSpPr>
        <p:spPr/>
        <p:txBody>
          <a:bodyPr/>
          <a:lstStyle/>
          <a:p>
            <a:r>
              <a:rPr lang="en-US" dirty="0"/>
              <a:t>Acknowledgements</a:t>
            </a:r>
          </a:p>
        </p:txBody>
      </p:sp>
      <p:sp>
        <p:nvSpPr>
          <p:cNvPr id="8" name="Content Placeholder 5"/>
          <p:cNvSpPr txBox="1">
            <a:spLocks/>
          </p:cNvSpPr>
          <p:nvPr/>
        </p:nvSpPr>
        <p:spPr>
          <a:xfrm>
            <a:off x="459686" y="1496817"/>
            <a:ext cx="8137665" cy="3780740"/>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95268" marR="0" lvl="0" indent="-295268" algn="l" defTabSz="640064" rtl="0" eaLnBrk="1" fontAlgn="auto" latinLnBrk="0" hangingPunct="1">
              <a:lnSpc>
                <a:spcPct val="100000"/>
              </a:lnSpc>
              <a:spcBef>
                <a:spcPts val="0"/>
              </a:spcBef>
              <a:spcAft>
                <a:spcPts val="600"/>
              </a:spcAft>
              <a:buClr>
                <a:srgbClr val="0093D0"/>
              </a:buClr>
              <a:buSzPct val="80000"/>
              <a:buFont typeface="Wingdings" charset="2"/>
              <a:buChar char="§"/>
              <a:tabLst/>
              <a:defRPr/>
            </a:pPr>
            <a:r>
              <a:rPr kumimoji="0" lang="en-US" sz="2200" b="0" i="0" u="none" strike="noStrike" kern="1200" cap="none" spc="0" normalizeH="0" baseline="0" noProof="0" dirty="0">
                <a:ln>
                  <a:noFill/>
                </a:ln>
                <a:solidFill>
                  <a:srgbClr val="052049"/>
                </a:solidFill>
                <a:effectLst/>
                <a:uLnTx/>
                <a:uFillTx/>
                <a:latin typeface="Arial"/>
                <a:ea typeface="+mn-ea"/>
                <a:cs typeface="+mn-cs"/>
              </a:rPr>
              <a:t>June Chan</a:t>
            </a:r>
          </a:p>
          <a:p>
            <a:pPr marL="295268" marR="0" lvl="0" indent="-295268" algn="l" defTabSz="640064" rtl="0" eaLnBrk="1" fontAlgn="auto" latinLnBrk="0" hangingPunct="1">
              <a:lnSpc>
                <a:spcPct val="100000"/>
              </a:lnSpc>
              <a:spcBef>
                <a:spcPts val="0"/>
              </a:spcBef>
              <a:spcAft>
                <a:spcPts val="600"/>
              </a:spcAft>
              <a:buClr>
                <a:srgbClr val="0093D0"/>
              </a:buClr>
              <a:buSzPct val="80000"/>
              <a:buFont typeface="Wingdings" charset="2"/>
              <a:buChar char="§"/>
              <a:tabLst/>
              <a:defRPr/>
            </a:pPr>
            <a:endParaRPr kumimoji="0" lang="en-US" sz="2200" b="0" i="0" u="none" strike="noStrike" kern="1200" cap="none" spc="0" normalizeH="0" baseline="0" noProof="0" dirty="0">
              <a:ln>
                <a:noFill/>
              </a:ln>
              <a:solidFill>
                <a:srgbClr val="052049"/>
              </a:solidFill>
              <a:effectLst/>
              <a:uLnTx/>
              <a:uFillTx/>
              <a:latin typeface="Arial"/>
              <a:ea typeface="+mn-ea"/>
              <a:cs typeface="+mn-cs"/>
            </a:endParaRPr>
          </a:p>
          <a:p>
            <a:pPr marL="295268" marR="0" lvl="0" indent="-295268" algn="l" defTabSz="640064" rtl="0" eaLnBrk="1" fontAlgn="auto" latinLnBrk="0" hangingPunct="1">
              <a:lnSpc>
                <a:spcPct val="100000"/>
              </a:lnSpc>
              <a:spcBef>
                <a:spcPts val="0"/>
              </a:spcBef>
              <a:spcAft>
                <a:spcPts val="600"/>
              </a:spcAft>
              <a:buClr>
                <a:srgbClr val="0093D0"/>
              </a:buClr>
              <a:buSzPct val="80000"/>
              <a:buFont typeface="Wingdings" charset="2"/>
              <a:buChar char="§"/>
              <a:tabLst/>
              <a:defRPr/>
            </a:pPr>
            <a:endParaRPr kumimoji="0" lang="en-US" sz="2200" b="0" i="0" u="none" strike="noStrike" kern="1200" cap="none" spc="0" normalizeH="0" baseline="0" noProof="0" dirty="0">
              <a:ln>
                <a:noFill/>
              </a:ln>
              <a:solidFill>
                <a:srgbClr val="052049"/>
              </a:solidFill>
              <a:effectLst/>
              <a:uLnTx/>
              <a:uFillTx/>
              <a:latin typeface="Arial"/>
              <a:ea typeface="+mn-ea"/>
              <a:cs typeface="+mn-cs"/>
            </a:endParaRPr>
          </a:p>
          <a:p>
            <a:pPr marL="295268" marR="0" lvl="0" indent="-295268" algn="l" defTabSz="640064" rtl="0" eaLnBrk="1" fontAlgn="auto" latinLnBrk="0" hangingPunct="1">
              <a:lnSpc>
                <a:spcPct val="100000"/>
              </a:lnSpc>
              <a:spcBef>
                <a:spcPts val="0"/>
              </a:spcBef>
              <a:spcAft>
                <a:spcPts val="600"/>
              </a:spcAft>
              <a:buClr>
                <a:srgbClr val="0093D0"/>
              </a:buClr>
              <a:buSzPct val="80000"/>
              <a:buFont typeface="Wingdings" charset="2"/>
              <a:buChar char="§"/>
              <a:tabLst/>
              <a:defRPr/>
            </a:pPr>
            <a:endParaRPr kumimoji="0" lang="en-US" sz="2200" b="0" i="0" u="none" strike="noStrike" kern="1200" cap="none" spc="0" normalizeH="0" baseline="0" noProof="0" dirty="0">
              <a:ln>
                <a:noFill/>
              </a:ln>
              <a:solidFill>
                <a:srgbClr val="052049"/>
              </a:solidFill>
              <a:effectLst/>
              <a:uLnTx/>
              <a:uFillTx/>
              <a:latin typeface="Arial"/>
              <a:ea typeface="+mn-ea"/>
              <a:cs typeface="+mn-cs"/>
            </a:endParaRPr>
          </a:p>
          <a:p>
            <a:pPr marL="295268" marR="0" lvl="0" indent="-295268" algn="l" defTabSz="640064" rtl="0" eaLnBrk="1" fontAlgn="auto" latinLnBrk="0" hangingPunct="1">
              <a:lnSpc>
                <a:spcPct val="100000"/>
              </a:lnSpc>
              <a:spcBef>
                <a:spcPts val="0"/>
              </a:spcBef>
              <a:spcAft>
                <a:spcPts val="600"/>
              </a:spcAft>
              <a:buClr>
                <a:srgbClr val="0093D0"/>
              </a:buClr>
              <a:buSzPct val="80000"/>
              <a:buFont typeface="Wingdings" charset="2"/>
              <a:buChar char="§"/>
              <a:tabLst/>
              <a:defRPr/>
            </a:pPr>
            <a:r>
              <a:rPr kumimoji="0" lang="en-US" sz="2200" b="0" i="0" u="none" strike="noStrike" kern="1200" cap="none" spc="0" normalizeH="0" baseline="0" noProof="0" dirty="0">
                <a:ln>
                  <a:noFill/>
                </a:ln>
                <a:solidFill>
                  <a:srgbClr val="052049"/>
                </a:solidFill>
                <a:effectLst/>
                <a:uLnTx/>
                <a:uFillTx/>
                <a:latin typeface="Arial"/>
                <a:ea typeface="+mn-ea"/>
                <a:cs typeface="+mn-cs"/>
              </a:rPr>
              <a:t>Miguel </a:t>
            </a:r>
            <a:r>
              <a:rPr kumimoji="0" lang="en-US" sz="2200" b="0" i="0" u="none" strike="noStrike" kern="1200" cap="none" spc="0" normalizeH="0" baseline="0" noProof="0" dirty="0" err="1">
                <a:ln>
                  <a:noFill/>
                </a:ln>
                <a:solidFill>
                  <a:srgbClr val="052049"/>
                </a:solidFill>
                <a:effectLst/>
                <a:uLnTx/>
                <a:uFillTx/>
                <a:latin typeface="Arial"/>
                <a:ea typeface="+mn-ea"/>
                <a:cs typeface="+mn-cs"/>
              </a:rPr>
              <a:t>Hernán</a:t>
            </a:r>
            <a:endParaRPr kumimoji="0" lang="en-US" sz="2200" b="0" i="0" u="none" strike="noStrike" kern="1200" cap="none" spc="0" normalizeH="0" baseline="0" noProof="0" dirty="0">
              <a:ln>
                <a:noFill/>
              </a:ln>
              <a:solidFill>
                <a:srgbClr val="052049"/>
              </a:solidFill>
              <a:effectLst/>
              <a:uLnTx/>
              <a:uFillTx/>
              <a:latin typeface="Arial"/>
              <a:ea typeface="+mn-ea"/>
              <a:cs typeface="+mn-cs"/>
            </a:endParaRPr>
          </a:p>
          <a:p>
            <a:pPr marL="295268" marR="0" lvl="0" indent="-295268" algn="l" defTabSz="640064" rtl="0" eaLnBrk="1" fontAlgn="auto" latinLnBrk="0" hangingPunct="1">
              <a:lnSpc>
                <a:spcPct val="100000"/>
              </a:lnSpc>
              <a:spcBef>
                <a:spcPts val="0"/>
              </a:spcBef>
              <a:spcAft>
                <a:spcPts val="600"/>
              </a:spcAft>
              <a:buClr>
                <a:srgbClr val="0093D0"/>
              </a:buClr>
              <a:buSzPct val="80000"/>
              <a:buFont typeface="Wingdings" charset="2"/>
              <a:buChar char="§"/>
              <a:tabLst/>
              <a:defRPr/>
            </a:pPr>
            <a:endParaRPr kumimoji="0" lang="en-US" sz="2200" b="0" i="0" u="none" strike="noStrike" kern="1200" cap="none" spc="0" normalizeH="0" baseline="0" noProof="0" dirty="0">
              <a:ln>
                <a:noFill/>
              </a:ln>
              <a:solidFill>
                <a:srgbClr val="052049"/>
              </a:solidFill>
              <a:effectLst/>
              <a:uLnTx/>
              <a:uFillTx/>
              <a:latin typeface="Arial"/>
              <a:ea typeface="+mn-ea"/>
              <a:cs typeface="+mn-cs"/>
            </a:endParaRPr>
          </a:p>
          <a:p>
            <a:pPr marL="295268" marR="0" lvl="0" indent="-295268" algn="l" defTabSz="640064" rtl="0" eaLnBrk="1" fontAlgn="auto" latinLnBrk="0" hangingPunct="1">
              <a:lnSpc>
                <a:spcPct val="100000"/>
              </a:lnSpc>
              <a:spcBef>
                <a:spcPts val="0"/>
              </a:spcBef>
              <a:spcAft>
                <a:spcPts val="600"/>
              </a:spcAft>
              <a:buClr>
                <a:srgbClr val="0093D0"/>
              </a:buClr>
              <a:buSzPct val="80000"/>
              <a:buFont typeface="Wingdings" charset="2"/>
              <a:buChar char="§"/>
              <a:tabLst/>
              <a:defRPr/>
            </a:pPr>
            <a:endParaRPr kumimoji="0" lang="en-US" sz="2200" b="0" i="0" u="none" strike="noStrike" kern="1200" cap="none" spc="0" normalizeH="0" baseline="0" noProof="0" dirty="0">
              <a:ln>
                <a:noFill/>
              </a:ln>
              <a:solidFill>
                <a:srgbClr val="052049"/>
              </a:solidFill>
              <a:effectLst/>
              <a:uLnTx/>
              <a:uFillTx/>
              <a:latin typeface="Arial"/>
              <a:ea typeface="+mn-ea"/>
              <a:cs typeface="+mn-cs"/>
            </a:endParaRPr>
          </a:p>
          <a:p>
            <a:pPr marL="295268" marR="0" lvl="0" indent="-295268" algn="l" defTabSz="640064" rtl="0" eaLnBrk="1" fontAlgn="auto" latinLnBrk="0" hangingPunct="1">
              <a:lnSpc>
                <a:spcPct val="100000"/>
              </a:lnSpc>
              <a:spcBef>
                <a:spcPts val="0"/>
              </a:spcBef>
              <a:spcAft>
                <a:spcPts val="600"/>
              </a:spcAft>
              <a:buClr>
                <a:srgbClr val="0093D0"/>
              </a:buClr>
              <a:buSzPct val="80000"/>
              <a:buFont typeface="Wingdings" charset="2"/>
              <a:buChar char="§"/>
              <a:tabLst/>
              <a:defRPr/>
            </a:pPr>
            <a:endParaRPr kumimoji="0" lang="en-US" sz="2200" b="0" i="0" u="none" strike="noStrike" kern="1200" cap="none" spc="0" normalizeH="0" baseline="0" noProof="0" dirty="0">
              <a:ln>
                <a:noFill/>
              </a:ln>
              <a:solidFill>
                <a:srgbClr val="052049"/>
              </a:solidFill>
              <a:effectLst/>
              <a:uLnTx/>
              <a:uFillTx/>
              <a:latin typeface="Arial"/>
              <a:ea typeface="+mn-ea"/>
              <a:cs typeface="+mn-cs"/>
            </a:endParaRPr>
          </a:p>
          <a:p>
            <a:pPr marL="295268" marR="0" lvl="0" indent="-295268" algn="l" defTabSz="640064" rtl="0" eaLnBrk="1" fontAlgn="auto" latinLnBrk="0" hangingPunct="1">
              <a:lnSpc>
                <a:spcPct val="100000"/>
              </a:lnSpc>
              <a:spcBef>
                <a:spcPts val="0"/>
              </a:spcBef>
              <a:spcAft>
                <a:spcPts val="600"/>
              </a:spcAft>
              <a:buClr>
                <a:srgbClr val="0093D0"/>
              </a:buClr>
              <a:buSzPct val="80000"/>
              <a:buFont typeface="Wingdings" charset="2"/>
              <a:buChar char="§"/>
              <a:tabLst/>
              <a:defRPr/>
            </a:pPr>
            <a:r>
              <a:rPr kumimoji="0" lang="en-US" sz="2200" b="0" i="0" u="none" strike="noStrike" kern="1200" cap="none" spc="0" normalizeH="0" baseline="0" noProof="0" dirty="0">
                <a:ln>
                  <a:noFill/>
                </a:ln>
                <a:solidFill>
                  <a:srgbClr val="052049"/>
                </a:solidFill>
                <a:effectLst/>
                <a:uLnTx/>
                <a:uFillTx/>
                <a:latin typeface="Arial"/>
                <a:ea typeface="+mn-ea"/>
                <a:cs typeface="+mn-cs"/>
              </a:rPr>
              <a:t>Dan Kelly</a:t>
            </a:r>
          </a:p>
        </p:txBody>
      </p:sp>
      <p:pic>
        <p:nvPicPr>
          <p:cNvPr id="9" name="Picture 8" descr="Miguel.jpg">
            <a:extLst>
              <a:ext uri="{FF2B5EF4-FFF2-40B4-BE49-F238E27FC236}">
                <a16:creationId xmlns:a16="http://schemas.microsoft.com/office/drawing/2014/main" id="{DBADFCDD-A014-F944-A3B2-1A6D353DB7B4}"/>
              </a:ext>
            </a:extLst>
          </p:cNvPr>
          <p:cNvPicPr>
            <a:picLocks noChangeAspect="1"/>
          </p:cNvPicPr>
          <p:nvPr/>
        </p:nvPicPr>
        <p:blipFill rotWithShape="1">
          <a:blip r:embed="rId3">
            <a:extLst>
              <a:ext uri="{28A0092B-C50C-407E-A947-70E740481C1C}">
                <a14:useLocalDpi xmlns:a14="http://schemas.microsoft.com/office/drawing/2010/main" val="0"/>
              </a:ext>
            </a:extLst>
          </a:blip>
          <a:srcRect l="15293" r="16471" b="41764"/>
          <a:stretch/>
        </p:blipFill>
        <p:spPr>
          <a:xfrm>
            <a:off x="3556012" y="3163820"/>
            <a:ext cx="1088559" cy="1238706"/>
          </a:xfrm>
          <a:prstGeom prst="rect">
            <a:avLst/>
          </a:prstGeom>
        </p:spPr>
      </p:pic>
      <p:pic>
        <p:nvPicPr>
          <p:cNvPr id="10" name="Picture 9" descr="Dan.jpeg">
            <a:extLst>
              <a:ext uri="{FF2B5EF4-FFF2-40B4-BE49-F238E27FC236}">
                <a16:creationId xmlns:a16="http://schemas.microsoft.com/office/drawing/2014/main" id="{91D08B01-5558-3D4B-9835-4D8682EB59AA}"/>
              </a:ext>
            </a:extLst>
          </p:cNvPr>
          <p:cNvPicPr>
            <a:picLocks noChangeAspect="1"/>
          </p:cNvPicPr>
          <p:nvPr/>
        </p:nvPicPr>
        <p:blipFill rotWithShape="1">
          <a:blip r:embed="rId4">
            <a:extLst>
              <a:ext uri="{28A0092B-C50C-407E-A947-70E740481C1C}">
                <a14:useLocalDpi xmlns:a14="http://schemas.microsoft.com/office/drawing/2010/main" val="0"/>
              </a:ext>
            </a:extLst>
          </a:blip>
          <a:srcRect l="10475" r="19048"/>
          <a:stretch/>
        </p:blipFill>
        <p:spPr>
          <a:xfrm>
            <a:off x="3556012" y="4740143"/>
            <a:ext cx="1088559" cy="1256258"/>
          </a:xfrm>
          <a:prstGeom prst="rect">
            <a:avLst/>
          </a:prstGeom>
        </p:spPr>
      </p:pic>
      <p:pic>
        <p:nvPicPr>
          <p:cNvPr id="12" name="Picture 11">
            <a:extLst>
              <a:ext uri="{FF2B5EF4-FFF2-40B4-BE49-F238E27FC236}">
                <a16:creationId xmlns:a16="http://schemas.microsoft.com/office/drawing/2014/main" id="{56F4714E-CB09-1046-91E4-B4198C9E9BD0}"/>
              </a:ext>
            </a:extLst>
          </p:cNvPr>
          <p:cNvPicPr>
            <a:picLocks noChangeAspect="1"/>
          </p:cNvPicPr>
          <p:nvPr/>
        </p:nvPicPr>
        <p:blipFill rotWithShape="1">
          <a:blip r:embed="rId5"/>
          <a:srcRect l="6939" t="2839" r="18307" b="9074"/>
          <a:stretch/>
        </p:blipFill>
        <p:spPr>
          <a:xfrm>
            <a:off x="3556012" y="1569944"/>
            <a:ext cx="1088559" cy="1256259"/>
          </a:xfrm>
          <a:prstGeom prst="rect">
            <a:avLst/>
          </a:prstGeom>
        </p:spPr>
      </p:pic>
    </p:spTree>
    <p:extLst>
      <p:ext uri="{BB962C8B-B14F-4D97-AF65-F5344CB8AC3E}">
        <p14:creationId xmlns:p14="http://schemas.microsoft.com/office/powerpoint/2010/main" val="3773475892"/>
      </p:ext>
    </p:extLst>
  </p:cSld>
  <p:clrMapOvr>
    <a:masterClrMapping/>
  </p:clrMapOvr>
  <p:transition>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73</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
        <p:nvSpPr>
          <p:cNvPr id="4" name="Title 3"/>
          <p:cNvSpPr>
            <a:spLocks noGrp="1"/>
          </p:cNvSpPr>
          <p:nvPr>
            <p:ph type="title"/>
          </p:nvPr>
        </p:nvSpPr>
        <p:spPr/>
        <p:txBody>
          <a:bodyPr/>
          <a:lstStyle/>
          <a:p>
            <a:r>
              <a:rPr lang="en-US" dirty="0"/>
              <a:t>Questions?</a:t>
            </a:r>
          </a:p>
        </p:txBody>
      </p:sp>
    </p:spTree>
    <p:extLst>
      <p:ext uri="{BB962C8B-B14F-4D97-AF65-F5344CB8AC3E}">
        <p14:creationId xmlns:p14="http://schemas.microsoft.com/office/powerpoint/2010/main" val="3025801584"/>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3"/>
          </p:nvPr>
        </p:nvSpPr>
        <p:spPr/>
        <p:txBody>
          <a:bodyPr/>
          <a:lstStyle/>
          <a:p>
            <a:fld id="{7BCC8D0D-EAEC-449D-9161-023DFF90F2E2}" type="slidenum">
              <a:rPr lang="en-US" smtClean="0">
                <a:solidFill>
                  <a:srgbClr val="052049"/>
                </a:solidFill>
              </a:rPr>
              <a:pPr/>
              <a:t>8</a:t>
            </a:fld>
            <a:endParaRPr lang="en-US" dirty="0">
              <a:solidFill>
                <a:srgbClr val="052049"/>
              </a:solidFill>
            </a:endParaRPr>
          </a:p>
        </p:txBody>
      </p:sp>
      <p:sp>
        <p:nvSpPr>
          <p:cNvPr id="3" name="Title 2"/>
          <p:cNvSpPr>
            <a:spLocks noGrp="1"/>
          </p:cNvSpPr>
          <p:nvPr>
            <p:ph type="title"/>
          </p:nvPr>
        </p:nvSpPr>
        <p:spPr/>
        <p:txBody>
          <a:bodyPr/>
          <a:lstStyle/>
          <a:p>
            <a:r>
              <a:rPr lang="en-US" dirty="0"/>
              <a:t>Sufficient &amp; Component Cause Model</a:t>
            </a:r>
          </a:p>
        </p:txBody>
      </p:sp>
      <p:sp>
        <p:nvSpPr>
          <p:cNvPr id="5" name="Content Placeholder 4"/>
          <p:cNvSpPr>
            <a:spLocks noGrp="1"/>
          </p:cNvSpPr>
          <p:nvPr>
            <p:ph idx="1"/>
          </p:nvPr>
        </p:nvSpPr>
        <p:spPr>
          <a:xfrm>
            <a:off x="459686" y="1499616"/>
            <a:ext cx="8551792" cy="4689149"/>
          </a:xfrm>
        </p:spPr>
        <p:txBody>
          <a:bodyPr/>
          <a:lstStyle/>
          <a:p>
            <a:r>
              <a:rPr lang="en-US" dirty="0"/>
              <a:t>Sufficient cause</a:t>
            </a:r>
          </a:p>
          <a:p>
            <a:r>
              <a:rPr lang="en-US" dirty="0"/>
              <a:t>Component cause</a:t>
            </a:r>
          </a:p>
          <a:p>
            <a:pPr lvl="1"/>
            <a:r>
              <a:rPr lang="en-US" dirty="0"/>
              <a:t>Strong component cause</a:t>
            </a:r>
          </a:p>
          <a:p>
            <a:r>
              <a:rPr lang="en-US" dirty="0"/>
              <a:t>Necessary cause</a:t>
            </a:r>
          </a:p>
          <a:p>
            <a:endParaRPr lang="en-US" dirty="0"/>
          </a:p>
          <a:p>
            <a:endParaRPr lang="en-US" dirty="0"/>
          </a:p>
          <a:p>
            <a:endParaRPr lang="en-US" dirty="0"/>
          </a:p>
          <a:p>
            <a:endParaRPr lang="en-US" dirty="0"/>
          </a:p>
          <a:p>
            <a:endParaRPr lang="en-US" dirty="0"/>
          </a:p>
          <a:p>
            <a:endParaRPr lang="en-US" dirty="0"/>
          </a:p>
          <a:p>
            <a:endParaRPr lang="en-US" sz="1600" dirty="0"/>
          </a:p>
          <a:p>
            <a:pPr marL="0" lvl="0" indent="0">
              <a:buClr>
                <a:srgbClr val="0093D0"/>
              </a:buClr>
              <a:buNone/>
            </a:pPr>
            <a:r>
              <a:rPr lang="en-US" sz="1400" dirty="0">
                <a:solidFill>
                  <a:srgbClr val="052049"/>
                </a:solidFill>
              </a:rPr>
              <a:t>For more on the Sufficient &amp; Component Cause Model, see the optional lecture on the course website</a:t>
            </a:r>
          </a:p>
        </p:txBody>
      </p:sp>
      <p:pic>
        <p:nvPicPr>
          <p:cNvPr id="6" name="Picture 9" descr="http://www.rti.org/images/K_Rothman_P2752_H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7440" y="1501845"/>
            <a:ext cx="2453990" cy="34340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 Box 5"/>
          <p:cNvSpPr txBox="1">
            <a:spLocks noChangeArrowheads="1"/>
          </p:cNvSpPr>
          <p:nvPr/>
        </p:nvSpPr>
        <p:spPr bwMode="auto">
          <a:xfrm>
            <a:off x="6027440" y="4971691"/>
            <a:ext cx="2453990"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square">
            <a:spAutoFit/>
          </a:bodyPr>
          <a:lstStyle>
            <a:lvl1pPr>
              <a:defRPr>
                <a:solidFill>
                  <a:schemeClr val="tx1"/>
                </a:solidFill>
                <a:latin typeface="Garamond" charset="0"/>
              </a:defRPr>
            </a:lvl1pPr>
            <a:lvl2pPr marL="742950" indent="-285750">
              <a:defRPr>
                <a:solidFill>
                  <a:schemeClr val="tx1"/>
                </a:solidFill>
                <a:latin typeface="Garamond" charset="0"/>
              </a:defRPr>
            </a:lvl2pPr>
            <a:lvl3pPr marL="1143000" indent="-228600">
              <a:defRPr>
                <a:solidFill>
                  <a:schemeClr val="tx1"/>
                </a:solidFill>
                <a:latin typeface="Garamond" charset="0"/>
              </a:defRPr>
            </a:lvl3pPr>
            <a:lvl4pPr marL="1600200" indent="-228600">
              <a:defRPr>
                <a:solidFill>
                  <a:schemeClr val="tx1"/>
                </a:solidFill>
                <a:latin typeface="Garamond" charset="0"/>
              </a:defRPr>
            </a:lvl4pPr>
            <a:lvl5pPr marL="2057400" indent="-228600">
              <a:defRPr>
                <a:solidFill>
                  <a:schemeClr val="tx1"/>
                </a:solidFill>
                <a:latin typeface="Garamond" charset="0"/>
              </a:defRPr>
            </a:lvl5pPr>
            <a:lvl6pPr marL="2514600" indent="-228600" eaLnBrk="0" fontAlgn="base" hangingPunct="0">
              <a:spcBef>
                <a:spcPct val="0"/>
              </a:spcBef>
              <a:spcAft>
                <a:spcPct val="0"/>
              </a:spcAft>
              <a:defRPr>
                <a:solidFill>
                  <a:schemeClr val="tx1"/>
                </a:solidFill>
                <a:latin typeface="Garamond" charset="0"/>
              </a:defRPr>
            </a:lvl6pPr>
            <a:lvl7pPr marL="2971800" indent="-228600" eaLnBrk="0" fontAlgn="base" hangingPunct="0">
              <a:spcBef>
                <a:spcPct val="0"/>
              </a:spcBef>
              <a:spcAft>
                <a:spcPct val="0"/>
              </a:spcAft>
              <a:defRPr>
                <a:solidFill>
                  <a:schemeClr val="tx1"/>
                </a:solidFill>
                <a:latin typeface="Garamond" charset="0"/>
              </a:defRPr>
            </a:lvl7pPr>
            <a:lvl8pPr marL="3429000" indent="-228600" eaLnBrk="0" fontAlgn="base" hangingPunct="0">
              <a:spcBef>
                <a:spcPct val="0"/>
              </a:spcBef>
              <a:spcAft>
                <a:spcPct val="0"/>
              </a:spcAft>
              <a:defRPr>
                <a:solidFill>
                  <a:schemeClr val="tx1"/>
                </a:solidFill>
                <a:latin typeface="Garamond" charset="0"/>
              </a:defRPr>
            </a:lvl8pPr>
            <a:lvl9pPr marL="3886200" indent="-228600" eaLnBrk="0" fontAlgn="base" hangingPunct="0">
              <a:spcBef>
                <a:spcPct val="0"/>
              </a:spcBef>
              <a:spcAft>
                <a:spcPct val="0"/>
              </a:spcAft>
              <a:defRPr>
                <a:solidFill>
                  <a:schemeClr val="tx1"/>
                </a:solidFill>
                <a:latin typeface="Garamond" charset="0"/>
              </a:defRPr>
            </a:lvl9pPr>
          </a:lstStyle>
          <a:p>
            <a:pPr algn="ctr" eaLnBrk="1" hangingPunct="1">
              <a:spcBef>
                <a:spcPct val="50000"/>
              </a:spcBef>
              <a:defRPr/>
            </a:pPr>
            <a:r>
              <a:rPr lang="en-US" altLang="en-US" b="1" dirty="0">
                <a:latin typeface="Arial" charset="0"/>
                <a:ea typeface="Arial" charset="0"/>
                <a:cs typeface="Arial" charset="0"/>
              </a:rPr>
              <a:t>Kenneth Rothman</a:t>
            </a:r>
          </a:p>
        </p:txBody>
      </p:sp>
      <p:grpSp>
        <p:nvGrpSpPr>
          <p:cNvPr id="8" name="Group 3"/>
          <p:cNvGrpSpPr>
            <a:grpSpLocks/>
          </p:cNvGrpSpPr>
          <p:nvPr/>
        </p:nvGrpSpPr>
        <p:grpSpPr bwMode="auto">
          <a:xfrm>
            <a:off x="3112083" y="3592316"/>
            <a:ext cx="1905000" cy="1752600"/>
            <a:chOff x="432" y="2400"/>
            <a:chExt cx="1200" cy="1104"/>
          </a:xfrm>
        </p:grpSpPr>
        <p:grpSp>
          <p:nvGrpSpPr>
            <p:cNvPr id="9" name="Group 4"/>
            <p:cNvGrpSpPr>
              <a:grpSpLocks/>
            </p:cNvGrpSpPr>
            <p:nvPr/>
          </p:nvGrpSpPr>
          <p:grpSpPr bwMode="auto">
            <a:xfrm>
              <a:off x="432" y="2400"/>
              <a:ext cx="1200" cy="1104"/>
              <a:chOff x="336" y="2304"/>
              <a:chExt cx="1200" cy="1104"/>
            </a:xfrm>
          </p:grpSpPr>
          <p:sp>
            <p:nvSpPr>
              <p:cNvPr id="13" name="Oval 5"/>
              <p:cNvSpPr>
                <a:spLocks noChangeArrowheads="1"/>
              </p:cNvSpPr>
              <p:nvPr/>
            </p:nvSpPr>
            <p:spPr bwMode="auto">
              <a:xfrm>
                <a:off x="336" y="2304"/>
                <a:ext cx="1200" cy="1104"/>
              </a:xfrm>
              <a:prstGeom prst="ellipse">
                <a:avLst/>
              </a:prstGeom>
              <a:noFill/>
              <a:ln w="12700">
                <a:solidFill>
                  <a:schemeClr val="tx1"/>
                </a:solidFill>
                <a:round/>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lvl1pPr>
                  <a:defRPr>
                    <a:solidFill>
                      <a:schemeClr val="tx1"/>
                    </a:solidFill>
                    <a:latin typeface="Garamond" charset="0"/>
                  </a:defRPr>
                </a:lvl1pPr>
                <a:lvl2pPr marL="742950" indent="-285750">
                  <a:defRPr>
                    <a:solidFill>
                      <a:schemeClr val="tx1"/>
                    </a:solidFill>
                    <a:latin typeface="Garamond" charset="0"/>
                  </a:defRPr>
                </a:lvl2pPr>
                <a:lvl3pPr marL="1143000" indent="-228600">
                  <a:defRPr>
                    <a:solidFill>
                      <a:schemeClr val="tx1"/>
                    </a:solidFill>
                    <a:latin typeface="Garamond" charset="0"/>
                  </a:defRPr>
                </a:lvl3pPr>
                <a:lvl4pPr marL="1600200" indent="-228600">
                  <a:defRPr>
                    <a:solidFill>
                      <a:schemeClr val="tx1"/>
                    </a:solidFill>
                    <a:latin typeface="Garamond" charset="0"/>
                  </a:defRPr>
                </a:lvl4pPr>
                <a:lvl5pPr marL="2057400" indent="-228600">
                  <a:defRPr>
                    <a:solidFill>
                      <a:schemeClr val="tx1"/>
                    </a:solidFill>
                    <a:latin typeface="Garamond" charset="0"/>
                  </a:defRPr>
                </a:lvl5pPr>
                <a:lvl6pPr marL="2514600" indent="-228600" eaLnBrk="0" fontAlgn="base" hangingPunct="0">
                  <a:spcBef>
                    <a:spcPct val="0"/>
                  </a:spcBef>
                  <a:spcAft>
                    <a:spcPct val="0"/>
                  </a:spcAft>
                  <a:defRPr>
                    <a:solidFill>
                      <a:schemeClr val="tx1"/>
                    </a:solidFill>
                    <a:latin typeface="Garamond" charset="0"/>
                  </a:defRPr>
                </a:lvl6pPr>
                <a:lvl7pPr marL="2971800" indent="-228600" eaLnBrk="0" fontAlgn="base" hangingPunct="0">
                  <a:spcBef>
                    <a:spcPct val="0"/>
                  </a:spcBef>
                  <a:spcAft>
                    <a:spcPct val="0"/>
                  </a:spcAft>
                  <a:defRPr>
                    <a:solidFill>
                      <a:schemeClr val="tx1"/>
                    </a:solidFill>
                    <a:latin typeface="Garamond" charset="0"/>
                  </a:defRPr>
                </a:lvl7pPr>
                <a:lvl8pPr marL="3429000" indent="-228600" eaLnBrk="0" fontAlgn="base" hangingPunct="0">
                  <a:spcBef>
                    <a:spcPct val="0"/>
                  </a:spcBef>
                  <a:spcAft>
                    <a:spcPct val="0"/>
                  </a:spcAft>
                  <a:defRPr>
                    <a:solidFill>
                      <a:schemeClr val="tx1"/>
                    </a:solidFill>
                    <a:latin typeface="Garamond" charset="0"/>
                  </a:defRPr>
                </a:lvl8pPr>
                <a:lvl9pPr marL="3886200" indent="-228600" eaLnBrk="0" fontAlgn="base" hangingPunct="0">
                  <a:spcBef>
                    <a:spcPct val="0"/>
                  </a:spcBef>
                  <a:spcAft>
                    <a:spcPct val="0"/>
                  </a:spcAft>
                  <a:defRPr>
                    <a:solidFill>
                      <a:schemeClr val="tx1"/>
                    </a:solidFill>
                    <a:latin typeface="Garamond" charset="0"/>
                  </a:defRPr>
                </a:lvl9pPr>
              </a:lstStyle>
              <a:p>
                <a:pPr eaLnBrk="1" hangingPunct="1">
                  <a:spcBef>
                    <a:spcPct val="50000"/>
                  </a:spcBef>
                </a:pPr>
                <a:endParaRPr lang="en-US" altLang="en-US">
                  <a:latin typeface="Arial" charset="0"/>
                  <a:ea typeface="Arial" charset="0"/>
                  <a:cs typeface="Arial" charset="0"/>
                </a:endParaRPr>
              </a:p>
            </p:txBody>
          </p:sp>
          <p:sp>
            <p:nvSpPr>
              <p:cNvPr id="14" name="Line 6"/>
              <p:cNvSpPr>
                <a:spLocks noChangeShapeType="1"/>
              </p:cNvSpPr>
              <p:nvPr/>
            </p:nvSpPr>
            <p:spPr bwMode="auto">
              <a:xfrm>
                <a:off x="336" y="2832"/>
                <a:ext cx="1200" cy="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en-US"/>
              </a:p>
            </p:txBody>
          </p:sp>
          <p:sp>
            <p:nvSpPr>
              <p:cNvPr id="15" name="Line 7"/>
              <p:cNvSpPr>
                <a:spLocks noChangeShapeType="1"/>
              </p:cNvSpPr>
              <p:nvPr/>
            </p:nvSpPr>
            <p:spPr bwMode="auto">
              <a:xfrm>
                <a:off x="960" y="2832"/>
                <a:ext cx="0" cy="576"/>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en-US"/>
              </a:p>
            </p:txBody>
          </p:sp>
        </p:grpSp>
        <p:sp>
          <p:nvSpPr>
            <p:cNvPr id="10" name="Text Box 8"/>
            <p:cNvSpPr txBox="1">
              <a:spLocks noChangeArrowheads="1"/>
            </p:cNvSpPr>
            <p:nvPr/>
          </p:nvSpPr>
          <p:spPr bwMode="auto">
            <a:xfrm>
              <a:off x="912" y="2544"/>
              <a:ext cx="240"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a:defRPr>
                  <a:solidFill>
                    <a:schemeClr val="tx1"/>
                  </a:solidFill>
                  <a:latin typeface="Garamond" charset="0"/>
                </a:defRPr>
              </a:lvl1pPr>
              <a:lvl2pPr marL="742950" indent="-285750">
                <a:defRPr>
                  <a:solidFill>
                    <a:schemeClr val="tx1"/>
                  </a:solidFill>
                  <a:latin typeface="Garamond" charset="0"/>
                </a:defRPr>
              </a:lvl2pPr>
              <a:lvl3pPr marL="1143000" indent="-228600">
                <a:defRPr>
                  <a:solidFill>
                    <a:schemeClr val="tx1"/>
                  </a:solidFill>
                  <a:latin typeface="Garamond" charset="0"/>
                </a:defRPr>
              </a:lvl3pPr>
              <a:lvl4pPr marL="1600200" indent="-228600">
                <a:defRPr>
                  <a:solidFill>
                    <a:schemeClr val="tx1"/>
                  </a:solidFill>
                  <a:latin typeface="Garamond" charset="0"/>
                </a:defRPr>
              </a:lvl4pPr>
              <a:lvl5pPr marL="2057400" indent="-228600">
                <a:defRPr>
                  <a:solidFill>
                    <a:schemeClr val="tx1"/>
                  </a:solidFill>
                  <a:latin typeface="Garamond" charset="0"/>
                </a:defRPr>
              </a:lvl5pPr>
              <a:lvl6pPr marL="2514600" indent="-228600" eaLnBrk="0" fontAlgn="base" hangingPunct="0">
                <a:spcBef>
                  <a:spcPct val="0"/>
                </a:spcBef>
                <a:spcAft>
                  <a:spcPct val="0"/>
                </a:spcAft>
                <a:defRPr>
                  <a:solidFill>
                    <a:schemeClr val="tx1"/>
                  </a:solidFill>
                  <a:latin typeface="Garamond" charset="0"/>
                </a:defRPr>
              </a:lvl6pPr>
              <a:lvl7pPr marL="2971800" indent="-228600" eaLnBrk="0" fontAlgn="base" hangingPunct="0">
                <a:spcBef>
                  <a:spcPct val="0"/>
                </a:spcBef>
                <a:spcAft>
                  <a:spcPct val="0"/>
                </a:spcAft>
                <a:defRPr>
                  <a:solidFill>
                    <a:schemeClr val="tx1"/>
                  </a:solidFill>
                  <a:latin typeface="Garamond" charset="0"/>
                </a:defRPr>
              </a:lvl7pPr>
              <a:lvl8pPr marL="3429000" indent="-228600" eaLnBrk="0" fontAlgn="base" hangingPunct="0">
                <a:spcBef>
                  <a:spcPct val="0"/>
                </a:spcBef>
                <a:spcAft>
                  <a:spcPct val="0"/>
                </a:spcAft>
                <a:defRPr>
                  <a:solidFill>
                    <a:schemeClr val="tx1"/>
                  </a:solidFill>
                  <a:latin typeface="Garamond" charset="0"/>
                </a:defRPr>
              </a:lvl8pPr>
              <a:lvl9pPr marL="3886200" indent="-228600" eaLnBrk="0" fontAlgn="base" hangingPunct="0">
                <a:spcBef>
                  <a:spcPct val="0"/>
                </a:spcBef>
                <a:spcAft>
                  <a:spcPct val="0"/>
                </a:spcAft>
                <a:defRPr>
                  <a:solidFill>
                    <a:schemeClr val="tx1"/>
                  </a:solidFill>
                  <a:latin typeface="Garamond" charset="0"/>
                </a:defRPr>
              </a:lvl9pPr>
            </a:lstStyle>
            <a:p>
              <a:pPr eaLnBrk="1" hangingPunct="1">
                <a:spcBef>
                  <a:spcPct val="50000"/>
                </a:spcBef>
                <a:defRPr/>
              </a:pPr>
              <a:r>
                <a:rPr lang="en-US" altLang="en-US" sz="2400">
                  <a:solidFill>
                    <a:schemeClr val="folHlink"/>
                  </a:solidFill>
                  <a:latin typeface="Arial Unicode MS" charset="0"/>
                  <a:ea typeface="Arial" charset="0"/>
                  <a:cs typeface="Arial" charset="0"/>
                </a:rPr>
                <a:t>T</a:t>
              </a:r>
            </a:p>
          </p:txBody>
        </p:sp>
        <p:sp>
          <p:nvSpPr>
            <p:cNvPr id="11" name="Text Box 9"/>
            <p:cNvSpPr txBox="1">
              <a:spLocks noChangeArrowheads="1"/>
            </p:cNvSpPr>
            <p:nvPr/>
          </p:nvSpPr>
          <p:spPr bwMode="auto">
            <a:xfrm>
              <a:off x="1152" y="3024"/>
              <a:ext cx="240"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a:defRPr>
                  <a:solidFill>
                    <a:schemeClr val="tx1"/>
                  </a:solidFill>
                  <a:latin typeface="Garamond" charset="0"/>
                </a:defRPr>
              </a:lvl1pPr>
              <a:lvl2pPr marL="742950" indent="-285750">
                <a:defRPr>
                  <a:solidFill>
                    <a:schemeClr val="tx1"/>
                  </a:solidFill>
                  <a:latin typeface="Garamond" charset="0"/>
                </a:defRPr>
              </a:lvl2pPr>
              <a:lvl3pPr marL="1143000" indent="-228600">
                <a:defRPr>
                  <a:solidFill>
                    <a:schemeClr val="tx1"/>
                  </a:solidFill>
                  <a:latin typeface="Garamond" charset="0"/>
                </a:defRPr>
              </a:lvl3pPr>
              <a:lvl4pPr marL="1600200" indent="-228600">
                <a:defRPr>
                  <a:solidFill>
                    <a:schemeClr val="tx1"/>
                  </a:solidFill>
                  <a:latin typeface="Garamond" charset="0"/>
                </a:defRPr>
              </a:lvl4pPr>
              <a:lvl5pPr marL="2057400" indent="-228600">
                <a:defRPr>
                  <a:solidFill>
                    <a:schemeClr val="tx1"/>
                  </a:solidFill>
                  <a:latin typeface="Garamond" charset="0"/>
                </a:defRPr>
              </a:lvl5pPr>
              <a:lvl6pPr marL="2514600" indent="-228600" eaLnBrk="0" fontAlgn="base" hangingPunct="0">
                <a:spcBef>
                  <a:spcPct val="0"/>
                </a:spcBef>
                <a:spcAft>
                  <a:spcPct val="0"/>
                </a:spcAft>
                <a:defRPr>
                  <a:solidFill>
                    <a:schemeClr val="tx1"/>
                  </a:solidFill>
                  <a:latin typeface="Garamond" charset="0"/>
                </a:defRPr>
              </a:lvl6pPr>
              <a:lvl7pPr marL="2971800" indent="-228600" eaLnBrk="0" fontAlgn="base" hangingPunct="0">
                <a:spcBef>
                  <a:spcPct val="0"/>
                </a:spcBef>
                <a:spcAft>
                  <a:spcPct val="0"/>
                </a:spcAft>
                <a:defRPr>
                  <a:solidFill>
                    <a:schemeClr val="tx1"/>
                  </a:solidFill>
                  <a:latin typeface="Garamond" charset="0"/>
                </a:defRPr>
              </a:lvl7pPr>
              <a:lvl8pPr marL="3429000" indent="-228600" eaLnBrk="0" fontAlgn="base" hangingPunct="0">
                <a:spcBef>
                  <a:spcPct val="0"/>
                </a:spcBef>
                <a:spcAft>
                  <a:spcPct val="0"/>
                </a:spcAft>
                <a:defRPr>
                  <a:solidFill>
                    <a:schemeClr val="tx1"/>
                  </a:solidFill>
                  <a:latin typeface="Garamond" charset="0"/>
                </a:defRPr>
              </a:lvl8pPr>
              <a:lvl9pPr marL="3886200" indent="-228600" eaLnBrk="0" fontAlgn="base" hangingPunct="0">
                <a:spcBef>
                  <a:spcPct val="0"/>
                </a:spcBef>
                <a:spcAft>
                  <a:spcPct val="0"/>
                </a:spcAft>
                <a:defRPr>
                  <a:solidFill>
                    <a:schemeClr val="tx1"/>
                  </a:solidFill>
                  <a:latin typeface="Garamond" charset="0"/>
                </a:defRPr>
              </a:lvl9pPr>
            </a:lstStyle>
            <a:p>
              <a:pPr eaLnBrk="1" hangingPunct="1">
                <a:spcBef>
                  <a:spcPct val="50000"/>
                </a:spcBef>
                <a:defRPr/>
              </a:pPr>
              <a:r>
                <a:rPr lang="en-US" altLang="en-US" sz="2400">
                  <a:solidFill>
                    <a:schemeClr val="folHlink"/>
                  </a:solidFill>
                  <a:latin typeface="Arial Unicode MS" charset="0"/>
                  <a:ea typeface="Arial" charset="0"/>
                  <a:cs typeface="Arial" charset="0"/>
                </a:rPr>
                <a:t>B</a:t>
              </a:r>
            </a:p>
          </p:txBody>
        </p:sp>
        <p:sp>
          <p:nvSpPr>
            <p:cNvPr id="12" name="Text Box 10"/>
            <p:cNvSpPr txBox="1">
              <a:spLocks noChangeArrowheads="1"/>
            </p:cNvSpPr>
            <p:nvPr/>
          </p:nvSpPr>
          <p:spPr bwMode="auto">
            <a:xfrm>
              <a:off x="672" y="3024"/>
              <a:ext cx="240"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a:defRPr>
                  <a:solidFill>
                    <a:schemeClr val="tx1"/>
                  </a:solidFill>
                  <a:latin typeface="Garamond" charset="0"/>
                </a:defRPr>
              </a:lvl1pPr>
              <a:lvl2pPr marL="742950" indent="-285750">
                <a:defRPr>
                  <a:solidFill>
                    <a:schemeClr val="tx1"/>
                  </a:solidFill>
                  <a:latin typeface="Garamond" charset="0"/>
                </a:defRPr>
              </a:lvl2pPr>
              <a:lvl3pPr marL="1143000" indent="-228600">
                <a:defRPr>
                  <a:solidFill>
                    <a:schemeClr val="tx1"/>
                  </a:solidFill>
                  <a:latin typeface="Garamond" charset="0"/>
                </a:defRPr>
              </a:lvl3pPr>
              <a:lvl4pPr marL="1600200" indent="-228600">
                <a:defRPr>
                  <a:solidFill>
                    <a:schemeClr val="tx1"/>
                  </a:solidFill>
                  <a:latin typeface="Garamond" charset="0"/>
                </a:defRPr>
              </a:lvl4pPr>
              <a:lvl5pPr marL="2057400" indent="-228600">
                <a:defRPr>
                  <a:solidFill>
                    <a:schemeClr val="tx1"/>
                  </a:solidFill>
                  <a:latin typeface="Garamond" charset="0"/>
                </a:defRPr>
              </a:lvl5pPr>
              <a:lvl6pPr marL="2514600" indent="-228600" eaLnBrk="0" fontAlgn="base" hangingPunct="0">
                <a:spcBef>
                  <a:spcPct val="0"/>
                </a:spcBef>
                <a:spcAft>
                  <a:spcPct val="0"/>
                </a:spcAft>
                <a:defRPr>
                  <a:solidFill>
                    <a:schemeClr val="tx1"/>
                  </a:solidFill>
                  <a:latin typeface="Garamond" charset="0"/>
                </a:defRPr>
              </a:lvl6pPr>
              <a:lvl7pPr marL="2971800" indent="-228600" eaLnBrk="0" fontAlgn="base" hangingPunct="0">
                <a:spcBef>
                  <a:spcPct val="0"/>
                </a:spcBef>
                <a:spcAft>
                  <a:spcPct val="0"/>
                </a:spcAft>
                <a:defRPr>
                  <a:solidFill>
                    <a:schemeClr val="tx1"/>
                  </a:solidFill>
                  <a:latin typeface="Garamond" charset="0"/>
                </a:defRPr>
              </a:lvl7pPr>
              <a:lvl8pPr marL="3429000" indent="-228600" eaLnBrk="0" fontAlgn="base" hangingPunct="0">
                <a:spcBef>
                  <a:spcPct val="0"/>
                </a:spcBef>
                <a:spcAft>
                  <a:spcPct val="0"/>
                </a:spcAft>
                <a:defRPr>
                  <a:solidFill>
                    <a:schemeClr val="tx1"/>
                  </a:solidFill>
                  <a:latin typeface="Garamond" charset="0"/>
                </a:defRPr>
              </a:lvl8pPr>
              <a:lvl9pPr marL="3886200" indent="-228600" eaLnBrk="0" fontAlgn="base" hangingPunct="0">
                <a:spcBef>
                  <a:spcPct val="0"/>
                </a:spcBef>
                <a:spcAft>
                  <a:spcPct val="0"/>
                </a:spcAft>
                <a:defRPr>
                  <a:solidFill>
                    <a:schemeClr val="tx1"/>
                  </a:solidFill>
                  <a:latin typeface="Garamond" charset="0"/>
                </a:defRPr>
              </a:lvl9pPr>
            </a:lstStyle>
            <a:p>
              <a:pPr eaLnBrk="1" hangingPunct="1">
                <a:spcBef>
                  <a:spcPct val="50000"/>
                </a:spcBef>
                <a:defRPr/>
              </a:pPr>
              <a:r>
                <a:rPr lang="en-US" altLang="en-US" sz="2400">
                  <a:solidFill>
                    <a:schemeClr val="folHlink"/>
                  </a:solidFill>
                  <a:latin typeface="Arial Unicode MS" charset="0"/>
                  <a:ea typeface="Arial" charset="0"/>
                  <a:cs typeface="Arial" charset="0"/>
                </a:rPr>
                <a:t>X</a:t>
              </a:r>
            </a:p>
          </p:txBody>
        </p:sp>
      </p:grpSp>
      <p:grpSp>
        <p:nvGrpSpPr>
          <p:cNvPr id="16" name="Group 11"/>
          <p:cNvGrpSpPr>
            <a:grpSpLocks/>
          </p:cNvGrpSpPr>
          <p:nvPr/>
        </p:nvGrpSpPr>
        <p:grpSpPr bwMode="auto">
          <a:xfrm>
            <a:off x="619873" y="3592316"/>
            <a:ext cx="1905000" cy="1752600"/>
            <a:chOff x="432" y="2400"/>
            <a:chExt cx="1200" cy="1104"/>
          </a:xfrm>
        </p:grpSpPr>
        <p:grpSp>
          <p:nvGrpSpPr>
            <p:cNvPr id="17" name="Group 12"/>
            <p:cNvGrpSpPr>
              <a:grpSpLocks/>
            </p:cNvGrpSpPr>
            <p:nvPr/>
          </p:nvGrpSpPr>
          <p:grpSpPr bwMode="auto">
            <a:xfrm>
              <a:off x="432" y="2400"/>
              <a:ext cx="1200" cy="1104"/>
              <a:chOff x="336" y="2304"/>
              <a:chExt cx="1200" cy="1104"/>
            </a:xfrm>
          </p:grpSpPr>
          <p:sp>
            <p:nvSpPr>
              <p:cNvPr id="21" name="Oval 13"/>
              <p:cNvSpPr>
                <a:spLocks noChangeArrowheads="1"/>
              </p:cNvSpPr>
              <p:nvPr/>
            </p:nvSpPr>
            <p:spPr bwMode="auto">
              <a:xfrm>
                <a:off x="336" y="2304"/>
                <a:ext cx="1200" cy="1104"/>
              </a:xfrm>
              <a:prstGeom prst="ellipse">
                <a:avLst/>
              </a:prstGeom>
              <a:noFill/>
              <a:ln w="12700">
                <a:solidFill>
                  <a:schemeClr val="tx1"/>
                </a:solidFill>
                <a:round/>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lvl1pPr>
                  <a:defRPr>
                    <a:solidFill>
                      <a:schemeClr val="tx1"/>
                    </a:solidFill>
                    <a:latin typeface="Garamond" charset="0"/>
                  </a:defRPr>
                </a:lvl1pPr>
                <a:lvl2pPr marL="742950" indent="-285750">
                  <a:defRPr>
                    <a:solidFill>
                      <a:schemeClr val="tx1"/>
                    </a:solidFill>
                    <a:latin typeface="Garamond" charset="0"/>
                  </a:defRPr>
                </a:lvl2pPr>
                <a:lvl3pPr marL="1143000" indent="-228600">
                  <a:defRPr>
                    <a:solidFill>
                      <a:schemeClr val="tx1"/>
                    </a:solidFill>
                    <a:latin typeface="Garamond" charset="0"/>
                  </a:defRPr>
                </a:lvl3pPr>
                <a:lvl4pPr marL="1600200" indent="-228600">
                  <a:defRPr>
                    <a:solidFill>
                      <a:schemeClr val="tx1"/>
                    </a:solidFill>
                    <a:latin typeface="Garamond" charset="0"/>
                  </a:defRPr>
                </a:lvl4pPr>
                <a:lvl5pPr marL="2057400" indent="-228600">
                  <a:defRPr>
                    <a:solidFill>
                      <a:schemeClr val="tx1"/>
                    </a:solidFill>
                    <a:latin typeface="Garamond" charset="0"/>
                  </a:defRPr>
                </a:lvl5pPr>
                <a:lvl6pPr marL="2514600" indent="-228600" eaLnBrk="0" fontAlgn="base" hangingPunct="0">
                  <a:spcBef>
                    <a:spcPct val="0"/>
                  </a:spcBef>
                  <a:spcAft>
                    <a:spcPct val="0"/>
                  </a:spcAft>
                  <a:defRPr>
                    <a:solidFill>
                      <a:schemeClr val="tx1"/>
                    </a:solidFill>
                    <a:latin typeface="Garamond" charset="0"/>
                  </a:defRPr>
                </a:lvl6pPr>
                <a:lvl7pPr marL="2971800" indent="-228600" eaLnBrk="0" fontAlgn="base" hangingPunct="0">
                  <a:spcBef>
                    <a:spcPct val="0"/>
                  </a:spcBef>
                  <a:spcAft>
                    <a:spcPct val="0"/>
                  </a:spcAft>
                  <a:defRPr>
                    <a:solidFill>
                      <a:schemeClr val="tx1"/>
                    </a:solidFill>
                    <a:latin typeface="Garamond" charset="0"/>
                  </a:defRPr>
                </a:lvl7pPr>
                <a:lvl8pPr marL="3429000" indent="-228600" eaLnBrk="0" fontAlgn="base" hangingPunct="0">
                  <a:spcBef>
                    <a:spcPct val="0"/>
                  </a:spcBef>
                  <a:spcAft>
                    <a:spcPct val="0"/>
                  </a:spcAft>
                  <a:defRPr>
                    <a:solidFill>
                      <a:schemeClr val="tx1"/>
                    </a:solidFill>
                    <a:latin typeface="Garamond" charset="0"/>
                  </a:defRPr>
                </a:lvl8pPr>
                <a:lvl9pPr marL="3886200" indent="-228600" eaLnBrk="0" fontAlgn="base" hangingPunct="0">
                  <a:spcBef>
                    <a:spcPct val="0"/>
                  </a:spcBef>
                  <a:spcAft>
                    <a:spcPct val="0"/>
                  </a:spcAft>
                  <a:defRPr>
                    <a:solidFill>
                      <a:schemeClr val="tx1"/>
                    </a:solidFill>
                    <a:latin typeface="Garamond" charset="0"/>
                  </a:defRPr>
                </a:lvl9pPr>
              </a:lstStyle>
              <a:p>
                <a:pPr eaLnBrk="1" hangingPunct="1">
                  <a:spcBef>
                    <a:spcPct val="50000"/>
                  </a:spcBef>
                </a:pPr>
                <a:endParaRPr lang="en-US" altLang="en-US">
                  <a:latin typeface="Arial" charset="0"/>
                  <a:ea typeface="Arial" charset="0"/>
                  <a:cs typeface="Arial" charset="0"/>
                </a:endParaRPr>
              </a:p>
            </p:txBody>
          </p:sp>
          <p:sp>
            <p:nvSpPr>
              <p:cNvPr id="22" name="Line 14"/>
              <p:cNvSpPr>
                <a:spLocks noChangeShapeType="1"/>
              </p:cNvSpPr>
              <p:nvPr/>
            </p:nvSpPr>
            <p:spPr bwMode="auto">
              <a:xfrm>
                <a:off x="336" y="2832"/>
                <a:ext cx="1200" cy="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en-US"/>
              </a:p>
            </p:txBody>
          </p:sp>
          <p:sp>
            <p:nvSpPr>
              <p:cNvPr id="23" name="Line 15"/>
              <p:cNvSpPr>
                <a:spLocks noChangeShapeType="1"/>
              </p:cNvSpPr>
              <p:nvPr/>
            </p:nvSpPr>
            <p:spPr bwMode="auto">
              <a:xfrm>
                <a:off x="960" y="2832"/>
                <a:ext cx="0" cy="576"/>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en-US"/>
              </a:p>
            </p:txBody>
          </p:sp>
        </p:grpSp>
        <p:sp>
          <p:nvSpPr>
            <p:cNvPr id="18" name="Text Box 16"/>
            <p:cNvSpPr txBox="1">
              <a:spLocks noChangeArrowheads="1"/>
            </p:cNvSpPr>
            <p:nvPr/>
          </p:nvSpPr>
          <p:spPr bwMode="auto">
            <a:xfrm>
              <a:off x="912" y="2544"/>
              <a:ext cx="240"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a:defRPr>
                  <a:solidFill>
                    <a:schemeClr val="tx1"/>
                  </a:solidFill>
                  <a:latin typeface="Garamond" charset="0"/>
                </a:defRPr>
              </a:lvl1pPr>
              <a:lvl2pPr marL="742950" indent="-285750">
                <a:defRPr>
                  <a:solidFill>
                    <a:schemeClr val="tx1"/>
                  </a:solidFill>
                  <a:latin typeface="Garamond" charset="0"/>
                </a:defRPr>
              </a:lvl2pPr>
              <a:lvl3pPr marL="1143000" indent="-228600">
                <a:defRPr>
                  <a:solidFill>
                    <a:schemeClr val="tx1"/>
                  </a:solidFill>
                  <a:latin typeface="Garamond" charset="0"/>
                </a:defRPr>
              </a:lvl3pPr>
              <a:lvl4pPr marL="1600200" indent="-228600">
                <a:defRPr>
                  <a:solidFill>
                    <a:schemeClr val="tx1"/>
                  </a:solidFill>
                  <a:latin typeface="Garamond" charset="0"/>
                </a:defRPr>
              </a:lvl4pPr>
              <a:lvl5pPr marL="2057400" indent="-228600">
                <a:defRPr>
                  <a:solidFill>
                    <a:schemeClr val="tx1"/>
                  </a:solidFill>
                  <a:latin typeface="Garamond" charset="0"/>
                </a:defRPr>
              </a:lvl5pPr>
              <a:lvl6pPr marL="2514600" indent="-228600" eaLnBrk="0" fontAlgn="base" hangingPunct="0">
                <a:spcBef>
                  <a:spcPct val="0"/>
                </a:spcBef>
                <a:spcAft>
                  <a:spcPct val="0"/>
                </a:spcAft>
                <a:defRPr>
                  <a:solidFill>
                    <a:schemeClr val="tx1"/>
                  </a:solidFill>
                  <a:latin typeface="Garamond" charset="0"/>
                </a:defRPr>
              </a:lvl6pPr>
              <a:lvl7pPr marL="2971800" indent="-228600" eaLnBrk="0" fontAlgn="base" hangingPunct="0">
                <a:spcBef>
                  <a:spcPct val="0"/>
                </a:spcBef>
                <a:spcAft>
                  <a:spcPct val="0"/>
                </a:spcAft>
                <a:defRPr>
                  <a:solidFill>
                    <a:schemeClr val="tx1"/>
                  </a:solidFill>
                  <a:latin typeface="Garamond" charset="0"/>
                </a:defRPr>
              </a:lvl7pPr>
              <a:lvl8pPr marL="3429000" indent="-228600" eaLnBrk="0" fontAlgn="base" hangingPunct="0">
                <a:spcBef>
                  <a:spcPct val="0"/>
                </a:spcBef>
                <a:spcAft>
                  <a:spcPct val="0"/>
                </a:spcAft>
                <a:defRPr>
                  <a:solidFill>
                    <a:schemeClr val="tx1"/>
                  </a:solidFill>
                  <a:latin typeface="Garamond" charset="0"/>
                </a:defRPr>
              </a:lvl8pPr>
              <a:lvl9pPr marL="3886200" indent="-228600" eaLnBrk="0" fontAlgn="base" hangingPunct="0">
                <a:spcBef>
                  <a:spcPct val="0"/>
                </a:spcBef>
                <a:spcAft>
                  <a:spcPct val="0"/>
                </a:spcAft>
                <a:defRPr>
                  <a:solidFill>
                    <a:schemeClr val="tx1"/>
                  </a:solidFill>
                  <a:latin typeface="Garamond" charset="0"/>
                </a:defRPr>
              </a:lvl9pPr>
            </a:lstStyle>
            <a:p>
              <a:pPr eaLnBrk="1" hangingPunct="1">
                <a:spcBef>
                  <a:spcPct val="50000"/>
                </a:spcBef>
                <a:defRPr/>
              </a:pPr>
              <a:r>
                <a:rPr lang="en-US" altLang="en-US" sz="2400">
                  <a:solidFill>
                    <a:schemeClr val="folHlink"/>
                  </a:solidFill>
                  <a:latin typeface="Arial Unicode MS" charset="0"/>
                  <a:ea typeface="Arial" charset="0"/>
                  <a:cs typeface="Arial" charset="0"/>
                </a:rPr>
                <a:t>U</a:t>
              </a:r>
            </a:p>
          </p:txBody>
        </p:sp>
        <p:sp>
          <p:nvSpPr>
            <p:cNvPr id="19" name="Text Box 17"/>
            <p:cNvSpPr txBox="1">
              <a:spLocks noChangeArrowheads="1"/>
            </p:cNvSpPr>
            <p:nvPr/>
          </p:nvSpPr>
          <p:spPr bwMode="auto">
            <a:xfrm>
              <a:off x="1152" y="3024"/>
              <a:ext cx="240"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a:defRPr>
                  <a:solidFill>
                    <a:schemeClr val="tx1"/>
                  </a:solidFill>
                  <a:latin typeface="Garamond" charset="0"/>
                </a:defRPr>
              </a:lvl1pPr>
              <a:lvl2pPr marL="742950" indent="-285750">
                <a:defRPr>
                  <a:solidFill>
                    <a:schemeClr val="tx1"/>
                  </a:solidFill>
                  <a:latin typeface="Garamond" charset="0"/>
                </a:defRPr>
              </a:lvl2pPr>
              <a:lvl3pPr marL="1143000" indent="-228600">
                <a:defRPr>
                  <a:solidFill>
                    <a:schemeClr val="tx1"/>
                  </a:solidFill>
                  <a:latin typeface="Garamond" charset="0"/>
                </a:defRPr>
              </a:lvl3pPr>
              <a:lvl4pPr marL="1600200" indent="-228600">
                <a:defRPr>
                  <a:solidFill>
                    <a:schemeClr val="tx1"/>
                  </a:solidFill>
                  <a:latin typeface="Garamond" charset="0"/>
                </a:defRPr>
              </a:lvl4pPr>
              <a:lvl5pPr marL="2057400" indent="-228600">
                <a:defRPr>
                  <a:solidFill>
                    <a:schemeClr val="tx1"/>
                  </a:solidFill>
                  <a:latin typeface="Garamond" charset="0"/>
                </a:defRPr>
              </a:lvl5pPr>
              <a:lvl6pPr marL="2514600" indent="-228600" eaLnBrk="0" fontAlgn="base" hangingPunct="0">
                <a:spcBef>
                  <a:spcPct val="0"/>
                </a:spcBef>
                <a:spcAft>
                  <a:spcPct val="0"/>
                </a:spcAft>
                <a:defRPr>
                  <a:solidFill>
                    <a:schemeClr val="tx1"/>
                  </a:solidFill>
                  <a:latin typeface="Garamond" charset="0"/>
                </a:defRPr>
              </a:lvl6pPr>
              <a:lvl7pPr marL="2971800" indent="-228600" eaLnBrk="0" fontAlgn="base" hangingPunct="0">
                <a:spcBef>
                  <a:spcPct val="0"/>
                </a:spcBef>
                <a:spcAft>
                  <a:spcPct val="0"/>
                </a:spcAft>
                <a:defRPr>
                  <a:solidFill>
                    <a:schemeClr val="tx1"/>
                  </a:solidFill>
                  <a:latin typeface="Garamond" charset="0"/>
                </a:defRPr>
              </a:lvl7pPr>
              <a:lvl8pPr marL="3429000" indent="-228600" eaLnBrk="0" fontAlgn="base" hangingPunct="0">
                <a:spcBef>
                  <a:spcPct val="0"/>
                </a:spcBef>
                <a:spcAft>
                  <a:spcPct val="0"/>
                </a:spcAft>
                <a:defRPr>
                  <a:solidFill>
                    <a:schemeClr val="tx1"/>
                  </a:solidFill>
                  <a:latin typeface="Garamond" charset="0"/>
                </a:defRPr>
              </a:lvl8pPr>
              <a:lvl9pPr marL="3886200" indent="-228600" eaLnBrk="0" fontAlgn="base" hangingPunct="0">
                <a:spcBef>
                  <a:spcPct val="0"/>
                </a:spcBef>
                <a:spcAft>
                  <a:spcPct val="0"/>
                </a:spcAft>
                <a:defRPr>
                  <a:solidFill>
                    <a:schemeClr val="tx1"/>
                  </a:solidFill>
                  <a:latin typeface="Garamond" charset="0"/>
                </a:defRPr>
              </a:lvl9pPr>
            </a:lstStyle>
            <a:p>
              <a:pPr eaLnBrk="1" hangingPunct="1">
                <a:spcBef>
                  <a:spcPct val="50000"/>
                </a:spcBef>
                <a:defRPr/>
              </a:pPr>
              <a:r>
                <a:rPr lang="en-US" altLang="en-US" sz="2400">
                  <a:solidFill>
                    <a:schemeClr val="folHlink"/>
                  </a:solidFill>
                  <a:latin typeface="Arial Unicode MS" charset="0"/>
                  <a:ea typeface="Arial" charset="0"/>
                  <a:cs typeface="Arial" charset="0"/>
                </a:rPr>
                <a:t>B</a:t>
              </a:r>
            </a:p>
          </p:txBody>
        </p:sp>
        <p:sp>
          <p:nvSpPr>
            <p:cNvPr id="20" name="Text Box 18"/>
            <p:cNvSpPr txBox="1">
              <a:spLocks noChangeArrowheads="1"/>
            </p:cNvSpPr>
            <p:nvPr/>
          </p:nvSpPr>
          <p:spPr bwMode="auto">
            <a:xfrm>
              <a:off x="672" y="3024"/>
              <a:ext cx="240"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a:defRPr>
                  <a:solidFill>
                    <a:schemeClr val="tx1"/>
                  </a:solidFill>
                  <a:latin typeface="Garamond" charset="0"/>
                </a:defRPr>
              </a:lvl1pPr>
              <a:lvl2pPr marL="742950" indent="-285750">
                <a:defRPr>
                  <a:solidFill>
                    <a:schemeClr val="tx1"/>
                  </a:solidFill>
                  <a:latin typeface="Garamond" charset="0"/>
                </a:defRPr>
              </a:lvl2pPr>
              <a:lvl3pPr marL="1143000" indent="-228600">
                <a:defRPr>
                  <a:solidFill>
                    <a:schemeClr val="tx1"/>
                  </a:solidFill>
                  <a:latin typeface="Garamond" charset="0"/>
                </a:defRPr>
              </a:lvl3pPr>
              <a:lvl4pPr marL="1600200" indent="-228600">
                <a:defRPr>
                  <a:solidFill>
                    <a:schemeClr val="tx1"/>
                  </a:solidFill>
                  <a:latin typeface="Garamond" charset="0"/>
                </a:defRPr>
              </a:lvl4pPr>
              <a:lvl5pPr marL="2057400" indent="-228600">
                <a:defRPr>
                  <a:solidFill>
                    <a:schemeClr val="tx1"/>
                  </a:solidFill>
                  <a:latin typeface="Garamond" charset="0"/>
                </a:defRPr>
              </a:lvl5pPr>
              <a:lvl6pPr marL="2514600" indent="-228600" eaLnBrk="0" fontAlgn="base" hangingPunct="0">
                <a:spcBef>
                  <a:spcPct val="0"/>
                </a:spcBef>
                <a:spcAft>
                  <a:spcPct val="0"/>
                </a:spcAft>
                <a:defRPr>
                  <a:solidFill>
                    <a:schemeClr val="tx1"/>
                  </a:solidFill>
                  <a:latin typeface="Garamond" charset="0"/>
                </a:defRPr>
              </a:lvl6pPr>
              <a:lvl7pPr marL="2971800" indent="-228600" eaLnBrk="0" fontAlgn="base" hangingPunct="0">
                <a:spcBef>
                  <a:spcPct val="0"/>
                </a:spcBef>
                <a:spcAft>
                  <a:spcPct val="0"/>
                </a:spcAft>
                <a:defRPr>
                  <a:solidFill>
                    <a:schemeClr val="tx1"/>
                  </a:solidFill>
                  <a:latin typeface="Garamond" charset="0"/>
                </a:defRPr>
              </a:lvl7pPr>
              <a:lvl8pPr marL="3429000" indent="-228600" eaLnBrk="0" fontAlgn="base" hangingPunct="0">
                <a:spcBef>
                  <a:spcPct val="0"/>
                </a:spcBef>
                <a:spcAft>
                  <a:spcPct val="0"/>
                </a:spcAft>
                <a:defRPr>
                  <a:solidFill>
                    <a:schemeClr val="tx1"/>
                  </a:solidFill>
                  <a:latin typeface="Garamond" charset="0"/>
                </a:defRPr>
              </a:lvl8pPr>
              <a:lvl9pPr marL="3886200" indent="-228600" eaLnBrk="0" fontAlgn="base" hangingPunct="0">
                <a:spcBef>
                  <a:spcPct val="0"/>
                </a:spcBef>
                <a:spcAft>
                  <a:spcPct val="0"/>
                </a:spcAft>
                <a:defRPr>
                  <a:solidFill>
                    <a:schemeClr val="tx1"/>
                  </a:solidFill>
                  <a:latin typeface="Garamond" charset="0"/>
                </a:defRPr>
              </a:lvl9pPr>
            </a:lstStyle>
            <a:p>
              <a:pPr eaLnBrk="1" hangingPunct="1">
                <a:spcBef>
                  <a:spcPct val="50000"/>
                </a:spcBef>
                <a:defRPr/>
              </a:pPr>
              <a:r>
                <a:rPr lang="en-US" altLang="en-US" sz="2400">
                  <a:solidFill>
                    <a:schemeClr val="folHlink"/>
                  </a:solidFill>
                  <a:latin typeface="Arial Unicode MS" charset="0"/>
                  <a:ea typeface="Arial" charset="0"/>
                  <a:cs typeface="Arial" charset="0"/>
                </a:rPr>
                <a:t>A</a:t>
              </a:r>
            </a:p>
          </p:txBody>
        </p:sp>
      </p:grpSp>
    </p:spTree>
    <p:extLst>
      <p:ext uri="{BB962C8B-B14F-4D97-AF65-F5344CB8AC3E}">
        <p14:creationId xmlns:p14="http://schemas.microsoft.com/office/powerpoint/2010/main" val="709608978"/>
      </p:ext>
    </p:extLst>
  </p:cSld>
  <p:clrMapOvr>
    <a:masterClrMapping/>
  </p:clrMapOvr>
  <p:transition advTm="132175">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Counterfactuals</a:t>
            </a:r>
          </a:p>
        </p:txBody>
      </p:sp>
      <p:sp>
        <p:nvSpPr>
          <p:cNvPr id="6" name="Content Placeholder 5"/>
          <p:cNvSpPr>
            <a:spLocks noGrp="1"/>
          </p:cNvSpPr>
          <p:nvPr>
            <p:ph idx="1"/>
          </p:nvPr>
        </p:nvSpPr>
        <p:spPr>
          <a:xfrm>
            <a:off x="459686" y="1496816"/>
            <a:ext cx="8137665" cy="3909393"/>
          </a:xfrm>
        </p:spPr>
        <p:txBody>
          <a:bodyPr/>
          <a:lstStyle/>
          <a:p>
            <a:r>
              <a:rPr lang="en-US" dirty="0"/>
              <a:t>Potential outcomes resulting from a particular exposure</a:t>
            </a:r>
          </a:p>
          <a:p>
            <a:pPr lvl="1"/>
            <a:r>
              <a:rPr lang="en-US" dirty="0"/>
              <a:t>More than one of which is counter-to-the-fact for any given individual</a:t>
            </a:r>
          </a:p>
          <a:p>
            <a:endParaRPr lang="en-US" dirty="0"/>
          </a:p>
          <a:p>
            <a:r>
              <a:rPr lang="en-US" dirty="0"/>
              <a:t>For more on counterfactual theory, please continue on to the second recorded lecture in this series</a:t>
            </a:r>
          </a:p>
        </p:txBody>
      </p:sp>
      <p:sp>
        <p:nvSpPr>
          <p:cNvPr id="2" name="Slide Number Placeholder 1"/>
          <p:cNvSpPr>
            <a:spLocks noGrp="1"/>
          </p:cNvSpPr>
          <p:nvPr>
            <p:ph type="sldNum" sz="quarter" idx="13"/>
          </p:nvPr>
        </p:nvSpPr>
        <p:spPr/>
        <p:txBody>
          <a:bodyPr/>
          <a:lstStyle/>
          <a:p>
            <a:fld id="{7BCC8D0D-EAEC-449D-9161-023DFF90F2E2}" type="slidenum">
              <a:rPr lang="en-US" smtClean="0">
                <a:solidFill>
                  <a:srgbClr val="052049"/>
                </a:solidFill>
              </a:rPr>
              <a:pPr/>
              <a:t>9</a:t>
            </a:fld>
            <a:endParaRPr lang="en-US" dirty="0">
              <a:solidFill>
                <a:srgbClr val="052049"/>
              </a:solidFill>
            </a:endParaRPr>
          </a:p>
        </p:txBody>
      </p:sp>
    </p:spTree>
    <p:extLst>
      <p:ext uri="{BB962C8B-B14F-4D97-AF65-F5344CB8AC3E}">
        <p14:creationId xmlns:p14="http://schemas.microsoft.com/office/powerpoint/2010/main" val="3727427725"/>
      </p:ext>
    </p:extLst>
  </p:cSld>
  <p:clrMapOvr>
    <a:masterClrMapping/>
  </p:clrMapOvr>
  <p:transition advTm="30194">
    <p:fade/>
  </p:transition>
</p:sld>
</file>

<file path=ppt/tags/tag1.xml><?xml version="1.0" encoding="utf-8"?>
<p:tagLst xmlns:a="http://schemas.openxmlformats.org/drawingml/2006/main" xmlns:r="http://schemas.openxmlformats.org/officeDocument/2006/relationships" xmlns:p="http://schemas.openxmlformats.org/presentationml/2006/main">
  <p:tag name="TIMING" val="|9.7"/>
</p:tagLst>
</file>

<file path=ppt/tags/tag2.xml><?xml version="1.0" encoding="utf-8"?>
<p:tagLst xmlns:a="http://schemas.openxmlformats.org/drawingml/2006/main" xmlns:r="http://schemas.openxmlformats.org/officeDocument/2006/relationships" xmlns:p="http://schemas.openxmlformats.org/presentationml/2006/main">
  <p:tag name="TIMING" val="|35.1"/>
</p:tagLst>
</file>

<file path=ppt/tags/tag3.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C5LT8JAwAAAAEAAAAGAAAABwMAAAAAAQAAAAQAAAAECUlua0F0b21WMQIAAAAJBAAAAA0DBQQAAAALUGVuU3Ryb2tlVjEEAAAACkF0dHJpYnV0ZXMFVHJhY2UJU3RhcnRUaW1lBFR5cGUEBAAED1BlbkF0dHJpYnV0ZXNWMQIAAAAKSW5rVHJhY2VWMQIAAAAQDEFjdGlvblR5cGVWMQIAAAACAAAACQUAAAAJBgAAAJM5AAAAAAAABfn///8MQWN0aW9uVHlwZVYxAQAAAAd2YWx1ZV9fAAgCAAAAAAAAAAUFAAAAD1BlbkF0dHJpYnV0ZXNWMQoAAAAHX2NvbG9yQQdfY29sb3JSB19jb2xvckcHX2NvbG9yQgpGaXRUb0N1cnZlBkhlaWdodA5JZ25vcmVQcmVzc3VyZQ1Jc0hpZ2hsaWdodGVyBVNoYXBlBVdpZHRoAAAAAAAAAAAEAAICAgIBBgEBDEJydXNoU2hhcGVWMQIAAAAGAgAAAP8AAP8AAAAAAAAACEAAAAX4////DEJydXNoU2hhcGVWMQEAAAAHdmFsdWVfXwAIAgAAAAEAAAAAAAAAAAAIQAUGAAAACklua1RyYWNlVjEDAAAADUxpc3RgMStfaXRlbXMMTGlzdGAxK19zaXplD0xpc3RgMStfdmVyc2lvbgQAABhTaGFyZWQuSW5raW5nLklua1BvaW50W10CAAAACAgCAAAACQkAAABsAAAAbAAAAAcJAAAAAAEAAACAAAAABApJbmtQb2ludFYxAgAAAAkKAAAACQsAAAAJDAAAAAkNAAAACQ4AAAAJDwAAAAkQAAAACREAAAAJEgAAAAkTAAAACRQAAAAJFQAAAAkWAAAACRcAAAAJGAAAAAkZAAAACRoAAAAJGwAAAAkcAAAACR0AAAAJHgAAAAkfAAAACSAAAAAJIQAAAAkiAAAACSMAAAAJJAAAAAklAAAACSYAAAAJJwAAAAkoAAAACSkAAAAJKgAAAAkrAAAACSwAAAAJLQAAAAkuAAAACS8AAAAJMAAAAAkxAAAACTIAAAAJMwAAAAk0AAAACTUAAAAJNgAAAAk3AAAACTgAAAAJOQAAAAk6AAAACTsAAAAJPAAAAAk9AAAACT4AAAAJPwAAAAlAAAAACUEAAAAJQgAAAAlDAAAACUQAAAAJRQAAAAlGAAAACUcAAAAJSAAAAAlJAAAACUoAAAAJSwAAAAlMAAAACU0AAAAJTgAAAAlPAAAACVAAAAAJUQAAAAlSAAAACVMAAAAJVAAAAAlVAAAACVYAAAAJVwAAAAlYAAAACVkAAAAJWgAAAAlbAAAACVwAAAAJXQAAAAleAAAACV8AAAAJYAAAAAlhAAAACWIAAAAJYwAAAAlkAAAACWUAAAAJZgAAAAlnAAAACWgAAAAJaQAAAAlqAAAACWsAAAAJbAAAAAltAAAACW4AAAAJbwAAAAlwAAAACXEAAAAJcgAAAAlzAAAACXQAAAAJdQAAAA0UBQoAAAAKSW5rUG9pbnRWMQQAAAABWAFZDlByZXNzdXJlRmFjdG9yCVRpbWVTdGFtcAAAAAAGBgsQAgAAAJeOcZyF4Ls/IESKzDUZ5z8AADA+AAAAAAAAAAABCwAAAAoAAACtp3yFCGe6PyDou3UzyuY/AAByPg8AAAAAAAAAAQwAAAAKAAAAOzd4Wwf+uj8gjO0eMXvmPwAAgD4PAAAAAAAAAAENAAAACgAAADs3eFsH/ro/IDAfyC4s5j8AgIU+DwAAAAAAAAABDgAAAAoAAAA7N3hbB/66PyDUUHEs3eU/AICRPh8AAAAAAAAAAQ8AAAAKAAAACf91xoZJuz8geIIaKo7lPwAAlj4fAAAAAAAAAAEQAAAACgAAAGdWbwcFLLw/IGQXFiOh5D8AAJo+LgAAAAAAAAABEQAAAAoAAACDdWazAlq9P/BPrBEctOM/AICbPi4AAAAAAAAAARIAAAAKAAAAbVxbyn/Tvj8AhKRfECniPwAAnj4+AAAAAAAAAAETAAAACgAAAMQ9Kbu+AMA/ABRrBAft4D8AAJ8+PgAAAAAAAAABFAAAAAoAAAAYlSL8POPAP+CPxqT2w94/AAClPk4AAAAAAAAAARUAAAAKAAAAVNCa8nrrwT/gr1Pu40vcPwAAqD5OAAAAAAAAAAEWAAAACgAAAHjvkZ54GcM/4M/gN9HT2T8AALA+TgAAAAAAAAABFwAAAAoAAABY1oa19ZLEP+DvbYG+W9c/AICzPl0AAAAAAAAAARgAAAAKAAAAJKH6gTIyxj/gx5d4sIHVPwCAuD5dAAAAAAAAAAEZAAAACgAAAJoX626uQsg/4J/Bb6Kn0z8AgLo+XQAAAAAAAAABGgAAAAoAAAD4cVoR6njKP6B362aUzdE/AIC9Pm0AAAAAAAAAARsAAAAKAAAAFpTHHqX6zD+gB7ILi5HQPwAAvz59AAAAAAAAAAEcAAAACgAAADy2NCxgfM8/QJ8qvAznzz8AgMA+fQAAAAAAAAABHQAAAAoAAAAt7NCcDf/QP0Av8WADq84/AIDBPn0AAAAAAAAAAR4AAAAKAAAAI2EG2apl0j9Av7cF+m7NPwAAxD6MAAAAAAAAAAEfAAAACgAAAO0reqXnBNQ/QL+3BfpuzT8AAMU+jAAAAAAAAAABIAAAAAoAAACd2mwn5MnVP0BPfqrwMsw/AIDEPpwAAAAAAAAAASEAAAAKAAAAPvsehMCh1z9Av7cF+m7NPwAAxD6cAAAAAAAAAAEiAAAACgAAAM+NkLt8jNk/QC/xYAOrzj8AAMU+qwAAAAAAAAABIwAAAAoAAABvrkIYWWTbP6C/TrmPL9E/AIDFPqsAAAAAAAAAASQAAAAKAAAAA0G0TxVP3T/g5yTCnQnTPwCAxT67AAAAAAAAAAElAAAACgAAAHW3pDyRX98/4A/7yqvj1D8AAMY+uwAAAAAAAAABJgAAAAoAAAD93Wqnlq7gP+DvbYG+W9c/AADGPssAAAAAAAAAAScAAAAKAAAAOBnjndS24T/gPxqT2g/bPwAAxj7LAAAAAAAAAAEoAAAACgAAAILim7kyrOI/4I/GpPbD3j8AAMg+2gAAAAAAAAABKQAAAAoAAADEZLTCAKvjPwBwOVsJPOE/AADJPtoAAAAAAAAAASoAAAAKAAAADC5t3l6g5D8A4HK2EnjiPwAAzD7qAAAAAAAAAAErAAAACgAAAEEiRcIMsuU/8E+sERy04z8AAM0+6gAAAAAAAAABLAAAAAoAAACEpF3L2rDmPyDA5Wwl8OQ/AIDNPvoAAAAAAAAAAS0AAAAKAAAAvd/VwRi55z8gMB/ILizmPwAAzj76AAAAAAAAAAEuAAAACgAAAAepjt12rug/IESKzDUZ5z8AAM8+CQEAAAAAAAABLwAAAAoAAABYuecLZZrpPyBY9dA8Bug/AIDPPgkBAAAAAAAAATAAAAAKAAAArhDhTON86j8gEJJ+QaToPwCAzz4ZAQAAAAAAAAExAAAACgAAAAZo2o1hX+s/IGxg1UPz6D8AANA+GQEAAAAAAAABMgAAAAoAAABrTRT0/y7sPyDILixGQuk/AADRPhkBAAAAAAAAATMAAAAKAAAA13nubC717D8gJP2CSJHpPwCA0T4oAQAAAAAAAAE0AAAACgAAAFl7qR0Nn+0/INyZME0v6j8AgNE+KAEAAAAAAAABNQAAAAoAAADvUUUGnCzuPyA4aIdPfuo/AADSPjgBAAAAAAAAATYAAAAKAAAAm/3BJtud7j8gOGiHT37qPwAA0z44AQAAAAAAAAE3AAAACgAAAFU3f2w6/O4/IDhoh09+6j8AgNM+SAEAAAAAAAABOAAAAAoAAAAb/3zXuUfvPyA4aIdPfuo/AADWPkgBAAAAAAAAATkAAAAKAAAA+Ztbeul27z8gOGiHT37qPwAA1z5XAQAAAAAAAAE6AAAACgAAAN1/2i+pnO8/IIDL2Urg6T8AAN0+VwEAAAAAAAABOwAAAAoAAADdf9ovqZzvPyAk/YJIkek/AADgPmcBAAAAAAAAATwAAAAKAAAA6Q0bVcmJ7z8gbGDVQ/PoPwCA4T5nAQAAAAAAAAE9AAAACgAAABe43MQpUe8/ILTDJz9V6D8AAOI+dwEAAAAAAAABPgAAAAoAAABVN39sOvzuPyD8Jno6t+c/AIDePncBAAAAAAAAAT8AAAAKAAAAtxlDcRt47j8goFgjOGjnPwAA3T6GAQAAAAAAAAFAAAAACgAAAC3R562s1+0/IESKzDUZ5z8AgN4+hgEAAAAAAAABQQAAAAoAAADBpA01fhHtPyBEisw1Gec/AADfPpYBAAAAAAAAAUIAAAAKAAAAXb/Tzt9B7D8gRIrMNRnnPwCA3z6WAQAAAAAAAAFDAAAACgAAABo9u8URQ+s/IPwmejq35z8AAOA+pQEAAAAAAAABRAAAAAoAAADtj4P08yfqPyC0wyc/Veg/AIDePqUBAAAAAAAAAUUAAAAKAAAAznCMSPb56D8gyC4sRkLpPwAA3j61AQAAAAAAAAFGAAAACgAAAK9RlZz4y+c/IIDL2Urg6T8AAN0+tQEAAAAAAAABRwAAAAoAAACnB38oq4HmPyA4aIdPfuo/AADcPtMBAAAAAAAAAUgAAAAKAAAAspJJ7A0b5T8g8AQ1VBzrPwAA3T7TAQAAAAAAAAFJAAAACgAAALbWc53gveM/EKih4li66z8AgN0+4gEAAAAAAAABSgAAAAoAAACz0/07I2riPxBgPpBdWOw/AADgPuIBAAAAAAAAAUsAAAAKAAAAtxco7fUM4T8QYD6QXVjsPwAA4T7yAQAAAAAAAAFMAAAACgAAAIVF5WGxTN8/EGA+kF1Y7D8AgOo+8gEAAAAAAAABTQAAAAoAAABlI3hU9srcPxBgPpBdWOw/AIDuPgICAAAAAAAAAU4AAAAKAAAAQwELRztJ2j8QBHA5WwnsPwCA9j4CAgAAAAAAAAFPAAAACgAAACHfnTmAx9c/IEzTi1Zr6z8AAPo+AgIAAAAAAAABUAAAAAoAAADvLvAGpVjVPyA4aIdPfuo/AID/PiECAAAAAAAAAVEAAAAKAAAAsPABr6n80j8gyC4sRkLpPwAAAT8hAgAAAAAAAAFSAAAACgAAAFaWkgxuxtA/IPwmejq35z8AwAE/IQIAAAAAAAABUwAAAAoAAADeW8WJJEbNPyDUUHEs3eU/AAACPyECAAAAAAAAAVQAAAAKAAAAvDbiGqxwyT/wq3poHgPkPwDAAD8wAgAAAAAAAAFVAAAACgAAAFzZ/Baz5sU/AISkXxAp4j8AQAA/MAIAAAAAAAABVgAAAAoAAAAamJhd+jbCPwAAAAAAAOA/AMACP0ACAAAAAAAAAVcAAAAKAAAAEQViiQHxvT/g97ZA363bPwAABD9AAgAAAAAAAAFYAAAACgAAAHlpji0NC7g/4O9tgb5b1z8AgAk/UAIAAAAAAAABWQAAAAoAAABvXbanF7yyP+DnJMKdCdM/AAAMP1ACAAAAAAAAAVoAAAAKAAAAXlGvxUCfrD9AL/FgA6vOPwDADz9fAgAAAAAAAAFbAAAACgAAALqW5L1Oi6U/QG8L9N26yT8AABE/XwIAAAAAAAABXAAAAAoAAAAs9iHEtEqfP0CvJYe4ysQ/AEARP28CAAAAAAAAAV0AAAAKAAAAFN5xuMmslD9AX3l1nBbBPwAAET9vAgAAAAAAAAFeAAAACgAAAOiEPLmqjY0/gP4MfhM9vT8AAA0/fwIAAAAAAAABXwAAAAoAAABoCGAJtNWIP4D+DH4TPb0/AEALP38CAAAAAAAAAWAAAAAKAAAAaAhgCbTViD+A/gx+Ez29PwAACD+OAgAAAAAAAAFhAAAACgAAANy+egzMfpM/QF95dZwWwT8AwAY/jgIAAAAAAAABYgAAAAoAAAD0tzNsue6cP0A/7CuvjsM/AIAEP54CAAAAAAAAAWMAAAAKAAAA1rXbaUy5pj9AH1/iwQbGPwCAAz+eAgAAAAAAAAFkAAAACgAAACcfyE8cYLA/QP/RmNR+yD8AgAI/ngIAAAAAAAABZQAAAAoAAAC9upurEEa2P0BPfqrwMsw/AAACP60CAAAAAAAAAWYAAAAKAAAAEQViiQHxvT9Anyq8DOfPPwAAAj+tAgAAAAAAAAFnAAAACgAAABybDr+3isM/oHfrZpTN0T8AAAI/vQIAAAAAAAABaAAAAAoAAAAOi2X6bP/IP+AviBSZa9I/AAACP70CAAAAAAAAAWkAAAAKAAAAyEK6oKG/zj/g5yTCnQnTPwAAAj/NAgAAAAAAAAFqAAAACgAAAN6awx4KxNI/4J/Bb6Kn0z8AQAE/zQIAAAAAAAABawAAAAoAAABTFCptQyjWP+BXXh2nRdQ/AAABP9wCAAAAAAAAAWwAAAAKAAAAicdNAdzq2T/gV14dp0XUPwAAAT/cAgAAAAAAAAFtAAAACgAAAHO0LtvTC94/4A/7yqvj1D8AAAE/7AIAAAAAAAABbgAAAAoAAAC9Xsj/hQPhP+BXXh2nRdQ/AAABP+wCAAAAAAAAAW8AAAAKAAAALI4Y2nEd4z/gV14dp0XUPwAAAT/8AgAAAAAAAAFwAAAACgAAAKQECcftLeU/4J/Bb6Kn0z8AgP0+/AIAAAAAAAABcQAAAAoAAAATNFmh2UfnP+DnJMKdCdM/AID7PgsDAAAAAAAAAXIAAAAKAAAAgWOpe8Vh6T/gL4gUmWvSPwCA5z4LAwAAAAAAAAFzAAAACgAAAAyveqDxVes/oHfrZpTN0T8AgN4+GwMAAAAAAAABdAAAAAoAAACRs6uyjVPtP6AHsguLkdA/AIDZPhsDAAAAAAAAAXUAAAAKAAAAP2KeNIoY7z9AT36q8DLMPwAA2D46AwAAAAAAAAs="/>
</p:tagLst>
</file>

<file path=ppt/theme/theme1.xml><?xml version="1.0" encoding="utf-8"?>
<a:theme xmlns:a="http://schemas.openxmlformats.org/drawingml/2006/main" name="1_UCSF Contemporary">
  <a:themeElements>
    <a:clrScheme name="UCSF Colors">
      <a:dk1>
        <a:srgbClr val="052049"/>
      </a:dk1>
      <a:lt1>
        <a:srgbClr val="FFFFFF"/>
      </a:lt1>
      <a:dk2>
        <a:srgbClr val="052049"/>
      </a:dk2>
      <a:lt2>
        <a:srgbClr val="FFFFFF"/>
      </a:lt2>
      <a:accent1>
        <a:srgbClr val="0093D0"/>
      </a:accent1>
      <a:accent2>
        <a:srgbClr val="18A3AC"/>
      </a:accent2>
      <a:accent3>
        <a:srgbClr val="9DC23B"/>
      </a:accent3>
      <a:accent4>
        <a:srgbClr val="F58024"/>
      </a:accent4>
      <a:accent5>
        <a:srgbClr val="C7CED1"/>
      </a:accent5>
      <a:accent6>
        <a:srgbClr val="716FB3"/>
      </a:accent6>
      <a:hlink>
        <a:srgbClr val="178CCB"/>
      </a:hlink>
      <a:folHlink>
        <a:srgbClr val="5F5F5F"/>
      </a:folHlink>
    </a:clrScheme>
    <a:fontScheme name="UCSF">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Week 1 - Intro_Causal Inference_2018_Epid_II" id="{6773D6FE-AD69-2B41-A242-620BC64832FF}" vid="{0C6652C7-D0C3-B543-A998-E8F5228FF5A1}"/>
    </a:ext>
  </a:extLst>
</a:theme>
</file>

<file path=ppt/theme/theme2.xml><?xml version="1.0" encoding="utf-8"?>
<a:theme xmlns:a="http://schemas.openxmlformats.org/drawingml/2006/main" name="2_UCSF Contemporary">
  <a:themeElements>
    <a:clrScheme name="UCSF Colors">
      <a:dk1>
        <a:srgbClr val="052049"/>
      </a:dk1>
      <a:lt1>
        <a:srgbClr val="FFFFFF"/>
      </a:lt1>
      <a:dk2>
        <a:srgbClr val="052049"/>
      </a:dk2>
      <a:lt2>
        <a:srgbClr val="FFFFFF"/>
      </a:lt2>
      <a:accent1>
        <a:srgbClr val="0093D0"/>
      </a:accent1>
      <a:accent2>
        <a:srgbClr val="18A3AC"/>
      </a:accent2>
      <a:accent3>
        <a:srgbClr val="9DC23B"/>
      </a:accent3>
      <a:accent4>
        <a:srgbClr val="F58024"/>
      </a:accent4>
      <a:accent5>
        <a:srgbClr val="C7CED1"/>
      </a:accent5>
      <a:accent6>
        <a:srgbClr val="716FB3"/>
      </a:accent6>
      <a:hlink>
        <a:srgbClr val="178CCB"/>
      </a:hlink>
      <a:folHlink>
        <a:srgbClr val="5F5F5F"/>
      </a:folHlink>
    </a:clrScheme>
    <a:fontScheme name="UCSF">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Week 1 - Intro_Causal Inference_2018_Epid_II" id="{6773D6FE-AD69-2B41-A242-620BC64832FF}" vid="{0C6652C7-D0C3-B543-A998-E8F5228FF5A1}"/>
    </a:ext>
  </a:extLst>
</a:theme>
</file>

<file path=ppt/theme/theme3.xml><?xml version="1.0" encoding="utf-8"?>
<a:theme xmlns:a="http://schemas.openxmlformats.org/drawingml/2006/main" name="3_UCSF Contemporary">
  <a:themeElements>
    <a:clrScheme name="UCSF Colors">
      <a:dk1>
        <a:srgbClr val="052049"/>
      </a:dk1>
      <a:lt1>
        <a:srgbClr val="FFFFFF"/>
      </a:lt1>
      <a:dk2>
        <a:srgbClr val="052049"/>
      </a:dk2>
      <a:lt2>
        <a:srgbClr val="FFFFFF"/>
      </a:lt2>
      <a:accent1>
        <a:srgbClr val="0093D0"/>
      </a:accent1>
      <a:accent2>
        <a:srgbClr val="18A3AC"/>
      </a:accent2>
      <a:accent3>
        <a:srgbClr val="9DC23B"/>
      </a:accent3>
      <a:accent4>
        <a:srgbClr val="F58024"/>
      </a:accent4>
      <a:accent5>
        <a:srgbClr val="C7CED1"/>
      </a:accent5>
      <a:accent6>
        <a:srgbClr val="716FB3"/>
      </a:accent6>
      <a:hlink>
        <a:srgbClr val="178CCB"/>
      </a:hlink>
      <a:folHlink>
        <a:srgbClr val="5F5F5F"/>
      </a:folHlink>
    </a:clrScheme>
    <a:fontScheme name="UCSF">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Week 1 - Intro_Causal Inference_2018_Epid_II" id="{6773D6FE-AD69-2B41-A242-620BC64832FF}" vid="{0C6652C7-D0C3-B543-A998-E8F5228FF5A1}"/>
    </a:ext>
  </a:extLst>
</a:theme>
</file>

<file path=ppt/theme/theme4.xml><?xml version="1.0" encoding="utf-8"?>
<a:theme xmlns:a="http://schemas.openxmlformats.org/drawingml/2006/main" name="UCSF Contemporary">
  <a:themeElements>
    <a:clrScheme name="UCSF Colors">
      <a:dk1>
        <a:srgbClr val="052049"/>
      </a:dk1>
      <a:lt1>
        <a:srgbClr val="FFFFFF"/>
      </a:lt1>
      <a:dk2>
        <a:srgbClr val="052049"/>
      </a:dk2>
      <a:lt2>
        <a:srgbClr val="FFFFFF"/>
      </a:lt2>
      <a:accent1>
        <a:srgbClr val="0093D0"/>
      </a:accent1>
      <a:accent2>
        <a:srgbClr val="18A3AC"/>
      </a:accent2>
      <a:accent3>
        <a:srgbClr val="9DC23B"/>
      </a:accent3>
      <a:accent4>
        <a:srgbClr val="F58024"/>
      </a:accent4>
      <a:accent5>
        <a:srgbClr val="C7CED1"/>
      </a:accent5>
      <a:accent6>
        <a:srgbClr val="716FB3"/>
      </a:accent6>
      <a:hlink>
        <a:srgbClr val="178CCB"/>
      </a:hlink>
      <a:folHlink>
        <a:srgbClr val="5F5F5F"/>
      </a:folHlink>
    </a:clrScheme>
    <a:fontScheme name="UCSF">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Week 1 - Intro_Causal Inference_2018_Epid_II" id="{6773D6FE-AD69-2B41-A242-620BC64832FF}" vid="{0C6652C7-D0C3-B543-A998-E8F5228FF5A1}"/>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6941</TotalTime>
  <Words>8215</Words>
  <Application>Microsoft Macintosh PowerPoint</Application>
  <PresentationFormat>On-screen Show (4:3)</PresentationFormat>
  <Paragraphs>1075</Paragraphs>
  <Slides>73</Slides>
  <Notes>73</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73</vt:i4>
      </vt:variant>
    </vt:vector>
  </HeadingPairs>
  <TitlesOfParts>
    <vt:vector size="86" baseType="lpstr">
      <vt:lpstr>Arial Unicode MS</vt:lpstr>
      <vt:lpstr>.AppleSystemUIFont</vt:lpstr>
      <vt:lpstr>Arial</vt:lpstr>
      <vt:lpstr>Calibri</vt:lpstr>
      <vt:lpstr>Garamond</vt:lpstr>
      <vt:lpstr>Germania One</vt:lpstr>
      <vt:lpstr>LucidaGrande</vt:lpstr>
      <vt:lpstr>Times New Roman</vt:lpstr>
      <vt:lpstr>Wingdings</vt:lpstr>
      <vt:lpstr>1_UCSF Contemporary</vt:lpstr>
      <vt:lpstr>2_UCSF Contemporary</vt:lpstr>
      <vt:lpstr>3_UCSF Contemporary</vt:lpstr>
      <vt:lpstr>UCSF Contemporary</vt:lpstr>
      <vt:lpstr>Conceptual Frameworks for Causal Inference – Part I</vt:lpstr>
      <vt:lpstr>Learning Objectives</vt:lpstr>
      <vt:lpstr>What is Causal Inference?</vt:lpstr>
      <vt:lpstr>The “Big 6”</vt:lpstr>
      <vt:lpstr>Causal Inference</vt:lpstr>
      <vt:lpstr>Causal Models and Heuristics</vt:lpstr>
      <vt:lpstr>Bradford Hill Criteria</vt:lpstr>
      <vt:lpstr>Sufficient &amp; Component Cause Model</vt:lpstr>
      <vt:lpstr>Counterfactuals</vt:lpstr>
      <vt:lpstr>Conceptual Frameworks for Causal Inference – Part II</vt:lpstr>
      <vt:lpstr>In-Depth on Counterfactuals</vt:lpstr>
      <vt:lpstr>Counterfactual Heuristic</vt:lpstr>
      <vt:lpstr>PowerPoint Presentation</vt:lpstr>
      <vt:lpstr>PowerPoint Presentation</vt:lpstr>
      <vt:lpstr>Motivating the idea of a “counterfactual”</vt:lpstr>
      <vt:lpstr>Motivating the idea of a “counterfactual” continued…</vt:lpstr>
      <vt:lpstr>PowerPoint Presentation</vt:lpstr>
      <vt:lpstr>Striving for the Counterfactual</vt:lpstr>
      <vt:lpstr>Usage of counterfactuals for causal inference</vt:lpstr>
      <vt:lpstr>PowerPoint Presentation</vt:lpstr>
      <vt:lpstr>Average Causal Effects</vt:lpstr>
      <vt:lpstr>Average Causal Effects</vt:lpstr>
      <vt:lpstr>Average Causal Effects</vt:lpstr>
      <vt:lpstr>Average Causal Effects vs Individual Effects</vt:lpstr>
      <vt:lpstr>Observed Actions and Txs vs Counterfactuals</vt:lpstr>
      <vt:lpstr>Observed Actions and Txs vs Counterfactuals</vt:lpstr>
      <vt:lpstr>Observed Actions and Txs vs Counterfactuals</vt:lpstr>
      <vt:lpstr>Observed Actions and Txs vs Counterfactuals</vt:lpstr>
      <vt:lpstr>Causation vs. Association</vt:lpstr>
      <vt:lpstr>PowerPoint Presentation</vt:lpstr>
      <vt:lpstr>Summary - Counterfactual Heuristic</vt:lpstr>
      <vt:lpstr>Conceptual Frameworks for Causal Inference – Part III</vt:lpstr>
      <vt:lpstr>Learning Objectives</vt:lpstr>
      <vt:lpstr>Questions from the Recorded Lectures?</vt:lpstr>
      <vt:lpstr>Back to Counterfactuals</vt:lpstr>
      <vt:lpstr>A Clarification on Notation</vt:lpstr>
      <vt:lpstr>Unconditional vs. Conditional Probabilities</vt:lpstr>
      <vt:lpstr>Sharp vs. Average Causal Null Hypothesis</vt:lpstr>
      <vt:lpstr>Independence</vt:lpstr>
      <vt:lpstr>Effect vs. Association Measures</vt:lpstr>
      <vt:lpstr>Interpreting Effect vs. Association Measures</vt:lpstr>
      <vt:lpstr>Ideal Randomized Experiments</vt:lpstr>
      <vt:lpstr>What is an Experiment?</vt:lpstr>
      <vt:lpstr>What is a Randomized Experiment?</vt:lpstr>
      <vt:lpstr>Features of Ideal Randomized Experiments</vt:lpstr>
      <vt:lpstr>The Data</vt:lpstr>
      <vt:lpstr>Exchangeability (Identifiability Condition #1)</vt:lpstr>
      <vt:lpstr>Consistency (Identifiability Condition #2)</vt:lpstr>
      <vt:lpstr>Outcome Had Everyone Been Untreated</vt:lpstr>
      <vt:lpstr>Outcome Had Everyone Been Treated</vt:lpstr>
      <vt:lpstr>Does Exchangeability Hold?</vt:lpstr>
      <vt:lpstr>Conditional Randomization</vt:lpstr>
      <vt:lpstr>The Data</vt:lpstr>
      <vt:lpstr>Conditional Exchangeability</vt:lpstr>
      <vt:lpstr>Computing the Average Causal Effect</vt:lpstr>
      <vt:lpstr>In Our Data</vt:lpstr>
      <vt:lpstr>Exercise</vt:lpstr>
      <vt:lpstr>Exercise Solution – Part I</vt:lpstr>
      <vt:lpstr>Exercise Solution – Part II</vt:lpstr>
      <vt:lpstr>Alternative View of the Data</vt:lpstr>
      <vt:lpstr>The Pseudo-population</vt:lpstr>
      <vt:lpstr>Data Analysis in the Pseudo-population</vt:lpstr>
      <vt:lpstr>Inverse Probability Weights</vt:lpstr>
      <vt:lpstr>Inverse Probability Weights</vt:lpstr>
      <vt:lpstr>Creating the Pseudopopulation</vt:lpstr>
      <vt:lpstr>Exercise</vt:lpstr>
      <vt:lpstr>Exercise Solution – Option 1</vt:lpstr>
      <vt:lpstr>Exercise Solution – Option 2</vt:lpstr>
      <vt:lpstr>Exercise Solution – Final Pseudo-population</vt:lpstr>
      <vt:lpstr>One More Identifiability Condition</vt:lpstr>
      <vt:lpstr>Identifiability Conditions in Practice</vt:lpstr>
      <vt:lpstr>Acknowledgements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Rebecca Graff</dc:creator>
  <cp:lastModifiedBy>Rebecca Graff</cp:lastModifiedBy>
  <cp:revision>360</cp:revision>
  <dcterms:created xsi:type="dcterms:W3CDTF">2019-12-18T01:32:47Z</dcterms:created>
  <dcterms:modified xsi:type="dcterms:W3CDTF">2021-01-07T23:33:39Z</dcterms:modified>
</cp:coreProperties>
</file>