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54"/>
  </p:notesMasterIdLst>
  <p:handoutMasterIdLst>
    <p:handoutMasterId r:id="rId55"/>
  </p:handoutMasterIdLst>
  <p:sldIdLst>
    <p:sldId id="428" r:id="rId3"/>
    <p:sldId id="405" r:id="rId4"/>
    <p:sldId id="432" r:id="rId5"/>
    <p:sldId id="419" r:id="rId6"/>
    <p:sldId id="441" r:id="rId7"/>
    <p:sldId id="431" r:id="rId8"/>
    <p:sldId id="420" r:id="rId9"/>
    <p:sldId id="443" r:id="rId10"/>
    <p:sldId id="398" r:id="rId11"/>
    <p:sldId id="421" r:id="rId12"/>
    <p:sldId id="422" r:id="rId13"/>
    <p:sldId id="375" r:id="rId14"/>
    <p:sldId id="409" r:id="rId15"/>
    <p:sldId id="425" r:id="rId16"/>
    <p:sldId id="424" r:id="rId17"/>
    <p:sldId id="410" r:id="rId18"/>
    <p:sldId id="437" r:id="rId19"/>
    <p:sldId id="444" r:id="rId20"/>
    <p:sldId id="376" r:id="rId21"/>
    <p:sldId id="411" r:id="rId22"/>
    <p:sldId id="384" r:id="rId23"/>
    <p:sldId id="377" r:id="rId24"/>
    <p:sldId id="378" r:id="rId25"/>
    <p:sldId id="445" r:id="rId26"/>
    <p:sldId id="380" r:id="rId27"/>
    <p:sldId id="413" r:id="rId28"/>
    <p:sldId id="415" r:id="rId29"/>
    <p:sldId id="446" r:id="rId30"/>
    <p:sldId id="401" r:id="rId31"/>
    <p:sldId id="426" r:id="rId32"/>
    <p:sldId id="403" r:id="rId33"/>
    <p:sldId id="382" r:id="rId34"/>
    <p:sldId id="404" r:id="rId35"/>
    <p:sldId id="414" r:id="rId36"/>
    <p:sldId id="406" r:id="rId37"/>
    <p:sldId id="383" r:id="rId38"/>
    <p:sldId id="416" r:id="rId39"/>
    <p:sldId id="400" r:id="rId40"/>
    <p:sldId id="427" r:id="rId41"/>
    <p:sldId id="381" r:id="rId42"/>
    <p:sldId id="439" r:id="rId43"/>
    <p:sldId id="399" r:id="rId44"/>
    <p:sldId id="391" r:id="rId45"/>
    <p:sldId id="392" r:id="rId46"/>
    <p:sldId id="393" r:id="rId47"/>
    <p:sldId id="394" r:id="rId48"/>
    <p:sldId id="435" r:id="rId49"/>
    <p:sldId id="433" r:id="rId50"/>
    <p:sldId id="438" r:id="rId51"/>
    <p:sldId id="417" r:id="rId52"/>
    <p:sldId id="412" r:id="rId53"/>
  </p:sldIdLst>
  <p:sldSz cx="10287000" cy="6858000" type="35mm"/>
  <p:notesSz cx="6991350" cy="9282113"/>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240">
          <p15:clr>
            <a:srgbClr val="A4A3A4"/>
          </p15:clr>
        </p15:guide>
      </p15:sldGuideLst>
    </p:ext>
    <p:ext uri="{2D200454-40CA-4A62-9FC3-DE9A4176ACB9}">
      <p15:notesGuideLst xmlns="" xmlns:p15="http://schemas.microsoft.com/office/powerpoint/2012/main">
        <p15:guide id="1" orient="horz" pos="2923">
          <p15:clr>
            <a:srgbClr val="A4A3A4"/>
          </p15:clr>
        </p15:guide>
        <p15:guide id="2" pos="22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4" clrIdx="0"/>
  <p:cmAuthor id="1" name="Jeff Martin" initials="JM" lastIdx="24" clrIdx="1"/>
  <p:cmAuthor id="2" name="Martin, Jeff" initials="MJ"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99"/>
    <a:srgbClr val="009900"/>
    <a:srgbClr val="00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319" autoAdjust="0"/>
    <p:restoredTop sz="60000" autoAdjust="0"/>
  </p:normalViewPr>
  <p:slideViewPr>
    <p:cSldViewPr>
      <p:cViewPr varScale="1">
        <p:scale>
          <a:sx n="50" d="100"/>
          <a:sy n="50" d="100"/>
        </p:scale>
        <p:origin x="-1002" y="-84"/>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592"/>
    </p:cViewPr>
  </p:sorterViewPr>
  <p:notesViewPr>
    <p:cSldViewPr>
      <p:cViewPr>
        <p:scale>
          <a:sx n="76" d="100"/>
          <a:sy n="76" d="100"/>
        </p:scale>
        <p:origin x="-1266" y="162"/>
      </p:cViewPr>
      <p:guideLst>
        <p:guide orient="horz" pos="2923"/>
        <p:guide pos="22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81400"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dirty="0"/>
          </a:p>
        </p:txBody>
      </p:sp>
      <p:sp>
        <p:nvSpPr>
          <p:cNvPr id="4099" name="Rectangle 3"/>
          <p:cNvSpPr>
            <a:spLocks noGrp="1" noChangeArrowheads="1"/>
          </p:cNvSpPr>
          <p:nvPr>
            <p:ph type="dt" sz="quarter"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fld id="{4A923D93-7BF0-4869-88B1-F5350FFA7D95}" type="slidenum">
              <a:rPr lang="en-US"/>
              <a:pPr>
                <a:defRPr/>
              </a:pPr>
              <a:t>‹#›</a:t>
            </a:fld>
            <a:endParaRPr lang="en-US" dirty="0"/>
          </a:p>
        </p:txBody>
      </p:sp>
      <p:sp>
        <p:nvSpPr>
          <p:cNvPr id="4100" name="Rectangle 4"/>
          <p:cNvSpPr>
            <a:spLocks noGrp="1" noChangeArrowheads="1"/>
          </p:cNvSpPr>
          <p:nvPr>
            <p:ph type="ftr" sz="quarter" idx="2"/>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dirty="0"/>
          </a:p>
        </p:txBody>
      </p:sp>
      <p:sp>
        <p:nvSpPr>
          <p:cNvPr id="4101" name="Rectangle 5"/>
          <p:cNvSpPr>
            <a:spLocks noGrp="1" noChangeArrowheads="1"/>
          </p:cNvSpPr>
          <p:nvPr>
            <p:ph type="sldNum" sz="quarter" idx="3"/>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50594427-D088-44CA-9A55-4ACAA8CE2EC8}" type="slidenum">
              <a:rPr lang="en-US"/>
              <a:pPr>
                <a:defRPr/>
              </a:pPr>
              <a:t>‹#›</a:t>
            </a:fld>
            <a:endParaRPr lang="en-US" dirty="0"/>
          </a:p>
        </p:txBody>
      </p:sp>
    </p:spTree>
    <p:extLst>
      <p:ext uri="{BB962C8B-B14F-4D97-AF65-F5344CB8AC3E}">
        <p14:creationId xmlns:p14="http://schemas.microsoft.com/office/powerpoint/2010/main" val="178251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0538"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dirty="0"/>
          </a:p>
        </p:txBody>
      </p:sp>
      <p:sp>
        <p:nvSpPr>
          <p:cNvPr id="19459" name="Rectangle 3"/>
          <p:cNvSpPr>
            <a:spLocks noGrp="1" noChangeArrowheads="1"/>
          </p:cNvSpPr>
          <p:nvPr>
            <p:ph type="dt"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882650" y="695325"/>
            <a:ext cx="5222875" cy="3481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30275" y="4408488"/>
            <a:ext cx="5130800" cy="4178300"/>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dirty="0"/>
          </a:p>
        </p:txBody>
      </p:sp>
      <p:sp>
        <p:nvSpPr>
          <p:cNvPr id="19463" name="Rectangle 7"/>
          <p:cNvSpPr>
            <a:spLocks noGrp="1" noChangeArrowheads="1"/>
          </p:cNvSpPr>
          <p:nvPr>
            <p:ph type="sldNum" sz="quarter" idx="5"/>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2A7DC65B-8B59-49B6-9366-2921FF4FB13B}" type="slidenum">
              <a:rPr lang="en-US"/>
              <a:pPr>
                <a:defRPr/>
              </a:pPr>
              <a:t>‹#›</a:t>
            </a:fld>
            <a:endParaRPr lang="en-US" dirty="0"/>
          </a:p>
        </p:txBody>
      </p:sp>
    </p:spTree>
    <p:extLst>
      <p:ext uri="{BB962C8B-B14F-4D97-AF65-F5344CB8AC3E}">
        <p14:creationId xmlns:p14="http://schemas.microsoft.com/office/powerpoint/2010/main" val="22651999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sfgate.com/health/article/Former-doc-who-linked-vaccines-to-autism-tells-6222613.php"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7E9542E1-C2DA-4E84-BF7F-67FB29A98013}" type="slidenum">
              <a:rPr lang="en-US" altLang="en-US" sz="1200"/>
              <a:pPr/>
              <a:t>2</a:t>
            </a:fld>
            <a:endParaRPr lang="en-US" altLang="en-US" sz="1200" dirty="0"/>
          </a:p>
        </p:txBody>
      </p:sp>
      <p:sp>
        <p:nvSpPr>
          <p:cNvPr id="34819"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26AE6974-60A1-4409-85D8-C7334386435F}" type="slidenum">
              <a:rPr lang="en-US" altLang="en-US" sz="1200"/>
              <a:pPr algn="r"/>
              <a:t>2</a:t>
            </a:fld>
            <a:endParaRPr lang="en-US" altLang="en-US" sz="1200" dirty="0"/>
          </a:p>
        </p:txBody>
      </p:sp>
      <p:sp>
        <p:nvSpPr>
          <p:cNvPr id="34820" name="Rectangle 2"/>
          <p:cNvSpPr>
            <a:spLocks noGrp="1" noRot="1" noChangeAspect="1" noChangeArrowheads="1" noTextEdit="1"/>
          </p:cNvSpPr>
          <p:nvPr>
            <p:ph type="sldImg"/>
          </p:nvPr>
        </p:nvSpPr>
        <p:spPr>
          <a:xfrm>
            <a:off x="884238" y="695325"/>
            <a:ext cx="5222875" cy="3481388"/>
          </a:xfrm>
          <a:ln/>
        </p:spPr>
      </p:sp>
      <p:sp>
        <p:nvSpPr>
          <p:cNvPr id="34821"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Here is the conclusion of today’s article, that you all </a:t>
            </a:r>
            <a:r>
              <a:rPr lang="en-US" altLang="en-US" dirty="0" smtClean="0"/>
              <a:t>know already</a:t>
            </a:r>
            <a:r>
              <a:rPr lang="en-US" altLang="en-US" baseline="0" dirty="0" smtClean="0"/>
              <a:t> by having read the article</a:t>
            </a:r>
            <a:r>
              <a:rPr lang="en-US" altLang="en-US" dirty="0" smtClean="0"/>
              <a:t>.  </a:t>
            </a:r>
            <a:r>
              <a:rPr lang="en-US" altLang="en-US" dirty="0" smtClean="0"/>
              <a:t>Do you agree with the author’s conclusion?  This is a 5 point “Likert” scale</a:t>
            </a:r>
            <a:r>
              <a:rPr lang="en-US" altLang="en-US" baseline="0" dirty="0" smtClean="0"/>
              <a:t> (named after the inventor </a:t>
            </a:r>
            <a:r>
              <a:rPr lang="en-US" dirty="0" smtClean="0">
                <a:effectLst/>
              </a:rPr>
              <a:t>Rensis Likert).</a:t>
            </a:r>
            <a:r>
              <a:rPr lang="en-US" altLang="en-US" dirty="0" smtClean="0"/>
              <a:t>  </a:t>
            </a:r>
            <a:endParaRPr lang="en-US" altLang="en-US" dirty="0" smtClean="0"/>
          </a:p>
          <a:p>
            <a:endParaRPr lang="en-US" altLang="en-US" dirty="0" smtClean="0"/>
          </a:p>
          <a:p>
            <a:r>
              <a:rPr lang="en-US" altLang="en-US" dirty="0" smtClean="0"/>
              <a:t>Do you Strongly </a:t>
            </a:r>
            <a:r>
              <a:rPr lang="en-US" altLang="en-US" dirty="0" smtClean="0"/>
              <a:t>Agree-A…to Strongly Disagree – E.  </a:t>
            </a:r>
          </a:p>
        </p:txBody>
      </p:sp>
    </p:spTree>
    <p:extLst>
      <p:ext uri="{BB962C8B-B14F-4D97-AF65-F5344CB8AC3E}">
        <p14:creationId xmlns:p14="http://schemas.microsoft.com/office/powerpoint/2010/main" val="443996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11</a:t>
            </a:fld>
            <a:endParaRPr lang="en-US" dirty="0"/>
          </a:p>
        </p:txBody>
      </p:sp>
      <p:sp>
        <p:nvSpPr>
          <p:cNvPr id="153603" name="Rectangle 2"/>
          <p:cNvSpPr>
            <a:spLocks noGrp="1" noRot="1" noChangeAspect="1" noChangeArrowheads="1" noTextEdit="1"/>
          </p:cNvSpPr>
          <p:nvPr>
            <p:ph type="sldImg"/>
          </p:nvPr>
        </p:nvSpPr>
        <p:spPr>
          <a:xfrm>
            <a:off x="895350" y="703263"/>
            <a:ext cx="5200650" cy="3467100"/>
          </a:xfrm>
          <a:ln/>
        </p:spPr>
      </p:sp>
      <p:sp>
        <p:nvSpPr>
          <p:cNvPr id="153604" name="Rectangle 3"/>
          <p:cNvSpPr>
            <a:spLocks noGrp="1" noChangeArrowheads="1"/>
          </p:cNvSpPr>
          <p:nvPr>
            <p:ph type="body" idx="1"/>
          </p:nvPr>
        </p:nvSpPr>
        <p:spPr>
          <a:noFill/>
          <a:ln/>
        </p:spPr>
        <p:txBody>
          <a:bodyPr/>
          <a:lstStyle/>
          <a:p>
            <a:r>
              <a:rPr lang="en-US" altLang="en-US" dirty="0" smtClean="0"/>
              <a:t>You have actually seen the answer before.  Remember this from the Selection Bias lecture?  We said that for selection bias to occur at the front end of a cohort study, a person’s selection into a study must be influenced by/ associated with BOTH his/her exposure and outcome (e.g., disease).   In a population-based</a:t>
            </a:r>
            <a:r>
              <a:rPr lang="en-US" altLang="en-US" baseline="0" dirty="0" smtClean="0"/>
              <a:t> study, i.e. when people are selected from the general population with no restrictions, none of these DAGS can occur (unless there is selective participation/refusal by the people, which could not happen in this study because the people did not knowingly enroll.  They were just followed in a database).  Therefore, there can be no selection on the front end of the cohort.  In this Denmark study, the only restriction is that you needed to have a civil registration number.  There may be some births without a civil registration number in the country and some basis to say there is variability in the “selection” node, but we cannot see that this could result in either of these 2 DAGs.  </a:t>
            </a:r>
            <a:endParaRPr lang="en-US" altLang="en-US" dirty="0" smtClean="0"/>
          </a:p>
        </p:txBody>
      </p:sp>
    </p:spTree>
    <p:extLst>
      <p:ext uri="{BB962C8B-B14F-4D97-AF65-F5344CB8AC3E}">
        <p14:creationId xmlns:p14="http://schemas.microsoft.com/office/powerpoint/2010/main" val="3194741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B87D3F02-B9D9-4BEE-977B-58861160D80F}" type="slidenum">
              <a:rPr lang="en-US" altLang="en-US" sz="1200"/>
              <a:pPr/>
              <a:t>12</a:t>
            </a:fld>
            <a:endParaRPr lang="en-US" altLang="en-US" sz="1200" dirty="0"/>
          </a:p>
        </p:txBody>
      </p:sp>
      <p:sp>
        <p:nvSpPr>
          <p:cNvPr id="36867" name="Rectangle 2"/>
          <p:cNvSpPr>
            <a:spLocks noGrp="1" noRot="1" noChangeAspect="1" noChangeArrowheads="1" noTextEdit="1"/>
          </p:cNvSpPr>
          <p:nvPr>
            <p:ph type="sldImg"/>
          </p:nvPr>
        </p:nvSpPr>
        <p:spPr>
          <a:xfrm>
            <a:off x="884238" y="695325"/>
            <a:ext cx="5222875" cy="3481388"/>
          </a:xfrm>
          <a:ln/>
        </p:spPr>
      </p:sp>
      <p:sp>
        <p:nvSpPr>
          <p:cNvPr id="36868"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Thus, for our tally of selection</a:t>
            </a:r>
            <a:r>
              <a:rPr lang="en-US" altLang="en-US" baseline="0" dirty="0" smtClean="0"/>
              <a:t> bias, we do not think that there are problems with the initial sample.</a:t>
            </a:r>
            <a:endParaRPr lang="en-US" altLang="en-US" dirty="0" smtClean="0"/>
          </a:p>
          <a:p>
            <a:endParaRPr lang="en-US" altLang="en-US" dirty="0" smtClean="0"/>
          </a:p>
        </p:txBody>
      </p:sp>
    </p:spTree>
    <p:extLst>
      <p:ext uri="{BB962C8B-B14F-4D97-AF65-F5344CB8AC3E}">
        <p14:creationId xmlns:p14="http://schemas.microsoft.com/office/powerpoint/2010/main" val="1279211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29309E0A-6B25-4B1D-A8E0-8825C76B4F19}" type="slidenum">
              <a:rPr lang="en-US" altLang="en-US" sz="1200"/>
              <a:pPr/>
              <a:t>13</a:t>
            </a:fld>
            <a:endParaRPr lang="en-US" altLang="en-US" sz="1200" dirty="0"/>
          </a:p>
        </p:txBody>
      </p:sp>
      <p:sp>
        <p:nvSpPr>
          <p:cNvPr id="37891" name="Rectangle 2"/>
          <p:cNvSpPr>
            <a:spLocks noGrp="1" noRot="1" noChangeAspect="1" noChangeArrowheads="1" noTextEdit="1"/>
          </p:cNvSpPr>
          <p:nvPr>
            <p:ph type="sldImg"/>
          </p:nvPr>
        </p:nvSpPr>
        <p:spPr>
          <a:xfrm>
            <a:off x="884238" y="695325"/>
            <a:ext cx="5222875" cy="3481388"/>
          </a:xfrm>
          <a:ln/>
        </p:spPr>
      </p:sp>
      <p:sp>
        <p:nvSpPr>
          <p:cNvPr id="37892"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What is another potential mechanism for selection</a:t>
            </a:r>
            <a:r>
              <a:rPr lang="en-US" altLang="en-US" baseline="0" dirty="0" smtClean="0"/>
              <a:t> bias in a cohort study</a:t>
            </a:r>
            <a:r>
              <a:rPr lang="en-US" altLang="en-US" dirty="0" smtClean="0"/>
              <a:t>?  As usual, we have to consider losses to follow-up (aka drop</a:t>
            </a:r>
            <a:r>
              <a:rPr lang="en-US" altLang="en-US" baseline="0" dirty="0" smtClean="0"/>
              <a:t> out)</a:t>
            </a:r>
            <a:r>
              <a:rPr lang="en-US" altLang="en-US" dirty="0" smtClean="0"/>
              <a:t>.  We are not actually told how many losses to follow there are.  The losses, which are </a:t>
            </a:r>
            <a:r>
              <a:rPr lang="en-US" altLang="en-US" dirty="0" smtClean="0"/>
              <a:t>emigration (i.e., leaving the country), </a:t>
            </a:r>
            <a:r>
              <a:rPr lang="en-US" altLang="en-US" dirty="0" smtClean="0"/>
              <a:t>are bundled together with the deaths, and we are told that there are 5028 of these.  We probably could get the national death rates and figure out how many of these were deaths, but the point is that there is some emigration or losses.  So, the question is: do we think that losses to</a:t>
            </a:r>
            <a:r>
              <a:rPr lang="en-US" altLang="en-US" baseline="0" dirty="0" smtClean="0"/>
              <a:t> follow-up are creating selection bias?  And, how can we organize our thinking about whether losses to follow-up are resulting in selection bias?</a:t>
            </a:r>
          </a:p>
          <a:p>
            <a:endParaRPr lang="en-US" altLang="en-US" baseline="0" dirty="0" smtClean="0"/>
          </a:p>
          <a:p>
            <a:r>
              <a:rPr lang="en-US" altLang="en-US" dirty="0" smtClean="0"/>
              <a:t> </a:t>
            </a:r>
          </a:p>
        </p:txBody>
      </p:sp>
    </p:spTree>
    <p:extLst>
      <p:ext uri="{BB962C8B-B14F-4D97-AF65-F5344CB8AC3E}">
        <p14:creationId xmlns:p14="http://schemas.microsoft.com/office/powerpoint/2010/main" val="4104411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14</a:t>
            </a:fld>
            <a:endParaRPr lang="en-US" dirty="0"/>
          </a:p>
        </p:txBody>
      </p:sp>
      <p:sp>
        <p:nvSpPr>
          <p:cNvPr id="153603" name="Rectangle 2"/>
          <p:cNvSpPr>
            <a:spLocks noGrp="1" noRot="1" noChangeAspect="1" noChangeArrowheads="1" noTextEdit="1"/>
          </p:cNvSpPr>
          <p:nvPr>
            <p:ph type="sldImg"/>
          </p:nvPr>
        </p:nvSpPr>
        <p:spPr>
          <a:xfrm>
            <a:off x="895350" y="703263"/>
            <a:ext cx="5200650" cy="3467100"/>
          </a:xfrm>
          <a:ln/>
        </p:spPr>
      </p:sp>
      <p:sp>
        <p:nvSpPr>
          <p:cNvPr id="153604" name="Rectangle 3"/>
          <p:cNvSpPr>
            <a:spLocks noGrp="1" noChangeArrowheads="1"/>
          </p:cNvSpPr>
          <p:nvPr>
            <p:ph type="body" idx="1"/>
          </p:nvPr>
        </p:nvSpPr>
        <p:spPr>
          <a:noFill/>
          <a:ln/>
        </p:spPr>
        <p:txBody>
          <a:bodyPr/>
          <a:lstStyle/>
          <a:p>
            <a:r>
              <a:rPr lang="en-US" altLang="en-US" dirty="0" smtClean="0"/>
              <a:t>For losses</a:t>
            </a:r>
            <a:r>
              <a:rPr lang="en-US" altLang="en-US" baseline="0" dirty="0" smtClean="0"/>
              <a:t> to follow-up to create selection bias, one of these 4 DAGs would need to be operative. Do we think this is the case?</a:t>
            </a:r>
            <a:endParaRPr lang="en-US" altLang="en-US" dirty="0" smtClean="0"/>
          </a:p>
        </p:txBody>
      </p:sp>
    </p:spTree>
    <p:extLst>
      <p:ext uri="{BB962C8B-B14F-4D97-AF65-F5344CB8AC3E}">
        <p14:creationId xmlns:p14="http://schemas.microsoft.com/office/powerpoint/2010/main" val="4072739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29309E0A-6B25-4B1D-A8E0-8825C76B4F19}" type="slidenum">
              <a:rPr lang="en-US" altLang="en-US" sz="1200"/>
              <a:pPr/>
              <a:t>15</a:t>
            </a:fld>
            <a:endParaRPr lang="en-US" altLang="en-US" sz="1200" dirty="0"/>
          </a:p>
        </p:txBody>
      </p:sp>
      <p:sp>
        <p:nvSpPr>
          <p:cNvPr id="37891" name="Rectangle 2"/>
          <p:cNvSpPr>
            <a:spLocks noGrp="1" noRot="1" noChangeAspect="1" noChangeArrowheads="1" noTextEdit="1"/>
          </p:cNvSpPr>
          <p:nvPr>
            <p:ph type="sldImg"/>
          </p:nvPr>
        </p:nvSpPr>
        <p:spPr>
          <a:xfrm>
            <a:off x="884238" y="695325"/>
            <a:ext cx="5222875" cy="3481388"/>
          </a:xfrm>
          <a:ln/>
        </p:spPr>
      </p:sp>
      <p:sp>
        <p:nvSpPr>
          <p:cNvPr id="37892"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most</a:t>
            </a:r>
            <a:r>
              <a:rPr lang="en-US" altLang="en-US" baseline="0" dirty="0" smtClean="0"/>
              <a:t> plausible </a:t>
            </a:r>
            <a:r>
              <a:rPr lang="en-US" altLang="en-US" dirty="0" smtClean="0"/>
              <a:t>scenario we can think of for how MMR might be related to retention is that kids/parents with a particular SES might be more apt to both</a:t>
            </a:r>
            <a:r>
              <a:rPr lang="en-US" altLang="en-US" baseline="0" dirty="0" smtClean="0"/>
              <a:t> leave the country and to get/not get the vaccine.  We have depicted these relationships here.  We cannot, however, see how there would be a connection between autism and retention.  While perhaps kids with an autism diagnosis might be more apt to leave the country (say, to get therapy), because this is after the autism diagnosis, it will not cause bias.  Once autism is diagnosed, it is recorded in the databases, and the affected child’s follow-up is over and anything that </a:t>
            </a:r>
            <a:r>
              <a:rPr lang="en-US" altLang="en-US" baseline="0" dirty="0" smtClean="0"/>
              <a:t>occurs afterward </a:t>
            </a:r>
            <a:r>
              <a:rPr lang="en-US" altLang="en-US" baseline="0" dirty="0" smtClean="0"/>
              <a:t>(such as leaving the country) is not relevant to us.  The only other way we could make this connection is if those kids </a:t>
            </a:r>
            <a:r>
              <a:rPr lang="en-US" altLang="en-US" dirty="0" smtClean="0"/>
              <a:t>who were developing autism</a:t>
            </a:r>
            <a:r>
              <a:rPr lang="en-US" altLang="en-US" baseline="0" dirty="0" smtClean="0"/>
              <a:t> </a:t>
            </a:r>
            <a:r>
              <a:rPr lang="en-US" altLang="en-US" dirty="0" smtClean="0"/>
              <a:t>symptoms but</a:t>
            </a:r>
            <a:r>
              <a:rPr lang="en-US" altLang="en-US" baseline="0" dirty="0" smtClean="0"/>
              <a:t> who were not</a:t>
            </a:r>
            <a:r>
              <a:rPr lang="en-US" altLang="en-US" dirty="0" smtClean="0"/>
              <a:t> yet diagnosed are selectively moving out of the country to get treatment.  We don’t think this is likely.  It is hard to imagine people leaving the country for treatment</a:t>
            </a:r>
            <a:r>
              <a:rPr lang="en-US" altLang="en-US" baseline="0" dirty="0" smtClean="0"/>
              <a:t> if they did not have a diagnosis.  </a:t>
            </a:r>
            <a:r>
              <a:rPr lang="en-US" altLang="en-US" baseline="0" dirty="0" smtClean="0"/>
              <a:t>(An argument could be made that they were leaving to get a diagnosis, we do not think this is convincing.  Even if this is valid, adjustment for SES blocks the biasing pathway).)</a:t>
            </a:r>
            <a:endParaRPr lang="en-US" altLang="en-US" dirty="0" smtClean="0"/>
          </a:p>
          <a:p>
            <a:endParaRPr lang="en-US" altLang="en-US" dirty="0" smtClean="0"/>
          </a:p>
          <a:p>
            <a:r>
              <a:rPr lang="en-US" altLang="en-US" dirty="0" smtClean="0"/>
              <a:t>Hence, we </a:t>
            </a:r>
            <a:r>
              <a:rPr lang="en-US" altLang="en-US" dirty="0" smtClean="0"/>
              <a:t>do not </a:t>
            </a:r>
            <a:r>
              <a:rPr lang="en-US" altLang="en-US" dirty="0" smtClean="0"/>
              <a:t>think that a DAG depicting selection</a:t>
            </a:r>
            <a:r>
              <a:rPr lang="en-US" altLang="en-US" baseline="0" dirty="0" smtClean="0"/>
              <a:t> bias related to losses to follow-up is likely.  We continue to also show the box and arrows figure with equally shaded arrows.  </a:t>
            </a:r>
            <a:r>
              <a:rPr lang="en-US" altLang="en-US" dirty="0" smtClean="0"/>
              <a:t>Now, you can see the equivalence of these two approaches of thinking about selection bias.  </a:t>
            </a:r>
          </a:p>
          <a:p>
            <a:endParaRPr lang="en-US" altLang="en-US" dirty="0" smtClean="0"/>
          </a:p>
          <a:p>
            <a:r>
              <a:rPr lang="en-US" altLang="en-US" dirty="0" smtClean="0"/>
              <a:t>Note:  one other possibility is that</a:t>
            </a:r>
            <a:r>
              <a:rPr lang="en-US" altLang="en-US" baseline="0" dirty="0" smtClean="0"/>
              <a:t> the presence of other serious illnesses might influence whether a child gets the MMR vaccine and also cause them to leave the country for better/alternative medical care.   While this is possible, we believe that the associations are very weak and thus not able to cause any important bias.   Also, there is still not a connection between retention and autism to complete the biasing pathway.</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196476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3BC24DEE-BC4D-40A9-825B-B14CE2F6E257}" type="slidenum">
              <a:rPr lang="en-US" altLang="en-US" sz="1200"/>
              <a:pPr/>
              <a:t>16</a:t>
            </a:fld>
            <a:endParaRPr lang="en-US" altLang="en-US" sz="1200" dirty="0"/>
          </a:p>
        </p:txBody>
      </p:sp>
      <p:sp>
        <p:nvSpPr>
          <p:cNvPr id="38915" name="Rectangle 2"/>
          <p:cNvSpPr>
            <a:spLocks noGrp="1" noRot="1" noChangeAspect="1" noChangeArrowheads="1" noTextEdit="1"/>
          </p:cNvSpPr>
          <p:nvPr>
            <p:ph type="sldImg"/>
          </p:nvPr>
        </p:nvSpPr>
        <p:spPr>
          <a:xfrm>
            <a:off x="884238" y="695325"/>
            <a:ext cx="5222875" cy="3481388"/>
          </a:xfrm>
          <a:ln/>
        </p:spPr>
      </p:sp>
      <p:sp>
        <p:nvSpPr>
          <p:cNvPr id="38916"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Is there a third mechanism?  Competing events are such</a:t>
            </a:r>
            <a:r>
              <a:rPr lang="en-US" altLang="en-US" baseline="0" dirty="0" smtClean="0"/>
              <a:t> a mechanism.</a:t>
            </a:r>
            <a:endParaRPr lang="en-US" altLang="en-US" dirty="0" smtClean="0"/>
          </a:p>
          <a:p>
            <a:endParaRPr lang="en-US" altLang="en-US" dirty="0" smtClean="0"/>
          </a:p>
          <a:p>
            <a:r>
              <a:rPr lang="en-US" altLang="en-US" dirty="0" smtClean="0"/>
              <a:t>How about the deaths or the</a:t>
            </a:r>
            <a:r>
              <a:rPr lang="en-US" altLang="en-US" baseline="0" dirty="0" smtClean="0"/>
              <a:t> development of a short list of disorders, for example, tuberous sclerosis, which are associated with autism</a:t>
            </a:r>
            <a:r>
              <a:rPr lang="en-US" altLang="en-US" dirty="0" smtClean="0"/>
              <a:t>?  These are competing events.  It is conceivable that some underlying host factor, like genetic</a:t>
            </a:r>
            <a:r>
              <a:rPr lang="en-US" altLang="en-US" baseline="0" dirty="0" smtClean="0"/>
              <a:t> factors,</a:t>
            </a:r>
            <a:r>
              <a:rPr lang="en-US" altLang="en-US" dirty="0" smtClean="0"/>
              <a:t> is responsible for both autism and death, which </a:t>
            </a:r>
            <a:r>
              <a:rPr lang="en-US" altLang="en-US" dirty="0" smtClean="0"/>
              <a:t>is a competing event.  </a:t>
            </a:r>
            <a:r>
              <a:rPr lang="en-US" altLang="en-US" dirty="0" smtClean="0"/>
              <a:t>The deaths then take the kids out of observation.  Is there anyway here to complete the DAG for selection</a:t>
            </a:r>
            <a:r>
              <a:rPr lang="en-US" altLang="en-US" baseline="0" dirty="0" smtClean="0"/>
              <a:t> bias?  If MMR was causally related to death, then conditioning upon those retained in the observation would be</a:t>
            </a:r>
            <a:r>
              <a:rPr lang="en-US" altLang="en-US" dirty="0" smtClean="0"/>
              <a:t> conditioning upon a descendant of a collider, which </a:t>
            </a:r>
            <a:r>
              <a:rPr lang="en-US" altLang="en-US" dirty="0" smtClean="0"/>
              <a:t>produces </a:t>
            </a:r>
            <a:r>
              <a:rPr lang="en-US" altLang="en-US" dirty="0" smtClean="0"/>
              <a:t>the same effect as conditioning on a collider.  Is this structure possible?  Well, probably not, because we are not aware of how MMR is causing deaths.  MMR has been accused of a lot of things but not overt mortality.  One might say that MMR is actually supposed to prevent infectious disease and hence it must be </a:t>
            </a:r>
            <a:r>
              <a:rPr lang="en-US" altLang="en-US" dirty="0" smtClean="0"/>
              <a:t>protective</a:t>
            </a:r>
            <a:r>
              <a:rPr lang="en-US" altLang="en-US" baseline="0" dirty="0" smtClean="0"/>
              <a:t> of </a:t>
            </a:r>
            <a:r>
              <a:rPr lang="en-US" altLang="en-US" dirty="0" smtClean="0"/>
              <a:t>death</a:t>
            </a:r>
            <a:r>
              <a:rPr lang="en-US" altLang="en-US" dirty="0" smtClean="0"/>
              <a:t>.  However, given the high penetrance of vaccination these days, there is a lot of herd immunity where even non-vaccinated persons are protected against getting the vaccine-targeted diseases.  In other words, it is hard to see how MMR is causally associated with death</a:t>
            </a:r>
            <a:r>
              <a:rPr lang="en-US" altLang="en-US" dirty="0" smtClean="0"/>
              <a:t>.  (One other</a:t>
            </a:r>
            <a:r>
              <a:rPr lang="en-US" altLang="en-US" baseline="0" dirty="0" smtClean="0"/>
              <a:t> unlikely possibility is if the presence of some serious illness influenced the receipt of MMR and also influenced mortality.  We could envision of how some serious illnesses encouraged physicians to vaccinate while others discouraged.  It is hard to see a net effect in either direction.)</a:t>
            </a:r>
            <a:endParaRPr lang="en-US" altLang="en-US" dirty="0" smtClean="0"/>
          </a:p>
          <a:p>
            <a:endParaRPr lang="en-US" altLang="en-US" dirty="0" smtClean="0"/>
          </a:p>
          <a:p>
            <a:r>
              <a:rPr lang="en-US" altLang="en-US" dirty="0" smtClean="0"/>
              <a:t>Hence, we would have to make this edge disappear and conclude that the competing events are not causing selection bias.   Again, equal selection probabilities means no selection bias using the box and arrows paradigm.  </a:t>
            </a:r>
          </a:p>
          <a:p>
            <a:endParaRPr lang="en-US" altLang="en-US" dirty="0" smtClean="0"/>
          </a:p>
          <a:p>
            <a:r>
              <a:rPr lang="en-US" altLang="en-US" dirty="0" smtClean="0"/>
              <a:t>----</a:t>
            </a:r>
          </a:p>
          <a:p>
            <a:r>
              <a:rPr lang="en-US" altLang="en-US" dirty="0" smtClean="0"/>
              <a:t>Advanced</a:t>
            </a:r>
            <a:r>
              <a:rPr lang="en-US" altLang="en-US" baseline="0" dirty="0" smtClean="0"/>
              <a:t> notes:</a:t>
            </a:r>
          </a:p>
          <a:p>
            <a:pPr marL="228600" indent="-228600">
              <a:buAutoNum type="arabicPeriod"/>
            </a:pPr>
            <a:r>
              <a:rPr lang="en-US" altLang="en-US" dirty="0" smtClean="0"/>
              <a:t>Consider if the edge from MMR to other disorders did exist by a mechanism of MMR reducing mortality.  Try to figure out the direction of the resultant bias.  This is</a:t>
            </a:r>
            <a:r>
              <a:rPr lang="en-US" altLang="en-US" baseline="0" dirty="0" smtClean="0"/>
              <a:t> </a:t>
            </a:r>
            <a:r>
              <a:rPr lang="en-US" altLang="en-US" dirty="0" smtClean="0"/>
              <a:t>hard without knowing the direction of the genetic factors association with retention and autism.</a:t>
            </a:r>
          </a:p>
          <a:p>
            <a:pPr marL="228600" indent="-228600">
              <a:buAutoNum type="arabicPeriod"/>
            </a:pPr>
            <a:endParaRPr lang="en-US" altLang="en-US" dirty="0" smtClean="0"/>
          </a:p>
        </p:txBody>
      </p:sp>
    </p:spTree>
    <p:extLst>
      <p:ext uri="{BB962C8B-B14F-4D97-AF65-F5344CB8AC3E}">
        <p14:creationId xmlns:p14="http://schemas.microsoft.com/office/powerpoint/2010/main" val="852830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3BC24DEE-BC4D-40A9-825B-B14CE2F6E257}" type="slidenum">
              <a:rPr lang="en-US" altLang="en-US" sz="1200"/>
              <a:pPr/>
              <a:t>17</a:t>
            </a:fld>
            <a:endParaRPr lang="en-US" altLang="en-US" sz="1200" dirty="0"/>
          </a:p>
        </p:txBody>
      </p:sp>
      <p:sp>
        <p:nvSpPr>
          <p:cNvPr id="38915" name="Rectangle 2"/>
          <p:cNvSpPr>
            <a:spLocks noGrp="1" noRot="1" noChangeAspect="1" noChangeArrowheads="1" noTextEdit="1"/>
          </p:cNvSpPr>
          <p:nvPr>
            <p:ph type="sldImg"/>
          </p:nvPr>
        </p:nvSpPr>
        <p:spPr>
          <a:xfrm>
            <a:off x="884238" y="695325"/>
            <a:ext cx="5222875" cy="3481388"/>
          </a:xfrm>
          <a:ln/>
        </p:spPr>
      </p:sp>
      <p:sp>
        <p:nvSpPr>
          <p:cNvPr id="38916"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Is there a fourth</a:t>
            </a:r>
            <a:r>
              <a:rPr lang="en-US" altLang="en-US" baseline="0" dirty="0" smtClean="0"/>
              <a:t> </a:t>
            </a:r>
            <a:r>
              <a:rPr lang="en-US" altLang="en-US" dirty="0" smtClean="0"/>
              <a:t>mechanism? </a:t>
            </a:r>
          </a:p>
          <a:p>
            <a:endParaRPr lang="en-US" altLang="en-US" dirty="0" smtClean="0"/>
          </a:p>
          <a:p>
            <a:r>
              <a:rPr lang="en-US" altLang="en-US" dirty="0" smtClean="0"/>
              <a:t>The authors stated autism is associated</a:t>
            </a:r>
            <a:r>
              <a:rPr lang="en-US" altLang="en-US" baseline="0" dirty="0" smtClean="0"/>
              <a:t> with three inherited conditions (tuberous sclerosis, Angelman’s and fragile X), and that the observation for children who developed these conditions were censored at the time the diagnosis of the condition was made.  We would have to consider any autism that came forth from these conditions as secondary forms of autism and not what the authors are interested in studying in this article.  Hence, when a child develops any one of these conditions they really cannot develop the primary form of autism that the authors are interested in.  Hence, they do meet the definition of a competing event.  </a:t>
            </a:r>
            <a:r>
              <a:rPr lang="en-US" altLang="en-US" dirty="0" smtClean="0"/>
              <a:t>It is conceivable that some underlying genetic factor might</a:t>
            </a:r>
            <a:r>
              <a:rPr lang="en-US" altLang="en-US" baseline="0" dirty="0" smtClean="0"/>
              <a:t> be</a:t>
            </a:r>
            <a:r>
              <a:rPr lang="en-US" altLang="en-US" dirty="0" smtClean="0"/>
              <a:t> responsible for both these</a:t>
            </a:r>
            <a:r>
              <a:rPr lang="en-US" altLang="en-US" baseline="0" dirty="0" smtClean="0"/>
              <a:t> 3 inherited conditions</a:t>
            </a:r>
            <a:r>
              <a:rPr lang="en-US" altLang="en-US" dirty="0" smtClean="0"/>
              <a:t> and the</a:t>
            </a:r>
            <a:r>
              <a:rPr lang="en-US" altLang="en-US" baseline="0" dirty="0" smtClean="0"/>
              <a:t> autism we are interested in</a:t>
            </a:r>
            <a:r>
              <a:rPr lang="en-US" altLang="en-US" dirty="0" smtClean="0"/>
              <a:t>, call it “primary autism”.  If</a:t>
            </a:r>
            <a:r>
              <a:rPr lang="en-US" altLang="en-US" baseline="0" dirty="0" smtClean="0"/>
              <a:t> MMR is also associated with these conditions, then w</a:t>
            </a:r>
            <a:r>
              <a:rPr lang="en-US" altLang="en-US" dirty="0" smtClean="0"/>
              <a:t>hen we condition upon the retained individuals</a:t>
            </a:r>
            <a:r>
              <a:rPr lang="en-US" altLang="en-US" baseline="0" dirty="0" smtClean="0"/>
              <a:t> </a:t>
            </a:r>
            <a:r>
              <a:rPr lang="en-US" altLang="en-US" dirty="0" smtClean="0"/>
              <a:t>in the analysis, it is conditioning upon a descendant of a collider, which actually produces the same effect as conditioning on a collider.   We do not, however, have any compelling</a:t>
            </a:r>
            <a:r>
              <a:rPr lang="en-US" altLang="en-US" baseline="0" dirty="0" smtClean="0"/>
              <a:t> reason to believe that any of these relationships are operative.   We do not think the link between MMR and the competing event is likely and we have no </a:t>
            </a:r>
            <a:r>
              <a:rPr lang="en-US" altLang="en-US" baseline="0" dirty="0" smtClean="0"/>
              <a:t>evidence either (aside from speculation) </a:t>
            </a:r>
            <a:r>
              <a:rPr lang="en-US" altLang="en-US" baseline="0" dirty="0" smtClean="0"/>
              <a:t>for </a:t>
            </a:r>
            <a:r>
              <a:rPr lang="en-US" altLang="en-US" baseline="0" dirty="0" smtClean="0"/>
              <a:t>the </a:t>
            </a:r>
            <a:r>
              <a:rPr lang="en-US" altLang="en-US" baseline="0" dirty="0" smtClean="0"/>
              <a:t>autism-competing event link.  </a:t>
            </a:r>
          </a:p>
          <a:p>
            <a:endParaRPr lang="en-US" altLang="en-US" baseline="0" dirty="0" smtClean="0"/>
          </a:p>
          <a:p>
            <a:r>
              <a:rPr lang="en-US" altLang="en-US" dirty="0" smtClean="0"/>
              <a:t>Hence, we would have to make this edge disappear and conclude that the competing events are not causing selection bias.   Again, equal selection probabilities means no selection bias using the box and arrow paradigm.  </a:t>
            </a:r>
          </a:p>
          <a:p>
            <a:endParaRPr lang="en-US" altLang="en-US" dirty="0" smtClean="0"/>
          </a:p>
          <a:p>
            <a:endParaRPr lang="en-US" altLang="en-US" dirty="0" smtClean="0"/>
          </a:p>
        </p:txBody>
      </p:sp>
    </p:spTree>
    <p:extLst>
      <p:ext uri="{BB962C8B-B14F-4D97-AF65-F5344CB8AC3E}">
        <p14:creationId xmlns:p14="http://schemas.microsoft.com/office/powerpoint/2010/main" val="852830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662E8DC1-B604-4CE6-B403-69FD9F3388F8}" type="slidenum">
              <a:rPr lang="en-US" altLang="en-US" sz="1200">
                <a:solidFill>
                  <a:prstClr val="black"/>
                </a:solidFill>
              </a:rPr>
              <a:pPr/>
              <a:t>18</a:t>
            </a:fld>
            <a:endParaRPr lang="en-US" altLang="en-US" sz="1200" dirty="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our </a:t>
            </a:r>
            <a:r>
              <a:rPr lang="en-US" altLang="en-US" dirty="0" smtClean="0"/>
              <a:t>scorecard</a:t>
            </a:r>
            <a:r>
              <a:rPr lang="en-US" altLang="en-US" baseline="0" dirty="0" smtClean="0"/>
              <a:t> upon which we will place on final scores for each of the biases. </a:t>
            </a:r>
            <a:r>
              <a:rPr lang="en-US" altLang="en-US" dirty="0" smtClean="0"/>
              <a:t> </a:t>
            </a:r>
            <a:endParaRPr lang="en-US" altLang="en-US" dirty="0" smtClean="0"/>
          </a:p>
          <a:p>
            <a:endParaRPr lang="en-US" altLang="en-US" dirty="0" smtClean="0"/>
          </a:p>
          <a:p>
            <a:r>
              <a:rPr lang="en-US" altLang="en-US" dirty="0" smtClean="0"/>
              <a:t>In summary, we do not </a:t>
            </a:r>
            <a:r>
              <a:rPr lang="en-US" altLang="en-US" dirty="0" smtClean="0"/>
              <a:t>think there is any appreciable selection bias.</a:t>
            </a:r>
          </a:p>
          <a:p>
            <a:endParaRPr lang="en-US" altLang="en-US" dirty="0" smtClean="0"/>
          </a:p>
          <a:p>
            <a:r>
              <a:rPr lang="en-US" altLang="en-US" dirty="0" smtClean="0"/>
              <a:t>Now,</a:t>
            </a:r>
            <a:r>
              <a:rPr lang="en-US" altLang="en-US" baseline="0" dirty="0" smtClean="0"/>
              <a:t> let us move on to measurement bias and confounding.  </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627881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8235CA2F-9164-49D3-9EB2-C0AEF1F1B417}" type="slidenum">
              <a:rPr lang="en-US" altLang="en-US" sz="1200"/>
              <a:pPr/>
              <a:t>19</a:t>
            </a:fld>
            <a:endParaRPr lang="en-US" altLang="en-US" sz="1200" dirty="0"/>
          </a:p>
        </p:txBody>
      </p:sp>
      <p:sp>
        <p:nvSpPr>
          <p:cNvPr id="39939" name="Rectangle 2"/>
          <p:cNvSpPr>
            <a:spLocks noGrp="1" noRot="1" noChangeAspect="1" noChangeArrowheads="1" noTextEdit="1"/>
          </p:cNvSpPr>
          <p:nvPr>
            <p:ph type="sldImg"/>
          </p:nvPr>
        </p:nvSpPr>
        <p:spPr>
          <a:xfrm>
            <a:off x="884238" y="695325"/>
            <a:ext cx="5222875" cy="3481388"/>
          </a:xfrm>
          <a:ln/>
        </p:spPr>
      </p:sp>
      <p:sp>
        <p:nvSpPr>
          <p:cNvPr id="39940"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 about the measurements?  </a:t>
            </a:r>
            <a:r>
              <a:rPr lang="en-US" altLang="en-US" dirty="0" smtClean="0"/>
              <a:t>Let</a:t>
            </a:r>
            <a:r>
              <a:rPr lang="en-US" altLang="en-US" baseline="0" dirty="0" smtClean="0"/>
              <a:t> us </a:t>
            </a:r>
            <a:r>
              <a:rPr lang="en-US" altLang="en-US" baseline="0" dirty="0" smtClean="0"/>
              <a:t>start with exposure. </a:t>
            </a:r>
            <a:r>
              <a:rPr lang="en-US" altLang="en-US" dirty="0" smtClean="0"/>
              <a:t> If there is a problem, it is likely in the realm of sensitivity.  Prior to 1996, the recording of vaccination in the kids was done through linkage with their adult caregiver.  It</a:t>
            </a:r>
            <a:r>
              <a:rPr lang="en-US" altLang="en-US" baseline="0" dirty="0" smtClean="0"/>
              <a:t> s</a:t>
            </a:r>
            <a:r>
              <a:rPr lang="en-US" altLang="en-US" dirty="0" smtClean="0"/>
              <a:t>eems to </a:t>
            </a:r>
            <a:r>
              <a:rPr lang="en-US" altLang="en-US" dirty="0" smtClean="0"/>
              <a:t>us that </a:t>
            </a:r>
            <a:r>
              <a:rPr lang="en-US" altLang="en-US" dirty="0" smtClean="0"/>
              <a:t>this may result in missing the recording of some vaccinations.  It is hard to know how often did this happen, but pediatricians are busy, and we have to believe that this occurred to some extent.  If it did happen, we believe</a:t>
            </a:r>
            <a:r>
              <a:rPr lang="en-US" altLang="en-US" baseline="0" dirty="0" smtClean="0"/>
              <a:t> this would be non-differential with respect to outcome.  We also think it is independent with respect to outcome because the processes to make these measurements appear to be unrelated.  If this is the case, </a:t>
            </a:r>
            <a:r>
              <a:rPr lang="en-US" altLang="en-US" dirty="0" smtClean="0"/>
              <a:t>what would have been the manifestation or direction of the bias?  Towards the </a:t>
            </a:r>
            <a:r>
              <a:rPr lang="en-US" altLang="en-US" dirty="0" smtClean="0"/>
              <a:t>null if there is truly an effect</a:t>
            </a:r>
            <a:r>
              <a:rPr lang="en-US" altLang="en-US" baseline="0" dirty="0" smtClean="0"/>
              <a:t>. If there is no effect of exposure on outcome, then the misclassification causes no bias.   </a:t>
            </a:r>
            <a:endParaRPr lang="en-US" altLang="en-US" dirty="0" smtClean="0"/>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We</a:t>
            </a:r>
            <a:r>
              <a:rPr lang="en-US" altLang="en-US" baseline="0" dirty="0" smtClean="0"/>
              <a:t> also now know to depict this scenario of independent non-differential misclassification of exposure in a </a:t>
            </a:r>
            <a:r>
              <a:rPr lang="en-US" altLang="en-US" baseline="0" dirty="0" smtClean="0"/>
              <a:t>DAG under non-null conditions and we can see how it causes bias (through what looks like a common cause pathway).  Under the null, there is no bias.   </a:t>
            </a:r>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616046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F5C1F47D-D0A0-4F31-BC4D-24C91EE8FC95}" type="slidenum">
              <a:rPr lang="en-US" altLang="en-US" sz="1200"/>
              <a:pPr/>
              <a:t>20</a:t>
            </a:fld>
            <a:endParaRPr lang="en-US" altLang="en-US" sz="1200" dirty="0"/>
          </a:p>
        </p:txBody>
      </p:sp>
      <p:sp>
        <p:nvSpPr>
          <p:cNvPr id="40963" name="Rectangle 2"/>
          <p:cNvSpPr>
            <a:spLocks noGrp="1" noRot="1" noChangeAspect="1" noChangeArrowheads="1" noTextEdit="1"/>
          </p:cNvSpPr>
          <p:nvPr>
            <p:ph type="sldImg"/>
          </p:nvPr>
        </p:nvSpPr>
        <p:spPr>
          <a:xfrm>
            <a:off x="884238" y="695325"/>
            <a:ext cx="5222875" cy="3481388"/>
          </a:xfrm>
          <a:ln/>
        </p:spPr>
      </p:sp>
      <p:sp>
        <p:nvSpPr>
          <p:cNvPr id="40964"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also cannot rule out problems in specificity,</a:t>
            </a:r>
            <a:r>
              <a:rPr lang="en-US" altLang="en-US" baseline="0" dirty="0" smtClean="0"/>
              <a:t> again caused by administrative mistakes in vaccination linkage.</a:t>
            </a:r>
            <a:r>
              <a:rPr lang="en-US" altLang="en-US" dirty="0" smtClean="0"/>
              <a:t> Perhaps the linkage was done incorrectly in some cases.  We would term this independent</a:t>
            </a:r>
            <a:r>
              <a:rPr lang="en-US" altLang="en-US" baseline="0" dirty="0" smtClean="0"/>
              <a:t> with respect to other measurements and non-differential.  </a:t>
            </a:r>
            <a:r>
              <a:rPr lang="en-US" altLang="en-US" dirty="0" smtClean="0"/>
              <a:t>Again, the manifestation would be biased towards the </a:t>
            </a:r>
            <a:r>
              <a:rPr lang="en-US" altLang="en-US" dirty="0" smtClean="0"/>
              <a:t>null if there was an effect.  The DAG is the same as the</a:t>
            </a:r>
            <a:r>
              <a:rPr lang="en-US" altLang="en-US" baseline="0" dirty="0" smtClean="0"/>
              <a:t> prior slide.</a:t>
            </a:r>
            <a:r>
              <a:rPr lang="en-US" altLang="en-US" dirty="0" smtClean="0"/>
              <a:t>  </a:t>
            </a:r>
            <a:endParaRPr lang="en-US" altLang="en-US" dirty="0" smtClean="0"/>
          </a:p>
          <a:p>
            <a:endParaRPr lang="en-US" altLang="en-US" dirty="0" smtClean="0"/>
          </a:p>
          <a:p>
            <a:r>
              <a:rPr lang="en-US" altLang="en-US" dirty="0" smtClean="0"/>
              <a:t>It is hard to know the magnitude of this, but we </a:t>
            </a:r>
            <a:r>
              <a:rPr lang="en-US" altLang="en-US" dirty="0" smtClean="0"/>
              <a:t>do not </a:t>
            </a:r>
            <a:r>
              <a:rPr lang="en-US" altLang="en-US" dirty="0" smtClean="0"/>
              <a:t>expect that it is large.  </a:t>
            </a:r>
          </a:p>
          <a:p>
            <a:endParaRPr lang="en-US" altLang="en-US" dirty="0" smtClean="0"/>
          </a:p>
          <a:p>
            <a:r>
              <a:rPr lang="en-US" altLang="en-US" dirty="0" smtClean="0"/>
              <a:t>What could have been done to evaluate this?  It would have been nice to do a small validation study of the measurement by doing a chart review and comparison with the computer database. </a:t>
            </a:r>
          </a:p>
          <a:p>
            <a:endParaRPr lang="en-US" altLang="en-US" dirty="0" smtClean="0"/>
          </a:p>
          <a:p>
            <a:r>
              <a:rPr lang="en-US" altLang="en-US" dirty="0" smtClean="0"/>
              <a:t>What about these biases toward the null?  This is not what the authors want to see when they are trying later</a:t>
            </a:r>
            <a:r>
              <a:rPr lang="en-US" altLang="en-US" baseline="0" dirty="0" smtClean="0"/>
              <a:t> claim that they have </a:t>
            </a:r>
            <a:r>
              <a:rPr lang="en-US" altLang="en-US" dirty="0" smtClean="0"/>
              <a:t>proved the null.  The answer is that they should feel a bit nervous.</a:t>
            </a:r>
            <a:r>
              <a:rPr lang="en-US" altLang="en-US" baseline="0" dirty="0" smtClean="0"/>
              <a:t>  </a:t>
            </a:r>
            <a:endParaRPr lang="en-US" altLang="en-US" dirty="0" smtClean="0"/>
          </a:p>
          <a:p>
            <a:endParaRPr lang="en-US" altLang="en-US" dirty="0" smtClean="0"/>
          </a:p>
        </p:txBody>
      </p:sp>
    </p:spTree>
    <p:extLst>
      <p:ext uri="{BB962C8B-B14F-4D97-AF65-F5344CB8AC3E}">
        <p14:creationId xmlns:p14="http://schemas.microsoft.com/office/powerpoint/2010/main" val="144119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can succinctly</a:t>
            </a:r>
            <a:r>
              <a:rPr lang="en-US" baseline="0" dirty="0" smtClean="0"/>
              <a:t> state the research question?</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3</a:t>
            </a:fld>
            <a:endParaRPr lang="en-US" dirty="0"/>
          </a:p>
        </p:txBody>
      </p:sp>
    </p:spTree>
    <p:extLst>
      <p:ext uri="{BB962C8B-B14F-4D97-AF65-F5344CB8AC3E}">
        <p14:creationId xmlns:p14="http://schemas.microsoft.com/office/powerpoint/2010/main" val="2215689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5DB499D-30E0-490B-B796-6D07D507C360}" type="slidenum">
              <a:rPr lang="en-US" altLang="en-US" sz="1200"/>
              <a:pPr/>
              <a:t>21</a:t>
            </a:fld>
            <a:endParaRPr lang="en-US" altLang="en-US" sz="1200" dirty="0"/>
          </a:p>
        </p:txBody>
      </p:sp>
      <p:sp>
        <p:nvSpPr>
          <p:cNvPr id="41987" name="Rectangle 2"/>
          <p:cNvSpPr>
            <a:spLocks noGrp="1" noRot="1" noChangeAspect="1" noChangeArrowheads="1" noTextEdit="1"/>
          </p:cNvSpPr>
          <p:nvPr>
            <p:ph type="sldImg"/>
          </p:nvPr>
        </p:nvSpPr>
        <p:spPr>
          <a:xfrm>
            <a:off x="884238" y="695325"/>
            <a:ext cx="5222875" cy="3481388"/>
          </a:xfrm>
          <a:ln/>
        </p:spPr>
      </p:sp>
      <p:sp>
        <p:nvSpPr>
          <p:cNvPr id="41988"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58" tIns="44579" rIns="89158" bIns="44579"/>
          <a:lstStyle/>
          <a:p>
            <a:r>
              <a:rPr lang="en-US" altLang="en-US" dirty="0" smtClean="0"/>
              <a:t>How about the outcome measurement?  The authors used the Danish Psychiatric Central Register.  How did diagnoses get in this register? </a:t>
            </a:r>
            <a:r>
              <a:rPr lang="en-US" sz="1200" b="0" i="0" u="none" strike="noStrike" kern="1200" baseline="0" dirty="0" smtClean="0">
                <a:solidFill>
                  <a:schemeClr val="tx1"/>
                </a:solidFill>
                <a:latin typeface="Times New Roman" pitchFamily="18" charset="0"/>
                <a:ea typeface="+mn-ea"/>
                <a:cs typeface="+mn-cs"/>
              </a:rPr>
              <a:t>In Denmark, children are referred to specialists in child psychiatry by general practitioners, schools, and psychologists if autism is suspected. Only specialists in child psychiatry diagnose autism and assign a diagnostic code, and all diagnoses are recorded in the Danish Psychiatric Central Register. </a:t>
            </a:r>
            <a:endParaRPr lang="en-US" altLang="en-US" dirty="0" smtClean="0"/>
          </a:p>
          <a:p>
            <a:endParaRPr lang="en-US" altLang="en-US" dirty="0" smtClean="0"/>
          </a:p>
          <a:p>
            <a:r>
              <a:rPr lang="en-US" altLang="en-US" dirty="0" smtClean="0"/>
              <a:t>What was done by the authors to get some sense of the accuracy of the autism diagnoses?  The text</a:t>
            </a:r>
            <a:r>
              <a:rPr lang="en-US" altLang="en-US" baseline="0" dirty="0" smtClean="0"/>
              <a:t> reads:  “We</a:t>
            </a:r>
            <a:r>
              <a:rPr lang="en-US" altLang="en-US" dirty="0" smtClean="0"/>
              <a:t> </a:t>
            </a:r>
            <a:r>
              <a:rPr lang="en-US" sz="1200" b="0" i="0" u="none" strike="noStrike" kern="1200" baseline="0" dirty="0" smtClean="0">
                <a:solidFill>
                  <a:schemeClr val="tx1"/>
                </a:solidFill>
                <a:latin typeface="Times New Roman" pitchFamily="18" charset="0"/>
                <a:ea typeface="+mn-ea"/>
                <a:cs typeface="+mn-cs"/>
              </a:rPr>
              <a:t>performed an extensive record review for 40 children with autistic disorder (13 percent of all the children with autistic disorder) to validate the diagnosis of autism. A consultant in child psychiatry with expertise in autism examined the medical records. Thirty-seven of the children (92 percent) met the operational criteria for autistic disorder according to a systematic coding scheme developed by the Centers for Disease Control and Prevention for surveillance of autism</a:t>
            </a:r>
          </a:p>
          <a:p>
            <a:r>
              <a:rPr lang="en-US" sz="1200" b="0" i="0" u="none" strike="noStrike" kern="1200" baseline="0" dirty="0" smtClean="0">
                <a:solidFill>
                  <a:schemeClr val="tx1"/>
                </a:solidFill>
                <a:latin typeface="Times New Roman" pitchFamily="18" charset="0"/>
                <a:ea typeface="+mn-ea"/>
                <a:cs typeface="+mn-cs"/>
              </a:rPr>
              <a:t>and used in a prevalence study in Brick Township, New Jersey. The three children who did not meet the criteria for autistic disorder were all classified as having other autistic-spectrum disorders. For two of the children, the diagnosis of autistic disorder was questionable because of profound intellectual impairment. For the third child, we did not have information about the onset of symptoms before the age of three years, which is a prerequisite for the diagnosis  of autistic disorder.”</a:t>
            </a:r>
            <a:endParaRPr lang="en-US" altLang="en-US" dirty="0" smtClean="0"/>
          </a:p>
          <a:p>
            <a:endParaRPr lang="en-US" altLang="en-US" dirty="0" smtClean="0"/>
          </a:p>
          <a:p>
            <a:r>
              <a:rPr lang="en-US" altLang="en-US" dirty="0" smtClean="0"/>
              <a:t>What is this entity, 37 divided by 40?  This is positive predictive value.  </a:t>
            </a:r>
          </a:p>
          <a:p>
            <a:endParaRPr lang="en-US" altLang="en-US" dirty="0" smtClean="0"/>
          </a:p>
          <a:p>
            <a:r>
              <a:rPr lang="en-US" altLang="en-US" dirty="0" smtClean="0"/>
              <a:t>What if we scaled this sample of 40 up to the entire study population?</a:t>
            </a:r>
          </a:p>
          <a:p>
            <a:endParaRPr lang="en-US" altLang="en-US" dirty="0" smtClean="0"/>
          </a:p>
          <a:p>
            <a:r>
              <a:rPr lang="en-US" altLang="en-US" dirty="0" smtClean="0"/>
              <a:t>Now, let’s say that the true prevalence of autism is as high as 1 in 100, a number claimed in </a:t>
            </a:r>
            <a:r>
              <a:rPr lang="en-US" altLang="en-US" dirty="0" smtClean="0"/>
              <a:t>some recent </a:t>
            </a:r>
            <a:r>
              <a:rPr lang="en-US" altLang="en-US" dirty="0" smtClean="0"/>
              <a:t>studies.  Here is the 2x2 table.  The</a:t>
            </a:r>
            <a:r>
              <a:rPr lang="en-US" altLang="en-US" baseline="0" dirty="0" smtClean="0"/>
              <a:t> estimated specificity is very high.  </a:t>
            </a:r>
            <a:r>
              <a:rPr lang="en-US" altLang="en-US" dirty="0" smtClean="0"/>
              <a:t>Anytime you have so few cases diagnosed in such a large population, you know the specificity must be very high.  </a:t>
            </a:r>
          </a:p>
          <a:p>
            <a:endParaRPr lang="en-US" altLang="en-US" dirty="0" smtClean="0"/>
          </a:p>
          <a:p>
            <a:r>
              <a:rPr lang="en-US" altLang="en-US" dirty="0" smtClean="0"/>
              <a:t>The other issue with outcome is that autism may be several different diseases.  Given that there is no single diagnostic test, what is clinically said to be autism</a:t>
            </a:r>
            <a:r>
              <a:rPr lang="en-US" altLang="en-US" baseline="0" dirty="0" smtClean="0"/>
              <a:t> </a:t>
            </a:r>
            <a:r>
              <a:rPr lang="en-US" altLang="en-US" dirty="0" smtClean="0"/>
              <a:t>could be considered as a composite outcome.  Hence, for the real autism that is caused by vaccine, the outcome as currently constituted could be considered non-specific (with attendant bias towards the null).  </a:t>
            </a:r>
          </a:p>
          <a:p>
            <a:endParaRPr lang="en-US" altLang="en-US" dirty="0" smtClean="0"/>
          </a:p>
          <a:p>
            <a:r>
              <a:rPr lang="en-US" altLang="en-US" dirty="0" smtClean="0"/>
              <a:t>Note: this</a:t>
            </a:r>
            <a:r>
              <a:rPr lang="en-US" altLang="en-US" baseline="0" dirty="0" smtClean="0"/>
              <a:t> type of validation study with the outcome is also what they should have done with exposure.</a:t>
            </a:r>
            <a:endParaRPr lang="en-US" altLang="en-US" dirty="0" smtClean="0"/>
          </a:p>
          <a:p>
            <a:endParaRPr lang="en-US" altLang="en-US" dirty="0" smtClean="0"/>
          </a:p>
        </p:txBody>
      </p:sp>
    </p:spTree>
    <p:extLst>
      <p:ext uri="{BB962C8B-B14F-4D97-AF65-F5344CB8AC3E}">
        <p14:creationId xmlns:p14="http://schemas.microsoft.com/office/powerpoint/2010/main" val="2230266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3E0EC43A-2A55-43E4-8696-1E1DE05D8C0C}" type="slidenum">
              <a:rPr lang="en-US" altLang="en-US" sz="1200"/>
              <a:pPr/>
              <a:t>22</a:t>
            </a:fld>
            <a:endParaRPr lang="en-US" altLang="en-US" sz="1200" dirty="0"/>
          </a:p>
        </p:txBody>
      </p:sp>
      <p:sp>
        <p:nvSpPr>
          <p:cNvPr id="43011" name="Rectangle 2"/>
          <p:cNvSpPr>
            <a:spLocks noGrp="1" noRot="1" noChangeAspect="1" noChangeArrowheads="1" noTextEdit="1"/>
          </p:cNvSpPr>
          <p:nvPr>
            <p:ph type="sldImg"/>
          </p:nvPr>
        </p:nvSpPr>
        <p:spPr>
          <a:xfrm>
            <a:off x="884238" y="695325"/>
            <a:ext cx="5222875" cy="3481388"/>
          </a:xfrm>
          <a:ln/>
        </p:spPr>
      </p:sp>
      <p:sp>
        <p:nvSpPr>
          <p:cNvPr id="43012"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 there are likely</a:t>
            </a:r>
            <a:r>
              <a:rPr lang="en-US" altLang="en-US" baseline="0" dirty="0" smtClean="0"/>
              <a:t> common sensitivity problems but very minimal specificity problems.  </a:t>
            </a:r>
            <a:r>
              <a:rPr lang="en-US" altLang="en-US" dirty="0" smtClean="0"/>
              <a:t>If the misclassification due to sensitivity is non-differential</a:t>
            </a:r>
            <a:r>
              <a:rPr lang="en-US" altLang="en-US" baseline="0" dirty="0" smtClean="0"/>
              <a:t> with respect to exposure, we expect a bias towards the null.  However, b</a:t>
            </a:r>
            <a:r>
              <a:rPr lang="en-US" altLang="en-US" dirty="0" smtClean="0"/>
              <a:t>ecause of the very high specificity, the degree of bias is very minimal. </a:t>
            </a:r>
          </a:p>
          <a:p>
            <a:endParaRPr lang="en-US" altLang="en-US" dirty="0" smtClean="0"/>
          </a:p>
        </p:txBody>
      </p:sp>
    </p:spTree>
    <p:extLst>
      <p:ext uri="{BB962C8B-B14F-4D97-AF65-F5344CB8AC3E}">
        <p14:creationId xmlns:p14="http://schemas.microsoft.com/office/powerpoint/2010/main" val="1592252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DB860291-1260-408B-88F9-6943B22F5335}" type="slidenum">
              <a:rPr lang="en-US" altLang="en-US" sz="1200"/>
              <a:pPr/>
              <a:t>23</a:t>
            </a:fld>
            <a:endParaRPr lang="en-US" altLang="en-US" sz="1200" dirty="0"/>
          </a:p>
        </p:txBody>
      </p:sp>
      <p:sp>
        <p:nvSpPr>
          <p:cNvPr id="44035" name="Rectangle 2"/>
          <p:cNvSpPr>
            <a:spLocks noGrp="1" noRot="1" noChangeAspect="1" noChangeArrowheads="1" noTextEdit="1"/>
          </p:cNvSpPr>
          <p:nvPr>
            <p:ph type="sldImg"/>
          </p:nvPr>
        </p:nvSpPr>
        <p:spPr>
          <a:xfrm>
            <a:off x="884238" y="695325"/>
            <a:ext cx="5222875" cy="3481388"/>
          </a:xfrm>
          <a:ln/>
        </p:spPr>
      </p:sp>
      <p:sp>
        <p:nvSpPr>
          <p:cNvPr id="44036"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However, what if misclassification of outcome was differential?  What would the </a:t>
            </a:r>
            <a:r>
              <a:rPr lang="en-US" altLang="en-US" dirty="0" smtClean="0"/>
              <a:t>manifestation</a:t>
            </a:r>
            <a:r>
              <a:rPr lang="en-US" altLang="en-US" baseline="0" dirty="0" smtClean="0"/>
              <a:t> </a:t>
            </a:r>
            <a:r>
              <a:rPr lang="en-US" altLang="en-US" dirty="0" smtClean="0"/>
              <a:t>be?</a:t>
            </a:r>
          </a:p>
          <a:p>
            <a:endParaRPr lang="en-US" altLang="en-US" dirty="0" smtClean="0"/>
          </a:p>
          <a:p>
            <a:r>
              <a:rPr lang="en-US" altLang="en-US" dirty="0" smtClean="0"/>
              <a:t>Our guess is that specificity is not affected.  Very</a:t>
            </a:r>
            <a:r>
              <a:rPr lang="en-US" altLang="en-US" baseline="0" dirty="0" smtClean="0"/>
              <a:t> few people without autism are getting falsely diagnosed. </a:t>
            </a:r>
            <a:r>
              <a:rPr lang="en-US" altLang="en-US" dirty="0" smtClean="0"/>
              <a:t>If there is differential misclassification of outcome, we think it would affect sensitivity.  That is, we might expect less sensitive diagnosis among the non-vaccinated perhaps because they are not “in care” as  much as the vaccinated kids or perhaps because psychiatrists were more likely to diagnose clinically borderline, but yet true, cases in the vaccinated as compared to unvaccinated if they were aware of the vaccine hypothesis.  Were they aware of the vaccine autism hypothesis?  The first paper regarding MMR and autism came out in </a:t>
            </a:r>
            <a:r>
              <a:rPr lang="en-US" altLang="en-US" dirty="0" smtClean="0"/>
              <a:t>1998 (and follow-up</a:t>
            </a:r>
            <a:r>
              <a:rPr lang="en-US" altLang="en-US" baseline="0" dirty="0" smtClean="0"/>
              <a:t> in the present study only went through Dec. 31, 1999)</a:t>
            </a:r>
            <a:r>
              <a:rPr lang="en-US" altLang="en-US" dirty="0" smtClean="0"/>
              <a:t> </a:t>
            </a:r>
            <a:r>
              <a:rPr lang="en-US" altLang="en-US" dirty="0" smtClean="0"/>
              <a:t>but even before this there was general suspicion about vaccines.  If this differential</a:t>
            </a:r>
            <a:r>
              <a:rPr lang="en-US" altLang="en-US" baseline="0" dirty="0" smtClean="0"/>
              <a:t> </a:t>
            </a:r>
            <a:r>
              <a:rPr lang="en-US" altLang="en-US" dirty="0" smtClean="0"/>
              <a:t>scenario</a:t>
            </a:r>
            <a:r>
              <a:rPr lang="en-US" altLang="en-US" baseline="0" dirty="0" smtClean="0"/>
              <a:t> </a:t>
            </a:r>
            <a:r>
              <a:rPr lang="en-US" altLang="en-US" dirty="0" smtClean="0"/>
              <a:t>was operative, what would the manifestation be?  It would be a bias away from the null, towards a positive effect of MMR on autism. Because ultimately the analysis did not show this result, it does not threaten the final inference.  </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We</a:t>
            </a:r>
            <a:r>
              <a:rPr lang="en-US" altLang="en-US" baseline="0" dirty="0" smtClean="0"/>
              <a:t> also now know to depict differential misclassification in a DAG, which we believe is a bit more illuminating than non-differential misclassification.  </a:t>
            </a:r>
            <a:r>
              <a:rPr lang="en-US" altLang="en-US" baseline="0" dirty="0" smtClean="0"/>
              <a:t>We show two edges to autism management error to depict the two mechanisms influencing error, one from healthcare-seeking behavior of the children and their families and the other from MMR itself to depict its influence on psychiatrists.  </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3511157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662E8DC1-B604-4CE6-B403-69FD9F3388F8}" type="slidenum">
              <a:rPr lang="en-US" altLang="en-US" sz="1200">
                <a:solidFill>
                  <a:prstClr val="black"/>
                </a:solidFill>
              </a:rPr>
              <a:pPr/>
              <a:t>24</a:t>
            </a:fld>
            <a:endParaRPr lang="en-US" altLang="en-US" sz="1200" dirty="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our </a:t>
            </a:r>
            <a:r>
              <a:rPr lang="en-US" altLang="en-US" dirty="0" smtClean="0"/>
              <a:t>scorecard again.  </a:t>
            </a:r>
            <a:endParaRPr lang="en-US" altLang="en-US" dirty="0" smtClean="0"/>
          </a:p>
          <a:p>
            <a:endParaRPr lang="en-US" altLang="en-US" dirty="0" smtClean="0"/>
          </a:p>
          <a:p>
            <a:r>
              <a:rPr lang="en-US" altLang="en-US" dirty="0" smtClean="0"/>
              <a:t>The </a:t>
            </a:r>
            <a:r>
              <a:rPr lang="en-US" altLang="en-US" dirty="0" smtClean="0"/>
              <a:t>effect of measurement error of exposure and outcome, if present, are in the opposite direction.  Perhaps they cancel each other out?  Or perhaps all of the bias is in the exposure, which results in bias towards the null. </a:t>
            </a:r>
            <a:r>
              <a:rPr lang="en-US" altLang="en-US" baseline="0" dirty="0" smtClean="0"/>
              <a:t> We suspect the magnitude is likely small.</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627881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27920D5-A5E0-49B4-BA9F-2E550A82489B}" type="slidenum">
              <a:rPr lang="en-US" altLang="en-US" sz="1200"/>
              <a:pPr/>
              <a:t>25</a:t>
            </a:fld>
            <a:endParaRPr lang="en-US" alt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 about confounding?  Here is a simplified DAG </a:t>
            </a:r>
            <a:r>
              <a:rPr lang="en-US" altLang="en-US" baseline="0" dirty="0" smtClean="0"/>
              <a:t>(</a:t>
            </a:r>
            <a:r>
              <a:rPr lang="en-US" altLang="en-US" baseline="0" dirty="0" smtClean="0"/>
              <a:t>it is simplified in that we have </a:t>
            </a:r>
            <a:r>
              <a:rPr lang="en-US" altLang="en-US" baseline="0" dirty="0" smtClean="0"/>
              <a:t>drawn </a:t>
            </a:r>
            <a:r>
              <a:rPr lang="en-US" altLang="en-US" baseline="0" dirty="0" smtClean="0"/>
              <a:t>any edges between the covariates other than exposure and disease).</a:t>
            </a:r>
            <a:r>
              <a:rPr lang="en-US" altLang="en-US" dirty="0" smtClean="0"/>
              <a:t>  On the top are the measured factors.   Red means that we</a:t>
            </a:r>
            <a:r>
              <a:rPr lang="en-US" altLang="en-US" baseline="0" dirty="0" smtClean="0"/>
              <a:t> are </a:t>
            </a:r>
            <a:r>
              <a:rPr lang="en-US" altLang="en-US" dirty="0" smtClean="0"/>
              <a:t>unsure about the causal relationships existing; thus,</a:t>
            </a:r>
            <a:r>
              <a:rPr lang="en-US" altLang="en-US" baseline="0" dirty="0" smtClean="0"/>
              <a:t> the parents of these edges</a:t>
            </a:r>
            <a:r>
              <a:rPr lang="en-US" altLang="en-US" dirty="0" smtClean="0"/>
              <a:t> are factors that we might place on the B list.   The child’s age is the only factor we feel sure about;</a:t>
            </a:r>
            <a:r>
              <a:rPr lang="en-US" altLang="en-US" baseline="0" dirty="0" smtClean="0"/>
              <a:t> it is the only factor on the A list.</a:t>
            </a:r>
            <a:r>
              <a:rPr lang="en-US" altLang="en-US" dirty="0" smtClean="0"/>
              <a:t> We know that age affects when you get vaccinated, and it also affects when you will get diagnosed with autism.  (Note:</a:t>
            </a:r>
            <a:r>
              <a:rPr lang="en-US" altLang="en-US" baseline="0" dirty="0" smtClean="0"/>
              <a:t>  gestational age in this study refers to the number of weeks of age the child was in utero prior to being born.  </a:t>
            </a:r>
            <a:r>
              <a:rPr lang="en-US" sz="1200" b="0" kern="1200" dirty="0" smtClean="0">
                <a:solidFill>
                  <a:schemeClr val="tx1"/>
                </a:solidFill>
                <a:effectLst/>
                <a:latin typeface="Times New Roman" pitchFamily="18" charset="0"/>
                <a:ea typeface="+mn-ea"/>
                <a:cs typeface="+mn-cs"/>
              </a:rPr>
              <a:t>It is measured in weeks, from the first day of the woman's last menstrual cycle to the date</a:t>
            </a:r>
            <a:r>
              <a:rPr lang="en-US" sz="1200" b="0" kern="1200" baseline="0" dirty="0" smtClean="0">
                <a:solidFill>
                  <a:schemeClr val="tx1"/>
                </a:solidFill>
                <a:effectLst/>
                <a:latin typeface="Times New Roman" pitchFamily="18" charset="0"/>
                <a:ea typeface="+mn-ea"/>
                <a:cs typeface="+mn-cs"/>
              </a:rPr>
              <a:t> of birth.  </a:t>
            </a:r>
            <a:r>
              <a:rPr lang="en-US" sz="1200" b="0" kern="1200" dirty="0" smtClean="0">
                <a:solidFill>
                  <a:schemeClr val="tx1"/>
                </a:solidFill>
                <a:effectLst/>
                <a:latin typeface="Times New Roman" pitchFamily="18" charset="0"/>
                <a:ea typeface="+mn-ea"/>
                <a:cs typeface="+mn-cs"/>
              </a:rPr>
              <a:t> A so-called normal pregnancy can range from 38 to 42 weeks. Infants born before 37 weeks are considered premature.)</a:t>
            </a:r>
            <a:r>
              <a:rPr lang="en-US" altLang="en-US" baseline="0" dirty="0" smtClean="0"/>
              <a:t> </a:t>
            </a:r>
            <a:endParaRPr lang="en-US" altLang="en-US" dirty="0" smtClean="0"/>
          </a:p>
          <a:p>
            <a:endParaRPr lang="en-US" altLang="en-US" dirty="0" smtClean="0"/>
          </a:p>
          <a:p>
            <a:r>
              <a:rPr lang="en-US" altLang="en-US" dirty="0" smtClean="0"/>
              <a:t>Is there any downside for adjusting for all of these B</a:t>
            </a:r>
            <a:r>
              <a:rPr lang="en-US" altLang="en-US" baseline="0" dirty="0" smtClean="0"/>
              <a:t> list factors</a:t>
            </a:r>
            <a:r>
              <a:rPr lang="en-US" altLang="en-US" dirty="0" smtClean="0"/>
              <a:t>?  Yes,</a:t>
            </a:r>
            <a:r>
              <a:rPr lang="en-US" altLang="en-US" baseline="0" dirty="0" smtClean="0"/>
              <a:t> first, t</a:t>
            </a:r>
            <a:r>
              <a:rPr lang="en-US" altLang="en-US" dirty="0" smtClean="0"/>
              <a:t>here might be a loss of precision.  This is an issue when we are trying to show no effect because the width of the confidence interval is critical.  We wonder what the confidence interval would have been without adjusting for all of this stuff (other than age).</a:t>
            </a:r>
            <a:r>
              <a:rPr lang="en-US" altLang="en-US" baseline="0" dirty="0" smtClean="0"/>
              <a:t>  Second</a:t>
            </a:r>
            <a:r>
              <a:rPr lang="en-US" altLang="en-US" baseline="0" dirty="0" smtClean="0"/>
              <a:t>, when we adjust for factors only associated with exposure but not outcome (i.e., instrumental variables or instruments), we have the potential for bias amplification when there also exists unmeasured confounding. </a:t>
            </a:r>
            <a:endParaRPr lang="en-US" altLang="en-US" dirty="0" smtClean="0"/>
          </a:p>
          <a:p>
            <a:endParaRPr lang="en-US" altLang="en-US" dirty="0" smtClean="0"/>
          </a:p>
          <a:p>
            <a:r>
              <a:rPr lang="en-US" altLang="en-US" dirty="0" smtClean="0"/>
              <a:t>Might</a:t>
            </a:r>
            <a:r>
              <a:rPr lang="en-US" altLang="en-US" baseline="0" dirty="0" smtClean="0"/>
              <a:t> there be unmeasured confounding this system?  </a:t>
            </a:r>
            <a:r>
              <a:rPr lang="en-US" altLang="en-US" dirty="0" smtClean="0"/>
              <a:t>On </a:t>
            </a:r>
            <a:r>
              <a:rPr lang="en-US" altLang="en-US" dirty="0" smtClean="0"/>
              <a:t>the bottom </a:t>
            </a:r>
            <a:r>
              <a:rPr lang="en-US" altLang="en-US" dirty="0" smtClean="0"/>
              <a:t>of the DAG are </a:t>
            </a:r>
            <a:r>
              <a:rPr lang="en-US" altLang="en-US" dirty="0" smtClean="0"/>
              <a:t>unmeasured factors.  Here I have placed the generic “unknown confounders”, which can almost always be listed in any observational study.  Yet, there is one unmeasured confounder that we do know about and should be concerned about.   What is the chief and most concerning unmeasured confounder?  It is family history.  Why might this be the case?  Family history is causally related to autism.  That much is easy.  The other axis is that a family who has a family history of autism, perhaps in a sibling of the index child, might be less apt to get their next child vaccinated – if they bought into the vaccine-autism hypothesis or if they had a general suspicion about all medical interventions. In other words, the vaccinated</a:t>
            </a:r>
            <a:r>
              <a:rPr lang="en-US" altLang="en-US" baseline="0" dirty="0" smtClean="0"/>
              <a:t> would be depleted of the highest risk children and the </a:t>
            </a:r>
            <a:r>
              <a:rPr lang="en-US" altLang="en-US" dirty="0" smtClean="0"/>
              <a:t>unvaccinated would</a:t>
            </a:r>
            <a:r>
              <a:rPr lang="en-US" altLang="en-US" baseline="0" dirty="0" smtClean="0"/>
              <a:t> </a:t>
            </a:r>
            <a:r>
              <a:rPr lang="en-US" altLang="en-US" dirty="0" smtClean="0"/>
              <a:t>become enriched for the highest risk children.  </a:t>
            </a:r>
          </a:p>
          <a:p>
            <a:endParaRPr lang="en-US" altLang="en-US" dirty="0" smtClean="0"/>
          </a:p>
          <a:p>
            <a:r>
              <a:rPr lang="en-US" altLang="en-US" dirty="0" smtClean="0"/>
              <a:t>What is the manifestation of omitting family history?  It will underestimate the risk of the vaccine.  This</a:t>
            </a:r>
            <a:r>
              <a:rPr lang="en-US" altLang="en-US" baseline="0" dirty="0" smtClean="0"/>
              <a:t> is termed n</a:t>
            </a:r>
            <a:r>
              <a:rPr lang="en-US" altLang="en-US" dirty="0" smtClean="0"/>
              <a:t>egative confounding.  </a:t>
            </a:r>
            <a:r>
              <a:rPr lang="en-US" altLang="en-US" dirty="0" smtClean="0"/>
              <a:t>The + and – signs we place on the DAG for the confounding path</a:t>
            </a:r>
            <a:r>
              <a:rPr lang="en-US" altLang="en-US" baseline="0" dirty="0" smtClean="0"/>
              <a:t> generated by family history help us to remember that this will lead to negative confounding.  </a:t>
            </a:r>
            <a:endParaRPr lang="en-US" altLang="en-US" dirty="0" smtClean="0"/>
          </a:p>
          <a:p>
            <a:endParaRPr lang="en-US" altLang="en-US" dirty="0" smtClean="0"/>
          </a:p>
        </p:txBody>
      </p:sp>
    </p:spTree>
    <p:extLst>
      <p:ext uri="{BB962C8B-B14F-4D97-AF65-F5344CB8AC3E}">
        <p14:creationId xmlns:p14="http://schemas.microsoft.com/office/powerpoint/2010/main" val="66150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7D755D4-2246-438B-A24C-ABAEC3B6AB9D}" type="slidenum">
              <a:rPr lang="en-US" altLang="en-US" sz="1200"/>
              <a:pPr/>
              <a:t>26</a:t>
            </a:fld>
            <a:endParaRPr lang="en-US" altLang="en-US" sz="12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Is there any data we can examine to evaluate whether parents with a family history of autism were withholding</a:t>
            </a:r>
            <a:r>
              <a:rPr lang="en-US" altLang="en-US" baseline="0" dirty="0" smtClean="0"/>
              <a:t> </a:t>
            </a:r>
            <a:r>
              <a:rPr lang="en-US" altLang="en-US" dirty="0" smtClean="0"/>
              <a:t>MMR for the index children?  The data at the bottom of Table 2 shows that if those with family history were withholding MMR, then they should have been doing this the most when the news of the Wakefield </a:t>
            </a:r>
            <a:r>
              <a:rPr lang="en-US" altLang="en-US" dirty="0" smtClean="0"/>
              <a:t>article (a highly</a:t>
            </a:r>
            <a:r>
              <a:rPr lang="en-US" altLang="en-US" baseline="0" dirty="0" smtClean="0"/>
              <a:t> publicized paper suggesting a link between vaccination and autism)</a:t>
            </a:r>
            <a:r>
              <a:rPr lang="en-US" altLang="en-US" dirty="0" smtClean="0"/>
              <a:t> </a:t>
            </a:r>
            <a:r>
              <a:rPr lang="en-US" altLang="en-US" dirty="0" smtClean="0"/>
              <a:t>broke in February</a:t>
            </a:r>
            <a:r>
              <a:rPr lang="en-US" altLang="en-US" baseline="0" dirty="0" smtClean="0"/>
              <a:t> </a:t>
            </a:r>
            <a:r>
              <a:rPr lang="en-US" altLang="en-US" dirty="0" smtClean="0"/>
              <a:t>1998.  If this were the case, the vaccinated should have been depleted of the highest risk and thus we would have expected to see a lower rate ratio in that latter (1997 –</a:t>
            </a:r>
            <a:r>
              <a:rPr lang="en-US" altLang="en-US" baseline="0" dirty="0" smtClean="0"/>
              <a:t> 1999) </a:t>
            </a:r>
            <a:r>
              <a:rPr lang="en-US" altLang="en-US" dirty="0" smtClean="0"/>
              <a:t>period, but we don’t. </a:t>
            </a:r>
            <a:r>
              <a:rPr lang="en-US" altLang="en-US" baseline="0" dirty="0" smtClean="0"/>
              <a:t> </a:t>
            </a:r>
            <a:r>
              <a:rPr lang="en-US" altLang="en-US" dirty="0" smtClean="0"/>
              <a:t>This leads us to believe that this was not a substantial confounder. </a:t>
            </a:r>
          </a:p>
          <a:p>
            <a:endParaRPr lang="en-US" altLang="en-US" dirty="0" smtClean="0"/>
          </a:p>
          <a:p>
            <a:endParaRPr lang="en-US" altLang="en-US" dirty="0" smtClean="0"/>
          </a:p>
        </p:txBody>
      </p:sp>
    </p:spTree>
    <p:extLst>
      <p:ext uri="{BB962C8B-B14F-4D97-AF65-F5344CB8AC3E}">
        <p14:creationId xmlns:p14="http://schemas.microsoft.com/office/powerpoint/2010/main" val="1735121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1388079B-08F1-4D91-86BA-EDCEFB7BC945}" type="slidenum">
              <a:rPr lang="en-US" altLang="en-US" sz="1200"/>
              <a:pPr/>
              <a:t>27</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One </a:t>
            </a:r>
            <a:r>
              <a:rPr lang="en-US" altLang="en-US" dirty="0" smtClean="0"/>
              <a:t>caveat:  perhaps negative confounding by </a:t>
            </a:r>
            <a:r>
              <a:rPr lang="en-US" altLang="en-US" dirty="0" smtClean="0"/>
              <a:t>family</a:t>
            </a:r>
            <a:r>
              <a:rPr lang="en-US" altLang="en-US" baseline="0" dirty="0" smtClean="0"/>
              <a:t> history </a:t>
            </a:r>
            <a:r>
              <a:rPr lang="en-US" altLang="en-US" dirty="0" smtClean="0"/>
              <a:t>was </a:t>
            </a:r>
            <a:r>
              <a:rPr lang="en-US" altLang="en-US" dirty="0" smtClean="0"/>
              <a:t>occurring throughout the time period, in which case all of the measures suffer from negative confounding.  </a:t>
            </a:r>
          </a:p>
          <a:p>
            <a:endParaRPr lang="en-US" altLang="en-US" dirty="0" smtClean="0"/>
          </a:p>
        </p:txBody>
      </p:sp>
    </p:spTree>
    <p:extLst>
      <p:ext uri="{BB962C8B-B14F-4D97-AF65-F5344CB8AC3E}">
        <p14:creationId xmlns:p14="http://schemas.microsoft.com/office/powerpoint/2010/main" val="3909628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662E8DC1-B604-4CE6-B403-69FD9F3388F8}" type="slidenum">
              <a:rPr lang="en-US" altLang="en-US" sz="1200"/>
              <a:pPr/>
              <a:t>28</a:t>
            </a:fld>
            <a:endParaRPr lang="en-US" altLang="en-US" sz="120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our </a:t>
            </a:r>
            <a:r>
              <a:rPr lang="en-US" altLang="en-US" dirty="0" smtClean="0"/>
              <a:t>scorecard</a:t>
            </a:r>
            <a:r>
              <a:rPr lang="en-US" altLang="en-US" baseline="0" dirty="0" smtClean="0"/>
              <a:t> again.</a:t>
            </a:r>
            <a:endParaRPr lang="en-US" altLang="en-US" dirty="0" smtClean="0"/>
          </a:p>
          <a:p>
            <a:endParaRPr lang="en-US" altLang="en-US" dirty="0" smtClean="0"/>
          </a:p>
          <a:p>
            <a:r>
              <a:rPr lang="en-US" altLang="en-US" dirty="0" smtClean="0"/>
              <a:t>In </a:t>
            </a:r>
            <a:r>
              <a:rPr lang="en-US" altLang="en-US" dirty="0" smtClean="0"/>
              <a:t>terms of confounding, it is hard to know.  We still think the greatest threat of confounding is by unmeasured family history.</a:t>
            </a:r>
            <a:r>
              <a:rPr lang="en-US" altLang="en-US" baseline="0" dirty="0" smtClean="0"/>
              <a:t>  This is negative confounding; it ser</a:t>
            </a:r>
            <a:r>
              <a:rPr lang="en-US" altLang="en-US" dirty="0" smtClean="0"/>
              <a:t>ves to underestimate any harmful effect of the vaccine.   </a:t>
            </a:r>
            <a:r>
              <a:rPr lang="en-US" altLang="en-US" dirty="0" smtClean="0"/>
              <a:t>It can take a positive effect and turn it into no effect, or it could take no effect and make the vaccine appear protective.  The </a:t>
            </a:r>
            <a:r>
              <a:rPr lang="en-US" altLang="en-US" dirty="0" smtClean="0"/>
              <a:t>magnitude is unclear.</a:t>
            </a:r>
          </a:p>
          <a:p>
            <a:endParaRPr lang="en-US" altLang="en-US" dirty="0" smtClean="0"/>
          </a:p>
        </p:txBody>
      </p:sp>
    </p:spTree>
    <p:extLst>
      <p:ext uri="{BB962C8B-B14F-4D97-AF65-F5344CB8AC3E}">
        <p14:creationId xmlns:p14="http://schemas.microsoft.com/office/powerpoint/2010/main" val="2627881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BB1C587-6594-4662-8A87-2E745718946E}" type="slidenum">
              <a:rPr lang="en-US" altLang="en-US" sz="1200"/>
              <a:pPr/>
              <a:t>29</a:t>
            </a:fld>
            <a:endParaRPr lang="en-US" altLang="en-US" sz="1200" dirty="0"/>
          </a:p>
        </p:txBody>
      </p:sp>
      <p:sp>
        <p:nvSpPr>
          <p:cNvPr id="48131"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A696ECC9-C073-4623-91F3-0026F350FA7E}" type="slidenum">
              <a:rPr lang="en-US" altLang="en-US" sz="1200"/>
              <a:pPr algn="r"/>
              <a:t>29</a:t>
            </a:fld>
            <a:endParaRPr lang="en-US" altLang="en-US" sz="1200" dirty="0"/>
          </a:p>
        </p:txBody>
      </p:sp>
      <p:sp>
        <p:nvSpPr>
          <p:cNvPr id="48132" name="Rectangle 2"/>
          <p:cNvSpPr>
            <a:spLocks noGrp="1" noRot="1" noChangeAspect="1" noChangeArrowheads="1" noTextEdit="1"/>
          </p:cNvSpPr>
          <p:nvPr>
            <p:ph type="sldImg"/>
          </p:nvPr>
        </p:nvSpPr>
        <p:spPr>
          <a:xfrm>
            <a:off x="884238" y="695325"/>
            <a:ext cx="5222875" cy="3481388"/>
          </a:xfrm>
          <a:ln/>
        </p:spPr>
      </p:sp>
      <p:sp>
        <p:nvSpPr>
          <p:cNvPr id="48133"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Let</a:t>
            </a:r>
            <a:r>
              <a:rPr lang="en-US" altLang="en-US" baseline="0" dirty="0" smtClean="0"/>
              <a:t> us</a:t>
            </a:r>
            <a:r>
              <a:rPr lang="en-US" altLang="en-US" dirty="0" smtClean="0"/>
              <a:t> </a:t>
            </a:r>
            <a:r>
              <a:rPr lang="en-US" altLang="en-US" dirty="0" smtClean="0"/>
              <a:t>move to the results.  Was the unadjusted measure of association reported?</a:t>
            </a:r>
          </a:p>
          <a:p>
            <a:endParaRPr lang="en-US" altLang="en-US" dirty="0" smtClean="0"/>
          </a:p>
        </p:txBody>
      </p:sp>
    </p:spTree>
    <p:extLst>
      <p:ext uri="{BB962C8B-B14F-4D97-AF65-F5344CB8AC3E}">
        <p14:creationId xmlns:p14="http://schemas.microsoft.com/office/powerpoint/2010/main" val="3582911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BB1C587-6594-4662-8A87-2E745718946E}" type="slidenum">
              <a:rPr lang="en-US" altLang="en-US" sz="1200"/>
              <a:pPr/>
              <a:t>30</a:t>
            </a:fld>
            <a:endParaRPr lang="en-US" altLang="en-US" sz="1200" dirty="0"/>
          </a:p>
        </p:txBody>
      </p:sp>
      <p:sp>
        <p:nvSpPr>
          <p:cNvPr id="48131"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A696ECC9-C073-4623-91F3-0026F350FA7E}" type="slidenum">
              <a:rPr lang="en-US" altLang="en-US" sz="1200"/>
              <a:pPr algn="r"/>
              <a:t>30</a:t>
            </a:fld>
            <a:endParaRPr lang="en-US" altLang="en-US" sz="1200" dirty="0"/>
          </a:p>
        </p:txBody>
      </p:sp>
      <p:sp>
        <p:nvSpPr>
          <p:cNvPr id="48132" name="Rectangle 2"/>
          <p:cNvSpPr>
            <a:spLocks noGrp="1" noRot="1" noChangeAspect="1" noChangeArrowheads="1" noTextEdit="1"/>
          </p:cNvSpPr>
          <p:nvPr>
            <p:ph type="sldImg"/>
          </p:nvPr>
        </p:nvSpPr>
        <p:spPr>
          <a:xfrm>
            <a:off x="884238" y="695325"/>
            <a:ext cx="5222875" cy="3481388"/>
          </a:xfrm>
          <a:ln/>
        </p:spPr>
      </p:sp>
      <p:sp>
        <p:nvSpPr>
          <p:cNvPr id="48133"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No, the unadjusted measure of association  was</a:t>
            </a:r>
            <a:r>
              <a:rPr lang="en-US" altLang="en-US" baseline="0" dirty="0" smtClean="0"/>
              <a:t> not reported. </a:t>
            </a:r>
            <a:endParaRPr lang="en-US" altLang="en-US" dirty="0" smtClean="0"/>
          </a:p>
          <a:p>
            <a:endParaRPr lang="en-US" altLang="en-US" dirty="0" smtClean="0"/>
          </a:p>
        </p:txBody>
      </p:sp>
    </p:spTree>
    <p:extLst>
      <p:ext uri="{BB962C8B-B14F-4D97-AF65-F5344CB8AC3E}">
        <p14:creationId xmlns:p14="http://schemas.microsoft.com/office/powerpoint/2010/main" val="47306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27920D5-A5E0-49B4-BA9F-2E550A82489B}" type="slidenum">
              <a:rPr lang="en-US" altLang="en-US" sz="1200"/>
              <a:pPr/>
              <a:t>4</a:t>
            </a:fld>
            <a:endParaRPr lang="en-US" alt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We now know that depicting the research question in a DAG is the clearest way to communicate.  I was impressed the other day in Small Group Section when I heard one of you say that you don’t want to hear someone’s research question in words; you would much rather see the DAG.  Did anyone draw the DAG for this research question?</a:t>
            </a:r>
          </a:p>
          <a:p>
            <a:endParaRPr lang="en-US" altLang="en-US" baseline="0" dirty="0" smtClean="0"/>
          </a:p>
          <a:p>
            <a:r>
              <a:rPr lang="en-US" altLang="en-US" baseline="0" dirty="0" smtClean="0"/>
              <a:t>Which of the “Big 6” research objectives is this?</a:t>
            </a:r>
          </a:p>
          <a:p>
            <a:endParaRPr lang="en-US" altLang="en-US" baseline="0" dirty="0" smtClean="0"/>
          </a:p>
        </p:txBody>
      </p:sp>
    </p:spTree>
    <p:extLst>
      <p:ext uri="{BB962C8B-B14F-4D97-AF65-F5344CB8AC3E}">
        <p14:creationId xmlns:p14="http://schemas.microsoft.com/office/powerpoint/2010/main" val="2195432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66D350B4-B6CC-40E8-92E5-AD9264352896}" type="slidenum">
              <a:rPr lang="en-US" altLang="en-US" sz="1200"/>
              <a:pPr/>
              <a:t>31</a:t>
            </a:fld>
            <a:endParaRPr lang="en-US" altLang="en-US" sz="1200" dirty="0"/>
          </a:p>
        </p:txBody>
      </p:sp>
      <p:sp>
        <p:nvSpPr>
          <p:cNvPr id="50179"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E5701F35-0642-46C1-A9FC-1694FD6DC910}" type="slidenum">
              <a:rPr lang="en-US" altLang="en-US" sz="1200"/>
              <a:pPr algn="r"/>
              <a:t>31</a:t>
            </a:fld>
            <a:endParaRPr lang="en-US" altLang="en-US" sz="1200" dirty="0"/>
          </a:p>
        </p:txBody>
      </p:sp>
      <p:sp>
        <p:nvSpPr>
          <p:cNvPr id="50180" name="Rectangle 2"/>
          <p:cNvSpPr>
            <a:spLocks noGrp="1" noRot="1" noChangeAspect="1" noChangeArrowheads="1" noTextEdit="1"/>
          </p:cNvSpPr>
          <p:nvPr>
            <p:ph type="sldImg"/>
          </p:nvPr>
        </p:nvSpPr>
        <p:spPr>
          <a:xfrm>
            <a:off x="884238" y="695325"/>
            <a:ext cx="5222875" cy="3481388"/>
          </a:xfrm>
          <a:ln/>
        </p:spPr>
      </p:sp>
      <p:sp>
        <p:nvSpPr>
          <p:cNvPr id="50181"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What was the unadjusted measure of association?</a:t>
            </a:r>
          </a:p>
        </p:txBody>
      </p:sp>
    </p:spTree>
    <p:extLst>
      <p:ext uri="{BB962C8B-B14F-4D97-AF65-F5344CB8AC3E}">
        <p14:creationId xmlns:p14="http://schemas.microsoft.com/office/powerpoint/2010/main" val="4108249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B7C29552-EC65-4EE3-9188-952CED1DB70D}" type="slidenum">
              <a:rPr lang="en-US" altLang="en-US" sz="1200"/>
              <a:pPr/>
              <a:t>32</a:t>
            </a:fld>
            <a:endParaRPr lang="en-US" altLang="en-US" sz="12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is the unadjusted analysis looking at the effect of vaccine.   The tabula</a:t>
            </a:r>
            <a:r>
              <a:rPr lang="en-US" altLang="en-US" baseline="0" dirty="0" smtClean="0"/>
              <a:t>r structure </a:t>
            </a:r>
            <a:r>
              <a:rPr lang="en-US" altLang="en-US" dirty="0" smtClean="0"/>
              <a:t>can be reconstructed</a:t>
            </a:r>
            <a:r>
              <a:rPr lang="en-US" altLang="en-US" baseline="0" dirty="0" smtClean="0"/>
              <a:t> from the </a:t>
            </a:r>
            <a:r>
              <a:rPr lang="en-US" altLang="en-US" baseline="0" dirty="0" smtClean="0"/>
              <a:t>article and you can use the iri command to derive the unadjusted measure of association.</a:t>
            </a:r>
            <a:endParaRPr lang="en-US" altLang="en-US" dirty="0" smtClean="0"/>
          </a:p>
        </p:txBody>
      </p:sp>
    </p:spTree>
    <p:extLst>
      <p:ext uri="{BB962C8B-B14F-4D97-AF65-F5344CB8AC3E}">
        <p14:creationId xmlns:p14="http://schemas.microsoft.com/office/powerpoint/2010/main" val="3604742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53C72A95-964A-4C5F-B76E-515088CAE441}" type="slidenum">
              <a:rPr lang="en-US" altLang="en-US" sz="1200"/>
              <a:pPr/>
              <a:t>33</a:t>
            </a:fld>
            <a:endParaRPr lang="en-US" altLang="en-US" sz="1200" dirty="0"/>
          </a:p>
        </p:txBody>
      </p:sp>
      <p:sp>
        <p:nvSpPr>
          <p:cNvPr id="52227"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03BE441A-F269-4472-B06B-1D49B9D00ECD}" type="slidenum">
              <a:rPr lang="en-US" altLang="en-US" sz="1200"/>
              <a:pPr algn="r"/>
              <a:t>33</a:t>
            </a:fld>
            <a:endParaRPr lang="en-US" altLang="en-US" sz="1200" dirty="0"/>
          </a:p>
        </p:txBody>
      </p:sp>
      <p:sp>
        <p:nvSpPr>
          <p:cNvPr id="52228" name="Rectangle 2"/>
          <p:cNvSpPr>
            <a:spLocks noGrp="1" noRot="1" noChangeAspect="1" noChangeArrowheads="1" noTextEdit="1"/>
          </p:cNvSpPr>
          <p:nvPr>
            <p:ph type="sldImg"/>
          </p:nvPr>
        </p:nvSpPr>
        <p:spPr>
          <a:xfrm>
            <a:off x="884238" y="695325"/>
            <a:ext cx="5222875" cy="3481388"/>
          </a:xfrm>
          <a:ln/>
        </p:spPr>
      </p:sp>
      <p:sp>
        <p:nvSpPr>
          <p:cNvPr id="52229"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Should the unadjusted measure of association been reported?  (There is no correct answer.  However, we</a:t>
            </a:r>
            <a:r>
              <a:rPr lang="en-US" altLang="en-US" baseline="0" dirty="0" smtClean="0"/>
              <a:t> believe that </a:t>
            </a:r>
            <a:r>
              <a:rPr lang="en-US" altLang="en-US" dirty="0" smtClean="0"/>
              <a:t>this was not just an oversight from the authors or the editors.  This was an intentional omission.)</a:t>
            </a:r>
          </a:p>
        </p:txBody>
      </p:sp>
    </p:spTree>
    <p:extLst>
      <p:ext uri="{BB962C8B-B14F-4D97-AF65-F5344CB8AC3E}">
        <p14:creationId xmlns:p14="http://schemas.microsoft.com/office/powerpoint/2010/main" val="40401591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369F838-0D5C-4E96-9AE3-ADBF5E24FCE5}" type="slidenum">
              <a:rPr lang="en-US" altLang="en-US" sz="1200"/>
              <a:pPr/>
              <a:t>34</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are “final” adjusted estimates.  Let us focus on just the outcome of autistic disorder.  </a:t>
            </a:r>
            <a:r>
              <a:rPr lang="en-US" altLang="en-US" dirty="0" smtClean="0"/>
              <a:t>Let</a:t>
            </a:r>
            <a:r>
              <a:rPr lang="en-US" altLang="en-US" baseline="0" dirty="0" smtClean="0"/>
              <a:t> us</a:t>
            </a:r>
            <a:r>
              <a:rPr lang="en-US" altLang="en-US" dirty="0" smtClean="0"/>
              <a:t> </a:t>
            </a:r>
            <a:r>
              <a:rPr lang="en-US" altLang="en-US" dirty="0" smtClean="0"/>
              <a:t>walk through it.   What is it in words</a:t>
            </a:r>
            <a:r>
              <a:rPr lang="en-US" altLang="en-US" dirty="0" smtClean="0"/>
              <a:t>?</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main result is in the 4</a:t>
            </a:r>
            <a:r>
              <a:rPr lang="en-US" altLang="en-US" baseline="30000" dirty="0" smtClean="0"/>
              <a:t>th</a:t>
            </a:r>
            <a:r>
              <a:rPr lang="en-US" altLang="en-US" dirty="0" smtClean="0"/>
              <a:t> row.   Rate ratio = 0.92.  Who can interpret in words?  What is the range of measures of association that are compatible with the observed data?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We would say that:</a:t>
            </a:r>
          </a:p>
          <a:p>
            <a:r>
              <a:rPr lang="en-US" altLang="en-US" dirty="0" smtClean="0"/>
              <a:t>Children</a:t>
            </a:r>
            <a:r>
              <a:rPr lang="en-US" altLang="en-US" baseline="0" dirty="0" smtClean="0"/>
              <a:t> who received MMR vaccination were 0.92 times as likely to develop autism compared to children not receiving MMR vaccination.  This difference was not statistically significant.   </a:t>
            </a:r>
            <a:endParaRPr lang="en-US" altLang="en-US" dirty="0" smtClean="0"/>
          </a:p>
          <a:p>
            <a:endParaRPr lang="en-US" altLang="en-US" dirty="0" smtClean="0"/>
          </a:p>
          <a:p>
            <a:endParaRPr lang="en-US" altLang="en-US" dirty="0" smtClean="0"/>
          </a:p>
          <a:p>
            <a:r>
              <a:rPr lang="en-US" altLang="en-US" dirty="0" smtClean="0"/>
              <a:t>The blip at IRR of 1.38 merits mention at 6 to 11 months following vaccination.</a:t>
            </a:r>
          </a:p>
          <a:p>
            <a:endParaRPr lang="en-US" altLang="en-US" dirty="0" smtClean="0"/>
          </a:p>
        </p:txBody>
      </p:sp>
    </p:spTree>
    <p:extLst>
      <p:ext uri="{BB962C8B-B14F-4D97-AF65-F5344CB8AC3E}">
        <p14:creationId xmlns:p14="http://schemas.microsoft.com/office/powerpoint/2010/main" val="3270305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FFF57C23-E789-47E8-B68E-86866127F3F5}" type="slidenum">
              <a:rPr lang="en-US" altLang="en-US" sz="1200"/>
              <a:pPr/>
              <a:t>35</a:t>
            </a:fld>
            <a:endParaRPr lang="en-US" altLang="en-US" sz="1200" dirty="0"/>
          </a:p>
        </p:txBody>
      </p:sp>
      <p:sp>
        <p:nvSpPr>
          <p:cNvPr id="54275"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D3C3D894-8F2D-4995-BE93-CD9314C4E59F}" type="slidenum">
              <a:rPr lang="en-US" altLang="en-US" sz="1200"/>
              <a:pPr algn="r"/>
              <a:t>35</a:t>
            </a:fld>
            <a:endParaRPr lang="en-US" altLang="en-US" sz="1200" dirty="0"/>
          </a:p>
        </p:txBody>
      </p:sp>
      <p:sp>
        <p:nvSpPr>
          <p:cNvPr id="54276" name="Rectangle 2"/>
          <p:cNvSpPr>
            <a:spLocks noGrp="1" noRot="1" noChangeAspect="1" noChangeArrowheads="1" noTextEdit="1"/>
          </p:cNvSpPr>
          <p:nvPr>
            <p:ph type="sldImg"/>
          </p:nvPr>
        </p:nvSpPr>
        <p:spPr>
          <a:xfrm>
            <a:off x="884238" y="695325"/>
            <a:ext cx="5222875" cy="3481388"/>
          </a:xfrm>
          <a:ln/>
        </p:spPr>
      </p:sp>
      <p:sp>
        <p:nvSpPr>
          <p:cNvPr id="54277"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How about a post test?</a:t>
            </a:r>
          </a:p>
        </p:txBody>
      </p:sp>
    </p:spTree>
    <p:extLst>
      <p:ext uri="{BB962C8B-B14F-4D97-AF65-F5344CB8AC3E}">
        <p14:creationId xmlns:p14="http://schemas.microsoft.com/office/powerpoint/2010/main" val="2477420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662E8DC1-B604-4CE6-B403-69FD9F3388F8}" type="slidenum">
              <a:rPr lang="en-US" altLang="en-US" sz="1200"/>
              <a:pPr/>
              <a:t>36</a:t>
            </a:fld>
            <a:endParaRPr lang="en-US" altLang="en-US" sz="120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What </a:t>
            </a:r>
            <a:r>
              <a:rPr lang="en-US" altLang="en-US" dirty="0" smtClean="0"/>
              <a:t>is true is that if</a:t>
            </a:r>
            <a:r>
              <a:rPr lang="en-US" altLang="en-US" baseline="0" dirty="0" smtClean="0"/>
              <a:t> you are trying to show/claim/conclude that there is no positive causal association, these are not the biases you want to see.  They weaken your case.  </a:t>
            </a:r>
          </a:p>
          <a:p>
            <a:endParaRPr lang="en-US" altLang="en-US" baseline="0" dirty="0" smtClean="0"/>
          </a:p>
          <a:p>
            <a:r>
              <a:rPr lang="en-US" altLang="en-US" baseline="0" dirty="0" smtClean="0"/>
              <a:t>And, as is often true in observational work, the validity of the inference all boils down to how well the investigator has managed confounding.  </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627881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our </a:t>
            </a:r>
            <a:r>
              <a:rPr lang="en-US" dirty="0" smtClean="0"/>
              <a:t>bottom line</a:t>
            </a:r>
            <a:r>
              <a:rPr lang="en-US" dirty="0" smtClean="0"/>
              <a:t>?  We conclude that there are no obvious</a:t>
            </a:r>
            <a:r>
              <a:rPr lang="en-US" baseline="0" dirty="0" smtClean="0"/>
              <a:t> substantial threats to validity.  This just means that the authors did not miss something obvious in terms of bias in their analysis.  It does not mean there are no substantial threats to validity present.</a:t>
            </a:r>
          </a:p>
          <a:p>
            <a:endParaRPr lang="en-US" baseline="0" dirty="0" smtClean="0"/>
          </a:p>
          <a:p>
            <a:r>
              <a:rPr lang="en-US" baseline="0" dirty="0" smtClean="0"/>
              <a:t>The work illustrates how it is not easy to prove the null hypothesis of “no association”.  The wording the authors used in the abstract  “provides strong evidence against the hypothesis that MMR vaccination causes autism</a:t>
            </a:r>
            <a:r>
              <a:rPr lang="en-US" baseline="0" dirty="0" smtClean="0"/>
              <a:t>” (i.e., strong evidence for the null) </a:t>
            </a:r>
            <a:r>
              <a:rPr lang="en-US" baseline="0" dirty="0" smtClean="0"/>
              <a:t>is not technically correct.  Instead, what is true is that they found no strong evidence in favor of the hypothesis that MMR vaccine causes </a:t>
            </a:r>
            <a:r>
              <a:rPr lang="en-US" baseline="0" dirty="0" smtClean="0"/>
              <a:t>autism (i.e., no strong evidence for the alternative; they did not disprove the null).</a:t>
            </a:r>
            <a:endParaRPr lang="en-US" baseline="0" dirty="0" smtClean="0"/>
          </a:p>
          <a:p>
            <a:endParaRPr lang="en-US" baseline="0" dirty="0" smtClean="0"/>
          </a:p>
          <a:p>
            <a:r>
              <a:rPr lang="en-US" baseline="0" dirty="0" smtClean="0"/>
              <a:t>Similarly, in this context, biases toward the null are not reassuring.   Importantly, if you seek to convincingly show no association, you need to work hard to avoid biases towards the null because they weaken your argument.</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37</a:t>
            </a:fld>
            <a:endParaRPr lang="en-US" dirty="0"/>
          </a:p>
        </p:txBody>
      </p:sp>
    </p:spTree>
    <p:extLst>
      <p:ext uri="{BB962C8B-B14F-4D97-AF65-F5344CB8AC3E}">
        <p14:creationId xmlns:p14="http://schemas.microsoft.com/office/powerpoint/2010/main" val="57178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334F728-5245-4EBB-AA6B-48911DBA9FC7}" type="slidenum">
              <a:rPr lang="en-US" altLang="en-US" sz="1200"/>
              <a:pPr/>
              <a:t>38</a:t>
            </a:fld>
            <a:endParaRPr lang="en-US" altLang="en-US" sz="1200" dirty="0"/>
          </a:p>
        </p:txBody>
      </p:sp>
    </p:spTree>
    <p:extLst>
      <p:ext uri="{BB962C8B-B14F-4D97-AF65-F5344CB8AC3E}">
        <p14:creationId xmlns:p14="http://schemas.microsoft.com/office/powerpoint/2010/main" val="37065462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Risk difference and a number needed to harm would be</a:t>
            </a:r>
            <a:r>
              <a:rPr lang="en-US" altLang="en-US" baseline="0" dirty="0" smtClean="0"/>
              <a:t> better in that they depict harm in terms of actual numbers of children.  Rate difference would also be better.</a:t>
            </a:r>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334F728-5245-4EBB-AA6B-48911DBA9FC7}" type="slidenum">
              <a:rPr lang="en-US" altLang="en-US" sz="1200"/>
              <a:pPr/>
              <a:t>39</a:t>
            </a:fld>
            <a:endParaRPr lang="en-US" altLang="en-US" sz="1200" dirty="0"/>
          </a:p>
        </p:txBody>
      </p:sp>
    </p:spTree>
    <p:extLst>
      <p:ext uri="{BB962C8B-B14F-4D97-AF65-F5344CB8AC3E}">
        <p14:creationId xmlns:p14="http://schemas.microsoft.com/office/powerpoint/2010/main" val="12598552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case-control would have limited</a:t>
            </a:r>
            <a:r>
              <a:rPr lang="en-US" baseline="0" dirty="0" smtClean="0"/>
              <a:t> the number of participants we needed to study and allowed for optimization of the measurements.  Of course, it would require very high percentage participation of both cases and controls.  </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40</a:t>
            </a:fld>
            <a:endParaRPr lang="en-US" dirty="0"/>
          </a:p>
        </p:txBody>
      </p:sp>
    </p:spTree>
    <p:extLst>
      <p:ext uri="{BB962C8B-B14F-4D97-AF65-F5344CB8AC3E}">
        <p14:creationId xmlns:p14="http://schemas.microsoft.com/office/powerpoint/2010/main" val="277266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solidFill>
                  <a:prstClr val="black"/>
                </a:solidFill>
              </a:rPr>
              <a:pPr/>
              <a:t>5</a:t>
            </a:fld>
            <a:endParaRPr lang="en-US" dirty="0">
              <a:solidFill>
                <a:prstClr val="black"/>
              </a:solidFill>
            </a:endParaRPr>
          </a:p>
        </p:txBody>
      </p:sp>
      <p:sp>
        <p:nvSpPr>
          <p:cNvPr id="20482" name="Rectangle 2"/>
          <p:cNvSpPr>
            <a:spLocks noGrp="1" noRot="1" noChangeAspect="1" noChangeArrowheads="1" noTextEdit="1"/>
          </p:cNvSpPr>
          <p:nvPr>
            <p:ph type="sldImg"/>
          </p:nvPr>
        </p:nvSpPr>
        <p:spPr>
          <a:xfrm>
            <a:off x="882650" y="696913"/>
            <a:ext cx="5221288" cy="3479800"/>
          </a:xfrm>
          <a:ln/>
        </p:spPr>
      </p:sp>
      <p:sp>
        <p:nvSpPr>
          <p:cNvPr id="20483" name="Rectangle 3"/>
          <p:cNvSpPr>
            <a:spLocks noGrp="1" noChangeArrowheads="1"/>
          </p:cNvSpPr>
          <p:nvPr>
            <p:ph type="body" idx="1"/>
          </p:nvPr>
        </p:nvSpPr>
        <p:spPr/>
        <p:txBody>
          <a:bodyPr/>
          <a:lstStyle/>
          <a:p>
            <a:r>
              <a:rPr lang="en-US" dirty="0" smtClean="0"/>
              <a:t>The answer is causation.</a:t>
            </a:r>
          </a:p>
          <a:p>
            <a:endParaRPr lang="en-US" baseline="0" dirty="0" smtClean="0"/>
          </a:p>
          <a:p>
            <a:r>
              <a:rPr lang="en-US" baseline="0" dirty="0" smtClean="0"/>
              <a:t>We call these the Big 6.  </a:t>
            </a:r>
            <a:r>
              <a:rPr lang="en-US" dirty="0" smtClean="0"/>
              <a:t>Just what does clinical research and epidemiology</a:t>
            </a:r>
            <a:r>
              <a:rPr lang="en-US" baseline="0" dirty="0" smtClean="0"/>
              <a:t> do?  What kinds of questions does clinical research and epidemiology answer?  Most of what clinical research and epidemiology answer can be placed into one of these 6 categories or objectives, and each is highly relevant.   </a:t>
            </a:r>
          </a:p>
          <a:p>
            <a:endParaRPr lang="en-US" baseline="0" dirty="0" smtClean="0"/>
          </a:p>
          <a:p>
            <a:r>
              <a:rPr lang="en-US" baseline="0" dirty="0" smtClean="0"/>
              <a:t>The goal of creating this list is for </a:t>
            </a:r>
            <a:r>
              <a:rPr lang="en-US" baseline="0" dirty="0" smtClean="0"/>
              <a:t>researchers to </a:t>
            </a:r>
            <a:r>
              <a:rPr lang="en-US" baseline="0" dirty="0" smtClean="0"/>
              <a:t>be able to encounter any given research question or problem and instantly classify the work into one or more of these categories/objectives.   Then, once the category/objective is recognized, this should invoke a mental checklist of what is needed methodologically to fulfill the objective (and to fulfill it well).   For example, if description is the objective, is the parameter of interest prevalence, incidence, or something else?  If incidence, is the parameter risk or rate and have all of pitfalls with risks and rates been addressed?  This type of mental pattern recognition will instantly help </a:t>
            </a:r>
            <a:r>
              <a:rPr lang="en-US" baseline="0" dirty="0" smtClean="0"/>
              <a:t>researchers focus </a:t>
            </a:r>
            <a:r>
              <a:rPr lang="en-US" baseline="0" dirty="0" smtClean="0"/>
              <a:t>on key threats to validity in any of type of research.</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This research </a:t>
            </a:r>
            <a:r>
              <a:rPr lang="en-US" altLang="en-US" baseline="0" dirty="0" smtClean="0"/>
              <a:t>question on MMR and autism </a:t>
            </a:r>
            <a:r>
              <a:rPr lang="en-US" altLang="en-US" baseline="0" dirty="0" smtClean="0"/>
              <a:t>is addressed within the context of observational study design.  That said, do the authors believe anything else is going on in the system that needs to be depicted in the DAG?</a:t>
            </a:r>
          </a:p>
          <a:p>
            <a:endParaRPr lang="en-US" baseline="0" dirty="0" smtClean="0"/>
          </a:p>
        </p:txBody>
      </p:sp>
    </p:spTree>
    <p:extLst>
      <p:ext uri="{BB962C8B-B14F-4D97-AF65-F5344CB8AC3E}">
        <p14:creationId xmlns:p14="http://schemas.microsoft.com/office/powerpoint/2010/main" val="20294604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hope this discussion</a:t>
            </a:r>
            <a:r>
              <a:rPr lang="en-US" baseline="0" dirty="0" smtClean="0"/>
              <a:t> illustrates how performing and critiquing science requires both subject matter knowledge and methodologic knowledge.  In </a:t>
            </a:r>
            <a:r>
              <a:rPr lang="en-US" baseline="0" dirty="0" smtClean="0"/>
              <a:t>our view</a:t>
            </a:r>
            <a:r>
              <a:rPr lang="en-US" baseline="0" dirty="0" smtClean="0"/>
              <a:t>, it is about a 50/50 split in terms of what you need.  In other words, if you are just an expert in one of these of these areas, you will have trouble being an optimal researcher.   You need to understand both the subject matter and the epistemology of research methods (how we generate knowledge through research).     </a:t>
            </a:r>
          </a:p>
          <a:p>
            <a:endParaRPr lang="en-US" baseline="0" dirty="0" smtClean="0"/>
          </a:p>
          <a:p>
            <a:r>
              <a:rPr lang="en-US" baseline="0" dirty="0" smtClean="0"/>
              <a:t>This also relates to some of the advice we gave earlier in which we said that all you can do is make educated guess about the soundness of your inferences.   Those who are more educated – both in subject matter and methods – will make better guesses.  </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41</a:t>
            </a:fld>
            <a:endParaRPr lang="en-US" dirty="0"/>
          </a:p>
        </p:txBody>
      </p:sp>
    </p:spTree>
    <p:extLst>
      <p:ext uri="{BB962C8B-B14F-4D97-AF65-F5344CB8AC3E}">
        <p14:creationId xmlns:p14="http://schemas.microsoft.com/office/powerpoint/2010/main" val="27726616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7FD8CFF5-A7F6-4E50-8C47-DA81F5AD933C}" type="slidenum">
              <a:rPr lang="en-US" altLang="en-US" sz="1200"/>
              <a:pPr/>
              <a:t>43</a:t>
            </a:fld>
            <a:endParaRPr lang="en-US" altLang="en-US"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Why was this New England Journal of Medicine</a:t>
            </a:r>
            <a:r>
              <a:rPr lang="en-US" altLang="en-US" baseline="0" dirty="0" smtClean="0"/>
              <a:t> </a:t>
            </a:r>
            <a:r>
              <a:rPr lang="en-US" altLang="en-US" dirty="0" smtClean="0"/>
              <a:t>study done in the first place?  After</a:t>
            </a:r>
            <a:r>
              <a:rPr lang="en-US" altLang="en-US" baseline="0" dirty="0" smtClean="0"/>
              <a:t> all, it was a “negative” study.  Why would a negative study get published by the NEJM?</a:t>
            </a:r>
          </a:p>
          <a:p>
            <a:endParaRPr lang="en-US" altLang="en-US" baseline="0" dirty="0" smtClean="0"/>
          </a:p>
          <a:p>
            <a:r>
              <a:rPr lang="en-US" altLang="en-US" dirty="0" smtClean="0"/>
              <a:t>While the anti-vaccine movement has been around for as long as vaccines have been, the anti-vaccine movement reached a fever pitch with an article published by Andrew Wakefield and </a:t>
            </a:r>
            <a:r>
              <a:rPr lang="en-US" altLang="en-US" dirty="0" smtClean="0"/>
              <a:t>colleagues from the UK </a:t>
            </a:r>
            <a:r>
              <a:rPr lang="en-US" altLang="en-US" dirty="0" smtClean="0"/>
              <a:t>in 1998 in</a:t>
            </a:r>
            <a:r>
              <a:rPr lang="en-US" altLang="en-US" baseline="0" dirty="0" smtClean="0"/>
              <a:t> The Lancet journal</a:t>
            </a:r>
            <a:r>
              <a:rPr lang="en-US" altLang="en-US" dirty="0" smtClean="0"/>
              <a:t>.  This was a case series of kids, mainly with autism, who were said to</a:t>
            </a:r>
            <a:r>
              <a:rPr lang="en-US" altLang="en-US" baseline="0" dirty="0" smtClean="0"/>
              <a:t> have </a:t>
            </a:r>
            <a:r>
              <a:rPr lang="en-US" altLang="en-US" dirty="0" smtClean="0"/>
              <a:t>developed their symptoms shortly after MMR vaccination and had intestinal findings suggestive of measles involvement.  </a:t>
            </a:r>
          </a:p>
          <a:p>
            <a:endParaRPr lang="en-US" altLang="en-US" dirty="0" smtClean="0"/>
          </a:p>
          <a:p>
            <a:r>
              <a:rPr lang="en-US" altLang="en-US" dirty="0" smtClean="0"/>
              <a:t>This paper got an unusual amount of press attention and was </a:t>
            </a:r>
            <a:r>
              <a:rPr lang="en-US" altLang="en-US" dirty="0" smtClean="0"/>
              <a:t>latched </a:t>
            </a:r>
            <a:r>
              <a:rPr lang="en-US" altLang="en-US" dirty="0" smtClean="0"/>
              <a:t>on to by the anti-vaccine groups.</a:t>
            </a:r>
          </a:p>
          <a:p>
            <a:endParaRPr lang="en-US" altLang="en-US" dirty="0" smtClean="0"/>
          </a:p>
          <a:p>
            <a:r>
              <a:rPr lang="en-US" altLang="en-US" dirty="0" smtClean="0"/>
              <a:t>It subsequently spurred on a lot of epidemiologic research, like this Madsen et al. article which we</a:t>
            </a:r>
            <a:r>
              <a:rPr lang="en-US" altLang="en-US" baseline="0" dirty="0" smtClean="0"/>
              <a:t> just discussed</a:t>
            </a:r>
            <a:r>
              <a:rPr lang="en-US" altLang="en-US" dirty="0" smtClean="0"/>
              <a:t>, which failed to show an association.  </a:t>
            </a:r>
          </a:p>
        </p:txBody>
      </p:sp>
    </p:spTree>
    <p:extLst>
      <p:ext uri="{BB962C8B-B14F-4D97-AF65-F5344CB8AC3E}">
        <p14:creationId xmlns:p14="http://schemas.microsoft.com/office/powerpoint/2010/main" val="18199573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69079F3-6286-4297-88F9-D4DAD91515F4}" type="slidenum">
              <a:rPr lang="en-US" altLang="en-US" sz="1200"/>
              <a:pPr/>
              <a:t>44</a:t>
            </a:fld>
            <a:endParaRPr lang="en-US" altLang="en-US" sz="1200"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world began to sense that something funny was going on when 10 out of the 12 authors offered what they called a “partial retraction”.  While they did not deny the validity of the data, they did retract the nominal interpretation, which is that MMR vaccine was causally related to autism.  They called it a retraction of an interpretation.</a:t>
            </a:r>
          </a:p>
        </p:txBody>
      </p:sp>
    </p:spTree>
    <p:extLst>
      <p:ext uri="{BB962C8B-B14F-4D97-AF65-F5344CB8AC3E}">
        <p14:creationId xmlns:p14="http://schemas.microsoft.com/office/powerpoint/2010/main" val="36523265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2FACA454-C17A-416F-8704-A1094F28A737}" type="slidenum">
              <a:rPr lang="en-US" altLang="en-US" sz="1200"/>
              <a:pPr/>
              <a:t>45</a:t>
            </a:fld>
            <a:endParaRPr lang="en-US" altLang="en-US" sz="1200"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epidemiologic data continued to pile up against the hypothesis, and then an investigative reporter in London, Brian Deer, became involved and dug up many undisclosed financial conflicts for the first author, Wakefield.  This led to a thorough review by the UK General Medical Council who found several procedural flaws with the original article.  </a:t>
            </a:r>
          </a:p>
          <a:p>
            <a:endParaRPr lang="en-US" altLang="en-US" dirty="0" smtClean="0"/>
          </a:p>
          <a:p>
            <a:r>
              <a:rPr lang="en-US" altLang="en-US" dirty="0" smtClean="0"/>
              <a:t>This led, in Feb. 2010, to the full retraction of the article by the Lancet editors.  In fact, if you try to find the article today on-line, you will see a big red “retracted” across it.</a:t>
            </a:r>
          </a:p>
        </p:txBody>
      </p:sp>
    </p:spTree>
    <p:extLst>
      <p:ext uri="{BB962C8B-B14F-4D97-AF65-F5344CB8AC3E}">
        <p14:creationId xmlns:p14="http://schemas.microsoft.com/office/powerpoint/2010/main" val="1582062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3E7593B-A416-4542-AA9F-B49CFB07115B}" type="slidenum">
              <a:rPr lang="en-US" altLang="en-US" sz="1200"/>
              <a:pPr/>
              <a:t>46</a:t>
            </a:fld>
            <a:endParaRPr lang="en-US" alt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all came to a head in January of 2011 when the BMJ published a series of 3 articles by the investigative reporter, Brian Deer, </a:t>
            </a:r>
            <a:r>
              <a:rPr lang="en-US" altLang="en-US" dirty="0" smtClean="0"/>
              <a:t>in which he </a:t>
            </a:r>
            <a:r>
              <a:rPr lang="en-US" altLang="en-US" dirty="0" smtClean="0"/>
              <a:t>concluded the Wakefield’s work was indeed fraudulent, all motivated by, </a:t>
            </a:r>
            <a:r>
              <a:rPr lang="en-US" altLang="en-US" dirty="0" smtClean="0"/>
              <a:t>he claims, </a:t>
            </a:r>
            <a:r>
              <a:rPr lang="en-US" altLang="en-US" dirty="0" smtClean="0"/>
              <a:t>a desire to make money in lawsuits, by developing new a diagnostic test, and by developing an alternative vaccine.   </a:t>
            </a:r>
          </a:p>
          <a:p>
            <a:endParaRPr lang="en-US" altLang="en-US" dirty="0" smtClean="0"/>
          </a:p>
          <a:p>
            <a:r>
              <a:rPr lang="en-US" altLang="en-US" dirty="0" smtClean="0"/>
              <a:t>The BMJ editor called this one of the most damaging frauds in the history of medical science.  </a:t>
            </a:r>
          </a:p>
          <a:p>
            <a:endParaRPr lang="en-US" altLang="en-US" dirty="0" smtClean="0"/>
          </a:p>
          <a:p>
            <a:r>
              <a:rPr lang="en-US" altLang="en-US" dirty="0" smtClean="0"/>
              <a:t>If this is true, </a:t>
            </a:r>
            <a:r>
              <a:rPr lang="en-US" altLang="en-US" dirty="0" smtClean="0"/>
              <a:t>we can be pretty sure that the</a:t>
            </a:r>
            <a:r>
              <a:rPr lang="en-US" altLang="en-US" baseline="0" dirty="0" smtClean="0"/>
              <a:t> prior probability for an</a:t>
            </a:r>
            <a:r>
              <a:rPr lang="en-US" altLang="en-US" dirty="0" smtClean="0"/>
              <a:t> association between MMR and autism is essentially</a:t>
            </a:r>
            <a:r>
              <a:rPr lang="en-US" altLang="en-US" baseline="0" dirty="0" smtClean="0"/>
              <a:t> none</a:t>
            </a:r>
            <a:r>
              <a:rPr lang="en-US" altLang="en-US" dirty="0" smtClean="0"/>
              <a:t>.  This gives us more confidence that the nominal</a:t>
            </a:r>
            <a:r>
              <a:rPr lang="en-US" altLang="en-US" baseline="0" dirty="0" smtClean="0"/>
              <a:t> conclusion of the Madsen article is correct.  It is unfathomable how much time the scientific and public health community has needlessly spent on this issue. </a:t>
            </a:r>
            <a:endParaRPr lang="en-US" altLang="en-US" dirty="0" smtClean="0"/>
          </a:p>
        </p:txBody>
      </p:sp>
    </p:spTree>
    <p:extLst>
      <p:ext uri="{BB962C8B-B14F-4D97-AF65-F5344CB8AC3E}">
        <p14:creationId xmlns:p14="http://schemas.microsoft.com/office/powerpoint/2010/main" val="8424118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have thought that the original author of all of this,</a:t>
            </a:r>
            <a:r>
              <a:rPr lang="en-US" baseline="0" dirty="0" smtClean="0"/>
              <a:t> Andrew Wakefield, has quietly disappeared, but, in fact, </a:t>
            </a:r>
            <a:r>
              <a:rPr lang="en-US" baseline="0" dirty="0" smtClean="0"/>
              <a:t>he has </a:t>
            </a:r>
            <a:r>
              <a:rPr lang="en-US" baseline="0" dirty="0" smtClean="0"/>
              <a:t>not.  </a:t>
            </a:r>
            <a:r>
              <a:rPr lang="en-US" baseline="0" dirty="0" smtClean="0"/>
              <a:t>After he lost his medical license in the UK, he moved </a:t>
            </a:r>
            <a:r>
              <a:rPr lang="en-US" baseline="0" dirty="0" smtClean="0"/>
              <a:t>to </a:t>
            </a:r>
            <a:r>
              <a:rPr lang="en-US" baseline="0" dirty="0" smtClean="0"/>
              <a:t>Austin, Texas.  Here </a:t>
            </a:r>
            <a:r>
              <a:rPr lang="en-US" baseline="0" dirty="0" smtClean="0"/>
              <a:t>he is lecturing to a chiropractor school in Hayward, in the East Bay in August 2015.   You can read more about it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sng" kern="1200" dirty="0" smtClean="0">
                <a:solidFill>
                  <a:schemeClr val="tx1"/>
                </a:solidFill>
                <a:effectLst/>
                <a:latin typeface="Times New Roman" pitchFamily="18" charset="0"/>
                <a:ea typeface="+mn-ea"/>
                <a:cs typeface="+mn-cs"/>
                <a:hlinkClick r:id="rId3"/>
              </a:rPr>
              <a:t>http://www.sfgate.com/health/article/Former-doc-who-linked-vaccines-to-autism-tells-6222613.php</a:t>
            </a:r>
            <a:endParaRPr lang="en-US" sz="1200" u="sng"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sng" kern="1200" dirty="0" smtClean="0">
              <a:solidFill>
                <a:schemeClr val="tx1">
                  <a:lumMod val="95000"/>
                  <a:lumOff val="5000"/>
                </a:schemeClr>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kern="1200" baseline="0" dirty="0" smtClean="0">
                <a:solidFill>
                  <a:schemeClr val="tx1">
                    <a:lumMod val="95000"/>
                    <a:lumOff val="5000"/>
                  </a:schemeClr>
                </a:solidFill>
                <a:effectLst/>
                <a:latin typeface="Times New Roman" pitchFamily="18" charset="0"/>
                <a:ea typeface="+mn-ea"/>
                <a:cs typeface="+mn-cs"/>
              </a:rPr>
              <a:t>He </a:t>
            </a:r>
            <a:r>
              <a:rPr lang="en-US" sz="1200" u="none" kern="1200" baseline="0" dirty="0" smtClean="0">
                <a:solidFill>
                  <a:schemeClr val="tx1">
                    <a:lumMod val="95000"/>
                    <a:lumOff val="5000"/>
                  </a:schemeClr>
                </a:solidFill>
                <a:effectLst/>
                <a:latin typeface="Times New Roman" pitchFamily="18" charset="0"/>
                <a:ea typeface="+mn-ea"/>
                <a:cs typeface="+mn-cs"/>
              </a:rPr>
              <a:t>has created a film documentary, called “Vaxxed”, in Spring 2016 about how he believes the CDC has fraudulently covered up data (from one study) that showed an association between MMR and autism.  He claims the cover up went to the highest level of the CDC and other members of the US government, as well as the popular media.  This caused quite a stir at the Tribeca Film Festival, where it was initially scheduled to show but then was pulled back.  You can watch it on Amazon Prime.   Wakefield claims to have a CDC whistleblower who is willing to tell all.  The documentary unfortunately does not tell us enough about the culprit study for us to make our own decisions about what is going on.  </a:t>
            </a:r>
            <a:endParaRPr lang="en-US" sz="1200" u="none" kern="1200" baseline="0" dirty="0" smtClean="0">
              <a:solidFill>
                <a:schemeClr val="tx1">
                  <a:lumMod val="95000"/>
                  <a:lumOff val="5000"/>
                </a:schemeClr>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none" kern="1200" baseline="0" dirty="0" smtClean="0">
              <a:solidFill>
                <a:schemeClr val="tx1">
                  <a:lumMod val="95000"/>
                  <a:lumOff val="5000"/>
                </a:schemeClr>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kern="1200" baseline="0" dirty="0" smtClean="0">
                <a:solidFill>
                  <a:schemeClr val="tx1">
                    <a:lumMod val="95000"/>
                    <a:lumOff val="5000"/>
                  </a:schemeClr>
                </a:solidFill>
                <a:effectLst/>
                <a:latin typeface="Times New Roman" pitchFamily="18" charset="0"/>
                <a:ea typeface="+mn-ea"/>
                <a:cs typeface="+mn-cs"/>
              </a:rPr>
              <a:t>In 2017, he created another documentary called “The Pathological Optimist”, where he denies being fraudulent and instead claims that he was the victim of a malicious smear campaign to discredit any work that went against the party line for vaccination.  Please see this film for yourself to form your own opinion.  </a:t>
            </a:r>
            <a:endParaRPr lang="en-US" sz="1200" u="none" kern="1200" dirty="0" smtClean="0">
              <a:solidFill>
                <a:schemeClr val="tx1">
                  <a:lumMod val="95000"/>
                  <a:lumOff val="5000"/>
                </a:schemeClr>
              </a:solidFill>
              <a:effectLst/>
              <a:latin typeface="Times New Roman" pitchFamily="18" charset="0"/>
              <a:ea typeface="+mn-ea"/>
              <a:cs typeface="+mn-cs"/>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47</a:t>
            </a:fld>
            <a:endParaRPr lang="en-US" dirty="0"/>
          </a:p>
        </p:txBody>
      </p:sp>
    </p:spTree>
    <p:extLst>
      <p:ext uri="{BB962C8B-B14F-4D97-AF65-F5344CB8AC3E}">
        <p14:creationId xmlns:p14="http://schemas.microsoft.com/office/powerpoint/2010/main" val="8750984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3BC24DEE-BC4D-40A9-825B-B14CE2F6E257}" type="slidenum">
              <a:rPr lang="en-US" altLang="en-US" sz="1200"/>
              <a:pPr/>
              <a:t>49</a:t>
            </a:fld>
            <a:endParaRPr lang="en-US" altLang="en-US" sz="1200" dirty="0"/>
          </a:p>
        </p:txBody>
      </p:sp>
      <p:sp>
        <p:nvSpPr>
          <p:cNvPr id="38915" name="Rectangle 2"/>
          <p:cNvSpPr>
            <a:spLocks noGrp="1" noRot="1" noChangeAspect="1" noChangeArrowheads="1" noTextEdit="1"/>
          </p:cNvSpPr>
          <p:nvPr>
            <p:ph type="sldImg"/>
          </p:nvPr>
        </p:nvSpPr>
        <p:spPr>
          <a:xfrm>
            <a:off x="884238" y="695325"/>
            <a:ext cx="5222875" cy="3481388"/>
          </a:xfrm>
          <a:ln/>
        </p:spPr>
      </p:sp>
      <p:sp>
        <p:nvSpPr>
          <p:cNvPr id="38916"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0" dirty="0" smtClean="0"/>
              <a:t>There is one</a:t>
            </a:r>
            <a:r>
              <a:rPr lang="en-US" altLang="en-US" b="0" baseline="0" dirty="0" smtClean="0"/>
              <a:t> nuance to the drop-out or competing event situation.  That is, </a:t>
            </a:r>
            <a:r>
              <a:rPr lang="en-US" altLang="en-US" sz="1200" b="0" baseline="0" dirty="0" smtClean="0">
                <a:solidFill>
                  <a:srgbClr val="FF0000"/>
                </a:solidFill>
              </a:rPr>
              <a:t>if the </a:t>
            </a:r>
            <a:r>
              <a:rPr lang="en-US" altLang="en-US" sz="1200" b="0" dirty="0" smtClean="0">
                <a:solidFill>
                  <a:srgbClr val="FF0000"/>
                </a:solidFill>
              </a:rPr>
              <a:t>edge between MMR and autism </a:t>
            </a:r>
            <a:r>
              <a:rPr lang="en-US" altLang="en-US" sz="1200" b="0" u="sng" dirty="0" smtClean="0">
                <a:solidFill>
                  <a:srgbClr val="FF0000"/>
                </a:solidFill>
              </a:rPr>
              <a:t>exists</a:t>
            </a:r>
            <a:r>
              <a:rPr lang="en-US" altLang="en-US" sz="1200" b="0" dirty="0" smtClean="0">
                <a:solidFill>
                  <a:srgbClr val="FF0000"/>
                </a:solidFill>
              </a:rPr>
              <a:t>, then bias in the risk difference will occur even if there is no link between MMR and  the competing event.   In other words, the shown DAG, which is not a picture of collider bias,</a:t>
            </a:r>
            <a:r>
              <a:rPr lang="en-US" altLang="en-US" sz="1200" b="0" baseline="0" dirty="0" smtClean="0">
                <a:solidFill>
                  <a:srgbClr val="FF0000"/>
                </a:solidFill>
              </a:rPr>
              <a:t> will cause a bias in the risk difference.  </a:t>
            </a:r>
            <a:r>
              <a:rPr lang="en-US" altLang="en-US" sz="1200" b="0" dirty="0" smtClean="0">
                <a:solidFill>
                  <a:srgbClr val="FF0000"/>
                </a:solidFill>
              </a:rPr>
              <a:t>Whereas we  do need  to have a pattern</a:t>
            </a:r>
            <a:r>
              <a:rPr lang="en-US" altLang="en-US" sz="1200" b="0" baseline="0" dirty="0" smtClean="0">
                <a:solidFill>
                  <a:srgbClr val="FF0000"/>
                </a:solidFill>
              </a:rPr>
              <a:t> of </a:t>
            </a:r>
            <a:r>
              <a:rPr lang="en-US" altLang="en-US" sz="1200" b="0" dirty="0" smtClean="0">
                <a:solidFill>
                  <a:srgbClr val="FF0000"/>
                </a:solidFill>
              </a:rPr>
              <a:t>collider-stratification</a:t>
            </a:r>
            <a:r>
              <a:rPr lang="en-US" altLang="en-US" sz="1200" b="0" baseline="0" dirty="0" smtClean="0">
                <a:solidFill>
                  <a:srgbClr val="FF0000"/>
                </a:solidFill>
              </a:rPr>
              <a:t> </a:t>
            </a:r>
            <a:r>
              <a:rPr lang="en-US" altLang="en-US" sz="1200" b="0" dirty="0" smtClean="0">
                <a:solidFill>
                  <a:srgbClr val="FF0000"/>
                </a:solidFill>
              </a:rPr>
              <a:t>bias for a selection process to create a spurious association between MMR and autism if one does not truly exist (“under the</a:t>
            </a:r>
            <a:r>
              <a:rPr lang="en-US" altLang="en-US" sz="1200" b="0" baseline="0" dirty="0" smtClean="0">
                <a:solidFill>
                  <a:srgbClr val="FF0000"/>
                </a:solidFill>
              </a:rPr>
              <a:t> null”)</a:t>
            </a:r>
            <a:r>
              <a:rPr lang="en-US" altLang="en-US" sz="1200" b="0" dirty="0" smtClean="0">
                <a:solidFill>
                  <a:srgbClr val="FF0000"/>
                </a:solidFill>
              </a:rPr>
              <a:t>, we do not need collider stratification</a:t>
            </a:r>
            <a:r>
              <a:rPr lang="en-US" altLang="en-US" sz="1200" b="0" baseline="0" dirty="0" smtClean="0">
                <a:solidFill>
                  <a:srgbClr val="FF0000"/>
                </a:solidFill>
              </a:rPr>
              <a:t> </a:t>
            </a:r>
            <a:r>
              <a:rPr lang="en-US" altLang="en-US" sz="1200" b="0" dirty="0" smtClean="0">
                <a:solidFill>
                  <a:srgbClr val="FF0000"/>
                </a:solidFill>
              </a:rPr>
              <a:t>bias for a selection process to spuriously alter the magnitude of an association that does exist (under “non-null conditions”).</a:t>
            </a:r>
            <a:r>
              <a:rPr lang="en-US" altLang="en-US" sz="1200" b="0" baseline="0" dirty="0" smtClean="0">
                <a:solidFill>
                  <a:srgbClr val="FF0000"/>
                </a:solidFill>
              </a:rPr>
              <a:t>   This is very easily understood heuristically as simply the rate of outcome occurrence in each group being diminished by some equal multiplicative factor in each exposure group.  Those who are lost from the analysis have a higher rate of outcome than those who stay.  The ratio measure of association is preserved but the absolute difference is diminished (and the NNT, if it had been calculated, is increased).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smtClean="0">
                <a:solidFill>
                  <a:srgbClr val="FF0000"/>
                </a:solidFill>
              </a:rPr>
              <a:t>This nuance is not immediately relevant to this study because we do not necessarily believe that an edge from MMR to autism does exist.   Indeed, we are trying to determine if one does exist.  Specifically, this non-collider-based form of selection bias is not going to create a spurious association between MMR and autism if one does not truly exist.   All it can do is to alter the magnitude of a risk difference if one truly did exist.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smtClean="0">
                <a:solidFill>
                  <a:srgbClr val="FF0000"/>
                </a:solidFill>
              </a:rPr>
              <a:t>This point regarding how collider bias is not needed for selection bias is described for the first time in Howe et al.  </a:t>
            </a:r>
            <a:r>
              <a:rPr lang="en-US" altLang="en-US" sz="1200" b="0" i="1" baseline="0" dirty="0" smtClean="0">
                <a:solidFill>
                  <a:srgbClr val="FF0000"/>
                </a:solidFill>
              </a:rPr>
              <a:t>Epidemiology</a:t>
            </a:r>
            <a:r>
              <a:rPr lang="en-US" altLang="en-US" sz="1200" b="0" baseline="0" dirty="0" smtClean="0">
                <a:solidFill>
                  <a:srgbClr val="FF0000"/>
                </a:solidFill>
              </a:rPr>
              <a:t>   2016.</a:t>
            </a:r>
            <a:endParaRPr lang="en-US" altLang="en-US" sz="1200" b="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1" dirty="0" smtClean="0">
              <a:solidFill>
                <a:srgbClr val="FF0000"/>
              </a:solidFill>
            </a:endParaRP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852830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27920D5-A5E0-49B4-BA9F-2E550A82489B}" type="slidenum">
              <a:rPr lang="en-US" altLang="en-US" sz="1200"/>
              <a:pPr/>
              <a:t>6</a:t>
            </a:fld>
            <a:endParaRPr lang="en-US" alt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Yes, the</a:t>
            </a:r>
            <a:r>
              <a:rPr lang="en-US" altLang="en-US" baseline="0" dirty="0" smtClean="0"/>
              <a:t> authors do envision that other constructs are in play here</a:t>
            </a:r>
            <a:r>
              <a:rPr lang="en-US" altLang="en-US" dirty="0" smtClean="0"/>
              <a:t> by virtue</a:t>
            </a:r>
            <a:r>
              <a:rPr lang="en-US" altLang="en-US" baseline="0" dirty="0" smtClean="0"/>
              <a:t> of their control for a number of variables, but because the authors do not display a DAG we cannot be sure if they adjusted for some of the factors to manage confounding or because they were thinking that they were strong determinants of outcome only and hence they sought to improve precision.  Or, perhaps they were operating under some older philosophies of adjusting for any factors that predicted exposure?   </a:t>
            </a:r>
          </a:p>
          <a:p>
            <a:endParaRPr lang="en-US" altLang="en-US" baseline="0" dirty="0" smtClean="0"/>
          </a:p>
          <a:p>
            <a:r>
              <a:rPr lang="en-US" altLang="en-US" baseline="0" dirty="0" smtClean="0"/>
              <a:t>And, of course, we need to include mention of the unknown (and hence unmeasured) confounders.</a:t>
            </a:r>
          </a:p>
          <a:p>
            <a:endParaRPr lang="en-US" altLang="en-US" baseline="0" dirty="0" smtClean="0"/>
          </a:p>
          <a:p>
            <a:r>
              <a:rPr lang="en-US" altLang="en-US" baseline="0" dirty="0" smtClean="0"/>
              <a:t>We can draw the above DAG but without a lot of time in the library we cannot be sure if all of the edges exist.  </a:t>
            </a:r>
          </a:p>
        </p:txBody>
      </p:sp>
    </p:spTree>
    <p:extLst>
      <p:ext uri="{BB962C8B-B14F-4D97-AF65-F5344CB8AC3E}">
        <p14:creationId xmlns:p14="http://schemas.microsoft.com/office/powerpoint/2010/main" val="996931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populations for this study?   The target population, unless explicitly</a:t>
            </a:r>
            <a:r>
              <a:rPr lang="en-US" baseline="0" dirty="0" smtClean="0"/>
              <a:t> stated by the authors (which was not the case here), can often be hard to nail down.   It is the broadest population about which inferences can be reasonably made.  It is unfortunate that authors do not more often explicitly state the target population because, if they don’t, readers will often have uncertainty and disagreements about what it is.  And, it is hard to state what the biases are (and their magnitude</a:t>
            </a:r>
            <a:r>
              <a:rPr lang="en-US" baseline="0" dirty="0" smtClean="0"/>
              <a:t>) in the study data (the study population) </a:t>
            </a:r>
            <a:r>
              <a:rPr lang="en-US" baseline="0" dirty="0" smtClean="0"/>
              <a:t>if we do not explicitly know what is the gold standard.</a:t>
            </a:r>
          </a:p>
          <a:p>
            <a:endParaRPr lang="en-US" baseline="0" dirty="0" smtClean="0"/>
          </a:p>
          <a:p>
            <a:r>
              <a:rPr lang="en-US" baseline="0" dirty="0" smtClean="0"/>
              <a:t>In this paper, in our view, the target population is children who reside in resource-rich regions (such as Denmark) in the time period where they might be exposed to the MMR vaccine.    We </a:t>
            </a:r>
            <a:r>
              <a:rPr lang="en-US" baseline="0" dirty="0" smtClean="0"/>
              <a:t>do not </a:t>
            </a:r>
            <a:r>
              <a:rPr lang="en-US" baseline="0" dirty="0" smtClean="0"/>
              <a:t>think the target population is solely Denmark because this is too narrow; we suspect the authors intended their target population to be any group of children in resource-rich environments like Denmark.  </a:t>
            </a:r>
          </a:p>
          <a:p>
            <a:endParaRPr lang="en-US" baseline="0" dirty="0" smtClean="0"/>
          </a:p>
          <a:p>
            <a:r>
              <a:rPr lang="en-US" baseline="0" dirty="0" smtClean="0"/>
              <a:t>The accessible population is the population that the investigators can get their hands on.  In this case, it is the entire population of children in Denmark who have an ID number.  </a:t>
            </a:r>
          </a:p>
          <a:p>
            <a:endParaRPr lang="en-US" baseline="0" dirty="0" smtClean="0"/>
          </a:p>
          <a:p>
            <a:r>
              <a:rPr lang="en-US" baseline="0" dirty="0" smtClean="0"/>
              <a:t>The study population represents how the accessible population was sampled for the current research study.  In this case, the authors took everyone in the accessible population who was alive from 1991-1999.  Hence, the sampling is based on calendar time.  This study population is a cohort study.  As coming from a free living population, it is a dynamic cohort, but the author analyze it by moving everyone to the left.  This means that the time element is analysis time (duration of time observed as opposed to calendar time) and it is expressed according to age.  </a:t>
            </a:r>
            <a:r>
              <a:rPr lang="en-US" baseline="0" dirty="0" smtClean="0"/>
              <a:t>This means that the study population is analyzed as a fixed cohort.</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7</a:t>
            </a:fld>
            <a:endParaRPr lang="en-US" dirty="0"/>
          </a:p>
        </p:txBody>
      </p:sp>
    </p:spTree>
    <p:extLst>
      <p:ext uri="{BB962C8B-B14F-4D97-AF65-F5344CB8AC3E}">
        <p14:creationId xmlns:p14="http://schemas.microsoft.com/office/powerpoint/2010/main" val="1099548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t>
            </a:r>
            <a:r>
              <a:rPr lang="en-US" dirty="0" smtClean="0"/>
              <a:t>about the measurements?   </a:t>
            </a:r>
          </a:p>
          <a:p>
            <a:endParaRPr lang="en-US" dirty="0" smtClean="0"/>
          </a:p>
          <a:p>
            <a:r>
              <a:rPr lang="en-US" dirty="0" smtClean="0"/>
              <a:t>The exposure is</a:t>
            </a:r>
            <a:r>
              <a:rPr lang="en-US" baseline="0" dirty="0" smtClean="0"/>
              <a:t> receipt of MMR vaccine.  This vaccine is given during the course of routine clinical care and recorded there as well.  The outcome is incident autism, again diagnosed and recorded during the course of routine clinical care.  The other variables we listed on the DAG are recorded in various national registries and databases.  </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8</a:t>
            </a:fld>
            <a:endParaRPr lang="en-US" dirty="0"/>
          </a:p>
        </p:txBody>
      </p:sp>
    </p:spTree>
    <p:extLst>
      <p:ext uri="{BB962C8B-B14F-4D97-AF65-F5344CB8AC3E}">
        <p14:creationId xmlns:p14="http://schemas.microsoft.com/office/powerpoint/2010/main" val="1099548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DE0D9579-7626-452B-83E1-902C90312306}" type="slidenum">
              <a:rPr lang="en-US" altLang="en-US" sz="1200"/>
              <a:pPr/>
              <a:t>9</a:t>
            </a:fld>
            <a:endParaRPr lang="en-US" altLang="en-US" sz="1200" dirty="0"/>
          </a:p>
        </p:txBody>
      </p:sp>
      <p:sp>
        <p:nvSpPr>
          <p:cNvPr id="35843"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9ABCDBDF-940C-47D7-9AC0-E8F74B5CCC47}" type="slidenum">
              <a:rPr lang="en-US" altLang="en-US" sz="1200"/>
              <a:pPr algn="r"/>
              <a:t>9</a:t>
            </a:fld>
            <a:endParaRPr lang="en-US" altLang="en-US" sz="1200" dirty="0"/>
          </a:p>
        </p:txBody>
      </p:sp>
      <p:sp>
        <p:nvSpPr>
          <p:cNvPr id="35844" name="Rectangle 2"/>
          <p:cNvSpPr>
            <a:spLocks noGrp="1" noRot="1" noChangeAspect="1" noChangeArrowheads="1" noTextEdit="1"/>
          </p:cNvSpPr>
          <p:nvPr>
            <p:ph type="sldImg"/>
          </p:nvPr>
        </p:nvSpPr>
        <p:spPr>
          <a:xfrm>
            <a:off x="884238" y="695325"/>
            <a:ext cx="5222875" cy="3481388"/>
          </a:xfrm>
          <a:ln/>
        </p:spPr>
      </p:sp>
      <p:sp>
        <p:nvSpPr>
          <p:cNvPr id="35845"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The authors emphasized the population-based aspect of their design both in the title and in the narrative of their text.  Does the population-based aspect of the study design enhance</a:t>
            </a:r>
            <a:r>
              <a:rPr lang="en-US" altLang="en-US" baseline="0" dirty="0" smtClean="0"/>
              <a:t> internal validity?  Yes or No?</a:t>
            </a:r>
            <a:endParaRPr lang="en-US" altLang="en-US" dirty="0" smtClean="0"/>
          </a:p>
        </p:txBody>
      </p:sp>
    </p:spTree>
    <p:extLst>
      <p:ext uri="{BB962C8B-B14F-4D97-AF65-F5344CB8AC3E}">
        <p14:creationId xmlns:p14="http://schemas.microsoft.com/office/powerpoint/2010/main" val="3898419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DE0D9579-7626-452B-83E1-902C90312306}" type="slidenum">
              <a:rPr lang="en-US" altLang="en-US" sz="1200"/>
              <a:pPr/>
              <a:t>10</a:t>
            </a:fld>
            <a:endParaRPr lang="en-US" altLang="en-US" sz="1200" dirty="0"/>
          </a:p>
        </p:txBody>
      </p:sp>
      <p:sp>
        <p:nvSpPr>
          <p:cNvPr id="35843"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9ABCDBDF-940C-47D7-9AC0-E8F74B5CCC47}" type="slidenum">
              <a:rPr lang="en-US" altLang="en-US" sz="1200"/>
              <a:pPr algn="r"/>
              <a:t>10</a:t>
            </a:fld>
            <a:endParaRPr lang="en-US" altLang="en-US" sz="1200" dirty="0"/>
          </a:p>
        </p:txBody>
      </p:sp>
      <p:sp>
        <p:nvSpPr>
          <p:cNvPr id="35844" name="Rectangle 2"/>
          <p:cNvSpPr>
            <a:spLocks noGrp="1" noRot="1" noChangeAspect="1" noChangeArrowheads="1" noTextEdit="1"/>
          </p:cNvSpPr>
          <p:nvPr>
            <p:ph type="sldImg"/>
          </p:nvPr>
        </p:nvSpPr>
        <p:spPr>
          <a:xfrm>
            <a:off x="884238" y="695325"/>
            <a:ext cx="5222875" cy="3481388"/>
          </a:xfrm>
          <a:ln/>
        </p:spPr>
      </p:sp>
      <p:sp>
        <p:nvSpPr>
          <p:cNvPr id="35845"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Why is the answer yes?  Don’t</a:t>
            </a:r>
            <a:r>
              <a:rPr lang="en-US" altLang="en-US" baseline="0" dirty="0" smtClean="0"/>
              <a:t> get this confused with external validity or generalizability; the question is explicitly about internal validity.  Population-based studies are great to enhance generalizability because they, in fact, cover the entire population of some geographic region in some period of time, which makes it easier to think about transporting the inference to another geographic region.  However, this is not what we are asking.  We are asking about internal validity.  Why is internal validity enhanced?</a:t>
            </a:r>
            <a:endParaRPr lang="en-US" altLang="en-US" dirty="0" smtClean="0"/>
          </a:p>
        </p:txBody>
      </p:sp>
    </p:spTree>
    <p:extLst>
      <p:ext uri="{BB962C8B-B14F-4D97-AF65-F5344CB8AC3E}">
        <p14:creationId xmlns:p14="http://schemas.microsoft.com/office/powerpoint/2010/main" val="3349638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6180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198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7240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2141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628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941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962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0191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051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597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36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0451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863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71525" y="609600"/>
            <a:ext cx="87439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771525" y="1295400"/>
            <a:ext cx="87439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822813011"/>
      </p:ext>
    </p:extLst>
  </p:cSld>
  <p:clrMap bg1="lt1" tx1="dk1" bg2="lt2" tx2="dk2" accent1="accent1" accent2="accent2" accent3="accent3" accent4="accent4" accent5="accent5" accent6="accent6" hlink="hlink" folHlink="folHlink"/>
  <p:sldLayoutIdLst>
    <p:sldLayoutId id="2147483662" r:id="rId1"/>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0.xml"/><Relationship Id="rId7" Type="http://schemas.openxmlformats.org/officeDocument/2006/relationships/image" Target="../media/image8.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 Id="rId9" Type="http://schemas.openxmlformats.org/officeDocument/2006/relationships/image" Target="../media/image9.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16.w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oleObject" Target="../embeddings/oleObject4.bin"/><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itle 1"/>
          <p:cNvSpPr>
            <a:spLocks noGrp="1"/>
          </p:cNvSpPr>
          <p:nvPr>
            <p:ph type="ctrTitle" idx="4294967295"/>
          </p:nvPr>
        </p:nvSpPr>
        <p:spPr>
          <a:xfrm>
            <a:off x="342900" y="76200"/>
            <a:ext cx="9686925" cy="1470025"/>
          </a:xfrm>
        </p:spPr>
        <p:txBody>
          <a:bodyPr/>
          <a:lstStyle/>
          <a:p>
            <a:r>
              <a:rPr lang="en-US" altLang="en-US" dirty="0"/>
              <a:t>Please take an </a:t>
            </a:r>
            <a:r>
              <a:rPr lang="en-US" altLang="en-US" dirty="0" smtClean="0"/>
              <a:t>i</a:t>
            </a:r>
            <a:r>
              <a:rPr lang="en-US" altLang="en-US" dirty="0" smtClean="0">
                <a:solidFill>
                  <a:srgbClr val="FF3300"/>
                </a:solidFill>
              </a:rPr>
              <a:t>&gt;</a:t>
            </a:r>
            <a:r>
              <a:rPr lang="en-US" altLang="en-US" dirty="0" smtClean="0"/>
              <a:t>clicker</a:t>
            </a:r>
            <a:endParaRPr lang="en-US" altLang="en-US" dirty="0"/>
          </a:p>
        </p:txBody>
      </p:sp>
      <p:pic>
        <p:nvPicPr>
          <p:cNvPr id="533508" name="Picture 4" descr="iclicker2-p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912" y="2057400"/>
            <a:ext cx="2439988" cy="370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153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a:latin typeface="Arial" charset="0"/>
              </a:rPr>
              <a:t>Does the </a:t>
            </a:r>
            <a:r>
              <a:rPr lang="en-US" altLang="en-US" sz="2400" b="1" u="sng" dirty="0">
                <a:latin typeface="Arial" charset="0"/>
              </a:rPr>
              <a:t>population-based</a:t>
            </a:r>
            <a:r>
              <a:rPr lang="en-US" altLang="en-US" sz="2400" b="1" dirty="0">
                <a:latin typeface="Arial" charset="0"/>
              </a:rPr>
              <a:t> aspect of the study enhance internal validity?</a:t>
            </a:r>
            <a:r>
              <a:rPr lang="en-US" altLang="en-US" sz="2400" dirty="0">
                <a:latin typeface="Arial" charset="0"/>
              </a:rPr>
              <a:t> </a:t>
            </a:r>
          </a:p>
          <a:p>
            <a:pPr algn="l"/>
            <a:endParaRPr lang="en-US" altLang="en-US" sz="2400" dirty="0">
              <a:latin typeface="Arial" charset="0"/>
            </a:endParaRPr>
          </a:p>
          <a:p>
            <a:pPr algn="l"/>
            <a:endParaRPr lang="en-US" altLang="en-US" sz="2400" dirty="0">
              <a:latin typeface="Arial" charset="0"/>
            </a:endParaRPr>
          </a:p>
        </p:txBody>
      </p:sp>
      <p:sp>
        <p:nvSpPr>
          <p:cNvPr id="5123" name="Text Box 5"/>
          <p:cNvSpPr txBox="1">
            <a:spLocks noChangeArrowheads="1"/>
          </p:cNvSpPr>
          <p:nvPr/>
        </p:nvSpPr>
        <p:spPr bwMode="auto">
          <a:xfrm rot="-2695870">
            <a:off x="5306583" y="4291862"/>
            <a:ext cx="1097619" cy="396875"/>
          </a:xfrm>
          <a:prstGeom prst="rect">
            <a:avLst/>
          </a:prstGeom>
          <a:noFill/>
          <a:ln w="317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Yes - A</a:t>
            </a:r>
          </a:p>
        </p:txBody>
      </p:sp>
      <p:sp>
        <p:nvSpPr>
          <p:cNvPr id="5124" name="Text Box 10"/>
          <p:cNvSpPr txBox="1">
            <a:spLocks noChangeArrowheads="1"/>
          </p:cNvSpPr>
          <p:nvPr/>
        </p:nvSpPr>
        <p:spPr bwMode="auto">
          <a:xfrm rot="-2695870">
            <a:off x="30749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No - B</a:t>
            </a:r>
            <a:endParaRPr lang="en-US" altLang="en-US" sz="2000" b="1" dirty="0">
              <a:latin typeface="Arial" charset="0"/>
            </a:endParaRPr>
          </a:p>
        </p:txBody>
      </p:sp>
      <p:pic>
        <p:nvPicPr>
          <p:cNvPr id="512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990600"/>
            <a:ext cx="6858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288925"/>
            <a:ext cx="92154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7" name="Text Box 10"/>
          <p:cNvSpPr txBox="1">
            <a:spLocks noChangeArrowheads="1"/>
          </p:cNvSpPr>
          <p:nvPr/>
        </p:nvSpPr>
        <p:spPr bwMode="auto">
          <a:xfrm>
            <a:off x="876300" y="381000"/>
            <a:ext cx="25908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dirty="0"/>
          </a:p>
        </p:txBody>
      </p:sp>
      <p:sp>
        <p:nvSpPr>
          <p:cNvPr id="5128" name="Text Box 11"/>
          <p:cNvSpPr txBox="1">
            <a:spLocks noChangeArrowheads="1"/>
          </p:cNvSpPr>
          <p:nvPr/>
        </p:nvSpPr>
        <p:spPr bwMode="auto">
          <a:xfrm>
            <a:off x="5600700" y="2590800"/>
            <a:ext cx="22860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dirty="0"/>
          </a:p>
        </p:txBody>
      </p:sp>
      <p:sp>
        <p:nvSpPr>
          <p:cNvPr id="9" name="Text Box 3"/>
          <p:cNvSpPr txBox="1">
            <a:spLocks noChangeArrowheads="1"/>
          </p:cNvSpPr>
          <p:nvPr/>
        </p:nvSpPr>
        <p:spPr bwMode="auto">
          <a:xfrm>
            <a:off x="5067300" y="5334000"/>
            <a:ext cx="4610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smtClean="0">
                <a:latin typeface="Arial" charset="0"/>
              </a:rPr>
              <a:t>Why?</a:t>
            </a:r>
            <a:r>
              <a:rPr lang="en-US" altLang="en-US" sz="2400" dirty="0" smtClean="0">
                <a:latin typeface="Arial" charset="0"/>
              </a:rPr>
              <a:t> </a:t>
            </a:r>
            <a:endParaRPr lang="en-US" altLang="en-US" sz="2400" dirty="0">
              <a:latin typeface="Arial" charset="0"/>
            </a:endParaRPr>
          </a:p>
          <a:p>
            <a:pPr algn="l"/>
            <a:endParaRPr lang="en-US" altLang="en-US" sz="2400" dirty="0">
              <a:latin typeface="Arial" charset="0"/>
            </a:endParaRPr>
          </a:p>
          <a:p>
            <a:pPr algn="l"/>
            <a:endParaRPr lang="en-US" altLang="en-US" sz="2400" dirty="0">
              <a:latin typeface="Arial" charset="0"/>
            </a:endParaRPr>
          </a:p>
        </p:txBody>
      </p:sp>
    </p:spTree>
    <p:extLst>
      <p:ext uri="{BB962C8B-B14F-4D97-AF65-F5344CB8AC3E}">
        <p14:creationId xmlns:p14="http://schemas.microsoft.com/office/powerpoint/2010/main" val="2752229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2"/>
          <p:cNvGrpSpPr>
            <a:grpSpLocks/>
          </p:cNvGrpSpPr>
          <p:nvPr/>
        </p:nvGrpSpPr>
        <p:grpSpPr bwMode="auto">
          <a:xfrm>
            <a:off x="1334150" y="3652839"/>
            <a:ext cx="8593677" cy="1647826"/>
            <a:chOff x="2575" y="2085"/>
            <a:chExt cx="5355" cy="1038"/>
          </a:xfrm>
        </p:grpSpPr>
        <p:sp>
          <p:nvSpPr>
            <p:cNvPr id="55317" name="Text Box 21"/>
            <p:cNvSpPr txBox="1">
              <a:spLocks noChangeArrowheads="1"/>
            </p:cNvSpPr>
            <p:nvPr/>
          </p:nvSpPr>
          <p:spPr bwMode="auto">
            <a:xfrm>
              <a:off x="6706" y="2832"/>
              <a:ext cx="1224" cy="291"/>
            </a:xfrm>
            <a:prstGeom prst="rect">
              <a:avLst/>
            </a:prstGeom>
            <a:noFill/>
            <a:ln w="9525" algn="ctr">
              <a:noFill/>
              <a:miter lim="800000"/>
              <a:headEnd/>
              <a:tailEnd/>
            </a:ln>
          </p:spPr>
          <p:txBody>
            <a:bodyPr wrap="square">
              <a:spAutoFit/>
            </a:bodyPr>
            <a:lstStyle/>
            <a:p>
              <a:pPr>
                <a:spcBef>
                  <a:spcPct val="50000"/>
                </a:spcBef>
              </a:pPr>
              <a:r>
                <a:rPr lang="en-US" sz="2400" b="1" dirty="0" smtClean="0">
                  <a:latin typeface="Arial" charset="0"/>
                </a:rPr>
                <a:t>Autism</a:t>
              </a:r>
              <a:endParaRPr lang="en-US" sz="2400" b="1" dirty="0">
                <a:latin typeface="Arial" charset="0"/>
              </a:endParaRPr>
            </a:p>
          </p:txBody>
        </p:sp>
        <p:sp>
          <p:nvSpPr>
            <p:cNvPr id="55318" name="Text Box 25"/>
            <p:cNvSpPr txBox="1">
              <a:spLocks noChangeArrowheads="1"/>
            </p:cNvSpPr>
            <p:nvPr/>
          </p:nvSpPr>
          <p:spPr bwMode="auto">
            <a:xfrm>
              <a:off x="2575" y="2832"/>
              <a:ext cx="1680" cy="291"/>
            </a:xfrm>
            <a:prstGeom prst="rect">
              <a:avLst/>
            </a:prstGeom>
            <a:noFill/>
            <a:ln w="9525" algn="ctr">
              <a:noFill/>
              <a:miter lim="800000"/>
              <a:headEnd/>
              <a:tailEnd/>
            </a:ln>
          </p:spPr>
          <p:txBody>
            <a:bodyPr wrap="square">
              <a:spAutoFit/>
            </a:bodyPr>
            <a:lstStyle/>
            <a:p>
              <a:pPr>
                <a:spcBef>
                  <a:spcPct val="50000"/>
                </a:spcBef>
              </a:pPr>
              <a:r>
                <a:rPr lang="en-US" sz="2400" b="1" dirty="0" smtClean="0">
                  <a:latin typeface="Arial" charset="0"/>
                </a:rPr>
                <a:t>MMR</a:t>
              </a:r>
              <a:endParaRPr lang="en-US" sz="2400" b="1" dirty="0">
                <a:latin typeface="Arial" charset="0"/>
              </a:endParaRPr>
            </a:p>
          </p:txBody>
        </p:sp>
        <p:sp>
          <p:nvSpPr>
            <p:cNvPr id="55319" name="Line 26"/>
            <p:cNvSpPr>
              <a:spLocks noChangeShapeType="1"/>
            </p:cNvSpPr>
            <p:nvPr/>
          </p:nvSpPr>
          <p:spPr bwMode="auto">
            <a:xfrm flipV="1">
              <a:off x="3524" y="2523"/>
              <a:ext cx="834" cy="347"/>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4440" y="2325"/>
              <a:ext cx="1071" cy="291"/>
            </a:xfrm>
            <a:prstGeom prst="rect">
              <a:avLst/>
            </a:prstGeom>
            <a:noFill/>
            <a:ln w="25400" algn="ctr">
              <a:solidFill>
                <a:srgbClr val="FF0000"/>
              </a:solidFill>
              <a:miter lim="800000"/>
              <a:headEnd/>
              <a:tailEnd/>
            </a:ln>
          </p:spPr>
          <p:txBody>
            <a:bodyPr wrap="square">
              <a:spAutoFit/>
            </a:bodyPr>
            <a:lstStyle/>
            <a:p>
              <a:pPr>
                <a:spcBef>
                  <a:spcPct val="50000"/>
                </a:spcBef>
              </a:pPr>
              <a:r>
                <a:rPr lang="en-US" sz="2400" b="1" dirty="0" smtClean="0">
                  <a:latin typeface="Arial" charset="0"/>
                </a:rPr>
                <a:t>Selection</a:t>
              </a:r>
              <a:endParaRPr lang="en-US" sz="2400" b="1" dirty="0">
                <a:latin typeface="Arial" charset="0"/>
              </a:endParaRPr>
            </a:p>
          </p:txBody>
        </p:sp>
        <p:sp>
          <p:nvSpPr>
            <p:cNvPr id="55321" name="Text Box 28"/>
            <p:cNvSpPr txBox="1">
              <a:spLocks noChangeArrowheads="1"/>
            </p:cNvSpPr>
            <p:nvPr/>
          </p:nvSpPr>
          <p:spPr bwMode="auto">
            <a:xfrm>
              <a:off x="6311" y="2085"/>
              <a:ext cx="1344" cy="291"/>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Other factors</a:t>
              </a:r>
            </a:p>
          </p:txBody>
        </p:sp>
        <p:sp>
          <p:nvSpPr>
            <p:cNvPr id="55322" name="Line 29"/>
            <p:cNvSpPr>
              <a:spLocks noChangeShapeType="1"/>
            </p:cNvSpPr>
            <p:nvPr/>
          </p:nvSpPr>
          <p:spPr bwMode="auto">
            <a:xfrm>
              <a:off x="7113" y="2376"/>
              <a:ext cx="162" cy="494"/>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5511" y="2258"/>
              <a:ext cx="815" cy="215"/>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114300" y="990602"/>
            <a:ext cx="9863138" cy="1757364"/>
            <a:chOff x="147" y="3090"/>
            <a:chExt cx="6213" cy="1107"/>
          </a:xfrm>
        </p:grpSpPr>
        <p:sp>
          <p:nvSpPr>
            <p:cNvPr id="55308" name="Text Box 51"/>
            <p:cNvSpPr txBox="1">
              <a:spLocks noChangeArrowheads="1"/>
            </p:cNvSpPr>
            <p:nvPr/>
          </p:nvSpPr>
          <p:spPr bwMode="auto">
            <a:xfrm>
              <a:off x="4992" y="3897"/>
              <a:ext cx="1368" cy="291"/>
            </a:xfrm>
            <a:prstGeom prst="rect">
              <a:avLst/>
            </a:prstGeom>
            <a:noFill/>
            <a:ln w="9525" algn="ctr">
              <a:noFill/>
              <a:miter lim="800000"/>
              <a:headEnd/>
              <a:tailEnd/>
            </a:ln>
          </p:spPr>
          <p:txBody>
            <a:bodyPr wrap="square">
              <a:spAutoFit/>
            </a:bodyPr>
            <a:lstStyle/>
            <a:p>
              <a:pPr>
                <a:spcBef>
                  <a:spcPct val="50000"/>
                </a:spcBef>
              </a:pPr>
              <a:r>
                <a:rPr lang="en-US" sz="2400" b="1" dirty="0" smtClean="0">
                  <a:latin typeface="Arial" charset="0"/>
                </a:rPr>
                <a:t>Autism</a:t>
              </a:r>
              <a:endParaRPr lang="en-US" sz="2400" b="1" dirty="0">
                <a:latin typeface="Arial" charset="0"/>
              </a:endParaRPr>
            </a:p>
          </p:txBody>
        </p:sp>
        <p:sp>
          <p:nvSpPr>
            <p:cNvPr id="55309" name="Line 52"/>
            <p:cNvSpPr>
              <a:spLocks noChangeShapeType="1"/>
            </p:cNvSpPr>
            <p:nvPr/>
          </p:nvSpPr>
          <p:spPr bwMode="auto">
            <a:xfrm>
              <a:off x="1470" y="3331"/>
              <a:ext cx="1248" cy="285"/>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766" y="3471"/>
              <a:ext cx="1056" cy="291"/>
            </a:xfrm>
            <a:prstGeom prst="rect">
              <a:avLst/>
            </a:prstGeom>
            <a:noFill/>
            <a:ln w="25400" algn="ctr">
              <a:solidFill>
                <a:srgbClr val="FF0000"/>
              </a:solidFill>
              <a:miter lim="800000"/>
              <a:headEnd/>
              <a:tailEnd/>
            </a:ln>
          </p:spPr>
          <p:txBody>
            <a:bodyPr wrap="square">
              <a:spAutoFit/>
            </a:bodyPr>
            <a:lstStyle/>
            <a:p>
              <a:pPr>
                <a:spcBef>
                  <a:spcPct val="50000"/>
                </a:spcBef>
              </a:pPr>
              <a:r>
                <a:rPr lang="en-US" sz="2400" b="1" dirty="0" smtClean="0">
                  <a:latin typeface="Arial" charset="0"/>
                </a:rPr>
                <a:t>Selection</a:t>
              </a:r>
              <a:endParaRPr lang="en-US" sz="2400" b="1" dirty="0">
                <a:latin typeface="Arial" charset="0"/>
              </a:endParaRPr>
            </a:p>
          </p:txBody>
        </p:sp>
        <p:sp>
          <p:nvSpPr>
            <p:cNvPr id="55311" name="Line 54"/>
            <p:cNvSpPr>
              <a:spLocks noChangeShapeType="1"/>
            </p:cNvSpPr>
            <p:nvPr/>
          </p:nvSpPr>
          <p:spPr bwMode="auto">
            <a:xfrm flipH="1">
              <a:off x="3822" y="3296"/>
              <a:ext cx="847" cy="320"/>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147" y="3090"/>
              <a:ext cx="1344" cy="291"/>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Other factors</a:t>
              </a:r>
            </a:p>
          </p:txBody>
        </p:sp>
        <p:sp>
          <p:nvSpPr>
            <p:cNvPr id="55313" name="Text Box 56"/>
            <p:cNvSpPr txBox="1">
              <a:spLocks noChangeArrowheads="1"/>
            </p:cNvSpPr>
            <p:nvPr/>
          </p:nvSpPr>
          <p:spPr bwMode="auto">
            <a:xfrm>
              <a:off x="4659" y="3138"/>
              <a:ext cx="1344" cy="291"/>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Other factors</a:t>
              </a:r>
            </a:p>
          </p:txBody>
        </p:sp>
        <p:sp>
          <p:nvSpPr>
            <p:cNvPr id="55314" name="Text Box 57"/>
            <p:cNvSpPr txBox="1">
              <a:spLocks noChangeArrowheads="1"/>
            </p:cNvSpPr>
            <p:nvPr/>
          </p:nvSpPr>
          <p:spPr bwMode="auto">
            <a:xfrm>
              <a:off x="990" y="3906"/>
              <a:ext cx="1464" cy="291"/>
            </a:xfrm>
            <a:prstGeom prst="rect">
              <a:avLst/>
            </a:prstGeom>
            <a:noFill/>
            <a:ln w="9525" algn="ctr">
              <a:noFill/>
              <a:miter lim="800000"/>
              <a:headEnd/>
              <a:tailEnd/>
            </a:ln>
          </p:spPr>
          <p:txBody>
            <a:bodyPr wrap="square">
              <a:spAutoFit/>
            </a:bodyPr>
            <a:lstStyle/>
            <a:p>
              <a:pPr>
                <a:spcBef>
                  <a:spcPct val="50000"/>
                </a:spcBef>
              </a:pPr>
              <a:r>
                <a:rPr lang="en-US" sz="2400" b="1" dirty="0" smtClean="0">
                  <a:latin typeface="Arial" charset="0"/>
                </a:rPr>
                <a:t>MMR</a:t>
              </a:r>
              <a:endParaRPr lang="en-US" sz="2400" b="1" dirty="0">
                <a:latin typeface="Arial" charset="0"/>
              </a:endParaRPr>
            </a:p>
          </p:txBody>
        </p:sp>
        <p:sp>
          <p:nvSpPr>
            <p:cNvPr id="55315" name="Line 58"/>
            <p:cNvSpPr>
              <a:spLocks noChangeShapeType="1"/>
            </p:cNvSpPr>
            <p:nvPr/>
          </p:nvSpPr>
          <p:spPr bwMode="auto">
            <a:xfrm>
              <a:off x="915" y="3366"/>
              <a:ext cx="507" cy="626"/>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475" y="3429"/>
              <a:ext cx="213" cy="467"/>
            </a:xfrm>
            <a:prstGeom prst="line">
              <a:avLst/>
            </a:prstGeom>
            <a:noFill/>
            <a:ln w="28575">
              <a:solidFill>
                <a:schemeClr val="tx1"/>
              </a:solidFill>
              <a:round/>
              <a:headEnd/>
              <a:tailEnd type="triangle" w="med" len="med"/>
            </a:ln>
          </p:spPr>
          <p:txBody>
            <a:bodyPr wrap="none" anchor="ctr"/>
            <a:lstStyle/>
            <a:p>
              <a:endParaRPr lang="en-US" dirty="0"/>
            </a:p>
          </p:txBody>
        </p:sp>
      </p:grpSp>
      <p:sp>
        <p:nvSpPr>
          <p:cNvPr id="40" name="Text Box 40"/>
          <p:cNvSpPr txBox="1">
            <a:spLocks noChangeArrowheads="1"/>
          </p:cNvSpPr>
          <p:nvPr/>
        </p:nvSpPr>
        <p:spPr bwMode="auto">
          <a:xfrm>
            <a:off x="-76201" y="177225"/>
            <a:ext cx="10315731"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wrap="square">
            <a:spAutoFit/>
          </a:bodyPr>
          <a:lstStyle/>
          <a:p>
            <a:r>
              <a:rPr lang="en-US" altLang="en-US" sz="3000" dirty="0" smtClean="0">
                <a:solidFill>
                  <a:srgbClr val="FF0000"/>
                </a:solidFill>
                <a:latin typeface="+mn-lt"/>
              </a:rPr>
              <a:t>For </a:t>
            </a:r>
            <a:r>
              <a:rPr lang="en-US" altLang="en-US" sz="3000" dirty="0">
                <a:solidFill>
                  <a:srgbClr val="FF0000"/>
                </a:solidFill>
                <a:latin typeface="+mn-lt"/>
              </a:rPr>
              <a:t>Selection Bias </a:t>
            </a:r>
            <a:r>
              <a:rPr lang="en-US" altLang="en-US" sz="3000" dirty="0" smtClean="0">
                <a:solidFill>
                  <a:srgbClr val="FF0000"/>
                </a:solidFill>
                <a:latin typeface="+mn-lt"/>
              </a:rPr>
              <a:t>to occur at the “front end” of a cohort</a:t>
            </a:r>
            <a:endParaRPr lang="en-US" altLang="en-US" sz="3000" dirty="0">
              <a:solidFill>
                <a:srgbClr val="FF0000"/>
              </a:solidFill>
              <a:latin typeface="+mn-lt"/>
            </a:endParaRPr>
          </a:p>
        </p:txBody>
      </p:sp>
      <p:sp>
        <p:nvSpPr>
          <p:cNvPr id="7" name="TextBox 6"/>
          <p:cNvSpPr txBox="1"/>
          <p:nvPr/>
        </p:nvSpPr>
        <p:spPr>
          <a:xfrm>
            <a:off x="1735931" y="3200400"/>
            <a:ext cx="664369" cy="584775"/>
          </a:xfrm>
          <a:prstGeom prst="rect">
            <a:avLst/>
          </a:prstGeom>
          <a:noFill/>
        </p:spPr>
        <p:txBody>
          <a:bodyPr wrap="square" rtlCol="0">
            <a:spAutoFit/>
          </a:bodyPr>
          <a:lstStyle/>
          <a:p>
            <a:r>
              <a:rPr lang="en-US" dirty="0" smtClean="0">
                <a:latin typeface="+mn-lt"/>
              </a:rPr>
              <a:t>or</a:t>
            </a:r>
            <a:endParaRPr lang="en-US" dirty="0">
              <a:latin typeface="+mn-lt"/>
            </a:endParaRPr>
          </a:p>
        </p:txBody>
      </p:sp>
    </p:spTree>
    <p:extLst>
      <p:ext uri="{BB962C8B-B14F-4D97-AF65-F5344CB8AC3E}">
        <p14:creationId xmlns:p14="http://schemas.microsoft.com/office/powerpoint/2010/main" val="3406169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61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6148"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6149"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6150"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6151"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6152"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p:txBody>
      </p:sp>
      <p:sp>
        <p:nvSpPr>
          <p:cNvPr id="6153"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Autism</a:t>
            </a:r>
          </a:p>
        </p:txBody>
      </p:sp>
      <p:sp>
        <p:nvSpPr>
          <p:cNvPr id="6154"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MMR</a:t>
            </a:r>
          </a:p>
        </p:txBody>
      </p:sp>
      <p:sp>
        <p:nvSpPr>
          <p:cNvPr id="6155"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              -</a:t>
            </a:r>
          </a:p>
        </p:txBody>
      </p:sp>
      <p:sp>
        <p:nvSpPr>
          <p:cNvPr id="6156"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t>
            </a:r>
          </a:p>
          <a:p>
            <a:pPr algn="l"/>
            <a:endParaRPr lang="en-US" altLang="en-US" sz="2400" dirty="0"/>
          </a:p>
          <a:p>
            <a:pPr algn="l"/>
            <a:endParaRPr lang="en-US" altLang="en-US" sz="2400" dirty="0"/>
          </a:p>
          <a:p>
            <a:pPr algn="l"/>
            <a:r>
              <a:rPr lang="en-US" altLang="en-US" sz="2400" dirty="0"/>
              <a:t>-</a:t>
            </a:r>
          </a:p>
        </p:txBody>
      </p:sp>
      <p:sp>
        <p:nvSpPr>
          <p:cNvPr id="6157" name="Text Box 17"/>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6158" name="Text Box 18"/>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STUDY SAMPLE</a:t>
            </a:r>
          </a:p>
        </p:txBody>
      </p:sp>
      <p:sp>
        <p:nvSpPr>
          <p:cNvPr id="6159" name="Text Box 19"/>
          <p:cNvSpPr txBox="1">
            <a:spLocks noChangeArrowheads="1"/>
          </p:cNvSpPr>
          <p:nvPr/>
        </p:nvSpPr>
        <p:spPr bwMode="auto">
          <a:xfrm>
            <a:off x="2587625" y="304800"/>
            <a:ext cx="5294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Unicode MS" pitchFamily="34" charset="-128"/>
              </a:rPr>
              <a:t>Selection Bias in a Cohort Study</a:t>
            </a:r>
          </a:p>
        </p:txBody>
      </p:sp>
      <p:sp>
        <p:nvSpPr>
          <p:cNvPr id="6160" name="Text Box 21"/>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a:p>
            <a:pPr algn="l"/>
            <a:endParaRPr lang="en-US" altLang="en-US" sz="2400" dirty="0"/>
          </a:p>
          <a:p>
            <a:pPr algn="l"/>
            <a:endParaRPr lang="en-US" altLang="en-US" sz="2400" dirty="0"/>
          </a:p>
          <a:p>
            <a:pPr algn="l"/>
            <a:endParaRPr lang="en-US" altLang="en-US" sz="2400" dirty="0"/>
          </a:p>
        </p:txBody>
      </p:sp>
      <p:sp>
        <p:nvSpPr>
          <p:cNvPr id="244761" name="Text Box 25"/>
          <p:cNvSpPr txBox="1">
            <a:spLocks noChangeArrowheads="1"/>
          </p:cNvSpPr>
          <p:nvPr/>
        </p:nvSpPr>
        <p:spPr bwMode="auto">
          <a:xfrm>
            <a:off x="5867400" y="1066800"/>
            <a:ext cx="567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1.   Problems </a:t>
            </a:r>
            <a:r>
              <a:rPr lang="en-US" altLang="en-US" sz="2400" dirty="0" smtClean="0">
                <a:solidFill>
                  <a:srgbClr val="FF3300"/>
                </a:solidFill>
              </a:rPr>
              <a:t>on front end?</a:t>
            </a:r>
            <a:r>
              <a:rPr lang="en-US" altLang="en-US" sz="2400" dirty="0" smtClean="0"/>
              <a:t>                          </a:t>
            </a:r>
            <a:endParaRPr lang="en-US" altLang="en-US" sz="2400" b="1" dirty="0"/>
          </a:p>
        </p:txBody>
      </p:sp>
      <p:sp>
        <p:nvSpPr>
          <p:cNvPr id="244766" name="Text Box 30"/>
          <p:cNvSpPr txBox="1">
            <a:spLocks noChangeArrowheads="1"/>
          </p:cNvSpPr>
          <p:nvPr/>
        </p:nvSpPr>
        <p:spPr bwMode="auto">
          <a:xfrm>
            <a:off x="7696200" y="1524000"/>
            <a:ext cx="567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b="1" dirty="0" smtClean="0">
                <a:solidFill>
                  <a:srgbClr val="009900"/>
                </a:solidFill>
              </a:rPr>
              <a:t>No</a:t>
            </a:r>
            <a:endParaRPr lang="en-US" altLang="en-US" sz="2400" b="1" dirty="0">
              <a:solidFill>
                <a:srgbClr val="009900"/>
              </a:solidFill>
            </a:endParaRPr>
          </a:p>
        </p:txBody>
      </p:sp>
      <p:sp>
        <p:nvSpPr>
          <p:cNvPr id="244770" name="Line 34"/>
          <p:cNvSpPr>
            <a:spLocks noChangeShapeType="1"/>
          </p:cNvSpPr>
          <p:nvPr/>
        </p:nvSpPr>
        <p:spPr bwMode="auto">
          <a:xfrm>
            <a:off x="46101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44773" name="Line 37"/>
          <p:cNvSpPr>
            <a:spLocks noChangeShapeType="1"/>
          </p:cNvSpPr>
          <p:nvPr/>
        </p:nvSpPr>
        <p:spPr bwMode="auto">
          <a:xfrm>
            <a:off x="4610100" y="32766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47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47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4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66" grpId="0"/>
      <p:bldP spid="244770" grpId="0" animBg="1"/>
      <p:bldP spid="2447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717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7172"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173"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174"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175"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176"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p:txBody>
      </p:sp>
      <p:sp>
        <p:nvSpPr>
          <p:cNvPr id="7177"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Autism</a:t>
            </a:r>
          </a:p>
        </p:txBody>
      </p:sp>
      <p:sp>
        <p:nvSpPr>
          <p:cNvPr id="7178"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MMR</a:t>
            </a:r>
          </a:p>
        </p:txBody>
      </p:sp>
      <p:sp>
        <p:nvSpPr>
          <p:cNvPr id="7179"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              -</a:t>
            </a:r>
          </a:p>
        </p:txBody>
      </p:sp>
      <p:sp>
        <p:nvSpPr>
          <p:cNvPr id="7180"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t>
            </a:r>
          </a:p>
          <a:p>
            <a:pPr algn="l"/>
            <a:endParaRPr lang="en-US" altLang="en-US" sz="2400" dirty="0"/>
          </a:p>
          <a:p>
            <a:pPr algn="l"/>
            <a:endParaRPr lang="en-US" altLang="en-US" sz="2400" dirty="0"/>
          </a:p>
          <a:p>
            <a:pPr algn="l"/>
            <a:r>
              <a:rPr lang="en-US" altLang="en-US" sz="2400" dirty="0"/>
              <a:t>-</a:t>
            </a:r>
          </a:p>
        </p:txBody>
      </p:sp>
      <p:sp>
        <p:nvSpPr>
          <p:cNvPr id="7181"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7182"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STUDY SAMPLE</a:t>
            </a:r>
          </a:p>
        </p:txBody>
      </p:sp>
      <p:sp>
        <p:nvSpPr>
          <p:cNvPr id="7183" name="Text Box 15"/>
          <p:cNvSpPr txBox="1">
            <a:spLocks noChangeArrowheads="1"/>
          </p:cNvSpPr>
          <p:nvPr/>
        </p:nvSpPr>
        <p:spPr bwMode="auto">
          <a:xfrm>
            <a:off x="647700" y="76200"/>
            <a:ext cx="89418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Unicode MS" pitchFamily="34" charset="-128"/>
              </a:rPr>
              <a:t>Selection Bias in a Cohort </a:t>
            </a:r>
            <a:r>
              <a:rPr lang="en-US" altLang="en-US" sz="2800" b="1" dirty="0" smtClean="0">
                <a:latin typeface="Arial Unicode MS" pitchFamily="34" charset="-128"/>
              </a:rPr>
              <a:t>Study – Other Mechanisms?</a:t>
            </a:r>
            <a:endParaRPr lang="en-US" altLang="en-US" sz="2800" b="1" dirty="0">
              <a:latin typeface="Arial Unicode MS" pitchFamily="34" charset="-128"/>
            </a:endParaRPr>
          </a:p>
        </p:txBody>
      </p:sp>
      <p:sp>
        <p:nvSpPr>
          <p:cNvPr id="7184"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a:p>
            <a:pPr algn="l"/>
            <a:endParaRPr lang="en-US" altLang="en-US" sz="2400" dirty="0"/>
          </a:p>
          <a:p>
            <a:pPr algn="l"/>
            <a:endParaRPr lang="en-US" altLang="en-US" sz="2400" dirty="0"/>
          </a:p>
          <a:p>
            <a:pPr algn="l"/>
            <a:endParaRPr lang="en-US" altLang="en-US" sz="2400" dirty="0"/>
          </a:p>
        </p:txBody>
      </p:sp>
      <p:sp>
        <p:nvSpPr>
          <p:cNvPr id="600081"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0082"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0084" name="Text Box 20"/>
          <p:cNvSpPr txBox="1">
            <a:spLocks noChangeArrowheads="1"/>
          </p:cNvSpPr>
          <p:nvPr/>
        </p:nvSpPr>
        <p:spPr bwMode="auto">
          <a:xfrm>
            <a:off x="5829300" y="685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2.  Losses to follow-up</a:t>
            </a:r>
            <a:endParaRPr lang="en-US" altLang="en-US" sz="2400" b="1" dirty="0">
              <a:solidFill>
                <a:srgbClr val="FF3300"/>
              </a:solidFill>
            </a:endParaRPr>
          </a:p>
        </p:txBody>
      </p:sp>
      <p:sp>
        <p:nvSpPr>
          <p:cNvPr id="600087" name="Line 23"/>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0088" name="Line 24"/>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2" name="Group 1"/>
          <p:cNvGrpSpPr/>
          <p:nvPr/>
        </p:nvGrpSpPr>
        <p:grpSpPr>
          <a:xfrm>
            <a:off x="2933700" y="3429000"/>
            <a:ext cx="2573108" cy="1448158"/>
            <a:chOff x="2875192" y="3392774"/>
            <a:chExt cx="2573108" cy="1448158"/>
          </a:xfrm>
        </p:grpSpPr>
        <p:sp>
          <p:nvSpPr>
            <p:cNvPr id="29" name="Text Box 29"/>
            <p:cNvSpPr txBox="1">
              <a:spLocks noChangeArrowheads="1"/>
            </p:cNvSpPr>
            <p:nvPr/>
          </p:nvSpPr>
          <p:spPr bwMode="auto">
            <a:xfrm>
              <a:off x="2875192" y="437926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sp>
          <p:nvSpPr>
            <p:cNvPr id="30" name="Text Box 29"/>
            <p:cNvSpPr txBox="1">
              <a:spLocks noChangeArrowheads="1"/>
            </p:cNvSpPr>
            <p:nvPr/>
          </p:nvSpPr>
          <p:spPr bwMode="auto">
            <a:xfrm>
              <a:off x="3733800" y="3975064"/>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sp>
          <p:nvSpPr>
            <p:cNvPr id="31" name="Text Box 29"/>
            <p:cNvSpPr txBox="1">
              <a:spLocks noChangeArrowheads="1"/>
            </p:cNvSpPr>
            <p:nvPr/>
          </p:nvSpPr>
          <p:spPr bwMode="auto">
            <a:xfrm>
              <a:off x="4570912" y="374423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sp>
          <p:nvSpPr>
            <p:cNvPr id="32" name="Text Box 29"/>
            <p:cNvSpPr txBox="1">
              <a:spLocks noChangeArrowheads="1"/>
            </p:cNvSpPr>
            <p:nvPr/>
          </p:nvSpPr>
          <p:spPr bwMode="auto">
            <a:xfrm>
              <a:off x="5092112" y="3392774"/>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grpSp>
      <p:sp>
        <p:nvSpPr>
          <p:cNvPr id="27" name="Text Box 22"/>
          <p:cNvSpPr txBox="1">
            <a:spLocks noChangeArrowheads="1"/>
          </p:cNvSpPr>
          <p:nvPr/>
        </p:nvSpPr>
        <p:spPr bwMode="auto">
          <a:xfrm>
            <a:off x="5448300" y="1651337"/>
            <a:ext cx="472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spcBef>
                <a:spcPct val="50000"/>
              </a:spcBef>
            </a:pPr>
            <a:r>
              <a:rPr lang="en-US" altLang="en-US" sz="2000" b="1" dirty="0" smtClean="0">
                <a:solidFill>
                  <a:srgbClr val="009900"/>
                </a:solidFill>
                <a:latin typeface="+mn-lt"/>
              </a:rPr>
              <a:t>How can we organize our thinking about  whether  losses to follow-up are resulting in selection bias?</a:t>
            </a:r>
            <a:endParaRPr lang="en-US" altLang="en-US" sz="2000" b="1" dirty="0">
              <a:solidFill>
                <a:srgbClr val="0099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00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00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00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00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00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81" grpId="0" animBg="1"/>
      <p:bldP spid="600082" grpId="0" animBg="1"/>
      <p:bldP spid="600084" grpId="0"/>
      <p:bldP spid="600087" grpId="0" animBg="1"/>
      <p:bldP spid="600088"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81000" y="1295400"/>
            <a:ext cx="9563100" cy="1465265"/>
            <a:chOff x="456" y="1096"/>
            <a:chExt cx="6024" cy="923"/>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2256" y="1096"/>
              <a:ext cx="2256" cy="330"/>
            </a:xfrm>
            <a:prstGeom prst="rect">
              <a:avLst/>
            </a:prstGeom>
            <a:noFill/>
            <a:ln w="9525" algn="ctr">
              <a:solidFill>
                <a:srgbClr val="FF0000"/>
              </a:solidFill>
              <a:miter lim="800000"/>
              <a:headEnd/>
              <a:tailEnd/>
            </a:ln>
          </p:spPr>
          <p:txBody>
            <a:bodyPr>
              <a:spAutoFit/>
            </a:bodyPr>
            <a:lstStyle/>
            <a:p>
              <a:pPr>
                <a:spcBef>
                  <a:spcPct val="50000"/>
                </a:spcBef>
              </a:pPr>
              <a:r>
                <a:rPr lang="en-US" sz="2800" dirty="0" smtClean="0">
                  <a:latin typeface="Arial" charset="0"/>
                </a:rPr>
                <a:t>Retention in study</a:t>
              </a:r>
              <a:endParaRPr lang="en-US" sz="2800" dirty="0">
                <a:latin typeface="Arial" charset="0"/>
              </a:endParaRPr>
            </a:p>
          </p:txBody>
        </p:sp>
        <p:sp>
          <p:nvSpPr>
            <p:cNvPr id="55334" name="Text Box 7"/>
            <p:cNvSpPr txBox="1">
              <a:spLocks noChangeArrowheads="1"/>
            </p:cNvSpPr>
            <p:nvPr/>
          </p:nvSpPr>
          <p:spPr bwMode="auto">
            <a:xfrm>
              <a:off x="456" y="1641"/>
              <a:ext cx="2256"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MMR</a:t>
              </a:r>
              <a:endParaRPr lang="en-US" sz="2800" dirty="0">
                <a:latin typeface="Arial" charset="0"/>
              </a:endParaRPr>
            </a:p>
          </p:txBody>
        </p:sp>
        <p:sp>
          <p:nvSpPr>
            <p:cNvPr id="55335" name="Text Box 8"/>
            <p:cNvSpPr txBox="1">
              <a:spLocks noChangeArrowheads="1"/>
            </p:cNvSpPr>
            <p:nvPr/>
          </p:nvSpPr>
          <p:spPr bwMode="auto">
            <a:xfrm>
              <a:off x="4224" y="1689"/>
              <a:ext cx="2256"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Autism</a:t>
              </a:r>
              <a:endParaRPr lang="en-US" sz="2800" dirty="0">
                <a:latin typeface="Arial" charset="0"/>
              </a:endParaRPr>
            </a:p>
          </p:txBody>
        </p:sp>
      </p:grpSp>
      <p:grpSp>
        <p:nvGrpSpPr>
          <p:cNvPr id="3" name="Group 41"/>
          <p:cNvGrpSpPr>
            <a:grpSpLocks/>
          </p:cNvGrpSpPr>
          <p:nvPr/>
        </p:nvGrpSpPr>
        <p:grpSpPr bwMode="auto">
          <a:xfrm>
            <a:off x="19050" y="3241676"/>
            <a:ext cx="5448300" cy="1544639"/>
            <a:chOff x="-48" y="2158"/>
            <a:chExt cx="3432" cy="973"/>
          </a:xfrm>
        </p:grpSpPr>
        <p:sp>
          <p:nvSpPr>
            <p:cNvPr id="55324" name="Line 11"/>
            <p:cNvSpPr>
              <a:spLocks noChangeShapeType="1"/>
            </p:cNvSpPr>
            <p:nvPr/>
          </p:nvSpPr>
          <p:spPr bwMode="auto">
            <a:xfrm>
              <a:off x="624" y="2492"/>
              <a:ext cx="120" cy="408"/>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704" y="2312"/>
              <a:ext cx="948"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55326" name="Text Box 14"/>
            <p:cNvSpPr txBox="1">
              <a:spLocks noChangeArrowheads="1"/>
            </p:cNvSpPr>
            <p:nvPr/>
          </p:nvSpPr>
          <p:spPr bwMode="auto">
            <a:xfrm>
              <a:off x="216" y="2879"/>
              <a:ext cx="1512"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27" name="Text Box 15"/>
            <p:cNvSpPr txBox="1">
              <a:spLocks noChangeArrowheads="1"/>
            </p:cNvSpPr>
            <p:nvPr/>
          </p:nvSpPr>
          <p:spPr bwMode="auto">
            <a:xfrm>
              <a:off x="2208" y="2879"/>
              <a:ext cx="1176"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28" name="Text Box 22"/>
            <p:cNvSpPr txBox="1">
              <a:spLocks noChangeArrowheads="1"/>
            </p:cNvSpPr>
            <p:nvPr/>
          </p:nvSpPr>
          <p:spPr bwMode="auto">
            <a:xfrm>
              <a:off x="-48" y="2158"/>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29" name="Line 23"/>
            <p:cNvSpPr>
              <a:spLocks noChangeShapeType="1"/>
            </p:cNvSpPr>
            <p:nvPr/>
          </p:nvSpPr>
          <p:spPr bwMode="auto">
            <a:xfrm>
              <a:off x="1224" y="2324"/>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448" y="2552"/>
              <a:ext cx="408" cy="300"/>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4914900" y="3257552"/>
            <a:ext cx="5372100" cy="1543051"/>
            <a:chOff x="3240" y="2112"/>
            <a:chExt cx="3384" cy="972"/>
          </a:xfrm>
        </p:grpSpPr>
        <p:sp>
          <p:nvSpPr>
            <p:cNvPr id="55317" name="Text Box 21"/>
            <p:cNvSpPr txBox="1">
              <a:spLocks noChangeArrowheads="1"/>
            </p:cNvSpPr>
            <p:nvPr/>
          </p:nvSpPr>
          <p:spPr bwMode="auto">
            <a:xfrm>
              <a:off x="5400" y="2832"/>
              <a:ext cx="1224"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18" name="Text Box 25"/>
            <p:cNvSpPr txBox="1">
              <a:spLocks noChangeArrowheads="1"/>
            </p:cNvSpPr>
            <p:nvPr/>
          </p:nvSpPr>
          <p:spPr bwMode="auto">
            <a:xfrm>
              <a:off x="3240" y="2832"/>
              <a:ext cx="1680"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19" name="Line 26"/>
            <p:cNvSpPr>
              <a:spLocks noChangeShapeType="1"/>
            </p:cNvSpPr>
            <p:nvPr/>
          </p:nvSpPr>
          <p:spPr bwMode="auto">
            <a:xfrm flipV="1">
              <a:off x="4056" y="2605"/>
              <a:ext cx="192" cy="239"/>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4056" y="2304"/>
              <a:ext cx="984"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55321" name="Text Box 28"/>
            <p:cNvSpPr txBox="1">
              <a:spLocks noChangeArrowheads="1"/>
            </p:cNvSpPr>
            <p:nvPr/>
          </p:nvSpPr>
          <p:spPr bwMode="auto">
            <a:xfrm>
              <a:off x="5064" y="2112"/>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22" name="Line 29"/>
            <p:cNvSpPr>
              <a:spLocks noChangeShapeType="1"/>
            </p:cNvSpPr>
            <p:nvPr/>
          </p:nvSpPr>
          <p:spPr bwMode="auto">
            <a:xfrm>
              <a:off x="5910" y="2430"/>
              <a:ext cx="162" cy="402"/>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4896" y="228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571656" y="5238747"/>
            <a:ext cx="9667875" cy="1314451"/>
            <a:chOff x="270" y="3330"/>
            <a:chExt cx="6090" cy="828"/>
          </a:xfrm>
        </p:grpSpPr>
        <p:sp>
          <p:nvSpPr>
            <p:cNvPr id="55308" name="Text Box 51"/>
            <p:cNvSpPr txBox="1">
              <a:spLocks noChangeArrowheads="1"/>
            </p:cNvSpPr>
            <p:nvPr/>
          </p:nvSpPr>
          <p:spPr bwMode="auto">
            <a:xfrm>
              <a:off x="4992" y="3897"/>
              <a:ext cx="1368"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09" name="Line 52"/>
            <p:cNvSpPr>
              <a:spLocks noChangeShapeType="1"/>
            </p:cNvSpPr>
            <p:nvPr/>
          </p:nvSpPr>
          <p:spPr bwMode="auto">
            <a:xfrm flipV="1">
              <a:off x="1470" y="3469"/>
              <a:ext cx="1248"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766" y="3330"/>
              <a:ext cx="1056"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55311" name="Line 54"/>
            <p:cNvSpPr>
              <a:spLocks noChangeShapeType="1"/>
            </p:cNvSpPr>
            <p:nvPr/>
          </p:nvSpPr>
          <p:spPr bwMode="auto">
            <a:xfrm flipH="1" flipV="1">
              <a:off x="3822" y="3465"/>
              <a:ext cx="912" cy="76"/>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70" y="3474"/>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13" name="Text Box 56"/>
            <p:cNvSpPr txBox="1">
              <a:spLocks noChangeArrowheads="1"/>
            </p:cNvSpPr>
            <p:nvPr/>
          </p:nvSpPr>
          <p:spPr bwMode="auto">
            <a:xfrm>
              <a:off x="4590" y="3438"/>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14" name="Text Box 57"/>
            <p:cNvSpPr txBox="1">
              <a:spLocks noChangeArrowheads="1"/>
            </p:cNvSpPr>
            <p:nvPr/>
          </p:nvSpPr>
          <p:spPr bwMode="auto">
            <a:xfrm>
              <a:off x="990" y="3906"/>
              <a:ext cx="1464"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15" name="Line 58"/>
            <p:cNvSpPr>
              <a:spLocks noChangeShapeType="1"/>
            </p:cNvSpPr>
            <p:nvPr/>
          </p:nvSpPr>
          <p:spPr bwMode="auto">
            <a:xfrm>
              <a:off x="1072" y="3729"/>
              <a:ext cx="350" cy="263"/>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406" y="3690"/>
              <a:ext cx="282" cy="207"/>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287655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39" name="Text Box 40"/>
          <p:cNvSpPr txBox="1">
            <a:spLocks noChangeArrowheads="1"/>
          </p:cNvSpPr>
          <p:nvPr/>
        </p:nvSpPr>
        <p:spPr bwMode="auto">
          <a:xfrm>
            <a:off x="190500" y="76200"/>
            <a:ext cx="9906000"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wrap="square">
            <a:spAutoFit/>
          </a:bodyPr>
          <a:lstStyle/>
          <a:p>
            <a:r>
              <a:rPr lang="en-US" altLang="en-US" dirty="0" smtClean="0">
                <a:solidFill>
                  <a:srgbClr val="FF0000"/>
                </a:solidFill>
                <a:latin typeface="+mn-lt"/>
              </a:rPr>
              <a:t>For Losses to Follow-up to Create </a:t>
            </a:r>
            <a:r>
              <a:rPr lang="en-US" altLang="en-US" dirty="0">
                <a:solidFill>
                  <a:srgbClr val="FF0000"/>
                </a:solidFill>
                <a:latin typeface="+mn-lt"/>
              </a:rPr>
              <a:t>S</a:t>
            </a:r>
            <a:r>
              <a:rPr lang="en-US" altLang="en-US" dirty="0" smtClean="0">
                <a:solidFill>
                  <a:srgbClr val="FF0000"/>
                </a:solidFill>
                <a:latin typeface="+mn-lt"/>
              </a:rPr>
              <a:t>election Bias</a:t>
            </a:r>
          </a:p>
          <a:p>
            <a:r>
              <a:rPr lang="en-US" altLang="en-US" dirty="0" smtClean="0">
                <a:solidFill>
                  <a:srgbClr val="FF0000"/>
                </a:solidFill>
                <a:latin typeface="+mn-lt"/>
              </a:rPr>
              <a:t>Under Null Conditions</a:t>
            </a:r>
            <a:endParaRPr lang="en-US" altLang="en-US" dirty="0">
              <a:solidFill>
                <a:srgbClr val="FF0000"/>
              </a:solidFill>
              <a:latin typeface="+mn-lt"/>
            </a:endParaRPr>
          </a:p>
        </p:txBody>
      </p:sp>
    </p:spTree>
    <p:extLst>
      <p:ext uri="{BB962C8B-B14F-4D97-AF65-F5344CB8AC3E}">
        <p14:creationId xmlns:p14="http://schemas.microsoft.com/office/powerpoint/2010/main" val="3046148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717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7172"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173"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174"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175"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176"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p:txBody>
      </p:sp>
      <p:sp>
        <p:nvSpPr>
          <p:cNvPr id="7177"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Autism</a:t>
            </a:r>
          </a:p>
        </p:txBody>
      </p:sp>
      <p:sp>
        <p:nvSpPr>
          <p:cNvPr id="7178"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MMR</a:t>
            </a:r>
          </a:p>
        </p:txBody>
      </p:sp>
      <p:sp>
        <p:nvSpPr>
          <p:cNvPr id="7179"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              -</a:t>
            </a:r>
          </a:p>
        </p:txBody>
      </p:sp>
      <p:sp>
        <p:nvSpPr>
          <p:cNvPr id="7180"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t>
            </a:r>
          </a:p>
          <a:p>
            <a:pPr algn="l"/>
            <a:endParaRPr lang="en-US" altLang="en-US" sz="2400" dirty="0"/>
          </a:p>
          <a:p>
            <a:pPr algn="l"/>
            <a:endParaRPr lang="en-US" altLang="en-US" sz="2400" dirty="0"/>
          </a:p>
          <a:p>
            <a:pPr algn="l"/>
            <a:r>
              <a:rPr lang="en-US" altLang="en-US" sz="2400" dirty="0"/>
              <a:t>-</a:t>
            </a:r>
          </a:p>
        </p:txBody>
      </p:sp>
      <p:sp>
        <p:nvSpPr>
          <p:cNvPr id="7181"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7182"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STUDY SAMPLE</a:t>
            </a:r>
          </a:p>
        </p:txBody>
      </p:sp>
      <p:sp>
        <p:nvSpPr>
          <p:cNvPr id="7183" name="Text Box 15"/>
          <p:cNvSpPr txBox="1">
            <a:spLocks noChangeArrowheads="1"/>
          </p:cNvSpPr>
          <p:nvPr/>
        </p:nvSpPr>
        <p:spPr bwMode="auto">
          <a:xfrm>
            <a:off x="2324100" y="90487"/>
            <a:ext cx="5307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Unicode MS" pitchFamily="34" charset="-128"/>
              </a:rPr>
              <a:t>Selection Bias in a Cohort Study</a:t>
            </a:r>
          </a:p>
        </p:txBody>
      </p:sp>
      <p:sp>
        <p:nvSpPr>
          <p:cNvPr id="7184"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a:p>
            <a:pPr algn="l"/>
            <a:endParaRPr lang="en-US" altLang="en-US" sz="2400" dirty="0"/>
          </a:p>
          <a:p>
            <a:pPr algn="l"/>
            <a:endParaRPr lang="en-US" altLang="en-US" sz="2400" dirty="0"/>
          </a:p>
          <a:p>
            <a:pPr algn="l"/>
            <a:endParaRPr lang="en-US" altLang="en-US" sz="2400" dirty="0"/>
          </a:p>
        </p:txBody>
      </p:sp>
      <p:sp>
        <p:nvSpPr>
          <p:cNvPr id="600081"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0082"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0084" name="Text Box 20"/>
          <p:cNvSpPr txBox="1">
            <a:spLocks noChangeArrowheads="1"/>
          </p:cNvSpPr>
          <p:nvPr/>
        </p:nvSpPr>
        <p:spPr bwMode="auto">
          <a:xfrm>
            <a:off x="4076700" y="605135"/>
            <a:ext cx="63158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2.  Losses to </a:t>
            </a:r>
            <a:r>
              <a:rPr lang="en-US" altLang="en-US" sz="2400" dirty="0" smtClean="0">
                <a:solidFill>
                  <a:srgbClr val="FF3300"/>
                </a:solidFill>
              </a:rPr>
              <a:t>follow-up (leave country)</a:t>
            </a:r>
            <a:endParaRPr lang="en-US" altLang="en-US" sz="2400" b="1" dirty="0">
              <a:solidFill>
                <a:srgbClr val="FF3300"/>
              </a:solidFill>
            </a:endParaRPr>
          </a:p>
        </p:txBody>
      </p:sp>
      <p:sp>
        <p:nvSpPr>
          <p:cNvPr id="600086" name="Text Box 22"/>
          <p:cNvSpPr txBox="1">
            <a:spLocks noChangeArrowheads="1"/>
          </p:cNvSpPr>
          <p:nvPr/>
        </p:nvSpPr>
        <p:spPr bwMode="auto">
          <a:xfrm>
            <a:off x="6515100" y="3283803"/>
            <a:ext cx="47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b="1" dirty="0" smtClean="0">
                <a:solidFill>
                  <a:srgbClr val="009900"/>
                </a:solidFill>
              </a:rPr>
              <a:t>Link between autism and retention not likely</a:t>
            </a:r>
            <a:endParaRPr lang="en-US" altLang="en-US" sz="2400" b="1" dirty="0">
              <a:solidFill>
                <a:srgbClr val="009900"/>
              </a:solidFill>
            </a:endParaRPr>
          </a:p>
        </p:txBody>
      </p:sp>
      <p:sp>
        <p:nvSpPr>
          <p:cNvPr id="600087" name="Line 23"/>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0088" name="Line 24"/>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29" name="Group 41"/>
          <p:cNvGrpSpPr>
            <a:grpSpLocks/>
          </p:cNvGrpSpPr>
          <p:nvPr/>
        </p:nvGrpSpPr>
        <p:grpSpPr bwMode="auto">
          <a:xfrm>
            <a:off x="4152900" y="1427162"/>
            <a:ext cx="5562601" cy="1860552"/>
            <a:chOff x="-48" y="2158"/>
            <a:chExt cx="3504" cy="1172"/>
          </a:xfrm>
        </p:grpSpPr>
        <p:sp>
          <p:nvSpPr>
            <p:cNvPr id="30" name="Line 11"/>
            <p:cNvSpPr>
              <a:spLocks noChangeShapeType="1"/>
            </p:cNvSpPr>
            <p:nvPr/>
          </p:nvSpPr>
          <p:spPr bwMode="auto">
            <a:xfrm>
              <a:off x="624" y="2492"/>
              <a:ext cx="120" cy="408"/>
            </a:xfrm>
            <a:prstGeom prst="line">
              <a:avLst/>
            </a:prstGeom>
            <a:noFill/>
            <a:ln w="28575">
              <a:solidFill>
                <a:schemeClr val="tx1"/>
              </a:solidFill>
              <a:round/>
              <a:headEnd/>
              <a:tailEnd type="triangle" w="med" len="med"/>
            </a:ln>
          </p:spPr>
          <p:txBody>
            <a:bodyPr wrap="none" anchor="ctr"/>
            <a:lstStyle/>
            <a:p>
              <a:endParaRPr lang="en-US" dirty="0"/>
            </a:p>
          </p:txBody>
        </p:sp>
        <p:sp>
          <p:nvSpPr>
            <p:cNvPr id="31" name="Text Box 13"/>
            <p:cNvSpPr txBox="1">
              <a:spLocks noChangeArrowheads="1"/>
            </p:cNvSpPr>
            <p:nvPr/>
          </p:nvSpPr>
          <p:spPr bwMode="auto">
            <a:xfrm>
              <a:off x="1596" y="2267"/>
              <a:ext cx="948" cy="252"/>
            </a:xfrm>
            <a:prstGeom prst="rect">
              <a:avLst/>
            </a:prstGeom>
            <a:noFill/>
            <a:ln w="38100"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32" name="Text Box 14"/>
            <p:cNvSpPr txBox="1">
              <a:spLocks noChangeArrowheads="1"/>
            </p:cNvSpPr>
            <p:nvPr/>
          </p:nvSpPr>
          <p:spPr bwMode="auto">
            <a:xfrm>
              <a:off x="216" y="2879"/>
              <a:ext cx="1512"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33" name="Text Box 15"/>
            <p:cNvSpPr txBox="1">
              <a:spLocks noChangeArrowheads="1"/>
            </p:cNvSpPr>
            <p:nvPr/>
          </p:nvSpPr>
          <p:spPr bwMode="auto">
            <a:xfrm>
              <a:off x="2280" y="2884"/>
              <a:ext cx="1176" cy="446"/>
            </a:xfrm>
            <a:prstGeom prst="rect">
              <a:avLst/>
            </a:prstGeom>
            <a:noFill/>
            <a:ln w="9525" algn="ctr">
              <a:noFill/>
              <a:miter lim="800000"/>
              <a:headEnd/>
              <a:tailEnd/>
            </a:ln>
          </p:spPr>
          <p:txBody>
            <a:bodyPr wrap="square">
              <a:spAutoFit/>
            </a:bodyPr>
            <a:lstStyle/>
            <a:p>
              <a:pPr>
                <a:spcBef>
                  <a:spcPts val="0"/>
                </a:spcBef>
              </a:pPr>
              <a:r>
                <a:rPr lang="en-US" sz="2000" dirty="0" smtClean="0">
                  <a:latin typeface="Arial" charset="0"/>
                </a:rPr>
                <a:t>Diagnosed</a:t>
              </a:r>
            </a:p>
            <a:p>
              <a:pPr>
                <a:spcBef>
                  <a:spcPts val="0"/>
                </a:spcBef>
              </a:pPr>
              <a:r>
                <a:rPr lang="en-US" sz="2000" dirty="0" smtClean="0">
                  <a:latin typeface="Arial" charset="0"/>
                </a:rPr>
                <a:t>Autism</a:t>
              </a:r>
              <a:endParaRPr lang="en-US" sz="2000" dirty="0">
                <a:latin typeface="Arial" charset="0"/>
              </a:endParaRPr>
            </a:p>
          </p:txBody>
        </p:sp>
        <p:sp>
          <p:nvSpPr>
            <p:cNvPr id="34" name="Text Box 22"/>
            <p:cNvSpPr txBox="1">
              <a:spLocks noChangeArrowheads="1"/>
            </p:cNvSpPr>
            <p:nvPr/>
          </p:nvSpPr>
          <p:spPr bwMode="auto">
            <a:xfrm>
              <a:off x="-48" y="2158"/>
              <a:ext cx="1344" cy="252"/>
            </a:xfrm>
            <a:prstGeom prst="rect">
              <a:avLst/>
            </a:prstGeom>
            <a:noFill/>
            <a:ln w="9525" algn="ctr">
              <a:noFill/>
              <a:miter lim="800000"/>
              <a:headEnd/>
              <a:tailEnd/>
            </a:ln>
          </p:spPr>
          <p:txBody>
            <a:bodyPr>
              <a:spAutoFit/>
            </a:bodyPr>
            <a:lstStyle/>
            <a:p>
              <a:pPr>
                <a:spcBef>
                  <a:spcPct val="50000"/>
                </a:spcBef>
              </a:pPr>
              <a:r>
                <a:rPr lang="en-US" sz="2000" dirty="0" smtClean="0">
                  <a:latin typeface="Arial" charset="0"/>
                </a:rPr>
                <a:t>SES</a:t>
              </a:r>
              <a:endParaRPr lang="en-US" sz="2000" dirty="0">
                <a:latin typeface="Arial" charset="0"/>
              </a:endParaRPr>
            </a:p>
          </p:txBody>
        </p:sp>
        <p:sp>
          <p:nvSpPr>
            <p:cNvPr id="35" name="Line 23"/>
            <p:cNvSpPr>
              <a:spLocks noChangeShapeType="1"/>
            </p:cNvSpPr>
            <p:nvPr/>
          </p:nvSpPr>
          <p:spPr bwMode="auto">
            <a:xfrm>
              <a:off x="888" y="2324"/>
              <a:ext cx="648" cy="135"/>
            </a:xfrm>
            <a:prstGeom prst="line">
              <a:avLst/>
            </a:prstGeom>
            <a:noFill/>
            <a:ln w="28575">
              <a:solidFill>
                <a:schemeClr val="tx1"/>
              </a:solidFill>
              <a:round/>
              <a:headEnd/>
              <a:tailEnd type="triangle" w="med" len="med"/>
            </a:ln>
          </p:spPr>
          <p:txBody>
            <a:bodyPr wrap="none" anchor="ctr"/>
            <a:lstStyle/>
            <a:p>
              <a:endParaRPr lang="en-US" dirty="0"/>
            </a:p>
          </p:txBody>
        </p:sp>
        <p:sp>
          <p:nvSpPr>
            <p:cNvPr id="36" name="Line 23"/>
            <p:cNvSpPr>
              <a:spLocks noChangeShapeType="1"/>
            </p:cNvSpPr>
            <p:nvPr/>
          </p:nvSpPr>
          <p:spPr bwMode="auto">
            <a:xfrm>
              <a:off x="1224" y="3033"/>
              <a:ext cx="1202" cy="2"/>
            </a:xfrm>
            <a:prstGeom prst="line">
              <a:avLst/>
            </a:prstGeom>
            <a:noFill/>
            <a:ln w="28575">
              <a:solidFill>
                <a:schemeClr val="tx1"/>
              </a:solidFill>
              <a:prstDash val="dash"/>
              <a:round/>
              <a:headEnd/>
              <a:tailEnd type="triangle" w="med" len="med"/>
            </a:ln>
          </p:spPr>
          <p:txBody>
            <a:bodyPr wrap="none" anchor="ctr"/>
            <a:lstStyle/>
            <a:p>
              <a:endParaRPr lang="en-US" dirty="0"/>
            </a:p>
          </p:txBody>
        </p:sp>
      </p:grpSp>
      <p:sp>
        <p:nvSpPr>
          <p:cNvPr id="37" name="Text Box 16"/>
          <p:cNvSpPr txBox="1">
            <a:spLocks noChangeArrowheads="1"/>
          </p:cNvSpPr>
          <p:nvPr/>
        </p:nvSpPr>
        <p:spPr bwMode="auto">
          <a:xfrm>
            <a:off x="6667500" y="28035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38" name="Freeform 1030"/>
          <p:cNvSpPr>
            <a:spLocks/>
          </p:cNvSpPr>
          <p:nvPr/>
        </p:nvSpPr>
        <p:spPr bwMode="auto">
          <a:xfrm rot="14255499">
            <a:off x="7927314" y="2345638"/>
            <a:ext cx="685535" cy="10070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57150" cap="flat" cmpd="sng">
            <a:solidFill>
              <a:srgbClr val="FF0000"/>
            </a:solidFill>
            <a:prstDash val="solid"/>
            <a:round/>
            <a:headEnd type="none" w="med" len="med"/>
            <a:tailEnd type="stealth" w="med" len="med"/>
          </a:ln>
          <a:effectLst/>
        </p:spPr>
        <p:txBody>
          <a:bodyPr wrap="square" anchor="ctr">
            <a:spAutoFit/>
          </a:bodyPr>
          <a:lstStyle/>
          <a:p>
            <a:pPr eaLnBrk="0" hangingPunct="0">
              <a:defRPr/>
            </a:pPr>
            <a:endParaRPr lang="en-US" dirty="0">
              <a:latin typeface="+mj-lt"/>
            </a:endParaRPr>
          </a:p>
        </p:txBody>
      </p:sp>
      <p:sp>
        <p:nvSpPr>
          <p:cNvPr id="39" name="Freeform 1030"/>
          <p:cNvSpPr>
            <a:spLocks/>
          </p:cNvSpPr>
          <p:nvPr/>
        </p:nvSpPr>
        <p:spPr bwMode="auto">
          <a:xfrm rot="14255499">
            <a:off x="8520340" y="1425021"/>
            <a:ext cx="45719" cy="40141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57150" cap="flat" cmpd="sng">
            <a:solidFill>
              <a:srgbClr val="FF0000"/>
            </a:solidFill>
            <a:prstDash val="solid"/>
            <a:round/>
            <a:headEnd type="none" w="med" len="med"/>
            <a:tailEnd type="stealth" w="med" len="med"/>
          </a:ln>
          <a:effectLst/>
        </p:spPr>
        <p:txBody>
          <a:bodyPr wrap="square" anchor="ctr">
            <a:spAutoFit/>
          </a:bodyPr>
          <a:lstStyle/>
          <a:p>
            <a:pPr eaLnBrk="0" hangingPunct="0">
              <a:defRPr/>
            </a:pPr>
            <a:endParaRPr lang="en-US" dirty="0">
              <a:latin typeface="+mj-lt"/>
            </a:endParaRPr>
          </a:p>
        </p:txBody>
      </p:sp>
      <p:sp>
        <p:nvSpPr>
          <p:cNvPr id="41" name="Freeform 1030"/>
          <p:cNvSpPr>
            <a:spLocks/>
          </p:cNvSpPr>
          <p:nvPr/>
        </p:nvSpPr>
        <p:spPr bwMode="auto">
          <a:xfrm rot="9879096">
            <a:off x="9063087" y="1812275"/>
            <a:ext cx="554306" cy="7673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57150" cap="flat" cmpd="sng">
            <a:solidFill>
              <a:srgbClr val="FF0000"/>
            </a:solidFill>
            <a:prstDash val="solid"/>
            <a:round/>
            <a:headEnd type="none" w="med" len="med"/>
            <a:tailEnd type="stealth" w="med" len="med"/>
          </a:ln>
          <a:effectLst/>
        </p:spPr>
        <p:txBody>
          <a:bodyPr wrap="square" anchor="ctr">
            <a:spAutoFit/>
          </a:bodyPr>
          <a:lstStyle/>
          <a:p>
            <a:pPr eaLnBrk="0" hangingPunct="0">
              <a:defRPr/>
            </a:pPr>
            <a:endParaRPr lang="en-US" dirty="0">
              <a:latin typeface="+mj-lt"/>
            </a:endParaRPr>
          </a:p>
        </p:txBody>
      </p:sp>
      <p:sp>
        <p:nvSpPr>
          <p:cNvPr id="42" name="TextBox 41"/>
          <p:cNvSpPr txBox="1"/>
          <p:nvPr/>
        </p:nvSpPr>
        <p:spPr>
          <a:xfrm>
            <a:off x="8689611" y="990600"/>
            <a:ext cx="1559289" cy="707886"/>
          </a:xfrm>
          <a:prstGeom prst="rect">
            <a:avLst/>
          </a:prstGeom>
          <a:noFill/>
        </p:spPr>
        <p:txBody>
          <a:bodyPr wrap="square" rtlCol="0">
            <a:spAutoFit/>
          </a:bodyPr>
          <a:lstStyle/>
          <a:p>
            <a:r>
              <a:rPr lang="en-US" sz="2000" dirty="0" smtClean="0">
                <a:latin typeface="+mn-lt"/>
              </a:rPr>
              <a:t>Autism Symptoms</a:t>
            </a:r>
            <a:endParaRPr lang="en-US" sz="2000" dirty="0">
              <a:latin typeface="+mn-lt"/>
            </a:endParaRPr>
          </a:p>
        </p:txBody>
      </p:sp>
      <p:sp>
        <p:nvSpPr>
          <p:cNvPr id="40" name="Text Box 22"/>
          <p:cNvSpPr txBox="1">
            <a:spLocks noChangeArrowheads="1"/>
          </p:cNvSpPr>
          <p:nvPr/>
        </p:nvSpPr>
        <p:spPr bwMode="auto">
          <a:xfrm>
            <a:off x="8039100" y="4200435"/>
            <a:ext cx="18720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r">
              <a:spcBef>
                <a:spcPct val="50000"/>
              </a:spcBef>
            </a:pPr>
            <a:r>
              <a:rPr lang="en-US" altLang="en-US" sz="2400" b="1" dirty="0" smtClean="0">
                <a:solidFill>
                  <a:srgbClr val="009900"/>
                </a:solidFill>
              </a:rPr>
              <a:t>And, authors adjusted for SES</a:t>
            </a:r>
            <a:endParaRPr lang="en-US" altLang="en-US" sz="2400" b="1" dirty="0">
              <a:solidFill>
                <a:srgbClr val="009900"/>
              </a:solidFill>
            </a:endParaRPr>
          </a:p>
        </p:txBody>
      </p:sp>
      <p:sp>
        <p:nvSpPr>
          <p:cNvPr id="2" name="Rectangle 1"/>
          <p:cNvSpPr/>
          <p:nvPr/>
        </p:nvSpPr>
        <p:spPr bwMode="auto">
          <a:xfrm>
            <a:off x="4762500" y="1295400"/>
            <a:ext cx="990600" cy="654051"/>
          </a:xfrm>
          <a:prstGeom prst="rect">
            <a:avLst/>
          </a:prstGeom>
          <a:noFill/>
          <a:ln w="412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2164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6000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00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008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00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00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81" grpId="0" animBg="1"/>
      <p:bldP spid="600082" grpId="0" animBg="1"/>
      <p:bldP spid="600086" grpId="0"/>
      <p:bldP spid="600087" grpId="0" animBg="1"/>
      <p:bldP spid="600088" grpId="0" animBg="1"/>
      <p:bldP spid="42" grpId="0"/>
      <p:bldP spid="40"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819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8196"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197"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198"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199"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200"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p:txBody>
      </p:sp>
      <p:sp>
        <p:nvSpPr>
          <p:cNvPr id="8201"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Autism</a:t>
            </a:r>
          </a:p>
        </p:txBody>
      </p:sp>
      <p:sp>
        <p:nvSpPr>
          <p:cNvPr id="8202"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MMR</a:t>
            </a:r>
          </a:p>
        </p:txBody>
      </p:sp>
      <p:sp>
        <p:nvSpPr>
          <p:cNvPr id="8203"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              -</a:t>
            </a:r>
          </a:p>
        </p:txBody>
      </p:sp>
      <p:sp>
        <p:nvSpPr>
          <p:cNvPr id="8204"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t>
            </a:r>
          </a:p>
          <a:p>
            <a:pPr algn="l"/>
            <a:endParaRPr lang="en-US" altLang="en-US" sz="2400" dirty="0"/>
          </a:p>
          <a:p>
            <a:pPr algn="l"/>
            <a:endParaRPr lang="en-US" altLang="en-US" sz="2400" dirty="0"/>
          </a:p>
          <a:p>
            <a:pPr algn="l"/>
            <a:r>
              <a:rPr lang="en-US" altLang="en-US" sz="2400" dirty="0"/>
              <a:t>-</a:t>
            </a:r>
          </a:p>
        </p:txBody>
      </p:sp>
      <p:sp>
        <p:nvSpPr>
          <p:cNvPr id="8205"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8206"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STUDY SAMPLE</a:t>
            </a:r>
          </a:p>
        </p:txBody>
      </p:sp>
      <p:sp>
        <p:nvSpPr>
          <p:cNvPr id="8207" name="Text Box 15"/>
          <p:cNvSpPr txBox="1">
            <a:spLocks noChangeArrowheads="1"/>
          </p:cNvSpPr>
          <p:nvPr/>
        </p:nvSpPr>
        <p:spPr bwMode="auto">
          <a:xfrm>
            <a:off x="723900" y="76200"/>
            <a:ext cx="87623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Unicode MS" pitchFamily="34" charset="-128"/>
              </a:rPr>
              <a:t>Selection Bias in a Cohort </a:t>
            </a:r>
            <a:r>
              <a:rPr lang="en-US" altLang="en-US" sz="2800" b="1" dirty="0" smtClean="0">
                <a:latin typeface="Arial Unicode MS" pitchFamily="34" charset="-128"/>
              </a:rPr>
              <a:t>Study – Other Mechanism?</a:t>
            </a:r>
            <a:endParaRPr lang="en-US" altLang="en-US" sz="2800" b="1" dirty="0">
              <a:latin typeface="Arial Unicode MS" pitchFamily="34" charset="-128"/>
            </a:endParaRPr>
          </a:p>
        </p:txBody>
      </p:sp>
      <p:sp>
        <p:nvSpPr>
          <p:cNvPr id="8208"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a:p>
            <a:pPr algn="l"/>
            <a:endParaRPr lang="en-US" altLang="en-US" sz="2400" dirty="0"/>
          </a:p>
          <a:p>
            <a:pPr algn="l"/>
            <a:endParaRPr lang="en-US" altLang="en-US" sz="2400" dirty="0"/>
          </a:p>
          <a:p>
            <a:pPr algn="l"/>
            <a:endParaRPr lang="en-US" altLang="en-US" sz="2400" dirty="0"/>
          </a:p>
        </p:txBody>
      </p:sp>
      <p:sp>
        <p:nvSpPr>
          <p:cNvPr id="602129"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0"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1" name="Text Box 19"/>
          <p:cNvSpPr txBox="1">
            <a:spLocks noChangeArrowheads="1"/>
          </p:cNvSpPr>
          <p:nvPr/>
        </p:nvSpPr>
        <p:spPr bwMode="auto">
          <a:xfrm>
            <a:off x="5829300" y="533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3.  Competing </a:t>
            </a:r>
            <a:r>
              <a:rPr lang="en-US" altLang="en-US" sz="2400" dirty="0" smtClean="0">
                <a:solidFill>
                  <a:srgbClr val="FF3300"/>
                </a:solidFill>
              </a:rPr>
              <a:t>Events (deaths)</a:t>
            </a:r>
            <a:endParaRPr lang="en-US" altLang="en-US" sz="2400" b="1" dirty="0">
              <a:solidFill>
                <a:srgbClr val="FF3300"/>
              </a:solidFill>
            </a:endParaRPr>
          </a:p>
        </p:txBody>
      </p:sp>
      <p:sp>
        <p:nvSpPr>
          <p:cNvPr id="602132" name="Text Box 20"/>
          <p:cNvSpPr txBox="1">
            <a:spLocks noChangeArrowheads="1"/>
          </p:cNvSpPr>
          <p:nvPr/>
        </p:nvSpPr>
        <p:spPr bwMode="auto">
          <a:xfrm>
            <a:off x="6134100" y="3581400"/>
            <a:ext cx="47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l">
              <a:spcBef>
                <a:spcPct val="50000"/>
              </a:spcBef>
            </a:pPr>
            <a:r>
              <a:rPr lang="en-US" altLang="en-US" sz="2400" b="1" dirty="0" smtClean="0">
                <a:solidFill>
                  <a:srgbClr val="009900"/>
                </a:solidFill>
              </a:rPr>
              <a:t>Link between MMR and competing event not likely </a:t>
            </a:r>
            <a:endParaRPr lang="en-US" altLang="en-US" sz="2400" b="1" dirty="0">
              <a:solidFill>
                <a:srgbClr val="009900"/>
              </a:solidFill>
            </a:endParaRPr>
          </a:p>
        </p:txBody>
      </p:sp>
      <p:sp>
        <p:nvSpPr>
          <p:cNvPr id="602133" name="Line 21"/>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4" name="Line 22"/>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5" name="Line 23"/>
          <p:cNvSpPr>
            <a:spLocks noChangeShapeType="1"/>
          </p:cNvSpPr>
          <p:nvPr/>
        </p:nvSpPr>
        <p:spPr bwMode="auto">
          <a:xfrm flipV="1">
            <a:off x="5525293" y="1821595"/>
            <a:ext cx="304007" cy="122640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6" name="Line 24"/>
          <p:cNvSpPr>
            <a:spLocks noChangeShapeType="1"/>
          </p:cNvSpPr>
          <p:nvPr/>
        </p:nvSpPr>
        <p:spPr bwMode="auto">
          <a:xfrm>
            <a:off x="9320804" y="2133600"/>
            <a:ext cx="13696"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7" name="Text Box 25"/>
          <p:cNvSpPr txBox="1">
            <a:spLocks noChangeArrowheads="1"/>
          </p:cNvSpPr>
          <p:nvPr/>
        </p:nvSpPr>
        <p:spPr bwMode="auto">
          <a:xfrm>
            <a:off x="5068887" y="31242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MMR</a:t>
            </a:r>
          </a:p>
        </p:txBody>
      </p:sp>
      <p:sp>
        <p:nvSpPr>
          <p:cNvPr id="602138" name="Text Box 26"/>
          <p:cNvSpPr txBox="1">
            <a:spLocks noChangeArrowheads="1"/>
          </p:cNvSpPr>
          <p:nvPr/>
        </p:nvSpPr>
        <p:spPr bwMode="auto">
          <a:xfrm>
            <a:off x="8871054" y="3048000"/>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Autism</a:t>
            </a:r>
          </a:p>
        </p:txBody>
      </p:sp>
      <p:sp>
        <p:nvSpPr>
          <p:cNvPr id="602139" name="Text Box 27"/>
          <p:cNvSpPr txBox="1">
            <a:spLocks noChangeArrowheads="1"/>
          </p:cNvSpPr>
          <p:nvPr/>
        </p:nvSpPr>
        <p:spPr bwMode="auto">
          <a:xfrm>
            <a:off x="6362700" y="2133600"/>
            <a:ext cx="266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Retained in observation</a:t>
            </a:r>
          </a:p>
        </p:txBody>
      </p:sp>
      <p:sp>
        <p:nvSpPr>
          <p:cNvPr id="602140" name="Rectangle 28"/>
          <p:cNvSpPr>
            <a:spLocks noChangeArrowheads="1"/>
          </p:cNvSpPr>
          <p:nvPr/>
        </p:nvSpPr>
        <p:spPr bwMode="auto">
          <a:xfrm>
            <a:off x="6210300" y="2133600"/>
            <a:ext cx="1981200" cy="838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602141" name="Text Box 29"/>
          <p:cNvSpPr txBox="1">
            <a:spLocks noChangeArrowheads="1"/>
          </p:cNvSpPr>
          <p:nvPr/>
        </p:nvSpPr>
        <p:spPr bwMode="auto">
          <a:xfrm>
            <a:off x="5073547" y="990600"/>
            <a:ext cx="38799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400" dirty="0" smtClean="0">
                <a:latin typeface="Arial" charset="0"/>
              </a:rPr>
              <a:t>Death from other disorders (Competing Events)</a:t>
            </a:r>
            <a:endParaRPr lang="en-US" altLang="en-US" sz="2400" dirty="0">
              <a:latin typeface="Arial" charset="0"/>
            </a:endParaRPr>
          </a:p>
        </p:txBody>
      </p:sp>
      <p:sp>
        <p:nvSpPr>
          <p:cNvPr id="602142" name="Line 30"/>
          <p:cNvSpPr>
            <a:spLocks noChangeShapeType="1"/>
          </p:cNvSpPr>
          <p:nvPr/>
        </p:nvSpPr>
        <p:spPr bwMode="auto">
          <a:xfrm flipH="1">
            <a:off x="8369691" y="1465048"/>
            <a:ext cx="501362" cy="589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43" name="Text Box 31"/>
          <p:cNvSpPr txBox="1">
            <a:spLocks noChangeArrowheads="1"/>
          </p:cNvSpPr>
          <p:nvPr/>
        </p:nvSpPr>
        <p:spPr bwMode="auto">
          <a:xfrm>
            <a:off x="8839200" y="1235075"/>
            <a:ext cx="1485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Genetic Factors</a:t>
            </a:r>
          </a:p>
        </p:txBody>
      </p:sp>
      <p:sp>
        <p:nvSpPr>
          <p:cNvPr id="602147" name="Line 35"/>
          <p:cNvSpPr>
            <a:spLocks noChangeShapeType="1"/>
          </p:cNvSpPr>
          <p:nvPr/>
        </p:nvSpPr>
        <p:spPr bwMode="auto">
          <a:xfrm flipH="1">
            <a:off x="7124700" y="1816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3" name="Line 23"/>
          <p:cNvSpPr>
            <a:spLocks noChangeShapeType="1"/>
          </p:cNvSpPr>
          <p:nvPr/>
        </p:nvSpPr>
        <p:spPr bwMode="auto">
          <a:xfrm>
            <a:off x="6057900" y="3349625"/>
            <a:ext cx="2781300" cy="3175"/>
          </a:xfrm>
          <a:prstGeom prst="line">
            <a:avLst/>
          </a:prstGeom>
          <a:noFill/>
          <a:ln w="28575">
            <a:solidFill>
              <a:schemeClr val="tx1"/>
            </a:solidFill>
            <a:prstDash val="dash"/>
            <a:round/>
            <a:headEnd/>
            <a:tailEnd type="triangle" w="med" len="med"/>
          </a:ln>
        </p:spPr>
        <p:txBody>
          <a:bodyPr wrap="none" anchor="ctr"/>
          <a:lstStyle/>
          <a:p>
            <a:endParaRPr lang="en-US" dirty="0"/>
          </a:p>
        </p:txBody>
      </p:sp>
      <p:sp>
        <p:nvSpPr>
          <p:cNvPr id="34" name="Text Box 16"/>
          <p:cNvSpPr txBox="1">
            <a:spLocks noChangeArrowheads="1"/>
          </p:cNvSpPr>
          <p:nvPr/>
        </p:nvSpPr>
        <p:spPr bwMode="auto">
          <a:xfrm>
            <a:off x="6896100" y="32766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35" name="Text Box 20"/>
          <p:cNvSpPr txBox="1">
            <a:spLocks noChangeArrowheads="1"/>
          </p:cNvSpPr>
          <p:nvPr/>
        </p:nvSpPr>
        <p:spPr bwMode="auto">
          <a:xfrm>
            <a:off x="8039100" y="4419600"/>
            <a:ext cx="20955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r">
              <a:spcBef>
                <a:spcPct val="50000"/>
              </a:spcBef>
            </a:pPr>
            <a:r>
              <a:rPr lang="en-US" altLang="en-US" sz="2400" b="1" dirty="0" smtClean="0">
                <a:solidFill>
                  <a:srgbClr val="009900"/>
                </a:solidFill>
              </a:rPr>
              <a:t>And we do not have evidence for the  autism –competing event link either</a:t>
            </a:r>
            <a:endParaRPr lang="en-US" altLang="en-US" sz="2400" b="1" dirty="0">
              <a:solidFill>
                <a:srgbClr val="00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21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213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021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21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21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2140"/>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021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21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21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02135"/>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6021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21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21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21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21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21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2143"/>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60214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29" grpId="0" animBg="1"/>
      <p:bldP spid="602130" grpId="0" animBg="1"/>
      <p:bldP spid="602131" grpId="0"/>
      <p:bldP spid="602132" grpId="0"/>
      <p:bldP spid="602133" grpId="0" animBg="1"/>
      <p:bldP spid="602134" grpId="0" animBg="1"/>
      <p:bldP spid="602135" grpId="0" animBg="1"/>
      <p:bldP spid="602135" grpId="1" animBg="1"/>
      <p:bldP spid="602136" grpId="0" animBg="1"/>
      <p:bldP spid="602137" grpId="0"/>
      <p:bldP spid="602138" grpId="0"/>
      <p:bldP spid="602139" grpId="0"/>
      <p:bldP spid="602140" grpId="0" animBg="1"/>
      <p:bldP spid="602141" grpId="0"/>
      <p:bldP spid="602141" grpId="1"/>
      <p:bldP spid="602142" grpId="0" animBg="1"/>
      <p:bldP spid="602142" grpId="1" animBg="1"/>
      <p:bldP spid="602143" grpId="0"/>
      <p:bldP spid="602143" grpId="1"/>
      <p:bldP spid="602147" grpId="0" animBg="1"/>
      <p:bldP spid="33" grpId="0" animBg="1"/>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8" y="4876800"/>
            <a:ext cx="5132332"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819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8196"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197"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198"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199"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200"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p:txBody>
      </p:sp>
      <p:sp>
        <p:nvSpPr>
          <p:cNvPr id="8201"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Autism</a:t>
            </a:r>
          </a:p>
        </p:txBody>
      </p:sp>
      <p:sp>
        <p:nvSpPr>
          <p:cNvPr id="8202"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MMR</a:t>
            </a:r>
          </a:p>
        </p:txBody>
      </p:sp>
      <p:sp>
        <p:nvSpPr>
          <p:cNvPr id="8203"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              -</a:t>
            </a:r>
          </a:p>
        </p:txBody>
      </p:sp>
      <p:sp>
        <p:nvSpPr>
          <p:cNvPr id="8204"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t>
            </a:r>
          </a:p>
          <a:p>
            <a:pPr algn="l"/>
            <a:endParaRPr lang="en-US" altLang="en-US" sz="2400" dirty="0"/>
          </a:p>
          <a:p>
            <a:pPr algn="l"/>
            <a:endParaRPr lang="en-US" altLang="en-US" sz="2400" dirty="0"/>
          </a:p>
          <a:p>
            <a:pPr algn="l"/>
            <a:r>
              <a:rPr lang="en-US" altLang="en-US" sz="2400" dirty="0"/>
              <a:t>-</a:t>
            </a:r>
          </a:p>
        </p:txBody>
      </p:sp>
      <p:sp>
        <p:nvSpPr>
          <p:cNvPr id="8205" name="Text Box 13"/>
          <p:cNvSpPr txBox="1">
            <a:spLocks noChangeArrowheads="1"/>
          </p:cNvSpPr>
          <p:nvPr/>
        </p:nvSpPr>
        <p:spPr bwMode="auto">
          <a:xfrm>
            <a:off x="266700" y="3902075"/>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8206"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STUDY SAMPLE</a:t>
            </a:r>
          </a:p>
        </p:txBody>
      </p:sp>
      <p:sp>
        <p:nvSpPr>
          <p:cNvPr id="8207" name="Text Box 15"/>
          <p:cNvSpPr txBox="1">
            <a:spLocks noChangeArrowheads="1"/>
          </p:cNvSpPr>
          <p:nvPr/>
        </p:nvSpPr>
        <p:spPr bwMode="auto">
          <a:xfrm>
            <a:off x="2095500" y="76200"/>
            <a:ext cx="5307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Unicode MS" pitchFamily="34" charset="-128"/>
              </a:rPr>
              <a:t>Selection Bias in a Cohort Study</a:t>
            </a:r>
          </a:p>
        </p:txBody>
      </p:sp>
      <p:sp>
        <p:nvSpPr>
          <p:cNvPr id="8208"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a:p>
            <a:pPr algn="l"/>
            <a:endParaRPr lang="en-US" altLang="en-US" sz="2400" dirty="0"/>
          </a:p>
          <a:p>
            <a:pPr algn="l"/>
            <a:endParaRPr lang="en-US" altLang="en-US" sz="2400" dirty="0"/>
          </a:p>
          <a:p>
            <a:pPr algn="l"/>
            <a:endParaRPr lang="en-US" altLang="en-US" sz="2400" dirty="0"/>
          </a:p>
        </p:txBody>
      </p:sp>
      <p:sp>
        <p:nvSpPr>
          <p:cNvPr id="602129"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0"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1" name="Text Box 19"/>
          <p:cNvSpPr txBox="1">
            <a:spLocks noChangeArrowheads="1"/>
          </p:cNvSpPr>
          <p:nvPr/>
        </p:nvSpPr>
        <p:spPr bwMode="auto">
          <a:xfrm>
            <a:off x="1125539" y="533400"/>
            <a:ext cx="9428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4</a:t>
            </a:r>
            <a:r>
              <a:rPr lang="en-US" altLang="en-US" sz="2400" dirty="0" smtClean="0">
                <a:solidFill>
                  <a:srgbClr val="FF3300"/>
                </a:solidFill>
              </a:rPr>
              <a:t>.  </a:t>
            </a:r>
            <a:r>
              <a:rPr lang="en-US" altLang="en-US" sz="2400" dirty="0">
                <a:solidFill>
                  <a:srgbClr val="FF3300"/>
                </a:solidFill>
              </a:rPr>
              <a:t>Competing </a:t>
            </a:r>
            <a:r>
              <a:rPr lang="en-US" altLang="en-US" sz="2400" dirty="0" smtClean="0">
                <a:solidFill>
                  <a:srgbClr val="FF3300"/>
                </a:solidFill>
              </a:rPr>
              <a:t>Events (genetic conditions which cause secondary autism)</a:t>
            </a:r>
            <a:endParaRPr lang="en-US" altLang="en-US" sz="2400" b="1" dirty="0">
              <a:solidFill>
                <a:srgbClr val="FF3300"/>
              </a:solidFill>
            </a:endParaRPr>
          </a:p>
        </p:txBody>
      </p:sp>
      <p:sp>
        <p:nvSpPr>
          <p:cNvPr id="602132" name="Text Box 20"/>
          <p:cNvSpPr txBox="1">
            <a:spLocks noChangeArrowheads="1"/>
          </p:cNvSpPr>
          <p:nvPr/>
        </p:nvSpPr>
        <p:spPr bwMode="auto">
          <a:xfrm>
            <a:off x="6134100" y="3581400"/>
            <a:ext cx="47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l">
              <a:spcBef>
                <a:spcPct val="50000"/>
              </a:spcBef>
            </a:pPr>
            <a:r>
              <a:rPr lang="en-US" altLang="en-US" sz="2400" b="1" dirty="0" smtClean="0">
                <a:solidFill>
                  <a:srgbClr val="009900"/>
                </a:solidFill>
              </a:rPr>
              <a:t>Link between MMR and competing event not likely</a:t>
            </a:r>
            <a:endParaRPr lang="en-US" altLang="en-US" sz="2400" b="1" dirty="0">
              <a:solidFill>
                <a:srgbClr val="009900"/>
              </a:solidFill>
            </a:endParaRPr>
          </a:p>
        </p:txBody>
      </p:sp>
      <p:sp>
        <p:nvSpPr>
          <p:cNvPr id="602133" name="Line 21"/>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4" name="Line 22"/>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5" name="Line 23"/>
          <p:cNvSpPr>
            <a:spLocks noChangeShapeType="1"/>
          </p:cNvSpPr>
          <p:nvPr/>
        </p:nvSpPr>
        <p:spPr bwMode="auto">
          <a:xfrm flipV="1">
            <a:off x="5525293" y="1646237"/>
            <a:ext cx="314327" cy="14017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6" name="Line 24"/>
          <p:cNvSpPr>
            <a:spLocks noChangeShapeType="1"/>
          </p:cNvSpPr>
          <p:nvPr/>
        </p:nvSpPr>
        <p:spPr bwMode="auto">
          <a:xfrm>
            <a:off x="9320804" y="2133600"/>
            <a:ext cx="13696"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7" name="Text Box 25"/>
          <p:cNvSpPr txBox="1">
            <a:spLocks noChangeArrowheads="1"/>
          </p:cNvSpPr>
          <p:nvPr/>
        </p:nvSpPr>
        <p:spPr bwMode="auto">
          <a:xfrm>
            <a:off x="5068887" y="31242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MMR</a:t>
            </a:r>
          </a:p>
        </p:txBody>
      </p:sp>
      <p:sp>
        <p:nvSpPr>
          <p:cNvPr id="602138" name="Text Box 26"/>
          <p:cNvSpPr txBox="1">
            <a:spLocks noChangeArrowheads="1"/>
          </p:cNvSpPr>
          <p:nvPr/>
        </p:nvSpPr>
        <p:spPr bwMode="auto">
          <a:xfrm>
            <a:off x="8871054" y="3048000"/>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Autism</a:t>
            </a:r>
          </a:p>
        </p:txBody>
      </p:sp>
      <p:sp>
        <p:nvSpPr>
          <p:cNvPr id="602139" name="Text Box 27"/>
          <p:cNvSpPr txBox="1">
            <a:spLocks noChangeArrowheads="1"/>
          </p:cNvSpPr>
          <p:nvPr/>
        </p:nvSpPr>
        <p:spPr bwMode="auto">
          <a:xfrm>
            <a:off x="6362700" y="2057400"/>
            <a:ext cx="266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Retained in observation</a:t>
            </a:r>
          </a:p>
        </p:txBody>
      </p:sp>
      <p:sp>
        <p:nvSpPr>
          <p:cNvPr id="602140" name="Rectangle 28"/>
          <p:cNvSpPr>
            <a:spLocks noChangeArrowheads="1"/>
          </p:cNvSpPr>
          <p:nvPr/>
        </p:nvSpPr>
        <p:spPr bwMode="auto">
          <a:xfrm>
            <a:off x="6210300" y="2057400"/>
            <a:ext cx="1981200" cy="838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602141" name="Text Box 29"/>
          <p:cNvSpPr txBox="1">
            <a:spLocks noChangeArrowheads="1"/>
          </p:cNvSpPr>
          <p:nvPr/>
        </p:nvSpPr>
        <p:spPr bwMode="auto">
          <a:xfrm>
            <a:off x="3619500" y="1200090"/>
            <a:ext cx="51054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000" dirty="0" smtClean="0">
                <a:latin typeface="Arial" charset="0"/>
              </a:rPr>
              <a:t>3 inherited conditions (TS, AS, fragile X)</a:t>
            </a:r>
            <a:endParaRPr lang="en-US" altLang="en-US" sz="2000" dirty="0">
              <a:latin typeface="Arial" charset="0"/>
            </a:endParaRPr>
          </a:p>
        </p:txBody>
      </p:sp>
      <p:sp>
        <p:nvSpPr>
          <p:cNvPr id="602142" name="Line 30"/>
          <p:cNvSpPr>
            <a:spLocks noChangeShapeType="1"/>
          </p:cNvSpPr>
          <p:nvPr/>
        </p:nvSpPr>
        <p:spPr bwMode="auto">
          <a:xfrm flipH="1">
            <a:off x="8496298" y="1465048"/>
            <a:ext cx="37475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43" name="Text Box 31"/>
          <p:cNvSpPr txBox="1">
            <a:spLocks noChangeArrowheads="1"/>
          </p:cNvSpPr>
          <p:nvPr/>
        </p:nvSpPr>
        <p:spPr bwMode="auto">
          <a:xfrm>
            <a:off x="8839200" y="1235075"/>
            <a:ext cx="1485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Genetic Factors</a:t>
            </a:r>
          </a:p>
        </p:txBody>
      </p:sp>
      <p:sp>
        <p:nvSpPr>
          <p:cNvPr id="602147" name="Line 35"/>
          <p:cNvSpPr>
            <a:spLocks noChangeShapeType="1"/>
          </p:cNvSpPr>
          <p:nvPr/>
        </p:nvSpPr>
        <p:spPr bwMode="auto">
          <a:xfrm flipH="1">
            <a:off x="7124700" y="1565275"/>
            <a:ext cx="0" cy="492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3" name="Line 23"/>
          <p:cNvSpPr>
            <a:spLocks noChangeShapeType="1"/>
          </p:cNvSpPr>
          <p:nvPr/>
        </p:nvSpPr>
        <p:spPr bwMode="auto">
          <a:xfrm>
            <a:off x="6057900" y="3349625"/>
            <a:ext cx="2781300" cy="3175"/>
          </a:xfrm>
          <a:prstGeom prst="line">
            <a:avLst/>
          </a:prstGeom>
          <a:noFill/>
          <a:ln w="28575">
            <a:solidFill>
              <a:schemeClr val="tx1"/>
            </a:solidFill>
            <a:prstDash val="dash"/>
            <a:round/>
            <a:headEnd/>
            <a:tailEnd type="triangle" w="med" len="med"/>
          </a:ln>
        </p:spPr>
        <p:txBody>
          <a:bodyPr wrap="none" anchor="ctr"/>
          <a:lstStyle/>
          <a:p>
            <a:endParaRPr lang="en-US" dirty="0"/>
          </a:p>
        </p:txBody>
      </p:sp>
      <p:sp>
        <p:nvSpPr>
          <p:cNvPr id="34" name="Text Box 16"/>
          <p:cNvSpPr txBox="1">
            <a:spLocks noChangeArrowheads="1"/>
          </p:cNvSpPr>
          <p:nvPr/>
        </p:nvSpPr>
        <p:spPr bwMode="auto">
          <a:xfrm>
            <a:off x="6896100" y="32766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2" name="TextBox 1"/>
          <p:cNvSpPr txBox="1"/>
          <p:nvPr/>
        </p:nvSpPr>
        <p:spPr>
          <a:xfrm>
            <a:off x="2476500" y="6273225"/>
            <a:ext cx="2847975" cy="584775"/>
          </a:xfrm>
          <a:prstGeom prst="rect">
            <a:avLst/>
          </a:prstGeom>
          <a:solidFill>
            <a:schemeClr val="bg1"/>
          </a:solidFill>
        </p:spPr>
        <p:txBody>
          <a:bodyPr wrap="square" rtlCol="0">
            <a:spAutoFit/>
          </a:bodyPr>
          <a:lstStyle/>
          <a:p>
            <a:endParaRPr lang="en-US" dirty="0"/>
          </a:p>
        </p:txBody>
      </p:sp>
      <p:sp>
        <p:nvSpPr>
          <p:cNvPr id="37" name="Text Box 20"/>
          <p:cNvSpPr txBox="1">
            <a:spLocks noChangeArrowheads="1"/>
          </p:cNvSpPr>
          <p:nvPr/>
        </p:nvSpPr>
        <p:spPr bwMode="auto">
          <a:xfrm>
            <a:off x="8039100" y="4419600"/>
            <a:ext cx="20955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r">
              <a:spcBef>
                <a:spcPct val="50000"/>
              </a:spcBef>
            </a:pPr>
            <a:r>
              <a:rPr lang="en-US" altLang="en-US" sz="2400" b="1" dirty="0" smtClean="0">
                <a:solidFill>
                  <a:srgbClr val="009900"/>
                </a:solidFill>
              </a:rPr>
              <a:t>And we do not have evidence for the  autism –competing event link either</a:t>
            </a:r>
            <a:endParaRPr lang="en-US" altLang="en-US" sz="2400" b="1" dirty="0">
              <a:solidFill>
                <a:srgbClr val="009900"/>
              </a:solidFill>
            </a:endParaRPr>
          </a:p>
        </p:txBody>
      </p:sp>
    </p:spTree>
    <p:extLst>
      <p:ext uri="{BB962C8B-B14F-4D97-AF65-F5344CB8AC3E}">
        <p14:creationId xmlns:p14="http://schemas.microsoft.com/office/powerpoint/2010/main" val="174077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21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213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021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21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21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2140"/>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021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21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21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02135"/>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6021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21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21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21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21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21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2143"/>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60214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29" grpId="0" animBg="1"/>
      <p:bldP spid="602130" grpId="0" animBg="1"/>
      <p:bldP spid="602131" grpId="0"/>
      <p:bldP spid="602132" grpId="0"/>
      <p:bldP spid="602133" grpId="0" animBg="1"/>
      <p:bldP spid="602134" grpId="0" animBg="1"/>
      <p:bldP spid="602135" grpId="0" animBg="1"/>
      <p:bldP spid="602135" grpId="1" animBg="1"/>
      <p:bldP spid="602136" grpId="0" animBg="1"/>
      <p:bldP spid="602137" grpId="0"/>
      <p:bldP spid="602138" grpId="0"/>
      <p:bldP spid="602139" grpId="0"/>
      <p:bldP spid="602140" grpId="0" animBg="1"/>
      <p:bldP spid="602141" grpId="0"/>
      <p:bldP spid="602141" grpId="1"/>
      <p:bldP spid="602142" grpId="0" animBg="1"/>
      <p:bldP spid="602142" grpId="1" animBg="1"/>
      <p:bldP spid="602143" grpId="0"/>
      <p:bldP spid="602143" grpId="1"/>
      <p:bldP spid="602147" grpId="0" animBg="1"/>
      <p:bldP spid="33" grpId="0" animBg="1"/>
      <p:bldP spid="34"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95350" y="152400"/>
            <a:ext cx="8743950" cy="533400"/>
          </a:xfrm>
        </p:spPr>
        <p:txBody>
          <a:bodyPr/>
          <a:lstStyle/>
          <a:p>
            <a:r>
              <a:rPr lang="en-US" altLang="en-US" dirty="0" smtClean="0"/>
              <a:t>Summary: Bias Scorecard</a:t>
            </a:r>
          </a:p>
        </p:txBody>
      </p:sp>
      <p:graphicFrame>
        <p:nvGraphicFramePr>
          <p:cNvPr id="544904" name="Group 136"/>
          <p:cNvGraphicFramePr>
            <a:graphicFrameLocks noGrp="1"/>
          </p:cNvGraphicFramePr>
          <p:nvPr>
            <p:ph sz="half" idx="2"/>
            <p:extLst>
              <p:ext uri="{D42A27DB-BD31-4B8C-83A1-F6EECF244321}">
                <p14:modId xmlns:p14="http://schemas.microsoft.com/office/powerpoint/2010/main" val="3351298228"/>
              </p:ext>
            </p:extLst>
          </p:nvPr>
        </p:nvGraphicFramePr>
        <p:xfrm>
          <a:off x="647700" y="762000"/>
          <a:ext cx="8991600" cy="3240089"/>
        </p:xfrm>
        <a:graphic>
          <a:graphicData uri="http://schemas.openxmlformats.org/drawingml/2006/table">
            <a:tbl>
              <a:tblPr/>
              <a:tblGrid>
                <a:gridCol w="2143125"/>
                <a:gridCol w="828675"/>
                <a:gridCol w="2057400"/>
                <a:gridCol w="182563"/>
                <a:gridCol w="1493837"/>
                <a:gridCol w="2286000"/>
              </a:tblGrid>
              <a:tr h="100603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Type of Bias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No Bias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Away from Null: Protective effect of MMR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Towards the Null</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Away from Null: Causative Effect of MMR</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4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Selection</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Measurement</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en-US" dirty="0"/>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endParaRPr lang="en-US" dirty="0"/>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Confounding</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4853" name="Text Box 85"/>
          <p:cNvSpPr txBox="1">
            <a:spLocks noChangeArrowheads="1"/>
          </p:cNvSpPr>
          <p:nvPr/>
        </p:nvSpPr>
        <p:spPr bwMode="auto">
          <a:xfrm>
            <a:off x="2781300" y="1752600"/>
            <a:ext cx="91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dirty="0">
                <a:solidFill>
                  <a:srgbClr val="000000"/>
                </a:solidFill>
                <a:cs typeface="Times New Roman" pitchFamily="18" charset="0"/>
              </a:rPr>
              <a:t>×</a:t>
            </a:r>
          </a:p>
        </p:txBody>
      </p:sp>
    </p:spTree>
    <p:extLst>
      <p:ext uri="{BB962C8B-B14F-4D97-AF65-F5344CB8AC3E}">
        <p14:creationId xmlns:p14="http://schemas.microsoft.com/office/powerpoint/2010/main" val="614175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8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9220"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9221"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9224"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p:txBody>
      </p:sp>
      <p:sp>
        <p:nvSpPr>
          <p:cNvPr id="9225" name="Text Box 9"/>
          <p:cNvSpPr txBox="1">
            <a:spLocks noChangeArrowheads="1"/>
          </p:cNvSpPr>
          <p:nvPr/>
        </p:nvSpPr>
        <p:spPr bwMode="auto">
          <a:xfrm>
            <a:off x="2309813" y="1295400"/>
            <a:ext cx="1081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Autism</a:t>
            </a:r>
          </a:p>
        </p:txBody>
      </p:sp>
      <p:sp>
        <p:nvSpPr>
          <p:cNvPr id="9226" name="Text Box 10"/>
          <p:cNvSpPr txBox="1">
            <a:spLocks noChangeArrowheads="1"/>
          </p:cNvSpPr>
          <p:nvPr/>
        </p:nvSpPr>
        <p:spPr bwMode="auto">
          <a:xfrm>
            <a:off x="0"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MMR</a:t>
            </a:r>
          </a:p>
        </p:txBody>
      </p:sp>
      <p:sp>
        <p:nvSpPr>
          <p:cNvPr id="9227" name="Text Box 11"/>
          <p:cNvSpPr txBox="1">
            <a:spLocks noChangeArrowheads="1"/>
          </p:cNvSpPr>
          <p:nvPr/>
        </p:nvSpPr>
        <p:spPr bwMode="auto">
          <a:xfrm>
            <a:off x="2095500" y="160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              -</a:t>
            </a:r>
          </a:p>
        </p:txBody>
      </p:sp>
      <p:sp>
        <p:nvSpPr>
          <p:cNvPr id="9228"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t>
            </a:r>
          </a:p>
          <a:p>
            <a:pPr algn="l"/>
            <a:endParaRPr lang="en-US" altLang="en-US" sz="2400" dirty="0"/>
          </a:p>
          <a:p>
            <a:pPr algn="l"/>
            <a:endParaRPr lang="en-US" altLang="en-US" sz="2400" dirty="0"/>
          </a:p>
          <a:p>
            <a:pPr algn="l"/>
            <a:r>
              <a:rPr lang="en-US" altLang="en-US" sz="2400" dirty="0"/>
              <a:t>-</a:t>
            </a:r>
          </a:p>
        </p:txBody>
      </p:sp>
      <p:sp>
        <p:nvSpPr>
          <p:cNvPr id="9229" name="Text Box 13"/>
          <p:cNvSpPr txBox="1">
            <a:spLocks noChangeArrowheads="1"/>
          </p:cNvSpPr>
          <p:nvPr/>
        </p:nvSpPr>
        <p:spPr bwMode="auto">
          <a:xfrm>
            <a:off x="381000" y="4114800"/>
            <a:ext cx="228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t>TARGET POPULATION</a:t>
            </a:r>
            <a:endParaRPr lang="en-US" altLang="en-US" sz="2400" dirty="0"/>
          </a:p>
        </p:txBody>
      </p:sp>
      <p:sp>
        <p:nvSpPr>
          <p:cNvPr id="9231" name="Text Box 15"/>
          <p:cNvSpPr txBox="1">
            <a:spLocks noChangeArrowheads="1"/>
          </p:cNvSpPr>
          <p:nvPr/>
        </p:nvSpPr>
        <p:spPr bwMode="auto">
          <a:xfrm>
            <a:off x="2443163" y="228600"/>
            <a:ext cx="53101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charset="0"/>
              </a:rPr>
              <a:t>Misclassification of Exposure:</a:t>
            </a:r>
          </a:p>
          <a:p>
            <a:r>
              <a:rPr lang="en-US" altLang="en-US" sz="2800" b="1" dirty="0">
                <a:latin typeface="Arial" charset="0"/>
              </a:rPr>
              <a:t> Imperfect Sensitivity</a:t>
            </a:r>
            <a:endParaRPr lang="en-US" altLang="en-US" sz="2800" b="1" dirty="0">
              <a:latin typeface="Arial Unicode MS" pitchFamily="34" charset="-128"/>
            </a:endParaRPr>
          </a:p>
        </p:txBody>
      </p:sp>
      <p:sp>
        <p:nvSpPr>
          <p:cNvPr id="9233" name="Line 17"/>
          <p:cNvSpPr>
            <a:spLocks noChangeShapeType="1"/>
          </p:cNvSpPr>
          <p:nvPr/>
        </p:nvSpPr>
        <p:spPr bwMode="auto">
          <a:xfrm>
            <a:off x="4457700" y="38862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9236" name="Text Box 20"/>
          <p:cNvSpPr txBox="1">
            <a:spLocks noChangeArrowheads="1"/>
          </p:cNvSpPr>
          <p:nvPr/>
        </p:nvSpPr>
        <p:spPr bwMode="auto">
          <a:xfrm>
            <a:off x="6057900" y="1828800"/>
            <a:ext cx="2590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Problems with sensitivity in measurement of exposure </a:t>
            </a:r>
          </a:p>
        </p:txBody>
      </p:sp>
      <p:sp>
        <p:nvSpPr>
          <p:cNvPr id="534550" name="Text Box 22"/>
          <p:cNvSpPr txBox="1">
            <a:spLocks noChangeArrowheads="1"/>
          </p:cNvSpPr>
          <p:nvPr/>
        </p:nvSpPr>
        <p:spPr bwMode="auto">
          <a:xfrm>
            <a:off x="342900" y="59436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Manifestation?</a:t>
            </a:r>
          </a:p>
        </p:txBody>
      </p:sp>
      <p:sp>
        <p:nvSpPr>
          <p:cNvPr id="9239" name="Text Box 24"/>
          <p:cNvSpPr txBox="1">
            <a:spLocks noChangeArrowheads="1"/>
          </p:cNvSpPr>
          <p:nvPr/>
        </p:nvSpPr>
        <p:spPr bwMode="auto">
          <a:xfrm>
            <a:off x="342900" y="5121275"/>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Mechanism:  administrative mistakes in vaccination capture</a:t>
            </a:r>
          </a:p>
        </p:txBody>
      </p:sp>
      <p:sp>
        <p:nvSpPr>
          <p:cNvPr id="534554" name="Text Box 26"/>
          <p:cNvSpPr txBox="1">
            <a:spLocks noChangeArrowheads="1"/>
          </p:cNvSpPr>
          <p:nvPr/>
        </p:nvSpPr>
        <p:spPr bwMode="auto">
          <a:xfrm>
            <a:off x="2324100" y="5950803"/>
            <a:ext cx="255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b="1" dirty="0">
                <a:solidFill>
                  <a:srgbClr val="00CC00"/>
                </a:solidFill>
              </a:rPr>
              <a:t>Bias towards </a:t>
            </a:r>
            <a:r>
              <a:rPr lang="en-US" altLang="en-US" sz="2400" b="1" dirty="0" smtClean="0">
                <a:solidFill>
                  <a:srgbClr val="00CC00"/>
                </a:solidFill>
              </a:rPr>
              <a:t>null if truly an effect</a:t>
            </a:r>
            <a:endParaRPr lang="en-US" altLang="en-US" sz="2400" b="1" dirty="0">
              <a:solidFill>
                <a:srgbClr val="00CC00"/>
              </a:solidFill>
            </a:endParaRPr>
          </a:p>
        </p:txBody>
      </p:sp>
      <p:sp>
        <p:nvSpPr>
          <p:cNvPr id="25" name="Text Box 22"/>
          <p:cNvSpPr txBox="1">
            <a:spLocks noChangeArrowheads="1"/>
          </p:cNvSpPr>
          <p:nvPr/>
        </p:nvSpPr>
        <p:spPr bwMode="auto">
          <a:xfrm>
            <a:off x="7494614" y="2990671"/>
            <a:ext cx="20684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solidFill>
                  <a:srgbClr val="FF3300"/>
                </a:solidFill>
              </a:rPr>
              <a:t>Independent and non-differential </a:t>
            </a:r>
            <a:endParaRPr lang="en-US" altLang="en-US" sz="2400" dirty="0">
              <a:solidFill>
                <a:srgbClr val="FF3300"/>
              </a:solidFill>
            </a:endParaRPr>
          </a:p>
        </p:txBody>
      </p:sp>
      <p:grpSp>
        <p:nvGrpSpPr>
          <p:cNvPr id="2" name="Group 1"/>
          <p:cNvGrpSpPr/>
          <p:nvPr/>
        </p:nvGrpSpPr>
        <p:grpSpPr>
          <a:xfrm>
            <a:off x="4914900" y="3657600"/>
            <a:ext cx="2795588" cy="2743200"/>
            <a:chOff x="5400675" y="3810000"/>
            <a:chExt cx="2795588" cy="2743200"/>
          </a:xfrm>
        </p:grpSpPr>
        <p:sp>
          <p:nvSpPr>
            <p:cNvPr id="921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9222"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9223" name="Line 7"/>
            <p:cNvSpPr>
              <a:spLocks noChangeShapeType="1"/>
            </p:cNvSpPr>
            <p:nvPr/>
          </p:nvSpPr>
          <p:spPr bwMode="auto">
            <a:xfrm>
              <a:off x="5400675" y="5105400"/>
              <a:ext cx="2571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9230" name="Text Box 14"/>
            <p:cNvSpPr txBox="1">
              <a:spLocks noChangeArrowheads="1"/>
            </p:cNvSpPr>
            <p:nvPr/>
          </p:nvSpPr>
          <p:spPr bwMode="auto">
            <a:xfrm>
              <a:off x="57150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STUDY SAMPLE</a:t>
              </a:r>
            </a:p>
          </p:txBody>
        </p:sp>
        <p:sp>
          <p:nvSpPr>
            <p:cNvPr id="9234" name="Line 18"/>
            <p:cNvSpPr>
              <a:spLocks noChangeShapeType="1"/>
            </p:cNvSpPr>
            <p:nvPr/>
          </p:nvSpPr>
          <p:spPr bwMode="auto">
            <a:xfrm flipH="1">
              <a:off x="6172200" y="38100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9235" name="Line 19"/>
            <p:cNvSpPr>
              <a:spLocks noChangeShapeType="1"/>
            </p:cNvSpPr>
            <p:nvPr/>
          </p:nvSpPr>
          <p:spPr bwMode="auto">
            <a:xfrm>
              <a:off x="7391400" y="3810000"/>
              <a:ext cx="1524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6" name="Line 17"/>
            <p:cNvSpPr>
              <a:spLocks noChangeShapeType="1"/>
            </p:cNvSpPr>
            <p:nvPr/>
          </p:nvSpPr>
          <p:spPr bwMode="auto">
            <a:xfrm>
              <a:off x="6162675" y="4883930"/>
              <a:ext cx="0" cy="6786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7" name="Line 17"/>
            <p:cNvSpPr>
              <a:spLocks noChangeShapeType="1"/>
            </p:cNvSpPr>
            <p:nvPr/>
          </p:nvSpPr>
          <p:spPr bwMode="auto">
            <a:xfrm>
              <a:off x="7534275" y="4876800"/>
              <a:ext cx="0" cy="6786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grpSp>
        <p:nvGrpSpPr>
          <p:cNvPr id="28" name="Group 27"/>
          <p:cNvGrpSpPr/>
          <p:nvPr/>
        </p:nvGrpSpPr>
        <p:grpSpPr>
          <a:xfrm>
            <a:off x="7658100" y="4724400"/>
            <a:ext cx="2667000" cy="1687562"/>
            <a:chOff x="7658100" y="4380637"/>
            <a:chExt cx="2667000" cy="1687562"/>
          </a:xfrm>
        </p:grpSpPr>
        <p:sp>
          <p:nvSpPr>
            <p:cNvPr id="29" name="TextBox 28"/>
            <p:cNvSpPr txBox="1"/>
            <p:nvPr/>
          </p:nvSpPr>
          <p:spPr>
            <a:xfrm>
              <a:off x="7658100" y="5209401"/>
              <a:ext cx="1295400" cy="276999"/>
            </a:xfrm>
            <a:prstGeom prst="rect">
              <a:avLst/>
            </a:prstGeom>
            <a:noFill/>
          </p:spPr>
          <p:txBody>
            <a:bodyPr wrap="square" rtlCol="0">
              <a:spAutoFit/>
            </a:bodyPr>
            <a:lstStyle/>
            <a:p>
              <a:r>
                <a:rPr lang="en-US" sz="1200" dirty="0" smtClean="0">
                  <a:latin typeface="+mn-lt"/>
                </a:rPr>
                <a:t>MMR</a:t>
              </a:r>
              <a:r>
                <a:rPr lang="en-US" sz="1200" baseline="-25000" dirty="0" smtClean="0">
                  <a:latin typeface="+mn-lt"/>
                </a:rPr>
                <a:t>obs</a:t>
              </a:r>
              <a:endParaRPr lang="en-US" sz="1200" baseline="-25000" dirty="0">
                <a:latin typeface="+mn-lt"/>
              </a:endParaRPr>
            </a:p>
          </p:txBody>
        </p:sp>
        <p:sp>
          <p:nvSpPr>
            <p:cNvPr id="30" name="TextBox 29"/>
            <p:cNvSpPr txBox="1"/>
            <p:nvPr/>
          </p:nvSpPr>
          <p:spPr>
            <a:xfrm>
              <a:off x="9029700" y="5257800"/>
              <a:ext cx="1295400" cy="276999"/>
            </a:xfrm>
            <a:prstGeom prst="rect">
              <a:avLst/>
            </a:prstGeom>
            <a:noFill/>
          </p:spPr>
          <p:txBody>
            <a:bodyPr wrap="square" rtlCol="0">
              <a:spAutoFit/>
            </a:bodyPr>
            <a:lstStyle/>
            <a:p>
              <a:r>
                <a:rPr lang="en-US" sz="1200" dirty="0" smtClean="0">
                  <a:latin typeface="+mn-lt"/>
                </a:rPr>
                <a:t>Autism</a:t>
              </a:r>
              <a:r>
                <a:rPr lang="en-US" sz="1200" baseline="-25000" dirty="0" smtClean="0">
                  <a:latin typeface="+mn-lt"/>
                </a:rPr>
                <a:t>obs</a:t>
              </a:r>
              <a:endParaRPr lang="en-US" sz="1200" baseline="-25000" dirty="0">
                <a:latin typeface="+mn-lt"/>
              </a:endParaRPr>
            </a:p>
          </p:txBody>
        </p:sp>
        <p:sp>
          <p:nvSpPr>
            <p:cNvPr id="31" name="TextBox 30"/>
            <p:cNvSpPr txBox="1"/>
            <p:nvPr/>
          </p:nvSpPr>
          <p:spPr>
            <a:xfrm>
              <a:off x="7658100" y="5791200"/>
              <a:ext cx="1295400" cy="276999"/>
            </a:xfrm>
            <a:prstGeom prst="rect">
              <a:avLst/>
            </a:prstGeom>
            <a:noFill/>
          </p:spPr>
          <p:txBody>
            <a:bodyPr wrap="square" rtlCol="0">
              <a:spAutoFit/>
            </a:bodyPr>
            <a:lstStyle/>
            <a:p>
              <a:r>
                <a:rPr lang="en-US" sz="1200" dirty="0" smtClean="0">
                  <a:latin typeface="+mn-lt"/>
                </a:rPr>
                <a:t>MMR</a:t>
              </a:r>
              <a:r>
                <a:rPr lang="en-US" sz="1200" baseline="-25000" dirty="0" smtClean="0">
                  <a:latin typeface="+mn-lt"/>
                </a:rPr>
                <a:t>true</a:t>
              </a:r>
              <a:endParaRPr lang="en-US" sz="1200" baseline="-25000" dirty="0">
                <a:latin typeface="+mn-lt"/>
              </a:endParaRPr>
            </a:p>
          </p:txBody>
        </p:sp>
        <p:sp>
          <p:nvSpPr>
            <p:cNvPr id="32" name="TextBox 31"/>
            <p:cNvSpPr txBox="1"/>
            <p:nvPr/>
          </p:nvSpPr>
          <p:spPr>
            <a:xfrm>
              <a:off x="9029700" y="5791200"/>
              <a:ext cx="1295400" cy="276999"/>
            </a:xfrm>
            <a:prstGeom prst="rect">
              <a:avLst/>
            </a:prstGeom>
            <a:noFill/>
          </p:spPr>
          <p:txBody>
            <a:bodyPr wrap="square" rtlCol="0">
              <a:spAutoFit/>
            </a:bodyPr>
            <a:lstStyle/>
            <a:p>
              <a:r>
                <a:rPr lang="en-US" sz="1200" dirty="0" smtClean="0">
                  <a:latin typeface="+mn-lt"/>
                </a:rPr>
                <a:t>Autism</a:t>
              </a:r>
              <a:r>
                <a:rPr lang="en-US" sz="1200" baseline="-25000" dirty="0" smtClean="0">
                  <a:latin typeface="+mn-lt"/>
                </a:rPr>
                <a:t>true</a:t>
              </a:r>
              <a:endParaRPr lang="en-US" sz="1200" baseline="-25000" dirty="0">
                <a:latin typeface="+mn-lt"/>
              </a:endParaRPr>
            </a:p>
          </p:txBody>
        </p:sp>
        <p:grpSp>
          <p:nvGrpSpPr>
            <p:cNvPr id="33" name="Group 32"/>
            <p:cNvGrpSpPr/>
            <p:nvPr/>
          </p:nvGrpSpPr>
          <p:grpSpPr>
            <a:xfrm>
              <a:off x="7696200" y="4380637"/>
              <a:ext cx="2628900" cy="1562963"/>
              <a:chOff x="7696200" y="4382869"/>
              <a:chExt cx="2628900" cy="1562963"/>
            </a:xfrm>
          </p:grpSpPr>
          <p:sp>
            <p:nvSpPr>
              <p:cNvPr id="35" name="TextBox 34"/>
              <p:cNvSpPr txBox="1"/>
              <p:nvPr/>
            </p:nvSpPr>
            <p:spPr>
              <a:xfrm>
                <a:off x="9029700" y="4382869"/>
                <a:ext cx="1295400" cy="646331"/>
              </a:xfrm>
              <a:prstGeom prst="rect">
                <a:avLst/>
              </a:prstGeom>
              <a:noFill/>
            </p:spPr>
            <p:txBody>
              <a:bodyPr wrap="square" rtlCol="0">
                <a:spAutoFit/>
              </a:bodyPr>
              <a:lstStyle/>
              <a:p>
                <a:r>
                  <a:rPr lang="en-US" sz="1200" dirty="0" smtClean="0">
                    <a:latin typeface="+mn-lt"/>
                  </a:rPr>
                  <a:t>Autism measurement </a:t>
                </a:r>
                <a:r>
                  <a:rPr lang="en-US" sz="1200" dirty="0" smtClean="0">
                    <a:latin typeface="+mn-lt"/>
                  </a:rPr>
                  <a:t>error</a:t>
                </a:r>
                <a:endParaRPr lang="en-US" sz="1200" baseline="-25000" dirty="0">
                  <a:latin typeface="+mn-lt"/>
                </a:endParaRPr>
              </a:p>
            </p:txBody>
          </p:sp>
          <p:sp>
            <p:nvSpPr>
              <p:cNvPr id="36" name="TextBox 35"/>
              <p:cNvSpPr txBox="1"/>
              <p:nvPr/>
            </p:nvSpPr>
            <p:spPr>
              <a:xfrm>
                <a:off x="7696200" y="4419600"/>
                <a:ext cx="1295400" cy="646331"/>
              </a:xfrm>
              <a:prstGeom prst="rect">
                <a:avLst/>
              </a:prstGeom>
              <a:noFill/>
            </p:spPr>
            <p:txBody>
              <a:bodyPr wrap="square" rtlCol="0">
                <a:spAutoFit/>
              </a:bodyPr>
              <a:lstStyle/>
              <a:p>
                <a:r>
                  <a:rPr lang="en-US" sz="1200" dirty="0" smtClean="0">
                    <a:latin typeface="+mn-lt"/>
                  </a:rPr>
                  <a:t>MMR measurement </a:t>
                </a:r>
                <a:r>
                  <a:rPr lang="en-US" sz="1200" dirty="0" smtClean="0">
                    <a:latin typeface="+mn-lt"/>
                  </a:rPr>
                  <a:t>error</a:t>
                </a:r>
                <a:endParaRPr lang="en-US" sz="1200" baseline="-25000" dirty="0">
                  <a:latin typeface="+mn-lt"/>
                </a:endParaRPr>
              </a:p>
            </p:txBody>
          </p:sp>
          <p:grpSp>
            <p:nvGrpSpPr>
              <p:cNvPr id="37" name="Group 36"/>
              <p:cNvGrpSpPr/>
              <p:nvPr/>
            </p:nvGrpSpPr>
            <p:grpSpPr>
              <a:xfrm>
                <a:off x="8305800" y="5001399"/>
                <a:ext cx="1333500" cy="944433"/>
                <a:chOff x="8305800" y="5001399"/>
                <a:chExt cx="1333500" cy="944433"/>
              </a:xfrm>
            </p:grpSpPr>
            <p:sp>
              <p:nvSpPr>
                <p:cNvPr id="38" name="Line 18"/>
                <p:cNvSpPr>
                  <a:spLocks noChangeShapeType="1"/>
                </p:cNvSpPr>
                <p:nvPr/>
              </p:nvSpPr>
              <p:spPr bwMode="auto">
                <a:xfrm flipV="1">
                  <a:off x="8648700" y="5350130"/>
                  <a:ext cx="629888" cy="1"/>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9" name="Line 18"/>
                <p:cNvSpPr>
                  <a:spLocks noChangeShapeType="1"/>
                </p:cNvSpPr>
                <p:nvPr/>
              </p:nvSpPr>
              <p:spPr bwMode="auto">
                <a:xfrm>
                  <a:off x="9639300" y="5001399"/>
                  <a:ext cx="0" cy="2564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0" name="Line 18"/>
                <p:cNvSpPr>
                  <a:spLocks noChangeShapeType="1"/>
                </p:cNvSpPr>
                <p:nvPr/>
              </p:nvSpPr>
              <p:spPr bwMode="auto">
                <a:xfrm flipV="1">
                  <a:off x="8305800" y="5502275"/>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1" name="Line 18"/>
                <p:cNvSpPr>
                  <a:spLocks noChangeShapeType="1"/>
                </p:cNvSpPr>
                <p:nvPr/>
              </p:nvSpPr>
              <p:spPr bwMode="auto">
                <a:xfrm flipV="1">
                  <a:off x="9639300" y="5562600"/>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2" name="Line 18"/>
                <p:cNvSpPr>
                  <a:spLocks noChangeShapeType="1"/>
                </p:cNvSpPr>
                <p:nvPr/>
              </p:nvSpPr>
              <p:spPr bwMode="auto">
                <a:xfrm>
                  <a:off x="8305800" y="5040993"/>
                  <a:ext cx="0" cy="2168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3" name="Line 18"/>
                <p:cNvSpPr>
                  <a:spLocks noChangeShapeType="1"/>
                </p:cNvSpPr>
                <p:nvPr/>
              </p:nvSpPr>
              <p:spPr bwMode="auto">
                <a:xfrm flipV="1">
                  <a:off x="8648700" y="5945832"/>
                  <a:ext cx="6298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grpSp>
        <p:sp>
          <p:nvSpPr>
            <p:cNvPr id="34" name="TextBox 33"/>
            <p:cNvSpPr txBox="1"/>
            <p:nvPr/>
          </p:nvSpPr>
          <p:spPr>
            <a:xfrm>
              <a:off x="8343900" y="5367506"/>
              <a:ext cx="1295400" cy="276999"/>
            </a:xfrm>
            <a:prstGeom prst="rect">
              <a:avLst/>
            </a:prstGeom>
            <a:noFill/>
          </p:spPr>
          <p:txBody>
            <a:bodyPr wrap="square" rtlCol="0">
              <a:spAutoFit/>
            </a:bodyPr>
            <a:lstStyle/>
            <a:p>
              <a:r>
                <a:rPr lang="en-US" sz="1200" dirty="0" smtClean="0">
                  <a:latin typeface="+mn-lt"/>
                </a:rPr>
                <a:t>?</a:t>
              </a:r>
              <a:endParaRPr lang="en-US" sz="1200" baseline="-25000" dirty="0">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45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45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50" grpId="0"/>
      <p:bldP spid="53455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4191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a:latin typeface="Arial" charset="0"/>
              </a:rPr>
              <a:t>Do you agree with the authors’ conclusion?</a:t>
            </a:r>
            <a:r>
              <a:rPr lang="en-US" altLang="en-US" sz="2400" dirty="0">
                <a:latin typeface="Arial" charset="0"/>
              </a:rPr>
              <a:t> </a:t>
            </a:r>
          </a:p>
          <a:p>
            <a:pPr algn="l"/>
            <a:endParaRPr lang="en-US" altLang="en-US" sz="2400" dirty="0">
              <a:latin typeface="Arial" charset="0"/>
            </a:endParaRPr>
          </a:p>
          <a:p>
            <a:pPr algn="l"/>
            <a:endParaRPr lang="en-US" altLang="en-US" sz="2400" dirty="0">
              <a:latin typeface="Arial"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85738"/>
            <a:ext cx="5791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t="7594"/>
          <a:stretch>
            <a:fillRect/>
          </a:stretch>
        </p:blipFill>
        <p:spPr bwMode="auto">
          <a:xfrm>
            <a:off x="419100" y="2895600"/>
            <a:ext cx="7010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4101" name="Group 5"/>
          <p:cNvGrpSpPr>
            <a:grpSpLocks/>
          </p:cNvGrpSpPr>
          <p:nvPr/>
        </p:nvGrpSpPr>
        <p:grpSpPr bwMode="auto">
          <a:xfrm>
            <a:off x="2160588" y="5592763"/>
            <a:ext cx="8577263" cy="473075"/>
            <a:chOff x="1361" y="3523"/>
            <a:chExt cx="5403" cy="298"/>
          </a:xfrm>
        </p:grpSpPr>
        <p:sp>
          <p:nvSpPr>
            <p:cNvPr id="4102" name="Text Box 7"/>
            <p:cNvSpPr txBox="1">
              <a:spLocks noChangeArrowheads="1"/>
            </p:cNvSpPr>
            <p:nvPr/>
          </p:nvSpPr>
          <p:spPr bwMode="auto">
            <a:xfrm rot="18904130">
              <a:off x="3752" y="3571"/>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Strongly disagree - E</a:t>
              </a:r>
            </a:p>
          </p:txBody>
        </p:sp>
        <p:grpSp>
          <p:nvGrpSpPr>
            <p:cNvPr id="4103" name="Group 7"/>
            <p:cNvGrpSpPr>
              <a:grpSpLocks/>
            </p:cNvGrpSpPr>
            <p:nvPr/>
          </p:nvGrpSpPr>
          <p:grpSpPr bwMode="auto">
            <a:xfrm>
              <a:off x="1361" y="3523"/>
              <a:ext cx="4836" cy="250"/>
              <a:chOff x="1361" y="3523"/>
              <a:chExt cx="4836" cy="250"/>
            </a:xfrm>
          </p:grpSpPr>
          <p:sp>
            <p:nvSpPr>
              <p:cNvPr id="4104" name="Text Box 5"/>
              <p:cNvSpPr txBox="1">
                <a:spLocks noChangeArrowheads="1"/>
              </p:cNvSpPr>
              <p:nvPr/>
            </p:nvSpPr>
            <p:spPr bwMode="auto">
              <a:xfrm rot="-2695870">
                <a:off x="13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Strongly agree - A</a:t>
                </a:r>
              </a:p>
            </p:txBody>
          </p:sp>
          <p:grpSp>
            <p:nvGrpSpPr>
              <p:cNvPr id="4105" name="Group 9"/>
              <p:cNvGrpSpPr>
                <a:grpSpLocks/>
              </p:cNvGrpSpPr>
              <p:nvPr/>
            </p:nvGrpSpPr>
            <p:grpSpPr bwMode="auto">
              <a:xfrm>
                <a:off x="1937" y="3523"/>
                <a:ext cx="4260" cy="250"/>
                <a:chOff x="1937" y="3523"/>
                <a:chExt cx="4260" cy="250"/>
              </a:xfrm>
            </p:grpSpPr>
            <p:sp>
              <p:nvSpPr>
                <p:cNvPr id="4106" name="Text Box 9"/>
                <p:cNvSpPr txBox="1">
                  <a:spLocks noChangeArrowheads="1"/>
                </p:cNvSpPr>
                <p:nvPr/>
              </p:nvSpPr>
              <p:spPr bwMode="auto">
                <a:xfrm rot="-2695870">
                  <a:off x="25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Not sure - C</a:t>
                  </a:r>
                </a:p>
              </p:txBody>
            </p:sp>
            <p:sp>
              <p:nvSpPr>
                <p:cNvPr id="4107" name="Text Box 10"/>
                <p:cNvSpPr txBox="1">
                  <a:spLocks noChangeArrowheads="1"/>
                </p:cNvSpPr>
                <p:nvPr/>
              </p:nvSpPr>
              <p:spPr bwMode="auto">
                <a:xfrm rot="-2695870">
                  <a:off x="1937"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Somewhat agree - B</a:t>
                  </a:r>
                  <a:endParaRPr lang="en-US" altLang="en-US" sz="2000" b="1" dirty="0">
                    <a:latin typeface="Arial" charset="0"/>
                  </a:endParaRPr>
                </a:p>
              </p:txBody>
            </p:sp>
            <p:sp>
              <p:nvSpPr>
                <p:cNvPr id="4108" name="Text Box 7"/>
                <p:cNvSpPr txBox="1">
                  <a:spLocks noChangeArrowheads="1"/>
                </p:cNvSpPr>
                <p:nvPr/>
              </p:nvSpPr>
              <p:spPr bwMode="auto">
                <a:xfrm rot="-2695870">
                  <a:off x="3185"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Somewhat disagree  - D</a:t>
                  </a:r>
                </a:p>
              </p:txBody>
            </p:sp>
          </p:gr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1024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10244"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245"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246"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247" name="Line 7"/>
          <p:cNvSpPr>
            <a:spLocks noChangeShapeType="1"/>
          </p:cNvSpPr>
          <p:nvPr/>
        </p:nvSpPr>
        <p:spPr bwMode="auto">
          <a:xfrm>
            <a:off x="5400675" y="5105400"/>
            <a:ext cx="2571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248"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p:txBody>
      </p:sp>
      <p:sp>
        <p:nvSpPr>
          <p:cNvPr id="10249" name="Text Box 9"/>
          <p:cNvSpPr txBox="1">
            <a:spLocks noChangeArrowheads="1"/>
          </p:cNvSpPr>
          <p:nvPr/>
        </p:nvSpPr>
        <p:spPr bwMode="auto">
          <a:xfrm>
            <a:off x="2309813" y="1295400"/>
            <a:ext cx="1081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Autism</a:t>
            </a:r>
          </a:p>
        </p:txBody>
      </p:sp>
      <p:sp>
        <p:nvSpPr>
          <p:cNvPr id="10250" name="Text Box 10"/>
          <p:cNvSpPr txBox="1">
            <a:spLocks noChangeArrowheads="1"/>
          </p:cNvSpPr>
          <p:nvPr/>
        </p:nvSpPr>
        <p:spPr bwMode="auto">
          <a:xfrm>
            <a:off x="0"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MMR</a:t>
            </a:r>
          </a:p>
        </p:txBody>
      </p:sp>
      <p:sp>
        <p:nvSpPr>
          <p:cNvPr id="10251" name="Text Box 11"/>
          <p:cNvSpPr txBox="1">
            <a:spLocks noChangeArrowheads="1"/>
          </p:cNvSpPr>
          <p:nvPr/>
        </p:nvSpPr>
        <p:spPr bwMode="auto">
          <a:xfrm>
            <a:off x="2095500" y="160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              -</a:t>
            </a:r>
          </a:p>
        </p:txBody>
      </p:sp>
      <p:sp>
        <p:nvSpPr>
          <p:cNvPr id="10252"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t>
            </a:r>
          </a:p>
          <a:p>
            <a:pPr algn="l"/>
            <a:endParaRPr lang="en-US" altLang="en-US" sz="2400" dirty="0"/>
          </a:p>
          <a:p>
            <a:pPr algn="l"/>
            <a:endParaRPr lang="en-US" altLang="en-US" sz="2400" dirty="0"/>
          </a:p>
          <a:p>
            <a:pPr algn="l"/>
            <a:r>
              <a:rPr lang="en-US" altLang="en-US" sz="2400" dirty="0"/>
              <a:t>-</a:t>
            </a:r>
          </a:p>
        </p:txBody>
      </p:sp>
      <p:sp>
        <p:nvSpPr>
          <p:cNvPr id="10253" name="Text Box 13"/>
          <p:cNvSpPr txBox="1">
            <a:spLocks noChangeArrowheads="1"/>
          </p:cNvSpPr>
          <p:nvPr/>
        </p:nvSpPr>
        <p:spPr bwMode="auto">
          <a:xfrm>
            <a:off x="381000" y="38862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10254" name="Text Box 14"/>
          <p:cNvSpPr txBox="1">
            <a:spLocks noChangeArrowheads="1"/>
          </p:cNvSpPr>
          <p:nvPr/>
        </p:nvSpPr>
        <p:spPr bwMode="auto">
          <a:xfrm>
            <a:off x="57150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STUDY SAMPLE</a:t>
            </a:r>
          </a:p>
        </p:txBody>
      </p:sp>
      <p:sp>
        <p:nvSpPr>
          <p:cNvPr id="10255" name="Text Box 15"/>
          <p:cNvSpPr txBox="1">
            <a:spLocks noChangeArrowheads="1"/>
          </p:cNvSpPr>
          <p:nvPr/>
        </p:nvSpPr>
        <p:spPr bwMode="auto">
          <a:xfrm>
            <a:off x="2443163" y="228600"/>
            <a:ext cx="53101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charset="0"/>
              </a:rPr>
              <a:t>Misclassification of Exposure:</a:t>
            </a:r>
          </a:p>
          <a:p>
            <a:r>
              <a:rPr lang="en-US" altLang="en-US" sz="2800" b="1" dirty="0">
                <a:latin typeface="Arial" charset="0"/>
              </a:rPr>
              <a:t> Imperfect Specificity</a:t>
            </a:r>
            <a:endParaRPr lang="en-US" altLang="en-US" sz="2800" b="1" dirty="0">
              <a:latin typeface="Arial Unicode MS" pitchFamily="34" charset="-128"/>
            </a:endParaRPr>
          </a:p>
        </p:txBody>
      </p:sp>
      <p:sp>
        <p:nvSpPr>
          <p:cNvPr id="10256" name="Line 17"/>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0257" name="Line 18"/>
          <p:cNvSpPr>
            <a:spLocks noChangeShapeType="1"/>
          </p:cNvSpPr>
          <p:nvPr/>
        </p:nvSpPr>
        <p:spPr bwMode="auto">
          <a:xfrm flipH="1">
            <a:off x="6057900" y="3733800"/>
            <a:ext cx="990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0258" name="Line 19"/>
          <p:cNvSpPr>
            <a:spLocks noChangeShapeType="1"/>
          </p:cNvSpPr>
          <p:nvPr/>
        </p:nvSpPr>
        <p:spPr bwMode="auto">
          <a:xfrm>
            <a:off x="7353300" y="38100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0259" name="Text Box 20"/>
          <p:cNvSpPr txBox="1">
            <a:spLocks noChangeArrowheads="1"/>
          </p:cNvSpPr>
          <p:nvPr/>
        </p:nvSpPr>
        <p:spPr bwMode="auto">
          <a:xfrm>
            <a:off x="7010400" y="2011740"/>
            <a:ext cx="2590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Problems with specificity in measurement of exposure </a:t>
            </a:r>
          </a:p>
        </p:txBody>
      </p:sp>
      <p:sp>
        <p:nvSpPr>
          <p:cNvPr id="604182" name="Text Box 22"/>
          <p:cNvSpPr txBox="1">
            <a:spLocks noChangeArrowheads="1"/>
          </p:cNvSpPr>
          <p:nvPr/>
        </p:nvSpPr>
        <p:spPr bwMode="auto">
          <a:xfrm>
            <a:off x="342900" y="56388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Manifestation?</a:t>
            </a:r>
          </a:p>
        </p:txBody>
      </p:sp>
      <p:sp>
        <p:nvSpPr>
          <p:cNvPr id="10262" name="Text Box 23"/>
          <p:cNvSpPr txBox="1">
            <a:spLocks noChangeArrowheads="1"/>
          </p:cNvSpPr>
          <p:nvPr/>
        </p:nvSpPr>
        <p:spPr bwMode="auto">
          <a:xfrm>
            <a:off x="342900" y="4724400"/>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Mechanism:  administrative mistakes in vaccination linkage</a:t>
            </a:r>
          </a:p>
        </p:txBody>
      </p:sp>
      <p:sp>
        <p:nvSpPr>
          <p:cNvPr id="604184" name="Text Box 24"/>
          <p:cNvSpPr txBox="1">
            <a:spLocks noChangeArrowheads="1"/>
          </p:cNvSpPr>
          <p:nvPr/>
        </p:nvSpPr>
        <p:spPr bwMode="auto">
          <a:xfrm>
            <a:off x="2400300" y="5638800"/>
            <a:ext cx="255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b="1" dirty="0">
                <a:solidFill>
                  <a:srgbClr val="00CC00"/>
                </a:solidFill>
              </a:rPr>
              <a:t>Bias towards </a:t>
            </a:r>
            <a:r>
              <a:rPr lang="en-US" altLang="en-US" sz="2400" b="1" dirty="0" smtClean="0">
                <a:solidFill>
                  <a:srgbClr val="00CC00"/>
                </a:solidFill>
              </a:rPr>
              <a:t>null if truly an effect</a:t>
            </a:r>
            <a:endParaRPr lang="en-US" altLang="en-US" sz="2400" b="1" dirty="0">
              <a:solidFill>
                <a:srgbClr val="00CC00"/>
              </a:solidFill>
            </a:endParaRPr>
          </a:p>
        </p:txBody>
      </p:sp>
      <p:sp>
        <p:nvSpPr>
          <p:cNvPr id="25" name="Text Box 22"/>
          <p:cNvSpPr txBox="1">
            <a:spLocks noChangeArrowheads="1"/>
          </p:cNvSpPr>
          <p:nvPr/>
        </p:nvSpPr>
        <p:spPr bwMode="auto">
          <a:xfrm>
            <a:off x="8180414" y="3581400"/>
            <a:ext cx="20684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solidFill>
                  <a:srgbClr val="FF3300"/>
                </a:solidFill>
              </a:rPr>
              <a:t>Independent and non-differential </a:t>
            </a:r>
            <a:endParaRPr lang="en-US" altLang="en-US" sz="2400" dirty="0">
              <a:solidFill>
                <a:srgbClr val="FF3300"/>
              </a:solidFill>
            </a:endParaRPr>
          </a:p>
        </p:txBody>
      </p:sp>
      <p:sp>
        <p:nvSpPr>
          <p:cNvPr id="26" name="Text Box 22"/>
          <p:cNvSpPr txBox="1">
            <a:spLocks noChangeArrowheads="1"/>
          </p:cNvSpPr>
          <p:nvPr/>
        </p:nvSpPr>
        <p:spPr bwMode="auto">
          <a:xfrm>
            <a:off x="8180414" y="4800600"/>
            <a:ext cx="206848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solidFill>
                  <a:srgbClr val="FF3300"/>
                </a:solidFill>
              </a:rPr>
              <a:t>How should authors feel about biases toward the null? </a:t>
            </a:r>
            <a:endParaRPr lang="en-US" altLang="en-US" sz="2400" dirty="0">
              <a:solidFill>
                <a:srgbClr val="FF3300"/>
              </a:solidFill>
            </a:endParaRPr>
          </a:p>
        </p:txBody>
      </p:sp>
      <p:sp>
        <p:nvSpPr>
          <p:cNvPr id="27" name="Line 21"/>
          <p:cNvSpPr>
            <a:spLocks noChangeShapeType="1"/>
          </p:cNvSpPr>
          <p:nvPr/>
        </p:nvSpPr>
        <p:spPr bwMode="auto">
          <a:xfrm flipH="1" flipV="1">
            <a:off x="5981700" y="47244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8" name="Line 25"/>
          <p:cNvSpPr>
            <a:spLocks noChangeShapeType="1"/>
          </p:cNvSpPr>
          <p:nvPr/>
        </p:nvSpPr>
        <p:spPr bwMode="auto">
          <a:xfrm flipH="1" flipV="1">
            <a:off x="7353300" y="47244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2" grpId="0"/>
      <p:bldP spid="60418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266700" y="76200"/>
            <a:ext cx="9829800" cy="533400"/>
          </a:xfrm>
        </p:spPr>
        <p:txBody>
          <a:bodyPr/>
          <a:lstStyle/>
          <a:p>
            <a:r>
              <a:rPr lang="en-US" altLang="en-US" sz="2400" dirty="0" smtClean="0"/>
              <a:t>Accuracy of Outcome Measurement</a:t>
            </a:r>
            <a:r>
              <a:rPr lang="en-US" altLang="en-US" sz="2400" b="0" dirty="0" smtClean="0"/>
              <a:t> </a:t>
            </a:r>
            <a:r>
              <a:rPr lang="en-US" altLang="en-US" sz="2400" b="0" dirty="0" smtClean="0"/>
              <a:t> (from Psychiatric Registry)</a:t>
            </a:r>
            <a:r>
              <a:rPr lang="en-US" altLang="en-US" sz="2400" dirty="0" smtClean="0"/>
              <a:t>	</a:t>
            </a:r>
          </a:p>
        </p:txBody>
      </p:sp>
      <p:graphicFrame>
        <p:nvGraphicFramePr>
          <p:cNvPr id="1026" name="Object 4"/>
          <p:cNvGraphicFramePr>
            <a:graphicFrameLocks noGrp="1" noChangeAspect="1"/>
          </p:cNvGraphicFramePr>
          <p:nvPr>
            <p:ph sz="half" idx="2"/>
          </p:nvPr>
        </p:nvGraphicFramePr>
        <p:xfrm>
          <a:off x="741363" y="722313"/>
          <a:ext cx="10826750" cy="2998787"/>
        </p:xfrm>
        <a:graphic>
          <a:graphicData uri="http://schemas.openxmlformats.org/presentationml/2006/ole">
            <mc:AlternateContent xmlns:mc="http://schemas.openxmlformats.org/markup-compatibility/2006">
              <mc:Choice xmlns:v="urn:schemas-microsoft-com:vml" Requires="v">
                <p:oleObj spid="_x0000_s1283" name="Document" r:id="rId4" imgW="10602355" imgH="2937237" progId="Word.Document.8">
                  <p:embed/>
                </p:oleObj>
              </mc:Choice>
              <mc:Fallback>
                <p:oleObj name="Document" r:id="rId4" imgW="10602355" imgH="2937237"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63" y="722313"/>
                        <a:ext cx="10826750" cy="299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5797" name="Text Box 5"/>
          <p:cNvSpPr txBox="1">
            <a:spLocks noChangeArrowheads="1"/>
          </p:cNvSpPr>
          <p:nvPr/>
        </p:nvSpPr>
        <p:spPr bwMode="auto">
          <a:xfrm>
            <a:off x="0" y="4114800"/>
            <a:ext cx="26289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latin typeface="Arial" charset="0"/>
              </a:rPr>
              <a:t>Assume prevalence is 1 in 100</a:t>
            </a:r>
          </a:p>
        </p:txBody>
      </p:sp>
      <p:graphicFrame>
        <p:nvGraphicFramePr>
          <p:cNvPr id="545798" name="Object 6"/>
          <p:cNvGraphicFramePr>
            <a:graphicFrameLocks noChangeAspect="1"/>
          </p:cNvGraphicFramePr>
          <p:nvPr/>
        </p:nvGraphicFramePr>
        <p:xfrm>
          <a:off x="957263" y="2360613"/>
          <a:ext cx="10434637" cy="2806700"/>
        </p:xfrm>
        <a:graphic>
          <a:graphicData uri="http://schemas.openxmlformats.org/presentationml/2006/ole">
            <mc:AlternateContent xmlns:mc="http://schemas.openxmlformats.org/markup-compatibility/2006">
              <mc:Choice xmlns:v="urn:schemas-microsoft-com:vml" Requires="v">
                <p:oleObj spid="_x0000_s1284" name="Document" r:id="rId6" imgW="10612085" imgH="2935798" progId="Word.Document.8">
                  <p:embed/>
                </p:oleObj>
              </mc:Choice>
              <mc:Fallback>
                <p:oleObj name="Document" r:id="rId6" imgW="10612085" imgH="2935798" progId="Word.Documen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7263" y="2360613"/>
                        <a:ext cx="10434637" cy="280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5799" name="Object 7"/>
          <p:cNvGraphicFramePr>
            <a:graphicFrameLocks noChangeAspect="1"/>
          </p:cNvGraphicFramePr>
          <p:nvPr/>
        </p:nvGraphicFramePr>
        <p:xfrm>
          <a:off x="1082675" y="4237038"/>
          <a:ext cx="10363200" cy="2849562"/>
        </p:xfrm>
        <a:graphic>
          <a:graphicData uri="http://schemas.openxmlformats.org/presentationml/2006/ole">
            <mc:AlternateContent xmlns:mc="http://schemas.openxmlformats.org/markup-compatibility/2006">
              <mc:Choice xmlns:v="urn:schemas-microsoft-com:vml" Requires="v">
                <p:oleObj spid="_x0000_s1285" name="Document" r:id="rId8" imgW="10625159" imgH="2939288" progId="Word.Document.8">
                  <p:embed/>
                </p:oleObj>
              </mc:Choice>
              <mc:Fallback>
                <p:oleObj name="Document" r:id="rId8" imgW="10625159" imgH="2939288" progId="Word.Document.8">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675" y="4237038"/>
                        <a:ext cx="10363200" cy="284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5805" name="Text Box 13"/>
          <p:cNvSpPr txBox="1">
            <a:spLocks noChangeArrowheads="1"/>
          </p:cNvSpPr>
          <p:nvPr/>
        </p:nvSpPr>
        <p:spPr bwMode="auto">
          <a:xfrm>
            <a:off x="266700" y="6019800"/>
            <a:ext cx="746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Specificity = 531906/531930 = 0.99995</a:t>
            </a:r>
          </a:p>
          <a:p>
            <a:pPr algn="l"/>
            <a:r>
              <a:rPr lang="en-US" altLang="en-US" sz="2400" dirty="0"/>
              <a:t>Sensitivity = 292/5373 = 0.054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57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57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57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5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7" grpId="0"/>
      <p:bldP spid="54580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11268"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1269"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1272"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p:txBody>
      </p:sp>
      <p:sp>
        <p:nvSpPr>
          <p:cNvPr id="11273"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Autism</a:t>
            </a:r>
          </a:p>
        </p:txBody>
      </p:sp>
      <p:sp>
        <p:nvSpPr>
          <p:cNvPr id="11274" name="Text Box 10"/>
          <p:cNvSpPr txBox="1">
            <a:spLocks noChangeArrowheads="1"/>
          </p:cNvSpPr>
          <p:nvPr/>
        </p:nvSpPr>
        <p:spPr bwMode="auto">
          <a:xfrm>
            <a:off x="2508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MMR</a:t>
            </a:r>
          </a:p>
        </p:txBody>
      </p:sp>
      <p:sp>
        <p:nvSpPr>
          <p:cNvPr id="11275" name="Text Box 11"/>
          <p:cNvSpPr txBox="1">
            <a:spLocks noChangeArrowheads="1"/>
          </p:cNvSpPr>
          <p:nvPr/>
        </p:nvSpPr>
        <p:spPr bwMode="auto">
          <a:xfrm>
            <a:off x="1954213" y="156527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              -</a:t>
            </a:r>
          </a:p>
        </p:txBody>
      </p:sp>
      <p:sp>
        <p:nvSpPr>
          <p:cNvPr id="11276"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t>
            </a:r>
          </a:p>
          <a:p>
            <a:pPr algn="l"/>
            <a:endParaRPr lang="en-US" altLang="en-US" sz="2400" dirty="0"/>
          </a:p>
          <a:p>
            <a:pPr algn="l"/>
            <a:endParaRPr lang="en-US" altLang="en-US" sz="2400" dirty="0"/>
          </a:p>
          <a:p>
            <a:pPr algn="l"/>
            <a:r>
              <a:rPr lang="en-US" altLang="en-US" sz="2400" dirty="0"/>
              <a:t>-</a:t>
            </a:r>
          </a:p>
        </p:txBody>
      </p:sp>
      <p:sp>
        <p:nvSpPr>
          <p:cNvPr id="11278" name="Text Box 14"/>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11279" name="Text Box 15"/>
          <p:cNvSpPr txBox="1">
            <a:spLocks noChangeArrowheads="1"/>
          </p:cNvSpPr>
          <p:nvPr/>
        </p:nvSpPr>
        <p:spPr bwMode="auto">
          <a:xfrm>
            <a:off x="4838700" y="60198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STUDY SAMPLE</a:t>
            </a:r>
          </a:p>
        </p:txBody>
      </p:sp>
      <p:sp>
        <p:nvSpPr>
          <p:cNvPr id="11280" name="Text Box 16"/>
          <p:cNvSpPr txBox="1">
            <a:spLocks noChangeArrowheads="1"/>
          </p:cNvSpPr>
          <p:nvPr/>
        </p:nvSpPr>
        <p:spPr bwMode="auto">
          <a:xfrm>
            <a:off x="2552700" y="152400"/>
            <a:ext cx="53292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charset="0"/>
              </a:rPr>
              <a:t>Misclassification of Outcome: </a:t>
            </a:r>
          </a:p>
          <a:p>
            <a:r>
              <a:rPr lang="en-US" altLang="en-US" sz="2800" b="1" dirty="0">
                <a:latin typeface="Arial" charset="0"/>
              </a:rPr>
              <a:t>If Non-Differential</a:t>
            </a:r>
            <a:endParaRPr lang="en-US" altLang="en-US" sz="2800" b="1" dirty="0">
              <a:latin typeface="Arial Unicode MS" pitchFamily="34" charset="-128"/>
            </a:endParaRPr>
          </a:p>
        </p:txBody>
      </p:sp>
      <p:sp>
        <p:nvSpPr>
          <p:cNvPr id="11282" name="Line 18"/>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1283" name="Text Box 19"/>
          <p:cNvSpPr txBox="1">
            <a:spLocks noChangeArrowheads="1"/>
          </p:cNvSpPr>
          <p:nvPr/>
        </p:nvSpPr>
        <p:spPr bwMode="auto">
          <a:xfrm>
            <a:off x="6115050" y="2152471"/>
            <a:ext cx="39052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t>Common </a:t>
            </a:r>
            <a:r>
              <a:rPr lang="en-US" altLang="en-US" sz="2400" dirty="0"/>
              <a:t>p</a:t>
            </a:r>
            <a:r>
              <a:rPr lang="en-US" altLang="en-US" sz="2400" dirty="0" smtClean="0"/>
              <a:t>roblems </a:t>
            </a:r>
            <a:r>
              <a:rPr lang="en-US" altLang="en-US" sz="2400" dirty="0"/>
              <a:t>with outcome sensitivity </a:t>
            </a:r>
            <a:r>
              <a:rPr lang="en-US" altLang="en-US" sz="2400" dirty="0" smtClean="0"/>
              <a:t>–unrelated to  </a:t>
            </a:r>
            <a:r>
              <a:rPr lang="en-US" altLang="en-US" sz="2400" dirty="0"/>
              <a:t>exposure status</a:t>
            </a:r>
          </a:p>
        </p:txBody>
      </p:sp>
      <p:sp>
        <p:nvSpPr>
          <p:cNvPr id="11284" name="Text Box 20"/>
          <p:cNvSpPr txBox="1">
            <a:spLocks noChangeArrowheads="1"/>
          </p:cNvSpPr>
          <p:nvPr/>
        </p:nvSpPr>
        <p:spPr bwMode="auto">
          <a:xfrm>
            <a:off x="342900" y="5334000"/>
            <a:ext cx="39266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t>Rare problems </a:t>
            </a:r>
            <a:r>
              <a:rPr lang="en-US" altLang="en-US" sz="2400" dirty="0"/>
              <a:t>with outcome specificity </a:t>
            </a:r>
            <a:r>
              <a:rPr lang="en-US" altLang="en-US" sz="2400" dirty="0" smtClean="0"/>
              <a:t>– unrelated to exposure </a:t>
            </a:r>
            <a:r>
              <a:rPr lang="en-US" altLang="en-US" sz="2400" dirty="0"/>
              <a:t>status</a:t>
            </a:r>
          </a:p>
        </p:txBody>
      </p:sp>
      <p:sp>
        <p:nvSpPr>
          <p:cNvPr id="11285" name="Line 21"/>
          <p:cNvSpPr>
            <a:spLocks noChangeShapeType="1"/>
          </p:cNvSpPr>
          <p:nvPr/>
        </p:nvSpPr>
        <p:spPr bwMode="auto">
          <a:xfrm flipV="1">
            <a:off x="4152900" y="4724400"/>
            <a:ext cx="11811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1286" name="Line 22"/>
          <p:cNvSpPr>
            <a:spLocks noChangeShapeType="1"/>
          </p:cNvSpPr>
          <p:nvPr/>
        </p:nvSpPr>
        <p:spPr bwMode="auto">
          <a:xfrm flipV="1">
            <a:off x="4076700" y="5486400"/>
            <a:ext cx="1371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3" name="Group 2"/>
          <p:cNvGrpSpPr/>
          <p:nvPr/>
        </p:nvGrpSpPr>
        <p:grpSpPr>
          <a:xfrm>
            <a:off x="6667500" y="3429000"/>
            <a:ext cx="1219200" cy="2286000"/>
            <a:chOff x="7162800" y="3352800"/>
            <a:chExt cx="1219200" cy="2286000"/>
          </a:xfrm>
        </p:grpSpPr>
        <p:sp>
          <p:nvSpPr>
            <p:cNvPr id="11287" name="Line 23"/>
            <p:cNvSpPr>
              <a:spLocks noChangeShapeType="1"/>
            </p:cNvSpPr>
            <p:nvPr/>
          </p:nvSpPr>
          <p:spPr bwMode="auto">
            <a:xfrm flipH="1">
              <a:off x="7239000" y="3352800"/>
              <a:ext cx="11430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1288" name="Line 24"/>
            <p:cNvSpPr>
              <a:spLocks noChangeShapeType="1"/>
            </p:cNvSpPr>
            <p:nvPr/>
          </p:nvSpPr>
          <p:spPr bwMode="auto">
            <a:xfrm flipH="1">
              <a:off x="7162800" y="3429000"/>
              <a:ext cx="1219200" cy="2209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grpSp>
        <p:nvGrpSpPr>
          <p:cNvPr id="2" name="Group 1"/>
          <p:cNvGrpSpPr/>
          <p:nvPr/>
        </p:nvGrpSpPr>
        <p:grpSpPr>
          <a:xfrm>
            <a:off x="4838700" y="4419600"/>
            <a:ext cx="2486025" cy="1524000"/>
            <a:chOff x="5400675" y="4419600"/>
            <a:chExt cx="2486025" cy="1524000"/>
          </a:xfrm>
        </p:grpSpPr>
        <p:sp>
          <p:nvSpPr>
            <p:cNvPr id="1126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11270"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1271" name="Line 7"/>
            <p:cNvSpPr>
              <a:spLocks noChangeShapeType="1"/>
            </p:cNvSpPr>
            <p:nvPr/>
          </p:nvSpPr>
          <p:spPr bwMode="auto">
            <a:xfrm>
              <a:off x="5400675" y="5105400"/>
              <a:ext cx="2486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1277" name="Line 13"/>
            <p:cNvSpPr>
              <a:spLocks noChangeShapeType="1"/>
            </p:cNvSpPr>
            <p:nvPr/>
          </p:nvSpPr>
          <p:spPr bwMode="auto">
            <a:xfrm flipH="1" flipV="1">
              <a:off x="6096000" y="5410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1281" name="Line 17"/>
            <p:cNvSpPr>
              <a:spLocks noChangeShapeType="1"/>
            </p:cNvSpPr>
            <p:nvPr/>
          </p:nvSpPr>
          <p:spPr bwMode="auto">
            <a:xfrm>
              <a:off x="6172200" y="5715000"/>
              <a:ext cx="99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1289" name="Line 25"/>
            <p:cNvSpPr>
              <a:spLocks noChangeShapeType="1"/>
            </p:cNvSpPr>
            <p:nvPr/>
          </p:nvSpPr>
          <p:spPr bwMode="auto">
            <a:xfrm flipH="1" flipV="1">
              <a:off x="6096000" y="4648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1290" name="Line 26"/>
            <p:cNvSpPr>
              <a:spLocks noChangeShapeType="1"/>
            </p:cNvSpPr>
            <p:nvPr/>
          </p:nvSpPr>
          <p:spPr bwMode="auto">
            <a:xfrm>
              <a:off x="6172200" y="4876800"/>
              <a:ext cx="99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536604" name="Text Box 28"/>
          <p:cNvSpPr txBox="1">
            <a:spLocks noChangeArrowheads="1"/>
          </p:cNvSpPr>
          <p:nvPr/>
        </p:nvSpPr>
        <p:spPr bwMode="auto">
          <a:xfrm>
            <a:off x="3848100" y="11430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Manifestation?</a:t>
            </a:r>
          </a:p>
        </p:txBody>
      </p:sp>
      <p:sp>
        <p:nvSpPr>
          <p:cNvPr id="536605" name="Text Box 29"/>
          <p:cNvSpPr txBox="1">
            <a:spLocks noChangeArrowheads="1"/>
          </p:cNvSpPr>
          <p:nvPr/>
        </p:nvSpPr>
        <p:spPr bwMode="auto">
          <a:xfrm>
            <a:off x="5524500" y="990600"/>
            <a:ext cx="373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400" b="1" dirty="0">
                <a:solidFill>
                  <a:srgbClr val="00CC00"/>
                </a:solidFill>
              </a:rPr>
              <a:t>Extremely minimal bias towards null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66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6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604" grpId="0"/>
      <p:bldP spid="53660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12291" name="Rectangle 3"/>
          <p:cNvSpPr>
            <a:spLocks noChangeArrowheads="1"/>
          </p:cNvSpPr>
          <p:nvPr/>
        </p:nvSpPr>
        <p:spPr bwMode="auto">
          <a:xfrm>
            <a:off x="5067300"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12292"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2293"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2294" name="Line 6"/>
          <p:cNvSpPr>
            <a:spLocks noChangeShapeType="1"/>
          </p:cNvSpPr>
          <p:nvPr/>
        </p:nvSpPr>
        <p:spPr bwMode="auto">
          <a:xfrm>
            <a:off x="6286500"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2295" name="Line 7"/>
          <p:cNvSpPr>
            <a:spLocks noChangeShapeType="1"/>
          </p:cNvSpPr>
          <p:nvPr/>
        </p:nvSpPr>
        <p:spPr bwMode="auto">
          <a:xfrm>
            <a:off x="5067300" y="5105400"/>
            <a:ext cx="2486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2296"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p:txBody>
      </p:sp>
      <p:sp>
        <p:nvSpPr>
          <p:cNvPr id="12297"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Autism</a:t>
            </a:r>
          </a:p>
        </p:txBody>
      </p:sp>
      <p:sp>
        <p:nvSpPr>
          <p:cNvPr id="12298" name="Text Box 10"/>
          <p:cNvSpPr txBox="1">
            <a:spLocks noChangeArrowheads="1"/>
          </p:cNvSpPr>
          <p:nvPr/>
        </p:nvSpPr>
        <p:spPr bwMode="auto">
          <a:xfrm>
            <a:off x="2508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MMR</a:t>
            </a:r>
          </a:p>
        </p:txBody>
      </p:sp>
      <p:sp>
        <p:nvSpPr>
          <p:cNvPr id="12299" name="Text Box 11"/>
          <p:cNvSpPr txBox="1">
            <a:spLocks noChangeArrowheads="1"/>
          </p:cNvSpPr>
          <p:nvPr/>
        </p:nvSpPr>
        <p:spPr bwMode="auto">
          <a:xfrm>
            <a:off x="1954213" y="156527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              -</a:t>
            </a:r>
          </a:p>
        </p:txBody>
      </p:sp>
      <p:sp>
        <p:nvSpPr>
          <p:cNvPr id="12300"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t>
            </a:r>
          </a:p>
          <a:p>
            <a:pPr algn="l"/>
            <a:endParaRPr lang="en-US" altLang="en-US" sz="2400" dirty="0"/>
          </a:p>
          <a:p>
            <a:pPr algn="l"/>
            <a:endParaRPr lang="en-US" altLang="en-US" sz="2400" dirty="0"/>
          </a:p>
          <a:p>
            <a:pPr algn="l"/>
            <a:r>
              <a:rPr lang="en-US" altLang="en-US" sz="2400" dirty="0"/>
              <a:t>-</a:t>
            </a:r>
          </a:p>
        </p:txBody>
      </p:sp>
      <p:sp>
        <p:nvSpPr>
          <p:cNvPr id="538637" name="Line 13"/>
          <p:cNvSpPr>
            <a:spLocks noChangeShapeType="1"/>
          </p:cNvSpPr>
          <p:nvPr/>
        </p:nvSpPr>
        <p:spPr bwMode="auto">
          <a:xfrm flipH="1" flipV="1">
            <a:off x="5753100" y="5410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2302" name="Text Box 14"/>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12303" name="Text Box 15"/>
          <p:cNvSpPr txBox="1">
            <a:spLocks noChangeArrowheads="1"/>
          </p:cNvSpPr>
          <p:nvPr/>
        </p:nvSpPr>
        <p:spPr bwMode="auto">
          <a:xfrm>
            <a:off x="50673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STUDY SAMPLE</a:t>
            </a:r>
          </a:p>
        </p:txBody>
      </p:sp>
      <p:sp>
        <p:nvSpPr>
          <p:cNvPr id="12304" name="Text Box 16"/>
          <p:cNvSpPr txBox="1">
            <a:spLocks noChangeArrowheads="1"/>
          </p:cNvSpPr>
          <p:nvPr/>
        </p:nvSpPr>
        <p:spPr bwMode="auto">
          <a:xfrm>
            <a:off x="2476500" y="0"/>
            <a:ext cx="53292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charset="0"/>
              </a:rPr>
              <a:t>Misclassification of Outcome: </a:t>
            </a:r>
          </a:p>
          <a:p>
            <a:r>
              <a:rPr lang="en-US" altLang="en-US" sz="2800" b="1" dirty="0">
                <a:latin typeface="Arial" charset="0"/>
              </a:rPr>
              <a:t>If Differential</a:t>
            </a:r>
            <a:endParaRPr lang="en-US" altLang="en-US" sz="2800" b="1" dirty="0">
              <a:latin typeface="Arial Unicode MS" pitchFamily="34" charset="-128"/>
            </a:endParaRPr>
          </a:p>
        </p:txBody>
      </p:sp>
      <p:sp>
        <p:nvSpPr>
          <p:cNvPr id="538641" name="Line 17"/>
          <p:cNvSpPr>
            <a:spLocks noChangeShapeType="1"/>
          </p:cNvSpPr>
          <p:nvPr/>
        </p:nvSpPr>
        <p:spPr bwMode="auto">
          <a:xfrm>
            <a:off x="5791200" y="5715000"/>
            <a:ext cx="990600"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2306" name="Line 18"/>
          <p:cNvSpPr>
            <a:spLocks noChangeShapeType="1"/>
          </p:cNvSpPr>
          <p:nvPr/>
        </p:nvSpPr>
        <p:spPr bwMode="auto">
          <a:xfrm>
            <a:off x="45339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38643" name="Text Box 19"/>
          <p:cNvSpPr txBox="1">
            <a:spLocks noChangeArrowheads="1"/>
          </p:cNvSpPr>
          <p:nvPr/>
        </p:nvSpPr>
        <p:spPr bwMode="auto">
          <a:xfrm>
            <a:off x="4876800" y="914400"/>
            <a:ext cx="5448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Our speculation:  Specificity not </a:t>
            </a:r>
            <a:r>
              <a:rPr lang="en-US" altLang="en-US" sz="2400" dirty="0" smtClean="0"/>
              <a:t>affected differentially with respect to exposure</a:t>
            </a:r>
            <a:endParaRPr lang="en-US" altLang="en-US" sz="2400" dirty="0"/>
          </a:p>
        </p:txBody>
      </p:sp>
      <p:sp>
        <p:nvSpPr>
          <p:cNvPr id="538648" name="Line 24"/>
          <p:cNvSpPr>
            <a:spLocks noChangeShapeType="1"/>
          </p:cNvSpPr>
          <p:nvPr/>
        </p:nvSpPr>
        <p:spPr bwMode="auto">
          <a:xfrm flipH="1">
            <a:off x="7162800" y="3429000"/>
            <a:ext cx="1181100" cy="2209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38649" name="Line 25"/>
          <p:cNvSpPr>
            <a:spLocks noChangeShapeType="1"/>
          </p:cNvSpPr>
          <p:nvPr/>
        </p:nvSpPr>
        <p:spPr bwMode="auto">
          <a:xfrm flipH="1" flipV="1">
            <a:off x="5753100" y="4648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38650" name="Line 26"/>
          <p:cNvSpPr>
            <a:spLocks noChangeShapeType="1"/>
          </p:cNvSpPr>
          <p:nvPr/>
        </p:nvSpPr>
        <p:spPr bwMode="auto">
          <a:xfrm>
            <a:off x="5829300" y="4876800"/>
            <a:ext cx="99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38651" name="Text Box 27"/>
          <p:cNvSpPr txBox="1">
            <a:spLocks noChangeArrowheads="1"/>
          </p:cNvSpPr>
          <p:nvPr/>
        </p:nvSpPr>
        <p:spPr bwMode="auto">
          <a:xfrm>
            <a:off x="2705100" y="5289550"/>
            <a:ext cx="22479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solidFill>
                  <a:srgbClr val="00CC00"/>
                </a:solidFill>
              </a:rPr>
              <a:t>Bias away from null, towards effect of MMR</a:t>
            </a:r>
          </a:p>
        </p:txBody>
      </p:sp>
      <p:sp>
        <p:nvSpPr>
          <p:cNvPr id="538652" name="Text Box 28"/>
          <p:cNvSpPr txBox="1">
            <a:spLocks noChangeArrowheads="1"/>
          </p:cNvSpPr>
          <p:nvPr/>
        </p:nvSpPr>
        <p:spPr bwMode="auto">
          <a:xfrm>
            <a:off x="342900" y="59436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Manifestation?</a:t>
            </a:r>
          </a:p>
        </p:txBody>
      </p:sp>
      <p:sp>
        <p:nvSpPr>
          <p:cNvPr id="538654" name="Text Box 30"/>
          <p:cNvSpPr txBox="1">
            <a:spLocks noChangeArrowheads="1"/>
          </p:cNvSpPr>
          <p:nvPr/>
        </p:nvSpPr>
        <p:spPr bwMode="auto">
          <a:xfrm>
            <a:off x="4914900" y="1892300"/>
            <a:ext cx="5257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Less sensitive </a:t>
            </a:r>
            <a:r>
              <a:rPr lang="en-US" altLang="en-US" sz="2400" dirty="0" smtClean="0"/>
              <a:t>autism diagnosis </a:t>
            </a:r>
            <a:r>
              <a:rPr lang="en-US" altLang="en-US" sz="2400" dirty="0"/>
              <a:t>among non-vaccinated perhaps because they are not “in care” as much as vaccinated or because psychiatrists were aware of vaccine-autism hypothesis</a:t>
            </a:r>
          </a:p>
        </p:txBody>
      </p:sp>
      <p:grpSp>
        <p:nvGrpSpPr>
          <p:cNvPr id="7" name="Group 6"/>
          <p:cNvGrpSpPr/>
          <p:nvPr/>
        </p:nvGrpSpPr>
        <p:grpSpPr>
          <a:xfrm>
            <a:off x="7658100" y="4267200"/>
            <a:ext cx="2667000" cy="2401163"/>
            <a:chOff x="7658100" y="1600200"/>
            <a:chExt cx="2667000" cy="2401163"/>
          </a:xfrm>
        </p:grpSpPr>
        <p:sp>
          <p:nvSpPr>
            <p:cNvPr id="58" name="Line 18"/>
            <p:cNvSpPr>
              <a:spLocks noChangeShapeType="1"/>
            </p:cNvSpPr>
            <p:nvPr/>
          </p:nvSpPr>
          <p:spPr bwMode="auto">
            <a:xfrm flipV="1">
              <a:off x="8648700" y="2567463"/>
              <a:ext cx="629888" cy="1"/>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6" name="Group 5"/>
            <p:cNvGrpSpPr/>
            <p:nvPr/>
          </p:nvGrpSpPr>
          <p:grpSpPr>
            <a:xfrm>
              <a:off x="7658100" y="1600200"/>
              <a:ext cx="2667000" cy="2401163"/>
              <a:chOff x="7658100" y="4267200"/>
              <a:chExt cx="2667000" cy="2401163"/>
            </a:xfrm>
          </p:grpSpPr>
          <p:grpSp>
            <p:nvGrpSpPr>
              <p:cNvPr id="5" name="Group 4"/>
              <p:cNvGrpSpPr/>
              <p:nvPr/>
            </p:nvGrpSpPr>
            <p:grpSpPr>
              <a:xfrm>
                <a:off x="7658100" y="4267200"/>
                <a:ext cx="2667000" cy="2401163"/>
                <a:chOff x="7658100" y="4380637"/>
                <a:chExt cx="2667000" cy="2401163"/>
              </a:xfrm>
            </p:grpSpPr>
            <p:sp>
              <p:nvSpPr>
                <p:cNvPr id="2" name="TextBox 1"/>
                <p:cNvSpPr txBox="1"/>
                <p:nvPr/>
              </p:nvSpPr>
              <p:spPr>
                <a:xfrm>
                  <a:off x="7658100" y="5209401"/>
                  <a:ext cx="1295400" cy="276999"/>
                </a:xfrm>
                <a:prstGeom prst="rect">
                  <a:avLst/>
                </a:prstGeom>
                <a:noFill/>
              </p:spPr>
              <p:txBody>
                <a:bodyPr wrap="square" rtlCol="0">
                  <a:spAutoFit/>
                </a:bodyPr>
                <a:lstStyle/>
                <a:p>
                  <a:r>
                    <a:rPr lang="en-US" sz="1200" dirty="0" smtClean="0">
                      <a:latin typeface="+mn-lt"/>
                    </a:rPr>
                    <a:t>MMR</a:t>
                  </a:r>
                  <a:r>
                    <a:rPr lang="en-US" sz="1200" baseline="-25000" dirty="0" smtClean="0">
                      <a:latin typeface="+mn-lt"/>
                    </a:rPr>
                    <a:t>obs</a:t>
                  </a:r>
                  <a:endParaRPr lang="en-US" sz="1200" baseline="-25000" dirty="0">
                    <a:latin typeface="+mn-lt"/>
                  </a:endParaRPr>
                </a:p>
              </p:txBody>
            </p:sp>
            <p:sp>
              <p:nvSpPr>
                <p:cNvPr id="27" name="TextBox 26"/>
                <p:cNvSpPr txBox="1"/>
                <p:nvPr/>
              </p:nvSpPr>
              <p:spPr>
                <a:xfrm>
                  <a:off x="9029700" y="5257800"/>
                  <a:ext cx="1295400" cy="276999"/>
                </a:xfrm>
                <a:prstGeom prst="rect">
                  <a:avLst/>
                </a:prstGeom>
                <a:noFill/>
              </p:spPr>
              <p:txBody>
                <a:bodyPr wrap="square" rtlCol="0">
                  <a:spAutoFit/>
                </a:bodyPr>
                <a:lstStyle/>
                <a:p>
                  <a:r>
                    <a:rPr lang="en-US" sz="1200" dirty="0" smtClean="0">
                      <a:latin typeface="+mn-lt"/>
                    </a:rPr>
                    <a:t>Autism</a:t>
                  </a:r>
                  <a:r>
                    <a:rPr lang="en-US" sz="1200" baseline="-25000" dirty="0" smtClean="0">
                      <a:latin typeface="+mn-lt"/>
                    </a:rPr>
                    <a:t>obs</a:t>
                  </a:r>
                  <a:endParaRPr lang="en-US" sz="1200" baseline="-25000" dirty="0">
                    <a:latin typeface="+mn-lt"/>
                  </a:endParaRPr>
                </a:p>
              </p:txBody>
            </p:sp>
            <p:sp>
              <p:nvSpPr>
                <p:cNvPr id="28" name="TextBox 27"/>
                <p:cNvSpPr txBox="1"/>
                <p:nvPr/>
              </p:nvSpPr>
              <p:spPr>
                <a:xfrm>
                  <a:off x="7658100" y="5791200"/>
                  <a:ext cx="1295400" cy="276999"/>
                </a:xfrm>
                <a:prstGeom prst="rect">
                  <a:avLst/>
                </a:prstGeom>
                <a:noFill/>
              </p:spPr>
              <p:txBody>
                <a:bodyPr wrap="square" rtlCol="0">
                  <a:spAutoFit/>
                </a:bodyPr>
                <a:lstStyle/>
                <a:p>
                  <a:r>
                    <a:rPr lang="en-US" sz="1200" dirty="0" smtClean="0">
                      <a:latin typeface="+mn-lt"/>
                    </a:rPr>
                    <a:t>MMR</a:t>
                  </a:r>
                  <a:r>
                    <a:rPr lang="en-US" sz="1200" baseline="-25000" dirty="0" smtClean="0">
                      <a:latin typeface="+mn-lt"/>
                    </a:rPr>
                    <a:t>true</a:t>
                  </a:r>
                  <a:endParaRPr lang="en-US" sz="1200" baseline="-25000" dirty="0">
                    <a:latin typeface="+mn-lt"/>
                  </a:endParaRPr>
                </a:p>
              </p:txBody>
            </p:sp>
            <p:sp>
              <p:nvSpPr>
                <p:cNvPr id="30" name="TextBox 29"/>
                <p:cNvSpPr txBox="1"/>
                <p:nvPr/>
              </p:nvSpPr>
              <p:spPr>
                <a:xfrm>
                  <a:off x="9029700" y="5791200"/>
                  <a:ext cx="1295400" cy="276999"/>
                </a:xfrm>
                <a:prstGeom prst="rect">
                  <a:avLst/>
                </a:prstGeom>
                <a:noFill/>
              </p:spPr>
              <p:txBody>
                <a:bodyPr wrap="square" rtlCol="0">
                  <a:spAutoFit/>
                </a:bodyPr>
                <a:lstStyle/>
                <a:p>
                  <a:r>
                    <a:rPr lang="en-US" sz="1200" dirty="0" smtClean="0">
                      <a:latin typeface="+mn-lt"/>
                    </a:rPr>
                    <a:t>Autism</a:t>
                  </a:r>
                  <a:r>
                    <a:rPr lang="en-US" sz="1200" baseline="-25000" dirty="0" smtClean="0">
                      <a:latin typeface="+mn-lt"/>
                    </a:rPr>
                    <a:t>true</a:t>
                  </a:r>
                  <a:endParaRPr lang="en-US" sz="1200" baseline="-25000" dirty="0">
                    <a:latin typeface="+mn-lt"/>
                  </a:endParaRPr>
                </a:p>
              </p:txBody>
            </p:sp>
            <p:grpSp>
              <p:nvGrpSpPr>
                <p:cNvPr id="4" name="Group 3"/>
                <p:cNvGrpSpPr/>
                <p:nvPr/>
              </p:nvGrpSpPr>
              <p:grpSpPr>
                <a:xfrm>
                  <a:off x="7696200" y="4380637"/>
                  <a:ext cx="2628900" cy="2401163"/>
                  <a:chOff x="7696200" y="4382869"/>
                  <a:chExt cx="2628900" cy="2401163"/>
                </a:xfrm>
              </p:grpSpPr>
              <p:sp>
                <p:nvSpPr>
                  <p:cNvPr id="29" name="TextBox 28"/>
                  <p:cNvSpPr txBox="1"/>
                  <p:nvPr/>
                </p:nvSpPr>
                <p:spPr>
                  <a:xfrm>
                    <a:off x="9029700" y="4382869"/>
                    <a:ext cx="1295400" cy="646331"/>
                  </a:xfrm>
                  <a:prstGeom prst="rect">
                    <a:avLst/>
                  </a:prstGeom>
                  <a:noFill/>
                </p:spPr>
                <p:txBody>
                  <a:bodyPr wrap="square" rtlCol="0">
                    <a:spAutoFit/>
                  </a:bodyPr>
                  <a:lstStyle/>
                  <a:p>
                    <a:r>
                      <a:rPr lang="en-US" sz="1200" dirty="0" smtClean="0">
                        <a:latin typeface="+mn-lt"/>
                      </a:rPr>
                      <a:t>Autism measurement </a:t>
                    </a:r>
                    <a:r>
                      <a:rPr lang="en-US" sz="1200" dirty="0" smtClean="0">
                        <a:latin typeface="+mn-lt"/>
                      </a:rPr>
                      <a:t>error</a:t>
                    </a:r>
                    <a:endParaRPr lang="en-US" sz="1200" baseline="-25000" dirty="0">
                      <a:latin typeface="+mn-lt"/>
                    </a:endParaRPr>
                  </a:p>
                </p:txBody>
              </p:sp>
              <p:sp>
                <p:nvSpPr>
                  <p:cNvPr id="32" name="TextBox 31"/>
                  <p:cNvSpPr txBox="1"/>
                  <p:nvPr/>
                </p:nvSpPr>
                <p:spPr>
                  <a:xfrm>
                    <a:off x="7696200" y="4419600"/>
                    <a:ext cx="1295400" cy="646331"/>
                  </a:xfrm>
                  <a:prstGeom prst="rect">
                    <a:avLst/>
                  </a:prstGeom>
                  <a:noFill/>
                </p:spPr>
                <p:txBody>
                  <a:bodyPr wrap="square" rtlCol="0">
                    <a:spAutoFit/>
                  </a:bodyPr>
                  <a:lstStyle/>
                  <a:p>
                    <a:r>
                      <a:rPr lang="en-US" sz="1200" dirty="0" smtClean="0">
                        <a:latin typeface="+mn-lt"/>
                      </a:rPr>
                      <a:t>MMR measurement </a:t>
                    </a:r>
                    <a:r>
                      <a:rPr lang="en-US" sz="1200" dirty="0" smtClean="0">
                        <a:latin typeface="+mn-lt"/>
                      </a:rPr>
                      <a:t>error</a:t>
                    </a:r>
                    <a:endParaRPr lang="en-US" sz="1200" baseline="-25000" dirty="0">
                      <a:latin typeface="+mn-lt"/>
                    </a:endParaRPr>
                  </a:p>
                </p:txBody>
              </p:sp>
              <p:grpSp>
                <p:nvGrpSpPr>
                  <p:cNvPr id="3" name="Group 2"/>
                  <p:cNvGrpSpPr/>
                  <p:nvPr/>
                </p:nvGrpSpPr>
                <p:grpSpPr>
                  <a:xfrm>
                    <a:off x="8227126" y="4876800"/>
                    <a:ext cx="1412174" cy="1907232"/>
                    <a:chOff x="8227126" y="4876800"/>
                    <a:chExt cx="1412174" cy="1907232"/>
                  </a:xfrm>
                </p:grpSpPr>
                <p:sp>
                  <p:nvSpPr>
                    <p:cNvPr id="34" name="Line 18"/>
                    <p:cNvSpPr>
                      <a:spLocks noChangeShapeType="1"/>
                    </p:cNvSpPr>
                    <p:nvPr/>
                  </p:nvSpPr>
                  <p:spPr bwMode="auto">
                    <a:xfrm flipV="1">
                      <a:off x="8491352" y="4876800"/>
                      <a:ext cx="766948" cy="9302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5" name="Line 18"/>
                    <p:cNvSpPr>
                      <a:spLocks noChangeShapeType="1"/>
                    </p:cNvSpPr>
                    <p:nvPr/>
                  </p:nvSpPr>
                  <p:spPr bwMode="auto">
                    <a:xfrm>
                      <a:off x="9639300" y="5001399"/>
                      <a:ext cx="0" cy="2564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6" name="Line 18"/>
                    <p:cNvSpPr>
                      <a:spLocks noChangeShapeType="1"/>
                    </p:cNvSpPr>
                    <p:nvPr/>
                  </p:nvSpPr>
                  <p:spPr bwMode="auto">
                    <a:xfrm flipV="1">
                      <a:off x="8305800" y="5502275"/>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7" name="Line 18"/>
                    <p:cNvSpPr>
                      <a:spLocks noChangeShapeType="1"/>
                    </p:cNvSpPr>
                    <p:nvPr/>
                  </p:nvSpPr>
                  <p:spPr bwMode="auto">
                    <a:xfrm flipV="1">
                      <a:off x="9639300" y="5562600"/>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8" name="TextBox 37"/>
                    <p:cNvSpPr txBox="1"/>
                    <p:nvPr/>
                  </p:nvSpPr>
                  <p:spPr>
                    <a:xfrm>
                      <a:off x="8227126" y="6322367"/>
                      <a:ext cx="1295400" cy="461665"/>
                    </a:xfrm>
                    <a:prstGeom prst="rect">
                      <a:avLst/>
                    </a:prstGeom>
                    <a:noFill/>
                  </p:spPr>
                  <p:txBody>
                    <a:bodyPr wrap="square" rtlCol="0">
                      <a:spAutoFit/>
                    </a:bodyPr>
                    <a:lstStyle/>
                    <a:p>
                      <a:r>
                        <a:rPr lang="en-US" sz="1200" dirty="0" smtClean="0">
                          <a:latin typeface="+mn-lt"/>
                        </a:rPr>
                        <a:t>Healthcare seeking</a:t>
                      </a:r>
                      <a:endParaRPr lang="en-US" sz="1200" baseline="-25000" dirty="0">
                        <a:latin typeface="+mn-lt"/>
                      </a:endParaRPr>
                    </a:p>
                  </p:txBody>
                </p:sp>
                <p:sp>
                  <p:nvSpPr>
                    <p:cNvPr id="39" name="Line 18"/>
                    <p:cNvSpPr>
                      <a:spLocks noChangeShapeType="1"/>
                    </p:cNvSpPr>
                    <p:nvPr/>
                  </p:nvSpPr>
                  <p:spPr bwMode="auto">
                    <a:xfrm>
                      <a:off x="8305800" y="5040993"/>
                      <a:ext cx="0" cy="2168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0" name="Line 18"/>
                    <p:cNvSpPr>
                      <a:spLocks noChangeShapeType="1"/>
                    </p:cNvSpPr>
                    <p:nvPr/>
                  </p:nvSpPr>
                  <p:spPr bwMode="auto">
                    <a:xfrm flipH="1" flipV="1">
                      <a:off x="8305800" y="6095999"/>
                      <a:ext cx="166255" cy="230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1" name="Line 18"/>
                    <p:cNvSpPr>
                      <a:spLocks noChangeShapeType="1"/>
                    </p:cNvSpPr>
                    <p:nvPr/>
                  </p:nvSpPr>
                  <p:spPr bwMode="auto">
                    <a:xfrm flipV="1">
                      <a:off x="8780812" y="5001399"/>
                      <a:ext cx="477487" cy="129303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grpSp>
          </p:grpSp>
          <p:sp>
            <p:nvSpPr>
              <p:cNvPr id="59" name="TextBox 58"/>
              <p:cNvSpPr txBox="1"/>
              <p:nvPr/>
            </p:nvSpPr>
            <p:spPr>
              <a:xfrm>
                <a:off x="8267700" y="5215106"/>
                <a:ext cx="1295400" cy="276999"/>
              </a:xfrm>
              <a:prstGeom prst="rect">
                <a:avLst/>
              </a:prstGeom>
              <a:noFill/>
            </p:spPr>
            <p:txBody>
              <a:bodyPr wrap="square" rtlCol="0">
                <a:spAutoFit/>
              </a:bodyPr>
              <a:lstStyle/>
              <a:p>
                <a:r>
                  <a:rPr lang="en-US" sz="1200" dirty="0" smtClean="0">
                    <a:latin typeface="+mn-lt"/>
                  </a:rPr>
                  <a:t>?</a:t>
                </a:r>
                <a:endParaRPr lang="en-US" sz="1200" baseline="-25000" dirty="0">
                  <a:latin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86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86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86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86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86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86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864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865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86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37" grpId="0" animBg="1"/>
      <p:bldP spid="538641" grpId="0" animBg="1"/>
      <p:bldP spid="538643" grpId="0"/>
      <p:bldP spid="538648" grpId="0" animBg="1"/>
      <p:bldP spid="538649" grpId="0" animBg="1"/>
      <p:bldP spid="538650" grpId="0" animBg="1"/>
      <p:bldP spid="538651" grpId="0"/>
      <p:bldP spid="538652" grpId="0"/>
      <p:bldP spid="5386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95350" y="152400"/>
            <a:ext cx="8743950" cy="533400"/>
          </a:xfrm>
        </p:spPr>
        <p:txBody>
          <a:bodyPr/>
          <a:lstStyle/>
          <a:p>
            <a:r>
              <a:rPr lang="en-US" altLang="en-US" dirty="0" smtClean="0"/>
              <a:t>Summary: Bias Scorecard</a:t>
            </a:r>
          </a:p>
        </p:txBody>
      </p:sp>
      <p:graphicFrame>
        <p:nvGraphicFramePr>
          <p:cNvPr id="544904" name="Group 136"/>
          <p:cNvGraphicFramePr>
            <a:graphicFrameLocks noGrp="1"/>
          </p:cNvGraphicFramePr>
          <p:nvPr>
            <p:ph sz="half" idx="2"/>
            <p:extLst>
              <p:ext uri="{D42A27DB-BD31-4B8C-83A1-F6EECF244321}">
                <p14:modId xmlns:p14="http://schemas.microsoft.com/office/powerpoint/2010/main" val="43395912"/>
              </p:ext>
            </p:extLst>
          </p:nvPr>
        </p:nvGraphicFramePr>
        <p:xfrm>
          <a:off x="647700" y="762000"/>
          <a:ext cx="8991600" cy="3240089"/>
        </p:xfrm>
        <a:graphic>
          <a:graphicData uri="http://schemas.openxmlformats.org/drawingml/2006/table">
            <a:tbl>
              <a:tblPr/>
              <a:tblGrid>
                <a:gridCol w="2143125"/>
                <a:gridCol w="828675"/>
                <a:gridCol w="2057400"/>
                <a:gridCol w="182563"/>
                <a:gridCol w="1493837"/>
                <a:gridCol w="2286000"/>
              </a:tblGrid>
              <a:tr h="100603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Type of Bias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No Bias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Away from Null: Protective effect of MMR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Towards the Null</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Away from Null: Causative Effect of MMR</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4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Selection</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Measurement</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Confounding</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4853" name="Text Box 85"/>
          <p:cNvSpPr txBox="1">
            <a:spLocks noChangeArrowheads="1"/>
          </p:cNvSpPr>
          <p:nvPr/>
        </p:nvSpPr>
        <p:spPr bwMode="auto">
          <a:xfrm>
            <a:off x="2781300" y="1752600"/>
            <a:ext cx="91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dirty="0">
                <a:solidFill>
                  <a:srgbClr val="000000"/>
                </a:solidFill>
                <a:cs typeface="Times New Roman" pitchFamily="18" charset="0"/>
              </a:rPr>
              <a:t>×</a:t>
            </a:r>
          </a:p>
        </p:txBody>
      </p:sp>
      <p:sp>
        <p:nvSpPr>
          <p:cNvPr id="544899" name="Text Box 131"/>
          <p:cNvSpPr txBox="1">
            <a:spLocks noChangeArrowheads="1"/>
          </p:cNvSpPr>
          <p:nvPr/>
        </p:nvSpPr>
        <p:spPr bwMode="auto">
          <a:xfrm>
            <a:off x="6057900" y="2163763"/>
            <a:ext cx="91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dirty="0">
                <a:solidFill>
                  <a:srgbClr val="000000"/>
                </a:solidFill>
                <a:cs typeface="Times New Roman" pitchFamily="18" charset="0"/>
              </a:rPr>
              <a:t>×</a:t>
            </a:r>
          </a:p>
        </p:txBody>
      </p:sp>
      <p:sp>
        <p:nvSpPr>
          <p:cNvPr id="544905" name="Text Box 137"/>
          <p:cNvSpPr txBox="1">
            <a:spLocks noChangeArrowheads="1"/>
          </p:cNvSpPr>
          <p:nvPr/>
        </p:nvSpPr>
        <p:spPr bwMode="auto">
          <a:xfrm>
            <a:off x="5372100" y="25146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solidFill>
                  <a:srgbClr val="000000"/>
                </a:solidFill>
              </a:rPr>
              <a:t>Magnitude unclear; likely small</a:t>
            </a:r>
          </a:p>
        </p:txBody>
      </p:sp>
    </p:spTree>
    <p:extLst>
      <p:ext uri="{BB962C8B-B14F-4D97-AF65-F5344CB8AC3E}">
        <p14:creationId xmlns:p14="http://schemas.microsoft.com/office/powerpoint/2010/main" val="971608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8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490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544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899" grpId="0"/>
      <p:bldP spid="544905" grpId="0"/>
      <p:bldP spid="54490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962900" y="481488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Autism</a:t>
            </a:r>
          </a:p>
        </p:txBody>
      </p:sp>
      <p:sp>
        <p:nvSpPr>
          <p:cNvPr id="13315" name="Text Box 5"/>
          <p:cNvSpPr txBox="1">
            <a:spLocks noChangeArrowheads="1"/>
          </p:cNvSpPr>
          <p:nvPr/>
        </p:nvSpPr>
        <p:spPr bwMode="auto">
          <a:xfrm>
            <a:off x="4533900" y="4876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MMR</a:t>
            </a:r>
          </a:p>
        </p:txBody>
      </p:sp>
      <p:sp>
        <p:nvSpPr>
          <p:cNvPr id="13316" name="Text Box 6"/>
          <p:cNvSpPr txBox="1">
            <a:spLocks noChangeArrowheads="1"/>
          </p:cNvSpPr>
          <p:nvPr/>
        </p:nvSpPr>
        <p:spPr bwMode="auto">
          <a:xfrm>
            <a:off x="5295900" y="41148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Age</a:t>
            </a:r>
          </a:p>
        </p:txBody>
      </p:sp>
      <p:sp>
        <p:nvSpPr>
          <p:cNvPr id="13317" name="Text Box 7"/>
          <p:cNvSpPr txBox="1">
            <a:spLocks noChangeArrowheads="1"/>
          </p:cNvSpPr>
          <p:nvPr/>
        </p:nvSpPr>
        <p:spPr bwMode="auto">
          <a:xfrm>
            <a:off x="3661582" y="2811189"/>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SES</a:t>
            </a:r>
            <a:endParaRPr lang="en-US" altLang="en-US" sz="2800" dirty="0">
              <a:latin typeface="Arial" charset="0"/>
            </a:endParaRPr>
          </a:p>
        </p:txBody>
      </p:sp>
      <p:sp>
        <p:nvSpPr>
          <p:cNvPr id="541704" name="Text Box 8"/>
          <p:cNvSpPr txBox="1">
            <a:spLocks noChangeArrowheads="1"/>
          </p:cNvSpPr>
          <p:nvPr/>
        </p:nvSpPr>
        <p:spPr bwMode="auto">
          <a:xfrm>
            <a:off x="2933700" y="5569803"/>
            <a:ext cx="304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Family </a:t>
            </a:r>
            <a:r>
              <a:rPr lang="en-US" altLang="en-US" sz="2400" dirty="0">
                <a:latin typeface="Arial" charset="0"/>
              </a:rPr>
              <a:t>Hx</a:t>
            </a:r>
            <a:r>
              <a:rPr lang="en-US" altLang="en-US" sz="2400" dirty="0">
                <a:latin typeface="Arial" charset="0"/>
              </a:rPr>
              <a:t> </a:t>
            </a:r>
            <a:r>
              <a:rPr lang="en-US" altLang="en-US" sz="2400" dirty="0" smtClean="0">
                <a:latin typeface="Arial" charset="0"/>
              </a:rPr>
              <a:t>of </a:t>
            </a:r>
            <a:r>
              <a:rPr lang="en-US" altLang="en-US" sz="2400" dirty="0">
                <a:latin typeface="Arial" charset="0"/>
              </a:rPr>
              <a:t>Autism   (</a:t>
            </a:r>
            <a:r>
              <a:rPr lang="en-US" altLang="en-US" sz="2400" dirty="0">
                <a:latin typeface="Arial" charset="0"/>
              </a:rPr>
              <a:t>unmeas’d</a:t>
            </a:r>
            <a:r>
              <a:rPr lang="en-US" altLang="en-US" sz="2400" dirty="0">
                <a:latin typeface="Arial" charset="0"/>
              </a:rPr>
              <a:t>)</a:t>
            </a:r>
          </a:p>
        </p:txBody>
      </p:sp>
      <p:sp>
        <p:nvSpPr>
          <p:cNvPr id="13319" name="Text Box 9"/>
          <p:cNvSpPr txBox="1">
            <a:spLocks noChangeArrowheads="1"/>
          </p:cNvSpPr>
          <p:nvPr/>
        </p:nvSpPr>
        <p:spPr bwMode="auto">
          <a:xfrm>
            <a:off x="-2667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Unknown Confounders</a:t>
            </a:r>
          </a:p>
        </p:txBody>
      </p:sp>
      <p:sp>
        <p:nvSpPr>
          <p:cNvPr id="13320" name="Text Box 11"/>
          <p:cNvSpPr txBox="1">
            <a:spLocks noChangeArrowheads="1"/>
          </p:cNvSpPr>
          <p:nvPr/>
        </p:nvSpPr>
        <p:spPr bwMode="auto">
          <a:xfrm>
            <a:off x="2171700" y="160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Sex</a:t>
            </a:r>
            <a:endParaRPr lang="en-US" altLang="en-US" sz="2400" dirty="0">
              <a:latin typeface="Arial" charset="0"/>
            </a:endParaRPr>
          </a:p>
        </p:txBody>
      </p:sp>
      <p:sp>
        <p:nvSpPr>
          <p:cNvPr id="13321" name="Text Box 12"/>
          <p:cNvSpPr txBox="1">
            <a:spLocks noChangeArrowheads="1"/>
          </p:cNvSpPr>
          <p:nvPr/>
        </p:nvSpPr>
        <p:spPr bwMode="auto">
          <a:xfrm>
            <a:off x="3086100" y="2073275"/>
            <a:ext cx="144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Birth weight</a:t>
            </a:r>
          </a:p>
        </p:txBody>
      </p:sp>
      <p:sp>
        <p:nvSpPr>
          <p:cNvPr id="13322" name="Text Box 13"/>
          <p:cNvSpPr txBox="1">
            <a:spLocks noChangeArrowheads="1"/>
          </p:cNvSpPr>
          <p:nvPr/>
        </p:nvSpPr>
        <p:spPr bwMode="auto">
          <a:xfrm>
            <a:off x="4305300" y="3352800"/>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Gestational age</a:t>
            </a:r>
          </a:p>
        </p:txBody>
      </p:sp>
      <p:sp>
        <p:nvSpPr>
          <p:cNvPr id="13323" name="Text Box 14"/>
          <p:cNvSpPr txBox="1">
            <a:spLocks noChangeArrowheads="1"/>
          </p:cNvSpPr>
          <p:nvPr/>
        </p:nvSpPr>
        <p:spPr bwMode="auto">
          <a:xfrm>
            <a:off x="839059" y="86995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Calendar </a:t>
            </a:r>
            <a:r>
              <a:rPr lang="en-US" altLang="en-US" sz="2400" dirty="0">
                <a:latin typeface="Arial" charset="0"/>
              </a:rPr>
              <a:t>time</a:t>
            </a:r>
          </a:p>
        </p:txBody>
      </p:sp>
      <p:sp>
        <p:nvSpPr>
          <p:cNvPr id="13324" name="Line 15"/>
          <p:cNvSpPr>
            <a:spLocks noChangeShapeType="1"/>
          </p:cNvSpPr>
          <p:nvPr/>
        </p:nvSpPr>
        <p:spPr bwMode="auto">
          <a:xfrm>
            <a:off x="6210300" y="5105400"/>
            <a:ext cx="22860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25" name="Text Box 16"/>
          <p:cNvSpPr txBox="1">
            <a:spLocks noChangeArrowheads="1"/>
          </p:cNvSpPr>
          <p:nvPr/>
        </p:nvSpPr>
        <p:spPr bwMode="auto">
          <a:xfrm>
            <a:off x="6515100" y="50292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13326" name="Line 17"/>
          <p:cNvSpPr>
            <a:spLocks noChangeShapeType="1"/>
          </p:cNvSpPr>
          <p:nvPr/>
        </p:nvSpPr>
        <p:spPr bwMode="auto">
          <a:xfrm>
            <a:off x="5646920" y="4495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27" name="Line 18"/>
          <p:cNvSpPr>
            <a:spLocks noChangeShapeType="1"/>
          </p:cNvSpPr>
          <p:nvPr/>
        </p:nvSpPr>
        <p:spPr bwMode="auto">
          <a:xfrm>
            <a:off x="4000499" y="3238500"/>
            <a:ext cx="1400175" cy="1576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28" name="Line 19"/>
          <p:cNvSpPr>
            <a:spLocks noChangeShapeType="1"/>
          </p:cNvSpPr>
          <p:nvPr/>
        </p:nvSpPr>
        <p:spPr bwMode="auto">
          <a:xfrm>
            <a:off x="5219701" y="4114800"/>
            <a:ext cx="309016" cy="700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29" name="Line 20"/>
          <p:cNvSpPr>
            <a:spLocks noChangeShapeType="1"/>
          </p:cNvSpPr>
          <p:nvPr/>
        </p:nvSpPr>
        <p:spPr bwMode="auto">
          <a:xfrm>
            <a:off x="3581399" y="2895601"/>
            <a:ext cx="1819275" cy="205739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0" name="Line 21"/>
          <p:cNvSpPr>
            <a:spLocks noChangeShapeType="1"/>
          </p:cNvSpPr>
          <p:nvPr/>
        </p:nvSpPr>
        <p:spPr bwMode="auto">
          <a:xfrm>
            <a:off x="2552700" y="2012430"/>
            <a:ext cx="2743200" cy="294057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1" name="Line 22"/>
          <p:cNvSpPr>
            <a:spLocks noChangeShapeType="1"/>
          </p:cNvSpPr>
          <p:nvPr/>
        </p:nvSpPr>
        <p:spPr bwMode="auto">
          <a:xfrm>
            <a:off x="1447800" y="1327149"/>
            <a:ext cx="3771900" cy="37020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2" name="Line 23"/>
          <p:cNvSpPr>
            <a:spLocks noChangeShapeType="1"/>
          </p:cNvSpPr>
          <p:nvPr/>
        </p:nvSpPr>
        <p:spPr bwMode="auto">
          <a:xfrm flipV="1">
            <a:off x="4880783" y="5257798"/>
            <a:ext cx="519892" cy="434579"/>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3" name="Line 24"/>
          <p:cNvSpPr>
            <a:spLocks noChangeShapeType="1"/>
          </p:cNvSpPr>
          <p:nvPr/>
        </p:nvSpPr>
        <p:spPr bwMode="auto">
          <a:xfrm flipV="1">
            <a:off x="419101" y="5136356"/>
            <a:ext cx="4800600" cy="11120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5" name="Line 26"/>
          <p:cNvSpPr>
            <a:spLocks noChangeShapeType="1"/>
          </p:cNvSpPr>
          <p:nvPr/>
        </p:nvSpPr>
        <p:spPr bwMode="auto">
          <a:xfrm flipV="1">
            <a:off x="5829300" y="5257798"/>
            <a:ext cx="2819400" cy="48733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6" name="Line 27"/>
          <p:cNvSpPr>
            <a:spLocks noChangeShapeType="1"/>
          </p:cNvSpPr>
          <p:nvPr/>
        </p:nvSpPr>
        <p:spPr bwMode="auto">
          <a:xfrm>
            <a:off x="5905500" y="4495800"/>
            <a:ext cx="2590800" cy="4571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7" name="Line 28"/>
          <p:cNvSpPr>
            <a:spLocks noChangeShapeType="1"/>
          </p:cNvSpPr>
          <p:nvPr/>
        </p:nvSpPr>
        <p:spPr bwMode="auto">
          <a:xfrm>
            <a:off x="5486400" y="3717378"/>
            <a:ext cx="3009900" cy="1143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8" name="Line 29"/>
          <p:cNvSpPr>
            <a:spLocks noChangeShapeType="1"/>
          </p:cNvSpPr>
          <p:nvPr/>
        </p:nvSpPr>
        <p:spPr bwMode="auto">
          <a:xfrm>
            <a:off x="4700586" y="2895600"/>
            <a:ext cx="4024314" cy="1852533"/>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9" name="Line 30"/>
          <p:cNvSpPr>
            <a:spLocks noChangeShapeType="1"/>
          </p:cNvSpPr>
          <p:nvPr/>
        </p:nvSpPr>
        <p:spPr bwMode="auto">
          <a:xfrm>
            <a:off x="4271182" y="2422524"/>
            <a:ext cx="4872818" cy="2392363"/>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40" name="Line 31"/>
          <p:cNvSpPr>
            <a:spLocks noChangeShapeType="1"/>
          </p:cNvSpPr>
          <p:nvPr/>
        </p:nvSpPr>
        <p:spPr bwMode="auto">
          <a:xfrm>
            <a:off x="3467100" y="1783830"/>
            <a:ext cx="5943599" cy="30765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41" name="Line 32"/>
          <p:cNvSpPr>
            <a:spLocks noChangeShapeType="1"/>
          </p:cNvSpPr>
          <p:nvPr/>
        </p:nvSpPr>
        <p:spPr bwMode="auto">
          <a:xfrm>
            <a:off x="3238500" y="1327150"/>
            <a:ext cx="6348960" cy="354965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41730" name="Text Box 34"/>
          <p:cNvSpPr txBox="1">
            <a:spLocks noChangeArrowheads="1"/>
          </p:cNvSpPr>
          <p:nvPr/>
        </p:nvSpPr>
        <p:spPr bwMode="auto">
          <a:xfrm>
            <a:off x="2552700" y="152400"/>
            <a:ext cx="792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Possible manifestation of omitting family history:</a:t>
            </a:r>
          </a:p>
        </p:txBody>
      </p:sp>
      <p:sp>
        <p:nvSpPr>
          <p:cNvPr id="541731" name="Text Box 35"/>
          <p:cNvSpPr txBox="1">
            <a:spLocks noChangeArrowheads="1"/>
          </p:cNvSpPr>
          <p:nvPr/>
        </p:nvSpPr>
        <p:spPr bwMode="auto">
          <a:xfrm>
            <a:off x="4000499" y="605135"/>
            <a:ext cx="6248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Vaccinated depleted for highest risk kids</a:t>
            </a:r>
            <a:endParaRPr lang="en-US" altLang="en-US" sz="2400" dirty="0">
              <a:latin typeface="Arial" charset="0"/>
            </a:endParaRPr>
          </a:p>
        </p:txBody>
      </p:sp>
      <p:sp>
        <p:nvSpPr>
          <p:cNvPr id="33" name="Text Box 14"/>
          <p:cNvSpPr txBox="1">
            <a:spLocks noChangeArrowheads="1"/>
          </p:cNvSpPr>
          <p:nvPr/>
        </p:nvSpPr>
        <p:spPr bwMode="auto">
          <a:xfrm>
            <a:off x="38100" y="381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Mother’s education</a:t>
            </a:r>
            <a:endParaRPr lang="en-US" altLang="en-US" sz="2400" dirty="0">
              <a:latin typeface="Arial" charset="0"/>
            </a:endParaRPr>
          </a:p>
        </p:txBody>
      </p:sp>
      <p:sp>
        <p:nvSpPr>
          <p:cNvPr id="34" name="Line 22"/>
          <p:cNvSpPr>
            <a:spLocks noChangeShapeType="1"/>
          </p:cNvSpPr>
          <p:nvPr/>
        </p:nvSpPr>
        <p:spPr bwMode="auto">
          <a:xfrm>
            <a:off x="419101" y="762793"/>
            <a:ext cx="4762498" cy="43735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5" name="Line 32"/>
          <p:cNvSpPr>
            <a:spLocks noChangeShapeType="1"/>
          </p:cNvSpPr>
          <p:nvPr/>
        </p:nvSpPr>
        <p:spPr bwMode="auto">
          <a:xfrm>
            <a:off x="2819400" y="647699"/>
            <a:ext cx="6743699" cy="40767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6" name="Line 32"/>
          <p:cNvSpPr>
            <a:spLocks noChangeShapeType="1"/>
          </p:cNvSpPr>
          <p:nvPr/>
        </p:nvSpPr>
        <p:spPr bwMode="auto">
          <a:xfrm>
            <a:off x="277258" y="2680507"/>
            <a:ext cx="955115"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7" name="Text Box 9"/>
          <p:cNvSpPr txBox="1">
            <a:spLocks noChangeArrowheads="1"/>
          </p:cNvSpPr>
          <p:nvPr/>
        </p:nvSpPr>
        <p:spPr bwMode="auto">
          <a:xfrm>
            <a:off x="-190499" y="2794337"/>
            <a:ext cx="259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smtClean="0">
                <a:solidFill>
                  <a:srgbClr val="FF0000"/>
                </a:solidFill>
                <a:latin typeface="Arial" charset="0"/>
              </a:rPr>
              <a:t>Uncertain about edge and hence parent is on B list</a:t>
            </a:r>
            <a:endParaRPr lang="en-US" altLang="en-US" sz="2000" dirty="0">
              <a:solidFill>
                <a:srgbClr val="FF0000"/>
              </a:solidFill>
              <a:latin typeface="Arial" charset="0"/>
            </a:endParaRPr>
          </a:p>
        </p:txBody>
      </p:sp>
      <p:sp>
        <p:nvSpPr>
          <p:cNvPr id="38" name="Text Box 9"/>
          <p:cNvSpPr txBox="1">
            <a:spLocks noChangeArrowheads="1"/>
          </p:cNvSpPr>
          <p:nvPr/>
        </p:nvSpPr>
        <p:spPr bwMode="auto">
          <a:xfrm>
            <a:off x="-190500" y="3962400"/>
            <a:ext cx="35813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smtClean="0">
                <a:solidFill>
                  <a:srgbClr val="FF0000"/>
                </a:solidFill>
                <a:latin typeface="Arial" charset="0"/>
              </a:rPr>
              <a:t>Is there any downside to adjusting for  all these?</a:t>
            </a:r>
            <a:endParaRPr lang="en-US" altLang="en-US" sz="2000" dirty="0">
              <a:solidFill>
                <a:srgbClr val="FF0000"/>
              </a:solidFill>
              <a:latin typeface="Arial" charset="0"/>
            </a:endParaRPr>
          </a:p>
        </p:txBody>
      </p:sp>
      <p:sp>
        <p:nvSpPr>
          <p:cNvPr id="39" name="Text Box 35"/>
          <p:cNvSpPr txBox="1">
            <a:spLocks noChangeArrowheads="1"/>
          </p:cNvSpPr>
          <p:nvPr/>
        </p:nvSpPr>
        <p:spPr bwMode="auto">
          <a:xfrm>
            <a:off x="5676900" y="1110496"/>
            <a:ext cx="44196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ts val="0"/>
              </a:spcBef>
            </a:pPr>
            <a:r>
              <a:rPr lang="en-US" altLang="en-US" sz="2400" dirty="0" smtClean="0">
                <a:latin typeface="Arial" charset="0"/>
              </a:rPr>
              <a:t>Non-vaccinated </a:t>
            </a:r>
            <a:r>
              <a:rPr lang="en-US" altLang="en-US" sz="2400" dirty="0">
                <a:latin typeface="Arial" charset="0"/>
              </a:rPr>
              <a:t>enriched for highest risk </a:t>
            </a:r>
            <a:r>
              <a:rPr lang="en-US" altLang="en-US" sz="2400" dirty="0" smtClean="0">
                <a:latin typeface="Arial" charset="0"/>
              </a:rPr>
              <a:t>kids</a:t>
            </a:r>
            <a:endParaRPr lang="en-US" altLang="en-US" sz="2400" dirty="0">
              <a:latin typeface="Arial" charset="0"/>
            </a:endParaRPr>
          </a:p>
          <a:p>
            <a:pPr algn="r">
              <a:spcBef>
                <a:spcPts val="0"/>
              </a:spcBef>
            </a:pPr>
            <a:endParaRPr lang="en-US" altLang="en-US" sz="800" dirty="0" smtClean="0">
              <a:latin typeface="Arial" charset="0"/>
            </a:endParaRPr>
          </a:p>
          <a:p>
            <a:pPr algn="r">
              <a:spcBef>
                <a:spcPts val="0"/>
              </a:spcBef>
            </a:pPr>
            <a:r>
              <a:rPr lang="en-US" altLang="en-US" sz="2400" dirty="0" smtClean="0">
                <a:latin typeface="Arial" charset="0"/>
              </a:rPr>
              <a:t>Underestimate </a:t>
            </a:r>
            <a:r>
              <a:rPr lang="en-US" altLang="en-US" sz="2400" dirty="0">
                <a:latin typeface="Arial" charset="0"/>
              </a:rPr>
              <a:t>risk of vaccine</a:t>
            </a:r>
            <a:r>
              <a:rPr lang="en-US" altLang="en-US" sz="2800" dirty="0">
                <a:latin typeface="Arial" charset="0"/>
              </a:rPr>
              <a:t> </a:t>
            </a:r>
            <a:r>
              <a:rPr lang="en-US" altLang="en-US" sz="2000" dirty="0">
                <a:latin typeface="Arial" charset="0"/>
              </a:rPr>
              <a:t>(</a:t>
            </a:r>
            <a:r>
              <a:rPr lang="en-US" altLang="en-US" sz="2000" dirty="0" smtClean="0">
                <a:latin typeface="Arial" charset="0"/>
              </a:rPr>
              <a:t>negative</a:t>
            </a:r>
            <a:r>
              <a:rPr lang="en-US" altLang="en-US" sz="1000" dirty="0" smtClean="0">
                <a:latin typeface="Arial" charset="0"/>
              </a:rPr>
              <a:t> </a:t>
            </a:r>
            <a:r>
              <a:rPr lang="en-US" altLang="en-US" sz="2000" dirty="0">
                <a:latin typeface="Arial" charset="0"/>
              </a:rPr>
              <a:t> </a:t>
            </a:r>
            <a:r>
              <a:rPr lang="en-US" altLang="en-US" sz="2000" dirty="0" smtClean="0">
                <a:latin typeface="Arial" charset="0"/>
              </a:rPr>
              <a:t>confounding)</a:t>
            </a:r>
            <a:endParaRPr lang="en-US" altLang="en-US" sz="2000" dirty="0">
              <a:latin typeface="Arial" charset="0"/>
            </a:endParaRPr>
          </a:p>
        </p:txBody>
      </p:sp>
      <p:sp>
        <p:nvSpPr>
          <p:cNvPr id="43" name="Line 23"/>
          <p:cNvSpPr>
            <a:spLocks noChangeShapeType="1"/>
          </p:cNvSpPr>
          <p:nvPr/>
        </p:nvSpPr>
        <p:spPr bwMode="auto">
          <a:xfrm flipV="1">
            <a:off x="4586998" y="5334000"/>
            <a:ext cx="899402" cy="8222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4" name="Text Box 9"/>
          <p:cNvSpPr txBox="1">
            <a:spLocks noChangeArrowheads="1"/>
          </p:cNvSpPr>
          <p:nvPr/>
        </p:nvSpPr>
        <p:spPr bwMode="auto">
          <a:xfrm>
            <a:off x="-38099" y="4674334"/>
            <a:ext cx="35813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smtClean="0">
                <a:solidFill>
                  <a:srgbClr val="FF0000"/>
                </a:solidFill>
                <a:latin typeface="Arial" charset="0"/>
              </a:rPr>
              <a:t>-potentially less precision</a:t>
            </a:r>
            <a:endParaRPr lang="en-US" altLang="en-US" sz="2000" dirty="0">
              <a:solidFill>
                <a:srgbClr val="FF0000"/>
              </a:solidFill>
              <a:latin typeface="Arial" charset="0"/>
            </a:endParaRPr>
          </a:p>
        </p:txBody>
      </p:sp>
      <p:sp>
        <p:nvSpPr>
          <p:cNvPr id="45" name="Text Box 9"/>
          <p:cNvSpPr txBox="1">
            <a:spLocks noChangeArrowheads="1"/>
          </p:cNvSpPr>
          <p:nvPr/>
        </p:nvSpPr>
        <p:spPr bwMode="auto">
          <a:xfrm>
            <a:off x="70798" y="4986775"/>
            <a:ext cx="35813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smtClean="0">
                <a:solidFill>
                  <a:srgbClr val="FF0000"/>
                </a:solidFill>
                <a:latin typeface="Arial" charset="0"/>
              </a:rPr>
              <a:t>-potential bias amplification</a:t>
            </a:r>
            <a:endParaRPr lang="en-US" altLang="en-US" sz="2000" dirty="0">
              <a:solidFill>
                <a:srgbClr val="FF0000"/>
              </a:solidFill>
              <a:latin typeface="Arial" charset="0"/>
            </a:endParaRPr>
          </a:p>
        </p:txBody>
      </p:sp>
      <p:sp>
        <p:nvSpPr>
          <p:cNvPr id="46" name="Line 23"/>
          <p:cNvSpPr>
            <a:spLocks noChangeShapeType="1"/>
          </p:cNvSpPr>
          <p:nvPr/>
        </p:nvSpPr>
        <p:spPr bwMode="auto">
          <a:xfrm flipV="1">
            <a:off x="4739540" y="5305170"/>
            <a:ext cx="4213960" cy="10978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7" name="Freeform 1030"/>
          <p:cNvSpPr>
            <a:spLocks/>
          </p:cNvSpPr>
          <p:nvPr/>
        </p:nvSpPr>
        <p:spPr bwMode="auto">
          <a:xfrm>
            <a:off x="4229100" y="6120825"/>
            <a:ext cx="521525" cy="5847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57150" cap="flat" cmpd="sng">
            <a:noFill/>
            <a:prstDash val="solid"/>
            <a:round/>
            <a:headEnd type="none" w="med" len="med"/>
            <a:tailEnd type="stealth" w="med" len="med"/>
          </a:ln>
          <a:effectLst/>
        </p:spPr>
        <p:txBody>
          <a:bodyPr wrap="square" anchor="ctr">
            <a:spAutoFit/>
          </a:bodyPr>
          <a:lstStyle/>
          <a:p>
            <a:pPr eaLnBrk="0" hangingPunct="0">
              <a:defRPr/>
            </a:pPr>
            <a:r>
              <a:rPr lang="en-US" dirty="0" smtClean="0">
                <a:latin typeface="+mj-lt"/>
              </a:rPr>
              <a:t>U</a:t>
            </a:r>
            <a:endParaRPr lang="en-US" dirty="0">
              <a:latin typeface="+mj-lt"/>
            </a:endParaRPr>
          </a:p>
        </p:txBody>
      </p:sp>
      <p:sp>
        <p:nvSpPr>
          <p:cNvPr id="2" name="Freeform 1"/>
          <p:cNvSpPr/>
          <p:nvPr/>
        </p:nvSpPr>
        <p:spPr bwMode="auto">
          <a:xfrm>
            <a:off x="3289110" y="5254388"/>
            <a:ext cx="5609230" cy="1211509"/>
          </a:xfrm>
          <a:custGeom>
            <a:avLst/>
            <a:gdLst>
              <a:gd name="connsiteX0" fmla="*/ 0 w 5609230"/>
              <a:gd name="connsiteY0" fmla="*/ 1201003 h 1211509"/>
              <a:gd name="connsiteX1" fmla="*/ 2497541 w 5609230"/>
              <a:gd name="connsiteY1" fmla="*/ 1037230 h 1211509"/>
              <a:gd name="connsiteX2" fmla="*/ 5609230 w 5609230"/>
              <a:gd name="connsiteY2" fmla="*/ 0 h 1211509"/>
              <a:gd name="connsiteX3" fmla="*/ 5609230 w 5609230"/>
              <a:gd name="connsiteY3" fmla="*/ 0 h 1211509"/>
            </a:gdLst>
            <a:ahLst/>
            <a:cxnLst>
              <a:cxn ang="0">
                <a:pos x="connsiteX0" y="connsiteY0"/>
              </a:cxn>
              <a:cxn ang="0">
                <a:pos x="connsiteX1" y="connsiteY1"/>
              </a:cxn>
              <a:cxn ang="0">
                <a:pos x="connsiteX2" y="connsiteY2"/>
              </a:cxn>
              <a:cxn ang="0">
                <a:pos x="connsiteX3" y="connsiteY3"/>
              </a:cxn>
            </a:cxnLst>
            <a:rect l="l" t="t" r="r" b="b"/>
            <a:pathLst>
              <a:path w="5609230" h="1211509">
                <a:moveTo>
                  <a:pt x="0" y="1201003"/>
                </a:moveTo>
                <a:cubicBezTo>
                  <a:pt x="781334" y="1219200"/>
                  <a:pt x="1562669" y="1237397"/>
                  <a:pt x="2497541" y="1037230"/>
                </a:cubicBezTo>
                <a:cubicBezTo>
                  <a:pt x="3432413" y="837063"/>
                  <a:pt x="5609230" y="0"/>
                  <a:pt x="5609230" y="0"/>
                </a:cubicBezTo>
                <a:lnTo>
                  <a:pt x="5609230" y="0"/>
                </a:ln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49" name="Text Box 35"/>
          <p:cNvSpPr txBox="1">
            <a:spLocks noChangeArrowheads="1"/>
          </p:cNvSpPr>
          <p:nvPr/>
        </p:nvSpPr>
        <p:spPr bwMode="auto">
          <a:xfrm>
            <a:off x="7159150" y="2209800"/>
            <a:ext cx="29373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2400" dirty="0">
              <a:latin typeface="Arial" charset="0"/>
            </a:endParaRPr>
          </a:p>
          <a:p>
            <a:pPr algn="r">
              <a:spcBef>
                <a:spcPct val="50000"/>
              </a:spcBef>
            </a:pPr>
            <a:r>
              <a:rPr lang="en-US" altLang="en-US" sz="2400" dirty="0">
                <a:latin typeface="Arial" charset="0"/>
              </a:rPr>
              <a:t>A</a:t>
            </a:r>
            <a:r>
              <a:rPr lang="en-US" altLang="en-US" sz="2400" dirty="0" smtClean="0">
                <a:latin typeface="Arial" charset="0"/>
              </a:rPr>
              <a:t>mplified by adjusting on possible IVs</a:t>
            </a:r>
            <a:endParaRPr lang="en-US" altLang="en-US" sz="2000" dirty="0">
              <a:latin typeface="Arial" charset="0"/>
            </a:endParaRPr>
          </a:p>
        </p:txBody>
      </p:sp>
      <p:sp>
        <p:nvSpPr>
          <p:cNvPr id="48" name="Text Box 16"/>
          <p:cNvSpPr txBox="1">
            <a:spLocks noChangeArrowheads="1"/>
          </p:cNvSpPr>
          <p:nvPr/>
        </p:nvSpPr>
        <p:spPr bwMode="auto">
          <a:xfrm>
            <a:off x="5661660" y="56229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smtClean="0"/>
              <a:t>+</a:t>
            </a:r>
            <a:endParaRPr lang="en-US" altLang="en-US" sz="2000" dirty="0"/>
          </a:p>
        </p:txBody>
      </p:sp>
      <p:sp>
        <p:nvSpPr>
          <p:cNvPr id="50" name="Text Box 16"/>
          <p:cNvSpPr txBox="1">
            <a:spLocks noChangeArrowheads="1"/>
          </p:cNvSpPr>
          <p:nvPr/>
        </p:nvSpPr>
        <p:spPr bwMode="auto">
          <a:xfrm>
            <a:off x="4457700" y="52578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solidFill>
                  <a:srgbClr val="FF0000"/>
                </a:solidFill>
              </a:rPr>
              <a:t>-</a:t>
            </a:r>
            <a:endParaRPr lang="en-US" alt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3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170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3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3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173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417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4" grpId="0"/>
      <p:bldP spid="13319" grpId="0"/>
      <p:bldP spid="13332" grpId="0" animBg="1"/>
      <p:bldP spid="13333" grpId="0" animBg="1"/>
      <p:bldP spid="13335" grpId="0" animBg="1"/>
      <p:bldP spid="541730" grpId="0"/>
      <p:bldP spid="541731" grpId="0"/>
      <p:bldP spid="38" grpId="0"/>
      <p:bldP spid="39" grpId="0"/>
      <p:bldP spid="43" grpId="0" animBg="1"/>
      <p:bldP spid="43" grpId="1" animBg="1"/>
      <p:bldP spid="44" grpId="0"/>
      <p:bldP spid="45" grpId="0"/>
      <p:bldP spid="46" grpId="0" animBg="1"/>
      <p:bldP spid="46" grpId="1" animBg="1"/>
      <p:bldP spid="2" grpId="0" animBg="1"/>
      <p:bldP spid="49"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altLang="en-US" dirty="0" smtClean="0"/>
          </a:p>
        </p:txBody>
      </p:sp>
      <p:sp>
        <p:nvSpPr>
          <p:cNvPr id="14339" name="Rectangle 3"/>
          <p:cNvSpPr>
            <a:spLocks noGrp="1" noChangeArrowheads="1"/>
          </p:cNvSpPr>
          <p:nvPr>
            <p:ph type="body" idx="1"/>
          </p:nvPr>
        </p:nvSpPr>
        <p:spPr/>
        <p:txBody>
          <a:bodyPr/>
          <a:lstStyle/>
          <a:p>
            <a:endParaRPr lang="en-US" altLang="en-US" dirty="0" smtClean="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0"/>
            <a:ext cx="5538788"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41" name="Oval 7"/>
          <p:cNvSpPr>
            <a:spLocks noChangeArrowheads="1"/>
          </p:cNvSpPr>
          <p:nvPr/>
        </p:nvSpPr>
        <p:spPr bwMode="auto">
          <a:xfrm>
            <a:off x="4838700" y="4648200"/>
            <a:ext cx="1371600" cy="9906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14342" name="Text Box 8"/>
          <p:cNvSpPr txBox="1">
            <a:spLocks noChangeArrowheads="1"/>
          </p:cNvSpPr>
          <p:nvPr/>
        </p:nvSpPr>
        <p:spPr bwMode="auto">
          <a:xfrm>
            <a:off x="7886700" y="457200"/>
            <a:ext cx="22098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If FH confounding operative, would have expected </a:t>
            </a:r>
            <a:r>
              <a:rPr lang="en-US" altLang="en-US" sz="2400" dirty="0" smtClean="0">
                <a:latin typeface="Arial" charset="0"/>
              </a:rPr>
              <a:t>attenuation </a:t>
            </a:r>
            <a:r>
              <a:rPr lang="en-US" altLang="en-US" sz="2400" dirty="0">
                <a:latin typeface="Arial" charset="0"/>
              </a:rPr>
              <a:t>of IRR </a:t>
            </a:r>
            <a:r>
              <a:rPr lang="en-US" altLang="en-US" sz="2400" dirty="0" smtClean="0">
                <a:latin typeface="Arial" charset="0"/>
              </a:rPr>
              <a:t>in last time period (coinciding with highly publicized paper) as </a:t>
            </a:r>
            <a:r>
              <a:rPr lang="en-US" altLang="en-US" sz="2400" dirty="0">
                <a:latin typeface="Arial" charset="0"/>
              </a:rPr>
              <a:t>more high risk children went </a:t>
            </a:r>
            <a:r>
              <a:rPr lang="en-US" altLang="en-US" sz="2400" dirty="0" smtClean="0">
                <a:latin typeface="Arial" charset="0"/>
              </a:rPr>
              <a:t>unvaccinated – but we don’t</a:t>
            </a:r>
            <a:endParaRPr lang="en-US" altLang="en-US" sz="2400" dirty="0">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0"/>
            <a:ext cx="5538788"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65" name="Oval 7"/>
          <p:cNvSpPr>
            <a:spLocks noChangeArrowheads="1"/>
          </p:cNvSpPr>
          <p:nvPr/>
        </p:nvSpPr>
        <p:spPr bwMode="auto">
          <a:xfrm>
            <a:off x="4838700" y="4648200"/>
            <a:ext cx="1371600" cy="9906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15366" name="Text Box 8"/>
          <p:cNvSpPr txBox="1">
            <a:spLocks noChangeArrowheads="1"/>
          </p:cNvSpPr>
          <p:nvPr/>
        </p:nvSpPr>
        <p:spPr bwMode="auto">
          <a:xfrm>
            <a:off x="7810500" y="381000"/>
            <a:ext cx="22098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What if general concern by autism-affected families about vaccines throughout the study period?</a:t>
            </a:r>
          </a:p>
        </p:txBody>
      </p:sp>
      <p:sp>
        <p:nvSpPr>
          <p:cNvPr id="7" name="Text Box 8"/>
          <p:cNvSpPr txBox="1">
            <a:spLocks noChangeArrowheads="1"/>
          </p:cNvSpPr>
          <p:nvPr/>
        </p:nvSpPr>
        <p:spPr bwMode="auto">
          <a:xfrm>
            <a:off x="7734300" y="4194175"/>
            <a:ext cx="2209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Would mean that all measures suffer from negative confounding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95350" y="152400"/>
            <a:ext cx="8743950" cy="533400"/>
          </a:xfrm>
        </p:spPr>
        <p:txBody>
          <a:bodyPr/>
          <a:lstStyle/>
          <a:p>
            <a:r>
              <a:rPr lang="en-US" altLang="en-US" dirty="0" smtClean="0"/>
              <a:t>Summary: Bias Scorecard</a:t>
            </a:r>
          </a:p>
        </p:txBody>
      </p:sp>
      <p:graphicFrame>
        <p:nvGraphicFramePr>
          <p:cNvPr id="544904" name="Group 136"/>
          <p:cNvGraphicFramePr>
            <a:graphicFrameLocks noGrp="1"/>
          </p:cNvGraphicFramePr>
          <p:nvPr>
            <p:ph sz="half" idx="2"/>
            <p:extLst>
              <p:ext uri="{D42A27DB-BD31-4B8C-83A1-F6EECF244321}">
                <p14:modId xmlns:p14="http://schemas.microsoft.com/office/powerpoint/2010/main" val="4192987723"/>
              </p:ext>
            </p:extLst>
          </p:nvPr>
        </p:nvGraphicFramePr>
        <p:xfrm>
          <a:off x="647700" y="762000"/>
          <a:ext cx="8991600" cy="3240089"/>
        </p:xfrm>
        <a:graphic>
          <a:graphicData uri="http://schemas.openxmlformats.org/drawingml/2006/table">
            <a:tbl>
              <a:tblPr/>
              <a:tblGrid>
                <a:gridCol w="2143125"/>
                <a:gridCol w="828675"/>
                <a:gridCol w="2057400"/>
                <a:gridCol w="182563"/>
                <a:gridCol w="1493837"/>
                <a:gridCol w="2286000"/>
              </a:tblGrid>
              <a:tr h="100603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Type of Bias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No Bias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Away from Null: Protective effect of MMR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Towards the Null</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Away from Null: Causative Effect of MMR</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4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Selection</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Measurement</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Confounding</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4853" name="Text Box 85"/>
          <p:cNvSpPr txBox="1">
            <a:spLocks noChangeArrowheads="1"/>
          </p:cNvSpPr>
          <p:nvPr/>
        </p:nvSpPr>
        <p:spPr bwMode="auto">
          <a:xfrm>
            <a:off x="2781300" y="1752600"/>
            <a:ext cx="91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dirty="0">
                <a:cs typeface="Times New Roman" pitchFamily="18" charset="0"/>
              </a:rPr>
              <a:t>×</a:t>
            </a:r>
          </a:p>
        </p:txBody>
      </p:sp>
      <p:sp>
        <p:nvSpPr>
          <p:cNvPr id="544899" name="Text Box 131"/>
          <p:cNvSpPr txBox="1">
            <a:spLocks noChangeArrowheads="1"/>
          </p:cNvSpPr>
          <p:nvPr/>
        </p:nvSpPr>
        <p:spPr bwMode="auto">
          <a:xfrm>
            <a:off x="6057900" y="2163763"/>
            <a:ext cx="91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dirty="0">
                <a:cs typeface="Times New Roman" pitchFamily="18" charset="0"/>
              </a:rPr>
              <a:t>×</a:t>
            </a:r>
          </a:p>
        </p:txBody>
      </p:sp>
      <p:sp>
        <p:nvSpPr>
          <p:cNvPr id="544900" name="Text Box 132"/>
          <p:cNvSpPr txBox="1">
            <a:spLocks noChangeArrowheads="1"/>
          </p:cNvSpPr>
          <p:nvPr/>
        </p:nvSpPr>
        <p:spPr bwMode="auto">
          <a:xfrm>
            <a:off x="4610100" y="3124200"/>
            <a:ext cx="228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dirty="0" smtClean="0">
                <a:cs typeface="Times New Roman" pitchFamily="18" charset="0"/>
              </a:rPr>
              <a:t>××××</a:t>
            </a:r>
            <a:endParaRPr lang="en-US" altLang="en-US" b="1" dirty="0">
              <a:cs typeface="Times New Roman" pitchFamily="18" charset="0"/>
            </a:endParaRPr>
          </a:p>
        </p:txBody>
      </p:sp>
      <p:sp>
        <p:nvSpPr>
          <p:cNvPr id="544903" name="Text Box 135"/>
          <p:cNvSpPr txBox="1">
            <a:spLocks noChangeArrowheads="1"/>
          </p:cNvSpPr>
          <p:nvPr/>
        </p:nvSpPr>
        <p:spPr bwMode="auto">
          <a:xfrm>
            <a:off x="4610100" y="3565525"/>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Magnitude unclear</a:t>
            </a:r>
          </a:p>
        </p:txBody>
      </p:sp>
      <p:sp>
        <p:nvSpPr>
          <p:cNvPr id="544905" name="Text Box 137"/>
          <p:cNvSpPr txBox="1">
            <a:spLocks noChangeArrowheads="1"/>
          </p:cNvSpPr>
          <p:nvPr/>
        </p:nvSpPr>
        <p:spPr bwMode="auto">
          <a:xfrm>
            <a:off x="5372100" y="25146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Magnitude unclear; likely small</a:t>
            </a:r>
          </a:p>
        </p:txBody>
      </p:sp>
    </p:spTree>
    <p:extLst>
      <p:ext uri="{BB962C8B-B14F-4D97-AF65-F5344CB8AC3E}">
        <p14:creationId xmlns:p14="http://schemas.microsoft.com/office/powerpoint/2010/main" val="3872974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9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4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900" grpId="0"/>
      <p:bldP spid="54490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a:latin typeface="Arial" charset="0"/>
              </a:rPr>
              <a:t>Was the unadjusted (crude) measure of association reported?</a:t>
            </a:r>
            <a:r>
              <a:rPr lang="en-US" altLang="en-US" sz="2400" dirty="0">
                <a:latin typeface="Arial" charset="0"/>
              </a:rPr>
              <a:t> </a:t>
            </a:r>
          </a:p>
          <a:p>
            <a:pPr algn="l"/>
            <a:endParaRPr lang="en-US" altLang="en-US" sz="2400" dirty="0">
              <a:latin typeface="Arial" charset="0"/>
            </a:endParaRPr>
          </a:p>
          <a:p>
            <a:pPr algn="l"/>
            <a:endParaRPr lang="en-US" altLang="en-US" sz="2400" dirty="0">
              <a:latin typeface="Arial" charset="0"/>
            </a:endParaRPr>
          </a:p>
        </p:txBody>
      </p:sp>
      <p:sp>
        <p:nvSpPr>
          <p:cNvPr id="16387"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Yes - A</a:t>
            </a:r>
          </a:p>
        </p:txBody>
      </p:sp>
      <p:sp>
        <p:nvSpPr>
          <p:cNvPr id="16388" name="Text Box 10"/>
          <p:cNvSpPr txBox="1">
            <a:spLocks noChangeArrowheads="1"/>
          </p:cNvSpPr>
          <p:nvPr/>
        </p:nvSpPr>
        <p:spPr bwMode="auto">
          <a:xfrm rot="-2695870">
            <a:off x="30749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No - B</a:t>
            </a:r>
            <a:endParaRPr lang="en-US" altLang="en-US" sz="2000" b="1" dirty="0">
              <a:latin typeface="Arial" charset="0"/>
            </a:endParaRP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Research Question?</a:t>
            </a:r>
            <a:endParaRPr lang="en-US" dirty="0"/>
          </a:p>
        </p:txBody>
      </p:sp>
    </p:spTree>
    <p:extLst>
      <p:ext uri="{BB962C8B-B14F-4D97-AF65-F5344CB8AC3E}">
        <p14:creationId xmlns:p14="http://schemas.microsoft.com/office/powerpoint/2010/main" val="3222130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a:latin typeface="Arial" charset="0"/>
              </a:rPr>
              <a:t>Was the unadjusted (crude) measure of association reported?</a:t>
            </a:r>
            <a:r>
              <a:rPr lang="en-US" altLang="en-US" sz="2400" dirty="0">
                <a:latin typeface="Arial" charset="0"/>
              </a:rPr>
              <a:t> </a:t>
            </a:r>
          </a:p>
          <a:p>
            <a:pPr algn="l"/>
            <a:endParaRPr lang="en-US" altLang="en-US" sz="2400" dirty="0">
              <a:latin typeface="Arial" charset="0"/>
            </a:endParaRPr>
          </a:p>
          <a:p>
            <a:pPr algn="l"/>
            <a:endParaRPr lang="en-US" altLang="en-US" sz="2400" dirty="0">
              <a:latin typeface="Arial" charset="0"/>
            </a:endParaRPr>
          </a:p>
        </p:txBody>
      </p:sp>
      <p:sp>
        <p:nvSpPr>
          <p:cNvPr id="16387"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Yes - A</a:t>
            </a:r>
          </a:p>
        </p:txBody>
      </p:sp>
      <p:sp>
        <p:nvSpPr>
          <p:cNvPr id="16388" name="Text Box 10"/>
          <p:cNvSpPr txBox="1">
            <a:spLocks noChangeArrowheads="1"/>
          </p:cNvSpPr>
          <p:nvPr/>
        </p:nvSpPr>
        <p:spPr bwMode="auto">
          <a:xfrm rot="-2695870">
            <a:off x="6223348" y="4290885"/>
            <a:ext cx="1094850" cy="396875"/>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No - B</a:t>
            </a:r>
            <a:endParaRPr lang="en-US" altLang="en-US" sz="2000" b="1" dirty="0">
              <a:latin typeface="Arial" charset="0"/>
            </a:endParaRP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5359251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457200" y="37338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a:latin typeface="Arial" charset="0"/>
              </a:rPr>
              <a:t>What was the unadjusted measure of association?</a:t>
            </a:r>
            <a:r>
              <a:rPr lang="en-US" altLang="en-US" sz="2400" dirty="0">
                <a:latin typeface="Arial" charset="0"/>
              </a:rPr>
              <a:t> </a:t>
            </a:r>
          </a:p>
          <a:p>
            <a:pPr algn="l"/>
            <a:endParaRPr lang="en-US" altLang="en-US" sz="2400" dirty="0">
              <a:latin typeface="Arial" charset="0"/>
            </a:endParaRPr>
          </a:p>
          <a:p>
            <a:pPr algn="l"/>
            <a:endParaRPr lang="en-US" altLang="en-US" sz="2400" dirty="0">
              <a:latin typeface="Arial" charset="0"/>
            </a:endParaRPr>
          </a:p>
        </p:txBody>
      </p:sp>
      <p:sp>
        <p:nvSpPr>
          <p:cNvPr id="18435"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0.85 - A</a:t>
            </a:r>
          </a:p>
        </p:txBody>
      </p:sp>
      <p:sp>
        <p:nvSpPr>
          <p:cNvPr id="18436" name="Text Box 9"/>
          <p:cNvSpPr txBox="1">
            <a:spLocks noChangeArrowheads="1"/>
          </p:cNvSpPr>
          <p:nvPr/>
        </p:nvSpPr>
        <p:spPr bwMode="auto">
          <a:xfrm rot="-2695870">
            <a:off x="4065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1.02 - C</a:t>
            </a:r>
          </a:p>
        </p:txBody>
      </p:sp>
      <p:sp>
        <p:nvSpPr>
          <p:cNvPr id="18437" name="Text Box 10"/>
          <p:cNvSpPr txBox="1">
            <a:spLocks noChangeArrowheads="1"/>
          </p:cNvSpPr>
          <p:nvPr/>
        </p:nvSpPr>
        <p:spPr bwMode="auto">
          <a:xfrm rot="-2695870">
            <a:off x="5816600" y="4457700"/>
            <a:ext cx="157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1.45 - B</a:t>
            </a:r>
            <a:endParaRPr lang="en-US" altLang="en-US" sz="2000" b="1" dirty="0">
              <a:latin typeface="Arial" charset="0"/>
            </a:endParaRPr>
          </a:p>
        </p:txBody>
      </p:sp>
      <p:sp>
        <p:nvSpPr>
          <p:cNvPr id="18438" name="Text Box 7"/>
          <p:cNvSpPr txBox="1">
            <a:spLocks noChangeArrowheads="1"/>
          </p:cNvSpPr>
          <p:nvPr/>
        </p:nvSpPr>
        <p:spPr bwMode="auto">
          <a:xfrm rot="-2695870">
            <a:off x="50561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1900" dirty="0">
                <a:latin typeface="Arial" charset="0"/>
              </a:rPr>
              <a:t>Not enough information to tell</a:t>
            </a:r>
            <a:r>
              <a:rPr lang="en-US" altLang="en-US" sz="2000" dirty="0">
                <a:latin typeface="Arial" charset="0"/>
              </a:rPr>
              <a:t>- D</a:t>
            </a:r>
          </a:p>
        </p:txBody>
      </p:sp>
      <p:pic>
        <p:nvPicPr>
          <p:cNvPr id="1843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p:txBody>
          <a:bodyPr/>
          <a:lstStyle/>
          <a:p>
            <a:pPr>
              <a:lnSpc>
                <a:spcPct val="80000"/>
              </a:lnSpc>
            </a:pPr>
            <a:r>
              <a:rPr lang="en-US" altLang="en-US" sz="1400" dirty="0" smtClean="0">
                <a:latin typeface="Courier New" pitchFamily="49" charset="0"/>
              </a:rPr>
              <a:t>iri</a:t>
            </a:r>
            <a:r>
              <a:rPr lang="en-US" altLang="en-US" sz="1400" dirty="0" smtClean="0">
                <a:latin typeface="Courier New" pitchFamily="49" charset="0"/>
              </a:rPr>
              <a:t> 263 53 1647504 482360</a:t>
            </a:r>
          </a:p>
          <a:p>
            <a:pPr>
              <a:lnSpc>
                <a:spcPct val="80000"/>
              </a:lnSpc>
            </a:pPr>
            <a:endParaRPr lang="en-US" altLang="en-US" sz="1400" dirty="0" smtClean="0">
              <a:latin typeface="Courier New" pitchFamily="49" charset="0"/>
            </a:endParaRPr>
          </a:p>
          <a:p>
            <a:pPr>
              <a:lnSpc>
                <a:spcPct val="80000"/>
              </a:lnSpc>
            </a:pPr>
            <a:r>
              <a:rPr lang="en-US" altLang="en-US" sz="1400" dirty="0" smtClean="0">
                <a:latin typeface="Courier New" pitchFamily="49" charset="0"/>
              </a:rPr>
              <a:t>                 |   Exposed   Unexposed  |      Total</a:t>
            </a:r>
          </a:p>
          <a:p>
            <a:pPr>
              <a:lnSpc>
                <a:spcPct val="80000"/>
              </a:lnSpc>
            </a:pPr>
            <a:r>
              <a:rPr lang="en-US" altLang="en-US" sz="1400" dirty="0" smtClean="0">
                <a:latin typeface="Courier New" pitchFamily="49" charset="0"/>
              </a:rPr>
              <a:t>-----------------+------------------------+------------</a:t>
            </a:r>
          </a:p>
          <a:p>
            <a:pPr>
              <a:lnSpc>
                <a:spcPct val="80000"/>
              </a:lnSpc>
            </a:pPr>
            <a:r>
              <a:rPr lang="en-US" altLang="en-US" sz="1400" dirty="0" smtClean="0">
                <a:latin typeface="Courier New" pitchFamily="49" charset="0"/>
              </a:rPr>
              <a:t>           Cases |       263          53  |        316</a:t>
            </a:r>
          </a:p>
          <a:p>
            <a:pPr>
              <a:lnSpc>
                <a:spcPct val="80000"/>
              </a:lnSpc>
            </a:pPr>
            <a:r>
              <a:rPr lang="en-US" altLang="en-US" sz="1400" dirty="0" smtClean="0">
                <a:latin typeface="Courier New" pitchFamily="49" charset="0"/>
              </a:rPr>
              <a:t>     Person-time |   1647504      482360  |    2129864</a:t>
            </a:r>
          </a:p>
          <a:p>
            <a:pPr>
              <a:lnSpc>
                <a:spcPct val="80000"/>
              </a:lnSpc>
            </a:pPr>
            <a:r>
              <a:rPr lang="en-US" altLang="en-US" sz="1400" dirty="0" smtClean="0">
                <a:latin typeface="Courier New" pitchFamily="49" charset="0"/>
              </a:rPr>
              <a:t>-----------------+------------------------+------------</a:t>
            </a:r>
          </a:p>
          <a:p>
            <a:pPr>
              <a:lnSpc>
                <a:spcPct val="80000"/>
              </a:lnSpc>
            </a:pPr>
            <a:r>
              <a:rPr lang="en-US" altLang="en-US" sz="1400" dirty="0" smtClean="0">
                <a:latin typeface="Courier New" pitchFamily="49" charset="0"/>
              </a:rPr>
              <a:t>                 |                        |</a:t>
            </a:r>
          </a:p>
          <a:p>
            <a:pPr>
              <a:lnSpc>
                <a:spcPct val="80000"/>
              </a:lnSpc>
            </a:pPr>
            <a:r>
              <a:rPr lang="en-US" altLang="en-US" sz="1400" dirty="0" smtClean="0">
                <a:latin typeface="Courier New" pitchFamily="49" charset="0"/>
              </a:rPr>
              <a:t>  Incidence Rate |  .0001596    .0001099  |   .0001484</a:t>
            </a:r>
          </a:p>
          <a:p>
            <a:pPr>
              <a:lnSpc>
                <a:spcPct val="80000"/>
              </a:lnSpc>
            </a:pPr>
            <a:r>
              <a:rPr lang="en-US" altLang="en-US" sz="1400" dirty="0" smtClean="0">
                <a:latin typeface="Courier New" pitchFamily="49" charset="0"/>
              </a:rPr>
              <a:t>                 |                        |</a:t>
            </a:r>
          </a:p>
          <a:p>
            <a:pPr>
              <a:lnSpc>
                <a:spcPct val="80000"/>
              </a:lnSpc>
            </a:pPr>
            <a:r>
              <a:rPr lang="en-US" altLang="en-US" sz="1400" dirty="0" smtClean="0">
                <a:latin typeface="Courier New" pitchFamily="49" charset="0"/>
              </a:rPr>
              <a:t>                 |      Point estimate    |    [95% Conf. Interval]</a:t>
            </a:r>
          </a:p>
          <a:p>
            <a:pPr>
              <a:lnSpc>
                <a:spcPct val="80000"/>
              </a:lnSpc>
            </a:pPr>
            <a:r>
              <a:rPr lang="en-US" altLang="en-US" sz="1400" dirty="0" smtClean="0">
                <a:latin typeface="Courier New" pitchFamily="49" charset="0"/>
              </a:rPr>
              <a:t>                 |------------------------+------------------------</a:t>
            </a:r>
          </a:p>
          <a:p>
            <a:pPr>
              <a:lnSpc>
                <a:spcPct val="80000"/>
              </a:lnSpc>
            </a:pPr>
            <a:r>
              <a:rPr lang="en-US" altLang="en-US" sz="1400" dirty="0" smtClean="0">
                <a:latin typeface="Courier New" pitchFamily="49" charset="0"/>
              </a:rPr>
              <a:t> Inc. rate diff. |         .0000498       |    .0000144    .0000851 </a:t>
            </a:r>
          </a:p>
          <a:p>
            <a:pPr>
              <a:lnSpc>
                <a:spcPct val="80000"/>
              </a:lnSpc>
            </a:pPr>
            <a:r>
              <a:rPr lang="en-US" altLang="en-US" sz="1400" dirty="0" smtClean="0">
                <a:latin typeface="Courier New" pitchFamily="49" charset="0"/>
              </a:rPr>
              <a:t> </a:t>
            </a:r>
            <a:r>
              <a:rPr lang="en-US" altLang="en-US" sz="1400" dirty="0" smtClean="0">
                <a:solidFill>
                  <a:srgbClr val="FF0000"/>
                </a:solidFill>
                <a:latin typeface="Courier New" pitchFamily="49" charset="0"/>
              </a:rPr>
              <a:t>Inc. rate ratio |         1.452863       |    1.078099     1.99046 (exact)</a:t>
            </a:r>
          </a:p>
          <a:p>
            <a:pPr>
              <a:lnSpc>
                <a:spcPct val="80000"/>
              </a:lnSpc>
            </a:pPr>
            <a:r>
              <a:rPr lang="en-US" altLang="en-US" sz="1400" dirty="0" smtClean="0">
                <a:latin typeface="Courier New" pitchFamily="49" charset="0"/>
              </a:rPr>
              <a:t> </a:t>
            </a:r>
            <a:r>
              <a:rPr lang="en-US" altLang="en-US" sz="1400" dirty="0" smtClean="0">
                <a:latin typeface="Courier New" pitchFamily="49" charset="0"/>
              </a:rPr>
              <a:t>Attr</a:t>
            </a:r>
            <a:r>
              <a:rPr lang="en-US" altLang="en-US" sz="1400" dirty="0" smtClean="0">
                <a:latin typeface="Courier New" pitchFamily="49" charset="0"/>
              </a:rPr>
              <a:t>. </a:t>
            </a:r>
            <a:r>
              <a:rPr lang="en-US" altLang="en-US" sz="1400" dirty="0" smtClean="0">
                <a:latin typeface="Courier New" pitchFamily="49" charset="0"/>
              </a:rPr>
              <a:t>frac</a:t>
            </a:r>
            <a:r>
              <a:rPr lang="en-US" altLang="en-US" sz="1400" dirty="0" smtClean="0">
                <a:latin typeface="Courier New" pitchFamily="49" charset="0"/>
              </a:rPr>
              <a:t>. ex. |         .3117039       |     .072441    .4976036 (exact)</a:t>
            </a:r>
          </a:p>
          <a:p>
            <a:pPr>
              <a:lnSpc>
                <a:spcPct val="80000"/>
              </a:lnSpc>
            </a:pPr>
            <a:r>
              <a:rPr lang="en-US" altLang="en-US" sz="1400" dirty="0" smtClean="0">
                <a:latin typeface="Courier New" pitchFamily="49" charset="0"/>
              </a:rPr>
              <a:t> </a:t>
            </a:r>
            <a:r>
              <a:rPr lang="en-US" altLang="en-US" sz="1400" dirty="0" smtClean="0">
                <a:latin typeface="Courier New" pitchFamily="49" charset="0"/>
              </a:rPr>
              <a:t>Attr</a:t>
            </a:r>
            <a:r>
              <a:rPr lang="en-US" altLang="en-US" sz="1400" dirty="0" smtClean="0">
                <a:latin typeface="Courier New" pitchFamily="49" charset="0"/>
              </a:rPr>
              <a:t>. </a:t>
            </a:r>
            <a:r>
              <a:rPr lang="en-US" altLang="en-US" sz="1400" dirty="0" smtClean="0">
                <a:latin typeface="Courier New" pitchFamily="49" charset="0"/>
              </a:rPr>
              <a:t>frac</a:t>
            </a:r>
            <a:r>
              <a:rPr lang="en-US" altLang="en-US" sz="1400" dirty="0" smtClean="0">
                <a:latin typeface="Courier New" pitchFamily="49" charset="0"/>
              </a:rPr>
              <a:t>. pop |         .2594244       |</a:t>
            </a:r>
          </a:p>
          <a:p>
            <a:pPr>
              <a:lnSpc>
                <a:spcPct val="80000"/>
              </a:lnSpc>
            </a:pPr>
            <a:r>
              <a:rPr lang="en-US" altLang="en-US" sz="1400" dirty="0" smtClean="0">
                <a:latin typeface="Courier New" pitchFamily="49" charset="0"/>
              </a:rPr>
              <a:t>                 +-------------------------------------------------</a:t>
            </a:r>
          </a:p>
          <a:p>
            <a:pPr>
              <a:lnSpc>
                <a:spcPct val="80000"/>
              </a:lnSpc>
            </a:pPr>
            <a:r>
              <a:rPr lang="en-US" altLang="en-US" sz="1400" dirty="0" smtClean="0">
                <a:latin typeface="Courier New" pitchFamily="49" charset="0"/>
              </a:rPr>
              <a:t>                     (</a:t>
            </a:r>
            <a:r>
              <a:rPr lang="en-US" altLang="en-US" sz="1400" dirty="0" smtClean="0">
                <a:latin typeface="Courier New" pitchFamily="49" charset="0"/>
              </a:rPr>
              <a:t>midp</a:t>
            </a:r>
            <a:r>
              <a:rPr lang="en-US" altLang="en-US" sz="1400" dirty="0" smtClean="0">
                <a:latin typeface="Courier New" pitchFamily="49" charset="0"/>
              </a:rPr>
              <a:t>)   </a:t>
            </a:r>
            <a:r>
              <a:rPr lang="en-US" altLang="en-US" sz="1400" dirty="0" smtClean="0">
                <a:latin typeface="Courier New" pitchFamily="49" charset="0"/>
              </a:rPr>
              <a:t>Pr</a:t>
            </a:r>
            <a:r>
              <a:rPr lang="en-US" altLang="en-US" sz="1400" dirty="0" smtClean="0">
                <a:latin typeface="Courier New" pitchFamily="49" charset="0"/>
              </a:rPr>
              <a:t>(k&gt;=263) =                   0.0052 (exact)</a:t>
            </a:r>
          </a:p>
          <a:p>
            <a:pPr>
              <a:lnSpc>
                <a:spcPct val="80000"/>
              </a:lnSpc>
            </a:pPr>
            <a:r>
              <a:rPr lang="en-US" altLang="en-US" sz="1400" dirty="0" smtClean="0">
                <a:latin typeface="Courier New" pitchFamily="49" charset="0"/>
              </a:rPr>
              <a:t>                     (</a:t>
            </a:r>
            <a:r>
              <a:rPr lang="en-US" altLang="en-US" sz="1400" dirty="0" smtClean="0">
                <a:latin typeface="Courier New" pitchFamily="49" charset="0"/>
              </a:rPr>
              <a:t>midp</a:t>
            </a:r>
            <a:r>
              <a:rPr lang="en-US" altLang="en-US" sz="1400" dirty="0" smtClean="0">
                <a:latin typeface="Courier New" pitchFamily="49" charset="0"/>
              </a:rPr>
              <a:t>) 2*</a:t>
            </a:r>
            <a:r>
              <a:rPr lang="en-US" altLang="en-US" sz="1400" dirty="0" smtClean="0">
                <a:latin typeface="Courier New" pitchFamily="49" charset="0"/>
              </a:rPr>
              <a:t>Pr</a:t>
            </a:r>
            <a:r>
              <a:rPr lang="en-US" altLang="en-US" sz="1400" dirty="0" smtClean="0">
                <a:latin typeface="Courier New" pitchFamily="49" charset="0"/>
              </a:rPr>
              <a:t>(k&gt;=263) =                   0.0104 (exact)</a:t>
            </a:r>
          </a:p>
          <a:p>
            <a:pPr>
              <a:lnSpc>
                <a:spcPct val="80000"/>
              </a:lnSpc>
            </a:pPr>
            <a:endParaRPr lang="en-US" altLang="en-US" sz="1400" dirty="0" smtClean="0">
              <a:latin typeface="Courier New" pitchFamily="49"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457200" y="37338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a:latin typeface="Arial" charset="0"/>
              </a:rPr>
              <a:t>Should the unadjusted measure of association have been reported?</a:t>
            </a:r>
            <a:r>
              <a:rPr lang="en-US" altLang="en-US" sz="2400" dirty="0">
                <a:latin typeface="Arial" charset="0"/>
              </a:rPr>
              <a:t> </a:t>
            </a:r>
          </a:p>
          <a:p>
            <a:pPr algn="l"/>
            <a:endParaRPr lang="en-US" altLang="en-US" sz="2400" dirty="0">
              <a:latin typeface="Arial" charset="0"/>
            </a:endParaRPr>
          </a:p>
          <a:p>
            <a:pPr algn="l"/>
            <a:endParaRPr lang="en-US" altLang="en-US" sz="2400" dirty="0">
              <a:latin typeface="Arial" charset="0"/>
            </a:endParaRPr>
          </a:p>
        </p:txBody>
      </p:sp>
      <p:sp>
        <p:nvSpPr>
          <p:cNvPr id="20483"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Yes - A</a:t>
            </a:r>
          </a:p>
        </p:txBody>
      </p:sp>
      <p:sp>
        <p:nvSpPr>
          <p:cNvPr id="20484" name="Text Box 10"/>
          <p:cNvSpPr txBox="1">
            <a:spLocks noChangeArrowheads="1"/>
          </p:cNvSpPr>
          <p:nvPr/>
        </p:nvSpPr>
        <p:spPr bwMode="auto">
          <a:xfrm rot="-2695870">
            <a:off x="5816600" y="4457700"/>
            <a:ext cx="157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No - B</a:t>
            </a:r>
            <a:endParaRPr lang="en-US" altLang="en-US" sz="2000" b="1" dirty="0">
              <a:latin typeface="Arial" charset="0"/>
            </a:endParaRPr>
          </a:p>
        </p:txBody>
      </p:sp>
      <p:pic>
        <p:nvPicPr>
          <p:cNvPr id="2048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0500" y="1143000"/>
            <a:ext cx="1752600" cy="533400"/>
          </a:xfrm>
        </p:spPr>
        <p:txBody>
          <a:bodyPr/>
          <a:lstStyle/>
          <a:p>
            <a:r>
              <a:rPr lang="en-US" altLang="en-US" dirty="0" smtClean="0"/>
              <a:t>Explain it in words</a:t>
            </a: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313" y="0"/>
            <a:ext cx="5538787"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09" name="Oval 6"/>
          <p:cNvSpPr>
            <a:spLocks noChangeArrowheads="1"/>
          </p:cNvSpPr>
          <p:nvPr/>
        </p:nvSpPr>
        <p:spPr bwMode="auto">
          <a:xfrm>
            <a:off x="4838700" y="1905000"/>
            <a:ext cx="1371600" cy="4572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611335" name="Text Box 7"/>
          <p:cNvSpPr txBox="1">
            <a:spLocks noChangeArrowheads="1"/>
          </p:cNvSpPr>
          <p:nvPr/>
        </p:nvSpPr>
        <p:spPr bwMode="auto">
          <a:xfrm>
            <a:off x="7962900" y="914400"/>
            <a:ext cx="1905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Any way to make the confidence interval smaller?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4191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a:latin typeface="Arial" charset="0"/>
              </a:rPr>
              <a:t>Do you agree with the authors’ conclusion?</a:t>
            </a:r>
            <a:r>
              <a:rPr lang="en-US" altLang="en-US" sz="2400" dirty="0">
                <a:latin typeface="Arial" charset="0"/>
              </a:rPr>
              <a:t> </a:t>
            </a:r>
          </a:p>
          <a:p>
            <a:pPr algn="l"/>
            <a:endParaRPr lang="en-US" altLang="en-US" sz="2400" dirty="0">
              <a:latin typeface="Arial" charset="0"/>
            </a:endParaRPr>
          </a:p>
          <a:p>
            <a:pPr algn="l"/>
            <a:endParaRPr lang="en-US" altLang="en-US" sz="2400" dirty="0">
              <a:latin typeface="Arial" charset="0"/>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85738"/>
            <a:ext cx="5791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t="7594"/>
          <a:stretch>
            <a:fillRect/>
          </a:stretch>
        </p:blipFill>
        <p:spPr bwMode="auto">
          <a:xfrm>
            <a:off x="419100" y="2895600"/>
            <a:ext cx="7010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2533" name="Group 5"/>
          <p:cNvGrpSpPr>
            <a:grpSpLocks/>
          </p:cNvGrpSpPr>
          <p:nvPr/>
        </p:nvGrpSpPr>
        <p:grpSpPr bwMode="auto">
          <a:xfrm>
            <a:off x="2160588" y="5592763"/>
            <a:ext cx="8743950" cy="396875"/>
            <a:chOff x="1361" y="3523"/>
            <a:chExt cx="5508" cy="250"/>
          </a:xfrm>
        </p:grpSpPr>
        <p:sp>
          <p:nvSpPr>
            <p:cNvPr id="22534" name="Text Box 7"/>
            <p:cNvSpPr txBox="1">
              <a:spLocks noChangeArrowheads="1"/>
            </p:cNvSpPr>
            <p:nvPr/>
          </p:nvSpPr>
          <p:spPr bwMode="auto">
            <a:xfrm rot="-2695870">
              <a:off x="3857"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Strongly disagree - E</a:t>
              </a:r>
            </a:p>
          </p:txBody>
        </p:sp>
        <p:grpSp>
          <p:nvGrpSpPr>
            <p:cNvPr id="22535" name="Group 7"/>
            <p:cNvGrpSpPr>
              <a:grpSpLocks/>
            </p:cNvGrpSpPr>
            <p:nvPr/>
          </p:nvGrpSpPr>
          <p:grpSpPr bwMode="auto">
            <a:xfrm>
              <a:off x="1361" y="3523"/>
              <a:ext cx="4836" cy="250"/>
              <a:chOff x="1361" y="3523"/>
              <a:chExt cx="4836" cy="250"/>
            </a:xfrm>
          </p:grpSpPr>
          <p:sp>
            <p:nvSpPr>
              <p:cNvPr id="22536" name="Text Box 5"/>
              <p:cNvSpPr txBox="1">
                <a:spLocks noChangeArrowheads="1"/>
              </p:cNvSpPr>
              <p:nvPr/>
            </p:nvSpPr>
            <p:spPr bwMode="auto">
              <a:xfrm rot="-2695870">
                <a:off x="13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Strongly agree - A</a:t>
                </a:r>
              </a:p>
            </p:txBody>
          </p:sp>
          <p:grpSp>
            <p:nvGrpSpPr>
              <p:cNvPr id="22537" name="Group 9"/>
              <p:cNvGrpSpPr>
                <a:grpSpLocks/>
              </p:cNvGrpSpPr>
              <p:nvPr/>
            </p:nvGrpSpPr>
            <p:grpSpPr bwMode="auto">
              <a:xfrm>
                <a:off x="1937" y="3523"/>
                <a:ext cx="4260" cy="250"/>
                <a:chOff x="1937" y="3523"/>
                <a:chExt cx="4260" cy="250"/>
              </a:xfrm>
            </p:grpSpPr>
            <p:sp>
              <p:nvSpPr>
                <p:cNvPr id="22538" name="Text Box 9"/>
                <p:cNvSpPr txBox="1">
                  <a:spLocks noChangeArrowheads="1"/>
                </p:cNvSpPr>
                <p:nvPr/>
              </p:nvSpPr>
              <p:spPr bwMode="auto">
                <a:xfrm rot="-2695870">
                  <a:off x="25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Not sure - C</a:t>
                  </a:r>
                </a:p>
              </p:txBody>
            </p:sp>
            <p:sp>
              <p:nvSpPr>
                <p:cNvPr id="22539" name="Text Box 10"/>
                <p:cNvSpPr txBox="1">
                  <a:spLocks noChangeArrowheads="1"/>
                </p:cNvSpPr>
                <p:nvPr/>
              </p:nvSpPr>
              <p:spPr bwMode="auto">
                <a:xfrm rot="-2695870">
                  <a:off x="1937"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Somewhat agree - B</a:t>
                  </a:r>
                  <a:endParaRPr lang="en-US" altLang="en-US" sz="2000" b="1" dirty="0">
                    <a:latin typeface="Arial" charset="0"/>
                  </a:endParaRPr>
                </a:p>
              </p:txBody>
            </p:sp>
            <p:sp>
              <p:nvSpPr>
                <p:cNvPr id="22540" name="Text Box 7"/>
                <p:cNvSpPr txBox="1">
                  <a:spLocks noChangeArrowheads="1"/>
                </p:cNvSpPr>
                <p:nvPr/>
              </p:nvSpPr>
              <p:spPr bwMode="auto">
                <a:xfrm rot="-2695870">
                  <a:off x="3185"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Somewhat disagree  - D</a:t>
                  </a:r>
                </a:p>
              </p:txBody>
            </p:sp>
          </p:grpSp>
        </p:gr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95350" y="152400"/>
            <a:ext cx="8743950" cy="533400"/>
          </a:xfrm>
        </p:spPr>
        <p:txBody>
          <a:bodyPr/>
          <a:lstStyle/>
          <a:p>
            <a:r>
              <a:rPr lang="en-US" altLang="en-US" dirty="0" smtClean="0"/>
              <a:t>Summary: Bias Scorecard</a:t>
            </a:r>
          </a:p>
        </p:txBody>
      </p:sp>
      <p:graphicFrame>
        <p:nvGraphicFramePr>
          <p:cNvPr id="544904" name="Group 136"/>
          <p:cNvGraphicFramePr>
            <a:graphicFrameLocks noGrp="1"/>
          </p:cNvGraphicFramePr>
          <p:nvPr>
            <p:ph sz="half" idx="2"/>
            <p:extLst>
              <p:ext uri="{D42A27DB-BD31-4B8C-83A1-F6EECF244321}">
                <p14:modId xmlns:p14="http://schemas.microsoft.com/office/powerpoint/2010/main" val="2765882414"/>
              </p:ext>
            </p:extLst>
          </p:nvPr>
        </p:nvGraphicFramePr>
        <p:xfrm>
          <a:off x="647700" y="762000"/>
          <a:ext cx="8991600" cy="3240089"/>
        </p:xfrm>
        <a:graphic>
          <a:graphicData uri="http://schemas.openxmlformats.org/drawingml/2006/table">
            <a:tbl>
              <a:tblPr/>
              <a:tblGrid>
                <a:gridCol w="2143125"/>
                <a:gridCol w="828675"/>
                <a:gridCol w="2057400"/>
                <a:gridCol w="182563"/>
                <a:gridCol w="1493837"/>
                <a:gridCol w="2286000"/>
              </a:tblGrid>
              <a:tr h="100603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Type of Bias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No Bias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Away from Null: Protective effect of MMR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Towards the Null</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Away from Null: Causative Effect of MMR</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4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Selection</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Measurement</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Confounding</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4853" name="Text Box 85"/>
          <p:cNvSpPr txBox="1">
            <a:spLocks noChangeArrowheads="1"/>
          </p:cNvSpPr>
          <p:nvPr/>
        </p:nvSpPr>
        <p:spPr bwMode="auto">
          <a:xfrm>
            <a:off x="2781300" y="1752600"/>
            <a:ext cx="91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dirty="0">
                <a:cs typeface="Times New Roman" pitchFamily="18" charset="0"/>
              </a:rPr>
              <a:t>×</a:t>
            </a:r>
          </a:p>
        </p:txBody>
      </p:sp>
      <p:sp>
        <p:nvSpPr>
          <p:cNvPr id="544899" name="Text Box 131"/>
          <p:cNvSpPr txBox="1">
            <a:spLocks noChangeArrowheads="1"/>
          </p:cNvSpPr>
          <p:nvPr/>
        </p:nvSpPr>
        <p:spPr bwMode="auto">
          <a:xfrm>
            <a:off x="6057900" y="2163763"/>
            <a:ext cx="91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dirty="0">
                <a:cs typeface="Times New Roman" pitchFamily="18" charset="0"/>
              </a:rPr>
              <a:t>×</a:t>
            </a:r>
          </a:p>
        </p:txBody>
      </p:sp>
      <p:sp>
        <p:nvSpPr>
          <p:cNvPr id="544900" name="Text Box 132"/>
          <p:cNvSpPr txBox="1">
            <a:spLocks noChangeArrowheads="1"/>
          </p:cNvSpPr>
          <p:nvPr/>
        </p:nvSpPr>
        <p:spPr bwMode="auto">
          <a:xfrm>
            <a:off x="5067300" y="3096161"/>
            <a:ext cx="1143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dirty="0" smtClean="0">
                <a:cs typeface="Times New Roman" pitchFamily="18" charset="0"/>
              </a:rPr>
              <a:t>××××</a:t>
            </a:r>
            <a:endParaRPr lang="en-US" altLang="en-US" b="1" dirty="0">
              <a:cs typeface="Times New Roman" pitchFamily="18" charset="0"/>
            </a:endParaRPr>
          </a:p>
          <a:p>
            <a:pPr>
              <a:spcBef>
                <a:spcPct val="50000"/>
              </a:spcBef>
            </a:pPr>
            <a:endParaRPr lang="en-US" altLang="en-US" b="1" dirty="0">
              <a:cs typeface="Times New Roman" pitchFamily="18" charset="0"/>
            </a:endParaRPr>
          </a:p>
        </p:txBody>
      </p:sp>
      <p:sp>
        <p:nvSpPr>
          <p:cNvPr id="544903" name="Text Box 135"/>
          <p:cNvSpPr txBox="1">
            <a:spLocks noChangeArrowheads="1"/>
          </p:cNvSpPr>
          <p:nvPr/>
        </p:nvSpPr>
        <p:spPr bwMode="auto">
          <a:xfrm>
            <a:off x="4533900" y="35052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Magnitude unclear</a:t>
            </a:r>
          </a:p>
        </p:txBody>
      </p:sp>
      <p:sp>
        <p:nvSpPr>
          <p:cNvPr id="544905" name="Text Box 137"/>
          <p:cNvSpPr txBox="1">
            <a:spLocks noChangeArrowheads="1"/>
          </p:cNvSpPr>
          <p:nvPr/>
        </p:nvSpPr>
        <p:spPr bwMode="auto">
          <a:xfrm>
            <a:off x="5372100" y="25146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Magnitude unclear; likely small</a:t>
            </a:r>
          </a:p>
        </p:txBody>
      </p:sp>
      <p:sp>
        <p:nvSpPr>
          <p:cNvPr id="23594" name="AutoShape 42"/>
          <p:cNvSpPr>
            <a:spLocks/>
          </p:cNvSpPr>
          <p:nvPr/>
        </p:nvSpPr>
        <p:spPr bwMode="auto">
          <a:xfrm rot="5400000">
            <a:off x="5410200" y="2552700"/>
            <a:ext cx="381000" cy="3657600"/>
          </a:xfrm>
          <a:prstGeom prst="rightBrace">
            <a:avLst>
              <a:gd name="adj1" fmla="val 80000"/>
              <a:gd name="adj2" fmla="val 50000"/>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595" name="Text Box 43"/>
          <p:cNvSpPr txBox="1">
            <a:spLocks noChangeArrowheads="1"/>
          </p:cNvSpPr>
          <p:nvPr/>
        </p:nvSpPr>
        <p:spPr bwMode="auto">
          <a:xfrm>
            <a:off x="2476500" y="4572000"/>
            <a:ext cx="6324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solidFill>
                  <a:srgbClr val="FF0000"/>
                </a:solidFill>
                <a:latin typeface="+mn-lt"/>
              </a:rPr>
              <a:t>If you are trying to </a:t>
            </a:r>
            <a:r>
              <a:rPr lang="en-US" altLang="en-US" sz="2800" dirty="0" smtClean="0">
                <a:solidFill>
                  <a:srgbClr val="FF0000"/>
                </a:solidFill>
                <a:latin typeface="+mn-lt"/>
              </a:rPr>
              <a:t>show/claim </a:t>
            </a:r>
            <a:r>
              <a:rPr lang="en-US" altLang="en-US" sz="2800" dirty="0">
                <a:solidFill>
                  <a:srgbClr val="FF0000"/>
                </a:solidFill>
                <a:latin typeface="+mn-lt"/>
              </a:rPr>
              <a:t>no positive </a:t>
            </a:r>
            <a:r>
              <a:rPr lang="en-US" altLang="en-US" sz="2800" dirty="0" smtClean="0">
                <a:solidFill>
                  <a:srgbClr val="FF0000"/>
                </a:solidFill>
                <a:latin typeface="+mn-lt"/>
              </a:rPr>
              <a:t>causal association</a:t>
            </a:r>
            <a:r>
              <a:rPr lang="en-US" altLang="en-US" sz="2800" dirty="0">
                <a:solidFill>
                  <a:srgbClr val="FF0000"/>
                </a:solidFill>
                <a:latin typeface="+mn-lt"/>
              </a:rPr>
              <a:t>, these are not the biases you want to see</a:t>
            </a:r>
          </a:p>
        </p:txBody>
      </p:sp>
      <p:sp>
        <p:nvSpPr>
          <p:cNvPr id="23596" name="Line 44"/>
          <p:cNvSpPr>
            <a:spLocks noChangeShapeType="1"/>
          </p:cNvSpPr>
          <p:nvPr/>
        </p:nvSpPr>
        <p:spPr bwMode="auto">
          <a:xfrm flipH="1" flipV="1">
            <a:off x="3619500" y="1905000"/>
            <a:ext cx="152400" cy="22860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597" name="Line 45"/>
          <p:cNvSpPr>
            <a:spLocks noChangeShapeType="1"/>
          </p:cNvSpPr>
          <p:nvPr/>
        </p:nvSpPr>
        <p:spPr bwMode="auto">
          <a:xfrm flipV="1">
            <a:off x="7429500" y="1828800"/>
            <a:ext cx="76200" cy="23622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 name="Text Box 43"/>
          <p:cNvSpPr txBox="1">
            <a:spLocks noChangeArrowheads="1"/>
          </p:cNvSpPr>
          <p:nvPr/>
        </p:nvSpPr>
        <p:spPr bwMode="auto">
          <a:xfrm>
            <a:off x="-114300" y="6019800"/>
            <a:ext cx="105537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b="1" dirty="0" smtClean="0">
                <a:solidFill>
                  <a:srgbClr val="FF0000"/>
                </a:solidFill>
                <a:latin typeface="+mn-lt"/>
              </a:rPr>
              <a:t>As often true in observational work, it boils down to confounding</a:t>
            </a:r>
            <a:endParaRPr lang="en-US" altLang="en-US" sz="2500" b="1"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94" grpId="0" animBg="1"/>
      <p:bldP spid="23595" grpId="0"/>
      <p:bldP spid="23596" grpId="0" animBg="1"/>
      <p:bldP spid="23597" grpId="0" animBg="1"/>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71525" y="76200"/>
            <a:ext cx="8743950" cy="533400"/>
          </a:xfrm>
        </p:spPr>
        <p:txBody>
          <a:bodyPr/>
          <a:lstStyle/>
          <a:p>
            <a:r>
              <a:rPr lang="en-US" altLang="en-US" dirty="0" smtClean="0"/>
              <a:t>Conclusions</a:t>
            </a:r>
          </a:p>
        </p:txBody>
      </p:sp>
      <p:sp>
        <p:nvSpPr>
          <p:cNvPr id="24579" name="Text Placeholder 2"/>
          <p:cNvSpPr>
            <a:spLocks noGrp="1"/>
          </p:cNvSpPr>
          <p:nvPr>
            <p:ph type="body" sz="half" idx="1"/>
          </p:nvPr>
        </p:nvSpPr>
        <p:spPr>
          <a:xfrm>
            <a:off x="266700" y="381000"/>
            <a:ext cx="9753600" cy="5181600"/>
          </a:xfrm>
        </p:spPr>
        <p:txBody>
          <a:bodyPr/>
          <a:lstStyle/>
          <a:p>
            <a:endParaRPr lang="en-US" altLang="en-US" sz="1200" dirty="0" smtClean="0"/>
          </a:p>
          <a:p>
            <a:r>
              <a:rPr lang="en-US" altLang="en-US" sz="2800" dirty="0" smtClean="0"/>
              <a:t>No </a:t>
            </a:r>
            <a:r>
              <a:rPr lang="en-US" altLang="en-US" sz="2800" u="sng" dirty="0" smtClean="0"/>
              <a:t>obvious</a:t>
            </a:r>
            <a:r>
              <a:rPr lang="en-US" altLang="en-US" sz="2800" dirty="0" smtClean="0"/>
              <a:t> </a:t>
            </a:r>
            <a:r>
              <a:rPr lang="en-US" altLang="en-US" sz="2800" u="sng" dirty="0" smtClean="0"/>
              <a:t>definite</a:t>
            </a:r>
            <a:r>
              <a:rPr lang="en-US" altLang="en-US" sz="2800" dirty="0" smtClean="0"/>
              <a:t> </a:t>
            </a:r>
            <a:r>
              <a:rPr lang="en-US" altLang="en-US" sz="2800" u="sng" dirty="0" smtClean="0"/>
              <a:t>substantial</a:t>
            </a:r>
            <a:r>
              <a:rPr lang="en-US" altLang="en-US" sz="2800" dirty="0" smtClean="0"/>
              <a:t> threats to validity</a:t>
            </a:r>
          </a:p>
          <a:p>
            <a:endParaRPr lang="en-US" altLang="en-US" sz="1200" dirty="0" smtClean="0"/>
          </a:p>
          <a:p>
            <a:r>
              <a:rPr lang="en-US" altLang="en-US" sz="2800" dirty="0" smtClean="0"/>
              <a:t>But: Not easy to “prove” the null hypothesis</a:t>
            </a:r>
          </a:p>
          <a:p>
            <a:endParaRPr lang="en-US" altLang="en-US" sz="1200" dirty="0" smtClean="0"/>
          </a:p>
          <a:p>
            <a:endParaRPr lang="en-US" altLang="en-US" sz="1200" dirty="0"/>
          </a:p>
          <a:p>
            <a:endParaRPr lang="en-US" altLang="en-US" sz="1200" dirty="0" smtClean="0"/>
          </a:p>
          <a:p>
            <a:endParaRPr lang="en-US" altLang="en-US" sz="1200" dirty="0"/>
          </a:p>
          <a:p>
            <a:endParaRPr lang="en-US" altLang="en-US" sz="1200" dirty="0" smtClean="0"/>
          </a:p>
          <a:p>
            <a:r>
              <a:rPr lang="en-US" altLang="en-US" sz="2800" dirty="0" smtClean="0"/>
              <a:t>Better phrasing:  </a:t>
            </a:r>
          </a:p>
          <a:p>
            <a:pPr lvl="1"/>
            <a:r>
              <a:rPr lang="en-US" altLang="en-US" dirty="0" smtClean="0"/>
              <a:t>“We found no strong evidence in favor of the hypothesis that MMR vaccination causes autism.”</a:t>
            </a:r>
          </a:p>
          <a:p>
            <a:pPr lvl="1"/>
            <a:endParaRPr lang="en-US" altLang="en-US" sz="800" dirty="0" smtClean="0"/>
          </a:p>
          <a:p>
            <a:r>
              <a:rPr lang="en-US" altLang="en-US" sz="2800" dirty="0" smtClean="0"/>
              <a:t>Biases toward the null are not always “reassuring” </a:t>
            </a:r>
          </a:p>
          <a:p>
            <a:endParaRPr lang="en-US" altLang="en-US" sz="500" dirty="0" smtClean="0"/>
          </a:p>
          <a:p>
            <a:endParaRPr lang="en-US" altLang="en-US" sz="500" dirty="0" smtClean="0"/>
          </a:p>
          <a:p>
            <a:r>
              <a:rPr lang="en-US" altLang="en-US" sz="2800" dirty="0" smtClean="0"/>
              <a:t>If you seek to convincingly show no association, optimizing measurements (including confounders) even more important than usual (avoid biases towards the null)</a:t>
            </a:r>
          </a:p>
          <a:p>
            <a:endParaRPr lang="en-US" alt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2038350"/>
            <a:ext cx="69437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71525" y="228600"/>
            <a:ext cx="8743950" cy="533400"/>
          </a:xfrm>
        </p:spPr>
        <p:txBody>
          <a:bodyPr/>
          <a:lstStyle/>
          <a:p>
            <a:r>
              <a:rPr lang="en-US" altLang="en-US" sz="2800" dirty="0" smtClean="0"/>
              <a:t>Some Other Issues</a:t>
            </a:r>
          </a:p>
        </p:txBody>
      </p:sp>
      <p:sp>
        <p:nvSpPr>
          <p:cNvPr id="26627" name="Rectangle 3"/>
          <p:cNvSpPr>
            <a:spLocks noGrp="1" noChangeArrowheads="1"/>
          </p:cNvSpPr>
          <p:nvPr>
            <p:ph type="body" idx="1"/>
          </p:nvPr>
        </p:nvSpPr>
        <p:spPr>
          <a:xfrm>
            <a:off x="342900" y="1143000"/>
            <a:ext cx="9601200" cy="5181600"/>
          </a:xfrm>
        </p:spPr>
        <p:txBody>
          <a:bodyPr/>
          <a:lstStyle/>
          <a:p>
            <a:r>
              <a:rPr lang="en-US" altLang="en-US" dirty="0" smtClean="0"/>
              <a:t>What would be a better measure of association?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71525" y="228600"/>
            <a:ext cx="8743950" cy="533400"/>
          </a:xfrm>
        </p:spPr>
        <p:txBody>
          <a:bodyPr/>
          <a:lstStyle/>
          <a:p>
            <a:r>
              <a:rPr lang="en-US" altLang="en-US" sz="2800" dirty="0" smtClean="0"/>
              <a:t>Some Other Issues</a:t>
            </a:r>
          </a:p>
        </p:txBody>
      </p:sp>
      <p:sp>
        <p:nvSpPr>
          <p:cNvPr id="26627" name="Rectangle 3"/>
          <p:cNvSpPr>
            <a:spLocks noGrp="1" noChangeArrowheads="1"/>
          </p:cNvSpPr>
          <p:nvPr>
            <p:ph type="body" idx="1"/>
          </p:nvPr>
        </p:nvSpPr>
        <p:spPr>
          <a:xfrm>
            <a:off x="342900" y="1143000"/>
            <a:ext cx="9601200" cy="5181600"/>
          </a:xfrm>
        </p:spPr>
        <p:txBody>
          <a:bodyPr/>
          <a:lstStyle/>
          <a:p>
            <a:r>
              <a:rPr lang="en-US" altLang="en-US" dirty="0" smtClean="0"/>
              <a:t>What would be a better measure of association?</a:t>
            </a:r>
          </a:p>
          <a:p>
            <a:pPr lvl="1"/>
            <a:r>
              <a:rPr lang="en-US" altLang="en-US" dirty="0" smtClean="0">
                <a:solidFill>
                  <a:srgbClr val="FF0000"/>
                </a:solidFill>
              </a:rPr>
              <a:t>Risk difference and a number needed to harm</a:t>
            </a:r>
          </a:p>
          <a:p>
            <a:endParaRPr lang="en-US" altLang="en-US" dirty="0" smtClean="0"/>
          </a:p>
        </p:txBody>
      </p:sp>
    </p:spTree>
    <p:extLst>
      <p:ext uri="{BB962C8B-B14F-4D97-AF65-F5344CB8AC3E}">
        <p14:creationId xmlns:p14="http://schemas.microsoft.com/office/powerpoint/2010/main" val="3796874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962900" y="481488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Autism</a:t>
            </a:r>
          </a:p>
        </p:txBody>
      </p:sp>
      <p:sp>
        <p:nvSpPr>
          <p:cNvPr id="13315" name="Text Box 5"/>
          <p:cNvSpPr txBox="1">
            <a:spLocks noChangeArrowheads="1"/>
          </p:cNvSpPr>
          <p:nvPr/>
        </p:nvSpPr>
        <p:spPr bwMode="auto">
          <a:xfrm>
            <a:off x="4533900" y="4876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MMR</a:t>
            </a:r>
          </a:p>
        </p:txBody>
      </p:sp>
      <p:sp>
        <p:nvSpPr>
          <p:cNvPr id="13324" name="Line 15"/>
          <p:cNvSpPr>
            <a:spLocks noChangeShapeType="1"/>
          </p:cNvSpPr>
          <p:nvPr/>
        </p:nvSpPr>
        <p:spPr bwMode="auto">
          <a:xfrm>
            <a:off x="6210300" y="5105400"/>
            <a:ext cx="22860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25" name="Text Box 16"/>
          <p:cNvSpPr txBox="1">
            <a:spLocks noChangeArrowheads="1"/>
          </p:cNvSpPr>
          <p:nvPr/>
        </p:nvSpPr>
        <p:spPr bwMode="auto">
          <a:xfrm>
            <a:off x="6972300" y="5089525"/>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t>?</a:t>
            </a:r>
          </a:p>
        </p:txBody>
      </p:sp>
      <p:sp>
        <p:nvSpPr>
          <p:cNvPr id="2" name="TextBox 1"/>
          <p:cNvSpPr txBox="1"/>
          <p:nvPr/>
        </p:nvSpPr>
        <p:spPr>
          <a:xfrm>
            <a:off x="190500" y="914400"/>
            <a:ext cx="8458200" cy="523220"/>
          </a:xfrm>
          <a:prstGeom prst="rect">
            <a:avLst/>
          </a:prstGeom>
          <a:noFill/>
        </p:spPr>
        <p:txBody>
          <a:bodyPr wrap="square" rtlCol="0">
            <a:spAutoFit/>
          </a:bodyPr>
          <a:lstStyle/>
          <a:p>
            <a:r>
              <a:rPr lang="en-US" sz="2800" dirty="0" smtClean="0">
                <a:latin typeface="+mn-lt"/>
              </a:rPr>
              <a:t>Which of the “Big 6” research objectives is this?</a:t>
            </a:r>
            <a:endParaRPr lang="en-US" sz="2800" dirty="0">
              <a:latin typeface="+mn-lt"/>
            </a:endParaRPr>
          </a:p>
        </p:txBody>
      </p:sp>
    </p:spTree>
    <p:extLst>
      <p:ext uri="{BB962C8B-B14F-4D97-AF65-F5344CB8AC3E}">
        <p14:creationId xmlns:p14="http://schemas.microsoft.com/office/powerpoint/2010/main" val="133753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71525" y="304800"/>
            <a:ext cx="8743950" cy="533400"/>
          </a:xfrm>
        </p:spPr>
        <p:txBody>
          <a:bodyPr/>
          <a:lstStyle/>
          <a:p>
            <a:r>
              <a:rPr lang="en-US" altLang="en-US" dirty="0" smtClean="0"/>
              <a:t>Could there have been a better design?</a:t>
            </a:r>
          </a:p>
        </p:txBody>
      </p:sp>
      <p:sp>
        <p:nvSpPr>
          <p:cNvPr id="27651" name="Rectangle 3"/>
          <p:cNvSpPr>
            <a:spLocks noGrp="1" noChangeArrowheads="1"/>
          </p:cNvSpPr>
          <p:nvPr>
            <p:ph type="body" idx="1"/>
          </p:nvPr>
        </p:nvSpPr>
        <p:spPr>
          <a:xfrm>
            <a:off x="571500" y="1524000"/>
            <a:ext cx="8743950" cy="5181600"/>
          </a:xfrm>
        </p:spPr>
        <p:txBody>
          <a:bodyPr/>
          <a:lstStyle/>
          <a:p>
            <a:r>
              <a:rPr lang="en-US" altLang="en-US" dirty="0" smtClean="0"/>
              <a:t>Case-control</a:t>
            </a:r>
          </a:p>
          <a:p>
            <a:pPr lvl="1"/>
            <a:r>
              <a:rPr lang="en-US" altLang="en-US" dirty="0" smtClean="0"/>
              <a:t>Would have limited sample size to a manageable number for whom there could have been:</a:t>
            </a:r>
          </a:p>
          <a:p>
            <a:pPr lvl="2"/>
            <a:r>
              <a:rPr lang="en-US" altLang="en-US" dirty="0" smtClean="0"/>
              <a:t>Chart review and interviews</a:t>
            </a:r>
          </a:p>
          <a:p>
            <a:pPr lvl="2"/>
            <a:r>
              <a:rPr lang="en-US" altLang="en-US" dirty="0" smtClean="0"/>
              <a:t>More accurate measurements	</a:t>
            </a:r>
          </a:p>
          <a:p>
            <a:pPr lvl="2"/>
            <a:r>
              <a:rPr lang="en-US" altLang="en-US" dirty="0" smtClean="0"/>
              <a:t>Measurement of key confounder: family history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71525" y="152400"/>
            <a:ext cx="8743950" cy="533400"/>
          </a:xfrm>
        </p:spPr>
        <p:txBody>
          <a:bodyPr/>
          <a:lstStyle/>
          <a:p>
            <a:r>
              <a:rPr lang="en-US" altLang="en-US" dirty="0"/>
              <a:t>Performing </a:t>
            </a:r>
            <a:r>
              <a:rPr lang="en-US" altLang="en-US" dirty="0" smtClean="0"/>
              <a:t>and </a:t>
            </a:r>
            <a:r>
              <a:rPr lang="en-US" altLang="en-US" dirty="0"/>
              <a:t>Critiquing Science</a:t>
            </a:r>
          </a:p>
        </p:txBody>
      </p:sp>
      <p:sp>
        <p:nvSpPr>
          <p:cNvPr id="27651" name="Rectangle 3"/>
          <p:cNvSpPr>
            <a:spLocks noGrp="1" noChangeArrowheads="1"/>
          </p:cNvSpPr>
          <p:nvPr>
            <p:ph type="body" idx="1"/>
          </p:nvPr>
        </p:nvSpPr>
        <p:spPr>
          <a:xfrm>
            <a:off x="114300" y="762000"/>
            <a:ext cx="3071813" cy="5943600"/>
          </a:xfrm>
        </p:spPr>
        <p:txBody>
          <a:bodyPr/>
          <a:lstStyle/>
          <a:p>
            <a:r>
              <a:rPr lang="en-US" altLang="en-US" dirty="0" smtClean="0"/>
              <a:t>Requires:</a:t>
            </a:r>
          </a:p>
          <a:p>
            <a:pPr lvl="1"/>
            <a:r>
              <a:rPr lang="en-US" altLang="en-US" dirty="0" smtClean="0"/>
              <a:t>subject </a:t>
            </a:r>
            <a:r>
              <a:rPr lang="en-US" altLang="en-US" dirty="0"/>
              <a:t>matter knowledge </a:t>
            </a:r>
            <a:r>
              <a:rPr lang="en-US" altLang="en-US" dirty="0" smtClean="0"/>
              <a:t>(~50</a:t>
            </a:r>
            <a:r>
              <a:rPr lang="en-US" altLang="en-US" dirty="0"/>
              <a:t>%)</a:t>
            </a:r>
          </a:p>
          <a:p>
            <a:pPr marL="0" indent="0" algn="ctr">
              <a:spcBef>
                <a:spcPts val="0"/>
              </a:spcBef>
              <a:buNone/>
            </a:pPr>
            <a:r>
              <a:rPr lang="en-US" altLang="en-US" sz="2800" dirty="0"/>
              <a:t>+</a:t>
            </a:r>
          </a:p>
          <a:p>
            <a:pPr lvl="1"/>
            <a:r>
              <a:rPr lang="en-US" altLang="en-US" dirty="0" smtClean="0"/>
              <a:t>methodologic </a:t>
            </a:r>
            <a:r>
              <a:rPr lang="en-US" altLang="en-US" dirty="0"/>
              <a:t>knowledge </a:t>
            </a:r>
            <a:r>
              <a:rPr lang="en-US" altLang="en-US" dirty="0" smtClean="0"/>
              <a:t>(~50</a:t>
            </a:r>
            <a:r>
              <a:rPr lang="en-US" altLang="en-US" dirty="0"/>
              <a:t>%)</a:t>
            </a:r>
          </a:p>
          <a:p>
            <a:endParaRPr lang="en-US" alt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1651000"/>
            <a:ext cx="7086600" cy="472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32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2800" dirty="0" smtClean="0"/>
              <a:t>Questions?</a:t>
            </a:r>
          </a:p>
        </p:txBody>
      </p:sp>
      <p:sp>
        <p:nvSpPr>
          <p:cNvPr id="28675" name="Rectangle 3"/>
          <p:cNvSpPr>
            <a:spLocks noGrp="1" noChangeArrowheads="1"/>
          </p:cNvSpPr>
          <p:nvPr>
            <p:ph type="body" idx="1"/>
          </p:nvPr>
        </p:nvSpPr>
        <p:spPr/>
        <p:txBody>
          <a:bodyPr/>
          <a:lstStyle/>
          <a:p>
            <a:endParaRPr lang="en-US" alt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rot="10800000" flipV="1">
            <a:off x="7108372" y="838200"/>
            <a:ext cx="3162299" cy="1776411"/>
          </a:xfrm>
        </p:spPr>
        <p:txBody>
          <a:bodyPr/>
          <a:lstStyle/>
          <a:p>
            <a:pPr algn="l"/>
            <a:r>
              <a:rPr lang="en-US" altLang="en-US" sz="2800" dirty="0" smtClean="0"/>
              <a:t>It was in response to:</a:t>
            </a:r>
            <a:br>
              <a:rPr lang="en-US" altLang="en-US" sz="2800" dirty="0" smtClean="0"/>
            </a:br>
            <a:r>
              <a:rPr lang="en-US" altLang="en-US" sz="2800" dirty="0"/>
              <a:t/>
            </a:r>
            <a:br>
              <a:rPr lang="en-US" altLang="en-US" sz="2800" dirty="0"/>
            </a:br>
            <a:r>
              <a:rPr lang="en-US" altLang="en-US" sz="2800" dirty="0" smtClean="0"/>
              <a:t>Wakefield et al. </a:t>
            </a:r>
            <a:r>
              <a:rPr lang="en-US" altLang="en-US" sz="2800" i="1" dirty="0" smtClean="0"/>
              <a:t>Lancet</a:t>
            </a:r>
            <a:r>
              <a:rPr lang="en-US" altLang="en-US" sz="2800" dirty="0" smtClean="0"/>
              <a:t> Feb. 1998</a:t>
            </a:r>
          </a:p>
        </p:txBody>
      </p:sp>
      <p:pic>
        <p:nvPicPr>
          <p:cNvPr id="29699" name="Picture 3" descr="Original Wakefield article"/>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971800" y="381000"/>
            <a:ext cx="4229100" cy="6096000"/>
          </a:xfrm>
          <a:noFill/>
        </p:spPr>
      </p:pic>
      <p:sp>
        <p:nvSpPr>
          <p:cNvPr id="4" name="Rectangle 2"/>
          <p:cNvSpPr txBox="1">
            <a:spLocks noChangeArrowheads="1"/>
          </p:cNvSpPr>
          <p:nvPr/>
        </p:nvSpPr>
        <p:spPr bwMode="auto">
          <a:xfrm>
            <a:off x="76200" y="3124200"/>
            <a:ext cx="2705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altLang="en-US" sz="2800" dirty="0" smtClean="0"/>
              <a:t>Why was the </a:t>
            </a:r>
            <a:r>
              <a:rPr lang="en-US" altLang="en-US" sz="2800" i="1" dirty="0" smtClean="0"/>
              <a:t>NEJM</a:t>
            </a:r>
            <a:r>
              <a:rPr lang="en-US" altLang="en-US" sz="2800" dirty="0" smtClean="0"/>
              <a:t> study  done in the first place</a:t>
            </a:r>
            <a:r>
              <a:rPr lang="en-US" altLang="en-US" sz="2800" dirty="0" smtClean="0"/>
              <a:t>?</a:t>
            </a:r>
          </a:p>
          <a:p>
            <a:endParaRPr lang="en-US" altLang="en-US" sz="2800" dirty="0"/>
          </a:p>
          <a:p>
            <a:r>
              <a:rPr lang="en-US" altLang="en-US" sz="2800" dirty="0" smtClean="0"/>
              <a:t>And why was a “negative” study published in the prestigious </a:t>
            </a:r>
            <a:r>
              <a:rPr lang="en-US" altLang="en-US" sz="2800" i="1" dirty="0" smtClean="0"/>
              <a:t>NEJM</a:t>
            </a:r>
            <a:r>
              <a:rPr lang="en-US" altLang="en-US" sz="2800" dirty="0" smtClean="0"/>
              <a:t>?</a:t>
            </a:r>
            <a:r>
              <a:rPr lang="en-US" altLang="en-US" sz="2800" dirty="0" smtClean="0"/>
              <a:t> </a:t>
            </a:r>
            <a:endParaRPr lang="en-US" altLang="en-US" sz="2800" kern="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2800" dirty="0" smtClean="0"/>
              <a:t>Partial Retraction – March 2004</a:t>
            </a:r>
          </a:p>
        </p:txBody>
      </p:sp>
      <p:pic>
        <p:nvPicPr>
          <p:cNvPr id="30723"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354138" y="1443038"/>
            <a:ext cx="7523162" cy="4884737"/>
          </a:xfrm>
          <a:noFill/>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1143000"/>
            <a:ext cx="75723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7429500" y="609600"/>
            <a:ext cx="2085975" cy="533400"/>
          </a:xfrm>
        </p:spPr>
        <p:txBody>
          <a:bodyPr/>
          <a:lstStyle/>
          <a:p>
            <a:r>
              <a:rPr lang="en-US" altLang="en-US" sz="2800" dirty="0" smtClean="0"/>
              <a:t>Full </a:t>
            </a:r>
            <a:r>
              <a:rPr lang="en-US" altLang="en-US" sz="2800" dirty="0" smtClean="0"/>
              <a:t>RetractionFeb</a:t>
            </a:r>
            <a:r>
              <a:rPr lang="en-US" altLang="en-US" sz="2800" dirty="0" smtClean="0"/>
              <a:t>. 2010</a:t>
            </a:r>
          </a:p>
        </p:txBody>
      </p:sp>
      <p:pic>
        <p:nvPicPr>
          <p:cNvPr id="2052" name="Picture 3"/>
          <p:cNvPicPr>
            <a:picLocks noGrp="1"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419100" y="381000"/>
            <a:ext cx="6896100" cy="2762250"/>
          </a:xfrm>
          <a:noFill/>
        </p:spPr>
      </p:pic>
      <p:graphicFrame>
        <p:nvGraphicFramePr>
          <p:cNvPr id="2050" name="Object 4"/>
          <p:cNvGraphicFramePr>
            <a:graphicFrameLocks noGrp="1" noChangeAspect="1"/>
          </p:cNvGraphicFramePr>
          <p:nvPr>
            <p:ph idx="1"/>
          </p:nvPr>
        </p:nvGraphicFramePr>
        <p:xfrm>
          <a:off x="6438900" y="1905000"/>
          <a:ext cx="3446463" cy="4876800"/>
        </p:xfrm>
        <a:graphic>
          <a:graphicData uri="http://schemas.openxmlformats.org/presentationml/2006/ole">
            <mc:AlternateContent xmlns:mc="http://schemas.openxmlformats.org/markup-compatibility/2006">
              <mc:Choice xmlns:v="urn:schemas-microsoft-com:vml" Requires="v">
                <p:oleObj spid="_x0000_s2134" name="Acrobat Document" r:id="rId5" imgW="5667280" imgH="8019860" progId="AcroExch.Document.7">
                  <p:embed/>
                </p:oleObj>
              </mc:Choice>
              <mc:Fallback>
                <p:oleObj name="Acrobat Document" r:id="rId5" imgW="5667280" imgH="8019860" progId="AcroExch.Document.7">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8900" y="1905000"/>
                        <a:ext cx="3446463"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58100" y="228600"/>
            <a:ext cx="1857375" cy="533400"/>
          </a:xfrm>
        </p:spPr>
        <p:txBody>
          <a:bodyPr/>
          <a:lstStyle/>
          <a:p>
            <a:r>
              <a:rPr lang="en-US" altLang="en-US" sz="2800" dirty="0" smtClean="0"/>
              <a:t>Jan. 2011</a:t>
            </a:r>
          </a:p>
        </p:txBody>
      </p:sp>
      <p:pic>
        <p:nvPicPr>
          <p:cNvPr id="31747" name="Picture 3" descr="BMJ-secrets-fr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533400"/>
            <a:ext cx="23749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700" y="681037"/>
            <a:ext cx="6996113"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749" name="Rectangle 5"/>
          <p:cNvSpPr>
            <a:spLocks noChangeArrowheads="1"/>
          </p:cNvSpPr>
          <p:nvPr/>
        </p:nvSpPr>
        <p:spPr bwMode="auto">
          <a:xfrm>
            <a:off x="190500" y="4902875"/>
            <a:ext cx="94869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3920" tIns="0" rIns="0" bIns="0" anchor="ctr">
            <a:spAutoFit/>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000" dirty="0"/>
              <a:t>Fiona </a:t>
            </a:r>
            <a:r>
              <a:rPr lang="en-US" altLang="en-US" sz="2000" dirty="0"/>
              <a:t>Godlee</a:t>
            </a:r>
            <a:r>
              <a:rPr lang="en-US" altLang="en-US" sz="2000" dirty="0"/>
              <a:t>, editor of the </a:t>
            </a:r>
            <a:r>
              <a:rPr lang="en-US" altLang="en-US" sz="2000" i="1" dirty="0"/>
              <a:t>BMJ</a:t>
            </a:r>
            <a:r>
              <a:rPr lang="en-US" altLang="en-US" sz="2000" dirty="0"/>
              <a:t>:</a:t>
            </a:r>
          </a:p>
          <a:p>
            <a:pPr marL="290513" lvl="1" algn="l"/>
            <a:r>
              <a:rPr lang="en-US" altLang="en-US" sz="2000" dirty="0"/>
              <a:t> </a:t>
            </a:r>
            <a:r>
              <a:rPr lang="en-US" altLang="en-US" sz="2200" dirty="0" smtClean="0"/>
              <a:t>"</a:t>
            </a:r>
            <a:r>
              <a:rPr lang="en-US" altLang="en-US" sz="2200" dirty="0"/>
              <a:t>The original paper has received so much media attention, with such potential to damage  public health, </a:t>
            </a:r>
            <a:r>
              <a:rPr lang="en-US" altLang="en-US" sz="2200" dirty="0">
                <a:solidFill>
                  <a:srgbClr val="FF0000"/>
                </a:solidFill>
              </a:rPr>
              <a:t>that it is hard to find a parallel in the history of medical science</a:t>
            </a:r>
            <a:r>
              <a:rPr lang="en-US" altLang="en-US" sz="2200" dirty="0"/>
              <a:t>. Many other medical frauds have been exposed but usually more quickly after  publication and on less important health issues.” </a:t>
            </a:r>
          </a:p>
          <a:p>
            <a:pPr algn="l"/>
            <a:endParaRPr lang="en-US" altLang="en-US" sz="2400" dirty="0"/>
          </a:p>
        </p:txBody>
      </p:sp>
      <p:sp>
        <p:nvSpPr>
          <p:cNvPr id="6" name="Rectangle 5"/>
          <p:cNvSpPr>
            <a:spLocks noChangeArrowheads="1"/>
          </p:cNvSpPr>
          <p:nvPr/>
        </p:nvSpPr>
        <p:spPr bwMode="auto">
          <a:xfrm>
            <a:off x="190500" y="3686146"/>
            <a:ext cx="9486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3920" tIns="0" rIns="0" bIns="0" anchor="ctr">
            <a:spAutoFit/>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000" dirty="0" smtClean="0"/>
              <a:t>Brian Deer, Investigative Reporter:   </a:t>
            </a:r>
          </a:p>
          <a:p>
            <a:pPr marL="285750" algn="l"/>
            <a:r>
              <a:rPr lang="en-US" altLang="en-US" sz="2200" dirty="0" smtClean="0"/>
              <a:t>“Wakefield’s </a:t>
            </a:r>
            <a:r>
              <a:rPr lang="en-US" altLang="en-US" sz="2200" dirty="0"/>
              <a:t>work was indeed fraudulent, </a:t>
            </a:r>
            <a:r>
              <a:rPr lang="en-US" altLang="en-US" sz="2200" dirty="0" smtClean="0"/>
              <a:t>motivated by desire to </a:t>
            </a:r>
            <a:r>
              <a:rPr lang="en-US" altLang="en-US" sz="2200" dirty="0"/>
              <a:t>make </a:t>
            </a:r>
            <a:r>
              <a:rPr lang="en-US" altLang="en-US" sz="2200" dirty="0" smtClean="0"/>
              <a:t>$ in </a:t>
            </a:r>
            <a:r>
              <a:rPr lang="en-US" altLang="en-US" sz="2200" dirty="0"/>
              <a:t>lawsuits, </a:t>
            </a:r>
            <a:r>
              <a:rPr lang="en-US" altLang="en-US" sz="2200" dirty="0" smtClean="0"/>
              <a:t>a new diagnostic </a:t>
            </a:r>
            <a:r>
              <a:rPr lang="en-US" altLang="en-US" sz="2200" dirty="0"/>
              <a:t>test, and </a:t>
            </a:r>
            <a:r>
              <a:rPr lang="en-US" altLang="en-US" sz="2200" dirty="0" smtClean="0"/>
              <a:t>alternative vaccines.”</a:t>
            </a:r>
            <a:endParaRPr lang="en-US" altLang="en-US" sz="2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152400"/>
            <a:ext cx="8743950" cy="533400"/>
          </a:xfrm>
        </p:spPr>
        <p:txBody>
          <a:bodyPr/>
          <a:lstStyle/>
          <a:p>
            <a:r>
              <a:rPr lang="en-US" dirty="0" smtClean="0"/>
              <a:t>Wakefield is still active</a:t>
            </a:r>
            <a:endParaRPr lang="en-US" dirty="0"/>
          </a:p>
        </p:txBody>
      </p:sp>
      <p:pic>
        <p:nvPicPr>
          <p:cNvPr id="4" name="Content Placeholder 3"/>
          <p:cNvPicPr>
            <a:picLocks noGrp="1" noChangeAspect="1"/>
          </p:cNvPicPr>
          <p:nvPr>
            <p:ph idx="1"/>
          </p:nvPr>
        </p:nvPicPr>
        <p:blipFill>
          <a:blip r:embed="rId3"/>
          <a:stretch>
            <a:fillRect/>
          </a:stretch>
        </p:blipFill>
        <p:spPr>
          <a:xfrm>
            <a:off x="190500" y="771474"/>
            <a:ext cx="5679000" cy="389855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5700" y="2971800"/>
            <a:ext cx="4876800" cy="2554121"/>
          </a:xfrm>
          <a:prstGeom prst="rect">
            <a:avLst/>
          </a:prstGeom>
        </p:spPr>
      </p:pic>
      <p:sp>
        <p:nvSpPr>
          <p:cNvPr id="5" name="TextBox 4"/>
          <p:cNvSpPr txBox="1"/>
          <p:nvPr/>
        </p:nvSpPr>
        <p:spPr>
          <a:xfrm>
            <a:off x="38100" y="4648200"/>
            <a:ext cx="3810000" cy="1015663"/>
          </a:xfrm>
          <a:prstGeom prst="rect">
            <a:avLst/>
          </a:prstGeom>
          <a:noFill/>
        </p:spPr>
        <p:txBody>
          <a:bodyPr wrap="square" rtlCol="0">
            <a:spAutoFit/>
          </a:bodyPr>
          <a:lstStyle/>
          <a:p>
            <a:r>
              <a:rPr lang="en-US" sz="2000" dirty="0" smtClean="0">
                <a:latin typeface="+mn-lt"/>
              </a:rPr>
              <a:t>Wakefield speaking at Life </a:t>
            </a:r>
            <a:r>
              <a:rPr lang="en-US" sz="2000" dirty="0">
                <a:latin typeface="+mn-lt"/>
              </a:rPr>
              <a:t>Chiropractic College </a:t>
            </a:r>
            <a:r>
              <a:rPr lang="en-US" sz="2000" dirty="0" smtClean="0">
                <a:latin typeface="+mn-lt"/>
              </a:rPr>
              <a:t>in Hayward, CA in August 2015</a:t>
            </a:r>
            <a:endParaRPr lang="en-US" sz="2000" dirty="0">
              <a:latin typeface="+mn-lt"/>
            </a:endParaRPr>
          </a:p>
        </p:txBody>
      </p:sp>
      <p:sp>
        <p:nvSpPr>
          <p:cNvPr id="6" name="TextBox 5"/>
          <p:cNvSpPr txBox="1"/>
          <p:nvPr/>
        </p:nvSpPr>
        <p:spPr>
          <a:xfrm>
            <a:off x="3848100" y="5562600"/>
            <a:ext cx="2438400" cy="707886"/>
          </a:xfrm>
          <a:prstGeom prst="rect">
            <a:avLst/>
          </a:prstGeom>
          <a:noFill/>
        </p:spPr>
        <p:txBody>
          <a:bodyPr wrap="square" rtlCol="0">
            <a:spAutoFit/>
          </a:bodyPr>
          <a:lstStyle/>
          <a:p>
            <a:r>
              <a:rPr lang="en-US" sz="2000" dirty="0" smtClean="0">
                <a:latin typeface="+mn-lt"/>
              </a:rPr>
              <a:t>2016 -  Available on Amazon Prime</a:t>
            </a:r>
            <a:endParaRPr lang="en-US" sz="2000" dirty="0">
              <a:latin typeface="+mn-lt"/>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0912" y="2139072"/>
            <a:ext cx="2847975"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300912" y="1431186"/>
            <a:ext cx="2438400" cy="707886"/>
          </a:xfrm>
          <a:prstGeom prst="rect">
            <a:avLst/>
          </a:prstGeom>
          <a:noFill/>
        </p:spPr>
        <p:txBody>
          <a:bodyPr wrap="square" rtlCol="0">
            <a:spAutoFit/>
          </a:bodyPr>
          <a:lstStyle/>
          <a:p>
            <a:r>
              <a:rPr lang="en-US" sz="2000" dirty="0" smtClean="0">
                <a:latin typeface="+mn-lt"/>
              </a:rPr>
              <a:t>2017 </a:t>
            </a:r>
            <a:r>
              <a:rPr lang="en-US" sz="2000" dirty="0" smtClean="0">
                <a:latin typeface="+mn-lt"/>
              </a:rPr>
              <a:t>-  Available on Amazon Prime</a:t>
            </a:r>
            <a:endParaRPr lang="en-US" sz="2000" dirty="0">
              <a:latin typeface="+mn-lt"/>
            </a:endParaRPr>
          </a:p>
        </p:txBody>
      </p:sp>
    </p:spTree>
    <p:extLst>
      <p:ext uri="{BB962C8B-B14F-4D97-AF65-F5344CB8AC3E}">
        <p14:creationId xmlns:p14="http://schemas.microsoft.com/office/powerpoint/2010/main" val="3574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8782330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819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8196"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197"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198"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199"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200"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p:txBody>
      </p:sp>
      <p:sp>
        <p:nvSpPr>
          <p:cNvPr id="8201"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Autism</a:t>
            </a:r>
          </a:p>
        </p:txBody>
      </p:sp>
      <p:sp>
        <p:nvSpPr>
          <p:cNvPr id="8202"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MMR</a:t>
            </a:r>
          </a:p>
        </p:txBody>
      </p:sp>
      <p:sp>
        <p:nvSpPr>
          <p:cNvPr id="8203"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              -</a:t>
            </a:r>
          </a:p>
        </p:txBody>
      </p:sp>
      <p:sp>
        <p:nvSpPr>
          <p:cNvPr id="8204"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t>
            </a:r>
          </a:p>
          <a:p>
            <a:pPr algn="l"/>
            <a:endParaRPr lang="en-US" altLang="en-US" sz="2400" dirty="0"/>
          </a:p>
          <a:p>
            <a:pPr algn="l"/>
            <a:endParaRPr lang="en-US" altLang="en-US" sz="2400" dirty="0"/>
          </a:p>
          <a:p>
            <a:pPr algn="l"/>
            <a:r>
              <a:rPr lang="en-US" altLang="en-US" sz="2400" dirty="0"/>
              <a:t>-</a:t>
            </a:r>
          </a:p>
        </p:txBody>
      </p:sp>
      <p:sp>
        <p:nvSpPr>
          <p:cNvPr id="8205" name="Text Box 13"/>
          <p:cNvSpPr txBox="1">
            <a:spLocks noChangeArrowheads="1"/>
          </p:cNvSpPr>
          <p:nvPr/>
        </p:nvSpPr>
        <p:spPr bwMode="auto">
          <a:xfrm>
            <a:off x="190500" y="3902075"/>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8206"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STUDY SAMPLE</a:t>
            </a:r>
          </a:p>
        </p:txBody>
      </p:sp>
      <p:sp>
        <p:nvSpPr>
          <p:cNvPr id="8207" name="Text Box 15"/>
          <p:cNvSpPr txBox="1">
            <a:spLocks noChangeArrowheads="1"/>
          </p:cNvSpPr>
          <p:nvPr/>
        </p:nvSpPr>
        <p:spPr bwMode="auto">
          <a:xfrm>
            <a:off x="2095500" y="76200"/>
            <a:ext cx="5307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Unicode MS" pitchFamily="34" charset="-128"/>
              </a:rPr>
              <a:t>Selection Bias in a Cohort Study</a:t>
            </a:r>
          </a:p>
        </p:txBody>
      </p:sp>
      <p:sp>
        <p:nvSpPr>
          <p:cNvPr id="8208"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a:p>
            <a:pPr algn="l"/>
            <a:endParaRPr lang="en-US" altLang="en-US" sz="2400" dirty="0"/>
          </a:p>
          <a:p>
            <a:pPr algn="l"/>
            <a:endParaRPr lang="en-US" altLang="en-US" sz="2400" dirty="0"/>
          </a:p>
          <a:p>
            <a:pPr algn="l"/>
            <a:endParaRPr lang="en-US" altLang="en-US" sz="2400" dirty="0"/>
          </a:p>
        </p:txBody>
      </p:sp>
      <p:sp>
        <p:nvSpPr>
          <p:cNvPr id="602129" name="Line 17"/>
          <p:cNvSpPr>
            <a:spLocks noChangeShapeType="1"/>
          </p:cNvSpPr>
          <p:nvPr/>
        </p:nvSpPr>
        <p:spPr bwMode="auto">
          <a:xfrm>
            <a:off x="1714500" y="2438400"/>
            <a:ext cx="4038600" cy="236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0" name="Line 18"/>
          <p:cNvSpPr>
            <a:spLocks noChangeShapeType="1"/>
          </p:cNvSpPr>
          <p:nvPr/>
        </p:nvSpPr>
        <p:spPr bwMode="auto">
          <a:xfrm>
            <a:off x="1714500" y="3429000"/>
            <a:ext cx="4038600" cy="236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1" name="Text Box 19"/>
          <p:cNvSpPr txBox="1">
            <a:spLocks noChangeArrowheads="1"/>
          </p:cNvSpPr>
          <p:nvPr/>
        </p:nvSpPr>
        <p:spPr bwMode="auto">
          <a:xfrm>
            <a:off x="5448300" y="533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3.  Competing </a:t>
            </a:r>
            <a:r>
              <a:rPr lang="en-US" altLang="en-US" sz="2400" dirty="0" smtClean="0">
                <a:solidFill>
                  <a:srgbClr val="FF3300"/>
                </a:solidFill>
              </a:rPr>
              <a:t>Events -- Nuance</a:t>
            </a:r>
            <a:endParaRPr lang="en-US" altLang="en-US" sz="2400" b="1" dirty="0">
              <a:solidFill>
                <a:srgbClr val="FF3300"/>
              </a:solidFill>
            </a:endParaRPr>
          </a:p>
        </p:txBody>
      </p:sp>
      <p:sp>
        <p:nvSpPr>
          <p:cNvPr id="602132" name="Text Box 20"/>
          <p:cNvSpPr txBox="1">
            <a:spLocks noChangeArrowheads="1"/>
          </p:cNvSpPr>
          <p:nvPr/>
        </p:nvSpPr>
        <p:spPr bwMode="auto">
          <a:xfrm>
            <a:off x="190500" y="4876800"/>
            <a:ext cx="4724400" cy="1446550"/>
          </a:xfrm>
          <a:prstGeom prst="rect">
            <a:avLst/>
          </a:prstGeom>
          <a:solidFill>
            <a:schemeClr val="bg1"/>
          </a:solidFill>
          <a:ln>
            <a:noFill/>
          </a:ln>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l">
              <a:spcBef>
                <a:spcPct val="50000"/>
              </a:spcBef>
            </a:pPr>
            <a:r>
              <a:rPr lang="en-US" altLang="en-US" sz="2200" b="1" dirty="0" smtClean="0">
                <a:solidFill>
                  <a:srgbClr val="FF0000"/>
                </a:solidFill>
                <a:latin typeface="+mn-lt"/>
              </a:rPr>
              <a:t>If edge between MMR and autism </a:t>
            </a:r>
            <a:r>
              <a:rPr lang="en-US" altLang="en-US" sz="2200" b="1" u="sng" dirty="0" smtClean="0">
                <a:solidFill>
                  <a:srgbClr val="FF0000"/>
                </a:solidFill>
                <a:latin typeface="+mn-lt"/>
              </a:rPr>
              <a:t>exists</a:t>
            </a:r>
            <a:r>
              <a:rPr lang="en-US" altLang="en-US" sz="2200" b="1" dirty="0" smtClean="0">
                <a:solidFill>
                  <a:srgbClr val="FF0000"/>
                </a:solidFill>
                <a:latin typeface="+mn-lt"/>
              </a:rPr>
              <a:t>, then bias in risk difference will occur even if no link between MMR and competing event.</a:t>
            </a:r>
            <a:endParaRPr lang="en-US" altLang="en-US" sz="2200" b="1" dirty="0">
              <a:solidFill>
                <a:srgbClr val="FF0000"/>
              </a:solidFill>
              <a:latin typeface="+mn-lt"/>
            </a:endParaRPr>
          </a:p>
        </p:txBody>
      </p:sp>
      <p:sp>
        <p:nvSpPr>
          <p:cNvPr id="602133" name="Line 21"/>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4" name="Line 22"/>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6" name="Line 24"/>
          <p:cNvSpPr>
            <a:spLocks noChangeShapeType="1"/>
          </p:cNvSpPr>
          <p:nvPr/>
        </p:nvSpPr>
        <p:spPr bwMode="auto">
          <a:xfrm>
            <a:off x="9320804" y="2133600"/>
            <a:ext cx="13696"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7" name="Text Box 25"/>
          <p:cNvSpPr txBox="1">
            <a:spLocks noChangeArrowheads="1"/>
          </p:cNvSpPr>
          <p:nvPr/>
        </p:nvSpPr>
        <p:spPr bwMode="auto">
          <a:xfrm>
            <a:off x="5068887" y="31242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MMR</a:t>
            </a:r>
          </a:p>
        </p:txBody>
      </p:sp>
      <p:sp>
        <p:nvSpPr>
          <p:cNvPr id="602138" name="Text Box 26"/>
          <p:cNvSpPr txBox="1">
            <a:spLocks noChangeArrowheads="1"/>
          </p:cNvSpPr>
          <p:nvPr/>
        </p:nvSpPr>
        <p:spPr bwMode="auto">
          <a:xfrm>
            <a:off x="8871054" y="3048000"/>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Autism</a:t>
            </a:r>
          </a:p>
        </p:txBody>
      </p:sp>
      <p:sp>
        <p:nvSpPr>
          <p:cNvPr id="602139" name="Text Box 27"/>
          <p:cNvSpPr txBox="1">
            <a:spLocks noChangeArrowheads="1"/>
          </p:cNvSpPr>
          <p:nvPr/>
        </p:nvSpPr>
        <p:spPr bwMode="auto">
          <a:xfrm>
            <a:off x="6362700" y="2133600"/>
            <a:ext cx="266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Retained in observation</a:t>
            </a:r>
          </a:p>
        </p:txBody>
      </p:sp>
      <p:sp>
        <p:nvSpPr>
          <p:cNvPr id="602140" name="Rectangle 28"/>
          <p:cNvSpPr>
            <a:spLocks noChangeArrowheads="1"/>
          </p:cNvSpPr>
          <p:nvPr/>
        </p:nvSpPr>
        <p:spPr bwMode="auto">
          <a:xfrm>
            <a:off x="6210300" y="2133600"/>
            <a:ext cx="1981200" cy="838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602141" name="Text Box 29"/>
          <p:cNvSpPr txBox="1">
            <a:spLocks noChangeArrowheads="1"/>
          </p:cNvSpPr>
          <p:nvPr/>
        </p:nvSpPr>
        <p:spPr bwMode="auto">
          <a:xfrm>
            <a:off x="5073547" y="990600"/>
            <a:ext cx="38799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400" dirty="0" smtClean="0">
                <a:latin typeface="Arial" charset="0"/>
              </a:rPr>
              <a:t>Death from other disorders (Competing Events)</a:t>
            </a:r>
            <a:endParaRPr lang="en-US" altLang="en-US" sz="2400" dirty="0">
              <a:latin typeface="Arial" charset="0"/>
            </a:endParaRPr>
          </a:p>
        </p:txBody>
      </p:sp>
      <p:sp>
        <p:nvSpPr>
          <p:cNvPr id="602142" name="Line 30"/>
          <p:cNvSpPr>
            <a:spLocks noChangeShapeType="1"/>
          </p:cNvSpPr>
          <p:nvPr/>
        </p:nvSpPr>
        <p:spPr bwMode="auto">
          <a:xfrm flipH="1">
            <a:off x="8369691" y="1465048"/>
            <a:ext cx="501362" cy="589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43" name="Text Box 31"/>
          <p:cNvSpPr txBox="1">
            <a:spLocks noChangeArrowheads="1"/>
          </p:cNvSpPr>
          <p:nvPr/>
        </p:nvSpPr>
        <p:spPr bwMode="auto">
          <a:xfrm>
            <a:off x="8839200" y="1235075"/>
            <a:ext cx="1485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Genetic Factors</a:t>
            </a:r>
          </a:p>
        </p:txBody>
      </p:sp>
      <p:sp>
        <p:nvSpPr>
          <p:cNvPr id="602147" name="Line 35"/>
          <p:cNvSpPr>
            <a:spLocks noChangeShapeType="1"/>
          </p:cNvSpPr>
          <p:nvPr/>
        </p:nvSpPr>
        <p:spPr bwMode="auto">
          <a:xfrm flipH="1">
            <a:off x="7124700" y="1816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3" name="Line 23"/>
          <p:cNvSpPr>
            <a:spLocks noChangeShapeType="1"/>
          </p:cNvSpPr>
          <p:nvPr/>
        </p:nvSpPr>
        <p:spPr bwMode="auto">
          <a:xfrm>
            <a:off x="6057900" y="3349625"/>
            <a:ext cx="2781300" cy="3175"/>
          </a:xfrm>
          <a:prstGeom prst="line">
            <a:avLst/>
          </a:prstGeom>
          <a:noFill/>
          <a:ln w="9525">
            <a:solidFill>
              <a:schemeClr val="tx1"/>
            </a:solidFill>
            <a:prstDash val="solid"/>
            <a:round/>
            <a:headEnd/>
            <a:tailEnd type="triangle" w="med" len="med"/>
          </a:ln>
        </p:spPr>
        <p:txBody>
          <a:bodyPr wrap="none" anchor="ctr"/>
          <a:lstStyle/>
          <a:p>
            <a:endParaRPr lang="en-US" dirty="0"/>
          </a:p>
        </p:txBody>
      </p:sp>
      <p:sp>
        <p:nvSpPr>
          <p:cNvPr id="35" name="Text Box 20"/>
          <p:cNvSpPr txBox="1">
            <a:spLocks noChangeArrowheads="1"/>
          </p:cNvSpPr>
          <p:nvPr/>
        </p:nvSpPr>
        <p:spPr bwMode="auto">
          <a:xfrm>
            <a:off x="5219700" y="3951744"/>
            <a:ext cx="4839860" cy="2800767"/>
          </a:xfrm>
          <a:prstGeom prst="rect">
            <a:avLst/>
          </a:prstGeom>
          <a:solidFill>
            <a:schemeClr val="bg1"/>
          </a:solidFill>
          <a:ln>
            <a:noFill/>
          </a:ln>
          <a:extLst/>
        </p:spPr>
        <p:txBody>
          <a:bodyPr wrap="square">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l">
              <a:spcBef>
                <a:spcPct val="50000"/>
              </a:spcBef>
            </a:pPr>
            <a:r>
              <a:rPr lang="en-US" altLang="en-US" sz="2200" b="1" dirty="0" smtClean="0">
                <a:solidFill>
                  <a:srgbClr val="FF0000"/>
                </a:solidFill>
                <a:latin typeface="+mn-lt"/>
              </a:rPr>
              <a:t>Whereas we need collider bias to create a spurious association between MMR and autism if one does not truly exist (under null), we do not need  collider bias for a selection process to spuriously alter magnitude of an association that does exist (under non-null)</a:t>
            </a:r>
            <a:endParaRPr lang="en-US" altLang="en-US" sz="2200" b="1" dirty="0">
              <a:solidFill>
                <a:srgbClr val="FF0000"/>
              </a:solidFill>
              <a:latin typeface="+mn-lt"/>
            </a:endParaRPr>
          </a:p>
        </p:txBody>
      </p:sp>
      <p:sp>
        <p:nvSpPr>
          <p:cNvPr id="36" name="Text Box 20"/>
          <p:cNvSpPr txBox="1">
            <a:spLocks noChangeArrowheads="1"/>
          </p:cNvSpPr>
          <p:nvPr/>
        </p:nvSpPr>
        <p:spPr bwMode="auto">
          <a:xfrm>
            <a:off x="266700" y="762000"/>
            <a:ext cx="4724400" cy="461665"/>
          </a:xfrm>
          <a:prstGeom prst="rect">
            <a:avLst/>
          </a:prstGeom>
          <a:solidFill>
            <a:schemeClr val="bg1"/>
          </a:solidFill>
          <a:ln>
            <a:noFill/>
          </a:ln>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l">
              <a:spcBef>
                <a:spcPct val="50000"/>
              </a:spcBef>
            </a:pPr>
            <a:r>
              <a:rPr lang="en-US" altLang="en-US" sz="2400" b="1" dirty="0" smtClean="0">
                <a:solidFill>
                  <a:srgbClr val="FF0000"/>
                </a:solidFill>
              </a:rPr>
              <a:t>Howe et al.  </a:t>
            </a:r>
            <a:r>
              <a:rPr lang="en-US" altLang="en-US" sz="2400" b="1" i="1" dirty="0" smtClean="0">
                <a:solidFill>
                  <a:srgbClr val="FF0000"/>
                </a:solidFill>
              </a:rPr>
              <a:t>Epidemiology</a:t>
            </a:r>
            <a:r>
              <a:rPr lang="en-US" altLang="en-US" sz="2400" b="1" dirty="0" smtClean="0">
                <a:solidFill>
                  <a:srgbClr val="FF0000"/>
                </a:solidFill>
              </a:rPr>
              <a:t> 2016</a:t>
            </a:r>
            <a:endParaRPr lang="en-US" altLang="en-US" sz="2400" b="1" dirty="0">
              <a:solidFill>
                <a:srgbClr val="FF0000"/>
              </a:solidFill>
            </a:endParaRPr>
          </a:p>
        </p:txBody>
      </p:sp>
    </p:spTree>
    <p:extLst>
      <p:ext uri="{BB962C8B-B14F-4D97-AF65-F5344CB8AC3E}">
        <p14:creationId xmlns:p14="http://schemas.microsoft.com/office/powerpoint/2010/main" val="3840612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2138"/>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6021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21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21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214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6021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21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21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021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21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21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21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21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21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2143"/>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6021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29" grpId="0" animBg="1"/>
      <p:bldP spid="602130" grpId="0" animBg="1"/>
      <p:bldP spid="602131" grpId="0"/>
      <p:bldP spid="602132" grpId="0" animBg="1"/>
      <p:bldP spid="602133" grpId="0" animBg="1"/>
      <p:bldP spid="602134" grpId="0" animBg="1"/>
      <p:bldP spid="602136" grpId="0" animBg="1"/>
      <p:bldP spid="602137" grpId="0"/>
      <p:bldP spid="602138" grpId="0"/>
      <p:bldP spid="602139" grpId="0"/>
      <p:bldP spid="602140" grpId="0" animBg="1"/>
      <p:bldP spid="602141" grpId="0"/>
      <p:bldP spid="602141" grpId="1"/>
      <p:bldP spid="602142" grpId="0" animBg="1"/>
      <p:bldP spid="602142" grpId="1" animBg="1"/>
      <p:bldP spid="602143" grpId="0"/>
      <p:bldP spid="602143" grpId="1"/>
      <p:bldP spid="602147" grpId="0" animBg="1"/>
      <p:bldP spid="33"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298" y="228600"/>
            <a:ext cx="10210798" cy="533400"/>
          </a:xfrm>
        </p:spPr>
        <p:txBody>
          <a:bodyPr/>
          <a:lstStyle/>
          <a:p>
            <a:r>
              <a:rPr lang="en-US" sz="2000" dirty="0" smtClean="0"/>
              <a:t>What Kinds of Questions Does Clinical Research/Epidemiology Answer? </a:t>
            </a:r>
            <a:br>
              <a:rPr lang="en-US" sz="2000" dirty="0" smtClean="0"/>
            </a:br>
            <a:r>
              <a:rPr lang="en-US" sz="2000" dirty="0" smtClean="0"/>
              <a:t>“Big 6”</a:t>
            </a:r>
            <a:endParaRPr lang="en-US" sz="2000" dirty="0"/>
          </a:p>
        </p:txBody>
      </p:sp>
      <p:sp>
        <p:nvSpPr>
          <p:cNvPr id="18435" name="Rectangle 3"/>
          <p:cNvSpPr>
            <a:spLocks noGrp="1" noChangeArrowheads="1"/>
          </p:cNvSpPr>
          <p:nvPr>
            <p:ph type="body" idx="1"/>
          </p:nvPr>
        </p:nvSpPr>
        <p:spPr>
          <a:xfrm>
            <a:off x="38102" y="457200"/>
            <a:ext cx="10248900" cy="4953000"/>
          </a:xfrm>
        </p:spPr>
        <p:txBody>
          <a:bodyPr/>
          <a:lstStyle/>
          <a:p>
            <a:pPr lvl="1"/>
            <a:endParaRPr lang="en-US" sz="1000" dirty="0"/>
          </a:p>
          <a:p>
            <a:r>
              <a:rPr lang="en-US" sz="2200" b="1" dirty="0" smtClean="0"/>
              <a:t>Description</a:t>
            </a:r>
            <a:r>
              <a:rPr lang="en-US" sz="2600" dirty="0" smtClean="0"/>
              <a:t> </a:t>
            </a:r>
          </a:p>
          <a:p>
            <a:pPr lvl="1">
              <a:spcBef>
                <a:spcPts val="0"/>
              </a:spcBef>
            </a:pPr>
            <a:r>
              <a:rPr lang="en-US" sz="2000" dirty="0"/>
              <a:t>How frequent/common are risk </a:t>
            </a:r>
            <a:r>
              <a:rPr lang="en-US" sz="2000" dirty="0" smtClean="0"/>
              <a:t>factors/exposures/conditions/diseases</a:t>
            </a:r>
            <a:r>
              <a:rPr lang="en-US" sz="2000" dirty="0"/>
              <a:t>?</a:t>
            </a:r>
            <a:endParaRPr lang="en-US" sz="2000" dirty="0" smtClean="0"/>
          </a:p>
          <a:p>
            <a:pPr lvl="1"/>
            <a:endParaRPr lang="en-US" sz="500" dirty="0" smtClean="0"/>
          </a:p>
          <a:p>
            <a:r>
              <a:rPr lang="en-US" sz="2200" b="1" dirty="0" smtClean="0"/>
              <a:t>Causation (“Causal inference”)</a:t>
            </a:r>
          </a:p>
          <a:p>
            <a:pPr lvl="1">
              <a:spcBef>
                <a:spcPts val="0"/>
              </a:spcBef>
            </a:pPr>
            <a:r>
              <a:rPr lang="en-US" sz="2000" dirty="0" smtClean="0"/>
              <a:t>The </a:t>
            </a:r>
            <a:r>
              <a:rPr lang="en-US" sz="2000" dirty="0"/>
              <a:t>science of establishing causal relationships among biological, behavioral, environmental (etc.) factors </a:t>
            </a:r>
            <a:r>
              <a:rPr lang="en-US" sz="2000" dirty="0" smtClean="0"/>
              <a:t>within humans.  Does </a:t>
            </a:r>
            <a:r>
              <a:rPr lang="en-US" sz="2000" dirty="0"/>
              <a:t>X cause (or prevent) Y? </a:t>
            </a:r>
            <a:endParaRPr lang="en-US" sz="2000" dirty="0" smtClean="0"/>
          </a:p>
          <a:p>
            <a:pPr lvl="1"/>
            <a:r>
              <a:rPr lang="en-US" sz="2000" dirty="0" smtClean="0"/>
              <a:t>Will intervening upon X change occurrence of Y?</a:t>
            </a:r>
            <a:endParaRPr lang="en-US" sz="400" dirty="0" smtClean="0"/>
          </a:p>
          <a:p>
            <a:r>
              <a:rPr lang="en-US" sz="2200" b="1" dirty="0" smtClean="0"/>
              <a:t>Attribution</a:t>
            </a:r>
          </a:p>
          <a:p>
            <a:pPr lvl="1">
              <a:spcBef>
                <a:spcPts val="0"/>
              </a:spcBef>
            </a:pPr>
            <a:r>
              <a:rPr lang="en-US" sz="2000" dirty="0"/>
              <a:t>What fraction or how many cases of disease Y can be eliminated if a causal exposure X is eliminated or reduced?</a:t>
            </a:r>
            <a:endParaRPr lang="en-US" sz="500" dirty="0" smtClean="0"/>
          </a:p>
          <a:p>
            <a:r>
              <a:rPr lang="en-US" sz="2200" b="1" dirty="0" smtClean="0"/>
              <a:t>Mediation</a:t>
            </a:r>
            <a:endParaRPr lang="en-US" sz="2200" b="1" dirty="0"/>
          </a:p>
          <a:p>
            <a:pPr lvl="1">
              <a:spcBef>
                <a:spcPts val="0"/>
              </a:spcBef>
            </a:pPr>
            <a:r>
              <a:rPr lang="en-US" sz="2000" dirty="0" smtClean="0"/>
              <a:t>Understanding the mechanisms of causation</a:t>
            </a:r>
          </a:p>
          <a:p>
            <a:pPr lvl="1"/>
            <a:r>
              <a:rPr lang="en-US" sz="2000" dirty="0" smtClean="0"/>
              <a:t>How does X cause Y?</a:t>
            </a:r>
          </a:p>
          <a:p>
            <a:pPr lvl="1"/>
            <a:endParaRPr lang="en-US" sz="500" dirty="0" smtClean="0"/>
          </a:p>
          <a:p>
            <a:r>
              <a:rPr lang="en-US" sz="2200" b="1" dirty="0" smtClean="0"/>
              <a:t>Interaction</a:t>
            </a:r>
          </a:p>
          <a:p>
            <a:pPr lvl="1">
              <a:spcBef>
                <a:spcPts val="0"/>
              </a:spcBef>
            </a:pPr>
            <a:r>
              <a:rPr lang="en-US" sz="2000" dirty="0" smtClean="0"/>
              <a:t>When and for whom does X cause/predict Y?</a:t>
            </a:r>
          </a:p>
          <a:p>
            <a:pPr lvl="1"/>
            <a:endParaRPr lang="en-US" sz="500" dirty="0" smtClean="0"/>
          </a:p>
          <a:p>
            <a:pPr>
              <a:spcBef>
                <a:spcPts val="0"/>
              </a:spcBef>
            </a:pPr>
            <a:r>
              <a:rPr lang="en-US" sz="2200" b="1" dirty="0" smtClean="0"/>
              <a:t>Prediction </a:t>
            </a:r>
          </a:p>
          <a:p>
            <a:pPr lvl="1">
              <a:spcBef>
                <a:spcPts val="0"/>
              </a:spcBef>
            </a:pPr>
            <a:r>
              <a:rPr lang="en-US" sz="2000" dirty="0" smtClean="0"/>
              <a:t>Do A, B, and C predict concurrent presence/future occurrence of Y? </a:t>
            </a:r>
            <a:endParaRPr lang="en-US" sz="2200" dirty="0"/>
          </a:p>
          <a:p>
            <a:pPr lvl="3"/>
            <a:endParaRPr lang="en-US" sz="1000" dirty="0"/>
          </a:p>
          <a:p>
            <a:pPr lvl="1"/>
            <a:endParaRPr lang="en-US" dirty="0"/>
          </a:p>
        </p:txBody>
      </p:sp>
      <p:sp>
        <p:nvSpPr>
          <p:cNvPr id="2" name="TextBox 1"/>
          <p:cNvSpPr txBox="1"/>
          <p:nvPr/>
        </p:nvSpPr>
        <p:spPr>
          <a:xfrm>
            <a:off x="8267700" y="1066800"/>
            <a:ext cx="1905000" cy="707886"/>
          </a:xfrm>
          <a:prstGeom prst="rect">
            <a:avLst/>
          </a:prstGeom>
          <a:noFill/>
        </p:spPr>
        <p:txBody>
          <a:bodyPr wrap="square" rtlCol="0">
            <a:spAutoFit/>
          </a:bodyPr>
          <a:lstStyle/>
          <a:p>
            <a:pPr algn="r" eaLnBrk="1" fontAlgn="auto" hangingPunct="1">
              <a:spcBef>
                <a:spcPts val="0"/>
              </a:spcBef>
              <a:spcAft>
                <a:spcPts val="0"/>
              </a:spcAft>
            </a:pPr>
            <a:r>
              <a:rPr lang="en-US" sz="2000" dirty="0" smtClean="0">
                <a:solidFill>
                  <a:srgbClr val="000000"/>
                </a:solidFill>
                <a:latin typeface="Arial"/>
              </a:rPr>
              <a:t>How often does Y occur?</a:t>
            </a:r>
            <a:endParaRPr lang="en-US" sz="2000" dirty="0">
              <a:solidFill>
                <a:srgbClr val="000000"/>
              </a:solidFill>
              <a:latin typeface="Arial"/>
            </a:endParaRPr>
          </a:p>
        </p:txBody>
      </p:sp>
      <p:sp>
        <p:nvSpPr>
          <p:cNvPr id="3" name="TextBox 2"/>
          <p:cNvSpPr txBox="1"/>
          <p:nvPr/>
        </p:nvSpPr>
        <p:spPr>
          <a:xfrm>
            <a:off x="7810500" y="5845314"/>
            <a:ext cx="2165931" cy="707886"/>
          </a:xfrm>
          <a:prstGeom prst="rect">
            <a:avLst/>
          </a:prstGeom>
          <a:noFill/>
        </p:spPr>
        <p:txBody>
          <a:bodyPr wrap="square" rtlCol="0">
            <a:spAutoFit/>
          </a:bodyPr>
          <a:lstStyle/>
          <a:p>
            <a:pPr algn="r" eaLnBrk="1" fontAlgn="auto" hangingPunct="1">
              <a:spcBef>
                <a:spcPts val="0"/>
              </a:spcBef>
              <a:spcAft>
                <a:spcPts val="0"/>
              </a:spcAft>
            </a:pPr>
            <a:r>
              <a:rPr lang="en-US" sz="2000" dirty="0" smtClean="0">
                <a:solidFill>
                  <a:srgbClr val="000000"/>
                </a:solidFill>
                <a:latin typeface="Arial"/>
              </a:rPr>
              <a:t>e.g., diagnosis or prognosis</a:t>
            </a:r>
            <a:endParaRPr lang="en-US" sz="2000" dirty="0">
              <a:solidFill>
                <a:srgbClr val="000000"/>
              </a:solidFill>
              <a:latin typeface="Arial"/>
            </a:endParaRPr>
          </a:p>
        </p:txBody>
      </p:sp>
      <p:sp>
        <p:nvSpPr>
          <p:cNvPr id="4" name="Oval 3"/>
          <p:cNvSpPr/>
          <p:nvPr/>
        </p:nvSpPr>
        <p:spPr bwMode="auto">
          <a:xfrm>
            <a:off x="-18766" y="1470785"/>
            <a:ext cx="50292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 name="TextBox 4"/>
          <p:cNvSpPr txBox="1"/>
          <p:nvPr/>
        </p:nvSpPr>
        <p:spPr>
          <a:xfrm>
            <a:off x="6515100" y="2514600"/>
            <a:ext cx="3657600" cy="830997"/>
          </a:xfrm>
          <a:prstGeom prst="rect">
            <a:avLst/>
          </a:prstGeom>
          <a:noFill/>
        </p:spPr>
        <p:txBody>
          <a:bodyPr wrap="square" rtlCol="0">
            <a:spAutoFit/>
          </a:bodyPr>
          <a:lstStyle/>
          <a:p>
            <a:r>
              <a:rPr lang="en-US" sz="2400" dirty="0" smtClean="0">
                <a:solidFill>
                  <a:srgbClr val="FF0000"/>
                </a:solidFill>
                <a:latin typeface="+mn-lt"/>
              </a:rPr>
              <a:t>Anything that needs to be added to the DAG?</a:t>
            </a:r>
            <a:endParaRPr lang="en-US" sz="2400" dirty="0">
              <a:solidFill>
                <a:srgbClr val="FF0000"/>
              </a:solidFill>
              <a:latin typeface="+mn-lt"/>
            </a:endParaRPr>
          </a:p>
        </p:txBody>
      </p:sp>
      <p:sp>
        <p:nvSpPr>
          <p:cNvPr id="8" name="Oval 7"/>
          <p:cNvSpPr/>
          <p:nvPr/>
        </p:nvSpPr>
        <p:spPr bwMode="auto">
          <a:xfrm>
            <a:off x="10096500" y="76200"/>
            <a:ext cx="74043" cy="97378"/>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50856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71525" y="381000"/>
            <a:ext cx="8743950" cy="533400"/>
          </a:xfrm>
        </p:spPr>
        <p:txBody>
          <a:bodyPr/>
          <a:lstStyle/>
          <a:p>
            <a:r>
              <a:rPr lang="en-US" altLang="en-US" sz="2800" dirty="0" smtClean="0"/>
              <a:t>Some Other Issues</a:t>
            </a:r>
          </a:p>
        </p:txBody>
      </p:sp>
      <p:sp>
        <p:nvSpPr>
          <p:cNvPr id="25603" name="Rectangle 3"/>
          <p:cNvSpPr>
            <a:spLocks noGrp="1" noChangeArrowheads="1"/>
          </p:cNvSpPr>
          <p:nvPr>
            <p:ph type="body" idx="1"/>
          </p:nvPr>
        </p:nvSpPr>
        <p:spPr>
          <a:xfrm>
            <a:off x="342900" y="1143000"/>
            <a:ext cx="9601200" cy="5181600"/>
          </a:xfrm>
        </p:spPr>
        <p:txBody>
          <a:bodyPr/>
          <a:lstStyle/>
          <a:p>
            <a:r>
              <a:rPr lang="en-US" altLang="en-US" dirty="0" smtClean="0"/>
              <a:t>Just how specific is the outcome?</a:t>
            </a:r>
          </a:p>
          <a:p>
            <a:pPr lvl="1"/>
            <a:r>
              <a:rPr lang="en-US" altLang="en-US" dirty="0" smtClean="0"/>
              <a:t>Autism may be many different diseases (each with  similar clinical phenotype)</a:t>
            </a:r>
          </a:p>
          <a:p>
            <a:pPr lvl="1"/>
            <a:endParaRPr lang="en-US" altLang="en-US" sz="1000" dirty="0" smtClean="0"/>
          </a:p>
          <a:p>
            <a:pPr lvl="1"/>
            <a:r>
              <a:rPr lang="en-US" altLang="en-US" dirty="0" smtClean="0"/>
              <a:t>Perhaps MMR causes just one of them? </a:t>
            </a:r>
          </a:p>
          <a:p>
            <a:pPr lvl="2"/>
            <a:r>
              <a:rPr lang="en-US" altLang="en-US" dirty="0" smtClean="0"/>
              <a:t>Hence measure of association for the one specific disease caused by MMR is drowned out by non-specificity of the current composite outcome</a:t>
            </a:r>
          </a:p>
          <a:p>
            <a:pPr lvl="1"/>
            <a:endParaRPr lang="en-US" alt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n-US" altLang="en-US" dirty="0" smtClean="0"/>
          </a:p>
        </p:txBody>
      </p:sp>
      <p:sp>
        <p:nvSpPr>
          <p:cNvPr id="32771" name="Rectangle 3"/>
          <p:cNvSpPr>
            <a:spLocks noGrp="1" noChangeArrowheads="1"/>
          </p:cNvSpPr>
          <p:nvPr>
            <p:ph type="body" idx="1"/>
          </p:nvPr>
        </p:nvSpPr>
        <p:spPr/>
        <p:txBody>
          <a:bodyPr/>
          <a:lstStyle/>
          <a:p>
            <a:endParaRPr lang="en-US" altLang="en-US" dirty="0" smtClean="0"/>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115888"/>
            <a:ext cx="4281488" cy="643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962900" y="481488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Autism</a:t>
            </a:r>
          </a:p>
        </p:txBody>
      </p:sp>
      <p:sp>
        <p:nvSpPr>
          <p:cNvPr id="13315" name="Text Box 5"/>
          <p:cNvSpPr txBox="1">
            <a:spLocks noChangeArrowheads="1"/>
          </p:cNvSpPr>
          <p:nvPr/>
        </p:nvSpPr>
        <p:spPr bwMode="auto">
          <a:xfrm>
            <a:off x="4533900" y="4876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MMR</a:t>
            </a:r>
          </a:p>
        </p:txBody>
      </p:sp>
      <p:sp>
        <p:nvSpPr>
          <p:cNvPr id="13316" name="Text Box 6"/>
          <p:cNvSpPr txBox="1">
            <a:spLocks noChangeArrowheads="1"/>
          </p:cNvSpPr>
          <p:nvPr/>
        </p:nvSpPr>
        <p:spPr bwMode="auto">
          <a:xfrm>
            <a:off x="5295900" y="41148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Age</a:t>
            </a:r>
          </a:p>
        </p:txBody>
      </p:sp>
      <p:sp>
        <p:nvSpPr>
          <p:cNvPr id="13317" name="Text Box 7"/>
          <p:cNvSpPr txBox="1">
            <a:spLocks noChangeArrowheads="1"/>
          </p:cNvSpPr>
          <p:nvPr/>
        </p:nvSpPr>
        <p:spPr bwMode="auto">
          <a:xfrm>
            <a:off x="3467100" y="25908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SES</a:t>
            </a:r>
            <a:endParaRPr lang="en-US" altLang="en-US" sz="2800" dirty="0">
              <a:latin typeface="Arial" charset="0"/>
            </a:endParaRPr>
          </a:p>
        </p:txBody>
      </p:sp>
      <p:sp>
        <p:nvSpPr>
          <p:cNvPr id="13319" name="Text Box 9"/>
          <p:cNvSpPr txBox="1">
            <a:spLocks noChangeArrowheads="1"/>
          </p:cNvSpPr>
          <p:nvPr/>
        </p:nvSpPr>
        <p:spPr bwMode="auto">
          <a:xfrm>
            <a:off x="342900" y="5486400"/>
            <a:ext cx="342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Unknown (and hence unmeasured) </a:t>
            </a:r>
            <a:r>
              <a:rPr lang="en-US" altLang="en-US" sz="2400" dirty="0">
                <a:latin typeface="Arial" charset="0"/>
              </a:rPr>
              <a:t>Confounders</a:t>
            </a:r>
          </a:p>
        </p:txBody>
      </p:sp>
      <p:sp>
        <p:nvSpPr>
          <p:cNvPr id="13320" name="Text Box 11"/>
          <p:cNvSpPr txBox="1">
            <a:spLocks noChangeArrowheads="1"/>
          </p:cNvSpPr>
          <p:nvPr/>
        </p:nvSpPr>
        <p:spPr bwMode="auto">
          <a:xfrm>
            <a:off x="1714500" y="1219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Sex</a:t>
            </a:r>
            <a:endParaRPr lang="en-US" altLang="en-US" sz="2400" dirty="0">
              <a:latin typeface="Arial" charset="0"/>
            </a:endParaRPr>
          </a:p>
        </p:txBody>
      </p:sp>
      <p:sp>
        <p:nvSpPr>
          <p:cNvPr id="13321" name="Text Box 12"/>
          <p:cNvSpPr txBox="1">
            <a:spLocks noChangeArrowheads="1"/>
          </p:cNvSpPr>
          <p:nvPr/>
        </p:nvSpPr>
        <p:spPr bwMode="auto">
          <a:xfrm>
            <a:off x="2552700" y="1600200"/>
            <a:ext cx="144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Birth weight</a:t>
            </a:r>
          </a:p>
        </p:txBody>
      </p:sp>
      <p:sp>
        <p:nvSpPr>
          <p:cNvPr id="13322" name="Text Box 13"/>
          <p:cNvSpPr txBox="1">
            <a:spLocks noChangeArrowheads="1"/>
          </p:cNvSpPr>
          <p:nvPr/>
        </p:nvSpPr>
        <p:spPr bwMode="auto">
          <a:xfrm>
            <a:off x="4305300" y="3352800"/>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Gestational age</a:t>
            </a:r>
          </a:p>
        </p:txBody>
      </p:sp>
      <p:sp>
        <p:nvSpPr>
          <p:cNvPr id="13323" name="Text Box 14"/>
          <p:cNvSpPr txBox="1">
            <a:spLocks noChangeArrowheads="1"/>
          </p:cNvSpPr>
          <p:nvPr/>
        </p:nvSpPr>
        <p:spPr bwMode="auto">
          <a:xfrm>
            <a:off x="571500" y="762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Calendar time</a:t>
            </a:r>
          </a:p>
        </p:txBody>
      </p:sp>
      <p:sp>
        <p:nvSpPr>
          <p:cNvPr id="13324" name="Line 15"/>
          <p:cNvSpPr>
            <a:spLocks noChangeShapeType="1"/>
          </p:cNvSpPr>
          <p:nvPr/>
        </p:nvSpPr>
        <p:spPr bwMode="auto">
          <a:xfrm>
            <a:off x="6210300" y="5105400"/>
            <a:ext cx="22860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25" name="Text Box 16"/>
          <p:cNvSpPr txBox="1">
            <a:spLocks noChangeArrowheads="1"/>
          </p:cNvSpPr>
          <p:nvPr/>
        </p:nvSpPr>
        <p:spPr bwMode="auto">
          <a:xfrm>
            <a:off x="6896100" y="50292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13326" name="Line 17"/>
          <p:cNvSpPr>
            <a:spLocks noChangeShapeType="1"/>
          </p:cNvSpPr>
          <p:nvPr/>
        </p:nvSpPr>
        <p:spPr bwMode="auto">
          <a:xfrm flipH="1" flipV="1">
            <a:off x="876300" y="628403"/>
            <a:ext cx="152400" cy="20979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27" name="Line 18"/>
          <p:cNvSpPr>
            <a:spLocks noChangeShapeType="1"/>
          </p:cNvSpPr>
          <p:nvPr/>
        </p:nvSpPr>
        <p:spPr bwMode="auto">
          <a:xfrm>
            <a:off x="3848101" y="3009900"/>
            <a:ext cx="1552574" cy="18049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28" name="Line 19"/>
          <p:cNvSpPr>
            <a:spLocks noChangeShapeType="1"/>
          </p:cNvSpPr>
          <p:nvPr/>
        </p:nvSpPr>
        <p:spPr bwMode="auto">
          <a:xfrm>
            <a:off x="5219701" y="4114800"/>
            <a:ext cx="309016" cy="700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29" name="Line 20"/>
          <p:cNvSpPr>
            <a:spLocks noChangeShapeType="1"/>
          </p:cNvSpPr>
          <p:nvPr/>
        </p:nvSpPr>
        <p:spPr bwMode="auto">
          <a:xfrm>
            <a:off x="3124201" y="2422524"/>
            <a:ext cx="2276474" cy="2530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0" name="Line 21"/>
          <p:cNvSpPr>
            <a:spLocks noChangeShapeType="1"/>
          </p:cNvSpPr>
          <p:nvPr/>
        </p:nvSpPr>
        <p:spPr bwMode="auto">
          <a:xfrm>
            <a:off x="2171700" y="1600200"/>
            <a:ext cx="3124200" cy="3352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1" name="Line 22"/>
          <p:cNvSpPr>
            <a:spLocks noChangeShapeType="1"/>
          </p:cNvSpPr>
          <p:nvPr/>
        </p:nvSpPr>
        <p:spPr bwMode="auto">
          <a:xfrm>
            <a:off x="1257300" y="1219200"/>
            <a:ext cx="3962400" cy="3810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3" name="Line 24"/>
          <p:cNvSpPr>
            <a:spLocks noChangeShapeType="1"/>
          </p:cNvSpPr>
          <p:nvPr/>
        </p:nvSpPr>
        <p:spPr bwMode="auto">
          <a:xfrm flipV="1">
            <a:off x="3200400" y="5334000"/>
            <a:ext cx="1981200" cy="8469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4" name="Line 25"/>
          <p:cNvSpPr>
            <a:spLocks noChangeShapeType="1"/>
          </p:cNvSpPr>
          <p:nvPr/>
        </p:nvSpPr>
        <p:spPr bwMode="auto">
          <a:xfrm flipV="1">
            <a:off x="3238500" y="5334000"/>
            <a:ext cx="59055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6" name="Line 27"/>
          <p:cNvSpPr>
            <a:spLocks noChangeShapeType="1"/>
          </p:cNvSpPr>
          <p:nvPr/>
        </p:nvSpPr>
        <p:spPr bwMode="auto">
          <a:xfrm>
            <a:off x="5905500" y="4495800"/>
            <a:ext cx="2590800" cy="4571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7" name="Line 28"/>
          <p:cNvSpPr>
            <a:spLocks noChangeShapeType="1"/>
          </p:cNvSpPr>
          <p:nvPr/>
        </p:nvSpPr>
        <p:spPr bwMode="auto">
          <a:xfrm>
            <a:off x="5486400" y="3717378"/>
            <a:ext cx="30099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8" name="Line 29"/>
          <p:cNvSpPr>
            <a:spLocks noChangeShapeType="1"/>
          </p:cNvSpPr>
          <p:nvPr/>
        </p:nvSpPr>
        <p:spPr bwMode="auto">
          <a:xfrm>
            <a:off x="4381500" y="2705100"/>
            <a:ext cx="4343400" cy="204303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9" name="Line 30"/>
          <p:cNvSpPr>
            <a:spLocks noChangeShapeType="1"/>
          </p:cNvSpPr>
          <p:nvPr/>
        </p:nvSpPr>
        <p:spPr bwMode="auto">
          <a:xfrm>
            <a:off x="3619500" y="1981200"/>
            <a:ext cx="5524500" cy="28336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40" name="Line 31"/>
          <p:cNvSpPr>
            <a:spLocks noChangeShapeType="1"/>
          </p:cNvSpPr>
          <p:nvPr/>
        </p:nvSpPr>
        <p:spPr bwMode="auto">
          <a:xfrm>
            <a:off x="2895600" y="1371600"/>
            <a:ext cx="6515100" cy="34887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41" name="Line 32"/>
          <p:cNvSpPr>
            <a:spLocks noChangeShapeType="1"/>
          </p:cNvSpPr>
          <p:nvPr/>
        </p:nvSpPr>
        <p:spPr bwMode="auto">
          <a:xfrm>
            <a:off x="2895600" y="990600"/>
            <a:ext cx="6691860" cy="388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3" name="Text Box 14"/>
          <p:cNvSpPr txBox="1">
            <a:spLocks noChangeArrowheads="1"/>
          </p:cNvSpPr>
          <p:nvPr/>
        </p:nvSpPr>
        <p:spPr bwMode="auto">
          <a:xfrm>
            <a:off x="76200" y="2286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Mother’s Education</a:t>
            </a:r>
            <a:endParaRPr lang="en-US" altLang="en-US" sz="2400" dirty="0">
              <a:latin typeface="Arial" charset="0"/>
            </a:endParaRPr>
          </a:p>
        </p:txBody>
      </p:sp>
      <p:sp>
        <p:nvSpPr>
          <p:cNvPr id="34" name="Line 32"/>
          <p:cNvSpPr>
            <a:spLocks noChangeShapeType="1"/>
          </p:cNvSpPr>
          <p:nvPr/>
        </p:nvSpPr>
        <p:spPr bwMode="auto">
          <a:xfrm>
            <a:off x="2795040" y="609600"/>
            <a:ext cx="6920460" cy="419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5" name="Line 22"/>
          <p:cNvSpPr>
            <a:spLocks noChangeShapeType="1"/>
          </p:cNvSpPr>
          <p:nvPr/>
        </p:nvSpPr>
        <p:spPr bwMode="auto">
          <a:xfrm>
            <a:off x="456810" y="762000"/>
            <a:ext cx="4724790" cy="43743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 name="Freeform 1"/>
          <p:cNvSpPr/>
          <p:nvPr/>
        </p:nvSpPr>
        <p:spPr bwMode="auto">
          <a:xfrm>
            <a:off x="2897579" y="457199"/>
            <a:ext cx="1470558" cy="1419101"/>
          </a:xfrm>
          <a:custGeom>
            <a:avLst/>
            <a:gdLst>
              <a:gd name="connsiteX0" fmla="*/ 0 w 1470558"/>
              <a:gd name="connsiteY0" fmla="*/ 22884 h 1566676"/>
              <a:gd name="connsiteX1" fmla="*/ 1448790 w 1470558"/>
              <a:gd name="connsiteY1" fmla="*/ 212889 h 1566676"/>
              <a:gd name="connsiteX2" fmla="*/ 736270 w 1470558"/>
              <a:gd name="connsiteY2" fmla="*/ 1566676 h 1566676"/>
            </a:gdLst>
            <a:ahLst/>
            <a:cxnLst>
              <a:cxn ang="0">
                <a:pos x="connsiteX0" y="connsiteY0"/>
              </a:cxn>
              <a:cxn ang="0">
                <a:pos x="connsiteX1" y="connsiteY1"/>
              </a:cxn>
              <a:cxn ang="0">
                <a:pos x="connsiteX2" y="connsiteY2"/>
              </a:cxn>
            </a:cxnLst>
            <a:rect l="l" t="t" r="r" b="b"/>
            <a:pathLst>
              <a:path w="1470558" h="1566676">
                <a:moveTo>
                  <a:pt x="0" y="22884"/>
                </a:moveTo>
                <a:cubicBezTo>
                  <a:pt x="663039" y="-10763"/>
                  <a:pt x="1326078" y="-44410"/>
                  <a:pt x="1448790" y="212889"/>
                </a:cubicBezTo>
                <a:cubicBezTo>
                  <a:pt x="1571502" y="470188"/>
                  <a:pt x="1153886" y="1018432"/>
                  <a:pt x="736270" y="1566676"/>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31" name="Freeform 30"/>
          <p:cNvSpPr/>
          <p:nvPr/>
        </p:nvSpPr>
        <p:spPr bwMode="auto">
          <a:xfrm>
            <a:off x="2825222" y="414524"/>
            <a:ext cx="3080277" cy="2176276"/>
          </a:xfrm>
          <a:custGeom>
            <a:avLst/>
            <a:gdLst>
              <a:gd name="connsiteX0" fmla="*/ 0 w 1470558"/>
              <a:gd name="connsiteY0" fmla="*/ 22884 h 1566676"/>
              <a:gd name="connsiteX1" fmla="*/ 1448790 w 1470558"/>
              <a:gd name="connsiteY1" fmla="*/ 212889 h 1566676"/>
              <a:gd name="connsiteX2" fmla="*/ 736270 w 1470558"/>
              <a:gd name="connsiteY2" fmla="*/ 1566676 h 1566676"/>
            </a:gdLst>
            <a:ahLst/>
            <a:cxnLst>
              <a:cxn ang="0">
                <a:pos x="connsiteX0" y="connsiteY0"/>
              </a:cxn>
              <a:cxn ang="0">
                <a:pos x="connsiteX1" y="connsiteY1"/>
              </a:cxn>
              <a:cxn ang="0">
                <a:pos x="connsiteX2" y="connsiteY2"/>
              </a:cxn>
            </a:cxnLst>
            <a:rect l="l" t="t" r="r" b="b"/>
            <a:pathLst>
              <a:path w="1470558" h="1566676">
                <a:moveTo>
                  <a:pt x="0" y="22884"/>
                </a:moveTo>
                <a:cubicBezTo>
                  <a:pt x="663039" y="-10763"/>
                  <a:pt x="1326078" y="-44410"/>
                  <a:pt x="1448790" y="212889"/>
                </a:cubicBezTo>
                <a:cubicBezTo>
                  <a:pt x="1571502" y="470188"/>
                  <a:pt x="1153886" y="1018432"/>
                  <a:pt x="736270" y="1566676"/>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3" name="Freeform 2"/>
          <p:cNvSpPr/>
          <p:nvPr/>
        </p:nvSpPr>
        <p:spPr bwMode="auto">
          <a:xfrm>
            <a:off x="2888023" y="448294"/>
            <a:ext cx="3855677" cy="2980706"/>
          </a:xfrm>
          <a:custGeom>
            <a:avLst/>
            <a:gdLst>
              <a:gd name="connsiteX0" fmla="*/ 0 w 3855677"/>
              <a:gd name="connsiteY0" fmla="*/ 0 h 2980706"/>
              <a:gd name="connsiteX1" fmla="*/ 3776353 w 3855677"/>
              <a:gd name="connsiteY1" fmla="*/ 1389413 h 2980706"/>
              <a:gd name="connsiteX2" fmla="*/ 2660073 w 3855677"/>
              <a:gd name="connsiteY2" fmla="*/ 2980706 h 2980706"/>
              <a:gd name="connsiteX3" fmla="*/ 2660073 w 3855677"/>
              <a:gd name="connsiteY3" fmla="*/ 2980706 h 2980706"/>
            </a:gdLst>
            <a:ahLst/>
            <a:cxnLst>
              <a:cxn ang="0">
                <a:pos x="connsiteX0" y="connsiteY0"/>
              </a:cxn>
              <a:cxn ang="0">
                <a:pos x="connsiteX1" y="connsiteY1"/>
              </a:cxn>
              <a:cxn ang="0">
                <a:pos x="connsiteX2" y="connsiteY2"/>
              </a:cxn>
              <a:cxn ang="0">
                <a:pos x="connsiteX3" y="connsiteY3"/>
              </a:cxn>
            </a:cxnLst>
            <a:rect l="l" t="t" r="r" b="b"/>
            <a:pathLst>
              <a:path w="3855677" h="2980706">
                <a:moveTo>
                  <a:pt x="0" y="0"/>
                </a:moveTo>
                <a:cubicBezTo>
                  <a:pt x="1666504" y="446314"/>
                  <a:pt x="3333008" y="892629"/>
                  <a:pt x="3776353" y="1389413"/>
                </a:cubicBezTo>
                <a:cubicBezTo>
                  <a:pt x="4219698" y="1886197"/>
                  <a:pt x="2660073" y="2980706"/>
                  <a:pt x="2660073" y="2980706"/>
                </a:cubicBezTo>
                <a:lnTo>
                  <a:pt x="2660073" y="2980706"/>
                </a:ln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4" name="Freeform 3"/>
          <p:cNvSpPr/>
          <p:nvPr/>
        </p:nvSpPr>
        <p:spPr bwMode="auto">
          <a:xfrm>
            <a:off x="836778" y="1151906"/>
            <a:ext cx="2025175" cy="911262"/>
          </a:xfrm>
          <a:custGeom>
            <a:avLst/>
            <a:gdLst>
              <a:gd name="connsiteX0" fmla="*/ 255752 w 2025175"/>
              <a:gd name="connsiteY0" fmla="*/ 0 h 911262"/>
              <a:gd name="connsiteX1" fmla="*/ 148874 w 2025175"/>
              <a:gd name="connsiteY1" fmla="*/ 831273 h 911262"/>
              <a:gd name="connsiteX2" fmla="*/ 2025175 w 2025175"/>
              <a:gd name="connsiteY2" fmla="*/ 831273 h 911262"/>
            </a:gdLst>
            <a:ahLst/>
            <a:cxnLst>
              <a:cxn ang="0">
                <a:pos x="connsiteX0" y="connsiteY0"/>
              </a:cxn>
              <a:cxn ang="0">
                <a:pos x="connsiteX1" y="connsiteY1"/>
              </a:cxn>
              <a:cxn ang="0">
                <a:pos x="connsiteX2" y="connsiteY2"/>
              </a:cxn>
            </a:cxnLst>
            <a:rect l="l" t="t" r="r" b="b"/>
            <a:pathLst>
              <a:path w="2025175" h="911262">
                <a:moveTo>
                  <a:pt x="255752" y="0"/>
                </a:moveTo>
                <a:cubicBezTo>
                  <a:pt x="54861" y="346363"/>
                  <a:pt x="-146030" y="692727"/>
                  <a:pt x="148874" y="831273"/>
                </a:cubicBezTo>
                <a:cubicBezTo>
                  <a:pt x="443778" y="969819"/>
                  <a:pt x="1234476" y="900546"/>
                  <a:pt x="2025175" y="831273"/>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36" name="Freeform 35"/>
          <p:cNvSpPr/>
          <p:nvPr/>
        </p:nvSpPr>
        <p:spPr bwMode="auto">
          <a:xfrm>
            <a:off x="836778" y="1151906"/>
            <a:ext cx="2897022" cy="1857994"/>
          </a:xfrm>
          <a:custGeom>
            <a:avLst/>
            <a:gdLst>
              <a:gd name="connsiteX0" fmla="*/ 255752 w 2025175"/>
              <a:gd name="connsiteY0" fmla="*/ 0 h 911262"/>
              <a:gd name="connsiteX1" fmla="*/ 148874 w 2025175"/>
              <a:gd name="connsiteY1" fmla="*/ 831273 h 911262"/>
              <a:gd name="connsiteX2" fmla="*/ 2025175 w 2025175"/>
              <a:gd name="connsiteY2" fmla="*/ 831273 h 911262"/>
            </a:gdLst>
            <a:ahLst/>
            <a:cxnLst>
              <a:cxn ang="0">
                <a:pos x="connsiteX0" y="connsiteY0"/>
              </a:cxn>
              <a:cxn ang="0">
                <a:pos x="connsiteX1" y="connsiteY1"/>
              </a:cxn>
              <a:cxn ang="0">
                <a:pos x="connsiteX2" y="connsiteY2"/>
              </a:cxn>
            </a:cxnLst>
            <a:rect l="l" t="t" r="r" b="b"/>
            <a:pathLst>
              <a:path w="2025175" h="911262">
                <a:moveTo>
                  <a:pt x="255752" y="0"/>
                </a:moveTo>
                <a:cubicBezTo>
                  <a:pt x="54861" y="346363"/>
                  <a:pt x="-146030" y="692727"/>
                  <a:pt x="148874" y="831273"/>
                </a:cubicBezTo>
                <a:cubicBezTo>
                  <a:pt x="443778" y="969819"/>
                  <a:pt x="1234476" y="900546"/>
                  <a:pt x="2025175" y="831273"/>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37" name="Line 19"/>
          <p:cNvSpPr>
            <a:spLocks noChangeShapeType="1"/>
          </p:cNvSpPr>
          <p:nvPr/>
        </p:nvSpPr>
        <p:spPr bwMode="auto">
          <a:xfrm>
            <a:off x="5678879" y="4527549"/>
            <a:ext cx="0" cy="3328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8" name="Line 19"/>
          <p:cNvSpPr>
            <a:spLocks noChangeShapeType="1"/>
          </p:cNvSpPr>
          <p:nvPr/>
        </p:nvSpPr>
        <p:spPr bwMode="auto">
          <a:xfrm>
            <a:off x="2628899" y="1648371"/>
            <a:ext cx="268679" cy="2279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9" name="Freeform 38"/>
          <p:cNvSpPr/>
          <p:nvPr/>
        </p:nvSpPr>
        <p:spPr bwMode="auto">
          <a:xfrm>
            <a:off x="2171700" y="1607537"/>
            <a:ext cx="2209800" cy="2080223"/>
          </a:xfrm>
          <a:custGeom>
            <a:avLst/>
            <a:gdLst>
              <a:gd name="connsiteX0" fmla="*/ 255752 w 2025175"/>
              <a:gd name="connsiteY0" fmla="*/ 0 h 911262"/>
              <a:gd name="connsiteX1" fmla="*/ 148874 w 2025175"/>
              <a:gd name="connsiteY1" fmla="*/ 831273 h 911262"/>
              <a:gd name="connsiteX2" fmla="*/ 2025175 w 2025175"/>
              <a:gd name="connsiteY2" fmla="*/ 831273 h 911262"/>
            </a:gdLst>
            <a:ahLst/>
            <a:cxnLst>
              <a:cxn ang="0">
                <a:pos x="connsiteX0" y="connsiteY0"/>
              </a:cxn>
              <a:cxn ang="0">
                <a:pos x="connsiteX1" y="connsiteY1"/>
              </a:cxn>
              <a:cxn ang="0">
                <a:pos x="connsiteX2" y="connsiteY2"/>
              </a:cxn>
            </a:cxnLst>
            <a:rect l="l" t="t" r="r" b="b"/>
            <a:pathLst>
              <a:path w="2025175" h="911262">
                <a:moveTo>
                  <a:pt x="255752" y="0"/>
                </a:moveTo>
                <a:cubicBezTo>
                  <a:pt x="54861" y="346363"/>
                  <a:pt x="-146030" y="692727"/>
                  <a:pt x="148874" y="831273"/>
                </a:cubicBezTo>
                <a:cubicBezTo>
                  <a:pt x="443778" y="969819"/>
                  <a:pt x="1234476" y="900546"/>
                  <a:pt x="2025175" y="831273"/>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40" name="Text Box 14"/>
          <p:cNvSpPr txBox="1">
            <a:spLocks noChangeArrowheads="1"/>
          </p:cNvSpPr>
          <p:nvPr/>
        </p:nvSpPr>
        <p:spPr bwMode="auto">
          <a:xfrm>
            <a:off x="6768060" y="152400"/>
            <a:ext cx="332844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What the authors were thinking by virtue of their adjustment         (? </a:t>
            </a:r>
            <a:r>
              <a:rPr lang="en-US" altLang="en-US" sz="2400" dirty="0" smtClean="0">
                <a:latin typeface="Arial" charset="0"/>
              </a:rPr>
              <a:t>confounding, interaction, improve precision)</a:t>
            </a:r>
            <a:endParaRPr lang="en-US" altLang="en-US" sz="2400" dirty="0">
              <a:latin typeface="Arial" charset="0"/>
            </a:endParaRPr>
          </a:p>
        </p:txBody>
      </p:sp>
      <p:sp>
        <p:nvSpPr>
          <p:cNvPr id="42" name="Oval 41"/>
          <p:cNvSpPr/>
          <p:nvPr/>
        </p:nvSpPr>
        <p:spPr bwMode="auto">
          <a:xfrm>
            <a:off x="10096500" y="76200"/>
            <a:ext cx="74043" cy="97378"/>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67697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6" grpId="0" animBg="1"/>
      <p:bldP spid="13333" grpId="0" animBg="1"/>
      <p:bldP spid="13334" grpId="0" animBg="1"/>
      <p:bldP spid="2" grpId="0" animBg="1"/>
      <p:bldP spid="31" grpId="0" animBg="1"/>
      <p:bldP spid="3" grpId="0" animBg="1"/>
      <p:bldP spid="4" grpId="0" animBg="1"/>
      <p:bldP spid="36" grpId="0" animBg="1"/>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71525" y="152400"/>
            <a:ext cx="8743950" cy="533400"/>
          </a:xfrm>
        </p:spPr>
        <p:txBody>
          <a:bodyPr/>
          <a:lstStyle/>
          <a:p>
            <a:r>
              <a:rPr lang="en-US" altLang="en-US" dirty="0" smtClean="0"/>
              <a:t>Populations</a:t>
            </a:r>
          </a:p>
        </p:txBody>
      </p:sp>
      <p:sp>
        <p:nvSpPr>
          <p:cNvPr id="24579" name="Text Placeholder 2"/>
          <p:cNvSpPr>
            <a:spLocks noGrp="1"/>
          </p:cNvSpPr>
          <p:nvPr>
            <p:ph type="body" sz="half" idx="1"/>
          </p:nvPr>
        </p:nvSpPr>
        <p:spPr>
          <a:xfrm>
            <a:off x="266700" y="685800"/>
            <a:ext cx="9829800" cy="5181600"/>
          </a:xfrm>
        </p:spPr>
        <p:txBody>
          <a:bodyPr/>
          <a:lstStyle/>
          <a:p>
            <a:r>
              <a:rPr lang="en-US" altLang="en-US" dirty="0" smtClean="0"/>
              <a:t>Target </a:t>
            </a:r>
            <a:r>
              <a:rPr lang="en-US" altLang="en-US" dirty="0" smtClean="0"/>
              <a:t>Population (unclear if authors don’t tell us)</a:t>
            </a:r>
            <a:endParaRPr lang="en-US" altLang="en-US" dirty="0" smtClean="0"/>
          </a:p>
          <a:p>
            <a:pPr lvl="1"/>
            <a:r>
              <a:rPr lang="en-US" altLang="en-US" dirty="0" smtClean="0">
                <a:solidFill>
                  <a:srgbClr val="FF0000"/>
                </a:solidFill>
              </a:rPr>
              <a:t>Children in resource-rich regions who are alive in era where the MMR vaccine is available</a:t>
            </a:r>
          </a:p>
          <a:p>
            <a:endParaRPr lang="en-US" altLang="en-US" sz="1200" dirty="0" smtClean="0"/>
          </a:p>
          <a:p>
            <a:r>
              <a:rPr lang="en-US" altLang="en-US" dirty="0" smtClean="0"/>
              <a:t>Accessible Population</a:t>
            </a:r>
          </a:p>
          <a:p>
            <a:pPr lvl="1"/>
            <a:r>
              <a:rPr lang="en-US" altLang="en-US" dirty="0" smtClean="0">
                <a:solidFill>
                  <a:srgbClr val="FF0000"/>
                </a:solidFill>
              </a:rPr>
              <a:t>Entire child population of Denmark w/ID number</a:t>
            </a:r>
          </a:p>
          <a:p>
            <a:endParaRPr lang="en-US" altLang="en-US" sz="1200" dirty="0" smtClean="0"/>
          </a:p>
          <a:p>
            <a:r>
              <a:rPr lang="en-US" altLang="en-US" dirty="0" smtClean="0"/>
              <a:t>Study Population</a:t>
            </a:r>
          </a:p>
          <a:p>
            <a:pPr lvl="1"/>
            <a:r>
              <a:rPr lang="en-US" altLang="en-US" dirty="0" smtClean="0">
                <a:solidFill>
                  <a:srgbClr val="FF0000"/>
                </a:solidFill>
              </a:rPr>
              <a:t>Entire child population of Denmark w/ID #, born 1991-98</a:t>
            </a:r>
          </a:p>
          <a:p>
            <a:pPr lvl="1"/>
            <a:r>
              <a:rPr lang="en-US" altLang="en-US" dirty="0" smtClean="0">
                <a:solidFill>
                  <a:srgbClr val="FF0000"/>
                </a:solidFill>
              </a:rPr>
              <a:t>What type of study design?  </a:t>
            </a:r>
          </a:p>
          <a:p>
            <a:pPr lvl="2"/>
            <a:r>
              <a:rPr lang="en-US" altLang="en-US" sz="2600" dirty="0" smtClean="0">
                <a:solidFill>
                  <a:srgbClr val="FF0000"/>
                </a:solidFill>
              </a:rPr>
              <a:t>Cohort   Fixed or Dynamic?</a:t>
            </a:r>
          </a:p>
          <a:p>
            <a:pPr lvl="2"/>
            <a:r>
              <a:rPr lang="en-US" altLang="en-US" sz="2600" dirty="0" smtClean="0">
                <a:solidFill>
                  <a:srgbClr val="FF0000"/>
                </a:solidFill>
              </a:rPr>
              <a:t>Inherently dynamic, but analyzed as fixed by “shifting” everyone to the left</a:t>
            </a:r>
          </a:p>
          <a:p>
            <a:pPr lvl="3"/>
            <a:endParaRPr lang="en-US" altLang="en-US" dirty="0" smtClean="0">
              <a:solidFill>
                <a:srgbClr val="FF0000"/>
              </a:solidFill>
            </a:endParaRPr>
          </a:p>
          <a:p>
            <a:pPr marL="914400" lvl="2" indent="0">
              <a:buNone/>
            </a:pPr>
            <a:endParaRPr lang="en-US" altLang="en-US" dirty="0" smtClean="0">
              <a:solidFill>
                <a:srgbClr val="FF0000"/>
              </a:solidFill>
            </a:endParaRPr>
          </a:p>
          <a:p>
            <a:endParaRPr lang="en-US" altLang="en-US" sz="1200" dirty="0" smtClean="0"/>
          </a:p>
        </p:txBody>
      </p:sp>
    </p:spTree>
    <p:extLst>
      <p:ext uri="{BB962C8B-B14F-4D97-AF65-F5344CB8AC3E}">
        <p14:creationId xmlns:p14="http://schemas.microsoft.com/office/powerpoint/2010/main" val="280139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71525" y="152400"/>
            <a:ext cx="8743950" cy="533400"/>
          </a:xfrm>
        </p:spPr>
        <p:txBody>
          <a:bodyPr/>
          <a:lstStyle/>
          <a:p>
            <a:r>
              <a:rPr lang="en-US" altLang="en-US" dirty="0" smtClean="0"/>
              <a:t>Measurements</a:t>
            </a:r>
            <a:endParaRPr lang="en-US" altLang="en-US" dirty="0" smtClean="0"/>
          </a:p>
        </p:txBody>
      </p:sp>
      <p:sp>
        <p:nvSpPr>
          <p:cNvPr id="24579" name="Text Placeholder 2"/>
          <p:cNvSpPr>
            <a:spLocks noGrp="1"/>
          </p:cNvSpPr>
          <p:nvPr>
            <p:ph type="body" sz="half" idx="1"/>
          </p:nvPr>
        </p:nvSpPr>
        <p:spPr>
          <a:xfrm>
            <a:off x="266700" y="609600"/>
            <a:ext cx="9829800" cy="5181600"/>
          </a:xfrm>
        </p:spPr>
        <p:txBody>
          <a:bodyPr/>
          <a:lstStyle/>
          <a:p>
            <a:r>
              <a:rPr lang="en-US" altLang="en-US" dirty="0" smtClean="0"/>
              <a:t>Exposure</a:t>
            </a:r>
            <a:endParaRPr lang="en-US" altLang="en-US" dirty="0" smtClean="0"/>
          </a:p>
          <a:p>
            <a:pPr lvl="1"/>
            <a:r>
              <a:rPr lang="en-US" altLang="en-US" dirty="0" smtClean="0">
                <a:solidFill>
                  <a:srgbClr val="FF0000"/>
                </a:solidFill>
              </a:rPr>
              <a:t>Receipt of MMR vaccine, given and recorded during cours</a:t>
            </a:r>
            <a:r>
              <a:rPr lang="en-US" altLang="en-US" dirty="0" smtClean="0">
                <a:solidFill>
                  <a:srgbClr val="FF0000"/>
                </a:solidFill>
              </a:rPr>
              <a:t>e of clinical care</a:t>
            </a:r>
            <a:endParaRPr lang="en-US" altLang="en-US" dirty="0" smtClean="0">
              <a:solidFill>
                <a:srgbClr val="FF0000"/>
              </a:solidFill>
            </a:endParaRPr>
          </a:p>
          <a:p>
            <a:endParaRPr lang="en-US" altLang="en-US" sz="1200" dirty="0" smtClean="0"/>
          </a:p>
          <a:p>
            <a:r>
              <a:rPr lang="en-US" altLang="en-US" dirty="0" smtClean="0"/>
              <a:t>Outcome</a:t>
            </a:r>
            <a:endParaRPr lang="en-US" altLang="en-US" dirty="0" smtClean="0"/>
          </a:p>
          <a:p>
            <a:pPr lvl="1"/>
            <a:r>
              <a:rPr lang="en-US" altLang="en-US" dirty="0" smtClean="0">
                <a:solidFill>
                  <a:srgbClr val="FF0000"/>
                </a:solidFill>
              </a:rPr>
              <a:t>Incident autism, diagnosed and recorded during the course of clinical care</a:t>
            </a:r>
            <a:endParaRPr lang="en-US" altLang="en-US" dirty="0" smtClean="0">
              <a:solidFill>
                <a:srgbClr val="FF0000"/>
              </a:solidFill>
            </a:endParaRPr>
          </a:p>
          <a:p>
            <a:endParaRPr lang="en-US" altLang="en-US" sz="1200" dirty="0" smtClean="0"/>
          </a:p>
          <a:p>
            <a:r>
              <a:rPr lang="en-US" altLang="en-US" dirty="0" smtClean="0"/>
              <a:t>Other variables</a:t>
            </a:r>
            <a:endParaRPr lang="en-US" altLang="en-US" dirty="0" smtClean="0"/>
          </a:p>
          <a:p>
            <a:pPr lvl="1"/>
            <a:r>
              <a:rPr lang="en-US" altLang="en-US" dirty="0" smtClean="0">
                <a:solidFill>
                  <a:srgbClr val="FF0000"/>
                </a:solidFill>
              </a:rPr>
              <a:t>Child’s age, gestational age, birth weight, and sex</a:t>
            </a:r>
          </a:p>
          <a:p>
            <a:pPr lvl="2">
              <a:buFont typeface="Wingdings" panose="05000000000000000000" pitchFamily="2" charset="2"/>
              <a:buChar char="Ø"/>
            </a:pPr>
            <a:r>
              <a:rPr lang="en-US" altLang="en-US" sz="2800" dirty="0" smtClean="0">
                <a:solidFill>
                  <a:srgbClr val="FF0000"/>
                </a:solidFill>
              </a:rPr>
              <a:t> National Registries</a:t>
            </a:r>
          </a:p>
          <a:p>
            <a:pPr lvl="1"/>
            <a:r>
              <a:rPr lang="en-US" altLang="en-US" dirty="0" smtClean="0">
                <a:solidFill>
                  <a:srgbClr val="FF0000"/>
                </a:solidFill>
              </a:rPr>
              <a:t>Mother’s education and SES</a:t>
            </a:r>
          </a:p>
          <a:p>
            <a:pPr lvl="2">
              <a:buFont typeface="Wingdings" panose="05000000000000000000" pitchFamily="2" charset="2"/>
              <a:buChar char="Ø"/>
            </a:pPr>
            <a:r>
              <a:rPr lang="en-US" altLang="en-US" dirty="0" smtClean="0">
                <a:solidFill>
                  <a:srgbClr val="FF0000"/>
                </a:solidFill>
              </a:rPr>
              <a:t> “</a:t>
            </a:r>
            <a:r>
              <a:rPr lang="en-US" altLang="en-US" sz="2800" dirty="0" smtClean="0">
                <a:solidFill>
                  <a:srgbClr val="FF0000"/>
                </a:solidFill>
              </a:rPr>
              <a:t>Statistics Denmark”</a:t>
            </a:r>
            <a:endParaRPr lang="en-US" altLang="en-US" sz="2800" dirty="0" smtClean="0">
              <a:solidFill>
                <a:srgbClr val="FF0000"/>
              </a:solidFill>
            </a:endParaRPr>
          </a:p>
          <a:p>
            <a:pPr marL="914400" lvl="2" indent="0">
              <a:buNone/>
            </a:pPr>
            <a:endParaRPr lang="en-US" altLang="en-US" dirty="0" smtClean="0">
              <a:solidFill>
                <a:srgbClr val="FF0000"/>
              </a:solidFill>
            </a:endParaRPr>
          </a:p>
          <a:p>
            <a:endParaRPr lang="en-US" altLang="en-US" sz="1200" dirty="0" smtClean="0"/>
          </a:p>
        </p:txBody>
      </p:sp>
    </p:spTree>
    <p:extLst>
      <p:ext uri="{BB962C8B-B14F-4D97-AF65-F5344CB8AC3E}">
        <p14:creationId xmlns:p14="http://schemas.microsoft.com/office/powerpoint/2010/main" val="31571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79">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579">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579">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a:latin typeface="Arial" charset="0"/>
              </a:rPr>
              <a:t>Does the </a:t>
            </a:r>
            <a:r>
              <a:rPr lang="en-US" altLang="en-US" sz="2400" b="1" u="sng" dirty="0">
                <a:latin typeface="Arial" charset="0"/>
              </a:rPr>
              <a:t>population-based</a:t>
            </a:r>
            <a:r>
              <a:rPr lang="en-US" altLang="en-US" sz="2400" b="1" dirty="0">
                <a:latin typeface="Arial" charset="0"/>
              </a:rPr>
              <a:t> aspect of the study enhance internal validity?</a:t>
            </a:r>
            <a:r>
              <a:rPr lang="en-US" altLang="en-US" sz="2400" dirty="0">
                <a:latin typeface="Arial" charset="0"/>
              </a:rPr>
              <a:t> </a:t>
            </a:r>
          </a:p>
          <a:p>
            <a:pPr algn="l"/>
            <a:endParaRPr lang="en-US" altLang="en-US" sz="2400" dirty="0">
              <a:latin typeface="Arial" charset="0"/>
            </a:endParaRPr>
          </a:p>
          <a:p>
            <a:pPr algn="l"/>
            <a:endParaRPr lang="en-US" altLang="en-US" sz="2400" dirty="0">
              <a:latin typeface="Arial" charset="0"/>
            </a:endParaRPr>
          </a:p>
        </p:txBody>
      </p:sp>
      <p:sp>
        <p:nvSpPr>
          <p:cNvPr id="5123"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Yes - A</a:t>
            </a:r>
          </a:p>
        </p:txBody>
      </p:sp>
      <p:sp>
        <p:nvSpPr>
          <p:cNvPr id="5124" name="Text Box 10"/>
          <p:cNvSpPr txBox="1">
            <a:spLocks noChangeArrowheads="1"/>
          </p:cNvSpPr>
          <p:nvPr/>
        </p:nvSpPr>
        <p:spPr bwMode="auto">
          <a:xfrm rot="-2695870">
            <a:off x="30749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No - B</a:t>
            </a:r>
            <a:endParaRPr lang="en-US" altLang="en-US" sz="2000" b="1" dirty="0">
              <a:latin typeface="Arial" charset="0"/>
            </a:endParaRPr>
          </a:p>
        </p:txBody>
      </p:sp>
      <p:pic>
        <p:nvPicPr>
          <p:cNvPr id="512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990600"/>
            <a:ext cx="6858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288925"/>
            <a:ext cx="92154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7" name="Text Box 10"/>
          <p:cNvSpPr txBox="1">
            <a:spLocks noChangeArrowheads="1"/>
          </p:cNvSpPr>
          <p:nvPr/>
        </p:nvSpPr>
        <p:spPr bwMode="auto">
          <a:xfrm>
            <a:off x="876300" y="381000"/>
            <a:ext cx="25908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dirty="0"/>
          </a:p>
        </p:txBody>
      </p:sp>
      <p:sp>
        <p:nvSpPr>
          <p:cNvPr id="5128" name="Text Box 11"/>
          <p:cNvSpPr txBox="1">
            <a:spLocks noChangeArrowheads="1"/>
          </p:cNvSpPr>
          <p:nvPr/>
        </p:nvSpPr>
        <p:spPr bwMode="auto">
          <a:xfrm>
            <a:off x="5600700" y="2590800"/>
            <a:ext cx="22860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64712</TotalTime>
  <Words>8205</Words>
  <Application>Microsoft Office PowerPoint</Application>
  <PresentationFormat>35mm Slides</PresentationFormat>
  <Paragraphs>716</Paragraphs>
  <Slides>51</Slides>
  <Notes>46</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51</vt:i4>
      </vt:variant>
    </vt:vector>
  </HeadingPairs>
  <TitlesOfParts>
    <vt:vector size="55" baseType="lpstr">
      <vt:lpstr>Default Design</vt:lpstr>
      <vt:lpstr>1_Default Design</vt:lpstr>
      <vt:lpstr>Document</vt:lpstr>
      <vt:lpstr>Acrobat Document</vt:lpstr>
      <vt:lpstr>Please take an i&gt;clicker</vt:lpstr>
      <vt:lpstr>PowerPoint Presentation</vt:lpstr>
      <vt:lpstr>What is the Research Question?</vt:lpstr>
      <vt:lpstr>PowerPoint Presentation</vt:lpstr>
      <vt:lpstr>What Kinds of Questions Does Clinical Research/Epidemiology Answer?  “Big 6”</vt:lpstr>
      <vt:lpstr>PowerPoint Presentation</vt:lpstr>
      <vt:lpstr>Populations</vt:lpstr>
      <vt:lpstr>Measurements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Bias Scorecard</vt:lpstr>
      <vt:lpstr>PowerPoint Presentation</vt:lpstr>
      <vt:lpstr>PowerPoint Presentation</vt:lpstr>
      <vt:lpstr>Accuracy of Outcome Measurement  (from Psychiatric Registry) </vt:lpstr>
      <vt:lpstr>PowerPoint Presentation</vt:lpstr>
      <vt:lpstr>PowerPoint Presentation</vt:lpstr>
      <vt:lpstr>Summary: Bias Scorecard</vt:lpstr>
      <vt:lpstr>PowerPoint Presentation</vt:lpstr>
      <vt:lpstr>PowerPoint Presentation</vt:lpstr>
      <vt:lpstr>PowerPoint Presentation</vt:lpstr>
      <vt:lpstr>Summary: Bias Scorecard</vt:lpstr>
      <vt:lpstr>PowerPoint Presentation</vt:lpstr>
      <vt:lpstr>PowerPoint Presentation</vt:lpstr>
      <vt:lpstr>PowerPoint Presentation</vt:lpstr>
      <vt:lpstr>PowerPoint Presentation</vt:lpstr>
      <vt:lpstr>PowerPoint Presentation</vt:lpstr>
      <vt:lpstr>Explain it in words</vt:lpstr>
      <vt:lpstr>PowerPoint Presentation</vt:lpstr>
      <vt:lpstr>Summary: Bias Scorecard</vt:lpstr>
      <vt:lpstr>Conclusions</vt:lpstr>
      <vt:lpstr>Some Other Issues</vt:lpstr>
      <vt:lpstr>Some Other Issues</vt:lpstr>
      <vt:lpstr>Could there have been a better design?</vt:lpstr>
      <vt:lpstr>Performing and Critiquing Science</vt:lpstr>
      <vt:lpstr>Questions?</vt:lpstr>
      <vt:lpstr>It was in response to:  Wakefield et al. Lancet Feb. 1998</vt:lpstr>
      <vt:lpstr>Partial Retraction – March 2004</vt:lpstr>
      <vt:lpstr>Full RetractionFeb. 2010</vt:lpstr>
      <vt:lpstr>Jan. 2011</vt:lpstr>
      <vt:lpstr>Wakefield is still active</vt:lpstr>
      <vt:lpstr>Extra Slides</vt:lpstr>
      <vt:lpstr>PowerPoint Presentation</vt:lpstr>
      <vt:lpstr>Some Other Issues</vt:lpstr>
      <vt:lpstr>PowerPoint Presentation</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Jeff Martin</cp:lastModifiedBy>
  <cp:revision>449</cp:revision>
  <cp:lastPrinted>2003-10-21T07:59:28Z</cp:lastPrinted>
  <dcterms:created xsi:type="dcterms:W3CDTF">1999-10-19T18:58:44Z</dcterms:created>
  <dcterms:modified xsi:type="dcterms:W3CDTF">2018-12-11T08:53:44Z</dcterms:modified>
</cp:coreProperties>
</file>