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</p:sldMasterIdLst>
  <p:notesMasterIdLst>
    <p:notesMasterId r:id="rId38"/>
  </p:notesMasterIdLst>
  <p:handoutMasterIdLst>
    <p:handoutMasterId r:id="rId39"/>
  </p:handoutMasterIdLst>
  <p:sldIdLst>
    <p:sldId id="273" r:id="rId2"/>
    <p:sldId id="455" r:id="rId3"/>
    <p:sldId id="456" r:id="rId4"/>
    <p:sldId id="457" r:id="rId5"/>
    <p:sldId id="494" r:id="rId6"/>
    <p:sldId id="458" r:id="rId7"/>
    <p:sldId id="496" r:id="rId8"/>
    <p:sldId id="497" r:id="rId9"/>
    <p:sldId id="498" r:id="rId10"/>
    <p:sldId id="495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72" r:id="rId25"/>
    <p:sldId id="473" r:id="rId26"/>
    <p:sldId id="488" r:id="rId27"/>
    <p:sldId id="490" r:id="rId28"/>
    <p:sldId id="491" r:id="rId29"/>
    <p:sldId id="492" r:id="rId30"/>
    <p:sldId id="493" r:id="rId31"/>
    <p:sldId id="474" r:id="rId32"/>
    <p:sldId id="475" r:id="rId33"/>
    <p:sldId id="476" r:id="rId34"/>
    <p:sldId id="477" r:id="rId35"/>
    <p:sldId id="478" r:id="rId36"/>
    <p:sldId id="449" r:id="rId3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4936" autoAdjust="0"/>
  </p:normalViewPr>
  <p:slideViewPr>
    <p:cSldViewPr>
      <p:cViewPr varScale="1">
        <p:scale>
          <a:sx n="62" d="100"/>
          <a:sy n="62" d="100"/>
        </p:scale>
        <p:origin x="-15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34"/>
    </p:cViewPr>
  </p:sorterViewPr>
  <p:notesViewPr>
    <p:cSldViewPr>
      <p:cViewPr varScale="1">
        <p:scale>
          <a:sx n="56" d="100"/>
          <a:sy n="56" d="100"/>
        </p:scale>
        <p:origin x="-1830" y="-10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6" tIns="46513" rIns="93026" bIns="46513" numCol="1" anchor="t" anchorCtr="0" compatLnSpc="1">
            <a:prstTxWarp prst="textNoShape">
              <a:avLst/>
            </a:prstTxWarp>
          </a:bodyPr>
          <a:lstStyle>
            <a:lvl1pPr defTabSz="929311">
              <a:defRPr sz="120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6" y="1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6" tIns="46513" rIns="93026" bIns="46513" numCol="1" anchor="t" anchorCtr="0" compatLnSpc="1">
            <a:prstTxWarp prst="textNoShape">
              <a:avLst/>
            </a:prstTxWarp>
          </a:bodyPr>
          <a:lstStyle>
            <a:lvl1pPr algn="r" defTabSz="929311">
              <a:defRPr sz="1200"/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19517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6" tIns="46513" rIns="93026" bIns="46513" numCol="1" anchor="b" anchorCtr="0" compatLnSpc="1">
            <a:prstTxWarp prst="textNoShape">
              <a:avLst/>
            </a:prstTxWarp>
          </a:bodyPr>
          <a:lstStyle>
            <a:lvl1pPr defTabSz="929311">
              <a:defRPr sz="1200"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6" y="8819517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6" tIns="46513" rIns="93026" bIns="46513" numCol="1" anchor="b" anchorCtr="0" compatLnSpc="1">
            <a:prstTxWarp prst="textNoShape">
              <a:avLst/>
            </a:prstTxWarp>
          </a:bodyPr>
          <a:lstStyle>
            <a:lvl1pPr algn="r" defTabSz="929311">
              <a:defRPr sz="1200"/>
            </a:lvl1pPr>
          </a:lstStyle>
          <a:p>
            <a:fld id="{686B5FDE-BAFF-40F6-AF95-9C075D9F7E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5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2" tIns="45751" rIns="91502" bIns="4575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90" y="1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2" tIns="45751" rIns="91502" bIns="457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90" y="4409759"/>
            <a:ext cx="5597525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2" tIns="45751" rIns="91502" bIns="45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17928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2" tIns="45751" rIns="91502" bIns="4575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90" y="8817928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2" tIns="45751" rIns="91502" bIns="457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98DC337-269A-4BB5-AAA9-186AF1BE57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34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C337-269A-4BB5-AAA9-186AF1BE57E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C337-269A-4BB5-AAA9-186AF1BE57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5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D0B64-7F53-4342-A31E-F99C25DB966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297180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 userDrawn="1"/>
        </p:nvSpPr>
        <p:spPr bwMode="auto">
          <a:xfrm>
            <a:off x="0" y="6400801"/>
            <a:ext cx="9144000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5550" name="Text Box 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5551" name="Text Box 15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219201"/>
            <a:ext cx="8001000" cy="5105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50224"/>
            <a:ext cx="9144000" cy="30777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1"/>
            <a:ext cx="8001000" cy="5105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50224"/>
            <a:ext cx="9144000" cy="30777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1"/>
            <a:ext cx="39243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1"/>
            <a:ext cx="39243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1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0224"/>
            <a:ext cx="9144000" cy="30777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4526" name="Text Box 14"/>
          <p:cNvSpPr txBox="1">
            <a:spLocks noChangeArrowheads="1"/>
          </p:cNvSpPr>
          <p:nvPr userDrawn="1"/>
        </p:nvSpPr>
        <p:spPr bwMode="auto">
          <a:xfrm>
            <a:off x="-92074" y="762001"/>
            <a:ext cx="9236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27" name="Text Box 15"/>
          <p:cNvSpPr txBox="1">
            <a:spLocks noChangeArrowheads="1"/>
          </p:cNvSpPr>
          <p:nvPr userDrawn="1"/>
        </p:nvSpPr>
        <p:spPr bwMode="auto">
          <a:xfrm>
            <a:off x="8650859" y="6613526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fld id="{1FB1867C-3260-4668-AFDA-11FD68CB92BC}" type="slidenum">
              <a:rPr lang="en-US" sz="1000">
                <a:latin typeface="Arial" charset="0"/>
              </a:rPr>
              <a:pPr algn="ctr"/>
              <a:t>‹#›</a:t>
            </a:fld>
            <a:endParaRPr lang="en-US" sz="10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144000" cy="160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 smtClean="0">
                <a:cs typeface="Times New Roman" pitchFamily="18" charset="0"/>
              </a:rPr>
              <a:t>EPI 262:</a:t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Meta-Analysis Case Studies </a:t>
            </a:r>
            <a:br>
              <a:rPr lang="en-US" sz="3200" dirty="0" smtClean="0"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762000"/>
            <a:ext cx="8229600" cy="6096000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2400" dirty="0" smtClean="0">
                <a:cs typeface="Times New Roman" pitchFamily="18" charset="0"/>
              </a:rPr>
              <a:t>Course Director:  Michael A. Kelsh, MPH, PhD</a:t>
            </a:r>
            <a:endParaRPr lang="en-US" sz="2400" dirty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2000" dirty="0" smtClean="0">
                <a:cs typeface="Times New Roman" pitchFamily="18" charset="0"/>
              </a:rPr>
              <a:t>Center for Observational Research, Amgen</a:t>
            </a:r>
            <a:r>
              <a:rPr lang="en-US" sz="2000" dirty="0">
                <a:cs typeface="Times New Roman" pitchFamily="18" charset="0"/>
              </a:rPr>
              <a:t>, Inc</a:t>
            </a:r>
            <a:r>
              <a:rPr lang="en-US" sz="2000" dirty="0" smtClean="0">
                <a:cs typeface="Times New Roman" pitchFamily="18" charset="0"/>
              </a:rPr>
              <a:t>.</a:t>
            </a:r>
          </a:p>
          <a:p>
            <a:pPr algn="ctr">
              <a:lnSpc>
                <a:spcPct val="110000"/>
              </a:lnSpc>
            </a:pPr>
            <a:r>
              <a:rPr lang="en-US" sz="2000" dirty="0" smtClean="0">
                <a:cs typeface="Times New Roman" pitchFamily="18" charset="0"/>
              </a:rPr>
              <a:t>Department of Epidemiology and Biostatistics, UCSF</a:t>
            </a:r>
          </a:p>
          <a:p>
            <a:pPr algn="ctr">
              <a:lnSpc>
                <a:spcPct val="110000"/>
              </a:lnSpc>
            </a:pPr>
            <a:endParaRPr lang="en-US" sz="2000" dirty="0"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sz="2000" dirty="0"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cs typeface="Times New Roman" pitchFamily="18" charset="0"/>
              </a:rPr>
              <a:t>* Acknowledgement – Charles Poole, UNC</a:t>
            </a: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03200" y="1579563"/>
            <a:ext cx="8699500" cy="3444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>
                <a:ea typeface="ＭＳ Ｐゴシック" pitchFamily="65" charset="-128"/>
              </a:rPr>
              <a:t>MetaAnalysis – A Transparent Quantitative Summary of Epidemiologic Data? – Think Again:  A Case Study of Hair Dye Use and Bladder Cancer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816475"/>
            <a:ext cx="6400800" cy="1282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z="2800" smtClean="0">
              <a:ea typeface="ＭＳ Ｐゴシック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467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/>
          <p:cNvGrpSpPr>
            <a:grpSpLocks/>
          </p:cNvGrpSpPr>
          <p:nvPr/>
        </p:nvGrpSpPr>
        <p:grpSpPr bwMode="auto">
          <a:xfrm>
            <a:off x="2036763" y="1189038"/>
            <a:ext cx="5437187" cy="6086475"/>
            <a:chOff x="3311762" y="222014"/>
            <a:chExt cx="4949429" cy="5541459"/>
          </a:xfrm>
        </p:grpSpPr>
        <p:sp>
          <p:nvSpPr>
            <p:cNvPr id="3" name="Rectangle 2"/>
            <p:cNvSpPr/>
            <p:nvPr/>
          </p:nvSpPr>
          <p:spPr>
            <a:xfrm>
              <a:off x="3311762" y="222014"/>
              <a:ext cx="4949429" cy="554145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/>
                </a:gs>
              </a:gsLst>
              <a:lin ang="16200000" scaled="0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101" name="Picture 4" descr="Kelsh et al  2008 (2)_Page_0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7" t="1897" r="3458" b="35829"/>
            <a:stretch>
              <a:fillRect/>
            </a:stretch>
          </p:blipFill>
          <p:spPr bwMode="auto">
            <a:xfrm>
              <a:off x="3499076" y="364102"/>
              <a:ext cx="4600308" cy="410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4"/>
          <p:cNvSpPr>
            <a:spLocks noGrp="1"/>
          </p:cNvSpPr>
          <p:nvPr>
            <p:ph type="title"/>
          </p:nvPr>
        </p:nvSpPr>
        <p:spPr bwMode="auto">
          <a:xfrm>
            <a:off x="457200" y="-106363"/>
            <a:ext cx="82296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lnSpc>
                <a:spcPts val="3638"/>
              </a:lnSpc>
            </a:pPr>
            <a:r>
              <a:rPr lang="en-US" altLang="en-US" smtClean="0">
                <a:ea typeface="ＭＳ Ｐゴシック" pitchFamily="65" charset="-128"/>
              </a:rPr>
              <a:t>Kelsh et al., 2008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0" y="0"/>
            <a:ext cx="9144000" cy="10667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Publication – Meta-Analyses of Hair Dyes and Bladder Cancer 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1751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206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lnSpc>
                <a:spcPts val="3438"/>
              </a:lnSpc>
            </a:pPr>
            <a:endParaRPr lang="en-US" altLang="en-US" dirty="0" smtClean="0">
              <a:ea typeface="ＭＳ Ｐゴシック" pitchFamily="65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938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65" charset="-128"/>
              </a:rPr>
              <a:t>This research was funded by L’Oreal USA, a manufacturer of hair dyes and other beauty care products</a:t>
            </a:r>
          </a:p>
          <a:p>
            <a:r>
              <a:rPr lang="en-US" altLang="en-US" smtClean="0">
                <a:ea typeface="ＭＳ Ｐゴシック" pitchFamily="65" charset="-128"/>
              </a:rPr>
              <a:t>L’Oreal staff had no role in the design, interpretation of these data, or writing of the scientific manuscript</a:t>
            </a:r>
          </a:p>
          <a:p>
            <a:r>
              <a:rPr lang="en-US" altLang="en-US" smtClean="0">
                <a:ea typeface="ＭＳ Ｐゴシック" pitchFamily="65" charset="-128"/>
              </a:rPr>
              <a:t>Manuscript was not subject to approval by any staff or representative of L’Oreal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-30480"/>
            <a:ext cx="9144000" cy="10667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Research Funding</a:t>
            </a:r>
          </a:p>
          <a:p>
            <a:r>
              <a:rPr lang="en-US" kern="0" dirty="0" smtClean="0"/>
              <a:t>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95450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" y="0"/>
            <a:ext cx="885031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lnSpc>
                <a:spcPts val="3438"/>
              </a:lnSpc>
            </a:pPr>
            <a:endParaRPr lang="en-US" altLang="en-US" dirty="0" smtClean="0">
              <a:ea typeface="ＭＳ Ｐゴシック" pitchFamily="65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82713"/>
            <a:ext cx="8229600" cy="4637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65" charset="-128"/>
              </a:rPr>
              <a:t>Bladder cancer – significant public health issue ~ 50,000 new cases diagnosed per year</a:t>
            </a:r>
          </a:p>
          <a:p>
            <a:r>
              <a:rPr lang="en-US" altLang="en-US" smtClean="0">
                <a:ea typeface="ＭＳ Ｐゴシック" pitchFamily="65" charset="-128"/>
              </a:rPr>
              <a:t>Widespread hair dye use </a:t>
            </a:r>
          </a:p>
          <a:p>
            <a:pPr lvl="1"/>
            <a:r>
              <a:rPr lang="en-US" altLang="en-US" smtClean="0">
                <a:ea typeface="ＭＳ Ｐゴシック" pitchFamily="65" charset="-128"/>
              </a:rPr>
              <a:t>&gt; 33% usage among women &gt; 40 yrs old </a:t>
            </a:r>
          </a:p>
          <a:p>
            <a:pPr lvl="1"/>
            <a:r>
              <a:rPr lang="en-US" altLang="en-US" smtClean="0">
                <a:ea typeface="ＭＳ Ｐゴシック" pitchFamily="65" charset="-128"/>
              </a:rPr>
              <a:t>~10% usage among men &gt; 40 yrs old </a:t>
            </a:r>
          </a:p>
          <a:p>
            <a:r>
              <a:rPr lang="en-US" altLang="en-US" smtClean="0">
                <a:ea typeface="ＭＳ Ｐゴシック" pitchFamily="65" charset="-128"/>
              </a:rPr>
              <a:t>Aromatic amine in hair dyes – potential to be absorbed percutaneously </a:t>
            </a:r>
          </a:p>
          <a:p>
            <a:r>
              <a:rPr lang="en-US" altLang="en-US" smtClean="0">
                <a:ea typeface="ＭＳ Ｐゴシック" pitchFamily="65" charset="-128"/>
              </a:rPr>
              <a:t>Potential occupational risk among hair dressers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1142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Personal Hair Dyes and Bladder Cancer</a:t>
            </a:r>
          </a:p>
          <a:p>
            <a:r>
              <a:rPr lang="en-US" kern="0" dirty="0" smtClean="0"/>
              <a:t>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35941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120650"/>
            <a:ext cx="8763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lnSpc>
                <a:spcPts val="3438"/>
              </a:lnSpc>
            </a:pPr>
            <a:endParaRPr lang="en-US" altLang="en-US" dirty="0" smtClean="0">
              <a:ea typeface="ＭＳ Ｐゴシック" pitchFamily="65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025" y="1404938"/>
            <a:ext cx="8686800" cy="500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65" charset="-128"/>
              </a:rPr>
              <a:t>Huncharek and Kupelnick 2005 (Public Health Reports):</a:t>
            </a:r>
          </a:p>
          <a:p>
            <a:pPr lvl="1"/>
            <a:r>
              <a:rPr lang="en-US" altLang="en-US" smtClean="0">
                <a:ea typeface="ＭＳ Ｐゴシック" pitchFamily="65" charset="-128"/>
              </a:rPr>
              <a:t>“The available epidemiological data suggest an association between personal hair dye use products and increased risk of bladder cancer”</a:t>
            </a:r>
          </a:p>
          <a:p>
            <a:r>
              <a:rPr lang="en-US" altLang="en-US" smtClean="0">
                <a:ea typeface="ＭＳ Ｐゴシック" pitchFamily="65" charset="-128"/>
              </a:rPr>
              <a:t>Takkouch et al 2005 (JAMA):</a:t>
            </a:r>
          </a:p>
          <a:p>
            <a:pPr lvl="1"/>
            <a:r>
              <a:rPr lang="en-US" altLang="en-US" smtClean="0">
                <a:ea typeface="ＭＳ Ｐゴシック" pitchFamily="65" charset="-128"/>
              </a:rPr>
              <a:t>“..pooled relative risk for ever users of hair dyes was 1.01 (95% CI 0.89-1.14) for bladder cancer (10 studies).  No effect was observed for use of permanent dyes or for extensive use..”  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-30480"/>
            <a:ext cx="9144000" cy="10667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Conflicting Meta-Analysis Conclusions</a:t>
            </a:r>
          </a:p>
          <a:p>
            <a:r>
              <a:rPr lang="en-US" kern="0" dirty="0" smtClean="0"/>
              <a:t>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12349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120650"/>
            <a:ext cx="8763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lnSpc>
                <a:spcPts val="3438"/>
              </a:lnSpc>
            </a:pPr>
            <a:endParaRPr lang="en-US" altLang="en-US" dirty="0" smtClean="0">
              <a:ea typeface="ＭＳ Ｐゴシック" pitchFamily="65" charset="-12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04938"/>
            <a:ext cx="9144000" cy="500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>
                <a:ea typeface="ＭＳ Ｐゴシック" pitchFamily="65" charset="-128"/>
              </a:rPr>
              <a:t>Huncharek</a:t>
            </a:r>
            <a:r>
              <a:rPr lang="en-US" altLang="en-US" dirty="0" smtClean="0">
                <a:ea typeface="ＭＳ Ｐゴシック" pitchFamily="65" charset="-128"/>
              </a:rPr>
              <a:t> and </a:t>
            </a:r>
            <a:r>
              <a:rPr lang="en-US" altLang="en-US" dirty="0" err="1" smtClean="0">
                <a:ea typeface="ＭＳ Ｐゴシック" pitchFamily="65" charset="-128"/>
              </a:rPr>
              <a:t>Kupelnick</a:t>
            </a:r>
            <a:r>
              <a:rPr lang="en-US" altLang="en-US" dirty="0" smtClean="0">
                <a:ea typeface="ＭＳ Ｐゴシック" pitchFamily="65" charset="-128"/>
              </a:rPr>
              <a:t> 2005 (Pub Health Reports):</a:t>
            </a:r>
          </a:p>
          <a:p>
            <a:pPr lvl="1"/>
            <a:r>
              <a:rPr lang="en-US" altLang="en-US" sz="2400" dirty="0" smtClean="0">
                <a:ea typeface="ＭＳ Ｐゴシック" pitchFamily="65" charset="-128"/>
              </a:rPr>
              <a:t>“Initially combining homogeneous data from six case-control and one cohort study yielded a non-significant RR of 1.01 (95% CI 0.92-1.11), suggesting no association between hair dye use and bladder cancer” </a:t>
            </a:r>
          </a:p>
          <a:p>
            <a:pPr lvl="1"/>
            <a:endParaRPr lang="en-US" altLang="en-US" sz="2400" dirty="0" smtClean="0">
              <a:ea typeface="ＭＳ Ｐゴシック" pitchFamily="65" charset="-128"/>
            </a:endParaRPr>
          </a:p>
          <a:p>
            <a:pPr lvl="1"/>
            <a:r>
              <a:rPr lang="en-US" altLang="en-US" sz="2400" dirty="0" smtClean="0">
                <a:ea typeface="ＭＳ Ｐゴシック" pitchFamily="65" charset="-128"/>
              </a:rPr>
              <a:t>“Sensitivity Analysis examining the influence of hair dye type, color, and study design… showed that uncontrolled confounding and design limitations contributed to a spurious non-significant summary of RR.”  Sensitivity summary RRs ranged from 1.22 (1.11-.51) to 1.50 (1.30-1.98).   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10667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Conflicting Meta-Analysis Conclusions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09614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206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lnSpc>
                <a:spcPts val="3438"/>
              </a:lnSpc>
            </a:pPr>
            <a:endParaRPr lang="en-US" altLang="en-US" dirty="0" smtClean="0">
              <a:ea typeface="ＭＳ Ｐゴシック" pitchFamily="65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28738"/>
            <a:ext cx="8686800" cy="5246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65" charset="-128"/>
              </a:rPr>
              <a:t>Compare, update and expand previous meta-analysis on hair dye use</a:t>
            </a:r>
          </a:p>
          <a:p>
            <a:r>
              <a:rPr lang="en-US" altLang="en-US" smtClean="0">
                <a:ea typeface="ＭＳ Ｐゴシック" pitchFamily="65" charset="-128"/>
              </a:rPr>
              <a:t>Updated meta-analysis would include:</a:t>
            </a:r>
          </a:p>
          <a:p>
            <a:pPr lvl="1"/>
            <a:r>
              <a:rPr lang="en-US" altLang="en-US" smtClean="0">
                <a:ea typeface="ＭＳ Ｐゴシック" pitchFamily="65" charset="-128"/>
              </a:rPr>
              <a:t>Heterogeneity, sensitivity &amp; influence analyses</a:t>
            </a:r>
          </a:p>
          <a:p>
            <a:pPr lvl="1"/>
            <a:r>
              <a:rPr lang="en-US" altLang="en-US" smtClean="0">
                <a:ea typeface="ＭＳ Ｐゴシック" pitchFamily="65" charset="-128"/>
              </a:rPr>
              <a:t>Two recently published studies </a:t>
            </a:r>
          </a:p>
          <a:p>
            <a:pPr lvl="1"/>
            <a:r>
              <a:rPr lang="en-US" altLang="en-US" smtClean="0">
                <a:ea typeface="ＭＳ Ｐゴシック" pitchFamily="65" charset="-128"/>
              </a:rPr>
              <a:t>Analyses of regular and permanent hair dye use</a:t>
            </a:r>
          </a:p>
          <a:p>
            <a:pPr lvl="1"/>
            <a:r>
              <a:rPr lang="en-US" altLang="en-US" smtClean="0">
                <a:ea typeface="ＭＳ Ｐゴシック" pitchFamily="65" charset="-128"/>
              </a:rPr>
              <a:t>Analyze aspects of exposure – duration, frequency, dark hair dyes</a:t>
            </a:r>
          </a:p>
          <a:p>
            <a:r>
              <a:rPr lang="en-US" altLang="en-US" smtClean="0">
                <a:ea typeface="ＭＳ Ｐゴシック" pitchFamily="65" charset="-128"/>
              </a:rPr>
              <a:t>Assess potential methodological differences of previous meta-analyses  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Meta-Analysis Study Objectives</a:t>
            </a:r>
          </a:p>
          <a:p>
            <a:r>
              <a:rPr lang="en-US" kern="0" dirty="0" smtClean="0"/>
              <a:t>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567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06363"/>
            <a:ext cx="82296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lnSpc>
                <a:spcPts val="3638"/>
              </a:lnSpc>
            </a:pPr>
            <a:endParaRPr lang="en-US" altLang="en-US" dirty="0" smtClean="0">
              <a:ea typeface="ＭＳ Ｐゴシック" pitchFamily="65" charset="-128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6" y="1371600"/>
            <a:ext cx="901440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1142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Personal Hair Dye Use and Bladder Cancer – Individual Study Results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37087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06363"/>
            <a:ext cx="91440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lnSpc>
                <a:spcPts val="3638"/>
              </a:lnSpc>
            </a:pPr>
            <a:endParaRPr lang="en-US" altLang="en-US" dirty="0" smtClean="0">
              <a:ea typeface="ＭＳ Ｐゴシック" pitchFamily="65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257300"/>
          <a:ext cx="8720138" cy="5527674"/>
        </p:xfrm>
        <a:graphic>
          <a:graphicData uri="http://schemas.openxmlformats.org/drawingml/2006/table">
            <a:tbl>
              <a:tblPr/>
              <a:tblGrid>
                <a:gridCol w="2024334"/>
                <a:gridCol w="2210540"/>
                <a:gridCol w="2340611"/>
                <a:gridCol w="2144653"/>
              </a:tblGrid>
              <a:tr h="5597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Study Factor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Huncharek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&amp; 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Kupelnick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2005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Takkouche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et al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.,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Kelsh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et 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al.,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2008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6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Number of studies </a:t>
                      </a: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endParaRPr lang="en-US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6 case-control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 cohort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9 case-control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 cohort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12  </a:t>
                      </a:r>
                      <a:endParaRPr lang="en-US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11 case-control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 cohort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9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Number of studies permanent hair dye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latin typeface="Times New Roman"/>
                          <a:ea typeface="Times New Roman"/>
                          <a:cs typeface="Times New Roman"/>
                        </a:rPr>
                        <a:t>Did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not report </a:t>
                      </a: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Years of publication of studies </a:t>
                      </a: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1980-2001</a:t>
                      </a: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1977-2004</a:t>
                      </a: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1977-2006</a:t>
                      </a: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latin typeface="Times New Roman"/>
                          <a:ea typeface="Times New Roman"/>
                          <a:cs typeface="Times New Roman"/>
                        </a:rPr>
                        <a:t>Gender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4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Other exposure metrics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Intensive exposure</a:t>
                      </a: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-Duration </a:t>
                      </a:r>
                      <a:endParaRPr lang="en-US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-Lifetime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frequency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-Dark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color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4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Findings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1.01 (0.92-1.11)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1.01 (0.89-1.14)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0.97 (0.87–1.08) M+F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1.01 (0.89-1.14) W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0.82 (0.60-1.14) M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10667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Comparison of Meta-Analysis of Personal Hair Dye Use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25735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9888" y="1252538"/>
          <a:ext cx="8567737" cy="5253037"/>
        </p:xfrm>
        <a:graphic>
          <a:graphicData uri="http://schemas.openxmlformats.org/drawingml/2006/table">
            <a:tbl>
              <a:tblPr/>
              <a:tblGrid>
                <a:gridCol w="1850720"/>
                <a:gridCol w="1491461"/>
                <a:gridCol w="1643872"/>
                <a:gridCol w="1752739"/>
                <a:gridCol w="1828945"/>
              </a:tblGrid>
              <a:tr h="6562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Study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# Exposed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Cases 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Women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Men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Women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and 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Men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Gago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-Dominguez et al. 2001</a:t>
                      </a:r>
                      <a:r>
                        <a:rPr lang="en-US" sz="1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82 (women)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13 (men)</a:t>
                      </a: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1.8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1.01-3.3)</a:t>
                      </a: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0.8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0.4-2.0)</a:t>
                      </a: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1.4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0.9-2.2)</a:t>
                      </a: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2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Henley &amp;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Thun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2001</a:t>
                      </a: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92 (women)</a:t>
                      </a: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1.08 </a:t>
                      </a:r>
                      <a:endParaRPr lang="en-US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0.84-1.38)</a:t>
                      </a: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Not reported </a:t>
                      </a: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Not reported </a:t>
                      </a: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6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Andrew et al. 2004</a:t>
                      </a: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32 (women)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7 (men)</a:t>
                      </a: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1.5 </a:t>
                      </a:r>
                      <a:endParaRPr lang="en-US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0.8-2.7)</a:t>
                      </a: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0.6 </a:t>
                      </a:r>
                      <a:endParaRPr lang="en-US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0.2-1.5)</a:t>
                      </a: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1.15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0.7-1.88)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Lin et al. 2006</a:t>
                      </a: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77 (women)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23 (men)</a:t>
                      </a: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0.90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(0.41-1.96)</a:t>
                      </a: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0.68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0.36-1.29)</a:t>
                      </a: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0.81 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0.50-1.30)</a:t>
                      </a: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2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Kogevinas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et al. 2006</a:t>
                      </a: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60 (women)</a:t>
                      </a: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0.8 </a:t>
                      </a:r>
                      <a:endParaRPr lang="en-US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0.5-1.5)</a:t>
                      </a: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Not reported </a:t>
                      </a: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Not reported </a:t>
                      </a: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Meta Relative Risk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1.15 </a:t>
                      </a:r>
                      <a:endParaRPr lang="en-US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0.91-1.46)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0.69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0.44-1.08)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1.06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0.89-1.27)* 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47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  <a:cs typeface="Times New Roman"/>
                        </a:rPr>
                        <a:t>P-value for Heterogeneity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  <a:cs typeface="Times New Roman"/>
                        </a:rPr>
                        <a:t>0.311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  <a:cs typeface="Times New Roman"/>
                        </a:rPr>
                        <a:t>0.909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  <a:cs typeface="Times New Roman"/>
                        </a:rPr>
                        <a:t>0.464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06363"/>
            <a:ext cx="9144000" cy="1249363"/>
          </a:xfrm>
        </p:spPr>
        <p:txBody>
          <a:bodyPr/>
          <a:lstStyle/>
          <a:p>
            <a:r>
              <a:rPr lang="en-US" dirty="0" smtClean="0"/>
              <a:t>Meta-Analysis of Personal Hair Dye Use and Bladder Cancer – Sex Differences?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46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Meta-Analysis – Promise and Concern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"Meta-analysis is the wave of the future...It’s going to revolutionize how sciences, especially medicine, handle data. And it’s going to be the way many arguments are ended.” </a:t>
            </a:r>
          </a:p>
          <a:p>
            <a:pPr marL="0" indent="0">
              <a:buNone/>
            </a:pPr>
            <a:r>
              <a:rPr lang="en-US" sz="2400" i="1" dirty="0"/>
              <a:t>Thomas Chalmers (1990) </a:t>
            </a:r>
            <a:endParaRPr lang="en-US" sz="2400" i="1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"Meta-analysis is a boon for policy-makers who find themselves faced with a mountain of studies... That’s what everybody likes about it, and that’s also what everyone is so worried about.” </a:t>
            </a:r>
          </a:p>
          <a:p>
            <a:pPr marL="0" indent="0">
              <a:buNone/>
            </a:pPr>
            <a:r>
              <a:rPr lang="en-US" sz="2400" i="1" dirty="0" smtClean="0"/>
              <a:t>Kay </a:t>
            </a:r>
            <a:r>
              <a:rPr lang="en-US" sz="2400" i="1" dirty="0" err="1"/>
              <a:t>Dickersin</a:t>
            </a:r>
            <a:r>
              <a:rPr lang="en-US" sz="2400" i="1" dirty="0"/>
              <a:t> (1990)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78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06363"/>
            <a:ext cx="9307513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lnSpc>
                <a:spcPts val="3638"/>
              </a:lnSpc>
            </a:pPr>
            <a:endParaRPr lang="en-US" altLang="en-US" dirty="0" smtClean="0">
              <a:ea typeface="ＭＳ Ｐゴシック" pitchFamily="65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257300"/>
          <a:ext cx="8720138" cy="4751388"/>
        </p:xfrm>
        <a:graphic>
          <a:graphicData uri="http://schemas.openxmlformats.org/drawingml/2006/table">
            <a:tbl>
              <a:tblPr/>
              <a:tblGrid>
                <a:gridCol w="2024334"/>
                <a:gridCol w="2210540"/>
                <a:gridCol w="2340611"/>
                <a:gridCol w="2144653"/>
              </a:tblGrid>
              <a:tr h="609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Summary RR 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Factor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Duration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Lifetime Frequency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Dark Hair Dye Use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6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Any Hair Dye Use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1.00 (0.85 – 1.19)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0.397*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1.12 (0.72 – 1.72)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0.093*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0.93 (0.74 – 1.19)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0.893*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2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Permanent Hair Dye Use  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1.31 (0.78 – 2.19)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0.130*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1.59 (0.69 – 3.64)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0.118*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6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20+ Years Hair Dye Use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1.06 (0.79 – 1.40)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0.203*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2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Comments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Categories of duration: 6 - 33 years.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5 of 7 studies 20+ years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# of applications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5 studies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*p-value for heterogeneity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Black, Brown, Red hair dyes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71" marR="49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10667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Meta-Analysis – By Usage Characteristics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68315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20650"/>
            <a:ext cx="9144000" cy="1111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lnSpc>
                <a:spcPts val="3438"/>
              </a:lnSpc>
            </a:pPr>
            <a:endParaRPr lang="en-US" altLang="en-US" dirty="0" smtClean="0">
              <a:ea typeface="ＭＳ Ｐゴシック" pitchFamily="65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025" y="1404938"/>
            <a:ext cx="8686800" cy="500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65" charset="-128"/>
              </a:rPr>
              <a:t>Huncharek sensitivity analysis – appeared to be ad-hoc and subjective </a:t>
            </a:r>
          </a:p>
          <a:p>
            <a:pPr lvl="1"/>
            <a:r>
              <a:rPr lang="en-US" altLang="en-US" smtClean="0">
                <a:ea typeface="ＭＳ Ｐゴシック" pitchFamily="65" charset="-128"/>
              </a:rPr>
              <a:t>Small studies excluded, mortality studies excluded – re-combined studies in inconsistent ways</a:t>
            </a:r>
          </a:p>
          <a:p>
            <a:r>
              <a:rPr lang="en-US" altLang="en-US" smtClean="0">
                <a:ea typeface="ＭＳ Ｐゴシック" pitchFamily="65" charset="-128"/>
              </a:rPr>
              <a:t>Three new studies (all reporting no association) – not included in first meta-analysis </a:t>
            </a:r>
          </a:p>
          <a:p>
            <a:r>
              <a:rPr lang="en-US" altLang="en-US" smtClean="0">
                <a:ea typeface="ＭＳ Ｐゴシック" pitchFamily="65" charset="-128"/>
              </a:rPr>
              <a:t>Data not fully explored in earlier meta-analyses 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10667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Why Different Conclusions? 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68983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025" y="1600199"/>
            <a:ext cx="8686800" cy="4811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itchFamily="65" charset="-128"/>
              </a:rPr>
              <a:t>Reliance on self report of hair dye use – likely exposure misclassification </a:t>
            </a:r>
          </a:p>
          <a:p>
            <a:r>
              <a:rPr lang="en-US" altLang="en-US" dirty="0" smtClean="0">
                <a:ea typeface="ＭＳ Ｐゴシック" pitchFamily="65" charset="-128"/>
              </a:rPr>
              <a:t>Small numbers of exposed cases </a:t>
            </a:r>
          </a:p>
          <a:p>
            <a:r>
              <a:rPr lang="en-US" altLang="en-US" dirty="0" smtClean="0">
                <a:ea typeface="ＭＳ Ｐゴシック" pitchFamily="65" charset="-128"/>
              </a:rPr>
              <a:t>Different types of bladder cancer not evaluated, may have different risk factors</a:t>
            </a:r>
          </a:p>
          <a:p>
            <a:r>
              <a:rPr lang="en-US" altLang="en-US" dirty="0" smtClean="0">
                <a:ea typeface="ＭＳ Ｐゴシック" pitchFamily="65" charset="-128"/>
              </a:rPr>
              <a:t>Limited characterization of exposure information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20650"/>
            <a:ext cx="9144000" cy="1263650"/>
          </a:xfrm>
        </p:spPr>
        <p:txBody>
          <a:bodyPr/>
          <a:lstStyle/>
          <a:p>
            <a:r>
              <a:rPr lang="en-US" dirty="0" smtClean="0"/>
              <a:t>Limitations of Individual Studies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19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025" y="1262063"/>
            <a:ext cx="8686800" cy="5149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itchFamily="65" charset="-128"/>
              </a:rPr>
              <a:t>Inclusion criteria varied slightly (e.g. letters to editor not included in one meta-analysis)</a:t>
            </a:r>
          </a:p>
          <a:p>
            <a:r>
              <a:rPr lang="en-US" altLang="en-US" dirty="0" smtClean="0">
                <a:ea typeface="ＭＳ Ｐゴシック" pitchFamily="65" charset="-128"/>
              </a:rPr>
              <a:t>Data abstracted not always the same set </a:t>
            </a:r>
          </a:p>
          <a:p>
            <a:r>
              <a:rPr lang="en-US" altLang="en-US" dirty="0" smtClean="0">
                <a:ea typeface="ＭＳ Ｐゴシック" pitchFamily="65" charset="-128"/>
              </a:rPr>
              <a:t>Sensitivity analysis, subset analyses varied across the different studies </a:t>
            </a:r>
          </a:p>
          <a:p>
            <a:r>
              <a:rPr lang="en-US" altLang="en-US" dirty="0" smtClean="0">
                <a:ea typeface="ＭＳ Ｐゴシック" pitchFamily="65" charset="-128"/>
              </a:rPr>
              <a:t>Limitations of underlying studies – interpreted differently </a:t>
            </a:r>
          </a:p>
          <a:p>
            <a:pPr lvl="1"/>
            <a:r>
              <a:rPr lang="en-US" altLang="en-US" dirty="0" smtClean="0">
                <a:ea typeface="ＭＳ Ｐゴシック" pitchFamily="65" charset="-128"/>
              </a:rPr>
              <a:t>Lead to bias towards null – so association exists</a:t>
            </a:r>
          </a:p>
          <a:p>
            <a:pPr lvl="1"/>
            <a:r>
              <a:rPr lang="en-US" altLang="en-US" dirty="0" smtClean="0">
                <a:ea typeface="ＭＳ Ｐゴシック" pitchFamily="65" charset="-128"/>
              </a:rPr>
              <a:t>Do not allow for conclusion of association 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Other Observations Across the different </a:t>
            </a:r>
            <a:br>
              <a:rPr lang="en-US" dirty="0" smtClean="0"/>
            </a:br>
            <a:r>
              <a:rPr lang="en-US" dirty="0" smtClean="0"/>
              <a:t>Meta-Analysis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6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025" y="1284288"/>
            <a:ext cx="8686800" cy="5127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65" charset="-128"/>
              </a:rPr>
              <a:t>Reduces statistical error/uncertainty  </a:t>
            </a:r>
          </a:p>
          <a:p>
            <a:r>
              <a:rPr lang="en-US" altLang="en-US" smtClean="0">
                <a:ea typeface="ＭＳ Ｐゴシック" pitchFamily="65" charset="-128"/>
              </a:rPr>
              <a:t>Cannot eliminate systematic error in underlying individual studies </a:t>
            </a:r>
          </a:p>
          <a:p>
            <a:r>
              <a:rPr lang="en-US" altLang="en-US" smtClean="0">
                <a:ea typeface="ＭＳ Ｐゴシック" pitchFamily="65" charset="-128"/>
              </a:rPr>
              <a:t>Identify characterize heterogeneity across studies, influential groups of studies  </a:t>
            </a:r>
          </a:p>
          <a:p>
            <a:r>
              <a:rPr lang="en-US" altLang="en-US" smtClean="0">
                <a:ea typeface="ＭＳ Ｐゴシック" pitchFamily="65" charset="-128"/>
              </a:rPr>
              <a:t>Depending on how data are reported – can provide insight on exposure response</a:t>
            </a:r>
          </a:p>
          <a:p>
            <a:r>
              <a:rPr lang="en-US" altLang="en-US" smtClean="0">
                <a:ea typeface="ＭＳ Ｐゴシック" pitchFamily="65" charset="-128"/>
              </a:rPr>
              <a:t>Don’t necessarily address other criteria for evaluating causality</a:t>
            </a:r>
          </a:p>
          <a:p>
            <a:pPr lvl="1"/>
            <a:r>
              <a:rPr lang="en-US" altLang="en-US" smtClean="0">
                <a:ea typeface="ＭＳ Ｐゴシック" pitchFamily="65" charset="-128"/>
              </a:rPr>
              <a:t>Biological plausibility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0163"/>
            <a:ext cx="9144000" cy="1143001"/>
          </a:xfrm>
        </p:spPr>
        <p:txBody>
          <a:bodyPr/>
          <a:lstStyle/>
          <a:p>
            <a:r>
              <a:rPr lang="en-US" dirty="0" smtClean="0"/>
              <a:t>What Can Meta-Analyses Tell Us?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00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Adult R/R ALL historical comparator </a:t>
            </a:r>
            <a:r>
              <a:rPr lang="en-US" dirty="0" smtClean="0"/>
              <a:t>study: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smtClean="0"/>
              <a:t>Case Study of Pooled Analysis Used in Drug Filing 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2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Background/Setting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– rare disease </a:t>
            </a:r>
          </a:p>
          <a:p>
            <a:r>
              <a:rPr lang="en-US" dirty="0" smtClean="0"/>
              <a:t>Fast developing cancer – need to treat quickly</a:t>
            </a:r>
          </a:p>
          <a:p>
            <a:r>
              <a:rPr lang="en-US" dirty="0" smtClean="0"/>
              <a:t>Poor prognosis in adults – especially among patients who relapse after induction therapy – basically no treatment options </a:t>
            </a:r>
          </a:p>
          <a:p>
            <a:r>
              <a:rPr lang="en-US" dirty="0" smtClean="0"/>
              <a:t>Ethical and practical limitations impact ability to conduct Phase III clinical trial </a:t>
            </a:r>
          </a:p>
          <a:p>
            <a:r>
              <a:rPr lang="en-US" dirty="0" smtClean="0"/>
              <a:t>Unmet need – desire to get drug to patients as soon as possible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2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Regulatory guidance on the use of historical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Comparisons to historical controls can be “notoriously unreliable” due to selection bias</a:t>
            </a:r>
          </a:p>
          <a:p>
            <a:r>
              <a:rPr lang="en-US" dirty="0" smtClean="0"/>
              <a:t>Untreated historical control groups tend to have worse outcomes than an apparently similarly chosen control group in a randomized study due to selection bias</a:t>
            </a:r>
          </a:p>
          <a:p>
            <a:r>
              <a:rPr lang="en-US" dirty="0" smtClean="0"/>
              <a:t>Need careful consideration of the design of the control selection and potential biases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to consider: Selection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 may have different patient, tumor, or clinical characteristics</a:t>
            </a:r>
          </a:p>
          <a:p>
            <a:r>
              <a:rPr lang="en-US" dirty="0" smtClean="0"/>
              <a:t>There may be immortal time bias: a period of follow-up when death or the study outcome cannot occur</a:t>
            </a:r>
          </a:p>
          <a:p>
            <a:pPr lvl="2"/>
            <a:r>
              <a:rPr lang="en-US" dirty="0" smtClean="0"/>
              <a:t>E.g. Trial patients who lived to a certain date to be eligible for the trial are compared to control patients who may possible not live long enough to enroll in the trial</a:t>
            </a:r>
          </a:p>
          <a:p>
            <a:pPr lvl="2"/>
            <a:r>
              <a:rPr lang="en-US" dirty="0" smtClean="0"/>
              <a:t>Necessarily biases the results in favor of the treatment under study by conferring a false survival advantage to the treated group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2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a valid historical comparator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precisely defined standard treatment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Part of a recent clinical study which contained same patient eligibility criteria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Methods of treatment evaluation are the same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Distribution of important patient characteristics should be the same as in the trial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Historical controls come from the same investigators or clinical sites as for the trial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 other reason to expect different results between the trial participants and historical controls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248400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Reference: </a:t>
            </a:r>
            <a:r>
              <a:rPr lang="pl-PL" sz="1400" dirty="0" smtClean="0"/>
              <a:t>Pocock SJ. J Chronic Dis 1976; 29:175–188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347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9916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en-US" sz="3600" b="1" dirty="0">
                <a:solidFill>
                  <a:schemeClr val="tx2"/>
                </a:solidFill>
                <a:latin typeface="Calibri"/>
              </a:rPr>
              <a:t>Meta-analysis attitude scale </a:t>
            </a:r>
            <a:endParaRPr lang="en-US" sz="3600" b="1" dirty="0" smtClean="0">
              <a:solidFill>
                <a:schemeClr val="tx2"/>
              </a:solidFill>
              <a:latin typeface="Calibri"/>
            </a:endParaRPr>
          </a:p>
          <a:p>
            <a:pPr marR="0" algn="ctr"/>
            <a:endParaRPr lang="en-US" sz="3200" dirty="0">
              <a:solidFill>
                <a:srgbClr val="990099"/>
              </a:solidFill>
              <a:latin typeface="Calibri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Tahoma"/>
              </a:rPr>
              <a:t>        </a:t>
            </a:r>
          </a:p>
          <a:p>
            <a:r>
              <a:rPr lang="en-US" b="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ahoma"/>
              </a:rPr>
              <a:t>        </a:t>
            </a:r>
            <a:r>
              <a:rPr lang="en-US" b="1" u="sng" dirty="0" smtClean="0">
                <a:solidFill>
                  <a:srgbClr val="000000"/>
                </a:solidFill>
                <a:latin typeface="Tahoma"/>
              </a:rPr>
              <a:t>| </a:t>
            </a:r>
            <a:r>
              <a:rPr lang="en-US" b="1" u="sng" dirty="0">
                <a:solidFill>
                  <a:srgbClr val="000000"/>
                </a:solidFill>
                <a:latin typeface="Tahoma"/>
              </a:rPr>
              <a:t>0 | 1 | 2 | 3 | 4 | 5 | 6 | 7 | 8 | 9 | 10 | </a:t>
            </a:r>
            <a:endParaRPr lang="en-US" u="sng" dirty="0">
              <a:solidFill>
                <a:srgbClr val="000000"/>
              </a:solidFill>
              <a:latin typeface="Calibri"/>
            </a:endParaRPr>
          </a:p>
          <a:p>
            <a:pPr marR="0" algn="ctr"/>
            <a:r>
              <a:rPr lang="en-US" dirty="0" smtClean="0">
                <a:solidFill>
                  <a:srgbClr val="000000"/>
                </a:solidFill>
                <a:latin typeface="Tahoma"/>
              </a:rPr>
              <a:t>                                                  </a:t>
            </a:r>
            <a:r>
              <a:rPr lang="en-US" u="sng" dirty="0" smtClean="0">
                <a:solidFill>
                  <a:srgbClr val="000000"/>
                </a:solidFill>
                <a:latin typeface="Tahoma"/>
              </a:rPr>
              <a:t>Always </a:t>
            </a:r>
            <a:endParaRPr lang="en-US" u="sng" dirty="0">
              <a:solidFill>
                <a:srgbClr val="000000"/>
              </a:solidFill>
              <a:latin typeface="Tahoma"/>
            </a:endParaRPr>
          </a:p>
          <a:p>
            <a:pPr marR="0" algn="ctr"/>
            <a:r>
              <a:rPr lang="en-US" dirty="0" smtClean="0">
                <a:solidFill>
                  <a:srgbClr val="000000"/>
                </a:solidFill>
                <a:latin typeface="Tahoma"/>
              </a:rPr>
              <a:t>                                                 </a:t>
            </a:r>
            <a:r>
              <a:rPr lang="en-US" u="sng" dirty="0" smtClean="0">
                <a:solidFill>
                  <a:srgbClr val="000000"/>
                </a:solidFill>
                <a:latin typeface="Tahoma"/>
              </a:rPr>
              <a:t>aggregate </a:t>
            </a:r>
          </a:p>
          <a:p>
            <a:pPr marR="0" algn="ctr"/>
            <a:endParaRPr lang="en-US" u="sng" dirty="0">
              <a:solidFill>
                <a:srgbClr val="000000"/>
              </a:solidFill>
              <a:latin typeface="Tahoma"/>
            </a:endParaRPr>
          </a:p>
          <a:p>
            <a:pPr marR="0" algn="ctr"/>
            <a:endParaRPr lang="en-US" u="sng" dirty="0">
              <a:solidFill>
                <a:srgbClr val="000000"/>
              </a:solidFill>
              <a:latin typeface="Tahoma"/>
            </a:endParaRPr>
          </a:p>
          <a:p>
            <a:r>
              <a:rPr lang="en-US" u="sng" dirty="0">
                <a:solidFill>
                  <a:srgbClr val="000000"/>
                </a:solidFill>
                <a:latin typeface="Calibri"/>
              </a:rPr>
              <a:t>“We understand meta-analysis as being the use of statistical techniques to combine the results of studies addressing the same question into a summary measure.” </a:t>
            </a:r>
          </a:p>
          <a:p>
            <a:r>
              <a:rPr lang="en-US" i="1" u="sng" dirty="0">
                <a:solidFill>
                  <a:srgbClr val="000000"/>
                </a:solidFill>
                <a:latin typeface="Calibri"/>
              </a:rPr>
              <a:t>Villar et al. (2001) </a:t>
            </a:r>
            <a:endParaRPr lang="en-US" i="1" u="sng" dirty="0" smtClean="0">
              <a:solidFill>
                <a:srgbClr val="000000"/>
              </a:solidFill>
              <a:latin typeface="Calibri"/>
            </a:endParaRPr>
          </a:p>
          <a:p>
            <a:endParaRPr lang="en-US" i="1" u="sng" dirty="0">
              <a:solidFill>
                <a:srgbClr val="000000"/>
              </a:solidFill>
              <a:latin typeface="Calibri"/>
            </a:endParaRPr>
          </a:p>
          <a:p>
            <a:endParaRPr lang="en-US" u="sng" dirty="0">
              <a:solidFill>
                <a:srgbClr val="000000"/>
              </a:solidFill>
              <a:latin typeface="Calibri"/>
            </a:endParaRPr>
          </a:p>
          <a:p>
            <a:r>
              <a:rPr lang="en-US" u="sng" dirty="0">
                <a:solidFill>
                  <a:srgbClr val="000000"/>
                </a:solidFill>
                <a:latin typeface="Calibri"/>
              </a:rPr>
              <a:t>“Meta-analysis is a quantitative method of aggregation.” </a:t>
            </a:r>
          </a:p>
          <a:p>
            <a:r>
              <a:rPr lang="en-US" i="1" u="sng" dirty="0" err="1">
                <a:solidFill>
                  <a:srgbClr val="000000"/>
                </a:solidFill>
                <a:latin typeface="Calibri"/>
              </a:rPr>
              <a:t>Olkin</a:t>
            </a:r>
            <a:r>
              <a:rPr lang="en-US" i="1" u="sng" dirty="0">
                <a:solidFill>
                  <a:srgbClr val="000000"/>
                </a:solidFill>
                <a:latin typeface="Calibri"/>
              </a:rPr>
              <a:t> (1994)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statistical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models adjusting for covariates</a:t>
            </a:r>
          </a:p>
          <a:p>
            <a:r>
              <a:rPr lang="en-US" dirty="0" smtClean="0"/>
              <a:t>Propensity score analysis (propensity to be enrolled in the trial)</a:t>
            </a:r>
          </a:p>
          <a:p>
            <a:r>
              <a:rPr lang="en-US" dirty="0" smtClean="0"/>
              <a:t>Match (on important covariates) a group of controls to each case and adjust index date for controls to match trial </a:t>
            </a:r>
            <a:r>
              <a:rPr lang="en-US" dirty="0" smtClean="0"/>
              <a:t>participants</a:t>
            </a:r>
          </a:p>
          <a:p>
            <a:r>
              <a:rPr lang="en-US" dirty="0" smtClean="0"/>
              <a:t>Weighted analysis procedures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7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0"/>
            <a:ext cx="8116887" cy="1050587"/>
          </a:xfrm>
        </p:spPr>
        <p:txBody>
          <a:bodyPr/>
          <a:lstStyle/>
          <a:p>
            <a:r>
              <a:rPr lang="en-GB" sz="2600" dirty="0" smtClean="0">
                <a:solidFill>
                  <a:schemeClr val="accent1"/>
                </a:solidFill>
              </a:rPr>
              <a:t/>
            </a:r>
            <a:br>
              <a:rPr lang="en-GB" sz="2600" dirty="0" smtClean="0">
                <a:solidFill>
                  <a:schemeClr val="accent1"/>
                </a:solidFill>
              </a:rPr>
            </a:br>
            <a:r>
              <a:rPr lang="en-GB" sz="2600" dirty="0" smtClean="0">
                <a:solidFill>
                  <a:schemeClr val="accent1"/>
                </a:solidFill>
              </a:rPr>
              <a:t/>
            </a:r>
            <a:br>
              <a:rPr lang="en-GB" sz="2600" dirty="0" smtClean="0">
                <a:solidFill>
                  <a:schemeClr val="accent1"/>
                </a:solidFill>
              </a:rPr>
            </a:br>
            <a:r>
              <a:rPr lang="en-US" sz="2600" dirty="0" smtClean="0"/>
              <a:t>Adult R/R ALL Historical Comparator Study:</a:t>
            </a:r>
            <a:r>
              <a:rPr lang="en-US" sz="2600" dirty="0" smtClean="0">
                <a:solidFill>
                  <a:schemeClr val="accent1"/>
                </a:solidFill>
              </a:rPr>
              <a:t/>
            </a:r>
            <a:br>
              <a:rPr lang="en-US" sz="2600" dirty="0" smtClean="0">
                <a:solidFill>
                  <a:schemeClr val="accent1"/>
                </a:solidFill>
              </a:rPr>
            </a:br>
            <a:r>
              <a:rPr lang="en-GB" sz="2600" dirty="0" smtClean="0">
                <a:solidFill>
                  <a:schemeClr val="accent1"/>
                </a:solidFill>
              </a:rPr>
              <a:t>Key Study Design and Analytical Characteristics</a:t>
            </a:r>
            <a:endParaRPr lang="de-DE" sz="26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12762" y="6214792"/>
            <a:ext cx="7048871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* Relapse &lt; 12 months after initial treatment or relapse &lt; 12 months after alloHSCT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14695"/>
              </p:ext>
            </p:extLst>
          </p:nvPr>
        </p:nvGraphicFramePr>
        <p:xfrm>
          <a:off x="512762" y="1161606"/>
          <a:ext cx="8001000" cy="514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852"/>
                <a:gridCol w="5428148"/>
              </a:tblGrid>
              <a:tr h="357307">
                <a:tc>
                  <a:txBody>
                    <a:bodyPr/>
                    <a:lstStyle/>
                    <a:p>
                      <a:r>
                        <a:rPr lang="en-GB" dirty="0" smtClean="0"/>
                        <a:t>Characteristic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Description </a:t>
                      </a:r>
                      <a:endParaRPr lang="en-GB" dirty="0"/>
                    </a:p>
                  </a:txBody>
                  <a:tcPr/>
                </a:tc>
              </a:tr>
              <a:tr h="35730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charset="0"/>
                          <a:cs typeface="Arial" charset="0"/>
                        </a:rPr>
                        <a:t>Design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8275" indent="-168275" algn="l">
                        <a:buFont typeface="Arial" pitchFamily="34" charset="0"/>
                        <a:buChar char="•"/>
                      </a:pPr>
                      <a:r>
                        <a:rPr lang="en-US" sz="1600" strike="noStrike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Pooled analysis of historical clinical data </a:t>
                      </a:r>
                      <a:endParaRPr lang="en-GB" sz="16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4358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charset="0"/>
                          <a:cs typeface="Arial" charset="0"/>
                        </a:rPr>
                        <a:t>Study Collaborators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  11 study groups across US (MD Anderson, Cleveland Clinic,</a:t>
                      </a:r>
                      <a:r>
                        <a:rPr lang="en-US" sz="1600" baseline="0" dirty="0" smtClean="0">
                          <a:latin typeface="Arial" charset="0"/>
                          <a:cs typeface="Arial" charset="0"/>
                        </a:rPr>
                        <a:t> Dana Farber</a:t>
                      </a: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) and</a:t>
                      </a:r>
                      <a:r>
                        <a:rPr lang="en-US" sz="1600" baseline="0" dirty="0" smtClean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EU (Germany, France, Spain, Italy (2), UK, Poland, Czech Republic)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5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charset="0"/>
                          <a:cs typeface="Arial" charset="0"/>
                        </a:rPr>
                        <a:t>Patient population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  Adult R/R ALL Ph- patients diagnosed ≥ 1990 with no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     CNS involvement</a:t>
                      </a:r>
                    </a:p>
                    <a:p>
                      <a:pPr marL="0" indent="0" algn="l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  Experienced early relapse*,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were refractory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 to prior treatments, or were in 2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nd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 or greater salvage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7977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charset="0"/>
                          <a:cs typeface="Arial" charset="0"/>
                        </a:rPr>
                        <a:t>Study Endpoints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 Complete Remission (CR)  </a:t>
                      </a:r>
                    </a:p>
                    <a:p>
                      <a:pPr marL="0" lvl="1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 Overall Survival (OS)</a:t>
                      </a:r>
                    </a:p>
                    <a:p>
                      <a:pPr marL="0" lvl="1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 Relapse-free survival (RFS)</a:t>
                      </a:r>
                    </a:p>
                    <a:p>
                      <a:pPr marL="0" lvl="1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 Allogeneic hematopoietic stem cell transplant (alloHSCT)  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1878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charset="0"/>
                          <a:cs typeface="Arial" charset="0"/>
                        </a:rPr>
                        <a:t>Analytical Approach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l">
                        <a:buFont typeface="Arial" pitchFamily="34" charset="0"/>
                        <a:buChar char="•"/>
                      </a:pPr>
                      <a:r>
                        <a:rPr lang="en-US" sz="1600" b="1" i="1" dirty="0" smtClean="0">
                          <a:latin typeface="Arial" charset="0"/>
                          <a:cs typeface="Arial" charset="0"/>
                        </a:rPr>
                        <a:t> Weighted analysis </a:t>
                      </a: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– weight historical comparator</a:t>
                      </a:r>
                      <a:r>
                        <a:rPr lang="en-US" sz="1600" baseline="0" dirty="0" smtClean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data by age, line of treatment to reflect MT103-211 trial population </a:t>
                      </a:r>
                    </a:p>
                    <a:p>
                      <a:pPr marL="0" lvl="1" algn="l">
                        <a:buFont typeface="Arial" pitchFamily="34" charset="0"/>
                        <a:buChar char="•"/>
                      </a:pPr>
                      <a:r>
                        <a:rPr lang="en-US" sz="1600" b="1" i="1" dirty="0" smtClean="0">
                          <a:latin typeface="Arial" charset="0"/>
                          <a:cs typeface="Arial" charset="0"/>
                        </a:rPr>
                        <a:t> Subgroup analysis </a:t>
                      </a: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– un-weighted analysis by line of treatment, clinical and demographic factors 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680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216024"/>
            <a:ext cx="8116887" cy="908720"/>
          </a:xfrm>
        </p:spPr>
        <p:txBody>
          <a:bodyPr/>
          <a:lstStyle/>
          <a:p>
            <a:r>
              <a:rPr lang="en-US" sz="2600" dirty="0" smtClean="0"/>
              <a:t>Adult R/R ALL Historical Comparator Study:</a:t>
            </a:r>
            <a:br>
              <a:rPr lang="en-US" sz="2600" dirty="0" smtClean="0"/>
            </a:br>
            <a:r>
              <a:rPr lang="en-US" sz="2600" dirty="0" smtClean="0">
                <a:solidFill>
                  <a:schemeClr val="accent1"/>
                </a:solidFill>
              </a:rPr>
              <a:t>Study Schema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7777"/>
                </a:solidFill>
              </a:rPr>
              <a:t>Internal Use Only.  Amgen Confidential.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17913" y="6397625"/>
            <a:ext cx="1905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2B00D7-EBED-49E2-AC3B-517E87A96897}" type="slidenum">
              <a:rPr lang="en-US" smtClean="0">
                <a:solidFill>
                  <a:srgbClr val="777777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777777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TextBox 22"/>
          <p:cNvSpPr txBox="1"/>
          <p:nvPr/>
        </p:nvSpPr>
        <p:spPr>
          <a:xfrm>
            <a:off x="472480" y="1272679"/>
            <a:ext cx="1219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/>
              <a:t>Investigator Databases</a:t>
            </a:r>
            <a:endParaRPr lang="en-US" sz="1200" b="1" dirty="0"/>
          </a:p>
        </p:txBody>
      </p:sp>
      <p:sp>
        <p:nvSpPr>
          <p:cNvPr id="37" name="Right Brace 36"/>
          <p:cNvSpPr/>
          <p:nvPr/>
        </p:nvSpPr>
        <p:spPr bwMode="auto">
          <a:xfrm>
            <a:off x="1028700" y="1806078"/>
            <a:ext cx="533400" cy="3451722"/>
          </a:xfrm>
          <a:prstGeom prst="rightBrace">
            <a:avLst>
              <a:gd name="adj1" fmla="val 33929"/>
              <a:gd name="adj2" fmla="val 50758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952500" y="2187079"/>
            <a:ext cx="228600" cy="228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952500" y="2483928"/>
            <a:ext cx="228600" cy="228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952500" y="2788728"/>
            <a:ext cx="228600" cy="228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952500" y="3093528"/>
            <a:ext cx="228600" cy="228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952500" y="3398328"/>
            <a:ext cx="228600" cy="228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952500" y="4320679"/>
            <a:ext cx="228600" cy="228599"/>
          </a:xfrm>
          <a:prstGeom prst="roundRect">
            <a:avLst/>
          </a:prstGeom>
          <a:solidFill>
            <a:srgbClr val="F79D1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64"/>
          <p:cNvSpPr txBox="1"/>
          <p:nvPr/>
        </p:nvSpPr>
        <p:spPr>
          <a:xfrm>
            <a:off x="342900" y="2712528"/>
            <a:ext cx="533400" cy="3770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1" dirty="0" smtClean="0"/>
              <a:t>EU</a:t>
            </a:r>
          </a:p>
          <a:p>
            <a:pPr algn="r"/>
            <a:r>
              <a:rPr lang="en-US" sz="800" dirty="0" smtClean="0"/>
              <a:t>N=8</a:t>
            </a:r>
            <a:endParaRPr lang="en-US" sz="800" dirty="0"/>
          </a:p>
        </p:txBody>
      </p:sp>
      <p:sp>
        <p:nvSpPr>
          <p:cNvPr id="53" name="TextBox 65"/>
          <p:cNvSpPr txBox="1"/>
          <p:nvPr/>
        </p:nvSpPr>
        <p:spPr>
          <a:xfrm>
            <a:off x="342900" y="4572000"/>
            <a:ext cx="533400" cy="3924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1" dirty="0" smtClean="0"/>
              <a:t>US</a:t>
            </a:r>
          </a:p>
          <a:p>
            <a:pPr algn="r"/>
            <a:r>
              <a:rPr lang="en-US" sz="900" dirty="0" smtClean="0"/>
              <a:t>N=3</a:t>
            </a:r>
            <a:endParaRPr lang="en-US" sz="900" dirty="0"/>
          </a:p>
        </p:txBody>
      </p:sp>
      <p:sp>
        <p:nvSpPr>
          <p:cNvPr id="59" name="Rounded Rectangle 58"/>
          <p:cNvSpPr/>
          <p:nvPr/>
        </p:nvSpPr>
        <p:spPr bwMode="auto">
          <a:xfrm>
            <a:off x="6667500" y="4549279"/>
            <a:ext cx="1752600" cy="3048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952500" y="3703128"/>
            <a:ext cx="228600" cy="228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952500" y="1882279"/>
            <a:ext cx="228600" cy="228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952500" y="4015879"/>
            <a:ext cx="228600" cy="228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34"/>
          <p:cNvGrpSpPr/>
          <p:nvPr/>
        </p:nvGrpSpPr>
        <p:grpSpPr>
          <a:xfrm>
            <a:off x="1562100" y="1820278"/>
            <a:ext cx="7239000" cy="4333964"/>
            <a:chOff x="1562100" y="1806079"/>
            <a:chExt cx="7239000" cy="4333964"/>
          </a:xfrm>
        </p:grpSpPr>
        <p:sp>
          <p:nvSpPr>
            <p:cNvPr id="65" name="Rounded Rectangle 64"/>
            <p:cNvSpPr/>
            <p:nvPr/>
          </p:nvSpPr>
          <p:spPr bwMode="auto">
            <a:xfrm>
              <a:off x="1562100" y="2909101"/>
              <a:ext cx="1458886" cy="664012"/>
            </a:xfrm>
            <a:prstGeom prst="roundRect">
              <a:avLst/>
            </a:prstGeom>
            <a:gradFill flip="none" rotWithShape="1">
              <a:gsLst>
                <a:gs pos="0">
                  <a:srgbClr val="05A6FF"/>
                </a:gs>
                <a:gs pos="39999">
                  <a:srgbClr val="5BADFF"/>
                </a:gs>
                <a:gs pos="70000">
                  <a:srgbClr val="A3DEFF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-114300">
                <a:buFont typeface="Arial" pitchFamily="34" charset="0"/>
                <a:buChar char="•"/>
              </a:pPr>
              <a:r>
                <a:rPr lang="en-US" sz="1100" b="1" dirty="0" smtClean="0">
                  <a:latin typeface="Arial" pitchFamily="34" charset="0"/>
                </a:rPr>
                <a:t>Review Data</a:t>
              </a:r>
            </a:p>
            <a:p>
              <a:pPr marL="114300" indent="-114300">
                <a:buFont typeface="Arial" pitchFamily="34" charset="0"/>
                <a:buChar char="•"/>
              </a:pPr>
              <a:r>
                <a:rPr lang="en-US" sz="1100" b="1" dirty="0" smtClean="0">
                  <a:latin typeface="Arial" pitchFamily="34" charset="0"/>
                </a:rPr>
                <a:t>Harmonize Data</a:t>
              </a:r>
            </a:p>
            <a:p>
              <a:pPr marL="114300" indent="-114300">
                <a:buFont typeface="Arial" pitchFamily="34" charset="0"/>
                <a:buChar char="•"/>
              </a:pPr>
              <a:r>
                <a:rPr lang="en-US" sz="1100" b="1" dirty="0" smtClean="0">
                  <a:latin typeface="Arial" pitchFamily="34" charset="0"/>
                </a:rPr>
                <a:t>Create Variables</a:t>
              </a:r>
            </a:p>
          </p:txBody>
        </p:sp>
        <p:sp>
          <p:nvSpPr>
            <p:cNvPr id="66" name="Rounded Rectangle 65"/>
            <p:cNvSpPr/>
            <p:nvPr/>
          </p:nvSpPr>
          <p:spPr bwMode="auto">
            <a:xfrm>
              <a:off x="3354122" y="2815458"/>
              <a:ext cx="1179777" cy="851297"/>
            </a:xfrm>
            <a:prstGeom prst="roundRect">
              <a:avLst/>
            </a:prstGeom>
            <a:gradFill>
              <a:gsLst>
                <a:gs pos="0">
                  <a:srgbClr val="05A6FF"/>
                </a:gs>
                <a:gs pos="39999">
                  <a:srgbClr val="5BADFF"/>
                </a:gs>
                <a:gs pos="70000">
                  <a:srgbClr val="A3DEEB"/>
                </a:gs>
                <a:gs pos="100000">
                  <a:srgbClr val="BFE8FA"/>
                </a:gs>
              </a:gsLst>
              <a:lin ang="135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latin typeface="Arial" charset="0"/>
                </a:rPr>
                <a:t>Pooled Historical Comparator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latin typeface="Arial" charset="0"/>
                </a:rPr>
                <a:t>Database</a:t>
              </a:r>
            </a:p>
          </p:txBody>
        </p:sp>
        <p:sp>
          <p:nvSpPr>
            <p:cNvPr id="67" name="TextBox 41"/>
            <p:cNvSpPr txBox="1"/>
            <p:nvPr/>
          </p:nvSpPr>
          <p:spPr>
            <a:xfrm>
              <a:off x="4800600" y="2733275"/>
              <a:ext cx="1219200" cy="1015663"/>
            </a:xfrm>
            <a:prstGeom prst="rect">
              <a:avLst/>
            </a:prstGeom>
            <a:gradFill flip="none" rotWithShape="1">
              <a:gsLst>
                <a:gs pos="0">
                  <a:srgbClr val="05A6FF"/>
                </a:gs>
                <a:gs pos="39999">
                  <a:srgbClr val="5BADFF"/>
                </a:gs>
                <a:gs pos="70000">
                  <a:srgbClr val="A3DEEB"/>
                </a:gs>
                <a:gs pos="100000">
                  <a:srgbClr val="BFE8FA"/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smtClean="0">
                  <a:latin typeface="Arial" pitchFamily="34" charset="0"/>
                </a:rPr>
                <a:t>Primary: </a:t>
              </a:r>
            </a:p>
            <a:p>
              <a:r>
                <a:rPr lang="en-US" sz="1000" b="1" dirty="0" smtClean="0">
                  <a:latin typeface="Arial" pitchFamily="34" charset="0"/>
                </a:rPr>
                <a:t>-  </a:t>
              </a:r>
              <a:r>
                <a:rPr lang="en-US" sz="1000" dirty="0" smtClean="0">
                  <a:latin typeface="Arial" pitchFamily="34" charset="0"/>
                </a:rPr>
                <a:t>CR</a:t>
              </a:r>
            </a:p>
            <a:p>
              <a:r>
                <a:rPr lang="en-US" sz="1000" b="1" dirty="0" smtClean="0">
                  <a:latin typeface="Arial" pitchFamily="34" charset="0"/>
                </a:rPr>
                <a:t>Secondary: </a:t>
              </a:r>
            </a:p>
            <a:p>
              <a:r>
                <a:rPr lang="en-US" sz="1000" dirty="0" smtClean="0">
                  <a:latin typeface="Arial" pitchFamily="34" charset="0"/>
                </a:rPr>
                <a:t>-  OS</a:t>
              </a:r>
            </a:p>
            <a:p>
              <a:r>
                <a:rPr lang="en-US" sz="1000" dirty="0" smtClean="0">
                  <a:latin typeface="Arial" pitchFamily="34" charset="0"/>
                </a:rPr>
                <a:t>-  Duration of CR</a:t>
              </a:r>
            </a:p>
            <a:p>
              <a:r>
                <a:rPr lang="en-US" sz="1000" dirty="0" smtClean="0">
                  <a:latin typeface="Arial" pitchFamily="34" charset="0"/>
                </a:rPr>
                <a:t>-  Rate of HSCT</a:t>
              </a:r>
              <a:endParaRPr lang="en-US" sz="1000" dirty="0">
                <a:latin typeface="Arial" pitchFamily="34" charset="0"/>
              </a:endParaRPr>
            </a:p>
          </p:txBody>
        </p:sp>
        <p:sp>
          <p:nvSpPr>
            <p:cNvPr id="68" name="TextBox 42"/>
            <p:cNvSpPr txBox="1"/>
            <p:nvPr/>
          </p:nvSpPr>
          <p:spPr>
            <a:xfrm>
              <a:off x="6896100" y="2687108"/>
              <a:ext cx="1828800" cy="1107996"/>
            </a:xfrm>
            <a:prstGeom prst="rect">
              <a:avLst/>
            </a:prstGeom>
            <a:gradFill>
              <a:gsLst>
                <a:gs pos="0">
                  <a:srgbClr val="00DA63"/>
                </a:gs>
                <a:gs pos="50000">
                  <a:srgbClr val="00FE73"/>
                </a:gs>
                <a:gs pos="100000">
                  <a:srgbClr val="2DFF8C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 smtClean="0">
                  <a:latin typeface="Arial" charset="0"/>
                </a:rPr>
                <a:t>Ph-  Early Relapse Analysis Set</a:t>
              </a:r>
            </a:p>
            <a:p>
              <a:pPr algn="ctr"/>
              <a:endParaRPr lang="en-US" sz="1100" b="1" dirty="0" smtClean="0">
                <a:latin typeface="Arial" charset="0"/>
              </a:endParaRPr>
            </a:p>
            <a:p>
              <a:pPr algn="ctr">
                <a:buFont typeface="Arial" pitchFamily="34" charset="0"/>
                <a:buChar char="•"/>
              </a:pPr>
              <a:r>
                <a:rPr lang="en-US" sz="1100" b="1" dirty="0" smtClean="0"/>
                <a:t> Subgroup Analysis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1100" b="1" dirty="0" smtClean="0"/>
                <a:t> Stratum-Adjusted Analysis </a:t>
              </a:r>
            </a:p>
          </p:txBody>
        </p:sp>
        <p:sp>
          <p:nvSpPr>
            <p:cNvPr id="69" name="TextBox 43"/>
            <p:cNvSpPr txBox="1"/>
            <p:nvPr/>
          </p:nvSpPr>
          <p:spPr>
            <a:xfrm>
              <a:off x="6896100" y="5539879"/>
              <a:ext cx="1752600" cy="6001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-114300" algn="ctr"/>
              <a:r>
                <a:rPr lang="en-US" sz="1100" b="1" dirty="0" smtClean="0">
                  <a:latin typeface="Arial" pitchFamily="34" charset="0"/>
                </a:rPr>
                <a:t>Ph + Analysis Set</a:t>
              </a:r>
            </a:p>
            <a:p>
              <a:pPr marL="114300" indent="-114300" algn="ctr"/>
              <a:endParaRPr lang="en-US" sz="1100" b="1" dirty="0" smtClean="0">
                <a:latin typeface="Arial" pitchFamily="34" charset="0"/>
              </a:endParaRPr>
            </a:p>
            <a:p>
              <a:pPr algn="ctr">
                <a:buFont typeface="Arial" pitchFamily="34" charset="0"/>
                <a:buChar char="•"/>
              </a:pPr>
              <a:r>
                <a:rPr lang="en-US" sz="1100" b="1" dirty="0" smtClean="0"/>
                <a:t> Subgroup Analysis</a:t>
              </a:r>
            </a:p>
          </p:txBody>
        </p:sp>
        <p:sp>
          <p:nvSpPr>
            <p:cNvPr id="70" name="Rounded Rectangle 69"/>
            <p:cNvSpPr/>
            <p:nvPr/>
          </p:nvSpPr>
          <p:spPr bwMode="auto">
            <a:xfrm>
              <a:off x="6896100" y="1806079"/>
              <a:ext cx="1752600" cy="45720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latin typeface="Arial" charset="0"/>
                </a:rPr>
                <a:t>Analysis Sets/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latin typeface="Arial" charset="0"/>
                </a:rPr>
                <a:t>Planned analysis </a:t>
              </a:r>
            </a:p>
          </p:txBody>
        </p:sp>
        <p:sp>
          <p:nvSpPr>
            <p:cNvPr id="71" name="Rounded Rectangle 70"/>
            <p:cNvSpPr/>
            <p:nvPr/>
          </p:nvSpPr>
          <p:spPr bwMode="auto">
            <a:xfrm>
              <a:off x="4610100" y="2110879"/>
              <a:ext cx="1600200" cy="45720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chemeClr val="tx1"/>
                  </a:solidFill>
                  <a:latin typeface="Arial" charset="0"/>
                </a:rPr>
                <a:t>Study Endpoints </a:t>
              </a:r>
            </a:p>
          </p:txBody>
        </p:sp>
        <p:sp>
          <p:nvSpPr>
            <p:cNvPr id="72" name="Rounded Rectangle 71"/>
            <p:cNvSpPr/>
            <p:nvPr/>
          </p:nvSpPr>
          <p:spPr bwMode="auto">
            <a:xfrm>
              <a:off x="6515100" y="2339479"/>
              <a:ext cx="2286000" cy="38100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latin typeface="Arial" charset="0"/>
                </a:rPr>
                <a:t>Primary/Secondary Analyses</a:t>
              </a:r>
            </a:p>
          </p:txBody>
        </p:sp>
        <p:sp>
          <p:nvSpPr>
            <p:cNvPr id="73" name="TextBox 37"/>
            <p:cNvSpPr txBox="1"/>
            <p:nvPr/>
          </p:nvSpPr>
          <p:spPr>
            <a:xfrm>
              <a:off x="6896100" y="4549279"/>
              <a:ext cx="1828800" cy="7694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 smtClean="0">
                  <a:latin typeface="Arial" charset="0"/>
                </a:rPr>
                <a:t>Ph-  Late Relapse Analysis Set</a:t>
              </a:r>
            </a:p>
            <a:p>
              <a:pPr algn="ctr"/>
              <a:endParaRPr lang="en-US" sz="1100" b="1" dirty="0" smtClean="0">
                <a:latin typeface="Arial" charset="0"/>
              </a:endParaRPr>
            </a:p>
            <a:p>
              <a:pPr algn="ctr">
                <a:buFont typeface="Arial" pitchFamily="34" charset="0"/>
                <a:buChar char="•"/>
              </a:pPr>
              <a:r>
                <a:rPr lang="en-US" sz="1100" b="1" dirty="0" smtClean="0"/>
                <a:t> Subgroup Analysis</a:t>
              </a:r>
            </a:p>
          </p:txBody>
        </p:sp>
        <p:sp>
          <p:nvSpPr>
            <p:cNvPr id="74" name="Rounded Rectangle 73"/>
            <p:cNvSpPr/>
            <p:nvPr/>
          </p:nvSpPr>
          <p:spPr bwMode="auto">
            <a:xfrm>
              <a:off x="6286500" y="4244479"/>
              <a:ext cx="2209800" cy="30480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latin typeface="Arial" charset="0"/>
                </a:rPr>
                <a:t>Exploratory Analyses</a:t>
              </a:r>
            </a:p>
          </p:txBody>
        </p:sp>
        <p:cxnSp>
          <p:nvCxnSpPr>
            <p:cNvPr id="75" name="Straight Arrow Connector 74"/>
            <p:cNvCxnSpPr>
              <a:stCxn id="65" idx="3"/>
              <a:endCxn id="66" idx="1"/>
            </p:cNvCxnSpPr>
            <p:nvPr/>
          </p:nvCxnSpPr>
          <p:spPr bwMode="auto">
            <a:xfrm>
              <a:off x="3020986" y="3241107"/>
              <a:ext cx="3331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6" name="Straight Arrow Connector 75"/>
            <p:cNvCxnSpPr>
              <a:stCxn id="66" idx="3"/>
              <a:endCxn id="67" idx="1"/>
            </p:cNvCxnSpPr>
            <p:nvPr/>
          </p:nvCxnSpPr>
          <p:spPr bwMode="auto">
            <a:xfrm>
              <a:off x="4533899" y="3241107"/>
              <a:ext cx="26670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>
              <a:stCxn id="67" idx="3"/>
              <a:endCxn id="68" idx="1"/>
            </p:cNvCxnSpPr>
            <p:nvPr/>
          </p:nvCxnSpPr>
          <p:spPr bwMode="auto">
            <a:xfrm flipV="1">
              <a:off x="6019800" y="3241106"/>
              <a:ext cx="876300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6" name="Elbow Connector 5"/>
          <p:cNvCxnSpPr>
            <a:stCxn id="67" idx="3"/>
            <a:endCxn id="69" idx="1"/>
          </p:cNvCxnSpPr>
          <p:nvPr/>
        </p:nvCxnSpPr>
        <p:spPr bwMode="auto">
          <a:xfrm>
            <a:off x="6019800" y="3255306"/>
            <a:ext cx="876300" cy="2598854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Elbow Connector 7"/>
          <p:cNvCxnSpPr>
            <a:stCxn id="67" idx="3"/>
            <a:endCxn id="73" idx="1"/>
          </p:cNvCxnSpPr>
          <p:nvPr/>
        </p:nvCxnSpPr>
        <p:spPr bwMode="auto">
          <a:xfrm>
            <a:off x="6019800" y="3255306"/>
            <a:ext cx="876300" cy="1692893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Rounded Rectangle 37"/>
          <p:cNvSpPr/>
          <p:nvPr/>
        </p:nvSpPr>
        <p:spPr bwMode="auto">
          <a:xfrm>
            <a:off x="953145" y="4633992"/>
            <a:ext cx="228600" cy="228599"/>
          </a:xfrm>
          <a:prstGeom prst="roundRect">
            <a:avLst/>
          </a:prstGeom>
          <a:solidFill>
            <a:srgbClr val="F79D1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958314" y="4937502"/>
            <a:ext cx="228600" cy="228599"/>
          </a:xfrm>
          <a:prstGeom prst="roundRect">
            <a:avLst/>
          </a:prstGeom>
          <a:solidFill>
            <a:srgbClr val="F79D1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6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for analysis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analysis set: includes patients with ALL who meet one of the following criteria:  </a:t>
            </a:r>
          </a:p>
          <a:p>
            <a:pPr lvl="1"/>
            <a:r>
              <a:rPr lang="en-US" dirty="0" smtClean="0"/>
              <a:t>In first relapse or salvage treatment after a first remission duration of ≤12 months, </a:t>
            </a:r>
            <a:r>
              <a:rPr lang="en-US" i="1" dirty="0" smtClean="0"/>
              <a:t>or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Refractory to initial treatment, </a:t>
            </a:r>
            <a:r>
              <a:rPr lang="en-US" i="1" dirty="0" smtClean="0"/>
              <a:t>or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Relapsed/refractory after first or later salvage, </a:t>
            </a:r>
            <a:r>
              <a:rPr lang="en-US" i="1" dirty="0" smtClean="0"/>
              <a:t>or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Relapsed/refractory within 12 months of </a:t>
            </a:r>
            <a:r>
              <a:rPr lang="en-US" dirty="0" err="1" smtClean="0"/>
              <a:t>alloHSCT</a:t>
            </a:r>
            <a:endParaRPr lang="en-US" dirty="0" smtClean="0"/>
          </a:p>
          <a:p>
            <a:r>
              <a:rPr lang="en-US" dirty="0" smtClean="0"/>
              <a:t>Late relapse set: in first relapse after a first remission duration of &gt;12 months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3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for 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remission as defined by the study groups/sites </a:t>
            </a:r>
            <a:r>
              <a:rPr lang="en-US" dirty="0" smtClean="0"/>
              <a:t>(</a:t>
            </a:r>
            <a:r>
              <a:rPr lang="en-US" dirty="0" err="1" smtClean="0"/>
              <a:t>CRsg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≤</a:t>
            </a:r>
            <a:r>
              <a:rPr lang="en-US" dirty="0"/>
              <a:t>5% blasts in the bone marrow, no evidence of disease, full recovery of peripheral blood counts, and absence of </a:t>
            </a:r>
            <a:r>
              <a:rPr lang="en-US" dirty="0" err="1"/>
              <a:t>extramedullary</a:t>
            </a:r>
            <a:r>
              <a:rPr lang="en-US" dirty="0"/>
              <a:t> disease including CNS disease. In study group data representing the </a:t>
            </a:r>
            <a:r>
              <a:rPr lang="en-US" dirty="0" smtClean="0"/>
              <a:t>standard </a:t>
            </a:r>
            <a:r>
              <a:rPr lang="en-US" dirty="0"/>
              <a:t>of care, CR may include patients where full peripheral blood count recovery was not documented, and may include only a bone marrow response without peripheral blood recovery. </a:t>
            </a:r>
            <a:endParaRPr lang="en-US" dirty="0" smtClean="0"/>
          </a:p>
          <a:p>
            <a:r>
              <a:rPr lang="en-US" dirty="0" smtClean="0"/>
              <a:t>Overall survival (OS)</a:t>
            </a:r>
          </a:p>
          <a:p>
            <a:pPr lvl="1"/>
            <a:r>
              <a:rPr lang="en-US" dirty="0" smtClean="0"/>
              <a:t>Survival </a:t>
            </a:r>
            <a:r>
              <a:rPr lang="en-US" dirty="0"/>
              <a:t>time was calculated from the start of the last salvage treatment or the last relapse if salvage date was unavailable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821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analyses for 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Unweighted</a:t>
            </a:r>
            <a:endParaRPr lang="en-US" dirty="0" smtClean="0"/>
          </a:p>
          <a:p>
            <a:pPr lvl="1"/>
            <a:r>
              <a:rPr lang="en-US" dirty="0" smtClean="0"/>
              <a:t>Uses original data provided by country</a:t>
            </a:r>
          </a:p>
          <a:p>
            <a:r>
              <a:rPr lang="en-US" dirty="0" smtClean="0"/>
              <a:t>Stratum-specific</a:t>
            </a:r>
          </a:p>
          <a:p>
            <a:pPr lvl="1"/>
            <a:r>
              <a:rPr lang="en-US" dirty="0" smtClean="0"/>
              <a:t>Uses original data provided by country within specific strata</a:t>
            </a:r>
          </a:p>
          <a:p>
            <a:r>
              <a:rPr lang="en-US" dirty="0" smtClean="0"/>
              <a:t>Combined and weighted</a:t>
            </a:r>
          </a:p>
          <a:p>
            <a:pPr lvl="1"/>
            <a:r>
              <a:rPr lang="en-US" dirty="0" smtClean="0"/>
              <a:t>Applies stratum-specific weights to create a combined estimate that is weighted to the MT103-211 study population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8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si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799"/>
            <a:ext cx="8049492" cy="559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2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600" dirty="0" smtClean="0">
                <a:solidFill>
                  <a:srgbClr val="990099"/>
                </a:solidFill>
                <a:latin typeface="Calibri"/>
              </a:rPr>
              <a:t/>
            </a:r>
            <a:br>
              <a:rPr lang="en-US" sz="3600" dirty="0" smtClean="0">
                <a:solidFill>
                  <a:srgbClr val="990099"/>
                </a:solidFill>
                <a:latin typeface="Calibri"/>
              </a:rPr>
            </a:br>
            <a:r>
              <a:rPr lang="en-US" sz="3600" dirty="0">
                <a:solidFill>
                  <a:srgbClr val="990099"/>
                </a:solidFill>
                <a:latin typeface="Calibri"/>
              </a:rPr>
              <a:t/>
            </a:r>
            <a:br>
              <a:rPr lang="en-US" sz="3600" dirty="0">
                <a:solidFill>
                  <a:srgbClr val="990099"/>
                </a:solidFill>
                <a:latin typeface="Calibri"/>
              </a:rPr>
            </a:br>
            <a:r>
              <a:rPr lang="en-US" sz="3600" dirty="0" smtClean="0">
                <a:solidFill>
                  <a:srgbClr val="990099"/>
                </a:solidFill>
                <a:latin typeface="Calibri"/>
              </a:rPr>
              <a:t/>
            </a:r>
            <a:br>
              <a:rPr lang="en-US" sz="3600" dirty="0" smtClean="0">
                <a:solidFill>
                  <a:srgbClr val="990099"/>
                </a:solidFill>
                <a:latin typeface="Calibri"/>
              </a:rPr>
            </a:br>
            <a:r>
              <a:rPr lang="en-US" sz="3600" dirty="0">
                <a:solidFill>
                  <a:srgbClr val="990099"/>
                </a:solidFill>
                <a:latin typeface="Calibri"/>
              </a:rPr>
              <a:t/>
            </a:r>
            <a:br>
              <a:rPr lang="en-US" sz="3600" dirty="0">
                <a:solidFill>
                  <a:srgbClr val="990099"/>
                </a:solidFill>
                <a:latin typeface="Calibri"/>
              </a:rPr>
            </a:br>
            <a:r>
              <a:rPr lang="en-US" sz="3600" dirty="0" smtClean="0">
                <a:solidFill>
                  <a:srgbClr val="990099"/>
                </a:solidFill>
                <a:latin typeface="Calibri"/>
              </a:rPr>
              <a:t/>
            </a:r>
            <a:br>
              <a:rPr lang="en-US" sz="3600" dirty="0" smtClean="0">
                <a:solidFill>
                  <a:srgbClr val="990099"/>
                </a:solidFill>
                <a:latin typeface="Calibri"/>
              </a:rPr>
            </a:br>
            <a:r>
              <a:rPr lang="en-US" sz="3600" dirty="0" smtClean="0">
                <a:solidFill>
                  <a:srgbClr val="990099"/>
                </a:solidFill>
                <a:latin typeface="Calibri"/>
              </a:rPr>
              <a:t/>
            </a:r>
            <a:br>
              <a:rPr lang="en-US" sz="3600" dirty="0" smtClean="0">
                <a:solidFill>
                  <a:srgbClr val="990099"/>
                </a:solidFill>
                <a:latin typeface="Calibri"/>
              </a:rPr>
            </a:br>
            <a:r>
              <a:rPr lang="en-US" sz="3600" dirty="0">
                <a:solidFill>
                  <a:srgbClr val="990099"/>
                </a:solidFill>
                <a:latin typeface="Calibri"/>
              </a:rPr>
              <a:t/>
            </a:r>
            <a:br>
              <a:rPr lang="en-US" sz="3600" dirty="0">
                <a:solidFill>
                  <a:srgbClr val="990099"/>
                </a:solidFill>
                <a:latin typeface="Calibri"/>
              </a:rPr>
            </a:br>
            <a:r>
              <a:rPr lang="en-US" sz="3600" dirty="0" smtClean="0">
                <a:solidFill>
                  <a:srgbClr val="990099"/>
                </a:solidFill>
                <a:latin typeface="Calibri"/>
              </a:rPr>
              <a:t/>
            </a:r>
            <a:br>
              <a:rPr lang="en-US" sz="3600" dirty="0" smtClean="0">
                <a:solidFill>
                  <a:srgbClr val="990099"/>
                </a:solidFill>
                <a:latin typeface="Calibri"/>
              </a:rPr>
            </a:br>
            <a:r>
              <a:rPr lang="en-US" sz="3600" dirty="0">
                <a:solidFill>
                  <a:srgbClr val="990099"/>
                </a:solidFill>
                <a:latin typeface="Calibri"/>
              </a:rPr>
              <a:t/>
            </a:r>
            <a:br>
              <a:rPr lang="en-US" sz="3600" dirty="0">
                <a:solidFill>
                  <a:srgbClr val="990099"/>
                </a:solidFill>
                <a:latin typeface="Calibri"/>
              </a:rPr>
            </a:br>
            <a:r>
              <a:rPr lang="en-US" sz="3600" dirty="0" smtClean="0">
                <a:latin typeface="Calibri"/>
              </a:rPr>
              <a:t>Meta-analysis </a:t>
            </a:r>
            <a:r>
              <a:rPr lang="en-US" sz="3600" dirty="0">
                <a:latin typeface="Calibri"/>
              </a:rPr>
              <a:t>attitude </a:t>
            </a:r>
            <a:r>
              <a:rPr lang="en-US" sz="3600" dirty="0" smtClean="0">
                <a:latin typeface="Calibri"/>
              </a:rPr>
              <a:t>scale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04800" y="79751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u="sng" dirty="0" smtClean="0">
              <a:solidFill>
                <a:srgbClr val="000000"/>
              </a:solidFill>
              <a:latin typeface="Tahoma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Tahoma"/>
              </a:rPr>
              <a:t>      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Tahoma"/>
              </a:rPr>
              <a:t>           </a:t>
            </a:r>
            <a:r>
              <a:rPr lang="en-US" b="1" u="sng" dirty="0" smtClean="0">
                <a:solidFill>
                  <a:srgbClr val="000000"/>
                </a:solidFill>
                <a:latin typeface="Tahoma"/>
              </a:rPr>
              <a:t>| </a:t>
            </a:r>
            <a:r>
              <a:rPr lang="en-US" b="1" u="sng" dirty="0">
                <a:solidFill>
                  <a:srgbClr val="000000"/>
                </a:solidFill>
                <a:latin typeface="Tahoma"/>
              </a:rPr>
              <a:t>0 | 1 | 2 | 3 | 4 | 5 | 6 | 7 | 8 | 9 | 10 | </a:t>
            </a:r>
            <a:endParaRPr lang="en-US" u="sng" dirty="0">
              <a:solidFill>
                <a:srgbClr val="000000"/>
              </a:solidFill>
              <a:latin typeface="Tahoma"/>
            </a:endParaRPr>
          </a:p>
          <a:p>
            <a:pPr marR="0"/>
            <a:r>
              <a:rPr lang="en-US" dirty="0" smtClean="0">
                <a:solidFill>
                  <a:srgbClr val="000000"/>
                </a:solidFill>
                <a:latin typeface="Tahoma"/>
              </a:rPr>
              <a:t>             </a:t>
            </a:r>
            <a:r>
              <a:rPr lang="en-US" u="sng" dirty="0" smtClean="0">
                <a:solidFill>
                  <a:srgbClr val="000000"/>
                </a:solidFill>
                <a:latin typeface="Tahoma"/>
              </a:rPr>
              <a:t>Never </a:t>
            </a:r>
            <a:endParaRPr lang="en-US" u="sng" dirty="0">
              <a:solidFill>
                <a:srgbClr val="000000"/>
              </a:solidFill>
              <a:latin typeface="Tahoma"/>
            </a:endParaRPr>
          </a:p>
          <a:p>
            <a:pPr marR="0"/>
            <a:r>
              <a:rPr lang="en-US" dirty="0" smtClean="0">
                <a:solidFill>
                  <a:srgbClr val="000000"/>
                </a:solidFill>
                <a:latin typeface="Tahoma"/>
              </a:rPr>
              <a:t>             </a:t>
            </a:r>
            <a:r>
              <a:rPr lang="en-US" u="sng" dirty="0" smtClean="0">
                <a:solidFill>
                  <a:srgbClr val="000000"/>
                </a:solidFill>
                <a:latin typeface="Tahoma"/>
              </a:rPr>
              <a:t>aggregate </a:t>
            </a:r>
          </a:p>
          <a:p>
            <a:pPr marR="0"/>
            <a:endParaRPr lang="en-US" u="sng" dirty="0">
              <a:solidFill>
                <a:srgbClr val="000000"/>
              </a:solidFill>
              <a:latin typeface="Tahoma"/>
            </a:endParaRPr>
          </a:p>
          <a:p>
            <a:pPr marR="0"/>
            <a:endParaRPr lang="en-US" u="sng" dirty="0">
              <a:solidFill>
                <a:srgbClr val="000000"/>
              </a:solidFill>
              <a:latin typeface="Tahoma"/>
            </a:endParaRPr>
          </a:p>
          <a:p>
            <a:r>
              <a:rPr lang="en-US" u="sng" dirty="0">
                <a:solidFill>
                  <a:srgbClr val="000000"/>
                </a:solidFill>
                <a:latin typeface="Calibri"/>
              </a:rPr>
              <a:t>"There are still too many epidemiologists who are willing to equate aggregation with truth.“ </a:t>
            </a:r>
          </a:p>
          <a:p>
            <a:r>
              <a:rPr lang="en-US" i="1" u="sng" dirty="0">
                <a:solidFill>
                  <a:srgbClr val="000000"/>
                </a:solidFill>
                <a:latin typeface="Calibri"/>
              </a:rPr>
              <a:t>Shapiro (1994) </a:t>
            </a:r>
            <a:endParaRPr lang="en-US" u="sng" dirty="0">
              <a:solidFill>
                <a:srgbClr val="000000"/>
              </a:solidFill>
              <a:latin typeface="Calibri"/>
            </a:endParaRPr>
          </a:p>
          <a:p>
            <a:endParaRPr lang="en-US" u="sng" dirty="0" smtClean="0">
              <a:solidFill>
                <a:srgbClr val="000000"/>
              </a:solidFill>
              <a:latin typeface="Calibri"/>
            </a:endParaRPr>
          </a:p>
          <a:p>
            <a:endParaRPr lang="en-US" u="sng" dirty="0">
              <a:solidFill>
                <a:srgbClr val="000000"/>
              </a:solidFill>
              <a:latin typeface="Calibri"/>
            </a:endParaRPr>
          </a:p>
          <a:p>
            <a:r>
              <a:rPr lang="en-US" u="sng" dirty="0" smtClean="0">
                <a:solidFill>
                  <a:srgbClr val="000000"/>
                </a:solidFill>
                <a:latin typeface="Calibri"/>
              </a:rPr>
              <a:t>“</a:t>
            </a:r>
            <a:r>
              <a:rPr lang="en-US" u="sng" dirty="0">
                <a:solidFill>
                  <a:srgbClr val="000000"/>
                </a:solidFill>
                <a:latin typeface="Calibri"/>
              </a:rPr>
              <a:t>I would like to reinforce that meta-analysis is </a:t>
            </a:r>
            <a:r>
              <a:rPr lang="en-US" i="1" u="sng" dirty="0">
                <a:solidFill>
                  <a:srgbClr val="000000"/>
                </a:solidFill>
                <a:latin typeface="Calibri"/>
              </a:rPr>
              <a:t>not </a:t>
            </a:r>
            <a:r>
              <a:rPr lang="en-US" u="sng" dirty="0">
                <a:solidFill>
                  <a:srgbClr val="000000"/>
                </a:solidFill>
                <a:latin typeface="Calibri"/>
              </a:rPr>
              <a:t>solely a synonym for the statistical procedures that produce a combined effect size.” </a:t>
            </a:r>
          </a:p>
          <a:p>
            <a:r>
              <a:rPr lang="en-US" i="1" u="sng" dirty="0" err="1">
                <a:solidFill>
                  <a:srgbClr val="000000"/>
                </a:solidFill>
                <a:latin typeface="Calibri"/>
              </a:rPr>
              <a:t>Olkin</a:t>
            </a:r>
            <a:r>
              <a:rPr lang="en-US" i="1" u="sng" dirty="0">
                <a:solidFill>
                  <a:srgbClr val="000000"/>
                </a:solidFill>
                <a:latin typeface="Calibri"/>
              </a:rPr>
              <a:t> (1995)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120650"/>
            <a:ext cx="8763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lnSpc>
                <a:spcPts val="3438"/>
              </a:lnSpc>
            </a:pPr>
            <a:endParaRPr lang="en-US" altLang="en-US" dirty="0" smtClean="0">
              <a:ea typeface="ＭＳ Ｐゴシック" pitchFamily="65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025" y="1404938"/>
            <a:ext cx="8686800" cy="500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itchFamily="65" charset="-128"/>
              </a:rPr>
              <a:t>Before 1</a:t>
            </a:r>
            <a:r>
              <a:rPr lang="en-US" altLang="en-US" baseline="30000" dirty="0" smtClean="0">
                <a:ea typeface="ＭＳ Ｐゴシック" pitchFamily="65" charset="-128"/>
              </a:rPr>
              <a:t>st</a:t>
            </a:r>
            <a:r>
              <a:rPr lang="en-US" altLang="en-US" dirty="0" smtClean="0">
                <a:ea typeface="ＭＳ Ｐゴシック" pitchFamily="65" charset="-128"/>
              </a:rPr>
              <a:t> cup of coffee – reads case-control study about MI and coffee consumption OR=1.5</a:t>
            </a:r>
          </a:p>
          <a:p>
            <a:r>
              <a:rPr lang="en-US" altLang="en-US" dirty="0" err="1" smtClean="0">
                <a:ea typeface="ＭＳ Ｐゴシック" pitchFamily="65" charset="-128"/>
              </a:rPr>
              <a:t>Hummm</a:t>
            </a:r>
            <a:r>
              <a:rPr lang="en-US" altLang="en-US" dirty="0" smtClean="0">
                <a:ea typeface="ＭＳ Ｐゴシック" pitchFamily="65" charset="-128"/>
              </a:rPr>
              <a:t> – what is the Risk Difference</a:t>
            </a:r>
          </a:p>
          <a:p>
            <a:r>
              <a:rPr lang="en-US" altLang="en-US" dirty="0" smtClean="0">
                <a:ea typeface="ＭＳ Ｐゴシック" pitchFamily="65" charset="-128"/>
              </a:rPr>
              <a:t>Need to obtain baseline risk data for MI </a:t>
            </a:r>
          </a:p>
          <a:p>
            <a:r>
              <a:rPr lang="en-US" altLang="en-US" dirty="0" smtClean="0">
                <a:ea typeface="ＭＳ Ｐゴシック" pitchFamily="65" charset="-128"/>
              </a:rPr>
              <a:t>Found information in Framingham Study ~ 10% risk across 10 year time period </a:t>
            </a:r>
          </a:p>
          <a:p>
            <a:r>
              <a:rPr lang="en-US" altLang="en-US" dirty="0" smtClean="0">
                <a:ea typeface="ＭＳ Ｐゴシック" pitchFamily="65" charset="-128"/>
              </a:rPr>
              <a:t>Translates to 1/million risk in next hour, so 50% increase (from 1 to 2/million) or extra heart attack per 2,000,000 cups of coffee</a:t>
            </a:r>
          </a:p>
          <a:p>
            <a:r>
              <a:rPr lang="en-US" altLang="en-US" dirty="0" smtClean="0">
                <a:ea typeface="ＭＳ Ｐゴシック" pitchFamily="65" charset="-128"/>
              </a:rPr>
              <a:t>Always consider the absolute risk      </a:t>
            </a:r>
            <a:endParaRPr lang="en-US" altLang="en-US" dirty="0" smtClean="0">
              <a:ea typeface="ＭＳ Ｐゴシック" pitchFamily="65" charset="-128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-30480"/>
            <a:ext cx="9144000" cy="10667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Measure of Risk: Poole’s letter on Coffee and MI</a:t>
            </a:r>
          </a:p>
          <a:p>
            <a:r>
              <a:rPr lang="en-US" kern="0" dirty="0" smtClean="0"/>
              <a:t>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0071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03200" y="1579563"/>
            <a:ext cx="8699500" cy="3444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0" dirty="0" smtClean="0"/>
              <a:t> </a:t>
            </a:r>
            <a:r>
              <a:rPr lang="en-US" sz="3600" dirty="0"/>
              <a:t>Indirect Comparison of Meta-Analysis Findings on Adverse Treatment Outcomes: Impact of Trial Heterogeneity and Effect Measure Selection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Case Study </a:t>
            </a:r>
            <a:endParaRPr lang="en-US" altLang="en-US" sz="3600" dirty="0" smtClean="0">
              <a:ea typeface="ＭＳ Ｐゴシック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3588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87164" cy="4114800"/>
          </a:xfrm>
          <a:prstGeom prst="rect">
            <a:avLst/>
          </a:prstGeom>
          <a:noFill/>
          <a:ln w="19050">
            <a:solidFill>
              <a:srgbClr val="0063C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533400"/>
            <a:ext cx="8087164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2559396" rtl="0" eaLnBrk="1" latinLnBrk="0" hangingPunct="1">
              <a:spcBef>
                <a:spcPct val="0"/>
              </a:spcBef>
              <a:buNone/>
              <a:defRPr sz="12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Table 1. Risk of hypomagnesemia associated with cetuximab and panitumumab as reported in Petrelli et al. with corresponding risk differences estimated in the present study</a:t>
            </a:r>
            <a:endParaRPr lang="en-US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7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530352"/>
            <a:ext cx="7643018" cy="63246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2559396" rtl="0" eaLnBrk="1" latinLnBrk="0" hangingPunct="1">
              <a:spcBef>
                <a:spcPct val="0"/>
              </a:spcBef>
              <a:buNone/>
              <a:defRPr sz="12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Table 2. Risk of hypomagnesemia associated with cetuximab and panitumumab: a subgroup analysis restricting to grade 3 &amp; 4 events </a:t>
            </a:r>
            <a:endParaRPr lang="en-US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62813"/>
            <a:ext cx="8083296" cy="3659170"/>
          </a:xfrm>
          <a:prstGeom prst="rect">
            <a:avLst/>
          </a:prstGeom>
          <a:noFill/>
          <a:ln w="19050">
            <a:solidFill>
              <a:srgbClr val="0063C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45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0352" y="530352"/>
            <a:ext cx="8083296" cy="9322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2559396" rtl="0" eaLnBrk="1" latinLnBrk="0" hangingPunct="1">
              <a:spcBef>
                <a:spcPct val="0"/>
              </a:spcBef>
              <a:buNone/>
              <a:defRPr sz="12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Table 3. Risk of hypomagnesemia associated with cetuximab and panitumumab: a subgroup analysis restricting to grade 3 &amp; 4 events in colorectal cancer trials </a:t>
            </a:r>
            <a:endParaRPr lang="en-US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1462643"/>
            <a:ext cx="8083296" cy="3178048"/>
          </a:xfrm>
          <a:prstGeom prst="rect">
            <a:avLst/>
          </a:prstGeom>
          <a:noFill/>
          <a:ln w="19050">
            <a:solidFill>
              <a:srgbClr val="0063C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3187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4616</TotalTime>
  <Words>2239</Words>
  <Application>Microsoft Office PowerPoint</Application>
  <PresentationFormat>On-screen Show (4:3)</PresentationFormat>
  <Paragraphs>355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Capsules</vt:lpstr>
      <vt:lpstr>EPI 262: Meta-Analysis Case Studies  </vt:lpstr>
      <vt:lpstr>Meta-Analysis – Promise and Concern</vt:lpstr>
      <vt:lpstr>PowerPoint Presentation</vt:lpstr>
      <vt:lpstr>         Meta-analysis attitude scale</vt:lpstr>
      <vt:lpstr>PowerPoint Presentation</vt:lpstr>
      <vt:lpstr> Indirect Comparison of Meta-Analysis Findings on Adverse Treatment Outcomes: Impact of Trial Heterogeneity and Effect Measure Selection   Case Study </vt:lpstr>
      <vt:lpstr>PowerPoint Presentation</vt:lpstr>
      <vt:lpstr>PowerPoint Presentation</vt:lpstr>
      <vt:lpstr>PowerPoint Presentation</vt:lpstr>
      <vt:lpstr>MetaAnalysis – A Transparent Quantitative Summary of Epidemiologic Data? – Think Again:  A Case Study of Hair Dye Use and Bladder Cancer </vt:lpstr>
      <vt:lpstr>Kelsh et al., 2008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Meta-Analysis of Personal Hair Dye Use and Bladder Cancer – Sex Differences?</vt:lpstr>
      <vt:lpstr>PowerPoint Presentation</vt:lpstr>
      <vt:lpstr>PowerPoint Presentation</vt:lpstr>
      <vt:lpstr>Limitations of Individual Studies  </vt:lpstr>
      <vt:lpstr>Other Observations Across the different  Meta-Analysis</vt:lpstr>
      <vt:lpstr>What Can Meta-Analyses Tell Us? </vt:lpstr>
      <vt:lpstr>Adult R/R ALL historical comparator study: A Case Study of Pooled Analysis Used in Drug Filing   </vt:lpstr>
      <vt:lpstr>Background/Setting </vt:lpstr>
      <vt:lpstr>Regulatory guidance on the use of historical controls</vt:lpstr>
      <vt:lpstr>Issue to consider: Selection bias</vt:lpstr>
      <vt:lpstr>Requirements for a valid historical comparator</vt:lpstr>
      <vt:lpstr>Possible statistical methods</vt:lpstr>
      <vt:lpstr>  Adult R/R ALL Historical Comparator Study: Key Study Design and Analytical Characteristics</vt:lpstr>
      <vt:lpstr>Adult R/R ALL Historical Comparator Study: Study Schema</vt:lpstr>
      <vt:lpstr>Definitions for analysis sets</vt:lpstr>
      <vt:lpstr>Definitions for endpoints</vt:lpstr>
      <vt:lpstr>Type of analyses for endpoints</vt:lpstr>
      <vt:lpstr>PowerPoint Presentation</vt:lpstr>
    </vt:vector>
  </TitlesOfParts>
  <Company>Amgen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Predictors of Early Mortality</dc:title>
  <dc:creator>Administrator</dc:creator>
  <cp:lastModifiedBy>mkelsh</cp:lastModifiedBy>
  <cp:revision>260</cp:revision>
  <cp:lastPrinted>2015-01-14T06:34:46Z</cp:lastPrinted>
  <dcterms:created xsi:type="dcterms:W3CDTF">2005-08-17T16:35:31Z</dcterms:created>
  <dcterms:modified xsi:type="dcterms:W3CDTF">2015-02-12T19:41:29Z</dcterms:modified>
</cp:coreProperties>
</file>