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8" r:id="rId2"/>
    <p:sldId id="261" r:id="rId3"/>
    <p:sldId id="256" r:id="rId4"/>
    <p:sldId id="259" r:id="rId5"/>
    <p:sldId id="257" r:id="rId6"/>
    <p:sldId id="263" r:id="rId7"/>
    <p:sldId id="262" r:id="rId8"/>
    <p:sldId id="260" r:id="rId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037" autoAdjust="0"/>
  </p:normalViewPr>
  <p:slideViewPr>
    <p:cSldViewPr>
      <p:cViewPr varScale="1">
        <p:scale>
          <a:sx n="67" d="100"/>
          <a:sy n="67" d="100"/>
        </p:scale>
        <p:origin x="-156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72" y="32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4099"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92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3BEB30A4-AFFE-4368-BC8D-45E0F1A20BDE}" type="slidenum">
              <a:rPr lang="en-US" altLang="en-US"/>
              <a:pPr>
                <a:defRPr/>
              </a:pPr>
              <a:t>‹#›</a:t>
            </a:fld>
            <a:endParaRPr lang="en-US" altLang="en-US"/>
          </a:p>
        </p:txBody>
      </p:sp>
    </p:spTree>
    <p:extLst>
      <p:ext uri="{BB962C8B-B14F-4D97-AF65-F5344CB8AC3E}">
        <p14:creationId xmlns:p14="http://schemas.microsoft.com/office/powerpoint/2010/main" val="1353728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73DB71D-B8DA-4A61-8499-860D5AC5C42F}" type="slidenum">
              <a:rPr lang="en-US" altLang="en-US" sz="1200"/>
              <a:pPr eaLnBrk="1" hangingPunct="1"/>
              <a:t>1</a:t>
            </a:fld>
            <a:endParaRPr lang="en-US" altLang="en-US" sz="1200"/>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693B56E-5AE5-43E9-A959-23996591F4BE}" type="slidenum">
              <a:rPr lang="en-US" altLang="en-US" sz="1200"/>
              <a:pPr eaLnBrk="1" hangingPunct="1"/>
              <a:t>2</a:t>
            </a:fld>
            <a:endParaRPr lang="en-US" altLang="en-US" sz="120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p:spPr>
        <p:txBody>
          <a:bodyPr/>
          <a:lstStyle/>
          <a:p>
            <a:pPr eaLnBrk="1" hangingPunct="1"/>
            <a:r>
              <a:rPr lang="en-US" altLang="en-US" dirty="0" smtClean="0"/>
              <a:t>We thought it would be useful to be explicit about our teaching process/philosophy.  </a:t>
            </a:r>
          </a:p>
          <a:p>
            <a:pPr eaLnBrk="1" hangingPunct="1"/>
            <a:endParaRPr lang="en-US" altLang="en-US" dirty="0" smtClean="0"/>
          </a:p>
          <a:p>
            <a:pPr eaLnBrk="1" hangingPunct="1"/>
            <a:r>
              <a:rPr lang="en-US" altLang="en-US" dirty="0" smtClean="0"/>
              <a:t>The lectures in particular and the required readings define the scope of content for the week.  The lectures are, we recognize, insufficient on time to have enough interaction between you and us and you and your classmates.  So, we really hope and expect that you will come to the Small Group Sections and the Journal Clubs because they ART interactive and thus a critical </a:t>
            </a:r>
            <a:r>
              <a:rPr lang="en-US" altLang="en-US" dirty="0" err="1" smtClean="0"/>
              <a:t>nidus</a:t>
            </a:r>
            <a:r>
              <a:rPr lang="en-US" altLang="en-US" dirty="0" smtClean="0"/>
              <a:t> for learning.  </a:t>
            </a:r>
          </a:p>
          <a:p>
            <a:pPr eaLnBrk="1" hangingPunct="1"/>
            <a:endParaRPr lang="en-US" altLang="en-US" dirty="0" smtClean="0"/>
          </a:p>
          <a:p>
            <a:pPr eaLnBrk="1" hangingPunct="1"/>
            <a:r>
              <a:rPr lang="en-US" altLang="en-US" dirty="0" smtClean="0"/>
              <a:t>In fact, we feel this interaction is essential</a:t>
            </a:r>
            <a:r>
              <a:rPr lang="en-US" altLang="en-US" baseline="0" dirty="0" smtClean="0"/>
              <a:t> for learning.  </a:t>
            </a:r>
            <a:r>
              <a:rPr lang="en-US" altLang="en-US" dirty="0" smtClean="0"/>
              <a:t>We very much believe in the value of getting many senses and motor functions involved in learning.  In fact, empirical educational research supports this as way to facilitate learning.  So, we do a lot to get your vision, hearing, kinesthetic, and speaking functions involved each week.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BB5614-2D82-467D-8E97-41B33C910E2D}" type="slidenum">
              <a:rPr lang="en-US" altLang="en-US" sz="1200"/>
              <a:pPr eaLnBrk="1" hangingPunct="1"/>
              <a:t>3</a:t>
            </a:fld>
            <a:endParaRPr lang="en-US" altLang="en-US" sz="120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p:spPr>
        <p:txBody>
          <a:bodyPr/>
          <a:lstStyle/>
          <a:p>
            <a:pPr eaLnBrk="1" hangingPunct="1"/>
            <a:r>
              <a:rPr lang="en-US" altLang="en-US" dirty="0" smtClean="0"/>
              <a:t>Now that you all have had a chance to get started in our main textbook, I wanted to give you some background. </a:t>
            </a:r>
          </a:p>
          <a:p>
            <a:pPr eaLnBrk="1" hangingPunct="1"/>
            <a:endParaRPr lang="en-US" altLang="en-US" dirty="0" smtClean="0"/>
          </a:p>
          <a:p>
            <a:pPr eaLnBrk="1" hangingPunct="1"/>
            <a:r>
              <a:rPr lang="en-US" altLang="en-US" dirty="0" smtClean="0"/>
              <a:t>We like this book because we feel it is the most contemporary and readable coverage of the topic.  Yet,  we realize that it is not like reading the sports page.  Specifically, it is pitched as an intermediate text.  It does presume some prior experience and knowledge, which we know is where most of you are at.  Many of the intro texts are just too simple and often simply incorrect.  I say all of this mainly to let you know that the book does take time to read and hopefully you can plan your time accordingly.  I also think it would be useful to read the book prior to the lecture.  </a:t>
            </a:r>
          </a:p>
          <a:p>
            <a:pPr eaLnBrk="1" hangingPunct="1"/>
            <a:endParaRPr lang="en-US" altLang="en-US" dirty="0" smtClean="0"/>
          </a:p>
          <a:p>
            <a:pPr eaLnBrk="1" hangingPunct="1"/>
            <a:r>
              <a:rPr lang="en-US" altLang="en-US" dirty="0" smtClean="0"/>
              <a:t>Finally, it is not always correct and when you find a contradiction between lecture and the text, the lecture trumps the text.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57753CF-6340-437B-97B1-1ADE90CE4EF0}" type="slidenum">
              <a:rPr lang="en-US" altLang="en-US" sz="1200"/>
              <a:pPr eaLnBrk="1" hangingPunct="1"/>
              <a:t>4</a:t>
            </a:fld>
            <a:endParaRPr lang="en-US" altLang="en-US" sz="120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r>
              <a:rPr lang="en-US" altLang="en-US" smtClean="0"/>
              <a:t>Of course, we also wish to remind you that virtually all of our lecture panels are annotated in the Notes page in MS PowerPoint and we encourage you to use this.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9980D85-991F-484F-85AF-CE66BF89CAAC}" type="slidenum">
              <a:rPr lang="en-US" altLang="en-US" sz="1200"/>
              <a:pPr eaLnBrk="1" hangingPunct="1"/>
              <a:t>5</a:t>
            </a:fld>
            <a:endParaRPr lang="en-US" altLang="en-US" sz="120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eaLnBrk="1" hangingPunct="1"/>
            <a:r>
              <a:rPr lang="en-US" altLang="en-US" dirty="0" smtClean="0">
                <a:cs typeface="Times New Roman" pitchFamily="18" charset="0"/>
              </a:rPr>
              <a:t>Finally, a note on our Problem Sets now that you have had the chance to experience one of them:</a:t>
            </a:r>
          </a:p>
          <a:p>
            <a:pPr eaLnBrk="1" hangingPunct="1"/>
            <a:r>
              <a:rPr lang="en-US" altLang="en-US" dirty="0" smtClean="0">
                <a:cs typeface="Times New Roman" pitchFamily="18" charset="0"/>
              </a:rPr>
              <a:t> </a:t>
            </a:r>
          </a:p>
          <a:p>
            <a:pPr eaLnBrk="1" hangingPunct="1"/>
            <a:r>
              <a:rPr lang="en-US" altLang="en-US" dirty="0" smtClean="0">
                <a:cs typeface="Times New Roman" pitchFamily="18" charset="0"/>
              </a:rPr>
              <a:t>We get complaints every year for two many “what I am thinking questions” which are defined as questions where we give you some data or some other scenario and then ask to comment in some way as to whether it is not valid and if not, why not.</a:t>
            </a:r>
          </a:p>
          <a:p>
            <a:pPr eaLnBrk="1" hangingPunct="1"/>
            <a:r>
              <a:rPr lang="en-US" altLang="en-US" dirty="0" smtClean="0">
                <a:cs typeface="Times New Roman" pitchFamily="18" charset="0"/>
              </a:rPr>
              <a:t> </a:t>
            </a:r>
          </a:p>
          <a:p>
            <a:pPr eaLnBrk="1" hangingPunct="1"/>
            <a:r>
              <a:rPr lang="en-US" altLang="en-US" dirty="0" smtClean="0">
                <a:cs typeface="Times New Roman" pitchFamily="18" charset="0"/>
              </a:rPr>
              <a:t>Many students complain about this and would rather have more focused questions such as “Do you think confounding is present?.</a:t>
            </a:r>
          </a:p>
          <a:p>
            <a:pPr eaLnBrk="1" hangingPunct="1"/>
            <a:r>
              <a:rPr lang="en-US" altLang="en-US" dirty="0" smtClean="0">
                <a:cs typeface="Times New Roman" pitchFamily="18" charset="0"/>
              </a:rPr>
              <a:t> </a:t>
            </a:r>
          </a:p>
          <a:p>
            <a:pPr eaLnBrk="1" hangingPunct="1"/>
            <a:r>
              <a:rPr lang="en-US" altLang="en-US" dirty="0" smtClean="0">
                <a:cs typeface="Times New Roman" pitchFamily="18" charset="0"/>
              </a:rPr>
              <a:t>The reason we give these questions is because they mimic the real world, one in which you are presented with data, either data you collect yourself or someone else collected it, and you will need to determine if it is valid.  The data won’t be in the form of a true/false question, or multiple choice, but rather you will need to think of all the possible ways the data might be invalid without any prompting.  This is what we call training your mind to be a critical quantitative researcher.  Hence, we won’t offer any apologies for these questions – we do believe they aid in training you to become a more critical thinker.  </a:t>
            </a:r>
          </a:p>
          <a:p>
            <a:pPr eaLnBrk="1" hangingPunct="1"/>
            <a:r>
              <a:rPr lang="en-US" altLang="en-US" dirty="0" smtClean="0">
                <a:cs typeface="Times New Roman" pitchFamily="18" charset="0"/>
              </a:rPr>
              <a:t> </a:t>
            </a:r>
          </a:p>
          <a:p>
            <a:pPr eaLnBrk="1" hangingPunct="1"/>
            <a:r>
              <a:rPr lang="en-US" altLang="en-US" dirty="0" smtClean="0">
                <a:cs typeface="Times New Roman" pitchFamily="18" charset="0"/>
              </a:rPr>
              <a:t>One last note is that there is not always one single best answer.  In other words, if you come up with a different answer than we have and it is correct, then you will certainly get full credit, and indeed we will include your answer on the answer key.  Hence, these questions really don’t have just one answer – guess what the instructor is thinking – but rather serve to get you thinking.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9980D85-991F-484F-85AF-CE66BF89CAAC}" type="slidenum">
              <a:rPr lang="en-US" altLang="en-US" sz="1200"/>
              <a:pPr eaLnBrk="1" hangingPunct="1"/>
              <a:t>6</a:t>
            </a:fld>
            <a:endParaRPr lang="en-US" altLang="en-US" sz="120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eaLnBrk="1" hangingPunct="1"/>
            <a:endParaRPr lang="en-US" altLang="en-US" dirty="0" smtClean="0">
              <a:cs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BBA8789-7623-4CE6-9BDD-552B6CD6854B}" type="slidenum">
              <a:rPr lang="en-US" altLang="en-US" sz="1200"/>
              <a:pPr eaLnBrk="1" hangingPunct="1"/>
              <a:t>8</a:t>
            </a:fld>
            <a:endParaRPr lang="en-US" altLang="en-US" sz="120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r>
              <a:rPr lang="en-US" altLang="en-US" smtClean="0"/>
              <a:t>And finally, I want to remind you about our Professional Conduct Statement and how it applies to this class.  Specifically….</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EE110A90-E931-44BC-AE27-37E9038F4241}" type="slidenum">
              <a:rPr lang="en-US" altLang="en-US"/>
              <a:pPr>
                <a:defRPr/>
              </a:pPr>
              <a:t>‹#›</a:t>
            </a:fld>
            <a:endParaRPr lang="en-US" altLang="en-US"/>
          </a:p>
        </p:txBody>
      </p:sp>
    </p:spTree>
    <p:extLst>
      <p:ext uri="{BB962C8B-B14F-4D97-AF65-F5344CB8AC3E}">
        <p14:creationId xmlns:p14="http://schemas.microsoft.com/office/powerpoint/2010/main" val="624316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17DFC43-F2AC-4CDC-8C63-24E20E1D3B0A}" type="slidenum">
              <a:rPr lang="en-US" altLang="en-US"/>
              <a:pPr>
                <a:defRPr/>
              </a:pPr>
              <a:t>‹#›</a:t>
            </a:fld>
            <a:endParaRPr lang="en-US" altLang="en-US"/>
          </a:p>
        </p:txBody>
      </p:sp>
    </p:spTree>
    <p:extLst>
      <p:ext uri="{BB962C8B-B14F-4D97-AF65-F5344CB8AC3E}">
        <p14:creationId xmlns:p14="http://schemas.microsoft.com/office/powerpoint/2010/main" val="2296746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EF77D92A-27A4-4148-A947-883B38D35DF8}" type="slidenum">
              <a:rPr lang="en-US" altLang="en-US"/>
              <a:pPr>
                <a:defRPr/>
              </a:pPr>
              <a:t>‹#›</a:t>
            </a:fld>
            <a:endParaRPr lang="en-US" altLang="en-US"/>
          </a:p>
        </p:txBody>
      </p:sp>
    </p:spTree>
    <p:extLst>
      <p:ext uri="{BB962C8B-B14F-4D97-AF65-F5344CB8AC3E}">
        <p14:creationId xmlns:p14="http://schemas.microsoft.com/office/powerpoint/2010/main" val="2101503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F9C230D-2EC9-4F52-8C63-C6D908733986}" type="slidenum">
              <a:rPr lang="en-US" altLang="en-US"/>
              <a:pPr>
                <a:defRPr/>
              </a:pPr>
              <a:t>‹#›</a:t>
            </a:fld>
            <a:endParaRPr lang="en-US" altLang="en-US"/>
          </a:p>
        </p:txBody>
      </p:sp>
    </p:spTree>
    <p:extLst>
      <p:ext uri="{BB962C8B-B14F-4D97-AF65-F5344CB8AC3E}">
        <p14:creationId xmlns:p14="http://schemas.microsoft.com/office/powerpoint/2010/main" val="3888439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0C0319A2-6635-4B11-8135-32665DA4828B}" type="slidenum">
              <a:rPr lang="en-US" altLang="en-US"/>
              <a:pPr>
                <a:defRPr/>
              </a:pPr>
              <a:t>‹#›</a:t>
            </a:fld>
            <a:endParaRPr lang="en-US" altLang="en-US"/>
          </a:p>
        </p:txBody>
      </p:sp>
    </p:spTree>
    <p:extLst>
      <p:ext uri="{BB962C8B-B14F-4D97-AF65-F5344CB8AC3E}">
        <p14:creationId xmlns:p14="http://schemas.microsoft.com/office/powerpoint/2010/main" val="986292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B589B5B8-0112-4301-BFD3-9C96DFBAC095}" type="slidenum">
              <a:rPr lang="en-US" altLang="en-US"/>
              <a:pPr>
                <a:defRPr/>
              </a:pPr>
              <a:t>‹#›</a:t>
            </a:fld>
            <a:endParaRPr lang="en-US" altLang="en-US"/>
          </a:p>
        </p:txBody>
      </p:sp>
    </p:spTree>
    <p:extLst>
      <p:ext uri="{BB962C8B-B14F-4D97-AF65-F5344CB8AC3E}">
        <p14:creationId xmlns:p14="http://schemas.microsoft.com/office/powerpoint/2010/main" val="2124781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4A0051F6-2274-4B07-96E0-5063EECBAE40}" type="slidenum">
              <a:rPr lang="en-US" altLang="en-US"/>
              <a:pPr>
                <a:defRPr/>
              </a:pPr>
              <a:t>‹#›</a:t>
            </a:fld>
            <a:endParaRPr lang="en-US" altLang="en-US"/>
          </a:p>
        </p:txBody>
      </p:sp>
    </p:spTree>
    <p:extLst>
      <p:ext uri="{BB962C8B-B14F-4D97-AF65-F5344CB8AC3E}">
        <p14:creationId xmlns:p14="http://schemas.microsoft.com/office/powerpoint/2010/main" val="3406096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CF74F6C0-57BF-47A4-86D6-0BD99C300D14}" type="slidenum">
              <a:rPr lang="en-US" altLang="en-US"/>
              <a:pPr>
                <a:defRPr/>
              </a:pPr>
              <a:t>‹#›</a:t>
            </a:fld>
            <a:endParaRPr lang="en-US" altLang="en-US"/>
          </a:p>
        </p:txBody>
      </p:sp>
    </p:spTree>
    <p:extLst>
      <p:ext uri="{BB962C8B-B14F-4D97-AF65-F5344CB8AC3E}">
        <p14:creationId xmlns:p14="http://schemas.microsoft.com/office/powerpoint/2010/main" val="2505490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7290E587-1D7D-4719-8B91-83BF6E659F16}" type="slidenum">
              <a:rPr lang="en-US" altLang="en-US"/>
              <a:pPr>
                <a:defRPr/>
              </a:pPr>
              <a:t>‹#›</a:t>
            </a:fld>
            <a:endParaRPr lang="en-US" altLang="en-US"/>
          </a:p>
        </p:txBody>
      </p:sp>
    </p:spTree>
    <p:extLst>
      <p:ext uri="{BB962C8B-B14F-4D97-AF65-F5344CB8AC3E}">
        <p14:creationId xmlns:p14="http://schemas.microsoft.com/office/powerpoint/2010/main" val="4026156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F8AFC28A-192C-44F8-AEAA-B8784DDD0040}" type="slidenum">
              <a:rPr lang="en-US" altLang="en-US"/>
              <a:pPr>
                <a:defRPr/>
              </a:pPr>
              <a:t>‹#›</a:t>
            </a:fld>
            <a:endParaRPr lang="en-US" altLang="en-US"/>
          </a:p>
        </p:txBody>
      </p:sp>
    </p:spTree>
    <p:extLst>
      <p:ext uri="{BB962C8B-B14F-4D97-AF65-F5344CB8AC3E}">
        <p14:creationId xmlns:p14="http://schemas.microsoft.com/office/powerpoint/2010/main" val="95086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57ED5013-783D-4287-8890-19DC261A0E77}" type="slidenum">
              <a:rPr lang="en-US" altLang="en-US"/>
              <a:pPr>
                <a:defRPr/>
              </a:pPr>
              <a:t>‹#›</a:t>
            </a:fld>
            <a:endParaRPr lang="en-US" altLang="en-US"/>
          </a:p>
        </p:txBody>
      </p:sp>
    </p:spTree>
    <p:extLst>
      <p:ext uri="{BB962C8B-B14F-4D97-AF65-F5344CB8AC3E}">
        <p14:creationId xmlns:p14="http://schemas.microsoft.com/office/powerpoint/2010/main" val="611273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A48F7A18-2AD1-4A52-A7FA-E32B0A373A7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a:xfrm>
            <a:off x="304800" y="304800"/>
            <a:ext cx="8458200" cy="6324600"/>
          </a:xfrm>
        </p:spPr>
        <p:txBody>
          <a:bodyPr/>
          <a:lstStyle/>
          <a:p>
            <a:pPr eaLnBrk="1" hangingPunct="1">
              <a:lnSpc>
                <a:spcPct val="80000"/>
              </a:lnSpc>
            </a:pPr>
            <a:r>
              <a:rPr lang="en-US" altLang="en-US" sz="2400" dirty="0" smtClean="0">
                <a:latin typeface="Arial" charset="0"/>
              </a:rPr>
              <a:t>Small Group Section starts this week (Week 2)</a:t>
            </a:r>
          </a:p>
          <a:p>
            <a:pPr eaLnBrk="1" hangingPunct="1">
              <a:lnSpc>
                <a:spcPct val="80000"/>
              </a:lnSpc>
            </a:pPr>
            <a:endParaRPr lang="en-US" altLang="en-US" sz="2400" dirty="0" smtClean="0">
              <a:latin typeface="Arial" charset="0"/>
            </a:endParaRPr>
          </a:p>
          <a:p>
            <a:pPr eaLnBrk="1" hangingPunct="1">
              <a:lnSpc>
                <a:spcPct val="80000"/>
              </a:lnSpc>
            </a:pPr>
            <a:r>
              <a:rPr lang="en-US" altLang="en-US" sz="2400" dirty="0" smtClean="0">
                <a:latin typeface="Arial" charset="0"/>
              </a:rPr>
              <a:t>Demb </a:t>
            </a:r>
            <a:r>
              <a:rPr lang="en-US" altLang="en-US" sz="2400" dirty="0" smtClean="0">
                <a:latin typeface="Arial" charset="0"/>
              </a:rPr>
              <a:t>	 	 </a:t>
            </a:r>
            <a:r>
              <a:rPr lang="en-US" altLang="en-US" sz="2400" dirty="0" smtClean="0">
                <a:latin typeface="Arial" charset="0"/>
              </a:rPr>
              <a:t>2105</a:t>
            </a:r>
            <a:r>
              <a:rPr lang="en-US" altLang="en-US" sz="2400" dirty="0" smtClean="0">
                <a:latin typeface="Arial" charset="0"/>
              </a:rPr>
              <a:t/>
            </a:r>
            <a:br>
              <a:rPr lang="en-US" altLang="en-US" sz="2400" dirty="0" smtClean="0">
                <a:latin typeface="Arial" charset="0"/>
              </a:rPr>
            </a:br>
            <a:r>
              <a:rPr lang="en-US" altLang="en-US" sz="2400" dirty="0" smtClean="0">
                <a:latin typeface="Arial" charset="0"/>
              </a:rPr>
              <a:t>Engmann  </a:t>
            </a:r>
            <a:r>
              <a:rPr lang="en-US" altLang="en-US" sz="2400" dirty="0" smtClean="0">
                <a:latin typeface="Arial" charset="0"/>
              </a:rPr>
              <a:t>	       	 </a:t>
            </a:r>
            <a:r>
              <a:rPr lang="en-US" altLang="en-US" sz="2400" dirty="0" smtClean="0">
                <a:latin typeface="Arial" charset="0"/>
              </a:rPr>
              <a:t>2106</a:t>
            </a:r>
            <a:r>
              <a:rPr lang="en-US" altLang="en-US" sz="2400" dirty="0" smtClean="0">
                <a:latin typeface="Arial" charset="0"/>
              </a:rPr>
              <a:t>						 </a:t>
            </a:r>
            <a:r>
              <a:rPr lang="en-US" altLang="en-US" sz="2400" dirty="0" smtClean="0">
                <a:latin typeface="Arial" charset="0"/>
              </a:rPr>
              <a:t>Raj K. </a:t>
            </a:r>
            <a:r>
              <a:rPr lang="en-US" altLang="en-US" sz="2400" dirty="0" smtClean="0">
                <a:latin typeface="Arial" charset="0"/>
              </a:rPr>
              <a:t>		 </a:t>
            </a:r>
            <a:r>
              <a:rPr lang="en-US" altLang="en-US" sz="2400" dirty="0" smtClean="0">
                <a:latin typeface="Arial" charset="0"/>
              </a:rPr>
              <a:t>2107</a:t>
            </a:r>
            <a:r>
              <a:rPr lang="en-US" altLang="en-US" sz="2400" dirty="0" smtClean="0">
                <a:latin typeface="Arial" charset="0"/>
              </a:rPr>
              <a:t>						                </a:t>
            </a:r>
            <a:r>
              <a:rPr lang="en-US" altLang="en-US" sz="2400" dirty="0" smtClean="0">
                <a:latin typeface="Arial" charset="0"/>
              </a:rPr>
              <a:t>Mehrotra</a:t>
            </a:r>
            <a:r>
              <a:rPr lang="en-US" altLang="en-US" sz="2400" dirty="0" smtClean="0">
                <a:latin typeface="Arial" charset="0"/>
              </a:rPr>
              <a:t>		 </a:t>
            </a:r>
            <a:r>
              <a:rPr lang="en-US" altLang="en-US" sz="2400" dirty="0" smtClean="0">
                <a:latin typeface="Arial" charset="0"/>
              </a:rPr>
              <a:t>2108</a:t>
            </a:r>
            <a:endParaRPr lang="en-US" altLang="en-US" sz="2400" dirty="0" smtClean="0">
              <a:latin typeface="Arial" charset="0"/>
            </a:endParaRPr>
          </a:p>
          <a:p>
            <a:pPr eaLnBrk="1" hangingPunct="1">
              <a:lnSpc>
                <a:spcPct val="80000"/>
              </a:lnSpc>
              <a:buFontTx/>
              <a:buNone/>
            </a:pPr>
            <a:r>
              <a:rPr lang="en-US" altLang="en-US" sz="2400" dirty="0" smtClean="0">
                <a:latin typeface="Arial" charset="0"/>
              </a:rPr>
              <a:t>    </a:t>
            </a:r>
            <a:r>
              <a:rPr lang="en-US" altLang="en-US" sz="2400" dirty="0" smtClean="0">
                <a:latin typeface="Arial" charset="0"/>
              </a:rPr>
              <a:t>Avelino-Silva	 Online</a:t>
            </a:r>
          </a:p>
          <a:p>
            <a:pPr eaLnBrk="1" hangingPunct="1">
              <a:lnSpc>
                <a:spcPct val="80000"/>
              </a:lnSpc>
              <a:buFontTx/>
              <a:buNone/>
            </a:pPr>
            <a:r>
              <a:rPr lang="en-US" altLang="en-US" sz="2400" dirty="0" smtClean="0">
                <a:latin typeface="Arial" charset="0"/>
              </a:rPr>
              <a:t>	Semeere</a:t>
            </a:r>
            <a:r>
              <a:rPr lang="en-US" altLang="en-US" sz="2400" dirty="0" smtClean="0">
                <a:latin typeface="Arial" charset="0"/>
              </a:rPr>
              <a:t>		 </a:t>
            </a:r>
            <a:r>
              <a:rPr lang="en-US" altLang="en-US" sz="2400" dirty="0" smtClean="0">
                <a:latin typeface="Arial" charset="0"/>
              </a:rPr>
              <a:t>Online</a:t>
            </a:r>
          </a:p>
          <a:p>
            <a:pPr eaLnBrk="1" hangingPunct="1">
              <a:spcBef>
                <a:spcPts val="0"/>
              </a:spcBef>
              <a:buFontTx/>
              <a:buNone/>
            </a:pPr>
            <a:r>
              <a:rPr lang="en-US" altLang="en-US" sz="2400" dirty="0" smtClean="0">
                <a:latin typeface="Arial" charset="0"/>
              </a:rPr>
              <a:t>	</a:t>
            </a:r>
            <a:endParaRPr lang="en-US" altLang="en-US" sz="200" dirty="0" smtClean="0">
              <a:latin typeface="Arial" charset="0"/>
            </a:endParaRPr>
          </a:p>
          <a:p>
            <a:pPr eaLnBrk="1" hangingPunct="1">
              <a:lnSpc>
                <a:spcPct val="80000"/>
              </a:lnSpc>
            </a:pPr>
            <a:r>
              <a:rPr lang="en-US" altLang="en-US" sz="2400" dirty="0" smtClean="0">
                <a:latin typeface="Arial" charset="0"/>
              </a:rPr>
              <a:t>See course website (Rosters) for your section assignment</a:t>
            </a:r>
          </a:p>
          <a:p>
            <a:pPr eaLnBrk="1" hangingPunct="1">
              <a:lnSpc>
                <a:spcPct val="80000"/>
              </a:lnSpc>
            </a:pPr>
            <a:endParaRPr lang="en-US" altLang="en-US" sz="1600" dirty="0" smtClean="0">
              <a:latin typeface="Arial" charset="0"/>
            </a:endParaRPr>
          </a:p>
          <a:p>
            <a:pPr eaLnBrk="1" hangingPunct="1">
              <a:lnSpc>
                <a:spcPct val="80000"/>
              </a:lnSpc>
            </a:pPr>
            <a:r>
              <a:rPr lang="en-US" altLang="en-US" sz="2400" dirty="0" smtClean="0">
                <a:latin typeface="Arial" charset="0"/>
              </a:rPr>
              <a:t>Problem sets are due at the beginning of section.  Please word process your responses and turn in paper copy. </a:t>
            </a:r>
          </a:p>
          <a:p>
            <a:pPr eaLnBrk="1" hangingPunct="1">
              <a:lnSpc>
                <a:spcPct val="80000"/>
              </a:lnSpc>
            </a:pPr>
            <a:endParaRPr lang="en-US" altLang="en-US" sz="1600" dirty="0" smtClean="0">
              <a:latin typeface="Arial" charset="0"/>
            </a:endParaRPr>
          </a:p>
          <a:p>
            <a:pPr eaLnBrk="1" hangingPunct="1">
              <a:lnSpc>
                <a:spcPct val="80000"/>
              </a:lnSpc>
            </a:pPr>
            <a:r>
              <a:rPr lang="en-US" altLang="en-US" sz="2400" dirty="0" smtClean="0">
                <a:latin typeface="Arial" charset="0"/>
              </a:rPr>
              <a:t>For Problem Set due next week, we begin to use </a:t>
            </a:r>
            <a:r>
              <a:rPr lang="en-US" altLang="en-US" sz="2400" b="1" dirty="0" smtClean="0">
                <a:latin typeface="Arial" charset="0"/>
              </a:rPr>
              <a:t>Stata</a:t>
            </a:r>
            <a:r>
              <a:rPr lang="en-US" altLang="en-US" sz="2400" dirty="0" smtClean="0">
                <a:latin typeface="Arial" charset="0"/>
              </a:rPr>
              <a:t> </a:t>
            </a:r>
          </a:p>
          <a:p>
            <a:pPr eaLnBrk="1" hangingPunct="1">
              <a:lnSpc>
                <a:spcPct val="80000"/>
              </a:lnSpc>
            </a:pPr>
            <a:endParaRPr lang="en-US" altLang="en-US" sz="1600" dirty="0" smtClean="0">
              <a:latin typeface="Arial" charset="0"/>
            </a:endParaRPr>
          </a:p>
          <a:p>
            <a:pPr eaLnBrk="1" hangingPunct="1">
              <a:lnSpc>
                <a:spcPct val="80000"/>
              </a:lnSpc>
            </a:pPr>
            <a:r>
              <a:rPr lang="en-US" altLang="en-US" sz="2400" dirty="0" smtClean="0">
                <a:latin typeface="Arial" charset="0"/>
              </a:rPr>
              <a:t>Next Week: Journal Club (immediately following Small Group Section).  Article and approach to reading an article can be found on website.  Be prepared to discuss.</a:t>
            </a:r>
          </a:p>
        </p:txBody>
      </p:sp>
      <p:sp>
        <p:nvSpPr>
          <p:cNvPr id="3" name="TextBox 2"/>
          <p:cNvSpPr txBox="1"/>
          <p:nvPr/>
        </p:nvSpPr>
        <p:spPr>
          <a:xfrm>
            <a:off x="5181600" y="1143000"/>
            <a:ext cx="3276600" cy="1200329"/>
          </a:xfrm>
          <a:prstGeom prst="rect">
            <a:avLst/>
          </a:prstGeom>
          <a:noFill/>
        </p:spPr>
        <p:txBody>
          <a:bodyPr wrap="square" rtlCol="0">
            <a:spAutoFit/>
          </a:bodyPr>
          <a:lstStyle/>
          <a:p>
            <a:pPr algn="ctr"/>
            <a:r>
              <a:rPr lang="en-US" dirty="0" smtClean="0">
                <a:solidFill>
                  <a:srgbClr val="FF0000"/>
                </a:solidFill>
                <a:latin typeface="Arial" panose="020B0604020202020204" pitchFamily="34" charset="0"/>
                <a:cs typeface="Arial" panose="020B0604020202020204" pitchFamily="34" charset="0"/>
              </a:rPr>
              <a:t>Please send your section leader your Skype contact</a:t>
            </a:r>
            <a:endParaRPr lang="en-US" dirty="0">
              <a:solidFill>
                <a:srgbClr val="FF000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76200"/>
            <a:ext cx="7772400" cy="1143000"/>
          </a:xfrm>
        </p:spPr>
        <p:txBody>
          <a:bodyPr/>
          <a:lstStyle/>
          <a:p>
            <a:pPr eaLnBrk="1" hangingPunct="1"/>
            <a:r>
              <a:rPr lang="en-US" altLang="en-US" sz="3200" b="1" smtClean="0">
                <a:latin typeface="Arial" charset="0"/>
              </a:rPr>
              <a:t>Teaching Process/Philosophy</a:t>
            </a:r>
          </a:p>
        </p:txBody>
      </p:sp>
      <p:sp>
        <p:nvSpPr>
          <p:cNvPr id="3075" name="Rectangle 3"/>
          <p:cNvSpPr>
            <a:spLocks noGrp="1" noChangeArrowheads="1"/>
          </p:cNvSpPr>
          <p:nvPr>
            <p:ph type="body" idx="1"/>
          </p:nvPr>
        </p:nvSpPr>
        <p:spPr>
          <a:xfrm>
            <a:off x="304800" y="1219200"/>
            <a:ext cx="8610600" cy="5105400"/>
          </a:xfrm>
        </p:spPr>
        <p:txBody>
          <a:bodyPr/>
          <a:lstStyle/>
          <a:p>
            <a:pPr eaLnBrk="1" hangingPunct="1">
              <a:lnSpc>
                <a:spcPct val="90000"/>
              </a:lnSpc>
            </a:pPr>
            <a:r>
              <a:rPr lang="en-US" altLang="en-US" sz="2400" smtClean="0">
                <a:latin typeface="Arial" charset="0"/>
              </a:rPr>
              <a:t>Lectures/reading define the scope of content for week</a:t>
            </a:r>
          </a:p>
          <a:p>
            <a:pPr lvl="1" eaLnBrk="1" hangingPunct="1">
              <a:lnSpc>
                <a:spcPct val="90000"/>
              </a:lnSpc>
            </a:pPr>
            <a:r>
              <a:rPr lang="en-US" altLang="en-US" sz="2000" smtClean="0">
                <a:latin typeface="Arial" charset="0"/>
              </a:rPr>
              <a:t>provide the detail on the content</a:t>
            </a:r>
          </a:p>
          <a:p>
            <a:pPr lvl="1" eaLnBrk="1" hangingPunct="1">
              <a:lnSpc>
                <a:spcPct val="90000"/>
              </a:lnSpc>
            </a:pPr>
            <a:r>
              <a:rPr lang="en-US" altLang="en-US" sz="2000" smtClean="0">
                <a:latin typeface="Arial" charset="0"/>
              </a:rPr>
              <a:t>regrettably, insufficient time in lecture for much interaction </a:t>
            </a:r>
          </a:p>
          <a:p>
            <a:pPr lvl="1" eaLnBrk="1" hangingPunct="1">
              <a:lnSpc>
                <a:spcPct val="90000"/>
              </a:lnSpc>
            </a:pPr>
            <a:endParaRPr lang="en-US" altLang="en-US" sz="2000" smtClean="0">
              <a:latin typeface="Arial" charset="0"/>
            </a:endParaRPr>
          </a:p>
          <a:p>
            <a:pPr eaLnBrk="1" hangingPunct="1">
              <a:lnSpc>
                <a:spcPct val="90000"/>
              </a:lnSpc>
            </a:pPr>
            <a:r>
              <a:rPr lang="en-US" altLang="en-US" sz="2400" smtClean="0">
                <a:latin typeface="Arial" charset="0"/>
              </a:rPr>
              <a:t>Small Group Sections/Journal Clubs ARE interactive and thus a critical nidus for learning</a:t>
            </a:r>
          </a:p>
          <a:p>
            <a:pPr eaLnBrk="1" hangingPunct="1">
              <a:lnSpc>
                <a:spcPct val="90000"/>
              </a:lnSpc>
            </a:pPr>
            <a:endParaRPr lang="en-US" altLang="en-US" sz="2400" smtClean="0">
              <a:latin typeface="Arial" charset="0"/>
            </a:endParaRPr>
          </a:p>
          <a:p>
            <a:pPr eaLnBrk="1" hangingPunct="1"/>
            <a:r>
              <a:rPr lang="en-US" altLang="en-US" sz="2400" smtClean="0">
                <a:latin typeface="Arial" charset="0"/>
              </a:rPr>
              <a:t>Value in getting many senses/motor functions involved:</a:t>
            </a:r>
          </a:p>
          <a:p>
            <a:pPr lvl="1" eaLnBrk="1" hangingPunct="1"/>
            <a:r>
              <a:rPr lang="en-US" altLang="en-US" sz="2400" smtClean="0">
                <a:latin typeface="Arial" charset="0"/>
              </a:rPr>
              <a:t>Vision  (slides and reading)</a:t>
            </a:r>
          </a:p>
          <a:p>
            <a:pPr lvl="1" eaLnBrk="1" hangingPunct="1"/>
            <a:r>
              <a:rPr lang="en-US" altLang="en-US" sz="2400" smtClean="0">
                <a:latin typeface="Arial" charset="0"/>
              </a:rPr>
              <a:t>Hearing  (Lecture and Small Group/Journal Club)</a:t>
            </a:r>
          </a:p>
          <a:p>
            <a:pPr lvl="1" eaLnBrk="1" hangingPunct="1"/>
            <a:r>
              <a:rPr lang="en-US" altLang="en-US" sz="2400" smtClean="0">
                <a:latin typeface="Arial" charset="0"/>
              </a:rPr>
              <a:t>Kinesthetic (writing homework; using Stata)</a:t>
            </a:r>
          </a:p>
          <a:p>
            <a:pPr lvl="1" eaLnBrk="1" hangingPunct="1"/>
            <a:r>
              <a:rPr lang="en-US" altLang="en-US" sz="2400" smtClean="0">
                <a:latin typeface="Arial" charset="0"/>
              </a:rPr>
              <a:t>Speaking (Small Group/Journal Club)</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4648200" y="152400"/>
            <a:ext cx="4114800" cy="5638800"/>
          </a:xfrm>
        </p:spPr>
        <p:txBody>
          <a:bodyPr/>
          <a:lstStyle/>
          <a:p>
            <a:pPr marL="0" indent="0" eaLnBrk="1" hangingPunct="1">
              <a:lnSpc>
                <a:spcPct val="80000"/>
              </a:lnSpc>
              <a:buFontTx/>
              <a:buNone/>
            </a:pPr>
            <a:r>
              <a:rPr lang="en-US" altLang="en-US" sz="2800" b="1" smtClean="0"/>
              <a:t>Preface</a:t>
            </a:r>
          </a:p>
          <a:p>
            <a:pPr marL="0" indent="0" eaLnBrk="1" hangingPunct="1">
              <a:lnSpc>
                <a:spcPct val="80000"/>
              </a:lnSpc>
              <a:buFontTx/>
              <a:buNone/>
            </a:pPr>
            <a:endParaRPr lang="en-US" altLang="en-US" sz="2800" b="1" smtClean="0"/>
          </a:p>
          <a:p>
            <a:pPr marL="0" indent="0" eaLnBrk="1" hangingPunct="1">
              <a:lnSpc>
                <a:spcPct val="80000"/>
              </a:lnSpc>
              <a:buFontTx/>
              <a:buNone/>
            </a:pPr>
            <a:r>
              <a:rPr lang="en-US" altLang="en-US" sz="2800" smtClean="0"/>
              <a:t>“This book was conceived as an intermediate epidemiology textbook….discusses key epidemiologic concepts and basic methods in more depth than that found in basic textbooks on epidemiology.” </a:t>
            </a:r>
          </a:p>
          <a:p>
            <a:pPr marL="0" indent="0" eaLnBrk="1" hangingPunct="1">
              <a:lnSpc>
                <a:spcPct val="80000"/>
              </a:lnSpc>
              <a:buFontTx/>
              <a:buNone/>
            </a:pPr>
            <a:endParaRPr lang="en-US" altLang="en-US" sz="2800" smtClean="0"/>
          </a:p>
          <a:p>
            <a:pPr marL="0" indent="0" eaLnBrk="1" hangingPunct="1">
              <a:lnSpc>
                <a:spcPct val="80000"/>
              </a:lnSpc>
              <a:buFontTx/>
              <a:buNone/>
            </a:pPr>
            <a:r>
              <a:rPr lang="en-US" altLang="en-US" sz="2800" i="1" smtClean="0"/>
              <a:t>It is not like reading the sports page.</a:t>
            </a:r>
          </a:p>
          <a:p>
            <a:pPr marL="0" indent="0" eaLnBrk="1" hangingPunct="1">
              <a:lnSpc>
                <a:spcPct val="80000"/>
              </a:lnSpc>
              <a:buFontTx/>
              <a:buNone/>
            </a:pPr>
            <a:endParaRPr lang="en-US" altLang="en-US" sz="2800" i="1" smtClean="0"/>
          </a:p>
          <a:p>
            <a:pPr marL="0" indent="0" eaLnBrk="1" hangingPunct="1">
              <a:lnSpc>
                <a:spcPct val="80000"/>
              </a:lnSpc>
              <a:buFontTx/>
              <a:buNone/>
            </a:pPr>
            <a:r>
              <a:rPr lang="en-US" altLang="en-US" sz="2800" i="1" smtClean="0"/>
              <a:t>It is not always correct (Lecture trumps text)</a:t>
            </a:r>
            <a:r>
              <a:rPr lang="en-US" altLang="en-US" sz="2800" smtClean="0"/>
              <a:t>  </a:t>
            </a:r>
          </a:p>
          <a:p>
            <a:pPr marL="0" indent="0" eaLnBrk="1" hangingPunct="1">
              <a:lnSpc>
                <a:spcPct val="80000"/>
              </a:lnSpc>
              <a:buFontTx/>
              <a:buNone/>
            </a:pPr>
            <a:endParaRPr lang="en-US" altLang="en-US" sz="2800" smtClean="0"/>
          </a:p>
          <a:p>
            <a:pPr marL="0" indent="0" eaLnBrk="1" hangingPunct="1">
              <a:lnSpc>
                <a:spcPct val="80000"/>
              </a:lnSpc>
              <a:buFontTx/>
              <a:buNone/>
            </a:pPr>
            <a:endParaRPr lang="en-US" altLang="en-US" sz="2800" smtClean="0"/>
          </a:p>
        </p:txBody>
      </p:sp>
      <p:pic>
        <p:nvPicPr>
          <p:cNvPr id="4099" name="Picture 6" descr="S and N 3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319088"/>
            <a:ext cx="4051300" cy="6081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endParaRPr lang="en-US" altLang="en-US" smtClean="0"/>
          </a:p>
        </p:txBody>
      </p:sp>
      <p:pic>
        <p:nvPicPr>
          <p:cNvPr id="5123" name="Picture 4" descr="203 captu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0"/>
            <a:ext cx="89154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9600" y="304800"/>
            <a:ext cx="7772400" cy="533400"/>
          </a:xfrm>
        </p:spPr>
        <p:txBody>
          <a:bodyPr/>
          <a:lstStyle/>
          <a:p>
            <a:pPr eaLnBrk="1" hangingPunct="1"/>
            <a:r>
              <a:rPr lang="en-US" altLang="en-US" sz="3200" b="1" smtClean="0">
                <a:latin typeface="Arial" charset="0"/>
              </a:rPr>
              <a:t>Nature of our Problem Sets</a:t>
            </a:r>
          </a:p>
        </p:txBody>
      </p:sp>
      <p:sp>
        <p:nvSpPr>
          <p:cNvPr id="6147" name="Rectangle 3"/>
          <p:cNvSpPr>
            <a:spLocks noGrp="1" noChangeArrowheads="1"/>
          </p:cNvSpPr>
          <p:nvPr>
            <p:ph type="body" idx="1"/>
          </p:nvPr>
        </p:nvSpPr>
        <p:spPr>
          <a:xfrm>
            <a:off x="0" y="914400"/>
            <a:ext cx="9144000" cy="5181600"/>
          </a:xfrm>
        </p:spPr>
        <p:txBody>
          <a:bodyPr/>
          <a:lstStyle/>
          <a:p>
            <a:pPr eaLnBrk="1" hangingPunct="1">
              <a:lnSpc>
                <a:spcPct val="90000"/>
              </a:lnSpc>
            </a:pPr>
            <a:r>
              <a:rPr lang="en-US" altLang="en-US" sz="2100" smtClean="0">
                <a:latin typeface="Arial" charset="0"/>
                <a:cs typeface="Times New Roman" pitchFamily="18" charset="0"/>
              </a:rPr>
              <a:t>Prototype:  We give you data/scenario and ask you to comment</a:t>
            </a:r>
          </a:p>
          <a:p>
            <a:pPr eaLnBrk="1" hangingPunct="1">
              <a:lnSpc>
                <a:spcPct val="90000"/>
              </a:lnSpc>
            </a:pPr>
            <a:endParaRPr lang="en-US" altLang="en-US" sz="1600" smtClean="0">
              <a:latin typeface="Arial" charset="0"/>
              <a:cs typeface="Times New Roman" pitchFamily="18" charset="0"/>
            </a:endParaRPr>
          </a:p>
          <a:p>
            <a:pPr eaLnBrk="1" hangingPunct="1">
              <a:lnSpc>
                <a:spcPct val="90000"/>
              </a:lnSpc>
            </a:pPr>
            <a:r>
              <a:rPr lang="en-US" altLang="en-US" sz="2100" smtClean="0">
                <a:latin typeface="Arial" charset="0"/>
                <a:cs typeface="Times New Roman" pitchFamily="18" charset="0"/>
              </a:rPr>
              <a:t>Complaints: too open-ended; “What am I thinking?” </a:t>
            </a:r>
          </a:p>
          <a:p>
            <a:pPr lvl="1" eaLnBrk="1" hangingPunct="1">
              <a:lnSpc>
                <a:spcPct val="90000"/>
              </a:lnSpc>
            </a:pPr>
            <a:r>
              <a:rPr lang="en-US" altLang="en-US" sz="2100" smtClean="0">
                <a:latin typeface="Arial" charset="0"/>
                <a:cs typeface="Times New Roman" pitchFamily="18" charset="0"/>
              </a:rPr>
              <a:t>Desire for more focused questions:  e.g., “Do you think this particular aspect of the data (e.g., a measurement) is wrong?”</a:t>
            </a:r>
          </a:p>
          <a:p>
            <a:pPr lvl="1" eaLnBrk="1" hangingPunct="1">
              <a:lnSpc>
                <a:spcPct val="90000"/>
              </a:lnSpc>
            </a:pPr>
            <a:endParaRPr lang="en-US" altLang="en-US" sz="1200" smtClean="0">
              <a:latin typeface="Arial" charset="0"/>
              <a:cs typeface="Times New Roman" pitchFamily="18" charset="0"/>
            </a:endParaRPr>
          </a:p>
          <a:p>
            <a:pPr eaLnBrk="1" hangingPunct="1">
              <a:lnSpc>
                <a:spcPct val="90000"/>
              </a:lnSpc>
            </a:pPr>
            <a:r>
              <a:rPr lang="en-US" altLang="en-US" sz="2100" smtClean="0">
                <a:latin typeface="Arial" charset="0"/>
                <a:cs typeface="Times New Roman" pitchFamily="18" charset="0"/>
              </a:rPr>
              <a:t>Rationale: in the real world, you are presented with data/results from analyses, either your own or someone else’s</a:t>
            </a:r>
          </a:p>
          <a:p>
            <a:pPr lvl="1" eaLnBrk="1" hangingPunct="1">
              <a:lnSpc>
                <a:spcPct val="70000"/>
              </a:lnSpc>
            </a:pPr>
            <a:r>
              <a:rPr lang="en-US" altLang="en-US" sz="2100" smtClean="0">
                <a:latin typeface="Arial" charset="0"/>
                <a:cs typeface="Times New Roman" pitchFamily="18" charset="0"/>
              </a:rPr>
              <a:t>They may or may not be valid</a:t>
            </a:r>
          </a:p>
          <a:p>
            <a:pPr lvl="1" eaLnBrk="1" hangingPunct="1">
              <a:lnSpc>
                <a:spcPct val="70000"/>
              </a:lnSpc>
            </a:pPr>
            <a:endParaRPr lang="en-US" altLang="en-US" sz="700" smtClean="0">
              <a:latin typeface="Arial" charset="0"/>
              <a:cs typeface="Times New Roman" pitchFamily="18" charset="0"/>
            </a:endParaRPr>
          </a:p>
          <a:p>
            <a:pPr lvl="1" eaLnBrk="1" hangingPunct="1">
              <a:lnSpc>
                <a:spcPct val="70000"/>
              </a:lnSpc>
            </a:pPr>
            <a:r>
              <a:rPr lang="en-US" altLang="en-US" sz="2100" smtClean="0">
                <a:latin typeface="Arial" charset="0"/>
                <a:cs typeface="Times New Roman" pitchFamily="18" charset="0"/>
              </a:rPr>
              <a:t>You will need to scan the range of potential threats to validity without any focused prompting or multiple choice options.</a:t>
            </a:r>
          </a:p>
          <a:p>
            <a:pPr lvl="1" eaLnBrk="1" hangingPunct="1">
              <a:lnSpc>
                <a:spcPct val="90000"/>
              </a:lnSpc>
            </a:pPr>
            <a:endParaRPr lang="en-US" altLang="en-US" sz="1000" smtClean="0">
              <a:latin typeface="Arial" charset="0"/>
              <a:cs typeface="Times New Roman" pitchFamily="18" charset="0"/>
            </a:endParaRPr>
          </a:p>
          <a:p>
            <a:pPr eaLnBrk="1" hangingPunct="1">
              <a:lnSpc>
                <a:spcPct val="90000"/>
              </a:lnSpc>
            </a:pPr>
            <a:r>
              <a:rPr lang="en-US" altLang="en-US" sz="2100" i="1" smtClean="0">
                <a:latin typeface="Arial" charset="0"/>
                <a:cs typeface="Times New Roman" pitchFamily="18" charset="0"/>
              </a:rPr>
              <a:t>Training your mind as a critical quantitative researcher</a:t>
            </a:r>
            <a:r>
              <a:rPr lang="en-US" altLang="en-US" sz="2100" smtClean="0">
                <a:latin typeface="Arial" charset="0"/>
                <a:cs typeface="Times New Roman" pitchFamily="18" charset="0"/>
              </a:rPr>
              <a:t>  </a:t>
            </a:r>
          </a:p>
          <a:p>
            <a:pPr eaLnBrk="1" hangingPunct="1">
              <a:lnSpc>
                <a:spcPct val="90000"/>
              </a:lnSpc>
              <a:buFontTx/>
              <a:buNone/>
            </a:pPr>
            <a:r>
              <a:rPr lang="en-US" altLang="en-US" sz="700" smtClean="0">
                <a:latin typeface="Arial" charset="0"/>
                <a:cs typeface="Times New Roman" pitchFamily="18" charset="0"/>
              </a:rPr>
              <a:t> </a:t>
            </a:r>
          </a:p>
          <a:p>
            <a:pPr eaLnBrk="1" hangingPunct="1">
              <a:lnSpc>
                <a:spcPct val="90000"/>
              </a:lnSpc>
              <a:buFontTx/>
              <a:buNone/>
            </a:pPr>
            <a:endParaRPr lang="en-US" altLang="en-US" sz="700" smtClean="0">
              <a:latin typeface="Arial" charset="0"/>
              <a:cs typeface="Times New Roman" pitchFamily="18" charset="0"/>
            </a:endParaRPr>
          </a:p>
          <a:p>
            <a:pPr eaLnBrk="1" hangingPunct="1">
              <a:lnSpc>
                <a:spcPct val="90000"/>
              </a:lnSpc>
            </a:pPr>
            <a:r>
              <a:rPr lang="en-US" altLang="en-US" sz="2100" smtClean="0">
                <a:latin typeface="Arial" charset="0"/>
                <a:cs typeface="Times New Roman" pitchFamily="18" charset="0"/>
              </a:rPr>
              <a:t>Not always one single best answer.  If you come up with a logical / better response, you get credit (and we add it to the answer key!) </a:t>
            </a:r>
          </a:p>
          <a:p>
            <a:pPr eaLnBrk="1" hangingPunct="1">
              <a:lnSpc>
                <a:spcPct val="90000"/>
              </a:lnSpc>
              <a:buFontTx/>
              <a:buNone/>
            </a:pPr>
            <a:r>
              <a:rPr lang="en-US" altLang="en-US" sz="1000" smtClean="0">
                <a:latin typeface="Arial" charset="0"/>
                <a:cs typeface="Times New Roman" pitchFamily="18" charset="0"/>
              </a:rPr>
              <a:t> </a:t>
            </a:r>
          </a:p>
          <a:p>
            <a:pPr eaLnBrk="1" hangingPunct="1">
              <a:lnSpc>
                <a:spcPct val="90000"/>
              </a:lnSpc>
            </a:pPr>
            <a:r>
              <a:rPr lang="en-US" altLang="en-US" sz="2100" smtClean="0">
                <a:solidFill>
                  <a:srgbClr val="FF0000"/>
                </a:solidFill>
                <a:latin typeface="Arial" charset="0"/>
                <a:cs typeface="Times New Roman" pitchFamily="18" charset="0"/>
              </a:rPr>
              <a:t>Sometimes, there is not enough data to provide an answer. If this is the case, simply state it.  This, too, occurs in real-life.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304800"/>
            <a:ext cx="8153400" cy="533400"/>
          </a:xfrm>
        </p:spPr>
        <p:txBody>
          <a:bodyPr/>
          <a:lstStyle/>
          <a:p>
            <a:pPr eaLnBrk="1" hangingPunct="1"/>
            <a:r>
              <a:rPr lang="en-US" altLang="en-US" sz="3200" b="1" dirty="0" smtClean="0">
                <a:latin typeface="Arial" charset="0"/>
              </a:rPr>
              <a:t>One Other Complaint We Sometimes Get</a:t>
            </a:r>
            <a:endParaRPr lang="en-US" altLang="en-US" sz="3200" b="1" dirty="0" smtClean="0">
              <a:latin typeface="Arial" charset="0"/>
            </a:endParaRPr>
          </a:p>
        </p:txBody>
      </p:sp>
      <p:sp>
        <p:nvSpPr>
          <p:cNvPr id="6147" name="Rectangle 3"/>
          <p:cNvSpPr>
            <a:spLocks noGrp="1" noChangeArrowheads="1"/>
          </p:cNvSpPr>
          <p:nvPr>
            <p:ph type="body" idx="1"/>
          </p:nvPr>
        </p:nvSpPr>
        <p:spPr>
          <a:xfrm>
            <a:off x="76200" y="1066800"/>
            <a:ext cx="9144000" cy="5181600"/>
          </a:xfrm>
        </p:spPr>
        <p:txBody>
          <a:bodyPr/>
          <a:lstStyle/>
          <a:p>
            <a:pPr eaLnBrk="1" hangingPunct="1">
              <a:lnSpc>
                <a:spcPct val="90000"/>
              </a:lnSpc>
            </a:pPr>
            <a:r>
              <a:rPr lang="en-US" altLang="en-US" sz="2100" dirty="0" smtClean="0">
                <a:latin typeface="Arial" charset="0"/>
                <a:cs typeface="Times New Roman" pitchFamily="18" charset="0"/>
              </a:rPr>
              <a:t>“Homework takes too long”</a:t>
            </a:r>
            <a:endParaRPr lang="en-US" altLang="en-US" sz="2100" dirty="0" smtClean="0">
              <a:latin typeface="Arial" charset="0"/>
              <a:cs typeface="Times New Roman" pitchFamily="18" charset="0"/>
            </a:endParaRPr>
          </a:p>
          <a:p>
            <a:pPr eaLnBrk="1" hangingPunct="1">
              <a:lnSpc>
                <a:spcPct val="90000"/>
              </a:lnSpc>
            </a:pPr>
            <a:endParaRPr lang="en-US" altLang="en-US" sz="1600" dirty="0" smtClean="0">
              <a:latin typeface="Arial" charset="0"/>
              <a:cs typeface="Times New Roman" pitchFamily="18" charset="0"/>
            </a:endParaRPr>
          </a:p>
          <a:p>
            <a:pPr eaLnBrk="1" hangingPunct="1">
              <a:lnSpc>
                <a:spcPct val="90000"/>
              </a:lnSpc>
            </a:pPr>
            <a:r>
              <a:rPr lang="en-US" altLang="en-US" sz="2100" dirty="0" smtClean="0">
                <a:latin typeface="Arial" charset="0"/>
                <a:cs typeface="Times New Roman" pitchFamily="18" charset="0"/>
              </a:rPr>
              <a:t>Our goal is to set the table for learning for the most engaged and interested students</a:t>
            </a:r>
            <a:endParaRPr lang="en-US" altLang="en-US" sz="2100" dirty="0" smtClean="0">
              <a:latin typeface="Arial" charset="0"/>
              <a:cs typeface="Times New Roman" pitchFamily="18" charset="0"/>
            </a:endParaRPr>
          </a:p>
          <a:p>
            <a:pPr lvl="1" eaLnBrk="1" hangingPunct="1">
              <a:lnSpc>
                <a:spcPct val="90000"/>
              </a:lnSpc>
            </a:pPr>
            <a:endParaRPr lang="en-US" altLang="en-US" sz="1200" dirty="0" smtClean="0">
              <a:latin typeface="Arial" charset="0"/>
              <a:cs typeface="Times New Roman" pitchFamily="18" charset="0"/>
            </a:endParaRPr>
          </a:p>
          <a:p>
            <a:pPr eaLnBrk="1" hangingPunct="1">
              <a:lnSpc>
                <a:spcPct val="90000"/>
              </a:lnSpc>
            </a:pPr>
            <a:r>
              <a:rPr lang="en-US" altLang="en-US" sz="2100" dirty="0" smtClean="0">
                <a:latin typeface="Arial" charset="0"/>
                <a:cs typeface="Times New Roman" pitchFamily="18" charset="0"/>
              </a:rPr>
              <a:t>To learn this material in depth, you will need to put in the time</a:t>
            </a:r>
            <a:endParaRPr lang="en-US" altLang="en-US" sz="2100" dirty="0" smtClean="0">
              <a:latin typeface="Arial" charset="0"/>
              <a:cs typeface="Times New Roman" pitchFamily="18" charset="0"/>
            </a:endParaRPr>
          </a:p>
          <a:p>
            <a:pPr lvl="1" eaLnBrk="1" hangingPunct="1">
              <a:lnSpc>
                <a:spcPct val="90000"/>
              </a:lnSpc>
            </a:pPr>
            <a:endParaRPr lang="en-US" altLang="en-US" sz="1000" dirty="0" smtClean="0">
              <a:latin typeface="Arial" charset="0"/>
              <a:cs typeface="Times New Roman" pitchFamily="18" charset="0"/>
            </a:endParaRPr>
          </a:p>
          <a:p>
            <a:pPr eaLnBrk="1" hangingPunct="1">
              <a:lnSpc>
                <a:spcPct val="90000"/>
              </a:lnSpc>
            </a:pPr>
            <a:r>
              <a:rPr lang="en-US" altLang="en-US" sz="2100" dirty="0" smtClean="0">
                <a:latin typeface="Arial" charset="0"/>
                <a:cs typeface="Times New Roman" pitchFamily="18" charset="0"/>
              </a:rPr>
              <a:t>But, for whatever reason, </a:t>
            </a:r>
            <a:r>
              <a:rPr lang="en-US" altLang="en-US" sz="2100" dirty="0" smtClean="0">
                <a:latin typeface="Arial" charset="0"/>
                <a:cs typeface="Times New Roman" pitchFamily="18" charset="0"/>
              </a:rPr>
              <a:t>if you don’t have the time,</a:t>
            </a:r>
            <a:r>
              <a:rPr lang="en-US" altLang="en-US" sz="2100" dirty="0">
                <a:latin typeface="Arial" charset="0"/>
                <a:cs typeface="Times New Roman" pitchFamily="18" charset="0"/>
              </a:rPr>
              <a:t> </a:t>
            </a:r>
            <a:r>
              <a:rPr lang="en-US" altLang="en-US" sz="2100" dirty="0" smtClean="0">
                <a:latin typeface="Arial" charset="0"/>
                <a:cs typeface="Times New Roman" pitchFamily="18" charset="0"/>
              </a:rPr>
              <a:t>you can still learn a lot and (likely) still pass the course</a:t>
            </a:r>
            <a:endParaRPr lang="en-US" altLang="en-US" sz="2100" dirty="0" smtClean="0">
              <a:latin typeface="Arial" charset="0"/>
              <a:cs typeface="Times New Roman" pitchFamily="18" charset="0"/>
            </a:endParaRPr>
          </a:p>
          <a:p>
            <a:pPr eaLnBrk="1" hangingPunct="1">
              <a:lnSpc>
                <a:spcPct val="90000"/>
              </a:lnSpc>
              <a:buFontTx/>
              <a:buNone/>
            </a:pPr>
            <a:r>
              <a:rPr lang="en-US" altLang="en-US" sz="700" dirty="0" smtClean="0">
                <a:latin typeface="Arial" charset="0"/>
                <a:cs typeface="Times New Roman" pitchFamily="18" charset="0"/>
              </a:rPr>
              <a:t> </a:t>
            </a:r>
          </a:p>
          <a:p>
            <a:pPr eaLnBrk="1" hangingPunct="1">
              <a:lnSpc>
                <a:spcPct val="90000"/>
              </a:lnSpc>
              <a:buFontTx/>
              <a:buNone/>
            </a:pPr>
            <a:endParaRPr lang="en-US" altLang="en-US" sz="700" dirty="0" smtClean="0">
              <a:latin typeface="Arial" charset="0"/>
              <a:cs typeface="Times New Roman" pitchFamily="18" charset="0"/>
            </a:endParaRPr>
          </a:p>
          <a:p>
            <a:pPr eaLnBrk="1" hangingPunct="1">
              <a:lnSpc>
                <a:spcPct val="90000"/>
              </a:lnSpc>
            </a:pPr>
            <a:r>
              <a:rPr lang="en-US" altLang="en-US" sz="2100" dirty="0" smtClean="0">
                <a:solidFill>
                  <a:srgbClr val="FF0000"/>
                </a:solidFill>
                <a:latin typeface="Arial" charset="0"/>
                <a:cs typeface="Times New Roman" pitchFamily="18" charset="0"/>
              </a:rPr>
              <a:t>In other words, if you don’t have the time, don’t hold this against yourself or the course.  Use this opportunity to simply learn as much as you can.</a:t>
            </a:r>
            <a:endParaRPr lang="en-US" altLang="en-US" sz="2100" dirty="0" smtClean="0">
              <a:solidFill>
                <a:srgbClr val="FF0000"/>
              </a:solidFill>
              <a:latin typeface="Arial" charset="0"/>
              <a:cs typeface="Times New Roman" pitchFamily="18" charset="0"/>
            </a:endParaRPr>
          </a:p>
          <a:p>
            <a:pPr eaLnBrk="1" hangingPunct="1">
              <a:lnSpc>
                <a:spcPct val="90000"/>
              </a:lnSpc>
              <a:buFontTx/>
              <a:buNone/>
            </a:pPr>
            <a:r>
              <a:rPr lang="en-US" altLang="en-US" sz="1000" dirty="0" smtClean="0">
                <a:latin typeface="Arial" charset="0"/>
                <a:cs typeface="Times New Roman" pitchFamily="18" charset="0"/>
              </a:rPr>
              <a:t> </a:t>
            </a:r>
          </a:p>
        </p:txBody>
      </p:sp>
    </p:spTree>
    <p:extLst>
      <p:ext uri="{BB962C8B-B14F-4D97-AF65-F5344CB8AC3E}">
        <p14:creationId xmlns:p14="http://schemas.microsoft.com/office/powerpoint/2010/main" val="25314048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76200"/>
            <a:ext cx="7772400" cy="1143000"/>
          </a:xfrm>
        </p:spPr>
        <p:txBody>
          <a:bodyPr/>
          <a:lstStyle/>
          <a:p>
            <a:pPr eaLnBrk="1" hangingPunct="1"/>
            <a:r>
              <a:rPr lang="en-US" altLang="en-US" b="1" dirty="0" smtClean="0">
                <a:latin typeface="Arial" charset="0"/>
              </a:rPr>
              <a:t>Other Observations</a:t>
            </a:r>
            <a:endParaRPr lang="en-US" altLang="en-US" b="1" dirty="0" smtClean="0">
              <a:latin typeface="Arial" charset="0"/>
            </a:endParaRPr>
          </a:p>
        </p:txBody>
      </p:sp>
      <p:sp>
        <p:nvSpPr>
          <p:cNvPr id="7171" name="Rectangle 3"/>
          <p:cNvSpPr>
            <a:spLocks noGrp="1" noChangeArrowheads="1"/>
          </p:cNvSpPr>
          <p:nvPr>
            <p:ph type="body" idx="1"/>
          </p:nvPr>
        </p:nvSpPr>
        <p:spPr>
          <a:xfrm>
            <a:off x="228600" y="1371600"/>
            <a:ext cx="8686800" cy="4876800"/>
          </a:xfrm>
        </p:spPr>
        <p:txBody>
          <a:bodyPr/>
          <a:lstStyle/>
          <a:p>
            <a:pPr eaLnBrk="1" hangingPunct="1">
              <a:lnSpc>
                <a:spcPct val="90000"/>
              </a:lnSpc>
            </a:pPr>
            <a:r>
              <a:rPr lang="en-US" altLang="en-US" sz="2400" dirty="0" smtClean="0">
                <a:latin typeface="Arial" charset="0"/>
              </a:rPr>
              <a:t>Virtually no one understands all of this material or gets all of the problems correct the first time</a:t>
            </a:r>
          </a:p>
          <a:p>
            <a:pPr eaLnBrk="1" hangingPunct="1">
              <a:lnSpc>
                <a:spcPct val="90000"/>
              </a:lnSpc>
            </a:pPr>
            <a:endParaRPr lang="en-US" altLang="en-US" sz="1200" dirty="0" smtClean="0">
              <a:latin typeface="Arial" charset="0"/>
            </a:endParaRPr>
          </a:p>
          <a:p>
            <a:pPr eaLnBrk="1" hangingPunct="1">
              <a:lnSpc>
                <a:spcPct val="90000"/>
              </a:lnSpc>
            </a:pPr>
            <a:r>
              <a:rPr lang="en-US" altLang="en-US" sz="2400" dirty="0" smtClean="0">
                <a:latin typeface="Arial" charset="0"/>
              </a:rPr>
              <a:t>Most students get at least some points subtracted on several/many questions</a:t>
            </a:r>
          </a:p>
          <a:p>
            <a:pPr eaLnBrk="1" hangingPunct="1">
              <a:lnSpc>
                <a:spcPct val="90000"/>
              </a:lnSpc>
            </a:pPr>
            <a:endParaRPr lang="en-US" altLang="en-US" sz="1200" dirty="0" smtClean="0">
              <a:latin typeface="Arial" charset="0"/>
            </a:endParaRPr>
          </a:p>
          <a:p>
            <a:pPr eaLnBrk="1" hangingPunct="1">
              <a:lnSpc>
                <a:spcPct val="90000"/>
              </a:lnSpc>
            </a:pPr>
            <a:r>
              <a:rPr lang="en-US" altLang="en-US" sz="2400" dirty="0" smtClean="0">
                <a:latin typeface="Arial" charset="0"/>
              </a:rPr>
              <a:t>Don’t be </a:t>
            </a:r>
            <a:r>
              <a:rPr lang="en-US" altLang="en-US" sz="2400" dirty="0" smtClean="0">
                <a:latin typeface="Arial" charset="0"/>
              </a:rPr>
              <a:t>discouraged — it </a:t>
            </a:r>
            <a:r>
              <a:rPr lang="en-US" altLang="en-US" sz="2400" dirty="0" smtClean="0">
                <a:latin typeface="Arial" charset="0"/>
              </a:rPr>
              <a:t>takes </a:t>
            </a:r>
            <a:r>
              <a:rPr lang="en-US" altLang="en-US" sz="2400" dirty="0" smtClean="0">
                <a:latin typeface="Arial" charset="0"/>
              </a:rPr>
              <a:t>time (and often many rounds of learning) </a:t>
            </a:r>
            <a:r>
              <a:rPr lang="en-US" altLang="en-US" sz="2400" dirty="0" smtClean="0">
                <a:latin typeface="Arial" charset="0"/>
              </a:rPr>
              <a:t>to develop a mastery of this material</a:t>
            </a:r>
          </a:p>
          <a:p>
            <a:pPr eaLnBrk="1" hangingPunct="1">
              <a:lnSpc>
                <a:spcPct val="90000"/>
              </a:lnSpc>
            </a:pPr>
            <a:endParaRPr lang="en-US" altLang="en-US" sz="1200" dirty="0" smtClean="0">
              <a:latin typeface="Arial" charset="0"/>
            </a:endParaRPr>
          </a:p>
          <a:p>
            <a:pPr eaLnBrk="1" hangingPunct="1">
              <a:lnSpc>
                <a:spcPct val="90000"/>
              </a:lnSpc>
            </a:pPr>
            <a:r>
              <a:rPr lang="en-US" altLang="en-US" sz="2400" dirty="0" smtClean="0">
                <a:latin typeface="Arial" charset="0"/>
              </a:rPr>
              <a:t>By working through this challenging homework, you will become prepared for the challenging world of research</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z="3600" b="1" smtClean="0"/>
              <a:t>TICR Professional Conduct Statement</a:t>
            </a:r>
            <a:r>
              <a:rPr lang="en-US" altLang="en-US" sz="4000" b="1" smtClean="0"/>
              <a:t/>
            </a:r>
            <a:br>
              <a:rPr lang="en-US" altLang="en-US" sz="4000" b="1" smtClean="0"/>
            </a:br>
            <a:r>
              <a:rPr lang="en-US" altLang="en-US" sz="2400" b="1" smtClean="0"/>
              <a:t>Clarifications for this class</a:t>
            </a:r>
            <a:endParaRPr lang="en-US" altLang="en-US" sz="1600" b="1" smtClean="0"/>
          </a:p>
        </p:txBody>
      </p:sp>
      <p:sp>
        <p:nvSpPr>
          <p:cNvPr id="8195" name="Rectangle 3"/>
          <p:cNvSpPr>
            <a:spLocks noGrp="1" noChangeArrowheads="1"/>
          </p:cNvSpPr>
          <p:nvPr>
            <p:ph type="body" idx="1"/>
          </p:nvPr>
        </p:nvSpPr>
        <p:spPr/>
        <p:txBody>
          <a:bodyPr/>
          <a:lstStyle/>
          <a:p>
            <a:pPr eaLnBrk="1" hangingPunct="1">
              <a:lnSpc>
                <a:spcPct val="90000"/>
              </a:lnSpc>
            </a:pPr>
            <a:r>
              <a:rPr lang="en-US" altLang="en-US" sz="2400" smtClean="0"/>
              <a:t>I will maintain the highest standards of academic honesty</a:t>
            </a:r>
          </a:p>
          <a:p>
            <a:pPr eaLnBrk="1" hangingPunct="1">
              <a:lnSpc>
                <a:spcPct val="90000"/>
              </a:lnSpc>
              <a:buFontTx/>
              <a:buNone/>
            </a:pPr>
            <a:endParaRPr lang="en-US" altLang="en-US" sz="2400" smtClean="0"/>
          </a:p>
          <a:p>
            <a:pPr eaLnBrk="1" hangingPunct="1">
              <a:lnSpc>
                <a:spcPct val="90000"/>
              </a:lnSpc>
            </a:pPr>
            <a:r>
              <a:rPr lang="en-US" altLang="en-US" sz="2400" smtClean="0"/>
              <a:t>I will not use answer keys from prior years</a:t>
            </a:r>
          </a:p>
          <a:p>
            <a:pPr eaLnBrk="1" hangingPunct="1">
              <a:lnSpc>
                <a:spcPct val="90000"/>
              </a:lnSpc>
            </a:pPr>
            <a:endParaRPr lang="en-US" altLang="en-US" sz="2400" smtClean="0"/>
          </a:p>
          <a:p>
            <a:pPr eaLnBrk="1" hangingPunct="1">
              <a:lnSpc>
                <a:spcPct val="90000"/>
              </a:lnSpc>
            </a:pPr>
            <a:r>
              <a:rPr lang="en-US" altLang="en-US" sz="2400" smtClean="0"/>
              <a:t>Problem Sets: I am permitted to consult with other classmates, but I will write final answers in my own words away from other classmates</a:t>
            </a:r>
            <a:r>
              <a:rPr lang="en-US" altLang="en-US" sz="2400" smtClean="0">
                <a:solidFill>
                  <a:schemeClr val="hlink"/>
                </a:solidFill>
              </a:rPr>
              <a:t> </a:t>
            </a:r>
          </a:p>
          <a:p>
            <a:pPr eaLnBrk="1" hangingPunct="1">
              <a:lnSpc>
                <a:spcPct val="90000"/>
              </a:lnSpc>
            </a:pPr>
            <a:endParaRPr lang="en-US" altLang="en-US" sz="2400" smtClean="0">
              <a:solidFill>
                <a:schemeClr val="hlink"/>
              </a:solidFill>
            </a:endParaRPr>
          </a:p>
          <a:p>
            <a:pPr eaLnBrk="1" hangingPunct="1">
              <a:lnSpc>
                <a:spcPct val="90000"/>
              </a:lnSpc>
            </a:pPr>
            <a:r>
              <a:rPr lang="en-US" altLang="en-US" sz="2400" smtClean="0"/>
              <a:t>Final Examination: I will neither give nor receive aid in examinations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414</TotalTime>
  <Words>776</Words>
  <Application>Microsoft Office PowerPoint</Application>
  <PresentationFormat>On-screen Show (4:3)</PresentationFormat>
  <Paragraphs>106</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Default Design</vt:lpstr>
      <vt:lpstr>PowerPoint Presentation</vt:lpstr>
      <vt:lpstr>Teaching Process/Philosophy</vt:lpstr>
      <vt:lpstr>PowerPoint Presentation</vt:lpstr>
      <vt:lpstr>PowerPoint Presentation</vt:lpstr>
      <vt:lpstr>Nature of our Problem Sets</vt:lpstr>
      <vt:lpstr>One Other Complaint We Sometimes Get</vt:lpstr>
      <vt:lpstr>Other Observations</vt:lpstr>
      <vt:lpstr>TICR Professional Conduct Statement Clarifications for this class</vt:lpstr>
    </vt:vector>
  </TitlesOfParts>
  <Company>PSG-UCSF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JMartin</dc:creator>
  <cp:lastModifiedBy>Jeff Martin</cp:lastModifiedBy>
  <cp:revision>25</cp:revision>
  <dcterms:created xsi:type="dcterms:W3CDTF">2006-09-09T08:27:58Z</dcterms:created>
  <dcterms:modified xsi:type="dcterms:W3CDTF">2015-09-18T09:49:30Z</dcterms:modified>
</cp:coreProperties>
</file>