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1" r:id="rId1"/>
  </p:sldMasterIdLst>
  <p:notesMasterIdLst>
    <p:notesMasterId r:id="rId10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</p:sldIdLst>
  <p:sldSz cx="10160000" cy="7620000"/>
  <p:notesSz cx="6858000" cy="9144000"/>
  <p:defaultTextStyle>
    <a:lvl1pPr algn="ctr" defTabSz="457200">
      <a:defRPr sz="1000">
        <a:latin typeface="+mn-lt"/>
        <a:ea typeface="+mn-ea"/>
        <a:cs typeface="+mn-cs"/>
        <a:sym typeface="Helvetica Neue Light"/>
      </a:defRPr>
    </a:lvl1pPr>
    <a:lvl2pPr indent="266700" algn="ctr" defTabSz="457200">
      <a:defRPr sz="1000">
        <a:latin typeface="+mn-lt"/>
        <a:ea typeface="+mn-ea"/>
        <a:cs typeface="+mn-cs"/>
        <a:sym typeface="Helvetica Neue Light"/>
      </a:defRPr>
    </a:lvl2pPr>
    <a:lvl3pPr indent="533400" algn="ctr" defTabSz="457200">
      <a:defRPr sz="1000">
        <a:latin typeface="+mn-lt"/>
        <a:ea typeface="+mn-ea"/>
        <a:cs typeface="+mn-cs"/>
        <a:sym typeface="Helvetica Neue Light"/>
      </a:defRPr>
    </a:lvl3pPr>
    <a:lvl4pPr indent="800100" algn="ctr" defTabSz="457200">
      <a:defRPr sz="1000">
        <a:latin typeface="+mn-lt"/>
        <a:ea typeface="+mn-ea"/>
        <a:cs typeface="+mn-cs"/>
        <a:sym typeface="Helvetica Neue Light"/>
      </a:defRPr>
    </a:lvl4pPr>
    <a:lvl5pPr indent="1066800" algn="ctr" defTabSz="457200">
      <a:defRPr sz="1000">
        <a:latin typeface="+mn-lt"/>
        <a:ea typeface="+mn-ea"/>
        <a:cs typeface="+mn-cs"/>
        <a:sym typeface="Helvetica Neue Light"/>
      </a:defRPr>
    </a:lvl5pPr>
    <a:lvl6pPr indent="1333500" algn="ctr" defTabSz="457200">
      <a:defRPr sz="1000">
        <a:latin typeface="+mn-lt"/>
        <a:ea typeface="+mn-ea"/>
        <a:cs typeface="+mn-cs"/>
        <a:sym typeface="Helvetica Neue Light"/>
      </a:defRPr>
    </a:lvl6pPr>
    <a:lvl7pPr indent="1612900" algn="ctr" defTabSz="457200">
      <a:defRPr sz="1000">
        <a:latin typeface="+mn-lt"/>
        <a:ea typeface="+mn-ea"/>
        <a:cs typeface="+mn-cs"/>
        <a:sym typeface="Helvetica Neue Light"/>
      </a:defRPr>
    </a:lvl7pPr>
    <a:lvl8pPr indent="1879600" algn="ctr" defTabSz="457200">
      <a:defRPr sz="1000">
        <a:latin typeface="+mn-lt"/>
        <a:ea typeface="+mn-ea"/>
        <a:cs typeface="+mn-cs"/>
        <a:sym typeface="Helvetica Neue Light"/>
      </a:defRPr>
    </a:lvl8pPr>
    <a:lvl9pPr indent="2146300" algn="ctr" defTabSz="457200">
      <a:defRPr sz="1000">
        <a:latin typeface="+mn-lt"/>
        <a:ea typeface="+mn-ea"/>
        <a:cs typeface="+mn-cs"/>
        <a:sym typeface="Helvetica Neue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25D6B"/>
          </a:solidFill>
        </a:fill>
      </a:tcStyle>
    </a:firstRow>
  </a:tblStyle>
  <a:tblStyle styleId="{C7B018BB-80A7-4F77-B60F-C8B233D01FF8}" styleName="">
    <a:tblBg/>
    <a:wholeTbl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FF8FA"/>
          </a:solidFill>
        </a:fill>
      </a:tcStyle>
    </a:band2H>
    <a:firstCol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rgbClr val="A9A584"/>
              </a:solidFill>
              <a:prstDash val="solid"/>
              <a:miter lim="400000"/>
            </a:ln>
          </a:right>
          <a:top>
            <a:ln w="12700" cap="flat">
              <a:solidFill>
                <a:srgbClr val="A9A584"/>
              </a:solidFill>
              <a:prstDash val="solid"/>
              <a:miter lim="400000"/>
            </a:ln>
          </a:top>
          <a:bottom>
            <a:ln w="12700" cap="flat">
              <a:solidFill>
                <a:srgbClr val="A9A584"/>
              </a:solidFill>
              <a:prstDash val="solid"/>
              <a:miter lim="400000"/>
            </a:ln>
          </a:bottom>
          <a:insideH>
            <a:ln w="12700" cap="flat">
              <a:solidFill>
                <a:srgbClr val="A9A584"/>
              </a:solidFill>
              <a:prstDash val="solid"/>
              <a:miter lim="400000"/>
            </a:ln>
          </a:insideH>
          <a:insideV>
            <a:ln w="12700" cap="flat">
              <a:solidFill>
                <a:srgbClr val="A9A584"/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A9A584"/>
              </a:solidFill>
              <a:prstDash val="solid"/>
              <a:miter lim="400000"/>
            </a:ln>
          </a:left>
          <a:right>
            <a:ln w="12700" cap="flat">
              <a:solidFill>
                <a:srgbClr val="A9A584"/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rgbClr val="A9A584"/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/>
      <a:tcStyle>
        <a:tcBdr/>
        <a:fill>
          <a:solidFill>
            <a:srgbClr val="E4E4E0"/>
          </a:solidFill>
        </a:fill>
      </a:tcStyle>
    </a:band2H>
    <a:firstCol>
      <a:tcTxStyle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rgbClr val="A9A58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>
        <a:fontRef idx="major">
          <a:srgbClr val="444444"/>
        </a:fontRef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>
        <a:fontRef idx="major">
          <a:srgbClr val="444444"/>
        </a:fontRef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>
        <a:fontRef idx="major">
          <a:srgbClr val="777777"/>
        </a:fontRef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97" autoAdjust="0"/>
    <p:restoredTop sz="98513" autoAdjust="0"/>
  </p:normalViewPr>
  <p:slideViewPr>
    <p:cSldViewPr snapToGrid="0" snapToObjects="1">
      <p:cViewPr varScale="1">
        <p:scale>
          <a:sx n="100" d="100"/>
          <a:sy n="100" d="100"/>
        </p:scale>
        <p:origin x="-336" y="-104"/>
      </p:cViewPr>
      <p:guideLst>
        <p:guide orient="horz" pos="2400"/>
        <p:guide pos="32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09" name="Shape 10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71529364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defRPr sz="1600">
        <a:latin typeface="Lucida Grande"/>
        <a:ea typeface="Lucida Grande"/>
        <a:cs typeface="Lucida Grande"/>
        <a:sym typeface="Lucida Grande"/>
      </a:defRPr>
    </a:lvl1pPr>
    <a:lvl2pPr indent="228600" defTabSz="457200">
      <a:defRPr sz="1600">
        <a:latin typeface="Lucida Grande"/>
        <a:ea typeface="Lucida Grande"/>
        <a:cs typeface="Lucida Grande"/>
        <a:sym typeface="Lucida Grande"/>
      </a:defRPr>
    </a:lvl2pPr>
    <a:lvl3pPr indent="457200" defTabSz="457200">
      <a:defRPr sz="1600">
        <a:latin typeface="Lucida Grande"/>
        <a:ea typeface="Lucida Grande"/>
        <a:cs typeface="Lucida Grande"/>
        <a:sym typeface="Lucida Grande"/>
      </a:defRPr>
    </a:lvl3pPr>
    <a:lvl4pPr indent="685800" defTabSz="457200">
      <a:defRPr sz="1600">
        <a:latin typeface="Lucida Grande"/>
        <a:ea typeface="Lucida Grande"/>
        <a:cs typeface="Lucida Grande"/>
        <a:sym typeface="Lucida Grande"/>
      </a:defRPr>
    </a:lvl4pPr>
    <a:lvl5pPr indent="914400" defTabSz="457200">
      <a:defRPr sz="1600">
        <a:latin typeface="Lucida Grande"/>
        <a:ea typeface="Lucida Grande"/>
        <a:cs typeface="Lucida Grande"/>
        <a:sym typeface="Lucida Grande"/>
      </a:defRPr>
    </a:lvl5pPr>
    <a:lvl6pPr indent="1143000" defTabSz="457200">
      <a:defRPr sz="1600">
        <a:latin typeface="Lucida Grande"/>
        <a:ea typeface="Lucida Grande"/>
        <a:cs typeface="Lucida Grande"/>
        <a:sym typeface="Lucida Grande"/>
      </a:defRPr>
    </a:lvl6pPr>
    <a:lvl7pPr indent="1371600" defTabSz="457200">
      <a:defRPr sz="1600">
        <a:latin typeface="Lucida Grande"/>
        <a:ea typeface="Lucida Grande"/>
        <a:cs typeface="Lucida Grande"/>
        <a:sym typeface="Lucida Grande"/>
      </a:defRPr>
    </a:lvl7pPr>
    <a:lvl8pPr indent="1600200" defTabSz="457200">
      <a:defRPr sz="1600">
        <a:latin typeface="Lucida Grande"/>
        <a:ea typeface="Lucida Grande"/>
        <a:cs typeface="Lucida Grande"/>
        <a:sym typeface="Lucida Grande"/>
      </a:defRPr>
    </a:lvl8pPr>
    <a:lvl9pPr indent="1828800" defTabSz="457200">
      <a:defRPr sz="16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15" name="Shape 11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R="457200" lvl="0" defTabSz="355600">
              <a:tabLst>
                <a:tab pos="228600" algn="l"/>
                <a:tab pos="457200" algn="l"/>
                <a:tab pos="685800" algn="l"/>
                <a:tab pos="914400" algn="l"/>
              </a:tabLst>
              <a:defRPr sz="1800"/>
            </a:pPr>
            <a:endParaRPr sz="1100" dirty="0">
              <a:latin typeface="Helvetica"/>
              <a:ea typeface="Helvetica"/>
              <a:cs typeface="Helvetica"/>
              <a:sym typeface="Helvetic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7140"/>
            <a:ext cx="8636000" cy="16333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3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7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5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3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1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3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47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55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63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1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305154"/>
            <a:ext cx="2286000" cy="650169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305154"/>
            <a:ext cx="6688667" cy="650169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70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444500" y="1028700"/>
            <a:ext cx="9271000" cy="24765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444500" y="3924300"/>
            <a:ext cx="9271000" cy="24765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2000">
                <a:solidFill>
                  <a:srgbClr val="747474"/>
                </a:solidFill>
              </a:defRPr>
            </a:lvl1pPr>
            <a:lvl2pPr marL="0" indent="0">
              <a:spcBef>
                <a:spcPts val="0"/>
              </a:spcBef>
              <a:buSzTx/>
              <a:buNone/>
              <a:defRPr sz="2000">
                <a:solidFill>
                  <a:srgbClr val="747474"/>
                </a:solidFill>
              </a:defRPr>
            </a:lvl2pPr>
            <a:lvl3pPr marL="0" indent="0">
              <a:spcBef>
                <a:spcPts val="0"/>
              </a:spcBef>
              <a:buSzTx/>
              <a:buNone/>
              <a:defRPr sz="2000">
                <a:solidFill>
                  <a:srgbClr val="747474"/>
                </a:solidFill>
              </a:defRPr>
            </a:lvl3pPr>
            <a:lvl4pPr marL="0" indent="0">
              <a:spcBef>
                <a:spcPts val="0"/>
              </a:spcBef>
              <a:buSzTx/>
              <a:buNone/>
              <a:defRPr sz="2000">
                <a:solidFill>
                  <a:srgbClr val="747474"/>
                </a:solidFill>
              </a:defRPr>
            </a:lvl4pPr>
            <a:lvl5pPr marL="0" indent="0">
              <a:spcBef>
                <a:spcPts val="0"/>
              </a:spcBef>
              <a:buSzTx/>
              <a:buNone/>
              <a:defRPr sz="2000">
                <a:solidFill>
                  <a:srgbClr val="747474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47474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47474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47474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47474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47474"/>
                </a:solidFill>
              </a:rPr>
              <a:t>Body Level Five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xfrm>
            <a:off x="9588500" y="7200900"/>
            <a:ext cx="230124" cy="225045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21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0" y="4896556"/>
            <a:ext cx="8636000" cy="1513417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0" y="3229682"/>
            <a:ext cx="8636000" cy="16668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79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59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39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19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399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4797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559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639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48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778000"/>
            <a:ext cx="4487333" cy="502884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7" y="1778000"/>
            <a:ext cx="4487333" cy="502884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3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5681"/>
            <a:ext cx="4489098" cy="71084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7995" indent="0">
              <a:buNone/>
              <a:defRPr sz="2200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800" b="1"/>
            </a:lvl4pPr>
            <a:lvl5pPr marL="2031980" indent="0">
              <a:buNone/>
              <a:defRPr sz="1800" b="1"/>
            </a:lvl5pPr>
            <a:lvl6pPr marL="2539975" indent="0">
              <a:buNone/>
              <a:defRPr sz="1800" b="1"/>
            </a:lvl6pPr>
            <a:lvl7pPr marL="3047970" indent="0">
              <a:buNone/>
              <a:defRPr sz="1800" b="1"/>
            </a:lvl7pPr>
            <a:lvl8pPr marL="3555964" indent="0">
              <a:buNone/>
              <a:defRPr sz="1800" b="1"/>
            </a:lvl8pPr>
            <a:lvl9pPr marL="4063959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528"/>
            <a:ext cx="4489098" cy="4390320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0" y="1705681"/>
            <a:ext cx="4490861" cy="71084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7995" indent="0">
              <a:buNone/>
              <a:defRPr sz="2200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800" b="1"/>
            </a:lvl4pPr>
            <a:lvl5pPr marL="2031980" indent="0">
              <a:buNone/>
              <a:defRPr sz="1800" b="1"/>
            </a:lvl5pPr>
            <a:lvl6pPr marL="2539975" indent="0">
              <a:buNone/>
              <a:defRPr sz="1800" b="1"/>
            </a:lvl6pPr>
            <a:lvl7pPr marL="3047970" indent="0">
              <a:buNone/>
              <a:defRPr sz="1800" b="1"/>
            </a:lvl7pPr>
            <a:lvl8pPr marL="3555964" indent="0">
              <a:buNone/>
              <a:defRPr sz="1800" b="1"/>
            </a:lvl8pPr>
            <a:lvl9pPr marL="4063959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0" y="2416528"/>
            <a:ext cx="4490861" cy="4390320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93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23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9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03389"/>
            <a:ext cx="3342570" cy="129116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303389"/>
            <a:ext cx="5679722" cy="650345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1594556"/>
            <a:ext cx="3342570" cy="5212292"/>
          </a:xfrm>
        </p:spPr>
        <p:txBody>
          <a:bodyPr/>
          <a:lstStyle>
            <a:lvl1pPr marL="0" indent="0">
              <a:buNone/>
              <a:defRPr sz="1600"/>
            </a:lvl1pPr>
            <a:lvl2pPr marL="507995" indent="0">
              <a:buNone/>
              <a:defRPr sz="1300"/>
            </a:lvl2pPr>
            <a:lvl3pPr marL="1015990" indent="0">
              <a:buNone/>
              <a:defRPr sz="1100"/>
            </a:lvl3pPr>
            <a:lvl4pPr marL="1523985" indent="0">
              <a:buNone/>
              <a:defRPr sz="1000"/>
            </a:lvl4pPr>
            <a:lvl5pPr marL="2031980" indent="0">
              <a:buNone/>
              <a:defRPr sz="1000"/>
            </a:lvl5pPr>
            <a:lvl6pPr marL="2539975" indent="0">
              <a:buNone/>
              <a:defRPr sz="1000"/>
            </a:lvl6pPr>
            <a:lvl7pPr marL="3047970" indent="0">
              <a:buNone/>
              <a:defRPr sz="1000"/>
            </a:lvl7pPr>
            <a:lvl8pPr marL="3555964" indent="0">
              <a:buNone/>
              <a:defRPr sz="1000"/>
            </a:lvl8pPr>
            <a:lvl9pPr marL="406395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6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5334000"/>
            <a:ext cx="6096000" cy="62970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680861"/>
            <a:ext cx="6096000" cy="4572000"/>
          </a:xfrm>
        </p:spPr>
        <p:txBody>
          <a:bodyPr/>
          <a:lstStyle>
            <a:lvl1pPr marL="0" indent="0">
              <a:buNone/>
              <a:defRPr sz="3600"/>
            </a:lvl1pPr>
            <a:lvl2pPr marL="507995" indent="0">
              <a:buNone/>
              <a:defRPr sz="3100"/>
            </a:lvl2pPr>
            <a:lvl3pPr marL="1015990" indent="0">
              <a:buNone/>
              <a:defRPr sz="2700"/>
            </a:lvl3pPr>
            <a:lvl4pPr marL="1523985" indent="0">
              <a:buNone/>
              <a:defRPr sz="2200"/>
            </a:lvl4pPr>
            <a:lvl5pPr marL="2031980" indent="0">
              <a:buNone/>
              <a:defRPr sz="2200"/>
            </a:lvl5pPr>
            <a:lvl6pPr marL="2539975" indent="0">
              <a:buNone/>
              <a:defRPr sz="2200"/>
            </a:lvl6pPr>
            <a:lvl7pPr marL="3047970" indent="0">
              <a:buNone/>
              <a:defRPr sz="2200"/>
            </a:lvl7pPr>
            <a:lvl8pPr marL="3555964" indent="0">
              <a:buNone/>
              <a:defRPr sz="2200"/>
            </a:lvl8pPr>
            <a:lvl9pPr marL="4063959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5963709"/>
            <a:ext cx="6096000" cy="894291"/>
          </a:xfrm>
        </p:spPr>
        <p:txBody>
          <a:bodyPr/>
          <a:lstStyle>
            <a:lvl1pPr marL="0" indent="0">
              <a:buNone/>
              <a:defRPr sz="1600"/>
            </a:lvl1pPr>
            <a:lvl2pPr marL="507995" indent="0">
              <a:buNone/>
              <a:defRPr sz="1300"/>
            </a:lvl2pPr>
            <a:lvl3pPr marL="1015990" indent="0">
              <a:buNone/>
              <a:defRPr sz="1100"/>
            </a:lvl3pPr>
            <a:lvl4pPr marL="1523985" indent="0">
              <a:buNone/>
              <a:defRPr sz="1000"/>
            </a:lvl4pPr>
            <a:lvl5pPr marL="2031980" indent="0">
              <a:buNone/>
              <a:defRPr sz="1000"/>
            </a:lvl5pPr>
            <a:lvl6pPr marL="2539975" indent="0">
              <a:buNone/>
              <a:defRPr sz="1000"/>
            </a:lvl6pPr>
            <a:lvl7pPr marL="3047970" indent="0">
              <a:buNone/>
              <a:defRPr sz="1000"/>
            </a:lvl7pPr>
            <a:lvl8pPr marL="3555964" indent="0">
              <a:buNone/>
              <a:defRPr sz="1000"/>
            </a:lvl8pPr>
            <a:lvl9pPr marL="406395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49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05153"/>
            <a:ext cx="9144000" cy="1270000"/>
          </a:xfrm>
          <a:prstGeom prst="rect">
            <a:avLst/>
          </a:prstGeom>
        </p:spPr>
        <p:txBody>
          <a:bodyPr vert="horz" lIns="101599" tIns="50799" rIns="101599" bIns="5079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78000"/>
            <a:ext cx="9144000" cy="5028848"/>
          </a:xfrm>
          <a:prstGeom prst="rect">
            <a:avLst/>
          </a:prstGeom>
        </p:spPr>
        <p:txBody>
          <a:bodyPr vert="horz" lIns="101599" tIns="50799" rIns="101599" bIns="5079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000" y="7062612"/>
            <a:ext cx="2370667" cy="405694"/>
          </a:xfrm>
          <a:prstGeom prst="rect">
            <a:avLst/>
          </a:prstGeom>
        </p:spPr>
        <p:txBody>
          <a:bodyPr vert="horz" lIns="101599" tIns="50799" rIns="101599" bIns="50799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E7182-BC2A-2845-A8D3-8200B70DEA4E}" type="datetimeFigureOut">
              <a:rPr lang="en-US" smtClean="0"/>
              <a:t>9/24/15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1334" y="7062612"/>
            <a:ext cx="3217333" cy="405694"/>
          </a:xfrm>
          <a:prstGeom prst="rect">
            <a:avLst/>
          </a:prstGeom>
        </p:spPr>
        <p:txBody>
          <a:bodyPr vert="horz" lIns="101599" tIns="50799" rIns="101599" bIns="50799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1333" y="7062612"/>
            <a:ext cx="2370667" cy="405694"/>
          </a:xfrm>
          <a:prstGeom prst="rect">
            <a:avLst/>
          </a:prstGeom>
        </p:spPr>
        <p:txBody>
          <a:bodyPr vert="horz" lIns="101599" tIns="50799" rIns="101599" bIns="50799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6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ctr" defTabSz="507995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0996" indent="-380996" algn="l" defTabSz="507995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5492" indent="-317497" algn="l" defTabSz="507995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69987" indent="-253997" algn="l" defTabSz="50799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77982" indent="-253997" algn="l" defTabSz="507995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977" indent="-253997" algn="l" defTabSz="507995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972" indent="-253997" algn="l" defTabSz="507995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967" indent="-253997" algn="l" defTabSz="507995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962" indent="-253997" algn="l" defTabSz="507995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957" indent="-253997" algn="l" defTabSz="507995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79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5079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5079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5079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5079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5079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5079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5079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5079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title"/>
          </p:nvPr>
        </p:nvSpPr>
        <p:spPr>
          <a:xfrm>
            <a:off x="444500" y="726925"/>
            <a:ext cx="9271000" cy="1879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 b="1" dirty="0"/>
              <a:t>Epi 240</a:t>
            </a:r>
          </a:p>
          <a:p>
            <a:pPr lvl="0">
              <a:defRPr sz="1800"/>
            </a:pPr>
            <a:r>
              <a:rPr sz="3200" b="1" dirty="0"/>
              <a:t>Qualitative Approaches in Clinical and Translational Research</a:t>
            </a:r>
          </a:p>
        </p:txBody>
      </p:sp>
      <p:sp>
        <p:nvSpPr>
          <p:cNvPr id="112" name="Shape 112"/>
          <p:cNvSpPr>
            <a:spLocks noGrp="1"/>
          </p:cNvSpPr>
          <p:nvPr>
            <p:ph type="body" idx="1"/>
          </p:nvPr>
        </p:nvSpPr>
        <p:spPr>
          <a:xfrm>
            <a:off x="444500" y="3341310"/>
            <a:ext cx="9271000" cy="371989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b="1" dirty="0"/>
              <a:t>Session </a:t>
            </a:r>
            <a:r>
              <a:rPr lang="en-US" sz="3200" b="1" dirty="0" smtClean="0"/>
              <a:t>2:</a:t>
            </a:r>
            <a:r>
              <a:rPr lang="en-US" sz="3200" b="1" dirty="0"/>
              <a:t> </a:t>
            </a:r>
            <a:r>
              <a:rPr sz="3200" b="1" dirty="0" smtClean="0"/>
              <a:t>Data </a:t>
            </a:r>
            <a:r>
              <a:rPr sz="3200" b="1" dirty="0"/>
              <a:t>Collection Methods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200" b="1" dirty="0" smtClean="0"/>
              <a:t>Sep 24, </a:t>
            </a:r>
            <a:r>
              <a:rPr sz="3200" b="1" dirty="0" smtClean="0"/>
              <a:t>201</a:t>
            </a:r>
            <a:r>
              <a:rPr lang="en-US" sz="3200" b="1" dirty="0" smtClean="0"/>
              <a:t>5</a:t>
            </a:r>
            <a:endParaRPr sz="3200" b="1" dirty="0"/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000" b="1" dirty="0"/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000" dirty="0"/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i="1" dirty="0"/>
              <a:t>Daniel Dohan, PhD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dirty="0"/>
              <a:t>Philip R. Lee Institute for Health Policy Studies, UCSF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400" dirty="0"/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i="1" dirty="0"/>
              <a:t>Wendy Anderson, MD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dirty="0"/>
              <a:t>Division of Hospital Medicine, UCSF</a:t>
            </a:r>
          </a:p>
        </p:txBody>
      </p:sp>
      <p:sp>
        <p:nvSpPr>
          <p:cNvPr id="113" name="Shape 113"/>
          <p:cNvSpPr>
            <a:spLocks noGrp="1"/>
          </p:cNvSpPr>
          <p:nvPr>
            <p:ph type="sldNum" sz="quarter" idx="2"/>
          </p:nvPr>
        </p:nvSpPr>
        <p:spPr>
          <a:xfrm>
            <a:off x="9588500" y="7200900"/>
            <a:ext cx="230124" cy="228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1</a:t>
            </a:fld>
            <a:endParaRPr sz="100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 dirty="0"/>
              <a:t>What’s up today</a:t>
            </a:r>
          </a:p>
        </p:txBody>
      </p:sp>
      <p:sp>
        <p:nvSpPr>
          <p:cNvPr id="118" name="Shape 118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/>
            </a:pPr>
            <a:r>
              <a:rPr lang="en-US" sz="2800" dirty="0" smtClean="0"/>
              <a:t>Introductions (25 min)</a:t>
            </a:r>
            <a:endParaRPr lang="en-US" sz="2800" dirty="0" smtClean="0"/>
          </a:p>
          <a:p>
            <a:pPr lvl="0">
              <a:defRPr sz="1800"/>
            </a:pPr>
            <a:r>
              <a:rPr lang="en-US" sz="2800" dirty="0" smtClean="0"/>
              <a:t>Review </a:t>
            </a:r>
            <a:r>
              <a:rPr lang="en-US" sz="2800" dirty="0" smtClean="0"/>
              <a:t>Assignment 1 (5 min)</a:t>
            </a:r>
          </a:p>
          <a:p>
            <a:pPr lvl="0">
              <a:defRPr sz="1800"/>
            </a:pPr>
            <a:r>
              <a:rPr lang="en-US" sz="2800" dirty="0" smtClean="0"/>
              <a:t>Lecture (</a:t>
            </a:r>
            <a:r>
              <a:rPr lang="en-US" sz="2800" dirty="0" smtClean="0"/>
              <a:t>10 </a:t>
            </a:r>
            <a:r>
              <a:rPr lang="en-US" sz="2800" dirty="0" smtClean="0"/>
              <a:t>min)</a:t>
            </a:r>
          </a:p>
          <a:p>
            <a:pPr lvl="1">
              <a:defRPr sz="1800"/>
            </a:pPr>
            <a:r>
              <a:rPr sz="2000" dirty="0" smtClean="0"/>
              <a:t>Interviews</a:t>
            </a:r>
            <a:r>
              <a:rPr sz="2000" dirty="0"/>
              <a:t>, Observation, </a:t>
            </a:r>
            <a:r>
              <a:rPr sz="2000" dirty="0" smtClean="0"/>
              <a:t>Documents</a:t>
            </a:r>
            <a:endParaRPr sz="2000" dirty="0"/>
          </a:p>
          <a:p>
            <a:pPr lvl="1">
              <a:defRPr sz="1800"/>
            </a:pPr>
            <a:r>
              <a:rPr sz="2000" dirty="0"/>
              <a:t>Interviews In Depth: Which Kind and </a:t>
            </a:r>
            <a:r>
              <a:rPr sz="2000" dirty="0" smtClean="0"/>
              <a:t>How</a:t>
            </a:r>
            <a:endParaRPr sz="2000" dirty="0"/>
          </a:p>
          <a:p>
            <a:pPr lvl="0">
              <a:defRPr sz="1800"/>
            </a:pPr>
            <a:r>
              <a:rPr sz="2800" dirty="0"/>
              <a:t>Provider interview transcript and </a:t>
            </a:r>
            <a:r>
              <a:rPr sz="2800" dirty="0" smtClean="0"/>
              <a:t>discussion</a:t>
            </a:r>
            <a:r>
              <a:rPr lang="en-US" sz="2800" dirty="0" smtClean="0"/>
              <a:t> (40)</a:t>
            </a:r>
            <a:endParaRPr sz="2800" dirty="0"/>
          </a:p>
        </p:txBody>
      </p:sp>
      <p:sp>
        <p:nvSpPr>
          <p:cNvPr id="119" name="Shape 119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2</a:t>
            </a:fld>
            <a:endParaRPr sz="1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109" name="Shape 109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/>
            </a:pPr>
            <a:r>
              <a:rPr sz="2400" b="1" dirty="0">
                <a:latin typeface="Helvetica"/>
                <a:cs typeface="Helvetica"/>
              </a:rPr>
              <a:t>People</a:t>
            </a:r>
            <a:br>
              <a:rPr sz="2400" b="1" dirty="0">
                <a:latin typeface="Helvetica"/>
                <a:cs typeface="Helvetica"/>
              </a:rPr>
            </a:br>
            <a:r>
              <a:rPr sz="2400" dirty="0" smtClean="0">
                <a:latin typeface="Helvetica"/>
                <a:cs typeface="Helvetica"/>
              </a:rPr>
              <a:t>Who </a:t>
            </a:r>
            <a:r>
              <a:rPr sz="2400" dirty="0" smtClean="0">
                <a:latin typeface="Helvetica"/>
                <a:cs typeface="Helvetica"/>
              </a:rPr>
              <a:t>you </a:t>
            </a:r>
            <a:r>
              <a:rPr lang="en-US" sz="2400" dirty="0" smtClean="0">
                <a:latin typeface="Helvetica"/>
                <a:cs typeface="Helvetica"/>
              </a:rPr>
              <a:t>are </a:t>
            </a:r>
            <a:r>
              <a:rPr sz="2400" dirty="0" smtClean="0">
                <a:latin typeface="Helvetica"/>
                <a:cs typeface="Helvetica"/>
              </a:rPr>
              <a:t>professionally? </a:t>
            </a:r>
            <a:r>
              <a:rPr lang="en-US" sz="2400" dirty="0" smtClean="0">
                <a:latin typeface="Helvetica"/>
                <a:cs typeface="Helvetica"/>
              </a:rPr>
              <a:t>T</a:t>
            </a:r>
            <a:r>
              <a:rPr sz="2400" dirty="0" smtClean="0">
                <a:latin typeface="Helvetica"/>
                <a:cs typeface="Helvetica"/>
              </a:rPr>
              <a:t>raining </a:t>
            </a:r>
            <a:r>
              <a:rPr sz="2400" dirty="0">
                <a:latin typeface="Helvetica"/>
                <a:cs typeface="Helvetica"/>
              </a:rPr>
              <a:t>and background? </a:t>
            </a:r>
            <a:r>
              <a:rPr lang="en-US" sz="2400" dirty="0" smtClean="0">
                <a:latin typeface="Helvetica"/>
                <a:cs typeface="Helvetica"/>
              </a:rPr>
              <a:t>P</a:t>
            </a:r>
            <a:r>
              <a:rPr sz="2400" dirty="0" smtClean="0">
                <a:latin typeface="Helvetica"/>
                <a:cs typeface="Helvetica"/>
              </a:rPr>
              <a:t>rior </a:t>
            </a:r>
            <a:r>
              <a:rPr sz="2400" dirty="0">
                <a:latin typeface="Helvetica"/>
                <a:cs typeface="Helvetica"/>
              </a:rPr>
              <a:t>exposure/experience with qualitative research methods?</a:t>
            </a:r>
          </a:p>
          <a:p>
            <a:pPr lvl="0">
              <a:defRPr sz="1800"/>
            </a:pPr>
            <a:r>
              <a:rPr sz="2400" b="1" dirty="0">
                <a:latin typeface="Helvetica"/>
                <a:cs typeface="Helvetica"/>
              </a:rPr>
              <a:t>Projects</a:t>
            </a:r>
            <a:br>
              <a:rPr sz="2400" b="1" dirty="0">
                <a:latin typeface="Helvetica"/>
                <a:cs typeface="Helvetica"/>
              </a:rPr>
            </a:br>
            <a:r>
              <a:rPr sz="2400" dirty="0">
                <a:latin typeface="Helvetica"/>
                <a:cs typeface="Helvetica"/>
              </a:rPr>
              <a:t>What are you working on and how does it relate to qualitative research methods</a:t>
            </a:r>
            <a:r>
              <a:rPr sz="2400" dirty="0" smtClean="0">
                <a:latin typeface="Helvetica"/>
                <a:cs typeface="Helvetica"/>
              </a:rPr>
              <a:t>?</a:t>
            </a:r>
            <a:endParaRPr lang="en-US" sz="2400" dirty="0" smtClean="0">
              <a:latin typeface="Helvetica"/>
              <a:cs typeface="Helvetica"/>
            </a:endParaRPr>
          </a:p>
          <a:p>
            <a:pPr lvl="1">
              <a:defRPr sz="1800"/>
            </a:pPr>
            <a:r>
              <a:rPr lang="en-US" sz="2000" i="1" dirty="0" smtClean="0">
                <a:latin typeface="Helvetica"/>
                <a:cs typeface="Helvetica"/>
              </a:rPr>
              <a:t>Do you have qualitative data in hand to analyze in class?</a:t>
            </a:r>
          </a:p>
          <a:p>
            <a:pPr lvl="1">
              <a:defRPr sz="1800"/>
            </a:pPr>
            <a:r>
              <a:rPr lang="en-US" sz="2000" i="1" dirty="0" smtClean="0">
                <a:latin typeface="Helvetica"/>
                <a:cs typeface="Helvetica"/>
              </a:rPr>
              <a:t>Can you share your data with other students?</a:t>
            </a:r>
            <a:endParaRPr sz="2000" i="1" dirty="0">
              <a:latin typeface="Helvetica"/>
              <a:cs typeface="Helvetica"/>
            </a:endParaRPr>
          </a:p>
          <a:p>
            <a:pPr lvl="0">
              <a:defRPr sz="1800"/>
            </a:pPr>
            <a:r>
              <a:rPr sz="2400" b="1" dirty="0">
                <a:latin typeface="Helvetica"/>
                <a:cs typeface="Helvetica"/>
              </a:rPr>
              <a:t>Products</a:t>
            </a:r>
            <a:br>
              <a:rPr sz="2400" b="1" dirty="0">
                <a:latin typeface="Helvetica"/>
                <a:cs typeface="Helvetica"/>
              </a:rPr>
            </a:br>
            <a:r>
              <a:rPr sz="2400" dirty="0">
                <a:latin typeface="Helvetica"/>
                <a:cs typeface="Helvetica"/>
              </a:rPr>
              <a:t>What would you like to get out of the course?</a:t>
            </a:r>
          </a:p>
        </p:txBody>
      </p:sp>
      <p:sp>
        <p:nvSpPr>
          <p:cNvPr id="110" name="Shape 110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3</a:t>
            </a:fld>
            <a:endParaRPr sz="1000"/>
          </a:p>
        </p:txBody>
      </p:sp>
    </p:spTree>
    <p:extLst>
      <p:ext uri="{BB962C8B-B14F-4D97-AF65-F5344CB8AC3E}">
        <p14:creationId xmlns:p14="http://schemas.microsoft.com/office/powerpoint/2010/main" val="3938308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>
            <a:normAutofit fontScale="90000"/>
          </a:bodyPr>
          <a:lstStyle/>
          <a:p>
            <a:pPr lvl="0">
              <a:defRPr sz="1800"/>
            </a:pPr>
            <a:r>
              <a:rPr sz="3200" dirty="0"/>
              <a:t>Assignment 1: </a:t>
            </a:r>
            <a:r>
              <a:rPr lang="en-US" sz="3200" dirty="0" smtClean="0"/>
              <a:t>Qualitative Project Abstract</a:t>
            </a:r>
            <a:br>
              <a:rPr lang="en-US" sz="3200" dirty="0" smtClean="0"/>
            </a:br>
            <a:r>
              <a:rPr sz="3200" dirty="0" smtClean="0"/>
              <a:t>Due online</a:t>
            </a:r>
            <a:r>
              <a:rPr lang="en-US" sz="3200" dirty="0" smtClean="0"/>
              <a:t>: </a:t>
            </a:r>
            <a:r>
              <a:rPr lang="en-US" sz="3200" dirty="0" smtClean="0"/>
              <a:t>Thu, Oct 8 @ noon</a:t>
            </a:r>
            <a:br>
              <a:rPr lang="en-US" sz="3200" dirty="0" smtClean="0"/>
            </a:br>
            <a:r>
              <a:rPr lang="en-US" sz="3200" dirty="0" smtClean="0"/>
              <a:t>Comments on 2 others’ due: Thu, Oct 15 @ noon</a:t>
            </a:r>
            <a:endParaRPr sz="3200" dirty="0"/>
          </a:p>
        </p:txBody>
      </p:sp>
      <p:sp>
        <p:nvSpPr>
          <p:cNvPr id="122" name="Shape 122"/>
          <p:cNvSpPr>
            <a:spLocks noGrp="1"/>
          </p:cNvSpPr>
          <p:nvPr>
            <p:ph idx="1"/>
          </p:nvPr>
        </p:nvSpPr>
        <p:spPr>
          <a:xfrm>
            <a:off x="508000" y="1777999"/>
            <a:ext cx="9144000" cy="5452341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i="1" dirty="0"/>
              <a:t>abstract should be 1 page single spaced</a:t>
            </a:r>
            <a:r>
              <a:rPr lang="en-US" dirty="0"/>
              <a:t> and should have the following sections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a) </a:t>
            </a:r>
            <a:r>
              <a:rPr lang="en-US" dirty="0" smtClean="0"/>
              <a:t>research </a:t>
            </a:r>
            <a:r>
              <a:rPr lang="en-US" dirty="0"/>
              <a:t>question (1 sentence)</a:t>
            </a:r>
          </a:p>
          <a:p>
            <a:pPr marL="0" indent="0">
              <a:buNone/>
            </a:pPr>
            <a:r>
              <a:rPr lang="en-US" dirty="0"/>
              <a:t>b) </a:t>
            </a:r>
            <a:r>
              <a:rPr lang="en-US" dirty="0" smtClean="0"/>
              <a:t>significance </a:t>
            </a:r>
            <a:r>
              <a:rPr lang="en-US" dirty="0"/>
              <a:t>and background (1 sentence - why is this qualitative project needed? how might it lead to improved public health?)</a:t>
            </a:r>
          </a:p>
          <a:p>
            <a:pPr marL="0" indent="0">
              <a:buNone/>
            </a:pPr>
            <a:r>
              <a:rPr lang="en-US" dirty="0"/>
              <a:t>c) </a:t>
            </a:r>
            <a:r>
              <a:rPr lang="en-US" dirty="0" smtClean="0"/>
              <a:t>proposed </a:t>
            </a:r>
            <a:r>
              <a:rPr lang="en-US" dirty="0"/>
              <a:t>approach (e.g. interviews, focus groups) - 1/3 page</a:t>
            </a:r>
          </a:p>
          <a:p>
            <a:pPr marL="0" indent="0">
              <a:buNone/>
            </a:pPr>
            <a:r>
              <a:rPr lang="en-US" dirty="0"/>
              <a:t>d) </a:t>
            </a:r>
            <a:r>
              <a:rPr lang="en-US" dirty="0" smtClean="0"/>
              <a:t>proposed </a:t>
            </a:r>
            <a:r>
              <a:rPr lang="en-US" dirty="0"/>
              <a:t>subjects and/or field sites - 1/3 page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On </a:t>
            </a:r>
            <a:r>
              <a:rPr lang="en-US" i="1" dirty="0"/>
              <a:t>a separate page, please list at list 2-3 anticipated or current challenges, including questions or needs you would like to address in the class.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</a:t>
            </a:r>
            <a:r>
              <a:rPr lang="en-US" dirty="0"/>
              <a:t>Recommend reviewing Creswell Chapter 6 "Introducing and Focusing the Study" in conceptualizing your </a:t>
            </a:r>
            <a:r>
              <a:rPr lang="en-US" dirty="0" smtClean="0"/>
              <a:t>project</a:t>
            </a:r>
            <a:endParaRPr lang="en-US" dirty="0" smtClean="0"/>
          </a:p>
        </p:txBody>
      </p:sp>
      <p:sp>
        <p:nvSpPr>
          <p:cNvPr id="123" name="Shape 12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4</a:t>
            </a:fld>
            <a:endParaRPr sz="1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/>
          <a:lstStyle>
            <a:lvl1pPr algn="ctr"/>
          </a:lstStyle>
          <a:p>
            <a:pPr lvl="0">
              <a:defRPr sz="1800"/>
            </a:pPr>
            <a:r>
              <a:rPr sz="3200"/>
              <a:t>Types of qualitative data</a:t>
            </a:r>
          </a:p>
        </p:txBody>
      </p:sp>
      <p:sp>
        <p:nvSpPr>
          <p:cNvPr id="126" name="Shape 126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>
              <a:spcBef>
                <a:spcPts val="1200"/>
              </a:spcBef>
              <a:defRPr sz="1800"/>
            </a:pPr>
            <a:r>
              <a:rPr sz="2000"/>
              <a:t>Direct Observation, Participant-Observation (p-o), Video Recorded Observation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tremendous value-added for the investigator (especially direct and p-o)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hardest type of data to integrate into health sciences research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beware video recording: it produces huge amounts of data (more next week…)</a:t>
            </a:r>
          </a:p>
          <a:p>
            <a:pPr lvl="0">
              <a:spcBef>
                <a:spcPts val="1200"/>
              </a:spcBef>
              <a:defRPr sz="1800"/>
            </a:pPr>
            <a:r>
              <a:rPr sz="2000"/>
              <a:t>Individual Interviews &amp; Focus Group Interviews — these are not substitutes!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individual perspective on past events v. information on how groups interact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investigators control individual interviews; no one controls a focus group</a:t>
            </a:r>
          </a:p>
          <a:p>
            <a:pPr lvl="0">
              <a:spcBef>
                <a:spcPts val="1200"/>
              </a:spcBef>
              <a:defRPr sz="1800"/>
            </a:pPr>
            <a:r>
              <a:rPr sz="2000"/>
              <a:t>Documents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provide a narrow window but have tremendous value because created by subject and open to all</a:t>
            </a:r>
          </a:p>
          <a:p>
            <a:pPr marL="0" lvl="0" indent="0" algn="ctr">
              <a:spcBef>
                <a:spcPts val="1200"/>
              </a:spcBef>
              <a:buSzTx/>
              <a:buNone/>
              <a:defRPr sz="1800"/>
            </a:pPr>
            <a:endParaRPr sz="2000">
              <a:solidFill>
                <a:srgbClr val="FF2600"/>
              </a:solidFill>
            </a:endParaRPr>
          </a:p>
          <a:p>
            <a:pPr marL="0" lvl="0" indent="0" algn="ctr">
              <a:spcBef>
                <a:spcPts val="1200"/>
              </a:spcBef>
              <a:buSzTx/>
              <a:buNone/>
              <a:defRPr sz="1800"/>
            </a:pPr>
            <a:r>
              <a:rPr sz="2200" i="1" u="sng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Resist the either/or temptation: Use all of these methods in your project.</a:t>
            </a:r>
          </a:p>
        </p:txBody>
      </p:sp>
      <p:sp>
        <p:nvSpPr>
          <p:cNvPr id="127" name="Shape 12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5</a:t>
            </a:fld>
            <a:endParaRPr sz="1000"/>
          </a:p>
        </p:txBody>
      </p:sp>
      <p:pic>
        <p:nvPicPr>
          <p:cNvPr id="128" name="broken_egg_fgcd.jpg"/>
          <p:cNvPicPr/>
          <p:nvPr/>
        </p:nvPicPr>
        <p:blipFill>
          <a:blip r:embed="rId2">
            <a:extLst/>
          </a:blip>
          <a:srcRect l="21989" r="2644" b="2"/>
          <a:stretch>
            <a:fillRect/>
          </a:stretch>
        </p:blipFill>
        <p:spPr>
          <a:xfrm>
            <a:off x="365522" y="140074"/>
            <a:ext cx="1326575" cy="1320104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06043" y="140074"/>
            <a:ext cx="2133005" cy="14220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Interview guides</a:t>
            </a:r>
          </a:p>
        </p:txBody>
      </p:sp>
      <p:sp>
        <p:nvSpPr>
          <p:cNvPr id="132" name="Shape 13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>
              <a:spcBef>
                <a:spcPts val="1200"/>
              </a:spcBef>
              <a:defRPr sz="1800"/>
            </a:pPr>
            <a:r>
              <a:rPr sz="2000"/>
              <a:t>Degree of structure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free-form (list of topic areas) v. structured (list of interview questions)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do you want to follow the guide or follow the subject?</a:t>
            </a:r>
          </a:p>
          <a:p>
            <a:pPr lvl="0">
              <a:spcBef>
                <a:spcPts val="1200"/>
              </a:spcBef>
              <a:defRPr sz="1800"/>
            </a:pPr>
            <a:r>
              <a:rPr sz="2000"/>
              <a:t>Start easy; end tough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open with concrete questions that subject can address via own experience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end with questions you worry may break rapport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findings are stronger if respondents bring up key issues; try not to ask head-on questions unless/until you have to</a:t>
            </a:r>
          </a:p>
          <a:p>
            <a:pPr lvl="0">
              <a:spcBef>
                <a:spcPts val="1200"/>
              </a:spcBef>
              <a:defRPr sz="1800"/>
            </a:pPr>
            <a:r>
              <a:rPr sz="2000"/>
              <a:t>Audience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for grants and IRB review: lots of details can put reviewers at ease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in practice: guides you use yourself may need less detail; guides for others (staff, co-I’s) may need more specificity</a:t>
            </a:r>
          </a:p>
          <a:p>
            <a:pPr lvl="1">
              <a:spcBef>
                <a:spcPts val="1200"/>
              </a:spcBef>
              <a:defRPr sz="1800"/>
            </a:pPr>
            <a:r>
              <a:rPr sz="2000"/>
              <a:t>your guide will change over time, especially in needing less detail</a:t>
            </a:r>
          </a:p>
        </p:txBody>
      </p:sp>
      <p:sp>
        <p:nvSpPr>
          <p:cNvPr id="133" name="Shape 13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6</a:t>
            </a:fld>
            <a:endParaRPr sz="1000"/>
          </a:p>
        </p:txBody>
      </p:sp>
      <p:pic>
        <p:nvPicPr>
          <p:cNvPr id="134" name="broken_egg_fgcd.jpg"/>
          <p:cNvPicPr/>
          <p:nvPr/>
        </p:nvPicPr>
        <p:blipFill>
          <a:blip r:embed="rId2">
            <a:extLst/>
          </a:blip>
          <a:srcRect l="21989" r="2644" b="2"/>
          <a:stretch>
            <a:fillRect/>
          </a:stretch>
        </p:blipFill>
        <p:spPr>
          <a:xfrm>
            <a:off x="263525" y="64079"/>
            <a:ext cx="1428594" cy="142162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51363" y="63500"/>
            <a:ext cx="2511739" cy="16744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xfrm>
            <a:off x="508000" y="305153"/>
            <a:ext cx="9144000" cy="82877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 dirty="0"/>
              <a:t>Conducting the interview</a:t>
            </a:r>
          </a:p>
        </p:txBody>
      </p:sp>
      <p:sp>
        <p:nvSpPr>
          <p:cNvPr id="138" name="Shape 138"/>
          <p:cNvSpPr>
            <a:spLocks noGrp="1"/>
          </p:cNvSpPr>
          <p:nvPr>
            <p:ph idx="1"/>
          </p:nvPr>
        </p:nvSpPr>
        <p:spPr>
          <a:xfrm>
            <a:off x="508000" y="1360714"/>
            <a:ext cx="9144000" cy="5701898"/>
          </a:xfrm>
          <a:prstGeom prst="rect">
            <a:avLst/>
          </a:prstGeom>
        </p:spPr>
        <p:txBody>
          <a:bodyPr spcCol="455930">
            <a:normAutofit fontScale="92500" lnSpcReduction="20000"/>
          </a:bodyPr>
          <a:lstStyle/>
          <a:p>
            <a:pPr marL="0" lvl="0" indent="0" algn="ctr">
              <a:spcBef>
                <a:spcPts val="600"/>
              </a:spcBef>
              <a:buSzTx/>
              <a:buNone/>
              <a:defRPr sz="1800"/>
            </a:pPr>
            <a:r>
              <a:rPr sz="2400" i="1" dirty="0"/>
              <a:t>Get the logistics right</a:t>
            </a:r>
          </a:p>
          <a:p>
            <a:pPr lvl="0">
              <a:spcBef>
                <a:spcPts val="600"/>
              </a:spcBef>
              <a:defRPr sz="1800"/>
            </a:pPr>
            <a:r>
              <a:rPr sz="2000" dirty="0"/>
              <a:t>Quiet, comfortable, private place</a:t>
            </a:r>
          </a:p>
          <a:p>
            <a:pPr lvl="0">
              <a:spcBef>
                <a:spcPts val="600"/>
              </a:spcBef>
              <a:defRPr sz="1800"/>
            </a:pPr>
            <a:r>
              <a:rPr sz="2000" dirty="0" smtClean="0"/>
              <a:t>Equipment</a:t>
            </a:r>
            <a:r>
              <a:rPr lang="en-US" sz="2000" dirty="0" smtClean="0"/>
              <a:t>: small notebook &amp; 2 audio recorders; practice (both) to </a:t>
            </a:r>
            <a:r>
              <a:rPr sz="2000" dirty="0" smtClean="0"/>
              <a:t>use them</a:t>
            </a:r>
            <a:r>
              <a:rPr lang="en-US" sz="2000" dirty="0" smtClean="0"/>
              <a:t> confidently</a:t>
            </a:r>
            <a:endParaRPr sz="2000" dirty="0"/>
          </a:p>
          <a:p>
            <a:pPr lvl="0">
              <a:spcBef>
                <a:spcPts val="600"/>
              </a:spcBef>
              <a:defRPr sz="1800"/>
            </a:pPr>
            <a:r>
              <a:rPr sz="2000" dirty="0" smtClean="0"/>
              <a:t>Consent</a:t>
            </a:r>
            <a:endParaRPr sz="2000" dirty="0"/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Walk through written form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Reminder after start of recording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>
                <a:solidFill>
                  <a:srgbClr val="FF2600"/>
                </a:solidFill>
              </a:rPr>
              <a:t>Rehearse the </a:t>
            </a:r>
            <a:r>
              <a:rPr sz="2000" dirty="0" smtClean="0">
                <a:solidFill>
                  <a:srgbClr val="FF2600"/>
                </a:solidFill>
              </a:rPr>
              <a:t>start</a:t>
            </a:r>
            <a:endParaRPr lang="en-US" sz="2000" i="1" dirty="0" smtClean="0"/>
          </a:p>
          <a:p>
            <a:pPr marL="0" lvl="0" indent="0" algn="ctr">
              <a:spcBef>
                <a:spcPts val="600"/>
              </a:spcBef>
              <a:buSzTx/>
              <a:buNone/>
              <a:defRPr sz="1800"/>
            </a:pPr>
            <a:r>
              <a:rPr sz="2400" i="1" dirty="0" smtClean="0"/>
              <a:t>Ask </a:t>
            </a:r>
            <a:r>
              <a:rPr sz="2400" i="1" dirty="0"/>
              <a:t>good questions</a:t>
            </a:r>
          </a:p>
          <a:p>
            <a:pPr lvl="0">
              <a:spcBef>
                <a:spcPts val="600"/>
              </a:spcBef>
              <a:defRPr sz="1800"/>
            </a:pPr>
            <a:r>
              <a:rPr lang="en-US" sz="2000" dirty="0" smtClean="0"/>
              <a:t>Ask </a:t>
            </a:r>
            <a:r>
              <a:rPr lang="en-US" sz="2000" dirty="0"/>
              <a:t>s</a:t>
            </a:r>
            <a:r>
              <a:rPr sz="2000" dirty="0" smtClean="0"/>
              <a:t>ingle</a:t>
            </a:r>
            <a:r>
              <a:rPr sz="2000" dirty="0"/>
              <a:t>-headed, direct, </a:t>
            </a:r>
            <a:r>
              <a:rPr sz="2000" dirty="0" smtClean="0"/>
              <a:t>concrete</a:t>
            </a:r>
            <a:r>
              <a:rPr lang="en-US" sz="2000" dirty="0" smtClean="0"/>
              <a:t> questions and then </a:t>
            </a:r>
            <a:r>
              <a:rPr sz="2000" dirty="0" smtClean="0"/>
              <a:t>stay </a:t>
            </a:r>
            <a:r>
              <a:rPr sz="2000" dirty="0"/>
              <a:t>silent during answer</a:t>
            </a:r>
          </a:p>
          <a:p>
            <a:pPr lvl="0">
              <a:spcBef>
                <a:spcPts val="600"/>
              </a:spcBef>
              <a:defRPr sz="1800"/>
            </a:pPr>
            <a:r>
              <a:rPr sz="2000" dirty="0"/>
              <a:t>Probes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general “say more about that”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specific “some of other respondents have said...” </a:t>
            </a:r>
          </a:p>
          <a:p>
            <a:pPr lvl="0">
              <a:spcBef>
                <a:spcPts val="600"/>
              </a:spcBef>
              <a:defRPr sz="1800"/>
            </a:pPr>
            <a:r>
              <a:rPr sz="2000" dirty="0"/>
              <a:t>Show off your homework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share your knowledge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be clear about your project</a:t>
            </a:r>
          </a:p>
          <a:p>
            <a:pPr lvl="1">
              <a:spcBef>
                <a:spcPts val="600"/>
              </a:spcBef>
              <a:defRPr sz="1800"/>
            </a:pPr>
            <a:r>
              <a:rPr sz="2000" dirty="0"/>
              <a:t>highlight what they can teach you</a:t>
            </a:r>
          </a:p>
        </p:txBody>
      </p:sp>
      <p:sp>
        <p:nvSpPr>
          <p:cNvPr id="139" name="Shape 139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7</a:t>
            </a:fld>
            <a:endParaRPr sz="1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200" dirty="0" smtClean="0"/>
              <a:t>Think, </a:t>
            </a:r>
            <a:r>
              <a:rPr lang="en-US" sz="3200" dirty="0" smtClean="0"/>
              <a:t>Cube</a:t>
            </a:r>
            <a:r>
              <a:rPr lang="en-US" sz="3200" dirty="0" smtClean="0"/>
              <a:t>, </a:t>
            </a:r>
            <a:r>
              <a:rPr lang="en-US" sz="3200" dirty="0" smtClean="0"/>
              <a:t>Share:</a:t>
            </a:r>
            <a:br>
              <a:rPr lang="en-US" sz="3200" dirty="0" smtClean="0"/>
            </a:br>
            <a:r>
              <a:rPr sz="3200" dirty="0" smtClean="0"/>
              <a:t>Provider </a:t>
            </a:r>
            <a:r>
              <a:rPr sz="3200" dirty="0"/>
              <a:t>Interview </a:t>
            </a:r>
            <a:r>
              <a:rPr sz="3200" dirty="0" smtClean="0"/>
              <a:t>Transcript</a:t>
            </a:r>
            <a:endParaRPr sz="3200" dirty="0"/>
          </a:p>
        </p:txBody>
      </p:sp>
      <p:sp>
        <p:nvSpPr>
          <p:cNvPr id="142" name="Shape 14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/>
            </a:pPr>
            <a:fld id="{86CB4B4D-7CA3-9044-876B-883B54F8677D}" type="slidenum">
              <a:rPr sz="1000"/>
              <a:t>8</a:t>
            </a:fld>
            <a:endParaRPr sz="1000"/>
          </a:p>
        </p:txBody>
      </p:sp>
      <p:sp>
        <p:nvSpPr>
          <p:cNvPr id="143" name="Shape 143"/>
          <p:cNvSpPr/>
          <p:nvPr/>
        </p:nvSpPr>
        <p:spPr>
          <a:xfrm>
            <a:off x="444500" y="1676400"/>
            <a:ext cx="9271000" cy="3340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/>
          <a:p>
            <a:pPr marL="571500" lvl="0" indent="-508000" algn="l" defTabSz="520700">
              <a:spcBef>
                <a:spcPts val="600"/>
              </a:spcBef>
              <a:buSzPct val="100000"/>
              <a:buAutoNum type="arabicPeriod"/>
              <a:defRPr sz="1800"/>
            </a:pPr>
            <a:r>
              <a:rPr sz="3200" dirty="0" smtClean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What </a:t>
            </a:r>
            <a:r>
              <a:rPr sz="3200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strikes you as interesting?</a:t>
            </a:r>
          </a:p>
          <a:p>
            <a:pPr marL="571500" lvl="0" indent="-508000" algn="l" defTabSz="520700">
              <a:spcBef>
                <a:spcPts val="600"/>
              </a:spcBef>
              <a:buSzPct val="100000"/>
              <a:buAutoNum type="arabicPeriod"/>
              <a:defRPr sz="1800"/>
            </a:pPr>
            <a:r>
              <a:rPr sz="3200" dirty="0" smtClean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How </a:t>
            </a:r>
            <a:r>
              <a:rPr sz="3200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did the interviewer do?</a:t>
            </a:r>
          </a:p>
          <a:p>
            <a:pPr marL="571500" lvl="0" indent="-508000" algn="l" defTabSz="520700">
              <a:spcBef>
                <a:spcPts val="600"/>
              </a:spcBef>
              <a:buSzPct val="100000"/>
              <a:buAutoNum type="arabicPeriod"/>
              <a:defRPr sz="1800"/>
            </a:pPr>
            <a:r>
              <a:rPr sz="3200" dirty="0" smtClean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What’s </a:t>
            </a:r>
            <a:r>
              <a:rPr sz="3200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going on here? Could you see any of this interview in the </a:t>
            </a:r>
            <a:r>
              <a:rPr sz="3200" i="1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HSR</a:t>
            </a:r>
            <a:r>
              <a:rPr sz="3200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 article?</a:t>
            </a:r>
          </a:p>
          <a:p>
            <a:pPr marL="571500" lvl="0" indent="-508000" algn="l" defTabSz="520700">
              <a:spcBef>
                <a:spcPts val="600"/>
              </a:spcBef>
              <a:buSzPct val="100000"/>
              <a:buAutoNum type="arabicPeriod"/>
              <a:defRPr sz="1800"/>
            </a:pPr>
            <a:r>
              <a:rPr sz="3200" dirty="0" smtClean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What </a:t>
            </a:r>
            <a:r>
              <a:rPr sz="3200" dirty="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rPr>
              <a:t>was your method for reading the transcript?</a:t>
            </a:r>
          </a:p>
        </p:txBody>
      </p:sp>
      <p:sp>
        <p:nvSpPr>
          <p:cNvPr id="144" name="Shape 144"/>
          <p:cNvSpPr/>
          <p:nvPr/>
        </p:nvSpPr>
        <p:spPr>
          <a:xfrm>
            <a:off x="749300" y="5245100"/>
            <a:ext cx="8674100" cy="1816100"/>
          </a:xfrm>
          <a:prstGeom prst="rect">
            <a:avLst/>
          </a:prstGeom>
          <a:ln w="12700">
            <a:solidFill/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/>
          <a:p>
            <a:pPr lvl="0" algn="l">
              <a:spcBef>
                <a:spcPts val="600"/>
              </a:spcBef>
              <a:defRPr sz="1800"/>
            </a:pP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1</a:t>
            </a: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5</a:t>
            </a: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 </a:t>
            </a:r>
            <a:r>
              <a:rPr sz="3200" dirty="0">
                <a:latin typeface="+mj-lt"/>
                <a:ea typeface="+mj-ea"/>
                <a:cs typeface="+mj-cs"/>
                <a:sym typeface="Helvetica Neue"/>
              </a:rPr>
              <a:t>min: read &amp; </a:t>
            </a: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mark </a:t>
            </a: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up (line X line)</a:t>
            </a:r>
            <a:endParaRPr sz="3200" dirty="0">
              <a:latin typeface="+mj-lt"/>
              <a:ea typeface="+mj-ea"/>
              <a:cs typeface="+mj-cs"/>
              <a:sym typeface="Helvetica Neue"/>
            </a:endParaRPr>
          </a:p>
          <a:p>
            <a:pPr lvl="0" algn="l">
              <a:spcBef>
                <a:spcPts val="600"/>
              </a:spcBef>
              <a:defRPr sz="1800"/>
            </a:pP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10</a:t>
            </a: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 </a:t>
            </a:r>
            <a:r>
              <a:rPr sz="3200" dirty="0">
                <a:latin typeface="+mj-lt"/>
                <a:ea typeface="+mj-ea"/>
                <a:cs typeface="+mj-cs"/>
                <a:sym typeface="Helvetica Neue"/>
              </a:rPr>
              <a:t>min: </a:t>
            </a: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share with </a:t>
            </a: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2 partners </a:t>
            </a: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(</a:t>
            </a:r>
            <a:r>
              <a:rPr sz="3200" dirty="0">
                <a:latin typeface="+mj-lt"/>
                <a:ea typeface="+mj-ea"/>
                <a:cs typeface="+mj-cs"/>
                <a:sym typeface="Helvetica Neue"/>
              </a:rPr>
              <a:t>quex 1-2)</a:t>
            </a:r>
          </a:p>
          <a:p>
            <a:pPr lvl="0" algn="l">
              <a:spcBef>
                <a:spcPts val="600"/>
              </a:spcBef>
              <a:defRPr sz="1800"/>
            </a:pP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1</a:t>
            </a:r>
            <a:r>
              <a:rPr lang="en-US" sz="3200" dirty="0">
                <a:latin typeface="+mj-lt"/>
                <a:ea typeface="+mj-ea"/>
                <a:cs typeface="+mj-cs"/>
                <a:sym typeface="Helvetica Neue"/>
              </a:rPr>
              <a:t>5</a:t>
            </a: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 </a:t>
            </a:r>
            <a:r>
              <a:rPr sz="3200" dirty="0">
                <a:latin typeface="+mj-lt"/>
                <a:ea typeface="+mj-ea"/>
                <a:cs typeface="+mj-cs"/>
                <a:sym typeface="Helvetica Neue"/>
              </a:rPr>
              <a:t>min: </a:t>
            </a:r>
            <a:r>
              <a:rPr lang="en-US" sz="3200" dirty="0" smtClean="0">
                <a:latin typeface="+mj-lt"/>
                <a:ea typeface="+mj-ea"/>
                <a:cs typeface="+mj-cs"/>
                <a:sym typeface="Helvetica Neue"/>
              </a:rPr>
              <a:t>group discussion </a:t>
            </a:r>
            <a:r>
              <a:rPr sz="3200" dirty="0" smtClean="0">
                <a:latin typeface="+mj-lt"/>
                <a:ea typeface="+mj-ea"/>
                <a:cs typeface="+mj-cs"/>
                <a:sym typeface="Helvetica Neue"/>
              </a:rPr>
              <a:t>(</a:t>
            </a:r>
            <a:r>
              <a:rPr sz="3200" dirty="0">
                <a:latin typeface="+mj-lt"/>
                <a:ea typeface="+mj-ea"/>
                <a:cs typeface="+mj-cs"/>
                <a:sym typeface="Helvetica Neue"/>
              </a:rPr>
              <a:t>quex 3-4)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"/>
        <a:ea typeface="Helvetica Neue"/>
        <a:cs typeface="Helvetica Neue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5D6B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835</TotalTime>
  <Words>561</Words>
  <Application>Microsoft Macintosh PowerPoint</Application>
  <PresentationFormat>Custom</PresentationFormat>
  <Paragraphs>92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Epi 240 Qualitative Approaches in Clinical and Translational Research</vt:lpstr>
      <vt:lpstr>What’s up today</vt:lpstr>
      <vt:lpstr>Introductions</vt:lpstr>
      <vt:lpstr>Assignment 1: Qualitative Project Abstract Due online: Thu, Oct 8 @ noon Comments on 2 others’ due: Thu, Oct 15 @ noon</vt:lpstr>
      <vt:lpstr>Types of qualitative data</vt:lpstr>
      <vt:lpstr>Interview guides</vt:lpstr>
      <vt:lpstr>Conducting the interview</vt:lpstr>
      <vt:lpstr>Think, Cube, Share: Provider Interview Transcript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 240 Qualitative Approaches in Clinical and Translational Research</dc:title>
  <cp:lastModifiedBy>Daniel Dohan</cp:lastModifiedBy>
  <cp:revision>29</cp:revision>
  <dcterms:modified xsi:type="dcterms:W3CDTF">2015-09-25T02:40:20Z</dcterms:modified>
</cp:coreProperties>
</file>