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76" r:id="rId1"/>
  </p:sldMasterIdLst>
  <p:notesMasterIdLst>
    <p:notesMasterId r:id="rId51"/>
  </p:notesMasterIdLst>
  <p:handoutMasterIdLst>
    <p:handoutMasterId r:id="rId52"/>
  </p:handoutMasterIdLst>
  <p:sldIdLst>
    <p:sldId id="256" r:id="rId2"/>
    <p:sldId id="305" r:id="rId3"/>
    <p:sldId id="258" r:id="rId4"/>
    <p:sldId id="260" r:id="rId5"/>
    <p:sldId id="261" r:id="rId6"/>
    <p:sldId id="262" r:id="rId7"/>
    <p:sldId id="263" r:id="rId8"/>
    <p:sldId id="311" r:id="rId9"/>
    <p:sldId id="265" r:id="rId10"/>
    <p:sldId id="310" r:id="rId11"/>
    <p:sldId id="266" r:id="rId12"/>
    <p:sldId id="304" r:id="rId13"/>
    <p:sldId id="268" r:id="rId14"/>
    <p:sldId id="270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309" r:id="rId28"/>
    <p:sldId id="283" r:id="rId29"/>
    <p:sldId id="284" r:id="rId30"/>
    <p:sldId id="285" r:id="rId31"/>
    <p:sldId id="286" r:id="rId32"/>
    <p:sldId id="287" r:id="rId33"/>
    <p:sldId id="308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7" r:id="rId43"/>
    <p:sldId id="307" r:id="rId44"/>
    <p:sldId id="299" r:id="rId45"/>
    <p:sldId id="306" r:id="rId46"/>
    <p:sldId id="300" r:id="rId47"/>
    <p:sldId id="301" r:id="rId48"/>
    <p:sldId id="302" r:id="rId49"/>
    <p:sldId id="303" r:id="rId50"/>
  </p:sldIdLst>
  <p:sldSz cx="9144000" cy="5143500" type="screen16x9"/>
  <p:notesSz cx="9296400" cy="70104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0">
          <p15:clr>
            <a:srgbClr val="A4A3A4"/>
          </p15:clr>
        </p15:guide>
        <p15:guide id="2" pos="5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D6D"/>
    <a:srgbClr val="3C6363"/>
    <a:srgbClr val="345656"/>
    <a:srgbClr val="DE6810"/>
    <a:srgbClr val="DF6103"/>
    <a:srgbClr val="DA6720"/>
    <a:srgbClr val="DB6D29"/>
    <a:srgbClr val="EC66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683" autoAdjust="0"/>
  </p:normalViewPr>
  <p:slideViewPr>
    <p:cSldViewPr>
      <p:cViewPr varScale="1">
        <p:scale>
          <a:sx n="135" d="100"/>
          <a:sy n="135" d="100"/>
        </p:scale>
        <p:origin x="101" y="619"/>
      </p:cViewPr>
      <p:guideLst>
        <p:guide orient="horz" pos="720"/>
        <p:guide pos="5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1776" y="-82"/>
      </p:cViewPr>
      <p:guideLst>
        <p:guide orient="horz" pos="2208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fld id="{0C616B13-128B-4FE2-B7E4-8B8E4C244ED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981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14575" y="527050"/>
            <a:ext cx="4667250" cy="2625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330575"/>
            <a:ext cx="6816725" cy="315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fld id="{268F946D-BBD2-4ADB-BCD4-ECEA04A0E7F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3833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F946D-BBD2-4ADB-BCD4-ECEA04A0E7F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5711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133AF9C-D967-4A6B-9965-F7992D84F1B7}" type="slidenum">
              <a:rPr lang="en-US" sz="1200" smtClean="0">
                <a:ea typeface="ＭＳ Ｐゴシック" pitchFamily="34" charset="-128"/>
              </a:rPr>
              <a:pPr/>
              <a:t>3</a:t>
            </a:fld>
            <a:endParaRPr lang="en-US" sz="1200" dirty="0" smtClean="0">
              <a:ea typeface="ＭＳ Ｐゴシック" pitchFamily="34" charset="-128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7426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8E0D1-0EE3-4731-A4E4-1D21BD67567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18" descr="circularphotos_faded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33350"/>
            <a:ext cx="3201988" cy="299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2133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5754-544E-431F-BCFC-22DA45C49AD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002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5754-544E-431F-BCFC-22DA45C49AD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16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BBD1-06BD-43F0-B040-0627315B4901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FDBB3-7CA4-47F5-A9A1-92DA5461E5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996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8DB3-9ED2-49FA-9925-90FF8D3562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366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9F68-4432-436E-BE34-25131C88DFC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095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FA8C-79D7-4A5A-8C5A-4DB8835459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960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8028C-66AA-4EB0-9DED-26B5AFF12A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244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7D1-A4DC-4CB2-92DB-D3783B1C020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69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3F06-2F33-41B7-8C6E-8D1D093D41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797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9D2B5-B066-4ED0-820A-9BCA335A54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068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E5754-544E-431F-BCFC-22DA45C49AD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083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14350"/>
            <a:ext cx="7772400" cy="3812382"/>
          </a:xfrm>
        </p:spPr>
        <p:txBody>
          <a:bodyPr>
            <a:normAutofit/>
          </a:bodyPr>
          <a:lstStyle/>
          <a:p>
            <a:pPr algn="l"/>
            <a:r>
              <a:rPr lang="en-US" sz="4000" smtClean="0">
                <a:solidFill>
                  <a:srgbClr val="C00000"/>
                </a:solidFill>
                <a:latin typeface="Calibri" panose="020F0502020204030204" pitchFamily="34" charset="0"/>
              </a:rPr>
              <a:t>Qualitative Research and Questionnaire Design: </a:t>
            </a:r>
            <a:br>
              <a:rPr lang="en-US" sz="4000" smtClean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2800" smtClean="0">
                <a:solidFill>
                  <a:srgbClr val="C00000"/>
                </a:solidFill>
                <a:latin typeface="Calibri" panose="020F0502020204030204" pitchFamily="34" charset="0"/>
              </a:rPr>
              <a:t>Patient-Centered Outcomes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838200" y="3105150"/>
            <a:ext cx="7620000" cy="1190625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  <a:spcBef>
                <a:spcPct val="25000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Miriam Kuppermann, PhD MPH</a:t>
            </a:r>
          </a:p>
          <a:p>
            <a:pPr algn="l">
              <a:lnSpc>
                <a:spcPct val="80000"/>
              </a:lnSpc>
              <a:spcBef>
                <a:spcPct val="25000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Professor and Vice Chair for Clinical Research</a:t>
            </a:r>
          </a:p>
          <a:p>
            <a:pPr algn="l">
              <a:lnSpc>
                <a:spcPct val="80000"/>
              </a:lnSpc>
              <a:spcBef>
                <a:spcPct val="25000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Department of Obstetrics, Gynecology &amp; RS</a:t>
            </a:r>
          </a:p>
          <a:p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838200" y="2571750"/>
            <a:ext cx="7315200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57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Hypotheses and Qualitative Research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685800" y="1885950"/>
            <a:ext cx="7391400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Rather than being hypothesis driven, qualitative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research is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often hypothesis generating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.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100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8100" y="133350"/>
            <a:ext cx="9144000" cy="6096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Types and Sources of Qualitative Data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452" y="971550"/>
            <a:ext cx="8237349" cy="33528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Open-ended questions on quantitative surveys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Why or why not?  __________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Other: (specify)    __________</a:t>
            </a:r>
          </a:p>
          <a:p>
            <a:pPr>
              <a:spcBef>
                <a:spcPts val="1200"/>
              </a:spcBef>
            </a:pP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One-on-one qualitative interviews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Focus group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interviews</a:t>
            </a:r>
            <a:endParaRPr lang="en-US" sz="28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Other types of qualitative data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Observation of physician / patient interactions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75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1450"/>
            <a:ext cx="9144000" cy="5715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Focus Groups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42950"/>
            <a:ext cx="8305800" cy="382905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8 to 10 participants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Trained moderator with discussion guide</a:t>
            </a:r>
          </a:p>
          <a:p>
            <a:pPr lvl="1">
              <a:spcBef>
                <a:spcPts val="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Lets the participants lead the discussion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−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Prompts as necessary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Advantages</a:t>
            </a:r>
          </a:p>
          <a:p>
            <a:pPr marL="560388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Discussion enables the group members to react to other people’s thoughts and generate more of their own</a:t>
            </a:r>
          </a:p>
          <a:p>
            <a:pPr marL="560388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Efficient way to collect data from a lot of participants at once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Disadvantages</a:t>
            </a:r>
          </a:p>
          <a:p>
            <a:pPr marL="560388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 person can dominate the conversation</a:t>
            </a:r>
          </a:p>
          <a:p>
            <a:pPr marL="560388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 be complicated to arrange </a:t>
            </a:r>
          </a:p>
        </p:txBody>
      </p:sp>
    </p:spTree>
    <p:extLst>
      <p:ext uri="{BB962C8B-B14F-4D97-AF65-F5344CB8AC3E}">
        <p14:creationId xmlns:p14="http://schemas.microsoft.com/office/powerpoint/2010/main" val="3325475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5"/>
            <a:ext cx="9144000" cy="74295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One-on-One Qualitative Interviews</a:t>
            </a:r>
            <a:endParaRPr lang="en-US" sz="4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42950"/>
            <a:ext cx="8305800" cy="382905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Trained interviewer with an interview guide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Discussion guide introduces topics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Prompts as necessary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Advantages </a:t>
            </a:r>
          </a:p>
          <a:p>
            <a:pPr marL="560388" lvl="1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More detailed information</a:t>
            </a:r>
          </a:p>
          <a:p>
            <a:pPr marL="560388" lvl="1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Useful for sensitive information</a:t>
            </a:r>
          </a:p>
          <a:p>
            <a:pPr marL="560388" lvl="1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Easier to co-ordinate </a:t>
            </a:r>
          </a:p>
          <a:p>
            <a:pPr marL="560388" lvl="1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Able to elicit information from less vocal individuals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Disadvantages</a:t>
            </a:r>
          </a:p>
          <a:p>
            <a:pPr marL="560388" lvl="1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“riffing” on ideas from other participants</a:t>
            </a:r>
          </a:p>
          <a:p>
            <a:pPr marL="560388" lvl="1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Many more transcripts to review!</a:t>
            </a:r>
          </a:p>
        </p:txBody>
      </p:sp>
    </p:spTree>
    <p:extLst>
      <p:ext uri="{BB962C8B-B14F-4D97-AF65-F5344CB8AC3E}">
        <p14:creationId xmlns:p14="http://schemas.microsoft.com/office/powerpoint/2010/main" val="193253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5143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Prenatal Testing Study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34218"/>
            <a:ext cx="8382000" cy="3747332"/>
          </a:xfrm>
        </p:spPr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Q: Studies have shown that African American women are less likely to have </a:t>
            </a:r>
            <a:r>
              <a:rPr lang="en-U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prenatal diagnostic testing </a:t>
            </a: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than white women.  What might be some of the reasons</a:t>
            </a:r>
            <a:r>
              <a:rPr lang="en-U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en-US" sz="24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“I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think of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Tuskegee . . . I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do wonder sometimes, you know, when they’re doing things, if I’m the next guinea pig.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mean, that’s always in the back of my mind.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don’t care how many years pass by.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still think that if anyone could do something like that to a people in the name of science, what’s different today than it was then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?”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“Because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it gets down to your values . .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 about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whether or not you would choose to abort the baby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2712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8551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5"/>
            <a:ext cx="8229600" cy="733425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Hysterectomy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733799"/>
          </a:xfrm>
        </p:spPr>
        <p:txBody>
          <a:bodyPr/>
          <a:lstStyle/>
          <a:p>
            <a:pPr marL="112712" indent="0">
              <a:buNone/>
            </a:pPr>
            <a:r>
              <a:rPr lang="en-U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Q: How has your bleeding affected your day-to-day activities?</a:t>
            </a:r>
          </a:p>
          <a:p>
            <a:pPr marL="112712" indent="0"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“It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affected my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entire . . .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month!  Because I would be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pre-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menstrual, and then I would have a week of such heavy bleeding, I mean, the middle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of the day . . .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 really couldn’t leave the house.  And usually it just started, and I would have SUCH heavy bleeding, and I would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go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through Super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Tampax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and super tampons,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and, and . . .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 was wearing rubber pants,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and . . .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everything, trying to have a normal life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01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Induction of Labor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4038600"/>
          </a:xfrm>
        </p:spPr>
        <p:txBody>
          <a:bodyPr>
            <a:normAutofit/>
          </a:bodyPr>
          <a:lstStyle/>
          <a:p>
            <a:pPr marL="27432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Q. How did you feel when you were told that your labor would be </a:t>
            </a:r>
            <a:r>
              <a:rPr lang="en-U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induced (for a medical indication)?</a:t>
            </a:r>
            <a:endParaRPr lang="en-US" sz="2400" b="1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432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“I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was angry.  I didn't know how I was going to get through [it] because my whole birth picture was like I was moving, and I was in a tub. And now I was hooked up to these things. And I was stunned when she said I had to keep it in me the whole time. I thought, oh, you'd get a little bit of Pitocin, and then you'd be walking around.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then they were like, "No. This machine is on you the whole time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38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0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Inter-pregnancy Interval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733800"/>
          </a:xfrm>
        </p:spPr>
        <p:txBody>
          <a:bodyPr>
            <a:normAutofit/>
          </a:bodyPr>
          <a:lstStyle/>
          <a:p>
            <a:pPr marL="0" indent="0">
              <a:buFont typeface="Wingdings 2" pitchFamily="18" charset="2"/>
              <a:buNone/>
            </a:pPr>
            <a:r>
              <a:rPr lang="en-US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Q: In this country, about half of all pregnancies aren’t planned.  What do you think about this?  Why do you think this might be?</a:t>
            </a:r>
          </a:p>
          <a:p>
            <a:pPr marL="112712" indent="0"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“Things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happen, even if you’re on birth control sometimes you get pregnant,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 why bother [planning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]?”</a:t>
            </a:r>
          </a:p>
          <a:p>
            <a:pPr marL="112712" indent="0"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 used birth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control …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 had a condom and the morning after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pill …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So these were just my babies –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they were meant to be.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 mean, I could have chosen to have an abortion. But honestly, I felt like, ‘Well, hell, you know, they've already made it through two rounds.’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These were just meant to be my babies.”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72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74295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Conducting Qualitative Analysis</a:t>
            </a:r>
            <a:endParaRPr lang="en-US" sz="4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623073"/>
          </a:xfrm>
        </p:spPr>
        <p:txBody>
          <a:bodyPr>
            <a:normAutofit fontScale="92500"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Hours and hours of tape recordings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Recordings are transcribed and translated (budget for this!)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Goal of analysis is to allow themes to emerge by looking for commonalities in the information obtained from different participants in different focus groups or qualitative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interviews.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47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Conducting Qualitative Analysis, </a:t>
            </a:r>
            <a:r>
              <a:rPr lang="en-US" dirty="0" err="1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47750"/>
            <a:ext cx="8382000" cy="373380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Parcel transcripts into “bits” of information, each communicating a thought or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view.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Develop code list</a:t>
            </a: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2 to 3 people assign codes to bits</a:t>
            </a: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Code assignments are discussed and revised</a:t>
            </a: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Code list is often updated as new concepts emerge during this iterative process</a:t>
            </a:r>
          </a:p>
        </p:txBody>
      </p:sp>
    </p:spTree>
    <p:extLst>
      <p:ext uri="{BB962C8B-B14F-4D97-AF65-F5344CB8AC3E}">
        <p14:creationId xmlns:p14="http://schemas.microsoft.com/office/powerpoint/2010/main" val="347641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</a:rPr>
              <a:t>Overview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latin typeface="Calibri" panose="020F0502020204030204" pitchFamily="34" charset="0"/>
              </a:rPr>
              <a:t>Power of the narrative</a:t>
            </a:r>
          </a:p>
          <a:p>
            <a:r>
              <a:rPr lang="en-US" dirty="0">
                <a:latin typeface="Calibri" panose="020F0502020204030204" pitchFamily="34" charset="0"/>
              </a:rPr>
              <a:t>I</a:t>
            </a:r>
            <a:r>
              <a:rPr lang="en-US" sz="3200" dirty="0" smtClean="0">
                <a:latin typeface="Calibri" panose="020F0502020204030204" pitchFamily="34" charset="0"/>
              </a:rPr>
              <a:t>mportance of patients’ perspectives</a:t>
            </a:r>
          </a:p>
          <a:p>
            <a:r>
              <a:rPr lang="en-US" sz="3200" dirty="0" smtClean="0">
                <a:latin typeface="Calibri" panose="020F0502020204030204" pitchFamily="34" charset="0"/>
              </a:rPr>
              <a:t>How qualitative research and patient questionnaires seek to incorporate both into clinical research</a:t>
            </a:r>
            <a:endParaRPr lang="en-US" sz="3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5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3338" y="5905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Coding Grid Example (Hysterectomy)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294979"/>
              </p:ext>
            </p:extLst>
          </p:nvPr>
        </p:nvGraphicFramePr>
        <p:xfrm>
          <a:off x="533400" y="1489048"/>
          <a:ext cx="8077200" cy="283464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46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66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</a:t>
                      </a:r>
                      <a:r>
                        <a:rPr lang="en-US" sz="28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did you think about as you were deciding whether or not to have a hysterectomy?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en-US" sz="2800" dirty="0">
                        <a:effectLst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 never had any plans on having children. I never really wanted kids.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5e</a:t>
                      </a:r>
                      <a:endParaRPr lang="en-US" sz="2800" b="1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515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 was trying to avoid pain. I'm such a weenie.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3g</a:t>
                      </a:r>
                      <a:endParaRPr lang="en-US" sz="2800" b="1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515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 didn't really want to go into menopause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6d</a:t>
                      </a:r>
                      <a:endParaRPr lang="en-US" sz="2800" b="1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544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4"/>
            <a:ext cx="9144000" cy="1419226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Conducting Qualitative Analysis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43050"/>
            <a:ext cx="7772400" cy="2743200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Software (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ATLAS.ti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NVivo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Nudist, Excel) is used to group statements and identify emergent themes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08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4"/>
            <a:ext cx="9144000" cy="10382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 Qualitative Studies be Published?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733800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Clinical journals traditionally interested in quantitative, clinical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outcomes.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Over the past decade, staggering increase in publications using health-related quality of life and other patient-reported outcomes as primary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endpoints.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Qualitative studies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more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difficult to publish, although the numbers of these studies also have been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increasing.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09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1950"/>
            <a:ext cx="9144000" cy="9906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Using Qualitative Data </a:t>
            </a: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b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Create 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Questionnaires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04950"/>
            <a:ext cx="7772400" cy="3352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Fine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tune conceptual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framework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Content/domains identified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Search for existing measures!!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Develop new scales</a:t>
            </a:r>
          </a:p>
          <a:p>
            <a:pPr lvl="1">
              <a:spcBef>
                <a:spcPts val="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Identify important questions to ask</a:t>
            </a:r>
          </a:p>
          <a:p>
            <a:pPr lvl="1">
              <a:spcBef>
                <a:spcPts val="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Wording  of questions</a:t>
            </a:r>
          </a:p>
          <a:p>
            <a:pPr lvl="1">
              <a:spcBef>
                <a:spcPts val="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Response options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84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Bit of Terminology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153400" cy="3543300"/>
          </a:xfrm>
        </p:spPr>
        <p:txBody>
          <a:bodyPr>
            <a:normAutofit lnSpcReduction="10000"/>
          </a:bodyPr>
          <a:lstStyle/>
          <a:p>
            <a:pPr>
              <a:buFont typeface="Wingdings 2" pitchFamily="18" charset="2"/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28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questionnaire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is a document containing all of the individual 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questions 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800" i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items)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 2" pitchFamily="18" charset="2"/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Concepts can be measured using a </a:t>
            </a:r>
            <a:r>
              <a:rPr lang="en-US" sz="28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single item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or multiple items 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8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scale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that give you a more robust and multidimensional measure of the concept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Font typeface="Wingdings 2" pitchFamily="18" charset="2"/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 scale is sometimes referred to as a </a:t>
            </a:r>
            <a:r>
              <a:rPr lang="en-US" sz="2800" i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measure.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 2" pitchFamily="18" charset="2"/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 questionnaire is also sometimes referred to as a </a:t>
            </a:r>
            <a:r>
              <a:rPr lang="en-US" sz="28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study instrument</a:t>
            </a:r>
            <a:r>
              <a:rPr lang="en-US" sz="2800" i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62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to Design a Good Questionnaire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28700"/>
            <a:ext cx="8610600" cy="3143250"/>
          </a:xfrm>
        </p:spPr>
        <p:txBody>
          <a:bodyPr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Crystallize your research question and study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hypotheses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Clearly define predictors, covariates and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outcomes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Search the literature and ask colleagues for published, validated scales that measure these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variables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Include new items as needed, taking care to word them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unambiguously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necessary,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create new scales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(proceed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with caution!)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Conduct reliability and validity testing for new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scales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93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"/>
            <a:ext cx="8229600" cy="7239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Note on Reliability and Validity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819150"/>
            <a:ext cx="8467725" cy="365760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Reliability</a:t>
            </a:r>
          </a:p>
          <a:p>
            <a:pPr lvl="1">
              <a:spcBef>
                <a:spcPts val="0"/>
              </a:spcBef>
            </a:pPr>
            <a:r>
              <a:rPr lang="en-US" sz="2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Inter-rater: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Whether there is variation in responses depending on the person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who **administers**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the questionnaire. </a:t>
            </a:r>
          </a:p>
          <a:p>
            <a:pPr lvl="1">
              <a:spcBef>
                <a:spcPts val="0"/>
              </a:spcBef>
            </a:pPr>
            <a:r>
              <a:rPr lang="en-US" sz="2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Test-retest: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Whether there is variation in responses related to *when* the survey is administered. </a:t>
            </a:r>
          </a:p>
          <a:p>
            <a:pPr lvl="1">
              <a:spcBef>
                <a:spcPts val="0"/>
              </a:spcBef>
            </a:pPr>
            <a:r>
              <a:rPr lang="en-US" sz="2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consistency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How consistent responses are across items within a scale (Cronbach’s alpha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lvl="1">
              <a:spcBef>
                <a:spcPts val="0"/>
              </a:spcBef>
            </a:pP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Validity</a:t>
            </a:r>
          </a:p>
          <a:p>
            <a:pPr lvl="1">
              <a:spcBef>
                <a:spcPts val="0"/>
              </a:spcBef>
            </a:pPr>
            <a:r>
              <a:rPr lang="en-US" sz="2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Face: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Whether the instrument is measuring what it is supposed to measure (subjective assessment).</a:t>
            </a:r>
          </a:p>
          <a:p>
            <a:pPr lvl="1">
              <a:spcBef>
                <a:spcPts val="0"/>
              </a:spcBef>
            </a:pPr>
            <a:r>
              <a:rPr lang="en-US" sz="2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Concurrent: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Whether the new instrument correlates with an established measure/”gold standard.”</a:t>
            </a:r>
          </a:p>
          <a:p>
            <a:pPr lvl="1">
              <a:spcBef>
                <a:spcPts val="0"/>
              </a:spcBef>
            </a:pPr>
            <a:r>
              <a:rPr lang="en-US" sz="2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Predictive: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Whether the instrument accurately predicts an outcome (e.g., overall health, mortality).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84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85725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Developing New Items: Be Specific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971550"/>
            <a:ext cx="4040188" cy="479822"/>
          </a:xfrm>
        </p:spPr>
        <p:txBody>
          <a:bodyPr/>
          <a:lstStyle/>
          <a:p>
            <a:pPr algn="ctr"/>
            <a:r>
              <a:rPr lang="en-US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Rather than this:</a:t>
            </a:r>
            <a:endParaRPr lang="en-US" i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428750"/>
            <a:ext cx="4114800" cy="3429000"/>
          </a:xfrm>
        </p:spPr>
        <p:txBody>
          <a:bodyPr>
            <a:normAutofit fontScale="92500" lnSpcReduction="10000"/>
          </a:bodyPr>
          <a:lstStyle/>
          <a:p>
            <a:pPr marL="112712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What is the highest level of education you have </a:t>
            </a:r>
            <a:r>
              <a:rPr lang="en-US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completed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No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formal education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Less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than a high school degree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High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school graduate, GED or equivalent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Some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college, junior college or vocational school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College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graduate </a:t>
            </a:r>
            <a:endParaRPr lang="en-US" sz="2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Professional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or graduate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degree</a:t>
            </a: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971550"/>
            <a:ext cx="4041775" cy="479822"/>
          </a:xfrm>
        </p:spPr>
        <p:txBody>
          <a:bodyPr/>
          <a:lstStyle/>
          <a:p>
            <a:pPr algn="ctr"/>
            <a:r>
              <a:rPr lang="en-US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Try this:</a:t>
            </a:r>
            <a:endParaRPr lang="en-US" i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400" y="1485900"/>
            <a:ext cx="3962400" cy="2849166"/>
          </a:xfrm>
        </p:spPr>
        <p:txBody>
          <a:bodyPr/>
          <a:lstStyle/>
          <a:p>
            <a:pPr marL="112712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How much education do you have?</a:t>
            </a:r>
          </a:p>
          <a:p>
            <a:pPr marL="112712" indent="0"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Elementary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school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High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school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College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64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9550"/>
            <a:ext cx="8534400" cy="10668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Developing New Items:  </a:t>
            </a:r>
            <a:b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 Comprehensive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4040188" cy="609600"/>
          </a:xfrm>
        </p:spPr>
        <p:txBody>
          <a:bodyPr>
            <a:normAutofit/>
          </a:bodyPr>
          <a:lstStyle/>
          <a:p>
            <a:pPr algn="ctr"/>
            <a:r>
              <a:rPr lang="en-US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Rather than this:</a:t>
            </a:r>
            <a:endParaRPr lang="en-US" i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09750"/>
            <a:ext cx="4343400" cy="3124200"/>
          </a:xfrm>
        </p:spPr>
        <p:txBody>
          <a:bodyPr>
            <a:normAutofit lnSpcReduction="10000"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Which of the following best describes the type of delivery you had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Spontaneous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vaginal delivery (no forceps or vacuum)</a:t>
            </a:r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Vaginal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delivery with vacuum</a:t>
            </a:r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Vaginal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delivery with forceps </a:t>
            </a:r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Cesarean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delivery (C-section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Other, specify: ___________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352550"/>
            <a:ext cx="4041776" cy="457200"/>
          </a:xfrm>
        </p:spPr>
        <p:txBody>
          <a:bodyPr>
            <a:normAutofit/>
          </a:bodyPr>
          <a:lstStyle/>
          <a:p>
            <a:pPr algn="ctr"/>
            <a:r>
              <a:rPr lang="en-US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Try this:</a:t>
            </a:r>
            <a:endParaRPr lang="en-US" i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000" y="1885950"/>
            <a:ext cx="4343401" cy="2857500"/>
          </a:xfrm>
        </p:spPr>
        <p:txBody>
          <a:bodyPr/>
          <a:lstStyle/>
          <a:p>
            <a:pPr marL="27432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What type of delivery did you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have?</a:t>
            </a:r>
          </a:p>
          <a:p>
            <a:pPr marL="27432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1722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Vaginal</a:t>
            </a:r>
          </a:p>
          <a:p>
            <a:pPr marL="61722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Cesarean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51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61950"/>
            <a:ext cx="8763000" cy="8191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 Exhaustive/Mutually Exclusive Response Options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57350"/>
            <a:ext cx="7772400" cy="31242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What is your total yearly household income (before taxes)?</a:t>
            </a:r>
          </a:p>
          <a:p>
            <a:pPr>
              <a:spcBef>
                <a:spcPts val="0"/>
              </a:spcBef>
              <a:buFont typeface="Wingdings" pitchFamily="2" charset="2"/>
              <a:buChar char="q"/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Less than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$25,000</a:t>
            </a:r>
          </a:p>
          <a:p>
            <a:pPr>
              <a:spcBef>
                <a:spcPts val="0"/>
              </a:spcBef>
              <a:buFont typeface="Wingdings" pitchFamily="2" charset="2"/>
              <a:buChar char="q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$25,000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$49,999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q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$50,000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2800" smtClean="0">
                <a:latin typeface="Calibri" panose="020F0502020204030204" pitchFamily="34" charset="0"/>
                <a:cs typeface="Calibri" panose="020F0502020204030204" pitchFamily="34" charset="0"/>
              </a:rPr>
              <a:t>$99,999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q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$100,000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- $150,000</a:t>
            </a:r>
          </a:p>
          <a:p>
            <a:pPr>
              <a:spcBef>
                <a:spcPts val="0"/>
              </a:spcBef>
              <a:buFont typeface="Wingdings" pitchFamily="2" charset="2"/>
              <a:buChar char="q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Over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$150,000</a:t>
            </a:r>
          </a:p>
        </p:txBody>
      </p:sp>
    </p:spTree>
    <p:extLst>
      <p:ext uri="{BB962C8B-B14F-4D97-AF65-F5344CB8AC3E}">
        <p14:creationId xmlns:p14="http://schemas.microsoft.com/office/powerpoint/2010/main" val="150848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8575"/>
            <a:ext cx="9144000" cy="742950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</a:rPr>
              <a:t>What Have You Learned?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819150"/>
            <a:ext cx="8229600" cy="3619500"/>
          </a:xfrm>
        </p:spPr>
        <p:txBody>
          <a:bodyPr>
            <a:noAutofit/>
          </a:bodyPr>
          <a:lstStyle/>
          <a:p>
            <a:pPr eaLnBrk="1" hangingPunct="1">
              <a:spcBef>
                <a:spcPts val="0"/>
              </a:spcBef>
            </a:pPr>
            <a:r>
              <a:rPr lang="en-US" sz="2400" dirty="0" smtClean="0">
                <a:latin typeface="Calibri" panose="020F0502020204030204" pitchFamily="34" charset="0"/>
              </a:rPr>
              <a:t>Define a research question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Important and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compelling: Interesting for you to answer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!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Hasn’t been answered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Feasible for you to answer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latin typeface="Calibri" panose="020F0502020204030204" pitchFamily="34" charset="0"/>
              </a:rPr>
              <a:t>Come up with a research design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Could be descriptive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Most likely analytic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Case-control, cohort, or randomized study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latin typeface="Calibri" panose="020F0502020204030204" pitchFamily="34" charset="0"/>
              </a:rPr>
              <a:t>Identify primary predictors and outcomes; covariates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latin typeface="Calibri" panose="020F0502020204030204" pitchFamily="34" charset="0"/>
              </a:rPr>
              <a:t>Calculate sample size</a:t>
            </a:r>
          </a:p>
        </p:txBody>
      </p:sp>
    </p:spTree>
    <p:extLst>
      <p:ext uri="{BB962C8B-B14F-4D97-AF65-F5344CB8AC3E}">
        <p14:creationId xmlns:p14="http://schemas.microsoft.com/office/powerpoint/2010/main" val="367443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Beware of Cognitively </a:t>
            </a:r>
            <a:b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Burdensome Items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4950"/>
            <a:ext cx="8229600" cy="3394472"/>
          </a:xfrm>
        </p:spPr>
        <p:txBody>
          <a:bodyPr>
            <a:normAutofit fontScale="92500"/>
          </a:bodyPr>
          <a:lstStyle/>
          <a:p>
            <a:pPr marL="0" indent="0">
              <a:buFont typeface="Wingdings 2" pitchFamily="18" charset="2"/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Please rank the following sources of information according to how helpful they were to you in making your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prenatal testing decision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1">
              <a:buFont typeface="Wingdings" pitchFamily="2" charset="2"/>
              <a:buChar char="q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Your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midwife or obstetrician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A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genetics counselor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A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group class taught by a health care professional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Written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material given to you by your healthcare providers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Your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friends and relatives</a:t>
            </a:r>
          </a:p>
          <a:p>
            <a:pPr lvl="1">
              <a:buFont typeface="Wingdings" pitchFamily="2" charset="2"/>
              <a:buChar char="q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The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internet</a:t>
            </a:r>
          </a:p>
          <a:p>
            <a:pPr marL="112712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770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" y="1333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Instead …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52550"/>
            <a:ext cx="7772400" cy="3200400"/>
          </a:xfrm>
        </p:spPr>
        <p:txBody>
          <a:bodyPr/>
          <a:lstStyle/>
          <a:p>
            <a:pPr>
              <a:spcBef>
                <a:spcPts val="0"/>
              </a:spcBef>
              <a:buFont typeface="Wingdings 2" pitchFamily="18" charset="2"/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How helpful were each of these sources?</a:t>
            </a:r>
          </a:p>
          <a:p>
            <a:pPr>
              <a:spcBef>
                <a:spcPts val="0"/>
              </a:spcBef>
              <a:buFont typeface="Wingdings 2" pitchFamily="18" charset="2"/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Your genetic counselor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buFont typeface="Wingdings 2" pitchFamily="18" charset="2"/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	□ Very helpful</a:t>
            </a:r>
          </a:p>
          <a:p>
            <a:pPr>
              <a:spcBef>
                <a:spcPts val="0"/>
              </a:spcBef>
              <a:buFont typeface="Wingdings 2" pitchFamily="18" charset="2"/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	□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Somewhat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helpful</a:t>
            </a:r>
          </a:p>
          <a:p>
            <a:pPr>
              <a:spcBef>
                <a:spcPts val="0"/>
              </a:spcBef>
              <a:buFont typeface="Wingdings 2" pitchFamily="18" charset="2"/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	□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Not helpful at all </a:t>
            </a:r>
          </a:p>
          <a:p>
            <a:pPr>
              <a:buFont typeface="Wingdings 2" pitchFamily="18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4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33400" y="2857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Make Sure Responses </a:t>
            </a:r>
            <a:b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Answer the Question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04950"/>
            <a:ext cx="7772400" cy="3371850"/>
          </a:xfrm>
        </p:spPr>
        <p:txBody>
          <a:bodyPr/>
          <a:lstStyle/>
          <a:p>
            <a:pPr>
              <a:spcBef>
                <a:spcPts val="0"/>
              </a:spcBef>
              <a:buFont typeface="Wingdings 2" pitchFamily="18" charset="2"/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Have you been in pain in the last week?</a:t>
            </a:r>
          </a:p>
          <a:p>
            <a:pPr lvl="1">
              <a:spcBef>
                <a:spcPts val="0"/>
              </a:spcBef>
              <a:buFont typeface="Wingdings" pitchFamily="2" charset="2"/>
              <a:buChar char="q"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Never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q"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Rarely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q"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Sometimes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q"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Frequently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q"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Always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47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33400" y="2857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Make Sure Responses </a:t>
            </a:r>
            <a:b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Answer the Question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04950"/>
            <a:ext cx="7772400" cy="3371850"/>
          </a:xfrm>
        </p:spPr>
        <p:txBody>
          <a:bodyPr/>
          <a:lstStyle/>
          <a:p>
            <a:pPr>
              <a:spcBef>
                <a:spcPts val="0"/>
              </a:spcBef>
              <a:buFont typeface="Wingdings 2" pitchFamily="18" charset="2"/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Have you been in pain in the last week?</a:t>
            </a:r>
          </a:p>
          <a:p>
            <a:pPr lvl="1">
              <a:spcBef>
                <a:spcPts val="0"/>
              </a:spcBef>
              <a:buFont typeface="Wingdings" pitchFamily="2" charset="2"/>
              <a:buChar char="q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Never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q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Rarely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q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Sometimes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q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Frequently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q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Always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Correct 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question: Over the past week, how often have you been in pain?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82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 Specific About Time Frame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394472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During the past 4 weeks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,*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how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much of the time have your pelvic problems interfered with normal social activities, like visiting with friends or relatives? 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All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of time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Most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of the time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Some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of the time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little of the time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None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of the time</a:t>
            </a:r>
          </a:p>
          <a:p>
            <a:pPr>
              <a:buFont typeface="Wingdings 2" pitchFamily="18" charset="2"/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*Recall period should be 4 weeks or less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18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986071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Don’t Use “Double Barreled” Questions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60613" y="1504950"/>
            <a:ext cx="495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 typeface="Wingdings 2" pitchFamily="18" charset="2"/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How satisfied were you with the care you received from the doctors and nurses?</a:t>
            </a:r>
          </a:p>
        </p:txBody>
      </p:sp>
      <p:pic>
        <p:nvPicPr>
          <p:cNvPr id="3076" name="Picture 4" descr="C:\Users\Garretc\AppData\Local\Microsoft\Windows\Temporary Internet Files\Content.IE5\F80CJU99\MP900401793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6882">
            <a:off x="7084876" y="2731299"/>
            <a:ext cx="1533933" cy="158193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Garretc\AppData\Local\Microsoft\Windows\Temporary Internet Files\Content.IE5\F80CJU99\MP900426557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55529">
            <a:off x="444422" y="1140547"/>
            <a:ext cx="1587164" cy="137350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646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Attitudes: Agreement with Statements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43050"/>
            <a:ext cx="7772400" cy="2743200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It is important for me to know if my fetus has Down syndrome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 my culture we learn to accept what we are given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06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1066800"/>
          </a:xfrm>
        </p:spPr>
        <p:txBody>
          <a:bodyPr/>
          <a:lstStyle/>
          <a:p>
            <a:r>
              <a:rPr lang="en-US" sz="4000" dirty="0" err="1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Likert</a:t>
            </a:r>
            <a:r>
              <a:rPr lang="en-US" sz="40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Scales</a:t>
            </a:r>
            <a:endParaRPr lang="en-US" sz="4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2914650"/>
          </a:xfrm>
        </p:spPr>
        <p:txBody>
          <a:bodyPr>
            <a:normAutofit lnSpcReduction="10000"/>
          </a:bodyPr>
          <a:lstStyle/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Strongly/mostly disagree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Somewhat disagree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Neither agree nor disagree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Somewhat agree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Strongly/mostly agree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85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2950"/>
          </a:xfrm>
        </p:spPr>
        <p:txBody>
          <a:bodyPr/>
          <a:lstStyle/>
          <a:p>
            <a:r>
              <a:rPr lang="en-US" sz="40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What’s the Problem?</a:t>
            </a:r>
            <a:endParaRPr lang="en-US" sz="4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28956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general, what time is best for contacting survey respondents? (check one)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 M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orning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 A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fternoon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 W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eekdays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 W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eekends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4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" y="57150"/>
            <a:ext cx="9144000" cy="742950"/>
          </a:xfrm>
        </p:spPr>
        <p:txBody>
          <a:bodyPr/>
          <a:lstStyle/>
          <a:p>
            <a:r>
              <a:rPr lang="en-US" sz="40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What’s the Problem?</a:t>
            </a:r>
            <a:endParaRPr lang="en-US" sz="4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2514600"/>
          </a:xfrm>
        </p:spPr>
        <p:txBody>
          <a:bodyPr>
            <a:normAutofit lnSpcReduction="10000"/>
          </a:bodyPr>
          <a:lstStyle/>
          <a:p>
            <a:pPr marL="0" indent="0">
              <a:buFont typeface="Wingdings 2" pitchFamily="18" charset="2"/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general, what time is best for contacting survey respondents? (check one)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 M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orning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 A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fternoon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 W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eekdays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 W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eekends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2712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451860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 2" pitchFamily="18" charset="2"/>
              <a:buNone/>
            </a:pPr>
            <a:r>
              <a:rPr lang="en-US" i="1" dirty="0">
                <a:solidFill>
                  <a:srgbClr val="C00000"/>
                </a:solidFill>
              </a:rPr>
              <a:t>Problem: answer options are not mutually exclusive; not exhaustive (no eve &amp; night option</a:t>
            </a:r>
            <a:r>
              <a:rPr lang="en-US" i="1" dirty="0">
                <a:solidFill>
                  <a:schemeClr val="tx2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78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7150"/>
            <a:ext cx="8686800" cy="76200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</a:rPr>
              <a:t>Today’s Focus 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71550"/>
            <a:ext cx="7772400" cy="1200150"/>
          </a:xfrm>
        </p:spPr>
        <p:txBody>
          <a:bodyPr/>
          <a:lstStyle/>
          <a:p>
            <a:pPr marL="112712" indent="0" algn="ctr">
              <a:buNone/>
            </a:pPr>
            <a:r>
              <a:rPr lang="en-US" sz="4000" dirty="0">
                <a:latin typeface="Calibri" panose="020F0502020204030204" pitchFamily="34" charset="0"/>
              </a:rPr>
              <a:t>Patient-reported </a:t>
            </a:r>
            <a:r>
              <a:rPr lang="en-US" sz="4000" dirty="0" smtClean="0">
                <a:latin typeface="Calibri" panose="020F0502020204030204" pitchFamily="34" charset="0"/>
              </a:rPr>
              <a:t>variables</a:t>
            </a:r>
            <a:endParaRPr lang="en-US" dirty="0">
              <a:latin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2419350"/>
            <a:ext cx="6324600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 indent="0">
              <a:spcBef>
                <a:spcPts val="0"/>
              </a:spcBef>
              <a:buNone/>
            </a:pP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</a:rPr>
              <a:t>How 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</a:rPr>
              <a:t>will you conceptualize 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</a:rPr>
              <a:t>and measure them??</a:t>
            </a:r>
          </a:p>
        </p:txBody>
      </p:sp>
      <p:sp>
        <p:nvSpPr>
          <p:cNvPr id="5" name="Right Arrow 4"/>
          <p:cNvSpPr/>
          <p:nvPr/>
        </p:nvSpPr>
        <p:spPr bwMode="auto">
          <a:xfrm>
            <a:off x="533400" y="2800350"/>
            <a:ext cx="1447800" cy="685800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Char char="•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18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/>
          <a:lstStyle/>
          <a:p>
            <a:r>
              <a:rPr lang="en-US" sz="40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What’s the Problem?</a:t>
            </a:r>
            <a:endParaRPr lang="en-US" sz="4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31242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 what ways has the current medical insurance system failed to meet its ethical mission? (check all that apply)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Too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many uninsured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Insufficient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catastrophic coverage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Inability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to access specialists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Too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difficult to obtain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reimbursement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Other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: (please specify) ___________________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05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What’s the Problem?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25146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In what ways has the current medical insurance system failed to meet its ethical mission? (check all that apply)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Too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many uninsured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Insufficient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catastrophic coverage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Inability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to access specialists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Too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difficult to obtain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reimbursement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Other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: (please specify) ___________________</a:t>
            </a:r>
          </a:p>
          <a:p>
            <a:pPr marL="112712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429001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 2" pitchFamily="18" charset="2"/>
              <a:buNone/>
            </a:pPr>
            <a:r>
              <a:rPr lang="en-US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Problem: </a:t>
            </a:r>
            <a:r>
              <a:rPr lang="en-US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Leading question (assumes </a:t>
            </a:r>
            <a:r>
              <a:rPr lang="en-US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respondent agrees that insurance system has failed </a:t>
            </a:r>
            <a:r>
              <a:rPr lang="en-US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i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33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050" y="1333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What’s the Problem?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50"/>
            <a:ext cx="8001000" cy="2514600"/>
          </a:xfrm>
        </p:spPr>
        <p:txBody>
          <a:bodyPr>
            <a:noAutofit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Approximately what proportion of your patients do you believe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has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substance-abuse problems? (check one)</a:t>
            </a:r>
          </a:p>
          <a:p>
            <a:pPr marL="674370" lvl="1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 5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674370" lvl="1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 10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674370" lvl="1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 15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674370" lvl="1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 20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674370" lvl="1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 25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112712" indent="0">
              <a:spcBef>
                <a:spcPts val="0"/>
              </a:spcBef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0289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050" y="1333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What’s the Problem?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50"/>
            <a:ext cx="8001000" cy="2514600"/>
          </a:xfrm>
        </p:spPr>
        <p:txBody>
          <a:bodyPr>
            <a:noAutofit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Approximately what proportion of your patients do you believe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has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substance-abuse problems? (check one)</a:t>
            </a:r>
          </a:p>
          <a:p>
            <a:pPr marL="674370" lvl="1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674370" lvl="1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10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674370" lvl="1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15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674370" lvl="1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20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674370" lvl="1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25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112712" indent="0">
              <a:spcBef>
                <a:spcPts val="0"/>
              </a:spcBef>
              <a:buNone/>
            </a:pP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765381"/>
            <a:ext cx="800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0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Problem:  </a:t>
            </a:r>
            <a:r>
              <a:rPr lang="en-US" sz="2000" b="1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Having options clustered at the low end "gives </a:t>
            </a:r>
            <a:r>
              <a:rPr lang="en-US" sz="20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away" what you think is the right answer (</a:t>
            </a:r>
            <a:r>
              <a:rPr lang="en-US" sz="2000" b="1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</a:t>
            </a:r>
            <a:r>
              <a:rPr lang="en-US" sz="20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 may be best to leave open-ended and let the R put in the number they think is </a:t>
            </a:r>
            <a:r>
              <a:rPr lang="en-US" sz="2000" b="1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right)</a:t>
            </a:r>
            <a:endParaRPr lang="en-US" sz="2000" b="1" i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30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5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What’s the Problem?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50"/>
            <a:ext cx="8001000" cy="3576340"/>
          </a:xfrm>
        </p:spPr>
        <p:txBody>
          <a:bodyPr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Please indicate how much you agree or disagree with the following statement: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Physicians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care too much about money and don't spend enough time with patients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Strongly/mostly disagree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Somewhat disagree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Neither agree nor disagree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Somewhat agree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Strongly/mostly agree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00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5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What’s the Problem?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50"/>
            <a:ext cx="8001000" cy="3576340"/>
          </a:xfrm>
        </p:spPr>
        <p:txBody>
          <a:bodyPr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Please indicate how much you agree or disagree with the following statement: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Physicians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care too much about money and don't spend enough time with patients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Strongly/mostly disagree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Somewhat disagree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Neither agree nor disagree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Somewhat agree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Strongly/mostly agree</a:t>
            </a:r>
          </a:p>
          <a:p>
            <a:pPr marL="112712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443359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Problem: double-barreled question</a:t>
            </a:r>
          </a:p>
        </p:txBody>
      </p:sp>
    </p:spTree>
    <p:extLst>
      <p:ext uri="{BB962C8B-B14F-4D97-AF65-F5344CB8AC3E}">
        <p14:creationId xmlns:p14="http://schemas.microsoft.com/office/powerpoint/2010/main" val="316991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Compiling the Survey Instrument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71550"/>
            <a:ext cx="8382000" cy="3962400"/>
          </a:xfrm>
        </p:spPr>
        <p:txBody>
          <a:bodyPr>
            <a:noAutofit/>
          </a:bodyPr>
          <a:lstStyle/>
          <a:p>
            <a:pPr marL="282575" indent="-282575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Make a list of variables</a:t>
            </a:r>
          </a:p>
          <a:p>
            <a:pPr marL="685800" lvl="2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Predictors, outcomes, potential confounders</a:t>
            </a:r>
          </a:p>
          <a:p>
            <a:pPr marL="685800" lvl="2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Double check that each is included in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 questionnaire/no extraneous items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2575" indent="-282575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Collect existing measures</a:t>
            </a:r>
          </a:p>
          <a:p>
            <a:pPr marL="282575" indent="-282575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Create new items and scales</a:t>
            </a:r>
          </a:p>
          <a:p>
            <a:pPr marL="282575" indent="-282575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Standardize and group items with similar response options</a:t>
            </a:r>
          </a:p>
          <a:p>
            <a:pPr marL="282575" indent="-282575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Organize the flow of the interview</a:t>
            </a:r>
          </a:p>
          <a:p>
            <a:pPr marL="282575" indent="-282575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Add text for transitions</a:t>
            </a: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Pretest, revise, throw out as many items as you can, test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again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89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Other Things to Consider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077200" cy="3943350"/>
          </a:xfrm>
        </p:spPr>
        <p:txBody>
          <a:bodyPr>
            <a:normAutofit fontScale="85000" lnSpcReduction="20000"/>
          </a:bodyPr>
          <a:lstStyle/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Mode of administration</a:t>
            </a:r>
          </a:p>
          <a:p>
            <a:pPr marL="617220" lvl="1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Self-administered </a:t>
            </a:r>
          </a:p>
          <a:p>
            <a:pPr marL="942022" lvl="2" indent="-28575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Computer/web/e-mail</a:t>
            </a:r>
          </a:p>
          <a:p>
            <a:pPr marL="942022" lvl="2" indent="-28575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Regular mail</a:t>
            </a:r>
            <a:endParaRPr lang="en-U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42022" lvl="2" indent="-28575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Specific 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location</a:t>
            </a:r>
            <a:endParaRPr lang="en-U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17220" lvl="1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Interviewer-administered</a:t>
            </a:r>
          </a:p>
          <a:p>
            <a:pPr marL="942022" lvl="2" indent="-28575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Face-to-face</a:t>
            </a:r>
          </a:p>
          <a:p>
            <a:pPr marL="942022" lvl="2" indent="-28575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Telephone</a:t>
            </a:r>
            <a:endParaRPr lang="en-U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Use of proxy (getting information about an individual from someone else)</a:t>
            </a: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Languages</a:t>
            </a: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Confidentiality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2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5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Collecting the Data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95350"/>
            <a:ext cx="8229600" cy="3962400"/>
          </a:xfrm>
        </p:spPr>
        <p:txBody>
          <a:bodyPr>
            <a:normAutofit/>
          </a:bodyPr>
          <a:lstStyle/>
          <a:p>
            <a:pPr marL="274320" indent="-274320" fontAlgn="auto">
              <a:buFont typeface="Wingdings 2"/>
              <a:buChar char="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Create operations manual and train the interviewers to:</a:t>
            </a:r>
          </a:p>
          <a:p>
            <a:pPr marL="617220" lvl="1" indent="-342900" fontAlgn="auto">
              <a:buFont typeface="Arial" panose="020B0604020202020204" pitchFamily="34" charset="0"/>
              <a:buChar char="−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 objective and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non-judgmental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17220" lvl="1" indent="-342900" fontAlgn="auto">
              <a:buFont typeface="Arial" panose="020B0604020202020204" pitchFamily="34" charset="0"/>
              <a:buChar char="−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 sensitive to cultural differences</a:t>
            </a:r>
          </a:p>
          <a:p>
            <a:pPr marL="617220" lvl="1" indent="-342900" fontAlgn="auto">
              <a:buFont typeface="Arial" panose="020B0604020202020204" pitchFamily="34" charset="0"/>
              <a:buChar char="−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Read questions verbatim</a:t>
            </a:r>
          </a:p>
          <a:p>
            <a:pPr marL="617220" lvl="1" indent="-342900" fontAlgn="auto">
              <a:buFont typeface="Arial" panose="020B0604020202020204" pitchFamily="34" charset="0"/>
              <a:buChar char="−"/>
              <a:defRPr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offer health advice</a:t>
            </a:r>
          </a:p>
          <a:p>
            <a:pPr marL="274320" indent="-274320" fontAlgn="auto">
              <a:buFont typeface="Wingdings 2"/>
              <a:buChar char="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Make sure you have quiet and safe environment for administering questionnaires</a:t>
            </a:r>
          </a:p>
          <a:p>
            <a:pPr marL="274320" indent="-274320" fontAlgn="auto">
              <a:buFont typeface="Wingdings 2"/>
              <a:buChar char="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Provide interviewers with telephone numbers</a:t>
            </a:r>
          </a:p>
          <a:p>
            <a:pPr marL="274320" indent="-274320" fontAlgn="auto">
              <a:buFont typeface="Wingdings 2"/>
              <a:buChar char="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Meet regularly with interviewing staff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43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050" y="1333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 FUN!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00150"/>
            <a:ext cx="7543800" cy="2857500"/>
          </a:xfrm>
        </p:spPr>
        <p:txBody>
          <a:bodyPr/>
          <a:lstStyle/>
          <a:p>
            <a:pPr marL="112712" indent="0">
              <a:buNone/>
            </a:pPr>
            <a:r>
              <a:rPr lang="en-US" sz="3200" i="1" dirty="0">
                <a:latin typeface="Calibri" panose="020F0502020204030204" pitchFamily="34" charset="0"/>
                <a:cs typeface="Calibri" panose="020F0502020204030204" pitchFamily="34" charset="0"/>
              </a:rPr>
              <a:t>And keep in mind that no matter how much you plan ahead, and how well you design your questionnaire, each study will bring new challenges </a:t>
            </a:r>
            <a:r>
              <a:rPr lang="en-US" sz="3200" b="1" i="1" dirty="0">
                <a:latin typeface="Calibri" panose="020F0502020204030204" pitchFamily="34" charset="0"/>
                <a:cs typeface="Calibri" panose="020F0502020204030204" pitchFamily="34" charset="0"/>
              </a:rPr>
              <a:t>. . .</a:t>
            </a:r>
          </a:p>
          <a:p>
            <a:endParaRPr lang="en-US" i="1" dirty="0"/>
          </a:p>
        </p:txBody>
      </p:sp>
      <p:pic>
        <p:nvPicPr>
          <p:cNvPr id="2050" name="Picture 2" descr="C:\Users\Garretc\AppData\Local\Microsoft\Windows\Temporary Internet Files\Content.IE5\31BMMYEZ\MC90043798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9040" y="2800350"/>
            <a:ext cx="3034602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968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5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</a:rPr>
              <a:t>Variables Used in Clinical Research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19150"/>
            <a:ext cx="8686800" cy="375285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2400" dirty="0" smtClean="0">
                <a:latin typeface="Calibri" panose="020F0502020204030204" pitchFamily="34" charset="0"/>
              </a:rPr>
              <a:t>Traditionally, clinical research has employed “hard” endpoints</a:t>
            </a:r>
          </a:p>
          <a:p>
            <a:pPr lvl="1">
              <a:spcBef>
                <a:spcPts val="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Death</a:t>
            </a:r>
          </a:p>
          <a:p>
            <a:pPr lvl="1">
              <a:spcBef>
                <a:spcPts val="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Morbidity</a:t>
            </a:r>
          </a:p>
          <a:p>
            <a:pPr lvl="1">
              <a:spcBef>
                <a:spcPts val="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Biological variables  (blood pressure, cholesterol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)</a:t>
            </a:r>
            <a:endParaRPr lang="en-US" sz="2400" dirty="0" smtClean="0">
              <a:latin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Calibri" panose="020F0502020204030204" pitchFamily="34" charset="0"/>
              </a:rPr>
              <a:t>Important </a:t>
            </a:r>
            <a:r>
              <a:rPr lang="en-US" sz="2400" dirty="0">
                <a:latin typeface="Calibri" panose="020F0502020204030204" pitchFamily="34" charset="0"/>
              </a:rPr>
              <a:t>&amp; clinically relevant, relatively easy to measure from sources other than the study </a:t>
            </a:r>
            <a:r>
              <a:rPr lang="en-US" sz="2400" dirty="0" smtClean="0">
                <a:latin typeface="Calibri" panose="020F0502020204030204" pitchFamily="34" charset="0"/>
              </a:rPr>
              <a:t>participant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Sometimes (increasingly!) we need to obtain information directly from the study participants</a:t>
            </a:r>
          </a:p>
          <a:p>
            <a:pPr lvl="1">
              <a:spcBef>
                <a:spcPts val="12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Shift in focus from mortality and morbidity to health-related quality of life, values and preferences, and satisfaction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97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89535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Patient-Reported Variables: </a:t>
            </a:r>
            <a:br>
              <a:rPr lang="en-US" sz="4000" dirty="0" smtClean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4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Predictors and Co-variates</a:t>
            </a:r>
            <a:endParaRPr lang="en-US" sz="40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00150"/>
            <a:ext cx="8305800" cy="3429000"/>
          </a:xfrm>
        </p:spPr>
        <p:txBody>
          <a:bodyPr/>
          <a:lstStyle/>
          <a:p>
            <a:r>
              <a:rPr lang="en-US" sz="2200" dirty="0" smtClean="0">
                <a:latin typeface="Calibri" panose="020F0502020204030204" pitchFamily="34" charset="0"/>
              </a:rPr>
              <a:t>Race/ethnicity and other sociodemographic characteristics</a:t>
            </a:r>
          </a:p>
          <a:p>
            <a:r>
              <a:rPr lang="en-US" sz="2200" dirty="0">
                <a:latin typeface="Calibri" panose="020F0502020204030204" pitchFamily="34" charset="0"/>
              </a:rPr>
              <a:t>Cultural and social norms</a:t>
            </a:r>
          </a:p>
          <a:p>
            <a:r>
              <a:rPr lang="en-US" sz="2200" dirty="0" smtClean="0">
                <a:latin typeface="Calibri" panose="020F0502020204030204" pitchFamily="34" charset="0"/>
              </a:rPr>
              <a:t>Other attitudes</a:t>
            </a:r>
            <a:r>
              <a:rPr lang="en-US" sz="2200" dirty="0">
                <a:latin typeface="Calibri" panose="020F0502020204030204" pitchFamily="34" charset="0"/>
              </a:rPr>
              <a:t>, knowledge and beliefs about condition and/or </a:t>
            </a:r>
            <a:r>
              <a:rPr lang="en-US" sz="2200" dirty="0" smtClean="0">
                <a:latin typeface="Calibri" panose="020F0502020204030204" pitchFamily="34" charset="0"/>
              </a:rPr>
              <a:t>intervention</a:t>
            </a:r>
            <a:endParaRPr lang="en-US" sz="2200" dirty="0">
              <a:latin typeface="Calibri" panose="020F0502020204030204" pitchFamily="34" charset="0"/>
            </a:endParaRPr>
          </a:p>
          <a:p>
            <a:r>
              <a:rPr lang="en-US" sz="2200" dirty="0">
                <a:latin typeface="Calibri" panose="020F0502020204030204" pitchFamily="34" charset="0"/>
              </a:rPr>
              <a:t>Inclinations about </a:t>
            </a:r>
            <a:r>
              <a:rPr lang="en-US" sz="2200" dirty="0" smtClean="0">
                <a:latin typeface="Calibri" panose="020F0502020204030204" pitchFamily="34" charset="0"/>
              </a:rPr>
              <a:t>undergoing/foregoing intervention</a:t>
            </a:r>
          </a:p>
          <a:p>
            <a:r>
              <a:rPr lang="en-US" sz="2200" dirty="0" smtClean="0">
                <a:latin typeface="Calibri" panose="020F0502020204030204" pitchFamily="34" charset="0"/>
              </a:rPr>
              <a:t>Values </a:t>
            </a:r>
            <a:r>
              <a:rPr lang="en-US" sz="2200" dirty="0">
                <a:latin typeface="Calibri" panose="020F0502020204030204" pitchFamily="34" charset="0"/>
              </a:rPr>
              <a:t>for potential outcomes (benefits and risks/side effects) </a:t>
            </a:r>
            <a:r>
              <a:rPr lang="en-US" sz="2200" dirty="0" smtClean="0">
                <a:latin typeface="Calibri" panose="020F0502020204030204" pitchFamily="34" charset="0"/>
              </a:rPr>
              <a:t>of intervention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55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71550"/>
          </a:xfrm>
        </p:spPr>
        <p:txBody>
          <a:bodyPr/>
          <a:lstStyle/>
          <a:p>
            <a:r>
              <a:rPr lang="en-US" sz="4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Patient-Reported Variables: Outcomes</a:t>
            </a:r>
            <a:endParaRPr lang="en-US" sz="40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00150"/>
            <a:ext cx="8305800" cy="2819400"/>
          </a:xfrm>
        </p:spPr>
        <p:txBody>
          <a:bodyPr/>
          <a:lstStyle/>
          <a:p>
            <a:r>
              <a:rPr lang="en-US" sz="2400" dirty="0">
                <a:latin typeface="Calibri" panose="020F0502020204030204" pitchFamily="34" charset="0"/>
              </a:rPr>
              <a:t>Clinical symptoms experienced after an intervention</a:t>
            </a:r>
          </a:p>
          <a:p>
            <a:r>
              <a:rPr lang="en-US" sz="2400" dirty="0">
                <a:latin typeface="Calibri" panose="020F0502020204030204" pitchFamily="34" charset="0"/>
              </a:rPr>
              <a:t>Impairments associated with these symptoms</a:t>
            </a:r>
          </a:p>
          <a:p>
            <a:r>
              <a:rPr lang="en-US" sz="2400" dirty="0">
                <a:latin typeface="Calibri" panose="020F0502020204030204" pitchFamily="34" charset="0"/>
              </a:rPr>
              <a:t>Impact of symptoms on health-related quality of life</a:t>
            </a:r>
          </a:p>
          <a:p>
            <a:r>
              <a:rPr lang="en-US" sz="2400" dirty="0" smtClean="0">
                <a:latin typeface="Calibri" panose="020F0502020204030204" pitchFamily="34" charset="0"/>
              </a:rPr>
              <a:t>Shared </a:t>
            </a:r>
            <a:r>
              <a:rPr lang="en-US" sz="2400" dirty="0">
                <a:latin typeface="Calibri" panose="020F0502020204030204" pitchFamily="34" charset="0"/>
              </a:rPr>
              <a:t>decision </a:t>
            </a:r>
            <a:r>
              <a:rPr lang="en-US" sz="2400" dirty="0" smtClean="0">
                <a:latin typeface="Calibri" panose="020F0502020204030204" pitchFamily="34" charset="0"/>
              </a:rPr>
              <a:t>making/satisfaction with decision making</a:t>
            </a:r>
            <a:endParaRPr lang="en-US" sz="2400" dirty="0">
              <a:latin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</a:rPr>
              <a:t>Satisfaction </a:t>
            </a:r>
            <a:r>
              <a:rPr lang="en-US" sz="2400" dirty="0">
                <a:latin typeface="Calibri" panose="020F0502020204030204" pitchFamily="34" charset="0"/>
              </a:rPr>
              <a:t>with processes and outcomes of </a:t>
            </a:r>
            <a:r>
              <a:rPr lang="en-US" sz="2400" dirty="0" smtClean="0">
                <a:latin typeface="Calibri" panose="020F0502020204030204" pitchFamily="34" charset="0"/>
              </a:rPr>
              <a:t>care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82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4"/>
            <a:ext cx="9144000" cy="1190625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</a:rPr>
              <a:t>How do we Define and </a:t>
            </a:r>
            <a:b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</a:rPr>
              <a:t>Measure these Variables?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52550"/>
            <a:ext cx="7772400" cy="2057400"/>
          </a:xfrm>
        </p:spPr>
        <p:txBody>
          <a:bodyPr>
            <a:noAutofit/>
          </a:bodyPr>
          <a:lstStyle/>
          <a:p>
            <a:pPr marL="112712" indent="0" algn="ctr">
              <a:spcBef>
                <a:spcPts val="1200"/>
              </a:spcBef>
              <a:buNone/>
            </a:pPr>
            <a:r>
              <a:rPr lang="en-US" sz="2400" b="1" i="1" dirty="0" smtClean="0">
                <a:latin typeface="Calibri" panose="020F0502020204030204" pitchFamily="34" charset="0"/>
              </a:rPr>
              <a:t>Qualitative data – a great place to start …</a:t>
            </a:r>
          </a:p>
          <a:p>
            <a:pPr marL="5715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400" dirty="0" smtClean="0">
                <a:latin typeface="Calibri" panose="020F0502020204030204" pitchFamily="34" charset="0"/>
              </a:rPr>
              <a:t>Qualitative research differs from quantitative research:</a:t>
            </a:r>
          </a:p>
          <a:p>
            <a:pPr marL="400050">
              <a:spcBef>
                <a:spcPts val="0"/>
              </a:spcBef>
              <a:spcAft>
                <a:spcPts val="500"/>
              </a:spcAft>
            </a:pPr>
            <a:r>
              <a:rPr lang="en-US" sz="2400" dirty="0">
                <a:latin typeface="Calibri" panose="020F0502020204030204" pitchFamily="34" charset="0"/>
              </a:rPr>
              <a:t>S</a:t>
            </a:r>
            <a:r>
              <a:rPr lang="en-US" sz="2400" dirty="0" smtClean="0">
                <a:latin typeface="Calibri" panose="020F0502020204030204" pitchFamily="34" charset="0"/>
              </a:rPr>
              <a:t>eeks to gain a rich and nuanced understanding of a phenomenon in a small number of individuals </a:t>
            </a:r>
          </a:p>
          <a:p>
            <a:pPr marL="800100" lvl="1">
              <a:spcBef>
                <a:spcPts val="0"/>
              </a:spcBef>
              <a:spcAft>
                <a:spcPts val="500"/>
              </a:spcAft>
            </a:pPr>
            <a:r>
              <a:rPr lang="en-US" sz="2000" dirty="0" smtClean="0">
                <a:latin typeface="Calibri" panose="020F0502020204030204" pitchFamily="34" charset="0"/>
              </a:rPr>
              <a:t>rather than being used to obtain statistical precision by assessing a limited range of information in a large group of people</a:t>
            </a:r>
            <a:r>
              <a:rPr lang="en-US" sz="2000" dirty="0" smtClean="0"/>
              <a:t>.</a:t>
            </a:r>
          </a:p>
          <a:p>
            <a:pPr marL="400050">
              <a:spcBef>
                <a:spcPts val="0"/>
              </a:spcBef>
              <a:spcAft>
                <a:spcPts val="500"/>
              </a:spcAft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Identifies important domains that need to be addressed, for which existing measures can be sought and new measures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developed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48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37" y="4381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Other Uses 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Qualitative/Formative </a:t>
            </a: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Studies for 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Clinical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81150"/>
            <a:ext cx="8610600" cy="32766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develop conceptual models that describe the patient-related factors that may contribute to clinical outcomes using 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“grounded theory” </a:t>
            </a:r>
            <a:endParaRPr lang="en-US" sz="2000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74370" lvl="1" indent="-274320">
              <a:buFont typeface="Wingdings 2"/>
              <a:buChar char=""/>
              <a:defRPr/>
            </a:pP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Theories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 allowed to emerge from data, as opposed to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having previously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formulated hypotheses which are 'tested' against data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Great </a:t>
            </a:r>
            <a:r>
              <a:rPr lang="en-US" sz="20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 step in the development of quantitative measures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patient-reported data</a:t>
            </a:r>
          </a:p>
          <a:p>
            <a:pPr marL="548958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Identifies important domains that need to be addressed, for which existing measures can be sought and new measures developed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Also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can be used to develop effective educational and behavioral interventions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Qualitative </a:t>
            </a:r>
            <a:r>
              <a:rPr lang="en-US" sz="2000" b="1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analyses </a:t>
            </a:r>
            <a:r>
              <a:rPr lang="en-US" sz="20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 be an end product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9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</TotalTime>
  <Words>2620</Words>
  <Application>Microsoft Office PowerPoint</Application>
  <PresentationFormat>On-screen Show (16:9)</PresentationFormat>
  <Paragraphs>381</Paragraphs>
  <Slides>49</Slides>
  <Notes>47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5" baseType="lpstr">
      <vt:lpstr>ＭＳ Ｐゴシック</vt:lpstr>
      <vt:lpstr>Arial</vt:lpstr>
      <vt:lpstr>Calibri</vt:lpstr>
      <vt:lpstr>Wingdings</vt:lpstr>
      <vt:lpstr>Wingdings 2</vt:lpstr>
      <vt:lpstr>Office Theme</vt:lpstr>
      <vt:lpstr>Qualitative Research and Questionnaire Design:  Patient-Centered Outcomes</vt:lpstr>
      <vt:lpstr>Overview</vt:lpstr>
      <vt:lpstr>What Have You Learned?</vt:lpstr>
      <vt:lpstr>Today’s Focus </vt:lpstr>
      <vt:lpstr>Variables Used in Clinical Research</vt:lpstr>
      <vt:lpstr>Patient-Reported Variables:  Predictors and Co-variates</vt:lpstr>
      <vt:lpstr>Patient-Reported Variables: Outcomes</vt:lpstr>
      <vt:lpstr>How do we Define and  Measure these Variables?</vt:lpstr>
      <vt:lpstr>Other Uses of Qualitative/Formative  Studies for Clinical Research</vt:lpstr>
      <vt:lpstr>Hypotheses and Qualitative Research</vt:lpstr>
      <vt:lpstr>Types and Sources of Qualitative Data</vt:lpstr>
      <vt:lpstr>Focus Groups</vt:lpstr>
      <vt:lpstr>One-on-One Qualitative Interviews</vt:lpstr>
      <vt:lpstr>Prenatal Testing Study</vt:lpstr>
      <vt:lpstr>Hysterectomy</vt:lpstr>
      <vt:lpstr>Induction of Labor</vt:lpstr>
      <vt:lpstr>Inter-pregnancy Interval</vt:lpstr>
      <vt:lpstr>Conducting Qualitative Analysis</vt:lpstr>
      <vt:lpstr>Conducting Qualitative Analysis, cont</vt:lpstr>
      <vt:lpstr>Coding Grid Example (Hysterectomy)</vt:lpstr>
      <vt:lpstr>Conducting Qualitative Analysis</vt:lpstr>
      <vt:lpstr>Can Qualitative Studies be Published?</vt:lpstr>
      <vt:lpstr>Using Qualitative Data to  Create Questionnaires</vt:lpstr>
      <vt:lpstr>A Bit of Terminology</vt:lpstr>
      <vt:lpstr>How to Design a Good Questionnaire</vt:lpstr>
      <vt:lpstr>A Note on Reliability and Validity</vt:lpstr>
      <vt:lpstr>Developing New Items: Be Specific</vt:lpstr>
      <vt:lpstr>Developing New Items:   Be Comprehensive</vt:lpstr>
      <vt:lpstr>Use Exhaustive/Mutually Exclusive Response Options</vt:lpstr>
      <vt:lpstr>Beware of Cognitively  Burdensome Items</vt:lpstr>
      <vt:lpstr>Instead …</vt:lpstr>
      <vt:lpstr>Make Sure Responses  Answer the Question</vt:lpstr>
      <vt:lpstr>Make Sure Responses  Answer the Question</vt:lpstr>
      <vt:lpstr>Be Specific About Time Frame</vt:lpstr>
      <vt:lpstr>Don’t Use “Double Barreled” Questions</vt:lpstr>
      <vt:lpstr>Attitudes: Agreement with Statements</vt:lpstr>
      <vt:lpstr>Likert Scales</vt:lpstr>
      <vt:lpstr>What’s the Problem?</vt:lpstr>
      <vt:lpstr>What’s the Problem?</vt:lpstr>
      <vt:lpstr>What’s the Problem?</vt:lpstr>
      <vt:lpstr>What’s the Problem?</vt:lpstr>
      <vt:lpstr>What’s the Problem?</vt:lpstr>
      <vt:lpstr>What’s the Problem?</vt:lpstr>
      <vt:lpstr>What’s the Problem?</vt:lpstr>
      <vt:lpstr>What’s the Problem?</vt:lpstr>
      <vt:lpstr>Compiling the Survey Instrument</vt:lpstr>
      <vt:lpstr>Other Things to Consider</vt:lpstr>
      <vt:lpstr>Collecting the Data</vt:lpstr>
      <vt:lpstr>Have FUN!</vt:lpstr>
    </vt:vector>
  </TitlesOfParts>
  <Company>Office 2010 - ISU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Kuppermann, Miriam</cp:lastModifiedBy>
  <cp:revision>119</cp:revision>
  <dcterms:created xsi:type="dcterms:W3CDTF">2014-04-17T16:28:51Z</dcterms:created>
  <dcterms:modified xsi:type="dcterms:W3CDTF">2018-08-20T05:18:24Z</dcterms:modified>
</cp:coreProperties>
</file>